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80"/>
  </p:notesMasterIdLst>
  <p:sldIdLst>
    <p:sldId id="377" r:id="rId2"/>
    <p:sldId id="392" r:id="rId3"/>
    <p:sldId id="426" r:id="rId4"/>
    <p:sldId id="261" r:id="rId5"/>
    <p:sldId id="393" r:id="rId6"/>
    <p:sldId id="396" r:id="rId7"/>
    <p:sldId id="394" r:id="rId8"/>
    <p:sldId id="262" r:id="rId9"/>
    <p:sldId id="374" r:id="rId10"/>
    <p:sldId id="391" r:id="rId11"/>
    <p:sldId id="263" r:id="rId12"/>
    <p:sldId id="386" r:id="rId13"/>
    <p:sldId id="375" r:id="rId14"/>
    <p:sldId id="398" r:id="rId15"/>
    <p:sldId id="376" r:id="rId16"/>
    <p:sldId id="264" r:id="rId17"/>
    <p:sldId id="265" r:id="rId18"/>
    <p:sldId id="423" r:id="rId19"/>
    <p:sldId id="274" r:id="rId20"/>
    <p:sldId id="289" r:id="rId21"/>
    <p:sldId id="276" r:id="rId22"/>
    <p:sldId id="277" r:id="rId23"/>
    <p:sldId id="413" r:id="rId24"/>
    <p:sldId id="292" r:id="rId25"/>
    <p:sldId id="414" r:id="rId26"/>
    <p:sldId id="279" r:id="rId27"/>
    <p:sldId id="280" r:id="rId28"/>
    <p:sldId id="281" r:id="rId29"/>
    <p:sldId id="293" r:id="rId30"/>
    <p:sldId id="282" r:id="rId31"/>
    <p:sldId id="284" r:id="rId32"/>
    <p:sldId id="285" r:id="rId33"/>
    <p:sldId id="304" r:id="rId34"/>
    <p:sldId id="388" r:id="rId35"/>
    <p:sldId id="378" r:id="rId36"/>
    <p:sldId id="384" r:id="rId37"/>
    <p:sldId id="385" r:id="rId38"/>
    <p:sldId id="321" r:id="rId39"/>
    <p:sldId id="322" r:id="rId40"/>
    <p:sldId id="379" r:id="rId41"/>
    <p:sldId id="320" r:id="rId42"/>
    <p:sldId id="306" r:id="rId43"/>
    <p:sldId id="327" r:id="rId44"/>
    <p:sldId id="401" r:id="rId45"/>
    <p:sldId id="364" r:id="rId46"/>
    <p:sldId id="325" r:id="rId47"/>
    <p:sldId id="366" r:id="rId48"/>
    <p:sldId id="310" r:id="rId49"/>
    <p:sldId id="441" r:id="rId50"/>
    <p:sldId id="334" r:id="rId51"/>
    <p:sldId id="335" r:id="rId52"/>
    <p:sldId id="371" r:id="rId53"/>
    <p:sldId id="383" r:id="rId54"/>
    <p:sldId id="406" r:id="rId55"/>
    <p:sldId id="408" r:id="rId56"/>
    <p:sldId id="407" r:id="rId57"/>
    <p:sldId id="373" r:id="rId58"/>
    <p:sldId id="317" r:id="rId59"/>
    <p:sldId id="318" r:id="rId60"/>
    <p:sldId id="343" r:id="rId61"/>
    <p:sldId id="344" r:id="rId62"/>
    <p:sldId id="345" r:id="rId63"/>
    <p:sldId id="346" r:id="rId64"/>
    <p:sldId id="347" r:id="rId65"/>
    <p:sldId id="348" r:id="rId66"/>
    <p:sldId id="435" r:id="rId67"/>
    <p:sldId id="438" r:id="rId68"/>
    <p:sldId id="436" r:id="rId69"/>
    <p:sldId id="437" r:id="rId70"/>
    <p:sldId id="428" r:id="rId71"/>
    <p:sldId id="429" r:id="rId72"/>
    <p:sldId id="430" r:id="rId73"/>
    <p:sldId id="431" r:id="rId74"/>
    <p:sldId id="432" r:id="rId75"/>
    <p:sldId id="433" r:id="rId76"/>
    <p:sldId id="434" r:id="rId77"/>
    <p:sldId id="439" r:id="rId78"/>
    <p:sldId id="440" r:id="rId79"/>
  </p:sldIdLst>
  <p:sldSz cx="9144000" cy="6858000" type="screen4x3"/>
  <p:notesSz cx="6858000" cy="9144000"/>
  <p:defaultTextStyle>
    <a:defPPr>
      <a:defRPr lang="fr-FR"/>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0CCFF"/>
    <a:srgbClr val="240FA1"/>
    <a:srgbClr val="FEE6E9"/>
    <a:srgbClr val="9900CC"/>
    <a:srgbClr val="660033"/>
    <a:srgbClr val="CC00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0681" autoAdjust="0"/>
  </p:normalViewPr>
  <p:slideViewPr>
    <p:cSldViewPr>
      <p:cViewPr>
        <p:scale>
          <a:sx n="60" d="100"/>
          <a:sy n="60" d="100"/>
        </p:scale>
        <p:origin x="-165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fr-FR"/>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fr-FR"/>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fr-FR"/>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B3E63A9B-4ECC-403F-AD4A-6CF3C7E47AAC}"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10B9A30-EAA4-4252-9C10-4BC2B0C61DE5}" type="slidenum">
              <a:rPr lang="fr-FR" smtClean="0"/>
              <a:pPr/>
              <a:t>17</a:t>
            </a:fld>
            <a:endParaRPr lang="fr-FR"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3D9675A-AE8B-4ACF-973E-6F21B4E48A0D}" type="slidenum">
              <a:rPr lang="fr-FR" smtClean="0"/>
              <a:pPr/>
              <a:t>18</a:t>
            </a:fld>
            <a:endParaRPr lang="fr-FR"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24F908C-275A-49C1-BA44-D82B1A2F3383}" type="slidenum">
              <a:rPr lang="fr-FR" smtClean="0"/>
              <a:pPr/>
              <a:t>19</a:t>
            </a:fld>
            <a:endParaRPr lang="fr-F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EC9FC08-E4AD-484E-8D40-016D2AA538D7}" type="slidenum">
              <a:rPr lang="fr-FR" smtClean="0"/>
              <a:pPr/>
              <a:t>20</a:t>
            </a:fld>
            <a:endParaRPr lang="fr-FR"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B55F5D5-D1EA-4DA4-8EEA-44C5DF227F25}" type="slidenum">
              <a:rPr lang="fr-FR" smtClean="0"/>
              <a:pPr/>
              <a:t>21</a:t>
            </a:fld>
            <a:endParaRPr lang="fr-FR"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11F006A3-5C5F-4353-85BB-955ADA0AC0B8}" type="slidenum">
              <a:rPr lang="fr-FR" smtClean="0"/>
              <a:pPr/>
              <a:t>22</a:t>
            </a:fld>
            <a:endParaRPr lang="fr-FR"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86C01FB-E85D-4B5A-9540-EEE891E099D2}" type="slidenum">
              <a:rPr lang="fr-FR" smtClean="0"/>
              <a:pPr/>
              <a:t>23</a:t>
            </a:fld>
            <a:endParaRPr lang="fr-F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8AED284-C35D-4401-8890-13B946EDBB98}" type="slidenum">
              <a:rPr lang="fr-FR" smtClean="0"/>
              <a:pPr/>
              <a:t>24</a:t>
            </a:fld>
            <a:endParaRPr lang="fr-F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8B9882E8-9292-463F-A228-7E1040DD6420}" type="slidenum">
              <a:rPr lang="fr-FR" smtClean="0"/>
              <a:pPr/>
              <a:t>26</a:t>
            </a:fld>
            <a:endParaRPr lang="fr-FR"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6DAAC4C-64D9-4D8D-BB6C-DB2A95F781B3}" type="slidenum">
              <a:rPr lang="fr-FR" smtClean="0"/>
              <a:pPr/>
              <a:t>27</a:t>
            </a:fld>
            <a:endParaRPr lang="fr-FR"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B014D4E-C3DD-4B56-B915-78D0A9F674CB}" type="slidenum">
              <a:rPr lang="fr-FR" smtClean="0"/>
              <a:pPr/>
              <a:t>4</a:t>
            </a:fld>
            <a:endParaRPr lang="fr-F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2F39CC4-152F-4E44-9EE0-D021BF342058}" type="slidenum">
              <a:rPr lang="fr-FR" smtClean="0"/>
              <a:pPr/>
              <a:t>28</a:t>
            </a:fld>
            <a:endParaRPr lang="fr-FR"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27721659-EB00-4F49-A08F-B95893C1117F}" type="slidenum">
              <a:rPr lang="fr-FR" smtClean="0"/>
              <a:pPr/>
              <a:t>29</a:t>
            </a:fld>
            <a:endParaRPr lang="fr-FR"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B03B253E-75B1-4FB8-BDE5-763227C9F182}" type="slidenum">
              <a:rPr lang="fr-FR" smtClean="0"/>
              <a:pPr/>
              <a:t>30</a:t>
            </a:fld>
            <a:endParaRPr lang="fr-FR"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44C96AA-4D24-4729-A837-2F2BD66766D8}" type="slidenum">
              <a:rPr lang="fr-FR" smtClean="0"/>
              <a:pPr/>
              <a:t>31</a:t>
            </a:fld>
            <a:endParaRPr lang="fr-FR"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9051DBF-2991-46E7-BAD3-E2A2799758FE}" type="slidenum">
              <a:rPr lang="fr-FR" smtClean="0"/>
              <a:pPr/>
              <a:t>32</a:t>
            </a:fld>
            <a:endParaRPr lang="fr-FR"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F84DA22B-3C54-4234-B9DE-417379C278AD}" type="slidenum">
              <a:rPr lang="fr-FR" smtClean="0"/>
              <a:pPr/>
              <a:t>33</a:t>
            </a:fld>
            <a:endParaRPr lang="fr-FR"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6B3112A-2140-4D83-A744-5C055D893A7E}" type="slidenum">
              <a:rPr lang="fr-FR" smtClean="0"/>
              <a:pPr/>
              <a:t>8</a:t>
            </a:fld>
            <a:endParaRPr lang="fr-F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2BC66F8-301D-4D6B-AF3C-CD7909806F70}" type="slidenum">
              <a:rPr lang="fr-FR" smtClean="0"/>
              <a:pPr/>
              <a:t>38</a:t>
            </a:fld>
            <a:endParaRPr lang="fr-FR"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0D8966C-B0E9-412E-96F0-B31A170AE565}" type="slidenum">
              <a:rPr lang="fr-FR" smtClean="0"/>
              <a:pPr/>
              <a:t>39</a:t>
            </a:fld>
            <a:endParaRPr lang="fr-FR"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D91F131B-21CB-4DCC-8DA1-B2734BDF9D17}" type="slidenum">
              <a:rPr lang="fr-FR" smtClean="0"/>
              <a:pPr/>
              <a:t>41</a:t>
            </a:fld>
            <a:endParaRPr lang="fr-FR"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13AF3A56-7A87-47BC-93F1-00ABE6D457C4}" type="slidenum">
              <a:rPr lang="fr-FR" smtClean="0"/>
              <a:pPr/>
              <a:t>42</a:t>
            </a:fld>
            <a:endParaRPr lang="fr-FR"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67C6F719-980E-4E1C-9C87-1781912DCEF2}" type="slidenum">
              <a:rPr lang="fr-FR" smtClean="0"/>
              <a:pPr/>
              <a:t>43</a:t>
            </a:fld>
            <a:endParaRPr lang="fr-FR"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fr-FR" smtClean="0"/>
              <a:t>A l’intérieur d’une même modalité sensorielle on distingue différentes qualités</a:t>
            </a:r>
          </a:p>
          <a:p>
            <a:pPr eaLnBrk="1" hangingPunct="1"/>
            <a:endParaRPr lang="fr-FR" smtClean="0"/>
          </a:p>
          <a:p>
            <a:pPr eaLnBrk="1" hangingPunct="1"/>
            <a:r>
              <a:rPr lang="fr-FR" smtClean="0"/>
              <a:t>Brillance: position dans l ’échelle des gris</a:t>
            </a:r>
          </a:p>
          <a:p>
            <a:pPr eaLnBrk="1" hangingPunct="1"/>
            <a:endParaRPr lang="fr-FR" smtClean="0"/>
          </a:p>
          <a:p>
            <a:pPr eaLnBrk="1" hangingPunct="1"/>
            <a:r>
              <a:rPr lang="fr-FR" smtClean="0"/>
              <a:t>Remarque sur la quantité et spécificité</a:t>
            </a:r>
          </a:p>
          <a:p>
            <a:pPr eaLnBrk="1" hangingPunct="1"/>
            <a:r>
              <a:rPr lang="fr-FR" smtClean="0"/>
              <a:t>Réponse pour le stimulus de plus faible intensité</a:t>
            </a:r>
          </a:p>
          <a:p>
            <a:pPr eaLnBrk="1" hangingPunct="1"/>
            <a:r>
              <a:rPr lang="fr-FR" smtClean="0"/>
              <a:t>Plus faible énergie</a:t>
            </a:r>
          </a:p>
          <a:p>
            <a:pPr eaLnBrk="1" hangingPunct="1"/>
            <a:endParaRPr lang="fr-FR" smtClean="0"/>
          </a:p>
          <a:p>
            <a:pPr eaLnBrk="1" hangingPunct="1"/>
            <a:r>
              <a:rPr lang="fr-FR" smtClean="0"/>
              <a:t>Remarque sur l’œil et les 36 chandelles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C9897532-AD77-4EC1-936A-1129B7A81D89}" type="slidenum">
              <a:rPr lang="fr-FR" smtClean="0"/>
              <a:pPr/>
              <a:t>46</a:t>
            </a:fld>
            <a:endParaRPr lang="fr-FR"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F309D456-EA6D-4DE7-A07E-E651FA03F6AE}" type="slidenum">
              <a:rPr lang="fr-FR" smtClean="0"/>
              <a:pPr/>
              <a:t>48</a:t>
            </a:fld>
            <a:endParaRPr lang="fr-FR"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FF76D108-5022-4DDA-81BC-DBDF8EB5718E}" type="slidenum">
              <a:rPr lang="fr-FR" smtClean="0"/>
              <a:pPr/>
              <a:t>50</a:t>
            </a:fld>
            <a:endParaRPr lang="fr-FR"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3F99AFBE-68A0-4C25-8754-A0C641200C7B}" type="slidenum">
              <a:rPr lang="fr-FR" smtClean="0"/>
              <a:pPr/>
              <a:t>51</a:t>
            </a:fld>
            <a:endParaRPr lang="fr-FR"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1C64213-B97E-45F9-89AE-E2E2889ABBA5}" type="slidenum">
              <a:rPr lang="fr-FR" smtClean="0"/>
              <a:pPr/>
              <a:t>57</a:t>
            </a:fld>
            <a:endParaRPr lang="fr-FR"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FFF04BCB-A658-4832-AAA4-D7F90BB9E4C8}" type="slidenum">
              <a:rPr lang="fr-FR" smtClean="0"/>
              <a:pPr/>
              <a:t>58</a:t>
            </a:fld>
            <a:endParaRPr lang="fr-FR"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88E126A-F160-45B2-8C18-E2394266AD08}" type="slidenum">
              <a:rPr lang="fr-FR" smtClean="0"/>
              <a:pPr/>
              <a:t>59</a:t>
            </a:fld>
            <a:endParaRPr lang="fr-FR"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D0D26507-8C51-4A3C-9F27-CA68271EE627}" type="slidenum">
              <a:rPr lang="fr-FR" smtClean="0"/>
              <a:pPr/>
              <a:t>60</a:t>
            </a:fld>
            <a:endParaRPr lang="fr-FR"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053A5FDC-0E73-436E-955B-A33AFAC8ABBB}" type="slidenum">
              <a:rPr lang="fr-FR" smtClean="0"/>
              <a:pPr/>
              <a:t>61</a:t>
            </a:fld>
            <a:endParaRPr lang="fr-FR"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8BD22F8-4B3C-4DFA-A9B6-3F2C1CB31D64}" type="slidenum">
              <a:rPr lang="fr-FR" smtClean="0"/>
              <a:pPr/>
              <a:t>11</a:t>
            </a:fld>
            <a:endParaRPr lang="fr-F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0EBC27F8-18A6-4B7A-8F82-BFC57B6F0B84}" type="slidenum">
              <a:rPr lang="fr-FR" smtClean="0"/>
              <a:pPr/>
              <a:t>62</a:t>
            </a:fld>
            <a:endParaRPr lang="fr-FR"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D6D9BBDE-C3D9-4DD2-9F9A-3C359C704B4D}" type="slidenum">
              <a:rPr lang="fr-FR" smtClean="0"/>
              <a:pPr/>
              <a:t>63</a:t>
            </a:fld>
            <a:endParaRPr lang="fr-FR"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4352B50D-901E-4425-BEA0-FC78CCF04C80}" type="slidenum">
              <a:rPr lang="fr-FR" smtClean="0"/>
              <a:pPr/>
              <a:t>64</a:t>
            </a:fld>
            <a:endParaRPr lang="fr-FR"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4F9076D4-DC15-4706-93C8-4CCB7F000F13}" type="slidenum">
              <a:rPr lang="fr-FR" smtClean="0"/>
              <a:pPr/>
              <a:t>65</a:t>
            </a:fld>
            <a:endParaRPr lang="fr-FR"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8FB7D171-4C35-4DDC-949C-6203E392FCF0}" type="slidenum">
              <a:rPr lang="fr-FR" smtClean="0"/>
              <a:pPr/>
              <a:t>68</a:t>
            </a:fld>
            <a:endParaRPr lang="fr-FR"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5F5ED193-9297-4E2A-8A4E-39E78414A1D0}" type="slidenum">
              <a:rPr lang="fr-FR" smtClean="0"/>
              <a:pPr/>
              <a:t>69</a:t>
            </a:fld>
            <a:endParaRPr lang="fr-FR"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C03434D7-A5B5-48E5-A225-C49368A78396}" type="slidenum">
              <a:rPr lang="fr-FR" smtClean="0"/>
              <a:pPr/>
              <a:t>70</a:t>
            </a:fld>
            <a:endParaRPr lang="fr-FR"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BC98713F-FDE0-4C94-9D11-58DCBCA0A8E6}" type="slidenum">
              <a:rPr lang="fr-FR" smtClean="0"/>
              <a:pPr/>
              <a:t>71</a:t>
            </a:fld>
            <a:endParaRPr lang="fr-FR"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185ABF4-B856-41BF-80B7-D574605A75E8}" type="slidenum">
              <a:rPr lang="fr-FR" sz="1200" b="0"/>
              <a:pPr algn="r"/>
              <a:t>12</a:t>
            </a:fld>
            <a:endParaRPr lang="fr-FR" sz="1200" b="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E9432D05-09D7-4683-9207-01DC2BB85ECA}" type="slidenum">
              <a:rPr lang="fr-FR" smtClean="0"/>
              <a:pPr/>
              <a:t>75</a:t>
            </a:fld>
            <a:endParaRPr lang="fr-FR"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F14992E7-3E4F-4855-897E-162D337C003C}" type="slidenum">
              <a:rPr lang="fr-FR" smtClean="0"/>
              <a:pPr/>
              <a:t>76</a:t>
            </a:fld>
            <a:endParaRPr lang="fr-FR"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958354E-CC65-4097-8820-7CC8C8A92881}" type="slidenum">
              <a:rPr lang="fr-FR" smtClean="0"/>
              <a:pPr/>
              <a:t>16</a:t>
            </a:fld>
            <a:endParaRPr lang="fr-F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365801-D822-491F-B347-368FB5B5F0B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8784C8-6C83-42A9-8A04-DFF49BBB603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E9E7E80-FBA4-4F6B-A862-4F1240CDBD4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8BFA3A9-5916-4883-A46C-5161D0EE357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B0FF22F-8C94-4B5A-92DD-7457AB1F57D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2E5D66A-72CC-4FB4-B409-9F03A803BCA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8FCBA8D-A25A-464C-A957-B0FCEFDABAB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F281057-0427-4153-B976-D3CA2034299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B352CA9-A2B1-4202-BAE6-27BC7DE3E34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35A27DD-D4FA-4830-9C9E-0F74884707A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B462848-AAFD-46C4-8EA6-FEA1548488A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C3093A-EAD3-4BD4-897E-8078BF09195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futura-sciences.com/comprendre/d/images/667/vision_044dbig.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 "/>
          <p:cNvPicPr>
            <a:picLocks noGrp="1" noChangeAspect="1" noChangeArrowheads="1"/>
          </p:cNvPicPr>
          <p:nvPr>
            <p:ph type="ctrTitle"/>
          </p:nvPr>
        </p:nvPicPr>
        <p:blipFill>
          <a:blip r:embed="rId3" cstate="print"/>
          <a:srcRect/>
          <a:stretch>
            <a:fillRect/>
          </a:stretch>
        </p:blipFill>
        <p:spPr>
          <a:xfrm>
            <a:off x="0" y="0"/>
            <a:ext cx="9685338" cy="6858000"/>
          </a:xfrm>
          <a:noFill/>
        </p:spPr>
      </p:pic>
      <p:sp>
        <p:nvSpPr>
          <p:cNvPr id="3" name="Text Box 2"/>
          <p:cNvSpPr txBox="1">
            <a:spLocks noChangeArrowheads="1"/>
          </p:cNvSpPr>
          <p:nvPr/>
        </p:nvSpPr>
        <p:spPr bwMode="auto">
          <a:xfrm>
            <a:off x="0" y="0"/>
            <a:ext cx="7596188" cy="1570038"/>
          </a:xfrm>
          <a:prstGeom prst="rect">
            <a:avLst/>
          </a:prstGeom>
          <a:noFill/>
          <a:ln w="9525">
            <a:noFill/>
            <a:miter lim="800000"/>
            <a:headEnd/>
            <a:tailEnd/>
          </a:ln>
          <a:effectLst/>
        </p:spPr>
        <p:txBody>
          <a:bodyPr>
            <a:spAutoFit/>
          </a:bodyPr>
          <a:lstStyle/>
          <a:p>
            <a:pPr>
              <a:defRPr/>
            </a:pPr>
            <a:r>
              <a:rPr lang="fr-FR" sz="9600" b="0" dirty="0">
                <a:solidFill>
                  <a:srgbClr val="FF0000"/>
                </a:solidFill>
                <a:effectLst>
                  <a:outerShdw blurRad="38100" dist="38100" dir="2700000" algn="tl">
                    <a:srgbClr val="C0C0C0"/>
                  </a:outerShdw>
                </a:effectLst>
              </a:rPr>
              <a:t>LA VISION</a:t>
            </a:r>
          </a:p>
        </p:txBody>
      </p:sp>
      <p:pic>
        <p:nvPicPr>
          <p:cNvPr id="4100" name="Picture 4"/>
          <p:cNvPicPr>
            <a:picLocks noChangeAspect="1" noChangeArrowheads="1"/>
          </p:cNvPicPr>
          <p:nvPr/>
        </p:nvPicPr>
        <p:blipFill>
          <a:blip r:embed="rId4" cstate="print"/>
          <a:srcRect/>
          <a:stretch>
            <a:fillRect/>
          </a:stretch>
        </p:blipFill>
        <p:spPr bwMode="auto">
          <a:xfrm>
            <a:off x="8448675" y="476250"/>
            <a:ext cx="695325" cy="11525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just">
              <a:buFont typeface="Arial" charset="0"/>
              <a:buChar char="•"/>
            </a:pPr>
            <a:r>
              <a:rPr lang="fr-FR" sz="4800" dirty="0" smtClean="0">
                <a:solidFill>
                  <a:srgbClr val="0000FF"/>
                </a:solidFill>
                <a:cs typeface="Arial" charset="0"/>
              </a:rPr>
              <a:t>L’Interprétation </a:t>
            </a:r>
            <a:r>
              <a:rPr lang="fr-FR" sz="4800" dirty="0">
                <a:solidFill>
                  <a:srgbClr val="0000FF"/>
                </a:solidFill>
                <a:cs typeface="Arial" charset="0"/>
              </a:rPr>
              <a:t>du monde extérieur </a:t>
            </a:r>
            <a:r>
              <a:rPr lang="fr-FR" sz="4800" dirty="0" smtClean="0">
                <a:solidFill>
                  <a:srgbClr val="0000FF"/>
                </a:solidFill>
                <a:cs typeface="Arial" charset="0"/>
              </a:rPr>
              <a:t>est </a:t>
            </a:r>
            <a:r>
              <a:rPr lang="fr-FR" sz="4800" dirty="0">
                <a:solidFill>
                  <a:srgbClr val="0000FF"/>
                </a:solidFill>
                <a:cs typeface="Arial" charset="0"/>
              </a:rPr>
              <a:t>basée sur notre</a:t>
            </a:r>
            <a:r>
              <a:rPr lang="fr-FR" sz="4800" dirty="0">
                <a:solidFill>
                  <a:schemeClr val="accent2"/>
                </a:solidFill>
                <a:cs typeface="Arial" charset="0"/>
              </a:rPr>
              <a:t> </a:t>
            </a:r>
            <a:r>
              <a:rPr lang="fr-FR" sz="4800" dirty="0">
                <a:solidFill>
                  <a:srgbClr val="FF0000"/>
                </a:solidFill>
                <a:cs typeface="Arial" charset="0"/>
              </a:rPr>
              <a:t>expérience</a:t>
            </a:r>
            <a:r>
              <a:rPr lang="fr-FR" sz="4800" dirty="0">
                <a:solidFill>
                  <a:schemeClr val="accent2"/>
                </a:solidFill>
                <a:cs typeface="Arial" charset="0"/>
              </a:rPr>
              <a:t>. </a:t>
            </a:r>
          </a:p>
          <a:p>
            <a:pPr algn="just"/>
            <a:r>
              <a:rPr lang="fr-FR" sz="4800" dirty="0">
                <a:solidFill>
                  <a:srgbClr val="FF0000"/>
                </a:solidFill>
                <a:cs typeface="Arial" charset="0"/>
              </a:rPr>
              <a:t>ŒIL</a:t>
            </a:r>
            <a:r>
              <a:rPr lang="fr-FR" sz="4800" dirty="0">
                <a:solidFill>
                  <a:srgbClr val="0000FF"/>
                </a:solidFill>
                <a:cs typeface="Arial" charset="0"/>
              </a:rPr>
              <a:t> </a:t>
            </a:r>
          </a:p>
          <a:p>
            <a:pPr algn="just"/>
            <a:r>
              <a:rPr lang="fr-FR" sz="4800" dirty="0">
                <a:solidFill>
                  <a:srgbClr val="0000FF"/>
                </a:solidFill>
                <a:cs typeface="Arial" charset="0"/>
              </a:rPr>
              <a:t>		Fournit la base de la </a:t>
            </a:r>
            <a:r>
              <a:rPr lang="fr-FR" sz="4800" dirty="0">
                <a:solidFill>
                  <a:srgbClr val="7030A0"/>
                </a:solidFill>
                <a:cs typeface="Arial" charset="0"/>
              </a:rPr>
              <a:t>Perception Visuelle </a:t>
            </a:r>
          </a:p>
          <a:p>
            <a:pPr algn="just"/>
            <a:r>
              <a:rPr lang="fr-FR" sz="4800" dirty="0">
                <a:solidFill>
                  <a:srgbClr val="FF0000"/>
                </a:solidFill>
                <a:cs typeface="Arial" charset="0"/>
              </a:rPr>
              <a:t>CERVEAU </a:t>
            </a:r>
          </a:p>
          <a:p>
            <a:pPr algn="ctr"/>
            <a:r>
              <a:rPr lang="fr-FR" sz="4800" dirty="0">
                <a:solidFill>
                  <a:srgbClr val="FF0000"/>
                </a:solidFill>
                <a:cs typeface="Arial" charset="0"/>
              </a:rPr>
              <a:t>	</a:t>
            </a:r>
            <a:r>
              <a:rPr lang="fr-FR" sz="4800" dirty="0">
                <a:solidFill>
                  <a:srgbClr val="0000FF"/>
                </a:solidFill>
                <a:cs typeface="Arial" charset="0"/>
              </a:rPr>
              <a:t>Fait le travail le plus complexe</a:t>
            </a:r>
            <a:r>
              <a:rPr lang="fr-FR" sz="4800" dirty="0">
                <a:solidFill>
                  <a:schemeClr val="accent2"/>
                </a:solidFill>
                <a:cs typeface="Arial" charset="0"/>
              </a:rPr>
              <a:t> </a:t>
            </a:r>
            <a:r>
              <a:rPr lang="fr-FR" sz="4800" dirty="0">
                <a:solidFill>
                  <a:srgbClr val="FF0000"/>
                </a:solidFill>
                <a:cs typeface="Arial" charset="0"/>
              </a:rPr>
              <a:t>ANALYSE</a:t>
            </a:r>
            <a:endParaRPr lang="fr-FR" sz="4800" dirty="0">
              <a:solidFill>
                <a:schemeClr val="accent2"/>
              </a:solidFill>
              <a:cs typeface="Arial" charset="0"/>
            </a:endParaRPr>
          </a:p>
        </p:txBody>
      </p:sp>
      <p:sp>
        <p:nvSpPr>
          <p:cNvPr id="3" name="Flèche droite 2"/>
          <p:cNvSpPr/>
          <p:nvPr/>
        </p:nvSpPr>
        <p:spPr>
          <a:xfrm>
            <a:off x="0" y="5445125"/>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Flèche droite 3"/>
          <p:cNvSpPr/>
          <p:nvPr/>
        </p:nvSpPr>
        <p:spPr>
          <a:xfrm>
            <a:off x="0" y="321310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4465638"/>
            <a:ext cx="9144000" cy="1555750"/>
          </a:xfrm>
          <a:prstGeom prst="rect">
            <a:avLst/>
          </a:prstGeom>
          <a:noFill/>
          <a:ln w="9525">
            <a:noFill/>
            <a:miter lim="800000"/>
            <a:headEnd/>
            <a:tailEnd/>
          </a:ln>
        </p:spPr>
        <p:txBody>
          <a:bodyPr>
            <a:spAutoFit/>
          </a:bodyPr>
          <a:lstStyle/>
          <a:p>
            <a:pPr algn="ctr"/>
            <a:r>
              <a:rPr lang="fr-FR" sz="4800">
                <a:solidFill>
                  <a:srgbClr val="0000FF"/>
                </a:solidFill>
              </a:rPr>
              <a:t>L’objet sera toujours perçu comme ayant la même taille</a:t>
            </a:r>
            <a:endParaRPr lang="fr-FR" sz="4800">
              <a:solidFill>
                <a:srgbClr val="0000FF"/>
              </a:solidFill>
              <a:cs typeface="Arial" charset="0"/>
            </a:endParaRPr>
          </a:p>
        </p:txBody>
      </p:sp>
      <p:sp>
        <p:nvSpPr>
          <p:cNvPr id="7172" name="Text Box 4"/>
          <p:cNvSpPr txBox="1">
            <a:spLocks noChangeArrowheads="1"/>
          </p:cNvSpPr>
          <p:nvPr/>
        </p:nvSpPr>
        <p:spPr bwMode="auto">
          <a:xfrm>
            <a:off x="827088" y="0"/>
            <a:ext cx="7488237" cy="579438"/>
          </a:xfrm>
          <a:prstGeom prst="rect">
            <a:avLst/>
          </a:prstGeom>
          <a:noFill/>
          <a:ln w="9525">
            <a:noFill/>
            <a:miter lim="800000"/>
            <a:headEnd/>
            <a:tailEnd/>
          </a:ln>
          <a:effectLst/>
        </p:spPr>
        <p:txBody>
          <a:bodyPr>
            <a:spAutoFit/>
          </a:bodyPr>
          <a:lstStyle/>
          <a:p>
            <a:pPr algn="ctr">
              <a:spcBef>
                <a:spcPct val="50000"/>
              </a:spcBef>
              <a:defRPr/>
            </a:pPr>
            <a:r>
              <a:rPr lang="fr-FR" sz="3200">
                <a:solidFill>
                  <a:srgbClr val="FF0000"/>
                </a:solidFill>
                <a:effectLst>
                  <a:outerShdw blurRad="38100" dist="38100" dir="2700000" algn="tl">
                    <a:srgbClr val="C0C0C0"/>
                  </a:outerShdw>
                </a:effectLst>
              </a:rPr>
              <a:t>CONTINUITÉ</a:t>
            </a:r>
            <a:r>
              <a:rPr lang="fr-FR" sz="3200">
                <a:solidFill>
                  <a:srgbClr val="FF0000"/>
                </a:solidFill>
              </a:rPr>
              <a:t> DE LA </a:t>
            </a:r>
            <a:r>
              <a:rPr lang="fr-FR" sz="3200">
                <a:solidFill>
                  <a:srgbClr val="FF0000"/>
                </a:solidFill>
                <a:effectLst>
                  <a:outerShdw blurRad="38100" dist="38100" dir="2700000" algn="tl">
                    <a:srgbClr val="C0C0C0"/>
                  </a:outerShdw>
                </a:effectLst>
              </a:rPr>
              <a:t>TAILLE</a:t>
            </a:r>
          </a:p>
        </p:txBody>
      </p:sp>
      <p:sp>
        <p:nvSpPr>
          <p:cNvPr id="17412" name="Text Box 5"/>
          <p:cNvSpPr txBox="1">
            <a:spLocks noChangeArrowheads="1"/>
          </p:cNvSpPr>
          <p:nvPr/>
        </p:nvSpPr>
        <p:spPr bwMode="auto">
          <a:xfrm>
            <a:off x="107950" y="914400"/>
            <a:ext cx="9036050" cy="3386138"/>
          </a:xfrm>
          <a:prstGeom prst="rect">
            <a:avLst/>
          </a:prstGeom>
          <a:noFill/>
          <a:ln w="9525">
            <a:noFill/>
            <a:miter lim="800000"/>
            <a:headEnd/>
            <a:tailEnd/>
          </a:ln>
        </p:spPr>
        <p:txBody>
          <a:bodyPr>
            <a:spAutoFit/>
          </a:bodyPr>
          <a:lstStyle/>
          <a:p>
            <a:pPr algn="ctr">
              <a:spcBef>
                <a:spcPct val="50000"/>
              </a:spcBef>
            </a:pPr>
            <a:r>
              <a:rPr lang="fr-FR" sz="4800">
                <a:solidFill>
                  <a:srgbClr val="0000FF"/>
                </a:solidFill>
              </a:rPr>
              <a:t>La taille de l’image projetée sur la rétine est réduite de ½ </a:t>
            </a:r>
          </a:p>
          <a:p>
            <a:pPr algn="ctr">
              <a:spcBef>
                <a:spcPct val="50000"/>
              </a:spcBef>
            </a:pPr>
            <a:r>
              <a:rPr lang="fr-FR" sz="4800">
                <a:solidFill>
                  <a:srgbClr val="0000FF"/>
                </a:solidFill>
              </a:rPr>
              <a:t>si on double la distance par rapport à l’objet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photo"/>
          <p:cNvPicPr>
            <a:picLocks noChangeAspect="1" noChangeArrowheads="1"/>
          </p:cNvPicPr>
          <p:nvPr/>
        </p:nvPicPr>
        <p:blipFill>
          <a:blip r:embed="rId3" cstate="print">
            <a:lum contrast="12000"/>
          </a:blip>
          <a:srcRect/>
          <a:stretch>
            <a:fillRect/>
          </a:stretch>
        </p:blipFill>
        <p:spPr bwMode="auto">
          <a:xfrm>
            <a:off x="457200" y="457200"/>
            <a:ext cx="8001000" cy="5467350"/>
          </a:xfrm>
          <a:prstGeom prst="rect">
            <a:avLst/>
          </a:prstGeom>
          <a:noFill/>
          <a:ln w="38100">
            <a:solidFill>
              <a:srgbClr val="000000"/>
            </a:solidFill>
            <a:miter lim="800000"/>
            <a:headEnd/>
            <a:tailEnd/>
          </a:ln>
        </p:spPr>
      </p:pic>
      <p:sp>
        <p:nvSpPr>
          <p:cNvPr id="18435" name="Text Box 3"/>
          <p:cNvSpPr txBox="1">
            <a:spLocks noChangeArrowheads="1"/>
          </p:cNvSpPr>
          <p:nvPr/>
        </p:nvSpPr>
        <p:spPr bwMode="auto">
          <a:xfrm>
            <a:off x="7451725" y="6453188"/>
            <a:ext cx="1531938" cy="274637"/>
          </a:xfrm>
          <a:prstGeom prst="rect">
            <a:avLst/>
          </a:prstGeom>
          <a:noFill/>
          <a:ln w="9525">
            <a:noFill/>
            <a:miter lim="800000"/>
            <a:headEnd/>
            <a:tailEnd/>
          </a:ln>
        </p:spPr>
        <p:txBody>
          <a:bodyPr wrap="none">
            <a:spAutoFit/>
          </a:bodyPr>
          <a:lstStyle/>
          <a:p>
            <a:r>
              <a:rPr lang="fr-FR" sz="1200">
                <a:latin typeface="Times New Roman" pitchFamily="18" charset="0"/>
              </a:rPr>
              <a:t>D’après Eric Kandel</a:t>
            </a:r>
          </a:p>
        </p:txBody>
      </p:sp>
    </p:spTree>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403350" y="44450"/>
            <a:ext cx="6408738" cy="641350"/>
          </a:xfrm>
          <a:prstGeom prst="rect">
            <a:avLst/>
          </a:prstGeom>
          <a:noFill/>
          <a:ln w="9525">
            <a:noFill/>
            <a:miter lim="800000"/>
            <a:headEnd/>
            <a:tailEnd/>
          </a:ln>
          <a:effectLst/>
        </p:spPr>
        <p:txBody>
          <a:bodyPr>
            <a:spAutoFit/>
          </a:bodyPr>
          <a:lstStyle/>
          <a:p>
            <a:pPr algn="ctr">
              <a:spcBef>
                <a:spcPct val="50000"/>
              </a:spcBef>
              <a:defRPr/>
            </a:pPr>
            <a:r>
              <a:rPr lang="fr-FR" sz="3600" dirty="0">
                <a:solidFill>
                  <a:srgbClr val="FF0000"/>
                </a:solidFill>
                <a:effectLst>
                  <a:outerShdw blurRad="38100" dist="38100" dir="2700000" algn="tl">
                    <a:srgbClr val="C0C0C0"/>
                  </a:outerShdw>
                </a:effectLst>
              </a:rPr>
              <a:t>CONTINUITÉ DE LA FORME</a:t>
            </a:r>
          </a:p>
        </p:txBody>
      </p:sp>
      <p:sp>
        <p:nvSpPr>
          <p:cNvPr id="8199" name="Text Box 7"/>
          <p:cNvSpPr txBox="1">
            <a:spLocks noChangeArrowheads="1"/>
          </p:cNvSpPr>
          <p:nvPr/>
        </p:nvSpPr>
        <p:spPr bwMode="auto">
          <a:xfrm>
            <a:off x="0" y="1239838"/>
            <a:ext cx="9144000" cy="4710112"/>
          </a:xfrm>
          <a:prstGeom prst="rect">
            <a:avLst/>
          </a:prstGeom>
          <a:noFill/>
          <a:ln w="9525">
            <a:noFill/>
            <a:miter lim="800000"/>
            <a:headEnd/>
            <a:tailEnd/>
          </a:ln>
          <a:effectLst/>
        </p:spPr>
        <p:txBody>
          <a:bodyPr>
            <a:spAutoFit/>
          </a:bodyPr>
          <a:lstStyle/>
          <a:p>
            <a:pPr algn="ctr">
              <a:spcBef>
                <a:spcPct val="50000"/>
              </a:spcBef>
              <a:defRPr/>
            </a:pPr>
            <a:r>
              <a:rPr lang="fr-FR" sz="4000" dirty="0">
                <a:solidFill>
                  <a:srgbClr val="0000FF"/>
                </a:solidFill>
                <a:effectLst>
                  <a:outerShdw blurRad="38100" dist="38100" dir="2700000" algn="tl">
                    <a:srgbClr val="C0C0C0"/>
                  </a:outerShdw>
                </a:effectLst>
              </a:rPr>
              <a:t>Personnes ou objets identiques toujours reconnus comme tels 	indépendamment des conditions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Luminosité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Distorsion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Distance…</a:t>
            </a: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57200" y="419100"/>
            <a:ext cx="8229600" cy="488950"/>
          </a:xfrm>
        </p:spPr>
        <p:txBody>
          <a:bodyPr rtlCol="0">
            <a:normAutofit fontScale="90000"/>
          </a:bodyPr>
          <a:lstStyle/>
          <a:p>
            <a:pPr eaLnBrk="1" fontAlgn="auto" hangingPunct="1">
              <a:spcAft>
                <a:spcPts val="0"/>
              </a:spcAft>
              <a:defRPr/>
            </a:pPr>
            <a:r>
              <a:rPr lang="fr-FR" smtClean="0">
                <a:solidFill>
                  <a:srgbClr val="FF0000"/>
                </a:solidFill>
                <a:latin typeface="Arial" charset="0"/>
                <a:cs typeface="Arial" charset="0"/>
              </a:rPr>
              <a:t>CONTINUITÉ DE LA FORME</a:t>
            </a:r>
            <a:br>
              <a:rPr lang="fr-FR" smtClean="0">
                <a:solidFill>
                  <a:srgbClr val="FF0000"/>
                </a:solidFill>
                <a:latin typeface="Arial" charset="0"/>
                <a:cs typeface="Arial" charset="0"/>
              </a:rPr>
            </a:br>
            <a:endParaRPr lang="fr-FR" smtClean="0">
              <a:latin typeface="Arial" charset="0"/>
              <a:cs typeface="Arial" charset="0"/>
            </a:endParaRPr>
          </a:p>
        </p:txBody>
      </p:sp>
      <p:sp>
        <p:nvSpPr>
          <p:cNvPr id="3" name="Rectangle 2"/>
          <p:cNvSpPr/>
          <p:nvPr/>
        </p:nvSpPr>
        <p:spPr>
          <a:xfrm>
            <a:off x="0" y="981075"/>
            <a:ext cx="9144000" cy="3478213"/>
          </a:xfrm>
          <a:prstGeom prst="rect">
            <a:avLst/>
          </a:prstGeom>
        </p:spPr>
        <p:txBody>
          <a:bodyPr>
            <a:spAutoFit/>
          </a:bodyPr>
          <a:lstStyle/>
          <a:p>
            <a:pPr algn="ctr">
              <a:defRPr/>
            </a:pPr>
            <a:r>
              <a:rPr lang="fr-FR" sz="4400" dirty="0">
                <a:solidFill>
                  <a:srgbClr val="000099"/>
                </a:solidFill>
                <a:effectLst>
                  <a:outerShdw blurRad="38100" dist="38100" dir="2700000" algn="tl">
                    <a:srgbClr val="C0C0C0"/>
                  </a:outerShdw>
                </a:effectLst>
              </a:rPr>
              <a:t>Le cerveau se sert d’un grand nombre de mécanismes et d’informations (silhouette…) pour parvenir à une perception d’un objet dans son intégrité</a:t>
            </a:r>
            <a:endParaRPr lang="fr-FR" sz="4400" dirty="0">
              <a:solidFill>
                <a:srgbClr val="000099"/>
              </a:solidFill>
              <a:effectLst>
                <a:outerShdw blurRad="38100" dist="38100" dir="2700000" algn="tl">
                  <a:srgbClr val="C0C0C0"/>
                </a:outerShdw>
              </a:effectLst>
              <a:cs typeface="Arial" charset="0"/>
            </a:endParaRPr>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42913" y="1989138"/>
            <a:ext cx="8305800" cy="4246562"/>
          </a:xfrm>
          <a:prstGeom prst="rect">
            <a:avLst/>
          </a:prstGeom>
          <a:noFill/>
          <a:ln w="9525">
            <a:noFill/>
            <a:miter lim="800000"/>
            <a:headEnd/>
            <a:tailEnd/>
          </a:ln>
        </p:spPr>
        <p:txBody>
          <a:bodyPr>
            <a:spAutoFit/>
          </a:bodyPr>
          <a:lstStyle/>
          <a:p>
            <a:pPr algn="ctr">
              <a:defRPr/>
            </a:pPr>
            <a:r>
              <a:rPr lang="fr-FR" sz="5400" dirty="0">
                <a:solidFill>
                  <a:srgbClr val="0000FF"/>
                </a:solidFill>
                <a:effectLst>
                  <a:outerShdw blurRad="38100" dist="38100" dir="2700000" algn="tl">
                    <a:srgbClr val="C0C0C0"/>
                  </a:outerShdw>
                </a:effectLst>
              </a:rPr>
              <a:t>Le cerveau se trompe parfois lorsque les informations fournies par l’</a:t>
            </a:r>
            <a:r>
              <a:rPr lang="fr-FR" sz="5400" dirty="0">
                <a:solidFill>
                  <a:srgbClr val="0000FF"/>
                </a:solidFill>
                <a:effectLst>
                  <a:outerShdw blurRad="38100" dist="38100" dir="2700000" algn="tl">
                    <a:srgbClr val="C0C0C0"/>
                  </a:outerShdw>
                </a:effectLst>
                <a:cs typeface="Arial" charset="0"/>
              </a:rPr>
              <a:t>œil ne sont pas très claires </a:t>
            </a:r>
            <a:endParaRPr lang="fr-FR" sz="5400" dirty="0">
              <a:solidFill>
                <a:srgbClr val="0000FF"/>
              </a:solidFill>
              <a:effectLst>
                <a:outerShdw blurRad="38100" dist="38100" dir="2700000" algn="tl">
                  <a:srgbClr val="C0C0C0"/>
                </a:outerShdw>
              </a:effectLst>
            </a:endParaRPr>
          </a:p>
        </p:txBody>
      </p:sp>
      <p:sp>
        <p:nvSpPr>
          <p:cNvPr id="9220" name="Text Box 4"/>
          <p:cNvSpPr txBox="1">
            <a:spLocks noChangeArrowheads="1"/>
          </p:cNvSpPr>
          <p:nvPr/>
        </p:nvSpPr>
        <p:spPr bwMode="auto">
          <a:xfrm>
            <a:off x="0" y="115888"/>
            <a:ext cx="8964613" cy="1108075"/>
          </a:xfrm>
          <a:prstGeom prst="rect">
            <a:avLst/>
          </a:prstGeom>
          <a:noFill/>
          <a:ln w="9525">
            <a:noFill/>
            <a:miter lim="800000"/>
            <a:headEnd/>
            <a:tailEnd/>
          </a:ln>
          <a:effectLst/>
        </p:spPr>
        <p:txBody>
          <a:bodyPr>
            <a:spAutoFit/>
          </a:bodyPr>
          <a:lstStyle/>
          <a:p>
            <a:pPr algn="ctr">
              <a:spcBef>
                <a:spcPct val="50000"/>
              </a:spcBef>
              <a:defRPr/>
            </a:pPr>
            <a:r>
              <a:rPr lang="fr-FR" sz="6600" dirty="0">
                <a:solidFill>
                  <a:srgbClr val="FF0000"/>
                </a:solidFill>
                <a:effectLst>
                  <a:outerShdw blurRad="38100" dist="38100" dir="2700000" algn="tl">
                    <a:srgbClr val="C0C0C0"/>
                  </a:outerShdw>
                </a:effectLst>
              </a:rPr>
              <a:t>Illusions d’optique</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erveau vu 2"/>
          <p:cNvPicPr>
            <a:picLocks noChangeAspect="1" noChangeArrowheads="1"/>
          </p:cNvPicPr>
          <p:nvPr/>
        </p:nvPicPr>
        <p:blipFill>
          <a:blip r:embed="rId3" cstate="print">
            <a:lum bright="42000" contrast="-56000"/>
          </a:blip>
          <a:srcRect/>
          <a:stretch>
            <a:fillRect/>
          </a:stretch>
        </p:blipFill>
        <p:spPr bwMode="auto">
          <a:xfrm>
            <a:off x="0" y="-26988"/>
            <a:ext cx="9296400" cy="6856413"/>
          </a:xfrm>
          <a:prstGeom prst="rect">
            <a:avLst/>
          </a:prstGeom>
          <a:noFill/>
          <a:ln w="9525">
            <a:noFill/>
            <a:miter lim="800000"/>
            <a:headEnd/>
            <a:tailEnd/>
          </a:ln>
        </p:spPr>
      </p:pic>
      <p:sp>
        <p:nvSpPr>
          <p:cNvPr id="10244" name="Text Box 4"/>
          <p:cNvSpPr txBox="1">
            <a:spLocks noChangeArrowheads="1"/>
          </p:cNvSpPr>
          <p:nvPr/>
        </p:nvSpPr>
        <p:spPr bwMode="auto">
          <a:xfrm>
            <a:off x="0" y="836613"/>
            <a:ext cx="9324975" cy="2308225"/>
          </a:xfrm>
          <a:prstGeom prst="rect">
            <a:avLst/>
          </a:prstGeom>
          <a:noFill/>
          <a:ln w="9525">
            <a:noFill/>
            <a:miter lim="800000"/>
            <a:headEnd/>
            <a:tailEnd/>
          </a:ln>
        </p:spPr>
        <p:txBody>
          <a:bodyPr>
            <a:spAutoFit/>
          </a:bodyPr>
          <a:lstStyle/>
          <a:p>
            <a:pPr eaLnBrk="0" hangingPunct="0">
              <a:spcBef>
                <a:spcPct val="50000"/>
              </a:spcBef>
              <a:defRPr/>
            </a:pPr>
            <a:r>
              <a:rPr lang="fr-CA" sz="3600" dirty="0">
                <a:solidFill>
                  <a:srgbClr val="0000FF"/>
                </a:solidFill>
                <a:effectLst>
                  <a:outerShdw blurRad="38100" dist="38100" dir="2700000" algn="tl">
                    <a:srgbClr val="C0C0C0"/>
                  </a:outerShdw>
                </a:effectLst>
                <a:latin typeface="Maiandra GD" pitchFamily="34" charset="0"/>
              </a:rPr>
              <a:t>Une image est neutre en elle-même, c’est lors du traitement de l’information au cerveau qu’une interprétation erronée peut se produire</a:t>
            </a:r>
          </a:p>
        </p:txBody>
      </p:sp>
      <p:sp>
        <p:nvSpPr>
          <p:cNvPr id="10245" name="Text Box 5"/>
          <p:cNvSpPr txBox="1">
            <a:spLocks noChangeArrowheads="1"/>
          </p:cNvSpPr>
          <p:nvPr/>
        </p:nvSpPr>
        <p:spPr bwMode="auto">
          <a:xfrm>
            <a:off x="0" y="2900363"/>
            <a:ext cx="9144000" cy="2308225"/>
          </a:xfrm>
          <a:prstGeom prst="rect">
            <a:avLst/>
          </a:prstGeom>
          <a:noFill/>
          <a:ln w="9525">
            <a:noFill/>
            <a:miter lim="800000"/>
            <a:headEnd/>
            <a:tailEnd/>
          </a:ln>
        </p:spPr>
        <p:txBody>
          <a:bodyPr>
            <a:spAutoFit/>
          </a:bodyPr>
          <a:lstStyle/>
          <a:p>
            <a:pPr algn="ctr" eaLnBrk="0" hangingPunct="0">
              <a:defRPr/>
            </a:pPr>
            <a:r>
              <a:rPr lang="fr-CA" sz="3600" dirty="0">
                <a:solidFill>
                  <a:srgbClr val="0000FF"/>
                </a:solidFill>
                <a:effectLst>
                  <a:outerShdw blurRad="38100" dist="38100" dir="2700000" algn="tl">
                    <a:srgbClr val="C0C0C0"/>
                  </a:outerShdw>
                </a:effectLst>
                <a:latin typeface="Maiandra GD" pitchFamily="34" charset="0"/>
              </a:rPr>
              <a:t>Une illusion est une fausse perception de la réalité due à une apparence trompeuse C’est un mauvais jugement d’une sensation réellement perçue </a:t>
            </a:r>
          </a:p>
        </p:txBody>
      </p:sp>
      <p:sp>
        <p:nvSpPr>
          <p:cNvPr id="10246" name="Text Box 6"/>
          <p:cNvSpPr txBox="1">
            <a:spLocks noChangeArrowheads="1"/>
          </p:cNvSpPr>
          <p:nvPr/>
        </p:nvSpPr>
        <p:spPr bwMode="auto">
          <a:xfrm>
            <a:off x="468313" y="5141913"/>
            <a:ext cx="8382000" cy="1816100"/>
          </a:xfrm>
          <a:prstGeom prst="rect">
            <a:avLst/>
          </a:prstGeom>
          <a:noFill/>
          <a:ln w="9525">
            <a:noFill/>
            <a:miter lim="800000"/>
            <a:headEnd/>
            <a:tailEnd/>
          </a:ln>
        </p:spPr>
        <p:txBody>
          <a:bodyPr>
            <a:spAutoFit/>
          </a:bodyPr>
          <a:lstStyle/>
          <a:p>
            <a:pPr eaLnBrk="0" hangingPunct="0"/>
            <a:r>
              <a:rPr lang="fr-CA" sz="3200">
                <a:solidFill>
                  <a:srgbClr val="0000FF"/>
                </a:solidFill>
                <a:latin typeface="Maiandra GD" pitchFamily="34" charset="0"/>
              </a:rPr>
              <a:t>Les illusionnistes jouent sur ces aspects : </a:t>
            </a:r>
          </a:p>
          <a:p>
            <a:pPr eaLnBrk="0" hangingPunct="0"/>
            <a:r>
              <a:rPr lang="fr-CA" sz="3200">
                <a:solidFill>
                  <a:srgbClr val="0000FF"/>
                </a:solidFill>
                <a:latin typeface="Maiandra GD" pitchFamily="34" charset="0"/>
              </a:rPr>
              <a:t>		</a:t>
            </a:r>
            <a:r>
              <a:rPr lang="fr-CA" sz="3200">
                <a:solidFill>
                  <a:srgbClr val="0000FF"/>
                </a:solidFill>
                <a:latin typeface="Algerian" pitchFamily="82" charset="0"/>
              </a:rPr>
              <a:t>Il n’y pas de « magie »</a:t>
            </a:r>
          </a:p>
          <a:p>
            <a:pPr eaLnBrk="0" hangingPunct="0">
              <a:spcBef>
                <a:spcPct val="50000"/>
              </a:spcBef>
            </a:pPr>
            <a:endParaRPr lang="fr-CA" sz="3200">
              <a:latin typeface="Maiandra GD" pitchFamily="34" charset="0"/>
            </a:endParaRPr>
          </a:p>
        </p:txBody>
      </p:sp>
      <p:sp>
        <p:nvSpPr>
          <p:cNvPr id="10247" name="Text Box 7"/>
          <p:cNvSpPr txBox="1">
            <a:spLocks noChangeArrowheads="1"/>
          </p:cNvSpPr>
          <p:nvPr/>
        </p:nvSpPr>
        <p:spPr bwMode="auto">
          <a:xfrm>
            <a:off x="468313" y="6196013"/>
            <a:ext cx="8675687" cy="762000"/>
          </a:xfrm>
          <a:prstGeom prst="rect">
            <a:avLst/>
          </a:prstGeom>
          <a:noFill/>
          <a:ln w="9525">
            <a:noFill/>
            <a:miter lim="800000"/>
            <a:headEnd/>
            <a:tailEnd/>
          </a:ln>
        </p:spPr>
        <p:txBody>
          <a:bodyPr>
            <a:spAutoFit/>
          </a:bodyPr>
          <a:lstStyle/>
          <a:p>
            <a:pPr algn="ctr" eaLnBrk="0" hangingPunct="0">
              <a:spcBef>
                <a:spcPct val="50000"/>
              </a:spcBef>
              <a:defRPr/>
            </a:pPr>
            <a:r>
              <a:rPr lang="fr-CA" sz="4400" dirty="0">
                <a:solidFill>
                  <a:srgbClr val="FF0000"/>
                </a:solidFill>
                <a:effectLst>
                  <a:outerShdw blurRad="38100" dist="38100" dir="2700000" algn="tl">
                    <a:srgbClr val="C0C0C0"/>
                  </a:outerShdw>
                </a:effectLst>
                <a:latin typeface="Algerian" pitchFamily="82" charset="0"/>
              </a:rPr>
              <a:t>TOUT N’EST QU’ILLUSION!</a:t>
            </a:r>
          </a:p>
        </p:txBody>
      </p:sp>
      <p:sp>
        <p:nvSpPr>
          <p:cNvPr id="9" name="Text Box 4"/>
          <p:cNvSpPr txBox="1">
            <a:spLocks noChangeArrowheads="1"/>
          </p:cNvSpPr>
          <p:nvPr/>
        </p:nvSpPr>
        <p:spPr bwMode="auto">
          <a:xfrm>
            <a:off x="144463" y="-171450"/>
            <a:ext cx="8964612" cy="1108075"/>
          </a:xfrm>
          <a:prstGeom prst="rect">
            <a:avLst/>
          </a:prstGeom>
          <a:noFill/>
          <a:ln w="9525">
            <a:noFill/>
            <a:miter lim="800000"/>
            <a:headEnd/>
            <a:tailEnd/>
          </a:ln>
          <a:effectLst/>
        </p:spPr>
        <p:txBody>
          <a:bodyPr>
            <a:spAutoFit/>
          </a:bodyPr>
          <a:lstStyle/>
          <a:p>
            <a:pPr algn="ctr">
              <a:spcBef>
                <a:spcPct val="50000"/>
              </a:spcBef>
              <a:defRPr/>
            </a:pPr>
            <a:r>
              <a:rPr lang="fr-FR" sz="6600" dirty="0">
                <a:solidFill>
                  <a:srgbClr val="FF0000"/>
                </a:solidFill>
                <a:effectLst>
                  <a:outerShdw blurRad="38100" dist="38100" dir="2700000" algn="tl">
                    <a:srgbClr val="C0C0C0"/>
                  </a:outerShdw>
                </a:effectLst>
              </a:rPr>
              <a:t>Illusions d’optique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iterate type="wd">
                                    <p:tmAbs val="300"/>
                                  </p:iterate>
                                  <p:childTnLst>
                                    <p:set>
                                      <p:cBhvr>
                                        <p:cTn id="17" dur="1" fill="hold">
                                          <p:stCondLst>
                                            <p:cond delay="299"/>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P spid="10246" grpId="0" autoUpdateAnimBg="0"/>
      <p:bldP spid="1024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urese illusions"/>
          <p:cNvPicPr>
            <a:picLocks noChangeAspect="1" noChangeArrowheads="1"/>
          </p:cNvPicPr>
          <p:nvPr/>
        </p:nvPicPr>
        <p:blipFill>
          <a:blip r:embed="rId3" cstate="print"/>
          <a:srcRect/>
          <a:stretch>
            <a:fillRect/>
          </a:stretch>
        </p:blipFill>
        <p:spPr bwMode="auto">
          <a:xfrm>
            <a:off x="-31750" y="0"/>
            <a:ext cx="5289550" cy="6858000"/>
          </a:xfrm>
          <a:prstGeom prst="rect">
            <a:avLst/>
          </a:prstGeom>
          <a:noFill/>
          <a:ln w="9525">
            <a:noFill/>
            <a:miter lim="800000"/>
            <a:headEnd/>
            <a:tailEnd/>
          </a:ln>
        </p:spPr>
      </p:pic>
      <p:sp>
        <p:nvSpPr>
          <p:cNvPr id="23555" name="Text Box 3"/>
          <p:cNvSpPr txBox="1">
            <a:spLocks noChangeArrowheads="1"/>
          </p:cNvSpPr>
          <p:nvPr/>
        </p:nvSpPr>
        <p:spPr bwMode="auto">
          <a:xfrm>
            <a:off x="5508625" y="404813"/>
            <a:ext cx="3455988" cy="7173912"/>
          </a:xfrm>
          <a:prstGeom prst="rect">
            <a:avLst/>
          </a:prstGeom>
          <a:noFill/>
          <a:ln w="9525">
            <a:noFill/>
            <a:miter lim="800000"/>
            <a:headEnd/>
            <a:tailEnd/>
          </a:ln>
        </p:spPr>
        <p:txBody>
          <a:bodyPr>
            <a:spAutoFit/>
          </a:bodyPr>
          <a:lstStyle/>
          <a:p>
            <a:pPr eaLnBrk="0" hangingPunct="0">
              <a:spcBef>
                <a:spcPts val="500"/>
              </a:spcBef>
              <a:spcAft>
                <a:spcPts val="500"/>
              </a:spcAft>
            </a:pPr>
            <a:r>
              <a:rPr lang="fr-CA">
                <a:solidFill>
                  <a:srgbClr val="99FF33"/>
                </a:solidFill>
              </a:rPr>
              <a:t>Il s'agit</a:t>
            </a:r>
            <a:r>
              <a:rPr lang="fr-CA"/>
              <a:t> </a:t>
            </a:r>
            <a:r>
              <a:rPr lang="fr-CA">
                <a:solidFill>
                  <a:srgbClr val="6666FF"/>
                </a:solidFill>
              </a:rPr>
              <a:t>d'un étrange monde</a:t>
            </a:r>
            <a:r>
              <a:rPr lang="fr-CA"/>
              <a:t>, </a:t>
            </a:r>
            <a:r>
              <a:rPr lang="fr-CA">
                <a:solidFill>
                  <a:srgbClr val="006600"/>
                </a:solidFill>
              </a:rPr>
              <a:t>dans lequel</a:t>
            </a:r>
            <a:r>
              <a:rPr lang="fr-CA"/>
              <a:t> </a:t>
            </a:r>
            <a:r>
              <a:rPr lang="fr-CA">
                <a:solidFill>
                  <a:srgbClr val="9900CC"/>
                </a:solidFill>
              </a:rPr>
              <a:t>l'image que l'on</a:t>
            </a:r>
            <a:r>
              <a:rPr lang="fr-CA"/>
              <a:t> </a:t>
            </a:r>
            <a:r>
              <a:rPr lang="fr-CA">
                <a:solidFill>
                  <a:srgbClr val="FF99FF"/>
                </a:solidFill>
              </a:rPr>
              <a:t>voit ne correspond pas</a:t>
            </a:r>
            <a:r>
              <a:rPr lang="fr-CA"/>
              <a:t> </a:t>
            </a:r>
            <a:r>
              <a:rPr lang="fr-CA">
                <a:solidFill>
                  <a:srgbClr val="00FFCC"/>
                </a:solidFill>
              </a:rPr>
              <a:t>à la représentation que</a:t>
            </a:r>
            <a:r>
              <a:rPr lang="fr-CA"/>
              <a:t> </a:t>
            </a:r>
            <a:r>
              <a:rPr lang="fr-CA">
                <a:solidFill>
                  <a:srgbClr val="CC0000"/>
                </a:solidFill>
              </a:rPr>
              <a:t>peut s'en faire le cerveau</a:t>
            </a:r>
            <a:r>
              <a:rPr lang="fr-CA" sz="2200"/>
              <a:t> </a:t>
            </a:r>
          </a:p>
          <a:p>
            <a:pPr eaLnBrk="0" hangingPunct="0">
              <a:spcBef>
                <a:spcPts val="500"/>
              </a:spcBef>
              <a:spcAft>
                <a:spcPts val="500"/>
              </a:spcAft>
            </a:pPr>
            <a:r>
              <a:rPr lang="fr-CA" sz="2200">
                <a:solidFill>
                  <a:srgbClr val="660066"/>
                </a:solidFill>
              </a:rPr>
              <a:t>Il se produit donc une impression étrange qu'a su exploiter à merveille le célèbre </a:t>
            </a:r>
          </a:p>
          <a:p>
            <a:pPr eaLnBrk="0" hangingPunct="0">
              <a:spcBef>
                <a:spcPts val="500"/>
              </a:spcBef>
              <a:spcAft>
                <a:spcPts val="500"/>
              </a:spcAft>
            </a:pPr>
            <a:r>
              <a:rPr lang="fr-CA" sz="2200" b="0">
                <a:solidFill>
                  <a:srgbClr val="9900CC"/>
                </a:solidFill>
              </a:rPr>
              <a:t>artiste hollandais</a:t>
            </a:r>
          </a:p>
          <a:p>
            <a:pPr eaLnBrk="0" hangingPunct="0">
              <a:spcBef>
                <a:spcPts val="500"/>
              </a:spcBef>
              <a:spcAft>
                <a:spcPts val="500"/>
              </a:spcAft>
            </a:pPr>
            <a:r>
              <a:rPr lang="fr-CA" sz="2200"/>
              <a:t> </a:t>
            </a:r>
            <a:r>
              <a:rPr lang="fr-FR" sz="4000">
                <a:solidFill>
                  <a:srgbClr val="0000FF"/>
                </a:solidFill>
                <a:cs typeface="Arial" charset="0"/>
              </a:rPr>
              <a:t>Maurits Cornelis Escher</a:t>
            </a:r>
            <a:endParaRPr lang="fr-CA" sz="2200"/>
          </a:p>
          <a:p>
            <a:pPr algn="r" eaLnBrk="0" hangingPunct="0">
              <a:spcBef>
                <a:spcPct val="50000"/>
              </a:spcBef>
            </a:pPr>
            <a:endParaRPr lang="fr-CA" sz="2200" u="sng"/>
          </a:p>
        </p:txBody>
      </p:sp>
      <p:sp>
        <p:nvSpPr>
          <p:cNvPr id="12292" name="Text Box 4"/>
          <p:cNvSpPr txBox="1">
            <a:spLocks noChangeArrowheads="1"/>
          </p:cNvSpPr>
          <p:nvPr/>
        </p:nvSpPr>
        <p:spPr bwMode="auto">
          <a:xfrm>
            <a:off x="5486400" y="-26988"/>
            <a:ext cx="3838575" cy="523876"/>
          </a:xfrm>
          <a:prstGeom prst="rect">
            <a:avLst/>
          </a:prstGeom>
          <a:noFill/>
          <a:ln w="9525">
            <a:noFill/>
            <a:miter lim="800000"/>
            <a:headEnd/>
            <a:tailEnd/>
          </a:ln>
        </p:spPr>
        <p:txBody>
          <a:bodyPr>
            <a:spAutoFit/>
          </a:bodyPr>
          <a:lstStyle/>
          <a:p>
            <a:pPr algn="ctr" eaLnBrk="0" hangingPunct="0">
              <a:spcBef>
                <a:spcPts val="500"/>
              </a:spcBef>
              <a:spcAft>
                <a:spcPts val="500"/>
              </a:spcAft>
              <a:defRPr/>
            </a:pPr>
            <a:r>
              <a:rPr lang="fr-CA" sz="2800" i="1" dirty="0">
                <a:solidFill>
                  <a:srgbClr val="FF0000"/>
                </a:solidFill>
                <a:effectLst>
                  <a:outerShdw blurRad="38100" dist="38100" dir="2700000" algn="tl">
                    <a:srgbClr val="C0C0C0"/>
                  </a:outerShdw>
                </a:effectLst>
              </a:rPr>
              <a:t>Illusions artistiques</a:t>
            </a:r>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r-FR" b="1" dirty="0" smtClean="0">
                <a:solidFill>
                  <a:srgbClr val="0000FF"/>
                </a:solidFill>
              </a:rPr>
              <a:t>Illusion d’optique</a:t>
            </a:r>
          </a:p>
        </p:txBody>
      </p:sp>
      <p:pic>
        <p:nvPicPr>
          <p:cNvPr id="38915" name="Picture 4"/>
          <p:cNvPicPr>
            <a:picLocks noGrp="1" noChangeAspect="1" noChangeArrowheads="1"/>
          </p:cNvPicPr>
          <p:nvPr>
            <p:ph idx="1"/>
          </p:nvPr>
        </p:nvPicPr>
        <p:blipFill>
          <a:blip r:embed="rId3" cstate="print"/>
          <a:srcRect/>
          <a:stretch>
            <a:fillRect/>
          </a:stretch>
        </p:blipFill>
        <p:spPr>
          <a:xfrm>
            <a:off x="534988" y="1600200"/>
            <a:ext cx="8074025" cy="4525963"/>
          </a:xfr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188471"/>
            <a:ext cx="7772400" cy="696913"/>
          </a:xfrm>
        </p:spPr>
        <p:txBody>
          <a:bodyPr/>
          <a:lstStyle/>
          <a:p>
            <a:pPr eaLnBrk="1" hangingPunct="1"/>
            <a:r>
              <a:rPr lang="fr-FR" sz="2400" dirty="0" smtClean="0">
                <a:solidFill>
                  <a:srgbClr val="0000CC"/>
                </a:solidFill>
              </a:rPr>
              <a:t>Schéma général des voies visuelles</a:t>
            </a:r>
          </a:p>
        </p:txBody>
      </p:sp>
      <p:sp>
        <p:nvSpPr>
          <p:cNvPr id="40963" name="Text Box 4"/>
          <p:cNvSpPr txBox="1">
            <a:spLocks noChangeArrowheads="1"/>
          </p:cNvSpPr>
          <p:nvPr/>
        </p:nvSpPr>
        <p:spPr bwMode="auto">
          <a:xfrm>
            <a:off x="228600" y="4724400"/>
            <a:ext cx="1270000" cy="701675"/>
          </a:xfrm>
          <a:prstGeom prst="rect">
            <a:avLst/>
          </a:prstGeom>
          <a:noFill/>
          <a:ln w="9525">
            <a:noFill/>
            <a:miter lim="800000"/>
            <a:headEnd/>
            <a:tailEnd/>
          </a:ln>
        </p:spPr>
        <p:txBody>
          <a:bodyPr wrap="none">
            <a:spAutoFit/>
          </a:bodyPr>
          <a:lstStyle/>
          <a:p>
            <a:pPr algn="ctr"/>
            <a:r>
              <a:rPr lang="fr-FR" sz="2000" b="0"/>
              <a:t>Stimulus</a:t>
            </a:r>
          </a:p>
          <a:p>
            <a:pPr algn="ctr"/>
            <a:r>
              <a:rPr lang="fr-FR" sz="2000" b="0"/>
              <a:t>(Lumière)</a:t>
            </a:r>
          </a:p>
        </p:txBody>
      </p:sp>
      <p:sp>
        <p:nvSpPr>
          <p:cNvPr id="40964" name="Text Box 5"/>
          <p:cNvSpPr txBox="1">
            <a:spLocks noChangeArrowheads="1"/>
          </p:cNvSpPr>
          <p:nvPr/>
        </p:nvSpPr>
        <p:spPr bwMode="auto">
          <a:xfrm>
            <a:off x="5410200" y="4419600"/>
            <a:ext cx="1962150" cy="396875"/>
          </a:xfrm>
          <a:prstGeom prst="rect">
            <a:avLst/>
          </a:prstGeom>
          <a:noFill/>
          <a:ln w="9525">
            <a:noFill/>
            <a:miter lim="800000"/>
            <a:headEnd/>
            <a:tailEnd/>
          </a:ln>
        </p:spPr>
        <p:txBody>
          <a:bodyPr wrap="none">
            <a:spAutoFit/>
          </a:bodyPr>
          <a:lstStyle/>
          <a:p>
            <a:r>
              <a:rPr lang="fr-FR" sz="2000">
                <a:solidFill>
                  <a:schemeClr val="accent1"/>
                </a:solidFill>
              </a:rPr>
              <a:t>Nerfs optiques</a:t>
            </a:r>
          </a:p>
        </p:txBody>
      </p:sp>
      <p:sp>
        <p:nvSpPr>
          <p:cNvPr id="24581" name="Text Box 6"/>
          <p:cNvSpPr txBox="1">
            <a:spLocks noChangeArrowheads="1"/>
          </p:cNvSpPr>
          <p:nvPr/>
        </p:nvSpPr>
        <p:spPr bwMode="auto">
          <a:xfrm>
            <a:off x="3492500" y="3048000"/>
            <a:ext cx="1368425" cy="1311275"/>
          </a:xfrm>
          <a:prstGeom prst="rect">
            <a:avLst/>
          </a:prstGeom>
          <a:noFill/>
          <a:ln w="9525">
            <a:noFill/>
            <a:miter lim="800000"/>
            <a:headEnd/>
            <a:tailEnd/>
          </a:ln>
        </p:spPr>
        <p:txBody>
          <a:bodyPr wrap="none">
            <a:spAutoFit/>
          </a:bodyPr>
          <a:lstStyle/>
          <a:p>
            <a:pPr algn="ctr">
              <a:defRPr/>
            </a:pPr>
            <a:r>
              <a:rPr lang="fr-FR" sz="2000">
                <a:solidFill>
                  <a:srgbClr val="CC0099"/>
                </a:solidFill>
                <a:effectLst>
                  <a:outerShdw blurRad="38100" dist="38100" dir="2700000" algn="tl">
                    <a:srgbClr val="C0C0C0"/>
                  </a:outerShdw>
                </a:effectLst>
              </a:rPr>
              <a:t>Noyau</a:t>
            </a:r>
          </a:p>
          <a:p>
            <a:pPr algn="ctr">
              <a:defRPr/>
            </a:pPr>
            <a:r>
              <a:rPr lang="fr-FR" sz="2000">
                <a:solidFill>
                  <a:srgbClr val="CC0099"/>
                </a:solidFill>
                <a:effectLst>
                  <a:outerShdw blurRad="38100" dist="38100" dir="2700000" algn="tl">
                    <a:srgbClr val="C0C0C0"/>
                  </a:outerShdw>
                </a:effectLst>
              </a:rPr>
              <a:t>du corps </a:t>
            </a:r>
          </a:p>
          <a:p>
            <a:pPr algn="ctr">
              <a:defRPr/>
            </a:pPr>
            <a:r>
              <a:rPr lang="fr-FR" sz="2000">
                <a:solidFill>
                  <a:srgbClr val="CC0099"/>
                </a:solidFill>
                <a:effectLst>
                  <a:outerShdw blurRad="38100" dist="38100" dir="2700000" algn="tl">
                    <a:srgbClr val="C0C0C0"/>
                  </a:outerShdw>
                </a:effectLst>
              </a:rPr>
              <a:t>genouillé </a:t>
            </a:r>
          </a:p>
          <a:p>
            <a:pPr algn="ctr">
              <a:defRPr/>
            </a:pPr>
            <a:r>
              <a:rPr lang="fr-FR" sz="2000">
                <a:solidFill>
                  <a:srgbClr val="CC0099"/>
                </a:solidFill>
                <a:effectLst>
                  <a:outerShdw blurRad="38100" dist="38100" dir="2700000" algn="tl">
                    <a:srgbClr val="C0C0C0"/>
                  </a:outerShdw>
                </a:effectLst>
              </a:rPr>
              <a:t>latéral</a:t>
            </a:r>
          </a:p>
        </p:txBody>
      </p:sp>
      <p:sp>
        <p:nvSpPr>
          <p:cNvPr id="40966" name="Text Box 10"/>
          <p:cNvSpPr txBox="1">
            <a:spLocks noChangeArrowheads="1"/>
          </p:cNvSpPr>
          <p:nvPr/>
        </p:nvSpPr>
        <p:spPr bwMode="auto">
          <a:xfrm>
            <a:off x="7162800" y="5486400"/>
            <a:ext cx="1116013" cy="457200"/>
          </a:xfrm>
          <a:prstGeom prst="rect">
            <a:avLst/>
          </a:prstGeom>
          <a:noFill/>
          <a:ln w="9525">
            <a:noFill/>
            <a:miter lim="800000"/>
            <a:headEnd/>
            <a:tailEnd/>
          </a:ln>
        </p:spPr>
        <p:txBody>
          <a:bodyPr wrap="none">
            <a:spAutoFit/>
          </a:bodyPr>
          <a:lstStyle/>
          <a:p>
            <a:r>
              <a:rPr lang="fr-FR">
                <a:solidFill>
                  <a:srgbClr val="0066FF"/>
                </a:solidFill>
              </a:rPr>
              <a:t>Rétine</a:t>
            </a:r>
          </a:p>
        </p:txBody>
      </p:sp>
      <p:sp>
        <p:nvSpPr>
          <p:cNvPr id="40967" name="Text Box 11"/>
          <p:cNvSpPr txBox="1">
            <a:spLocks noChangeArrowheads="1"/>
          </p:cNvSpPr>
          <p:nvPr/>
        </p:nvSpPr>
        <p:spPr bwMode="auto">
          <a:xfrm>
            <a:off x="4876800" y="3429000"/>
            <a:ext cx="1612900" cy="396875"/>
          </a:xfrm>
          <a:prstGeom prst="rect">
            <a:avLst/>
          </a:prstGeom>
          <a:noFill/>
          <a:ln w="9525">
            <a:noFill/>
            <a:miter lim="800000"/>
            <a:headEnd/>
            <a:tailEnd/>
          </a:ln>
        </p:spPr>
        <p:txBody>
          <a:bodyPr wrap="none">
            <a:spAutoFit/>
          </a:bodyPr>
          <a:lstStyle/>
          <a:p>
            <a:r>
              <a:rPr lang="fr-FR" sz="2000">
                <a:solidFill>
                  <a:srgbClr val="0066FF"/>
                </a:solidFill>
              </a:rPr>
              <a:t>THALAMUS</a:t>
            </a:r>
          </a:p>
        </p:txBody>
      </p:sp>
      <p:sp>
        <p:nvSpPr>
          <p:cNvPr id="40968" name="Rectangle 17"/>
          <p:cNvSpPr>
            <a:spLocks noChangeArrowheads="1"/>
          </p:cNvSpPr>
          <p:nvPr/>
        </p:nvSpPr>
        <p:spPr bwMode="auto">
          <a:xfrm>
            <a:off x="3563938" y="3068638"/>
            <a:ext cx="1143000" cy="1295400"/>
          </a:xfrm>
          <a:prstGeom prst="rect">
            <a:avLst/>
          </a:prstGeom>
          <a:noFill/>
          <a:ln w="9525">
            <a:solidFill>
              <a:schemeClr val="tx1"/>
            </a:solidFill>
            <a:miter lim="800000"/>
            <a:headEnd/>
            <a:tailEnd/>
          </a:ln>
        </p:spPr>
        <p:txBody>
          <a:bodyPr wrap="none" anchor="ctr"/>
          <a:lstStyle/>
          <a:p>
            <a:endParaRPr lang="fr-FR" b="0"/>
          </a:p>
        </p:txBody>
      </p:sp>
      <p:sp>
        <p:nvSpPr>
          <p:cNvPr id="40969" name="AutoShape 19"/>
          <p:cNvSpPr>
            <a:spLocks noChangeArrowheads="1"/>
          </p:cNvSpPr>
          <p:nvPr/>
        </p:nvSpPr>
        <p:spPr bwMode="auto">
          <a:xfrm rot="-1844756">
            <a:off x="1447800" y="5105400"/>
            <a:ext cx="762000" cy="914400"/>
          </a:xfrm>
          <a:prstGeom prst="lightningBolt">
            <a:avLst/>
          </a:prstGeom>
          <a:solidFill>
            <a:srgbClr val="FFFF00"/>
          </a:solidFill>
          <a:ln w="9525">
            <a:solidFill>
              <a:schemeClr val="tx1"/>
            </a:solidFill>
            <a:miter lim="800000"/>
            <a:headEnd/>
            <a:tailEnd/>
          </a:ln>
        </p:spPr>
        <p:txBody>
          <a:bodyPr wrap="none" anchor="ctr"/>
          <a:lstStyle/>
          <a:p>
            <a:endParaRPr lang="fr-FR" b="0"/>
          </a:p>
        </p:txBody>
      </p:sp>
      <p:grpSp>
        <p:nvGrpSpPr>
          <p:cNvPr id="40970" name="Group 27"/>
          <p:cNvGrpSpPr>
            <a:grpSpLocks/>
          </p:cNvGrpSpPr>
          <p:nvPr/>
        </p:nvGrpSpPr>
        <p:grpSpPr bwMode="auto">
          <a:xfrm>
            <a:off x="2374900" y="5157788"/>
            <a:ext cx="4765675" cy="1066800"/>
            <a:chOff x="118" y="3120"/>
            <a:chExt cx="3002" cy="672"/>
          </a:xfrm>
        </p:grpSpPr>
        <p:grpSp>
          <p:nvGrpSpPr>
            <p:cNvPr id="40980" name="Group 12"/>
            <p:cNvGrpSpPr>
              <a:grpSpLocks/>
            </p:cNvGrpSpPr>
            <p:nvPr/>
          </p:nvGrpSpPr>
          <p:grpSpPr bwMode="auto">
            <a:xfrm>
              <a:off x="118" y="3120"/>
              <a:ext cx="3002" cy="672"/>
              <a:chOff x="73" y="3024"/>
              <a:chExt cx="3002" cy="672"/>
            </a:xfrm>
          </p:grpSpPr>
          <p:sp>
            <p:nvSpPr>
              <p:cNvPr id="40983" name="Text Box 13"/>
              <p:cNvSpPr txBox="1">
                <a:spLocks noChangeArrowheads="1"/>
              </p:cNvSpPr>
              <p:nvPr/>
            </p:nvSpPr>
            <p:spPr bwMode="auto">
              <a:xfrm>
                <a:off x="73" y="3062"/>
                <a:ext cx="899" cy="634"/>
              </a:xfrm>
              <a:prstGeom prst="rect">
                <a:avLst/>
              </a:prstGeom>
              <a:noFill/>
              <a:ln w="9525">
                <a:noFill/>
                <a:miter lim="800000"/>
                <a:headEnd/>
                <a:tailEnd/>
              </a:ln>
            </p:spPr>
            <p:txBody>
              <a:bodyPr wrap="none">
                <a:spAutoFit/>
              </a:bodyPr>
              <a:lstStyle/>
              <a:p>
                <a:pPr algn="ctr"/>
                <a:r>
                  <a:rPr lang="fr-FR" sz="2000">
                    <a:solidFill>
                      <a:srgbClr val="FF0000"/>
                    </a:solidFill>
                  </a:rPr>
                  <a:t>Bâtonnets</a:t>
                </a:r>
              </a:p>
              <a:p>
                <a:pPr algn="ctr"/>
                <a:r>
                  <a:rPr lang="fr-FR" sz="2000"/>
                  <a:t>et</a:t>
                </a:r>
              </a:p>
              <a:p>
                <a:pPr algn="ctr"/>
                <a:r>
                  <a:rPr lang="fr-FR" sz="2000">
                    <a:solidFill>
                      <a:srgbClr val="006600"/>
                    </a:solidFill>
                  </a:rPr>
                  <a:t>Cônes</a:t>
                </a:r>
              </a:p>
            </p:txBody>
          </p:sp>
          <p:sp>
            <p:nvSpPr>
              <p:cNvPr id="40984" name="Text Box 14"/>
              <p:cNvSpPr txBox="1">
                <a:spLocks noChangeArrowheads="1"/>
              </p:cNvSpPr>
              <p:nvPr/>
            </p:nvSpPr>
            <p:spPr bwMode="auto">
              <a:xfrm>
                <a:off x="994" y="3158"/>
                <a:ext cx="871" cy="442"/>
              </a:xfrm>
              <a:prstGeom prst="rect">
                <a:avLst/>
              </a:prstGeom>
              <a:noFill/>
              <a:ln w="9525">
                <a:noFill/>
                <a:miter lim="800000"/>
                <a:headEnd/>
                <a:tailEnd/>
              </a:ln>
            </p:spPr>
            <p:txBody>
              <a:bodyPr wrap="none">
                <a:spAutoFit/>
              </a:bodyPr>
              <a:lstStyle/>
              <a:p>
                <a:pPr algn="ctr"/>
                <a:r>
                  <a:rPr lang="fr-FR" sz="2000">
                    <a:solidFill>
                      <a:srgbClr val="660033"/>
                    </a:solidFill>
                  </a:rPr>
                  <a:t>Cellules</a:t>
                </a:r>
              </a:p>
              <a:p>
                <a:pPr algn="ctr"/>
                <a:r>
                  <a:rPr lang="fr-FR" sz="2000">
                    <a:solidFill>
                      <a:srgbClr val="660033"/>
                    </a:solidFill>
                  </a:rPr>
                  <a:t>bipolaires</a:t>
                </a:r>
              </a:p>
            </p:txBody>
          </p:sp>
          <p:sp>
            <p:nvSpPr>
              <p:cNvPr id="40985" name="Text Box 15"/>
              <p:cNvSpPr txBox="1">
                <a:spLocks noChangeArrowheads="1"/>
              </p:cNvSpPr>
              <p:nvPr/>
            </p:nvSpPr>
            <p:spPr bwMode="auto">
              <a:xfrm>
                <a:off x="1821" y="3158"/>
                <a:ext cx="1254" cy="442"/>
              </a:xfrm>
              <a:prstGeom prst="rect">
                <a:avLst/>
              </a:prstGeom>
              <a:noFill/>
              <a:ln w="9525">
                <a:noFill/>
                <a:miter lim="800000"/>
                <a:headEnd/>
                <a:tailEnd/>
              </a:ln>
            </p:spPr>
            <p:txBody>
              <a:bodyPr wrap="none">
                <a:spAutoFit/>
              </a:bodyPr>
              <a:lstStyle/>
              <a:p>
                <a:pPr algn="ctr"/>
                <a:r>
                  <a:rPr lang="fr-FR" sz="2000">
                    <a:solidFill>
                      <a:srgbClr val="000099"/>
                    </a:solidFill>
                  </a:rPr>
                  <a:t>Cellules</a:t>
                </a:r>
              </a:p>
              <a:p>
                <a:pPr algn="ctr"/>
                <a:r>
                  <a:rPr lang="fr-FR" sz="2000">
                    <a:solidFill>
                      <a:srgbClr val="000099"/>
                    </a:solidFill>
                  </a:rPr>
                  <a:t>ganglionnaires</a:t>
                </a:r>
              </a:p>
            </p:txBody>
          </p:sp>
          <p:sp>
            <p:nvSpPr>
              <p:cNvPr id="40986" name="Rectangle 16"/>
              <p:cNvSpPr>
                <a:spLocks noChangeArrowheads="1"/>
              </p:cNvSpPr>
              <p:nvPr/>
            </p:nvSpPr>
            <p:spPr bwMode="auto">
              <a:xfrm>
                <a:off x="96" y="3024"/>
                <a:ext cx="2949" cy="672"/>
              </a:xfrm>
              <a:prstGeom prst="rect">
                <a:avLst/>
              </a:prstGeom>
              <a:noFill/>
              <a:ln w="9525">
                <a:solidFill>
                  <a:schemeClr val="tx1"/>
                </a:solidFill>
                <a:miter lim="800000"/>
                <a:headEnd/>
                <a:tailEnd/>
              </a:ln>
            </p:spPr>
            <p:txBody>
              <a:bodyPr wrap="none" anchor="ctr"/>
              <a:lstStyle/>
              <a:p>
                <a:endParaRPr lang="fr-FR" b="0"/>
              </a:p>
            </p:txBody>
          </p:sp>
        </p:grpSp>
        <p:sp>
          <p:nvSpPr>
            <p:cNvPr id="40981" name="Line 20"/>
            <p:cNvSpPr>
              <a:spLocks noChangeShapeType="1"/>
            </p:cNvSpPr>
            <p:nvPr/>
          </p:nvSpPr>
          <p:spPr bwMode="auto">
            <a:xfrm>
              <a:off x="816" y="3456"/>
              <a:ext cx="192" cy="0"/>
            </a:xfrm>
            <a:prstGeom prst="line">
              <a:avLst/>
            </a:prstGeom>
            <a:noFill/>
            <a:ln w="9525">
              <a:solidFill>
                <a:schemeClr val="tx1"/>
              </a:solidFill>
              <a:round/>
              <a:headEnd/>
              <a:tailEnd type="triangle" w="med" len="med"/>
            </a:ln>
          </p:spPr>
          <p:txBody>
            <a:bodyPr/>
            <a:lstStyle/>
            <a:p>
              <a:endParaRPr lang="fr-FR"/>
            </a:p>
          </p:txBody>
        </p:sp>
        <p:sp>
          <p:nvSpPr>
            <p:cNvPr id="40982" name="Line 21"/>
            <p:cNvSpPr>
              <a:spLocks noChangeShapeType="1"/>
            </p:cNvSpPr>
            <p:nvPr/>
          </p:nvSpPr>
          <p:spPr bwMode="auto">
            <a:xfrm>
              <a:off x="1776" y="3456"/>
              <a:ext cx="192" cy="0"/>
            </a:xfrm>
            <a:prstGeom prst="line">
              <a:avLst/>
            </a:prstGeom>
            <a:noFill/>
            <a:ln w="9525">
              <a:solidFill>
                <a:schemeClr val="tx1"/>
              </a:solidFill>
              <a:round/>
              <a:headEnd/>
              <a:tailEnd type="triangle" w="med" len="med"/>
            </a:ln>
          </p:spPr>
          <p:txBody>
            <a:bodyPr/>
            <a:lstStyle/>
            <a:p>
              <a:endParaRPr lang="fr-FR"/>
            </a:p>
          </p:txBody>
        </p:sp>
      </p:grpSp>
      <p:sp>
        <p:nvSpPr>
          <p:cNvPr id="40971" name="Line 22"/>
          <p:cNvSpPr>
            <a:spLocks noChangeShapeType="1"/>
          </p:cNvSpPr>
          <p:nvPr/>
        </p:nvSpPr>
        <p:spPr bwMode="auto">
          <a:xfrm flipH="1" flipV="1">
            <a:off x="4267200" y="4419600"/>
            <a:ext cx="1600200" cy="762000"/>
          </a:xfrm>
          <a:prstGeom prst="line">
            <a:avLst/>
          </a:prstGeom>
          <a:noFill/>
          <a:ln w="57150">
            <a:solidFill>
              <a:schemeClr val="accent1"/>
            </a:solidFill>
            <a:round/>
            <a:headEnd/>
            <a:tailEnd type="triangle" w="med" len="med"/>
          </a:ln>
        </p:spPr>
        <p:txBody>
          <a:bodyPr/>
          <a:lstStyle/>
          <a:p>
            <a:endParaRPr lang="fr-FR"/>
          </a:p>
        </p:txBody>
      </p:sp>
      <p:sp>
        <p:nvSpPr>
          <p:cNvPr id="40972" name="Line 23"/>
          <p:cNvSpPr>
            <a:spLocks noChangeShapeType="1"/>
          </p:cNvSpPr>
          <p:nvPr/>
        </p:nvSpPr>
        <p:spPr bwMode="auto">
          <a:xfrm flipH="1" flipV="1">
            <a:off x="3352800" y="2362200"/>
            <a:ext cx="838200" cy="609600"/>
          </a:xfrm>
          <a:prstGeom prst="line">
            <a:avLst/>
          </a:prstGeom>
          <a:noFill/>
          <a:ln w="38100">
            <a:solidFill>
              <a:schemeClr val="tx1"/>
            </a:solidFill>
            <a:round/>
            <a:headEnd/>
            <a:tailEnd type="triangle" w="med" len="med"/>
          </a:ln>
        </p:spPr>
        <p:txBody>
          <a:bodyPr/>
          <a:lstStyle/>
          <a:p>
            <a:endParaRPr lang="fr-FR"/>
          </a:p>
        </p:txBody>
      </p:sp>
      <p:grpSp>
        <p:nvGrpSpPr>
          <p:cNvPr id="40973" name="Group 26"/>
          <p:cNvGrpSpPr>
            <a:grpSpLocks/>
          </p:cNvGrpSpPr>
          <p:nvPr/>
        </p:nvGrpSpPr>
        <p:grpSpPr bwMode="auto">
          <a:xfrm>
            <a:off x="2590800" y="838200"/>
            <a:ext cx="3429000" cy="1524000"/>
            <a:chOff x="3504" y="1344"/>
            <a:chExt cx="2160" cy="960"/>
          </a:xfrm>
        </p:grpSpPr>
        <p:sp>
          <p:nvSpPr>
            <p:cNvPr id="40975" name="Text Box 7"/>
            <p:cNvSpPr txBox="1">
              <a:spLocks noChangeArrowheads="1"/>
            </p:cNvSpPr>
            <p:nvPr/>
          </p:nvSpPr>
          <p:spPr bwMode="auto">
            <a:xfrm>
              <a:off x="3552" y="1807"/>
              <a:ext cx="828" cy="442"/>
            </a:xfrm>
            <a:prstGeom prst="rect">
              <a:avLst/>
            </a:prstGeom>
            <a:noFill/>
            <a:ln w="9525">
              <a:noFill/>
              <a:miter lim="800000"/>
              <a:headEnd/>
              <a:tailEnd/>
            </a:ln>
          </p:spPr>
          <p:txBody>
            <a:bodyPr wrap="none">
              <a:spAutoFit/>
            </a:bodyPr>
            <a:lstStyle/>
            <a:p>
              <a:r>
                <a:rPr lang="fr-FR" sz="2000" dirty="0">
                  <a:solidFill>
                    <a:srgbClr val="CC0099"/>
                  </a:solidFill>
                </a:rPr>
                <a:t>CORTEX </a:t>
              </a:r>
            </a:p>
            <a:p>
              <a:r>
                <a:rPr lang="fr-FR" sz="2000" dirty="0">
                  <a:solidFill>
                    <a:srgbClr val="CC0099"/>
                  </a:solidFill>
                </a:rPr>
                <a:t>VISUEL</a:t>
              </a:r>
            </a:p>
          </p:txBody>
        </p:sp>
        <p:sp>
          <p:nvSpPr>
            <p:cNvPr id="24591" name="Text Box 8"/>
            <p:cNvSpPr txBox="1">
              <a:spLocks noChangeArrowheads="1"/>
            </p:cNvSpPr>
            <p:nvPr/>
          </p:nvSpPr>
          <p:spPr bwMode="auto">
            <a:xfrm>
              <a:off x="4486" y="1663"/>
              <a:ext cx="1086" cy="634"/>
            </a:xfrm>
            <a:prstGeom prst="rect">
              <a:avLst/>
            </a:prstGeom>
            <a:noFill/>
            <a:ln w="9525">
              <a:noFill/>
              <a:miter lim="800000"/>
              <a:headEnd/>
              <a:tailEnd/>
            </a:ln>
          </p:spPr>
          <p:txBody>
            <a:bodyPr wrap="none">
              <a:spAutoFit/>
            </a:bodyPr>
            <a:lstStyle/>
            <a:p>
              <a:pPr algn="ctr">
                <a:defRPr/>
              </a:pPr>
              <a:r>
                <a:rPr lang="fr-FR" sz="2000">
                  <a:solidFill>
                    <a:srgbClr val="00CCFF"/>
                  </a:solidFill>
                  <a:effectLst>
                    <a:outerShdw blurRad="38100" dist="38100" dir="2700000" algn="tl">
                      <a:srgbClr val="C0C0C0"/>
                    </a:outerShdw>
                  </a:effectLst>
                </a:rPr>
                <a:t>CORTEX </a:t>
              </a:r>
            </a:p>
            <a:p>
              <a:pPr algn="ctr">
                <a:defRPr/>
              </a:pPr>
              <a:r>
                <a:rPr lang="fr-FR" sz="2000">
                  <a:solidFill>
                    <a:srgbClr val="00CCFF"/>
                  </a:solidFill>
                  <a:effectLst>
                    <a:outerShdw blurRad="38100" dist="38100" dir="2700000" algn="tl">
                      <a:srgbClr val="C0C0C0"/>
                    </a:outerShdw>
                  </a:effectLst>
                </a:rPr>
                <a:t>VISUEL</a:t>
              </a:r>
            </a:p>
            <a:p>
              <a:pPr algn="ctr">
                <a:defRPr/>
              </a:pPr>
              <a:r>
                <a:rPr lang="fr-FR" sz="2000">
                  <a:solidFill>
                    <a:srgbClr val="00CCFF"/>
                  </a:solidFill>
                  <a:effectLst>
                    <a:outerShdw blurRad="38100" dist="38100" dir="2700000" algn="tl">
                      <a:srgbClr val="C0C0C0"/>
                    </a:outerShdw>
                  </a:effectLst>
                </a:rPr>
                <a:t>ASSOCIATIF</a:t>
              </a:r>
            </a:p>
          </p:txBody>
        </p:sp>
        <p:sp>
          <p:nvSpPr>
            <p:cNvPr id="40977" name="Text Box 9"/>
            <p:cNvSpPr txBox="1">
              <a:spLocks noChangeArrowheads="1"/>
            </p:cNvSpPr>
            <p:nvPr/>
          </p:nvSpPr>
          <p:spPr bwMode="auto">
            <a:xfrm>
              <a:off x="4128" y="1344"/>
              <a:ext cx="725" cy="288"/>
            </a:xfrm>
            <a:prstGeom prst="rect">
              <a:avLst/>
            </a:prstGeom>
            <a:noFill/>
            <a:ln w="9525">
              <a:noFill/>
              <a:miter lim="800000"/>
              <a:headEnd/>
              <a:tailEnd/>
            </a:ln>
          </p:spPr>
          <p:txBody>
            <a:bodyPr wrap="none">
              <a:spAutoFit/>
            </a:bodyPr>
            <a:lstStyle/>
            <a:p>
              <a:r>
                <a:rPr lang="fr-FR">
                  <a:solidFill>
                    <a:srgbClr val="0066FF"/>
                  </a:solidFill>
                </a:rPr>
                <a:t>Cortex</a:t>
              </a:r>
            </a:p>
          </p:txBody>
        </p:sp>
        <p:sp>
          <p:nvSpPr>
            <p:cNvPr id="40978" name="Rectangle 18"/>
            <p:cNvSpPr>
              <a:spLocks noChangeArrowheads="1"/>
            </p:cNvSpPr>
            <p:nvPr/>
          </p:nvSpPr>
          <p:spPr bwMode="auto">
            <a:xfrm>
              <a:off x="3504" y="1632"/>
              <a:ext cx="2160" cy="672"/>
            </a:xfrm>
            <a:prstGeom prst="rect">
              <a:avLst/>
            </a:prstGeom>
            <a:noFill/>
            <a:ln w="9525">
              <a:solidFill>
                <a:schemeClr val="tx1"/>
              </a:solidFill>
              <a:miter lim="800000"/>
              <a:headEnd/>
              <a:tailEnd/>
            </a:ln>
          </p:spPr>
          <p:txBody>
            <a:bodyPr wrap="none" anchor="ctr"/>
            <a:lstStyle/>
            <a:p>
              <a:endParaRPr lang="fr-FR" b="0"/>
            </a:p>
          </p:txBody>
        </p:sp>
        <p:sp>
          <p:nvSpPr>
            <p:cNvPr id="40979" name="Line 24"/>
            <p:cNvSpPr>
              <a:spLocks noChangeShapeType="1"/>
            </p:cNvSpPr>
            <p:nvPr/>
          </p:nvSpPr>
          <p:spPr bwMode="auto">
            <a:xfrm>
              <a:off x="4272" y="2064"/>
              <a:ext cx="384" cy="0"/>
            </a:xfrm>
            <a:prstGeom prst="line">
              <a:avLst/>
            </a:prstGeom>
            <a:noFill/>
            <a:ln w="38100">
              <a:solidFill>
                <a:schemeClr val="tx1"/>
              </a:solidFill>
              <a:round/>
              <a:headEnd/>
              <a:tailEnd type="triangle" w="med" len="med"/>
            </a:ln>
          </p:spPr>
          <p:txBody>
            <a:bodyPr/>
            <a:lstStyle/>
            <a:p>
              <a:endParaRPr lang="fr-FR"/>
            </a:p>
          </p:txBody>
        </p:sp>
      </p:grpSp>
      <p:sp>
        <p:nvSpPr>
          <p:cNvPr id="26" name="Flèche vers le bas 25"/>
          <p:cNvSpPr/>
          <p:nvPr/>
        </p:nvSpPr>
        <p:spPr>
          <a:xfrm rot="10800000">
            <a:off x="8316913" y="1196975"/>
            <a:ext cx="358775" cy="50403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Rectangle 2"/>
          <p:cNvSpPr txBox="1">
            <a:spLocks/>
          </p:cNvSpPr>
          <p:nvPr/>
        </p:nvSpPr>
        <p:spPr bwMode="auto">
          <a:xfrm>
            <a:off x="467544" y="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rgbClr val="FF3399"/>
                </a:solidFill>
                <a:effectLst>
                  <a:outerShdw blurRad="38100" dist="38100" dir="2700000" algn="tl">
                    <a:srgbClr val="C0C0C0"/>
                  </a:outerShdw>
                </a:effectLst>
                <a:uLnTx/>
                <a:uFillTx/>
                <a:latin typeface="+mj-lt"/>
                <a:ea typeface="+mj-ea"/>
                <a:cs typeface="+mj-cs"/>
              </a:rPr>
              <a:t>VOIES</a:t>
            </a:r>
            <a:r>
              <a:rPr kumimoji="0" lang="fr-FR" sz="6000" b="1" i="0" u="none" strike="noStrike" kern="1200" cap="none" spc="0" normalizeH="0" baseline="0" noProof="0" dirty="0" smtClean="0">
                <a:ln>
                  <a:noFill/>
                </a:ln>
                <a:solidFill>
                  <a:srgbClr val="66FFFF"/>
                </a:solidFill>
                <a:effectLst>
                  <a:outerShdw blurRad="38100" dist="38100" dir="2700000" algn="tl">
                    <a:srgbClr val="C0C0C0"/>
                  </a:outerShdw>
                </a:effectLst>
                <a:uLnTx/>
                <a:uFillTx/>
                <a:latin typeface="+mj-lt"/>
                <a:ea typeface="+mj-ea"/>
                <a:cs typeface="+mj-cs"/>
              </a:rPr>
              <a:t> </a:t>
            </a:r>
            <a:r>
              <a:rPr kumimoji="0" lang="fr-FR" sz="6000" b="1" i="0" u="none" strike="noStrike" kern="1200" cap="none" spc="0" normalizeH="0" baseline="0" noProof="0" dirty="0" smtClean="0">
                <a:ln>
                  <a:noFill/>
                </a:ln>
                <a:solidFill>
                  <a:srgbClr val="FF3399"/>
                </a:solidFill>
                <a:effectLst>
                  <a:outerShdw blurRad="38100" dist="38100" dir="2700000" algn="tl">
                    <a:srgbClr val="C0C0C0"/>
                  </a:outerShdw>
                </a:effectLst>
                <a:uLnTx/>
                <a:uFillTx/>
                <a:latin typeface="+mj-lt"/>
                <a:ea typeface="+mj-ea"/>
                <a:cs typeface="+mj-cs"/>
              </a:rPr>
              <a:t>VISUELLES</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1518939"/>
            <a:ext cx="9144000" cy="5078413"/>
          </a:xfrm>
          <a:prstGeom prst="rect">
            <a:avLst/>
          </a:prstGeom>
          <a:noFill/>
          <a:ln w="9525">
            <a:noFill/>
            <a:miter lim="800000"/>
            <a:headEnd/>
            <a:tailEnd/>
          </a:ln>
        </p:spPr>
        <p:txBody>
          <a:bodyPr>
            <a:spAutoFit/>
          </a:bodyPr>
          <a:lstStyle/>
          <a:p>
            <a:pPr>
              <a:buFont typeface="Arial" charset="0"/>
              <a:buChar char="•"/>
            </a:pPr>
            <a:r>
              <a:rPr lang="fr-FR" sz="3600" dirty="0">
                <a:solidFill>
                  <a:srgbClr val="000099"/>
                </a:solidFill>
              </a:rPr>
              <a:t>L’œil est l’un des cinq organes des sens du corps humain, </a:t>
            </a:r>
          </a:p>
          <a:p>
            <a:pPr>
              <a:buFont typeface="Arial" charset="0"/>
              <a:buChar char="•"/>
            </a:pPr>
            <a:r>
              <a:rPr lang="fr-FR" sz="3600" b="0" dirty="0">
                <a:solidFill>
                  <a:srgbClr val="000099"/>
                </a:solidFill>
              </a:rPr>
              <a:t>C’est  l’organe de la vue pour L’</a:t>
            </a:r>
            <a:r>
              <a:rPr lang="fr-FR" sz="3600" dirty="0">
                <a:solidFill>
                  <a:srgbClr val="FF0000"/>
                </a:solidFill>
              </a:rPr>
              <a:t>HOMME</a:t>
            </a:r>
            <a:r>
              <a:rPr lang="fr-FR" sz="3600" dirty="0">
                <a:solidFill>
                  <a:srgbClr val="000099"/>
                </a:solidFill>
              </a:rPr>
              <a:t> et les </a:t>
            </a:r>
            <a:r>
              <a:rPr lang="fr-FR" sz="3600" dirty="0">
                <a:solidFill>
                  <a:srgbClr val="FF0000"/>
                </a:solidFill>
              </a:rPr>
              <a:t>ANIMAUX</a:t>
            </a:r>
          </a:p>
          <a:p>
            <a:pPr>
              <a:buFont typeface="Arial" charset="0"/>
              <a:buChar char="•"/>
            </a:pPr>
            <a:r>
              <a:rPr lang="fr-FR" sz="3600" b="0" dirty="0">
                <a:solidFill>
                  <a:srgbClr val="000099"/>
                </a:solidFill>
              </a:rPr>
              <a:t>La</a:t>
            </a:r>
            <a:r>
              <a:rPr lang="fr-FR" sz="3600" dirty="0">
                <a:solidFill>
                  <a:srgbClr val="000099"/>
                </a:solidFill>
              </a:rPr>
              <a:t> </a:t>
            </a:r>
            <a:r>
              <a:rPr lang="fr-FR" sz="3600" dirty="0">
                <a:solidFill>
                  <a:srgbClr val="FF0000"/>
                </a:solidFill>
              </a:rPr>
              <a:t>VISION</a:t>
            </a:r>
            <a:r>
              <a:rPr lang="fr-FR" sz="3600" dirty="0">
                <a:solidFill>
                  <a:srgbClr val="000099"/>
                </a:solidFill>
              </a:rPr>
              <a:t> </a:t>
            </a:r>
            <a:r>
              <a:rPr lang="fr-FR" sz="3600" b="0" dirty="0">
                <a:solidFill>
                  <a:srgbClr val="000099"/>
                </a:solidFill>
              </a:rPr>
              <a:t>est la </a:t>
            </a:r>
            <a:r>
              <a:rPr lang="fr-FR" sz="3600" dirty="0">
                <a:solidFill>
                  <a:srgbClr val="FF0000"/>
                </a:solidFill>
              </a:rPr>
              <a:t>perception</a:t>
            </a:r>
            <a:r>
              <a:rPr lang="fr-FR" sz="3600" dirty="0">
                <a:solidFill>
                  <a:srgbClr val="000099"/>
                </a:solidFill>
              </a:rPr>
              <a:t> </a:t>
            </a:r>
            <a:r>
              <a:rPr lang="fr-FR" sz="3600" b="0" dirty="0">
                <a:solidFill>
                  <a:srgbClr val="000099"/>
                </a:solidFill>
              </a:rPr>
              <a:t>de l’organe de la vue qui en est l’œil </a:t>
            </a:r>
          </a:p>
          <a:p>
            <a:pPr>
              <a:buFont typeface="Arial" charset="0"/>
              <a:buChar char="•"/>
            </a:pPr>
            <a:r>
              <a:rPr lang="fr-FR" sz="3600" b="0" dirty="0">
                <a:solidFill>
                  <a:srgbClr val="000099"/>
                </a:solidFill>
              </a:rPr>
              <a:t>L’œil est l’organe </a:t>
            </a:r>
            <a:r>
              <a:rPr lang="fr-FR" sz="3600" dirty="0">
                <a:solidFill>
                  <a:srgbClr val="FF0000"/>
                </a:solidFill>
              </a:rPr>
              <a:t>récepteur</a:t>
            </a:r>
            <a:r>
              <a:rPr lang="fr-FR" sz="3600" dirty="0">
                <a:solidFill>
                  <a:srgbClr val="000099"/>
                </a:solidFill>
              </a:rPr>
              <a:t> </a:t>
            </a:r>
            <a:r>
              <a:rPr lang="fr-FR" sz="3600" b="0" dirty="0">
                <a:solidFill>
                  <a:srgbClr val="000099"/>
                </a:solidFill>
              </a:rPr>
              <a:t>de</a:t>
            </a:r>
          </a:p>
          <a:p>
            <a:r>
              <a:rPr lang="fr-FR" sz="3600" b="0" dirty="0">
                <a:solidFill>
                  <a:srgbClr val="000099"/>
                </a:solidFill>
              </a:rPr>
              <a:t>la</a:t>
            </a:r>
            <a:r>
              <a:rPr lang="fr-FR" sz="3600" dirty="0">
                <a:solidFill>
                  <a:srgbClr val="000099"/>
                </a:solidFill>
              </a:rPr>
              <a:t> lumière</a:t>
            </a:r>
          </a:p>
          <a:p>
            <a:pPr>
              <a:buFont typeface="Wingdings" pitchFamily="2" charset="2"/>
              <a:buChar char="Ø"/>
            </a:pPr>
            <a:endParaRPr lang="fr-FR" sz="3600" dirty="0">
              <a:solidFill>
                <a:srgbClr val="000099"/>
              </a:solidFill>
            </a:endParaRPr>
          </a:p>
        </p:txBody>
      </p:sp>
      <p:sp>
        <p:nvSpPr>
          <p:cNvPr id="3" name="Rectangle 3"/>
          <p:cNvSpPr txBox="1">
            <a:spLocks noChangeArrowheads="1"/>
          </p:cNvSpPr>
          <p:nvPr/>
        </p:nvSpPr>
        <p:spPr>
          <a:xfrm>
            <a:off x="251520" y="260648"/>
            <a:ext cx="3200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600" i="0" u="none" strike="noStrike" kern="1200" cap="none" spc="0" normalizeH="0" baseline="0" noProof="0" smtClean="0">
                <a:ln>
                  <a:noFill/>
                </a:ln>
                <a:solidFill>
                  <a:schemeClr val="tx1"/>
                </a:solidFill>
                <a:effectLst/>
                <a:uLnTx/>
                <a:uFillTx/>
                <a:latin typeface="+mj-lt"/>
                <a:ea typeface="+mj-ea"/>
                <a:cs typeface="+mj-cs"/>
              </a:rPr>
              <a:t>INTRODUCTION</a:t>
            </a:r>
            <a:endParaRPr kumimoji="0" lang="fr-FR" sz="26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276600" y="228600"/>
            <a:ext cx="2371725" cy="457200"/>
          </a:xfrm>
          <a:prstGeom prst="rect">
            <a:avLst/>
          </a:prstGeom>
          <a:noFill/>
          <a:ln w="9525">
            <a:noFill/>
            <a:miter lim="800000"/>
            <a:headEnd/>
            <a:tailEnd/>
          </a:ln>
        </p:spPr>
        <p:txBody>
          <a:bodyPr wrap="none">
            <a:spAutoFit/>
          </a:bodyPr>
          <a:lstStyle/>
          <a:p>
            <a:r>
              <a:rPr lang="fr-FR" b="0"/>
              <a:t>Vue de dessous</a:t>
            </a:r>
          </a:p>
        </p:txBody>
      </p:sp>
      <p:pic>
        <p:nvPicPr>
          <p:cNvPr id="41987" name="Picture 4" descr="cerveu vue dessous_reduit"/>
          <p:cNvPicPr>
            <a:picLocks noChangeAspect="1" noChangeArrowheads="1"/>
          </p:cNvPicPr>
          <p:nvPr/>
        </p:nvPicPr>
        <p:blipFill>
          <a:blip r:embed="rId3" cstate="print">
            <a:lum bright="6000" contrast="-12000"/>
          </a:blip>
          <a:srcRect/>
          <a:stretch>
            <a:fillRect/>
          </a:stretch>
        </p:blipFill>
        <p:spPr bwMode="auto">
          <a:xfrm>
            <a:off x="1371600" y="990600"/>
            <a:ext cx="6553200" cy="5468938"/>
          </a:xfrm>
          <a:prstGeom prst="rect">
            <a:avLst/>
          </a:prstGeom>
          <a:noFill/>
          <a:ln w="38100">
            <a:solidFill>
              <a:srgbClr val="000000"/>
            </a:solid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582613"/>
            <a:ext cx="9144000" cy="5694362"/>
          </a:xfrm>
          <a:prstGeom prst="rect">
            <a:avLst/>
          </a:prstGeom>
          <a:noFill/>
          <a:ln w="9525">
            <a:noFill/>
            <a:miter lim="800000"/>
            <a:headEnd/>
            <a:tailEnd/>
          </a:ln>
        </p:spPr>
        <p:txBody>
          <a:bodyPr anchor="ctr">
            <a:spAutoFit/>
          </a:bodyPr>
          <a:lstStyle/>
          <a:p>
            <a:pPr algn="ctr"/>
            <a:r>
              <a:rPr lang="fr-FR" sz="2800">
                <a:solidFill>
                  <a:srgbClr val="FF0000"/>
                </a:solidFill>
              </a:rPr>
              <a:t>Caractéristiques générales de la sensibilité visuelle</a:t>
            </a:r>
          </a:p>
          <a:p>
            <a:pPr algn="ctr"/>
            <a:endParaRPr lang="fr-FR" sz="2800">
              <a:solidFill>
                <a:schemeClr val="tx2"/>
              </a:solidFill>
            </a:endParaRPr>
          </a:p>
          <a:p>
            <a:pPr algn="ctr"/>
            <a:r>
              <a:rPr lang="fr-FR" sz="2800">
                <a:solidFill>
                  <a:srgbClr val="6600FF"/>
                </a:solidFill>
              </a:rPr>
              <a:t>A- Les stimuli efficaces</a:t>
            </a:r>
          </a:p>
          <a:p>
            <a:pPr algn="ctr"/>
            <a:endParaRPr lang="fr-FR" sz="2800">
              <a:solidFill>
                <a:srgbClr val="6600FF"/>
              </a:solidFill>
            </a:endParaRPr>
          </a:p>
          <a:p>
            <a:pPr algn="ctr"/>
            <a:r>
              <a:rPr lang="fr-FR" sz="2800">
                <a:solidFill>
                  <a:srgbClr val="6600FF"/>
                </a:solidFill>
              </a:rPr>
              <a:t>B- Les seuils de sensibilité</a:t>
            </a:r>
          </a:p>
          <a:p>
            <a:pPr algn="ctr"/>
            <a:endParaRPr lang="fr-FR" sz="2800">
              <a:solidFill>
                <a:srgbClr val="6600FF"/>
              </a:solidFill>
            </a:endParaRPr>
          </a:p>
          <a:p>
            <a:pPr algn="ctr"/>
            <a:r>
              <a:rPr lang="fr-FR" sz="2800">
                <a:solidFill>
                  <a:srgbClr val="6600FF"/>
                </a:solidFill>
              </a:rPr>
              <a:t>C- L’Adaptation à l’obscurité</a:t>
            </a:r>
          </a:p>
          <a:p>
            <a:pPr algn="ctr"/>
            <a:endParaRPr lang="fr-FR" sz="2800">
              <a:solidFill>
                <a:srgbClr val="6600FF"/>
              </a:solidFill>
            </a:endParaRPr>
          </a:p>
          <a:p>
            <a:pPr algn="ctr"/>
            <a:r>
              <a:rPr lang="fr-FR" sz="2800">
                <a:solidFill>
                  <a:srgbClr val="6600FF"/>
                </a:solidFill>
              </a:rPr>
              <a:t>D- Le champ visuel</a:t>
            </a:r>
          </a:p>
          <a:p>
            <a:pPr algn="ctr"/>
            <a:endParaRPr lang="fr-FR" sz="2800">
              <a:solidFill>
                <a:srgbClr val="6600FF"/>
              </a:solidFill>
            </a:endParaRPr>
          </a:p>
          <a:p>
            <a:pPr algn="ctr"/>
            <a:r>
              <a:rPr lang="fr-FR" sz="2800">
                <a:solidFill>
                  <a:srgbClr val="6600FF"/>
                </a:solidFill>
              </a:rPr>
              <a:t>E- L’acuité visuelle</a:t>
            </a:r>
          </a:p>
          <a:p>
            <a:pPr algn="ctr"/>
            <a:endParaRPr lang="fr-FR" sz="2800">
              <a:solidFill>
                <a:srgbClr val="6600FF"/>
              </a:solidFill>
            </a:endParaRPr>
          </a:p>
          <a:p>
            <a:pPr algn="ctr"/>
            <a:r>
              <a:rPr lang="fr-FR" sz="2800">
                <a:solidFill>
                  <a:srgbClr val="6600FF"/>
                </a:solidFill>
              </a:rPr>
              <a:t>F- La Résolution temporelle</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685800" y="-304800"/>
            <a:ext cx="7772400" cy="1143000"/>
          </a:xfrm>
        </p:spPr>
        <p:txBody>
          <a:bodyPr/>
          <a:lstStyle/>
          <a:p>
            <a:pPr eaLnBrk="1" hangingPunct="1"/>
            <a:r>
              <a:rPr lang="fr-FR" sz="2600" smtClean="0">
                <a:solidFill>
                  <a:srgbClr val="6600FF"/>
                </a:solidFill>
              </a:rPr>
              <a:t>A- Les stimuli efficaces</a:t>
            </a:r>
          </a:p>
        </p:txBody>
      </p:sp>
      <p:sp>
        <p:nvSpPr>
          <p:cNvPr id="23557" name="Text Box 5"/>
          <p:cNvSpPr txBox="1">
            <a:spLocks noChangeArrowheads="1"/>
          </p:cNvSpPr>
          <p:nvPr/>
        </p:nvSpPr>
        <p:spPr bwMode="auto">
          <a:xfrm>
            <a:off x="250825" y="4724400"/>
            <a:ext cx="8534400" cy="1127125"/>
          </a:xfrm>
          <a:prstGeom prst="rect">
            <a:avLst/>
          </a:prstGeom>
          <a:noFill/>
          <a:ln w="9525">
            <a:noFill/>
            <a:miter lim="800000"/>
            <a:headEnd/>
            <a:tailEnd/>
          </a:ln>
        </p:spPr>
        <p:txBody>
          <a:bodyPr>
            <a:spAutoFit/>
          </a:bodyPr>
          <a:lstStyle/>
          <a:p>
            <a:pPr algn="just">
              <a:defRPr/>
            </a:pPr>
            <a:r>
              <a:rPr lang="fr-FR" sz="2200" dirty="0">
                <a:solidFill>
                  <a:srgbClr val="0000FF"/>
                </a:solidFill>
                <a:cs typeface="Arial" charset="0"/>
              </a:rPr>
              <a:t>L’œil humain n’est sensible qu’aux longueurs d’onde comprises entre </a:t>
            </a:r>
            <a:r>
              <a:rPr lang="fr-FR" dirty="0">
                <a:solidFill>
                  <a:srgbClr val="FF0000"/>
                </a:solidFill>
                <a:effectLst>
                  <a:outerShdw blurRad="38100" dist="38100" dir="2700000" algn="tl">
                    <a:srgbClr val="C0C0C0"/>
                  </a:outerShdw>
                </a:effectLst>
                <a:cs typeface="Arial" charset="0"/>
              </a:rPr>
              <a:t>400</a:t>
            </a:r>
            <a:r>
              <a:rPr lang="fr-FR" dirty="0">
                <a:solidFill>
                  <a:srgbClr val="0000FF"/>
                </a:solidFill>
                <a:effectLst>
                  <a:outerShdw blurRad="38100" dist="38100" dir="2700000" algn="tl">
                    <a:srgbClr val="C0C0C0"/>
                  </a:outerShdw>
                </a:effectLst>
                <a:cs typeface="Arial" charset="0"/>
              </a:rPr>
              <a:t> </a:t>
            </a:r>
            <a:r>
              <a:rPr lang="fr-FR" sz="2200" dirty="0">
                <a:solidFill>
                  <a:srgbClr val="0000FF"/>
                </a:solidFill>
                <a:cs typeface="Arial" charset="0"/>
              </a:rPr>
              <a:t>et </a:t>
            </a:r>
            <a:r>
              <a:rPr lang="fr-FR" dirty="0">
                <a:solidFill>
                  <a:srgbClr val="FF0000"/>
                </a:solidFill>
                <a:cs typeface="Arial" charset="0"/>
              </a:rPr>
              <a:t>700</a:t>
            </a:r>
            <a:r>
              <a:rPr lang="fr-FR" sz="2200" dirty="0">
                <a:solidFill>
                  <a:srgbClr val="0000FF"/>
                </a:solidFill>
                <a:cs typeface="Arial" charset="0"/>
              </a:rPr>
              <a:t> nanomètres qui constituent donc le stimulus spécifique de la rétine.  </a:t>
            </a:r>
            <a:endParaRPr lang="fr-FR" sz="2200" dirty="0">
              <a:solidFill>
                <a:srgbClr val="0000FF"/>
              </a:solidFill>
            </a:endParaRPr>
          </a:p>
        </p:txBody>
      </p:sp>
      <p:sp>
        <p:nvSpPr>
          <p:cNvPr id="45060" name="Text Box 6"/>
          <p:cNvSpPr txBox="1">
            <a:spLocks noChangeArrowheads="1"/>
          </p:cNvSpPr>
          <p:nvPr/>
        </p:nvSpPr>
        <p:spPr bwMode="auto">
          <a:xfrm>
            <a:off x="3429000" y="457200"/>
            <a:ext cx="2555875" cy="338138"/>
          </a:xfrm>
          <a:prstGeom prst="rect">
            <a:avLst/>
          </a:prstGeom>
          <a:noFill/>
          <a:ln w="9525">
            <a:noFill/>
            <a:miter lim="800000"/>
            <a:headEnd/>
            <a:tailEnd/>
          </a:ln>
        </p:spPr>
        <p:txBody>
          <a:bodyPr wrap="none">
            <a:spAutoFit/>
          </a:bodyPr>
          <a:lstStyle/>
          <a:p>
            <a:r>
              <a:rPr lang="fr-FR" sz="1600" b="0"/>
              <a:t>Longueurs d’ondes en nm</a:t>
            </a:r>
          </a:p>
        </p:txBody>
      </p:sp>
      <p:pic>
        <p:nvPicPr>
          <p:cNvPr id="45061" name="Picture 7" descr="Spectre de la lumière blanche"/>
          <p:cNvPicPr>
            <a:picLocks noChangeAspect="1" noChangeArrowheads="1"/>
          </p:cNvPicPr>
          <p:nvPr/>
        </p:nvPicPr>
        <p:blipFill>
          <a:blip r:embed="rId3" cstate="print"/>
          <a:srcRect/>
          <a:stretch>
            <a:fillRect/>
          </a:stretch>
        </p:blipFill>
        <p:spPr bwMode="auto">
          <a:xfrm>
            <a:off x="1287463" y="727075"/>
            <a:ext cx="6669087" cy="685800"/>
          </a:xfrm>
          <a:prstGeom prst="rect">
            <a:avLst/>
          </a:prstGeom>
          <a:noFill/>
          <a:ln w="9525">
            <a:noFill/>
            <a:miter lim="800000"/>
            <a:headEnd/>
            <a:tailEnd/>
          </a:ln>
        </p:spPr>
      </p:pic>
      <p:pic>
        <p:nvPicPr>
          <p:cNvPr id="45062" name="Picture 8" descr="Spectre de la lumière blanche"/>
          <p:cNvPicPr>
            <a:picLocks noChangeAspect="1" noChangeArrowheads="1"/>
          </p:cNvPicPr>
          <p:nvPr/>
        </p:nvPicPr>
        <p:blipFill>
          <a:blip r:embed="rId4" cstate="print"/>
          <a:srcRect/>
          <a:stretch>
            <a:fillRect/>
          </a:stretch>
        </p:blipFill>
        <p:spPr bwMode="auto">
          <a:xfrm>
            <a:off x="1287463" y="1446213"/>
            <a:ext cx="6669087" cy="542925"/>
          </a:xfrm>
          <a:prstGeom prst="rect">
            <a:avLst/>
          </a:prstGeom>
          <a:noFill/>
          <a:ln w="9525">
            <a:noFill/>
            <a:miter lim="800000"/>
            <a:headEnd/>
            <a:tailEnd/>
          </a:ln>
        </p:spPr>
      </p:pic>
      <p:pic>
        <p:nvPicPr>
          <p:cNvPr id="45063" name="Picture 9" descr="Spectre de la lumière blanche"/>
          <p:cNvPicPr>
            <a:picLocks noChangeAspect="1" noChangeArrowheads="1"/>
          </p:cNvPicPr>
          <p:nvPr/>
        </p:nvPicPr>
        <p:blipFill>
          <a:blip r:embed="rId5" cstate="print"/>
          <a:srcRect/>
          <a:stretch>
            <a:fillRect/>
          </a:stretch>
        </p:blipFill>
        <p:spPr bwMode="auto">
          <a:xfrm>
            <a:off x="1287463" y="2000250"/>
            <a:ext cx="6669087" cy="1068388"/>
          </a:xfrm>
          <a:prstGeom prst="rect">
            <a:avLst/>
          </a:prstGeom>
          <a:noFill/>
          <a:ln w="9525">
            <a:noFill/>
            <a:miter lim="800000"/>
            <a:headEnd/>
            <a:tailEnd/>
          </a:ln>
        </p:spPr>
      </p:pic>
      <p:sp>
        <p:nvSpPr>
          <p:cNvPr id="28680" name="Rectangle 10"/>
          <p:cNvSpPr>
            <a:spLocks noChangeArrowheads="1"/>
          </p:cNvSpPr>
          <p:nvPr/>
        </p:nvSpPr>
        <p:spPr bwMode="auto">
          <a:xfrm>
            <a:off x="4763" y="3576638"/>
            <a:ext cx="8704262" cy="822325"/>
          </a:xfrm>
          <a:prstGeom prst="rect">
            <a:avLst/>
          </a:prstGeom>
          <a:noFill/>
          <a:ln w="9525">
            <a:noFill/>
            <a:miter lim="800000"/>
            <a:headEnd/>
            <a:tailEnd/>
          </a:ln>
        </p:spPr>
        <p:txBody>
          <a:bodyPr wrap="none" anchor="ctr">
            <a:spAutoFit/>
          </a:bodyPr>
          <a:lstStyle/>
          <a:p>
            <a:pPr algn="ctr">
              <a:defRPr/>
            </a:pPr>
            <a:r>
              <a:rPr lang="fr-FR" dirty="0">
                <a:solidFill>
                  <a:srgbClr val="0000FF"/>
                </a:solidFill>
                <a:effectLst>
                  <a:outerShdw blurRad="38100" dist="38100" dir="2700000" algn="tl">
                    <a:srgbClr val="C0C0C0"/>
                  </a:outerShdw>
                </a:effectLst>
              </a:rPr>
              <a:t>L'œil humain ne permet de voir qu'une partie de la lumière </a:t>
            </a:r>
          </a:p>
          <a:p>
            <a:pPr algn="ctr">
              <a:defRPr/>
            </a:pPr>
            <a:r>
              <a:rPr lang="fr-FR" dirty="0">
                <a:solidFill>
                  <a:srgbClr val="0000FF"/>
                </a:solidFill>
                <a:effectLst>
                  <a:outerShdw blurRad="38100" dist="38100" dir="2700000" algn="tl">
                    <a:srgbClr val="C0C0C0"/>
                  </a:outerShdw>
                </a:effectLst>
              </a:rPr>
              <a:t>comprise entre le </a:t>
            </a:r>
            <a:r>
              <a:rPr lang="fr-FR" dirty="0">
                <a:solidFill>
                  <a:srgbClr val="FF0000"/>
                </a:solidFill>
                <a:effectLst>
                  <a:outerShdw blurRad="38100" dist="38100" dir="2700000" algn="tl">
                    <a:srgbClr val="C0C0C0"/>
                  </a:outerShdw>
                </a:effectLst>
              </a:rPr>
              <a:t>rouge</a:t>
            </a:r>
            <a:r>
              <a:rPr lang="fr-FR" dirty="0">
                <a:solidFill>
                  <a:srgbClr val="0000FF"/>
                </a:solidFill>
                <a:effectLst>
                  <a:outerShdw blurRad="38100" dist="38100" dir="2700000" algn="tl">
                    <a:srgbClr val="C0C0C0"/>
                  </a:outerShdw>
                </a:effectLst>
              </a:rPr>
              <a:t> et le </a:t>
            </a:r>
            <a:r>
              <a:rPr lang="fr-FR" dirty="0">
                <a:solidFill>
                  <a:srgbClr val="9933FF"/>
                </a:solidFill>
                <a:effectLst>
                  <a:outerShdw blurRad="38100" dist="38100" dir="2700000" algn="tl">
                    <a:srgbClr val="C0C0C0"/>
                  </a:outerShdw>
                </a:effectLst>
              </a:rPr>
              <a:t>violet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in)">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3825" y="476250"/>
            <a:ext cx="8769350" cy="5632450"/>
          </a:xfrm>
          <a:prstGeom prst="rect">
            <a:avLst/>
          </a:prstGeom>
          <a:noFill/>
          <a:ln w="9525">
            <a:noFill/>
            <a:miter lim="800000"/>
            <a:headEnd/>
            <a:tailEnd/>
          </a:ln>
        </p:spPr>
        <p:txBody>
          <a:bodyPr>
            <a:spAutoFit/>
          </a:bodyPr>
          <a:lstStyle/>
          <a:p>
            <a:pPr algn="ctr"/>
            <a:r>
              <a:rPr lang="fr-FR" sz="3600">
                <a:solidFill>
                  <a:srgbClr val="FF0000"/>
                </a:solidFill>
              </a:rPr>
              <a:t>3 critères définissent une surface colorée</a:t>
            </a:r>
            <a:r>
              <a:rPr lang="fr-FR" sz="3200">
                <a:solidFill>
                  <a:srgbClr val="0000FF"/>
                </a:solidFill>
              </a:rPr>
              <a:t>:</a:t>
            </a:r>
          </a:p>
          <a:p>
            <a:pPr algn="ctr"/>
            <a:endParaRPr lang="fr-FR" sz="3200" b="0"/>
          </a:p>
          <a:p>
            <a:pPr algn="ctr">
              <a:buFont typeface="Arial" charset="0"/>
              <a:buChar char="•"/>
            </a:pPr>
            <a:r>
              <a:rPr lang="fr-FR" sz="3200">
                <a:solidFill>
                  <a:srgbClr val="FF0000"/>
                </a:solidFill>
              </a:rPr>
              <a:t>Teinte </a:t>
            </a:r>
            <a:r>
              <a:rPr lang="fr-FR" sz="3200" b="0"/>
              <a:t> </a:t>
            </a:r>
            <a:r>
              <a:rPr lang="fr-FR" sz="3200" b="0">
                <a:solidFill>
                  <a:srgbClr val="0000FF"/>
                </a:solidFill>
              </a:rPr>
              <a:t>: composante chromatique (longueur d’onde </a:t>
            </a:r>
            <a:r>
              <a:rPr lang="fr-FR" sz="3200" b="0">
                <a:solidFill>
                  <a:srgbClr val="0000FF"/>
                </a:solidFill>
                <a:sym typeface="Symbol" pitchFamily="18" charset="2"/>
              </a:rPr>
              <a:t>)</a:t>
            </a:r>
          </a:p>
          <a:p>
            <a:pPr algn="ctr">
              <a:buFont typeface="Arial" charset="0"/>
              <a:buChar char="•"/>
            </a:pPr>
            <a:endParaRPr lang="fr-FR" sz="3200" b="0">
              <a:solidFill>
                <a:srgbClr val="0000FF"/>
              </a:solidFill>
              <a:sym typeface="Symbol" pitchFamily="18" charset="2"/>
            </a:endParaRPr>
          </a:p>
          <a:p>
            <a:pPr algn="ctr"/>
            <a:endParaRPr lang="fr-FR" sz="3200" b="0">
              <a:sym typeface="Symbol" pitchFamily="18" charset="2"/>
            </a:endParaRPr>
          </a:p>
          <a:p>
            <a:pPr algn="ctr">
              <a:buFont typeface="Arial" charset="0"/>
              <a:buChar char="•"/>
            </a:pPr>
            <a:r>
              <a:rPr lang="fr-FR" sz="3200">
                <a:solidFill>
                  <a:srgbClr val="FF0000"/>
                </a:solidFill>
              </a:rPr>
              <a:t>Saturation</a:t>
            </a:r>
            <a:r>
              <a:rPr lang="fr-FR" sz="3200" b="0"/>
              <a:t> : </a:t>
            </a:r>
            <a:r>
              <a:rPr lang="fr-FR" sz="3200" b="0">
                <a:solidFill>
                  <a:srgbClr val="0000FF"/>
                </a:solidFill>
              </a:rPr>
              <a:t>rapport entre la composante </a:t>
            </a:r>
          </a:p>
          <a:p>
            <a:pPr algn="ctr"/>
            <a:r>
              <a:rPr lang="fr-FR" sz="3200" b="0">
                <a:solidFill>
                  <a:srgbClr val="0000FF"/>
                </a:solidFill>
              </a:rPr>
              <a:t>Chromatique et la composante achromatique</a:t>
            </a:r>
          </a:p>
          <a:p>
            <a:pPr algn="ctr"/>
            <a:endParaRPr lang="fr-FR" sz="3200" b="0"/>
          </a:p>
          <a:p>
            <a:pPr algn="ctr">
              <a:buFont typeface="Arial" charset="0"/>
              <a:buChar char="•"/>
            </a:pPr>
            <a:r>
              <a:rPr lang="fr-FR" sz="3200">
                <a:solidFill>
                  <a:srgbClr val="FF0000"/>
                </a:solidFill>
              </a:rPr>
              <a:t>Brillance</a:t>
            </a:r>
            <a:r>
              <a:rPr lang="fr-FR" sz="3200" b="0">
                <a:solidFill>
                  <a:srgbClr val="FF0000"/>
                </a:solidFill>
              </a:rPr>
              <a:t> </a:t>
            </a:r>
            <a:r>
              <a:rPr lang="fr-FR" sz="3200" b="0">
                <a:solidFill>
                  <a:srgbClr val="0000FF"/>
                </a:solidFill>
              </a:rPr>
              <a:t>: échelle de gris (du noir au gris)</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8" y="260350"/>
            <a:ext cx="8769350" cy="6186488"/>
          </a:xfrm>
          <a:prstGeom prst="rect">
            <a:avLst/>
          </a:prstGeom>
          <a:noFill/>
          <a:ln w="9525">
            <a:noFill/>
            <a:miter lim="800000"/>
            <a:headEnd/>
            <a:tailEnd/>
          </a:ln>
        </p:spPr>
        <p:txBody>
          <a:bodyPr>
            <a:spAutoFit/>
          </a:bodyPr>
          <a:lstStyle/>
          <a:p>
            <a:pPr algn="ctr"/>
            <a:r>
              <a:rPr lang="fr-FR" sz="2200" dirty="0">
                <a:solidFill>
                  <a:srgbClr val="0000FF"/>
                </a:solidFill>
              </a:rPr>
              <a:t>3 critères définissent une surface colorée:</a:t>
            </a:r>
          </a:p>
          <a:p>
            <a:pPr algn="ctr"/>
            <a:endParaRPr lang="fr-FR" sz="2200" b="0" dirty="0"/>
          </a:p>
          <a:p>
            <a:pPr algn="ctr">
              <a:buFont typeface="Arial" charset="0"/>
              <a:buChar char="•"/>
            </a:pPr>
            <a:r>
              <a:rPr lang="fr-FR" sz="3200" dirty="0">
                <a:solidFill>
                  <a:srgbClr val="FF0000"/>
                </a:solidFill>
              </a:rPr>
              <a:t>Teinte </a:t>
            </a:r>
            <a:r>
              <a:rPr lang="fr-FR" sz="3200" b="0" dirty="0"/>
              <a:t> </a:t>
            </a:r>
            <a:r>
              <a:rPr lang="fr-FR" sz="3200" b="0" dirty="0">
                <a:solidFill>
                  <a:srgbClr val="0000FF"/>
                </a:solidFill>
              </a:rPr>
              <a:t>: composante chromatique (longueur d’onde </a:t>
            </a:r>
            <a:r>
              <a:rPr lang="fr-FR" sz="3200" b="0" dirty="0">
                <a:solidFill>
                  <a:srgbClr val="0000FF"/>
                </a:solidFill>
                <a:sym typeface="Symbol" pitchFamily="18" charset="2"/>
              </a:rPr>
              <a:t>)</a:t>
            </a:r>
          </a:p>
          <a:p>
            <a:r>
              <a:rPr lang="fr-FR" sz="3200" dirty="0">
                <a:solidFill>
                  <a:srgbClr val="000099"/>
                </a:solidFill>
              </a:rPr>
              <a:t>L’intensité lumineuse perçue dépend de la couleur</a:t>
            </a:r>
          </a:p>
          <a:p>
            <a:r>
              <a:rPr lang="fr-FR" sz="3200" dirty="0">
                <a:solidFill>
                  <a:srgbClr val="000099"/>
                </a:solidFill>
              </a:rPr>
              <a:t>Le système visuel humain (SVH) n’est pas uniformément sensible aux rayonnement de toutes les longueurs d’ondes</a:t>
            </a:r>
          </a:p>
          <a:p>
            <a:r>
              <a:rPr lang="fr-FR" sz="3200" dirty="0">
                <a:solidFill>
                  <a:srgbClr val="000099"/>
                </a:solidFill>
              </a:rPr>
              <a:t>Sa sensibilité culmine dans la zone jaune-vert et s’effondre près de l’infrarouge et de l’</a:t>
            </a:r>
            <a:r>
              <a:rPr lang="fr-FR" sz="3200" dirty="0" err="1">
                <a:solidFill>
                  <a:srgbClr val="000099"/>
                </a:solidFill>
              </a:rPr>
              <a:t>utraviolet</a:t>
            </a:r>
            <a:endParaRPr lang="fr-FR" sz="3200" dirty="0">
              <a:solidFill>
                <a:srgbClr val="000099"/>
              </a:solidFill>
            </a:endParaRPr>
          </a:p>
          <a:p>
            <a:r>
              <a:rPr lang="fr-FR" sz="3200" dirty="0">
                <a:solidFill>
                  <a:srgbClr val="000099"/>
                </a:solidFill>
              </a:rPr>
              <a:t>• pour la longueur d’onde λ = 555 nm</a:t>
            </a:r>
            <a:endParaRPr lang="fr-FR" sz="3200" b="0" dirty="0">
              <a:solidFill>
                <a:srgbClr val="000099"/>
              </a:solidFill>
              <a:sym typeface="Symbol" pitchFamily="18" charset="2"/>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431800" y="460375"/>
            <a:ext cx="8388350" cy="6248400"/>
          </a:xfrm>
          <a:prstGeom prst="rect">
            <a:avLst/>
          </a:prstGeom>
          <a:noFill/>
          <a:ln w="9525">
            <a:noFill/>
            <a:miter lim="800000"/>
            <a:headEnd/>
            <a:tailEnd/>
          </a:ln>
        </p:spPr>
        <p:txBody>
          <a:bodyPr>
            <a:spAutoFit/>
          </a:bodyPr>
          <a:lstStyle/>
          <a:p>
            <a:r>
              <a:rPr lang="fr-FR" sz="4000">
                <a:solidFill>
                  <a:srgbClr val="FF0000"/>
                </a:solidFill>
              </a:rPr>
              <a:t>Fonction d’efficacité lumineuse</a:t>
            </a:r>
          </a:p>
          <a:p>
            <a:endParaRPr lang="fr-FR" sz="4000">
              <a:solidFill>
                <a:srgbClr val="240FA1"/>
              </a:solidFill>
            </a:endParaRPr>
          </a:p>
          <a:p>
            <a:r>
              <a:rPr lang="fr-FR" sz="4000">
                <a:solidFill>
                  <a:srgbClr val="240FA1"/>
                </a:solidFill>
              </a:rPr>
              <a:t>Le maximum de la fonction est situé vers 555 nm en éclairage photopique (diurne),</a:t>
            </a:r>
          </a:p>
          <a:p>
            <a:r>
              <a:rPr lang="fr-FR" sz="4000">
                <a:solidFill>
                  <a:srgbClr val="240FA1"/>
                </a:solidFill>
              </a:rPr>
              <a:t> Il se décale dans le bleu-vert aux environs de 500 nm en</a:t>
            </a:r>
          </a:p>
          <a:p>
            <a:r>
              <a:rPr lang="fr-FR" sz="4000">
                <a:solidFill>
                  <a:srgbClr val="240FA1"/>
                </a:solidFill>
              </a:rPr>
              <a:t>éclairage scotopique (nocturne)</a:t>
            </a:r>
          </a:p>
          <a:p>
            <a:r>
              <a:rPr lang="fr-FR" sz="4000">
                <a:solidFill>
                  <a:srgbClr val="FF0000"/>
                </a:solidFill>
              </a:rPr>
              <a:t>Dans le SVH Est ce que c’est l’œil qui est défaillant ou le cerveau?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23850" y="115888"/>
            <a:ext cx="8675688" cy="708025"/>
          </a:xfrm>
          <a:prstGeom prst="rect">
            <a:avLst/>
          </a:prstGeom>
          <a:noFill/>
          <a:ln w="9525">
            <a:noFill/>
            <a:miter lim="800000"/>
            <a:headEnd/>
            <a:tailEnd/>
          </a:ln>
        </p:spPr>
        <p:txBody>
          <a:bodyPr>
            <a:spAutoFit/>
          </a:bodyPr>
          <a:lstStyle/>
          <a:p>
            <a:pPr algn="ctr">
              <a:spcBef>
                <a:spcPct val="50000"/>
              </a:spcBef>
            </a:pPr>
            <a:r>
              <a:rPr lang="fr-FR" sz="4000">
                <a:solidFill>
                  <a:srgbClr val="6600FF"/>
                </a:solidFill>
              </a:rPr>
              <a:t>B- Les seuils de sensibilité</a:t>
            </a:r>
          </a:p>
        </p:txBody>
      </p:sp>
      <p:sp>
        <p:nvSpPr>
          <p:cNvPr id="25603" name="Text Box 3"/>
          <p:cNvSpPr txBox="1">
            <a:spLocks noChangeArrowheads="1"/>
          </p:cNvSpPr>
          <p:nvPr/>
        </p:nvSpPr>
        <p:spPr bwMode="auto">
          <a:xfrm>
            <a:off x="614363" y="5943600"/>
            <a:ext cx="8399462" cy="769938"/>
          </a:xfrm>
          <a:prstGeom prst="rect">
            <a:avLst/>
          </a:prstGeom>
          <a:noFill/>
          <a:ln w="9525">
            <a:noFill/>
            <a:miter lim="800000"/>
            <a:headEnd/>
            <a:tailEnd/>
          </a:ln>
        </p:spPr>
        <p:txBody>
          <a:bodyPr wrap="none">
            <a:spAutoFit/>
          </a:bodyPr>
          <a:lstStyle/>
          <a:p>
            <a:pPr algn="ctr"/>
            <a:r>
              <a:rPr lang="fr-FR" sz="2200">
                <a:solidFill>
                  <a:srgbClr val="0000FF"/>
                </a:solidFill>
                <a:cs typeface="Arial" charset="0"/>
              </a:rPr>
              <a:t> Le système visuel nous renseigne plus sur la valeur relative </a:t>
            </a:r>
          </a:p>
          <a:p>
            <a:pPr algn="ctr"/>
            <a:r>
              <a:rPr lang="fr-FR" sz="2200">
                <a:solidFill>
                  <a:srgbClr val="0000FF"/>
                </a:solidFill>
                <a:cs typeface="Arial" charset="0"/>
              </a:rPr>
              <a:t>que sur la valeur absolue.</a:t>
            </a:r>
            <a:r>
              <a:rPr lang="fr-FR" sz="2200">
                <a:solidFill>
                  <a:srgbClr val="0000FF"/>
                </a:solidFill>
              </a:rPr>
              <a:t> </a:t>
            </a:r>
          </a:p>
        </p:txBody>
      </p:sp>
      <p:sp>
        <p:nvSpPr>
          <p:cNvPr id="25604" name="Text Box 4"/>
          <p:cNvSpPr txBox="1">
            <a:spLocks noChangeArrowheads="1"/>
          </p:cNvSpPr>
          <p:nvPr/>
        </p:nvSpPr>
        <p:spPr bwMode="auto">
          <a:xfrm>
            <a:off x="0" y="1014413"/>
            <a:ext cx="9144000" cy="769937"/>
          </a:xfrm>
          <a:prstGeom prst="rect">
            <a:avLst/>
          </a:prstGeom>
          <a:noFill/>
          <a:ln w="9525">
            <a:noFill/>
            <a:miter lim="800000"/>
            <a:headEnd/>
            <a:tailEnd/>
          </a:ln>
        </p:spPr>
        <p:txBody>
          <a:bodyPr>
            <a:spAutoFit/>
          </a:bodyPr>
          <a:lstStyle/>
          <a:p>
            <a:r>
              <a:rPr lang="fr-FR" sz="2200"/>
              <a:t>- </a:t>
            </a:r>
            <a:r>
              <a:rPr lang="fr-FR" sz="2200">
                <a:solidFill>
                  <a:srgbClr val="0000FF"/>
                </a:solidFill>
              </a:rPr>
              <a:t>Seuil absolu : 10-14 watt (quelques photons) au niveau de la fovea</a:t>
            </a:r>
          </a:p>
        </p:txBody>
      </p:sp>
      <p:sp>
        <p:nvSpPr>
          <p:cNvPr id="25605" name="Text Box 5"/>
          <p:cNvSpPr txBox="1">
            <a:spLocks noChangeArrowheads="1"/>
          </p:cNvSpPr>
          <p:nvPr/>
        </p:nvSpPr>
        <p:spPr bwMode="auto">
          <a:xfrm>
            <a:off x="0" y="2057400"/>
            <a:ext cx="9686925" cy="769938"/>
          </a:xfrm>
          <a:prstGeom prst="rect">
            <a:avLst/>
          </a:prstGeom>
          <a:noFill/>
          <a:ln w="9525">
            <a:noFill/>
            <a:miter lim="800000"/>
            <a:headEnd/>
            <a:tailEnd/>
          </a:ln>
        </p:spPr>
        <p:txBody>
          <a:bodyPr>
            <a:spAutoFit/>
          </a:bodyPr>
          <a:lstStyle/>
          <a:p>
            <a:r>
              <a:rPr lang="fr-FR" sz="2200"/>
              <a:t>- </a:t>
            </a:r>
            <a:r>
              <a:rPr lang="fr-FR" sz="2200">
                <a:solidFill>
                  <a:srgbClr val="0000FF"/>
                </a:solidFill>
              </a:rPr>
              <a:t>Seuils différentiels : capacité à distinguer les niveaux de gris</a:t>
            </a:r>
          </a:p>
          <a:p>
            <a:r>
              <a:rPr lang="fr-FR" sz="2200">
                <a:solidFill>
                  <a:srgbClr val="0000FF"/>
                </a:solidFill>
              </a:rPr>
              <a:t>			30 à 40</a:t>
            </a:r>
          </a:p>
        </p:txBody>
      </p:sp>
      <p:grpSp>
        <p:nvGrpSpPr>
          <p:cNvPr id="2" name="Group 20"/>
          <p:cNvGrpSpPr>
            <a:grpSpLocks/>
          </p:cNvGrpSpPr>
          <p:nvPr/>
        </p:nvGrpSpPr>
        <p:grpSpPr bwMode="auto">
          <a:xfrm>
            <a:off x="1143000" y="3276600"/>
            <a:ext cx="3436938" cy="2438400"/>
            <a:chOff x="720" y="2064"/>
            <a:chExt cx="2165" cy="1536"/>
          </a:xfrm>
        </p:grpSpPr>
        <p:sp>
          <p:nvSpPr>
            <p:cNvPr id="49168" name="Text Box 6"/>
            <p:cNvSpPr txBox="1">
              <a:spLocks noChangeArrowheads="1"/>
            </p:cNvSpPr>
            <p:nvPr/>
          </p:nvSpPr>
          <p:spPr bwMode="auto">
            <a:xfrm>
              <a:off x="720" y="2064"/>
              <a:ext cx="2165" cy="271"/>
            </a:xfrm>
            <a:prstGeom prst="rect">
              <a:avLst/>
            </a:prstGeom>
            <a:noFill/>
            <a:ln w="9525">
              <a:noFill/>
              <a:miter lim="800000"/>
              <a:headEnd/>
              <a:tailEnd/>
            </a:ln>
          </p:spPr>
          <p:txBody>
            <a:bodyPr wrap="none">
              <a:spAutoFit/>
            </a:bodyPr>
            <a:lstStyle/>
            <a:p>
              <a:r>
                <a:rPr lang="fr-FR" sz="2200"/>
                <a:t>- </a:t>
              </a:r>
              <a:r>
                <a:rPr lang="fr-FR" sz="2200">
                  <a:solidFill>
                    <a:srgbClr val="0000FF"/>
                  </a:solidFill>
                </a:rPr>
                <a:t>contrastes simultanés</a:t>
              </a:r>
              <a:r>
                <a:rPr lang="fr-FR" sz="2200"/>
                <a:t>:</a:t>
              </a:r>
            </a:p>
          </p:txBody>
        </p:sp>
        <p:grpSp>
          <p:nvGrpSpPr>
            <p:cNvPr id="49169" name="Group 12"/>
            <p:cNvGrpSpPr>
              <a:grpSpLocks/>
            </p:cNvGrpSpPr>
            <p:nvPr/>
          </p:nvGrpSpPr>
          <p:grpSpPr bwMode="auto">
            <a:xfrm>
              <a:off x="1176" y="2496"/>
              <a:ext cx="1248" cy="1104"/>
              <a:chOff x="1296" y="2496"/>
              <a:chExt cx="1248" cy="1104"/>
            </a:xfrm>
          </p:grpSpPr>
          <p:sp>
            <p:nvSpPr>
              <p:cNvPr id="49170" name="Rectangle 13"/>
              <p:cNvSpPr>
                <a:spLocks noChangeArrowheads="1"/>
              </p:cNvSpPr>
              <p:nvPr/>
            </p:nvSpPr>
            <p:spPr bwMode="auto">
              <a:xfrm>
                <a:off x="1296" y="2496"/>
                <a:ext cx="1248" cy="1104"/>
              </a:xfrm>
              <a:prstGeom prst="rect">
                <a:avLst/>
              </a:prstGeom>
              <a:solidFill>
                <a:schemeClr val="tx2"/>
              </a:solidFill>
              <a:ln w="9525">
                <a:solidFill>
                  <a:schemeClr val="tx1"/>
                </a:solidFill>
                <a:miter lim="800000"/>
                <a:headEnd/>
                <a:tailEnd/>
              </a:ln>
            </p:spPr>
            <p:txBody>
              <a:bodyPr wrap="none" anchor="ctr"/>
              <a:lstStyle/>
              <a:p>
                <a:endParaRPr lang="fr-FR"/>
              </a:p>
            </p:txBody>
          </p:sp>
          <p:grpSp>
            <p:nvGrpSpPr>
              <p:cNvPr id="49171" name="Group 14"/>
              <p:cNvGrpSpPr>
                <a:grpSpLocks/>
              </p:cNvGrpSpPr>
              <p:nvPr/>
            </p:nvGrpSpPr>
            <p:grpSpPr bwMode="auto">
              <a:xfrm>
                <a:off x="1595" y="2741"/>
                <a:ext cx="672" cy="624"/>
                <a:chOff x="240" y="2736"/>
                <a:chExt cx="672" cy="624"/>
              </a:xfrm>
            </p:grpSpPr>
            <p:sp>
              <p:nvSpPr>
                <p:cNvPr id="49172" name="Oval 15"/>
                <p:cNvSpPr>
                  <a:spLocks noChangeArrowheads="1"/>
                </p:cNvSpPr>
                <p:nvPr/>
              </p:nvSpPr>
              <p:spPr bwMode="auto">
                <a:xfrm>
                  <a:off x="240" y="2736"/>
                  <a:ext cx="672" cy="624"/>
                </a:xfrm>
                <a:prstGeom prst="ellipse">
                  <a:avLst/>
                </a:prstGeom>
                <a:solidFill>
                  <a:schemeClr val="bg2"/>
                </a:solidFill>
                <a:ln w="9525">
                  <a:solidFill>
                    <a:schemeClr val="tx1"/>
                  </a:solidFill>
                  <a:round/>
                  <a:headEnd/>
                  <a:tailEnd/>
                </a:ln>
              </p:spPr>
              <p:txBody>
                <a:bodyPr wrap="none" anchor="ctr"/>
                <a:lstStyle/>
                <a:p>
                  <a:endParaRPr lang="fr-FR"/>
                </a:p>
              </p:txBody>
            </p:sp>
            <p:sp>
              <p:nvSpPr>
                <p:cNvPr id="49173" name="Oval 16"/>
                <p:cNvSpPr>
                  <a:spLocks noChangeArrowheads="1"/>
                </p:cNvSpPr>
                <p:nvPr/>
              </p:nvSpPr>
              <p:spPr bwMode="auto">
                <a:xfrm>
                  <a:off x="408" y="2896"/>
                  <a:ext cx="336" cy="336"/>
                </a:xfrm>
                <a:prstGeom prst="ellipse">
                  <a:avLst/>
                </a:prstGeom>
                <a:solidFill>
                  <a:schemeClr val="tx1"/>
                </a:solidFill>
                <a:ln w="9525">
                  <a:solidFill>
                    <a:schemeClr val="tx1"/>
                  </a:solidFill>
                  <a:round/>
                  <a:headEnd/>
                  <a:tailEnd/>
                </a:ln>
              </p:spPr>
              <p:txBody>
                <a:bodyPr wrap="none" anchor="ctr"/>
                <a:lstStyle/>
                <a:p>
                  <a:endParaRPr lang="fr-FR"/>
                </a:p>
              </p:txBody>
            </p:sp>
          </p:grpSp>
        </p:grpSp>
      </p:grpSp>
      <p:grpSp>
        <p:nvGrpSpPr>
          <p:cNvPr id="5" name="Group 21"/>
          <p:cNvGrpSpPr>
            <a:grpSpLocks/>
          </p:cNvGrpSpPr>
          <p:nvPr/>
        </p:nvGrpSpPr>
        <p:grpSpPr bwMode="auto">
          <a:xfrm>
            <a:off x="4724400" y="3962400"/>
            <a:ext cx="3770313" cy="1752600"/>
            <a:chOff x="2976" y="2496"/>
            <a:chExt cx="2375" cy="1104"/>
          </a:xfrm>
        </p:grpSpPr>
        <p:grpSp>
          <p:nvGrpSpPr>
            <p:cNvPr id="49160" name="Group 7"/>
            <p:cNvGrpSpPr>
              <a:grpSpLocks/>
            </p:cNvGrpSpPr>
            <p:nvPr/>
          </p:nvGrpSpPr>
          <p:grpSpPr bwMode="auto">
            <a:xfrm>
              <a:off x="2976" y="2496"/>
              <a:ext cx="1248" cy="1104"/>
              <a:chOff x="3264" y="2496"/>
              <a:chExt cx="1248" cy="1104"/>
            </a:xfrm>
          </p:grpSpPr>
          <p:sp>
            <p:nvSpPr>
              <p:cNvPr id="49164" name="Rectangle 8"/>
              <p:cNvSpPr>
                <a:spLocks noChangeArrowheads="1"/>
              </p:cNvSpPr>
              <p:nvPr/>
            </p:nvSpPr>
            <p:spPr bwMode="auto">
              <a:xfrm>
                <a:off x="3264" y="2496"/>
                <a:ext cx="1248" cy="1104"/>
              </a:xfrm>
              <a:prstGeom prst="rect">
                <a:avLst/>
              </a:prstGeom>
              <a:solidFill>
                <a:schemeClr val="bg1"/>
              </a:solidFill>
              <a:ln w="9525">
                <a:solidFill>
                  <a:schemeClr val="tx1"/>
                </a:solidFill>
                <a:miter lim="800000"/>
                <a:headEnd/>
                <a:tailEnd/>
              </a:ln>
            </p:spPr>
            <p:txBody>
              <a:bodyPr wrap="none" anchor="ctr"/>
              <a:lstStyle/>
              <a:p>
                <a:endParaRPr lang="fr-FR" b="0"/>
              </a:p>
            </p:txBody>
          </p:sp>
          <p:grpSp>
            <p:nvGrpSpPr>
              <p:cNvPr id="49165" name="Group 9"/>
              <p:cNvGrpSpPr>
                <a:grpSpLocks/>
              </p:cNvGrpSpPr>
              <p:nvPr/>
            </p:nvGrpSpPr>
            <p:grpSpPr bwMode="auto">
              <a:xfrm>
                <a:off x="3567" y="2728"/>
                <a:ext cx="672" cy="624"/>
                <a:chOff x="240" y="2736"/>
                <a:chExt cx="672" cy="624"/>
              </a:xfrm>
            </p:grpSpPr>
            <p:sp>
              <p:nvSpPr>
                <p:cNvPr id="49166" name="Oval 10"/>
                <p:cNvSpPr>
                  <a:spLocks noChangeArrowheads="1"/>
                </p:cNvSpPr>
                <p:nvPr/>
              </p:nvSpPr>
              <p:spPr bwMode="auto">
                <a:xfrm>
                  <a:off x="240" y="2736"/>
                  <a:ext cx="672" cy="624"/>
                </a:xfrm>
                <a:prstGeom prst="ellipse">
                  <a:avLst/>
                </a:prstGeom>
                <a:solidFill>
                  <a:schemeClr val="bg2"/>
                </a:solidFill>
                <a:ln w="9525">
                  <a:solidFill>
                    <a:schemeClr val="tx1"/>
                  </a:solidFill>
                  <a:round/>
                  <a:headEnd/>
                  <a:tailEnd/>
                </a:ln>
              </p:spPr>
              <p:txBody>
                <a:bodyPr wrap="none" anchor="ctr"/>
                <a:lstStyle/>
                <a:p>
                  <a:endParaRPr lang="fr-FR" b="0"/>
                </a:p>
              </p:txBody>
            </p:sp>
            <p:sp>
              <p:nvSpPr>
                <p:cNvPr id="49167" name="Oval 11"/>
                <p:cNvSpPr>
                  <a:spLocks noChangeArrowheads="1"/>
                </p:cNvSpPr>
                <p:nvPr/>
              </p:nvSpPr>
              <p:spPr bwMode="auto">
                <a:xfrm>
                  <a:off x="408" y="2896"/>
                  <a:ext cx="336" cy="336"/>
                </a:xfrm>
                <a:prstGeom prst="ellipse">
                  <a:avLst/>
                </a:prstGeom>
                <a:solidFill>
                  <a:schemeClr val="bg1"/>
                </a:solidFill>
                <a:ln w="9525">
                  <a:solidFill>
                    <a:schemeClr val="tx1"/>
                  </a:solidFill>
                  <a:round/>
                  <a:headEnd/>
                  <a:tailEnd/>
                </a:ln>
              </p:spPr>
              <p:txBody>
                <a:bodyPr wrap="none" anchor="ctr"/>
                <a:lstStyle/>
                <a:p>
                  <a:endParaRPr lang="fr-FR" b="0"/>
                </a:p>
              </p:txBody>
            </p:sp>
          </p:grpSp>
        </p:grpSp>
        <p:grpSp>
          <p:nvGrpSpPr>
            <p:cNvPr id="49161" name="Group 17"/>
            <p:cNvGrpSpPr>
              <a:grpSpLocks/>
            </p:cNvGrpSpPr>
            <p:nvPr/>
          </p:nvGrpSpPr>
          <p:grpSpPr bwMode="auto">
            <a:xfrm>
              <a:off x="4679" y="2736"/>
              <a:ext cx="672" cy="624"/>
              <a:chOff x="240" y="2736"/>
              <a:chExt cx="672" cy="624"/>
            </a:xfrm>
          </p:grpSpPr>
          <p:sp>
            <p:nvSpPr>
              <p:cNvPr id="49162" name="Oval 18"/>
              <p:cNvSpPr>
                <a:spLocks noChangeArrowheads="1"/>
              </p:cNvSpPr>
              <p:nvPr/>
            </p:nvSpPr>
            <p:spPr bwMode="auto">
              <a:xfrm>
                <a:off x="240" y="2736"/>
                <a:ext cx="672" cy="624"/>
              </a:xfrm>
              <a:prstGeom prst="ellipse">
                <a:avLst/>
              </a:prstGeom>
              <a:solidFill>
                <a:schemeClr val="bg2"/>
              </a:solidFill>
              <a:ln w="9525">
                <a:noFill/>
                <a:round/>
                <a:headEnd/>
                <a:tailEnd/>
              </a:ln>
            </p:spPr>
            <p:txBody>
              <a:bodyPr wrap="none" anchor="ctr"/>
              <a:lstStyle/>
              <a:p>
                <a:endParaRPr lang="fr-FR" b="0"/>
              </a:p>
            </p:txBody>
          </p:sp>
          <p:sp>
            <p:nvSpPr>
              <p:cNvPr id="49163" name="Oval 19"/>
              <p:cNvSpPr>
                <a:spLocks noChangeArrowheads="1"/>
              </p:cNvSpPr>
              <p:nvPr/>
            </p:nvSpPr>
            <p:spPr bwMode="auto">
              <a:xfrm>
                <a:off x="408" y="2896"/>
                <a:ext cx="336" cy="336"/>
              </a:xfrm>
              <a:prstGeom prst="ellipse">
                <a:avLst/>
              </a:prstGeom>
              <a:solidFill>
                <a:schemeClr val="bg1"/>
              </a:solidFill>
              <a:ln w="9525">
                <a:noFill/>
                <a:round/>
                <a:headEnd/>
                <a:tailEnd/>
              </a:ln>
            </p:spPr>
            <p:txBody>
              <a:bodyPr wrap="none" anchor="ctr"/>
              <a:lstStyle/>
              <a:p>
                <a:endParaRPr lang="fr-FR" b="0"/>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in)">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box(in)">
                                      <p:cBhvr>
                                        <p:cTn id="12" dur="5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3"/>
                                        </p:tgtEl>
                                        <p:attrNameLst>
                                          <p:attrName>style.visibility</p:attrName>
                                        </p:attrNameLst>
                                      </p:cBhvr>
                                      <p:to>
                                        <p:strVal val="visible"/>
                                      </p:to>
                                    </p:set>
                                    <p:animEffect transition="in" filter="box(in)">
                                      <p:cBhvr>
                                        <p:cTn id="2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95288" y="260350"/>
            <a:ext cx="7993062" cy="585788"/>
          </a:xfrm>
          <a:prstGeom prst="rect">
            <a:avLst/>
          </a:prstGeom>
          <a:noFill/>
          <a:ln w="9525">
            <a:noFill/>
            <a:miter lim="800000"/>
            <a:headEnd/>
            <a:tailEnd/>
          </a:ln>
        </p:spPr>
        <p:txBody>
          <a:bodyPr>
            <a:spAutoFit/>
          </a:bodyPr>
          <a:lstStyle/>
          <a:p>
            <a:pPr algn="ctr">
              <a:spcBef>
                <a:spcPct val="50000"/>
              </a:spcBef>
            </a:pPr>
            <a:r>
              <a:rPr lang="fr-FR" sz="3200">
                <a:solidFill>
                  <a:srgbClr val="6600FF"/>
                </a:solidFill>
              </a:rPr>
              <a:t>C- Adaptation à l’obscurité</a:t>
            </a:r>
          </a:p>
        </p:txBody>
      </p:sp>
      <p:pic>
        <p:nvPicPr>
          <p:cNvPr id="50179" name="Picture 3" descr="adpatation obscu"/>
          <p:cNvPicPr>
            <a:picLocks noChangeAspect="1" noChangeArrowheads="1"/>
          </p:cNvPicPr>
          <p:nvPr/>
        </p:nvPicPr>
        <p:blipFill>
          <a:blip r:embed="rId3" cstate="print">
            <a:lum contrast="12000"/>
          </a:blip>
          <a:srcRect/>
          <a:stretch>
            <a:fillRect/>
          </a:stretch>
        </p:blipFill>
        <p:spPr bwMode="auto">
          <a:xfrm>
            <a:off x="1143000" y="1143000"/>
            <a:ext cx="6858000" cy="4992688"/>
          </a:xfrm>
          <a:prstGeom prst="rect">
            <a:avLst/>
          </a:prstGeom>
          <a:noFill/>
          <a:ln w="38100">
            <a:solidFill>
              <a:schemeClr val="tx1"/>
            </a:solidFill>
            <a:miter lim="800000"/>
            <a:headEnd/>
            <a:tailEnd/>
          </a:ln>
        </p:spPr>
      </p:pic>
      <p:sp>
        <p:nvSpPr>
          <p:cNvPr id="50180" name="Text Box 4"/>
          <p:cNvSpPr txBox="1">
            <a:spLocks noChangeArrowheads="1"/>
          </p:cNvSpPr>
          <p:nvPr/>
        </p:nvSpPr>
        <p:spPr bwMode="auto">
          <a:xfrm>
            <a:off x="288925" y="6288088"/>
            <a:ext cx="8928100" cy="457200"/>
          </a:xfrm>
          <a:prstGeom prst="rect">
            <a:avLst/>
          </a:prstGeom>
          <a:noFill/>
          <a:ln w="9525">
            <a:noFill/>
            <a:miter lim="800000"/>
            <a:headEnd/>
            <a:tailEnd/>
          </a:ln>
        </p:spPr>
        <p:txBody>
          <a:bodyPr wrap="none">
            <a:spAutoFit/>
          </a:bodyPr>
          <a:lstStyle/>
          <a:p>
            <a:r>
              <a:rPr lang="fr-FR">
                <a:solidFill>
                  <a:srgbClr val="FF0000"/>
                </a:solidFill>
              </a:rPr>
              <a:t>Plus on reste longtemps à l’obscurité, plus le seuil diminue  </a:t>
            </a:r>
          </a:p>
        </p:txBody>
      </p:sp>
      <p:sp>
        <p:nvSpPr>
          <p:cNvPr id="50181" name="Text Box 5"/>
          <p:cNvSpPr txBox="1">
            <a:spLocks noChangeArrowheads="1"/>
          </p:cNvSpPr>
          <p:nvPr/>
        </p:nvSpPr>
        <p:spPr bwMode="auto">
          <a:xfrm>
            <a:off x="3028950" y="1431925"/>
            <a:ext cx="4770438" cy="708025"/>
          </a:xfrm>
          <a:prstGeom prst="rect">
            <a:avLst/>
          </a:prstGeom>
          <a:solidFill>
            <a:srgbClr val="FFFF00"/>
          </a:solidFill>
          <a:ln w="9525">
            <a:noFill/>
            <a:miter lim="800000"/>
            <a:headEnd/>
            <a:tailEnd/>
          </a:ln>
        </p:spPr>
        <p:txBody>
          <a:bodyPr wrap="none">
            <a:spAutoFit/>
          </a:bodyPr>
          <a:lstStyle/>
          <a:p>
            <a:pPr algn="ctr"/>
            <a:r>
              <a:rPr lang="fr-FR" sz="2000"/>
              <a:t>Eclairement de la région périphérique</a:t>
            </a:r>
          </a:p>
          <a:p>
            <a:pPr algn="ctr"/>
            <a:r>
              <a:rPr lang="fr-FR" sz="2000"/>
              <a:t> du champ visuel</a:t>
            </a:r>
          </a:p>
        </p:txBody>
      </p:sp>
      <p:sp>
        <p:nvSpPr>
          <p:cNvPr id="50182" name="Text Box 6"/>
          <p:cNvSpPr txBox="1">
            <a:spLocks noChangeArrowheads="1"/>
          </p:cNvSpPr>
          <p:nvPr/>
        </p:nvSpPr>
        <p:spPr bwMode="auto">
          <a:xfrm>
            <a:off x="3730625" y="2895600"/>
            <a:ext cx="4270375" cy="708025"/>
          </a:xfrm>
          <a:prstGeom prst="rect">
            <a:avLst/>
          </a:prstGeom>
          <a:solidFill>
            <a:srgbClr val="CC0099"/>
          </a:solidFill>
          <a:ln w="9525">
            <a:noFill/>
            <a:miter lim="800000"/>
            <a:headEnd/>
            <a:tailEnd/>
          </a:ln>
        </p:spPr>
        <p:txBody>
          <a:bodyPr wrap="none">
            <a:spAutoFit/>
          </a:bodyPr>
          <a:lstStyle/>
          <a:p>
            <a:pPr algn="ctr"/>
            <a:r>
              <a:rPr lang="fr-FR" sz="2000">
                <a:solidFill>
                  <a:schemeClr val="bg1"/>
                </a:solidFill>
              </a:rPr>
              <a:t>Eclairement de la région centrale </a:t>
            </a:r>
          </a:p>
          <a:p>
            <a:pPr algn="ctr"/>
            <a:r>
              <a:rPr lang="fr-FR" sz="2000">
                <a:solidFill>
                  <a:schemeClr val="bg1"/>
                </a:solidFill>
              </a:rPr>
              <a:t>du champ visuel</a:t>
            </a:r>
          </a:p>
        </p:txBody>
      </p:sp>
      <p:sp>
        <p:nvSpPr>
          <p:cNvPr id="55303" name="Text Box 8"/>
          <p:cNvSpPr txBox="1">
            <a:spLocks noChangeArrowheads="1"/>
          </p:cNvSpPr>
          <p:nvPr/>
        </p:nvSpPr>
        <p:spPr bwMode="auto">
          <a:xfrm>
            <a:off x="-93663" y="5410200"/>
            <a:ext cx="2532063" cy="708025"/>
          </a:xfrm>
          <a:prstGeom prst="rect">
            <a:avLst/>
          </a:prstGeom>
          <a:solidFill>
            <a:schemeClr val="bg1">
              <a:lumMod val="65000"/>
            </a:schemeClr>
          </a:solidFill>
          <a:ln w="9525">
            <a:solidFill>
              <a:schemeClr val="tx1"/>
            </a:solidFill>
            <a:miter lim="800000"/>
            <a:headEnd/>
            <a:tailEnd/>
          </a:ln>
        </p:spPr>
        <p:txBody>
          <a:bodyPr wrap="none">
            <a:spAutoFit/>
          </a:bodyPr>
          <a:lstStyle/>
          <a:p>
            <a:pPr algn="ctr">
              <a:defRPr/>
            </a:pPr>
            <a:r>
              <a:rPr lang="fr-FR" sz="2000" dirty="0"/>
              <a:t>Eclairement global </a:t>
            </a:r>
          </a:p>
          <a:p>
            <a:pPr algn="ctr">
              <a:defRPr/>
            </a:pPr>
            <a:r>
              <a:rPr lang="fr-FR" sz="2000" dirty="0"/>
              <a:t>du champ visuel</a:t>
            </a:r>
          </a:p>
        </p:txBody>
      </p:sp>
      <p:sp>
        <p:nvSpPr>
          <p:cNvPr id="50184" name="Line 9"/>
          <p:cNvSpPr>
            <a:spLocks noChangeShapeType="1"/>
          </p:cNvSpPr>
          <p:nvPr/>
        </p:nvSpPr>
        <p:spPr bwMode="auto">
          <a:xfrm flipV="1">
            <a:off x="2286000" y="4114800"/>
            <a:ext cx="1295400" cy="1295400"/>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619250" y="0"/>
            <a:ext cx="4859338" cy="708025"/>
          </a:xfrm>
          <a:prstGeom prst="rect">
            <a:avLst/>
          </a:prstGeom>
          <a:noFill/>
          <a:ln w="9525">
            <a:noFill/>
            <a:miter lim="800000"/>
            <a:headEnd/>
            <a:tailEnd/>
          </a:ln>
        </p:spPr>
        <p:txBody>
          <a:bodyPr wrap="none">
            <a:spAutoFit/>
          </a:bodyPr>
          <a:lstStyle/>
          <a:p>
            <a:pPr algn="ctr"/>
            <a:r>
              <a:rPr lang="fr-FR" sz="4000">
                <a:solidFill>
                  <a:srgbClr val="6600FF"/>
                </a:solidFill>
              </a:rPr>
              <a:t>D- Le champ visuel</a:t>
            </a:r>
          </a:p>
        </p:txBody>
      </p:sp>
      <p:pic>
        <p:nvPicPr>
          <p:cNvPr id="51203" name="Picture 4" descr="champ visuel"/>
          <p:cNvPicPr>
            <a:picLocks noChangeAspect="1" noChangeArrowheads="1"/>
          </p:cNvPicPr>
          <p:nvPr/>
        </p:nvPicPr>
        <p:blipFill>
          <a:blip r:embed="rId3" cstate="print">
            <a:lum bright="-6000" contrast="24000"/>
          </a:blip>
          <a:srcRect t="8214" r="2353" b="1425"/>
          <a:stretch>
            <a:fillRect/>
          </a:stretch>
        </p:blipFill>
        <p:spPr bwMode="auto">
          <a:xfrm>
            <a:off x="1447800" y="1143000"/>
            <a:ext cx="6324600" cy="5029200"/>
          </a:xfrm>
          <a:prstGeom prst="rect">
            <a:avLst/>
          </a:prstGeom>
          <a:noFill/>
          <a:ln w="38100">
            <a:solidFill>
              <a:srgbClr val="000000"/>
            </a:solidFill>
            <a:miter lim="800000"/>
            <a:headEnd/>
            <a:tailEnd/>
          </a:ln>
        </p:spPr>
      </p:pic>
      <p:sp>
        <p:nvSpPr>
          <p:cNvPr id="51204" name="Text Box 5"/>
          <p:cNvSpPr txBox="1">
            <a:spLocks noChangeArrowheads="1"/>
          </p:cNvSpPr>
          <p:nvPr/>
        </p:nvSpPr>
        <p:spPr bwMode="auto">
          <a:xfrm>
            <a:off x="1633538" y="6211888"/>
            <a:ext cx="5546725" cy="461962"/>
          </a:xfrm>
          <a:prstGeom prst="rect">
            <a:avLst/>
          </a:prstGeom>
          <a:noFill/>
          <a:ln w="9525">
            <a:noFill/>
            <a:miter lim="800000"/>
            <a:headEnd/>
            <a:tailEnd/>
          </a:ln>
        </p:spPr>
        <p:txBody>
          <a:bodyPr wrap="none">
            <a:spAutoFit/>
          </a:bodyPr>
          <a:lstStyle/>
          <a:p>
            <a:pPr algn="ctr"/>
            <a:r>
              <a:rPr lang="fr-FR"/>
              <a:t>180° axe horizontal/ 120° axe vertical</a:t>
            </a:r>
          </a:p>
        </p:txBody>
      </p:sp>
      <p:sp>
        <p:nvSpPr>
          <p:cNvPr id="51205" name="Text Box 6"/>
          <p:cNvSpPr txBox="1">
            <a:spLocks noChangeArrowheads="1"/>
          </p:cNvSpPr>
          <p:nvPr/>
        </p:nvSpPr>
        <p:spPr bwMode="auto">
          <a:xfrm>
            <a:off x="2209800" y="609600"/>
            <a:ext cx="4695825" cy="461963"/>
          </a:xfrm>
          <a:prstGeom prst="rect">
            <a:avLst/>
          </a:prstGeom>
          <a:noFill/>
          <a:ln w="9525">
            <a:noFill/>
            <a:miter lim="800000"/>
            <a:headEnd/>
            <a:tailEnd/>
          </a:ln>
        </p:spPr>
        <p:txBody>
          <a:bodyPr wrap="none">
            <a:spAutoFit/>
          </a:bodyPr>
          <a:lstStyle/>
          <a:p>
            <a:r>
              <a:rPr lang="fr-FR" b="0"/>
              <a:t>= espace perceptible des 2 yeux</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emichampss"/>
          <p:cNvPicPr>
            <a:picLocks noChangeAspect="1" noChangeArrowheads="1"/>
          </p:cNvPicPr>
          <p:nvPr/>
        </p:nvPicPr>
        <p:blipFill>
          <a:blip r:embed="rId3" cstate="print">
            <a:lum bright="-12000" contrast="24000"/>
          </a:blip>
          <a:srcRect b="20886"/>
          <a:stretch>
            <a:fillRect/>
          </a:stretch>
        </p:blipFill>
        <p:spPr bwMode="auto">
          <a:xfrm>
            <a:off x="1447800" y="685800"/>
            <a:ext cx="6248400" cy="4824413"/>
          </a:xfrm>
          <a:prstGeom prst="rect">
            <a:avLst/>
          </a:prstGeom>
          <a:noFill/>
          <a:ln w="38100">
            <a:solidFill>
              <a:srgbClr val="000000"/>
            </a:solidFill>
            <a:miter lim="800000"/>
            <a:headEnd/>
            <a:tailEnd/>
          </a:ln>
        </p:spPr>
      </p:pic>
      <p:sp>
        <p:nvSpPr>
          <p:cNvPr id="52227" name="Rectangle 3"/>
          <p:cNvSpPr>
            <a:spLocks noChangeArrowheads="1"/>
          </p:cNvSpPr>
          <p:nvPr/>
        </p:nvSpPr>
        <p:spPr bwMode="auto">
          <a:xfrm>
            <a:off x="2124075" y="-26988"/>
            <a:ext cx="4859338" cy="708026"/>
          </a:xfrm>
          <a:prstGeom prst="rect">
            <a:avLst/>
          </a:prstGeom>
          <a:noFill/>
          <a:ln w="9525">
            <a:noFill/>
            <a:miter lim="800000"/>
            <a:headEnd/>
            <a:tailEnd/>
          </a:ln>
        </p:spPr>
        <p:txBody>
          <a:bodyPr wrap="none">
            <a:spAutoFit/>
          </a:bodyPr>
          <a:lstStyle/>
          <a:p>
            <a:r>
              <a:rPr lang="fr-FR" sz="4000">
                <a:solidFill>
                  <a:srgbClr val="6600FF"/>
                </a:solidFill>
              </a:rPr>
              <a:t>D- Le champ visuel</a:t>
            </a:r>
          </a:p>
        </p:txBody>
      </p:sp>
      <p:sp>
        <p:nvSpPr>
          <p:cNvPr id="52228" name="Text Box 5"/>
          <p:cNvSpPr txBox="1">
            <a:spLocks noChangeArrowheads="1"/>
          </p:cNvSpPr>
          <p:nvPr/>
        </p:nvSpPr>
        <p:spPr bwMode="auto">
          <a:xfrm>
            <a:off x="2105025" y="5532438"/>
            <a:ext cx="5856288" cy="1108075"/>
          </a:xfrm>
          <a:prstGeom prst="rect">
            <a:avLst/>
          </a:prstGeom>
          <a:noFill/>
          <a:ln w="9525">
            <a:noFill/>
            <a:miter lim="800000"/>
            <a:headEnd/>
            <a:tailEnd/>
          </a:ln>
        </p:spPr>
        <p:txBody>
          <a:bodyPr wrap="none">
            <a:spAutoFit/>
          </a:bodyPr>
          <a:lstStyle/>
          <a:p>
            <a:r>
              <a:rPr lang="fr-FR" sz="2200">
                <a:solidFill>
                  <a:srgbClr val="0000FF"/>
                </a:solidFill>
              </a:rPr>
              <a:t>Hémichamps et tractus optique</a:t>
            </a:r>
          </a:p>
          <a:p>
            <a:r>
              <a:rPr lang="fr-FR" sz="2200">
                <a:solidFill>
                  <a:srgbClr val="0000FF"/>
                </a:solidFill>
              </a:rPr>
              <a:t>Hemichamp droit: tractus optique gauche </a:t>
            </a:r>
          </a:p>
          <a:p>
            <a:r>
              <a:rPr lang="fr-FR" sz="2200">
                <a:solidFill>
                  <a:srgbClr val="0000FF"/>
                </a:solidFill>
              </a:rPr>
              <a:t>Hémichamp gauche : tractus optique droit</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2644775"/>
            <a:ext cx="9144000" cy="3046413"/>
          </a:xfrm>
          <a:prstGeom prst="rect">
            <a:avLst/>
          </a:prstGeom>
          <a:noFill/>
          <a:ln w="9525">
            <a:noFill/>
            <a:miter lim="800000"/>
            <a:headEnd/>
            <a:tailEnd/>
          </a:ln>
        </p:spPr>
        <p:txBody>
          <a:bodyPr>
            <a:spAutoFit/>
          </a:bodyPr>
          <a:lstStyle/>
          <a:p>
            <a:r>
              <a:rPr lang="fr-FR" sz="4800">
                <a:solidFill>
                  <a:srgbClr val="FF0000"/>
                </a:solidFill>
              </a:rPr>
              <a:t>Sa fonction est de transformer l’information lumineuse en influx nerveux transmis au cerveau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tableau lettre"/>
          <p:cNvPicPr>
            <a:picLocks noChangeAspect="1" noChangeArrowheads="1"/>
          </p:cNvPicPr>
          <p:nvPr/>
        </p:nvPicPr>
        <p:blipFill>
          <a:blip r:embed="rId3" cstate="print">
            <a:lum contrast="6000"/>
          </a:blip>
          <a:srcRect/>
          <a:stretch>
            <a:fillRect/>
          </a:stretch>
        </p:blipFill>
        <p:spPr bwMode="auto">
          <a:xfrm>
            <a:off x="4724400" y="990600"/>
            <a:ext cx="4240213" cy="4373563"/>
          </a:xfrm>
          <a:prstGeom prst="rect">
            <a:avLst/>
          </a:prstGeom>
          <a:noFill/>
          <a:ln w="9525">
            <a:noFill/>
            <a:miter lim="800000"/>
            <a:headEnd/>
            <a:tailEnd/>
          </a:ln>
        </p:spPr>
      </p:pic>
      <p:sp>
        <p:nvSpPr>
          <p:cNvPr id="34820" name="Text Box 4"/>
          <p:cNvSpPr txBox="1">
            <a:spLocks noChangeArrowheads="1"/>
          </p:cNvSpPr>
          <p:nvPr/>
        </p:nvSpPr>
        <p:spPr bwMode="auto">
          <a:xfrm>
            <a:off x="0" y="1557338"/>
            <a:ext cx="4643438" cy="2954337"/>
          </a:xfrm>
          <a:prstGeom prst="rect">
            <a:avLst/>
          </a:prstGeom>
          <a:noFill/>
          <a:ln w="9525">
            <a:noFill/>
            <a:miter lim="800000"/>
            <a:headEnd/>
            <a:tailEnd/>
          </a:ln>
        </p:spPr>
        <p:txBody>
          <a:bodyPr>
            <a:spAutoFit/>
          </a:bodyPr>
          <a:lstStyle/>
          <a:p>
            <a:pPr algn="just">
              <a:defRPr/>
            </a:pPr>
            <a:r>
              <a:rPr lang="fr-FR" sz="3200" dirty="0">
                <a:solidFill>
                  <a:srgbClr val="0000FF"/>
                </a:solidFill>
                <a:effectLst>
                  <a:outerShdw blurRad="38100" dist="38100" dir="2700000" algn="tl">
                    <a:srgbClr val="C0C0C0"/>
                  </a:outerShdw>
                </a:effectLst>
              </a:rPr>
              <a:t>Résolution spatiale</a:t>
            </a:r>
          </a:p>
          <a:p>
            <a:pPr algn="just">
              <a:defRPr/>
            </a:pPr>
            <a:r>
              <a:rPr lang="fr-FR" sz="2200" dirty="0">
                <a:solidFill>
                  <a:srgbClr val="0000FF"/>
                </a:solidFill>
                <a:effectLst>
                  <a:outerShdw blurRad="38100" dist="38100" dir="2700000" algn="tl">
                    <a:srgbClr val="C0C0C0"/>
                  </a:outerShdw>
                </a:effectLst>
              </a:rPr>
              <a:t>L’</a:t>
            </a:r>
            <a:r>
              <a:rPr lang="fr-FR" sz="3600" dirty="0">
                <a:solidFill>
                  <a:srgbClr val="FF0000"/>
                </a:solidFill>
                <a:effectLst>
                  <a:outerShdw blurRad="38100" dist="38100" dir="2700000" algn="tl">
                    <a:srgbClr val="C0C0C0"/>
                  </a:outerShdw>
                </a:effectLst>
              </a:rPr>
              <a:t>acuité visuelle</a:t>
            </a:r>
            <a:r>
              <a:rPr lang="fr-FR" sz="2200" dirty="0">
                <a:solidFill>
                  <a:srgbClr val="FF0000"/>
                </a:solidFill>
                <a:effectLst>
                  <a:outerShdw blurRad="38100" dist="38100" dir="2700000" algn="tl">
                    <a:srgbClr val="C0C0C0"/>
                  </a:outerShdw>
                </a:effectLst>
              </a:rPr>
              <a:t> </a:t>
            </a:r>
            <a:r>
              <a:rPr lang="fr-FR" dirty="0">
                <a:solidFill>
                  <a:srgbClr val="0000FF"/>
                </a:solidFill>
                <a:effectLst>
                  <a:outerShdw blurRad="38100" dist="38100" dir="2700000" algn="tl">
                    <a:srgbClr val="C0C0C0"/>
                  </a:outerShdw>
                </a:effectLst>
              </a:rPr>
              <a:t>se définie comme </a:t>
            </a:r>
          </a:p>
          <a:p>
            <a:pPr algn="just">
              <a:defRPr/>
            </a:pPr>
            <a:r>
              <a:rPr lang="fr-FR" sz="2200" dirty="0">
                <a:solidFill>
                  <a:srgbClr val="0000FF"/>
                </a:solidFill>
                <a:effectLst>
                  <a:outerShdw blurRad="38100" dist="38100" dir="2700000" algn="tl">
                    <a:srgbClr val="C0C0C0"/>
                  </a:outerShdw>
                </a:effectLst>
              </a:rPr>
              <a:t>le </a:t>
            </a:r>
            <a:r>
              <a:rPr lang="fr-FR" sz="3600" dirty="0">
                <a:solidFill>
                  <a:srgbClr val="FF0000"/>
                </a:solidFill>
                <a:effectLst>
                  <a:outerShdw blurRad="38100" dist="38100" dir="2700000" algn="tl">
                    <a:srgbClr val="C0C0C0"/>
                  </a:outerShdw>
                </a:effectLst>
              </a:rPr>
              <a:t>pouvoir séparateur </a:t>
            </a:r>
            <a:r>
              <a:rPr lang="fr-FR" sz="3600" dirty="0">
                <a:solidFill>
                  <a:srgbClr val="0000FF"/>
                </a:solidFill>
                <a:effectLst>
                  <a:outerShdw blurRad="38100" dist="38100" dir="2700000" algn="tl">
                    <a:srgbClr val="C0C0C0"/>
                  </a:outerShdw>
                </a:effectLst>
              </a:rPr>
              <a:t>de l’</a:t>
            </a:r>
            <a:r>
              <a:rPr lang="fr-FR" sz="3600" dirty="0">
                <a:solidFill>
                  <a:srgbClr val="0000FF"/>
                </a:solidFill>
                <a:effectLst>
                  <a:outerShdw blurRad="38100" dist="38100" dir="2700000" algn="tl">
                    <a:srgbClr val="C0C0C0"/>
                  </a:outerShdw>
                </a:effectLst>
                <a:cs typeface="Arial" charset="0"/>
              </a:rPr>
              <a:t>œ</a:t>
            </a:r>
            <a:r>
              <a:rPr lang="fr-FR" sz="3600" dirty="0">
                <a:solidFill>
                  <a:srgbClr val="0000FF"/>
                </a:solidFill>
                <a:effectLst>
                  <a:outerShdw blurRad="38100" dist="38100" dir="2700000" algn="tl">
                    <a:srgbClr val="C0C0C0"/>
                  </a:outerShdw>
                </a:effectLst>
              </a:rPr>
              <a:t>il</a:t>
            </a:r>
          </a:p>
          <a:p>
            <a:pPr algn="just">
              <a:defRPr/>
            </a:pPr>
            <a:endParaRPr lang="fr-FR" sz="2200" dirty="0">
              <a:solidFill>
                <a:srgbClr val="0000FF"/>
              </a:solidFill>
              <a:effectLst>
                <a:outerShdw blurRad="38100" dist="38100" dir="2700000" algn="tl">
                  <a:srgbClr val="C0C0C0"/>
                </a:outerShdw>
              </a:effectLst>
            </a:endParaRPr>
          </a:p>
        </p:txBody>
      </p:sp>
      <p:sp>
        <p:nvSpPr>
          <p:cNvPr id="53252" name="Text Box 5"/>
          <p:cNvSpPr txBox="1">
            <a:spLocks noChangeArrowheads="1"/>
          </p:cNvSpPr>
          <p:nvPr/>
        </p:nvSpPr>
        <p:spPr bwMode="auto">
          <a:xfrm>
            <a:off x="1430338" y="5526088"/>
            <a:ext cx="6654800" cy="1108075"/>
          </a:xfrm>
          <a:prstGeom prst="rect">
            <a:avLst/>
          </a:prstGeom>
          <a:noFill/>
          <a:ln w="9525">
            <a:noFill/>
            <a:miter lim="800000"/>
            <a:headEnd/>
            <a:tailEnd/>
          </a:ln>
        </p:spPr>
        <p:txBody>
          <a:bodyPr wrap="none">
            <a:spAutoFit/>
          </a:bodyPr>
          <a:lstStyle/>
          <a:p>
            <a:pPr algn="just"/>
            <a:endParaRPr lang="fr-FR" sz="2200">
              <a:solidFill>
                <a:srgbClr val="0000FF"/>
              </a:solidFill>
            </a:endParaRPr>
          </a:p>
          <a:p>
            <a:pPr algn="just"/>
            <a:r>
              <a:rPr lang="fr-FR" sz="2200">
                <a:solidFill>
                  <a:srgbClr val="0000FF"/>
                </a:solidFill>
              </a:rPr>
              <a:t>Défilement d’images toutes les 45 ms, 22 à 25Hz</a:t>
            </a:r>
          </a:p>
          <a:p>
            <a:pPr algn="just"/>
            <a:endParaRPr lang="fr-FR" sz="2200">
              <a:solidFill>
                <a:srgbClr val="0000FF"/>
              </a:solidFill>
            </a:endParaRPr>
          </a:p>
        </p:txBody>
      </p:sp>
      <p:sp>
        <p:nvSpPr>
          <p:cNvPr id="7" name="Rectangle 6"/>
          <p:cNvSpPr/>
          <p:nvPr/>
        </p:nvSpPr>
        <p:spPr>
          <a:xfrm>
            <a:off x="1639888" y="5013325"/>
            <a:ext cx="6197600" cy="708025"/>
          </a:xfrm>
          <a:prstGeom prst="rect">
            <a:avLst/>
          </a:prstGeom>
        </p:spPr>
        <p:txBody>
          <a:bodyPr wrap="none">
            <a:spAutoFit/>
          </a:bodyPr>
          <a:lstStyle/>
          <a:p>
            <a:pPr algn="ctr">
              <a:spcBef>
                <a:spcPct val="50000"/>
              </a:spcBef>
              <a:defRPr/>
            </a:pPr>
            <a:r>
              <a:rPr lang="fr-FR" sz="4000" dirty="0">
                <a:solidFill>
                  <a:srgbClr val="6600FF"/>
                </a:solidFill>
                <a:effectLst>
                  <a:outerShdw blurRad="38100" dist="38100" dir="2700000" algn="tl">
                    <a:srgbClr val="C0C0C0"/>
                  </a:outerShdw>
                </a:effectLst>
              </a:rPr>
              <a:t>F- Résolution temporelle</a:t>
            </a:r>
          </a:p>
        </p:txBody>
      </p:sp>
      <p:sp>
        <p:nvSpPr>
          <p:cNvPr id="8" name="Rectangle 7"/>
          <p:cNvSpPr/>
          <p:nvPr/>
        </p:nvSpPr>
        <p:spPr>
          <a:xfrm>
            <a:off x="2268538" y="0"/>
            <a:ext cx="4794250" cy="708025"/>
          </a:xfrm>
          <a:prstGeom prst="rect">
            <a:avLst/>
          </a:prstGeom>
        </p:spPr>
        <p:txBody>
          <a:bodyPr>
            <a:spAutoFit/>
          </a:bodyPr>
          <a:lstStyle/>
          <a:p>
            <a:pPr algn="ctr">
              <a:spcBef>
                <a:spcPct val="50000"/>
              </a:spcBef>
              <a:defRPr/>
            </a:pPr>
            <a:r>
              <a:rPr lang="fr-FR" sz="4000" dirty="0">
                <a:solidFill>
                  <a:srgbClr val="6600FF"/>
                </a:solidFill>
                <a:effectLst>
                  <a:outerShdw blurRad="38100" dist="38100" dir="2700000" algn="tl">
                    <a:srgbClr val="C0C0C0"/>
                  </a:outerShdw>
                </a:effectLst>
              </a:rPr>
              <a:t>E- L’acuité visuelle</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85725" y="476250"/>
            <a:ext cx="9058275" cy="6432550"/>
          </a:xfrm>
          <a:prstGeom prst="rect">
            <a:avLst/>
          </a:prstGeom>
          <a:noFill/>
          <a:ln w="9525">
            <a:noFill/>
            <a:miter lim="800000"/>
            <a:headEnd/>
            <a:tailEnd/>
          </a:ln>
        </p:spPr>
        <p:txBody>
          <a:bodyPr wrap="none">
            <a:spAutoFit/>
          </a:bodyPr>
          <a:lstStyle/>
          <a:p>
            <a:r>
              <a:rPr lang="fr-FR" sz="3600">
                <a:solidFill>
                  <a:srgbClr val="0000CC"/>
                </a:solidFill>
              </a:rPr>
              <a:t>Structure de l’</a:t>
            </a:r>
            <a:r>
              <a:rPr lang="fr-FR" sz="3600">
                <a:solidFill>
                  <a:srgbClr val="0000CC"/>
                </a:solidFill>
                <a:cs typeface="Arial" charset="0"/>
              </a:rPr>
              <a:t>œ</a:t>
            </a:r>
            <a:r>
              <a:rPr lang="fr-FR" sz="3600">
                <a:solidFill>
                  <a:srgbClr val="0000CC"/>
                </a:solidFill>
              </a:rPr>
              <a:t>il et son fonctionnement</a:t>
            </a:r>
          </a:p>
          <a:p>
            <a:endParaRPr lang="fr-FR" b="0"/>
          </a:p>
          <a:p>
            <a:r>
              <a:rPr lang="fr-FR" b="0">
                <a:solidFill>
                  <a:srgbClr val="6600FF"/>
                </a:solidFill>
              </a:rPr>
              <a:t>	</a:t>
            </a:r>
            <a:r>
              <a:rPr lang="fr-FR" sz="4000">
                <a:solidFill>
                  <a:srgbClr val="9933FF"/>
                </a:solidFill>
              </a:rPr>
              <a:t>A- Structure de l’</a:t>
            </a:r>
            <a:r>
              <a:rPr lang="fr-FR" sz="4000">
                <a:solidFill>
                  <a:srgbClr val="9933FF"/>
                </a:solidFill>
                <a:cs typeface="Arial" charset="0"/>
              </a:rPr>
              <a:t>œ</a:t>
            </a:r>
            <a:r>
              <a:rPr lang="fr-FR" sz="4000">
                <a:solidFill>
                  <a:srgbClr val="9933FF"/>
                </a:solidFill>
              </a:rPr>
              <a:t>il</a:t>
            </a:r>
          </a:p>
          <a:p>
            <a:endParaRPr lang="fr-FR" sz="4000">
              <a:solidFill>
                <a:srgbClr val="9933FF"/>
              </a:solidFill>
            </a:endParaRPr>
          </a:p>
          <a:p>
            <a:r>
              <a:rPr lang="fr-FR" sz="4000">
                <a:solidFill>
                  <a:srgbClr val="9933FF"/>
                </a:solidFill>
              </a:rPr>
              <a:t>	B- La rétine</a:t>
            </a:r>
          </a:p>
          <a:p>
            <a:endParaRPr lang="fr-FR" sz="4000">
              <a:solidFill>
                <a:srgbClr val="9933FF"/>
              </a:solidFill>
            </a:endParaRPr>
          </a:p>
          <a:p>
            <a:r>
              <a:rPr lang="fr-FR" sz="4000">
                <a:solidFill>
                  <a:srgbClr val="9933FF"/>
                </a:solidFill>
              </a:rPr>
              <a:t>	C- La phototransduction</a:t>
            </a:r>
          </a:p>
          <a:p>
            <a:endParaRPr lang="fr-FR" sz="4000">
              <a:solidFill>
                <a:srgbClr val="9933FF"/>
              </a:solidFill>
            </a:endParaRPr>
          </a:p>
          <a:p>
            <a:r>
              <a:rPr lang="fr-FR" sz="4000">
                <a:solidFill>
                  <a:srgbClr val="9933FF"/>
                </a:solidFill>
              </a:rPr>
              <a:t>	D- Circuit neuronaux de la rétine</a:t>
            </a:r>
          </a:p>
          <a:p>
            <a:endParaRPr lang="fr-FR" b="0">
              <a:solidFill>
                <a:srgbClr val="6600FF"/>
              </a:solidFill>
            </a:endParaRPr>
          </a:p>
          <a:p>
            <a:endParaRPr lang="fr-FR" b="0"/>
          </a:p>
          <a:p>
            <a:endParaRPr lang="fr-FR" b="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4213" y="428625"/>
            <a:ext cx="7704137" cy="1292225"/>
          </a:xfrm>
          <a:prstGeom prst="rect">
            <a:avLst/>
          </a:prstGeom>
          <a:noFill/>
          <a:ln w="9525">
            <a:noFill/>
            <a:miter lim="800000"/>
            <a:headEnd/>
            <a:tailEnd/>
          </a:ln>
        </p:spPr>
        <p:txBody>
          <a:bodyPr>
            <a:spAutoFit/>
          </a:bodyPr>
          <a:lstStyle/>
          <a:p>
            <a:pPr algn="ctr"/>
            <a:r>
              <a:rPr lang="fr-FR" sz="4800">
                <a:solidFill>
                  <a:srgbClr val="9933FF"/>
                </a:solidFill>
              </a:rPr>
              <a:t>Structure de l’</a:t>
            </a:r>
            <a:r>
              <a:rPr lang="fr-FR" sz="4800">
                <a:solidFill>
                  <a:srgbClr val="9933FF"/>
                </a:solidFill>
                <a:cs typeface="Arial" charset="0"/>
              </a:rPr>
              <a:t>œ</a:t>
            </a:r>
            <a:r>
              <a:rPr lang="fr-FR" sz="4800">
                <a:solidFill>
                  <a:srgbClr val="9933FF"/>
                </a:solidFill>
              </a:rPr>
              <a:t>il</a:t>
            </a:r>
          </a:p>
          <a:p>
            <a:pPr algn="ctr"/>
            <a:endParaRPr lang="fr-FR" sz="3000" b="0">
              <a:solidFill>
                <a:srgbClr val="9933FF"/>
              </a:solidFill>
            </a:endParaRPr>
          </a:p>
        </p:txBody>
      </p:sp>
      <p:sp>
        <p:nvSpPr>
          <p:cNvPr id="56323" name="Text Box 4"/>
          <p:cNvSpPr txBox="1">
            <a:spLocks noChangeArrowheads="1"/>
          </p:cNvSpPr>
          <p:nvPr/>
        </p:nvSpPr>
        <p:spPr bwMode="auto">
          <a:xfrm>
            <a:off x="1403350" y="3200400"/>
            <a:ext cx="6443663" cy="646113"/>
          </a:xfrm>
          <a:prstGeom prst="rect">
            <a:avLst/>
          </a:prstGeom>
          <a:noFill/>
          <a:ln w="9525">
            <a:noFill/>
            <a:miter lim="800000"/>
            <a:headEnd/>
            <a:tailEnd/>
          </a:ln>
        </p:spPr>
        <p:txBody>
          <a:bodyPr wrap="none">
            <a:spAutoFit/>
          </a:bodyPr>
          <a:lstStyle/>
          <a:p>
            <a:r>
              <a:rPr lang="fr-FR" sz="3600" i="1">
                <a:solidFill>
                  <a:srgbClr val="0000FF"/>
                </a:solidFill>
              </a:rPr>
              <a:t>Coupe transversale de l’œil </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oupe oeil sslegendes"/>
          <p:cNvPicPr>
            <a:picLocks noChangeAspect="1" noChangeArrowheads="1"/>
          </p:cNvPicPr>
          <p:nvPr/>
        </p:nvPicPr>
        <p:blipFill>
          <a:blip r:embed="rId3" cstate="print">
            <a:lum bright="-6000" contrast="12000"/>
          </a:blip>
          <a:srcRect t="3561"/>
          <a:stretch>
            <a:fillRect/>
          </a:stretch>
        </p:blipFill>
        <p:spPr bwMode="auto">
          <a:xfrm>
            <a:off x="484188" y="533400"/>
            <a:ext cx="7002462" cy="4900613"/>
          </a:xfrm>
          <a:prstGeom prst="rect">
            <a:avLst/>
          </a:prstGeom>
          <a:noFill/>
          <a:ln w="9525">
            <a:noFill/>
            <a:miter lim="800000"/>
            <a:headEnd/>
            <a:tailEnd/>
          </a:ln>
        </p:spPr>
      </p:pic>
      <p:sp>
        <p:nvSpPr>
          <p:cNvPr id="57347" name="Text Box 3"/>
          <p:cNvSpPr txBox="1">
            <a:spLocks noChangeArrowheads="1"/>
          </p:cNvSpPr>
          <p:nvPr/>
        </p:nvSpPr>
        <p:spPr bwMode="auto">
          <a:xfrm>
            <a:off x="7065963" y="180975"/>
            <a:ext cx="184150" cy="396875"/>
          </a:xfrm>
          <a:prstGeom prst="rect">
            <a:avLst/>
          </a:prstGeom>
          <a:noFill/>
          <a:ln w="9525">
            <a:noFill/>
            <a:miter lim="800000"/>
            <a:headEnd/>
            <a:tailEnd/>
          </a:ln>
        </p:spPr>
        <p:txBody>
          <a:bodyPr wrap="none">
            <a:spAutoFit/>
          </a:bodyPr>
          <a:lstStyle/>
          <a:p>
            <a:endParaRPr lang="fr-FR" sz="2000" b="0"/>
          </a:p>
        </p:txBody>
      </p:sp>
      <p:sp>
        <p:nvSpPr>
          <p:cNvPr id="51204" name="Text Box 4"/>
          <p:cNvSpPr txBox="1">
            <a:spLocks noChangeArrowheads="1"/>
          </p:cNvSpPr>
          <p:nvPr/>
        </p:nvSpPr>
        <p:spPr bwMode="auto">
          <a:xfrm>
            <a:off x="7070725" y="369888"/>
            <a:ext cx="1581150" cy="400050"/>
          </a:xfrm>
          <a:prstGeom prst="rect">
            <a:avLst/>
          </a:prstGeom>
          <a:noFill/>
          <a:ln w="9525">
            <a:noFill/>
            <a:miter lim="800000"/>
            <a:headEnd/>
            <a:tailEnd/>
          </a:ln>
        </p:spPr>
        <p:txBody>
          <a:bodyPr wrap="none">
            <a:spAutoFit/>
          </a:bodyPr>
          <a:lstStyle/>
          <a:p>
            <a:r>
              <a:rPr lang="fr-FR" sz="2000">
                <a:solidFill>
                  <a:srgbClr val="0000FF"/>
                </a:solidFill>
              </a:rPr>
              <a:t>Sclérotique</a:t>
            </a:r>
          </a:p>
        </p:txBody>
      </p:sp>
      <p:sp>
        <p:nvSpPr>
          <p:cNvPr id="51205" name="Text Box 5"/>
          <p:cNvSpPr txBox="1">
            <a:spLocks noChangeArrowheads="1"/>
          </p:cNvSpPr>
          <p:nvPr/>
        </p:nvSpPr>
        <p:spPr bwMode="auto">
          <a:xfrm>
            <a:off x="7016750" y="3409950"/>
            <a:ext cx="1695450" cy="400050"/>
          </a:xfrm>
          <a:prstGeom prst="rect">
            <a:avLst/>
          </a:prstGeom>
          <a:noFill/>
          <a:ln w="9525">
            <a:noFill/>
            <a:miter lim="800000"/>
            <a:headEnd/>
            <a:tailEnd/>
          </a:ln>
        </p:spPr>
        <p:txBody>
          <a:bodyPr wrap="none">
            <a:spAutoFit/>
          </a:bodyPr>
          <a:lstStyle/>
          <a:p>
            <a:r>
              <a:rPr lang="fr-FR" sz="2000">
                <a:solidFill>
                  <a:srgbClr val="0000FF"/>
                </a:solidFill>
              </a:rPr>
              <a:t>Nerf optique</a:t>
            </a:r>
          </a:p>
        </p:txBody>
      </p:sp>
      <p:sp>
        <p:nvSpPr>
          <p:cNvPr id="51206" name="Text Box 6"/>
          <p:cNvSpPr txBox="1">
            <a:spLocks noChangeArrowheads="1"/>
          </p:cNvSpPr>
          <p:nvPr/>
        </p:nvSpPr>
        <p:spPr bwMode="auto">
          <a:xfrm>
            <a:off x="7154863" y="2297113"/>
            <a:ext cx="2052637" cy="708025"/>
          </a:xfrm>
          <a:prstGeom prst="rect">
            <a:avLst/>
          </a:prstGeom>
          <a:noFill/>
          <a:ln w="9525">
            <a:noFill/>
            <a:miter lim="800000"/>
            <a:headEnd/>
            <a:tailEnd/>
          </a:ln>
        </p:spPr>
        <p:txBody>
          <a:bodyPr wrap="none">
            <a:spAutoFit/>
          </a:bodyPr>
          <a:lstStyle/>
          <a:p>
            <a:pPr algn="ctr"/>
            <a:r>
              <a:rPr lang="fr-FR" sz="2000">
                <a:solidFill>
                  <a:srgbClr val="0000FF"/>
                </a:solidFill>
              </a:rPr>
              <a:t>Fovéa ou tache</a:t>
            </a:r>
          </a:p>
          <a:p>
            <a:pPr algn="ctr"/>
            <a:r>
              <a:rPr lang="fr-FR" sz="2000">
                <a:solidFill>
                  <a:srgbClr val="0000FF"/>
                </a:solidFill>
              </a:rPr>
              <a:t> jaune  </a:t>
            </a:r>
          </a:p>
        </p:txBody>
      </p:sp>
      <p:sp>
        <p:nvSpPr>
          <p:cNvPr id="51207" name="Text Box 7"/>
          <p:cNvSpPr txBox="1">
            <a:spLocks noChangeArrowheads="1"/>
          </p:cNvSpPr>
          <p:nvPr/>
        </p:nvSpPr>
        <p:spPr bwMode="auto">
          <a:xfrm>
            <a:off x="7178675" y="1147763"/>
            <a:ext cx="1311275" cy="400050"/>
          </a:xfrm>
          <a:prstGeom prst="rect">
            <a:avLst/>
          </a:prstGeom>
          <a:noFill/>
          <a:ln w="9525">
            <a:noFill/>
            <a:miter lim="800000"/>
            <a:headEnd/>
            <a:tailEnd/>
          </a:ln>
        </p:spPr>
        <p:txBody>
          <a:bodyPr wrap="none">
            <a:spAutoFit/>
          </a:bodyPr>
          <a:lstStyle/>
          <a:p>
            <a:r>
              <a:rPr lang="fr-FR" sz="2000">
                <a:solidFill>
                  <a:srgbClr val="0000FF"/>
                </a:solidFill>
              </a:rPr>
              <a:t>Choroïde</a:t>
            </a:r>
          </a:p>
        </p:txBody>
      </p:sp>
      <p:sp>
        <p:nvSpPr>
          <p:cNvPr id="51208" name="Text Box 8"/>
          <p:cNvSpPr txBox="1">
            <a:spLocks noChangeArrowheads="1"/>
          </p:cNvSpPr>
          <p:nvPr/>
        </p:nvSpPr>
        <p:spPr bwMode="auto">
          <a:xfrm>
            <a:off x="5165725" y="204788"/>
            <a:ext cx="1279525" cy="400050"/>
          </a:xfrm>
          <a:prstGeom prst="rect">
            <a:avLst/>
          </a:prstGeom>
          <a:noFill/>
          <a:ln w="9525">
            <a:noFill/>
            <a:miter lim="800000"/>
            <a:headEnd/>
            <a:tailEnd/>
          </a:ln>
        </p:spPr>
        <p:txBody>
          <a:bodyPr wrap="none">
            <a:spAutoFit/>
          </a:bodyPr>
          <a:lstStyle/>
          <a:p>
            <a:r>
              <a:rPr lang="fr-FR" sz="2000">
                <a:solidFill>
                  <a:srgbClr val="0000FF"/>
                </a:solidFill>
              </a:rPr>
              <a:t>Cristallin</a:t>
            </a:r>
          </a:p>
        </p:txBody>
      </p:sp>
      <p:sp>
        <p:nvSpPr>
          <p:cNvPr id="51209" name="Text Box 9"/>
          <p:cNvSpPr txBox="1">
            <a:spLocks noChangeArrowheads="1"/>
          </p:cNvSpPr>
          <p:nvPr/>
        </p:nvSpPr>
        <p:spPr bwMode="auto">
          <a:xfrm>
            <a:off x="1200150" y="6350"/>
            <a:ext cx="1881188" cy="708025"/>
          </a:xfrm>
          <a:prstGeom prst="rect">
            <a:avLst/>
          </a:prstGeom>
          <a:noFill/>
          <a:ln w="9525">
            <a:noFill/>
            <a:miter lim="800000"/>
            <a:headEnd/>
            <a:tailEnd/>
          </a:ln>
        </p:spPr>
        <p:txBody>
          <a:bodyPr wrap="none">
            <a:spAutoFit/>
          </a:bodyPr>
          <a:lstStyle/>
          <a:p>
            <a:pPr algn="ctr"/>
            <a:r>
              <a:rPr lang="fr-FR" sz="2000">
                <a:solidFill>
                  <a:srgbClr val="0000FF"/>
                </a:solidFill>
              </a:rPr>
              <a:t>Muscles</a:t>
            </a:r>
          </a:p>
          <a:p>
            <a:pPr algn="ctr"/>
            <a:r>
              <a:rPr lang="fr-FR" sz="2000">
                <a:solidFill>
                  <a:srgbClr val="0000FF"/>
                </a:solidFill>
              </a:rPr>
              <a:t>oculomoteurs</a:t>
            </a:r>
          </a:p>
        </p:txBody>
      </p:sp>
      <p:grpSp>
        <p:nvGrpSpPr>
          <p:cNvPr id="2" name="Group 23"/>
          <p:cNvGrpSpPr>
            <a:grpSpLocks/>
          </p:cNvGrpSpPr>
          <p:nvPr/>
        </p:nvGrpSpPr>
        <p:grpSpPr bwMode="auto">
          <a:xfrm>
            <a:off x="349250" y="939800"/>
            <a:ext cx="2654300" cy="3656013"/>
            <a:chOff x="220" y="592"/>
            <a:chExt cx="1672" cy="2303"/>
          </a:xfrm>
        </p:grpSpPr>
        <p:sp>
          <p:nvSpPr>
            <p:cNvPr id="57361" name="Text Box 10"/>
            <p:cNvSpPr txBox="1">
              <a:spLocks noChangeArrowheads="1"/>
            </p:cNvSpPr>
            <p:nvPr/>
          </p:nvSpPr>
          <p:spPr bwMode="auto">
            <a:xfrm>
              <a:off x="303" y="592"/>
              <a:ext cx="1041" cy="252"/>
            </a:xfrm>
            <a:prstGeom prst="rect">
              <a:avLst/>
            </a:prstGeom>
            <a:noFill/>
            <a:ln w="9525">
              <a:noFill/>
              <a:miter lim="800000"/>
              <a:headEnd/>
              <a:tailEnd/>
            </a:ln>
          </p:spPr>
          <p:txBody>
            <a:bodyPr wrap="none">
              <a:spAutoFit/>
            </a:bodyPr>
            <a:lstStyle/>
            <a:p>
              <a:r>
                <a:rPr lang="fr-FR" sz="2000">
                  <a:solidFill>
                    <a:srgbClr val="0000FF"/>
                  </a:solidFill>
                </a:rPr>
                <a:t>Conjonctive</a:t>
              </a:r>
            </a:p>
          </p:txBody>
        </p:sp>
        <p:sp>
          <p:nvSpPr>
            <p:cNvPr id="57362" name="Text Box 11"/>
            <p:cNvSpPr txBox="1">
              <a:spLocks noChangeArrowheads="1"/>
            </p:cNvSpPr>
            <p:nvPr/>
          </p:nvSpPr>
          <p:spPr bwMode="auto">
            <a:xfrm>
              <a:off x="220" y="1789"/>
              <a:ext cx="674" cy="252"/>
            </a:xfrm>
            <a:prstGeom prst="rect">
              <a:avLst/>
            </a:prstGeom>
            <a:noFill/>
            <a:ln w="9525">
              <a:noFill/>
              <a:miter lim="800000"/>
              <a:headEnd/>
              <a:tailEnd/>
            </a:ln>
          </p:spPr>
          <p:txBody>
            <a:bodyPr wrap="none">
              <a:spAutoFit/>
            </a:bodyPr>
            <a:lstStyle/>
            <a:p>
              <a:r>
                <a:rPr lang="fr-FR" sz="2000">
                  <a:solidFill>
                    <a:srgbClr val="0000FF"/>
                  </a:solidFill>
                </a:rPr>
                <a:t>Cornée</a:t>
              </a:r>
            </a:p>
          </p:txBody>
        </p:sp>
        <p:sp>
          <p:nvSpPr>
            <p:cNvPr id="57363" name="Text Box 12"/>
            <p:cNvSpPr txBox="1">
              <a:spLocks noChangeArrowheads="1"/>
            </p:cNvSpPr>
            <p:nvPr/>
          </p:nvSpPr>
          <p:spPr bwMode="auto">
            <a:xfrm>
              <a:off x="314" y="2227"/>
              <a:ext cx="645" cy="252"/>
            </a:xfrm>
            <a:prstGeom prst="rect">
              <a:avLst/>
            </a:prstGeom>
            <a:noFill/>
            <a:ln w="9525">
              <a:noFill/>
              <a:miter lim="800000"/>
              <a:headEnd/>
              <a:tailEnd/>
            </a:ln>
          </p:spPr>
          <p:txBody>
            <a:bodyPr wrap="none">
              <a:spAutoFit/>
            </a:bodyPr>
            <a:lstStyle/>
            <a:p>
              <a:r>
                <a:rPr lang="fr-FR" sz="2000">
                  <a:solidFill>
                    <a:srgbClr val="0000FF"/>
                  </a:solidFill>
                </a:rPr>
                <a:t>Pupille</a:t>
              </a:r>
            </a:p>
          </p:txBody>
        </p:sp>
        <p:sp>
          <p:nvSpPr>
            <p:cNvPr id="57364" name="Text Box 13"/>
            <p:cNvSpPr txBox="1">
              <a:spLocks noChangeArrowheads="1"/>
            </p:cNvSpPr>
            <p:nvPr/>
          </p:nvSpPr>
          <p:spPr bwMode="auto">
            <a:xfrm>
              <a:off x="280" y="2643"/>
              <a:ext cx="358" cy="252"/>
            </a:xfrm>
            <a:prstGeom prst="rect">
              <a:avLst/>
            </a:prstGeom>
            <a:noFill/>
            <a:ln w="9525">
              <a:noFill/>
              <a:miter lim="800000"/>
              <a:headEnd/>
              <a:tailEnd/>
            </a:ln>
          </p:spPr>
          <p:txBody>
            <a:bodyPr wrap="none">
              <a:spAutoFit/>
            </a:bodyPr>
            <a:lstStyle/>
            <a:p>
              <a:r>
                <a:rPr lang="fr-FR" sz="2000">
                  <a:solidFill>
                    <a:srgbClr val="0000FF"/>
                  </a:solidFill>
                </a:rPr>
                <a:t>Iris</a:t>
              </a:r>
            </a:p>
          </p:txBody>
        </p:sp>
        <p:sp>
          <p:nvSpPr>
            <p:cNvPr id="57365" name="Text Box 14"/>
            <p:cNvSpPr txBox="1">
              <a:spLocks noChangeArrowheads="1"/>
            </p:cNvSpPr>
            <p:nvPr/>
          </p:nvSpPr>
          <p:spPr bwMode="auto">
            <a:xfrm>
              <a:off x="388" y="1344"/>
              <a:ext cx="1428" cy="252"/>
            </a:xfrm>
            <a:prstGeom prst="rect">
              <a:avLst/>
            </a:prstGeom>
            <a:noFill/>
            <a:ln w="9525">
              <a:noFill/>
              <a:miter lim="800000"/>
              <a:headEnd/>
              <a:tailEnd/>
            </a:ln>
          </p:spPr>
          <p:txBody>
            <a:bodyPr wrap="none">
              <a:spAutoFit/>
            </a:bodyPr>
            <a:lstStyle/>
            <a:p>
              <a:r>
                <a:rPr lang="fr-FR" sz="2000">
                  <a:solidFill>
                    <a:srgbClr val="0000FF"/>
                  </a:solidFill>
                </a:rPr>
                <a:t>Humeur aqueuse</a:t>
              </a:r>
            </a:p>
          </p:txBody>
        </p:sp>
        <p:sp>
          <p:nvSpPr>
            <p:cNvPr id="57366" name="Text Box 15"/>
            <p:cNvSpPr txBox="1">
              <a:spLocks noChangeArrowheads="1"/>
            </p:cNvSpPr>
            <p:nvPr/>
          </p:nvSpPr>
          <p:spPr bwMode="auto">
            <a:xfrm>
              <a:off x="968" y="912"/>
              <a:ext cx="924" cy="446"/>
            </a:xfrm>
            <a:prstGeom prst="rect">
              <a:avLst/>
            </a:prstGeom>
            <a:noFill/>
            <a:ln w="9525">
              <a:noFill/>
              <a:miter lim="800000"/>
              <a:headEnd/>
              <a:tailEnd/>
            </a:ln>
          </p:spPr>
          <p:txBody>
            <a:bodyPr wrap="none">
              <a:spAutoFit/>
            </a:bodyPr>
            <a:lstStyle/>
            <a:p>
              <a:pPr algn="ctr"/>
              <a:r>
                <a:rPr lang="fr-FR" sz="2000">
                  <a:solidFill>
                    <a:srgbClr val="0000FF"/>
                  </a:solidFill>
                </a:rPr>
                <a:t>Canal de </a:t>
              </a:r>
            </a:p>
            <a:p>
              <a:pPr algn="ctr"/>
              <a:r>
                <a:rPr lang="fr-FR" sz="2000">
                  <a:solidFill>
                    <a:srgbClr val="0000FF"/>
                  </a:solidFill>
                </a:rPr>
                <a:t>Schlemme</a:t>
              </a:r>
            </a:p>
          </p:txBody>
        </p:sp>
      </p:grpSp>
      <p:sp>
        <p:nvSpPr>
          <p:cNvPr id="51217" name="Text Box 17"/>
          <p:cNvSpPr txBox="1">
            <a:spLocks noChangeArrowheads="1"/>
          </p:cNvSpPr>
          <p:nvPr/>
        </p:nvSpPr>
        <p:spPr bwMode="auto">
          <a:xfrm>
            <a:off x="7165975" y="1731963"/>
            <a:ext cx="968375" cy="400050"/>
          </a:xfrm>
          <a:prstGeom prst="rect">
            <a:avLst/>
          </a:prstGeom>
          <a:noFill/>
          <a:ln w="9525">
            <a:noFill/>
            <a:miter lim="800000"/>
            <a:headEnd/>
            <a:tailEnd/>
          </a:ln>
        </p:spPr>
        <p:txBody>
          <a:bodyPr wrap="none">
            <a:spAutoFit/>
          </a:bodyPr>
          <a:lstStyle/>
          <a:p>
            <a:r>
              <a:rPr lang="fr-FR" sz="2000">
                <a:solidFill>
                  <a:srgbClr val="0000FF"/>
                </a:solidFill>
              </a:rPr>
              <a:t>Rétine</a:t>
            </a:r>
          </a:p>
        </p:txBody>
      </p:sp>
      <p:grpSp>
        <p:nvGrpSpPr>
          <p:cNvPr id="3" name="Group 21"/>
          <p:cNvGrpSpPr>
            <a:grpSpLocks/>
          </p:cNvGrpSpPr>
          <p:nvPr/>
        </p:nvGrpSpPr>
        <p:grpSpPr bwMode="auto">
          <a:xfrm>
            <a:off x="542925" y="5384800"/>
            <a:ext cx="8101013" cy="1441450"/>
            <a:chOff x="342" y="3392"/>
            <a:chExt cx="5103" cy="908"/>
          </a:xfrm>
        </p:grpSpPr>
        <p:sp>
          <p:nvSpPr>
            <p:cNvPr id="57357" name="Text Box 16"/>
            <p:cNvSpPr txBox="1">
              <a:spLocks noChangeArrowheads="1"/>
            </p:cNvSpPr>
            <p:nvPr/>
          </p:nvSpPr>
          <p:spPr bwMode="auto">
            <a:xfrm>
              <a:off x="342" y="3392"/>
              <a:ext cx="5103" cy="194"/>
            </a:xfrm>
            <a:prstGeom prst="rect">
              <a:avLst/>
            </a:prstGeom>
            <a:noFill/>
            <a:ln w="9525">
              <a:noFill/>
              <a:miter lim="800000"/>
              <a:headEnd/>
              <a:tailEnd/>
            </a:ln>
          </p:spPr>
          <p:txBody>
            <a:bodyPr>
              <a:spAutoFit/>
            </a:bodyPr>
            <a:lstStyle/>
            <a:p>
              <a:pPr eaLnBrk="0" hangingPunct="0">
                <a:lnSpc>
                  <a:spcPct val="70000"/>
                </a:lnSpc>
                <a:spcBef>
                  <a:spcPct val="50000"/>
                </a:spcBef>
              </a:pPr>
              <a:r>
                <a:rPr lang="fr-CA" sz="2000">
                  <a:solidFill>
                    <a:srgbClr val="FF0000"/>
                  </a:solidFill>
                </a:rPr>
                <a:t>Le globe occulaire se compose de 3 couches principales : </a:t>
              </a:r>
            </a:p>
          </p:txBody>
        </p:sp>
        <p:sp>
          <p:nvSpPr>
            <p:cNvPr id="57358" name="Text Box 18"/>
            <p:cNvSpPr txBox="1">
              <a:spLocks noChangeArrowheads="1"/>
            </p:cNvSpPr>
            <p:nvPr/>
          </p:nvSpPr>
          <p:spPr bwMode="auto">
            <a:xfrm>
              <a:off x="342" y="3585"/>
              <a:ext cx="3342" cy="252"/>
            </a:xfrm>
            <a:prstGeom prst="rect">
              <a:avLst/>
            </a:prstGeom>
            <a:noFill/>
            <a:ln w="9525">
              <a:noFill/>
              <a:miter lim="800000"/>
              <a:headEnd/>
              <a:tailEnd/>
            </a:ln>
          </p:spPr>
          <p:txBody>
            <a:bodyPr wrap="none">
              <a:spAutoFit/>
            </a:bodyPr>
            <a:lstStyle/>
            <a:p>
              <a:r>
                <a:rPr lang="fr-CA" sz="2000">
                  <a:solidFill>
                    <a:srgbClr val="0000FF"/>
                  </a:solidFill>
                </a:rPr>
                <a:t>(1) la sclérotique à l’extérieure semi-rigide</a:t>
              </a:r>
              <a:endParaRPr lang="fr-FR" sz="2000">
                <a:solidFill>
                  <a:srgbClr val="0000FF"/>
                </a:solidFill>
              </a:endParaRPr>
            </a:p>
          </p:txBody>
        </p:sp>
        <p:sp>
          <p:nvSpPr>
            <p:cNvPr id="57359" name="Rectangle 19"/>
            <p:cNvSpPr>
              <a:spLocks noChangeArrowheads="1"/>
            </p:cNvSpPr>
            <p:nvPr/>
          </p:nvSpPr>
          <p:spPr bwMode="auto">
            <a:xfrm>
              <a:off x="342" y="3879"/>
              <a:ext cx="3176" cy="197"/>
            </a:xfrm>
            <a:prstGeom prst="rect">
              <a:avLst/>
            </a:prstGeom>
            <a:noFill/>
            <a:ln w="9525">
              <a:noFill/>
              <a:miter lim="800000"/>
              <a:headEnd/>
              <a:tailEnd/>
            </a:ln>
          </p:spPr>
          <p:txBody>
            <a:bodyPr wrap="none">
              <a:spAutoFit/>
            </a:bodyPr>
            <a:lstStyle/>
            <a:p>
              <a:pPr eaLnBrk="0" hangingPunct="0">
                <a:lnSpc>
                  <a:spcPct val="70000"/>
                </a:lnSpc>
                <a:spcBef>
                  <a:spcPct val="50000"/>
                </a:spcBef>
              </a:pPr>
              <a:r>
                <a:rPr lang="fr-CA" sz="2000">
                  <a:solidFill>
                    <a:srgbClr val="0000FF"/>
                  </a:solidFill>
                </a:rPr>
                <a:t>(2) La choroïde contenant les vaisseaux</a:t>
              </a:r>
            </a:p>
          </p:txBody>
        </p:sp>
        <p:sp>
          <p:nvSpPr>
            <p:cNvPr id="57360" name="Rectangle 20"/>
            <p:cNvSpPr>
              <a:spLocks noChangeArrowheads="1"/>
            </p:cNvSpPr>
            <p:nvPr/>
          </p:nvSpPr>
          <p:spPr bwMode="auto">
            <a:xfrm>
              <a:off x="342" y="4103"/>
              <a:ext cx="3506" cy="197"/>
            </a:xfrm>
            <a:prstGeom prst="rect">
              <a:avLst/>
            </a:prstGeom>
            <a:noFill/>
            <a:ln w="9525">
              <a:noFill/>
              <a:miter lim="800000"/>
              <a:headEnd/>
              <a:tailEnd/>
            </a:ln>
          </p:spPr>
          <p:txBody>
            <a:bodyPr wrap="none">
              <a:spAutoFit/>
            </a:bodyPr>
            <a:lstStyle/>
            <a:p>
              <a:pPr eaLnBrk="0" hangingPunct="0">
                <a:lnSpc>
                  <a:spcPct val="70000"/>
                </a:lnSpc>
                <a:spcBef>
                  <a:spcPct val="50000"/>
                </a:spcBef>
              </a:pPr>
              <a:r>
                <a:rPr lang="fr-CA" sz="2000">
                  <a:solidFill>
                    <a:srgbClr val="0000FF"/>
                  </a:solidFill>
                </a:rPr>
                <a:t>(3) La rétine renfermant les photorécepteurs</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box(in)">
                                      <p:cBhvr>
                                        <p:cTn id="13" dur="500"/>
                                        <p:tgtEl>
                                          <p:spTgt spid="51204"/>
                                        </p:tgtEl>
                                      </p:cBhvr>
                                    </p:animEffect>
                                  </p:childTnLst>
                                  <p:subTnLst>
                                    <p:animClr clrSpc="rgb" dir="cw">
                                      <p:cBhvr override="childStyle">
                                        <p:cTn dur="1" fill="hold" display="0" masterRel="nextClick" afterEffect="1"/>
                                        <p:tgtEl>
                                          <p:spTgt spid="51204"/>
                                        </p:tgtEl>
                                        <p:attrNameLst>
                                          <p:attrName>ppt_c</p:attrName>
                                        </p:attrNameLst>
                                      </p:cBhvr>
                                      <p:to>
                                        <a:srgbClr val="FF0000"/>
                                      </p:to>
                                    </p:animClr>
                                  </p:sub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1207"/>
                                        </p:tgtEl>
                                        <p:attrNameLst>
                                          <p:attrName>style.visibility</p:attrName>
                                        </p:attrNameLst>
                                      </p:cBhvr>
                                      <p:to>
                                        <p:strVal val="visible"/>
                                      </p:to>
                                    </p:set>
                                    <p:animEffect transition="in" filter="box(in)">
                                      <p:cBhvr>
                                        <p:cTn id="18" dur="500"/>
                                        <p:tgtEl>
                                          <p:spTgt spid="51207"/>
                                        </p:tgtEl>
                                      </p:cBhvr>
                                    </p:animEffect>
                                  </p:childTnLst>
                                  <p:subTnLst>
                                    <p:animClr clrSpc="rgb" dir="cw">
                                      <p:cBhvr override="childStyle">
                                        <p:cTn dur="1" fill="hold" display="0" masterRel="nextClick" afterEffect="1"/>
                                        <p:tgtEl>
                                          <p:spTgt spid="51207"/>
                                        </p:tgtEl>
                                        <p:attrNameLst>
                                          <p:attrName>ppt_c</p:attrName>
                                        </p:attrNameLst>
                                      </p:cBhvr>
                                      <p:to>
                                        <a:srgbClr val="FF0000"/>
                                      </p:to>
                                    </p:animClr>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1217"/>
                                        </p:tgtEl>
                                        <p:attrNameLst>
                                          <p:attrName>style.visibility</p:attrName>
                                        </p:attrNameLst>
                                      </p:cBhvr>
                                      <p:to>
                                        <p:strVal val="visible"/>
                                      </p:to>
                                    </p:set>
                                    <p:animEffect transition="in" filter="box(in)">
                                      <p:cBhvr>
                                        <p:cTn id="23" dur="500"/>
                                        <p:tgtEl>
                                          <p:spTgt spid="51217"/>
                                        </p:tgtEl>
                                      </p:cBhvr>
                                    </p:animEffect>
                                  </p:childTnLst>
                                  <p:subTnLst>
                                    <p:animClr clrSpc="rgb" dir="cw">
                                      <p:cBhvr override="childStyle">
                                        <p:cTn dur="1" fill="hold" display="0" masterRel="nextClick" afterEffect="1"/>
                                        <p:tgtEl>
                                          <p:spTgt spid="51217"/>
                                        </p:tgtEl>
                                        <p:attrNameLst>
                                          <p:attrName>ppt_c</p:attrName>
                                        </p:attrNameLst>
                                      </p:cBhvr>
                                      <p:to>
                                        <a:srgbClr val="FF0000"/>
                                      </p:to>
                                    </p:animClr>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1205"/>
                                        </p:tgtEl>
                                        <p:attrNameLst>
                                          <p:attrName>style.visibility</p:attrName>
                                        </p:attrNameLst>
                                      </p:cBhvr>
                                      <p:to>
                                        <p:strVal val="visible"/>
                                      </p:to>
                                    </p:set>
                                    <p:animEffect transition="in" filter="box(in)">
                                      <p:cBhvr>
                                        <p:cTn id="28" dur="500"/>
                                        <p:tgtEl>
                                          <p:spTgt spid="5120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1206"/>
                                        </p:tgtEl>
                                        <p:attrNameLst>
                                          <p:attrName>style.visibility</p:attrName>
                                        </p:attrNameLst>
                                      </p:cBhvr>
                                      <p:to>
                                        <p:strVal val="visible"/>
                                      </p:to>
                                    </p:set>
                                    <p:animEffect transition="in" filter="box(in)">
                                      <p:cBhvr>
                                        <p:cTn id="33" dur="500"/>
                                        <p:tgtEl>
                                          <p:spTgt spid="5120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1208"/>
                                        </p:tgtEl>
                                        <p:attrNameLst>
                                          <p:attrName>style.visibility</p:attrName>
                                        </p:attrNameLst>
                                      </p:cBhvr>
                                      <p:to>
                                        <p:strVal val="visible"/>
                                      </p:to>
                                    </p:set>
                                    <p:animEffect transition="in" filter="box(in)">
                                      <p:cBhvr>
                                        <p:cTn id="38" dur="500"/>
                                        <p:tgtEl>
                                          <p:spTgt spid="5120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1209"/>
                                        </p:tgtEl>
                                        <p:attrNameLst>
                                          <p:attrName>style.visibility</p:attrName>
                                        </p:attrNameLst>
                                      </p:cBhvr>
                                      <p:to>
                                        <p:strVal val="visible"/>
                                      </p:to>
                                    </p:set>
                                    <p:animEffect transition="in" filter="box(in)">
                                      <p:cBhvr>
                                        <p:cTn id="43" dur="500"/>
                                        <p:tgtEl>
                                          <p:spTgt spid="5120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ox(in)">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P spid="51205" grpId="0" autoUpdateAnimBg="0"/>
      <p:bldP spid="51206" grpId="0" autoUpdateAnimBg="0"/>
      <p:bldP spid="51207" grpId="0" autoUpdateAnimBg="0"/>
      <p:bldP spid="51208" grpId="0" autoUpdateAnimBg="0"/>
      <p:bldP spid="51209" grpId="0" autoUpdateAnimBg="0"/>
      <p:bldP spid="5121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pPr eaLnBrk="1" hangingPunct="1"/>
            <a:r>
              <a:rPr lang="fr-FR" smtClean="0"/>
              <a:t>Les muscles de l’oeil</a:t>
            </a:r>
          </a:p>
        </p:txBody>
      </p:sp>
      <p:pic>
        <p:nvPicPr>
          <p:cNvPr id="58371" name="Picture 3" descr=" "/>
          <p:cNvPicPr>
            <a:picLocks noGrp="1" noChangeAspect="1" noChangeArrowheads="1"/>
          </p:cNvPicPr>
          <p:nvPr>
            <p:ph idx="1"/>
          </p:nvPr>
        </p:nvPicPr>
        <p:blipFill>
          <a:blip r:embed="rId3" cstate="print"/>
          <a:srcRect/>
          <a:stretch>
            <a:fillRect/>
          </a:stretch>
        </p:blipFill>
        <p:spPr>
          <a:xfrm>
            <a:off x="2809875" y="1719263"/>
            <a:ext cx="3524250" cy="4286250"/>
          </a:xfrm>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p:nvPr>
        </p:nvSpPr>
        <p:spPr>
          <a:xfrm>
            <a:off x="0" y="71438"/>
            <a:ext cx="9144000" cy="2781300"/>
          </a:xfrm>
        </p:spPr>
        <p:txBody>
          <a:bodyPr rtlCol="0">
            <a:normAutofit/>
          </a:bodyPr>
          <a:lstStyle/>
          <a:p>
            <a:pPr eaLnBrk="1" fontAlgn="auto" hangingPunct="1">
              <a:spcAft>
                <a:spcPts val="0"/>
              </a:spcAft>
              <a:defRPr/>
            </a:pPr>
            <a:r>
              <a:rPr lang="fr-FR" sz="3200" b="1" dirty="0" smtClean="0">
                <a:solidFill>
                  <a:srgbClr val="FF0000"/>
                </a:solidFill>
              </a:rPr>
              <a:t>Fond d'œil</a:t>
            </a:r>
            <a:r>
              <a:rPr lang="fr-FR" sz="2800" b="1" dirty="0" smtClean="0"/>
              <a:t/>
            </a:r>
            <a:br>
              <a:rPr lang="fr-FR" sz="2800" b="1" dirty="0" smtClean="0"/>
            </a:br>
            <a:r>
              <a:rPr lang="fr-FR" sz="2800" b="1" dirty="0" smtClean="0"/>
              <a:t> la   </a:t>
            </a:r>
            <a:r>
              <a:rPr lang="fr-FR" sz="2800" b="1" dirty="0" smtClean="0">
                <a:solidFill>
                  <a:srgbClr val="000099"/>
                </a:solidFill>
              </a:rPr>
              <a:t>macula</a:t>
            </a:r>
            <a:r>
              <a:rPr lang="fr-FR" sz="2800" b="1" dirty="0" smtClean="0"/>
              <a:t> est au centre, sombre, </a:t>
            </a:r>
            <a:br>
              <a:rPr lang="fr-FR" sz="2800" b="1" dirty="0" smtClean="0"/>
            </a:br>
            <a:r>
              <a:rPr lang="fr-FR" sz="2800" b="1" dirty="0" smtClean="0"/>
              <a:t> le   </a:t>
            </a:r>
            <a:r>
              <a:rPr lang="fr-FR" sz="2800" b="1" dirty="0" smtClean="0">
                <a:solidFill>
                  <a:srgbClr val="000099"/>
                </a:solidFill>
              </a:rPr>
              <a:t>disque optique </a:t>
            </a:r>
            <a:r>
              <a:rPr lang="fr-FR" sz="2800" b="1" dirty="0" smtClean="0"/>
              <a:t>à droite de l'image</a:t>
            </a:r>
            <a:br>
              <a:rPr lang="fr-FR" sz="2800" b="1" dirty="0" smtClean="0"/>
            </a:br>
            <a:r>
              <a:rPr lang="fr-FR" sz="2800" b="1" dirty="0" smtClean="0"/>
              <a:t> les  </a:t>
            </a:r>
            <a:r>
              <a:rPr lang="fr-FR" sz="2800" b="1" dirty="0" smtClean="0">
                <a:solidFill>
                  <a:srgbClr val="000099"/>
                </a:solidFill>
              </a:rPr>
              <a:t>vaisseaux sanguins </a:t>
            </a:r>
            <a:br>
              <a:rPr lang="fr-FR" sz="2800" b="1" dirty="0" smtClean="0">
                <a:solidFill>
                  <a:srgbClr val="000099"/>
                </a:solidFill>
              </a:rPr>
            </a:br>
            <a:r>
              <a:rPr lang="fr-FR" sz="2800" b="1" dirty="0" smtClean="0"/>
              <a:t>Le  fond d'œil peut être un bon outil </a:t>
            </a:r>
            <a:r>
              <a:rPr lang="fr-FR" sz="2800" b="1" u="sng" dirty="0" smtClean="0">
                <a:solidFill>
                  <a:srgbClr val="FF0000"/>
                </a:solidFill>
                <a:effectLst>
                  <a:outerShdw blurRad="38100" dist="38100" dir="2700000" algn="tl">
                    <a:srgbClr val="000000">
                      <a:alpha val="43137"/>
                    </a:srgbClr>
                  </a:outerShdw>
                </a:effectLst>
              </a:rPr>
              <a:t>non</a:t>
            </a:r>
            <a:r>
              <a:rPr lang="fr-FR" sz="2800" b="1" u="sng" dirty="0" smtClean="0">
                <a:effectLst>
                  <a:outerShdw blurRad="38100" dist="38100" dir="2700000" algn="tl">
                    <a:srgbClr val="000000">
                      <a:alpha val="43137"/>
                    </a:srgbClr>
                  </a:outerShdw>
                </a:effectLst>
              </a:rPr>
              <a:t> </a:t>
            </a:r>
            <a:r>
              <a:rPr lang="fr-FR" sz="2800" b="1" u="sng" dirty="0" smtClean="0">
                <a:solidFill>
                  <a:srgbClr val="FF0000"/>
                </a:solidFill>
                <a:effectLst>
                  <a:outerShdw blurRad="38100" dist="38100" dir="2700000" algn="tl">
                    <a:srgbClr val="000000">
                      <a:alpha val="43137"/>
                    </a:srgbClr>
                  </a:outerShdw>
                </a:effectLst>
              </a:rPr>
              <a:t>invasif </a:t>
            </a:r>
            <a:r>
              <a:rPr lang="fr-FR" sz="2800" b="1" dirty="0" smtClean="0"/>
              <a:t>de détection de certains désordres physiologiques </a:t>
            </a:r>
          </a:p>
        </p:txBody>
      </p:sp>
      <p:pic>
        <p:nvPicPr>
          <p:cNvPr id="59395" name="Picture 4" descr=" "/>
          <p:cNvPicPr>
            <a:picLocks noGrp="1" noChangeAspect="1" noChangeArrowheads="1"/>
          </p:cNvPicPr>
          <p:nvPr>
            <p:ph idx="1"/>
          </p:nvPr>
        </p:nvPicPr>
        <p:blipFill>
          <a:blip r:embed="rId3" cstate="print"/>
          <a:srcRect/>
          <a:stretch>
            <a:fillRect/>
          </a:stretch>
        </p:blipFill>
        <p:spPr>
          <a:xfrm>
            <a:off x="2190750" y="3141663"/>
            <a:ext cx="4762500" cy="3571875"/>
          </a:xfr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0" y="-242888"/>
            <a:ext cx="9144000" cy="1143001"/>
          </a:xfrm>
        </p:spPr>
        <p:txBody>
          <a:bodyPr/>
          <a:lstStyle/>
          <a:p>
            <a:pPr eaLnBrk="1" hangingPunct="1"/>
            <a:r>
              <a:rPr lang="fr-FR" sz="4000" b="1" smtClean="0">
                <a:solidFill>
                  <a:srgbClr val="FF0000"/>
                </a:solidFill>
              </a:rPr>
              <a:t>Nerf optique: </a:t>
            </a:r>
            <a:r>
              <a:rPr lang="fr-FR" sz="4000" b="1" smtClean="0">
                <a:solidFill>
                  <a:srgbClr val="9900CC"/>
                </a:solidFill>
              </a:rPr>
              <a:t>schéma de son parcours</a:t>
            </a:r>
            <a:r>
              <a:rPr lang="fr-FR" sz="4000" b="1" smtClean="0">
                <a:solidFill>
                  <a:srgbClr val="FF0000"/>
                </a:solidFill>
              </a:rPr>
              <a:t> </a:t>
            </a:r>
          </a:p>
        </p:txBody>
      </p:sp>
      <p:pic>
        <p:nvPicPr>
          <p:cNvPr id="61443" name="Picture 4" descr=" "/>
          <p:cNvPicPr>
            <a:picLocks noGrp="1" noChangeAspect="1" noChangeArrowheads="1"/>
          </p:cNvPicPr>
          <p:nvPr>
            <p:ph idx="1"/>
          </p:nvPr>
        </p:nvPicPr>
        <p:blipFill>
          <a:blip r:embed="rId3" cstate="print"/>
          <a:srcRect/>
          <a:stretch>
            <a:fillRect/>
          </a:stretch>
        </p:blipFill>
        <p:spPr>
          <a:xfrm>
            <a:off x="107950" y="1125538"/>
            <a:ext cx="4608513" cy="5473700"/>
          </a:xfrm>
          <a:noFill/>
        </p:spPr>
      </p:pic>
      <p:sp>
        <p:nvSpPr>
          <p:cNvPr id="61444" name="Rectangle 5"/>
          <p:cNvSpPr>
            <a:spLocks noChangeArrowheads="1"/>
          </p:cNvSpPr>
          <p:nvPr/>
        </p:nvSpPr>
        <p:spPr bwMode="auto">
          <a:xfrm>
            <a:off x="4767263" y="571500"/>
            <a:ext cx="4557712" cy="6124575"/>
          </a:xfrm>
          <a:prstGeom prst="rect">
            <a:avLst/>
          </a:prstGeom>
          <a:noFill/>
          <a:ln w="9525">
            <a:noFill/>
            <a:miter lim="800000"/>
            <a:headEnd/>
            <a:tailEnd/>
          </a:ln>
        </p:spPr>
        <p:txBody>
          <a:bodyPr anchor="ctr">
            <a:spAutoFit/>
          </a:bodyPr>
          <a:lstStyle/>
          <a:p>
            <a:pPr eaLnBrk="0" hangingPunct="0"/>
            <a:r>
              <a:rPr lang="fr-FR" sz="3600" b="0"/>
              <a:t>Les voies visuelles sont schématisées  dans le cerveau vu de dessous</a:t>
            </a:r>
          </a:p>
          <a:p>
            <a:pPr eaLnBrk="0" hangingPunct="0"/>
            <a:r>
              <a:rPr lang="fr-FR" sz="2800" b="0"/>
              <a:t> </a:t>
            </a:r>
            <a:r>
              <a:rPr lang="fr-FR" sz="3200">
                <a:solidFill>
                  <a:srgbClr val="0000CC"/>
                </a:solidFill>
              </a:rPr>
              <a:t>Le signal de la rétine est transporté jusqu'au </a:t>
            </a:r>
            <a:r>
              <a:rPr lang="fr-FR" sz="3600">
                <a:solidFill>
                  <a:srgbClr val="FF0000"/>
                </a:solidFill>
              </a:rPr>
              <a:t>corps genouillé latéral</a:t>
            </a:r>
            <a:r>
              <a:rPr lang="fr-FR" sz="3600"/>
              <a:t> </a:t>
            </a:r>
          </a:p>
          <a:p>
            <a:pPr eaLnBrk="0" hangingPunct="0"/>
            <a:r>
              <a:rPr lang="fr-FR" sz="2800"/>
              <a:t>par les </a:t>
            </a:r>
            <a:r>
              <a:rPr lang="fr-FR" sz="2800">
                <a:solidFill>
                  <a:srgbClr val="00CC00"/>
                </a:solidFill>
              </a:rPr>
              <a:t>axones</a:t>
            </a:r>
            <a:r>
              <a:rPr lang="fr-FR" sz="2800"/>
              <a:t> des </a:t>
            </a:r>
            <a:r>
              <a:rPr lang="fr-FR" sz="2800">
                <a:solidFill>
                  <a:srgbClr val="CC0099"/>
                </a:solidFill>
              </a:rPr>
              <a:t>cellules ganglionnaires</a:t>
            </a:r>
            <a:r>
              <a:rPr lang="fr-FR" sz="2800"/>
              <a:t> regroupés dans les </a:t>
            </a:r>
            <a:r>
              <a:rPr lang="fr-FR" sz="2800">
                <a:solidFill>
                  <a:srgbClr val="9900CC"/>
                </a:solidFill>
              </a:rPr>
              <a:t>nerfs optiques</a:t>
            </a:r>
            <a:r>
              <a:rPr lang="fr-FR" sz="2800"/>
              <a:t> </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p:cNvSpPr>
          <p:nvPr>
            <p:ph type="title"/>
          </p:nvPr>
        </p:nvSpPr>
        <p:spPr>
          <a:xfrm>
            <a:off x="6300788" y="2060575"/>
            <a:ext cx="2530475" cy="1143000"/>
          </a:xfrm>
        </p:spPr>
        <p:txBody>
          <a:bodyPr rtlCol="0">
            <a:normAutofit fontScale="90000"/>
          </a:bodyPr>
          <a:lstStyle/>
          <a:p>
            <a:pPr eaLnBrk="1" fontAlgn="auto" hangingPunct="1">
              <a:spcAft>
                <a:spcPts val="0"/>
              </a:spcAft>
              <a:defRPr/>
            </a:pPr>
            <a:r>
              <a:rPr lang="fr-FR" sz="4000" smtClean="0">
                <a:solidFill>
                  <a:srgbClr val="9900CC"/>
                </a:solidFill>
                <a:effectLst>
                  <a:outerShdw blurRad="38100" dist="38100" dir="2700000" algn="tl">
                    <a:srgbClr val="C0C0C0"/>
                  </a:outerShdw>
                </a:effectLst>
              </a:rPr>
              <a:t>Aires visuelles</a:t>
            </a:r>
          </a:p>
        </p:txBody>
      </p:sp>
      <p:pic>
        <p:nvPicPr>
          <p:cNvPr id="62467" name="Picture 4" descr="Aires visuelles">
            <a:hlinkClick r:id="rId3"/>
          </p:cNvPr>
          <p:cNvPicPr>
            <a:picLocks noGrp="1" noChangeAspect="1" noChangeArrowheads="1"/>
          </p:cNvPicPr>
          <p:nvPr>
            <p:ph idx="1"/>
          </p:nvPr>
        </p:nvPicPr>
        <p:blipFill>
          <a:blip r:embed="rId4" cstate="print"/>
          <a:srcRect/>
          <a:stretch>
            <a:fillRect/>
          </a:stretch>
        </p:blipFill>
        <p:spPr>
          <a:xfrm>
            <a:off x="0" y="0"/>
            <a:ext cx="6394450" cy="6475413"/>
          </a:xfrm>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oeil"/>
          <p:cNvPicPr>
            <a:picLocks noChangeAspect="1" noChangeArrowheads="1"/>
          </p:cNvPicPr>
          <p:nvPr/>
        </p:nvPicPr>
        <p:blipFill>
          <a:blip r:embed="rId3" cstate="print"/>
          <a:srcRect/>
          <a:stretch>
            <a:fillRect/>
          </a:stretch>
        </p:blipFill>
        <p:spPr bwMode="auto">
          <a:xfrm>
            <a:off x="2895600" y="304800"/>
            <a:ext cx="5641975" cy="6248400"/>
          </a:xfrm>
          <a:prstGeom prst="rect">
            <a:avLst/>
          </a:prstGeom>
          <a:noFill/>
          <a:ln w="9525">
            <a:noFill/>
            <a:miter lim="800000"/>
            <a:headEnd/>
            <a:tailEnd/>
          </a:ln>
        </p:spPr>
      </p:pic>
      <p:sp>
        <p:nvSpPr>
          <p:cNvPr id="65539" name="Line 3"/>
          <p:cNvSpPr>
            <a:spLocks noChangeShapeType="1"/>
          </p:cNvSpPr>
          <p:nvPr/>
        </p:nvSpPr>
        <p:spPr bwMode="auto">
          <a:xfrm flipV="1">
            <a:off x="5715000" y="2133600"/>
            <a:ext cx="0" cy="4724400"/>
          </a:xfrm>
          <a:prstGeom prst="line">
            <a:avLst/>
          </a:prstGeom>
          <a:noFill/>
          <a:ln w="76200">
            <a:solidFill>
              <a:srgbClr val="FFFF00"/>
            </a:solidFill>
            <a:round/>
            <a:headEnd/>
            <a:tailEnd type="triangle" w="med" len="med"/>
          </a:ln>
        </p:spPr>
        <p:txBody>
          <a:bodyPr/>
          <a:lstStyle/>
          <a:p>
            <a:endParaRPr lang="fr-FR"/>
          </a:p>
        </p:txBody>
      </p:sp>
      <p:sp>
        <p:nvSpPr>
          <p:cNvPr id="65540" name="Text Box 4"/>
          <p:cNvSpPr txBox="1">
            <a:spLocks noChangeArrowheads="1"/>
          </p:cNvSpPr>
          <p:nvPr/>
        </p:nvSpPr>
        <p:spPr bwMode="auto">
          <a:xfrm>
            <a:off x="0" y="44450"/>
            <a:ext cx="9144000" cy="708025"/>
          </a:xfrm>
          <a:prstGeom prst="rect">
            <a:avLst/>
          </a:prstGeom>
          <a:noFill/>
          <a:ln w="9525">
            <a:noFill/>
            <a:miter lim="800000"/>
            <a:headEnd/>
            <a:tailEnd/>
          </a:ln>
        </p:spPr>
        <p:txBody>
          <a:bodyPr>
            <a:spAutoFit/>
          </a:bodyPr>
          <a:lstStyle/>
          <a:p>
            <a:r>
              <a:rPr lang="fr-FR" sz="4000">
                <a:solidFill>
                  <a:srgbClr val="6600FF"/>
                </a:solidFill>
              </a:rPr>
              <a:t>B- La rétine : une partie du cerveau</a:t>
            </a:r>
            <a:endParaRPr lang="fr-FR" sz="4000"/>
          </a:p>
        </p:txBody>
      </p:sp>
      <p:sp>
        <p:nvSpPr>
          <p:cNvPr id="65541" name="Text Box 5"/>
          <p:cNvSpPr txBox="1">
            <a:spLocks noChangeArrowheads="1"/>
          </p:cNvSpPr>
          <p:nvPr/>
        </p:nvSpPr>
        <p:spPr bwMode="auto">
          <a:xfrm>
            <a:off x="1676400" y="4038600"/>
            <a:ext cx="1287463" cy="457200"/>
          </a:xfrm>
          <a:prstGeom prst="rect">
            <a:avLst/>
          </a:prstGeom>
          <a:noFill/>
          <a:ln w="9525">
            <a:noFill/>
            <a:miter lim="800000"/>
            <a:headEnd/>
            <a:tailEnd/>
          </a:ln>
        </p:spPr>
        <p:txBody>
          <a:bodyPr wrap="none">
            <a:spAutoFit/>
          </a:bodyPr>
          <a:lstStyle/>
          <a:p>
            <a:r>
              <a:rPr lang="fr-FR" b="0"/>
              <a:t>intérieur</a:t>
            </a:r>
          </a:p>
        </p:txBody>
      </p:sp>
      <p:sp>
        <p:nvSpPr>
          <p:cNvPr id="65542" name="Text Box 6"/>
          <p:cNvSpPr txBox="1">
            <a:spLocks noChangeArrowheads="1"/>
          </p:cNvSpPr>
          <p:nvPr/>
        </p:nvSpPr>
        <p:spPr bwMode="auto">
          <a:xfrm>
            <a:off x="1600200" y="2209800"/>
            <a:ext cx="1371600" cy="457200"/>
          </a:xfrm>
          <a:prstGeom prst="rect">
            <a:avLst/>
          </a:prstGeom>
          <a:noFill/>
          <a:ln w="9525">
            <a:noFill/>
            <a:miter lim="800000"/>
            <a:headEnd/>
            <a:tailEnd/>
          </a:ln>
        </p:spPr>
        <p:txBody>
          <a:bodyPr wrap="none">
            <a:spAutoFit/>
          </a:bodyPr>
          <a:lstStyle/>
          <a:p>
            <a:r>
              <a:rPr lang="fr-FR" b="0">
                <a:solidFill>
                  <a:srgbClr val="0000FF"/>
                </a:solidFill>
              </a:rPr>
              <a:t>extérieur</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026" descr="ch11f4"/>
          <p:cNvPicPr>
            <a:picLocks noChangeAspect="1" noChangeArrowheads="1"/>
          </p:cNvPicPr>
          <p:nvPr/>
        </p:nvPicPr>
        <p:blipFill>
          <a:blip r:embed="rId3" cstate="print">
            <a:lum bright="-6000" contrast="12000"/>
          </a:blip>
          <a:srcRect l="1852" t="2472" r="47221" b="20963"/>
          <a:stretch>
            <a:fillRect/>
          </a:stretch>
        </p:blipFill>
        <p:spPr bwMode="auto">
          <a:xfrm>
            <a:off x="107950" y="76200"/>
            <a:ext cx="4191000" cy="5257800"/>
          </a:xfrm>
          <a:prstGeom prst="rect">
            <a:avLst/>
          </a:prstGeom>
          <a:noFill/>
          <a:ln w="9525">
            <a:noFill/>
            <a:miter lim="800000"/>
            <a:headEnd/>
            <a:tailEnd/>
          </a:ln>
        </p:spPr>
      </p:pic>
      <p:sp>
        <p:nvSpPr>
          <p:cNvPr id="67587" name="AutoShape 1027"/>
          <p:cNvSpPr>
            <a:spLocks noChangeArrowheads="1"/>
          </p:cNvSpPr>
          <p:nvPr/>
        </p:nvSpPr>
        <p:spPr bwMode="auto">
          <a:xfrm>
            <a:off x="685800" y="2362200"/>
            <a:ext cx="1828800" cy="685800"/>
          </a:xfrm>
          <a:prstGeom prst="upArrowCallout">
            <a:avLst>
              <a:gd name="adj1" fmla="val 66667"/>
              <a:gd name="adj2" fmla="val 66667"/>
              <a:gd name="adj3" fmla="val 16667"/>
              <a:gd name="adj4" fmla="val 66667"/>
            </a:avLst>
          </a:prstGeom>
          <a:solidFill>
            <a:srgbClr val="FFFF00"/>
          </a:solidFill>
          <a:ln w="9525">
            <a:solidFill>
              <a:schemeClr val="tx1"/>
            </a:solidFill>
            <a:miter lim="800000"/>
            <a:headEnd/>
            <a:tailEnd/>
          </a:ln>
        </p:spPr>
        <p:txBody>
          <a:bodyPr wrap="none" anchor="ctr"/>
          <a:lstStyle/>
          <a:p>
            <a:pPr algn="ctr"/>
            <a:r>
              <a:rPr lang="fr-FR" b="0">
                <a:solidFill>
                  <a:srgbClr val="0000FF"/>
                </a:solidFill>
              </a:rPr>
              <a:t>Lumière</a:t>
            </a:r>
          </a:p>
        </p:txBody>
      </p:sp>
      <p:pic>
        <p:nvPicPr>
          <p:cNvPr id="67588" name="Picture 1036" descr="ch11f4"/>
          <p:cNvPicPr>
            <a:picLocks noChangeAspect="1" noChangeArrowheads="1"/>
          </p:cNvPicPr>
          <p:nvPr/>
        </p:nvPicPr>
        <p:blipFill>
          <a:blip r:embed="rId3" cstate="print">
            <a:lum bright="-6000" contrast="12000"/>
          </a:blip>
          <a:srcRect l="52779" t="5801" r="9259" b="8755"/>
          <a:stretch>
            <a:fillRect/>
          </a:stretch>
        </p:blipFill>
        <p:spPr bwMode="auto">
          <a:xfrm>
            <a:off x="4284663" y="304800"/>
            <a:ext cx="3124200" cy="5867400"/>
          </a:xfrm>
          <a:prstGeom prst="rect">
            <a:avLst/>
          </a:prstGeom>
          <a:noFill/>
          <a:ln w="9525">
            <a:noFill/>
            <a:miter lim="800000"/>
            <a:headEnd/>
            <a:tailEnd/>
          </a:ln>
        </p:spPr>
      </p:pic>
      <p:sp>
        <p:nvSpPr>
          <p:cNvPr id="69645" name="Text Box 1037"/>
          <p:cNvSpPr txBox="1">
            <a:spLocks noChangeArrowheads="1"/>
          </p:cNvSpPr>
          <p:nvPr/>
        </p:nvSpPr>
        <p:spPr bwMode="auto">
          <a:xfrm>
            <a:off x="7434263" y="4927600"/>
            <a:ext cx="1698625"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ganglionnaire</a:t>
            </a:r>
          </a:p>
        </p:txBody>
      </p:sp>
      <p:sp>
        <p:nvSpPr>
          <p:cNvPr id="69646" name="Text Box 1038"/>
          <p:cNvSpPr txBox="1">
            <a:spLocks noChangeArrowheads="1"/>
          </p:cNvSpPr>
          <p:nvPr/>
        </p:nvSpPr>
        <p:spPr bwMode="auto">
          <a:xfrm>
            <a:off x="7315200" y="5918200"/>
            <a:ext cx="1325563"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Fibres </a:t>
            </a:r>
          </a:p>
          <a:p>
            <a:pPr algn="ctr">
              <a:lnSpc>
                <a:spcPct val="85000"/>
              </a:lnSpc>
            </a:pPr>
            <a:r>
              <a:rPr lang="fr-FR" sz="1800">
                <a:solidFill>
                  <a:srgbClr val="0000FF"/>
                </a:solidFill>
              </a:rPr>
              <a:t>nerveuses</a:t>
            </a:r>
          </a:p>
        </p:txBody>
      </p:sp>
      <p:sp>
        <p:nvSpPr>
          <p:cNvPr id="69647" name="Text Box 1039"/>
          <p:cNvSpPr txBox="1">
            <a:spLocks noChangeArrowheads="1"/>
          </p:cNvSpPr>
          <p:nvPr/>
        </p:nvSpPr>
        <p:spPr bwMode="auto">
          <a:xfrm>
            <a:off x="7543800" y="4008438"/>
            <a:ext cx="1365250"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Plexiforme</a:t>
            </a:r>
          </a:p>
          <a:p>
            <a:pPr algn="ctr">
              <a:lnSpc>
                <a:spcPct val="85000"/>
              </a:lnSpc>
            </a:pPr>
            <a:r>
              <a:rPr lang="fr-FR" sz="1800">
                <a:solidFill>
                  <a:srgbClr val="0000FF"/>
                </a:solidFill>
              </a:rPr>
              <a:t>interne</a:t>
            </a:r>
          </a:p>
        </p:txBody>
      </p:sp>
      <p:sp>
        <p:nvSpPr>
          <p:cNvPr id="69648" name="Text Box 1040"/>
          <p:cNvSpPr txBox="1">
            <a:spLocks noChangeArrowheads="1"/>
          </p:cNvSpPr>
          <p:nvPr/>
        </p:nvSpPr>
        <p:spPr bwMode="auto">
          <a:xfrm>
            <a:off x="7620000" y="2514600"/>
            <a:ext cx="1365250" cy="79851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Plexiforme</a:t>
            </a:r>
          </a:p>
          <a:p>
            <a:pPr algn="ctr">
              <a:lnSpc>
                <a:spcPct val="85000"/>
              </a:lnSpc>
            </a:pPr>
            <a:r>
              <a:rPr lang="fr-FR" sz="1800">
                <a:solidFill>
                  <a:srgbClr val="0000FF"/>
                </a:solidFill>
              </a:rPr>
              <a:t>externe</a:t>
            </a:r>
          </a:p>
        </p:txBody>
      </p:sp>
      <p:sp>
        <p:nvSpPr>
          <p:cNvPr id="69649" name="Text Box 1041"/>
          <p:cNvSpPr txBox="1">
            <a:spLocks noChangeArrowheads="1"/>
          </p:cNvSpPr>
          <p:nvPr/>
        </p:nvSpPr>
        <p:spPr bwMode="auto">
          <a:xfrm>
            <a:off x="7620000" y="1722438"/>
            <a:ext cx="1196975"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nucléaire</a:t>
            </a:r>
          </a:p>
          <a:p>
            <a:pPr algn="ctr">
              <a:lnSpc>
                <a:spcPct val="85000"/>
              </a:lnSpc>
            </a:pPr>
            <a:r>
              <a:rPr lang="fr-FR" sz="1800">
                <a:solidFill>
                  <a:srgbClr val="0000FF"/>
                </a:solidFill>
              </a:rPr>
              <a:t>externe</a:t>
            </a:r>
          </a:p>
        </p:txBody>
      </p:sp>
      <p:sp>
        <p:nvSpPr>
          <p:cNvPr id="69650" name="Text Box 1042"/>
          <p:cNvSpPr txBox="1">
            <a:spLocks noChangeArrowheads="1"/>
          </p:cNvSpPr>
          <p:nvPr/>
        </p:nvSpPr>
        <p:spPr bwMode="auto">
          <a:xfrm>
            <a:off x="7651750" y="3246438"/>
            <a:ext cx="1196975"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nucléaire</a:t>
            </a:r>
          </a:p>
          <a:p>
            <a:pPr algn="ctr">
              <a:lnSpc>
                <a:spcPct val="85000"/>
              </a:lnSpc>
            </a:pPr>
            <a:r>
              <a:rPr lang="fr-FR" sz="1800">
                <a:solidFill>
                  <a:srgbClr val="0000FF"/>
                </a:solidFill>
              </a:rPr>
              <a:t>interne</a:t>
            </a:r>
          </a:p>
        </p:txBody>
      </p:sp>
      <p:sp>
        <p:nvSpPr>
          <p:cNvPr id="69651" name="Text Box 1043"/>
          <p:cNvSpPr txBox="1">
            <a:spLocks noChangeArrowheads="1"/>
          </p:cNvSpPr>
          <p:nvPr/>
        </p:nvSpPr>
        <p:spPr bwMode="auto">
          <a:xfrm>
            <a:off x="7467600" y="50800"/>
            <a:ext cx="1428750"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Epithélium</a:t>
            </a:r>
            <a:r>
              <a:rPr lang="fr-FR" sz="1800" b="0"/>
              <a:t> </a:t>
            </a:r>
          </a:p>
          <a:p>
            <a:pPr algn="ctr">
              <a:lnSpc>
                <a:spcPct val="85000"/>
              </a:lnSpc>
            </a:pPr>
            <a:r>
              <a:rPr lang="fr-FR" sz="1800">
                <a:solidFill>
                  <a:srgbClr val="0000FF"/>
                </a:solidFill>
              </a:rPr>
              <a:t>pigmenté</a:t>
            </a:r>
          </a:p>
        </p:txBody>
      </p:sp>
      <p:sp>
        <p:nvSpPr>
          <p:cNvPr id="69652" name="Text Box 1044"/>
          <p:cNvSpPr txBox="1">
            <a:spLocks noChangeArrowheads="1"/>
          </p:cNvSpPr>
          <p:nvPr/>
        </p:nvSpPr>
        <p:spPr bwMode="auto">
          <a:xfrm>
            <a:off x="7164388" y="762000"/>
            <a:ext cx="2005012" cy="79851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de</a:t>
            </a:r>
          </a:p>
          <a:p>
            <a:pPr algn="ctr">
              <a:lnSpc>
                <a:spcPct val="85000"/>
              </a:lnSpc>
            </a:pPr>
            <a:r>
              <a:rPr lang="fr-FR" sz="1800">
                <a:solidFill>
                  <a:srgbClr val="0000FF"/>
                </a:solidFill>
              </a:rPr>
              <a:t>photorécepteurs</a:t>
            </a:r>
          </a:p>
        </p:txBody>
      </p:sp>
      <p:sp>
        <p:nvSpPr>
          <p:cNvPr id="67597" name="Text Box 1045"/>
          <p:cNvSpPr txBox="1">
            <a:spLocks noChangeArrowheads="1"/>
          </p:cNvSpPr>
          <p:nvPr/>
        </p:nvSpPr>
        <p:spPr bwMode="auto">
          <a:xfrm>
            <a:off x="1127125" y="6059488"/>
            <a:ext cx="184150" cy="457200"/>
          </a:xfrm>
          <a:prstGeom prst="rect">
            <a:avLst/>
          </a:prstGeom>
          <a:noFill/>
          <a:ln w="9525">
            <a:noFill/>
            <a:miter lim="800000"/>
            <a:headEnd/>
            <a:tailEnd/>
          </a:ln>
        </p:spPr>
        <p:txBody>
          <a:bodyPr wrap="none">
            <a:spAutoFit/>
          </a:bodyPr>
          <a:lstStyle/>
          <a:p>
            <a:endParaRPr lang="fr-FR" b="0"/>
          </a:p>
        </p:txBody>
      </p:sp>
      <p:sp>
        <p:nvSpPr>
          <p:cNvPr id="67598" name="Text Box 1046"/>
          <p:cNvSpPr txBox="1">
            <a:spLocks noChangeArrowheads="1"/>
          </p:cNvSpPr>
          <p:nvPr/>
        </p:nvSpPr>
        <p:spPr bwMode="auto">
          <a:xfrm>
            <a:off x="1431925" y="6211888"/>
            <a:ext cx="184150" cy="457200"/>
          </a:xfrm>
          <a:prstGeom prst="rect">
            <a:avLst/>
          </a:prstGeom>
          <a:noFill/>
          <a:ln w="9525">
            <a:noFill/>
            <a:miter lim="800000"/>
            <a:headEnd/>
            <a:tailEnd/>
          </a:ln>
        </p:spPr>
        <p:txBody>
          <a:bodyPr wrap="none">
            <a:spAutoFit/>
          </a:bodyPr>
          <a:lstStyle/>
          <a:p>
            <a:endParaRPr lang="fr-FR" b="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46"/>
                                        </p:tgtEl>
                                        <p:attrNameLst>
                                          <p:attrName>style.visibility</p:attrName>
                                        </p:attrNameLst>
                                      </p:cBhvr>
                                      <p:to>
                                        <p:strVal val="visible"/>
                                      </p:to>
                                    </p:set>
                                    <p:animEffect transition="in" filter="box(in)">
                                      <p:cBhvr>
                                        <p:cTn id="7" dur="500"/>
                                        <p:tgtEl>
                                          <p:spTgt spid="696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9645"/>
                                        </p:tgtEl>
                                        <p:attrNameLst>
                                          <p:attrName>style.visibility</p:attrName>
                                        </p:attrNameLst>
                                      </p:cBhvr>
                                      <p:to>
                                        <p:strVal val="visible"/>
                                      </p:to>
                                    </p:set>
                                    <p:animEffect transition="in" filter="box(in)">
                                      <p:cBhvr>
                                        <p:cTn id="12" dur="500"/>
                                        <p:tgtEl>
                                          <p:spTgt spid="696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47"/>
                                        </p:tgtEl>
                                        <p:attrNameLst>
                                          <p:attrName>style.visibility</p:attrName>
                                        </p:attrNameLst>
                                      </p:cBhvr>
                                      <p:to>
                                        <p:strVal val="visible"/>
                                      </p:to>
                                    </p:set>
                                    <p:animEffect transition="in" filter="box(in)">
                                      <p:cBhvr>
                                        <p:cTn id="17" dur="500"/>
                                        <p:tgtEl>
                                          <p:spTgt spid="696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50"/>
                                        </p:tgtEl>
                                        <p:attrNameLst>
                                          <p:attrName>style.visibility</p:attrName>
                                        </p:attrNameLst>
                                      </p:cBhvr>
                                      <p:to>
                                        <p:strVal val="visible"/>
                                      </p:to>
                                    </p:set>
                                    <p:animEffect transition="in" filter="box(in)">
                                      <p:cBhvr>
                                        <p:cTn id="22" dur="500"/>
                                        <p:tgtEl>
                                          <p:spTgt spid="696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48"/>
                                        </p:tgtEl>
                                        <p:attrNameLst>
                                          <p:attrName>style.visibility</p:attrName>
                                        </p:attrNameLst>
                                      </p:cBhvr>
                                      <p:to>
                                        <p:strVal val="visible"/>
                                      </p:to>
                                    </p:set>
                                    <p:animEffect transition="in" filter="box(in)">
                                      <p:cBhvr>
                                        <p:cTn id="27" dur="500"/>
                                        <p:tgtEl>
                                          <p:spTgt spid="696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49"/>
                                        </p:tgtEl>
                                        <p:attrNameLst>
                                          <p:attrName>style.visibility</p:attrName>
                                        </p:attrNameLst>
                                      </p:cBhvr>
                                      <p:to>
                                        <p:strVal val="visible"/>
                                      </p:to>
                                    </p:set>
                                    <p:animEffect transition="in" filter="box(in)">
                                      <p:cBhvr>
                                        <p:cTn id="32" dur="500"/>
                                        <p:tgtEl>
                                          <p:spTgt spid="6964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652"/>
                                        </p:tgtEl>
                                        <p:attrNameLst>
                                          <p:attrName>style.visibility</p:attrName>
                                        </p:attrNameLst>
                                      </p:cBhvr>
                                      <p:to>
                                        <p:strVal val="visible"/>
                                      </p:to>
                                    </p:set>
                                    <p:anim calcmode="lin" valueType="num">
                                      <p:cBhvr additive="base">
                                        <p:cTn id="37" dur="500" fill="hold"/>
                                        <p:tgtEl>
                                          <p:spTgt spid="69652"/>
                                        </p:tgtEl>
                                        <p:attrNameLst>
                                          <p:attrName>ppt_x</p:attrName>
                                        </p:attrNameLst>
                                      </p:cBhvr>
                                      <p:tavLst>
                                        <p:tav tm="0">
                                          <p:val>
                                            <p:strVal val="0-#ppt_w/2"/>
                                          </p:val>
                                        </p:tav>
                                        <p:tav tm="100000">
                                          <p:val>
                                            <p:strVal val="#ppt_x"/>
                                          </p:val>
                                        </p:tav>
                                      </p:tavLst>
                                    </p:anim>
                                    <p:anim calcmode="lin" valueType="num">
                                      <p:cBhvr additive="base">
                                        <p:cTn id="38" dur="500" fill="hold"/>
                                        <p:tgtEl>
                                          <p:spTgt spid="6965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9651"/>
                                        </p:tgtEl>
                                        <p:attrNameLst>
                                          <p:attrName>style.visibility</p:attrName>
                                        </p:attrNameLst>
                                      </p:cBhvr>
                                      <p:to>
                                        <p:strVal val="visible"/>
                                      </p:to>
                                    </p:set>
                                    <p:animEffect transition="in" filter="box(in)">
                                      <p:cBhvr>
                                        <p:cTn id="43" dur="500"/>
                                        <p:tgtEl>
                                          <p:spTgt spid="69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utoUpdateAnimBg="0"/>
      <p:bldP spid="69646" grpId="0" autoUpdateAnimBg="0"/>
      <p:bldP spid="69647" grpId="0" autoUpdateAnimBg="0"/>
      <p:bldP spid="69648" grpId="0" autoUpdateAnimBg="0"/>
      <p:bldP spid="69649" grpId="0" autoUpdateAnimBg="0"/>
      <p:bldP spid="69650" grpId="0" autoUpdateAnimBg="0"/>
      <p:bldP spid="69651" grpId="0" autoUpdateAnimBg="0"/>
      <p:bldP spid="6965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49275"/>
            <a:ext cx="9144000" cy="2062163"/>
          </a:xfrm>
          <a:prstGeom prst="rect">
            <a:avLst/>
          </a:prstGeom>
          <a:noFill/>
          <a:ln w="9525">
            <a:noFill/>
            <a:miter lim="800000"/>
            <a:headEnd/>
            <a:tailEnd/>
          </a:ln>
        </p:spPr>
        <p:txBody>
          <a:bodyPr>
            <a:spAutoFit/>
          </a:bodyPr>
          <a:lstStyle/>
          <a:p>
            <a:r>
              <a:rPr lang="fr-FR" sz="3200" dirty="0">
                <a:solidFill>
                  <a:srgbClr val="0000FF"/>
                </a:solidFill>
              </a:rPr>
              <a:t>La sensibilité visuelle est l’une des modalités </a:t>
            </a:r>
          </a:p>
          <a:p>
            <a:r>
              <a:rPr lang="fr-FR" sz="3200" dirty="0">
                <a:solidFill>
                  <a:srgbClr val="0000FF"/>
                </a:solidFill>
              </a:rPr>
              <a:t>sensorielles les plus développées chez </a:t>
            </a:r>
          </a:p>
          <a:p>
            <a:pPr>
              <a:buFont typeface="Courier New" pitchFamily="49" charset="0"/>
              <a:buChar char="o"/>
            </a:pPr>
            <a:r>
              <a:rPr lang="fr-FR" sz="3200" dirty="0">
                <a:solidFill>
                  <a:srgbClr val="0000FF"/>
                </a:solidFill>
              </a:rPr>
              <a:t>L’homme </a:t>
            </a:r>
          </a:p>
          <a:p>
            <a:pPr>
              <a:buFont typeface="Courier New" pitchFamily="49" charset="0"/>
              <a:buChar char="o"/>
            </a:pPr>
            <a:r>
              <a:rPr lang="fr-FR" sz="3200" dirty="0">
                <a:solidFill>
                  <a:srgbClr val="0000FF"/>
                </a:solidFill>
              </a:rPr>
              <a:t>Certaines espèces animales</a:t>
            </a:r>
          </a:p>
        </p:txBody>
      </p:sp>
      <p:sp>
        <p:nvSpPr>
          <p:cNvPr id="9219" name="Text Box 3"/>
          <p:cNvSpPr txBox="1">
            <a:spLocks noChangeArrowheads="1"/>
          </p:cNvSpPr>
          <p:nvPr/>
        </p:nvSpPr>
        <p:spPr bwMode="auto">
          <a:xfrm>
            <a:off x="0" y="2595563"/>
            <a:ext cx="9144000" cy="4362450"/>
          </a:xfrm>
          <a:prstGeom prst="rect">
            <a:avLst/>
          </a:prstGeom>
          <a:noFill/>
          <a:ln w="9525">
            <a:noFill/>
            <a:miter lim="800000"/>
            <a:headEnd/>
            <a:tailEnd/>
          </a:ln>
        </p:spPr>
        <p:txBody>
          <a:bodyPr>
            <a:spAutoFit/>
          </a:bodyPr>
          <a:lstStyle/>
          <a:p>
            <a:r>
              <a:rPr lang="fr-FR" sz="3200" b="0">
                <a:solidFill>
                  <a:srgbClr val="0000FF"/>
                </a:solidFill>
              </a:rPr>
              <a:t>Elle résulte de la combinaison de plusieurs paramètres:</a:t>
            </a:r>
          </a:p>
          <a:p>
            <a:pPr>
              <a:buFont typeface="Arial" charset="0"/>
              <a:buChar char="•"/>
            </a:pPr>
            <a:r>
              <a:rPr lang="fr-FR" sz="3200" b="0">
                <a:solidFill>
                  <a:srgbClr val="0000FF"/>
                </a:solidFill>
              </a:rPr>
              <a:t>	</a:t>
            </a:r>
            <a:r>
              <a:rPr lang="fr-FR" sz="3600">
                <a:solidFill>
                  <a:srgbClr val="9933FF"/>
                </a:solidFill>
              </a:rPr>
              <a:t>BRILLANCE</a:t>
            </a:r>
          </a:p>
          <a:p>
            <a:pPr>
              <a:buFont typeface="Arial" charset="0"/>
              <a:buChar char="•"/>
            </a:pPr>
            <a:r>
              <a:rPr lang="fr-FR" sz="3600">
                <a:solidFill>
                  <a:srgbClr val="0000FF"/>
                </a:solidFill>
              </a:rPr>
              <a:t>	</a:t>
            </a:r>
            <a:r>
              <a:rPr lang="fr-FR" sz="3600">
                <a:solidFill>
                  <a:srgbClr val="00FF00"/>
                </a:solidFill>
              </a:rPr>
              <a:t>COULEUR</a:t>
            </a:r>
          </a:p>
          <a:p>
            <a:pPr>
              <a:buFont typeface="Arial" charset="0"/>
              <a:buChar char="•"/>
            </a:pPr>
            <a:r>
              <a:rPr lang="fr-FR" sz="3600">
                <a:solidFill>
                  <a:srgbClr val="0000FF"/>
                </a:solidFill>
              </a:rPr>
              <a:t>	</a:t>
            </a:r>
            <a:r>
              <a:rPr lang="fr-FR" sz="3600">
                <a:solidFill>
                  <a:srgbClr val="CC0099"/>
                </a:solidFill>
              </a:rPr>
              <a:t>TAILLE</a:t>
            </a:r>
          </a:p>
          <a:p>
            <a:pPr>
              <a:buFont typeface="Arial" charset="0"/>
              <a:buChar char="•"/>
            </a:pPr>
            <a:r>
              <a:rPr lang="fr-FR" sz="3600">
                <a:solidFill>
                  <a:srgbClr val="0000FF"/>
                </a:solidFill>
              </a:rPr>
              <a:t>	</a:t>
            </a:r>
            <a:r>
              <a:rPr lang="fr-FR" sz="3600">
                <a:solidFill>
                  <a:srgbClr val="FF00FF"/>
                </a:solidFill>
              </a:rPr>
              <a:t>FORME</a:t>
            </a:r>
          </a:p>
          <a:p>
            <a:pPr>
              <a:buFont typeface="Arial" charset="0"/>
              <a:buChar char="•"/>
            </a:pPr>
            <a:r>
              <a:rPr lang="fr-FR" sz="3600">
                <a:solidFill>
                  <a:srgbClr val="0000FF"/>
                </a:solidFill>
              </a:rPr>
              <a:t>	</a:t>
            </a:r>
            <a:r>
              <a:rPr lang="fr-FR" sz="3600">
                <a:solidFill>
                  <a:srgbClr val="9900CC"/>
                </a:solidFill>
              </a:rPr>
              <a:t>MOUVEMENT</a:t>
            </a:r>
          </a:p>
          <a:p>
            <a:pPr>
              <a:buFont typeface="Arial" charset="0"/>
              <a:buChar char="•"/>
            </a:pPr>
            <a:r>
              <a:rPr lang="fr-FR" sz="3600">
                <a:solidFill>
                  <a:srgbClr val="0000FF"/>
                </a:solidFill>
              </a:rPr>
              <a:t>	</a:t>
            </a:r>
            <a:r>
              <a:rPr lang="fr-FR" sz="3600">
                <a:solidFill>
                  <a:srgbClr val="FF0000"/>
                </a:solidFill>
              </a:rPr>
              <a:t>PROFONDEUR</a:t>
            </a:r>
          </a:p>
        </p:txBody>
      </p:sp>
      <p:sp>
        <p:nvSpPr>
          <p:cNvPr id="4100" name="Text Box 4"/>
          <p:cNvSpPr txBox="1">
            <a:spLocks noChangeArrowheads="1"/>
          </p:cNvSpPr>
          <p:nvPr/>
        </p:nvSpPr>
        <p:spPr bwMode="auto">
          <a:xfrm>
            <a:off x="3348038" y="0"/>
            <a:ext cx="3079750" cy="641350"/>
          </a:xfrm>
          <a:prstGeom prst="rect">
            <a:avLst/>
          </a:prstGeom>
          <a:noFill/>
          <a:ln w="9525">
            <a:noFill/>
            <a:miter lim="800000"/>
            <a:headEnd/>
            <a:tailEnd/>
          </a:ln>
        </p:spPr>
        <p:txBody>
          <a:bodyPr wrap="none">
            <a:spAutoFit/>
          </a:bodyPr>
          <a:lstStyle/>
          <a:p>
            <a:pPr>
              <a:defRPr/>
            </a:pPr>
            <a:r>
              <a:rPr lang="fr-FR" sz="3600" dirty="0">
                <a:solidFill>
                  <a:srgbClr val="FF0000"/>
                </a:solidFill>
                <a:effectLst>
                  <a:outerShdw blurRad="38100" dist="38100" dir="2700000" algn="tl">
                    <a:srgbClr val="C0C0C0"/>
                  </a:outerShdw>
                </a:effectLst>
              </a:rPr>
              <a:t>DÉFINITIONS</a:t>
            </a:r>
          </a:p>
        </p:txBody>
      </p:sp>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img-3"/>
          <p:cNvPicPr>
            <a:picLocks noChangeAspect="1" noChangeArrowheads="1"/>
          </p:cNvPicPr>
          <p:nvPr/>
        </p:nvPicPr>
        <p:blipFill>
          <a:blip r:embed="rId3" cstate="print"/>
          <a:srcRect/>
          <a:stretch>
            <a:fillRect/>
          </a:stretch>
        </p:blipFill>
        <p:spPr bwMode="auto">
          <a:xfrm>
            <a:off x="250825" y="42863"/>
            <a:ext cx="8066088" cy="6049962"/>
          </a:xfrm>
          <a:prstGeom prst="rect">
            <a:avLst/>
          </a:prstGeom>
          <a:noFill/>
          <a:ln w="9525">
            <a:noFill/>
            <a:miter lim="800000"/>
            <a:headEnd/>
            <a:tailEnd/>
          </a:ln>
        </p:spPr>
      </p:pic>
      <p:sp>
        <p:nvSpPr>
          <p:cNvPr id="68611" name="ZoneTexte 2"/>
          <p:cNvSpPr txBox="1">
            <a:spLocks noChangeArrowheads="1"/>
          </p:cNvSpPr>
          <p:nvPr/>
        </p:nvSpPr>
        <p:spPr bwMode="auto">
          <a:xfrm>
            <a:off x="7019925" y="5661025"/>
            <a:ext cx="1223963" cy="461963"/>
          </a:xfrm>
          <a:prstGeom prst="rect">
            <a:avLst/>
          </a:prstGeom>
          <a:solidFill>
            <a:schemeClr val="bg1"/>
          </a:solidFill>
          <a:ln w="9525">
            <a:noFill/>
            <a:miter lim="800000"/>
            <a:headEnd/>
            <a:tailEnd/>
          </a:ln>
        </p:spPr>
        <p:txBody>
          <a:bodyPr>
            <a:spAutoFit/>
          </a:bodyPr>
          <a:lstStyle/>
          <a:p>
            <a:endParaRPr lang="fr-F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ovea"/>
          <p:cNvPicPr>
            <a:picLocks noChangeAspect="1" noChangeArrowheads="1"/>
          </p:cNvPicPr>
          <p:nvPr/>
        </p:nvPicPr>
        <p:blipFill>
          <a:blip r:embed="rId3" cstate="print"/>
          <a:srcRect b="18204"/>
          <a:stretch>
            <a:fillRect/>
          </a:stretch>
        </p:blipFill>
        <p:spPr bwMode="auto">
          <a:xfrm>
            <a:off x="228600" y="1752600"/>
            <a:ext cx="8686800" cy="3297238"/>
          </a:xfrm>
          <a:prstGeom prst="rect">
            <a:avLst/>
          </a:prstGeom>
          <a:noFill/>
          <a:ln w="38100">
            <a:solidFill>
              <a:srgbClr val="000000"/>
            </a:solidFill>
            <a:miter lim="800000"/>
            <a:headEnd/>
            <a:tailEnd/>
          </a:ln>
        </p:spPr>
      </p:pic>
      <p:sp>
        <p:nvSpPr>
          <p:cNvPr id="69635" name="Text Box 3"/>
          <p:cNvSpPr txBox="1">
            <a:spLocks noChangeArrowheads="1"/>
          </p:cNvSpPr>
          <p:nvPr/>
        </p:nvSpPr>
        <p:spPr bwMode="auto">
          <a:xfrm>
            <a:off x="468313" y="260350"/>
            <a:ext cx="8347075" cy="1066800"/>
          </a:xfrm>
          <a:prstGeom prst="rect">
            <a:avLst/>
          </a:prstGeom>
          <a:noFill/>
          <a:ln w="9525">
            <a:noFill/>
            <a:miter lim="800000"/>
            <a:headEnd/>
            <a:tailEnd/>
          </a:ln>
        </p:spPr>
        <p:txBody>
          <a:bodyPr wrap="none">
            <a:spAutoFit/>
          </a:bodyPr>
          <a:lstStyle/>
          <a:p>
            <a:pPr algn="ctr"/>
            <a:r>
              <a:rPr lang="fr-FR" sz="3200">
                <a:solidFill>
                  <a:srgbClr val="0000FF"/>
                </a:solidFill>
              </a:rPr>
              <a:t>Fovéa</a:t>
            </a:r>
            <a:r>
              <a:rPr lang="fr-FR" sz="3200" b="0">
                <a:solidFill>
                  <a:srgbClr val="0000FF"/>
                </a:solidFill>
              </a:rPr>
              <a:t> ou tache jaune: </a:t>
            </a:r>
          </a:p>
          <a:p>
            <a:pPr algn="ctr"/>
            <a:r>
              <a:rPr lang="fr-FR" sz="3200" b="0">
                <a:solidFill>
                  <a:srgbClr val="0000FF"/>
                </a:solidFill>
              </a:rPr>
              <a:t>zone d’activation directe des photorécepteurs</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330325" y="101600"/>
            <a:ext cx="6759575" cy="793750"/>
          </a:xfrm>
          <a:prstGeom prst="rect">
            <a:avLst/>
          </a:prstGeom>
          <a:noFill/>
          <a:ln w="9525">
            <a:noFill/>
            <a:miter lim="800000"/>
            <a:headEnd/>
            <a:tailEnd/>
          </a:ln>
        </p:spPr>
        <p:txBody>
          <a:bodyPr wrap="none">
            <a:spAutoFit/>
          </a:bodyPr>
          <a:lstStyle/>
          <a:p>
            <a:pPr algn="ctr"/>
            <a:r>
              <a:rPr lang="fr-FR" sz="2300" b="0">
                <a:solidFill>
                  <a:srgbClr val="6600CC"/>
                </a:solidFill>
              </a:rPr>
              <a:t>Les photorécepteurs contiennent un photopigment:</a:t>
            </a:r>
          </a:p>
          <a:p>
            <a:pPr algn="ctr"/>
            <a:r>
              <a:rPr lang="fr-FR" sz="2300" b="0">
                <a:solidFill>
                  <a:srgbClr val="6600CC"/>
                </a:solidFill>
              </a:rPr>
              <a:t>La rhodopsine </a:t>
            </a:r>
          </a:p>
        </p:txBody>
      </p:sp>
      <p:pic>
        <p:nvPicPr>
          <p:cNvPr id="70659" name="Picture 3" descr="bat et rhodopsine"/>
          <p:cNvPicPr>
            <a:picLocks noChangeAspect="1" noChangeArrowheads="1"/>
          </p:cNvPicPr>
          <p:nvPr/>
        </p:nvPicPr>
        <p:blipFill>
          <a:blip r:embed="rId3" cstate="print">
            <a:lum bright="-6000" contrast="12000"/>
          </a:blip>
          <a:srcRect/>
          <a:stretch>
            <a:fillRect/>
          </a:stretch>
        </p:blipFill>
        <p:spPr bwMode="auto">
          <a:xfrm>
            <a:off x="92075" y="839788"/>
            <a:ext cx="4214813" cy="5086350"/>
          </a:xfrm>
          <a:prstGeom prst="rect">
            <a:avLst/>
          </a:prstGeom>
          <a:noFill/>
          <a:ln w="38100">
            <a:solidFill>
              <a:srgbClr val="000000"/>
            </a:solidFill>
            <a:miter lim="800000"/>
            <a:headEnd/>
            <a:tailEnd/>
          </a:ln>
        </p:spPr>
      </p:pic>
      <p:sp>
        <p:nvSpPr>
          <p:cNvPr id="70660" name="Text Box 4"/>
          <p:cNvSpPr txBox="1">
            <a:spLocks noChangeArrowheads="1"/>
          </p:cNvSpPr>
          <p:nvPr/>
        </p:nvSpPr>
        <p:spPr bwMode="auto">
          <a:xfrm>
            <a:off x="4284663" y="4797425"/>
            <a:ext cx="5156200" cy="1323975"/>
          </a:xfrm>
          <a:prstGeom prst="rect">
            <a:avLst/>
          </a:prstGeom>
          <a:noFill/>
          <a:ln w="9525">
            <a:noFill/>
            <a:miter lim="800000"/>
            <a:headEnd/>
            <a:tailEnd/>
          </a:ln>
        </p:spPr>
        <p:txBody>
          <a:bodyPr wrap="none">
            <a:spAutoFit/>
          </a:bodyPr>
          <a:lstStyle/>
          <a:p>
            <a:r>
              <a:rPr lang="fr-FR">
                <a:solidFill>
                  <a:srgbClr val="0000FF"/>
                </a:solidFill>
                <a:latin typeface="Times New Roman" pitchFamily="18" charset="0"/>
              </a:rPr>
              <a:t>L’empilement de saccules renferment </a:t>
            </a:r>
          </a:p>
          <a:p>
            <a:r>
              <a:rPr lang="fr-FR">
                <a:solidFill>
                  <a:srgbClr val="0000FF"/>
                </a:solidFill>
                <a:latin typeface="Times New Roman" pitchFamily="18" charset="0"/>
              </a:rPr>
              <a:t>un photopigment, la </a:t>
            </a:r>
          </a:p>
          <a:p>
            <a:r>
              <a:rPr lang="fr-FR" sz="3200">
                <a:solidFill>
                  <a:srgbClr val="FF0000"/>
                </a:solidFill>
                <a:latin typeface="Times New Roman" pitchFamily="18" charset="0"/>
              </a:rPr>
              <a:t>RHODOPSINE</a:t>
            </a:r>
          </a:p>
        </p:txBody>
      </p:sp>
      <p:pic>
        <p:nvPicPr>
          <p:cNvPr id="70661" name="Picture 5"/>
          <p:cNvPicPr>
            <a:picLocks noChangeAspect="1" noChangeArrowheads="1"/>
          </p:cNvPicPr>
          <p:nvPr/>
        </p:nvPicPr>
        <p:blipFill>
          <a:blip r:embed="rId4" cstate="print"/>
          <a:srcRect/>
          <a:stretch>
            <a:fillRect/>
          </a:stretch>
        </p:blipFill>
        <p:spPr bwMode="auto">
          <a:xfrm>
            <a:off x="4716463" y="1014413"/>
            <a:ext cx="4122737" cy="2782887"/>
          </a:xfrm>
          <a:prstGeom prst="rect">
            <a:avLst/>
          </a:prstGeom>
          <a:noFill/>
          <a:ln w="9525">
            <a:noFill/>
            <a:miter lim="800000"/>
            <a:headEnd/>
            <a:tailEnd/>
          </a:ln>
        </p:spPr>
      </p:pic>
      <p:sp>
        <p:nvSpPr>
          <p:cNvPr id="70662" name="Text Box 6"/>
          <p:cNvSpPr txBox="1">
            <a:spLocks noChangeArrowheads="1"/>
          </p:cNvSpPr>
          <p:nvPr/>
        </p:nvSpPr>
        <p:spPr bwMode="auto">
          <a:xfrm>
            <a:off x="5907088" y="4094163"/>
            <a:ext cx="2805112" cy="762000"/>
          </a:xfrm>
          <a:prstGeom prst="rect">
            <a:avLst/>
          </a:prstGeom>
          <a:noFill/>
          <a:ln w="9525">
            <a:noFill/>
            <a:miter lim="800000"/>
            <a:headEnd/>
            <a:tailEnd/>
          </a:ln>
        </p:spPr>
        <p:txBody>
          <a:bodyPr wrap="none">
            <a:spAutoFit/>
          </a:bodyPr>
          <a:lstStyle/>
          <a:p>
            <a:r>
              <a:rPr lang="fr-FR" sz="2200" b="0">
                <a:latin typeface="Times New Roman" pitchFamily="18" charset="0"/>
              </a:rPr>
              <a:t>3 types de cônes L,M,S</a:t>
            </a:r>
          </a:p>
          <a:p>
            <a:r>
              <a:rPr lang="fr-FR" sz="2200" b="0">
                <a:latin typeface="Times New Roman" pitchFamily="18" charset="0"/>
              </a:rPr>
              <a:t>Long, middle, short</a:t>
            </a:r>
          </a:p>
        </p:txBody>
      </p:sp>
      <p:sp>
        <p:nvSpPr>
          <p:cNvPr id="70663" name="Text Box 7"/>
          <p:cNvSpPr txBox="1">
            <a:spLocks noChangeArrowheads="1"/>
          </p:cNvSpPr>
          <p:nvPr/>
        </p:nvSpPr>
        <p:spPr bwMode="auto">
          <a:xfrm>
            <a:off x="5759450" y="914400"/>
            <a:ext cx="946150" cy="476250"/>
          </a:xfrm>
          <a:prstGeom prst="rect">
            <a:avLst/>
          </a:prstGeom>
          <a:solidFill>
            <a:srgbClr val="0000FF">
              <a:alpha val="50195"/>
            </a:srgbClr>
          </a:solidFill>
          <a:ln w="9525">
            <a:noFill/>
            <a:miter lim="800000"/>
            <a:headEnd/>
            <a:tailEnd/>
          </a:ln>
        </p:spPr>
        <p:txBody>
          <a:bodyPr wrap="none">
            <a:spAutoFit/>
          </a:bodyPr>
          <a:lstStyle/>
          <a:p>
            <a:pPr algn="ctr">
              <a:lnSpc>
                <a:spcPct val="70000"/>
              </a:lnSpc>
            </a:pPr>
            <a:r>
              <a:rPr lang="fr-FR" sz="1800" b="0"/>
              <a:t>430 nm</a:t>
            </a:r>
          </a:p>
          <a:p>
            <a:pPr algn="ctr">
              <a:lnSpc>
                <a:spcPct val="70000"/>
              </a:lnSpc>
            </a:pPr>
            <a:r>
              <a:rPr lang="fr-FR" sz="1800" b="0"/>
              <a:t>bleu</a:t>
            </a:r>
          </a:p>
        </p:txBody>
      </p:sp>
      <p:sp>
        <p:nvSpPr>
          <p:cNvPr id="70664" name="Text Box 8"/>
          <p:cNvSpPr txBox="1">
            <a:spLocks noChangeArrowheads="1"/>
          </p:cNvSpPr>
          <p:nvPr/>
        </p:nvSpPr>
        <p:spPr bwMode="auto">
          <a:xfrm>
            <a:off x="6781800" y="914400"/>
            <a:ext cx="946150" cy="476250"/>
          </a:xfrm>
          <a:prstGeom prst="rect">
            <a:avLst/>
          </a:prstGeom>
          <a:solidFill>
            <a:srgbClr val="009900">
              <a:alpha val="50195"/>
            </a:srgbClr>
          </a:solidFill>
          <a:ln w="9525">
            <a:noFill/>
            <a:miter lim="800000"/>
            <a:headEnd/>
            <a:tailEnd/>
          </a:ln>
        </p:spPr>
        <p:txBody>
          <a:bodyPr wrap="none">
            <a:spAutoFit/>
          </a:bodyPr>
          <a:lstStyle/>
          <a:p>
            <a:pPr algn="ctr">
              <a:lnSpc>
                <a:spcPct val="70000"/>
              </a:lnSpc>
            </a:pPr>
            <a:r>
              <a:rPr lang="fr-FR" sz="1800" b="0"/>
              <a:t>530 nm</a:t>
            </a:r>
          </a:p>
          <a:p>
            <a:pPr algn="ctr">
              <a:lnSpc>
                <a:spcPct val="70000"/>
              </a:lnSpc>
            </a:pPr>
            <a:r>
              <a:rPr lang="fr-FR" sz="1800" b="0"/>
              <a:t>vert</a:t>
            </a:r>
          </a:p>
        </p:txBody>
      </p:sp>
      <p:sp>
        <p:nvSpPr>
          <p:cNvPr id="70665" name="Text Box 9"/>
          <p:cNvSpPr txBox="1">
            <a:spLocks noChangeArrowheads="1"/>
          </p:cNvSpPr>
          <p:nvPr/>
        </p:nvSpPr>
        <p:spPr bwMode="auto">
          <a:xfrm>
            <a:off x="7772400" y="1123950"/>
            <a:ext cx="946150" cy="476250"/>
          </a:xfrm>
          <a:prstGeom prst="rect">
            <a:avLst/>
          </a:prstGeom>
          <a:solidFill>
            <a:srgbClr val="FF0000">
              <a:alpha val="50195"/>
            </a:srgbClr>
          </a:solidFill>
          <a:ln w="9525">
            <a:noFill/>
            <a:miter lim="800000"/>
            <a:headEnd/>
            <a:tailEnd/>
          </a:ln>
        </p:spPr>
        <p:txBody>
          <a:bodyPr wrap="none">
            <a:spAutoFit/>
          </a:bodyPr>
          <a:lstStyle/>
          <a:p>
            <a:pPr algn="ctr">
              <a:lnSpc>
                <a:spcPct val="70000"/>
              </a:lnSpc>
            </a:pPr>
            <a:r>
              <a:rPr lang="fr-FR" sz="1800" b="0"/>
              <a:t>560 nm</a:t>
            </a:r>
          </a:p>
          <a:p>
            <a:pPr algn="ctr">
              <a:lnSpc>
                <a:spcPct val="70000"/>
              </a:lnSpc>
            </a:pPr>
            <a:r>
              <a:rPr lang="fr-FR" sz="1800" b="0"/>
              <a:t>rouge</a:t>
            </a:r>
          </a:p>
        </p:txBody>
      </p:sp>
      <p:sp>
        <p:nvSpPr>
          <p:cNvPr id="70666" name="Text Box 4"/>
          <p:cNvSpPr txBox="1">
            <a:spLocks noChangeArrowheads="1"/>
          </p:cNvSpPr>
          <p:nvPr/>
        </p:nvSpPr>
        <p:spPr bwMode="auto">
          <a:xfrm>
            <a:off x="0" y="6003925"/>
            <a:ext cx="9144000" cy="954088"/>
          </a:xfrm>
          <a:prstGeom prst="rect">
            <a:avLst/>
          </a:prstGeom>
          <a:noFill/>
          <a:ln w="9525">
            <a:noFill/>
            <a:miter lim="800000"/>
            <a:headEnd/>
            <a:tailEnd/>
          </a:ln>
        </p:spPr>
        <p:txBody>
          <a:bodyPr>
            <a:spAutoFit/>
          </a:bodyPr>
          <a:lstStyle/>
          <a:p>
            <a:pPr algn="just"/>
            <a:r>
              <a:rPr lang="fr-FR" sz="2800">
                <a:solidFill>
                  <a:srgbClr val="0000FF"/>
                </a:solidFill>
                <a:latin typeface="Times New Roman" pitchFamily="18" charset="0"/>
              </a:rPr>
              <a:t>Les photorécepteurs convertissent l’énergie lumineuse </a:t>
            </a:r>
          </a:p>
          <a:p>
            <a:pPr algn="just"/>
            <a:r>
              <a:rPr lang="fr-FR" sz="2800">
                <a:solidFill>
                  <a:srgbClr val="0000FF"/>
                </a:solidFill>
                <a:latin typeface="Times New Roman" pitchFamily="18" charset="0"/>
              </a:rPr>
              <a:t>en signaux électriques</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cours psycho\modalités sensorielle.jpg"/>
          <p:cNvPicPr>
            <a:picLocks noChangeAspect="1" noChangeArrowheads="1"/>
          </p:cNvPicPr>
          <p:nvPr/>
        </p:nvPicPr>
        <p:blipFill>
          <a:blip r:embed="rId3" cstate="print">
            <a:lum bright="-6000" contrast="18000"/>
          </a:blip>
          <a:srcRect/>
          <a:stretch>
            <a:fillRect/>
          </a:stretch>
        </p:blipFill>
        <p:spPr bwMode="auto">
          <a:xfrm>
            <a:off x="3389313" y="685800"/>
            <a:ext cx="4611687" cy="5897563"/>
          </a:xfrm>
          <a:prstGeom prst="rect">
            <a:avLst/>
          </a:prstGeom>
          <a:noFill/>
          <a:ln w="28575">
            <a:solidFill>
              <a:schemeClr val="tx1"/>
            </a:solidFill>
            <a:miter lim="800000"/>
            <a:headEnd/>
            <a:tailEnd/>
          </a:ln>
        </p:spPr>
      </p:pic>
      <p:sp>
        <p:nvSpPr>
          <p:cNvPr id="71683" name="Text Box 3"/>
          <p:cNvSpPr txBox="1">
            <a:spLocks noChangeArrowheads="1"/>
          </p:cNvSpPr>
          <p:nvPr/>
        </p:nvSpPr>
        <p:spPr bwMode="auto">
          <a:xfrm>
            <a:off x="468313" y="150813"/>
            <a:ext cx="8397875" cy="523875"/>
          </a:xfrm>
          <a:prstGeom prst="rect">
            <a:avLst/>
          </a:prstGeom>
          <a:noFill/>
          <a:ln w="9525">
            <a:noFill/>
            <a:miter lim="800000"/>
            <a:headEnd/>
            <a:tailEnd/>
          </a:ln>
        </p:spPr>
        <p:txBody>
          <a:bodyPr wrap="none">
            <a:spAutoFit/>
          </a:bodyPr>
          <a:lstStyle/>
          <a:p>
            <a:r>
              <a:rPr lang="fr-FR" sz="2800">
                <a:solidFill>
                  <a:srgbClr val="0000CC"/>
                </a:solidFill>
              </a:rPr>
              <a:t>Modalités sensorielles et supports anatomiques</a:t>
            </a:r>
          </a:p>
        </p:txBody>
      </p:sp>
      <p:sp>
        <p:nvSpPr>
          <p:cNvPr id="71684" name="Text Box 4"/>
          <p:cNvSpPr txBox="1">
            <a:spLocks noChangeArrowheads="1"/>
          </p:cNvSpPr>
          <p:nvPr/>
        </p:nvSpPr>
        <p:spPr bwMode="auto">
          <a:xfrm>
            <a:off x="2081213" y="1350963"/>
            <a:ext cx="2865437"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Exemple: la vision</a:t>
            </a:r>
          </a:p>
        </p:txBody>
      </p:sp>
      <p:sp>
        <p:nvSpPr>
          <p:cNvPr id="71685" name="Text Box 5"/>
          <p:cNvSpPr txBox="1">
            <a:spLocks noChangeArrowheads="1"/>
          </p:cNvSpPr>
          <p:nvPr/>
        </p:nvSpPr>
        <p:spPr bwMode="auto">
          <a:xfrm>
            <a:off x="1785938" y="3319463"/>
            <a:ext cx="2117725" cy="463550"/>
          </a:xfrm>
          <a:prstGeom prst="rect">
            <a:avLst/>
          </a:prstGeom>
          <a:solidFill>
            <a:srgbClr val="FFFF66"/>
          </a:solidFill>
          <a:ln w="9525">
            <a:noFill/>
            <a:miter lim="800000"/>
            <a:headEnd/>
            <a:tailEnd/>
          </a:ln>
        </p:spPr>
        <p:txBody>
          <a:bodyPr lIns="90000" tIns="46800" rIns="90000" bIns="46800">
            <a:spAutoFit/>
          </a:bodyPr>
          <a:lstStyle/>
          <a:p>
            <a:r>
              <a:rPr lang="fr-FR">
                <a:solidFill>
                  <a:srgbClr val="0000FF"/>
                </a:solidFill>
              </a:rPr>
              <a:t>3 QUALITES</a:t>
            </a:r>
          </a:p>
        </p:txBody>
      </p:sp>
      <p:sp>
        <p:nvSpPr>
          <p:cNvPr id="71686" name="Text Box 6"/>
          <p:cNvSpPr txBox="1">
            <a:spLocks noChangeArrowheads="1"/>
          </p:cNvSpPr>
          <p:nvPr/>
        </p:nvSpPr>
        <p:spPr bwMode="auto">
          <a:xfrm>
            <a:off x="3762375" y="2436813"/>
            <a:ext cx="1839913" cy="2309812"/>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Brillance</a:t>
            </a:r>
          </a:p>
          <a:p>
            <a:endParaRPr lang="fr-FR">
              <a:solidFill>
                <a:srgbClr val="0000CC"/>
              </a:solidFill>
            </a:endParaRPr>
          </a:p>
          <a:p>
            <a:r>
              <a:rPr lang="fr-FR">
                <a:solidFill>
                  <a:srgbClr val="0000CC"/>
                </a:solidFill>
              </a:rPr>
              <a:t>Couleur</a:t>
            </a:r>
          </a:p>
          <a:p>
            <a:endParaRPr lang="fr-FR">
              <a:solidFill>
                <a:srgbClr val="0000CC"/>
              </a:solidFill>
            </a:endParaRPr>
          </a:p>
          <a:p>
            <a:endParaRPr lang="fr-FR">
              <a:solidFill>
                <a:srgbClr val="0000CC"/>
              </a:solidFill>
            </a:endParaRPr>
          </a:p>
          <a:p>
            <a:r>
              <a:rPr lang="fr-FR">
                <a:solidFill>
                  <a:srgbClr val="0000CC"/>
                </a:solidFill>
              </a:rPr>
              <a:t>Profondeur</a:t>
            </a:r>
          </a:p>
        </p:txBody>
      </p:sp>
      <p:sp>
        <p:nvSpPr>
          <p:cNvPr id="71687" name="Text Box 7"/>
          <p:cNvSpPr txBox="1">
            <a:spLocks noChangeArrowheads="1"/>
          </p:cNvSpPr>
          <p:nvPr/>
        </p:nvSpPr>
        <p:spPr bwMode="auto">
          <a:xfrm>
            <a:off x="1941513" y="5530850"/>
            <a:ext cx="1754187" cy="463550"/>
          </a:xfrm>
          <a:prstGeom prst="rect">
            <a:avLst/>
          </a:prstGeom>
          <a:solidFill>
            <a:srgbClr val="FFFF66"/>
          </a:solidFill>
          <a:ln w="9525">
            <a:noFill/>
            <a:miter lim="800000"/>
            <a:headEnd/>
            <a:tailEnd/>
          </a:ln>
        </p:spPr>
        <p:txBody>
          <a:bodyPr wrap="none" lIns="90000" tIns="46800" rIns="90000" bIns="46800">
            <a:spAutoFit/>
          </a:bodyPr>
          <a:lstStyle/>
          <a:p>
            <a:r>
              <a:rPr lang="fr-FR">
                <a:solidFill>
                  <a:srgbClr val="0000FF"/>
                </a:solidFill>
              </a:rPr>
              <a:t>QUANTITE</a:t>
            </a:r>
          </a:p>
        </p:txBody>
      </p:sp>
      <p:sp>
        <p:nvSpPr>
          <p:cNvPr id="71688" name="Text Box 8"/>
          <p:cNvSpPr txBox="1">
            <a:spLocks noChangeArrowheads="1"/>
          </p:cNvSpPr>
          <p:nvPr/>
        </p:nvSpPr>
        <p:spPr bwMode="auto">
          <a:xfrm>
            <a:off x="3662363" y="5530850"/>
            <a:ext cx="2403475"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de la sensation</a:t>
            </a:r>
          </a:p>
        </p:txBody>
      </p:sp>
      <p:sp>
        <p:nvSpPr>
          <p:cNvPr id="71689" name="Text Box 9"/>
          <p:cNvSpPr txBox="1">
            <a:spLocks noChangeArrowheads="1"/>
          </p:cNvSpPr>
          <p:nvPr/>
        </p:nvSpPr>
        <p:spPr bwMode="auto">
          <a:xfrm>
            <a:off x="3851275" y="5187950"/>
            <a:ext cx="1446213"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Intensité</a:t>
            </a:r>
            <a:endParaRPr lang="fr-FR"/>
          </a:p>
        </p:txBody>
      </p:sp>
      <p:sp>
        <p:nvSpPr>
          <p:cNvPr id="71690" name="Oval 10"/>
          <p:cNvSpPr>
            <a:spLocks noChangeArrowheads="1"/>
          </p:cNvSpPr>
          <p:nvPr/>
        </p:nvSpPr>
        <p:spPr bwMode="auto">
          <a:xfrm>
            <a:off x="6934200" y="2971800"/>
            <a:ext cx="914400" cy="762000"/>
          </a:xfrm>
          <a:prstGeom prst="ellipse">
            <a:avLst/>
          </a:prstGeom>
          <a:noFill/>
          <a:ln w="38100">
            <a:solidFill>
              <a:srgbClr val="CC0099"/>
            </a:solidFill>
            <a:round/>
            <a:headEnd/>
            <a:tailEnd/>
          </a:ln>
        </p:spPr>
        <p:txBody>
          <a:bodyPr wrap="none" anchor="ctr"/>
          <a:lstStyle/>
          <a:p>
            <a:endParaRPr lang="fr-FR" b="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a:xfrm>
            <a:off x="0" y="-26988"/>
            <a:ext cx="9144000" cy="488951"/>
          </a:xfrm>
        </p:spPr>
        <p:txBody>
          <a:bodyPr/>
          <a:lstStyle/>
          <a:p>
            <a:pPr eaLnBrk="1" hangingPunct="1"/>
            <a:r>
              <a:rPr lang="fr-FR" sz="3200" b="1" smtClean="0">
                <a:solidFill>
                  <a:srgbClr val="0000CC"/>
                </a:solidFill>
              </a:rPr>
              <a:t>Tableau 1: </a:t>
            </a:r>
            <a:r>
              <a:rPr lang="fr-FR" sz="2800" b="1" smtClean="0">
                <a:solidFill>
                  <a:srgbClr val="0000CC"/>
                </a:solidFill>
              </a:rPr>
              <a:t>FONCTIONS DES CÔNES ET DES BÂTONNETS</a:t>
            </a:r>
          </a:p>
        </p:txBody>
      </p:sp>
      <p:graphicFrame>
        <p:nvGraphicFramePr>
          <p:cNvPr id="4" name="Espace réservé du contenu 3"/>
          <p:cNvGraphicFramePr>
            <a:graphicFrameLocks noGrp="1"/>
          </p:cNvGraphicFramePr>
          <p:nvPr>
            <p:ph idx="1"/>
          </p:nvPr>
        </p:nvGraphicFramePr>
        <p:xfrm>
          <a:off x="0" y="549275"/>
          <a:ext cx="9144000" cy="533400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r>
                        <a:rPr lang="fr-FR" sz="3200" dirty="0" smtClean="0">
                          <a:solidFill>
                            <a:srgbClr val="FF0000"/>
                          </a:solidFill>
                        </a:rPr>
                        <a:t>FONCTIONS</a:t>
                      </a:r>
                      <a:endParaRPr lang="fr-FR" sz="3200" dirty="0">
                        <a:solidFill>
                          <a:srgbClr val="FF0000"/>
                        </a:solidFill>
                      </a:endParaRPr>
                    </a:p>
                  </a:txBody>
                  <a:tcPr>
                    <a:solidFill>
                      <a:schemeClr val="bg1"/>
                    </a:solidFill>
                  </a:tcPr>
                </a:tc>
                <a:tc>
                  <a:txBody>
                    <a:bodyPr/>
                    <a:lstStyle/>
                    <a:p>
                      <a:pPr algn="ctr"/>
                      <a:r>
                        <a:rPr lang="fr-FR" sz="3200" dirty="0" smtClean="0">
                          <a:solidFill>
                            <a:srgbClr val="FF0000"/>
                          </a:solidFill>
                        </a:rPr>
                        <a:t>BÂTONNETS</a:t>
                      </a:r>
                      <a:endParaRPr lang="fr-FR" sz="3200" dirty="0">
                        <a:solidFill>
                          <a:srgbClr val="FF0000"/>
                        </a:solidFill>
                      </a:endParaRPr>
                    </a:p>
                  </a:txBody>
                  <a:tcPr>
                    <a:solidFill>
                      <a:schemeClr val="bg1"/>
                    </a:solidFill>
                  </a:tcPr>
                </a:tc>
                <a:tc>
                  <a:txBody>
                    <a:bodyPr/>
                    <a:lstStyle/>
                    <a:p>
                      <a:pPr algn="ctr"/>
                      <a:r>
                        <a:rPr lang="fr-FR" sz="3200" dirty="0" smtClean="0">
                          <a:solidFill>
                            <a:srgbClr val="FF0000"/>
                          </a:solidFill>
                        </a:rPr>
                        <a:t>CÔNES </a:t>
                      </a:r>
                      <a:endParaRPr lang="fr-FR" sz="3200" dirty="0">
                        <a:solidFill>
                          <a:srgbClr val="FF0000"/>
                        </a:solidFill>
                      </a:endParaRPr>
                    </a:p>
                  </a:txBody>
                  <a:tcPr>
                    <a:solidFill>
                      <a:schemeClr val="bg1"/>
                    </a:solidFill>
                  </a:tcPr>
                </a:tc>
              </a:tr>
              <a:tr h="370840">
                <a:tc>
                  <a:txBody>
                    <a:bodyPr/>
                    <a:lstStyle/>
                    <a:p>
                      <a:r>
                        <a:rPr lang="fr-FR" sz="3200" b="1" dirty="0" smtClean="0">
                          <a:solidFill>
                            <a:srgbClr val="0000CC"/>
                          </a:solidFill>
                        </a:rPr>
                        <a:t>Sensibilité à la lumière</a:t>
                      </a:r>
                      <a:endParaRPr lang="fr-FR" sz="3200" b="1" dirty="0">
                        <a:solidFill>
                          <a:srgbClr val="0000CC"/>
                        </a:solidFill>
                      </a:endParaRPr>
                    </a:p>
                  </a:txBody>
                  <a:tcPr/>
                </a:tc>
                <a:tc>
                  <a:txBody>
                    <a:bodyPr/>
                    <a:lstStyle/>
                    <a:p>
                      <a:pPr algn="ctr"/>
                      <a:r>
                        <a:rPr lang="fr-FR" sz="3200" b="1" dirty="0" smtClean="0"/>
                        <a:t>Sensibles à la</a:t>
                      </a:r>
                      <a:r>
                        <a:rPr lang="fr-FR" sz="3200" b="1" baseline="0" dirty="0" smtClean="0"/>
                        <a:t> faible lumière;</a:t>
                      </a:r>
                    </a:p>
                    <a:p>
                      <a:pPr algn="ctr"/>
                      <a:r>
                        <a:rPr lang="fr-FR" sz="3200" b="1" baseline="0" dirty="0" smtClean="0"/>
                        <a:t>Vision nocturne</a:t>
                      </a:r>
                      <a:endParaRPr lang="fr-FR" sz="3200" b="1" dirty="0"/>
                    </a:p>
                  </a:txBody>
                  <a:tcPr/>
                </a:tc>
                <a:tc>
                  <a:txBody>
                    <a:bodyPr/>
                    <a:lstStyle/>
                    <a:p>
                      <a:pPr algn="ctr"/>
                      <a:r>
                        <a:rPr lang="fr-FR" sz="3200" b="1" dirty="0" smtClean="0"/>
                        <a:t>Sensibles à la</a:t>
                      </a:r>
                      <a:r>
                        <a:rPr lang="fr-FR" sz="3200" b="1" baseline="0" dirty="0" smtClean="0"/>
                        <a:t> lumière forte;</a:t>
                      </a:r>
                    </a:p>
                    <a:p>
                      <a:pPr algn="ctr"/>
                      <a:r>
                        <a:rPr lang="fr-FR" sz="3200" b="1" baseline="0" dirty="0" smtClean="0"/>
                        <a:t>Vision diurne</a:t>
                      </a:r>
                      <a:endParaRPr lang="fr-FR" sz="3200" b="1" dirty="0"/>
                    </a:p>
                  </a:txBody>
                  <a:tcPr/>
                </a:tc>
              </a:tr>
              <a:tr h="370840">
                <a:tc>
                  <a:txBody>
                    <a:bodyPr/>
                    <a:lstStyle/>
                    <a:p>
                      <a:r>
                        <a:rPr lang="fr-FR" sz="3200" b="1" dirty="0" smtClean="0">
                          <a:solidFill>
                            <a:srgbClr val="0000CC"/>
                          </a:solidFill>
                        </a:rPr>
                        <a:t>Acuité</a:t>
                      </a:r>
                      <a:endParaRPr lang="fr-FR" sz="3200" b="1" dirty="0">
                        <a:solidFill>
                          <a:srgbClr val="0000CC"/>
                        </a:solidFill>
                      </a:endParaRPr>
                    </a:p>
                  </a:txBody>
                  <a:tcPr/>
                </a:tc>
                <a:tc>
                  <a:txBody>
                    <a:bodyPr/>
                    <a:lstStyle/>
                    <a:p>
                      <a:pPr algn="ctr"/>
                      <a:r>
                        <a:rPr lang="fr-FR" sz="3200" b="1" dirty="0" smtClean="0"/>
                        <a:t>Faible acuité visuelle </a:t>
                      </a:r>
                      <a:endParaRPr lang="fr-FR" sz="3200" b="1" dirty="0"/>
                    </a:p>
                  </a:txBody>
                  <a:tcPr/>
                </a:tc>
                <a:tc>
                  <a:txBody>
                    <a:bodyPr/>
                    <a:lstStyle/>
                    <a:p>
                      <a:pPr algn="ctr"/>
                      <a:r>
                        <a:rPr lang="fr-FR" sz="3200" b="1" dirty="0" smtClean="0"/>
                        <a:t>Forte acuité visuelle </a:t>
                      </a:r>
                      <a:endParaRPr lang="fr-FR" sz="3200" b="1" dirty="0"/>
                    </a:p>
                  </a:txBody>
                  <a:tcPr/>
                </a:tc>
              </a:tr>
              <a:tr h="370840">
                <a:tc>
                  <a:txBody>
                    <a:bodyPr/>
                    <a:lstStyle/>
                    <a:p>
                      <a:r>
                        <a:rPr lang="fr-FR" sz="3200" b="1" dirty="0" smtClean="0">
                          <a:solidFill>
                            <a:srgbClr val="0000CC"/>
                          </a:solidFill>
                        </a:rPr>
                        <a:t>Adaptation à l’obscurité</a:t>
                      </a:r>
                      <a:endParaRPr lang="fr-FR" sz="3200" b="1" dirty="0">
                        <a:solidFill>
                          <a:srgbClr val="0000CC"/>
                        </a:solidFill>
                      </a:endParaRPr>
                    </a:p>
                  </a:txBody>
                  <a:tcPr/>
                </a:tc>
                <a:tc>
                  <a:txBody>
                    <a:bodyPr/>
                    <a:lstStyle/>
                    <a:p>
                      <a:pPr algn="ctr"/>
                      <a:r>
                        <a:rPr lang="fr-FR" sz="3200" b="1" dirty="0" smtClean="0"/>
                        <a:t>Ils s’adaptent tardivement</a:t>
                      </a:r>
                      <a:endParaRPr lang="fr-FR" sz="3200" b="1" dirty="0"/>
                    </a:p>
                  </a:txBody>
                  <a:tcPr/>
                </a:tc>
                <a:tc>
                  <a:txBody>
                    <a:bodyPr/>
                    <a:lstStyle/>
                    <a:p>
                      <a:pPr algn="ctr"/>
                      <a:r>
                        <a:rPr lang="fr-FR" sz="3200" b="1" dirty="0" smtClean="0"/>
                        <a:t>Ils s’adaptent les premiers</a:t>
                      </a:r>
                      <a:endParaRPr lang="fr-FR" sz="3200" b="1" dirty="0"/>
                    </a:p>
                  </a:txBody>
                  <a:tcPr/>
                </a:tc>
              </a:tr>
              <a:tr h="370840">
                <a:tc>
                  <a:txBody>
                    <a:bodyPr/>
                    <a:lstStyle/>
                    <a:p>
                      <a:r>
                        <a:rPr lang="fr-FR" sz="3200" b="1" dirty="0" smtClean="0">
                          <a:solidFill>
                            <a:srgbClr val="0000CC"/>
                          </a:solidFill>
                        </a:rPr>
                        <a:t>Vision des couleurs</a:t>
                      </a:r>
                      <a:endParaRPr lang="fr-FR" sz="3200" b="1" dirty="0">
                        <a:solidFill>
                          <a:srgbClr val="0000CC"/>
                        </a:solidFill>
                      </a:endParaRPr>
                    </a:p>
                  </a:txBody>
                  <a:tcPr/>
                </a:tc>
                <a:tc>
                  <a:txBody>
                    <a:bodyPr/>
                    <a:lstStyle/>
                    <a:p>
                      <a:pPr algn="ctr"/>
                      <a:r>
                        <a:rPr lang="fr-FR" sz="3200" b="1" dirty="0" smtClean="0"/>
                        <a:t>Non </a:t>
                      </a:r>
                      <a:endParaRPr lang="fr-FR" sz="3200" b="1" dirty="0"/>
                    </a:p>
                  </a:txBody>
                  <a:tcPr/>
                </a:tc>
                <a:tc>
                  <a:txBody>
                    <a:bodyPr/>
                    <a:lstStyle/>
                    <a:p>
                      <a:pPr algn="ctr"/>
                      <a:r>
                        <a:rPr lang="fr-FR" sz="3200" b="1" dirty="0" smtClean="0"/>
                        <a:t>Oui </a:t>
                      </a:r>
                      <a:endParaRPr lang="fr-FR" sz="3200" b="1" dirty="0"/>
                    </a:p>
                  </a:txBody>
                  <a:tcPr/>
                </a:tc>
              </a:tr>
            </a:tbl>
          </a:graphicData>
        </a:graphic>
      </p:graphicFrame>
      <p:cxnSp>
        <p:nvCxnSpPr>
          <p:cNvPr id="6" name="Connecteur droit 5"/>
          <p:cNvCxnSpPr/>
          <p:nvPr/>
        </p:nvCxnSpPr>
        <p:spPr>
          <a:xfrm flipV="1">
            <a:off x="0" y="2636838"/>
            <a:ext cx="9144000" cy="71437"/>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36513" y="3716338"/>
            <a:ext cx="9144000" cy="73025"/>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36513" y="4797425"/>
            <a:ext cx="9144001" cy="7143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6513" y="5805488"/>
            <a:ext cx="9144001" cy="71437"/>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059113" y="549275"/>
            <a:ext cx="0" cy="532765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6084888" y="549275"/>
            <a:ext cx="0" cy="532765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428625" y="0"/>
            <a:ext cx="8229600" cy="654050"/>
          </a:xfrm>
        </p:spPr>
        <p:txBody>
          <a:bodyPr/>
          <a:lstStyle/>
          <a:p>
            <a:pPr eaLnBrk="1" hangingPunct="1"/>
            <a:r>
              <a:rPr lang="fr-FR" b="1" smtClean="0">
                <a:solidFill>
                  <a:srgbClr val="0000CC"/>
                </a:solidFill>
              </a:rPr>
              <a:t>LES PHOTORÉCEPTEURS </a:t>
            </a:r>
          </a:p>
        </p:txBody>
      </p:sp>
      <p:sp>
        <p:nvSpPr>
          <p:cNvPr id="73731" name="Espace réservé du contenu 2"/>
          <p:cNvSpPr>
            <a:spLocks noGrp="1"/>
          </p:cNvSpPr>
          <p:nvPr>
            <p:ph idx="1"/>
          </p:nvPr>
        </p:nvSpPr>
        <p:spPr>
          <a:xfrm>
            <a:off x="0" y="785813"/>
            <a:ext cx="9144000" cy="5786437"/>
          </a:xfrm>
        </p:spPr>
        <p:txBody>
          <a:bodyPr/>
          <a:lstStyle/>
          <a:p>
            <a:pPr eaLnBrk="1" hangingPunct="1"/>
            <a:r>
              <a:rPr lang="fr-FR" smtClean="0">
                <a:solidFill>
                  <a:srgbClr val="0000FF"/>
                </a:solidFill>
              </a:rPr>
              <a:t>Les </a:t>
            </a:r>
            <a:r>
              <a:rPr lang="fr-FR" b="1" smtClean="0">
                <a:solidFill>
                  <a:srgbClr val="0000FF"/>
                </a:solidFill>
              </a:rPr>
              <a:t>bâtonnets</a:t>
            </a:r>
            <a:r>
              <a:rPr lang="fr-FR" smtClean="0">
                <a:solidFill>
                  <a:srgbClr val="0000FF"/>
                </a:solidFill>
              </a:rPr>
              <a:t> ont </a:t>
            </a:r>
            <a:r>
              <a:rPr lang="fr-FR" b="1" smtClean="0">
                <a:solidFill>
                  <a:srgbClr val="FF0000"/>
                </a:solidFill>
              </a:rPr>
              <a:t>1</a:t>
            </a:r>
            <a:r>
              <a:rPr lang="fr-FR" smtClean="0">
                <a:solidFill>
                  <a:srgbClr val="0000FF"/>
                </a:solidFill>
              </a:rPr>
              <a:t> </a:t>
            </a:r>
            <a:r>
              <a:rPr lang="fr-FR" b="1" smtClean="0">
                <a:solidFill>
                  <a:srgbClr val="FF0000"/>
                </a:solidFill>
              </a:rPr>
              <a:t>seul type </a:t>
            </a:r>
            <a:r>
              <a:rPr lang="fr-FR" smtClean="0">
                <a:solidFill>
                  <a:srgbClr val="0000FF"/>
                </a:solidFill>
              </a:rPr>
              <a:t>de </a:t>
            </a:r>
            <a:r>
              <a:rPr lang="fr-FR" b="1" smtClean="0">
                <a:solidFill>
                  <a:srgbClr val="0000FF"/>
                </a:solidFill>
              </a:rPr>
              <a:t>pigment</a:t>
            </a:r>
            <a:r>
              <a:rPr lang="fr-FR" smtClean="0">
                <a:solidFill>
                  <a:srgbClr val="0000FF"/>
                </a:solidFill>
              </a:rPr>
              <a:t> visuel:</a:t>
            </a:r>
            <a:r>
              <a:rPr lang="fr-FR" b="1" smtClean="0">
                <a:solidFill>
                  <a:srgbClr val="0000FF"/>
                </a:solidFill>
              </a:rPr>
              <a:t> </a:t>
            </a:r>
            <a:r>
              <a:rPr lang="fr-FR" b="1" smtClean="0">
                <a:solidFill>
                  <a:srgbClr val="FF0000"/>
                </a:solidFill>
              </a:rPr>
              <a:t>RHODOPSINE</a:t>
            </a:r>
          </a:p>
          <a:p>
            <a:pPr eaLnBrk="1" hangingPunct="1"/>
            <a:r>
              <a:rPr lang="fr-FR" smtClean="0">
                <a:solidFill>
                  <a:srgbClr val="0000FF"/>
                </a:solidFill>
              </a:rPr>
              <a:t>Les</a:t>
            </a:r>
            <a:r>
              <a:rPr lang="fr-FR" b="1" smtClean="0">
                <a:solidFill>
                  <a:srgbClr val="0000FF"/>
                </a:solidFill>
              </a:rPr>
              <a:t> cônes</a:t>
            </a:r>
            <a:r>
              <a:rPr lang="fr-FR" b="1" smtClean="0">
                <a:solidFill>
                  <a:srgbClr val="FF0000"/>
                </a:solidFill>
              </a:rPr>
              <a:t> </a:t>
            </a:r>
            <a:r>
              <a:rPr lang="fr-FR" smtClean="0">
                <a:solidFill>
                  <a:srgbClr val="0000FF"/>
                </a:solidFill>
              </a:rPr>
              <a:t>ont</a:t>
            </a:r>
            <a:r>
              <a:rPr lang="fr-FR" b="1" smtClean="0">
                <a:solidFill>
                  <a:srgbClr val="FF0000"/>
                </a:solidFill>
              </a:rPr>
              <a:t> 3 types</a:t>
            </a:r>
            <a:r>
              <a:rPr lang="fr-FR" smtClean="0">
                <a:solidFill>
                  <a:srgbClr val="0000FF"/>
                </a:solidFill>
              </a:rPr>
              <a:t> de </a:t>
            </a:r>
            <a:r>
              <a:rPr lang="fr-FR" b="1" smtClean="0">
                <a:solidFill>
                  <a:srgbClr val="0000FF"/>
                </a:solidFill>
              </a:rPr>
              <a:t>pigments</a:t>
            </a:r>
            <a:r>
              <a:rPr lang="fr-FR" smtClean="0">
                <a:solidFill>
                  <a:srgbClr val="0000FF"/>
                </a:solidFill>
              </a:rPr>
              <a:t> visuels semblables à la rhodopsine</a:t>
            </a:r>
          </a:p>
          <a:p>
            <a:pPr eaLnBrk="1" hangingPunct="1">
              <a:buFont typeface="Arial" charset="0"/>
              <a:buNone/>
            </a:pPr>
            <a:r>
              <a:rPr lang="fr-FR" b="1" smtClean="0">
                <a:solidFill>
                  <a:srgbClr val="0000FF"/>
                </a:solidFill>
              </a:rPr>
              <a:t>L’œil des cônes pour la lumière </a:t>
            </a:r>
          </a:p>
          <a:p>
            <a:pPr eaLnBrk="1" hangingPunct="1">
              <a:buFont typeface="Wingdings" pitchFamily="2" charset="2"/>
              <a:buChar char="ü"/>
            </a:pPr>
            <a:r>
              <a:rPr lang="fr-FR" b="1" smtClean="0">
                <a:solidFill>
                  <a:srgbClr val="0000FF"/>
                </a:solidFill>
              </a:rPr>
              <a:t>Bleu </a:t>
            </a:r>
          </a:p>
          <a:p>
            <a:pPr eaLnBrk="1" hangingPunct="1">
              <a:buFont typeface="Wingdings" pitchFamily="2" charset="2"/>
              <a:buChar char="ü"/>
            </a:pPr>
            <a:r>
              <a:rPr lang="fr-FR" b="1" smtClean="0">
                <a:solidFill>
                  <a:srgbClr val="0000FF"/>
                </a:solidFill>
              </a:rPr>
              <a:t>Rouge</a:t>
            </a:r>
          </a:p>
          <a:p>
            <a:pPr eaLnBrk="1" hangingPunct="1">
              <a:buFont typeface="Wingdings" pitchFamily="2" charset="2"/>
              <a:buChar char="ü"/>
            </a:pPr>
            <a:r>
              <a:rPr lang="fr-FR" b="1" smtClean="0">
                <a:solidFill>
                  <a:srgbClr val="0000FF"/>
                </a:solidFill>
              </a:rPr>
              <a:t>Verte</a:t>
            </a:r>
          </a:p>
          <a:p>
            <a:pPr eaLnBrk="1" hangingPunct="1">
              <a:buFont typeface="Arial" charset="0"/>
              <a:buNone/>
            </a:pPr>
            <a:r>
              <a:rPr lang="fr-FR" b="1" smtClean="0">
                <a:solidFill>
                  <a:srgbClr val="0000FF"/>
                </a:solidFill>
              </a:rPr>
              <a:t>La cécité des couleurs = </a:t>
            </a:r>
            <a:r>
              <a:rPr lang="fr-FR" b="1" smtClean="0">
                <a:solidFill>
                  <a:srgbClr val="FF0000"/>
                </a:solidFill>
              </a:rPr>
              <a:t>achromatopsie</a:t>
            </a:r>
            <a:r>
              <a:rPr lang="fr-FR" b="1" smtClean="0">
                <a:solidFill>
                  <a:srgbClr val="0000FF"/>
                </a:solidFill>
              </a:rPr>
              <a:t> </a:t>
            </a:r>
          </a:p>
          <a:p>
            <a:pPr eaLnBrk="1" hangingPunct="1">
              <a:buFont typeface="Arial" charset="0"/>
              <a:buNone/>
            </a:pPr>
            <a:r>
              <a:rPr lang="fr-FR" b="1" smtClean="0">
                <a:solidFill>
                  <a:srgbClr val="0000FF"/>
                </a:solidFill>
              </a:rPr>
              <a:t>Exemple le daltonisme (vert et rouge)</a:t>
            </a:r>
            <a:endParaRPr lang="fr-FR" b="1" smtClean="0">
              <a:solidFill>
                <a:srgbClr val="FF0000"/>
              </a:solidFill>
            </a:endParaRPr>
          </a:p>
          <a:p>
            <a:pPr eaLnBrk="1" hangingPunct="1">
              <a:buFont typeface="Wingdings" pitchFamily="2" charset="2"/>
              <a:buChar char="ü"/>
            </a:pPr>
            <a:endParaRPr lang="fr-FR" b="1" smtClean="0">
              <a:solidFill>
                <a:srgbClr val="0000FF"/>
              </a:solidFill>
            </a:endParaRPr>
          </a:p>
          <a:p>
            <a:pPr eaLnBrk="1" hangingPunct="1">
              <a:buFont typeface="Arial" charset="0"/>
              <a:buNone/>
            </a:pPr>
            <a:endParaRPr lang="fr-FR" b="1" smtClean="0">
              <a:solidFill>
                <a:srgbClr val="FF0000"/>
              </a:solidFill>
            </a:endParaRPr>
          </a:p>
          <a:p>
            <a:pPr eaLnBrk="1" hangingPunct="1"/>
            <a:endParaRPr lang="fr-FR" smtClean="0">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026"/>
          <p:cNvSpPr txBox="1">
            <a:spLocks noChangeArrowheads="1"/>
          </p:cNvSpPr>
          <p:nvPr/>
        </p:nvSpPr>
        <p:spPr bwMode="auto">
          <a:xfrm>
            <a:off x="2051050" y="333375"/>
            <a:ext cx="5018088" cy="706438"/>
          </a:xfrm>
          <a:prstGeom prst="rect">
            <a:avLst/>
          </a:prstGeom>
          <a:noFill/>
          <a:ln w="9525">
            <a:noFill/>
            <a:miter lim="800000"/>
            <a:headEnd/>
            <a:tailEnd/>
          </a:ln>
        </p:spPr>
        <p:txBody>
          <a:bodyPr wrap="none">
            <a:spAutoFit/>
          </a:bodyPr>
          <a:lstStyle/>
          <a:p>
            <a:r>
              <a:rPr lang="fr-FR" sz="4000">
                <a:solidFill>
                  <a:srgbClr val="0000CC"/>
                </a:solidFill>
              </a:rPr>
              <a:t>Vision des couleurs</a:t>
            </a:r>
          </a:p>
        </p:txBody>
      </p:sp>
      <p:pic>
        <p:nvPicPr>
          <p:cNvPr id="74755" name="Picture 1027" descr="melange coul"/>
          <p:cNvPicPr>
            <a:picLocks noChangeAspect="1" noChangeArrowheads="1"/>
          </p:cNvPicPr>
          <p:nvPr/>
        </p:nvPicPr>
        <p:blipFill>
          <a:blip r:embed="rId3" cstate="print"/>
          <a:srcRect/>
          <a:stretch>
            <a:fillRect/>
          </a:stretch>
        </p:blipFill>
        <p:spPr bwMode="auto">
          <a:xfrm>
            <a:off x="1981200" y="1524000"/>
            <a:ext cx="4648200" cy="4470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500063" y="-214313"/>
            <a:ext cx="8229600" cy="1143001"/>
          </a:xfrm>
        </p:spPr>
        <p:txBody>
          <a:bodyPr/>
          <a:lstStyle/>
          <a:p>
            <a:pPr eaLnBrk="1" hangingPunct="1"/>
            <a:r>
              <a:rPr lang="fr-FR" b="1" smtClean="0">
                <a:solidFill>
                  <a:srgbClr val="0000CC"/>
                </a:solidFill>
                <a:latin typeface="Times New Roman" pitchFamily="18" charset="0"/>
              </a:rPr>
              <a:t/>
            </a:r>
            <a:br>
              <a:rPr lang="fr-FR" b="1" smtClean="0">
                <a:solidFill>
                  <a:srgbClr val="0000CC"/>
                </a:solidFill>
                <a:latin typeface="Times New Roman" pitchFamily="18" charset="0"/>
              </a:rPr>
            </a:br>
            <a:r>
              <a:rPr lang="fr-FR" b="1" smtClean="0">
                <a:solidFill>
                  <a:srgbClr val="0000CC"/>
                </a:solidFill>
                <a:latin typeface="Times New Roman" pitchFamily="18" charset="0"/>
              </a:rPr>
              <a:t/>
            </a:r>
            <a:br>
              <a:rPr lang="fr-FR" b="1" smtClean="0">
                <a:solidFill>
                  <a:srgbClr val="0000CC"/>
                </a:solidFill>
                <a:latin typeface="Times New Roman" pitchFamily="18" charset="0"/>
              </a:rPr>
            </a:br>
            <a:r>
              <a:rPr lang="fr-FR" sz="3200" b="1" smtClean="0">
                <a:solidFill>
                  <a:srgbClr val="0000CC"/>
                </a:solidFill>
                <a:latin typeface="Times New Roman" pitchFamily="18" charset="0"/>
              </a:rPr>
              <a:t>C- La phototransduction</a:t>
            </a:r>
            <a:r>
              <a:rPr lang="fr-FR" b="1" smtClean="0">
                <a:solidFill>
                  <a:srgbClr val="0000CC"/>
                </a:solidFill>
                <a:latin typeface="Times New Roman" pitchFamily="18" charset="0"/>
              </a:rPr>
              <a:t/>
            </a:r>
            <a:br>
              <a:rPr lang="fr-FR" b="1" smtClean="0">
                <a:solidFill>
                  <a:srgbClr val="0000CC"/>
                </a:solidFill>
                <a:latin typeface="Times New Roman" pitchFamily="18" charset="0"/>
              </a:rPr>
            </a:br>
            <a:r>
              <a:rPr lang="fr-FR" b="1" smtClean="0">
                <a:solidFill>
                  <a:srgbClr val="0000CC"/>
                </a:solidFill>
                <a:latin typeface="Times New Roman" pitchFamily="18" charset="0"/>
              </a:rPr>
              <a:t/>
            </a:r>
            <a:br>
              <a:rPr lang="fr-FR" b="1" smtClean="0">
                <a:solidFill>
                  <a:srgbClr val="0000CC"/>
                </a:solidFill>
                <a:latin typeface="Times New Roman" pitchFamily="18" charset="0"/>
              </a:rPr>
            </a:br>
            <a:endParaRPr lang="fr-FR" b="1" smtClean="0">
              <a:solidFill>
                <a:srgbClr val="0000CC"/>
              </a:solidFill>
            </a:endParaRPr>
          </a:p>
        </p:txBody>
      </p:sp>
      <p:sp>
        <p:nvSpPr>
          <p:cNvPr id="75779" name="Espace réservé du contenu 2"/>
          <p:cNvSpPr>
            <a:spLocks noGrp="1"/>
          </p:cNvSpPr>
          <p:nvPr>
            <p:ph idx="1"/>
          </p:nvPr>
        </p:nvSpPr>
        <p:spPr>
          <a:xfrm>
            <a:off x="0" y="500063"/>
            <a:ext cx="9144000" cy="6357937"/>
          </a:xfrm>
        </p:spPr>
        <p:txBody>
          <a:bodyPr/>
          <a:lstStyle/>
          <a:p>
            <a:pPr eaLnBrk="1" hangingPunct="1">
              <a:buFont typeface="Arial" charset="0"/>
              <a:buNone/>
            </a:pPr>
            <a:r>
              <a:rPr lang="fr-FR" sz="3000" dirty="0" smtClean="0">
                <a:solidFill>
                  <a:srgbClr val="0000FF"/>
                </a:solidFill>
                <a:latin typeface="Times New Roman" pitchFamily="18" charset="0"/>
              </a:rPr>
              <a:t>C’est la </a:t>
            </a:r>
            <a:r>
              <a:rPr lang="fr-FR" sz="3000" b="1" dirty="0" smtClean="0">
                <a:solidFill>
                  <a:srgbClr val="0000FF"/>
                </a:solidFill>
                <a:latin typeface="Times New Roman" pitchFamily="18" charset="0"/>
              </a:rPr>
              <a:t>rhodopsine </a:t>
            </a:r>
            <a:r>
              <a:rPr lang="fr-FR" sz="3000" dirty="0" smtClean="0">
                <a:solidFill>
                  <a:srgbClr val="0000FF"/>
                </a:solidFill>
                <a:latin typeface="Times New Roman" pitchFamily="18" charset="0"/>
              </a:rPr>
              <a:t>qui en est responsable, composée:</a:t>
            </a:r>
          </a:p>
          <a:p>
            <a:pPr eaLnBrk="1" hangingPunct="1"/>
            <a:r>
              <a:rPr lang="fr-FR" sz="3000" b="1" dirty="0" smtClean="0">
                <a:solidFill>
                  <a:srgbClr val="0000FF"/>
                </a:solidFill>
                <a:latin typeface="Times New Roman" pitchFamily="18" charset="0"/>
              </a:rPr>
              <a:t>Opsine</a:t>
            </a:r>
          </a:p>
          <a:p>
            <a:pPr eaLnBrk="1" hangingPunct="1"/>
            <a:r>
              <a:rPr lang="fr-FR" sz="3000" b="1" dirty="0" smtClean="0">
                <a:solidFill>
                  <a:srgbClr val="0000FF"/>
                </a:solidFill>
                <a:latin typeface="Times New Roman" pitchFamily="18" charset="0"/>
              </a:rPr>
              <a:t>Rétinal </a:t>
            </a:r>
            <a:r>
              <a:rPr lang="fr-FR" sz="3000" dirty="0" smtClean="0">
                <a:solidFill>
                  <a:srgbClr val="0000FF"/>
                </a:solidFill>
                <a:latin typeface="Times New Roman" pitchFamily="18" charset="0"/>
              </a:rPr>
              <a:t>(dérivé de la vitamine A) </a:t>
            </a:r>
            <a:r>
              <a:rPr lang="fr-FR" sz="2800" dirty="0" smtClean="0">
                <a:solidFill>
                  <a:srgbClr val="0000FF"/>
                </a:solidFill>
                <a:latin typeface="Times New Roman" pitchFamily="18" charset="0"/>
              </a:rPr>
              <a:t>qui est la partie absorbant la lumière dans le pigment</a:t>
            </a:r>
          </a:p>
          <a:p>
            <a:pPr eaLnBrk="1" hangingPunct="1"/>
            <a:r>
              <a:rPr lang="fr-FR" sz="3000" b="1" dirty="0" smtClean="0">
                <a:solidFill>
                  <a:srgbClr val="FF0000"/>
                </a:solidFill>
                <a:latin typeface="Times New Roman" pitchFamily="18" charset="0"/>
              </a:rPr>
              <a:t>Absence de lumière</a:t>
            </a:r>
            <a:r>
              <a:rPr lang="fr-FR" sz="3000" dirty="0" smtClean="0">
                <a:solidFill>
                  <a:srgbClr val="0000FF"/>
                </a:solidFill>
                <a:latin typeface="Times New Roman" pitchFamily="18" charset="0"/>
              </a:rPr>
              <a:t>: le rétinal se fixe sur l’opsine</a:t>
            </a:r>
          </a:p>
          <a:p>
            <a:pPr eaLnBrk="1" hangingPunct="1"/>
            <a:r>
              <a:rPr lang="fr-FR" sz="3000" b="1" dirty="0" smtClean="0">
                <a:solidFill>
                  <a:srgbClr val="FF0000"/>
                </a:solidFill>
                <a:latin typeface="Times New Roman" pitchFamily="18" charset="0"/>
              </a:rPr>
              <a:t>Présence de lumière </a:t>
            </a:r>
            <a:r>
              <a:rPr lang="fr-FR" sz="3000" dirty="0" smtClean="0">
                <a:solidFill>
                  <a:srgbClr val="0000FF"/>
                </a:solidFill>
                <a:latin typeface="Times New Roman" pitchFamily="18" charset="0"/>
              </a:rPr>
              <a:t>: le rétinal se détache du pigment </a:t>
            </a:r>
          </a:p>
          <a:p>
            <a:pPr eaLnBrk="1" hangingPunct="1">
              <a:buFont typeface="Arial" charset="0"/>
              <a:buNone/>
            </a:pPr>
            <a:r>
              <a:rPr lang="fr-FR" sz="3000" dirty="0" smtClean="0">
                <a:solidFill>
                  <a:srgbClr val="0000FF"/>
                </a:solidFill>
                <a:latin typeface="Times New Roman" pitchFamily="18" charset="0"/>
              </a:rPr>
              <a:t>et change de configuration: c’est le </a:t>
            </a:r>
            <a:r>
              <a:rPr lang="fr-FR" sz="3000" b="1" dirty="0" smtClean="0">
                <a:solidFill>
                  <a:srgbClr val="FF0000"/>
                </a:solidFill>
                <a:latin typeface="Times New Roman" pitchFamily="18" charset="0"/>
              </a:rPr>
              <a:t>BLANCHIMENT</a:t>
            </a:r>
          </a:p>
          <a:p>
            <a:pPr algn="just" eaLnBrk="1" hangingPunct="1">
              <a:buFont typeface="Arial" charset="0"/>
              <a:buNone/>
            </a:pPr>
            <a:r>
              <a:rPr lang="fr-FR" sz="3000" dirty="0" smtClean="0">
                <a:solidFill>
                  <a:srgbClr val="0000FF"/>
                </a:solidFill>
                <a:latin typeface="Times New Roman" pitchFamily="18" charset="0"/>
              </a:rPr>
              <a:t>Les signaux électriques se produisent en réponse aux mouvements des ions entre </a:t>
            </a:r>
            <a:r>
              <a:rPr lang="fr-FR" sz="3000" b="1" dirty="0" smtClean="0">
                <a:solidFill>
                  <a:srgbClr val="0000FF"/>
                </a:solidFill>
                <a:latin typeface="Times New Roman" pitchFamily="18" charset="0"/>
              </a:rPr>
              <a:t>Milieu extra cellulaire </a:t>
            </a:r>
            <a:r>
              <a:rPr lang="fr-FR" sz="3000" dirty="0" smtClean="0">
                <a:solidFill>
                  <a:srgbClr val="0000FF"/>
                </a:solidFill>
                <a:latin typeface="Times New Roman" pitchFamily="18" charset="0"/>
              </a:rPr>
              <a:t>et </a:t>
            </a:r>
            <a:r>
              <a:rPr lang="fr-FR" sz="3000" b="1" dirty="0" smtClean="0">
                <a:solidFill>
                  <a:srgbClr val="0000FF"/>
                </a:solidFill>
                <a:latin typeface="Times New Roman" pitchFamily="18" charset="0"/>
              </a:rPr>
              <a:t>Milieu intra cellulaire</a:t>
            </a:r>
          </a:p>
          <a:p>
            <a:pPr algn="just" eaLnBrk="1" hangingPunct="1">
              <a:buFont typeface="Arial" charset="0"/>
              <a:buNone/>
            </a:pPr>
            <a:r>
              <a:rPr lang="fr-FR" sz="3000" dirty="0" smtClean="0">
                <a:solidFill>
                  <a:srgbClr val="0000FF"/>
                </a:solidFill>
                <a:latin typeface="Times New Roman" pitchFamily="18" charset="0"/>
              </a:rPr>
              <a:t>Les bâtonnets contiennent canaux des ioniques qui permettent: entrées de Na</a:t>
            </a:r>
            <a:r>
              <a:rPr lang="fr-FR" sz="1800" dirty="0" smtClean="0">
                <a:solidFill>
                  <a:srgbClr val="0000FF"/>
                </a:solidFill>
                <a:latin typeface="Times New Roman" pitchFamily="18" charset="0"/>
              </a:rPr>
              <a:t>+</a:t>
            </a:r>
            <a:r>
              <a:rPr lang="fr-FR" sz="3000" dirty="0" smtClean="0">
                <a:solidFill>
                  <a:srgbClr val="0000FF"/>
                </a:solidFill>
                <a:latin typeface="Times New Roman" pitchFamily="18" charset="0"/>
              </a:rPr>
              <a:t>  sorties de K</a:t>
            </a:r>
            <a:r>
              <a:rPr lang="fr-FR" sz="1600" dirty="0" smtClean="0">
                <a:solidFill>
                  <a:srgbClr val="0000FF"/>
                </a:solidFill>
                <a:latin typeface="Times New Roman" pitchFamily="18" charset="0"/>
              </a:rPr>
              <a:t>+</a:t>
            </a:r>
            <a:endParaRPr lang="fr-FR" sz="3000" dirty="0" smtClean="0">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oupe rétine3"/>
          <p:cNvPicPr>
            <a:picLocks noChangeAspect="1" noChangeArrowheads="1"/>
          </p:cNvPicPr>
          <p:nvPr/>
        </p:nvPicPr>
        <p:blipFill>
          <a:blip r:embed="rId3" cstate="print"/>
          <a:srcRect/>
          <a:stretch>
            <a:fillRect/>
          </a:stretch>
        </p:blipFill>
        <p:spPr bwMode="auto">
          <a:xfrm>
            <a:off x="2209800" y="914400"/>
            <a:ext cx="5233988" cy="5483225"/>
          </a:xfrm>
          <a:prstGeom prst="rect">
            <a:avLst/>
          </a:prstGeom>
          <a:noFill/>
          <a:ln w="9525">
            <a:noFill/>
            <a:miter lim="800000"/>
            <a:headEnd/>
            <a:tailEnd/>
          </a:ln>
        </p:spPr>
      </p:pic>
      <p:sp>
        <p:nvSpPr>
          <p:cNvPr id="82947" name="Rectangle 3"/>
          <p:cNvSpPr>
            <a:spLocks noChangeArrowheads="1"/>
          </p:cNvSpPr>
          <p:nvPr/>
        </p:nvSpPr>
        <p:spPr bwMode="auto">
          <a:xfrm>
            <a:off x="2362200" y="209550"/>
            <a:ext cx="5638800" cy="387350"/>
          </a:xfrm>
          <a:prstGeom prst="rect">
            <a:avLst/>
          </a:prstGeom>
          <a:noFill/>
          <a:ln w="9525">
            <a:noFill/>
            <a:miter lim="800000"/>
            <a:headEnd/>
            <a:tailEnd/>
          </a:ln>
        </p:spPr>
        <p:txBody>
          <a:bodyPr wrap="none">
            <a:spAutoFit/>
          </a:bodyPr>
          <a:lstStyle/>
          <a:p>
            <a:pPr>
              <a:lnSpc>
                <a:spcPct val="80000"/>
              </a:lnSpc>
            </a:pPr>
            <a:r>
              <a:rPr lang="fr-FR">
                <a:solidFill>
                  <a:srgbClr val="6600CC"/>
                </a:solidFill>
              </a:rPr>
              <a:t>D- Circuits fondamentaux de la rétine</a:t>
            </a:r>
          </a:p>
        </p:txBody>
      </p:sp>
      <p:sp>
        <p:nvSpPr>
          <p:cNvPr id="82948" name="Text Box 4"/>
          <p:cNvSpPr txBox="1">
            <a:spLocks noChangeArrowheads="1"/>
          </p:cNvSpPr>
          <p:nvPr/>
        </p:nvSpPr>
        <p:spPr bwMode="auto">
          <a:xfrm>
            <a:off x="-76200" y="3295650"/>
            <a:ext cx="2763838" cy="360363"/>
          </a:xfrm>
          <a:prstGeom prst="rect">
            <a:avLst/>
          </a:prstGeom>
          <a:noFill/>
          <a:ln w="9525">
            <a:noFill/>
            <a:miter lim="800000"/>
            <a:headEnd/>
            <a:tailEnd/>
          </a:ln>
        </p:spPr>
        <p:txBody>
          <a:bodyPr wrap="none">
            <a:spAutoFit/>
          </a:bodyPr>
          <a:lstStyle/>
          <a:p>
            <a:pPr>
              <a:lnSpc>
                <a:spcPct val="80000"/>
              </a:lnSpc>
            </a:pPr>
            <a:r>
              <a:rPr lang="fr-FR" sz="2200" b="0"/>
              <a:t>Cellules horizontales</a:t>
            </a:r>
          </a:p>
        </p:txBody>
      </p:sp>
      <p:sp>
        <p:nvSpPr>
          <p:cNvPr id="82949" name="Text Box 5"/>
          <p:cNvSpPr txBox="1">
            <a:spLocks noChangeArrowheads="1"/>
          </p:cNvSpPr>
          <p:nvPr/>
        </p:nvSpPr>
        <p:spPr bwMode="auto">
          <a:xfrm>
            <a:off x="6334125" y="3732213"/>
            <a:ext cx="2047875" cy="628650"/>
          </a:xfrm>
          <a:prstGeom prst="rect">
            <a:avLst/>
          </a:prstGeom>
          <a:noFill/>
          <a:ln w="9525">
            <a:noFill/>
            <a:miter lim="800000"/>
            <a:headEnd/>
            <a:tailEnd/>
          </a:ln>
        </p:spPr>
        <p:txBody>
          <a:bodyPr wrap="none">
            <a:spAutoFit/>
          </a:bodyPr>
          <a:lstStyle/>
          <a:p>
            <a:pPr algn="ctr">
              <a:lnSpc>
                <a:spcPct val="80000"/>
              </a:lnSpc>
            </a:pPr>
            <a:r>
              <a:rPr lang="fr-FR" sz="2200" b="0"/>
              <a:t>Cellules gliales</a:t>
            </a:r>
          </a:p>
          <a:p>
            <a:pPr algn="ctr">
              <a:lnSpc>
                <a:spcPct val="80000"/>
              </a:lnSpc>
            </a:pPr>
            <a:r>
              <a:rPr lang="fr-FR" sz="2200" b="0"/>
              <a:t>(Müller)</a:t>
            </a:r>
          </a:p>
        </p:txBody>
      </p:sp>
      <p:sp>
        <p:nvSpPr>
          <p:cNvPr id="82950" name="Text Box 6"/>
          <p:cNvSpPr txBox="1">
            <a:spLocks noChangeArrowheads="1"/>
          </p:cNvSpPr>
          <p:nvPr/>
        </p:nvSpPr>
        <p:spPr bwMode="auto">
          <a:xfrm>
            <a:off x="6019800" y="3067050"/>
            <a:ext cx="2452688" cy="360363"/>
          </a:xfrm>
          <a:prstGeom prst="rect">
            <a:avLst/>
          </a:prstGeom>
          <a:noFill/>
          <a:ln w="9525">
            <a:noFill/>
            <a:miter lim="800000"/>
            <a:headEnd/>
            <a:tailEnd/>
          </a:ln>
        </p:spPr>
        <p:txBody>
          <a:bodyPr wrap="none">
            <a:spAutoFit/>
          </a:bodyPr>
          <a:lstStyle/>
          <a:p>
            <a:pPr>
              <a:lnSpc>
                <a:spcPct val="80000"/>
              </a:lnSpc>
            </a:pPr>
            <a:r>
              <a:rPr lang="fr-FR" sz="2200" b="0"/>
              <a:t>Cellules bipolaires</a:t>
            </a:r>
          </a:p>
        </p:txBody>
      </p:sp>
      <p:sp>
        <p:nvSpPr>
          <p:cNvPr id="82951" name="Text Box 7"/>
          <p:cNvSpPr txBox="1">
            <a:spLocks noChangeArrowheads="1"/>
          </p:cNvSpPr>
          <p:nvPr/>
        </p:nvSpPr>
        <p:spPr bwMode="auto">
          <a:xfrm>
            <a:off x="1752600" y="5614988"/>
            <a:ext cx="1474788" cy="628650"/>
          </a:xfrm>
          <a:prstGeom prst="rect">
            <a:avLst/>
          </a:prstGeom>
          <a:noFill/>
          <a:ln w="9525">
            <a:noFill/>
            <a:miter lim="800000"/>
            <a:headEnd/>
            <a:tailEnd/>
          </a:ln>
        </p:spPr>
        <p:txBody>
          <a:bodyPr wrap="none">
            <a:spAutoFit/>
          </a:bodyPr>
          <a:lstStyle/>
          <a:p>
            <a:pPr>
              <a:lnSpc>
                <a:spcPct val="80000"/>
              </a:lnSpc>
            </a:pPr>
            <a:r>
              <a:rPr lang="fr-FR" sz="2200" b="0"/>
              <a:t>Cellules </a:t>
            </a:r>
          </a:p>
          <a:p>
            <a:pPr>
              <a:lnSpc>
                <a:spcPct val="80000"/>
              </a:lnSpc>
            </a:pPr>
            <a:r>
              <a:rPr lang="fr-FR" sz="2200" b="0"/>
              <a:t>amacrines</a:t>
            </a:r>
          </a:p>
        </p:txBody>
      </p:sp>
      <p:sp>
        <p:nvSpPr>
          <p:cNvPr id="82952" name="Text Box 8"/>
          <p:cNvSpPr txBox="1">
            <a:spLocks noChangeArrowheads="1"/>
          </p:cNvSpPr>
          <p:nvPr/>
        </p:nvSpPr>
        <p:spPr bwMode="auto">
          <a:xfrm>
            <a:off x="5703888" y="6227763"/>
            <a:ext cx="2003425" cy="628650"/>
          </a:xfrm>
          <a:prstGeom prst="rect">
            <a:avLst/>
          </a:prstGeom>
          <a:noFill/>
          <a:ln w="9525">
            <a:noFill/>
            <a:miter lim="800000"/>
            <a:headEnd/>
            <a:tailEnd/>
          </a:ln>
        </p:spPr>
        <p:txBody>
          <a:bodyPr wrap="none">
            <a:spAutoFit/>
          </a:bodyPr>
          <a:lstStyle/>
          <a:p>
            <a:pPr algn="ctr">
              <a:lnSpc>
                <a:spcPct val="80000"/>
              </a:lnSpc>
            </a:pPr>
            <a:r>
              <a:rPr lang="fr-FR" sz="2200" b="0"/>
              <a:t>Cellules </a:t>
            </a:r>
          </a:p>
          <a:p>
            <a:pPr algn="ctr">
              <a:lnSpc>
                <a:spcPct val="80000"/>
              </a:lnSpc>
            </a:pPr>
            <a:r>
              <a:rPr lang="fr-FR" sz="2200" b="0"/>
              <a:t>ganglionnaires</a:t>
            </a:r>
          </a:p>
        </p:txBody>
      </p:sp>
      <p:sp>
        <p:nvSpPr>
          <p:cNvPr id="82953" name="Text Box 9"/>
          <p:cNvSpPr txBox="1">
            <a:spLocks noChangeArrowheads="1"/>
          </p:cNvSpPr>
          <p:nvPr/>
        </p:nvSpPr>
        <p:spPr bwMode="auto">
          <a:xfrm>
            <a:off x="1673225" y="509588"/>
            <a:ext cx="1273175" cy="360362"/>
          </a:xfrm>
          <a:prstGeom prst="rect">
            <a:avLst/>
          </a:prstGeom>
          <a:noFill/>
          <a:ln w="9525">
            <a:noFill/>
            <a:miter lim="800000"/>
            <a:headEnd/>
            <a:tailEnd/>
          </a:ln>
        </p:spPr>
        <p:txBody>
          <a:bodyPr wrap="none">
            <a:spAutoFit/>
          </a:bodyPr>
          <a:lstStyle/>
          <a:p>
            <a:pPr>
              <a:lnSpc>
                <a:spcPct val="80000"/>
              </a:lnSpc>
            </a:pPr>
            <a:r>
              <a:rPr lang="fr-FR" sz="2200" b="0"/>
              <a:t>batônnet</a:t>
            </a:r>
          </a:p>
        </p:txBody>
      </p:sp>
      <p:sp>
        <p:nvSpPr>
          <p:cNvPr id="82954" name="Text Box 10"/>
          <p:cNvSpPr txBox="1">
            <a:spLocks noChangeArrowheads="1"/>
          </p:cNvSpPr>
          <p:nvPr/>
        </p:nvSpPr>
        <p:spPr bwMode="auto">
          <a:xfrm>
            <a:off x="4114800" y="585788"/>
            <a:ext cx="790575" cy="360362"/>
          </a:xfrm>
          <a:prstGeom prst="rect">
            <a:avLst/>
          </a:prstGeom>
          <a:noFill/>
          <a:ln w="9525">
            <a:noFill/>
            <a:miter lim="800000"/>
            <a:headEnd/>
            <a:tailEnd/>
          </a:ln>
        </p:spPr>
        <p:txBody>
          <a:bodyPr wrap="none">
            <a:spAutoFit/>
          </a:bodyPr>
          <a:lstStyle/>
          <a:p>
            <a:pPr>
              <a:lnSpc>
                <a:spcPct val="80000"/>
              </a:lnSpc>
            </a:pPr>
            <a:r>
              <a:rPr lang="fr-FR" sz="2200" b="0"/>
              <a:t>cône</a:t>
            </a:r>
          </a:p>
        </p:txBody>
      </p:sp>
      <p:sp>
        <p:nvSpPr>
          <p:cNvPr id="82955" name="Text Box 11"/>
          <p:cNvSpPr txBox="1">
            <a:spLocks noChangeArrowheads="1"/>
          </p:cNvSpPr>
          <p:nvPr/>
        </p:nvSpPr>
        <p:spPr bwMode="auto">
          <a:xfrm>
            <a:off x="-14288" y="3960813"/>
            <a:ext cx="2452688" cy="628650"/>
          </a:xfrm>
          <a:prstGeom prst="rect">
            <a:avLst/>
          </a:prstGeom>
          <a:noFill/>
          <a:ln w="9525">
            <a:noFill/>
            <a:miter lim="800000"/>
            <a:headEnd/>
            <a:tailEnd/>
          </a:ln>
        </p:spPr>
        <p:txBody>
          <a:bodyPr wrap="none">
            <a:spAutoFit/>
          </a:bodyPr>
          <a:lstStyle/>
          <a:p>
            <a:pPr algn="ctr">
              <a:lnSpc>
                <a:spcPct val="80000"/>
              </a:lnSpc>
            </a:pPr>
            <a:r>
              <a:rPr lang="fr-FR" sz="2200" b="0"/>
              <a:t>Cellules bipolaires</a:t>
            </a:r>
          </a:p>
          <a:p>
            <a:pPr algn="ctr">
              <a:lnSpc>
                <a:spcPct val="80000"/>
              </a:lnSpc>
            </a:pPr>
            <a:r>
              <a:rPr lang="fr-FR" sz="2200" b="0"/>
              <a:t>de bâtonnet</a:t>
            </a:r>
          </a:p>
        </p:txBody>
      </p:sp>
      <p:sp>
        <p:nvSpPr>
          <p:cNvPr id="82956" name="Text Box 12"/>
          <p:cNvSpPr txBox="1">
            <a:spLocks noChangeArrowheads="1"/>
          </p:cNvSpPr>
          <p:nvPr/>
        </p:nvSpPr>
        <p:spPr bwMode="auto">
          <a:xfrm>
            <a:off x="2924175" y="6407150"/>
            <a:ext cx="1101725" cy="360363"/>
          </a:xfrm>
          <a:prstGeom prst="rect">
            <a:avLst/>
          </a:prstGeom>
          <a:noFill/>
          <a:ln w="9525">
            <a:noFill/>
            <a:miter lim="800000"/>
            <a:headEnd/>
            <a:tailEnd/>
          </a:ln>
        </p:spPr>
        <p:txBody>
          <a:bodyPr wrap="none">
            <a:spAutoFit/>
          </a:bodyPr>
          <a:lstStyle/>
          <a:p>
            <a:pPr>
              <a:lnSpc>
                <a:spcPct val="80000"/>
              </a:lnSpc>
            </a:pPr>
            <a:r>
              <a:rPr lang="fr-FR" sz="2200" b="0"/>
              <a:t>lumière</a:t>
            </a:r>
          </a:p>
        </p:txBody>
      </p:sp>
      <p:sp>
        <p:nvSpPr>
          <p:cNvPr id="82957" name="Text Box 13"/>
          <p:cNvSpPr txBox="1">
            <a:spLocks noChangeArrowheads="1"/>
          </p:cNvSpPr>
          <p:nvPr/>
        </p:nvSpPr>
        <p:spPr bwMode="auto">
          <a:xfrm>
            <a:off x="2540000" y="2265363"/>
            <a:ext cx="1303338" cy="628650"/>
          </a:xfrm>
          <a:prstGeom prst="rect">
            <a:avLst/>
          </a:prstGeom>
          <a:noFill/>
          <a:ln w="9525">
            <a:noFill/>
            <a:miter lim="800000"/>
            <a:headEnd/>
            <a:tailEnd/>
          </a:ln>
        </p:spPr>
        <p:txBody>
          <a:bodyPr wrap="none">
            <a:spAutoFit/>
          </a:bodyPr>
          <a:lstStyle/>
          <a:p>
            <a:pPr algn="ctr">
              <a:lnSpc>
                <a:spcPct val="80000"/>
              </a:lnSpc>
            </a:pPr>
            <a:r>
              <a:rPr lang="fr-FR" sz="2200" b="0"/>
              <a:t>Jonction </a:t>
            </a:r>
          </a:p>
          <a:p>
            <a:pPr algn="ctr">
              <a:lnSpc>
                <a:spcPct val="80000"/>
              </a:lnSpc>
            </a:pPr>
            <a:r>
              <a:rPr lang="fr-FR" sz="2200" b="0"/>
              <a:t>gap</a:t>
            </a:r>
          </a:p>
        </p:txBody>
      </p:sp>
      <p:sp>
        <p:nvSpPr>
          <p:cNvPr id="82958" name="Text Box 14"/>
          <p:cNvSpPr txBox="1">
            <a:spLocks noChangeArrowheads="1"/>
          </p:cNvSpPr>
          <p:nvPr/>
        </p:nvSpPr>
        <p:spPr bwMode="auto">
          <a:xfrm>
            <a:off x="5562600" y="615950"/>
            <a:ext cx="2857500" cy="360363"/>
          </a:xfrm>
          <a:prstGeom prst="rect">
            <a:avLst/>
          </a:prstGeom>
          <a:noFill/>
          <a:ln w="9525">
            <a:noFill/>
            <a:miter lim="800000"/>
            <a:headEnd/>
            <a:tailEnd/>
          </a:ln>
        </p:spPr>
        <p:txBody>
          <a:bodyPr wrap="none">
            <a:spAutoFit/>
          </a:bodyPr>
          <a:lstStyle/>
          <a:p>
            <a:pPr>
              <a:lnSpc>
                <a:spcPct val="80000"/>
              </a:lnSpc>
            </a:pPr>
            <a:r>
              <a:rPr lang="fr-FR" sz="2200" b="0"/>
              <a:t>Cellules pigmentaires</a:t>
            </a:r>
          </a:p>
        </p:txBody>
      </p:sp>
      <p:sp>
        <p:nvSpPr>
          <p:cNvPr id="82959" name="AutoShape 15"/>
          <p:cNvSpPr>
            <a:spLocks noChangeArrowheads="1"/>
          </p:cNvSpPr>
          <p:nvPr/>
        </p:nvSpPr>
        <p:spPr bwMode="auto">
          <a:xfrm>
            <a:off x="3962400" y="6400800"/>
            <a:ext cx="838200" cy="381000"/>
          </a:xfrm>
          <a:prstGeom prst="upArrow">
            <a:avLst>
              <a:gd name="adj1" fmla="val 50000"/>
              <a:gd name="adj2" fmla="val 25000"/>
            </a:avLst>
          </a:prstGeom>
          <a:solidFill>
            <a:srgbClr val="FFFF66"/>
          </a:solidFill>
          <a:ln w="9525">
            <a:solidFill>
              <a:schemeClr val="tx1"/>
            </a:solidFill>
            <a:miter lim="800000"/>
            <a:headEnd/>
            <a:tailEnd/>
          </a:ln>
        </p:spPr>
        <p:txBody>
          <a:bodyPr wrap="none" anchor="ctr"/>
          <a:lstStyle/>
          <a:p>
            <a:endParaRPr lang="fr-FR" b="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p:txBody>
          <a:bodyPr/>
          <a:lstStyle/>
          <a:p>
            <a:pPr eaLnBrk="1" hangingPunct="1"/>
            <a:r>
              <a:rPr lang="fr-FR" b="1" smtClean="0">
                <a:solidFill>
                  <a:srgbClr val="0000FF"/>
                </a:solidFill>
              </a:rPr>
              <a:t>Traitement du signal lumineux</a:t>
            </a:r>
          </a:p>
        </p:txBody>
      </p:sp>
      <p:sp>
        <p:nvSpPr>
          <p:cNvPr id="88067" name="Espace réservé du contenu 2"/>
          <p:cNvSpPr>
            <a:spLocks noGrp="1"/>
          </p:cNvSpPr>
          <p:nvPr>
            <p:ph idx="1"/>
          </p:nvPr>
        </p:nvSpPr>
        <p:spPr/>
        <p:txBody>
          <a:bodyPr/>
          <a:lstStyle/>
          <a:p>
            <a:pPr eaLnBrk="1" hangingPunct="1"/>
            <a:r>
              <a:rPr lang="fr-FR" b="1" dirty="0" smtClean="0">
                <a:solidFill>
                  <a:srgbClr val="0000FF"/>
                </a:solidFill>
              </a:rPr>
              <a:t>Existe 2 types de neurones bipolaires</a:t>
            </a:r>
          </a:p>
          <a:p>
            <a:pPr eaLnBrk="1" hangingPunct="1">
              <a:buFont typeface="Arial" charset="0"/>
              <a:buNone/>
            </a:pPr>
            <a:r>
              <a:rPr lang="fr-FR" b="1" dirty="0" smtClean="0">
                <a:solidFill>
                  <a:srgbClr val="0000FF"/>
                </a:solidFill>
              </a:rPr>
              <a:t>Dans l’obscurité</a:t>
            </a:r>
          </a:p>
          <a:p>
            <a:pPr eaLnBrk="1" hangingPunct="1"/>
            <a:r>
              <a:rPr lang="fr-FR" b="1" dirty="0" smtClean="0">
                <a:solidFill>
                  <a:srgbClr val="0000FF"/>
                </a:solidFill>
              </a:rPr>
              <a:t>Light « ON »: sont inhibées par la libération de glutamate et activées par la lumière</a:t>
            </a:r>
          </a:p>
          <a:p>
            <a:pPr eaLnBrk="1" hangingPunct="1"/>
            <a:r>
              <a:rPr lang="fr-FR" b="1" dirty="0" smtClean="0">
                <a:solidFill>
                  <a:srgbClr val="0000FF"/>
                </a:solidFill>
              </a:rPr>
              <a:t>Light « OFF »: sont activées par la libération de glutamate et </a:t>
            </a:r>
            <a:r>
              <a:rPr lang="fr-FR" b="1" dirty="0" smtClean="0">
                <a:solidFill>
                  <a:srgbClr val="0000CC"/>
                </a:solidFill>
              </a:rPr>
              <a:t>inhibée</a:t>
            </a:r>
            <a:r>
              <a:rPr lang="fr-FR" b="1" dirty="0" smtClean="0">
                <a:solidFill>
                  <a:srgbClr val="0000FF"/>
                </a:solidFill>
              </a:rPr>
              <a:t>s par la lumière</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0" y="4149725"/>
            <a:ext cx="9144000" cy="460375"/>
          </a:xfrm>
          <a:prstGeom prst="rect">
            <a:avLst/>
          </a:prstGeom>
          <a:noFill/>
          <a:ln w="9525">
            <a:noFill/>
            <a:miter lim="800000"/>
            <a:headEnd/>
            <a:tailEnd/>
          </a:ln>
        </p:spPr>
        <p:txBody>
          <a:bodyPr>
            <a:spAutoFit/>
          </a:bodyPr>
          <a:lstStyle/>
          <a:p>
            <a:r>
              <a:rPr lang="fr-FR"/>
              <a:t>. </a:t>
            </a:r>
          </a:p>
        </p:txBody>
      </p:sp>
      <p:sp>
        <p:nvSpPr>
          <p:cNvPr id="10243" name="Titre 4"/>
          <p:cNvSpPr>
            <a:spLocks noGrp="1"/>
          </p:cNvSpPr>
          <p:nvPr>
            <p:ph type="ctrTitle"/>
          </p:nvPr>
        </p:nvSpPr>
        <p:spPr>
          <a:xfrm>
            <a:off x="0" y="2565400"/>
            <a:ext cx="9144000" cy="4292600"/>
          </a:xfrm>
        </p:spPr>
        <p:txBody>
          <a:bodyPr/>
          <a:lstStyle/>
          <a:p>
            <a:pPr algn="l" eaLnBrk="1" hangingPunct="1"/>
            <a:r>
              <a:rPr lang="fr-FR" sz="4800" smtClean="0">
                <a:solidFill>
                  <a:srgbClr val="000099"/>
                </a:solidFill>
              </a:rPr>
              <a:t>Il se compose de :</a:t>
            </a:r>
            <a:br>
              <a:rPr lang="fr-FR" sz="4800" smtClean="0">
                <a:solidFill>
                  <a:srgbClr val="000099"/>
                </a:solidFill>
              </a:rPr>
            </a:br>
            <a:r>
              <a:rPr lang="fr-FR" sz="4800" smtClean="0">
                <a:solidFill>
                  <a:srgbClr val="000099"/>
                </a:solidFill>
              </a:rPr>
              <a:t>        	Tuniques </a:t>
            </a:r>
            <a:br>
              <a:rPr lang="fr-FR" sz="4800" smtClean="0">
                <a:solidFill>
                  <a:srgbClr val="000099"/>
                </a:solidFill>
              </a:rPr>
            </a:br>
            <a:r>
              <a:rPr lang="fr-FR" sz="4800" smtClean="0">
                <a:solidFill>
                  <a:srgbClr val="000099"/>
                </a:solidFill>
              </a:rPr>
              <a:t>		Cristallin </a:t>
            </a:r>
            <a:br>
              <a:rPr lang="fr-FR" sz="4800" smtClean="0">
                <a:solidFill>
                  <a:srgbClr val="000099"/>
                </a:solidFill>
              </a:rPr>
            </a:br>
            <a:r>
              <a:rPr lang="fr-FR" sz="4800" smtClean="0">
                <a:solidFill>
                  <a:srgbClr val="000099"/>
                </a:solidFill>
              </a:rPr>
              <a:t>		Liquides</a:t>
            </a:r>
          </a:p>
        </p:txBody>
      </p:sp>
      <p:sp>
        <p:nvSpPr>
          <p:cNvPr id="10244" name="ZoneTexte 4"/>
          <p:cNvSpPr txBox="1">
            <a:spLocks noChangeArrowheads="1"/>
          </p:cNvSpPr>
          <p:nvPr/>
        </p:nvSpPr>
        <p:spPr bwMode="auto">
          <a:xfrm>
            <a:off x="0" y="549275"/>
            <a:ext cx="9144000" cy="2122488"/>
          </a:xfrm>
          <a:prstGeom prst="rect">
            <a:avLst/>
          </a:prstGeom>
          <a:noFill/>
          <a:ln w="9525">
            <a:noFill/>
            <a:miter lim="800000"/>
            <a:headEnd/>
            <a:tailEnd/>
          </a:ln>
        </p:spPr>
        <p:txBody>
          <a:bodyPr>
            <a:spAutoFit/>
          </a:bodyPr>
          <a:lstStyle/>
          <a:p>
            <a:r>
              <a:rPr lang="fr-FR" sz="4400">
                <a:solidFill>
                  <a:srgbClr val="000099"/>
                </a:solidFill>
              </a:rPr>
              <a:t>Œil = Globe Oculaire</a:t>
            </a:r>
            <a:br>
              <a:rPr lang="fr-FR" sz="4400">
                <a:solidFill>
                  <a:srgbClr val="000099"/>
                </a:solidFill>
              </a:rPr>
            </a:br>
            <a:r>
              <a:rPr lang="fr-FR" sz="4400">
                <a:solidFill>
                  <a:srgbClr val="000099"/>
                </a:solidFill>
              </a:rPr>
              <a:t> = structure creuse de forme globalement sphérique</a:t>
            </a:r>
            <a:endParaRPr lang="fr-FR" sz="4400"/>
          </a:p>
        </p:txBody>
      </p:sp>
      <p:sp>
        <p:nvSpPr>
          <p:cNvPr id="6" name="Flèche droite 5"/>
          <p:cNvSpPr/>
          <p:nvPr/>
        </p:nvSpPr>
        <p:spPr>
          <a:xfrm>
            <a:off x="354013" y="4076700"/>
            <a:ext cx="977900"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droite 6"/>
          <p:cNvSpPr/>
          <p:nvPr/>
        </p:nvSpPr>
        <p:spPr>
          <a:xfrm>
            <a:off x="331788" y="4805363"/>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droite 7"/>
          <p:cNvSpPr/>
          <p:nvPr/>
        </p:nvSpPr>
        <p:spPr>
          <a:xfrm>
            <a:off x="354013" y="5589588"/>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retine1c"/>
          <p:cNvPicPr>
            <a:picLocks noChangeAspect="1" noChangeArrowheads="1"/>
          </p:cNvPicPr>
          <p:nvPr/>
        </p:nvPicPr>
        <p:blipFill>
          <a:blip r:embed="rId3" cstate="print"/>
          <a:srcRect t="8556"/>
          <a:stretch>
            <a:fillRect/>
          </a:stretch>
        </p:blipFill>
        <p:spPr bwMode="auto">
          <a:xfrm>
            <a:off x="741363" y="457200"/>
            <a:ext cx="4659312" cy="3817938"/>
          </a:xfrm>
          <a:prstGeom prst="rect">
            <a:avLst/>
          </a:prstGeom>
          <a:noFill/>
          <a:ln w="9525">
            <a:noFill/>
            <a:miter lim="800000"/>
            <a:headEnd/>
            <a:tailEnd/>
          </a:ln>
        </p:spPr>
      </p:pic>
      <p:pic>
        <p:nvPicPr>
          <p:cNvPr id="91139" name="Picture 3" descr="retine1c"/>
          <p:cNvPicPr>
            <a:picLocks noChangeAspect="1" noChangeArrowheads="1"/>
          </p:cNvPicPr>
          <p:nvPr/>
        </p:nvPicPr>
        <p:blipFill>
          <a:blip r:embed="rId3" cstate="print"/>
          <a:srcRect t="8745"/>
          <a:stretch>
            <a:fillRect/>
          </a:stretch>
        </p:blipFill>
        <p:spPr bwMode="auto">
          <a:xfrm>
            <a:off x="1676400" y="457200"/>
            <a:ext cx="4659313" cy="3810000"/>
          </a:xfrm>
          <a:prstGeom prst="rect">
            <a:avLst/>
          </a:prstGeom>
          <a:noFill/>
          <a:ln w="9525">
            <a:noFill/>
            <a:miter lim="800000"/>
            <a:headEnd/>
            <a:tailEnd/>
          </a:ln>
        </p:spPr>
      </p:pic>
      <p:pic>
        <p:nvPicPr>
          <p:cNvPr id="91140" name="Picture 4" descr="retine1c"/>
          <p:cNvPicPr>
            <a:picLocks noChangeAspect="1" noChangeArrowheads="1"/>
          </p:cNvPicPr>
          <p:nvPr/>
        </p:nvPicPr>
        <p:blipFill>
          <a:blip r:embed="rId3" cstate="print"/>
          <a:srcRect t="9125"/>
          <a:stretch>
            <a:fillRect/>
          </a:stretch>
        </p:blipFill>
        <p:spPr bwMode="auto">
          <a:xfrm>
            <a:off x="2667000" y="457200"/>
            <a:ext cx="4659313" cy="3794125"/>
          </a:xfrm>
          <a:prstGeom prst="rect">
            <a:avLst/>
          </a:prstGeom>
          <a:noFill/>
          <a:ln w="9525">
            <a:noFill/>
            <a:miter lim="800000"/>
            <a:headEnd/>
            <a:tailEnd/>
          </a:ln>
        </p:spPr>
      </p:pic>
      <p:sp>
        <p:nvSpPr>
          <p:cNvPr id="91141" name="Freeform 5"/>
          <p:cNvSpPr>
            <a:spLocks/>
          </p:cNvSpPr>
          <p:nvPr/>
        </p:nvSpPr>
        <p:spPr bwMode="auto">
          <a:xfrm>
            <a:off x="2971800" y="4267200"/>
            <a:ext cx="6324600" cy="2222500"/>
          </a:xfrm>
          <a:custGeom>
            <a:avLst/>
            <a:gdLst>
              <a:gd name="T0" fmla="*/ 2147483647 w 3989"/>
              <a:gd name="T1" fmla="*/ 2147483647 h 1670"/>
              <a:gd name="T2" fmla="*/ 2147483647 w 3989"/>
              <a:gd name="T3" fmla="*/ 2147483647 h 1670"/>
              <a:gd name="T4" fmla="*/ 2147483647 w 3989"/>
              <a:gd name="T5" fmla="*/ 2147483647 h 1670"/>
              <a:gd name="T6" fmla="*/ 2147483647 w 3989"/>
              <a:gd name="T7" fmla="*/ 2147483647 h 1670"/>
              <a:gd name="T8" fmla="*/ 2147483647 w 3989"/>
              <a:gd name="T9" fmla="*/ 2147483647 h 1670"/>
              <a:gd name="T10" fmla="*/ 2147483647 w 3989"/>
              <a:gd name="T11" fmla="*/ 2147483647 h 1670"/>
              <a:gd name="T12" fmla="*/ 2147483647 w 3989"/>
              <a:gd name="T13" fmla="*/ 2147483647 h 1670"/>
              <a:gd name="T14" fmla="*/ 2147483647 w 3989"/>
              <a:gd name="T15" fmla="*/ 2147483647 h 1670"/>
              <a:gd name="T16" fmla="*/ 2147483647 w 3989"/>
              <a:gd name="T17" fmla="*/ 2147483647 h 1670"/>
              <a:gd name="T18" fmla="*/ 2147483647 w 3989"/>
              <a:gd name="T19" fmla="*/ 2147483647 h 1670"/>
              <a:gd name="T20" fmla="*/ 2147483647 w 3989"/>
              <a:gd name="T21" fmla="*/ 2147483647 h 1670"/>
              <a:gd name="T22" fmla="*/ 2147483647 w 3989"/>
              <a:gd name="T23" fmla="*/ 2147483647 h 1670"/>
              <a:gd name="T24" fmla="*/ 2147483647 w 3989"/>
              <a:gd name="T25" fmla="*/ 2147483647 h 1670"/>
              <a:gd name="T26" fmla="*/ 2147483647 w 3989"/>
              <a:gd name="T27" fmla="*/ 2147483647 h 1670"/>
              <a:gd name="T28" fmla="*/ 2147483647 w 3989"/>
              <a:gd name="T29" fmla="*/ 2147483647 h 1670"/>
              <a:gd name="T30" fmla="*/ 2147483647 w 3989"/>
              <a:gd name="T31" fmla="*/ 2147483647 h 1670"/>
              <a:gd name="T32" fmla="*/ 2147483647 w 3989"/>
              <a:gd name="T33" fmla="*/ 2147483647 h 1670"/>
              <a:gd name="T34" fmla="*/ 2147483647 w 3989"/>
              <a:gd name="T35" fmla="*/ 2147483647 h 1670"/>
              <a:gd name="T36" fmla="*/ 2147483647 w 3989"/>
              <a:gd name="T37" fmla="*/ 2147483647 h 1670"/>
              <a:gd name="T38" fmla="*/ 2147483647 w 3989"/>
              <a:gd name="T39" fmla="*/ 2147483647 h 1670"/>
              <a:gd name="T40" fmla="*/ 2147483647 w 3989"/>
              <a:gd name="T41" fmla="*/ 2147483647 h 1670"/>
              <a:gd name="T42" fmla="*/ 2147483647 w 3989"/>
              <a:gd name="T43" fmla="*/ 2147483647 h 1670"/>
              <a:gd name="T44" fmla="*/ 2147483647 w 3989"/>
              <a:gd name="T45" fmla="*/ 2147483647 h 1670"/>
              <a:gd name="T46" fmla="*/ 2147483647 w 3989"/>
              <a:gd name="T47" fmla="*/ 2147483647 h 1670"/>
              <a:gd name="T48" fmla="*/ 2147483647 w 3989"/>
              <a:gd name="T49" fmla="*/ 2147483647 h 1670"/>
              <a:gd name="T50" fmla="*/ 2147483647 w 3989"/>
              <a:gd name="T51" fmla="*/ 2147483647 h 1670"/>
              <a:gd name="T52" fmla="*/ 2147483647 w 3989"/>
              <a:gd name="T53" fmla="*/ 2147483647 h 1670"/>
              <a:gd name="T54" fmla="*/ 2147483647 w 3989"/>
              <a:gd name="T55" fmla="*/ 2147483647 h 1670"/>
              <a:gd name="T56" fmla="*/ 2147483647 w 3989"/>
              <a:gd name="T57" fmla="*/ 2147483647 h 1670"/>
              <a:gd name="T58" fmla="*/ 2147483647 w 3989"/>
              <a:gd name="T59" fmla="*/ 2147483647 h 1670"/>
              <a:gd name="T60" fmla="*/ 2147483647 w 3989"/>
              <a:gd name="T61" fmla="*/ 2147483647 h 1670"/>
              <a:gd name="T62" fmla="*/ 2147483647 w 3989"/>
              <a:gd name="T63" fmla="*/ 2147483647 h 1670"/>
              <a:gd name="T64" fmla="*/ 2147483647 w 3989"/>
              <a:gd name="T65" fmla="*/ 2147483647 h 1670"/>
              <a:gd name="T66" fmla="*/ 2147483647 w 3989"/>
              <a:gd name="T67" fmla="*/ 2147483647 h 1670"/>
              <a:gd name="T68" fmla="*/ 2147483647 w 3989"/>
              <a:gd name="T69" fmla="*/ 2147483647 h 1670"/>
              <a:gd name="T70" fmla="*/ 2147483647 w 3989"/>
              <a:gd name="T71" fmla="*/ 2147483647 h 1670"/>
              <a:gd name="T72" fmla="*/ 2147483647 w 3989"/>
              <a:gd name="T73" fmla="*/ 2147483647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89"/>
              <a:gd name="T112" fmla="*/ 0 h 1670"/>
              <a:gd name="T113" fmla="*/ 3989 w 3989"/>
              <a:gd name="T114" fmla="*/ 1670 h 16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89" h="1670">
                <a:moveTo>
                  <a:pt x="58" y="110"/>
                </a:moveTo>
                <a:cubicBezTo>
                  <a:pt x="74" y="134"/>
                  <a:pt x="90" y="158"/>
                  <a:pt x="106" y="182"/>
                </a:cubicBezTo>
                <a:cubicBezTo>
                  <a:pt x="119" y="201"/>
                  <a:pt x="137" y="197"/>
                  <a:pt x="154" y="206"/>
                </a:cubicBezTo>
                <a:cubicBezTo>
                  <a:pt x="171" y="215"/>
                  <a:pt x="184" y="232"/>
                  <a:pt x="202" y="238"/>
                </a:cubicBezTo>
                <a:cubicBezTo>
                  <a:pt x="315" y="276"/>
                  <a:pt x="331" y="278"/>
                  <a:pt x="466" y="286"/>
                </a:cubicBezTo>
                <a:cubicBezTo>
                  <a:pt x="512" y="301"/>
                  <a:pt x="561" y="307"/>
                  <a:pt x="602" y="334"/>
                </a:cubicBezTo>
                <a:cubicBezTo>
                  <a:pt x="615" y="373"/>
                  <a:pt x="620" y="413"/>
                  <a:pt x="626" y="454"/>
                </a:cubicBezTo>
                <a:cubicBezTo>
                  <a:pt x="623" y="537"/>
                  <a:pt x="623" y="619"/>
                  <a:pt x="618" y="702"/>
                </a:cubicBezTo>
                <a:cubicBezTo>
                  <a:pt x="617" y="718"/>
                  <a:pt x="608" y="747"/>
                  <a:pt x="594" y="758"/>
                </a:cubicBezTo>
                <a:cubicBezTo>
                  <a:pt x="580" y="769"/>
                  <a:pt x="561" y="772"/>
                  <a:pt x="546" y="782"/>
                </a:cubicBezTo>
                <a:cubicBezTo>
                  <a:pt x="532" y="825"/>
                  <a:pt x="513" y="884"/>
                  <a:pt x="546" y="926"/>
                </a:cubicBezTo>
                <a:cubicBezTo>
                  <a:pt x="563" y="947"/>
                  <a:pt x="573" y="938"/>
                  <a:pt x="594" y="950"/>
                </a:cubicBezTo>
                <a:cubicBezTo>
                  <a:pt x="611" y="959"/>
                  <a:pt x="642" y="982"/>
                  <a:pt x="642" y="982"/>
                </a:cubicBezTo>
                <a:cubicBezTo>
                  <a:pt x="657" y="1027"/>
                  <a:pt x="648" y="985"/>
                  <a:pt x="642" y="1046"/>
                </a:cubicBezTo>
                <a:cubicBezTo>
                  <a:pt x="638" y="1091"/>
                  <a:pt x="637" y="1137"/>
                  <a:pt x="634" y="1182"/>
                </a:cubicBezTo>
                <a:cubicBezTo>
                  <a:pt x="632" y="1209"/>
                  <a:pt x="629" y="1235"/>
                  <a:pt x="626" y="1262"/>
                </a:cubicBezTo>
                <a:cubicBezTo>
                  <a:pt x="629" y="1326"/>
                  <a:pt x="629" y="1390"/>
                  <a:pt x="634" y="1454"/>
                </a:cubicBezTo>
                <a:cubicBezTo>
                  <a:pt x="635" y="1462"/>
                  <a:pt x="640" y="1470"/>
                  <a:pt x="642" y="1478"/>
                </a:cubicBezTo>
                <a:cubicBezTo>
                  <a:pt x="646" y="1494"/>
                  <a:pt x="641" y="1513"/>
                  <a:pt x="650" y="1526"/>
                </a:cubicBezTo>
                <a:cubicBezTo>
                  <a:pt x="670" y="1555"/>
                  <a:pt x="700" y="1559"/>
                  <a:pt x="730" y="1566"/>
                </a:cubicBezTo>
                <a:cubicBezTo>
                  <a:pt x="794" y="1609"/>
                  <a:pt x="734" y="1574"/>
                  <a:pt x="890" y="1590"/>
                </a:cubicBezTo>
                <a:cubicBezTo>
                  <a:pt x="964" y="1597"/>
                  <a:pt x="1038" y="1618"/>
                  <a:pt x="1114" y="1622"/>
                </a:cubicBezTo>
                <a:cubicBezTo>
                  <a:pt x="1227" y="1629"/>
                  <a:pt x="1444" y="1635"/>
                  <a:pt x="1546" y="1638"/>
                </a:cubicBezTo>
                <a:cubicBezTo>
                  <a:pt x="1675" y="1650"/>
                  <a:pt x="1801" y="1664"/>
                  <a:pt x="1930" y="1670"/>
                </a:cubicBezTo>
                <a:cubicBezTo>
                  <a:pt x="2101" y="1661"/>
                  <a:pt x="2265" y="1633"/>
                  <a:pt x="2434" y="1622"/>
                </a:cubicBezTo>
                <a:cubicBezTo>
                  <a:pt x="2483" y="1615"/>
                  <a:pt x="2529" y="1605"/>
                  <a:pt x="2578" y="1598"/>
                </a:cubicBezTo>
                <a:cubicBezTo>
                  <a:pt x="3049" y="1603"/>
                  <a:pt x="3509" y="1609"/>
                  <a:pt x="3978" y="1598"/>
                </a:cubicBezTo>
                <a:cubicBezTo>
                  <a:pt x="3981" y="1590"/>
                  <a:pt x="3989" y="1582"/>
                  <a:pt x="3986" y="1574"/>
                </a:cubicBezTo>
                <a:cubicBezTo>
                  <a:pt x="3982" y="1565"/>
                  <a:pt x="3972" y="1559"/>
                  <a:pt x="3962" y="1558"/>
                </a:cubicBezTo>
                <a:cubicBezTo>
                  <a:pt x="3917" y="1554"/>
                  <a:pt x="3838" y="1577"/>
                  <a:pt x="3794" y="1582"/>
                </a:cubicBezTo>
                <a:cubicBezTo>
                  <a:pt x="3710" y="1576"/>
                  <a:pt x="3642" y="1561"/>
                  <a:pt x="3562" y="1550"/>
                </a:cubicBezTo>
                <a:cubicBezTo>
                  <a:pt x="3428" y="1531"/>
                  <a:pt x="3289" y="1534"/>
                  <a:pt x="3154" y="1526"/>
                </a:cubicBezTo>
                <a:cubicBezTo>
                  <a:pt x="3035" y="1533"/>
                  <a:pt x="2920" y="1547"/>
                  <a:pt x="2802" y="1558"/>
                </a:cubicBezTo>
                <a:cubicBezTo>
                  <a:pt x="2628" y="1548"/>
                  <a:pt x="2475" y="1545"/>
                  <a:pt x="2298" y="1550"/>
                </a:cubicBezTo>
                <a:cubicBezTo>
                  <a:pt x="2183" y="1562"/>
                  <a:pt x="2076" y="1595"/>
                  <a:pt x="1962" y="1614"/>
                </a:cubicBezTo>
                <a:cubicBezTo>
                  <a:pt x="1855" y="1606"/>
                  <a:pt x="1748" y="1571"/>
                  <a:pt x="1642" y="1566"/>
                </a:cubicBezTo>
                <a:cubicBezTo>
                  <a:pt x="1535" y="1561"/>
                  <a:pt x="1429" y="1561"/>
                  <a:pt x="1322" y="1558"/>
                </a:cubicBezTo>
                <a:cubicBezTo>
                  <a:pt x="1180" y="1546"/>
                  <a:pt x="1046" y="1520"/>
                  <a:pt x="906" y="1502"/>
                </a:cubicBezTo>
                <a:cubicBezTo>
                  <a:pt x="820" y="1473"/>
                  <a:pt x="875" y="1487"/>
                  <a:pt x="738" y="1478"/>
                </a:cubicBezTo>
                <a:cubicBezTo>
                  <a:pt x="694" y="1412"/>
                  <a:pt x="684" y="1323"/>
                  <a:pt x="674" y="1246"/>
                </a:cubicBezTo>
                <a:cubicBezTo>
                  <a:pt x="677" y="1201"/>
                  <a:pt x="677" y="1155"/>
                  <a:pt x="682" y="1110"/>
                </a:cubicBezTo>
                <a:cubicBezTo>
                  <a:pt x="683" y="1102"/>
                  <a:pt x="688" y="1094"/>
                  <a:pt x="690" y="1086"/>
                </a:cubicBezTo>
                <a:cubicBezTo>
                  <a:pt x="696" y="1065"/>
                  <a:pt x="685" y="1029"/>
                  <a:pt x="706" y="1022"/>
                </a:cubicBezTo>
                <a:cubicBezTo>
                  <a:pt x="730" y="1014"/>
                  <a:pt x="756" y="1002"/>
                  <a:pt x="778" y="990"/>
                </a:cubicBezTo>
                <a:cubicBezTo>
                  <a:pt x="795" y="981"/>
                  <a:pt x="826" y="958"/>
                  <a:pt x="826" y="958"/>
                </a:cubicBezTo>
                <a:cubicBezTo>
                  <a:pt x="837" y="925"/>
                  <a:pt x="855" y="891"/>
                  <a:pt x="874" y="862"/>
                </a:cubicBezTo>
                <a:cubicBezTo>
                  <a:pt x="871" y="833"/>
                  <a:pt x="872" y="803"/>
                  <a:pt x="866" y="774"/>
                </a:cubicBezTo>
                <a:cubicBezTo>
                  <a:pt x="859" y="740"/>
                  <a:pt x="820" y="734"/>
                  <a:pt x="794" y="726"/>
                </a:cubicBezTo>
                <a:cubicBezTo>
                  <a:pt x="744" y="711"/>
                  <a:pt x="717" y="701"/>
                  <a:pt x="666" y="694"/>
                </a:cubicBezTo>
                <a:cubicBezTo>
                  <a:pt x="649" y="642"/>
                  <a:pt x="665" y="587"/>
                  <a:pt x="674" y="534"/>
                </a:cubicBezTo>
                <a:cubicBezTo>
                  <a:pt x="677" y="478"/>
                  <a:pt x="677" y="422"/>
                  <a:pt x="682" y="366"/>
                </a:cubicBezTo>
                <a:cubicBezTo>
                  <a:pt x="683" y="358"/>
                  <a:pt x="683" y="347"/>
                  <a:pt x="690" y="342"/>
                </a:cubicBezTo>
                <a:cubicBezTo>
                  <a:pt x="723" y="318"/>
                  <a:pt x="776" y="325"/>
                  <a:pt x="810" y="302"/>
                </a:cubicBezTo>
                <a:cubicBezTo>
                  <a:pt x="879" y="256"/>
                  <a:pt x="948" y="252"/>
                  <a:pt x="1026" y="230"/>
                </a:cubicBezTo>
                <a:cubicBezTo>
                  <a:pt x="1080" y="215"/>
                  <a:pt x="1163" y="213"/>
                  <a:pt x="1210" y="182"/>
                </a:cubicBezTo>
                <a:cubicBezTo>
                  <a:pt x="1232" y="167"/>
                  <a:pt x="1282" y="150"/>
                  <a:pt x="1282" y="150"/>
                </a:cubicBezTo>
                <a:cubicBezTo>
                  <a:pt x="1287" y="134"/>
                  <a:pt x="1314" y="98"/>
                  <a:pt x="1298" y="102"/>
                </a:cubicBezTo>
                <a:cubicBezTo>
                  <a:pt x="1252" y="114"/>
                  <a:pt x="1212" y="129"/>
                  <a:pt x="1170" y="150"/>
                </a:cubicBezTo>
                <a:cubicBezTo>
                  <a:pt x="1140" y="165"/>
                  <a:pt x="1109" y="187"/>
                  <a:pt x="1074" y="190"/>
                </a:cubicBezTo>
                <a:cubicBezTo>
                  <a:pt x="1039" y="193"/>
                  <a:pt x="1005" y="195"/>
                  <a:pt x="970" y="198"/>
                </a:cubicBezTo>
                <a:cubicBezTo>
                  <a:pt x="922" y="214"/>
                  <a:pt x="868" y="223"/>
                  <a:pt x="818" y="230"/>
                </a:cubicBezTo>
                <a:cubicBezTo>
                  <a:pt x="767" y="247"/>
                  <a:pt x="711" y="256"/>
                  <a:pt x="666" y="286"/>
                </a:cubicBezTo>
                <a:cubicBezTo>
                  <a:pt x="650" y="239"/>
                  <a:pt x="671" y="196"/>
                  <a:pt x="682" y="150"/>
                </a:cubicBezTo>
                <a:cubicBezTo>
                  <a:pt x="679" y="115"/>
                  <a:pt x="687" y="78"/>
                  <a:pt x="674" y="46"/>
                </a:cubicBezTo>
                <a:cubicBezTo>
                  <a:pt x="655" y="0"/>
                  <a:pt x="637" y="70"/>
                  <a:pt x="634" y="78"/>
                </a:cubicBezTo>
                <a:cubicBezTo>
                  <a:pt x="633" y="93"/>
                  <a:pt x="629" y="248"/>
                  <a:pt x="610" y="286"/>
                </a:cubicBezTo>
                <a:cubicBezTo>
                  <a:pt x="606" y="294"/>
                  <a:pt x="594" y="291"/>
                  <a:pt x="586" y="294"/>
                </a:cubicBezTo>
                <a:cubicBezTo>
                  <a:pt x="519" y="272"/>
                  <a:pt x="626" y="306"/>
                  <a:pt x="506" y="278"/>
                </a:cubicBezTo>
                <a:cubicBezTo>
                  <a:pt x="456" y="266"/>
                  <a:pt x="405" y="236"/>
                  <a:pt x="354" y="230"/>
                </a:cubicBezTo>
                <a:cubicBezTo>
                  <a:pt x="263" y="220"/>
                  <a:pt x="306" y="225"/>
                  <a:pt x="226" y="214"/>
                </a:cubicBezTo>
                <a:cubicBezTo>
                  <a:pt x="191" y="202"/>
                  <a:pt x="165" y="178"/>
                  <a:pt x="130" y="166"/>
                </a:cubicBezTo>
                <a:cubicBezTo>
                  <a:pt x="111" y="137"/>
                  <a:pt x="93" y="103"/>
                  <a:pt x="82" y="70"/>
                </a:cubicBezTo>
                <a:cubicBezTo>
                  <a:pt x="58" y="73"/>
                  <a:pt x="22" y="57"/>
                  <a:pt x="10" y="78"/>
                </a:cubicBezTo>
                <a:cubicBezTo>
                  <a:pt x="0" y="94"/>
                  <a:pt x="58" y="110"/>
                  <a:pt x="58" y="110"/>
                </a:cubicBezTo>
                <a:close/>
              </a:path>
            </a:pathLst>
          </a:custGeom>
          <a:solidFill>
            <a:schemeClr val="hlink"/>
          </a:solidFill>
          <a:ln w="9525">
            <a:solidFill>
              <a:schemeClr val="tx1"/>
            </a:solidFill>
            <a:round/>
            <a:headEnd/>
            <a:tailEnd/>
          </a:ln>
        </p:spPr>
        <p:txBody>
          <a:bodyPr/>
          <a:lstStyle/>
          <a:p>
            <a:endParaRPr lang="fr-FR"/>
          </a:p>
        </p:txBody>
      </p:sp>
      <p:sp>
        <p:nvSpPr>
          <p:cNvPr id="91142" name="Oval 6"/>
          <p:cNvSpPr>
            <a:spLocks noChangeArrowheads="1"/>
          </p:cNvSpPr>
          <p:nvPr/>
        </p:nvSpPr>
        <p:spPr bwMode="auto">
          <a:xfrm>
            <a:off x="4038600" y="5334000"/>
            <a:ext cx="152400" cy="152400"/>
          </a:xfrm>
          <a:prstGeom prst="ellipse">
            <a:avLst/>
          </a:prstGeom>
          <a:solidFill>
            <a:schemeClr val="accent2"/>
          </a:solidFill>
          <a:ln w="9525">
            <a:solidFill>
              <a:schemeClr val="tx1"/>
            </a:solidFill>
            <a:round/>
            <a:headEnd/>
            <a:tailEnd/>
          </a:ln>
        </p:spPr>
        <p:txBody>
          <a:bodyPr wrap="none" anchor="ctr"/>
          <a:lstStyle/>
          <a:p>
            <a:endParaRPr lang="fr-FR" b="0"/>
          </a:p>
        </p:txBody>
      </p:sp>
      <p:sp>
        <p:nvSpPr>
          <p:cNvPr id="91143" name="Text Box 7"/>
          <p:cNvSpPr txBox="1">
            <a:spLocks noChangeArrowheads="1"/>
          </p:cNvSpPr>
          <p:nvPr/>
        </p:nvSpPr>
        <p:spPr bwMode="auto">
          <a:xfrm>
            <a:off x="228600" y="5181600"/>
            <a:ext cx="3200400" cy="1311275"/>
          </a:xfrm>
          <a:prstGeom prst="rect">
            <a:avLst/>
          </a:prstGeom>
          <a:noFill/>
          <a:ln w="9525">
            <a:noFill/>
            <a:miter lim="800000"/>
            <a:headEnd/>
            <a:tailEnd/>
          </a:ln>
        </p:spPr>
        <p:txBody>
          <a:bodyPr>
            <a:spAutoFit/>
          </a:bodyPr>
          <a:lstStyle/>
          <a:p>
            <a:pPr algn="ctr"/>
            <a:r>
              <a:rPr lang="fr-FR" sz="2000" b="0">
                <a:solidFill>
                  <a:srgbClr val="0000FF"/>
                </a:solidFill>
              </a:rPr>
              <a:t>Cellule ganglionnaire</a:t>
            </a:r>
          </a:p>
          <a:p>
            <a:pPr algn="ctr"/>
            <a:r>
              <a:rPr lang="fr-FR" sz="2000" b="0">
                <a:solidFill>
                  <a:srgbClr val="0000FF"/>
                </a:solidFill>
              </a:rPr>
              <a:t>Centre ON/connectée à</a:t>
            </a:r>
          </a:p>
          <a:p>
            <a:pPr algn="ctr"/>
            <a:r>
              <a:rPr lang="fr-FR" sz="2000" b="0">
                <a:solidFill>
                  <a:srgbClr val="0000FF"/>
                </a:solidFill>
              </a:rPr>
              <a:t>des cellules bipolaires centre ON</a:t>
            </a:r>
            <a:endParaRPr lang="en-GB" sz="2000" b="0">
              <a:solidFill>
                <a:srgbClr val="0000FF"/>
              </a:solidFill>
            </a:endParaRPr>
          </a:p>
        </p:txBody>
      </p:sp>
      <p:sp>
        <p:nvSpPr>
          <p:cNvPr id="87048" name="AutoShape 8"/>
          <p:cNvSpPr>
            <a:spLocks noChangeArrowheads="1"/>
          </p:cNvSpPr>
          <p:nvPr/>
        </p:nvSpPr>
        <p:spPr bwMode="auto">
          <a:xfrm rot="9106931">
            <a:off x="4572000" y="-457200"/>
            <a:ext cx="2286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FFFF00"/>
            </a:solidFill>
            <a:miter lim="800000"/>
            <a:headEnd/>
            <a:tailEnd/>
          </a:ln>
        </p:spPr>
        <p:txBody>
          <a:bodyPr wrap="none" anchor="ctr"/>
          <a:lstStyle/>
          <a:p>
            <a:endParaRPr lang="fr-FR"/>
          </a:p>
        </p:txBody>
      </p:sp>
      <p:pic>
        <p:nvPicPr>
          <p:cNvPr id="87049" name="Picture 9" descr="PA_1"/>
          <p:cNvPicPr>
            <a:picLocks noChangeAspect="1" noChangeArrowheads="1"/>
          </p:cNvPicPr>
          <p:nvPr/>
        </p:nvPicPr>
        <p:blipFill>
          <a:blip r:embed="rId4" cstate="print"/>
          <a:srcRect/>
          <a:stretch>
            <a:fillRect/>
          </a:stretch>
        </p:blipFill>
        <p:spPr bwMode="auto">
          <a:xfrm>
            <a:off x="5715000" y="4419600"/>
            <a:ext cx="1965325" cy="1657350"/>
          </a:xfrm>
          <a:prstGeom prst="rect">
            <a:avLst/>
          </a:prstGeom>
          <a:noFill/>
          <a:ln w="9525">
            <a:noFill/>
            <a:miter lim="800000"/>
            <a:headEnd/>
            <a:tailEnd/>
          </a:ln>
        </p:spPr>
      </p:pic>
      <p:grpSp>
        <p:nvGrpSpPr>
          <p:cNvPr id="2" name="Group 10"/>
          <p:cNvGrpSpPr>
            <a:grpSpLocks/>
          </p:cNvGrpSpPr>
          <p:nvPr/>
        </p:nvGrpSpPr>
        <p:grpSpPr bwMode="auto">
          <a:xfrm>
            <a:off x="368300" y="3657600"/>
            <a:ext cx="2908300" cy="739775"/>
            <a:chOff x="128" y="3133"/>
            <a:chExt cx="2224" cy="934"/>
          </a:xfrm>
        </p:grpSpPr>
        <p:grpSp>
          <p:nvGrpSpPr>
            <p:cNvPr id="91148" name="Group 11"/>
            <p:cNvGrpSpPr>
              <a:grpSpLocks/>
            </p:cNvGrpSpPr>
            <p:nvPr/>
          </p:nvGrpSpPr>
          <p:grpSpPr bwMode="auto">
            <a:xfrm>
              <a:off x="128" y="3133"/>
              <a:ext cx="1840" cy="934"/>
              <a:chOff x="128" y="3133"/>
              <a:chExt cx="1840" cy="934"/>
            </a:xfrm>
          </p:grpSpPr>
          <p:sp>
            <p:nvSpPr>
              <p:cNvPr id="91178" name="Text Box 12"/>
              <p:cNvSpPr txBox="1">
                <a:spLocks noChangeArrowheads="1"/>
              </p:cNvSpPr>
              <p:nvPr/>
            </p:nvSpPr>
            <p:spPr bwMode="auto">
              <a:xfrm>
                <a:off x="128" y="3133"/>
                <a:ext cx="1099" cy="934"/>
              </a:xfrm>
              <a:prstGeom prst="rect">
                <a:avLst/>
              </a:prstGeom>
              <a:noFill/>
              <a:ln w="9525">
                <a:solidFill>
                  <a:schemeClr val="tx1"/>
                </a:solidFill>
                <a:miter lim="800000"/>
                <a:headEnd/>
                <a:tailEnd/>
              </a:ln>
            </p:spPr>
            <p:txBody>
              <a:bodyPr wrap="none">
                <a:spAutoFit/>
              </a:bodyPr>
              <a:lstStyle/>
              <a:p>
                <a:pPr algn="ctr">
                  <a:lnSpc>
                    <a:spcPct val="75000"/>
                  </a:lnSpc>
                </a:pPr>
                <a:r>
                  <a:rPr lang="fr-FR" sz="1400">
                    <a:solidFill>
                      <a:srgbClr val="0000FF"/>
                    </a:solidFill>
                  </a:rPr>
                  <a:t>Augmentation </a:t>
                </a:r>
              </a:p>
              <a:p>
                <a:pPr algn="ctr">
                  <a:lnSpc>
                    <a:spcPct val="75000"/>
                  </a:lnSpc>
                </a:pPr>
                <a:r>
                  <a:rPr lang="fr-FR" sz="1400">
                    <a:solidFill>
                      <a:srgbClr val="0000FF"/>
                    </a:solidFill>
                  </a:rPr>
                  <a:t>de</a:t>
                </a:r>
              </a:p>
              <a:p>
                <a:pPr algn="ctr">
                  <a:lnSpc>
                    <a:spcPct val="75000"/>
                  </a:lnSpc>
                </a:pPr>
                <a:r>
                  <a:rPr lang="fr-FR" sz="1400">
                    <a:solidFill>
                      <a:srgbClr val="0000FF"/>
                    </a:solidFill>
                  </a:rPr>
                  <a:t>la libération </a:t>
                </a:r>
              </a:p>
              <a:p>
                <a:pPr algn="ctr">
                  <a:lnSpc>
                    <a:spcPct val="75000"/>
                  </a:lnSpc>
                </a:pPr>
                <a:r>
                  <a:rPr lang="fr-FR" sz="1400">
                    <a:solidFill>
                      <a:srgbClr val="0000FF"/>
                    </a:solidFill>
                  </a:rPr>
                  <a:t>de NT</a:t>
                </a:r>
                <a:endParaRPr lang="en-GB" sz="1400">
                  <a:solidFill>
                    <a:srgbClr val="0000FF"/>
                  </a:solidFill>
                </a:endParaRPr>
              </a:p>
            </p:txBody>
          </p:sp>
          <p:sp>
            <p:nvSpPr>
              <p:cNvPr id="91179" name="Line 13"/>
              <p:cNvSpPr>
                <a:spLocks noChangeShapeType="1"/>
              </p:cNvSpPr>
              <p:nvPr/>
            </p:nvSpPr>
            <p:spPr bwMode="auto">
              <a:xfrm>
                <a:off x="1104" y="3600"/>
                <a:ext cx="864" cy="288"/>
              </a:xfrm>
              <a:prstGeom prst="line">
                <a:avLst/>
              </a:prstGeom>
              <a:noFill/>
              <a:ln w="9525">
                <a:solidFill>
                  <a:schemeClr val="tx1"/>
                </a:solidFill>
                <a:round/>
                <a:headEnd/>
                <a:tailEnd type="triangle" w="med" len="med"/>
              </a:ln>
            </p:spPr>
            <p:txBody>
              <a:bodyPr/>
              <a:lstStyle/>
              <a:p>
                <a:endParaRPr lang="fr-FR"/>
              </a:p>
            </p:txBody>
          </p:sp>
        </p:grpSp>
        <p:grpSp>
          <p:nvGrpSpPr>
            <p:cNvPr id="91149" name="Group 14"/>
            <p:cNvGrpSpPr>
              <a:grpSpLocks/>
            </p:cNvGrpSpPr>
            <p:nvPr/>
          </p:nvGrpSpPr>
          <p:grpSpPr bwMode="auto">
            <a:xfrm>
              <a:off x="1968" y="3840"/>
              <a:ext cx="384" cy="192"/>
              <a:chOff x="1968" y="3840"/>
              <a:chExt cx="384" cy="192"/>
            </a:xfrm>
          </p:grpSpPr>
          <p:grpSp>
            <p:nvGrpSpPr>
              <p:cNvPr id="91150" name="Group 15"/>
              <p:cNvGrpSpPr>
                <a:grpSpLocks/>
              </p:cNvGrpSpPr>
              <p:nvPr/>
            </p:nvGrpSpPr>
            <p:grpSpPr bwMode="auto">
              <a:xfrm>
                <a:off x="1968" y="3840"/>
                <a:ext cx="192" cy="192"/>
                <a:chOff x="1056" y="3840"/>
                <a:chExt cx="288" cy="240"/>
              </a:xfrm>
            </p:grpSpPr>
            <p:sp>
              <p:nvSpPr>
                <p:cNvPr id="91165" name="Oval 16"/>
                <p:cNvSpPr>
                  <a:spLocks noChangeArrowheads="1"/>
                </p:cNvSpPr>
                <p:nvPr/>
              </p:nvSpPr>
              <p:spPr bwMode="auto">
                <a:xfrm flipH="1">
                  <a:off x="1056"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6" name="Oval 17"/>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7" name="Oval 18"/>
                <p:cNvSpPr>
                  <a:spLocks noChangeArrowheads="1"/>
                </p:cNvSpPr>
                <p:nvPr/>
              </p:nvSpPr>
              <p:spPr bwMode="auto">
                <a:xfrm flipH="1">
                  <a:off x="1152"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8" name="Oval 19"/>
                <p:cNvSpPr>
                  <a:spLocks noChangeArrowheads="1"/>
                </p:cNvSpPr>
                <p:nvPr/>
              </p:nvSpPr>
              <p:spPr bwMode="auto">
                <a:xfrm flipH="1">
                  <a:off x="1104"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9" name="Oval 20"/>
                <p:cNvSpPr>
                  <a:spLocks noChangeArrowheads="1"/>
                </p:cNvSpPr>
                <p:nvPr/>
              </p:nvSpPr>
              <p:spPr bwMode="auto">
                <a:xfrm flipH="1">
                  <a:off x="1056"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0" name="Oval 21"/>
                <p:cNvSpPr>
                  <a:spLocks noChangeArrowheads="1"/>
                </p:cNvSpPr>
                <p:nvPr/>
              </p:nvSpPr>
              <p:spPr bwMode="auto">
                <a:xfrm flipH="1">
                  <a:off x="105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1" name="Oval 22"/>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2" name="Oval 23"/>
                <p:cNvSpPr>
                  <a:spLocks noChangeArrowheads="1"/>
                </p:cNvSpPr>
                <p:nvPr/>
              </p:nvSpPr>
              <p:spPr bwMode="auto">
                <a:xfrm flipH="1">
                  <a:off x="1248"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3" name="Oval 24"/>
                <p:cNvSpPr>
                  <a:spLocks noChangeArrowheads="1"/>
                </p:cNvSpPr>
                <p:nvPr/>
              </p:nvSpPr>
              <p:spPr bwMode="auto">
                <a:xfrm flipH="1">
                  <a:off x="129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4" name="Oval 25"/>
                <p:cNvSpPr>
                  <a:spLocks noChangeArrowheads="1"/>
                </p:cNvSpPr>
                <p:nvPr/>
              </p:nvSpPr>
              <p:spPr bwMode="auto">
                <a:xfrm flipH="1">
                  <a:off x="1200" y="3984"/>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5" name="Oval 26"/>
                <p:cNvSpPr>
                  <a:spLocks noChangeArrowheads="1"/>
                </p:cNvSpPr>
                <p:nvPr/>
              </p:nvSpPr>
              <p:spPr bwMode="auto">
                <a:xfrm flipH="1">
                  <a:off x="1248"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6" name="Oval 27"/>
                <p:cNvSpPr>
                  <a:spLocks noChangeArrowheads="1"/>
                </p:cNvSpPr>
                <p:nvPr/>
              </p:nvSpPr>
              <p:spPr bwMode="auto">
                <a:xfrm flipH="1">
                  <a:off x="1152"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7" name="Oval 28"/>
                <p:cNvSpPr>
                  <a:spLocks noChangeArrowheads="1"/>
                </p:cNvSpPr>
                <p:nvPr/>
              </p:nvSpPr>
              <p:spPr bwMode="auto">
                <a:xfrm flipH="1">
                  <a:off x="1200"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grpSp>
          <p:grpSp>
            <p:nvGrpSpPr>
              <p:cNvPr id="91151" name="Group 29"/>
              <p:cNvGrpSpPr>
                <a:grpSpLocks/>
              </p:cNvGrpSpPr>
              <p:nvPr/>
            </p:nvGrpSpPr>
            <p:grpSpPr bwMode="auto">
              <a:xfrm>
                <a:off x="2160" y="3840"/>
                <a:ext cx="192" cy="192"/>
                <a:chOff x="1056" y="3840"/>
                <a:chExt cx="288" cy="240"/>
              </a:xfrm>
            </p:grpSpPr>
            <p:sp>
              <p:nvSpPr>
                <p:cNvPr id="91152" name="Oval 30"/>
                <p:cNvSpPr>
                  <a:spLocks noChangeArrowheads="1"/>
                </p:cNvSpPr>
                <p:nvPr/>
              </p:nvSpPr>
              <p:spPr bwMode="auto">
                <a:xfrm flipH="1">
                  <a:off x="1056"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3" name="Oval 31"/>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4" name="Oval 32"/>
                <p:cNvSpPr>
                  <a:spLocks noChangeArrowheads="1"/>
                </p:cNvSpPr>
                <p:nvPr/>
              </p:nvSpPr>
              <p:spPr bwMode="auto">
                <a:xfrm flipH="1">
                  <a:off x="1152"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5" name="Oval 33"/>
                <p:cNvSpPr>
                  <a:spLocks noChangeArrowheads="1"/>
                </p:cNvSpPr>
                <p:nvPr/>
              </p:nvSpPr>
              <p:spPr bwMode="auto">
                <a:xfrm flipH="1">
                  <a:off x="1104"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6" name="Oval 34"/>
                <p:cNvSpPr>
                  <a:spLocks noChangeArrowheads="1"/>
                </p:cNvSpPr>
                <p:nvPr/>
              </p:nvSpPr>
              <p:spPr bwMode="auto">
                <a:xfrm flipH="1">
                  <a:off x="1056"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7" name="Oval 35"/>
                <p:cNvSpPr>
                  <a:spLocks noChangeArrowheads="1"/>
                </p:cNvSpPr>
                <p:nvPr/>
              </p:nvSpPr>
              <p:spPr bwMode="auto">
                <a:xfrm flipH="1">
                  <a:off x="105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8" name="Oval 36"/>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9" name="Oval 37"/>
                <p:cNvSpPr>
                  <a:spLocks noChangeArrowheads="1"/>
                </p:cNvSpPr>
                <p:nvPr/>
              </p:nvSpPr>
              <p:spPr bwMode="auto">
                <a:xfrm flipH="1">
                  <a:off x="1248"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0" name="Oval 38"/>
                <p:cNvSpPr>
                  <a:spLocks noChangeArrowheads="1"/>
                </p:cNvSpPr>
                <p:nvPr/>
              </p:nvSpPr>
              <p:spPr bwMode="auto">
                <a:xfrm flipH="1">
                  <a:off x="129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1" name="Oval 39"/>
                <p:cNvSpPr>
                  <a:spLocks noChangeArrowheads="1"/>
                </p:cNvSpPr>
                <p:nvPr/>
              </p:nvSpPr>
              <p:spPr bwMode="auto">
                <a:xfrm flipH="1">
                  <a:off x="1200" y="3984"/>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2" name="Oval 40"/>
                <p:cNvSpPr>
                  <a:spLocks noChangeArrowheads="1"/>
                </p:cNvSpPr>
                <p:nvPr/>
              </p:nvSpPr>
              <p:spPr bwMode="auto">
                <a:xfrm flipH="1">
                  <a:off x="1248"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3" name="Oval 41"/>
                <p:cNvSpPr>
                  <a:spLocks noChangeArrowheads="1"/>
                </p:cNvSpPr>
                <p:nvPr/>
              </p:nvSpPr>
              <p:spPr bwMode="auto">
                <a:xfrm flipH="1">
                  <a:off x="1152"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4" name="Oval 42"/>
                <p:cNvSpPr>
                  <a:spLocks noChangeArrowheads="1"/>
                </p:cNvSpPr>
                <p:nvPr/>
              </p:nvSpPr>
              <p:spPr bwMode="auto">
                <a:xfrm flipH="1">
                  <a:off x="1200"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grpSp>
        </p:grpSp>
      </p:grpSp>
      <p:pic>
        <p:nvPicPr>
          <p:cNvPr id="87083" name="Picture 43" descr="depol"/>
          <p:cNvPicPr>
            <a:picLocks noChangeAspect="1" noChangeArrowheads="1"/>
          </p:cNvPicPr>
          <p:nvPr/>
        </p:nvPicPr>
        <p:blipFill>
          <a:blip r:embed="rId5" cstate="print"/>
          <a:srcRect/>
          <a:stretch>
            <a:fillRect/>
          </a:stretch>
        </p:blipFill>
        <p:spPr bwMode="auto">
          <a:xfrm>
            <a:off x="5410200" y="3343275"/>
            <a:ext cx="2133600" cy="11525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box(in)">
                                      <p:cBhvr>
                                        <p:cTn id="7" dur="500"/>
                                        <p:tgtEl>
                                          <p:spTgt spid="870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7083"/>
                                        </p:tgtEl>
                                        <p:attrNameLst>
                                          <p:attrName>style.visibility</p:attrName>
                                        </p:attrNameLst>
                                      </p:cBhvr>
                                      <p:to>
                                        <p:strVal val="visible"/>
                                      </p:to>
                                    </p:set>
                                    <p:animEffect transition="in" filter="box(in)">
                                      <p:cBhvr>
                                        <p:cTn id="12" dur="500"/>
                                        <p:tgtEl>
                                          <p:spTgt spid="8708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7049"/>
                                        </p:tgtEl>
                                        <p:attrNameLst>
                                          <p:attrName>style.visibility</p:attrName>
                                        </p:attrNameLst>
                                      </p:cBhvr>
                                      <p:to>
                                        <p:strVal val="visible"/>
                                      </p:to>
                                    </p:set>
                                    <p:animEffect transition="in" filter="box(in)">
                                      <p:cBhvr>
                                        <p:cTn id="22" dur="500"/>
                                        <p:tgtEl>
                                          <p:spTgt spid="87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retine1c"/>
          <p:cNvPicPr>
            <a:picLocks noChangeAspect="1" noChangeArrowheads="1"/>
          </p:cNvPicPr>
          <p:nvPr/>
        </p:nvPicPr>
        <p:blipFill>
          <a:blip r:embed="rId3" cstate="print"/>
          <a:srcRect t="6731"/>
          <a:stretch>
            <a:fillRect/>
          </a:stretch>
        </p:blipFill>
        <p:spPr bwMode="auto">
          <a:xfrm>
            <a:off x="741363" y="381000"/>
            <a:ext cx="4659312" cy="3894138"/>
          </a:xfrm>
          <a:prstGeom prst="rect">
            <a:avLst/>
          </a:prstGeom>
          <a:noFill/>
          <a:ln w="9525">
            <a:noFill/>
            <a:miter lim="800000"/>
            <a:headEnd/>
            <a:tailEnd/>
          </a:ln>
        </p:spPr>
      </p:pic>
      <p:pic>
        <p:nvPicPr>
          <p:cNvPr id="92163" name="Picture 3" descr="retine1c"/>
          <p:cNvPicPr>
            <a:picLocks noChangeAspect="1" noChangeArrowheads="1"/>
          </p:cNvPicPr>
          <p:nvPr/>
        </p:nvPicPr>
        <p:blipFill>
          <a:blip r:embed="rId3" cstate="print"/>
          <a:srcRect t="8745"/>
          <a:stretch>
            <a:fillRect/>
          </a:stretch>
        </p:blipFill>
        <p:spPr bwMode="auto">
          <a:xfrm>
            <a:off x="1676400" y="457200"/>
            <a:ext cx="4659313" cy="3810000"/>
          </a:xfrm>
          <a:prstGeom prst="rect">
            <a:avLst/>
          </a:prstGeom>
          <a:noFill/>
          <a:ln w="9525">
            <a:noFill/>
            <a:miter lim="800000"/>
            <a:headEnd/>
            <a:tailEnd/>
          </a:ln>
        </p:spPr>
      </p:pic>
      <p:pic>
        <p:nvPicPr>
          <p:cNvPr id="92164" name="Picture 4" descr="retine1c"/>
          <p:cNvPicPr>
            <a:picLocks noChangeAspect="1" noChangeArrowheads="1"/>
          </p:cNvPicPr>
          <p:nvPr/>
        </p:nvPicPr>
        <p:blipFill>
          <a:blip r:embed="rId3" cstate="print"/>
          <a:srcRect t="7300"/>
          <a:stretch>
            <a:fillRect/>
          </a:stretch>
        </p:blipFill>
        <p:spPr bwMode="auto">
          <a:xfrm>
            <a:off x="2667000" y="381000"/>
            <a:ext cx="4659313" cy="3870325"/>
          </a:xfrm>
          <a:prstGeom prst="rect">
            <a:avLst/>
          </a:prstGeom>
          <a:noFill/>
          <a:ln w="9525">
            <a:noFill/>
            <a:miter lim="800000"/>
            <a:headEnd/>
            <a:tailEnd/>
          </a:ln>
        </p:spPr>
      </p:pic>
      <p:sp>
        <p:nvSpPr>
          <p:cNvPr id="92165" name="Freeform 5"/>
          <p:cNvSpPr>
            <a:spLocks/>
          </p:cNvSpPr>
          <p:nvPr/>
        </p:nvSpPr>
        <p:spPr bwMode="auto">
          <a:xfrm>
            <a:off x="2971800" y="4267200"/>
            <a:ext cx="6324600" cy="2222500"/>
          </a:xfrm>
          <a:custGeom>
            <a:avLst/>
            <a:gdLst>
              <a:gd name="T0" fmla="*/ 2147483647 w 3989"/>
              <a:gd name="T1" fmla="*/ 2147483647 h 1670"/>
              <a:gd name="T2" fmla="*/ 2147483647 w 3989"/>
              <a:gd name="T3" fmla="*/ 2147483647 h 1670"/>
              <a:gd name="T4" fmla="*/ 2147483647 w 3989"/>
              <a:gd name="T5" fmla="*/ 2147483647 h 1670"/>
              <a:gd name="T6" fmla="*/ 2147483647 w 3989"/>
              <a:gd name="T7" fmla="*/ 2147483647 h 1670"/>
              <a:gd name="T8" fmla="*/ 2147483647 w 3989"/>
              <a:gd name="T9" fmla="*/ 2147483647 h 1670"/>
              <a:gd name="T10" fmla="*/ 2147483647 w 3989"/>
              <a:gd name="T11" fmla="*/ 2147483647 h 1670"/>
              <a:gd name="T12" fmla="*/ 2147483647 w 3989"/>
              <a:gd name="T13" fmla="*/ 2147483647 h 1670"/>
              <a:gd name="T14" fmla="*/ 2147483647 w 3989"/>
              <a:gd name="T15" fmla="*/ 2147483647 h 1670"/>
              <a:gd name="T16" fmla="*/ 2147483647 w 3989"/>
              <a:gd name="T17" fmla="*/ 2147483647 h 1670"/>
              <a:gd name="T18" fmla="*/ 2147483647 w 3989"/>
              <a:gd name="T19" fmla="*/ 2147483647 h 1670"/>
              <a:gd name="T20" fmla="*/ 2147483647 w 3989"/>
              <a:gd name="T21" fmla="*/ 2147483647 h 1670"/>
              <a:gd name="T22" fmla="*/ 2147483647 w 3989"/>
              <a:gd name="T23" fmla="*/ 2147483647 h 1670"/>
              <a:gd name="T24" fmla="*/ 2147483647 w 3989"/>
              <a:gd name="T25" fmla="*/ 2147483647 h 1670"/>
              <a:gd name="T26" fmla="*/ 2147483647 w 3989"/>
              <a:gd name="T27" fmla="*/ 2147483647 h 1670"/>
              <a:gd name="T28" fmla="*/ 2147483647 w 3989"/>
              <a:gd name="T29" fmla="*/ 2147483647 h 1670"/>
              <a:gd name="T30" fmla="*/ 2147483647 w 3989"/>
              <a:gd name="T31" fmla="*/ 2147483647 h 1670"/>
              <a:gd name="T32" fmla="*/ 2147483647 w 3989"/>
              <a:gd name="T33" fmla="*/ 2147483647 h 1670"/>
              <a:gd name="T34" fmla="*/ 2147483647 w 3989"/>
              <a:gd name="T35" fmla="*/ 2147483647 h 1670"/>
              <a:gd name="T36" fmla="*/ 2147483647 w 3989"/>
              <a:gd name="T37" fmla="*/ 2147483647 h 1670"/>
              <a:gd name="T38" fmla="*/ 2147483647 w 3989"/>
              <a:gd name="T39" fmla="*/ 2147483647 h 1670"/>
              <a:gd name="T40" fmla="*/ 2147483647 w 3989"/>
              <a:gd name="T41" fmla="*/ 2147483647 h 1670"/>
              <a:gd name="T42" fmla="*/ 2147483647 w 3989"/>
              <a:gd name="T43" fmla="*/ 2147483647 h 1670"/>
              <a:gd name="T44" fmla="*/ 2147483647 w 3989"/>
              <a:gd name="T45" fmla="*/ 2147483647 h 1670"/>
              <a:gd name="T46" fmla="*/ 2147483647 w 3989"/>
              <a:gd name="T47" fmla="*/ 2147483647 h 1670"/>
              <a:gd name="T48" fmla="*/ 2147483647 w 3989"/>
              <a:gd name="T49" fmla="*/ 2147483647 h 1670"/>
              <a:gd name="T50" fmla="*/ 2147483647 w 3989"/>
              <a:gd name="T51" fmla="*/ 2147483647 h 1670"/>
              <a:gd name="T52" fmla="*/ 2147483647 w 3989"/>
              <a:gd name="T53" fmla="*/ 2147483647 h 1670"/>
              <a:gd name="T54" fmla="*/ 2147483647 w 3989"/>
              <a:gd name="T55" fmla="*/ 2147483647 h 1670"/>
              <a:gd name="T56" fmla="*/ 2147483647 w 3989"/>
              <a:gd name="T57" fmla="*/ 2147483647 h 1670"/>
              <a:gd name="T58" fmla="*/ 2147483647 w 3989"/>
              <a:gd name="T59" fmla="*/ 2147483647 h 1670"/>
              <a:gd name="T60" fmla="*/ 2147483647 w 3989"/>
              <a:gd name="T61" fmla="*/ 2147483647 h 1670"/>
              <a:gd name="T62" fmla="*/ 2147483647 w 3989"/>
              <a:gd name="T63" fmla="*/ 2147483647 h 1670"/>
              <a:gd name="T64" fmla="*/ 2147483647 w 3989"/>
              <a:gd name="T65" fmla="*/ 2147483647 h 1670"/>
              <a:gd name="T66" fmla="*/ 2147483647 w 3989"/>
              <a:gd name="T67" fmla="*/ 2147483647 h 1670"/>
              <a:gd name="T68" fmla="*/ 2147483647 w 3989"/>
              <a:gd name="T69" fmla="*/ 2147483647 h 1670"/>
              <a:gd name="T70" fmla="*/ 2147483647 w 3989"/>
              <a:gd name="T71" fmla="*/ 2147483647 h 1670"/>
              <a:gd name="T72" fmla="*/ 2147483647 w 3989"/>
              <a:gd name="T73" fmla="*/ 2147483647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89"/>
              <a:gd name="T112" fmla="*/ 0 h 1670"/>
              <a:gd name="T113" fmla="*/ 3989 w 3989"/>
              <a:gd name="T114" fmla="*/ 1670 h 16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89" h="1670">
                <a:moveTo>
                  <a:pt x="58" y="110"/>
                </a:moveTo>
                <a:cubicBezTo>
                  <a:pt x="74" y="134"/>
                  <a:pt x="90" y="158"/>
                  <a:pt x="106" y="182"/>
                </a:cubicBezTo>
                <a:cubicBezTo>
                  <a:pt x="119" y="201"/>
                  <a:pt x="137" y="197"/>
                  <a:pt x="154" y="206"/>
                </a:cubicBezTo>
                <a:cubicBezTo>
                  <a:pt x="171" y="215"/>
                  <a:pt x="184" y="232"/>
                  <a:pt x="202" y="238"/>
                </a:cubicBezTo>
                <a:cubicBezTo>
                  <a:pt x="315" y="276"/>
                  <a:pt x="331" y="278"/>
                  <a:pt x="466" y="286"/>
                </a:cubicBezTo>
                <a:cubicBezTo>
                  <a:pt x="512" y="301"/>
                  <a:pt x="561" y="307"/>
                  <a:pt x="602" y="334"/>
                </a:cubicBezTo>
                <a:cubicBezTo>
                  <a:pt x="615" y="373"/>
                  <a:pt x="620" y="413"/>
                  <a:pt x="626" y="454"/>
                </a:cubicBezTo>
                <a:cubicBezTo>
                  <a:pt x="623" y="537"/>
                  <a:pt x="623" y="619"/>
                  <a:pt x="618" y="702"/>
                </a:cubicBezTo>
                <a:cubicBezTo>
                  <a:pt x="617" y="718"/>
                  <a:pt x="608" y="747"/>
                  <a:pt x="594" y="758"/>
                </a:cubicBezTo>
                <a:cubicBezTo>
                  <a:pt x="580" y="769"/>
                  <a:pt x="561" y="772"/>
                  <a:pt x="546" y="782"/>
                </a:cubicBezTo>
                <a:cubicBezTo>
                  <a:pt x="532" y="825"/>
                  <a:pt x="513" y="884"/>
                  <a:pt x="546" y="926"/>
                </a:cubicBezTo>
                <a:cubicBezTo>
                  <a:pt x="563" y="947"/>
                  <a:pt x="573" y="938"/>
                  <a:pt x="594" y="950"/>
                </a:cubicBezTo>
                <a:cubicBezTo>
                  <a:pt x="611" y="959"/>
                  <a:pt x="642" y="982"/>
                  <a:pt x="642" y="982"/>
                </a:cubicBezTo>
                <a:cubicBezTo>
                  <a:pt x="657" y="1027"/>
                  <a:pt x="648" y="985"/>
                  <a:pt x="642" y="1046"/>
                </a:cubicBezTo>
                <a:cubicBezTo>
                  <a:pt x="638" y="1091"/>
                  <a:pt x="637" y="1137"/>
                  <a:pt x="634" y="1182"/>
                </a:cubicBezTo>
                <a:cubicBezTo>
                  <a:pt x="632" y="1209"/>
                  <a:pt x="629" y="1235"/>
                  <a:pt x="626" y="1262"/>
                </a:cubicBezTo>
                <a:cubicBezTo>
                  <a:pt x="629" y="1326"/>
                  <a:pt x="629" y="1390"/>
                  <a:pt x="634" y="1454"/>
                </a:cubicBezTo>
                <a:cubicBezTo>
                  <a:pt x="635" y="1462"/>
                  <a:pt x="640" y="1470"/>
                  <a:pt x="642" y="1478"/>
                </a:cubicBezTo>
                <a:cubicBezTo>
                  <a:pt x="646" y="1494"/>
                  <a:pt x="641" y="1513"/>
                  <a:pt x="650" y="1526"/>
                </a:cubicBezTo>
                <a:cubicBezTo>
                  <a:pt x="670" y="1555"/>
                  <a:pt x="700" y="1559"/>
                  <a:pt x="730" y="1566"/>
                </a:cubicBezTo>
                <a:cubicBezTo>
                  <a:pt x="794" y="1609"/>
                  <a:pt x="734" y="1574"/>
                  <a:pt x="890" y="1590"/>
                </a:cubicBezTo>
                <a:cubicBezTo>
                  <a:pt x="964" y="1597"/>
                  <a:pt x="1038" y="1618"/>
                  <a:pt x="1114" y="1622"/>
                </a:cubicBezTo>
                <a:cubicBezTo>
                  <a:pt x="1227" y="1629"/>
                  <a:pt x="1444" y="1635"/>
                  <a:pt x="1546" y="1638"/>
                </a:cubicBezTo>
                <a:cubicBezTo>
                  <a:pt x="1675" y="1650"/>
                  <a:pt x="1801" y="1664"/>
                  <a:pt x="1930" y="1670"/>
                </a:cubicBezTo>
                <a:cubicBezTo>
                  <a:pt x="2101" y="1661"/>
                  <a:pt x="2265" y="1633"/>
                  <a:pt x="2434" y="1622"/>
                </a:cubicBezTo>
                <a:cubicBezTo>
                  <a:pt x="2483" y="1615"/>
                  <a:pt x="2529" y="1605"/>
                  <a:pt x="2578" y="1598"/>
                </a:cubicBezTo>
                <a:cubicBezTo>
                  <a:pt x="3049" y="1603"/>
                  <a:pt x="3509" y="1609"/>
                  <a:pt x="3978" y="1598"/>
                </a:cubicBezTo>
                <a:cubicBezTo>
                  <a:pt x="3981" y="1590"/>
                  <a:pt x="3989" y="1582"/>
                  <a:pt x="3986" y="1574"/>
                </a:cubicBezTo>
                <a:cubicBezTo>
                  <a:pt x="3982" y="1565"/>
                  <a:pt x="3972" y="1559"/>
                  <a:pt x="3962" y="1558"/>
                </a:cubicBezTo>
                <a:cubicBezTo>
                  <a:pt x="3917" y="1554"/>
                  <a:pt x="3838" y="1577"/>
                  <a:pt x="3794" y="1582"/>
                </a:cubicBezTo>
                <a:cubicBezTo>
                  <a:pt x="3710" y="1576"/>
                  <a:pt x="3642" y="1561"/>
                  <a:pt x="3562" y="1550"/>
                </a:cubicBezTo>
                <a:cubicBezTo>
                  <a:pt x="3428" y="1531"/>
                  <a:pt x="3289" y="1534"/>
                  <a:pt x="3154" y="1526"/>
                </a:cubicBezTo>
                <a:cubicBezTo>
                  <a:pt x="3035" y="1533"/>
                  <a:pt x="2920" y="1547"/>
                  <a:pt x="2802" y="1558"/>
                </a:cubicBezTo>
                <a:cubicBezTo>
                  <a:pt x="2628" y="1548"/>
                  <a:pt x="2475" y="1545"/>
                  <a:pt x="2298" y="1550"/>
                </a:cubicBezTo>
                <a:cubicBezTo>
                  <a:pt x="2183" y="1562"/>
                  <a:pt x="2076" y="1595"/>
                  <a:pt x="1962" y="1614"/>
                </a:cubicBezTo>
                <a:cubicBezTo>
                  <a:pt x="1855" y="1606"/>
                  <a:pt x="1748" y="1571"/>
                  <a:pt x="1642" y="1566"/>
                </a:cubicBezTo>
                <a:cubicBezTo>
                  <a:pt x="1535" y="1561"/>
                  <a:pt x="1429" y="1561"/>
                  <a:pt x="1322" y="1558"/>
                </a:cubicBezTo>
                <a:cubicBezTo>
                  <a:pt x="1180" y="1546"/>
                  <a:pt x="1046" y="1520"/>
                  <a:pt x="906" y="1502"/>
                </a:cubicBezTo>
                <a:cubicBezTo>
                  <a:pt x="820" y="1473"/>
                  <a:pt x="875" y="1487"/>
                  <a:pt x="738" y="1478"/>
                </a:cubicBezTo>
                <a:cubicBezTo>
                  <a:pt x="694" y="1412"/>
                  <a:pt x="684" y="1323"/>
                  <a:pt x="674" y="1246"/>
                </a:cubicBezTo>
                <a:cubicBezTo>
                  <a:pt x="677" y="1201"/>
                  <a:pt x="677" y="1155"/>
                  <a:pt x="682" y="1110"/>
                </a:cubicBezTo>
                <a:cubicBezTo>
                  <a:pt x="683" y="1102"/>
                  <a:pt x="688" y="1094"/>
                  <a:pt x="690" y="1086"/>
                </a:cubicBezTo>
                <a:cubicBezTo>
                  <a:pt x="696" y="1065"/>
                  <a:pt x="685" y="1029"/>
                  <a:pt x="706" y="1022"/>
                </a:cubicBezTo>
                <a:cubicBezTo>
                  <a:pt x="730" y="1014"/>
                  <a:pt x="756" y="1002"/>
                  <a:pt x="778" y="990"/>
                </a:cubicBezTo>
                <a:cubicBezTo>
                  <a:pt x="795" y="981"/>
                  <a:pt x="826" y="958"/>
                  <a:pt x="826" y="958"/>
                </a:cubicBezTo>
                <a:cubicBezTo>
                  <a:pt x="837" y="925"/>
                  <a:pt x="855" y="891"/>
                  <a:pt x="874" y="862"/>
                </a:cubicBezTo>
                <a:cubicBezTo>
                  <a:pt x="871" y="833"/>
                  <a:pt x="872" y="803"/>
                  <a:pt x="866" y="774"/>
                </a:cubicBezTo>
                <a:cubicBezTo>
                  <a:pt x="859" y="740"/>
                  <a:pt x="820" y="734"/>
                  <a:pt x="794" y="726"/>
                </a:cubicBezTo>
                <a:cubicBezTo>
                  <a:pt x="744" y="711"/>
                  <a:pt x="717" y="701"/>
                  <a:pt x="666" y="694"/>
                </a:cubicBezTo>
                <a:cubicBezTo>
                  <a:pt x="649" y="642"/>
                  <a:pt x="665" y="587"/>
                  <a:pt x="674" y="534"/>
                </a:cubicBezTo>
                <a:cubicBezTo>
                  <a:pt x="677" y="478"/>
                  <a:pt x="677" y="422"/>
                  <a:pt x="682" y="366"/>
                </a:cubicBezTo>
                <a:cubicBezTo>
                  <a:pt x="683" y="358"/>
                  <a:pt x="683" y="347"/>
                  <a:pt x="690" y="342"/>
                </a:cubicBezTo>
                <a:cubicBezTo>
                  <a:pt x="723" y="318"/>
                  <a:pt x="776" y="325"/>
                  <a:pt x="810" y="302"/>
                </a:cubicBezTo>
                <a:cubicBezTo>
                  <a:pt x="879" y="256"/>
                  <a:pt x="948" y="252"/>
                  <a:pt x="1026" y="230"/>
                </a:cubicBezTo>
                <a:cubicBezTo>
                  <a:pt x="1080" y="215"/>
                  <a:pt x="1163" y="213"/>
                  <a:pt x="1210" y="182"/>
                </a:cubicBezTo>
                <a:cubicBezTo>
                  <a:pt x="1232" y="167"/>
                  <a:pt x="1282" y="150"/>
                  <a:pt x="1282" y="150"/>
                </a:cubicBezTo>
                <a:cubicBezTo>
                  <a:pt x="1287" y="134"/>
                  <a:pt x="1314" y="98"/>
                  <a:pt x="1298" y="102"/>
                </a:cubicBezTo>
                <a:cubicBezTo>
                  <a:pt x="1252" y="114"/>
                  <a:pt x="1212" y="129"/>
                  <a:pt x="1170" y="150"/>
                </a:cubicBezTo>
                <a:cubicBezTo>
                  <a:pt x="1140" y="165"/>
                  <a:pt x="1109" y="187"/>
                  <a:pt x="1074" y="190"/>
                </a:cubicBezTo>
                <a:cubicBezTo>
                  <a:pt x="1039" y="193"/>
                  <a:pt x="1005" y="195"/>
                  <a:pt x="970" y="198"/>
                </a:cubicBezTo>
                <a:cubicBezTo>
                  <a:pt x="922" y="214"/>
                  <a:pt x="868" y="223"/>
                  <a:pt x="818" y="230"/>
                </a:cubicBezTo>
                <a:cubicBezTo>
                  <a:pt x="767" y="247"/>
                  <a:pt x="711" y="256"/>
                  <a:pt x="666" y="286"/>
                </a:cubicBezTo>
                <a:cubicBezTo>
                  <a:pt x="650" y="239"/>
                  <a:pt x="671" y="196"/>
                  <a:pt x="682" y="150"/>
                </a:cubicBezTo>
                <a:cubicBezTo>
                  <a:pt x="679" y="115"/>
                  <a:pt x="687" y="78"/>
                  <a:pt x="674" y="46"/>
                </a:cubicBezTo>
                <a:cubicBezTo>
                  <a:pt x="655" y="0"/>
                  <a:pt x="637" y="70"/>
                  <a:pt x="634" y="78"/>
                </a:cubicBezTo>
                <a:cubicBezTo>
                  <a:pt x="633" y="93"/>
                  <a:pt x="629" y="248"/>
                  <a:pt x="610" y="286"/>
                </a:cubicBezTo>
                <a:cubicBezTo>
                  <a:pt x="606" y="294"/>
                  <a:pt x="594" y="291"/>
                  <a:pt x="586" y="294"/>
                </a:cubicBezTo>
                <a:cubicBezTo>
                  <a:pt x="519" y="272"/>
                  <a:pt x="626" y="306"/>
                  <a:pt x="506" y="278"/>
                </a:cubicBezTo>
                <a:cubicBezTo>
                  <a:pt x="456" y="266"/>
                  <a:pt x="405" y="236"/>
                  <a:pt x="354" y="230"/>
                </a:cubicBezTo>
                <a:cubicBezTo>
                  <a:pt x="263" y="220"/>
                  <a:pt x="306" y="225"/>
                  <a:pt x="226" y="214"/>
                </a:cubicBezTo>
                <a:cubicBezTo>
                  <a:pt x="191" y="202"/>
                  <a:pt x="165" y="178"/>
                  <a:pt x="130" y="166"/>
                </a:cubicBezTo>
                <a:cubicBezTo>
                  <a:pt x="111" y="137"/>
                  <a:pt x="93" y="103"/>
                  <a:pt x="82" y="70"/>
                </a:cubicBezTo>
                <a:cubicBezTo>
                  <a:pt x="58" y="73"/>
                  <a:pt x="22" y="57"/>
                  <a:pt x="10" y="78"/>
                </a:cubicBezTo>
                <a:cubicBezTo>
                  <a:pt x="0" y="94"/>
                  <a:pt x="58" y="110"/>
                  <a:pt x="58" y="110"/>
                </a:cubicBezTo>
                <a:close/>
              </a:path>
            </a:pathLst>
          </a:custGeom>
          <a:solidFill>
            <a:srgbClr val="CC99FF"/>
          </a:solidFill>
          <a:ln w="9525">
            <a:solidFill>
              <a:schemeClr val="tx1"/>
            </a:solidFill>
            <a:round/>
            <a:headEnd/>
            <a:tailEnd/>
          </a:ln>
        </p:spPr>
        <p:txBody>
          <a:bodyPr/>
          <a:lstStyle/>
          <a:p>
            <a:endParaRPr lang="fr-FR"/>
          </a:p>
        </p:txBody>
      </p:sp>
      <p:sp>
        <p:nvSpPr>
          <p:cNvPr id="92166" name="Oval 6"/>
          <p:cNvSpPr>
            <a:spLocks noChangeArrowheads="1"/>
          </p:cNvSpPr>
          <p:nvPr/>
        </p:nvSpPr>
        <p:spPr bwMode="auto">
          <a:xfrm>
            <a:off x="4038600" y="5334000"/>
            <a:ext cx="152400" cy="152400"/>
          </a:xfrm>
          <a:prstGeom prst="ellipse">
            <a:avLst/>
          </a:prstGeom>
          <a:solidFill>
            <a:schemeClr val="accent2"/>
          </a:solidFill>
          <a:ln w="9525">
            <a:solidFill>
              <a:schemeClr val="tx1"/>
            </a:solidFill>
            <a:round/>
            <a:headEnd/>
            <a:tailEnd/>
          </a:ln>
        </p:spPr>
        <p:txBody>
          <a:bodyPr wrap="none" anchor="ctr"/>
          <a:lstStyle/>
          <a:p>
            <a:endParaRPr lang="fr-FR" b="0"/>
          </a:p>
        </p:txBody>
      </p:sp>
      <p:sp>
        <p:nvSpPr>
          <p:cNvPr id="92167" name="Text Box 7"/>
          <p:cNvSpPr txBox="1">
            <a:spLocks noChangeArrowheads="1"/>
          </p:cNvSpPr>
          <p:nvPr/>
        </p:nvSpPr>
        <p:spPr bwMode="auto">
          <a:xfrm>
            <a:off x="381000" y="5029200"/>
            <a:ext cx="2895600" cy="1631950"/>
          </a:xfrm>
          <a:prstGeom prst="rect">
            <a:avLst/>
          </a:prstGeom>
          <a:noFill/>
          <a:ln w="9525">
            <a:noFill/>
            <a:miter lim="800000"/>
            <a:headEnd/>
            <a:tailEnd/>
          </a:ln>
        </p:spPr>
        <p:txBody>
          <a:bodyPr>
            <a:spAutoFit/>
          </a:bodyPr>
          <a:lstStyle/>
          <a:p>
            <a:pPr algn="ctr"/>
            <a:r>
              <a:rPr lang="fr-FR" sz="2000" b="0">
                <a:solidFill>
                  <a:srgbClr val="0000FF"/>
                </a:solidFill>
              </a:rPr>
              <a:t>Cellule ganglionnaire</a:t>
            </a:r>
          </a:p>
          <a:p>
            <a:pPr algn="ctr"/>
            <a:r>
              <a:rPr lang="fr-FR" sz="2000" b="0">
                <a:solidFill>
                  <a:srgbClr val="0000FF"/>
                </a:solidFill>
              </a:rPr>
              <a:t>Centre OFF/ connectée à</a:t>
            </a:r>
          </a:p>
          <a:p>
            <a:pPr algn="ctr"/>
            <a:r>
              <a:rPr lang="fr-FR" sz="2000" b="0">
                <a:solidFill>
                  <a:srgbClr val="0000FF"/>
                </a:solidFill>
              </a:rPr>
              <a:t>des cellules bipolaires centre OFF</a:t>
            </a:r>
          </a:p>
        </p:txBody>
      </p:sp>
      <p:sp>
        <p:nvSpPr>
          <p:cNvPr id="88072" name="AutoShape 8"/>
          <p:cNvSpPr>
            <a:spLocks noChangeArrowheads="1"/>
          </p:cNvSpPr>
          <p:nvPr/>
        </p:nvSpPr>
        <p:spPr bwMode="auto">
          <a:xfrm rot="9106931">
            <a:off x="4572000" y="-457200"/>
            <a:ext cx="2286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FFFF00"/>
            </a:solidFill>
            <a:miter lim="800000"/>
            <a:headEnd/>
            <a:tailEnd/>
          </a:ln>
        </p:spPr>
        <p:txBody>
          <a:bodyPr wrap="none" anchor="ctr"/>
          <a:lstStyle/>
          <a:p>
            <a:endParaRPr lang="fr-FR"/>
          </a:p>
        </p:txBody>
      </p:sp>
      <p:pic>
        <p:nvPicPr>
          <p:cNvPr id="88073" name="Picture 9" descr="PA_2"/>
          <p:cNvPicPr>
            <a:picLocks noChangeAspect="1" noChangeArrowheads="1"/>
          </p:cNvPicPr>
          <p:nvPr/>
        </p:nvPicPr>
        <p:blipFill>
          <a:blip r:embed="rId4" cstate="print"/>
          <a:srcRect/>
          <a:stretch>
            <a:fillRect/>
          </a:stretch>
        </p:blipFill>
        <p:spPr bwMode="auto">
          <a:xfrm>
            <a:off x="5559425" y="4340225"/>
            <a:ext cx="1908175" cy="1679575"/>
          </a:xfrm>
          <a:prstGeom prst="rect">
            <a:avLst/>
          </a:prstGeom>
          <a:noFill/>
          <a:ln w="9525">
            <a:noFill/>
            <a:miter lim="800000"/>
            <a:headEnd/>
            <a:tailEnd/>
          </a:ln>
        </p:spPr>
      </p:pic>
      <p:pic>
        <p:nvPicPr>
          <p:cNvPr id="88074" name="Picture 10" descr="hyperpol"/>
          <p:cNvPicPr>
            <a:picLocks noChangeAspect="1" noChangeArrowheads="1"/>
          </p:cNvPicPr>
          <p:nvPr/>
        </p:nvPicPr>
        <p:blipFill>
          <a:blip r:embed="rId5" cstate="print">
            <a:lum bright="-36000" contrast="48000"/>
          </a:blip>
          <a:srcRect/>
          <a:stretch>
            <a:fillRect/>
          </a:stretch>
        </p:blipFill>
        <p:spPr bwMode="auto">
          <a:xfrm>
            <a:off x="5334000" y="3352800"/>
            <a:ext cx="1847850" cy="947738"/>
          </a:xfrm>
          <a:prstGeom prst="rect">
            <a:avLst/>
          </a:prstGeom>
          <a:noFill/>
          <a:ln w="9525">
            <a:noFill/>
            <a:miter lim="800000"/>
            <a:headEnd/>
            <a:tailEnd/>
          </a:ln>
        </p:spPr>
      </p:pic>
      <p:grpSp>
        <p:nvGrpSpPr>
          <p:cNvPr id="2" name="Group 11"/>
          <p:cNvGrpSpPr>
            <a:grpSpLocks/>
          </p:cNvGrpSpPr>
          <p:nvPr/>
        </p:nvGrpSpPr>
        <p:grpSpPr bwMode="auto">
          <a:xfrm>
            <a:off x="309563" y="3497263"/>
            <a:ext cx="2814637" cy="846137"/>
            <a:chOff x="192" y="3140"/>
            <a:chExt cx="2064" cy="815"/>
          </a:xfrm>
        </p:grpSpPr>
        <p:grpSp>
          <p:nvGrpSpPr>
            <p:cNvPr id="92172" name="Group 12"/>
            <p:cNvGrpSpPr>
              <a:grpSpLocks/>
            </p:cNvGrpSpPr>
            <p:nvPr/>
          </p:nvGrpSpPr>
          <p:grpSpPr bwMode="auto">
            <a:xfrm>
              <a:off x="2160" y="3840"/>
              <a:ext cx="96" cy="115"/>
              <a:chOff x="2096" y="3888"/>
              <a:chExt cx="96" cy="115"/>
            </a:xfrm>
          </p:grpSpPr>
          <p:sp>
            <p:nvSpPr>
              <p:cNvPr id="92176" name="Oval 13"/>
              <p:cNvSpPr>
                <a:spLocks noChangeArrowheads="1"/>
              </p:cNvSpPr>
              <p:nvPr/>
            </p:nvSpPr>
            <p:spPr bwMode="auto">
              <a:xfrm flipH="1">
                <a:off x="2128" y="3965"/>
                <a:ext cx="32" cy="38"/>
              </a:xfrm>
              <a:prstGeom prst="ellipse">
                <a:avLst/>
              </a:prstGeom>
              <a:solidFill>
                <a:schemeClr val="tx1"/>
              </a:solidFill>
              <a:ln w="9525">
                <a:noFill/>
                <a:round/>
                <a:headEnd/>
                <a:tailEnd/>
              </a:ln>
            </p:spPr>
            <p:txBody>
              <a:bodyPr wrap="none" anchor="ctr"/>
              <a:lstStyle/>
              <a:p>
                <a:endParaRPr lang="fr-FR" b="0"/>
              </a:p>
            </p:txBody>
          </p:sp>
          <p:sp>
            <p:nvSpPr>
              <p:cNvPr id="92177" name="Oval 14"/>
              <p:cNvSpPr>
                <a:spLocks noChangeArrowheads="1"/>
              </p:cNvSpPr>
              <p:nvPr/>
            </p:nvSpPr>
            <p:spPr bwMode="auto">
              <a:xfrm flipH="1">
                <a:off x="2128" y="3888"/>
                <a:ext cx="32" cy="38"/>
              </a:xfrm>
              <a:prstGeom prst="ellipse">
                <a:avLst/>
              </a:prstGeom>
              <a:solidFill>
                <a:schemeClr val="tx1"/>
              </a:solidFill>
              <a:ln w="9525">
                <a:noFill/>
                <a:round/>
                <a:headEnd/>
                <a:tailEnd/>
              </a:ln>
            </p:spPr>
            <p:txBody>
              <a:bodyPr wrap="none" anchor="ctr"/>
              <a:lstStyle/>
              <a:p>
                <a:endParaRPr lang="fr-FR" b="0"/>
              </a:p>
            </p:txBody>
          </p:sp>
          <p:sp>
            <p:nvSpPr>
              <p:cNvPr id="92178" name="Oval 15"/>
              <p:cNvSpPr>
                <a:spLocks noChangeArrowheads="1"/>
              </p:cNvSpPr>
              <p:nvPr/>
            </p:nvSpPr>
            <p:spPr bwMode="auto">
              <a:xfrm flipH="1">
                <a:off x="2096" y="3926"/>
                <a:ext cx="32" cy="39"/>
              </a:xfrm>
              <a:prstGeom prst="ellipse">
                <a:avLst/>
              </a:prstGeom>
              <a:solidFill>
                <a:schemeClr val="tx1"/>
              </a:solidFill>
              <a:ln w="9525">
                <a:noFill/>
                <a:round/>
                <a:headEnd/>
                <a:tailEnd/>
              </a:ln>
            </p:spPr>
            <p:txBody>
              <a:bodyPr wrap="none" anchor="ctr"/>
              <a:lstStyle/>
              <a:p>
                <a:endParaRPr lang="fr-FR" b="0"/>
              </a:p>
            </p:txBody>
          </p:sp>
          <p:sp>
            <p:nvSpPr>
              <p:cNvPr id="92179" name="Oval 16"/>
              <p:cNvSpPr>
                <a:spLocks noChangeArrowheads="1"/>
              </p:cNvSpPr>
              <p:nvPr/>
            </p:nvSpPr>
            <p:spPr bwMode="auto">
              <a:xfrm flipH="1">
                <a:off x="2128" y="3965"/>
                <a:ext cx="32" cy="38"/>
              </a:xfrm>
              <a:prstGeom prst="ellipse">
                <a:avLst/>
              </a:prstGeom>
              <a:solidFill>
                <a:schemeClr val="tx1"/>
              </a:solidFill>
              <a:ln w="9525">
                <a:noFill/>
                <a:round/>
                <a:headEnd/>
                <a:tailEnd/>
              </a:ln>
            </p:spPr>
            <p:txBody>
              <a:bodyPr wrap="none" anchor="ctr"/>
              <a:lstStyle/>
              <a:p>
                <a:endParaRPr lang="fr-FR" b="0"/>
              </a:p>
            </p:txBody>
          </p:sp>
          <p:sp>
            <p:nvSpPr>
              <p:cNvPr id="92180" name="Oval 17"/>
              <p:cNvSpPr>
                <a:spLocks noChangeArrowheads="1"/>
              </p:cNvSpPr>
              <p:nvPr/>
            </p:nvSpPr>
            <p:spPr bwMode="auto">
              <a:xfrm flipH="1">
                <a:off x="2160" y="3926"/>
                <a:ext cx="32" cy="39"/>
              </a:xfrm>
              <a:prstGeom prst="ellipse">
                <a:avLst/>
              </a:prstGeom>
              <a:solidFill>
                <a:schemeClr val="tx1"/>
              </a:solidFill>
              <a:ln w="9525">
                <a:noFill/>
                <a:round/>
                <a:headEnd/>
                <a:tailEnd/>
              </a:ln>
            </p:spPr>
            <p:txBody>
              <a:bodyPr wrap="none" anchor="ctr"/>
              <a:lstStyle/>
              <a:p>
                <a:endParaRPr lang="fr-FR" b="0"/>
              </a:p>
            </p:txBody>
          </p:sp>
        </p:grpSp>
        <p:grpSp>
          <p:nvGrpSpPr>
            <p:cNvPr id="92173" name="Group 18"/>
            <p:cNvGrpSpPr>
              <a:grpSpLocks/>
            </p:cNvGrpSpPr>
            <p:nvPr/>
          </p:nvGrpSpPr>
          <p:grpSpPr bwMode="auto">
            <a:xfrm>
              <a:off x="192" y="3140"/>
              <a:ext cx="1776" cy="748"/>
              <a:chOff x="192" y="3140"/>
              <a:chExt cx="1776" cy="748"/>
            </a:xfrm>
          </p:grpSpPr>
          <p:sp>
            <p:nvSpPr>
              <p:cNvPr id="92174" name="Text Box 19"/>
              <p:cNvSpPr txBox="1">
                <a:spLocks noChangeArrowheads="1"/>
              </p:cNvSpPr>
              <p:nvPr/>
            </p:nvSpPr>
            <p:spPr bwMode="auto">
              <a:xfrm>
                <a:off x="192" y="3140"/>
                <a:ext cx="907" cy="716"/>
              </a:xfrm>
              <a:prstGeom prst="rect">
                <a:avLst/>
              </a:prstGeom>
              <a:noFill/>
              <a:ln w="9525">
                <a:solidFill>
                  <a:schemeClr val="tx1"/>
                </a:solidFill>
                <a:miter lim="800000"/>
                <a:headEnd/>
                <a:tailEnd/>
              </a:ln>
            </p:spPr>
            <p:txBody>
              <a:bodyPr wrap="none">
                <a:spAutoFit/>
              </a:bodyPr>
              <a:lstStyle/>
              <a:p>
                <a:pPr algn="ctr">
                  <a:lnSpc>
                    <a:spcPct val="75000"/>
                  </a:lnSpc>
                </a:pPr>
                <a:r>
                  <a:rPr lang="fr-FR" sz="1400">
                    <a:solidFill>
                      <a:srgbClr val="0000FF"/>
                    </a:solidFill>
                  </a:rPr>
                  <a:t>Diminution </a:t>
                </a:r>
              </a:p>
              <a:p>
                <a:pPr algn="ctr">
                  <a:lnSpc>
                    <a:spcPct val="75000"/>
                  </a:lnSpc>
                </a:pPr>
                <a:r>
                  <a:rPr lang="fr-FR" sz="1400">
                    <a:solidFill>
                      <a:srgbClr val="0000FF"/>
                    </a:solidFill>
                  </a:rPr>
                  <a:t>de</a:t>
                </a:r>
              </a:p>
              <a:p>
                <a:pPr algn="ctr">
                  <a:lnSpc>
                    <a:spcPct val="75000"/>
                  </a:lnSpc>
                </a:pPr>
                <a:r>
                  <a:rPr lang="fr-FR" sz="1400">
                    <a:solidFill>
                      <a:srgbClr val="0000FF"/>
                    </a:solidFill>
                  </a:rPr>
                  <a:t>la libération </a:t>
                </a:r>
              </a:p>
              <a:p>
                <a:pPr algn="ctr">
                  <a:lnSpc>
                    <a:spcPct val="75000"/>
                  </a:lnSpc>
                </a:pPr>
                <a:r>
                  <a:rPr lang="fr-FR" sz="1400">
                    <a:solidFill>
                      <a:srgbClr val="0000FF"/>
                    </a:solidFill>
                  </a:rPr>
                  <a:t>de NT</a:t>
                </a:r>
                <a:endParaRPr lang="en-GB" sz="1400">
                  <a:solidFill>
                    <a:srgbClr val="0000FF"/>
                  </a:solidFill>
                </a:endParaRPr>
              </a:p>
            </p:txBody>
          </p:sp>
          <p:sp>
            <p:nvSpPr>
              <p:cNvPr id="92175" name="Line 20"/>
              <p:cNvSpPr>
                <a:spLocks noChangeShapeType="1"/>
              </p:cNvSpPr>
              <p:nvPr/>
            </p:nvSpPr>
            <p:spPr bwMode="auto">
              <a:xfrm>
                <a:off x="1104" y="3600"/>
                <a:ext cx="864" cy="288"/>
              </a:xfrm>
              <a:prstGeom prst="line">
                <a:avLst/>
              </a:prstGeom>
              <a:noFill/>
              <a:ln w="9525">
                <a:solidFill>
                  <a:schemeClr val="tx1"/>
                </a:solidFill>
                <a:round/>
                <a:headEnd/>
                <a:tailEnd type="triangle" w="med" len="med"/>
              </a:ln>
            </p:spPr>
            <p:txBody>
              <a:bodyPr/>
              <a:lstStyle/>
              <a:p>
                <a:endParaRPr lang="fr-FR"/>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box(in)">
                                      <p:cBhvr>
                                        <p:cTn id="7" dur="500"/>
                                        <p:tgtEl>
                                          <p:spTgt spid="880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8074"/>
                                        </p:tgtEl>
                                        <p:attrNameLst>
                                          <p:attrName>style.visibility</p:attrName>
                                        </p:attrNameLst>
                                      </p:cBhvr>
                                      <p:to>
                                        <p:strVal val="visible"/>
                                      </p:to>
                                    </p:set>
                                    <p:animEffect transition="in" filter="box(in)">
                                      <p:cBhvr>
                                        <p:cTn id="12" dur="500"/>
                                        <p:tgtEl>
                                          <p:spTgt spid="880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8073"/>
                                        </p:tgtEl>
                                        <p:attrNameLst>
                                          <p:attrName>style.visibility</p:attrName>
                                        </p:attrNameLst>
                                      </p:cBhvr>
                                      <p:to>
                                        <p:strVal val="visible"/>
                                      </p:to>
                                    </p:set>
                                    <p:animEffect transition="in" filter="box(in)">
                                      <p:cBhvr>
                                        <p:cTn id="22" dur="500"/>
                                        <p:tgtEl>
                                          <p:spTgt spid="8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a:spLocks noGrp="1"/>
          </p:cNvSpPr>
          <p:nvPr>
            <p:ph type="title"/>
          </p:nvPr>
        </p:nvSpPr>
        <p:spPr/>
        <p:txBody>
          <a:bodyPr/>
          <a:lstStyle/>
          <a:p>
            <a:pPr eaLnBrk="1" hangingPunct="1"/>
            <a:r>
              <a:rPr lang="fr-FR" b="1" smtClean="0">
                <a:solidFill>
                  <a:srgbClr val="0000FF"/>
                </a:solidFill>
              </a:rPr>
              <a:t>Les souris transgéniques</a:t>
            </a:r>
          </a:p>
        </p:txBody>
      </p:sp>
      <p:sp>
        <p:nvSpPr>
          <p:cNvPr id="93187" name="Espace réservé du contenu 2"/>
          <p:cNvSpPr>
            <a:spLocks noGrp="1"/>
          </p:cNvSpPr>
          <p:nvPr>
            <p:ph idx="1"/>
          </p:nvPr>
        </p:nvSpPr>
        <p:spPr>
          <a:xfrm>
            <a:off x="0" y="1600200"/>
            <a:ext cx="9144000" cy="4525963"/>
          </a:xfrm>
        </p:spPr>
        <p:txBody>
          <a:bodyPr/>
          <a:lstStyle/>
          <a:p>
            <a:pPr eaLnBrk="1" hangingPunct="1"/>
            <a:r>
              <a:rPr lang="fr-FR" sz="4400" b="1" smtClean="0">
                <a:solidFill>
                  <a:srgbClr val="0000FF"/>
                </a:solidFill>
              </a:rPr>
              <a:t>Pas de cônes</a:t>
            </a:r>
          </a:p>
          <a:p>
            <a:pPr eaLnBrk="1" hangingPunct="1"/>
            <a:r>
              <a:rPr lang="fr-FR" sz="4400" b="1" smtClean="0">
                <a:solidFill>
                  <a:srgbClr val="0000FF"/>
                </a:solidFill>
              </a:rPr>
              <a:t>Pas de bâtonnets</a:t>
            </a:r>
          </a:p>
          <a:p>
            <a:pPr eaLnBrk="1" hangingPunct="1"/>
            <a:r>
              <a:rPr lang="fr-FR" sz="4400" b="1" smtClean="0">
                <a:solidFill>
                  <a:srgbClr val="0000FF"/>
                </a:solidFill>
              </a:rPr>
              <a:t>Mélanopsine</a:t>
            </a:r>
          </a:p>
          <a:p>
            <a:pPr eaLnBrk="1" hangingPunct="1"/>
            <a:r>
              <a:rPr lang="fr-FR" sz="4400" b="1" smtClean="0">
                <a:solidFill>
                  <a:srgbClr val="0000FF"/>
                </a:solidFill>
              </a:rPr>
              <a:t>Nouveau type de cellule ganglionnaire</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p:cNvSpPr>
          <p:nvPr>
            <p:ph type="title"/>
          </p:nvPr>
        </p:nvSpPr>
        <p:spPr>
          <a:xfrm>
            <a:off x="0" y="260350"/>
            <a:ext cx="9144000" cy="1143000"/>
          </a:xfrm>
        </p:spPr>
        <p:txBody>
          <a:bodyPr rtlCol="0">
            <a:normAutofit fontScale="90000"/>
          </a:bodyPr>
          <a:lstStyle/>
          <a:p>
            <a:pPr eaLnBrk="1" fontAlgn="auto" hangingPunct="1">
              <a:spcAft>
                <a:spcPts val="0"/>
              </a:spcAft>
              <a:defRPr/>
            </a:pPr>
            <a:r>
              <a:rPr lang="fr-FR" sz="2800" dirty="0" smtClean="0">
                <a:solidFill>
                  <a:srgbClr val="000099"/>
                </a:solidFill>
              </a:rPr>
              <a:t>Inserm, Cooper H. - Coupe de rétine de souris, montrant les cônes de la couche externe (vert) et </a:t>
            </a:r>
            <a:r>
              <a:rPr lang="fr-FR" sz="2800" b="1" dirty="0" smtClean="0">
                <a:solidFill>
                  <a:srgbClr val="FF0000"/>
                </a:solidFill>
              </a:rPr>
              <a:t>une </a:t>
            </a:r>
            <a:r>
              <a:rPr lang="fr-FR" sz="2800" b="1" dirty="0" smtClean="0">
                <a:solidFill>
                  <a:srgbClr val="FF0000"/>
                </a:solidFill>
                <a:effectLst>
                  <a:outerShdw blurRad="38100" dist="38100" dir="2700000" algn="tl">
                    <a:srgbClr val="C0C0C0"/>
                  </a:outerShdw>
                </a:effectLst>
              </a:rPr>
              <a:t>cellule ganglionnaire à </a:t>
            </a:r>
            <a:r>
              <a:rPr lang="fr-FR" sz="2800" b="1" dirty="0" err="1" smtClean="0">
                <a:solidFill>
                  <a:srgbClr val="FF0000"/>
                </a:solidFill>
                <a:effectLst>
                  <a:outerShdw blurRad="38100" dist="38100" dir="2700000" algn="tl">
                    <a:srgbClr val="C0C0C0"/>
                  </a:outerShdw>
                </a:effectLst>
              </a:rPr>
              <a:t>mélanopsine</a:t>
            </a:r>
            <a:r>
              <a:rPr lang="fr-FR" sz="2800" b="1" dirty="0" smtClean="0">
                <a:solidFill>
                  <a:srgbClr val="FF0000"/>
                </a:solidFill>
              </a:rPr>
              <a:t> </a:t>
            </a:r>
            <a:r>
              <a:rPr lang="fr-FR" sz="2800" dirty="0" smtClean="0">
                <a:solidFill>
                  <a:srgbClr val="000099"/>
                </a:solidFill>
              </a:rPr>
              <a:t>de grande taille (rouge) dans la couche interne  </a:t>
            </a:r>
          </a:p>
        </p:txBody>
      </p:sp>
      <p:pic>
        <p:nvPicPr>
          <p:cNvPr id="95235" name="Picture 5" descr="cooper"/>
          <p:cNvPicPr>
            <a:picLocks noChangeAspect="1" noChangeArrowheads="1"/>
          </p:cNvPicPr>
          <p:nvPr/>
        </p:nvPicPr>
        <p:blipFill>
          <a:blip r:embed="rId3" cstate="print"/>
          <a:srcRect/>
          <a:stretch>
            <a:fillRect/>
          </a:stretch>
        </p:blipFill>
        <p:spPr bwMode="auto">
          <a:xfrm>
            <a:off x="1670050" y="1700213"/>
            <a:ext cx="5638800" cy="5076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0" y="1125538"/>
            <a:ext cx="9144000" cy="4522787"/>
          </a:xfrm>
          <a:prstGeom prst="rect">
            <a:avLst/>
          </a:prstGeom>
          <a:noFill/>
          <a:ln w="9525">
            <a:noFill/>
            <a:miter lim="800000"/>
            <a:headEnd/>
            <a:tailEnd/>
          </a:ln>
        </p:spPr>
        <p:txBody>
          <a:bodyPr>
            <a:spAutoFit/>
          </a:bodyPr>
          <a:lstStyle/>
          <a:p>
            <a:r>
              <a:rPr lang="fr-FR" sz="3600" dirty="0">
                <a:solidFill>
                  <a:srgbClr val="0000CC"/>
                </a:solidFill>
              </a:rPr>
              <a:t>La </a:t>
            </a:r>
            <a:r>
              <a:rPr lang="fr-FR" sz="3600" dirty="0" err="1">
                <a:solidFill>
                  <a:srgbClr val="0000CC"/>
                </a:solidFill>
              </a:rPr>
              <a:t>mélanopsine</a:t>
            </a:r>
            <a:r>
              <a:rPr lang="fr-FR" sz="3600" dirty="0">
                <a:solidFill>
                  <a:srgbClr val="0000CC"/>
                </a:solidFill>
              </a:rPr>
              <a:t> est un </a:t>
            </a:r>
            <a:r>
              <a:rPr lang="fr-FR" sz="3600" dirty="0" err="1">
                <a:solidFill>
                  <a:srgbClr val="0000CC"/>
                </a:solidFill>
              </a:rPr>
              <a:t>photopigment</a:t>
            </a:r>
            <a:r>
              <a:rPr lang="fr-FR" sz="3600" dirty="0">
                <a:solidFill>
                  <a:srgbClr val="0000CC"/>
                </a:solidFill>
              </a:rPr>
              <a:t> dit </a:t>
            </a:r>
            <a:r>
              <a:rPr lang="fr-FR" sz="3600" dirty="0" err="1">
                <a:solidFill>
                  <a:srgbClr val="0000CC"/>
                </a:solidFill>
              </a:rPr>
              <a:t>rhabdomérique</a:t>
            </a:r>
            <a:r>
              <a:rPr lang="fr-FR" sz="3600" dirty="0">
                <a:solidFill>
                  <a:srgbClr val="0000CC"/>
                </a:solidFill>
              </a:rPr>
              <a:t> comme les </a:t>
            </a:r>
            <a:r>
              <a:rPr lang="fr-FR" sz="3600" dirty="0" err="1">
                <a:solidFill>
                  <a:srgbClr val="0000CC"/>
                </a:solidFill>
              </a:rPr>
              <a:t>photopigments</a:t>
            </a:r>
            <a:r>
              <a:rPr lang="fr-FR" sz="3600" dirty="0">
                <a:solidFill>
                  <a:srgbClr val="0000CC"/>
                </a:solidFill>
              </a:rPr>
              <a:t> des invertébrés alors que ceux des cônes et les bâtonnets sont dits ciliaires. </a:t>
            </a:r>
          </a:p>
          <a:p>
            <a:r>
              <a:rPr lang="fr-FR" sz="3600" dirty="0">
                <a:solidFill>
                  <a:srgbClr val="0000CC"/>
                </a:solidFill>
              </a:rPr>
              <a:t>Cette dénomination est dépendante de la spécialisation membranaire où réside le </a:t>
            </a:r>
            <a:r>
              <a:rPr lang="fr-FR" sz="3600" dirty="0" err="1">
                <a:solidFill>
                  <a:srgbClr val="0000CC"/>
                </a:solidFill>
              </a:rPr>
              <a:t>photopigment</a:t>
            </a:r>
            <a:r>
              <a:rPr lang="fr-FR" sz="3600" dirty="0">
                <a:solidFill>
                  <a:srgbClr val="0000CC"/>
                </a:solidFill>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0" y="693738"/>
            <a:ext cx="9144000" cy="5262562"/>
          </a:xfrm>
          <a:prstGeom prst="rect">
            <a:avLst/>
          </a:prstGeom>
          <a:noFill/>
          <a:ln w="9525">
            <a:noFill/>
            <a:miter lim="800000"/>
            <a:headEnd/>
            <a:tailEnd/>
          </a:ln>
        </p:spPr>
        <p:txBody>
          <a:bodyPr anchor="ctr">
            <a:spAutoFit/>
          </a:bodyPr>
          <a:lstStyle/>
          <a:p>
            <a:pPr eaLnBrk="0" hangingPunct="0">
              <a:buFontTx/>
              <a:buChar char="•"/>
              <a:tabLst>
                <a:tab pos="457200" algn="l"/>
              </a:tabLst>
            </a:pPr>
            <a:r>
              <a:rPr lang="fr-FR" sz="2800">
                <a:solidFill>
                  <a:srgbClr val="0000CC"/>
                </a:solidFill>
                <a:ea typeface="Times New Roman" pitchFamily="18" charset="0"/>
                <a:cs typeface="Arial" charset="0"/>
              </a:rPr>
              <a:t>Un photorécepteur </a:t>
            </a:r>
            <a:r>
              <a:rPr lang="fr-FR" sz="2800">
                <a:solidFill>
                  <a:srgbClr val="FF0000"/>
                </a:solidFill>
                <a:ea typeface="Times New Roman" pitchFamily="18" charset="0"/>
                <a:cs typeface="Arial" charset="0"/>
              </a:rPr>
              <a:t>rhabdomérique</a:t>
            </a:r>
            <a:r>
              <a:rPr lang="fr-FR" sz="2800">
                <a:solidFill>
                  <a:srgbClr val="0000CC"/>
                </a:solidFill>
                <a:ea typeface="Times New Roman" pitchFamily="18" charset="0"/>
                <a:cs typeface="Arial" charset="0"/>
              </a:rPr>
              <a:t> est une cellule photoréceptrice dont les photopigments sont localisés au niveau d’un ensemble de microvillosités membranaires, le </a:t>
            </a:r>
            <a:r>
              <a:rPr lang="fr-FR" sz="2800">
                <a:solidFill>
                  <a:srgbClr val="FF0000"/>
                </a:solidFill>
                <a:ea typeface="Times New Roman" pitchFamily="18" charset="0"/>
                <a:cs typeface="Arial" charset="0"/>
              </a:rPr>
              <a:t>rhabdomère</a:t>
            </a:r>
            <a:r>
              <a:rPr lang="fr-FR" sz="2800">
                <a:solidFill>
                  <a:srgbClr val="0000CC"/>
                </a:solidFill>
                <a:ea typeface="Times New Roman" pitchFamily="18" charset="0"/>
                <a:cs typeface="Arial" charset="0"/>
              </a:rPr>
              <a:t> </a:t>
            </a:r>
          </a:p>
          <a:p>
            <a:pPr eaLnBrk="0" hangingPunct="0">
              <a:buFontTx/>
              <a:buChar char="•"/>
              <a:tabLst>
                <a:tab pos="457200" algn="l"/>
              </a:tabLst>
            </a:pPr>
            <a:r>
              <a:rPr lang="fr-FR" sz="2800">
                <a:solidFill>
                  <a:srgbClr val="0000CC"/>
                </a:solidFill>
                <a:ea typeface="Times New Roman" pitchFamily="18" charset="0"/>
                <a:cs typeface="Arial" charset="0"/>
              </a:rPr>
              <a:t>Ce type de photorécepteur est retrouvé chez les invertébrés (annélides, mollusques et arthropodes)</a:t>
            </a:r>
          </a:p>
          <a:p>
            <a:pPr eaLnBrk="0" hangingPunct="0">
              <a:tabLst>
                <a:tab pos="457200" algn="l"/>
              </a:tabLst>
            </a:pPr>
            <a:endParaRPr lang="fr-FR" sz="2800">
              <a:solidFill>
                <a:srgbClr val="0000CC"/>
              </a:solidFill>
              <a:ea typeface="Times New Roman" pitchFamily="18" charset="0"/>
              <a:cs typeface="Arial" charset="0"/>
            </a:endParaRPr>
          </a:p>
          <a:p>
            <a:pPr eaLnBrk="0" hangingPunct="0">
              <a:buFontTx/>
              <a:buChar char="•"/>
              <a:tabLst>
                <a:tab pos="457200" algn="l"/>
              </a:tabLst>
            </a:pPr>
            <a:r>
              <a:rPr lang="fr-FR" sz="2800">
                <a:solidFill>
                  <a:srgbClr val="0000CC"/>
                </a:solidFill>
                <a:ea typeface="Times New Roman" pitchFamily="18" charset="0"/>
                <a:cs typeface="Arial" charset="0"/>
              </a:rPr>
              <a:t> Un photorécepteur </a:t>
            </a:r>
            <a:r>
              <a:rPr lang="fr-FR" sz="2800">
                <a:solidFill>
                  <a:srgbClr val="FF0000"/>
                </a:solidFill>
                <a:ea typeface="Times New Roman" pitchFamily="18" charset="0"/>
                <a:cs typeface="Arial" charset="0"/>
              </a:rPr>
              <a:t>ciliaire</a:t>
            </a:r>
            <a:r>
              <a:rPr lang="fr-FR" sz="2800">
                <a:solidFill>
                  <a:srgbClr val="0000CC"/>
                </a:solidFill>
                <a:ea typeface="Times New Roman" pitchFamily="18" charset="0"/>
                <a:cs typeface="Arial" charset="0"/>
              </a:rPr>
              <a:t> est une cellule photoréceptrice qui présente le plus souvent un cil fonctionnel. Les photopigments sont situés dans la membrane du cil ou celle d’organites cytoplasmiques comme le reticulum endoplasmique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age 1" descr="article cooper"/>
          <p:cNvPicPr>
            <a:picLocks noChangeAspect="1" noChangeArrowheads="1"/>
          </p:cNvPicPr>
          <p:nvPr/>
        </p:nvPicPr>
        <p:blipFill>
          <a:blip r:embed="rId2" cstate="print"/>
          <a:srcRect/>
          <a:stretch>
            <a:fillRect/>
          </a:stretch>
        </p:blipFill>
        <p:spPr bwMode="auto">
          <a:xfrm>
            <a:off x="1835150" y="333375"/>
            <a:ext cx="5191125" cy="4048125"/>
          </a:xfrm>
          <a:prstGeom prst="rect">
            <a:avLst/>
          </a:prstGeom>
          <a:noFill/>
          <a:ln w="9525">
            <a:noFill/>
            <a:miter lim="800000"/>
            <a:headEnd/>
            <a:tailEnd/>
          </a:ln>
        </p:spPr>
      </p:pic>
      <p:sp>
        <p:nvSpPr>
          <p:cNvPr id="98307" name="Rectangle 1"/>
          <p:cNvSpPr>
            <a:spLocks noChangeArrowheads="1"/>
          </p:cNvSpPr>
          <p:nvPr/>
        </p:nvSpPr>
        <p:spPr bwMode="auto">
          <a:xfrm>
            <a:off x="0" y="4292600"/>
            <a:ext cx="9144000" cy="1631950"/>
          </a:xfrm>
          <a:prstGeom prst="rect">
            <a:avLst/>
          </a:prstGeom>
          <a:noFill/>
          <a:ln w="9525">
            <a:noFill/>
            <a:miter lim="800000"/>
            <a:headEnd/>
            <a:tailEnd/>
          </a:ln>
        </p:spPr>
        <p:txBody>
          <a:bodyPr anchor="ctr">
            <a:spAutoFit/>
          </a:bodyPr>
          <a:lstStyle/>
          <a:p>
            <a:pPr algn="ctr" eaLnBrk="0" hangingPunct="0"/>
            <a:r>
              <a:rPr lang="fr-FR" sz="2000">
                <a:solidFill>
                  <a:srgbClr val="0000CC"/>
                </a:solidFill>
                <a:ea typeface="Times New Roman" pitchFamily="18" charset="0"/>
                <a:cs typeface="Arial" charset="0"/>
              </a:rPr>
              <a:t>Les cellules ganglionnaires de la couche interne de la rétine qui expriment la mélanopsine projettent vers le noyau suprachiasmatique (SCN) (site de l’horloge circadienne interne) et d’autres structures cérébrales non visuelles (OPN, noyau olivaire prétectal ; IGL, feuillet intergéniculé ; LGv, noyau géniculé latéral-ventral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230438" y="454025"/>
            <a:ext cx="5284787" cy="457200"/>
          </a:xfrm>
          <a:prstGeom prst="rect">
            <a:avLst/>
          </a:prstGeom>
          <a:noFill/>
          <a:ln w="9525">
            <a:noFill/>
            <a:miter lim="800000"/>
            <a:headEnd/>
            <a:tailEnd/>
          </a:ln>
        </p:spPr>
        <p:txBody>
          <a:bodyPr wrap="none">
            <a:spAutoFit/>
          </a:bodyPr>
          <a:lstStyle/>
          <a:p>
            <a:r>
              <a:rPr lang="fr-FR">
                <a:solidFill>
                  <a:srgbClr val="6600CC"/>
                </a:solidFill>
                <a:latin typeface="Times New Roman" pitchFamily="18" charset="0"/>
              </a:rPr>
              <a:t>3 type de cellules ganglionnaires/ tailles</a:t>
            </a:r>
          </a:p>
        </p:txBody>
      </p:sp>
      <p:sp>
        <p:nvSpPr>
          <p:cNvPr id="99331" name="Text Box 3"/>
          <p:cNvSpPr txBox="1">
            <a:spLocks noChangeArrowheads="1"/>
          </p:cNvSpPr>
          <p:nvPr/>
        </p:nvSpPr>
        <p:spPr bwMode="auto">
          <a:xfrm>
            <a:off x="1752600" y="1358900"/>
            <a:ext cx="7439025" cy="4473575"/>
          </a:xfrm>
          <a:prstGeom prst="rect">
            <a:avLst/>
          </a:prstGeom>
          <a:noFill/>
          <a:ln w="9525">
            <a:noFill/>
            <a:miter lim="800000"/>
            <a:headEnd/>
            <a:tailEnd/>
          </a:ln>
        </p:spPr>
        <p:txBody>
          <a:bodyPr wrap="none">
            <a:spAutoFit/>
          </a:bodyPr>
          <a:lstStyle/>
          <a:p>
            <a:r>
              <a:rPr lang="fr-FR" b="0">
                <a:latin typeface="Times New Roman" pitchFamily="18" charset="0"/>
              </a:rPr>
              <a:t>1- </a:t>
            </a:r>
            <a:r>
              <a:rPr lang="fr-FR" b="0">
                <a:solidFill>
                  <a:srgbClr val="FF0000"/>
                </a:solidFill>
                <a:latin typeface="Times New Roman" pitchFamily="18" charset="0"/>
              </a:rPr>
              <a:t>Cellules M</a:t>
            </a:r>
            <a:r>
              <a:rPr lang="fr-FR" b="0">
                <a:latin typeface="Times New Roman" pitchFamily="18" charset="0"/>
              </a:rPr>
              <a:t> (magnocellulaire) : grande cellules</a:t>
            </a:r>
          </a:p>
          <a:p>
            <a:r>
              <a:rPr lang="fr-FR" b="0">
                <a:latin typeface="Times New Roman" pitchFamily="18" charset="0"/>
              </a:rPr>
              <a:t>	périphérie, réponse phasique, CR large, </a:t>
            </a:r>
          </a:p>
          <a:p>
            <a:r>
              <a:rPr lang="fr-FR" b="0">
                <a:latin typeface="Times New Roman" pitchFamily="18" charset="0"/>
              </a:rPr>
              <a:t>	sensibilité au mouvement, vision peu précise </a:t>
            </a:r>
          </a:p>
          <a:p>
            <a:r>
              <a:rPr lang="fr-FR" b="0">
                <a:latin typeface="Times New Roman" pitchFamily="18" charset="0"/>
              </a:rPr>
              <a:t>	des formes</a:t>
            </a:r>
          </a:p>
          <a:p>
            <a:endParaRPr lang="fr-FR" b="0">
              <a:latin typeface="Times New Roman" pitchFamily="18" charset="0"/>
            </a:endParaRPr>
          </a:p>
          <a:p>
            <a:r>
              <a:rPr lang="fr-FR" b="0">
                <a:latin typeface="Times New Roman" pitchFamily="18" charset="0"/>
              </a:rPr>
              <a:t>2- </a:t>
            </a:r>
            <a:r>
              <a:rPr lang="fr-FR" b="0">
                <a:solidFill>
                  <a:srgbClr val="FF0000"/>
                </a:solidFill>
                <a:latin typeface="Times New Roman" pitchFamily="18" charset="0"/>
              </a:rPr>
              <a:t>Cellules P</a:t>
            </a:r>
            <a:r>
              <a:rPr lang="fr-FR" b="0">
                <a:latin typeface="Times New Roman" pitchFamily="18" charset="0"/>
              </a:rPr>
              <a:t> (parvocellulaire) : très nombreuses (80%)</a:t>
            </a:r>
          </a:p>
          <a:p>
            <a:r>
              <a:rPr lang="fr-FR" b="0">
                <a:latin typeface="Times New Roman" pitchFamily="18" charset="0"/>
              </a:rPr>
              <a:t>	rétine fovéale, taille moyenne, réponse phasique</a:t>
            </a:r>
          </a:p>
          <a:p>
            <a:r>
              <a:rPr lang="fr-FR" b="0">
                <a:latin typeface="Times New Roman" pitchFamily="18" charset="0"/>
              </a:rPr>
              <a:t>	et tonique, CR petits et antagonistes bien marqués,</a:t>
            </a:r>
          </a:p>
          <a:p>
            <a:r>
              <a:rPr lang="fr-FR" b="0">
                <a:latin typeface="Times New Roman" pitchFamily="18" charset="0"/>
              </a:rPr>
              <a:t>	vision des couleurs et haute résolution spatiale</a:t>
            </a:r>
          </a:p>
          <a:p>
            <a:endParaRPr lang="fr-FR" b="0">
              <a:latin typeface="Times New Roman" pitchFamily="18" charset="0"/>
            </a:endParaRPr>
          </a:p>
          <a:p>
            <a:r>
              <a:rPr lang="fr-FR" b="0">
                <a:latin typeface="Times New Roman" pitchFamily="18" charset="0"/>
              </a:rPr>
              <a:t>3- </a:t>
            </a:r>
            <a:r>
              <a:rPr lang="fr-FR" b="0">
                <a:solidFill>
                  <a:srgbClr val="FF0000"/>
                </a:solidFill>
                <a:latin typeface="Times New Roman" pitchFamily="18" charset="0"/>
              </a:rPr>
              <a:t>Cellules W</a:t>
            </a:r>
            <a:r>
              <a:rPr lang="fr-FR" b="0">
                <a:latin typeface="Times New Roman" pitchFamily="18" charset="0"/>
              </a:rPr>
              <a:t> : petites cellules</a:t>
            </a:r>
          </a:p>
          <a:p>
            <a:r>
              <a:rPr lang="fr-FR" b="0">
                <a:latin typeface="Times New Roman" pitchFamily="18" charset="0"/>
              </a:rPr>
              <a:t>	Rôle de coordination des mouvements des yeux/tête</a:t>
            </a:r>
          </a:p>
        </p:txBody>
      </p:sp>
      <p:grpSp>
        <p:nvGrpSpPr>
          <p:cNvPr id="99332" name="Group 9"/>
          <p:cNvGrpSpPr>
            <a:grpSpLocks/>
          </p:cNvGrpSpPr>
          <p:nvPr/>
        </p:nvGrpSpPr>
        <p:grpSpPr bwMode="auto">
          <a:xfrm>
            <a:off x="0" y="-5205413"/>
            <a:ext cx="9144000" cy="17270413"/>
            <a:chOff x="0" y="41569"/>
            <a:chExt cx="5760" cy="10879"/>
          </a:xfrm>
        </p:grpSpPr>
        <p:sp>
          <p:nvSpPr>
            <p:cNvPr id="99335" name="Rectangle 4"/>
            <p:cNvSpPr>
              <a:spLocks noChangeArrowheads="1"/>
            </p:cNvSpPr>
            <p:nvPr/>
          </p:nvSpPr>
          <p:spPr bwMode="auto">
            <a:xfrm>
              <a:off x="0" y="41569"/>
              <a:ext cx="3206" cy="0"/>
            </a:xfrm>
            <a:prstGeom prst="rect">
              <a:avLst/>
            </a:prstGeom>
            <a:noFill/>
            <a:ln w="9525">
              <a:noFill/>
              <a:miter lim="800000"/>
              <a:headEnd/>
              <a:tailEnd/>
            </a:ln>
          </p:spPr>
          <p:txBody>
            <a:bodyPr>
              <a:spAutoFit/>
            </a:bodyPr>
            <a:lstStyle/>
            <a:p>
              <a:endParaRPr lang="fr-FR" b="0"/>
            </a:p>
          </p:txBody>
        </p:sp>
        <p:grpSp>
          <p:nvGrpSpPr>
            <p:cNvPr id="99336" name="Group 8"/>
            <p:cNvGrpSpPr>
              <a:grpSpLocks/>
            </p:cNvGrpSpPr>
            <p:nvPr/>
          </p:nvGrpSpPr>
          <p:grpSpPr bwMode="auto">
            <a:xfrm>
              <a:off x="0" y="41569"/>
              <a:ext cx="5760" cy="10879"/>
              <a:chOff x="0" y="52448"/>
              <a:chExt cx="5760" cy="10879"/>
            </a:xfrm>
          </p:grpSpPr>
          <p:sp>
            <p:nvSpPr>
              <p:cNvPr id="99337" name="Rectangle 5"/>
              <p:cNvSpPr>
                <a:spLocks noChangeArrowheads="1"/>
              </p:cNvSpPr>
              <p:nvPr/>
            </p:nvSpPr>
            <p:spPr bwMode="auto">
              <a:xfrm>
                <a:off x="0" y="52448"/>
                <a:ext cx="3206" cy="10879"/>
              </a:xfrm>
              <a:prstGeom prst="rect">
                <a:avLst/>
              </a:prstGeom>
              <a:noFill/>
              <a:ln w="9525">
                <a:noFill/>
                <a:miter lim="800000"/>
                <a:headEnd/>
                <a:tailEnd/>
              </a:ln>
            </p:spPr>
            <p:txBody>
              <a:bodyPr>
                <a:spAutoFit/>
              </a:bodyPr>
              <a:lstStyle/>
              <a:p>
                <a:endParaRPr lang="fr-FR" b="0"/>
              </a:p>
            </p:txBody>
          </p:sp>
          <p:sp>
            <p:nvSpPr>
              <p:cNvPr id="99338" name="Rectangle 6"/>
              <p:cNvSpPr>
                <a:spLocks noChangeArrowheads="1"/>
              </p:cNvSpPr>
              <p:nvPr/>
            </p:nvSpPr>
            <p:spPr bwMode="auto">
              <a:xfrm>
                <a:off x="0" y="52448"/>
                <a:ext cx="5760" cy="3197"/>
              </a:xfrm>
              <a:prstGeom prst="rect">
                <a:avLst/>
              </a:prstGeom>
              <a:noFill/>
              <a:ln w="9525">
                <a:noFill/>
                <a:miter lim="800000"/>
                <a:headEnd/>
                <a:tailEnd/>
              </a:ln>
            </p:spPr>
            <p:txBody>
              <a:bodyPr/>
              <a:lstStyle/>
              <a:p>
                <a:pPr algn="ctr"/>
                <a:r>
                  <a:rPr lang="fr-FR" sz="900" b="0">
                    <a:solidFill>
                      <a:srgbClr val="000000"/>
                    </a:solidFill>
                    <a:cs typeface="Arial" charset="0"/>
                  </a:rPr>
                  <a:t>  </a:t>
                </a:r>
                <a:r>
                  <a:rPr lang="fr-FR" sz="32700" b="0">
                    <a:solidFill>
                      <a:srgbClr val="000000"/>
                    </a:solidFill>
                    <a:cs typeface="Arial" charset="0"/>
                  </a:rPr>
                  <a:t> </a:t>
                </a:r>
                <a:r>
                  <a:rPr lang="fr-FR" sz="900" b="0">
                    <a:solidFill>
                      <a:srgbClr val="000000"/>
                    </a:solidFill>
                    <a:cs typeface="Arial" charset="0"/>
                  </a:rPr>
                  <a:t>                                                                              </a:t>
                </a:r>
              </a:p>
            </p:txBody>
          </p:sp>
        </p:grpSp>
      </p:grpSp>
      <p:pic>
        <p:nvPicPr>
          <p:cNvPr id="99333" name="Picture 7" descr="a_02_cl_vis_1b"/>
          <p:cNvPicPr>
            <a:picLocks noChangeAspect="1" noChangeArrowheads="1"/>
          </p:cNvPicPr>
          <p:nvPr/>
        </p:nvPicPr>
        <p:blipFill>
          <a:blip r:embed="rId3" cstate="print"/>
          <a:srcRect b="58974"/>
          <a:stretch>
            <a:fillRect/>
          </a:stretch>
        </p:blipFill>
        <p:spPr bwMode="auto">
          <a:xfrm>
            <a:off x="304800" y="3733800"/>
            <a:ext cx="1577975" cy="1339850"/>
          </a:xfrm>
          <a:prstGeom prst="rect">
            <a:avLst/>
          </a:prstGeom>
          <a:noFill/>
          <a:ln w="9525">
            <a:noFill/>
            <a:miter lim="800000"/>
            <a:headEnd/>
            <a:tailEnd/>
          </a:ln>
        </p:spPr>
      </p:pic>
      <p:pic>
        <p:nvPicPr>
          <p:cNvPr id="99334" name="Picture 10" descr="a_02_cl_vis_1b"/>
          <p:cNvPicPr>
            <a:picLocks noChangeAspect="1" noChangeArrowheads="1"/>
          </p:cNvPicPr>
          <p:nvPr/>
        </p:nvPicPr>
        <p:blipFill>
          <a:blip r:embed="rId3" cstate="print"/>
          <a:srcRect t="41026"/>
          <a:stretch>
            <a:fillRect/>
          </a:stretch>
        </p:blipFill>
        <p:spPr bwMode="auto">
          <a:xfrm>
            <a:off x="152400" y="1524000"/>
            <a:ext cx="1577975" cy="1924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Oval 2"/>
          <p:cNvSpPr>
            <a:spLocks noChangeArrowheads="1"/>
          </p:cNvSpPr>
          <p:nvPr/>
        </p:nvSpPr>
        <p:spPr bwMode="auto">
          <a:xfrm>
            <a:off x="2079625" y="5543550"/>
            <a:ext cx="5602288" cy="1104900"/>
          </a:xfrm>
          <a:prstGeom prst="ellipse">
            <a:avLst/>
          </a:prstGeom>
          <a:noFill/>
          <a:ln w="9525">
            <a:solidFill>
              <a:schemeClr val="tx1"/>
            </a:solidFill>
            <a:round/>
            <a:headEnd/>
            <a:tailEnd/>
          </a:ln>
        </p:spPr>
        <p:txBody>
          <a:bodyPr wrap="none" anchor="ctr"/>
          <a:lstStyle/>
          <a:p>
            <a:endParaRPr lang="fr-FR" b="0"/>
          </a:p>
        </p:txBody>
      </p:sp>
      <p:sp>
        <p:nvSpPr>
          <p:cNvPr id="100355" name="Oval 3"/>
          <p:cNvSpPr>
            <a:spLocks noChangeArrowheads="1"/>
          </p:cNvSpPr>
          <p:nvPr/>
        </p:nvSpPr>
        <p:spPr bwMode="auto">
          <a:xfrm>
            <a:off x="3652838" y="5948363"/>
            <a:ext cx="2406650" cy="285750"/>
          </a:xfrm>
          <a:prstGeom prst="ellipse">
            <a:avLst/>
          </a:prstGeom>
          <a:solidFill>
            <a:schemeClr val="accent2"/>
          </a:solidFill>
          <a:ln w="9525">
            <a:solidFill>
              <a:schemeClr val="tx1"/>
            </a:solidFill>
            <a:round/>
            <a:headEnd/>
            <a:tailEnd/>
          </a:ln>
        </p:spPr>
        <p:txBody>
          <a:bodyPr wrap="none" anchor="ctr"/>
          <a:lstStyle/>
          <a:p>
            <a:pPr algn="ctr"/>
            <a:r>
              <a:rPr lang="fr-FR" sz="1800" b="0">
                <a:solidFill>
                  <a:schemeClr val="bg1"/>
                </a:solidFill>
                <a:latin typeface="Times New Roman" pitchFamily="18" charset="0"/>
              </a:rPr>
              <a:t>centre</a:t>
            </a:r>
          </a:p>
        </p:txBody>
      </p:sp>
      <p:sp>
        <p:nvSpPr>
          <p:cNvPr id="100356" name="Text Box 4"/>
          <p:cNvSpPr txBox="1">
            <a:spLocks noChangeArrowheads="1"/>
          </p:cNvSpPr>
          <p:nvPr/>
        </p:nvSpPr>
        <p:spPr bwMode="auto">
          <a:xfrm>
            <a:off x="4278313" y="6251575"/>
            <a:ext cx="973137" cy="366713"/>
          </a:xfrm>
          <a:prstGeom prst="rect">
            <a:avLst/>
          </a:prstGeom>
          <a:noFill/>
          <a:ln w="9525">
            <a:noFill/>
            <a:miter lim="800000"/>
            <a:headEnd/>
            <a:tailEnd/>
          </a:ln>
        </p:spPr>
        <p:txBody>
          <a:bodyPr wrap="none">
            <a:spAutoFit/>
          </a:bodyPr>
          <a:lstStyle/>
          <a:p>
            <a:r>
              <a:rPr lang="fr-FR" sz="1800" b="0">
                <a:latin typeface="Times New Roman" pitchFamily="18" charset="0"/>
              </a:rPr>
              <a:t>pourtour</a:t>
            </a:r>
          </a:p>
        </p:txBody>
      </p:sp>
      <p:grpSp>
        <p:nvGrpSpPr>
          <p:cNvPr id="100357" name="Group 6"/>
          <p:cNvGrpSpPr>
            <a:grpSpLocks/>
          </p:cNvGrpSpPr>
          <p:nvPr/>
        </p:nvGrpSpPr>
        <p:grpSpPr bwMode="auto">
          <a:xfrm>
            <a:off x="2103438" y="4318000"/>
            <a:ext cx="1622425" cy="984250"/>
            <a:chOff x="1325" y="2720"/>
            <a:chExt cx="1022" cy="620"/>
          </a:xfrm>
        </p:grpSpPr>
        <p:sp>
          <p:nvSpPr>
            <p:cNvPr id="100399" name="Rectangle 7"/>
            <p:cNvSpPr>
              <a:spLocks noChangeArrowheads="1"/>
            </p:cNvSpPr>
            <p:nvPr/>
          </p:nvSpPr>
          <p:spPr bwMode="auto">
            <a:xfrm>
              <a:off x="132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0" name="Rectangle 8"/>
            <p:cNvSpPr>
              <a:spLocks noChangeArrowheads="1"/>
            </p:cNvSpPr>
            <p:nvPr/>
          </p:nvSpPr>
          <p:spPr bwMode="auto">
            <a:xfrm>
              <a:off x="150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1" name="Rectangle 9"/>
            <p:cNvSpPr>
              <a:spLocks noChangeArrowheads="1"/>
            </p:cNvSpPr>
            <p:nvPr/>
          </p:nvSpPr>
          <p:spPr bwMode="auto">
            <a:xfrm>
              <a:off x="168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2" name="Rectangle 10"/>
            <p:cNvSpPr>
              <a:spLocks noChangeArrowheads="1"/>
            </p:cNvSpPr>
            <p:nvPr/>
          </p:nvSpPr>
          <p:spPr bwMode="auto">
            <a:xfrm>
              <a:off x="1858"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3" name="Rectangle 11"/>
            <p:cNvSpPr>
              <a:spLocks noChangeArrowheads="1"/>
            </p:cNvSpPr>
            <p:nvPr/>
          </p:nvSpPr>
          <p:spPr bwMode="auto">
            <a:xfrm>
              <a:off x="2038"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4" name="Rectangle 12"/>
            <p:cNvSpPr>
              <a:spLocks noChangeArrowheads="1"/>
            </p:cNvSpPr>
            <p:nvPr/>
          </p:nvSpPr>
          <p:spPr bwMode="auto">
            <a:xfrm>
              <a:off x="2212" y="2720"/>
              <a:ext cx="135" cy="620"/>
            </a:xfrm>
            <a:prstGeom prst="rect">
              <a:avLst/>
            </a:prstGeom>
            <a:noFill/>
            <a:ln w="9525">
              <a:solidFill>
                <a:schemeClr val="tx1"/>
              </a:solidFill>
              <a:miter lim="800000"/>
              <a:headEnd/>
              <a:tailEnd/>
            </a:ln>
          </p:spPr>
          <p:txBody>
            <a:bodyPr wrap="none" anchor="ctr"/>
            <a:lstStyle/>
            <a:p>
              <a:endParaRPr lang="fr-FR" b="0"/>
            </a:p>
          </p:txBody>
        </p:sp>
      </p:grpSp>
      <p:sp>
        <p:nvSpPr>
          <p:cNvPr id="100358" name="Rectangle 13"/>
          <p:cNvSpPr>
            <a:spLocks noChangeArrowheads="1"/>
          </p:cNvSpPr>
          <p:nvPr/>
        </p:nvSpPr>
        <p:spPr bwMode="auto">
          <a:xfrm>
            <a:off x="37973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59" name="Rectangle 14"/>
          <p:cNvSpPr>
            <a:spLocks noChangeArrowheads="1"/>
          </p:cNvSpPr>
          <p:nvPr/>
        </p:nvSpPr>
        <p:spPr bwMode="auto">
          <a:xfrm>
            <a:off x="408305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0" name="Rectangle 15"/>
          <p:cNvSpPr>
            <a:spLocks noChangeArrowheads="1"/>
          </p:cNvSpPr>
          <p:nvPr/>
        </p:nvSpPr>
        <p:spPr bwMode="auto">
          <a:xfrm>
            <a:off x="435768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1" name="Rectangle 16"/>
          <p:cNvSpPr>
            <a:spLocks noChangeArrowheads="1"/>
          </p:cNvSpPr>
          <p:nvPr/>
        </p:nvSpPr>
        <p:spPr bwMode="auto">
          <a:xfrm>
            <a:off x="464343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2" name="Rectangle 17"/>
          <p:cNvSpPr>
            <a:spLocks noChangeArrowheads="1"/>
          </p:cNvSpPr>
          <p:nvPr/>
        </p:nvSpPr>
        <p:spPr bwMode="auto">
          <a:xfrm>
            <a:off x="49403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3" name="Rectangle 18"/>
          <p:cNvSpPr>
            <a:spLocks noChangeArrowheads="1"/>
          </p:cNvSpPr>
          <p:nvPr/>
        </p:nvSpPr>
        <p:spPr bwMode="auto">
          <a:xfrm>
            <a:off x="522605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4" name="Rectangle 19"/>
          <p:cNvSpPr>
            <a:spLocks noChangeArrowheads="1"/>
          </p:cNvSpPr>
          <p:nvPr/>
        </p:nvSpPr>
        <p:spPr bwMode="auto">
          <a:xfrm>
            <a:off x="55118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5" name="Rectangle 20"/>
          <p:cNvSpPr>
            <a:spLocks noChangeArrowheads="1"/>
          </p:cNvSpPr>
          <p:nvPr/>
        </p:nvSpPr>
        <p:spPr bwMode="auto">
          <a:xfrm>
            <a:off x="578643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6" name="Rectangle 21"/>
          <p:cNvSpPr>
            <a:spLocks noChangeArrowheads="1"/>
          </p:cNvSpPr>
          <p:nvPr/>
        </p:nvSpPr>
        <p:spPr bwMode="auto">
          <a:xfrm>
            <a:off x="6072188"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7" name="Rectangle 22"/>
          <p:cNvSpPr>
            <a:spLocks noChangeArrowheads="1"/>
          </p:cNvSpPr>
          <p:nvPr/>
        </p:nvSpPr>
        <p:spPr bwMode="auto">
          <a:xfrm>
            <a:off x="634841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8" name="Rectangle 23"/>
          <p:cNvSpPr>
            <a:spLocks noChangeArrowheads="1"/>
          </p:cNvSpPr>
          <p:nvPr/>
        </p:nvSpPr>
        <p:spPr bwMode="auto">
          <a:xfrm>
            <a:off x="663416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9" name="Rectangle 24"/>
          <p:cNvSpPr>
            <a:spLocks noChangeArrowheads="1"/>
          </p:cNvSpPr>
          <p:nvPr/>
        </p:nvSpPr>
        <p:spPr bwMode="auto">
          <a:xfrm>
            <a:off x="691991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70" name="Rectangle 25"/>
          <p:cNvSpPr>
            <a:spLocks noChangeArrowheads="1"/>
          </p:cNvSpPr>
          <p:nvPr/>
        </p:nvSpPr>
        <p:spPr bwMode="auto">
          <a:xfrm>
            <a:off x="7194550" y="4318000"/>
            <a:ext cx="214313" cy="984250"/>
          </a:xfrm>
          <a:prstGeom prst="rect">
            <a:avLst/>
          </a:prstGeom>
          <a:noFill/>
          <a:ln w="9525">
            <a:solidFill>
              <a:schemeClr val="tx1"/>
            </a:solidFill>
            <a:miter lim="800000"/>
            <a:headEnd/>
            <a:tailEnd/>
          </a:ln>
        </p:spPr>
        <p:txBody>
          <a:bodyPr wrap="none" anchor="ctr"/>
          <a:lstStyle/>
          <a:p>
            <a:endParaRPr lang="fr-FR" b="0"/>
          </a:p>
        </p:txBody>
      </p:sp>
      <p:sp>
        <p:nvSpPr>
          <p:cNvPr id="100371" name="Rectangle 26"/>
          <p:cNvSpPr>
            <a:spLocks noChangeArrowheads="1"/>
          </p:cNvSpPr>
          <p:nvPr/>
        </p:nvSpPr>
        <p:spPr bwMode="auto">
          <a:xfrm>
            <a:off x="7480300" y="4318000"/>
            <a:ext cx="214313" cy="984250"/>
          </a:xfrm>
          <a:prstGeom prst="rect">
            <a:avLst/>
          </a:prstGeom>
          <a:noFill/>
          <a:ln w="9525">
            <a:solidFill>
              <a:schemeClr val="tx1"/>
            </a:solidFill>
            <a:miter lim="800000"/>
            <a:headEnd/>
            <a:tailEnd/>
          </a:ln>
        </p:spPr>
        <p:txBody>
          <a:bodyPr wrap="none" anchor="ctr"/>
          <a:lstStyle/>
          <a:p>
            <a:endParaRPr lang="fr-FR" b="0"/>
          </a:p>
        </p:txBody>
      </p:sp>
      <p:sp>
        <p:nvSpPr>
          <p:cNvPr id="100372" name="Text Box 27"/>
          <p:cNvSpPr txBox="1">
            <a:spLocks noChangeArrowheads="1"/>
          </p:cNvSpPr>
          <p:nvPr/>
        </p:nvSpPr>
        <p:spPr bwMode="auto">
          <a:xfrm>
            <a:off x="228600" y="4746625"/>
            <a:ext cx="1884363" cy="400050"/>
          </a:xfrm>
          <a:prstGeom prst="rect">
            <a:avLst/>
          </a:prstGeom>
          <a:noFill/>
          <a:ln w="9525">
            <a:noFill/>
            <a:miter lim="800000"/>
            <a:headEnd/>
            <a:tailEnd/>
          </a:ln>
        </p:spPr>
        <p:txBody>
          <a:bodyPr wrap="none">
            <a:spAutoFit/>
          </a:bodyPr>
          <a:lstStyle/>
          <a:p>
            <a:r>
              <a:rPr lang="fr-FR" sz="2000" b="0">
                <a:latin typeface="Times New Roman" pitchFamily="18" charset="0"/>
              </a:rPr>
              <a:t>Photorécepteurs </a:t>
            </a:r>
          </a:p>
        </p:txBody>
      </p:sp>
      <p:sp>
        <p:nvSpPr>
          <p:cNvPr id="100373" name="Rectangle 28"/>
          <p:cNvSpPr>
            <a:spLocks noChangeArrowheads="1"/>
          </p:cNvSpPr>
          <p:nvPr/>
        </p:nvSpPr>
        <p:spPr bwMode="auto">
          <a:xfrm>
            <a:off x="2066925" y="4084638"/>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74" name="Rectangle 29"/>
          <p:cNvSpPr>
            <a:spLocks noChangeArrowheads="1"/>
          </p:cNvSpPr>
          <p:nvPr/>
        </p:nvSpPr>
        <p:spPr bwMode="auto">
          <a:xfrm>
            <a:off x="6054725" y="4094163"/>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75" name="Line 30"/>
          <p:cNvSpPr>
            <a:spLocks noChangeShapeType="1"/>
          </p:cNvSpPr>
          <p:nvPr/>
        </p:nvSpPr>
        <p:spPr bwMode="auto">
          <a:xfrm>
            <a:off x="3859213" y="4156075"/>
            <a:ext cx="2043112" cy="0"/>
          </a:xfrm>
          <a:prstGeom prst="line">
            <a:avLst/>
          </a:prstGeom>
          <a:noFill/>
          <a:ln w="38100">
            <a:solidFill>
              <a:schemeClr val="hlink"/>
            </a:solidFill>
            <a:round/>
            <a:headEnd/>
            <a:tailEnd/>
          </a:ln>
        </p:spPr>
        <p:txBody>
          <a:bodyPr/>
          <a:lstStyle/>
          <a:p>
            <a:endParaRPr lang="fr-FR"/>
          </a:p>
        </p:txBody>
      </p:sp>
      <p:sp>
        <p:nvSpPr>
          <p:cNvPr id="100376" name="Text Box 31"/>
          <p:cNvSpPr txBox="1">
            <a:spLocks noChangeArrowheads="1"/>
          </p:cNvSpPr>
          <p:nvPr/>
        </p:nvSpPr>
        <p:spPr bwMode="auto">
          <a:xfrm>
            <a:off x="80963" y="3841750"/>
            <a:ext cx="1422400" cy="7016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a:t>
            </a:r>
          </a:p>
          <a:p>
            <a:pPr algn="ctr"/>
            <a:r>
              <a:rPr lang="fr-FR" sz="2000" b="0">
                <a:latin typeface="Times New Roman" pitchFamily="18" charset="0"/>
              </a:rPr>
              <a:t>horizontales</a:t>
            </a:r>
          </a:p>
        </p:txBody>
      </p:sp>
      <p:sp>
        <p:nvSpPr>
          <p:cNvPr id="100377" name="Rectangle 32"/>
          <p:cNvSpPr>
            <a:spLocks noChangeArrowheads="1"/>
          </p:cNvSpPr>
          <p:nvPr/>
        </p:nvSpPr>
        <p:spPr bwMode="auto">
          <a:xfrm>
            <a:off x="394493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78" name="Rectangle 33"/>
          <p:cNvSpPr>
            <a:spLocks noChangeArrowheads="1"/>
          </p:cNvSpPr>
          <p:nvPr/>
        </p:nvSpPr>
        <p:spPr bwMode="auto">
          <a:xfrm>
            <a:off x="423068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79" name="Rectangle 34"/>
          <p:cNvSpPr>
            <a:spLocks noChangeArrowheads="1"/>
          </p:cNvSpPr>
          <p:nvPr/>
        </p:nvSpPr>
        <p:spPr bwMode="auto">
          <a:xfrm>
            <a:off x="451643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0" name="Rectangle 35"/>
          <p:cNvSpPr>
            <a:spLocks noChangeArrowheads="1"/>
          </p:cNvSpPr>
          <p:nvPr/>
        </p:nvSpPr>
        <p:spPr bwMode="auto">
          <a:xfrm>
            <a:off x="479107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1" name="Rectangle 36"/>
          <p:cNvSpPr>
            <a:spLocks noChangeArrowheads="1"/>
          </p:cNvSpPr>
          <p:nvPr/>
        </p:nvSpPr>
        <p:spPr bwMode="auto">
          <a:xfrm>
            <a:off x="507682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2" name="Rectangle 37"/>
          <p:cNvSpPr>
            <a:spLocks noChangeArrowheads="1"/>
          </p:cNvSpPr>
          <p:nvPr/>
        </p:nvSpPr>
        <p:spPr bwMode="auto">
          <a:xfrm>
            <a:off x="5353050"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3" name="Rectangle 38"/>
          <p:cNvSpPr>
            <a:spLocks noChangeArrowheads="1"/>
          </p:cNvSpPr>
          <p:nvPr/>
        </p:nvSpPr>
        <p:spPr bwMode="auto">
          <a:xfrm>
            <a:off x="564832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4" name="Text Box 39"/>
          <p:cNvSpPr txBox="1">
            <a:spLocks noChangeArrowheads="1"/>
          </p:cNvSpPr>
          <p:nvPr/>
        </p:nvSpPr>
        <p:spPr bwMode="auto">
          <a:xfrm>
            <a:off x="434975" y="3009900"/>
            <a:ext cx="1182688" cy="7016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a:t>
            </a:r>
          </a:p>
          <a:p>
            <a:pPr algn="ctr"/>
            <a:r>
              <a:rPr lang="fr-FR" sz="2000" b="0">
                <a:latin typeface="Times New Roman" pitchFamily="18" charset="0"/>
              </a:rPr>
              <a:t>bipolaires</a:t>
            </a:r>
          </a:p>
        </p:txBody>
      </p:sp>
      <p:sp>
        <p:nvSpPr>
          <p:cNvPr id="100385" name="Rectangle 40"/>
          <p:cNvSpPr>
            <a:spLocks noChangeArrowheads="1"/>
          </p:cNvSpPr>
          <p:nvPr/>
        </p:nvSpPr>
        <p:spPr bwMode="auto">
          <a:xfrm>
            <a:off x="4048125" y="2644775"/>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86" name="Text Box 41"/>
          <p:cNvSpPr txBox="1">
            <a:spLocks noChangeArrowheads="1"/>
          </p:cNvSpPr>
          <p:nvPr/>
        </p:nvSpPr>
        <p:spPr bwMode="auto">
          <a:xfrm>
            <a:off x="158750" y="2522538"/>
            <a:ext cx="2717800" cy="396875"/>
          </a:xfrm>
          <a:prstGeom prst="rect">
            <a:avLst/>
          </a:prstGeom>
          <a:noFill/>
          <a:ln w="9525">
            <a:noFill/>
            <a:miter lim="800000"/>
            <a:headEnd/>
            <a:tailEnd/>
          </a:ln>
        </p:spPr>
        <p:txBody>
          <a:bodyPr>
            <a:spAutoFit/>
          </a:bodyPr>
          <a:lstStyle/>
          <a:p>
            <a:pPr algn="ctr"/>
            <a:r>
              <a:rPr lang="fr-FR" sz="2000" b="0">
                <a:latin typeface="Times New Roman" pitchFamily="18" charset="0"/>
              </a:rPr>
              <a:t>Cellules amacrines</a:t>
            </a:r>
          </a:p>
        </p:txBody>
      </p:sp>
      <p:sp>
        <p:nvSpPr>
          <p:cNvPr id="100387" name="Line 42"/>
          <p:cNvSpPr>
            <a:spLocks noChangeShapeType="1"/>
          </p:cNvSpPr>
          <p:nvPr/>
        </p:nvSpPr>
        <p:spPr bwMode="auto">
          <a:xfrm flipV="1">
            <a:off x="3087688" y="3906838"/>
            <a:ext cx="925512" cy="130175"/>
          </a:xfrm>
          <a:prstGeom prst="line">
            <a:avLst/>
          </a:prstGeom>
          <a:noFill/>
          <a:ln w="9525">
            <a:solidFill>
              <a:schemeClr val="tx1"/>
            </a:solidFill>
            <a:round/>
            <a:headEnd/>
            <a:tailEnd type="triangle" w="med" len="med"/>
          </a:ln>
        </p:spPr>
        <p:txBody>
          <a:bodyPr/>
          <a:lstStyle/>
          <a:p>
            <a:endParaRPr lang="fr-FR"/>
          </a:p>
        </p:txBody>
      </p:sp>
      <p:sp>
        <p:nvSpPr>
          <p:cNvPr id="100388" name="Line 43"/>
          <p:cNvSpPr>
            <a:spLocks noChangeShapeType="1"/>
          </p:cNvSpPr>
          <p:nvPr/>
        </p:nvSpPr>
        <p:spPr bwMode="auto">
          <a:xfrm flipH="1" flipV="1">
            <a:off x="5865813" y="3906838"/>
            <a:ext cx="487362" cy="130175"/>
          </a:xfrm>
          <a:prstGeom prst="line">
            <a:avLst/>
          </a:prstGeom>
          <a:noFill/>
          <a:ln w="9525">
            <a:solidFill>
              <a:schemeClr val="tx1"/>
            </a:solidFill>
            <a:round/>
            <a:headEnd/>
            <a:tailEnd type="triangle" w="med" len="med"/>
          </a:ln>
        </p:spPr>
        <p:txBody>
          <a:bodyPr/>
          <a:lstStyle/>
          <a:p>
            <a:endParaRPr lang="fr-FR"/>
          </a:p>
        </p:txBody>
      </p:sp>
      <p:sp>
        <p:nvSpPr>
          <p:cNvPr id="100389" name="Line 44"/>
          <p:cNvSpPr>
            <a:spLocks noChangeShapeType="1"/>
          </p:cNvSpPr>
          <p:nvPr/>
        </p:nvSpPr>
        <p:spPr bwMode="auto">
          <a:xfrm flipV="1">
            <a:off x="4892675" y="3911600"/>
            <a:ext cx="0" cy="153988"/>
          </a:xfrm>
          <a:prstGeom prst="line">
            <a:avLst/>
          </a:prstGeom>
          <a:noFill/>
          <a:ln w="9525">
            <a:solidFill>
              <a:schemeClr val="tx1"/>
            </a:solidFill>
            <a:round/>
            <a:headEnd/>
            <a:tailEnd type="triangle" w="med" len="med"/>
          </a:ln>
        </p:spPr>
        <p:txBody>
          <a:bodyPr/>
          <a:lstStyle/>
          <a:p>
            <a:endParaRPr lang="fr-FR"/>
          </a:p>
        </p:txBody>
      </p:sp>
      <p:sp>
        <p:nvSpPr>
          <p:cNvPr id="100390" name="Rectangle 45"/>
          <p:cNvSpPr>
            <a:spLocks noChangeArrowheads="1"/>
          </p:cNvSpPr>
          <p:nvPr/>
        </p:nvSpPr>
        <p:spPr bwMode="auto">
          <a:xfrm>
            <a:off x="4745038" y="1535113"/>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91" name="Text Box 46"/>
          <p:cNvSpPr txBox="1">
            <a:spLocks noChangeArrowheads="1"/>
          </p:cNvSpPr>
          <p:nvPr/>
        </p:nvSpPr>
        <p:spPr bwMode="auto">
          <a:xfrm>
            <a:off x="419100" y="1855788"/>
            <a:ext cx="2570163"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 ganglionnaires</a:t>
            </a:r>
          </a:p>
        </p:txBody>
      </p:sp>
      <p:sp>
        <p:nvSpPr>
          <p:cNvPr id="100392" name="AutoShape 47"/>
          <p:cNvSpPr>
            <a:spLocks noChangeArrowheads="1"/>
          </p:cNvSpPr>
          <p:nvPr/>
        </p:nvSpPr>
        <p:spPr bwMode="auto">
          <a:xfrm>
            <a:off x="4797425" y="690563"/>
            <a:ext cx="546100" cy="5715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p:spPr>
        <p:txBody>
          <a:bodyPr wrap="none" anchor="ctr"/>
          <a:lstStyle/>
          <a:p>
            <a:endParaRPr lang="fr-FR"/>
          </a:p>
        </p:txBody>
      </p:sp>
      <p:sp>
        <p:nvSpPr>
          <p:cNvPr id="100393" name="Line 48"/>
          <p:cNvSpPr>
            <a:spLocks noChangeShapeType="1"/>
          </p:cNvSpPr>
          <p:nvPr/>
        </p:nvSpPr>
        <p:spPr bwMode="auto">
          <a:xfrm flipV="1">
            <a:off x="4868863" y="1246188"/>
            <a:ext cx="11112" cy="298450"/>
          </a:xfrm>
          <a:prstGeom prst="line">
            <a:avLst/>
          </a:prstGeom>
          <a:noFill/>
          <a:ln w="57150">
            <a:solidFill>
              <a:schemeClr val="tx1"/>
            </a:solidFill>
            <a:round/>
            <a:headEnd/>
            <a:tailEnd/>
          </a:ln>
        </p:spPr>
        <p:txBody>
          <a:bodyPr/>
          <a:lstStyle/>
          <a:p>
            <a:endParaRPr lang="fr-FR"/>
          </a:p>
        </p:txBody>
      </p:sp>
      <p:sp>
        <p:nvSpPr>
          <p:cNvPr id="100394" name="Text Box 49"/>
          <p:cNvSpPr txBox="1">
            <a:spLocks noChangeArrowheads="1"/>
          </p:cNvSpPr>
          <p:nvPr/>
        </p:nvSpPr>
        <p:spPr bwMode="auto">
          <a:xfrm>
            <a:off x="2986088" y="690563"/>
            <a:ext cx="1473200"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Nerf optique</a:t>
            </a:r>
          </a:p>
        </p:txBody>
      </p:sp>
      <p:sp>
        <p:nvSpPr>
          <p:cNvPr id="100395" name="Text Box 50"/>
          <p:cNvSpPr txBox="1">
            <a:spLocks noChangeArrowheads="1"/>
          </p:cNvSpPr>
          <p:nvPr/>
        </p:nvSpPr>
        <p:spPr bwMode="auto">
          <a:xfrm>
            <a:off x="7793038" y="4564063"/>
            <a:ext cx="1012825" cy="461962"/>
          </a:xfrm>
          <a:prstGeom prst="rect">
            <a:avLst/>
          </a:prstGeom>
          <a:noFill/>
          <a:ln w="9525">
            <a:noFill/>
            <a:miter lim="800000"/>
            <a:headEnd/>
            <a:tailEnd/>
          </a:ln>
        </p:spPr>
        <p:txBody>
          <a:bodyPr wrap="none">
            <a:spAutoFit/>
          </a:bodyPr>
          <a:lstStyle/>
          <a:p>
            <a:r>
              <a:rPr lang="fr-FR">
                <a:solidFill>
                  <a:srgbClr val="FF0000"/>
                </a:solidFill>
                <a:latin typeface="Times New Roman" pitchFamily="18" charset="0"/>
              </a:rPr>
              <a:t>130 M</a:t>
            </a:r>
          </a:p>
        </p:txBody>
      </p:sp>
      <p:sp>
        <p:nvSpPr>
          <p:cNvPr id="100396" name="Text Box 51"/>
          <p:cNvSpPr txBox="1">
            <a:spLocks noChangeArrowheads="1"/>
          </p:cNvSpPr>
          <p:nvPr/>
        </p:nvSpPr>
        <p:spPr bwMode="auto">
          <a:xfrm>
            <a:off x="7173913" y="1698625"/>
            <a:ext cx="704850" cy="461963"/>
          </a:xfrm>
          <a:prstGeom prst="rect">
            <a:avLst/>
          </a:prstGeom>
          <a:noFill/>
          <a:ln w="9525">
            <a:noFill/>
            <a:miter lim="800000"/>
            <a:headEnd/>
            <a:tailEnd/>
          </a:ln>
        </p:spPr>
        <p:txBody>
          <a:bodyPr wrap="none">
            <a:spAutoFit/>
          </a:bodyPr>
          <a:lstStyle/>
          <a:p>
            <a:r>
              <a:rPr lang="fr-FR">
                <a:solidFill>
                  <a:srgbClr val="FF0000"/>
                </a:solidFill>
                <a:latin typeface="Times New Roman" pitchFamily="18" charset="0"/>
              </a:rPr>
              <a:t>1 M</a:t>
            </a:r>
          </a:p>
        </p:txBody>
      </p:sp>
      <p:sp>
        <p:nvSpPr>
          <p:cNvPr id="100397" name="Text Box 52"/>
          <p:cNvSpPr txBox="1">
            <a:spLocks noChangeArrowheads="1"/>
          </p:cNvSpPr>
          <p:nvPr/>
        </p:nvSpPr>
        <p:spPr bwMode="auto">
          <a:xfrm>
            <a:off x="5334000" y="623888"/>
            <a:ext cx="2354263" cy="396875"/>
          </a:xfrm>
          <a:prstGeom prst="rect">
            <a:avLst/>
          </a:prstGeom>
          <a:noFill/>
          <a:ln w="9525">
            <a:noFill/>
            <a:miter lim="800000"/>
            <a:headEnd/>
            <a:tailEnd/>
          </a:ln>
        </p:spPr>
        <p:txBody>
          <a:bodyPr wrap="none">
            <a:spAutoFit/>
          </a:bodyPr>
          <a:lstStyle/>
          <a:p>
            <a:r>
              <a:rPr lang="fr-FR" sz="2000" b="0" i="1">
                <a:latin typeface="Times New Roman" pitchFamily="18" charset="0"/>
              </a:rPr>
              <a:t>Réduction de l’image</a:t>
            </a:r>
          </a:p>
        </p:txBody>
      </p:sp>
      <p:sp>
        <p:nvSpPr>
          <p:cNvPr id="100398" name="Text Box 53"/>
          <p:cNvSpPr txBox="1">
            <a:spLocks noChangeArrowheads="1"/>
          </p:cNvSpPr>
          <p:nvPr/>
        </p:nvSpPr>
        <p:spPr bwMode="auto">
          <a:xfrm>
            <a:off x="2460625" y="1189038"/>
            <a:ext cx="2324100"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fibre optique (axone)</a:t>
            </a: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713163" y="427038"/>
            <a:ext cx="1587500" cy="461962"/>
          </a:xfrm>
          <a:prstGeom prst="rect">
            <a:avLst/>
          </a:prstGeom>
          <a:noFill/>
          <a:ln w="9525">
            <a:noFill/>
            <a:miter lim="800000"/>
            <a:headEnd/>
            <a:tailEnd/>
          </a:ln>
        </p:spPr>
        <p:txBody>
          <a:bodyPr wrap="none">
            <a:spAutoFit/>
          </a:bodyPr>
          <a:lstStyle/>
          <a:p>
            <a:r>
              <a:rPr lang="fr-FR">
                <a:solidFill>
                  <a:srgbClr val="0000FF"/>
                </a:solidFill>
              </a:rPr>
              <a:t>RÉSUMÉ</a:t>
            </a:r>
            <a:r>
              <a:rPr lang="fr-FR" b="0"/>
              <a:t>:</a:t>
            </a:r>
          </a:p>
        </p:txBody>
      </p:sp>
      <p:sp>
        <p:nvSpPr>
          <p:cNvPr id="101379" name="Text Box 3"/>
          <p:cNvSpPr txBox="1">
            <a:spLocks noChangeArrowheads="1"/>
          </p:cNvSpPr>
          <p:nvPr/>
        </p:nvSpPr>
        <p:spPr bwMode="auto">
          <a:xfrm>
            <a:off x="158750" y="1196975"/>
            <a:ext cx="8415338" cy="4094163"/>
          </a:xfrm>
          <a:prstGeom prst="rect">
            <a:avLst/>
          </a:prstGeom>
          <a:noFill/>
          <a:ln w="9525">
            <a:noFill/>
            <a:miter lim="800000"/>
            <a:headEnd/>
            <a:tailEnd/>
          </a:ln>
        </p:spPr>
        <p:txBody>
          <a:bodyPr wrap="none">
            <a:spAutoFit/>
          </a:bodyPr>
          <a:lstStyle/>
          <a:p>
            <a:pPr>
              <a:buFont typeface="Arial" charset="0"/>
              <a:buChar char="•"/>
            </a:pPr>
            <a:r>
              <a:rPr lang="fr-FR" sz="2000">
                <a:solidFill>
                  <a:srgbClr val="0000FF"/>
                </a:solidFill>
              </a:rPr>
              <a:t>L’œil est un instrument d’optique imparfait</a:t>
            </a:r>
          </a:p>
          <a:p>
            <a:pPr>
              <a:buFont typeface="Arial" charset="0"/>
              <a:buChar char="•"/>
            </a:pPr>
            <a:endParaRPr lang="fr-FR" sz="2000">
              <a:solidFill>
                <a:srgbClr val="0000FF"/>
              </a:solidFill>
            </a:endParaRPr>
          </a:p>
          <a:p>
            <a:pPr>
              <a:buFont typeface="Arial" charset="0"/>
              <a:buChar char="•"/>
            </a:pPr>
            <a:r>
              <a:rPr lang="fr-FR" sz="2000">
                <a:solidFill>
                  <a:srgbClr val="0000FF"/>
                </a:solidFill>
              </a:rPr>
              <a:t> Les cellules visuelles : 2 types avec une distribution non uniforme</a:t>
            </a:r>
          </a:p>
          <a:p>
            <a:pPr>
              <a:buFont typeface="Arial" charset="0"/>
              <a:buChar char="•"/>
            </a:pPr>
            <a:endParaRPr lang="fr-FR" sz="2000">
              <a:solidFill>
                <a:srgbClr val="0000FF"/>
              </a:solidFill>
            </a:endParaRPr>
          </a:p>
          <a:p>
            <a:pPr>
              <a:buFont typeface="Arial" charset="0"/>
              <a:buChar char="•"/>
            </a:pPr>
            <a:r>
              <a:rPr lang="fr-FR" sz="2000">
                <a:solidFill>
                  <a:srgbClr val="0000FF"/>
                </a:solidFill>
              </a:rPr>
              <a:t> Cellules bipolaires ON et cellules bipolaires OFF</a:t>
            </a:r>
          </a:p>
          <a:p>
            <a:pPr>
              <a:buFont typeface="Arial" charset="0"/>
              <a:buChar char="•"/>
            </a:pPr>
            <a:endParaRPr lang="fr-FR" sz="2000">
              <a:solidFill>
                <a:srgbClr val="0000FF"/>
              </a:solidFill>
            </a:endParaRPr>
          </a:p>
          <a:p>
            <a:pPr>
              <a:buFont typeface="Arial" charset="0"/>
              <a:buChar char="•"/>
            </a:pPr>
            <a:r>
              <a:rPr lang="fr-FR" sz="2000">
                <a:solidFill>
                  <a:srgbClr val="0000FF"/>
                </a:solidFill>
              </a:rPr>
              <a:t>Cellules ganglionnaires ON et cellules ganglionnaires OFF</a:t>
            </a:r>
          </a:p>
          <a:p>
            <a:pPr>
              <a:buFont typeface="Arial" charset="0"/>
              <a:buChar char="•"/>
            </a:pPr>
            <a:endParaRPr lang="fr-FR" sz="2000">
              <a:solidFill>
                <a:srgbClr val="0000FF"/>
              </a:solidFill>
            </a:endParaRPr>
          </a:p>
          <a:p>
            <a:pPr>
              <a:buFont typeface="Arial" charset="0"/>
              <a:buChar char="•"/>
            </a:pPr>
            <a:r>
              <a:rPr lang="fr-FR" sz="2000">
                <a:solidFill>
                  <a:srgbClr val="0000FF"/>
                </a:solidFill>
              </a:rPr>
              <a:t> Champs récepteurs de la rétine sont concentriques ou circulaires </a:t>
            </a:r>
          </a:p>
          <a:p>
            <a:r>
              <a:rPr lang="fr-FR" sz="2000">
                <a:solidFill>
                  <a:srgbClr val="0000FF"/>
                </a:solidFill>
              </a:rPr>
              <a:t>		(contraste centre- pourtour)</a:t>
            </a:r>
          </a:p>
          <a:p>
            <a:pPr>
              <a:buFont typeface="Arial" charset="0"/>
              <a:buChar char="•"/>
            </a:pPr>
            <a:endParaRPr lang="fr-FR" sz="2000">
              <a:solidFill>
                <a:srgbClr val="0000FF"/>
              </a:solidFill>
            </a:endParaRPr>
          </a:p>
          <a:p>
            <a:pPr>
              <a:buFont typeface="Arial" charset="0"/>
              <a:buChar char="•"/>
            </a:pPr>
            <a:r>
              <a:rPr lang="fr-FR" sz="2000">
                <a:solidFill>
                  <a:srgbClr val="0000FF"/>
                </a:solidFill>
              </a:rPr>
              <a:t>Système perfectionné d’analyse des contrastes</a:t>
            </a:r>
          </a:p>
          <a:p>
            <a:pPr>
              <a:buFontTx/>
              <a:buChar char="-"/>
            </a:pPr>
            <a:endParaRPr lang="fr-FR" sz="2000" b="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t2s-casteilla.net/spc/images/physique/P1_1/c3bis.jpg"/>
          <p:cNvPicPr>
            <a:picLocks noChangeAspect="1" noChangeArrowheads="1"/>
          </p:cNvPicPr>
          <p:nvPr/>
        </p:nvPicPr>
        <p:blipFill>
          <a:blip r:embed="rId2" cstate="print"/>
          <a:srcRect/>
          <a:stretch>
            <a:fillRect/>
          </a:stretch>
        </p:blipFill>
        <p:spPr bwMode="auto">
          <a:xfrm>
            <a:off x="71438" y="838200"/>
            <a:ext cx="8964612" cy="6119813"/>
          </a:xfrm>
          <a:prstGeom prst="rect">
            <a:avLst/>
          </a:prstGeom>
          <a:noFill/>
          <a:ln w="9525">
            <a:noFill/>
            <a:miter lim="800000"/>
            <a:headEnd/>
            <a:tailEnd/>
          </a:ln>
        </p:spPr>
      </p:pic>
      <p:sp>
        <p:nvSpPr>
          <p:cNvPr id="13315" name="ZoneTexte 2"/>
          <p:cNvSpPr txBox="1">
            <a:spLocks noChangeArrowheads="1"/>
          </p:cNvSpPr>
          <p:nvPr/>
        </p:nvSpPr>
        <p:spPr bwMode="auto">
          <a:xfrm>
            <a:off x="684213" y="0"/>
            <a:ext cx="7416800" cy="461963"/>
          </a:xfrm>
          <a:prstGeom prst="rect">
            <a:avLst/>
          </a:prstGeom>
          <a:noFill/>
          <a:ln w="9525">
            <a:noFill/>
            <a:miter lim="800000"/>
            <a:headEnd/>
            <a:tailEnd/>
          </a:ln>
        </p:spPr>
        <p:txBody>
          <a:bodyPr>
            <a:spAutoFit/>
          </a:bodyPr>
          <a:lstStyle/>
          <a:p>
            <a:pPr algn="ctr"/>
            <a:r>
              <a:rPr lang="fr-FR">
                <a:solidFill>
                  <a:srgbClr val="FF0000"/>
                </a:solidFill>
              </a:rPr>
              <a:t>Coupe de l’œil </a:t>
            </a:r>
          </a:p>
        </p:txBody>
      </p:sp>
    </p:spTree>
  </p:cSld>
  <p:clrMapOvr>
    <a:masterClrMapping/>
  </p:clrMapOvr>
  <p:transition spd="slow">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219200" y="57150"/>
            <a:ext cx="6711950" cy="457200"/>
          </a:xfrm>
          <a:prstGeom prst="rect">
            <a:avLst/>
          </a:prstGeom>
          <a:noFill/>
          <a:ln w="9525">
            <a:noFill/>
            <a:miter lim="800000"/>
            <a:headEnd/>
            <a:tailEnd/>
          </a:ln>
        </p:spPr>
        <p:txBody>
          <a:bodyPr wrap="none">
            <a:spAutoFit/>
          </a:bodyPr>
          <a:lstStyle/>
          <a:p>
            <a:r>
              <a:rPr lang="fr-FR" b="0">
                <a:solidFill>
                  <a:srgbClr val="0000FF"/>
                </a:solidFill>
                <a:latin typeface="Times New Roman" pitchFamily="18" charset="0"/>
              </a:rPr>
              <a:t>A- Organisation fonctionnelle des voies de projection</a:t>
            </a:r>
          </a:p>
        </p:txBody>
      </p:sp>
      <p:pic>
        <p:nvPicPr>
          <p:cNvPr id="112643" name="Picture 3" descr="aires et pereceptionB"/>
          <p:cNvPicPr>
            <a:picLocks noChangeAspect="1" noChangeArrowheads="1"/>
          </p:cNvPicPr>
          <p:nvPr/>
        </p:nvPicPr>
        <p:blipFill>
          <a:blip r:embed="rId3" cstate="print"/>
          <a:srcRect/>
          <a:stretch>
            <a:fillRect/>
          </a:stretch>
        </p:blipFill>
        <p:spPr bwMode="auto">
          <a:xfrm>
            <a:off x="5310188" y="4806950"/>
            <a:ext cx="3457575" cy="2012950"/>
          </a:xfrm>
          <a:prstGeom prst="rect">
            <a:avLst/>
          </a:prstGeom>
          <a:noFill/>
          <a:ln w="9525">
            <a:noFill/>
            <a:miter lim="800000"/>
            <a:headEnd/>
            <a:tailEnd/>
          </a:ln>
        </p:spPr>
      </p:pic>
      <p:grpSp>
        <p:nvGrpSpPr>
          <p:cNvPr id="112644" name="Group 4"/>
          <p:cNvGrpSpPr>
            <a:grpSpLocks/>
          </p:cNvGrpSpPr>
          <p:nvPr/>
        </p:nvGrpSpPr>
        <p:grpSpPr bwMode="auto">
          <a:xfrm>
            <a:off x="1935163" y="693738"/>
            <a:ext cx="3367087" cy="5799137"/>
            <a:chOff x="1968" y="346"/>
            <a:chExt cx="2121" cy="3653"/>
          </a:xfrm>
        </p:grpSpPr>
        <p:sp>
          <p:nvSpPr>
            <p:cNvPr id="112645" name="Text Box 5"/>
            <p:cNvSpPr txBox="1">
              <a:spLocks noChangeArrowheads="1"/>
            </p:cNvSpPr>
            <p:nvPr/>
          </p:nvSpPr>
          <p:spPr bwMode="auto">
            <a:xfrm>
              <a:off x="2164" y="346"/>
              <a:ext cx="1273" cy="246"/>
            </a:xfrm>
            <a:prstGeom prst="rect">
              <a:avLst/>
            </a:prstGeom>
            <a:noFill/>
            <a:ln w="9525">
              <a:solidFill>
                <a:srgbClr val="FF0000"/>
              </a:solidFill>
              <a:miter lim="800000"/>
              <a:headEnd/>
              <a:tailEnd/>
            </a:ln>
          </p:spPr>
          <p:txBody>
            <a:bodyPr wrap="none">
              <a:spAutoFit/>
            </a:bodyPr>
            <a:lstStyle/>
            <a:p>
              <a:r>
                <a:rPr lang="fr-FR" sz="1900" b="0">
                  <a:latin typeface="Times New Roman" pitchFamily="18" charset="0"/>
                </a:rPr>
                <a:t>Stimulus lumineux</a:t>
              </a:r>
            </a:p>
          </p:txBody>
        </p:sp>
        <p:sp>
          <p:nvSpPr>
            <p:cNvPr id="112646" name="Text Box 6"/>
            <p:cNvSpPr txBox="1">
              <a:spLocks noChangeArrowheads="1"/>
            </p:cNvSpPr>
            <p:nvPr/>
          </p:nvSpPr>
          <p:spPr bwMode="auto">
            <a:xfrm>
              <a:off x="1968" y="648"/>
              <a:ext cx="1549" cy="1338"/>
            </a:xfrm>
            <a:prstGeom prst="rect">
              <a:avLst/>
            </a:prstGeom>
            <a:noFill/>
            <a:ln w="9525">
              <a:solidFill>
                <a:srgbClr val="FF0000"/>
              </a:solidFill>
              <a:miter lim="800000"/>
              <a:headEnd/>
              <a:tailEnd/>
            </a:ln>
          </p:spPr>
          <p:txBody>
            <a:bodyPr wrap="none">
              <a:spAutoFit/>
            </a:bodyPr>
            <a:lstStyle/>
            <a:p>
              <a:r>
                <a:rPr lang="fr-FR" sz="1900" b="0" u="sng">
                  <a:latin typeface="Times New Roman" pitchFamily="18" charset="0"/>
                </a:rPr>
                <a:t>Rétine</a:t>
              </a:r>
            </a:p>
            <a:p>
              <a:endParaRPr lang="fr-FR" sz="1900" b="0">
                <a:latin typeface="Times New Roman" pitchFamily="18" charset="0"/>
              </a:endParaRPr>
            </a:p>
            <a:p>
              <a:r>
                <a:rPr lang="fr-FR" sz="1900" b="0">
                  <a:latin typeface="Times New Roman" pitchFamily="18" charset="0"/>
                </a:rPr>
                <a:t>Cônes et bâtonnets</a:t>
              </a:r>
            </a:p>
            <a:p>
              <a:endParaRPr lang="fr-FR" sz="1900" b="0">
                <a:latin typeface="Times New Roman" pitchFamily="18" charset="0"/>
              </a:endParaRPr>
            </a:p>
            <a:p>
              <a:r>
                <a:rPr lang="fr-FR" sz="1900" b="0">
                  <a:latin typeface="Times New Roman" pitchFamily="18" charset="0"/>
                </a:rPr>
                <a:t>Cellules bipolaires</a:t>
              </a:r>
            </a:p>
            <a:p>
              <a:endParaRPr lang="fr-FR" sz="1900" b="0">
                <a:latin typeface="Times New Roman" pitchFamily="18" charset="0"/>
              </a:endParaRPr>
            </a:p>
            <a:p>
              <a:r>
                <a:rPr lang="fr-FR" sz="1900" b="0">
                  <a:latin typeface="Times New Roman" pitchFamily="18" charset="0"/>
                </a:rPr>
                <a:t>Cellules ganglionnaires</a:t>
              </a:r>
            </a:p>
          </p:txBody>
        </p:sp>
        <p:sp>
          <p:nvSpPr>
            <p:cNvPr id="112647" name="Line 7"/>
            <p:cNvSpPr>
              <a:spLocks noChangeShapeType="1"/>
            </p:cNvSpPr>
            <p:nvPr/>
          </p:nvSpPr>
          <p:spPr bwMode="auto">
            <a:xfrm>
              <a:off x="2722" y="591"/>
              <a:ext cx="0" cy="411"/>
            </a:xfrm>
            <a:prstGeom prst="line">
              <a:avLst/>
            </a:prstGeom>
            <a:noFill/>
            <a:ln w="9525">
              <a:solidFill>
                <a:schemeClr val="tx1"/>
              </a:solidFill>
              <a:round/>
              <a:headEnd/>
              <a:tailEnd type="triangle" w="med" len="med"/>
            </a:ln>
          </p:spPr>
          <p:txBody>
            <a:bodyPr/>
            <a:lstStyle/>
            <a:p>
              <a:endParaRPr lang="fr-FR"/>
            </a:p>
          </p:txBody>
        </p:sp>
        <p:sp>
          <p:nvSpPr>
            <p:cNvPr id="112648" name="Line 8"/>
            <p:cNvSpPr>
              <a:spLocks noChangeShapeType="1"/>
            </p:cNvSpPr>
            <p:nvPr/>
          </p:nvSpPr>
          <p:spPr bwMode="auto">
            <a:xfrm>
              <a:off x="2722" y="1260"/>
              <a:ext cx="0" cy="172"/>
            </a:xfrm>
            <a:prstGeom prst="line">
              <a:avLst/>
            </a:prstGeom>
            <a:noFill/>
            <a:ln w="9525">
              <a:solidFill>
                <a:schemeClr val="tx1"/>
              </a:solidFill>
              <a:round/>
              <a:headEnd/>
              <a:tailEnd type="triangle" w="med" len="med"/>
            </a:ln>
          </p:spPr>
          <p:txBody>
            <a:bodyPr/>
            <a:lstStyle/>
            <a:p>
              <a:endParaRPr lang="fr-FR"/>
            </a:p>
          </p:txBody>
        </p:sp>
        <p:sp>
          <p:nvSpPr>
            <p:cNvPr id="112649" name="Line 9"/>
            <p:cNvSpPr>
              <a:spLocks noChangeShapeType="1"/>
            </p:cNvSpPr>
            <p:nvPr/>
          </p:nvSpPr>
          <p:spPr bwMode="auto">
            <a:xfrm>
              <a:off x="2721" y="1671"/>
              <a:ext cx="0" cy="172"/>
            </a:xfrm>
            <a:prstGeom prst="line">
              <a:avLst/>
            </a:prstGeom>
            <a:noFill/>
            <a:ln w="9525">
              <a:solidFill>
                <a:schemeClr val="tx1"/>
              </a:solidFill>
              <a:round/>
              <a:headEnd/>
              <a:tailEnd type="triangle" w="med" len="med"/>
            </a:ln>
          </p:spPr>
          <p:txBody>
            <a:bodyPr/>
            <a:lstStyle/>
            <a:p>
              <a:endParaRPr lang="fr-FR"/>
            </a:p>
          </p:txBody>
        </p:sp>
        <p:sp>
          <p:nvSpPr>
            <p:cNvPr id="112650" name="AutoShape 10"/>
            <p:cNvSpPr>
              <a:spLocks noChangeArrowheads="1"/>
            </p:cNvSpPr>
            <p:nvPr/>
          </p:nvSpPr>
          <p:spPr bwMode="auto">
            <a:xfrm>
              <a:off x="2618" y="2110"/>
              <a:ext cx="187" cy="172"/>
            </a:xfrm>
            <a:prstGeom prst="downArrow">
              <a:avLst>
                <a:gd name="adj1" fmla="val 50000"/>
                <a:gd name="adj2" fmla="val 25000"/>
              </a:avLst>
            </a:prstGeom>
            <a:noFill/>
            <a:ln w="9525">
              <a:solidFill>
                <a:schemeClr val="tx1"/>
              </a:solidFill>
              <a:miter lim="800000"/>
              <a:headEnd/>
              <a:tailEnd/>
            </a:ln>
          </p:spPr>
          <p:txBody>
            <a:bodyPr wrap="none" anchor="ctr"/>
            <a:lstStyle/>
            <a:p>
              <a:endParaRPr lang="fr-FR" b="0"/>
            </a:p>
          </p:txBody>
        </p:sp>
        <p:sp>
          <p:nvSpPr>
            <p:cNvPr id="112651" name="Text Box 11"/>
            <p:cNvSpPr txBox="1">
              <a:spLocks noChangeArrowheads="1"/>
            </p:cNvSpPr>
            <p:nvPr/>
          </p:nvSpPr>
          <p:spPr bwMode="auto">
            <a:xfrm>
              <a:off x="2799" y="2063"/>
              <a:ext cx="864" cy="231"/>
            </a:xfrm>
            <a:prstGeom prst="rect">
              <a:avLst/>
            </a:prstGeom>
            <a:noFill/>
            <a:ln w="9525">
              <a:noFill/>
              <a:miter lim="800000"/>
              <a:headEnd/>
              <a:tailEnd/>
            </a:ln>
          </p:spPr>
          <p:txBody>
            <a:bodyPr wrap="none">
              <a:spAutoFit/>
            </a:bodyPr>
            <a:lstStyle/>
            <a:p>
              <a:r>
                <a:rPr lang="fr-FR" sz="1800" i="1">
                  <a:solidFill>
                    <a:schemeClr val="accent2"/>
                  </a:solidFill>
                  <a:latin typeface="Times New Roman" pitchFamily="18" charset="0"/>
                </a:rPr>
                <a:t>Nerf optique</a:t>
              </a:r>
            </a:p>
          </p:txBody>
        </p:sp>
        <p:sp>
          <p:nvSpPr>
            <p:cNvPr id="112652" name="Text Box 12"/>
            <p:cNvSpPr txBox="1">
              <a:spLocks noChangeArrowheads="1"/>
            </p:cNvSpPr>
            <p:nvPr/>
          </p:nvSpPr>
          <p:spPr bwMode="auto">
            <a:xfrm>
              <a:off x="2047" y="2351"/>
              <a:ext cx="1436" cy="420"/>
            </a:xfrm>
            <a:prstGeom prst="rect">
              <a:avLst/>
            </a:prstGeom>
            <a:noFill/>
            <a:ln w="25400">
              <a:solidFill>
                <a:srgbClr val="FF0000"/>
              </a:solidFill>
              <a:miter lim="800000"/>
              <a:headEnd/>
              <a:tailEnd/>
            </a:ln>
          </p:spPr>
          <p:txBody>
            <a:bodyPr wrap="none">
              <a:spAutoFit/>
            </a:bodyPr>
            <a:lstStyle/>
            <a:p>
              <a:r>
                <a:rPr lang="fr-FR" sz="1800" b="0" u="sng">
                  <a:latin typeface="Times New Roman" pitchFamily="18" charset="0"/>
                </a:rPr>
                <a:t>Thalamus</a:t>
              </a:r>
            </a:p>
            <a:p>
              <a:r>
                <a:rPr lang="fr-FR" sz="1800" b="0">
                  <a:latin typeface="Times New Roman" pitchFamily="18" charset="0"/>
                </a:rPr>
                <a:t>Noyau géniculé latéral</a:t>
              </a:r>
            </a:p>
          </p:txBody>
        </p:sp>
        <p:sp>
          <p:nvSpPr>
            <p:cNvPr id="112653" name="Text Box 13"/>
            <p:cNvSpPr txBox="1">
              <a:spLocks noChangeArrowheads="1"/>
            </p:cNvSpPr>
            <p:nvPr/>
          </p:nvSpPr>
          <p:spPr bwMode="auto">
            <a:xfrm>
              <a:off x="2016" y="3233"/>
              <a:ext cx="1700" cy="766"/>
            </a:xfrm>
            <a:prstGeom prst="rect">
              <a:avLst/>
            </a:prstGeom>
            <a:noFill/>
            <a:ln w="25400">
              <a:solidFill>
                <a:srgbClr val="FF0000"/>
              </a:solidFill>
              <a:miter lim="800000"/>
              <a:headEnd/>
              <a:tailEnd/>
            </a:ln>
          </p:spPr>
          <p:txBody>
            <a:bodyPr wrap="none">
              <a:spAutoFit/>
            </a:bodyPr>
            <a:lstStyle/>
            <a:p>
              <a:r>
                <a:rPr lang="fr-FR" sz="1800" b="0" u="sng">
                  <a:latin typeface="Times New Roman" pitchFamily="18" charset="0"/>
                </a:rPr>
                <a:t>Cortex</a:t>
              </a:r>
            </a:p>
            <a:p>
              <a:r>
                <a:rPr lang="fr-FR" sz="1800" b="0">
                  <a:latin typeface="Times New Roman" pitchFamily="18" charset="0"/>
                </a:rPr>
                <a:t>Cortex visuel primaire</a:t>
              </a:r>
            </a:p>
            <a:p>
              <a:endParaRPr lang="fr-FR" sz="1800" b="0">
                <a:latin typeface="Times New Roman" pitchFamily="18" charset="0"/>
              </a:endParaRPr>
            </a:p>
            <a:p>
              <a:r>
                <a:rPr lang="fr-FR" sz="1800" b="0">
                  <a:latin typeface="Times New Roman" pitchFamily="18" charset="0"/>
                </a:rPr>
                <a:t>Cortex visuel d’association</a:t>
              </a:r>
            </a:p>
          </p:txBody>
        </p:sp>
        <p:sp>
          <p:nvSpPr>
            <p:cNvPr id="112654" name="AutoShape 14"/>
            <p:cNvSpPr>
              <a:spLocks noChangeArrowheads="1"/>
            </p:cNvSpPr>
            <p:nvPr/>
          </p:nvSpPr>
          <p:spPr bwMode="auto">
            <a:xfrm>
              <a:off x="2616" y="2857"/>
              <a:ext cx="187" cy="172"/>
            </a:xfrm>
            <a:prstGeom prst="downArrow">
              <a:avLst>
                <a:gd name="adj1" fmla="val 50000"/>
                <a:gd name="adj2" fmla="val 25000"/>
              </a:avLst>
            </a:prstGeom>
            <a:noFill/>
            <a:ln w="9525">
              <a:solidFill>
                <a:schemeClr val="tx1"/>
              </a:solidFill>
              <a:miter lim="800000"/>
              <a:headEnd/>
              <a:tailEnd/>
            </a:ln>
          </p:spPr>
          <p:txBody>
            <a:bodyPr wrap="none" anchor="ctr"/>
            <a:lstStyle/>
            <a:p>
              <a:endParaRPr lang="fr-FR" b="0"/>
            </a:p>
          </p:txBody>
        </p:sp>
        <p:sp>
          <p:nvSpPr>
            <p:cNvPr id="112655" name="Text Box 15"/>
            <p:cNvSpPr txBox="1">
              <a:spLocks noChangeArrowheads="1"/>
            </p:cNvSpPr>
            <p:nvPr/>
          </p:nvSpPr>
          <p:spPr bwMode="auto">
            <a:xfrm>
              <a:off x="2865" y="2788"/>
              <a:ext cx="1224" cy="231"/>
            </a:xfrm>
            <a:prstGeom prst="rect">
              <a:avLst/>
            </a:prstGeom>
            <a:noFill/>
            <a:ln w="9525">
              <a:noFill/>
              <a:miter lim="800000"/>
              <a:headEnd/>
              <a:tailEnd/>
            </a:ln>
          </p:spPr>
          <p:txBody>
            <a:bodyPr wrap="none">
              <a:spAutoFit/>
            </a:bodyPr>
            <a:lstStyle/>
            <a:p>
              <a:r>
                <a:rPr lang="fr-FR" sz="1800" i="1">
                  <a:solidFill>
                    <a:schemeClr val="accent2"/>
                  </a:solidFill>
                  <a:latin typeface="Times New Roman" pitchFamily="18" charset="0"/>
                </a:rPr>
                <a:t>Bandelette optique</a:t>
              </a:r>
            </a:p>
          </p:txBody>
        </p:sp>
        <p:sp>
          <p:nvSpPr>
            <p:cNvPr id="112656" name="Line 16"/>
            <p:cNvSpPr>
              <a:spLocks noChangeShapeType="1"/>
            </p:cNvSpPr>
            <p:nvPr/>
          </p:nvSpPr>
          <p:spPr bwMode="auto">
            <a:xfrm>
              <a:off x="2698" y="3630"/>
              <a:ext cx="0" cy="172"/>
            </a:xfrm>
            <a:prstGeom prst="line">
              <a:avLst/>
            </a:prstGeom>
            <a:noFill/>
            <a:ln w="9525">
              <a:solidFill>
                <a:schemeClr val="tx1"/>
              </a:solidFill>
              <a:round/>
              <a:headEnd/>
              <a:tailEnd type="triangle" w="med" len="med"/>
            </a:ln>
          </p:spPr>
          <p:txBody>
            <a:bodyPr/>
            <a:lstStyle/>
            <a:p>
              <a:endParaRPr lang="fr-FR"/>
            </a:p>
          </p:txBody>
        </p:sp>
      </p:gr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219200" y="200025"/>
            <a:ext cx="7307263" cy="457200"/>
          </a:xfrm>
          <a:prstGeom prst="rect">
            <a:avLst/>
          </a:prstGeom>
          <a:noFill/>
          <a:ln w="9525">
            <a:noFill/>
            <a:miter lim="800000"/>
            <a:headEnd/>
            <a:tailEnd/>
          </a:ln>
        </p:spPr>
        <p:txBody>
          <a:bodyPr wrap="none">
            <a:spAutoFit/>
          </a:bodyPr>
          <a:lstStyle/>
          <a:p>
            <a:r>
              <a:rPr lang="fr-FR" b="0">
                <a:solidFill>
                  <a:srgbClr val="0000FF"/>
                </a:solidFill>
              </a:rPr>
              <a:t>A- Organisation fonctionnelle des voies de projection</a:t>
            </a:r>
          </a:p>
        </p:txBody>
      </p:sp>
      <p:sp>
        <p:nvSpPr>
          <p:cNvPr id="83971" name="Text Box 3"/>
          <p:cNvSpPr txBox="1">
            <a:spLocks noChangeArrowheads="1"/>
          </p:cNvSpPr>
          <p:nvPr/>
        </p:nvSpPr>
        <p:spPr bwMode="auto">
          <a:xfrm>
            <a:off x="708025" y="6243638"/>
            <a:ext cx="7900988" cy="396875"/>
          </a:xfrm>
          <a:prstGeom prst="rect">
            <a:avLst/>
          </a:prstGeom>
          <a:noFill/>
          <a:ln w="9525">
            <a:noFill/>
            <a:miter lim="800000"/>
            <a:headEnd/>
            <a:tailEnd/>
          </a:ln>
        </p:spPr>
        <p:txBody>
          <a:bodyPr>
            <a:spAutoFit/>
          </a:bodyPr>
          <a:lstStyle/>
          <a:p>
            <a:pPr algn="ctr">
              <a:defRPr/>
            </a:pPr>
            <a:r>
              <a:rPr lang="fr-FR" sz="2000">
                <a:solidFill>
                  <a:srgbClr val="FF0000"/>
                </a:solidFill>
                <a:effectLst>
                  <a:outerShdw blurRad="38100" dist="38100" dir="2700000" algn="tl">
                    <a:srgbClr val="C0C0C0"/>
                  </a:outerShdw>
                </a:effectLst>
              </a:rPr>
              <a:t>Rallye cérébral ?</a:t>
            </a:r>
            <a:r>
              <a:rPr lang="fr-FR" sz="2000" b="0">
                <a:solidFill>
                  <a:srgbClr val="0000FF"/>
                </a:solidFill>
              </a:rPr>
              <a:t> </a:t>
            </a:r>
            <a:r>
              <a:rPr lang="fr-FR" sz="2000">
                <a:solidFill>
                  <a:srgbClr val="0000FF"/>
                </a:solidFill>
              </a:rPr>
              <a:t>Depuis la rétine jusqu’aux motoneurones</a:t>
            </a:r>
          </a:p>
        </p:txBody>
      </p:sp>
      <p:pic>
        <p:nvPicPr>
          <p:cNvPr id="113668" name="Picture 4" descr="rallyevisuelle"/>
          <p:cNvPicPr>
            <a:picLocks noChangeAspect="1" noChangeArrowheads="1"/>
          </p:cNvPicPr>
          <p:nvPr/>
        </p:nvPicPr>
        <p:blipFill>
          <a:blip r:embed="rId3" cstate="print"/>
          <a:srcRect l="27435" t="1691" b="1126"/>
          <a:stretch>
            <a:fillRect/>
          </a:stretch>
        </p:blipFill>
        <p:spPr bwMode="auto">
          <a:xfrm>
            <a:off x="1165225" y="746125"/>
            <a:ext cx="6946900" cy="5219700"/>
          </a:xfrm>
          <a:prstGeom prst="rect">
            <a:avLst/>
          </a:prstGeom>
          <a:noFill/>
          <a:ln w="38100">
            <a:solidFill>
              <a:srgbClr val="000000"/>
            </a:solidFill>
            <a:miter lim="800000"/>
            <a:headEnd/>
            <a:tailEnd/>
          </a:ln>
        </p:spPr>
      </p:pic>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858838" y="6553200"/>
            <a:ext cx="1646237" cy="304800"/>
          </a:xfrm>
          <a:prstGeom prst="rect">
            <a:avLst/>
          </a:prstGeom>
          <a:noFill/>
          <a:ln w="9525">
            <a:noFill/>
            <a:miter lim="800000"/>
            <a:headEnd/>
            <a:tailEnd/>
          </a:ln>
        </p:spPr>
        <p:txBody>
          <a:bodyPr wrap="none">
            <a:spAutoFit/>
          </a:bodyPr>
          <a:lstStyle/>
          <a:p>
            <a:r>
              <a:rPr lang="fr-FR" sz="1400" b="0">
                <a:latin typeface="Times New Roman" pitchFamily="18" charset="0"/>
              </a:rPr>
              <a:t>D’après Eric Kandel</a:t>
            </a:r>
          </a:p>
        </p:txBody>
      </p:sp>
      <p:pic>
        <p:nvPicPr>
          <p:cNvPr id="114691" name="Picture 3" descr="projection 4b"/>
          <p:cNvPicPr>
            <a:picLocks noChangeAspect="1" noChangeArrowheads="1"/>
          </p:cNvPicPr>
          <p:nvPr/>
        </p:nvPicPr>
        <p:blipFill>
          <a:blip r:embed="rId3" cstate="print">
            <a:lum bright="-12000" contrast="18000"/>
          </a:blip>
          <a:srcRect/>
          <a:stretch>
            <a:fillRect/>
          </a:stretch>
        </p:blipFill>
        <p:spPr bwMode="auto">
          <a:xfrm>
            <a:off x="220663" y="744538"/>
            <a:ext cx="3886200" cy="5861050"/>
          </a:xfrm>
          <a:prstGeom prst="rect">
            <a:avLst/>
          </a:prstGeom>
          <a:noFill/>
          <a:ln w="38100">
            <a:solidFill>
              <a:srgbClr val="000000"/>
            </a:solidFill>
            <a:miter lim="800000"/>
            <a:headEnd/>
            <a:tailEnd/>
          </a:ln>
        </p:spPr>
      </p:pic>
      <p:pic>
        <p:nvPicPr>
          <p:cNvPr id="98308" name="Picture 4" descr="voies visuelles 5"/>
          <p:cNvPicPr>
            <a:picLocks noChangeAspect="1" noChangeArrowheads="1"/>
          </p:cNvPicPr>
          <p:nvPr/>
        </p:nvPicPr>
        <p:blipFill>
          <a:blip r:embed="rId4" cstate="print"/>
          <a:srcRect/>
          <a:stretch>
            <a:fillRect/>
          </a:stretch>
        </p:blipFill>
        <p:spPr bwMode="auto">
          <a:xfrm>
            <a:off x="5175250" y="393700"/>
            <a:ext cx="3011488" cy="3146425"/>
          </a:xfrm>
          <a:prstGeom prst="rect">
            <a:avLst/>
          </a:prstGeom>
          <a:noFill/>
          <a:ln w="9525">
            <a:noFill/>
            <a:miter lim="800000"/>
            <a:headEnd/>
            <a:tailEnd/>
          </a:ln>
        </p:spPr>
      </p:pic>
      <p:pic>
        <p:nvPicPr>
          <p:cNvPr id="98309" name="Picture 5" descr="voies VIS"/>
          <p:cNvPicPr>
            <a:picLocks noChangeAspect="1" noChangeArrowheads="1"/>
          </p:cNvPicPr>
          <p:nvPr/>
        </p:nvPicPr>
        <p:blipFill>
          <a:blip r:embed="rId5" cstate="print"/>
          <a:srcRect/>
          <a:stretch>
            <a:fillRect/>
          </a:stretch>
        </p:blipFill>
        <p:spPr bwMode="auto">
          <a:xfrm>
            <a:off x="4413250" y="3540125"/>
            <a:ext cx="4413250" cy="3187700"/>
          </a:xfrm>
          <a:prstGeom prst="rect">
            <a:avLst/>
          </a:prstGeom>
          <a:noFill/>
          <a:ln w="9525">
            <a:noFill/>
            <a:miter lim="800000"/>
            <a:headEnd/>
            <a:tailEnd/>
          </a:ln>
        </p:spPr>
      </p:pic>
      <p:sp>
        <p:nvSpPr>
          <p:cNvPr id="114694" name="Text Box 6"/>
          <p:cNvSpPr txBox="1">
            <a:spLocks noChangeArrowheads="1"/>
          </p:cNvSpPr>
          <p:nvPr/>
        </p:nvSpPr>
        <p:spPr bwMode="auto">
          <a:xfrm>
            <a:off x="2962275" y="0"/>
            <a:ext cx="2865438" cy="457200"/>
          </a:xfrm>
          <a:prstGeom prst="rect">
            <a:avLst/>
          </a:prstGeom>
          <a:noFill/>
          <a:ln w="9525">
            <a:noFill/>
            <a:miter lim="800000"/>
            <a:headEnd/>
            <a:tailEnd/>
          </a:ln>
        </p:spPr>
        <p:txBody>
          <a:bodyPr wrap="none">
            <a:spAutoFit/>
          </a:bodyPr>
          <a:lstStyle/>
          <a:p>
            <a:r>
              <a:rPr lang="fr-FR" b="0">
                <a:solidFill>
                  <a:srgbClr val="0000FF"/>
                </a:solidFill>
                <a:latin typeface="Times New Roman" pitchFamily="18" charset="0"/>
              </a:rPr>
              <a:t>Données anatomiques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8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341438" y="1104900"/>
            <a:ext cx="7037183" cy="461665"/>
          </a:xfrm>
          <a:prstGeom prst="rect">
            <a:avLst/>
          </a:prstGeom>
          <a:noFill/>
          <a:ln w="9525">
            <a:noFill/>
            <a:miter lim="800000"/>
            <a:headEnd/>
            <a:tailEnd/>
          </a:ln>
        </p:spPr>
        <p:txBody>
          <a:bodyPr wrap="none">
            <a:spAutoFit/>
          </a:bodyPr>
          <a:lstStyle/>
          <a:p>
            <a:r>
              <a:rPr lang="fr-FR" dirty="0">
                <a:solidFill>
                  <a:srgbClr val="0000FF"/>
                </a:solidFill>
                <a:latin typeface="Times New Roman" pitchFamily="18" charset="0"/>
              </a:rPr>
              <a:t>ORGANISATION TOPIQUE DES PROJECTIONS</a:t>
            </a:r>
          </a:p>
        </p:txBody>
      </p:sp>
      <p:sp>
        <p:nvSpPr>
          <p:cNvPr id="115715" name="Text Box 3"/>
          <p:cNvSpPr txBox="1">
            <a:spLocks noChangeArrowheads="1"/>
          </p:cNvSpPr>
          <p:nvPr/>
        </p:nvSpPr>
        <p:spPr bwMode="auto">
          <a:xfrm>
            <a:off x="419100" y="3176588"/>
            <a:ext cx="2124075" cy="1200150"/>
          </a:xfrm>
          <a:prstGeom prst="rect">
            <a:avLst/>
          </a:prstGeom>
          <a:noFill/>
          <a:ln w="38100">
            <a:solidFill>
              <a:srgbClr val="FF0000"/>
            </a:solidFill>
            <a:miter lim="800000"/>
            <a:headEnd/>
            <a:tailEnd/>
          </a:ln>
        </p:spPr>
        <p:txBody>
          <a:bodyPr wrap="none">
            <a:spAutoFit/>
          </a:bodyPr>
          <a:lstStyle/>
          <a:p>
            <a:pPr algn="ctr"/>
            <a:r>
              <a:rPr lang="fr-FR" b="0">
                <a:solidFill>
                  <a:srgbClr val="0000FF"/>
                </a:solidFill>
                <a:latin typeface="Times New Roman" pitchFamily="18" charset="0"/>
              </a:rPr>
              <a:t>Points </a:t>
            </a:r>
          </a:p>
          <a:p>
            <a:pPr algn="ctr"/>
            <a:r>
              <a:rPr lang="fr-FR" b="0">
                <a:solidFill>
                  <a:srgbClr val="0000FF"/>
                </a:solidFill>
                <a:latin typeface="Times New Roman" pitchFamily="18" charset="0"/>
              </a:rPr>
              <a:t>De l’espace </a:t>
            </a:r>
          </a:p>
          <a:p>
            <a:pPr algn="ctr"/>
            <a:r>
              <a:rPr lang="fr-FR" b="0">
                <a:solidFill>
                  <a:srgbClr val="0000FF"/>
                </a:solidFill>
                <a:latin typeface="Times New Roman" pitchFamily="18" charset="0"/>
              </a:rPr>
              <a:t>Visuels proches</a:t>
            </a:r>
          </a:p>
        </p:txBody>
      </p:sp>
      <p:sp>
        <p:nvSpPr>
          <p:cNvPr id="115716" name="Text Box 4"/>
          <p:cNvSpPr txBox="1">
            <a:spLocks noChangeArrowheads="1"/>
          </p:cNvSpPr>
          <p:nvPr/>
        </p:nvSpPr>
        <p:spPr bwMode="auto">
          <a:xfrm>
            <a:off x="5378450" y="3176588"/>
            <a:ext cx="2317750" cy="1200150"/>
          </a:xfrm>
          <a:prstGeom prst="rect">
            <a:avLst/>
          </a:prstGeom>
          <a:noFill/>
          <a:ln w="38100">
            <a:solidFill>
              <a:srgbClr val="FF0000"/>
            </a:solidFill>
            <a:miter lim="800000"/>
            <a:headEnd/>
            <a:tailEnd/>
          </a:ln>
        </p:spPr>
        <p:txBody>
          <a:bodyPr wrap="none">
            <a:spAutoFit/>
          </a:bodyPr>
          <a:lstStyle/>
          <a:p>
            <a:pPr algn="ctr"/>
            <a:r>
              <a:rPr lang="fr-FR" b="0">
                <a:solidFill>
                  <a:srgbClr val="0000FF"/>
                </a:solidFill>
                <a:latin typeface="Times New Roman" pitchFamily="18" charset="0"/>
              </a:rPr>
              <a:t>Neurones</a:t>
            </a:r>
          </a:p>
          <a:p>
            <a:pPr algn="ctr"/>
            <a:r>
              <a:rPr lang="fr-FR" b="0">
                <a:solidFill>
                  <a:srgbClr val="0000FF"/>
                </a:solidFill>
                <a:latin typeface="Times New Roman" pitchFamily="18" charset="0"/>
              </a:rPr>
              <a:t>Anatomiquement</a:t>
            </a:r>
          </a:p>
          <a:p>
            <a:pPr algn="ctr"/>
            <a:r>
              <a:rPr lang="fr-FR" b="0">
                <a:solidFill>
                  <a:srgbClr val="0000FF"/>
                </a:solidFill>
                <a:latin typeface="Times New Roman" pitchFamily="18" charset="0"/>
              </a:rPr>
              <a:t>Proches</a:t>
            </a:r>
          </a:p>
        </p:txBody>
      </p:sp>
      <p:sp>
        <p:nvSpPr>
          <p:cNvPr id="115717" name="AutoShape 5"/>
          <p:cNvSpPr>
            <a:spLocks noChangeArrowheads="1"/>
          </p:cNvSpPr>
          <p:nvPr/>
        </p:nvSpPr>
        <p:spPr bwMode="auto">
          <a:xfrm>
            <a:off x="3709988" y="3489325"/>
            <a:ext cx="1312862" cy="722313"/>
          </a:xfrm>
          <a:prstGeom prst="rightArrowCallout">
            <a:avLst>
              <a:gd name="adj1" fmla="val 25000"/>
              <a:gd name="adj2" fmla="val 25000"/>
              <a:gd name="adj3" fmla="val 30293"/>
              <a:gd name="adj4" fmla="val 66667"/>
            </a:avLst>
          </a:prstGeom>
          <a:noFill/>
          <a:ln w="28575">
            <a:solidFill>
              <a:schemeClr val="tx1"/>
            </a:solidFill>
            <a:miter lim="800000"/>
            <a:headEnd/>
            <a:tailEnd/>
          </a:ln>
        </p:spPr>
        <p:txBody>
          <a:bodyPr wrap="none" anchor="ctr"/>
          <a:lstStyle/>
          <a:p>
            <a:endParaRPr lang="fr-FR" b="0"/>
          </a:p>
        </p:txBody>
      </p:sp>
      <p:sp>
        <p:nvSpPr>
          <p:cNvPr id="115718" name="Text Box 6"/>
          <p:cNvSpPr txBox="1">
            <a:spLocks noChangeArrowheads="1"/>
          </p:cNvSpPr>
          <p:nvPr/>
        </p:nvSpPr>
        <p:spPr bwMode="auto">
          <a:xfrm>
            <a:off x="5618163" y="2447925"/>
            <a:ext cx="1984375" cy="461963"/>
          </a:xfrm>
          <a:prstGeom prst="rect">
            <a:avLst/>
          </a:prstGeom>
          <a:noFill/>
          <a:ln w="9525">
            <a:noFill/>
            <a:miter lim="800000"/>
            <a:headEnd/>
            <a:tailEnd/>
          </a:ln>
        </p:spPr>
        <p:txBody>
          <a:bodyPr wrap="none">
            <a:spAutoFit/>
          </a:bodyPr>
          <a:lstStyle/>
          <a:p>
            <a:r>
              <a:rPr lang="fr-FR" b="0">
                <a:solidFill>
                  <a:srgbClr val="0000FF"/>
                </a:solidFill>
                <a:latin typeface="Times New Roman" pitchFamily="18" charset="0"/>
              </a:rPr>
              <a:t>Niveau central</a:t>
            </a:r>
          </a:p>
        </p:txBody>
      </p:sp>
      <p:sp>
        <p:nvSpPr>
          <p:cNvPr id="115719" name="Text Box 7"/>
          <p:cNvSpPr txBox="1">
            <a:spLocks noChangeArrowheads="1"/>
          </p:cNvSpPr>
          <p:nvPr/>
        </p:nvSpPr>
        <p:spPr bwMode="auto">
          <a:xfrm>
            <a:off x="620713" y="2447925"/>
            <a:ext cx="1866900" cy="461963"/>
          </a:xfrm>
          <a:prstGeom prst="rect">
            <a:avLst/>
          </a:prstGeom>
          <a:noFill/>
          <a:ln w="9525">
            <a:noFill/>
            <a:miter lim="800000"/>
            <a:headEnd/>
            <a:tailEnd/>
          </a:ln>
        </p:spPr>
        <p:txBody>
          <a:bodyPr wrap="none">
            <a:spAutoFit/>
          </a:bodyPr>
          <a:lstStyle/>
          <a:p>
            <a:r>
              <a:rPr lang="fr-FR" b="0">
                <a:solidFill>
                  <a:srgbClr val="0000FF"/>
                </a:solidFill>
                <a:latin typeface="Times New Roman" pitchFamily="18" charset="0"/>
              </a:rPr>
              <a:t>Espace visuel</a:t>
            </a:r>
          </a:p>
        </p:txBody>
      </p:sp>
      <p:sp>
        <p:nvSpPr>
          <p:cNvPr id="115720" name="Text Box 8"/>
          <p:cNvSpPr txBox="1">
            <a:spLocks noChangeArrowheads="1"/>
          </p:cNvSpPr>
          <p:nvPr/>
        </p:nvSpPr>
        <p:spPr bwMode="auto">
          <a:xfrm>
            <a:off x="500063" y="5629275"/>
            <a:ext cx="8320087" cy="1108075"/>
          </a:xfrm>
          <a:prstGeom prst="rect">
            <a:avLst/>
          </a:prstGeom>
          <a:noFill/>
          <a:ln w="9525">
            <a:noFill/>
            <a:miter lim="800000"/>
            <a:headEnd/>
            <a:tailEnd/>
          </a:ln>
        </p:spPr>
        <p:txBody>
          <a:bodyPr wrap="none">
            <a:spAutoFit/>
          </a:bodyPr>
          <a:lstStyle/>
          <a:p>
            <a:r>
              <a:rPr lang="fr-FR" sz="2200" i="1">
                <a:solidFill>
                  <a:srgbClr val="0000FF"/>
                </a:solidFill>
                <a:latin typeface="Times New Roman" pitchFamily="18" charset="0"/>
              </a:rPr>
              <a:t>Les régions sensorielles les plus importantes sur le plan physiologique</a:t>
            </a:r>
          </a:p>
          <a:p>
            <a:r>
              <a:rPr lang="fr-FR" sz="2200" i="1">
                <a:solidFill>
                  <a:srgbClr val="0000FF"/>
                </a:solidFill>
                <a:latin typeface="Times New Roman" pitchFamily="18" charset="0"/>
              </a:rPr>
              <a:t>sont les mieux représentées (+étendues).</a:t>
            </a:r>
          </a:p>
          <a:p>
            <a:r>
              <a:rPr lang="fr-FR" sz="2200" i="1">
                <a:solidFill>
                  <a:srgbClr val="0000FF"/>
                </a:solidFill>
                <a:latin typeface="Times New Roman" pitchFamily="18" charset="0"/>
              </a:rPr>
              <a:t>Ex: région fovéale/ régions rétiniennes périphériques</a:t>
            </a: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PROJECTIONcgl"/>
          <p:cNvPicPr>
            <a:picLocks noChangeAspect="1" noChangeArrowheads="1"/>
          </p:cNvPicPr>
          <p:nvPr/>
        </p:nvPicPr>
        <p:blipFill>
          <a:blip r:embed="rId3" cstate="print"/>
          <a:srcRect/>
          <a:stretch>
            <a:fillRect/>
          </a:stretch>
        </p:blipFill>
        <p:spPr bwMode="auto">
          <a:xfrm>
            <a:off x="1279525" y="598488"/>
            <a:ext cx="6508750" cy="5764212"/>
          </a:xfrm>
          <a:prstGeom prst="rect">
            <a:avLst/>
          </a:prstGeom>
          <a:noFill/>
          <a:ln w="9525">
            <a:noFill/>
            <a:miter lim="800000"/>
            <a:headEnd/>
            <a:tailEnd/>
          </a:ln>
        </p:spPr>
      </p:pic>
      <p:grpSp>
        <p:nvGrpSpPr>
          <p:cNvPr id="116739" name="Group 3"/>
          <p:cNvGrpSpPr>
            <a:grpSpLocks/>
          </p:cNvGrpSpPr>
          <p:nvPr/>
        </p:nvGrpSpPr>
        <p:grpSpPr bwMode="auto">
          <a:xfrm>
            <a:off x="6797675" y="2370138"/>
            <a:ext cx="1047750" cy="1117600"/>
            <a:chOff x="4502" y="3153"/>
            <a:chExt cx="660" cy="704"/>
          </a:xfrm>
        </p:grpSpPr>
        <p:sp>
          <p:nvSpPr>
            <p:cNvPr id="116753" name="Oval 4"/>
            <p:cNvSpPr>
              <a:spLocks noChangeArrowheads="1"/>
            </p:cNvSpPr>
            <p:nvPr/>
          </p:nvSpPr>
          <p:spPr bwMode="auto">
            <a:xfrm>
              <a:off x="4502" y="3153"/>
              <a:ext cx="660" cy="704"/>
            </a:xfrm>
            <a:prstGeom prst="ellipse">
              <a:avLst/>
            </a:prstGeom>
            <a:solidFill>
              <a:srgbClr val="FF0000"/>
            </a:solidFill>
            <a:ln w="9525">
              <a:solidFill>
                <a:schemeClr val="tx1"/>
              </a:solidFill>
              <a:round/>
              <a:headEnd/>
              <a:tailEnd/>
            </a:ln>
          </p:spPr>
          <p:txBody>
            <a:bodyPr wrap="none" anchor="ctr"/>
            <a:lstStyle/>
            <a:p>
              <a:endParaRPr lang="fr-FR" b="0"/>
            </a:p>
          </p:txBody>
        </p:sp>
        <p:sp>
          <p:nvSpPr>
            <p:cNvPr id="116754" name="Oval 5"/>
            <p:cNvSpPr>
              <a:spLocks noChangeArrowheads="1"/>
            </p:cNvSpPr>
            <p:nvPr/>
          </p:nvSpPr>
          <p:spPr bwMode="auto">
            <a:xfrm>
              <a:off x="4768" y="3190"/>
              <a:ext cx="387" cy="621"/>
            </a:xfrm>
            <a:prstGeom prst="ellipse">
              <a:avLst/>
            </a:prstGeom>
            <a:solidFill>
              <a:srgbClr val="FF9999"/>
            </a:solidFill>
            <a:ln w="9525">
              <a:solidFill>
                <a:schemeClr val="tx1"/>
              </a:solidFill>
              <a:round/>
              <a:headEnd/>
              <a:tailEnd/>
            </a:ln>
          </p:spPr>
          <p:txBody>
            <a:bodyPr wrap="none" anchor="ctr"/>
            <a:lstStyle/>
            <a:p>
              <a:endParaRPr lang="fr-FR" b="0"/>
            </a:p>
          </p:txBody>
        </p:sp>
      </p:grpSp>
      <p:sp>
        <p:nvSpPr>
          <p:cNvPr id="116740" name="Text Box 6"/>
          <p:cNvSpPr txBox="1">
            <a:spLocks noChangeArrowheads="1"/>
          </p:cNvSpPr>
          <p:nvPr/>
        </p:nvSpPr>
        <p:spPr bwMode="auto">
          <a:xfrm>
            <a:off x="7332663" y="3509963"/>
            <a:ext cx="1174750" cy="915987"/>
          </a:xfrm>
          <a:prstGeom prst="rect">
            <a:avLst/>
          </a:prstGeom>
          <a:solidFill>
            <a:schemeClr val="bg1"/>
          </a:solidFill>
          <a:ln w="9525">
            <a:noFill/>
            <a:miter lim="800000"/>
            <a:headEnd/>
            <a:tailEnd/>
          </a:ln>
        </p:spPr>
        <p:txBody>
          <a:bodyPr wrap="none">
            <a:spAutoFit/>
          </a:bodyPr>
          <a:lstStyle/>
          <a:p>
            <a:r>
              <a:rPr lang="fr-FR" sz="1800" b="0">
                <a:solidFill>
                  <a:srgbClr val="0000FF"/>
                </a:solidFill>
                <a:latin typeface="Times New Roman" pitchFamily="18" charset="0"/>
              </a:rPr>
              <a:t>Rétine</a:t>
            </a:r>
          </a:p>
          <a:p>
            <a:r>
              <a:rPr lang="fr-FR" sz="1800" b="0">
                <a:solidFill>
                  <a:srgbClr val="0000FF"/>
                </a:solidFill>
                <a:latin typeface="Times New Roman" pitchFamily="18" charset="0"/>
              </a:rPr>
              <a:t>Temporale</a:t>
            </a:r>
          </a:p>
          <a:p>
            <a:r>
              <a:rPr lang="fr-FR" sz="1800" b="0">
                <a:solidFill>
                  <a:srgbClr val="0000FF"/>
                </a:solidFill>
                <a:latin typeface="Times New Roman" pitchFamily="18" charset="0"/>
              </a:rPr>
              <a:t>gauche</a:t>
            </a:r>
          </a:p>
        </p:txBody>
      </p:sp>
      <p:sp>
        <p:nvSpPr>
          <p:cNvPr id="116741" name="Line 7"/>
          <p:cNvSpPr>
            <a:spLocks noChangeShapeType="1"/>
          </p:cNvSpPr>
          <p:nvPr/>
        </p:nvSpPr>
        <p:spPr bwMode="auto">
          <a:xfrm flipH="1" flipV="1">
            <a:off x="7640638" y="3163888"/>
            <a:ext cx="119062" cy="446087"/>
          </a:xfrm>
          <a:prstGeom prst="line">
            <a:avLst/>
          </a:prstGeom>
          <a:noFill/>
          <a:ln w="9525">
            <a:solidFill>
              <a:schemeClr val="tx1"/>
            </a:solidFill>
            <a:round/>
            <a:headEnd/>
            <a:tailEnd type="triangle" w="med" len="med"/>
          </a:ln>
        </p:spPr>
        <p:txBody>
          <a:bodyPr/>
          <a:lstStyle/>
          <a:p>
            <a:endParaRPr lang="fr-FR"/>
          </a:p>
        </p:txBody>
      </p:sp>
      <p:sp>
        <p:nvSpPr>
          <p:cNvPr id="116742" name="Text Box 8"/>
          <p:cNvSpPr txBox="1">
            <a:spLocks noChangeArrowheads="1"/>
          </p:cNvSpPr>
          <p:nvPr/>
        </p:nvSpPr>
        <p:spPr bwMode="auto">
          <a:xfrm>
            <a:off x="5846763" y="4262438"/>
            <a:ext cx="1174750" cy="915987"/>
          </a:xfrm>
          <a:prstGeom prst="rect">
            <a:avLst/>
          </a:prstGeom>
          <a:solidFill>
            <a:schemeClr val="bg1"/>
          </a:solidFill>
          <a:ln w="9525">
            <a:noFill/>
            <a:miter lim="800000"/>
            <a:headEnd/>
            <a:tailEnd/>
          </a:ln>
        </p:spPr>
        <p:txBody>
          <a:bodyPr wrap="none">
            <a:spAutoFit/>
          </a:bodyPr>
          <a:lstStyle/>
          <a:p>
            <a:r>
              <a:rPr lang="fr-FR" sz="1800" b="0">
                <a:solidFill>
                  <a:srgbClr val="0000FF"/>
                </a:solidFill>
                <a:latin typeface="Times New Roman" pitchFamily="18" charset="0"/>
              </a:rPr>
              <a:t>Rétine</a:t>
            </a:r>
          </a:p>
          <a:p>
            <a:r>
              <a:rPr lang="fr-FR" sz="1800" b="0">
                <a:solidFill>
                  <a:srgbClr val="0000FF"/>
                </a:solidFill>
                <a:latin typeface="Times New Roman" pitchFamily="18" charset="0"/>
              </a:rPr>
              <a:t>Temporale</a:t>
            </a:r>
          </a:p>
          <a:p>
            <a:r>
              <a:rPr lang="fr-FR" sz="1800" b="0">
                <a:solidFill>
                  <a:srgbClr val="0000FF"/>
                </a:solidFill>
                <a:latin typeface="Times New Roman" pitchFamily="18" charset="0"/>
              </a:rPr>
              <a:t>droite</a:t>
            </a:r>
          </a:p>
        </p:txBody>
      </p:sp>
      <p:sp>
        <p:nvSpPr>
          <p:cNvPr id="116743" name="Line 9"/>
          <p:cNvSpPr>
            <a:spLocks noChangeShapeType="1"/>
          </p:cNvSpPr>
          <p:nvPr/>
        </p:nvSpPr>
        <p:spPr bwMode="auto">
          <a:xfrm flipH="1" flipV="1">
            <a:off x="6192838" y="3916363"/>
            <a:ext cx="119062" cy="446087"/>
          </a:xfrm>
          <a:prstGeom prst="line">
            <a:avLst/>
          </a:prstGeom>
          <a:noFill/>
          <a:ln w="9525">
            <a:solidFill>
              <a:schemeClr val="tx1"/>
            </a:solidFill>
            <a:round/>
            <a:headEnd/>
            <a:tailEnd type="triangle" w="med" len="med"/>
          </a:ln>
        </p:spPr>
        <p:txBody>
          <a:bodyPr/>
          <a:lstStyle/>
          <a:p>
            <a:endParaRPr lang="fr-FR"/>
          </a:p>
        </p:txBody>
      </p:sp>
      <p:sp>
        <p:nvSpPr>
          <p:cNvPr id="116744" name="Text Box 10"/>
          <p:cNvSpPr txBox="1">
            <a:spLocks noChangeArrowheads="1"/>
          </p:cNvSpPr>
          <p:nvPr/>
        </p:nvSpPr>
        <p:spPr bwMode="auto">
          <a:xfrm>
            <a:off x="6591300" y="3506788"/>
            <a:ext cx="831850" cy="915987"/>
          </a:xfrm>
          <a:prstGeom prst="rect">
            <a:avLst/>
          </a:prstGeom>
          <a:solidFill>
            <a:schemeClr val="bg1"/>
          </a:solidFill>
          <a:ln w="9525">
            <a:noFill/>
            <a:miter lim="800000"/>
            <a:headEnd/>
            <a:tailEnd/>
          </a:ln>
        </p:spPr>
        <p:txBody>
          <a:bodyPr wrap="none">
            <a:spAutoFit/>
          </a:bodyPr>
          <a:lstStyle/>
          <a:p>
            <a:r>
              <a:rPr lang="fr-FR" sz="1800" b="0">
                <a:solidFill>
                  <a:srgbClr val="0000FF"/>
                </a:solidFill>
                <a:latin typeface="Times New Roman" pitchFamily="18" charset="0"/>
              </a:rPr>
              <a:t>Rétine</a:t>
            </a:r>
          </a:p>
          <a:p>
            <a:r>
              <a:rPr lang="fr-FR" sz="1800" b="0">
                <a:solidFill>
                  <a:srgbClr val="0000FF"/>
                </a:solidFill>
                <a:latin typeface="Times New Roman" pitchFamily="18" charset="0"/>
              </a:rPr>
              <a:t>nasale</a:t>
            </a:r>
          </a:p>
          <a:p>
            <a:r>
              <a:rPr lang="fr-FR" sz="1800" b="0">
                <a:solidFill>
                  <a:srgbClr val="0000FF"/>
                </a:solidFill>
                <a:latin typeface="Times New Roman" pitchFamily="18" charset="0"/>
              </a:rPr>
              <a:t>gauche</a:t>
            </a:r>
          </a:p>
        </p:txBody>
      </p:sp>
      <p:sp>
        <p:nvSpPr>
          <p:cNvPr id="116745" name="Line 11"/>
          <p:cNvSpPr>
            <a:spLocks noChangeShapeType="1"/>
          </p:cNvSpPr>
          <p:nvPr/>
        </p:nvSpPr>
        <p:spPr bwMode="auto">
          <a:xfrm flipV="1">
            <a:off x="7018338" y="3136900"/>
            <a:ext cx="14287" cy="469900"/>
          </a:xfrm>
          <a:prstGeom prst="line">
            <a:avLst/>
          </a:prstGeom>
          <a:noFill/>
          <a:ln w="9525">
            <a:solidFill>
              <a:schemeClr val="tx1"/>
            </a:solidFill>
            <a:round/>
            <a:headEnd/>
            <a:tailEnd type="triangle" w="med" len="med"/>
          </a:ln>
        </p:spPr>
        <p:txBody>
          <a:bodyPr/>
          <a:lstStyle/>
          <a:p>
            <a:endParaRPr lang="fr-FR"/>
          </a:p>
        </p:txBody>
      </p:sp>
      <p:sp>
        <p:nvSpPr>
          <p:cNvPr id="116746" name="Text Box 12"/>
          <p:cNvSpPr txBox="1">
            <a:spLocks noChangeArrowheads="1"/>
          </p:cNvSpPr>
          <p:nvPr/>
        </p:nvSpPr>
        <p:spPr bwMode="auto">
          <a:xfrm>
            <a:off x="5049838" y="4202113"/>
            <a:ext cx="781050" cy="915987"/>
          </a:xfrm>
          <a:prstGeom prst="rect">
            <a:avLst/>
          </a:prstGeom>
          <a:solidFill>
            <a:schemeClr val="bg1"/>
          </a:solidFill>
          <a:ln w="9525">
            <a:noFill/>
            <a:miter lim="800000"/>
            <a:headEnd/>
            <a:tailEnd/>
          </a:ln>
        </p:spPr>
        <p:txBody>
          <a:bodyPr wrap="none">
            <a:spAutoFit/>
          </a:bodyPr>
          <a:lstStyle/>
          <a:p>
            <a:r>
              <a:rPr lang="fr-FR" sz="1800" b="0">
                <a:solidFill>
                  <a:srgbClr val="0000FF"/>
                </a:solidFill>
                <a:latin typeface="Times New Roman" pitchFamily="18" charset="0"/>
              </a:rPr>
              <a:t>Rétine</a:t>
            </a:r>
          </a:p>
          <a:p>
            <a:r>
              <a:rPr lang="fr-FR" sz="1800" b="0">
                <a:solidFill>
                  <a:srgbClr val="0000FF"/>
                </a:solidFill>
                <a:latin typeface="Times New Roman" pitchFamily="18" charset="0"/>
              </a:rPr>
              <a:t>nasale</a:t>
            </a:r>
          </a:p>
          <a:p>
            <a:r>
              <a:rPr lang="fr-FR" sz="1800" b="0">
                <a:solidFill>
                  <a:srgbClr val="0000FF"/>
                </a:solidFill>
                <a:latin typeface="Times New Roman" pitchFamily="18" charset="0"/>
              </a:rPr>
              <a:t>droite</a:t>
            </a:r>
          </a:p>
        </p:txBody>
      </p:sp>
      <p:sp>
        <p:nvSpPr>
          <p:cNvPr id="116747" name="Line 13"/>
          <p:cNvSpPr>
            <a:spLocks noChangeShapeType="1"/>
          </p:cNvSpPr>
          <p:nvPr/>
        </p:nvSpPr>
        <p:spPr bwMode="auto">
          <a:xfrm flipV="1">
            <a:off x="5451475" y="3857625"/>
            <a:ext cx="133350" cy="444500"/>
          </a:xfrm>
          <a:prstGeom prst="line">
            <a:avLst/>
          </a:prstGeom>
          <a:noFill/>
          <a:ln w="9525">
            <a:solidFill>
              <a:schemeClr val="tx1"/>
            </a:solidFill>
            <a:round/>
            <a:headEnd/>
            <a:tailEnd type="triangle" w="med" len="med"/>
          </a:ln>
        </p:spPr>
        <p:txBody>
          <a:bodyPr/>
          <a:lstStyle/>
          <a:p>
            <a:endParaRPr lang="fr-FR"/>
          </a:p>
        </p:txBody>
      </p:sp>
      <p:sp>
        <p:nvSpPr>
          <p:cNvPr id="116748" name="Text Box 14"/>
          <p:cNvSpPr txBox="1">
            <a:spLocks noChangeArrowheads="1"/>
          </p:cNvSpPr>
          <p:nvPr/>
        </p:nvSpPr>
        <p:spPr bwMode="auto">
          <a:xfrm>
            <a:off x="1062038" y="6400800"/>
            <a:ext cx="6296025" cy="461963"/>
          </a:xfrm>
          <a:prstGeom prst="rect">
            <a:avLst/>
          </a:prstGeom>
          <a:noFill/>
          <a:ln w="9525">
            <a:noFill/>
            <a:miter lim="800000"/>
            <a:headEnd/>
            <a:tailEnd/>
          </a:ln>
        </p:spPr>
        <p:txBody>
          <a:bodyPr wrap="none">
            <a:spAutoFit/>
          </a:bodyPr>
          <a:lstStyle/>
          <a:p>
            <a:r>
              <a:rPr lang="fr-FR" b="0">
                <a:solidFill>
                  <a:srgbClr val="0000FF"/>
                </a:solidFill>
                <a:latin typeface="Times New Roman" pitchFamily="18" charset="0"/>
              </a:rPr>
              <a:t>Projection hémi champ visuel sur hémi encéphale</a:t>
            </a:r>
          </a:p>
        </p:txBody>
      </p:sp>
      <p:sp>
        <p:nvSpPr>
          <p:cNvPr id="116749" name="Text Box 15"/>
          <p:cNvSpPr txBox="1">
            <a:spLocks noChangeArrowheads="1"/>
          </p:cNvSpPr>
          <p:nvPr/>
        </p:nvSpPr>
        <p:spPr bwMode="auto">
          <a:xfrm>
            <a:off x="4965700" y="5278438"/>
            <a:ext cx="3938588" cy="466725"/>
          </a:xfrm>
          <a:prstGeom prst="rect">
            <a:avLst/>
          </a:prstGeom>
          <a:noFill/>
          <a:ln w="9525">
            <a:solidFill>
              <a:srgbClr val="FF0000"/>
            </a:solidFill>
            <a:miter lim="800000"/>
            <a:headEnd/>
            <a:tailEnd/>
          </a:ln>
        </p:spPr>
        <p:txBody>
          <a:bodyPr wrap="none">
            <a:spAutoFit/>
          </a:bodyPr>
          <a:lstStyle/>
          <a:p>
            <a:r>
              <a:rPr lang="fr-FR" b="0">
                <a:solidFill>
                  <a:srgbClr val="0000FF"/>
                </a:solidFill>
                <a:latin typeface="Times New Roman" pitchFamily="18" charset="0"/>
              </a:rPr>
              <a:t>Hémirétines droites et gauches</a:t>
            </a:r>
          </a:p>
        </p:txBody>
      </p:sp>
      <p:sp>
        <p:nvSpPr>
          <p:cNvPr id="116750" name="Text Box 16"/>
          <p:cNvSpPr txBox="1">
            <a:spLocks noChangeArrowheads="1"/>
          </p:cNvSpPr>
          <p:nvPr/>
        </p:nvSpPr>
        <p:spPr bwMode="auto">
          <a:xfrm>
            <a:off x="1376363" y="1465263"/>
            <a:ext cx="1889125" cy="466725"/>
          </a:xfrm>
          <a:prstGeom prst="rect">
            <a:avLst/>
          </a:prstGeom>
          <a:noFill/>
          <a:ln w="9525">
            <a:solidFill>
              <a:srgbClr val="FF0000"/>
            </a:solidFill>
            <a:miter lim="800000"/>
            <a:headEnd/>
            <a:tailEnd/>
          </a:ln>
        </p:spPr>
        <p:txBody>
          <a:bodyPr wrap="none">
            <a:spAutoFit/>
          </a:bodyPr>
          <a:lstStyle/>
          <a:p>
            <a:r>
              <a:rPr lang="fr-FR" b="0">
                <a:solidFill>
                  <a:srgbClr val="0000FF"/>
                </a:solidFill>
                <a:latin typeface="Times New Roman" pitchFamily="18" charset="0"/>
              </a:rPr>
              <a:t>THALAMUS</a:t>
            </a:r>
          </a:p>
        </p:txBody>
      </p:sp>
      <p:sp>
        <p:nvSpPr>
          <p:cNvPr id="116751" name="Text Box 17"/>
          <p:cNvSpPr txBox="1">
            <a:spLocks noChangeArrowheads="1"/>
          </p:cNvSpPr>
          <p:nvPr/>
        </p:nvSpPr>
        <p:spPr bwMode="auto">
          <a:xfrm>
            <a:off x="2266950" y="203200"/>
            <a:ext cx="4705350" cy="457200"/>
          </a:xfrm>
          <a:prstGeom prst="rect">
            <a:avLst/>
          </a:prstGeom>
          <a:noFill/>
          <a:ln w="9525">
            <a:noFill/>
            <a:miter lim="800000"/>
            <a:headEnd/>
            <a:tailEnd/>
          </a:ln>
        </p:spPr>
        <p:txBody>
          <a:bodyPr wrap="none">
            <a:spAutoFit/>
          </a:bodyPr>
          <a:lstStyle/>
          <a:p>
            <a:r>
              <a:rPr lang="fr-FR" b="0">
                <a:solidFill>
                  <a:srgbClr val="0000FF"/>
                </a:solidFill>
                <a:latin typeface="Times New Roman" pitchFamily="18" charset="0"/>
              </a:rPr>
              <a:t>B- Traitement au niveau du thalamus</a:t>
            </a:r>
          </a:p>
        </p:txBody>
      </p:sp>
      <p:sp>
        <p:nvSpPr>
          <p:cNvPr id="116752" name="ZoneTexte 17"/>
          <p:cNvSpPr txBox="1">
            <a:spLocks noChangeArrowheads="1"/>
          </p:cNvSpPr>
          <p:nvPr/>
        </p:nvSpPr>
        <p:spPr bwMode="auto">
          <a:xfrm>
            <a:off x="571500" y="571500"/>
            <a:ext cx="3063875" cy="307975"/>
          </a:xfrm>
          <a:prstGeom prst="rect">
            <a:avLst/>
          </a:prstGeom>
          <a:noFill/>
          <a:ln w="9525">
            <a:noFill/>
            <a:miter lim="800000"/>
            <a:headEnd/>
            <a:tailEnd/>
          </a:ln>
        </p:spPr>
        <p:txBody>
          <a:bodyPr>
            <a:spAutoFit/>
          </a:bodyPr>
          <a:lstStyle/>
          <a:p>
            <a:r>
              <a:rPr lang="fr-FR" sz="1400"/>
              <a:t>CGL: corps genouillé latéral</a:t>
            </a: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thalamus"/>
          <p:cNvPicPr>
            <a:picLocks noChangeAspect="1" noChangeArrowheads="1"/>
          </p:cNvPicPr>
          <p:nvPr/>
        </p:nvPicPr>
        <p:blipFill>
          <a:blip r:embed="rId3" cstate="print"/>
          <a:srcRect/>
          <a:stretch>
            <a:fillRect/>
          </a:stretch>
        </p:blipFill>
        <p:spPr bwMode="auto">
          <a:xfrm>
            <a:off x="-26988" y="333375"/>
            <a:ext cx="4757738" cy="6162675"/>
          </a:xfrm>
          <a:prstGeom prst="rect">
            <a:avLst/>
          </a:prstGeom>
          <a:noFill/>
          <a:ln w="9525">
            <a:noFill/>
            <a:miter lim="800000"/>
            <a:headEnd/>
            <a:tailEnd/>
          </a:ln>
        </p:spPr>
      </p:pic>
      <p:sp>
        <p:nvSpPr>
          <p:cNvPr id="117763" name="Text Box 3"/>
          <p:cNvSpPr txBox="1">
            <a:spLocks noChangeArrowheads="1"/>
          </p:cNvSpPr>
          <p:nvPr/>
        </p:nvSpPr>
        <p:spPr bwMode="auto">
          <a:xfrm>
            <a:off x="2266950" y="203200"/>
            <a:ext cx="4705350" cy="457200"/>
          </a:xfrm>
          <a:prstGeom prst="rect">
            <a:avLst/>
          </a:prstGeom>
          <a:noFill/>
          <a:ln w="9525">
            <a:noFill/>
            <a:miter lim="800000"/>
            <a:headEnd/>
            <a:tailEnd/>
          </a:ln>
        </p:spPr>
        <p:txBody>
          <a:bodyPr wrap="none">
            <a:spAutoFit/>
          </a:bodyPr>
          <a:lstStyle/>
          <a:p>
            <a:r>
              <a:rPr lang="fr-FR" b="0">
                <a:solidFill>
                  <a:srgbClr val="6600CC"/>
                </a:solidFill>
                <a:latin typeface="Times New Roman" pitchFamily="18" charset="0"/>
              </a:rPr>
              <a:t>B- Traitement au niveau du thalamus</a:t>
            </a:r>
          </a:p>
        </p:txBody>
      </p:sp>
      <p:sp>
        <p:nvSpPr>
          <p:cNvPr id="117764" name="Text Box 4"/>
          <p:cNvSpPr txBox="1">
            <a:spLocks noChangeArrowheads="1"/>
          </p:cNvSpPr>
          <p:nvPr/>
        </p:nvSpPr>
        <p:spPr bwMode="auto">
          <a:xfrm>
            <a:off x="5491163" y="2497138"/>
            <a:ext cx="1889125" cy="466725"/>
          </a:xfrm>
          <a:prstGeom prst="rect">
            <a:avLst/>
          </a:prstGeom>
          <a:noFill/>
          <a:ln w="9525">
            <a:solidFill>
              <a:srgbClr val="FF0000"/>
            </a:solidFill>
            <a:miter lim="800000"/>
            <a:headEnd/>
            <a:tailEnd/>
          </a:ln>
        </p:spPr>
        <p:txBody>
          <a:bodyPr wrap="none">
            <a:spAutoFit/>
          </a:bodyPr>
          <a:lstStyle/>
          <a:p>
            <a:r>
              <a:rPr lang="fr-FR" b="0">
                <a:latin typeface="Times New Roman" pitchFamily="18" charset="0"/>
              </a:rPr>
              <a:t>THALAMUS</a:t>
            </a:r>
          </a:p>
        </p:txBody>
      </p:sp>
      <p:sp>
        <p:nvSpPr>
          <p:cNvPr id="117765" name="Text Box 5"/>
          <p:cNvSpPr txBox="1">
            <a:spLocks noChangeArrowheads="1"/>
          </p:cNvSpPr>
          <p:nvPr/>
        </p:nvSpPr>
        <p:spPr bwMode="auto">
          <a:xfrm>
            <a:off x="4770438" y="3327400"/>
            <a:ext cx="3835400" cy="822325"/>
          </a:xfrm>
          <a:prstGeom prst="rect">
            <a:avLst/>
          </a:prstGeom>
          <a:noFill/>
          <a:ln w="9525">
            <a:noFill/>
            <a:miter lim="800000"/>
            <a:headEnd/>
            <a:tailEnd/>
          </a:ln>
        </p:spPr>
        <p:txBody>
          <a:bodyPr wrap="none">
            <a:spAutoFit/>
          </a:bodyPr>
          <a:lstStyle/>
          <a:p>
            <a:r>
              <a:rPr lang="fr-FR" b="0">
                <a:latin typeface="Times New Roman" pitchFamily="18" charset="0"/>
              </a:rPr>
              <a:t>-corps genouillé latéral : CGL</a:t>
            </a:r>
          </a:p>
          <a:p>
            <a:r>
              <a:rPr lang="fr-FR" b="0">
                <a:latin typeface="Times New Roman" pitchFamily="18" charset="0"/>
              </a:rPr>
              <a:t>-Colliculus supérieurs : CL </a:t>
            </a:r>
          </a:p>
        </p:txBody>
      </p:sp>
      <p:sp>
        <p:nvSpPr>
          <p:cNvPr id="117766" name="Text Box 6"/>
          <p:cNvSpPr txBox="1">
            <a:spLocks noChangeArrowheads="1"/>
          </p:cNvSpPr>
          <p:nvPr/>
        </p:nvSpPr>
        <p:spPr bwMode="auto">
          <a:xfrm>
            <a:off x="3968750" y="1155700"/>
            <a:ext cx="4222750" cy="366713"/>
          </a:xfrm>
          <a:prstGeom prst="rect">
            <a:avLst/>
          </a:prstGeom>
          <a:noFill/>
          <a:ln w="9525">
            <a:noFill/>
            <a:miter lim="800000"/>
            <a:headEnd/>
            <a:tailEnd/>
          </a:ln>
        </p:spPr>
        <p:txBody>
          <a:bodyPr wrap="none">
            <a:spAutoFit/>
          </a:bodyPr>
          <a:lstStyle/>
          <a:p>
            <a:r>
              <a:rPr lang="fr-FR" sz="1800" i="1">
                <a:solidFill>
                  <a:srgbClr val="FF0000"/>
                </a:solidFill>
                <a:latin typeface="Times New Roman" pitchFamily="18" charset="0"/>
              </a:rPr>
              <a:t>Cellules P&gt;&gt;&gt;&gt; 4 couches parvocellulaires</a:t>
            </a:r>
          </a:p>
        </p:txBody>
      </p:sp>
      <p:sp>
        <p:nvSpPr>
          <p:cNvPr id="117767" name="Text Box 7"/>
          <p:cNvSpPr txBox="1">
            <a:spLocks noChangeArrowheads="1"/>
          </p:cNvSpPr>
          <p:nvPr/>
        </p:nvSpPr>
        <p:spPr bwMode="auto">
          <a:xfrm>
            <a:off x="3968750" y="1481138"/>
            <a:ext cx="4400550" cy="366712"/>
          </a:xfrm>
          <a:prstGeom prst="rect">
            <a:avLst/>
          </a:prstGeom>
          <a:noFill/>
          <a:ln w="9525">
            <a:noFill/>
            <a:miter lim="800000"/>
            <a:headEnd/>
            <a:tailEnd/>
          </a:ln>
        </p:spPr>
        <p:txBody>
          <a:bodyPr wrap="none">
            <a:spAutoFit/>
          </a:bodyPr>
          <a:lstStyle/>
          <a:p>
            <a:r>
              <a:rPr lang="fr-FR" sz="1800" i="1">
                <a:solidFill>
                  <a:srgbClr val="FF0000"/>
                </a:solidFill>
                <a:latin typeface="Times New Roman" pitchFamily="18" charset="0"/>
              </a:rPr>
              <a:t>Cellules M&gt;&gt;&gt;&gt; 4 couches magnocellulaires</a:t>
            </a:r>
          </a:p>
        </p:txBody>
      </p:sp>
      <p:sp>
        <p:nvSpPr>
          <p:cNvPr id="117768" name="Text Box 8"/>
          <p:cNvSpPr txBox="1">
            <a:spLocks noChangeArrowheads="1"/>
          </p:cNvSpPr>
          <p:nvPr/>
        </p:nvSpPr>
        <p:spPr bwMode="auto">
          <a:xfrm>
            <a:off x="3995738" y="2028825"/>
            <a:ext cx="2076450" cy="366713"/>
          </a:xfrm>
          <a:prstGeom prst="rect">
            <a:avLst/>
          </a:prstGeom>
          <a:noFill/>
          <a:ln w="9525">
            <a:noFill/>
            <a:miter lim="800000"/>
            <a:headEnd/>
            <a:tailEnd/>
          </a:ln>
        </p:spPr>
        <p:txBody>
          <a:bodyPr wrap="none">
            <a:spAutoFit/>
          </a:bodyPr>
          <a:lstStyle/>
          <a:p>
            <a:r>
              <a:rPr lang="fr-FR" sz="1800" i="1">
                <a:solidFill>
                  <a:srgbClr val="FF0000"/>
                </a:solidFill>
                <a:latin typeface="Times New Roman" pitchFamily="18" charset="0"/>
              </a:rPr>
              <a:t>Cellules W&gt;&gt;&gt;&gt; CL</a:t>
            </a:r>
          </a:p>
        </p:txBody>
      </p:sp>
      <p:sp>
        <p:nvSpPr>
          <p:cNvPr id="117769" name="Text Box 9"/>
          <p:cNvSpPr txBox="1">
            <a:spLocks noChangeArrowheads="1"/>
          </p:cNvSpPr>
          <p:nvPr/>
        </p:nvSpPr>
        <p:spPr bwMode="auto">
          <a:xfrm>
            <a:off x="8350250" y="1282700"/>
            <a:ext cx="793750" cy="457200"/>
          </a:xfrm>
          <a:prstGeom prst="rect">
            <a:avLst/>
          </a:prstGeom>
          <a:noFill/>
          <a:ln w="9525">
            <a:noFill/>
            <a:miter lim="800000"/>
            <a:headEnd/>
            <a:tailEnd/>
          </a:ln>
        </p:spPr>
        <p:txBody>
          <a:bodyPr wrap="none">
            <a:spAutoFit/>
          </a:bodyPr>
          <a:lstStyle/>
          <a:p>
            <a:r>
              <a:rPr lang="fr-FR" b="0">
                <a:latin typeface="Times New Roman" pitchFamily="18" charset="0"/>
              </a:rPr>
              <a:t>CGL</a:t>
            </a: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p:cNvSpPr>
            <a:spLocks noGrp="1"/>
          </p:cNvSpPr>
          <p:nvPr>
            <p:ph type="title"/>
          </p:nvPr>
        </p:nvSpPr>
        <p:spPr>
          <a:xfrm>
            <a:off x="500063" y="0"/>
            <a:ext cx="8104187" cy="476250"/>
          </a:xfrm>
        </p:spPr>
        <p:txBody>
          <a:bodyPr/>
          <a:lstStyle/>
          <a:p>
            <a:pPr eaLnBrk="1" hangingPunct="1"/>
            <a:r>
              <a:rPr lang="fr-FR" sz="3200" smtClean="0">
                <a:solidFill>
                  <a:srgbClr val="0000FF"/>
                </a:solidFill>
                <a:latin typeface="Times New Roman" pitchFamily="18" charset="0"/>
              </a:rPr>
              <a:t>C- La phototransduction</a:t>
            </a:r>
            <a:endParaRPr lang="fr-FR" smtClean="0"/>
          </a:p>
        </p:txBody>
      </p:sp>
      <p:sp>
        <p:nvSpPr>
          <p:cNvPr id="79875" name="Espace réservé du contenu 2"/>
          <p:cNvSpPr>
            <a:spLocks noGrp="1"/>
          </p:cNvSpPr>
          <p:nvPr>
            <p:ph idx="1"/>
          </p:nvPr>
        </p:nvSpPr>
        <p:spPr>
          <a:xfrm>
            <a:off x="0" y="1341438"/>
            <a:ext cx="8893175" cy="3792537"/>
          </a:xfrm>
        </p:spPr>
        <p:txBody>
          <a:bodyPr/>
          <a:lstStyle/>
          <a:p>
            <a:pPr eaLnBrk="1" hangingPunct="1">
              <a:buBlip>
                <a:blip r:embed="rId3"/>
              </a:buBlip>
            </a:pPr>
            <a:r>
              <a:rPr lang="fr-FR" b="1" dirty="0" smtClean="0">
                <a:solidFill>
                  <a:srgbClr val="FF0000"/>
                </a:solidFill>
                <a:sym typeface="Wingdings" pitchFamily="2" charset="2"/>
              </a:rPr>
              <a:t>----------------------------------------------------------------</a:t>
            </a:r>
          </a:p>
          <a:p>
            <a:pPr eaLnBrk="1" hangingPunct="1">
              <a:buBlip>
                <a:blip r:embed="rId3"/>
              </a:buBlip>
            </a:pPr>
            <a:r>
              <a:rPr lang="fr-FR" b="1" dirty="0" smtClean="0">
                <a:solidFill>
                  <a:srgbClr val="FF0000"/>
                </a:solidFill>
                <a:sym typeface="Wingdings" pitchFamily="2" charset="2"/>
              </a:rPr>
              <a:t>Recombinaison</a:t>
            </a:r>
            <a:r>
              <a:rPr lang="fr-FR" b="1" dirty="0" smtClean="0">
                <a:solidFill>
                  <a:srgbClr val="0000FF"/>
                </a:solidFill>
                <a:sym typeface="Wingdings" pitchFamily="2" charset="2"/>
              </a:rPr>
              <a:t> du rétinal avec l’opsine rhodopsine	(le rétinal qui a diffusé hors des bâtonnet est transporté et prélevé par les cellules pigmentaires. </a:t>
            </a:r>
          </a:p>
          <a:p>
            <a:pPr eaLnBrk="1" hangingPunct="1">
              <a:buFont typeface="Arial" charset="0"/>
              <a:buNone/>
            </a:pPr>
            <a:r>
              <a:rPr lang="fr-FR" b="1" dirty="0" smtClean="0">
                <a:solidFill>
                  <a:srgbClr val="0000FF"/>
                </a:solidFill>
                <a:sym typeface="Wingdings" pitchFamily="2" charset="2"/>
              </a:rPr>
              <a:t>Là il est convertit dans sa forme inactive avant de retourner aux bâtonnets</a:t>
            </a:r>
          </a:p>
          <a:p>
            <a:pPr algn="just" eaLnBrk="1" hangingPunct="1">
              <a:buFont typeface="Arial" charset="0"/>
              <a:buNone/>
            </a:pPr>
            <a:r>
              <a:rPr lang="fr-FR" b="1" dirty="0" smtClean="0">
                <a:solidFill>
                  <a:srgbClr val="0000FF"/>
                </a:solidFill>
                <a:sym typeface="Wingdings" pitchFamily="2" charset="2"/>
              </a:rPr>
              <a:t>La récupération du blanchiment prend du temps = </a:t>
            </a:r>
            <a:r>
              <a:rPr lang="fr-FR" b="1" dirty="0" smtClean="0">
                <a:solidFill>
                  <a:srgbClr val="FF0000"/>
                </a:solidFill>
                <a:sym typeface="Wingdings" pitchFamily="2" charset="2"/>
              </a:rPr>
              <a:t>adaptation des yeux lumièreobscurité</a:t>
            </a:r>
            <a:endParaRPr lang="fr-FR" b="1" dirty="0" smtClean="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p:cNvSpPr>
            <a:spLocks noGrp="1"/>
          </p:cNvSpPr>
          <p:nvPr>
            <p:ph type="title"/>
          </p:nvPr>
        </p:nvSpPr>
        <p:spPr>
          <a:xfrm>
            <a:off x="500063" y="0"/>
            <a:ext cx="8104187" cy="476250"/>
          </a:xfrm>
        </p:spPr>
        <p:txBody>
          <a:bodyPr/>
          <a:lstStyle/>
          <a:p>
            <a:pPr eaLnBrk="1" hangingPunct="1"/>
            <a:r>
              <a:rPr lang="fr-FR" sz="3600" b="1" smtClean="0">
                <a:solidFill>
                  <a:srgbClr val="0000FF"/>
                </a:solidFill>
                <a:latin typeface="Times New Roman" pitchFamily="18" charset="0"/>
              </a:rPr>
              <a:t>C- La phototransduction</a:t>
            </a:r>
            <a:endParaRPr lang="fr-FR" sz="3600" b="1" smtClean="0"/>
          </a:p>
        </p:txBody>
      </p:sp>
      <p:sp>
        <p:nvSpPr>
          <p:cNvPr id="78851" name="Espace réservé du contenu 2"/>
          <p:cNvSpPr>
            <a:spLocks noGrp="1"/>
          </p:cNvSpPr>
          <p:nvPr>
            <p:ph idx="1"/>
          </p:nvPr>
        </p:nvSpPr>
        <p:spPr>
          <a:xfrm>
            <a:off x="0" y="1579563"/>
            <a:ext cx="8893175" cy="3578225"/>
          </a:xfrm>
        </p:spPr>
        <p:txBody>
          <a:bodyPr/>
          <a:lstStyle/>
          <a:p>
            <a:pPr algn="just" eaLnBrk="1" hangingPunct="1">
              <a:buFont typeface="Arial" charset="0"/>
              <a:buNone/>
            </a:pPr>
            <a:r>
              <a:rPr lang="fr-FR" sz="3000" b="1" smtClean="0">
                <a:solidFill>
                  <a:srgbClr val="0000FF"/>
                </a:solidFill>
                <a:latin typeface="Times New Roman" pitchFamily="18" charset="0"/>
              </a:rPr>
              <a:t>Rhodopsine inactive</a:t>
            </a:r>
            <a:r>
              <a:rPr lang="fr-FR" sz="3000" b="1" smtClean="0">
                <a:solidFill>
                  <a:srgbClr val="0000FF"/>
                </a:solidFill>
                <a:latin typeface="Times New Roman" pitchFamily="18" charset="0"/>
                <a:sym typeface="Wingdings" pitchFamily="2" charset="2"/>
              </a:rPr>
              <a:t>cascade de seconds messagers enclenchées par la transducine (protéine G)</a:t>
            </a:r>
          </a:p>
          <a:p>
            <a:pPr algn="just" eaLnBrk="1" hangingPunct="1">
              <a:buFont typeface="Arial" charset="0"/>
              <a:buNone/>
            </a:pPr>
            <a:r>
              <a:rPr lang="fr-FR" sz="3000" b="1" smtClean="0">
                <a:solidFill>
                  <a:srgbClr val="0000FF"/>
                </a:solidFill>
                <a:latin typeface="Times New Roman" pitchFamily="18" charset="0"/>
                <a:sym typeface="Wingdings" pitchFamily="2" charset="2"/>
              </a:rPr>
              <a:t></a:t>
            </a:r>
            <a:r>
              <a:rPr lang="fr-FR" sz="3000" b="1" smtClean="0">
                <a:solidFill>
                  <a:srgbClr val="0000FF"/>
                </a:solidFill>
                <a:latin typeface="Times New Roman" pitchFamily="18" charset="0"/>
              </a:rPr>
              <a:t>Niveau de GMPc </a:t>
            </a:r>
            <a:r>
              <a:rPr lang="fr-FR" sz="3000" b="1" smtClean="0">
                <a:solidFill>
                  <a:srgbClr val="0000FF"/>
                </a:solidFill>
                <a:latin typeface="Times New Roman" pitchFamily="18" charset="0"/>
                <a:sym typeface="Wingdings" pitchFamily="2" charset="2"/>
              </a:rPr>
              <a:t> Fermeture des canaux cationiques</a:t>
            </a:r>
            <a:r>
              <a:rPr lang="fr-FR" sz="3000" b="1" smtClean="0">
                <a:solidFill>
                  <a:srgbClr val="0000FF"/>
                </a:solidFill>
                <a:latin typeface="Times New Roman" pitchFamily="18" charset="0"/>
              </a:rPr>
              <a:t>	Ralentissement/arrêt </a:t>
            </a:r>
            <a:r>
              <a:rPr lang="fr-FR" sz="3000" b="1" smtClean="0">
                <a:solidFill>
                  <a:srgbClr val="FF0000"/>
                </a:solidFill>
                <a:latin typeface="Times New Roman" pitchFamily="18" charset="0"/>
              </a:rPr>
              <a:t>influx</a:t>
            </a:r>
            <a:r>
              <a:rPr lang="fr-FR" sz="3000" b="1" smtClean="0">
                <a:solidFill>
                  <a:srgbClr val="0000FF"/>
                </a:solidFill>
                <a:latin typeface="Times New Roman" pitchFamily="18" charset="0"/>
              </a:rPr>
              <a:t> Na+ </a:t>
            </a:r>
            <a:r>
              <a:rPr lang="fr-FR" sz="3600" b="1" smtClean="0">
                <a:solidFill>
                  <a:srgbClr val="0000FF"/>
                </a:solidFill>
                <a:latin typeface="Times New Roman" pitchFamily="18" charset="0"/>
              </a:rPr>
              <a:t>+ </a:t>
            </a:r>
            <a:r>
              <a:rPr lang="fr-FR" sz="3000" b="1" smtClean="0">
                <a:solidFill>
                  <a:srgbClr val="FF0000"/>
                </a:solidFill>
              </a:rPr>
              <a:t>efflux K+ </a:t>
            </a:r>
            <a:r>
              <a:rPr lang="fr-FR" sz="3000" b="1" smtClean="0">
                <a:solidFill>
                  <a:srgbClr val="0000FF"/>
                </a:solidFill>
                <a:sym typeface="Wingdings" pitchFamily="2" charset="2"/>
              </a:rPr>
              <a:t>hyperpolarisent la cellule  libération NT  NTN bipolaire</a:t>
            </a:r>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142875"/>
            <a:ext cx="9144000" cy="1552575"/>
          </a:xfrm>
          <a:prstGeom prst="rect">
            <a:avLst/>
          </a:prstGeom>
          <a:noFill/>
          <a:ln w="9525">
            <a:noFill/>
            <a:miter lim="800000"/>
            <a:headEnd/>
            <a:tailEnd/>
          </a:ln>
        </p:spPr>
        <p:txBody>
          <a:bodyPr>
            <a:spAutoFit/>
          </a:bodyPr>
          <a:lstStyle/>
          <a:p>
            <a:pPr algn="ctr"/>
            <a:r>
              <a:rPr lang="fr-FR" b="0">
                <a:solidFill>
                  <a:srgbClr val="0000FF"/>
                </a:solidFill>
                <a:latin typeface="Times New Roman" pitchFamily="18" charset="0"/>
              </a:rPr>
              <a:t>C- </a:t>
            </a:r>
            <a:r>
              <a:rPr lang="fr-FR">
                <a:solidFill>
                  <a:srgbClr val="0000FF"/>
                </a:solidFill>
                <a:latin typeface="Times New Roman" pitchFamily="18" charset="0"/>
              </a:rPr>
              <a:t>La phototransduction (bâtonnets)</a:t>
            </a:r>
          </a:p>
          <a:p>
            <a:pPr algn="just"/>
            <a:r>
              <a:rPr lang="fr-FR">
                <a:solidFill>
                  <a:srgbClr val="0000FF"/>
                </a:solidFill>
                <a:latin typeface="Times New Roman" pitchFamily="18" charset="0"/>
              </a:rPr>
              <a:t>C’est la rhodopsine qui en est responsable, composée de:</a:t>
            </a:r>
          </a:p>
          <a:p>
            <a:pPr algn="just">
              <a:buFont typeface="Arial" charset="0"/>
              <a:buChar char="•"/>
            </a:pPr>
            <a:r>
              <a:rPr lang="fr-FR">
                <a:solidFill>
                  <a:srgbClr val="0000FF"/>
                </a:solidFill>
                <a:latin typeface="Times New Roman" pitchFamily="18" charset="0"/>
              </a:rPr>
              <a:t> Opsine		*rétinal</a:t>
            </a:r>
          </a:p>
          <a:p>
            <a:endParaRPr lang="fr-FR">
              <a:solidFill>
                <a:srgbClr val="0000FF"/>
              </a:solidFill>
              <a:latin typeface="Times New Roman" pitchFamily="18" charset="0"/>
            </a:endParaRPr>
          </a:p>
        </p:txBody>
      </p:sp>
      <p:pic>
        <p:nvPicPr>
          <p:cNvPr id="80899" name="Picture 3" descr="courant d'obscur"/>
          <p:cNvPicPr>
            <a:picLocks noChangeAspect="1" noChangeArrowheads="1"/>
          </p:cNvPicPr>
          <p:nvPr/>
        </p:nvPicPr>
        <p:blipFill>
          <a:blip r:embed="rId3" cstate="print"/>
          <a:srcRect/>
          <a:stretch>
            <a:fillRect/>
          </a:stretch>
        </p:blipFill>
        <p:spPr bwMode="auto">
          <a:xfrm>
            <a:off x="423863" y="1069975"/>
            <a:ext cx="4318000" cy="4305300"/>
          </a:xfrm>
          <a:prstGeom prst="rect">
            <a:avLst/>
          </a:prstGeom>
          <a:noFill/>
          <a:ln w="9525">
            <a:noFill/>
            <a:miter lim="800000"/>
            <a:headEnd/>
            <a:tailEnd/>
          </a:ln>
        </p:spPr>
      </p:pic>
      <p:grpSp>
        <p:nvGrpSpPr>
          <p:cNvPr id="2" name="Group 4"/>
          <p:cNvGrpSpPr>
            <a:grpSpLocks/>
          </p:cNvGrpSpPr>
          <p:nvPr/>
        </p:nvGrpSpPr>
        <p:grpSpPr bwMode="auto">
          <a:xfrm>
            <a:off x="4929188" y="1311275"/>
            <a:ext cx="2344737" cy="2840038"/>
            <a:chOff x="3336" y="777"/>
            <a:chExt cx="1477" cy="1789"/>
          </a:xfrm>
        </p:grpSpPr>
        <p:sp>
          <p:nvSpPr>
            <p:cNvPr id="80916" name="AutoShape 5"/>
            <p:cNvSpPr>
              <a:spLocks noChangeArrowheads="1"/>
            </p:cNvSpPr>
            <p:nvPr/>
          </p:nvSpPr>
          <p:spPr bwMode="auto">
            <a:xfrm flipH="1" flipV="1">
              <a:off x="3441" y="1686"/>
              <a:ext cx="912" cy="144"/>
            </a:xfrm>
            <a:prstGeom prst="curvedUpArrow">
              <a:avLst>
                <a:gd name="adj1" fmla="val 126667"/>
                <a:gd name="adj2" fmla="val 253333"/>
                <a:gd name="adj3" fmla="val 33333"/>
              </a:avLst>
            </a:prstGeom>
            <a:solidFill>
              <a:schemeClr val="accent1"/>
            </a:solidFill>
            <a:ln w="9525">
              <a:solidFill>
                <a:schemeClr val="tx1"/>
              </a:solidFill>
              <a:miter lim="800000"/>
              <a:headEnd/>
              <a:tailEnd/>
            </a:ln>
          </p:spPr>
          <p:txBody>
            <a:bodyPr wrap="none" anchor="ctr"/>
            <a:lstStyle/>
            <a:p>
              <a:endParaRPr lang="fr-FR" b="0"/>
            </a:p>
          </p:txBody>
        </p:sp>
        <p:sp>
          <p:nvSpPr>
            <p:cNvPr id="80917" name="AutoShape 6"/>
            <p:cNvSpPr>
              <a:spLocks noChangeArrowheads="1"/>
            </p:cNvSpPr>
            <p:nvPr/>
          </p:nvSpPr>
          <p:spPr bwMode="auto">
            <a:xfrm flipH="1">
              <a:off x="3441" y="1494"/>
              <a:ext cx="912" cy="144"/>
            </a:xfrm>
            <a:prstGeom prst="curvedUpArrow">
              <a:avLst>
                <a:gd name="adj1" fmla="val 126667"/>
                <a:gd name="adj2" fmla="val 253333"/>
                <a:gd name="adj3" fmla="val 33333"/>
              </a:avLst>
            </a:prstGeom>
            <a:solidFill>
              <a:schemeClr val="accent2"/>
            </a:solidFill>
            <a:ln w="9525">
              <a:solidFill>
                <a:schemeClr val="tx1"/>
              </a:solidFill>
              <a:miter lim="800000"/>
              <a:headEnd/>
              <a:tailEnd/>
            </a:ln>
          </p:spPr>
          <p:txBody>
            <a:bodyPr wrap="none" anchor="ctr"/>
            <a:lstStyle/>
            <a:p>
              <a:endParaRPr lang="fr-FR" b="0"/>
            </a:p>
          </p:txBody>
        </p:sp>
        <p:sp>
          <p:nvSpPr>
            <p:cNvPr id="80918" name="Oval 7"/>
            <p:cNvSpPr>
              <a:spLocks noChangeArrowheads="1"/>
            </p:cNvSpPr>
            <p:nvPr/>
          </p:nvSpPr>
          <p:spPr bwMode="auto">
            <a:xfrm>
              <a:off x="3681" y="1878"/>
              <a:ext cx="624" cy="192"/>
            </a:xfrm>
            <a:prstGeom prst="ellipse">
              <a:avLst/>
            </a:prstGeom>
            <a:solidFill>
              <a:srgbClr val="FF9999"/>
            </a:solidFill>
            <a:ln w="9525">
              <a:solidFill>
                <a:srgbClr val="FF9999"/>
              </a:solidFill>
              <a:round/>
              <a:headEnd/>
              <a:tailEnd/>
            </a:ln>
          </p:spPr>
          <p:txBody>
            <a:bodyPr wrap="none" anchor="ctr"/>
            <a:lstStyle/>
            <a:p>
              <a:endParaRPr lang="fr-FR" b="0"/>
            </a:p>
          </p:txBody>
        </p:sp>
        <p:sp>
          <p:nvSpPr>
            <p:cNvPr id="80919" name="Oval 8"/>
            <p:cNvSpPr>
              <a:spLocks noChangeArrowheads="1"/>
            </p:cNvSpPr>
            <p:nvPr/>
          </p:nvSpPr>
          <p:spPr bwMode="auto">
            <a:xfrm>
              <a:off x="3681" y="1254"/>
              <a:ext cx="624" cy="192"/>
            </a:xfrm>
            <a:prstGeom prst="ellipse">
              <a:avLst/>
            </a:prstGeom>
            <a:solidFill>
              <a:srgbClr val="FF9999"/>
            </a:solidFill>
            <a:ln w="9525">
              <a:solidFill>
                <a:srgbClr val="FF9999"/>
              </a:solidFill>
              <a:round/>
              <a:headEnd/>
              <a:tailEnd/>
            </a:ln>
          </p:spPr>
          <p:txBody>
            <a:bodyPr wrap="none" anchor="ctr"/>
            <a:lstStyle/>
            <a:p>
              <a:endParaRPr lang="fr-FR" b="0"/>
            </a:p>
          </p:txBody>
        </p:sp>
        <p:grpSp>
          <p:nvGrpSpPr>
            <p:cNvPr id="3" name="Group 9"/>
            <p:cNvGrpSpPr>
              <a:grpSpLocks/>
            </p:cNvGrpSpPr>
            <p:nvPr/>
          </p:nvGrpSpPr>
          <p:grpSpPr bwMode="auto">
            <a:xfrm>
              <a:off x="3336" y="1921"/>
              <a:ext cx="460" cy="336"/>
              <a:chOff x="3311" y="3216"/>
              <a:chExt cx="460" cy="336"/>
            </a:xfrm>
          </p:grpSpPr>
          <p:sp>
            <p:nvSpPr>
              <p:cNvPr id="80929" name="Oval 10"/>
              <p:cNvSpPr>
                <a:spLocks noChangeArrowheads="1"/>
              </p:cNvSpPr>
              <p:nvPr/>
            </p:nvSpPr>
            <p:spPr bwMode="auto">
              <a:xfrm>
                <a:off x="3346" y="3216"/>
                <a:ext cx="336" cy="336"/>
              </a:xfrm>
              <a:prstGeom prst="ellipse">
                <a:avLst/>
              </a:prstGeom>
              <a:noFill/>
              <a:ln w="9525">
                <a:solidFill>
                  <a:schemeClr val="tx1"/>
                </a:solidFill>
                <a:round/>
                <a:headEnd/>
                <a:tailEnd/>
              </a:ln>
            </p:spPr>
            <p:txBody>
              <a:bodyPr wrap="none" anchor="ctr"/>
              <a:lstStyle/>
              <a:p>
                <a:endParaRPr lang="fr-FR" b="0"/>
              </a:p>
            </p:txBody>
          </p:sp>
          <p:sp>
            <p:nvSpPr>
              <p:cNvPr id="80930" name="Text Box 11"/>
              <p:cNvSpPr txBox="1">
                <a:spLocks noChangeArrowheads="1"/>
              </p:cNvSpPr>
              <p:nvPr/>
            </p:nvSpPr>
            <p:spPr bwMode="auto">
              <a:xfrm>
                <a:off x="3311" y="3283"/>
                <a:ext cx="460" cy="202"/>
              </a:xfrm>
              <a:prstGeom prst="rect">
                <a:avLst/>
              </a:prstGeom>
              <a:noFill/>
              <a:ln w="9525">
                <a:noFill/>
                <a:miter lim="800000"/>
                <a:headEnd/>
                <a:tailEnd/>
              </a:ln>
            </p:spPr>
            <p:txBody>
              <a:bodyPr wrap="none">
                <a:spAutoFit/>
              </a:bodyPr>
              <a:lstStyle/>
              <a:p>
                <a:r>
                  <a:rPr lang="fr-FR" sz="1500" b="0">
                    <a:latin typeface="Times New Roman" pitchFamily="18" charset="0"/>
                  </a:rPr>
                  <a:t>GMPc </a:t>
                </a:r>
              </a:p>
            </p:txBody>
          </p:sp>
        </p:grpSp>
        <p:sp>
          <p:nvSpPr>
            <p:cNvPr id="80921" name="Text Box 12"/>
            <p:cNvSpPr txBox="1">
              <a:spLocks noChangeArrowheads="1"/>
            </p:cNvSpPr>
            <p:nvPr/>
          </p:nvSpPr>
          <p:spPr bwMode="auto">
            <a:xfrm>
              <a:off x="4350" y="1159"/>
              <a:ext cx="412" cy="288"/>
            </a:xfrm>
            <a:prstGeom prst="rect">
              <a:avLst/>
            </a:prstGeom>
            <a:noFill/>
            <a:ln w="9525">
              <a:noFill/>
              <a:miter lim="800000"/>
              <a:headEnd/>
              <a:tailEnd/>
            </a:ln>
          </p:spPr>
          <p:txBody>
            <a:bodyPr wrap="none">
              <a:spAutoFit/>
            </a:bodyPr>
            <a:lstStyle/>
            <a:p>
              <a:r>
                <a:rPr lang="fr-FR" b="0">
                  <a:latin typeface="Times New Roman" pitchFamily="18" charset="0"/>
                </a:rPr>
                <a:t>Na</a:t>
              </a:r>
              <a:r>
                <a:rPr lang="fr-FR" b="0" baseline="30000">
                  <a:latin typeface="Times New Roman" pitchFamily="18" charset="0"/>
                </a:rPr>
                <a:t>+</a:t>
              </a:r>
            </a:p>
          </p:txBody>
        </p:sp>
        <p:sp>
          <p:nvSpPr>
            <p:cNvPr id="80922" name="Text Box 13"/>
            <p:cNvSpPr txBox="1">
              <a:spLocks noChangeArrowheads="1"/>
            </p:cNvSpPr>
            <p:nvPr/>
          </p:nvSpPr>
          <p:spPr bwMode="auto">
            <a:xfrm>
              <a:off x="4348" y="1702"/>
              <a:ext cx="465" cy="288"/>
            </a:xfrm>
            <a:prstGeom prst="rect">
              <a:avLst/>
            </a:prstGeom>
            <a:noFill/>
            <a:ln w="9525">
              <a:noFill/>
              <a:miter lim="800000"/>
              <a:headEnd/>
              <a:tailEnd/>
            </a:ln>
          </p:spPr>
          <p:txBody>
            <a:bodyPr wrap="none">
              <a:spAutoFit/>
            </a:bodyPr>
            <a:lstStyle/>
            <a:p>
              <a:r>
                <a:rPr lang="fr-FR" b="0">
                  <a:latin typeface="Times New Roman" pitchFamily="18" charset="0"/>
                </a:rPr>
                <a:t>Ca</a:t>
              </a:r>
              <a:r>
                <a:rPr lang="fr-FR" b="0" baseline="30000">
                  <a:latin typeface="Times New Roman" pitchFamily="18" charset="0"/>
                </a:rPr>
                <a:t>2+</a:t>
              </a:r>
            </a:p>
          </p:txBody>
        </p:sp>
        <p:grpSp>
          <p:nvGrpSpPr>
            <p:cNvPr id="4" name="Group 14"/>
            <p:cNvGrpSpPr>
              <a:grpSpLocks/>
            </p:cNvGrpSpPr>
            <p:nvPr/>
          </p:nvGrpSpPr>
          <p:grpSpPr bwMode="auto">
            <a:xfrm>
              <a:off x="3831" y="2087"/>
              <a:ext cx="313" cy="479"/>
              <a:chOff x="3823" y="2087"/>
              <a:chExt cx="313" cy="479"/>
            </a:xfrm>
          </p:grpSpPr>
          <p:sp>
            <p:nvSpPr>
              <p:cNvPr id="80927" name="Line 15"/>
              <p:cNvSpPr>
                <a:spLocks noChangeShapeType="1"/>
              </p:cNvSpPr>
              <p:nvPr/>
            </p:nvSpPr>
            <p:spPr bwMode="auto">
              <a:xfrm>
                <a:off x="3823" y="2087"/>
                <a:ext cx="0" cy="479"/>
              </a:xfrm>
              <a:prstGeom prst="line">
                <a:avLst/>
              </a:prstGeom>
              <a:noFill/>
              <a:ln w="57150">
                <a:solidFill>
                  <a:srgbClr val="FF9999"/>
                </a:solidFill>
                <a:round/>
                <a:headEnd/>
                <a:tailEnd/>
              </a:ln>
            </p:spPr>
            <p:txBody>
              <a:bodyPr/>
              <a:lstStyle/>
              <a:p>
                <a:endParaRPr lang="fr-FR"/>
              </a:p>
            </p:txBody>
          </p:sp>
          <p:sp>
            <p:nvSpPr>
              <p:cNvPr id="80928" name="Line 16"/>
              <p:cNvSpPr>
                <a:spLocks noChangeShapeType="1"/>
              </p:cNvSpPr>
              <p:nvPr/>
            </p:nvSpPr>
            <p:spPr bwMode="auto">
              <a:xfrm>
                <a:off x="4136" y="2087"/>
                <a:ext cx="0" cy="479"/>
              </a:xfrm>
              <a:prstGeom prst="line">
                <a:avLst/>
              </a:prstGeom>
              <a:noFill/>
              <a:ln w="57150">
                <a:solidFill>
                  <a:srgbClr val="FF9999"/>
                </a:solidFill>
                <a:round/>
                <a:headEnd/>
                <a:tailEnd/>
              </a:ln>
            </p:spPr>
            <p:txBody>
              <a:bodyPr/>
              <a:lstStyle/>
              <a:p>
                <a:endParaRPr lang="fr-FR"/>
              </a:p>
            </p:txBody>
          </p:sp>
        </p:grpSp>
        <p:grpSp>
          <p:nvGrpSpPr>
            <p:cNvPr id="5" name="Group 17"/>
            <p:cNvGrpSpPr>
              <a:grpSpLocks/>
            </p:cNvGrpSpPr>
            <p:nvPr/>
          </p:nvGrpSpPr>
          <p:grpSpPr bwMode="auto">
            <a:xfrm>
              <a:off x="3831" y="777"/>
              <a:ext cx="313" cy="479"/>
              <a:chOff x="3823" y="2087"/>
              <a:chExt cx="313" cy="479"/>
            </a:xfrm>
          </p:grpSpPr>
          <p:sp>
            <p:nvSpPr>
              <p:cNvPr id="80925" name="Line 18"/>
              <p:cNvSpPr>
                <a:spLocks noChangeShapeType="1"/>
              </p:cNvSpPr>
              <p:nvPr/>
            </p:nvSpPr>
            <p:spPr bwMode="auto">
              <a:xfrm>
                <a:off x="3823" y="2087"/>
                <a:ext cx="0" cy="479"/>
              </a:xfrm>
              <a:prstGeom prst="line">
                <a:avLst/>
              </a:prstGeom>
              <a:noFill/>
              <a:ln w="57150">
                <a:solidFill>
                  <a:srgbClr val="FF9999"/>
                </a:solidFill>
                <a:round/>
                <a:headEnd/>
                <a:tailEnd/>
              </a:ln>
            </p:spPr>
            <p:txBody>
              <a:bodyPr/>
              <a:lstStyle/>
              <a:p>
                <a:endParaRPr lang="fr-FR"/>
              </a:p>
            </p:txBody>
          </p:sp>
          <p:sp>
            <p:nvSpPr>
              <p:cNvPr id="80926" name="Line 19"/>
              <p:cNvSpPr>
                <a:spLocks noChangeShapeType="1"/>
              </p:cNvSpPr>
              <p:nvPr/>
            </p:nvSpPr>
            <p:spPr bwMode="auto">
              <a:xfrm>
                <a:off x="4136" y="2087"/>
                <a:ext cx="0" cy="479"/>
              </a:xfrm>
              <a:prstGeom prst="line">
                <a:avLst/>
              </a:prstGeom>
              <a:noFill/>
              <a:ln w="57150">
                <a:solidFill>
                  <a:srgbClr val="FF9999"/>
                </a:solidFill>
                <a:round/>
                <a:headEnd/>
                <a:tailEnd/>
              </a:ln>
            </p:spPr>
            <p:txBody>
              <a:bodyPr/>
              <a:lstStyle/>
              <a:p>
                <a:endParaRPr lang="fr-FR"/>
              </a:p>
            </p:txBody>
          </p:sp>
        </p:grpSp>
      </p:grpSp>
      <p:sp>
        <p:nvSpPr>
          <p:cNvPr id="80901" name="Text Box 20"/>
          <p:cNvSpPr txBox="1">
            <a:spLocks noChangeArrowheads="1"/>
          </p:cNvSpPr>
          <p:nvPr/>
        </p:nvSpPr>
        <p:spPr bwMode="auto">
          <a:xfrm>
            <a:off x="6216650" y="1311275"/>
            <a:ext cx="555625" cy="457200"/>
          </a:xfrm>
          <a:prstGeom prst="rect">
            <a:avLst/>
          </a:prstGeom>
          <a:noFill/>
          <a:ln w="9525">
            <a:noFill/>
            <a:miter lim="800000"/>
            <a:headEnd/>
            <a:tailEnd/>
          </a:ln>
        </p:spPr>
        <p:txBody>
          <a:bodyPr wrap="none">
            <a:spAutoFit/>
          </a:bodyPr>
          <a:lstStyle/>
          <a:p>
            <a:r>
              <a:rPr lang="fr-FR" b="0">
                <a:latin typeface="Times New Roman" pitchFamily="18" charset="0"/>
              </a:rPr>
              <a:t>ext</a:t>
            </a:r>
          </a:p>
        </p:txBody>
      </p:sp>
      <p:sp>
        <p:nvSpPr>
          <p:cNvPr id="80902" name="Text Box 21"/>
          <p:cNvSpPr txBox="1">
            <a:spLocks noChangeArrowheads="1"/>
          </p:cNvSpPr>
          <p:nvPr/>
        </p:nvSpPr>
        <p:spPr bwMode="auto">
          <a:xfrm>
            <a:off x="5124450" y="1311275"/>
            <a:ext cx="504825" cy="457200"/>
          </a:xfrm>
          <a:prstGeom prst="rect">
            <a:avLst/>
          </a:prstGeom>
          <a:noFill/>
          <a:ln w="9525">
            <a:noFill/>
            <a:miter lim="800000"/>
            <a:headEnd/>
            <a:tailEnd/>
          </a:ln>
        </p:spPr>
        <p:txBody>
          <a:bodyPr wrap="none">
            <a:spAutoFit/>
          </a:bodyPr>
          <a:lstStyle/>
          <a:p>
            <a:r>
              <a:rPr lang="fr-FR" b="0">
                <a:latin typeface="Times New Roman" pitchFamily="18" charset="0"/>
              </a:rPr>
              <a:t>int</a:t>
            </a:r>
          </a:p>
        </p:txBody>
      </p:sp>
      <p:grpSp>
        <p:nvGrpSpPr>
          <p:cNvPr id="6" name="Group 22"/>
          <p:cNvGrpSpPr>
            <a:grpSpLocks/>
          </p:cNvGrpSpPr>
          <p:nvPr/>
        </p:nvGrpSpPr>
        <p:grpSpPr bwMode="auto">
          <a:xfrm>
            <a:off x="1557338" y="5427663"/>
            <a:ext cx="3035300" cy="1139825"/>
            <a:chOff x="981" y="3419"/>
            <a:chExt cx="1912" cy="718"/>
          </a:xfrm>
        </p:grpSpPr>
        <p:sp>
          <p:nvSpPr>
            <p:cNvPr id="80914" name="AutoShape 23"/>
            <p:cNvSpPr>
              <a:spLocks noChangeArrowheads="1"/>
            </p:cNvSpPr>
            <p:nvPr/>
          </p:nvSpPr>
          <p:spPr bwMode="auto">
            <a:xfrm>
              <a:off x="1282" y="3419"/>
              <a:ext cx="404" cy="291"/>
            </a:xfrm>
            <a:prstGeom prst="downArrow">
              <a:avLst>
                <a:gd name="adj1" fmla="val 50000"/>
                <a:gd name="adj2" fmla="val 25000"/>
              </a:avLst>
            </a:prstGeom>
            <a:noFill/>
            <a:ln w="9525">
              <a:solidFill>
                <a:schemeClr val="tx1"/>
              </a:solidFill>
              <a:miter lim="800000"/>
              <a:headEnd/>
              <a:tailEnd/>
            </a:ln>
          </p:spPr>
          <p:txBody>
            <a:bodyPr wrap="none" anchor="ctr"/>
            <a:lstStyle/>
            <a:p>
              <a:endParaRPr lang="fr-FR" b="0"/>
            </a:p>
          </p:txBody>
        </p:sp>
        <p:sp>
          <p:nvSpPr>
            <p:cNvPr id="80915" name="Text Box 24"/>
            <p:cNvSpPr txBox="1">
              <a:spLocks noChangeArrowheads="1"/>
            </p:cNvSpPr>
            <p:nvPr/>
          </p:nvSpPr>
          <p:spPr bwMode="auto">
            <a:xfrm>
              <a:off x="981" y="3691"/>
              <a:ext cx="1912" cy="446"/>
            </a:xfrm>
            <a:prstGeom prst="rect">
              <a:avLst/>
            </a:prstGeom>
            <a:noFill/>
            <a:ln w="9525">
              <a:noFill/>
              <a:miter lim="800000"/>
              <a:headEnd/>
              <a:tailEnd/>
            </a:ln>
          </p:spPr>
          <p:txBody>
            <a:bodyPr wrap="none">
              <a:spAutoFit/>
            </a:bodyPr>
            <a:lstStyle/>
            <a:p>
              <a:pPr algn="ctr"/>
              <a:r>
                <a:rPr lang="fr-FR" sz="2000">
                  <a:solidFill>
                    <a:srgbClr val="FF0000"/>
                  </a:solidFill>
                  <a:latin typeface="Times New Roman" pitchFamily="18" charset="0"/>
                </a:rPr>
                <a:t>Libération</a:t>
              </a:r>
            </a:p>
            <a:p>
              <a:pPr algn="ctr"/>
              <a:r>
                <a:rPr lang="fr-FR" sz="2000">
                  <a:solidFill>
                    <a:srgbClr val="FF0000"/>
                  </a:solidFill>
                  <a:latin typeface="Times New Roman" pitchFamily="18" charset="0"/>
                </a:rPr>
                <a:t>élevée de Glutamate (Glu)</a:t>
              </a:r>
            </a:p>
          </p:txBody>
        </p:sp>
      </p:grpSp>
      <p:sp>
        <p:nvSpPr>
          <p:cNvPr id="80904" name="Text Box 25"/>
          <p:cNvSpPr txBox="1">
            <a:spLocks noChangeArrowheads="1"/>
          </p:cNvSpPr>
          <p:nvPr/>
        </p:nvSpPr>
        <p:spPr bwMode="auto">
          <a:xfrm>
            <a:off x="4665663" y="4286250"/>
            <a:ext cx="4443412" cy="1570038"/>
          </a:xfrm>
          <a:prstGeom prst="rect">
            <a:avLst/>
          </a:prstGeom>
          <a:noFill/>
          <a:ln w="9525">
            <a:noFill/>
            <a:miter lim="800000"/>
            <a:headEnd/>
            <a:tailEnd/>
          </a:ln>
        </p:spPr>
        <p:txBody>
          <a:bodyPr wrap="none">
            <a:spAutoFit/>
          </a:bodyPr>
          <a:lstStyle/>
          <a:p>
            <a:r>
              <a:rPr lang="fr-FR">
                <a:solidFill>
                  <a:srgbClr val="0000FF"/>
                </a:solidFill>
                <a:latin typeface="Times New Roman" pitchFamily="18" charset="0"/>
              </a:rPr>
              <a:t>Il existe un courant d’obscurité, </a:t>
            </a:r>
          </a:p>
          <a:p>
            <a:r>
              <a:rPr lang="fr-FR">
                <a:solidFill>
                  <a:srgbClr val="0000FF"/>
                </a:solidFill>
                <a:latin typeface="Times New Roman" pitchFamily="18" charset="0"/>
              </a:rPr>
              <a:t>dépolarisant la membrane. </a:t>
            </a:r>
          </a:p>
          <a:p>
            <a:r>
              <a:rPr lang="fr-FR">
                <a:solidFill>
                  <a:srgbClr val="0000FF"/>
                </a:solidFill>
                <a:latin typeface="Times New Roman" pitchFamily="18" charset="0"/>
              </a:rPr>
              <a:t>Lorsque le signal lumineux </a:t>
            </a:r>
          </a:p>
          <a:p>
            <a:r>
              <a:rPr lang="fr-FR">
                <a:solidFill>
                  <a:srgbClr val="0000FF"/>
                </a:solidFill>
                <a:latin typeface="Times New Roman" pitchFamily="18" charset="0"/>
              </a:rPr>
              <a:t>apparaît </a:t>
            </a:r>
          </a:p>
        </p:txBody>
      </p:sp>
      <p:grpSp>
        <p:nvGrpSpPr>
          <p:cNvPr id="7" name="Group 26"/>
          <p:cNvGrpSpPr>
            <a:grpSpLocks/>
          </p:cNvGrpSpPr>
          <p:nvPr/>
        </p:nvGrpSpPr>
        <p:grpSpPr bwMode="auto">
          <a:xfrm>
            <a:off x="3946525" y="2822575"/>
            <a:ext cx="730250" cy="533400"/>
            <a:chOff x="3311" y="3216"/>
            <a:chExt cx="460" cy="336"/>
          </a:xfrm>
        </p:grpSpPr>
        <p:sp>
          <p:nvSpPr>
            <p:cNvPr id="80912" name="Oval 27"/>
            <p:cNvSpPr>
              <a:spLocks noChangeArrowheads="1"/>
            </p:cNvSpPr>
            <p:nvPr/>
          </p:nvSpPr>
          <p:spPr bwMode="auto">
            <a:xfrm>
              <a:off x="3346" y="3216"/>
              <a:ext cx="336" cy="336"/>
            </a:xfrm>
            <a:prstGeom prst="ellipse">
              <a:avLst/>
            </a:prstGeom>
            <a:noFill/>
            <a:ln w="9525">
              <a:solidFill>
                <a:schemeClr val="tx1"/>
              </a:solidFill>
              <a:round/>
              <a:headEnd/>
              <a:tailEnd/>
            </a:ln>
          </p:spPr>
          <p:txBody>
            <a:bodyPr wrap="none" anchor="ctr"/>
            <a:lstStyle/>
            <a:p>
              <a:endParaRPr lang="fr-FR" b="0"/>
            </a:p>
          </p:txBody>
        </p:sp>
        <p:sp>
          <p:nvSpPr>
            <p:cNvPr id="80913" name="Text Box 28"/>
            <p:cNvSpPr txBox="1">
              <a:spLocks noChangeArrowheads="1"/>
            </p:cNvSpPr>
            <p:nvPr/>
          </p:nvSpPr>
          <p:spPr bwMode="auto">
            <a:xfrm>
              <a:off x="3311" y="3283"/>
              <a:ext cx="460" cy="202"/>
            </a:xfrm>
            <a:prstGeom prst="rect">
              <a:avLst/>
            </a:prstGeom>
            <a:noFill/>
            <a:ln w="9525">
              <a:noFill/>
              <a:miter lim="800000"/>
              <a:headEnd/>
              <a:tailEnd/>
            </a:ln>
          </p:spPr>
          <p:txBody>
            <a:bodyPr wrap="none">
              <a:spAutoFit/>
            </a:bodyPr>
            <a:lstStyle/>
            <a:p>
              <a:r>
                <a:rPr lang="fr-FR" sz="1500" b="0">
                  <a:latin typeface="Times New Roman" pitchFamily="18" charset="0"/>
                </a:rPr>
                <a:t>GMPc </a:t>
              </a:r>
            </a:p>
          </p:txBody>
        </p:sp>
      </p:grpSp>
      <p:grpSp>
        <p:nvGrpSpPr>
          <p:cNvPr id="8" name="Group 29"/>
          <p:cNvGrpSpPr>
            <a:grpSpLocks/>
          </p:cNvGrpSpPr>
          <p:nvPr/>
        </p:nvGrpSpPr>
        <p:grpSpPr bwMode="auto">
          <a:xfrm>
            <a:off x="4003675" y="2168525"/>
            <a:ext cx="730250" cy="533400"/>
            <a:chOff x="3311" y="3216"/>
            <a:chExt cx="460" cy="336"/>
          </a:xfrm>
        </p:grpSpPr>
        <p:sp>
          <p:nvSpPr>
            <p:cNvPr id="80910" name="Oval 30"/>
            <p:cNvSpPr>
              <a:spLocks noChangeArrowheads="1"/>
            </p:cNvSpPr>
            <p:nvPr/>
          </p:nvSpPr>
          <p:spPr bwMode="auto">
            <a:xfrm>
              <a:off x="3346" y="3216"/>
              <a:ext cx="336" cy="336"/>
            </a:xfrm>
            <a:prstGeom prst="ellipse">
              <a:avLst/>
            </a:prstGeom>
            <a:noFill/>
            <a:ln w="9525">
              <a:solidFill>
                <a:schemeClr val="tx1"/>
              </a:solidFill>
              <a:round/>
              <a:headEnd/>
              <a:tailEnd/>
            </a:ln>
          </p:spPr>
          <p:txBody>
            <a:bodyPr wrap="none" anchor="ctr"/>
            <a:lstStyle/>
            <a:p>
              <a:endParaRPr lang="fr-FR" b="0"/>
            </a:p>
          </p:txBody>
        </p:sp>
        <p:sp>
          <p:nvSpPr>
            <p:cNvPr id="80911" name="Text Box 31"/>
            <p:cNvSpPr txBox="1">
              <a:spLocks noChangeArrowheads="1"/>
            </p:cNvSpPr>
            <p:nvPr/>
          </p:nvSpPr>
          <p:spPr bwMode="auto">
            <a:xfrm>
              <a:off x="3311" y="3283"/>
              <a:ext cx="460" cy="202"/>
            </a:xfrm>
            <a:prstGeom prst="rect">
              <a:avLst/>
            </a:prstGeom>
            <a:noFill/>
            <a:ln w="9525">
              <a:noFill/>
              <a:miter lim="800000"/>
              <a:headEnd/>
              <a:tailEnd/>
            </a:ln>
          </p:spPr>
          <p:txBody>
            <a:bodyPr wrap="none">
              <a:spAutoFit/>
            </a:bodyPr>
            <a:lstStyle/>
            <a:p>
              <a:r>
                <a:rPr lang="fr-FR" sz="1500" b="0">
                  <a:latin typeface="Times New Roman" pitchFamily="18" charset="0"/>
                </a:rPr>
                <a:t>GMPc </a:t>
              </a:r>
            </a:p>
          </p:txBody>
        </p:sp>
      </p:grpSp>
      <p:grpSp>
        <p:nvGrpSpPr>
          <p:cNvPr id="9" name="Group 32"/>
          <p:cNvGrpSpPr>
            <a:grpSpLocks/>
          </p:cNvGrpSpPr>
          <p:nvPr/>
        </p:nvGrpSpPr>
        <p:grpSpPr bwMode="auto">
          <a:xfrm>
            <a:off x="3244850" y="2155825"/>
            <a:ext cx="730250" cy="533400"/>
            <a:chOff x="3311" y="3216"/>
            <a:chExt cx="460" cy="336"/>
          </a:xfrm>
        </p:grpSpPr>
        <p:sp>
          <p:nvSpPr>
            <p:cNvPr id="80908" name="Oval 33"/>
            <p:cNvSpPr>
              <a:spLocks noChangeArrowheads="1"/>
            </p:cNvSpPr>
            <p:nvPr/>
          </p:nvSpPr>
          <p:spPr bwMode="auto">
            <a:xfrm>
              <a:off x="3346" y="3216"/>
              <a:ext cx="336" cy="336"/>
            </a:xfrm>
            <a:prstGeom prst="ellipse">
              <a:avLst/>
            </a:prstGeom>
            <a:noFill/>
            <a:ln w="9525">
              <a:solidFill>
                <a:schemeClr val="tx1"/>
              </a:solidFill>
              <a:round/>
              <a:headEnd/>
              <a:tailEnd/>
            </a:ln>
          </p:spPr>
          <p:txBody>
            <a:bodyPr wrap="none" anchor="ctr"/>
            <a:lstStyle/>
            <a:p>
              <a:endParaRPr lang="fr-FR" b="0"/>
            </a:p>
          </p:txBody>
        </p:sp>
        <p:sp>
          <p:nvSpPr>
            <p:cNvPr id="80909" name="Text Box 34"/>
            <p:cNvSpPr txBox="1">
              <a:spLocks noChangeArrowheads="1"/>
            </p:cNvSpPr>
            <p:nvPr/>
          </p:nvSpPr>
          <p:spPr bwMode="auto">
            <a:xfrm>
              <a:off x="3311" y="3283"/>
              <a:ext cx="460" cy="202"/>
            </a:xfrm>
            <a:prstGeom prst="rect">
              <a:avLst/>
            </a:prstGeom>
            <a:noFill/>
            <a:ln w="9525">
              <a:noFill/>
              <a:miter lim="800000"/>
              <a:headEnd/>
              <a:tailEnd/>
            </a:ln>
          </p:spPr>
          <p:txBody>
            <a:bodyPr wrap="none">
              <a:spAutoFit/>
            </a:bodyPr>
            <a:lstStyle/>
            <a:p>
              <a:r>
                <a:rPr lang="fr-FR" sz="1500" b="0">
                  <a:latin typeface="Times New Roman" pitchFamily="18" charset="0"/>
                </a:rPr>
                <a:t>GMPc </a:t>
              </a:r>
            </a:p>
          </p:txBody>
        </p:sp>
      </p:gr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943225" y="196850"/>
            <a:ext cx="3160713" cy="457200"/>
          </a:xfrm>
          <a:prstGeom prst="rect">
            <a:avLst/>
          </a:prstGeom>
          <a:noFill/>
          <a:ln w="9525">
            <a:noFill/>
            <a:miter lim="800000"/>
            <a:headEnd/>
            <a:tailEnd/>
          </a:ln>
        </p:spPr>
        <p:txBody>
          <a:bodyPr wrap="none">
            <a:spAutoFit/>
          </a:bodyPr>
          <a:lstStyle/>
          <a:p>
            <a:r>
              <a:rPr lang="fr-FR" b="0">
                <a:solidFill>
                  <a:srgbClr val="6600FF"/>
                </a:solidFill>
                <a:latin typeface="Times New Roman" pitchFamily="18" charset="0"/>
              </a:rPr>
              <a:t>C- La phototransduction</a:t>
            </a:r>
          </a:p>
        </p:txBody>
      </p:sp>
      <p:pic>
        <p:nvPicPr>
          <p:cNvPr id="81923" name="Picture 3" descr="courant d'obscur"/>
          <p:cNvPicPr>
            <a:picLocks noChangeAspect="1" noChangeArrowheads="1"/>
          </p:cNvPicPr>
          <p:nvPr/>
        </p:nvPicPr>
        <p:blipFill>
          <a:blip r:embed="rId3" cstate="print"/>
          <a:srcRect/>
          <a:stretch>
            <a:fillRect/>
          </a:stretch>
        </p:blipFill>
        <p:spPr bwMode="auto">
          <a:xfrm>
            <a:off x="423863" y="1069975"/>
            <a:ext cx="4318000" cy="4305300"/>
          </a:xfrm>
          <a:prstGeom prst="rect">
            <a:avLst/>
          </a:prstGeom>
          <a:noFill/>
          <a:ln w="9525">
            <a:noFill/>
            <a:miter lim="800000"/>
            <a:headEnd/>
            <a:tailEnd/>
          </a:ln>
        </p:spPr>
      </p:pic>
      <p:grpSp>
        <p:nvGrpSpPr>
          <p:cNvPr id="2" name="Group 4"/>
          <p:cNvGrpSpPr>
            <a:grpSpLocks/>
          </p:cNvGrpSpPr>
          <p:nvPr/>
        </p:nvGrpSpPr>
        <p:grpSpPr bwMode="auto">
          <a:xfrm>
            <a:off x="3862388" y="2478088"/>
            <a:ext cx="730250" cy="533400"/>
            <a:chOff x="3311" y="3216"/>
            <a:chExt cx="460" cy="336"/>
          </a:xfrm>
        </p:grpSpPr>
        <p:sp>
          <p:nvSpPr>
            <p:cNvPr id="81945" name="Oval 5"/>
            <p:cNvSpPr>
              <a:spLocks noChangeArrowheads="1"/>
            </p:cNvSpPr>
            <p:nvPr/>
          </p:nvSpPr>
          <p:spPr bwMode="auto">
            <a:xfrm>
              <a:off x="3346" y="3216"/>
              <a:ext cx="336" cy="336"/>
            </a:xfrm>
            <a:prstGeom prst="ellipse">
              <a:avLst/>
            </a:prstGeom>
            <a:noFill/>
            <a:ln w="9525">
              <a:solidFill>
                <a:schemeClr val="tx1"/>
              </a:solidFill>
              <a:round/>
              <a:headEnd/>
              <a:tailEnd/>
            </a:ln>
          </p:spPr>
          <p:txBody>
            <a:bodyPr wrap="none" anchor="ctr"/>
            <a:lstStyle/>
            <a:p>
              <a:endParaRPr lang="fr-FR" b="0"/>
            </a:p>
          </p:txBody>
        </p:sp>
        <p:sp>
          <p:nvSpPr>
            <p:cNvPr id="81946" name="Text Box 6"/>
            <p:cNvSpPr txBox="1">
              <a:spLocks noChangeArrowheads="1"/>
            </p:cNvSpPr>
            <p:nvPr/>
          </p:nvSpPr>
          <p:spPr bwMode="auto">
            <a:xfrm>
              <a:off x="3311" y="3283"/>
              <a:ext cx="460" cy="202"/>
            </a:xfrm>
            <a:prstGeom prst="rect">
              <a:avLst/>
            </a:prstGeom>
            <a:noFill/>
            <a:ln w="9525">
              <a:noFill/>
              <a:miter lim="800000"/>
              <a:headEnd/>
              <a:tailEnd/>
            </a:ln>
          </p:spPr>
          <p:txBody>
            <a:bodyPr wrap="none">
              <a:spAutoFit/>
            </a:bodyPr>
            <a:lstStyle/>
            <a:p>
              <a:r>
                <a:rPr lang="fr-FR" sz="1500" b="0">
                  <a:latin typeface="Times New Roman" pitchFamily="18" charset="0"/>
                </a:rPr>
                <a:t>GMPc </a:t>
              </a:r>
            </a:p>
          </p:txBody>
        </p:sp>
      </p:grpSp>
      <p:grpSp>
        <p:nvGrpSpPr>
          <p:cNvPr id="3" name="Group 7"/>
          <p:cNvGrpSpPr>
            <a:grpSpLocks/>
          </p:cNvGrpSpPr>
          <p:nvPr/>
        </p:nvGrpSpPr>
        <p:grpSpPr bwMode="auto">
          <a:xfrm>
            <a:off x="5124450" y="1311275"/>
            <a:ext cx="2071688" cy="2228850"/>
            <a:chOff x="3228" y="826"/>
            <a:chExt cx="1305" cy="1404"/>
          </a:xfrm>
        </p:grpSpPr>
        <p:sp>
          <p:nvSpPr>
            <p:cNvPr id="81931" name="Text Box 8"/>
            <p:cNvSpPr txBox="1">
              <a:spLocks noChangeArrowheads="1"/>
            </p:cNvSpPr>
            <p:nvPr/>
          </p:nvSpPr>
          <p:spPr bwMode="auto">
            <a:xfrm>
              <a:off x="4070" y="1208"/>
              <a:ext cx="412" cy="288"/>
            </a:xfrm>
            <a:prstGeom prst="rect">
              <a:avLst/>
            </a:prstGeom>
            <a:noFill/>
            <a:ln w="9525">
              <a:noFill/>
              <a:miter lim="800000"/>
              <a:headEnd/>
              <a:tailEnd/>
            </a:ln>
          </p:spPr>
          <p:txBody>
            <a:bodyPr wrap="none">
              <a:spAutoFit/>
            </a:bodyPr>
            <a:lstStyle/>
            <a:p>
              <a:r>
                <a:rPr lang="fr-FR" b="0">
                  <a:latin typeface="Times New Roman" pitchFamily="18" charset="0"/>
                </a:rPr>
                <a:t>Na</a:t>
              </a:r>
              <a:r>
                <a:rPr lang="fr-FR" b="0" baseline="30000">
                  <a:latin typeface="Times New Roman" pitchFamily="18" charset="0"/>
                </a:rPr>
                <a:t>+</a:t>
              </a:r>
            </a:p>
          </p:txBody>
        </p:sp>
        <p:sp>
          <p:nvSpPr>
            <p:cNvPr id="81932" name="Text Box 9"/>
            <p:cNvSpPr txBox="1">
              <a:spLocks noChangeArrowheads="1"/>
            </p:cNvSpPr>
            <p:nvPr/>
          </p:nvSpPr>
          <p:spPr bwMode="auto">
            <a:xfrm>
              <a:off x="4068" y="1751"/>
              <a:ext cx="465" cy="288"/>
            </a:xfrm>
            <a:prstGeom prst="rect">
              <a:avLst/>
            </a:prstGeom>
            <a:noFill/>
            <a:ln w="9525">
              <a:noFill/>
              <a:miter lim="800000"/>
              <a:headEnd/>
              <a:tailEnd/>
            </a:ln>
          </p:spPr>
          <p:txBody>
            <a:bodyPr wrap="none">
              <a:spAutoFit/>
            </a:bodyPr>
            <a:lstStyle/>
            <a:p>
              <a:r>
                <a:rPr lang="fr-FR" b="0">
                  <a:latin typeface="Times New Roman" pitchFamily="18" charset="0"/>
                </a:rPr>
                <a:t>Ca</a:t>
              </a:r>
              <a:r>
                <a:rPr lang="fr-FR" b="0" baseline="30000">
                  <a:latin typeface="Times New Roman" pitchFamily="18" charset="0"/>
                </a:rPr>
                <a:t>2+</a:t>
              </a:r>
            </a:p>
          </p:txBody>
        </p:sp>
        <p:grpSp>
          <p:nvGrpSpPr>
            <p:cNvPr id="4" name="Group 10"/>
            <p:cNvGrpSpPr>
              <a:grpSpLocks/>
            </p:cNvGrpSpPr>
            <p:nvPr/>
          </p:nvGrpSpPr>
          <p:grpSpPr bwMode="auto">
            <a:xfrm>
              <a:off x="3401" y="826"/>
              <a:ext cx="624" cy="1404"/>
              <a:chOff x="3401" y="826"/>
              <a:chExt cx="624" cy="1404"/>
            </a:xfrm>
          </p:grpSpPr>
          <p:sp>
            <p:nvSpPr>
              <p:cNvPr id="81936" name="Oval 11"/>
              <p:cNvSpPr>
                <a:spLocks noChangeArrowheads="1"/>
              </p:cNvSpPr>
              <p:nvPr/>
            </p:nvSpPr>
            <p:spPr bwMode="auto">
              <a:xfrm>
                <a:off x="3401" y="1303"/>
                <a:ext cx="624" cy="192"/>
              </a:xfrm>
              <a:prstGeom prst="ellipse">
                <a:avLst/>
              </a:prstGeom>
              <a:solidFill>
                <a:srgbClr val="FF9999"/>
              </a:solidFill>
              <a:ln w="9525">
                <a:solidFill>
                  <a:srgbClr val="FF9999"/>
                </a:solidFill>
                <a:round/>
                <a:headEnd/>
                <a:tailEnd/>
              </a:ln>
            </p:spPr>
            <p:txBody>
              <a:bodyPr wrap="none" anchor="ctr"/>
              <a:lstStyle/>
              <a:p>
                <a:endParaRPr lang="fr-FR" b="0"/>
              </a:p>
            </p:txBody>
          </p:sp>
          <p:grpSp>
            <p:nvGrpSpPr>
              <p:cNvPr id="5" name="Group 12"/>
              <p:cNvGrpSpPr>
                <a:grpSpLocks/>
              </p:cNvGrpSpPr>
              <p:nvPr/>
            </p:nvGrpSpPr>
            <p:grpSpPr bwMode="auto">
              <a:xfrm>
                <a:off x="3401" y="1542"/>
                <a:ext cx="624" cy="688"/>
                <a:chOff x="3401" y="1542"/>
                <a:chExt cx="624" cy="688"/>
              </a:xfrm>
            </p:grpSpPr>
            <p:sp>
              <p:nvSpPr>
                <p:cNvPr id="81941" name="Oval 13"/>
                <p:cNvSpPr>
                  <a:spLocks noChangeArrowheads="1"/>
                </p:cNvSpPr>
                <p:nvPr/>
              </p:nvSpPr>
              <p:spPr bwMode="auto">
                <a:xfrm>
                  <a:off x="3401" y="1542"/>
                  <a:ext cx="624" cy="192"/>
                </a:xfrm>
                <a:prstGeom prst="ellipse">
                  <a:avLst/>
                </a:prstGeom>
                <a:solidFill>
                  <a:srgbClr val="FF9999"/>
                </a:solidFill>
                <a:ln w="9525">
                  <a:solidFill>
                    <a:srgbClr val="FF9999"/>
                  </a:solidFill>
                  <a:round/>
                  <a:headEnd/>
                  <a:tailEnd/>
                </a:ln>
              </p:spPr>
              <p:txBody>
                <a:bodyPr wrap="none" anchor="ctr"/>
                <a:lstStyle/>
                <a:p>
                  <a:endParaRPr lang="fr-FR" b="0"/>
                </a:p>
              </p:txBody>
            </p:sp>
            <p:grpSp>
              <p:nvGrpSpPr>
                <p:cNvPr id="6" name="Group 14"/>
                <p:cNvGrpSpPr>
                  <a:grpSpLocks/>
                </p:cNvGrpSpPr>
                <p:nvPr/>
              </p:nvGrpSpPr>
              <p:grpSpPr bwMode="auto">
                <a:xfrm>
                  <a:off x="3551" y="1751"/>
                  <a:ext cx="313" cy="479"/>
                  <a:chOff x="3823" y="2087"/>
                  <a:chExt cx="313" cy="479"/>
                </a:xfrm>
              </p:grpSpPr>
              <p:sp>
                <p:nvSpPr>
                  <p:cNvPr id="81943" name="Line 15"/>
                  <p:cNvSpPr>
                    <a:spLocks noChangeShapeType="1"/>
                  </p:cNvSpPr>
                  <p:nvPr/>
                </p:nvSpPr>
                <p:spPr bwMode="auto">
                  <a:xfrm>
                    <a:off x="3823" y="2087"/>
                    <a:ext cx="0" cy="479"/>
                  </a:xfrm>
                  <a:prstGeom prst="line">
                    <a:avLst/>
                  </a:prstGeom>
                  <a:noFill/>
                  <a:ln w="57150">
                    <a:solidFill>
                      <a:srgbClr val="FF9999"/>
                    </a:solidFill>
                    <a:round/>
                    <a:headEnd/>
                    <a:tailEnd/>
                  </a:ln>
                </p:spPr>
                <p:txBody>
                  <a:bodyPr/>
                  <a:lstStyle/>
                  <a:p>
                    <a:endParaRPr lang="fr-FR"/>
                  </a:p>
                </p:txBody>
              </p:sp>
              <p:sp>
                <p:nvSpPr>
                  <p:cNvPr id="81944" name="Line 16"/>
                  <p:cNvSpPr>
                    <a:spLocks noChangeShapeType="1"/>
                  </p:cNvSpPr>
                  <p:nvPr/>
                </p:nvSpPr>
                <p:spPr bwMode="auto">
                  <a:xfrm>
                    <a:off x="4136" y="2087"/>
                    <a:ext cx="0" cy="479"/>
                  </a:xfrm>
                  <a:prstGeom prst="line">
                    <a:avLst/>
                  </a:prstGeom>
                  <a:noFill/>
                  <a:ln w="57150">
                    <a:solidFill>
                      <a:srgbClr val="FF9999"/>
                    </a:solidFill>
                    <a:round/>
                    <a:headEnd/>
                    <a:tailEnd/>
                  </a:ln>
                </p:spPr>
                <p:txBody>
                  <a:bodyPr/>
                  <a:lstStyle/>
                  <a:p>
                    <a:endParaRPr lang="fr-FR"/>
                  </a:p>
                </p:txBody>
              </p:sp>
            </p:grpSp>
          </p:grpSp>
          <p:grpSp>
            <p:nvGrpSpPr>
              <p:cNvPr id="7" name="Group 17"/>
              <p:cNvGrpSpPr>
                <a:grpSpLocks/>
              </p:cNvGrpSpPr>
              <p:nvPr/>
            </p:nvGrpSpPr>
            <p:grpSpPr bwMode="auto">
              <a:xfrm>
                <a:off x="3551" y="826"/>
                <a:ext cx="313" cy="479"/>
                <a:chOff x="3823" y="2087"/>
                <a:chExt cx="313" cy="479"/>
              </a:xfrm>
            </p:grpSpPr>
            <p:sp>
              <p:nvSpPr>
                <p:cNvPr id="81939" name="Line 18"/>
                <p:cNvSpPr>
                  <a:spLocks noChangeShapeType="1"/>
                </p:cNvSpPr>
                <p:nvPr/>
              </p:nvSpPr>
              <p:spPr bwMode="auto">
                <a:xfrm>
                  <a:off x="3823" y="2087"/>
                  <a:ext cx="0" cy="479"/>
                </a:xfrm>
                <a:prstGeom prst="line">
                  <a:avLst/>
                </a:prstGeom>
                <a:noFill/>
                <a:ln w="57150">
                  <a:solidFill>
                    <a:srgbClr val="FF9999"/>
                  </a:solidFill>
                  <a:round/>
                  <a:headEnd/>
                  <a:tailEnd/>
                </a:ln>
              </p:spPr>
              <p:txBody>
                <a:bodyPr/>
                <a:lstStyle/>
                <a:p>
                  <a:endParaRPr lang="fr-FR"/>
                </a:p>
              </p:txBody>
            </p:sp>
            <p:sp>
              <p:nvSpPr>
                <p:cNvPr id="81940" name="Line 19"/>
                <p:cNvSpPr>
                  <a:spLocks noChangeShapeType="1"/>
                </p:cNvSpPr>
                <p:nvPr/>
              </p:nvSpPr>
              <p:spPr bwMode="auto">
                <a:xfrm>
                  <a:off x="4136" y="2087"/>
                  <a:ext cx="0" cy="479"/>
                </a:xfrm>
                <a:prstGeom prst="line">
                  <a:avLst/>
                </a:prstGeom>
                <a:noFill/>
                <a:ln w="57150">
                  <a:solidFill>
                    <a:srgbClr val="FF9999"/>
                  </a:solidFill>
                  <a:round/>
                  <a:headEnd/>
                  <a:tailEnd/>
                </a:ln>
              </p:spPr>
              <p:txBody>
                <a:bodyPr/>
                <a:lstStyle/>
                <a:p>
                  <a:endParaRPr lang="fr-FR"/>
                </a:p>
              </p:txBody>
            </p:sp>
          </p:grpSp>
        </p:grpSp>
        <p:sp>
          <p:nvSpPr>
            <p:cNvPr id="81934" name="Text Box 20"/>
            <p:cNvSpPr txBox="1">
              <a:spLocks noChangeArrowheads="1"/>
            </p:cNvSpPr>
            <p:nvPr/>
          </p:nvSpPr>
          <p:spPr bwMode="auto">
            <a:xfrm>
              <a:off x="3916" y="826"/>
              <a:ext cx="350" cy="288"/>
            </a:xfrm>
            <a:prstGeom prst="rect">
              <a:avLst/>
            </a:prstGeom>
            <a:noFill/>
            <a:ln w="9525">
              <a:noFill/>
              <a:miter lim="800000"/>
              <a:headEnd/>
              <a:tailEnd/>
            </a:ln>
          </p:spPr>
          <p:txBody>
            <a:bodyPr wrap="none">
              <a:spAutoFit/>
            </a:bodyPr>
            <a:lstStyle/>
            <a:p>
              <a:r>
                <a:rPr lang="fr-FR" b="0">
                  <a:latin typeface="Times New Roman" pitchFamily="18" charset="0"/>
                </a:rPr>
                <a:t>ext</a:t>
              </a:r>
            </a:p>
          </p:txBody>
        </p:sp>
        <p:sp>
          <p:nvSpPr>
            <p:cNvPr id="81935" name="Text Box 21"/>
            <p:cNvSpPr txBox="1">
              <a:spLocks noChangeArrowheads="1"/>
            </p:cNvSpPr>
            <p:nvPr/>
          </p:nvSpPr>
          <p:spPr bwMode="auto">
            <a:xfrm>
              <a:off x="3228" y="826"/>
              <a:ext cx="318" cy="288"/>
            </a:xfrm>
            <a:prstGeom prst="rect">
              <a:avLst/>
            </a:prstGeom>
            <a:noFill/>
            <a:ln w="9525">
              <a:noFill/>
              <a:miter lim="800000"/>
              <a:headEnd/>
              <a:tailEnd/>
            </a:ln>
          </p:spPr>
          <p:txBody>
            <a:bodyPr wrap="none">
              <a:spAutoFit/>
            </a:bodyPr>
            <a:lstStyle/>
            <a:p>
              <a:r>
                <a:rPr lang="fr-FR" b="0">
                  <a:latin typeface="Times New Roman" pitchFamily="18" charset="0"/>
                </a:rPr>
                <a:t>int</a:t>
              </a:r>
            </a:p>
          </p:txBody>
        </p:sp>
      </p:grpSp>
      <p:sp>
        <p:nvSpPr>
          <p:cNvPr id="81926" name="AutoShape 22"/>
          <p:cNvSpPr>
            <a:spLocks noChangeArrowheads="1"/>
          </p:cNvSpPr>
          <p:nvPr/>
        </p:nvSpPr>
        <p:spPr bwMode="auto">
          <a:xfrm>
            <a:off x="2035175" y="5427663"/>
            <a:ext cx="641350" cy="461962"/>
          </a:xfrm>
          <a:prstGeom prst="downArrow">
            <a:avLst>
              <a:gd name="adj1" fmla="val 50000"/>
              <a:gd name="adj2" fmla="val 25000"/>
            </a:avLst>
          </a:prstGeom>
          <a:solidFill>
            <a:srgbClr val="FF0000"/>
          </a:solidFill>
          <a:ln w="9525">
            <a:solidFill>
              <a:srgbClr val="FF9999"/>
            </a:solidFill>
            <a:miter lim="800000"/>
            <a:headEnd/>
            <a:tailEnd/>
          </a:ln>
        </p:spPr>
        <p:txBody>
          <a:bodyPr wrap="none" anchor="ctr"/>
          <a:lstStyle/>
          <a:p>
            <a:endParaRPr lang="fr-FR" b="0"/>
          </a:p>
        </p:txBody>
      </p:sp>
      <p:sp>
        <p:nvSpPr>
          <p:cNvPr id="81927" name="Text Box 23"/>
          <p:cNvSpPr txBox="1">
            <a:spLocks noChangeArrowheads="1"/>
          </p:cNvSpPr>
          <p:nvPr/>
        </p:nvSpPr>
        <p:spPr bwMode="auto">
          <a:xfrm>
            <a:off x="1406525" y="5859463"/>
            <a:ext cx="2174875" cy="708025"/>
          </a:xfrm>
          <a:prstGeom prst="rect">
            <a:avLst/>
          </a:prstGeom>
          <a:noFill/>
          <a:ln w="9525">
            <a:noFill/>
            <a:miter lim="800000"/>
            <a:headEnd/>
            <a:tailEnd/>
          </a:ln>
        </p:spPr>
        <p:txBody>
          <a:bodyPr wrap="none">
            <a:spAutoFit/>
          </a:bodyPr>
          <a:lstStyle/>
          <a:p>
            <a:pPr algn="ctr"/>
            <a:r>
              <a:rPr lang="fr-FR" sz="2000" b="0">
                <a:solidFill>
                  <a:srgbClr val="FF0000"/>
                </a:solidFill>
                <a:latin typeface="Times New Roman" pitchFamily="18" charset="0"/>
              </a:rPr>
              <a:t>Faible Libération</a:t>
            </a:r>
          </a:p>
          <a:p>
            <a:pPr algn="ctr"/>
            <a:r>
              <a:rPr lang="fr-FR" sz="2000" b="0">
                <a:solidFill>
                  <a:srgbClr val="FF0000"/>
                </a:solidFill>
                <a:latin typeface="Times New Roman" pitchFamily="18" charset="0"/>
              </a:rPr>
              <a:t>de Glutamate (Glu)</a:t>
            </a:r>
          </a:p>
        </p:txBody>
      </p:sp>
      <p:sp>
        <p:nvSpPr>
          <p:cNvPr id="81928" name="Line 24"/>
          <p:cNvSpPr>
            <a:spLocks noChangeShapeType="1"/>
          </p:cNvSpPr>
          <p:nvPr/>
        </p:nvSpPr>
        <p:spPr bwMode="auto">
          <a:xfrm flipH="1">
            <a:off x="4441825" y="2743200"/>
            <a:ext cx="830263" cy="34925"/>
          </a:xfrm>
          <a:prstGeom prst="line">
            <a:avLst/>
          </a:prstGeom>
          <a:noFill/>
          <a:ln w="9525">
            <a:solidFill>
              <a:schemeClr val="tx1"/>
            </a:solidFill>
            <a:round/>
            <a:headEnd/>
            <a:tailEnd type="triangle" w="med" len="med"/>
          </a:ln>
        </p:spPr>
        <p:txBody>
          <a:bodyPr/>
          <a:lstStyle/>
          <a:p>
            <a:endParaRPr lang="fr-FR"/>
          </a:p>
        </p:txBody>
      </p:sp>
      <p:sp>
        <p:nvSpPr>
          <p:cNvPr id="81929" name="Text Box 25"/>
          <p:cNvSpPr txBox="1">
            <a:spLocks noChangeArrowheads="1"/>
          </p:cNvSpPr>
          <p:nvPr/>
        </p:nvSpPr>
        <p:spPr bwMode="auto">
          <a:xfrm>
            <a:off x="4067175" y="4549775"/>
            <a:ext cx="5076825" cy="2308225"/>
          </a:xfrm>
          <a:prstGeom prst="rect">
            <a:avLst/>
          </a:prstGeom>
          <a:noFill/>
          <a:ln w="9525">
            <a:noFill/>
            <a:miter lim="800000"/>
            <a:headEnd/>
            <a:tailEnd/>
          </a:ln>
        </p:spPr>
        <p:txBody>
          <a:bodyPr>
            <a:spAutoFit/>
          </a:bodyPr>
          <a:lstStyle/>
          <a:p>
            <a:pPr algn="just"/>
            <a:r>
              <a:rPr lang="fr-FR" b="0">
                <a:solidFill>
                  <a:srgbClr val="0000FF"/>
                </a:solidFill>
                <a:latin typeface="Times New Roman" pitchFamily="18" charset="0"/>
              </a:rPr>
              <a:t>	Le taux de Guanosine Mono Phosphate (GMPc) diminue, entraînant </a:t>
            </a:r>
          </a:p>
          <a:p>
            <a:pPr algn="just"/>
            <a:r>
              <a:rPr lang="fr-FR" b="0">
                <a:solidFill>
                  <a:srgbClr val="0000FF"/>
                </a:solidFill>
                <a:latin typeface="Times New Roman" pitchFamily="18" charset="0"/>
              </a:rPr>
              <a:t>Une fermeture des canaux. </a:t>
            </a:r>
          </a:p>
          <a:p>
            <a:pPr algn="just"/>
            <a:r>
              <a:rPr lang="fr-FR" b="0">
                <a:solidFill>
                  <a:srgbClr val="0000FF"/>
                </a:solidFill>
                <a:latin typeface="Times New Roman" pitchFamily="18" charset="0"/>
              </a:rPr>
              <a:t>La membrane s’</a:t>
            </a:r>
            <a:r>
              <a:rPr lang="fr-FR" b="0" u="sng">
                <a:solidFill>
                  <a:srgbClr val="FF0000"/>
                </a:solidFill>
                <a:latin typeface="Times New Roman" pitchFamily="18" charset="0"/>
              </a:rPr>
              <a:t>hyperpolarise</a:t>
            </a:r>
            <a:r>
              <a:rPr lang="fr-FR" b="0">
                <a:latin typeface="Times New Roman" pitchFamily="18" charset="0"/>
              </a:rPr>
              <a:t>. </a:t>
            </a:r>
          </a:p>
          <a:p>
            <a:pPr algn="just"/>
            <a:r>
              <a:rPr lang="fr-FR" b="0">
                <a:solidFill>
                  <a:srgbClr val="0000FF"/>
                </a:solidFill>
                <a:latin typeface="Times New Roman" pitchFamily="18" charset="0"/>
              </a:rPr>
              <a:t>Il en résulte une diminution de la libération de neurotransmetteurs</a:t>
            </a:r>
          </a:p>
        </p:txBody>
      </p:sp>
      <p:sp>
        <p:nvSpPr>
          <p:cNvPr id="81930" name="Rectangle 26"/>
          <p:cNvSpPr>
            <a:spLocks noChangeArrowheads="1"/>
          </p:cNvSpPr>
          <p:nvPr/>
        </p:nvSpPr>
        <p:spPr bwMode="auto">
          <a:xfrm>
            <a:off x="285750" y="1887538"/>
            <a:ext cx="1495425" cy="1223962"/>
          </a:xfrm>
          <a:prstGeom prst="rect">
            <a:avLst/>
          </a:prstGeom>
          <a:solidFill>
            <a:schemeClr val="bg1"/>
          </a:solidFill>
          <a:ln w="9525">
            <a:solidFill>
              <a:schemeClr val="bg1"/>
            </a:solidFill>
            <a:miter lim="800000"/>
            <a:headEnd/>
            <a:tailEnd/>
          </a:ln>
        </p:spPr>
        <p:txBody>
          <a:bodyPr wrap="none" anchor="ctr"/>
          <a:lstStyle/>
          <a:p>
            <a:endParaRPr lang="fr-FR" b="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www.st2s-casteilla.net/spc/images/physique/P1_1/c2.jpg"/>
          <p:cNvPicPr>
            <a:picLocks noChangeAspect="1" noChangeArrowheads="1"/>
          </p:cNvPicPr>
          <p:nvPr/>
        </p:nvPicPr>
        <p:blipFill>
          <a:blip r:embed="rId2" cstate="print"/>
          <a:srcRect/>
          <a:stretch>
            <a:fillRect/>
          </a:stretch>
        </p:blipFill>
        <p:spPr bwMode="auto">
          <a:xfrm>
            <a:off x="-36513" y="2447925"/>
            <a:ext cx="9144001" cy="2709863"/>
          </a:xfrm>
          <a:prstGeom prst="rect">
            <a:avLst/>
          </a:prstGeom>
          <a:noFill/>
          <a:ln w="9525">
            <a:noFill/>
            <a:miter lim="800000"/>
            <a:headEnd/>
            <a:tailEnd/>
          </a:ln>
        </p:spPr>
      </p:pic>
      <p:sp>
        <p:nvSpPr>
          <p:cNvPr id="11267" name="Rectangle 3"/>
          <p:cNvSpPr>
            <a:spLocks noChangeArrowheads="1"/>
          </p:cNvSpPr>
          <p:nvPr/>
        </p:nvSpPr>
        <p:spPr bwMode="auto">
          <a:xfrm>
            <a:off x="539750" y="333375"/>
            <a:ext cx="8218488" cy="647700"/>
          </a:xfrm>
          <a:prstGeom prst="rect">
            <a:avLst/>
          </a:prstGeom>
          <a:noFill/>
          <a:ln w="9525">
            <a:noFill/>
            <a:miter lim="800000"/>
            <a:headEnd/>
            <a:tailEnd/>
          </a:ln>
        </p:spPr>
        <p:txBody>
          <a:bodyPr wrap="none">
            <a:spAutoFit/>
          </a:bodyPr>
          <a:lstStyle/>
          <a:p>
            <a:r>
              <a:rPr lang="fr-FR" sz="3600">
                <a:solidFill>
                  <a:srgbClr val="FF0000"/>
                </a:solidFill>
              </a:rPr>
              <a:t>Propagation de la lumière dans l'œil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pot d'action2"/>
          <p:cNvPicPr>
            <a:picLocks noChangeAspect="1" noChangeArrowheads="1"/>
          </p:cNvPicPr>
          <p:nvPr/>
        </p:nvPicPr>
        <p:blipFill>
          <a:blip r:embed="rId3" cstate="print">
            <a:lum bright="-6000" contrast="12000"/>
          </a:blip>
          <a:srcRect/>
          <a:stretch>
            <a:fillRect/>
          </a:stretch>
        </p:blipFill>
        <p:spPr bwMode="auto">
          <a:xfrm>
            <a:off x="1439863" y="488950"/>
            <a:ext cx="6015037" cy="5635625"/>
          </a:xfrm>
          <a:prstGeom prst="rect">
            <a:avLst/>
          </a:prstGeom>
          <a:noFill/>
          <a:ln w="9525">
            <a:noFill/>
            <a:miter lim="800000"/>
            <a:headEnd/>
            <a:tailEnd/>
          </a:ln>
        </p:spPr>
      </p:pic>
      <p:sp>
        <p:nvSpPr>
          <p:cNvPr id="83971" name="Text Box 3"/>
          <p:cNvSpPr txBox="1">
            <a:spLocks noChangeArrowheads="1"/>
          </p:cNvSpPr>
          <p:nvPr/>
        </p:nvSpPr>
        <p:spPr bwMode="auto">
          <a:xfrm>
            <a:off x="395288" y="6108700"/>
            <a:ext cx="8439150" cy="457200"/>
          </a:xfrm>
          <a:prstGeom prst="rect">
            <a:avLst/>
          </a:prstGeom>
          <a:noFill/>
          <a:ln w="9525">
            <a:noFill/>
            <a:miter lim="800000"/>
            <a:headEnd/>
            <a:tailEnd/>
          </a:ln>
        </p:spPr>
        <p:txBody>
          <a:bodyPr wrap="none">
            <a:spAutoFit/>
          </a:bodyPr>
          <a:lstStyle/>
          <a:p>
            <a:r>
              <a:rPr lang="fr-FR" b="0">
                <a:solidFill>
                  <a:srgbClr val="0000FF"/>
                </a:solidFill>
                <a:latin typeface="Times New Roman" pitchFamily="18" charset="0"/>
              </a:rPr>
              <a:t>Les C Gang centre ON sont excitées par les C Bipolaires centre ON</a:t>
            </a:r>
          </a:p>
        </p:txBody>
      </p:sp>
      <p:sp>
        <p:nvSpPr>
          <p:cNvPr id="83972" name="Rectangle 4"/>
          <p:cNvSpPr>
            <a:spLocks noChangeArrowheads="1"/>
          </p:cNvSpPr>
          <p:nvPr/>
        </p:nvSpPr>
        <p:spPr bwMode="auto">
          <a:xfrm>
            <a:off x="1409700" y="76200"/>
            <a:ext cx="6794500" cy="384175"/>
          </a:xfrm>
          <a:prstGeom prst="rect">
            <a:avLst/>
          </a:prstGeom>
          <a:noFill/>
          <a:ln w="9525">
            <a:noFill/>
            <a:miter lim="800000"/>
            <a:headEnd/>
            <a:tailEnd/>
          </a:ln>
        </p:spPr>
        <p:txBody>
          <a:bodyPr wrap="none">
            <a:spAutoFit/>
          </a:bodyPr>
          <a:lstStyle/>
          <a:p>
            <a:pPr>
              <a:lnSpc>
                <a:spcPct val="80000"/>
              </a:lnSpc>
            </a:pPr>
            <a:r>
              <a:rPr lang="fr-FR" b="0">
                <a:solidFill>
                  <a:srgbClr val="6600CC"/>
                </a:solidFill>
                <a:latin typeface="Times New Roman" pitchFamily="18" charset="0"/>
              </a:rPr>
              <a:t>Cellules bipolaires dépolarisantes et hyperpolarisantes</a:t>
            </a:r>
          </a:p>
        </p:txBody>
      </p:sp>
      <p:sp>
        <p:nvSpPr>
          <p:cNvPr id="83973" name="Text Box 5"/>
          <p:cNvSpPr txBox="1">
            <a:spLocks noChangeArrowheads="1"/>
          </p:cNvSpPr>
          <p:nvPr/>
        </p:nvSpPr>
        <p:spPr bwMode="auto">
          <a:xfrm>
            <a:off x="2554288" y="2616200"/>
            <a:ext cx="1619250" cy="396875"/>
          </a:xfrm>
          <a:prstGeom prst="rect">
            <a:avLst/>
          </a:prstGeom>
          <a:noFill/>
          <a:ln w="9525">
            <a:noFill/>
            <a:miter lim="800000"/>
            <a:headEnd/>
            <a:tailEnd/>
          </a:ln>
        </p:spPr>
        <p:txBody>
          <a:bodyPr wrap="none">
            <a:spAutoFit/>
          </a:bodyPr>
          <a:lstStyle/>
          <a:p>
            <a:r>
              <a:rPr lang="fr-FR" sz="2000" b="0">
                <a:solidFill>
                  <a:srgbClr val="FF0000"/>
                </a:solidFill>
                <a:latin typeface="Times New Roman" pitchFamily="18" charset="0"/>
              </a:rPr>
              <a:t>dépolarisation</a:t>
            </a:r>
          </a:p>
        </p:txBody>
      </p:sp>
      <p:sp>
        <p:nvSpPr>
          <p:cNvPr id="83974" name="Text Box 6"/>
          <p:cNvSpPr txBox="1">
            <a:spLocks noChangeArrowheads="1"/>
          </p:cNvSpPr>
          <p:nvPr/>
        </p:nvSpPr>
        <p:spPr bwMode="auto">
          <a:xfrm>
            <a:off x="5575300" y="2516188"/>
            <a:ext cx="1957388" cy="396875"/>
          </a:xfrm>
          <a:prstGeom prst="rect">
            <a:avLst/>
          </a:prstGeom>
          <a:noFill/>
          <a:ln w="9525">
            <a:noFill/>
            <a:miter lim="800000"/>
            <a:headEnd/>
            <a:tailEnd/>
          </a:ln>
        </p:spPr>
        <p:txBody>
          <a:bodyPr wrap="none">
            <a:spAutoFit/>
          </a:bodyPr>
          <a:lstStyle/>
          <a:p>
            <a:r>
              <a:rPr lang="fr-FR" sz="2000" b="0">
                <a:solidFill>
                  <a:srgbClr val="FF0000"/>
                </a:solidFill>
                <a:latin typeface="Times New Roman" pitchFamily="18" charset="0"/>
              </a:rPr>
              <a:t>hyperpolarisation</a:t>
            </a:r>
          </a:p>
        </p:txBody>
      </p:sp>
      <p:sp>
        <p:nvSpPr>
          <p:cNvPr id="83975" name="Text Box 8"/>
          <p:cNvSpPr txBox="1">
            <a:spLocks noChangeArrowheads="1"/>
          </p:cNvSpPr>
          <p:nvPr/>
        </p:nvSpPr>
        <p:spPr bwMode="auto">
          <a:xfrm>
            <a:off x="6934200" y="3048000"/>
            <a:ext cx="2000250" cy="457200"/>
          </a:xfrm>
          <a:prstGeom prst="rect">
            <a:avLst/>
          </a:prstGeom>
          <a:noFill/>
          <a:ln w="9525">
            <a:noFill/>
            <a:miter lim="800000"/>
            <a:headEnd/>
            <a:tailEnd/>
          </a:ln>
        </p:spPr>
        <p:txBody>
          <a:bodyPr wrap="none">
            <a:spAutoFit/>
          </a:bodyPr>
          <a:lstStyle/>
          <a:p>
            <a:r>
              <a:rPr lang="fr-FR" b="0"/>
              <a:t>2 populations</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0" y="3306763"/>
            <a:ext cx="9144000" cy="2647950"/>
          </a:xfrm>
          <a:prstGeom prst="rect">
            <a:avLst/>
          </a:prstGeom>
          <a:noFill/>
          <a:ln w="12700" cap="sq">
            <a:noFill/>
            <a:miter lim="800000"/>
            <a:headEnd type="none" w="sm" len="sm"/>
            <a:tailEnd type="none" w="sm" len="sm"/>
          </a:ln>
        </p:spPr>
        <p:txBody>
          <a:bodyPr>
            <a:spAutoFit/>
          </a:bodyPr>
          <a:lstStyle/>
          <a:p>
            <a:pPr algn="just" eaLnBrk="0" hangingPunct="0"/>
            <a:r>
              <a:rPr lang="en-US">
                <a:solidFill>
                  <a:srgbClr val="0000FF"/>
                </a:solidFill>
              </a:rPr>
              <a:t>Les cellules répondent quand un point lumineux est placé dans une région spécifique de la rétine </a:t>
            </a:r>
          </a:p>
          <a:p>
            <a:pPr algn="just" eaLnBrk="0" hangingPunct="0"/>
            <a:r>
              <a:rPr lang="en-US">
                <a:solidFill>
                  <a:srgbClr val="0000FF"/>
                </a:solidFill>
              </a:rPr>
              <a:t>Cette région de la rétine (ou de l’espace visuel) où la stimulation lumineuse cause l’excitation ou l’inhibition de la décharge neuronale est le:</a:t>
            </a:r>
          </a:p>
          <a:p>
            <a:pPr algn="just" eaLnBrk="0" hangingPunct="0"/>
            <a:r>
              <a:rPr lang="en-US">
                <a:solidFill>
                  <a:schemeClr val="accent2"/>
                </a:solidFill>
              </a:rPr>
              <a:t> </a:t>
            </a:r>
          </a:p>
          <a:p>
            <a:pPr algn="ctr" eaLnBrk="0" hangingPunct="0"/>
            <a:r>
              <a:rPr lang="en-US">
                <a:solidFill>
                  <a:srgbClr val="FF0000"/>
                </a:solidFill>
              </a:rPr>
              <a:t>CHAMP RECEPTEUR (CR) </a:t>
            </a:r>
            <a:r>
              <a:rPr lang="en-US">
                <a:solidFill>
                  <a:srgbClr val="0000FF"/>
                </a:solidFill>
              </a:rPr>
              <a:t>de la cellule</a:t>
            </a:r>
          </a:p>
        </p:txBody>
      </p:sp>
      <p:sp>
        <p:nvSpPr>
          <p:cNvPr id="84995" name="Text Box 4"/>
          <p:cNvSpPr txBox="1">
            <a:spLocks noChangeArrowheads="1"/>
          </p:cNvSpPr>
          <p:nvPr/>
        </p:nvSpPr>
        <p:spPr bwMode="auto">
          <a:xfrm>
            <a:off x="2743200" y="152400"/>
            <a:ext cx="4129088" cy="457200"/>
          </a:xfrm>
          <a:prstGeom prst="rect">
            <a:avLst/>
          </a:prstGeom>
          <a:noFill/>
          <a:ln w="9525">
            <a:noFill/>
            <a:miter lim="800000"/>
            <a:headEnd/>
            <a:tailEnd/>
          </a:ln>
        </p:spPr>
        <p:txBody>
          <a:bodyPr wrap="none">
            <a:spAutoFit/>
          </a:bodyPr>
          <a:lstStyle/>
          <a:p>
            <a:r>
              <a:rPr lang="fr-FR">
                <a:solidFill>
                  <a:srgbClr val="FF0000"/>
                </a:solidFill>
              </a:rPr>
              <a:t>Notion de champ récepteur</a:t>
            </a:r>
          </a:p>
        </p:txBody>
      </p:sp>
      <p:sp>
        <p:nvSpPr>
          <p:cNvPr id="84996" name="Text Box 5"/>
          <p:cNvSpPr txBox="1">
            <a:spLocks noChangeArrowheads="1"/>
          </p:cNvSpPr>
          <p:nvPr/>
        </p:nvSpPr>
        <p:spPr bwMode="auto">
          <a:xfrm>
            <a:off x="0" y="1341438"/>
            <a:ext cx="9144000" cy="1116012"/>
          </a:xfrm>
          <a:prstGeom prst="rect">
            <a:avLst/>
          </a:prstGeom>
          <a:noFill/>
          <a:ln w="9525">
            <a:noFill/>
            <a:miter lim="800000"/>
            <a:headEnd/>
            <a:tailEnd/>
          </a:ln>
        </p:spPr>
        <p:txBody>
          <a:bodyPr>
            <a:spAutoFit/>
          </a:bodyPr>
          <a:lstStyle/>
          <a:p>
            <a:pPr algn="just">
              <a:lnSpc>
                <a:spcPct val="80000"/>
              </a:lnSpc>
            </a:pPr>
            <a:r>
              <a:rPr lang="fr-FR" sz="2800">
                <a:solidFill>
                  <a:srgbClr val="0000FF"/>
                </a:solidFill>
              </a:rPr>
              <a:t>Le champ récepteur d’une cellule est une région de la rétine où une stimulation lumineuse va faire varier le potentiel membranaire de cette même cellule</a:t>
            </a:r>
          </a:p>
        </p:txBody>
      </p:sp>
      <p:sp>
        <p:nvSpPr>
          <p:cNvPr id="84997" name="Text Box 6"/>
          <p:cNvSpPr txBox="1">
            <a:spLocks noChangeArrowheads="1"/>
          </p:cNvSpPr>
          <p:nvPr/>
        </p:nvSpPr>
        <p:spPr bwMode="auto">
          <a:xfrm>
            <a:off x="2987675" y="2636838"/>
            <a:ext cx="3602038" cy="457200"/>
          </a:xfrm>
          <a:prstGeom prst="rect">
            <a:avLst/>
          </a:prstGeom>
          <a:noFill/>
          <a:ln w="9525">
            <a:noFill/>
            <a:miter lim="800000"/>
            <a:headEnd/>
            <a:tailEnd/>
          </a:ln>
        </p:spPr>
        <p:txBody>
          <a:bodyPr wrap="none">
            <a:spAutoFit/>
          </a:bodyPr>
          <a:lstStyle/>
          <a:p>
            <a:r>
              <a:rPr lang="fr-FR">
                <a:solidFill>
                  <a:srgbClr val="002060"/>
                </a:solidFill>
              </a:rPr>
              <a:t>Cellules ganglionnaires</a:t>
            </a:r>
          </a:p>
        </p:txBody>
      </p:sp>
      <p:sp>
        <p:nvSpPr>
          <p:cNvPr id="84998" name="Text Box 7"/>
          <p:cNvSpPr txBox="1">
            <a:spLocks noChangeArrowheads="1"/>
          </p:cNvSpPr>
          <p:nvPr/>
        </p:nvSpPr>
        <p:spPr bwMode="auto">
          <a:xfrm>
            <a:off x="1403350" y="692150"/>
            <a:ext cx="6464300" cy="457200"/>
          </a:xfrm>
          <a:prstGeom prst="rect">
            <a:avLst/>
          </a:prstGeom>
          <a:noFill/>
          <a:ln w="9525">
            <a:noFill/>
            <a:miter lim="800000"/>
            <a:headEnd/>
            <a:tailEnd/>
          </a:ln>
        </p:spPr>
        <p:txBody>
          <a:bodyPr wrap="none">
            <a:spAutoFit/>
          </a:bodyPr>
          <a:lstStyle/>
          <a:p>
            <a:r>
              <a:rPr lang="fr-FR">
                <a:solidFill>
                  <a:srgbClr val="002060"/>
                </a:solidFill>
              </a:rPr>
              <a:t>Photorécepteurs et Cellules ganglionnaires</a:t>
            </a: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107950" y="404813"/>
            <a:ext cx="3059113" cy="3314700"/>
          </a:xfrm>
          <a:prstGeom prst="rect">
            <a:avLst/>
          </a:prstGeom>
          <a:noFill/>
          <a:ln w="9525">
            <a:noFill/>
            <a:miter lim="800000"/>
            <a:headEnd/>
            <a:tailEnd/>
          </a:ln>
        </p:spPr>
      </p:pic>
      <p:sp>
        <p:nvSpPr>
          <p:cNvPr id="86019" name="Rectangle 3"/>
          <p:cNvSpPr>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eaLnBrk="0" hangingPunct="0"/>
            <a:r>
              <a:rPr lang="en-US">
                <a:solidFill>
                  <a:srgbClr val="FF0000"/>
                </a:solidFill>
              </a:rPr>
              <a:t>CHAMP RECEPTEUR (CR) </a:t>
            </a:r>
            <a:r>
              <a:rPr lang="en-US">
                <a:solidFill>
                  <a:srgbClr val="0000FF"/>
                </a:solidFill>
              </a:rPr>
              <a:t>de la cellule bipolaire</a:t>
            </a:r>
          </a:p>
        </p:txBody>
      </p:sp>
      <p:sp>
        <p:nvSpPr>
          <p:cNvPr id="86020" name="Rectangle 4"/>
          <p:cNvSpPr>
            <a:spLocks noChangeArrowheads="1"/>
          </p:cNvSpPr>
          <p:nvPr/>
        </p:nvSpPr>
        <p:spPr bwMode="auto">
          <a:xfrm>
            <a:off x="2916238" y="403225"/>
            <a:ext cx="6227762" cy="6986588"/>
          </a:xfrm>
          <a:prstGeom prst="rect">
            <a:avLst/>
          </a:prstGeom>
          <a:noFill/>
          <a:ln w="9525">
            <a:noFill/>
            <a:miter lim="800000"/>
            <a:headEnd/>
            <a:tailEnd/>
          </a:ln>
        </p:spPr>
        <p:txBody>
          <a:bodyPr>
            <a:spAutoFit/>
          </a:bodyPr>
          <a:lstStyle/>
          <a:p>
            <a:r>
              <a:rPr lang="fr-FR" sz="3200">
                <a:solidFill>
                  <a:srgbClr val="0000CC"/>
                </a:solidFill>
              </a:rPr>
              <a:t>Si un stimulus lumineux sur le centre a un effet </a:t>
            </a:r>
            <a:r>
              <a:rPr lang="fr-FR" sz="3200">
                <a:solidFill>
                  <a:srgbClr val="FF0000"/>
                </a:solidFill>
              </a:rPr>
              <a:t>excitateur</a:t>
            </a:r>
            <a:r>
              <a:rPr lang="fr-FR" sz="3200">
                <a:solidFill>
                  <a:srgbClr val="0000CC"/>
                </a:solidFill>
              </a:rPr>
              <a:t> sur la cellule bipolaire, celle-ci subit une dépolarisation. On dit alors qu’elle est à centre ON. </a:t>
            </a:r>
          </a:p>
          <a:p>
            <a:r>
              <a:rPr lang="fr-FR" sz="3200">
                <a:solidFill>
                  <a:srgbClr val="0000CC"/>
                </a:solidFill>
              </a:rPr>
              <a:t>Un rayon de lumière qui tombe seulement sur la périphérie du champ de cette cellule aura l’effet opposé, c’est-à-dire une </a:t>
            </a:r>
            <a:r>
              <a:rPr lang="fr-FR" sz="3200">
                <a:solidFill>
                  <a:srgbClr val="FF0000"/>
                </a:solidFill>
              </a:rPr>
              <a:t>hyperpolarisation</a:t>
            </a:r>
            <a:r>
              <a:rPr lang="fr-FR" sz="3200">
                <a:solidFill>
                  <a:srgbClr val="0000CC"/>
                </a:solidFill>
              </a:rPr>
              <a:t> de la membrane.</a:t>
            </a:r>
            <a:br>
              <a:rPr lang="fr-FR" sz="3200">
                <a:solidFill>
                  <a:srgbClr val="0000CC"/>
                </a:solidFill>
              </a:rPr>
            </a:br>
            <a:r>
              <a:rPr lang="fr-FR" sz="3200">
                <a:solidFill>
                  <a:srgbClr val="0000CC"/>
                </a:solidFill>
              </a:rPr>
              <a:t/>
            </a:r>
            <a:br>
              <a:rPr lang="fr-FR" sz="3200">
                <a:solidFill>
                  <a:srgbClr val="0000CC"/>
                </a:solidFill>
              </a:rPr>
            </a:br>
            <a:endParaRPr lang="fr-FR" sz="3200">
              <a:solidFill>
                <a:srgbClr val="0000CC"/>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3492500" y="0"/>
            <a:ext cx="5651500" cy="6494463"/>
          </a:xfrm>
          <a:prstGeom prst="rect">
            <a:avLst/>
          </a:prstGeom>
          <a:noFill/>
          <a:ln w="9525">
            <a:noFill/>
            <a:miter lim="800000"/>
            <a:headEnd/>
            <a:tailEnd/>
          </a:ln>
        </p:spPr>
        <p:txBody>
          <a:bodyPr>
            <a:spAutoFit/>
          </a:bodyPr>
          <a:lstStyle/>
          <a:p>
            <a:r>
              <a:rPr lang="fr-FR" sz="3200" dirty="0">
                <a:solidFill>
                  <a:srgbClr val="240FA1"/>
                </a:solidFill>
              </a:rPr>
              <a:t>D’autres cellules bipolaires, à centre OFF : </a:t>
            </a:r>
          </a:p>
          <a:p>
            <a:r>
              <a:rPr lang="fr-FR" sz="3200" dirty="0">
                <a:solidFill>
                  <a:srgbClr val="240FA1"/>
                </a:solidFill>
              </a:rPr>
              <a:t>la lumière sur le </a:t>
            </a:r>
            <a:r>
              <a:rPr lang="fr-FR" sz="3200" u="sng" dirty="0">
                <a:solidFill>
                  <a:srgbClr val="240FA1"/>
                </a:solidFill>
              </a:rPr>
              <a:t>centre</a:t>
            </a:r>
            <a:r>
              <a:rPr lang="fr-FR" sz="3200" dirty="0">
                <a:solidFill>
                  <a:srgbClr val="240FA1"/>
                </a:solidFill>
              </a:rPr>
              <a:t> produit ici une </a:t>
            </a:r>
            <a:r>
              <a:rPr lang="fr-FR" sz="3200" dirty="0">
                <a:solidFill>
                  <a:srgbClr val="FF0000"/>
                </a:solidFill>
              </a:rPr>
              <a:t>hyperpolarisation</a:t>
            </a:r>
            <a:r>
              <a:rPr lang="fr-FR" sz="3200" dirty="0">
                <a:solidFill>
                  <a:srgbClr val="240FA1"/>
                </a:solidFill>
              </a:rPr>
              <a:t> </a:t>
            </a:r>
          </a:p>
          <a:p>
            <a:r>
              <a:rPr lang="fr-FR" sz="3200" dirty="0">
                <a:solidFill>
                  <a:srgbClr val="240FA1"/>
                </a:solidFill>
              </a:rPr>
              <a:t>alors qu'un stimulus lumineux sur la </a:t>
            </a:r>
            <a:r>
              <a:rPr lang="fr-FR" sz="3200" u="sng" dirty="0">
                <a:solidFill>
                  <a:srgbClr val="240FA1"/>
                </a:solidFill>
              </a:rPr>
              <a:t>périphérie</a:t>
            </a:r>
            <a:r>
              <a:rPr lang="fr-FR" sz="3200" dirty="0">
                <a:solidFill>
                  <a:srgbClr val="240FA1"/>
                </a:solidFill>
              </a:rPr>
              <a:t> a un effet </a:t>
            </a:r>
            <a:r>
              <a:rPr lang="fr-FR" sz="3200" dirty="0" smtClean="0">
                <a:solidFill>
                  <a:srgbClr val="FF0000"/>
                </a:solidFill>
              </a:rPr>
              <a:t>excitateur</a:t>
            </a:r>
            <a:endParaRPr lang="fr-FR" sz="3200" dirty="0">
              <a:solidFill>
                <a:srgbClr val="240FA1"/>
              </a:solidFill>
            </a:endParaRPr>
          </a:p>
          <a:p>
            <a:r>
              <a:rPr lang="fr-FR" sz="3200" dirty="0">
                <a:solidFill>
                  <a:srgbClr val="240FA1"/>
                </a:solidFill>
              </a:rPr>
              <a:t>On distingue donc deux types de cellules bipolaires selon la réponse de leur champ récepteur : à centre </a:t>
            </a:r>
            <a:r>
              <a:rPr lang="fr-FR" sz="3200" dirty="0">
                <a:solidFill>
                  <a:srgbClr val="FF0000"/>
                </a:solidFill>
              </a:rPr>
              <a:t>ON </a:t>
            </a:r>
            <a:r>
              <a:rPr lang="fr-FR" sz="3200" dirty="0">
                <a:solidFill>
                  <a:srgbClr val="240FA1"/>
                </a:solidFill>
              </a:rPr>
              <a:t>et à centre </a:t>
            </a:r>
            <a:r>
              <a:rPr lang="fr-FR" sz="3200" dirty="0">
                <a:solidFill>
                  <a:srgbClr val="FF0000"/>
                </a:solidFill>
              </a:rPr>
              <a:t>OFF</a:t>
            </a:r>
          </a:p>
        </p:txBody>
      </p:sp>
      <p:pic>
        <p:nvPicPr>
          <p:cNvPr id="87043" name="Picture 3"/>
          <p:cNvPicPr>
            <a:picLocks noChangeAspect="1" noChangeArrowheads="1"/>
          </p:cNvPicPr>
          <p:nvPr/>
        </p:nvPicPr>
        <p:blipFill>
          <a:blip r:embed="rId2" cstate="print"/>
          <a:srcRect/>
          <a:stretch>
            <a:fillRect/>
          </a:stretch>
        </p:blipFill>
        <p:spPr bwMode="auto">
          <a:xfrm>
            <a:off x="-180975" y="188913"/>
            <a:ext cx="37846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p:txBody>
          <a:bodyPr/>
          <a:lstStyle/>
          <a:p>
            <a:pPr eaLnBrk="1" hangingPunct="1"/>
            <a:r>
              <a:rPr lang="fr-FR" b="1" smtClean="0">
                <a:solidFill>
                  <a:srgbClr val="0000FF"/>
                </a:solidFill>
              </a:rPr>
              <a:t>Traitement du signal lumineux</a:t>
            </a:r>
          </a:p>
        </p:txBody>
      </p:sp>
      <p:sp>
        <p:nvSpPr>
          <p:cNvPr id="88067" name="Espace réservé du contenu 2"/>
          <p:cNvSpPr>
            <a:spLocks noGrp="1"/>
          </p:cNvSpPr>
          <p:nvPr>
            <p:ph idx="1"/>
          </p:nvPr>
        </p:nvSpPr>
        <p:spPr/>
        <p:txBody>
          <a:bodyPr/>
          <a:lstStyle/>
          <a:p>
            <a:pPr eaLnBrk="1" hangingPunct="1"/>
            <a:r>
              <a:rPr lang="fr-FR" b="1" smtClean="0">
                <a:solidFill>
                  <a:srgbClr val="0000FF"/>
                </a:solidFill>
              </a:rPr>
              <a:t>Existe 2 type de neurones bipolaires</a:t>
            </a:r>
          </a:p>
          <a:p>
            <a:pPr eaLnBrk="1" hangingPunct="1">
              <a:buFont typeface="Arial" charset="0"/>
              <a:buNone/>
            </a:pPr>
            <a:r>
              <a:rPr lang="fr-FR" b="1" smtClean="0">
                <a:solidFill>
                  <a:srgbClr val="0000FF"/>
                </a:solidFill>
              </a:rPr>
              <a:t>Dans l’obscurité</a:t>
            </a:r>
          </a:p>
          <a:p>
            <a:pPr eaLnBrk="1" hangingPunct="1"/>
            <a:r>
              <a:rPr lang="fr-FR" b="1" smtClean="0">
                <a:solidFill>
                  <a:srgbClr val="0000FF"/>
                </a:solidFill>
              </a:rPr>
              <a:t>Light « ON »: sont inhibées par la libération de glutamate et activées par la lumière</a:t>
            </a:r>
          </a:p>
          <a:p>
            <a:pPr eaLnBrk="1" hangingPunct="1"/>
            <a:r>
              <a:rPr lang="fr-FR" b="1" smtClean="0">
                <a:solidFill>
                  <a:srgbClr val="0000FF"/>
                </a:solidFill>
              </a:rPr>
              <a:t>Light « OFF »: sont activées par la libération de glutamate et </a:t>
            </a:r>
            <a:r>
              <a:rPr lang="fr-FR" b="1" smtClean="0">
                <a:solidFill>
                  <a:srgbClr val="0000CC"/>
                </a:solidFill>
              </a:rPr>
              <a:t>inhibée</a:t>
            </a:r>
            <a:r>
              <a:rPr lang="fr-FR" b="1" smtClean="0">
                <a:solidFill>
                  <a:srgbClr val="0000FF"/>
                </a:solidFill>
              </a:rPr>
              <a:t>s par la lumière</a:t>
            </a: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Visual_system"/>
          <p:cNvPicPr>
            <a:picLocks noChangeAspect="1" noChangeArrowheads="1"/>
          </p:cNvPicPr>
          <p:nvPr/>
        </p:nvPicPr>
        <p:blipFill>
          <a:blip r:embed="rId3" cstate="print"/>
          <a:srcRect/>
          <a:stretch>
            <a:fillRect/>
          </a:stretch>
        </p:blipFill>
        <p:spPr bwMode="auto">
          <a:xfrm>
            <a:off x="190500" y="2006600"/>
            <a:ext cx="4191000" cy="4419600"/>
          </a:xfrm>
          <a:prstGeom prst="rect">
            <a:avLst/>
          </a:prstGeom>
          <a:noFill/>
          <a:ln w="9525">
            <a:noFill/>
            <a:miter lim="800000"/>
            <a:headEnd/>
            <a:tailEnd/>
          </a:ln>
        </p:spPr>
      </p:pic>
      <p:sp>
        <p:nvSpPr>
          <p:cNvPr id="89091" name="Text Box 3"/>
          <p:cNvSpPr txBox="1">
            <a:spLocks noChangeArrowheads="1"/>
          </p:cNvSpPr>
          <p:nvPr/>
        </p:nvSpPr>
        <p:spPr bwMode="auto">
          <a:xfrm>
            <a:off x="3187700" y="6038850"/>
            <a:ext cx="431800" cy="336550"/>
          </a:xfrm>
          <a:prstGeom prst="rect">
            <a:avLst/>
          </a:prstGeom>
          <a:noFill/>
          <a:ln w="9525">
            <a:noFill/>
            <a:miter lim="800000"/>
            <a:headEnd/>
            <a:tailEnd/>
          </a:ln>
        </p:spPr>
        <p:txBody>
          <a:bodyPr wrap="none">
            <a:spAutoFit/>
          </a:bodyPr>
          <a:lstStyle/>
          <a:p>
            <a:r>
              <a:rPr lang="en-US" sz="1600">
                <a:solidFill>
                  <a:schemeClr val="bg2"/>
                </a:solidFill>
                <a:latin typeface="Times New Roman" pitchFamily="18" charset="0"/>
              </a:rPr>
              <a:t>V1</a:t>
            </a:r>
          </a:p>
        </p:txBody>
      </p:sp>
      <p:sp>
        <p:nvSpPr>
          <p:cNvPr id="89092" name="Rectangle 5"/>
          <p:cNvSpPr>
            <a:spLocks noChangeArrowheads="1"/>
          </p:cNvSpPr>
          <p:nvPr/>
        </p:nvSpPr>
        <p:spPr bwMode="auto">
          <a:xfrm>
            <a:off x="4565650" y="2006600"/>
            <a:ext cx="4365625" cy="2600325"/>
          </a:xfrm>
          <a:prstGeom prst="rect">
            <a:avLst/>
          </a:prstGeom>
          <a:solidFill>
            <a:schemeClr val="bg1"/>
          </a:solidFill>
          <a:ln w="12700" cap="sq">
            <a:solidFill>
              <a:schemeClr val="tx1"/>
            </a:solidFill>
            <a:miter lim="800000"/>
            <a:headEnd type="none" w="sm" len="sm"/>
            <a:tailEnd type="none" w="sm" len="sm"/>
          </a:ln>
        </p:spPr>
        <p:txBody>
          <a:bodyPr wrap="none" anchor="ctr"/>
          <a:lstStyle/>
          <a:p>
            <a:endParaRPr lang="fr-FR" b="0"/>
          </a:p>
        </p:txBody>
      </p:sp>
      <p:pic>
        <p:nvPicPr>
          <p:cNvPr id="89093" name="Picture 6" descr="ganglioncells"/>
          <p:cNvPicPr>
            <a:picLocks noChangeAspect="1" noChangeArrowheads="1"/>
          </p:cNvPicPr>
          <p:nvPr/>
        </p:nvPicPr>
        <p:blipFill>
          <a:blip r:embed="rId4" cstate="print"/>
          <a:srcRect/>
          <a:stretch>
            <a:fillRect/>
          </a:stretch>
        </p:blipFill>
        <p:spPr bwMode="auto">
          <a:xfrm>
            <a:off x="4583113" y="2032000"/>
            <a:ext cx="4346575" cy="2025650"/>
          </a:xfrm>
          <a:prstGeom prst="rect">
            <a:avLst/>
          </a:prstGeom>
          <a:noFill/>
          <a:ln w="9525">
            <a:noFill/>
            <a:miter lim="800000"/>
            <a:headEnd/>
            <a:tailEnd/>
          </a:ln>
        </p:spPr>
      </p:pic>
      <p:pic>
        <p:nvPicPr>
          <p:cNvPr id="89094" name="Picture 7"/>
          <p:cNvPicPr>
            <a:picLocks noChangeAspect="1" noChangeArrowheads="1"/>
          </p:cNvPicPr>
          <p:nvPr/>
        </p:nvPicPr>
        <p:blipFill>
          <a:blip r:embed="rId5" cstate="print"/>
          <a:srcRect/>
          <a:stretch>
            <a:fillRect/>
          </a:stretch>
        </p:blipFill>
        <p:spPr bwMode="auto">
          <a:xfrm>
            <a:off x="6530975" y="4027488"/>
            <a:ext cx="938213" cy="579437"/>
          </a:xfrm>
          <a:prstGeom prst="rect">
            <a:avLst/>
          </a:prstGeom>
          <a:noFill/>
          <a:ln w="12700" cap="sq">
            <a:noFill/>
            <a:miter lim="800000"/>
            <a:headEnd type="none" w="sm" len="sm"/>
            <a:tailEnd type="none" w="sm" len="sm"/>
          </a:ln>
        </p:spPr>
      </p:pic>
      <p:pic>
        <p:nvPicPr>
          <p:cNvPr id="89095" name="Picture 8"/>
          <p:cNvPicPr>
            <a:picLocks noChangeAspect="1" noChangeArrowheads="1"/>
          </p:cNvPicPr>
          <p:nvPr/>
        </p:nvPicPr>
        <p:blipFill>
          <a:blip r:embed="rId6" cstate="print"/>
          <a:srcRect/>
          <a:stretch>
            <a:fillRect/>
          </a:stretch>
        </p:blipFill>
        <p:spPr bwMode="auto">
          <a:xfrm>
            <a:off x="7470775" y="4002088"/>
            <a:ext cx="998538" cy="598487"/>
          </a:xfrm>
          <a:prstGeom prst="rect">
            <a:avLst/>
          </a:prstGeom>
          <a:noFill/>
          <a:ln w="12700" cap="sq">
            <a:noFill/>
            <a:miter lim="800000"/>
            <a:headEnd type="none" w="sm" len="sm"/>
            <a:tailEnd type="none" w="sm" len="sm"/>
          </a:ln>
        </p:spPr>
      </p:pic>
      <p:pic>
        <p:nvPicPr>
          <p:cNvPr id="89096" name="Picture 9"/>
          <p:cNvPicPr>
            <a:picLocks noChangeAspect="1" noChangeArrowheads="1"/>
          </p:cNvPicPr>
          <p:nvPr/>
        </p:nvPicPr>
        <p:blipFill>
          <a:blip r:embed="rId7" cstate="print"/>
          <a:srcRect/>
          <a:stretch>
            <a:fillRect/>
          </a:stretch>
        </p:blipFill>
        <p:spPr bwMode="auto">
          <a:xfrm>
            <a:off x="5119688" y="3983038"/>
            <a:ext cx="868362" cy="619125"/>
          </a:xfrm>
          <a:prstGeom prst="rect">
            <a:avLst/>
          </a:prstGeom>
          <a:noFill/>
          <a:ln w="12700" cap="sq">
            <a:noFill/>
            <a:miter lim="800000"/>
            <a:headEnd type="none" w="sm" len="sm"/>
            <a:tailEnd type="none" w="sm" len="sm"/>
          </a:ln>
        </p:spPr>
      </p:pic>
      <p:pic>
        <p:nvPicPr>
          <p:cNvPr id="89097" name="Picture 10"/>
          <p:cNvPicPr>
            <a:picLocks noChangeAspect="1" noChangeArrowheads="1"/>
          </p:cNvPicPr>
          <p:nvPr/>
        </p:nvPicPr>
        <p:blipFill>
          <a:blip r:embed="rId8" cstate="print"/>
          <a:srcRect/>
          <a:stretch>
            <a:fillRect/>
          </a:stretch>
        </p:blipFill>
        <p:spPr bwMode="auto">
          <a:xfrm>
            <a:off x="5811838" y="4041775"/>
            <a:ext cx="779462" cy="568325"/>
          </a:xfrm>
          <a:prstGeom prst="rect">
            <a:avLst/>
          </a:prstGeom>
          <a:noFill/>
          <a:ln w="12700" cap="sq">
            <a:noFill/>
            <a:miter lim="800000"/>
            <a:headEnd type="none" w="sm" len="sm"/>
            <a:tailEnd type="none" w="sm" len="sm"/>
          </a:ln>
        </p:spPr>
      </p:pic>
      <p:sp>
        <p:nvSpPr>
          <p:cNvPr id="89098" name="Text Box 11"/>
          <p:cNvSpPr txBox="1">
            <a:spLocks noChangeArrowheads="1"/>
          </p:cNvSpPr>
          <p:nvPr/>
        </p:nvSpPr>
        <p:spPr bwMode="auto">
          <a:xfrm>
            <a:off x="8213725" y="3602038"/>
            <a:ext cx="727075" cy="336550"/>
          </a:xfrm>
          <a:prstGeom prst="rect">
            <a:avLst/>
          </a:prstGeom>
          <a:noFill/>
          <a:ln w="12700" cap="sq">
            <a:noFill/>
            <a:miter lim="800000"/>
            <a:headEnd type="none" w="sm" len="sm"/>
            <a:tailEnd type="none" w="sm" len="sm"/>
          </a:ln>
        </p:spPr>
        <p:txBody>
          <a:bodyPr wrap="none">
            <a:spAutoFit/>
          </a:bodyPr>
          <a:lstStyle/>
          <a:p>
            <a:pPr eaLnBrk="0" hangingPunct="0"/>
            <a:r>
              <a:rPr lang="fr-FR" sz="1600">
                <a:solidFill>
                  <a:srgbClr val="33CC33"/>
                </a:solidFill>
                <a:latin typeface="Times New Roman" pitchFamily="18" charset="0"/>
              </a:rPr>
              <a:t>centre</a:t>
            </a:r>
          </a:p>
        </p:txBody>
      </p:sp>
      <p:sp>
        <p:nvSpPr>
          <p:cNvPr id="89099" name="Text Box 12"/>
          <p:cNvSpPr txBox="1">
            <a:spLocks noChangeArrowheads="1"/>
          </p:cNvSpPr>
          <p:nvPr/>
        </p:nvSpPr>
        <p:spPr bwMode="auto">
          <a:xfrm>
            <a:off x="8154988" y="4233863"/>
            <a:ext cx="974725" cy="336550"/>
          </a:xfrm>
          <a:prstGeom prst="rect">
            <a:avLst/>
          </a:prstGeom>
          <a:noFill/>
          <a:ln w="12700" cap="sq">
            <a:noFill/>
            <a:miter lim="800000"/>
            <a:headEnd type="none" w="sm" len="sm"/>
            <a:tailEnd type="none" w="sm" len="sm"/>
          </a:ln>
        </p:spPr>
        <p:txBody>
          <a:bodyPr wrap="none">
            <a:spAutoFit/>
          </a:bodyPr>
          <a:lstStyle/>
          <a:p>
            <a:pPr eaLnBrk="0" hangingPunct="0"/>
            <a:r>
              <a:rPr lang="fr-FR" sz="1600">
                <a:solidFill>
                  <a:schemeClr val="accent2"/>
                </a:solidFill>
                <a:latin typeface="Times New Roman" pitchFamily="18" charset="0"/>
              </a:rPr>
              <a:t>pourtour</a:t>
            </a:r>
          </a:p>
        </p:txBody>
      </p:sp>
      <p:sp>
        <p:nvSpPr>
          <p:cNvPr id="89100" name="Text Box 13"/>
          <p:cNvSpPr txBox="1">
            <a:spLocks noChangeArrowheads="1"/>
          </p:cNvSpPr>
          <p:nvPr/>
        </p:nvSpPr>
        <p:spPr bwMode="auto">
          <a:xfrm>
            <a:off x="1973263" y="404813"/>
            <a:ext cx="5911850" cy="701675"/>
          </a:xfrm>
          <a:prstGeom prst="rect">
            <a:avLst/>
          </a:prstGeom>
          <a:noFill/>
          <a:ln w="12700" cap="sq">
            <a:noFill/>
            <a:miter lim="800000"/>
            <a:headEnd type="none" w="sm" len="sm"/>
            <a:tailEnd type="none" w="sm" len="sm"/>
          </a:ln>
        </p:spPr>
        <p:txBody>
          <a:bodyPr wrap="none">
            <a:spAutoFit/>
          </a:bodyPr>
          <a:lstStyle/>
          <a:p>
            <a:pPr algn="ctr" eaLnBrk="0" hangingPunct="0"/>
            <a:r>
              <a:rPr lang="fr-FR" sz="2000">
                <a:solidFill>
                  <a:srgbClr val="FF0000"/>
                </a:solidFill>
              </a:rPr>
              <a:t>Les Champs Récepteurs (CRs)</a:t>
            </a:r>
          </a:p>
          <a:p>
            <a:pPr algn="ctr" eaLnBrk="0" hangingPunct="0"/>
            <a:r>
              <a:rPr lang="fr-FR" sz="2000">
                <a:solidFill>
                  <a:srgbClr val="FF0000"/>
                </a:solidFill>
              </a:rPr>
              <a:t>des cellules ganglionnaires sont concentriques</a:t>
            </a:r>
          </a:p>
        </p:txBody>
      </p:sp>
      <p:sp>
        <p:nvSpPr>
          <p:cNvPr id="89101" name="Text Box 14"/>
          <p:cNvSpPr txBox="1">
            <a:spLocks noChangeArrowheads="1"/>
          </p:cNvSpPr>
          <p:nvPr/>
        </p:nvSpPr>
        <p:spPr bwMode="auto">
          <a:xfrm>
            <a:off x="4711700" y="4787900"/>
            <a:ext cx="4064000" cy="1616075"/>
          </a:xfrm>
          <a:prstGeom prst="rect">
            <a:avLst/>
          </a:prstGeom>
          <a:noFill/>
          <a:ln w="12700" cap="sq">
            <a:noFill/>
            <a:miter lim="800000"/>
            <a:headEnd type="none" w="sm" len="sm"/>
            <a:tailEnd type="none" w="sm" len="sm"/>
          </a:ln>
        </p:spPr>
        <p:txBody>
          <a:bodyPr>
            <a:spAutoFit/>
          </a:bodyPr>
          <a:lstStyle/>
          <a:p>
            <a:pPr algn="ctr" eaLnBrk="0" hangingPunct="0"/>
            <a:r>
              <a:rPr lang="fr-FR" sz="2000" b="0">
                <a:solidFill>
                  <a:srgbClr val="0000FF"/>
                </a:solidFill>
                <a:cs typeface="Times New Roman" pitchFamily="18" charset="0"/>
              </a:rPr>
              <a:t>La plupart des CRs dans les premiers étages de la voie visuelle montre un </a:t>
            </a:r>
            <a:r>
              <a:rPr lang="fr-FR" sz="2000">
                <a:solidFill>
                  <a:srgbClr val="FF0000"/>
                </a:solidFill>
                <a:cs typeface="Times New Roman" pitchFamily="18" charset="0"/>
              </a:rPr>
              <a:t>antagonisme</a:t>
            </a:r>
            <a:r>
              <a:rPr lang="fr-FR" sz="2000">
                <a:solidFill>
                  <a:srgbClr val="FFCC00"/>
                </a:solidFill>
                <a:cs typeface="Times New Roman" pitchFamily="18" charset="0"/>
              </a:rPr>
              <a:t> </a:t>
            </a:r>
            <a:r>
              <a:rPr lang="fr-FR" sz="2000">
                <a:solidFill>
                  <a:srgbClr val="FF0000"/>
                </a:solidFill>
                <a:cs typeface="Times New Roman" pitchFamily="18" charset="0"/>
              </a:rPr>
              <a:t>centre / pourtour</a:t>
            </a:r>
            <a:r>
              <a:rPr lang="fr-FR" sz="2000" b="0">
                <a:solidFill>
                  <a:srgbClr val="0000FF"/>
                </a:solidFill>
                <a:cs typeface="Times New Roman" pitchFamily="18" charset="0"/>
              </a:rPr>
              <a:t>, optimal pour la </a:t>
            </a:r>
            <a:r>
              <a:rPr lang="fr-FR" sz="2000">
                <a:solidFill>
                  <a:srgbClr val="FF0000"/>
                </a:solidFill>
                <a:cs typeface="Times New Roman" pitchFamily="18" charset="0"/>
              </a:rPr>
              <a:t>capture des contrastes</a:t>
            </a:r>
            <a:r>
              <a:rPr lang="fr-FR" sz="2000">
                <a:solidFill>
                  <a:srgbClr val="FFCC00"/>
                </a:solidFill>
                <a:cs typeface="Times New Roman" pitchFamily="18" charset="0"/>
              </a:rPr>
              <a:t>.</a:t>
            </a:r>
            <a:endParaRPr lang="fr-FR" sz="2000">
              <a:solidFill>
                <a:srgbClr val="FFCC00"/>
              </a:solidFill>
            </a:endParaRPr>
          </a:p>
        </p:txBody>
      </p:sp>
      <p:sp>
        <p:nvSpPr>
          <p:cNvPr id="89102" name="Line 15"/>
          <p:cNvSpPr>
            <a:spLocks noChangeShapeType="1"/>
          </p:cNvSpPr>
          <p:nvPr/>
        </p:nvSpPr>
        <p:spPr bwMode="auto">
          <a:xfrm flipV="1">
            <a:off x="2832100" y="3352800"/>
            <a:ext cx="1841500" cy="254000"/>
          </a:xfrm>
          <a:prstGeom prst="line">
            <a:avLst/>
          </a:prstGeom>
          <a:noFill/>
          <a:ln w="57150" cap="sq">
            <a:solidFill>
              <a:srgbClr val="FF9900"/>
            </a:solidFill>
            <a:round/>
            <a:headEnd type="none" w="sm" len="sm"/>
            <a:tailEnd type="triangle" w="sm" len="sm"/>
          </a:ln>
        </p:spPr>
        <p:txBody>
          <a:bodyPr/>
          <a:lstStyle/>
          <a:p>
            <a:endParaRPr lang="fr-FR"/>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15900" y="6326188"/>
            <a:ext cx="8756650" cy="461962"/>
          </a:xfrm>
          <a:prstGeom prst="rect">
            <a:avLst/>
          </a:prstGeom>
          <a:noFill/>
          <a:ln w="9525">
            <a:noFill/>
            <a:miter lim="800000"/>
            <a:headEnd/>
            <a:tailEnd/>
          </a:ln>
        </p:spPr>
        <p:txBody>
          <a:bodyPr wrap="none">
            <a:spAutoFit/>
          </a:bodyPr>
          <a:lstStyle/>
          <a:p>
            <a:pPr algn="ctr"/>
            <a:r>
              <a:rPr lang="fr-FR">
                <a:solidFill>
                  <a:srgbClr val="0000FF"/>
                </a:solidFill>
                <a:latin typeface="Times New Roman" pitchFamily="18" charset="0"/>
              </a:rPr>
              <a:t>Les C gang centre ON sont excitées par les C Bipolaire centre ON</a:t>
            </a:r>
          </a:p>
        </p:txBody>
      </p:sp>
      <p:sp>
        <p:nvSpPr>
          <p:cNvPr id="90115" name="Rectangle 3"/>
          <p:cNvSpPr>
            <a:spLocks noChangeArrowheads="1"/>
          </p:cNvSpPr>
          <p:nvPr/>
        </p:nvSpPr>
        <p:spPr bwMode="auto">
          <a:xfrm>
            <a:off x="1841500" y="160338"/>
            <a:ext cx="5972175" cy="682625"/>
          </a:xfrm>
          <a:prstGeom prst="rect">
            <a:avLst/>
          </a:prstGeom>
          <a:noFill/>
          <a:ln w="9525">
            <a:noFill/>
            <a:miter lim="800000"/>
            <a:headEnd/>
            <a:tailEnd/>
          </a:ln>
        </p:spPr>
        <p:txBody>
          <a:bodyPr wrap="none">
            <a:spAutoFit/>
          </a:bodyPr>
          <a:lstStyle/>
          <a:p>
            <a:pPr algn="ctr">
              <a:lnSpc>
                <a:spcPct val="80000"/>
              </a:lnSpc>
            </a:pPr>
            <a:r>
              <a:rPr lang="fr-FR" b="0">
                <a:solidFill>
                  <a:srgbClr val="0000FF"/>
                </a:solidFill>
                <a:latin typeface="Times New Roman" pitchFamily="18" charset="0"/>
              </a:rPr>
              <a:t>Les cellules ganglionnaires sont organisées </a:t>
            </a:r>
          </a:p>
          <a:p>
            <a:pPr algn="ctr">
              <a:lnSpc>
                <a:spcPct val="80000"/>
              </a:lnSpc>
            </a:pPr>
            <a:r>
              <a:rPr lang="fr-FR" b="0">
                <a:solidFill>
                  <a:srgbClr val="0000FF"/>
                </a:solidFill>
                <a:latin typeface="Times New Roman" pitchFamily="18" charset="0"/>
              </a:rPr>
              <a:t>en champs récepteurs circulaires concentriques</a:t>
            </a:r>
          </a:p>
        </p:txBody>
      </p:sp>
      <p:pic>
        <p:nvPicPr>
          <p:cNvPr id="90116" name="Picture 4" descr="on off cell ggl B"/>
          <p:cNvPicPr>
            <a:picLocks noChangeAspect="1" noChangeArrowheads="1"/>
          </p:cNvPicPr>
          <p:nvPr/>
        </p:nvPicPr>
        <p:blipFill>
          <a:blip r:embed="rId3" cstate="print"/>
          <a:srcRect/>
          <a:stretch>
            <a:fillRect/>
          </a:stretch>
        </p:blipFill>
        <p:spPr bwMode="auto">
          <a:xfrm>
            <a:off x="2022475" y="874713"/>
            <a:ext cx="4824413" cy="5526087"/>
          </a:xfrm>
          <a:prstGeom prst="rect">
            <a:avLst/>
          </a:prstGeom>
          <a:noFill/>
          <a:ln w="9525">
            <a:noFill/>
            <a:miter lim="800000"/>
            <a:headEnd/>
            <a:tailEnd/>
          </a:ln>
        </p:spPr>
      </p:pic>
      <p:sp>
        <p:nvSpPr>
          <p:cNvPr id="90117" name="Text Box 5"/>
          <p:cNvSpPr txBox="1">
            <a:spLocks noChangeArrowheads="1"/>
          </p:cNvSpPr>
          <p:nvPr/>
        </p:nvSpPr>
        <p:spPr bwMode="auto">
          <a:xfrm>
            <a:off x="6856413" y="1752600"/>
            <a:ext cx="2287587" cy="396875"/>
          </a:xfrm>
          <a:prstGeom prst="rect">
            <a:avLst/>
          </a:prstGeom>
          <a:noFill/>
          <a:ln w="9525">
            <a:noFill/>
            <a:miter lim="800000"/>
            <a:headEnd/>
            <a:tailEnd/>
          </a:ln>
        </p:spPr>
        <p:txBody>
          <a:bodyPr wrap="none">
            <a:spAutoFit/>
          </a:bodyPr>
          <a:lstStyle/>
          <a:p>
            <a:r>
              <a:rPr lang="fr-FR" sz="2000" b="0">
                <a:solidFill>
                  <a:srgbClr val="0000FF"/>
                </a:solidFill>
              </a:rPr>
              <a:t>Fréquence des PA</a:t>
            </a:r>
          </a:p>
        </p:txBody>
      </p:sp>
      <p:grpSp>
        <p:nvGrpSpPr>
          <p:cNvPr id="2" name="Group 8"/>
          <p:cNvGrpSpPr>
            <a:grpSpLocks/>
          </p:cNvGrpSpPr>
          <p:nvPr/>
        </p:nvGrpSpPr>
        <p:grpSpPr bwMode="auto">
          <a:xfrm>
            <a:off x="304800" y="1752600"/>
            <a:ext cx="1676400" cy="1371600"/>
            <a:chOff x="192" y="1104"/>
            <a:chExt cx="1056" cy="864"/>
          </a:xfrm>
        </p:grpSpPr>
        <p:sp>
          <p:nvSpPr>
            <p:cNvPr id="90123" name="Text Box 6"/>
            <p:cNvSpPr txBox="1">
              <a:spLocks noChangeArrowheads="1"/>
            </p:cNvSpPr>
            <p:nvPr/>
          </p:nvSpPr>
          <p:spPr bwMode="auto">
            <a:xfrm>
              <a:off x="192" y="1440"/>
              <a:ext cx="927" cy="288"/>
            </a:xfrm>
            <a:prstGeom prst="rect">
              <a:avLst/>
            </a:prstGeom>
            <a:noFill/>
            <a:ln w="9525">
              <a:noFill/>
              <a:miter lim="800000"/>
              <a:headEnd/>
              <a:tailEnd/>
            </a:ln>
          </p:spPr>
          <p:txBody>
            <a:bodyPr wrap="none">
              <a:spAutoFit/>
            </a:bodyPr>
            <a:lstStyle/>
            <a:p>
              <a:r>
                <a:rPr lang="fr-FR" b="0"/>
                <a:t>Spot petit</a:t>
              </a:r>
            </a:p>
          </p:txBody>
        </p:sp>
        <p:sp>
          <p:nvSpPr>
            <p:cNvPr id="90124" name="AutoShape 7"/>
            <p:cNvSpPr>
              <a:spLocks/>
            </p:cNvSpPr>
            <p:nvPr/>
          </p:nvSpPr>
          <p:spPr bwMode="auto">
            <a:xfrm>
              <a:off x="1200" y="1104"/>
              <a:ext cx="48" cy="864"/>
            </a:xfrm>
            <a:prstGeom prst="leftBrace">
              <a:avLst>
                <a:gd name="adj1" fmla="val 150000"/>
                <a:gd name="adj2" fmla="val 50000"/>
              </a:avLst>
            </a:prstGeom>
            <a:noFill/>
            <a:ln w="9525">
              <a:solidFill>
                <a:schemeClr val="tx1"/>
              </a:solidFill>
              <a:round/>
              <a:headEnd/>
              <a:tailEnd/>
            </a:ln>
          </p:spPr>
          <p:txBody>
            <a:bodyPr wrap="none" anchor="ctr"/>
            <a:lstStyle/>
            <a:p>
              <a:endParaRPr lang="fr-FR" b="0"/>
            </a:p>
          </p:txBody>
        </p:sp>
      </p:grpSp>
      <p:grpSp>
        <p:nvGrpSpPr>
          <p:cNvPr id="3" name="Group 9"/>
          <p:cNvGrpSpPr>
            <a:grpSpLocks/>
          </p:cNvGrpSpPr>
          <p:nvPr/>
        </p:nvGrpSpPr>
        <p:grpSpPr bwMode="auto">
          <a:xfrm>
            <a:off x="304800" y="3733800"/>
            <a:ext cx="1676400" cy="1371600"/>
            <a:chOff x="192" y="1104"/>
            <a:chExt cx="1056" cy="864"/>
          </a:xfrm>
        </p:grpSpPr>
        <p:sp>
          <p:nvSpPr>
            <p:cNvPr id="90121" name="Text Box 10"/>
            <p:cNvSpPr txBox="1">
              <a:spLocks noChangeArrowheads="1"/>
            </p:cNvSpPr>
            <p:nvPr/>
          </p:nvSpPr>
          <p:spPr bwMode="auto">
            <a:xfrm>
              <a:off x="192" y="1440"/>
              <a:ext cx="992" cy="288"/>
            </a:xfrm>
            <a:prstGeom prst="rect">
              <a:avLst/>
            </a:prstGeom>
            <a:noFill/>
            <a:ln w="9525">
              <a:noFill/>
              <a:miter lim="800000"/>
              <a:headEnd/>
              <a:tailEnd/>
            </a:ln>
          </p:spPr>
          <p:txBody>
            <a:bodyPr wrap="none">
              <a:spAutoFit/>
            </a:bodyPr>
            <a:lstStyle/>
            <a:p>
              <a:r>
                <a:rPr lang="fr-FR" b="0"/>
                <a:t>Spot large</a:t>
              </a:r>
            </a:p>
          </p:txBody>
        </p:sp>
        <p:sp>
          <p:nvSpPr>
            <p:cNvPr id="90122" name="AutoShape 11"/>
            <p:cNvSpPr>
              <a:spLocks/>
            </p:cNvSpPr>
            <p:nvPr/>
          </p:nvSpPr>
          <p:spPr bwMode="auto">
            <a:xfrm>
              <a:off x="1200" y="1104"/>
              <a:ext cx="48" cy="864"/>
            </a:xfrm>
            <a:prstGeom prst="leftBrace">
              <a:avLst>
                <a:gd name="adj1" fmla="val 150000"/>
                <a:gd name="adj2" fmla="val 50000"/>
              </a:avLst>
            </a:prstGeom>
            <a:noFill/>
            <a:ln w="9525">
              <a:solidFill>
                <a:schemeClr val="tx1"/>
              </a:solidFill>
              <a:round/>
              <a:headEnd/>
              <a:tailEnd/>
            </a:ln>
          </p:spPr>
          <p:txBody>
            <a:bodyPr wrap="none" anchor="ctr"/>
            <a:lstStyle/>
            <a:p>
              <a:endParaRPr lang="fr-FR" b="0"/>
            </a:p>
          </p:txBody>
        </p:sp>
      </p:grpSp>
      <p:sp>
        <p:nvSpPr>
          <p:cNvPr id="90120" name="Text Box 12"/>
          <p:cNvSpPr txBox="1">
            <a:spLocks noChangeArrowheads="1"/>
          </p:cNvSpPr>
          <p:nvPr/>
        </p:nvSpPr>
        <p:spPr bwMode="auto">
          <a:xfrm>
            <a:off x="304800" y="5715000"/>
            <a:ext cx="1624013" cy="457200"/>
          </a:xfrm>
          <a:prstGeom prst="rect">
            <a:avLst/>
          </a:prstGeom>
          <a:noFill/>
          <a:ln w="9525">
            <a:noFill/>
            <a:miter lim="800000"/>
            <a:headEnd/>
            <a:tailEnd/>
          </a:ln>
        </p:spPr>
        <p:txBody>
          <a:bodyPr wrap="none">
            <a:spAutoFit/>
          </a:bodyPr>
          <a:lstStyle/>
          <a:p>
            <a:r>
              <a:rPr lang="fr-FR" b="0"/>
              <a:t>Spot diffus</a:t>
            </a:r>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p:cNvSpPr>
            <a:spLocks noGrp="1"/>
          </p:cNvSpPr>
          <p:nvPr>
            <p:ph type="title"/>
          </p:nvPr>
        </p:nvSpPr>
        <p:spPr>
          <a:xfrm>
            <a:off x="500063" y="-214313"/>
            <a:ext cx="8229600" cy="1143001"/>
          </a:xfrm>
        </p:spPr>
        <p:txBody>
          <a:bodyPr/>
          <a:lstStyle/>
          <a:p>
            <a:pPr eaLnBrk="1" hangingPunct="1"/>
            <a:r>
              <a:rPr lang="fr-FR" smtClean="0">
                <a:solidFill>
                  <a:srgbClr val="0000FF"/>
                </a:solidFill>
                <a:latin typeface="Times New Roman" pitchFamily="18" charset="0"/>
              </a:rPr>
              <a:t/>
            </a:r>
            <a:br>
              <a:rPr lang="fr-FR" smtClean="0">
                <a:solidFill>
                  <a:srgbClr val="0000FF"/>
                </a:solidFill>
                <a:latin typeface="Times New Roman" pitchFamily="18" charset="0"/>
              </a:rPr>
            </a:br>
            <a:r>
              <a:rPr lang="fr-FR" smtClean="0">
                <a:solidFill>
                  <a:srgbClr val="0000FF"/>
                </a:solidFill>
                <a:latin typeface="Times New Roman" pitchFamily="18" charset="0"/>
              </a:rPr>
              <a:t/>
            </a:r>
            <a:br>
              <a:rPr lang="fr-FR" smtClean="0">
                <a:solidFill>
                  <a:srgbClr val="0000FF"/>
                </a:solidFill>
                <a:latin typeface="Times New Roman" pitchFamily="18" charset="0"/>
              </a:rPr>
            </a:br>
            <a:r>
              <a:rPr lang="fr-FR" sz="3200" b="1" smtClean="0">
                <a:solidFill>
                  <a:srgbClr val="0000FF"/>
                </a:solidFill>
                <a:latin typeface="Times New Roman" pitchFamily="18" charset="0"/>
              </a:rPr>
              <a:t>C- La phototransduction</a:t>
            </a:r>
            <a:r>
              <a:rPr lang="fr-FR" smtClean="0">
                <a:solidFill>
                  <a:srgbClr val="0000FF"/>
                </a:solidFill>
                <a:latin typeface="Times New Roman" pitchFamily="18" charset="0"/>
              </a:rPr>
              <a:t/>
            </a:r>
            <a:br>
              <a:rPr lang="fr-FR" smtClean="0">
                <a:solidFill>
                  <a:srgbClr val="0000FF"/>
                </a:solidFill>
                <a:latin typeface="Times New Roman" pitchFamily="18" charset="0"/>
              </a:rPr>
            </a:br>
            <a:r>
              <a:rPr lang="fr-FR" smtClean="0">
                <a:solidFill>
                  <a:srgbClr val="0000FF"/>
                </a:solidFill>
                <a:latin typeface="Times New Roman" pitchFamily="18" charset="0"/>
              </a:rPr>
              <a:t/>
            </a:r>
            <a:br>
              <a:rPr lang="fr-FR" smtClean="0">
                <a:solidFill>
                  <a:srgbClr val="0000FF"/>
                </a:solidFill>
                <a:latin typeface="Times New Roman" pitchFamily="18" charset="0"/>
              </a:rPr>
            </a:br>
            <a:endParaRPr lang="fr-FR" smtClean="0"/>
          </a:p>
        </p:txBody>
      </p:sp>
      <p:sp>
        <p:nvSpPr>
          <p:cNvPr id="76803" name="Espace réservé du contenu 2"/>
          <p:cNvSpPr>
            <a:spLocks noGrp="1"/>
          </p:cNvSpPr>
          <p:nvPr>
            <p:ph idx="1"/>
          </p:nvPr>
        </p:nvSpPr>
        <p:spPr>
          <a:xfrm>
            <a:off x="0" y="958850"/>
            <a:ext cx="9144000" cy="6357938"/>
          </a:xfrm>
        </p:spPr>
        <p:txBody>
          <a:bodyPr/>
          <a:lstStyle/>
          <a:p>
            <a:pPr algn="ctr" eaLnBrk="1" hangingPunct="1">
              <a:buFont typeface="Arial" charset="0"/>
              <a:buNone/>
            </a:pPr>
            <a:r>
              <a:rPr lang="fr-FR" sz="3000" b="1" smtClean="0">
                <a:solidFill>
                  <a:srgbClr val="FF0000"/>
                </a:solidFill>
                <a:latin typeface="Times New Roman" pitchFamily="18" charset="0"/>
              </a:rPr>
              <a:t>Obscurité</a:t>
            </a:r>
            <a:endParaRPr lang="fr-FR" sz="3000" smtClean="0">
              <a:solidFill>
                <a:srgbClr val="0000FF"/>
              </a:solidFill>
              <a:latin typeface="Times New Roman" pitchFamily="18" charset="0"/>
            </a:endParaRPr>
          </a:p>
          <a:p>
            <a:pPr algn="just" eaLnBrk="1" hangingPunct="1">
              <a:buFont typeface="Arial" charset="0"/>
              <a:buNone/>
            </a:pPr>
            <a:r>
              <a:rPr lang="fr-FR" sz="3000" b="1" smtClean="0">
                <a:solidFill>
                  <a:srgbClr val="0000FF"/>
                </a:solidFill>
                <a:latin typeface="Times New Roman" pitchFamily="18" charset="0"/>
              </a:rPr>
              <a:t>Rhodopsine inactive</a:t>
            </a:r>
          </a:p>
          <a:p>
            <a:pPr algn="just" eaLnBrk="1" hangingPunct="1">
              <a:buFont typeface="Arial" charset="0"/>
              <a:buNone/>
            </a:pPr>
            <a:r>
              <a:rPr lang="fr-FR" sz="3000" b="1" smtClean="0">
                <a:solidFill>
                  <a:srgbClr val="0000FF"/>
                </a:solidFill>
                <a:latin typeface="Times New Roman" pitchFamily="18" charset="0"/>
              </a:rPr>
              <a:t>Niveau de GMPc (</a:t>
            </a:r>
            <a:r>
              <a:rPr lang="fr-FR" b="1" smtClean="0">
                <a:solidFill>
                  <a:srgbClr val="0000FF"/>
                </a:solidFill>
              </a:rPr>
              <a:t>Guanosine Mono Phosphate)</a:t>
            </a:r>
            <a:r>
              <a:rPr lang="fr-FR" b="1" smtClean="0"/>
              <a:t> </a:t>
            </a:r>
            <a:r>
              <a:rPr lang="fr-FR" sz="3000" b="1" smtClean="0">
                <a:solidFill>
                  <a:srgbClr val="0000FF"/>
                </a:solidFill>
                <a:latin typeface="Times New Roman" pitchFamily="18" charset="0"/>
              </a:rPr>
              <a:t>élevé</a:t>
            </a:r>
          </a:p>
          <a:p>
            <a:pPr algn="just" eaLnBrk="1" hangingPunct="1">
              <a:buFont typeface="Arial" charset="0"/>
              <a:buNone/>
            </a:pPr>
            <a:r>
              <a:rPr lang="fr-FR" sz="3000" b="1" smtClean="0">
                <a:solidFill>
                  <a:srgbClr val="0000FF"/>
                </a:solidFill>
                <a:latin typeface="Times New Roman" pitchFamily="18" charset="0"/>
              </a:rPr>
              <a:t>2 types de  canaux ouverts </a:t>
            </a:r>
          </a:p>
          <a:p>
            <a:pPr algn="just" eaLnBrk="1" hangingPunct="1"/>
            <a:r>
              <a:rPr lang="fr-FR" sz="3000" b="1" smtClean="0">
                <a:solidFill>
                  <a:srgbClr val="0000FF"/>
                </a:solidFill>
                <a:latin typeface="Times New Roman" pitchFamily="18" charset="0"/>
              </a:rPr>
              <a:t>Entrées  de Na+  </a:t>
            </a:r>
          </a:p>
          <a:p>
            <a:pPr algn="just" eaLnBrk="1" hangingPunct="1"/>
            <a:r>
              <a:rPr lang="fr-FR" sz="3000" b="1" smtClean="0">
                <a:solidFill>
                  <a:srgbClr val="0000FF"/>
                </a:solidFill>
                <a:latin typeface="Times New Roman" pitchFamily="18" charset="0"/>
              </a:rPr>
              <a:t>Sorties   de K+</a:t>
            </a:r>
          </a:p>
          <a:p>
            <a:pPr algn="just" eaLnBrk="1" hangingPunct="1">
              <a:buFont typeface="Arial" charset="0"/>
              <a:buNone/>
            </a:pPr>
            <a:r>
              <a:rPr lang="fr-FR" sz="3000" b="1" smtClean="0">
                <a:solidFill>
                  <a:srgbClr val="FF0000"/>
                </a:solidFill>
              </a:rPr>
              <a:t>Influx  Na+ &gt; efflux K+ </a:t>
            </a:r>
            <a:r>
              <a:rPr lang="fr-FR" sz="3000" b="1" smtClean="0">
                <a:solidFill>
                  <a:srgbClr val="0000FF"/>
                </a:solidFill>
              </a:rPr>
              <a:t>les bâtonnets restent dépolarisés </a:t>
            </a:r>
          </a:p>
          <a:p>
            <a:pPr algn="just" eaLnBrk="1" hangingPunct="1">
              <a:buFont typeface="Arial" charset="0"/>
              <a:buNone/>
            </a:pPr>
            <a:r>
              <a:rPr lang="fr-FR" sz="3000" b="1" smtClean="0">
                <a:solidFill>
                  <a:srgbClr val="0000FF"/>
                </a:solidFill>
              </a:rPr>
              <a:t>(- 40mV)</a:t>
            </a:r>
          </a:p>
          <a:p>
            <a:pPr algn="just" eaLnBrk="1" hangingPunct="1">
              <a:buFont typeface="Arial" charset="0"/>
              <a:buNone/>
            </a:pPr>
            <a:r>
              <a:rPr lang="fr-FR" sz="3000" b="1" smtClean="0">
                <a:solidFill>
                  <a:srgbClr val="0000FF"/>
                </a:solidFill>
              </a:rPr>
              <a:t> </a:t>
            </a:r>
          </a:p>
          <a:p>
            <a:pPr algn="just" eaLnBrk="1" hangingPunct="1">
              <a:buFont typeface="Wingdings" pitchFamily="2" charset="2"/>
              <a:buChar char="ü"/>
            </a:pPr>
            <a:r>
              <a:rPr lang="fr-FR" sz="3000" b="1" smtClean="0">
                <a:solidFill>
                  <a:srgbClr val="0000FF"/>
                </a:solidFill>
              </a:rPr>
              <a:t>Libération tonique du NT (bâtonnet</a:t>
            </a:r>
            <a:r>
              <a:rPr lang="fr-FR" sz="3000" b="1" smtClean="0">
                <a:solidFill>
                  <a:srgbClr val="0000FF"/>
                </a:solidFill>
                <a:sym typeface="Wingdings" pitchFamily="2" charset="2"/>
              </a:rPr>
              <a:t>bipolaire)</a:t>
            </a:r>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p:cNvSpPr>
            <a:spLocks noGrp="1"/>
          </p:cNvSpPr>
          <p:nvPr>
            <p:ph type="title"/>
          </p:nvPr>
        </p:nvSpPr>
        <p:spPr>
          <a:xfrm>
            <a:off x="500063" y="-214313"/>
            <a:ext cx="8229600" cy="1143001"/>
          </a:xfrm>
        </p:spPr>
        <p:txBody>
          <a:bodyPr/>
          <a:lstStyle/>
          <a:p>
            <a:pPr eaLnBrk="1" hangingPunct="1"/>
            <a:r>
              <a:rPr lang="fr-FR" sz="3600" b="1" smtClean="0">
                <a:solidFill>
                  <a:srgbClr val="0000FF"/>
                </a:solidFill>
                <a:latin typeface="Times New Roman" pitchFamily="18" charset="0"/>
              </a:rPr>
              <a:t/>
            </a:r>
            <a:br>
              <a:rPr lang="fr-FR" sz="3600" b="1" smtClean="0">
                <a:solidFill>
                  <a:srgbClr val="0000FF"/>
                </a:solidFill>
                <a:latin typeface="Times New Roman" pitchFamily="18" charset="0"/>
              </a:rPr>
            </a:br>
            <a:r>
              <a:rPr lang="fr-FR" sz="3600" b="1" smtClean="0">
                <a:solidFill>
                  <a:srgbClr val="0000FF"/>
                </a:solidFill>
                <a:latin typeface="Times New Roman" pitchFamily="18" charset="0"/>
              </a:rPr>
              <a:t/>
            </a:r>
            <a:br>
              <a:rPr lang="fr-FR" sz="3600" b="1" smtClean="0">
                <a:solidFill>
                  <a:srgbClr val="0000FF"/>
                </a:solidFill>
                <a:latin typeface="Times New Roman" pitchFamily="18" charset="0"/>
              </a:rPr>
            </a:br>
            <a:r>
              <a:rPr lang="fr-FR" sz="3600" b="1" smtClean="0">
                <a:solidFill>
                  <a:srgbClr val="0000FF"/>
                </a:solidFill>
                <a:latin typeface="Times New Roman" pitchFamily="18" charset="0"/>
              </a:rPr>
              <a:t>C- La phototransduction</a:t>
            </a:r>
            <a:br>
              <a:rPr lang="fr-FR" sz="3600" b="1" smtClean="0">
                <a:solidFill>
                  <a:srgbClr val="0000FF"/>
                </a:solidFill>
                <a:latin typeface="Times New Roman" pitchFamily="18" charset="0"/>
              </a:rPr>
            </a:br>
            <a:r>
              <a:rPr lang="fr-FR" sz="3600" b="1" smtClean="0">
                <a:solidFill>
                  <a:srgbClr val="0000FF"/>
                </a:solidFill>
                <a:latin typeface="Times New Roman" pitchFamily="18" charset="0"/>
              </a:rPr>
              <a:t/>
            </a:r>
            <a:br>
              <a:rPr lang="fr-FR" sz="3600" b="1" smtClean="0">
                <a:solidFill>
                  <a:srgbClr val="0000FF"/>
                </a:solidFill>
                <a:latin typeface="Times New Roman" pitchFamily="18" charset="0"/>
              </a:rPr>
            </a:br>
            <a:endParaRPr lang="fr-FR" sz="3600" b="1" smtClean="0"/>
          </a:p>
        </p:txBody>
      </p:sp>
      <p:sp>
        <p:nvSpPr>
          <p:cNvPr id="77827" name="Espace réservé du contenu 2"/>
          <p:cNvSpPr>
            <a:spLocks noGrp="1"/>
          </p:cNvSpPr>
          <p:nvPr>
            <p:ph idx="1"/>
          </p:nvPr>
        </p:nvSpPr>
        <p:spPr>
          <a:xfrm>
            <a:off x="0" y="815975"/>
            <a:ext cx="8964613" cy="5781675"/>
          </a:xfrm>
        </p:spPr>
        <p:txBody>
          <a:bodyPr/>
          <a:lstStyle/>
          <a:p>
            <a:pPr algn="ctr" eaLnBrk="1" hangingPunct="1">
              <a:buFont typeface="Arial" charset="0"/>
              <a:buNone/>
            </a:pPr>
            <a:r>
              <a:rPr lang="fr-FR" sz="3600" b="1" smtClean="0">
                <a:solidFill>
                  <a:srgbClr val="FF0000"/>
                </a:solidFill>
                <a:latin typeface="Times New Roman" pitchFamily="18" charset="0"/>
              </a:rPr>
              <a:t>Lumière</a:t>
            </a:r>
            <a:endParaRPr lang="fr-FR" sz="3600" b="1" smtClean="0">
              <a:solidFill>
                <a:srgbClr val="0000FF"/>
              </a:solidFill>
              <a:latin typeface="Times New Roman" pitchFamily="18" charset="0"/>
            </a:endParaRPr>
          </a:p>
          <a:p>
            <a:pPr algn="just" eaLnBrk="1" hangingPunct="1">
              <a:buFont typeface="Arial" charset="0"/>
              <a:buNone/>
            </a:pPr>
            <a:r>
              <a:rPr lang="fr-FR" sz="3000" b="1" smtClean="0">
                <a:solidFill>
                  <a:srgbClr val="0000FF"/>
                </a:solidFill>
                <a:latin typeface="Times New Roman" pitchFamily="18" charset="0"/>
              </a:rPr>
              <a:t>Rhodopsine active </a:t>
            </a:r>
          </a:p>
          <a:p>
            <a:pPr algn="just" eaLnBrk="1" hangingPunct="1">
              <a:buFont typeface="Arial" charset="0"/>
              <a:buNone/>
            </a:pPr>
            <a:r>
              <a:rPr lang="fr-FR" sz="3000" b="1" smtClean="0">
                <a:solidFill>
                  <a:srgbClr val="0000FF"/>
                </a:solidFill>
                <a:latin typeface="Times New Roman" pitchFamily="18" charset="0"/>
              </a:rPr>
              <a:t>Niveau de GMPc élevé</a:t>
            </a:r>
          </a:p>
          <a:p>
            <a:pPr algn="just" eaLnBrk="1" hangingPunct="1">
              <a:buFont typeface="Arial" charset="0"/>
              <a:buNone/>
            </a:pPr>
            <a:r>
              <a:rPr lang="fr-FR" sz="3000" b="1" smtClean="0">
                <a:solidFill>
                  <a:srgbClr val="0000FF"/>
                </a:solidFill>
                <a:latin typeface="Times New Roman" pitchFamily="18" charset="0"/>
              </a:rPr>
              <a:t>2 types de  canaux ouverts </a:t>
            </a:r>
          </a:p>
          <a:p>
            <a:pPr algn="just" eaLnBrk="1" hangingPunct="1"/>
            <a:r>
              <a:rPr lang="fr-FR" sz="3000" b="1" smtClean="0">
                <a:solidFill>
                  <a:srgbClr val="0000FF"/>
                </a:solidFill>
                <a:latin typeface="Times New Roman" pitchFamily="18" charset="0"/>
              </a:rPr>
              <a:t>entrées de Na+  </a:t>
            </a:r>
          </a:p>
          <a:p>
            <a:pPr algn="just" eaLnBrk="1" hangingPunct="1"/>
            <a:r>
              <a:rPr lang="fr-FR" sz="3000" b="1" smtClean="0">
                <a:solidFill>
                  <a:srgbClr val="0000FF"/>
                </a:solidFill>
                <a:latin typeface="Times New Roman" pitchFamily="18" charset="0"/>
              </a:rPr>
              <a:t>sorties de K+</a:t>
            </a:r>
          </a:p>
          <a:p>
            <a:pPr algn="just" eaLnBrk="1" hangingPunct="1">
              <a:buFont typeface="Arial" charset="0"/>
              <a:buNone/>
            </a:pPr>
            <a:r>
              <a:rPr lang="fr-FR" sz="3000" b="1" smtClean="0">
                <a:solidFill>
                  <a:srgbClr val="FF0000"/>
                </a:solidFill>
              </a:rPr>
              <a:t>Influx  Na+ &gt; efflux K+ </a:t>
            </a:r>
            <a:r>
              <a:rPr lang="fr-FR" sz="3000" b="1" smtClean="0">
                <a:solidFill>
                  <a:srgbClr val="0000FF"/>
                </a:solidFill>
              </a:rPr>
              <a:t>les bâtonnets restent dépolarisés </a:t>
            </a:r>
          </a:p>
          <a:p>
            <a:pPr algn="just" eaLnBrk="1" hangingPunct="1">
              <a:buFont typeface="Arial" charset="0"/>
              <a:buNone/>
            </a:pPr>
            <a:r>
              <a:rPr lang="fr-FR" sz="3000" b="1" smtClean="0">
                <a:solidFill>
                  <a:srgbClr val="0000FF"/>
                </a:solidFill>
              </a:rPr>
              <a:t>(- 40mV) </a:t>
            </a:r>
          </a:p>
          <a:p>
            <a:pPr algn="just" eaLnBrk="1" hangingPunct="1">
              <a:buFont typeface="Wingdings" pitchFamily="2" charset="2"/>
              <a:buChar char="ü"/>
            </a:pPr>
            <a:r>
              <a:rPr lang="fr-FR" sz="3000" b="1" smtClean="0">
                <a:solidFill>
                  <a:srgbClr val="0000FF"/>
                </a:solidFill>
              </a:rPr>
              <a:t>Libération tonique du NT (bâtonnet</a:t>
            </a:r>
            <a:r>
              <a:rPr lang="fr-FR" sz="3000" b="1" smtClean="0">
                <a:solidFill>
                  <a:srgbClr val="0000FF"/>
                </a:solidFill>
                <a:sym typeface="Wingdings" pitchFamily="2" charset="2"/>
              </a:rPr>
              <a:t>bipolaire)</a:t>
            </a:r>
            <a:endParaRPr lang="fr-FR" sz="3000" b="1" smtClean="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5373688"/>
            <a:ext cx="9144000" cy="1250950"/>
          </a:xfrm>
          <a:prstGeom prst="rect">
            <a:avLst/>
          </a:prstGeom>
          <a:noFill/>
          <a:ln w="9525">
            <a:noFill/>
            <a:miter lim="800000"/>
            <a:headEnd/>
            <a:tailEnd/>
          </a:ln>
        </p:spPr>
        <p:txBody>
          <a:bodyPr>
            <a:spAutoFit/>
          </a:bodyPr>
          <a:lstStyle/>
          <a:p>
            <a:pPr algn="ctr"/>
            <a:r>
              <a:rPr lang="fr-FR" sz="3600" b="0">
                <a:solidFill>
                  <a:srgbClr val="0000FF"/>
                </a:solidFill>
              </a:rPr>
              <a:t>Système optique de l’</a:t>
            </a:r>
            <a:r>
              <a:rPr lang="fr-FR" sz="3600" b="0">
                <a:solidFill>
                  <a:srgbClr val="0000FF"/>
                </a:solidFill>
                <a:cs typeface="Arial" charset="0"/>
              </a:rPr>
              <a:t>œil présente des </a:t>
            </a:r>
            <a:r>
              <a:rPr lang="fr-FR" sz="4000" b="0">
                <a:solidFill>
                  <a:srgbClr val="0000FF"/>
                </a:solidFill>
                <a:cs typeface="Arial" charset="0"/>
              </a:rPr>
              <a:t>performances médiocres</a:t>
            </a:r>
          </a:p>
        </p:txBody>
      </p:sp>
      <p:sp>
        <p:nvSpPr>
          <p:cNvPr id="14339" name="Text Box 4"/>
          <p:cNvSpPr txBox="1">
            <a:spLocks noChangeArrowheads="1"/>
          </p:cNvSpPr>
          <p:nvPr/>
        </p:nvSpPr>
        <p:spPr bwMode="auto">
          <a:xfrm>
            <a:off x="0" y="44450"/>
            <a:ext cx="9144000" cy="1739900"/>
          </a:xfrm>
          <a:prstGeom prst="rect">
            <a:avLst/>
          </a:prstGeom>
          <a:noFill/>
          <a:ln w="9525">
            <a:noFill/>
            <a:miter lim="800000"/>
            <a:headEnd/>
            <a:tailEnd/>
          </a:ln>
        </p:spPr>
        <p:txBody>
          <a:bodyPr>
            <a:spAutoFit/>
          </a:bodyPr>
          <a:lstStyle/>
          <a:p>
            <a:pPr algn="ctr">
              <a:spcBef>
                <a:spcPct val="50000"/>
              </a:spcBef>
            </a:pPr>
            <a:r>
              <a:rPr lang="fr-FR" sz="3600">
                <a:solidFill>
                  <a:srgbClr val="FF00FF"/>
                </a:solidFill>
              </a:rPr>
              <a:t>Le système optique de l’œil projette une image très réduite de  l’environnement sur la rétine</a:t>
            </a:r>
          </a:p>
        </p:txBody>
      </p:sp>
      <p:sp>
        <p:nvSpPr>
          <p:cNvPr id="14340" name="Text Box 5"/>
          <p:cNvSpPr txBox="1">
            <a:spLocks noChangeArrowheads="1"/>
          </p:cNvSpPr>
          <p:nvPr/>
        </p:nvSpPr>
        <p:spPr bwMode="auto">
          <a:xfrm>
            <a:off x="0" y="1916113"/>
            <a:ext cx="9144000" cy="1800225"/>
          </a:xfrm>
          <a:prstGeom prst="rect">
            <a:avLst/>
          </a:prstGeom>
          <a:noFill/>
          <a:ln w="9525">
            <a:noFill/>
            <a:miter lim="800000"/>
            <a:headEnd/>
            <a:tailEnd/>
          </a:ln>
        </p:spPr>
        <p:txBody>
          <a:bodyPr>
            <a:spAutoFit/>
          </a:bodyPr>
          <a:lstStyle/>
          <a:p>
            <a:pPr algn="ctr">
              <a:spcBef>
                <a:spcPct val="50000"/>
              </a:spcBef>
            </a:pPr>
            <a:r>
              <a:rPr lang="fr-FR" sz="3600">
                <a:solidFill>
                  <a:srgbClr val="00FF00"/>
                </a:solidFill>
              </a:rPr>
              <a:t>La surface de la rétine n’est pas entièrement recouverte de cellules </a:t>
            </a:r>
            <a:r>
              <a:rPr lang="fr-FR" sz="4000">
                <a:solidFill>
                  <a:srgbClr val="00FF00"/>
                </a:solidFill>
              </a:rPr>
              <a:t>photoréceptrices</a:t>
            </a:r>
          </a:p>
        </p:txBody>
      </p:sp>
      <p:sp>
        <p:nvSpPr>
          <p:cNvPr id="14341" name="Rectangle 7"/>
          <p:cNvSpPr>
            <a:spLocks noChangeArrowheads="1"/>
          </p:cNvSpPr>
          <p:nvPr/>
        </p:nvSpPr>
        <p:spPr bwMode="auto">
          <a:xfrm>
            <a:off x="755650" y="4437063"/>
            <a:ext cx="6838950" cy="641350"/>
          </a:xfrm>
          <a:prstGeom prst="rect">
            <a:avLst/>
          </a:prstGeom>
          <a:noFill/>
          <a:ln w="9525">
            <a:noFill/>
            <a:miter lim="800000"/>
            <a:headEnd/>
            <a:tailEnd/>
          </a:ln>
        </p:spPr>
        <p:txBody>
          <a:bodyPr wrap="none">
            <a:spAutoFit/>
          </a:bodyPr>
          <a:lstStyle/>
          <a:p>
            <a:pPr algn="ctr"/>
            <a:r>
              <a:rPr lang="fr-FR" sz="3600">
                <a:solidFill>
                  <a:srgbClr val="0000FF"/>
                </a:solidFill>
              </a:rPr>
              <a:t>Présence  d’une</a:t>
            </a:r>
            <a:r>
              <a:rPr lang="fr-FR" sz="3600">
                <a:solidFill>
                  <a:srgbClr val="FF0000"/>
                </a:solidFill>
              </a:rPr>
              <a:t> tâche aveugle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just">
              <a:buFont typeface="Arial" charset="0"/>
              <a:buChar char="•"/>
              <a:defRPr/>
            </a:pPr>
            <a:r>
              <a:rPr lang="fr-FR" sz="5400" dirty="0">
                <a:solidFill>
                  <a:srgbClr val="FF00FF"/>
                </a:solidFill>
                <a:cs typeface="Arial" charset="0"/>
              </a:rPr>
              <a:t>Œil ne fournit pas d’image claire et précise de l’environnement à notre cerveau</a:t>
            </a:r>
          </a:p>
          <a:p>
            <a:pPr>
              <a:buFont typeface="Arial" charset="0"/>
              <a:buChar char="•"/>
              <a:defRPr/>
            </a:pPr>
            <a:r>
              <a:rPr lang="fr-FR" sz="5400" dirty="0">
                <a:solidFill>
                  <a:srgbClr val="0066FF"/>
                </a:solidFill>
                <a:cs typeface="Arial" charset="0"/>
              </a:rPr>
              <a:t>Cerveau doit procéder à une</a:t>
            </a:r>
            <a:r>
              <a:rPr lang="fr-FR" sz="5400" dirty="0">
                <a:solidFill>
                  <a:schemeClr val="accent2"/>
                </a:solidFill>
                <a:cs typeface="Arial" charset="0"/>
              </a:rPr>
              <a:t> </a:t>
            </a:r>
            <a:r>
              <a:rPr lang="fr-FR" sz="5400" dirty="0">
                <a:solidFill>
                  <a:srgbClr val="FF0000"/>
                </a:solidFill>
                <a:cs typeface="Arial" charset="0"/>
              </a:rPr>
              <a:t>interprétation</a:t>
            </a:r>
            <a:r>
              <a:rPr lang="fr-FR" sz="5400" dirty="0">
                <a:solidFill>
                  <a:schemeClr val="accent2"/>
                </a:solidFill>
                <a:cs typeface="Arial" charset="0"/>
              </a:rPr>
              <a:t> </a:t>
            </a:r>
            <a:r>
              <a:rPr lang="fr-FR" sz="5400" dirty="0">
                <a:solidFill>
                  <a:srgbClr val="000099"/>
                </a:solidFill>
                <a:cs typeface="Arial" charset="0"/>
              </a:rPr>
              <a:t>des impressions visuelles qui arrivent par le</a:t>
            </a:r>
            <a:r>
              <a:rPr lang="fr-FR" sz="5400" dirty="0">
                <a:solidFill>
                  <a:schemeClr val="accent2"/>
                </a:solidFill>
                <a:cs typeface="Arial" charset="0"/>
              </a:rPr>
              <a:t> </a:t>
            </a:r>
            <a:r>
              <a:rPr lang="fr-FR" sz="5400" dirty="0">
                <a:solidFill>
                  <a:schemeClr val="accent6">
                    <a:lumMod val="50000"/>
                  </a:schemeClr>
                </a:solidFill>
                <a:cs typeface="Arial" charset="0"/>
              </a:rPr>
              <a:t>nerf optique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2378</Words>
  <Application>Microsoft Office PowerPoint</Application>
  <PresentationFormat>Affichage à l'écran (4:3)</PresentationFormat>
  <Paragraphs>585</Paragraphs>
  <Slides>78</Slides>
  <Notes>64</Notes>
  <HiddenSlides>0</HiddenSlides>
  <MMClips>0</MMClips>
  <ScaleCrop>false</ScaleCrop>
  <HeadingPairs>
    <vt:vector size="4" baseType="variant">
      <vt:variant>
        <vt:lpstr>Thème</vt:lpstr>
      </vt:variant>
      <vt:variant>
        <vt:i4>1</vt:i4>
      </vt:variant>
      <vt:variant>
        <vt:lpstr>Titres des diapositives</vt:lpstr>
      </vt:variant>
      <vt:variant>
        <vt:i4>78</vt:i4>
      </vt:variant>
    </vt:vector>
  </HeadingPairs>
  <TitlesOfParts>
    <vt:vector size="79" baseType="lpstr">
      <vt:lpstr>Thème Office</vt:lpstr>
      <vt:lpstr>Diapositive 1</vt:lpstr>
      <vt:lpstr>Diapositive 2</vt:lpstr>
      <vt:lpstr>Diapositive 3</vt:lpstr>
      <vt:lpstr>Diapositive 4</vt:lpstr>
      <vt:lpstr>Il se compose de :          Tuniques    Cristallin    Liquides</vt:lpstr>
      <vt:lpstr>Diapositive 6</vt:lpstr>
      <vt:lpstr>Diapositive 7</vt:lpstr>
      <vt:lpstr>Diapositive 8</vt:lpstr>
      <vt:lpstr>Diapositive 9</vt:lpstr>
      <vt:lpstr>Diapositive 10</vt:lpstr>
      <vt:lpstr>Diapositive 11</vt:lpstr>
      <vt:lpstr>Diapositive 12</vt:lpstr>
      <vt:lpstr>Diapositive 13</vt:lpstr>
      <vt:lpstr>CONTINUITÉ DE LA FORME </vt:lpstr>
      <vt:lpstr>Diapositive 15</vt:lpstr>
      <vt:lpstr>Diapositive 16</vt:lpstr>
      <vt:lpstr>Diapositive 17</vt:lpstr>
      <vt:lpstr>Illusion d’optique</vt:lpstr>
      <vt:lpstr>Schéma général des voies visuelles</vt:lpstr>
      <vt:lpstr>Diapositive 20</vt:lpstr>
      <vt:lpstr>Diapositive 21</vt:lpstr>
      <vt:lpstr>A- Les stimuli efficaces</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Les muscles de l’oeil</vt:lpstr>
      <vt:lpstr>Fond d'œil  la   macula est au centre, sombre,   le   disque optique à droite de l'image  les  vaisseaux sanguins  Le  fond d'œil peut être un bon outil non invasif de détection de certains désordres physiologiques </vt:lpstr>
      <vt:lpstr>Nerf optique: schéma de son parcours </vt:lpstr>
      <vt:lpstr>Aires visuelles</vt:lpstr>
      <vt:lpstr>Diapositive 38</vt:lpstr>
      <vt:lpstr>Diapositive 39</vt:lpstr>
      <vt:lpstr>Diapositive 40</vt:lpstr>
      <vt:lpstr>Diapositive 41</vt:lpstr>
      <vt:lpstr>Diapositive 42</vt:lpstr>
      <vt:lpstr>Diapositive 43</vt:lpstr>
      <vt:lpstr>Tableau 1: FONCTIONS DES CÔNES ET DES BÂTONNETS</vt:lpstr>
      <vt:lpstr>LES PHOTORÉCEPTEURS </vt:lpstr>
      <vt:lpstr>Diapositive 46</vt:lpstr>
      <vt:lpstr>  C- La phototransduction  </vt:lpstr>
      <vt:lpstr>Diapositive 48</vt:lpstr>
      <vt:lpstr>Traitement du signal lumineux</vt:lpstr>
      <vt:lpstr>Diapositive 50</vt:lpstr>
      <vt:lpstr>Diapositive 51</vt:lpstr>
      <vt:lpstr>Les souris transgéniques</vt:lpstr>
      <vt:lpstr>Inserm, Cooper H. - Coupe de rétine de souris, montrant les cônes de la couche externe (vert) et une cellule ganglionnaire à mélanopsine de grande taille (rouge) dans la couche interne  </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C- La phototransduction</vt:lpstr>
      <vt:lpstr>C- La phototransduction</vt:lpstr>
      <vt:lpstr>Diapositive 68</vt:lpstr>
      <vt:lpstr>Diapositive 69</vt:lpstr>
      <vt:lpstr>Diapositive 70</vt:lpstr>
      <vt:lpstr>Diapositive 71</vt:lpstr>
      <vt:lpstr>Diapositive 72</vt:lpstr>
      <vt:lpstr>Diapositive 73</vt:lpstr>
      <vt:lpstr>Traitement du signal lumineux</vt:lpstr>
      <vt:lpstr>Diapositive 75</vt:lpstr>
      <vt:lpstr>Diapositive 76</vt:lpstr>
      <vt:lpstr>  C- La phototransduction  </vt:lpstr>
      <vt:lpstr>  C- La phototransduction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cours neurosciences</dc:subject>
  <dc:creator>Christian Legros</dc:creator>
  <cp:lastModifiedBy>Fa</cp:lastModifiedBy>
  <cp:revision>254</cp:revision>
  <dcterms:created xsi:type="dcterms:W3CDTF">2004-10-14T04:02:26Z</dcterms:created>
  <dcterms:modified xsi:type="dcterms:W3CDTF">2022-03-18T14:22:18Z</dcterms:modified>
</cp:coreProperties>
</file>