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sldIdLst>
    <p:sldId id="257" r:id="rId2"/>
    <p:sldId id="341" r:id="rId3"/>
    <p:sldId id="342" r:id="rId4"/>
    <p:sldId id="346" r:id="rId5"/>
    <p:sldId id="351" r:id="rId6"/>
    <p:sldId id="356" r:id="rId7"/>
    <p:sldId id="352" r:id="rId8"/>
    <p:sldId id="260" r:id="rId9"/>
    <p:sldId id="397" r:id="rId10"/>
    <p:sldId id="398" r:id="rId11"/>
    <p:sldId id="399" r:id="rId12"/>
    <p:sldId id="400" r:id="rId13"/>
    <p:sldId id="451" r:id="rId14"/>
    <p:sldId id="450" r:id="rId15"/>
    <p:sldId id="452" r:id="rId16"/>
    <p:sldId id="453" r:id="rId17"/>
    <p:sldId id="402" r:id="rId18"/>
    <p:sldId id="404" r:id="rId19"/>
    <p:sldId id="460" r:id="rId20"/>
    <p:sldId id="405" r:id="rId21"/>
    <p:sldId id="406" r:id="rId22"/>
    <p:sldId id="407" r:id="rId23"/>
    <p:sldId id="408" r:id="rId24"/>
    <p:sldId id="270" r:id="rId25"/>
    <p:sldId id="458" r:id="rId26"/>
    <p:sldId id="476" r:id="rId27"/>
    <p:sldId id="274" r:id="rId28"/>
    <p:sldId id="275" r:id="rId29"/>
    <p:sldId id="276" r:id="rId30"/>
    <p:sldId id="277" r:id="rId31"/>
    <p:sldId id="278" r:id="rId32"/>
    <p:sldId id="279" r:id="rId33"/>
    <p:sldId id="280" r:id="rId34"/>
    <p:sldId id="281" r:id="rId35"/>
    <p:sldId id="477" r:id="rId36"/>
    <p:sldId id="500" r:id="rId37"/>
    <p:sldId id="501" r:id="rId38"/>
    <p:sldId id="516" r:id="rId39"/>
    <p:sldId id="517" r:id="rId40"/>
    <p:sldId id="518" r:id="rId41"/>
    <p:sldId id="481" r:id="rId42"/>
    <p:sldId id="484" r:id="rId43"/>
    <p:sldId id="492" r:id="rId44"/>
    <p:sldId id="485" r:id="rId45"/>
    <p:sldId id="482" r:id="rId46"/>
    <p:sldId id="483" r:id="rId47"/>
    <p:sldId id="486" r:id="rId48"/>
    <p:sldId id="497" r:id="rId49"/>
    <p:sldId id="498" r:id="rId50"/>
    <p:sldId id="487" r:id="rId51"/>
    <p:sldId id="488" r:id="rId52"/>
    <p:sldId id="489" r:id="rId53"/>
    <p:sldId id="490" r:id="rId54"/>
    <p:sldId id="491" r:id="rId55"/>
    <p:sldId id="293" r:id="rId56"/>
    <p:sldId id="321" r:id="rId57"/>
    <p:sldId id="294" r:id="rId58"/>
    <p:sldId id="519" r:id="rId59"/>
    <p:sldId id="520" r:id="rId60"/>
    <p:sldId id="521" r:id="rId61"/>
    <p:sldId id="295" r:id="rId62"/>
    <p:sldId id="326" r:id="rId63"/>
    <p:sldId id="327" r:id="rId64"/>
    <p:sldId id="328" r:id="rId65"/>
    <p:sldId id="522" r:id="rId66"/>
    <p:sldId id="523" r:id="rId67"/>
    <p:sldId id="524" r:id="rId68"/>
    <p:sldId id="525" r:id="rId69"/>
    <p:sldId id="526" r:id="rId70"/>
    <p:sldId id="527" r:id="rId71"/>
    <p:sldId id="528" r:id="rId72"/>
    <p:sldId id="502" r:id="rId73"/>
    <p:sldId id="503" r:id="rId74"/>
    <p:sldId id="504" r:id="rId75"/>
    <p:sldId id="505" r:id="rId76"/>
    <p:sldId id="507" r:id="rId77"/>
    <p:sldId id="547" r:id="rId78"/>
    <p:sldId id="548" r:id="rId79"/>
    <p:sldId id="508" r:id="rId80"/>
    <p:sldId id="509" r:id="rId81"/>
    <p:sldId id="510" r:id="rId82"/>
    <p:sldId id="511" r:id="rId83"/>
    <p:sldId id="513" r:id="rId84"/>
    <p:sldId id="543" r:id="rId85"/>
    <p:sldId id="512" r:id="rId86"/>
    <p:sldId id="539" r:id="rId87"/>
    <p:sldId id="569" r:id="rId88"/>
    <p:sldId id="550" r:id="rId89"/>
    <p:sldId id="552" r:id="rId90"/>
    <p:sldId id="553" r:id="rId91"/>
    <p:sldId id="556" r:id="rId92"/>
    <p:sldId id="558" r:id="rId93"/>
    <p:sldId id="559" r:id="rId94"/>
    <p:sldId id="560" r:id="rId95"/>
    <p:sldId id="561" r:id="rId96"/>
    <p:sldId id="562" r:id="rId97"/>
    <p:sldId id="563" r:id="rId98"/>
    <p:sldId id="565" r:id="rId99"/>
    <p:sldId id="567" r:id="rId100"/>
    <p:sldId id="568" r:id="rId101"/>
    <p:sldId id="572" r:id="rId102"/>
    <p:sldId id="570" r:id="rId103"/>
    <p:sldId id="529" r:id="rId104"/>
    <p:sldId id="530" r:id="rId105"/>
    <p:sldId id="549" r:id="rId106"/>
    <p:sldId id="531" r:id="rId107"/>
    <p:sldId id="532" r:id="rId108"/>
    <p:sldId id="533" r:id="rId109"/>
    <p:sldId id="534" r:id="rId110"/>
    <p:sldId id="535" r:id="rId111"/>
    <p:sldId id="536" r:id="rId112"/>
    <p:sldId id="447" r:id="rId113"/>
    <p:sldId id="546" r:id="rId114"/>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rgbClr val="FFFF00"/>
        </a:solidFill>
        <a:latin typeface="Arial" charset="0"/>
        <a:ea typeface="+mn-ea"/>
        <a:cs typeface="+mn-cs"/>
      </a:defRPr>
    </a:lvl1pPr>
    <a:lvl2pPr marL="457200" algn="l" rtl="0" eaLnBrk="0" fontAlgn="base" hangingPunct="0">
      <a:spcBef>
        <a:spcPct val="50000"/>
      </a:spcBef>
      <a:spcAft>
        <a:spcPct val="0"/>
      </a:spcAft>
      <a:defRPr sz="2400" kern="1200">
        <a:solidFill>
          <a:srgbClr val="FFFF00"/>
        </a:solidFill>
        <a:latin typeface="Arial" charset="0"/>
        <a:ea typeface="+mn-ea"/>
        <a:cs typeface="+mn-cs"/>
      </a:defRPr>
    </a:lvl2pPr>
    <a:lvl3pPr marL="914400" algn="l" rtl="0" eaLnBrk="0" fontAlgn="base" hangingPunct="0">
      <a:spcBef>
        <a:spcPct val="50000"/>
      </a:spcBef>
      <a:spcAft>
        <a:spcPct val="0"/>
      </a:spcAft>
      <a:defRPr sz="2400" kern="1200">
        <a:solidFill>
          <a:srgbClr val="FFFF00"/>
        </a:solidFill>
        <a:latin typeface="Arial" charset="0"/>
        <a:ea typeface="+mn-ea"/>
        <a:cs typeface="+mn-cs"/>
      </a:defRPr>
    </a:lvl3pPr>
    <a:lvl4pPr marL="1371600" algn="l" rtl="0" eaLnBrk="0" fontAlgn="base" hangingPunct="0">
      <a:spcBef>
        <a:spcPct val="50000"/>
      </a:spcBef>
      <a:spcAft>
        <a:spcPct val="0"/>
      </a:spcAft>
      <a:defRPr sz="2400" kern="1200">
        <a:solidFill>
          <a:srgbClr val="FFFF00"/>
        </a:solidFill>
        <a:latin typeface="Arial" charset="0"/>
        <a:ea typeface="+mn-ea"/>
        <a:cs typeface="+mn-cs"/>
      </a:defRPr>
    </a:lvl4pPr>
    <a:lvl5pPr marL="1828800" algn="l" rtl="0" eaLnBrk="0" fontAlgn="base" hangingPunct="0">
      <a:spcBef>
        <a:spcPct val="50000"/>
      </a:spcBef>
      <a:spcAft>
        <a:spcPct val="0"/>
      </a:spcAft>
      <a:defRPr sz="2400" kern="1200">
        <a:solidFill>
          <a:srgbClr val="FFFF00"/>
        </a:solidFill>
        <a:latin typeface="Arial" charset="0"/>
        <a:ea typeface="+mn-ea"/>
        <a:cs typeface="+mn-cs"/>
      </a:defRPr>
    </a:lvl5pPr>
    <a:lvl6pPr marL="2286000" algn="l" defTabSz="914400" rtl="0" eaLnBrk="1" latinLnBrk="0" hangingPunct="1">
      <a:defRPr sz="2400" kern="1200">
        <a:solidFill>
          <a:srgbClr val="FFFF00"/>
        </a:solidFill>
        <a:latin typeface="Arial" charset="0"/>
        <a:ea typeface="+mn-ea"/>
        <a:cs typeface="+mn-cs"/>
      </a:defRPr>
    </a:lvl6pPr>
    <a:lvl7pPr marL="2743200" algn="l" defTabSz="914400" rtl="0" eaLnBrk="1" latinLnBrk="0" hangingPunct="1">
      <a:defRPr sz="2400" kern="1200">
        <a:solidFill>
          <a:srgbClr val="FFFF00"/>
        </a:solidFill>
        <a:latin typeface="Arial" charset="0"/>
        <a:ea typeface="+mn-ea"/>
        <a:cs typeface="+mn-cs"/>
      </a:defRPr>
    </a:lvl7pPr>
    <a:lvl8pPr marL="3200400" algn="l" defTabSz="914400" rtl="0" eaLnBrk="1" latinLnBrk="0" hangingPunct="1">
      <a:defRPr sz="2400" kern="1200">
        <a:solidFill>
          <a:srgbClr val="FFFF00"/>
        </a:solidFill>
        <a:latin typeface="Arial" charset="0"/>
        <a:ea typeface="+mn-ea"/>
        <a:cs typeface="+mn-cs"/>
      </a:defRPr>
    </a:lvl8pPr>
    <a:lvl9pPr marL="3657600" algn="l" defTabSz="914400" rtl="0" eaLnBrk="1" latinLnBrk="0" hangingPunct="1">
      <a:defRPr sz="2400"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showPr>
  <p:clrMru>
    <a:srgbClr val="00FF00"/>
    <a:srgbClr val="0000CC"/>
    <a:srgbClr val="FF3300"/>
    <a:srgbClr val="FFFF00"/>
    <a:srgbClr val="FF9900"/>
    <a:srgbClr val="FF66FF"/>
    <a:srgbClr val="66FF33"/>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24" autoAdjust="0"/>
  </p:normalViewPr>
  <p:slideViewPr>
    <p:cSldViewPr>
      <p:cViewPr>
        <p:scale>
          <a:sx n="70" d="100"/>
          <a:sy n="70"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endParaRPr lang="fr-FR"/>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fld id="{52CE64C2-3EEF-457E-B3BC-C9E5BF56DBE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BB3F2B-F5B2-4342-89B2-5EE2E924498B}" type="slidenum">
              <a:rPr lang="fr-CA"/>
              <a:pPr/>
              <a:t>39</a:t>
            </a:fld>
            <a:endParaRPr lang="fr-CA"/>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A50B77-5D2A-440E-830E-6DD16F319E4A}" type="slidenum">
              <a:rPr lang="fr-CA"/>
              <a:pPr/>
              <a:t>59</a:t>
            </a:fld>
            <a:endParaRPr lang="fr-CA"/>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DDBEFB-8491-4B99-BDAF-66FA742A3027}" type="slidenum">
              <a:rPr lang="fr-FR"/>
              <a:pPr>
                <a:defRPr/>
              </a:pPr>
              <a:t>‹N°›</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D9F87F-DE54-4283-BFB4-1A514ED21CB2}" type="slidenum">
              <a:rPr lang="fr-FR"/>
              <a:pPr>
                <a:defRPr/>
              </a:pPr>
              <a:t>‹N°›</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7F906D-1866-496A-A223-E14B33290BB2}" type="slidenum">
              <a:rPr lang="fr-FR"/>
              <a:pPr>
                <a:defRPr/>
              </a:pPr>
              <a:t>‹N°›</a:t>
            </a:fld>
            <a:endParaRPr lang="fr-F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891E139-9516-4E13-A9FB-4EFB67814C92}"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966A1E-D79D-4007-8F8A-9134BCD4253D}" type="slidenum">
              <a:rPr lang="fr-FR"/>
              <a:pPr>
                <a:defRPr/>
              </a:pPr>
              <a:t>‹N°›</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374ED6-6E0F-4F89-B751-6C31A7476942}" type="slidenum">
              <a:rPr lang="fr-FR"/>
              <a:pPr>
                <a:defRPr/>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BE795B-BB49-4D74-A71F-379E5AF3295A}" type="slidenum">
              <a:rPr lang="fr-FR"/>
              <a:pPr>
                <a:defRPr/>
              </a:pPr>
              <a:t>‹N°›</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8C25C23-ED96-482C-8B4A-2A2D80E1DA9F}" type="slidenum">
              <a:rPr lang="fr-FR"/>
              <a:pPr>
                <a:defRPr/>
              </a:pPr>
              <a:t>‹N°›</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3C82FA3-4BC2-4056-B9C7-67BE804AF13E}" type="slidenum">
              <a:rPr lang="fr-FR"/>
              <a:pPr>
                <a:defRPr/>
              </a:pPr>
              <a:t>‹N°›</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F77A00F-A1E0-495E-9F05-F04D258EB733}" type="slidenum">
              <a:rPr lang="fr-FR"/>
              <a:pPr>
                <a:defRPr/>
              </a:pPr>
              <a:t>‹N°›</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3C63C9F-F21A-41D5-9666-D7BA8801FCFD}" type="slidenum">
              <a:rPr lang="fr-FR"/>
              <a:pPr>
                <a:defRPr/>
              </a:pPr>
              <a:t>‹N°›</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2BE982-45B6-4BD2-B234-D6EA5ACF99C4}" type="slidenum">
              <a:rPr lang="fr-FR"/>
              <a:pPr>
                <a:defRPr/>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latin typeface="+mn-lt"/>
              </a:defRPr>
            </a:lvl1pPr>
          </a:lstStyle>
          <a:p>
            <a:pPr>
              <a:defRPr/>
            </a:pPr>
            <a:fld id="{563F7BF1-9C6A-4C59-8592-F5809E2FA0C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niversalis.fr/encyclopedie/al-farabi/"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gi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7239000" cy="5262979"/>
          </a:xfrm>
          <a:prstGeom prst="rect">
            <a:avLst/>
          </a:prstGeom>
          <a:noFill/>
          <a:ln w="9525">
            <a:noFill/>
            <a:miter lim="800000"/>
            <a:headEnd/>
            <a:tailEnd/>
          </a:ln>
          <a:effectLst>
            <a:outerShdw dist="71842" dir="2700000" algn="ctr" rotWithShape="0">
              <a:schemeClr val="tx1"/>
            </a:outerShdw>
          </a:effectLst>
        </p:spPr>
        <p:txBody>
          <a:bodyPr>
            <a:spAutoFit/>
          </a:bodyPr>
          <a:lstStyle/>
          <a:p>
            <a:pPr>
              <a:defRPr/>
            </a:pPr>
            <a:r>
              <a:rPr lang="fr-CA" sz="4800" u="sng" dirty="0">
                <a:solidFill>
                  <a:srgbClr val="FF3300"/>
                </a:solidFill>
                <a:latin typeface="Times New Roman" pitchFamily="18" charset="0"/>
              </a:rPr>
              <a:t>Partie </a:t>
            </a:r>
            <a:r>
              <a:rPr lang="fr-CA" sz="4800" u="sng" dirty="0" smtClean="0">
                <a:solidFill>
                  <a:srgbClr val="FF3300"/>
                </a:solidFill>
                <a:latin typeface="Times New Roman" pitchFamily="18" charset="0"/>
              </a:rPr>
              <a:t>4</a:t>
            </a:r>
            <a:r>
              <a:rPr lang="fr-CA" sz="4800" dirty="0">
                <a:solidFill>
                  <a:srgbClr val="FF3300"/>
                </a:solidFill>
                <a:latin typeface="Times New Roman" pitchFamily="18" charset="0"/>
              </a:rPr>
              <a:t/>
            </a:r>
            <a:br>
              <a:rPr lang="fr-CA" sz="4800" dirty="0">
                <a:solidFill>
                  <a:srgbClr val="FF3300"/>
                </a:solidFill>
                <a:latin typeface="Times New Roman" pitchFamily="18" charset="0"/>
              </a:rPr>
            </a:br>
            <a:r>
              <a:rPr lang="fr-CA" sz="7200" dirty="0">
                <a:latin typeface="Times New Roman" pitchFamily="18" charset="0"/>
              </a:rPr>
              <a:t>Anatomie fonctionnelle et physiologie du  système </a:t>
            </a:r>
            <a:r>
              <a:rPr lang="fr-CA" sz="7200" dirty="0" smtClean="0">
                <a:latin typeface="Times New Roman" pitchFamily="18" charset="0"/>
              </a:rPr>
              <a:t>nerveux</a:t>
            </a:r>
          </a:p>
        </p:txBody>
      </p:sp>
      <p:pic>
        <p:nvPicPr>
          <p:cNvPr id="4" name="Image 3"/>
          <p:cNvPicPr/>
          <p:nvPr/>
        </p:nvPicPr>
        <p:blipFill>
          <a:blip r:embed="rId3" cstate="print"/>
          <a:srcRect/>
          <a:stretch>
            <a:fillRect/>
          </a:stretch>
        </p:blipFill>
        <p:spPr bwMode="auto">
          <a:xfrm>
            <a:off x="7020272" y="260648"/>
            <a:ext cx="1928694" cy="2617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3528" y="188640"/>
            <a:ext cx="8610600" cy="1077218"/>
          </a:xfrm>
          <a:prstGeom prst="rect">
            <a:avLst/>
          </a:prstGeom>
          <a:solidFill>
            <a:srgbClr val="0000CC"/>
          </a:solidFill>
          <a:ln w="12700" cap="sq">
            <a:noFill/>
            <a:miter lim="800000"/>
            <a:headEnd type="none" w="sm" len="sm"/>
            <a:tailEnd type="none" w="sm" len="sm"/>
          </a:ln>
        </p:spPr>
        <p:txBody>
          <a:bodyPr>
            <a:spAutoFit/>
          </a:bodyPr>
          <a:lstStyle/>
          <a:p>
            <a:pPr eaLnBrk="1" hangingPunct="1"/>
            <a:r>
              <a:rPr lang="fr-FR" sz="3200" b="1" dirty="0">
                <a:solidFill>
                  <a:schemeClr val="bg1"/>
                </a:solidFill>
              </a:rPr>
              <a:t>Le système nerveux se divise en deux parties:</a:t>
            </a:r>
          </a:p>
        </p:txBody>
      </p:sp>
      <p:sp>
        <p:nvSpPr>
          <p:cNvPr id="5123" name="Text Box 3"/>
          <p:cNvSpPr txBox="1">
            <a:spLocks noChangeArrowheads="1"/>
          </p:cNvSpPr>
          <p:nvPr/>
        </p:nvSpPr>
        <p:spPr bwMode="auto">
          <a:xfrm>
            <a:off x="304800" y="1371600"/>
            <a:ext cx="8534400" cy="2893100"/>
          </a:xfrm>
          <a:prstGeom prst="rect">
            <a:avLst/>
          </a:prstGeom>
          <a:solidFill>
            <a:srgbClr val="0000CC"/>
          </a:solidFill>
          <a:ln w="12700" cap="sq">
            <a:noFill/>
            <a:miter lim="800000"/>
            <a:headEnd type="none" w="sm" len="sm"/>
            <a:tailEnd type="none" w="sm" len="sm"/>
          </a:ln>
        </p:spPr>
        <p:txBody>
          <a:bodyPr>
            <a:spAutoFit/>
          </a:bodyPr>
          <a:lstStyle/>
          <a:p>
            <a:pPr eaLnBrk="1" hangingPunct="1">
              <a:buFont typeface="Wingdings" pitchFamily="2" charset="2"/>
              <a:buChar char="Ø"/>
            </a:pPr>
            <a:r>
              <a:rPr lang="fr-FR" sz="2800" b="1" dirty="0">
                <a:solidFill>
                  <a:srgbClr val="FF3300"/>
                </a:solidFill>
                <a:latin typeface="Times New Roman" pitchFamily="18" charset="0"/>
              </a:rPr>
              <a:t>Le système nerveux centrale (SNC):</a:t>
            </a:r>
            <a:r>
              <a:rPr lang="fr-FR" sz="2800" dirty="0">
                <a:solidFill>
                  <a:schemeClr val="bg1"/>
                </a:solidFill>
                <a:latin typeface="Times New Roman" pitchFamily="18" charset="0"/>
              </a:rPr>
              <a:t> </a:t>
            </a:r>
            <a:r>
              <a:rPr lang="fr-FR" sz="2800" b="1" dirty="0">
                <a:solidFill>
                  <a:schemeClr val="bg1"/>
                </a:solidFill>
                <a:latin typeface="Times New Roman" pitchFamily="18" charset="0"/>
                <a:cs typeface="Times New Roman" pitchFamily="18" charset="0"/>
              </a:rPr>
              <a:t>composé de l’encéphale et de la moelle épinière localisée dans la cavité dorsale. </a:t>
            </a:r>
          </a:p>
          <a:p>
            <a:pPr eaLnBrk="1" hangingPunct="1">
              <a:buFont typeface="Wingdings" pitchFamily="2" charset="2"/>
              <a:buNone/>
            </a:pPr>
            <a:r>
              <a:rPr lang="fr-FR" sz="2800" b="1" dirty="0">
                <a:solidFill>
                  <a:schemeClr val="bg1"/>
                </a:solidFill>
                <a:latin typeface="Times New Roman" pitchFamily="18" charset="0"/>
                <a:cs typeface="Times New Roman" pitchFamily="18" charset="0"/>
              </a:rPr>
              <a:t>Il est le centre de régulation et d’intégration du SN : interprète les informations reçues, les trie, les compare et élabore une réponse motrice.</a:t>
            </a:r>
          </a:p>
        </p:txBody>
      </p:sp>
      <p:sp>
        <p:nvSpPr>
          <p:cNvPr id="5124" name="Text Box 4"/>
          <p:cNvSpPr txBox="1">
            <a:spLocks noChangeArrowheads="1"/>
          </p:cNvSpPr>
          <p:nvPr/>
        </p:nvSpPr>
        <p:spPr bwMode="auto">
          <a:xfrm>
            <a:off x="304800" y="4351163"/>
            <a:ext cx="8610600" cy="2462213"/>
          </a:xfrm>
          <a:prstGeom prst="rect">
            <a:avLst/>
          </a:prstGeom>
          <a:solidFill>
            <a:srgbClr val="0000CC"/>
          </a:solidFill>
          <a:ln w="12700" cap="sq">
            <a:noFill/>
            <a:miter lim="800000"/>
            <a:headEnd type="none" w="sm" len="sm"/>
            <a:tailEnd type="none" w="sm" len="sm"/>
          </a:ln>
        </p:spPr>
        <p:txBody>
          <a:bodyPr>
            <a:spAutoFit/>
          </a:bodyPr>
          <a:lstStyle/>
          <a:p>
            <a:pPr eaLnBrk="1" hangingPunct="1">
              <a:buFont typeface="Wingdings" pitchFamily="2" charset="2"/>
              <a:buChar char="Ø"/>
            </a:pPr>
            <a:r>
              <a:rPr lang="fr-FR" sz="2800" b="1" dirty="0">
                <a:solidFill>
                  <a:srgbClr val="FF3300"/>
                </a:solidFill>
                <a:latin typeface="Times New Roman" pitchFamily="18" charset="0"/>
                <a:cs typeface="Times New Roman" pitchFamily="18" charset="0"/>
              </a:rPr>
              <a:t>Le système nerveux périphérique (SNP) :</a:t>
            </a:r>
            <a:r>
              <a:rPr lang="fr-FR" sz="2800" dirty="0">
                <a:solidFill>
                  <a:schemeClr val="bg1"/>
                </a:solidFill>
                <a:latin typeface="Times New Roman" pitchFamily="18" charset="0"/>
                <a:cs typeface="Times New Roman" pitchFamily="18" charset="0"/>
              </a:rPr>
              <a:t> </a:t>
            </a:r>
            <a:r>
              <a:rPr lang="fr-FR" sz="2800" b="1" dirty="0">
                <a:solidFill>
                  <a:schemeClr val="bg1"/>
                </a:solidFill>
                <a:latin typeface="Times New Roman" pitchFamily="18" charset="0"/>
                <a:cs typeface="Times New Roman" pitchFamily="18" charset="0"/>
              </a:rPr>
              <a:t>partie située à l’extérieur du SNC. Il est formé principalement de nerfs issus de l’encéphale et de la moelle épinière. </a:t>
            </a:r>
          </a:p>
          <a:p>
            <a:pPr eaLnBrk="1" hangingPunct="1">
              <a:buFont typeface="Wingdings" pitchFamily="2" charset="2"/>
              <a:buNone/>
            </a:pPr>
            <a:r>
              <a:rPr lang="fr-FR" sz="2800" b="1" dirty="0">
                <a:solidFill>
                  <a:schemeClr val="bg1"/>
                </a:solidFill>
                <a:latin typeface="Times New Roman" pitchFamily="18" charset="0"/>
                <a:cs typeface="Times New Roman" pitchFamily="18" charset="0"/>
              </a:rPr>
              <a:t>Ces nerfs sont de véritables lignes de communication qui relient l’ensemble du corps au SNC.</a:t>
            </a:r>
            <a:r>
              <a:rPr lang="fr-FR" sz="2800" b="1" dirty="0">
                <a:solidFill>
                  <a:schemeClr val="bg1"/>
                </a:solidFill>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ctrTitle"/>
          </p:nvPr>
        </p:nvSpPr>
        <p:spPr>
          <a:xfrm>
            <a:off x="0" y="-142875"/>
            <a:ext cx="9144000" cy="857250"/>
          </a:xfrm>
          <a:solidFill>
            <a:schemeClr val="accent4">
              <a:lumMod val="95000"/>
              <a:lumOff val="5000"/>
            </a:schemeClr>
          </a:solidFill>
        </p:spPr>
        <p:txBody>
          <a:bodyPr/>
          <a:lstStyle/>
          <a:p>
            <a:r>
              <a:rPr lang="fr-FR" b="1" dirty="0" err="1" smtClean="0">
                <a:solidFill>
                  <a:srgbClr val="FFFF00"/>
                </a:solidFill>
              </a:rPr>
              <a:t>Hypathalamus</a:t>
            </a:r>
            <a:r>
              <a:rPr lang="fr-FR" b="1" dirty="0" smtClean="0">
                <a:solidFill>
                  <a:srgbClr val="FFFF00"/>
                </a:solidFill>
              </a:rPr>
              <a:t> = Chef d’orchestre</a:t>
            </a:r>
          </a:p>
        </p:txBody>
      </p:sp>
      <p:sp>
        <p:nvSpPr>
          <p:cNvPr id="20483" name="Sous-titre 2"/>
          <p:cNvSpPr>
            <a:spLocks noGrp="1"/>
          </p:cNvSpPr>
          <p:nvPr>
            <p:ph type="subTitle" idx="1"/>
          </p:nvPr>
        </p:nvSpPr>
        <p:spPr>
          <a:xfrm>
            <a:off x="0" y="785813"/>
            <a:ext cx="9144000" cy="757237"/>
          </a:xfrm>
          <a:solidFill>
            <a:srgbClr val="0000CC"/>
          </a:solidFill>
          <a:ln w="38100">
            <a:solidFill>
              <a:srgbClr val="66FF33"/>
            </a:solidFill>
          </a:ln>
        </p:spPr>
        <p:txBody>
          <a:bodyPr/>
          <a:lstStyle/>
          <a:p>
            <a:r>
              <a:rPr lang="fr-FR" b="1" smtClean="0">
                <a:solidFill>
                  <a:srgbClr val="FFFF00"/>
                </a:solidFill>
              </a:rPr>
              <a:t>Glande maîtresse de l’organisme</a:t>
            </a:r>
          </a:p>
        </p:txBody>
      </p:sp>
      <p:sp>
        <p:nvSpPr>
          <p:cNvPr id="20484" name="ZoneTexte 3"/>
          <p:cNvSpPr txBox="1">
            <a:spLocks noChangeArrowheads="1"/>
          </p:cNvSpPr>
          <p:nvPr/>
        </p:nvSpPr>
        <p:spPr bwMode="auto">
          <a:xfrm>
            <a:off x="-35496" y="1556792"/>
            <a:ext cx="9144000" cy="584200"/>
          </a:xfrm>
          <a:prstGeom prst="rect">
            <a:avLst/>
          </a:prstGeom>
          <a:solidFill>
            <a:schemeClr val="accent4">
              <a:lumMod val="95000"/>
              <a:lumOff val="5000"/>
            </a:schemeClr>
          </a:solidFill>
          <a:ln w="9525">
            <a:noFill/>
            <a:miter lim="800000"/>
            <a:headEnd/>
            <a:tailEnd/>
          </a:ln>
        </p:spPr>
        <p:txBody>
          <a:bodyPr>
            <a:spAutoFit/>
          </a:bodyPr>
          <a:lstStyle/>
          <a:p>
            <a:r>
              <a:rPr lang="fr-FR" sz="3200" b="1"/>
              <a:t>Thalamus </a:t>
            </a:r>
          </a:p>
        </p:txBody>
      </p:sp>
      <p:sp>
        <p:nvSpPr>
          <p:cNvPr id="5" name="Sous-titre 2"/>
          <p:cNvSpPr txBox="1">
            <a:spLocks/>
          </p:cNvSpPr>
          <p:nvPr/>
        </p:nvSpPr>
        <p:spPr bwMode="auto">
          <a:xfrm>
            <a:off x="0" y="2171700"/>
            <a:ext cx="9144000" cy="757238"/>
          </a:xfrm>
          <a:prstGeom prst="rect">
            <a:avLst/>
          </a:prstGeom>
          <a:solidFill>
            <a:srgbClr val="0000CC"/>
          </a:solidFill>
          <a:ln w="38100">
            <a:solidFill>
              <a:srgbClr val="66FF33"/>
            </a:solidFill>
            <a:miter lim="800000"/>
            <a:headEnd/>
            <a:tailEnd/>
          </a:ln>
          <a:effectLst/>
        </p:spPr>
        <p:txBody>
          <a:bodyPr/>
          <a:lstStyle/>
          <a:p>
            <a:pPr algn="ctr">
              <a:spcBef>
                <a:spcPct val="20000"/>
              </a:spcBef>
              <a:defRPr/>
            </a:pPr>
            <a:r>
              <a:rPr lang="fr-FR" sz="3200" b="1" kern="0" dirty="0">
                <a:latin typeface="+mn-lt"/>
              </a:rPr>
              <a:t>Centre de trie de l’information de l’organisme</a:t>
            </a:r>
          </a:p>
        </p:txBody>
      </p:sp>
      <p:sp>
        <p:nvSpPr>
          <p:cNvPr id="20486" name="ZoneTexte 5"/>
          <p:cNvSpPr txBox="1">
            <a:spLocks noChangeArrowheads="1"/>
          </p:cNvSpPr>
          <p:nvPr/>
        </p:nvSpPr>
        <p:spPr bwMode="auto">
          <a:xfrm>
            <a:off x="0" y="2987675"/>
            <a:ext cx="9144000" cy="584200"/>
          </a:xfrm>
          <a:prstGeom prst="rect">
            <a:avLst/>
          </a:prstGeom>
          <a:solidFill>
            <a:schemeClr val="accent4">
              <a:lumMod val="95000"/>
              <a:lumOff val="5000"/>
            </a:schemeClr>
          </a:solidFill>
          <a:ln w="9525">
            <a:noFill/>
            <a:miter lim="800000"/>
            <a:headEnd/>
            <a:tailEnd/>
          </a:ln>
        </p:spPr>
        <p:txBody>
          <a:bodyPr>
            <a:spAutoFit/>
          </a:bodyPr>
          <a:lstStyle/>
          <a:p>
            <a:r>
              <a:rPr lang="fr-FR" sz="3200" b="1" dirty="0"/>
              <a:t>Hippocampe  </a:t>
            </a:r>
          </a:p>
        </p:txBody>
      </p:sp>
      <p:sp>
        <p:nvSpPr>
          <p:cNvPr id="7" name="Sous-titre 2"/>
          <p:cNvSpPr txBox="1">
            <a:spLocks/>
          </p:cNvSpPr>
          <p:nvPr/>
        </p:nvSpPr>
        <p:spPr bwMode="auto">
          <a:xfrm>
            <a:off x="0" y="3500438"/>
            <a:ext cx="9144000" cy="757237"/>
          </a:xfrm>
          <a:prstGeom prst="rect">
            <a:avLst/>
          </a:prstGeom>
          <a:solidFill>
            <a:srgbClr val="0000CC"/>
          </a:solidFill>
          <a:ln w="38100">
            <a:solidFill>
              <a:srgbClr val="66FF33"/>
            </a:solidFill>
            <a:miter lim="800000"/>
            <a:headEnd/>
            <a:tailEnd/>
          </a:ln>
          <a:effectLst/>
        </p:spPr>
        <p:txBody>
          <a:bodyPr/>
          <a:lstStyle/>
          <a:p>
            <a:pPr>
              <a:spcBef>
                <a:spcPct val="20000"/>
              </a:spcBef>
              <a:defRPr/>
            </a:pPr>
            <a:r>
              <a:rPr lang="fr-FR" sz="3200" b="1" kern="0" dirty="0">
                <a:latin typeface="+mn-lt"/>
              </a:rPr>
              <a:t>Important. Apprentissage et mémoire (Alzheimer)</a:t>
            </a:r>
          </a:p>
          <a:p>
            <a:pPr algn="ctr">
              <a:spcBef>
                <a:spcPct val="20000"/>
              </a:spcBef>
              <a:defRPr/>
            </a:pPr>
            <a:r>
              <a:rPr lang="fr-FR" sz="3200" b="1" kern="0" dirty="0">
                <a:latin typeface="+mn-lt"/>
              </a:rPr>
              <a:t> </a:t>
            </a:r>
          </a:p>
        </p:txBody>
      </p:sp>
      <p:sp>
        <p:nvSpPr>
          <p:cNvPr id="20488" name="ZoneTexte 7"/>
          <p:cNvSpPr txBox="1">
            <a:spLocks noChangeArrowheads="1"/>
          </p:cNvSpPr>
          <p:nvPr/>
        </p:nvSpPr>
        <p:spPr bwMode="auto">
          <a:xfrm>
            <a:off x="0" y="4357688"/>
            <a:ext cx="9144000" cy="584200"/>
          </a:xfrm>
          <a:prstGeom prst="rect">
            <a:avLst/>
          </a:prstGeom>
          <a:solidFill>
            <a:schemeClr val="accent4">
              <a:lumMod val="95000"/>
              <a:lumOff val="5000"/>
            </a:schemeClr>
          </a:solidFill>
          <a:ln w="9525">
            <a:noFill/>
            <a:miter lim="800000"/>
            <a:headEnd/>
            <a:tailEnd/>
          </a:ln>
        </p:spPr>
        <p:txBody>
          <a:bodyPr>
            <a:spAutoFit/>
          </a:bodyPr>
          <a:lstStyle/>
          <a:p>
            <a:r>
              <a:rPr lang="fr-FR" sz="3200" b="1" dirty="0"/>
              <a:t>Amygdale   </a:t>
            </a:r>
          </a:p>
        </p:txBody>
      </p:sp>
      <p:sp>
        <p:nvSpPr>
          <p:cNvPr id="9" name="Sous-titre 2"/>
          <p:cNvSpPr txBox="1">
            <a:spLocks/>
          </p:cNvSpPr>
          <p:nvPr/>
        </p:nvSpPr>
        <p:spPr bwMode="auto">
          <a:xfrm>
            <a:off x="0" y="5000625"/>
            <a:ext cx="9144000" cy="757238"/>
          </a:xfrm>
          <a:prstGeom prst="rect">
            <a:avLst/>
          </a:prstGeom>
          <a:solidFill>
            <a:srgbClr val="0000CC"/>
          </a:solidFill>
          <a:ln w="38100">
            <a:solidFill>
              <a:srgbClr val="66FF33"/>
            </a:solidFill>
            <a:miter lim="800000"/>
            <a:headEnd/>
            <a:tailEnd/>
          </a:ln>
          <a:effectLst/>
        </p:spPr>
        <p:txBody>
          <a:bodyPr/>
          <a:lstStyle/>
          <a:p>
            <a:pPr>
              <a:spcBef>
                <a:spcPct val="20000"/>
              </a:spcBef>
              <a:defRPr/>
            </a:pPr>
            <a:r>
              <a:rPr lang="fr-FR" sz="3200" b="1" kern="0" dirty="0">
                <a:latin typeface="+mn-lt"/>
              </a:rPr>
              <a:t>Peur et émotion et mémoire</a:t>
            </a:r>
          </a:p>
          <a:p>
            <a:pPr algn="ctr">
              <a:spcBef>
                <a:spcPct val="20000"/>
              </a:spcBef>
              <a:defRPr/>
            </a:pPr>
            <a:r>
              <a:rPr lang="fr-FR" sz="3200" b="1" kern="0" dirty="0">
                <a:latin typeface="+mn-lt"/>
              </a:rPr>
              <a:t> </a:t>
            </a:r>
          </a:p>
        </p:txBody>
      </p:sp>
      <p:sp>
        <p:nvSpPr>
          <p:cNvPr id="10" name="Sous-titre 2"/>
          <p:cNvSpPr txBox="1">
            <a:spLocks/>
          </p:cNvSpPr>
          <p:nvPr/>
        </p:nvSpPr>
        <p:spPr bwMode="auto">
          <a:xfrm>
            <a:off x="0" y="5786438"/>
            <a:ext cx="9144000" cy="1071562"/>
          </a:xfrm>
          <a:prstGeom prst="rect">
            <a:avLst/>
          </a:prstGeom>
          <a:solidFill>
            <a:srgbClr val="0000CC"/>
          </a:solidFill>
          <a:ln w="38100">
            <a:solidFill>
              <a:srgbClr val="66FF33"/>
            </a:solidFill>
            <a:miter lim="800000"/>
            <a:headEnd/>
            <a:tailEnd/>
          </a:ln>
          <a:effectLst/>
        </p:spPr>
        <p:txBody>
          <a:bodyPr/>
          <a:lstStyle/>
          <a:p>
            <a:pPr>
              <a:spcBef>
                <a:spcPct val="20000"/>
              </a:spcBef>
              <a:defRPr/>
            </a:pPr>
            <a:r>
              <a:rPr lang="fr-FR" sz="3200" b="1" kern="0" dirty="0">
                <a:latin typeface="+mn-lt"/>
              </a:rPr>
              <a:t>Sécrète cortisol et noradrénaline Peur prépare corps combat ou fuite</a:t>
            </a:r>
          </a:p>
          <a:p>
            <a:pPr algn="ctr">
              <a:spcBef>
                <a:spcPct val="20000"/>
              </a:spcBef>
              <a:defRPr/>
            </a:pPr>
            <a:r>
              <a:rPr lang="fr-FR" sz="3200" b="1" kern="0" dirty="0">
                <a:latin typeface="+mn-lt"/>
              </a:rPr>
              <a:t> </a:t>
            </a:r>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0"/>
            <a:ext cx="7488832" cy="1015663"/>
          </a:xfrm>
          <a:prstGeom prst="rect">
            <a:avLst/>
          </a:prstGeom>
          <a:solidFill>
            <a:srgbClr val="FF0000"/>
          </a:solidFill>
        </p:spPr>
        <p:txBody>
          <a:bodyPr wrap="square" rtlCol="0">
            <a:spAutoFit/>
          </a:bodyPr>
          <a:lstStyle/>
          <a:p>
            <a:pPr algn="ctr"/>
            <a:r>
              <a:rPr lang="fr-FR" b="1" dirty="0" smtClean="0"/>
              <a:t>REFLEXES CHEZ LES NOUVEAUX-NES</a:t>
            </a:r>
          </a:p>
          <a:p>
            <a:pPr algn="ctr"/>
            <a:r>
              <a:rPr lang="fr-FR" b="1" dirty="0" smtClean="0"/>
              <a:t>VOIR TP</a:t>
            </a:r>
            <a:endParaRPr lang="fr-FR" b="1" dirty="0"/>
          </a:p>
        </p:txBody>
      </p:sp>
      <p:sp>
        <p:nvSpPr>
          <p:cNvPr id="4" name="Rectangle 3"/>
          <p:cNvSpPr/>
          <p:nvPr/>
        </p:nvSpPr>
        <p:spPr>
          <a:xfrm>
            <a:off x="0" y="1160160"/>
            <a:ext cx="7452320" cy="5509200"/>
          </a:xfrm>
          <a:prstGeom prst="rect">
            <a:avLst/>
          </a:prstGeom>
        </p:spPr>
        <p:txBody>
          <a:bodyPr wrap="square">
            <a:spAutoFit/>
          </a:bodyPr>
          <a:lstStyle/>
          <a:p>
            <a:r>
              <a:rPr lang="fr-FR" sz="3200" b="1" dirty="0" smtClean="0"/>
              <a:t>Les réflexes de base</a:t>
            </a:r>
            <a:endParaRPr lang="fr-FR" sz="3200" dirty="0" smtClean="0"/>
          </a:p>
          <a:p>
            <a:r>
              <a:rPr lang="fr-FR" sz="3200" b="1" dirty="0" smtClean="0"/>
              <a:t>Réflexe</a:t>
            </a:r>
            <a:r>
              <a:rPr lang="fr-FR" sz="3200" dirty="0" smtClean="0"/>
              <a:t> de Moro. </a:t>
            </a:r>
          </a:p>
          <a:p>
            <a:r>
              <a:rPr lang="fr-FR" sz="3200" b="1" dirty="0" smtClean="0"/>
              <a:t>Réflexe</a:t>
            </a:r>
            <a:r>
              <a:rPr lang="fr-FR" sz="3200" dirty="0" smtClean="0"/>
              <a:t> de ramper. </a:t>
            </a:r>
          </a:p>
          <a:p>
            <a:r>
              <a:rPr lang="fr-FR" sz="3200" b="1" dirty="0" smtClean="0"/>
              <a:t>Réflexe</a:t>
            </a:r>
            <a:r>
              <a:rPr lang="fr-FR" sz="3200" dirty="0" smtClean="0"/>
              <a:t> de succion. </a:t>
            </a:r>
          </a:p>
          <a:p>
            <a:r>
              <a:rPr lang="fr-FR" sz="3200" b="1" dirty="0" smtClean="0"/>
              <a:t>Réflexe</a:t>
            </a:r>
            <a:r>
              <a:rPr lang="fr-FR" sz="3200" dirty="0" smtClean="0"/>
              <a:t> tonique du cou (ou de l'escrimeur) </a:t>
            </a:r>
          </a:p>
          <a:p>
            <a:r>
              <a:rPr lang="fr-FR" sz="3200" b="1" dirty="0" smtClean="0"/>
              <a:t>Réflexe</a:t>
            </a:r>
            <a:r>
              <a:rPr lang="fr-FR" sz="3200" dirty="0" smtClean="0"/>
              <a:t> des points cardinaux. </a:t>
            </a:r>
          </a:p>
          <a:p>
            <a:r>
              <a:rPr lang="fr-FR" sz="3200" b="1" dirty="0" smtClean="0"/>
              <a:t>Réflexe</a:t>
            </a:r>
            <a:r>
              <a:rPr lang="fr-FR" sz="3200" dirty="0" smtClean="0"/>
              <a:t> d'agrippement palmaire.</a:t>
            </a:r>
            <a:endParaRPr lang="fr-FR" sz="3200" dirty="0"/>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2060848"/>
            <a:ext cx="8763000" cy="923330"/>
          </a:xfrm>
          <a:prstGeom prst="rect">
            <a:avLst/>
          </a:prstGeom>
          <a:solidFill>
            <a:srgbClr val="FF0000"/>
          </a:solidFill>
          <a:ln w="28575">
            <a:noFill/>
            <a:miter lim="800000"/>
            <a:headEnd/>
            <a:tailEnd/>
          </a:ln>
          <a:effectLst>
            <a:outerShdw dist="35921" dir="2700000" algn="ctr" rotWithShape="0">
              <a:schemeClr val="tx2"/>
            </a:outerShdw>
          </a:effectLst>
        </p:spPr>
        <p:txBody>
          <a:bodyPr wrap="square">
            <a:spAutoFit/>
          </a:bodyPr>
          <a:lstStyle/>
          <a:p>
            <a:pPr algn="ctr">
              <a:defRPr/>
            </a:pPr>
            <a:r>
              <a:rPr lang="fr-CA" sz="5400" b="1" dirty="0" smtClean="0"/>
              <a:t>L'éveil </a:t>
            </a:r>
            <a:r>
              <a:rPr lang="fr-CA" sz="5400" b="1" dirty="0"/>
              <a:t>et le sommeil</a:t>
            </a:r>
          </a:p>
        </p:txBody>
      </p:sp>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44624"/>
            <a:ext cx="49530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L'éveil </a:t>
            </a:r>
            <a:r>
              <a:rPr lang="fr-CA" sz="3200" b="1" dirty="0"/>
              <a:t>et le sommeil</a:t>
            </a:r>
          </a:p>
        </p:txBody>
      </p:sp>
      <p:sp>
        <p:nvSpPr>
          <p:cNvPr id="56323" name="Text Box 3"/>
          <p:cNvSpPr txBox="1">
            <a:spLocks noChangeArrowheads="1"/>
          </p:cNvSpPr>
          <p:nvPr/>
        </p:nvSpPr>
        <p:spPr bwMode="auto">
          <a:xfrm>
            <a:off x="0" y="548680"/>
            <a:ext cx="5508104" cy="3323987"/>
          </a:xfrm>
          <a:prstGeom prst="rect">
            <a:avLst/>
          </a:prstGeom>
          <a:solidFill>
            <a:srgbClr val="0000CC"/>
          </a:solidFill>
          <a:ln w="28575">
            <a:noFill/>
            <a:miter lim="800000"/>
            <a:headEnd/>
            <a:tailEnd/>
          </a:ln>
        </p:spPr>
        <p:txBody>
          <a:bodyPr wrap="square">
            <a:spAutoFit/>
          </a:bodyPr>
          <a:lstStyle/>
          <a:p>
            <a:r>
              <a:rPr lang="fr-CA" sz="2800" b="1" dirty="0"/>
              <a:t>Cycle généré par l ’hypothalamus.</a:t>
            </a:r>
          </a:p>
          <a:p>
            <a:r>
              <a:rPr lang="fr-CA" sz="2800" b="1" dirty="0" smtClean="0">
                <a:solidFill>
                  <a:srgbClr val="00FF00"/>
                </a:solidFill>
              </a:rPr>
              <a:t>système réticulaire activateur (</a:t>
            </a:r>
            <a:r>
              <a:rPr lang="fr-CA" sz="2800" b="1" dirty="0" smtClean="0"/>
              <a:t>SRA) serait </a:t>
            </a:r>
            <a:r>
              <a:rPr lang="fr-CA" sz="2800" b="1" dirty="0"/>
              <a:t>responsable des modifications de l ’activité du cerveau au cours de l ’éveil et du sommeil.</a:t>
            </a:r>
          </a:p>
        </p:txBody>
      </p:sp>
      <p:pic>
        <p:nvPicPr>
          <p:cNvPr id="53250" name="Picture 2" descr="http://lecerveau.mcgill.ca/flash/d/d_11/d_11_cr/d_11_cr_cyc/d_11_cr_cyc_1a.jpg"/>
          <p:cNvPicPr>
            <a:picLocks noChangeAspect="1" noChangeArrowheads="1"/>
          </p:cNvPicPr>
          <p:nvPr/>
        </p:nvPicPr>
        <p:blipFill>
          <a:blip r:embed="rId2" cstate="print"/>
          <a:srcRect/>
          <a:stretch>
            <a:fillRect/>
          </a:stretch>
        </p:blipFill>
        <p:spPr bwMode="auto">
          <a:xfrm>
            <a:off x="5608637" y="-27384"/>
            <a:ext cx="3571875" cy="5715000"/>
          </a:xfrm>
          <a:prstGeom prst="rect">
            <a:avLst/>
          </a:prstGeom>
          <a:noFill/>
        </p:spPr>
      </p:pic>
      <p:sp>
        <p:nvSpPr>
          <p:cNvPr id="6" name="Rectangle 5"/>
          <p:cNvSpPr/>
          <p:nvPr/>
        </p:nvSpPr>
        <p:spPr>
          <a:xfrm>
            <a:off x="0" y="4005064"/>
            <a:ext cx="5652120" cy="2893100"/>
          </a:xfrm>
          <a:prstGeom prst="rect">
            <a:avLst/>
          </a:prstGeom>
          <a:solidFill>
            <a:srgbClr val="0000CC"/>
          </a:solidFill>
        </p:spPr>
        <p:txBody>
          <a:bodyPr wrap="square">
            <a:spAutoFit/>
          </a:bodyPr>
          <a:lstStyle/>
          <a:p>
            <a:r>
              <a:rPr lang="fr-FR" sz="2800" b="1" dirty="0" smtClean="0"/>
              <a:t>Le SRA est responsable de l'état d'éveil du cerveau.</a:t>
            </a:r>
          </a:p>
          <a:p>
            <a:r>
              <a:rPr lang="fr-FR" sz="2800" b="1" dirty="0" smtClean="0"/>
              <a:t> Lorsque le SRA diminue son activité, il entraîne une baisse générale de l'activité du cerveau et  le sommeil.</a:t>
            </a:r>
            <a:endParaRPr lang="fr-FR" sz="2800" b="1" dirty="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707232" y="44624"/>
            <a:ext cx="4953000" cy="579438"/>
          </a:xfrm>
          <a:prstGeom prst="rect">
            <a:avLst/>
          </a:prstGeom>
          <a:solidFill>
            <a:srgbClr val="0000CC"/>
          </a:solidFill>
          <a:ln w="28575">
            <a:noFill/>
            <a:miter lim="800000"/>
            <a:headEnd/>
            <a:tailEnd/>
          </a:ln>
          <a:effectLst>
            <a:outerShdw dist="35921" dir="2700000" algn="ctr" rotWithShape="0">
              <a:schemeClr val="tx2"/>
            </a:outerShdw>
          </a:effectLst>
        </p:spPr>
        <p:txBody>
          <a:bodyPr>
            <a:spAutoFit/>
          </a:bodyPr>
          <a:lstStyle/>
          <a:p>
            <a:pPr algn="ctr">
              <a:defRPr/>
            </a:pPr>
            <a:r>
              <a:rPr lang="fr-CA" sz="3200" b="1" dirty="0" smtClean="0"/>
              <a:t>L'éveil </a:t>
            </a:r>
            <a:r>
              <a:rPr lang="fr-CA" sz="3200" b="1" dirty="0"/>
              <a:t>et le sommeil</a:t>
            </a:r>
          </a:p>
        </p:txBody>
      </p:sp>
      <p:sp>
        <p:nvSpPr>
          <p:cNvPr id="111620" name="Text Box 4"/>
          <p:cNvSpPr txBox="1">
            <a:spLocks noChangeArrowheads="1"/>
          </p:cNvSpPr>
          <p:nvPr/>
        </p:nvSpPr>
        <p:spPr bwMode="auto">
          <a:xfrm>
            <a:off x="0" y="620688"/>
            <a:ext cx="9144000" cy="6740307"/>
          </a:xfrm>
          <a:prstGeom prst="rect">
            <a:avLst/>
          </a:prstGeom>
          <a:solidFill>
            <a:srgbClr val="0000CC"/>
          </a:solidFill>
          <a:ln w="28575">
            <a:noFill/>
            <a:miter lim="800000"/>
            <a:headEnd/>
            <a:tailEnd/>
          </a:ln>
        </p:spPr>
        <p:txBody>
          <a:bodyPr wrap="square">
            <a:spAutoFit/>
          </a:bodyPr>
          <a:lstStyle/>
          <a:p>
            <a:r>
              <a:rPr lang="fr-CA" sz="3200" b="1" dirty="0"/>
              <a:t>Deux types de sommeil:</a:t>
            </a:r>
          </a:p>
          <a:p>
            <a:pPr marL="666750" lvl="1" indent="-209550">
              <a:buFontTx/>
              <a:buChar char="•"/>
            </a:pPr>
            <a:r>
              <a:rPr lang="fr-CA" sz="3200" b="1" dirty="0">
                <a:solidFill>
                  <a:srgbClr val="00FF00"/>
                </a:solidFill>
              </a:rPr>
              <a:t>Sommeil lent </a:t>
            </a:r>
            <a:r>
              <a:rPr lang="fr-CA" sz="3200" b="1" dirty="0" smtClean="0"/>
              <a:t> </a:t>
            </a:r>
            <a:endParaRPr lang="fr-CA" sz="3200" b="1" dirty="0"/>
          </a:p>
          <a:p>
            <a:pPr marL="1238250" lvl="2" indent="-323850">
              <a:buFont typeface="Wingdings" pitchFamily="2" charset="2"/>
              <a:buChar char="Ø"/>
            </a:pPr>
            <a:r>
              <a:rPr lang="fr-CA" sz="3200" b="1" dirty="0"/>
              <a:t>divisé en 4 stades (1 à 4) (0 = éveil)</a:t>
            </a:r>
          </a:p>
          <a:p>
            <a:pPr marL="1238250" lvl="2" indent="-323850">
              <a:buFont typeface="Wingdings" pitchFamily="2" charset="2"/>
              <a:buChar char="Ø"/>
            </a:pPr>
            <a:r>
              <a:rPr lang="fr-CA" sz="3200" b="1" dirty="0"/>
              <a:t>caractérisé par une faible activité du </a:t>
            </a:r>
            <a:r>
              <a:rPr lang="fr-CA" sz="3200" b="1" dirty="0" smtClean="0"/>
              <a:t>cerveau</a:t>
            </a:r>
          </a:p>
          <a:p>
            <a:pPr marL="1238250" lvl="2" indent="-323850"/>
            <a:endParaRPr lang="fr-CA" sz="3200" b="1" dirty="0"/>
          </a:p>
          <a:p>
            <a:pPr marL="666750" lvl="1" indent="-209550">
              <a:buFontTx/>
              <a:buChar char="•"/>
            </a:pPr>
            <a:r>
              <a:rPr lang="fr-CA" sz="3200" b="1" dirty="0">
                <a:solidFill>
                  <a:srgbClr val="00FF00"/>
                </a:solidFill>
              </a:rPr>
              <a:t>Sommeil paradoxal</a:t>
            </a:r>
          </a:p>
          <a:p>
            <a:pPr marL="1238250" lvl="2" indent="-323850">
              <a:buFont typeface="Wingdings" pitchFamily="2" charset="2"/>
              <a:buChar char="Ø"/>
            </a:pPr>
            <a:r>
              <a:rPr lang="fr-CA" sz="3200" b="1" dirty="0"/>
              <a:t>caractérisé par une intense activité du cerveau</a:t>
            </a:r>
          </a:p>
          <a:p>
            <a:pPr marL="1238250" lvl="2" indent="-323850">
              <a:buFont typeface="Wingdings" pitchFamily="2" charset="2"/>
              <a:buChar char="Ø"/>
            </a:pPr>
            <a:r>
              <a:rPr lang="fr-CA" sz="3200" b="1" dirty="0"/>
              <a:t>correspond aux périodes de rêve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1500"/>
            <a:ext cx="9144000" cy="5570756"/>
          </a:xfrm>
          <a:prstGeom prst="rect">
            <a:avLst/>
          </a:prstGeom>
          <a:solidFill>
            <a:srgbClr val="0000CC"/>
          </a:solidFill>
        </p:spPr>
        <p:txBody>
          <a:bodyPr wrap="square">
            <a:spAutoFit/>
          </a:bodyPr>
          <a:lstStyle/>
          <a:p>
            <a:endParaRPr lang="fr-FR" b="1" dirty="0" smtClean="0"/>
          </a:p>
          <a:p>
            <a:r>
              <a:rPr lang="fr-FR" b="1" dirty="0" smtClean="0"/>
              <a:t>Une étude conduite par Jean-Baptiste </a:t>
            </a:r>
            <a:r>
              <a:rPr lang="fr-FR" b="1" dirty="0" err="1" smtClean="0"/>
              <a:t>Maranci</a:t>
            </a:r>
            <a:r>
              <a:rPr lang="fr-FR" b="1" dirty="0" smtClean="0"/>
              <a:t> (Sorbonne Université), Isabelle Arnulf (AP-HP/Sorbonne Université) et leurs collaborateurs à l’Institut du Cerveau et à l’Hôpital Pitié-Salpêtrière AP-HP, </a:t>
            </a:r>
          </a:p>
          <a:p>
            <a:r>
              <a:rPr lang="fr-FR" sz="2800" b="1" dirty="0" smtClean="0"/>
              <a:t>montre une association entre émotions des rêves et les différents types de mouvements oculaires observés au cours du sommeil. </a:t>
            </a:r>
          </a:p>
          <a:p>
            <a:r>
              <a:rPr lang="fr-FR" sz="2800" b="1" dirty="0" smtClean="0"/>
              <a:t>Ces résultats, publiés dans </a:t>
            </a:r>
            <a:r>
              <a:rPr lang="fr-FR" sz="2800" b="1" i="1" dirty="0" err="1" smtClean="0"/>
              <a:t>Scientific</a:t>
            </a:r>
            <a:r>
              <a:rPr lang="fr-FR" sz="2800" b="1" i="1" dirty="0" smtClean="0"/>
              <a:t> reports</a:t>
            </a:r>
            <a:r>
              <a:rPr lang="fr-FR" sz="2800" b="1" dirty="0" smtClean="0"/>
              <a:t>, ouvrent une fenêtre directe sur la régulation des émotions pendant le rêve et le bénéfice du sommeil sur la santé mentale</a:t>
            </a:r>
            <a:r>
              <a:rPr lang="fr-FR" b="1" dirty="0" smtClean="0"/>
              <a:t>.</a:t>
            </a:r>
            <a:endParaRPr lang="fr-FR" dirty="0"/>
          </a:p>
        </p:txBody>
      </p:sp>
      <p:sp>
        <p:nvSpPr>
          <p:cNvPr id="3" name="Rectangle 2"/>
          <p:cNvSpPr/>
          <p:nvPr/>
        </p:nvSpPr>
        <p:spPr>
          <a:xfrm>
            <a:off x="0" y="-66293"/>
            <a:ext cx="9144000" cy="954107"/>
          </a:xfrm>
          <a:prstGeom prst="rect">
            <a:avLst/>
          </a:prstGeom>
          <a:solidFill>
            <a:srgbClr val="0000CC"/>
          </a:solidFill>
        </p:spPr>
        <p:txBody>
          <a:bodyPr wrap="square">
            <a:spAutoFit/>
          </a:bodyPr>
          <a:lstStyle/>
          <a:p>
            <a:pPr lvl="0"/>
            <a:r>
              <a:rPr lang="fr-FR" sz="2800" b="1" dirty="0" smtClean="0"/>
              <a:t>Rêve ou cauchemar, notre sommeil est souvent riche en émotions. </a:t>
            </a:r>
          </a:p>
        </p:txBody>
      </p:sp>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omstade"/>
          <p:cNvPicPr>
            <a:picLocks noChangeAspect="1" noChangeArrowheads="1"/>
          </p:cNvPicPr>
          <p:nvPr/>
        </p:nvPicPr>
        <p:blipFill>
          <a:blip r:embed="rId2" cstate="print"/>
          <a:srcRect/>
          <a:stretch>
            <a:fillRect/>
          </a:stretch>
        </p:blipFill>
        <p:spPr bwMode="auto">
          <a:xfrm>
            <a:off x="914400" y="2062757"/>
            <a:ext cx="7073900" cy="4246563"/>
          </a:xfrm>
          <a:prstGeom prst="rect">
            <a:avLst/>
          </a:prstGeom>
          <a:noFill/>
          <a:ln w="9525">
            <a:noFill/>
            <a:miter lim="800000"/>
            <a:headEnd/>
            <a:tailEnd/>
          </a:ln>
        </p:spPr>
      </p:pic>
      <p:sp>
        <p:nvSpPr>
          <p:cNvPr id="57347" name="Text Box 3"/>
          <p:cNvSpPr txBox="1">
            <a:spLocks noChangeArrowheads="1"/>
          </p:cNvSpPr>
          <p:nvPr/>
        </p:nvSpPr>
        <p:spPr bwMode="auto">
          <a:xfrm>
            <a:off x="0" y="459829"/>
            <a:ext cx="9144000" cy="1384995"/>
          </a:xfrm>
          <a:prstGeom prst="rect">
            <a:avLst/>
          </a:prstGeom>
          <a:solidFill>
            <a:srgbClr val="0000CC"/>
          </a:solidFill>
          <a:ln w="28575">
            <a:noFill/>
            <a:miter lim="800000"/>
            <a:headEnd/>
            <a:tailEnd/>
          </a:ln>
        </p:spPr>
        <p:txBody>
          <a:bodyPr wrap="square">
            <a:spAutoFit/>
          </a:bodyPr>
          <a:lstStyle/>
          <a:p>
            <a:pPr>
              <a:spcBef>
                <a:spcPts val="0"/>
              </a:spcBef>
            </a:pPr>
            <a:r>
              <a:rPr lang="fr-CA" sz="2800" b="1" dirty="0">
                <a:solidFill>
                  <a:srgbClr val="00FF00"/>
                </a:solidFill>
              </a:rPr>
              <a:t>Alternance sommeil lent et </a:t>
            </a:r>
            <a:r>
              <a:rPr lang="fr-CA" sz="2800" b="1" dirty="0" smtClean="0">
                <a:solidFill>
                  <a:srgbClr val="00FF00"/>
                </a:solidFill>
              </a:rPr>
              <a:t>sommeil </a:t>
            </a:r>
            <a:r>
              <a:rPr lang="fr-CA" sz="2800" b="1" dirty="0">
                <a:solidFill>
                  <a:srgbClr val="00FF00"/>
                </a:solidFill>
              </a:rPr>
              <a:t>paradoxal </a:t>
            </a:r>
            <a:r>
              <a:rPr lang="fr-CA" sz="2800" b="1" dirty="0" smtClean="0">
                <a:solidFill>
                  <a:srgbClr val="00FF00"/>
                </a:solidFill>
              </a:rPr>
              <a:t>	</a:t>
            </a:r>
          </a:p>
          <a:p>
            <a:pPr>
              <a:spcBef>
                <a:spcPts val="0"/>
              </a:spcBef>
            </a:pPr>
            <a:r>
              <a:rPr lang="fr-FR" sz="2800" b="1" dirty="0" smtClean="0"/>
              <a:t>« REM » (</a:t>
            </a:r>
            <a:r>
              <a:rPr lang="fr-FR" sz="2800" b="1" dirty="0" err="1" smtClean="0"/>
              <a:t>Rapid</a:t>
            </a:r>
            <a:r>
              <a:rPr lang="fr-FR" sz="2800" b="1" dirty="0" smtClean="0"/>
              <a:t> </a:t>
            </a:r>
            <a:r>
              <a:rPr lang="fr-FR" sz="2800" b="1" dirty="0" err="1" smtClean="0"/>
              <a:t>Eyes</a:t>
            </a:r>
            <a:r>
              <a:rPr lang="fr-FR" sz="2800" b="1" dirty="0" smtClean="0"/>
              <a:t> </a:t>
            </a:r>
            <a:r>
              <a:rPr lang="fr-FR" sz="2800" b="1" dirty="0" err="1" smtClean="0"/>
              <a:t>Movements</a:t>
            </a:r>
            <a:r>
              <a:rPr lang="fr-FR" sz="2800" b="1" dirty="0" smtClean="0"/>
              <a:t>) </a:t>
            </a:r>
            <a:r>
              <a:rPr lang="fr-CA" sz="2800" b="1" dirty="0" smtClean="0">
                <a:solidFill>
                  <a:srgbClr val="00FF00"/>
                </a:solidFill>
              </a:rPr>
              <a:t>au </a:t>
            </a:r>
            <a:r>
              <a:rPr lang="fr-CA" sz="2800" b="1" dirty="0">
                <a:solidFill>
                  <a:srgbClr val="00FF00"/>
                </a:solidFill>
              </a:rPr>
              <a:t>cours de la nuit:</a:t>
            </a:r>
          </a:p>
        </p:txBody>
      </p:sp>
      <p:sp>
        <p:nvSpPr>
          <p:cNvPr id="57348" name="Text Box 4"/>
          <p:cNvSpPr txBox="1">
            <a:spLocks noChangeArrowheads="1"/>
          </p:cNvSpPr>
          <p:nvPr/>
        </p:nvSpPr>
        <p:spPr bwMode="auto">
          <a:xfrm>
            <a:off x="914400" y="6290156"/>
            <a:ext cx="7162800" cy="523220"/>
          </a:xfrm>
          <a:prstGeom prst="rect">
            <a:avLst/>
          </a:prstGeom>
          <a:noFill/>
          <a:ln w="28575">
            <a:noFill/>
            <a:miter lim="800000"/>
            <a:headEnd/>
            <a:tailEnd/>
          </a:ln>
        </p:spPr>
        <p:txBody>
          <a:bodyPr>
            <a:spAutoFit/>
          </a:bodyPr>
          <a:lstStyle/>
          <a:p>
            <a:r>
              <a:rPr lang="fr-CA" sz="2800" b="1" dirty="0"/>
              <a:t>Cycles d ’environ 90 min.</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1384995"/>
          </a:xfrm>
          <a:prstGeom prst="rect">
            <a:avLst/>
          </a:prstGeom>
          <a:solidFill>
            <a:srgbClr val="0000CC"/>
          </a:solidFill>
          <a:ln w="28575">
            <a:noFill/>
            <a:miter lim="800000"/>
            <a:headEnd/>
            <a:tailEnd/>
          </a:ln>
        </p:spPr>
        <p:txBody>
          <a:bodyPr wrap="square">
            <a:spAutoFit/>
          </a:bodyPr>
          <a:lstStyle/>
          <a:p>
            <a:r>
              <a:rPr lang="fr-CA" sz="2800" b="1" dirty="0"/>
              <a:t>Importantes modifications de l’électroencéphalogramme (EEG) au cours du sommeil.</a:t>
            </a:r>
          </a:p>
        </p:txBody>
      </p:sp>
      <p:grpSp>
        <p:nvGrpSpPr>
          <p:cNvPr id="2" name="Group 3"/>
          <p:cNvGrpSpPr>
            <a:grpSpLocks/>
          </p:cNvGrpSpPr>
          <p:nvPr/>
        </p:nvGrpSpPr>
        <p:grpSpPr bwMode="auto">
          <a:xfrm>
            <a:off x="0" y="2133600"/>
            <a:ext cx="9144000" cy="4165600"/>
            <a:chOff x="432" y="1344"/>
            <a:chExt cx="5104" cy="2624"/>
          </a:xfrm>
        </p:grpSpPr>
        <p:sp>
          <p:nvSpPr>
            <p:cNvPr id="113668" name="Text Box 4"/>
            <p:cNvSpPr txBox="1">
              <a:spLocks noChangeArrowheads="1"/>
            </p:cNvSpPr>
            <p:nvPr/>
          </p:nvSpPr>
          <p:spPr bwMode="auto">
            <a:xfrm>
              <a:off x="432" y="1344"/>
              <a:ext cx="3677" cy="1299"/>
            </a:xfrm>
            <a:prstGeom prst="rect">
              <a:avLst/>
            </a:prstGeom>
            <a:solidFill>
              <a:srgbClr val="0000CC"/>
            </a:solidFill>
            <a:ln w="28575">
              <a:noFill/>
              <a:miter lim="800000"/>
              <a:headEnd/>
              <a:tailEnd/>
            </a:ln>
            <a:effectLst>
              <a:outerShdw dist="35921" dir="2700000" algn="ctr" rotWithShape="0">
                <a:schemeClr val="tx2"/>
              </a:outerShdw>
            </a:effectLst>
          </p:spPr>
          <p:txBody>
            <a:bodyPr wrap="square">
              <a:spAutoFit/>
            </a:bodyPr>
            <a:lstStyle/>
            <a:p>
              <a:pPr>
                <a:defRPr/>
              </a:pPr>
              <a:r>
                <a:rPr lang="fr-CA" sz="3200" b="1" dirty="0" err="1">
                  <a:solidFill>
                    <a:srgbClr val="FF3300"/>
                  </a:solidFill>
                </a:rPr>
                <a:t>Electroencéphalogramme</a:t>
              </a:r>
              <a:r>
                <a:rPr lang="fr-CA" sz="3200" b="1" dirty="0">
                  <a:solidFill>
                    <a:srgbClr val="FF3300"/>
                  </a:solidFill>
                </a:rPr>
                <a:t> = EEG</a:t>
              </a:r>
              <a:r>
                <a:rPr lang="fr-CA" sz="3200" b="1" dirty="0"/>
                <a:t> = enregistrement de l’activité électrique des neurones à la surface du cortex.</a:t>
              </a:r>
            </a:p>
          </p:txBody>
        </p:sp>
        <p:pic>
          <p:nvPicPr>
            <p:cNvPr id="113669" name="Picture 5" descr="eeg2"/>
            <p:cNvPicPr>
              <a:picLocks noChangeAspect="1" noChangeArrowheads="1"/>
            </p:cNvPicPr>
            <p:nvPr/>
          </p:nvPicPr>
          <p:blipFill>
            <a:blip r:embed="rId2" cstate="print"/>
            <a:srcRect/>
            <a:stretch>
              <a:fillRect/>
            </a:stretch>
          </p:blipFill>
          <p:spPr bwMode="auto">
            <a:xfrm>
              <a:off x="4032" y="1392"/>
              <a:ext cx="1504" cy="2576"/>
            </a:xfrm>
            <a:prstGeom prst="rect">
              <a:avLst/>
            </a:prstGeom>
            <a:noFill/>
            <a:effectLst>
              <a:outerShdw dist="35921" dir="2700000" algn="ctr" rotWithShape="0">
                <a:schemeClr val="tx2"/>
              </a:outerShdw>
            </a:effectLst>
          </p:spPr>
        </p:pic>
      </p:grpSp>
      <p:sp>
        <p:nvSpPr>
          <p:cNvPr id="113670" name="Text Box 6"/>
          <p:cNvSpPr txBox="1">
            <a:spLocks noChangeArrowheads="1"/>
          </p:cNvSpPr>
          <p:nvPr/>
        </p:nvSpPr>
        <p:spPr bwMode="auto">
          <a:xfrm>
            <a:off x="0" y="4905846"/>
            <a:ext cx="6516216" cy="1569660"/>
          </a:xfrm>
          <a:prstGeom prst="rect">
            <a:avLst/>
          </a:prstGeom>
          <a:solidFill>
            <a:srgbClr val="0000CC"/>
          </a:solidFill>
          <a:ln w="28575">
            <a:noFill/>
            <a:miter lim="800000"/>
            <a:headEnd/>
            <a:tailEnd/>
          </a:ln>
        </p:spPr>
        <p:txBody>
          <a:bodyPr wrap="square">
            <a:spAutoFit/>
          </a:bodyPr>
          <a:lstStyle/>
          <a:p>
            <a:r>
              <a:rPr lang="fr-CA" sz="3200" b="1" dirty="0"/>
              <a:t>Chaque électrode enregistre l’activité simultanée de millions de neurones</a:t>
            </a:r>
            <a:r>
              <a:rPr lang="fr-CA" sz="3200"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 calcmode="lin" valueType="num">
                                      <p:cBhvr additive="base">
                                        <p:cTn id="13" dur="500" fill="hold"/>
                                        <p:tgtEl>
                                          <p:spTgt spid="113670"/>
                                        </p:tgtEl>
                                        <p:attrNameLst>
                                          <p:attrName>ppt_x</p:attrName>
                                        </p:attrNameLst>
                                      </p:cBhvr>
                                      <p:tavLst>
                                        <p:tav tm="0">
                                          <p:val>
                                            <p:strVal val="#ppt_x"/>
                                          </p:val>
                                        </p:tav>
                                        <p:tav tm="100000">
                                          <p:val>
                                            <p:strVal val="#ppt_x"/>
                                          </p:val>
                                        </p:tav>
                                      </p:tavLst>
                                    </p:anim>
                                    <p:anim calcmode="lin" valueType="num">
                                      <p:cBhvr additive="base">
                                        <p:cTn id="1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228600"/>
            <a:ext cx="7924800" cy="457200"/>
          </a:xfrm>
          <a:prstGeom prst="rect">
            <a:avLst/>
          </a:prstGeom>
          <a:noFill/>
          <a:ln w="28575">
            <a:noFill/>
            <a:miter lim="800000"/>
            <a:headEnd/>
            <a:tailEnd/>
          </a:ln>
        </p:spPr>
        <p:txBody>
          <a:bodyPr>
            <a:spAutoFit/>
          </a:bodyPr>
          <a:lstStyle/>
          <a:p>
            <a:r>
              <a:rPr lang="fr-CA" b="1" dirty="0"/>
              <a:t>Modifications de l’EEG selon l’état de conscience:</a:t>
            </a:r>
          </a:p>
        </p:txBody>
      </p:sp>
      <p:sp>
        <p:nvSpPr>
          <p:cNvPr id="59395" name="Text Box 3"/>
          <p:cNvSpPr txBox="1">
            <a:spLocks noChangeArrowheads="1"/>
          </p:cNvSpPr>
          <p:nvPr/>
        </p:nvSpPr>
        <p:spPr bwMode="auto">
          <a:xfrm>
            <a:off x="762000" y="4876800"/>
            <a:ext cx="7924800" cy="1384995"/>
          </a:xfrm>
          <a:prstGeom prst="rect">
            <a:avLst/>
          </a:prstGeom>
          <a:solidFill>
            <a:srgbClr val="0000CC"/>
          </a:solidFill>
          <a:ln w="28575">
            <a:noFill/>
            <a:miter lim="800000"/>
            <a:headEnd/>
            <a:tailEnd/>
          </a:ln>
        </p:spPr>
        <p:txBody>
          <a:bodyPr>
            <a:spAutoFit/>
          </a:bodyPr>
          <a:lstStyle/>
          <a:p>
            <a:pPr marL="285750" indent="-285750">
              <a:buFontTx/>
              <a:buChar char="•"/>
            </a:pPr>
            <a:r>
              <a:rPr lang="fr-CA" b="1" dirty="0"/>
              <a:t>Sommeil lent caractérisé par ondes delta</a:t>
            </a:r>
          </a:p>
          <a:p>
            <a:pPr marL="285750" indent="-285750">
              <a:buFontTx/>
              <a:buChar char="•"/>
            </a:pPr>
            <a:r>
              <a:rPr lang="fr-CA" b="1" dirty="0"/>
              <a:t>Sommeil paradoxal et éveil caractérisés par ondes alpha et bêta</a:t>
            </a:r>
          </a:p>
        </p:txBody>
      </p:sp>
      <p:pic>
        <p:nvPicPr>
          <p:cNvPr id="114692" name="Picture 4" descr="eeg"/>
          <p:cNvPicPr>
            <a:picLocks noChangeAspect="1" noChangeArrowheads="1"/>
          </p:cNvPicPr>
          <p:nvPr/>
        </p:nvPicPr>
        <p:blipFill>
          <a:blip r:embed="rId2" cstate="print"/>
          <a:srcRect/>
          <a:stretch>
            <a:fillRect/>
          </a:stretch>
        </p:blipFill>
        <p:spPr bwMode="auto">
          <a:xfrm>
            <a:off x="1143000" y="838200"/>
            <a:ext cx="6400800" cy="3922713"/>
          </a:xfrm>
          <a:prstGeom prst="rect">
            <a:avLst/>
          </a:prstGeom>
          <a:noFill/>
          <a:effectLst>
            <a:outerShdw dist="89803" dir="2700000" algn="ctr" rotWithShape="0">
              <a:schemeClr val="tx2"/>
            </a:outerShdw>
          </a:effectLst>
        </p:spPr>
      </p:pic>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55576" y="260648"/>
            <a:ext cx="7391400" cy="584775"/>
          </a:xfrm>
          <a:prstGeom prst="rect">
            <a:avLst/>
          </a:prstGeom>
          <a:solidFill>
            <a:srgbClr val="0000CC"/>
          </a:solidFill>
          <a:ln w="28575">
            <a:noFill/>
            <a:miter lim="800000"/>
            <a:headEnd/>
            <a:tailEnd/>
          </a:ln>
        </p:spPr>
        <p:txBody>
          <a:bodyPr>
            <a:spAutoFit/>
          </a:bodyPr>
          <a:lstStyle/>
          <a:p>
            <a:pPr algn="ctr"/>
            <a:r>
              <a:rPr lang="fr-CA" sz="3200" b="1" dirty="0">
                <a:solidFill>
                  <a:srgbClr val="00FF00"/>
                </a:solidFill>
              </a:rPr>
              <a:t>Sommeil lent :</a:t>
            </a:r>
          </a:p>
        </p:txBody>
      </p:sp>
      <p:sp>
        <p:nvSpPr>
          <p:cNvPr id="115715" name="Text Box 3"/>
          <p:cNvSpPr txBox="1">
            <a:spLocks noChangeArrowheads="1"/>
          </p:cNvSpPr>
          <p:nvPr/>
        </p:nvSpPr>
        <p:spPr bwMode="auto">
          <a:xfrm>
            <a:off x="609600" y="1219200"/>
            <a:ext cx="7696200" cy="4832092"/>
          </a:xfrm>
          <a:prstGeom prst="rect">
            <a:avLst/>
          </a:prstGeom>
          <a:solidFill>
            <a:srgbClr val="0000CC"/>
          </a:solidFill>
          <a:ln w="28575">
            <a:noFill/>
            <a:miter lim="800000"/>
            <a:headEnd/>
            <a:tailEnd/>
          </a:ln>
        </p:spPr>
        <p:txBody>
          <a:bodyPr>
            <a:spAutoFit/>
          </a:bodyPr>
          <a:lstStyle/>
          <a:p>
            <a:pPr marL="285750" indent="-285750">
              <a:buFontTx/>
              <a:buChar char="•"/>
            </a:pPr>
            <a:r>
              <a:rPr lang="fr-CA" sz="2800" b="1" dirty="0">
                <a:sym typeface="Symbol" pitchFamily="18" charset="2"/>
              </a:rPr>
              <a:t> activité du cerveau (  consommation O</a:t>
            </a:r>
            <a:r>
              <a:rPr lang="fr-CA" sz="2800" b="1" baseline="-25000" dirty="0">
                <a:sym typeface="Symbol" pitchFamily="18" charset="2"/>
              </a:rPr>
              <a:t>2</a:t>
            </a:r>
            <a:r>
              <a:rPr lang="fr-CA" sz="2800" b="1" dirty="0">
                <a:sym typeface="Symbol" pitchFamily="18" charset="2"/>
              </a:rPr>
              <a:t> et glucose)</a:t>
            </a:r>
          </a:p>
          <a:p>
            <a:pPr marL="285750" indent="-285750">
              <a:buFontTx/>
              <a:buChar char="•"/>
            </a:pPr>
            <a:r>
              <a:rPr lang="fr-CA" sz="2800" b="1" dirty="0">
                <a:sym typeface="Symbol" pitchFamily="18" charset="2"/>
              </a:rPr>
              <a:t>EEG à ondes delta</a:t>
            </a:r>
          </a:p>
          <a:p>
            <a:pPr marL="285750" indent="-285750">
              <a:buFontTx/>
              <a:buChar char="•"/>
            </a:pPr>
            <a:r>
              <a:rPr lang="fr-CA" sz="2800" b="1" dirty="0">
                <a:sym typeface="Symbol" pitchFamily="18" charset="2"/>
              </a:rPr>
              <a:t>Perte de sensibilité aux </a:t>
            </a:r>
            <a:r>
              <a:rPr lang="fr-CA" sz="2800" b="1" dirty="0" smtClean="0">
                <a:sym typeface="Symbol" pitchFamily="18" charset="2"/>
              </a:rPr>
              <a:t>stimuli </a:t>
            </a:r>
            <a:r>
              <a:rPr lang="fr-CA" sz="2800" b="1" dirty="0">
                <a:sym typeface="Symbol" pitchFamily="18" charset="2"/>
              </a:rPr>
              <a:t>(informations sensorielles n ’atteignent presque plus le cortex)</a:t>
            </a:r>
          </a:p>
          <a:p>
            <a:pPr marL="285750" indent="-285750">
              <a:buFontTx/>
              <a:buChar char="•"/>
            </a:pPr>
            <a:r>
              <a:rPr lang="fr-CA" sz="2800" b="1" dirty="0">
                <a:sym typeface="Symbol" pitchFamily="18" charset="2"/>
              </a:rPr>
              <a:t> générale du métabolisme (respiration, cœur, tension, etc.)</a:t>
            </a:r>
          </a:p>
          <a:p>
            <a:pPr marL="285750" indent="-285750">
              <a:buFontTx/>
              <a:buChar char="•"/>
            </a:pPr>
            <a:r>
              <a:rPr lang="fr-CA" sz="2800" b="1" dirty="0">
                <a:sym typeface="Symbol" pitchFamily="18" charset="2"/>
              </a:rPr>
              <a:t>4 stades (stade 0 = éveil)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additive="base">
                                        <p:cTn id="31" dur="500" fill="hold"/>
                                        <p:tgtEl>
                                          <p:spTgt spid="115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Mes Documents\Images\science\Sysnerveux\snc_snp.gif"/>
          <p:cNvPicPr>
            <a:picLocks noChangeAspect="1" noChangeArrowheads="1"/>
          </p:cNvPicPr>
          <p:nvPr/>
        </p:nvPicPr>
        <p:blipFill>
          <a:blip r:embed="rId2" cstate="print"/>
          <a:srcRect/>
          <a:stretch>
            <a:fillRect/>
          </a:stretch>
        </p:blipFill>
        <p:spPr bwMode="auto">
          <a:xfrm>
            <a:off x="1295400" y="1219200"/>
            <a:ext cx="6530975" cy="5297488"/>
          </a:xfrm>
          <a:prstGeom prst="rect">
            <a:avLst/>
          </a:prstGeom>
          <a:noFill/>
          <a:ln w="9525">
            <a:noFill/>
            <a:miter lim="800000"/>
            <a:headEnd/>
            <a:tailEnd/>
          </a:ln>
        </p:spPr>
      </p:pic>
      <p:sp>
        <p:nvSpPr>
          <p:cNvPr id="79876" name="Text Box 4"/>
          <p:cNvSpPr txBox="1">
            <a:spLocks noChangeArrowheads="1"/>
          </p:cNvSpPr>
          <p:nvPr/>
        </p:nvSpPr>
        <p:spPr bwMode="auto">
          <a:xfrm>
            <a:off x="0" y="476672"/>
            <a:ext cx="9144000" cy="519113"/>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2800" b="1" dirty="0">
                <a:solidFill>
                  <a:srgbClr val="FF3300"/>
                </a:solidFill>
              </a:rPr>
              <a:t>Les deux parties du système nerveux</a:t>
            </a:r>
            <a:endParaRPr lang="fr-FR" sz="2800" b="1" dirty="0">
              <a:solidFill>
                <a:srgbClr val="FF3300"/>
              </a:solidFill>
              <a:latin typeface="Times New Roman" pitchFamily="18" charset="0"/>
            </a:endParaRPr>
          </a:p>
        </p:txBody>
      </p:sp>
      <p:sp>
        <p:nvSpPr>
          <p:cNvPr id="79877" name="Rectangle 5"/>
          <p:cNvSpPr>
            <a:spLocks noChangeArrowheads="1"/>
          </p:cNvSpPr>
          <p:nvPr/>
        </p:nvSpPr>
        <p:spPr bwMode="auto">
          <a:xfrm>
            <a:off x="5105400" y="1752600"/>
            <a:ext cx="1981200" cy="609600"/>
          </a:xfrm>
          <a:prstGeom prst="rect">
            <a:avLst/>
          </a:prstGeom>
          <a:noFill/>
          <a:ln w="38100" cap="sq">
            <a:solidFill>
              <a:srgbClr val="FF3300"/>
            </a:solidFill>
            <a:miter lim="800000"/>
            <a:headEnd type="none" w="sm" len="sm"/>
            <a:tailEnd type="none" w="sm" len="sm"/>
          </a:ln>
        </p:spPr>
        <p:txBody>
          <a:bodyPr wrap="none" anchor="ctr"/>
          <a:lstStyle/>
          <a:p>
            <a:pPr algn="ctr"/>
            <a:endParaRPr lang="fr-FR">
              <a:solidFill>
                <a:srgbClr val="FF3300"/>
              </a:solidFill>
            </a:endParaRPr>
          </a:p>
        </p:txBody>
      </p:sp>
      <p:sp>
        <p:nvSpPr>
          <p:cNvPr id="79878" name="Rectangle 6"/>
          <p:cNvSpPr>
            <a:spLocks noChangeArrowheads="1"/>
          </p:cNvSpPr>
          <p:nvPr/>
        </p:nvSpPr>
        <p:spPr bwMode="auto">
          <a:xfrm>
            <a:off x="5181600" y="2895600"/>
            <a:ext cx="1981200" cy="685800"/>
          </a:xfrm>
          <a:prstGeom prst="rect">
            <a:avLst/>
          </a:prstGeom>
          <a:noFill/>
          <a:ln w="38100" cap="sq">
            <a:solidFill>
              <a:srgbClr val="FF3300"/>
            </a:solidFill>
            <a:miter lim="800000"/>
            <a:headEnd type="none" w="sm" len="sm"/>
            <a:tailEnd type="none" w="sm" len="sm"/>
          </a:ln>
        </p:spPr>
        <p:txBody>
          <a:bodyPr wrap="none" anchor="ct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6"/>
                                        </p:tgtEl>
                                        <p:attrNameLst>
                                          <p:attrName>style.visibility</p:attrName>
                                        </p:attrNameLst>
                                      </p:cBhvr>
                                      <p:to>
                                        <p:strVal val="visible"/>
                                      </p:to>
                                    </p:set>
                                    <p:anim calcmode="lin" valueType="num">
                                      <p:cBhvr additive="base">
                                        <p:cTn id="13" dur="500" fill="hold"/>
                                        <p:tgtEl>
                                          <p:spTgt spid="79876"/>
                                        </p:tgtEl>
                                        <p:attrNameLst>
                                          <p:attrName>ppt_x</p:attrName>
                                        </p:attrNameLst>
                                      </p:cBhvr>
                                      <p:tavLst>
                                        <p:tav tm="0">
                                          <p:val>
                                            <p:strVal val="0-#ppt_w/2"/>
                                          </p:val>
                                        </p:tav>
                                        <p:tav tm="100000">
                                          <p:val>
                                            <p:strVal val="#ppt_x"/>
                                          </p:val>
                                        </p:tav>
                                      </p:tavLst>
                                    </p:anim>
                                    <p:anim calcmode="lin" valueType="num">
                                      <p:cBhvr additive="base">
                                        <p:cTn id="14" dur="500" fill="hold"/>
                                        <p:tgtEl>
                                          <p:spTgt spid="798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7"/>
                                        </p:tgtEl>
                                        <p:attrNameLst>
                                          <p:attrName>style.visibility</p:attrName>
                                        </p:attrNameLst>
                                      </p:cBhvr>
                                      <p:to>
                                        <p:strVal val="visible"/>
                                      </p:to>
                                    </p:set>
                                    <p:anim calcmode="lin" valueType="num">
                                      <p:cBhvr additive="base">
                                        <p:cTn id="19" dur="500" fill="hold"/>
                                        <p:tgtEl>
                                          <p:spTgt spid="79877"/>
                                        </p:tgtEl>
                                        <p:attrNameLst>
                                          <p:attrName>ppt_x</p:attrName>
                                        </p:attrNameLst>
                                      </p:cBhvr>
                                      <p:tavLst>
                                        <p:tav tm="0">
                                          <p:val>
                                            <p:strVal val="0-#ppt_w/2"/>
                                          </p:val>
                                        </p:tav>
                                        <p:tav tm="100000">
                                          <p:val>
                                            <p:strVal val="#ppt_x"/>
                                          </p:val>
                                        </p:tav>
                                      </p:tavLst>
                                    </p:anim>
                                    <p:anim calcmode="lin" valueType="num">
                                      <p:cBhvr additive="base">
                                        <p:cTn id="20" dur="5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8"/>
                                        </p:tgtEl>
                                        <p:attrNameLst>
                                          <p:attrName>style.visibility</p:attrName>
                                        </p:attrNameLst>
                                      </p:cBhvr>
                                      <p:to>
                                        <p:strVal val="visible"/>
                                      </p:to>
                                    </p:set>
                                    <p:anim calcmode="lin" valueType="num">
                                      <p:cBhvr additive="base">
                                        <p:cTn id="25" dur="500" fill="hold"/>
                                        <p:tgtEl>
                                          <p:spTgt spid="79878"/>
                                        </p:tgtEl>
                                        <p:attrNameLst>
                                          <p:attrName>ppt_x</p:attrName>
                                        </p:attrNameLst>
                                      </p:cBhvr>
                                      <p:tavLst>
                                        <p:tav tm="0">
                                          <p:val>
                                            <p:strVal val="0-#ppt_w/2"/>
                                          </p:val>
                                        </p:tav>
                                        <p:tav tm="100000">
                                          <p:val>
                                            <p:strVal val="#ppt_x"/>
                                          </p:val>
                                        </p:tav>
                                      </p:tavLst>
                                    </p:anim>
                                    <p:anim calcmode="lin" valueType="num">
                                      <p:cBhvr additive="base">
                                        <p:cTn id="26" dur="500" fill="hold"/>
                                        <p:tgtEl>
                                          <p:spTgt spid="798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autoUpdateAnimBg="0"/>
      <p:bldP spid="79877" grpId="0" animBg="1" autoUpdateAnimBg="0"/>
      <p:bldP spid="7987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44624"/>
            <a:ext cx="7239000" cy="523220"/>
          </a:xfrm>
          <a:prstGeom prst="rect">
            <a:avLst/>
          </a:prstGeom>
          <a:solidFill>
            <a:srgbClr val="0000CC"/>
          </a:solidFill>
          <a:ln w="28575">
            <a:noFill/>
            <a:miter lim="800000"/>
            <a:headEnd/>
            <a:tailEnd/>
          </a:ln>
        </p:spPr>
        <p:txBody>
          <a:bodyPr>
            <a:spAutoFit/>
          </a:bodyPr>
          <a:lstStyle/>
          <a:p>
            <a:pPr algn="ctr"/>
            <a:r>
              <a:rPr lang="fr-CA" sz="2800" b="1" dirty="0">
                <a:solidFill>
                  <a:srgbClr val="00FF00"/>
                </a:solidFill>
              </a:rPr>
              <a:t>Sommeil paradoxal:</a:t>
            </a:r>
          </a:p>
        </p:txBody>
      </p:sp>
      <p:sp>
        <p:nvSpPr>
          <p:cNvPr id="116739" name="Text Box 3"/>
          <p:cNvSpPr txBox="1">
            <a:spLocks noChangeArrowheads="1"/>
          </p:cNvSpPr>
          <p:nvPr/>
        </p:nvSpPr>
        <p:spPr bwMode="auto">
          <a:xfrm>
            <a:off x="323528" y="692696"/>
            <a:ext cx="8591872" cy="6001643"/>
          </a:xfrm>
          <a:prstGeom prst="rect">
            <a:avLst/>
          </a:prstGeom>
          <a:solidFill>
            <a:srgbClr val="0000CC"/>
          </a:solidFill>
          <a:ln w="28575">
            <a:noFill/>
            <a:miter lim="800000"/>
            <a:headEnd/>
            <a:tailEnd/>
          </a:ln>
        </p:spPr>
        <p:txBody>
          <a:bodyPr wrap="square">
            <a:spAutoFit/>
          </a:bodyPr>
          <a:lstStyle/>
          <a:p>
            <a:pPr marL="381000" indent="-381000">
              <a:buFontTx/>
              <a:buChar char="•"/>
            </a:pPr>
            <a:r>
              <a:rPr lang="fr-CA" b="1" dirty="0"/>
              <a:t>Intense activité du cerveau (parfois plus </a:t>
            </a:r>
            <a:r>
              <a:rPr lang="fr-CA" b="1" dirty="0" smtClean="0"/>
              <a:t>qu’à </a:t>
            </a:r>
            <a:r>
              <a:rPr lang="fr-CA" b="1" dirty="0"/>
              <a:t>l ’éveil)</a:t>
            </a:r>
          </a:p>
          <a:p>
            <a:pPr marL="381000" indent="-381000">
              <a:buFontTx/>
              <a:buChar char="•"/>
            </a:pPr>
            <a:r>
              <a:rPr lang="fr-CA" b="1" dirty="0"/>
              <a:t>Ondes alpha et bêta</a:t>
            </a:r>
          </a:p>
          <a:p>
            <a:pPr marL="381000" indent="-381000">
              <a:buFontTx/>
              <a:buChar char="•"/>
            </a:pPr>
            <a:r>
              <a:rPr lang="fr-CA" b="1" dirty="0"/>
              <a:t>Correspond au rêve en général (90% des gens éveillés pendant le </a:t>
            </a:r>
            <a:r>
              <a:rPr lang="fr-CA" b="1" dirty="0" smtClean="0"/>
              <a:t>sommeil paradoxal </a:t>
            </a:r>
            <a:r>
              <a:rPr lang="fr-CA" b="1" dirty="0"/>
              <a:t>disent qu’elles rêvaient)</a:t>
            </a:r>
          </a:p>
          <a:p>
            <a:pPr marL="381000" indent="-381000">
              <a:buFontTx/>
              <a:buChar char="•"/>
            </a:pPr>
            <a:r>
              <a:rPr lang="fr-CA" b="1" dirty="0"/>
              <a:t>Mouvement rapide des yeux (REM)</a:t>
            </a:r>
          </a:p>
          <a:p>
            <a:pPr marL="381000" indent="-381000">
              <a:buFontTx/>
              <a:buChar char="•"/>
            </a:pPr>
            <a:r>
              <a:rPr lang="fr-CA" b="1" dirty="0"/>
              <a:t>Perte de tonus musculaire, paralysie complète (moins à la tête)</a:t>
            </a:r>
          </a:p>
          <a:p>
            <a:pPr marL="381000" indent="-381000">
              <a:buFontTx/>
              <a:buChar char="•"/>
            </a:pPr>
            <a:r>
              <a:rPr lang="fr-CA" b="1" dirty="0"/>
              <a:t>Augmentation des rythmes cardiaque et respiratoire (par rapport au sommeil lent</a:t>
            </a:r>
            <a:r>
              <a:rPr lang="fr-CA" b="1" dirty="0" smtClean="0"/>
              <a:t>)</a:t>
            </a:r>
          </a:p>
          <a:p>
            <a:pPr marL="381000" indent="-381000">
              <a:buFontTx/>
              <a:buChar char="•"/>
            </a:pPr>
            <a:r>
              <a:rPr lang="fr-CA" b="1" dirty="0" smtClean="0"/>
              <a:t>Augmentation de la consommation d’O</a:t>
            </a:r>
            <a:r>
              <a:rPr lang="fr-CA" sz="1600" b="1" dirty="0" smtClean="0"/>
              <a:t>2</a:t>
            </a:r>
            <a:endParaRPr lang="fr-CA" b="1" dirty="0"/>
          </a:p>
          <a:p>
            <a:pPr marL="381000" indent="-381000">
              <a:buFontTx/>
              <a:buChar char="•"/>
            </a:pPr>
            <a:r>
              <a:rPr lang="fr-CA" b="1" dirty="0"/>
              <a:t>Érection (pénis, clitoris) </a:t>
            </a:r>
          </a:p>
          <a:p>
            <a:pPr marL="381000" indent="-381000">
              <a:buFontTx/>
              <a:buChar char="•"/>
            </a:pPr>
            <a:r>
              <a:rPr lang="fr-CA" b="1" dirty="0"/>
              <a:t>Durée: 5 à 50 minutes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6739">
                                            <p:txEl>
                                              <p:pRg st="8" end="8"/>
                                            </p:txEl>
                                          </p:spTgt>
                                        </p:tgtEl>
                                        <p:attrNameLst>
                                          <p:attrName>style.visibility</p:attrName>
                                        </p:attrNameLst>
                                      </p:cBhvr>
                                      <p:to>
                                        <p:strVal val="visible"/>
                                      </p:to>
                                    </p:set>
                                    <p:anim calcmode="lin" valueType="num">
                                      <p:cBhvr additive="base">
                                        <p:cTn id="55" dur="500" fill="hold"/>
                                        <p:tgtEl>
                                          <p:spTgt spid="1167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6739">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533400"/>
            <a:ext cx="7467600" cy="457200"/>
          </a:xfrm>
          <a:prstGeom prst="rect">
            <a:avLst/>
          </a:prstGeom>
          <a:solidFill>
            <a:srgbClr val="0000CC"/>
          </a:solidFill>
          <a:ln w="28575">
            <a:noFill/>
            <a:miter lim="800000"/>
            <a:headEnd/>
            <a:tailEnd/>
          </a:ln>
        </p:spPr>
        <p:txBody>
          <a:bodyPr>
            <a:spAutoFit/>
          </a:bodyPr>
          <a:lstStyle/>
          <a:p>
            <a:r>
              <a:rPr lang="fr-CA" b="1" dirty="0"/>
              <a:t>Durée du sommeil paradoxal diminue avec </a:t>
            </a:r>
            <a:r>
              <a:rPr lang="fr-CA" b="1" dirty="0" smtClean="0"/>
              <a:t>l’âge</a:t>
            </a:r>
            <a:endParaRPr lang="fr-CA" b="1" dirty="0"/>
          </a:p>
        </p:txBody>
      </p:sp>
      <p:pic>
        <p:nvPicPr>
          <p:cNvPr id="117763" name="Picture 3" descr="sommage"/>
          <p:cNvPicPr>
            <a:picLocks noChangeAspect="1" noChangeArrowheads="1"/>
          </p:cNvPicPr>
          <p:nvPr/>
        </p:nvPicPr>
        <p:blipFill>
          <a:blip r:embed="rId2" cstate="print"/>
          <a:srcRect/>
          <a:stretch>
            <a:fillRect/>
          </a:stretch>
        </p:blipFill>
        <p:spPr bwMode="auto">
          <a:xfrm>
            <a:off x="100026" y="1268760"/>
            <a:ext cx="8936470" cy="5331951"/>
          </a:xfrm>
          <a:prstGeom prst="rect">
            <a:avLst/>
          </a:prstGeom>
          <a:noFill/>
          <a:effectLst>
            <a:outerShdw dist="71842" dir="2700000" algn="ctr" rotWithShape="0">
              <a:schemeClr val="tx2"/>
            </a:outerShdw>
          </a:effectLst>
        </p:spPr>
      </p:pic>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4016" y="0"/>
            <a:ext cx="7772400" cy="6858000"/>
          </a:xfrm>
        </p:spPr>
        <p:txBody>
          <a:bodyPr/>
          <a:lstStyle/>
          <a:p>
            <a:pPr>
              <a:buFont typeface="Wingdings" pitchFamily="2" charset="2"/>
              <a:buChar char="q"/>
            </a:pP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L’ANATOMIE ET LA PHYSIOLOGIE</a:t>
            </a:r>
            <a:br>
              <a:rPr lang="fr-FR" sz="2400" b="1" dirty="0" smtClean="0">
                <a:solidFill>
                  <a:srgbClr val="00FF00"/>
                </a:solidFill>
              </a:rPr>
            </a:br>
            <a:r>
              <a:rPr lang="fr-FR" sz="2400" b="1" dirty="0" smtClean="0">
                <a:solidFill>
                  <a:srgbClr val="00FF00"/>
                </a:solidFill>
              </a:rPr>
              <a:t> José A. </a:t>
            </a:r>
            <a:r>
              <a:rPr lang="fr-FR" sz="2400" b="1" dirty="0" err="1" smtClean="0">
                <a:solidFill>
                  <a:srgbClr val="00FF00"/>
                </a:solidFill>
              </a:rPr>
              <a:t>Valciukas</a:t>
            </a:r>
            <a:r>
              <a:rPr lang="fr-FR" sz="2400" b="1" dirty="0" smtClean="0">
                <a:solidFill>
                  <a:srgbClr val="00FF00"/>
                </a:solidFill>
              </a:rPr>
              <a:t> José A. </a:t>
            </a:r>
            <a:r>
              <a:rPr lang="fr-FR" sz="2400" b="1" dirty="0" err="1" smtClean="0">
                <a:solidFill>
                  <a:srgbClr val="00FF00"/>
                </a:solidFill>
              </a:rPr>
              <a:t>Valciukas</a:t>
            </a:r>
            <a:r>
              <a:rPr lang="fr-FR" sz="2400" b="1" dirty="0" smtClean="0">
                <a:solidFill>
                  <a:srgbClr val="00FF00"/>
                </a:solidFill>
              </a:rPr>
              <a:t> </a:t>
            </a:r>
            <a:br>
              <a:rPr lang="fr-FR" sz="2400" b="1" dirty="0" smtClean="0">
                <a:solidFill>
                  <a:srgbClr val="00FF00"/>
                </a:solidFill>
              </a:rPr>
            </a:br>
            <a:r>
              <a:rPr lang="fr-FR" sz="2400" b="1" dirty="0" smtClean="0">
                <a:solidFill>
                  <a:srgbClr val="00FF00"/>
                </a:solidFill>
              </a:rPr>
              <a:t> LES AGENTS NEUROTOXIQUES CHIMIQUES</a:t>
            </a:r>
            <a:br>
              <a:rPr lang="fr-FR" sz="2400" b="1" dirty="0" smtClean="0">
                <a:solidFill>
                  <a:srgbClr val="00FF00"/>
                </a:solidFill>
              </a:rPr>
            </a:br>
            <a:r>
              <a:rPr lang="fr-FR" sz="2400" b="1" dirty="0" smtClean="0">
                <a:solidFill>
                  <a:srgbClr val="00FF00"/>
                </a:solidFill>
              </a:rPr>
              <a:t> Peter </a:t>
            </a:r>
            <a:r>
              <a:rPr lang="fr-FR" sz="2400" b="1" dirty="0" err="1" smtClean="0">
                <a:solidFill>
                  <a:srgbClr val="00FF00"/>
                </a:solidFill>
              </a:rPr>
              <a:t>Arlien</a:t>
            </a:r>
            <a:r>
              <a:rPr lang="fr-FR" sz="2400" b="1" dirty="0" smtClean="0">
                <a:solidFill>
                  <a:srgbClr val="00FF00"/>
                </a:solidFill>
              </a:rPr>
              <a:t>-</a:t>
            </a:r>
            <a:r>
              <a:rPr lang="fr-FR" sz="2400" b="1" dirty="0" err="1" smtClean="0">
                <a:solidFill>
                  <a:srgbClr val="00FF00"/>
                </a:solidFill>
              </a:rPr>
              <a:t>Søborg</a:t>
            </a:r>
            <a:r>
              <a:rPr lang="fr-FR" sz="2400" b="1" dirty="0" smtClean="0">
                <a:solidFill>
                  <a:srgbClr val="00FF00"/>
                </a:solidFill>
              </a:rPr>
              <a:t> et Leif </a:t>
            </a:r>
            <a:r>
              <a:rPr lang="fr-FR" sz="2400" b="1" dirty="0" err="1" smtClean="0">
                <a:solidFill>
                  <a:srgbClr val="00FF00"/>
                </a:solidFill>
              </a:rPr>
              <a:t>Simonsen</a:t>
            </a:r>
            <a:r>
              <a:rPr lang="fr-FR" sz="2400" b="1" dirty="0" smtClean="0">
                <a:solidFill>
                  <a:srgbClr val="00FF00"/>
                </a:solidFill>
              </a:rPr>
              <a:t>: Peter </a:t>
            </a:r>
            <a:r>
              <a:rPr lang="fr-FR" sz="2400" b="1" dirty="0" err="1" smtClean="0">
                <a:solidFill>
                  <a:srgbClr val="00FF00"/>
                </a:solidFill>
              </a:rPr>
              <a:t>Arlien</a:t>
            </a:r>
            <a:r>
              <a:rPr lang="fr-FR" sz="2400" b="1" dirty="0" smtClean="0">
                <a:solidFill>
                  <a:srgbClr val="00FF00"/>
                </a:solidFill>
              </a:rPr>
              <a:t>-</a:t>
            </a:r>
            <a:r>
              <a:rPr lang="fr-FR" sz="2400" b="1" dirty="0" err="1" smtClean="0">
                <a:solidFill>
                  <a:srgbClr val="00FF00"/>
                </a:solidFill>
              </a:rPr>
              <a:t>Søborg</a:t>
            </a:r>
            <a:r>
              <a:rPr lang="fr-FR" sz="2400" b="1" dirty="0" smtClean="0">
                <a:solidFill>
                  <a:srgbClr val="00FF00"/>
                </a:solidFill>
              </a:rPr>
              <a:t> et Leif </a:t>
            </a:r>
            <a:r>
              <a:rPr lang="fr-FR" sz="2400" b="1" dirty="0" err="1" smtClean="0">
                <a:solidFill>
                  <a:srgbClr val="00FF00"/>
                </a:solidFill>
              </a:rPr>
              <a:t>Simonsen</a:t>
            </a: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t>
            </a:r>
            <a:r>
              <a:rPr lang="fr-FR" sz="2400" b="1" dirty="0" err="1" smtClean="0">
                <a:solidFill>
                  <a:srgbClr val="00FF00"/>
                </a:solidFill>
              </a:rPr>
              <a:t>Simonsen</a:t>
            </a:r>
            <a:r>
              <a:rPr lang="fr-FR" sz="2400" b="1" dirty="0" smtClean="0">
                <a:solidFill>
                  <a:srgbClr val="00FF00"/>
                </a:solidFill>
              </a:rPr>
              <a:t> et coll., 1994 </a:t>
            </a:r>
            <a:br>
              <a:rPr lang="fr-FR" sz="2400" b="1" dirty="0" smtClean="0">
                <a:solidFill>
                  <a:srgbClr val="00FF00"/>
                </a:solidFill>
              </a:rPr>
            </a:br>
            <a:r>
              <a:rPr lang="fr-FR" sz="2400" b="1" dirty="0" smtClean="0">
                <a:solidFill>
                  <a:srgbClr val="00FF00"/>
                </a:solidFill>
              </a:rPr>
              <a:t> LE SYSTÈME NERVEUX: PRÉSENTATION GÉNÉRALE</a:t>
            </a:r>
            <a:br>
              <a:rPr lang="fr-FR" sz="2400" b="1" dirty="0" smtClean="0">
                <a:solidFill>
                  <a:srgbClr val="00FF00"/>
                </a:solidFill>
              </a:rPr>
            </a:br>
            <a:r>
              <a:rPr lang="fr-FR" sz="2400" b="1" dirty="0" smtClean="0">
                <a:solidFill>
                  <a:srgbClr val="00FF00"/>
                </a:solidFill>
              </a:rPr>
              <a:t>Donna </a:t>
            </a:r>
            <a:r>
              <a:rPr lang="fr-FR" sz="2400" b="1" dirty="0" err="1" smtClean="0">
                <a:solidFill>
                  <a:srgbClr val="00FF00"/>
                </a:solidFill>
              </a:rPr>
              <a:t>Mergler</a:t>
            </a:r>
            <a:r>
              <a:rPr lang="fr-FR" sz="2400" b="1" dirty="0" smtClean="0">
                <a:solidFill>
                  <a:srgbClr val="00FF00"/>
                </a:solidFill>
              </a:rPr>
              <a:t> et José A. </a:t>
            </a:r>
            <a:r>
              <a:rPr lang="fr-FR" sz="2400" b="1" dirty="0" err="1" smtClean="0">
                <a:solidFill>
                  <a:srgbClr val="00FF00"/>
                </a:solidFill>
              </a:rPr>
              <a:t>Valciukas</a:t>
            </a: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PHYSIOLOGIE DES GRANDES FONCTIONS</a:t>
            </a:r>
            <a:br>
              <a:rPr lang="fr-FR" sz="2400" b="1" dirty="0" smtClean="0">
                <a:solidFill>
                  <a:srgbClr val="00FF00"/>
                </a:solidFill>
              </a:rPr>
            </a:br>
            <a:r>
              <a:rPr lang="fr-FR" sz="2400" b="1" dirty="0" smtClean="0">
                <a:solidFill>
                  <a:srgbClr val="00FF00"/>
                </a:solidFill>
              </a:rPr>
              <a:t>Sylvain DURAND</a:t>
            </a:r>
            <a:br>
              <a:rPr lang="fr-FR" sz="2400" b="1" dirty="0" smtClean="0">
                <a:solidFill>
                  <a:srgbClr val="00FF00"/>
                </a:solidFill>
              </a:rPr>
            </a:br>
            <a:r>
              <a:rPr lang="fr-FR" sz="2400" b="1" dirty="0" smtClean="0">
                <a:solidFill>
                  <a:srgbClr val="00FF00"/>
                </a:solidFill>
              </a:rPr>
              <a:t>LE SYSTÈME NERVEUX</a:t>
            </a:r>
            <a:br>
              <a:rPr lang="fr-FR" sz="2400" b="1" dirty="0" smtClean="0">
                <a:solidFill>
                  <a:srgbClr val="00FF00"/>
                </a:solidFill>
              </a:rPr>
            </a:br>
            <a:r>
              <a:rPr lang="fr-FR" sz="2400" b="1" dirty="0" err="1" smtClean="0">
                <a:solidFill>
                  <a:srgbClr val="00FF00"/>
                </a:solidFill>
              </a:rPr>
              <a:t>Mariane</a:t>
            </a:r>
            <a:r>
              <a:rPr lang="fr-FR" sz="2400" b="1" dirty="0" smtClean="0">
                <a:solidFill>
                  <a:srgbClr val="00FF00"/>
                </a:solidFill>
              </a:rPr>
              <a:t> Zeller Université de Bourgogne</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Louise </a:t>
            </a:r>
            <a:r>
              <a:rPr lang="fr-FR" sz="2400" b="1" dirty="0" err="1" smtClean="0">
                <a:solidFill>
                  <a:srgbClr val="00FF00"/>
                </a:solidFill>
              </a:rPr>
              <a:t>Trottet</a:t>
            </a:r>
            <a:r>
              <a:rPr lang="fr-FR" sz="2400" b="1" dirty="0" smtClean="0">
                <a:solidFill>
                  <a:srgbClr val="00FF00"/>
                </a:solidFill>
              </a:rPr>
              <a:t>, F. Cane, J. </a:t>
            </a:r>
            <a:r>
              <a:rPr lang="fr-FR" sz="2400" b="1" dirty="0" err="1" smtClean="0">
                <a:solidFill>
                  <a:srgbClr val="00FF00"/>
                </a:solidFill>
              </a:rPr>
              <a:t>Hofmeister</a:t>
            </a:r>
            <a:r>
              <a:rPr lang="fr-FR" sz="2400" b="1" dirty="0" smtClean="0">
                <a:solidFill>
                  <a:srgbClr val="00FF00"/>
                </a:solidFill>
              </a:rPr>
              <a:t>, A. Duran, P. </a:t>
            </a:r>
            <a:r>
              <a:rPr lang="fr-FR" sz="2400" b="1" dirty="0" err="1" smtClean="0">
                <a:solidFill>
                  <a:srgbClr val="00FF00"/>
                </a:solidFill>
              </a:rPr>
              <a:t>Jarlborg</a:t>
            </a:r>
            <a:r>
              <a:rPr lang="fr-FR" sz="2400" b="1" dirty="0" smtClean="0">
                <a:solidFill>
                  <a:srgbClr val="00FF00"/>
                </a:solidFill>
              </a:rPr>
              <a:t>, M. </a:t>
            </a:r>
            <a:r>
              <a:rPr lang="fr-FR" sz="2400" b="1" dirty="0" err="1" smtClean="0">
                <a:solidFill>
                  <a:srgbClr val="00FF00"/>
                </a:solidFill>
              </a:rPr>
              <a:t>Godel</a:t>
            </a:r>
            <a:r>
              <a:rPr lang="fr-FR" sz="2400" b="1" dirty="0" smtClean="0">
                <a:solidFill>
                  <a:srgbClr val="00FF00"/>
                </a:solidFill>
              </a:rPr>
              <a:t>, G. </a:t>
            </a:r>
            <a:r>
              <a:rPr lang="fr-FR" sz="2400" b="1" dirty="0" err="1" smtClean="0">
                <a:solidFill>
                  <a:srgbClr val="00FF00"/>
                </a:solidFill>
              </a:rPr>
              <a:t>Lepeu</a:t>
            </a:r>
            <a:r>
              <a:rPr lang="fr-FR" sz="2400" b="1" dirty="0" smtClean="0">
                <a:solidFill>
                  <a:srgbClr val="00FF00"/>
                </a:solidFill>
              </a:rPr>
              <a:t>, J. </a:t>
            </a:r>
            <a:r>
              <a:rPr lang="fr-FR" sz="2400" b="1" dirty="0" err="1" smtClean="0">
                <a:solidFill>
                  <a:srgbClr val="00FF00"/>
                </a:solidFill>
              </a:rPr>
              <a:t>Kiss</a:t>
            </a:r>
            <a:r>
              <a:rPr lang="fr-FR" sz="2400" b="1" dirty="0" smtClean="0">
                <a:solidFill>
                  <a:srgbClr val="00FF00"/>
                </a:solidFill>
              </a:rPr>
              <a:t>. "Introduction au système nerveux central". Université de Genève faculté de médecine. </a:t>
            </a:r>
            <a:r>
              <a:rPr lang="fr-FR" sz="2400" b="1" dirty="0" err="1" smtClean="0">
                <a:solidFill>
                  <a:srgbClr val="00FF00"/>
                </a:solidFill>
              </a:rPr>
              <a:t>Neuroclub</a:t>
            </a: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endParaRPr lang="fr-FR" sz="2400" b="1" dirty="0">
              <a:solidFill>
                <a:srgbClr val="00FF00"/>
              </a:solidFill>
            </a:endParaRP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10800000" flipV="1">
            <a:off x="0" y="-90538"/>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effectLst/>
                <a:latin typeface="Arial" charset="0"/>
                <a:cs typeface="Arial" charset="0"/>
              </a:rPr>
              <a:t>Bibliographie</a:t>
            </a:r>
          </a:p>
          <a:p>
            <a:pPr marL="0" marR="0" lvl="0" indent="0" algn="l" defTabSz="914400" rtl="0" eaLnBrk="0" fontAlgn="base" latinLnBrk="0" hangingPunct="0">
              <a:lnSpc>
                <a:spcPct val="100000"/>
              </a:lnSpc>
              <a:spcBef>
                <a:spcPct val="0"/>
              </a:spcBef>
              <a:spcAft>
                <a:spcPct val="0"/>
              </a:spcAft>
              <a:buClrTx/>
              <a:buSzTx/>
              <a:tabLst/>
            </a:pPr>
            <a:endParaRPr kumimoji="0" lang="fr-FR" sz="2800" b="0" i="0" u="none" strike="noStrike" cap="none" normalizeH="0" baseline="0" dirty="0" smtClean="0">
              <a:ln>
                <a:noFill/>
              </a:ln>
              <a:effectLst/>
              <a:latin typeface="Arial" charset="0"/>
              <a:cs typeface="Arial" charset="0"/>
            </a:endParaRPr>
          </a:p>
          <a:p>
            <a:pPr>
              <a:spcBef>
                <a:spcPct val="0"/>
              </a:spcBef>
            </a:pPr>
            <a:r>
              <a:rPr lang="fr-FR" sz="2800" dirty="0" err="1" smtClean="0">
                <a:cs typeface="Arial" charset="0"/>
              </a:rPr>
              <a:t>Maranci</a:t>
            </a:r>
            <a:r>
              <a:rPr lang="fr-FR" sz="2800" dirty="0" smtClean="0">
                <a:cs typeface="Arial" charset="0"/>
              </a:rPr>
              <a:t> JB. </a:t>
            </a:r>
            <a:r>
              <a:rPr lang="fr-FR" sz="2800" b="1" i="1" dirty="0" smtClean="0">
                <a:cs typeface="Arial" charset="0"/>
              </a:rPr>
              <a:t>et al </a:t>
            </a:r>
            <a:r>
              <a:rPr lang="fr-FR" sz="2800" dirty="0" smtClean="0">
                <a:cs typeface="Arial" charset="0"/>
              </a:rPr>
              <a:t>(2022). «</a:t>
            </a:r>
            <a:r>
              <a:rPr lang="fr-FR" sz="2800" b="1" dirty="0" err="1" smtClean="0">
                <a:cs typeface="Arial" charset="0"/>
              </a:rPr>
              <a:t>Eye</a:t>
            </a:r>
            <a:r>
              <a:rPr lang="fr-FR" sz="2800" b="1" dirty="0" smtClean="0">
                <a:cs typeface="Arial" charset="0"/>
              </a:rPr>
              <a:t> </a:t>
            </a:r>
            <a:r>
              <a:rPr lang="fr-FR" sz="2800" b="1" dirty="0" err="1" smtClean="0">
                <a:cs typeface="Arial" charset="0"/>
              </a:rPr>
              <a:t>movement</a:t>
            </a:r>
            <a:r>
              <a:rPr lang="fr-FR" sz="2800" b="1" dirty="0" smtClean="0">
                <a:cs typeface="Arial" charset="0"/>
              </a:rPr>
              <a:t> patterns </a:t>
            </a:r>
            <a:r>
              <a:rPr lang="fr-FR" sz="2800" b="1" dirty="0" err="1" smtClean="0">
                <a:cs typeface="Arial" charset="0"/>
              </a:rPr>
              <a:t>correlate</a:t>
            </a:r>
            <a:r>
              <a:rPr lang="fr-FR" sz="2800" b="1" dirty="0" smtClean="0">
                <a:cs typeface="Arial" charset="0"/>
              </a:rPr>
              <a:t> </a:t>
            </a:r>
            <a:r>
              <a:rPr lang="fr-FR" sz="2800" b="1" dirty="0" err="1" smtClean="0">
                <a:cs typeface="Arial" charset="0"/>
              </a:rPr>
              <a:t>with</a:t>
            </a:r>
            <a:r>
              <a:rPr lang="fr-FR" sz="2800" b="1" dirty="0" smtClean="0">
                <a:cs typeface="Arial" charset="0"/>
              </a:rPr>
              <a:t> </a:t>
            </a:r>
            <a:r>
              <a:rPr lang="fr-FR" sz="2800" b="1" dirty="0" err="1" smtClean="0">
                <a:cs typeface="Arial" charset="0"/>
              </a:rPr>
              <a:t>overt</a:t>
            </a:r>
            <a:r>
              <a:rPr lang="fr-FR" sz="2800" b="1" dirty="0" smtClean="0">
                <a:cs typeface="Arial" charset="0"/>
              </a:rPr>
              <a:t> </a:t>
            </a:r>
            <a:r>
              <a:rPr lang="fr-FR" sz="2800" b="1" dirty="0" err="1" smtClean="0">
                <a:cs typeface="Arial" charset="0"/>
              </a:rPr>
              <a:t>emotional</a:t>
            </a:r>
            <a:r>
              <a:rPr lang="fr-FR" sz="2800" b="1" dirty="0" smtClean="0">
                <a:cs typeface="Arial" charset="0"/>
              </a:rPr>
              <a:t> </a:t>
            </a:r>
            <a:r>
              <a:rPr lang="fr-FR" sz="2800" b="1" dirty="0" err="1" smtClean="0">
                <a:cs typeface="Arial" charset="0"/>
              </a:rPr>
              <a:t>behaviours</a:t>
            </a:r>
            <a:r>
              <a:rPr lang="fr-FR" sz="2800" b="1" dirty="0" smtClean="0">
                <a:cs typeface="Arial" charset="0"/>
              </a:rPr>
              <a:t> in </a:t>
            </a:r>
            <a:r>
              <a:rPr lang="fr-FR" sz="2800" b="1" dirty="0" err="1" smtClean="0">
                <a:cs typeface="Arial" charset="0"/>
              </a:rPr>
              <a:t>rapid</a:t>
            </a:r>
            <a:r>
              <a:rPr lang="fr-FR" sz="2800" b="1" dirty="0" smtClean="0">
                <a:cs typeface="Arial" charset="0"/>
              </a:rPr>
              <a:t> </a:t>
            </a:r>
            <a:r>
              <a:rPr lang="fr-FR" sz="2800" b="1" dirty="0" err="1" smtClean="0">
                <a:cs typeface="Arial" charset="0"/>
              </a:rPr>
              <a:t>eye</a:t>
            </a:r>
            <a:r>
              <a:rPr lang="fr-FR" sz="2800" b="1" dirty="0" smtClean="0">
                <a:cs typeface="Arial" charset="0"/>
              </a:rPr>
              <a:t> </a:t>
            </a:r>
            <a:r>
              <a:rPr lang="fr-FR" sz="2800" b="1" dirty="0" err="1" smtClean="0">
                <a:cs typeface="Arial" charset="0"/>
              </a:rPr>
              <a:t>movement</a:t>
            </a:r>
            <a:r>
              <a:rPr lang="fr-FR" sz="2800" b="1" dirty="0" smtClean="0">
                <a:cs typeface="Arial" charset="0"/>
              </a:rPr>
              <a:t> </a:t>
            </a:r>
            <a:r>
              <a:rPr lang="fr-FR" sz="2800" b="1" dirty="0" err="1" smtClean="0">
                <a:cs typeface="Arial" charset="0"/>
              </a:rPr>
              <a:t>sleep</a:t>
            </a:r>
            <a:r>
              <a:rPr lang="fr-FR" sz="2800" b="1" dirty="0" smtClean="0">
                <a:cs typeface="Arial" charset="0"/>
              </a:rPr>
              <a:t> ». </a:t>
            </a:r>
            <a:r>
              <a:rPr lang="fr-FR" sz="2800" baseline="30000" dirty="0" smtClean="0">
                <a:cs typeface="Arial" charset="0"/>
              </a:rPr>
              <a:t> </a:t>
            </a:r>
            <a:r>
              <a:rPr lang="fr-FR" sz="2800" b="1" i="1" dirty="0" smtClean="0"/>
              <a:t> </a:t>
            </a:r>
            <a:r>
              <a:rPr lang="fr-FR" sz="2800" b="1" i="1" dirty="0" err="1" smtClean="0"/>
              <a:t>Scientific</a:t>
            </a:r>
            <a:r>
              <a:rPr lang="fr-FR" sz="2800" b="1" i="1" dirty="0" smtClean="0"/>
              <a:t> reports</a:t>
            </a:r>
            <a:r>
              <a:rPr kumimoji="0" lang="fr-FR" sz="2800" b="0" i="0" u="none" strike="noStrike" cap="none" normalizeH="0" baseline="0" dirty="0" smtClean="0">
                <a:ln>
                  <a:noFill/>
                </a:ln>
                <a:effectLst/>
                <a:latin typeface="Arial" charset="0"/>
                <a:cs typeface="Arial" charset="0"/>
              </a:rPr>
              <a:t>, 2022 </a:t>
            </a:r>
            <a:r>
              <a:rPr kumimoji="0" lang="fr-FR" sz="2800" b="0" i="0" u="none" strike="noStrike" cap="none" normalizeH="0" baseline="0" dirty="0" err="1" smtClean="0">
                <a:ln>
                  <a:noFill/>
                </a:ln>
                <a:effectLst/>
                <a:latin typeface="Arial" charset="0"/>
                <a:cs typeface="Arial" charset="0"/>
              </a:rPr>
              <a:t>Feb</a:t>
            </a:r>
            <a:r>
              <a:rPr kumimoji="0" lang="fr-FR" sz="2800" b="0" i="0" u="none" strike="noStrike" cap="none" normalizeH="0" baseline="0" dirty="0" smtClean="0">
                <a:ln>
                  <a:noFill/>
                </a:ln>
                <a:effectLst/>
                <a:latin typeface="Arial" charset="0"/>
                <a:cs typeface="Arial" charset="0"/>
              </a:rPr>
              <a:t> 2;12(1):1770. </a:t>
            </a:r>
          </a:p>
          <a:p>
            <a:pPr lvl="0">
              <a:spcBef>
                <a:spcPct val="0"/>
              </a:spcBef>
            </a:pPr>
            <a:endParaRPr kumimoji="0" lang="fr-FR" sz="2800" b="0" i="0" u="none" strike="noStrike" cap="none" normalizeH="0" baseline="0" dirty="0" smtClean="0">
              <a:ln>
                <a:noFill/>
              </a:ln>
              <a:effectLst/>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403648" y="1124744"/>
            <a:ext cx="6705600" cy="646331"/>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600" dirty="0" smtClean="0">
                <a:solidFill>
                  <a:srgbClr val="FFFF66"/>
                </a:solidFill>
                <a:latin typeface="Arial Black" pitchFamily="34" charset="0"/>
                <a:cs typeface="Times New Roman" pitchFamily="18" charset="0"/>
              </a:rPr>
              <a:t> </a:t>
            </a:r>
            <a:r>
              <a:rPr lang="fr-FR" sz="36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1929021"/>
            <a:ext cx="8610600" cy="4524315"/>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600" b="1" dirty="0">
                <a:solidFill>
                  <a:schemeClr val="bg1"/>
                </a:solidFill>
                <a:latin typeface="+mn-lt"/>
                <a:cs typeface="Times New Roman" pitchFamily="18" charset="0"/>
              </a:rPr>
              <a:t>L’encéphale est protégé par la boîte crânienne et comprend </a:t>
            </a:r>
            <a:r>
              <a:rPr lang="fr-FR" sz="3600" b="1" dirty="0" smtClean="0">
                <a:solidFill>
                  <a:schemeClr val="bg1"/>
                </a:solidFill>
                <a:latin typeface="+mn-lt"/>
                <a:cs typeface="Times New Roman" pitchFamily="18" charset="0"/>
              </a:rPr>
              <a:t>:</a:t>
            </a:r>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u="sng" dirty="0" smtClean="0">
                <a:solidFill>
                  <a:srgbClr val="00FF00"/>
                </a:solidFill>
                <a:latin typeface="+mn-lt"/>
                <a:cs typeface="Times New Roman" pitchFamily="18" charset="0"/>
              </a:rPr>
              <a:t>Le </a:t>
            </a:r>
            <a:r>
              <a:rPr lang="fr-FR" sz="3600" b="1" u="sng" dirty="0">
                <a:solidFill>
                  <a:srgbClr val="00FF00"/>
                </a:solidFill>
                <a:latin typeface="+mn-lt"/>
                <a:cs typeface="Times New Roman" pitchFamily="18" charset="0"/>
              </a:rPr>
              <a:t>CERVEAU</a:t>
            </a:r>
            <a:r>
              <a:rPr lang="fr-FR" sz="3600" b="1" u="sng" dirty="0">
                <a:solidFill>
                  <a:schemeClr val="bg1"/>
                </a:solidFill>
                <a:latin typeface="+mn-lt"/>
                <a:cs typeface="Times New Roman" pitchFamily="18" charset="0"/>
              </a:rPr>
              <a:t> </a:t>
            </a:r>
            <a:r>
              <a:rPr lang="fr-FR" sz="3600" b="1" dirty="0" smtClean="0">
                <a:solidFill>
                  <a:schemeClr val="bg1"/>
                </a:solidFill>
                <a:latin typeface="+mn-lt"/>
                <a:cs typeface="Times New Roman" pitchFamily="18" charset="0"/>
              </a:rPr>
              <a:t>qui </a:t>
            </a:r>
            <a:r>
              <a:rPr lang="fr-FR" sz="3600" b="1" dirty="0">
                <a:solidFill>
                  <a:schemeClr val="bg1"/>
                </a:solidFill>
                <a:latin typeface="+mn-lt"/>
                <a:cs typeface="Times New Roman" pitchFamily="18" charset="0"/>
              </a:rPr>
              <a:t>est formé : </a:t>
            </a:r>
          </a:p>
          <a:p>
            <a:pPr algn="just" eaLnBrk="1" hangingPunct="1"/>
            <a:r>
              <a:rPr lang="fr-FR" sz="3600" b="1" dirty="0">
                <a:solidFill>
                  <a:schemeClr val="bg1"/>
                </a:solidFill>
                <a:latin typeface="+mn-lt"/>
                <a:cs typeface="Times New Roman" pitchFamily="18" charset="0"/>
              </a:rPr>
              <a:t>-de </a:t>
            </a:r>
            <a:r>
              <a:rPr lang="fr-FR" sz="3600" b="1" dirty="0">
                <a:solidFill>
                  <a:srgbClr val="00FF00"/>
                </a:solidFill>
                <a:latin typeface="+mn-lt"/>
                <a:cs typeface="Times New Roman" pitchFamily="18" charset="0"/>
              </a:rPr>
              <a:t>2 hémisphères cérébraux </a:t>
            </a:r>
            <a:r>
              <a:rPr lang="fr-FR" sz="3600" b="1" dirty="0">
                <a:solidFill>
                  <a:schemeClr val="bg1"/>
                </a:solidFill>
                <a:latin typeface="+mn-lt"/>
                <a:cs typeface="Times New Roman" pitchFamily="18" charset="0"/>
              </a:rPr>
              <a:t>(télencéphale) </a:t>
            </a:r>
          </a:p>
          <a:p>
            <a:pPr algn="just" eaLnBrk="1" hangingPunct="1"/>
            <a:r>
              <a:rPr lang="fr-FR" sz="3600" b="1" dirty="0">
                <a:solidFill>
                  <a:schemeClr val="bg1"/>
                </a:solidFill>
                <a:latin typeface="+mn-lt"/>
                <a:cs typeface="Times New Roman" pitchFamily="18" charset="0"/>
              </a:rPr>
              <a:t>-du </a:t>
            </a:r>
            <a:r>
              <a:rPr lang="fr-FR" sz="3600" b="1" dirty="0">
                <a:solidFill>
                  <a:srgbClr val="00FF00"/>
                </a:solidFill>
                <a:latin typeface="+mn-lt"/>
                <a:cs typeface="Times New Roman" pitchFamily="18" charset="0"/>
              </a:rPr>
              <a:t>diencéphale</a:t>
            </a:r>
            <a:r>
              <a:rPr lang="fr-FR" sz="3600" b="1" dirty="0">
                <a:solidFill>
                  <a:schemeClr val="bg1"/>
                </a:solidFill>
                <a:latin typeface="+mn-lt"/>
                <a:cs typeface="Times New Roman" pitchFamily="18" charset="0"/>
              </a:rPr>
              <a:t> qui contient lui-même le </a:t>
            </a:r>
            <a:r>
              <a:rPr lang="fr-FR" sz="3600" b="1" dirty="0">
                <a:solidFill>
                  <a:srgbClr val="00FF00"/>
                </a:solidFill>
                <a:latin typeface="+mn-lt"/>
                <a:cs typeface="Times New Roman" pitchFamily="18" charset="0"/>
              </a:rPr>
              <a:t>thalamus</a:t>
            </a:r>
            <a:r>
              <a:rPr lang="fr-FR" sz="3600" b="1" dirty="0">
                <a:solidFill>
                  <a:schemeClr val="bg1"/>
                </a:solidFill>
                <a:latin typeface="+mn-lt"/>
                <a:cs typeface="Times New Roman" pitchFamily="18" charset="0"/>
              </a:rPr>
              <a:t>, </a:t>
            </a:r>
            <a:r>
              <a:rPr lang="fr-FR" sz="3600" b="1" dirty="0">
                <a:solidFill>
                  <a:srgbClr val="00FF00"/>
                </a:solidFill>
                <a:latin typeface="+mn-lt"/>
                <a:cs typeface="Times New Roman" pitchFamily="18" charset="0"/>
              </a:rPr>
              <a:t>l’hypothalamus</a:t>
            </a:r>
            <a:r>
              <a:rPr lang="fr-FR" sz="3600" b="1" dirty="0">
                <a:solidFill>
                  <a:schemeClr val="bg1"/>
                </a:solidFill>
                <a:latin typeface="+mn-lt"/>
                <a:cs typeface="Times New Roman" pitchFamily="18" charset="0"/>
              </a:rPr>
              <a:t> et </a:t>
            </a:r>
            <a:r>
              <a:rPr lang="fr-FR" sz="3600" b="1" dirty="0">
                <a:solidFill>
                  <a:srgbClr val="00FF00"/>
                </a:solidFill>
                <a:latin typeface="+mn-lt"/>
                <a:cs typeface="Times New Roman" pitchFamily="18" charset="0"/>
              </a:rPr>
              <a:t>l’hypophyse</a:t>
            </a:r>
            <a:r>
              <a:rPr lang="fr-FR" sz="3600" b="1" dirty="0">
                <a:solidFill>
                  <a:schemeClr val="bg1"/>
                </a:solidFill>
                <a:latin typeface="+mn-lt"/>
                <a:cs typeface="Times New Roman" pitchFamily="18" charset="0"/>
              </a:rPr>
              <a:t>.</a:t>
            </a:r>
            <a:br>
              <a:rPr lang="fr-FR" sz="3600" b="1" dirty="0">
                <a:solidFill>
                  <a:schemeClr val="bg1"/>
                </a:solidFill>
                <a:latin typeface="+mn-lt"/>
                <a:cs typeface="Times New Roman" pitchFamily="18" charset="0"/>
              </a:rPr>
            </a:br>
            <a:endParaRPr lang="fr-FR" sz="3600" b="1" dirty="0">
              <a:solidFill>
                <a:srgbClr val="FF3300"/>
              </a:solidFill>
              <a:latin typeface="+mn-lt"/>
              <a:cs typeface="Times New Roman" pitchFamily="18" charset="0"/>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7584" y="620688"/>
            <a:ext cx="6705600" cy="646331"/>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600" dirty="0" smtClean="0">
                <a:solidFill>
                  <a:srgbClr val="FFFF66"/>
                </a:solidFill>
                <a:latin typeface="Arial Black" pitchFamily="34" charset="0"/>
                <a:cs typeface="Times New Roman" pitchFamily="18" charset="0"/>
              </a:rPr>
              <a:t> </a:t>
            </a:r>
            <a:r>
              <a:rPr lang="fr-FR" sz="36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1412776"/>
            <a:ext cx="8610600" cy="5355312"/>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600" b="1" dirty="0">
                <a:solidFill>
                  <a:schemeClr val="bg1"/>
                </a:solidFill>
                <a:latin typeface="+mn-lt"/>
                <a:cs typeface="Times New Roman" pitchFamily="18" charset="0"/>
              </a:rPr>
              <a:t>L’encéphale est protégé par la boîte crânienne et comprend </a:t>
            </a:r>
            <a:r>
              <a:rPr lang="fr-FR" sz="3600" b="1" dirty="0" smtClean="0">
                <a:solidFill>
                  <a:schemeClr val="bg1"/>
                </a:solidFill>
                <a:latin typeface="+mn-lt"/>
                <a:cs typeface="Times New Roman" pitchFamily="18" charset="0"/>
              </a:rPr>
              <a:t>:</a:t>
            </a:r>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u="sng" dirty="0" smtClean="0">
                <a:solidFill>
                  <a:schemeClr val="bg1"/>
                </a:solidFill>
                <a:latin typeface="+mn-lt"/>
                <a:cs typeface="Times New Roman" pitchFamily="18" charset="0"/>
              </a:rPr>
              <a:t>Le </a:t>
            </a:r>
            <a:r>
              <a:rPr lang="fr-FR" sz="3600" b="1" u="sng" dirty="0">
                <a:solidFill>
                  <a:schemeClr val="bg1"/>
                </a:solidFill>
                <a:latin typeface="+mn-lt"/>
                <a:cs typeface="Times New Roman" pitchFamily="18" charset="0"/>
              </a:rPr>
              <a:t>CERVEAU  est formé :</a:t>
            </a:r>
            <a:r>
              <a:rPr lang="fr-FR" sz="3600" b="1" dirty="0">
                <a:solidFill>
                  <a:schemeClr val="bg1"/>
                </a:solidFill>
                <a:latin typeface="+mn-lt"/>
                <a:cs typeface="Times New Roman" pitchFamily="18" charset="0"/>
              </a:rPr>
              <a:t> </a:t>
            </a:r>
          </a:p>
          <a:p>
            <a:pPr algn="just" eaLnBrk="1" hangingPunct="1"/>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dirty="0">
                <a:solidFill>
                  <a:schemeClr val="bg1"/>
                </a:solidFill>
                <a:latin typeface="+mn-lt"/>
                <a:cs typeface="Times New Roman" pitchFamily="18" charset="0"/>
              </a:rPr>
              <a:t>Le cerveau contient </a:t>
            </a:r>
            <a:r>
              <a:rPr lang="fr-FR" sz="3600" b="1" dirty="0">
                <a:solidFill>
                  <a:srgbClr val="00FF00"/>
                </a:solidFill>
                <a:latin typeface="+mn-lt"/>
                <a:cs typeface="Times New Roman" pitchFamily="18" charset="0"/>
              </a:rPr>
              <a:t>4 cavités </a:t>
            </a:r>
            <a:r>
              <a:rPr lang="fr-FR" sz="3600" b="1" dirty="0">
                <a:solidFill>
                  <a:schemeClr val="bg1"/>
                </a:solidFill>
                <a:latin typeface="+mn-lt"/>
                <a:cs typeface="Times New Roman" pitchFamily="18" charset="0"/>
              </a:rPr>
              <a:t>appelées </a:t>
            </a:r>
            <a:r>
              <a:rPr lang="fr-FR" sz="3600" b="1" dirty="0">
                <a:solidFill>
                  <a:srgbClr val="00FF00"/>
                </a:solidFill>
                <a:latin typeface="+mn-lt"/>
                <a:cs typeface="Times New Roman" pitchFamily="18" charset="0"/>
              </a:rPr>
              <a:t>ventricules</a:t>
            </a:r>
            <a:r>
              <a:rPr lang="fr-FR" sz="3600" b="1" dirty="0">
                <a:solidFill>
                  <a:schemeClr val="bg1"/>
                </a:solidFill>
                <a:latin typeface="+mn-lt"/>
                <a:cs typeface="Times New Roman" pitchFamily="18" charset="0"/>
              </a:rPr>
              <a:t> (petits ventres) cérébraux. Ces ventricules contiennent un liquide appelé </a:t>
            </a:r>
            <a:r>
              <a:rPr lang="fr-FR" sz="3600" b="1" dirty="0">
                <a:solidFill>
                  <a:srgbClr val="00FF00"/>
                </a:solidFill>
                <a:latin typeface="+mn-lt"/>
                <a:cs typeface="Times New Roman" pitchFamily="18" charset="0"/>
              </a:rPr>
              <a:t>liquide </a:t>
            </a:r>
            <a:r>
              <a:rPr lang="fr-FR" sz="3600" b="1" dirty="0" smtClean="0">
                <a:solidFill>
                  <a:srgbClr val="00FF00"/>
                </a:solidFill>
                <a:latin typeface="+mn-lt"/>
                <a:cs typeface="Times New Roman" pitchFamily="18" charset="0"/>
              </a:rPr>
              <a:t>céphalo-rachidien ou cérébro-spinal </a:t>
            </a:r>
            <a:r>
              <a:rPr lang="fr-FR" sz="3600" b="1" dirty="0">
                <a:solidFill>
                  <a:srgbClr val="00FF00"/>
                </a:solidFill>
                <a:latin typeface="+mn-lt"/>
                <a:cs typeface="Times New Roman" pitchFamily="18" charset="0"/>
              </a:rPr>
              <a:t>(</a:t>
            </a:r>
            <a:r>
              <a:rPr lang="fr-FR" sz="3600" b="1" dirty="0" smtClean="0">
                <a:solidFill>
                  <a:srgbClr val="00FF00"/>
                </a:solidFill>
                <a:latin typeface="+mn-lt"/>
                <a:cs typeface="Times New Roman" pitchFamily="18" charset="0"/>
              </a:rPr>
              <a:t>LCR ou LCS)</a:t>
            </a:r>
            <a:endParaRPr lang="fr-FR" sz="3600" b="1" dirty="0">
              <a:solidFill>
                <a:srgbClr val="00FF00"/>
              </a:solidFill>
              <a:latin typeface="+mn-lt"/>
              <a:cs typeface="Times New Roman" pitchFamily="18" charset="0"/>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476672"/>
            <a:ext cx="67056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FF66"/>
                </a:solidFill>
                <a:latin typeface="Arial Black" pitchFamily="34" charset="0"/>
                <a:cs typeface="Times New Roman" pitchFamily="18" charset="0"/>
              </a:rPr>
              <a:t> </a:t>
            </a:r>
            <a:r>
              <a:rPr lang="fr-FR" sz="32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980728"/>
            <a:ext cx="8610600" cy="5509200"/>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200" b="1" u="sng" dirty="0" smtClean="0">
                <a:solidFill>
                  <a:srgbClr val="FF0000"/>
                </a:solidFill>
                <a:latin typeface="+mn-lt"/>
                <a:cs typeface="Times New Roman" pitchFamily="18" charset="0"/>
              </a:rPr>
              <a:t>Le </a:t>
            </a:r>
            <a:r>
              <a:rPr lang="fr-FR" sz="3200" b="1" u="sng" dirty="0">
                <a:solidFill>
                  <a:srgbClr val="FF0000"/>
                </a:solidFill>
                <a:latin typeface="+mn-lt"/>
                <a:cs typeface="Times New Roman" pitchFamily="18" charset="0"/>
              </a:rPr>
              <a:t>CERVELET</a:t>
            </a:r>
            <a:r>
              <a:rPr lang="fr-FR" sz="3200" b="1" u="sng" dirty="0">
                <a:solidFill>
                  <a:schemeClr val="bg1"/>
                </a:solidFill>
                <a:latin typeface="+mn-lt"/>
                <a:cs typeface="Times New Roman" pitchFamily="18" charset="0"/>
              </a:rPr>
              <a:t> :</a:t>
            </a:r>
            <a:endParaRPr lang="fr-FR" sz="3200" b="1" dirty="0">
              <a:solidFill>
                <a:schemeClr val="bg1"/>
              </a:solidFill>
              <a:latin typeface="+mn-lt"/>
              <a:cs typeface="Times New Roman" pitchFamily="18" charset="0"/>
            </a:endParaRPr>
          </a:p>
          <a:p>
            <a:pPr algn="just" eaLnBrk="1" hangingPunct="1"/>
            <a:r>
              <a:rPr lang="fr-FR" sz="3200" b="1" dirty="0">
                <a:solidFill>
                  <a:schemeClr val="bg1"/>
                </a:solidFill>
                <a:latin typeface="+mn-lt"/>
                <a:cs typeface="Times New Roman" pitchFamily="18" charset="0"/>
              </a:rPr>
              <a:t>Il a la forme d’un chou-fleur. Il contrôle, coordonne les mouvements  et participe au maintien de la posture.</a:t>
            </a:r>
          </a:p>
          <a:p>
            <a:pPr algn="just" eaLnBrk="1" hangingPunct="1"/>
            <a:r>
              <a:rPr lang="fr-FR" sz="3200" b="1" u="sng" dirty="0" smtClean="0">
                <a:solidFill>
                  <a:srgbClr val="FF0000"/>
                </a:solidFill>
                <a:latin typeface="+mn-lt"/>
                <a:cs typeface="Times New Roman" pitchFamily="18" charset="0"/>
              </a:rPr>
              <a:t>Le </a:t>
            </a:r>
            <a:r>
              <a:rPr lang="fr-FR" sz="3200" b="1" u="sng" dirty="0">
                <a:solidFill>
                  <a:srgbClr val="FF0000"/>
                </a:solidFill>
                <a:latin typeface="+mn-lt"/>
                <a:cs typeface="Times New Roman" pitchFamily="18" charset="0"/>
              </a:rPr>
              <a:t>TRONC CEREBRAL</a:t>
            </a:r>
            <a:r>
              <a:rPr lang="fr-FR" sz="3200" b="1" dirty="0">
                <a:solidFill>
                  <a:schemeClr val="bg1"/>
                </a:solidFill>
                <a:latin typeface="+mn-lt"/>
                <a:cs typeface="Times New Roman" pitchFamily="18" charset="0"/>
              </a:rPr>
              <a:t> : </a:t>
            </a:r>
            <a:endParaRPr lang="fr-FR" sz="3200" b="1" dirty="0" smtClean="0">
              <a:solidFill>
                <a:schemeClr val="bg1"/>
              </a:solidFill>
              <a:latin typeface="+mn-lt"/>
              <a:cs typeface="Times New Roman" pitchFamily="18" charset="0"/>
            </a:endParaRPr>
          </a:p>
          <a:p>
            <a:pPr algn="just" eaLnBrk="1" hangingPunct="1"/>
            <a:r>
              <a:rPr lang="fr-FR" sz="3200" b="1" dirty="0" smtClean="0">
                <a:solidFill>
                  <a:schemeClr val="bg1"/>
                </a:solidFill>
                <a:latin typeface="+mn-lt"/>
                <a:cs typeface="Times New Roman" pitchFamily="18" charset="0"/>
              </a:rPr>
              <a:t>(</a:t>
            </a:r>
            <a:r>
              <a:rPr lang="fr-FR" sz="3200" b="1" dirty="0">
                <a:solidFill>
                  <a:schemeClr val="bg1"/>
                </a:solidFill>
                <a:latin typeface="+mn-lt"/>
                <a:cs typeface="Times New Roman" pitchFamily="18" charset="0"/>
              </a:rPr>
              <a:t>mésencéphale + pont + bulbe rachidien)</a:t>
            </a:r>
          </a:p>
          <a:p>
            <a:pPr algn="just" eaLnBrk="1" hangingPunct="1"/>
            <a:r>
              <a:rPr lang="fr-FR" sz="3200" b="1" dirty="0">
                <a:solidFill>
                  <a:schemeClr val="bg1"/>
                </a:solidFill>
                <a:latin typeface="+mn-lt"/>
                <a:cs typeface="Times New Roman" pitchFamily="18" charset="0"/>
              </a:rPr>
              <a:t>Il contient de nombreux centres qui produisent un comportement automatique (centres cardiaque, respiratoires, thermorégulation…).</a:t>
            </a:r>
            <a:endParaRPr lang="fr-FR" sz="3200" b="1" dirty="0">
              <a:solidFill>
                <a:schemeClr val="bg1"/>
              </a:solidFill>
              <a:latin typeface="+mn-lt"/>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vol2"/>
          <p:cNvPicPr>
            <a:picLocks noChangeAspect="1" noChangeArrowheads="1"/>
          </p:cNvPicPr>
          <p:nvPr/>
        </p:nvPicPr>
        <p:blipFill>
          <a:blip r:embed="rId2" cstate="print"/>
          <a:srcRect/>
          <a:stretch>
            <a:fillRect/>
          </a:stretch>
        </p:blipFill>
        <p:spPr bwMode="auto">
          <a:xfrm>
            <a:off x="1371600" y="533400"/>
            <a:ext cx="6402388" cy="5475288"/>
          </a:xfrm>
          <a:prstGeom prst="rect">
            <a:avLst/>
          </a:prstGeom>
          <a:noFill/>
          <a:ln w="9525">
            <a:noFill/>
            <a:miter lim="800000"/>
            <a:headEnd/>
            <a:tailEnd/>
          </a:ln>
        </p:spPr>
      </p:pic>
      <p:sp>
        <p:nvSpPr>
          <p:cNvPr id="3" name="Text Box 8"/>
          <p:cNvSpPr txBox="1">
            <a:spLocks noChangeArrowheads="1"/>
          </p:cNvSpPr>
          <p:nvPr/>
        </p:nvSpPr>
        <p:spPr bwMode="auto">
          <a:xfrm>
            <a:off x="457200" y="6084004"/>
            <a:ext cx="8686800" cy="369332"/>
          </a:xfrm>
          <a:prstGeom prst="rect">
            <a:avLst/>
          </a:prstGeom>
          <a:noFill/>
          <a:ln w="28575">
            <a:noFill/>
            <a:miter lim="800000"/>
            <a:headEnd/>
            <a:tailEnd/>
          </a:ln>
        </p:spPr>
        <p:txBody>
          <a:bodyPr wrap="square">
            <a:spAutoFit/>
          </a:bodyPr>
          <a:lstStyle/>
          <a:p>
            <a:r>
              <a:rPr lang="fr-CA" sz="1800" b="1" dirty="0"/>
              <a:t>Chez l'humain, le télencéphale recouvre presque toutes les autres structures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volhumanmonkeycat26"/>
          <p:cNvPicPr>
            <a:picLocks noChangeAspect="1" noChangeArrowheads="1"/>
          </p:cNvPicPr>
          <p:nvPr/>
        </p:nvPicPr>
        <p:blipFill>
          <a:blip r:embed="rId2" cstate="print"/>
          <a:srcRect/>
          <a:stretch>
            <a:fillRect/>
          </a:stretch>
        </p:blipFill>
        <p:spPr bwMode="auto">
          <a:xfrm>
            <a:off x="609600" y="381000"/>
            <a:ext cx="7621588" cy="4495800"/>
          </a:xfrm>
          <a:prstGeom prst="rect">
            <a:avLst/>
          </a:prstGeom>
          <a:noFill/>
          <a:ln w="9525">
            <a:noFill/>
            <a:miter lim="800000"/>
            <a:headEnd/>
            <a:tailEnd/>
          </a:ln>
        </p:spPr>
      </p:pic>
      <p:sp>
        <p:nvSpPr>
          <p:cNvPr id="10243" name="Text Box 3"/>
          <p:cNvSpPr txBox="1">
            <a:spLocks noChangeArrowheads="1"/>
          </p:cNvSpPr>
          <p:nvPr/>
        </p:nvSpPr>
        <p:spPr bwMode="auto">
          <a:xfrm>
            <a:off x="914400" y="2209800"/>
            <a:ext cx="990600" cy="457200"/>
          </a:xfrm>
          <a:prstGeom prst="rect">
            <a:avLst/>
          </a:prstGeom>
          <a:noFill/>
          <a:ln w="28575">
            <a:noFill/>
            <a:miter lim="800000"/>
            <a:headEnd/>
            <a:tailEnd/>
          </a:ln>
        </p:spPr>
        <p:txBody>
          <a:bodyPr>
            <a:spAutoFit/>
          </a:bodyPr>
          <a:lstStyle/>
          <a:p>
            <a:r>
              <a:rPr lang="fr-CA"/>
              <a:t>Chat</a:t>
            </a:r>
          </a:p>
        </p:txBody>
      </p:sp>
      <p:sp>
        <p:nvSpPr>
          <p:cNvPr id="10244" name="Text Box 4"/>
          <p:cNvSpPr txBox="1">
            <a:spLocks noChangeArrowheads="1"/>
          </p:cNvSpPr>
          <p:nvPr/>
        </p:nvSpPr>
        <p:spPr bwMode="auto">
          <a:xfrm>
            <a:off x="2209800" y="2057400"/>
            <a:ext cx="1143000" cy="457200"/>
          </a:xfrm>
          <a:prstGeom prst="rect">
            <a:avLst/>
          </a:prstGeom>
          <a:noFill/>
          <a:ln w="28575">
            <a:noFill/>
            <a:miter lim="800000"/>
            <a:headEnd/>
            <a:tailEnd/>
          </a:ln>
        </p:spPr>
        <p:txBody>
          <a:bodyPr>
            <a:spAutoFit/>
          </a:bodyPr>
          <a:lstStyle/>
          <a:p>
            <a:r>
              <a:rPr lang="fr-CA"/>
              <a:t>Singe</a:t>
            </a:r>
          </a:p>
        </p:txBody>
      </p:sp>
      <p:sp>
        <p:nvSpPr>
          <p:cNvPr id="10245" name="Text Box 5"/>
          <p:cNvSpPr txBox="1">
            <a:spLocks noChangeArrowheads="1"/>
          </p:cNvSpPr>
          <p:nvPr/>
        </p:nvSpPr>
        <p:spPr bwMode="auto">
          <a:xfrm>
            <a:off x="6705600" y="457200"/>
            <a:ext cx="1371600" cy="457200"/>
          </a:xfrm>
          <a:prstGeom prst="rect">
            <a:avLst/>
          </a:prstGeom>
          <a:noFill/>
          <a:ln w="28575">
            <a:noFill/>
            <a:miter lim="800000"/>
            <a:headEnd/>
            <a:tailEnd/>
          </a:ln>
        </p:spPr>
        <p:txBody>
          <a:bodyPr>
            <a:spAutoFit/>
          </a:bodyPr>
          <a:lstStyle/>
          <a:p>
            <a:r>
              <a:rPr lang="fr-CA"/>
              <a:t>Humain</a:t>
            </a:r>
          </a:p>
        </p:txBody>
      </p:sp>
      <p:sp>
        <p:nvSpPr>
          <p:cNvPr id="10246" name="Text Box 6"/>
          <p:cNvSpPr txBox="1">
            <a:spLocks noChangeArrowheads="1"/>
          </p:cNvSpPr>
          <p:nvPr/>
        </p:nvSpPr>
        <p:spPr bwMode="auto">
          <a:xfrm>
            <a:off x="609600" y="5257800"/>
            <a:ext cx="7696200" cy="822325"/>
          </a:xfrm>
          <a:prstGeom prst="rect">
            <a:avLst/>
          </a:prstGeom>
          <a:noFill/>
          <a:ln w="28575">
            <a:noFill/>
            <a:miter lim="800000"/>
            <a:headEnd/>
            <a:tailEnd/>
          </a:ln>
        </p:spPr>
        <p:txBody>
          <a:bodyPr>
            <a:spAutoFit/>
          </a:bodyPr>
          <a:lstStyle/>
          <a:p>
            <a:r>
              <a:rPr lang="fr-CA"/>
              <a:t>C’est surtout le télencéphale qui augmente en taille au cours de l’évolution des mammifères.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ncéphale"/>
          <p:cNvPicPr>
            <a:picLocks noChangeAspect="1" noChangeArrowheads="1"/>
          </p:cNvPicPr>
          <p:nvPr/>
        </p:nvPicPr>
        <p:blipFill>
          <a:blip r:embed="rId2" cstate="print"/>
          <a:srcRect/>
          <a:stretch>
            <a:fillRect/>
          </a:stretch>
        </p:blipFill>
        <p:spPr bwMode="auto">
          <a:xfrm>
            <a:off x="251520" y="-11871"/>
            <a:ext cx="7848872" cy="6869871"/>
          </a:xfrm>
          <a:prstGeom prst="rect">
            <a:avLst/>
          </a:prstGeom>
          <a:noFill/>
          <a:ln w="9525">
            <a:noFill/>
            <a:miter lim="800000"/>
            <a:headEnd/>
            <a:tailEnd/>
          </a:ln>
        </p:spPr>
      </p:pic>
      <p:sp>
        <p:nvSpPr>
          <p:cNvPr id="9219" name="Rectangle 3"/>
          <p:cNvSpPr>
            <a:spLocks noChangeArrowheads="1"/>
          </p:cNvSpPr>
          <p:nvPr/>
        </p:nvSpPr>
        <p:spPr bwMode="auto">
          <a:xfrm>
            <a:off x="539552" y="332656"/>
            <a:ext cx="1143000" cy="228600"/>
          </a:xfrm>
          <a:prstGeom prst="rect">
            <a:avLst/>
          </a:prstGeom>
          <a:noFill/>
          <a:ln w="12700" cap="sq">
            <a:solidFill>
              <a:srgbClr val="FF3300"/>
            </a:solidFill>
            <a:miter lim="800000"/>
            <a:headEnd type="none" w="sm" len="sm"/>
            <a:tailEnd type="none" w="sm" len="sm"/>
          </a:ln>
        </p:spPr>
        <p:txBody>
          <a:bodyPr wrap="none" anchor="ctr"/>
          <a:lstStyle/>
          <a:p>
            <a:pPr algn="ctr"/>
            <a:endParaRPr lang="fr-FR">
              <a:solidFill>
                <a:srgbClr val="FF3300"/>
              </a:solidFill>
            </a:endParaRPr>
          </a:p>
        </p:txBody>
      </p:sp>
      <p:sp>
        <p:nvSpPr>
          <p:cNvPr id="9220" name="Rectangle 4"/>
          <p:cNvSpPr>
            <a:spLocks noChangeArrowheads="1"/>
          </p:cNvSpPr>
          <p:nvPr/>
        </p:nvSpPr>
        <p:spPr bwMode="auto">
          <a:xfrm>
            <a:off x="467544" y="2276872"/>
            <a:ext cx="990600" cy="228600"/>
          </a:xfrm>
          <a:prstGeom prst="rect">
            <a:avLst/>
          </a:prstGeom>
          <a:noFill/>
          <a:ln w="12700" cap="sq">
            <a:solidFill>
              <a:srgbClr val="FF3300"/>
            </a:solidFill>
            <a:miter lim="800000"/>
            <a:headEnd type="none" w="sm" len="sm"/>
            <a:tailEnd type="none" w="sm" len="sm"/>
          </a:ln>
        </p:spPr>
        <p:txBody>
          <a:bodyPr wrap="none" anchor="ctr"/>
          <a:lstStyle/>
          <a:p>
            <a:endParaRPr lang="fr-FR"/>
          </a:p>
        </p:txBody>
      </p:sp>
      <p:sp>
        <p:nvSpPr>
          <p:cNvPr id="9221" name="Rectangle 5"/>
          <p:cNvSpPr>
            <a:spLocks noChangeArrowheads="1"/>
          </p:cNvSpPr>
          <p:nvPr/>
        </p:nvSpPr>
        <p:spPr bwMode="auto">
          <a:xfrm>
            <a:off x="990600" y="1371600"/>
            <a:ext cx="1219200" cy="381000"/>
          </a:xfrm>
          <a:prstGeom prst="rect">
            <a:avLst/>
          </a:prstGeom>
          <a:solidFill>
            <a:schemeClr val="bg1"/>
          </a:solidFill>
          <a:ln w="12700" cap="sq">
            <a:solidFill>
              <a:schemeClr val="bg1"/>
            </a:solidFill>
            <a:miter lim="800000"/>
            <a:headEnd type="none" w="sm" len="sm"/>
            <a:tailEnd type="none" w="sm" len="sm"/>
          </a:ln>
        </p:spPr>
        <p:txBody>
          <a:bodyPr wrap="none" anchor="ctr"/>
          <a:lstStyle/>
          <a:p>
            <a:endParaRPr lang="fr-FR"/>
          </a:p>
        </p:txBody>
      </p:sp>
      <p:sp>
        <p:nvSpPr>
          <p:cNvPr id="9224" name="Line 8"/>
          <p:cNvSpPr>
            <a:spLocks noChangeShapeType="1"/>
          </p:cNvSpPr>
          <p:nvPr/>
        </p:nvSpPr>
        <p:spPr bwMode="auto">
          <a:xfrm>
            <a:off x="3200400" y="457200"/>
            <a:ext cx="3429000" cy="0"/>
          </a:xfrm>
          <a:prstGeom prst="line">
            <a:avLst/>
          </a:prstGeom>
          <a:noFill/>
          <a:ln w="12700" cap="sq">
            <a:solidFill>
              <a:srgbClr val="FF3300"/>
            </a:solidFill>
            <a:round/>
            <a:headEnd type="none" w="sm" len="sm"/>
            <a:tailEnd type="none" w="sm" len="sm"/>
          </a:ln>
        </p:spPr>
        <p:txBody>
          <a:bodyPr wrap="none"/>
          <a:lstStyle/>
          <a:p>
            <a:endParaRPr lang="fr-F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erveau2fr"/>
          <p:cNvPicPr>
            <a:picLocks noChangeAspect="1" noChangeArrowheads="1"/>
          </p:cNvPicPr>
          <p:nvPr/>
        </p:nvPicPr>
        <p:blipFill>
          <a:blip r:embed="rId2" cstate="print"/>
          <a:srcRect/>
          <a:stretch>
            <a:fillRect/>
          </a:stretch>
        </p:blipFill>
        <p:spPr bwMode="auto">
          <a:xfrm>
            <a:off x="1420813" y="965200"/>
            <a:ext cx="6473825" cy="5626100"/>
          </a:xfrm>
          <a:prstGeom prst="rect">
            <a:avLst/>
          </a:prstGeom>
          <a:noFill/>
          <a:ln w="9525">
            <a:noFill/>
            <a:miter lim="800000"/>
            <a:headEnd/>
            <a:tailEnd/>
          </a:ln>
        </p:spPr>
      </p:pic>
      <p:sp>
        <p:nvSpPr>
          <p:cNvPr id="11267" name="Text Box 5"/>
          <p:cNvSpPr txBox="1">
            <a:spLocks noChangeArrowheads="1"/>
          </p:cNvSpPr>
          <p:nvPr/>
        </p:nvSpPr>
        <p:spPr bwMode="auto">
          <a:xfrm>
            <a:off x="476250" y="0"/>
            <a:ext cx="7867650" cy="946150"/>
          </a:xfrm>
          <a:prstGeom prst="rect">
            <a:avLst/>
          </a:prstGeom>
          <a:solidFill>
            <a:srgbClr val="0000CC"/>
          </a:solidFill>
          <a:ln w="28575">
            <a:noFill/>
            <a:miter lim="800000"/>
            <a:headEnd/>
            <a:tailEnd/>
          </a:ln>
        </p:spPr>
        <p:txBody>
          <a:bodyPr>
            <a:spAutoFit/>
          </a:bodyPr>
          <a:lstStyle/>
          <a:p>
            <a:pPr algn="ctr" eaLnBrk="1" hangingPunct="1"/>
            <a:r>
              <a:rPr lang="fr-FR" sz="2800" b="1" dirty="0">
                <a:solidFill>
                  <a:srgbClr val="FF3300"/>
                </a:solidFill>
                <a:cs typeface="Times New Roman" pitchFamily="18" charset="0"/>
              </a:rPr>
              <a:t>Lobes et fissure des hémisphères cérébraux (vue supérieure)</a:t>
            </a:r>
            <a:r>
              <a:rPr lang="fr-FR" sz="2800" b="1" dirty="0">
                <a:solidFill>
                  <a:srgbClr val="FF3300"/>
                </a:solidFill>
              </a:rPr>
              <a:t> </a:t>
            </a:r>
            <a:endParaRPr lang="fr-FR" dirty="0">
              <a:solidFill>
                <a:srgbClr val="FF3300"/>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14413" y="742950"/>
            <a:ext cx="7115175" cy="5372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a date 1"/>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AB689D5-7074-4E6B-A05B-EC5AE9FA26A3}" type="datetime1">
              <a:rPr lang="fr-FR" smtClean="0">
                <a:solidFill>
                  <a:schemeClr val="bg1"/>
                </a:solidFill>
              </a:rPr>
              <a:pPr/>
              <a:t>18/03/2022</a:t>
            </a:fld>
            <a:endParaRPr lang="fr-FR" smtClean="0">
              <a:solidFill>
                <a:schemeClr val="bg1"/>
              </a:solidFill>
            </a:endParaRPr>
          </a:p>
        </p:txBody>
      </p:sp>
      <p:sp>
        <p:nvSpPr>
          <p:cNvPr id="11267" name="Espace réservé du numéro de diapositive 2"/>
          <p:cNvSpPr>
            <a:spLocks noGrp="1"/>
          </p:cNvSpPr>
          <p:nvPr>
            <p:ph type="sldNum" sz="quarter" idx="12"/>
          </p:nvPr>
        </p:nvSpPr>
        <p:spPr/>
        <p:txBody>
          <a:bodyPr/>
          <a:lstStyle/>
          <a:p>
            <a:pPr>
              <a:defRPr/>
            </a:pPr>
            <a:fld id="{CA565C5B-7B99-461F-8A4F-05A2E9296038}" type="slidenum">
              <a:rPr lang="fr-FR"/>
              <a:pPr>
                <a:defRPr/>
              </a:pPr>
              <a:t>2</a:t>
            </a:fld>
            <a:endParaRPr lang="fr-FR"/>
          </a:p>
        </p:txBody>
      </p:sp>
      <p:pic>
        <p:nvPicPr>
          <p:cNvPr id="13316" name="Picture 2"/>
          <p:cNvPicPr>
            <a:picLocks noChangeAspect="1" noChangeArrowheads="1"/>
          </p:cNvPicPr>
          <p:nvPr/>
        </p:nvPicPr>
        <p:blipFill>
          <a:blip r:embed="rId2" cstate="print"/>
          <a:srcRect/>
          <a:stretch>
            <a:fillRect/>
          </a:stretch>
        </p:blipFill>
        <p:spPr bwMode="auto">
          <a:xfrm>
            <a:off x="2861245" y="44624"/>
            <a:ext cx="6391275" cy="3562350"/>
          </a:xfrm>
          <a:prstGeom prst="rect">
            <a:avLst/>
          </a:prstGeom>
          <a:noFill/>
          <a:ln w="28575">
            <a:noFill/>
            <a:miter lim="800000"/>
            <a:headEnd/>
            <a:tailEnd/>
          </a:ln>
        </p:spPr>
      </p:pic>
      <p:sp>
        <p:nvSpPr>
          <p:cNvPr id="13317" name="Rectangle 4"/>
          <p:cNvSpPr>
            <a:spLocks noChangeArrowheads="1"/>
          </p:cNvSpPr>
          <p:nvPr/>
        </p:nvSpPr>
        <p:spPr bwMode="auto">
          <a:xfrm>
            <a:off x="0" y="4354939"/>
            <a:ext cx="9144000" cy="1954381"/>
          </a:xfrm>
          <a:prstGeom prst="rect">
            <a:avLst/>
          </a:prstGeom>
          <a:noFill/>
          <a:ln w="9525">
            <a:noFill/>
            <a:miter lim="800000"/>
            <a:headEnd/>
            <a:tailEnd/>
          </a:ln>
        </p:spPr>
        <p:txBody>
          <a:bodyPr>
            <a:spAutoFit/>
          </a:bodyPr>
          <a:lstStyle/>
          <a:p>
            <a:endParaRPr lang="fr-FR" dirty="0"/>
          </a:p>
          <a:p>
            <a:r>
              <a:rPr lang="fr-FR" sz="1800" dirty="0"/>
              <a:t> </a:t>
            </a:r>
            <a:r>
              <a:rPr lang="fr-FR" sz="1800" b="1" dirty="0"/>
              <a:t>Crânes d'homme, portant 2 trépanations cicatrisées –</a:t>
            </a:r>
          </a:p>
          <a:p>
            <a:r>
              <a:rPr lang="fr-FR" sz="1800" b="1" dirty="0"/>
              <a:t> Chalcolithique Aven-grotte </a:t>
            </a:r>
            <a:r>
              <a:rPr lang="fr-FR" sz="2000" b="1" dirty="0"/>
              <a:t>de </a:t>
            </a:r>
            <a:r>
              <a:rPr lang="fr-FR" sz="2000" b="1" dirty="0" err="1"/>
              <a:t>Merdeplau</a:t>
            </a:r>
            <a:r>
              <a:rPr lang="fr-FR" sz="2000" b="1" dirty="0"/>
              <a:t> (Aveyron). Pièces conservées au Musée de Millau ; découvertes par G. COSTANTINI et J. PUJOL (1987) - Photographie : Loïc HIRON </a:t>
            </a:r>
            <a:endParaRPr lang="fr-FR" sz="2000" dirty="0"/>
          </a:p>
        </p:txBody>
      </p:sp>
      <p:sp>
        <p:nvSpPr>
          <p:cNvPr id="6" name="Rectangle 5"/>
          <p:cNvSpPr/>
          <p:nvPr/>
        </p:nvSpPr>
        <p:spPr>
          <a:xfrm>
            <a:off x="0" y="3648506"/>
            <a:ext cx="9144000" cy="1292662"/>
          </a:xfrm>
          <a:prstGeom prst="rect">
            <a:avLst/>
          </a:prstGeom>
        </p:spPr>
        <p:txBody>
          <a:bodyPr wrap="square">
            <a:spAutoFit/>
          </a:bodyPr>
          <a:lstStyle/>
          <a:p>
            <a:r>
              <a:rPr lang="fr-FR" sz="1800" dirty="0" smtClean="0">
                <a:solidFill>
                  <a:schemeClr val="bg1"/>
                </a:solidFill>
              </a:rPr>
              <a:t> </a:t>
            </a:r>
            <a:r>
              <a:rPr lang="fr-FR" sz="1800" b="1" u="sng" dirty="0" smtClean="0">
                <a:solidFill>
                  <a:schemeClr val="bg1"/>
                </a:solidFill>
              </a:rPr>
              <a:t>PREHISTOIRE </a:t>
            </a:r>
            <a:r>
              <a:rPr lang="fr-FR" sz="1800" b="1" dirty="0" smtClean="0">
                <a:solidFill>
                  <a:schemeClr val="bg1"/>
                </a:solidFill>
              </a:rPr>
              <a:t>    </a:t>
            </a:r>
            <a:r>
              <a:rPr lang="fr-FR" sz="1800" b="1" dirty="0" smtClean="0"/>
              <a:t>(Auteur: RYCAJAL)</a:t>
            </a:r>
          </a:p>
          <a:p>
            <a:r>
              <a:rPr lang="fr-FR" b="1" dirty="0" smtClean="0"/>
              <a:t>Traces de lésions crâniennes : « neurochirurgie » par trépanation ?... </a:t>
            </a:r>
            <a:endParaRPr lang="fr-FR" dirty="0"/>
          </a:p>
        </p:txBody>
      </p:sp>
      <p:sp>
        <p:nvSpPr>
          <p:cNvPr id="7" name="Rectangle 6"/>
          <p:cNvSpPr/>
          <p:nvPr/>
        </p:nvSpPr>
        <p:spPr>
          <a:xfrm>
            <a:off x="0" y="0"/>
            <a:ext cx="3686650" cy="769441"/>
          </a:xfrm>
          <a:prstGeom prst="rect">
            <a:avLst/>
          </a:prstGeom>
        </p:spPr>
        <p:txBody>
          <a:bodyPr wrap="none">
            <a:spAutoFit/>
          </a:bodyPr>
          <a:lstStyle/>
          <a:p>
            <a:r>
              <a:rPr lang="fr-FR" sz="4400" b="1" dirty="0" smtClean="0">
                <a:solidFill>
                  <a:srgbClr val="00FF00"/>
                </a:solidFill>
              </a:rPr>
              <a:t>HISTORIQUE</a:t>
            </a:r>
            <a:endParaRPr lang="fr-FR" sz="44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rainct"/>
          <p:cNvPicPr>
            <a:picLocks noChangeAspect="1" noChangeArrowheads="1"/>
          </p:cNvPicPr>
          <p:nvPr/>
        </p:nvPicPr>
        <p:blipFill>
          <a:blip r:embed="rId2" cstate="print"/>
          <a:srcRect/>
          <a:stretch>
            <a:fillRect/>
          </a:stretch>
        </p:blipFill>
        <p:spPr bwMode="auto">
          <a:xfrm>
            <a:off x="2971800" y="457200"/>
            <a:ext cx="5943600" cy="4979988"/>
          </a:xfrm>
          <a:prstGeom prst="rect">
            <a:avLst/>
          </a:prstGeom>
          <a:noFill/>
          <a:ln w="9525">
            <a:noFill/>
            <a:miter lim="800000"/>
            <a:headEnd/>
            <a:tailEnd/>
          </a:ln>
        </p:spPr>
      </p:pic>
      <p:grpSp>
        <p:nvGrpSpPr>
          <p:cNvPr id="2" name="Group 55"/>
          <p:cNvGrpSpPr>
            <a:grpSpLocks/>
          </p:cNvGrpSpPr>
          <p:nvPr/>
        </p:nvGrpSpPr>
        <p:grpSpPr bwMode="auto">
          <a:xfrm>
            <a:off x="533400" y="457200"/>
            <a:ext cx="7543800" cy="2362200"/>
            <a:chOff x="336" y="288"/>
            <a:chExt cx="4752" cy="1488"/>
          </a:xfrm>
        </p:grpSpPr>
        <p:sp>
          <p:nvSpPr>
            <p:cNvPr id="12316" name="Text Box 3"/>
            <p:cNvSpPr txBox="1">
              <a:spLocks noChangeArrowheads="1"/>
            </p:cNvSpPr>
            <p:nvPr/>
          </p:nvSpPr>
          <p:spPr bwMode="auto">
            <a:xfrm>
              <a:off x="336" y="288"/>
              <a:ext cx="1296" cy="288"/>
            </a:xfrm>
            <a:prstGeom prst="rect">
              <a:avLst/>
            </a:prstGeom>
            <a:noFill/>
            <a:ln w="28575">
              <a:noFill/>
              <a:miter lim="800000"/>
              <a:headEnd/>
              <a:tailEnd/>
            </a:ln>
          </p:spPr>
          <p:txBody>
            <a:bodyPr>
              <a:spAutoFit/>
            </a:bodyPr>
            <a:lstStyle/>
            <a:p>
              <a:r>
                <a:rPr lang="fr-CA"/>
                <a:t>Télencéphale</a:t>
              </a:r>
            </a:p>
          </p:txBody>
        </p:sp>
        <p:grpSp>
          <p:nvGrpSpPr>
            <p:cNvPr id="3" name="Group 49"/>
            <p:cNvGrpSpPr>
              <a:grpSpLocks/>
            </p:cNvGrpSpPr>
            <p:nvPr/>
          </p:nvGrpSpPr>
          <p:grpSpPr bwMode="auto">
            <a:xfrm>
              <a:off x="1728" y="480"/>
              <a:ext cx="3360" cy="1296"/>
              <a:chOff x="1728" y="480"/>
              <a:chExt cx="3360" cy="1296"/>
            </a:xfrm>
          </p:grpSpPr>
          <p:sp>
            <p:nvSpPr>
              <p:cNvPr id="12318" name="Line 8"/>
              <p:cNvSpPr>
                <a:spLocks noChangeShapeType="1"/>
              </p:cNvSpPr>
              <p:nvPr/>
            </p:nvSpPr>
            <p:spPr bwMode="auto">
              <a:xfrm>
                <a:off x="1728" y="480"/>
                <a:ext cx="1152" cy="1296"/>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12319" name="Line 9"/>
              <p:cNvSpPr>
                <a:spLocks noChangeShapeType="1"/>
              </p:cNvSpPr>
              <p:nvPr/>
            </p:nvSpPr>
            <p:spPr bwMode="auto">
              <a:xfrm>
                <a:off x="1728" y="480"/>
                <a:ext cx="3360" cy="960"/>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12320" name="Line 10"/>
              <p:cNvSpPr>
                <a:spLocks noChangeShapeType="1"/>
              </p:cNvSpPr>
              <p:nvPr/>
            </p:nvSpPr>
            <p:spPr bwMode="auto">
              <a:xfrm>
                <a:off x="1728" y="480"/>
                <a:ext cx="1392" cy="720"/>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12321" name="Line 11"/>
              <p:cNvSpPr>
                <a:spLocks noChangeShapeType="1"/>
              </p:cNvSpPr>
              <p:nvPr/>
            </p:nvSpPr>
            <p:spPr bwMode="auto">
              <a:xfrm>
                <a:off x="1728" y="480"/>
                <a:ext cx="2304" cy="288"/>
              </a:xfrm>
              <a:prstGeom prst="line">
                <a:avLst/>
              </a:prstGeom>
              <a:noFill/>
              <a:ln w="38100">
                <a:solidFill>
                  <a:srgbClr val="66FF33"/>
                </a:solidFill>
                <a:round/>
                <a:headEnd/>
                <a:tailEnd type="triangle" w="med" len="med"/>
              </a:ln>
            </p:spPr>
            <p:txBody>
              <a:bodyPr wrap="none" anchor="ctr">
                <a:spAutoFit/>
              </a:bodyPr>
              <a:lstStyle/>
              <a:p>
                <a:endParaRPr lang="fr-FR"/>
              </a:p>
            </p:txBody>
          </p:sp>
        </p:grpSp>
      </p:grpSp>
      <p:grpSp>
        <p:nvGrpSpPr>
          <p:cNvPr id="4" name="Group 57"/>
          <p:cNvGrpSpPr>
            <a:grpSpLocks/>
          </p:cNvGrpSpPr>
          <p:nvPr/>
        </p:nvGrpSpPr>
        <p:grpSpPr bwMode="auto">
          <a:xfrm>
            <a:off x="152400" y="2895600"/>
            <a:ext cx="6705600" cy="3962400"/>
            <a:chOff x="96" y="1824"/>
            <a:chExt cx="4224" cy="2496"/>
          </a:xfrm>
        </p:grpSpPr>
        <p:grpSp>
          <p:nvGrpSpPr>
            <p:cNvPr id="5" name="Group 41"/>
            <p:cNvGrpSpPr>
              <a:grpSpLocks/>
            </p:cNvGrpSpPr>
            <p:nvPr/>
          </p:nvGrpSpPr>
          <p:grpSpPr bwMode="auto">
            <a:xfrm>
              <a:off x="240" y="1824"/>
              <a:ext cx="4080" cy="336"/>
              <a:chOff x="240" y="1824"/>
              <a:chExt cx="4080" cy="336"/>
            </a:xfrm>
          </p:grpSpPr>
          <p:sp>
            <p:nvSpPr>
              <p:cNvPr id="12313" name="Oval 20"/>
              <p:cNvSpPr>
                <a:spLocks noChangeArrowheads="1"/>
              </p:cNvSpPr>
              <p:nvPr/>
            </p:nvSpPr>
            <p:spPr bwMode="auto">
              <a:xfrm>
                <a:off x="3744" y="1824"/>
                <a:ext cx="576" cy="336"/>
              </a:xfrm>
              <a:prstGeom prst="ellipse">
                <a:avLst/>
              </a:prstGeom>
              <a:noFill/>
              <a:ln w="38100">
                <a:solidFill>
                  <a:srgbClr val="66FF33"/>
                </a:solidFill>
                <a:round/>
                <a:headEnd/>
                <a:tailEnd/>
              </a:ln>
            </p:spPr>
            <p:txBody>
              <a:bodyPr wrap="none" anchor="ctr">
                <a:spAutoFit/>
              </a:bodyPr>
              <a:lstStyle/>
              <a:p>
                <a:endParaRPr lang="fr-FR"/>
              </a:p>
            </p:txBody>
          </p:sp>
          <p:sp>
            <p:nvSpPr>
              <p:cNvPr id="12314" name="Text Box 5"/>
              <p:cNvSpPr txBox="1">
                <a:spLocks noChangeArrowheads="1"/>
              </p:cNvSpPr>
              <p:nvPr/>
            </p:nvSpPr>
            <p:spPr bwMode="auto">
              <a:xfrm>
                <a:off x="240" y="1872"/>
                <a:ext cx="1440" cy="288"/>
              </a:xfrm>
              <a:prstGeom prst="rect">
                <a:avLst/>
              </a:prstGeom>
              <a:noFill/>
              <a:ln w="28575">
                <a:noFill/>
                <a:miter lim="800000"/>
                <a:headEnd/>
                <a:tailEnd/>
              </a:ln>
            </p:spPr>
            <p:txBody>
              <a:bodyPr>
                <a:spAutoFit/>
              </a:bodyPr>
              <a:lstStyle/>
              <a:p>
                <a:r>
                  <a:rPr lang="fr-CA"/>
                  <a:t>Mésencéphale</a:t>
                </a:r>
              </a:p>
            </p:txBody>
          </p:sp>
          <p:sp>
            <p:nvSpPr>
              <p:cNvPr id="12315" name="Line 22"/>
              <p:cNvSpPr>
                <a:spLocks noChangeShapeType="1"/>
              </p:cNvSpPr>
              <p:nvPr/>
            </p:nvSpPr>
            <p:spPr bwMode="auto">
              <a:xfrm>
                <a:off x="1584" y="2016"/>
                <a:ext cx="2160" cy="0"/>
              </a:xfrm>
              <a:prstGeom prst="line">
                <a:avLst/>
              </a:prstGeom>
              <a:noFill/>
              <a:ln w="38100">
                <a:solidFill>
                  <a:srgbClr val="66FF33"/>
                </a:solidFill>
                <a:round/>
                <a:headEnd/>
                <a:tailEnd type="triangle" w="med" len="med"/>
              </a:ln>
            </p:spPr>
            <p:txBody>
              <a:bodyPr anchor="ctr">
                <a:spAutoFit/>
              </a:bodyPr>
              <a:lstStyle/>
              <a:p>
                <a:endParaRPr lang="fr-FR"/>
              </a:p>
            </p:txBody>
          </p:sp>
        </p:grpSp>
        <p:grpSp>
          <p:nvGrpSpPr>
            <p:cNvPr id="6" name="Group 34"/>
            <p:cNvGrpSpPr>
              <a:grpSpLocks/>
            </p:cNvGrpSpPr>
            <p:nvPr/>
          </p:nvGrpSpPr>
          <p:grpSpPr bwMode="auto">
            <a:xfrm>
              <a:off x="240" y="2352"/>
              <a:ext cx="3696" cy="1142"/>
              <a:chOff x="240" y="2352"/>
              <a:chExt cx="3696" cy="1142"/>
            </a:xfrm>
          </p:grpSpPr>
          <p:sp>
            <p:nvSpPr>
              <p:cNvPr id="12309" name="Text Box 6"/>
              <p:cNvSpPr txBox="1">
                <a:spLocks noChangeArrowheads="1"/>
              </p:cNvSpPr>
              <p:nvPr/>
            </p:nvSpPr>
            <p:spPr bwMode="auto">
              <a:xfrm>
                <a:off x="240" y="2352"/>
                <a:ext cx="1584" cy="518"/>
              </a:xfrm>
              <a:prstGeom prst="rect">
                <a:avLst/>
              </a:prstGeom>
              <a:noFill/>
              <a:ln w="28575">
                <a:noFill/>
                <a:miter lim="800000"/>
                <a:headEnd/>
                <a:tailEnd/>
              </a:ln>
            </p:spPr>
            <p:txBody>
              <a:bodyPr>
                <a:spAutoFit/>
              </a:bodyPr>
              <a:lstStyle/>
              <a:p>
                <a:r>
                  <a:rPr lang="fr-CA"/>
                  <a:t>Pont de Varole (protubérance)</a:t>
                </a:r>
              </a:p>
            </p:txBody>
          </p:sp>
          <p:sp>
            <p:nvSpPr>
              <p:cNvPr id="12310" name="Text Box 7"/>
              <p:cNvSpPr txBox="1">
                <a:spLocks noChangeArrowheads="1"/>
              </p:cNvSpPr>
              <p:nvPr/>
            </p:nvSpPr>
            <p:spPr bwMode="auto">
              <a:xfrm>
                <a:off x="240" y="2976"/>
                <a:ext cx="1392" cy="518"/>
              </a:xfrm>
              <a:prstGeom prst="rect">
                <a:avLst/>
              </a:prstGeom>
              <a:noFill/>
              <a:ln w="28575">
                <a:noFill/>
                <a:miter lim="800000"/>
                <a:headEnd/>
                <a:tailEnd/>
              </a:ln>
            </p:spPr>
            <p:txBody>
              <a:bodyPr>
                <a:spAutoFit/>
              </a:bodyPr>
              <a:lstStyle/>
              <a:p>
                <a:r>
                  <a:rPr lang="fr-CA"/>
                  <a:t>Bulbe rachidien</a:t>
                </a:r>
              </a:p>
            </p:txBody>
          </p:sp>
          <p:sp>
            <p:nvSpPr>
              <p:cNvPr id="12311" name="Line 25"/>
              <p:cNvSpPr>
                <a:spLocks noChangeShapeType="1"/>
              </p:cNvSpPr>
              <p:nvPr/>
            </p:nvSpPr>
            <p:spPr bwMode="auto">
              <a:xfrm flipV="1">
                <a:off x="1680" y="2352"/>
                <a:ext cx="2160" cy="192"/>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12312" name="Line 26"/>
              <p:cNvSpPr>
                <a:spLocks noChangeShapeType="1"/>
              </p:cNvSpPr>
              <p:nvPr/>
            </p:nvSpPr>
            <p:spPr bwMode="auto">
              <a:xfrm flipV="1">
                <a:off x="1296" y="2736"/>
                <a:ext cx="2640" cy="480"/>
              </a:xfrm>
              <a:prstGeom prst="line">
                <a:avLst/>
              </a:prstGeom>
              <a:noFill/>
              <a:ln w="38100">
                <a:solidFill>
                  <a:srgbClr val="66FF33"/>
                </a:solidFill>
                <a:round/>
                <a:headEnd/>
                <a:tailEnd type="triangle" w="med" len="med"/>
              </a:ln>
            </p:spPr>
            <p:txBody>
              <a:bodyPr wrap="none" anchor="ctr">
                <a:spAutoFit/>
              </a:bodyPr>
              <a:lstStyle/>
              <a:p>
                <a:endParaRPr lang="fr-FR"/>
              </a:p>
            </p:txBody>
          </p:sp>
        </p:grpSp>
        <p:sp>
          <p:nvSpPr>
            <p:cNvPr id="12303" name="Text Box 28"/>
            <p:cNvSpPr txBox="1">
              <a:spLocks noChangeArrowheads="1"/>
            </p:cNvSpPr>
            <p:nvPr/>
          </p:nvSpPr>
          <p:spPr bwMode="auto">
            <a:xfrm>
              <a:off x="768" y="3802"/>
              <a:ext cx="2448" cy="518"/>
            </a:xfrm>
            <a:prstGeom prst="rect">
              <a:avLst/>
            </a:prstGeom>
            <a:noFill/>
            <a:ln w="28575">
              <a:noFill/>
              <a:miter lim="800000"/>
              <a:headEnd/>
              <a:tailEnd/>
            </a:ln>
          </p:spPr>
          <p:txBody>
            <a:bodyPr>
              <a:spAutoFit/>
            </a:bodyPr>
            <a:lstStyle/>
            <a:p>
              <a:r>
                <a:rPr lang="fr-CA"/>
                <a:t>Ces trois structures forment le tronc cérébral </a:t>
              </a:r>
            </a:p>
          </p:txBody>
        </p:sp>
        <p:sp>
          <p:nvSpPr>
            <p:cNvPr id="12304" name="Line 35"/>
            <p:cNvSpPr>
              <a:spLocks noChangeShapeType="1"/>
            </p:cNvSpPr>
            <p:nvPr/>
          </p:nvSpPr>
          <p:spPr bwMode="auto">
            <a:xfrm>
              <a:off x="240" y="1920"/>
              <a:ext cx="0" cy="1584"/>
            </a:xfrm>
            <a:prstGeom prst="line">
              <a:avLst/>
            </a:prstGeom>
            <a:noFill/>
            <a:ln w="28575">
              <a:solidFill>
                <a:srgbClr val="FF3300"/>
              </a:solidFill>
              <a:round/>
              <a:headEnd/>
              <a:tailEnd/>
            </a:ln>
          </p:spPr>
          <p:txBody>
            <a:bodyPr wrap="none" anchor="ctr">
              <a:spAutoFit/>
            </a:bodyPr>
            <a:lstStyle/>
            <a:p>
              <a:endParaRPr lang="fr-FR"/>
            </a:p>
          </p:txBody>
        </p:sp>
        <p:sp>
          <p:nvSpPr>
            <p:cNvPr id="12305" name="Line 37"/>
            <p:cNvSpPr>
              <a:spLocks noChangeShapeType="1"/>
            </p:cNvSpPr>
            <p:nvPr/>
          </p:nvSpPr>
          <p:spPr bwMode="auto">
            <a:xfrm>
              <a:off x="96" y="2736"/>
              <a:ext cx="0" cy="1296"/>
            </a:xfrm>
            <a:prstGeom prst="line">
              <a:avLst/>
            </a:prstGeom>
            <a:noFill/>
            <a:ln w="28575">
              <a:solidFill>
                <a:srgbClr val="FF3300"/>
              </a:solidFill>
              <a:round/>
              <a:headEnd/>
              <a:tailEnd/>
            </a:ln>
          </p:spPr>
          <p:txBody>
            <a:bodyPr wrap="none" anchor="ctr">
              <a:spAutoFit/>
            </a:bodyPr>
            <a:lstStyle/>
            <a:p>
              <a:endParaRPr lang="fr-FR"/>
            </a:p>
          </p:txBody>
        </p:sp>
        <p:grpSp>
          <p:nvGrpSpPr>
            <p:cNvPr id="7" name="Group 52"/>
            <p:cNvGrpSpPr>
              <a:grpSpLocks/>
            </p:cNvGrpSpPr>
            <p:nvPr/>
          </p:nvGrpSpPr>
          <p:grpSpPr bwMode="auto">
            <a:xfrm>
              <a:off x="96" y="2736"/>
              <a:ext cx="624" cy="1296"/>
              <a:chOff x="96" y="2736"/>
              <a:chExt cx="624" cy="1296"/>
            </a:xfrm>
          </p:grpSpPr>
          <p:sp>
            <p:nvSpPr>
              <p:cNvPr id="12307" name="Line 36"/>
              <p:cNvSpPr>
                <a:spLocks noChangeShapeType="1"/>
              </p:cNvSpPr>
              <p:nvPr/>
            </p:nvSpPr>
            <p:spPr bwMode="auto">
              <a:xfrm flipH="1">
                <a:off x="96" y="2736"/>
                <a:ext cx="144" cy="0"/>
              </a:xfrm>
              <a:prstGeom prst="line">
                <a:avLst/>
              </a:prstGeom>
              <a:noFill/>
              <a:ln w="28575">
                <a:solidFill>
                  <a:srgbClr val="FF3300"/>
                </a:solidFill>
                <a:round/>
                <a:headEnd/>
                <a:tailEnd/>
              </a:ln>
            </p:spPr>
            <p:txBody>
              <a:bodyPr wrap="none" anchor="ctr">
                <a:spAutoFit/>
              </a:bodyPr>
              <a:lstStyle/>
              <a:p>
                <a:endParaRPr lang="fr-FR"/>
              </a:p>
            </p:txBody>
          </p:sp>
          <p:sp>
            <p:nvSpPr>
              <p:cNvPr id="12308" name="Line 39"/>
              <p:cNvSpPr>
                <a:spLocks noChangeShapeType="1"/>
              </p:cNvSpPr>
              <p:nvPr/>
            </p:nvSpPr>
            <p:spPr bwMode="auto">
              <a:xfrm>
                <a:off x="96" y="4032"/>
                <a:ext cx="624" cy="0"/>
              </a:xfrm>
              <a:prstGeom prst="line">
                <a:avLst/>
              </a:prstGeom>
              <a:noFill/>
              <a:ln w="28575">
                <a:solidFill>
                  <a:srgbClr val="FF3300"/>
                </a:solidFill>
                <a:round/>
                <a:headEnd/>
                <a:tailEnd/>
              </a:ln>
            </p:spPr>
            <p:txBody>
              <a:bodyPr wrap="none" anchor="ctr">
                <a:spAutoFit/>
              </a:bodyPr>
              <a:lstStyle/>
              <a:p>
                <a:endParaRPr lang="fr-FR"/>
              </a:p>
            </p:txBody>
          </p:sp>
        </p:grpSp>
      </p:grpSp>
      <p:grpSp>
        <p:nvGrpSpPr>
          <p:cNvPr id="8" name="Group 44"/>
          <p:cNvGrpSpPr>
            <a:grpSpLocks/>
          </p:cNvGrpSpPr>
          <p:nvPr/>
        </p:nvGrpSpPr>
        <p:grpSpPr bwMode="auto">
          <a:xfrm>
            <a:off x="6934200" y="4114800"/>
            <a:ext cx="1447800" cy="2133600"/>
            <a:chOff x="4368" y="2592"/>
            <a:chExt cx="912" cy="1344"/>
          </a:xfrm>
        </p:grpSpPr>
        <p:sp>
          <p:nvSpPr>
            <p:cNvPr id="12299" name="Text Box 42"/>
            <p:cNvSpPr txBox="1">
              <a:spLocks noChangeArrowheads="1"/>
            </p:cNvSpPr>
            <p:nvPr/>
          </p:nvSpPr>
          <p:spPr bwMode="auto">
            <a:xfrm>
              <a:off x="4368" y="3648"/>
              <a:ext cx="912" cy="288"/>
            </a:xfrm>
            <a:prstGeom prst="rect">
              <a:avLst/>
            </a:prstGeom>
            <a:noFill/>
            <a:ln w="28575">
              <a:noFill/>
              <a:miter lim="800000"/>
              <a:headEnd/>
              <a:tailEnd/>
            </a:ln>
          </p:spPr>
          <p:txBody>
            <a:bodyPr>
              <a:spAutoFit/>
            </a:bodyPr>
            <a:lstStyle/>
            <a:p>
              <a:r>
                <a:rPr lang="fr-CA"/>
                <a:t>Cervelet</a:t>
              </a:r>
            </a:p>
          </p:txBody>
        </p:sp>
        <p:sp>
          <p:nvSpPr>
            <p:cNvPr id="12300" name="Line 43"/>
            <p:cNvSpPr>
              <a:spLocks noChangeShapeType="1"/>
            </p:cNvSpPr>
            <p:nvPr/>
          </p:nvSpPr>
          <p:spPr bwMode="auto">
            <a:xfrm flipV="1">
              <a:off x="4656" y="2592"/>
              <a:ext cx="0" cy="1056"/>
            </a:xfrm>
            <a:prstGeom prst="line">
              <a:avLst/>
            </a:prstGeom>
            <a:noFill/>
            <a:ln w="38100">
              <a:solidFill>
                <a:srgbClr val="66FF33"/>
              </a:solidFill>
              <a:round/>
              <a:headEnd/>
              <a:tailEnd type="triangle" w="med" len="med"/>
            </a:ln>
          </p:spPr>
          <p:txBody>
            <a:bodyPr anchor="ctr">
              <a:spAutoFit/>
            </a:bodyPr>
            <a:lstStyle/>
            <a:p>
              <a:endParaRPr lang="fr-FR"/>
            </a:p>
          </p:txBody>
        </p:sp>
      </p:grpSp>
      <p:grpSp>
        <p:nvGrpSpPr>
          <p:cNvPr id="9" name="Group 56"/>
          <p:cNvGrpSpPr>
            <a:grpSpLocks/>
          </p:cNvGrpSpPr>
          <p:nvPr/>
        </p:nvGrpSpPr>
        <p:grpSpPr bwMode="auto">
          <a:xfrm>
            <a:off x="685800" y="1676400"/>
            <a:ext cx="6235700" cy="1790700"/>
            <a:chOff x="432" y="1056"/>
            <a:chExt cx="3928" cy="1128"/>
          </a:xfrm>
        </p:grpSpPr>
        <p:sp>
          <p:nvSpPr>
            <p:cNvPr id="12295" name="Text Box 4"/>
            <p:cNvSpPr txBox="1">
              <a:spLocks noChangeArrowheads="1"/>
            </p:cNvSpPr>
            <p:nvPr/>
          </p:nvSpPr>
          <p:spPr bwMode="auto">
            <a:xfrm>
              <a:off x="432" y="1056"/>
              <a:ext cx="1248" cy="288"/>
            </a:xfrm>
            <a:prstGeom prst="rect">
              <a:avLst/>
            </a:prstGeom>
            <a:noFill/>
            <a:ln w="28575">
              <a:noFill/>
              <a:miter lim="800000"/>
              <a:headEnd/>
              <a:tailEnd/>
            </a:ln>
          </p:spPr>
          <p:txBody>
            <a:bodyPr>
              <a:spAutoFit/>
            </a:bodyPr>
            <a:lstStyle/>
            <a:p>
              <a:r>
                <a:rPr lang="fr-CA"/>
                <a:t>Diencéphale</a:t>
              </a:r>
            </a:p>
          </p:txBody>
        </p:sp>
        <p:grpSp>
          <p:nvGrpSpPr>
            <p:cNvPr id="10" name="Group 48"/>
            <p:cNvGrpSpPr>
              <a:grpSpLocks/>
            </p:cNvGrpSpPr>
            <p:nvPr/>
          </p:nvGrpSpPr>
          <p:grpSpPr bwMode="auto">
            <a:xfrm>
              <a:off x="1632" y="1200"/>
              <a:ext cx="2728" cy="984"/>
              <a:chOff x="1632" y="1200"/>
              <a:chExt cx="2728" cy="984"/>
            </a:xfrm>
          </p:grpSpPr>
          <p:sp>
            <p:nvSpPr>
              <p:cNvPr id="12297" name="Line 18"/>
              <p:cNvSpPr>
                <a:spLocks noChangeShapeType="1"/>
              </p:cNvSpPr>
              <p:nvPr/>
            </p:nvSpPr>
            <p:spPr bwMode="auto">
              <a:xfrm>
                <a:off x="1632" y="1200"/>
                <a:ext cx="1968" cy="624"/>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12298" name="Freeform 46"/>
              <p:cNvSpPr>
                <a:spLocks/>
              </p:cNvSpPr>
              <p:nvPr/>
            </p:nvSpPr>
            <p:spPr bwMode="auto">
              <a:xfrm>
                <a:off x="3496" y="1584"/>
                <a:ext cx="864" cy="600"/>
              </a:xfrm>
              <a:custGeom>
                <a:avLst/>
                <a:gdLst>
                  <a:gd name="T0" fmla="*/ 536 w 864"/>
                  <a:gd name="T1" fmla="*/ 288 h 600"/>
                  <a:gd name="T2" fmla="*/ 824 w 864"/>
                  <a:gd name="T3" fmla="*/ 288 h 600"/>
                  <a:gd name="T4" fmla="*/ 776 w 864"/>
                  <a:gd name="T5" fmla="*/ 96 h 600"/>
                  <a:gd name="T6" fmla="*/ 392 w 864"/>
                  <a:gd name="T7" fmla="*/ 0 h 600"/>
                  <a:gd name="T8" fmla="*/ 104 w 864"/>
                  <a:gd name="T9" fmla="*/ 96 h 600"/>
                  <a:gd name="T10" fmla="*/ 152 w 864"/>
                  <a:gd name="T11" fmla="*/ 192 h 600"/>
                  <a:gd name="T12" fmla="*/ 8 w 864"/>
                  <a:gd name="T13" fmla="*/ 480 h 600"/>
                  <a:gd name="T14" fmla="*/ 104 w 864"/>
                  <a:gd name="T15" fmla="*/ 576 h 600"/>
                  <a:gd name="T16" fmla="*/ 296 w 864"/>
                  <a:gd name="T17" fmla="*/ 336 h 600"/>
                  <a:gd name="T18" fmla="*/ 536 w 864"/>
                  <a:gd name="T19" fmla="*/ 288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600"/>
                  <a:gd name="T32" fmla="*/ 864 w 864"/>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600">
                    <a:moveTo>
                      <a:pt x="536" y="288"/>
                    </a:moveTo>
                    <a:cubicBezTo>
                      <a:pt x="624" y="280"/>
                      <a:pt x="784" y="320"/>
                      <a:pt x="824" y="288"/>
                    </a:cubicBezTo>
                    <a:cubicBezTo>
                      <a:pt x="864" y="256"/>
                      <a:pt x="848" y="144"/>
                      <a:pt x="776" y="96"/>
                    </a:cubicBezTo>
                    <a:cubicBezTo>
                      <a:pt x="704" y="48"/>
                      <a:pt x="504" y="0"/>
                      <a:pt x="392" y="0"/>
                    </a:cubicBezTo>
                    <a:cubicBezTo>
                      <a:pt x="280" y="0"/>
                      <a:pt x="144" y="64"/>
                      <a:pt x="104" y="96"/>
                    </a:cubicBezTo>
                    <a:cubicBezTo>
                      <a:pt x="64" y="128"/>
                      <a:pt x="168" y="128"/>
                      <a:pt x="152" y="192"/>
                    </a:cubicBezTo>
                    <a:cubicBezTo>
                      <a:pt x="136" y="256"/>
                      <a:pt x="16" y="416"/>
                      <a:pt x="8" y="480"/>
                    </a:cubicBezTo>
                    <a:cubicBezTo>
                      <a:pt x="0" y="544"/>
                      <a:pt x="56" y="600"/>
                      <a:pt x="104" y="576"/>
                    </a:cubicBezTo>
                    <a:cubicBezTo>
                      <a:pt x="152" y="552"/>
                      <a:pt x="224" y="384"/>
                      <a:pt x="296" y="336"/>
                    </a:cubicBezTo>
                    <a:cubicBezTo>
                      <a:pt x="368" y="288"/>
                      <a:pt x="448" y="296"/>
                      <a:pt x="536" y="288"/>
                    </a:cubicBezTo>
                    <a:close/>
                  </a:path>
                </a:pathLst>
              </a:custGeom>
              <a:noFill/>
              <a:ln w="38100" cap="flat" cmpd="sng">
                <a:solidFill>
                  <a:srgbClr val="66FF33"/>
                </a:solidFill>
                <a:prstDash val="solid"/>
                <a:round/>
                <a:headEnd/>
                <a:tailEnd/>
              </a:ln>
            </p:spPr>
            <p:txBody>
              <a:bodyPr wrap="none" anchor="ctr">
                <a:spAutoFit/>
              </a:bodyPr>
              <a:lstStyle/>
              <a:p>
                <a:endParaRPr lang="fr-F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Mes Documents\Images\science\Sysnerveux\Anatomie\VENTRGRO.GIF"/>
          <p:cNvPicPr>
            <a:picLocks noChangeAspect="1" noChangeArrowheads="1"/>
          </p:cNvPicPr>
          <p:nvPr/>
        </p:nvPicPr>
        <p:blipFill>
          <a:blip r:embed="rId2" cstate="print"/>
          <a:srcRect/>
          <a:stretch>
            <a:fillRect/>
          </a:stretch>
        </p:blipFill>
        <p:spPr bwMode="auto">
          <a:xfrm>
            <a:off x="838200" y="1143000"/>
            <a:ext cx="4876800" cy="4876800"/>
          </a:xfrm>
          <a:prstGeom prst="rect">
            <a:avLst/>
          </a:prstGeom>
          <a:noFill/>
          <a:ln w="9525">
            <a:noFill/>
            <a:miter lim="800000"/>
            <a:headEnd/>
            <a:tailEnd/>
          </a:ln>
        </p:spPr>
      </p:pic>
      <p:grpSp>
        <p:nvGrpSpPr>
          <p:cNvPr id="2" name="Group 3"/>
          <p:cNvGrpSpPr>
            <a:grpSpLocks/>
          </p:cNvGrpSpPr>
          <p:nvPr/>
        </p:nvGrpSpPr>
        <p:grpSpPr bwMode="auto">
          <a:xfrm>
            <a:off x="4114800" y="1066800"/>
            <a:ext cx="3810000" cy="2209800"/>
            <a:chOff x="2592" y="672"/>
            <a:chExt cx="2400" cy="1392"/>
          </a:xfrm>
        </p:grpSpPr>
        <p:sp>
          <p:nvSpPr>
            <p:cNvPr id="13335" name="Line 4"/>
            <p:cNvSpPr>
              <a:spLocks noChangeShapeType="1"/>
            </p:cNvSpPr>
            <p:nvPr/>
          </p:nvSpPr>
          <p:spPr bwMode="auto">
            <a:xfrm flipH="1">
              <a:off x="2592" y="1008"/>
              <a:ext cx="1104" cy="768"/>
            </a:xfrm>
            <a:prstGeom prst="line">
              <a:avLst/>
            </a:prstGeom>
            <a:noFill/>
            <a:ln w="38100">
              <a:solidFill>
                <a:srgbClr val="FF3300"/>
              </a:solidFill>
              <a:round/>
              <a:headEnd/>
              <a:tailEnd type="triangle" w="med" len="med"/>
            </a:ln>
          </p:spPr>
          <p:txBody>
            <a:bodyPr anchor="ctr">
              <a:spAutoFit/>
            </a:bodyPr>
            <a:lstStyle/>
            <a:p>
              <a:endParaRPr lang="fr-FR"/>
            </a:p>
          </p:txBody>
        </p:sp>
        <p:sp>
          <p:nvSpPr>
            <p:cNvPr id="13336" name="Line 5"/>
            <p:cNvSpPr>
              <a:spLocks noChangeShapeType="1"/>
            </p:cNvSpPr>
            <p:nvPr/>
          </p:nvSpPr>
          <p:spPr bwMode="auto">
            <a:xfrm flipH="1">
              <a:off x="2688" y="1008"/>
              <a:ext cx="1008" cy="1056"/>
            </a:xfrm>
            <a:prstGeom prst="line">
              <a:avLst/>
            </a:prstGeom>
            <a:noFill/>
            <a:ln w="38100">
              <a:solidFill>
                <a:srgbClr val="FF3300"/>
              </a:solidFill>
              <a:round/>
              <a:headEnd/>
              <a:tailEnd type="triangle" w="med" len="med"/>
            </a:ln>
          </p:spPr>
          <p:txBody>
            <a:bodyPr anchor="ctr">
              <a:spAutoFit/>
            </a:bodyPr>
            <a:lstStyle/>
            <a:p>
              <a:endParaRPr lang="fr-FR"/>
            </a:p>
          </p:txBody>
        </p:sp>
        <p:sp>
          <p:nvSpPr>
            <p:cNvPr id="13337" name="Text Box 6"/>
            <p:cNvSpPr txBox="1">
              <a:spLocks noChangeArrowheads="1"/>
            </p:cNvSpPr>
            <p:nvPr/>
          </p:nvSpPr>
          <p:spPr bwMode="auto">
            <a:xfrm>
              <a:off x="3648" y="672"/>
              <a:ext cx="1344" cy="404"/>
            </a:xfrm>
            <a:prstGeom prst="rect">
              <a:avLst/>
            </a:prstGeom>
            <a:solidFill>
              <a:schemeClr val="bg1"/>
            </a:solidFill>
            <a:ln w="28575">
              <a:noFill/>
              <a:miter lim="800000"/>
              <a:headEnd/>
              <a:tailEnd/>
            </a:ln>
          </p:spPr>
          <p:txBody>
            <a:bodyPr>
              <a:spAutoFit/>
            </a:bodyPr>
            <a:lstStyle/>
            <a:p>
              <a:r>
                <a:rPr lang="fr-CA" sz="1800" b="1">
                  <a:solidFill>
                    <a:srgbClr val="FF3300"/>
                  </a:solidFill>
                </a:rPr>
                <a:t>Ventricules latéraux (1 et 2)</a:t>
              </a:r>
            </a:p>
          </p:txBody>
        </p:sp>
      </p:grpSp>
      <p:grpSp>
        <p:nvGrpSpPr>
          <p:cNvPr id="3" name="Group 7"/>
          <p:cNvGrpSpPr>
            <a:grpSpLocks/>
          </p:cNvGrpSpPr>
          <p:nvPr/>
        </p:nvGrpSpPr>
        <p:grpSpPr bwMode="auto">
          <a:xfrm>
            <a:off x="2590800" y="4419600"/>
            <a:ext cx="5181600" cy="1585913"/>
            <a:chOff x="1632" y="2784"/>
            <a:chExt cx="3264" cy="999"/>
          </a:xfrm>
        </p:grpSpPr>
        <p:sp>
          <p:nvSpPr>
            <p:cNvPr id="13333" name="Line 8"/>
            <p:cNvSpPr>
              <a:spLocks noChangeShapeType="1"/>
            </p:cNvSpPr>
            <p:nvPr/>
          </p:nvSpPr>
          <p:spPr bwMode="auto">
            <a:xfrm flipH="1" flipV="1">
              <a:off x="1632" y="2784"/>
              <a:ext cx="2304" cy="912"/>
            </a:xfrm>
            <a:prstGeom prst="line">
              <a:avLst/>
            </a:prstGeom>
            <a:noFill/>
            <a:ln w="38100">
              <a:solidFill>
                <a:srgbClr val="FF3300"/>
              </a:solidFill>
              <a:round/>
              <a:headEnd/>
              <a:tailEnd type="triangle" w="med" len="med"/>
            </a:ln>
          </p:spPr>
          <p:txBody>
            <a:bodyPr anchor="ctr">
              <a:spAutoFit/>
            </a:bodyPr>
            <a:lstStyle/>
            <a:p>
              <a:endParaRPr lang="fr-FR"/>
            </a:p>
          </p:txBody>
        </p:sp>
        <p:sp>
          <p:nvSpPr>
            <p:cNvPr id="13334" name="Text Box 9"/>
            <p:cNvSpPr txBox="1">
              <a:spLocks noChangeArrowheads="1"/>
            </p:cNvSpPr>
            <p:nvPr/>
          </p:nvSpPr>
          <p:spPr bwMode="auto">
            <a:xfrm>
              <a:off x="3888" y="3552"/>
              <a:ext cx="1008" cy="231"/>
            </a:xfrm>
            <a:prstGeom prst="rect">
              <a:avLst/>
            </a:prstGeom>
            <a:solidFill>
              <a:schemeClr val="bg1"/>
            </a:solidFill>
            <a:ln w="28575">
              <a:noFill/>
              <a:miter lim="800000"/>
              <a:headEnd/>
              <a:tailEnd/>
            </a:ln>
          </p:spPr>
          <p:txBody>
            <a:bodyPr>
              <a:spAutoFit/>
            </a:bodyPr>
            <a:lstStyle/>
            <a:p>
              <a:r>
                <a:rPr lang="fr-CA" sz="1800" b="1">
                  <a:solidFill>
                    <a:srgbClr val="FF3300"/>
                  </a:solidFill>
                </a:rPr>
                <a:t>Ventricule 4</a:t>
              </a:r>
            </a:p>
          </p:txBody>
        </p:sp>
      </p:grpSp>
      <p:grpSp>
        <p:nvGrpSpPr>
          <p:cNvPr id="4" name="Group 10"/>
          <p:cNvGrpSpPr>
            <a:grpSpLocks/>
          </p:cNvGrpSpPr>
          <p:nvPr/>
        </p:nvGrpSpPr>
        <p:grpSpPr bwMode="auto">
          <a:xfrm>
            <a:off x="3352800" y="3886200"/>
            <a:ext cx="5334000" cy="1281113"/>
            <a:chOff x="2112" y="2448"/>
            <a:chExt cx="3360" cy="807"/>
          </a:xfrm>
        </p:grpSpPr>
        <p:sp>
          <p:nvSpPr>
            <p:cNvPr id="13331" name="Line 11"/>
            <p:cNvSpPr>
              <a:spLocks noChangeShapeType="1"/>
            </p:cNvSpPr>
            <p:nvPr/>
          </p:nvSpPr>
          <p:spPr bwMode="auto">
            <a:xfrm flipH="1" flipV="1">
              <a:off x="2112" y="2448"/>
              <a:ext cx="1920" cy="720"/>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3332" name="Text Box 12"/>
            <p:cNvSpPr txBox="1">
              <a:spLocks noChangeArrowheads="1"/>
            </p:cNvSpPr>
            <p:nvPr/>
          </p:nvSpPr>
          <p:spPr bwMode="auto">
            <a:xfrm>
              <a:off x="3984" y="3024"/>
              <a:ext cx="1488" cy="231"/>
            </a:xfrm>
            <a:prstGeom prst="rect">
              <a:avLst/>
            </a:prstGeom>
            <a:solidFill>
              <a:schemeClr val="bg1"/>
            </a:solidFill>
            <a:ln w="28575">
              <a:noFill/>
              <a:miter lim="800000"/>
              <a:headEnd/>
              <a:tailEnd/>
            </a:ln>
          </p:spPr>
          <p:txBody>
            <a:bodyPr>
              <a:spAutoFit/>
            </a:bodyPr>
            <a:lstStyle/>
            <a:p>
              <a:r>
                <a:rPr lang="fr-CA" sz="1800" b="1">
                  <a:solidFill>
                    <a:schemeClr val="tx1"/>
                  </a:solidFill>
                </a:rPr>
                <a:t>Aqueduc de Sylvius</a:t>
              </a:r>
            </a:p>
          </p:txBody>
        </p:sp>
      </p:grpSp>
      <p:grpSp>
        <p:nvGrpSpPr>
          <p:cNvPr id="5" name="Group 13"/>
          <p:cNvGrpSpPr>
            <a:grpSpLocks/>
          </p:cNvGrpSpPr>
          <p:nvPr/>
        </p:nvGrpSpPr>
        <p:grpSpPr bwMode="auto">
          <a:xfrm>
            <a:off x="838200" y="4800600"/>
            <a:ext cx="2590800" cy="1738313"/>
            <a:chOff x="528" y="3024"/>
            <a:chExt cx="1632" cy="1095"/>
          </a:xfrm>
        </p:grpSpPr>
        <p:sp>
          <p:nvSpPr>
            <p:cNvPr id="13329" name="Text Box 14"/>
            <p:cNvSpPr txBox="1">
              <a:spLocks noChangeArrowheads="1"/>
            </p:cNvSpPr>
            <p:nvPr/>
          </p:nvSpPr>
          <p:spPr bwMode="auto">
            <a:xfrm>
              <a:off x="528" y="3888"/>
              <a:ext cx="1632" cy="231"/>
            </a:xfrm>
            <a:prstGeom prst="rect">
              <a:avLst/>
            </a:prstGeom>
            <a:solidFill>
              <a:schemeClr val="bg1"/>
            </a:solidFill>
            <a:ln w="28575">
              <a:noFill/>
              <a:miter lim="800000"/>
              <a:headEnd/>
              <a:tailEnd/>
            </a:ln>
          </p:spPr>
          <p:txBody>
            <a:bodyPr>
              <a:spAutoFit/>
            </a:bodyPr>
            <a:lstStyle/>
            <a:p>
              <a:r>
                <a:rPr lang="fr-CA" sz="1800" b="1">
                  <a:solidFill>
                    <a:srgbClr val="FF3300"/>
                  </a:solidFill>
                </a:rPr>
                <a:t>Canal de l ’épendyme</a:t>
              </a:r>
            </a:p>
          </p:txBody>
        </p:sp>
        <p:sp>
          <p:nvSpPr>
            <p:cNvPr id="13330" name="Line 15"/>
            <p:cNvSpPr>
              <a:spLocks noChangeShapeType="1"/>
            </p:cNvSpPr>
            <p:nvPr/>
          </p:nvSpPr>
          <p:spPr bwMode="auto">
            <a:xfrm flipH="1" flipV="1">
              <a:off x="1536" y="3024"/>
              <a:ext cx="432" cy="864"/>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6" name="Group 16"/>
          <p:cNvGrpSpPr>
            <a:grpSpLocks/>
          </p:cNvGrpSpPr>
          <p:nvPr/>
        </p:nvGrpSpPr>
        <p:grpSpPr bwMode="auto">
          <a:xfrm>
            <a:off x="3886200" y="3733800"/>
            <a:ext cx="4724400" cy="519113"/>
            <a:chOff x="2448" y="2352"/>
            <a:chExt cx="2976" cy="327"/>
          </a:xfrm>
        </p:grpSpPr>
        <p:sp>
          <p:nvSpPr>
            <p:cNvPr id="13327" name="Line 17"/>
            <p:cNvSpPr>
              <a:spLocks noChangeShapeType="1"/>
            </p:cNvSpPr>
            <p:nvPr/>
          </p:nvSpPr>
          <p:spPr bwMode="auto">
            <a:xfrm flipH="1" flipV="1">
              <a:off x="2448" y="2352"/>
              <a:ext cx="1536" cy="240"/>
            </a:xfrm>
            <a:prstGeom prst="line">
              <a:avLst/>
            </a:prstGeom>
            <a:noFill/>
            <a:ln w="38100">
              <a:solidFill>
                <a:srgbClr val="FF3300"/>
              </a:solidFill>
              <a:round/>
              <a:headEnd/>
              <a:tailEnd type="triangle" w="med" len="med"/>
            </a:ln>
          </p:spPr>
          <p:txBody>
            <a:bodyPr anchor="ctr">
              <a:spAutoFit/>
            </a:bodyPr>
            <a:lstStyle/>
            <a:p>
              <a:endParaRPr lang="fr-FR"/>
            </a:p>
          </p:txBody>
        </p:sp>
        <p:sp>
          <p:nvSpPr>
            <p:cNvPr id="13328" name="Text Box 18"/>
            <p:cNvSpPr txBox="1">
              <a:spLocks noChangeArrowheads="1"/>
            </p:cNvSpPr>
            <p:nvPr/>
          </p:nvSpPr>
          <p:spPr bwMode="auto">
            <a:xfrm>
              <a:off x="4032" y="2448"/>
              <a:ext cx="1392" cy="231"/>
            </a:xfrm>
            <a:prstGeom prst="rect">
              <a:avLst/>
            </a:prstGeom>
            <a:solidFill>
              <a:schemeClr val="bg1"/>
            </a:solidFill>
            <a:ln w="28575">
              <a:noFill/>
              <a:miter lim="800000"/>
              <a:headEnd/>
              <a:tailEnd/>
            </a:ln>
          </p:spPr>
          <p:txBody>
            <a:bodyPr>
              <a:spAutoFit/>
            </a:bodyPr>
            <a:lstStyle/>
            <a:p>
              <a:r>
                <a:rPr lang="fr-CA" sz="1800" b="1">
                  <a:solidFill>
                    <a:srgbClr val="FF3300"/>
                  </a:solidFill>
                </a:rPr>
                <a:t>Ventricule 3</a:t>
              </a:r>
            </a:p>
          </p:txBody>
        </p:sp>
      </p:grpSp>
      <p:grpSp>
        <p:nvGrpSpPr>
          <p:cNvPr id="7" name="Group 19"/>
          <p:cNvGrpSpPr>
            <a:grpSpLocks/>
          </p:cNvGrpSpPr>
          <p:nvPr/>
        </p:nvGrpSpPr>
        <p:grpSpPr bwMode="auto">
          <a:xfrm>
            <a:off x="4114800" y="2438400"/>
            <a:ext cx="4191000" cy="990600"/>
            <a:chOff x="2592" y="1536"/>
            <a:chExt cx="2640" cy="624"/>
          </a:xfrm>
        </p:grpSpPr>
        <p:sp>
          <p:nvSpPr>
            <p:cNvPr id="13325" name="Text Box 20"/>
            <p:cNvSpPr txBox="1">
              <a:spLocks noChangeArrowheads="1"/>
            </p:cNvSpPr>
            <p:nvPr/>
          </p:nvSpPr>
          <p:spPr bwMode="auto">
            <a:xfrm>
              <a:off x="3936" y="1536"/>
              <a:ext cx="1296" cy="404"/>
            </a:xfrm>
            <a:prstGeom prst="rect">
              <a:avLst/>
            </a:prstGeom>
            <a:solidFill>
              <a:schemeClr val="bg1"/>
            </a:solidFill>
            <a:ln w="28575">
              <a:noFill/>
              <a:miter lim="800000"/>
              <a:headEnd/>
              <a:tailEnd/>
            </a:ln>
          </p:spPr>
          <p:txBody>
            <a:bodyPr>
              <a:spAutoFit/>
            </a:bodyPr>
            <a:lstStyle/>
            <a:p>
              <a:r>
                <a:rPr lang="fr-CA" sz="1800" b="1">
                  <a:solidFill>
                    <a:schemeClr val="tx1"/>
                  </a:solidFill>
                </a:rPr>
                <a:t>Foramen</a:t>
              </a:r>
              <a:r>
                <a:rPr lang="fr-CA" sz="1800" b="1">
                  <a:solidFill>
                    <a:schemeClr val="bg2"/>
                  </a:solidFill>
                </a:rPr>
                <a:t> </a:t>
              </a:r>
              <a:r>
                <a:rPr lang="fr-CA" sz="1800" b="1">
                  <a:solidFill>
                    <a:schemeClr val="tx1"/>
                  </a:solidFill>
                </a:rPr>
                <a:t>interventriculaire</a:t>
              </a:r>
            </a:p>
          </p:txBody>
        </p:sp>
        <p:sp>
          <p:nvSpPr>
            <p:cNvPr id="13326" name="Line 21"/>
            <p:cNvSpPr>
              <a:spLocks noChangeShapeType="1"/>
            </p:cNvSpPr>
            <p:nvPr/>
          </p:nvSpPr>
          <p:spPr bwMode="auto">
            <a:xfrm flipH="1">
              <a:off x="2592" y="1776"/>
              <a:ext cx="1344" cy="384"/>
            </a:xfrm>
            <a:prstGeom prst="line">
              <a:avLst/>
            </a:prstGeom>
            <a:noFill/>
            <a:ln w="38100">
              <a:solidFill>
                <a:srgbClr val="FF3300"/>
              </a:solidFill>
              <a:round/>
              <a:headEnd/>
              <a:tailEnd type="triangle" w="med" len="med"/>
            </a:ln>
          </p:spPr>
          <p:txBody>
            <a:bodyPr anchor="ctr">
              <a:spAutoFit/>
            </a:bodyPr>
            <a:lstStyle/>
            <a:p>
              <a:endParaRPr lang="fr-FR"/>
            </a:p>
          </p:txBody>
        </p:sp>
      </p:grpSp>
      <p:grpSp>
        <p:nvGrpSpPr>
          <p:cNvPr id="8" name="Group 22"/>
          <p:cNvGrpSpPr>
            <a:grpSpLocks/>
          </p:cNvGrpSpPr>
          <p:nvPr/>
        </p:nvGrpSpPr>
        <p:grpSpPr bwMode="auto">
          <a:xfrm>
            <a:off x="3200400" y="4800600"/>
            <a:ext cx="3962400" cy="1662113"/>
            <a:chOff x="2016" y="3024"/>
            <a:chExt cx="2496" cy="1047"/>
          </a:xfrm>
        </p:grpSpPr>
        <p:sp>
          <p:nvSpPr>
            <p:cNvPr id="13323" name="Line 23"/>
            <p:cNvSpPr>
              <a:spLocks noChangeShapeType="1"/>
            </p:cNvSpPr>
            <p:nvPr/>
          </p:nvSpPr>
          <p:spPr bwMode="auto">
            <a:xfrm flipH="1" flipV="1">
              <a:off x="2016" y="3024"/>
              <a:ext cx="1008" cy="864"/>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3324" name="Text Box 24"/>
            <p:cNvSpPr txBox="1">
              <a:spLocks noChangeArrowheads="1"/>
            </p:cNvSpPr>
            <p:nvPr/>
          </p:nvSpPr>
          <p:spPr bwMode="auto">
            <a:xfrm>
              <a:off x="2688" y="3840"/>
              <a:ext cx="1824" cy="231"/>
            </a:xfrm>
            <a:prstGeom prst="rect">
              <a:avLst/>
            </a:prstGeom>
            <a:solidFill>
              <a:schemeClr val="bg1"/>
            </a:solidFill>
            <a:ln w="28575">
              <a:noFill/>
              <a:miter lim="800000"/>
              <a:headEnd/>
              <a:tailEnd/>
            </a:ln>
          </p:spPr>
          <p:txBody>
            <a:bodyPr>
              <a:spAutoFit/>
            </a:bodyPr>
            <a:lstStyle/>
            <a:p>
              <a:r>
                <a:rPr lang="fr-CA" sz="1800" b="1">
                  <a:solidFill>
                    <a:schemeClr val="tx1"/>
                  </a:solidFill>
                </a:rPr>
                <a:t>Vers la surface du SNC</a:t>
              </a:r>
            </a:p>
          </p:txBody>
        </p:sp>
      </p:grpSp>
      <p:sp>
        <p:nvSpPr>
          <p:cNvPr id="13322" name="Text Box 25"/>
          <p:cNvSpPr txBox="1">
            <a:spLocks noChangeArrowheads="1"/>
          </p:cNvSpPr>
          <p:nvPr/>
        </p:nvSpPr>
        <p:spPr bwMode="auto">
          <a:xfrm>
            <a:off x="0" y="228600"/>
            <a:ext cx="9144000" cy="822325"/>
          </a:xfrm>
          <a:prstGeom prst="rect">
            <a:avLst/>
          </a:prstGeom>
          <a:noFill/>
          <a:ln w="12700" cap="sq">
            <a:noFill/>
            <a:miter lim="800000"/>
            <a:headEnd type="none" w="sm" len="sm"/>
            <a:tailEnd type="none" w="sm" len="sm"/>
          </a:ln>
        </p:spPr>
        <p:txBody>
          <a:bodyPr>
            <a:spAutoFit/>
          </a:bodyPr>
          <a:lstStyle/>
          <a:p>
            <a:pPr algn="ctr" eaLnBrk="1" hangingPunct="1"/>
            <a:r>
              <a:rPr lang="fr-FR" b="1">
                <a:solidFill>
                  <a:srgbClr val="FF3300"/>
                </a:solidFill>
              </a:rPr>
              <a:t>V</a:t>
            </a:r>
            <a:r>
              <a:rPr lang="fr-FR" b="1">
                <a:solidFill>
                  <a:srgbClr val="FF3300"/>
                </a:solidFill>
                <a:cs typeface="Times New Roman" pitchFamily="18" charset="0"/>
              </a:rPr>
              <a:t>ues en trois dimensions </a:t>
            </a:r>
            <a:r>
              <a:rPr lang="fr-FR" b="1">
                <a:solidFill>
                  <a:srgbClr val="FF3300"/>
                </a:solidFill>
              </a:rPr>
              <a:t>DES VENTRICULES CEREBRAUX </a:t>
            </a:r>
            <a:r>
              <a:rPr lang="fr-FR" b="1">
                <a:solidFill>
                  <a:srgbClr val="FF3300"/>
                </a:solidFill>
                <a:cs typeface="Times New Roman" pitchFamily="18" charset="0"/>
              </a:rPr>
              <a:t>(vue latérale droite)</a:t>
            </a:r>
            <a:r>
              <a:rPr lang="fr-FR" b="1">
                <a:solidFill>
                  <a:srgbClr val="FF3300"/>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ENTRGRO"/>
          <p:cNvPicPr>
            <a:picLocks noChangeAspect="1" noChangeArrowheads="1"/>
          </p:cNvPicPr>
          <p:nvPr/>
        </p:nvPicPr>
        <p:blipFill>
          <a:blip r:embed="rId2" cstate="print"/>
          <a:srcRect/>
          <a:stretch>
            <a:fillRect/>
          </a:stretch>
        </p:blipFill>
        <p:spPr bwMode="auto">
          <a:xfrm>
            <a:off x="533400" y="381000"/>
            <a:ext cx="4876800" cy="4876800"/>
          </a:xfrm>
          <a:prstGeom prst="rect">
            <a:avLst/>
          </a:prstGeom>
          <a:noFill/>
          <a:ln w="9525">
            <a:noFill/>
            <a:miter lim="800000"/>
            <a:headEnd/>
            <a:tailEnd/>
          </a:ln>
        </p:spPr>
      </p:pic>
      <p:grpSp>
        <p:nvGrpSpPr>
          <p:cNvPr id="2" name="Group 22"/>
          <p:cNvGrpSpPr>
            <a:grpSpLocks/>
          </p:cNvGrpSpPr>
          <p:nvPr/>
        </p:nvGrpSpPr>
        <p:grpSpPr bwMode="auto">
          <a:xfrm>
            <a:off x="3810000" y="152400"/>
            <a:ext cx="5105400" cy="2514600"/>
            <a:chOff x="2400" y="96"/>
            <a:chExt cx="3216" cy="1584"/>
          </a:xfrm>
        </p:grpSpPr>
        <p:grpSp>
          <p:nvGrpSpPr>
            <p:cNvPr id="3" name="Group 3"/>
            <p:cNvGrpSpPr>
              <a:grpSpLocks/>
            </p:cNvGrpSpPr>
            <p:nvPr/>
          </p:nvGrpSpPr>
          <p:grpSpPr bwMode="auto">
            <a:xfrm>
              <a:off x="2400" y="1056"/>
              <a:ext cx="2928" cy="624"/>
              <a:chOff x="2592" y="1536"/>
              <a:chExt cx="2928" cy="624"/>
            </a:xfrm>
          </p:grpSpPr>
          <p:sp>
            <p:nvSpPr>
              <p:cNvPr id="14357" name="Text Box 4"/>
              <p:cNvSpPr txBox="1">
                <a:spLocks noChangeArrowheads="1"/>
              </p:cNvSpPr>
              <p:nvPr/>
            </p:nvSpPr>
            <p:spPr bwMode="auto">
              <a:xfrm>
                <a:off x="3936" y="1536"/>
                <a:ext cx="1584" cy="518"/>
              </a:xfrm>
              <a:prstGeom prst="rect">
                <a:avLst/>
              </a:prstGeom>
              <a:noFill/>
              <a:ln w="28575">
                <a:noFill/>
                <a:miter lim="800000"/>
                <a:headEnd/>
                <a:tailEnd/>
              </a:ln>
            </p:spPr>
            <p:txBody>
              <a:bodyPr>
                <a:spAutoFit/>
              </a:bodyPr>
              <a:lstStyle/>
              <a:p>
                <a:r>
                  <a:rPr lang="fr-CA"/>
                  <a:t>Foramen interventriculaire</a:t>
                </a:r>
              </a:p>
            </p:txBody>
          </p:sp>
          <p:sp>
            <p:nvSpPr>
              <p:cNvPr id="14358" name="Line 5"/>
              <p:cNvSpPr>
                <a:spLocks noChangeShapeType="1"/>
              </p:cNvSpPr>
              <p:nvPr/>
            </p:nvSpPr>
            <p:spPr bwMode="auto">
              <a:xfrm flipH="1">
                <a:off x="2592" y="1776"/>
                <a:ext cx="1344" cy="384"/>
              </a:xfrm>
              <a:prstGeom prst="line">
                <a:avLst/>
              </a:prstGeom>
              <a:noFill/>
              <a:ln w="38100">
                <a:solidFill>
                  <a:srgbClr val="FF3300"/>
                </a:solidFill>
                <a:round/>
                <a:headEnd/>
                <a:tailEnd type="triangle" w="med" len="med"/>
              </a:ln>
            </p:spPr>
            <p:txBody>
              <a:bodyPr anchor="ctr">
                <a:spAutoFit/>
              </a:bodyPr>
              <a:lstStyle/>
              <a:p>
                <a:endParaRPr lang="fr-FR"/>
              </a:p>
            </p:txBody>
          </p:sp>
        </p:grpSp>
        <p:sp>
          <p:nvSpPr>
            <p:cNvPr id="14356" name="Text Box 15"/>
            <p:cNvSpPr txBox="1">
              <a:spLocks noChangeArrowheads="1"/>
            </p:cNvSpPr>
            <p:nvPr/>
          </p:nvSpPr>
          <p:spPr bwMode="auto">
            <a:xfrm>
              <a:off x="3792" y="96"/>
              <a:ext cx="1824" cy="923"/>
            </a:xfrm>
            <a:prstGeom prst="rect">
              <a:avLst/>
            </a:prstGeom>
            <a:solidFill>
              <a:srgbClr val="FFFFCC"/>
            </a:solidFill>
            <a:ln w="28575">
              <a:noFill/>
              <a:miter lim="800000"/>
              <a:headEnd/>
              <a:tailEnd/>
            </a:ln>
          </p:spPr>
          <p:txBody>
            <a:bodyPr>
              <a:spAutoFit/>
            </a:bodyPr>
            <a:lstStyle/>
            <a:p>
              <a:r>
                <a:rPr lang="fr-CA" sz="1800">
                  <a:solidFill>
                    <a:schemeClr val="tx1"/>
                  </a:solidFill>
                </a:rPr>
                <a:t>Les ventricules  1 et 2 communiquent avec le 3 par de petites ouvertures, les foramens interventriculaires.</a:t>
              </a:r>
            </a:p>
          </p:txBody>
        </p:sp>
      </p:grpSp>
      <p:grpSp>
        <p:nvGrpSpPr>
          <p:cNvPr id="4" name="Group 23"/>
          <p:cNvGrpSpPr>
            <a:grpSpLocks/>
          </p:cNvGrpSpPr>
          <p:nvPr/>
        </p:nvGrpSpPr>
        <p:grpSpPr bwMode="auto">
          <a:xfrm>
            <a:off x="3200400" y="2590800"/>
            <a:ext cx="5638800" cy="1965325"/>
            <a:chOff x="2016" y="1632"/>
            <a:chExt cx="3552" cy="1238"/>
          </a:xfrm>
        </p:grpSpPr>
        <p:grpSp>
          <p:nvGrpSpPr>
            <p:cNvPr id="5" name="Group 6"/>
            <p:cNvGrpSpPr>
              <a:grpSpLocks/>
            </p:cNvGrpSpPr>
            <p:nvPr/>
          </p:nvGrpSpPr>
          <p:grpSpPr bwMode="auto">
            <a:xfrm>
              <a:off x="2016" y="1968"/>
              <a:ext cx="3456" cy="902"/>
              <a:chOff x="2112" y="2640"/>
              <a:chExt cx="3456" cy="902"/>
            </a:xfrm>
          </p:grpSpPr>
          <p:sp>
            <p:nvSpPr>
              <p:cNvPr id="14353" name="Line 7"/>
              <p:cNvSpPr>
                <a:spLocks noChangeShapeType="1"/>
              </p:cNvSpPr>
              <p:nvPr/>
            </p:nvSpPr>
            <p:spPr bwMode="auto">
              <a:xfrm flipH="1" flipV="1">
                <a:off x="2112" y="2640"/>
                <a:ext cx="1920" cy="720"/>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4354" name="Text Box 8"/>
              <p:cNvSpPr txBox="1">
                <a:spLocks noChangeArrowheads="1"/>
              </p:cNvSpPr>
              <p:nvPr/>
            </p:nvSpPr>
            <p:spPr bwMode="auto">
              <a:xfrm>
                <a:off x="4080" y="3024"/>
                <a:ext cx="1488" cy="518"/>
              </a:xfrm>
              <a:prstGeom prst="rect">
                <a:avLst/>
              </a:prstGeom>
              <a:noFill/>
              <a:ln w="28575">
                <a:noFill/>
                <a:miter lim="800000"/>
                <a:headEnd/>
                <a:tailEnd/>
              </a:ln>
            </p:spPr>
            <p:txBody>
              <a:bodyPr>
                <a:spAutoFit/>
              </a:bodyPr>
              <a:lstStyle/>
              <a:p>
                <a:r>
                  <a:rPr lang="fr-CA"/>
                  <a:t>Aqueduc de Sylvius</a:t>
                </a:r>
              </a:p>
            </p:txBody>
          </p:sp>
        </p:grpSp>
        <p:sp>
          <p:nvSpPr>
            <p:cNvPr id="14352" name="Text Box 16"/>
            <p:cNvSpPr txBox="1">
              <a:spLocks noChangeArrowheads="1"/>
            </p:cNvSpPr>
            <p:nvPr/>
          </p:nvSpPr>
          <p:spPr bwMode="auto">
            <a:xfrm>
              <a:off x="3744" y="1632"/>
              <a:ext cx="1824" cy="577"/>
            </a:xfrm>
            <a:prstGeom prst="rect">
              <a:avLst/>
            </a:prstGeom>
            <a:solidFill>
              <a:srgbClr val="FFFFCC"/>
            </a:solidFill>
            <a:ln w="28575">
              <a:noFill/>
              <a:miter lim="800000"/>
              <a:headEnd/>
              <a:tailEnd/>
            </a:ln>
          </p:spPr>
          <p:txBody>
            <a:bodyPr>
              <a:spAutoFit/>
            </a:bodyPr>
            <a:lstStyle/>
            <a:p>
              <a:r>
                <a:rPr lang="fr-CA" sz="1800">
                  <a:solidFill>
                    <a:schemeClr val="tx1"/>
                  </a:solidFill>
                </a:rPr>
                <a:t>Le ventricule 3 communique avec le 4 par l'aqueduc de Sylvius.</a:t>
              </a:r>
            </a:p>
          </p:txBody>
        </p:sp>
      </p:grpSp>
      <p:grpSp>
        <p:nvGrpSpPr>
          <p:cNvPr id="6" name="Group 24"/>
          <p:cNvGrpSpPr>
            <a:grpSpLocks/>
          </p:cNvGrpSpPr>
          <p:nvPr/>
        </p:nvGrpSpPr>
        <p:grpSpPr bwMode="auto">
          <a:xfrm>
            <a:off x="2590800" y="3733800"/>
            <a:ext cx="6248400" cy="2895600"/>
            <a:chOff x="1632" y="2352"/>
            <a:chExt cx="3936" cy="1824"/>
          </a:xfrm>
        </p:grpSpPr>
        <p:sp>
          <p:nvSpPr>
            <p:cNvPr id="14346" name="Text Box 13"/>
            <p:cNvSpPr txBox="1">
              <a:spLocks noChangeArrowheads="1"/>
            </p:cNvSpPr>
            <p:nvPr/>
          </p:nvSpPr>
          <p:spPr bwMode="auto">
            <a:xfrm>
              <a:off x="2400" y="3888"/>
              <a:ext cx="2256" cy="288"/>
            </a:xfrm>
            <a:prstGeom prst="rect">
              <a:avLst/>
            </a:prstGeom>
            <a:noFill/>
            <a:ln w="28575">
              <a:noFill/>
              <a:miter lim="800000"/>
              <a:headEnd/>
              <a:tailEnd/>
            </a:ln>
          </p:spPr>
          <p:txBody>
            <a:bodyPr>
              <a:spAutoFit/>
            </a:bodyPr>
            <a:lstStyle/>
            <a:p>
              <a:r>
                <a:rPr lang="fr-CA"/>
                <a:t>Vers la surface du SNC</a:t>
              </a:r>
            </a:p>
          </p:txBody>
        </p:sp>
        <p:sp>
          <p:nvSpPr>
            <p:cNvPr id="14347" name="Line 14"/>
            <p:cNvSpPr>
              <a:spLocks noChangeShapeType="1"/>
            </p:cNvSpPr>
            <p:nvPr/>
          </p:nvSpPr>
          <p:spPr bwMode="auto">
            <a:xfrm flipH="1" flipV="1">
              <a:off x="1632" y="2496"/>
              <a:ext cx="1008" cy="1392"/>
            </a:xfrm>
            <a:prstGeom prst="line">
              <a:avLst/>
            </a:prstGeom>
            <a:noFill/>
            <a:ln w="38100">
              <a:solidFill>
                <a:srgbClr val="FF3300"/>
              </a:solidFill>
              <a:round/>
              <a:headEnd/>
              <a:tailEnd type="triangle" w="med" len="med"/>
            </a:ln>
          </p:spPr>
          <p:txBody>
            <a:bodyPr anchor="ctr">
              <a:spAutoFit/>
            </a:bodyPr>
            <a:lstStyle/>
            <a:p>
              <a:endParaRPr lang="fr-FR"/>
            </a:p>
          </p:txBody>
        </p:sp>
        <p:sp>
          <p:nvSpPr>
            <p:cNvPr id="14348" name="Text Box 17"/>
            <p:cNvSpPr txBox="1">
              <a:spLocks noChangeArrowheads="1"/>
            </p:cNvSpPr>
            <p:nvPr/>
          </p:nvSpPr>
          <p:spPr bwMode="auto">
            <a:xfrm>
              <a:off x="3504" y="2928"/>
              <a:ext cx="2064" cy="923"/>
            </a:xfrm>
            <a:prstGeom prst="rect">
              <a:avLst/>
            </a:prstGeom>
            <a:solidFill>
              <a:srgbClr val="FFFFCC"/>
            </a:solidFill>
            <a:ln w="28575">
              <a:noFill/>
              <a:miter lim="800000"/>
              <a:headEnd/>
              <a:tailEnd/>
            </a:ln>
          </p:spPr>
          <p:txBody>
            <a:bodyPr>
              <a:spAutoFit/>
            </a:bodyPr>
            <a:lstStyle/>
            <a:p>
              <a:r>
                <a:rPr lang="fr-CA" sz="1800">
                  <a:solidFill>
                    <a:schemeClr val="tx1"/>
                  </a:solidFill>
                </a:rPr>
                <a:t>De petits conduits permettent au liquide du ventricule 4 de se répandre à la surface de l'encéphale (dans l'espace sous-arachnoïdien).</a:t>
              </a:r>
            </a:p>
          </p:txBody>
        </p:sp>
        <p:sp>
          <p:nvSpPr>
            <p:cNvPr id="14349" name="Line 19"/>
            <p:cNvSpPr>
              <a:spLocks noChangeShapeType="1"/>
            </p:cNvSpPr>
            <p:nvPr/>
          </p:nvSpPr>
          <p:spPr bwMode="auto">
            <a:xfrm flipH="1" flipV="1">
              <a:off x="1728" y="2352"/>
              <a:ext cx="912" cy="1536"/>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4350" name="Line 20"/>
            <p:cNvSpPr>
              <a:spLocks noChangeShapeType="1"/>
            </p:cNvSpPr>
            <p:nvPr/>
          </p:nvSpPr>
          <p:spPr bwMode="auto">
            <a:xfrm flipH="1" flipV="1">
              <a:off x="1920" y="2448"/>
              <a:ext cx="720" cy="144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7" name="Group 25"/>
          <p:cNvGrpSpPr>
            <a:grpSpLocks/>
          </p:cNvGrpSpPr>
          <p:nvPr/>
        </p:nvGrpSpPr>
        <p:grpSpPr bwMode="auto">
          <a:xfrm>
            <a:off x="228600" y="4114800"/>
            <a:ext cx="4191000" cy="2743200"/>
            <a:chOff x="144" y="2592"/>
            <a:chExt cx="2640" cy="1728"/>
          </a:xfrm>
        </p:grpSpPr>
        <p:sp>
          <p:nvSpPr>
            <p:cNvPr id="14343" name="Text Box 10"/>
            <p:cNvSpPr txBox="1">
              <a:spLocks noChangeArrowheads="1"/>
            </p:cNvSpPr>
            <p:nvPr/>
          </p:nvSpPr>
          <p:spPr bwMode="auto">
            <a:xfrm>
              <a:off x="336" y="3408"/>
              <a:ext cx="2448" cy="288"/>
            </a:xfrm>
            <a:prstGeom prst="rect">
              <a:avLst/>
            </a:prstGeom>
            <a:noFill/>
            <a:ln w="28575">
              <a:noFill/>
              <a:miter lim="800000"/>
              <a:headEnd/>
              <a:tailEnd/>
            </a:ln>
          </p:spPr>
          <p:txBody>
            <a:bodyPr>
              <a:spAutoFit/>
            </a:bodyPr>
            <a:lstStyle/>
            <a:p>
              <a:r>
                <a:rPr lang="fr-CA"/>
                <a:t>Canal de l ’épendyme</a:t>
              </a:r>
            </a:p>
          </p:txBody>
        </p:sp>
        <p:sp>
          <p:nvSpPr>
            <p:cNvPr id="14344" name="Line 11"/>
            <p:cNvSpPr>
              <a:spLocks noChangeShapeType="1"/>
            </p:cNvSpPr>
            <p:nvPr/>
          </p:nvSpPr>
          <p:spPr bwMode="auto">
            <a:xfrm flipH="1" flipV="1">
              <a:off x="1344" y="2592"/>
              <a:ext cx="240" cy="816"/>
            </a:xfrm>
            <a:prstGeom prst="line">
              <a:avLst/>
            </a:prstGeom>
            <a:noFill/>
            <a:ln w="38100">
              <a:solidFill>
                <a:srgbClr val="FF3300"/>
              </a:solidFill>
              <a:round/>
              <a:headEnd/>
              <a:tailEnd type="triangle" w="med" len="med"/>
            </a:ln>
          </p:spPr>
          <p:txBody>
            <a:bodyPr anchor="ctr">
              <a:spAutoFit/>
            </a:bodyPr>
            <a:lstStyle/>
            <a:p>
              <a:endParaRPr lang="fr-FR"/>
            </a:p>
          </p:txBody>
        </p:sp>
        <p:sp>
          <p:nvSpPr>
            <p:cNvPr id="14345" name="Text Box 21"/>
            <p:cNvSpPr txBox="1">
              <a:spLocks noChangeArrowheads="1"/>
            </p:cNvSpPr>
            <p:nvPr/>
          </p:nvSpPr>
          <p:spPr bwMode="auto">
            <a:xfrm>
              <a:off x="144" y="3743"/>
              <a:ext cx="2160" cy="577"/>
            </a:xfrm>
            <a:prstGeom prst="rect">
              <a:avLst/>
            </a:prstGeom>
            <a:solidFill>
              <a:srgbClr val="FFFFCC"/>
            </a:solidFill>
            <a:ln w="28575">
              <a:noFill/>
              <a:miter lim="800000"/>
              <a:headEnd/>
              <a:tailEnd/>
            </a:ln>
          </p:spPr>
          <p:txBody>
            <a:bodyPr>
              <a:spAutoFit/>
            </a:bodyPr>
            <a:lstStyle/>
            <a:p>
              <a:r>
                <a:rPr lang="fr-CA" sz="1800">
                  <a:solidFill>
                    <a:schemeClr val="tx1"/>
                  </a:solidFill>
                </a:rPr>
                <a:t>Le ventricule 4 se poursuit dans la moelle épinière par le canal de l'épendyme.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Mes Documents\Images\science\Sysnerveux\Anatomie\grisblanc.gif"/>
          <p:cNvPicPr>
            <a:picLocks noChangeAspect="1" noChangeArrowheads="1"/>
          </p:cNvPicPr>
          <p:nvPr/>
        </p:nvPicPr>
        <p:blipFill>
          <a:blip r:embed="rId2" cstate="print"/>
          <a:srcRect/>
          <a:stretch>
            <a:fillRect/>
          </a:stretch>
        </p:blipFill>
        <p:spPr bwMode="auto">
          <a:xfrm>
            <a:off x="4324350" y="3214688"/>
            <a:ext cx="4559300" cy="3479800"/>
          </a:xfrm>
          <a:prstGeom prst="rect">
            <a:avLst/>
          </a:prstGeom>
          <a:noFill/>
          <a:ln w="9525">
            <a:noFill/>
            <a:miter lim="800000"/>
            <a:headEnd/>
            <a:tailEnd/>
          </a:ln>
        </p:spPr>
      </p:pic>
      <p:pic>
        <p:nvPicPr>
          <p:cNvPr id="15363" name="Picture 3" descr="C:\Mes Documents\Images\science\Sysnerveux\Anatomie\brain1irm.gif"/>
          <p:cNvPicPr>
            <a:picLocks noChangeAspect="1" noChangeArrowheads="1"/>
          </p:cNvPicPr>
          <p:nvPr/>
        </p:nvPicPr>
        <p:blipFill>
          <a:blip r:embed="rId3" cstate="print"/>
          <a:srcRect/>
          <a:stretch>
            <a:fillRect/>
          </a:stretch>
        </p:blipFill>
        <p:spPr bwMode="auto">
          <a:xfrm>
            <a:off x="6699250" y="623888"/>
            <a:ext cx="2273300" cy="2438400"/>
          </a:xfrm>
          <a:prstGeom prst="rect">
            <a:avLst/>
          </a:prstGeom>
          <a:noFill/>
          <a:ln w="9525">
            <a:noFill/>
            <a:miter lim="800000"/>
            <a:headEnd/>
            <a:tailEnd/>
          </a:ln>
        </p:spPr>
      </p:pic>
      <p:sp>
        <p:nvSpPr>
          <p:cNvPr id="15364" name="Line 5"/>
          <p:cNvSpPr>
            <a:spLocks noChangeShapeType="1"/>
          </p:cNvSpPr>
          <p:nvPr/>
        </p:nvSpPr>
        <p:spPr bwMode="auto">
          <a:xfrm>
            <a:off x="6324600" y="1447800"/>
            <a:ext cx="742950" cy="90488"/>
          </a:xfrm>
          <a:prstGeom prst="line">
            <a:avLst/>
          </a:prstGeom>
          <a:noFill/>
          <a:ln w="38100">
            <a:solidFill>
              <a:srgbClr val="FF3300"/>
            </a:solidFill>
            <a:round/>
            <a:headEnd/>
            <a:tailEnd type="triangle" w="med" len="med"/>
          </a:ln>
        </p:spPr>
        <p:txBody>
          <a:bodyPr anchor="ctr">
            <a:spAutoFit/>
          </a:bodyPr>
          <a:lstStyle/>
          <a:p>
            <a:endParaRPr lang="fr-FR"/>
          </a:p>
        </p:txBody>
      </p:sp>
      <p:sp>
        <p:nvSpPr>
          <p:cNvPr id="15365" name="Line 6"/>
          <p:cNvSpPr>
            <a:spLocks noChangeShapeType="1"/>
          </p:cNvSpPr>
          <p:nvPr/>
        </p:nvSpPr>
        <p:spPr bwMode="auto">
          <a:xfrm>
            <a:off x="6477000" y="1981200"/>
            <a:ext cx="1103313" cy="109538"/>
          </a:xfrm>
          <a:prstGeom prst="line">
            <a:avLst/>
          </a:prstGeom>
          <a:noFill/>
          <a:ln w="38100">
            <a:solidFill>
              <a:srgbClr val="FF3300"/>
            </a:solidFill>
            <a:round/>
            <a:headEnd/>
            <a:tailEnd type="triangle" w="med" len="med"/>
          </a:ln>
        </p:spPr>
        <p:txBody>
          <a:bodyPr anchor="ctr">
            <a:spAutoFit/>
          </a:bodyPr>
          <a:lstStyle/>
          <a:p>
            <a:endParaRPr lang="fr-FR"/>
          </a:p>
        </p:txBody>
      </p:sp>
      <p:sp>
        <p:nvSpPr>
          <p:cNvPr id="15366" name="Text Box 7"/>
          <p:cNvSpPr txBox="1">
            <a:spLocks noChangeArrowheads="1"/>
          </p:cNvSpPr>
          <p:nvPr/>
        </p:nvSpPr>
        <p:spPr bwMode="auto">
          <a:xfrm>
            <a:off x="4038600" y="1219200"/>
            <a:ext cx="2362200" cy="457200"/>
          </a:xfrm>
          <a:prstGeom prst="rect">
            <a:avLst/>
          </a:prstGeom>
          <a:noFill/>
          <a:ln w="12700" cap="sq">
            <a:noFill/>
            <a:miter lim="800000"/>
            <a:headEnd type="none" w="sm" len="sm"/>
            <a:tailEnd type="none" w="sm" len="sm"/>
          </a:ln>
        </p:spPr>
        <p:txBody>
          <a:bodyPr>
            <a:spAutoFit/>
          </a:bodyPr>
          <a:lstStyle/>
          <a:p>
            <a:pPr eaLnBrk="1" hangingPunct="1"/>
            <a:r>
              <a:rPr lang="fr-FR" b="1">
                <a:latin typeface="Times New Roman" pitchFamily="18" charset="0"/>
              </a:rPr>
              <a:t>Substance grise</a:t>
            </a:r>
          </a:p>
        </p:txBody>
      </p:sp>
      <p:sp>
        <p:nvSpPr>
          <p:cNvPr id="15367" name="Text Box 8"/>
          <p:cNvSpPr txBox="1">
            <a:spLocks noChangeArrowheads="1"/>
          </p:cNvSpPr>
          <p:nvPr/>
        </p:nvSpPr>
        <p:spPr bwMode="auto">
          <a:xfrm>
            <a:off x="3810000" y="1752600"/>
            <a:ext cx="2667000" cy="457200"/>
          </a:xfrm>
          <a:prstGeom prst="rect">
            <a:avLst/>
          </a:prstGeom>
          <a:noFill/>
          <a:ln w="12700" cap="sq">
            <a:noFill/>
            <a:miter lim="800000"/>
            <a:headEnd type="none" w="sm" len="sm"/>
            <a:tailEnd type="none" w="sm" len="sm"/>
          </a:ln>
        </p:spPr>
        <p:txBody>
          <a:bodyPr>
            <a:spAutoFit/>
          </a:bodyPr>
          <a:lstStyle/>
          <a:p>
            <a:pPr algn="r" eaLnBrk="1" hangingPunct="1"/>
            <a:r>
              <a:rPr lang="fr-FR" b="1">
                <a:latin typeface="Times New Roman" pitchFamily="18" charset="0"/>
              </a:rPr>
              <a:t>Substance blanche</a:t>
            </a:r>
          </a:p>
        </p:txBody>
      </p:sp>
      <p:sp>
        <p:nvSpPr>
          <p:cNvPr id="15368" name="Text Box 9"/>
          <p:cNvSpPr txBox="1">
            <a:spLocks noChangeArrowheads="1"/>
          </p:cNvSpPr>
          <p:nvPr/>
        </p:nvSpPr>
        <p:spPr bwMode="auto">
          <a:xfrm>
            <a:off x="323850" y="1085850"/>
            <a:ext cx="3657600" cy="2647950"/>
          </a:xfrm>
          <a:prstGeom prst="rect">
            <a:avLst/>
          </a:prstGeom>
          <a:noFill/>
          <a:ln w="12700" cap="sq">
            <a:noFill/>
            <a:miter lim="800000"/>
            <a:headEnd type="none" w="sm" len="sm"/>
            <a:tailEnd type="none" w="sm" len="sm"/>
          </a:ln>
        </p:spPr>
        <p:txBody>
          <a:bodyPr>
            <a:spAutoFit/>
          </a:bodyPr>
          <a:lstStyle/>
          <a:p>
            <a:pPr eaLnBrk="1" hangingPunct="1"/>
            <a:r>
              <a:rPr lang="fr-FR" b="1" u="sng"/>
              <a:t>Substance blanche:</a:t>
            </a:r>
          </a:p>
          <a:p>
            <a:pPr eaLnBrk="1" hangingPunct="1">
              <a:buFontTx/>
              <a:buChar char="-"/>
            </a:pPr>
            <a:r>
              <a:rPr lang="fr-FR"/>
              <a:t>formée surtout d’axones myélinisés</a:t>
            </a:r>
          </a:p>
          <a:p>
            <a:pPr eaLnBrk="1" hangingPunct="1">
              <a:buFontTx/>
              <a:buChar char="-"/>
            </a:pPr>
            <a:r>
              <a:rPr lang="fr-FR"/>
              <a:t>Permet la liaison nerveuse entre les zones éloignées</a:t>
            </a:r>
          </a:p>
        </p:txBody>
      </p:sp>
      <p:sp>
        <p:nvSpPr>
          <p:cNvPr id="15369" name="Text Box 10"/>
          <p:cNvSpPr txBox="1">
            <a:spLocks noChangeArrowheads="1"/>
          </p:cNvSpPr>
          <p:nvPr/>
        </p:nvSpPr>
        <p:spPr bwMode="auto">
          <a:xfrm>
            <a:off x="285750" y="3844925"/>
            <a:ext cx="3581400" cy="2647950"/>
          </a:xfrm>
          <a:prstGeom prst="rect">
            <a:avLst/>
          </a:prstGeom>
          <a:noFill/>
          <a:ln w="12700" cap="sq">
            <a:noFill/>
            <a:miter lim="800000"/>
            <a:headEnd type="none" w="sm" len="sm"/>
            <a:tailEnd type="none" w="sm" len="sm"/>
          </a:ln>
        </p:spPr>
        <p:txBody>
          <a:bodyPr>
            <a:spAutoFit/>
          </a:bodyPr>
          <a:lstStyle/>
          <a:p>
            <a:pPr eaLnBrk="1" hangingPunct="1"/>
            <a:r>
              <a:rPr lang="fr-FR" b="1" u="sng"/>
              <a:t>Substance grise:</a:t>
            </a:r>
          </a:p>
          <a:p>
            <a:pPr eaLnBrk="1" hangingPunct="1"/>
            <a:r>
              <a:rPr lang="fr-FR" b="1"/>
              <a:t>-</a:t>
            </a:r>
            <a:r>
              <a:rPr lang="fr-FR"/>
              <a:t>formée surtout de corps cellulaires des neurones</a:t>
            </a:r>
          </a:p>
          <a:p>
            <a:pPr eaLnBrk="1" hangingPunct="1"/>
            <a:r>
              <a:rPr lang="fr-FR"/>
              <a:t>-lieu de perception et d’intégration des informations</a:t>
            </a:r>
          </a:p>
        </p:txBody>
      </p:sp>
      <p:sp>
        <p:nvSpPr>
          <p:cNvPr id="15370" name="Text Box 11"/>
          <p:cNvSpPr txBox="1">
            <a:spLocks noChangeArrowheads="1"/>
          </p:cNvSpPr>
          <p:nvPr/>
        </p:nvSpPr>
        <p:spPr bwMode="auto">
          <a:xfrm>
            <a:off x="228600" y="228600"/>
            <a:ext cx="9144000" cy="822325"/>
          </a:xfrm>
          <a:prstGeom prst="rect">
            <a:avLst/>
          </a:prstGeom>
          <a:noFill/>
          <a:ln w="12700" cap="sq">
            <a:noFill/>
            <a:miter lim="800000"/>
            <a:headEnd type="none" w="sm" len="sm"/>
            <a:tailEnd type="none" w="sm" len="sm"/>
          </a:ln>
        </p:spPr>
        <p:txBody>
          <a:bodyPr>
            <a:spAutoFit/>
          </a:bodyPr>
          <a:lstStyle/>
          <a:p>
            <a:pPr eaLnBrk="1" hangingPunct="1"/>
            <a:r>
              <a:rPr lang="fr-FR" b="1">
                <a:solidFill>
                  <a:srgbClr val="FF3300"/>
                </a:solidFill>
              </a:rPr>
              <a:t>COUPE ENCEPHALE mise en évidence de deux tissus: la substance grise et la substance blanche</a:t>
            </a:r>
          </a:p>
        </p:txBody>
      </p:sp>
      <p:sp>
        <p:nvSpPr>
          <p:cNvPr id="15371" name="Text Box 12"/>
          <p:cNvSpPr txBox="1">
            <a:spLocks noChangeArrowheads="1"/>
          </p:cNvSpPr>
          <p:nvPr/>
        </p:nvSpPr>
        <p:spPr bwMode="auto">
          <a:xfrm>
            <a:off x="7086600" y="3886200"/>
            <a:ext cx="1600200" cy="274638"/>
          </a:xfrm>
          <a:prstGeom prst="rect">
            <a:avLst/>
          </a:prstGeom>
          <a:noFill/>
          <a:ln w="12700" cap="sq">
            <a:noFill/>
            <a:miter lim="800000"/>
            <a:headEnd type="none" w="sm" len="sm"/>
            <a:tailEnd type="none" w="sm" len="sm"/>
          </a:ln>
        </p:spPr>
        <p:txBody>
          <a:bodyPr lIns="0" tIns="0" rIns="0" bIns="0">
            <a:spAutoFit/>
          </a:bodyPr>
          <a:lstStyle/>
          <a:p>
            <a:pPr eaLnBrk="1" hangingPunct="1"/>
            <a:r>
              <a:rPr lang="fr-FR" sz="1800" b="1">
                <a:solidFill>
                  <a:srgbClr val="FF3300"/>
                </a:solidFill>
                <a:latin typeface="Times New Roman" pitchFamily="18" charset="0"/>
              </a:rPr>
              <a:t>Partie centrale</a:t>
            </a:r>
          </a:p>
        </p:txBody>
      </p:sp>
      <p:sp>
        <p:nvSpPr>
          <p:cNvPr id="15372" name="Text Box 13"/>
          <p:cNvSpPr txBox="1">
            <a:spLocks noChangeArrowheads="1"/>
          </p:cNvSpPr>
          <p:nvPr/>
        </p:nvSpPr>
        <p:spPr bwMode="auto">
          <a:xfrm>
            <a:off x="4343400" y="6096000"/>
            <a:ext cx="1600200" cy="274638"/>
          </a:xfrm>
          <a:prstGeom prst="rect">
            <a:avLst/>
          </a:prstGeom>
          <a:noFill/>
          <a:ln w="12700" cap="sq">
            <a:noFill/>
            <a:miter lim="800000"/>
            <a:headEnd type="none" w="sm" len="sm"/>
            <a:tailEnd type="none" w="sm" len="sm"/>
          </a:ln>
        </p:spPr>
        <p:txBody>
          <a:bodyPr lIns="0" tIns="0" rIns="0" bIns="0">
            <a:spAutoFit/>
          </a:bodyPr>
          <a:lstStyle/>
          <a:p>
            <a:pPr algn="ctr" eaLnBrk="1" hangingPunct="1"/>
            <a:r>
              <a:rPr lang="fr-FR" sz="1800" b="1">
                <a:solidFill>
                  <a:srgbClr val="FF3300"/>
                </a:solidFill>
                <a:latin typeface="Times New Roman" pitchFamily="18" charset="0"/>
              </a:rPr>
              <a:t>En périphérie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entriculefr"/>
          <p:cNvPicPr>
            <a:picLocks noChangeAspect="1" noChangeArrowheads="1"/>
          </p:cNvPicPr>
          <p:nvPr/>
        </p:nvPicPr>
        <p:blipFill>
          <a:blip r:embed="rId2" cstate="print"/>
          <a:srcRect/>
          <a:stretch>
            <a:fillRect/>
          </a:stretch>
        </p:blipFill>
        <p:spPr bwMode="auto">
          <a:xfrm>
            <a:off x="-14078" y="188640"/>
            <a:ext cx="9158078" cy="6453336"/>
          </a:xfrm>
          <a:prstGeom prst="rect">
            <a:avLst/>
          </a:prstGeom>
          <a:noFill/>
          <a:ln w="9525">
            <a:noFill/>
            <a:miter lim="800000"/>
            <a:headEnd/>
            <a:tailEnd/>
          </a:ln>
        </p:spPr>
      </p:pic>
      <p:grpSp>
        <p:nvGrpSpPr>
          <p:cNvPr id="2" name="Group 3"/>
          <p:cNvGrpSpPr>
            <a:grpSpLocks/>
          </p:cNvGrpSpPr>
          <p:nvPr/>
        </p:nvGrpSpPr>
        <p:grpSpPr bwMode="auto">
          <a:xfrm>
            <a:off x="57275" y="3933056"/>
            <a:ext cx="8331204" cy="720725"/>
            <a:chOff x="355" y="2400"/>
            <a:chExt cx="5248" cy="454"/>
          </a:xfrm>
        </p:grpSpPr>
        <p:sp>
          <p:nvSpPr>
            <p:cNvPr id="13318" name="Rectangle 4"/>
            <p:cNvSpPr>
              <a:spLocks noChangeArrowheads="1"/>
            </p:cNvSpPr>
            <p:nvPr/>
          </p:nvSpPr>
          <p:spPr bwMode="auto">
            <a:xfrm>
              <a:off x="355" y="2400"/>
              <a:ext cx="576" cy="432"/>
            </a:xfrm>
            <a:prstGeom prst="rect">
              <a:avLst/>
            </a:prstGeom>
            <a:noFill/>
            <a:ln w="28575">
              <a:solidFill>
                <a:srgbClr val="FF3300"/>
              </a:solidFill>
              <a:miter lim="800000"/>
              <a:headEnd/>
              <a:tailEnd/>
            </a:ln>
          </p:spPr>
          <p:txBody>
            <a:bodyPr wrap="none" anchor="ctr">
              <a:spAutoFit/>
            </a:bodyPr>
            <a:lstStyle/>
            <a:p>
              <a:endParaRPr lang="fr-FR"/>
            </a:p>
          </p:txBody>
        </p:sp>
        <p:sp>
          <p:nvSpPr>
            <p:cNvPr id="13319" name="Rectangle 5"/>
            <p:cNvSpPr>
              <a:spLocks noChangeArrowheads="1"/>
            </p:cNvSpPr>
            <p:nvPr/>
          </p:nvSpPr>
          <p:spPr bwMode="auto">
            <a:xfrm>
              <a:off x="4979" y="2518"/>
              <a:ext cx="624" cy="336"/>
            </a:xfrm>
            <a:prstGeom prst="rect">
              <a:avLst/>
            </a:prstGeom>
            <a:noFill/>
            <a:ln w="28575">
              <a:solidFill>
                <a:srgbClr val="FF3300"/>
              </a:solidFill>
              <a:miter lim="800000"/>
              <a:headEnd/>
              <a:tailEnd/>
            </a:ln>
          </p:spPr>
          <p:txBody>
            <a:bodyPr wrap="none" anchor="ctr">
              <a:spAutoFit/>
            </a:bodyPr>
            <a:lstStyle/>
            <a:p>
              <a:endParaRPr lang="fr-FR"/>
            </a:p>
          </p:txBody>
        </p:sp>
      </p:grpSp>
      <p:sp>
        <p:nvSpPr>
          <p:cNvPr id="73734" name="Rectangle 6"/>
          <p:cNvSpPr>
            <a:spLocks noChangeArrowheads="1"/>
          </p:cNvSpPr>
          <p:nvPr/>
        </p:nvSpPr>
        <p:spPr bwMode="auto">
          <a:xfrm>
            <a:off x="251520" y="4869160"/>
            <a:ext cx="1676400" cy="533400"/>
          </a:xfrm>
          <a:prstGeom prst="rect">
            <a:avLst/>
          </a:prstGeom>
          <a:noFill/>
          <a:ln w="28575">
            <a:solidFill>
              <a:srgbClr val="FF3300"/>
            </a:solidFill>
            <a:miter lim="800000"/>
            <a:headEnd/>
            <a:tailEnd/>
          </a:ln>
        </p:spPr>
        <p:txBody>
          <a:bodyPr wrap="none" anchor="ctr">
            <a:spAutoFit/>
          </a:bodyPr>
          <a:lstStyle/>
          <a:p>
            <a:endParaRPr lang="fr-FR"/>
          </a:p>
        </p:txBody>
      </p:sp>
      <p:sp>
        <p:nvSpPr>
          <p:cNvPr id="73735" name="Rectangle 7"/>
          <p:cNvSpPr>
            <a:spLocks noChangeArrowheads="1"/>
          </p:cNvSpPr>
          <p:nvPr/>
        </p:nvSpPr>
        <p:spPr bwMode="auto">
          <a:xfrm>
            <a:off x="7236296" y="5085184"/>
            <a:ext cx="1219200" cy="533400"/>
          </a:xfrm>
          <a:prstGeom prst="rect">
            <a:avLst/>
          </a:prstGeom>
          <a:noFill/>
          <a:ln w="28575">
            <a:solidFill>
              <a:srgbClr val="FF3300"/>
            </a:solidFill>
            <a:miter lim="800000"/>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additive="base">
                                        <p:cTn id="13" dur="500" fill="hold"/>
                                        <p:tgtEl>
                                          <p:spTgt spid="73734"/>
                                        </p:tgtEl>
                                        <p:attrNameLst>
                                          <p:attrName>ppt_x</p:attrName>
                                        </p:attrNameLst>
                                      </p:cBhvr>
                                      <p:tavLst>
                                        <p:tav tm="0">
                                          <p:val>
                                            <p:strVal val="0-#ppt_w/2"/>
                                          </p:val>
                                        </p:tav>
                                        <p:tav tm="100000">
                                          <p:val>
                                            <p:strVal val="#ppt_x"/>
                                          </p:val>
                                        </p:tav>
                                      </p:tavLst>
                                    </p:anim>
                                    <p:anim calcmode="lin" valueType="num">
                                      <p:cBhvr additive="base">
                                        <p:cTn id="14" dur="500" fill="hold"/>
                                        <p:tgtEl>
                                          <p:spTgt spid="7373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373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5"/>
                                        </p:tgtEl>
                                        <p:attrNameLst>
                                          <p:attrName>style.visibility</p:attrName>
                                        </p:attrNameLst>
                                      </p:cBhvr>
                                      <p:to>
                                        <p:strVal val="visible"/>
                                      </p:to>
                                    </p:set>
                                    <p:anim calcmode="lin" valueType="num">
                                      <p:cBhvr additive="base">
                                        <p:cTn id="19" dur="500" fill="hold"/>
                                        <p:tgtEl>
                                          <p:spTgt spid="73735"/>
                                        </p:tgtEl>
                                        <p:attrNameLst>
                                          <p:attrName>ppt_x</p:attrName>
                                        </p:attrNameLst>
                                      </p:cBhvr>
                                      <p:tavLst>
                                        <p:tav tm="0">
                                          <p:val>
                                            <p:strVal val="#ppt_x"/>
                                          </p:val>
                                        </p:tav>
                                        <p:tav tm="100000">
                                          <p:val>
                                            <p:strVal val="#ppt_x"/>
                                          </p:val>
                                        </p:tav>
                                      </p:tavLst>
                                    </p:anim>
                                    <p:anim calcmode="lin" valueType="num">
                                      <p:cBhvr additive="base">
                                        <p:cTn id="20"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4499992" y="3212976"/>
            <a:ext cx="3712299" cy="3284984"/>
          </a:xfrm>
          <a:prstGeom prst="rect">
            <a:avLst/>
          </a:prstGeom>
          <a:noFill/>
          <a:ln w="9525">
            <a:noFill/>
            <a:miter lim="800000"/>
            <a:headEnd/>
            <a:tailEnd/>
          </a:ln>
        </p:spPr>
      </p:pic>
      <p:sp>
        <p:nvSpPr>
          <p:cNvPr id="4" name="Rectangle 3"/>
          <p:cNvSpPr/>
          <p:nvPr/>
        </p:nvSpPr>
        <p:spPr>
          <a:xfrm>
            <a:off x="0" y="0"/>
            <a:ext cx="9505056" cy="3600986"/>
          </a:xfrm>
          <a:prstGeom prst="rect">
            <a:avLst/>
          </a:prstGeom>
        </p:spPr>
        <p:txBody>
          <a:bodyPr wrap="square">
            <a:spAutoFit/>
          </a:bodyPr>
          <a:lstStyle/>
          <a:p>
            <a:r>
              <a:rPr lang="fr-FR" b="1" dirty="0" smtClean="0"/>
              <a:t>LES STRUCTURES </a:t>
            </a:r>
            <a:r>
              <a:rPr lang="fr-FR" b="1" dirty="0" smtClean="0"/>
              <a:t>OSTEO-FIBREUSES chez l’homme</a:t>
            </a:r>
            <a:endParaRPr lang="fr-FR" b="1" dirty="0" smtClean="0"/>
          </a:p>
          <a:p>
            <a:r>
              <a:rPr lang="fr-FR" b="1" dirty="0" smtClean="0"/>
              <a:t>Le cerveau est place dans la boite crânienne ou il repose sur la base du crane et est recouvert par la voute. </a:t>
            </a:r>
          </a:p>
          <a:p>
            <a:r>
              <a:rPr lang="fr-FR" b="1" dirty="0" smtClean="0"/>
              <a:t>La base du crane présente 3 fosses:</a:t>
            </a:r>
          </a:p>
          <a:p>
            <a:pPr>
              <a:buBlip>
                <a:blip r:embed="rId3"/>
              </a:buBlip>
            </a:pPr>
            <a:r>
              <a:rPr lang="fr-FR" b="1" dirty="0" smtClean="0"/>
              <a:t> </a:t>
            </a:r>
            <a:r>
              <a:rPr lang="fr-FR" b="1" dirty="0" err="1" smtClean="0"/>
              <a:t>Anterieure</a:t>
            </a:r>
            <a:r>
              <a:rPr lang="fr-FR" b="1" dirty="0" smtClean="0"/>
              <a:t>  (A), </a:t>
            </a:r>
          </a:p>
          <a:p>
            <a:pPr>
              <a:buBlip>
                <a:blip r:embed="rId3"/>
              </a:buBlip>
            </a:pPr>
            <a:r>
              <a:rPr lang="fr-FR" b="1" dirty="0" smtClean="0"/>
              <a:t> Moyenne (B)  </a:t>
            </a:r>
          </a:p>
          <a:p>
            <a:pPr>
              <a:buBlip>
                <a:blip r:embed="rId3"/>
              </a:buBlip>
            </a:pPr>
            <a:r>
              <a:rPr lang="fr-FR" b="1" dirty="0" smtClean="0"/>
              <a:t> </a:t>
            </a:r>
            <a:r>
              <a:rPr lang="fr-FR" b="1" dirty="0" err="1" smtClean="0"/>
              <a:t>Posterieure</a:t>
            </a:r>
            <a:r>
              <a:rPr lang="fr-FR" b="1" dirty="0" smtClean="0"/>
              <a:t> (C)</a:t>
            </a:r>
            <a:endParaRPr lang="fr-FR" b="1"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628800"/>
            <a:ext cx="4464496" cy="4464496"/>
          </a:xfrm>
          <a:prstGeom prst="rect">
            <a:avLst/>
          </a:prstGeom>
          <a:noFill/>
          <a:ln w="9525">
            <a:noFill/>
            <a:miter lim="800000"/>
            <a:headEnd/>
            <a:tailEnd/>
          </a:ln>
        </p:spPr>
      </p:pic>
      <p:sp>
        <p:nvSpPr>
          <p:cNvPr id="3" name="Rectangle 2"/>
          <p:cNvSpPr/>
          <p:nvPr/>
        </p:nvSpPr>
        <p:spPr>
          <a:xfrm>
            <a:off x="4499992" y="116632"/>
            <a:ext cx="4644008" cy="3000821"/>
          </a:xfrm>
          <a:prstGeom prst="rect">
            <a:avLst/>
          </a:prstGeom>
        </p:spPr>
        <p:txBody>
          <a:bodyPr wrap="square">
            <a:spAutoFit/>
          </a:bodyPr>
          <a:lstStyle/>
          <a:p>
            <a:r>
              <a:rPr lang="fr-FR" sz="1800" b="1" dirty="0" smtClean="0"/>
              <a:t>La </a:t>
            </a:r>
            <a:r>
              <a:rPr lang="fr-FR" sz="1800" b="1" dirty="0" err="1" smtClean="0"/>
              <a:t>dure-mere</a:t>
            </a:r>
            <a:r>
              <a:rPr lang="fr-FR" sz="1800" b="1" dirty="0" smtClean="0"/>
              <a:t> (a)</a:t>
            </a:r>
          </a:p>
          <a:p>
            <a:r>
              <a:rPr lang="fr-FR" sz="1800" b="1" dirty="0" smtClean="0"/>
              <a:t>La tente  du cervelet ou faux du cervelet (c).</a:t>
            </a:r>
          </a:p>
          <a:p>
            <a:r>
              <a:rPr lang="fr-FR" sz="1800" b="1" dirty="0" smtClean="0"/>
              <a:t>La faux  du cerveau (b).</a:t>
            </a:r>
          </a:p>
          <a:p>
            <a:r>
              <a:rPr lang="fr-FR" sz="1800" b="1" dirty="0" smtClean="0"/>
              <a:t>La loge supra-</a:t>
            </a:r>
            <a:r>
              <a:rPr lang="fr-FR" sz="1800" b="1" dirty="0" err="1" smtClean="0"/>
              <a:t>tentorielle</a:t>
            </a:r>
            <a:r>
              <a:rPr lang="fr-FR" sz="1800" b="1" dirty="0" smtClean="0"/>
              <a:t> qui</a:t>
            </a:r>
          </a:p>
          <a:p>
            <a:r>
              <a:rPr lang="fr-FR" sz="1800" b="1" dirty="0" smtClean="0"/>
              <a:t>contient les deux hémisphères du cerveau (d, d’), </a:t>
            </a:r>
          </a:p>
          <a:p>
            <a:r>
              <a:rPr lang="fr-FR" sz="1800" b="1" dirty="0" smtClean="0"/>
              <a:t>La fosse </a:t>
            </a:r>
            <a:r>
              <a:rPr lang="fr-FR" sz="1800" b="1" dirty="0" err="1" smtClean="0"/>
              <a:t>cranienne</a:t>
            </a:r>
            <a:r>
              <a:rPr lang="fr-FR" sz="1800" b="1" dirty="0" smtClean="0"/>
              <a:t> </a:t>
            </a:r>
            <a:r>
              <a:rPr lang="fr-FR" sz="1800" b="1" dirty="0" err="1" smtClean="0"/>
              <a:t>posterieure</a:t>
            </a:r>
            <a:r>
              <a:rPr lang="fr-FR" sz="1800" b="1" dirty="0" smtClean="0"/>
              <a:t>) (e, e’)  </a:t>
            </a:r>
            <a:endParaRPr lang="fr-FR" sz="1800"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260350"/>
            <a:ext cx="9144000" cy="584775"/>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marL="476250" indent="-476250">
              <a:defRPr/>
            </a:pPr>
            <a:r>
              <a:rPr lang="fr-CA" sz="3200" b="1" dirty="0" smtClean="0"/>
              <a:t>Les </a:t>
            </a:r>
            <a:r>
              <a:rPr lang="fr-CA" sz="3200" b="1" dirty="0"/>
              <a:t>protections du système nerveux central</a:t>
            </a:r>
          </a:p>
        </p:txBody>
      </p:sp>
      <p:sp>
        <p:nvSpPr>
          <p:cNvPr id="77827" name="Text Box 3"/>
          <p:cNvSpPr txBox="1">
            <a:spLocks noChangeArrowheads="1"/>
          </p:cNvSpPr>
          <p:nvPr/>
        </p:nvSpPr>
        <p:spPr bwMode="auto">
          <a:xfrm>
            <a:off x="827584" y="1772816"/>
            <a:ext cx="7829872" cy="4801314"/>
          </a:xfrm>
          <a:prstGeom prst="rect">
            <a:avLst/>
          </a:prstGeom>
          <a:noFill/>
          <a:ln w="28575">
            <a:noFill/>
            <a:miter lim="800000"/>
            <a:headEnd/>
            <a:tailEnd/>
          </a:ln>
        </p:spPr>
        <p:txBody>
          <a:bodyPr wrap="square">
            <a:spAutoFit/>
          </a:bodyPr>
          <a:lstStyle/>
          <a:p>
            <a:pPr marL="381000" indent="-381000">
              <a:buFontTx/>
              <a:buChar char="•"/>
            </a:pPr>
            <a:r>
              <a:rPr lang="fr-CA" sz="3600" b="1" dirty="0"/>
              <a:t>Les méninges</a:t>
            </a:r>
          </a:p>
          <a:p>
            <a:pPr marL="857250" lvl="1" indent="-285750">
              <a:buFont typeface="Wingdings" pitchFamily="2" charset="2"/>
              <a:buChar char="Ø"/>
            </a:pPr>
            <a:r>
              <a:rPr lang="fr-CA" sz="3600" b="1" dirty="0"/>
              <a:t>Dure-mère</a:t>
            </a:r>
          </a:p>
          <a:p>
            <a:pPr marL="857250" lvl="1" indent="-285750">
              <a:buFont typeface="Wingdings" pitchFamily="2" charset="2"/>
              <a:buChar char="Ø"/>
            </a:pPr>
            <a:r>
              <a:rPr lang="fr-CA" sz="3600" b="1" dirty="0"/>
              <a:t>Arachnoïde</a:t>
            </a:r>
          </a:p>
          <a:p>
            <a:pPr marL="857250" lvl="1" indent="-285750">
              <a:buFont typeface="Wingdings" pitchFamily="2" charset="2"/>
              <a:buChar char="Ø"/>
            </a:pPr>
            <a:r>
              <a:rPr lang="fr-CA" sz="3600" b="1" dirty="0"/>
              <a:t>Pie-mère</a:t>
            </a:r>
          </a:p>
          <a:p>
            <a:pPr marL="381000" indent="-381000">
              <a:buFontTx/>
              <a:buChar char="•"/>
            </a:pPr>
            <a:r>
              <a:rPr lang="fr-CA" sz="3600" b="1" dirty="0"/>
              <a:t>Le liquide céphalo-rachidien</a:t>
            </a:r>
          </a:p>
          <a:p>
            <a:pPr marL="381000" indent="-381000">
              <a:buFontTx/>
              <a:buChar char="•"/>
            </a:pPr>
            <a:r>
              <a:rPr lang="fr-CA" sz="3600" b="1" dirty="0"/>
              <a:t>La barrière hémato-encéphalique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 calcmode="lin" valueType="num">
                                      <p:cBhvr additive="base">
                                        <p:cTn id="11"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8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additive="base">
                                        <p:cTn id="15"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78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 calcmode="lin" valueType="num">
                                      <p:cBhvr additive="base">
                                        <p:cTn id="25"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anim calcmode="lin" valueType="num">
                                      <p:cBhvr additive="base">
                                        <p:cTn id="31"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ninges2fr"/>
          <p:cNvPicPr>
            <a:picLocks noChangeAspect="1" noChangeArrowheads="1"/>
          </p:cNvPicPr>
          <p:nvPr/>
        </p:nvPicPr>
        <p:blipFill>
          <a:blip r:embed="rId2" cstate="print"/>
          <a:srcRect/>
          <a:stretch>
            <a:fillRect/>
          </a:stretch>
        </p:blipFill>
        <p:spPr bwMode="auto">
          <a:xfrm>
            <a:off x="2195736" y="765175"/>
            <a:ext cx="6322639" cy="5987695"/>
          </a:xfrm>
          <a:prstGeom prst="rect">
            <a:avLst/>
          </a:prstGeom>
          <a:noFill/>
          <a:ln w="9525">
            <a:noFill/>
            <a:miter lim="800000"/>
            <a:headEnd/>
            <a:tailEnd/>
          </a:ln>
        </p:spPr>
      </p:pic>
      <p:grpSp>
        <p:nvGrpSpPr>
          <p:cNvPr id="2" name="Group 3"/>
          <p:cNvGrpSpPr>
            <a:grpSpLocks/>
          </p:cNvGrpSpPr>
          <p:nvPr/>
        </p:nvGrpSpPr>
        <p:grpSpPr bwMode="auto">
          <a:xfrm>
            <a:off x="2209800" y="1323975"/>
            <a:ext cx="6172200" cy="2943225"/>
            <a:chOff x="912" y="834"/>
            <a:chExt cx="3888" cy="1854"/>
          </a:xfrm>
        </p:grpSpPr>
        <p:sp>
          <p:nvSpPr>
            <p:cNvPr id="16398" name="Rectangle 4"/>
            <p:cNvSpPr>
              <a:spLocks noChangeArrowheads="1"/>
            </p:cNvSpPr>
            <p:nvPr/>
          </p:nvSpPr>
          <p:spPr bwMode="auto">
            <a:xfrm>
              <a:off x="4176" y="834"/>
              <a:ext cx="624" cy="192"/>
            </a:xfrm>
            <a:prstGeom prst="rect">
              <a:avLst/>
            </a:prstGeom>
            <a:noFill/>
            <a:ln w="28575">
              <a:solidFill>
                <a:srgbClr val="FF3300"/>
              </a:solidFill>
              <a:miter lim="800000"/>
              <a:headEnd/>
              <a:tailEnd/>
            </a:ln>
          </p:spPr>
          <p:txBody>
            <a:bodyPr anchor="ctr">
              <a:spAutoFit/>
            </a:bodyPr>
            <a:lstStyle/>
            <a:p>
              <a:endParaRPr lang="fr-FR"/>
            </a:p>
          </p:txBody>
        </p:sp>
        <p:sp>
          <p:nvSpPr>
            <p:cNvPr id="16399" name="Rectangle 5"/>
            <p:cNvSpPr>
              <a:spLocks noChangeArrowheads="1"/>
            </p:cNvSpPr>
            <p:nvPr/>
          </p:nvSpPr>
          <p:spPr bwMode="auto">
            <a:xfrm>
              <a:off x="912" y="2448"/>
              <a:ext cx="624" cy="240"/>
            </a:xfrm>
            <a:prstGeom prst="rect">
              <a:avLst/>
            </a:prstGeom>
            <a:noFill/>
            <a:ln w="28575">
              <a:solidFill>
                <a:srgbClr val="FF3300"/>
              </a:solidFill>
              <a:miter lim="800000"/>
              <a:headEnd/>
              <a:tailEnd/>
            </a:ln>
          </p:spPr>
          <p:txBody>
            <a:bodyPr wrap="none" anchor="ctr">
              <a:spAutoFit/>
            </a:bodyPr>
            <a:lstStyle/>
            <a:p>
              <a:endParaRPr lang="fr-FR"/>
            </a:p>
          </p:txBody>
        </p:sp>
      </p:grpSp>
      <p:sp>
        <p:nvSpPr>
          <p:cNvPr id="78854" name="Rectangle 6"/>
          <p:cNvSpPr>
            <a:spLocks noChangeArrowheads="1"/>
          </p:cNvSpPr>
          <p:nvPr/>
        </p:nvSpPr>
        <p:spPr bwMode="auto">
          <a:xfrm>
            <a:off x="5486400" y="762000"/>
            <a:ext cx="1371600" cy="381000"/>
          </a:xfrm>
          <a:prstGeom prst="rect">
            <a:avLst/>
          </a:prstGeom>
          <a:noFill/>
          <a:ln w="28575">
            <a:solidFill>
              <a:srgbClr val="FF3300"/>
            </a:solidFill>
            <a:miter lim="800000"/>
            <a:headEnd/>
            <a:tailEnd/>
          </a:ln>
        </p:spPr>
        <p:txBody>
          <a:bodyPr wrap="none" anchor="ctr">
            <a:spAutoFit/>
          </a:bodyPr>
          <a:lstStyle/>
          <a:p>
            <a:endParaRPr lang="fr-FR"/>
          </a:p>
        </p:txBody>
      </p:sp>
      <p:grpSp>
        <p:nvGrpSpPr>
          <p:cNvPr id="3" name="Group 7"/>
          <p:cNvGrpSpPr>
            <a:grpSpLocks/>
          </p:cNvGrpSpPr>
          <p:nvPr/>
        </p:nvGrpSpPr>
        <p:grpSpPr bwMode="auto">
          <a:xfrm>
            <a:off x="2209800" y="968375"/>
            <a:ext cx="1905000" cy="3679825"/>
            <a:chOff x="912" y="610"/>
            <a:chExt cx="1200" cy="2318"/>
          </a:xfrm>
        </p:grpSpPr>
        <p:sp>
          <p:nvSpPr>
            <p:cNvPr id="16396" name="Rectangle 8"/>
            <p:cNvSpPr>
              <a:spLocks noChangeArrowheads="1"/>
            </p:cNvSpPr>
            <p:nvPr/>
          </p:nvSpPr>
          <p:spPr bwMode="auto">
            <a:xfrm>
              <a:off x="1392" y="610"/>
              <a:ext cx="720" cy="144"/>
            </a:xfrm>
            <a:prstGeom prst="rect">
              <a:avLst/>
            </a:prstGeom>
            <a:noFill/>
            <a:ln w="28575">
              <a:solidFill>
                <a:srgbClr val="FF3300"/>
              </a:solidFill>
              <a:miter lim="800000"/>
              <a:headEnd/>
              <a:tailEnd/>
            </a:ln>
          </p:spPr>
          <p:txBody>
            <a:bodyPr wrap="none" anchor="ctr">
              <a:spAutoFit/>
            </a:bodyPr>
            <a:lstStyle/>
            <a:p>
              <a:endParaRPr lang="fr-FR"/>
            </a:p>
          </p:txBody>
        </p:sp>
        <p:sp>
          <p:nvSpPr>
            <p:cNvPr id="16397" name="Rectangle 9"/>
            <p:cNvSpPr>
              <a:spLocks noChangeArrowheads="1"/>
            </p:cNvSpPr>
            <p:nvPr/>
          </p:nvSpPr>
          <p:spPr bwMode="auto">
            <a:xfrm>
              <a:off x="912" y="2736"/>
              <a:ext cx="720" cy="192"/>
            </a:xfrm>
            <a:prstGeom prst="rect">
              <a:avLst/>
            </a:prstGeom>
            <a:noFill/>
            <a:ln w="28575">
              <a:solidFill>
                <a:srgbClr val="FF3300"/>
              </a:solidFill>
              <a:miter lim="800000"/>
              <a:headEnd/>
              <a:tailEnd/>
            </a:ln>
          </p:spPr>
          <p:txBody>
            <a:bodyPr wrap="none" anchor="ctr">
              <a:spAutoFit/>
            </a:bodyPr>
            <a:lstStyle/>
            <a:p>
              <a:endParaRPr lang="fr-FR"/>
            </a:p>
          </p:txBody>
        </p:sp>
      </p:grpSp>
      <p:grpSp>
        <p:nvGrpSpPr>
          <p:cNvPr id="4" name="Group 10"/>
          <p:cNvGrpSpPr>
            <a:grpSpLocks/>
          </p:cNvGrpSpPr>
          <p:nvPr/>
        </p:nvGrpSpPr>
        <p:grpSpPr bwMode="auto">
          <a:xfrm>
            <a:off x="2362200" y="963613"/>
            <a:ext cx="5486400" cy="4294188"/>
            <a:chOff x="1008" y="607"/>
            <a:chExt cx="3456" cy="2705"/>
          </a:xfrm>
        </p:grpSpPr>
        <p:sp>
          <p:nvSpPr>
            <p:cNvPr id="16394" name="Rectangle 11"/>
            <p:cNvSpPr>
              <a:spLocks noChangeArrowheads="1"/>
            </p:cNvSpPr>
            <p:nvPr/>
          </p:nvSpPr>
          <p:spPr bwMode="auto">
            <a:xfrm>
              <a:off x="3888" y="607"/>
              <a:ext cx="576" cy="192"/>
            </a:xfrm>
            <a:prstGeom prst="rect">
              <a:avLst/>
            </a:prstGeom>
            <a:noFill/>
            <a:ln w="28575">
              <a:solidFill>
                <a:srgbClr val="FF3300"/>
              </a:solidFill>
              <a:miter lim="800000"/>
              <a:headEnd/>
              <a:tailEnd/>
            </a:ln>
          </p:spPr>
          <p:txBody>
            <a:bodyPr wrap="none" anchor="ctr">
              <a:spAutoFit/>
            </a:bodyPr>
            <a:lstStyle/>
            <a:p>
              <a:endParaRPr lang="fr-FR"/>
            </a:p>
          </p:txBody>
        </p:sp>
        <p:sp>
          <p:nvSpPr>
            <p:cNvPr id="16395" name="Rectangle 12"/>
            <p:cNvSpPr>
              <a:spLocks noChangeArrowheads="1"/>
            </p:cNvSpPr>
            <p:nvPr/>
          </p:nvSpPr>
          <p:spPr bwMode="auto">
            <a:xfrm>
              <a:off x="1008" y="3072"/>
              <a:ext cx="576" cy="240"/>
            </a:xfrm>
            <a:prstGeom prst="rect">
              <a:avLst/>
            </a:prstGeom>
            <a:noFill/>
            <a:ln w="28575">
              <a:solidFill>
                <a:srgbClr val="FF3300"/>
              </a:solidFill>
              <a:miter lim="800000"/>
              <a:headEnd/>
              <a:tailEnd/>
            </a:ln>
          </p:spPr>
          <p:txBody>
            <a:bodyPr wrap="none" anchor="ctr">
              <a:spAutoFit/>
            </a:bodyPr>
            <a:lstStyle/>
            <a:p>
              <a:endParaRPr lang="fr-FR"/>
            </a:p>
          </p:txBody>
        </p:sp>
      </p:grpSp>
      <p:sp>
        <p:nvSpPr>
          <p:cNvPr id="78861" name="Rectangle 13"/>
          <p:cNvSpPr>
            <a:spLocks noChangeArrowheads="1"/>
          </p:cNvSpPr>
          <p:nvPr/>
        </p:nvSpPr>
        <p:spPr bwMode="auto">
          <a:xfrm>
            <a:off x="5867400" y="4420344"/>
            <a:ext cx="2286000" cy="304800"/>
          </a:xfrm>
          <a:prstGeom prst="rect">
            <a:avLst/>
          </a:prstGeom>
          <a:noFill/>
          <a:ln w="28575">
            <a:solidFill>
              <a:srgbClr val="FF3300"/>
            </a:solidFill>
            <a:miter lim="800000"/>
            <a:headEnd/>
            <a:tailEnd/>
          </a:ln>
        </p:spPr>
        <p:txBody>
          <a:bodyPr wrap="none" anchor="ctr">
            <a:spAutoFit/>
          </a:bodyPr>
          <a:lstStyle/>
          <a:p>
            <a:endParaRPr lang="fr-FR"/>
          </a:p>
        </p:txBody>
      </p:sp>
      <p:sp>
        <p:nvSpPr>
          <p:cNvPr id="78862" name="Rectangle 14"/>
          <p:cNvSpPr>
            <a:spLocks noChangeArrowheads="1"/>
          </p:cNvSpPr>
          <p:nvPr/>
        </p:nvSpPr>
        <p:spPr bwMode="auto">
          <a:xfrm>
            <a:off x="4208512" y="811560"/>
            <a:ext cx="1371600" cy="457200"/>
          </a:xfrm>
          <a:prstGeom prst="rect">
            <a:avLst/>
          </a:prstGeom>
          <a:noFill/>
          <a:ln w="28575">
            <a:solidFill>
              <a:srgbClr val="FF3300"/>
            </a:solidFill>
            <a:miter lim="800000"/>
            <a:headEnd/>
            <a:tailEnd/>
          </a:ln>
        </p:spPr>
        <p:txBody>
          <a:bodyPr wrap="none" anchor="ctr">
            <a:spAutoFit/>
          </a:bodyPr>
          <a:lstStyle/>
          <a:p>
            <a:endParaRPr lang="fr-FR"/>
          </a:p>
        </p:txBody>
      </p:sp>
      <p:sp>
        <p:nvSpPr>
          <p:cNvPr id="16393" name="Text Box 15"/>
          <p:cNvSpPr txBox="1">
            <a:spLocks noChangeArrowheads="1"/>
          </p:cNvSpPr>
          <p:nvPr/>
        </p:nvSpPr>
        <p:spPr bwMode="auto">
          <a:xfrm>
            <a:off x="0" y="-27384"/>
            <a:ext cx="2555776" cy="6771084"/>
          </a:xfrm>
          <a:prstGeom prst="rect">
            <a:avLst/>
          </a:prstGeom>
          <a:noFill/>
          <a:ln w="28575">
            <a:noFill/>
            <a:miter lim="800000"/>
            <a:headEnd/>
            <a:tailEnd/>
          </a:ln>
        </p:spPr>
        <p:txBody>
          <a:bodyPr wrap="square">
            <a:spAutoFit/>
          </a:bodyPr>
          <a:lstStyle/>
          <a:p>
            <a:r>
              <a:rPr lang="fr-CA" sz="2800" b="1" dirty="0"/>
              <a:t>Les </a:t>
            </a:r>
            <a:r>
              <a:rPr lang="fr-CA" sz="2800" b="1" dirty="0" smtClean="0"/>
              <a:t>méninges:</a:t>
            </a:r>
          </a:p>
          <a:p>
            <a:r>
              <a:rPr lang="fr-CA" sz="2800" b="1" dirty="0" smtClean="0"/>
              <a:t>Au nombre de 3.</a:t>
            </a:r>
          </a:p>
          <a:p>
            <a:r>
              <a:rPr lang="fr-CA" sz="2800" b="1" dirty="0" smtClean="0"/>
              <a:t>De l’extérieur vers l’intérieur:</a:t>
            </a:r>
          </a:p>
          <a:p>
            <a:pPr>
              <a:buFont typeface="Courier New" pitchFamily="49" charset="0"/>
              <a:buChar char="o"/>
            </a:pPr>
            <a:r>
              <a:rPr lang="fr-CA" sz="2800" b="1" dirty="0" smtClean="0"/>
              <a:t>Dure mère</a:t>
            </a:r>
          </a:p>
          <a:p>
            <a:pPr>
              <a:buFont typeface="Courier New" pitchFamily="49" charset="0"/>
              <a:buChar char="o"/>
            </a:pPr>
            <a:r>
              <a:rPr lang="fr-CA" sz="2800" b="1" dirty="0" smtClean="0"/>
              <a:t>Arachnoïde</a:t>
            </a:r>
          </a:p>
          <a:p>
            <a:pPr>
              <a:buFont typeface="Courier New" pitchFamily="49" charset="0"/>
              <a:buChar char="o"/>
            </a:pPr>
            <a:r>
              <a:rPr lang="fr-CA" sz="2800" b="1" dirty="0" smtClean="0"/>
              <a:t>Pie mère</a:t>
            </a:r>
          </a:p>
          <a:p>
            <a:endParaRPr lang="fr-CA" sz="2800" b="1" dirty="0" smtClean="0"/>
          </a:p>
          <a:p>
            <a:endParaRPr lang="fr-CA"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 calcmode="lin" valueType="num">
                                      <p:cBhvr additive="base">
                                        <p:cTn id="25" dur="500" fill="hold"/>
                                        <p:tgtEl>
                                          <p:spTgt spid="78854"/>
                                        </p:tgtEl>
                                        <p:attrNameLst>
                                          <p:attrName>ppt_x</p:attrName>
                                        </p:attrNameLst>
                                      </p:cBhvr>
                                      <p:tavLst>
                                        <p:tav tm="0">
                                          <p:val>
                                            <p:strVal val="0-#ppt_w/2"/>
                                          </p:val>
                                        </p:tav>
                                        <p:tav tm="100000">
                                          <p:val>
                                            <p:strVal val="#ppt_x"/>
                                          </p:val>
                                        </p:tav>
                                      </p:tavLst>
                                    </p:anim>
                                    <p:anim calcmode="lin" valueType="num">
                                      <p:cBhvr additive="base">
                                        <p:cTn id="26" dur="500" fill="hold"/>
                                        <p:tgtEl>
                                          <p:spTgt spid="7885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5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62"/>
                                        </p:tgtEl>
                                        <p:attrNameLst>
                                          <p:attrName>style.visibility</p:attrName>
                                        </p:attrNameLst>
                                      </p:cBhvr>
                                      <p:to>
                                        <p:strVal val="visible"/>
                                      </p:to>
                                    </p:set>
                                    <p:anim calcmode="lin" valueType="num">
                                      <p:cBhvr additive="base">
                                        <p:cTn id="31" dur="500" fill="hold"/>
                                        <p:tgtEl>
                                          <p:spTgt spid="78862"/>
                                        </p:tgtEl>
                                        <p:attrNameLst>
                                          <p:attrName>ppt_x</p:attrName>
                                        </p:attrNameLst>
                                      </p:cBhvr>
                                      <p:tavLst>
                                        <p:tav tm="0">
                                          <p:val>
                                            <p:strVal val="0-#ppt_w/2"/>
                                          </p:val>
                                        </p:tav>
                                        <p:tav tm="100000">
                                          <p:val>
                                            <p:strVal val="#ppt_x"/>
                                          </p:val>
                                        </p:tav>
                                      </p:tavLst>
                                    </p:anim>
                                    <p:anim calcmode="lin" valueType="num">
                                      <p:cBhvr additive="base">
                                        <p:cTn id="32" dur="500" fill="hold"/>
                                        <p:tgtEl>
                                          <p:spTgt spid="7886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6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861"/>
                                        </p:tgtEl>
                                        <p:attrNameLst>
                                          <p:attrName>style.visibility</p:attrName>
                                        </p:attrNameLst>
                                      </p:cBhvr>
                                      <p:to>
                                        <p:strVal val="visible"/>
                                      </p:to>
                                    </p:set>
                                    <p:anim calcmode="lin" valueType="num">
                                      <p:cBhvr additive="base">
                                        <p:cTn id="37" dur="500" fill="hold"/>
                                        <p:tgtEl>
                                          <p:spTgt spid="78861"/>
                                        </p:tgtEl>
                                        <p:attrNameLst>
                                          <p:attrName>ppt_x</p:attrName>
                                        </p:attrNameLst>
                                      </p:cBhvr>
                                      <p:tavLst>
                                        <p:tav tm="0">
                                          <p:val>
                                            <p:strVal val="1+#ppt_w/2"/>
                                          </p:val>
                                        </p:tav>
                                        <p:tav tm="100000">
                                          <p:val>
                                            <p:strVal val="#ppt_x"/>
                                          </p:val>
                                        </p:tav>
                                      </p:tavLst>
                                    </p:anim>
                                    <p:anim calcmode="lin" valueType="num">
                                      <p:cBhvr additive="base">
                                        <p:cTn id="38" dur="500" fill="hold"/>
                                        <p:tgtEl>
                                          <p:spTgt spid="7886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78861" grpId="0" animBg="1"/>
      <p:bldP spid="788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uremere"/>
          <p:cNvPicPr>
            <a:picLocks noChangeAspect="1" noChangeArrowheads="1"/>
          </p:cNvPicPr>
          <p:nvPr/>
        </p:nvPicPr>
        <p:blipFill>
          <a:blip r:embed="rId2" cstate="print"/>
          <a:srcRect/>
          <a:stretch>
            <a:fillRect/>
          </a:stretch>
        </p:blipFill>
        <p:spPr bwMode="auto">
          <a:xfrm>
            <a:off x="1752600" y="44624"/>
            <a:ext cx="5105400" cy="4968875"/>
          </a:xfrm>
          <a:prstGeom prst="rect">
            <a:avLst/>
          </a:prstGeom>
          <a:noFill/>
          <a:ln w="9525">
            <a:noFill/>
            <a:miter lim="800000"/>
            <a:headEnd/>
            <a:tailEnd/>
          </a:ln>
        </p:spPr>
      </p:pic>
      <p:sp>
        <p:nvSpPr>
          <p:cNvPr id="17411" name="Text Box 3"/>
          <p:cNvSpPr txBox="1">
            <a:spLocks noChangeArrowheads="1"/>
          </p:cNvSpPr>
          <p:nvPr/>
        </p:nvSpPr>
        <p:spPr bwMode="auto">
          <a:xfrm>
            <a:off x="0" y="5013176"/>
            <a:ext cx="9144000" cy="830997"/>
          </a:xfrm>
          <a:prstGeom prst="rect">
            <a:avLst/>
          </a:prstGeom>
          <a:noFill/>
          <a:ln w="28575">
            <a:noFill/>
            <a:miter lim="800000"/>
            <a:headEnd/>
            <a:tailEnd/>
          </a:ln>
        </p:spPr>
        <p:txBody>
          <a:bodyPr wrap="square">
            <a:spAutoFit/>
          </a:bodyPr>
          <a:lstStyle/>
          <a:p>
            <a:r>
              <a:rPr lang="fr-CA" b="1" dirty="0" smtClean="0"/>
              <a:t>Dure-mère se dédouble et sépare les 2 hémisphères cérébraux (la faux du cerveau) ainsi que le cervelet</a:t>
            </a:r>
            <a:endParaRPr lang="fr-CA" b="1" dirty="0"/>
          </a:p>
        </p:txBody>
      </p:sp>
      <p:grpSp>
        <p:nvGrpSpPr>
          <p:cNvPr id="2" name="Group 4"/>
          <p:cNvGrpSpPr>
            <a:grpSpLocks/>
          </p:cNvGrpSpPr>
          <p:nvPr/>
        </p:nvGrpSpPr>
        <p:grpSpPr bwMode="auto">
          <a:xfrm>
            <a:off x="5257800" y="116632"/>
            <a:ext cx="3657600" cy="1600200"/>
            <a:chOff x="3312" y="576"/>
            <a:chExt cx="2304" cy="1008"/>
          </a:xfrm>
        </p:grpSpPr>
        <p:sp>
          <p:nvSpPr>
            <p:cNvPr id="17413" name="Text Box 5"/>
            <p:cNvSpPr txBox="1">
              <a:spLocks noChangeArrowheads="1"/>
            </p:cNvSpPr>
            <p:nvPr/>
          </p:nvSpPr>
          <p:spPr bwMode="auto">
            <a:xfrm>
              <a:off x="4416" y="576"/>
              <a:ext cx="1200" cy="518"/>
            </a:xfrm>
            <a:prstGeom prst="rect">
              <a:avLst/>
            </a:prstGeom>
            <a:noFill/>
            <a:ln w="28575">
              <a:noFill/>
              <a:miter lim="800000"/>
              <a:headEnd/>
              <a:tailEnd/>
            </a:ln>
          </p:spPr>
          <p:txBody>
            <a:bodyPr>
              <a:spAutoFit/>
            </a:bodyPr>
            <a:lstStyle/>
            <a:p>
              <a:r>
                <a:rPr lang="fr-CA"/>
                <a:t>Sinus veineux</a:t>
              </a:r>
            </a:p>
          </p:txBody>
        </p:sp>
        <p:sp>
          <p:nvSpPr>
            <p:cNvPr id="17414" name="Line 6"/>
            <p:cNvSpPr>
              <a:spLocks noChangeShapeType="1"/>
            </p:cNvSpPr>
            <p:nvPr/>
          </p:nvSpPr>
          <p:spPr bwMode="auto">
            <a:xfrm flipH="1">
              <a:off x="3312" y="864"/>
              <a:ext cx="1104" cy="720"/>
            </a:xfrm>
            <a:prstGeom prst="line">
              <a:avLst/>
            </a:prstGeom>
            <a:noFill/>
            <a:ln w="38100">
              <a:solidFill>
                <a:srgbClr val="CC3300"/>
              </a:solidFill>
              <a:round/>
              <a:headEnd/>
              <a:tailEnd type="triangle" w="med" len="me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116632" y="-963488"/>
            <a:ext cx="7772401" cy="1143000"/>
          </a:xfrm>
        </p:spPr>
        <p:txBody>
          <a:bodyPr>
            <a:normAutofit/>
          </a:bodyPr>
          <a:lstStyle/>
          <a:p>
            <a:pPr eaLnBrk="1" fontAlgn="auto" hangingPunct="1">
              <a:spcAft>
                <a:spcPts val="0"/>
              </a:spcAft>
              <a:defRPr/>
            </a:pPr>
            <a:r>
              <a:rPr lang="fr-FR" sz="2400" dirty="0" smtClean="0"/>
              <a:t/>
            </a:r>
            <a:br>
              <a:rPr lang="fr-FR" sz="2400" dirty="0" smtClean="0"/>
            </a:br>
            <a:r>
              <a:rPr lang="fr-FR" sz="2400" dirty="0" smtClean="0"/>
              <a:t> </a:t>
            </a:r>
            <a:r>
              <a:rPr lang="fr-FR" sz="2400" b="1" u="sng" dirty="0" smtClean="0">
                <a:solidFill>
                  <a:schemeClr val="bg1"/>
                </a:solidFill>
              </a:rPr>
              <a:t>E</a:t>
            </a:r>
            <a:endParaRPr lang="fr-FR" sz="2400" b="1" dirty="0" smtClean="0">
              <a:solidFill>
                <a:schemeClr val="bg1"/>
              </a:solidFill>
            </a:endParaRPr>
          </a:p>
        </p:txBody>
      </p:sp>
      <p:sp>
        <p:nvSpPr>
          <p:cNvPr id="14339" name="Espace réservé de la date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B0A6921-5918-45C1-911E-F8A89B3678C2}" type="datetime1">
              <a:rPr lang="fr-FR" smtClean="0">
                <a:solidFill>
                  <a:schemeClr val="bg1"/>
                </a:solidFill>
              </a:rPr>
              <a:pPr/>
              <a:t>18/03/2022</a:t>
            </a:fld>
            <a:endParaRPr lang="fr-FR" smtClean="0">
              <a:solidFill>
                <a:schemeClr val="bg1"/>
              </a:solidFill>
            </a:endParaRPr>
          </a:p>
        </p:txBody>
      </p:sp>
      <p:sp>
        <p:nvSpPr>
          <p:cNvPr id="14340" name="Espace réservé du numéro de diapositive 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39BE39D-92D1-4B03-8A58-4252ECAE7CD4}" type="slidenum">
              <a:rPr lang="fr-FR" smtClean="0">
                <a:solidFill>
                  <a:schemeClr val="bg1"/>
                </a:solidFill>
              </a:rPr>
              <a:pPr/>
              <a:t>3</a:t>
            </a:fld>
            <a:endParaRPr lang="fr-FR" smtClean="0">
              <a:solidFill>
                <a:schemeClr val="bg1"/>
              </a:solidFill>
            </a:endParaRPr>
          </a:p>
        </p:txBody>
      </p:sp>
      <p:sp>
        <p:nvSpPr>
          <p:cNvPr id="6" name="Rectangle 5"/>
          <p:cNvSpPr/>
          <p:nvPr/>
        </p:nvSpPr>
        <p:spPr>
          <a:xfrm>
            <a:off x="0" y="188640"/>
            <a:ext cx="9144000" cy="1200329"/>
          </a:xfrm>
          <a:prstGeom prst="rect">
            <a:avLst/>
          </a:prstGeom>
        </p:spPr>
        <p:txBody>
          <a:bodyPr>
            <a:spAutoFit/>
          </a:bodyPr>
          <a:lstStyle/>
          <a:p>
            <a:pPr>
              <a:spcBef>
                <a:spcPts val="0"/>
              </a:spcBef>
              <a:defRPr/>
            </a:pPr>
            <a:r>
              <a:rPr lang="fr-FR" b="1" u="sng" dirty="0" smtClean="0">
                <a:solidFill>
                  <a:schemeClr val="bg1"/>
                </a:solidFill>
              </a:rPr>
              <a:t>EGYPTE </a:t>
            </a:r>
            <a:r>
              <a:rPr lang="fr-FR" b="1" u="sng" dirty="0" err="1" smtClean="0">
                <a:solidFill>
                  <a:schemeClr val="bg1"/>
                </a:solidFill>
              </a:rPr>
              <a:t>ANCIENNE:</a:t>
            </a:r>
            <a:r>
              <a:rPr lang="fr-FR" b="1" dirty="0" err="1" smtClean="0">
                <a:solidFill>
                  <a:schemeClr val="bg1"/>
                </a:solidFill>
              </a:rPr>
              <a:t>La</a:t>
            </a:r>
            <a:r>
              <a:rPr lang="fr-FR" b="1" dirty="0" smtClean="0">
                <a:solidFill>
                  <a:schemeClr val="bg1"/>
                </a:solidFill>
              </a:rPr>
              <a:t>  </a:t>
            </a:r>
            <a:r>
              <a:rPr lang="fr-FR" b="1" dirty="0">
                <a:solidFill>
                  <a:schemeClr val="bg1"/>
                </a:solidFill>
              </a:rPr>
              <a:t>momification </a:t>
            </a:r>
            <a:endParaRPr lang="fr-FR" b="1" dirty="0" smtClean="0">
              <a:solidFill>
                <a:schemeClr val="bg1"/>
              </a:solidFill>
            </a:endParaRPr>
          </a:p>
          <a:p>
            <a:pPr>
              <a:spcBef>
                <a:spcPts val="0"/>
              </a:spcBef>
              <a:defRPr/>
            </a:pPr>
            <a:r>
              <a:rPr lang="fr-FR" dirty="0" smtClean="0"/>
              <a:t>Le </a:t>
            </a:r>
            <a:r>
              <a:rPr lang="fr-FR" b="1" dirty="0">
                <a:solidFill>
                  <a:schemeClr val="accent1">
                    <a:lumMod val="60000"/>
                    <a:lumOff val="40000"/>
                  </a:schemeClr>
                </a:solidFill>
              </a:rPr>
              <a:t>cerveau </a:t>
            </a:r>
            <a:r>
              <a:rPr lang="fr-FR" dirty="0"/>
              <a:t>considéré sans importance pour la survie dans l'au-delà était extirpé du crâne et jeté </a:t>
            </a:r>
          </a:p>
        </p:txBody>
      </p:sp>
      <p:sp>
        <p:nvSpPr>
          <p:cNvPr id="7" name="Rectangle 6"/>
          <p:cNvSpPr/>
          <p:nvPr/>
        </p:nvSpPr>
        <p:spPr>
          <a:xfrm>
            <a:off x="179512" y="1412776"/>
            <a:ext cx="2787943" cy="461665"/>
          </a:xfrm>
          <a:prstGeom prst="rect">
            <a:avLst/>
          </a:prstGeom>
        </p:spPr>
        <p:txBody>
          <a:bodyPr wrap="none">
            <a:spAutoFit/>
          </a:bodyPr>
          <a:lstStyle/>
          <a:p>
            <a:r>
              <a:rPr lang="fr-FR" b="1" i="1" u="sng" dirty="0" smtClean="0">
                <a:solidFill>
                  <a:schemeClr val="bg1"/>
                </a:solidFill>
              </a:rPr>
              <a:t>VI SIÈCLE AV. J-C</a:t>
            </a:r>
            <a:endParaRPr lang="fr-FR" u="sng" dirty="0" smtClean="0">
              <a:solidFill>
                <a:schemeClr val="bg1"/>
              </a:solidFill>
            </a:endParaRPr>
          </a:p>
        </p:txBody>
      </p:sp>
      <p:sp>
        <p:nvSpPr>
          <p:cNvPr id="8" name="Rectangle 7"/>
          <p:cNvSpPr/>
          <p:nvPr/>
        </p:nvSpPr>
        <p:spPr>
          <a:xfrm>
            <a:off x="0" y="2093947"/>
            <a:ext cx="9144000" cy="830997"/>
          </a:xfrm>
          <a:prstGeom prst="rect">
            <a:avLst/>
          </a:prstGeom>
        </p:spPr>
        <p:txBody>
          <a:bodyPr wrap="square">
            <a:spAutoFit/>
          </a:bodyPr>
          <a:lstStyle/>
          <a:p>
            <a:r>
              <a:rPr lang="fr-FR" sz="1600" b="1" i="1" dirty="0" smtClean="0"/>
              <a:t>LE CERVEAU EST L’ORGANE DE L’INTELLIGENCE, QUI CONTRÔLERAIT LES SENS ET LE MOUVEMENT </a:t>
            </a:r>
            <a:r>
              <a:rPr lang="fr-FR" sz="1600" b="1" i="1" dirty="0" smtClean="0"/>
              <a:t>. </a:t>
            </a:r>
            <a:r>
              <a:rPr lang="fr-FR" sz="1600" b="1" i="1" dirty="0" smtClean="0"/>
              <a:t>Il a découvert le </a:t>
            </a:r>
            <a:r>
              <a:rPr lang="fr-FR" sz="1600" b="1" i="1" dirty="0" smtClean="0">
                <a:solidFill>
                  <a:srgbClr val="00FF00"/>
                </a:solidFill>
              </a:rPr>
              <a:t>canal auditif et le tympan</a:t>
            </a:r>
            <a:r>
              <a:rPr lang="fr-FR" sz="1600" i="1" dirty="0" smtClean="0"/>
              <a:t>, </a:t>
            </a:r>
            <a:r>
              <a:rPr lang="fr-FR" sz="1600" b="1" i="1" dirty="0" smtClean="0"/>
              <a:t>et expliqué l'audition par l'écho à l'intérieur de l'</a:t>
            </a:r>
            <a:r>
              <a:rPr lang="fr-FR" sz="1600" b="1" i="1" dirty="0" err="1" smtClean="0"/>
              <a:t>oreille</a:t>
            </a:r>
            <a:r>
              <a:rPr lang="fr-FR" sz="1600" b="1" i="1" dirty="0" err="1" smtClean="0"/>
              <a:t>Alcméon</a:t>
            </a:r>
            <a:r>
              <a:rPr lang="fr-FR" sz="1600" b="1" i="1" dirty="0" smtClean="0"/>
              <a:t> </a:t>
            </a:r>
            <a:r>
              <a:rPr lang="fr-FR" sz="1600" b="1" i="1" dirty="0" smtClean="0"/>
              <a:t>de Crotone </a:t>
            </a:r>
            <a:endParaRPr lang="fr-FR" sz="1600" dirty="0"/>
          </a:p>
        </p:txBody>
      </p:sp>
      <p:sp>
        <p:nvSpPr>
          <p:cNvPr id="10" name="Rectangle 9"/>
          <p:cNvSpPr/>
          <p:nvPr/>
        </p:nvSpPr>
        <p:spPr>
          <a:xfrm>
            <a:off x="0" y="3175808"/>
            <a:ext cx="9144000" cy="1477328"/>
          </a:xfrm>
          <a:prstGeom prst="rect">
            <a:avLst/>
          </a:prstGeom>
        </p:spPr>
        <p:txBody>
          <a:bodyPr wrap="square">
            <a:spAutoFit/>
          </a:bodyPr>
          <a:lstStyle/>
          <a:p>
            <a:r>
              <a:rPr lang="fr-FR" sz="1800" b="1" u="sng" dirty="0" smtClean="0">
                <a:solidFill>
                  <a:schemeClr val="bg1"/>
                </a:solidFill>
              </a:rPr>
              <a:t>GRECE ANTIQUE </a:t>
            </a:r>
            <a:r>
              <a:rPr lang="fr-FR" sz="1800" b="1" dirty="0" smtClean="0">
                <a:solidFill>
                  <a:schemeClr val="bg1"/>
                </a:solidFill>
              </a:rPr>
              <a:t/>
            </a:r>
            <a:br>
              <a:rPr lang="fr-FR" sz="1800" b="1" dirty="0" smtClean="0">
                <a:solidFill>
                  <a:schemeClr val="bg1"/>
                </a:solidFill>
              </a:rPr>
            </a:br>
            <a:r>
              <a:rPr lang="fr-FR" sz="1800" b="1" dirty="0" smtClean="0">
                <a:solidFill>
                  <a:schemeClr val="bg1"/>
                </a:solidFill>
              </a:rPr>
              <a:t>HIPPOCRATE (460-379 AV. J.C</a:t>
            </a:r>
            <a:r>
              <a:rPr lang="fr-FR" sz="1800" b="1" dirty="0" smtClean="0">
                <a:solidFill>
                  <a:schemeClr val="bg1"/>
                </a:solidFill>
              </a:rPr>
              <a:t>.) /     ARISTOTE </a:t>
            </a:r>
            <a:r>
              <a:rPr lang="fr-FR" sz="1800" b="1" dirty="0" smtClean="0">
                <a:solidFill>
                  <a:schemeClr val="bg1"/>
                </a:solidFill>
              </a:rPr>
              <a:t>(384-322 AV. J.C</a:t>
            </a:r>
            <a:r>
              <a:rPr lang="fr-FR" sz="1800" b="1" dirty="0" smtClean="0">
                <a:solidFill>
                  <a:schemeClr val="bg1"/>
                </a:solidFill>
              </a:rPr>
              <a:t>.)</a:t>
            </a:r>
          </a:p>
          <a:p>
            <a:r>
              <a:rPr lang="fr-FR" sz="1800" b="1" dirty="0" smtClean="0">
                <a:solidFill>
                  <a:schemeClr val="bg1"/>
                </a:solidFill>
              </a:rPr>
              <a:t> cerveau est le </a:t>
            </a:r>
            <a:r>
              <a:rPr lang="fr-FR" sz="1800" b="1" dirty="0" smtClean="0">
                <a:solidFill>
                  <a:schemeClr val="bg1"/>
                </a:solidFill>
              </a:rPr>
              <a:t>siège de : Sensations, Perception, Intelligence, Refroidir  </a:t>
            </a:r>
            <a:r>
              <a:rPr lang="fr-FR" sz="1800" b="1" dirty="0" smtClean="0">
                <a:solidFill>
                  <a:schemeClr val="bg1"/>
                </a:solidFill>
              </a:rPr>
              <a:t>le sang</a:t>
            </a:r>
          </a:p>
          <a:p>
            <a:pPr>
              <a:buFont typeface="Arial" charset="0"/>
              <a:buChar char="•"/>
            </a:pPr>
            <a:r>
              <a:rPr lang="fr-FR" sz="1800" b="1" dirty="0" smtClean="0">
                <a:solidFill>
                  <a:schemeClr val="bg1"/>
                </a:solidFill>
              </a:rPr>
              <a:t>Tempérer  la chaleur du cœur</a:t>
            </a:r>
            <a:r>
              <a:rPr lang="fr-FR" sz="1800" b="1" dirty="0" smtClean="0">
                <a:solidFill>
                  <a:schemeClr val="bg1"/>
                </a:solidFill>
              </a:rPr>
              <a:t>.</a:t>
            </a:r>
            <a:endParaRPr lang="fr-FR" sz="1800" dirty="0" smtClean="0"/>
          </a:p>
        </p:txBody>
      </p:sp>
      <p:sp>
        <p:nvSpPr>
          <p:cNvPr id="12" name="Rectangle 11"/>
          <p:cNvSpPr/>
          <p:nvPr/>
        </p:nvSpPr>
        <p:spPr>
          <a:xfrm>
            <a:off x="0" y="4848542"/>
            <a:ext cx="9144000" cy="1892826"/>
          </a:xfrm>
          <a:prstGeom prst="rect">
            <a:avLst/>
          </a:prstGeom>
        </p:spPr>
        <p:txBody>
          <a:bodyPr wrap="square">
            <a:spAutoFit/>
          </a:bodyPr>
          <a:lstStyle/>
          <a:p>
            <a:r>
              <a:rPr lang="fr-FR" sz="1800" b="1" dirty="0" smtClean="0">
                <a:solidFill>
                  <a:schemeClr val="bg1"/>
                </a:solidFill>
              </a:rPr>
              <a:t>R</a:t>
            </a:r>
            <a:r>
              <a:rPr lang="fr-FR" sz="1800" b="1" u="sng" dirty="0" smtClean="0">
                <a:solidFill>
                  <a:schemeClr val="bg1"/>
                </a:solidFill>
              </a:rPr>
              <a:t>OME ANTIQUE</a:t>
            </a:r>
            <a:r>
              <a:rPr lang="fr-FR" sz="1800" b="1" dirty="0" smtClean="0">
                <a:solidFill>
                  <a:schemeClr val="bg1"/>
                </a:solidFill>
              </a:rPr>
              <a:t> GALIEN (130-200) - MEDECIN DES GLADIATEURS ET DISSECTION </a:t>
            </a:r>
            <a:r>
              <a:rPr lang="fr-FR" sz="1800" b="1" dirty="0" smtClean="0">
                <a:solidFill>
                  <a:schemeClr val="bg1"/>
                </a:solidFill>
              </a:rPr>
              <a:t>D'ANIMAUX</a:t>
            </a:r>
          </a:p>
          <a:p>
            <a:pPr>
              <a:spcBef>
                <a:spcPts val="0"/>
              </a:spcBef>
            </a:pPr>
            <a:r>
              <a:rPr lang="fr-FR" sz="1800" b="1" dirty="0" smtClean="0">
                <a:solidFill>
                  <a:srgbClr val="FF0000"/>
                </a:solidFill>
              </a:rPr>
              <a:t>cerveau</a:t>
            </a:r>
            <a:r>
              <a:rPr lang="fr-FR" sz="1800" b="1" dirty="0" smtClean="0"/>
              <a:t> est mou :  propice à               « l'impression » des sensations </a:t>
            </a:r>
          </a:p>
          <a:p>
            <a:pPr>
              <a:spcBef>
                <a:spcPts val="0"/>
              </a:spcBef>
            </a:pPr>
            <a:r>
              <a:rPr lang="fr-FR" sz="1800" b="1" dirty="0" smtClean="0"/>
              <a:t>Le  </a:t>
            </a:r>
            <a:r>
              <a:rPr lang="fr-FR" sz="1800" b="1" dirty="0" smtClean="0">
                <a:solidFill>
                  <a:srgbClr val="FF0000"/>
                </a:solidFill>
              </a:rPr>
              <a:t>cervelet</a:t>
            </a:r>
            <a:r>
              <a:rPr lang="fr-FR" sz="1800" b="1" dirty="0" smtClean="0"/>
              <a:t> est ferme:  centre de commande des muscles </a:t>
            </a:r>
          </a:p>
          <a:p>
            <a:pPr>
              <a:spcBef>
                <a:spcPts val="0"/>
              </a:spcBef>
            </a:pPr>
            <a:r>
              <a:rPr lang="fr-FR" sz="1800" b="1" dirty="0" smtClean="0"/>
              <a:t>Les </a:t>
            </a:r>
            <a:r>
              <a:rPr lang="fr-FR" sz="1800" b="1" dirty="0" smtClean="0">
                <a:solidFill>
                  <a:srgbClr val="FF0000"/>
                </a:solidFill>
              </a:rPr>
              <a:t>ventricules cérébraux </a:t>
            </a:r>
            <a:r>
              <a:rPr lang="fr-FR" sz="1800" b="1" dirty="0" smtClean="0"/>
              <a:t>perçoivent les sensations et commandent les émotions </a:t>
            </a:r>
            <a:endParaRPr lang="fr-FR" sz="1800" dirty="0" smtClean="0"/>
          </a:p>
          <a:p>
            <a:r>
              <a:rPr lang="fr-FR" sz="1800" b="1" dirty="0" smtClean="0">
                <a:solidFill>
                  <a:schemeClr val="bg1"/>
                </a:solidFill>
              </a:rPr>
              <a:t> </a:t>
            </a:r>
            <a:endParaRPr lang="fr-FR" sz="18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762000"/>
            <a:ext cx="7467600" cy="1323439"/>
          </a:xfrm>
          <a:prstGeom prst="rect">
            <a:avLst/>
          </a:prstGeom>
          <a:noFill/>
          <a:ln w="28575">
            <a:noFill/>
            <a:miter lim="800000"/>
            <a:headEnd/>
            <a:tailEnd/>
          </a:ln>
        </p:spPr>
        <p:txBody>
          <a:bodyPr>
            <a:spAutoFit/>
          </a:bodyPr>
          <a:lstStyle/>
          <a:p>
            <a:r>
              <a:rPr lang="fr-CA" sz="4000" b="1" dirty="0"/>
              <a:t>Le liquide </a:t>
            </a:r>
            <a:r>
              <a:rPr lang="fr-CA" sz="4000" b="1" dirty="0" smtClean="0"/>
              <a:t>céphalo-rachidien ou cérébrospinal </a:t>
            </a:r>
            <a:endParaRPr lang="fr-CA" sz="4000" b="1" dirty="0"/>
          </a:p>
        </p:txBody>
      </p:sp>
      <p:sp>
        <p:nvSpPr>
          <p:cNvPr id="80899" name="Text Box 3"/>
          <p:cNvSpPr txBox="1">
            <a:spLocks noChangeArrowheads="1"/>
          </p:cNvSpPr>
          <p:nvPr/>
        </p:nvSpPr>
        <p:spPr bwMode="auto">
          <a:xfrm>
            <a:off x="533400" y="2133600"/>
            <a:ext cx="7848600" cy="2678113"/>
          </a:xfrm>
          <a:prstGeom prst="rect">
            <a:avLst/>
          </a:prstGeom>
          <a:noFill/>
          <a:ln w="28575">
            <a:noFill/>
            <a:miter lim="800000"/>
            <a:headEnd/>
            <a:tailEnd/>
          </a:ln>
        </p:spPr>
        <p:txBody>
          <a:bodyPr>
            <a:spAutoFit/>
          </a:bodyPr>
          <a:lstStyle/>
          <a:p>
            <a:pPr marL="290513" indent="-290513">
              <a:buFontTx/>
              <a:buChar char="•"/>
            </a:pPr>
            <a:r>
              <a:rPr lang="fr-CA" sz="2800" b="1"/>
              <a:t>Remplit les ventricules et l'espace sous-arachnoïdien</a:t>
            </a:r>
          </a:p>
          <a:p>
            <a:pPr marL="290513" indent="-290513">
              <a:buFontTx/>
              <a:buChar char="•"/>
            </a:pPr>
            <a:r>
              <a:rPr lang="fr-CA" sz="2800" b="1"/>
              <a:t>Constitue un "coussin" liquide</a:t>
            </a:r>
          </a:p>
          <a:p>
            <a:pPr marL="290513" indent="-290513">
              <a:buFontTx/>
              <a:buChar char="•"/>
            </a:pPr>
            <a:r>
              <a:rPr lang="fr-CA" sz="2800" b="1"/>
              <a:t>Permet l'élimination des déchets rejetés par les cellules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iquidecircul"/>
          <p:cNvPicPr>
            <a:picLocks noChangeAspect="1" noChangeArrowheads="1"/>
          </p:cNvPicPr>
          <p:nvPr/>
        </p:nvPicPr>
        <p:blipFill>
          <a:blip r:embed="rId2" cstate="print"/>
          <a:srcRect/>
          <a:stretch>
            <a:fillRect/>
          </a:stretch>
        </p:blipFill>
        <p:spPr bwMode="auto">
          <a:xfrm>
            <a:off x="193675" y="457200"/>
            <a:ext cx="4756150" cy="6096000"/>
          </a:xfrm>
          <a:prstGeom prst="rect">
            <a:avLst/>
          </a:prstGeom>
          <a:noFill/>
          <a:ln w="9525">
            <a:noFill/>
            <a:miter lim="800000"/>
            <a:headEnd/>
            <a:tailEnd/>
          </a:ln>
        </p:spPr>
      </p:pic>
      <p:sp>
        <p:nvSpPr>
          <p:cNvPr id="81923" name="Text Box 3"/>
          <p:cNvSpPr txBox="1">
            <a:spLocks noChangeArrowheads="1"/>
          </p:cNvSpPr>
          <p:nvPr/>
        </p:nvSpPr>
        <p:spPr bwMode="auto">
          <a:xfrm>
            <a:off x="5105400" y="5029200"/>
            <a:ext cx="3733800" cy="1570038"/>
          </a:xfrm>
          <a:prstGeom prst="rect">
            <a:avLst/>
          </a:prstGeom>
          <a:noFill/>
          <a:ln w="28575">
            <a:noFill/>
            <a:miter lim="800000"/>
            <a:headEnd/>
            <a:tailEnd/>
          </a:ln>
        </p:spPr>
        <p:txBody>
          <a:bodyPr>
            <a:spAutoFit/>
          </a:bodyPr>
          <a:lstStyle/>
          <a:p>
            <a:pPr marL="190500" indent="-190500">
              <a:buFontTx/>
              <a:buChar char="•"/>
            </a:pPr>
            <a:r>
              <a:rPr lang="fr-CA" b="1"/>
              <a:t>Est réabsorbé par le sang au niveau des villosités arachnoïdiennes.</a:t>
            </a:r>
          </a:p>
        </p:txBody>
      </p:sp>
      <p:sp>
        <p:nvSpPr>
          <p:cNvPr id="81924" name="Text Box 4"/>
          <p:cNvSpPr txBox="1">
            <a:spLocks noChangeArrowheads="1"/>
          </p:cNvSpPr>
          <p:nvPr/>
        </p:nvSpPr>
        <p:spPr bwMode="auto">
          <a:xfrm>
            <a:off x="5105400" y="44450"/>
            <a:ext cx="3657600" cy="831850"/>
          </a:xfrm>
          <a:prstGeom prst="rect">
            <a:avLst/>
          </a:prstGeom>
          <a:noFill/>
          <a:ln w="28575">
            <a:noFill/>
            <a:miter lim="800000"/>
            <a:headEnd/>
            <a:tailEnd/>
          </a:ln>
        </p:spPr>
        <p:txBody>
          <a:bodyPr>
            <a:spAutoFit/>
          </a:bodyPr>
          <a:lstStyle/>
          <a:p>
            <a:pPr marL="285750" indent="-285750">
              <a:buFontTx/>
              <a:buChar char="•"/>
            </a:pPr>
            <a:r>
              <a:rPr lang="fr-CA" b="1"/>
              <a:t>Liquide produit par les plexus choroïdes.</a:t>
            </a:r>
          </a:p>
        </p:txBody>
      </p:sp>
      <p:grpSp>
        <p:nvGrpSpPr>
          <p:cNvPr id="2" name="Group 5"/>
          <p:cNvGrpSpPr>
            <a:grpSpLocks/>
          </p:cNvGrpSpPr>
          <p:nvPr/>
        </p:nvGrpSpPr>
        <p:grpSpPr bwMode="auto">
          <a:xfrm>
            <a:off x="1524000" y="2362200"/>
            <a:ext cx="1371600" cy="1905000"/>
            <a:chOff x="960" y="1488"/>
            <a:chExt cx="864" cy="1200"/>
          </a:xfrm>
        </p:grpSpPr>
        <p:sp>
          <p:nvSpPr>
            <p:cNvPr id="19477" name="Line 6"/>
            <p:cNvSpPr>
              <a:spLocks noChangeShapeType="1"/>
            </p:cNvSpPr>
            <p:nvPr/>
          </p:nvSpPr>
          <p:spPr bwMode="auto">
            <a:xfrm flipV="1">
              <a:off x="960" y="1488"/>
              <a:ext cx="480" cy="864"/>
            </a:xfrm>
            <a:prstGeom prst="line">
              <a:avLst/>
            </a:prstGeom>
            <a:noFill/>
            <a:ln w="38100">
              <a:solidFill>
                <a:schemeClr val="accent2"/>
              </a:solidFill>
              <a:round/>
              <a:headEnd/>
              <a:tailEnd type="triangle" w="med" len="med"/>
            </a:ln>
          </p:spPr>
          <p:txBody>
            <a:bodyPr wrap="none" anchor="ctr">
              <a:spAutoFit/>
            </a:bodyPr>
            <a:lstStyle/>
            <a:p>
              <a:endParaRPr lang="fr-FR"/>
            </a:p>
          </p:txBody>
        </p:sp>
        <p:sp>
          <p:nvSpPr>
            <p:cNvPr id="19478" name="Line 7"/>
            <p:cNvSpPr>
              <a:spLocks noChangeShapeType="1"/>
            </p:cNvSpPr>
            <p:nvPr/>
          </p:nvSpPr>
          <p:spPr bwMode="auto">
            <a:xfrm flipV="1">
              <a:off x="1056" y="2496"/>
              <a:ext cx="768" cy="192"/>
            </a:xfrm>
            <a:prstGeom prst="line">
              <a:avLst/>
            </a:prstGeom>
            <a:noFill/>
            <a:ln w="38100">
              <a:solidFill>
                <a:schemeClr val="accent2"/>
              </a:solidFill>
              <a:round/>
              <a:headEnd/>
              <a:tailEnd type="triangle" w="med" len="med"/>
            </a:ln>
          </p:spPr>
          <p:txBody>
            <a:bodyPr wrap="none" anchor="ctr">
              <a:spAutoFit/>
            </a:bodyPr>
            <a:lstStyle/>
            <a:p>
              <a:endParaRPr lang="fr-FR"/>
            </a:p>
          </p:txBody>
        </p:sp>
      </p:grpSp>
      <p:sp>
        <p:nvSpPr>
          <p:cNvPr id="81928" name="Text Box 8"/>
          <p:cNvSpPr txBox="1">
            <a:spLocks noChangeArrowheads="1"/>
          </p:cNvSpPr>
          <p:nvPr/>
        </p:nvSpPr>
        <p:spPr bwMode="auto">
          <a:xfrm>
            <a:off x="5105400" y="836613"/>
            <a:ext cx="3657600" cy="831850"/>
          </a:xfrm>
          <a:prstGeom prst="rect">
            <a:avLst/>
          </a:prstGeom>
          <a:noFill/>
          <a:ln w="28575">
            <a:noFill/>
            <a:miter lim="800000"/>
            <a:headEnd/>
            <a:tailEnd/>
          </a:ln>
        </p:spPr>
        <p:txBody>
          <a:bodyPr>
            <a:spAutoFit/>
          </a:bodyPr>
          <a:lstStyle/>
          <a:p>
            <a:pPr marL="285750" indent="-285750">
              <a:buFontTx/>
              <a:buChar char="•"/>
            </a:pPr>
            <a:r>
              <a:rPr lang="fr-CA" b="1"/>
              <a:t>Remplit les ventricules</a:t>
            </a:r>
          </a:p>
        </p:txBody>
      </p:sp>
      <p:sp>
        <p:nvSpPr>
          <p:cNvPr id="81929" name="Text Box 9"/>
          <p:cNvSpPr txBox="1">
            <a:spLocks noChangeArrowheads="1"/>
          </p:cNvSpPr>
          <p:nvPr/>
        </p:nvSpPr>
        <p:spPr bwMode="auto">
          <a:xfrm>
            <a:off x="5105400" y="1773238"/>
            <a:ext cx="3962400" cy="1568450"/>
          </a:xfrm>
          <a:prstGeom prst="rect">
            <a:avLst/>
          </a:prstGeom>
          <a:noFill/>
          <a:ln w="28575">
            <a:noFill/>
            <a:miter lim="800000"/>
            <a:headEnd/>
            <a:tailEnd/>
          </a:ln>
        </p:spPr>
        <p:txBody>
          <a:bodyPr>
            <a:spAutoFit/>
          </a:bodyPr>
          <a:lstStyle/>
          <a:p>
            <a:pPr marL="285750" indent="-285750">
              <a:buFontTx/>
              <a:buChar char="•"/>
            </a:pPr>
            <a:r>
              <a:rPr lang="fr-CA" b="1" dirty="0"/>
              <a:t>S’écoule dans l’espace sous-arachnoïdien par des ouvertures au niveau du </a:t>
            </a:r>
            <a:r>
              <a:rPr lang="fr-CA" b="1" dirty="0" smtClean="0"/>
              <a:t>4e </a:t>
            </a:r>
            <a:r>
              <a:rPr lang="fr-CA" b="1" dirty="0"/>
              <a:t>ventricule.</a:t>
            </a:r>
          </a:p>
        </p:txBody>
      </p:sp>
      <p:sp>
        <p:nvSpPr>
          <p:cNvPr id="81930" name="Line 10"/>
          <p:cNvSpPr>
            <a:spLocks noChangeShapeType="1"/>
          </p:cNvSpPr>
          <p:nvPr/>
        </p:nvSpPr>
        <p:spPr bwMode="auto">
          <a:xfrm flipH="1" flipV="1">
            <a:off x="3124200" y="4191000"/>
            <a:ext cx="838200" cy="685800"/>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81931" name="Text Box 11"/>
          <p:cNvSpPr txBox="1">
            <a:spLocks noChangeArrowheads="1"/>
          </p:cNvSpPr>
          <p:nvPr/>
        </p:nvSpPr>
        <p:spPr bwMode="auto">
          <a:xfrm>
            <a:off x="5105400" y="3429000"/>
            <a:ext cx="3505200" cy="1570038"/>
          </a:xfrm>
          <a:prstGeom prst="rect">
            <a:avLst/>
          </a:prstGeom>
          <a:noFill/>
          <a:ln w="28575">
            <a:noFill/>
            <a:miter lim="800000"/>
            <a:headEnd/>
            <a:tailEnd/>
          </a:ln>
        </p:spPr>
        <p:txBody>
          <a:bodyPr>
            <a:spAutoFit/>
          </a:bodyPr>
          <a:lstStyle/>
          <a:p>
            <a:pPr marL="285750" indent="-285750">
              <a:buFontTx/>
              <a:buChar char="•"/>
            </a:pPr>
            <a:r>
              <a:rPr lang="fr-CA" b="1"/>
              <a:t>Remplit l’espace sous-arachnoïdien où il forme un coussin liquide</a:t>
            </a:r>
          </a:p>
        </p:txBody>
      </p:sp>
      <p:grpSp>
        <p:nvGrpSpPr>
          <p:cNvPr id="3" name="Group 12"/>
          <p:cNvGrpSpPr>
            <a:grpSpLocks/>
          </p:cNvGrpSpPr>
          <p:nvPr/>
        </p:nvGrpSpPr>
        <p:grpSpPr bwMode="auto">
          <a:xfrm>
            <a:off x="3276600" y="685800"/>
            <a:ext cx="1143000" cy="914400"/>
            <a:chOff x="2064" y="432"/>
            <a:chExt cx="720" cy="576"/>
          </a:xfrm>
        </p:grpSpPr>
        <p:sp>
          <p:nvSpPr>
            <p:cNvPr id="19475" name="Oval 13"/>
            <p:cNvSpPr>
              <a:spLocks noChangeArrowheads="1"/>
            </p:cNvSpPr>
            <p:nvPr/>
          </p:nvSpPr>
          <p:spPr bwMode="auto">
            <a:xfrm>
              <a:off x="2064" y="432"/>
              <a:ext cx="336" cy="336"/>
            </a:xfrm>
            <a:prstGeom prst="ellipse">
              <a:avLst/>
            </a:prstGeom>
            <a:noFill/>
            <a:ln w="28575">
              <a:solidFill>
                <a:srgbClr val="FF3300"/>
              </a:solidFill>
              <a:round/>
              <a:headEnd/>
              <a:tailEnd/>
            </a:ln>
          </p:spPr>
          <p:txBody>
            <a:bodyPr anchor="ctr">
              <a:spAutoFit/>
            </a:bodyPr>
            <a:lstStyle/>
            <a:p>
              <a:endParaRPr lang="fr-FR"/>
            </a:p>
          </p:txBody>
        </p:sp>
        <p:sp>
          <p:nvSpPr>
            <p:cNvPr id="19476" name="Oval 14"/>
            <p:cNvSpPr>
              <a:spLocks noChangeArrowheads="1"/>
            </p:cNvSpPr>
            <p:nvPr/>
          </p:nvSpPr>
          <p:spPr bwMode="auto">
            <a:xfrm>
              <a:off x="2448" y="672"/>
              <a:ext cx="336" cy="336"/>
            </a:xfrm>
            <a:prstGeom prst="ellipse">
              <a:avLst/>
            </a:prstGeom>
            <a:noFill/>
            <a:ln w="28575">
              <a:solidFill>
                <a:srgbClr val="FF3300"/>
              </a:solidFill>
              <a:round/>
              <a:headEnd/>
              <a:tailEnd/>
            </a:ln>
          </p:spPr>
          <p:txBody>
            <a:bodyPr anchor="ctr">
              <a:spAutoFit/>
            </a:bodyPr>
            <a:lstStyle/>
            <a:p>
              <a:endParaRPr lang="fr-FR"/>
            </a:p>
          </p:txBody>
        </p:sp>
      </p:grpSp>
      <p:grpSp>
        <p:nvGrpSpPr>
          <p:cNvPr id="4" name="Group 15"/>
          <p:cNvGrpSpPr>
            <a:grpSpLocks/>
          </p:cNvGrpSpPr>
          <p:nvPr/>
        </p:nvGrpSpPr>
        <p:grpSpPr bwMode="auto">
          <a:xfrm>
            <a:off x="609600" y="762000"/>
            <a:ext cx="4191000" cy="4800600"/>
            <a:chOff x="384" y="480"/>
            <a:chExt cx="2640" cy="3024"/>
          </a:xfrm>
        </p:grpSpPr>
        <p:grpSp>
          <p:nvGrpSpPr>
            <p:cNvPr id="19468" name="Group 16"/>
            <p:cNvGrpSpPr>
              <a:grpSpLocks/>
            </p:cNvGrpSpPr>
            <p:nvPr/>
          </p:nvGrpSpPr>
          <p:grpSpPr bwMode="auto">
            <a:xfrm>
              <a:off x="384" y="480"/>
              <a:ext cx="2640" cy="1488"/>
              <a:chOff x="384" y="480"/>
              <a:chExt cx="2640" cy="1488"/>
            </a:xfrm>
          </p:grpSpPr>
          <p:sp>
            <p:nvSpPr>
              <p:cNvPr id="19471" name="Line 17"/>
              <p:cNvSpPr>
                <a:spLocks noChangeShapeType="1"/>
              </p:cNvSpPr>
              <p:nvPr/>
            </p:nvSpPr>
            <p:spPr bwMode="auto">
              <a:xfrm flipH="1">
                <a:off x="2400" y="480"/>
                <a:ext cx="192" cy="288"/>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19472" name="Line 18"/>
              <p:cNvSpPr>
                <a:spLocks noChangeShapeType="1"/>
              </p:cNvSpPr>
              <p:nvPr/>
            </p:nvSpPr>
            <p:spPr bwMode="auto">
              <a:xfrm>
                <a:off x="432" y="528"/>
                <a:ext cx="192" cy="240"/>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19473" name="Line 19"/>
              <p:cNvSpPr>
                <a:spLocks noChangeShapeType="1"/>
              </p:cNvSpPr>
              <p:nvPr/>
            </p:nvSpPr>
            <p:spPr bwMode="auto">
              <a:xfrm flipV="1">
                <a:off x="384" y="1776"/>
                <a:ext cx="96" cy="192"/>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19474" name="Line 20"/>
              <p:cNvSpPr>
                <a:spLocks noChangeShapeType="1"/>
              </p:cNvSpPr>
              <p:nvPr/>
            </p:nvSpPr>
            <p:spPr bwMode="auto">
              <a:xfrm flipH="1" flipV="1">
                <a:off x="2688" y="1632"/>
                <a:ext cx="336" cy="144"/>
              </a:xfrm>
              <a:prstGeom prst="line">
                <a:avLst/>
              </a:prstGeom>
              <a:noFill/>
              <a:ln w="28575">
                <a:solidFill>
                  <a:srgbClr val="FF3300"/>
                </a:solidFill>
                <a:round/>
                <a:headEnd/>
                <a:tailEnd type="triangle" w="med" len="med"/>
              </a:ln>
            </p:spPr>
            <p:txBody>
              <a:bodyPr wrap="none" anchor="ctr">
                <a:spAutoFit/>
              </a:bodyPr>
              <a:lstStyle/>
              <a:p>
                <a:endParaRPr lang="fr-FR"/>
              </a:p>
            </p:txBody>
          </p:sp>
        </p:grpSp>
        <p:sp>
          <p:nvSpPr>
            <p:cNvPr id="19469" name="Line 21"/>
            <p:cNvSpPr>
              <a:spLocks noChangeShapeType="1"/>
            </p:cNvSpPr>
            <p:nvPr/>
          </p:nvSpPr>
          <p:spPr bwMode="auto">
            <a:xfrm flipH="1">
              <a:off x="2016" y="3504"/>
              <a:ext cx="240" cy="0"/>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9470" name="Line 22"/>
            <p:cNvSpPr>
              <a:spLocks noChangeShapeType="1"/>
            </p:cNvSpPr>
            <p:nvPr/>
          </p:nvSpPr>
          <p:spPr bwMode="auto">
            <a:xfrm>
              <a:off x="1392" y="3024"/>
              <a:ext cx="288" cy="0"/>
            </a:xfrm>
            <a:prstGeom prst="line">
              <a:avLst/>
            </a:prstGeom>
            <a:noFill/>
            <a:ln w="28575">
              <a:solidFill>
                <a:srgbClr val="FF3300"/>
              </a:solidFill>
              <a:round/>
              <a:headEnd/>
              <a:tailEnd type="triangle" w="med" len="me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1+#ppt_w/2"/>
                                          </p:val>
                                        </p:tav>
                                        <p:tav tm="100000">
                                          <p:val>
                                            <p:strVal val="#ppt_x"/>
                                          </p:val>
                                        </p:tav>
                                      </p:tavLst>
                                    </p:anim>
                                    <p:anim calcmode="lin" valueType="num">
                                      <p:cBhvr additive="base">
                                        <p:cTn id="8" dur="500" fill="hold"/>
                                        <p:tgtEl>
                                          <p:spTgt spid="8192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24"/>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1+#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28"/>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29"/>
                                        </p:tgtEl>
                                        <p:attrNameLst>
                                          <p:attrName>style.visibility</p:attrName>
                                        </p:attrNameLst>
                                      </p:cBhvr>
                                      <p:to>
                                        <p:strVal val="visible"/>
                                      </p:to>
                                    </p:set>
                                    <p:anim calcmode="lin" valueType="num">
                                      <p:cBhvr additive="base">
                                        <p:cTn id="25" dur="500" fill="hold"/>
                                        <p:tgtEl>
                                          <p:spTgt spid="81929"/>
                                        </p:tgtEl>
                                        <p:attrNameLst>
                                          <p:attrName>ppt_x</p:attrName>
                                        </p:attrNameLst>
                                      </p:cBhvr>
                                      <p:tavLst>
                                        <p:tav tm="0">
                                          <p:val>
                                            <p:strVal val="1+#ppt_w/2"/>
                                          </p:val>
                                        </p:tav>
                                        <p:tav tm="100000">
                                          <p:val>
                                            <p:strVal val="#ppt_x"/>
                                          </p:val>
                                        </p:tav>
                                      </p:tavLst>
                                    </p:anim>
                                    <p:anim calcmode="lin" valueType="num">
                                      <p:cBhvr additive="base">
                                        <p:cTn id="26" dur="500" fill="hold"/>
                                        <p:tgtEl>
                                          <p:spTgt spid="8192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29"/>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30"/>
                                        </p:tgtEl>
                                        <p:attrNameLst>
                                          <p:attrName>style.visibility</p:attrName>
                                        </p:attrNameLst>
                                      </p:cBhvr>
                                      <p:to>
                                        <p:strVal val="visible"/>
                                      </p:to>
                                    </p:set>
                                    <p:anim calcmode="lin" valueType="num">
                                      <p:cBhvr additive="base">
                                        <p:cTn id="31" dur="500" fill="hold"/>
                                        <p:tgtEl>
                                          <p:spTgt spid="81930"/>
                                        </p:tgtEl>
                                        <p:attrNameLst>
                                          <p:attrName>ppt_x</p:attrName>
                                        </p:attrNameLst>
                                      </p:cBhvr>
                                      <p:tavLst>
                                        <p:tav tm="0">
                                          <p:val>
                                            <p:strVal val="0-#ppt_w/2"/>
                                          </p:val>
                                        </p:tav>
                                        <p:tav tm="100000">
                                          <p:val>
                                            <p:strVal val="#ppt_x"/>
                                          </p:val>
                                        </p:tav>
                                      </p:tavLst>
                                    </p:anim>
                                    <p:anim calcmode="lin" valueType="num">
                                      <p:cBhvr additive="base">
                                        <p:cTn id="32" dur="500" fill="hold"/>
                                        <p:tgtEl>
                                          <p:spTgt spid="819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193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1931"/>
                                        </p:tgtEl>
                                        <p:attrNameLst>
                                          <p:attrName>style.visibility</p:attrName>
                                        </p:attrNameLst>
                                      </p:cBhvr>
                                      <p:to>
                                        <p:strVal val="visible"/>
                                      </p:to>
                                    </p:set>
                                    <p:anim calcmode="lin" valueType="num">
                                      <p:cBhvr additive="base">
                                        <p:cTn id="37" dur="500" fill="hold"/>
                                        <p:tgtEl>
                                          <p:spTgt spid="81931"/>
                                        </p:tgtEl>
                                        <p:attrNameLst>
                                          <p:attrName>ppt_x</p:attrName>
                                        </p:attrNameLst>
                                      </p:cBhvr>
                                      <p:tavLst>
                                        <p:tav tm="0">
                                          <p:val>
                                            <p:strVal val="1+#ppt_w/2"/>
                                          </p:val>
                                        </p:tav>
                                        <p:tav tm="100000">
                                          <p:val>
                                            <p:strVal val="#ppt_x"/>
                                          </p:val>
                                        </p:tav>
                                      </p:tavLst>
                                    </p:anim>
                                    <p:anim calcmode="lin" valueType="num">
                                      <p:cBhvr additive="base">
                                        <p:cTn id="38" dur="500" fill="hold"/>
                                        <p:tgtEl>
                                          <p:spTgt spid="8193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31"/>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1923">
                                            <p:txEl>
                                              <p:pRg st="0" end="0"/>
                                            </p:txEl>
                                          </p:spTgt>
                                        </p:tgtEl>
                                        <p:attrNameLst>
                                          <p:attrName>style.visibility</p:attrName>
                                        </p:attrNameLst>
                                      </p:cBhvr>
                                      <p:to>
                                        <p:strVal val="visible"/>
                                      </p:to>
                                    </p:set>
                                    <p:anim calcmode="lin" valueType="num">
                                      <p:cBhvr additive="base">
                                        <p:cTn id="49"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4" grpId="0" autoUpdateAnimBg="0"/>
      <p:bldP spid="81928" grpId="0" autoUpdateAnimBg="0"/>
      <p:bldP spid="81929" grpId="0" autoUpdateAnimBg="0"/>
      <p:bldP spid="81930" grpId="0" animBg="1"/>
      <p:bldP spid="819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entricule2fr"/>
          <p:cNvPicPr>
            <a:picLocks noChangeAspect="1" noChangeArrowheads="1"/>
          </p:cNvPicPr>
          <p:nvPr/>
        </p:nvPicPr>
        <p:blipFill>
          <a:blip r:embed="rId2" cstate="print"/>
          <a:srcRect/>
          <a:stretch>
            <a:fillRect/>
          </a:stretch>
        </p:blipFill>
        <p:spPr bwMode="auto">
          <a:xfrm>
            <a:off x="95975" y="0"/>
            <a:ext cx="8946249"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ninges2"/>
          <p:cNvPicPr>
            <a:picLocks noChangeAspect="1" noChangeArrowheads="1"/>
          </p:cNvPicPr>
          <p:nvPr/>
        </p:nvPicPr>
        <p:blipFill>
          <a:blip r:embed="rId2" cstate="print"/>
          <a:srcRect/>
          <a:stretch>
            <a:fillRect/>
          </a:stretch>
        </p:blipFill>
        <p:spPr bwMode="auto">
          <a:xfrm>
            <a:off x="1447800" y="1524000"/>
            <a:ext cx="6477000" cy="4718050"/>
          </a:xfrm>
          <a:prstGeom prst="rect">
            <a:avLst/>
          </a:prstGeom>
          <a:noFill/>
          <a:ln w="9525">
            <a:noFill/>
            <a:miter lim="800000"/>
            <a:headEnd/>
            <a:tailEnd/>
          </a:ln>
        </p:spPr>
      </p:pic>
      <p:sp>
        <p:nvSpPr>
          <p:cNvPr id="21507" name="Text Box 3"/>
          <p:cNvSpPr txBox="1">
            <a:spLocks noChangeArrowheads="1"/>
          </p:cNvSpPr>
          <p:nvPr/>
        </p:nvSpPr>
        <p:spPr bwMode="auto">
          <a:xfrm>
            <a:off x="1447800" y="332656"/>
            <a:ext cx="2971800" cy="830263"/>
          </a:xfrm>
          <a:prstGeom prst="rect">
            <a:avLst/>
          </a:prstGeom>
          <a:noFill/>
          <a:ln w="28575">
            <a:noFill/>
            <a:miter lim="800000"/>
            <a:headEnd/>
            <a:tailEnd/>
          </a:ln>
        </p:spPr>
        <p:txBody>
          <a:bodyPr>
            <a:spAutoFit/>
          </a:bodyPr>
          <a:lstStyle/>
          <a:p>
            <a:r>
              <a:rPr lang="fr-CA" b="1" dirty="0"/>
              <a:t>Villosité arachnoïdienne</a:t>
            </a:r>
          </a:p>
        </p:txBody>
      </p:sp>
      <p:sp>
        <p:nvSpPr>
          <p:cNvPr id="21508" name="Text Box 4"/>
          <p:cNvSpPr txBox="1">
            <a:spLocks noChangeArrowheads="1"/>
          </p:cNvSpPr>
          <p:nvPr/>
        </p:nvSpPr>
        <p:spPr bwMode="auto">
          <a:xfrm>
            <a:off x="4572000" y="381000"/>
            <a:ext cx="3124200" cy="457200"/>
          </a:xfrm>
          <a:prstGeom prst="rect">
            <a:avLst/>
          </a:prstGeom>
          <a:noFill/>
          <a:ln w="28575">
            <a:noFill/>
            <a:miter lim="800000"/>
            <a:headEnd/>
            <a:tailEnd/>
          </a:ln>
        </p:spPr>
        <p:txBody>
          <a:bodyPr>
            <a:spAutoFit/>
          </a:bodyPr>
          <a:lstStyle/>
          <a:p>
            <a:r>
              <a:rPr lang="fr-CA" b="1"/>
              <a:t>Sinus veineux</a:t>
            </a:r>
          </a:p>
        </p:txBody>
      </p:sp>
      <p:sp>
        <p:nvSpPr>
          <p:cNvPr id="21509" name="Line 5"/>
          <p:cNvSpPr>
            <a:spLocks noChangeShapeType="1"/>
          </p:cNvSpPr>
          <p:nvPr/>
        </p:nvSpPr>
        <p:spPr bwMode="auto">
          <a:xfrm>
            <a:off x="2590800" y="1219200"/>
            <a:ext cx="1143000" cy="1981200"/>
          </a:xfrm>
          <a:prstGeom prst="line">
            <a:avLst/>
          </a:prstGeom>
          <a:noFill/>
          <a:ln w="57150">
            <a:solidFill>
              <a:srgbClr val="66FF33"/>
            </a:solidFill>
            <a:round/>
            <a:headEnd/>
            <a:tailEnd type="triangle" w="med" len="med"/>
          </a:ln>
        </p:spPr>
        <p:txBody>
          <a:bodyPr wrap="none" anchor="ctr">
            <a:spAutoFit/>
          </a:bodyPr>
          <a:lstStyle/>
          <a:p>
            <a:endParaRPr lang="fr-FR"/>
          </a:p>
        </p:txBody>
      </p:sp>
      <p:sp>
        <p:nvSpPr>
          <p:cNvPr id="21510" name="Line 6"/>
          <p:cNvSpPr>
            <a:spLocks noChangeShapeType="1"/>
          </p:cNvSpPr>
          <p:nvPr/>
        </p:nvSpPr>
        <p:spPr bwMode="auto">
          <a:xfrm flipH="1">
            <a:off x="4876800" y="914400"/>
            <a:ext cx="762000" cy="2819400"/>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7" name="Rectangle 6"/>
          <p:cNvSpPr/>
          <p:nvPr/>
        </p:nvSpPr>
        <p:spPr>
          <a:xfrm>
            <a:off x="0" y="5877272"/>
            <a:ext cx="9144000" cy="1015663"/>
          </a:xfrm>
          <a:prstGeom prst="rect">
            <a:avLst/>
          </a:prstGeom>
          <a:solidFill>
            <a:srgbClr val="C00000"/>
          </a:solidFill>
        </p:spPr>
        <p:txBody>
          <a:bodyPr wrap="square">
            <a:spAutoFit/>
          </a:bodyPr>
          <a:lstStyle/>
          <a:p>
            <a:r>
              <a:rPr lang="fr-FR" b="1" dirty="0" smtClean="0">
                <a:solidFill>
                  <a:srgbClr val="00FF00"/>
                </a:solidFill>
              </a:rPr>
              <a:t>Il y a 4 sinus veineux: sinus longitudinal supérieur, </a:t>
            </a:r>
          </a:p>
          <a:p>
            <a:r>
              <a:rPr lang="fr-FR" b="1" dirty="0" smtClean="0">
                <a:solidFill>
                  <a:srgbClr val="00FF00"/>
                </a:solidFill>
              </a:rPr>
              <a:t>2 sinus latéraux et 1 sinus droit </a:t>
            </a:r>
            <a:endParaRPr lang="fr-FR"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11188" y="0"/>
            <a:ext cx="7696200" cy="646113"/>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600" b="1" dirty="0"/>
              <a:t>La barrière hémato-encéphalique</a:t>
            </a:r>
          </a:p>
        </p:txBody>
      </p:sp>
      <p:sp>
        <p:nvSpPr>
          <p:cNvPr id="84995" name="Text Box 3"/>
          <p:cNvSpPr txBox="1">
            <a:spLocks noChangeArrowheads="1"/>
          </p:cNvSpPr>
          <p:nvPr/>
        </p:nvSpPr>
        <p:spPr bwMode="auto">
          <a:xfrm>
            <a:off x="762000" y="765175"/>
            <a:ext cx="7239000" cy="249299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dirty="0"/>
              <a:t>Capillaires de l'encéphale beaucoup plus étanches que ceux du reste du corps.</a:t>
            </a:r>
          </a:p>
          <a:p>
            <a:pPr>
              <a:defRPr/>
            </a:pPr>
            <a:r>
              <a:rPr lang="fr-CA" b="1" dirty="0"/>
              <a:t>Beaucoup de substances qui peuvent les traverser ailleurs ne le peuvent pas dans le SNC.</a:t>
            </a:r>
          </a:p>
          <a:p>
            <a:pPr>
              <a:defRPr/>
            </a:pPr>
            <a:r>
              <a:rPr lang="fr-CA" b="1" dirty="0"/>
              <a:t>= </a:t>
            </a:r>
            <a:r>
              <a:rPr lang="fr-CA" sz="3200" b="1" dirty="0">
                <a:solidFill>
                  <a:srgbClr val="00FF00"/>
                </a:solidFill>
              </a:rPr>
              <a:t>barrière hémato-encéphalique</a:t>
            </a:r>
          </a:p>
        </p:txBody>
      </p:sp>
      <p:grpSp>
        <p:nvGrpSpPr>
          <p:cNvPr id="2" name="Group 9"/>
          <p:cNvGrpSpPr>
            <a:grpSpLocks/>
          </p:cNvGrpSpPr>
          <p:nvPr/>
        </p:nvGrpSpPr>
        <p:grpSpPr bwMode="auto">
          <a:xfrm>
            <a:off x="684213" y="3284538"/>
            <a:ext cx="8459787" cy="3371850"/>
            <a:chOff x="431" y="2069"/>
            <a:chExt cx="5329" cy="2124"/>
          </a:xfrm>
        </p:grpSpPr>
        <p:pic>
          <p:nvPicPr>
            <p:cNvPr id="24581" name="Picture 4" descr="barrierehemato3fr"/>
            <p:cNvPicPr>
              <a:picLocks noChangeAspect="1" noChangeArrowheads="1"/>
            </p:cNvPicPr>
            <p:nvPr/>
          </p:nvPicPr>
          <p:blipFill>
            <a:blip r:embed="rId2" cstate="print"/>
            <a:srcRect/>
            <a:stretch>
              <a:fillRect/>
            </a:stretch>
          </p:blipFill>
          <p:spPr bwMode="auto">
            <a:xfrm>
              <a:off x="3624" y="2069"/>
              <a:ext cx="2136" cy="2124"/>
            </a:xfrm>
            <a:prstGeom prst="rect">
              <a:avLst/>
            </a:prstGeom>
            <a:noFill/>
            <a:ln w="9525">
              <a:noFill/>
              <a:miter lim="800000"/>
              <a:headEnd/>
              <a:tailEnd/>
            </a:ln>
          </p:spPr>
        </p:pic>
        <p:pic>
          <p:nvPicPr>
            <p:cNvPr id="24582" name="Picture 5" descr="barrhematoencephalb1"/>
            <p:cNvPicPr>
              <a:picLocks noChangeAspect="1" noChangeArrowheads="1"/>
            </p:cNvPicPr>
            <p:nvPr/>
          </p:nvPicPr>
          <p:blipFill>
            <a:blip r:embed="rId3" cstate="print"/>
            <a:srcRect/>
            <a:stretch>
              <a:fillRect/>
            </a:stretch>
          </p:blipFill>
          <p:spPr bwMode="auto">
            <a:xfrm>
              <a:off x="1927" y="2750"/>
              <a:ext cx="1275" cy="1428"/>
            </a:xfrm>
            <a:prstGeom prst="rect">
              <a:avLst/>
            </a:prstGeom>
            <a:noFill/>
            <a:ln w="9525">
              <a:noFill/>
              <a:miter lim="800000"/>
              <a:headEnd/>
              <a:tailEnd/>
            </a:ln>
          </p:spPr>
        </p:pic>
        <p:pic>
          <p:nvPicPr>
            <p:cNvPr id="24583" name="Picture 6" descr="barrhematoencephalb2"/>
            <p:cNvPicPr>
              <a:picLocks noChangeAspect="1" noChangeArrowheads="1"/>
            </p:cNvPicPr>
            <p:nvPr/>
          </p:nvPicPr>
          <p:blipFill>
            <a:blip r:embed="rId4" cstate="print"/>
            <a:srcRect/>
            <a:stretch>
              <a:fillRect/>
            </a:stretch>
          </p:blipFill>
          <p:spPr bwMode="auto">
            <a:xfrm>
              <a:off x="431" y="2886"/>
              <a:ext cx="1193" cy="1119"/>
            </a:xfrm>
            <a:prstGeom prst="rect">
              <a:avLst/>
            </a:prstGeom>
            <a:noFill/>
            <a:ln w="9525">
              <a:noFill/>
              <a:miter lim="800000"/>
              <a:headEnd/>
              <a:tailEnd/>
            </a:ln>
          </p:spPr>
        </p:pic>
        <p:sp>
          <p:nvSpPr>
            <p:cNvPr id="24584" name="Freeform 7"/>
            <p:cNvSpPr>
              <a:spLocks/>
            </p:cNvSpPr>
            <p:nvPr/>
          </p:nvSpPr>
          <p:spPr bwMode="auto">
            <a:xfrm>
              <a:off x="1247" y="2387"/>
              <a:ext cx="3130" cy="454"/>
            </a:xfrm>
            <a:custGeom>
              <a:avLst/>
              <a:gdLst>
                <a:gd name="T0" fmla="*/ 3130 w 3130"/>
                <a:gd name="T1" fmla="*/ 227 h 454"/>
                <a:gd name="T2" fmla="*/ 2812 w 3130"/>
                <a:gd name="T3" fmla="*/ 0 h 454"/>
                <a:gd name="T4" fmla="*/ 272 w 3130"/>
                <a:gd name="T5" fmla="*/ 0 h 454"/>
                <a:gd name="T6" fmla="*/ 0 w 3130"/>
                <a:gd name="T7" fmla="*/ 454 h 454"/>
                <a:gd name="T8" fmla="*/ 0 60000 65536"/>
                <a:gd name="T9" fmla="*/ 0 60000 65536"/>
                <a:gd name="T10" fmla="*/ 0 60000 65536"/>
                <a:gd name="T11" fmla="*/ 0 60000 65536"/>
                <a:gd name="T12" fmla="*/ 0 w 3130"/>
                <a:gd name="T13" fmla="*/ 0 h 454"/>
                <a:gd name="T14" fmla="*/ 3130 w 3130"/>
                <a:gd name="T15" fmla="*/ 454 h 454"/>
              </a:gdLst>
              <a:ahLst/>
              <a:cxnLst>
                <a:cxn ang="T8">
                  <a:pos x="T0" y="T1"/>
                </a:cxn>
                <a:cxn ang="T9">
                  <a:pos x="T2" y="T3"/>
                </a:cxn>
                <a:cxn ang="T10">
                  <a:pos x="T4" y="T5"/>
                </a:cxn>
                <a:cxn ang="T11">
                  <a:pos x="T6" y="T7"/>
                </a:cxn>
              </a:cxnLst>
              <a:rect l="T12" t="T13" r="T14" b="T15"/>
              <a:pathLst>
                <a:path w="3130" h="454">
                  <a:moveTo>
                    <a:pt x="3130" y="227"/>
                  </a:moveTo>
                  <a:lnTo>
                    <a:pt x="2812" y="0"/>
                  </a:lnTo>
                  <a:lnTo>
                    <a:pt x="272" y="0"/>
                  </a:lnTo>
                  <a:lnTo>
                    <a:pt x="0" y="454"/>
                  </a:lnTo>
                </a:path>
              </a:pathLst>
            </a:custGeom>
            <a:noFill/>
            <a:ln w="28575" cap="flat" cmpd="sng">
              <a:solidFill>
                <a:srgbClr val="FF3300"/>
              </a:solidFill>
              <a:prstDash val="solid"/>
              <a:round/>
              <a:headEnd type="none" w="med" len="med"/>
              <a:tailEnd type="triangle" w="med" len="med"/>
            </a:ln>
          </p:spPr>
          <p:txBody>
            <a:bodyPr>
              <a:spAutoFit/>
            </a:bodyPr>
            <a:lstStyle/>
            <a:p>
              <a:endParaRPr lang="fr-FR"/>
            </a:p>
          </p:txBody>
        </p:sp>
        <p:sp>
          <p:nvSpPr>
            <p:cNvPr id="24585" name="Line 8"/>
            <p:cNvSpPr>
              <a:spLocks noChangeShapeType="1"/>
            </p:cNvSpPr>
            <p:nvPr/>
          </p:nvSpPr>
          <p:spPr bwMode="auto">
            <a:xfrm flipH="1">
              <a:off x="3243" y="3702"/>
              <a:ext cx="635" cy="0"/>
            </a:xfrm>
            <a:prstGeom prst="line">
              <a:avLst/>
            </a:prstGeom>
            <a:noFill/>
            <a:ln w="28575">
              <a:solidFill>
                <a:srgbClr val="FF3300"/>
              </a:solidFill>
              <a:round/>
              <a:headEnd/>
              <a:tailEnd type="triangle" w="med" len="med"/>
            </a:ln>
          </p:spPr>
          <p:txBody>
            <a:bodyP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4995">
                                            <p:txEl>
                                              <p:pRg st="1" end="1"/>
                                            </p:txEl>
                                          </p:spTgt>
                                        </p:tgtEl>
                                        <p:attrNameLst>
                                          <p:attrName>style.visibility</p:attrName>
                                        </p:attrNameLst>
                                      </p:cBhvr>
                                      <p:to>
                                        <p:strVal val="visible"/>
                                      </p:to>
                                    </p:set>
                                    <p:anim calcmode="lin" valueType="num">
                                      <p:cBhvr additive="base">
                                        <p:cTn id="18"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4995">
                                            <p:txEl>
                                              <p:pRg st="2" end="2"/>
                                            </p:txEl>
                                          </p:spTgt>
                                        </p:tgtEl>
                                        <p:attrNameLst>
                                          <p:attrName>style.visibility</p:attrName>
                                        </p:attrNameLst>
                                      </p:cBhvr>
                                      <p:to>
                                        <p:strVal val="visible"/>
                                      </p:to>
                                    </p:set>
                                    <p:anim calcmode="lin" valueType="num">
                                      <p:cBhvr additive="base">
                                        <p:cTn id="24"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533400"/>
            <a:ext cx="5148064" cy="1323439"/>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4000" b="1" dirty="0" smtClean="0"/>
              <a:t>Le </a:t>
            </a:r>
            <a:r>
              <a:rPr lang="fr-CA" sz="4000" b="1" dirty="0"/>
              <a:t>télencéphale (cerveau)</a:t>
            </a:r>
          </a:p>
        </p:txBody>
      </p:sp>
      <p:sp>
        <p:nvSpPr>
          <p:cNvPr id="46083" name="Text Box 3"/>
          <p:cNvSpPr txBox="1">
            <a:spLocks noChangeArrowheads="1"/>
          </p:cNvSpPr>
          <p:nvPr/>
        </p:nvSpPr>
        <p:spPr bwMode="auto">
          <a:xfrm>
            <a:off x="457200" y="2895600"/>
            <a:ext cx="4267200" cy="3170099"/>
          </a:xfrm>
          <a:prstGeom prst="rect">
            <a:avLst/>
          </a:prstGeom>
          <a:noFill/>
          <a:ln w="28575">
            <a:noFill/>
            <a:miter lim="800000"/>
            <a:headEnd/>
            <a:tailEnd/>
          </a:ln>
        </p:spPr>
        <p:txBody>
          <a:bodyPr>
            <a:spAutoFit/>
          </a:bodyPr>
          <a:lstStyle/>
          <a:p>
            <a:r>
              <a:rPr lang="fr-CA" sz="4000" b="1" dirty="0"/>
              <a:t>2 hémisphères reliés par un ruban de matière blanche : </a:t>
            </a:r>
            <a:r>
              <a:rPr lang="fr-CA" sz="4000" b="1" dirty="0">
                <a:solidFill>
                  <a:srgbClr val="FF3300"/>
                </a:solidFill>
              </a:rPr>
              <a:t>corps calleux</a:t>
            </a:r>
            <a:endParaRPr lang="fr-CA" sz="4000" b="1" dirty="0"/>
          </a:p>
        </p:txBody>
      </p:sp>
      <p:pic>
        <p:nvPicPr>
          <p:cNvPr id="46084" name="Picture 4" descr="corpscalleux"/>
          <p:cNvPicPr>
            <a:picLocks noChangeAspect="1" noChangeArrowheads="1"/>
          </p:cNvPicPr>
          <p:nvPr/>
        </p:nvPicPr>
        <p:blipFill>
          <a:blip r:embed="rId2" cstate="print"/>
          <a:srcRect/>
          <a:stretch>
            <a:fillRect/>
          </a:stretch>
        </p:blipFill>
        <p:spPr bwMode="auto">
          <a:xfrm>
            <a:off x="5181600" y="533400"/>
            <a:ext cx="3603625" cy="6019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4" y="1630904"/>
            <a:ext cx="8623494" cy="2554545"/>
          </a:xfrm>
          <a:prstGeom prst="rect">
            <a:avLst/>
          </a:prstGeom>
        </p:spPr>
        <p:txBody>
          <a:bodyPr wrap="square">
            <a:spAutoFit/>
          </a:bodyPr>
          <a:lstStyle/>
          <a:p>
            <a:r>
              <a:rPr lang="fr-FR" sz="4000" b="1" dirty="0" smtClean="0">
                <a:solidFill>
                  <a:srgbClr val="FFFF00"/>
                </a:solidFill>
              </a:rPr>
              <a:t>L'</a:t>
            </a:r>
            <a:r>
              <a:rPr lang="fr-FR" sz="4000" b="1" i="1" dirty="0" smtClean="0">
                <a:solidFill>
                  <a:schemeClr val="accent1">
                    <a:lumMod val="60000"/>
                    <a:lumOff val="40000"/>
                  </a:schemeClr>
                </a:solidFill>
              </a:rPr>
              <a:t>agénésie</a:t>
            </a:r>
            <a:r>
              <a:rPr lang="fr-FR" sz="4000" b="1" i="1" dirty="0" smtClean="0">
                <a:solidFill>
                  <a:srgbClr val="FFFF00"/>
                </a:solidFill>
              </a:rPr>
              <a:t> du </a:t>
            </a:r>
            <a:r>
              <a:rPr lang="fr-FR" sz="4000" b="1" i="1" dirty="0" smtClean="0">
                <a:solidFill>
                  <a:schemeClr val="accent1">
                    <a:lumMod val="60000"/>
                    <a:lumOff val="40000"/>
                  </a:schemeClr>
                </a:solidFill>
              </a:rPr>
              <a:t>corps calleux</a:t>
            </a:r>
            <a:r>
              <a:rPr lang="fr-FR" sz="4000" b="1" dirty="0" smtClean="0">
                <a:solidFill>
                  <a:schemeClr val="accent1">
                    <a:lumMod val="60000"/>
                    <a:lumOff val="40000"/>
                  </a:schemeClr>
                </a:solidFill>
              </a:rPr>
              <a:t> </a:t>
            </a:r>
            <a:r>
              <a:rPr lang="fr-FR" sz="4000" b="1" dirty="0" smtClean="0">
                <a:solidFill>
                  <a:srgbClr val="FFFF00"/>
                </a:solidFill>
              </a:rPr>
              <a:t>correspond à l'absence de formation du corps calleux lors du développement du fœtus</a:t>
            </a:r>
            <a:endParaRPr lang="fr-FR" sz="4000" b="1" dirty="0">
              <a:solidFill>
                <a:srgbClr val="FFFF00"/>
              </a:solidFil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a date 1"/>
          <p:cNvSpPr>
            <a:spLocks noGrp="1"/>
          </p:cNvSpPr>
          <p:nvPr>
            <p:ph type="dt" sz="quarter" idx="10"/>
          </p:nvPr>
        </p:nvSpPr>
        <p:spPr>
          <a:noFill/>
        </p:spPr>
        <p:txBody>
          <a:bodyPr/>
          <a:lstStyle/>
          <a:p>
            <a:fld id="{753A0CF9-4E7D-4181-8AE3-806CE0AA9F14}" type="datetime1">
              <a:rPr lang="fr-FR" smtClean="0"/>
              <a:pPr/>
              <a:t>18/03/2022</a:t>
            </a:fld>
            <a:endParaRPr lang="fr-FR" smtClean="0"/>
          </a:p>
        </p:txBody>
      </p:sp>
      <p:sp>
        <p:nvSpPr>
          <p:cNvPr id="23555" name="Espace réservé du numéro de diapositive 2"/>
          <p:cNvSpPr>
            <a:spLocks noGrp="1"/>
          </p:cNvSpPr>
          <p:nvPr>
            <p:ph type="sldNum" sz="quarter" idx="12"/>
          </p:nvPr>
        </p:nvSpPr>
        <p:spPr>
          <a:noFill/>
        </p:spPr>
        <p:txBody>
          <a:bodyPr/>
          <a:lstStyle/>
          <a:p>
            <a:fld id="{2BA06819-BC9B-4B84-835C-A32BE0D57A8D}" type="slidenum">
              <a:rPr lang="fr-FR" smtClean="0"/>
              <a:pPr/>
              <a:t>37</a:t>
            </a:fld>
            <a:endParaRPr lang="fr-FR" smtClean="0"/>
          </a:p>
        </p:txBody>
      </p:sp>
      <p:pic>
        <p:nvPicPr>
          <p:cNvPr id="23556" name="Picture 2"/>
          <p:cNvPicPr>
            <a:picLocks noChangeAspect="1" noChangeArrowheads="1"/>
          </p:cNvPicPr>
          <p:nvPr/>
        </p:nvPicPr>
        <p:blipFill>
          <a:blip r:embed="rId2" cstate="print"/>
          <a:srcRect/>
          <a:stretch>
            <a:fillRect/>
          </a:stretch>
        </p:blipFill>
        <p:spPr bwMode="auto">
          <a:xfrm>
            <a:off x="-9525" y="-42863"/>
            <a:ext cx="9163050" cy="6858001"/>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Espace réservé de la date 6"/>
          <p:cNvSpPr>
            <a:spLocks noGrp="1"/>
          </p:cNvSpPr>
          <p:nvPr>
            <p:ph type="dt" sz="half" idx="10"/>
          </p:nvPr>
        </p:nvSpPr>
        <p:spPr/>
        <p:txBody>
          <a:bodyPr/>
          <a:lstStyle/>
          <a:p>
            <a:pPr>
              <a:defRPr/>
            </a:pPr>
            <a:fld id="{796BE3A6-2FF8-49CF-90F5-BB84FA2F6588}" type="datetime1">
              <a:rPr lang="fr-FR"/>
              <a:pPr>
                <a:defRPr/>
              </a:pPr>
              <a:t>18/03/2022</a:t>
            </a:fld>
            <a:endParaRPr lang="fr-FR"/>
          </a:p>
        </p:txBody>
      </p:sp>
      <p:sp>
        <p:nvSpPr>
          <p:cNvPr id="52232" name="Espace réservé du numéro de diapositive 7"/>
          <p:cNvSpPr>
            <a:spLocks noGrp="1"/>
          </p:cNvSpPr>
          <p:nvPr>
            <p:ph type="sldNum" sz="quarter" idx="12"/>
          </p:nvPr>
        </p:nvSpPr>
        <p:spPr/>
        <p:txBody>
          <a:bodyPr/>
          <a:lstStyle/>
          <a:p>
            <a:pPr>
              <a:defRPr/>
            </a:pPr>
            <a:fld id="{6A3B89AE-88E0-4A16-8F89-B8E4CE69971D}" type="slidenum">
              <a:rPr lang="fr-FR" b="1">
                <a:solidFill>
                  <a:srgbClr val="FFFF00"/>
                </a:solidFill>
              </a:rPr>
              <a:pPr>
                <a:defRPr/>
              </a:pPr>
              <a:t>38</a:t>
            </a:fld>
            <a:endParaRPr lang="fr-FR" b="1" dirty="0">
              <a:solidFill>
                <a:srgbClr val="FFFF00"/>
              </a:solidFill>
            </a:endParaRPr>
          </a:p>
        </p:txBody>
      </p:sp>
      <p:sp>
        <p:nvSpPr>
          <p:cNvPr id="44035" name="Espace réservé du contenu 3"/>
          <p:cNvSpPr>
            <a:spLocks noGrp="1"/>
          </p:cNvSpPr>
          <p:nvPr>
            <p:ph idx="4294967295"/>
          </p:nvPr>
        </p:nvSpPr>
        <p:spPr>
          <a:xfrm>
            <a:off x="0" y="404664"/>
            <a:ext cx="9144000" cy="2303462"/>
          </a:xfrm>
        </p:spPr>
        <p:txBody>
          <a:bodyPr>
            <a:normAutofit fontScale="92500" lnSpcReduction="10000"/>
          </a:bodyPr>
          <a:lstStyle/>
          <a:p>
            <a:pPr marL="548640" indent="-411480" fontAlgn="auto">
              <a:spcAft>
                <a:spcPts val="1200"/>
              </a:spcAft>
              <a:buClr>
                <a:schemeClr val="tx1">
                  <a:shade val="95000"/>
                </a:schemeClr>
              </a:buClr>
              <a:buNone/>
              <a:defRPr/>
            </a:pPr>
            <a:r>
              <a:rPr lang="fr-FR" b="1" dirty="0" smtClean="0">
                <a:solidFill>
                  <a:srgbClr val="FFFF00"/>
                </a:solidFill>
                <a:ea typeface="ＭＳ Ｐゴシック" charset="-128"/>
              </a:rPr>
              <a:t>Le cortex est formé de « bosses » et de « creux ». </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bosses » s’appellent </a:t>
            </a:r>
            <a:r>
              <a:rPr lang="fr-FR" sz="4400" b="1" u="sng" dirty="0" smtClean="0">
                <a:solidFill>
                  <a:srgbClr val="FFFF00"/>
                </a:solidFill>
                <a:ea typeface="ＭＳ Ｐゴシック" charset="-128"/>
              </a:rPr>
              <a:t>gyrus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gyri</a:t>
            </a:r>
            <a:r>
              <a:rPr lang="fr-FR" b="1" u="sng" dirty="0" smtClean="0">
                <a:solidFill>
                  <a:srgbClr val="FFFF00"/>
                </a:solidFill>
                <a:ea typeface="ＭＳ Ｐゴシック" charset="-128"/>
              </a:rPr>
              <a:t>)</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creux » s’appellent </a:t>
            </a:r>
            <a:r>
              <a:rPr lang="fr-FR" sz="4400" b="1" u="sng" dirty="0" err="1" smtClean="0">
                <a:solidFill>
                  <a:srgbClr val="FFFF00"/>
                </a:solidFill>
                <a:ea typeface="ＭＳ Ｐゴシック" charset="-128"/>
              </a:rPr>
              <a:t>sulcus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sulci</a:t>
            </a:r>
            <a:r>
              <a:rPr lang="fr-FR" b="1" u="sng" dirty="0" smtClean="0">
                <a:solidFill>
                  <a:srgbClr val="FFFF00"/>
                </a:solidFill>
                <a:ea typeface="ＭＳ Ｐゴシック" charset="-128"/>
              </a:rPr>
              <a:t>)</a:t>
            </a:r>
          </a:p>
        </p:txBody>
      </p:sp>
      <p:pic>
        <p:nvPicPr>
          <p:cNvPr id="97284" name="Image 6"/>
          <p:cNvPicPr>
            <a:picLocks noChangeAspect="1"/>
          </p:cNvPicPr>
          <p:nvPr/>
        </p:nvPicPr>
        <p:blipFill>
          <a:blip r:embed="rId2" cstate="print">
            <a:clrChange>
              <a:clrFrom>
                <a:srgbClr val="FEFEFE"/>
              </a:clrFrom>
              <a:clrTo>
                <a:srgbClr val="FEFEFE">
                  <a:alpha val="0"/>
                </a:srgbClr>
              </a:clrTo>
            </a:clrChange>
          </a:blip>
          <a:srcRect/>
          <a:stretch>
            <a:fillRect/>
          </a:stretch>
        </p:blipFill>
        <p:spPr bwMode="auto">
          <a:xfrm>
            <a:off x="2735263" y="3492500"/>
            <a:ext cx="3565525" cy="2673350"/>
          </a:xfrm>
          <a:prstGeom prst="rect">
            <a:avLst/>
          </a:prstGeom>
          <a:solidFill>
            <a:schemeClr val="bg1"/>
          </a:solidFill>
          <a:ln w="9525">
            <a:noFill/>
            <a:miter lim="800000"/>
            <a:headEnd/>
            <a:tailEnd/>
          </a:ln>
        </p:spPr>
      </p:pic>
      <p:sp>
        <p:nvSpPr>
          <p:cNvPr id="97285" name="Text Box 5"/>
          <p:cNvSpPr txBox="1">
            <a:spLocks noChangeArrowheads="1"/>
          </p:cNvSpPr>
          <p:nvPr/>
        </p:nvSpPr>
        <p:spPr bwMode="auto">
          <a:xfrm>
            <a:off x="3924300" y="2997200"/>
            <a:ext cx="1519968" cy="461665"/>
          </a:xfrm>
          <a:prstGeom prst="rect">
            <a:avLst/>
          </a:prstGeom>
          <a:noFill/>
          <a:ln w="9525">
            <a:solidFill>
              <a:schemeClr val="accent2"/>
            </a:solidFill>
            <a:miter lim="800000"/>
            <a:headEnd/>
            <a:tailEnd/>
          </a:ln>
        </p:spPr>
        <p:txBody>
          <a:bodyPr wrap="none">
            <a:spAutoFit/>
          </a:bodyPr>
          <a:lstStyle/>
          <a:p>
            <a:r>
              <a:rPr lang="en-CA" b="1" dirty="0" err="1"/>
              <a:t>Extérieur</a:t>
            </a:r>
            <a:endParaRPr lang="en-US" b="1" dirty="0"/>
          </a:p>
        </p:txBody>
      </p:sp>
      <p:sp>
        <p:nvSpPr>
          <p:cNvPr id="97286" name="Text Box 6"/>
          <p:cNvSpPr txBox="1">
            <a:spLocks noChangeArrowheads="1"/>
          </p:cNvSpPr>
          <p:nvPr/>
        </p:nvSpPr>
        <p:spPr bwMode="auto">
          <a:xfrm>
            <a:off x="4054475" y="6308725"/>
            <a:ext cx="1415772" cy="461665"/>
          </a:xfrm>
          <a:prstGeom prst="rect">
            <a:avLst/>
          </a:prstGeom>
          <a:noFill/>
          <a:ln w="9525">
            <a:solidFill>
              <a:schemeClr val="accent2"/>
            </a:solidFill>
            <a:miter lim="800000"/>
            <a:headEnd/>
            <a:tailEnd/>
          </a:ln>
        </p:spPr>
        <p:txBody>
          <a:bodyPr wrap="none">
            <a:spAutoFit/>
          </a:bodyPr>
          <a:lstStyle/>
          <a:p>
            <a:r>
              <a:rPr lang="en-CA" b="1"/>
              <a:t>Intérieur</a:t>
            </a:r>
            <a:endParaRPr lang="en-US"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dissolve">
                                      <p:cBhvr>
                                        <p:cTn id="15" dur="500"/>
                                        <p:tgtEl>
                                          <p:spTgt spid="440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7284"/>
                                        </p:tgtEl>
                                        <p:attrNameLst>
                                          <p:attrName>style.visibility</p:attrName>
                                        </p:attrNameLst>
                                      </p:cBhvr>
                                      <p:to>
                                        <p:strVal val="visible"/>
                                      </p:to>
                                    </p:set>
                                    <p:animEffect transition="in" filter="dissolve">
                                      <p:cBhvr>
                                        <p:cTn id="20" dur="500"/>
                                        <p:tgtEl>
                                          <p:spTgt spid="9728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7285"/>
                                        </p:tgtEl>
                                        <p:attrNameLst>
                                          <p:attrName>style.visibility</p:attrName>
                                        </p:attrNameLst>
                                      </p:cBhvr>
                                      <p:to>
                                        <p:strVal val="visible"/>
                                      </p:to>
                                    </p:set>
                                    <p:animEffect transition="in" filter="dissolve">
                                      <p:cBhvr>
                                        <p:cTn id="23" dur="500"/>
                                        <p:tgtEl>
                                          <p:spTgt spid="972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7286"/>
                                        </p:tgtEl>
                                        <p:attrNameLst>
                                          <p:attrName>style.visibility</p:attrName>
                                        </p:attrNameLst>
                                      </p:cBhvr>
                                      <p:to>
                                        <p:strVal val="visible"/>
                                      </p:to>
                                    </p:set>
                                    <p:animEffect transition="in" filter="dissolve">
                                      <p:cBhvr>
                                        <p:cTn id="26"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685800" y="332656"/>
            <a:ext cx="7772400" cy="1143000"/>
          </a:xfrm>
        </p:spPr>
        <p:txBody>
          <a:bodyPr/>
          <a:lstStyle/>
          <a:p>
            <a:pPr eaLnBrk="1" hangingPunct="1"/>
            <a:r>
              <a:rPr lang="fr-CA" sz="4800" b="1" dirty="0" smtClean="0">
                <a:solidFill>
                  <a:srgbClr val="FFFF00"/>
                </a:solidFill>
              </a:rPr>
              <a:t>Les lobes du cerveau</a:t>
            </a:r>
          </a:p>
        </p:txBody>
      </p:sp>
      <p:pic>
        <p:nvPicPr>
          <p:cNvPr id="8195" name="Picture 9" descr="Encephale(lobes)"/>
          <p:cNvPicPr>
            <a:picLocks noGrp="1" noChangeAspect="1" noChangeArrowheads="1"/>
          </p:cNvPicPr>
          <p:nvPr>
            <p:ph idx="1"/>
          </p:nvPr>
        </p:nvPicPr>
        <p:blipFill>
          <a:blip r:embed="rId3" cstate="print"/>
          <a:srcRect/>
          <a:stretch>
            <a:fillRect/>
          </a:stretch>
        </p:blipFill>
        <p:spPr>
          <a:xfrm>
            <a:off x="611188" y="1484313"/>
            <a:ext cx="7761287" cy="5076825"/>
          </a:xfr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e la date 2"/>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332A9A5-FBD0-4F97-BC10-74CE4A94D8DB}" type="datetime1">
              <a:rPr lang="fr-FR" smtClean="0">
                <a:solidFill>
                  <a:schemeClr val="bg1"/>
                </a:solidFill>
              </a:rPr>
              <a:pPr/>
              <a:t>18/03/2022</a:t>
            </a:fld>
            <a:endParaRPr lang="fr-FR" smtClean="0">
              <a:solidFill>
                <a:schemeClr val="bg1"/>
              </a:solidFill>
            </a:endParaRPr>
          </a:p>
        </p:txBody>
      </p:sp>
      <p:sp>
        <p:nvSpPr>
          <p:cNvPr id="18436" name="Espace réservé du numéro de diapositive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9B9D6E9-7799-465B-9D0E-314C9DE1AF0B}" type="slidenum">
              <a:rPr lang="fr-FR" smtClean="0">
                <a:solidFill>
                  <a:schemeClr val="bg1"/>
                </a:solidFill>
              </a:rPr>
              <a:pPr/>
              <a:t>4</a:t>
            </a:fld>
            <a:endParaRPr lang="fr-FR" smtClean="0">
              <a:solidFill>
                <a:schemeClr val="bg1"/>
              </a:solidFill>
            </a:endParaRPr>
          </a:p>
        </p:txBody>
      </p:sp>
      <p:sp>
        <p:nvSpPr>
          <p:cNvPr id="5" name="Titre 1"/>
          <p:cNvSpPr txBox="1">
            <a:spLocks/>
          </p:cNvSpPr>
          <p:nvPr/>
        </p:nvSpPr>
        <p:spPr bwMode="auto">
          <a:xfrm>
            <a:off x="0" y="692696"/>
            <a:ext cx="7308304" cy="3456384"/>
          </a:xfrm>
          <a:prstGeom prst="rect">
            <a:avLst/>
          </a:prstGeom>
          <a:noFill/>
          <a:ln w="9525">
            <a:noFill/>
            <a:miter lim="800000"/>
            <a:headEnd/>
            <a:tailEnd/>
          </a:ln>
        </p:spPr>
        <p:txBody>
          <a:bodyPr anchor="ctr"/>
          <a:lstStyle/>
          <a:p>
            <a:pPr>
              <a:spcBef>
                <a:spcPct val="0"/>
              </a:spcBef>
              <a:buFont typeface="Wingdings" pitchFamily="2" charset="2"/>
              <a:buChar char="§"/>
              <a:defRPr/>
            </a:pPr>
            <a:r>
              <a:rPr lang="fr-FR" sz="1800" b="1" u="sng" dirty="0" smtClean="0">
                <a:solidFill>
                  <a:schemeClr val="bg1"/>
                </a:solidFill>
              </a:rPr>
              <a:t>MOYEN-AGE </a:t>
            </a:r>
            <a:r>
              <a:rPr lang="fr-FR" sz="1800" b="1" kern="0" dirty="0" smtClean="0">
                <a:latin typeface="+mj-lt"/>
                <a:ea typeface="+mj-ea"/>
                <a:cs typeface="+mj-cs"/>
              </a:rPr>
              <a:t>VESALE </a:t>
            </a:r>
            <a:r>
              <a:rPr lang="fr-FR" sz="1800" b="1" kern="0" dirty="0">
                <a:latin typeface="+mj-lt"/>
                <a:ea typeface="+mj-ea"/>
                <a:cs typeface="+mj-cs"/>
              </a:rPr>
              <a:t>en </a:t>
            </a:r>
            <a:r>
              <a:rPr lang="fr-FR" sz="1800" b="1" kern="0" dirty="0" smtClean="0">
                <a:latin typeface="+mj-lt"/>
                <a:ea typeface="+mj-ea"/>
                <a:cs typeface="+mj-cs"/>
              </a:rPr>
              <a:t>Italie / VAROLE </a:t>
            </a:r>
            <a:r>
              <a:rPr lang="fr-FR" sz="1800" b="1" kern="0" dirty="0">
                <a:latin typeface="+mj-lt"/>
                <a:ea typeface="+mj-ea"/>
                <a:cs typeface="+mj-cs"/>
              </a:rPr>
              <a:t>et </a:t>
            </a:r>
            <a:r>
              <a:rPr lang="fr-FR" sz="1800" b="1" kern="0" dirty="0" smtClean="0">
                <a:latin typeface="+mj-lt"/>
                <a:ea typeface="+mj-ea"/>
                <a:cs typeface="+mj-cs"/>
              </a:rPr>
              <a:t> FRESNEL </a:t>
            </a:r>
            <a:r>
              <a:rPr lang="fr-FR" sz="1800" b="1" kern="0" dirty="0">
                <a:latin typeface="+mj-lt"/>
                <a:ea typeface="+mj-ea"/>
                <a:cs typeface="+mj-cs"/>
              </a:rPr>
              <a:t>EN </a:t>
            </a:r>
            <a:r>
              <a:rPr lang="fr-FR" sz="1800" b="1" kern="0" dirty="0" smtClean="0">
                <a:latin typeface="+mj-lt"/>
                <a:ea typeface="+mj-ea"/>
                <a:cs typeface="+mj-cs"/>
              </a:rPr>
              <a:t>France</a:t>
            </a:r>
          </a:p>
          <a:p>
            <a:pPr>
              <a:spcBef>
                <a:spcPct val="0"/>
              </a:spcBef>
              <a:buFont typeface="Wingdings" pitchFamily="2" charset="2"/>
              <a:buChar char="§"/>
              <a:defRPr/>
            </a:pPr>
            <a:r>
              <a:rPr lang="fr-FR" sz="1800" dirty="0" smtClean="0"/>
              <a:t>Descriptions  de plus en plus précises de la morphologie cérébrale </a:t>
            </a:r>
          </a:p>
          <a:p>
            <a:pPr>
              <a:spcBef>
                <a:spcPct val="0"/>
              </a:spcBef>
              <a:buFont typeface="Wingdings" pitchFamily="2" charset="2"/>
              <a:buChar char="§"/>
              <a:defRPr/>
            </a:pPr>
            <a:r>
              <a:rPr lang="fr-FR" sz="1800" b="1" kern="0" dirty="0" smtClean="0">
                <a:latin typeface="+mj-lt"/>
                <a:ea typeface="+mj-ea"/>
                <a:cs typeface="+mj-cs"/>
              </a:rPr>
              <a:t> </a:t>
            </a:r>
            <a:r>
              <a:rPr lang="fr-FR" sz="1800" b="1" dirty="0" smtClean="0"/>
              <a:t>Cette gravure du XVI siècle représente un des premiers modèles des subdivisions de l'âme en facultés élémentaires et de localisation de ces facultés en des régions distinctes de </a:t>
            </a:r>
            <a:r>
              <a:rPr lang="fr-FR" sz="1800" b="1" dirty="0" smtClean="0"/>
              <a:t>l'encéphale</a:t>
            </a:r>
          </a:p>
          <a:p>
            <a:pPr>
              <a:spcBef>
                <a:spcPct val="0"/>
              </a:spcBef>
            </a:pPr>
            <a:r>
              <a:rPr lang="fr-FR" sz="1800" b="1" dirty="0" smtClean="0"/>
              <a:t>Les premiers "</a:t>
            </a:r>
            <a:r>
              <a:rPr lang="fr-FR" sz="1800" b="1" dirty="0" smtClean="0"/>
              <a:t>phrénologues«  Pères </a:t>
            </a:r>
            <a:r>
              <a:rPr lang="fr-FR" sz="1800" b="1" dirty="0" smtClean="0"/>
              <a:t>de l'Eglise, attribuent de manière erronée les "fonctions de l'âme" aux parties creuses du cerveau: les </a:t>
            </a:r>
            <a:r>
              <a:rPr lang="fr-FR" sz="1800" b="1" dirty="0" smtClean="0"/>
              <a:t>ventricules</a:t>
            </a:r>
          </a:p>
          <a:p>
            <a:pPr>
              <a:spcBef>
                <a:spcPct val="0"/>
              </a:spcBef>
            </a:pPr>
            <a:r>
              <a:rPr lang="fr-FR" sz="1800" b="1" dirty="0" smtClean="0">
                <a:cs typeface="Arial" charset="0"/>
                <a:hlinkClick r:id="rId2"/>
              </a:rPr>
              <a:t>FĀRĀBĪ </a:t>
            </a:r>
            <a:r>
              <a:rPr lang="fr-FR" sz="1800" b="1" dirty="0" smtClean="0">
                <a:cs typeface="Arial" charset="0"/>
                <a:hlinkClick r:id="rId2"/>
              </a:rPr>
              <a:t>AL- (872-950</a:t>
            </a:r>
            <a:r>
              <a:rPr lang="fr-FR" sz="1800" b="1" dirty="0" smtClean="0">
                <a:cs typeface="Arial" charset="0"/>
                <a:hlinkClick r:id="rId2"/>
              </a:rPr>
              <a:t>)</a:t>
            </a:r>
            <a:r>
              <a:rPr lang="fr-FR" sz="1800" b="1" dirty="0" smtClean="0">
                <a:cs typeface="Arial" charset="0"/>
              </a:rPr>
              <a:t>:</a:t>
            </a:r>
            <a:r>
              <a:rPr lang="fr-FR" sz="1800" b="1" dirty="0" smtClean="0">
                <a:cs typeface="Arial" charset="0"/>
              </a:rPr>
              <a:t> agissant aussi, en cas de besoin, sur le corps). </a:t>
            </a:r>
            <a:r>
              <a:rPr lang="fr-FR" sz="1800" b="1" dirty="0" smtClean="0">
                <a:cs typeface="Arial" charset="0"/>
              </a:rPr>
              <a:t>L'âme </a:t>
            </a:r>
            <a:r>
              <a:rPr lang="fr-FR" sz="1800" b="1" dirty="0" smtClean="0">
                <a:cs typeface="Arial" charset="0"/>
              </a:rPr>
              <a:t>parlante se </a:t>
            </a:r>
            <a:r>
              <a:rPr lang="fr-FR" sz="1800" b="1" dirty="0" smtClean="0">
                <a:cs typeface="Arial" charset="0"/>
              </a:rPr>
              <a:t>partage, </a:t>
            </a:r>
            <a:r>
              <a:rPr lang="fr-FR" sz="1800" b="1" dirty="0" smtClean="0">
                <a:cs typeface="Arial" charset="0"/>
              </a:rPr>
              <a:t>en « faculté parlante </a:t>
            </a:r>
            <a:r>
              <a:rPr lang="fr-FR" sz="1800" b="1" dirty="0" smtClean="0">
                <a:cs typeface="Arial" charset="0"/>
              </a:rPr>
              <a:t>pratique</a:t>
            </a:r>
            <a:r>
              <a:rPr lang="fr-FR" sz="1800" b="1" dirty="0" smtClean="0">
                <a:cs typeface="Arial" charset="0"/>
              </a:rPr>
              <a:t> en « faculté professionnelle </a:t>
            </a:r>
            <a:r>
              <a:rPr lang="fr-FR" sz="1800" b="1" dirty="0" smtClean="0">
                <a:cs typeface="Arial" charset="0"/>
              </a:rPr>
              <a:t>»  </a:t>
            </a:r>
            <a:r>
              <a:rPr lang="fr-FR" sz="1800" b="1" dirty="0" smtClean="0">
                <a:cs typeface="Arial" charset="0"/>
              </a:rPr>
              <a:t>et en « faculté cogitative </a:t>
            </a:r>
            <a:r>
              <a:rPr lang="fr-FR" sz="1800" b="1" dirty="0" smtClean="0">
                <a:cs typeface="Arial" charset="0"/>
              </a:rPr>
              <a:t>»,</a:t>
            </a:r>
          </a:p>
          <a:p>
            <a:pPr>
              <a:spcBef>
                <a:spcPct val="0"/>
              </a:spcBef>
            </a:pPr>
            <a:r>
              <a:rPr lang="fr-FR" sz="1800" b="1" u="sng" dirty="0" smtClean="0">
                <a:solidFill>
                  <a:schemeClr val="bg1"/>
                </a:solidFill>
              </a:rPr>
              <a:t>XIXème </a:t>
            </a:r>
            <a:r>
              <a:rPr lang="fr-FR" sz="1800" b="1" u="sng" dirty="0" smtClean="0">
                <a:solidFill>
                  <a:schemeClr val="bg1"/>
                </a:solidFill>
              </a:rPr>
              <a:t>SIECLE:  </a:t>
            </a:r>
            <a:r>
              <a:rPr lang="fr-FR" sz="1800" b="1" dirty="0" smtClean="0"/>
              <a:t>La </a:t>
            </a:r>
            <a:r>
              <a:rPr lang="fr-FR" sz="1800" b="1" dirty="0" smtClean="0">
                <a:solidFill>
                  <a:srgbClr val="FF0000"/>
                </a:solidFill>
                <a:latin typeface="Antique Olive Compact" pitchFamily="34" charset="0"/>
              </a:rPr>
              <a:t>PHRÉNOLOGIE</a:t>
            </a:r>
            <a:r>
              <a:rPr lang="fr-FR" sz="1800" b="1" dirty="0" smtClean="0"/>
              <a:t> est l'étude de la forme du crâne des </a:t>
            </a:r>
            <a:r>
              <a:rPr lang="fr-FR" sz="1800" b="1" dirty="0" smtClean="0"/>
              <a:t>individus</a:t>
            </a:r>
          </a:p>
          <a:p>
            <a:pPr>
              <a:spcBef>
                <a:spcPct val="0"/>
              </a:spcBef>
            </a:pPr>
            <a:r>
              <a:rPr lang="fr-FR" sz="1800" b="1" dirty="0" smtClean="0">
                <a:solidFill>
                  <a:schemeClr val="bg1"/>
                </a:solidFill>
              </a:rPr>
              <a:t>Franz Josef Gall (1758- 1828</a:t>
            </a:r>
            <a:r>
              <a:rPr lang="fr-FR" sz="1800" b="1" dirty="0" smtClean="0">
                <a:solidFill>
                  <a:schemeClr val="bg1"/>
                </a:solidFill>
              </a:rPr>
              <a:t>): </a:t>
            </a:r>
            <a:endParaRPr lang="fr-FR" sz="1800" b="1" dirty="0" smtClean="0"/>
          </a:p>
          <a:p>
            <a:pPr>
              <a:spcBef>
                <a:spcPct val="0"/>
              </a:spcBef>
            </a:pPr>
            <a:r>
              <a:rPr lang="fr-FR" sz="1800" b="1" dirty="0" smtClean="0">
                <a:cs typeface="Arial" charset="0"/>
              </a:rPr>
              <a:t> </a:t>
            </a:r>
            <a:endParaRPr lang="fr-FR" sz="1800" b="1" dirty="0" smtClean="0">
              <a:cs typeface="Arial" charset="0"/>
            </a:endParaRPr>
          </a:p>
          <a:p>
            <a:pPr>
              <a:spcBef>
                <a:spcPct val="0"/>
              </a:spcBef>
            </a:pPr>
            <a:endParaRPr lang="fr-FR" sz="1800" kern="0" dirty="0">
              <a:latin typeface="+mj-lt"/>
              <a:ea typeface="+mj-ea"/>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7351002" y="0"/>
            <a:ext cx="1792998" cy="1872407"/>
          </a:xfrm>
          <a:prstGeom prst="rect">
            <a:avLst/>
          </a:prstGeom>
          <a:noFill/>
          <a:ln w="28575">
            <a:noFill/>
            <a:miter lim="800000"/>
            <a:headEnd/>
            <a:tailEnd/>
          </a:ln>
        </p:spPr>
      </p:pic>
      <p:sp>
        <p:nvSpPr>
          <p:cNvPr id="9" name="Rectangle 8"/>
          <p:cNvSpPr/>
          <p:nvPr/>
        </p:nvSpPr>
        <p:spPr>
          <a:xfrm>
            <a:off x="0" y="4365104"/>
            <a:ext cx="6660232" cy="1200329"/>
          </a:xfrm>
          <a:prstGeom prst="rect">
            <a:avLst/>
          </a:prstGeom>
        </p:spPr>
        <p:txBody>
          <a:bodyPr wrap="square">
            <a:spAutoFit/>
          </a:bodyPr>
          <a:lstStyle/>
          <a:p>
            <a:r>
              <a:rPr lang="fr-FR" b="1" dirty="0" smtClean="0"/>
              <a:t>Représentations phrénologistes selon Gall: A, d'après Broussais (1836) et B, in "The </a:t>
            </a:r>
            <a:r>
              <a:rPr lang="fr-FR" b="1" dirty="0" err="1" smtClean="0"/>
              <a:t>Betterman</a:t>
            </a:r>
            <a:r>
              <a:rPr lang="fr-FR" b="1" dirty="0" smtClean="0"/>
              <a:t> Archive</a:t>
            </a:r>
            <a:endParaRPr lang="fr-FR" dirty="0"/>
          </a:p>
        </p:txBody>
      </p:sp>
      <p:pic>
        <p:nvPicPr>
          <p:cNvPr id="10" name="Picture 2"/>
          <p:cNvPicPr>
            <a:picLocks noChangeAspect="1" noChangeArrowheads="1"/>
          </p:cNvPicPr>
          <p:nvPr/>
        </p:nvPicPr>
        <p:blipFill>
          <a:blip r:embed="rId4" cstate="print"/>
          <a:srcRect/>
          <a:stretch>
            <a:fillRect/>
          </a:stretch>
        </p:blipFill>
        <p:spPr bwMode="auto">
          <a:xfrm>
            <a:off x="6904796" y="3789040"/>
            <a:ext cx="2239204" cy="306896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83" name="Group 39"/>
          <p:cNvGraphicFramePr>
            <a:graphicFrameLocks noGrp="1"/>
          </p:cNvGraphicFramePr>
          <p:nvPr/>
        </p:nvGraphicFramePr>
        <p:xfrm>
          <a:off x="0" y="836712"/>
          <a:ext cx="9144000" cy="5191760"/>
        </p:xfrm>
        <a:graphic>
          <a:graphicData uri="http://schemas.openxmlformats.org/drawingml/2006/table">
            <a:tbl>
              <a:tblPr>
                <a:effectLst>
                  <a:innerShdw blurRad="63500" dist="50800" dir="16200000">
                    <a:prstClr val="black">
                      <a:alpha val="50000"/>
                    </a:prstClr>
                  </a:innerShdw>
                </a:effectLst>
              </a:tblPr>
              <a:tblGrid>
                <a:gridCol w="3167063"/>
                <a:gridCol w="5976937"/>
              </a:tblGrid>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Lobes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Fonctions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Frontal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Pensés, planification, raisonnement, émotions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Pariétal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Perception des stimuli, langage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Occipital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Temporal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Audition, olfaction, mémoire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sp>
        <p:nvSpPr>
          <p:cNvPr id="3" name="Rectangle à coins arrondis 2"/>
          <p:cNvSpPr/>
          <p:nvPr/>
        </p:nvSpPr>
        <p:spPr bwMode="auto">
          <a:xfrm>
            <a:off x="3707904" y="332656"/>
            <a:ext cx="914400" cy="914400"/>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0" smtClean="0">
              <a:ln>
                <a:noFill/>
              </a:ln>
              <a:solidFill>
                <a:srgbClr val="FFFF00"/>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152400"/>
            <a:ext cx="6324600" cy="457200"/>
          </a:xfrm>
          <a:prstGeom prst="rect">
            <a:avLst/>
          </a:prstGeom>
          <a:noFill/>
          <a:ln w="28575">
            <a:noFill/>
            <a:miter lim="800000"/>
            <a:headEnd/>
            <a:tailEnd/>
          </a:ln>
        </p:spPr>
        <p:txBody>
          <a:bodyPr>
            <a:spAutoFit/>
          </a:bodyPr>
          <a:lstStyle/>
          <a:p>
            <a:r>
              <a:rPr lang="fr-CA" b="1" dirty="0"/>
              <a:t>Divisions fonctionnelles du cortex:</a:t>
            </a:r>
          </a:p>
        </p:txBody>
      </p:sp>
      <p:sp>
        <p:nvSpPr>
          <p:cNvPr id="106499" name="Text Box 3"/>
          <p:cNvSpPr txBox="1">
            <a:spLocks noChangeArrowheads="1"/>
          </p:cNvSpPr>
          <p:nvPr/>
        </p:nvSpPr>
        <p:spPr bwMode="auto">
          <a:xfrm>
            <a:off x="304800" y="838200"/>
            <a:ext cx="3352800" cy="1569660"/>
          </a:xfrm>
          <a:prstGeom prst="rect">
            <a:avLst/>
          </a:prstGeom>
          <a:noFill/>
          <a:ln w="28575">
            <a:noFill/>
            <a:miter lim="800000"/>
            <a:headEnd/>
            <a:tailEnd/>
          </a:ln>
        </p:spPr>
        <p:txBody>
          <a:bodyPr>
            <a:spAutoFit/>
          </a:bodyPr>
          <a:lstStyle/>
          <a:p>
            <a:pPr marL="285750" indent="-285750">
              <a:buFontTx/>
              <a:buChar char="•"/>
            </a:pPr>
            <a:r>
              <a:rPr lang="fr-CA" b="1" dirty="0"/>
              <a:t>Aires motrices</a:t>
            </a:r>
          </a:p>
          <a:p>
            <a:pPr marL="285750" indent="-285750">
              <a:buFontTx/>
              <a:buChar char="•"/>
            </a:pPr>
            <a:r>
              <a:rPr lang="fr-CA" b="1" dirty="0"/>
              <a:t>Aires sensitives</a:t>
            </a:r>
          </a:p>
          <a:p>
            <a:pPr marL="285750" indent="-285750">
              <a:buFontTx/>
              <a:buChar char="•"/>
            </a:pPr>
            <a:r>
              <a:rPr lang="fr-CA" b="1" dirty="0"/>
              <a:t>Aires d'association</a:t>
            </a:r>
          </a:p>
        </p:txBody>
      </p:sp>
      <p:pic>
        <p:nvPicPr>
          <p:cNvPr id="106501" name="Picture 5" descr="cortexaires"/>
          <p:cNvPicPr>
            <a:picLocks noChangeAspect="1" noChangeArrowheads="1"/>
          </p:cNvPicPr>
          <p:nvPr/>
        </p:nvPicPr>
        <p:blipFill>
          <a:blip r:embed="rId2" cstate="print"/>
          <a:srcRect/>
          <a:stretch>
            <a:fillRect/>
          </a:stretch>
        </p:blipFill>
        <p:spPr bwMode="auto">
          <a:xfrm>
            <a:off x="2667000" y="2438400"/>
            <a:ext cx="6270625" cy="4259263"/>
          </a:xfrm>
          <a:prstGeom prst="rect">
            <a:avLst/>
          </a:prstGeom>
          <a:noFill/>
          <a:ln w="9525">
            <a:noFill/>
            <a:miter lim="800000"/>
            <a:headEnd/>
            <a:tailEnd/>
          </a:ln>
        </p:spPr>
      </p:pic>
      <p:sp>
        <p:nvSpPr>
          <p:cNvPr id="49157" name="Text Box 6"/>
          <p:cNvSpPr txBox="1">
            <a:spLocks noChangeArrowheads="1"/>
          </p:cNvSpPr>
          <p:nvPr/>
        </p:nvSpPr>
        <p:spPr bwMode="auto">
          <a:xfrm>
            <a:off x="1431925" y="5373688"/>
            <a:ext cx="184150" cy="457200"/>
          </a:xfrm>
          <a:prstGeom prst="rect">
            <a:avLst/>
          </a:prstGeom>
          <a:noFill/>
          <a:ln w="28575">
            <a:noFill/>
            <a:miter lim="800000"/>
            <a:headEnd/>
            <a:tailEnd/>
          </a:ln>
        </p:spPr>
        <p:txBody>
          <a:bodyPr wrap="none">
            <a:spAutoFit/>
          </a:bodyPr>
          <a:lstStyle/>
          <a:p>
            <a:endParaRPr lang="fr-CA"/>
          </a:p>
        </p:txBody>
      </p:sp>
      <p:grpSp>
        <p:nvGrpSpPr>
          <p:cNvPr id="2" name="Group 11"/>
          <p:cNvGrpSpPr>
            <a:grpSpLocks/>
          </p:cNvGrpSpPr>
          <p:nvPr/>
        </p:nvGrpSpPr>
        <p:grpSpPr bwMode="auto">
          <a:xfrm>
            <a:off x="2362200" y="2362200"/>
            <a:ext cx="4572000" cy="3124200"/>
            <a:chOff x="1488" y="1488"/>
            <a:chExt cx="2880" cy="1968"/>
          </a:xfrm>
        </p:grpSpPr>
        <p:sp>
          <p:nvSpPr>
            <p:cNvPr id="49160" name="Line 7"/>
            <p:cNvSpPr>
              <a:spLocks noChangeShapeType="1"/>
            </p:cNvSpPr>
            <p:nvPr/>
          </p:nvSpPr>
          <p:spPr bwMode="auto">
            <a:xfrm>
              <a:off x="1488" y="1488"/>
              <a:ext cx="1488" cy="1296"/>
            </a:xfrm>
            <a:prstGeom prst="line">
              <a:avLst/>
            </a:prstGeom>
            <a:noFill/>
            <a:ln w="28575">
              <a:solidFill>
                <a:srgbClr val="FF3300"/>
              </a:solidFill>
              <a:round/>
              <a:headEnd/>
              <a:tailEnd type="triangle" w="med" len="med"/>
            </a:ln>
          </p:spPr>
          <p:txBody>
            <a:bodyPr anchor="ctr">
              <a:spAutoFit/>
            </a:bodyPr>
            <a:lstStyle/>
            <a:p>
              <a:endParaRPr lang="fr-FR"/>
            </a:p>
          </p:txBody>
        </p:sp>
        <p:sp>
          <p:nvSpPr>
            <p:cNvPr id="49161" name="Line 8"/>
            <p:cNvSpPr>
              <a:spLocks noChangeShapeType="1"/>
            </p:cNvSpPr>
            <p:nvPr/>
          </p:nvSpPr>
          <p:spPr bwMode="auto">
            <a:xfrm>
              <a:off x="1488" y="1488"/>
              <a:ext cx="2880" cy="1248"/>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49162" name="Line 9"/>
            <p:cNvSpPr>
              <a:spLocks noChangeShapeType="1"/>
            </p:cNvSpPr>
            <p:nvPr/>
          </p:nvSpPr>
          <p:spPr bwMode="auto">
            <a:xfrm>
              <a:off x="1488" y="1488"/>
              <a:ext cx="1776" cy="1968"/>
            </a:xfrm>
            <a:prstGeom prst="line">
              <a:avLst/>
            </a:prstGeom>
            <a:noFill/>
            <a:ln w="28575">
              <a:solidFill>
                <a:srgbClr val="FF3300"/>
              </a:solidFill>
              <a:round/>
              <a:headEnd/>
              <a:tailEnd type="triangle" w="med" len="med"/>
            </a:ln>
          </p:spPr>
          <p:txBody>
            <a:bodyPr anchor="ctr">
              <a:spAutoFit/>
            </a:bodyPr>
            <a:lstStyle/>
            <a:p>
              <a:endParaRPr lang="fr-FR"/>
            </a:p>
          </p:txBody>
        </p:sp>
      </p:grpSp>
      <p:sp>
        <p:nvSpPr>
          <p:cNvPr id="106508" name="Text Box 12"/>
          <p:cNvSpPr txBox="1">
            <a:spLocks noChangeArrowheads="1"/>
          </p:cNvSpPr>
          <p:nvPr/>
        </p:nvSpPr>
        <p:spPr bwMode="auto">
          <a:xfrm>
            <a:off x="36984" y="5638800"/>
            <a:ext cx="2590800" cy="854075"/>
          </a:xfrm>
          <a:prstGeom prst="rect">
            <a:avLst/>
          </a:prstGeom>
          <a:solidFill>
            <a:srgbClr val="FFFF00"/>
          </a:solidFill>
          <a:ln w="28575">
            <a:solidFill>
              <a:srgbClr val="FF3300"/>
            </a:solidFill>
            <a:miter lim="800000"/>
            <a:headEnd/>
            <a:tailEnd/>
          </a:ln>
        </p:spPr>
        <p:txBody>
          <a:bodyPr>
            <a:spAutoFit/>
          </a:bodyPr>
          <a:lstStyle/>
          <a:p>
            <a:r>
              <a:rPr lang="fr-CA" sz="1600" b="1">
                <a:solidFill>
                  <a:schemeClr val="tx1"/>
                </a:solidFill>
              </a:rPr>
              <a:t>Utilisons-nous vraiment que 10% de notre cerveau?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6501"/>
                                        </p:tgtEl>
                                        <p:attrNameLst>
                                          <p:attrName>style.visibility</p:attrName>
                                        </p:attrNameLst>
                                      </p:cBhvr>
                                      <p:to>
                                        <p:strVal val="visible"/>
                                      </p:to>
                                    </p:set>
                                    <p:animEffect transition="in" filter="barn(outVertical)">
                                      <p:cBhvr>
                                        <p:cTn id="13" dur="500"/>
                                        <p:tgtEl>
                                          <p:spTgt spid="106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6508"/>
                                        </p:tgtEl>
                                        <p:attrNameLst>
                                          <p:attrName>style.visibility</p:attrName>
                                        </p:attrNameLst>
                                      </p:cBhvr>
                                      <p:to>
                                        <p:strVal val="visible"/>
                                      </p:to>
                                    </p:set>
                                    <p:anim calcmode="lin" valueType="num">
                                      <p:cBhvr additive="base">
                                        <p:cTn id="23" dur="500" fill="hold"/>
                                        <p:tgtEl>
                                          <p:spTgt spid="106508"/>
                                        </p:tgtEl>
                                        <p:attrNameLst>
                                          <p:attrName>ppt_x</p:attrName>
                                        </p:attrNameLst>
                                      </p:cBhvr>
                                      <p:tavLst>
                                        <p:tav tm="0">
                                          <p:val>
                                            <p:strVal val="0-#ppt_w/2"/>
                                          </p:val>
                                        </p:tav>
                                        <p:tav tm="100000">
                                          <p:val>
                                            <p:strVal val="#ppt_x"/>
                                          </p:val>
                                        </p:tav>
                                      </p:tavLst>
                                    </p:anim>
                                    <p:anim calcmode="lin" valueType="num">
                                      <p:cBhvr additive="base">
                                        <p:cTn id="24" dur="500" fill="hold"/>
                                        <p:tgtEl>
                                          <p:spTgt spid="106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830317"/>
            <a:ext cx="9143999" cy="5262979"/>
          </a:xfrm>
          <a:prstGeom prst="rect">
            <a:avLst/>
          </a:prstGeom>
          <a:noFill/>
          <a:ln w="28575">
            <a:noFill/>
            <a:miter lim="800000"/>
            <a:headEnd/>
            <a:tailEnd/>
          </a:ln>
        </p:spPr>
        <p:txBody>
          <a:bodyPr wrap="square">
            <a:spAutoFit/>
          </a:bodyPr>
          <a:lstStyle/>
          <a:p>
            <a:pPr marL="285750" indent="-285750"/>
            <a:r>
              <a:rPr lang="fr-CA" sz="3200" b="1" dirty="0"/>
              <a:t>Formé:</a:t>
            </a:r>
          </a:p>
          <a:p>
            <a:pPr marL="285750" indent="-285750">
              <a:buFontTx/>
              <a:buChar char="•"/>
            </a:pPr>
            <a:r>
              <a:rPr lang="fr-CA" sz="3200" b="1" dirty="0"/>
              <a:t>Écorce de substance grise = </a:t>
            </a:r>
            <a:r>
              <a:rPr lang="fr-CA" sz="3200" b="1" dirty="0">
                <a:solidFill>
                  <a:srgbClr val="00FF00"/>
                </a:solidFill>
              </a:rPr>
              <a:t>cortex</a:t>
            </a:r>
            <a:r>
              <a:rPr lang="fr-CA" sz="3200" b="1" dirty="0">
                <a:solidFill>
                  <a:srgbClr val="FF9900"/>
                </a:solidFill>
              </a:rPr>
              <a:t/>
            </a:r>
            <a:br>
              <a:rPr lang="fr-CA" sz="3200" b="1" dirty="0">
                <a:solidFill>
                  <a:srgbClr val="FF9900"/>
                </a:solidFill>
              </a:rPr>
            </a:br>
            <a:r>
              <a:rPr lang="fr-CA" sz="3200" b="1" dirty="0"/>
              <a:t>Plus le cortex a une grande surface, plus il est plissé (</a:t>
            </a:r>
            <a:r>
              <a:rPr lang="fr-CA" sz="3200" b="1" dirty="0">
                <a:solidFill>
                  <a:srgbClr val="00FF00"/>
                </a:solidFill>
              </a:rPr>
              <a:t>circonvolutions</a:t>
            </a:r>
            <a:r>
              <a:rPr lang="fr-CA" sz="3200" b="1" dirty="0"/>
              <a:t> et</a:t>
            </a:r>
            <a:r>
              <a:rPr lang="fr-CA" sz="3200" b="1" dirty="0">
                <a:solidFill>
                  <a:srgbClr val="00FF00"/>
                </a:solidFill>
              </a:rPr>
              <a:t> sillons</a:t>
            </a:r>
            <a:r>
              <a:rPr lang="fr-CA" sz="3200" b="1" dirty="0"/>
              <a:t>)</a:t>
            </a:r>
          </a:p>
          <a:p>
            <a:pPr marL="285750" indent="-285750">
              <a:buFontTx/>
              <a:buChar char="•"/>
            </a:pPr>
            <a:r>
              <a:rPr lang="fr-CA" sz="3200" b="1" dirty="0"/>
              <a:t>Recouvrant de la substance blanche (fibres myélinisées reliant les différentes zones entre elles)</a:t>
            </a:r>
          </a:p>
          <a:p>
            <a:pPr marL="285750" indent="-285750">
              <a:buFontTx/>
              <a:buChar char="•"/>
            </a:pPr>
            <a:r>
              <a:rPr lang="fr-CA" sz="3200" b="1" dirty="0"/>
              <a:t>Et des amas de substance grise: </a:t>
            </a:r>
            <a:r>
              <a:rPr lang="fr-CA" sz="3200" b="1" dirty="0">
                <a:solidFill>
                  <a:srgbClr val="00FF00"/>
                </a:solidFill>
              </a:rPr>
              <a:t>noyaux gris centraux</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5" descr="noyauxgriscorel"/>
          <p:cNvPicPr>
            <a:picLocks noChangeAspect="1" noChangeArrowheads="1"/>
          </p:cNvPicPr>
          <p:nvPr/>
        </p:nvPicPr>
        <p:blipFill>
          <a:blip r:embed="rId2" cstate="print"/>
          <a:srcRect/>
          <a:stretch>
            <a:fillRect/>
          </a:stretch>
        </p:blipFill>
        <p:spPr bwMode="auto">
          <a:xfrm>
            <a:off x="1295400" y="1066800"/>
            <a:ext cx="6315075" cy="5087938"/>
          </a:xfrm>
          <a:prstGeom prst="rect">
            <a:avLst/>
          </a:prstGeom>
          <a:noFill/>
          <a:ln w="9525">
            <a:noFill/>
            <a:miter lim="800000"/>
            <a:headEnd/>
            <a:tailEnd/>
          </a:ln>
        </p:spPr>
      </p:pic>
      <p:sp>
        <p:nvSpPr>
          <p:cNvPr id="50179" name="Text Box 3"/>
          <p:cNvSpPr txBox="1">
            <a:spLocks noChangeArrowheads="1"/>
          </p:cNvSpPr>
          <p:nvPr/>
        </p:nvSpPr>
        <p:spPr bwMode="auto">
          <a:xfrm>
            <a:off x="304800" y="457200"/>
            <a:ext cx="7620000" cy="457200"/>
          </a:xfrm>
          <a:prstGeom prst="rect">
            <a:avLst/>
          </a:prstGeom>
          <a:noFill/>
          <a:ln w="28575">
            <a:noFill/>
            <a:miter lim="800000"/>
            <a:headEnd/>
            <a:tailEnd/>
          </a:ln>
        </p:spPr>
        <p:txBody>
          <a:bodyPr>
            <a:spAutoFit/>
          </a:bodyPr>
          <a:lstStyle/>
          <a:p>
            <a:r>
              <a:rPr lang="fr-CA"/>
              <a:t>Les noyaux gris centraux</a:t>
            </a:r>
          </a:p>
        </p:txBody>
      </p:sp>
      <p:sp>
        <p:nvSpPr>
          <p:cNvPr id="50180" name="Text Box 6"/>
          <p:cNvSpPr txBox="1">
            <a:spLocks noChangeArrowheads="1"/>
          </p:cNvSpPr>
          <p:nvPr/>
        </p:nvSpPr>
        <p:spPr bwMode="auto">
          <a:xfrm>
            <a:off x="1828800" y="4724400"/>
            <a:ext cx="2536825" cy="395288"/>
          </a:xfrm>
          <a:prstGeom prst="rect">
            <a:avLst/>
          </a:prstGeom>
          <a:solidFill>
            <a:srgbClr val="FFFF00"/>
          </a:solidFill>
          <a:ln w="28575">
            <a:solidFill>
              <a:schemeClr val="tx1"/>
            </a:solidFill>
            <a:miter lim="800000"/>
            <a:headEnd/>
            <a:tailEnd/>
          </a:ln>
        </p:spPr>
        <p:txBody>
          <a:bodyPr wrap="none">
            <a:spAutoFit/>
          </a:bodyPr>
          <a:lstStyle/>
          <a:p>
            <a:r>
              <a:rPr lang="fr-CA" sz="1800" b="1">
                <a:solidFill>
                  <a:schemeClr val="tx1"/>
                </a:solidFill>
              </a:rPr>
              <a:t>Noyaux gris centraux</a:t>
            </a:r>
            <a:endParaRPr lang="fr-CA"/>
          </a:p>
        </p:txBody>
      </p:sp>
      <p:sp>
        <p:nvSpPr>
          <p:cNvPr id="50181" name="Oval 12"/>
          <p:cNvSpPr>
            <a:spLocks noChangeArrowheads="1"/>
          </p:cNvSpPr>
          <p:nvPr/>
        </p:nvSpPr>
        <p:spPr bwMode="auto">
          <a:xfrm>
            <a:off x="5791200" y="3276600"/>
            <a:ext cx="533400" cy="762000"/>
          </a:xfrm>
          <a:prstGeom prst="ellipse">
            <a:avLst/>
          </a:prstGeom>
          <a:noFill/>
          <a:ln w="28575">
            <a:noFill/>
            <a:round/>
            <a:headEnd/>
            <a:tailEnd/>
          </a:ln>
        </p:spPr>
        <p:txBody>
          <a:bodyPr wrap="none" anchor="ctr">
            <a:spAutoFit/>
          </a:bodyPr>
          <a:lstStyle/>
          <a:p>
            <a:endParaRPr lang="fr-FR"/>
          </a:p>
        </p:txBody>
      </p:sp>
      <p:sp>
        <p:nvSpPr>
          <p:cNvPr id="50182" name="Oval 16"/>
          <p:cNvSpPr>
            <a:spLocks noChangeArrowheads="1"/>
          </p:cNvSpPr>
          <p:nvPr/>
        </p:nvSpPr>
        <p:spPr bwMode="auto">
          <a:xfrm rot="2574933">
            <a:off x="4060825" y="3721100"/>
            <a:ext cx="1122363" cy="1038225"/>
          </a:xfrm>
          <a:prstGeom prst="ellipse">
            <a:avLst/>
          </a:prstGeom>
          <a:noFill/>
          <a:ln w="38100">
            <a:solidFill>
              <a:srgbClr val="FF3300"/>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381000"/>
            <a:ext cx="6400800" cy="584775"/>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a:t>La latéralisation du cerveau</a:t>
            </a:r>
          </a:p>
        </p:txBody>
      </p:sp>
      <p:sp>
        <p:nvSpPr>
          <p:cNvPr id="52227" name="Text Box 3"/>
          <p:cNvSpPr txBox="1">
            <a:spLocks noChangeArrowheads="1"/>
          </p:cNvSpPr>
          <p:nvPr/>
        </p:nvSpPr>
        <p:spPr bwMode="auto">
          <a:xfrm>
            <a:off x="685800" y="1447800"/>
            <a:ext cx="7010400" cy="954107"/>
          </a:xfrm>
          <a:prstGeom prst="rect">
            <a:avLst/>
          </a:prstGeom>
          <a:noFill/>
          <a:ln w="28575">
            <a:noFill/>
            <a:miter lim="800000"/>
            <a:headEnd/>
            <a:tailEnd/>
          </a:ln>
        </p:spPr>
        <p:txBody>
          <a:bodyPr>
            <a:spAutoFit/>
          </a:bodyPr>
          <a:lstStyle/>
          <a:p>
            <a:r>
              <a:rPr lang="fr-CA" sz="2800" b="1" dirty="0"/>
              <a:t>Toutes les fibres nerveuses sensorielle et motrices se croisent dans le SNC</a:t>
            </a:r>
          </a:p>
        </p:txBody>
      </p:sp>
      <p:sp>
        <p:nvSpPr>
          <p:cNvPr id="52229" name="Text Box 5"/>
          <p:cNvSpPr txBox="1">
            <a:spLocks noChangeArrowheads="1"/>
          </p:cNvSpPr>
          <p:nvPr/>
        </p:nvSpPr>
        <p:spPr bwMode="auto">
          <a:xfrm>
            <a:off x="179512" y="2971800"/>
            <a:ext cx="8784976" cy="3416320"/>
          </a:xfrm>
          <a:prstGeom prst="rect">
            <a:avLst/>
          </a:prstGeom>
          <a:noFill/>
          <a:ln w="76200">
            <a:solidFill>
              <a:srgbClr val="00FF00"/>
            </a:solidFill>
            <a:miter lim="800000"/>
            <a:headEnd/>
            <a:tailEnd/>
          </a:ln>
        </p:spPr>
        <p:txBody>
          <a:bodyPr wrap="square">
            <a:spAutoFit/>
          </a:bodyPr>
          <a:lstStyle/>
          <a:p>
            <a:r>
              <a:rPr lang="fr-CA" sz="3600" b="1" dirty="0"/>
              <a:t>Hémisphère gauche : relié au côté droit du </a:t>
            </a:r>
            <a:r>
              <a:rPr lang="fr-CA" sz="3600" b="1" dirty="0" smtClean="0"/>
              <a:t>corps</a:t>
            </a:r>
          </a:p>
          <a:p>
            <a:endParaRPr lang="fr-CA" sz="3600" b="1" dirty="0"/>
          </a:p>
          <a:p>
            <a:r>
              <a:rPr lang="fr-CA" sz="3600" b="1" dirty="0"/>
              <a:t>Hémisphère droit : relié au côté gauche du corps</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692696"/>
            <a:ext cx="9144000" cy="2462213"/>
          </a:xfrm>
          <a:prstGeom prst="rect">
            <a:avLst/>
          </a:prstGeom>
          <a:noFill/>
          <a:ln w="28575">
            <a:noFill/>
            <a:miter lim="800000"/>
            <a:headEnd/>
            <a:tailEnd/>
          </a:ln>
        </p:spPr>
        <p:txBody>
          <a:bodyPr wrap="square">
            <a:spAutoFit/>
          </a:bodyPr>
          <a:lstStyle/>
          <a:p>
            <a:pPr marL="381000" indent="-381000">
              <a:buFontTx/>
              <a:buChar char="•"/>
            </a:pPr>
            <a:r>
              <a:rPr lang="fr-CA" sz="2800" b="1" dirty="0"/>
              <a:t>Contrôle côté droit du corps</a:t>
            </a:r>
          </a:p>
          <a:p>
            <a:pPr marL="381000" indent="-381000">
              <a:buFontTx/>
              <a:buChar char="•"/>
            </a:pPr>
            <a:r>
              <a:rPr lang="fr-CA" sz="2800" b="1" dirty="0"/>
              <a:t>Plus habile que le droit (90% = droitiers)</a:t>
            </a:r>
          </a:p>
          <a:p>
            <a:pPr marL="381000" indent="-381000">
              <a:buFontTx/>
              <a:buChar char="•"/>
            </a:pPr>
            <a:r>
              <a:rPr lang="fr-CA" sz="2800" b="1" dirty="0"/>
              <a:t>Langage parlé (aire de Broca, entre autre)</a:t>
            </a:r>
          </a:p>
          <a:p>
            <a:pPr marL="381000" indent="-381000">
              <a:buFontTx/>
              <a:buChar char="•"/>
            </a:pPr>
            <a:r>
              <a:rPr lang="fr-CA" sz="2800" b="1" dirty="0"/>
              <a:t>Raisonnement analytique, logique, séquentiel</a:t>
            </a:r>
          </a:p>
        </p:txBody>
      </p:sp>
      <p:sp>
        <p:nvSpPr>
          <p:cNvPr id="109571" name="Text Box 3"/>
          <p:cNvSpPr txBox="1">
            <a:spLocks noChangeArrowheads="1"/>
          </p:cNvSpPr>
          <p:nvPr/>
        </p:nvSpPr>
        <p:spPr bwMode="auto">
          <a:xfrm>
            <a:off x="0" y="3789040"/>
            <a:ext cx="9144000" cy="2893100"/>
          </a:xfrm>
          <a:prstGeom prst="rect">
            <a:avLst/>
          </a:prstGeom>
          <a:noFill/>
          <a:ln w="28575">
            <a:noFill/>
            <a:miter lim="800000"/>
            <a:headEnd/>
            <a:tailEnd/>
          </a:ln>
        </p:spPr>
        <p:txBody>
          <a:bodyPr wrap="square">
            <a:spAutoFit/>
          </a:bodyPr>
          <a:lstStyle/>
          <a:p>
            <a:pPr marL="285750" indent="-285750">
              <a:buFontTx/>
              <a:buChar char="•"/>
            </a:pPr>
            <a:r>
              <a:rPr lang="fr-CA" sz="2800" b="1" dirty="0"/>
              <a:t>Contrôle côté gauche du corps</a:t>
            </a:r>
          </a:p>
          <a:p>
            <a:pPr marL="285750" indent="-285750">
              <a:buFontTx/>
              <a:buChar char="•"/>
            </a:pPr>
            <a:r>
              <a:rPr lang="fr-CA" sz="2800" b="1" dirty="0"/>
              <a:t>Perception 3D meilleure (un peu) que le gauche</a:t>
            </a:r>
          </a:p>
          <a:p>
            <a:pPr marL="285750" indent="-285750">
              <a:buFontTx/>
              <a:buChar char="•"/>
            </a:pPr>
            <a:r>
              <a:rPr lang="fr-CA" sz="2800" b="1" dirty="0"/>
              <a:t>Intuition plus que logique</a:t>
            </a:r>
          </a:p>
          <a:p>
            <a:pPr marL="285750" indent="-285750">
              <a:buFontTx/>
              <a:buChar char="•"/>
            </a:pPr>
            <a:r>
              <a:rPr lang="fr-CA" sz="2800" b="1" dirty="0"/>
              <a:t>Sensibilité musicale, artistique (plus que le gauche)</a:t>
            </a:r>
          </a:p>
        </p:txBody>
      </p:sp>
      <p:sp>
        <p:nvSpPr>
          <p:cNvPr id="53252" name="Text Box 4"/>
          <p:cNvSpPr txBox="1">
            <a:spLocks noChangeArrowheads="1"/>
          </p:cNvSpPr>
          <p:nvPr/>
        </p:nvSpPr>
        <p:spPr bwMode="auto">
          <a:xfrm>
            <a:off x="609600" y="116632"/>
            <a:ext cx="3386138" cy="457200"/>
          </a:xfrm>
          <a:prstGeom prst="rect">
            <a:avLst/>
          </a:prstGeom>
          <a:solidFill>
            <a:schemeClr val="hlink"/>
          </a:solidFill>
          <a:ln w="28575">
            <a:noFill/>
            <a:miter lim="800000"/>
            <a:headEnd/>
            <a:tailEnd/>
          </a:ln>
        </p:spPr>
        <p:txBody>
          <a:bodyPr>
            <a:spAutoFit/>
          </a:bodyPr>
          <a:lstStyle/>
          <a:p>
            <a:r>
              <a:rPr lang="fr-CA" b="1" dirty="0">
                <a:solidFill>
                  <a:schemeClr val="tx1"/>
                </a:solidFill>
              </a:rPr>
              <a:t>Hémisphère gauche :</a:t>
            </a:r>
          </a:p>
        </p:txBody>
      </p:sp>
      <p:sp>
        <p:nvSpPr>
          <p:cNvPr id="53253" name="Text Box 5"/>
          <p:cNvSpPr txBox="1">
            <a:spLocks noChangeArrowheads="1"/>
          </p:cNvSpPr>
          <p:nvPr/>
        </p:nvSpPr>
        <p:spPr bwMode="auto">
          <a:xfrm>
            <a:off x="609600" y="3284984"/>
            <a:ext cx="3241675" cy="457200"/>
          </a:xfrm>
          <a:prstGeom prst="rect">
            <a:avLst/>
          </a:prstGeom>
          <a:solidFill>
            <a:schemeClr val="hlink"/>
          </a:solidFill>
          <a:ln w="28575">
            <a:noFill/>
            <a:miter lim="800000"/>
            <a:headEnd/>
            <a:tailEnd/>
          </a:ln>
        </p:spPr>
        <p:txBody>
          <a:bodyPr>
            <a:spAutoFit/>
          </a:bodyPr>
          <a:lstStyle/>
          <a:p>
            <a:r>
              <a:rPr lang="fr-CA" b="1" dirty="0">
                <a:solidFill>
                  <a:schemeClr val="tx1"/>
                </a:solidFill>
              </a:rPr>
              <a:t>Hémisphère droit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0">
                                            <p:txEl>
                                              <p:pRg st="2" end="2"/>
                                            </p:txEl>
                                          </p:spTgt>
                                        </p:tgtEl>
                                        <p:attrNameLst>
                                          <p:attrName>style.visibility</p:attrName>
                                        </p:attrNameLst>
                                      </p:cBhvr>
                                      <p:to>
                                        <p:strVal val="visible"/>
                                      </p:to>
                                    </p:set>
                                    <p:anim calcmode="lin" valueType="num">
                                      <p:cBhvr additive="base">
                                        <p:cTn id="19" dur="500" fill="hold"/>
                                        <p:tgtEl>
                                          <p:spTgt spid="1095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0">
                                            <p:txEl>
                                              <p:pRg st="3" end="3"/>
                                            </p:txEl>
                                          </p:spTgt>
                                        </p:tgtEl>
                                        <p:attrNameLst>
                                          <p:attrName>style.visibility</p:attrName>
                                        </p:attrNameLst>
                                      </p:cBhvr>
                                      <p:to>
                                        <p:strVal val="visible"/>
                                      </p:to>
                                    </p:set>
                                    <p:anim calcmode="lin" valueType="num">
                                      <p:cBhvr additive="base">
                                        <p:cTn id="25" dur="500" fill="hold"/>
                                        <p:tgtEl>
                                          <p:spTgt spid="1095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0" end="0"/>
                                            </p:txEl>
                                          </p:spTgt>
                                        </p:tgtEl>
                                        <p:attrNameLst>
                                          <p:attrName>style.visibility</p:attrName>
                                        </p:attrNameLst>
                                      </p:cBhvr>
                                      <p:to>
                                        <p:strVal val="visible"/>
                                      </p:to>
                                    </p:set>
                                    <p:anim calcmode="lin" valueType="num">
                                      <p:cBhvr additive="base">
                                        <p:cTn id="31"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1" end="1"/>
                                            </p:txEl>
                                          </p:spTgt>
                                        </p:tgtEl>
                                        <p:attrNameLst>
                                          <p:attrName>style.visibility</p:attrName>
                                        </p:attrNameLst>
                                      </p:cBhvr>
                                      <p:to>
                                        <p:strVal val="visible"/>
                                      </p:to>
                                    </p:set>
                                    <p:anim calcmode="lin" valueType="num">
                                      <p:cBhvr additive="base">
                                        <p:cTn id="37"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571">
                                            <p:txEl>
                                              <p:pRg st="2" end="2"/>
                                            </p:txEl>
                                          </p:spTgt>
                                        </p:tgtEl>
                                        <p:attrNameLst>
                                          <p:attrName>style.visibility</p:attrName>
                                        </p:attrNameLst>
                                      </p:cBhvr>
                                      <p:to>
                                        <p:strVal val="visible"/>
                                      </p:to>
                                    </p:set>
                                    <p:anim calcmode="lin" valueType="num">
                                      <p:cBhvr additive="base">
                                        <p:cTn id="43"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9571">
                                            <p:txEl>
                                              <p:pRg st="3" end="3"/>
                                            </p:txEl>
                                          </p:spTgt>
                                        </p:tgtEl>
                                        <p:attrNameLst>
                                          <p:attrName>style.visibility</p:attrName>
                                        </p:attrNameLst>
                                      </p:cBhvr>
                                      <p:to>
                                        <p:strVal val="visible"/>
                                      </p:to>
                                    </p:set>
                                    <p:anim calcmode="lin" valueType="num">
                                      <p:cBhvr additive="base">
                                        <p:cTn id="49"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381000"/>
            <a:ext cx="7427168" cy="707886"/>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4000" b="1" dirty="0" smtClean="0"/>
              <a:t>Le </a:t>
            </a:r>
            <a:r>
              <a:rPr lang="fr-CA" sz="4000" b="1" dirty="0"/>
              <a:t>diencéphale</a:t>
            </a:r>
          </a:p>
        </p:txBody>
      </p:sp>
      <p:pic>
        <p:nvPicPr>
          <p:cNvPr id="43011" name="Picture 3" descr="brainct"/>
          <p:cNvPicPr>
            <a:picLocks noChangeAspect="1" noChangeArrowheads="1"/>
          </p:cNvPicPr>
          <p:nvPr/>
        </p:nvPicPr>
        <p:blipFill>
          <a:blip r:embed="rId2" cstate="print"/>
          <a:srcRect/>
          <a:stretch>
            <a:fillRect/>
          </a:stretch>
        </p:blipFill>
        <p:spPr bwMode="auto">
          <a:xfrm>
            <a:off x="3200400" y="1600200"/>
            <a:ext cx="5562600" cy="4659313"/>
          </a:xfrm>
          <a:prstGeom prst="rect">
            <a:avLst/>
          </a:prstGeom>
          <a:noFill/>
          <a:ln w="9525">
            <a:noFill/>
            <a:miter lim="800000"/>
            <a:headEnd/>
            <a:tailEnd/>
          </a:ln>
        </p:spPr>
      </p:pic>
      <p:sp>
        <p:nvSpPr>
          <p:cNvPr id="43012" name="Text Box 4"/>
          <p:cNvSpPr txBox="1">
            <a:spLocks noChangeArrowheads="1"/>
          </p:cNvSpPr>
          <p:nvPr/>
        </p:nvSpPr>
        <p:spPr bwMode="auto">
          <a:xfrm>
            <a:off x="533400" y="2362200"/>
            <a:ext cx="3124200" cy="457200"/>
          </a:xfrm>
          <a:prstGeom prst="rect">
            <a:avLst/>
          </a:prstGeom>
          <a:noFill/>
          <a:ln w="28575">
            <a:noFill/>
            <a:miter lim="800000"/>
            <a:headEnd/>
            <a:tailEnd/>
          </a:ln>
        </p:spPr>
        <p:txBody>
          <a:bodyPr>
            <a:spAutoFit/>
          </a:bodyPr>
          <a:lstStyle/>
          <a:p>
            <a:r>
              <a:rPr lang="fr-CA"/>
              <a:t>Formé de:</a:t>
            </a:r>
          </a:p>
        </p:txBody>
      </p:sp>
      <p:sp>
        <p:nvSpPr>
          <p:cNvPr id="101381" name="Text Box 5"/>
          <p:cNvSpPr txBox="1">
            <a:spLocks noChangeArrowheads="1"/>
          </p:cNvSpPr>
          <p:nvPr/>
        </p:nvSpPr>
        <p:spPr bwMode="auto">
          <a:xfrm>
            <a:off x="0" y="3048000"/>
            <a:ext cx="3429000" cy="1077218"/>
          </a:xfrm>
          <a:prstGeom prst="rect">
            <a:avLst/>
          </a:prstGeom>
          <a:noFill/>
          <a:ln w="28575">
            <a:noFill/>
            <a:miter lim="800000"/>
            <a:headEnd/>
            <a:tailEnd/>
          </a:ln>
        </p:spPr>
        <p:txBody>
          <a:bodyPr wrap="square">
            <a:spAutoFit/>
          </a:bodyPr>
          <a:lstStyle/>
          <a:p>
            <a:pPr marL="190500" indent="-190500">
              <a:buFontTx/>
              <a:buChar char="•"/>
            </a:pPr>
            <a:r>
              <a:rPr lang="fr-CA" sz="3200" b="1" dirty="0"/>
              <a:t>Épiphyse (</a:t>
            </a:r>
            <a:r>
              <a:rPr lang="fr-CA" sz="3200" b="1" dirty="0" err="1"/>
              <a:t>épithalamus</a:t>
            </a:r>
            <a:r>
              <a:rPr lang="fr-CA" sz="3200" b="1" dirty="0"/>
              <a:t>)</a:t>
            </a:r>
          </a:p>
        </p:txBody>
      </p:sp>
      <p:sp>
        <p:nvSpPr>
          <p:cNvPr id="101382" name="Oval 6"/>
          <p:cNvSpPr>
            <a:spLocks noChangeArrowheads="1"/>
          </p:cNvSpPr>
          <p:nvPr/>
        </p:nvSpPr>
        <p:spPr bwMode="auto">
          <a:xfrm>
            <a:off x="6477000" y="3581400"/>
            <a:ext cx="457200" cy="457200"/>
          </a:xfrm>
          <a:prstGeom prst="ellipse">
            <a:avLst/>
          </a:prstGeom>
          <a:noFill/>
          <a:ln w="38100">
            <a:solidFill>
              <a:schemeClr val="accent2"/>
            </a:solidFill>
            <a:round/>
            <a:headEnd/>
            <a:tailEnd/>
          </a:ln>
        </p:spPr>
        <p:txBody>
          <a:bodyPr wrap="none" anchor="ctr">
            <a:spAutoFit/>
          </a:bodyPr>
          <a:lstStyle/>
          <a:p>
            <a:endParaRPr lang="fr-FR"/>
          </a:p>
        </p:txBody>
      </p:sp>
      <p:sp>
        <p:nvSpPr>
          <p:cNvPr id="101383" name="Oval 7"/>
          <p:cNvSpPr>
            <a:spLocks noChangeArrowheads="1"/>
          </p:cNvSpPr>
          <p:nvPr/>
        </p:nvSpPr>
        <p:spPr bwMode="auto">
          <a:xfrm>
            <a:off x="5791200" y="3371850"/>
            <a:ext cx="838200" cy="647700"/>
          </a:xfrm>
          <a:prstGeom prst="ellipse">
            <a:avLst/>
          </a:prstGeom>
          <a:noFill/>
          <a:ln w="38100">
            <a:solidFill>
              <a:schemeClr val="accent2"/>
            </a:solidFill>
            <a:round/>
            <a:headEnd/>
            <a:tailEnd/>
          </a:ln>
        </p:spPr>
        <p:txBody>
          <a:bodyPr anchor="ctr">
            <a:spAutoFit/>
          </a:bodyPr>
          <a:lstStyle/>
          <a:p>
            <a:pPr algn="ctr"/>
            <a:endParaRPr lang="fr-CA">
              <a:solidFill>
                <a:schemeClr val="accent2"/>
              </a:solidFill>
            </a:endParaRPr>
          </a:p>
        </p:txBody>
      </p:sp>
      <p:sp>
        <p:nvSpPr>
          <p:cNvPr id="101384" name="Text Box 8"/>
          <p:cNvSpPr txBox="1">
            <a:spLocks noChangeArrowheads="1"/>
          </p:cNvSpPr>
          <p:nvPr/>
        </p:nvSpPr>
        <p:spPr bwMode="auto">
          <a:xfrm>
            <a:off x="0" y="4797152"/>
            <a:ext cx="2736776" cy="584775"/>
          </a:xfrm>
          <a:prstGeom prst="rect">
            <a:avLst/>
          </a:prstGeom>
          <a:noFill/>
          <a:ln w="28575">
            <a:noFill/>
            <a:miter lim="800000"/>
            <a:headEnd/>
            <a:tailEnd/>
          </a:ln>
        </p:spPr>
        <p:txBody>
          <a:bodyPr wrap="square">
            <a:spAutoFit/>
          </a:bodyPr>
          <a:lstStyle/>
          <a:p>
            <a:pPr marL="190500" indent="-190500">
              <a:buFontTx/>
              <a:buChar char="•"/>
            </a:pPr>
            <a:r>
              <a:rPr lang="fr-CA" sz="3200" b="1" dirty="0"/>
              <a:t>Thalamus</a:t>
            </a:r>
          </a:p>
        </p:txBody>
      </p:sp>
      <p:sp>
        <p:nvSpPr>
          <p:cNvPr id="101385" name="Text Box 9"/>
          <p:cNvSpPr txBox="1">
            <a:spLocks noChangeArrowheads="1"/>
          </p:cNvSpPr>
          <p:nvPr/>
        </p:nvSpPr>
        <p:spPr bwMode="auto">
          <a:xfrm>
            <a:off x="395536" y="6165304"/>
            <a:ext cx="3960440" cy="584775"/>
          </a:xfrm>
          <a:prstGeom prst="rect">
            <a:avLst/>
          </a:prstGeom>
          <a:noFill/>
          <a:ln w="28575">
            <a:noFill/>
            <a:miter lim="800000"/>
            <a:headEnd/>
            <a:tailEnd/>
          </a:ln>
        </p:spPr>
        <p:txBody>
          <a:bodyPr wrap="square">
            <a:spAutoFit/>
          </a:bodyPr>
          <a:lstStyle/>
          <a:p>
            <a:pPr marL="190500" indent="-190500">
              <a:buFontTx/>
              <a:buChar char="•"/>
            </a:pPr>
            <a:r>
              <a:rPr lang="fr-CA" sz="3200" b="1" dirty="0"/>
              <a:t>Hypothalamus</a:t>
            </a:r>
          </a:p>
        </p:txBody>
      </p:sp>
      <p:sp>
        <p:nvSpPr>
          <p:cNvPr id="101386" name="Oval 10"/>
          <p:cNvSpPr>
            <a:spLocks noChangeArrowheads="1"/>
          </p:cNvSpPr>
          <p:nvPr/>
        </p:nvSpPr>
        <p:spPr bwMode="auto">
          <a:xfrm rot="-2515524">
            <a:off x="5495925" y="3911600"/>
            <a:ext cx="685800" cy="381000"/>
          </a:xfrm>
          <a:prstGeom prst="ellipse">
            <a:avLst/>
          </a:prstGeom>
          <a:noFill/>
          <a:ln w="38100">
            <a:solidFill>
              <a:schemeClr val="accent2"/>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0-#ppt_w/2"/>
                                          </p:val>
                                        </p:tav>
                                        <p:tav tm="100000">
                                          <p:val>
                                            <p:strVal val="#ppt_x"/>
                                          </p:val>
                                        </p:tav>
                                      </p:tavLst>
                                    </p:anim>
                                    <p:anim calcmode="lin" valueType="num">
                                      <p:cBhvr additive="base">
                                        <p:cTn id="8"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1382"/>
                                        </p:tgtEl>
                                        <p:attrNameLst>
                                          <p:attrName>style.visibility</p:attrName>
                                        </p:attrNameLst>
                                      </p:cBhvr>
                                      <p:to>
                                        <p:strVal val="visible"/>
                                      </p:to>
                                    </p:set>
                                    <p:anim calcmode="lin" valueType="num">
                                      <p:cBhvr additive="base">
                                        <p:cTn id="13" dur="500" fill="hold"/>
                                        <p:tgtEl>
                                          <p:spTgt spid="101382"/>
                                        </p:tgtEl>
                                        <p:attrNameLst>
                                          <p:attrName>ppt_x</p:attrName>
                                        </p:attrNameLst>
                                      </p:cBhvr>
                                      <p:tavLst>
                                        <p:tav tm="0">
                                          <p:val>
                                            <p:strVal val="#ppt_x"/>
                                          </p:val>
                                        </p:tav>
                                        <p:tav tm="100000">
                                          <p:val>
                                            <p:strVal val="#ppt_x"/>
                                          </p:val>
                                        </p:tav>
                                      </p:tavLst>
                                    </p:anim>
                                    <p:anim calcmode="lin" valueType="num">
                                      <p:cBhvr additive="base">
                                        <p:cTn id="14" dur="500" fill="hold"/>
                                        <p:tgtEl>
                                          <p:spTgt spid="10138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138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84"/>
                                        </p:tgtEl>
                                        <p:attrNameLst>
                                          <p:attrName>style.visibility</p:attrName>
                                        </p:attrNameLst>
                                      </p:cBhvr>
                                      <p:to>
                                        <p:strVal val="visible"/>
                                      </p:to>
                                    </p:set>
                                    <p:anim calcmode="lin" valueType="num">
                                      <p:cBhvr additive="base">
                                        <p:cTn id="19" dur="500" fill="hold"/>
                                        <p:tgtEl>
                                          <p:spTgt spid="101384"/>
                                        </p:tgtEl>
                                        <p:attrNameLst>
                                          <p:attrName>ppt_x</p:attrName>
                                        </p:attrNameLst>
                                      </p:cBhvr>
                                      <p:tavLst>
                                        <p:tav tm="0">
                                          <p:val>
                                            <p:strVal val="0-#ppt_w/2"/>
                                          </p:val>
                                        </p:tav>
                                        <p:tav tm="100000">
                                          <p:val>
                                            <p:strVal val="#ppt_x"/>
                                          </p:val>
                                        </p:tav>
                                      </p:tavLst>
                                    </p:anim>
                                    <p:anim calcmode="lin" valueType="num">
                                      <p:cBhvr additive="base">
                                        <p:cTn id="20"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1383"/>
                                        </p:tgtEl>
                                        <p:attrNameLst>
                                          <p:attrName>style.visibility</p:attrName>
                                        </p:attrNameLst>
                                      </p:cBhvr>
                                      <p:to>
                                        <p:strVal val="visible"/>
                                      </p:to>
                                    </p:set>
                                    <p:anim calcmode="lin" valueType="num">
                                      <p:cBhvr additive="base">
                                        <p:cTn id="25" dur="500" fill="hold"/>
                                        <p:tgtEl>
                                          <p:spTgt spid="101383"/>
                                        </p:tgtEl>
                                        <p:attrNameLst>
                                          <p:attrName>ppt_x</p:attrName>
                                        </p:attrNameLst>
                                      </p:cBhvr>
                                      <p:tavLst>
                                        <p:tav tm="0">
                                          <p:val>
                                            <p:strVal val="#ppt_x"/>
                                          </p:val>
                                        </p:tav>
                                        <p:tav tm="100000">
                                          <p:val>
                                            <p:strVal val="#ppt_x"/>
                                          </p:val>
                                        </p:tav>
                                      </p:tavLst>
                                    </p:anim>
                                    <p:anim calcmode="lin" valueType="num">
                                      <p:cBhvr additive="base">
                                        <p:cTn id="26" dur="500" fill="hold"/>
                                        <p:tgtEl>
                                          <p:spTgt spid="10138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138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1385"/>
                                        </p:tgtEl>
                                        <p:attrNameLst>
                                          <p:attrName>style.visibility</p:attrName>
                                        </p:attrNameLst>
                                      </p:cBhvr>
                                      <p:to>
                                        <p:strVal val="visible"/>
                                      </p:to>
                                    </p:set>
                                    <p:anim calcmode="lin" valueType="num">
                                      <p:cBhvr additive="base">
                                        <p:cTn id="31" dur="500" fill="hold"/>
                                        <p:tgtEl>
                                          <p:spTgt spid="101385"/>
                                        </p:tgtEl>
                                        <p:attrNameLst>
                                          <p:attrName>ppt_x</p:attrName>
                                        </p:attrNameLst>
                                      </p:cBhvr>
                                      <p:tavLst>
                                        <p:tav tm="0">
                                          <p:val>
                                            <p:strVal val="0-#ppt_w/2"/>
                                          </p:val>
                                        </p:tav>
                                        <p:tav tm="100000">
                                          <p:val>
                                            <p:strVal val="#ppt_x"/>
                                          </p:val>
                                        </p:tav>
                                      </p:tavLst>
                                    </p:anim>
                                    <p:anim calcmode="lin" valueType="num">
                                      <p:cBhvr additive="base">
                                        <p:cTn id="32" dur="500" fill="hold"/>
                                        <p:tgtEl>
                                          <p:spTgt spid="10138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1386"/>
                                        </p:tgtEl>
                                        <p:attrNameLst>
                                          <p:attrName>style.visibility</p:attrName>
                                        </p:attrNameLst>
                                      </p:cBhvr>
                                      <p:to>
                                        <p:strVal val="visible"/>
                                      </p:to>
                                    </p:set>
                                    <p:anim calcmode="lin" valueType="num">
                                      <p:cBhvr additive="base">
                                        <p:cTn id="37" dur="500" fill="hold"/>
                                        <p:tgtEl>
                                          <p:spTgt spid="101386"/>
                                        </p:tgtEl>
                                        <p:attrNameLst>
                                          <p:attrName>ppt_x</p:attrName>
                                        </p:attrNameLst>
                                      </p:cBhvr>
                                      <p:tavLst>
                                        <p:tav tm="0">
                                          <p:val>
                                            <p:strVal val="1+#ppt_w/2"/>
                                          </p:val>
                                        </p:tav>
                                        <p:tav tm="100000">
                                          <p:val>
                                            <p:strVal val="#ppt_x"/>
                                          </p:val>
                                        </p:tav>
                                      </p:tavLst>
                                    </p:anim>
                                    <p:anim calcmode="lin" valueType="num">
                                      <p:cBhvr additive="base">
                                        <p:cTn id="38" dur="500" fill="hold"/>
                                        <p:tgtEl>
                                          <p:spTgt spid="101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utoUpdateAnimBg="0"/>
      <p:bldP spid="101382" grpId="0" animBg="1"/>
      <p:bldP spid="101383" grpId="0" animBg="1" autoUpdateAnimBg="0"/>
      <p:bldP spid="101384" grpId="0" autoUpdateAnimBg="0"/>
      <p:bldP spid="101385" grpId="0" autoUpdateAnimBg="0"/>
      <p:bldP spid="1013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457200"/>
            <a:ext cx="8001000" cy="457200"/>
          </a:xfrm>
          <a:prstGeom prst="rect">
            <a:avLst/>
          </a:prstGeom>
          <a:solidFill>
            <a:srgbClr val="CC3300"/>
          </a:solidFill>
          <a:ln w="38100">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fr-CA" sz="2400" b="1">
                <a:solidFill>
                  <a:schemeClr val="bg1"/>
                </a:solidFill>
                <a:latin typeface="Arial" pitchFamily="34" charset="0"/>
              </a:rPr>
              <a:t>Contrôle</a:t>
            </a:r>
            <a:endParaRPr lang="fr-CA" sz="2400">
              <a:solidFill>
                <a:srgbClr val="000099"/>
              </a:solidFill>
              <a:latin typeface="Arial" pitchFamily="34" charset="0"/>
            </a:endParaRPr>
          </a:p>
        </p:txBody>
      </p:sp>
      <p:pic>
        <p:nvPicPr>
          <p:cNvPr id="15363" name="Picture 3" descr="hypothalcorel"/>
          <p:cNvPicPr>
            <a:picLocks noChangeAspect="1" noChangeArrowheads="1"/>
          </p:cNvPicPr>
          <p:nvPr/>
        </p:nvPicPr>
        <p:blipFill>
          <a:blip r:embed="rId2" cstate="print"/>
          <a:srcRect/>
          <a:stretch>
            <a:fillRect/>
          </a:stretch>
        </p:blipFill>
        <p:spPr bwMode="auto">
          <a:xfrm>
            <a:off x="457200" y="1219200"/>
            <a:ext cx="3276600" cy="3276600"/>
          </a:xfrm>
          <a:prstGeom prst="rect">
            <a:avLst/>
          </a:prstGeom>
          <a:noFill/>
          <a:ln w="9525">
            <a:solidFill>
              <a:srgbClr val="CC3300"/>
            </a:solidFill>
            <a:miter lim="800000"/>
            <a:headEnd/>
            <a:tailEnd/>
          </a:ln>
        </p:spPr>
      </p:pic>
      <p:sp>
        <p:nvSpPr>
          <p:cNvPr id="15364" name="Line 4"/>
          <p:cNvSpPr>
            <a:spLocks noChangeShapeType="1"/>
          </p:cNvSpPr>
          <p:nvPr/>
        </p:nvSpPr>
        <p:spPr bwMode="auto">
          <a:xfrm flipH="1">
            <a:off x="1979613" y="2057400"/>
            <a:ext cx="1906587" cy="434975"/>
          </a:xfrm>
          <a:prstGeom prst="line">
            <a:avLst/>
          </a:prstGeom>
          <a:noFill/>
          <a:ln w="38100">
            <a:solidFill>
              <a:srgbClr val="000099"/>
            </a:solidFill>
            <a:round/>
            <a:headEnd/>
            <a:tailEnd type="triangle" w="med" len="med"/>
          </a:ln>
        </p:spPr>
        <p:txBody>
          <a:bodyPr anchor="ctr">
            <a:spAutoFit/>
          </a:bodyPr>
          <a:lstStyle/>
          <a:p>
            <a:endParaRPr lang="fr-FR"/>
          </a:p>
        </p:txBody>
      </p:sp>
      <p:sp>
        <p:nvSpPr>
          <p:cNvPr id="15365" name="Line 5"/>
          <p:cNvSpPr>
            <a:spLocks noChangeShapeType="1"/>
          </p:cNvSpPr>
          <p:nvPr/>
        </p:nvSpPr>
        <p:spPr bwMode="auto">
          <a:xfrm flipH="1" flipV="1">
            <a:off x="1835150" y="2781300"/>
            <a:ext cx="2051050" cy="342900"/>
          </a:xfrm>
          <a:prstGeom prst="line">
            <a:avLst/>
          </a:prstGeom>
          <a:noFill/>
          <a:ln w="38100">
            <a:solidFill>
              <a:srgbClr val="000099"/>
            </a:solidFill>
            <a:round/>
            <a:headEnd/>
            <a:tailEnd type="triangle" w="med" len="med"/>
          </a:ln>
        </p:spPr>
        <p:txBody>
          <a:bodyPr anchor="ctr">
            <a:spAutoFit/>
          </a:bodyPr>
          <a:lstStyle/>
          <a:p>
            <a:endParaRPr lang="fr-FR"/>
          </a:p>
        </p:txBody>
      </p:sp>
      <p:pic>
        <p:nvPicPr>
          <p:cNvPr id="15366" name="Picture 6" descr="hypophyse"/>
          <p:cNvPicPr>
            <a:picLocks noChangeAspect="1" noChangeArrowheads="1"/>
          </p:cNvPicPr>
          <p:nvPr/>
        </p:nvPicPr>
        <p:blipFill>
          <a:blip r:embed="rId3" cstate="print"/>
          <a:srcRect/>
          <a:stretch>
            <a:fillRect/>
          </a:stretch>
        </p:blipFill>
        <p:spPr bwMode="auto">
          <a:xfrm>
            <a:off x="6156325" y="1125538"/>
            <a:ext cx="2722563" cy="3352800"/>
          </a:xfrm>
          <a:prstGeom prst="rect">
            <a:avLst/>
          </a:prstGeom>
          <a:noFill/>
          <a:ln w="9525">
            <a:noFill/>
            <a:miter lim="800000"/>
            <a:headEnd/>
            <a:tailEnd/>
          </a:ln>
        </p:spPr>
      </p:pic>
      <p:sp>
        <p:nvSpPr>
          <p:cNvPr id="15367" name="Line 8"/>
          <p:cNvSpPr>
            <a:spLocks noChangeShapeType="1"/>
          </p:cNvSpPr>
          <p:nvPr/>
        </p:nvSpPr>
        <p:spPr bwMode="auto">
          <a:xfrm flipV="1">
            <a:off x="5638800" y="1916113"/>
            <a:ext cx="2028825" cy="141287"/>
          </a:xfrm>
          <a:prstGeom prst="line">
            <a:avLst/>
          </a:prstGeom>
          <a:noFill/>
          <a:ln w="38100">
            <a:solidFill>
              <a:srgbClr val="FF3300"/>
            </a:solidFill>
            <a:round/>
            <a:headEnd/>
            <a:tailEnd type="triangle" w="med" len="med"/>
          </a:ln>
        </p:spPr>
        <p:txBody>
          <a:bodyPr anchor="ctr">
            <a:spAutoFit/>
          </a:bodyPr>
          <a:lstStyle/>
          <a:p>
            <a:endParaRPr lang="fr-FR"/>
          </a:p>
        </p:txBody>
      </p:sp>
      <p:sp>
        <p:nvSpPr>
          <p:cNvPr id="15368" name="Line 9"/>
          <p:cNvSpPr>
            <a:spLocks noChangeShapeType="1"/>
          </p:cNvSpPr>
          <p:nvPr/>
        </p:nvSpPr>
        <p:spPr bwMode="auto">
          <a:xfrm>
            <a:off x="5364163" y="3213100"/>
            <a:ext cx="2376487" cy="287338"/>
          </a:xfrm>
          <a:prstGeom prst="line">
            <a:avLst/>
          </a:prstGeom>
          <a:noFill/>
          <a:ln w="38100">
            <a:solidFill>
              <a:schemeClr val="tx1"/>
            </a:solidFill>
            <a:round/>
            <a:headEnd/>
            <a:tailEnd type="triangle" w="med" len="med"/>
          </a:ln>
        </p:spPr>
        <p:txBody>
          <a:bodyPr anchor="ctr">
            <a:spAutoFit/>
          </a:bodyPr>
          <a:lstStyle/>
          <a:p>
            <a:endParaRPr lang="fr-FR"/>
          </a:p>
        </p:txBody>
      </p:sp>
      <p:grpSp>
        <p:nvGrpSpPr>
          <p:cNvPr id="2" name="Group 10"/>
          <p:cNvGrpSpPr>
            <a:grpSpLocks/>
          </p:cNvGrpSpPr>
          <p:nvPr/>
        </p:nvGrpSpPr>
        <p:grpSpPr bwMode="auto">
          <a:xfrm>
            <a:off x="4209256" y="3933825"/>
            <a:ext cx="2667000" cy="461963"/>
            <a:chOff x="2352" y="3792"/>
            <a:chExt cx="1680" cy="291"/>
          </a:xfrm>
        </p:grpSpPr>
        <p:sp>
          <p:nvSpPr>
            <p:cNvPr id="15376" name="Line 11"/>
            <p:cNvSpPr>
              <a:spLocks noChangeShapeType="1"/>
            </p:cNvSpPr>
            <p:nvPr/>
          </p:nvSpPr>
          <p:spPr bwMode="auto">
            <a:xfrm flipV="1">
              <a:off x="3408" y="3792"/>
              <a:ext cx="624" cy="144"/>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5377" name="Text Box 12"/>
            <p:cNvSpPr txBox="1">
              <a:spLocks noChangeArrowheads="1"/>
            </p:cNvSpPr>
            <p:nvPr/>
          </p:nvSpPr>
          <p:spPr bwMode="auto">
            <a:xfrm>
              <a:off x="2352" y="3840"/>
              <a:ext cx="1072" cy="243"/>
            </a:xfrm>
            <a:prstGeom prst="rect">
              <a:avLst/>
            </a:prstGeom>
            <a:solidFill>
              <a:srgbClr val="FFFF00"/>
            </a:solidFill>
            <a:ln w="19050">
              <a:solidFill>
                <a:srgbClr val="FF3300"/>
              </a:solidFill>
              <a:miter lim="800000"/>
              <a:headEnd/>
              <a:tailEnd/>
            </a:ln>
          </p:spPr>
          <p:txBody>
            <a:bodyPr wrap="none">
              <a:spAutoFit/>
            </a:bodyPr>
            <a:lstStyle/>
            <a:p>
              <a:pPr>
                <a:spcBef>
                  <a:spcPct val="50000"/>
                </a:spcBef>
              </a:pPr>
              <a:r>
                <a:rPr lang="fr-CA" b="1">
                  <a:solidFill>
                    <a:srgbClr val="000099"/>
                  </a:solidFill>
                </a:rPr>
                <a:t>Selle turcique</a:t>
              </a:r>
              <a:endParaRPr lang="fr-CA" sz="2400">
                <a:solidFill>
                  <a:srgbClr val="000099"/>
                </a:solidFill>
              </a:endParaRPr>
            </a:p>
          </p:txBody>
        </p:sp>
      </p:grpSp>
      <p:sp>
        <p:nvSpPr>
          <p:cNvPr id="15370" name="Text Box 13"/>
          <p:cNvSpPr txBox="1">
            <a:spLocks noChangeArrowheads="1"/>
          </p:cNvSpPr>
          <p:nvPr/>
        </p:nvSpPr>
        <p:spPr bwMode="auto">
          <a:xfrm>
            <a:off x="3995936" y="2996952"/>
            <a:ext cx="1843774" cy="461665"/>
          </a:xfrm>
          <a:prstGeom prst="rect">
            <a:avLst/>
          </a:prstGeom>
          <a:solidFill>
            <a:srgbClr val="FFFF00"/>
          </a:solidFill>
          <a:ln w="19050">
            <a:solidFill>
              <a:srgbClr val="CC3300"/>
            </a:solidFill>
            <a:miter lim="800000"/>
            <a:headEnd/>
            <a:tailEnd/>
          </a:ln>
        </p:spPr>
        <p:txBody>
          <a:bodyPr wrap="none">
            <a:spAutoFit/>
          </a:bodyPr>
          <a:lstStyle/>
          <a:p>
            <a:pPr>
              <a:spcBef>
                <a:spcPct val="50000"/>
              </a:spcBef>
            </a:pPr>
            <a:r>
              <a:rPr lang="fr-CA" b="1">
                <a:solidFill>
                  <a:schemeClr val="tx1"/>
                </a:solidFill>
              </a:rPr>
              <a:t>Hypophyse</a:t>
            </a:r>
          </a:p>
        </p:txBody>
      </p:sp>
      <p:sp>
        <p:nvSpPr>
          <p:cNvPr id="15371" name="Text Box 14"/>
          <p:cNvSpPr txBox="1">
            <a:spLocks noChangeArrowheads="1"/>
          </p:cNvSpPr>
          <p:nvPr/>
        </p:nvSpPr>
        <p:spPr bwMode="auto">
          <a:xfrm>
            <a:off x="3886200" y="1905000"/>
            <a:ext cx="2305439" cy="461665"/>
          </a:xfrm>
          <a:prstGeom prst="rect">
            <a:avLst/>
          </a:prstGeom>
          <a:solidFill>
            <a:srgbClr val="FFFF00"/>
          </a:solidFill>
          <a:ln w="19050">
            <a:solidFill>
              <a:srgbClr val="CC3300"/>
            </a:solidFill>
            <a:miter lim="800000"/>
            <a:headEnd/>
            <a:tailEnd/>
          </a:ln>
        </p:spPr>
        <p:txBody>
          <a:bodyPr wrap="none">
            <a:spAutoFit/>
          </a:bodyPr>
          <a:lstStyle/>
          <a:p>
            <a:pPr>
              <a:spcBef>
                <a:spcPct val="50000"/>
              </a:spcBef>
            </a:pPr>
            <a:r>
              <a:rPr lang="fr-CA" b="1">
                <a:solidFill>
                  <a:schemeClr val="tx1"/>
                </a:solidFill>
              </a:rPr>
              <a:t>Hypothalamus</a:t>
            </a:r>
          </a:p>
        </p:txBody>
      </p:sp>
      <p:sp>
        <p:nvSpPr>
          <p:cNvPr id="15372" name="Text Box 16"/>
          <p:cNvSpPr txBox="1">
            <a:spLocks noChangeArrowheads="1"/>
          </p:cNvSpPr>
          <p:nvPr/>
        </p:nvSpPr>
        <p:spPr bwMode="auto">
          <a:xfrm>
            <a:off x="900113" y="4713288"/>
            <a:ext cx="7993062" cy="641350"/>
          </a:xfrm>
          <a:prstGeom prst="rect">
            <a:avLst/>
          </a:prstGeom>
          <a:noFill/>
          <a:ln w="9525">
            <a:noFill/>
            <a:miter lim="800000"/>
            <a:headEnd/>
            <a:tailEnd/>
          </a:ln>
        </p:spPr>
        <p:txBody>
          <a:bodyPr>
            <a:spAutoFit/>
          </a:bodyPr>
          <a:lstStyle/>
          <a:p>
            <a:pPr>
              <a:spcBef>
                <a:spcPct val="50000"/>
              </a:spcBef>
            </a:pPr>
            <a:r>
              <a:rPr lang="fr-CA" sz="3600">
                <a:solidFill>
                  <a:srgbClr val="00FF00"/>
                </a:solidFill>
              </a:rPr>
              <a:t>L’hypothalamus contrôle l’hypophyse</a:t>
            </a:r>
          </a:p>
        </p:txBody>
      </p:sp>
      <p:sp>
        <p:nvSpPr>
          <p:cNvPr id="15373" name="AutoShape 17"/>
          <p:cNvSpPr>
            <a:spLocks noChangeArrowheads="1"/>
          </p:cNvSpPr>
          <p:nvPr/>
        </p:nvSpPr>
        <p:spPr bwMode="auto">
          <a:xfrm>
            <a:off x="179388" y="4797425"/>
            <a:ext cx="792162" cy="504825"/>
          </a:xfrm>
          <a:prstGeom prst="rightArrow">
            <a:avLst>
              <a:gd name="adj1" fmla="val 49685"/>
              <a:gd name="adj2" fmla="val 54406"/>
            </a:avLst>
          </a:prstGeom>
          <a:solidFill>
            <a:srgbClr val="CC3300"/>
          </a:solidFill>
          <a:ln w="9525">
            <a:solidFill>
              <a:schemeClr val="tx1"/>
            </a:solidFill>
            <a:miter lim="800000"/>
            <a:headEnd/>
            <a:tailEnd/>
          </a:ln>
        </p:spPr>
        <p:txBody>
          <a:bodyPr wrap="none" anchor="ctr"/>
          <a:lstStyle/>
          <a:p>
            <a:endParaRPr lang="en-US"/>
          </a:p>
        </p:txBody>
      </p:sp>
      <p:sp>
        <p:nvSpPr>
          <p:cNvPr id="15374" name="Text Box 19"/>
          <p:cNvSpPr txBox="1">
            <a:spLocks noChangeArrowheads="1"/>
          </p:cNvSpPr>
          <p:nvPr/>
        </p:nvSpPr>
        <p:spPr bwMode="auto">
          <a:xfrm>
            <a:off x="900113" y="5524500"/>
            <a:ext cx="7993062" cy="1190625"/>
          </a:xfrm>
          <a:prstGeom prst="rect">
            <a:avLst/>
          </a:prstGeom>
          <a:noFill/>
          <a:ln w="9525">
            <a:noFill/>
            <a:miter lim="800000"/>
            <a:headEnd/>
            <a:tailEnd/>
          </a:ln>
        </p:spPr>
        <p:txBody>
          <a:bodyPr>
            <a:spAutoFit/>
          </a:bodyPr>
          <a:lstStyle/>
          <a:p>
            <a:pPr>
              <a:spcBef>
                <a:spcPct val="50000"/>
              </a:spcBef>
            </a:pPr>
            <a:r>
              <a:rPr lang="fr-CA" sz="3600">
                <a:solidFill>
                  <a:srgbClr val="00FF00"/>
                </a:solidFill>
              </a:rPr>
              <a:t>L’hypophyse contrôle la plupart des glandes du corps</a:t>
            </a:r>
          </a:p>
        </p:txBody>
      </p:sp>
      <p:sp>
        <p:nvSpPr>
          <p:cNvPr id="15375" name="AutoShape 20"/>
          <p:cNvSpPr>
            <a:spLocks noChangeArrowheads="1"/>
          </p:cNvSpPr>
          <p:nvPr/>
        </p:nvSpPr>
        <p:spPr bwMode="auto">
          <a:xfrm>
            <a:off x="179388" y="5608638"/>
            <a:ext cx="792162" cy="504825"/>
          </a:xfrm>
          <a:prstGeom prst="rightArrow">
            <a:avLst>
              <a:gd name="adj1" fmla="val 49685"/>
              <a:gd name="adj2" fmla="val 54406"/>
            </a:avLst>
          </a:pr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533400"/>
            <a:ext cx="7010400" cy="457200"/>
          </a:xfrm>
          <a:prstGeom prst="rect">
            <a:avLst/>
          </a:prstGeom>
          <a:noFill/>
          <a:ln w="38100">
            <a:noFill/>
            <a:miter lim="800000"/>
            <a:headEnd/>
            <a:tailEnd/>
          </a:ln>
        </p:spPr>
        <p:txBody>
          <a:bodyPr>
            <a:spAutoFit/>
          </a:bodyPr>
          <a:lstStyle/>
          <a:p>
            <a:pPr>
              <a:spcBef>
                <a:spcPct val="50000"/>
              </a:spcBef>
            </a:pPr>
            <a:r>
              <a:rPr lang="fr-CA" sz="2400" b="1">
                <a:solidFill>
                  <a:srgbClr val="00FF00"/>
                </a:solidFill>
              </a:rPr>
              <a:t>L'hypophyse : formée de deux parties</a:t>
            </a:r>
          </a:p>
        </p:txBody>
      </p:sp>
      <p:sp>
        <p:nvSpPr>
          <p:cNvPr id="16387" name="Line 3"/>
          <p:cNvSpPr>
            <a:spLocks noChangeShapeType="1"/>
          </p:cNvSpPr>
          <p:nvPr/>
        </p:nvSpPr>
        <p:spPr bwMode="auto">
          <a:xfrm>
            <a:off x="457200" y="533400"/>
            <a:ext cx="7239000" cy="0"/>
          </a:xfrm>
          <a:prstGeom prst="line">
            <a:avLst/>
          </a:prstGeom>
          <a:noFill/>
          <a:ln w="38100">
            <a:solidFill>
              <a:srgbClr val="CC3300"/>
            </a:solidFill>
            <a:round/>
            <a:headEnd/>
            <a:tailEnd/>
          </a:ln>
        </p:spPr>
        <p:txBody>
          <a:bodyPr wrap="none" anchor="ctr">
            <a:spAutoFit/>
          </a:bodyPr>
          <a:lstStyle/>
          <a:p>
            <a:endParaRPr lang="fr-FR"/>
          </a:p>
        </p:txBody>
      </p:sp>
      <p:pic>
        <p:nvPicPr>
          <p:cNvPr id="16388" name="Picture 4" descr="hypothalhypofr2"/>
          <p:cNvPicPr>
            <a:picLocks noChangeAspect="1" noChangeArrowheads="1"/>
          </p:cNvPicPr>
          <p:nvPr/>
        </p:nvPicPr>
        <p:blipFill>
          <a:blip r:embed="rId2" cstate="print"/>
          <a:srcRect/>
          <a:stretch>
            <a:fillRect/>
          </a:stretch>
        </p:blipFill>
        <p:spPr bwMode="auto">
          <a:xfrm>
            <a:off x="609600" y="1219200"/>
            <a:ext cx="4641850" cy="4876800"/>
          </a:xfrm>
          <a:prstGeom prst="rect">
            <a:avLst/>
          </a:prstGeom>
          <a:noFill/>
          <a:ln w="9525">
            <a:solidFill>
              <a:srgbClr val="CC3300"/>
            </a:solidFill>
            <a:miter lim="800000"/>
            <a:headEnd/>
            <a:tailEnd/>
          </a:ln>
        </p:spPr>
      </p:pic>
      <p:grpSp>
        <p:nvGrpSpPr>
          <p:cNvPr id="2" name="Group 5"/>
          <p:cNvGrpSpPr>
            <a:grpSpLocks/>
          </p:cNvGrpSpPr>
          <p:nvPr/>
        </p:nvGrpSpPr>
        <p:grpSpPr bwMode="auto">
          <a:xfrm>
            <a:off x="76200" y="3886200"/>
            <a:ext cx="2130425" cy="914400"/>
            <a:chOff x="48" y="2448"/>
            <a:chExt cx="1342" cy="576"/>
          </a:xfrm>
        </p:grpSpPr>
        <p:sp>
          <p:nvSpPr>
            <p:cNvPr id="16400" name="Text Box 6"/>
            <p:cNvSpPr txBox="1">
              <a:spLocks noChangeArrowheads="1"/>
            </p:cNvSpPr>
            <p:nvPr/>
          </p:nvSpPr>
          <p:spPr bwMode="auto">
            <a:xfrm>
              <a:off x="48" y="2448"/>
              <a:ext cx="1342" cy="249"/>
            </a:xfrm>
            <a:prstGeom prst="rect">
              <a:avLst/>
            </a:prstGeom>
            <a:solidFill>
              <a:srgbClr val="FFFF00"/>
            </a:solidFill>
            <a:ln w="28575">
              <a:solidFill>
                <a:srgbClr val="CC3300"/>
              </a:solidFill>
              <a:miter lim="800000"/>
              <a:headEnd/>
              <a:tailEnd/>
            </a:ln>
          </p:spPr>
          <p:txBody>
            <a:bodyPr wrap="none">
              <a:spAutoFit/>
            </a:bodyPr>
            <a:lstStyle/>
            <a:p>
              <a:pPr>
                <a:spcBef>
                  <a:spcPct val="50000"/>
                </a:spcBef>
              </a:pPr>
              <a:r>
                <a:rPr lang="fr-CA" b="1">
                  <a:solidFill>
                    <a:srgbClr val="000099"/>
                  </a:solidFill>
                </a:rPr>
                <a:t>Adénohypophyse</a:t>
              </a:r>
            </a:p>
          </p:txBody>
        </p:sp>
        <p:sp>
          <p:nvSpPr>
            <p:cNvPr id="16401" name="Line 7"/>
            <p:cNvSpPr>
              <a:spLocks noChangeShapeType="1"/>
            </p:cNvSpPr>
            <p:nvPr/>
          </p:nvSpPr>
          <p:spPr bwMode="auto">
            <a:xfrm>
              <a:off x="576" y="2688"/>
              <a:ext cx="528" cy="336"/>
            </a:xfrm>
            <a:prstGeom prst="line">
              <a:avLst/>
            </a:prstGeom>
            <a:noFill/>
            <a:ln w="38100">
              <a:solidFill>
                <a:srgbClr val="CC3300"/>
              </a:solidFill>
              <a:round/>
              <a:headEnd/>
              <a:tailEnd type="triangle" w="med" len="med"/>
            </a:ln>
          </p:spPr>
          <p:txBody>
            <a:bodyPr wrap="none" anchor="ctr">
              <a:spAutoFit/>
            </a:bodyPr>
            <a:lstStyle/>
            <a:p>
              <a:endParaRPr lang="fr-FR"/>
            </a:p>
          </p:txBody>
        </p:sp>
      </p:grpSp>
      <p:grpSp>
        <p:nvGrpSpPr>
          <p:cNvPr id="3" name="Group 8"/>
          <p:cNvGrpSpPr>
            <a:grpSpLocks/>
          </p:cNvGrpSpPr>
          <p:nvPr/>
        </p:nvGrpSpPr>
        <p:grpSpPr bwMode="auto">
          <a:xfrm>
            <a:off x="3124200" y="4191000"/>
            <a:ext cx="3057525" cy="609600"/>
            <a:chOff x="1968" y="2640"/>
            <a:chExt cx="1926" cy="384"/>
          </a:xfrm>
        </p:grpSpPr>
        <p:sp>
          <p:nvSpPr>
            <p:cNvPr id="16398" name="Text Box 9"/>
            <p:cNvSpPr txBox="1">
              <a:spLocks noChangeArrowheads="1"/>
            </p:cNvSpPr>
            <p:nvPr/>
          </p:nvSpPr>
          <p:spPr bwMode="auto">
            <a:xfrm>
              <a:off x="2496" y="2640"/>
              <a:ext cx="1398" cy="249"/>
            </a:xfrm>
            <a:prstGeom prst="rect">
              <a:avLst/>
            </a:prstGeom>
            <a:solidFill>
              <a:srgbClr val="FFFF00"/>
            </a:solidFill>
            <a:ln w="28575">
              <a:solidFill>
                <a:srgbClr val="CC3300"/>
              </a:solidFill>
              <a:miter lim="800000"/>
              <a:headEnd/>
              <a:tailEnd/>
            </a:ln>
          </p:spPr>
          <p:txBody>
            <a:bodyPr wrap="none">
              <a:spAutoFit/>
            </a:bodyPr>
            <a:lstStyle/>
            <a:p>
              <a:pPr>
                <a:spcBef>
                  <a:spcPct val="50000"/>
                </a:spcBef>
              </a:pPr>
              <a:r>
                <a:rPr lang="fr-CA" b="1">
                  <a:solidFill>
                    <a:srgbClr val="000099"/>
                  </a:solidFill>
                </a:rPr>
                <a:t>Neurophypophyse</a:t>
              </a:r>
            </a:p>
          </p:txBody>
        </p:sp>
        <p:sp>
          <p:nvSpPr>
            <p:cNvPr id="16399" name="Line 10"/>
            <p:cNvSpPr>
              <a:spLocks noChangeShapeType="1"/>
            </p:cNvSpPr>
            <p:nvPr/>
          </p:nvSpPr>
          <p:spPr bwMode="auto">
            <a:xfrm flipH="1">
              <a:off x="1968" y="2784"/>
              <a:ext cx="528" cy="240"/>
            </a:xfrm>
            <a:prstGeom prst="line">
              <a:avLst/>
            </a:prstGeom>
            <a:noFill/>
            <a:ln w="38100">
              <a:solidFill>
                <a:srgbClr val="CC3300"/>
              </a:solidFill>
              <a:round/>
              <a:headEnd/>
              <a:tailEnd type="triangle" w="med" len="med"/>
            </a:ln>
          </p:spPr>
          <p:txBody>
            <a:bodyPr anchor="ctr">
              <a:spAutoFit/>
            </a:bodyPr>
            <a:lstStyle/>
            <a:p>
              <a:endParaRPr lang="fr-FR"/>
            </a:p>
          </p:txBody>
        </p:sp>
      </p:grpSp>
      <p:grpSp>
        <p:nvGrpSpPr>
          <p:cNvPr id="4" name="Group 11"/>
          <p:cNvGrpSpPr>
            <a:grpSpLocks/>
          </p:cNvGrpSpPr>
          <p:nvPr/>
        </p:nvGrpSpPr>
        <p:grpSpPr bwMode="auto">
          <a:xfrm>
            <a:off x="381000" y="4267201"/>
            <a:ext cx="5410200" cy="2687638"/>
            <a:chOff x="240" y="2688"/>
            <a:chExt cx="3408" cy="1693"/>
          </a:xfrm>
        </p:grpSpPr>
        <p:sp>
          <p:nvSpPr>
            <p:cNvPr id="16396" name="Rectangle 12"/>
            <p:cNvSpPr>
              <a:spLocks noChangeArrowheads="1"/>
            </p:cNvSpPr>
            <p:nvPr/>
          </p:nvSpPr>
          <p:spPr bwMode="auto">
            <a:xfrm>
              <a:off x="1200" y="3625"/>
              <a:ext cx="2448" cy="756"/>
            </a:xfrm>
            <a:prstGeom prst="rect">
              <a:avLst/>
            </a:prstGeom>
            <a:solidFill>
              <a:srgbClr val="FFFF00"/>
            </a:solidFill>
            <a:ln w="28575">
              <a:solidFill>
                <a:srgbClr val="CC3300"/>
              </a:solidFill>
              <a:miter lim="800000"/>
              <a:headEnd/>
              <a:tailEnd/>
            </a:ln>
          </p:spPr>
          <p:txBody>
            <a:bodyPr anchor="ctr">
              <a:spAutoFit/>
            </a:bodyPr>
            <a:lstStyle/>
            <a:p>
              <a:pPr>
                <a:spcBef>
                  <a:spcPct val="50000"/>
                </a:spcBef>
              </a:pPr>
              <a:r>
                <a:rPr lang="fr-CA" b="1" dirty="0" smtClean="0">
                  <a:solidFill>
                    <a:srgbClr val="0000CC"/>
                  </a:solidFill>
                </a:rPr>
                <a:t>Formée </a:t>
              </a:r>
              <a:r>
                <a:rPr lang="fr-CA" b="1" dirty="0">
                  <a:solidFill>
                    <a:srgbClr val="0000CC"/>
                  </a:solidFill>
                </a:rPr>
                <a:t>de cellules sécrétant des hormones dans le sang</a:t>
              </a:r>
            </a:p>
          </p:txBody>
        </p:sp>
        <p:sp>
          <p:nvSpPr>
            <p:cNvPr id="16397" name="Freeform 13"/>
            <p:cNvSpPr>
              <a:spLocks/>
            </p:cNvSpPr>
            <p:nvPr/>
          </p:nvSpPr>
          <p:spPr bwMode="auto">
            <a:xfrm>
              <a:off x="240" y="2688"/>
              <a:ext cx="960" cy="1344"/>
            </a:xfrm>
            <a:custGeom>
              <a:avLst/>
              <a:gdLst>
                <a:gd name="T0" fmla="*/ 0 w 960"/>
                <a:gd name="T1" fmla="*/ 0 h 1344"/>
                <a:gd name="T2" fmla="*/ 0 w 960"/>
                <a:gd name="T3" fmla="*/ 1344 h 1344"/>
                <a:gd name="T4" fmla="*/ 960 w 960"/>
                <a:gd name="T5" fmla="*/ 1344 h 1344"/>
                <a:gd name="T6" fmla="*/ 0 60000 65536"/>
                <a:gd name="T7" fmla="*/ 0 60000 65536"/>
                <a:gd name="T8" fmla="*/ 0 60000 65536"/>
                <a:gd name="T9" fmla="*/ 0 w 960"/>
                <a:gd name="T10" fmla="*/ 0 h 1344"/>
                <a:gd name="T11" fmla="*/ 960 w 960"/>
                <a:gd name="T12" fmla="*/ 1344 h 1344"/>
              </a:gdLst>
              <a:ahLst/>
              <a:cxnLst>
                <a:cxn ang="T6">
                  <a:pos x="T0" y="T1"/>
                </a:cxn>
                <a:cxn ang="T7">
                  <a:pos x="T2" y="T3"/>
                </a:cxn>
                <a:cxn ang="T8">
                  <a:pos x="T4" y="T5"/>
                </a:cxn>
              </a:cxnLst>
              <a:rect l="T9" t="T10" r="T11" b="T12"/>
              <a:pathLst>
                <a:path w="960" h="1344">
                  <a:moveTo>
                    <a:pt x="0" y="0"/>
                  </a:moveTo>
                  <a:lnTo>
                    <a:pt x="0" y="1344"/>
                  </a:lnTo>
                  <a:lnTo>
                    <a:pt x="960" y="1344"/>
                  </a:lnTo>
                </a:path>
              </a:pathLst>
            </a:custGeom>
            <a:noFill/>
            <a:ln w="38100">
              <a:solidFill>
                <a:srgbClr val="CC3300"/>
              </a:solidFill>
              <a:round/>
              <a:headEnd/>
              <a:tailEnd type="triangle" w="med" len="med"/>
            </a:ln>
          </p:spPr>
          <p:txBody>
            <a:bodyPr wrap="none" anchor="ctr">
              <a:spAutoFit/>
            </a:bodyPr>
            <a:lstStyle/>
            <a:p>
              <a:endParaRPr lang="fr-FR"/>
            </a:p>
          </p:txBody>
        </p:sp>
      </p:grpSp>
      <p:grpSp>
        <p:nvGrpSpPr>
          <p:cNvPr id="5" name="Group 14"/>
          <p:cNvGrpSpPr>
            <a:grpSpLocks/>
          </p:cNvGrpSpPr>
          <p:nvPr/>
        </p:nvGrpSpPr>
        <p:grpSpPr bwMode="auto">
          <a:xfrm>
            <a:off x="5903912" y="658813"/>
            <a:ext cx="3276600" cy="3970338"/>
            <a:chOff x="3408" y="392"/>
            <a:chExt cx="2064" cy="2501"/>
          </a:xfrm>
        </p:grpSpPr>
        <p:sp>
          <p:nvSpPr>
            <p:cNvPr id="16394" name="Rectangle 15"/>
            <p:cNvSpPr>
              <a:spLocks noChangeArrowheads="1"/>
            </p:cNvSpPr>
            <p:nvPr/>
          </p:nvSpPr>
          <p:spPr bwMode="auto">
            <a:xfrm>
              <a:off x="3408" y="392"/>
              <a:ext cx="2064" cy="2501"/>
            </a:xfrm>
            <a:prstGeom prst="rect">
              <a:avLst/>
            </a:prstGeom>
            <a:solidFill>
              <a:srgbClr val="FFFF00"/>
            </a:solidFill>
            <a:ln w="28575">
              <a:solidFill>
                <a:srgbClr val="CC3300"/>
              </a:solidFill>
              <a:miter lim="800000"/>
              <a:headEnd/>
              <a:tailEnd/>
            </a:ln>
          </p:spPr>
          <p:txBody>
            <a:bodyPr anchor="ctr">
              <a:spAutoFit/>
            </a:bodyPr>
            <a:lstStyle/>
            <a:p>
              <a:pPr>
                <a:spcBef>
                  <a:spcPct val="50000"/>
                </a:spcBef>
              </a:pPr>
              <a:r>
                <a:rPr lang="fr-CA" b="1" dirty="0">
                  <a:solidFill>
                    <a:srgbClr val="0000CC"/>
                  </a:solidFill>
                </a:rPr>
                <a:t>Excroissance de l'hypothalamus formée d'axones. </a:t>
              </a:r>
            </a:p>
            <a:p>
              <a:pPr>
                <a:spcBef>
                  <a:spcPct val="50000"/>
                </a:spcBef>
              </a:pPr>
              <a:r>
                <a:rPr lang="fr-CA" b="1" dirty="0">
                  <a:solidFill>
                    <a:srgbClr val="0000CC"/>
                  </a:solidFill>
                </a:rPr>
                <a:t>Les terminaisons de ces axones relâchent dans le sang des substances élaborées par le corps cellulaire dans l'hypothalamus.</a:t>
              </a:r>
            </a:p>
          </p:txBody>
        </p:sp>
        <p:sp>
          <p:nvSpPr>
            <p:cNvPr id="16395" name="Freeform 16"/>
            <p:cNvSpPr>
              <a:spLocks/>
            </p:cNvSpPr>
            <p:nvPr/>
          </p:nvSpPr>
          <p:spPr bwMode="auto">
            <a:xfrm>
              <a:off x="3888" y="2423"/>
              <a:ext cx="116" cy="291"/>
            </a:xfrm>
            <a:custGeom>
              <a:avLst/>
              <a:gdLst>
                <a:gd name="T0" fmla="*/ 0 w 576"/>
                <a:gd name="T1" fmla="*/ 432 h 432"/>
                <a:gd name="T2" fmla="*/ 576 w 576"/>
                <a:gd name="T3" fmla="*/ 432 h 432"/>
                <a:gd name="T4" fmla="*/ 576 w 576"/>
                <a:gd name="T5" fmla="*/ 0 h 432"/>
                <a:gd name="T6" fmla="*/ 0 60000 65536"/>
                <a:gd name="T7" fmla="*/ 0 60000 65536"/>
                <a:gd name="T8" fmla="*/ 0 60000 65536"/>
                <a:gd name="T9" fmla="*/ 0 w 576"/>
                <a:gd name="T10" fmla="*/ 0 h 432"/>
                <a:gd name="T11" fmla="*/ 576 w 576"/>
                <a:gd name="T12" fmla="*/ 432 h 432"/>
              </a:gdLst>
              <a:ahLst/>
              <a:cxnLst>
                <a:cxn ang="T6">
                  <a:pos x="T0" y="T1"/>
                </a:cxn>
                <a:cxn ang="T7">
                  <a:pos x="T2" y="T3"/>
                </a:cxn>
                <a:cxn ang="T8">
                  <a:pos x="T4" y="T5"/>
                </a:cxn>
              </a:cxnLst>
              <a:rect l="T9" t="T10" r="T11" b="T12"/>
              <a:pathLst>
                <a:path w="576" h="432">
                  <a:moveTo>
                    <a:pt x="0" y="432"/>
                  </a:moveTo>
                  <a:lnTo>
                    <a:pt x="576" y="432"/>
                  </a:lnTo>
                  <a:lnTo>
                    <a:pt x="576" y="0"/>
                  </a:lnTo>
                </a:path>
              </a:pathLst>
            </a:custGeom>
            <a:noFill/>
            <a:ln w="38100">
              <a:solidFill>
                <a:srgbClr val="CC3300"/>
              </a:solidFill>
              <a:round/>
              <a:headEnd/>
              <a:tailEnd type="triangle" w="med" len="med"/>
            </a:ln>
          </p:spPr>
          <p:txBody>
            <a:bodyPr wrap="none" anchor="ctr">
              <a:spAutoFit/>
            </a:bodyPr>
            <a:lstStyle/>
            <a:p>
              <a:endParaRPr lang="fr-FR">
                <a:solidFill>
                  <a:srgbClr val="0000CC"/>
                </a:solidFill>
              </a:endParaRPr>
            </a:p>
          </p:txBody>
        </p:sp>
      </p:grpSp>
      <p:sp>
        <p:nvSpPr>
          <p:cNvPr id="16393" name="Text Box 17"/>
          <p:cNvSpPr txBox="1">
            <a:spLocks noChangeArrowheads="1"/>
          </p:cNvSpPr>
          <p:nvPr/>
        </p:nvSpPr>
        <p:spPr bwMode="auto">
          <a:xfrm>
            <a:off x="3200400" y="2362200"/>
            <a:ext cx="2305439" cy="461665"/>
          </a:xfrm>
          <a:prstGeom prst="rect">
            <a:avLst/>
          </a:prstGeom>
          <a:noFill/>
          <a:ln w="38100">
            <a:noFill/>
            <a:miter lim="800000"/>
            <a:headEnd/>
            <a:tailEnd/>
          </a:ln>
        </p:spPr>
        <p:txBody>
          <a:bodyPr wrap="none">
            <a:spAutoFit/>
          </a:bodyPr>
          <a:lstStyle/>
          <a:p>
            <a:pPr>
              <a:spcBef>
                <a:spcPct val="50000"/>
              </a:spcBef>
            </a:pPr>
            <a:r>
              <a:rPr lang="fr-CA" b="1" dirty="0">
                <a:solidFill>
                  <a:srgbClr val="0000CC"/>
                </a:solidFill>
              </a:rPr>
              <a:t>Hypothalamus</a:t>
            </a:r>
            <a:endParaRPr lang="fr-CA" sz="2400" dirty="0">
              <a:solidFill>
                <a:srgbClr val="0000CC"/>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0" y="0"/>
            <a:ext cx="4102100" cy="803275"/>
          </a:xfrm>
        </p:spPr>
        <p:txBody>
          <a:bodyPr/>
          <a:lstStyle/>
          <a:p>
            <a:pPr eaLnBrk="1" fontAlgn="auto" hangingPunct="1">
              <a:spcAft>
                <a:spcPts val="0"/>
              </a:spcAft>
              <a:defRPr/>
            </a:pPr>
            <a:r>
              <a:rPr lang="fr-FR" sz="3600" b="1" u="sng" dirty="0" smtClean="0">
                <a:solidFill>
                  <a:schemeClr val="bg1"/>
                </a:solidFill>
              </a:rPr>
              <a:t>XXème  SIECLE </a:t>
            </a:r>
            <a:endParaRPr lang="fr-FR" sz="3600" b="1" dirty="0" smtClean="0">
              <a:solidFill>
                <a:schemeClr val="bg1"/>
              </a:solidFill>
            </a:endParaRPr>
          </a:p>
        </p:txBody>
      </p:sp>
      <p:sp>
        <p:nvSpPr>
          <p:cNvPr id="21507" name="Espace réservé de la date 2"/>
          <p:cNvSpPr>
            <a:spLocks noGrp="1"/>
          </p:cNvSpPr>
          <p:nvPr>
            <p:ph type="dt" sz="quarter" idx="10"/>
          </p:nvPr>
        </p:nvSpPr>
        <p:spPr/>
        <p:txBody>
          <a:bodyPr/>
          <a:lstStyle/>
          <a:p>
            <a:pPr>
              <a:defRPr/>
            </a:pPr>
            <a:fld id="{5C8873BB-03DE-4F81-9D9E-62BC912E899B}" type="datetime1">
              <a:rPr lang="fr-FR"/>
              <a:pPr>
                <a:defRPr/>
              </a:pPr>
              <a:t>18/03/2022</a:t>
            </a:fld>
            <a:endParaRPr lang="fr-FR"/>
          </a:p>
        </p:txBody>
      </p:sp>
      <p:sp>
        <p:nvSpPr>
          <p:cNvPr id="21508" name="Espace réservé du numéro de diapositive 3"/>
          <p:cNvSpPr>
            <a:spLocks noGrp="1"/>
          </p:cNvSpPr>
          <p:nvPr>
            <p:ph type="sldNum" sz="quarter" idx="12"/>
          </p:nvPr>
        </p:nvSpPr>
        <p:spPr/>
        <p:txBody>
          <a:bodyPr/>
          <a:lstStyle/>
          <a:p>
            <a:pPr>
              <a:defRPr/>
            </a:pPr>
            <a:fld id="{00381BF6-0CBA-42C1-B78F-671828B03CD3}" type="slidenum">
              <a:rPr lang="fr-FR"/>
              <a:pPr>
                <a:defRPr/>
              </a:pPr>
              <a:t>5</a:t>
            </a:fld>
            <a:endParaRPr lang="fr-FR"/>
          </a:p>
        </p:txBody>
      </p:sp>
      <p:sp>
        <p:nvSpPr>
          <p:cNvPr id="23557" name="Rectangle 4"/>
          <p:cNvSpPr>
            <a:spLocks noChangeArrowheads="1"/>
          </p:cNvSpPr>
          <p:nvPr/>
        </p:nvSpPr>
        <p:spPr bwMode="auto">
          <a:xfrm>
            <a:off x="4572000" y="188913"/>
            <a:ext cx="4230688" cy="708025"/>
          </a:xfrm>
          <a:prstGeom prst="rect">
            <a:avLst/>
          </a:prstGeom>
          <a:noFill/>
          <a:ln w="9525">
            <a:noFill/>
            <a:miter lim="800000"/>
            <a:headEnd/>
            <a:tailEnd/>
          </a:ln>
        </p:spPr>
        <p:txBody>
          <a:bodyPr wrap="none">
            <a:spAutoFit/>
          </a:bodyPr>
          <a:lstStyle/>
          <a:p>
            <a:r>
              <a:rPr lang="fr-FR" b="1" dirty="0"/>
              <a:t>La carte de </a:t>
            </a:r>
            <a:r>
              <a:rPr lang="fr-FR" sz="4000" b="1" dirty="0" err="1">
                <a:solidFill>
                  <a:srgbClr val="FF0000"/>
                </a:solidFill>
              </a:rPr>
              <a:t>Brodman</a:t>
            </a:r>
            <a:r>
              <a:rPr lang="fr-FR" b="1" dirty="0"/>
              <a:t> </a:t>
            </a:r>
          </a:p>
        </p:txBody>
      </p:sp>
      <p:pic>
        <p:nvPicPr>
          <p:cNvPr id="23558" name="Picture 2"/>
          <p:cNvPicPr>
            <a:picLocks noChangeAspect="1" noChangeArrowheads="1"/>
          </p:cNvPicPr>
          <p:nvPr/>
        </p:nvPicPr>
        <p:blipFill>
          <a:blip r:embed="rId2" cstate="print"/>
          <a:srcRect/>
          <a:stretch>
            <a:fillRect/>
          </a:stretch>
        </p:blipFill>
        <p:spPr bwMode="auto">
          <a:xfrm>
            <a:off x="1116013" y="1052513"/>
            <a:ext cx="6334125" cy="4429125"/>
          </a:xfrm>
          <a:prstGeom prst="rect">
            <a:avLst/>
          </a:prstGeom>
          <a:noFill/>
          <a:ln w="28575">
            <a:noFill/>
            <a:miter lim="800000"/>
            <a:headEnd/>
            <a:tailEnd/>
          </a:ln>
        </p:spPr>
      </p:pic>
      <p:sp>
        <p:nvSpPr>
          <p:cNvPr id="23559" name="Rectangle 6"/>
          <p:cNvSpPr>
            <a:spLocks noChangeArrowheads="1"/>
          </p:cNvSpPr>
          <p:nvPr/>
        </p:nvSpPr>
        <p:spPr bwMode="auto">
          <a:xfrm>
            <a:off x="0" y="5981700"/>
            <a:ext cx="9144000" cy="831850"/>
          </a:xfrm>
          <a:prstGeom prst="rect">
            <a:avLst/>
          </a:prstGeom>
          <a:noFill/>
          <a:ln w="9525">
            <a:noFill/>
            <a:miter lim="800000"/>
            <a:headEnd/>
            <a:tailEnd/>
          </a:ln>
        </p:spPr>
        <p:txBody>
          <a:bodyPr>
            <a:spAutoFit/>
          </a:bodyPr>
          <a:lstStyle/>
          <a:p>
            <a:r>
              <a:rPr lang="fr-FR" b="1" dirty="0"/>
              <a:t>Carte des aires corticales du cerveau de l'homme telle qu'elle fut publié en 1908 par </a:t>
            </a:r>
            <a:r>
              <a:rPr lang="fr-FR" b="1" dirty="0" err="1" smtClean="0"/>
              <a:t>Brodman</a:t>
            </a:r>
            <a:r>
              <a:rPr lang="fr-FR" b="1" dirty="0" smtClean="0"/>
              <a:t>. </a:t>
            </a:r>
            <a:endParaRPr lang="fr-FR" b="1" dirty="0"/>
          </a:p>
        </p:txBody>
      </p:sp>
      <p:sp>
        <p:nvSpPr>
          <p:cNvPr id="23560" name="Rectangle 7"/>
          <p:cNvSpPr>
            <a:spLocks noChangeArrowheads="1"/>
          </p:cNvSpPr>
          <p:nvPr/>
        </p:nvSpPr>
        <p:spPr bwMode="auto">
          <a:xfrm>
            <a:off x="971550" y="5487988"/>
            <a:ext cx="7993063" cy="461962"/>
          </a:xfrm>
          <a:prstGeom prst="rect">
            <a:avLst/>
          </a:prstGeom>
          <a:noFill/>
          <a:ln w="9525">
            <a:noFill/>
            <a:miter lim="800000"/>
            <a:headEnd/>
            <a:tailEnd/>
          </a:ln>
        </p:spPr>
        <p:txBody>
          <a:bodyPr>
            <a:spAutoFit/>
          </a:bodyPr>
          <a:lstStyle/>
          <a:p>
            <a:r>
              <a:rPr lang="fr-FR" b="1"/>
              <a:t>Vue latérale de l'hémisphère cérébral gauche </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1539" y="692696"/>
            <a:ext cx="9319891" cy="56166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7504" y="116632"/>
            <a:ext cx="5410200" cy="2677656"/>
          </a:xfrm>
          <a:prstGeom prst="rect">
            <a:avLst/>
          </a:prstGeom>
          <a:solidFill>
            <a:srgbClr val="0000CC"/>
          </a:solidFill>
          <a:ln w="28575">
            <a:noFill/>
            <a:miter lim="800000"/>
            <a:headEnd/>
            <a:tailEnd/>
          </a:ln>
        </p:spPr>
        <p:txBody>
          <a:bodyPr>
            <a:spAutoFit/>
          </a:bodyPr>
          <a:lstStyle/>
          <a:p>
            <a:pPr marL="285750" indent="-285750"/>
            <a:r>
              <a:rPr lang="fr-CA" sz="2800" b="1" dirty="0"/>
              <a:t>Épiphyse (ou glande pinéale)</a:t>
            </a:r>
          </a:p>
          <a:p>
            <a:pPr marL="285750" indent="-285750">
              <a:buFontTx/>
              <a:buChar char="•"/>
            </a:pPr>
            <a:r>
              <a:rPr lang="fr-CA" sz="2800" b="1" dirty="0"/>
              <a:t>Sécrète l’hormone mélatonine</a:t>
            </a:r>
          </a:p>
          <a:p>
            <a:pPr marL="285750" indent="-285750">
              <a:buFontTx/>
              <a:buChar char="•"/>
            </a:pPr>
            <a:r>
              <a:rPr lang="fr-CA" sz="2800" b="1" dirty="0"/>
              <a:t>Rôle dans la régulation du cycle circadien</a:t>
            </a:r>
          </a:p>
        </p:txBody>
      </p:sp>
      <p:pic>
        <p:nvPicPr>
          <p:cNvPr id="102403" name="Picture 3" descr="thalamus"/>
          <p:cNvPicPr>
            <a:picLocks noChangeAspect="1" noChangeArrowheads="1"/>
          </p:cNvPicPr>
          <p:nvPr/>
        </p:nvPicPr>
        <p:blipFill>
          <a:blip r:embed="rId2" cstate="print"/>
          <a:srcRect/>
          <a:stretch>
            <a:fillRect/>
          </a:stretch>
        </p:blipFill>
        <p:spPr bwMode="auto">
          <a:xfrm>
            <a:off x="5410200" y="2971800"/>
            <a:ext cx="3425825" cy="3346450"/>
          </a:xfrm>
          <a:prstGeom prst="rect">
            <a:avLst/>
          </a:prstGeom>
          <a:noFill/>
          <a:ln w="9525">
            <a:noFill/>
            <a:miter lim="800000"/>
            <a:headEnd/>
            <a:tailEnd/>
          </a:ln>
        </p:spPr>
      </p:pic>
      <p:pic>
        <p:nvPicPr>
          <p:cNvPr id="44036" name="Picture 4" descr="Cervcoup"/>
          <p:cNvPicPr>
            <a:picLocks noChangeAspect="1" noChangeArrowheads="1"/>
          </p:cNvPicPr>
          <p:nvPr/>
        </p:nvPicPr>
        <p:blipFill>
          <a:blip r:embed="rId3" cstate="print"/>
          <a:srcRect/>
          <a:stretch>
            <a:fillRect/>
          </a:stretch>
        </p:blipFill>
        <p:spPr bwMode="auto">
          <a:xfrm>
            <a:off x="5638800" y="304800"/>
            <a:ext cx="3022600" cy="2438400"/>
          </a:xfrm>
          <a:prstGeom prst="rect">
            <a:avLst/>
          </a:prstGeom>
          <a:noFill/>
          <a:ln w="9525">
            <a:noFill/>
            <a:miter lim="800000"/>
            <a:headEnd/>
            <a:tailEnd/>
          </a:ln>
        </p:spPr>
      </p:pic>
      <p:sp>
        <p:nvSpPr>
          <p:cNvPr id="44037" name="Oval 5"/>
          <p:cNvSpPr>
            <a:spLocks noChangeArrowheads="1"/>
          </p:cNvSpPr>
          <p:nvPr/>
        </p:nvSpPr>
        <p:spPr bwMode="auto">
          <a:xfrm>
            <a:off x="7162800" y="1371600"/>
            <a:ext cx="304800" cy="304800"/>
          </a:xfrm>
          <a:prstGeom prst="ellipse">
            <a:avLst/>
          </a:prstGeom>
          <a:noFill/>
          <a:ln w="38100">
            <a:solidFill>
              <a:srgbClr val="FF3300"/>
            </a:solidFill>
            <a:round/>
            <a:headEnd/>
            <a:tailEnd/>
          </a:ln>
        </p:spPr>
        <p:txBody>
          <a:bodyPr wrap="none" anchor="ctr">
            <a:spAutoFit/>
          </a:bodyPr>
          <a:lstStyle/>
          <a:p>
            <a:endParaRPr lang="fr-FR"/>
          </a:p>
        </p:txBody>
      </p:sp>
      <p:sp>
        <p:nvSpPr>
          <p:cNvPr id="102406" name="Text Box 6"/>
          <p:cNvSpPr txBox="1">
            <a:spLocks noChangeArrowheads="1"/>
          </p:cNvSpPr>
          <p:nvPr/>
        </p:nvSpPr>
        <p:spPr bwMode="auto">
          <a:xfrm>
            <a:off x="0" y="3124200"/>
            <a:ext cx="5436096" cy="3323987"/>
          </a:xfrm>
          <a:prstGeom prst="rect">
            <a:avLst/>
          </a:prstGeom>
          <a:solidFill>
            <a:srgbClr val="0000CC"/>
          </a:solidFill>
          <a:ln w="28575">
            <a:noFill/>
            <a:miter lim="800000"/>
            <a:headEnd/>
            <a:tailEnd/>
          </a:ln>
        </p:spPr>
        <p:txBody>
          <a:bodyPr wrap="square">
            <a:spAutoFit/>
          </a:bodyPr>
          <a:lstStyle/>
          <a:p>
            <a:pPr marL="285750" indent="-285750"/>
            <a:r>
              <a:rPr lang="fr-CA" sz="2800" b="1" dirty="0"/>
              <a:t>Thalamus</a:t>
            </a:r>
          </a:p>
          <a:p>
            <a:pPr marL="285750" indent="-285750">
              <a:buFontTx/>
              <a:buChar char="•"/>
            </a:pPr>
            <a:r>
              <a:rPr lang="fr-CA" sz="2800" b="1" dirty="0"/>
              <a:t>Centre de relais : presque toutes les informations sensorielles y font relais</a:t>
            </a:r>
          </a:p>
          <a:p>
            <a:pPr marL="285750" indent="-285750">
              <a:buFontTx/>
              <a:buChar char="•"/>
            </a:pPr>
            <a:r>
              <a:rPr lang="fr-CA" sz="2800" b="1" dirty="0"/>
              <a:t>« Tri » de l’information</a:t>
            </a:r>
          </a:p>
          <a:p>
            <a:pPr marL="285750" indent="-285750">
              <a:buFontTx/>
              <a:buChar char="•"/>
            </a:pPr>
            <a:r>
              <a:rPr lang="fr-CA" sz="2800" b="1" dirty="0"/>
              <a:t>Rôle dans les émotions</a:t>
            </a:r>
          </a:p>
        </p:txBody>
      </p:sp>
      <p:sp>
        <p:nvSpPr>
          <p:cNvPr id="102407" name="Oval 7"/>
          <p:cNvSpPr>
            <a:spLocks noChangeArrowheads="1"/>
          </p:cNvSpPr>
          <p:nvPr/>
        </p:nvSpPr>
        <p:spPr bwMode="auto">
          <a:xfrm>
            <a:off x="6781800" y="1295400"/>
            <a:ext cx="381000" cy="381000"/>
          </a:xfrm>
          <a:prstGeom prst="ellipse">
            <a:avLst/>
          </a:prstGeom>
          <a:noFill/>
          <a:ln w="38100">
            <a:solidFill>
              <a:srgbClr val="FF3300"/>
            </a:solidFill>
            <a:round/>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additive="base">
                                        <p:cTn id="7" dur="500" fill="hold"/>
                                        <p:tgtEl>
                                          <p:spTgt spid="102406"/>
                                        </p:tgtEl>
                                        <p:attrNameLst>
                                          <p:attrName>ppt_x</p:attrName>
                                        </p:attrNameLst>
                                      </p:cBhvr>
                                      <p:tavLst>
                                        <p:tav tm="0">
                                          <p:val>
                                            <p:strVal val="0-#ppt_w/2"/>
                                          </p:val>
                                        </p:tav>
                                        <p:tav tm="100000">
                                          <p:val>
                                            <p:strVal val="#ppt_x"/>
                                          </p:val>
                                        </p:tav>
                                      </p:tavLst>
                                    </p:anim>
                                    <p:anim calcmode="lin" valueType="num">
                                      <p:cBhvr additive="base">
                                        <p:cTn id="8" dur="500" fill="hold"/>
                                        <p:tgtEl>
                                          <p:spTgt spid="1024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2407"/>
                                        </p:tgtEl>
                                        <p:attrNameLst>
                                          <p:attrName>style.visibility</p:attrName>
                                        </p:attrNameLst>
                                      </p:cBhvr>
                                      <p:to>
                                        <p:strVal val="visible"/>
                                      </p:to>
                                    </p:set>
                                    <p:anim calcmode="lin" valueType="num">
                                      <p:cBhvr additive="base">
                                        <p:cTn id="13" dur="500" fill="hold"/>
                                        <p:tgtEl>
                                          <p:spTgt spid="102407"/>
                                        </p:tgtEl>
                                        <p:attrNameLst>
                                          <p:attrName>ppt_x</p:attrName>
                                        </p:attrNameLst>
                                      </p:cBhvr>
                                      <p:tavLst>
                                        <p:tav tm="0">
                                          <p:val>
                                            <p:strVal val="#ppt_x"/>
                                          </p:val>
                                        </p:tav>
                                        <p:tav tm="100000">
                                          <p:val>
                                            <p:strVal val="#ppt_x"/>
                                          </p:val>
                                        </p:tav>
                                      </p:tavLst>
                                    </p:anim>
                                    <p:anim calcmode="lin" valueType="num">
                                      <p:cBhvr additive="base">
                                        <p:cTn id="14" dur="500" fill="hold"/>
                                        <p:tgtEl>
                                          <p:spTgt spid="10240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03"/>
                                        </p:tgtEl>
                                        <p:attrNameLst>
                                          <p:attrName>style.visibility</p:attrName>
                                        </p:attrNameLst>
                                      </p:cBhvr>
                                      <p:to>
                                        <p:strVal val="visible"/>
                                      </p:to>
                                    </p:set>
                                    <p:anim calcmode="lin" valueType="num">
                                      <p:cBhvr additive="base">
                                        <p:cTn id="19" dur="500" fill="hold"/>
                                        <p:tgtEl>
                                          <p:spTgt spid="102403"/>
                                        </p:tgtEl>
                                        <p:attrNameLst>
                                          <p:attrName>ppt_x</p:attrName>
                                        </p:attrNameLst>
                                      </p:cBhvr>
                                      <p:tavLst>
                                        <p:tav tm="0">
                                          <p:val>
                                            <p:strVal val="1+#ppt_w/2"/>
                                          </p:val>
                                        </p:tav>
                                        <p:tav tm="100000">
                                          <p:val>
                                            <p:strVal val="#ppt_x"/>
                                          </p:val>
                                        </p:tav>
                                      </p:tavLst>
                                    </p:anim>
                                    <p:anim calcmode="lin" valueType="num">
                                      <p:cBhvr additive="base">
                                        <p:cTn id="20"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autoUpdateAnimBg="0"/>
      <p:bldP spid="10240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05272" y="-27384"/>
            <a:ext cx="4402832" cy="646331"/>
          </a:xfrm>
          <a:prstGeom prst="rect">
            <a:avLst/>
          </a:prstGeom>
          <a:noFill/>
          <a:ln w="28575">
            <a:noFill/>
            <a:miter lim="800000"/>
            <a:headEnd/>
            <a:tailEnd/>
          </a:ln>
        </p:spPr>
        <p:txBody>
          <a:bodyPr wrap="square">
            <a:spAutoFit/>
          </a:bodyPr>
          <a:lstStyle/>
          <a:p>
            <a:r>
              <a:rPr lang="fr-CA" sz="3600" b="1" dirty="0"/>
              <a:t>Hypothalamus</a:t>
            </a:r>
          </a:p>
        </p:txBody>
      </p:sp>
      <p:pic>
        <p:nvPicPr>
          <p:cNvPr id="45059" name="Picture 3" descr="Cervcoup"/>
          <p:cNvPicPr>
            <a:picLocks noChangeAspect="1" noChangeArrowheads="1"/>
          </p:cNvPicPr>
          <p:nvPr/>
        </p:nvPicPr>
        <p:blipFill>
          <a:blip r:embed="rId2" cstate="print"/>
          <a:srcRect/>
          <a:stretch>
            <a:fillRect/>
          </a:stretch>
        </p:blipFill>
        <p:spPr bwMode="auto">
          <a:xfrm>
            <a:off x="5638800" y="304800"/>
            <a:ext cx="3022600" cy="2438400"/>
          </a:xfrm>
          <a:prstGeom prst="rect">
            <a:avLst/>
          </a:prstGeom>
          <a:noFill/>
          <a:ln w="9525">
            <a:noFill/>
            <a:miter lim="800000"/>
            <a:headEnd/>
            <a:tailEnd/>
          </a:ln>
        </p:spPr>
      </p:pic>
      <p:sp>
        <p:nvSpPr>
          <p:cNvPr id="45060" name="Oval 4"/>
          <p:cNvSpPr>
            <a:spLocks noChangeArrowheads="1"/>
          </p:cNvSpPr>
          <p:nvPr/>
        </p:nvSpPr>
        <p:spPr bwMode="auto">
          <a:xfrm>
            <a:off x="6705600" y="1524000"/>
            <a:ext cx="304800" cy="304800"/>
          </a:xfrm>
          <a:prstGeom prst="ellipse">
            <a:avLst/>
          </a:prstGeom>
          <a:noFill/>
          <a:ln w="38100">
            <a:solidFill>
              <a:srgbClr val="FF3300"/>
            </a:solidFill>
            <a:round/>
            <a:headEnd/>
            <a:tailEnd/>
          </a:ln>
        </p:spPr>
        <p:txBody>
          <a:bodyPr wrap="none" anchor="ctr">
            <a:spAutoFit/>
          </a:bodyPr>
          <a:lstStyle/>
          <a:p>
            <a:endParaRPr lang="fr-FR"/>
          </a:p>
        </p:txBody>
      </p:sp>
      <p:sp>
        <p:nvSpPr>
          <p:cNvPr id="103429" name="Text Box 5"/>
          <p:cNvSpPr txBox="1">
            <a:spLocks noChangeArrowheads="1"/>
          </p:cNvSpPr>
          <p:nvPr/>
        </p:nvSpPr>
        <p:spPr bwMode="auto">
          <a:xfrm>
            <a:off x="-72008" y="548680"/>
            <a:ext cx="9324528" cy="6124754"/>
          </a:xfrm>
          <a:prstGeom prst="rect">
            <a:avLst/>
          </a:prstGeom>
          <a:noFill/>
          <a:ln w="28575">
            <a:noFill/>
            <a:miter lim="800000"/>
            <a:headEnd/>
            <a:tailEnd/>
          </a:ln>
        </p:spPr>
        <p:txBody>
          <a:bodyPr wrap="square">
            <a:spAutoFit/>
          </a:bodyPr>
          <a:lstStyle/>
          <a:p>
            <a:pPr marL="288925" indent="-288925">
              <a:buFontTx/>
              <a:buChar char="•"/>
            </a:pPr>
            <a:r>
              <a:rPr lang="fr-CA" sz="2800" b="1" dirty="0"/>
              <a:t>Contrôle de tous les </a:t>
            </a:r>
            <a:r>
              <a:rPr lang="fr-CA" sz="2800" b="1" dirty="0" smtClean="0"/>
              <a:t>organes</a:t>
            </a:r>
          </a:p>
          <a:p>
            <a:pPr marL="288925" indent="-288925"/>
            <a:r>
              <a:rPr lang="fr-CA" sz="2800" b="1" dirty="0" smtClean="0"/>
              <a:t> </a:t>
            </a:r>
            <a:r>
              <a:rPr lang="fr-CA" sz="2800" b="1" dirty="0"/>
              <a:t>végétatifs par le </a:t>
            </a:r>
            <a:r>
              <a:rPr lang="fr-CA" sz="2800" b="1" dirty="0" smtClean="0"/>
              <a:t>SNA</a:t>
            </a:r>
          </a:p>
          <a:p>
            <a:pPr marL="288925" indent="-288925"/>
            <a:r>
              <a:rPr lang="fr-CA" sz="2800" b="1" dirty="0" smtClean="0"/>
              <a:t> </a:t>
            </a:r>
            <a:r>
              <a:rPr lang="fr-CA" sz="2800" b="1" dirty="0"/>
              <a:t>(</a:t>
            </a:r>
            <a:r>
              <a:rPr lang="fr-CA" sz="2800" b="1" dirty="0" smtClean="0"/>
              <a:t>parasympathique </a:t>
            </a:r>
            <a:r>
              <a:rPr lang="fr-CA" sz="2800" b="1" dirty="0"/>
              <a:t>et </a:t>
            </a:r>
            <a:r>
              <a:rPr lang="fr-CA" sz="2800" b="1" dirty="0" smtClean="0"/>
              <a:t>sympathique)</a:t>
            </a:r>
            <a:endParaRPr lang="fr-CA" sz="2800" b="1" dirty="0"/>
          </a:p>
          <a:p>
            <a:pPr marL="288925" indent="-288925">
              <a:buFontTx/>
              <a:buChar char="•"/>
            </a:pPr>
            <a:r>
              <a:rPr lang="fr-CA" sz="2800" b="1" dirty="0"/>
              <a:t>Rôle dans les émotions</a:t>
            </a:r>
          </a:p>
          <a:p>
            <a:pPr marL="288925" indent="-288925">
              <a:buFontTx/>
              <a:buChar char="•"/>
            </a:pPr>
            <a:r>
              <a:rPr lang="fr-CA" sz="2800" b="1" dirty="0"/>
              <a:t>Régulation de la température</a:t>
            </a:r>
          </a:p>
          <a:p>
            <a:pPr marL="288925" indent="-288925">
              <a:buFontTx/>
              <a:buChar char="•"/>
            </a:pPr>
            <a:r>
              <a:rPr lang="fr-CA" sz="2800" b="1" dirty="0"/>
              <a:t>Régulation de l'appétit</a:t>
            </a:r>
          </a:p>
          <a:p>
            <a:pPr marL="288925" indent="-288925">
              <a:buFontTx/>
              <a:buChar char="•"/>
            </a:pPr>
            <a:r>
              <a:rPr lang="fr-CA" sz="2800" b="1" dirty="0"/>
              <a:t>Régulation de la soif</a:t>
            </a:r>
          </a:p>
          <a:p>
            <a:pPr marL="288925" indent="-288925">
              <a:buFontTx/>
              <a:buChar char="•"/>
            </a:pPr>
            <a:r>
              <a:rPr lang="fr-CA" sz="2800" b="1" dirty="0"/>
              <a:t>Horloge interne</a:t>
            </a:r>
          </a:p>
          <a:p>
            <a:pPr marL="288925" indent="-288925">
              <a:buFontTx/>
              <a:buChar char="•"/>
            </a:pPr>
            <a:r>
              <a:rPr lang="fr-CA" sz="2800" b="1" dirty="0"/>
              <a:t>Contrôle du système hormonal (par le contrôle de l'</a:t>
            </a:r>
            <a:r>
              <a:rPr lang="fr-CA" sz="2800" b="1" dirty="0">
                <a:solidFill>
                  <a:srgbClr val="FF9900"/>
                </a:solidFill>
              </a:rPr>
              <a:t>hypophyse</a:t>
            </a:r>
            <a:r>
              <a:rPr lang="fr-CA" sz="2800" b="1"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 calcmode="lin" valueType="num">
                                      <p:cBhvr additive="base">
                                        <p:cTn id="7" dur="500" fill="hold"/>
                                        <p:tgtEl>
                                          <p:spTgt spid="1034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9">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9">
                                            <p:txEl>
                                              <p:pRg st="1" end="1"/>
                                            </p:txEl>
                                          </p:spTgt>
                                        </p:tgtEl>
                                        <p:attrNameLst>
                                          <p:attrName>style.visibility</p:attrName>
                                        </p:attrNameLst>
                                      </p:cBhvr>
                                      <p:to>
                                        <p:strVal val="visible"/>
                                      </p:to>
                                    </p:set>
                                    <p:anim calcmode="lin" valueType="num">
                                      <p:cBhvr additive="base">
                                        <p:cTn id="13" dur="500" fill="hold"/>
                                        <p:tgtEl>
                                          <p:spTgt spid="1034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9">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9">
                                            <p:txEl>
                                              <p:pRg st="2" end="2"/>
                                            </p:txEl>
                                          </p:spTgt>
                                        </p:tgtEl>
                                        <p:attrNameLst>
                                          <p:attrName>style.visibility</p:attrName>
                                        </p:attrNameLst>
                                      </p:cBhvr>
                                      <p:to>
                                        <p:strVal val="visible"/>
                                      </p:to>
                                    </p:set>
                                    <p:anim calcmode="lin" valueType="num">
                                      <p:cBhvr additive="base">
                                        <p:cTn id="19" dur="500" fill="hold"/>
                                        <p:tgtEl>
                                          <p:spTgt spid="1034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9">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9">
                                            <p:txEl>
                                              <p:pRg st="3" end="3"/>
                                            </p:txEl>
                                          </p:spTgt>
                                        </p:tgtEl>
                                        <p:attrNameLst>
                                          <p:attrName>style.visibility</p:attrName>
                                        </p:attrNameLst>
                                      </p:cBhvr>
                                      <p:to>
                                        <p:strVal val="visible"/>
                                      </p:to>
                                    </p:set>
                                    <p:anim calcmode="lin" valueType="num">
                                      <p:cBhvr additive="base">
                                        <p:cTn id="25" dur="500" fill="hold"/>
                                        <p:tgtEl>
                                          <p:spTgt spid="10342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9">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429">
                                            <p:txEl>
                                              <p:pRg st="4" end="4"/>
                                            </p:txEl>
                                          </p:spTgt>
                                        </p:tgtEl>
                                        <p:attrNameLst>
                                          <p:attrName>style.visibility</p:attrName>
                                        </p:attrNameLst>
                                      </p:cBhvr>
                                      <p:to>
                                        <p:strVal val="visible"/>
                                      </p:to>
                                    </p:set>
                                    <p:anim calcmode="lin" valueType="num">
                                      <p:cBhvr additive="base">
                                        <p:cTn id="31" dur="500" fill="hold"/>
                                        <p:tgtEl>
                                          <p:spTgt spid="10342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9">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429">
                                            <p:txEl>
                                              <p:pRg st="5" end="5"/>
                                            </p:txEl>
                                          </p:spTgt>
                                        </p:tgtEl>
                                        <p:attrNameLst>
                                          <p:attrName>style.visibility</p:attrName>
                                        </p:attrNameLst>
                                      </p:cBhvr>
                                      <p:to>
                                        <p:strVal val="visible"/>
                                      </p:to>
                                    </p:set>
                                    <p:anim calcmode="lin" valueType="num">
                                      <p:cBhvr additive="base">
                                        <p:cTn id="37" dur="500" fill="hold"/>
                                        <p:tgtEl>
                                          <p:spTgt spid="10342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3429">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429">
                                            <p:txEl>
                                              <p:pRg st="6" end="6"/>
                                            </p:txEl>
                                          </p:spTgt>
                                        </p:tgtEl>
                                        <p:attrNameLst>
                                          <p:attrName>style.visibility</p:attrName>
                                        </p:attrNameLst>
                                      </p:cBhvr>
                                      <p:to>
                                        <p:strVal val="visible"/>
                                      </p:to>
                                    </p:set>
                                    <p:anim calcmode="lin" valueType="num">
                                      <p:cBhvr additive="base">
                                        <p:cTn id="43" dur="500" fill="hold"/>
                                        <p:tgtEl>
                                          <p:spTgt spid="10342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3429">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429">
                                            <p:txEl>
                                              <p:pRg st="7" end="7"/>
                                            </p:txEl>
                                          </p:spTgt>
                                        </p:tgtEl>
                                        <p:attrNameLst>
                                          <p:attrName>style.visibility</p:attrName>
                                        </p:attrNameLst>
                                      </p:cBhvr>
                                      <p:to>
                                        <p:strVal val="visible"/>
                                      </p:to>
                                    </p:set>
                                    <p:anim calcmode="lin" valueType="num">
                                      <p:cBhvr additive="base">
                                        <p:cTn id="49" dur="500" fill="hold"/>
                                        <p:tgtEl>
                                          <p:spTgt spid="10342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3429">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429">
                                            <p:txEl>
                                              <p:pRg st="8" end="8"/>
                                            </p:txEl>
                                          </p:spTgt>
                                        </p:tgtEl>
                                        <p:attrNameLst>
                                          <p:attrName>style.visibility</p:attrName>
                                        </p:attrNameLst>
                                      </p:cBhvr>
                                      <p:to>
                                        <p:strVal val="visible"/>
                                      </p:to>
                                    </p:set>
                                    <p:anim calcmode="lin" valueType="num">
                                      <p:cBhvr additive="base">
                                        <p:cTn id="55" dur="500" fill="hold"/>
                                        <p:tgtEl>
                                          <p:spTgt spid="10342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3429">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0" y="304800"/>
            <a:ext cx="32766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Le </a:t>
            </a:r>
            <a:r>
              <a:rPr lang="fr-CA" sz="3200" b="1" dirty="0"/>
              <a:t>cervelet</a:t>
            </a:r>
          </a:p>
        </p:txBody>
      </p:sp>
      <p:sp>
        <p:nvSpPr>
          <p:cNvPr id="123907" name="Text Box 3"/>
          <p:cNvSpPr txBox="1">
            <a:spLocks noChangeArrowheads="1"/>
          </p:cNvSpPr>
          <p:nvPr/>
        </p:nvSpPr>
        <p:spPr bwMode="auto">
          <a:xfrm>
            <a:off x="0" y="1752600"/>
            <a:ext cx="4800600" cy="4185761"/>
          </a:xfrm>
          <a:prstGeom prst="rect">
            <a:avLst/>
          </a:prstGeom>
          <a:noFill/>
          <a:ln w="28575">
            <a:noFill/>
            <a:miter lim="800000"/>
            <a:headEnd/>
            <a:tailEnd/>
          </a:ln>
        </p:spPr>
        <p:txBody>
          <a:bodyPr wrap="square">
            <a:spAutoFit/>
          </a:bodyPr>
          <a:lstStyle/>
          <a:p>
            <a:pPr marL="285750" indent="-285750">
              <a:buFontTx/>
              <a:buChar char="•"/>
            </a:pPr>
            <a:r>
              <a:rPr lang="fr-CA" sz="2800" b="1" dirty="0"/>
              <a:t>11% du volume, mais 50% des neurones</a:t>
            </a:r>
          </a:p>
          <a:p>
            <a:pPr marL="285750" indent="-285750">
              <a:buFontTx/>
              <a:buChar char="•"/>
            </a:pPr>
            <a:r>
              <a:rPr lang="fr-CA" sz="2800" b="1" dirty="0"/>
              <a:t>Coordination des mouvements complexes</a:t>
            </a:r>
          </a:p>
          <a:p>
            <a:pPr marL="285750" indent="-285750">
              <a:buFontTx/>
              <a:buChar char="•"/>
            </a:pPr>
            <a:r>
              <a:rPr lang="fr-CA" sz="2800" b="1" dirty="0"/>
              <a:t>Maintien de l’équilibre</a:t>
            </a:r>
          </a:p>
          <a:p>
            <a:pPr marL="285750" indent="-285750">
              <a:buFontTx/>
              <a:buChar char="•"/>
            </a:pPr>
            <a:r>
              <a:rPr lang="fr-CA" sz="2800" b="1" dirty="0"/>
              <a:t>Agit sur les centres moteurs du cortex qui, lui, agit sur les muscles.</a:t>
            </a:r>
          </a:p>
        </p:txBody>
      </p:sp>
      <p:pic>
        <p:nvPicPr>
          <p:cNvPr id="54276" name="Picture 4" descr="brainct"/>
          <p:cNvPicPr>
            <a:picLocks noChangeAspect="1" noChangeArrowheads="1"/>
          </p:cNvPicPr>
          <p:nvPr/>
        </p:nvPicPr>
        <p:blipFill>
          <a:blip r:embed="rId2" cstate="print"/>
          <a:srcRect/>
          <a:stretch>
            <a:fillRect/>
          </a:stretch>
        </p:blipFill>
        <p:spPr bwMode="auto">
          <a:xfrm>
            <a:off x="4953000" y="1828800"/>
            <a:ext cx="3886200" cy="3255963"/>
          </a:xfrm>
          <a:prstGeom prst="rect">
            <a:avLst/>
          </a:prstGeom>
          <a:noFill/>
          <a:ln w="9525">
            <a:noFill/>
            <a:miter lim="800000"/>
            <a:headEnd/>
            <a:tailEnd/>
          </a:ln>
        </p:spPr>
      </p:pic>
      <p:sp>
        <p:nvSpPr>
          <p:cNvPr id="54277" name="Oval 5"/>
          <p:cNvSpPr>
            <a:spLocks noChangeArrowheads="1"/>
          </p:cNvSpPr>
          <p:nvPr/>
        </p:nvSpPr>
        <p:spPr bwMode="auto">
          <a:xfrm>
            <a:off x="7162800" y="3352800"/>
            <a:ext cx="1143000" cy="1143000"/>
          </a:xfrm>
          <a:prstGeom prst="ellipse">
            <a:avLst/>
          </a:prstGeom>
          <a:noFill/>
          <a:ln w="57150">
            <a:solidFill>
              <a:schemeClr val="accent2"/>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ervelet"/>
          <p:cNvPicPr>
            <a:picLocks noChangeAspect="1" noChangeArrowheads="1"/>
          </p:cNvPicPr>
          <p:nvPr/>
        </p:nvPicPr>
        <p:blipFill>
          <a:blip r:embed="rId2" cstate="print"/>
          <a:srcRect/>
          <a:stretch>
            <a:fillRect/>
          </a:stretch>
        </p:blipFill>
        <p:spPr bwMode="auto">
          <a:xfrm>
            <a:off x="685800" y="457200"/>
            <a:ext cx="3654425" cy="4791075"/>
          </a:xfrm>
          <a:prstGeom prst="rect">
            <a:avLst/>
          </a:prstGeom>
          <a:noFill/>
          <a:ln w="9525">
            <a:noFill/>
            <a:miter lim="800000"/>
            <a:headEnd/>
            <a:tailEnd/>
          </a:ln>
        </p:spPr>
      </p:pic>
      <p:pic>
        <p:nvPicPr>
          <p:cNvPr id="55299" name="Picture 4" descr="moutoncervelet"/>
          <p:cNvPicPr>
            <a:picLocks noChangeAspect="1" noChangeArrowheads="1"/>
          </p:cNvPicPr>
          <p:nvPr/>
        </p:nvPicPr>
        <p:blipFill>
          <a:blip r:embed="rId3" cstate="print"/>
          <a:srcRect/>
          <a:stretch>
            <a:fillRect/>
          </a:stretch>
        </p:blipFill>
        <p:spPr bwMode="auto">
          <a:xfrm>
            <a:off x="4876800" y="3048000"/>
            <a:ext cx="3937000" cy="3468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33400" y="381000"/>
            <a:ext cx="39624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Le </a:t>
            </a:r>
            <a:r>
              <a:rPr lang="fr-CA" sz="3200" b="1" dirty="0"/>
              <a:t>tronc cérébral</a:t>
            </a:r>
          </a:p>
        </p:txBody>
      </p:sp>
      <p:sp>
        <p:nvSpPr>
          <p:cNvPr id="35843" name="Text Box 3"/>
          <p:cNvSpPr txBox="1">
            <a:spLocks noChangeArrowheads="1"/>
          </p:cNvSpPr>
          <p:nvPr/>
        </p:nvSpPr>
        <p:spPr bwMode="auto">
          <a:xfrm>
            <a:off x="609600" y="1600200"/>
            <a:ext cx="3124200" cy="457200"/>
          </a:xfrm>
          <a:prstGeom prst="rect">
            <a:avLst/>
          </a:prstGeom>
          <a:noFill/>
          <a:ln w="28575">
            <a:noFill/>
            <a:miter lim="800000"/>
            <a:headEnd/>
            <a:tailEnd/>
          </a:ln>
        </p:spPr>
        <p:txBody>
          <a:bodyPr>
            <a:spAutoFit/>
          </a:bodyPr>
          <a:lstStyle/>
          <a:p>
            <a:r>
              <a:rPr lang="fr-CA"/>
              <a:t>Formé de :</a:t>
            </a:r>
          </a:p>
        </p:txBody>
      </p:sp>
      <p:pic>
        <p:nvPicPr>
          <p:cNvPr id="35844" name="Picture 4" descr="brainct"/>
          <p:cNvPicPr>
            <a:picLocks noChangeAspect="1" noChangeArrowheads="1"/>
          </p:cNvPicPr>
          <p:nvPr/>
        </p:nvPicPr>
        <p:blipFill>
          <a:blip r:embed="rId2" cstate="print"/>
          <a:srcRect/>
          <a:stretch>
            <a:fillRect/>
          </a:stretch>
        </p:blipFill>
        <p:spPr bwMode="auto">
          <a:xfrm>
            <a:off x="3505200" y="1676400"/>
            <a:ext cx="5334000" cy="4468813"/>
          </a:xfrm>
          <a:prstGeom prst="rect">
            <a:avLst/>
          </a:prstGeom>
          <a:noFill/>
          <a:ln w="9525">
            <a:noFill/>
            <a:miter lim="800000"/>
            <a:headEnd/>
            <a:tailEnd/>
          </a:ln>
        </p:spPr>
      </p:pic>
      <p:grpSp>
        <p:nvGrpSpPr>
          <p:cNvPr id="2" name="Group 5"/>
          <p:cNvGrpSpPr>
            <a:grpSpLocks/>
          </p:cNvGrpSpPr>
          <p:nvPr/>
        </p:nvGrpSpPr>
        <p:grpSpPr bwMode="auto">
          <a:xfrm>
            <a:off x="762000" y="3124200"/>
            <a:ext cx="6229350" cy="1219200"/>
            <a:chOff x="480" y="1968"/>
            <a:chExt cx="3924" cy="768"/>
          </a:xfrm>
        </p:grpSpPr>
        <p:sp>
          <p:nvSpPr>
            <p:cNvPr id="35852" name="Text Box 6"/>
            <p:cNvSpPr txBox="1">
              <a:spLocks noChangeArrowheads="1"/>
            </p:cNvSpPr>
            <p:nvPr/>
          </p:nvSpPr>
          <p:spPr bwMode="auto">
            <a:xfrm>
              <a:off x="480" y="1968"/>
              <a:ext cx="1488" cy="288"/>
            </a:xfrm>
            <a:prstGeom prst="rect">
              <a:avLst/>
            </a:prstGeom>
            <a:noFill/>
            <a:ln w="28575">
              <a:noFill/>
              <a:miter lim="800000"/>
              <a:headEnd/>
              <a:tailEnd/>
            </a:ln>
          </p:spPr>
          <p:txBody>
            <a:bodyPr>
              <a:spAutoFit/>
            </a:bodyPr>
            <a:lstStyle/>
            <a:p>
              <a:r>
                <a:rPr lang="fr-CA" b="1" dirty="0"/>
                <a:t>Mésencéphale</a:t>
              </a:r>
            </a:p>
          </p:txBody>
        </p:sp>
        <p:sp>
          <p:nvSpPr>
            <p:cNvPr id="35853" name="Oval 7"/>
            <p:cNvSpPr>
              <a:spLocks noChangeArrowheads="1"/>
            </p:cNvSpPr>
            <p:nvPr/>
          </p:nvSpPr>
          <p:spPr bwMode="auto">
            <a:xfrm rot="-1540360">
              <a:off x="3876" y="2450"/>
              <a:ext cx="528" cy="286"/>
            </a:xfrm>
            <a:prstGeom prst="ellipse">
              <a:avLst/>
            </a:prstGeom>
            <a:noFill/>
            <a:ln w="38100">
              <a:solidFill>
                <a:schemeClr val="accent2"/>
              </a:solidFill>
              <a:round/>
              <a:headEnd/>
              <a:tailEnd/>
            </a:ln>
          </p:spPr>
          <p:txBody>
            <a:bodyPr anchor="ctr">
              <a:spAutoFit/>
            </a:bodyPr>
            <a:lstStyle/>
            <a:p>
              <a:endParaRPr lang="fr-FR"/>
            </a:p>
          </p:txBody>
        </p:sp>
        <p:sp>
          <p:nvSpPr>
            <p:cNvPr id="35854" name="Line 8"/>
            <p:cNvSpPr>
              <a:spLocks noChangeShapeType="1"/>
            </p:cNvSpPr>
            <p:nvPr/>
          </p:nvSpPr>
          <p:spPr bwMode="auto">
            <a:xfrm>
              <a:off x="1920" y="2112"/>
              <a:ext cx="2016" cy="48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9"/>
          <p:cNvGrpSpPr>
            <a:grpSpLocks/>
          </p:cNvGrpSpPr>
          <p:nvPr/>
        </p:nvGrpSpPr>
        <p:grpSpPr bwMode="auto">
          <a:xfrm>
            <a:off x="762000" y="4114800"/>
            <a:ext cx="5562600" cy="822325"/>
            <a:chOff x="480" y="2592"/>
            <a:chExt cx="3504" cy="518"/>
          </a:xfrm>
        </p:grpSpPr>
        <p:sp>
          <p:nvSpPr>
            <p:cNvPr id="35850" name="Text Box 10"/>
            <p:cNvSpPr txBox="1">
              <a:spLocks noChangeArrowheads="1"/>
            </p:cNvSpPr>
            <p:nvPr/>
          </p:nvSpPr>
          <p:spPr bwMode="auto">
            <a:xfrm>
              <a:off x="480" y="2592"/>
              <a:ext cx="1440" cy="518"/>
            </a:xfrm>
            <a:prstGeom prst="rect">
              <a:avLst/>
            </a:prstGeom>
            <a:noFill/>
            <a:ln w="28575">
              <a:noFill/>
              <a:miter lim="800000"/>
              <a:headEnd/>
              <a:tailEnd/>
            </a:ln>
          </p:spPr>
          <p:txBody>
            <a:bodyPr>
              <a:spAutoFit/>
            </a:bodyPr>
            <a:lstStyle/>
            <a:p>
              <a:r>
                <a:rPr lang="fr-CA" dirty="0"/>
                <a:t>Pont de </a:t>
              </a:r>
              <a:r>
                <a:rPr lang="fr-CA" dirty="0" err="1"/>
                <a:t>Varole</a:t>
              </a:r>
              <a:r>
                <a:rPr lang="fr-CA" dirty="0"/>
                <a:t> (protubérance)</a:t>
              </a:r>
            </a:p>
          </p:txBody>
        </p:sp>
        <p:sp>
          <p:nvSpPr>
            <p:cNvPr id="35851" name="Line 11"/>
            <p:cNvSpPr>
              <a:spLocks noChangeShapeType="1"/>
            </p:cNvSpPr>
            <p:nvPr/>
          </p:nvSpPr>
          <p:spPr bwMode="auto">
            <a:xfrm>
              <a:off x="1872" y="2832"/>
              <a:ext cx="2112" cy="96"/>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4" name="Group 12"/>
          <p:cNvGrpSpPr>
            <a:grpSpLocks/>
          </p:cNvGrpSpPr>
          <p:nvPr/>
        </p:nvGrpSpPr>
        <p:grpSpPr bwMode="auto">
          <a:xfrm>
            <a:off x="838200" y="5181600"/>
            <a:ext cx="5638800" cy="1352550"/>
            <a:chOff x="528" y="3264"/>
            <a:chExt cx="3552" cy="852"/>
          </a:xfrm>
        </p:grpSpPr>
        <p:sp>
          <p:nvSpPr>
            <p:cNvPr id="35848" name="Text Box 13"/>
            <p:cNvSpPr txBox="1">
              <a:spLocks noChangeArrowheads="1"/>
            </p:cNvSpPr>
            <p:nvPr/>
          </p:nvSpPr>
          <p:spPr bwMode="auto">
            <a:xfrm>
              <a:off x="528" y="3360"/>
              <a:ext cx="1584" cy="756"/>
            </a:xfrm>
            <a:prstGeom prst="rect">
              <a:avLst/>
            </a:prstGeom>
            <a:noFill/>
            <a:ln w="28575">
              <a:noFill/>
              <a:miter lim="800000"/>
              <a:headEnd/>
              <a:tailEnd/>
            </a:ln>
          </p:spPr>
          <p:txBody>
            <a:bodyPr>
              <a:spAutoFit/>
            </a:bodyPr>
            <a:lstStyle/>
            <a:p>
              <a:r>
                <a:rPr lang="fr-CA" dirty="0"/>
                <a:t>Bulbe </a:t>
              </a:r>
              <a:r>
                <a:rPr lang="fr-CA" dirty="0" smtClean="0"/>
                <a:t>rachidien ou </a:t>
              </a:r>
              <a:r>
                <a:rPr lang="fr-CA" b="1" dirty="0" err="1" smtClean="0"/>
                <a:t>medulla</a:t>
              </a:r>
              <a:r>
                <a:rPr lang="fr-CA" b="1" dirty="0" smtClean="0"/>
                <a:t> </a:t>
              </a:r>
              <a:r>
                <a:rPr lang="fr-CA" b="1" dirty="0" err="1" smtClean="0"/>
                <a:t>oblongata</a:t>
              </a:r>
              <a:endParaRPr lang="fr-CA" dirty="0"/>
            </a:p>
          </p:txBody>
        </p:sp>
        <p:sp>
          <p:nvSpPr>
            <p:cNvPr id="35849" name="Line 14"/>
            <p:cNvSpPr>
              <a:spLocks noChangeShapeType="1"/>
            </p:cNvSpPr>
            <p:nvPr/>
          </p:nvSpPr>
          <p:spPr bwMode="auto">
            <a:xfrm flipV="1">
              <a:off x="1968" y="3264"/>
              <a:ext cx="2112" cy="240"/>
            </a:xfrm>
            <a:prstGeom prst="line">
              <a:avLst/>
            </a:prstGeom>
            <a:noFill/>
            <a:ln w="38100">
              <a:solidFill>
                <a:srgbClr val="FF3300"/>
              </a:solidFill>
              <a:round/>
              <a:headEnd/>
              <a:tailEnd type="triangle" w="med" len="med"/>
            </a:ln>
          </p:spPr>
          <p:txBody>
            <a:bodyPr wrap="none"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cnerfslat"/>
          <p:cNvPicPr>
            <a:picLocks noChangeAspect="1" noChangeArrowheads="1"/>
          </p:cNvPicPr>
          <p:nvPr/>
        </p:nvPicPr>
        <p:blipFill>
          <a:blip r:embed="rId2" cstate="print"/>
          <a:srcRect/>
          <a:stretch>
            <a:fillRect/>
          </a:stretch>
        </p:blipFill>
        <p:spPr bwMode="auto">
          <a:xfrm>
            <a:off x="3505200" y="533400"/>
            <a:ext cx="4624388" cy="5715000"/>
          </a:xfrm>
          <a:prstGeom prst="rect">
            <a:avLst/>
          </a:prstGeom>
          <a:noFill/>
          <a:ln w="9525">
            <a:noFill/>
            <a:miter lim="800000"/>
            <a:headEnd/>
            <a:tailEnd/>
          </a:ln>
        </p:spPr>
      </p:pic>
      <p:grpSp>
        <p:nvGrpSpPr>
          <p:cNvPr id="2" name="Group 11"/>
          <p:cNvGrpSpPr>
            <a:grpSpLocks/>
          </p:cNvGrpSpPr>
          <p:nvPr/>
        </p:nvGrpSpPr>
        <p:grpSpPr bwMode="auto">
          <a:xfrm>
            <a:off x="1371600" y="4876800"/>
            <a:ext cx="5029200" cy="976313"/>
            <a:chOff x="864" y="3072"/>
            <a:chExt cx="3168" cy="615"/>
          </a:xfrm>
        </p:grpSpPr>
        <p:sp>
          <p:nvSpPr>
            <p:cNvPr id="36874" name="Text Box 5"/>
            <p:cNvSpPr txBox="1">
              <a:spLocks noChangeArrowheads="1"/>
            </p:cNvSpPr>
            <p:nvPr/>
          </p:nvSpPr>
          <p:spPr bwMode="auto">
            <a:xfrm>
              <a:off x="864" y="3456"/>
              <a:ext cx="1196"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Bulbe rachidien</a:t>
              </a:r>
            </a:p>
          </p:txBody>
        </p:sp>
        <p:sp>
          <p:nvSpPr>
            <p:cNvPr id="36875" name="Line 6"/>
            <p:cNvSpPr>
              <a:spLocks noChangeShapeType="1"/>
            </p:cNvSpPr>
            <p:nvPr/>
          </p:nvSpPr>
          <p:spPr bwMode="auto">
            <a:xfrm flipV="1">
              <a:off x="2064" y="3072"/>
              <a:ext cx="1968" cy="48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9"/>
          <p:cNvGrpSpPr>
            <a:grpSpLocks/>
          </p:cNvGrpSpPr>
          <p:nvPr/>
        </p:nvGrpSpPr>
        <p:grpSpPr bwMode="auto">
          <a:xfrm>
            <a:off x="1524000" y="1524000"/>
            <a:ext cx="3886200" cy="366713"/>
            <a:chOff x="960" y="960"/>
            <a:chExt cx="2448" cy="231"/>
          </a:xfrm>
        </p:grpSpPr>
        <p:sp>
          <p:nvSpPr>
            <p:cNvPr id="36872" name="Text Box 3"/>
            <p:cNvSpPr txBox="1">
              <a:spLocks noChangeArrowheads="1"/>
            </p:cNvSpPr>
            <p:nvPr/>
          </p:nvSpPr>
          <p:spPr bwMode="auto">
            <a:xfrm>
              <a:off x="960" y="960"/>
              <a:ext cx="1100"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Mésencéphale</a:t>
              </a:r>
            </a:p>
          </p:txBody>
        </p:sp>
        <p:sp>
          <p:nvSpPr>
            <p:cNvPr id="36873" name="Line 8"/>
            <p:cNvSpPr>
              <a:spLocks noChangeShapeType="1"/>
            </p:cNvSpPr>
            <p:nvPr/>
          </p:nvSpPr>
          <p:spPr bwMode="auto">
            <a:xfrm>
              <a:off x="2064" y="1056"/>
              <a:ext cx="1344" cy="0"/>
            </a:xfrm>
            <a:prstGeom prst="line">
              <a:avLst/>
            </a:prstGeom>
            <a:noFill/>
            <a:ln w="38100">
              <a:solidFill>
                <a:srgbClr val="FF3300"/>
              </a:solidFill>
              <a:round/>
              <a:headEnd/>
              <a:tailEnd type="triangle" w="med" len="med"/>
            </a:ln>
          </p:spPr>
          <p:txBody>
            <a:bodyPr anchor="ctr">
              <a:spAutoFit/>
            </a:bodyPr>
            <a:lstStyle/>
            <a:p>
              <a:endParaRPr lang="fr-FR"/>
            </a:p>
          </p:txBody>
        </p:sp>
      </p:grpSp>
      <p:grpSp>
        <p:nvGrpSpPr>
          <p:cNvPr id="4" name="Group 10"/>
          <p:cNvGrpSpPr>
            <a:grpSpLocks/>
          </p:cNvGrpSpPr>
          <p:nvPr/>
        </p:nvGrpSpPr>
        <p:grpSpPr bwMode="auto">
          <a:xfrm>
            <a:off x="762000" y="3124200"/>
            <a:ext cx="4800600" cy="923925"/>
            <a:chOff x="480" y="1968"/>
            <a:chExt cx="3024" cy="582"/>
          </a:xfrm>
        </p:grpSpPr>
        <p:sp>
          <p:nvSpPr>
            <p:cNvPr id="36870" name="Line 7"/>
            <p:cNvSpPr>
              <a:spLocks noChangeShapeType="1"/>
            </p:cNvSpPr>
            <p:nvPr/>
          </p:nvSpPr>
          <p:spPr bwMode="auto">
            <a:xfrm flipV="1">
              <a:off x="2016" y="2160"/>
              <a:ext cx="1488" cy="0"/>
            </a:xfrm>
            <a:prstGeom prst="line">
              <a:avLst/>
            </a:prstGeom>
            <a:noFill/>
            <a:ln w="38100">
              <a:solidFill>
                <a:srgbClr val="FF3300"/>
              </a:solidFill>
              <a:round/>
              <a:headEnd/>
              <a:tailEnd type="triangle" w="med" len="med"/>
            </a:ln>
          </p:spPr>
          <p:txBody>
            <a:bodyPr anchor="ctr">
              <a:spAutoFit/>
            </a:bodyPr>
            <a:lstStyle/>
            <a:p>
              <a:endParaRPr lang="fr-FR"/>
            </a:p>
          </p:txBody>
        </p:sp>
        <p:sp>
          <p:nvSpPr>
            <p:cNvPr id="36871" name="Text Box 4"/>
            <p:cNvSpPr txBox="1">
              <a:spLocks noChangeArrowheads="1"/>
            </p:cNvSpPr>
            <p:nvPr/>
          </p:nvSpPr>
          <p:spPr bwMode="auto">
            <a:xfrm>
              <a:off x="480" y="1968"/>
              <a:ext cx="1584" cy="582"/>
            </a:xfrm>
            <a:prstGeom prst="rect">
              <a:avLst/>
            </a:prstGeom>
            <a:solidFill>
              <a:srgbClr val="FFFF00"/>
            </a:solidFill>
            <a:ln w="28575">
              <a:noFill/>
              <a:miter lim="800000"/>
              <a:headEnd/>
              <a:tailEnd/>
            </a:ln>
          </p:spPr>
          <p:txBody>
            <a:bodyPr>
              <a:spAutoFit/>
            </a:bodyPr>
            <a:lstStyle/>
            <a:p>
              <a:r>
                <a:rPr lang="fr-CA" sz="1800" b="1" dirty="0">
                  <a:solidFill>
                    <a:schemeClr val="tx1"/>
                  </a:solidFill>
                </a:rPr>
                <a:t>Pont </a:t>
              </a:r>
              <a:r>
                <a:rPr lang="fr-CA" sz="1800" b="1" dirty="0" smtClean="0">
                  <a:solidFill>
                    <a:schemeClr val="tx1"/>
                  </a:solidFill>
                </a:rPr>
                <a:t>de </a:t>
              </a:r>
              <a:r>
                <a:rPr lang="fr-CA" sz="1800" b="1" dirty="0" err="1" smtClean="0">
                  <a:solidFill>
                    <a:schemeClr val="tx1"/>
                  </a:solidFill>
                </a:rPr>
                <a:t>Varole</a:t>
              </a:r>
              <a:r>
                <a:rPr lang="fr-CA" sz="1800" b="1" dirty="0" smtClean="0">
                  <a:solidFill>
                    <a:schemeClr val="tx1"/>
                  </a:solidFill>
                </a:rPr>
                <a:t> (protubérance </a:t>
              </a:r>
              <a:r>
                <a:rPr lang="fr-CA" sz="1800" b="1" dirty="0">
                  <a:solidFill>
                    <a:schemeClr val="tx1"/>
                  </a:solidFill>
                </a:rPr>
                <a:t>annulaire)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33400" y="404664"/>
            <a:ext cx="7239000" cy="1384995"/>
          </a:xfrm>
          <a:prstGeom prst="rect">
            <a:avLst/>
          </a:prstGeom>
          <a:solidFill>
            <a:srgbClr val="0000CC"/>
          </a:solidFill>
          <a:ln w="28575">
            <a:noFill/>
            <a:miter lim="800000"/>
            <a:headEnd/>
            <a:tailEnd/>
          </a:ln>
        </p:spPr>
        <p:txBody>
          <a:bodyPr>
            <a:spAutoFit/>
          </a:bodyPr>
          <a:lstStyle/>
          <a:p>
            <a:r>
              <a:rPr lang="fr-CA" sz="2800" b="1" dirty="0" smtClean="0"/>
              <a:t>Tronc cérébral Formé </a:t>
            </a:r>
            <a:r>
              <a:rPr lang="fr-CA" sz="2800" b="1" dirty="0"/>
              <a:t>de substance blanche contenant des amas de matière grise (noyaux)</a:t>
            </a:r>
          </a:p>
        </p:txBody>
      </p:sp>
      <p:sp>
        <p:nvSpPr>
          <p:cNvPr id="98307" name="Text Box 3"/>
          <p:cNvSpPr txBox="1">
            <a:spLocks noChangeArrowheads="1"/>
          </p:cNvSpPr>
          <p:nvPr/>
        </p:nvSpPr>
        <p:spPr bwMode="auto">
          <a:xfrm>
            <a:off x="683568" y="1700808"/>
            <a:ext cx="8064896" cy="1384995"/>
          </a:xfrm>
          <a:prstGeom prst="rect">
            <a:avLst/>
          </a:prstGeom>
          <a:solidFill>
            <a:srgbClr val="0000CC"/>
          </a:solidFill>
          <a:ln w="28575">
            <a:noFill/>
            <a:miter lim="800000"/>
            <a:headEnd/>
            <a:tailEnd/>
          </a:ln>
        </p:spPr>
        <p:txBody>
          <a:bodyPr wrap="square">
            <a:spAutoFit/>
          </a:bodyPr>
          <a:lstStyle/>
          <a:p>
            <a:pPr marL="285750" indent="-285750">
              <a:buFontTx/>
              <a:buChar char="•"/>
            </a:pPr>
            <a:r>
              <a:rPr lang="fr-CA" sz="2800" b="1" dirty="0"/>
              <a:t>Substance blanche:</a:t>
            </a:r>
            <a:br>
              <a:rPr lang="fr-CA" sz="2800" b="1" dirty="0"/>
            </a:br>
            <a:r>
              <a:rPr lang="fr-CA" sz="2800" b="1" dirty="0"/>
              <a:t>Fibres myélinisées : liaison entre moelle et structures supérieures et avec cervelet.</a:t>
            </a:r>
          </a:p>
        </p:txBody>
      </p:sp>
      <p:sp>
        <p:nvSpPr>
          <p:cNvPr id="98308" name="Text Box 4"/>
          <p:cNvSpPr txBox="1">
            <a:spLocks noChangeArrowheads="1"/>
          </p:cNvSpPr>
          <p:nvPr/>
        </p:nvSpPr>
        <p:spPr bwMode="auto">
          <a:xfrm>
            <a:off x="838200" y="3352800"/>
            <a:ext cx="7262192" cy="523220"/>
          </a:xfrm>
          <a:prstGeom prst="rect">
            <a:avLst/>
          </a:prstGeom>
          <a:noFill/>
          <a:ln w="28575">
            <a:noFill/>
            <a:miter lim="800000"/>
            <a:headEnd/>
            <a:tailEnd/>
          </a:ln>
        </p:spPr>
        <p:txBody>
          <a:bodyPr wrap="square">
            <a:spAutoFit/>
          </a:bodyPr>
          <a:lstStyle/>
          <a:p>
            <a:pPr marL="285750" indent="-285750">
              <a:buFontTx/>
              <a:buChar char="•"/>
            </a:pPr>
            <a:r>
              <a:rPr lang="fr-CA" sz="2800" b="1" dirty="0"/>
              <a:t>Substance grise: activités réflexes</a:t>
            </a:r>
          </a:p>
        </p:txBody>
      </p:sp>
      <p:sp>
        <p:nvSpPr>
          <p:cNvPr id="98309" name="Text Box 5"/>
          <p:cNvSpPr txBox="1">
            <a:spLocks noChangeArrowheads="1"/>
          </p:cNvSpPr>
          <p:nvPr/>
        </p:nvSpPr>
        <p:spPr bwMode="auto">
          <a:xfrm>
            <a:off x="1219200" y="3886200"/>
            <a:ext cx="6858000" cy="2462213"/>
          </a:xfrm>
          <a:prstGeom prst="rect">
            <a:avLst/>
          </a:prstGeom>
          <a:solidFill>
            <a:srgbClr val="0000CC"/>
          </a:solidFill>
          <a:ln w="28575">
            <a:noFill/>
            <a:miter lim="800000"/>
            <a:headEnd/>
            <a:tailEnd/>
          </a:ln>
        </p:spPr>
        <p:txBody>
          <a:bodyPr>
            <a:spAutoFit/>
          </a:bodyPr>
          <a:lstStyle/>
          <a:p>
            <a:pPr marL="285750" indent="-285750">
              <a:buFont typeface="Wingdings" pitchFamily="2" charset="2"/>
              <a:buChar char="Ø"/>
            </a:pPr>
            <a:r>
              <a:rPr lang="fr-CA" sz="2800" b="1" dirty="0"/>
              <a:t>Relais</a:t>
            </a:r>
          </a:p>
          <a:p>
            <a:pPr marL="285750" indent="-285750">
              <a:buFont typeface="Wingdings" pitchFamily="2" charset="2"/>
              <a:buChar char="Ø"/>
            </a:pPr>
            <a:r>
              <a:rPr lang="fr-CA" sz="2800" b="1" dirty="0"/>
              <a:t>Centre cardio-vasculaire</a:t>
            </a:r>
          </a:p>
          <a:p>
            <a:pPr marL="285750" indent="-285750">
              <a:buFont typeface="Wingdings" pitchFamily="2" charset="2"/>
              <a:buChar char="Ø"/>
            </a:pPr>
            <a:r>
              <a:rPr lang="fr-CA" sz="2800" b="1" dirty="0"/>
              <a:t>Centre de contrôle respiratoire </a:t>
            </a:r>
          </a:p>
          <a:p>
            <a:pPr marL="285750" indent="-285750">
              <a:buFont typeface="Wingdings" pitchFamily="2" charset="2"/>
              <a:buChar char="Ø"/>
            </a:pPr>
            <a:r>
              <a:rPr lang="fr-CA" sz="2800" b="1" dirty="0"/>
              <a:t>Déglutition et vomissement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0-#ppt_w/2"/>
                                          </p:val>
                                        </p:tav>
                                        <p:tav tm="100000">
                                          <p:val>
                                            <p:strVal val="#ppt_x"/>
                                          </p:val>
                                        </p:tav>
                                      </p:tavLst>
                                    </p:anim>
                                    <p:anim calcmode="lin" valueType="num">
                                      <p:cBhvr additive="base">
                                        <p:cTn id="14"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9">
                                            <p:txEl>
                                              <p:pRg st="0" end="0"/>
                                            </p:txEl>
                                          </p:spTgt>
                                        </p:tgtEl>
                                        <p:attrNameLst>
                                          <p:attrName>style.visibility</p:attrName>
                                        </p:attrNameLst>
                                      </p:cBhvr>
                                      <p:to>
                                        <p:strVal val="visible"/>
                                      </p:to>
                                    </p:set>
                                    <p:anim calcmode="lin" valueType="num">
                                      <p:cBhvr additive="base">
                                        <p:cTn id="19" dur="500" fill="hold"/>
                                        <p:tgtEl>
                                          <p:spTgt spid="9830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9">
                                            <p:txEl>
                                              <p:pRg st="1" end="1"/>
                                            </p:txEl>
                                          </p:spTgt>
                                        </p:tgtEl>
                                        <p:attrNameLst>
                                          <p:attrName>style.visibility</p:attrName>
                                        </p:attrNameLst>
                                      </p:cBhvr>
                                      <p:to>
                                        <p:strVal val="visible"/>
                                      </p:to>
                                    </p:set>
                                    <p:anim calcmode="lin" valueType="num">
                                      <p:cBhvr additive="base">
                                        <p:cTn id="25" dur="500" fill="hold"/>
                                        <p:tgtEl>
                                          <p:spTgt spid="9830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9">
                                            <p:txEl>
                                              <p:pRg st="2" end="2"/>
                                            </p:txEl>
                                          </p:spTgt>
                                        </p:tgtEl>
                                        <p:attrNameLst>
                                          <p:attrName>style.visibility</p:attrName>
                                        </p:attrNameLst>
                                      </p:cBhvr>
                                      <p:to>
                                        <p:strVal val="visible"/>
                                      </p:to>
                                    </p:set>
                                    <p:anim calcmode="lin" valueType="num">
                                      <p:cBhvr additive="base">
                                        <p:cTn id="31" dur="500" fill="hold"/>
                                        <p:tgtEl>
                                          <p:spTgt spid="9830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09">
                                            <p:txEl>
                                              <p:pRg st="3" end="3"/>
                                            </p:txEl>
                                          </p:spTgt>
                                        </p:tgtEl>
                                        <p:attrNameLst>
                                          <p:attrName>style.visibility</p:attrName>
                                        </p:attrNameLst>
                                      </p:cBhvr>
                                      <p:to>
                                        <p:strVal val="visible"/>
                                      </p:to>
                                    </p:set>
                                    <p:anim calcmode="lin" valueType="num">
                                      <p:cBhvr additive="base">
                                        <p:cTn id="37" dur="500" fill="hold"/>
                                        <p:tgtEl>
                                          <p:spTgt spid="9830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08" grpId="0" autoUpdateAnimBg="0"/>
      <p:bldP spid="9830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A" sz="6000" b="1" dirty="0" smtClean="0">
                <a:solidFill>
                  <a:srgbClr val="FFFF00"/>
                </a:solidFill>
              </a:rPr>
              <a:t>Le pont</a:t>
            </a:r>
          </a:p>
        </p:txBody>
      </p:sp>
      <p:sp>
        <p:nvSpPr>
          <p:cNvPr id="16387" name="Rectangle 3"/>
          <p:cNvSpPr>
            <a:spLocks noGrp="1" noChangeArrowheads="1"/>
          </p:cNvSpPr>
          <p:nvPr>
            <p:ph type="body" sz="half" idx="1"/>
          </p:nvPr>
        </p:nvSpPr>
        <p:spPr/>
        <p:txBody>
          <a:bodyPr/>
          <a:lstStyle/>
          <a:p>
            <a:pPr eaLnBrk="1" hangingPunct="1"/>
            <a:r>
              <a:rPr lang="fr-CA" sz="4000" b="1" dirty="0" smtClean="0">
                <a:solidFill>
                  <a:srgbClr val="FFFF00"/>
                </a:solidFill>
              </a:rPr>
              <a:t>La transmission de l’information sensorielle entre le cervelet et le cortex cérébral</a:t>
            </a:r>
          </a:p>
          <a:p>
            <a:pPr eaLnBrk="1" hangingPunct="1">
              <a:buFontTx/>
              <a:buNone/>
            </a:pPr>
            <a:endParaRPr lang="fr-CA" sz="4000" b="1" dirty="0" smtClean="0">
              <a:solidFill>
                <a:srgbClr val="FFFF00"/>
              </a:solidFill>
            </a:endParaRPr>
          </a:p>
          <a:p>
            <a:pPr eaLnBrk="1" hangingPunct="1"/>
            <a:endParaRPr lang="fr-CA" sz="4000" b="1" dirty="0" smtClean="0">
              <a:solidFill>
                <a:srgbClr val="FFFF00"/>
              </a:solidFill>
            </a:endParaRPr>
          </a:p>
        </p:txBody>
      </p:sp>
      <p:pic>
        <p:nvPicPr>
          <p:cNvPr id="16388" name="Picture 5" descr="Pons_small"/>
          <p:cNvPicPr>
            <a:picLocks noGrp="1" noChangeAspect="1" noChangeArrowheads="1" noCrop="1"/>
          </p:cNvPicPr>
          <p:nvPr>
            <p:ph sz="half" idx="2"/>
          </p:nvPr>
        </p:nvPicPr>
        <p:blipFill>
          <a:blip r:embed="rId3" cstate="print"/>
          <a:srcRect/>
          <a:stretch>
            <a:fillRect/>
          </a:stretch>
        </p:blipFill>
        <p:spPr>
          <a:xfrm>
            <a:off x="4849813" y="1774825"/>
            <a:ext cx="3719512" cy="3883025"/>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A" sz="4800" b="1" dirty="0" smtClean="0">
                <a:solidFill>
                  <a:srgbClr val="FFFF00"/>
                </a:solidFill>
              </a:rPr>
              <a:t>Le bulbe rachidien</a:t>
            </a:r>
          </a:p>
        </p:txBody>
      </p:sp>
      <p:sp>
        <p:nvSpPr>
          <p:cNvPr id="15363" name="Rectangle 3"/>
          <p:cNvSpPr>
            <a:spLocks noGrp="1" noChangeArrowheads="1"/>
          </p:cNvSpPr>
          <p:nvPr>
            <p:ph type="body" sz="half" idx="1"/>
          </p:nvPr>
        </p:nvSpPr>
        <p:spPr/>
        <p:txBody>
          <a:bodyPr/>
          <a:lstStyle/>
          <a:p>
            <a:pPr eaLnBrk="1" hangingPunct="1"/>
            <a:r>
              <a:rPr lang="fr-CA" sz="3600" b="1" dirty="0" smtClean="0">
                <a:solidFill>
                  <a:srgbClr val="FFFF00"/>
                </a:solidFill>
              </a:rPr>
              <a:t>La respiration</a:t>
            </a:r>
          </a:p>
          <a:p>
            <a:pPr eaLnBrk="1" hangingPunct="1"/>
            <a:r>
              <a:rPr lang="fr-CA" sz="3600" b="1" dirty="0" smtClean="0">
                <a:solidFill>
                  <a:srgbClr val="FFFF00"/>
                </a:solidFill>
              </a:rPr>
              <a:t>La pression sanguine</a:t>
            </a:r>
          </a:p>
          <a:p>
            <a:pPr eaLnBrk="1" hangingPunct="1"/>
            <a:r>
              <a:rPr lang="fr-CA" sz="3600" b="1" dirty="0" smtClean="0">
                <a:solidFill>
                  <a:srgbClr val="FFFF00"/>
                </a:solidFill>
              </a:rPr>
              <a:t>Le rythme cardiaque</a:t>
            </a:r>
          </a:p>
          <a:p>
            <a:pPr eaLnBrk="1" hangingPunct="1"/>
            <a:r>
              <a:rPr lang="fr-CA" sz="3600" b="1" dirty="0" smtClean="0">
                <a:solidFill>
                  <a:srgbClr val="FFFF00"/>
                </a:solidFill>
              </a:rPr>
              <a:t>Les réflexes</a:t>
            </a:r>
          </a:p>
          <a:p>
            <a:pPr eaLnBrk="1" hangingPunct="1"/>
            <a:endParaRPr lang="fr-CA" sz="3600" b="1" dirty="0" smtClean="0">
              <a:solidFill>
                <a:srgbClr val="FFFF00"/>
              </a:solidFill>
            </a:endParaRPr>
          </a:p>
        </p:txBody>
      </p:sp>
      <p:pic>
        <p:nvPicPr>
          <p:cNvPr id="15365" name="Picture 6" descr="598px-Bulbe_rachidien"/>
          <p:cNvPicPr>
            <a:picLocks noChangeAspect="1" noChangeArrowheads="1"/>
          </p:cNvPicPr>
          <p:nvPr/>
        </p:nvPicPr>
        <p:blipFill>
          <a:blip r:embed="rId3" cstate="print"/>
          <a:srcRect/>
          <a:stretch>
            <a:fillRect/>
          </a:stretch>
        </p:blipFill>
        <p:spPr bwMode="auto">
          <a:xfrm>
            <a:off x="4355976" y="1700808"/>
            <a:ext cx="4090987" cy="4105275"/>
          </a:xfrm>
          <a:prstGeom prst="rect">
            <a:avLst/>
          </a:prstGeom>
          <a:solidFill>
            <a:schemeClr val="accent2">
              <a:lumMod val="60000"/>
              <a:lumOff val="40000"/>
            </a:schemeClr>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Résultat de recherche d'images pour &quot;la vision des mammifères&quot;"/>
          <p:cNvPicPr>
            <a:picLocks noChangeAspect="1" noChangeArrowheads="1"/>
          </p:cNvPicPr>
          <p:nvPr/>
        </p:nvPicPr>
        <p:blipFill>
          <a:blip r:embed="rId3" cstate="print"/>
          <a:srcRect/>
          <a:stretch>
            <a:fillRect/>
          </a:stretch>
        </p:blipFill>
        <p:spPr bwMode="auto">
          <a:xfrm>
            <a:off x="35496" y="908720"/>
            <a:ext cx="8940170" cy="5949280"/>
          </a:xfrm>
          <a:prstGeom prst="rect">
            <a:avLst/>
          </a:prstGeom>
          <a:noFill/>
        </p:spPr>
      </p:pic>
      <p:sp>
        <p:nvSpPr>
          <p:cNvPr id="3" name="Pensées 2"/>
          <p:cNvSpPr/>
          <p:nvPr/>
        </p:nvSpPr>
        <p:spPr bwMode="auto">
          <a:xfrm>
            <a:off x="4067944" y="764704"/>
            <a:ext cx="3096344" cy="864096"/>
          </a:xfrm>
          <a:prstGeom prst="cloudCallou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0" smtClean="0">
              <a:ln>
                <a:noFill/>
              </a:ln>
              <a:solidFill>
                <a:srgbClr val="FFFF00"/>
              </a:solidFill>
              <a:effectLst/>
              <a:latin typeface="Arial" charset="0"/>
            </a:endParaRPr>
          </a:p>
        </p:txBody>
      </p:sp>
      <p:sp>
        <p:nvSpPr>
          <p:cNvPr id="4" name="Pensées 3"/>
          <p:cNvSpPr/>
          <p:nvPr/>
        </p:nvSpPr>
        <p:spPr bwMode="auto">
          <a:xfrm>
            <a:off x="1835696" y="260648"/>
            <a:ext cx="3384376" cy="1584176"/>
          </a:xfrm>
          <a:prstGeom prst="cloudCallou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0" smtClean="0">
              <a:ln>
                <a:noFill/>
              </a:ln>
              <a:solidFill>
                <a:srgbClr val="FFFF00"/>
              </a:solidFill>
              <a:effectLst/>
              <a:latin typeface="Arial" charset="0"/>
            </a:endParaRPr>
          </a:p>
        </p:txBody>
      </p:sp>
      <p:sp>
        <p:nvSpPr>
          <p:cNvPr id="5" name="Pensées 4"/>
          <p:cNvSpPr/>
          <p:nvPr/>
        </p:nvSpPr>
        <p:spPr bwMode="auto">
          <a:xfrm>
            <a:off x="5436096" y="0"/>
            <a:ext cx="3384376" cy="2389406"/>
          </a:xfrm>
          <a:prstGeom prst="cloudCallout">
            <a:avLst>
              <a:gd name="adj1" fmla="val -97794"/>
              <a:gd name="adj2" fmla="val 49164"/>
            </a:avLst>
          </a:prstGeom>
          <a:solidFill>
            <a:srgbClr val="FF0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fr-FR" sz="2400" b="1" i="0" u="none" strike="noStrike" cap="none" normalizeH="0" baseline="0" dirty="0" smtClean="0">
                <a:ln>
                  <a:noFill/>
                </a:ln>
                <a:solidFill>
                  <a:srgbClr val="FFFF00"/>
                </a:solidFill>
                <a:effectLst/>
                <a:latin typeface="Arial" charset="0"/>
              </a:rPr>
              <a:t>Qu’est ce qui fait que l’Homme soit si cruel ?</a:t>
            </a:r>
          </a:p>
        </p:txBody>
      </p:sp>
      <p:graphicFrame>
        <p:nvGraphicFramePr>
          <p:cNvPr id="1026" name="Object 2">
            <a:hlinkClick r:id="" action="ppaction://hlinkshowjump?jump=nextslide" highlightClick="1"/>
          </p:cNvPr>
          <p:cNvGraphicFramePr>
            <a:graphicFrameLocks noChangeAspect="1"/>
          </p:cNvGraphicFramePr>
          <p:nvPr/>
        </p:nvGraphicFramePr>
        <p:xfrm>
          <a:off x="3200400" y="5791200"/>
          <a:ext cx="1600200" cy="852488"/>
        </p:xfrm>
        <a:graphic>
          <a:graphicData uri="http://schemas.openxmlformats.org/presentationml/2006/ole">
            <p:oleObj spid="_x0000_s1026" name="Clip" r:id="rId4" imgW="4090320" imgH="2177640" progId="">
              <p:embed/>
            </p:oleObj>
          </a:graphicData>
        </a:graphic>
      </p:graphicFrame>
      <p:sp>
        <p:nvSpPr>
          <p:cNvPr id="7" name="Pensées 6"/>
          <p:cNvSpPr/>
          <p:nvPr/>
        </p:nvSpPr>
        <p:spPr bwMode="auto">
          <a:xfrm>
            <a:off x="6372200" y="4471739"/>
            <a:ext cx="2952328" cy="1405533"/>
          </a:xfrm>
          <a:prstGeom prst="cloudCallout">
            <a:avLst>
              <a:gd name="adj1" fmla="val -104364"/>
              <a:gd name="adj2" fmla="val 71371"/>
            </a:avLst>
          </a:prstGeom>
          <a:solidFill>
            <a:schemeClr val="accent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fr-FR" sz="1800" b="1" i="0" u="none" strike="noStrike" cap="none" normalizeH="0" baseline="0" dirty="0" smtClean="0">
                <a:ln>
                  <a:noFill/>
                </a:ln>
                <a:solidFill>
                  <a:srgbClr val="0000CC"/>
                </a:solidFill>
                <a:effectLst/>
                <a:latin typeface="Arial" charset="0"/>
              </a:rPr>
              <a:t>A quoi songe</a:t>
            </a:r>
            <a:r>
              <a:rPr kumimoji="0" lang="fr-FR" sz="1800" b="1" i="0" u="none" strike="noStrike" cap="none" normalizeH="0" dirty="0" smtClean="0">
                <a:ln>
                  <a:noFill/>
                </a:ln>
                <a:solidFill>
                  <a:srgbClr val="0000CC"/>
                </a:solidFill>
                <a:effectLst/>
                <a:latin typeface="Arial" charset="0"/>
              </a:rPr>
              <a:t> ce gorille des montagnes??? </a:t>
            </a:r>
            <a:endParaRPr kumimoji="0" lang="fr-FR" sz="1800" b="1" i="0" u="none" strike="noStrike" cap="none" normalizeH="0" baseline="0" dirty="0" smtClean="0">
              <a:ln>
                <a:noFill/>
              </a:ln>
              <a:solidFill>
                <a:srgbClr val="0000CC"/>
              </a:solidFill>
              <a:effectLst/>
              <a:latin typeface="Arial" charset="0"/>
            </a:endParaRPr>
          </a:p>
        </p:txBody>
      </p:sp>
      <p:pic>
        <p:nvPicPr>
          <p:cNvPr id="8" name="Picture 10" descr="http://www.chambon.ac-versailles.fr/i/an/oiseau/oiseau.gif"/>
          <p:cNvPicPr>
            <a:picLocks noChangeAspect="1" noChangeArrowheads="1" noCrop="1"/>
          </p:cNvPicPr>
          <p:nvPr/>
        </p:nvPicPr>
        <p:blipFill>
          <a:blip r:embed="rId5" cstate="print"/>
          <a:srcRect/>
          <a:stretch>
            <a:fillRect/>
          </a:stretch>
        </p:blipFill>
        <p:spPr bwMode="auto">
          <a:xfrm>
            <a:off x="323528" y="260648"/>
            <a:ext cx="666750" cy="304801"/>
          </a:xfrm>
          <a:prstGeom prst="rect">
            <a:avLst/>
          </a:prstGeom>
          <a:noFill/>
        </p:spPr>
      </p:pic>
      <p:sp>
        <p:nvSpPr>
          <p:cNvPr id="9" name="Pensées 8"/>
          <p:cNvSpPr/>
          <p:nvPr/>
        </p:nvSpPr>
        <p:spPr bwMode="auto">
          <a:xfrm>
            <a:off x="1907704" y="0"/>
            <a:ext cx="2952328" cy="983873"/>
          </a:xfrm>
          <a:prstGeom prst="cloudCallout">
            <a:avLst>
              <a:gd name="adj1" fmla="val -85124"/>
              <a:gd name="adj2" fmla="val -13401"/>
            </a:avLst>
          </a:prstGeom>
          <a:solidFill>
            <a:schemeClr val="accent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fr-FR" sz="1800" b="1" i="0" u="none" strike="noStrike" cap="none" normalizeH="0" baseline="0" dirty="0" smtClean="0">
                <a:ln>
                  <a:noFill/>
                </a:ln>
                <a:solidFill>
                  <a:srgbClr val="0000CC"/>
                </a:solidFill>
                <a:effectLst/>
                <a:latin typeface="Arial" charset="0"/>
              </a:rPr>
              <a:t>L’espoir est-il permis</a:t>
            </a:r>
            <a:r>
              <a:rPr kumimoji="0" lang="fr-FR" sz="1800" b="1" i="0" u="none" strike="noStrike" cap="none" normalizeH="0" dirty="0" smtClean="0">
                <a:ln>
                  <a:noFill/>
                </a:ln>
                <a:solidFill>
                  <a:srgbClr val="0000CC"/>
                </a:solidFill>
                <a:effectLst/>
                <a:latin typeface="Arial" charset="0"/>
              </a:rPr>
              <a:t>??? </a:t>
            </a:r>
            <a:endParaRPr kumimoji="0" lang="fr-FR" sz="1800" b="1" i="0" u="none" strike="noStrike" cap="none" normalizeH="0" baseline="0" dirty="0" smtClean="0">
              <a:ln>
                <a:noFill/>
              </a:ln>
              <a:solidFill>
                <a:srgbClr val="0000CC"/>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0-#ppt_w/2"/>
                                          </p:val>
                                        </p:tav>
                                        <p:tav tm="100000">
                                          <p:val>
                                            <p:strVal val="#ppt_x"/>
                                          </p:val>
                                        </p:tav>
                                      </p:tavLst>
                                    </p:anim>
                                    <p:anim calcmode="lin" valueType="num">
                                      <p:cBhvr additive="base">
                                        <p:cTn id="8" dur="5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CA" b="1" dirty="0" smtClean="0">
                <a:solidFill>
                  <a:srgbClr val="FFFF00"/>
                </a:solidFill>
              </a:rPr>
              <a:t>La formation réticulée</a:t>
            </a:r>
          </a:p>
        </p:txBody>
      </p:sp>
      <p:sp>
        <p:nvSpPr>
          <p:cNvPr id="17411" name="Rectangle 3"/>
          <p:cNvSpPr>
            <a:spLocks noGrp="1" noChangeArrowheads="1"/>
          </p:cNvSpPr>
          <p:nvPr>
            <p:ph type="body" sz="half" idx="1"/>
          </p:nvPr>
        </p:nvSpPr>
        <p:spPr>
          <a:xfrm>
            <a:off x="0" y="1981200"/>
            <a:ext cx="4495800" cy="4114800"/>
          </a:xfrm>
        </p:spPr>
        <p:txBody>
          <a:bodyPr/>
          <a:lstStyle/>
          <a:p>
            <a:pPr eaLnBrk="1" hangingPunct="1"/>
            <a:r>
              <a:rPr lang="fr-CA" sz="4400" b="1" dirty="0" smtClean="0">
                <a:solidFill>
                  <a:srgbClr val="FFFF00"/>
                </a:solidFill>
              </a:rPr>
              <a:t>Sommeil</a:t>
            </a:r>
          </a:p>
          <a:p>
            <a:pPr eaLnBrk="1" hangingPunct="1"/>
            <a:r>
              <a:rPr lang="fr-CA" sz="4400" b="1" dirty="0" smtClean="0">
                <a:solidFill>
                  <a:srgbClr val="FFFF00"/>
                </a:solidFill>
              </a:rPr>
              <a:t>Attention</a:t>
            </a:r>
          </a:p>
          <a:p>
            <a:pPr eaLnBrk="1" hangingPunct="1"/>
            <a:r>
              <a:rPr lang="fr-CA" sz="4400" b="1" dirty="0" smtClean="0">
                <a:solidFill>
                  <a:srgbClr val="FFFF00"/>
                </a:solidFill>
              </a:rPr>
              <a:t>Concentration</a:t>
            </a:r>
          </a:p>
        </p:txBody>
      </p:sp>
      <p:sp>
        <p:nvSpPr>
          <p:cNvPr id="17412" name="Rectangle 4"/>
          <p:cNvSpPr>
            <a:spLocks noGrp="1" noChangeArrowheads="1"/>
          </p:cNvSpPr>
          <p:nvPr>
            <p:ph type="body" sz="half" idx="2"/>
          </p:nvPr>
        </p:nvSpPr>
        <p:spPr/>
        <p:txBody>
          <a:bodyPr/>
          <a:lstStyle/>
          <a:p>
            <a:pPr eaLnBrk="1" hangingPunct="1"/>
            <a:endParaRPr lang="en-US" smtClean="0"/>
          </a:p>
        </p:txBody>
      </p:sp>
      <p:pic>
        <p:nvPicPr>
          <p:cNvPr id="17413" name="Picture 6" descr="d_12_cr_con_1a"/>
          <p:cNvPicPr>
            <a:picLocks noChangeAspect="1" noChangeArrowheads="1"/>
          </p:cNvPicPr>
          <p:nvPr/>
        </p:nvPicPr>
        <p:blipFill>
          <a:blip r:embed="rId3" cstate="print"/>
          <a:srcRect/>
          <a:stretch>
            <a:fillRect/>
          </a:stretch>
        </p:blipFill>
        <p:spPr bwMode="auto">
          <a:xfrm>
            <a:off x="4197350" y="1628775"/>
            <a:ext cx="4946650" cy="4154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260648"/>
            <a:ext cx="7924800" cy="1200329"/>
          </a:xfrm>
          <a:prstGeom prst="rect">
            <a:avLst/>
          </a:prstGeom>
          <a:solidFill>
            <a:srgbClr val="0000CC"/>
          </a:solidFill>
          <a:ln w="28575">
            <a:noFill/>
            <a:miter lim="800000"/>
            <a:headEnd/>
            <a:tailEnd/>
          </a:ln>
        </p:spPr>
        <p:txBody>
          <a:bodyPr>
            <a:spAutoFit/>
          </a:bodyPr>
          <a:lstStyle/>
          <a:p>
            <a:r>
              <a:rPr lang="fr-CA" sz="3600" b="1" dirty="0"/>
              <a:t>Certains noyaux du tronc = </a:t>
            </a:r>
            <a:r>
              <a:rPr lang="fr-CA" sz="3600" b="1" dirty="0">
                <a:solidFill>
                  <a:srgbClr val="00FF00"/>
                </a:solidFill>
              </a:rPr>
              <a:t>système modulateur diffus</a:t>
            </a:r>
            <a:endParaRPr lang="fr-CA" sz="3600" dirty="0">
              <a:solidFill>
                <a:srgbClr val="00FF00"/>
              </a:solidFill>
            </a:endParaRPr>
          </a:p>
        </p:txBody>
      </p:sp>
      <p:sp>
        <p:nvSpPr>
          <p:cNvPr id="38915" name="Text Box 3"/>
          <p:cNvSpPr txBox="1">
            <a:spLocks noChangeArrowheads="1"/>
          </p:cNvSpPr>
          <p:nvPr/>
        </p:nvSpPr>
        <p:spPr bwMode="auto">
          <a:xfrm>
            <a:off x="0" y="1611957"/>
            <a:ext cx="9144000" cy="1384995"/>
          </a:xfrm>
          <a:prstGeom prst="rect">
            <a:avLst/>
          </a:prstGeom>
          <a:solidFill>
            <a:srgbClr val="0000CC"/>
          </a:solidFill>
          <a:ln w="28575">
            <a:noFill/>
            <a:miter lim="800000"/>
            <a:headEnd/>
            <a:tailEnd/>
          </a:ln>
        </p:spPr>
        <p:txBody>
          <a:bodyPr wrap="square">
            <a:spAutoFit/>
          </a:bodyPr>
          <a:lstStyle/>
          <a:p>
            <a:r>
              <a:rPr lang="fr-CA" sz="2800" b="1" dirty="0" smtClean="0"/>
              <a:t>= </a:t>
            </a:r>
            <a:r>
              <a:rPr lang="fr-CA" sz="2800" b="1" dirty="0"/>
              <a:t>ensemble de neurones dont les longs axones se ramifient en milliers de branches dans tout le cerveau</a:t>
            </a:r>
          </a:p>
        </p:txBody>
      </p:sp>
      <p:sp>
        <p:nvSpPr>
          <p:cNvPr id="38916" name="Text Box 4"/>
          <p:cNvSpPr txBox="1">
            <a:spLocks noChangeArrowheads="1"/>
          </p:cNvSpPr>
          <p:nvPr/>
        </p:nvSpPr>
        <p:spPr bwMode="auto">
          <a:xfrm>
            <a:off x="179512" y="3284984"/>
            <a:ext cx="8712968" cy="3447098"/>
          </a:xfrm>
          <a:prstGeom prst="rect">
            <a:avLst/>
          </a:prstGeom>
          <a:solidFill>
            <a:srgbClr val="0000CC"/>
          </a:solidFill>
          <a:ln w="28575">
            <a:noFill/>
            <a:miter lim="800000"/>
            <a:headEnd/>
            <a:tailEnd/>
          </a:ln>
        </p:spPr>
        <p:txBody>
          <a:bodyPr wrap="square">
            <a:spAutoFit/>
          </a:bodyPr>
          <a:lstStyle/>
          <a:p>
            <a:pPr marL="285750" indent="-285750"/>
            <a:r>
              <a:rPr lang="fr-CA" sz="2800" b="1" dirty="0"/>
              <a:t>Interviennent dans:</a:t>
            </a:r>
          </a:p>
          <a:p>
            <a:pPr marL="285750" indent="-285750">
              <a:buFontTx/>
              <a:buChar char="•"/>
            </a:pPr>
            <a:r>
              <a:rPr lang="fr-CA" sz="2800" b="1" dirty="0"/>
              <a:t>Mouvements (neurones à dopamine)</a:t>
            </a:r>
          </a:p>
          <a:p>
            <a:pPr marL="285750" indent="-285750">
              <a:buFontTx/>
              <a:buChar char="•"/>
            </a:pPr>
            <a:r>
              <a:rPr lang="fr-CA" sz="2800" b="1" dirty="0"/>
              <a:t>Régulation des états émotionnels (neurones à dopamine, à sérotonine et à adrénaline)</a:t>
            </a:r>
          </a:p>
          <a:p>
            <a:pPr marL="285750" indent="-285750">
              <a:buFontTx/>
              <a:buChar char="•"/>
            </a:pPr>
            <a:r>
              <a:rPr lang="fr-CA" sz="2800" b="1" dirty="0"/>
              <a:t>Activation de toute l’activité du cerveau: </a:t>
            </a:r>
            <a:r>
              <a:rPr lang="fr-CA" sz="3600" b="1" dirty="0">
                <a:solidFill>
                  <a:srgbClr val="00FF00"/>
                </a:solidFill>
              </a:rPr>
              <a:t>système réticulaire activateur</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paminergic"/>
          <p:cNvPicPr>
            <a:picLocks noChangeAspect="1" noChangeArrowheads="1"/>
          </p:cNvPicPr>
          <p:nvPr/>
        </p:nvPicPr>
        <p:blipFill>
          <a:blip r:embed="rId2" cstate="print"/>
          <a:srcRect/>
          <a:stretch>
            <a:fillRect/>
          </a:stretch>
        </p:blipFill>
        <p:spPr bwMode="auto">
          <a:xfrm>
            <a:off x="288032" y="188640"/>
            <a:ext cx="8604448" cy="6453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oradrenergic"/>
          <p:cNvPicPr>
            <a:picLocks noChangeAspect="1" noChangeArrowheads="1"/>
          </p:cNvPicPr>
          <p:nvPr/>
        </p:nvPicPr>
        <p:blipFill>
          <a:blip r:embed="rId2" cstate="print"/>
          <a:srcRect/>
          <a:stretch>
            <a:fillRect/>
          </a:stretch>
        </p:blipFill>
        <p:spPr bwMode="auto">
          <a:xfrm>
            <a:off x="251519" y="188640"/>
            <a:ext cx="8544949" cy="666936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erotonergi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b="1" dirty="0" smtClean="0">
                <a:solidFill>
                  <a:srgbClr val="FFFF00"/>
                </a:solidFill>
              </a:rPr>
              <a:t>L’hippocampe</a:t>
            </a:r>
          </a:p>
        </p:txBody>
      </p:sp>
      <p:sp>
        <p:nvSpPr>
          <p:cNvPr id="18435" name="Rectangle 3"/>
          <p:cNvSpPr>
            <a:spLocks noGrp="1" noChangeArrowheads="1"/>
          </p:cNvSpPr>
          <p:nvPr>
            <p:ph type="body" sz="half" idx="1"/>
          </p:nvPr>
        </p:nvSpPr>
        <p:spPr/>
        <p:txBody>
          <a:bodyPr/>
          <a:lstStyle/>
          <a:p>
            <a:pPr eaLnBrk="1" hangingPunct="1"/>
            <a:r>
              <a:rPr lang="fr-CA" sz="3600" b="1" dirty="0" smtClean="0">
                <a:solidFill>
                  <a:srgbClr val="FFFF00"/>
                </a:solidFill>
              </a:rPr>
              <a:t>L’apprentissage et la mémoire</a:t>
            </a:r>
          </a:p>
          <a:p>
            <a:pPr eaLnBrk="1" hangingPunct="1"/>
            <a:r>
              <a:rPr lang="fr-CA" sz="3600" b="1" dirty="0" smtClean="0">
                <a:solidFill>
                  <a:srgbClr val="FFFF00"/>
                </a:solidFill>
              </a:rPr>
              <a:t>Donne une coloration émotive à nos souvenirs</a:t>
            </a:r>
          </a:p>
        </p:txBody>
      </p:sp>
      <p:pic>
        <p:nvPicPr>
          <p:cNvPr id="18436" name="Picture 5" descr="hippocampus"/>
          <p:cNvPicPr>
            <a:picLocks noGrp="1" noChangeAspect="1" noChangeArrowheads="1" noCrop="1"/>
          </p:cNvPicPr>
          <p:nvPr>
            <p:ph sz="half" idx="2"/>
          </p:nvPr>
        </p:nvPicPr>
        <p:blipFill>
          <a:blip r:embed="rId3" cstate="print"/>
          <a:srcRect/>
          <a:stretch>
            <a:fillRect/>
          </a:stretch>
        </p:blipFill>
        <p:spPr>
          <a:xfrm>
            <a:off x="4640263" y="1698625"/>
            <a:ext cx="4022725" cy="4111625"/>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b="1" dirty="0" smtClean="0">
                <a:solidFill>
                  <a:srgbClr val="FFFF00"/>
                </a:solidFill>
              </a:rPr>
              <a:t>L’amygdale</a:t>
            </a:r>
          </a:p>
        </p:txBody>
      </p:sp>
      <p:sp>
        <p:nvSpPr>
          <p:cNvPr id="19459" name="Rectangle 3"/>
          <p:cNvSpPr>
            <a:spLocks noGrp="1" noChangeArrowheads="1"/>
          </p:cNvSpPr>
          <p:nvPr>
            <p:ph type="body" sz="half" idx="1"/>
          </p:nvPr>
        </p:nvSpPr>
        <p:spPr>
          <a:xfrm>
            <a:off x="467544" y="1124744"/>
            <a:ext cx="4038600" cy="4525963"/>
          </a:xfrm>
        </p:spPr>
        <p:txBody>
          <a:bodyPr/>
          <a:lstStyle/>
          <a:p>
            <a:pPr eaLnBrk="1" hangingPunct="1"/>
            <a:r>
              <a:rPr lang="fr-CA" b="1" dirty="0" smtClean="0">
                <a:solidFill>
                  <a:srgbClr val="FFFF00"/>
                </a:solidFill>
              </a:rPr>
              <a:t>Régulation émotive</a:t>
            </a:r>
          </a:p>
          <a:p>
            <a:pPr eaLnBrk="1" hangingPunct="1"/>
            <a:r>
              <a:rPr lang="fr-CA" b="1" dirty="0" smtClean="0">
                <a:solidFill>
                  <a:srgbClr val="FFFF00"/>
                </a:solidFill>
              </a:rPr>
              <a:t>Réactions de peur</a:t>
            </a:r>
          </a:p>
          <a:p>
            <a:pPr eaLnBrk="1" hangingPunct="1"/>
            <a:r>
              <a:rPr lang="fr-CA" b="1" dirty="0" smtClean="0">
                <a:solidFill>
                  <a:srgbClr val="FFFF00"/>
                </a:solidFill>
              </a:rPr>
              <a:t>Agressivité</a:t>
            </a:r>
          </a:p>
        </p:txBody>
      </p:sp>
      <p:pic>
        <p:nvPicPr>
          <p:cNvPr id="19460" name="Picture 5" descr="amygdale"/>
          <p:cNvPicPr>
            <a:picLocks noGrp="1" noChangeAspect="1" noChangeArrowheads="1"/>
          </p:cNvPicPr>
          <p:nvPr>
            <p:ph sz="half" idx="2"/>
          </p:nvPr>
        </p:nvPicPr>
        <p:blipFill>
          <a:blip r:embed="rId3" cstate="print"/>
          <a:srcRect/>
          <a:stretch>
            <a:fillRect/>
          </a:stretch>
        </p:blipFill>
        <p:spPr>
          <a:xfrm>
            <a:off x="1692275" y="3068638"/>
            <a:ext cx="7451725" cy="3833812"/>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A" sz="4800" b="1" dirty="0" smtClean="0">
                <a:solidFill>
                  <a:srgbClr val="FFFF00"/>
                </a:solidFill>
              </a:rPr>
              <a:t>Les noyaux thalamiques (2)</a:t>
            </a:r>
          </a:p>
        </p:txBody>
      </p:sp>
      <p:sp>
        <p:nvSpPr>
          <p:cNvPr id="20483" name="Rectangle 3"/>
          <p:cNvSpPr>
            <a:spLocks noGrp="1" noChangeArrowheads="1"/>
          </p:cNvSpPr>
          <p:nvPr>
            <p:ph type="body" sz="half" idx="1"/>
          </p:nvPr>
        </p:nvSpPr>
        <p:spPr>
          <a:xfrm>
            <a:off x="0" y="1600200"/>
            <a:ext cx="4495800" cy="4525963"/>
          </a:xfrm>
        </p:spPr>
        <p:txBody>
          <a:bodyPr/>
          <a:lstStyle/>
          <a:p>
            <a:pPr eaLnBrk="1" hangingPunct="1"/>
            <a:r>
              <a:rPr lang="fr-CA" b="1" dirty="0" smtClean="0">
                <a:solidFill>
                  <a:srgbClr val="FFFF00"/>
                </a:solidFill>
              </a:rPr>
              <a:t>Centre de filtration</a:t>
            </a:r>
          </a:p>
          <a:p>
            <a:pPr eaLnBrk="1" hangingPunct="1"/>
            <a:r>
              <a:rPr lang="fr-CA" b="1" dirty="0" smtClean="0">
                <a:solidFill>
                  <a:srgbClr val="FFFF00"/>
                </a:solidFill>
              </a:rPr>
              <a:t>Il relaient les informations sensorielles vers le cortex</a:t>
            </a:r>
          </a:p>
          <a:p>
            <a:pPr eaLnBrk="1" hangingPunct="1"/>
            <a:r>
              <a:rPr lang="fr-CA" b="1" dirty="0" smtClean="0">
                <a:solidFill>
                  <a:srgbClr val="FFFF00"/>
                </a:solidFill>
              </a:rPr>
              <a:t>Il déterminent quelles informations vont atteindre la conscience</a:t>
            </a:r>
          </a:p>
        </p:txBody>
      </p:sp>
      <p:pic>
        <p:nvPicPr>
          <p:cNvPr id="20484" name="Picture 5" descr="ave-thalamus"/>
          <p:cNvPicPr>
            <a:picLocks noGrp="1" noChangeAspect="1" noChangeArrowheads="1"/>
          </p:cNvPicPr>
          <p:nvPr>
            <p:ph sz="half" idx="2"/>
          </p:nvPr>
        </p:nvPicPr>
        <p:blipFill>
          <a:blip r:embed="rId3" cstate="print"/>
          <a:srcRect/>
          <a:stretch>
            <a:fillRect/>
          </a:stretch>
        </p:blipFill>
        <p:spPr>
          <a:xfrm>
            <a:off x="5000625" y="2171700"/>
            <a:ext cx="4008438" cy="4065588"/>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15416"/>
            <a:ext cx="8229600" cy="1143000"/>
          </a:xfrm>
        </p:spPr>
        <p:txBody>
          <a:bodyPr/>
          <a:lstStyle/>
          <a:p>
            <a:pPr eaLnBrk="1" hangingPunct="1"/>
            <a:r>
              <a:rPr lang="fr-CA" sz="4800" b="1" dirty="0" smtClean="0">
                <a:solidFill>
                  <a:srgbClr val="FFFF00"/>
                </a:solidFill>
              </a:rPr>
              <a:t>L’hypothalamus</a:t>
            </a:r>
          </a:p>
        </p:txBody>
      </p:sp>
      <p:sp>
        <p:nvSpPr>
          <p:cNvPr id="21507" name="Rectangle 3"/>
          <p:cNvSpPr>
            <a:spLocks noGrp="1" noChangeArrowheads="1"/>
          </p:cNvSpPr>
          <p:nvPr>
            <p:ph type="body" sz="half" idx="1"/>
          </p:nvPr>
        </p:nvSpPr>
        <p:spPr>
          <a:xfrm>
            <a:off x="0" y="692696"/>
            <a:ext cx="4495800" cy="4525963"/>
          </a:xfrm>
        </p:spPr>
        <p:txBody>
          <a:bodyPr/>
          <a:lstStyle/>
          <a:p>
            <a:pPr eaLnBrk="1" hangingPunct="1"/>
            <a:r>
              <a:rPr lang="fr-CA" sz="3600" b="1" dirty="0" smtClean="0">
                <a:solidFill>
                  <a:srgbClr val="FFFF00"/>
                </a:solidFill>
              </a:rPr>
              <a:t>Assure </a:t>
            </a:r>
            <a:r>
              <a:rPr lang="fr-CA" b="1" dirty="0" smtClean="0">
                <a:solidFill>
                  <a:srgbClr val="FFFF00"/>
                </a:solidFill>
              </a:rPr>
              <a:t>l’homéostasie</a:t>
            </a:r>
            <a:r>
              <a:rPr lang="fr-CA" sz="3600" b="1" dirty="0" smtClean="0">
                <a:solidFill>
                  <a:srgbClr val="FFFF00"/>
                </a:solidFill>
              </a:rPr>
              <a:t> en influençant: appétit, soif, désir sexuel, température du corps, horloge interne</a:t>
            </a:r>
          </a:p>
          <a:p>
            <a:pPr eaLnBrk="1" hangingPunct="1"/>
            <a:r>
              <a:rPr lang="fr-CA" sz="3600" b="1" dirty="0" smtClean="0">
                <a:solidFill>
                  <a:srgbClr val="FFFF00"/>
                </a:solidFill>
              </a:rPr>
              <a:t>Contrôle l’hypophyse (la glande qui sécrète les hormones)</a:t>
            </a:r>
          </a:p>
        </p:txBody>
      </p:sp>
      <p:pic>
        <p:nvPicPr>
          <p:cNvPr id="21508" name="Picture 10" descr="ch40c2"/>
          <p:cNvPicPr>
            <a:picLocks noGrp="1" noChangeAspect="1" noChangeArrowheads="1"/>
          </p:cNvPicPr>
          <p:nvPr>
            <p:ph sz="half" idx="2"/>
          </p:nvPr>
        </p:nvPicPr>
        <p:blipFill>
          <a:blip r:embed="rId3" cstate="print"/>
          <a:srcRect/>
          <a:stretch>
            <a:fillRect/>
          </a:stretch>
        </p:blipFill>
        <p:spPr>
          <a:xfrm>
            <a:off x="4732338" y="1773238"/>
            <a:ext cx="4411662" cy="4176712"/>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44624"/>
            <a:ext cx="7772400" cy="1143000"/>
          </a:xfrm>
        </p:spPr>
        <p:txBody>
          <a:bodyPr/>
          <a:lstStyle/>
          <a:p>
            <a:pPr algn="l"/>
            <a:r>
              <a:rPr lang="fr-CA" sz="4800" b="1" dirty="0" smtClean="0">
                <a:solidFill>
                  <a:srgbClr val="FFFF00"/>
                </a:solidFill>
              </a:rPr>
              <a:t>L’hypophyse</a:t>
            </a:r>
          </a:p>
        </p:txBody>
      </p:sp>
      <p:sp>
        <p:nvSpPr>
          <p:cNvPr id="3" name="Content Placeholder 2"/>
          <p:cNvSpPr>
            <a:spLocks noGrp="1"/>
          </p:cNvSpPr>
          <p:nvPr>
            <p:ph idx="1"/>
          </p:nvPr>
        </p:nvSpPr>
        <p:spPr>
          <a:xfrm>
            <a:off x="14808" y="1600200"/>
            <a:ext cx="8229600" cy="4525963"/>
          </a:xfrm>
        </p:spPr>
        <p:txBody>
          <a:bodyPr/>
          <a:lstStyle/>
          <a:p>
            <a:r>
              <a:rPr lang="fr-CA" sz="3600" b="1" dirty="0" smtClean="0">
                <a:solidFill>
                  <a:srgbClr val="FFFF00"/>
                </a:solidFill>
              </a:rPr>
              <a:t>La glande </a:t>
            </a:r>
            <a:r>
              <a:rPr lang="fr-FR" sz="3600" b="1" dirty="0" smtClean="0">
                <a:solidFill>
                  <a:srgbClr val="FFFF00"/>
                </a:solidFill>
              </a:rPr>
              <a:t>qui sécrète </a:t>
            </a:r>
          </a:p>
          <a:p>
            <a:pPr>
              <a:buNone/>
            </a:pPr>
            <a:r>
              <a:rPr lang="fr-FR" sz="3600" b="1" dirty="0" smtClean="0">
                <a:solidFill>
                  <a:srgbClr val="FFFF00"/>
                </a:solidFill>
              </a:rPr>
              <a:t>les hormones qui régulent:</a:t>
            </a:r>
          </a:p>
          <a:p>
            <a:pPr lvl="1"/>
            <a:r>
              <a:rPr lang="fr-FR" sz="3600" b="1" dirty="0" smtClean="0">
                <a:solidFill>
                  <a:srgbClr val="FFFF00"/>
                </a:solidFill>
              </a:rPr>
              <a:t>La maturation sexuelle</a:t>
            </a:r>
          </a:p>
          <a:p>
            <a:pPr lvl="1"/>
            <a:r>
              <a:rPr lang="fr-FR" sz="3600" b="1" dirty="0" smtClean="0">
                <a:solidFill>
                  <a:srgbClr val="FFFF00"/>
                </a:solidFill>
              </a:rPr>
              <a:t>Le comportement maternel</a:t>
            </a:r>
          </a:p>
          <a:p>
            <a:pPr lvl="1"/>
            <a:r>
              <a:rPr lang="fr-FR" sz="3600" b="1" dirty="0" smtClean="0">
                <a:solidFill>
                  <a:srgbClr val="FFFF00"/>
                </a:solidFill>
              </a:rPr>
              <a:t>La </a:t>
            </a:r>
            <a:r>
              <a:rPr lang="fr-CA" sz="3600" b="1" dirty="0" smtClean="0">
                <a:solidFill>
                  <a:srgbClr val="FFFF00"/>
                </a:solidFill>
              </a:rPr>
              <a:t>réponse au stress</a:t>
            </a:r>
          </a:p>
        </p:txBody>
      </p:sp>
      <p:pic>
        <p:nvPicPr>
          <p:cNvPr id="22537" name="Picture 9" descr="pituitary"/>
          <p:cNvPicPr>
            <a:picLocks noGrp="1" noChangeAspect="1" noChangeArrowheads="1"/>
          </p:cNvPicPr>
          <p:nvPr>
            <p:ph sz="half" idx="4294967295"/>
          </p:nvPr>
        </p:nvPicPr>
        <p:blipFill>
          <a:blip r:embed="rId3" cstate="print"/>
          <a:srcRect/>
          <a:stretch>
            <a:fillRect/>
          </a:stretch>
        </p:blipFill>
        <p:spPr>
          <a:xfrm>
            <a:off x="5580112" y="63813"/>
            <a:ext cx="3528392" cy="3221171"/>
          </a:xfr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25413" y="185738"/>
            <a:ext cx="5524500" cy="1066800"/>
          </a:xfrm>
          <a:prstGeom prst="rect">
            <a:avLst/>
          </a:prstGeom>
          <a:noFill/>
          <a:ln w="38100">
            <a:noFill/>
            <a:miter lim="800000"/>
            <a:headEnd/>
            <a:tailEnd/>
          </a:ln>
          <a:effectLst>
            <a:outerShdw dist="35921" dir="2700000" algn="ctr" rotWithShape="0">
              <a:schemeClr val="tx1"/>
            </a:outerShdw>
          </a:effectLst>
        </p:spPr>
        <p:txBody>
          <a:bodyPr>
            <a:spAutoFit/>
          </a:bodyPr>
          <a:lstStyle/>
          <a:p>
            <a:pPr>
              <a:defRPr/>
            </a:pPr>
            <a:r>
              <a:rPr lang="fr-CA" sz="3200" b="1" dirty="0">
                <a:solidFill>
                  <a:schemeClr val="bg1"/>
                </a:solidFill>
              </a:rPr>
              <a:t>Mode d’action du système nerveux</a:t>
            </a:r>
          </a:p>
        </p:txBody>
      </p:sp>
      <p:sp>
        <p:nvSpPr>
          <p:cNvPr id="111619" name="Text Box 3"/>
          <p:cNvSpPr txBox="1">
            <a:spLocks noChangeArrowheads="1"/>
          </p:cNvSpPr>
          <p:nvPr/>
        </p:nvSpPr>
        <p:spPr bwMode="auto">
          <a:xfrm>
            <a:off x="685800" y="1676400"/>
            <a:ext cx="4191000" cy="3686175"/>
          </a:xfrm>
          <a:prstGeom prst="rect">
            <a:avLst/>
          </a:prstGeom>
          <a:noFill/>
          <a:ln w="38100">
            <a:noFill/>
            <a:miter lim="800000"/>
            <a:headEnd/>
            <a:tailEnd/>
          </a:ln>
        </p:spPr>
        <p:txBody>
          <a:bodyPr>
            <a:spAutoFit/>
          </a:bodyPr>
          <a:lstStyle/>
          <a:p>
            <a:r>
              <a:rPr lang="fr-CA"/>
              <a:t>1. Réception de l’information</a:t>
            </a:r>
          </a:p>
          <a:p>
            <a:pPr marL="666750" lvl="1" indent="-209550">
              <a:buFontTx/>
              <a:buChar char="•"/>
            </a:pPr>
            <a:r>
              <a:rPr lang="fr-CA" sz="2000"/>
              <a:t>Milieu interne</a:t>
            </a:r>
          </a:p>
          <a:p>
            <a:pPr marL="666750" lvl="1" indent="-209550">
              <a:buFontTx/>
              <a:buChar char="•"/>
            </a:pPr>
            <a:r>
              <a:rPr lang="fr-CA" sz="2000"/>
              <a:t>Milieu extérieur</a:t>
            </a:r>
          </a:p>
          <a:p>
            <a:r>
              <a:rPr lang="fr-CA"/>
              <a:t>2. Intégration</a:t>
            </a:r>
          </a:p>
          <a:p>
            <a:r>
              <a:rPr lang="fr-CA"/>
              <a:t>3. Action</a:t>
            </a:r>
          </a:p>
          <a:p>
            <a:pPr marL="666750" lvl="1" indent="-209550">
              <a:buFontTx/>
              <a:buChar char="•"/>
            </a:pPr>
            <a:r>
              <a:rPr lang="fr-CA" sz="2000"/>
              <a:t>Organes végétatifs</a:t>
            </a:r>
          </a:p>
          <a:p>
            <a:pPr marL="666750" lvl="1" indent="-209550">
              <a:buFontTx/>
              <a:buChar char="•"/>
            </a:pPr>
            <a:r>
              <a:rPr lang="fr-CA" sz="2000"/>
              <a:t>Muscles volontaires (comportement)</a:t>
            </a:r>
          </a:p>
        </p:txBody>
      </p:sp>
      <p:pic>
        <p:nvPicPr>
          <p:cNvPr id="24580" name="Picture 4" descr="orggen"/>
          <p:cNvPicPr>
            <a:picLocks noChangeAspect="1" noChangeArrowheads="1"/>
          </p:cNvPicPr>
          <p:nvPr/>
        </p:nvPicPr>
        <p:blipFill>
          <a:blip r:embed="rId2" cstate="print"/>
          <a:srcRect/>
          <a:stretch>
            <a:fillRect/>
          </a:stretch>
        </p:blipFill>
        <p:spPr bwMode="auto">
          <a:xfrm>
            <a:off x="4953000" y="1219200"/>
            <a:ext cx="4003675" cy="5334000"/>
          </a:xfrm>
          <a:prstGeom prst="rect">
            <a:avLst/>
          </a:prstGeom>
          <a:noFill/>
          <a:ln w="9525">
            <a:noFill/>
            <a:miter lim="800000"/>
            <a:headEnd/>
            <a:tailEnd/>
          </a:ln>
        </p:spPr>
      </p:pic>
      <p:grpSp>
        <p:nvGrpSpPr>
          <p:cNvPr id="2" name="Group 5"/>
          <p:cNvGrpSpPr>
            <a:grpSpLocks/>
          </p:cNvGrpSpPr>
          <p:nvPr/>
        </p:nvGrpSpPr>
        <p:grpSpPr bwMode="auto">
          <a:xfrm>
            <a:off x="304800" y="1905000"/>
            <a:ext cx="1905000" cy="4038600"/>
            <a:chOff x="0" y="1248"/>
            <a:chExt cx="1200" cy="2544"/>
          </a:xfrm>
        </p:grpSpPr>
        <p:sp>
          <p:nvSpPr>
            <p:cNvPr id="24592" name="Line 6"/>
            <p:cNvSpPr>
              <a:spLocks noChangeShapeType="1"/>
            </p:cNvSpPr>
            <p:nvPr/>
          </p:nvSpPr>
          <p:spPr bwMode="auto">
            <a:xfrm>
              <a:off x="1200" y="3456"/>
              <a:ext cx="0" cy="336"/>
            </a:xfrm>
            <a:prstGeom prst="line">
              <a:avLst/>
            </a:prstGeom>
            <a:noFill/>
            <a:ln w="38100">
              <a:solidFill>
                <a:srgbClr val="FF3300"/>
              </a:solidFill>
              <a:round/>
              <a:headEnd/>
              <a:tailEnd/>
            </a:ln>
          </p:spPr>
          <p:txBody>
            <a:bodyPr wrap="none" anchor="ctr">
              <a:spAutoFit/>
            </a:bodyPr>
            <a:lstStyle/>
            <a:p>
              <a:endParaRPr lang="fr-FR"/>
            </a:p>
          </p:txBody>
        </p:sp>
        <p:sp>
          <p:nvSpPr>
            <p:cNvPr id="24593" name="Line 7"/>
            <p:cNvSpPr>
              <a:spLocks noChangeShapeType="1"/>
            </p:cNvSpPr>
            <p:nvPr/>
          </p:nvSpPr>
          <p:spPr bwMode="auto">
            <a:xfrm flipH="1">
              <a:off x="0" y="3792"/>
              <a:ext cx="1200" cy="0"/>
            </a:xfrm>
            <a:prstGeom prst="line">
              <a:avLst/>
            </a:prstGeom>
            <a:noFill/>
            <a:ln w="38100">
              <a:solidFill>
                <a:srgbClr val="FF3300"/>
              </a:solidFill>
              <a:round/>
              <a:headEnd/>
              <a:tailEnd/>
            </a:ln>
          </p:spPr>
          <p:txBody>
            <a:bodyPr anchor="ctr">
              <a:spAutoFit/>
            </a:bodyPr>
            <a:lstStyle/>
            <a:p>
              <a:endParaRPr lang="fr-FR"/>
            </a:p>
          </p:txBody>
        </p:sp>
        <p:sp>
          <p:nvSpPr>
            <p:cNvPr id="24594" name="Line 8"/>
            <p:cNvSpPr>
              <a:spLocks noChangeShapeType="1"/>
            </p:cNvSpPr>
            <p:nvPr/>
          </p:nvSpPr>
          <p:spPr bwMode="auto">
            <a:xfrm flipV="1">
              <a:off x="0" y="1248"/>
              <a:ext cx="0" cy="2544"/>
            </a:xfrm>
            <a:prstGeom prst="line">
              <a:avLst/>
            </a:prstGeom>
            <a:noFill/>
            <a:ln w="38100">
              <a:solidFill>
                <a:srgbClr val="FF3300"/>
              </a:solidFill>
              <a:round/>
              <a:headEnd/>
              <a:tailEnd/>
            </a:ln>
          </p:spPr>
          <p:txBody>
            <a:bodyPr wrap="none" anchor="ctr">
              <a:spAutoFit/>
            </a:bodyPr>
            <a:lstStyle/>
            <a:p>
              <a:endParaRPr lang="fr-FR"/>
            </a:p>
          </p:txBody>
        </p:sp>
        <p:sp>
          <p:nvSpPr>
            <p:cNvPr id="24595" name="Line 9"/>
            <p:cNvSpPr>
              <a:spLocks noChangeShapeType="1"/>
            </p:cNvSpPr>
            <p:nvPr/>
          </p:nvSpPr>
          <p:spPr bwMode="auto">
            <a:xfrm>
              <a:off x="0" y="1248"/>
              <a:ext cx="288" cy="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10"/>
          <p:cNvGrpSpPr>
            <a:grpSpLocks/>
          </p:cNvGrpSpPr>
          <p:nvPr/>
        </p:nvGrpSpPr>
        <p:grpSpPr bwMode="auto">
          <a:xfrm>
            <a:off x="1447800" y="3429000"/>
            <a:ext cx="3387725" cy="3352800"/>
            <a:chOff x="912" y="2160"/>
            <a:chExt cx="2134" cy="2112"/>
          </a:xfrm>
        </p:grpSpPr>
        <p:sp>
          <p:nvSpPr>
            <p:cNvPr id="24589" name="Freeform 11"/>
            <p:cNvSpPr>
              <a:spLocks/>
            </p:cNvSpPr>
            <p:nvPr/>
          </p:nvSpPr>
          <p:spPr bwMode="auto">
            <a:xfrm>
              <a:off x="912" y="3744"/>
              <a:ext cx="816" cy="384"/>
            </a:xfrm>
            <a:custGeom>
              <a:avLst/>
              <a:gdLst>
                <a:gd name="T0" fmla="*/ 0 w 816"/>
                <a:gd name="T1" fmla="*/ 0 h 384"/>
                <a:gd name="T2" fmla="*/ 0 w 816"/>
                <a:gd name="T3" fmla="*/ 384 h 384"/>
                <a:gd name="T4" fmla="*/ 816 w 816"/>
                <a:gd name="T5" fmla="*/ 384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0" y="0"/>
                  </a:moveTo>
                  <a:lnTo>
                    <a:pt x="0" y="384"/>
                  </a:lnTo>
                  <a:lnTo>
                    <a:pt x="816" y="384"/>
                  </a:lnTo>
                </a:path>
              </a:pathLst>
            </a:custGeom>
            <a:noFill/>
            <a:ln w="38100" cap="flat" cmpd="sng">
              <a:solidFill>
                <a:srgbClr val="FF3300"/>
              </a:solidFill>
              <a:prstDash val="solid"/>
              <a:round/>
              <a:headEnd type="none" w="med" len="med"/>
              <a:tailEnd type="triangle" w="med" len="med"/>
            </a:ln>
          </p:spPr>
          <p:txBody>
            <a:bodyPr wrap="none" anchor="ctr">
              <a:spAutoFit/>
            </a:bodyPr>
            <a:lstStyle/>
            <a:p>
              <a:endParaRPr lang="fr-FR"/>
            </a:p>
          </p:txBody>
        </p:sp>
        <p:sp>
          <p:nvSpPr>
            <p:cNvPr id="24590" name="Text Box 12"/>
            <p:cNvSpPr txBox="1">
              <a:spLocks noChangeArrowheads="1"/>
            </p:cNvSpPr>
            <p:nvPr/>
          </p:nvSpPr>
          <p:spPr bwMode="auto">
            <a:xfrm>
              <a:off x="1776" y="3984"/>
              <a:ext cx="1270" cy="288"/>
            </a:xfrm>
            <a:prstGeom prst="rect">
              <a:avLst/>
            </a:prstGeom>
            <a:noFill/>
            <a:ln w="38100">
              <a:noFill/>
              <a:miter lim="800000"/>
              <a:headEnd/>
              <a:tailEnd/>
            </a:ln>
          </p:spPr>
          <p:txBody>
            <a:bodyPr wrap="none">
              <a:spAutoFit/>
            </a:bodyPr>
            <a:lstStyle/>
            <a:p>
              <a:r>
                <a:rPr lang="fr-CA"/>
                <a:t>Mémorisation</a:t>
              </a:r>
            </a:p>
          </p:txBody>
        </p:sp>
        <p:sp>
          <p:nvSpPr>
            <p:cNvPr id="24591" name="Freeform 13"/>
            <p:cNvSpPr>
              <a:spLocks/>
            </p:cNvSpPr>
            <p:nvPr/>
          </p:nvSpPr>
          <p:spPr bwMode="auto">
            <a:xfrm>
              <a:off x="1824" y="2160"/>
              <a:ext cx="672" cy="1824"/>
            </a:xfrm>
            <a:custGeom>
              <a:avLst/>
              <a:gdLst>
                <a:gd name="T0" fmla="*/ 672 w 672"/>
                <a:gd name="T1" fmla="*/ 1824 h 1824"/>
                <a:gd name="T2" fmla="*/ 672 w 672"/>
                <a:gd name="T3" fmla="*/ 0 h 1824"/>
                <a:gd name="T4" fmla="*/ 0 w 672"/>
                <a:gd name="T5" fmla="*/ 0 h 1824"/>
                <a:gd name="T6" fmla="*/ 0 60000 65536"/>
                <a:gd name="T7" fmla="*/ 0 60000 65536"/>
                <a:gd name="T8" fmla="*/ 0 60000 65536"/>
                <a:gd name="T9" fmla="*/ 0 w 672"/>
                <a:gd name="T10" fmla="*/ 0 h 1824"/>
                <a:gd name="T11" fmla="*/ 672 w 672"/>
                <a:gd name="T12" fmla="*/ 1824 h 1824"/>
              </a:gdLst>
              <a:ahLst/>
              <a:cxnLst>
                <a:cxn ang="T6">
                  <a:pos x="T0" y="T1"/>
                </a:cxn>
                <a:cxn ang="T7">
                  <a:pos x="T2" y="T3"/>
                </a:cxn>
                <a:cxn ang="T8">
                  <a:pos x="T4" y="T5"/>
                </a:cxn>
              </a:cxnLst>
              <a:rect l="T9" t="T10" r="T11" b="T12"/>
              <a:pathLst>
                <a:path w="672" h="1824">
                  <a:moveTo>
                    <a:pt x="672" y="1824"/>
                  </a:moveTo>
                  <a:lnTo>
                    <a:pt x="672" y="0"/>
                  </a:lnTo>
                  <a:lnTo>
                    <a:pt x="0" y="0"/>
                  </a:lnTo>
                </a:path>
              </a:pathLst>
            </a:custGeom>
            <a:noFill/>
            <a:ln w="38100" cap="flat" cmpd="sng">
              <a:solidFill>
                <a:srgbClr val="FF3300"/>
              </a:solidFill>
              <a:prstDash val="solid"/>
              <a:round/>
              <a:headEnd type="none" w="med" len="med"/>
              <a:tailEnd type="triangle" w="med" len="med"/>
            </a:ln>
          </p:spPr>
          <p:txBody>
            <a:bodyPr wrap="none" anchor="ctr">
              <a:spAutoFit/>
            </a:bodyPr>
            <a:lstStyle/>
            <a:p>
              <a:endParaRPr lang="fr-FR"/>
            </a:p>
          </p:txBody>
        </p:sp>
      </p:grpSp>
      <p:grpSp>
        <p:nvGrpSpPr>
          <p:cNvPr id="4" name="Group 14"/>
          <p:cNvGrpSpPr>
            <a:grpSpLocks/>
          </p:cNvGrpSpPr>
          <p:nvPr/>
        </p:nvGrpSpPr>
        <p:grpSpPr bwMode="auto">
          <a:xfrm>
            <a:off x="6248400" y="304800"/>
            <a:ext cx="1450975" cy="1066800"/>
            <a:chOff x="3936" y="192"/>
            <a:chExt cx="914" cy="672"/>
          </a:xfrm>
        </p:grpSpPr>
        <p:sp>
          <p:nvSpPr>
            <p:cNvPr id="24586" name="Text Box 15"/>
            <p:cNvSpPr txBox="1">
              <a:spLocks noChangeArrowheads="1"/>
            </p:cNvSpPr>
            <p:nvPr/>
          </p:nvSpPr>
          <p:spPr bwMode="auto">
            <a:xfrm>
              <a:off x="3936" y="192"/>
              <a:ext cx="914" cy="291"/>
            </a:xfrm>
            <a:prstGeom prst="rect">
              <a:avLst/>
            </a:prstGeom>
            <a:solidFill>
              <a:srgbClr val="FFFF00"/>
            </a:solidFill>
            <a:ln w="38100">
              <a:noFill/>
              <a:miter lim="800000"/>
              <a:headEnd/>
              <a:tailEnd/>
            </a:ln>
          </p:spPr>
          <p:txBody>
            <a:bodyPr wrap="none">
              <a:spAutoFit/>
            </a:bodyPr>
            <a:lstStyle/>
            <a:p>
              <a:r>
                <a:rPr lang="fr-CA" b="1">
                  <a:solidFill>
                    <a:srgbClr val="FF0000"/>
                  </a:solidFill>
                </a:rPr>
                <a:t>Mémoire</a:t>
              </a:r>
            </a:p>
          </p:txBody>
        </p:sp>
        <p:sp>
          <p:nvSpPr>
            <p:cNvPr id="24587" name="Line 16"/>
            <p:cNvSpPr>
              <a:spLocks noChangeShapeType="1"/>
            </p:cNvSpPr>
            <p:nvPr/>
          </p:nvSpPr>
          <p:spPr bwMode="auto">
            <a:xfrm>
              <a:off x="4320" y="528"/>
              <a:ext cx="0" cy="336"/>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24588" name="Line 17"/>
            <p:cNvSpPr>
              <a:spLocks noChangeShapeType="1"/>
            </p:cNvSpPr>
            <p:nvPr/>
          </p:nvSpPr>
          <p:spPr bwMode="auto">
            <a:xfrm>
              <a:off x="4464" y="528"/>
              <a:ext cx="0" cy="336"/>
            </a:xfrm>
            <a:prstGeom prst="line">
              <a:avLst/>
            </a:prstGeom>
            <a:noFill/>
            <a:ln w="38100">
              <a:solidFill>
                <a:srgbClr val="FF3300"/>
              </a:solidFill>
              <a:round/>
              <a:headEnd type="triangle" w="med" len="med"/>
              <a:tailEnd/>
            </a:ln>
          </p:spPr>
          <p:txBody>
            <a:bodyPr wrap="none" anchor="ctr">
              <a:spAutoFit/>
            </a:bodyPr>
            <a:lstStyle/>
            <a:p>
              <a:endParaRPr lang="fr-FR"/>
            </a:p>
          </p:txBody>
        </p:sp>
      </p:grpSp>
      <p:sp>
        <p:nvSpPr>
          <p:cNvPr id="22536" name="Espace réservé de la date 17"/>
          <p:cNvSpPr>
            <a:spLocks noGrp="1"/>
          </p:cNvSpPr>
          <p:nvPr>
            <p:ph type="dt" sz="quarter" idx="10"/>
          </p:nvPr>
        </p:nvSpPr>
        <p:spPr/>
        <p:txBody>
          <a:bodyPr/>
          <a:lstStyle/>
          <a:p>
            <a:pPr>
              <a:defRPr/>
            </a:pPr>
            <a:fld id="{0636BC92-194E-4063-A6BE-5023292C42A6}" type="datetime1">
              <a:rPr lang="fr-FR"/>
              <a:pPr>
                <a:defRPr/>
              </a:pPr>
              <a:t>18/03/2022</a:t>
            </a:fld>
            <a:endParaRPr lang="fr-FR"/>
          </a:p>
        </p:txBody>
      </p:sp>
      <p:sp>
        <p:nvSpPr>
          <p:cNvPr id="22537" name="Espace réservé du numéro de diapositive 18"/>
          <p:cNvSpPr>
            <a:spLocks noGrp="1"/>
          </p:cNvSpPr>
          <p:nvPr>
            <p:ph type="sldNum" sz="quarter" idx="12"/>
          </p:nvPr>
        </p:nvSpPr>
        <p:spPr/>
        <p:txBody>
          <a:bodyPr/>
          <a:lstStyle/>
          <a:p>
            <a:pPr>
              <a:defRPr/>
            </a:pPr>
            <a:fld id="{3BB42CF4-9175-4C20-B2AA-C5F8A76966CF}" type="slidenum">
              <a:rPr lang="fr-FR"/>
              <a:pPr>
                <a:defRPr/>
              </a:pPr>
              <a:t>7</a:t>
            </a:fld>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anim calcmode="lin" valueType="num">
                                      <p:cBhvr additive="base">
                                        <p:cTn id="11"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16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 calcmode="lin" valueType="num">
                                      <p:cBhvr additive="base">
                                        <p:cTn id="15"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 calcmode="lin" valueType="num">
                                      <p:cBhvr additive="base">
                                        <p:cTn id="21"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 calcmode="lin" valueType="num">
                                      <p:cBhvr additive="base">
                                        <p:cTn id="27"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161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 calcmode="lin" valueType="num">
                                      <p:cBhvr additive="base">
                                        <p:cTn id="31" dur="500" fill="hold"/>
                                        <p:tgtEl>
                                          <p:spTgt spid="1116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161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 calcmode="lin" valueType="num">
                                      <p:cBhvr additive="base">
                                        <p:cTn id="35" dur="500" fill="hold"/>
                                        <p:tgtEl>
                                          <p:spTgt spid="11161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16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b="1" dirty="0" err="1" smtClean="0">
                <a:solidFill>
                  <a:srgbClr val="FFFF00"/>
                </a:solidFill>
              </a:rPr>
              <a:t>Bulbe</a:t>
            </a:r>
            <a:r>
              <a:rPr lang="en-CA" b="1" dirty="0" smtClean="0">
                <a:solidFill>
                  <a:srgbClr val="FFFF00"/>
                </a:solidFill>
              </a:rPr>
              <a:t> </a:t>
            </a:r>
            <a:r>
              <a:rPr lang="en-CA" b="1" dirty="0" err="1" smtClean="0">
                <a:solidFill>
                  <a:srgbClr val="FFFF00"/>
                </a:solidFill>
              </a:rPr>
              <a:t>olfactif</a:t>
            </a:r>
            <a:endParaRPr lang="en-US" b="1" dirty="0" smtClean="0">
              <a:solidFill>
                <a:srgbClr val="FFFF00"/>
              </a:solidFill>
            </a:endParaRPr>
          </a:p>
        </p:txBody>
      </p:sp>
      <p:sp>
        <p:nvSpPr>
          <p:cNvPr id="54279" name="Rectangle 7"/>
          <p:cNvSpPr>
            <a:spLocks noGrp="1" noChangeArrowheads="1"/>
          </p:cNvSpPr>
          <p:nvPr>
            <p:ph type="body" sz="half" idx="1"/>
          </p:nvPr>
        </p:nvSpPr>
        <p:spPr/>
        <p:txBody>
          <a:bodyPr/>
          <a:lstStyle/>
          <a:p>
            <a:r>
              <a:rPr lang="fr-CA" sz="3600" b="1" dirty="0" smtClean="0">
                <a:solidFill>
                  <a:srgbClr val="FFFF00"/>
                </a:solidFill>
              </a:rPr>
              <a:t>Traiter les informations liées à l’olfaction, la perception des odeurs</a:t>
            </a:r>
          </a:p>
        </p:txBody>
      </p:sp>
      <p:pic>
        <p:nvPicPr>
          <p:cNvPr id="54278" name="Picture 6" descr="1543%2CVesalius%27OlfactoryBulbs"/>
          <p:cNvPicPr>
            <a:picLocks noGrp="1" noChangeAspect="1" noChangeArrowheads="1"/>
          </p:cNvPicPr>
          <p:nvPr>
            <p:ph sz="half" idx="2"/>
          </p:nvPr>
        </p:nvPicPr>
        <p:blipFill>
          <a:blip r:embed="rId3" cstate="print"/>
          <a:srcRect/>
          <a:stretch>
            <a:fillRect/>
          </a:stretch>
        </p:blipFill>
        <p:spPr>
          <a:xfrm>
            <a:off x="5076825" y="1844675"/>
            <a:ext cx="3597275" cy="381635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a date 1"/>
          <p:cNvSpPr>
            <a:spLocks noGrp="1"/>
          </p:cNvSpPr>
          <p:nvPr>
            <p:ph type="dt" sz="quarter" idx="10"/>
          </p:nvPr>
        </p:nvSpPr>
        <p:spPr/>
        <p:txBody>
          <a:bodyPr/>
          <a:lstStyle/>
          <a:p>
            <a:pPr>
              <a:defRPr/>
            </a:pPr>
            <a:fld id="{7D2ECA70-A998-4A46-AFB9-538384838DA8}" type="datetime1">
              <a:rPr lang="fr-FR"/>
              <a:pPr>
                <a:defRPr/>
              </a:pPr>
              <a:t>18/03/2022</a:t>
            </a:fld>
            <a:endParaRPr lang="fr-FR"/>
          </a:p>
        </p:txBody>
      </p:sp>
      <p:sp>
        <p:nvSpPr>
          <p:cNvPr id="188419" name="Espace réservé du numéro de diapositive 2"/>
          <p:cNvSpPr>
            <a:spLocks noGrp="1"/>
          </p:cNvSpPr>
          <p:nvPr>
            <p:ph type="sldNum" sz="quarter" idx="12"/>
          </p:nvPr>
        </p:nvSpPr>
        <p:spPr/>
        <p:txBody>
          <a:bodyPr/>
          <a:lstStyle/>
          <a:p>
            <a:pPr>
              <a:defRPr/>
            </a:pPr>
            <a:fld id="{1B2839A6-AB5C-470A-80DD-9449C2F3E961}" type="slidenum">
              <a:rPr lang="fr-FR"/>
              <a:pPr>
                <a:defRPr/>
              </a:pPr>
              <a:t>71</a:t>
            </a:fld>
            <a:endParaRPr lang="fr-FR"/>
          </a:p>
        </p:txBody>
      </p:sp>
      <p:pic>
        <p:nvPicPr>
          <p:cNvPr id="193540" name="Picture 2"/>
          <p:cNvPicPr>
            <a:picLocks noChangeAspect="1" noChangeArrowheads="1"/>
          </p:cNvPicPr>
          <p:nvPr/>
        </p:nvPicPr>
        <p:blipFill>
          <a:blip r:embed="rId2" cstate="print"/>
          <a:srcRect/>
          <a:stretch>
            <a:fillRect/>
          </a:stretch>
        </p:blipFill>
        <p:spPr bwMode="auto">
          <a:xfrm>
            <a:off x="0" y="765175"/>
            <a:ext cx="9163050" cy="6092825"/>
          </a:xfrm>
          <a:prstGeom prst="rect">
            <a:avLst/>
          </a:prstGeom>
          <a:noFill/>
          <a:ln w="28575">
            <a:noFill/>
            <a:miter lim="800000"/>
            <a:headEnd/>
            <a:tailEnd/>
          </a:ln>
        </p:spPr>
      </p:pic>
      <p:sp>
        <p:nvSpPr>
          <p:cNvPr id="193541" name="Rectangle 4"/>
          <p:cNvSpPr>
            <a:spLocks noChangeArrowheads="1"/>
          </p:cNvSpPr>
          <p:nvPr/>
        </p:nvSpPr>
        <p:spPr bwMode="auto">
          <a:xfrm>
            <a:off x="755650" y="0"/>
            <a:ext cx="7632700" cy="461963"/>
          </a:xfrm>
          <a:prstGeom prst="rect">
            <a:avLst/>
          </a:prstGeom>
          <a:noFill/>
          <a:ln w="9525">
            <a:noFill/>
            <a:miter lim="800000"/>
            <a:headEnd/>
            <a:tailEnd/>
          </a:ln>
        </p:spPr>
        <p:txBody>
          <a:bodyPr>
            <a:spAutoFit/>
          </a:bodyPr>
          <a:lstStyle/>
          <a:p>
            <a:pPr algn="ctr"/>
            <a:r>
              <a:rPr lang="fr-FR" b="1"/>
              <a:t>CORTEX CEREBRAL : SOMATOTOPIE</a:t>
            </a:r>
            <a:endParaRPr lang="fr-F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23850" y="-92075"/>
            <a:ext cx="8820150" cy="6950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381000"/>
            <a:ext cx="6705600" cy="707886"/>
          </a:xfrm>
          <a:prstGeom prst="rect">
            <a:avLst/>
          </a:prstGeom>
          <a:noFill/>
          <a:ln w="12700" cap="sq">
            <a:noFill/>
            <a:miter lim="800000"/>
            <a:headEnd type="none" w="sm" len="sm"/>
            <a:tailEnd type="none" w="sm" len="sm"/>
          </a:ln>
        </p:spPr>
        <p:txBody>
          <a:bodyPr>
            <a:spAutoFit/>
          </a:bodyPr>
          <a:lstStyle/>
          <a:p>
            <a:pPr eaLnBrk="1" hangingPunct="1"/>
            <a:r>
              <a:rPr lang="fr-FR" sz="4000" dirty="0" smtClean="0">
                <a:latin typeface="Arial Black" pitchFamily="34" charset="0"/>
                <a:cs typeface="Times New Roman" pitchFamily="18" charset="0"/>
              </a:rPr>
              <a:t> </a:t>
            </a:r>
            <a:r>
              <a:rPr lang="fr-FR" sz="4000" dirty="0">
                <a:latin typeface="Arial Black" pitchFamily="34" charset="0"/>
                <a:cs typeface="Times New Roman" pitchFamily="18" charset="0"/>
              </a:rPr>
              <a:t>La moelle épinière </a:t>
            </a:r>
          </a:p>
        </p:txBody>
      </p:sp>
      <p:sp>
        <p:nvSpPr>
          <p:cNvPr id="17411" name="Text Box 3"/>
          <p:cNvSpPr txBox="1">
            <a:spLocks noChangeArrowheads="1"/>
          </p:cNvSpPr>
          <p:nvPr/>
        </p:nvSpPr>
        <p:spPr bwMode="auto">
          <a:xfrm>
            <a:off x="323528" y="1052736"/>
            <a:ext cx="8640960" cy="2246769"/>
          </a:xfrm>
          <a:prstGeom prst="rect">
            <a:avLst/>
          </a:prstGeom>
          <a:solidFill>
            <a:schemeClr val="accent1">
              <a:lumMod val="40000"/>
              <a:lumOff val="60000"/>
            </a:schemeClr>
          </a:solidFill>
          <a:ln w="12700" cap="sq">
            <a:noFill/>
            <a:miter lim="800000"/>
            <a:headEnd type="none" w="sm" len="sm"/>
            <a:tailEnd type="none" w="sm" len="sm"/>
          </a:ln>
        </p:spPr>
        <p:txBody>
          <a:bodyPr wrap="square">
            <a:spAutoFit/>
          </a:bodyPr>
          <a:lstStyle/>
          <a:p>
            <a:pPr algn="just" eaLnBrk="1" hangingPunct="1"/>
            <a:r>
              <a:rPr lang="fr-FR" sz="2800" b="1" dirty="0">
                <a:solidFill>
                  <a:srgbClr val="0000CC"/>
                </a:solidFill>
                <a:latin typeface="Times New Roman" pitchFamily="18" charset="0"/>
                <a:cs typeface="Times New Roman" pitchFamily="18" charset="0"/>
              </a:rPr>
              <a:t>Elle fait suite au tronc cérébral. Enfermée par la colonne vertébrale, elle mesure environ 45 cm de long. Elle présente sur toute sa longueur un sillon antérieur et un sillon postérieur qui est plus étroit et souvent soudé.</a:t>
            </a:r>
            <a:endParaRPr lang="fr-FR" sz="2800" dirty="0">
              <a:solidFill>
                <a:srgbClr val="0000CC"/>
              </a:solidFill>
              <a:latin typeface="Times New Roman" pitchFamily="18" charset="0"/>
            </a:endParaRPr>
          </a:p>
        </p:txBody>
      </p:sp>
      <p:sp>
        <p:nvSpPr>
          <p:cNvPr id="17412" name="Text Box 4"/>
          <p:cNvSpPr txBox="1">
            <a:spLocks noChangeArrowheads="1"/>
          </p:cNvSpPr>
          <p:nvPr/>
        </p:nvSpPr>
        <p:spPr bwMode="auto">
          <a:xfrm>
            <a:off x="179512" y="3717032"/>
            <a:ext cx="8964488" cy="2893100"/>
          </a:xfrm>
          <a:prstGeom prst="rect">
            <a:avLst/>
          </a:prstGeom>
          <a:solidFill>
            <a:srgbClr val="002060"/>
          </a:solidFill>
          <a:ln w="12700" cap="sq">
            <a:noFill/>
            <a:miter lim="800000"/>
            <a:headEnd type="none" w="sm" len="sm"/>
            <a:tailEnd type="none" w="sm" len="sm"/>
          </a:ln>
        </p:spPr>
        <p:txBody>
          <a:bodyPr wrap="square">
            <a:spAutoFit/>
          </a:bodyPr>
          <a:lstStyle/>
          <a:p>
            <a:pPr algn="just" eaLnBrk="1" hangingPunct="1"/>
            <a:r>
              <a:rPr lang="fr-FR" sz="2800" b="1" dirty="0">
                <a:solidFill>
                  <a:schemeClr val="bg1"/>
                </a:solidFill>
                <a:latin typeface="Times New Roman" pitchFamily="18" charset="0"/>
                <a:cs typeface="Times New Roman" pitchFamily="18" charset="0"/>
              </a:rPr>
              <a:t>La moelle épinière est constituée :</a:t>
            </a:r>
          </a:p>
          <a:p>
            <a:pPr algn="just" eaLnBrk="1" hangingPunct="1"/>
            <a:r>
              <a:rPr lang="fr-FR" sz="2800" b="1" dirty="0">
                <a:solidFill>
                  <a:schemeClr val="bg1"/>
                </a:solidFill>
                <a:latin typeface="Times New Roman" pitchFamily="18" charset="0"/>
                <a:cs typeface="Times New Roman" pitchFamily="18" charset="0"/>
              </a:rPr>
              <a:t>	- de </a:t>
            </a:r>
            <a:r>
              <a:rPr lang="fr-FR" sz="2800" b="1" dirty="0">
                <a:solidFill>
                  <a:srgbClr val="FF3300"/>
                </a:solidFill>
                <a:latin typeface="Times New Roman" pitchFamily="18" charset="0"/>
                <a:cs typeface="Times New Roman" pitchFamily="18" charset="0"/>
              </a:rPr>
              <a:t>substance blanche</a:t>
            </a:r>
            <a:r>
              <a:rPr lang="fr-FR" sz="2800" b="1" dirty="0">
                <a:solidFill>
                  <a:schemeClr val="bg1"/>
                </a:solidFill>
                <a:latin typeface="Times New Roman" pitchFamily="18" charset="0"/>
                <a:cs typeface="Times New Roman" pitchFamily="18" charset="0"/>
              </a:rPr>
              <a:t> à la </a:t>
            </a:r>
            <a:r>
              <a:rPr lang="fr-FR" sz="2800" b="1" dirty="0">
                <a:solidFill>
                  <a:srgbClr val="FF3300"/>
                </a:solidFill>
                <a:latin typeface="Times New Roman" pitchFamily="18" charset="0"/>
                <a:cs typeface="Times New Roman" pitchFamily="18" charset="0"/>
              </a:rPr>
              <a:t>périphérie</a:t>
            </a:r>
            <a:r>
              <a:rPr lang="fr-FR" sz="2800" b="1" dirty="0">
                <a:solidFill>
                  <a:schemeClr val="bg1"/>
                </a:solidFill>
                <a:latin typeface="Times New Roman" pitchFamily="18" charset="0"/>
                <a:cs typeface="Times New Roman" pitchFamily="18" charset="0"/>
              </a:rPr>
              <a:t>.</a:t>
            </a:r>
          </a:p>
          <a:p>
            <a:pPr algn="just" eaLnBrk="1" hangingPunct="1"/>
            <a:r>
              <a:rPr lang="fr-FR" sz="2800" b="1" dirty="0">
                <a:solidFill>
                  <a:schemeClr val="bg1"/>
                </a:solidFill>
                <a:latin typeface="Times New Roman" pitchFamily="18" charset="0"/>
                <a:cs typeface="Times New Roman" pitchFamily="18" charset="0"/>
              </a:rPr>
              <a:t>	- de </a:t>
            </a:r>
            <a:r>
              <a:rPr lang="fr-FR" sz="2800" b="1" dirty="0">
                <a:solidFill>
                  <a:srgbClr val="FF3300"/>
                </a:solidFill>
                <a:latin typeface="Times New Roman" pitchFamily="18" charset="0"/>
                <a:cs typeface="Times New Roman" pitchFamily="18" charset="0"/>
              </a:rPr>
              <a:t>substance grise</a:t>
            </a:r>
            <a:r>
              <a:rPr lang="fr-FR" sz="2800" b="1" dirty="0">
                <a:solidFill>
                  <a:schemeClr val="bg1"/>
                </a:solidFill>
                <a:latin typeface="Times New Roman" pitchFamily="18" charset="0"/>
                <a:cs typeface="Times New Roman" pitchFamily="18" charset="0"/>
              </a:rPr>
              <a:t> </a:t>
            </a:r>
            <a:r>
              <a:rPr lang="fr-FR" sz="2800" b="1" dirty="0">
                <a:solidFill>
                  <a:srgbClr val="FF3300"/>
                </a:solidFill>
                <a:latin typeface="Times New Roman" pitchFamily="18" charset="0"/>
                <a:cs typeface="Times New Roman" pitchFamily="18" charset="0"/>
              </a:rPr>
              <a:t>centrale </a:t>
            </a:r>
            <a:r>
              <a:rPr lang="fr-FR" sz="2800" b="1" dirty="0">
                <a:solidFill>
                  <a:schemeClr val="bg1"/>
                </a:solidFill>
                <a:latin typeface="Times New Roman" pitchFamily="18" charset="0"/>
                <a:cs typeface="Times New Roman" pitchFamily="18" charset="0"/>
              </a:rPr>
              <a:t>en forme de papillon.</a:t>
            </a:r>
          </a:p>
          <a:p>
            <a:pPr algn="just" eaLnBrk="1" hangingPunct="1"/>
            <a:r>
              <a:rPr lang="fr-FR" sz="2800" b="1" dirty="0">
                <a:solidFill>
                  <a:schemeClr val="bg1"/>
                </a:solidFill>
                <a:latin typeface="Times New Roman" pitchFamily="18" charset="0"/>
                <a:cs typeface="Times New Roman" pitchFamily="18" charset="0"/>
              </a:rPr>
              <a:t> Les nerfs qui partent de la moelle sont les </a:t>
            </a:r>
            <a:r>
              <a:rPr lang="fr-FR" sz="2800" b="1" dirty="0">
                <a:solidFill>
                  <a:srgbClr val="FF3300"/>
                </a:solidFill>
                <a:latin typeface="Times New Roman" pitchFamily="18" charset="0"/>
                <a:cs typeface="Times New Roman" pitchFamily="18" charset="0"/>
              </a:rPr>
              <a:t>nerfs rachidiens</a:t>
            </a:r>
            <a:r>
              <a:rPr lang="fr-FR" sz="2800" b="1" dirty="0">
                <a:solidFill>
                  <a:schemeClr val="bg1"/>
                </a:solidFill>
                <a:latin typeface="Times New Roman" pitchFamily="18" charset="0"/>
                <a:cs typeface="Times New Roman" pitchFamily="18" charset="0"/>
              </a:rPr>
              <a:t>.</a:t>
            </a:r>
            <a:r>
              <a:rPr lang="fr-FR" sz="2800" b="1" dirty="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1447800"/>
            <a:ext cx="8058150" cy="3477875"/>
          </a:xfrm>
          <a:prstGeom prst="rect">
            <a:avLst/>
          </a:prstGeom>
          <a:noFill/>
          <a:ln w="28575">
            <a:noFill/>
            <a:miter lim="800000"/>
            <a:headEnd/>
            <a:tailEnd/>
          </a:ln>
        </p:spPr>
        <p:txBody>
          <a:bodyPr>
            <a:spAutoFit/>
          </a:bodyPr>
          <a:lstStyle/>
          <a:p>
            <a:pPr marL="285750" indent="-285750">
              <a:buFontTx/>
              <a:buChar char="•"/>
            </a:pPr>
            <a:r>
              <a:rPr lang="fr-CA" sz="4000" b="1" dirty="0">
                <a:solidFill>
                  <a:srgbClr val="00FF00"/>
                </a:solidFill>
                <a:latin typeface="Times New Roman" pitchFamily="18" charset="0"/>
              </a:rPr>
              <a:t>Lien entre l’encéphale et tous les organes reliés aux nerfs rachidiens.</a:t>
            </a:r>
          </a:p>
          <a:p>
            <a:pPr marL="285750" indent="-285750">
              <a:buFontTx/>
              <a:buChar char="•"/>
            </a:pPr>
            <a:r>
              <a:rPr lang="fr-CA" sz="4000" b="1" dirty="0">
                <a:solidFill>
                  <a:srgbClr val="00FF00"/>
                </a:solidFill>
                <a:latin typeface="Times New Roman" pitchFamily="18" charset="0"/>
              </a:rPr>
              <a:t>Intégration de certaines fonctions : réflexes simples.</a:t>
            </a:r>
          </a:p>
        </p:txBody>
      </p:sp>
      <p:sp>
        <p:nvSpPr>
          <p:cNvPr id="18435" name="Text Box 12"/>
          <p:cNvSpPr txBox="1">
            <a:spLocks noChangeArrowheads="1"/>
          </p:cNvSpPr>
          <p:nvPr/>
        </p:nvSpPr>
        <p:spPr bwMode="auto">
          <a:xfrm>
            <a:off x="546100" y="777875"/>
            <a:ext cx="7139775" cy="646331"/>
          </a:xfrm>
          <a:prstGeom prst="rect">
            <a:avLst/>
          </a:prstGeom>
          <a:noFill/>
          <a:ln w="28575">
            <a:noFill/>
            <a:miter lim="800000"/>
            <a:headEnd/>
            <a:tailEnd/>
          </a:ln>
        </p:spPr>
        <p:txBody>
          <a:bodyPr wrap="none">
            <a:spAutoFit/>
          </a:bodyPr>
          <a:lstStyle/>
          <a:p>
            <a:r>
              <a:rPr lang="fr-CA" sz="3600" b="1" dirty="0">
                <a:solidFill>
                  <a:schemeClr val="bg1"/>
                </a:solidFill>
                <a:latin typeface="Times New Roman" pitchFamily="18" charset="0"/>
              </a:rPr>
              <a:t>La moelle épinière a </a:t>
            </a:r>
            <a:r>
              <a:rPr lang="fr-CA" sz="3600" b="1" dirty="0">
                <a:solidFill>
                  <a:srgbClr val="FF3300"/>
                </a:solidFill>
                <a:latin typeface="Times New Roman" pitchFamily="18" charset="0"/>
              </a:rPr>
              <a:t>deux fonctions</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C:\Images\science\Sysnerveux\Anatomie\moelle\nerveux01.jpg"/>
          <p:cNvPicPr>
            <a:picLocks noChangeAspect="1" noChangeArrowheads="1"/>
          </p:cNvPicPr>
          <p:nvPr/>
        </p:nvPicPr>
        <p:blipFill>
          <a:blip r:embed="rId2" cstate="print"/>
          <a:srcRect/>
          <a:stretch>
            <a:fillRect/>
          </a:stretch>
        </p:blipFill>
        <p:spPr bwMode="auto">
          <a:xfrm>
            <a:off x="581025" y="3459163"/>
            <a:ext cx="4905375" cy="3122612"/>
          </a:xfrm>
          <a:prstGeom prst="rect">
            <a:avLst/>
          </a:prstGeom>
          <a:noFill/>
          <a:ln w="9525">
            <a:noFill/>
            <a:miter lim="800000"/>
            <a:headEnd/>
            <a:tailEnd/>
          </a:ln>
        </p:spPr>
      </p:pic>
      <p:pic>
        <p:nvPicPr>
          <p:cNvPr id="25603" name="Picture 8" descr="C:\Mes Documents\Images\science\Sysnerveux\Anatomie\moelle\réflexe2.gif"/>
          <p:cNvPicPr>
            <a:picLocks noChangeAspect="1" noChangeArrowheads="1"/>
          </p:cNvPicPr>
          <p:nvPr/>
        </p:nvPicPr>
        <p:blipFill>
          <a:blip r:embed="rId3" cstate="print"/>
          <a:srcRect/>
          <a:stretch>
            <a:fillRect/>
          </a:stretch>
        </p:blipFill>
        <p:spPr bwMode="auto">
          <a:xfrm>
            <a:off x="2763838" y="0"/>
            <a:ext cx="6380162" cy="3355975"/>
          </a:xfrm>
          <a:prstGeom prst="rect">
            <a:avLst/>
          </a:prstGeom>
          <a:noFill/>
          <a:ln w="9525">
            <a:noFill/>
            <a:miter lim="800000"/>
            <a:headEnd/>
            <a:tailEnd/>
          </a:ln>
        </p:spPr>
      </p:pic>
      <p:sp>
        <p:nvSpPr>
          <p:cNvPr id="25611" name="Rectangle 22"/>
          <p:cNvSpPr>
            <a:spLocks noChangeArrowheads="1"/>
          </p:cNvSpPr>
          <p:nvPr/>
        </p:nvSpPr>
        <p:spPr bwMode="auto">
          <a:xfrm>
            <a:off x="2828925" y="0"/>
            <a:ext cx="3122613" cy="431800"/>
          </a:xfrm>
          <a:prstGeom prst="rect">
            <a:avLst/>
          </a:prstGeom>
          <a:solidFill>
            <a:schemeClr val="bg1"/>
          </a:solidFill>
          <a:ln w="28575">
            <a:noFill/>
            <a:miter lim="800000"/>
            <a:headEnd/>
            <a:tailEnd/>
          </a:ln>
        </p:spPr>
        <p:txBody>
          <a:bodyPr anchor="ctr">
            <a:spAutoFit/>
          </a:bodyPr>
          <a:lstStyle/>
          <a:p>
            <a:endParaRPr lang="fr-FR"/>
          </a:p>
        </p:txBody>
      </p:sp>
      <p:sp>
        <p:nvSpPr>
          <p:cNvPr id="25612" name="AutoShape 23"/>
          <p:cNvSpPr>
            <a:spLocks noChangeArrowheads="1"/>
          </p:cNvSpPr>
          <p:nvPr/>
        </p:nvSpPr>
        <p:spPr bwMode="auto">
          <a:xfrm>
            <a:off x="482600" y="776288"/>
            <a:ext cx="2732088" cy="852512"/>
          </a:xfrm>
          <a:prstGeom prst="homePlate">
            <a:avLst>
              <a:gd name="adj" fmla="val 80302"/>
            </a:avLst>
          </a:prstGeom>
          <a:solidFill>
            <a:schemeClr val="bg1"/>
          </a:solidFill>
          <a:ln w="28575">
            <a:solidFill>
              <a:srgbClr val="FF0066"/>
            </a:solidFill>
            <a:miter lim="800000"/>
            <a:headEnd/>
            <a:tailEnd/>
          </a:ln>
        </p:spPr>
        <p:txBody>
          <a:bodyPr wrap="square">
            <a:spAutoFit/>
          </a:bodyPr>
          <a:lstStyle/>
          <a:p>
            <a:r>
              <a:rPr lang="fr-FR" b="1" dirty="0">
                <a:solidFill>
                  <a:srgbClr val="FF0066"/>
                </a:solidFill>
              </a:rPr>
              <a:t>Voie afférente ou sensitive</a:t>
            </a:r>
          </a:p>
        </p:txBody>
      </p:sp>
      <p:sp>
        <p:nvSpPr>
          <p:cNvPr id="25613" name="AutoShape 24"/>
          <p:cNvSpPr>
            <a:spLocks noChangeArrowheads="1"/>
          </p:cNvSpPr>
          <p:nvPr/>
        </p:nvSpPr>
        <p:spPr bwMode="auto">
          <a:xfrm>
            <a:off x="463550" y="2068512"/>
            <a:ext cx="2732088" cy="856431"/>
          </a:xfrm>
          <a:prstGeom prst="homePlate">
            <a:avLst>
              <a:gd name="adj" fmla="val 80302"/>
            </a:avLst>
          </a:prstGeom>
          <a:solidFill>
            <a:schemeClr val="bg1"/>
          </a:solidFill>
          <a:ln w="28575">
            <a:solidFill>
              <a:srgbClr val="FF0066"/>
            </a:solidFill>
            <a:miter lim="800000"/>
            <a:headEnd/>
            <a:tailEnd/>
          </a:ln>
        </p:spPr>
        <p:txBody>
          <a:bodyPr wrap="square">
            <a:spAutoFit/>
          </a:bodyPr>
          <a:lstStyle/>
          <a:p>
            <a:r>
              <a:rPr lang="fr-FR" b="1" dirty="0">
                <a:solidFill>
                  <a:srgbClr val="FF0066"/>
                </a:solidFill>
              </a:rPr>
              <a:t>Voie efférente ou motrice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ppt_x"/>
                                          </p:val>
                                        </p:tav>
                                        <p:tav tm="100000">
                                          <p:val>
                                            <p:strVal val="#ppt_x"/>
                                          </p:val>
                                        </p:tav>
                                      </p:tavLst>
                                    </p:anim>
                                    <p:anim calcmode="lin" valueType="num">
                                      <p:cBhvr additive="base">
                                        <p:cTn id="8"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1"/>
          <p:cNvSpPr>
            <a:spLocks noGrp="1"/>
          </p:cNvSpPr>
          <p:nvPr>
            <p:ph type="dt" sz="quarter" idx="10"/>
          </p:nvPr>
        </p:nvSpPr>
        <p:spPr>
          <a:noFill/>
        </p:spPr>
        <p:txBody>
          <a:bodyPr/>
          <a:lstStyle/>
          <a:p>
            <a:fld id="{F8926896-02C1-4E90-BA0A-8F664BF0A96D}" type="datetime1">
              <a:rPr lang="fr-FR" smtClean="0"/>
              <a:pPr/>
              <a:t>18/03/2022</a:t>
            </a:fld>
            <a:endParaRPr lang="fr-FR" smtClean="0"/>
          </a:p>
        </p:txBody>
      </p:sp>
      <p:sp>
        <p:nvSpPr>
          <p:cNvPr id="26627" name="Espace réservé du numéro de diapositive 2"/>
          <p:cNvSpPr>
            <a:spLocks noGrp="1"/>
          </p:cNvSpPr>
          <p:nvPr>
            <p:ph type="sldNum" sz="quarter" idx="12"/>
          </p:nvPr>
        </p:nvSpPr>
        <p:spPr>
          <a:noFill/>
        </p:spPr>
        <p:txBody>
          <a:bodyPr/>
          <a:lstStyle/>
          <a:p>
            <a:fld id="{F6A4A194-0EEE-4A72-89FA-FF50DBD69263}" type="slidenum">
              <a:rPr lang="fr-FR" smtClean="0"/>
              <a:pPr/>
              <a:t>76</a:t>
            </a:fld>
            <a:endParaRPr lang="fr-FR" smtClean="0"/>
          </a:p>
        </p:txBody>
      </p:sp>
      <p:pic>
        <p:nvPicPr>
          <p:cNvPr id="26628" name="Picture 2"/>
          <p:cNvPicPr>
            <a:picLocks noChangeAspect="1" noChangeArrowheads="1"/>
          </p:cNvPicPr>
          <p:nvPr/>
        </p:nvPicPr>
        <p:blipFill>
          <a:blip r:embed="rId2" cstate="print"/>
          <a:srcRect/>
          <a:stretch>
            <a:fillRect/>
          </a:stretch>
        </p:blipFill>
        <p:spPr bwMode="auto">
          <a:xfrm>
            <a:off x="0" y="0"/>
            <a:ext cx="8932863" cy="6858000"/>
          </a:xfrm>
          <a:prstGeom prst="rect">
            <a:avLst/>
          </a:prstGeom>
          <a:noFill/>
          <a:ln w="28575">
            <a:noFill/>
            <a:miter lim="800000"/>
            <a:headEnd/>
            <a:tailEnd/>
          </a:ln>
        </p:spPr>
      </p:pic>
      <p:sp>
        <p:nvSpPr>
          <p:cNvPr id="26629" name="Rectangle 4"/>
          <p:cNvSpPr>
            <a:spLocks noChangeArrowheads="1"/>
          </p:cNvSpPr>
          <p:nvPr/>
        </p:nvSpPr>
        <p:spPr bwMode="auto">
          <a:xfrm>
            <a:off x="750888" y="6237288"/>
            <a:ext cx="7632700" cy="338137"/>
          </a:xfrm>
          <a:prstGeom prst="rect">
            <a:avLst/>
          </a:prstGeom>
          <a:noFill/>
          <a:ln w="9525">
            <a:noFill/>
            <a:miter lim="800000"/>
            <a:headEnd/>
            <a:tailEnd/>
          </a:ln>
        </p:spPr>
        <p:txBody>
          <a:bodyPr>
            <a:spAutoFit/>
          </a:bodyPr>
          <a:lstStyle/>
          <a:p>
            <a:pPr algn="ctr"/>
            <a:r>
              <a:rPr lang="fr-FR" sz="1600" b="1" dirty="0">
                <a:solidFill>
                  <a:srgbClr val="FF0000"/>
                </a:solidFill>
              </a:rPr>
              <a:t>Julie Le </a:t>
            </a:r>
            <a:r>
              <a:rPr lang="fr-FR" sz="1600" b="1" dirty="0" err="1">
                <a:solidFill>
                  <a:srgbClr val="FF0000"/>
                </a:solidFill>
              </a:rPr>
              <a:t>Merrer</a:t>
            </a:r>
            <a:r>
              <a:rPr lang="fr-FR" sz="1600" b="1" dirty="0">
                <a:solidFill>
                  <a:srgbClr val="FF0000"/>
                </a:solidFill>
              </a:rPr>
              <a:t> (2009)</a:t>
            </a:r>
            <a:endParaRPr lang="fr-FR" sz="16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533400"/>
            <a:ext cx="75438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blanche</a:t>
            </a:r>
            <a:r>
              <a:rPr lang="fr-CA"/>
              <a:t> = fibres myélinisées</a:t>
            </a:r>
          </a:p>
        </p:txBody>
      </p:sp>
      <p:sp>
        <p:nvSpPr>
          <p:cNvPr id="30723" name="Text Box 3"/>
          <p:cNvSpPr txBox="1">
            <a:spLocks noChangeArrowheads="1"/>
          </p:cNvSpPr>
          <p:nvPr/>
        </p:nvSpPr>
        <p:spPr bwMode="auto">
          <a:xfrm>
            <a:off x="685800" y="1143000"/>
            <a:ext cx="6324600" cy="1015663"/>
          </a:xfrm>
          <a:prstGeom prst="rect">
            <a:avLst/>
          </a:prstGeom>
          <a:noFill/>
          <a:ln w="28575">
            <a:noFill/>
            <a:miter lim="800000"/>
            <a:headEnd/>
            <a:tailEnd/>
          </a:ln>
        </p:spPr>
        <p:txBody>
          <a:bodyPr>
            <a:spAutoFit/>
          </a:bodyPr>
          <a:lstStyle/>
          <a:p>
            <a:pPr marL="285750" indent="-285750">
              <a:buFontTx/>
              <a:buChar char="•"/>
            </a:pPr>
            <a:r>
              <a:rPr lang="fr-CA" b="1" dirty="0"/>
              <a:t>Fibres ascendantes</a:t>
            </a:r>
          </a:p>
          <a:p>
            <a:pPr marL="285750" indent="-285750">
              <a:buFontTx/>
              <a:buChar char="•"/>
            </a:pPr>
            <a:r>
              <a:rPr lang="fr-CA" b="1" dirty="0"/>
              <a:t>Fibres descendantes</a:t>
            </a:r>
          </a:p>
        </p:txBody>
      </p:sp>
      <p:sp>
        <p:nvSpPr>
          <p:cNvPr id="92164" name="Text Box 4"/>
          <p:cNvSpPr txBox="1">
            <a:spLocks noChangeArrowheads="1"/>
          </p:cNvSpPr>
          <p:nvPr/>
        </p:nvSpPr>
        <p:spPr bwMode="auto">
          <a:xfrm>
            <a:off x="609600" y="2819400"/>
            <a:ext cx="25146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grise</a:t>
            </a:r>
            <a:r>
              <a:rPr lang="fr-CA"/>
              <a:t> =</a:t>
            </a:r>
          </a:p>
        </p:txBody>
      </p:sp>
      <p:sp>
        <p:nvSpPr>
          <p:cNvPr id="30725" name="Text Box 5"/>
          <p:cNvSpPr txBox="1">
            <a:spLocks noChangeArrowheads="1"/>
          </p:cNvSpPr>
          <p:nvPr/>
        </p:nvSpPr>
        <p:spPr bwMode="auto">
          <a:xfrm>
            <a:off x="2971800" y="2852936"/>
            <a:ext cx="6172200" cy="830997"/>
          </a:xfrm>
          <a:prstGeom prst="rect">
            <a:avLst/>
          </a:prstGeom>
          <a:noFill/>
          <a:ln w="28575">
            <a:noFill/>
            <a:miter lim="800000"/>
            <a:headEnd/>
            <a:tailEnd/>
          </a:ln>
        </p:spPr>
        <p:txBody>
          <a:bodyPr wrap="square">
            <a:spAutoFit/>
          </a:bodyPr>
          <a:lstStyle/>
          <a:p>
            <a:r>
              <a:rPr lang="fr-CA" b="1" dirty="0"/>
              <a:t>corps cellulaires et prolongements courts non myélinisées</a:t>
            </a:r>
          </a:p>
        </p:txBody>
      </p:sp>
      <p:pic>
        <p:nvPicPr>
          <p:cNvPr id="92166" name="Picture 6" descr="moellecoupe"/>
          <p:cNvPicPr>
            <a:picLocks noChangeAspect="1" noChangeArrowheads="1"/>
          </p:cNvPicPr>
          <p:nvPr/>
        </p:nvPicPr>
        <p:blipFill>
          <a:blip r:embed="rId2" cstate="print"/>
          <a:srcRect/>
          <a:stretch>
            <a:fillRect/>
          </a:stretch>
        </p:blipFill>
        <p:spPr bwMode="auto">
          <a:xfrm>
            <a:off x="762000" y="3657600"/>
            <a:ext cx="3733800" cy="2921000"/>
          </a:xfrm>
          <a:prstGeom prst="rect">
            <a:avLst/>
          </a:prstGeom>
          <a:noFill/>
          <a:ln w="9525">
            <a:noFill/>
            <a:miter lim="800000"/>
            <a:headEnd/>
            <a:tailEnd/>
          </a:ln>
        </p:spPr>
      </p:pic>
      <p:grpSp>
        <p:nvGrpSpPr>
          <p:cNvPr id="2" name="Group 7"/>
          <p:cNvGrpSpPr>
            <a:grpSpLocks/>
          </p:cNvGrpSpPr>
          <p:nvPr/>
        </p:nvGrpSpPr>
        <p:grpSpPr bwMode="auto">
          <a:xfrm>
            <a:off x="3124200" y="3886200"/>
            <a:ext cx="4781550" cy="762000"/>
            <a:chOff x="1968" y="2448"/>
            <a:chExt cx="3012" cy="480"/>
          </a:xfrm>
        </p:grpSpPr>
        <p:sp>
          <p:nvSpPr>
            <p:cNvPr id="92168" name="Line 8"/>
            <p:cNvSpPr>
              <a:spLocks noChangeShapeType="1"/>
            </p:cNvSpPr>
            <p:nvPr/>
          </p:nvSpPr>
          <p:spPr bwMode="auto">
            <a:xfrm flipH="1">
              <a:off x="1968" y="2544"/>
              <a:ext cx="1008" cy="384"/>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2" name="Text Box 9"/>
            <p:cNvSpPr txBox="1">
              <a:spLocks noChangeArrowheads="1"/>
            </p:cNvSpPr>
            <p:nvPr/>
          </p:nvSpPr>
          <p:spPr bwMode="auto">
            <a:xfrm>
              <a:off x="2976" y="2448"/>
              <a:ext cx="2004"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postérieure (dorsale)</a:t>
              </a:r>
            </a:p>
          </p:txBody>
        </p:sp>
      </p:grpSp>
      <p:grpSp>
        <p:nvGrpSpPr>
          <p:cNvPr id="3" name="Group 10"/>
          <p:cNvGrpSpPr>
            <a:grpSpLocks/>
          </p:cNvGrpSpPr>
          <p:nvPr/>
        </p:nvGrpSpPr>
        <p:grpSpPr bwMode="auto">
          <a:xfrm>
            <a:off x="3124200" y="5486400"/>
            <a:ext cx="4705350" cy="747713"/>
            <a:chOff x="1968" y="3456"/>
            <a:chExt cx="2964" cy="471"/>
          </a:xfrm>
        </p:grpSpPr>
        <p:sp>
          <p:nvSpPr>
            <p:cNvPr id="92171" name="Line 11"/>
            <p:cNvSpPr>
              <a:spLocks noChangeShapeType="1"/>
            </p:cNvSpPr>
            <p:nvPr/>
          </p:nvSpPr>
          <p:spPr bwMode="auto">
            <a:xfrm flipH="1" flipV="1">
              <a:off x="1968" y="3456"/>
              <a:ext cx="1008" cy="336"/>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0" name="Text Box 12"/>
            <p:cNvSpPr txBox="1">
              <a:spLocks noChangeArrowheads="1"/>
            </p:cNvSpPr>
            <p:nvPr/>
          </p:nvSpPr>
          <p:spPr bwMode="auto">
            <a:xfrm>
              <a:off x="2976" y="3696"/>
              <a:ext cx="1956"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antérieure (ventrale)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arn(outVertical)">
                                      <p:cBhvr>
                                        <p:cTn id="7" dur="500"/>
                                        <p:tgtEl>
                                          <p:spTgt spid="92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mages\science\Sysnerveux\Anatomie\moelle\moelleepin2fr.gif"/>
          <p:cNvPicPr>
            <a:picLocks noChangeAspect="1" noChangeArrowheads="1"/>
          </p:cNvPicPr>
          <p:nvPr/>
        </p:nvPicPr>
        <p:blipFill>
          <a:blip r:embed="rId2" cstate="print"/>
          <a:srcRect/>
          <a:stretch>
            <a:fillRect/>
          </a:stretch>
        </p:blipFill>
        <p:spPr bwMode="auto">
          <a:xfrm>
            <a:off x="1981200" y="381000"/>
            <a:ext cx="5516563" cy="5943600"/>
          </a:xfrm>
          <a:prstGeom prst="rect">
            <a:avLst/>
          </a:prstGeom>
          <a:noFill/>
          <a:ln w="9525">
            <a:noFill/>
            <a:miter lim="800000"/>
            <a:headEnd/>
            <a:tailEnd/>
          </a:ln>
        </p:spPr>
      </p:pic>
      <p:grpSp>
        <p:nvGrpSpPr>
          <p:cNvPr id="2" name="Group 3"/>
          <p:cNvGrpSpPr>
            <a:grpSpLocks/>
          </p:cNvGrpSpPr>
          <p:nvPr/>
        </p:nvGrpSpPr>
        <p:grpSpPr bwMode="auto">
          <a:xfrm>
            <a:off x="6172200" y="4953000"/>
            <a:ext cx="1720850" cy="976313"/>
            <a:chOff x="3888" y="3120"/>
            <a:chExt cx="1084" cy="615"/>
          </a:xfrm>
        </p:grpSpPr>
        <p:sp>
          <p:nvSpPr>
            <p:cNvPr id="92164" name="Line 4"/>
            <p:cNvSpPr>
              <a:spLocks noChangeShapeType="1"/>
            </p:cNvSpPr>
            <p:nvPr/>
          </p:nvSpPr>
          <p:spPr bwMode="auto">
            <a:xfrm flipV="1">
              <a:off x="4464" y="3120"/>
              <a:ext cx="0" cy="384"/>
            </a:xfrm>
            <a:prstGeom prst="line">
              <a:avLst/>
            </a:prstGeom>
            <a:noFill/>
            <a:ln w="28575">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5" name="Text Box 5"/>
            <p:cNvSpPr txBox="1">
              <a:spLocks noChangeArrowheads="1"/>
            </p:cNvSpPr>
            <p:nvPr/>
          </p:nvSpPr>
          <p:spPr bwMode="auto">
            <a:xfrm>
              <a:off x="3888" y="3504"/>
              <a:ext cx="1084"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Nerf rachidien</a:t>
              </a:r>
            </a:p>
          </p:txBody>
        </p:sp>
      </p:grpSp>
      <p:grpSp>
        <p:nvGrpSpPr>
          <p:cNvPr id="3" name="Group 6"/>
          <p:cNvGrpSpPr>
            <a:grpSpLocks/>
          </p:cNvGrpSpPr>
          <p:nvPr/>
        </p:nvGrpSpPr>
        <p:grpSpPr bwMode="auto">
          <a:xfrm>
            <a:off x="1143000" y="3200400"/>
            <a:ext cx="5181600" cy="2119313"/>
            <a:chOff x="720" y="2016"/>
            <a:chExt cx="3264" cy="1335"/>
          </a:xfrm>
        </p:grpSpPr>
        <p:sp>
          <p:nvSpPr>
            <p:cNvPr id="92167" name="Line 7"/>
            <p:cNvSpPr>
              <a:spLocks noChangeShapeType="1"/>
            </p:cNvSpPr>
            <p:nvPr/>
          </p:nvSpPr>
          <p:spPr bwMode="auto">
            <a:xfrm flipV="1">
              <a:off x="2112" y="2016"/>
              <a:ext cx="768"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8" name="Line 8"/>
            <p:cNvSpPr>
              <a:spLocks noChangeShapeType="1"/>
            </p:cNvSpPr>
            <p:nvPr/>
          </p:nvSpPr>
          <p:spPr bwMode="auto">
            <a:xfrm flipV="1">
              <a:off x="2112" y="2016"/>
              <a:ext cx="1872"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9" name="Text Box 9"/>
            <p:cNvSpPr txBox="1">
              <a:spLocks noChangeArrowheads="1"/>
            </p:cNvSpPr>
            <p:nvPr/>
          </p:nvSpPr>
          <p:spPr bwMode="auto">
            <a:xfrm>
              <a:off x="720" y="3120"/>
              <a:ext cx="1412"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Racine postérieure</a:t>
              </a:r>
            </a:p>
          </p:txBody>
        </p:sp>
      </p:grpSp>
      <p:grpSp>
        <p:nvGrpSpPr>
          <p:cNvPr id="4" name="Group 10"/>
          <p:cNvGrpSpPr>
            <a:grpSpLocks/>
          </p:cNvGrpSpPr>
          <p:nvPr/>
        </p:nvGrpSpPr>
        <p:grpSpPr bwMode="auto">
          <a:xfrm>
            <a:off x="3352800" y="4343400"/>
            <a:ext cx="3048000" cy="1662113"/>
            <a:chOff x="2112" y="2736"/>
            <a:chExt cx="1920" cy="1047"/>
          </a:xfrm>
        </p:grpSpPr>
        <p:sp>
          <p:nvSpPr>
            <p:cNvPr id="92171" name="Line 11"/>
            <p:cNvSpPr>
              <a:spLocks noChangeShapeType="1"/>
            </p:cNvSpPr>
            <p:nvPr/>
          </p:nvSpPr>
          <p:spPr bwMode="auto">
            <a:xfrm flipV="1">
              <a:off x="2976" y="2784"/>
              <a:ext cx="0" cy="768"/>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2" name="Line 12"/>
            <p:cNvSpPr>
              <a:spLocks noChangeShapeType="1"/>
            </p:cNvSpPr>
            <p:nvPr/>
          </p:nvSpPr>
          <p:spPr bwMode="auto">
            <a:xfrm flipV="1">
              <a:off x="3024" y="2736"/>
              <a:ext cx="1008" cy="816"/>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21518" name="Text Box 13"/>
            <p:cNvSpPr txBox="1">
              <a:spLocks noChangeArrowheads="1"/>
            </p:cNvSpPr>
            <p:nvPr/>
          </p:nvSpPr>
          <p:spPr bwMode="auto">
            <a:xfrm>
              <a:off x="2112" y="3552"/>
              <a:ext cx="132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Racine antérieure</a:t>
              </a:r>
            </a:p>
          </p:txBody>
        </p:sp>
      </p:grpSp>
      <p:grpSp>
        <p:nvGrpSpPr>
          <p:cNvPr id="5" name="Group 14"/>
          <p:cNvGrpSpPr>
            <a:grpSpLocks/>
          </p:cNvGrpSpPr>
          <p:nvPr/>
        </p:nvGrpSpPr>
        <p:grpSpPr bwMode="auto">
          <a:xfrm>
            <a:off x="6781800" y="2590800"/>
            <a:ext cx="2051050" cy="1371600"/>
            <a:chOff x="4272" y="1632"/>
            <a:chExt cx="1292" cy="864"/>
          </a:xfrm>
        </p:grpSpPr>
        <p:sp>
          <p:nvSpPr>
            <p:cNvPr id="92175" name="Line 15"/>
            <p:cNvSpPr>
              <a:spLocks noChangeShapeType="1"/>
            </p:cNvSpPr>
            <p:nvPr/>
          </p:nvSpPr>
          <p:spPr bwMode="auto">
            <a:xfrm flipH="1">
              <a:off x="4272" y="1872"/>
              <a:ext cx="432" cy="62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6" name="Text Box 16"/>
            <p:cNvSpPr txBox="1">
              <a:spLocks noChangeArrowheads="1"/>
            </p:cNvSpPr>
            <p:nvPr/>
          </p:nvSpPr>
          <p:spPr bwMode="auto">
            <a:xfrm>
              <a:off x="4368" y="1632"/>
              <a:ext cx="1196"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Ganglion spinal</a:t>
              </a:r>
            </a:p>
          </p:txBody>
        </p:sp>
      </p:grpSp>
      <p:sp>
        <p:nvSpPr>
          <p:cNvPr id="21511" name="Text Box 17"/>
          <p:cNvSpPr txBox="1">
            <a:spLocks noChangeArrowheads="1"/>
          </p:cNvSpPr>
          <p:nvPr/>
        </p:nvSpPr>
        <p:spPr bwMode="auto">
          <a:xfrm>
            <a:off x="0" y="620713"/>
            <a:ext cx="1881188" cy="3416320"/>
          </a:xfrm>
          <a:prstGeom prst="rect">
            <a:avLst/>
          </a:prstGeom>
          <a:noFill/>
          <a:ln w="28575">
            <a:noFill/>
            <a:miter lim="800000"/>
            <a:headEnd/>
            <a:tailEnd/>
          </a:ln>
        </p:spPr>
        <p:txBody>
          <a:bodyPr wrap="square">
            <a:spAutoFit/>
          </a:bodyPr>
          <a:lstStyle/>
          <a:p>
            <a:r>
              <a:rPr lang="fr-CA" b="1" dirty="0">
                <a:solidFill>
                  <a:srgbClr val="00FF00"/>
                </a:solidFill>
              </a:rPr>
              <a:t>Les nerfs rachidiens se divisent en deux branches à leur jonction avec la moelle.</a:t>
            </a:r>
            <a:endParaRPr lang="fr-FR" b="1" dirty="0">
              <a:solidFill>
                <a:srgbClr val="00FF00"/>
              </a:solidFill>
            </a:endParaRPr>
          </a:p>
        </p:txBody>
      </p:sp>
      <p:sp>
        <p:nvSpPr>
          <p:cNvPr id="21512" name="AutoShape 18">
            <a:hlinkClick r:id="rId3" action="ppaction://hlinksldjump" highlightClick="1"/>
          </p:cNvPr>
          <p:cNvSpPr>
            <a:spLocks noChangeArrowheads="1"/>
          </p:cNvSpPr>
          <p:nvPr/>
        </p:nvSpPr>
        <p:spPr bwMode="auto">
          <a:xfrm>
            <a:off x="8315325" y="6227763"/>
            <a:ext cx="363538" cy="328612"/>
          </a:xfrm>
          <a:prstGeom prst="actionButtonForwardNext">
            <a:avLst/>
          </a:prstGeom>
          <a:noFill/>
          <a:ln w="28575">
            <a:noFill/>
            <a:miter lim="800000"/>
            <a:headEnd/>
            <a:tailEnd/>
          </a:ln>
        </p:spPr>
        <p:txBody>
          <a:bodyPr wrap="none" anchor="ctr">
            <a:spAutoFit/>
          </a:bodyPr>
          <a:lstStyle/>
          <a:p>
            <a:endParaRPr lang="fr-FR"/>
          </a:p>
        </p:txBody>
      </p:sp>
      <p:sp>
        <p:nvSpPr>
          <p:cNvPr id="21513" name="AutoShape 19">
            <a:hlinkClick r:id="rId3" action="ppaction://hlinksldjump" highlightClick="1"/>
          </p:cNvPr>
          <p:cNvSpPr>
            <a:spLocks noChangeArrowheads="1"/>
          </p:cNvSpPr>
          <p:nvPr/>
        </p:nvSpPr>
        <p:spPr bwMode="auto">
          <a:xfrm>
            <a:off x="8264525" y="6073775"/>
            <a:ext cx="465138" cy="412750"/>
          </a:xfrm>
          <a:prstGeom prst="actionButtonForwardNext">
            <a:avLst/>
          </a:prstGeom>
          <a:solidFill>
            <a:schemeClr val="bg1"/>
          </a:solidFill>
          <a:ln w="28575">
            <a:noFill/>
            <a:miter lim="800000"/>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a date 1"/>
          <p:cNvSpPr>
            <a:spLocks noGrp="1"/>
          </p:cNvSpPr>
          <p:nvPr>
            <p:ph type="dt" sz="quarter" idx="10"/>
          </p:nvPr>
        </p:nvSpPr>
        <p:spPr>
          <a:noFill/>
        </p:spPr>
        <p:txBody>
          <a:bodyPr/>
          <a:lstStyle/>
          <a:p>
            <a:fld id="{D7C850CC-CB4E-4EAA-8C59-92BE36BD3615}" type="datetime1">
              <a:rPr lang="fr-FR" smtClean="0"/>
              <a:pPr/>
              <a:t>18/03/2022</a:t>
            </a:fld>
            <a:endParaRPr lang="fr-FR" smtClean="0"/>
          </a:p>
        </p:txBody>
      </p:sp>
      <p:sp>
        <p:nvSpPr>
          <p:cNvPr id="30723" name="Espace réservé du numéro de diapositive 2"/>
          <p:cNvSpPr>
            <a:spLocks noGrp="1"/>
          </p:cNvSpPr>
          <p:nvPr>
            <p:ph type="sldNum" sz="quarter" idx="12"/>
          </p:nvPr>
        </p:nvSpPr>
        <p:spPr>
          <a:noFill/>
        </p:spPr>
        <p:txBody>
          <a:bodyPr/>
          <a:lstStyle/>
          <a:p>
            <a:fld id="{1233BA2E-791C-4698-857C-61D82F9E1F3E}" type="slidenum">
              <a:rPr lang="fr-FR" smtClean="0"/>
              <a:pPr/>
              <a:t>79</a:t>
            </a:fld>
            <a:endParaRPr lang="fr-FR" smtClean="0"/>
          </a:p>
        </p:txBody>
      </p:sp>
      <p:pic>
        <p:nvPicPr>
          <p:cNvPr id="30724" name="Picture 2"/>
          <p:cNvPicPr>
            <a:picLocks noChangeAspect="1" noChangeArrowheads="1"/>
          </p:cNvPicPr>
          <p:nvPr/>
        </p:nvPicPr>
        <p:blipFill>
          <a:blip r:embed="rId2" cstate="print"/>
          <a:srcRect/>
          <a:stretch>
            <a:fillRect/>
          </a:stretch>
        </p:blipFill>
        <p:spPr bwMode="auto">
          <a:xfrm>
            <a:off x="0" y="0"/>
            <a:ext cx="9070975" cy="685800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embryon3"/>
          <p:cNvPicPr>
            <a:picLocks noChangeAspect="1" noChangeArrowheads="1"/>
          </p:cNvPicPr>
          <p:nvPr/>
        </p:nvPicPr>
        <p:blipFill>
          <a:blip r:embed="rId2" cstate="print"/>
          <a:srcRect/>
          <a:stretch>
            <a:fillRect/>
          </a:stretch>
        </p:blipFill>
        <p:spPr bwMode="auto">
          <a:xfrm>
            <a:off x="611560" y="260648"/>
            <a:ext cx="7811709" cy="63093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1"/>
          <p:cNvSpPr>
            <a:spLocks noGrp="1"/>
          </p:cNvSpPr>
          <p:nvPr>
            <p:ph type="dt" sz="quarter" idx="10"/>
          </p:nvPr>
        </p:nvSpPr>
        <p:spPr>
          <a:noFill/>
        </p:spPr>
        <p:txBody>
          <a:bodyPr/>
          <a:lstStyle/>
          <a:p>
            <a:fld id="{F4B106A4-7FFB-4E2A-9525-FC24B9140EFD}" type="datetime1">
              <a:rPr lang="fr-FR" smtClean="0"/>
              <a:pPr/>
              <a:t>18/03/2022</a:t>
            </a:fld>
            <a:endParaRPr lang="fr-FR" smtClean="0"/>
          </a:p>
        </p:txBody>
      </p:sp>
      <p:sp>
        <p:nvSpPr>
          <p:cNvPr id="28675" name="Espace réservé du numéro de diapositive 2"/>
          <p:cNvSpPr>
            <a:spLocks noGrp="1"/>
          </p:cNvSpPr>
          <p:nvPr>
            <p:ph type="sldNum" sz="quarter" idx="12"/>
          </p:nvPr>
        </p:nvSpPr>
        <p:spPr>
          <a:noFill/>
        </p:spPr>
        <p:txBody>
          <a:bodyPr/>
          <a:lstStyle/>
          <a:p>
            <a:fld id="{F3C0187A-1D82-4D09-A0E5-2EB312C04ECB}" type="slidenum">
              <a:rPr lang="fr-FR" smtClean="0"/>
              <a:pPr/>
              <a:t>80</a:t>
            </a:fld>
            <a:endParaRPr lang="fr-FR" smtClean="0"/>
          </a:p>
        </p:txBody>
      </p:sp>
      <p:pic>
        <p:nvPicPr>
          <p:cNvPr id="28676" name="Image 3" descr="Nerfs et méninges de la moelle épinière"/>
          <p:cNvPicPr>
            <a:picLocks noChangeAspect="1" noChangeArrowheads="1"/>
          </p:cNvPicPr>
          <p:nvPr/>
        </p:nvPicPr>
        <p:blipFill>
          <a:blip r:embed="rId2" cstate="print"/>
          <a:srcRect/>
          <a:stretch>
            <a:fillRect/>
          </a:stretch>
        </p:blipFill>
        <p:spPr bwMode="auto">
          <a:xfrm>
            <a:off x="-101600" y="0"/>
            <a:ext cx="9245600" cy="6524625"/>
          </a:xfrm>
          <a:prstGeom prst="rect">
            <a:avLst/>
          </a:prstGeom>
          <a:noFill/>
          <a:ln w="9525">
            <a:noFill/>
            <a:miter lim="800000"/>
            <a:headEnd/>
            <a:tailEnd/>
          </a:ln>
        </p:spPr>
      </p:pic>
      <p:sp>
        <p:nvSpPr>
          <p:cNvPr id="28677" name="ZoneTexte 4"/>
          <p:cNvSpPr txBox="1">
            <a:spLocks noChangeArrowheads="1"/>
          </p:cNvSpPr>
          <p:nvPr/>
        </p:nvSpPr>
        <p:spPr bwMode="auto">
          <a:xfrm>
            <a:off x="900113" y="765175"/>
            <a:ext cx="1223962" cy="461963"/>
          </a:xfrm>
          <a:prstGeom prst="rect">
            <a:avLst/>
          </a:prstGeom>
          <a:noFill/>
          <a:ln w="9525">
            <a:solidFill>
              <a:schemeClr val="accent2"/>
            </a:solidFill>
            <a:miter lim="800000"/>
            <a:headEnd/>
            <a:tailEnd/>
          </a:ln>
        </p:spPr>
        <p:txBody>
          <a:bodyPr>
            <a:spAutoFit/>
          </a:bodyPr>
          <a:lstStyle/>
          <a:p>
            <a:r>
              <a:rPr lang="fr-FR" sz="1200">
                <a:solidFill>
                  <a:srgbClr val="FF0000"/>
                </a:solidFill>
              </a:rPr>
              <a:t>Substance grise</a:t>
            </a:r>
          </a:p>
        </p:txBody>
      </p:sp>
      <p:cxnSp>
        <p:nvCxnSpPr>
          <p:cNvPr id="28678" name="Connecteur droit avec flèche 6"/>
          <p:cNvCxnSpPr>
            <a:cxnSpLocks noChangeShapeType="1"/>
            <a:stCxn id="28677" idx="3"/>
          </p:cNvCxnSpPr>
          <p:nvPr/>
        </p:nvCxnSpPr>
        <p:spPr bwMode="auto">
          <a:xfrm>
            <a:off x="2124075" y="995363"/>
            <a:ext cx="1871663" cy="57150"/>
          </a:xfrm>
          <a:prstGeom prst="straightConnector1">
            <a:avLst/>
          </a:prstGeom>
          <a:noFill/>
          <a:ln w="3175" algn="ctr">
            <a:solidFill>
              <a:srgbClr val="FF0000"/>
            </a:solidFill>
            <a:round/>
            <a:headEnd/>
            <a:tailEnd type="arrow" w="med" len="med"/>
          </a:ln>
        </p:spPr>
      </p:cxnSp>
      <p:sp>
        <p:nvSpPr>
          <p:cNvPr id="28679" name="ZoneTexte 8"/>
          <p:cNvSpPr txBox="1">
            <a:spLocks noChangeArrowheads="1"/>
          </p:cNvSpPr>
          <p:nvPr/>
        </p:nvSpPr>
        <p:spPr bwMode="auto">
          <a:xfrm>
            <a:off x="900113" y="13414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Racine post</a:t>
            </a:r>
          </a:p>
        </p:txBody>
      </p:sp>
      <p:cxnSp>
        <p:nvCxnSpPr>
          <p:cNvPr id="28680" name="Connecteur droit avec flèche 9"/>
          <p:cNvCxnSpPr>
            <a:cxnSpLocks noChangeShapeType="1"/>
          </p:cNvCxnSpPr>
          <p:nvPr/>
        </p:nvCxnSpPr>
        <p:spPr bwMode="auto">
          <a:xfrm>
            <a:off x="2124075" y="1484313"/>
            <a:ext cx="792163" cy="73025"/>
          </a:xfrm>
          <a:prstGeom prst="straightConnector1">
            <a:avLst/>
          </a:prstGeom>
          <a:noFill/>
          <a:ln w="3175" algn="ctr">
            <a:solidFill>
              <a:srgbClr val="FF0000"/>
            </a:solidFill>
            <a:round/>
            <a:headEnd/>
            <a:tailEnd type="arrow" w="med" len="med"/>
          </a:ln>
        </p:spPr>
      </p:cxnSp>
      <p:cxnSp>
        <p:nvCxnSpPr>
          <p:cNvPr id="28681" name="Connecteur droit avec flèche 12"/>
          <p:cNvCxnSpPr>
            <a:cxnSpLocks noChangeShapeType="1"/>
          </p:cNvCxnSpPr>
          <p:nvPr/>
        </p:nvCxnSpPr>
        <p:spPr bwMode="auto">
          <a:xfrm flipV="1">
            <a:off x="2124075" y="2117725"/>
            <a:ext cx="503238" cy="15875"/>
          </a:xfrm>
          <a:prstGeom prst="straightConnector1">
            <a:avLst/>
          </a:prstGeom>
          <a:noFill/>
          <a:ln w="3175" algn="ctr">
            <a:solidFill>
              <a:srgbClr val="FF0000"/>
            </a:solidFill>
            <a:round/>
            <a:headEnd/>
            <a:tailEnd type="arrow" w="med" len="med"/>
          </a:ln>
        </p:spPr>
      </p:cxnSp>
      <p:sp>
        <p:nvSpPr>
          <p:cNvPr id="28682" name="ZoneTexte 14"/>
          <p:cNvSpPr txBox="1">
            <a:spLocks noChangeArrowheads="1"/>
          </p:cNvSpPr>
          <p:nvPr/>
        </p:nvSpPr>
        <p:spPr bwMode="auto">
          <a:xfrm>
            <a:off x="900113" y="19891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Gang spinal</a:t>
            </a:r>
          </a:p>
        </p:txBody>
      </p:sp>
      <p:sp>
        <p:nvSpPr>
          <p:cNvPr id="28683" name="ZoneTexte 15"/>
          <p:cNvSpPr txBox="1">
            <a:spLocks noChangeArrowheads="1"/>
          </p:cNvSpPr>
          <p:nvPr/>
        </p:nvSpPr>
        <p:spPr bwMode="auto">
          <a:xfrm>
            <a:off x="684213" y="24209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Racine ant</a:t>
            </a:r>
          </a:p>
        </p:txBody>
      </p:sp>
      <p:cxnSp>
        <p:nvCxnSpPr>
          <p:cNvPr id="28684" name="Connecteur droit avec flèche 16"/>
          <p:cNvCxnSpPr>
            <a:cxnSpLocks noChangeShapeType="1"/>
            <a:stCxn id="28683" idx="3"/>
          </p:cNvCxnSpPr>
          <p:nvPr/>
        </p:nvCxnSpPr>
        <p:spPr bwMode="auto">
          <a:xfrm flipV="1">
            <a:off x="1908175" y="2420938"/>
            <a:ext cx="863600" cy="138112"/>
          </a:xfrm>
          <a:prstGeom prst="straightConnector1">
            <a:avLst/>
          </a:prstGeom>
          <a:noFill/>
          <a:ln w="3175" algn="ctr">
            <a:solidFill>
              <a:srgbClr val="FF0000"/>
            </a:solidFill>
            <a:round/>
            <a:headEnd/>
            <a:tailEnd type="arrow" w="med" len="med"/>
          </a:ln>
        </p:spPr>
      </p:cxnSp>
      <p:sp>
        <p:nvSpPr>
          <p:cNvPr id="28685" name="ZoneTexte 18"/>
          <p:cNvSpPr txBox="1">
            <a:spLocks noChangeArrowheads="1"/>
          </p:cNvSpPr>
          <p:nvPr/>
        </p:nvSpPr>
        <p:spPr bwMode="auto">
          <a:xfrm>
            <a:off x="755650" y="3429000"/>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Pie-mère</a:t>
            </a:r>
          </a:p>
        </p:txBody>
      </p:sp>
      <p:sp>
        <p:nvSpPr>
          <p:cNvPr id="28686" name="ZoneTexte 19"/>
          <p:cNvSpPr txBox="1">
            <a:spLocks noChangeArrowheads="1"/>
          </p:cNvSpPr>
          <p:nvPr/>
        </p:nvSpPr>
        <p:spPr bwMode="auto">
          <a:xfrm>
            <a:off x="827088" y="4149725"/>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Arachnoïde </a:t>
            </a:r>
          </a:p>
        </p:txBody>
      </p:sp>
      <p:sp>
        <p:nvSpPr>
          <p:cNvPr id="28687" name="ZoneTexte 20"/>
          <p:cNvSpPr txBox="1">
            <a:spLocks noChangeArrowheads="1"/>
          </p:cNvSpPr>
          <p:nvPr/>
        </p:nvSpPr>
        <p:spPr bwMode="auto">
          <a:xfrm>
            <a:off x="971550" y="5516563"/>
            <a:ext cx="1223963" cy="277812"/>
          </a:xfrm>
          <a:prstGeom prst="rect">
            <a:avLst/>
          </a:prstGeom>
          <a:noFill/>
          <a:ln w="9525">
            <a:solidFill>
              <a:schemeClr val="accent2"/>
            </a:solidFill>
            <a:miter lim="800000"/>
            <a:headEnd/>
            <a:tailEnd/>
          </a:ln>
        </p:spPr>
        <p:txBody>
          <a:bodyPr>
            <a:spAutoFit/>
          </a:bodyPr>
          <a:lstStyle/>
          <a:p>
            <a:r>
              <a:rPr lang="fr-FR" sz="1200">
                <a:solidFill>
                  <a:srgbClr val="FF0000"/>
                </a:solidFill>
              </a:rPr>
              <a:t>Dure-mère </a:t>
            </a:r>
          </a:p>
        </p:txBody>
      </p:sp>
      <p:cxnSp>
        <p:nvCxnSpPr>
          <p:cNvPr id="28688" name="Connecteur droit avec flèche 21"/>
          <p:cNvCxnSpPr>
            <a:cxnSpLocks noChangeShapeType="1"/>
          </p:cNvCxnSpPr>
          <p:nvPr/>
        </p:nvCxnSpPr>
        <p:spPr bwMode="auto">
          <a:xfrm>
            <a:off x="1979613" y="3567113"/>
            <a:ext cx="2160587" cy="725487"/>
          </a:xfrm>
          <a:prstGeom prst="straightConnector1">
            <a:avLst/>
          </a:prstGeom>
          <a:noFill/>
          <a:ln w="3175" algn="ctr">
            <a:solidFill>
              <a:srgbClr val="FF0000"/>
            </a:solidFill>
            <a:round/>
            <a:headEnd/>
            <a:tailEnd type="arrow" w="med" len="med"/>
          </a:ln>
        </p:spPr>
      </p:cxnSp>
      <p:cxnSp>
        <p:nvCxnSpPr>
          <p:cNvPr id="28689" name="Connecteur droit avec flèche 22"/>
          <p:cNvCxnSpPr>
            <a:cxnSpLocks noChangeShapeType="1"/>
          </p:cNvCxnSpPr>
          <p:nvPr/>
        </p:nvCxnSpPr>
        <p:spPr bwMode="auto">
          <a:xfrm>
            <a:off x="2051050" y="4287838"/>
            <a:ext cx="1584325" cy="149225"/>
          </a:xfrm>
          <a:prstGeom prst="straightConnector1">
            <a:avLst/>
          </a:prstGeom>
          <a:noFill/>
          <a:ln w="3175" algn="ctr">
            <a:solidFill>
              <a:srgbClr val="FF0000"/>
            </a:solidFill>
            <a:round/>
            <a:headEnd/>
            <a:tailEnd type="arrow" w="med" len="med"/>
          </a:ln>
        </p:spPr>
      </p:cxnSp>
      <p:cxnSp>
        <p:nvCxnSpPr>
          <p:cNvPr id="28690" name="Connecteur droit avec flèche 23"/>
          <p:cNvCxnSpPr>
            <a:cxnSpLocks noChangeShapeType="1"/>
          </p:cNvCxnSpPr>
          <p:nvPr/>
        </p:nvCxnSpPr>
        <p:spPr bwMode="auto">
          <a:xfrm flipV="1">
            <a:off x="2195513" y="5589588"/>
            <a:ext cx="2016125" cy="138112"/>
          </a:xfrm>
          <a:prstGeom prst="straightConnector1">
            <a:avLst/>
          </a:prstGeom>
          <a:noFill/>
          <a:ln w="3175" algn="ctr">
            <a:solidFill>
              <a:srgbClr val="FF0000"/>
            </a:solidFill>
            <a:round/>
            <a:headEnd/>
            <a:tailEnd type="arrow" w="med" len="med"/>
          </a:ln>
        </p:spPr>
      </p:cxnSp>
      <p:cxnSp>
        <p:nvCxnSpPr>
          <p:cNvPr id="28691" name="Connecteur droit avec flèche 28"/>
          <p:cNvCxnSpPr>
            <a:cxnSpLocks noChangeShapeType="1"/>
          </p:cNvCxnSpPr>
          <p:nvPr/>
        </p:nvCxnSpPr>
        <p:spPr bwMode="auto">
          <a:xfrm>
            <a:off x="4427538" y="620713"/>
            <a:ext cx="2592387" cy="0"/>
          </a:xfrm>
          <a:prstGeom prst="straightConnector1">
            <a:avLst/>
          </a:prstGeom>
          <a:noFill/>
          <a:ln w="28575" algn="ctr">
            <a:solidFill>
              <a:srgbClr val="FF0000"/>
            </a:solidFill>
            <a:round/>
            <a:headEnd/>
            <a:tailEnd type="arrow" w="med" len="med"/>
          </a:ln>
        </p:spPr>
      </p:cxnSp>
      <p:sp>
        <p:nvSpPr>
          <p:cNvPr id="28692" name="ZoneTexte 32"/>
          <p:cNvSpPr txBox="1">
            <a:spLocks noChangeArrowheads="1"/>
          </p:cNvSpPr>
          <p:nvPr/>
        </p:nvSpPr>
        <p:spPr bwMode="auto">
          <a:xfrm>
            <a:off x="7019925" y="549275"/>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Sillon post</a:t>
            </a:r>
          </a:p>
        </p:txBody>
      </p:sp>
      <p:sp>
        <p:nvSpPr>
          <p:cNvPr id="28693" name="ZoneTexte 34"/>
          <p:cNvSpPr txBox="1">
            <a:spLocks noChangeArrowheads="1"/>
          </p:cNvSpPr>
          <p:nvPr/>
        </p:nvSpPr>
        <p:spPr bwMode="auto">
          <a:xfrm>
            <a:off x="7019925" y="919163"/>
            <a:ext cx="1223963" cy="461962"/>
          </a:xfrm>
          <a:prstGeom prst="rect">
            <a:avLst/>
          </a:prstGeom>
          <a:noFill/>
          <a:ln w="9525">
            <a:solidFill>
              <a:schemeClr val="accent2"/>
            </a:solidFill>
            <a:miter lim="800000"/>
            <a:headEnd/>
            <a:tailEnd/>
          </a:ln>
        </p:spPr>
        <p:txBody>
          <a:bodyPr>
            <a:spAutoFit/>
          </a:bodyPr>
          <a:lstStyle/>
          <a:p>
            <a:r>
              <a:rPr lang="fr-FR" sz="1200">
                <a:solidFill>
                  <a:srgbClr val="FF0000"/>
                </a:solidFill>
              </a:rPr>
              <a:t>Canal de l’épendyme</a:t>
            </a:r>
          </a:p>
        </p:txBody>
      </p:sp>
      <p:cxnSp>
        <p:nvCxnSpPr>
          <p:cNvPr id="28694" name="Connecteur droit avec flèche 35"/>
          <p:cNvCxnSpPr>
            <a:cxnSpLocks noChangeShapeType="1"/>
          </p:cNvCxnSpPr>
          <p:nvPr/>
        </p:nvCxnSpPr>
        <p:spPr bwMode="auto">
          <a:xfrm>
            <a:off x="4427538" y="1773238"/>
            <a:ext cx="2592387" cy="647700"/>
          </a:xfrm>
          <a:prstGeom prst="straightConnector1">
            <a:avLst/>
          </a:prstGeom>
          <a:noFill/>
          <a:ln w="28575" algn="ctr">
            <a:solidFill>
              <a:srgbClr val="FF0000"/>
            </a:solidFill>
            <a:round/>
            <a:headEnd/>
            <a:tailEnd type="arrow" w="med" len="med"/>
          </a:ln>
        </p:spPr>
      </p:cxnSp>
      <p:cxnSp>
        <p:nvCxnSpPr>
          <p:cNvPr id="28695" name="Connecteur droit avec flèche 38"/>
          <p:cNvCxnSpPr>
            <a:cxnSpLocks noChangeShapeType="1"/>
          </p:cNvCxnSpPr>
          <p:nvPr/>
        </p:nvCxnSpPr>
        <p:spPr bwMode="auto">
          <a:xfrm>
            <a:off x="4579938" y="773113"/>
            <a:ext cx="2368550" cy="423862"/>
          </a:xfrm>
          <a:prstGeom prst="straightConnector1">
            <a:avLst/>
          </a:prstGeom>
          <a:noFill/>
          <a:ln w="28575" algn="ctr">
            <a:solidFill>
              <a:srgbClr val="FF0000"/>
            </a:solidFill>
            <a:round/>
            <a:headEnd/>
            <a:tailEnd type="arrow" w="med" len="med"/>
          </a:ln>
        </p:spPr>
      </p:cxnSp>
      <p:cxnSp>
        <p:nvCxnSpPr>
          <p:cNvPr id="28696" name="Connecteur droit avec flèche 39"/>
          <p:cNvCxnSpPr>
            <a:cxnSpLocks noChangeShapeType="1"/>
          </p:cNvCxnSpPr>
          <p:nvPr/>
        </p:nvCxnSpPr>
        <p:spPr bwMode="auto">
          <a:xfrm>
            <a:off x="5364163" y="1268413"/>
            <a:ext cx="1511300" cy="647700"/>
          </a:xfrm>
          <a:prstGeom prst="straightConnector1">
            <a:avLst/>
          </a:prstGeom>
          <a:noFill/>
          <a:ln w="28575" algn="ctr">
            <a:solidFill>
              <a:srgbClr val="FF0000"/>
            </a:solidFill>
            <a:round/>
            <a:headEnd/>
            <a:tailEnd type="arrow" w="med" len="med"/>
          </a:ln>
        </p:spPr>
      </p:cxnSp>
      <p:cxnSp>
        <p:nvCxnSpPr>
          <p:cNvPr id="28697" name="Connecteur droit avec flèche 40"/>
          <p:cNvCxnSpPr>
            <a:cxnSpLocks noChangeShapeType="1"/>
          </p:cNvCxnSpPr>
          <p:nvPr/>
        </p:nvCxnSpPr>
        <p:spPr bwMode="auto">
          <a:xfrm>
            <a:off x="4787900" y="3644900"/>
            <a:ext cx="2592388" cy="0"/>
          </a:xfrm>
          <a:prstGeom prst="straightConnector1">
            <a:avLst/>
          </a:prstGeom>
          <a:noFill/>
          <a:ln w="28575" algn="ctr">
            <a:solidFill>
              <a:srgbClr val="FF0000"/>
            </a:solidFill>
            <a:round/>
            <a:headEnd/>
            <a:tailEnd type="arrow" w="med" len="med"/>
          </a:ln>
        </p:spPr>
      </p:cxnSp>
      <p:cxnSp>
        <p:nvCxnSpPr>
          <p:cNvPr id="28698" name="Connecteur droit avec flèche 41"/>
          <p:cNvCxnSpPr>
            <a:cxnSpLocks noChangeShapeType="1"/>
          </p:cNvCxnSpPr>
          <p:nvPr/>
        </p:nvCxnSpPr>
        <p:spPr bwMode="auto">
          <a:xfrm flipV="1">
            <a:off x="6875463" y="5300663"/>
            <a:ext cx="720725" cy="39687"/>
          </a:xfrm>
          <a:prstGeom prst="straightConnector1">
            <a:avLst/>
          </a:prstGeom>
          <a:noFill/>
          <a:ln w="28575" algn="ctr">
            <a:solidFill>
              <a:srgbClr val="FF0000"/>
            </a:solidFill>
            <a:round/>
            <a:headEnd/>
            <a:tailEnd type="arrow" w="med" len="med"/>
          </a:ln>
        </p:spPr>
      </p:cxnSp>
      <p:sp>
        <p:nvSpPr>
          <p:cNvPr id="28699" name="ZoneTexte 46"/>
          <p:cNvSpPr txBox="1">
            <a:spLocks noChangeArrowheads="1"/>
          </p:cNvSpPr>
          <p:nvPr/>
        </p:nvSpPr>
        <p:spPr bwMode="auto">
          <a:xfrm>
            <a:off x="6948488" y="1700213"/>
            <a:ext cx="1223962" cy="461962"/>
          </a:xfrm>
          <a:prstGeom prst="rect">
            <a:avLst/>
          </a:prstGeom>
          <a:noFill/>
          <a:ln w="9525">
            <a:solidFill>
              <a:schemeClr val="accent2"/>
            </a:solidFill>
            <a:miter lim="800000"/>
            <a:headEnd/>
            <a:tailEnd/>
          </a:ln>
        </p:spPr>
        <p:txBody>
          <a:bodyPr>
            <a:spAutoFit/>
          </a:bodyPr>
          <a:lstStyle/>
          <a:p>
            <a:r>
              <a:rPr lang="fr-FR" sz="1200">
                <a:solidFill>
                  <a:srgbClr val="FF0000"/>
                </a:solidFill>
              </a:rPr>
              <a:t>Sustance blanche</a:t>
            </a:r>
          </a:p>
        </p:txBody>
      </p:sp>
      <p:sp>
        <p:nvSpPr>
          <p:cNvPr id="28700" name="ZoneTexte 47"/>
          <p:cNvSpPr txBox="1">
            <a:spLocks noChangeArrowheads="1"/>
          </p:cNvSpPr>
          <p:nvPr/>
        </p:nvSpPr>
        <p:spPr bwMode="auto">
          <a:xfrm>
            <a:off x="7092950" y="2420938"/>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Sillon antérieur</a:t>
            </a:r>
          </a:p>
        </p:txBody>
      </p:sp>
      <p:sp>
        <p:nvSpPr>
          <p:cNvPr id="28701" name="ZoneTexte 48"/>
          <p:cNvSpPr txBox="1">
            <a:spLocks noChangeArrowheads="1"/>
          </p:cNvSpPr>
          <p:nvPr/>
        </p:nvSpPr>
        <p:spPr bwMode="auto">
          <a:xfrm>
            <a:off x="7380288" y="3357563"/>
            <a:ext cx="1223962" cy="460375"/>
          </a:xfrm>
          <a:prstGeom prst="rect">
            <a:avLst/>
          </a:prstGeom>
          <a:noFill/>
          <a:ln w="9525">
            <a:solidFill>
              <a:schemeClr val="accent2"/>
            </a:solidFill>
            <a:miter lim="800000"/>
            <a:headEnd/>
            <a:tailEnd/>
          </a:ln>
        </p:spPr>
        <p:txBody>
          <a:bodyPr>
            <a:spAutoFit/>
          </a:bodyPr>
          <a:lstStyle/>
          <a:p>
            <a:r>
              <a:rPr lang="fr-FR" sz="1200">
                <a:solidFill>
                  <a:srgbClr val="FF0000"/>
                </a:solidFill>
              </a:rPr>
              <a:t>Cordon antérieur</a:t>
            </a:r>
          </a:p>
        </p:txBody>
      </p:sp>
      <p:sp>
        <p:nvSpPr>
          <p:cNvPr id="28702" name="ZoneTexte 49"/>
          <p:cNvSpPr txBox="1">
            <a:spLocks noChangeArrowheads="1"/>
          </p:cNvSpPr>
          <p:nvPr/>
        </p:nvSpPr>
        <p:spPr bwMode="auto">
          <a:xfrm>
            <a:off x="7596188" y="5013325"/>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Nerf rachidien</a:t>
            </a:r>
          </a:p>
        </p:txBody>
      </p:sp>
      <p:sp>
        <p:nvSpPr>
          <p:cNvPr id="28703" name="ZoneTexte 53"/>
          <p:cNvSpPr txBox="1">
            <a:spLocks noChangeArrowheads="1"/>
          </p:cNvSpPr>
          <p:nvPr/>
        </p:nvSpPr>
        <p:spPr bwMode="auto">
          <a:xfrm>
            <a:off x="1331913" y="6453188"/>
            <a:ext cx="6984503" cy="461665"/>
          </a:xfrm>
          <a:prstGeom prst="rect">
            <a:avLst/>
          </a:prstGeom>
          <a:noFill/>
          <a:ln w="9525">
            <a:noFill/>
            <a:miter lim="800000"/>
            <a:headEnd/>
            <a:tailEnd/>
          </a:ln>
        </p:spPr>
        <p:txBody>
          <a:bodyPr wrap="square">
            <a:spAutoFit/>
          </a:bodyPr>
          <a:lstStyle/>
          <a:p>
            <a:r>
              <a:rPr lang="fr-FR" b="1" dirty="0">
                <a:solidFill>
                  <a:srgbClr val="FFFF00"/>
                </a:solidFill>
              </a:rPr>
              <a:t>Nerfs et méninges de la moelle épinière</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a date 1"/>
          <p:cNvSpPr>
            <a:spLocks noGrp="1"/>
          </p:cNvSpPr>
          <p:nvPr>
            <p:ph type="dt" sz="quarter" idx="10"/>
          </p:nvPr>
        </p:nvSpPr>
        <p:spPr>
          <a:noFill/>
        </p:spPr>
        <p:txBody>
          <a:bodyPr/>
          <a:lstStyle/>
          <a:p>
            <a:fld id="{A366C047-5FF6-490F-9111-B2F3978991BF}" type="datetime1">
              <a:rPr lang="fr-FR" smtClean="0"/>
              <a:pPr/>
              <a:t>18/03/2022</a:t>
            </a:fld>
            <a:endParaRPr lang="fr-FR" smtClean="0"/>
          </a:p>
        </p:txBody>
      </p:sp>
      <p:sp>
        <p:nvSpPr>
          <p:cNvPr id="29699" name="Espace réservé du numéro de diapositive 2"/>
          <p:cNvSpPr>
            <a:spLocks noGrp="1"/>
          </p:cNvSpPr>
          <p:nvPr>
            <p:ph type="sldNum" sz="quarter" idx="12"/>
          </p:nvPr>
        </p:nvSpPr>
        <p:spPr>
          <a:noFill/>
        </p:spPr>
        <p:txBody>
          <a:bodyPr/>
          <a:lstStyle/>
          <a:p>
            <a:fld id="{1D6B2385-DAB4-43E6-99AB-E679DE054FB6}" type="slidenum">
              <a:rPr lang="fr-FR" smtClean="0"/>
              <a:pPr/>
              <a:t>81</a:t>
            </a:fld>
            <a:endParaRPr lang="fr-FR" smtClean="0"/>
          </a:p>
        </p:txBody>
      </p:sp>
      <p:pic>
        <p:nvPicPr>
          <p:cNvPr id="29700" name="Picture 2"/>
          <p:cNvPicPr>
            <a:picLocks noChangeAspect="1" noChangeArrowheads="1"/>
          </p:cNvPicPr>
          <p:nvPr/>
        </p:nvPicPr>
        <p:blipFill>
          <a:blip r:embed="rId2" cstate="print"/>
          <a:srcRect/>
          <a:stretch>
            <a:fillRect/>
          </a:stretch>
        </p:blipFill>
        <p:spPr bwMode="auto">
          <a:xfrm>
            <a:off x="63500" y="0"/>
            <a:ext cx="8934450" cy="685800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a date 1"/>
          <p:cNvSpPr>
            <a:spLocks noGrp="1"/>
          </p:cNvSpPr>
          <p:nvPr>
            <p:ph type="dt" sz="quarter" idx="10"/>
          </p:nvPr>
        </p:nvSpPr>
        <p:spPr>
          <a:noFill/>
        </p:spPr>
        <p:txBody>
          <a:bodyPr/>
          <a:lstStyle/>
          <a:p>
            <a:fld id="{AFCD7BAC-6D23-4BCC-9632-9AF602DB9958}" type="datetime1">
              <a:rPr lang="fr-FR" smtClean="0"/>
              <a:pPr/>
              <a:t>18/03/2022</a:t>
            </a:fld>
            <a:endParaRPr lang="fr-FR" smtClean="0"/>
          </a:p>
        </p:txBody>
      </p:sp>
      <p:sp>
        <p:nvSpPr>
          <p:cNvPr id="31747" name="Espace réservé du numéro de diapositive 2"/>
          <p:cNvSpPr>
            <a:spLocks noGrp="1"/>
          </p:cNvSpPr>
          <p:nvPr>
            <p:ph type="sldNum" sz="quarter" idx="12"/>
          </p:nvPr>
        </p:nvSpPr>
        <p:spPr>
          <a:noFill/>
        </p:spPr>
        <p:txBody>
          <a:bodyPr/>
          <a:lstStyle/>
          <a:p>
            <a:fld id="{5EA3F920-3DE0-4542-ACBE-FD55CC4B7CFA}" type="slidenum">
              <a:rPr lang="fr-FR" smtClean="0"/>
              <a:pPr/>
              <a:t>82</a:t>
            </a:fld>
            <a:endParaRPr lang="fr-FR" smtClean="0"/>
          </a:p>
        </p:txBody>
      </p:sp>
      <p:pic>
        <p:nvPicPr>
          <p:cNvPr id="31748" name="Picture 3"/>
          <p:cNvPicPr>
            <a:picLocks noChangeAspect="1" noChangeArrowheads="1"/>
          </p:cNvPicPr>
          <p:nvPr/>
        </p:nvPicPr>
        <p:blipFill>
          <a:blip r:embed="rId2" cstate="print"/>
          <a:srcRect/>
          <a:stretch>
            <a:fillRect/>
          </a:stretch>
        </p:blipFill>
        <p:spPr bwMode="auto">
          <a:xfrm>
            <a:off x="-4763" y="0"/>
            <a:ext cx="9148763" cy="685800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228600"/>
            <a:ext cx="9144000" cy="584775"/>
          </a:xfrm>
          <a:prstGeom prst="rect">
            <a:avLst/>
          </a:prstGeom>
          <a:solidFill>
            <a:srgbClr val="C00000"/>
          </a:solidFill>
          <a:ln w="28575">
            <a:noFill/>
            <a:miter lim="800000"/>
            <a:headEnd/>
            <a:tailEnd/>
          </a:ln>
          <a:effectLst>
            <a:outerShdw dist="35921" dir="2700000" algn="ctr" rotWithShape="0">
              <a:schemeClr val="tx2"/>
            </a:outerShdw>
          </a:effectLst>
        </p:spPr>
        <p:txBody>
          <a:bodyPr wrap="square">
            <a:spAutoFit/>
          </a:bodyPr>
          <a:lstStyle/>
          <a:p>
            <a:pPr>
              <a:defRPr/>
            </a:pPr>
            <a:r>
              <a:rPr lang="fr-CA" sz="3200" b="1" dirty="0" smtClean="0"/>
              <a:t>La </a:t>
            </a:r>
            <a:r>
              <a:rPr lang="fr-CA" sz="3200" b="1" dirty="0"/>
              <a:t>moelle épinière et l’arc </a:t>
            </a:r>
            <a:r>
              <a:rPr lang="fr-CA" sz="3200" b="1" dirty="0" smtClean="0"/>
              <a:t>réflexe (voir TP) </a:t>
            </a:r>
            <a:endParaRPr lang="fr-CA" sz="3200" b="1" dirty="0"/>
          </a:p>
        </p:txBody>
      </p:sp>
      <p:sp>
        <p:nvSpPr>
          <p:cNvPr id="10" name="Text Box 2"/>
          <p:cNvSpPr txBox="1">
            <a:spLocks noChangeArrowheads="1"/>
          </p:cNvSpPr>
          <p:nvPr/>
        </p:nvSpPr>
        <p:spPr bwMode="auto">
          <a:xfrm>
            <a:off x="611560" y="836712"/>
            <a:ext cx="7772400" cy="1600438"/>
          </a:xfrm>
          <a:prstGeom prst="rect">
            <a:avLst/>
          </a:prstGeom>
          <a:noFill/>
          <a:ln w="28575">
            <a:noFill/>
            <a:miter lim="800000"/>
            <a:headEnd/>
            <a:tailEnd/>
          </a:ln>
        </p:spPr>
        <p:txBody>
          <a:bodyPr>
            <a:spAutoFit/>
          </a:bodyPr>
          <a:lstStyle/>
          <a:p>
            <a:r>
              <a:rPr lang="fr-CA" sz="2800" b="1" dirty="0"/>
              <a:t>Réflexes spinaux </a:t>
            </a:r>
            <a:r>
              <a:rPr lang="fr-CA" sz="2800" b="1" dirty="0" smtClean="0"/>
              <a:t>(moelle épinière)</a:t>
            </a:r>
            <a:endParaRPr lang="fr-CA" sz="2800" b="1" dirty="0"/>
          </a:p>
          <a:p>
            <a:r>
              <a:rPr lang="fr-CA" sz="2800" b="1" dirty="0"/>
              <a:t>Réflexe = comportement automatique involontaire.</a:t>
            </a:r>
          </a:p>
        </p:txBody>
      </p:sp>
      <p:sp>
        <p:nvSpPr>
          <p:cNvPr id="11" name="Text Box 3"/>
          <p:cNvSpPr txBox="1">
            <a:spLocks noChangeArrowheads="1"/>
          </p:cNvSpPr>
          <p:nvPr/>
        </p:nvSpPr>
        <p:spPr bwMode="auto">
          <a:xfrm>
            <a:off x="533400" y="2690917"/>
            <a:ext cx="8229600" cy="954107"/>
          </a:xfrm>
          <a:prstGeom prst="rect">
            <a:avLst/>
          </a:prstGeom>
          <a:noFill/>
          <a:ln w="28575">
            <a:noFill/>
            <a:miter lim="800000"/>
            <a:headEnd/>
            <a:tailEnd/>
          </a:ln>
        </p:spPr>
        <p:txBody>
          <a:bodyPr>
            <a:spAutoFit/>
          </a:bodyPr>
          <a:lstStyle/>
          <a:p>
            <a:r>
              <a:rPr lang="fr-CA" sz="2800" b="1" dirty="0"/>
              <a:t>Plusieurs réflexes dus à des circuits de neurones de la moelle épinière.</a:t>
            </a:r>
          </a:p>
        </p:txBody>
      </p:sp>
      <p:sp>
        <p:nvSpPr>
          <p:cNvPr id="12" name="Text Box 4"/>
          <p:cNvSpPr txBox="1">
            <a:spLocks noChangeArrowheads="1"/>
          </p:cNvSpPr>
          <p:nvPr/>
        </p:nvSpPr>
        <p:spPr bwMode="auto">
          <a:xfrm>
            <a:off x="533400" y="4347101"/>
            <a:ext cx="7620000" cy="954107"/>
          </a:xfrm>
          <a:prstGeom prst="rect">
            <a:avLst/>
          </a:prstGeom>
          <a:noFill/>
          <a:ln w="28575">
            <a:noFill/>
            <a:miter lim="800000"/>
            <a:headEnd/>
            <a:tailEnd/>
          </a:ln>
        </p:spPr>
        <p:txBody>
          <a:bodyPr>
            <a:spAutoFit/>
          </a:bodyPr>
          <a:lstStyle/>
          <a:p>
            <a:r>
              <a:rPr lang="fr-CA" sz="2800" b="1" dirty="0"/>
              <a:t>Réflexe : relie neurone sensitif à un ou plusieurs neurones moteurs.</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4759"/>
            <a:ext cx="7772400" cy="1470025"/>
          </a:xfrm>
        </p:spPr>
        <p:txBody>
          <a:bodyPr/>
          <a:lstStyle/>
          <a:p>
            <a:r>
              <a:rPr lang="fr-FR" b="1" dirty="0" smtClean="0">
                <a:solidFill>
                  <a:srgbClr val="FFFF00"/>
                </a:solidFill>
              </a:rPr>
              <a:t>LE SYSTEME NERVEUX AUTONOME</a:t>
            </a:r>
            <a:endParaRPr lang="fr-FR" b="1" dirty="0">
              <a:solidFill>
                <a:srgbClr val="FFFF00"/>
              </a:solidFill>
            </a:endParaRPr>
          </a:p>
        </p:txBody>
      </p:sp>
      <p:sp>
        <p:nvSpPr>
          <p:cNvPr id="3" name="Sous-titre 2"/>
          <p:cNvSpPr>
            <a:spLocks noGrp="1"/>
          </p:cNvSpPr>
          <p:nvPr>
            <p:ph type="subTitle" idx="1"/>
          </p:nvPr>
        </p:nvSpPr>
        <p:spPr>
          <a:xfrm>
            <a:off x="944016" y="1916832"/>
            <a:ext cx="7084368" cy="4536504"/>
          </a:xfrm>
        </p:spPr>
        <p:txBody>
          <a:bodyPr/>
          <a:lstStyle/>
          <a:p>
            <a:pPr algn="just"/>
            <a:r>
              <a:rPr lang="fr-FR" sz="5400" b="1" dirty="0" smtClean="0">
                <a:solidFill>
                  <a:srgbClr val="00FF00"/>
                </a:solidFill>
              </a:rPr>
              <a:t> </a:t>
            </a:r>
          </a:p>
          <a:p>
            <a:pPr algn="just">
              <a:buBlip>
                <a:blip r:embed="rId2"/>
              </a:buBlip>
            </a:pPr>
            <a:r>
              <a:rPr lang="fr-FR" sz="5400" b="1" dirty="0" smtClean="0">
                <a:solidFill>
                  <a:srgbClr val="00FF00"/>
                </a:solidFill>
              </a:rPr>
              <a:t> SN Sympathique</a:t>
            </a:r>
          </a:p>
          <a:p>
            <a:pPr algn="just">
              <a:buBlip>
                <a:blip r:embed="rId2"/>
              </a:buBlip>
            </a:pPr>
            <a:r>
              <a:rPr lang="fr-FR" sz="5400" b="1" dirty="0" smtClean="0">
                <a:solidFill>
                  <a:srgbClr val="00FF00"/>
                </a:solidFill>
              </a:rPr>
              <a:t> SN Parasympathique</a:t>
            </a:r>
          </a:p>
          <a:p>
            <a:pPr algn="just">
              <a:buBlip>
                <a:blip r:embed="rId2"/>
              </a:buBlip>
            </a:pPr>
            <a:r>
              <a:rPr lang="fr-FR" sz="5400" b="1" dirty="0" smtClean="0">
                <a:solidFill>
                  <a:srgbClr val="00FF00"/>
                </a:solidFill>
              </a:rPr>
              <a:t> SN Entérique </a:t>
            </a:r>
            <a:endParaRPr lang="fr-FR" sz="5400" b="1" dirty="0">
              <a:solidFill>
                <a:srgbClr val="00FF00"/>
              </a:solidFill>
            </a:endParaRP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Mes Documents\Images\science\Sysnerveux\Anatomie\sna.gif"/>
          <p:cNvPicPr>
            <a:picLocks noChangeAspect="1" noChangeArrowheads="1"/>
          </p:cNvPicPr>
          <p:nvPr/>
        </p:nvPicPr>
        <p:blipFill>
          <a:blip r:embed="rId2" cstate="print"/>
          <a:srcRect/>
          <a:stretch>
            <a:fillRect/>
          </a:stretch>
        </p:blipFill>
        <p:spPr bwMode="auto">
          <a:xfrm>
            <a:off x="1992313" y="0"/>
            <a:ext cx="5272087" cy="6858000"/>
          </a:xfrm>
          <a:prstGeom prst="rect">
            <a:avLst/>
          </a:prstGeom>
          <a:noFill/>
          <a:ln w="9525">
            <a:noFill/>
            <a:miter lim="800000"/>
            <a:headEnd/>
            <a:tailEnd/>
          </a:ln>
        </p:spPr>
      </p:pic>
      <p:sp>
        <p:nvSpPr>
          <p:cNvPr id="32771" name="Text Box 13"/>
          <p:cNvSpPr txBox="1">
            <a:spLocks noChangeArrowheads="1"/>
          </p:cNvSpPr>
          <p:nvPr/>
        </p:nvSpPr>
        <p:spPr bwMode="auto">
          <a:xfrm>
            <a:off x="206375" y="5918200"/>
            <a:ext cx="2881313"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rPr>
              <a:t>EFFET ACTIVATEUR SUR LES VISCERES</a:t>
            </a:r>
          </a:p>
        </p:txBody>
      </p:sp>
      <p:sp>
        <p:nvSpPr>
          <p:cNvPr id="32772" name="Text Box 14"/>
          <p:cNvSpPr txBox="1">
            <a:spLocks noChangeArrowheads="1"/>
          </p:cNvSpPr>
          <p:nvPr/>
        </p:nvSpPr>
        <p:spPr bwMode="auto">
          <a:xfrm>
            <a:off x="6038850" y="5937250"/>
            <a:ext cx="2881313"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rPr>
              <a:t>EFFET INHIBITEUR SUR LES VISCERES</a:t>
            </a:r>
          </a:p>
        </p:txBody>
      </p:sp>
      <p:sp>
        <p:nvSpPr>
          <p:cNvPr id="32773" name="Rectangle 16"/>
          <p:cNvSpPr>
            <a:spLocks noChangeArrowheads="1"/>
          </p:cNvSpPr>
          <p:nvPr/>
        </p:nvSpPr>
        <p:spPr bwMode="auto">
          <a:xfrm>
            <a:off x="2243138" y="0"/>
            <a:ext cx="1655762" cy="552450"/>
          </a:xfrm>
          <a:prstGeom prst="rect">
            <a:avLst/>
          </a:prstGeom>
          <a:noFill/>
          <a:ln w="28575">
            <a:solidFill>
              <a:srgbClr val="FF3300"/>
            </a:solidFill>
            <a:miter lim="800000"/>
            <a:headEnd/>
            <a:tailEnd/>
          </a:ln>
        </p:spPr>
        <p:txBody>
          <a:bodyPr anchor="ctr">
            <a:spAutoFit/>
          </a:bodyPr>
          <a:lstStyle/>
          <a:p>
            <a:endParaRPr lang="fr-FR"/>
          </a:p>
        </p:txBody>
      </p:sp>
      <p:sp>
        <p:nvSpPr>
          <p:cNvPr id="32774" name="Rectangle 17"/>
          <p:cNvSpPr>
            <a:spLocks noChangeArrowheads="1"/>
          </p:cNvSpPr>
          <p:nvPr/>
        </p:nvSpPr>
        <p:spPr bwMode="auto">
          <a:xfrm>
            <a:off x="5207000" y="0"/>
            <a:ext cx="1655763" cy="552450"/>
          </a:xfrm>
          <a:prstGeom prst="rect">
            <a:avLst/>
          </a:prstGeom>
          <a:noFill/>
          <a:ln w="28575">
            <a:solidFill>
              <a:srgbClr val="FF3300"/>
            </a:solidFill>
            <a:miter lim="800000"/>
            <a:headEnd/>
            <a:tailEnd/>
          </a:ln>
        </p:spPr>
        <p:txBody>
          <a:bodyPr anchor="ctr">
            <a:spAutoFit/>
          </a:bodyPr>
          <a:lstStyle/>
          <a:p>
            <a:endParaRPr lang="fr-FR"/>
          </a:p>
        </p:txBody>
      </p:sp>
      <p:sp>
        <p:nvSpPr>
          <p:cNvPr id="32775" name="Line 18"/>
          <p:cNvSpPr>
            <a:spLocks noChangeShapeType="1"/>
          </p:cNvSpPr>
          <p:nvPr/>
        </p:nvSpPr>
        <p:spPr bwMode="auto">
          <a:xfrm flipH="1" flipV="1">
            <a:off x="931863" y="311150"/>
            <a:ext cx="1276350" cy="15875"/>
          </a:xfrm>
          <a:prstGeom prst="line">
            <a:avLst/>
          </a:prstGeom>
          <a:noFill/>
          <a:ln w="28575">
            <a:solidFill>
              <a:srgbClr val="FF3300"/>
            </a:solidFill>
            <a:round/>
            <a:headEnd/>
            <a:tailEnd/>
          </a:ln>
        </p:spPr>
        <p:txBody>
          <a:bodyPr>
            <a:spAutoFit/>
          </a:bodyPr>
          <a:lstStyle/>
          <a:p>
            <a:endParaRPr lang="fr-FR"/>
          </a:p>
        </p:txBody>
      </p:sp>
      <p:sp>
        <p:nvSpPr>
          <p:cNvPr id="32776" name="Line 19"/>
          <p:cNvSpPr>
            <a:spLocks noChangeShapeType="1"/>
          </p:cNvSpPr>
          <p:nvPr/>
        </p:nvSpPr>
        <p:spPr bwMode="auto">
          <a:xfrm>
            <a:off x="6935788" y="311150"/>
            <a:ext cx="1173162" cy="0"/>
          </a:xfrm>
          <a:prstGeom prst="line">
            <a:avLst/>
          </a:prstGeom>
          <a:noFill/>
          <a:ln w="28575">
            <a:solidFill>
              <a:srgbClr val="FF3300"/>
            </a:solidFill>
            <a:round/>
            <a:headEnd/>
            <a:tailEnd/>
          </a:ln>
        </p:spPr>
        <p:txBody>
          <a:bodyPr>
            <a:spAutoFit/>
          </a:bodyPr>
          <a:lstStyle/>
          <a:p>
            <a:endParaRPr lang="fr-FR"/>
          </a:p>
        </p:txBody>
      </p:sp>
      <p:sp>
        <p:nvSpPr>
          <p:cNvPr id="32777" name="Line 20"/>
          <p:cNvSpPr>
            <a:spLocks noChangeShapeType="1"/>
          </p:cNvSpPr>
          <p:nvPr/>
        </p:nvSpPr>
        <p:spPr bwMode="auto">
          <a:xfrm>
            <a:off x="914400" y="311150"/>
            <a:ext cx="17463" cy="1655763"/>
          </a:xfrm>
          <a:prstGeom prst="line">
            <a:avLst/>
          </a:prstGeom>
          <a:noFill/>
          <a:ln w="28575">
            <a:solidFill>
              <a:srgbClr val="FF3300"/>
            </a:solidFill>
            <a:round/>
            <a:headEnd/>
            <a:tailEnd type="triangle" w="med" len="med"/>
          </a:ln>
        </p:spPr>
        <p:txBody>
          <a:bodyPr>
            <a:spAutoFit/>
          </a:bodyPr>
          <a:lstStyle/>
          <a:p>
            <a:endParaRPr lang="fr-FR"/>
          </a:p>
        </p:txBody>
      </p:sp>
      <p:sp>
        <p:nvSpPr>
          <p:cNvPr id="32778" name="Text Box 21"/>
          <p:cNvSpPr txBox="1">
            <a:spLocks noChangeArrowheads="1"/>
          </p:cNvSpPr>
          <p:nvPr/>
        </p:nvSpPr>
        <p:spPr bwMode="auto">
          <a:xfrm>
            <a:off x="0" y="2036763"/>
            <a:ext cx="1931988"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latin typeface="Times New Roman" pitchFamily="18" charset="0"/>
              </a:rPr>
              <a:t>synapse intermédiaire</a:t>
            </a:r>
          </a:p>
        </p:txBody>
      </p:sp>
      <p:sp>
        <p:nvSpPr>
          <p:cNvPr id="32779" name="Text Box 22"/>
          <p:cNvSpPr txBox="1">
            <a:spLocks noChangeArrowheads="1"/>
          </p:cNvSpPr>
          <p:nvPr/>
        </p:nvSpPr>
        <p:spPr bwMode="auto">
          <a:xfrm>
            <a:off x="7281863" y="2071688"/>
            <a:ext cx="1862137"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latin typeface="Times New Roman" pitchFamily="18" charset="0"/>
              </a:rPr>
              <a:t>synapse intermédiaire</a:t>
            </a:r>
          </a:p>
        </p:txBody>
      </p:sp>
      <p:sp>
        <p:nvSpPr>
          <p:cNvPr id="32780" name="Text Box 23"/>
          <p:cNvSpPr txBox="1">
            <a:spLocks noChangeArrowheads="1"/>
          </p:cNvSpPr>
          <p:nvPr/>
        </p:nvSpPr>
        <p:spPr bwMode="auto">
          <a:xfrm>
            <a:off x="0" y="2828925"/>
            <a:ext cx="1881188" cy="2308324"/>
          </a:xfrm>
          <a:prstGeom prst="rect">
            <a:avLst/>
          </a:prstGeom>
          <a:solidFill>
            <a:schemeClr val="bg1"/>
          </a:solidFill>
          <a:ln w="28575">
            <a:noFill/>
            <a:miter lim="800000"/>
            <a:headEnd/>
            <a:tailEnd/>
          </a:ln>
        </p:spPr>
        <p:txBody>
          <a:bodyPr>
            <a:spAutoFit/>
          </a:bodyPr>
          <a:lstStyle/>
          <a:p>
            <a:r>
              <a:rPr lang="fr-FR" b="1" dirty="0">
                <a:solidFill>
                  <a:srgbClr val="0000CC"/>
                </a:solidFill>
                <a:latin typeface="Times New Roman" pitchFamily="18" charset="0"/>
              </a:rPr>
              <a:t>Prés du SNC (chaîne ganglionnaire le long de la colonne vertébrale)</a:t>
            </a:r>
          </a:p>
        </p:txBody>
      </p:sp>
      <p:sp>
        <p:nvSpPr>
          <p:cNvPr id="32781" name="Text Box 24"/>
          <p:cNvSpPr txBox="1">
            <a:spLocks noChangeArrowheads="1"/>
          </p:cNvSpPr>
          <p:nvPr/>
        </p:nvSpPr>
        <p:spPr bwMode="auto">
          <a:xfrm>
            <a:off x="7280275" y="2863850"/>
            <a:ext cx="1863725" cy="2308324"/>
          </a:xfrm>
          <a:prstGeom prst="rect">
            <a:avLst/>
          </a:prstGeom>
          <a:solidFill>
            <a:schemeClr val="bg1"/>
          </a:solidFill>
          <a:ln w="28575">
            <a:noFill/>
            <a:miter lim="800000"/>
            <a:headEnd/>
            <a:tailEnd/>
          </a:ln>
        </p:spPr>
        <p:txBody>
          <a:bodyPr>
            <a:spAutoFit/>
          </a:bodyPr>
          <a:lstStyle/>
          <a:p>
            <a:r>
              <a:rPr lang="fr-FR" b="1" dirty="0">
                <a:solidFill>
                  <a:srgbClr val="0000CC"/>
                </a:solidFill>
                <a:latin typeface="Times New Roman" pitchFamily="18" charset="0"/>
              </a:rPr>
              <a:t>Prés ou dans l’enveloppe de l’organe innervé (pas de ganglions spécialisés)</a:t>
            </a:r>
          </a:p>
        </p:txBody>
      </p:sp>
      <p:sp>
        <p:nvSpPr>
          <p:cNvPr id="32782" name="Line 25"/>
          <p:cNvSpPr>
            <a:spLocks noChangeShapeType="1"/>
          </p:cNvSpPr>
          <p:nvPr/>
        </p:nvSpPr>
        <p:spPr bwMode="auto">
          <a:xfrm>
            <a:off x="8088313" y="307975"/>
            <a:ext cx="17462" cy="1655763"/>
          </a:xfrm>
          <a:prstGeom prst="line">
            <a:avLst/>
          </a:prstGeom>
          <a:noFill/>
          <a:ln w="28575">
            <a:solidFill>
              <a:srgbClr val="FF3300"/>
            </a:solidFill>
            <a:round/>
            <a:headEnd/>
            <a:tailEnd type="triangle" w="med" len="med"/>
          </a:ln>
        </p:spPr>
        <p:txBody>
          <a:bodyPr>
            <a:spAutoFit/>
          </a:bodyPr>
          <a:lstStyle/>
          <a:p>
            <a:endParaRPr lang="fr-FR"/>
          </a:p>
        </p:txBody>
      </p:sp>
      <p:sp>
        <p:nvSpPr>
          <p:cNvPr id="32783" name="Line 26"/>
          <p:cNvSpPr>
            <a:spLocks noChangeShapeType="1"/>
          </p:cNvSpPr>
          <p:nvPr/>
        </p:nvSpPr>
        <p:spPr bwMode="auto">
          <a:xfrm flipV="1">
            <a:off x="1881188" y="2743200"/>
            <a:ext cx="1017587" cy="293688"/>
          </a:xfrm>
          <a:prstGeom prst="line">
            <a:avLst/>
          </a:prstGeom>
          <a:noFill/>
          <a:ln w="28575">
            <a:solidFill>
              <a:srgbClr val="FF3300"/>
            </a:solidFill>
            <a:round/>
            <a:headEnd/>
            <a:tailEnd type="triangle" w="med" len="med"/>
          </a:ln>
        </p:spPr>
        <p:txBody>
          <a:bodyPr>
            <a:spAutoFit/>
          </a:bodyPr>
          <a:lstStyle/>
          <a:p>
            <a:endParaRPr lang="fr-FR"/>
          </a:p>
        </p:txBody>
      </p:sp>
      <p:sp>
        <p:nvSpPr>
          <p:cNvPr id="32784" name="Line 27"/>
          <p:cNvSpPr>
            <a:spLocks noChangeShapeType="1"/>
          </p:cNvSpPr>
          <p:nvPr/>
        </p:nvSpPr>
        <p:spPr bwMode="auto">
          <a:xfrm flipH="1">
            <a:off x="5400675" y="3208338"/>
            <a:ext cx="1862138" cy="725487"/>
          </a:xfrm>
          <a:prstGeom prst="line">
            <a:avLst/>
          </a:prstGeom>
          <a:noFill/>
          <a:ln w="28575">
            <a:solidFill>
              <a:srgbClr val="FF3300"/>
            </a:solidFill>
            <a:round/>
            <a:headEnd/>
            <a:tailEnd type="triangle" w="med" len="med"/>
          </a:ln>
        </p:spPr>
        <p:txBody>
          <a:bodyP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na"/>
          <p:cNvPicPr>
            <a:picLocks noChangeAspect="1" noChangeArrowheads="1"/>
          </p:cNvPicPr>
          <p:nvPr/>
        </p:nvPicPr>
        <p:blipFill>
          <a:blip r:embed="rId2" cstate="print"/>
          <a:srcRect/>
          <a:stretch>
            <a:fillRect/>
          </a:stretch>
        </p:blipFill>
        <p:spPr bwMode="auto">
          <a:xfrm>
            <a:off x="3768725" y="152400"/>
            <a:ext cx="5154613" cy="6705600"/>
          </a:xfrm>
          <a:prstGeom prst="rect">
            <a:avLst/>
          </a:prstGeom>
          <a:noFill/>
          <a:ln w="9525">
            <a:noFill/>
            <a:miter lim="800000"/>
            <a:headEnd/>
            <a:tailEnd/>
          </a:ln>
        </p:spPr>
      </p:pic>
      <p:sp>
        <p:nvSpPr>
          <p:cNvPr id="119811" name="Text Box 3"/>
          <p:cNvSpPr txBox="1">
            <a:spLocks noChangeArrowheads="1"/>
          </p:cNvSpPr>
          <p:nvPr/>
        </p:nvSpPr>
        <p:spPr bwMode="auto">
          <a:xfrm>
            <a:off x="323528" y="620688"/>
            <a:ext cx="3429000" cy="249299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dirty="0"/>
              <a:t>Fibres </a:t>
            </a:r>
            <a:r>
              <a:rPr lang="fr-CA" b="1" dirty="0" smtClean="0">
                <a:solidFill>
                  <a:srgbClr val="FF0000"/>
                </a:solidFill>
              </a:rPr>
              <a:t>SYMPATHIQUES</a:t>
            </a:r>
            <a:r>
              <a:rPr lang="fr-CA" b="1" dirty="0" smtClean="0"/>
              <a:t>: </a:t>
            </a:r>
            <a:r>
              <a:rPr lang="fr-CA" b="1" dirty="0"/>
              <a:t>proviennent de la moelle épinière.</a:t>
            </a:r>
          </a:p>
          <a:p>
            <a:pPr>
              <a:defRPr/>
            </a:pPr>
            <a:r>
              <a:rPr lang="fr-CA" b="1" dirty="0"/>
              <a:t>Neurotransmetteur = </a:t>
            </a:r>
            <a:r>
              <a:rPr lang="fr-CA" b="1" dirty="0" smtClean="0">
                <a:solidFill>
                  <a:srgbClr val="00FF00"/>
                </a:solidFill>
              </a:rPr>
              <a:t>NORADRENALINE</a:t>
            </a:r>
            <a:endParaRPr lang="fr-CA" b="1" dirty="0"/>
          </a:p>
        </p:txBody>
      </p:sp>
      <p:sp>
        <p:nvSpPr>
          <p:cNvPr id="119812" name="Text Box 4"/>
          <p:cNvSpPr txBox="1">
            <a:spLocks noChangeArrowheads="1"/>
          </p:cNvSpPr>
          <p:nvPr/>
        </p:nvSpPr>
        <p:spPr bwMode="auto">
          <a:xfrm>
            <a:off x="126504" y="3140968"/>
            <a:ext cx="3581400" cy="3600986"/>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b="1" dirty="0"/>
              <a:t>Fibres </a:t>
            </a:r>
            <a:r>
              <a:rPr lang="fr-CA" b="1" dirty="0" smtClean="0">
                <a:solidFill>
                  <a:srgbClr val="FF0000"/>
                </a:solidFill>
              </a:rPr>
              <a:t>PARASYMPATHIQUES</a:t>
            </a:r>
            <a:r>
              <a:rPr lang="fr-CA" b="1" dirty="0" smtClean="0"/>
              <a:t>: </a:t>
            </a:r>
            <a:r>
              <a:rPr lang="fr-CA" b="1" dirty="0"/>
              <a:t>La plupart sont dans des nerfs crâniens (le nerf </a:t>
            </a:r>
            <a:r>
              <a:rPr lang="fr-CA" b="1" dirty="0" smtClean="0"/>
              <a:t>vague ou pneumogastrique ou </a:t>
            </a:r>
            <a:r>
              <a:rPr lang="fr-CA" b="1" dirty="0"/>
              <a:t>X, surtout).</a:t>
            </a:r>
          </a:p>
          <a:p>
            <a:pPr>
              <a:defRPr/>
            </a:pPr>
            <a:r>
              <a:rPr lang="fr-CA" b="1" dirty="0"/>
              <a:t>Neurotransmetteur = </a:t>
            </a:r>
            <a:r>
              <a:rPr lang="fr-CA" b="1" dirty="0" smtClean="0">
                <a:solidFill>
                  <a:srgbClr val="00FF00"/>
                </a:solidFill>
              </a:rPr>
              <a:t>ACETYLCHOLINE</a:t>
            </a:r>
            <a:r>
              <a:rPr lang="fr-CA" b="1" dirty="0" smtClean="0"/>
              <a:t>.</a:t>
            </a:r>
            <a:endParaRPr lang="fr-CA" b="1" dirty="0"/>
          </a:p>
        </p:txBody>
      </p:sp>
      <p:sp>
        <p:nvSpPr>
          <p:cNvPr id="119813" name="Rectangle 5"/>
          <p:cNvSpPr>
            <a:spLocks noChangeArrowheads="1"/>
          </p:cNvSpPr>
          <p:nvPr/>
        </p:nvSpPr>
        <p:spPr bwMode="auto">
          <a:xfrm>
            <a:off x="7162800" y="3276600"/>
            <a:ext cx="609600" cy="304800"/>
          </a:xfrm>
          <a:prstGeom prst="rect">
            <a:avLst/>
          </a:prstGeom>
          <a:noFill/>
          <a:ln w="28575">
            <a:solidFill>
              <a:srgbClr val="CC3300"/>
            </a:solidFill>
            <a:miter lim="800000"/>
            <a:headEnd/>
            <a:tailEnd/>
          </a:ln>
        </p:spPr>
        <p:txBody>
          <a:bodyPr wrap="none" anchor="ctr">
            <a:spAutoFit/>
          </a:bodyPr>
          <a:lstStyle/>
          <a:p>
            <a:endParaRPr lang="fr-FR"/>
          </a:p>
        </p:txBody>
      </p:sp>
      <p:grpSp>
        <p:nvGrpSpPr>
          <p:cNvPr id="2" name="Group 6"/>
          <p:cNvGrpSpPr>
            <a:grpSpLocks/>
          </p:cNvGrpSpPr>
          <p:nvPr/>
        </p:nvGrpSpPr>
        <p:grpSpPr bwMode="auto">
          <a:xfrm>
            <a:off x="3352800" y="2362200"/>
            <a:ext cx="990600" cy="2286000"/>
            <a:chOff x="2112" y="1488"/>
            <a:chExt cx="624" cy="1440"/>
          </a:xfrm>
        </p:grpSpPr>
        <p:grpSp>
          <p:nvGrpSpPr>
            <p:cNvPr id="3" name="Group 7"/>
            <p:cNvGrpSpPr>
              <a:grpSpLocks/>
            </p:cNvGrpSpPr>
            <p:nvPr/>
          </p:nvGrpSpPr>
          <p:grpSpPr bwMode="auto">
            <a:xfrm>
              <a:off x="2640" y="1488"/>
              <a:ext cx="96" cy="1440"/>
              <a:chOff x="2640" y="1488"/>
              <a:chExt cx="96" cy="1440"/>
            </a:xfrm>
          </p:grpSpPr>
          <p:sp>
            <p:nvSpPr>
              <p:cNvPr id="66569" name="Line 8"/>
              <p:cNvSpPr>
                <a:spLocks noChangeShapeType="1"/>
              </p:cNvSpPr>
              <p:nvPr/>
            </p:nvSpPr>
            <p:spPr bwMode="auto">
              <a:xfrm flipH="1">
                <a:off x="2640" y="1488"/>
                <a:ext cx="96" cy="0"/>
              </a:xfrm>
              <a:prstGeom prst="line">
                <a:avLst/>
              </a:prstGeom>
              <a:noFill/>
              <a:ln w="28575">
                <a:solidFill>
                  <a:srgbClr val="CC3300"/>
                </a:solidFill>
                <a:round/>
                <a:headEnd/>
                <a:tailEnd/>
              </a:ln>
            </p:spPr>
            <p:txBody>
              <a:bodyPr wrap="none" anchor="ctr">
                <a:spAutoFit/>
              </a:bodyPr>
              <a:lstStyle/>
              <a:p>
                <a:endParaRPr lang="fr-FR"/>
              </a:p>
            </p:txBody>
          </p:sp>
          <p:sp>
            <p:nvSpPr>
              <p:cNvPr id="66570" name="Line 9"/>
              <p:cNvSpPr>
                <a:spLocks noChangeShapeType="1"/>
              </p:cNvSpPr>
              <p:nvPr/>
            </p:nvSpPr>
            <p:spPr bwMode="auto">
              <a:xfrm>
                <a:off x="2640" y="1488"/>
                <a:ext cx="0" cy="1440"/>
              </a:xfrm>
              <a:prstGeom prst="line">
                <a:avLst/>
              </a:prstGeom>
              <a:noFill/>
              <a:ln w="28575">
                <a:solidFill>
                  <a:srgbClr val="CC3300"/>
                </a:solidFill>
                <a:round/>
                <a:headEnd/>
                <a:tailEnd/>
              </a:ln>
            </p:spPr>
            <p:txBody>
              <a:bodyPr wrap="none" anchor="ctr">
                <a:spAutoFit/>
              </a:bodyPr>
              <a:lstStyle/>
              <a:p>
                <a:endParaRPr lang="fr-FR"/>
              </a:p>
            </p:txBody>
          </p:sp>
          <p:sp>
            <p:nvSpPr>
              <p:cNvPr id="66571" name="Line 10"/>
              <p:cNvSpPr>
                <a:spLocks noChangeShapeType="1"/>
              </p:cNvSpPr>
              <p:nvPr/>
            </p:nvSpPr>
            <p:spPr bwMode="auto">
              <a:xfrm>
                <a:off x="2640" y="2928"/>
                <a:ext cx="96" cy="0"/>
              </a:xfrm>
              <a:prstGeom prst="line">
                <a:avLst/>
              </a:prstGeom>
              <a:noFill/>
              <a:ln w="28575">
                <a:solidFill>
                  <a:srgbClr val="CC3300"/>
                </a:solidFill>
                <a:round/>
                <a:headEnd/>
                <a:tailEnd/>
              </a:ln>
            </p:spPr>
            <p:txBody>
              <a:bodyPr wrap="none" anchor="ctr">
                <a:spAutoFit/>
              </a:bodyPr>
              <a:lstStyle/>
              <a:p>
                <a:endParaRPr lang="fr-FR"/>
              </a:p>
            </p:txBody>
          </p:sp>
        </p:grpSp>
        <p:sp>
          <p:nvSpPr>
            <p:cNvPr id="66568" name="Line 11"/>
            <p:cNvSpPr>
              <a:spLocks noChangeShapeType="1"/>
            </p:cNvSpPr>
            <p:nvPr/>
          </p:nvSpPr>
          <p:spPr bwMode="auto">
            <a:xfrm>
              <a:off x="2112" y="2208"/>
              <a:ext cx="528" cy="0"/>
            </a:xfrm>
            <a:prstGeom prst="line">
              <a:avLst/>
            </a:prstGeom>
            <a:noFill/>
            <a:ln w="28575">
              <a:solidFill>
                <a:srgbClr val="CC3300"/>
              </a:solidFill>
              <a:round/>
              <a:headEnd/>
              <a:tailEnd type="triangle" w="med" len="med"/>
            </a:ln>
          </p:spPr>
          <p:txBody>
            <a:bodyPr wrap="none"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2"/>
                                        </p:tgtEl>
                                        <p:attrNameLst>
                                          <p:attrName>style.visibility</p:attrName>
                                        </p:attrNameLst>
                                      </p:cBhvr>
                                      <p:to>
                                        <p:strVal val="visible"/>
                                      </p:to>
                                    </p:set>
                                    <p:anim calcmode="lin" valueType="num">
                                      <p:cBhvr additive="base">
                                        <p:cTn id="19" dur="500" fill="hold"/>
                                        <p:tgtEl>
                                          <p:spTgt spid="119812"/>
                                        </p:tgtEl>
                                        <p:attrNameLst>
                                          <p:attrName>ppt_x</p:attrName>
                                        </p:attrNameLst>
                                      </p:cBhvr>
                                      <p:tavLst>
                                        <p:tav tm="0">
                                          <p:val>
                                            <p:strVal val="0-#ppt_w/2"/>
                                          </p:val>
                                        </p:tav>
                                        <p:tav tm="100000">
                                          <p:val>
                                            <p:strVal val="#ppt_x"/>
                                          </p:val>
                                        </p:tav>
                                      </p:tavLst>
                                    </p:anim>
                                    <p:anim calcmode="lin" valueType="num">
                                      <p:cBhvr additive="base">
                                        <p:cTn id="20"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9813"/>
                                        </p:tgtEl>
                                        <p:attrNameLst>
                                          <p:attrName>style.visibility</p:attrName>
                                        </p:attrNameLst>
                                      </p:cBhvr>
                                      <p:to>
                                        <p:strVal val="visible"/>
                                      </p:to>
                                    </p:set>
                                    <p:anim calcmode="lin" valueType="num">
                                      <p:cBhvr additive="base">
                                        <p:cTn id="25" dur="500" fill="hold"/>
                                        <p:tgtEl>
                                          <p:spTgt spid="119813"/>
                                        </p:tgtEl>
                                        <p:attrNameLst>
                                          <p:attrName>ppt_x</p:attrName>
                                        </p:attrNameLst>
                                      </p:cBhvr>
                                      <p:tavLst>
                                        <p:tav tm="0">
                                          <p:val>
                                            <p:strVal val="1+#ppt_w/2"/>
                                          </p:val>
                                        </p:tav>
                                        <p:tav tm="100000">
                                          <p:val>
                                            <p:strVal val="#ppt_x"/>
                                          </p:val>
                                        </p:tav>
                                      </p:tavLst>
                                    </p:anim>
                                    <p:anim calcmode="lin" valueType="num">
                                      <p:cBhvr additive="base">
                                        <p:cTn id="26" dur="500" fill="hold"/>
                                        <p:tgtEl>
                                          <p:spTgt spid="119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P spid="1198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24744"/>
            <a:ext cx="9144000" cy="3785652"/>
          </a:xfrm>
          <a:prstGeom prst="rect">
            <a:avLst/>
          </a:prstGeom>
          <a:solidFill>
            <a:srgbClr val="0000CC"/>
          </a:solidFill>
          <a:ln w="28575">
            <a:noFill/>
            <a:miter lim="800000"/>
            <a:headEnd/>
            <a:tailEnd/>
          </a:ln>
        </p:spPr>
        <p:txBody>
          <a:bodyPr wrap="square">
            <a:spAutoFit/>
          </a:bodyPr>
          <a:lstStyle/>
          <a:p>
            <a:r>
              <a:rPr lang="fr-CA" sz="4800" b="1" dirty="0"/>
              <a:t>La plupart des organes reçoivent des </a:t>
            </a:r>
            <a:r>
              <a:rPr lang="fr-CA" sz="4800" b="1" dirty="0" smtClean="0"/>
              <a:t>terminaisons </a:t>
            </a:r>
            <a:r>
              <a:rPr lang="fr-CA" sz="4800" b="1" dirty="0"/>
              <a:t>sympathiques </a:t>
            </a:r>
            <a:r>
              <a:rPr lang="fr-CA" sz="4800" b="1" dirty="0" smtClean="0"/>
              <a:t>et  </a:t>
            </a:r>
            <a:r>
              <a:rPr lang="fr-CA" sz="4800" b="1" dirty="0"/>
              <a:t>des terminaisons </a:t>
            </a:r>
            <a:r>
              <a:rPr lang="fr-CA" sz="4800" b="1" dirty="0" smtClean="0"/>
              <a:t>parasympathiques</a:t>
            </a:r>
            <a:r>
              <a:rPr lang="fr-CA" sz="4800" b="1"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naparasympa"/>
          <p:cNvPicPr>
            <a:picLocks noChangeAspect="1" noChangeArrowheads="1"/>
          </p:cNvPicPr>
          <p:nvPr/>
        </p:nvPicPr>
        <p:blipFill>
          <a:blip r:embed="rId2" cstate="print"/>
          <a:srcRect/>
          <a:stretch>
            <a:fillRect/>
          </a:stretch>
        </p:blipFill>
        <p:spPr bwMode="auto">
          <a:xfrm>
            <a:off x="609600" y="1754857"/>
            <a:ext cx="8229600" cy="3762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533400"/>
            <a:ext cx="8153400" cy="579438"/>
          </a:xfrm>
          <a:prstGeom prst="rect">
            <a:avLst/>
          </a:prstGeom>
          <a:noFill/>
          <a:ln w="38100">
            <a:noFill/>
            <a:miter lim="800000"/>
            <a:headEnd/>
            <a:tailEnd/>
          </a:ln>
          <a:effectLst>
            <a:outerShdw dist="35921" dir="2700000" algn="ctr" rotWithShape="0">
              <a:schemeClr val="tx1"/>
            </a:outerShdw>
          </a:effectLst>
        </p:spPr>
        <p:txBody>
          <a:bodyPr>
            <a:spAutoFit/>
          </a:bodyPr>
          <a:lstStyle/>
          <a:p>
            <a:r>
              <a:rPr lang="fr-CA" sz="3200"/>
              <a:t>Système nerveux et système endocrinien</a:t>
            </a:r>
            <a:endParaRPr lang="fr-CA">
              <a:solidFill>
                <a:srgbClr val="FF3300"/>
              </a:solidFill>
            </a:endParaRPr>
          </a:p>
        </p:txBody>
      </p:sp>
      <p:sp>
        <p:nvSpPr>
          <p:cNvPr id="3075" name="Text Box 3"/>
          <p:cNvSpPr txBox="1">
            <a:spLocks noChangeArrowheads="1"/>
          </p:cNvSpPr>
          <p:nvPr/>
        </p:nvSpPr>
        <p:spPr bwMode="auto">
          <a:xfrm>
            <a:off x="609600" y="2362200"/>
            <a:ext cx="7010400" cy="457200"/>
          </a:xfrm>
          <a:prstGeom prst="rect">
            <a:avLst/>
          </a:prstGeom>
          <a:solidFill>
            <a:srgbClr val="CC3300"/>
          </a:solidFill>
          <a:ln w="38100">
            <a:noFill/>
            <a:miter lim="800000"/>
            <a:headEnd/>
            <a:tailEnd/>
          </a:ln>
        </p:spPr>
        <p:txBody>
          <a:bodyPr>
            <a:spAutoFit/>
          </a:bodyPr>
          <a:lstStyle/>
          <a:p>
            <a:pPr marL="381000" indent="-381000"/>
            <a:r>
              <a:rPr lang="fr-CA">
                <a:solidFill>
                  <a:schemeClr val="bg1"/>
                </a:solidFill>
              </a:rPr>
              <a:t>Système endocrinien (hormonal) :</a:t>
            </a:r>
          </a:p>
        </p:txBody>
      </p:sp>
      <p:sp>
        <p:nvSpPr>
          <p:cNvPr id="3076" name="Text Box 4"/>
          <p:cNvSpPr txBox="1">
            <a:spLocks noChangeArrowheads="1"/>
          </p:cNvSpPr>
          <p:nvPr/>
        </p:nvSpPr>
        <p:spPr bwMode="auto">
          <a:xfrm>
            <a:off x="609600" y="4495800"/>
            <a:ext cx="7162800" cy="457200"/>
          </a:xfrm>
          <a:prstGeom prst="rect">
            <a:avLst/>
          </a:prstGeom>
          <a:solidFill>
            <a:srgbClr val="CC3300"/>
          </a:solidFill>
          <a:ln w="38100">
            <a:noFill/>
            <a:miter lim="800000"/>
            <a:headEnd/>
            <a:tailEnd/>
          </a:ln>
        </p:spPr>
        <p:txBody>
          <a:bodyPr>
            <a:spAutoFit/>
          </a:bodyPr>
          <a:lstStyle/>
          <a:p>
            <a:r>
              <a:rPr lang="fr-CA">
                <a:solidFill>
                  <a:schemeClr val="bg1"/>
                </a:solidFill>
              </a:rPr>
              <a:t>Système nerveux :</a:t>
            </a:r>
          </a:p>
        </p:txBody>
      </p:sp>
      <p:sp>
        <p:nvSpPr>
          <p:cNvPr id="3077" name="Text Box 5"/>
          <p:cNvSpPr txBox="1">
            <a:spLocks noChangeArrowheads="1"/>
          </p:cNvSpPr>
          <p:nvPr/>
        </p:nvSpPr>
        <p:spPr bwMode="auto">
          <a:xfrm>
            <a:off x="533400" y="1524000"/>
            <a:ext cx="6705600" cy="457200"/>
          </a:xfrm>
          <a:prstGeom prst="rect">
            <a:avLst/>
          </a:prstGeom>
          <a:noFill/>
          <a:ln w="38100">
            <a:noFill/>
            <a:miter lim="800000"/>
            <a:headEnd/>
            <a:tailEnd/>
          </a:ln>
        </p:spPr>
        <p:txBody>
          <a:bodyPr>
            <a:spAutoFit/>
          </a:bodyPr>
          <a:lstStyle/>
          <a:p>
            <a:r>
              <a:rPr lang="fr-CA"/>
              <a:t>Maintien de l’homéostasie par :</a:t>
            </a:r>
          </a:p>
        </p:txBody>
      </p:sp>
      <p:sp>
        <p:nvSpPr>
          <p:cNvPr id="4102" name="Text Box 6"/>
          <p:cNvSpPr txBox="1">
            <a:spLocks noChangeArrowheads="1"/>
          </p:cNvSpPr>
          <p:nvPr/>
        </p:nvSpPr>
        <p:spPr bwMode="auto">
          <a:xfrm>
            <a:off x="685800" y="3200400"/>
            <a:ext cx="7010400" cy="1004888"/>
          </a:xfrm>
          <a:prstGeom prst="rect">
            <a:avLst/>
          </a:prstGeom>
          <a:noFill/>
          <a:ln w="38100">
            <a:noFill/>
            <a:miter lim="800000"/>
            <a:headEnd/>
            <a:tailEnd/>
          </a:ln>
        </p:spPr>
        <p:txBody>
          <a:bodyPr>
            <a:spAutoFit/>
          </a:bodyPr>
          <a:lstStyle/>
          <a:p>
            <a:pPr marL="666750" lvl="1" indent="-209550">
              <a:buFontTx/>
              <a:buChar char="•"/>
            </a:pPr>
            <a:r>
              <a:rPr lang="fr-CA"/>
              <a:t>Sécrétion d’hormones dans le sang</a:t>
            </a:r>
          </a:p>
          <a:p>
            <a:pPr marL="666750" lvl="1" indent="-209550">
              <a:buFontTx/>
              <a:buChar char="•"/>
            </a:pPr>
            <a:r>
              <a:rPr lang="fr-CA"/>
              <a:t>Action lente, mais soutenue</a:t>
            </a:r>
          </a:p>
        </p:txBody>
      </p:sp>
      <p:sp>
        <p:nvSpPr>
          <p:cNvPr id="4103" name="Text Box 7"/>
          <p:cNvSpPr txBox="1">
            <a:spLocks noChangeArrowheads="1"/>
          </p:cNvSpPr>
          <p:nvPr/>
        </p:nvSpPr>
        <p:spPr bwMode="auto">
          <a:xfrm>
            <a:off x="685800" y="5334000"/>
            <a:ext cx="6781800" cy="1004888"/>
          </a:xfrm>
          <a:prstGeom prst="rect">
            <a:avLst/>
          </a:prstGeom>
          <a:noFill/>
          <a:ln w="38100">
            <a:noFill/>
            <a:miter lim="800000"/>
            <a:headEnd/>
            <a:tailEnd/>
          </a:ln>
        </p:spPr>
        <p:txBody>
          <a:bodyPr>
            <a:spAutoFit/>
          </a:bodyPr>
          <a:lstStyle/>
          <a:p>
            <a:pPr marL="666750" lvl="1" indent="-209550">
              <a:buFontTx/>
              <a:buChar char="•"/>
            </a:pPr>
            <a:r>
              <a:rPr lang="fr-CA"/>
              <a:t>Influx nerveux</a:t>
            </a:r>
          </a:p>
          <a:p>
            <a:pPr marL="666750" lvl="1" indent="-209550">
              <a:buFontTx/>
              <a:buChar char="•"/>
            </a:pPr>
            <a:r>
              <a:rPr lang="fr-CA"/>
              <a:t>Action rapide, mais brève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0-#ppt_w/2"/>
                                          </p:val>
                                        </p:tav>
                                        <p:tav tm="100000">
                                          <p:val>
                                            <p:strVal val="#ppt_x"/>
                                          </p:val>
                                        </p:tav>
                                      </p:tavLst>
                                    </p:anim>
                                    <p:anim calcmode="lin" valueType="num">
                                      <p:cBhvr additive="base">
                                        <p:cTn id="1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90800" y="228600"/>
            <a:ext cx="3886200" cy="469900"/>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a:solidFill>
                  <a:schemeClr val="bg1"/>
                </a:solidFill>
                <a:latin typeface="Arial Black" pitchFamily="34" charset="0"/>
              </a:rPr>
              <a:t>SYSTEME NERVEUX</a:t>
            </a:r>
          </a:p>
        </p:txBody>
      </p:sp>
      <p:sp>
        <p:nvSpPr>
          <p:cNvPr id="4099" name="Line 3"/>
          <p:cNvSpPr>
            <a:spLocks noChangeShapeType="1"/>
          </p:cNvSpPr>
          <p:nvPr/>
        </p:nvSpPr>
        <p:spPr bwMode="auto">
          <a:xfrm>
            <a:off x="4419600" y="685800"/>
            <a:ext cx="0" cy="228600"/>
          </a:xfrm>
          <a:prstGeom prst="line">
            <a:avLst/>
          </a:prstGeom>
          <a:noFill/>
          <a:ln w="12700" cap="sq">
            <a:solidFill>
              <a:schemeClr val="bg1"/>
            </a:solidFill>
            <a:round/>
            <a:headEnd type="none" w="sm" len="sm"/>
            <a:tailEnd type="none" w="sm" len="sm"/>
          </a:ln>
        </p:spPr>
        <p:txBody>
          <a:bodyPr wrap="none"/>
          <a:lstStyle/>
          <a:p>
            <a:endParaRPr lang="fr-FR"/>
          </a:p>
        </p:txBody>
      </p:sp>
      <p:sp>
        <p:nvSpPr>
          <p:cNvPr id="4100" name="Line 4"/>
          <p:cNvSpPr>
            <a:spLocks noChangeShapeType="1"/>
          </p:cNvSpPr>
          <p:nvPr/>
        </p:nvSpPr>
        <p:spPr bwMode="auto">
          <a:xfrm flipH="1">
            <a:off x="2209800" y="914400"/>
            <a:ext cx="2209800" cy="6096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01" name="Line 5"/>
          <p:cNvSpPr>
            <a:spLocks noChangeShapeType="1"/>
          </p:cNvSpPr>
          <p:nvPr/>
        </p:nvSpPr>
        <p:spPr bwMode="auto">
          <a:xfrm>
            <a:off x="4419600" y="914400"/>
            <a:ext cx="2286000" cy="6096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02" name="Text Box 6"/>
          <p:cNvSpPr txBox="1">
            <a:spLocks noChangeArrowheads="1"/>
          </p:cNvSpPr>
          <p:nvPr/>
        </p:nvSpPr>
        <p:spPr bwMode="auto">
          <a:xfrm>
            <a:off x="-36512" y="1600200"/>
            <a:ext cx="3456384" cy="1323439"/>
          </a:xfrm>
          <a:prstGeom prst="rect">
            <a:avLst/>
          </a:prstGeom>
          <a:noFill/>
          <a:ln w="12700" cap="sq">
            <a:solidFill>
              <a:schemeClr val="bg1"/>
            </a:solidFill>
            <a:miter lim="800000"/>
            <a:headEnd type="none" w="sm" len="sm"/>
            <a:tailEnd type="none" w="sm" len="sm"/>
          </a:ln>
        </p:spPr>
        <p:txBody>
          <a:bodyPr wrap="square">
            <a:spAutoFit/>
          </a:bodyPr>
          <a:lstStyle/>
          <a:p>
            <a:pPr algn="ctr" eaLnBrk="1" hangingPunct="1"/>
            <a:r>
              <a:rPr lang="fr-FR" sz="2000" b="1" dirty="0">
                <a:solidFill>
                  <a:schemeClr val="bg1"/>
                </a:solidFill>
                <a:latin typeface="Times New Roman" pitchFamily="18" charset="0"/>
              </a:rPr>
              <a:t>Système nerveux </a:t>
            </a:r>
            <a:r>
              <a:rPr lang="fr-FR" sz="2000" b="1" dirty="0" smtClean="0">
                <a:solidFill>
                  <a:schemeClr val="bg1"/>
                </a:solidFill>
                <a:latin typeface="Times New Roman" pitchFamily="18" charset="0"/>
              </a:rPr>
              <a:t>central</a:t>
            </a:r>
          </a:p>
          <a:p>
            <a:pPr algn="ctr" eaLnBrk="1" hangingPunct="1"/>
            <a:r>
              <a:rPr lang="fr-FR" sz="2000" b="1" dirty="0" smtClean="0">
                <a:solidFill>
                  <a:schemeClr val="bg1"/>
                </a:solidFill>
                <a:latin typeface="Times New Roman" pitchFamily="18" charset="0"/>
              </a:rPr>
              <a:t>Encéphale</a:t>
            </a:r>
          </a:p>
          <a:p>
            <a:pPr algn="ctr" eaLnBrk="1" hangingPunct="1"/>
            <a:r>
              <a:rPr lang="fr-FR" sz="2000" b="1" dirty="0" smtClean="0">
                <a:solidFill>
                  <a:schemeClr val="bg1"/>
                </a:solidFill>
                <a:latin typeface="Times New Roman" pitchFamily="18" charset="0"/>
              </a:rPr>
              <a:t>Moelle </a:t>
            </a:r>
            <a:r>
              <a:rPr lang="fr-FR" sz="2000" b="1" dirty="0" smtClean="0">
                <a:solidFill>
                  <a:schemeClr val="bg1"/>
                </a:solidFill>
                <a:latin typeface="Times New Roman" pitchFamily="18" charset="0"/>
              </a:rPr>
              <a:t>épinière</a:t>
            </a:r>
          </a:p>
        </p:txBody>
      </p:sp>
      <p:sp>
        <p:nvSpPr>
          <p:cNvPr id="4103" name="Text Box 7"/>
          <p:cNvSpPr txBox="1">
            <a:spLocks noChangeArrowheads="1"/>
          </p:cNvSpPr>
          <p:nvPr/>
        </p:nvSpPr>
        <p:spPr bwMode="auto">
          <a:xfrm>
            <a:off x="2895600" y="2971800"/>
            <a:ext cx="3352800" cy="1200150"/>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a:solidFill>
                  <a:schemeClr val="bg1"/>
                </a:solidFill>
                <a:latin typeface="Times New Roman" pitchFamily="18" charset="0"/>
              </a:rPr>
              <a:t>Système nerveux autonome (neuro-végétatif)</a:t>
            </a:r>
          </a:p>
        </p:txBody>
      </p:sp>
      <p:sp>
        <p:nvSpPr>
          <p:cNvPr id="4104" name="Line 8"/>
          <p:cNvSpPr>
            <a:spLocks noChangeShapeType="1"/>
          </p:cNvSpPr>
          <p:nvPr/>
        </p:nvSpPr>
        <p:spPr bwMode="auto">
          <a:xfrm flipH="1">
            <a:off x="4343400" y="2286000"/>
            <a:ext cx="2286000" cy="6096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05" name="Text Box 9"/>
          <p:cNvSpPr txBox="1">
            <a:spLocks noChangeArrowheads="1"/>
          </p:cNvSpPr>
          <p:nvPr/>
        </p:nvSpPr>
        <p:spPr bwMode="auto">
          <a:xfrm>
            <a:off x="4114800" y="4953000"/>
            <a:ext cx="2819400" cy="1200150"/>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a:solidFill>
                  <a:schemeClr val="bg1"/>
                </a:solidFill>
                <a:latin typeface="Times New Roman" pitchFamily="18" charset="0"/>
              </a:rPr>
              <a:t>Système sympathique (orthosympathique)</a:t>
            </a:r>
          </a:p>
        </p:txBody>
      </p:sp>
      <p:sp>
        <p:nvSpPr>
          <p:cNvPr id="4106" name="Text Box 11"/>
          <p:cNvSpPr txBox="1">
            <a:spLocks noChangeArrowheads="1"/>
          </p:cNvSpPr>
          <p:nvPr/>
        </p:nvSpPr>
        <p:spPr bwMode="auto">
          <a:xfrm>
            <a:off x="7092280" y="5301208"/>
            <a:ext cx="2051720" cy="461665"/>
          </a:xfrm>
          <a:prstGeom prst="rect">
            <a:avLst/>
          </a:prstGeom>
          <a:solidFill>
            <a:srgbClr val="0000CC"/>
          </a:solidFill>
          <a:ln w="12700" cap="sq">
            <a:solidFill>
              <a:schemeClr val="bg1"/>
            </a:solidFill>
            <a:miter lim="800000"/>
            <a:headEnd type="none" w="sm" len="sm"/>
            <a:tailEnd type="none" w="sm" len="sm"/>
          </a:ln>
        </p:spPr>
        <p:txBody>
          <a:bodyPr wrap="square">
            <a:spAutoFit/>
          </a:bodyPr>
          <a:lstStyle/>
          <a:p>
            <a:pPr algn="ctr" eaLnBrk="1" hangingPunct="1"/>
            <a:r>
              <a:rPr lang="fr-FR" b="1" dirty="0" smtClean="0">
                <a:solidFill>
                  <a:srgbClr val="00FF00"/>
                </a:solidFill>
                <a:latin typeface="Times New Roman" pitchFamily="18" charset="0"/>
              </a:rPr>
              <a:t>SN Entérique</a:t>
            </a:r>
            <a:endParaRPr lang="fr-FR" b="1" dirty="0">
              <a:solidFill>
                <a:srgbClr val="00FF00"/>
              </a:solidFill>
              <a:latin typeface="Times New Roman" pitchFamily="18" charset="0"/>
            </a:endParaRPr>
          </a:p>
        </p:txBody>
      </p:sp>
      <p:sp>
        <p:nvSpPr>
          <p:cNvPr id="4107" name="Text Box 12"/>
          <p:cNvSpPr txBox="1">
            <a:spLocks noChangeArrowheads="1"/>
          </p:cNvSpPr>
          <p:nvPr/>
        </p:nvSpPr>
        <p:spPr bwMode="auto">
          <a:xfrm>
            <a:off x="4419600" y="1600200"/>
            <a:ext cx="4191000" cy="830997"/>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dirty="0">
                <a:solidFill>
                  <a:schemeClr val="bg1"/>
                </a:solidFill>
                <a:latin typeface="Times New Roman" pitchFamily="18" charset="0"/>
              </a:rPr>
              <a:t>Système nerveux </a:t>
            </a:r>
            <a:r>
              <a:rPr lang="fr-FR" b="1" dirty="0" smtClean="0">
                <a:solidFill>
                  <a:schemeClr val="bg1"/>
                </a:solidFill>
                <a:latin typeface="Times New Roman" pitchFamily="18" charset="0"/>
              </a:rPr>
              <a:t>périphérique nerfs</a:t>
            </a:r>
            <a:endParaRPr lang="fr-FR" b="1" dirty="0">
              <a:solidFill>
                <a:schemeClr val="bg1"/>
              </a:solidFill>
              <a:latin typeface="Times New Roman" pitchFamily="18" charset="0"/>
            </a:endParaRPr>
          </a:p>
        </p:txBody>
      </p:sp>
      <p:sp>
        <p:nvSpPr>
          <p:cNvPr id="4108" name="Line 13"/>
          <p:cNvSpPr>
            <a:spLocks noChangeShapeType="1"/>
          </p:cNvSpPr>
          <p:nvPr/>
        </p:nvSpPr>
        <p:spPr bwMode="auto">
          <a:xfrm>
            <a:off x="6629400" y="2057400"/>
            <a:ext cx="0" cy="228600"/>
          </a:xfrm>
          <a:prstGeom prst="line">
            <a:avLst/>
          </a:prstGeom>
          <a:noFill/>
          <a:ln w="12700" cap="sq">
            <a:solidFill>
              <a:schemeClr val="bg1"/>
            </a:solidFill>
            <a:round/>
            <a:headEnd type="none" w="sm" len="sm"/>
            <a:tailEnd type="none" w="sm" len="sm"/>
          </a:ln>
        </p:spPr>
        <p:txBody>
          <a:bodyPr wrap="none"/>
          <a:lstStyle/>
          <a:p>
            <a:endParaRPr lang="fr-FR"/>
          </a:p>
        </p:txBody>
      </p:sp>
      <p:sp>
        <p:nvSpPr>
          <p:cNvPr id="4109" name="Line 14"/>
          <p:cNvSpPr>
            <a:spLocks noChangeShapeType="1"/>
          </p:cNvSpPr>
          <p:nvPr/>
        </p:nvSpPr>
        <p:spPr bwMode="auto">
          <a:xfrm>
            <a:off x="6629400" y="2286000"/>
            <a:ext cx="1066800" cy="6096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10" name="Text Box 15"/>
          <p:cNvSpPr txBox="1">
            <a:spLocks noChangeArrowheads="1"/>
          </p:cNvSpPr>
          <p:nvPr/>
        </p:nvSpPr>
        <p:spPr bwMode="auto">
          <a:xfrm>
            <a:off x="6477000" y="2971800"/>
            <a:ext cx="2057400" cy="1200150"/>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a:solidFill>
                  <a:schemeClr val="bg1"/>
                </a:solidFill>
                <a:latin typeface="Times New Roman" pitchFamily="18" charset="0"/>
              </a:rPr>
              <a:t>Système nerveux somatique</a:t>
            </a:r>
          </a:p>
        </p:txBody>
      </p:sp>
      <p:sp>
        <p:nvSpPr>
          <p:cNvPr id="4111" name="Line 16"/>
          <p:cNvSpPr>
            <a:spLocks noChangeShapeType="1"/>
          </p:cNvSpPr>
          <p:nvPr/>
        </p:nvSpPr>
        <p:spPr bwMode="auto">
          <a:xfrm flipH="1">
            <a:off x="2971800" y="4343400"/>
            <a:ext cx="1371600" cy="3810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12" name="Line 17"/>
          <p:cNvSpPr>
            <a:spLocks noChangeShapeType="1"/>
          </p:cNvSpPr>
          <p:nvPr/>
        </p:nvSpPr>
        <p:spPr bwMode="auto">
          <a:xfrm>
            <a:off x="4343400" y="4343400"/>
            <a:ext cx="990600" cy="381000"/>
          </a:xfrm>
          <a:prstGeom prst="line">
            <a:avLst/>
          </a:prstGeom>
          <a:noFill/>
          <a:ln w="12700" cap="sq">
            <a:solidFill>
              <a:schemeClr val="bg1"/>
            </a:solidFill>
            <a:round/>
            <a:headEnd type="none" w="sm" len="sm"/>
            <a:tailEnd type="triangle" w="sm" len="sm"/>
          </a:ln>
        </p:spPr>
        <p:txBody>
          <a:bodyPr wrap="none"/>
          <a:lstStyle/>
          <a:p>
            <a:endParaRPr lang="fr-FR"/>
          </a:p>
        </p:txBody>
      </p:sp>
      <p:sp>
        <p:nvSpPr>
          <p:cNvPr id="4113" name="Line 18"/>
          <p:cNvSpPr>
            <a:spLocks noChangeShapeType="1"/>
          </p:cNvSpPr>
          <p:nvPr/>
        </p:nvSpPr>
        <p:spPr bwMode="auto">
          <a:xfrm flipV="1">
            <a:off x="4343400" y="4191000"/>
            <a:ext cx="0" cy="152400"/>
          </a:xfrm>
          <a:prstGeom prst="line">
            <a:avLst/>
          </a:prstGeom>
          <a:noFill/>
          <a:ln w="12700" cap="sq">
            <a:solidFill>
              <a:schemeClr val="bg1"/>
            </a:solidFill>
            <a:round/>
            <a:headEnd type="none" w="sm" len="sm"/>
            <a:tailEnd type="none" w="sm" len="sm"/>
          </a:ln>
        </p:spPr>
        <p:txBody>
          <a:bodyPr wrap="none"/>
          <a:lstStyle/>
          <a:p>
            <a:endParaRPr lang="fr-FR"/>
          </a:p>
        </p:txBody>
      </p:sp>
      <p:cxnSp>
        <p:nvCxnSpPr>
          <p:cNvPr id="19" name="Connecteur droit avec flèche 18"/>
          <p:cNvCxnSpPr>
            <a:stCxn id="4113" idx="0"/>
          </p:cNvCxnSpPr>
          <p:nvPr/>
        </p:nvCxnSpPr>
        <p:spPr bwMode="auto">
          <a:xfrm>
            <a:off x="4343400" y="4343400"/>
            <a:ext cx="3973016" cy="597768"/>
          </a:xfrm>
          <a:prstGeom prst="straightConnector1">
            <a:avLst/>
          </a:prstGeom>
          <a:noFill/>
          <a:ln w="28575" cap="flat" cmpd="sng" algn="ctr">
            <a:noFill/>
            <a:prstDash val="solid"/>
            <a:round/>
            <a:headEnd type="none" w="med" len="med"/>
            <a:tailEnd type="arrow"/>
          </a:ln>
          <a:effectLst/>
        </p:spPr>
      </p:cxnSp>
      <p:cxnSp>
        <p:nvCxnSpPr>
          <p:cNvPr id="25" name="Connecteur droit avec flèche 24"/>
          <p:cNvCxnSpPr/>
          <p:nvPr/>
        </p:nvCxnSpPr>
        <p:spPr bwMode="auto">
          <a:xfrm>
            <a:off x="5652120" y="4221088"/>
            <a:ext cx="2376264" cy="1008112"/>
          </a:xfrm>
          <a:prstGeom prst="straightConnector1">
            <a:avLst/>
          </a:prstGeom>
          <a:noFill/>
          <a:ln w="41275" cap="flat" cmpd="sng" algn="ctr">
            <a:solidFill>
              <a:srgbClr val="FFFF00"/>
            </a:solidFill>
            <a:prstDash val="solid"/>
            <a:round/>
            <a:headEnd type="none" w="med" len="med"/>
            <a:tailEnd type="arrow"/>
          </a:ln>
          <a:effectLst/>
        </p:spPr>
      </p:cxnSp>
      <p:sp>
        <p:nvSpPr>
          <p:cNvPr id="26" name="Text Box 11"/>
          <p:cNvSpPr txBox="1">
            <a:spLocks noChangeArrowheads="1"/>
          </p:cNvSpPr>
          <p:nvPr/>
        </p:nvSpPr>
        <p:spPr bwMode="auto">
          <a:xfrm>
            <a:off x="1333500" y="5105400"/>
            <a:ext cx="2552700" cy="835025"/>
          </a:xfrm>
          <a:prstGeom prst="rect">
            <a:avLst/>
          </a:prstGeom>
          <a:noFill/>
          <a:ln w="12700" cap="sq">
            <a:solidFill>
              <a:schemeClr val="bg1"/>
            </a:solidFill>
            <a:miter lim="800000"/>
            <a:headEnd type="none" w="sm" len="sm"/>
            <a:tailEnd type="none" w="sm" len="sm"/>
          </a:ln>
        </p:spPr>
        <p:txBody>
          <a:bodyPr>
            <a:spAutoFit/>
          </a:bodyPr>
          <a:lstStyle/>
          <a:p>
            <a:pPr algn="ctr" eaLnBrk="1" hangingPunct="1"/>
            <a:r>
              <a:rPr lang="fr-FR" b="1" dirty="0">
                <a:solidFill>
                  <a:schemeClr val="bg1"/>
                </a:solidFill>
                <a:latin typeface="Times New Roman" pitchFamily="18" charset="0"/>
              </a:rPr>
              <a:t>Système parasympathique</a:t>
            </a: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00200" y="762000"/>
            <a:ext cx="5589992" cy="461665"/>
          </a:xfrm>
          <a:prstGeom prst="rect">
            <a:avLst/>
          </a:prstGeom>
          <a:noFill/>
          <a:ln w="38100">
            <a:solidFill>
              <a:srgbClr val="FFFF00"/>
            </a:solidFill>
            <a:miter lim="800000"/>
            <a:headEnd/>
            <a:tailEnd/>
          </a:ln>
          <a:effectLst>
            <a:outerShdw dist="35921" dir="2700000" algn="ctr" rotWithShape="0">
              <a:schemeClr val="tx2"/>
            </a:outerShdw>
          </a:effectLst>
        </p:spPr>
        <p:txBody>
          <a:bodyPr wrap="none">
            <a:spAutoFit/>
          </a:bodyPr>
          <a:lstStyle/>
          <a:p>
            <a:pPr>
              <a:defRPr/>
            </a:pPr>
            <a:r>
              <a:rPr lang="fr-CA" b="1" dirty="0">
                <a:latin typeface="Arial" charset="0"/>
              </a:rPr>
              <a:t>Système nerveux périphérique (SNP)</a:t>
            </a:r>
          </a:p>
        </p:txBody>
      </p:sp>
      <p:grpSp>
        <p:nvGrpSpPr>
          <p:cNvPr id="2" name="Group 8"/>
          <p:cNvGrpSpPr>
            <a:grpSpLocks/>
          </p:cNvGrpSpPr>
          <p:nvPr/>
        </p:nvGrpSpPr>
        <p:grpSpPr bwMode="auto">
          <a:xfrm>
            <a:off x="2590800" y="2895602"/>
            <a:ext cx="6186488" cy="2009776"/>
            <a:chOff x="1632" y="1824"/>
            <a:chExt cx="3897" cy="1266"/>
          </a:xfrm>
        </p:grpSpPr>
        <p:sp>
          <p:nvSpPr>
            <p:cNvPr id="5137" name="Text Box 9"/>
            <p:cNvSpPr txBox="1">
              <a:spLocks noChangeArrowheads="1"/>
            </p:cNvSpPr>
            <p:nvPr/>
          </p:nvSpPr>
          <p:spPr bwMode="auto">
            <a:xfrm>
              <a:off x="1632" y="2784"/>
              <a:ext cx="1544" cy="306"/>
            </a:xfrm>
            <a:prstGeom prst="rect">
              <a:avLst/>
            </a:prstGeom>
            <a:noFill/>
            <a:ln w="28575">
              <a:solidFill>
                <a:srgbClr val="FFFF00"/>
              </a:solidFill>
              <a:miter lim="800000"/>
              <a:headEnd/>
              <a:tailEnd/>
            </a:ln>
          </p:spPr>
          <p:txBody>
            <a:bodyPr wrap="none">
              <a:spAutoFit/>
            </a:bodyPr>
            <a:lstStyle/>
            <a:p>
              <a:r>
                <a:rPr lang="fr-CA"/>
                <a:t>SN sympathique</a:t>
              </a:r>
            </a:p>
          </p:txBody>
        </p:sp>
        <p:sp>
          <p:nvSpPr>
            <p:cNvPr id="5138" name="Text Box 10"/>
            <p:cNvSpPr txBox="1">
              <a:spLocks noChangeArrowheads="1"/>
            </p:cNvSpPr>
            <p:nvPr/>
          </p:nvSpPr>
          <p:spPr bwMode="auto">
            <a:xfrm>
              <a:off x="3600" y="2784"/>
              <a:ext cx="1929" cy="306"/>
            </a:xfrm>
            <a:prstGeom prst="rect">
              <a:avLst/>
            </a:prstGeom>
            <a:noFill/>
            <a:ln w="28575">
              <a:solidFill>
                <a:srgbClr val="FFFF00"/>
              </a:solidFill>
              <a:miter lim="800000"/>
              <a:headEnd/>
              <a:tailEnd/>
            </a:ln>
          </p:spPr>
          <p:txBody>
            <a:bodyPr wrap="none">
              <a:spAutoFit/>
            </a:bodyPr>
            <a:lstStyle/>
            <a:p>
              <a:r>
                <a:rPr lang="fr-CA"/>
                <a:t>SN parasympathique</a:t>
              </a:r>
            </a:p>
          </p:txBody>
        </p:sp>
        <p:sp>
          <p:nvSpPr>
            <p:cNvPr id="5139" name="Freeform 11"/>
            <p:cNvSpPr>
              <a:spLocks/>
            </p:cNvSpPr>
            <p:nvPr/>
          </p:nvSpPr>
          <p:spPr bwMode="auto">
            <a:xfrm>
              <a:off x="2352" y="2400"/>
              <a:ext cx="2256" cy="384"/>
            </a:xfrm>
            <a:custGeom>
              <a:avLst/>
              <a:gdLst>
                <a:gd name="T0" fmla="*/ 0 w 2256"/>
                <a:gd name="T1" fmla="*/ 384 h 384"/>
                <a:gd name="T2" fmla="*/ 0 w 2256"/>
                <a:gd name="T3" fmla="*/ 0 h 384"/>
                <a:gd name="T4" fmla="*/ 2256 w 2256"/>
                <a:gd name="T5" fmla="*/ 0 h 384"/>
                <a:gd name="T6" fmla="*/ 2256 w 2256"/>
                <a:gd name="T7" fmla="*/ 384 h 384"/>
                <a:gd name="T8" fmla="*/ 0 60000 65536"/>
                <a:gd name="T9" fmla="*/ 0 60000 65536"/>
                <a:gd name="T10" fmla="*/ 0 60000 65536"/>
                <a:gd name="T11" fmla="*/ 0 60000 65536"/>
                <a:gd name="T12" fmla="*/ 0 w 2256"/>
                <a:gd name="T13" fmla="*/ 0 h 384"/>
                <a:gd name="T14" fmla="*/ 2256 w 2256"/>
                <a:gd name="T15" fmla="*/ 384 h 384"/>
              </a:gdLst>
              <a:ahLst/>
              <a:cxnLst>
                <a:cxn ang="T8">
                  <a:pos x="T0" y="T1"/>
                </a:cxn>
                <a:cxn ang="T9">
                  <a:pos x="T2" y="T3"/>
                </a:cxn>
                <a:cxn ang="T10">
                  <a:pos x="T4" y="T5"/>
                </a:cxn>
                <a:cxn ang="T11">
                  <a:pos x="T6" y="T7"/>
                </a:cxn>
              </a:cxnLst>
              <a:rect l="T12" t="T13" r="T14" b="T15"/>
              <a:pathLst>
                <a:path w="2256" h="384">
                  <a:moveTo>
                    <a:pt x="0" y="384"/>
                  </a:moveTo>
                  <a:lnTo>
                    <a:pt x="0" y="0"/>
                  </a:lnTo>
                  <a:lnTo>
                    <a:pt x="2256" y="0"/>
                  </a:lnTo>
                  <a:lnTo>
                    <a:pt x="2256" y="384"/>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40" name="Line 12"/>
            <p:cNvSpPr>
              <a:spLocks noChangeShapeType="1"/>
            </p:cNvSpPr>
            <p:nvPr/>
          </p:nvSpPr>
          <p:spPr bwMode="auto">
            <a:xfrm>
              <a:off x="3600" y="1824"/>
              <a:ext cx="0" cy="576"/>
            </a:xfrm>
            <a:prstGeom prst="line">
              <a:avLst/>
            </a:prstGeom>
            <a:noFill/>
            <a:ln w="38100">
              <a:solidFill>
                <a:srgbClr val="FF3300"/>
              </a:solidFill>
              <a:round/>
              <a:headEnd/>
              <a:tailEnd/>
            </a:ln>
          </p:spPr>
          <p:txBody>
            <a:bodyPr wrap="none" anchor="ctr">
              <a:spAutoFit/>
            </a:bodyPr>
            <a:lstStyle/>
            <a:p>
              <a:endParaRPr lang="fr-FR"/>
            </a:p>
          </p:txBody>
        </p:sp>
      </p:grpSp>
      <p:grpSp>
        <p:nvGrpSpPr>
          <p:cNvPr id="3" name="Group 16"/>
          <p:cNvGrpSpPr>
            <a:grpSpLocks/>
          </p:cNvGrpSpPr>
          <p:nvPr/>
        </p:nvGrpSpPr>
        <p:grpSpPr bwMode="auto">
          <a:xfrm>
            <a:off x="304800" y="1295400"/>
            <a:ext cx="7467600" cy="1566863"/>
            <a:chOff x="192" y="816"/>
            <a:chExt cx="4704" cy="987"/>
          </a:xfrm>
        </p:grpSpPr>
        <p:grpSp>
          <p:nvGrpSpPr>
            <p:cNvPr id="4" name="Group 3"/>
            <p:cNvGrpSpPr>
              <a:grpSpLocks/>
            </p:cNvGrpSpPr>
            <p:nvPr/>
          </p:nvGrpSpPr>
          <p:grpSpPr bwMode="auto">
            <a:xfrm>
              <a:off x="912" y="816"/>
              <a:ext cx="3301" cy="987"/>
              <a:chOff x="912" y="816"/>
              <a:chExt cx="3301" cy="987"/>
            </a:xfrm>
          </p:grpSpPr>
          <p:sp>
            <p:nvSpPr>
              <p:cNvPr id="5133" name="Text Box 4"/>
              <p:cNvSpPr txBox="1">
                <a:spLocks noChangeArrowheads="1"/>
              </p:cNvSpPr>
              <p:nvPr/>
            </p:nvSpPr>
            <p:spPr bwMode="auto">
              <a:xfrm>
                <a:off x="912" y="1512"/>
                <a:ext cx="1409" cy="291"/>
              </a:xfrm>
              <a:prstGeom prst="rect">
                <a:avLst/>
              </a:prstGeom>
              <a:noFill/>
              <a:ln w="28575">
                <a:solidFill>
                  <a:srgbClr val="FFFF00"/>
                </a:solidFill>
                <a:miter lim="800000"/>
                <a:headEnd/>
                <a:tailEnd/>
              </a:ln>
            </p:spPr>
            <p:txBody>
              <a:bodyPr wrap="none">
                <a:spAutoFit/>
              </a:bodyPr>
              <a:lstStyle/>
              <a:p>
                <a:r>
                  <a:rPr lang="fr-CA" b="1"/>
                  <a:t>SN somatique</a:t>
                </a:r>
              </a:p>
            </p:txBody>
          </p:sp>
          <p:sp>
            <p:nvSpPr>
              <p:cNvPr id="5134" name="Text Box 5"/>
              <p:cNvSpPr txBox="1">
                <a:spLocks noChangeArrowheads="1"/>
              </p:cNvSpPr>
              <p:nvPr/>
            </p:nvSpPr>
            <p:spPr bwMode="auto">
              <a:xfrm>
                <a:off x="2976" y="1512"/>
                <a:ext cx="1237" cy="291"/>
              </a:xfrm>
              <a:prstGeom prst="rect">
                <a:avLst/>
              </a:prstGeom>
              <a:noFill/>
              <a:ln w="28575">
                <a:solidFill>
                  <a:srgbClr val="FFFF00"/>
                </a:solidFill>
                <a:miter lim="800000"/>
                <a:headEnd/>
                <a:tailEnd/>
              </a:ln>
            </p:spPr>
            <p:txBody>
              <a:bodyPr wrap="none">
                <a:spAutoFit/>
              </a:bodyPr>
              <a:lstStyle/>
              <a:p>
                <a:r>
                  <a:rPr lang="fr-CA"/>
                  <a:t>SN </a:t>
                </a:r>
                <a:r>
                  <a:rPr lang="fr-CA" b="1"/>
                  <a:t>végétatif</a:t>
                </a:r>
              </a:p>
            </p:txBody>
          </p:sp>
          <p:sp>
            <p:nvSpPr>
              <p:cNvPr id="5135" name="Freeform 6"/>
              <p:cNvSpPr>
                <a:spLocks/>
              </p:cNvSpPr>
              <p:nvPr/>
            </p:nvSpPr>
            <p:spPr bwMode="auto">
              <a:xfrm>
                <a:off x="1536" y="1200"/>
                <a:ext cx="2064" cy="288"/>
              </a:xfrm>
              <a:custGeom>
                <a:avLst/>
                <a:gdLst>
                  <a:gd name="T0" fmla="*/ 0 w 2064"/>
                  <a:gd name="T1" fmla="*/ 288 h 288"/>
                  <a:gd name="T2" fmla="*/ 0 w 2064"/>
                  <a:gd name="T3" fmla="*/ 0 h 288"/>
                  <a:gd name="T4" fmla="*/ 2064 w 2064"/>
                  <a:gd name="T5" fmla="*/ 0 h 288"/>
                  <a:gd name="T6" fmla="*/ 2064 w 2064"/>
                  <a:gd name="T7" fmla="*/ 288 h 288"/>
                  <a:gd name="T8" fmla="*/ 0 60000 65536"/>
                  <a:gd name="T9" fmla="*/ 0 60000 65536"/>
                  <a:gd name="T10" fmla="*/ 0 60000 65536"/>
                  <a:gd name="T11" fmla="*/ 0 60000 65536"/>
                  <a:gd name="T12" fmla="*/ 0 w 2064"/>
                  <a:gd name="T13" fmla="*/ 0 h 288"/>
                  <a:gd name="T14" fmla="*/ 2064 w 2064"/>
                  <a:gd name="T15" fmla="*/ 288 h 288"/>
                </a:gdLst>
                <a:ahLst/>
                <a:cxnLst>
                  <a:cxn ang="T8">
                    <a:pos x="T0" y="T1"/>
                  </a:cxn>
                  <a:cxn ang="T9">
                    <a:pos x="T2" y="T3"/>
                  </a:cxn>
                  <a:cxn ang="T10">
                    <a:pos x="T4" y="T5"/>
                  </a:cxn>
                  <a:cxn ang="T11">
                    <a:pos x="T6" y="T7"/>
                  </a:cxn>
                </a:cxnLst>
                <a:rect l="T12" t="T13" r="T14" b="T15"/>
                <a:pathLst>
                  <a:path w="2064" h="288">
                    <a:moveTo>
                      <a:pt x="0" y="288"/>
                    </a:moveTo>
                    <a:lnTo>
                      <a:pt x="0" y="0"/>
                    </a:lnTo>
                    <a:lnTo>
                      <a:pt x="2064" y="0"/>
                    </a:lnTo>
                    <a:lnTo>
                      <a:pt x="2064" y="288"/>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36" name="Line 7"/>
              <p:cNvSpPr>
                <a:spLocks noChangeShapeType="1"/>
              </p:cNvSpPr>
              <p:nvPr/>
            </p:nvSpPr>
            <p:spPr bwMode="auto">
              <a:xfrm>
                <a:off x="2592" y="816"/>
                <a:ext cx="0" cy="384"/>
              </a:xfrm>
              <a:prstGeom prst="line">
                <a:avLst/>
              </a:prstGeom>
              <a:noFill/>
              <a:ln w="38100">
                <a:solidFill>
                  <a:srgbClr val="FF3300"/>
                </a:solidFill>
                <a:round/>
                <a:headEnd/>
                <a:tailEnd/>
              </a:ln>
            </p:spPr>
            <p:txBody>
              <a:bodyPr wrap="none" anchor="ctr">
                <a:spAutoFit/>
              </a:bodyPr>
              <a:lstStyle/>
              <a:p>
                <a:endParaRPr lang="fr-FR"/>
              </a:p>
            </p:txBody>
          </p:sp>
        </p:grpSp>
        <p:sp>
          <p:nvSpPr>
            <p:cNvPr id="5131" name="Text Box 14"/>
            <p:cNvSpPr txBox="1">
              <a:spLocks noChangeArrowheads="1"/>
            </p:cNvSpPr>
            <p:nvPr/>
          </p:nvSpPr>
          <p:spPr bwMode="auto">
            <a:xfrm>
              <a:off x="192" y="864"/>
              <a:ext cx="1200" cy="750"/>
            </a:xfrm>
            <a:prstGeom prst="rect">
              <a:avLst/>
            </a:prstGeom>
            <a:noFill/>
            <a:ln w="38100">
              <a:noFill/>
              <a:miter lim="800000"/>
              <a:headEnd/>
              <a:tailEnd/>
            </a:ln>
          </p:spPr>
          <p:txBody>
            <a:bodyPr>
              <a:spAutoFit/>
            </a:bodyPr>
            <a:lstStyle/>
            <a:p>
              <a:r>
                <a:rPr lang="fr-CA" sz="1800" b="1"/>
                <a:t>Muscles volontaires et organes des sens</a:t>
              </a:r>
            </a:p>
          </p:txBody>
        </p:sp>
        <p:sp>
          <p:nvSpPr>
            <p:cNvPr id="5132" name="Text Box 15"/>
            <p:cNvSpPr txBox="1">
              <a:spLocks noChangeArrowheads="1"/>
            </p:cNvSpPr>
            <p:nvPr/>
          </p:nvSpPr>
          <p:spPr bwMode="auto">
            <a:xfrm>
              <a:off x="3696" y="1008"/>
              <a:ext cx="1200" cy="404"/>
            </a:xfrm>
            <a:prstGeom prst="rect">
              <a:avLst/>
            </a:prstGeom>
            <a:noFill/>
            <a:ln w="38100">
              <a:noFill/>
              <a:miter lim="800000"/>
              <a:headEnd/>
              <a:tailEnd/>
            </a:ln>
          </p:spPr>
          <p:txBody>
            <a:bodyPr>
              <a:spAutoFit/>
            </a:bodyPr>
            <a:lstStyle/>
            <a:p>
              <a:r>
                <a:rPr lang="fr-CA" sz="1800" b="1"/>
                <a:t>Organes végétatifs</a:t>
              </a:r>
            </a:p>
          </p:txBody>
        </p:sp>
      </p:grpSp>
      <p:sp>
        <p:nvSpPr>
          <p:cNvPr id="5125" name="ZoneTexte 16"/>
          <p:cNvSpPr txBox="1">
            <a:spLocks noChangeArrowheads="1"/>
          </p:cNvSpPr>
          <p:nvPr/>
        </p:nvSpPr>
        <p:spPr bwMode="auto">
          <a:xfrm>
            <a:off x="0" y="5429250"/>
            <a:ext cx="9144000" cy="1384300"/>
          </a:xfrm>
          <a:prstGeom prst="rect">
            <a:avLst/>
          </a:prstGeom>
          <a:noFill/>
          <a:ln w="9525">
            <a:noFill/>
            <a:miter lim="800000"/>
            <a:headEnd/>
            <a:tailEnd/>
          </a:ln>
        </p:spPr>
        <p:txBody>
          <a:bodyPr>
            <a:spAutoFit/>
          </a:bodyPr>
          <a:lstStyle/>
          <a:p>
            <a:r>
              <a:rPr lang="fr-FR"/>
              <a:t>SN somatique: action volontaire		 réponses musculaires		Fuite</a:t>
            </a:r>
          </a:p>
          <a:p>
            <a:r>
              <a:rPr lang="fr-FR"/>
              <a:t>SN autonome	    Régule organes internes, glandes 	</a:t>
            </a:r>
          </a:p>
        </p:txBody>
      </p:sp>
      <p:cxnSp>
        <p:nvCxnSpPr>
          <p:cNvPr id="5126" name="Connecteur droit avec flèche 17"/>
          <p:cNvCxnSpPr>
            <a:cxnSpLocks noChangeShapeType="1"/>
          </p:cNvCxnSpPr>
          <p:nvPr/>
        </p:nvCxnSpPr>
        <p:spPr bwMode="auto">
          <a:xfrm rot="10800000" flipH="1" flipV="1">
            <a:off x="4429125" y="5713413"/>
            <a:ext cx="1071563" cy="1587"/>
          </a:xfrm>
          <a:prstGeom prst="straightConnector1">
            <a:avLst/>
          </a:prstGeom>
          <a:noFill/>
          <a:ln w="57150" algn="ctr">
            <a:solidFill>
              <a:srgbClr val="FF3300"/>
            </a:solidFill>
            <a:round/>
            <a:headEnd/>
            <a:tailEnd type="arrow" w="med" len="med"/>
          </a:ln>
        </p:spPr>
      </p:cxnSp>
      <p:cxnSp>
        <p:nvCxnSpPr>
          <p:cNvPr id="5127" name="Connecteur droit avec flèche 18"/>
          <p:cNvCxnSpPr>
            <a:cxnSpLocks noChangeShapeType="1"/>
          </p:cNvCxnSpPr>
          <p:nvPr/>
        </p:nvCxnSpPr>
        <p:spPr bwMode="auto">
          <a:xfrm rot="10800000" flipH="1" flipV="1">
            <a:off x="4429125" y="5715000"/>
            <a:ext cx="1071563" cy="1588"/>
          </a:xfrm>
          <a:prstGeom prst="straightConnector1">
            <a:avLst/>
          </a:prstGeom>
          <a:noFill/>
          <a:ln w="57150" algn="ctr">
            <a:solidFill>
              <a:srgbClr val="FF3300"/>
            </a:solidFill>
            <a:round/>
            <a:headEnd/>
            <a:tailEnd type="arrow" w="med" len="med"/>
          </a:ln>
        </p:spPr>
      </p:cxnSp>
      <p:cxnSp>
        <p:nvCxnSpPr>
          <p:cNvPr id="5128" name="Connecteur droit avec flèche 19"/>
          <p:cNvCxnSpPr>
            <a:cxnSpLocks noChangeShapeType="1"/>
          </p:cNvCxnSpPr>
          <p:nvPr/>
        </p:nvCxnSpPr>
        <p:spPr bwMode="auto">
          <a:xfrm rot="10800000" flipH="1" flipV="1">
            <a:off x="785813" y="6072188"/>
            <a:ext cx="1071562" cy="1587"/>
          </a:xfrm>
          <a:prstGeom prst="straightConnector1">
            <a:avLst/>
          </a:prstGeom>
          <a:noFill/>
          <a:ln w="57150" algn="ctr">
            <a:solidFill>
              <a:srgbClr val="FF3300"/>
            </a:solidFill>
            <a:round/>
            <a:headEnd/>
            <a:tailEnd type="arrow" w="med" len="med"/>
          </a:ln>
        </p:spPr>
      </p:cxnSp>
      <p:cxnSp>
        <p:nvCxnSpPr>
          <p:cNvPr id="5129" name="Connecteur droit avec flèche 20"/>
          <p:cNvCxnSpPr>
            <a:cxnSpLocks noChangeShapeType="1"/>
          </p:cNvCxnSpPr>
          <p:nvPr/>
        </p:nvCxnSpPr>
        <p:spPr bwMode="auto">
          <a:xfrm rot="10800000" flipH="1" flipV="1">
            <a:off x="2000250" y="6642100"/>
            <a:ext cx="1071563" cy="1588"/>
          </a:xfrm>
          <a:prstGeom prst="straightConnector1">
            <a:avLst/>
          </a:prstGeom>
          <a:noFill/>
          <a:ln w="57150" algn="ctr">
            <a:solidFill>
              <a:srgbClr val="FF3300"/>
            </a:solidFill>
            <a:round/>
            <a:headEnd/>
            <a:tailEnd type="arrow" w="med" len="med"/>
          </a:ln>
        </p:spPr>
      </p:cxnSp>
      <p:cxnSp>
        <p:nvCxnSpPr>
          <p:cNvPr id="22" name="Connecteur droit avec flèche 21"/>
          <p:cNvCxnSpPr/>
          <p:nvPr/>
        </p:nvCxnSpPr>
        <p:spPr bwMode="auto">
          <a:xfrm flipH="1">
            <a:off x="1115616" y="3429000"/>
            <a:ext cx="4464496" cy="648072"/>
          </a:xfrm>
          <a:prstGeom prst="straightConnector1">
            <a:avLst/>
          </a:prstGeom>
          <a:noFill/>
          <a:ln w="25400" cap="flat" cmpd="sng" algn="ctr">
            <a:solidFill>
              <a:srgbClr val="FFFF00"/>
            </a:solidFill>
            <a:prstDash val="solid"/>
            <a:round/>
            <a:headEnd type="none" w="med" len="med"/>
            <a:tailEnd type="arrow"/>
          </a:ln>
          <a:effectLst/>
        </p:spPr>
      </p:cxnSp>
      <p:sp>
        <p:nvSpPr>
          <p:cNvPr id="24" name="Text Box 9"/>
          <p:cNvSpPr txBox="1">
            <a:spLocks noChangeArrowheads="1"/>
          </p:cNvSpPr>
          <p:nvPr/>
        </p:nvSpPr>
        <p:spPr bwMode="auto">
          <a:xfrm>
            <a:off x="0" y="4149080"/>
            <a:ext cx="2082621" cy="461665"/>
          </a:xfrm>
          <a:prstGeom prst="rect">
            <a:avLst/>
          </a:prstGeom>
          <a:noFill/>
          <a:ln w="28575">
            <a:solidFill>
              <a:srgbClr val="FFFF00"/>
            </a:solidFill>
            <a:miter lim="800000"/>
            <a:headEnd/>
            <a:tailEnd/>
          </a:ln>
        </p:spPr>
        <p:txBody>
          <a:bodyPr wrap="none">
            <a:spAutoFit/>
          </a:bodyPr>
          <a:lstStyle/>
          <a:p>
            <a:r>
              <a:rPr lang="fr-CA" b="1" dirty="0">
                <a:solidFill>
                  <a:srgbClr val="00FF00"/>
                </a:solidFill>
              </a:rPr>
              <a:t>SN </a:t>
            </a:r>
            <a:r>
              <a:rPr lang="fr-CA" b="1" dirty="0" smtClean="0">
                <a:solidFill>
                  <a:srgbClr val="00FF00"/>
                </a:solidFill>
              </a:rPr>
              <a:t>entérique</a:t>
            </a:r>
            <a:endParaRPr lang="fr-CA" b="1" dirty="0">
              <a:solidFill>
                <a:srgbClr val="00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2124075"/>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ctr">
              <a:defRPr/>
            </a:pPr>
            <a:r>
              <a:rPr lang="fr-CA" b="1" dirty="0">
                <a:latin typeface="Arial" charset="0"/>
              </a:rPr>
              <a:t>Cerveau + 5 milliard de cellules		</a:t>
            </a:r>
          </a:p>
          <a:p>
            <a:pPr>
              <a:defRPr/>
            </a:pPr>
            <a:r>
              <a:rPr lang="fr-CA" b="1" dirty="0">
                <a:latin typeface="Arial" charset="0"/>
              </a:rPr>
              <a:t>2 cerveaux: Droit  		 corps calleux 		Gauche</a:t>
            </a:r>
          </a:p>
          <a:p>
            <a:pPr algn="ctr">
              <a:defRPr/>
            </a:pPr>
            <a:r>
              <a:rPr lang="fr-CA" b="1" dirty="0">
                <a:latin typeface="Arial" charset="0"/>
              </a:rPr>
              <a:t>Masse gélatineuse</a:t>
            </a:r>
          </a:p>
          <a:p>
            <a:pPr algn="ctr">
              <a:defRPr/>
            </a:pPr>
            <a:r>
              <a:rPr lang="fr-CA" b="1" dirty="0">
                <a:latin typeface="Arial" charset="0"/>
              </a:rPr>
              <a:t>Unité de base le neurone + important</a:t>
            </a:r>
          </a:p>
        </p:txBody>
      </p:sp>
      <p:sp>
        <p:nvSpPr>
          <p:cNvPr id="3" name="Text Box 2"/>
          <p:cNvSpPr txBox="1">
            <a:spLocks noChangeArrowheads="1"/>
          </p:cNvSpPr>
          <p:nvPr/>
        </p:nvSpPr>
        <p:spPr bwMode="auto">
          <a:xfrm>
            <a:off x="0" y="2286000"/>
            <a:ext cx="9144000" cy="1570038"/>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ctr">
              <a:defRPr/>
            </a:pPr>
            <a:r>
              <a:rPr lang="fr-CA" b="1" dirty="0">
                <a:latin typeface="Arial" charset="0"/>
              </a:rPr>
              <a:t>Neurone</a:t>
            </a:r>
          </a:p>
          <a:p>
            <a:pPr algn="just">
              <a:buFont typeface="Arial" pitchFamily="34" charset="0"/>
              <a:buChar char="•"/>
              <a:defRPr/>
            </a:pPr>
            <a:r>
              <a:rPr lang="fr-CA" b="1" dirty="0">
                <a:latin typeface="Arial" charset="0"/>
              </a:rPr>
              <a:t>Corps cellulaire : partie la plus importante</a:t>
            </a:r>
          </a:p>
          <a:p>
            <a:pPr algn="just">
              <a:buFont typeface="Arial" pitchFamily="34" charset="0"/>
              <a:buChar char="•"/>
              <a:defRPr/>
            </a:pPr>
            <a:r>
              <a:rPr lang="fr-CA" b="1" dirty="0">
                <a:latin typeface="Arial" charset="0"/>
              </a:rPr>
              <a:t>Axone entouré de gaine de myéline</a:t>
            </a:r>
          </a:p>
        </p:txBody>
      </p:sp>
      <p:sp>
        <p:nvSpPr>
          <p:cNvPr id="4" name="Text Box 2"/>
          <p:cNvSpPr txBox="1">
            <a:spLocks noChangeArrowheads="1"/>
          </p:cNvSpPr>
          <p:nvPr/>
        </p:nvSpPr>
        <p:spPr bwMode="auto">
          <a:xfrm>
            <a:off x="0" y="3930650"/>
            <a:ext cx="9144000" cy="1570038"/>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ctr">
              <a:defRPr/>
            </a:pPr>
            <a:r>
              <a:rPr lang="fr-CA" b="1" dirty="0">
                <a:latin typeface="Arial" charset="0"/>
              </a:rPr>
              <a:t>Neurone ont un langage</a:t>
            </a:r>
          </a:p>
          <a:p>
            <a:pPr algn="just">
              <a:defRPr/>
            </a:pPr>
            <a:r>
              <a:rPr lang="fr-CA" b="1" dirty="0">
                <a:latin typeface="Arial" charset="0"/>
              </a:rPr>
              <a:t>		Chimique</a:t>
            </a:r>
          </a:p>
          <a:p>
            <a:pPr algn="just">
              <a:defRPr/>
            </a:pPr>
            <a:r>
              <a:rPr lang="fr-CA" b="1" dirty="0">
                <a:latin typeface="Arial" charset="0"/>
              </a:rPr>
              <a:t>		Électrique </a:t>
            </a:r>
          </a:p>
        </p:txBody>
      </p:sp>
      <p:sp>
        <p:nvSpPr>
          <p:cNvPr id="5" name="Text Box 2"/>
          <p:cNvSpPr txBox="1">
            <a:spLocks noChangeArrowheads="1"/>
          </p:cNvSpPr>
          <p:nvPr/>
        </p:nvSpPr>
        <p:spPr bwMode="auto">
          <a:xfrm>
            <a:off x="0" y="5862638"/>
            <a:ext cx="9144000" cy="923925"/>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r>
              <a:rPr lang="fr-CA" b="1"/>
              <a:t>Neurone ont un langage 			communication </a:t>
            </a:r>
          </a:p>
          <a:p>
            <a:pPr algn="ctr"/>
            <a:r>
              <a:rPr lang="fr-CA" sz="2000" b="1"/>
              <a:t>Il  y a du bleu… il y a du bleu… il y a du bleu… il y a du bleu…</a:t>
            </a:r>
          </a:p>
        </p:txBody>
      </p:sp>
      <p:cxnSp>
        <p:nvCxnSpPr>
          <p:cNvPr id="8198" name="Connecteur droit avec flèche 5"/>
          <p:cNvCxnSpPr>
            <a:cxnSpLocks noChangeShapeType="1"/>
          </p:cNvCxnSpPr>
          <p:nvPr/>
        </p:nvCxnSpPr>
        <p:spPr bwMode="auto">
          <a:xfrm rot="10800000" flipH="1" flipV="1">
            <a:off x="3929063" y="6143625"/>
            <a:ext cx="1071562" cy="1588"/>
          </a:xfrm>
          <a:prstGeom prst="straightConnector1">
            <a:avLst/>
          </a:prstGeom>
          <a:noFill/>
          <a:ln w="57150" algn="ctr">
            <a:solidFill>
              <a:srgbClr val="FF3300"/>
            </a:solidFill>
            <a:round/>
            <a:headEnd/>
            <a:tailEnd type="arrow" w="med" len="med"/>
          </a:ln>
        </p:spPr>
      </p:cxnSp>
      <p:cxnSp>
        <p:nvCxnSpPr>
          <p:cNvPr id="8199" name="Connecteur droit avec flèche 6"/>
          <p:cNvCxnSpPr>
            <a:cxnSpLocks noChangeShapeType="1"/>
          </p:cNvCxnSpPr>
          <p:nvPr/>
        </p:nvCxnSpPr>
        <p:spPr bwMode="auto">
          <a:xfrm rot="10800000" flipH="1" flipV="1">
            <a:off x="2643188" y="785813"/>
            <a:ext cx="1071562" cy="1587"/>
          </a:xfrm>
          <a:prstGeom prst="straightConnector1">
            <a:avLst/>
          </a:prstGeom>
          <a:noFill/>
          <a:ln w="57150" algn="ctr">
            <a:solidFill>
              <a:srgbClr val="FF3300"/>
            </a:solidFill>
            <a:round/>
            <a:headEnd/>
            <a:tailEnd type="arrow" w="med" len="med"/>
          </a:ln>
        </p:spPr>
      </p:cxnSp>
      <p:cxnSp>
        <p:nvCxnSpPr>
          <p:cNvPr id="8200" name="Connecteur droit avec flèche 7"/>
          <p:cNvCxnSpPr>
            <a:cxnSpLocks noChangeShapeType="1"/>
          </p:cNvCxnSpPr>
          <p:nvPr/>
        </p:nvCxnSpPr>
        <p:spPr bwMode="auto">
          <a:xfrm rot="10800000" flipH="1" flipV="1">
            <a:off x="357188" y="5286375"/>
            <a:ext cx="1071562" cy="1588"/>
          </a:xfrm>
          <a:prstGeom prst="straightConnector1">
            <a:avLst/>
          </a:prstGeom>
          <a:noFill/>
          <a:ln w="57150" algn="ctr">
            <a:solidFill>
              <a:srgbClr val="FF3300"/>
            </a:solidFill>
            <a:round/>
            <a:headEnd/>
            <a:tailEnd type="arrow" w="med" len="med"/>
          </a:ln>
        </p:spPr>
      </p:cxnSp>
      <p:cxnSp>
        <p:nvCxnSpPr>
          <p:cNvPr id="8201" name="Connecteur droit avec flèche 6"/>
          <p:cNvCxnSpPr>
            <a:cxnSpLocks noChangeShapeType="1"/>
          </p:cNvCxnSpPr>
          <p:nvPr/>
        </p:nvCxnSpPr>
        <p:spPr bwMode="auto">
          <a:xfrm rot="10800000" flipH="1" flipV="1">
            <a:off x="509588" y="4867275"/>
            <a:ext cx="1071562" cy="1588"/>
          </a:xfrm>
          <a:prstGeom prst="straightConnector1">
            <a:avLst/>
          </a:prstGeom>
          <a:noFill/>
          <a:ln w="57150" algn="ctr">
            <a:solidFill>
              <a:srgbClr val="FF3300"/>
            </a:solidFill>
            <a:round/>
            <a:headEnd/>
            <a:tailEnd type="arrow" w="med" len="med"/>
          </a:ln>
        </p:spPr>
      </p:cxnSp>
      <p:cxnSp>
        <p:nvCxnSpPr>
          <p:cNvPr id="8202" name="Connecteur droit avec flèche 6"/>
          <p:cNvCxnSpPr>
            <a:cxnSpLocks noChangeShapeType="1"/>
          </p:cNvCxnSpPr>
          <p:nvPr/>
        </p:nvCxnSpPr>
        <p:spPr bwMode="auto">
          <a:xfrm rot="10800000" flipH="1" flipV="1">
            <a:off x="6215063" y="857250"/>
            <a:ext cx="1071562" cy="1588"/>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500063"/>
            <a:ext cx="9144000" cy="830262"/>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ctr">
              <a:defRPr/>
            </a:pPr>
            <a:r>
              <a:rPr lang="fr-CA" b="1" dirty="0">
                <a:latin typeface="Arial" charset="0"/>
              </a:rPr>
              <a:t>Nous avons besoin de récepteurs et d’expéditeurs de ces messages</a:t>
            </a:r>
          </a:p>
        </p:txBody>
      </p:sp>
      <p:sp>
        <p:nvSpPr>
          <p:cNvPr id="4" name="Text Box 2"/>
          <p:cNvSpPr txBox="1">
            <a:spLocks noChangeArrowheads="1"/>
          </p:cNvSpPr>
          <p:nvPr/>
        </p:nvSpPr>
        <p:spPr bwMode="auto">
          <a:xfrm>
            <a:off x="0" y="1357313"/>
            <a:ext cx="9144000" cy="1938337"/>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ctr">
              <a:defRPr/>
            </a:pPr>
            <a:r>
              <a:rPr lang="fr-CA" b="1" dirty="0">
                <a:latin typeface="Arial" charset="0"/>
              </a:rPr>
              <a:t>Terminaisons </a:t>
            </a:r>
            <a:r>
              <a:rPr lang="fr-CA" b="1" dirty="0" err="1">
                <a:latin typeface="Arial" charset="0"/>
              </a:rPr>
              <a:t>axonales</a:t>
            </a:r>
            <a:r>
              <a:rPr lang="fr-CA" b="1" dirty="0">
                <a:latin typeface="Arial" charset="0"/>
              </a:rPr>
              <a:t> relâchent information </a:t>
            </a:r>
          </a:p>
          <a:p>
            <a:pPr algn="just">
              <a:defRPr/>
            </a:pPr>
            <a:r>
              <a:rPr lang="fr-CA" b="1" dirty="0">
                <a:latin typeface="Arial" charset="0"/>
              </a:rPr>
              <a:t>neurone </a:t>
            </a:r>
            <a:r>
              <a:rPr lang="fr-CA" b="1" dirty="0" err="1">
                <a:latin typeface="Arial" charset="0"/>
              </a:rPr>
              <a:t>présynaptique</a:t>
            </a:r>
            <a:r>
              <a:rPr lang="fr-CA" b="1" dirty="0">
                <a:latin typeface="Arial" charset="0"/>
              </a:rPr>
              <a:t> (</a:t>
            </a:r>
            <a:r>
              <a:rPr lang="fr-CA" b="1" dirty="0" err="1">
                <a:latin typeface="Arial" charset="0"/>
              </a:rPr>
              <a:t>NPréS</a:t>
            </a:r>
            <a:r>
              <a:rPr lang="fr-CA" b="1" dirty="0">
                <a:latin typeface="Arial" charset="0"/>
              </a:rPr>
              <a:t>) : lâche l’information</a:t>
            </a:r>
          </a:p>
          <a:p>
            <a:pPr algn="just">
              <a:defRPr/>
            </a:pPr>
            <a:r>
              <a:rPr lang="fr-CA" b="1" dirty="0">
                <a:latin typeface="Arial" charset="0"/>
              </a:rPr>
              <a:t>neurone </a:t>
            </a:r>
            <a:r>
              <a:rPr lang="fr-CA" b="1" dirty="0" err="1">
                <a:latin typeface="Arial" charset="0"/>
              </a:rPr>
              <a:t>postsynaptique</a:t>
            </a:r>
            <a:r>
              <a:rPr lang="fr-CA" b="1" dirty="0">
                <a:latin typeface="Arial" charset="0"/>
              </a:rPr>
              <a:t> (</a:t>
            </a:r>
            <a:r>
              <a:rPr lang="fr-CA" b="1" dirty="0" err="1">
                <a:latin typeface="Arial" charset="0"/>
              </a:rPr>
              <a:t>NPostS</a:t>
            </a:r>
            <a:r>
              <a:rPr lang="fr-CA" b="1" dirty="0">
                <a:latin typeface="Arial" charset="0"/>
              </a:rPr>
              <a:t>) : Reçoit terminaisons </a:t>
            </a:r>
            <a:r>
              <a:rPr lang="fr-CA" b="1" dirty="0" err="1">
                <a:latin typeface="Arial" charset="0"/>
              </a:rPr>
              <a:t>axonales</a:t>
            </a:r>
            <a:r>
              <a:rPr lang="fr-CA" b="1" dirty="0">
                <a:latin typeface="Arial" charset="0"/>
              </a:rPr>
              <a:t> du neurone </a:t>
            </a:r>
            <a:r>
              <a:rPr lang="fr-CA" b="1" dirty="0" err="1">
                <a:latin typeface="Arial" charset="0"/>
              </a:rPr>
              <a:t>présynaptique</a:t>
            </a:r>
            <a:endParaRPr lang="fr-CA" b="1" dirty="0">
              <a:latin typeface="Arial" charset="0"/>
            </a:endParaRPr>
          </a:p>
        </p:txBody>
      </p:sp>
      <p:sp>
        <p:nvSpPr>
          <p:cNvPr id="5" name="Text Box 2"/>
          <p:cNvSpPr txBox="1">
            <a:spLocks noChangeArrowheads="1"/>
          </p:cNvSpPr>
          <p:nvPr/>
        </p:nvSpPr>
        <p:spPr bwMode="auto">
          <a:xfrm>
            <a:off x="0" y="3357563"/>
            <a:ext cx="9144000" cy="2154237"/>
          </a:xfrm>
          <a:prstGeom prst="rect">
            <a:avLst/>
          </a:prstGeom>
          <a:solidFill>
            <a:srgbClr val="0000CC"/>
          </a:solidFill>
          <a:ln w="38100">
            <a:noFill/>
            <a:miter lim="800000"/>
            <a:headEnd/>
            <a:tailEnd/>
          </a:ln>
          <a:effectLst>
            <a:outerShdw dist="35921" dir="2700000" algn="ctr" rotWithShape="0">
              <a:schemeClr val="tx2"/>
            </a:outerShdw>
          </a:effectLst>
        </p:spPr>
        <p:txBody>
          <a:bodyPr>
            <a:spAutoFit/>
          </a:bodyPr>
          <a:lstStyle/>
          <a:p>
            <a:r>
              <a:rPr lang="fr-CA" b="1" dirty="0"/>
              <a:t>Neurone </a:t>
            </a:r>
            <a:r>
              <a:rPr lang="fr-CA" b="1" dirty="0" err="1"/>
              <a:t>présynaptique</a:t>
            </a:r>
            <a:r>
              <a:rPr lang="fr-CA" b="1" dirty="0"/>
              <a:t>		Neurotransmetteur</a:t>
            </a:r>
          </a:p>
          <a:p>
            <a:pPr>
              <a:spcBef>
                <a:spcPct val="0"/>
              </a:spcBef>
              <a:buFont typeface="Arial" pitchFamily="34" charset="0"/>
              <a:buChar char="•"/>
            </a:pPr>
            <a:r>
              <a:rPr lang="fr-CA" sz="2000" b="1" dirty="0"/>
              <a:t>Relâché le long axone « COLIS »</a:t>
            </a:r>
          </a:p>
          <a:p>
            <a:pPr>
              <a:spcBef>
                <a:spcPct val="0"/>
              </a:spcBef>
              <a:buFont typeface="Arial" pitchFamily="34" charset="0"/>
              <a:buChar char="•"/>
            </a:pPr>
            <a:r>
              <a:rPr lang="fr-CA" sz="3600" b="1" dirty="0"/>
              <a:t>Force </a:t>
            </a:r>
            <a:r>
              <a:rPr lang="fr-CA" sz="2000" b="1" dirty="0"/>
              <a:t>qui pousse c’est 		  </a:t>
            </a:r>
            <a:r>
              <a:rPr lang="fr-CA" sz="3600" b="1" dirty="0"/>
              <a:t>PA(</a:t>
            </a:r>
            <a:r>
              <a:rPr lang="fr-CA" sz="2800" b="1" dirty="0"/>
              <a:t>message électrique</a:t>
            </a:r>
            <a:r>
              <a:rPr lang="fr-CA" sz="3600" b="1" dirty="0"/>
              <a:t>)</a:t>
            </a:r>
          </a:p>
          <a:p>
            <a:pPr algn="ctr"/>
            <a:r>
              <a:rPr lang="fr-CA" sz="3600" b="1" dirty="0"/>
              <a:t>    </a:t>
            </a:r>
            <a:r>
              <a:rPr lang="fr-CA" sz="3200" b="1" dirty="0"/>
              <a:t>SANS ÉLECTRICITÉ RIEN NE PASSE</a:t>
            </a:r>
          </a:p>
        </p:txBody>
      </p:sp>
      <p:cxnSp>
        <p:nvCxnSpPr>
          <p:cNvPr id="10246" name="Connecteur droit avec flèche 6"/>
          <p:cNvCxnSpPr>
            <a:cxnSpLocks noChangeShapeType="1"/>
          </p:cNvCxnSpPr>
          <p:nvPr/>
        </p:nvCxnSpPr>
        <p:spPr bwMode="auto">
          <a:xfrm rot="10800000" flipH="1" flipV="1">
            <a:off x="3571875" y="3643313"/>
            <a:ext cx="1071563" cy="1587"/>
          </a:xfrm>
          <a:prstGeom prst="straightConnector1">
            <a:avLst/>
          </a:prstGeom>
          <a:noFill/>
          <a:ln w="57150" algn="ctr">
            <a:solidFill>
              <a:srgbClr val="FF3300"/>
            </a:solidFill>
            <a:round/>
            <a:headEnd/>
            <a:tailEnd type="arrow" w="med" len="med"/>
          </a:ln>
        </p:spPr>
      </p:cxnSp>
      <p:cxnSp>
        <p:nvCxnSpPr>
          <p:cNvPr id="10247" name="Connecteur droit avec flèche 7"/>
          <p:cNvCxnSpPr>
            <a:cxnSpLocks noChangeShapeType="1"/>
          </p:cNvCxnSpPr>
          <p:nvPr/>
        </p:nvCxnSpPr>
        <p:spPr bwMode="auto">
          <a:xfrm rot="10800000" flipH="1" flipV="1">
            <a:off x="3714750" y="4429125"/>
            <a:ext cx="1071563" cy="1588"/>
          </a:xfrm>
          <a:prstGeom prst="straightConnector1">
            <a:avLst/>
          </a:prstGeom>
          <a:noFill/>
          <a:ln w="57150" algn="ctr">
            <a:solidFill>
              <a:srgbClr val="FF3300"/>
            </a:solidFill>
            <a:round/>
            <a:headEnd/>
            <a:tailEnd type="arrow" w="med" len="med"/>
          </a:ln>
        </p:spPr>
      </p:cxnSp>
      <p:sp>
        <p:nvSpPr>
          <p:cNvPr id="10" name="Text Box 2"/>
          <p:cNvSpPr txBox="1">
            <a:spLocks noChangeArrowheads="1"/>
          </p:cNvSpPr>
          <p:nvPr/>
        </p:nvSpPr>
        <p:spPr bwMode="auto">
          <a:xfrm>
            <a:off x="0" y="6215063"/>
            <a:ext cx="9144000" cy="584200"/>
          </a:xfrm>
          <a:prstGeom prst="rect">
            <a:avLst/>
          </a:prstGeom>
          <a:solidFill>
            <a:srgbClr val="0000CC"/>
          </a:solidFill>
          <a:ln w="38100">
            <a:solidFill>
              <a:srgbClr val="FFFF00"/>
            </a:solidFill>
            <a:miter lim="800000"/>
            <a:headEnd/>
            <a:tailEnd/>
          </a:ln>
          <a:effectLst>
            <a:outerShdw dist="35921" dir="2700000" algn="ctr" rotWithShape="0">
              <a:schemeClr val="tx2"/>
            </a:outerShdw>
          </a:effectLst>
        </p:spPr>
        <p:txBody>
          <a:bodyPr>
            <a:spAutoFit/>
          </a:bodyPr>
          <a:lstStyle/>
          <a:p>
            <a:pPr algn="just">
              <a:defRPr/>
            </a:pPr>
            <a:r>
              <a:rPr lang="fr-CA" sz="3200" b="1" dirty="0">
                <a:latin typeface="Arial" charset="0"/>
              </a:rPr>
              <a:t>TROP ÉLECTRICITÉ		EPILEPSIE</a:t>
            </a:r>
          </a:p>
        </p:txBody>
      </p:sp>
      <p:cxnSp>
        <p:nvCxnSpPr>
          <p:cNvPr id="10249" name="Connecteur droit avec flèche 10"/>
          <p:cNvCxnSpPr>
            <a:cxnSpLocks noChangeShapeType="1"/>
          </p:cNvCxnSpPr>
          <p:nvPr/>
        </p:nvCxnSpPr>
        <p:spPr bwMode="auto">
          <a:xfrm rot="10800000" flipH="1" flipV="1">
            <a:off x="4143375" y="6572250"/>
            <a:ext cx="1071563" cy="1588"/>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ctrTitle"/>
          </p:nvPr>
        </p:nvSpPr>
        <p:spPr>
          <a:xfrm>
            <a:off x="685800" y="0"/>
            <a:ext cx="7772400" cy="1470025"/>
          </a:xfrm>
        </p:spPr>
        <p:txBody>
          <a:bodyPr/>
          <a:lstStyle/>
          <a:p>
            <a:r>
              <a:rPr lang="fr-FR" b="1" smtClean="0">
                <a:solidFill>
                  <a:srgbClr val="FFFF00"/>
                </a:solidFill>
              </a:rPr>
              <a:t>AUTOROUTE DE NEUROTRANSMISSION</a:t>
            </a:r>
          </a:p>
        </p:txBody>
      </p:sp>
      <p:sp>
        <p:nvSpPr>
          <p:cNvPr id="11267" name="Sous-titre 2"/>
          <p:cNvSpPr>
            <a:spLocks noGrp="1"/>
          </p:cNvSpPr>
          <p:nvPr>
            <p:ph type="subTitle" idx="1"/>
          </p:nvPr>
        </p:nvSpPr>
        <p:spPr>
          <a:xfrm>
            <a:off x="0" y="1428750"/>
            <a:ext cx="9144000" cy="5429250"/>
          </a:xfrm>
          <a:solidFill>
            <a:srgbClr val="0000CC"/>
          </a:solidFill>
        </p:spPr>
        <p:txBody>
          <a:bodyPr/>
          <a:lstStyle/>
          <a:p>
            <a:pPr marL="514350" indent="-514350" algn="just">
              <a:buFont typeface="Times New Roman" pitchFamily="18" charset="0"/>
              <a:buAutoNum type="arabicPeriod"/>
            </a:pPr>
            <a:r>
              <a:rPr lang="fr-FR" b="1" dirty="0" smtClean="0">
                <a:solidFill>
                  <a:srgbClr val="FFFF00"/>
                </a:solidFill>
              </a:rPr>
              <a:t>Message chimique envoyé</a:t>
            </a:r>
          </a:p>
          <a:p>
            <a:pPr marL="514350" indent="-514350" algn="just">
              <a:buFont typeface="Times New Roman" pitchFamily="18" charset="0"/>
              <a:buAutoNum type="arabicPeriod"/>
            </a:pPr>
            <a:r>
              <a:rPr lang="fr-FR" b="1" dirty="0" smtClean="0">
                <a:solidFill>
                  <a:srgbClr val="FFFF00"/>
                </a:solidFill>
              </a:rPr>
              <a:t>Message chimique reçu</a:t>
            </a:r>
          </a:p>
          <a:p>
            <a:pPr marL="514350" indent="-514350" algn="just">
              <a:buFont typeface="Times New Roman" pitchFamily="18" charset="0"/>
              <a:buAutoNum type="arabicPeriod"/>
            </a:pPr>
            <a:r>
              <a:rPr lang="fr-FR" b="1" dirty="0" smtClean="0">
                <a:solidFill>
                  <a:srgbClr val="FFFF00"/>
                </a:solidFill>
              </a:rPr>
              <a:t>Neurotransmetteur détruit ou recyclé</a:t>
            </a:r>
          </a:p>
          <a:p>
            <a:pPr marL="514350" indent="-514350" algn="just"/>
            <a:r>
              <a:rPr lang="fr-FR" b="1" dirty="0" smtClean="0">
                <a:solidFill>
                  <a:srgbClr val="FFFF00"/>
                </a:solidFill>
              </a:rPr>
              <a:t>1 type de récepteur 	        1 type neurotransmetteur</a:t>
            </a:r>
          </a:p>
          <a:p>
            <a:pPr marL="514350" indent="-514350" algn="just"/>
            <a:r>
              <a:rPr lang="fr-FR" b="1" dirty="0" smtClean="0">
                <a:solidFill>
                  <a:srgbClr val="FFFF00"/>
                </a:solidFill>
              </a:rPr>
              <a:t>Dopamine 	    Sérotonine (rien ne se passe)</a:t>
            </a:r>
          </a:p>
          <a:p>
            <a:pPr marL="514350" indent="-514350" algn="just"/>
            <a:r>
              <a:rPr lang="fr-FR" b="1" dirty="0" smtClean="0">
                <a:solidFill>
                  <a:srgbClr val="FFFF00"/>
                </a:solidFill>
              </a:rPr>
              <a:t>2 systèmes 	Dopaminergique</a:t>
            </a:r>
          </a:p>
          <a:p>
            <a:pPr marL="514350" indent="-514350" algn="just"/>
            <a:r>
              <a:rPr lang="fr-FR" b="1" dirty="0" smtClean="0">
                <a:solidFill>
                  <a:srgbClr val="FFFF00"/>
                </a:solidFill>
              </a:rPr>
              <a:t>			 	</a:t>
            </a:r>
            <a:r>
              <a:rPr lang="fr-FR" b="1" dirty="0" err="1" smtClean="0">
                <a:solidFill>
                  <a:srgbClr val="FFFF00"/>
                </a:solidFill>
              </a:rPr>
              <a:t>Sérotoninergique</a:t>
            </a:r>
            <a:endParaRPr lang="fr-FR" b="1" dirty="0" smtClean="0">
              <a:solidFill>
                <a:srgbClr val="FFFF00"/>
              </a:solidFill>
            </a:endParaRPr>
          </a:p>
          <a:p>
            <a:pPr marL="514350" indent="-514350"/>
            <a:r>
              <a:rPr lang="fr-FR" b="1" dirty="0" smtClean="0">
                <a:solidFill>
                  <a:srgbClr val="FFFF00"/>
                </a:solidFill>
              </a:rPr>
              <a:t>DEREGLEMENT</a:t>
            </a:r>
            <a:r>
              <a:rPr lang="fr-FR" dirty="0" smtClean="0">
                <a:solidFill>
                  <a:srgbClr val="FFFF00"/>
                </a:solidFill>
              </a:rPr>
              <a:t> </a:t>
            </a:r>
            <a:r>
              <a:rPr lang="fr-FR" b="1" dirty="0" smtClean="0">
                <a:solidFill>
                  <a:srgbClr val="FFFF00"/>
                </a:solidFill>
              </a:rPr>
              <a:t>NEUROCHIMIQUE = 				NEUROPSYCHATRIE</a:t>
            </a:r>
          </a:p>
        </p:txBody>
      </p:sp>
      <p:cxnSp>
        <p:nvCxnSpPr>
          <p:cNvPr id="11268" name="Connecteur droit avec flèche 3"/>
          <p:cNvCxnSpPr>
            <a:cxnSpLocks noChangeShapeType="1"/>
          </p:cNvCxnSpPr>
          <p:nvPr/>
        </p:nvCxnSpPr>
        <p:spPr bwMode="auto">
          <a:xfrm rot="10800000" flipH="1" flipV="1">
            <a:off x="3500438" y="3570288"/>
            <a:ext cx="1071562" cy="1587"/>
          </a:xfrm>
          <a:prstGeom prst="straightConnector1">
            <a:avLst/>
          </a:prstGeom>
          <a:noFill/>
          <a:ln w="57150" algn="ctr">
            <a:solidFill>
              <a:srgbClr val="FF3300"/>
            </a:solidFill>
            <a:round/>
            <a:headEnd/>
            <a:tailEnd type="arrow" w="med" len="med"/>
          </a:ln>
        </p:spPr>
      </p:cxnSp>
      <p:cxnSp>
        <p:nvCxnSpPr>
          <p:cNvPr id="11269" name="Connecteur droit avec flèche 4"/>
          <p:cNvCxnSpPr>
            <a:cxnSpLocks noChangeShapeType="1"/>
          </p:cNvCxnSpPr>
          <p:nvPr/>
        </p:nvCxnSpPr>
        <p:spPr bwMode="auto">
          <a:xfrm rot="10800000" flipH="1" flipV="1">
            <a:off x="2071688" y="4143375"/>
            <a:ext cx="1071562" cy="1588"/>
          </a:xfrm>
          <a:prstGeom prst="straightConnector1">
            <a:avLst/>
          </a:prstGeom>
          <a:noFill/>
          <a:ln w="57150" algn="ctr">
            <a:solidFill>
              <a:srgbClr val="FF3300"/>
            </a:solidFill>
            <a:round/>
            <a:headEnd/>
            <a:tailEnd type="arrow" w="med" len="med"/>
          </a:ln>
        </p:spPr>
      </p:cxnSp>
      <p:cxnSp>
        <p:nvCxnSpPr>
          <p:cNvPr id="11270" name="Connecteur droit avec flèche 5"/>
          <p:cNvCxnSpPr>
            <a:cxnSpLocks noChangeShapeType="1"/>
          </p:cNvCxnSpPr>
          <p:nvPr/>
        </p:nvCxnSpPr>
        <p:spPr bwMode="auto">
          <a:xfrm rot="10800000" flipH="1" flipV="1">
            <a:off x="2000250" y="6357938"/>
            <a:ext cx="1071563" cy="1587"/>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357188" y="71438"/>
            <a:ext cx="8101012" cy="1143000"/>
          </a:xfrm>
        </p:spPr>
        <p:txBody>
          <a:bodyPr/>
          <a:lstStyle/>
          <a:p>
            <a:r>
              <a:rPr lang="fr-FR" sz="4800" b="1" smtClean="0">
                <a:solidFill>
                  <a:srgbClr val="FFFF00"/>
                </a:solidFill>
              </a:rPr>
              <a:t>NEUROTRANSMETTEURS</a:t>
            </a:r>
          </a:p>
        </p:txBody>
      </p:sp>
      <p:sp>
        <p:nvSpPr>
          <p:cNvPr id="12291" name="Espace réservé du contenu 2"/>
          <p:cNvSpPr>
            <a:spLocks noGrp="1"/>
          </p:cNvSpPr>
          <p:nvPr>
            <p:ph idx="1"/>
          </p:nvPr>
        </p:nvSpPr>
        <p:spPr>
          <a:xfrm>
            <a:off x="0" y="1981200"/>
            <a:ext cx="9001125" cy="4114800"/>
          </a:xfrm>
          <a:solidFill>
            <a:srgbClr val="0000CC"/>
          </a:solidFill>
        </p:spPr>
        <p:txBody>
          <a:bodyPr/>
          <a:lstStyle/>
          <a:p>
            <a:pPr marL="514350" indent="-514350">
              <a:buFont typeface="Times New Roman" pitchFamily="18" charset="0"/>
              <a:buAutoNum type="arabicPeriod"/>
            </a:pPr>
            <a:r>
              <a:rPr lang="fr-FR" sz="4400" b="1" dirty="0" smtClean="0">
                <a:solidFill>
                  <a:srgbClr val="FFFF00"/>
                </a:solidFill>
              </a:rPr>
              <a:t>Dopamine</a:t>
            </a:r>
          </a:p>
          <a:p>
            <a:pPr marL="514350" indent="-514350">
              <a:buFont typeface="Times New Roman" pitchFamily="18" charset="0"/>
              <a:buAutoNum type="arabicPeriod"/>
            </a:pPr>
            <a:r>
              <a:rPr lang="fr-FR" sz="4400" b="1" dirty="0" smtClean="0">
                <a:solidFill>
                  <a:srgbClr val="FFFF00"/>
                </a:solidFill>
              </a:rPr>
              <a:t>Sérotonine</a:t>
            </a:r>
          </a:p>
          <a:p>
            <a:pPr marL="514350" indent="-514350">
              <a:buFont typeface="Times New Roman" pitchFamily="18" charset="0"/>
              <a:buAutoNum type="arabicPeriod"/>
            </a:pPr>
            <a:r>
              <a:rPr lang="fr-FR" sz="4400" b="1" dirty="0" smtClean="0">
                <a:solidFill>
                  <a:srgbClr val="FFFF00"/>
                </a:solidFill>
              </a:rPr>
              <a:t>Noradrénaline</a:t>
            </a:r>
          </a:p>
          <a:p>
            <a:pPr marL="514350" indent="-514350">
              <a:buFont typeface="Times New Roman" pitchFamily="18" charset="0"/>
              <a:buAutoNum type="arabicPeriod"/>
            </a:pPr>
            <a:r>
              <a:rPr lang="fr-FR" sz="4400" b="1" dirty="0" smtClean="0">
                <a:solidFill>
                  <a:srgbClr val="FFFF00"/>
                </a:solidFill>
              </a:rPr>
              <a:t>GABA (acide </a:t>
            </a:r>
            <a:r>
              <a:rPr lang="fr-FR" sz="4400" b="1" dirty="0" err="1" smtClean="0">
                <a:solidFill>
                  <a:srgbClr val="FFFF00"/>
                </a:solidFill>
              </a:rPr>
              <a:t>gama</a:t>
            </a:r>
            <a:r>
              <a:rPr lang="fr-FR" sz="4400" b="1" dirty="0" smtClean="0">
                <a:solidFill>
                  <a:srgbClr val="FFFF00"/>
                </a:solidFill>
              </a:rPr>
              <a:t> </a:t>
            </a:r>
            <a:r>
              <a:rPr lang="fr-FR" sz="4400" b="1" dirty="0" err="1" smtClean="0">
                <a:solidFill>
                  <a:srgbClr val="FFFF00"/>
                </a:solidFill>
              </a:rPr>
              <a:t>amino</a:t>
            </a:r>
            <a:r>
              <a:rPr lang="fr-FR" sz="4400" b="1" dirty="0" smtClean="0">
                <a:solidFill>
                  <a:srgbClr val="FFFF00"/>
                </a:solidFill>
              </a:rPr>
              <a:t> butyrique)</a:t>
            </a: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4438"/>
            <a:ext cx="9144000" cy="4929187"/>
          </a:xfrm>
          <a:solidFill>
            <a:srgbClr val="0000CC"/>
          </a:solidFill>
          <a:ln w="76200">
            <a:solidFill>
              <a:srgbClr val="00B050"/>
            </a:solidFill>
          </a:ln>
        </p:spPr>
        <p:txBody>
          <a:bodyPr/>
          <a:lstStyle/>
          <a:p>
            <a:pPr marL="514350" indent="-514350">
              <a:buFont typeface="Times New Roman" pitchFamily="18" charset="0"/>
              <a:buAutoNum type="arabicPeriod"/>
            </a:pPr>
            <a:r>
              <a:rPr lang="fr-FR" b="1" dirty="0" smtClean="0">
                <a:solidFill>
                  <a:srgbClr val="FF0000"/>
                </a:solidFill>
              </a:rPr>
              <a:t>DOPAMINE</a:t>
            </a:r>
          </a:p>
          <a:p>
            <a:pPr marL="514350" indent="-514350">
              <a:buFontTx/>
              <a:buNone/>
            </a:pPr>
            <a:r>
              <a:rPr lang="fr-FR" b="1" dirty="0" smtClean="0">
                <a:solidFill>
                  <a:srgbClr val="FFFF00"/>
                </a:solidFill>
              </a:rPr>
              <a:t>Impliquée dans Maladie PARKINSON</a:t>
            </a:r>
          </a:p>
          <a:p>
            <a:pPr marL="514350" indent="-514350">
              <a:buFontTx/>
              <a:buNone/>
            </a:pPr>
            <a:r>
              <a:rPr lang="fr-FR" b="1" dirty="0" smtClean="0">
                <a:solidFill>
                  <a:srgbClr val="FFFF00"/>
                </a:solidFill>
              </a:rPr>
              <a:t>Substance noire		 produit dopamine</a:t>
            </a:r>
          </a:p>
          <a:p>
            <a:pPr marL="514350" indent="-514350">
              <a:buFontTx/>
              <a:buNone/>
            </a:pPr>
            <a:r>
              <a:rPr lang="fr-FR" b="1" dirty="0" smtClean="0">
                <a:solidFill>
                  <a:srgbClr val="FFFF00"/>
                </a:solidFill>
              </a:rPr>
              <a:t>Substance noire dégénère   		Parkinson</a:t>
            </a:r>
          </a:p>
          <a:p>
            <a:pPr marL="514350" indent="-514350">
              <a:buFontTx/>
              <a:buNone/>
            </a:pPr>
            <a:r>
              <a:rPr lang="fr-FR" b="1" dirty="0" smtClean="0">
                <a:solidFill>
                  <a:srgbClr val="FFFF00"/>
                </a:solidFill>
              </a:rPr>
              <a:t>TTT: Synthèse</a:t>
            </a:r>
          </a:p>
          <a:p>
            <a:pPr marL="514350" indent="-514350">
              <a:buFontTx/>
              <a:buNone/>
            </a:pPr>
            <a:r>
              <a:rPr lang="fr-FR" b="1" dirty="0" smtClean="0">
                <a:solidFill>
                  <a:srgbClr val="FFFF00"/>
                </a:solidFill>
              </a:rPr>
              <a:t>	Production de Dopamine 		Schizophrénie</a:t>
            </a:r>
          </a:p>
          <a:p>
            <a:pPr marL="514350" indent="-514350">
              <a:buFontTx/>
              <a:buNone/>
            </a:pPr>
            <a:endParaRPr lang="fr-FR" b="1" dirty="0" smtClean="0">
              <a:solidFill>
                <a:srgbClr val="FFFF00"/>
              </a:solidFill>
            </a:endParaRPr>
          </a:p>
          <a:p>
            <a:pPr marL="514350" indent="-514350">
              <a:buFontTx/>
              <a:buNone/>
            </a:pPr>
            <a:r>
              <a:rPr lang="fr-FR" b="1" dirty="0" smtClean="0">
                <a:solidFill>
                  <a:srgbClr val="FFFF00"/>
                </a:solidFill>
              </a:rPr>
              <a:t>TTT: 	taux de Dopamine</a:t>
            </a:r>
          </a:p>
          <a:p>
            <a:pPr marL="514350" indent="-514350">
              <a:buFontTx/>
              <a:buNone/>
            </a:pPr>
            <a:endParaRPr lang="fr-FR" b="1" dirty="0" smtClean="0">
              <a:solidFill>
                <a:srgbClr val="FFFF00"/>
              </a:solidFill>
            </a:endParaRPr>
          </a:p>
          <a:p>
            <a:pPr marL="514350" indent="-514350">
              <a:buFontTx/>
              <a:buNone/>
            </a:pPr>
            <a:r>
              <a:rPr lang="fr-FR" b="1" dirty="0" smtClean="0">
                <a:solidFill>
                  <a:srgbClr val="FFFF00"/>
                </a:solidFill>
              </a:rPr>
              <a:t> </a:t>
            </a:r>
          </a:p>
          <a:p>
            <a:pPr marL="514350" indent="-514350">
              <a:buFontTx/>
              <a:buNone/>
            </a:pPr>
            <a:endParaRPr lang="fr-FR" b="1" dirty="0" smtClean="0">
              <a:solidFill>
                <a:srgbClr val="FFFF00"/>
              </a:solidFill>
            </a:endParaRPr>
          </a:p>
          <a:p>
            <a:pPr marL="514350" indent="-514350">
              <a:buFontTx/>
              <a:buNone/>
            </a:pPr>
            <a:endParaRPr lang="fr-FR" dirty="0" smtClean="0"/>
          </a:p>
        </p:txBody>
      </p:sp>
      <p:sp>
        <p:nvSpPr>
          <p:cNvPr id="13315" name="Titre 1"/>
          <p:cNvSpPr>
            <a:spLocks noGrp="1"/>
          </p:cNvSpPr>
          <p:nvPr>
            <p:ph type="title"/>
          </p:nvPr>
        </p:nvSpPr>
        <p:spPr>
          <a:xfrm>
            <a:off x="357188" y="71438"/>
            <a:ext cx="8101012" cy="1143000"/>
          </a:xfrm>
        </p:spPr>
        <p:txBody>
          <a:bodyPr/>
          <a:lstStyle/>
          <a:p>
            <a:r>
              <a:rPr lang="fr-FR" sz="4800" b="1" smtClean="0">
                <a:solidFill>
                  <a:srgbClr val="FFFF00"/>
                </a:solidFill>
              </a:rPr>
              <a:t>NEUROTRANSMETTEURS</a:t>
            </a:r>
          </a:p>
        </p:txBody>
      </p:sp>
      <p:cxnSp>
        <p:nvCxnSpPr>
          <p:cNvPr id="13316" name="Connecteur droit avec flèche 4"/>
          <p:cNvCxnSpPr>
            <a:cxnSpLocks noChangeShapeType="1"/>
          </p:cNvCxnSpPr>
          <p:nvPr/>
        </p:nvCxnSpPr>
        <p:spPr bwMode="auto">
          <a:xfrm>
            <a:off x="3071813" y="2713038"/>
            <a:ext cx="1500187" cy="1587"/>
          </a:xfrm>
          <a:prstGeom prst="straightConnector1">
            <a:avLst/>
          </a:prstGeom>
          <a:noFill/>
          <a:ln w="57150" algn="ctr">
            <a:solidFill>
              <a:srgbClr val="FF3300"/>
            </a:solidFill>
            <a:round/>
            <a:headEnd/>
            <a:tailEnd type="arrow" w="med" len="med"/>
          </a:ln>
        </p:spPr>
      </p:cxnSp>
      <p:cxnSp>
        <p:nvCxnSpPr>
          <p:cNvPr id="13317" name="Connecteur droit avec flèche 5"/>
          <p:cNvCxnSpPr>
            <a:cxnSpLocks noChangeShapeType="1"/>
          </p:cNvCxnSpPr>
          <p:nvPr/>
        </p:nvCxnSpPr>
        <p:spPr bwMode="auto">
          <a:xfrm>
            <a:off x="4643438" y="3355975"/>
            <a:ext cx="1428750" cy="1588"/>
          </a:xfrm>
          <a:prstGeom prst="straightConnector1">
            <a:avLst/>
          </a:prstGeom>
          <a:noFill/>
          <a:ln w="57150" algn="ctr">
            <a:solidFill>
              <a:srgbClr val="FF3300"/>
            </a:solidFill>
            <a:round/>
            <a:headEnd/>
            <a:tailEnd type="arrow" w="med" len="med"/>
          </a:ln>
        </p:spPr>
      </p:cxnSp>
      <p:sp>
        <p:nvSpPr>
          <p:cNvPr id="13318" name="Flèche vers le haut 6"/>
          <p:cNvSpPr>
            <a:spLocks noChangeArrowheads="1"/>
          </p:cNvSpPr>
          <p:nvPr/>
        </p:nvSpPr>
        <p:spPr bwMode="auto">
          <a:xfrm>
            <a:off x="71438" y="414655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
        <p:nvSpPr>
          <p:cNvPr id="13319" name="Flèche courbée vers le haut 7"/>
          <p:cNvSpPr>
            <a:spLocks noChangeArrowheads="1"/>
          </p:cNvSpPr>
          <p:nvPr/>
        </p:nvSpPr>
        <p:spPr bwMode="auto">
          <a:xfrm>
            <a:off x="5214938" y="4681538"/>
            <a:ext cx="1000125" cy="461962"/>
          </a:xfrm>
          <a:prstGeom prst="curvedUpArrow">
            <a:avLst>
              <a:gd name="adj1" fmla="val 24987"/>
              <a:gd name="adj2" fmla="val 49964"/>
              <a:gd name="adj3" fmla="val 25000"/>
            </a:avLst>
          </a:prstGeom>
          <a:solidFill>
            <a:srgbClr val="66FF33"/>
          </a:solidFill>
          <a:ln w="57150" algn="ctr">
            <a:solidFill>
              <a:srgbClr val="66FF33"/>
            </a:solidFill>
            <a:round/>
            <a:headEnd/>
            <a:tailEnd/>
          </a:ln>
        </p:spPr>
        <p:txBody>
          <a:bodyPr>
            <a:spAutoFit/>
          </a:bodyPr>
          <a:lstStyle/>
          <a:p>
            <a:endParaRPr lang="fr-FR"/>
          </a:p>
        </p:txBody>
      </p:sp>
      <p:sp>
        <p:nvSpPr>
          <p:cNvPr id="13320" name="Flèche vers le haut 8"/>
          <p:cNvSpPr>
            <a:spLocks noChangeArrowheads="1"/>
          </p:cNvSpPr>
          <p:nvPr/>
        </p:nvSpPr>
        <p:spPr bwMode="auto">
          <a:xfrm rot="10800000">
            <a:off x="1143000" y="528955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ctrTitle"/>
          </p:nvPr>
        </p:nvSpPr>
        <p:spPr>
          <a:xfrm>
            <a:off x="685800" y="-357188"/>
            <a:ext cx="7772400" cy="1470026"/>
          </a:xfrm>
        </p:spPr>
        <p:txBody>
          <a:bodyPr/>
          <a:lstStyle/>
          <a:p>
            <a:r>
              <a:rPr lang="fr-FR" b="1" smtClean="0">
                <a:solidFill>
                  <a:srgbClr val="FFFF00"/>
                </a:solidFill>
              </a:rPr>
              <a:t>NEUROTRANSMETTEURS</a:t>
            </a:r>
            <a:endParaRPr lang="fr-FR" smtClean="0"/>
          </a:p>
        </p:txBody>
      </p:sp>
      <p:sp>
        <p:nvSpPr>
          <p:cNvPr id="14339" name="Sous-titre 2"/>
          <p:cNvSpPr>
            <a:spLocks noGrp="1"/>
          </p:cNvSpPr>
          <p:nvPr>
            <p:ph type="subTitle" idx="1"/>
          </p:nvPr>
        </p:nvSpPr>
        <p:spPr>
          <a:xfrm>
            <a:off x="0" y="857250"/>
            <a:ext cx="9144000" cy="1752600"/>
          </a:xfrm>
          <a:solidFill>
            <a:srgbClr val="0000CC"/>
          </a:solidFill>
        </p:spPr>
        <p:txBody>
          <a:bodyPr/>
          <a:lstStyle/>
          <a:p>
            <a:pPr marL="514350" indent="-514350" algn="just">
              <a:buFontTx/>
              <a:buAutoNum type="arabicPeriod" startAt="2"/>
            </a:pPr>
            <a:r>
              <a:rPr lang="fr-FR" b="1" dirty="0" smtClean="0">
                <a:solidFill>
                  <a:srgbClr val="FF0000"/>
                </a:solidFill>
              </a:rPr>
              <a:t>SÉROTONINE</a:t>
            </a:r>
          </a:p>
          <a:p>
            <a:pPr marL="514350" indent="-514350" algn="just"/>
            <a:r>
              <a:rPr lang="fr-FR" b="1" dirty="0" smtClean="0">
                <a:solidFill>
                  <a:srgbClr val="FFFF00"/>
                </a:solidFill>
              </a:rPr>
              <a:t>Impliquée dans la dépression</a:t>
            </a:r>
          </a:p>
        </p:txBody>
      </p:sp>
      <p:sp>
        <p:nvSpPr>
          <p:cNvPr id="4" name="Sous-titre 2"/>
          <p:cNvSpPr txBox="1">
            <a:spLocks/>
          </p:cNvSpPr>
          <p:nvPr/>
        </p:nvSpPr>
        <p:spPr bwMode="auto">
          <a:xfrm>
            <a:off x="0" y="2357438"/>
            <a:ext cx="9144000" cy="2357437"/>
          </a:xfrm>
          <a:prstGeom prst="rect">
            <a:avLst/>
          </a:prstGeom>
          <a:solidFill>
            <a:srgbClr val="0000CC"/>
          </a:solidFill>
          <a:ln w="9525">
            <a:noFill/>
            <a:miter lim="800000"/>
            <a:headEnd/>
            <a:tailEnd/>
          </a:ln>
          <a:effectLst/>
        </p:spPr>
        <p:txBody>
          <a:bodyPr/>
          <a:lstStyle/>
          <a:p>
            <a:pPr marL="514350" indent="-514350" algn="just">
              <a:spcBef>
                <a:spcPct val="20000"/>
              </a:spcBef>
            </a:pPr>
            <a:r>
              <a:rPr lang="fr-FR" sz="3200" b="1" dirty="0">
                <a:latin typeface="Times New Roman" pitchFamily="18" charset="0"/>
              </a:rPr>
              <a:t>3.	</a:t>
            </a:r>
            <a:r>
              <a:rPr lang="fr-FR" sz="3200" b="1" dirty="0">
                <a:solidFill>
                  <a:srgbClr val="FF0000"/>
                </a:solidFill>
                <a:latin typeface="Times New Roman" pitchFamily="18" charset="0"/>
              </a:rPr>
              <a:t>NORADRÉNALINE </a:t>
            </a:r>
            <a:r>
              <a:rPr lang="fr-FR" b="1" dirty="0"/>
              <a:t>attention, émotions,  sommeil, le rêve; apprentissage</a:t>
            </a:r>
            <a:r>
              <a:rPr lang="fr-FR" sz="1600" b="1" dirty="0"/>
              <a:t>	</a:t>
            </a:r>
            <a:r>
              <a:rPr lang="fr-FR" sz="2000" b="1" dirty="0">
                <a:latin typeface="Times New Roman" pitchFamily="18" charset="0"/>
              </a:rPr>
              <a:t>Impliquée dans </a:t>
            </a:r>
            <a:endParaRPr lang="fr-FR" sz="2000" b="1" dirty="0">
              <a:solidFill>
                <a:srgbClr val="FF0000"/>
              </a:solidFill>
              <a:latin typeface="Times New Roman" pitchFamily="18" charset="0"/>
            </a:endParaRPr>
          </a:p>
          <a:p>
            <a:pPr marL="514350" indent="-514350" algn="just">
              <a:spcBef>
                <a:spcPct val="20000"/>
              </a:spcBef>
              <a:buFont typeface="Arial" pitchFamily="34" charset="0"/>
              <a:buChar char="•"/>
            </a:pPr>
            <a:r>
              <a:rPr lang="fr-FR" sz="3200" b="1" dirty="0">
                <a:latin typeface="Times New Roman" pitchFamily="18" charset="0"/>
              </a:rPr>
              <a:t>	la dépression</a:t>
            </a:r>
          </a:p>
          <a:p>
            <a:pPr marL="514350" indent="-514350" algn="just">
              <a:spcBef>
                <a:spcPct val="20000"/>
              </a:spcBef>
              <a:buFont typeface="Arial" pitchFamily="34" charset="0"/>
              <a:buChar char="•"/>
            </a:pPr>
            <a:r>
              <a:rPr lang="fr-FR" sz="3200" b="1" dirty="0">
                <a:latin typeface="Times New Roman" pitchFamily="18" charset="0"/>
              </a:rPr>
              <a:t>La mémoire émotionnelle</a:t>
            </a:r>
          </a:p>
        </p:txBody>
      </p:sp>
      <p:sp>
        <p:nvSpPr>
          <p:cNvPr id="5" name="Sous-titre 2"/>
          <p:cNvSpPr txBox="1">
            <a:spLocks/>
          </p:cNvSpPr>
          <p:nvPr/>
        </p:nvSpPr>
        <p:spPr bwMode="auto">
          <a:xfrm>
            <a:off x="0" y="4643438"/>
            <a:ext cx="9144000" cy="2214562"/>
          </a:xfrm>
          <a:prstGeom prst="rect">
            <a:avLst/>
          </a:prstGeom>
          <a:solidFill>
            <a:srgbClr val="0000CC"/>
          </a:solidFill>
          <a:ln w="9525">
            <a:noFill/>
            <a:miter lim="800000"/>
            <a:headEnd/>
            <a:tailEnd/>
          </a:ln>
          <a:effectLst/>
        </p:spPr>
        <p:txBody>
          <a:bodyPr/>
          <a:lstStyle/>
          <a:p>
            <a:pPr marL="514350" indent="-514350" algn="just">
              <a:spcBef>
                <a:spcPct val="20000"/>
              </a:spcBef>
              <a:buFontTx/>
              <a:buAutoNum type="arabicPeriod" startAt="4"/>
            </a:pPr>
            <a:r>
              <a:rPr lang="fr-FR" sz="3200" b="1" dirty="0">
                <a:solidFill>
                  <a:srgbClr val="FF0000"/>
                </a:solidFill>
                <a:latin typeface="Times New Roman" pitchFamily="18" charset="0"/>
              </a:rPr>
              <a:t>GABA</a:t>
            </a:r>
            <a:r>
              <a:rPr lang="fr-FR" sz="3200" b="1" dirty="0">
                <a:latin typeface="Times New Roman" pitchFamily="18" charset="0"/>
              </a:rPr>
              <a:t> (acide </a:t>
            </a:r>
            <a:r>
              <a:rPr lang="fr-FR" sz="3200" b="1" dirty="0" err="1">
                <a:latin typeface="Times New Roman" pitchFamily="18" charset="0"/>
              </a:rPr>
              <a:t>gama</a:t>
            </a:r>
            <a:r>
              <a:rPr lang="fr-FR" sz="3200" b="1" dirty="0">
                <a:latin typeface="Times New Roman" pitchFamily="18" charset="0"/>
              </a:rPr>
              <a:t> </a:t>
            </a:r>
            <a:r>
              <a:rPr lang="fr-FR" sz="3200" b="1" dirty="0" err="1">
                <a:latin typeface="Times New Roman" pitchFamily="18" charset="0"/>
              </a:rPr>
              <a:t>amino</a:t>
            </a:r>
            <a:r>
              <a:rPr lang="fr-FR" sz="3200" b="1" dirty="0">
                <a:latin typeface="Times New Roman" pitchFamily="18" charset="0"/>
              </a:rPr>
              <a:t> butyrique)</a:t>
            </a:r>
          </a:p>
          <a:p>
            <a:pPr marL="514350" indent="-514350" algn="just">
              <a:spcBef>
                <a:spcPct val="20000"/>
              </a:spcBef>
            </a:pPr>
            <a:r>
              <a:rPr lang="fr-FR" sz="3200" b="1" dirty="0">
                <a:latin typeface="Times New Roman" pitchFamily="18" charset="0"/>
              </a:rPr>
              <a:t>Inhibiteur dans le SNC </a:t>
            </a:r>
            <a:r>
              <a:rPr lang="fr-FR" sz="1000" dirty="0"/>
              <a:t> </a:t>
            </a:r>
            <a:r>
              <a:rPr lang="fr-FR" sz="1400" b="1" dirty="0"/>
              <a:t>rôle important chez adulte empêche excitation prolongée neurones. </a:t>
            </a:r>
            <a:endParaRPr lang="fr-FR" sz="1400" b="1" dirty="0">
              <a:latin typeface="Times New Roman" pitchFamily="18" charset="0"/>
            </a:endParaRPr>
          </a:p>
          <a:p>
            <a:pPr marL="514350" indent="-514350" algn="just">
              <a:spcBef>
                <a:spcPct val="20000"/>
              </a:spcBef>
            </a:pPr>
            <a:r>
              <a:rPr lang="fr-FR" sz="3200" b="1" dirty="0">
                <a:latin typeface="Times New Roman" pitchFamily="18" charset="0"/>
              </a:rPr>
              <a:t>		GABA 		EPILEPSIE</a:t>
            </a:r>
          </a:p>
        </p:txBody>
      </p:sp>
      <p:sp>
        <p:nvSpPr>
          <p:cNvPr id="14342" name="Flèche vers le haut 5"/>
          <p:cNvSpPr>
            <a:spLocks noChangeArrowheads="1"/>
          </p:cNvSpPr>
          <p:nvPr/>
        </p:nvSpPr>
        <p:spPr bwMode="auto">
          <a:xfrm rot="10800000">
            <a:off x="285750" y="614680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
        <p:nvSpPr>
          <p:cNvPr id="14343" name="Flèche courbée vers le haut 6"/>
          <p:cNvSpPr>
            <a:spLocks noChangeArrowheads="1"/>
          </p:cNvSpPr>
          <p:nvPr/>
        </p:nvSpPr>
        <p:spPr bwMode="auto">
          <a:xfrm>
            <a:off x="2571750" y="6215063"/>
            <a:ext cx="1000125" cy="461962"/>
          </a:xfrm>
          <a:prstGeom prst="curvedUpArrow">
            <a:avLst>
              <a:gd name="adj1" fmla="val 24987"/>
              <a:gd name="adj2" fmla="val 49964"/>
              <a:gd name="adj3" fmla="val 25000"/>
            </a:avLst>
          </a:prstGeom>
          <a:solidFill>
            <a:srgbClr val="66FF33"/>
          </a:solidFill>
          <a:ln w="57150" algn="ctr">
            <a:solidFill>
              <a:srgbClr val="66FF33"/>
            </a:solidFill>
            <a:round/>
            <a:headEnd/>
            <a:tailEnd/>
          </a:ln>
        </p:spPr>
        <p:txBody>
          <a:bodyPr>
            <a:spAutoFit/>
          </a:bodyPr>
          <a:lstStyle/>
          <a:p>
            <a:r>
              <a:rPr lang="fr-FR"/>
              <a:t> </a:t>
            </a: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fr-FR"/>
              <a:t>Rockefeller University</a:t>
            </a:r>
            <a:r>
              <a:rPr lang="fr-FR" b="1"/>
              <a:t>, PAUL GREENGARD</a:t>
            </a:r>
            <a:r>
              <a:rPr lang="fr-FR"/>
              <a:t>, Prix Nobel de médecine </a:t>
            </a:r>
          </a:p>
        </p:txBody>
      </p:sp>
      <p:sp>
        <p:nvSpPr>
          <p:cNvPr id="15363" name="Rectangle 2"/>
          <p:cNvSpPr>
            <a:spLocks noChangeArrowheads="1"/>
          </p:cNvSpPr>
          <p:nvPr/>
        </p:nvSpPr>
        <p:spPr bwMode="auto">
          <a:xfrm>
            <a:off x="0" y="714375"/>
            <a:ext cx="9144000" cy="2124075"/>
          </a:xfrm>
          <a:prstGeom prst="rect">
            <a:avLst/>
          </a:prstGeom>
          <a:noFill/>
          <a:ln w="9525">
            <a:noFill/>
            <a:miter lim="800000"/>
            <a:headEnd/>
            <a:tailEnd/>
          </a:ln>
        </p:spPr>
        <p:txBody>
          <a:bodyPr>
            <a:spAutoFit/>
          </a:bodyPr>
          <a:lstStyle/>
          <a:p>
            <a:r>
              <a:rPr lang="fr-FR" b="1"/>
              <a:t>identifié la protéine p11 qui joue un rôle majeur dans la médiation de la sérotonine dans le cerveau</a:t>
            </a:r>
          </a:p>
          <a:p>
            <a:r>
              <a:rPr lang="fr-FR" b="1"/>
              <a:t>P11: agissait directement sur la présence du récepteur de sérotonine 5-HT1B qui se situe à la surface des cellules.</a:t>
            </a:r>
            <a:br>
              <a:rPr lang="fr-FR" b="1"/>
            </a:br>
            <a:endParaRPr lang="fr-FR" b="1"/>
          </a:p>
        </p:txBody>
      </p:sp>
      <p:sp>
        <p:nvSpPr>
          <p:cNvPr id="15364" name="Rectangle 3"/>
          <p:cNvSpPr>
            <a:spLocks noChangeArrowheads="1"/>
          </p:cNvSpPr>
          <p:nvPr/>
        </p:nvSpPr>
        <p:spPr bwMode="auto">
          <a:xfrm>
            <a:off x="0" y="3413125"/>
            <a:ext cx="9144000" cy="2308225"/>
          </a:xfrm>
          <a:prstGeom prst="rect">
            <a:avLst/>
          </a:prstGeom>
          <a:solidFill>
            <a:srgbClr val="0000CC"/>
          </a:solidFill>
          <a:ln w="9525">
            <a:noFill/>
            <a:miter lim="800000"/>
            <a:headEnd/>
            <a:tailEnd/>
          </a:ln>
        </p:spPr>
        <p:txBody>
          <a:bodyPr>
            <a:spAutoFit/>
          </a:bodyPr>
          <a:lstStyle/>
          <a:p>
            <a:r>
              <a:rPr lang="fr-FR" b="1" dirty="0"/>
              <a:t>BAISSE DE SÉROTONINE = apparition des pathologies psychiques</a:t>
            </a:r>
          </a:p>
          <a:p>
            <a:r>
              <a:rPr lang="fr-FR" b="1" dirty="0"/>
              <a:t>exemple la DÉPRESSION</a:t>
            </a:r>
          </a:p>
          <a:p>
            <a:r>
              <a:rPr lang="fr-FR" b="1" dirty="0"/>
              <a:t>les traitements </a:t>
            </a:r>
            <a:r>
              <a:rPr lang="fr-FR" b="1" dirty="0" err="1"/>
              <a:t>anti-dépresseurs</a:t>
            </a:r>
            <a:r>
              <a:rPr lang="fr-FR" b="1" dirty="0"/>
              <a:t> augmentent la quantité de la protéine p11</a:t>
            </a: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0"/>
            <a:ext cx="9144000" cy="747713"/>
          </a:xfrm>
        </p:spPr>
        <p:txBody>
          <a:bodyPr/>
          <a:lstStyle/>
          <a:p>
            <a:r>
              <a:rPr lang="fr-FR" sz="4000" b="1" smtClean="0">
                <a:solidFill>
                  <a:srgbClr val="FFFF00"/>
                </a:solidFill>
              </a:rPr>
              <a:t> COMMUNICATION NEURONALE</a:t>
            </a:r>
          </a:p>
        </p:txBody>
      </p:sp>
      <p:sp>
        <p:nvSpPr>
          <p:cNvPr id="17411" name="Flèche vers le haut 6"/>
          <p:cNvSpPr>
            <a:spLocks noChangeArrowheads="1"/>
          </p:cNvSpPr>
          <p:nvPr/>
        </p:nvSpPr>
        <p:spPr bwMode="auto">
          <a:xfrm rot="10800000">
            <a:off x="3714750" y="2214563"/>
            <a:ext cx="500063" cy="617537"/>
          </a:xfrm>
          <a:prstGeom prst="upArrow">
            <a:avLst>
              <a:gd name="adj1" fmla="val 62926"/>
              <a:gd name="adj2" fmla="val 49968"/>
            </a:avLst>
          </a:prstGeom>
          <a:solidFill>
            <a:srgbClr val="66FF33"/>
          </a:solidFill>
          <a:ln w="28575" algn="ctr">
            <a:solidFill>
              <a:schemeClr val="tx1"/>
            </a:solidFill>
            <a:round/>
            <a:headEnd/>
            <a:tailEnd/>
          </a:ln>
        </p:spPr>
        <p:txBody>
          <a:bodyPr>
            <a:spAutoFit/>
          </a:bodyPr>
          <a:lstStyle/>
          <a:p>
            <a:endParaRPr lang="fr-FR"/>
          </a:p>
        </p:txBody>
      </p:sp>
      <p:sp>
        <p:nvSpPr>
          <p:cNvPr id="17412" name="ZoneTexte 8"/>
          <p:cNvSpPr txBox="1">
            <a:spLocks noChangeArrowheads="1"/>
          </p:cNvSpPr>
          <p:nvPr/>
        </p:nvSpPr>
        <p:spPr bwMode="auto">
          <a:xfrm>
            <a:off x="0" y="4500563"/>
            <a:ext cx="9144000" cy="1754187"/>
          </a:xfrm>
          <a:prstGeom prst="rect">
            <a:avLst/>
          </a:prstGeom>
          <a:solidFill>
            <a:srgbClr val="0000CC"/>
          </a:solidFill>
          <a:ln w="9525">
            <a:noFill/>
            <a:miter lim="800000"/>
            <a:headEnd/>
            <a:tailEnd/>
          </a:ln>
        </p:spPr>
        <p:txBody>
          <a:bodyPr>
            <a:spAutoFit/>
          </a:bodyPr>
          <a:lstStyle/>
          <a:p>
            <a:r>
              <a:rPr lang="fr-FR" dirty="0"/>
              <a:t>Neurones sensoriels information extérieur          cerveau</a:t>
            </a:r>
          </a:p>
          <a:p>
            <a:r>
              <a:rPr lang="fr-FR" dirty="0"/>
              <a:t>Renvoie information par	     neurone moteur         corps</a:t>
            </a:r>
          </a:p>
          <a:p>
            <a:pPr algn="ctr"/>
            <a:r>
              <a:rPr lang="fr-FR" dirty="0"/>
              <a:t>Passage information </a:t>
            </a:r>
            <a:r>
              <a:rPr lang="fr-FR" sz="3200" b="1" dirty="0"/>
              <a:t>MOELLE EPINIERE</a:t>
            </a:r>
            <a:r>
              <a:rPr lang="fr-FR" dirty="0"/>
              <a:t>		</a:t>
            </a:r>
          </a:p>
        </p:txBody>
      </p:sp>
      <p:cxnSp>
        <p:nvCxnSpPr>
          <p:cNvPr id="17413" name="Connecteur droit avec flèche 9"/>
          <p:cNvCxnSpPr>
            <a:cxnSpLocks noChangeShapeType="1"/>
          </p:cNvCxnSpPr>
          <p:nvPr/>
        </p:nvCxnSpPr>
        <p:spPr bwMode="auto">
          <a:xfrm>
            <a:off x="5786438" y="4784725"/>
            <a:ext cx="785812" cy="1588"/>
          </a:xfrm>
          <a:prstGeom prst="straightConnector1">
            <a:avLst/>
          </a:prstGeom>
          <a:noFill/>
          <a:ln w="57150" algn="ctr">
            <a:solidFill>
              <a:srgbClr val="FF3300"/>
            </a:solidFill>
            <a:round/>
            <a:headEnd/>
            <a:tailEnd type="arrow" w="med" len="med"/>
          </a:ln>
        </p:spPr>
      </p:cxnSp>
      <p:cxnSp>
        <p:nvCxnSpPr>
          <p:cNvPr id="17414" name="Connecteur droit avec flèche 11"/>
          <p:cNvCxnSpPr>
            <a:cxnSpLocks noChangeShapeType="1"/>
          </p:cNvCxnSpPr>
          <p:nvPr/>
        </p:nvCxnSpPr>
        <p:spPr bwMode="auto">
          <a:xfrm>
            <a:off x="7786688" y="4786313"/>
            <a:ext cx="857250" cy="1587"/>
          </a:xfrm>
          <a:prstGeom prst="straightConnector1">
            <a:avLst/>
          </a:prstGeom>
          <a:noFill/>
          <a:ln w="57150" algn="ctr">
            <a:solidFill>
              <a:srgbClr val="FF3300"/>
            </a:solidFill>
            <a:round/>
            <a:headEnd/>
            <a:tailEnd type="arrow" w="med" len="med"/>
          </a:ln>
        </p:spPr>
      </p:cxnSp>
      <p:cxnSp>
        <p:nvCxnSpPr>
          <p:cNvPr id="17415" name="Connecteur droit avec flèche 13"/>
          <p:cNvCxnSpPr>
            <a:cxnSpLocks noChangeShapeType="1"/>
          </p:cNvCxnSpPr>
          <p:nvPr/>
        </p:nvCxnSpPr>
        <p:spPr bwMode="auto">
          <a:xfrm>
            <a:off x="3357563" y="5286375"/>
            <a:ext cx="714375" cy="1588"/>
          </a:xfrm>
          <a:prstGeom prst="straightConnector1">
            <a:avLst/>
          </a:prstGeom>
          <a:noFill/>
          <a:ln w="57150" algn="ctr">
            <a:solidFill>
              <a:srgbClr val="FF3300"/>
            </a:solidFill>
            <a:round/>
            <a:headEnd/>
            <a:tailEnd type="arrow" w="med" len="med"/>
          </a:ln>
        </p:spPr>
      </p:cxnSp>
      <p:cxnSp>
        <p:nvCxnSpPr>
          <p:cNvPr id="17416" name="Connecteur droit avec flèche 15"/>
          <p:cNvCxnSpPr>
            <a:cxnSpLocks noChangeShapeType="1"/>
          </p:cNvCxnSpPr>
          <p:nvPr/>
        </p:nvCxnSpPr>
        <p:spPr bwMode="auto">
          <a:xfrm>
            <a:off x="6357938" y="5286375"/>
            <a:ext cx="642937" cy="1588"/>
          </a:xfrm>
          <a:prstGeom prst="straightConnector1">
            <a:avLst/>
          </a:prstGeom>
          <a:noFill/>
          <a:ln w="57150" algn="ctr">
            <a:solidFill>
              <a:srgbClr val="FF3300"/>
            </a:solidFill>
            <a:round/>
            <a:headEnd/>
            <a:tailEnd type="arrow" w="med" len="med"/>
          </a:ln>
        </p:spPr>
      </p:cxnSp>
      <p:sp>
        <p:nvSpPr>
          <p:cNvPr id="18" name="ZoneTexte 17"/>
          <p:cNvSpPr txBox="1"/>
          <p:nvPr/>
        </p:nvSpPr>
        <p:spPr>
          <a:xfrm>
            <a:off x="0" y="500063"/>
            <a:ext cx="9144000" cy="3970337"/>
          </a:xfrm>
          <a:prstGeom prst="rect">
            <a:avLst/>
          </a:prstGeom>
          <a:noFill/>
        </p:spPr>
        <p:txBody>
          <a:bodyPr>
            <a:spAutoFit/>
          </a:bodyPr>
          <a:lstStyle/>
          <a:p>
            <a:r>
              <a:rPr lang="fr-FR" sz="3600" b="1" dirty="0">
                <a:latin typeface="Times New Roman" pitchFamily="18" charset="0"/>
              </a:rPr>
              <a:t>Neurone		</a:t>
            </a:r>
            <a:r>
              <a:rPr lang="fr-FR" b="1" dirty="0">
                <a:latin typeface="Times New Roman" pitchFamily="18" charset="0"/>
              </a:rPr>
              <a:t>communication</a:t>
            </a:r>
            <a:r>
              <a:rPr lang="fr-FR" sz="3600" b="1" dirty="0">
                <a:latin typeface="Times New Roman" pitchFamily="18" charset="0"/>
              </a:rPr>
              <a:t> </a:t>
            </a:r>
            <a:r>
              <a:rPr lang="fr-FR" sz="1200" b="1" dirty="0">
                <a:latin typeface="Times New Roman" pitchFamily="18" charset="0"/>
              </a:rPr>
              <a:t>autres</a:t>
            </a:r>
            <a:r>
              <a:rPr lang="fr-FR" sz="3600" b="1" dirty="0">
                <a:latin typeface="Times New Roman" pitchFamily="18" charset="0"/>
              </a:rPr>
              <a:t>  neurone</a:t>
            </a:r>
          </a:p>
          <a:p>
            <a:r>
              <a:rPr lang="fr-FR" b="1" dirty="0">
                <a:latin typeface="Times New Roman" pitchFamily="18" charset="0"/>
              </a:rPr>
              <a:t>		Même </a:t>
            </a:r>
            <a:r>
              <a:rPr lang="fr-FR" sz="3600" b="1" dirty="0">
                <a:latin typeface="Times New Roman" pitchFamily="18" charset="0"/>
              </a:rPr>
              <a:t>neurotransmetteur</a:t>
            </a:r>
          </a:p>
          <a:p>
            <a:pPr algn="ctr"/>
            <a:endParaRPr lang="fr-FR" sz="3600" b="1" dirty="0">
              <a:latin typeface="Times New Roman" pitchFamily="18" charset="0"/>
            </a:endParaRPr>
          </a:p>
          <a:p>
            <a:pPr algn="ctr"/>
            <a:r>
              <a:rPr lang="fr-FR" sz="3600" b="1" dirty="0">
                <a:latin typeface="Times New Roman" pitchFamily="18" charset="0"/>
              </a:rPr>
              <a:t>Autoroute de NEUROTRANSMISSION</a:t>
            </a:r>
          </a:p>
          <a:p>
            <a:r>
              <a:rPr lang="fr-FR" sz="3600" b="1" dirty="0">
                <a:latin typeface="Times New Roman" pitchFamily="18" charset="0"/>
              </a:rPr>
              <a:t>Ex: système dopaminergique</a:t>
            </a:r>
            <a:endParaRPr lang="fr-FR" sz="3600" dirty="0"/>
          </a:p>
        </p:txBody>
      </p:sp>
      <p:cxnSp>
        <p:nvCxnSpPr>
          <p:cNvPr id="17418" name="Connecteur droit avec flèche 18"/>
          <p:cNvCxnSpPr>
            <a:cxnSpLocks noChangeShapeType="1"/>
          </p:cNvCxnSpPr>
          <p:nvPr/>
        </p:nvCxnSpPr>
        <p:spPr bwMode="auto">
          <a:xfrm>
            <a:off x="1857375" y="928688"/>
            <a:ext cx="1000125" cy="1587"/>
          </a:xfrm>
          <a:prstGeom prst="straightConnector1">
            <a:avLst/>
          </a:prstGeom>
          <a:noFill/>
          <a:ln w="57150" algn="ctr">
            <a:solidFill>
              <a:srgbClr val="FF3300"/>
            </a:solidFill>
            <a:round/>
            <a:headEnd/>
            <a:tailEnd type="arrow" w="med" len="med"/>
          </a:ln>
        </p:spPr>
      </p:cxnSp>
      <p:cxnSp>
        <p:nvCxnSpPr>
          <p:cNvPr id="17419" name="Connecteur droit avec flèche 21"/>
          <p:cNvCxnSpPr>
            <a:cxnSpLocks noChangeShapeType="1"/>
          </p:cNvCxnSpPr>
          <p:nvPr/>
        </p:nvCxnSpPr>
        <p:spPr bwMode="auto">
          <a:xfrm>
            <a:off x="357188" y="1714500"/>
            <a:ext cx="1143000" cy="1588"/>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ctrTitle"/>
          </p:nvPr>
        </p:nvSpPr>
        <p:spPr>
          <a:xfrm>
            <a:off x="785813" y="-214313"/>
            <a:ext cx="7600950" cy="941388"/>
          </a:xfrm>
        </p:spPr>
        <p:txBody>
          <a:bodyPr/>
          <a:lstStyle/>
          <a:p>
            <a:r>
              <a:rPr lang="fr-FR" b="1" smtClean="0">
                <a:solidFill>
                  <a:srgbClr val="FFFF00"/>
                </a:solidFill>
              </a:rPr>
              <a:t>CERVEAU</a:t>
            </a:r>
          </a:p>
        </p:txBody>
      </p:sp>
      <p:sp>
        <p:nvSpPr>
          <p:cNvPr id="19459" name="Sous-titre 2"/>
          <p:cNvSpPr>
            <a:spLocks noGrp="1"/>
          </p:cNvSpPr>
          <p:nvPr>
            <p:ph type="subTitle" idx="1"/>
          </p:nvPr>
        </p:nvSpPr>
        <p:spPr>
          <a:xfrm>
            <a:off x="0" y="285750"/>
            <a:ext cx="9144000" cy="6357938"/>
          </a:xfrm>
          <a:solidFill>
            <a:srgbClr val="0000CC"/>
          </a:solidFill>
        </p:spPr>
        <p:txBody>
          <a:bodyPr/>
          <a:lstStyle/>
          <a:p>
            <a:pPr algn="just"/>
            <a:r>
              <a:rPr lang="fr-FR" b="1" dirty="0" smtClean="0">
                <a:solidFill>
                  <a:srgbClr val="FFFF00"/>
                </a:solidFill>
              </a:rPr>
              <a:t>Cerveau DROIT		séparés </a:t>
            </a:r>
            <a:r>
              <a:rPr lang="fr-FR" sz="4000" b="1" dirty="0" smtClean="0">
                <a:solidFill>
                  <a:srgbClr val="FFFF00"/>
                </a:solidFill>
              </a:rPr>
              <a:t>corps calleux</a:t>
            </a:r>
          </a:p>
          <a:p>
            <a:pPr algn="just"/>
            <a:r>
              <a:rPr lang="fr-FR" b="1" dirty="0" smtClean="0">
                <a:solidFill>
                  <a:srgbClr val="FFFF00"/>
                </a:solidFill>
              </a:rPr>
              <a:t>Cerveau GAUCHE</a:t>
            </a:r>
          </a:p>
          <a:p>
            <a:pPr algn="just"/>
            <a:r>
              <a:rPr lang="fr-FR" b="1" dirty="0" smtClean="0">
                <a:solidFill>
                  <a:srgbClr val="FFFF00"/>
                </a:solidFill>
              </a:rPr>
              <a:t>Lieu de passage des informations</a:t>
            </a:r>
          </a:p>
          <a:p>
            <a:pPr algn="just"/>
            <a:r>
              <a:rPr lang="fr-FR" b="1" dirty="0" smtClean="0">
                <a:solidFill>
                  <a:srgbClr val="FFFF00"/>
                </a:solidFill>
              </a:rPr>
              <a:t>Controlatéral</a:t>
            </a:r>
          </a:p>
          <a:p>
            <a:pPr algn="just">
              <a:buFontTx/>
              <a:buChar char="•"/>
            </a:pPr>
            <a:r>
              <a:rPr lang="fr-FR" b="1" dirty="0" smtClean="0">
                <a:solidFill>
                  <a:srgbClr val="FFFF00"/>
                </a:solidFill>
              </a:rPr>
              <a:t>Les structures corticales </a:t>
            </a:r>
          </a:p>
          <a:p>
            <a:pPr algn="just"/>
            <a:r>
              <a:rPr lang="fr-FR" sz="3600" b="1" dirty="0" smtClean="0">
                <a:solidFill>
                  <a:srgbClr val="FFFF00"/>
                </a:solidFill>
              </a:rPr>
              <a:t>+ évoluées chez Homme</a:t>
            </a:r>
          </a:p>
          <a:p>
            <a:pPr algn="just">
              <a:buFontTx/>
              <a:buChar char="•"/>
            </a:pPr>
            <a:r>
              <a:rPr lang="fr-FR" b="1" dirty="0" smtClean="0">
                <a:solidFill>
                  <a:srgbClr val="FFFF00"/>
                </a:solidFill>
              </a:rPr>
              <a:t>Les sous corticales </a:t>
            </a:r>
          </a:p>
          <a:p>
            <a:pPr algn="just"/>
            <a:r>
              <a:rPr lang="fr-FR" sz="3600" b="1" dirty="0" smtClean="0">
                <a:solidFill>
                  <a:srgbClr val="FFFF00"/>
                </a:solidFill>
              </a:rPr>
              <a:t>+ fragiles</a:t>
            </a:r>
            <a:r>
              <a:rPr lang="fr-FR" b="1" dirty="0" smtClean="0">
                <a:solidFill>
                  <a:srgbClr val="FFFF00"/>
                </a:solidFill>
              </a:rPr>
              <a:t> </a:t>
            </a:r>
          </a:p>
          <a:p>
            <a:pPr algn="just"/>
            <a:r>
              <a:rPr lang="fr-FR" b="1" dirty="0" smtClean="0">
                <a:solidFill>
                  <a:srgbClr val="FFFF00"/>
                </a:solidFill>
              </a:rPr>
              <a:t>Structures </a:t>
            </a:r>
            <a:r>
              <a:rPr lang="fr-FR" b="1" dirty="0" smtClean="0">
                <a:solidFill>
                  <a:srgbClr val="FF0000"/>
                </a:solidFill>
              </a:rPr>
              <a:t>corticales</a:t>
            </a:r>
            <a:r>
              <a:rPr lang="fr-FR" b="1" dirty="0" smtClean="0">
                <a:solidFill>
                  <a:srgbClr val="FFFF00"/>
                </a:solidFill>
              </a:rPr>
              <a:t> </a:t>
            </a:r>
            <a:r>
              <a:rPr lang="fr-FR" b="1" dirty="0" smtClean="0">
                <a:solidFill>
                  <a:srgbClr val="FF66FF"/>
                </a:solidFill>
              </a:rPr>
              <a:t>protègent</a:t>
            </a:r>
            <a:r>
              <a:rPr lang="fr-FR" b="1" dirty="0" smtClean="0">
                <a:solidFill>
                  <a:srgbClr val="FFFF00"/>
                </a:solidFill>
              </a:rPr>
              <a:t> structures </a:t>
            </a:r>
            <a:r>
              <a:rPr lang="fr-FR" b="1" dirty="0" smtClean="0">
                <a:solidFill>
                  <a:srgbClr val="FF0000"/>
                </a:solidFill>
              </a:rPr>
              <a:t>sous corticales </a:t>
            </a:r>
          </a:p>
          <a:p>
            <a:pPr algn="just"/>
            <a:r>
              <a:rPr lang="fr-FR" b="1" dirty="0" smtClean="0">
                <a:solidFill>
                  <a:srgbClr val="FFFF00"/>
                </a:solidFill>
              </a:rPr>
              <a:t>(atteinte formation réticulée       	coma  )</a:t>
            </a:r>
            <a:endParaRPr lang="fr-FR" b="1" dirty="0" smtClean="0">
              <a:solidFill>
                <a:srgbClr val="FF0000"/>
              </a:solidFill>
            </a:endParaRPr>
          </a:p>
          <a:p>
            <a:pPr algn="just"/>
            <a:endParaRPr lang="fr-FR" b="1" dirty="0" smtClean="0">
              <a:solidFill>
                <a:srgbClr val="FFFF00"/>
              </a:solidFill>
            </a:endParaRPr>
          </a:p>
          <a:p>
            <a:pPr algn="just"/>
            <a:endParaRPr lang="fr-FR" b="1" dirty="0" smtClean="0">
              <a:solidFill>
                <a:srgbClr val="FFFF00"/>
              </a:solidFill>
            </a:endParaRPr>
          </a:p>
        </p:txBody>
      </p:sp>
      <p:cxnSp>
        <p:nvCxnSpPr>
          <p:cNvPr id="19460" name="Connecteur droit avec flèche 4"/>
          <p:cNvCxnSpPr>
            <a:cxnSpLocks noChangeShapeType="1"/>
          </p:cNvCxnSpPr>
          <p:nvPr/>
        </p:nvCxnSpPr>
        <p:spPr bwMode="auto">
          <a:xfrm>
            <a:off x="5143500" y="6643688"/>
            <a:ext cx="1071563" cy="1587"/>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eumoi">
  <a:themeElements>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eumoi.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lnDef>
  </a:objectDefaults>
  <a:extraClrSchemeLst>
    <a:extraClrScheme>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eumoi.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eumoi.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eumoi.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eumoi.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eumoi.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eumoi.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Office\Modèles\bleumoi.pot</Template>
  <TotalTime>0</TotalTime>
  <Words>2694</Words>
  <Application>Microsoft Office PowerPoint</Application>
  <PresentationFormat>Affichage à l'écran (4:3)</PresentationFormat>
  <Paragraphs>561</Paragraphs>
  <Slides>113</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113</vt:i4>
      </vt:variant>
    </vt:vector>
  </HeadingPairs>
  <TitlesOfParts>
    <vt:vector size="115" baseType="lpstr">
      <vt:lpstr>bleumoi</vt:lpstr>
      <vt:lpstr>Clip</vt:lpstr>
      <vt:lpstr>Diapositive 1</vt:lpstr>
      <vt:lpstr>Diapositive 2</vt:lpstr>
      <vt:lpstr>  E</vt:lpstr>
      <vt:lpstr>Diapositive 4</vt:lpstr>
      <vt:lpstr>XXème  SIECLE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Les lobes du cerveau</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Le pont</vt:lpstr>
      <vt:lpstr>Le bulbe rachidien</vt:lpstr>
      <vt:lpstr>La formation réticulée</vt:lpstr>
      <vt:lpstr>Diapositive 61</vt:lpstr>
      <vt:lpstr>Diapositive 62</vt:lpstr>
      <vt:lpstr>Diapositive 63</vt:lpstr>
      <vt:lpstr>Diapositive 64</vt:lpstr>
      <vt:lpstr>L’hippocampe</vt:lpstr>
      <vt:lpstr>L’amygdale</vt:lpstr>
      <vt:lpstr>Les noyaux thalamiques (2)</vt:lpstr>
      <vt:lpstr>L’hypothalamus</vt:lpstr>
      <vt:lpstr>L’hypophyse</vt:lpstr>
      <vt:lpstr>Bulbe olfactif</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LE SYSTEME NERVEUX AUTONOME</vt:lpstr>
      <vt:lpstr>Diapositive 85</vt:lpstr>
      <vt:lpstr>Diapositive 86</vt:lpstr>
      <vt:lpstr>Diapositive 87</vt:lpstr>
      <vt:lpstr>Diapositive 88</vt:lpstr>
      <vt:lpstr>Diapositive 89</vt:lpstr>
      <vt:lpstr>Diapositive 90</vt:lpstr>
      <vt:lpstr>Diapositive 91</vt:lpstr>
      <vt:lpstr>Diapositive 92</vt:lpstr>
      <vt:lpstr>AUTOROUTE DE NEUROTRANSMISSION</vt:lpstr>
      <vt:lpstr>NEUROTRANSMETTEURS</vt:lpstr>
      <vt:lpstr>NEUROTRANSMETTEURS</vt:lpstr>
      <vt:lpstr>NEUROTRANSMETTEURS</vt:lpstr>
      <vt:lpstr>Diapositive 97</vt:lpstr>
      <vt:lpstr> COMMUNICATION NEURONALE</vt:lpstr>
      <vt:lpstr>CERVEAU</vt:lpstr>
      <vt:lpstr>Hypathalamus = Chef d’orchestre</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       L’ANATOMIE ET LA PHYSIOLOGIE  José A. Valciukas José A. Valciukas   LES AGENTS NEUROTOXIQUES CHIMIQUES  Peter Arlien-Søborg et Leif Simonsen: Peter Arlien-Søborg et Leif Simonsen  Simonsen et coll., 1994   LE SYSTÈME NERVEUX: PRÉSENTATION GÉNÉRALE Donna Mergler et José A. Valciukas PHYSIOLOGIE DES GRANDES FONCTIONS Sylvain DURAND LE SYSTÈME NERVEUX Mariane Zeller Université de Bourgogne   Louise Trottet, F. Cane, J. Hofmeister, A. Duran, P. Jarlborg, M. Godel, G. Lepeu, J. Kiss. "Introduction au système nerveux central". Université de Genève faculté de médecine. Neuroclub       </vt:lpstr>
      <vt:lpstr>Diapositive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ZZZ</dc:creator>
  <cp:lastModifiedBy>Fa</cp:lastModifiedBy>
  <cp:revision>142</cp:revision>
  <dcterms:created xsi:type="dcterms:W3CDTF">2002-10-11T01:49:04Z</dcterms:created>
  <dcterms:modified xsi:type="dcterms:W3CDTF">2022-03-18T11:19:14Z</dcterms:modified>
</cp:coreProperties>
</file>