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4"/>
  </p:notesMasterIdLst>
  <p:handoutMasterIdLst>
    <p:handoutMasterId r:id="rId125"/>
  </p:handoutMasterIdLst>
  <p:sldIdLst>
    <p:sldId id="737" r:id="rId2"/>
    <p:sldId id="806" r:id="rId3"/>
    <p:sldId id="796" r:id="rId4"/>
    <p:sldId id="738" r:id="rId5"/>
    <p:sldId id="761" r:id="rId6"/>
    <p:sldId id="803" r:id="rId7"/>
    <p:sldId id="802" r:id="rId8"/>
    <p:sldId id="756" r:id="rId9"/>
    <p:sldId id="755" r:id="rId10"/>
    <p:sldId id="745" r:id="rId11"/>
    <p:sldId id="746" r:id="rId12"/>
    <p:sldId id="757" r:id="rId13"/>
    <p:sldId id="754" r:id="rId14"/>
    <p:sldId id="794" r:id="rId15"/>
    <p:sldId id="413" r:id="rId16"/>
    <p:sldId id="758" r:id="rId17"/>
    <p:sldId id="759" r:id="rId18"/>
    <p:sldId id="760" r:id="rId19"/>
    <p:sldId id="628" r:id="rId20"/>
    <p:sldId id="419" r:id="rId21"/>
    <p:sldId id="623" r:id="rId22"/>
    <p:sldId id="420" r:id="rId23"/>
    <p:sldId id="629" r:id="rId24"/>
    <p:sldId id="631" r:id="rId25"/>
    <p:sldId id="417" r:id="rId26"/>
    <p:sldId id="763" r:id="rId27"/>
    <p:sldId id="739" r:id="rId28"/>
    <p:sldId id="767" r:id="rId29"/>
    <p:sldId id="632" r:id="rId30"/>
    <p:sldId id="741" r:id="rId31"/>
    <p:sldId id="606" r:id="rId32"/>
    <p:sldId id="423" r:id="rId33"/>
    <p:sldId id="424" r:id="rId34"/>
    <p:sldId id="626" r:id="rId35"/>
    <p:sldId id="766" r:id="rId36"/>
    <p:sldId id="742" r:id="rId37"/>
    <p:sldId id="425" r:id="rId38"/>
    <p:sldId id="607" r:id="rId39"/>
    <p:sldId id="608" r:id="rId40"/>
    <p:sldId id="610" r:id="rId41"/>
    <p:sldId id="609" r:id="rId42"/>
    <p:sldId id="638" r:id="rId43"/>
    <p:sldId id="650" r:id="rId44"/>
    <p:sldId id="648" r:id="rId45"/>
    <p:sldId id="639" r:id="rId46"/>
    <p:sldId id="647" r:id="rId47"/>
    <p:sldId id="748" r:id="rId48"/>
    <p:sldId id="651" r:id="rId49"/>
    <p:sldId id="611" r:id="rId50"/>
    <p:sldId id="612" r:id="rId51"/>
    <p:sldId id="613" r:id="rId52"/>
    <p:sldId id="614" r:id="rId53"/>
    <p:sldId id="432" r:id="rId54"/>
    <p:sldId id="640" r:id="rId55"/>
    <p:sldId id="743" r:id="rId56"/>
    <p:sldId id="429" r:id="rId57"/>
    <p:sldId id="641" r:id="rId58"/>
    <p:sldId id="430" r:id="rId59"/>
    <p:sldId id="750" r:id="rId60"/>
    <p:sldId id="646" r:id="rId61"/>
    <p:sldId id="644" r:id="rId62"/>
    <p:sldId id="798" r:id="rId63"/>
    <p:sldId id="711" r:id="rId64"/>
    <p:sldId id="660" r:id="rId65"/>
    <p:sldId id="762" r:id="rId66"/>
    <p:sldId id="664" r:id="rId67"/>
    <p:sldId id="680" r:id="rId68"/>
    <p:sldId id="705" r:id="rId69"/>
    <p:sldId id="679" r:id="rId70"/>
    <p:sldId id="665" r:id="rId71"/>
    <p:sldId id="768" r:id="rId72"/>
    <p:sldId id="769" r:id="rId73"/>
    <p:sldId id="698" r:id="rId74"/>
    <p:sldId id="703" r:id="rId75"/>
    <p:sldId id="712" r:id="rId76"/>
    <p:sldId id="702" r:id="rId77"/>
    <p:sldId id="697" r:id="rId78"/>
    <p:sldId id="691" r:id="rId79"/>
    <p:sldId id="690" r:id="rId80"/>
    <p:sldId id="728" r:id="rId81"/>
    <p:sldId id="799" r:id="rId82"/>
    <p:sldId id="770" r:id="rId83"/>
    <p:sldId id="797" r:id="rId84"/>
    <p:sldId id="771" r:id="rId85"/>
    <p:sldId id="685" r:id="rId86"/>
    <p:sldId id="686" r:id="rId87"/>
    <p:sldId id="675" r:id="rId88"/>
    <p:sldId id="734" r:id="rId89"/>
    <p:sldId id="772" r:id="rId90"/>
    <p:sldId id="733" r:id="rId91"/>
    <p:sldId id="731" r:id="rId92"/>
    <p:sldId id="732" r:id="rId93"/>
    <p:sldId id="735" r:id="rId94"/>
    <p:sldId id="793" r:id="rId95"/>
    <p:sldId id="792" r:id="rId96"/>
    <p:sldId id="445" r:id="rId97"/>
    <p:sldId id="718" r:id="rId98"/>
    <p:sldId id="791" r:id="rId99"/>
    <p:sldId id="720" r:id="rId100"/>
    <p:sldId id="437" r:id="rId101"/>
    <p:sldId id="444" r:id="rId102"/>
    <p:sldId id="443" r:id="rId103"/>
    <p:sldId id="776" r:id="rId104"/>
    <p:sldId id="716" r:id="rId105"/>
    <p:sldId id="719" r:id="rId106"/>
    <p:sldId id="777" r:id="rId107"/>
    <p:sldId id="778" r:id="rId108"/>
    <p:sldId id="800" r:id="rId109"/>
    <p:sldId id="779" r:id="rId110"/>
    <p:sldId id="780" r:id="rId111"/>
    <p:sldId id="781" r:id="rId112"/>
    <p:sldId id="782" r:id="rId113"/>
    <p:sldId id="783" r:id="rId114"/>
    <p:sldId id="784" r:id="rId115"/>
    <p:sldId id="785" r:id="rId116"/>
    <p:sldId id="786" r:id="rId117"/>
    <p:sldId id="787" r:id="rId118"/>
    <p:sldId id="789" r:id="rId119"/>
    <p:sldId id="752" r:id="rId120"/>
    <p:sldId id="753" r:id="rId121"/>
    <p:sldId id="790" r:id="rId122"/>
    <p:sldId id="804" r:id="rId12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8088" autoAdjust="0"/>
    <p:restoredTop sz="87993" autoAdjust="0"/>
  </p:normalViewPr>
  <p:slideViewPr>
    <p:cSldViewPr>
      <p:cViewPr>
        <p:scale>
          <a:sx n="50" d="100"/>
          <a:sy n="50" d="100"/>
        </p:scale>
        <p:origin x="-1435" y="-115"/>
      </p:cViewPr>
      <p:guideLst>
        <p:guide orient="horz" pos="2160"/>
        <p:guide pos="2880"/>
      </p:guideLst>
    </p:cSldViewPr>
  </p:slideViewPr>
  <p:notesTextViewPr>
    <p:cViewPr>
      <p:scale>
        <a:sx n="300" d="100"/>
        <a:sy n="3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787FFD2-3B0E-4FE9-B7FF-04CFBE2D96B9}" type="datetimeFigureOut">
              <a:rPr lang="fr-FR"/>
              <a:pPr>
                <a:defRPr/>
              </a:pPr>
              <a:t>07/01/2022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1337A20-A446-4EAC-AF87-85F1A9368B5D}" type="slidenum">
              <a:rPr lang="fr-FR"/>
              <a:pPr>
                <a:defRPr/>
              </a:pPr>
              <a:t>‹N°›</a:t>
            </a:fld>
            <a:endParaRPr 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D680FB4-821A-433A-9F9A-5D90EA69403C}" type="datetimeFigureOut">
              <a:rPr lang="fr-FR"/>
              <a:pPr>
                <a:defRPr/>
              </a:pPr>
              <a:t>07/01/2022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403F909-B9B7-4261-BFB8-F57A0ECC17D1}" type="slidenum">
              <a:rPr lang="fr-FR"/>
              <a:pPr>
                <a:defRPr/>
              </a:pPr>
              <a:t>‹N°›</a:t>
            </a:fld>
            <a:endParaRPr lang="fr-F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fr.wikipedia.org/wiki/Neurotransmetteur" TargetMode="External"/><Relationship Id="rId3" Type="http://schemas.openxmlformats.org/officeDocument/2006/relationships/hyperlink" Target="http://fr.wikipedia.org/wiki/Polym%C3%A8re" TargetMode="External"/><Relationship Id="rId7" Type="http://schemas.openxmlformats.org/officeDocument/2006/relationships/hyperlink" Target="http://fr.wikipedia.org/wiki/Hormone"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fr.wikipedia.org/wiki/Ad%C3%A9nosine_monophosphate" TargetMode="External"/><Relationship Id="rId5" Type="http://schemas.openxmlformats.org/officeDocument/2006/relationships/hyperlink" Target="http://fr.wikipedia.org/wiki/Liaison_peptidique" TargetMode="External"/><Relationship Id="rId4" Type="http://schemas.openxmlformats.org/officeDocument/2006/relationships/hyperlink" Target="http://fr.wikipedia.org/wiki/Acide_amin%C3%A9" TargetMode="External"/><Relationship Id="rId9" Type="http://schemas.openxmlformats.org/officeDocument/2006/relationships/hyperlink" Target="http://fr.wikipedia.org/wiki/Second_messager"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280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Système ADME</a:t>
            </a:r>
          </a:p>
        </p:txBody>
      </p:sp>
      <p:sp>
        <p:nvSpPr>
          <p:cNvPr id="1024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3E79E7-1C1D-422E-8723-738EF37E582B}" type="slidenum">
              <a:rPr lang="fr-FR">
                <a:cs typeface="Arial" pitchFamily="34" charset="0"/>
              </a:rPr>
              <a:pPr fontAlgn="base">
                <a:spcBef>
                  <a:spcPct val="0"/>
                </a:spcBef>
                <a:spcAft>
                  <a:spcPct val="0"/>
                </a:spcAft>
                <a:defRPr/>
              </a:pPr>
              <a:t>9</a:t>
            </a:fld>
            <a:endParaRPr lang="fr-FR">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72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1851E822-1CDB-4FA1-ACB5-F67B2500994D}" type="slidenum">
              <a:rPr lang="fr-FR" smtClean="0"/>
              <a:pPr>
                <a:defRPr/>
              </a:pPr>
              <a:t>33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ln>
            <a:miter lim="800000"/>
            <a:headEnd/>
            <a:tailEnd/>
          </a:ln>
        </p:spPr>
        <p:txBody>
          <a:bodyPr/>
          <a:lstStyle/>
          <a:p>
            <a:pPr>
              <a:defRPr/>
            </a:pPr>
            <a:fld id="{CF060BD4-08A8-4334-81B9-9BC9B8CCD8B5}" type="slidenum">
              <a:rPr lang="fr-FR" altLang="fr-FR" smtClean="0"/>
              <a:pPr>
                <a:defRPr/>
              </a:pPr>
              <a:t>36</a:t>
            </a:fld>
            <a:endParaRPr lang="fr-FR" altLang="fr-FR" smtClean="0"/>
          </a:p>
        </p:txBody>
      </p:sp>
      <p:sp>
        <p:nvSpPr>
          <p:cNvPr id="138243" name="Rectangle 2"/>
          <p:cNvSpPr>
            <a:spLocks noChangeArrowheads="1" noTextEdit="1"/>
          </p:cNvSpPr>
          <p:nvPr>
            <p:ph type="sldImg"/>
          </p:nvPr>
        </p:nvSpPr>
        <p:spPr bwMode="auto">
          <a:noFill/>
          <a:ln>
            <a:solidFill>
              <a:srgbClr val="000000"/>
            </a:solidFill>
            <a:miter lim="800000"/>
            <a:headEnd/>
            <a:tailEnd/>
          </a:ln>
        </p:spPr>
      </p:sp>
      <p:sp>
        <p:nvSpPr>
          <p:cNvPr id="138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alt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ln>
            <a:miter lim="800000"/>
            <a:headEnd/>
            <a:tailEnd/>
          </a:ln>
        </p:spPr>
        <p:txBody>
          <a:bodyPr/>
          <a:lstStyle/>
          <a:p>
            <a:pPr>
              <a:defRPr/>
            </a:pPr>
            <a:fld id="{D6D69FDB-8427-45E7-8A7F-B326A0133888}" type="slidenum">
              <a:rPr lang="fr-FR" altLang="fr-FR" smtClean="0"/>
              <a:pPr>
                <a:defRPr/>
              </a:pPr>
              <a:t>55</a:t>
            </a:fld>
            <a:endParaRPr lang="fr-FR" altLang="fr-FR" smtClean="0"/>
          </a:p>
        </p:txBody>
      </p:sp>
      <p:sp>
        <p:nvSpPr>
          <p:cNvPr id="139267" name="Rectangle 2"/>
          <p:cNvSpPr>
            <a:spLocks noChangeArrowheads="1" noTextEdit="1"/>
          </p:cNvSpPr>
          <p:nvPr>
            <p:ph type="sldImg"/>
          </p:nvPr>
        </p:nvSpPr>
        <p:spPr bwMode="auto">
          <a:noFill/>
          <a:ln>
            <a:solidFill>
              <a:srgbClr val="000000"/>
            </a:solidFill>
            <a:miter lim="800000"/>
            <a:headEnd/>
            <a:tailEnd/>
          </a:ln>
        </p:spPr>
      </p:sp>
      <p:sp>
        <p:nvSpPr>
          <p:cNvPr id="1392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alt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ln>
            <a:miter lim="800000"/>
            <a:headEnd/>
            <a:tailEnd/>
          </a:ln>
        </p:spPr>
        <p:txBody>
          <a:bodyPr/>
          <a:lstStyle/>
          <a:p>
            <a:pPr>
              <a:defRPr/>
            </a:pPr>
            <a:fld id="{68418FB0-906B-4A93-A948-C998FA9B8BCC}" type="slidenum">
              <a:rPr lang="fr-FR" altLang="fr-FR" smtClean="0"/>
              <a:pPr>
                <a:defRPr/>
              </a:pPr>
              <a:t>59</a:t>
            </a:fld>
            <a:endParaRPr lang="fr-FR" altLang="fr-FR" smtClean="0"/>
          </a:p>
        </p:txBody>
      </p:sp>
      <p:sp>
        <p:nvSpPr>
          <p:cNvPr id="140291" name="Rectangle 2"/>
          <p:cNvSpPr>
            <a:spLocks noChangeArrowheads="1" noTextEdit="1"/>
          </p:cNvSpPr>
          <p:nvPr>
            <p:ph type="sldImg"/>
          </p:nvPr>
        </p:nvSpPr>
        <p:spPr bwMode="auto">
          <a:noFill/>
          <a:ln>
            <a:solidFill>
              <a:srgbClr val="000000"/>
            </a:solidFill>
            <a:miter lim="800000"/>
            <a:headEnd/>
            <a:tailEnd/>
          </a:ln>
        </p:spPr>
      </p:sp>
      <p:sp>
        <p:nvSpPr>
          <p:cNvPr id="1402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alt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1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exemple</a:t>
            </a:r>
          </a:p>
        </p:txBody>
      </p:sp>
      <p:sp>
        <p:nvSpPr>
          <p:cNvPr id="7680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8CBA16-78D9-426D-9E2C-B39E9EB66EA1}" type="slidenum">
              <a:rPr lang="fr-FR">
                <a:cs typeface="Arial" charset="0"/>
              </a:rPr>
              <a:pPr fontAlgn="base">
                <a:spcBef>
                  <a:spcPct val="0"/>
                </a:spcBef>
                <a:spcAft>
                  <a:spcPct val="0"/>
                </a:spcAft>
                <a:defRPr/>
              </a:pPr>
              <a:t>103</a:t>
            </a:fld>
            <a:endParaRPr lang="fr-FR">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23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b="1" smtClean="0"/>
              <a:t>Pharmacodépendance </a:t>
            </a:r>
            <a:r>
              <a:rPr lang="fr-FR" smtClean="0"/>
              <a:t>: détection, évaluation, surveillance du potentiel addictif des mdts et substances illicites</a:t>
            </a:r>
          </a:p>
        </p:txBody>
      </p:sp>
      <p:sp>
        <p:nvSpPr>
          <p:cNvPr id="7885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727C4E-70B2-49BF-ACB8-318650C323A6}" type="slidenum">
              <a:rPr lang="fr-FR">
                <a:cs typeface="Arial" charset="0"/>
              </a:rPr>
              <a:pPr fontAlgn="base">
                <a:spcBef>
                  <a:spcPct val="0"/>
                </a:spcBef>
                <a:spcAft>
                  <a:spcPct val="0"/>
                </a:spcAft>
                <a:defRPr/>
              </a:pPr>
              <a:t>106</a:t>
            </a:fld>
            <a:endParaRPr lang="fr-FR">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33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0957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AB5B30-0CCD-4DA5-9E8E-B1AC3153C039}" type="slidenum">
              <a:rPr lang="fr-FR">
                <a:cs typeface="Arial" charset="0"/>
              </a:rPr>
              <a:pPr fontAlgn="base">
                <a:spcBef>
                  <a:spcPct val="0"/>
                </a:spcBef>
                <a:spcAft>
                  <a:spcPct val="0"/>
                </a:spcAft>
                <a:defRPr/>
              </a:pPr>
              <a:t>107</a:t>
            </a:fld>
            <a:endParaRPr lang="fr-FR">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43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1161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4C75DB-38E9-487E-BAE0-91AB60D192D9}" type="slidenum">
              <a:rPr lang="fr-FR">
                <a:cs typeface="Arial" charset="0"/>
              </a:rPr>
              <a:pPr fontAlgn="base">
                <a:spcBef>
                  <a:spcPct val="0"/>
                </a:spcBef>
                <a:spcAft>
                  <a:spcPct val="0"/>
                </a:spcAft>
                <a:defRPr/>
              </a:pPr>
              <a:t>109</a:t>
            </a:fld>
            <a:endParaRPr lang="fr-FR">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54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Cmax </a:t>
            </a:r>
          </a:p>
          <a:p>
            <a:pPr eaLnBrk="1" hangingPunct="1">
              <a:spcBef>
                <a:spcPct val="0"/>
              </a:spcBef>
            </a:pPr>
            <a:r>
              <a:rPr lang="fr-FR" smtClean="0"/>
              <a:t>Tmax</a:t>
            </a:r>
          </a:p>
        </p:txBody>
      </p:sp>
      <p:sp>
        <p:nvSpPr>
          <p:cNvPr id="11366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EDF4C3-C5C7-4717-A061-069CA403BDEE}" type="slidenum">
              <a:rPr lang="fr-FR">
                <a:cs typeface="Arial" charset="0"/>
              </a:rPr>
              <a:pPr fontAlgn="base">
                <a:spcBef>
                  <a:spcPct val="0"/>
                </a:spcBef>
                <a:spcAft>
                  <a:spcPct val="0"/>
                </a:spcAft>
                <a:defRPr/>
              </a:pPr>
              <a:t>110</a:t>
            </a:fld>
            <a:endParaRPr lang="fr-FR">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64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CCD765-B538-46CA-95F8-253B8F81FB28}" type="slidenum">
              <a:rPr lang="fr-FR">
                <a:cs typeface="Arial" charset="0"/>
              </a:rPr>
              <a:pPr fontAlgn="base">
                <a:spcBef>
                  <a:spcPct val="0"/>
                </a:spcBef>
                <a:spcAft>
                  <a:spcPct val="0"/>
                </a:spcAft>
                <a:defRPr/>
              </a:pPr>
              <a:t>111</a:t>
            </a:fld>
            <a:endParaRPr lang="fr-F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ln>
            <a:miter lim="800000"/>
            <a:headEnd/>
            <a:tailEnd/>
          </a:ln>
        </p:spPr>
        <p:txBody>
          <a:bodyPr/>
          <a:lstStyle/>
          <a:p>
            <a:pPr>
              <a:defRPr/>
            </a:pPr>
            <a:fld id="{A2F973D3-854E-4B13-B5BC-396B888493A7}" type="slidenum">
              <a:rPr lang="fr-FR" altLang="fr-FR" smtClean="0"/>
              <a:pPr>
                <a:defRPr/>
              </a:pPr>
              <a:t>10</a:t>
            </a:fld>
            <a:endParaRPr lang="fr-FR" altLang="fr-FR" smtClean="0"/>
          </a:p>
        </p:txBody>
      </p:sp>
      <p:sp>
        <p:nvSpPr>
          <p:cNvPr id="129027" name="Rectangle 2"/>
          <p:cNvSpPr>
            <a:spLocks noChangeArrowheads="1" noTextEdit="1"/>
          </p:cNvSpPr>
          <p:nvPr>
            <p:ph type="sldImg"/>
          </p:nvPr>
        </p:nvSpPr>
        <p:spPr bwMode="auto">
          <a:noFill/>
          <a:ln>
            <a:solidFill>
              <a:srgbClr val="000000"/>
            </a:solidFill>
            <a:miter lim="800000"/>
            <a:headEnd/>
            <a:tailEnd/>
          </a:ln>
        </p:spPr>
      </p:sp>
      <p:sp>
        <p:nvSpPr>
          <p:cNvPr id="1290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alt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74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1776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DAC4B0-7A92-457A-8F81-161CED2C89AA}" type="slidenum">
              <a:rPr lang="fr-FR">
                <a:cs typeface="Arial" charset="0"/>
              </a:rPr>
              <a:pPr fontAlgn="base">
                <a:spcBef>
                  <a:spcPct val="0"/>
                </a:spcBef>
                <a:spcAft>
                  <a:spcPct val="0"/>
                </a:spcAft>
                <a:defRPr/>
              </a:pPr>
              <a:t>112</a:t>
            </a:fld>
            <a:endParaRPr lang="fr-FR">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84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1981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29F758-D48E-4D29-A7AD-07EC1947300A}" type="slidenum">
              <a:rPr lang="fr-FR">
                <a:cs typeface="Arial" charset="0"/>
              </a:rPr>
              <a:pPr fontAlgn="base">
                <a:spcBef>
                  <a:spcPct val="0"/>
                </a:spcBef>
                <a:spcAft>
                  <a:spcPct val="0"/>
                </a:spcAft>
                <a:defRPr/>
              </a:pPr>
              <a:t>113</a:t>
            </a:fld>
            <a:endParaRPr lang="fr-FR">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95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2185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70D4C4-D14E-420D-BCCA-831DAC37A10F}" type="slidenum">
              <a:rPr lang="fr-FR">
                <a:cs typeface="Arial" charset="0"/>
              </a:rPr>
              <a:pPr fontAlgn="base">
                <a:spcBef>
                  <a:spcPct val="0"/>
                </a:spcBef>
                <a:spcAft>
                  <a:spcPct val="0"/>
                </a:spcAft>
                <a:defRPr/>
              </a:pPr>
              <a:t>114</a:t>
            </a:fld>
            <a:endParaRPr lang="fr-FR">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05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2390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138F88-FDF3-4866-801A-972CC19E6CA0}" type="slidenum">
              <a:rPr lang="fr-FR">
                <a:cs typeface="Arial" charset="0"/>
              </a:rPr>
              <a:pPr fontAlgn="base">
                <a:spcBef>
                  <a:spcPct val="0"/>
                </a:spcBef>
                <a:spcAft>
                  <a:spcPct val="0"/>
                </a:spcAft>
                <a:defRPr/>
              </a:pPr>
              <a:t>115</a:t>
            </a:fld>
            <a:endParaRPr lang="fr-FR">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15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2595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508667-F8B5-4A57-8CF6-3CF45C980BB5}" type="slidenum">
              <a:rPr lang="fr-FR">
                <a:cs typeface="Arial" charset="0"/>
              </a:rPr>
              <a:pPr fontAlgn="base">
                <a:spcBef>
                  <a:spcPct val="0"/>
                </a:spcBef>
                <a:spcAft>
                  <a:spcPct val="0"/>
                </a:spcAft>
                <a:defRPr/>
              </a:pPr>
              <a:t>116</a:t>
            </a:fld>
            <a:endParaRPr lang="fr-FR">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25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3107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6A89E9-D42E-4C13-9042-3349DB1BF541}" type="slidenum">
              <a:rPr lang="fr-FR">
                <a:cs typeface="Arial" charset="0"/>
              </a:rPr>
              <a:pPr fontAlgn="base">
                <a:spcBef>
                  <a:spcPct val="0"/>
                </a:spcBef>
                <a:spcAft>
                  <a:spcPct val="0"/>
                </a:spcAft>
                <a:defRPr/>
              </a:pPr>
              <a:t>118</a:t>
            </a:fld>
            <a:endParaRPr lang="fr-F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ln>
            <a:miter lim="800000"/>
            <a:headEnd/>
            <a:tailEnd/>
          </a:ln>
        </p:spPr>
        <p:txBody>
          <a:bodyPr/>
          <a:lstStyle/>
          <a:p>
            <a:pPr>
              <a:defRPr/>
            </a:pPr>
            <a:fld id="{D92091A8-22E2-4358-8FE2-38D659B8EF58}" type="slidenum">
              <a:rPr lang="fr-FR" altLang="fr-FR" smtClean="0"/>
              <a:pPr>
                <a:defRPr/>
              </a:pPr>
              <a:t>11</a:t>
            </a:fld>
            <a:endParaRPr lang="fr-FR" altLang="fr-FR" smtClean="0"/>
          </a:p>
        </p:txBody>
      </p:sp>
      <p:sp>
        <p:nvSpPr>
          <p:cNvPr id="130051" name="Rectangle 2"/>
          <p:cNvSpPr>
            <a:spLocks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10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Métabolisme: inhibiteur et inducteur enzymatiques</a:t>
            </a:r>
          </a:p>
          <a:p>
            <a:pPr>
              <a:lnSpc>
                <a:spcPct val="120000"/>
              </a:lnSpc>
              <a:spcBef>
                <a:spcPct val="0"/>
              </a:spcBef>
            </a:pPr>
            <a:r>
              <a:rPr lang="fr-FR" smtClean="0"/>
              <a:t>Cibles des substances : récepteur membranaire des cellules, récepteur intracellulaire</a:t>
            </a:r>
          </a:p>
        </p:txBody>
      </p:sp>
      <p:sp>
        <p:nvSpPr>
          <p:cNvPr id="122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08BA6F-075F-4AC7-8DCD-D423C2811EDE}" type="slidenum">
              <a:rPr lang="fr-FR">
                <a:cs typeface="Arial" pitchFamily="34" charset="0"/>
              </a:rPr>
              <a:pPr fontAlgn="base">
                <a:spcBef>
                  <a:spcPct val="0"/>
                </a:spcBef>
                <a:spcAft>
                  <a:spcPct val="0"/>
                </a:spcAft>
                <a:defRPr/>
              </a:pPr>
              <a:t>12</a:t>
            </a:fld>
            <a:endParaRPr lang="fr-FR">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20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Essais cliniques: évaluation de l’efficacité des mdts phase II, III avant AMM</a:t>
            </a:r>
          </a:p>
        </p:txBody>
      </p:sp>
      <p:sp>
        <p:nvSpPr>
          <p:cNvPr id="1126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252619-CE58-49A8-8A19-4134C52128A5}" type="slidenum">
              <a:rPr lang="fr-FR">
                <a:cs typeface="Arial" pitchFamily="34" charset="0"/>
              </a:rPr>
              <a:pPr fontAlgn="base">
                <a:spcBef>
                  <a:spcPct val="0"/>
                </a:spcBef>
                <a:spcAft>
                  <a:spcPct val="0"/>
                </a:spcAft>
                <a:defRPr/>
              </a:pPr>
              <a:t>18</a:t>
            </a:fld>
            <a:endParaRPr lang="fr-FR">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albumine</a:t>
            </a:r>
          </a:p>
        </p:txBody>
      </p:sp>
      <p:sp>
        <p:nvSpPr>
          <p:cNvPr id="6451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8B0054-3C92-4F77-BC21-F822B9C5A2D3}" type="slidenum">
              <a:rPr lang="fr-FR">
                <a:cs typeface="Arial" charset="0"/>
              </a:rPr>
              <a:pPr fontAlgn="base">
                <a:spcBef>
                  <a:spcPct val="0"/>
                </a:spcBef>
                <a:spcAft>
                  <a:spcPct val="0"/>
                </a:spcAft>
                <a:defRPr/>
              </a:pPr>
              <a:t>26</a:t>
            </a:fld>
            <a:endParaRPr lang="fr-FR">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ln>
            <a:miter lim="800000"/>
            <a:headEnd/>
            <a:tailEnd/>
          </a:ln>
        </p:spPr>
        <p:txBody>
          <a:bodyPr/>
          <a:lstStyle/>
          <a:p>
            <a:pPr>
              <a:defRPr/>
            </a:pPr>
            <a:fld id="{5FCA2E03-1940-4650-B002-C3B245040825}" type="slidenum">
              <a:rPr lang="fr-FR" altLang="fr-FR" smtClean="0"/>
              <a:pPr>
                <a:defRPr/>
              </a:pPr>
              <a:t>27</a:t>
            </a:fld>
            <a:endParaRPr lang="fr-FR" altLang="fr-FR" smtClean="0"/>
          </a:p>
        </p:txBody>
      </p:sp>
      <p:sp>
        <p:nvSpPr>
          <p:cNvPr id="134147" name="Rectangle 2"/>
          <p:cNvSpPr>
            <a:spLocks noChangeArrowheads="1" noTextEdit="1"/>
          </p:cNvSpPr>
          <p:nvPr>
            <p:ph type="sldImg"/>
          </p:nvPr>
        </p:nvSpPr>
        <p:spPr bwMode="auto">
          <a:noFill/>
          <a:ln>
            <a:solidFill>
              <a:srgbClr val="000000"/>
            </a:solidFill>
            <a:miter lim="800000"/>
            <a:headEnd/>
            <a:tailEnd/>
          </a:ln>
        </p:spPr>
      </p:sp>
      <p:sp>
        <p:nvSpPr>
          <p:cNvPr id="1341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51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Peptiden </a:t>
            </a:r>
            <a:r>
              <a:rPr lang="fr-FR" smtClean="0">
                <a:hlinkClick r:id="rId3" tooltip="Polymère"/>
              </a:rPr>
              <a:t>polymère</a:t>
            </a:r>
            <a:r>
              <a:rPr lang="fr-FR" smtClean="0"/>
              <a:t> d’</a:t>
            </a:r>
            <a:r>
              <a:rPr lang="fr-FR" smtClean="0">
                <a:hlinkClick r:id="rId4" tooltip="Acide aminé"/>
              </a:rPr>
              <a:t>acides aminés</a:t>
            </a:r>
            <a:r>
              <a:rPr lang="fr-FR" smtClean="0"/>
              <a:t> reliés entre eux par des </a:t>
            </a:r>
            <a:r>
              <a:rPr lang="fr-FR" smtClean="0">
                <a:hlinkClick r:id="rId5" tooltip="Liaison peptidique"/>
              </a:rPr>
              <a:t>liaisons peptidiques</a:t>
            </a:r>
            <a:r>
              <a:rPr lang="fr-FR" smtClean="0"/>
              <a:t>.</a:t>
            </a:r>
          </a:p>
          <a:p>
            <a:pPr eaLnBrk="1" hangingPunct="1">
              <a:spcBef>
                <a:spcPct val="0"/>
              </a:spcBef>
            </a:pPr>
            <a:r>
              <a:rPr lang="fr-FR" smtClean="0"/>
              <a:t>AMPc: L'</a:t>
            </a:r>
            <a:r>
              <a:rPr lang="fr-FR" b="1" smtClean="0">
                <a:hlinkClick r:id="rId6" tooltip="Adénosine monophosphate"/>
              </a:rPr>
              <a:t>adénosine monophosphate</a:t>
            </a:r>
            <a:r>
              <a:rPr lang="fr-FR" b="1" smtClean="0"/>
              <a:t> cyclique</a:t>
            </a:r>
            <a:r>
              <a:rPr lang="fr-FR" smtClean="0"/>
              <a:t> (ou </a:t>
            </a:r>
            <a:r>
              <a:rPr lang="fr-FR" b="1" smtClean="0"/>
              <a:t>AMP cyclique</a:t>
            </a:r>
            <a:r>
              <a:rPr lang="fr-FR" smtClean="0"/>
              <a:t> ou </a:t>
            </a:r>
            <a:r>
              <a:rPr lang="fr-FR" b="1" smtClean="0"/>
              <a:t>AMPc</a:t>
            </a:r>
            <a:r>
              <a:rPr lang="fr-FR" smtClean="0"/>
              <a:t>) agit souvent en tant qu'intermédiaire, dans l'action des </a:t>
            </a:r>
            <a:r>
              <a:rPr lang="fr-FR" smtClean="0">
                <a:hlinkClick r:id="rId7" tooltip="Hormone"/>
              </a:rPr>
              <a:t>hormones</a:t>
            </a:r>
            <a:r>
              <a:rPr lang="fr-FR" smtClean="0"/>
              <a:t> ou des </a:t>
            </a:r>
            <a:r>
              <a:rPr lang="fr-FR" smtClean="0">
                <a:hlinkClick r:id="rId8" tooltip="Neurotransmetteur"/>
              </a:rPr>
              <a:t>neurotransmetteurs</a:t>
            </a:r>
            <a:r>
              <a:rPr lang="fr-FR" smtClean="0"/>
              <a:t> notamment. Il fait partie des </a:t>
            </a:r>
            <a:r>
              <a:rPr lang="fr-FR" smtClean="0">
                <a:hlinkClick r:id="rId9" tooltip="Second messager"/>
              </a:rPr>
              <a:t>seconds messagers</a:t>
            </a:r>
            <a:r>
              <a:rPr lang="fr-FR" smtClean="0"/>
              <a:t>.</a:t>
            </a:r>
          </a:p>
        </p:txBody>
      </p:sp>
      <p:sp>
        <p:nvSpPr>
          <p:cNvPr id="5632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EF533D-703E-4FA3-83DD-707E20D46783}" type="slidenum">
              <a:rPr lang="fr-FR">
                <a:cs typeface="Arial" charset="0"/>
              </a:rPr>
              <a:pPr fontAlgn="base">
                <a:spcBef>
                  <a:spcPct val="0"/>
                </a:spcBef>
                <a:spcAft>
                  <a:spcPct val="0"/>
                </a:spcAft>
                <a:defRPr/>
              </a:pPr>
              <a:t>28</a:t>
            </a:fld>
            <a:endParaRPr lang="fr-FR">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ln>
            <a:miter lim="800000"/>
            <a:headEnd/>
            <a:tailEnd/>
          </a:ln>
        </p:spPr>
        <p:txBody>
          <a:bodyPr/>
          <a:lstStyle/>
          <a:p>
            <a:pPr>
              <a:defRPr/>
            </a:pPr>
            <a:fld id="{F3173C7A-9FCF-4FD5-9697-58EBF9435808}" type="slidenum">
              <a:rPr lang="fr-FR" altLang="fr-FR" smtClean="0"/>
              <a:pPr>
                <a:defRPr/>
              </a:pPr>
              <a:t>30</a:t>
            </a:fld>
            <a:endParaRPr lang="fr-FR" altLang="fr-FR" smtClean="0"/>
          </a:p>
        </p:txBody>
      </p:sp>
      <p:sp>
        <p:nvSpPr>
          <p:cNvPr id="136195" name="Rectangle 2"/>
          <p:cNvSpPr>
            <a:spLocks noChangeArrowheads="1" noTextEdit="1"/>
          </p:cNvSpPr>
          <p:nvPr>
            <p:ph type="sldImg"/>
          </p:nvPr>
        </p:nvSpPr>
        <p:spPr bwMode="auto">
          <a:noFill/>
          <a:ln>
            <a:solidFill>
              <a:srgbClr val="000000"/>
            </a:solidFill>
            <a:miter lim="800000"/>
            <a:headEnd/>
            <a:tailEnd/>
          </a:ln>
        </p:spPr>
      </p:sp>
      <p:sp>
        <p:nvSpPr>
          <p:cNvPr id="136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685A7903-F979-47CF-AA9A-DF0703B40A27}" type="datetime1">
              <a:rPr lang="fr-FR"/>
              <a:pPr>
                <a:defRPr/>
              </a:pPr>
              <a:t>07/01/2022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BE76221-8403-40DD-9E3A-7473FC863D44}"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CDA640B-00B9-4A88-8959-119BEAF4D15D}" type="datetime1">
              <a:rPr lang="fr-FR"/>
              <a:pPr>
                <a:defRPr/>
              </a:pPr>
              <a:t>07/01/2022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062A792-F407-4A44-83DC-6574B5205FE4}"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4286867-46A2-4FE1-A207-78C767D34694}" type="datetime1">
              <a:rPr lang="fr-FR"/>
              <a:pPr>
                <a:defRPr/>
              </a:pPr>
              <a:t>07/01/2022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3EDF7F1-F485-4E7D-942A-6A34921E44E1}"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2318C8B-344A-407F-BDA5-C01A3ABCDE89}" type="datetime1">
              <a:rPr lang="fr-FR"/>
              <a:pPr>
                <a:defRPr/>
              </a:pPr>
              <a:t>07/01/2022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49B4579-DD4E-4049-8F40-F47DD74F9AE3}"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7ED8A437-8DA3-478B-B64A-59772CF4A22E}" type="datetime1">
              <a:rPr lang="fr-FR"/>
              <a:pPr>
                <a:defRPr/>
              </a:pPr>
              <a:t>07/01/2022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6A59563-B8A5-44D1-8A2B-F2AB61AA3D8F}"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184E6B52-94B9-47A3-9699-62E6F8DA724E}" type="datetime1">
              <a:rPr lang="fr-FR"/>
              <a:pPr>
                <a:defRPr/>
              </a:pPr>
              <a:t>07/01/2022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F3B1843-AC2F-455F-A015-5B99D3AE8130}"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34CB178A-B3C0-4742-91C8-CB30B81DBF2F}" type="datetime1">
              <a:rPr lang="fr-FR"/>
              <a:pPr>
                <a:defRPr/>
              </a:pPr>
              <a:t>07/01/2022</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C7FD9FC0-2780-4381-8884-4D609E76AA67}"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E2E6286F-A7F1-46BF-B710-54BEB683C6F0}" type="datetime1">
              <a:rPr lang="fr-FR"/>
              <a:pPr>
                <a:defRPr/>
              </a:pPr>
              <a:t>07/01/2022</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C7CE9619-2F34-4E79-8280-CBF4DBD95F1A}"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67A836A-3E17-4130-8BD9-28BB3EE7544A}" type="datetime1">
              <a:rPr lang="fr-FR"/>
              <a:pPr>
                <a:defRPr/>
              </a:pPr>
              <a:t>07/01/2022</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B73439CA-C277-452C-84EB-19CB8520A880}"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D63E4CF-A529-4A17-87AE-D16D752B6603}" type="datetime1">
              <a:rPr lang="fr-FR"/>
              <a:pPr>
                <a:defRPr/>
              </a:pPr>
              <a:t>07/01/2022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76E7A61-B3EE-4A85-B992-2FE014FDDB53}"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901AAC6-B1CB-420D-BD05-B2CD8BC6CC1A}" type="datetime1">
              <a:rPr lang="fr-FR"/>
              <a:pPr>
                <a:defRPr/>
              </a:pPr>
              <a:t>07/01/2022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907E505-9FD1-47DF-B045-54978D9551EF}"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8776F23-B54D-44C1-8A83-29A373EF3304}" type="datetime1">
              <a:rPr lang="fr-FR"/>
              <a:pPr>
                <a:defRPr/>
              </a:pPr>
              <a:t>07/01/2022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0B05641-DD14-4006-B565-09F0DBB9B3FE}"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www.google.dz/url?sa=i&amp;rct=j&amp;q=&amp;esrc=s&amp;frm=1&amp;source=images&amp;cd=&amp;cad=rja&amp;uact=8&amp;ved=2ahUKEwiY0fCe4MrgAhWPsRQKHTJzAGUQjRx6BAgBEAU&amp;url=http%3A%2F%2Fwww.chups.jussieu.fr%2Fpolys%2Fpharmaco%2Fpoly%2FPOLY.Chp.6.3.3.html&amp;psig=AOvVaw0hmDmIj_uOU2Oz8cba7z0o&amp;ust=155076682795899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dz/url?sa=i&amp;rct=j&amp;q=&amp;esrc=s&amp;frm=1&amp;source=images&amp;cd=&amp;cad=rja&amp;uact=8&amp;ved=0ahUKEwjH1u7Z8drJAhWEwBQKHWmJB1UQjRwIBw&amp;url=http%3A%2F%2Fslideplayer.fr%2Fslide%2F504005%2F&amp;psig=AFQjCNFlP_mCjsVMjl1l0b1-sev4kU_OOA&amp;ust=1450166579913857" TargetMode="External"/><Relationship Id="rId1" Type="http://schemas.openxmlformats.org/officeDocument/2006/relationships/slideLayout" Target="../slideLayouts/slideLayout7.xml"/><Relationship Id="rId4" Type="http://schemas.openxmlformats.org/officeDocument/2006/relationships/hyperlink" Target="http://www.google.dz/url?sa=i&amp;rct=j&amp;q=&amp;esrc=s&amp;frm=1&amp;source=images&amp;cd=&amp;cad=rja&amp;uact=8&amp;ved=0ahUKEwjXpJ2T8trJAhWIPBQKHacYCK4QjRwIBw&amp;url=http%3A%2F%2Fslideplayer.fr%2Fslide%2F3696943%2F&amp;psig=AFQjCNFlP_mCjsVMjl1l0b1-sev4kU_OOA&amp;ust=1450166579913857"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google.dz/url?sa=i&amp;rct=j&amp;q=&amp;esrc=s&amp;frm=1&amp;source=images&amp;cd=&amp;cad=rja&amp;uact=8&amp;ved=0ahUKEwjXpJ2T8trJAhWIPBQKHacYCK4QjRwIBw&amp;url=http%3A%2F%2Fslideplayer.fr%2Fslide%2F3696943%2F&amp;psig=AFQjCNFlP_mCjsVMjl1l0b1-sev4kU_OOA&amp;ust=1450166579913857" TargetMode="Externa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fr.wikipedia.org/wiki/Acide_nucl%C3%A9ique" TargetMode="External"/><Relationship Id="rId2" Type="http://schemas.openxmlformats.org/officeDocument/2006/relationships/hyperlink" Target="https://fr.wikipedia.org/wiki/Prot%C3%A9ine" TargetMode="External"/><Relationship Id="rId1" Type="http://schemas.openxmlformats.org/officeDocument/2006/relationships/slideLayout" Target="../slideLayouts/slideLayout2.xml"/><Relationship Id="rId4" Type="http://schemas.openxmlformats.org/officeDocument/2006/relationships/hyperlink" Target="https://fr.wikipedia.org/wiki/Allost%C3%A9rie"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oogle.dz/url?sa=i&amp;rct=j&amp;q=&amp;esrc=s&amp;frm=1&amp;source=images&amp;cd=&amp;cad=rja&amp;uact=8&amp;ved=2ahUKEwiOiP_74MrgAhUNkhQKHZPCBFsQjRx6BAgBEAU&amp;url=http%3A%2F%2Fpst.chez-alice.fr%2Fcmbf2005.htm&amp;psig=AOvVaw2FyfJfunle1zYZKFu1CYM_&amp;ust=1550767389321827"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google.dz/url?sa=i&amp;rct=j&amp;q=&amp;esrc=s&amp;frm=1&amp;source=images&amp;cd=&amp;cad=rja&amp;uact=8&amp;ved=2ahUKEwigp-KU4srgAhV5A2MBHTmTB_sQjRx6BAgBEAU&amp;url=https%3A%2F%2Flaly1215.skyrock.com%2F3245003860-les-enzymes.html&amp;psig=AOvVaw3ks0Hw1KZSmEmSOn8Bn-VK&amp;ust=1550767534895334"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dz/url?sa=i&amp;rct=j&amp;q=&amp;esrc=s&amp;frm=1&amp;source=images&amp;cd=&amp;cad=rja&amp;uact=8&amp;ved=0ahUKEwiBhN3pmcjJAhWDWRoKHZouB-kQjRwIBw&amp;url=http%3A%2F%2Fwww.ulysse.u-bordeaux.fr%2Fatelier%2Fikramer%2Fbiocell_diffusion%2Fgbb.cel.fa.109.b3%2Fcontent%2Fcours18.htm&amp;psig=AFQjCNHL5dp-QiiP1yZceGHs9QxipHTJxA&amp;ust=1449524470314775"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lideplayer.fr/slide/469881/"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lideplayer.fr/slide/469881/"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google.com/url?sa=i&amp;rct=j&amp;q=&amp;esrc=s&amp;frm=1&amp;source=images&amp;cd=&amp;cad=rja&amp;uact=8&amp;ved=2ahUKEwj30_TxtNLgAhVQURoKHd9aBEYQjRx6BAgBEAU&amp;url=https%3A%2F%2Fgerhardhealer.com%2Fh%25C3%25A9patites-a-b-c-toxique-d%25C3%25A9finition.html&amp;psig=AOvVaw301AhMPTJDgWveNQoaXl_C&amp;ust=1551030302973502"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google.dz/url?sa=i&amp;rct=j&amp;q=&amp;esrc=s&amp;frm=1&amp;source=images&amp;cd=&amp;cad=rja&amp;uact=8&amp;ved=2ahUKEwiKq6v848rgAhXG1uAKHdsgCscQjRx6BAgBEAU&amp;url=http%3A%2F%2Fwww.biocameltec.com%2FPharmacocinetique-et-Pharmacodynamique-PK-PD_14.html&amp;psig=AOvVaw28uHiCCwELIFsp6WnPGOX4&amp;ust=1550768064678486"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www.google.dz/url?sa=i&amp;rct=j&amp;q=&amp;esrc=s&amp;frm=1&amp;source=images&amp;cd=&amp;cad=rja&amp;uact=8&amp;ved=2ahUKEwi02oCy5MrgAhUYBWMBHVBjAWcQjRx6BAgBEAU&amp;url=http%3A%2F%2Fwww.omedit-centre.fr%2Finsuline_web_gen_web%2Fco%2Finsulinotherapie.html&amp;psig=AOvVaw28uHiCCwELIFsp6WnPGOX4&amp;ust=1550768064678486"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0" y="0"/>
            <a:ext cx="9144000" cy="5848350"/>
          </a:xfrm>
          <a:prstGeom prst="rect">
            <a:avLst/>
          </a:prstGeom>
          <a:noFill/>
          <a:ln w="9525">
            <a:noFill/>
            <a:miter lim="800000"/>
            <a:headEnd/>
            <a:tailEnd/>
          </a:ln>
        </p:spPr>
        <p:txBody>
          <a:bodyPr>
            <a:spAutoFit/>
          </a:bodyPr>
          <a:lstStyle/>
          <a:p>
            <a:pPr>
              <a:defRPr/>
            </a:pPr>
            <a:r>
              <a:rPr lang="fr-FR" sz="2800" b="1" dirty="0">
                <a:solidFill>
                  <a:srgbClr val="C00000"/>
                </a:solidFill>
                <a:latin typeface="Arial" charset="0"/>
                <a:cs typeface="Arial" charset="0"/>
              </a:rPr>
              <a:t>Rappels</a:t>
            </a:r>
            <a:r>
              <a:rPr lang="fr-FR" sz="3600" b="1" dirty="0">
                <a:solidFill>
                  <a:srgbClr val="C00000"/>
                </a:solidFill>
                <a:latin typeface="Arial" charset="0"/>
                <a:cs typeface="Arial" charset="0"/>
              </a:rPr>
              <a:t>	</a:t>
            </a:r>
            <a:r>
              <a:rPr lang="fr-FR" sz="3600" b="1" dirty="0">
                <a:solidFill>
                  <a:schemeClr val="accent4"/>
                </a:solidFill>
                <a:latin typeface="Arial" charset="0"/>
                <a:cs typeface="Arial" charset="0"/>
              </a:rPr>
              <a:t>	</a:t>
            </a:r>
          </a:p>
          <a:p>
            <a:pPr>
              <a:defRPr/>
            </a:pPr>
            <a:r>
              <a:rPr lang="fr-FR" sz="3600" b="1" dirty="0">
                <a:solidFill>
                  <a:schemeClr val="accent4"/>
                </a:solidFill>
                <a:latin typeface="Arial" charset="0"/>
                <a:cs typeface="Arial" charset="0"/>
              </a:rPr>
              <a:t>			</a:t>
            </a:r>
            <a:r>
              <a:rPr lang="fr-FR" sz="3600" b="1" dirty="0">
                <a:solidFill>
                  <a:schemeClr val="accent4"/>
                </a:solidFill>
                <a:latin typeface="+mn-lt"/>
                <a:cs typeface="Arial" charset="0"/>
              </a:rPr>
              <a:t>PHARMACOLOGIE:	</a:t>
            </a:r>
            <a:r>
              <a:rPr lang="fr-FR" sz="3600" dirty="0">
                <a:latin typeface="+mn-lt"/>
                <a:cs typeface="Arial" charset="0"/>
              </a:rPr>
              <a:t>	</a:t>
            </a:r>
            <a:endParaRPr lang="fr-FR" sz="3600" dirty="0">
              <a:solidFill>
                <a:srgbClr val="00B0F0"/>
              </a:solidFill>
              <a:latin typeface="+mn-lt"/>
              <a:cs typeface="Arial" charset="0"/>
            </a:endParaRPr>
          </a:p>
          <a:p>
            <a:pPr algn="ctr">
              <a:defRPr/>
            </a:pPr>
            <a:r>
              <a:rPr lang="fr-FR" sz="2400" dirty="0">
                <a:latin typeface="+mn-lt"/>
                <a:cs typeface="Arial" charset="0"/>
              </a:rPr>
              <a:t>Science qui étudie les interactions des </a:t>
            </a:r>
            <a:r>
              <a:rPr lang="fr-FR" sz="2400" b="1" dirty="0">
                <a:latin typeface="+mn-lt"/>
                <a:cs typeface="Arial" charset="0"/>
              </a:rPr>
              <a:t>substances chimiques</a:t>
            </a:r>
            <a:r>
              <a:rPr lang="fr-FR" sz="2400" dirty="0">
                <a:latin typeface="+mn-lt"/>
                <a:cs typeface="Arial" charset="0"/>
              </a:rPr>
              <a:t>, avec tout</a:t>
            </a:r>
            <a:r>
              <a:rPr lang="fr-FR" sz="2400" b="1" dirty="0">
                <a:latin typeface="+mn-lt"/>
                <a:cs typeface="Arial" charset="0"/>
              </a:rPr>
              <a:t> organisme vivant</a:t>
            </a:r>
            <a:endParaRPr lang="fr-FR" sz="2400" b="1" dirty="0">
              <a:latin typeface="Arial" charset="0"/>
              <a:cs typeface="Arial" charset="0"/>
            </a:endParaRPr>
          </a:p>
          <a:p>
            <a:pPr algn="ctr">
              <a:defRPr/>
            </a:pPr>
            <a:r>
              <a:rPr lang="fr-FR" sz="2400" b="1" dirty="0">
                <a:latin typeface="Arial" charset="0"/>
                <a:cs typeface="Arial" charset="0"/>
              </a:rPr>
              <a:t> </a:t>
            </a:r>
            <a:endParaRPr lang="fr-FR" sz="2400" dirty="0">
              <a:latin typeface="Arial" charset="0"/>
              <a:cs typeface="Arial" charset="0"/>
            </a:endParaRPr>
          </a:p>
          <a:p>
            <a:pPr algn="ctr">
              <a:defRPr/>
            </a:pPr>
            <a:r>
              <a:rPr lang="fr-FR" sz="3600" dirty="0">
                <a:solidFill>
                  <a:schemeClr val="tx1">
                    <a:lumMod val="65000"/>
                    <a:lumOff val="35000"/>
                  </a:schemeClr>
                </a:solidFill>
                <a:latin typeface="+mj-lt"/>
                <a:cs typeface="Arial" charset="0"/>
              </a:rPr>
              <a:t>Pharmacocinétique/pharmacodynamie</a:t>
            </a:r>
            <a:endParaRPr lang="fr-FR" b="1" dirty="0">
              <a:latin typeface="Arial" charset="0"/>
              <a:cs typeface="Arial" charset="0"/>
            </a:endParaRPr>
          </a:p>
          <a:p>
            <a:pPr>
              <a:defRPr/>
            </a:pPr>
            <a:r>
              <a:rPr lang="fr-FR" b="1" dirty="0">
                <a:latin typeface="Arial" charset="0"/>
                <a:cs typeface="Arial" charset="0"/>
              </a:rPr>
              <a:t>			      </a:t>
            </a:r>
          </a:p>
          <a:p>
            <a:pPr>
              <a:defRPr/>
            </a:pPr>
            <a:r>
              <a:rPr lang="fr-FR" b="1" dirty="0">
                <a:solidFill>
                  <a:schemeClr val="accent1"/>
                </a:solidFill>
                <a:latin typeface="Arial" charset="0"/>
                <a:cs typeface="Arial" charset="0"/>
              </a:rPr>
              <a:t>			</a:t>
            </a:r>
            <a:r>
              <a:rPr lang="fr-FR" sz="2000" b="1" dirty="0">
                <a:solidFill>
                  <a:schemeClr val="accent1"/>
                </a:solidFill>
                <a:latin typeface="+mj-lt"/>
                <a:cs typeface="Arial" charset="0"/>
              </a:rPr>
              <a:t>          </a:t>
            </a:r>
            <a:r>
              <a:rPr lang="fr-FR" sz="2000" b="1" dirty="0">
                <a:solidFill>
                  <a:schemeClr val="accent5"/>
                </a:solidFill>
                <a:latin typeface="+mj-lt"/>
                <a:cs typeface="Arial" charset="0"/>
              </a:rPr>
              <a:t>PHARMACOCINETIQUE</a:t>
            </a:r>
          </a:p>
          <a:p>
            <a:pPr>
              <a:defRPr/>
            </a:pPr>
            <a:r>
              <a:rPr lang="fr-FR" sz="2000" b="1" dirty="0">
                <a:solidFill>
                  <a:schemeClr val="accent5"/>
                </a:solidFill>
                <a:latin typeface="+mj-lt"/>
                <a:cs typeface="Arial" charset="0"/>
              </a:rPr>
              <a:t>				          PK</a:t>
            </a:r>
          </a:p>
          <a:p>
            <a:pPr>
              <a:defRPr/>
            </a:pPr>
            <a:endParaRPr lang="fr-FR" b="1" dirty="0">
              <a:solidFill>
                <a:srgbClr val="FF0000"/>
              </a:solidFill>
              <a:latin typeface="Arial" charset="0"/>
              <a:cs typeface="Arial" charset="0"/>
            </a:endParaRPr>
          </a:p>
          <a:p>
            <a:pPr>
              <a:defRPr/>
            </a:pPr>
            <a:r>
              <a:rPr lang="fr-FR" b="1" dirty="0">
                <a:solidFill>
                  <a:srgbClr val="FF0000"/>
                </a:solidFill>
                <a:latin typeface="Arial" charset="0"/>
                <a:cs typeface="Arial" charset="0"/>
              </a:rPr>
              <a:t>				</a:t>
            </a:r>
            <a:r>
              <a:rPr lang="fr-FR" sz="2000" b="1" dirty="0">
                <a:solidFill>
                  <a:srgbClr val="C00000"/>
                </a:solidFill>
                <a:latin typeface="+mn-lt"/>
                <a:cs typeface="Arial" charset="0"/>
              </a:rPr>
              <a:t>           </a:t>
            </a:r>
          </a:p>
          <a:p>
            <a:pPr>
              <a:defRPr/>
            </a:pPr>
            <a:endParaRPr lang="fr-FR" sz="2000" b="1" dirty="0">
              <a:solidFill>
                <a:srgbClr val="C00000"/>
              </a:solidFill>
              <a:latin typeface="+mn-lt"/>
              <a:cs typeface="Arial" charset="0"/>
            </a:endParaRPr>
          </a:p>
          <a:p>
            <a:pPr>
              <a:defRPr/>
            </a:pPr>
            <a:r>
              <a:rPr lang="fr-FR" sz="2000" b="1" dirty="0">
                <a:solidFill>
                  <a:srgbClr val="C00000"/>
                </a:solidFill>
                <a:latin typeface="+mn-lt"/>
                <a:cs typeface="Arial" charset="0"/>
              </a:rPr>
              <a:t>				           </a:t>
            </a:r>
          </a:p>
          <a:p>
            <a:pPr>
              <a:defRPr/>
            </a:pPr>
            <a:r>
              <a:rPr lang="fr-FR" sz="2000" b="1" dirty="0">
                <a:solidFill>
                  <a:srgbClr val="C00000"/>
                </a:solidFill>
                <a:latin typeface="+mn-lt"/>
                <a:cs typeface="Arial" charset="0"/>
              </a:rPr>
              <a:t>				          </a:t>
            </a:r>
            <a:r>
              <a:rPr lang="fr-FR" sz="2000" b="1" dirty="0">
                <a:solidFill>
                  <a:schemeClr val="accent5">
                    <a:lumMod val="75000"/>
                  </a:schemeClr>
                </a:solidFill>
                <a:latin typeface="+mn-lt"/>
                <a:cs typeface="Arial" charset="0"/>
              </a:rPr>
              <a:t>PD</a:t>
            </a:r>
          </a:p>
          <a:p>
            <a:pPr>
              <a:defRPr/>
            </a:pPr>
            <a:r>
              <a:rPr lang="fr-FR" sz="2000" b="1" dirty="0">
                <a:solidFill>
                  <a:schemeClr val="accent5">
                    <a:lumMod val="75000"/>
                  </a:schemeClr>
                </a:solidFill>
                <a:latin typeface="+mn-lt"/>
                <a:cs typeface="Arial" charset="0"/>
              </a:rPr>
              <a:t>                                                           PHARMACODYNAMIE</a:t>
            </a:r>
          </a:p>
          <a:p>
            <a:pPr>
              <a:defRPr/>
            </a:pPr>
            <a:r>
              <a:rPr lang="fr-FR" b="1" dirty="0">
                <a:solidFill>
                  <a:srgbClr val="FF0000"/>
                </a:solidFill>
                <a:latin typeface="Arial" charset="0"/>
                <a:cs typeface="Arial" charset="0"/>
              </a:rPr>
              <a:t>				</a:t>
            </a:r>
            <a:endParaRPr lang="fr-FR" dirty="0">
              <a:solidFill>
                <a:srgbClr val="FF0000"/>
              </a:solidFill>
              <a:latin typeface="Arial" charset="0"/>
              <a:cs typeface="Arial" charset="0"/>
            </a:endParaRPr>
          </a:p>
        </p:txBody>
      </p:sp>
      <p:sp>
        <p:nvSpPr>
          <p:cNvPr id="5" name="Ellipse 4"/>
          <p:cNvSpPr/>
          <p:nvPr/>
        </p:nvSpPr>
        <p:spPr>
          <a:xfrm>
            <a:off x="1214438" y="3857625"/>
            <a:ext cx="2214562" cy="785813"/>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cs typeface="Arial" pitchFamily="34" charset="0"/>
              </a:rPr>
              <a:t>Médicament</a:t>
            </a:r>
          </a:p>
        </p:txBody>
      </p:sp>
      <p:sp>
        <p:nvSpPr>
          <p:cNvPr id="6" name="Ellipse 5"/>
          <p:cNvSpPr/>
          <p:nvPr/>
        </p:nvSpPr>
        <p:spPr>
          <a:xfrm>
            <a:off x="5572125" y="3786188"/>
            <a:ext cx="2286000" cy="928687"/>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cs typeface="Arial" pitchFamily="34" charset="0"/>
              </a:rPr>
              <a:t>Organisme </a:t>
            </a:r>
          </a:p>
          <a:p>
            <a:pPr algn="ctr">
              <a:defRPr/>
            </a:pPr>
            <a:r>
              <a:rPr lang="fr-FR" sz="2000" dirty="0">
                <a:solidFill>
                  <a:schemeClr val="tx1"/>
                </a:solidFill>
                <a:cs typeface="Arial" pitchFamily="34" charset="0"/>
              </a:rPr>
              <a:t>vivant</a:t>
            </a:r>
          </a:p>
        </p:txBody>
      </p:sp>
      <p:sp>
        <p:nvSpPr>
          <p:cNvPr id="2053" name="Rectangle 6"/>
          <p:cNvSpPr>
            <a:spLocks noChangeArrowheads="1"/>
          </p:cNvSpPr>
          <p:nvPr/>
        </p:nvSpPr>
        <p:spPr bwMode="auto">
          <a:xfrm>
            <a:off x="0" y="6067425"/>
            <a:ext cx="9144000" cy="862013"/>
          </a:xfrm>
          <a:prstGeom prst="rect">
            <a:avLst/>
          </a:prstGeom>
          <a:noFill/>
          <a:ln w="9525">
            <a:noFill/>
            <a:miter lim="800000"/>
            <a:headEnd/>
            <a:tailEnd/>
          </a:ln>
        </p:spPr>
        <p:txBody>
          <a:bodyPr>
            <a:spAutoFit/>
          </a:bodyPr>
          <a:lstStyle/>
          <a:p>
            <a:pPr>
              <a:defRPr/>
            </a:pPr>
            <a:r>
              <a:rPr lang="fr-FR" b="1" dirty="0">
                <a:solidFill>
                  <a:schemeClr val="accent5"/>
                </a:solidFill>
              </a:rPr>
              <a:t>PK: ce que fait l’organisme au médicament </a:t>
            </a:r>
            <a:r>
              <a:rPr lang="fr-FR" b="1" dirty="0">
                <a:solidFill>
                  <a:schemeClr val="bg1">
                    <a:lumMod val="65000"/>
                  </a:schemeClr>
                </a:solidFill>
              </a:rPr>
              <a:t>(chapitre4)</a:t>
            </a:r>
          </a:p>
          <a:p>
            <a:pPr>
              <a:defRPr/>
            </a:pPr>
            <a:r>
              <a:rPr lang="fr-FR" b="1" dirty="0">
                <a:solidFill>
                  <a:schemeClr val="accent5">
                    <a:lumMod val="75000"/>
                  </a:schemeClr>
                </a:solidFill>
              </a:rPr>
              <a:t>PD: ce que fait le médicament à l’organisme </a:t>
            </a:r>
            <a:r>
              <a:rPr lang="fr-FR" b="1" dirty="0">
                <a:solidFill>
                  <a:schemeClr val="bg1">
                    <a:lumMod val="65000"/>
                  </a:schemeClr>
                </a:solidFill>
              </a:rPr>
              <a:t>(chapitre5)</a:t>
            </a:r>
          </a:p>
          <a:p>
            <a:pPr algn="r">
              <a:defRPr/>
            </a:pPr>
            <a:endParaRPr lang="fr-FR" sz="1400" b="1" dirty="0">
              <a:solidFill>
                <a:srgbClr val="FF0000"/>
              </a:solidFill>
            </a:endParaRPr>
          </a:p>
        </p:txBody>
      </p:sp>
      <p:cxnSp>
        <p:nvCxnSpPr>
          <p:cNvPr id="9" name="Connecteur droit avec flèche 8"/>
          <p:cNvCxnSpPr/>
          <p:nvPr/>
        </p:nvCxnSpPr>
        <p:spPr>
          <a:xfrm rot="10800000">
            <a:off x="2643188" y="3856038"/>
            <a:ext cx="3357562" cy="1587"/>
          </a:xfrm>
          <a:prstGeom prst="straightConnector1">
            <a:avLst/>
          </a:prstGeom>
          <a:ln w="508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3000375" y="4570413"/>
            <a:ext cx="2928938" cy="1587"/>
          </a:xfrm>
          <a:prstGeom prst="straightConnector1">
            <a:avLst/>
          </a:prstGeom>
          <a:ln w="508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Espace réservé du numéro de diapositive 7"/>
          <p:cNvSpPr>
            <a:spLocks noGrp="1"/>
          </p:cNvSpPr>
          <p:nvPr>
            <p:ph type="sldNum" sz="quarter" idx="12"/>
          </p:nvPr>
        </p:nvSpPr>
        <p:spPr/>
        <p:txBody>
          <a:bodyPr/>
          <a:lstStyle/>
          <a:p>
            <a:pPr>
              <a:defRPr/>
            </a:pPr>
            <a:fld id="{9EEED858-034A-4560-B6BC-23CEE1228877}" type="slidenum">
              <a:rPr lang="fr-FR" smtClean="0"/>
              <a:pPr>
                <a:defRPr/>
              </a:pPr>
              <a:t>1</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dissolve">
                                      <p:cBhvr>
                                        <p:cTn id="7" dur="500"/>
                                        <p:tgtEl>
                                          <p:spTgt spid="2050">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050">
                                            <p:txEl>
                                              <p:pRg st="1" end="1"/>
                                            </p:txEl>
                                          </p:spTgt>
                                        </p:tgtEl>
                                        <p:attrNameLst>
                                          <p:attrName>style.visibility</p:attrName>
                                        </p:attrNameLst>
                                      </p:cBhvr>
                                      <p:to>
                                        <p:strVal val="visible"/>
                                      </p:to>
                                    </p:set>
                                    <p:animEffect transition="in" filter="dissolve">
                                      <p:cBhvr>
                                        <p:cTn id="11" dur="500"/>
                                        <p:tgtEl>
                                          <p:spTgt spid="2050">
                                            <p:txEl>
                                              <p:pRg st="1" end="1"/>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2050">
                                            <p:txEl>
                                              <p:pRg st="2" end="2"/>
                                            </p:txEl>
                                          </p:spTgt>
                                        </p:tgtEl>
                                        <p:attrNameLst>
                                          <p:attrName>style.visibility</p:attrName>
                                        </p:attrNameLst>
                                      </p:cBhvr>
                                      <p:to>
                                        <p:strVal val="visible"/>
                                      </p:to>
                                    </p:set>
                                    <p:animEffect transition="in" filter="dissolve">
                                      <p:cBhvr>
                                        <p:cTn id="14" dur="500"/>
                                        <p:tgtEl>
                                          <p:spTgt spid="2050">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50">
                                            <p:txEl>
                                              <p:pRg st="4" end="4"/>
                                            </p:txEl>
                                          </p:spTgt>
                                        </p:tgtEl>
                                        <p:attrNameLst>
                                          <p:attrName>style.visibility</p:attrName>
                                        </p:attrNameLst>
                                      </p:cBhvr>
                                      <p:to>
                                        <p:strVal val="visible"/>
                                      </p:to>
                                    </p:set>
                                    <p:animEffect transition="in" filter="wipe(down)">
                                      <p:cBhvr>
                                        <p:cTn id="19" dur="500"/>
                                        <p:tgtEl>
                                          <p:spTgt spid="205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edg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2050">
                                            <p:txEl>
                                              <p:pRg st="6" end="6"/>
                                            </p:txEl>
                                          </p:spTgt>
                                        </p:tgtEl>
                                        <p:attrNameLst>
                                          <p:attrName>style.visibility</p:attrName>
                                        </p:attrNameLst>
                                      </p:cBhvr>
                                      <p:to>
                                        <p:strVal val="visible"/>
                                      </p:to>
                                    </p:set>
                                    <p:animEffect transition="in" filter="checkerboard(across)">
                                      <p:cBhvr>
                                        <p:cTn id="29" dur="500"/>
                                        <p:tgtEl>
                                          <p:spTgt spid="2050">
                                            <p:txEl>
                                              <p:pRg st="6" end="6"/>
                                            </p:txEl>
                                          </p:spTgt>
                                        </p:tgtEl>
                                      </p:cBhvr>
                                    </p:animEffect>
                                  </p:childTnLst>
                                </p:cTn>
                              </p:par>
                              <p:par>
                                <p:cTn id="30" presetID="24"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to="" calcmode="lin" valueType="num">
                                      <p:cBhvr>
                                        <p:cTn id="32" dur="1" fill="hold"/>
                                        <p:tgtEl>
                                          <p:spTgt spid="5"/>
                                        </p:tgtEl>
                                        <p:attrNameLst>
                                          <p:attrName/>
                                        </p:attrNameLst>
                                      </p:cBhvr>
                                    </p:anim>
                                  </p:childTnLst>
                                </p:cTn>
                              </p:par>
                              <p:par>
                                <p:cTn id="33" presetID="5" presetClass="entr" presetSubtype="10" fill="hold" nodeType="withEffect">
                                  <p:stCondLst>
                                    <p:cond delay="0"/>
                                  </p:stCondLst>
                                  <p:childTnLst>
                                    <p:set>
                                      <p:cBhvr>
                                        <p:cTn id="34" dur="1" fill="hold">
                                          <p:stCondLst>
                                            <p:cond delay="0"/>
                                          </p:stCondLst>
                                        </p:cTn>
                                        <p:tgtEl>
                                          <p:spTgt spid="2050">
                                            <p:txEl>
                                              <p:pRg st="7" end="7"/>
                                            </p:txEl>
                                          </p:spTgt>
                                        </p:tgtEl>
                                        <p:attrNameLst>
                                          <p:attrName>style.visibility</p:attrName>
                                        </p:attrNameLst>
                                      </p:cBhvr>
                                      <p:to>
                                        <p:strVal val="visible"/>
                                      </p:to>
                                    </p:set>
                                    <p:animEffect transition="in" filter="checkerboard(across)">
                                      <p:cBhvr>
                                        <p:cTn id="35" dur="500"/>
                                        <p:tgtEl>
                                          <p:spTgt spid="2050">
                                            <p:txEl>
                                              <p:pRg st="7" end="7"/>
                                            </p:txEl>
                                          </p:spTgt>
                                        </p:tgtEl>
                                      </p:cBhvr>
                                    </p:animEffect>
                                  </p:childTnLst>
                                </p:cTn>
                              </p:par>
                              <p:par>
                                <p:cTn id="36" presetID="24"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to="" calcmode="lin" valueType="num">
                                      <p:cBhvr>
                                        <p:cTn id="38" dur="1" fill="hold"/>
                                        <p:tgtEl>
                                          <p:spTgt spid="6"/>
                                        </p:tgtEl>
                                        <p:attrNameLst>
                                          <p:attrName/>
                                        </p:attrNameLst>
                                      </p:cBhvr>
                                    </p:anim>
                                  </p:childTnLst>
                                  <p:subTnLst>
                                    <p:audio>
                                      <p:cMediaNode>
                                        <p:cTn display="0" masterRel="sameClick">
                                          <p:stCondLst>
                                            <p:cond evt="begin" delay="0">
                                              <p:tn val="36"/>
                                            </p:cond>
                                          </p:stCondLst>
                                          <p:endCondLst>
                                            <p:cond evt="onStopAudio" delay="0">
                                              <p:tgtEl>
                                                <p:sldTgt/>
                                              </p:tgtEl>
                                            </p:cond>
                                          </p:endCondLst>
                                        </p:cTn>
                                        <p:tgtEl>
                                          <p:sndTgt r:embed="rId2" name="suction.wav" builtIn="1"/>
                                        </p:tgtEl>
                                      </p:cMediaNode>
                                    </p:audio>
                                  </p:subTnLst>
                                </p:cTn>
                              </p:par>
                            </p:childTnLst>
                          </p:cTn>
                        </p:par>
                        <p:par>
                          <p:cTn id="39" fill="hold">
                            <p:stCondLst>
                              <p:cond delay="500"/>
                            </p:stCondLst>
                            <p:childTnLst>
                              <p:par>
                                <p:cTn id="40" presetID="5" presetClass="entr" presetSubtype="10" fill="hold" nodeType="afterEffect">
                                  <p:stCondLst>
                                    <p:cond delay="0"/>
                                  </p:stCondLst>
                                  <p:childTnLst>
                                    <p:set>
                                      <p:cBhvr>
                                        <p:cTn id="41" dur="1" fill="hold">
                                          <p:stCondLst>
                                            <p:cond delay="0"/>
                                          </p:stCondLst>
                                        </p:cTn>
                                        <p:tgtEl>
                                          <p:spTgt spid="2053">
                                            <p:txEl>
                                              <p:pRg st="0" end="0"/>
                                            </p:txEl>
                                          </p:spTgt>
                                        </p:tgtEl>
                                        <p:attrNameLst>
                                          <p:attrName>style.visibility</p:attrName>
                                        </p:attrNameLst>
                                      </p:cBhvr>
                                      <p:to>
                                        <p:strVal val="visible"/>
                                      </p:to>
                                    </p:set>
                                    <p:animEffect transition="in" filter="checkerboard(across)">
                                      <p:cBhvr>
                                        <p:cTn id="42" dur="500"/>
                                        <p:tgtEl>
                                          <p:spTgt spid="205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2050">
                                            <p:txEl>
                                              <p:pRg st="12" end="12"/>
                                            </p:txEl>
                                          </p:spTgt>
                                        </p:tgtEl>
                                        <p:attrNameLst>
                                          <p:attrName>style.visibility</p:attrName>
                                        </p:attrNameLst>
                                      </p:cBhvr>
                                      <p:to>
                                        <p:strVal val="visible"/>
                                      </p:to>
                                    </p:set>
                                    <p:animEffect transition="in" filter="checkerboard(across)">
                                      <p:cBhvr>
                                        <p:cTn id="47" dur="500"/>
                                        <p:tgtEl>
                                          <p:spTgt spid="2050">
                                            <p:txEl>
                                              <p:pRg st="12" end="12"/>
                                            </p:txEl>
                                          </p:spTgt>
                                        </p:tgtEl>
                                      </p:cBhvr>
                                    </p:animEffect>
                                  </p:childTnLst>
                                </p:cTn>
                              </p:par>
                              <p:par>
                                <p:cTn id="48" presetID="5" presetClass="entr" presetSubtype="10" fill="hold" nodeType="withEffect">
                                  <p:stCondLst>
                                    <p:cond delay="0"/>
                                  </p:stCondLst>
                                  <p:childTnLst>
                                    <p:set>
                                      <p:cBhvr>
                                        <p:cTn id="49" dur="1" fill="hold">
                                          <p:stCondLst>
                                            <p:cond delay="0"/>
                                          </p:stCondLst>
                                        </p:cTn>
                                        <p:tgtEl>
                                          <p:spTgt spid="2050">
                                            <p:txEl>
                                              <p:pRg st="13" end="13"/>
                                            </p:txEl>
                                          </p:spTgt>
                                        </p:tgtEl>
                                        <p:attrNameLst>
                                          <p:attrName>style.visibility</p:attrName>
                                        </p:attrNameLst>
                                      </p:cBhvr>
                                      <p:to>
                                        <p:strVal val="visible"/>
                                      </p:to>
                                    </p:set>
                                    <p:animEffect transition="in" filter="checkerboard(across)">
                                      <p:cBhvr>
                                        <p:cTn id="50" dur="500"/>
                                        <p:tgtEl>
                                          <p:spTgt spid="2050">
                                            <p:txEl>
                                              <p:pRg st="13" end="13"/>
                                            </p:txEl>
                                          </p:spTgt>
                                        </p:tgtEl>
                                      </p:cBhvr>
                                    </p:animEffect>
                                  </p:childTnLst>
                                </p:cTn>
                              </p:par>
                              <p:par>
                                <p:cTn id="51" presetID="5" presetClass="entr" presetSubtype="1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heckerboard(across)">
                                      <p:cBhvr>
                                        <p:cTn id="53" dur="500"/>
                                        <p:tgtEl>
                                          <p:spTgt spid="16"/>
                                        </p:tgtEl>
                                      </p:cBhvr>
                                    </p:animEffect>
                                  </p:childTnLst>
                                </p:cTn>
                              </p:par>
                              <p:par>
                                <p:cTn id="54" presetID="5" presetClass="entr" presetSubtype="10" fill="hold" nodeType="withEffect">
                                  <p:stCondLst>
                                    <p:cond delay="0"/>
                                  </p:stCondLst>
                                  <p:childTnLst>
                                    <p:set>
                                      <p:cBhvr>
                                        <p:cTn id="55" dur="1" fill="hold">
                                          <p:stCondLst>
                                            <p:cond delay="0"/>
                                          </p:stCondLst>
                                        </p:cTn>
                                        <p:tgtEl>
                                          <p:spTgt spid="2053">
                                            <p:txEl>
                                              <p:pRg st="1" end="1"/>
                                            </p:txEl>
                                          </p:spTgt>
                                        </p:tgtEl>
                                        <p:attrNameLst>
                                          <p:attrName>style.visibility</p:attrName>
                                        </p:attrNameLst>
                                      </p:cBhvr>
                                      <p:to>
                                        <p:strVal val="visible"/>
                                      </p:to>
                                    </p:set>
                                    <p:animEffect transition="in" filter="checkerboard(across)">
                                      <p:cBhvr>
                                        <p:cTn id="56" dur="500"/>
                                        <p:tgtEl>
                                          <p:spTgt spid="20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42875" y="142875"/>
            <a:ext cx="5172075" cy="1117600"/>
          </a:xfrm>
          <a:prstGeom prst="rect">
            <a:avLst/>
          </a:prstGeom>
          <a:noFill/>
          <a:ln w="25400">
            <a:noFill/>
            <a:miter lim="800000"/>
            <a:headEnd/>
            <a:tailEnd/>
          </a:ln>
        </p:spPr>
        <p:txBody>
          <a:bodyPr lIns="90488" tIns="44450" rIns="90488" bIns="44450" anchor="ctr"/>
          <a:lstStyle/>
          <a:p>
            <a:pPr defTabSz="762000">
              <a:defRPr/>
            </a:pPr>
            <a:endParaRPr lang="fr-BE" altLang="fr-FR" sz="4000" dirty="0">
              <a:solidFill>
                <a:schemeClr val="tx2"/>
              </a:solidFill>
              <a:latin typeface="+mn-lt"/>
              <a:cs typeface="Arial" charset="0"/>
            </a:endParaRPr>
          </a:p>
        </p:txBody>
      </p:sp>
      <p:sp>
        <p:nvSpPr>
          <p:cNvPr id="4099" name="Rectangle 9"/>
          <p:cNvSpPr>
            <a:spLocks noChangeArrowheads="1"/>
          </p:cNvSpPr>
          <p:nvPr/>
        </p:nvSpPr>
        <p:spPr bwMode="auto">
          <a:xfrm>
            <a:off x="214313" y="714375"/>
            <a:ext cx="8704262" cy="5094288"/>
          </a:xfrm>
          <a:prstGeom prst="rect">
            <a:avLst/>
          </a:prstGeom>
          <a:noFill/>
          <a:ln w="9525">
            <a:noFill/>
            <a:miter lim="800000"/>
            <a:headEnd/>
            <a:tailEnd/>
          </a:ln>
        </p:spPr>
        <p:txBody>
          <a:bodyPr>
            <a:spAutoFit/>
          </a:bodyPr>
          <a:lstStyle/>
          <a:p>
            <a:pPr>
              <a:defRPr/>
            </a:pPr>
            <a:r>
              <a:rPr lang="fr-FR" altLang="fr-FR" sz="3600" b="1" dirty="0">
                <a:solidFill>
                  <a:srgbClr val="C00000"/>
                </a:solidFill>
                <a:latin typeface="+mn-lt"/>
                <a:cs typeface="Arial" charset="0"/>
              </a:rPr>
              <a:t>DÉFINITION</a:t>
            </a:r>
          </a:p>
          <a:p>
            <a:pPr>
              <a:defRPr/>
            </a:pPr>
            <a:r>
              <a:rPr lang="fr-FR" altLang="fr-FR" sz="2800" b="1" dirty="0">
                <a:latin typeface="+mn-lt"/>
                <a:cs typeface="Arial" charset="0"/>
              </a:rPr>
              <a:t>		Médicament </a:t>
            </a:r>
            <a:r>
              <a:rPr lang="fr-FR" altLang="fr-FR" sz="2400" i="1" dirty="0">
                <a:latin typeface="+mn-lt"/>
                <a:cs typeface="Arial" charset="0"/>
              </a:rPr>
              <a:t>(</a:t>
            </a:r>
            <a:r>
              <a:rPr lang="fr-FR" altLang="fr-FR" sz="2400" i="1" dirty="0" err="1">
                <a:latin typeface="+mn-lt"/>
                <a:cs typeface="Arial" charset="0"/>
              </a:rPr>
              <a:t>drug</a:t>
            </a:r>
            <a:r>
              <a:rPr lang="fr-FR" altLang="fr-FR" sz="2400" i="1" dirty="0">
                <a:latin typeface="+mn-lt"/>
                <a:cs typeface="Arial" charset="0"/>
              </a:rPr>
              <a:t>, </a:t>
            </a:r>
            <a:r>
              <a:rPr lang="fr-FR" altLang="fr-FR" sz="2400" i="1" dirty="0" err="1">
                <a:latin typeface="+mn-lt"/>
                <a:cs typeface="Arial" charset="0"/>
              </a:rPr>
              <a:t>medicine</a:t>
            </a:r>
            <a:r>
              <a:rPr lang="fr-FR" altLang="fr-FR" sz="2400" i="1" dirty="0">
                <a:latin typeface="+mn-lt"/>
                <a:cs typeface="Arial" charset="0"/>
              </a:rPr>
              <a:t>, </a:t>
            </a:r>
            <a:r>
              <a:rPr lang="fr-FR" altLang="fr-FR" sz="2400" i="1" dirty="0" err="1">
                <a:latin typeface="+mn-lt"/>
                <a:cs typeface="Arial" charset="0"/>
              </a:rPr>
              <a:t>medication</a:t>
            </a:r>
            <a:r>
              <a:rPr lang="fr-FR" altLang="fr-FR" sz="2400" i="1" dirty="0">
                <a:latin typeface="+mn-lt"/>
                <a:cs typeface="Arial" charset="0"/>
              </a:rPr>
              <a:t>)</a:t>
            </a:r>
          </a:p>
          <a:p>
            <a:pPr>
              <a:defRPr/>
            </a:pPr>
            <a:endParaRPr lang="fr-FR" altLang="fr-FR" sz="900" i="1" dirty="0">
              <a:latin typeface="+mn-lt"/>
              <a:cs typeface="Arial" charset="0"/>
            </a:endParaRPr>
          </a:p>
          <a:p>
            <a:pPr>
              <a:lnSpc>
                <a:spcPct val="150000"/>
              </a:lnSpc>
              <a:defRPr/>
            </a:pPr>
            <a:r>
              <a:rPr lang="fr-FR" altLang="fr-FR" sz="2400" dirty="0">
                <a:latin typeface="+mn-lt"/>
                <a:cs typeface="Arial" charset="0"/>
              </a:rPr>
              <a:t>“ </a:t>
            </a:r>
            <a:r>
              <a:rPr lang="fr-FR" altLang="fr-FR" sz="2800" dirty="0">
                <a:latin typeface="+mn-lt"/>
                <a:cs typeface="Arial" charset="0"/>
              </a:rPr>
              <a:t>Toute substance ou composition, présentée comme possédant des propriétés </a:t>
            </a:r>
            <a:r>
              <a:rPr lang="fr-FR" altLang="fr-FR" sz="2800" b="1" dirty="0">
                <a:latin typeface="+mn-lt"/>
                <a:cs typeface="Arial" charset="0"/>
              </a:rPr>
              <a:t>curatives ou préventives </a:t>
            </a:r>
            <a:r>
              <a:rPr lang="fr-FR" altLang="fr-FR" sz="2800" dirty="0">
                <a:latin typeface="+mn-lt"/>
                <a:cs typeface="Arial" charset="0"/>
              </a:rPr>
              <a:t>à l’égard des maladies humaines ou animales, ainsi que tout produit administré à l’homme ou à l’animal en vue </a:t>
            </a:r>
            <a:r>
              <a:rPr lang="fr-FR" altLang="fr-FR" sz="2800" b="1" dirty="0">
                <a:latin typeface="+mn-lt"/>
                <a:cs typeface="Arial" charset="0"/>
              </a:rPr>
              <a:t>d’établir un diagnostic médical, de restaurer, corriger ou modifier</a:t>
            </a:r>
            <a:r>
              <a:rPr lang="fr-FR" altLang="fr-FR" sz="2800" dirty="0">
                <a:latin typeface="+mn-lt"/>
                <a:cs typeface="Arial" charset="0"/>
              </a:rPr>
              <a:t> leurs fonctions organiques ”</a:t>
            </a:r>
          </a:p>
        </p:txBody>
      </p:sp>
      <p:sp>
        <p:nvSpPr>
          <p:cNvPr id="6" name="Rectangle 5"/>
          <p:cNvSpPr>
            <a:spLocks noChangeArrowheads="1"/>
          </p:cNvSpPr>
          <p:nvPr/>
        </p:nvSpPr>
        <p:spPr bwMode="auto">
          <a:xfrm>
            <a:off x="2571750" y="0"/>
            <a:ext cx="3422650" cy="708025"/>
          </a:xfrm>
          <a:prstGeom prst="rect">
            <a:avLst/>
          </a:prstGeom>
          <a:noFill/>
          <a:ln w="9525">
            <a:noFill/>
            <a:miter lim="800000"/>
            <a:headEnd/>
            <a:tailEnd/>
          </a:ln>
        </p:spPr>
        <p:txBody>
          <a:bodyPr>
            <a:spAutoFit/>
          </a:bodyPr>
          <a:lstStyle/>
          <a:p>
            <a:r>
              <a:rPr lang="fr-BE" altLang="fr-FR" sz="4000" b="1">
                <a:solidFill>
                  <a:schemeClr val="tx2"/>
                </a:solidFill>
                <a:latin typeface="Calibri" pitchFamily="34" charset="0"/>
              </a:rPr>
              <a:t>MÉDICAMENT</a:t>
            </a:r>
            <a:r>
              <a:rPr lang="fr-BE" altLang="fr-FR" sz="4000">
                <a:solidFill>
                  <a:schemeClr val="tx2"/>
                </a:solidFill>
                <a:latin typeface="Calibri" pitchFamily="34" charset="0"/>
              </a:rPr>
              <a:t> </a:t>
            </a:r>
            <a:endParaRPr lang="fr-FR">
              <a:solidFill>
                <a:srgbClr val="FF0000"/>
              </a:solidFill>
            </a:endParaRPr>
          </a:p>
        </p:txBody>
      </p:sp>
      <p:sp>
        <p:nvSpPr>
          <p:cNvPr id="7" name="Espace réservé du numéro de diapositive 6"/>
          <p:cNvSpPr>
            <a:spLocks noGrp="1"/>
          </p:cNvSpPr>
          <p:nvPr>
            <p:ph type="sldNum" sz="quarter" idx="12"/>
          </p:nvPr>
        </p:nvSpPr>
        <p:spPr/>
        <p:txBody>
          <a:bodyPr/>
          <a:lstStyle/>
          <a:p>
            <a:pPr>
              <a:defRPr/>
            </a:pPr>
            <a:fld id="{33F5F1B6-B5BA-4CD3-8ECC-2B88920B42CD}" type="slidenum">
              <a:rPr lang="fr-FR" sz="2000" b="1" smtClean="0">
                <a:solidFill>
                  <a:schemeClr val="accent5"/>
                </a:solidFill>
              </a:rPr>
              <a:pPr>
                <a:defRPr/>
              </a:pPr>
              <a:t>10</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nodePh="1">
                                  <p:stCondLst>
                                    <p:cond delay="0"/>
                                  </p:stCondLst>
                                  <p:endCondLst>
                                    <p:cond evt="begin" delay="0">
                                      <p:tn val="5"/>
                                    </p:cond>
                                  </p:endCondLst>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blinds(horizontal)">
                                      <p:cBhvr>
                                        <p:cTn id="7" dur="500"/>
                                        <p:tgtEl>
                                          <p:spTgt spid="409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linds(horizont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diamond(in)">
                                      <p:cBhvr>
                                        <p:cTn id="15"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63" y="571500"/>
            <a:ext cx="8229600" cy="5643563"/>
          </a:xfrm>
        </p:spPr>
        <p:txBody>
          <a:bodyPr rtlCol="0">
            <a:normAutofit fontScale="92500" lnSpcReduction="10000"/>
          </a:bodyPr>
          <a:lstStyle/>
          <a:p>
            <a:pPr eaLnBrk="1" fontAlgn="auto" hangingPunct="1">
              <a:spcAft>
                <a:spcPts val="0"/>
              </a:spcAft>
              <a:buFont typeface="Arial" pitchFamily="34" charset="0"/>
              <a:buNone/>
              <a:defRPr/>
            </a:pPr>
            <a:r>
              <a:rPr lang="fr-FR" sz="2800" b="1" dirty="0" smtClean="0"/>
              <a:t> </a:t>
            </a:r>
          </a:p>
          <a:p>
            <a:pPr eaLnBrk="1" fontAlgn="auto" hangingPunct="1">
              <a:spcAft>
                <a:spcPts val="0"/>
              </a:spcAft>
              <a:buFont typeface="Arial" pitchFamily="34" charset="0"/>
              <a:buNone/>
              <a:defRPr/>
            </a:pPr>
            <a:r>
              <a:rPr lang="fr-FR" sz="2600" b="1" dirty="0" smtClean="0"/>
              <a:t>				  </a:t>
            </a:r>
            <a:r>
              <a:rPr lang="fr-FR" sz="3900" b="1" u="sng" dirty="0" smtClean="0"/>
              <a:t>Patient</a:t>
            </a:r>
          </a:p>
          <a:p>
            <a:pPr eaLnBrk="1" fontAlgn="auto" hangingPunct="1">
              <a:spcAft>
                <a:spcPts val="0"/>
              </a:spcAft>
              <a:buFont typeface="Arial" pitchFamily="34" charset="0"/>
              <a:buNone/>
              <a:defRPr/>
            </a:pPr>
            <a:r>
              <a:rPr lang="fr-FR" sz="2600" dirty="0" smtClean="0"/>
              <a:t>              </a:t>
            </a:r>
          </a:p>
          <a:p>
            <a:pPr eaLnBrk="1" fontAlgn="auto" hangingPunct="1">
              <a:spcAft>
                <a:spcPts val="0"/>
              </a:spcAft>
              <a:buFont typeface="Arial" pitchFamily="34" charset="0"/>
              <a:buNone/>
              <a:defRPr/>
            </a:pPr>
            <a:r>
              <a:rPr lang="fr-FR" sz="2600" b="1" dirty="0" smtClean="0"/>
              <a:t>             </a:t>
            </a:r>
          </a:p>
          <a:p>
            <a:pPr eaLnBrk="1" fontAlgn="auto" hangingPunct="1">
              <a:spcAft>
                <a:spcPts val="0"/>
              </a:spcAft>
              <a:buFont typeface="Arial" pitchFamily="34" charset="0"/>
              <a:buNone/>
              <a:defRPr/>
            </a:pPr>
            <a:r>
              <a:rPr lang="fr-FR" sz="2600" b="1" dirty="0" smtClean="0"/>
              <a:t>           </a:t>
            </a:r>
          </a:p>
          <a:p>
            <a:pPr eaLnBrk="1" fontAlgn="auto" hangingPunct="1">
              <a:spcAft>
                <a:spcPts val="0"/>
              </a:spcAft>
              <a:buFont typeface="Arial" pitchFamily="34" charset="0"/>
              <a:buNone/>
              <a:defRPr/>
            </a:pPr>
            <a:r>
              <a:rPr lang="fr-FR" sz="3000" b="1" dirty="0" smtClean="0"/>
              <a:t>               </a:t>
            </a:r>
            <a:r>
              <a:rPr lang="fr-FR" sz="3000" b="1" dirty="0" smtClean="0">
                <a:solidFill>
                  <a:schemeClr val="accent1"/>
                </a:solidFill>
              </a:rPr>
              <a:t>Hypo-réactif</a:t>
            </a:r>
            <a:r>
              <a:rPr lang="fr-FR" sz="2600" dirty="0" smtClean="0"/>
              <a:t>                     </a:t>
            </a:r>
            <a:r>
              <a:rPr lang="fr-FR" sz="3000" b="1" dirty="0" smtClean="0">
                <a:solidFill>
                  <a:srgbClr val="FF0000"/>
                </a:solidFill>
              </a:rPr>
              <a:t>Hyper-réactif</a:t>
            </a:r>
            <a:r>
              <a:rPr lang="fr-FR" sz="3000" dirty="0" smtClean="0">
                <a:solidFill>
                  <a:srgbClr val="FF0000"/>
                </a:solidFill>
              </a:rPr>
              <a:t> </a:t>
            </a:r>
          </a:p>
          <a:p>
            <a:pPr eaLnBrk="1" fontAlgn="auto" hangingPunct="1">
              <a:spcAft>
                <a:spcPts val="0"/>
              </a:spcAft>
              <a:buFont typeface="Arial" pitchFamily="34" charset="0"/>
              <a:buNone/>
              <a:defRPr/>
            </a:pPr>
            <a:endParaRPr lang="fr-FR" sz="2600" dirty="0" smtClean="0">
              <a:solidFill>
                <a:srgbClr val="FF0000"/>
              </a:solidFill>
            </a:endParaRPr>
          </a:p>
          <a:p>
            <a:pPr eaLnBrk="1" fontAlgn="auto" hangingPunct="1">
              <a:spcAft>
                <a:spcPts val="0"/>
              </a:spcAft>
              <a:buFont typeface="Arial" pitchFamily="34" charset="0"/>
              <a:buNone/>
              <a:defRPr/>
            </a:pPr>
            <a:endParaRPr lang="fr-FR" sz="2600" dirty="0" smtClean="0">
              <a:solidFill>
                <a:srgbClr val="FF0000"/>
              </a:solidFill>
            </a:endParaRPr>
          </a:p>
          <a:p>
            <a:pPr algn="ctr" eaLnBrk="1" fontAlgn="auto" hangingPunct="1">
              <a:spcAft>
                <a:spcPts val="0"/>
              </a:spcAft>
              <a:buFont typeface="Arial" pitchFamily="34" charset="0"/>
              <a:buNone/>
              <a:defRPr/>
            </a:pPr>
            <a:r>
              <a:rPr lang="fr-FR" sz="3000" b="1" dirty="0" smtClean="0">
                <a:solidFill>
                  <a:srgbClr val="FF0000"/>
                </a:solidFill>
              </a:rPr>
              <a:t>Constatations cliniques très variables souvent    laissées à l’appréciation du clinicien lui-même.  </a:t>
            </a:r>
          </a:p>
          <a:p>
            <a:pPr eaLnBrk="1" fontAlgn="auto" hangingPunct="1">
              <a:spcAft>
                <a:spcPts val="0"/>
              </a:spcAft>
              <a:buFont typeface="Arial" pitchFamily="34" charset="0"/>
              <a:buNone/>
              <a:defRPr/>
            </a:pPr>
            <a:endParaRPr lang="fr-FR" sz="2600" dirty="0" smtClean="0"/>
          </a:p>
          <a:p>
            <a:pPr eaLnBrk="1" fontAlgn="auto" hangingPunct="1">
              <a:spcAft>
                <a:spcPts val="0"/>
              </a:spcAft>
              <a:buFont typeface="Arial" pitchFamily="34" charset="0"/>
              <a:buNone/>
              <a:defRPr/>
            </a:pPr>
            <a:endParaRPr lang="fr-FR" sz="2600" dirty="0" smtClean="0"/>
          </a:p>
          <a:p>
            <a:pPr eaLnBrk="1" fontAlgn="auto" hangingPunct="1">
              <a:spcAft>
                <a:spcPts val="0"/>
              </a:spcAft>
              <a:buFont typeface="Arial" pitchFamily="34" charset="0"/>
              <a:buNone/>
              <a:defRPr/>
            </a:pPr>
            <a:r>
              <a:rPr lang="fr-FR" sz="2600" dirty="0" smtClean="0"/>
              <a:t>                                                                                                   </a:t>
            </a:r>
          </a:p>
          <a:p>
            <a:pPr eaLnBrk="1" fontAlgn="auto" hangingPunct="1">
              <a:spcAft>
                <a:spcPts val="0"/>
              </a:spcAft>
              <a:defRPr/>
            </a:pPr>
            <a:endParaRPr lang="fr-FR" dirty="0"/>
          </a:p>
        </p:txBody>
      </p:sp>
      <p:cxnSp>
        <p:nvCxnSpPr>
          <p:cNvPr id="5" name="Connecteur droit avec flèche 4"/>
          <p:cNvCxnSpPr/>
          <p:nvPr/>
        </p:nvCxnSpPr>
        <p:spPr>
          <a:xfrm rot="5400000">
            <a:off x="2607469" y="1964531"/>
            <a:ext cx="857250" cy="6429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Connecteur droit avec flèche 8"/>
          <p:cNvCxnSpPr/>
          <p:nvPr/>
        </p:nvCxnSpPr>
        <p:spPr>
          <a:xfrm rot="16200000" flipH="1">
            <a:off x="4929188" y="1857375"/>
            <a:ext cx="857250" cy="714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E56DA11-0874-41FD-982B-DBF003C98E47}" type="slidenum">
              <a:rPr lang="fr-FR" sz="2000" b="1" smtClean="0">
                <a:solidFill>
                  <a:schemeClr val="accent6"/>
                </a:solidFill>
              </a:rPr>
              <a:pPr>
                <a:defRPr/>
              </a:pPr>
              <a:t>100</a:t>
            </a:fld>
            <a:endParaRPr lang="fr-FR" sz="2000" b="1" dirty="0">
              <a:solidFill>
                <a:schemeClr val="accent6"/>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500"/>
            <a:ext cx="8229600" cy="5929313"/>
          </a:xfrm>
        </p:spPr>
        <p:txBody>
          <a:bodyPr rtlCol="0">
            <a:normAutofit fontScale="85000" lnSpcReduction="20000"/>
          </a:bodyPr>
          <a:lstStyle/>
          <a:p>
            <a:pPr eaLnBrk="1" fontAlgn="auto" hangingPunct="1">
              <a:spcAft>
                <a:spcPts val="0"/>
              </a:spcAft>
              <a:buFont typeface="Arial" pitchFamily="34" charset="0"/>
              <a:buNone/>
              <a:defRPr/>
            </a:pPr>
            <a:r>
              <a:rPr lang="fr-FR" u="sng" dirty="0" smtClean="0"/>
              <a:t>Exemple  typique en clinique canine </a:t>
            </a:r>
            <a:r>
              <a:rPr lang="fr-FR" b="1" u="sng" dirty="0" smtClean="0"/>
              <a:t>ISV Constantine</a:t>
            </a:r>
            <a:r>
              <a:rPr lang="fr-FR" b="1" dirty="0" smtClean="0"/>
              <a:t>:</a:t>
            </a:r>
          </a:p>
          <a:p>
            <a:pPr eaLnBrk="1" fontAlgn="auto" hangingPunct="1">
              <a:spcAft>
                <a:spcPts val="0"/>
              </a:spcAft>
              <a:buFont typeface="Arial" pitchFamily="34" charset="0"/>
              <a:buNone/>
              <a:defRPr/>
            </a:pPr>
            <a:r>
              <a:rPr lang="fr-FR" b="1" dirty="0" smtClean="0"/>
              <a:t>  </a:t>
            </a:r>
            <a:r>
              <a:rPr lang="fr-FR" b="1" dirty="0" err="1" smtClean="0"/>
              <a:t>Acépromazine</a:t>
            </a:r>
            <a:r>
              <a:rPr lang="fr-FR" b="1" dirty="0" smtClean="0"/>
              <a:t>  (</a:t>
            </a:r>
            <a:r>
              <a:rPr lang="fr-FR" dirty="0" smtClean="0"/>
              <a:t>DCI</a:t>
            </a:r>
            <a:r>
              <a:rPr lang="fr-FR" b="1" dirty="0" smtClean="0"/>
              <a:t>)</a:t>
            </a:r>
          </a:p>
          <a:p>
            <a:pPr eaLnBrk="1" fontAlgn="auto" hangingPunct="1">
              <a:spcAft>
                <a:spcPts val="0"/>
              </a:spcAft>
              <a:buFont typeface="Arial" pitchFamily="34" charset="0"/>
              <a:buNone/>
              <a:defRPr/>
            </a:pPr>
            <a:r>
              <a:rPr lang="fr-FR" dirty="0" smtClean="0"/>
              <a:t>  </a:t>
            </a:r>
            <a:r>
              <a:rPr lang="fr-FR" b="1" dirty="0" err="1" smtClean="0"/>
              <a:t>Calmivet</a:t>
            </a:r>
            <a:r>
              <a:rPr lang="fr-FR" dirty="0" smtClean="0"/>
              <a:t> (ND)</a:t>
            </a:r>
          </a:p>
          <a:p>
            <a:pPr eaLnBrk="1" fontAlgn="auto" hangingPunct="1">
              <a:spcAft>
                <a:spcPts val="0"/>
              </a:spcAft>
              <a:buFont typeface="Arial" pitchFamily="34" charset="0"/>
              <a:buNone/>
              <a:defRPr/>
            </a:pPr>
            <a:r>
              <a:rPr lang="fr-FR" dirty="0" smtClean="0"/>
              <a:t>  </a:t>
            </a:r>
            <a:r>
              <a:rPr lang="fr-FR" b="1" dirty="0" err="1" smtClean="0"/>
              <a:t>Vetranquil</a:t>
            </a:r>
            <a:r>
              <a:rPr lang="fr-FR" dirty="0" smtClean="0"/>
              <a:t> (ND)</a:t>
            </a:r>
          </a:p>
          <a:p>
            <a:pPr eaLnBrk="1" fontAlgn="auto" hangingPunct="1">
              <a:spcAft>
                <a:spcPts val="0"/>
              </a:spcAft>
              <a:buFont typeface="Arial" pitchFamily="34" charset="0"/>
              <a:buNone/>
              <a:defRPr/>
            </a:pPr>
            <a:r>
              <a:rPr lang="fr-FR" sz="2800" dirty="0" smtClean="0"/>
              <a:t>  Posologie de base proposée par le fabriquant :  </a:t>
            </a:r>
            <a:r>
              <a:rPr lang="fr-FR" sz="2800" u="sng" dirty="0" smtClean="0"/>
              <a:t>0.25ml/10kg poids vifs</a:t>
            </a:r>
            <a:r>
              <a:rPr lang="fr-FR" sz="2800" dirty="0" smtClean="0"/>
              <a:t>, pour les petites espèces</a:t>
            </a:r>
          </a:p>
          <a:p>
            <a:pPr eaLnBrk="1" fontAlgn="auto" hangingPunct="1">
              <a:spcAft>
                <a:spcPts val="0"/>
              </a:spcAft>
              <a:buFont typeface="Arial" pitchFamily="34" charset="0"/>
              <a:buNone/>
              <a:defRPr/>
            </a:pPr>
            <a:endParaRPr lang="fr-FR" dirty="0" smtClean="0"/>
          </a:p>
          <a:p>
            <a:pPr eaLnBrk="1" fontAlgn="auto" hangingPunct="1">
              <a:spcAft>
                <a:spcPts val="0"/>
              </a:spcAft>
              <a:buFont typeface="Arial" pitchFamily="34" charset="0"/>
              <a:buNone/>
              <a:defRPr/>
            </a:pPr>
            <a:r>
              <a:rPr lang="fr-FR" dirty="0" smtClean="0"/>
              <a:t>Constatation clinique:</a:t>
            </a:r>
          </a:p>
          <a:p>
            <a:pPr eaLnBrk="1" fontAlgn="auto" hangingPunct="1">
              <a:spcAft>
                <a:spcPts val="0"/>
              </a:spcAft>
              <a:buFont typeface="Arial" charset="0"/>
              <a:buChar char="•"/>
              <a:defRPr/>
            </a:pPr>
            <a:r>
              <a:rPr lang="fr-FR" sz="2400" b="1" dirty="0" smtClean="0">
                <a:solidFill>
                  <a:srgbClr val="0070C0"/>
                </a:solidFill>
              </a:rPr>
              <a:t>Chien </a:t>
            </a:r>
            <a:r>
              <a:rPr lang="fr-FR" sz="2400" b="1" u="sng" dirty="0" smtClean="0">
                <a:solidFill>
                  <a:srgbClr val="0070C0"/>
                </a:solidFill>
              </a:rPr>
              <a:t>Caniche</a:t>
            </a:r>
            <a:r>
              <a:rPr lang="fr-FR" sz="2400" b="1" dirty="0" smtClean="0">
                <a:solidFill>
                  <a:srgbClr val="0070C0"/>
                </a:solidFill>
              </a:rPr>
              <a:t> 4 à 5 kg ne répond pas à la dose de 2 </a:t>
            </a:r>
            <a:r>
              <a:rPr lang="fr-FR" sz="2800" b="1" dirty="0" smtClean="0">
                <a:solidFill>
                  <a:srgbClr val="0070C0"/>
                </a:solidFill>
              </a:rPr>
              <a:t>ml</a:t>
            </a:r>
          </a:p>
          <a:p>
            <a:pPr eaLnBrk="1" fontAlgn="auto" hangingPunct="1">
              <a:spcAft>
                <a:spcPts val="0"/>
              </a:spcAft>
              <a:buFont typeface="Arial" pitchFamily="34" charset="0"/>
              <a:buNone/>
              <a:defRPr/>
            </a:pPr>
            <a:endParaRPr lang="fr-FR" sz="2800" b="1" dirty="0" smtClean="0">
              <a:solidFill>
                <a:srgbClr val="0070C0"/>
              </a:solidFill>
            </a:endParaRPr>
          </a:p>
          <a:p>
            <a:pPr eaLnBrk="1" fontAlgn="auto" hangingPunct="1">
              <a:spcAft>
                <a:spcPts val="0"/>
              </a:spcAft>
              <a:buFont typeface="Arial" charset="0"/>
              <a:buChar char="•"/>
              <a:defRPr/>
            </a:pPr>
            <a:r>
              <a:rPr lang="fr-FR" sz="2800" b="1" u="sng" dirty="0" smtClean="0">
                <a:solidFill>
                  <a:schemeClr val="accent6">
                    <a:lumMod val="75000"/>
                  </a:schemeClr>
                </a:solidFill>
              </a:rPr>
              <a:t>Chat</a:t>
            </a:r>
            <a:r>
              <a:rPr lang="fr-FR" sz="2800" b="1" dirty="0" smtClean="0">
                <a:solidFill>
                  <a:schemeClr val="accent6">
                    <a:lumMod val="75000"/>
                  </a:schemeClr>
                </a:solidFill>
              </a:rPr>
              <a:t> </a:t>
            </a:r>
            <a:r>
              <a:rPr lang="fr-FR" sz="2400" b="1" dirty="0" smtClean="0">
                <a:solidFill>
                  <a:schemeClr val="accent6">
                    <a:lumMod val="75000"/>
                  </a:schemeClr>
                </a:solidFill>
              </a:rPr>
              <a:t>(certains cas), environ 3 kg ne répond pas à une dose totale </a:t>
            </a:r>
          </a:p>
          <a:p>
            <a:pPr eaLnBrk="1" fontAlgn="auto" hangingPunct="1">
              <a:spcAft>
                <a:spcPts val="0"/>
              </a:spcAft>
              <a:buFont typeface="Arial" pitchFamily="34" charset="0"/>
              <a:buNone/>
              <a:defRPr/>
            </a:pPr>
            <a:r>
              <a:rPr lang="fr-FR" sz="2400" b="1" dirty="0" smtClean="0">
                <a:solidFill>
                  <a:schemeClr val="accent6">
                    <a:lumMod val="75000"/>
                  </a:schemeClr>
                </a:solidFill>
              </a:rPr>
              <a:t>                 de 1.5 ml</a:t>
            </a:r>
          </a:p>
          <a:p>
            <a:pPr eaLnBrk="1" fontAlgn="auto" hangingPunct="1">
              <a:spcAft>
                <a:spcPts val="0"/>
              </a:spcAft>
              <a:buFont typeface="Arial" pitchFamily="34" charset="0"/>
              <a:buNone/>
              <a:defRPr/>
            </a:pPr>
            <a:endParaRPr lang="fr-FR" sz="2400" b="1" dirty="0" smtClean="0">
              <a:solidFill>
                <a:schemeClr val="accent6">
                  <a:lumMod val="75000"/>
                </a:schemeClr>
              </a:solidFill>
            </a:endParaRPr>
          </a:p>
          <a:p>
            <a:pPr eaLnBrk="1" fontAlgn="auto" hangingPunct="1">
              <a:spcAft>
                <a:spcPts val="0"/>
              </a:spcAft>
              <a:buFont typeface="Arial" charset="0"/>
              <a:buChar char="•"/>
              <a:defRPr/>
            </a:pPr>
            <a:r>
              <a:rPr lang="fr-FR" sz="2400" b="1" dirty="0" smtClean="0">
                <a:solidFill>
                  <a:srgbClr val="FF0000"/>
                </a:solidFill>
              </a:rPr>
              <a:t>Chien </a:t>
            </a:r>
            <a:r>
              <a:rPr lang="fr-FR" sz="2400" b="1" u="sng" dirty="0" smtClean="0">
                <a:solidFill>
                  <a:srgbClr val="FF0000"/>
                </a:solidFill>
              </a:rPr>
              <a:t>Berger Allemand </a:t>
            </a:r>
            <a:r>
              <a:rPr lang="fr-FR" sz="2400" b="1" dirty="0" smtClean="0">
                <a:solidFill>
                  <a:srgbClr val="FF0000"/>
                </a:solidFill>
              </a:rPr>
              <a:t>30 à 35 kg, complètement tranquillisé au </a:t>
            </a:r>
          </a:p>
          <a:p>
            <a:pPr eaLnBrk="1" fontAlgn="auto" hangingPunct="1">
              <a:spcAft>
                <a:spcPts val="0"/>
              </a:spcAft>
              <a:buFont typeface="Arial" pitchFamily="34" charset="0"/>
              <a:buNone/>
              <a:defRPr/>
            </a:pPr>
            <a:r>
              <a:rPr lang="fr-FR" sz="2400" b="1" dirty="0" smtClean="0">
                <a:solidFill>
                  <a:srgbClr val="FF0000"/>
                </a:solidFill>
              </a:rPr>
              <a:t>      bout de 10 mn avec une dose totale de 1ml </a:t>
            </a:r>
          </a:p>
        </p:txBody>
      </p:sp>
      <p:sp>
        <p:nvSpPr>
          <p:cNvPr id="4" name="Espace réservé du numéro de diapositive 3"/>
          <p:cNvSpPr>
            <a:spLocks noGrp="1"/>
          </p:cNvSpPr>
          <p:nvPr>
            <p:ph type="sldNum" sz="quarter" idx="12"/>
          </p:nvPr>
        </p:nvSpPr>
        <p:spPr/>
        <p:txBody>
          <a:bodyPr/>
          <a:lstStyle/>
          <a:p>
            <a:pPr>
              <a:defRPr/>
            </a:pPr>
            <a:fld id="{1A0C6328-017D-4162-A3F2-CFC76BD224C2}" type="slidenum">
              <a:rPr lang="fr-FR" sz="2000" b="1" smtClean="0">
                <a:solidFill>
                  <a:schemeClr val="accent6"/>
                </a:solidFill>
              </a:rPr>
              <a:pPr>
                <a:defRPr/>
              </a:pPr>
              <a:t>101</a:t>
            </a:fld>
            <a:endParaRPr lang="fr-FR" sz="2000" b="1" dirty="0">
              <a:solidFill>
                <a:schemeClr val="accent6"/>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88" y="714375"/>
            <a:ext cx="8429625" cy="6143625"/>
          </a:xfrm>
        </p:spPr>
        <p:txBody>
          <a:bodyPr rtlCol="0">
            <a:normAutofit lnSpcReduction="10000"/>
          </a:bodyPr>
          <a:lstStyle/>
          <a:p>
            <a:pPr eaLnBrk="1" fontAlgn="auto" hangingPunct="1">
              <a:spcAft>
                <a:spcPts val="0"/>
              </a:spcAft>
              <a:buFont typeface="Arial" pitchFamily="34" charset="0"/>
              <a:buNone/>
              <a:defRPr/>
            </a:pPr>
            <a:endParaRPr lang="fr-FR" sz="2800" b="1" dirty="0" smtClean="0"/>
          </a:p>
          <a:p>
            <a:pPr eaLnBrk="1" fontAlgn="auto" hangingPunct="1">
              <a:spcAft>
                <a:spcPts val="0"/>
              </a:spcAft>
              <a:buFont typeface="Arial" pitchFamily="34" charset="0"/>
              <a:buNone/>
              <a:defRPr/>
            </a:pPr>
            <a:endParaRPr lang="fr-FR" sz="2800" b="1" dirty="0" smtClean="0"/>
          </a:p>
          <a:p>
            <a:pPr eaLnBrk="1" fontAlgn="auto" hangingPunct="1">
              <a:lnSpc>
                <a:spcPct val="150000"/>
              </a:lnSpc>
              <a:spcAft>
                <a:spcPts val="0"/>
              </a:spcAft>
              <a:defRPr/>
            </a:pPr>
            <a:r>
              <a:rPr lang="fr-FR" sz="2800" b="1" dirty="0" smtClean="0"/>
              <a:t>L’état physiologique: </a:t>
            </a:r>
            <a:r>
              <a:rPr lang="fr-FR" sz="2800" dirty="0" smtClean="0"/>
              <a:t>âge, gestation, lactation</a:t>
            </a:r>
          </a:p>
          <a:p>
            <a:pPr eaLnBrk="1" fontAlgn="auto" hangingPunct="1">
              <a:lnSpc>
                <a:spcPct val="150000"/>
              </a:lnSpc>
              <a:spcAft>
                <a:spcPts val="0"/>
              </a:spcAft>
              <a:defRPr/>
            </a:pPr>
            <a:r>
              <a:rPr lang="fr-FR" sz="2800" b="1" dirty="0" smtClean="0"/>
              <a:t>L’état pathologique: </a:t>
            </a:r>
            <a:r>
              <a:rPr lang="fr-FR" sz="2800" dirty="0" smtClean="0"/>
              <a:t>insuffisance rénale, insuffisance hépatique, anciennes pathologies </a:t>
            </a:r>
          </a:p>
          <a:p>
            <a:pPr eaLnBrk="1" fontAlgn="auto" hangingPunct="1">
              <a:lnSpc>
                <a:spcPct val="150000"/>
              </a:lnSpc>
              <a:spcAft>
                <a:spcPts val="0"/>
              </a:spcAft>
              <a:defRPr/>
            </a:pPr>
            <a:r>
              <a:rPr lang="fr-FR" sz="2800" b="1" dirty="0" smtClean="0"/>
              <a:t>Interactions médicamenteuses</a:t>
            </a:r>
          </a:p>
          <a:p>
            <a:pPr eaLnBrk="1" fontAlgn="auto" hangingPunct="1">
              <a:lnSpc>
                <a:spcPct val="150000"/>
              </a:lnSpc>
              <a:spcAft>
                <a:spcPts val="0"/>
              </a:spcAft>
              <a:defRPr/>
            </a:pPr>
            <a:r>
              <a:rPr lang="fr-FR" sz="2800" b="1" dirty="0" smtClean="0"/>
              <a:t>Sensibilité individuelle d’origine génétique ou non</a:t>
            </a:r>
          </a:p>
          <a:p>
            <a:pPr eaLnBrk="1" fontAlgn="auto" hangingPunct="1">
              <a:lnSpc>
                <a:spcPct val="150000"/>
              </a:lnSpc>
              <a:spcAft>
                <a:spcPts val="0"/>
              </a:spcAft>
              <a:defRPr/>
            </a:pPr>
            <a:r>
              <a:rPr lang="fr-FR" sz="2800" b="1" dirty="0" smtClean="0"/>
              <a:t>Aux effets propres du médicament</a:t>
            </a:r>
            <a:r>
              <a:rPr lang="fr-FR" sz="2800" dirty="0" smtClean="0"/>
              <a:t>, comme la tolérance et la dépendance</a:t>
            </a:r>
          </a:p>
          <a:p>
            <a:pPr marL="342900" lvl="1" indent="-342900" eaLnBrk="1" fontAlgn="auto" hangingPunct="1">
              <a:lnSpc>
                <a:spcPct val="150000"/>
              </a:lnSpc>
              <a:spcAft>
                <a:spcPts val="0"/>
              </a:spcAft>
              <a:buFont typeface="Arial" pitchFamily="34" charset="0"/>
              <a:buChar char="•"/>
              <a:defRPr/>
            </a:pPr>
            <a:r>
              <a:rPr lang="fr-FR" sz="2400" b="1" dirty="0" smtClean="0"/>
              <a:t>Environnement</a:t>
            </a:r>
          </a:p>
          <a:p>
            <a:pPr eaLnBrk="1" fontAlgn="auto" hangingPunct="1">
              <a:lnSpc>
                <a:spcPct val="150000"/>
              </a:lnSpc>
              <a:spcAft>
                <a:spcPts val="0"/>
              </a:spcAft>
              <a:defRPr/>
            </a:pPr>
            <a:endParaRPr lang="fr-FR" sz="2800" dirty="0" smtClean="0"/>
          </a:p>
          <a:p>
            <a:pPr eaLnBrk="1" fontAlgn="auto" hangingPunct="1">
              <a:lnSpc>
                <a:spcPct val="150000"/>
              </a:lnSpc>
              <a:spcAft>
                <a:spcPts val="0"/>
              </a:spcAft>
              <a:defRPr/>
            </a:pPr>
            <a:endParaRPr lang="fr-FR" sz="2800" dirty="0" smtClean="0"/>
          </a:p>
          <a:p>
            <a:pPr eaLnBrk="1" fontAlgn="auto" hangingPunct="1">
              <a:spcAft>
                <a:spcPts val="0"/>
              </a:spcAft>
              <a:defRPr/>
            </a:pPr>
            <a:endParaRPr lang="fr-FR" dirty="0"/>
          </a:p>
        </p:txBody>
      </p:sp>
      <p:sp>
        <p:nvSpPr>
          <p:cNvPr id="4" name="Titre 1"/>
          <p:cNvSpPr>
            <a:spLocks noGrp="1"/>
          </p:cNvSpPr>
          <p:nvPr>
            <p:ph type="title"/>
          </p:nvPr>
        </p:nvSpPr>
        <p:spPr>
          <a:xfrm>
            <a:off x="357188" y="285750"/>
            <a:ext cx="8229600" cy="1143000"/>
          </a:xfrm>
        </p:spPr>
        <p:txBody>
          <a:bodyPr>
            <a:normAutofit fontScale="90000"/>
          </a:bodyPr>
          <a:lstStyle/>
          <a:p>
            <a:pPr eaLnBrk="1" fontAlgn="auto" hangingPunct="1">
              <a:spcAft>
                <a:spcPts val="0"/>
              </a:spcAft>
              <a:defRPr/>
            </a:pPr>
            <a:r>
              <a:rPr lang="en-GB" b="1" dirty="0" smtClean="0">
                <a:solidFill>
                  <a:srgbClr val="FF0000"/>
                </a:solidFill>
              </a:rPr>
              <a:t>FACTEURS INFLUENCANT L</a:t>
            </a:r>
            <a:r>
              <a:rPr lang="en-GB" altLang="en-GB" b="1" dirty="0" smtClean="0">
                <a:solidFill>
                  <a:srgbClr val="FF0000"/>
                </a:solidFill>
              </a:rPr>
              <a:t>’</a:t>
            </a:r>
            <a:r>
              <a:rPr lang="en-GB" b="1" dirty="0" smtClean="0">
                <a:solidFill>
                  <a:srgbClr val="FF0000"/>
                </a:solidFill>
              </a:rPr>
              <a:t>EFFET PHARMACOLOGIQUE</a:t>
            </a:r>
            <a:endParaRPr lang="fr-FR" b="1" dirty="0">
              <a:solidFill>
                <a:srgbClr val="FF0000"/>
              </a:solidFill>
            </a:endParaRPr>
          </a:p>
        </p:txBody>
      </p:sp>
      <p:sp>
        <p:nvSpPr>
          <p:cNvPr id="5" name="Espace réservé du numéro de diapositive 4"/>
          <p:cNvSpPr>
            <a:spLocks noGrp="1"/>
          </p:cNvSpPr>
          <p:nvPr>
            <p:ph type="sldNum" sz="quarter" idx="12"/>
          </p:nvPr>
        </p:nvSpPr>
        <p:spPr/>
        <p:txBody>
          <a:bodyPr/>
          <a:lstStyle/>
          <a:p>
            <a:pPr>
              <a:defRPr/>
            </a:pPr>
            <a:fld id="{7C7DD708-08F5-4DEF-9F69-7973F0C20B28}" type="slidenum">
              <a:rPr lang="fr-FR" sz="2000" b="1" smtClean="0">
                <a:solidFill>
                  <a:schemeClr val="accent6"/>
                </a:solidFill>
              </a:rPr>
              <a:pPr>
                <a:defRPr/>
              </a:pPr>
              <a:t>102</a:t>
            </a:fld>
            <a:endParaRPr lang="fr-FR" sz="2000" b="1"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trips(down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trips(down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trips(down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trips(down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strips(upRigh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re 1"/>
          <p:cNvSpPr>
            <a:spLocks noGrp="1"/>
          </p:cNvSpPr>
          <p:nvPr>
            <p:ph type="title"/>
          </p:nvPr>
        </p:nvSpPr>
        <p:spPr/>
        <p:txBody>
          <a:bodyPr/>
          <a:lstStyle/>
          <a:p>
            <a:pPr eaLnBrk="1" hangingPunct="1"/>
            <a:r>
              <a:rPr lang="fr-FR" b="1" smtClean="0">
                <a:solidFill>
                  <a:schemeClr val="tx2"/>
                </a:solidFill>
              </a:rPr>
              <a:t>Sensibilité des récepteurs</a:t>
            </a:r>
          </a:p>
        </p:txBody>
      </p:sp>
      <p:sp>
        <p:nvSpPr>
          <p:cNvPr id="106499" name="Espace réservé du contenu 2"/>
          <p:cNvSpPr>
            <a:spLocks noGrp="1"/>
          </p:cNvSpPr>
          <p:nvPr>
            <p:ph idx="1"/>
          </p:nvPr>
        </p:nvSpPr>
        <p:spPr>
          <a:xfrm>
            <a:off x="457200" y="1792288"/>
            <a:ext cx="8229600" cy="4876800"/>
          </a:xfrm>
        </p:spPr>
        <p:txBody>
          <a:bodyPr/>
          <a:lstStyle/>
          <a:p>
            <a:pPr eaLnBrk="1" hangingPunct="1">
              <a:lnSpc>
                <a:spcPct val="120000"/>
              </a:lnSpc>
            </a:pPr>
            <a:r>
              <a:rPr lang="fr-FR" sz="2800" smtClean="0"/>
              <a:t>Nb de Rc : augmentation ou diminution</a:t>
            </a:r>
          </a:p>
          <a:p>
            <a:pPr eaLnBrk="1" hangingPunct="1">
              <a:lnSpc>
                <a:spcPct val="120000"/>
              </a:lnSpc>
            </a:pPr>
            <a:r>
              <a:rPr lang="fr-FR" sz="2800" smtClean="0"/>
              <a:t>Modifications de l’efficacité du couplage des récepteurs aux mécanismes effecteurs</a:t>
            </a:r>
          </a:p>
          <a:p>
            <a:pPr lvl="1" eaLnBrk="1" hangingPunct="1">
              <a:lnSpc>
                <a:spcPct val="120000"/>
              </a:lnSpc>
            </a:pPr>
            <a:r>
              <a:rPr lang="fr-FR" sz="2400" smtClean="0"/>
              <a:t>Mécanismes en rapport avec les récepteurs :</a:t>
            </a:r>
          </a:p>
          <a:p>
            <a:pPr lvl="2" eaLnBrk="1" hangingPunct="1">
              <a:lnSpc>
                <a:spcPct val="120000"/>
              </a:lnSpc>
            </a:pPr>
            <a:r>
              <a:rPr lang="fr-FR" sz="2000" smtClean="0"/>
              <a:t>Stimulation répétée =&gt; désensibilisation =&gt; diminution de l’effet</a:t>
            </a:r>
          </a:p>
          <a:p>
            <a:pPr eaLnBrk="1" hangingPunct="1">
              <a:lnSpc>
                <a:spcPct val="120000"/>
              </a:lnSpc>
            </a:pPr>
            <a:r>
              <a:rPr lang="fr-FR" sz="2800" smtClean="0"/>
              <a:t>Origine génétique ou non</a:t>
            </a:r>
          </a:p>
          <a:p>
            <a:pPr eaLnBrk="1" hangingPunct="1">
              <a:lnSpc>
                <a:spcPct val="120000"/>
              </a:lnSpc>
            </a:pPr>
            <a:endParaRPr lang="fr-FR" sz="2800" smtClean="0"/>
          </a:p>
        </p:txBody>
      </p:sp>
      <p:sp>
        <p:nvSpPr>
          <p:cNvPr id="5" name="Espace réservé du numéro de diapositive 4"/>
          <p:cNvSpPr>
            <a:spLocks noGrp="1"/>
          </p:cNvSpPr>
          <p:nvPr>
            <p:ph type="sldNum" sz="quarter" idx="12"/>
          </p:nvPr>
        </p:nvSpPr>
        <p:spPr/>
        <p:txBody>
          <a:bodyPr/>
          <a:lstStyle/>
          <a:p>
            <a:pPr>
              <a:defRPr/>
            </a:pPr>
            <a:fld id="{318BBBB5-8253-4861-BBAF-61232D3329B0}" type="slidenum">
              <a:rPr lang="fr-FR" sz="2000" b="1" smtClean="0">
                <a:solidFill>
                  <a:schemeClr val="accent6"/>
                </a:solidFill>
              </a:rPr>
              <a:pPr>
                <a:defRPr/>
              </a:pPr>
              <a:t>103</a:t>
            </a:fld>
            <a:endParaRPr lang="fr-FR" sz="2000" b="1" dirty="0">
              <a:solidFill>
                <a:schemeClr val="accent6"/>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re 1"/>
          <p:cNvSpPr>
            <a:spLocks noGrp="1"/>
          </p:cNvSpPr>
          <p:nvPr>
            <p:ph type="title"/>
          </p:nvPr>
        </p:nvSpPr>
        <p:spPr>
          <a:xfrm>
            <a:off x="428625" y="428625"/>
            <a:ext cx="8229600" cy="1143000"/>
          </a:xfrm>
        </p:spPr>
        <p:txBody>
          <a:bodyPr/>
          <a:lstStyle/>
          <a:p>
            <a:r>
              <a:rPr lang="fr-FR" b="1" smtClean="0">
                <a:solidFill>
                  <a:schemeClr val="tx2"/>
                </a:solidFill>
              </a:rPr>
              <a:t>Sélectivité d’un médicament</a:t>
            </a:r>
            <a:endParaRPr lang="ar-DZ" smtClean="0">
              <a:solidFill>
                <a:schemeClr val="tx2"/>
              </a:solidFill>
            </a:endParaRPr>
          </a:p>
        </p:txBody>
      </p:sp>
      <p:sp>
        <p:nvSpPr>
          <p:cNvPr id="75779" name="Espace réservé du contenu 2"/>
          <p:cNvSpPr>
            <a:spLocks noGrp="1"/>
          </p:cNvSpPr>
          <p:nvPr>
            <p:ph idx="1"/>
          </p:nvPr>
        </p:nvSpPr>
        <p:spPr>
          <a:xfrm>
            <a:off x="428625" y="2071688"/>
            <a:ext cx="8286750" cy="4786312"/>
          </a:xfrm>
        </p:spPr>
        <p:txBody>
          <a:bodyPr/>
          <a:lstStyle/>
          <a:p>
            <a:r>
              <a:rPr lang="fr-FR" smtClean="0"/>
              <a:t>Pour qu’un médicament ait une activité thérapeutique, il faut que son action soit ciblée et limitée à un mécanisme biologique précis : on parle </a:t>
            </a:r>
            <a:r>
              <a:rPr lang="fr-FR" b="1" i="1" smtClean="0"/>
              <a:t>d’effet spécifique</a:t>
            </a:r>
            <a:r>
              <a:rPr lang="fr-FR" i="1" smtClean="0"/>
              <a:t>.</a:t>
            </a:r>
            <a:endParaRPr lang="fr-FR" smtClean="0"/>
          </a:p>
        </p:txBody>
      </p:sp>
      <p:sp>
        <p:nvSpPr>
          <p:cNvPr id="4" name="Espace réservé du numéro de diapositive 3"/>
          <p:cNvSpPr>
            <a:spLocks noGrp="1"/>
          </p:cNvSpPr>
          <p:nvPr>
            <p:ph type="sldNum" sz="quarter" idx="12"/>
          </p:nvPr>
        </p:nvSpPr>
        <p:spPr/>
        <p:txBody>
          <a:bodyPr/>
          <a:lstStyle/>
          <a:p>
            <a:pPr>
              <a:defRPr/>
            </a:pPr>
            <a:fld id="{3DFED1C5-8228-42BF-AD23-818DE0378F45}" type="slidenum">
              <a:rPr lang="fr-FR" sz="2000" b="1" smtClean="0">
                <a:solidFill>
                  <a:schemeClr val="accent5"/>
                </a:solidFill>
              </a:rPr>
              <a:pPr>
                <a:defRPr/>
              </a:pPr>
              <a:t>104</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checkerboard(across)">
                                      <p:cBhvr>
                                        <p:cTn id="7" dur="500"/>
                                        <p:tgtEl>
                                          <p:spTgt spid="757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u contenu 2"/>
          <p:cNvSpPr>
            <a:spLocks noGrp="1"/>
          </p:cNvSpPr>
          <p:nvPr>
            <p:ph idx="1"/>
          </p:nvPr>
        </p:nvSpPr>
        <p:spPr>
          <a:xfrm>
            <a:off x="457200" y="1285875"/>
            <a:ext cx="8229600" cy="4840288"/>
          </a:xfrm>
        </p:spPr>
        <p:txBody>
          <a:bodyPr/>
          <a:lstStyle/>
          <a:p>
            <a:r>
              <a:rPr lang="fr-FR" smtClean="0"/>
              <a:t>Souvent une molécule n’a pas de spécificité absolue pour un mécanisme biologique : son activité peut s’étendre à différents récepteurs mais avec des affinités plus élevées pour un récepteur donné que pour les autres. </a:t>
            </a:r>
          </a:p>
          <a:p>
            <a:r>
              <a:rPr lang="fr-FR" smtClean="0"/>
              <a:t>On parlera de molécule sélective pour tel ou tel récepteur.</a:t>
            </a:r>
          </a:p>
          <a:p>
            <a:r>
              <a:rPr lang="fr-FR" smtClean="0"/>
              <a:t>C’est la </a:t>
            </a:r>
            <a:r>
              <a:rPr lang="fr-FR" b="1" smtClean="0"/>
              <a:t>sélectivité de liaison </a:t>
            </a:r>
            <a:r>
              <a:rPr lang="fr-FR" smtClean="0"/>
              <a:t>ou la </a:t>
            </a:r>
            <a:r>
              <a:rPr lang="fr-FR" b="1" smtClean="0"/>
              <a:t>sélectivité d’effet</a:t>
            </a:r>
            <a:r>
              <a:rPr lang="fr-FR" smtClean="0"/>
              <a:t>.</a:t>
            </a:r>
            <a:endParaRPr lang="ar-DZ" smtClean="0"/>
          </a:p>
          <a:p>
            <a:endParaRPr lang="ar-DZ" smtClean="0"/>
          </a:p>
        </p:txBody>
      </p:sp>
      <p:sp>
        <p:nvSpPr>
          <p:cNvPr id="3" name="Espace réservé du numéro de diapositive 2"/>
          <p:cNvSpPr>
            <a:spLocks noGrp="1"/>
          </p:cNvSpPr>
          <p:nvPr>
            <p:ph type="sldNum" sz="quarter" idx="12"/>
          </p:nvPr>
        </p:nvSpPr>
        <p:spPr/>
        <p:txBody>
          <a:bodyPr/>
          <a:lstStyle/>
          <a:p>
            <a:pPr>
              <a:defRPr/>
            </a:pPr>
            <a:fld id="{AB2D2A91-72C6-4556-8C00-933E663E9455}" type="slidenum">
              <a:rPr lang="fr-FR" sz="2000" b="1" smtClean="0">
                <a:solidFill>
                  <a:schemeClr val="accent5"/>
                </a:solidFill>
              </a:rPr>
              <a:pPr>
                <a:defRPr/>
              </a:pPr>
              <a:t>105</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802">
                                            <p:txEl>
                                              <p:pRg st="1" end="1"/>
                                            </p:txEl>
                                          </p:spTgt>
                                        </p:tgtEl>
                                        <p:attrNameLst>
                                          <p:attrName>style.visibility</p:attrName>
                                        </p:attrNameLst>
                                      </p:cBhvr>
                                      <p:to>
                                        <p:strVal val="visible"/>
                                      </p:to>
                                    </p:set>
                                    <p:anim calcmode="lin" valueType="num">
                                      <p:cBhvr additive="base">
                                        <p:cTn id="7" dur="500" fill="hold"/>
                                        <p:tgtEl>
                                          <p:spTgt spid="768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6802">
                                            <p:txEl>
                                              <p:pRg st="2" end="2"/>
                                            </p:txEl>
                                          </p:spTgt>
                                        </p:tgtEl>
                                        <p:attrNameLst>
                                          <p:attrName>style.visibility</p:attrName>
                                        </p:attrNameLst>
                                      </p:cBhvr>
                                      <p:to>
                                        <p:strVal val="visible"/>
                                      </p:to>
                                    </p:set>
                                    <p:anim calcmode="lin" valueType="num">
                                      <p:cBhvr additive="base">
                                        <p:cTn id="11" dur="500" fill="hold"/>
                                        <p:tgtEl>
                                          <p:spTgt spid="7680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680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re 1"/>
          <p:cNvSpPr>
            <a:spLocks noGrp="1"/>
          </p:cNvSpPr>
          <p:nvPr>
            <p:ph type="title"/>
          </p:nvPr>
        </p:nvSpPr>
        <p:spPr>
          <a:xfrm>
            <a:off x="-2500313" y="-71438"/>
            <a:ext cx="8229601" cy="990601"/>
          </a:xfrm>
        </p:spPr>
        <p:txBody>
          <a:bodyPr/>
          <a:lstStyle/>
          <a:p>
            <a:pPr eaLnBrk="1" hangingPunct="1"/>
            <a:r>
              <a:rPr lang="fr-FR" sz="3200" b="1" smtClean="0">
                <a:solidFill>
                  <a:srgbClr val="FF0000"/>
                </a:solidFill>
              </a:rPr>
              <a:t>TOLERANCE</a:t>
            </a:r>
          </a:p>
        </p:txBody>
      </p:sp>
      <p:sp>
        <p:nvSpPr>
          <p:cNvPr id="107523" name="Espace réservé du contenu 2"/>
          <p:cNvSpPr>
            <a:spLocks noGrp="1"/>
          </p:cNvSpPr>
          <p:nvPr>
            <p:ph idx="1"/>
          </p:nvPr>
        </p:nvSpPr>
        <p:spPr>
          <a:xfrm>
            <a:off x="0" y="733425"/>
            <a:ext cx="9144000" cy="1838325"/>
          </a:xfrm>
        </p:spPr>
        <p:txBody>
          <a:bodyPr/>
          <a:lstStyle/>
          <a:p>
            <a:pPr lvl="1" indent="-182563" eaLnBrk="1" hangingPunct="1">
              <a:lnSpc>
                <a:spcPct val="110000"/>
              </a:lnSpc>
            </a:pPr>
            <a:r>
              <a:rPr lang="fr-FR" sz="2400" b="1" smtClean="0"/>
              <a:t>La diminution </a:t>
            </a:r>
            <a:r>
              <a:rPr lang="fr-FR" sz="2400" smtClean="0"/>
              <a:t>de l’</a:t>
            </a:r>
            <a:r>
              <a:rPr lang="fr-FR" sz="2400" smtClean="0">
                <a:ea typeface="Wingdings" pitchFamily="2" charset="2"/>
                <a:cs typeface="Wingdings" pitchFamily="2" charset="2"/>
                <a:sym typeface="Wingdings" pitchFamily="2" charset="2"/>
              </a:rPr>
              <a:t>effet pharmacologique d’une dose de médicament lors de l’administration </a:t>
            </a:r>
            <a:r>
              <a:rPr lang="fr-FR" sz="2400" b="1" smtClean="0">
                <a:ea typeface="Wingdings" pitchFamily="2" charset="2"/>
                <a:cs typeface="Wingdings" pitchFamily="2" charset="2"/>
                <a:sym typeface="Wingdings" pitchFamily="2" charset="2"/>
              </a:rPr>
              <a:t>répétée</a:t>
            </a:r>
            <a:r>
              <a:rPr lang="fr-FR" sz="2400" smtClean="0">
                <a:ea typeface="Wingdings" pitchFamily="2" charset="2"/>
                <a:cs typeface="Wingdings" pitchFamily="2" charset="2"/>
                <a:sym typeface="Wingdings" pitchFamily="2" charset="2"/>
              </a:rPr>
              <a:t> de cette même dose.</a:t>
            </a:r>
          </a:p>
          <a:p>
            <a:pPr lvl="1" indent="-182563" eaLnBrk="1" hangingPunct="1">
              <a:lnSpc>
                <a:spcPct val="110000"/>
              </a:lnSpc>
            </a:pPr>
            <a:r>
              <a:rPr lang="fr-FR" sz="2400" smtClean="0"/>
              <a:t>Pour retrouver l’effet de la dose initiale, il est nécessaire </a:t>
            </a:r>
            <a:r>
              <a:rPr lang="fr-FR" sz="2400" b="1" smtClean="0"/>
              <a:t>d’augmenter la dose </a:t>
            </a:r>
            <a:r>
              <a:rPr lang="fr-FR" sz="2400" smtClean="0"/>
              <a:t>administrée</a:t>
            </a:r>
            <a:r>
              <a:rPr lang="fr-FR" smtClean="0"/>
              <a:t>.</a:t>
            </a:r>
          </a:p>
          <a:p>
            <a:pPr lvl="1" indent="-182563" eaLnBrk="1" hangingPunct="1">
              <a:lnSpc>
                <a:spcPct val="110000"/>
              </a:lnSpc>
            </a:pPr>
            <a:endParaRPr lang="fr-FR" smtClean="0">
              <a:ea typeface="Wingdings" pitchFamily="2" charset="2"/>
              <a:cs typeface="Wingdings" pitchFamily="2" charset="2"/>
              <a:sym typeface="Wingdings" pitchFamily="2" charset="2"/>
            </a:endParaRPr>
          </a:p>
          <a:p>
            <a:pPr lvl="1" indent="-182563" eaLnBrk="1" hangingPunct="1">
              <a:lnSpc>
                <a:spcPct val="110000"/>
              </a:lnSpc>
            </a:pPr>
            <a:endParaRPr lang="fr-FR" smtClean="0">
              <a:ea typeface="Wingdings" pitchFamily="2" charset="2"/>
              <a:cs typeface="Wingdings" pitchFamily="2" charset="2"/>
              <a:sym typeface="Wingdings" pitchFamily="2" charset="2"/>
            </a:endParaRPr>
          </a:p>
          <a:p>
            <a:pPr lvl="1" indent="-182563" eaLnBrk="1" hangingPunct="1">
              <a:lnSpc>
                <a:spcPct val="110000"/>
              </a:lnSpc>
            </a:pPr>
            <a:endParaRPr lang="fr-FR" smtClean="0"/>
          </a:p>
        </p:txBody>
      </p:sp>
      <p:sp>
        <p:nvSpPr>
          <p:cNvPr id="4" name="Titre 1"/>
          <p:cNvSpPr txBox="1">
            <a:spLocks/>
          </p:cNvSpPr>
          <p:nvPr/>
        </p:nvSpPr>
        <p:spPr>
          <a:xfrm>
            <a:off x="357188" y="2643188"/>
            <a:ext cx="8229600" cy="990600"/>
          </a:xfrm>
          <a:prstGeom prst="rect">
            <a:avLst/>
          </a:prstGeom>
        </p:spPr>
        <p:txBody>
          <a:bodyPr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fr-FR" sz="3200" b="1" dirty="0" smtClean="0">
                <a:solidFill>
                  <a:srgbClr val="FF0000"/>
                </a:solidFill>
              </a:rPr>
              <a:t>PHARMACODEPENDANCE</a:t>
            </a:r>
            <a:endParaRPr lang="fr-FR" sz="3200" b="1" dirty="0">
              <a:solidFill>
                <a:srgbClr val="FF0000"/>
              </a:solidFill>
            </a:endParaRPr>
          </a:p>
        </p:txBody>
      </p:sp>
      <p:sp>
        <p:nvSpPr>
          <p:cNvPr id="5" name="Espace réservé du contenu 2"/>
          <p:cNvSpPr txBox="1">
            <a:spLocks/>
          </p:cNvSpPr>
          <p:nvPr/>
        </p:nvSpPr>
        <p:spPr>
          <a:xfrm>
            <a:off x="384175" y="3500438"/>
            <a:ext cx="8831263" cy="3173412"/>
          </a:xfrm>
          <a:prstGeom prst="rect">
            <a:avLst/>
          </a:prstGeom>
        </p:spPr>
        <p:txBody>
          <a:bodyPr>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lnSpc>
                <a:spcPct val="130000"/>
              </a:lnSpc>
              <a:spcBef>
                <a:spcPts val="7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dirty="0" smtClean="0"/>
              <a:t>Usage répété, compulsif d</a:t>
            </a:r>
            <a:r>
              <a:rPr lang="fr-FR" altLang="en-GB" dirty="0" smtClean="0"/>
              <a:t>’</a:t>
            </a:r>
            <a:r>
              <a:rPr lang="fr-FR" dirty="0" smtClean="0"/>
              <a:t>un médicament pour le </a:t>
            </a:r>
            <a:r>
              <a:rPr lang="fr-FR" b="1" dirty="0" smtClean="0"/>
              <a:t>plaisir </a:t>
            </a:r>
            <a:r>
              <a:rPr lang="fr-FR" dirty="0" smtClean="0"/>
              <a:t>chimique qu</a:t>
            </a:r>
            <a:r>
              <a:rPr lang="fr-FR" altLang="en-GB" dirty="0" smtClean="0"/>
              <a:t>’</a:t>
            </a:r>
            <a:r>
              <a:rPr lang="fr-FR" dirty="0" smtClean="0"/>
              <a:t>il procure ou pour éviter les effets désagréables de sa suppression (syndrome de sevrage)</a:t>
            </a:r>
          </a:p>
          <a:p>
            <a:pPr lvl="1" fontAlgn="auto">
              <a:lnSpc>
                <a:spcPct val="130000"/>
              </a:lnSpc>
              <a:spcBef>
                <a:spcPts val="7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400" b="1" dirty="0" smtClean="0"/>
              <a:t>Dépendance</a:t>
            </a:r>
            <a:r>
              <a:rPr lang="fr-FR" sz="2400" dirty="0" smtClean="0"/>
              <a:t> physique </a:t>
            </a:r>
            <a:r>
              <a:rPr lang="fr-FR" sz="2400" dirty="0" smtClean="0">
                <a:latin typeface="Wingdings" charset="0"/>
              </a:rPr>
              <a:t></a:t>
            </a:r>
            <a:r>
              <a:rPr lang="fr-FR" sz="2400" dirty="0" smtClean="0"/>
              <a:t> syndrome de sevrage</a:t>
            </a:r>
          </a:p>
          <a:p>
            <a:pPr lvl="1" fontAlgn="auto">
              <a:lnSpc>
                <a:spcPct val="130000"/>
              </a:lnSpc>
              <a:spcBef>
                <a:spcPts val="7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400" b="1" dirty="0" smtClean="0"/>
              <a:t>Dépendance</a:t>
            </a:r>
            <a:r>
              <a:rPr lang="fr-FR" sz="2400" dirty="0" smtClean="0"/>
              <a:t> psychique </a:t>
            </a:r>
            <a:r>
              <a:rPr lang="fr-FR" sz="2400" dirty="0" smtClean="0">
                <a:latin typeface="Wingdings" charset="0"/>
              </a:rPr>
              <a:t></a:t>
            </a:r>
            <a:r>
              <a:rPr lang="fr-FR" sz="2400" dirty="0" smtClean="0"/>
              <a:t> état compulsif</a:t>
            </a:r>
          </a:p>
          <a:p>
            <a:pPr lvl="1" fontAlgn="auto">
              <a:lnSpc>
                <a:spcPct val="130000"/>
              </a:lnSpc>
              <a:spcBef>
                <a:spcPts val="7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400" dirty="0" smtClean="0"/>
              <a:t>Ex: Analgésiques opioïdes, Barbituriques, Benzodiazépines</a:t>
            </a:r>
            <a:endParaRPr lang="fr-FR" sz="2400" dirty="0" smtClean="0">
              <a:latin typeface="+mj-lt"/>
              <a:ea typeface="Wingdings"/>
              <a:cs typeface="Wingdings"/>
              <a:sym typeface="Wingdings"/>
            </a:endParaRPr>
          </a:p>
        </p:txBody>
      </p:sp>
      <p:sp>
        <p:nvSpPr>
          <p:cNvPr id="7" name="Espace réservé du numéro de diapositive 6"/>
          <p:cNvSpPr>
            <a:spLocks noGrp="1"/>
          </p:cNvSpPr>
          <p:nvPr>
            <p:ph type="sldNum" sz="quarter" idx="12"/>
          </p:nvPr>
        </p:nvSpPr>
        <p:spPr/>
        <p:txBody>
          <a:bodyPr/>
          <a:lstStyle/>
          <a:p>
            <a:pPr>
              <a:defRPr/>
            </a:pPr>
            <a:fld id="{69C306A9-124B-45A6-917F-92AE4B99ED3F}" type="slidenum">
              <a:rPr lang="fr-FR" sz="2000" b="1" smtClean="0">
                <a:solidFill>
                  <a:schemeClr val="accent5"/>
                </a:solidFill>
              </a:rPr>
              <a:pPr>
                <a:defRPr/>
              </a:pPr>
              <a:t>106</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strips(downLeft)">
                                      <p:cBhvr>
                                        <p:cTn id="7" dur="500"/>
                                        <p:tgtEl>
                                          <p:spTgt spid="1075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7523">
                                            <p:txEl>
                                              <p:pRg st="0" end="0"/>
                                            </p:txEl>
                                          </p:spTgt>
                                        </p:tgtEl>
                                        <p:attrNameLst>
                                          <p:attrName>style.visibility</p:attrName>
                                        </p:attrNameLst>
                                      </p:cBhvr>
                                      <p:to>
                                        <p:strVal val="visible"/>
                                      </p:to>
                                    </p:set>
                                    <p:animEffect transition="in" filter="strips(downLeft)">
                                      <p:cBhvr>
                                        <p:cTn id="17" dur="500"/>
                                        <p:tgtEl>
                                          <p:spTgt spid="107523">
                                            <p:txEl>
                                              <p:pRg st="0" end="0"/>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107523">
                                            <p:txEl>
                                              <p:pRg st="1" end="1"/>
                                            </p:txEl>
                                          </p:spTgt>
                                        </p:tgtEl>
                                        <p:attrNameLst>
                                          <p:attrName>style.visibility</p:attrName>
                                        </p:attrNameLst>
                                      </p:cBhvr>
                                      <p:to>
                                        <p:strVal val="visible"/>
                                      </p:to>
                                    </p:set>
                                    <p:animEffect transition="in" filter="strips(downLeft)">
                                      <p:cBhvr>
                                        <p:cTn id="20" dur="500"/>
                                        <p:tgtEl>
                                          <p:spTgt spid="10752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box(in)">
                                      <p:cBhvr>
                                        <p:cTn id="25" dur="500"/>
                                        <p:tgtEl>
                                          <p:spTgt spid="5">
                                            <p:txEl>
                                              <p:pRg st="0" end="0"/>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box(in)">
                                      <p:cBhvr>
                                        <p:cTn id="28" dur="500"/>
                                        <p:tgtEl>
                                          <p:spTgt spid="5">
                                            <p:txEl>
                                              <p:pRg st="1" end="1"/>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box(in)">
                                      <p:cBhvr>
                                        <p:cTn id="31" dur="500"/>
                                        <p:tgtEl>
                                          <p:spTgt spid="5">
                                            <p:txEl>
                                              <p:pRg st="2" end="2"/>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box(in)">
                                      <p:cBhvr>
                                        <p:cTn id="3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re 1"/>
          <p:cNvSpPr>
            <a:spLocks noGrp="1"/>
          </p:cNvSpPr>
          <p:nvPr>
            <p:ph type="title"/>
          </p:nvPr>
        </p:nvSpPr>
        <p:spPr>
          <a:xfrm>
            <a:off x="285750" y="2143125"/>
            <a:ext cx="8229600" cy="990600"/>
          </a:xfrm>
        </p:spPr>
        <p:txBody>
          <a:bodyPr/>
          <a:lstStyle/>
          <a:p>
            <a:pPr eaLnBrk="1" hangingPunct="1"/>
            <a:r>
              <a:rPr lang="fr-FR" sz="4800" b="1" smtClean="0">
                <a:solidFill>
                  <a:srgbClr val="FF0000"/>
                </a:solidFill>
              </a:rPr>
              <a:t>INTERACTIONS MEDICAMENTEUSES</a:t>
            </a:r>
          </a:p>
        </p:txBody>
      </p:sp>
      <p:pic>
        <p:nvPicPr>
          <p:cNvPr id="110595" name="Picture 2" descr="Image associée">
            <a:hlinkClick r:id="rId3"/>
          </p:cNvPr>
          <p:cNvPicPr>
            <a:picLocks noChangeAspect="1" noChangeArrowheads="1"/>
          </p:cNvPicPr>
          <p:nvPr/>
        </p:nvPicPr>
        <p:blipFill>
          <a:blip r:embed="rId4"/>
          <a:srcRect/>
          <a:stretch>
            <a:fillRect/>
          </a:stretch>
        </p:blipFill>
        <p:spPr bwMode="auto">
          <a:xfrm>
            <a:off x="2800350" y="3857625"/>
            <a:ext cx="3771900" cy="2562225"/>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pPr>
              <a:defRPr/>
            </a:pPr>
            <a:fld id="{454A2B25-34E3-4573-A0A8-50EA026B9141}" type="slidenum">
              <a:rPr lang="fr-FR" smtClean="0"/>
              <a:pPr>
                <a:defRPr/>
              </a:pPr>
              <a:t>107</a:t>
            </a:fld>
            <a:endParaRPr lang="fr-F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500"/>
            <a:ext cx="8329613" cy="4983163"/>
          </a:xfrm>
        </p:spPr>
        <p:txBody>
          <a:bodyPr/>
          <a:lstStyle/>
          <a:p>
            <a:pPr eaLnBrk="1" hangingPunct="1">
              <a:lnSpc>
                <a:spcPct val="120000"/>
              </a:lnSpc>
            </a:pPr>
            <a:r>
              <a:rPr lang="fr-FR" smtClean="0"/>
              <a:t>Deux types d’interactions</a:t>
            </a:r>
          </a:p>
          <a:p>
            <a:pPr eaLnBrk="1" hangingPunct="1">
              <a:lnSpc>
                <a:spcPct val="120000"/>
              </a:lnSpc>
            </a:pPr>
            <a:endParaRPr lang="fr-FR" smtClean="0"/>
          </a:p>
          <a:p>
            <a:pPr eaLnBrk="1" hangingPunct="1">
              <a:lnSpc>
                <a:spcPct val="120000"/>
              </a:lnSpc>
              <a:buFont typeface="Arial" pitchFamily="34" charset="0"/>
              <a:buNone/>
            </a:pPr>
            <a:r>
              <a:rPr lang="fr-FR" b="1" smtClean="0"/>
              <a:t>Pharmacocinétiques</a:t>
            </a:r>
            <a:r>
              <a:rPr lang="fr-FR" b="1" baseline="30000" smtClean="0"/>
              <a:t>+++</a:t>
            </a:r>
            <a:r>
              <a:rPr lang="fr-FR" b="1" smtClean="0"/>
              <a:t>: </a:t>
            </a:r>
          </a:p>
          <a:p>
            <a:pPr algn="ctr" eaLnBrk="1" hangingPunct="1">
              <a:lnSpc>
                <a:spcPct val="120000"/>
              </a:lnSpc>
              <a:buFont typeface="Arial" pitchFamily="34" charset="0"/>
              <a:buNone/>
            </a:pPr>
            <a:r>
              <a:rPr lang="fr-FR" smtClean="0"/>
              <a:t>perturbation du devenir de certains médicaments</a:t>
            </a:r>
          </a:p>
          <a:p>
            <a:pPr algn="ctr" eaLnBrk="1" hangingPunct="1">
              <a:lnSpc>
                <a:spcPct val="120000"/>
              </a:lnSpc>
              <a:buFont typeface="Arial" pitchFamily="34" charset="0"/>
              <a:buNone/>
            </a:pPr>
            <a:endParaRPr lang="fr-FR" smtClean="0"/>
          </a:p>
          <a:p>
            <a:pPr eaLnBrk="1" hangingPunct="1">
              <a:lnSpc>
                <a:spcPct val="120000"/>
              </a:lnSpc>
              <a:buFont typeface="Arial" pitchFamily="34" charset="0"/>
              <a:buNone/>
            </a:pPr>
            <a:r>
              <a:rPr lang="fr-FR" b="1" smtClean="0"/>
              <a:t>Pharmacodynamiques : </a:t>
            </a:r>
          </a:p>
          <a:p>
            <a:pPr algn="ctr" eaLnBrk="1" hangingPunct="1">
              <a:lnSpc>
                <a:spcPct val="120000"/>
              </a:lnSpc>
              <a:buFont typeface="Arial" pitchFamily="34" charset="0"/>
              <a:buNone/>
            </a:pPr>
            <a:r>
              <a:rPr lang="fr-FR" smtClean="0"/>
              <a:t>mécanismes d’action au niveau des récepteurs</a:t>
            </a:r>
          </a:p>
          <a:p>
            <a:endParaRPr lang="fr-FR" smtClean="0"/>
          </a:p>
        </p:txBody>
      </p:sp>
      <p:sp>
        <p:nvSpPr>
          <p:cNvPr id="4" name="Espace réservé du numéro de diapositive 3"/>
          <p:cNvSpPr>
            <a:spLocks noGrp="1"/>
          </p:cNvSpPr>
          <p:nvPr>
            <p:ph type="sldNum" sz="quarter" idx="12"/>
          </p:nvPr>
        </p:nvSpPr>
        <p:spPr/>
        <p:txBody>
          <a:bodyPr/>
          <a:lstStyle/>
          <a:p>
            <a:pPr>
              <a:defRPr/>
            </a:pPr>
            <a:fld id="{28E44CB4-139A-4F98-9F1B-E460527FF24A}" type="slidenum">
              <a:rPr lang="fr-FR" sz="2000" b="1" smtClean="0">
                <a:solidFill>
                  <a:schemeClr val="accent6"/>
                </a:solidFill>
              </a:rPr>
              <a:pPr>
                <a:defRPr/>
              </a:pPr>
              <a:t>108</a:t>
            </a:fld>
            <a:endParaRPr lang="fr-FR" sz="2000" b="1"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trips(downLeft)">
                                      <p:cBhvr>
                                        <p:cTn id="7" dur="500"/>
                                        <p:tgtEl>
                                          <p:spTgt spid="3">
                                            <p:txEl>
                                              <p:pRg st="2" end="2"/>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strips(downLeft)">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strips(downLeft)">
                                      <p:cBhvr>
                                        <p:cTn id="15" dur="500"/>
                                        <p:tgtEl>
                                          <p:spTgt spid="3">
                                            <p:txEl>
                                              <p:pRg st="5" end="5"/>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strips(downLeft)">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u contenu 2"/>
          <p:cNvSpPr>
            <a:spLocks noGrp="1"/>
          </p:cNvSpPr>
          <p:nvPr>
            <p:ph idx="1"/>
          </p:nvPr>
        </p:nvSpPr>
        <p:spPr>
          <a:xfrm>
            <a:off x="214313" y="0"/>
            <a:ext cx="8929687" cy="4876800"/>
          </a:xfrm>
        </p:spPr>
        <p:txBody>
          <a:bodyPr/>
          <a:lstStyle/>
          <a:p>
            <a:pPr eaLnBrk="1" hangingPunct="1">
              <a:lnSpc>
                <a:spcPct val="150000"/>
              </a:lnSpc>
            </a:pPr>
            <a:r>
              <a:rPr lang="fr-FR" smtClean="0"/>
              <a:t>Modifications des effets pharmacodynamiques et/ou de la pharmacocinétique d</a:t>
            </a:r>
            <a:r>
              <a:rPr lang="fr-FR" altLang="en-GB" smtClean="0"/>
              <a:t>’</a:t>
            </a:r>
            <a:r>
              <a:rPr lang="fr-FR" smtClean="0"/>
              <a:t>un médicament résultant de la prise concomitante d</a:t>
            </a:r>
            <a:r>
              <a:rPr lang="fr-FR" altLang="en-GB" smtClean="0"/>
              <a:t>’</a:t>
            </a:r>
            <a:r>
              <a:rPr lang="fr-FR" smtClean="0"/>
              <a:t>un autre médicament, d</a:t>
            </a:r>
            <a:r>
              <a:rPr lang="fr-FR" altLang="en-GB" smtClean="0"/>
              <a:t>’</a:t>
            </a:r>
            <a:r>
              <a:rPr lang="fr-FR" smtClean="0"/>
              <a:t>un aliment ou de consommation d</a:t>
            </a:r>
            <a:r>
              <a:rPr lang="fr-FR" altLang="en-GB" smtClean="0"/>
              <a:t>’</a:t>
            </a:r>
            <a:r>
              <a:rPr lang="fr-FR" smtClean="0"/>
              <a:t>alcool ou de tabac</a:t>
            </a:r>
          </a:p>
          <a:p>
            <a:pPr eaLnBrk="1" hangingPunct="1">
              <a:lnSpc>
                <a:spcPct val="150000"/>
              </a:lnSpc>
            </a:pPr>
            <a:r>
              <a:rPr lang="fr-FR" smtClean="0"/>
              <a:t>Doivent être </a:t>
            </a:r>
            <a:r>
              <a:rPr lang="fr-FR" b="1" smtClean="0"/>
              <a:t>cliniquement significative</a:t>
            </a:r>
            <a:endParaRPr lang="fr-FR" smtClean="0"/>
          </a:p>
          <a:p>
            <a:pPr eaLnBrk="1" hangingPunct="1">
              <a:lnSpc>
                <a:spcPct val="150000"/>
              </a:lnSpc>
            </a:pPr>
            <a:r>
              <a:rPr lang="fr-FR" b="1" smtClean="0"/>
              <a:t>Bénéfiques </a:t>
            </a:r>
          </a:p>
          <a:p>
            <a:pPr eaLnBrk="1" hangingPunct="1">
              <a:lnSpc>
                <a:spcPct val="150000"/>
              </a:lnSpc>
            </a:pPr>
            <a:r>
              <a:rPr lang="fr-FR" b="1" smtClean="0"/>
              <a:t>Défavorables</a:t>
            </a:r>
            <a:r>
              <a:rPr lang="fr-FR" b="1" baseline="30000" smtClean="0"/>
              <a:t>+++</a:t>
            </a:r>
            <a:r>
              <a:rPr lang="fr-FR" b="1" smtClean="0">
                <a:sym typeface="Wingdings" pitchFamily="2" charset="2"/>
              </a:rPr>
              <a:t></a:t>
            </a:r>
            <a:r>
              <a:rPr lang="fr-FR" b="1" smtClean="0"/>
              <a:t> toxicité et/ou inefficacité</a:t>
            </a:r>
          </a:p>
        </p:txBody>
      </p:sp>
      <p:sp>
        <p:nvSpPr>
          <p:cNvPr id="4" name="Espace réservé du numéro de diapositive 3"/>
          <p:cNvSpPr>
            <a:spLocks noGrp="1"/>
          </p:cNvSpPr>
          <p:nvPr>
            <p:ph type="sldNum" sz="quarter" idx="12"/>
          </p:nvPr>
        </p:nvSpPr>
        <p:spPr>
          <a:xfrm>
            <a:off x="7081838" y="6492875"/>
            <a:ext cx="2133600" cy="365125"/>
          </a:xfrm>
        </p:spPr>
        <p:txBody>
          <a:bodyPr/>
          <a:lstStyle/>
          <a:p>
            <a:pPr>
              <a:defRPr/>
            </a:pPr>
            <a:fld id="{882AC5AA-3CA3-4982-945D-C7BADDCE7545}" type="slidenum">
              <a:rPr lang="fr-FR" sz="2000" b="1" smtClean="0">
                <a:solidFill>
                  <a:schemeClr val="accent5"/>
                </a:solidFill>
              </a:rPr>
              <a:pPr>
                <a:defRPr/>
              </a:pPr>
              <a:t>109</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7522">
                                            <p:txEl>
                                              <p:pRg st="0" end="0"/>
                                            </p:txEl>
                                          </p:spTgt>
                                        </p:tgtEl>
                                        <p:attrNameLst>
                                          <p:attrName>style.visibility</p:attrName>
                                        </p:attrNameLst>
                                      </p:cBhvr>
                                      <p:to>
                                        <p:strVal val="visible"/>
                                      </p:to>
                                    </p:set>
                                    <p:animEffect transition="in" filter="box(in)">
                                      <p:cBhvr>
                                        <p:cTn id="7" dur="500"/>
                                        <p:tgtEl>
                                          <p:spTgt spid="1075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7522">
                                            <p:txEl>
                                              <p:pRg st="1" end="1"/>
                                            </p:txEl>
                                          </p:spTgt>
                                        </p:tgtEl>
                                        <p:attrNameLst>
                                          <p:attrName>style.visibility</p:attrName>
                                        </p:attrNameLst>
                                      </p:cBhvr>
                                      <p:to>
                                        <p:strVal val="visible"/>
                                      </p:to>
                                    </p:set>
                                    <p:animEffect transition="in" filter="strips(downLeft)">
                                      <p:cBhvr>
                                        <p:cTn id="12" dur="500"/>
                                        <p:tgtEl>
                                          <p:spTgt spid="1075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7522">
                                            <p:txEl>
                                              <p:pRg st="2" end="2"/>
                                            </p:txEl>
                                          </p:spTgt>
                                        </p:tgtEl>
                                        <p:attrNameLst>
                                          <p:attrName>style.visibility</p:attrName>
                                        </p:attrNameLst>
                                      </p:cBhvr>
                                      <p:to>
                                        <p:strVal val="visible"/>
                                      </p:to>
                                    </p:set>
                                    <p:animEffect transition="in" filter="strips(downLeft)">
                                      <p:cBhvr>
                                        <p:cTn id="17" dur="500"/>
                                        <p:tgtEl>
                                          <p:spTgt spid="1075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07522">
                                            <p:txEl>
                                              <p:pRg st="3" end="3"/>
                                            </p:txEl>
                                          </p:spTgt>
                                        </p:tgtEl>
                                        <p:attrNameLst>
                                          <p:attrName>style.visibility</p:attrName>
                                        </p:attrNameLst>
                                      </p:cBhvr>
                                      <p:to>
                                        <p:strVal val="visible"/>
                                      </p:to>
                                    </p:set>
                                    <p:animEffect transition="in" filter="diamond(in)">
                                      <p:cBhvr>
                                        <p:cTn id="22" dur="1000"/>
                                        <p:tgtEl>
                                          <p:spTgt spid="1075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47663" y="44450"/>
            <a:ext cx="8516937" cy="1117600"/>
          </a:xfrm>
          <a:prstGeom prst="rect">
            <a:avLst/>
          </a:prstGeom>
          <a:noFill/>
          <a:ln w="25400">
            <a:noFill/>
            <a:miter lim="800000"/>
            <a:headEnd/>
            <a:tailEnd/>
          </a:ln>
        </p:spPr>
        <p:txBody>
          <a:bodyPr lIns="90488" tIns="44450" rIns="90488" bIns="44450" anchor="ctr"/>
          <a:lstStyle/>
          <a:p>
            <a:pPr defTabSz="762000">
              <a:defRPr/>
            </a:pPr>
            <a:r>
              <a:rPr lang="fr-BE" altLang="fr-FR" sz="4000" b="1" dirty="0">
                <a:solidFill>
                  <a:srgbClr val="C00000"/>
                </a:solidFill>
                <a:latin typeface="+mn-lt"/>
                <a:cs typeface="Arial" charset="0"/>
              </a:rPr>
              <a:t>Mécanismes d’action</a:t>
            </a:r>
          </a:p>
        </p:txBody>
      </p:sp>
      <p:sp>
        <p:nvSpPr>
          <p:cNvPr id="5123" name="Rectangle 6"/>
          <p:cNvSpPr>
            <a:spLocks noChangeArrowheads="1"/>
          </p:cNvSpPr>
          <p:nvPr/>
        </p:nvSpPr>
        <p:spPr bwMode="auto">
          <a:xfrm>
            <a:off x="0" y="1285875"/>
            <a:ext cx="8702675" cy="1958975"/>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lstStyle/>
          <a:p>
            <a:pPr marL="342900" indent="-342900" defTabSz="762000">
              <a:spcBef>
                <a:spcPct val="20000"/>
              </a:spcBef>
              <a:buClr>
                <a:schemeClr val="bg2">
                  <a:lumMod val="60000"/>
                  <a:lumOff val="40000"/>
                </a:schemeClr>
              </a:buClr>
              <a:buSzPct val="75000"/>
              <a:buFont typeface="Wingdings" pitchFamily="2" charset="2"/>
              <a:buChar char="n"/>
              <a:defRPr/>
            </a:pPr>
            <a:r>
              <a:rPr lang="fr-BE" sz="2800" b="1" dirty="0">
                <a:solidFill>
                  <a:schemeClr val="accent6"/>
                </a:solidFill>
                <a:latin typeface="+mn-lt"/>
                <a:cs typeface="Arial" charset="0"/>
              </a:rPr>
              <a:t>Actions non-spécifiques : propriétés physico-chimiques</a:t>
            </a:r>
          </a:p>
          <a:p>
            <a:pPr marL="742950" lvl="1" indent="-285750" defTabSz="762000">
              <a:spcBef>
                <a:spcPct val="20000"/>
              </a:spcBef>
              <a:buClr>
                <a:schemeClr val="accent2"/>
              </a:buClr>
              <a:buSzPct val="80000"/>
              <a:buFont typeface="Wingdings" pitchFamily="2" charset="2"/>
              <a:buChar char="¨"/>
              <a:defRPr/>
            </a:pPr>
            <a:r>
              <a:rPr lang="fr-BE" sz="2400" dirty="0">
                <a:latin typeface="+mn-lt"/>
                <a:cs typeface="Arial" charset="0"/>
              </a:rPr>
              <a:t>Pansements gastriques, intestinaux</a:t>
            </a:r>
          </a:p>
          <a:p>
            <a:pPr marL="742950" lvl="1" indent="-285750" defTabSz="762000">
              <a:spcBef>
                <a:spcPct val="20000"/>
              </a:spcBef>
              <a:buClr>
                <a:schemeClr val="accent2"/>
              </a:buClr>
              <a:buSzPct val="80000"/>
              <a:buFont typeface="Wingdings" pitchFamily="2" charset="2"/>
              <a:buChar char="¨"/>
              <a:defRPr/>
            </a:pPr>
            <a:r>
              <a:rPr lang="fr-BE" sz="2400" dirty="0">
                <a:latin typeface="+mn-lt"/>
                <a:cs typeface="Arial" charset="0"/>
              </a:rPr>
              <a:t>Modificateurs de l’équilibre acido-basique</a:t>
            </a:r>
          </a:p>
          <a:p>
            <a:pPr marL="742950" lvl="1" indent="-285750" defTabSz="762000">
              <a:spcBef>
                <a:spcPct val="20000"/>
              </a:spcBef>
              <a:buClr>
                <a:schemeClr val="accent2"/>
              </a:buClr>
              <a:buSzPct val="80000"/>
              <a:buFont typeface="Wingdings" pitchFamily="2" charset="2"/>
              <a:buChar char="¨"/>
              <a:defRPr/>
            </a:pPr>
            <a:r>
              <a:rPr lang="fr-BE" sz="2400" dirty="0">
                <a:latin typeface="+mn-lt"/>
                <a:cs typeface="Arial" charset="0"/>
              </a:rPr>
              <a:t>Modificateurs de l’équilibre osmotique (mannitol)</a:t>
            </a:r>
          </a:p>
        </p:txBody>
      </p:sp>
      <p:sp>
        <p:nvSpPr>
          <p:cNvPr id="5124" name="Rectangle 8"/>
          <p:cNvSpPr>
            <a:spLocks noChangeArrowheads="1"/>
          </p:cNvSpPr>
          <p:nvPr/>
        </p:nvSpPr>
        <p:spPr bwMode="auto">
          <a:xfrm>
            <a:off x="0" y="3286125"/>
            <a:ext cx="9572625" cy="2808288"/>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lstStyle/>
          <a:p>
            <a:pPr marL="342900" indent="-342900" defTabSz="762000">
              <a:spcBef>
                <a:spcPct val="20000"/>
              </a:spcBef>
              <a:buClr>
                <a:schemeClr val="bg2">
                  <a:lumMod val="60000"/>
                  <a:lumOff val="40000"/>
                </a:schemeClr>
              </a:buClr>
              <a:buSzPct val="75000"/>
              <a:buFont typeface="Wingdings" pitchFamily="2" charset="2"/>
              <a:buChar char="n"/>
              <a:defRPr/>
            </a:pPr>
            <a:r>
              <a:rPr lang="fr-BE" sz="2800" b="1" dirty="0">
                <a:solidFill>
                  <a:schemeClr val="accent6"/>
                </a:solidFill>
                <a:latin typeface="+mn-lt"/>
                <a:cs typeface="Arial" charset="0"/>
              </a:rPr>
              <a:t>Actions spécifiques : interactions avec des macromolécules</a:t>
            </a:r>
          </a:p>
          <a:p>
            <a:pPr marL="742950" lvl="1" indent="-285750" defTabSz="762000">
              <a:spcBef>
                <a:spcPct val="20000"/>
              </a:spcBef>
              <a:buClr>
                <a:schemeClr val="accent2"/>
              </a:buClr>
              <a:buSzPct val="80000"/>
              <a:buFont typeface="Wingdings" pitchFamily="2" charset="2"/>
              <a:buChar char="¨"/>
              <a:defRPr/>
            </a:pPr>
            <a:r>
              <a:rPr lang="fr-BE" sz="2400" b="1" dirty="0">
                <a:latin typeface="+mn-lt"/>
                <a:cs typeface="Arial" charset="0"/>
              </a:rPr>
              <a:t>Lipides</a:t>
            </a:r>
          </a:p>
          <a:p>
            <a:pPr marL="1143000" lvl="2" indent="-228600" defTabSz="762000">
              <a:spcBef>
                <a:spcPct val="20000"/>
              </a:spcBef>
              <a:buClr>
                <a:schemeClr val="bg2"/>
              </a:buClr>
              <a:buSzPct val="65000"/>
              <a:buFont typeface="Wingdings" pitchFamily="2" charset="2"/>
              <a:buChar char="n"/>
              <a:defRPr/>
            </a:pPr>
            <a:r>
              <a:rPr lang="fr-BE" sz="2400" dirty="0" err="1">
                <a:latin typeface="+mn-lt"/>
                <a:cs typeface="Arial" charset="0"/>
              </a:rPr>
              <a:t>Amphotéricine</a:t>
            </a:r>
            <a:r>
              <a:rPr lang="fr-BE" sz="2400" dirty="0">
                <a:latin typeface="+mn-lt"/>
                <a:cs typeface="Arial" charset="0"/>
              </a:rPr>
              <a:t> B : agent surfactant à propriété antifongique</a:t>
            </a:r>
          </a:p>
          <a:p>
            <a:pPr marL="742950" lvl="1" indent="-285750" defTabSz="762000">
              <a:spcBef>
                <a:spcPct val="20000"/>
              </a:spcBef>
              <a:buClr>
                <a:schemeClr val="accent2"/>
              </a:buClr>
              <a:buSzPct val="80000"/>
              <a:buFont typeface="Wingdings" pitchFamily="2" charset="2"/>
              <a:buChar char="¨"/>
              <a:defRPr/>
            </a:pPr>
            <a:r>
              <a:rPr lang="fr-BE" sz="2400" b="1" dirty="0">
                <a:latin typeface="+mn-lt"/>
                <a:cs typeface="Arial" charset="0"/>
              </a:rPr>
              <a:t>Acides nucléiques</a:t>
            </a:r>
          </a:p>
          <a:p>
            <a:pPr marL="1143000" lvl="2" indent="-228600" defTabSz="762000">
              <a:spcBef>
                <a:spcPct val="20000"/>
              </a:spcBef>
              <a:buClr>
                <a:schemeClr val="bg2"/>
              </a:buClr>
              <a:buSzPct val="65000"/>
              <a:buFont typeface="Wingdings" pitchFamily="2" charset="2"/>
              <a:buChar char="n"/>
              <a:defRPr/>
            </a:pPr>
            <a:r>
              <a:rPr lang="fr-BE" sz="2400" dirty="0">
                <a:latin typeface="+mn-lt"/>
                <a:cs typeface="Arial" charset="0"/>
              </a:rPr>
              <a:t>Agents anticancéreux, stéroïdes</a:t>
            </a:r>
          </a:p>
          <a:p>
            <a:pPr marL="742950" lvl="1" indent="-285750" defTabSz="762000">
              <a:spcBef>
                <a:spcPct val="20000"/>
              </a:spcBef>
              <a:buClr>
                <a:schemeClr val="accent2"/>
              </a:buClr>
              <a:buSzPct val="80000"/>
              <a:buFont typeface="Wingdings" pitchFamily="2" charset="2"/>
              <a:buChar char="¨"/>
              <a:defRPr/>
            </a:pPr>
            <a:r>
              <a:rPr lang="fr-BE" sz="2400" b="1" dirty="0">
                <a:latin typeface="+mn-lt"/>
                <a:cs typeface="Arial" charset="0"/>
              </a:rPr>
              <a:t>Protéines : </a:t>
            </a:r>
          </a:p>
          <a:p>
            <a:pPr marL="742950" lvl="1" indent="-285750" defTabSz="762000">
              <a:spcBef>
                <a:spcPct val="20000"/>
              </a:spcBef>
              <a:buClr>
                <a:schemeClr val="accent2"/>
              </a:buClr>
              <a:buSzPct val="80000"/>
              <a:defRPr/>
            </a:pPr>
            <a:r>
              <a:rPr lang="fr-BE" sz="2400" b="1" dirty="0">
                <a:latin typeface="+mn-lt"/>
                <a:cs typeface="Arial" charset="0"/>
              </a:rPr>
              <a:t>			</a:t>
            </a:r>
            <a:r>
              <a:rPr lang="fr-BE" sz="2400" dirty="0">
                <a:latin typeface="+mn-lt"/>
                <a:cs typeface="Arial" charset="0"/>
              </a:rPr>
              <a:t>récepteurs, canaux ioniques, enzymes, transporteurs</a:t>
            </a:r>
          </a:p>
        </p:txBody>
      </p:sp>
      <p:sp>
        <p:nvSpPr>
          <p:cNvPr id="5" name="Espace réservé du numéro de diapositive 4"/>
          <p:cNvSpPr>
            <a:spLocks noGrp="1"/>
          </p:cNvSpPr>
          <p:nvPr>
            <p:ph type="sldNum" sz="quarter" idx="12"/>
          </p:nvPr>
        </p:nvSpPr>
        <p:spPr/>
        <p:txBody>
          <a:bodyPr/>
          <a:lstStyle/>
          <a:p>
            <a:pPr>
              <a:defRPr/>
            </a:pPr>
            <a:fld id="{33DBF24C-7534-4460-A860-03BF7471ABF0}" type="slidenum">
              <a:rPr lang="fr-FR" sz="2000" b="1" smtClean="0">
                <a:solidFill>
                  <a:schemeClr val="accent6"/>
                </a:solidFill>
              </a:rPr>
              <a:pPr>
                <a:defRPr/>
              </a:pPr>
              <a:t>11</a:t>
            </a:fld>
            <a:endParaRPr lang="fr-FR" sz="2000" b="1"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diamond(out)">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diamond(in)">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p:bldP spid="5124"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u contenu 2"/>
          <p:cNvSpPr>
            <a:spLocks noGrp="1"/>
          </p:cNvSpPr>
          <p:nvPr>
            <p:ph idx="1"/>
          </p:nvPr>
        </p:nvSpPr>
        <p:spPr>
          <a:xfrm>
            <a:off x="0" y="0"/>
            <a:ext cx="9144000" cy="6858000"/>
          </a:xfrm>
        </p:spPr>
        <p:txBody>
          <a:bodyPr/>
          <a:lstStyle/>
          <a:p>
            <a:pPr eaLnBrk="1" hangingPunct="1">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b="1" dirty="0" smtClean="0"/>
              <a:t>ABSORPTION</a:t>
            </a:r>
            <a:endParaRPr lang="fr-FR" dirty="0" smtClean="0"/>
          </a:p>
          <a:p>
            <a:pPr lvl="1" eaLnBrk="1" hangingPunct="1">
              <a:lnSpc>
                <a:spcPct val="150000"/>
              </a:lnSpc>
              <a:spcBef>
                <a:spcPct val="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dirty="0" smtClean="0"/>
              <a:t>-Diminution de la quantité absorbée  risque d’être inférieure à la  concentration thérapeutique</a:t>
            </a:r>
          </a:p>
          <a:p>
            <a:pPr lvl="1" eaLnBrk="1" hangingPunct="1">
              <a:lnSpc>
                <a:spcPct val="150000"/>
              </a:lnSpc>
              <a:spcBef>
                <a:spcPct val="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dirty="0" smtClean="0"/>
              <a:t>-Diminution de la vitesse d</a:t>
            </a:r>
            <a:r>
              <a:rPr lang="fr-FR" altLang="en-GB" dirty="0" smtClean="0"/>
              <a:t>’</a:t>
            </a:r>
            <a:r>
              <a:rPr lang="fr-FR" dirty="0" smtClean="0"/>
              <a:t>absorption : modification du  </a:t>
            </a:r>
            <a:r>
              <a:rPr lang="fr-FR" dirty="0" err="1" smtClean="0"/>
              <a:t>Cmax</a:t>
            </a:r>
            <a:r>
              <a:rPr lang="fr-FR" dirty="0" smtClean="0"/>
              <a:t> et </a:t>
            </a:r>
            <a:r>
              <a:rPr lang="fr-FR" dirty="0" err="1" smtClean="0"/>
              <a:t>Tmax</a:t>
            </a:r>
            <a:endParaRPr lang="fr-FR" dirty="0" smtClean="0"/>
          </a:p>
          <a:p>
            <a:pPr lvl="1" eaLnBrk="1" hangingPunct="1">
              <a:lnSpc>
                <a:spcPct val="80000"/>
              </a:lnSpc>
              <a:spcBef>
                <a:spcPts val="50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fr-FR" sz="800" dirty="0" smtClean="0"/>
          </a:p>
          <a:p>
            <a:pPr eaLnBrk="1" hangingPunct="1">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800" b="1" i="1" dirty="0" smtClean="0"/>
              <a:t>Facteurs d</a:t>
            </a:r>
            <a:r>
              <a:rPr lang="fr-FR" altLang="en-GB" sz="2800" b="1" i="1" dirty="0" smtClean="0"/>
              <a:t>’</a:t>
            </a:r>
            <a:r>
              <a:rPr lang="fr-FR" sz="2800" b="1" i="1" dirty="0" smtClean="0"/>
              <a:t>interaction </a:t>
            </a:r>
            <a:r>
              <a:rPr lang="fr-FR" sz="2800" b="1" dirty="0" smtClean="0"/>
              <a:t>:</a:t>
            </a:r>
          </a:p>
          <a:p>
            <a:pPr eaLnBrk="1" hangingPunct="1">
              <a:lnSpc>
                <a:spcPct val="150000"/>
              </a:lnSpc>
              <a:spcBef>
                <a:spcPct val="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800" b="1" dirty="0" smtClean="0"/>
              <a:t>	-</a:t>
            </a:r>
            <a:r>
              <a:rPr lang="fr-FR" sz="2800" dirty="0" smtClean="0"/>
              <a:t>Motilité gastro-intestinale : vidange gastrique retardée</a:t>
            </a:r>
          </a:p>
          <a:p>
            <a:pPr eaLnBrk="1" hangingPunct="1">
              <a:lnSpc>
                <a:spcPct val="150000"/>
              </a:lnSpc>
              <a:spcBef>
                <a:spcPct val="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800" dirty="0" smtClean="0"/>
              <a:t>	-Bol alimentaire: absorption diminuée</a:t>
            </a:r>
            <a:endParaRPr lang="fr-FR" sz="2800" dirty="0" smtClean="0">
              <a:solidFill>
                <a:schemeClr val="bg1">
                  <a:lumMod val="65000"/>
                </a:schemeClr>
              </a:solidFill>
            </a:endParaRPr>
          </a:p>
          <a:p>
            <a:pPr lvl="1" eaLnBrk="1" hangingPunct="1">
              <a:lnSpc>
                <a:spcPct val="150000"/>
              </a:lnSpc>
              <a:spcBef>
                <a:spcPct val="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dirty="0" smtClean="0"/>
              <a:t>-Formation de </a:t>
            </a:r>
            <a:r>
              <a:rPr lang="fr-FR" dirty="0" smtClean="0">
                <a:sym typeface="Wingdings" pitchFamily="2" charset="2"/>
              </a:rPr>
              <a:t>complexes  absorption diminuée</a:t>
            </a:r>
          </a:p>
          <a:p>
            <a:pPr lvl="1" eaLnBrk="1" hangingPunct="1">
              <a:lnSpc>
                <a:spcPct val="150000"/>
              </a:lnSpc>
              <a:spcBef>
                <a:spcPct val="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400" i="1" dirty="0" smtClean="0"/>
              <a:t>Exemple : </a:t>
            </a:r>
            <a:r>
              <a:rPr lang="fr-FR" sz="2400" i="1" dirty="0" err="1" smtClean="0"/>
              <a:t>Fluoroquinolones</a:t>
            </a:r>
            <a:r>
              <a:rPr lang="fr-FR" sz="2400" i="1" dirty="0" smtClean="0"/>
              <a:t> et sels de calcium </a:t>
            </a:r>
            <a:r>
              <a:rPr lang="fr-FR" sz="2400" i="1" dirty="0" smtClean="0">
                <a:sym typeface="Wingdings" pitchFamily="2" charset="2"/>
              </a:rPr>
              <a:t> séparer les prises</a:t>
            </a:r>
            <a:endParaRPr lang="fr-FR" sz="2400" dirty="0" smtClean="0"/>
          </a:p>
        </p:txBody>
      </p:sp>
      <p:sp>
        <p:nvSpPr>
          <p:cNvPr id="4" name="Espace réservé du numéro de diapositive 3"/>
          <p:cNvSpPr>
            <a:spLocks noGrp="1"/>
          </p:cNvSpPr>
          <p:nvPr>
            <p:ph type="sldNum" sz="quarter" idx="12"/>
          </p:nvPr>
        </p:nvSpPr>
        <p:spPr>
          <a:xfrm>
            <a:off x="7010400" y="6492875"/>
            <a:ext cx="2133600" cy="365125"/>
          </a:xfrm>
        </p:spPr>
        <p:txBody>
          <a:bodyPr/>
          <a:lstStyle/>
          <a:p>
            <a:pPr>
              <a:defRPr/>
            </a:pPr>
            <a:fld id="{8BF560DC-27AF-463D-869A-4D81215BA137}" type="slidenum">
              <a:rPr lang="fr-FR" sz="2000" b="1" smtClean="0">
                <a:solidFill>
                  <a:schemeClr val="accent5"/>
                </a:solidFill>
              </a:rPr>
              <a:pPr>
                <a:defRPr/>
              </a:pPr>
              <a:t>110</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8546">
                                            <p:txEl>
                                              <p:pRg st="0" end="0"/>
                                            </p:txEl>
                                          </p:spTgt>
                                        </p:tgtEl>
                                        <p:attrNameLst>
                                          <p:attrName>style.visibility</p:attrName>
                                        </p:attrNameLst>
                                      </p:cBhvr>
                                      <p:to>
                                        <p:strVal val="visible"/>
                                      </p:to>
                                    </p:set>
                                    <p:anim calcmode="lin" valueType="num">
                                      <p:cBhvr additive="base">
                                        <p:cTn id="7" dur="500" fill="hold"/>
                                        <p:tgtEl>
                                          <p:spTgt spid="1085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8546">
                                            <p:txEl>
                                              <p:pRg st="1" end="1"/>
                                            </p:txEl>
                                          </p:spTgt>
                                        </p:tgtEl>
                                        <p:attrNameLst>
                                          <p:attrName>style.visibility</p:attrName>
                                        </p:attrNameLst>
                                      </p:cBhvr>
                                      <p:to>
                                        <p:strVal val="visible"/>
                                      </p:to>
                                    </p:set>
                                    <p:anim calcmode="lin" valueType="num">
                                      <p:cBhvr additive="base">
                                        <p:cTn id="11" dur="500" fill="hold"/>
                                        <p:tgtEl>
                                          <p:spTgt spid="10854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854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8546">
                                            <p:txEl>
                                              <p:pRg st="2" end="2"/>
                                            </p:txEl>
                                          </p:spTgt>
                                        </p:tgtEl>
                                        <p:attrNameLst>
                                          <p:attrName>style.visibility</p:attrName>
                                        </p:attrNameLst>
                                      </p:cBhvr>
                                      <p:to>
                                        <p:strVal val="visible"/>
                                      </p:to>
                                    </p:set>
                                    <p:anim calcmode="lin" valueType="num">
                                      <p:cBhvr additive="base">
                                        <p:cTn id="15" dur="500" fill="hold"/>
                                        <p:tgtEl>
                                          <p:spTgt spid="10854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85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08546">
                                            <p:txEl>
                                              <p:pRg st="4" end="4"/>
                                            </p:txEl>
                                          </p:spTgt>
                                        </p:tgtEl>
                                        <p:attrNameLst>
                                          <p:attrName>style.visibility</p:attrName>
                                        </p:attrNameLst>
                                      </p:cBhvr>
                                      <p:to>
                                        <p:strVal val="visible"/>
                                      </p:to>
                                    </p:set>
                                    <p:animEffect transition="in" filter="blinds(horizontal)">
                                      <p:cBhvr>
                                        <p:cTn id="21" dur="500"/>
                                        <p:tgtEl>
                                          <p:spTgt spid="108546">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08546">
                                            <p:txEl>
                                              <p:pRg st="5" end="5"/>
                                            </p:txEl>
                                          </p:spTgt>
                                        </p:tgtEl>
                                        <p:attrNameLst>
                                          <p:attrName>style.visibility</p:attrName>
                                        </p:attrNameLst>
                                      </p:cBhvr>
                                      <p:to>
                                        <p:strVal val="visible"/>
                                      </p:to>
                                    </p:set>
                                    <p:animEffect transition="in" filter="blinds(horizontal)">
                                      <p:cBhvr>
                                        <p:cTn id="24" dur="500"/>
                                        <p:tgtEl>
                                          <p:spTgt spid="108546">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08546">
                                            <p:txEl>
                                              <p:pRg st="6" end="6"/>
                                            </p:txEl>
                                          </p:spTgt>
                                        </p:tgtEl>
                                        <p:attrNameLst>
                                          <p:attrName>style.visibility</p:attrName>
                                        </p:attrNameLst>
                                      </p:cBhvr>
                                      <p:to>
                                        <p:strVal val="visible"/>
                                      </p:to>
                                    </p:set>
                                    <p:animEffect transition="in" filter="blinds(horizontal)">
                                      <p:cBhvr>
                                        <p:cTn id="27" dur="500"/>
                                        <p:tgtEl>
                                          <p:spTgt spid="108546">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08546">
                                            <p:txEl>
                                              <p:pRg st="7" end="7"/>
                                            </p:txEl>
                                          </p:spTgt>
                                        </p:tgtEl>
                                        <p:attrNameLst>
                                          <p:attrName>style.visibility</p:attrName>
                                        </p:attrNameLst>
                                      </p:cBhvr>
                                      <p:to>
                                        <p:strVal val="visible"/>
                                      </p:to>
                                    </p:set>
                                    <p:animEffect transition="in" filter="blinds(horizontal)">
                                      <p:cBhvr>
                                        <p:cTn id="30" dur="500"/>
                                        <p:tgtEl>
                                          <p:spTgt spid="108546">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08546">
                                            <p:txEl>
                                              <p:pRg st="8" end="8"/>
                                            </p:txEl>
                                          </p:spTgt>
                                        </p:tgtEl>
                                        <p:attrNameLst>
                                          <p:attrName>style.visibility</p:attrName>
                                        </p:attrNameLst>
                                      </p:cBhvr>
                                      <p:to>
                                        <p:strVal val="visible"/>
                                      </p:to>
                                    </p:set>
                                    <p:animEffect transition="in" filter="blinds(horizontal)">
                                      <p:cBhvr>
                                        <p:cTn id="33" dur="500"/>
                                        <p:tgtEl>
                                          <p:spTgt spid="10854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u contenu 2"/>
          <p:cNvSpPr>
            <a:spLocks noGrp="1"/>
          </p:cNvSpPr>
          <p:nvPr>
            <p:ph idx="1"/>
          </p:nvPr>
        </p:nvSpPr>
        <p:spPr>
          <a:xfrm>
            <a:off x="214313" y="214313"/>
            <a:ext cx="8929687" cy="6643687"/>
          </a:xfrm>
        </p:spPr>
        <p:txBody>
          <a:bodyPr/>
          <a:lstStyle/>
          <a:p>
            <a:pPr lvl="1" eaLnBrk="1" hangingPunct="1">
              <a:buFont typeface="Arial" pitchFamily="34" charset="0"/>
              <a:buNone/>
            </a:pPr>
            <a:r>
              <a:rPr lang="fr-FR" b="1" smtClean="0"/>
              <a:t>Action sur le pH</a:t>
            </a:r>
          </a:p>
          <a:p>
            <a:pPr lvl="2" eaLnBrk="1" hangingPunct="1"/>
            <a:r>
              <a:rPr lang="fr-FR" smtClean="0"/>
              <a:t>Modification de l</a:t>
            </a:r>
            <a:r>
              <a:rPr lang="fr-FR" altLang="en-GB" smtClean="0"/>
              <a:t>’</a:t>
            </a:r>
            <a:r>
              <a:rPr lang="fr-FR" smtClean="0"/>
              <a:t>acidité gastrique peut modifier l</a:t>
            </a:r>
            <a:r>
              <a:rPr lang="fr-FR" altLang="en-GB" smtClean="0"/>
              <a:t>’</a:t>
            </a:r>
            <a:r>
              <a:rPr lang="fr-FR" smtClean="0"/>
              <a:t>absorption d</a:t>
            </a:r>
            <a:r>
              <a:rPr lang="fr-FR" altLang="en-GB" smtClean="0"/>
              <a:t>’</a:t>
            </a:r>
            <a:r>
              <a:rPr lang="fr-FR" smtClean="0"/>
              <a:t>un autre médicament</a:t>
            </a:r>
          </a:p>
          <a:p>
            <a:pPr lvl="2" eaLnBrk="1" hangingPunct="1"/>
            <a:r>
              <a:rPr lang="fr-FR" i="1" smtClean="0"/>
              <a:t>Exemple : Antiacides et médicaments absorbés sous forme acide </a:t>
            </a:r>
            <a:r>
              <a:rPr lang="fr-FR" i="1" smtClean="0">
                <a:sym typeface="Wingdings" pitchFamily="2" charset="2"/>
              </a:rPr>
              <a:t> n</a:t>
            </a:r>
            <a:r>
              <a:rPr lang="fr-FR" i="1" smtClean="0"/>
              <a:t>écessité de décaler les prises médicamenteuses.</a:t>
            </a:r>
            <a:endParaRPr lang="fr-FR" smtClean="0"/>
          </a:p>
          <a:p>
            <a:pPr eaLnBrk="1" hangingPunct="1">
              <a:buFont typeface="Arial" pitchFamily="34" charset="0"/>
              <a:buNone/>
            </a:pPr>
            <a:endParaRPr lang="fr-FR" sz="1000" smtClean="0"/>
          </a:p>
          <a:p>
            <a:pPr eaLnBrk="1" hangingPunct="1">
              <a:buFont typeface="Arial" pitchFamily="34" charset="0"/>
              <a:buNone/>
            </a:pPr>
            <a:r>
              <a:rPr lang="fr-FR" sz="2800" smtClean="0"/>
              <a:t>	</a:t>
            </a:r>
            <a:r>
              <a:rPr lang="fr-FR" sz="2800" b="1" smtClean="0"/>
              <a:t>Création d</a:t>
            </a:r>
            <a:r>
              <a:rPr lang="ja-JP" altLang="fr-FR" sz="2800" b="1" smtClean="0"/>
              <a:t>’</a:t>
            </a:r>
            <a:r>
              <a:rPr lang="fr-FR" sz="2800" b="1" smtClean="0"/>
              <a:t>une barrière physique</a:t>
            </a:r>
          </a:p>
          <a:p>
            <a:pPr eaLnBrk="1" hangingPunct="1">
              <a:buFont typeface="Arial" pitchFamily="34" charset="0"/>
              <a:buNone/>
            </a:pPr>
            <a:endParaRPr lang="fr-FR" sz="200" smtClean="0"/>
          </a:p>
          <a:p>
            <a:pPr lvl="1" eaLnBrk="1" hangingPunct="1"/>
            <a:r>
              <a:rPr lang="fr-FR" sz="2400" i="1" smtClean="0"/>
              <a:t>Exemple : SMECTA® (Diosmectite) </a:t>
            </a:r>
            <a:r>
              <a:rPr lang="fr-FR" sz="2400" i="1" smtClean="0">
                <a:sym typeface="Wingdings" pitchFamily="2" charset="2"/>
              </a:rPr>
              <a:t> administration de l</a:t>
            </a:r>
            <a:r>
              <a:rPr lang="ja-JP" altLang="fr-FR" sz="2400" i="1" smtClean="0">
                <a:sym typeface="Wingdings" pitchFamily="2" charset="2"/>
              </a:rPr>
              <a:t>’</a:t>
            </a:r>
            <a:r>
              <a:rPr lang="fr-FR" sz="2400" i="1" smtClean="0">
                <a:sym typeface="Wingdings" pitchFamily="2" charset="2"/>
              </a:rPr>
              <a:t>autre médicament à distance du SMECTA®</a:t>
            </a:r>
            <a:endParaRPr lang="fr-FR" sz="2400" i="1" smtClean="0">
              <a:cs typeface="Arial" pitchFamily="34" charset="0"/>
            </a:endParaRPr>
          </a:p>
          <a:p>
            <a:pPr lvl="1" eaLnBrk="1" hangingPunct="1">
              <a:buFont typeface="Arial" pitchFamily="34" charset="0"/>
              <a:buNone/>
            </a:pPr>
            <a:endParaRPr lang="fr-FR" sz="1200" i="1" smtClean="0"/>
          </a:p>
          <a:p>
            <a:pPr eaLnBrk="1" hangingPunct="1">
              <a:buFont typeface="Arial" pitchFamily="34" charset="0"/>
              <a:buNone/>
            </a:pPr>
            <a:r>
              <a:rPr lang="fr-FR" sz="2800" b="1" smtClean="0"/>
              <a:t>	Intérêt clinique </a:t>
            </a:r>
          </a:p>
          <a:p>
            <a:pPr eaLnBrk="1" hangingPunct="1">
              <a:buFont typeface="Arial" pitchFamily="34" charset="0"/>
              <a:buNone/>
            </a:pPr>
            <a:endParaRPr lang="fr-FR" sz="200" smtClean="0"/>
          </a:p>
          <a:p>
            <a:pPr lvl="1" eaLnBrk="1" hangingPunct="1"/>
            <a:r>
              <a:rPr lang="fr-FR" smtClean="0"/>
              <a:t>Le charbon actif capte les médicaments au niveau du tube digestif et empêche leur absorption</a:t>
            </a:r>
          </a:p>
          <a:p>
            <a:pPr lvl="1" eaLnBrk="1" hangingPunct="1">
              <a:buFont typeface="Arial" pitchFamily="34" charset="0"/>
              <a:buNone/>
            </a:pPr>
            <a:r>
              <a:rPr lang="fr-FR" smtClean="0">
                <a:sym typeface="Wingdings" pitchFamily="2" charset="2"/>
              </a:rPr>
              <a:t>	 </a:t>
            </a:r>
            <a:r>
              <a:rPr lang="fr-FR" smtClean="0"/>
              <a:t>Utilisation dans les tentatives de suicide</a:t>
            </a:r>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B439E222-0D3F-4DAA-9E7A-E670A3655D4B}" type="slidenum">
              <a:rPr lang="fr-FR" sz="2000" b="1" smtClean="0">
                <a:solidFill>
                  <a:schemeClr val="accent5"/>
                </a:solidFill>
              </a:rPr>
              <a:pPr>
                <a:defRPr/>
              </a:pPr>
              <a:t>111</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09570">
                                            <p:txEl>
                                              <p:pRg st="0" end="0"/>
                                            </p:txEl>
                                          </p:spTgt>
                                        </p:tgtEl>
                                        <p:attrNameLst>
                                          <p:attrName>style.visibility</p:attrName>
                                        </p:attrNameLst>
                                      </p:cBhvr>
                                      <p:to>
                                        <p:strVal val="visible"/>
                                      </p:to>
                                    </p:set>
                                    <p:animEffect transition="in" filter="strips(downLeft)">
                                      <p:cBhvr>
                                        <p:cTn id="7" dur="500"/>
                                        <p:tgtEl>
                                          <p:spTgt spid="109570">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109570">
                                            <p:txEl>
                                              <p:pRg st="1" end="1"/>
                                            </p:txEl>
                                          </p:spTgt>
                                        </p:tgtEl>
                                        <p:attrNameLst>
                                          <p:attrName>style.visibility</p:attrName>
                                        </p:attrNameLst>
                                      </p:cBhvr>
                                      <p:to>
                                        <p:strVal val="visible"/>
                                      </p:to>
                                    </p:set>
                                    <p:animEffect transition="in" filter="strips(downLeft)">
                                      <p:cBhvr>
                                        <p:cTn id="10" dur="500"/>
                                        <p:tgtEl>
                                          <p:spTgt spid="109570">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109570">
                                            <p:txEl>
                                              <p:pRg st="2" end="2"/>
                                            </p:txEl>
                                          </p:spTgt>
                                        </p:tgtEl>
                                        <p:attrNameLst>
                                          <p:attrName>style.visibility</p:attrName>
                                        </p:attrNameLst>
                                      </p:cBhvr>
                                      <p:to>
                                        <p:strVal val="visible"/>
                                      </p:to>
                                    </p:set>
                                    <p:animEffect transition="in" filter="strips(downLeft)">
                                      <p:cBhvr>
                                        <p:cTn id="13" dur="500"/>
                                        <p:tgtEl>
                                          <p:spTgt spid="10957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109570">
                                            <p:txEl>
                                              <p:pRg st="4" end="4"/>
                                            </p:txEl>
                                          </p:spTgt>
                                        </p:tgtEl>
                                        <p:attrNameLst>
                                          <p:attrName>style.visibility</p:attrName>
                                        </p:attrNameLst>
                                      </p:cBhvr>
                                      <p:to>
                                        <p:strVal val="visible"/>
                                      </p:to>
                                    </p:set>
                                    <p:animEffect transition="in" filter="strips(downLeft)">
                                      <p:cBhvr>
                                        <p:cTn id="18" dur="500"/>
                                        <p:tgtEl>
                                          <p:spTgt spid="109570">
                                            <p:txEl>
                                              <p:pRg st="4" end="4"/>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109570">
                                            <p:txEl>
                                              <p:pRg st="6" end="6"/>
                                            </p:txEl>
                                          </p:spTgt>
                                        </p:tgtEl>
                                        <p:attrNameLst>
                                          <p:attrName>style.visibility</p:attrName>
                                        </p:attrNameLst>
                                      </p:cBhvr>
                                      <p:to>
                                        <p:strVal val="visible"/>
                                      </p:to>
                                    </p:set>
                                    <p:animEffect transition="in" filter="strips(downLeft)">
                                      <p:cBhvr>
                                        <p:cTn id="21" dur="500"/>
                                        <p:tgtEl>
                                          <p:spTgt spid="109570">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09570">
                                            <p:txEl>
                                              <p:pRg st="8" end="8"/>
                                            </p:txEl>
                                          </p:spTgt>
                                        </p:tgtEl>
                                        <p:attrNameLst>
                                          <p:attrName>style.visibility</p:attrName>
                                        </p:attrNameLst>
                                      </p:cBhvr>
                                      <p:to>
                                        <p:strVal val="visible"/>
                                      </p:to>
                                    </p:set>
                                    <p:animEffect transition="in" filter="box(in)">
                                      <p:cBhvr>
                                        <p:cTn id="26" dur="500"/>
                                        <p:tgtEl>
                                          <p:spTgt spid="109570">
                                            <p:txEl>
                                              <p:pRg st="8" end="8"/>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109570">
                                            <p:txEl>
                                              <p:pRg st="10" end="10"/>
                                            </p:txEl>
                                          </p:spTgt>
                                        </p:tgtEl>
                                        <p:attrNameLst>
                                          <p:attrName>style.visibility</p:attrName>
                                        </p:attrNameLst>
                                      </p:cBhvr>
                                      <p:to>
                                        <p:strVal val="visible"/>
                                      </p:to>
                                    </p:set>
                                    <p:animEffect transition="in" filter="box(in)">
                                      <p:cBhvr>
                                        <p:cTn id="29" dur="500"/>
                                        <p:tgtEl>
                                          <p:spTgt spid="109570">
                                            <p:txEl>
                                              <p:pRg st="10" end="10"/>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109570">
                                            <p:txEl>
                                              <p:pRg st="11" end="11"/>
                                            </p:txEl>
                                          </p:spTgt>
                                        </p:tgtEl>
                                        <p:attrNameLst>
                                          <p:attrName>style.visibility</p:attrName>
                                        </p:attrNameLst>
                                      </p:cBhvr>
                                      <p:to>
                                        <p:strVal val="visible"/>
                                      </p:to>
                                    </p:set>
                                    <p:animEffect transition="in" filter="box(in)">
                                      <p:cBhvr>
                                        <p:cTn id="32" dur="500"/>
                                        <p:tgtEl>
                                          <p:spTgt spid="10957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ce réservé du contenu 2"/>
          <p:cNvSpPr>
            <a:spLocks noGrp="1"/>
          </p:cNvSpPr>
          <p:nvPr>
            <p:ph idx="1"/>
          </p:nvPr>
        </p:nvSpPr>
        <p:spPr>
          <a:xfrm>
            <a:off x="457200" y="1143000"/>
            <a:ext cx="8229600" cy="3795713"/>
          </a:xfrm>
        </p:spPr>
        <p:txBody>
          <a:bodyPr/>
          <a:lstStyle/>
          <a:p>
            <a:pPr eaLnBrk="1" hangingPunct="1">
              <a:lnSpc>
                <a:spcPct val="11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b="1" smtClean="0"/>
              <a:t>DISTRIBUTION</a:t>
            </a:r>
          </a:p>
          <a:p>
            <a:pPr lvl="1" eaLnBrk="1" hangingPunct="1">
              <a:lnSpc>
                <a:spcPct val="11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mtClean="0"/>
              <a:t>Fixation aux protéines plasmatiques </a:t>
            </a:r>
          </a:p>
          <a:p>
            <a:pPr lvl="1" eaLnBrk="1" hangingPunct="1">
              <a:lnSpc>
                <a:spcPct val="11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mtClean="0"/>
              <a:t>Le médicament qui a la plus forte affinité se fixe en priorité et majore la forme libre active du second</a:t>
            </a:r>
          </a:p>
        </p:txBody>
      </p:sp>
      <p:sp>
        <p:nvSpPr>
          <p:cNvPr id="4" name="Espace réservé du numéro de diapositive 3"/>
          <p:cNvSpPr>
            <a:spLocks noGrp="1"/>
          </p:cNvSpPr>
          <p:nvPr>
            <p:ph type="sldNum" sz="quarter" idx="12"/>
          </p:nvPr>
        </p:nvSpPr>
        <p:spPr/>
        <p:txBody>
          <a:bodyPr/>
          <a:lstStyle/>
          <a:p>
            <a:pPr>
              <a:defRPr/>
            </a:pPr>
            <a:fld id="{F4B3D92D-482A-4A0F-B9CF-F0B263DF7736}" type="slidenum">
              <a:rPr lang="fr-FR" sz="2000" b="1" smtClean="0">
                <a:solidFill>
                  <a:schemeClr val="accent5"/>
                </a:solidFill>
              </a:rPr>
              <a:pPr>
                <a:defRPr/>
              </a:pPr>
              <a:t>112</a:t>
            </a:fld>
            <a:endParaRPr lang="fr-FR" sz="2000" b="1" dirty="0">
              <a:solidFill>
                <a:schemeClr val="accent5"/>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88" y="214313"/>
            <a:ext cx="8509000" cy="6643687"/>
          </a:xfrm>
        </p:spPr>
        <p:txBody>
          <a:bodyPr rtlCol="0">
            <a:normAutofit lnSpcReduction="10000"/>
          </a:bodyPr>
          <a:lstStyle/>
          <a:p>
            <a:pPr marL="182880" indent="-182880" eaLnBrk="1" fontAlgn="auto" hangingPunct="1">
              <a:lnSpc>
                <a:spcPct val="80000"/>
              </a:lnSpc>
              <a:spcBef>
                <a:spcPts val="6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3000" b="1" dirty="0" smtClean="0">
                <a:latin typeface="+mj-lt"/>
              </a:rPr>
              <a:t>MÉTABOLISME </a:t>
            </a:r>
            <a:r>
              <a:rPr lang="fr-FR" sz="3000" b="1" dirty="0">
                <a:latin typeface="+mj-lt"/>
              </a:rPr>
              <a:t>hépatique </a:t>
            </a:r>
          </a:p>
          <a:p>
            <a:pPr marL="182880" indent="-182880" eaLnBrk="1" fontAlgn="auto" hangingPunct="1">
              <a:spcAft>
                <a:spcPts val="0"/>
              </a:spcAft>
              <a:defRPr/>
            </a:pPr>
            <a:r>
              <a:rPr lang="fr-FR" sz="2600" dirty="0">
                <a:latin typeface="+mj-lt"/>
              </a:rPr>
              <a:t>Quand 2 médicaments sont métabolisés par le même système enzymatique</a:t>
            </a:r>
          </a:p>
          <a:p>
            <a:pPr marL="182880" indent="-182880" eaLnBrk="1" fontAlgn="auto" hangingPunct="1">
              <a:spcAft>
                <a:spcPts val="0"/>
              </a:spcAft>
              <a:buFont typeface="Arial" pitchFamily="34" charset="0"/>
              <a:buNone/>
              <a:defRPr/>
            </a:pPr>
            <a:r>
              <a:rPr lang="fr-FR" sz="2600" dirty="0">
                <a:latin typeface="+mj-lt"/>
                <a:sym typeface="Wingdings" charset="0"/>
              </a:rPr>
              <a:t>	 compétition  </a:t>
            </a:r>
            <a:r>
              <a:rPr lang="fr-FR" sz="2600" dirty="0">
                <a:solidFill>
                  <a:srgbClr val="FF0000"/>
                </a:solidFill>
                <a:latin typeface="+mj-lt"/>
                <a:sym typeface="Wingdings" charset="0"/>
              </a:rPr>
              <a:t>risque</a:t>
            </a:r>
          </a:p>
          <a:p>
            <a:pPr marL="182880" indent="-182880" eaLnBrk="1" fontAlgn="auto" hangingPunct="1">
              <a:spcAft>
                <a:spcPts val="0"/>
              </a:spcAft>
              <a:defRPr/>
            </a:pPr>
            <a:r>
              <a:rPr lang="fr-FR" sz="3000" dirty="0">
                <a:solidFill>
                  <a:schemeClr val="accent6"/>
                </a:solidFill>
                <a:latin typeface="+mj-lt"/>
              </a:rPr>
              <a:t>Inhibiteurs enzymatiques</a:t>
            </a:r>
          </a:p>
          <a:p>
            <a:pPr lvl="1" indent="-182880" eaLnBrk="1" fontAlgn="auto" hangingPunct="1">
              <a:spcAft>
                <a:spcPts val="0"/>
              </a:spcAft>
              <a:defRPr/>
            </a:pPr>
            <a:r>
              <a:rPr lang="fr-FR" sz="2600" dirty="0">
                <a:latin typeface="+mj-lt"/>
              </a:rPr>
              <a:t>Diminution du métabolisme d</a:t>
            </a:r>
            <a:r>
              <a:rPr lang="ja-JP" altLang="fr-FR" sz="2600" dirty="0">
                <a:latin typeface="+mj-lt"/>
              </a:rPr>
              <a:t>’</a:t>
            </a:r>
            <a:r>
              <a:rPr lang="fr-FR" sz="2600" dirty="0">
                <a:latin typeface="+mj-lt"/>
              </a:rPr>
              <a:t>autres médicaments</a:t>
            </a:r>
          </a:p>
          <a:p>
            <a:pPr marL="731520" lvl="2" indent="-182880" eaLnBrk="1" fontAlgn="auto" hangingPunct="1">
              <a:spcAft>
                <a:spcPts val="0"/>
              </a:spcAft>
              <a:buFont typeface="Arial" pitchFamily="34" charset="0"/>
              <a:buNone/>
              <a:defRPr/>
            </a:pPr>
            <a:r>
              <a:rPr lang="fr-FR" sz="2600" dirty="0" smtClean="0">
                <a:latin typeface="+mj-lt"/>
                <a:sym typeface="Wingdings" charset="0"/>
              </a:rPr>
              <a:t> Accumulation </a:t>
            </a:r>
            <a:r>
              <a:rPr lang="fr-FR" sz="2600" dirty="0">
                <a:latin typeface="+mj-lt"/>
                <a:sym typeface="Wingdings" charset="0"/>
              </a:rPr>
              <a:t> </a:t>
            </a:r>
            <a:r>
              <a:rPr lang="fr-FR" sz="2600" dirty="0">
                <a:solidFill>
                  <a:srgbClr val="FF0000"/>
                </a:solidFill>
                <a:latin typeface="+mj-lt"/>
                <a:sym typeface="Wingdings" charset="0"/>
              </a:rPr>
              <a:t>surdosage</a:t>
            </a:r>
            <a:endParaRPr lang="fr-FR" sz="2600" dirty="0">
              <a:solidFill>
                <a:srgbClr val="FF0000"/>
              </a:solidFill>
              <a:latin typeface="+mj-lt"/>
            </a:endParaRPr>
          </a:p>
          <a:p>
            <a:pPr marL="182880" indent="-182880" eaLnBrk="1" fontAlgn="auto" hangingPunct="1">
              <a:spcAft>
                <a:spcPts val="0"/>
              </a:spcAft>
              <a:buFont typeface="Arial" pitchFamily="34" charset="0"/>
              <a:buNone/>
              <a:defRPr/>
            </a:pPr>
            <a:endParaRPr lang="fr-FR" sz="800" dirty="0" smtClean="0">
              <a:solidFill>
                <a:srgbClr val="FF0000"/>
              </a:solidFill>
              <a:latin typeface="+mj-lt"/>
            </a:endParaRPr>
          </a:p>
          <a:p>
            <a:pPr marL="182880" indent="-182880" eaLnBrk="1" fontAlgn="auto" hangingPunct="1">
              <a:spcAft>
                <a:spcPts val="0"/>
              </a:spcAft>
              <a:defRPr/>
            </a:pPr>
            <a:r>
              <a:rPr lang="fr-FR" sz="3000" dirty="0">
                <a:solidFill>
                  <a:schemeClr val="accent6"/>
                </a:solidFill>
                <a:latin typeface="+mj-lt"/>
              </a:rPr>
              <a:t>Inducteurs enzymatiques</a:t>
            </a:r>
          </a:p>
          <a:p>
            <a:pPr lvl="1" indent="-182880" eaLnBrk="1" fontAlgn="auto" hangingPunct="1">
              <a:spcAft>
                <a:spcPts val="0"/>
              </a:spcAft>
              <a:defRPr/>
            </a:pPr>
            <a:r>
              <a:rPr lang="fr-FR" sz="2600" dirty="0" smtClean="0">
                <a:latin typeface="+mj-lt"/>
              </a:rPr>
              <a:t>Augmentation </a:t>
            </a:r>
            <a:r>
              <a:rPr lang="fr-FR" sz="2600" dirty="0">
                <a:latin typeface="+mj-lt"/>
              </a:rPr>
              <a:t>du métabolisme </a:t>
            </a:r>
            <a:r>
              <a:rPr lang="fr-FR" sz="2600" dirty="0" smtClean="0">
                <a:latin typeface="+mj-lt"/>
              </a:rPr>
              <a:t>d’autres </a:t>
            </a:r>
            <a:r>
              <a:rPr lang="fr-FR" sz="2600" dirty="0">
                <a:latin typeface="+mj-lt"/>
              </a:rPr>
              <a:t>médicaments</a:t>
            </a:r>
          </a:p>
          <a:p>
            <a:pPr lvl="1" indent="-182880" eaLnBrk="1" fontAlgn="auto" hangingPunct="1">
              <a:spcAft>
                <a:spcPts val="0"/>
              </a:spcAft>
              <a:buFont typeface="Arial" pitchFamily="34" charset="0"/>
              <a:buNone/>
              <a:defRPr/>
            </a:pPr>
            <a:r>
              <a:rPr lang="fr-FR" sz="2600" dirty="0">
                <a:latin typeface="+mj-lt"/>
                <a:sym typeface="Wingdings" charset="0"/>
              </a:rPr>
              <a:t>	 </a:t>
            </a:r>
            <a:r>
              <a:rPr lang="fr-FR" sz="2600" dirty="0">
                <a:solidFill>
                  <a:srgbClr val="FF0000"/>
                </a:solidFill>
                <a:latin typeface="+mj-lt"/>
                <a:sym typeface="Wingdings" charset="0"/>
              </a:rPr>
              <a:t>Baisse de l</a:t>
            </a:r>
            <a:r>
              <a:rPr lang="ja-JP" altLang="fr-FR" sz="2600" dirty="0">
                <a:solidFill>
                  <a:srgbClr val="FF0000"/>
                </a:solidFill>
                <a:latin typeface="+mj-lt"/>
                <a:sym typeface="Wingdings" charset="0"/>
              </a:rPr>
              <a:t>’</a:t>
            </a:r>
            <a:r>
              <a:rPr lang="fr-FR" sz="2600" dirty="0" smtClean="0">
                <a:solidFill>
                  <a:srgbClr val="FF0000"/>
                </a:solidFill>
                <a:latin typeface="+mj-lt"/>
                <a:sym typeface="Wingdings" charset="0"/>
              </a:rPr>
              <a:t>efficacité</a:t>
            </a:r>
          </a:p>
          <a:p>
            <a:pPr lvl="1" indent="-182880" eaLnBrk="1" fontAlgn="auto" hangingPunct="1">
              <a:spcAft>
                <a:spcPts val="0"/>
              </a:spcAft>
              <a:buFont typeface="Arial" pitchFamily="34" charset="0"/>
              <a:buNone/>
              <a:defRPr/>
            </a:pPr>
            <a:endParaRPr lang="fr-FR" sz="2600" dirty="0" smtClean="0">
              <a:solidFill>
                <a:srgbClr val="FF0000"/>
              </a:solidFill>
              <a:latin typeface="+mj-lt"/>
              <a:sym typeface="Wingdings" charset="0"/>
            </a:endParaRPr>
          </a:p>
          <a:p>
            <a:pPr lvl="1" indent="-182880" eaLnBrk="1" fontAlgn="auto" hangingPunct="1">
              <a:spcAft>
                <a:spcPts val="0"/>
              </a:spcAft>
              <a:buFont typeface="Arial" pitchFamily="34" charset="0"/>
              <a:buNone/>
              <a:defRPr/>
            </a:pPr>
            <a:endParaRPr lang="fr-FR" sz="2000" dirty="0">
              <a:solidFill>
                <a:srgbClr val="FF0000"/>
              </a:solidFill>
              <a:latin typeface="+mj-lt"/>
              <a:sym typeface="Wingdings" charset="0"/>
            </a:endParaRPr>
          </a:p>
          <a:p>
            <a:pPr marL="182880" indent="-182880" eaLnBrk="1" fontAlgn="auto" hangingPunct="1">
              <a:spcAft>
                <a:spcPts val="0"/>
              </a:spcAft>
              <a:defRPr/>
            </a:pPr>
            <a:r>
              <a:rPr lang="fr-FR" sz="2600" dirty="0">
                <a:latin typeface="+mj-lt"/>
              </a:rPr>
              <a:t>Action des inhibiteurs et des inducteurs principalement sur Cytochromes P450 (CYP450) au niveau du </a:t>
            </a:r>
            <a:r>
              <a:rPr lang="fr-FR" sz="2600" dirty="0" smtClean="0">
                <a:latin typeface="+mj-lt"/>
              </a:rPr>
              <a:t>foie</a:t>
            </a:r>
          </a:p>
          <a:p>
            <a:pPr marL="182880" indent="-182880" eaLnBrk="1" fontAlgn="auto" hangingPunct="1">
              <a:spcAft>
                <a:spcPts val="0"/>
              </a:spcAft>
              <a:defRPr/>
            </a:pPr>
            <a:endParaRPr lang="fr-FR" dirty="0">
              <a:latin typeface="Verdana Ref" charset="0"/>
            </a:endParaRPr>
          </a:p>
          <a:p>
            <a:pPr lvl="1" indent="-182880" eaLnBrk="1" fontAlgn="auto" hangingPunct="1">
              <a:spcAft>
                <a:spcPts val="0"/>
              </a:spcAft>
              <a:defRPr/>
            </a:pPr>
            <a:endParaRPr lang="fr-FR" dirty="0"/>
          </a:p>
        </p:txBody>
      </p:sp>
      <p:sp>
        <p:nvSpPr>
          <p:cNvPr id="5" name="Triangle isocèle 4"/>
          <p:cNvSpPr/>
          <p:nvPr/>
        </p:nvSpPr>
        <p:spPr>
          <a:xfrm>
            <a:off x="214282" y="6143644"/>
            <a:ext cx="484746" cy="473945"/>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sp>
        <p:nvSpPr>
          <p:cNvPr id="6" name="Espace réservé du numéro de diapositive 5"/>
          <p:cNvSpPr>
            <a:spLocks noGrp="1"/>
          </p:cNvSpPr>
          <p:nvPr>
            <p:ph type="sldNum" sz="quarter" idx="12"/>
          </p:nvPr>
        </p:nvSpPr>
        <p:spPr/>
        <p:txBody>
          <a:bodyPr/>
          <a:lstStyle/>
          <a:p>
            <a:pPr>
              <a:defRPr/>
            </a:pPr>
            <a:fld id="{618A2B2F-3972-4AB6-9715-D772F0D3789E}" type="slidenum">
              <a:rPr lang="fr-FR" sz="2000" b="1" smtClean="0">
                <a:solidFill>
                  <a:schemeClr val="accent5"/>
                </a:solidFill>
              </a:rPr>
              <a:pPr>
                <a:defRPr/>
              </a:pPr>
              <a:t>113</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trips(down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trips(downLeft)">
                                      <p:cBhvr>
                                        <p:cTn id="15" dur="500"/>
                                        <p:tgtEl>
                                          <p:spTgt spid="3">
                                            <p:txEl>
                                              <p:pRg st="3" end="3"/>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strips(downLeft)">
                                      <p:cBhvr>
                                        <p:cTn id="18" dur="500"/>
                                        <p:tgtEl>
                                          <p:spTgt spid="3">
                                            <p:txEl>
                                              <p:pRg st="4" end="4"/>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strips(downLeft)">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strips(downLeft)">
                                      <p:cBhvr>
                                        <p:cTn id="26" dur="500"/>
                                        <p:tgtEl>
                                          <p:spTgt spid="3">
                                            <p:txEl>
                                              <p:pRg st="7" end="7"/>
                                            </p:txEl>
                                          </p:spTgt>
                                        </p:tgtEl>
                                      </p:cBhvr>
                                    </p:animEffect>
                                  </p:childTnLst>
                                </p:cTn>
                              </p:par>
                              <p:par>
                                <p:cTn id="27" presetID="18" presetClass="entr" presetSubtype="12"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strips(downLeft)">
                                      <p:cBhvr>
                                        <p:cTn id="29" dur="500"/>
                                        <p:tgtEl>
                                          <p:spTgt spid="3">
                                            <p:txEl>
                                              <p:pRg st="8" end="8"/>
                                            </p:txEl>
                                          </p:spTgt>
                                        </p:tgtEl>
                                      </p:cBhvr>
                                    </p:animEffect>
                                  </p:childTnLst>
                                </p:cTn>
                              </p:par>
                              <p:par>
                                <p:cTn id="30" presetID="18" presetClass="entr" presetSubtype="12"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strips(downLeft)">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diamond(in)">
                                      <p:cBhvr>
                                        <p:cTn id="37" dur="2000"/>
                                        <p:tgtEl>
                                          <p:spTgt spid="3">
                                            <p:txEl>
                                              <p:pRg st="12" end="12"/>
                                            </p:txEl>
                                          </p:spTgt>
                                        </p:tgtEl>
                                      </p:cBhvr>
                                    </p:animEffect>
                                  </p:childTnLst>
                                </p:cTn>
                              </p:par>
                              <p:par>
                                <p:cTn id="38" presetID="6" presetClass="emph" presetSubtype="0" fill="hold" nodeType="withEffect">
                                  <p:stCondLst>
                                    <p:cond delay="0"/>
                                  </p:stCondLst>
                                  <p:childTnLst>
                                    <p:animScale>
                                      <p:cBhvr>
                                        <p:cTn id="39"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Espace réservé du contenu 2"/>
          <p:cNvSpPr>
            <a:spLocks noGrp="1"/>
          </p:cNvSpPr>
          <p:nvPr>
            <p:ph idx="1"/>
          </p:nvPr>
        </p:nvSpPr>
        <p:spPr>
          <a:xfrm>
            <a:off x="0" y="0"/>
            <a:ext cx="9144000" cy="6858000"/>
          </a:xfrm>
        </p:spPr>
        <p:txBody>
          <a:bodyPr/>
          <a:lstStyle/>
          <a:p>
            <a:pPr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800" b="1" dirty="0" smtClean="0"/>
              <a:t>ELIMINATION </a:t>
            </a:r>
            <a:endParaRPr lang="fr-FR" sz="2800" dirty="0" smtClean="0"/>
          </a:p>
          <a:p>
            <a:pPr eaLnBrk="1" hangingPunct="1">
              <a:lnSpc>
                <a:spcPct val="150000"/>
              </a:lnSpc>
              <a:spcBef>
                <a:spcPts val="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400" dirty="0" smtClean="0"/>
              <a:t>-Interaction au niveau des tubules rénaux </a:t>
            </a:r>
          </a:p>
          <a:p>
            <a:pPr lvl="1" eaLnBrk="1" hangingPunct="1">
              <a:lnSpc>
                <a:spcPct val="150000"/>
              </a:lnSpc>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400" dirty="0" smtClean="0"/>
              <a:t>Interaction au niveau des transports actifs</a:t>
            </a:r>
          </a:p>
          <a:p>
            <a:pPr lvl="1" eaLnBrk="1" hangingPunct="1">
              <a:lnSpc>
                <a:spcPct val="150000"/>
              </a:lnSpc>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400" dirty="0" smtClean="0"/>
              <a:t>Compétition au niveau de la sécrétion tubulaire</a:t>
            </a:r>
            <a:endParaRPr lang="fr-FR" sz="1800" dirty="0" smtClean="0"/>
          </a:p>
          <a:p>
            <a:pPr lvl="1" eaLnBrk="1" hangingPunct="1">
              <a:lnSpc>
                <a:spcPct val="150000"/>
              </a:lnSpc>
              <a:spcBef>
                <a:spcPts val="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dirty="0" smtClean="0">
                <a:sym typeface="Wingdings" pitchFamily="2" charset="2"/>
              </a:rPr>
              <a:t>		 </a:t>
            </a:r>
            <a:r>
              <a:rPr lang="fr-FR" sz="2400" dirty="0" smtClean="0"/>
              <a:t>diminution de l</a:t>
            </a:r>
            <a:r>
              <a:rPr lang="ja-JP" altLang="fr-FR" sz="2400" dirty="0" smtClean="0"/>
              <a:t>’</a:t>
            </a:r>
            <a:r>
              <a:rPr lang="fr-FR" sz="2400" dirty="0" smtClean="0"/>
              <a:t>élimination d</a:t>
            </a:r>
            <a:r>
              <a:rPr lang="ja-JP" altLang="fr-FR" sz="2400" dirty="0" smtClean="0"/>
              <a:t>’</a:t>
            </a:r>
            <a:r>
              <a:rPr lang="fr-FR" sz="2400" dirty="0" smtClean="0"/>
              <a:t>un des 2 médicaments </a:t>
            </a:r>
          </a:p>
          <a:p>
            <a:pPr lvl="2" eaLnBrk="1" hangingPunct="1">
              <a:lnSpc>
                <a:spcPct val="150000"/>
              </a:lnSpc>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i="1" dirty="0" smtClean="0"/>
              <a:t>Ex: les Pénicillines  d</a:t>
            </a:r>
            <a:r>
              <a:rPr lang="fr-FR" i="1" dirty="0" smtClean="0">
                <a:cs typeface="Arial" pitchFamily="34" charset="0"/>
              </a:rPr>
              <a:t>iminuent  l</a:t>
            </a:r>
            <a:r>
              <a:rPr lang="ja-JP" altLang="fr-FR" i="1" dirty="0" smtClean="0"/>
              <a:t>’</a:t>
            </a:r>
            <a:r>
              <a:rPr lang="fr-FR" i="1" dirty="0" smtClean="0">
                <a:cs typeface="Arial" pitchFamily="34" charset="0"/>
              </a:rPr>
              <a:t>élimination du </a:t>
            </a:r>
            <a:r>
              <a:rPr lang="fr-FR" i="1" dirty="0" err="1" smtClean="0">
                <a:cs typeface="Arial" pitchFamily="34" charset="0"/>
              </a:rPr>
              <a:t>Méthotrexate</a:t>
            </a:r>
            <a:r>
              <a:rPr lang="fr-FR" i="1" dirty="0" smtClean="0">
                <a:cs typeface="Arial" pitchFamily="34" charset="0"/>
              </a:rPr>
              <a:t> (</a:t>
            </a:r>
            <a:r>
              <a:rPr lang="fr-FR" i="1" dirty="0" err="1" smtClean="0">
                <a:cs typeface="Arial" pitchFamily="34" charset="0"/>
              </a:rPr>
              <a:t>assoc</a:t>
            </a:r>
            <a:r>
              <a:rPr lang="fr-FR" i="1" dirty="0" smtClean="0">
                <a:cs typeface="Arial" pitchFamily="34" charset="0"/>
              </a:rPr>
              <a:t>. déconseillée)</a:t>
            </a:r>
            <a:endParaRPr lang="fr-FR" sz="800" i="1" dirty="0" smtClean="0">
              <a:cs typeface="Arial" pitchFamily="34" charset="0"/>
            </a:endParaRPr>
          </a:p>
          <a:p>
            <a:pPr lvl="1" eaLnBrk="1" hangingPunct="1">
              <a:lnSpc>
                <a:spcPct val="150000"/>
              </a:lnSpc>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400" dirty="0" smtClean="0"/>
              <a:t>Modification du pH urinaire</a:t>
            </a:r>
          </a:p>
          <a:p>
            <a:pPr lvl="2" eaLnBrk="1" hangingPunct="1">
              <a:lnSpc>
                <a:spcPct val="150000"/>
              </a:lnSpc>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dirty="0" smtClean="0">
                <a:latin typeface="+mj-lt"/>
                <a:cs typeface="Arial" pitchFamily="34" charset="0"/>
              </a:rPr>
              <a:t>Le bicarbonate de sodium augmentent le pH urinaire</a:t>
            </a:r>
          </a:p>
          <a:p>
            <a:pPr lvl="2" eaLnBrk="1" hangingPunct="1">
              <a:lnSpc>
                <a:spcPct val="150000"/>
              </a:lnSpc>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dirty="0" smtClean="0">
                <a:latin typeface="+mj-lt"/>
                <a:cs typeface="Arial" pitchFamily="34" charset="0"/>
              </a:rPr>
              <a:t>Action sur la réabsorption</a:t>
            </a:r>
          </a:p>
          <a:p>
            <a:pPr lvl="2" eaLnBrk="1" hangingPunct="1">
              <a:lnSpc>
                <a:spcPct val="150000"/>
              </a:lnSpc>
              <a:spcBef>
                <a:spcPts val="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i="1" dirty="0" smtClean="0">
                <a:latin typeface="+mj-lt"/>
              </a:rPr>
              <a:t>Ex L</a:t>
            </a:r>
            <a:r>
              <a:rPr lang="ja-JP" altLang="fr-FR" i="1" dirty="0" smtClean="0">
                <a:latin typeface="+mj-lt"/>
              </a:rPr>
              <a:t>’</a:t>
            </a:r>
            <a:r>
              <a:rPr lang="fr-FR" i="1" dirty="0" smtClean="0">
                <a:latin typeface="+mj-lt"/>
              </a:rPr>
              <a:t>aspirine plus facilement éliminée en cas d</a:t>
            </a:r>
            <a:r>
              <a:rPr lang="ja-JP" altLang="fr-FR" i="1" dirty="0" smtClean="0">
                <a:latin typeface="+mj-lt"/>
              </a:rPr>
              <a:t>’</a:t>
            </a:r>
            <a:r>
              <a:rPr lang="fr-FR" i="1" dirty="0" smtClean="0">
                <a:latin typeface="+mj-lt"/>
              </a:rPr>
              <a:t>augmentation du pH urinaire</a:t>
            </a:r>
            <a:endParaRPr lang="fr-FR" dirty="0" smtClean="0">
              <a:latin typeface="+mj-lt"/>
              <a:cs typeface="Arial" pitchFamily="34" charset="0"/>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fr-FR" dirty="0" smtClean="0"/>
          </a:p>
        </p:txBody>
      </p:sp>
      <p:sp>
        <p:nvSpPr>
          <p:cNvPr id="4" name="Espace réservé du numéro de diapositive 3"/>
          <p:cNvSpPr>
            <a:spLocks noGrp="1"/>
          </p:cNvSpPr>
          <p:nvPr>
            <p:ph type="sldNum" sz="quarter" idx="12"/>
          </p:nvPr>
        </p:nvSpPr>
        <p:spPr/>
        <p:txBody>
          <a:bodyPr/>
          <a:lstStyle/>
          <a:p>
            <a:pPr>
              <a:defRPr/>
            </a:pPr>
            <a:fld id="{700CEEE9-7AF1-4225-920C-D8B13AF629C4}" type="slidenum">
              <a:rPr lang="fr-FR" sz="2000" b="1" smtClean="0">
                <a:solidFill>
                  <a:schemeClr val="accent5"/>
                </a:solidFill>
              </a:rPr>
              <a:pPr>
                <a:defRPr/>
              </a:pPr>
              <a:t>114</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animEffect transition="in" filter="strips(downLeft)">
                                      <p:cBhvr>
                                        <p:cTn id="7" dur="500"/>
                                        <p:tgtEl>
                                          <p:spTgt spid="110595">
                                            <p:txEl>
                                              <p:pRg st="1" end="1"/>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110595">
                                            <p:txEl>
                                              <p:pRg st="2" end="2"/>
                                            </p:txEl>
                                          </p:spTgt>
                                        </p:tgtEl>
                                        <p:attrNameLst>
                                          <p:attrName>style.visibility</p:attrName>
                                        </p:attrNameLst>
                                      </p:cBhvr>
                                      <p:to>
                                        <p:strVal val="visible"/>
                                      </p:to>
                                    </p:set>
                                    <p:animEffect transition="in" filter="strips(downLeft)">
                                      <p:cBhvr>
                                        <p:cTn id="10" dur="500"/>
                                        <p:tgtEl>
                                          <p:spTgt spid="110595">
                                            <p:txEl>
                                              <p:pRg st="2" end="2"/>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110595">
                                            <p:txEl>
                                              <p:pRg st="3" end="3"/>
                                            </p:txEl>
                                          </p:spTgt>
                                        </p:tgtEl>
                                        <p:attrNameLst>
                                          <p:attrName>style.visibility</p:attrName>
                                        </p:attrNameLst>
                                      </p:cBhvr>
                                      <p:to>
                                        <p:strVal val="visible"/>
                                      </p:to>
                                    </p:set>
                                    <p:animEffect transition="in" filter="strips(downLeft)">
                                      <p:cBhvr>
                                        <p:cTn id="13" dur="500"/>
                                        <p:tgtEl>
                                          <p:spTgt spid="110595">
                                            <p:txEl>
                                              <p:pRg st="3" end="3"/>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110595">
                                            <p:txEl>
                                              <p:pRg st="4" end="4"/>
                                            </p:txEl>
                                          </p:spTgt>
                                        </p:tgtEl>
                                        <p:attrNameLst>
                                          <p:attrName>style.visibility</p:attrName>
                                        </p:attrNameLst>
                                      </p:cBhvr>
                                      <p:to>
                                        <p:strVal val="visible"/>
                                      </p:to>
                                    </p:set>
                                    <p:animEffect transition="in" filter="strips(downLeft)">
                                      <p:cBhvr>
                                        <p:cTn id="16" dur="500"/>
                                        <p:tgtEl>
                                          <p:spTgt spid="110595">
                                            <p:txEl>
                                              <p:pRg st="4" end="4"/>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110595">
                                            <p:txEl>
                                              <p:pRg st="5" end="5"/>
                                            </p:txEl>
                                          </p:spTgt>
                                        </p:tgtEl>
                                        <p:attrNameLst>
                                          <p:attrName>style.visibility</p:attrName>
                                        </p:attrNameLst>
                                      </p:cBhvr>
                                      <p:to>
                                        <p:strVal val="visible"/>
                                      </p:to>
                                    </p:set>
                                    <p:animEffect transition="in" filter="strips(downLeft)">
                                      <p:cBhvr>
                                        <p:cTn id="19" dur="500"/>
                                        <p:tgtEl>
                                          <p:spTgt spid="11059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10595">
                                            <p:txEl>
                                              <p:pRg st="6" end="6"/>
                                            </p:txEl>
                                          </p:spTgt>
                                        </p:tgtEl>
                                        <p:attrNameLst>
                                          <p:attrName>style.visibility</p:attrName>
                                        </p:attrNameLst>
                                      </p:cBhvr>
                                      <p:to>
                                        <p:strVal val="visible"/>
                                      </p:to>
                                    </p:set>
                                    <p:animEffect transition="in" filter="strips(downLeft)">
                                      <p:cBhvr>
                                        <p:cTn id="24" dur="500"/>
                                        <p:tgtEl>
                                          <p:spTgt spid="110595">
                                            <p:txEl>
                                              <p:pRg st="6" end="6"/>
                                            </p:txEl>
                                          </p:spTgt>
                                        </p:tgtEl>
                                      </p:cBhvr>
                                    </p:animEffect>
                                  </p:childTnLst>
                                </p:cTn>
                              </p:par>
                              <p:par>
                                <p:cTn id="25" presetID="18" presetClass="entr" presetSubtype="12" fill="hold" nodeType="withEffect">
                                  <p:stCondLst>
                                    <p:cond delay="0"/>
                                  </p:stCondLst>
                                  <p:childTnLst>
                                    <p:set>
                                      <p:cBhvr>
                                        <p:cTn id="26" dur="1" fill="hold">
                                          <p:stCondLst>
                                            <p:cond delay="0"/>
                                          </p:stCondLst>
                                        </p:cTn>
                                        <p:tgtEl>
                                          <p:spTgt spid="110595">
                                            <p:txEl>
                                              <p:pRg st="7" end="7"/>
                                            </p:txEl>
                                          </p:spTgt>
                                        </p:tgtEl>
                                        <p:attrNameLst>
                                          <p:attrName>style.visibility</p:attrName>
                                        </p:attrNameLst>
                                      </p:cBhvr>
                                      <p:to>
                                        <p:strVal val="visible"/>
                                      </p:to>
                                    </p:set>
                                    <p:animEffect transition="in" filter="strips(downLeft)">
                                      <p:cBhvr>
                                        <p:cTn id="27" dur="500"/>
                                        <p:tgtEl>
                                          <p:spTgt spid="110595">
                                            <p:txEl>
                                              <p:pRg st="7" end="7"/>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110595">
                                            <p:txEl>
                                              <p:pRg st="8" end="8"/>
                                            </p:txEl>
                                          </p:spTgt>
                                        </p:tgtEl>
                                        <p:attrNameLst>
                                          <p:attrName>style.visibility</p:attrName>
                                        </p:attrNameLst>
                                      </p:cBhvr>
                                      <p:to>
                                        <p:strVal val="visible"/>
                                      </p:to>
                                    </p:set>
                                    <p:animEffect transition="in" filter="strips(downLeft)">
                                      <p:cBhvr>
                                        <p:cTn id="30" dur="500"/>
                                        <p:tgtEl>
                                          <p:spTgt spid="110595">
                                            <p:txEl>
                                              <p:pRg st="8" end="8"/>
                                            </p:txEl>
                                          </p:spTgt>
                                        </p:tgtEl>
                                      </p:cBhvr>
                                    </p:animEffect>
                                  </p:childTnLst>
                                </p:cTn>
                              </p:par>
                              <p:par>
                                <p:cTn id="31" presetID="18" presetClass="entr" presetSubtype="12" fill="hold" nodeType="withEffect">
                                  <p:stCondLst>
                                    <p:cond delay="0"/>
                                  </p:stCondLst>
                                  <p:childTnLst>
                                    <p:set>
                                      <p:cBhvr>
                                        <p:cTn id="32" dur="1" fill="hold">
                                          <p:stCondLst>
                                            <p:cond delay="0"/>
                                          </p:stCondLst>
                                        </p:cTn>
                                        <p:tgtEl>
                                          <p:spTgt spid="110595">
                                            <p:txEl>
                                              <p:pRg st="9" end="9"/>
                                            </p:txEl>
                                          </p:spTgt>
                                        </p:tgtEl>
                                        <p:attrNameLst>
                                          <p:attrName>style.visibility</p:attrName>
                                        </p:attrNameLst>
                                      </p:cBhvr>
                                      <p:to>
                                        <p:strVal val="visible"/>
                                      </p:to>
                                    </p:set>
                                    <p:animEffect transition="in" filter="strips(downLeft)">
                                      <p:cBhvr>
                                        <p:cTn id="33" dur="500"/>
                                        <p:tgtEl>
                                          <p:spTgt spid="1105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4000" y="857250"/>
            <a:ext cx="8890000" cy="4876800"/>
          </a:xfrm>
        </p:spPr>
        <p:txBody>
          <a:bodyPr rtlCol="0">
            <a:normAutofit fontScale="92500" lnSpcReduction="10000"/>
          </a:bodyPr>
          <a:lstStyle/>
          <a:p>
            <a:pPr marL="182880" indent="-182880" eaLnBrk="1" fontAlgn="auto" hangingPunct="1">
              <a:lnSpc>
                <a:spcPct val="90000"/>
              </a:lnSpc>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b="1" u="sng" dirty="0" smtClean="0">
                <a:solidFill>
                  <a:srgbClr val="0070C0"/>
                </a:solidFill>
              </a:rPr>
              <a:t>Additivité</a:t>
            </a:r>
            <a:r>
              <a:rPr lang="fr-FR" b="1" dirty="0" smtClean="0">
                <a:solidFill>
                  <a:srgbClr val="0070C0"/>
                </a:solidFill>
              </a:rPr>
              <a:t> : </a:t>
            </a:r>
            <a:r>
              <a:rPr lang="fr-FR" sz="2200" dirty="0" smtClean="0"/>
              <a:t>Effet de (A+B) = Effet de A + Effet de B</a:t>
            </a:r>
          </a:p>
          <a:p>
            <a:pPr marL="0" indent="0" eaLnBrk="1" fontAlgn="auto" hangingPunct="1">
              <a:lnSpc>
                <a:spcPct val="90000"/>
              </a:lnSpc>
              <a:spcAft>
                <a:spcPts val="0"/>
              </a:spcAft>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fr-FR" u="sng" dirty="0" smtClean="0"/>
          </a:p>
          <a:p>
            <a:pPr marL="182880" indent="-182880" eaLnBrk="1" fontAlgn="auto" hangingPunct="1">
              <a:lnSpc>
                <a:spcPct val="90000"/>
              </a:lnSpc>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b="1" u="sng" dirty="0" smtClean="0">
                <a:solidFill>
                  <a:srgbClr val="0070C0"/>
                </a:solidFill>
              </a:rPr>
              <a:t>Synergie ou Potentialisation</a:t>
            </a:r>
            <a:r>
              <a:rPr lang="fr-FR" b="1" dirty="0" smtClean="0">
                <a:solidFill>
                  <a:srgbClr val="0070C0"/>
                </a:solidFill>
              </a:rPr>
              <a:t> : </a:t>
            </a:r>
            <a:r>
              <a:rPr lang="fr-FR" sz="2000" dirty="0" smtClean="0"/>
              <a:t>Effet (A+B) &gt; Effet de A + Effet de B</a:t>
            </a:r>
            <a:endParaRPr lang="fr-FR" dirty="0" smtClean="0"/>
          </a:p>
          <a:p>
            <a:pPr marL="0" indent="0" eaLnBrk="1" fontAlgn="auto" hangingPunct="1">
              <a:spcAft>
                <a:spcPts val="0"/>
              </a:spcAft>
              <a:buFont typeface="Arial" pitchFamily="34" charset="0"/>
              <a:buNone/>
              <a:defRPr/>
            </a:pPr>
            <a:r>
              <a:rPr lang="fr-FR" dirty="0" smtClean="0">
                <a:latin typeface="+mj-lt"/>
                <a:ea typeface="Wingdings"/>
                <a:cs typeface="Wingdings"/>
                <a:sym typeface="Wingdings"/>
              </a:rPr>
              <a:t>=&gt; </a:t>
            </a:r>
            <a:r>
              <a:rPr lang="fr-FR" dirty="0" smtClean="0">
                <a:latin typeface="Wingdings"/>
                <a:ea typeface="Wingdings"/>
                <a:cs typeface="Wingdings"/>
                <a:sym typeface="Wingdings"/>
              </a:rPr>
              <a:t></a:t>
            </a:r>
            <a:r>
              <a:rPr lang="fr-FR" dirty="0" smtClean="0">
                <a:latin typeface="+mj-lt"/>
                <a:ea typeface="Wingdings"/>
                <a:cs typeface="Wingdings"/>
                <a:sym typeface="Wingdings"/>
              </a:rPr>
              <a:t> effet thérapeutique, associations recherchées, bénéfiques</a:t>
            </a:r>
          </a:p>
          <a:p>
            <a:pPr marL="0" indent="0" eaLnBrk="1" fontAlgn="auto" hangingPunct="1">
              <a:spcAft>
                <a:spcPts val="0"/>
              </a:spcAft>
              <a:buFont typeface="Arial" pitchFamily="34" charset="0"/>
              <a:buNone/>
              <a:defRPr/>
            </a:pPr>
            <a:r>
              <a:rPr lang="fr-FR" dirty="0" smtClean="0">
                <a:latin typeface="+mj-lt"/>
                <a:ea typeface="Wingdings"/>
                <a:cs typeface="Wingdings"/>
                <a:sym typeface="Wingdings"/>
              </a:rPr>
              <a:t>=&gt;</a:t>
            </a:r>
            <a:r>
              <a:rPr lang="fr-FR" dirty="0" smtClean="0">
                <a:latin typeface="Wingdings"/>
                <a:ea typeface="Wingdings"/>
                <a:cs typeface="Wingdings"/>
                <a:sym typeface="Wingdings"/>
              </a:rPr>
              <a:t></a:t>
            </a:r>
            <a:r>
              <a:rPr lang="fr-FR" dirty="0" smtClean="0"/>
              <a:t>Rapport </a:t>
            </a:r>
            <a:r>
              <a:rPr lang="fr-FR" dirty="0"/>
              <a:t>bénéfice/</a:t>
            </a:r>
            <a:r>
              <a:rPr lang="fr-FR" dirty="0" smtClean="0"/>
              <a:t>risque</a:t>
            </a:r>
            <a:endParaRPr lang="fr-FR" dirty="0"/>
          </a:p>
          <a:p>
            <a:pPr marL="0" indent="0" eaLnBrk="1" fontAlgn="auto" hangingPunct="1">
              <a:spcAft>
                <a:spcPts val="0"/>
              </a:spcAft>
              <a:buFont typeface="Arial" pitchFamily="34" charset="0"/>
              <a:buNone/>
              <a:defRPr/>
            </a:pPr>
            <a:r>
              <a:rPr lang="fr-FR" dirty="0" smtClean="0">
                <a:latin typeface="+mj-lt"/>
                <a:ea typeface="Wingdings"/>
                <a:cs typeface="Wingdings"/>
                <a:sym typeface="Wingdings"/>
              </a:rPr>
              <a:t>=&gt;</a:t>
            </a:r>
            <a:r>
              <a:rPr lang="fr-FR" dirty="0" smtClean="0">
                <a:latin typeface="Wingdings"/>
                <a:ea typeface="Wingdings"/>
                <a:cs typeface="Wingdings"/>
                <a:sym typeface="Wingdings"/>
              </a:rPr>
              <a:t></a:t>
            </a:r>
            <a:r>
              <a:rPr lang="fr-FR" dirty="0" smtClean="0">
                <a:sym typeface="Wingdings"/>
              </a:rPr>
              <a:t> </a:t>
            </a:r>
            <a:r>
              <a:rPr lang="fr-FR" dirty="0" smtClean="0"/>
              <a:t>Posologies des médicaments</a:t>
            </a:r>
          </a:p>
          <a:p>
            <a:pPr marL="0" indent="0" eaLnBrk="1" fontAlgn="auto" hangingPunct="1">
              <a:spcAft>
                <a:spcPts val="0"/>
              </a:spcAft>
              <a:buFont typeface="Arial" pitchFamily="34" charset="0"/>
              <a:buNone/>
              <a:defRPr/>
            </a:pPr>
            <a:endParaRPr lang="fr-FR" dirty="0" smtClean="0"/>
          </a:p>
          <a:p>
            <a:pPr marL="182880" indent="-182880" eaLnBrk="1" fontAlgn="auto" hangingPunct="1">
              <a:lnSpc>
                <a:spcPct val="90000"/>
              </a:lnSpc>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b="1" u="sng" dirty="0">
                <a:solidFill>
                  <a:srgbClr val="0070C0"/>
                </a:solidFill>
              </a:rPr>
              <a:t>Antagonisme</a:t>
            </a:r>
            <a:r>
              <a:rPr lang="fr-FR" b="1" dirty="0">
                <a:solidFill>
                  <a:srgbClr val="0070C0"/>
                </a:solidFill>
              </a:rPr>
              <a:t> : </a:t>
            </a:r>
            <a:r>
              <a:rPr lang="fr-FR" dirty="0"/>
              <a:t>Effet de (A+B) &lt; Effet de A + Effet de </a:t>
            </a:r>
            <a:r>
              <a:rPr lang="fr-FR" dirty="0" smtClean="0"/>
              <a:t>B</a:t>
            </a:r>
            <a:endParaRPr lang="fr-FR" u="sng" dirty="0"/>
          </a:p>
          <a:p>
            <a:pPr marL="0" indent="0" eaLnBrk="1" fontAlgn="auto" hangingPunct="1">
              <a:spcAft>
                <a:spcPts val="0"/>
              </a:spcAft>
              <a:buFont typeface="Arial" pitchFamily="34" charset="0"/>
              <a:buNone/>
              <a:defRPr/>
            </a:pPr>
            <a:r>
              <a:rPr lang="fr-FR" dirty="0" smtClean="0"/>
              <a:t>=&gt; Echec de la thérapie, </a:t>
            </a:r>
            <a:r>
              <a:rPr lang="fr-FR" dirty="0">
                <a:latin typeface="Wingdings"/>
                <a:ea typeface="Wingdings"/>
                <a:cs typeface="Wingdings"/>
                <a:sym typeface="Wingdings"/>
              </a:rPr>
              <a:t></a:t>
            </a:r>
            <a:r>
              <a:rPr lang="fr-FR" dirty="0" smtClean="0"/>
              <a:t>risques d’effets indésirables</a:t>
            </a:r>
            <a:endParaRPr lang="fr-FR" dirty="0"/>
          </a:p>
        </p:txBody>
      </p:sp>
      <p:sp>
        <p:nvSpPr>
          <p:cNvPr id="4" name="Espace réservé du numéro de diapositive 3"/>
          <p:cNvSpPr>
            <a:spLocks noGrp="1"/>
          </p:cNvSpPr>
          <p:nvPr>
            <p:ph type="sldNum" sz="quarter" idx="12"/>
          </p:nvPr>
        </p:nvSpPr>
        <p:spPr/>
        <p:txBody>
          <a:bodyPr/>
          <a:lstStyle/>
          <a:p>
            <a:pPr>
              <a:defRPr/>
            </a:pPr>
            <a:fld id="{3413343E-2CB5-4638-91FD-52FF4910D700}" type="slidenum">
              <a:rPr lang="fr-FR" sz="2000" b="1" smtClean="0">
                <a:solidFill>
                  <a:schemeClr val="accent5"/>
                </a:solidFill>
              </a:rPr>
              <a:pPr>
                <a:defRPr/>
              </a:pPr>
              <a:t>115</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trips(downLeft)">
                                      <p:cBhvr>
                                        <p:cTn id="15" dur="500"/>
                                        <p:tgtEl>
                                          <p:spTgt spid="3">
                                            <p:txEl>
                                              <p:pRg st="3" end="3"/>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strips(downLeft)">
                                      <p:cBhvr>
                                        <p:cTn id="18" dur="500"/>
                                        <p:tgtEl>
                                          <p:spTgt spid="3">
                                            <p:txEl>
                                              <p:pRg st="4" end="4"/>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strips(downLeft)">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strips(downLeft)">
                                      <p:cBhvr>
                                        <p:cTn id="26" dur="500"/>
                                        <p:tgtEl>
                                          <p:spTgt spid="3">
                                            <p:txEl>
                                              <p:pRg st="7" end="7"/>
                                            </p:txEl>
                                          </p:spTgt>
                                        </p:tgtEl>
                                      </p:cBhvr>
                                    </p:animEffect>
                                  </p:childTnLst>
                                </p:cTn>
                              </p:par>
                              <p:par>
                                <p:cTn id="27" presetID="18" presetClass="entr" presetSubtype="12"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strips(downLeft)">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Espace réservé du contenu 2"/>
          <p:cNvSpPr>
            <a:spLocks noGrp="1"/>
          </p:cNvSpPr>
          <p:nvPr>
            <p:ph idx="1"/>
          </p:nvPr>
        </p:nvSpPr>
        <p:spPr>
          <a:xfrm>
            <a:off x="285750" y="428625"/>
            <a:ext cx="8677275" cy="5429250"/>
          </a:xfrm>
        </p:spPr>
        <p:txBody>
          <a:bodyPr/>
          <a:lstStyle/>
          <a:p>
            <a:pPr algn="ctr" eaLnBrk="1" hangingPunct="1">
              <a:lnSpc>
                <a:spcPct val="130000"/>
              </a:lnSpc>
              <a:buFont typeface="Arial" pitchFamily="34" charset="0"/>
              <a:buNone/>
            </a:pPr>
            <a:r>
              <a:rPr lang="fr-FR" smtClean="0"/>
              <a:t>Inclus dans les</a:t>
            </a:r>
            <a:r>
              <a:rPr lang="fr-FR" b="1" smtClean="0"/>
              <a:t> RCP </a:t>
            </a:r>
          </a:p>
          <a:p>
            <a:pPr algn="ctr" eaLnBrk="1" hangingPunct="1">
              <a:lnSpc>
                <a:spcPct val="130000"/>
              </a:lnSpc>
              <a:buFont typeface="Arial" pitchFamily="34" charset="0"/>
              <a:buNone/>
            </a:pPr>
            <a:r>
              <a:rPr lang="fr-FR" smtClean="0"/>
              <a:t>(Résumé des caractéristiques du produit)</a:t>
            </a:r>
          </a:p>
          <a:p>
            <a:pPr algn="ctr" eaLnBrk="1" hangingPunct="1">
              <a:lnSpc>
                <a:spcPct val="130000"/>
              </a:lnSpc>
              <a:buFont typeface="Arial" pitchFamily="34" charset="0"/>
              <a:buNone/>
            </a:pPr>
            <a:endParaRPr lang="fr-FR" sz="2000" smtClean="0"/>
          </a:p>
          <a:p>
            <a:pPr eaLnBrk="1" hangingPunct="1">
              <a:lnSpc>
                <a:spcPct val="130000"/>
              </a:lnSpc>
            </a:pPr>
            <a:r>
              <a:rPr lang="fr-FR" b="1" smtClean="0"/>
              <a:t>Contre-indication</a:t>
            </a:r>
          </a:p>
          <a:p>
            <a:pPr lvl="1" eaLnBrk="1" hangingPunct="1">
              <a:lnSpc>
                <a:spcPct val="130000"/>
              </a:lnSpc>
            </a:pPr>
            <a:r>
              <a:rPr lang="fr-FR" smtClean="0"/>
              <a:t>Elle revêt un caractère absolu et ne doit pas être transgressée </a:t>
            </a:r>
          </a:p>
          <a:p>
            <a:pPr eaLnBrk="1" hangingPunct="1">
              <a:lnSpc>
                <a:spcPct val="130000"/>
              </a:lnSpc>
            </a:pPr>
            <a:r>
              <a:rPr lang="fr-FR" b="1" smtClean="0"/>
              <a:t>Association déconseillée</a:t>
            </a:r>
          </a:p>
          <a:p>
            <a:pPr lvl="1" eaLnBrk="1" hangingPunct="1">
              <a:lnSpc>
                <a:spcPct val="130000"/>
              </a:lnSpc>
            </a:pPr>
            <a:r>
              <a:rPr lang="fr-FR" smtClean="0"/>
              <a:t>A éviter, étudier rapport bénéfice/risque, surveillance étroite du patient</a:t>
            </a:r>
          </a:p>
          <a:p>
            <a:pPr lvl="1" eaLnBrk="1" hangingPunct="1">
              <a:lnSpc>
                <a:spcPct val="130000"/>
              </a:lnSpc>
              <a:buFont typeface="Arial" pitchFamily="34" charset="0"/>
              <a:buNone/>
            </a:pPr>
            <a:endParaRPr lang="fr-FR" sz="1800" smtClean="0"/>
          </a:p>
          <a:p>
            <a:pPr lvl="1" eaLnBrk="1" hangingPunct="1">
              <a:lnSpc>
                <a:spcPct val="130000"/>
              </a:lnSpc>
              <a:buFont typeface="Arial" pitchFamily="34" charset="0"/>
              <a:buNone/>
            </a:pPr>
            <a:endParaRPr lang="fr-FR" sz="300" smtClean="0">
              <a:latin typeface="Verdana Ref"/>
            </a:endParaRPr>
          </a:p>
          <a:p>
            <a:pPr eaLnBrk="1" hangingPunct="1">
              <a:lnSpc>
                <a:spcPct val="130000"/>
              </a:lnSpc>
            </a:pPr>
            <a:endParaRPr lang="fr-FR" sz="2800" smtClean="0"/>
          </a:p>
        </p:txBody>
      </p:sp>
      <p:sp>
        <p:nvSpPr>
          <p:cNvPr id="4" name="Espace réservé du numéro de diapositive 3"/>
          <p:cNvSpPr>
            <a:spLocks noGrp="1"/>
          </p:cNvSpPr>
          <p:nvPr>
            <p:ph type="sldNum" sz="quarter" idx="12"/>
          </p:nvPr>
        </p:nvSpPr>
        <p:spPr/>
        <p:txBody>
          <a:bodyPr/>
          <a:lstStyle/>
          <a:p>
            <a:pPr>
              <a:defRPr/>
            </a:pPr>
            <a:fld id="{0E47BF61-CCDC-454B-B25E-E7DB37F661CC}" type="slidenum">
              <a:rPr lang="fr-FR" sz="2000" b="1" smtClean="0">
                <a:solidFill>
                  <a:schemeClr val="accent5"/>
                </a:solidFill>
              </a:rPr>
              <a:pPr>
                <a:defRPr/>
              </a:pPr>
              <a:t>116</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4690">
                                            <p:txEl>
                                              <p:pRg st="0" end="0"/>
                                            </p:txEl>
                                          </p:spTgt>
                                        </p:tgtEl>
                                        <p:attrNameLst>
                                          <p:attrName>style.visibility</p:attrName>
                                        </p:attrNameLst>
                                      </p:cBhvr>
                                      <p:to>
                                        <p:strVal val="visible"/>
                                      </p:to>
                                    </p:set>
                                    <p:animEffect transition="in" filter="diamond(in)">
                                      <p:cBhvr>
                                        <p:cTn id="7" dur="2000"/>
                                        <p:tgtEl>
                                          <p:spTgt spid="1146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4690">
                                            <p:txEl>
                                              <p:pRg st="1" end="1"/>
                                            </p:txEl>
                                          </p:spTgt>
                                        </p:tgtEl>
                                        <p:attrNameLst>
                                          <p:attrName>style.visibility</p:attrName>
                                        </p:attrNameLst>
                                      </p:cBhvr>
                                      <p:to>
                                        <p:strVal val="visible"/>
                                      </p:to>
                                    </p:set>
                                    <p:animEffect transition="in" filter="diamond(in)">
                                      <p:cBhvr>
                                        <p:cTn id="12" dur="2000"/>
                                        <p:tgtEl>
                                          <p:spTgt spid="1146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4690">
                                            <p:txEl>
                                              <p:pRg st="3" end="3"/>
                                            </p:txEl>
                                          </p:spTgt>
                                        </p:tgtEl>
                                        <p:attrNameLst>
                                          <p:attrName>style.visibility</p:attrName>
                                        </p:attrNameLst>
                                      </p:cBhvr>
                                      <p:to>
                                        <p:strVal val="visible"/>
                                      </p:to>
                                    </p:set>
                                    <p:animEffect transition="in" filter="checkerboard(across)">
                                      <p:cBhvr>
                                        <p:cTn id="17" dur="500"/>
                                        <p:tgtEl>
                                          <p:spTgt spid="114690">
                                            <p:txEl>
                                              <p:pRg st="3" end="3"/>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114690">
                                            <p:txEl>
                                              <p:pRg st="4" end="4"/>
                                            </p:txEl>
                                          </p:spTgt>
                                        </p:tgtEl>
                                        <p:attrNameLst>
                                          <p:attrName>style.visibility</p:attrName>
                                        </p:attrNameLst>
                                      </p:cBhvr>
                                      <p:to>
                                        <p:strVal val="visible"/>
                                      </p:to>
                                    </p:set>
                                    <p:animEffect transition="in" filter="checkerboard(across)">
                                      <p:cBhvr>
                                        <p:cTn id="20" dur="500"/>
                                        <p:tgtEl>
                                          <p:spTgt spid="114690">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14690">
                                            <p:txEl>
                                              <p:pRg st="5" end="5"/>
                                            </p:txEl>
                                          </p:spTgt>
                                        </p:tgtEl>
                                        <p:attrNameLst>
                                          <p:attrName>style.visibility</p:attrName>
                                        </p:attrNameLst>
                                      </p:cBhvr>
                                      <p:to>
                                        <p:strVal val="visible"/>
                                      </p:to>
                                    </p:set>
                                    <p:animEffect transition="in" filter="checkerboard(across)">
                                      <p:cBhvr>
                                        <p:cTn id="25" dur="500"/>
                                        <p:tgtEl>
                                          <p:spTgt spid="114690">
                                            <p:txEl>
                                              <p:pRg st="5" end="5"/>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114690">
                                            <p:txEl>
                                              <p:pRg st="6" end="6"/>
                                            </p:txEl>
                                          </p:spTgt>
                                        </p:tgtEl>
                                        <p:attrNameLst>
                                          <p:attrName>style.visibility</p:attrName>
                                        </p:attrNameLst>
                                      </p:cBhvr>
                                      <p:to>
                                        <p:strVal val="visible"/>
                                      </p:to>
                                    </p:set>
                                    <p:animEffect transition="in" filter="checkerboard(across)">
                                      <p:cBhvr>
                                        <p:cTn id="28" dur="500"/>
                                        <p:tgtEl>
                                          <p:spTgt spid="1146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ce réservé du contenu 2"/>
          <p:cNvSpPr>
            <a:spLocks noGrp="1"/>
          </p:cNvSpPr>
          <p:nvPr>
            <p:ph idx="1"/>
          </p:nvPr>
        </p:nvSpPr>
        <p:spPr>
          <a:xfrm>
            <a:off x="428625" y="142875"/>
            <a:ext cx="8229600" cy="4525963"/>
          </a:xfrm>
        </p:spPr>
        <p:txBody>
          <a:bodyPr/>
          <a:lstStyle/>
          <a:p>
            <a:pPr eaLnBrk="1" hangingPunct="1">
              <a:lnSpc>
                <a:spcPct val="120000"/>
              </a:lnSpc>
            </a:pPr>
            <a:r>
              <a:rPr lang="fr-FR" b="1" smtClean="0"/>
              <a:t>Précaution d'emploi</a:t>
            </a:r>
            <a:r>
              <a:rPr lang="fr-FR" b="1" baseline="30000" smtClean="0"/>
              <a:t>+++</a:t>
            </a:r>
          </a:p>
          <a:p>
            <a:pPr lvl="1" eaLnBrk="1" hangingPunct="1">
              <a:lnSpc>
                <a:spcPct val="120000"/>
              </a:lnSpc>
            </a:pPr>
            <a:r>
              <a:rPr lang="fr-FR" smtClean="0"/>
              <a:t> Association possible si respect des recommandations (surveillance clinique et biolog.)</a:t>
            </a:r>
          </a:p>
          <a:p>
            <a:pPr lvl="1" eaLnBrk="1" hangingPunct="1">
              <a:lnSpc>
                <a:spcPct val="120000"/>
              </a:lnSpc>
            </a:pPr>
            <a:r>
              <a:rPr lang="fr-FR" smtClean="0"/>
              <a:t>Ex : cyclines + calcium =&gt; </a:t>
            </a:r>
            <a:r>
              <a:rPr lang="fr-FR" smtClean="0">
                <a:sym typeface="Wingdings" pitchFamily="2" charset="2"/>
              </a:rPr>
              <a:t></a:t>
            </a:r>
            <a:r>
              <a:rPr lang="fr-FR" smtClean="0"/>
              <a:t>absorption digestive des cyclines: prise à distance des cyclines (2h)</a:t>
            </a:r>
          </a:p>
          <a:p>
            <a:pPr lvl="1" eaLnBrk="1" hangingPunct="1">
              <a:lnSpc>
                <a:spcPct val="120000"/>
              </a:lnSpc>
              <a:buFont typeface="Arial" pitchFamily="34" charset="0"/>
              <a:buNone/>
            </a:pPr>
            <a:endParaRPr lang="fr-FR" sz="300" smtClean="0"/>
          </a:p>
          <a:p>
            <a:pPr eaLnBrk="1" hangingPunct="1">
              <a:lnSpc>
                <a:spcPct val="120000"/>
              </a:lnSpc>
            </a:pPr>
            <a:r>
              <a:rPr lang="fr-FR" b="1" smtClean="0"/>
              <a:t>A prendre en compte</a:t>
            </a:r>
          </a:p>
          <a:p>
            <a:pPr lvl="1" eaLnBrk="1" hangingPunct="1">
              <a:lnSpc>
                <a:spcPct val="120000"/>
              </a:lnSpc>
            </a:pPr>
            <a:r>
              <a:rPr lang="fr-FR" smtClean="0"/>
              <a:t>Addition d'effets indésirables</a:t>
            </a:r>
            <a:r>
              <a:rPr lang="fr-FR" baseline="30000" smtClean="0"/>
              <a:t>+++ </a:t>
            </a:r>
            <a:r>
              <a:rPr lang="fr-FR" smtClean="0"/>
              <a:t>; aucune recommandation pratique ne peut être proposée. Le médecin évalue l</a:t>
            </a:r>
            <a:r>
              <a:rPr lang="ja-JP" altLang="fr-FR" smtClean="0"/>
              <a:t>’</a:t>
            </a:r>
            <a:r>
              <a:rPr lang="fr-FR" smtClean="0"/>
              <a:t>opportunité de l</a:t>
            </a:r>
            <a:r>
              <a:rPr lang="ja-JP" altLang="fr-FR" smtClean="0"/>
              <a:t>’</a:t>
            </a:r>
            <a:r>
              <a:rPr lang="fr-FR" smtClean="0"/>
              <a:t>association</a:t>
            </a:r>
          </a:p>
          <a:p>
            <a:pPr lvl="1" eaLnBrk="1" hangingPunct="1">
              <a:lnSpc>
                <a:spcPct val="120000"/>
              </a:lnSpc>
            </a:pPr>
            <a:r>
              <a:rPr lang="fr-FR" smtClean="0"/>
              <a:t>Ex: zopiclone + erythromycine =&gt; légère augmentation des sédations</a:t>
            </a:r>
          </a:p>
        </p:txBody>
      </p:sp>
      <p:sp>
        <p:nvSpPr>
          <p:cNvPr id="4" name="Espace réservé du numéro de diapositive 3"/>
          <p:cNvSpPr>
            <a:spLocks noGrp="1"/>
          </p:cNvSpPr>
          <p:nvPr>
            <p:ph type="sldNum" sz="quarter" idx="12"/>
          </p:nvPr>
        </p:nvSpPr>
        <p:spPr/>
        <p:txBody>
          <a:bodyPr/>
          <a:lstStyle/>
          <a:p>
            <a:pPr>
              <a:defRPr/>
            </a:pPr>
            <a:fld id="{69EDA737-653C-4703-AAE1-66497D0CB5D0}" type="slidenum">
              <a:rPr lang="fr-FR" sz="2000" b="1" smtClean="0">
                <a:solidFill>
                  <a:schemeClr val="accent5"/>
                </a:solidFill>
              </a:rPr>
              <a:pPr>
                <a:defRPr/>
              </a:pPr>
              <a:t>117</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animEffect transition="in" filter="strips(downLeft)">
                                      <p:cBhvr>
                                        <p:cTn id="7" dur="500"/>
                                        <p:tgtEl>
                                          <p:spTgt spid="115714">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115714">
                                            <p:txEl>
                                              <p:pRg st="1" end="1"/>
                                            </p:txEl>
                                          </p:spTgt>
                                        </p:tgtEl>
                                        <p:attrNameLst>
                                          <p:attrName>style.visibility</p:attrName>
                                        </p:attrNameLst>
                                      </p:cBhvr>
                                      <p:to>
                                        <p:strVal val="visible"/>
                                      </p:to>
                                    </p:set>
                                    <p:animEffect transition="in" filter="strips(downLeft)">
                                      <p:cBhvr>
                                        <p:cTn id="10" dur="500"/>
                                        <p:tgtEl>
                                          <p:spTgt spid="115714">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115714">
                                            <p:txEl>
                                              <p:pRg st="2" end="2"/>
                                            </p:txEl>
                                          </p:spTgt>
                                        </p:tgtEl>
                                        <p:attrNameLst>
                                          <p:attrName>style.visibility</p:attrName>
                                        </p:attrNameLst>
                                      </p:cBhvr>
                                      <p:to>
                                        <p:strVal val="visible"/>
                                      </p:to>
                                    </p:set>
                                    <p:animEffect transition="in" filter="strips(downLeft)">
                                      <p:cBhvr>
                                        <p:cTn id="13" dur="500"/>
                                        <p:tgtEl>
                                          <p:spTgt spid="11571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115714">
                                            <p:txEl>
                                              <p:pRg st="4" end="4"/>
                                            </p:txEl>
                                          </p:spTgt>
                                        </p:tgtEl>
                                        <p:attrNameLst>
                                          <p:attrName>style.visibility</p:attrName>
                                        </p:attrNameLst>
                                      </p:cBhvr>
                                      <p:to>
                                        <p:strVal val="visible"/>
                                      </p:to>
                                    </p:set>
                                    <p:animEffect transition="in" filter="strips(downLeft)">
                                      <p:cBhvr>
                                        <p:cTn id="18" dur="500"/>
                                        <p:tgtEl>
                                          <p:spTgt spid="115714">
                                            <p:txEl>
                                              <p:pRg st="4" end="4"/>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115714">
                                            <p:txEl>
                                              <p:pRg st="5" end="5"/>
                                            </p:txEl>
                                          </p:spTgt>
                                        </p:tgtEl>
                                        <p:attrNameLst>
                                          <p:attrName>style.visibility</p:attrName>
                                        </p:attrNameLst>
                                      </p:cBhvr>
                                      <p:to>
                                        <p:strVal val="visible"/>
                                      </p:to>
                                    </p:set>
                                    <p:animEffect transition="in" filter="strips(downLeft)">
                                      <p:cBhvr>
                                        <p:cTn id="21" dur="500"/>
                                        <p:tgtEl>
                                          <p:spTgt spid="115714">
                                            <p:txEl>
                                              <p:pRg st="5" end="5"/>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115714">
                                            <p:txEl>
                                              <p:pRg st="6" end="6"/>
                                            </p:txEl>
                                          </p:spTgt>
                                        </p:tgtEl>
                                        <p:attrNameLst>
                                          <p:attrName>style.visibility</p:attrName>
                                        </p:attrNameLst>
                                      </p:cBhvr>
                                      <p:to>
                                        <p:strVal val="visible"/>
                                      </p:to>
                                    </p:set>
                                    <p:animEffect transition="in" filter="strips(downLeft)">
                                      <p:cBhvr>
                                        <p:cTn id="24" dur="500"/>
                                        <p:tgtEl>
                                          <p:spTgt spid="1157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38"/>
            <a:ext cx="8229600" cy="1143000"/>
          </a:xfrm>
        </p:spPr>
        <p:txBody>
          <a:bodyPr>
            <a:normAutofit fontScale="90000"/>
          </a:bodyPr>
          <a:lstStyle/>
          <a:p>
            <a:pPr eaLnBrk="1" fontAlgn="auto" hangingPunct="1">
              <a:spcAft>
                <a:spcPts val="0"/>
              </a:spcAft>
              <a:defRPr/>
            </a:pPr>
            <a:r>
              <a:rPr lang="fr-FR" dirty="0" smtClean="0">
                <a:solidFill>
                  <a:srgbClr val="C00000"/>
                </a:solidFill>
              </a:rPr>
              <a:t>INTERACTIONS MEDICAMENTEUSES</a:t>
            </a:r>
            <a:br>
              <a:rPr lang="fr-FR" dirty="0" smtClean="0">
                <a:solidFill>
                  <a:srgbClr val="C00000"/>
                </a:solidFill>
              </a:rPr>
            </a:br>
            <a:r>
              <a:rPr lang="fr-FR" sz="4000" dirty="0" smtClean="0">
                <a:solidFill>
                  <a:schemeClr val="accent6">
                    <a:lumMod val="50000"/>
                  </a:schemeClr>
                </a:solidFill>
              </a:rPr>
              <a:t>Incompatibilités de perfusion</a:t>
            </a:r>
            <a:endParaRPr lang="fr-FR" sz="4000" dirty="0">
              <a:solidFill>
                <a:schemeClr val="accent6">
                  <a:lumMod val="50000"/>
                </a:schemeClr>
              </a:solidFill>
            </a:endParaRPr>
          </a:p>
        </p:txBody>
      </p:sp>
      <p:sp>
        <p:nvSpPr>
          <p:cNvPr id="3" name="Espace réservé du contenu 2"/>
          <p:cNvSpPr>
            <a:spLocks noGrp="1"/>
          </p:cNvSpPr>
          <p:nvPr>
            <p:ph idx="1"/>
          </p:nvPr>
        </p:nvSpPr>
        <p:spPr>
          <a:xfrm>
            <a:off x="285750" y="1428750"/>
            <a:ext cx="8637588" cy="5715000"/>
          </a:xfrm>
        </p:spPr>
        <p:txBody>
          <a:bodyPr rtlCol="0">
            <a:normAutofit/>
          </a:bodyPr>
          <a:lstStyle/>
          <a:p>
            <a:pPr marL="182880" indent="-182880" eaLnBrk="1" fontAlgn="auto" hangingPunct="1">
              <a:lnSpc>
                <a:spcPct val="90000"/>
              </a:lnSpc>
              <a:spcAft>
                <a:spcPts val="0"/>
              </a:spcAft>
              <a:defRPr/>
            </a:pPr>
            <a:r>
              <a:rPr lang="fr-FR" sz="2800" dirty="0"/>
              <a:t>Incompatibilités physico-chimiques </a:t>
            </a:r>
            <a:endParaRPr lang="fr-FR" sz="2800" dirty="0" smtClean="0"/>
          </a:p>
          <a:p>
            <a:pPr lvl="1" indent="-182880" eaLnBrk="1" fontAlgn="auto" hangingPunct="1">
              <a:lnSpc>
                <a:spcPct val="90000"/>
              </a:lnSpc>
              <a:spcAft>
                <a:spcPts val="0"/>
              </a:spcAft>
              <a:defRPr/>
            </a:pPr>
            <a:r>
              <a:rPr lang="fr-FR" dirty="0"/>
              <a:t>Précipitation de 2 médicaments mélangés</a:t>
            </a:r>
          </a:p>
          <a:p>
            <a:pPr marL="274320" lvl="1" indent="0" eaLnBrk="1" fontAlgn="auto" hangingPunct="1">
              <a:lnSpc>
                <a:spcPct val="90000"/>
              </a:lnSpc>
              <a:spcAft>
                <a:spcPts val="0"/>
              </a:spcAft>
              <a:buFont typeface="Arial" pitchFamily="34" charset="0"/>
              <a:buNone/>
              <a:defRPr/>
            </a:pPr>
            <a:r>
              <a:rPr lang="fr-FR" dirty="0" smtClean="0"/>
              <a:t>=&gt;Respect </a:t>
            </a:r>
            <a:r>
              <a:rPr lang="fr-FR" dirty="0"/>
              <a:t>des solutés de </a:t>
            </a:r>
            <a:r>
              <a:rPr lang="fr-FR" dirty="0" smtClean="0"/>
              <a:t>dilution car </a:t>
            </a:r>
            <a:r>
              <a:rPr lang="fr-FR" dirty="0" smtClean="0">
                <a:solidFill>
                  <a:srgbClr val="000000"/>
                </a:solidFill>
              </a:rPr>
              <a:t>Risque d’embolie </a:t>
            </a:r>
            <a:r>
              <a:rPr lang="fr-FR" dirty="0">
                <a:solidFill>
                  <a:srgbClr val="000000"/>
                </a:solidFill>
              </a:rPr>
              <a:t>vasculaire</a:t>
            </a:r>
          </a:p>
          <a:p>
            <a:pPr marL="182880" indent="-182880" eaLnBrk="1" fontAlgn="auto" hangingPunct="1">
              <a:lnSpc>
                <a:spcPct val="90000"/>
              </a:lnSpc>
              <a:spcAft>
                <a:spcPts val="0"/>
              </a:spcAft>
              <a:buClr>
                <a:srgbClr val="CC9900"/>
              </a:buClr>
              <a:buFont typeface="Arial" pitchFamily="34" charset="0"/>
              <a:buNone/>
              <a:defRPr/>
            </a:pPr>
            <a:endParaRPr lang="fr-FR" sz="800" dirty="0">
              <a:solidFill>
                <a:srgbClr val="000000"/>
              </a:solidFill>
            </a:endParaRPr>
          </a:p>
          <a:p>
            <a:pPr marL="182880" indent="-182880" eaLnBrk="1" fontAlgn="auto" hangingPunct="1">
              <a:lnSpc>
                <a:spcPct val="90000"/>
              </a:lnSpc>
              <a:spcAft>
                <a:spcPts val="0"/>
              </a:spcAft>
              <a:defRPr/>
            </a:pPr>
            <a:r>
              <a:rPr lang="fr-FR" sz="2400" dirty="0" smtClean="0"/>
              <a:t>Ex:</a:t>
            </a:r>
            <a:endParaRPr lang="fr-FR" sz="2400" dirty="0"/>
          </a:p>
          <a:p>
            <a:pPr lvl="1" indent="-182880" eaLnBrk="1" fontAlgn="auto" hangingPunct="1">
              <a:lnSpc>
                <a:spcPct val="90000"/>
              </a:lnSpc>
              <a:spcAft>
                <a:spcPts val="0"/>
              </a:spcAft>
              <a:defRPr/>
            </a:pPr>
            <a:r>
              <a:rPr lang="fr-FR" sz="2400" dirty="0"/>
              <a:t>Vancomycine + Héparine sodique</a:t>
            </a:r>
          </a:p>
          <a:p>
            <a:pPr lvl="1" indent="-182880" eaLnBrk="1" fontAlgn="auto" hangingPunct="1">
              <a:lnSpc>
                <a:spcPct val="90000"/>
              </a:lnSpc>
              <a:spcAft>
                <a:spcPts val="0"/>
              </a:spcAft>
              <a:defRPr/>
            </a:pPr>
            <a:r>
              <a:rPr lang="fr-FR" sz="2400" dirty="0" err="1"/>
              <a:t>Amphotéricine</a:t>
            </a:r>
            <a:r>
              <a:rPr lang="fr-FR" sz="2400" dirty="0"/>
              <a:t> B + </a:t>
            </a:r>
            <a:r>
              <a:rPr lang="fr-FR" sz="2400" dirty="0" err="1" smtClean="0"/>
              <a:t>NaCl</a:t>
            </a:r>
            <a:endParaRPr lang="fr-FR" sz="2400" dirty="0" smtClean="0"/>
          </a:p>
          <a:p>
            <a:pPr marL="182880" indent="-182880" eaLnBrk="1" fontAlgn="auto" hangingPunct="1">
              <a:lnSpc>
                <a:spcPct val="90000"/>
              </a:lnSpc>
              <a:spcAft>
                <a:spcPts val="0"/>
              </a:spcAft>
              <a:buFont typeface="Arial" pitchFamily="34" charset="0"/>
              <a:buNone/>
              <a:defRPr/>
            </a:pPr>
            <a:endParaRPr lang="fr-FR" sz="800" dirty="0" smtClean="0"/>
          </a:p>
          <a:p>
            <a:pPr marL="182880" indent="-182880" eaLnBrk="1" fontAlgn="auto" hangingPunct="1">
              <a:lnSpc>
                <a:spcPct val="90000"/>
              </a:lnSpc>
              <a:spcAft>
                <a:spcPts val="0"/>
              </a:spcAft>
              <a:buFont typeface="Arial" pitchFamily="34" charset="0"/>
              <a:buNone/>
              <a:defRPr/>
            </a:pPr>
            <a:endParaRPr lang="fr-FR" sz="800" dirty="0"/>
          </a:p>
          <a:p>
            <a:pPr marL="182880" indent="-182880" eaLnBrk="1" fontAlgn="auto" hangingPunct="1">
              <a:lnSpc>
                <a:spcPct val="90000"/>
              </a:lnSpc>
              <a:spcAft>
                <a:spcPts val="0"/>
              </a:spcAft>
              <a:defRPr/>
            </a:pPr>
            <a:r>
              <a:rPr lang="fr-FR" u="sng" dirty="0">
                <a:solidFill>
                  <a:schemeClr val="accent6">
                    <a:lumMod val="50000"/>
                  </a:schemeClr>
                </a:solidFill>
              </a:rPr>
              <a:t>Conduite à tenir </a:t>
            </a:r>
            <a:endParaRPr lang="fr-FR" u="sng" dirty="0" smtClean="0">
              <a:solidFill>
                <a:schemeClr val="accent6">
                  <a:lumMod val="50000"/>
                </a:schemeClr>
              </a:solidFill>
            </a:endParaRPr>
          </a:p>
          <a:p>
            <a:pPr marL="182880" indent="-182880" eaLnBrk="1" fontAlgn="auto" hangingPunct="1">
              <a:lnSpc>
                <a:spcPct val="90000"/>
              </a:lnSpc>
              <a:spcAft>
                <a:spcPts val="0"/>
              </a:spcAft>
              <a:defRPr/>
            </a:pPr>
            <a:r>
              <a:rPr lang="fr-FR" sz="2400" dirty="0" smtClean="0"/>
              <a:t>Toujours </a:t>
            </a:r>
            <a:r>
              <a:rPr lang="fr-FR" sz="2400" dirty="0"/>
              <a:t>vérifier la compatibilité des médicaments </a:t>
            </a:r>
            <a:r>
              <a:rPr lang="fr-FR" sz="2400" dirty="0" smtClean="0"/>
              <a:t>injectables</a:t>
            </a:r>
          </a:p>
          <a:p>
            <a:pPr marL="182880" indent="-182880" eaLnBrk="1" fontAlgn="auto" hangingPunct="1">
              <a:lnSpc>
                <a:spcPct val="90000"/>
              </a:lnSpc>
              <a:spcAft>
                <a:spcPts val="0"/>
              </a:spcAft>
              <a:defRPr/>
            </a:pPr>
            <a:r>
              <a:rPr lang="fr-FR" sz="2400" dirty="0" smtClean="0"/>
              <a:t> </a:t>
            </a:r>
            <a:r>
              <a:rPr lang="fr-FR" sz="2400" dirty="0" smtClean="0">
                <a:solidFill>
                  <a:srgbClr val="FF0000"/>
                </a:solidFill>
              </a:rPr>
              <a:t>Rincer </a:t>
            </a:r>
            <a:r>
              <a:rPr lang="fr-FR" sz="2400" dirty="0">
                <a:solidFill>
                  <a:srgbClr val="FF0000"/>
                </a:solidFill>
              </a:rPr>
              <a:t>la perfusion avant </a:t>
            </a:r>
            <a:r>
              <a:rPr lang="fr-FR" sz="2400" dirty="0" smtClean="0">
                <a:solidFill>
                  <a:srgbClr val="FF0000"/>
                </a:solidFill>
              </a:rPr>
              <a:t>l’injection d’un </a:t>
            </a:r>
            <a:r>
              <a:rPr lang="fr-FR" sz="2400" dirty="0">
                <a:solidFill>
                  <a:srgbClr val="FF0000"/>
                </a:solidFill>
              </a:rPr>
              <a:t>second produit</a:t>
            </a:r>
          </a:p>
          <a:p>
            <a:pPr marL="182880" indent="-182880" eaLnBrk="1" fontAlgn="auto" hangingPunct="1">
              <a:spcAft>
                <a:spcPts val="0"/>
              </a:spcAft>
              <a:defRPr/>
            </a:pPr>
            <a:endParaRPr lang="fr-FR" dirty="0"/>
          </a:p>
        </p:txBody>
      </p:sp>
      <p:sp>
        <p:nvSpPr>
          <p:cNvPr id="5" name="Espace réservé du numéro de diapositive 4"/>
          <p:cNvSpPr>
            <a:spLocks noGrp="1"/>
          </p:cNvSpPr>
          <p:nvPr>
            <p:ph type="sldNum" sz="quarter" idx="12"/>
          </p:nvPr>
        </p:nvSpPr>
        <p:spPr/>
        <p:txBody>
          <a:bodyPr/>
          <a:lstStyle/>
          <a:p>
            <a:pPr>
              <a:defRPr/>
            </a:pPr>
            <a:fld id="{E0F44E36-925F-4C7D-9A73-EF053F3E9133}" type="slidenum">
              <a:rPr lang="fr-FR" sz="2000" b="1" smtClean="0">
                <a:solidFill>
                  <a:schemeClr val="accent5"/>
                </a:solidFill>
              </a:rPr>
              <a:pPr>
                <a:defRPr/>
              </a:pPr>
              <a:t>118</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Left)">
                                      <p:cBhvr>
                                        <p:cTn id="13" dur="500"/>
                                        <p:tgtEl>
                                          <p:spTgt spid="3">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strips(downLeft)">
                                      <p:cBhvr>
                                        <p:cTn id="16" dur="500"/>
                                        <p:tgtEl>
                                          <p:spTgt spid="3">
                                            <p:txEl>
                                              <p:pRg st="4" end="4"/>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strips(downLeft)">
                                      <p:cBhvr>
                                        <p:cTn id="19" dur="500"/>
                                        <p:tgtEl>
                                          <p:spTgt spid="3">
                                            <p:txEl>
                                              <p:pRg st="5" end="5"/>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trips(down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blinds(horizontal)">
                                      <p:cBhvr>
                                        <p:cTn id="30" dur="500"/>
                                        <p:tgtEl>
                                          <p:spTgt spid="3">
                                            <p:txEl>
                                              <p:pRg st="10" end="10"/>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blinds(horizontal)">
                                      <p:cBhvr>
                                        <p:cTn id="3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http://images.slideplayer.fr/2/504005/slides/slide_5.jpg">
            <a:hlinkClick r:id="rId2"/>
          </p:cNvPr>
          <p:cNvPicPr>
            <a:picLocks noChangeAspect="1" noChangeArrowheads="1"/>
          </p:cNvPicPr>
          <p:nvPr/>
        </p:nvPicPr>
        <p:blipFill>
          <a:blip r:embed="rId3"/>
          <a:srcRect/>
          <a:stretch>
            <a:fillRect/>
          </a:stretch>
        </p:blipFill>
        <p:spPr bwMode="auto">
          <a:xfrm>
            <a:off x="0" y="-285750"/>
            <a:ext cx="9144000" cy="7143750"/>
          </a:xfrm>
          <a:prstGeom prst="rect">
            <a:avLst/>
          </a:prstGeom>
          <a:noFill/>
          <a:ln w="9525">
            <a:noFill/>
            <a:miter lim="800000"/>
            <a:headEnd/>
            <a:tailEnd/>
          </a:ln>
        </p:spPr>
      </p:pic>
      <p:sp>
        <p:nvSpPr>
          <p:cNvPr id="122883" name="AutoShape 4" descr="data:image/jpeg;base64,/9j/4AAQSkZJRgABAQAAAQABAAD/2wCEAAkGBxQSEhUQEhIWFA8UEBQVFRYXFBcVFBUUFhcXGBcSGRkZISggGBopHRUYITMhJSkrLi8uFx8zODMtNygtLisBCgoKDg0OGxAQGywmHiQ0LSwvNCwtLywsNiwuLDAsMCw1LCwsLCw0Li8sLCw0LCwsLCwvLy0tMDUsLSwsLC8tLP/AABEIALcBEwMBEQACEQEDEQH/xAAbAAEAAgMBAQAAAAAAAAAAAAAAAgMBBAUGB//EAEgQAAIBAwICBgUHCQYGAwEAAAECAwAEERIhEzEFBhQik9EyQVFUYQcVI4GRktIWQkNSU3FyobEkM0SUstM0YnSCo8Fz4fFj/8QAGgEBAQEBAQEBAAAAAAAAAAAAAAECAwQFBv/EADYRAQABAgQDBQcCBgMBAAAAAAABAhEDEiExQVFhBBNxkaEUIoGxwdHwQlIFMmJy4fEVkqIj/9oADAMBAAIRAxEAPwD13WrrTcWAhNvZtdGTiatIc6NGjGdCnnqPP9WvdhYFGLfNVazMzMPYXHSgVEbu5dckFsYOAcfzryU0XmVu+fdOfKEbPvxxRzM0hQrxcYG5zsD7MV76OyRiaTNvgzNVnNT5aJj/AIOPxm/DVn+H0x+r0/yZ1y/LHMf8JH4rfhrPsEfu9P8AJmWL8r0vukfit+Gp7FH7jMtX5WZfdU8Rvw1n2OOa5lq/KpKf8KniN5VPZI5mZYvynyH/AAyeI3lWfZY5l1q/KVJ7un328qns0cy61flFkP8Ah0++fKp7PHMutX5QJP2CffPlU7iOa3Wr17c/oF++fKp3PUutXrs/7FfvHyqd11LrF65Of0S/ePlU7outXrY5/RL94+VO7LrF60N+zX7xqd2XWr1kb9mPtNMirF6fY/mD7TUyCwdNt+oPtNMomOmD+oPtNTKLB0of1R9tMomOkT+qPtqWExfH9UfbSwkLw+ylhIXR9lLCQuPhSwkJvhUGeLQZ10GdVBnVQZzQKDNBzujrdl5jH2V0rqiUhxbHod5ywuFaMLgppwM5znOc+wfbXarFin+RLOJJ8jdiWZ+Lc5ZmY9+LGWJJ/R/Gun/IYtrWj8+JlhJfkdsh+lufvxf7dT27E5R+fEywmPkish+lufvx/wC3U9txOUfnxMsJj5JrP9rcffj/ANup7ZidDLCY+Suz/a3H34/wVPa6+hlTHyX2g/SXH34/wVPaq+hlWD5NLX9pP9+P8FT2mvotkx8nNr+0n+8n4KntFRZMfJ7bD9JN95PwVO/qLJjqFb/rzfeT8NTvqiyxeo9uPz5fvJ+Gne1Fkx1Lg/Xl+8v4ane1Fkx1QhH58n3l/DTvJLJjqrD+tJ9q/hqd5JZMdWYv1pPtX8NM8lkx1di/Wf7V8qmeVTHQMf6z/aPKmaRMdCx+1vtHlTNIkOiE9rfaPKpmEh0Yntb7R5UuJDo9fa32jypcSFivtP8ALypcSFovtP8AKlxnsw+NLiQtx8agzwR8aDPCFBnRQNNBnTQMUGaBQKBQKBQKBQKBQKBQcLrvMyWMzozK4VcMpKsO+vIjcUG50/0ibeEyjh5DIuZZOHGNbhdRbBJxnZQMscAc6DT6rdOtdcdXUBoJxHqUOqyBoo5A4WQBl9PGN+WQSDQcqfrdMiSzGGPhi9ezhAdy7SLOYuK+EOlAoZiBqPd257BQ/WCWWa1QgoV6TVGZBKkc8TWd042kCnZk3U5AKKc7jASh64SyEIohJltp3RoneRInjUMEaXTw5did1PMciN6Cmz6xSxrHqTi3UnR/R2nMziN5LmWWNSwIITGNTOAWPLfAoOjcdZLiOQ2zQxNdCa3UESMsTR3Al0ybqWUhoJAV32A332DrdX+k3m46Sqqy29yYW0ElG+jjlV1yMjuyrkHkQdzzoOVddZphrmjija1TpCOzOqRhKS06W7y4C4wJHIC+sDORyoNkdY24XE4Yz85mzxqPoi5MHE5c8d7H1UGbG7L9GmUalJtpSMyM7AgPg627xO3Og4cPWgwqEClppZLWIM8krrk2YmeUqAxGFQ91R3mIJIySA9N1b6Wa5jcvHoeOZoycOEkACsJE1qraSGA3GzBhk4yQ69AoFAoFAoFAoFAoFAoFAoFAoFAoFAoFBp9LdHJcwvBJnhuMHSdLcwdj6jtQc+XqyjLpee4fDpIjNLlo5IzlXTbY+og5BBIIoNvonoZLdpXRnZ5nV5Gdy5Z1UJq35d1VGBgDAwBQUydXYWheAhtD3DXGQ5DrM0vG4iMN1IfcfZuNqCI6tREqztJK6z8bU7liz8J4cEbALokYaQAN888mgpsuqUEZi70rCCJoolaQlUhZNBiAGARgDc5bujegxH1PtwnDJkbEMMSs0ja1WCRpYWVhgh1Ztm590ZzQXwdW4lbiEyPNxklaR3y7NGrKinAACAM2FAAySeZJIb9lYJE0rpnVPNxXyc9/hxx7ewaYl/nQcLp7qqJO/C7qzXtrcPHxCIWaKaJ3fTg94pGdvRLYJGe9QbT9VoTJr1She0rciMSERCcMGMmn4kZKk4yScA70G/b9FxpB2Vc8LQyc+9pbOd/rNBov1WgI21q4eJ0dXIdHij4Ssp/gypByCGIIwaDo9GdHrApVWdizs7M7l3Z25kk8uQAAwAAAABQbdAoFAoFAoFAoFAoFAoNbpO64UMs2NXDid8ZxnQpbGfVyoPF9ZOstwtpMJIhbyy9GXFzA0UxdlMQTUjHSulxxUIK5HpD1AsHTues08JnSaCBJIooJVPagsHDmkeMmWSRF0aChJwGyCMAnag1IeukrgpHBFJP21LZSs7cBhJbmdZtZj1YGMEaTyJBPKguuetVwhk/ssTJDd29rJi4YM006wadAMeNIe4QEkg4yceqgsfrTIkc/Figjmt7tIHLXOi2AkijlWUyOgb0ZVXSFJLbctwFdh1vkmCxRQxtdG5lh/vWEGiKNJGnD6NRGmRAF0+k3PHeoNo9O3TSC2jtYxdLBxplkuCI0UyPHGEdI2L6zE5GVXCjcA92gpt+tM1wM2lqJCttHNIsk3CbVIXxbphWUv9G27FVyV3wSVCC9YJBPJBDDrlfpBofpbhgiabOGcsMK2hcHGhQe9k57xIDS6R63GWJLfCw3EvalkPaGjSMWs3Ak0SrGXJZvRIVSF1HIIGQnD1jmmdXVNNsejLiRk4rLIJYpNDFTo33XCvkZDaseohbJ1smWGaaG2WSG0jiEpeciRnaCOZtPcOoKsqZYkE97A2GoOnd9ZCi3rcLPY5UQDXjia4YZc8u7/fY9fo/Gg5svXjEzqscbQR3Qtm+lbtBYOI3kWIIQUVz63yQrH1AEO71m6aFnAZioYmSONAW0KXldUXU2DpUFsk4OADseVB5q561TyKEiWISpfWiOyyuYZIpnIAVzFnVlWVlxsMHJyKD0nT/SkkBt0iiWWS4ueCAzmNV+hmlLkhWyAIeWPXQcCTp65kuIY44lFxHPcwTRmdhBlYo5Vk1hMsNEiMBpzl8bYJoJydc34cR4dvHI5uVZZrrRmW2laFoogqM8oLIx1aRgadsnACyy63STlWit04Pzdb3sjPMVdVnWYrEqhCGYGHmSBufrCMHWa8coos4Q8tp2pNV02FjGkFHIiOJO+mwyu7b90agh0l13KRRzxxw6ZLFLtVmueHLIHUtwo40V2JAG7EAZZQM74Dfj6wTSu/ZrZZIoeCJNU3DkLSxpKUjXSVJWOVDlmAJONsZoKh1pl/v+zr2HtvZdfFPG1cfs3G4enTo422NedPe/5aDRPT1xcSdHzIix2c95Jw2Wdi8kYtbooJU0ABW0h8amxpX18gvueuxW3Ewt8yLZXVxOmvAha17jwFtJyxl1IDjlG59WKDYl6xzxGdJ7eJXit450IugIijuyESySIoj06ckgNkE4BIwQ1IeursJFWKKWVZrWNTHOxhcXTFEfWY8jBU5wDsNsnYBZH1quAzcS2iCRX8NnMyzsx4k7RBHjUxjUoFxETkg7tjOBkNcdbuHiJFXiSXXSG9xcNoVLa5aNjqCM27MumMDCrkZ7oyHpur/SnaoEn0aC2oMucgMjMjaWwNS5UkNgZBBwM0HRoFAoNPpm3aS3miXGt4JEXOw1MhAz9ZoOHD1NjaExTyzSlrM2wLOpMMThdccZCjOSi959THSN6De6X6tx3DmVnkSXTCFZCuUaCRpY3UMpBbU59IEEeqgqt+qsayCZpZpJe0JOzOy5aVInhDEKoABR/RUAd0YA3yF83V2JuKCz/TXsF22CNpYOBoUbbJ/ZkyOe7bjbAVXvVeORnlEksczXSXIkQoWjlSAW+VDoykGMEEMG9InbbAUp1QjXUyT3Cztcm4E2tGlWRo0ifGpChRlQZQqVBOwGFwEz1UQaWinuIZVV1eVHQySrI5kcScRGU99mYEAFdRClQcUEZOp8OAsUk1unZ0t3WJwOLBHq0o5dWYHvv31Kv3j3uWA2rfq5Ek3HUvq7Q0+MjSHa3S3xjGdOiMbZ5539VBrt1UjBDxTTQzLJcuJUMZfF1LxpYyHRkZNeCMqSNIweZIWP1YjJjIlmGi3lgb6QOZY5fS4jOGYsGGoEEb+0bUHM6w9TuJBMlvLKjSQorRh1WKZ40VI3kJUsDpRQdBUMFAII2oN/pPqpHM8rGWZEn0GaNGVUkeMKqSElS4ICIMBgpCjINBaeracVpFnnSJ5hM8CuohaUEHX6PEGSASquFY5yDk5De6X6MS5iMUmQNSOrKdLo8bB0kU+pgyg/VvkbUHOl6sB42R7m4eVpY5eOXj4ivEQU0KEESgY5BMHJzk70Eus/RD3JtdDtHwbvis6MA6js9xGGXUCCdcibEEEZyCNqCfR/VyKFkkDSNKryyM7sC0skwVXd8ADOEUAKAAFAAAAFBqx9UI0fiRTzxMeMJCjR5kSaeS4MZLISoDzPgppYA+kcZoL+jerEMCsiNIVayhtN2U4ig4oQjb0sTNk/Abc8htQ9CxqyOC2Y7U2w3GOGShydvS7g3/ftQctepUKqESaeOM2cVpKqug40MKskYdihZWAdt4ymc0FrdUo87TTKjJGsyKyBbjhKqK0nd1BtKqpMZTIAByABQWfktHxNXEl4HaO0dn1LwOPr4nF9HX/ed/Tr06t9NBC26qRpJE4mmMcEzywwlk4MTOkiMF7usriVsBmOnkuBtQadh1WEiX5uFMTdIEoyI4YxQ8PRpViNIYu0suwxmX1+sOp0x1diuWZ3Z1do4lBUqChhl40ci5BGoPg75Bxgg0GvD1TjEjSvNPLK72zuzsm7WrM0ZCqgVQdeCFABwDgEkkNiTq7EwlGX+lvYbtsEf3sJgKgbbJ/Z0yOe7bj1BQeqsYw0c00MyzXMiyoY9Y7VKZZY8OjIyFsYDKSNC75GaDr9H2ghjWJWZgue87l3YkklmY7kkk/+sCg2KBQKBQKBQKBQKBQKBQKBQKBQKBQKBQKBQKBQKBQKBQKBQKBQKBQKBQKBQKBQKBQKBQKBQKBQKBQKBQKBQKBQKBQKBQKBQKBQKBQKBQKBQKBQKBQKBQKBQKBQKBQKBQKBQKBQKBQKBQKBQKBQKBQKBQKBQKBQKBQKBQKBQKBQKBQKBQKBQKBQKBQKBQKBQKBQKBQKBQKBQKBQKBQKBQKBQM0DNAzQM0DNAzQM0DNAzQM0DNAzQM0DNAzQM0DNAzQM0DNAzQM0DNAzQM0DNAzQM0DNAzQM0DNAoFAoOb+T9p7pB4MflQPyftPdIPBj8qB+T9p7pB4MflQPyftPdIPBj8qB+T9p7pB4MflQPyftPdIPBj8qB+T9p7pB4MflQPyftPdIPBj8qB+T9p7pB4MflQYPQFoP8Lb+DH5UEfmOz92t/Bj8qLaT5js/dbfwY/KiWPmOz92t/Bj8qFj5js/drfwY/KhY+Y7P3a38GPyoWPmOz91t/Bj8qFj5js/drfwY/Ki2k+Y7P3a38GPyolj5js/drfwY/KhY+Y7P3a38GPyoWZHQVmeVrb+DH5fGgyer9p7rb+DH5UEfmOz92t/Bj8qFz5is/dbfwY/Khc+Y7P3a38GPyoXPmKz91t/Bj8qFz5js/drfwY/Khc+YrP3W38GPyoXPmOz92t/Bj8qFz5is/dbfwY/Khc+Y7P3a38GPyoXPmOz91t/Bj8qF1HRdtFFdzrEiRqba1OEVVBbXcjOF9eMfyoO5QKBQKBQKBQKBQKBQVzer+If1osJaR7KI5PWe4aOHUrcMGWJXkABMUbOA8neBAwPWQQOfqrnizam8PZ2HDpxMW1UX0mYjnMRpGmus8I3cKTp7hFGS548HDuu+6jSzLJbIneVQHVeKw1jA3OTsSOPeW2m8a/R747FOJExVh5ar0aRymKpnSZ0vaNJ15RrZi16zyyMuhE1vw00lsxhjcXERk7uTyhB2JHq+JRizO0fl5hcT+G4eHE5qptF521/lpqtr/dy+y1utjcR4lSJiJFRTqI3NyluwYekPTzyHLbUN6vfa2iPy9mI/hlPdxXVMxpM/+Jri3Dhbeetp0TtetLM4RkiVgWBUs2qZlmmiYQjG+OCGwf1wCRzKMaZm02/JmNPJnE/h1NNOaJmY8NIvTTV73/a3w47Oh1V6ZN2jOyIMaMaHVx3kDaTgnDDON8erYch0wsTPF3n7f2SOzVxTEzx3iY2m1/CXd0j2V1eBjQPZQZ0j2UFZHeH8Lf1WovBmbl/3L/UVZZlPSPZRTSPZQNI9lA0igxgeygzpHsoGkeygxgeygzpHsoGkeyg5IH9quP8Ao7b/AF3VSUl16qlB5jr4hK2p0zNCL5DMIVmd+FwphkrCC5XUU5fCg8/F0hfwRIsaTlCbhrZXgkmkkzcYgt7hzloF4RB1PggEZYFCCFs3TvSINyojkbROgVxbS6VhM5U6FMWp3EeD3BMPzs47tB6iw6Y4drBLeERyyKobCSKNRGd1ZQybDOGAwdqC5esNuYxKJDw2VmU6H7wUBjgacnZhy+I9RoK4Os1u7FQ5yEZ90YDQqhi2cew/v5+ygg3Wq2C6y7BQ6o30b5VmRpFBAHrVTy9eBzoJt1nthqBkOVBJ+il5AZJHd35ernkY5ig1OsXbZNDWDroaMnJaMAk4Ktho2JGPYRQbksF3tme35j/Cyc8//PRYVrNOc4vLTuglv7O/dA5k/wBo2qZoa7quLe7OvRdwLv3i3/ysn+/VYVqlyTpFzak77dlfO2M7do+I+0VNGppqiL2T7Pd/t7f/ACkn+/VZudnu/wBvb/5ST/foXQK3OdPabXV7OyvnfJ5do+B+w1NGstVr20GFyDg3VqD7OzOOeT7x7AT9RpeDLVOtmW7SBqN1bBdt+zSY35b9o+I+2l4TLMza2qzgXnvFv/lZP9+qiHTAYWcwnDTNwnyLZHSR850rEoZmD8sHVz32HIPP9V4bxba4S41/OumXVId43YxpwWhbAXSBpUgDZ1cnmM4rvlnLuziZu7qy78PVfHIUjJgS5QarcStIkshG7a2jjkyzvnSCVBB1AjOK88TaL0xPC97/ACl44m0Xoirhe959J4rI+kL04YoRjs3d4RHEEk8iOx9aERhHI/NJ32q58Xfw4dft5LGJjb25cOcz9Neil+lbzhKwD6yRxM2zjhvw2JjUKrF014GoKRj87fIzOJiZYnz06ff/AGzOLjZYnW/HSeW3hfjb4nS9xetHKF1gnjIojjOQFhV1ZWxnJfUoPx23piTi2m3X5fcxasaaarddo6X+bZnvrkLIw4hHHSOP6Ag8MxK/GYaCwBYlT3Dg7YG5G5qriJ33tGnTf8hua8SImdd7Rp032+jTtbi7Yh2SRpGa3cIyOsa5tWLAH80cXukE7bZ55rFM4l7z0+X3YoqxZ1nfSf8Az92za312+hQXCs4DSNblGU8CVnXQw9EOsYDcjrxk431TXiTp9Ok/VqmvFm0etuk/W2renvp+y28hVlkcRcfTEXeINGSxEeCc69K4wcAnbatzXXkpnz0+jpVXX3dM8ZtfTbTl4uNcT3Ik4mJlwSdS27tkm1gxmMagPpMjbOMEZ2JHGaq7318ukcPFwqqxL318v6Y4a8WTeXqO2mMjXMWOUkddfBtQIwVVsR5Mve2GVPeGMFmxYmdN/tHjpuZ8amZ03nryp02nTd7ava+g5I/4q4/6O2/13dSdkl1qqlAoFAoISRK2CygkHIyAcEgjI9mxI+ugcJdhpGBy2G1AES89IzjHIcvZQY4C4xpGPZgY5Y/pQYa3QnJRScEZ0jODzH14oLQKCEvq/iH9aLD58ert2A+iMh9N8FLNAFxMXZOEU7+okpniHA72MbV4u6r1tHPlx9fN+j9u7NOXNOn/AM9s1/diIm9/dta9ssX26upNYXxaXSzgnjZPGGiRTIpiSJc/ROI9SlsLuc5bmOk04mv38rctHkpxux5abxH6f06xNpzTVP6omq0xGunLadf5nuwHKCRAwuCBxVaXvy27IC2sZbQjg98Hn3hkGs93Xw6/OPz6uvtXZZmIqtNsvCYjSmqJ0tPGY4T/AG8GYIbwyoh4gkSK0JImPCT6abiFwWPELRKARl8ErucBqsRiZreHz+3ildXZIw5qi1pmvhrPu02taNLVf23i+nBda9G3pwrtKO/BxTx862EmZZIsHMcZTbT3T7FBGTYoxOvDj5sV4/ZN6Yj9Vvd2092J5zE8dfHhGs/Qt2WRnWSRUdD3ZwspVUvEOH1A6tMsIzkE558zWcld9fn4/wCHWO1dlimqKJiJm+9N41nDna06Xirh9F0nQ123DL991EJZta+mttcxuRy31SIM+vOa1krm1+nylzp7V2WnNFOkTm4cJromPSJa8nQl2quEDjVcRyNiUEti3RQVzIuNMqZO42CekF01mcOuL2/NPHm6x2vstU0zVbSJiNNvfmdfdnemdN9b7Xu9xApCqGOW0jUeWTjc/bXrh8Cq15tssoitvSH8Lf1Wi8CUbf8Acv8AUVGZTxVUxQZxQYxQMUGcUDFBjFBmgUHJH/FXH/R23+u7qTskutVUoFAoFAoFAoFAoFBXN6v4h/WiwnRGaBQKBQKBQKBQKCtvTH8Lf1Wi8CbkP4l/1CpLMrKqlAoFAoFAoFAoFByR/wAVcf8AR23+u7qSkutVUoOf2Wf3geEvnQOyz+8Dwl86B2Wf3geEvnQOyz+8Dwl86B2Wf3geEvnQOyz+8Dwl86B2Wf3geEvnQOyz+8Dwl86B2Wf3geEvnQRaynP+J9Y/RKOX10IlHsE3vJ8MedFzM9gm95PhjzqWLsdgm95PhjzpYzIyWc437T+cv6NfW37/AI0WJuu7LP7x/wCJfOqydln94HhL50Fb2k5IHafUT/dD4fGovA7BN7yfDHnSxmZ7BN7yfDHnSxc7BN7yfDHnSxcWxmBz2n/xDzql2Xspzt2n/wASj/3RGOwze8nwx51LJY7BN7yfDHnSxY7DN7yfDHnSxZGSynAJ7Sdgf0Y9n76STC3ss/vA8JfOqp2Wf3geEvnQQktZ9h2nmf2S/v8Ab8KkpJ2Gb3k+GPOlix2Gb3k+GPP4UsWOwTe8nwx50sWSs+jCrvI8hkd0jTlpAVC5AwPjIaWLOjVUoFAoFAoFAoFAoFAoFAoKpUY7hsfDAIPL6/V/M/CixMcYQwfzi2M/DGx25DPsP1eyovguVgdwciqzslQUSMCe6TkAju4PMcsnb2fyo1HUWNs7sQM8hg55bZx++heOS+jJQKBQKBQQlQnkxH1Aj681JSVTKcYJOPhpPw5Y+P8AKiWXK4PI1WrpUFUpB2zuPZuRt/KpKSjoY/nEfdJ/pTVNVyjA55+P/wCVWmaBQKBQKBQKBQKBQKBQKBQKBQKBQQaIHf1+0bH/AO6LdEQ+0lv38vsG1C/JYBRGaBQKBQKBQKBQKCLID+/+dCyIi9pJH7/LnUslk1UDYbCqrNAoFAoFAoFAoFAoFAoFAoFAoFAoNLpHpNIdAfV3ywXC5yVVnI+6rH6qzVXFO7tg9nrxb5eG/wAZt85hZb38bosiyKUZA4Ocd0gMG35bEH66sVRMXhmvBroqmmqNY0+K3tCZxqXPsyM8s/03peGctVr2UvfoGC5zlGbKjUoC6Sckcjhhgevf2VM0NRhVTF/CPP8A0q+do8Mc95YlkZNi4Vs6dgeZwRzpnhr2eu8aaTNr8Lxu3ElBJAIyMZGRkZ5ZrTlaY1TohQKBQKBQRc7HHPFJSXmuiusUrRJNNDlJVtxGYxp1SSg6kw7eiCF72QO98Ca81GNVliZje3r8Xlw+0VTTFVUb225z8W0es8ew0Sai4QDC5LcbgH87G0hwftGa138cvy9vm37TTy/L2+auXrODGzRxyahbPMSQhCBDIpDDWNRDRkYU75GDzIk4+kzEcL/Pr0ZntMZZmIna/Dr15wxJ1iIyVRnGuGMYTSvEd41fLkkfplwv/K25G4d99I/PMntFtovtHrz+OyyPrGuSWDcNphHG2jSnN0wXJwTrib2emgxk72MePhf89YWO0RfXa9vpv4x8neru9JQKBQKBQKBQKBQKBQKBQKCEkqqMswUEgZJA3JwBv6yal7LFM1bQlmqjm9L9FCdoSxGiKVnKsmoOGjePSdxgYcnkeVYrozTHR6ez9pnBpriN6ote9raxN/RqXHVxWeSTUoLSWzphB3OzlWCc91JUbDFZnCiZmfD0dqO31U0U0W2iuJ13zXi/jF+rn2HVl1nGT9FEtqVfAzI8XH1KMNlFzKOYO2w9tYpwpiry+r04v8QpqwdI96rPeOEROW3DWfd89WW6qKkUEInVGSCSAMIwpkkfhsHxq3I4G65ORncU7mIiIvwt+eSf8lVViV4k0XiZiq19oi8W2/q34TwXXfV0DVJx0jz2bmhCa4pXbfL5KsZcac5zjf1VZwuN+Xo54fbpmIoyTP8ANx1tVTEcuGW97W6N/ovoxbeVsSDEiKFi5AcPYuoJJ5FAcYGwPM5rdNGWd3nx+0VY2HF424+PCbdb2+0OvmujyM0CgUFck6qVUsAzkhQTuxALED2nAJ+o1JmISaoibSnmqowyMeo0GsvR8QVIwihIypRcbKV9EgerFZy02tbZjJTaIts177oaOQcgpMschKgZJRxJg/AsMn95PPes1YVM/nW7NeDTVHr63Sisrcl41RMrGInUAbRtlhGw9h1E/WfbSKaNYjwIow5vERHKfDks+a4d/ok72kt3RuU06SfiNK7/APKPZV7unk13dHJkdGw74jUZYscDALE5JP17/v3q5KeR3dPJfxl1cPUNenVp9enONWPZmreL2avF7LKqmaBQKBQKBQKBQKBQKBQYNB4ezsrm4iyWdozJCcNIclorxnZ1ycr9Eqj1ZOP3nyxTXVHl8/s+7iY3Z8DEtERe1W0fuw4iI6+9M+Ho6NvZ3ga3yzaU08XMudQzMCMfnHDRnJJzgciO9uKcS8evq81eL2WacS0aze2n9v2q2jzidNaTom94EYEsnaOzy8Q8c44+lBERvjSCpO3tOQcms5MTLGutufF1jtPZO+qmaYyZot7v6bzf46/lmzHZXgkXvNw1uWbeXJMJlzpx6+4fWTywMYGdZa7/AB9HKcXss0Tprltt+q2/ny9VZ6PvuEoEjCbTIHPEypmwojnX2R7MSntb0dqmXEt1+vNrvux95M5fdvFtNct5vTPXa1XTdYej7okEliwunZjxBoMJFxwyi/mEcSJSP/55+JuWv19NWO+7NaYiNMsRGmua9N7zxjSq3j5a1v0ZfaFV5GP0kRbEgL47MEdlLbDE44mOXw9VZijEtaZ/LffV2r7R2PPNVFPCbaafz3i9udGn5dJuibtSxjY5LXpyZM5EsiNFjPokIGX4HH76uSuNuv8Aj0Z9p7LVbPH7OHKmYq9bT1Uol3KjGJ32mvY8GTBH0ycE5zuAiMM5PpesHNS1dUadfno3NXZcOqIriNsOdI/pnN5zMeTcurG8IkKyNr47FBrAjaLLlFOMMmFYKSuDlVPe3zqacTXVxoxuyxNMTTpbXTWJ0vPKdYvF+EzGj1Aru+W1elwTBKFyWMMmnGdWdJxjG+c1mu+WbMYl8k25S8w/V+4kiHeAJZnUM8mY9VmYeenIbiNrI/fzJryzg11U/n7bfN45wMSqnf1n9tvnq2rvoa6dpSJFGu2ljX6STOt4oVVz3dsOjnb9bIGS2dThYkzOvC3pDdWDizM68JjeeUfW6dz0FKZFZGxGBBkGWTJKySPN6t9SuBv7MbCrVhVX06cZ56rVgVZrxtpxnnN/NrQdA3YUKZgrC2aLWJJGbWYVQPuPU652I5555zmMLEta/C288macDFiNZ4W3nl922eh5yyssgiGEOlZHcRsGkaTRqA1BtajG2Ao9grfd187N9zXeLTb435382nB0LNGoBYCZpLYqycSQFokCymTKjusA3P1kevFYjCqiNd9Ou0a38XOMGumNd9Oc7Rrfx/NWxL0JOJJWjcBWWZUBllGA8MSRg6RkYeNmJByNWQc1Zwq7zMdflDc4OJmmYnnxnlFvVTP0BcsgUSKCBdYxLIMGWVHi5KPRCsPhkY+EnBrta/Pj10ZnAxJi1/3cZ4zp5Jr0HchieIujiZCmRyDH2oy8M93YcM6fXyxyNXusS+/r1v8AJYwcW+/HnO2a9vJVYdF3LrBJqK4EWsO8iuOHcF22I31ISN8er1GpTh1zET4ek3Zow8SYpnw58Jv8m1H0NcaUzKOIs4YsXLI6gkElNIwSpPI7EDBxW+7rtvq3GDiWjXW70teh6ygUCgUCgUCgUCgUCgUCgUCgUCgUCgxigzQKBQKBQKBQKBQKBQKBQKBQKD//2Q==">
            <a:hlinkClick r:id="rId4"/>
          </p:cNvPr>
          <p:cNvSpPr>
            <a:spLocks noChangeAspect="1" noChangeArrowheads="1"/>
          </p:cNvSpPr>
          <p:nvPr/>
        </p:nvSpPr>
        <p:spPr bwMode="auto">
          <a:xfrm>
            <a:off x="117475" y="-1790700"/>
            <a:ext cx="5619750" cy="3743325"/>
          </a:xfrm>
          <a:prstGeom prst="rect">
            <a:avLst/>
          </a:prstGeom>
          <a:noFill/>
          <a:ln w="9525">
            <a:noFill/>
            <a:miter lim="800000"/>
            <a:headEnd/>
            <a:tailEnd/>
          </a:ln>
        </p:spPr>
        <p:txBody>
          <a:bodyPr/>
          <a:lstStyle/>
          <a:p>
            <a:endParaRPr lang="fr-FR"/>
          </a:p>
        </p:txBody>
      </p:sp>
      <p:sp>
        <p:nvSpPr>
          <p:cNvPr id="122884" name="AutoShape 6" descr="data:image/jpeg;base64,/9j/4AAQSkZJRgABAQAAAQABAAD/2wCEAAkGBxQSEhUQEhIWFA8UEBQVFRYXFBcVFBUUFhcXGBcSGRkZISggGBopHRUYITMhJSkrLi8uFx8zODMtNygtLisBCgoKDg0OGxAQGywmHiQ0LSwvNCwtLywsNiwuLDAsMCw1LCwsLCw0Li8sLCw0LCwsLCwvLy0tMDUsLSwsLC8tLP/AABEIALcBEwMBEQACEQEDEQH/xAAbAAEAAgMBAQAAAAAAAAAAAAAAAgMBBAUGB//EAEgQAAIBAwICBgUHCQYGAwEAAAECAwAEERIhEzEFBhQik9EyQVFUYQcVI4GRktIWQkNSU3FyobEkM0SUstM0YnSCo8Fz4fFj/8QAGgEBAQEBAQEBAAAAAAAAAAAAAAECAwQFBv/EADYRAQABAgQDBQcCBgMBAAAAAAABAhEDEiExQVFhBBNxkaEUIoGxwdHwQlIFMmJy4fEVkqIj/9oADAMBAAIRAxEAPwD13WrrTcWAhNvZtdGTiatIc6NGjGdCnnqPP9WvdhYFGLfNVazMzMPYXHSgVEbu5dckFsYOAcfzryU0XmVu+fdOfKEbPvxxRzM0hQrxcYG5zsD7MV76OyRiaTNvgzNVnNT5aJj/AIOPxm/DVn+H0x+r0/yZ1y/LHMf8JH4rfhrPsEfu9P8AJmWL8r0vukfit+Gp7FH7jMtX5WZfdU8Rvw1n2OOa5lq/KpKf8KniN5VPZI5mZYvynyH/AAyeI3lWfZY5l1q/KVJ7un328qns0cy61flFkP8Ah0++fKp7PHMutX5QJP2CffPlU7iOa3Wr17c/oF++fKp3PUutXrs/7FfvHyqd11LrF65Of0S/ePlU7outXrY5/RL94+VO7LrF60N+zX7xqd2XWr1kb9mPtNMirF6fY/mD7TUyCwdNt+oPtNMomOmD+oPtNTKLB0of1R9tMomOkT+qPtqWExfH9UfbSwkLw+ylhIXR9lLCQuPhSwkJvhUGeLQZ10GdVBnVQZzQKDNBzujrdl5jH2V0rqiUhxbHod5ywuFaMLgppwM5znOc+wfbXarFin+RLOJJ8jdiWZ+Lc5ZmY9+LGWJJ/R/Gun/IYtrWj8+JlhJfkdsh+lufvxf7dT27E5R+fEywmPkish+lufvx/wC3U9txOUfnxMsJj5JrP9rcffj/ANup7ZidDLCY+Suz/a3H34/wVPa6+hlTHyX2g/SXH34/wVPaq+hlWD5NLX9pP9+P8FT2mvotkx8nNr+0n+8n4KntFRZMfJ7bD9JN95PwVO/qLJjqFb/rzfeT8NTvqiyxeo9uPz5fvJ+Gne1Fkx1Lg/Xl+8v4ane1Fkx1QhH58n3l/DTvJLJjqrD+tJ9q/hqd5JZMdWYv1pPtX8NM8lkx1di/Wf7V8qmeVTHQMf6z/aPKmaRMdCx+1vtHlTNIkOiE9rfaPKpmEh0Yntb7R5UuJDo9fa32jypcSFivtP8ALypcSFovtP8AKlxnsw+NLiQtx8agzwR8aDPCFBnRQNNBnTQMUGaBQKBQKBQKBQKBQKBQcLrvMyWMzozK4VcMpKsO+vIjcUG50/0ibeEyjh5DIuZZOHGNbhdRbBJxnZQMscAc6DT6rdOtdcdXUBoJxHqUOqyBoo5A4WQBl9PGN+WQSDQcqfrdMiSzGGPhi9ezhAdy7SLOYuK+EOlAoZiBqPd257BQ/WCWWa1QgoV6TVGZBKkc8TWd042kCnZk3U5AKKc7jASh64SyEIohJltp3RoneRInjUMEaXTw5did1PMciN6Cmz6xSxrHqTi3UnR/R2nMziN5LmWWNSwIITGNTOAWPLfAoOjcdZLiOQ2zQxNdCa3UESMsTR3Al0ybqWUhoJAV32A332DrdX+k3m46Sqqy29yYW0ElG+jjlV1yMjuyrkHkQdzzoOVddZphrmjija1TpCOzOqRhKS06W7y4C4wJHIC+sDORyoNkdY24XE4Yz85mzxqPoi5MHE5c8d7H1UGbG7L9GmUalJtpSMyM7AgPg627xO3Og4cPWgwqEClppZLWIM8krrk2YmeUqAxGFQ91R3mIJIySA9N1b6Wa5jcvHoeOZoycOEkACsJE1qraSGA3GzBhk4yQ69AoFAoFAoFAoFAoFAoFAoFAoFAoFAoFBp9LdHJcwvBJnhuMHSdLcwdj6jtQc+XqyjLpee4fDpIjNLlo5IzlXTbY+og5BBIIoNvonoZLdpXRnZ5nV5Gdy5Z1UJq35d1VGBgDAwBQUydXYWheAhtD3DXGQ5DrM0vG4iMN1IfcfZuNqCI6tREqztJK6z8bU7liz8J4cEbALokYaQAN888mgpsuqUEZi70rCCJoolaQlUhZNBiAGARgDc5bujegxH1PtwnDJkbEMMSs0ja1WCRpYWVhgh1Ztm590ZzQXwdW4lbiEyPNxklaR3y7NGrKinAACAM2FAAySeZJIb9lYJE0rpnVPNxXyc9/hxx7ewaYl/nQcLp7qqJO/C7qzXtrcPHxCIWaKaJ3fTg94pGdvRLYJGe9QbT9VoTJr1She0rciMSERCcMGMmn4kZKk4yScA70G/b9FxpB2Vc8LQyc+9pbOd/rNBov1WgI21q4eJ0dXIdHij4Ssp/gypByCGIIwaDo9GdHrApVWdizs7M7l3Z25kk8uQAAwAAAABQbdAoFAoFAoFAoFAoFAoNbpO64UMs2NXDid8ZxnQpbGfVyoPF9ZOstwtpMJIhbyy9GXFzA0UxdlMQTUjHSulxxUIK5HpD1AsHTues08JnSaCBJIooJVPagsHDmkeMmWSRF0aChJwGyCMAnag1IeukrgpHBFJP21LZSs7cBhJbmdZtZj1YGMEaTyJBPKguuetVwhk/ssTJDd29rJi4YM006wadAMeNIe4QEkg4yceqgsfrTIkc/Figjmt7tIHLXOi2AkijlWUyOgb0ZVXSFJLbctwFdh1vkmCxRQxtdG5lh/vWEGiKNJGnD6NRGmRAF0+k3PHeoNo9O3TSC2jtYxdLBxplkuCI0UyPHGEdI2L6zE5GVXCjcA92gpt+tM1wM2lqJCttHNIsk3CbVIXxbphWUv9G27FVyV3wSVCC9YJBPJBDDrlfpBofpbhgiabOGcsMK2hcHGhQe9k57xIDS6R63GWJLfCw3EvalkPaGjSMWs3Ak0SrGXJZvRIVSF1HIIGQnD1jmmdXVNNsejLiRk4rLIJYpNDFTo33XCvkZDaseohbJ1smWGaaG2WSG0jiEpeciRnaCOZtPcOoKsqZYkE97A2GoOnd9ZCi3rcLPY5UQDXjia4YZc8u7/fY9fo/Gg5svXjEzqscbQR3Qtm+lbtBYOI3kWIIQUVz63yQrH1AEO71m6aFnAZioYmSONAW0KXldUXU2DpUFsk4OADseVB5q561TyKEiWISpfWiOyyuYZIpnIAVzFnVlWVlxsMHJyKD0nT/SkkBt0iiWWS4ueCAzmNV+hmlLkhWyAIeWPXQcCTp65kuIY44lFxHPcwTRmdhBlYo5Vk1hMsNEiMBpzl8bYJoJydc34cR4dvHI5uVZZrrRmW2laFoogqM8oLIx1aRgadsnACyy63STlWit04Pzdb3sjPMVdVnWYrEqhCGYGHmSBufrCMHWa8coos4Q8tp2pNV02FjGkFHIiOJO+mwyu7b90agh0l13KRRzxxw6ZLFLtVmueHLIHUtwo40V2JAG7EAZZQM74Dfj6wTSu/ZrZZIoeCJNU3DkLSxpKUjXSVJWOVDlmAJONsZoKh1pl/v+zr2HtvZdfFPG1cfs3G4enTo422NedPe/5aDRPT1xcSdHzIix2c95Jw2Wdi8kYtbooJU0ABW0h8amxpX18gvueuxW3Ewt8yLZXVxOmvAha17jwFtJyxl1IDjlG59WKDYl6xzxGdJ7eJXit450IugIijuyESySIoj06ckgNkE4BIwQ1IeursJFWKKWVZrWNTHOxhcXTFEfWY8jBU5wDsNsnYBZH1quAzcS2iCRX8NnMyzsx4k7RBHjUxjUoFxETkg7tjOBkNcdbuHiJFXiSXXSG9xcNoVLa5aNjqCM27MumMDCrkZ7oyHpur/SnaoEn0aC2oMucgMjMjaWwNS5UkNgZBBwM0HRoFAoNPpm3aS3miXGt4JEXOw1MhAz9ZoOHD1NjaExTyzSlrM2wLOpMMThdccZCjOSi959THSN6De6X6tx3DmVnkSXTCFZCuUaCRpY3UMpBbU59IEEeqgqt+qsayCZpZpJe0JOzOy5aVInhDEKoABR/RUAd0YA3yF83V2JuKCz/TXsF22CNpYOBoUbbJ/ZkyOe7bjbAVXvVeORnlEksczXSXIkQoWjlSAW+VDoykGMEEMG9InbbAUp1QjXUyT3Cztcm4E2tGlWRo0ifGpChRlQZQqVBOwGFwEz1UQaWinuIZVV1eVHQySrI5kcScRGU99mYEAFdRClQcUEZOp8OAsUk1unZ0t3WJwOLBHq0o5dWYHvv31Kv3j3uWA2rfq5Ek3HUvq7Q0+MjSHa3S3xjGdOiMbZ5539VBrt1UjBDxTTQzLJcuJUMZfF1LxpYyHRkZNeCMqSNIweZIWP1YjJjIlmGi3lgb6QOZY5fS4jOGYsGGoEEb+0bUHM6w9TuJBMlvLKjSQorRh1WKZ40VI3kJUsDpRQdBUMFAII2oN/pPqpHM8rGWZEn0GaNGVUkeMKqSElS4ICIMBgpCjINBaeracVpFnnSJ5hM8CuohaUEHX6PEGSASquFY5yDk5De6X6MS5iMUmQNSOrKdLo8bB0kU+pgyg/VvkbUHOl6sB42R7m4eVpY5eOXj4ivEQU0KEESgY5BMHJzk70Eus/RD3JtdDtHwbvis6MA6js9xGGXUCCdcibEEEZyCNqCfR/VyKFkkDSNKryyM7sC0skwVXd8ADOEUAKAAFAAAAFBqx9UI0fiRTzxMeMJCjR5kSaeS4MZLISoDzPgppYA+kcZoL+jerEMCsiNIVayhtN2U4ig4oQjb0sTNk/Abc8htQ9CxqyOC2Y7U2w3GOGShydvS7g3/ftQctepUKqESaeOM2cVpKqug40MKskYdihZWAdt4ymc0FrdUo87TTKjJGsyKyBbjhKqK0nd1BtKqpMZTIAByABQWfktHxNXEl4HaO0dn1LwOPr4nF9HX/ed/Tr06t9NBC26qRpJE4mmMcEzywwlk4MTOkiMF7usriVsBmOnkuBtQadh1WEiX5uFMTdIEoyI4YxQ8PRpViNIYu0suwxmX1+sOp0x1diuWZ3Z1do4lBUqChhl40ci5BGoPg75Bxgg0GvD1TjEjSvNPLK72zuzsm7WrM0ZCqgVQdeCFABwDgEkkNiTq7EwlGX+lvYbtsEf3sJgKgbbJ/Z0yOe7bj1BQeqsYw0c00MyzXMiyoY9Y7VKZZY8OjIyFsYDKSNC75GaDr9H2ghjWJWZgue87l3YkklmY7kkk/+sCg2KBQKBQKBQKBQKBQKBQKBQKBQKBQKBQKBQKBQKBQKBQKBQKBQKBQKBQKBQKBQKBQKBQKBQKBQKBQKBQKBQKBQKBQKBQKBQKBQKBQKBQKBQKBQKBQKBQKBQKBQKBQKBQKBQKBQKBQKBQKBQKBQKBQKBQKBQKBQKBQKBQKBQKBQKBQKBQKBQKBQKBQKBQKBQKBQKBQKBQKBQKBQKBQKBQKBQM0DNAzQM0DNAzQM0DNAzQM0DNAzQM0DNAzQM0DNAzQM0DNAzQM0DNAzQM0DNAzQM0DNAzQM0DNAoFAoOb+T9p7pB4MflQPyftPdIPBj8qB+T9p7pB4MflQPyftPdIPBj8qB+T9p7pB4MflQPyftPdIPBj8qB+T9p7pB4MflQPyftPdIPBj8qB+T9p7pB4MflQYPQFoP8Lb+DH5UEfmOz92t/Bj8qLaT5js/dbfwY/KiWPmOz92t/Bj8qFj5js/drfwY/KhY+Y7P3a38GPyoWPmOz91t/Bj8qFj5js/drfwY/Ki2k+Y7P3a38GPyolj5js/drfwY/KhY+Y7P3a38GPyoWZHQVmeVrb+DH5fGgyer9p7rb+DH5UEfmOz92t/Bj8qFz5is/dbfwY/Khc+Y7P3a38GPyoXPmKz91t/Bj8qFz5js/drfwY/Khc+YrP3W38GPyoXPmOz92t/Bj8qFz5is/dbfwY/Khc+Y7P3a38GPyoXPmOz91t/Bj8qF1HRdtFFdzrEiRqba1OEVVBbXcjOF9eMfyoO5QKBQKBQKBQKBQKBQVzer+If1osJaR7KI5PWe4aOHUrcMGWJXkABMUbOA8neBAwPWQQOfqrnizam8PZ2HDpxMW1UX0mYjnMRpGmus8I3cKTp7hFGS548HDuu+6jSzLJbIneVQHVeKw1jA3OTsSOPeW2m8a/R747FOJExVh5ar0aRymKpnSZ0vaNJ15RrZi16zyyMuhE1vw00lsxhjcXERk7uTyhB2JHq+JRizO0fl5hcT+G4eHE5qptF521/lpqtr/dy+y1utjcR4lSJiJFRTqI3NyluwYekPTzyHLbUN6vfa2iPy9mI/hlPdxXVMxpM/+Jri3Dhbeetp0TtetLM4RkiVgWBUs2qZlmmiYQjG+OCGwf1wCRzKMaZm02/JmNPJnE/h1NNOaJmY8NIvTTV73/a3w47Oh1V6ZN2jOyIMaMaHVx3kDaTgnDDON8erYch0wsTPF3n7f2SOzVxTEzx3iY2m1/CXd0j2V1eBjQPZQZ0j2UFZHeH8Lf1WovBmbl/3L/UVZZlPSPZRTSPZQNI9lA0igxgeygzpHsoGkeygxgeygzpHsoGkeyg5IH9quP8Ao7b/AF3VSUl16qlB5jr4hK2p0zNCL5DMIVmd+FwphkrCC5XUU5fCg8/F0hfwRIsaTlCbhrZXgkmkkzcYgt7hzloF4RB1PggEZYFCCFs3TvSINyojkbROgVxbS6VhM5U6FMWp3EeD3BMPzs47tB6iw6Y4drBLeERyyKobCSKNRGd1ZQybDOGAwdqC5esNuYxKJDw2VmU6H7wUBjgacnZhy+I9RoK4Os1u7FQ5yEZ90YDQqhi2cew/v5+ygg3Wq2C6y7BQ6o30b5VmRpFBAHrVTy9eBzoJt1nthqBkOVBJ+il5AZJHd35ernkY5ig1OsXbZNDWDroaMnJaMAk4Ktho2JGPYRQbksF3tme35j/Cyc8//PRYVrNOc4vLTuglv7O/dA5k/wBo2qZoa7quLe7OvRdwLv3i3/ysn+/VYVqlyTpFzak77dlfO2M7do+I+0VNGppqiL2T7Pd/t7f/ACkn+/VZudnu/wBvb/5ST/foXQK3OdPabXV7OyvnfJ5do+B+w1NGstVr20GFyDg3VqD7OzOOeT7x7AT9RpeDLVOtmW7SBqN1bBdt+zSY35b9o+I+2l4TLMza2qzgXnvFv/lZP9+qiHTAYWcwnDTNwnyLZHSR850rEoZmD8sHVz32HIPP9V4bxba4S41/OumXVId43YxpwWhbAXSBpUgDZ1cnmM4rvlnLuziZu7qy78PVfHIUjJgS5QarcStIkshG7a2jjkyzvnSCVBB1AjOK88TaL0xPC97/ACl44m0Xoirhe959J4rI+kL04YoRjs3d4RHEEk8iOx9aERhHI/NJ32q58Xfw4dft5LGJjb25cOcz9Neil+lbzhKwD6yRxM2zjhvw2JjUKrF014GoKRj87fIzOJiZYnz06ff/AGzOLjZYnW/HSeW3hfjb4nS9xetHKF1gnjIojjOQFhV1ZWxnJfUoPx23piTi2m3X5fcxasaaarddo6X+bZnvrkLIw4hHHSOP6Ag8MxK/GYaCwBYlT3Dg7YG5G5qriJ33tGnTf8hua8SImdd7Rp032+jTtbi7Yh2SRpGa3cIyOsa5tWLAH80cXukE7bZ55rFM4l7z0+X3YoqxZ1nfSf8Az92za312+hQXCs4DSNblGU8CVnXQw9EOsYDcjrxk431TXiTp9Ok/VqmvFm0etuk/W2renvp+y28hVlkcRcfTEXeINGSxEeCc69K4wcAnbatzXXkpnz0+jpVXX3dM8ZtfTbTl4uNcT3Ik4mJlwSdS27tkm1gxmMagPpMjbOMEZ2JHGaq7318ukcPFwqqxL318v6Y4a8WTeXqO2mMjXMWOUkddfBtQIwVVsR5Mve2GVPeGMFmxYmdN/tHjpuZ8amZ03nryp02nTd7ava+g5I/4q4/6O2/13dSdkl1qqlAoFAoISRK2CygkHIyAcEgjI9mxI+ugcJdhpGBy2G1AES89IzjHIcvZQY4C4xpGPZgY5Y/pQYa3QnJRScEZ0jODzH14oLQKCEvq/iH9aLD58ert2A+iMh9N8FLNAFxMXZOEU7+okpniHA72MbV4u6r1tHPlx9fN+j9u7NOXNOn/AM9s1/diIm9/dta9ssX26upNYXxaXSzgnjZPGGiRTIpiSJc/ROI9SlsLuc5bmOk04mv38rctHkpxux5abxH6f06xNpzTVP6omq0xGunLadf5nuwHKCRAwuCBxVaXvy27IC2sZbQjg98Hn3hkGs93Xw6/OPz6uvtXZZmIqtNsvCYjSmqJ0tPGY4T/AG8GYIbwyoh4gkSK0JImPCT6abiFwWPELRKARl8ErucBqsRiZreHz+3ildXZIw5qi1pmvhrPu02taNLVf23i+nBda9G3pwrtKO/BxTx862EmZZIsHMcZTbT3T7FBGTYoxOvDj5sV4/ZN6Yj9Vvd2092J5zE8dfHhGs/Qt2WRnWSRUdD3ZwspVUvEOH1A6tMsIzkE558zWcld9fn4/wCHWO1dlimqKJiJm+9N41nDna06Xirh9F0nQ123DL991EJZta+mttcxuRy31SIM+vOa1krm1+nylzp7V2WnNFOkTm4cJromPSJa8nQl2quEDjVcRyNiUEti3RQVzIuNMqZO42CekF01mcOuL2/NPHm6x2vstU0zVbSJiNNvfmdfdnemdN9b7Xu9xApCqGOW0jUeWTjc/bXrh8Cq15tssoitvSH8Lf1Wi8CUbf8Acv8AUVGZTxVUxQZxQYxQMUGcUDFBjFBmgUHJH/FXH/R23+u7qTskutVUoFAoFAoFAoFAoFBXN6v4h/WiwnRGaBQKBQKBQKBQKCtvTH8Lf1Wi8CbkP4l/1CpLMrKqlAoFAoFAoFAoFByR/wAVcf8AR23+u7qSkutVUoOf2Wf3geEvnQOyz+8Dwl86B2Wf3geEvnQOyz+8Dwl86B2Wf3geEvnQOyz+8Dwl86B2Wf3geEvnQOyz+8Dwl86B2Wf3geEvnQRaynP+J9Y/RKOX10IlHsE3vJ8MedFzM9gm95PhjzqWLsdgm95PhjzpYzIyWc437T+cv6NfW37/AI0WJuu7LP7x/wCJfOqydln94HhL50Fb2k5IHafUT/dD4fGovA7BN7yfDHnSxmZ7BN7yfDHnSxc7BN7yfDHnSxcWxmBz2n/xDzql2Xspzt2n/wASj/3RGOwze8nwx51LJY7BN7yfDHnSxY7DN7yfDHnSxZGSynAJ7Sdgf0Y9n76STC3ss/vA8JfOqp2Wf3geEvnQQktZ9h2nmf2S/v8Ab8KkpJ2Gb3k+GPOlix2Gb3k+GPP4UsWOwTe8nwx50sWSs+jCrvI8hkd0jTlpAVC5AwPjIaWLOjVUoFAoFAoFAoFAoFAoFAoKpUY7hsfDAIPL6/V/M/CixMcYQwfzi2M/DGx25DPsP1eyovguVgdwciqzslQUSMCe6TkAju4PMcsnb2fyo1HUWNs7sQM8hg55bZx++heOS+jJQKBQKBQQlQnkxH1Aj681JSVTKcYJOPhpPw5Y+P8AKiWXK4PI1WrpUFUpB2zuPZuRt/KpKSjoY/nEfdJ/pTVNVyjA55+P/wCVWmaBQKBQKBQKBQKBQKBQKBQKBQKBQQaIHf1+0bH/AO6LdEQ+0lv38vsG1C/JYBRGaBQKBQKBQKBQKCLID+/+dCyIi9pJH7/LnUslk1UDYbCqrNAoFAoFAoFAoFAoFAoFAoFAoFAoNLpHpNIdAfV3ywXC5yVVnI+6rH6qzVXFO7tg9nrxb5eG/wAZt85hZb38bosiyKUZA4Ocd0gMG35bEH66sVRMXhmvBroqmmqNY0+K3tCZxqXPsyM8s/03peGctVr2UvfoGC5zlGbKjUoC6Sckcjhhgevf2VM0NRhVTF/CPP8A0q+do8Mc95YlkZNi4Vs6dgeZwRzpnhr2eu8aaTNr8Lxu3ElBJAIyMZGRkZ5ZrTlaY1TohQKBQKBQRc7HHPFJSXmuiusUrRJNNDlJVtxGYxp1SSg6kw7eiCF72QO98Ca81GNVliZje3r8Xlw+0VTTFVUb225z8W0es8ew0Sai4QDC5LcbgH87G0hwftGa138cvy9vm37TTy/L2+auXrODGzRxyahbPMSQhCBDIpDDWNRDRkYU75GDzIk4+kzEcL/Pr0ZntMZZmIna/Dr15wxJ1iIyVRnGuGMYTSvEd41fLkkfplwv/K25G4d99I/PMntFtovtHrz+OyyPrGuSWDcNphHG2jSnN0wXJwTrib2emgxk72MePhf89YWO0RfXa9vpv4x8neru9JQKBQKBQKBQKBQKBQKBQKCEkqqMswUEgZJA3JwBv6yal7LFM1bQlmqjm9L9FCdoSxGiKVnKsmoOGjePSdxgYcnkeVYrozTHR6ez9pnBpriN6ote9raxN/RqXHVxWeSTUoLSWzphB3OzlWCc91JUbDFZnCiZmfD0dqO31U0U0W2iuJ13zXi/jF+rn2HVl1nGT9FEtqVfAzI8XH1KMNlFzKOYO2w9tYpwpiry+r04v8QpqwdI96rPeOEROW3DWfd89WW6qKkUEInVGSCSAMIwpkkfhsHxq3I4G65ORncU7mIiIvwt+eSf8lVViV4k0XiZiq19oi8W2/q34TwXXfV0DVJx0jz2bmhCa4pXbfL5KsZcac5zjf1VZwuN+Xo54fbpmIoyTP8ANx1tVTEcuGW97W6N/ovoxbeVsSDEiKFi5AcPYuoJJ5FAcYGwPM5rdNGWd3nx+0VY2HF424+PCbdb2+0OvmujyM0CgUFck6qVUsAzkhQTuxALED2nAJ+o1JmISaoibSnmqowyMeo0GsvR8QVIwihIypRcbKV9EgerFZy02tbZjJTaIts177oaOQcgpMschKgZJRxJg/AsMn95PPes1YVM/nW7NeDTVHr63Sisrcl41RMrGInUAbRtlhGw9h1E/WfbSKaNYjwIow5vERHKfDks+a4d/ok72kt3RuU06SfiNK7/APKPZV7unk13dHJkdGw74jUZYscDALE5JP17/v3q5KeR3dPJfxl1cPUNenVp9enONWPZmreL2avF7LKqmaBQKBQKBQKBQKBQKBQYNB4ezsrm4iyWdozJCcNIclorxnZ1ycr9Eqj1ZOP3nyxTXVHl8/s+7iY3Z8DEtERe1W0fuw4iI6+9M+Ho6NvZ3ga3yzaU08XMudQzMCMfnHDRnJJzgciO9uKcS8evq81eL2WacS0aze2n9v2q2jzidNaTom94EYEsnaOzy8Q8c44+lBERvjSCpO3tOQcms5MTLGutufF1jtPZO+qmaYyZot7v6bzf46/lmzHZXgkXvNw1uWbeXJMJlzpx6+4fWTywMYGdZa7/AB9HKcXss0Tprltt+q2/ny9VZ6PvuEoEjCbTIHPEypmwojnX2R7MSntb0dqmXEt1+vNrvux95M5fdvFtNct5vTPXa1XTdYej7okEliwunZjxBoMJFxwyi/mEcSJSP/55+JuWv19NWO+7NaYiNMsRGmua9N7zxjSq3j5a1v0ZfaFV5GP0kRbEgL47MEdlLbDE44mOXw9VZijEtaZ/LffV2r7R2PPNVFPCbaafz3i9udGn5dJuibtSxjY5LXpyZM5EsiNFjPokIGX4HH76uSuNuv8Aj0Z9p7LVbPH7OHKmYq9bT1Uol3KjGJ32mvY8GTBH0ycE5zuAiMM5PpesHNS1dUadfno3NXZcOqIriNsOdI/pnN5zMeTcurG8IkKyNr47FBrAjaLLlFOMMmFYKSuDlVPe3zqacTXVxoxuyxNMTTpbXTWJ0vPKdYvF+EzGj1Aru+W1elwTBKFyWMMmnGdWdJxjG+c1mu+WbMYl8k25S8w/V+4kiHeAJZnUM8mY9VmYeenIbiNrI/fzJryzg11U/n7bfN45wMSqnf1n9tvnq2rvoa6dpSJFGu2ljX6STOt4oVVz3dsOjnb9bIGS2dThYkzOvC3pDdWDizM68JjeeUfW6dz0FKZFZGxGBBkGWTJKySPN6t9SuBv7MbCrVhVX06cZ56rVgVZrxtpxnnN/NrQdA3YUKZgrC2aLWJJGbWYVQPuPU652I5555zmMLEta/C288macDFiNZ4W3nl922eh5yyssgiGEOlZHcRsGkaTRqA1BtajG2Ao9grfd187N9zXeLTb435382nB0LNGoBYCZpLYqycSQFokCymTKjusA3P1kevFYjCqiNd9Ou0a38XOMGumNd9Oc7Rrfx/NWxL0JOJJWjcBWWZUBllGA8MSRg6RkYeNmJByNWQc1Zwq7zMdflDc4OJmmYnnxnlFvVTP0BcsgUSKCBdYxLIMGWVHi5KPRCsPhkY+EnBrta/Pj10ZnAxJi1/3cZ4zp5Jr0HchieIujiZCmRyDH2oy8M93YcM6fXyxyNXusS+/r1v8AJYwcW+/HnO2a9vJVYdF3LrBJqK4EWsO8iuOHcF22I31ISN8er1GpTh1zET4ek3Zow8SYpnw58Jv8m1H0NcaUzKOIs4YsXLI6gkElNIwSpPI7EDBxW+7rtvq3GDiWjXW70teh6ygUCgUCgUCgUCgUCgUCgUCgUCgUCgxigzQKBQKBQKBQKBQKBQKBQKBQKD//2Q==">
            <a:hlinkClick r:id="rId4"/>
          </p:cNvPr>
          <p:cNvSpPr>
            <a:spLocks noChangeAspect="1" noChangeArrowheads="1"/>
          </p:cNvSpPr>
          <p:nvPr/>
        </p:nvSpPr>
        <p:spPr bwMode="auto">
          <a:xfrm>
            <a:off x="117475" y="-1790700"/>
            <a:ext cx="5619750" cy="3743325"/>
          </a:xfrm>
          <a:prstGeom prst="rect">
            <a:avLst/>
          </a:prstGeom>
          <a:noFill/>
          <a:ln w="9525">
            <a:noFill/>
            <a:miter lim="800000"/>
            <a:headEnd/>
            <a:tailEnd/>
          </a:ln>
        </p:spPr>
        <p:txBody>
          <a:bodyPr/>
          <a:lstStyle/>
          <a:p>
            <a:endParaRPr lang="fr-FR"/>
          </a:p>
        </p:txBody>
      </p:sp>
      <p:sp>
        <p:nvSpPr>
          <p:cNvPr id="5" name="Espace réservé du numéro de diapositive 4"/>
          <p:cNvSpPr>
            <a:spLocks noGrp="1"/>
          </p:cNvSpPr>
          <p:nvPr>
            <p:ph type="sldNum" sz="quarter" idx="12"/>
          </p:nvPr>
        </p:nvSpPr>
        <p:spPr>
          <a:xfrm>
            <a:off x="7010400" y="6492875"/>
            <a:ext cx="2133600" cy="365125"/>
          </a:xfrm>
        </p:spPr>
        <p:txBody>
          <a:bodyPr/>
          <a:lstStyle/>
          <a:p>
            <a:pPr>
              <a:defRPr/>
            </a:pPr>
            <a:fld id="{54F1A63D-D7A7-4797-8E6A-28CAE7F5240D}" type="slidenum">
              <a:rPr lang="fr-FR" sz="2000" b="1" smtClean="0">
                <a:solidFill>
                  <a:schemeClr val="accent5"/>
                </a:solidFill>
              </a:rPr>
              <a:pPr>
                <a:defRPr/>
              </a:pPr>
              <a:t>119</a:t>
            </a:fld>
            <a:endParaRPr lang="fr-FR" sz="2000" b="1" dirty="0">
              <a:solidFill>
                <a:schemeClr val="accent5"/>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r>
              <a:rPr lang="fr-FR" smtClean="0">
                <a:solidFill>
                  <a:srgbClr val="C00000"/>
                </a:solidFill>
              </a:rPr>
              <a:t>MECANISMES D’ACTION</a:t>
            </a:r>
          </a:p>
        </p:txBody>
      </p:sp>
      <p:sp>
        <p:nvSpPr>
          <p:cNvPr id="18435" name="Espace réservé du contenu 2"/>
          <p:cNvSpPr>
            <a:spLocks noGrp="1"/>
          </p:cNvSpPr>
          <p:nvPr>
            <p:ph idx="1"/>
          </p:nvPr>
        </p:nvSpPr>
        <p:spPr>
          <a:xfrm>
            <a:off x="214313" y="1600200"/>
            <a:ext cx="8686800" cy="4522788"/>
          </a:xfrm>
        </p:spPr>
        <p:txBody>
          <a:bodyPr rtlCol="0">
            <a:normAutofit fontScale="92500" lnSpcReduction="20000"/>
          </a:bodyPr>
          <a:lstStyle/>
          <a:p>
            <a:pPr fontAlgn="auto">
              <a:lnSpc>
                <a:spcPct val="120000"/>
              </a:lnSpc>
              <a:spcAft>
                <a:spcPts val="0"/>
              </a:spcAft>
              <a:buFont typeface="Arial" charset="0"/>
              <a:buChar char="•"/>
              <a:defRPr/>
            </a:pPr>
            <a:r>
              <a:rPr lang="fr-FR" dirty="0" smtClean="0">
                <a:ea typeface="ＭＳ Ｐゴシック" pitchFamily="34" charset="-128"/>
              </a:rPr>
              <a:t>Action physico-chimique</a:t>
            </a:r>
          </a:p>
          <a:p>
            <a:pPr fontAlgn="auto">
              <a:lnSpc>
                <a:spcPct val="120000"/>
              </a:lnSpc>
              <a:spcAft>
                <a:spcPts val="0"/>
              </a:spcAft>
              <a:buFont typeface="Arial" charset="0"/>
              <a:buChar char="•"/>
              <a:defRPr/>
            </a:pPr>
            <a:r>
              <a:rPr lang="fr-FR" dirty="0" smtClean="0">
                <a:ea typeface="ＭＳ Ｐゴシック" pitchFamily="34" charset="-128"/>
              </a:rPr>
              <a:t>Action substitutive</a:t>
            </a:r>
          </a:p>
          <a:p>
            <a:pPr fontAlgn="auto">
              <a:lnSpc>
                <a:spcPct val="120000"/>
              </a:lnSpc>
              <a:spcAft>
                <a:spcPts val="0"/>
              </a:spcAft>
              <a:buFont typeface="Arial" charset="0"/>
              <a:buChar char="•"/>
              <a:defRPr/>
            </a:pPr>
            <a:r>
              <a:rPr lang="fr-FR" dirty="0" smtClean="0">
                <a:ea typeface="ＭＳ Ｐゴシック" pitchFamily="34" charset="-128"/>
              </a:rPr>
              <a:t>Interaction avec le métabolisme d’une substance endogène</a:t>
            </a:r>
          </a:p>
          <a:p>
            <a:pPr fontAlgn="auto">
              <a:lnSpc>
                <a:spcPct val="120000"/>
              </a:lnSpc>
              <a:spcAft>
                <a:spcPts val="0"/>
              </a:spcAft>
              <a:buFont typeface="Arial" charset="0"/>
              <a:buChar char="•"/>
              <a:defRPr/>
            </a:pPr>
            <a:r>
              <a:rPr lang="fr-FR" dirty="0" smtClean="0">
                <a:ea typeface="ＭＳ Ｐゴシック" pitchFamily="34" charset="-128"/>
              </a:rPr>
              <a:t>Interaction avec des micro-organismes</a:t>
            </a:r>
          </a:p>
          <a:p>
            <a:pPr fontAlgn="auto">
              <a:lnSpc>
                <a:spcPct val="120000"/>
              </a:lnSpc>
              <a:spcAft>
                <a:spcPts val="0"/>
              </a:spcAft>
              <a:buFont typeface="Arial" charset="0"/>
              <a:buChar char="•"/>
              <a:defRPr/>
            </a:pPr>
            <a:r>
              <a:rPr lang="fr-FR" dirty="0" smtClean="0">
                <a:ea typeface="ＭＳ Ｐゴシック" pitchFamily="34" charset="-128"/>
              </a:rPr>
              <a:t>Interaction avec l’ADN</a:t>
            </a:r>
          </a:p>
          <a:p>
            <a:pPr fontAlgn="auto">
              <a:lnSpc>
                <a:spcPct val="120000"/>
              </a:lnSpc>
              <a:spcAft>
                <a:spcPts val="0"/>
              </a:spcAft>
              <a:buFont typeface="Arial" charset="0"/>
              <a:buChar char="•"/>
              <a:defRPr/>
            </a:pPr>
            <a:r>
              <a:rPr lang="fr-FR" dirty="0" smtClean="0">
                <a:ea typeface="ＭＳ Ｐゴシック" pitchFamily="34" charset="-128"/>
              </a:rPr>
              <a:t>Action sur le phénomène de transport ionique</a:t>
            </a:r>
          </a:p>
          <a:p>
            <a:pPr fontAlgn="auto">
              <a:lnSpc>
                <a:spcPct val="120000"/>
              </a:lnSpc>
              <a:spcAft>
                <a:spcPts val="0"/>
              </a:spcAft>
              <a:buFont typeface="Arial" charset="0"/>
              <a:buChar char="•"/>
              <a:defRPr/>
            </a:pPr>
            <a:r>
              <a:rPr lang="fr-FR" dirty="0" smtClean="0">
                <a:ea typeface="ＭＳ Ｐゴシック" pitchFamily="34" charset="-128"/>
              </a:rPr>
              <a:t>Interaction avec les cibles des substances endogènes</a:t>
            </a:r>
          </a:p>
        </p:txBody>
      </p:sp>
      <p:sp>
        <p:nvSpPr>
          <p:cNvPr id="5" name="Espace réservé du numéro de diapositive 4"/>
          <p:cNvSpPr>
            <a:spLocks noGrp="1"/>
          </p:cNvSpPr>
          <p:nvPr>
            <p:ph type="sldNum" sz="quarter" idx="12"/>
          </p:nvPr>
        </p:nvSpPr>
        <p:spPr/>
        <p:txBody>
          <a:bodyPr/>
          <a:lstStyle/>
          <a:p>
            <a:pPr>
              <a:defRPr/>
            </a:pPr>
            <a:fld id="{885B6E3E-1BBB-4F05-87D9-8B4C865134EB}" type="slidenum">
              <a:rPr lang="fr-FR" sz="2000" b="1" smtClean="0">
                <a:solidFill>
                  <a:schemeClr val="accent5"/>
                </a:solidFill>
              </a:rPr>
              <a:pPr>
                <a:defRPr/>
              </a:pPr>
              <a:t>12</a:t>
            </a:fld>
            <a:endParaRPr lang="fr-FR" sz="2000" b="1" dirty="0">
              <a:solidFill>
                <a:schemeClr val="accent5"/>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AutoShape 2" descr="data:image/jpeg;base64,/9j/4AAQSkZJRgABAQAAAQABAAD/2wCEAAkGBxQSEhUQEhIWFA8UEBQVFRYXFBcVFBUUFhcXGBcSGRkZISggGBopHRUYITMhJSkrLi8uFx8zODMtNygtLisBCgoKDg0OGxAQGywmHiQ0LSwvNCwtLywsNiwuLDAsMCw1LCwsLCw0Li8sLCw0LCwsLCwvLy0tMDUsLSwsLC8tLP/AABEIALcBEwMBEQACEQEDEQH/xAAbAAEAAgMBAQAAAAAAAAAAAAAAAgMBBAUGB//EAEgQAAIBAwICBgUHCQYGAwEAAAECAwAEERIhEzEFBhQik9EyQVFUYQcVI4GRktIWQkNSU3FyobEkM0SUstM0YnSCo8Fz4fFj/8QAGgEBAQEBAQEBAAAAAAAAAAAAAAECAwQFBv/EADYRAQABAgQDBQcCBgMBAAAAAAABAhEDEiExQVFhBBNxkaEUIoGxwdHwQlIFMmJy4fEVkqIj/9oADAMBAAIRAxEAPwD13WrrTcWAhNvZtdGTiatIc6NGjGdCnnqPP9WvdhYFGLfNVazMzMPYXHSgVEbu5dckFsYOAcfzryU0XmVu+fdOfKEbPvxxRzM0hQrxcYG5zsD7MV76OyRiaTNvgzNVnNT5aJj/AIOPxm/DVn+H0x+r0/yZ1y/LHMf8JH4rfhrPsEfu9P8AJmWL8r0vukfit+Gp7FH7jMtX5WZfdU8Rvw1n2OOa5lq/KpKf8KniN5VPZI5mZYvynyH/AAyeI3lWfZY5l1q/KVJ7un328qns0cy61flFkP8Ah0++fKp7PHMutX5QJP2CffPlU7iOa3Wr17c/oF++fKp3PUutXrs/7FfvHyqd11LrF65Of0S/ePlU7outXrY5/RL94+VO7LrF60N+zX7xqd2XWr1kb9mPtNMirF6fY/mD7TUyCwdNt+oPtNMomOmD+oPtNTKLB0of1R9tMomOkT+qPtqWExfH9UfbSwkLw+ylhIXR9lLCQuPhSwkJvhUGeLQZ10GdVBnVQZzQKDNBzujrdl5jH2V0rqiUhxbHod5ywuFaMLgppwM5znOc+wfbXarFin+RLOJJ8jdiWZ+Lc5ZmY9+LGWJJ/R/Gun/IYtrWj8+JlhJfkdsh+lufvxf7dT27E5R+fEywmPkish+lufvx/wC3U9txOUfnxMsJj5JrP9rcffj/ANup7ZidDLCY+Suz/a3H34/wVPa6+hlTHyX2g/SXH34/wVPaq+hlWD5NLX9pP9+P8FT2mvotkx8nNr+0n+8n4KntFRZMfJ7bD9JN95PwVO/qLJjqFb/rzfeT8NTvqiyxeo9uPz5fvJ+Gne1Fkx1Lg/Xl+8v4ane1Fkx1QhH58n3l/DTvJLJjqrD+tJ9q/hqd5JZMdWYv1pPtX8NM8lkx1di/Wf7V8qmeVTHQMf6z/aPKmaRMdCx+1vtHlTNIkOiE9rfaPKpmEh0Yntb7R5UuJDo9fa32jypcSFivtP8ALypcSFovtP8AKlxnsw+NLiQtx8agzwR8aDPCFBnRQNNBnTQMUGaBQKBQKBQKBQKBQKBQcLrvMyWMzozK4VcMpKsO+vIjcUG50/0ibeEyjh5DIuZZOHGNbhdRbBJxnZQMscAc6DT6rdOtdcdXUBoJxHqUOqyBoo5A4WQBl9PGN+WQSDQcqfrdMiSzGGPhi9ezhAdy7SLOYuK+EOlAoZiBqPd257BQ/WCWWa1QgoV6TVGZBKkc8TWd042kCnZk3U5AKKc7jASh64SyEIohJltp3RoneRInjUMEaXTw5did1PMciN6Cmz6xSxrHqTi3UnR/R2nMziN5LmWWNSwIITGNTOAWPLfAoOjcdZLiOQ2zQxNdCa3UESMsTR3Al0ybqWUhoJAV32A332DrdX+k3m46Sqqy29yYW0ElG+jjlV1yMjuyrkHkQdzzoOVddZphrmjija1TpCOzOqRhKS06W7y4C4wJHIC+sDORyoNkdY24XE4Yz85mzxqPoi5MHE5c8d7H1UGbG7L9GmUalJtpSMyM7AgPg627xO3Og4cPWgwqEClppZLWIM8krrk2YmeUqAxGFQ91R3mIJIySA9N1b6Wa5jcvHoeOZoycOEkACsJE1qraSGA3GzBhk4yQ69AoFAoFAoFAoFAoFAoFAoFAoFAoFAoFBp9LdHJcwvBJnhuMHSdLcwdj6jtQc+XqyjLpee4fDpIjNLlo5IzlXTbY+og5BBIIoNvonoZLdpXRnZ5nV5Gdy5Z1UJq35d1VGBgDAwBQUydXYWheAhtD3DXGQ5DrM0vG4iMN1IfcfZuNqCI6tREqztJK6z8bU7liz8J4cEbALokYaQAN888mgpsuqUEZi70rCCJoolaQlUhZNBiAGARgDc5bujegxH1PtwnDJkbEMMSs0ja1WCRpYWVhgh1Ztm590ZzQXwdW4lbiEyPNxklaR3y7NGrKinAACAM2FAAySeZJIb9lYJE0rpnVPNxXyc9/hxx7ewaYl/nQcLp7qqJO/C7qzXtrcPHxCIWaKaJ3fTg94pGdvRLYJGe9QbT9VoTJr1She0rciMSERCcMGMmn4kZKk4yScA70G/b9FxpB2Vc8LQyc+9pbOd/rNBov1WgI21q4eJ0dXIdHij4Ssp/gypByCGIIwaDo9GdHrApVWdizs7M7l3Z25kk8uQAAwAAAABQbdAoFAoFAoFAoFAoFAoNbpO64UMs2NXDid8ZxnQpbGfVyoPF9ZOstwtpMJIhbyy9GXFzA0UxdlMQTUjHSulxxUIK5HpD1AsHTues08JnSaCBJIooJVPagsHDmkeMmWSRF0aChJwGyCMAnag1IeukrgpHBFJP21LZSs7cBhJbmdZtZj1YGMEaTyJBPKguuetVwhk/ssTJDd29rJi4YM006wadAMeNIe4QEkg4yceqgsfrTIkc/Figjmt7tIHLXOi2AkijlWUyOgb0ZVXSFJLbctwFdh1vkmCxRQxtdG5lh/vWEGiKNJGnD6NRGmRAF0+k3PHeoNo9O3TSC2jtYxdLBxplkuCI0UyPHGEdI2L6zE5GVXCjcA92gpt+tM1wM2lqJCttHNIsk3CbVIXxbphWUv9G27FVyV3wSVCC9YJBPJBDDrlfpBofpbhgiabOGcsMK2hcHGhQe9k57xIDS6R63GWJLfCw3EvalkPaGjSMWs3Ak0SrGXJZvRIVSF1HIIGQnD1jmmdXVNNsejLiRk4rLIJYpNDFTo33XCvkZDaseohbJ1smWGaaG2WSG0jiEpeciRnaCOZtPcOoKsqZYkE97A2GoOnd9ZCi3rcLPY5UQDXjia4YZc8u7/fY9fo/Gg5svXjEzqscbQR3Qtm+lbtBYOI3kWIIQUVz63yQrH1AEO71m6aFnAZioYmSONAW0KXldUXU2DpUFsk4OADseVB5q561TyKEiWISpfWiOyyuYZIpnIAVzFnVlWVlxsMHJyKD0nT/SkkBt0iiWWS4ueCAzmNV+hmlLkhWyAIeWPXQcCTp65kuIY44lFxHPcwTRmdhBlYo5Vk1hMsNEiMBpzl8bYJoJydc34cR4dvHI5uVZZrrRmW2laFoogqM8oLIx1aRgadsnACyy63STlWit04Pzdb3sjPMVdVnWYrEqhCGYGHmSBufrCMHWa8coos4Q8tp2pNV02FjGkFHIiOJO+mwyu7b90agh0l13KRRzxxw6ZLFLtVmueHLIHUtwo40V2JAG7EAZZQM74Dfj6wTSu/ZrZZIoeCJNU3DkLSxpKUjXSVJWOVDlmAJONsZoKh1pl/v+zr2HtvZdfFPG1cfs3G4enTo422NedPe/5aDRPT1xcSdHzIix2c95Jw2Wdi8kYtbooJU0ABW0h8amxpX18gvueuxW3Ewt8yLZXVxOmvAha17jwFtJyxl1IDjlG59WKDYl6xzxGdJ7eJXit450IugIijuyESySIoj06ckgNkE4BIwQ1IeursJFWKKWVZrWNTHOxhcXTFEfWY8jBU5wDsNsnYBZH1quAzcS2iCRX8NnMyzsx4k7RBHjUxjUoFxETkg7tjOBkNcdbuHiJFXiSXXSG9xcNoVLa5aNjqCM27MumMDCrkZ7oyHpur/SnaoEn0aC2oMucgMjMjaWwNS5UkNgZBBwM0HRoFAoNPpm3aS3miXGt4JEXOw1MhAz9ZoOHD1NjaExTyzSlrM2wLOpMMThdccZCjOSi959THSN6De6X6tx3DmVnkSXTCFZCuUaCRpY3UMpBbU59IEEeqgqt+qsayCZpZpJe0JOzOy5aVInhDEKoABR/RUAd0YA3yF83V2JuKCz/TXsF22CNpYOBoUbbJ/ZkyOe7bjbAVXvVeORnlEksczXSXIkQoWjlSAW+VDoykGMEEMG9InbbAUp1QjXUyT3Cztcm4E2tGlWRo0ifGpChRlQZQqVBOwGFwEz1UQaWinuIZVV1eVHQySrI5kcScRGU99mYEAFdRClQcUEZOp8OAsUk1unZ0t3WJwOLBHq0o5dWYHvv31Kv3j3uWA2rfq5Ek3HUvq7Q0+MjSHa3S3xjGdOiMbZ5539VBrt1UjBDxTTQzLJcuJUMZfF1LxpYyHRkZNeCMqSNIweZIWP1YjJjIlmGi3lgb6QOZY5fS4jOGYsGGoEEb+0bUHM6w9TuJBMlvLKjSQorRh1WKZ40VI3kJUsDpRQdBUMFAII2oN/pPqpHM8rGWZEn0GaNGVUkeMKqSElS4ICIMBgpCjINBaeracVpFnnSJ5hM8CuohaUEHX6PEGSASquFY5yDk5De6X6MS5iMUmQNSOrKdLo8bB0kU+pgyg/VvkbUHOl6sB42R7m4eVpY5eOXj4ivEQU0KEESgY5BMHJzk70Eus/RD3JtdDtHwbvis6MA6js9xGGXUCCdcibEEEZyCNqCfR/VyKFkkDSNKryyM7sC0skwVXd8ADOEUAKAAFAAAAFBqx9UI0fiRTzxMeMJCjR5kSaeS4MZLISoDzPgppYA+kcZoL+jerEMCsiNIVayhtN2U4ig4oQjb0sTNk/Abc8htQ9CxqyOC2Y7U2w3GOGShydvS7g3/ftQctepUKqESaeOM2cVpKqug40MKskYdihZWAdt4ymc0FrdUo87TTKjJGsyKyBbjhKqK0nd1BtKqpMZTIAByABQWfktHxNXEl4HaO0dn1LwOPr4nF9HX/ed/Tr06t9NBC26qRpJE4mmMcEzywwlk4MTOkiMF7usriVsBmOnkuBtQadh1WEiX5uFMTdIEoyI4YxQ8PRpViNIYu0suwxmX1+sOp0x1diuWZ3Z1do4lBUqChhl40ci5BGoPg75Bxgg0GvD1TjEjSvNPLK72zuzsm7WrM0ZCqgVQdeCFABwDgEkkNiTq7EwlGX+lvYbtsEf3sJgKgbbJ/Z0yOe7bj1BQeqsYw0c00MyzXMiyoY9Y7VKZZY8OjIyFsYDKSNC75GaDr9H2ghjWJWZgue87l3YkklmY7kkk/+sCg2KBQKBQKBQKBQKBQKBQKBQKBQKBQKBQKBQKBQKBQKBQKBQKBQKBQKBQKBQKBQKBQKBQKBQKBQKBQKBQKBQKBQKBQKBQKBQKBQKBQKBQKBQKBQKBQKBQKBQKBQKBQKBQKBQKBQKBQKBQKBQKBQKBQKBQKBQKBQKBQKBQKBQKBQKBQKBQKBQKBQKBQKBQKBQKBQKBQKBQKBQKBQKBQKBQKBQM0DNAzQM0DNAzQM0DNAzQM0DNAzQM0DNAzQM0DNAzQM0DNAzQM0DNAzQM0DNAzQM0DNAzQM0DNAoFAoOb+T9p7pB4MflQPyftPdIPBj8qB+T9p7pB4MflQPyftPdIPBj8qB+T9p7pB4MflQPyftPdIPBj8qB+T9p7pB4MflQPyftPdIPBj8qB+T9p7pB4MflQYPQFoP8Lb+DH5UEfmOz92t/Bj8qLaT5js/dbfwY/KiWPmOz92t/Bj8qFj5js/drfwY/KhY+Y7P3a38GPyoWPmOz91t/Bj8qFj5js/drfwY/Ki2k+Y7P3a38GPyolj5js/drfwY/KhY+Y7P3a38GPyoWZHQVmeVrb+DH5fGgyer9p7rb+DH5UEfmOz92t/Bj8qFz5is/dbfwY/Khc+Y7P3a38GPyoXPmKz91t/Bj8qFz5js/drfwY/Khc+YrP3W38GPyoXPmOz92t/Bj8qFz5is/dbfwY/Khc+Y7P3a38GPyoXPmOz91t/Bj8qF1HRdtFFdzrEiRqba1OEVVBbXcjOF9eMfyoO5QKBQKBQKBQKBQKBQVzer+If1osJaR7KI5PWe4aOHUrcMGWJXkABMUbOA8neBAwPWQQOfqrnizam8PZ2HDpxMW1UX0mYjnMRpGmus8I3cKTp7hFGS548HDuu+6jSzLJbIneVQHVeKw1jA3OTsSOPeW2m8a/R747FOJExVh5ar0aRymKpnSZ0vaNJ15RrZi16zyyMuhE1vw00lsxhjcXERk7uTyhB2JHq+JRizO0fl5hcT+G4eHE5qptF521/lpqtr/dy+y1utjcR4lSJiJFRTqI3NyluwYekPTzyHLbUN6vfa2iPy9mI/hlPdxXVMxpM/+Jri3Dhbeetp0TtetLM4RkiVgWBUs2qZlmmiYQjG+OCGwf1wCRzKMaZm02/JmNPJnE/h1NNOaJmY8NIvTTV73/a3w47Oh1V6ZN2jOyIMaMaHVx3kDaTgnDDON8erYch0wsTPF3n7f2SOzVxTEzx3iY2m1/CXd0j2V1eBjQPZQZ0j2UFZHeH8Lf1WovBmbl/3L/UVZZlPSPZRTSPZQNI9lA0igxgeygzpHsoGkeygxgeygzpHsoGkeyg5IH9quP8Ao7b/AF3VSUl16qlB5jr4hK2p0zNCL5DMIVmd+FwphkrCC5XUU5fCg8/F0hfwRIsaTlCbhrZXgkmkkzcYgt7hzloF4RB1PggEZYFCCFs3TvSINyojkbROgVxbS6VhM5U6FMWp3EeD3BMPzs47tB6iw6Y4drBLeERyyKobCSKNRGd1ZQybDOGAwdqC5esNuYxKJDw2VmU6H7wUBjgacnZhy+I9RoK4Os1u7FQ5yEZ90YDQqhi2cew/v5+ygg3Wq2C6y7BQ6o30b5VmRpFBAHrVTy9eBzoJt1nthqBkOVBJ+il5AZJHd35ernkY5ig1OsXbZNDWDroaMnJaMAk4Ktho2JGPYRQbksF3tme35j/Cyc8//PRYVrNOc4vLTuglv7O/dA5k/wBo2qZoa7quLe7OvRdwLv3i3/ysn+/VYVqlyTpFzak77dlfO2M7do+I+0VNGppqiL2T7Pd/t7f/ACkn+/VZudnu/wBvb/5ST/foXQK3OdPabXV7OyvnfJ5do+B+w1NGstVr20GFyDg3VqD7OzOOeT7x7AT9RpeDLVOtmW7SBqN1bBdt+zSY35b9o+I+2l4TLMza2qzgXnvFv/lZP9+qiHTAYWcwnDTNwnyLZHSR850rEoZmD8sHVz32HIPP9V4bxba4S41/OumXVId43YxpwWhbAXSBpUgDZ1cnmM4rvlnLuziZu7qy78PVfHIUjJgS5QarcStIkshG7a2jjkyzvnSCVBB1AjOK88TaL0xPC97/ACl44m0Xoirhe959J4rI+kL04YoRjs3d4RHEEk8iOx9aERhHI/NJ32q58Xfw4dft5LGJjb25cOcz9Neil+lbzhKwD6yRxM2zjhvw2JjUKrF014GoKRj87fIzOJiZYnz06ff/AGzOLjZYnW/HSeW3hfjb4nS9xetHKF1gnjIojjOQFhV1ZWxnJfUoPx23piTi2m3X5fcxasaaarddo6X+bZnvrkLIw4hHHSOP6Ag8MxK/GYaCwBYlT3Dg7YG5G5qriJ33tGnTf8hua8SImdd7Rp032+jTtbi7Yh2SRpGa3cIyOsa5tWLAH80cXukE7bZ55rFM4l7z0+X3YoqxZ1nfSf8Az92za312+hQXCs4DSNblGU8CVnXQw9EOsYDcjrxk431TXiTp9Ok/VqmvFm0etuk/W2renvp+y28hVlkcRcfTEXeINGSxEeCc69K4wcAnbatzXXkpnz0+jpVXX3dM8ZtfTbTl4uNcT3Ik4mJlwSdS27tkm1gxmMagPpMjbOMEZ2JHGaq7318ukcPFwqqxL318v6Y4a8WTeXqO2mMjXMWOUkddfBtQIwVVsR5Mve2GVPeGMFmxYmdN/tHjpuZ8amZ03nryp02nTd7ava+g5I/4q4/6O2/13dSdkl1qqlAoFAoISRK2CygkHIyAcEgjI9mxI+ugcJdhpGBy2G1AES89IzjHIcvZQY4C4xpGPZgY5Y/pQYa3QnJRScEZ0jODzH14oLQKCEvq/iH9aLD58ert2A+iMh9N8FLNAFxMXZOEU7+okpniHA72MbV4u6r1tHPlx9fN+j9u7NOXNOn/AM9s1/diIm9/dta9ssX26upNYXxaXSzgnjZPGGiRTIpiSJc/ROI9SlsLuc5bmOk04mv38rctHkpxux5abxH6f06xNpzTVP6omq0xGunLadf5nuwHKCRAwuCBxVaXvy27IC2sZbQjg98Hn3hkGs93Xw6/OPz6uvtXZZmIqtNsvCYjSmqJ0tPGY4T/AG8GYIbwyoh4gkSK0JImPCT6abiFwWPELRKARl8ErucBqsRiZreHz+3ildXZIw5qi1pmvhrPu02taNLVf23i+nBda9G3pwrtKO/BxTx862EmZZIsHMcZTbT3T7FBGTYoxOvDj5sV4/ZN6Yj9Vvd2092J5zE8dfHhGs/Qt2WRnWSRUdD3ZwspVUvEOH1A6tMsIzkE558zWcld9fn4/wCHWO1dlimqKJiJm+9N41nDna06Xirh9F0nQ123DL991EJZta+mttcxuRy31SIM+vOa1krm1+nylzp7V2WnNFOkTm4cJromPSJa8nQl2quEDjVcRyNiUEti3RQVzIuNMqZO42CekF01mcOuL2/NPHm6x2vstU0zVbSJiNNvfmdfdnemdN9b7Xu9xApCqGOW0jUeWTjc/bXrh8Cq15tssoitvSH8Lf1Wi8CUbf8Acv8AUVGZTxVUxQZxQYxQMUGcUDFBjFBmgUHJH/FXH/R23+u7qTskutVUoFAoFAoFAoFAoFBXN6v4h/WiwnRGaBQKBQKBQKBQKCtvTH8Lf1Wi8CbkP4l/1CpLMrKqlAoFAoFAoFAoFByR/wAVcf8AR23+u7qSkutVUoOf2Wf3geEvnQOyz+8Dwl86B2Wf3geEvnQOyz+8Dwl86B2Wf3geEvnQOyz+8Dwl86B2Wf3geEvnQOyz+8Dwl86B2Wf3geEvnQRaynP+J9Y/RKOX10IlHsE3vJ8MedFzM9gm95PhjzqWLsdgm95PhjzpYzIyWc437T+cv6NfW37/AI0WJuu7LP7x/wCJfOqydln94HhL50Fb2k5IHafUT/dD4fGovA7BN7yfDHnSxmZ7BN7yfDHnSxc7BN7yfDHnSxcWxmBz2n/xDzql2Xspzt2n/wASj/3RGOwze8nwx51LJY7BN7yfDHnSxY7DN7yfDHnSxZGSynAJ7Sdgf0Y9n76STC3ss/vA8JfOqp2Wf3geEvnQQktZ9h2nmf2S/v8Ab8KkpJ2Gb3k+GPOlix2Gb3k+GPP4UsWOwTe8nwx50sWSs+jCrvI8hkd0jTlpAVC5AwPjIaWLOjVUoFAoFAoFAoFAoFAoFAoKpUY7hsfDAIPL6/V/M/CixMcYQwfzi2M/DGx25DPsP1eyovguVgdwciqzslQUSMCe6TkAju4PMcsnb2fyo1HUWNs7sQM8hg55bZx++heOS+jJQKBQKBQQlQnkxH1Aj681JSVTKcYJOPhpPw5Y+P8AKiWXK4PI1WrpUFUpB2zuPZuRt/KpKSjoY/nEfdJ/pTVNVyjA55+P/wCVWmaBQKBQKBQKBQKBQKBQKBQKBQKBQQaIHf1+0bH/AO6LdEQ+0lv38vsG1C/JYBRGaBQKBQKBQKBQKCLID+/+dCyIi9pJH7/LnUslk1UDYbCqrNAoFAoFAoFAoFAoFAoFAoFAoFAoNLpHpNIdAfV3ywXC5yVVnI+6rH6qzVXFO7tg9nrxb5eG/wAZt85hZb38bosiyKUZA4Ocd0gMG35bEH66sVRMXhmvBroqmmqNY0+K3tCZxqXPsyM8s/03peGctVr2UvfoGC5zlGbKjUoC6Sckcjhhgevf2VM0NRhVTF/CPP8A0q+do8Mc95YlkZNi4Vs6dgeZwRzpnhr2eu8aaTNr8Lxu3ElBJAIyMZGRkZ5ZrTlaY1TohQKBQKBQRc7HHPFJSXmuiusUrRJNNDlJVtxGYxp1SSg6kw7eiCF72QO98Ca81GNVliZje3r8Xlw+0VTTFVUb225z8W0es8ew0Sai4QDC5LcbgH87G0hwftGa138cvy9vm37TTy/L2+auXrODGzRxyahbPMSQhCBDIpDDWNRDRkYU75GDzIk4+kzEcL/Pr0ZntMZZmIna/Dr15wxJ1iIyVRnGuGMYTSvEd41fLkkfplwv/K25G4d99I/PMntFtovtHrz+OyyPrGuSWDcNphHG2jSnN0wXJwTrib2emgxk72MePhf89YWO0RfXa9vpv4x8neru9JQKBQKBQKBQKBQKBQKBQKCEkqqMswUEgZJA3JwBv6yal7LFM1bQlmqjm9L9FCdoSxGiKVnKsmoOGjePSdxgYcnkeVYrozTHR6ez9pnBpriN6ote9raxN/RqXHVxWeSTUoLSWzphB3OzlWCc91JUbDFZnCiZmfD0dqO31U0U0W2iuJ13zXi/jF+rn2HVl1nGT9FEtqVfAzI8XH1KMNlFzKOYO2w9tYpwpiry+r04v8QpqwdI96rPeOEROW3DWfd89WW6qKkUEInVGSCSAMIwpkkfhsHxq3I4G65ORncU7mIiIvwt+eSf8lVViV4k0XiZiq19oi8W2/q34TwXXfV0DVJx0jz2bmhCa4pXbfL5KsZcac5zjf1VZwuN+Xo54fbpmIoyTP8ANx1tVTEcuGW97W6N/ovoxbeVsSDEiKFi5AcPYuoJJ5FAcYGwPM5rdNGWd3nx+0VY2HF424+PCbdb2+0OvmujyM0CgUFck6qVUsAzkhQTuxALED2nAJ+o1JmISaoibSnmqowyMeo0GsvR8QVIwihIypRcbKV9EgerFZy02tbZjJTaIts177oaOQcgpMschKgZJRxJg/AsMn95PPes1YVM/nW7NeDTVHr63Sisrcl41RMrGInUAbRtlhGw9h1E/WfbSKaNYjwIow5vERHKfDks+a4d/ok72kt3RuU06SfiNK7/APKPZV7unk13dHJkdGw74jUZYscDALE5JP17/v3q5KeR3dPJfxl1cPUNenVp9enONWPZmreL2avF7LKqmaBQKBQKBQKBQKBQKBQYNB4ezsrm4iyWdozJCcNIclorxnZ1ycr9Eqj1ZOP3nyxTXVHl8/s+7iY3Z8DEtERe1W0fuw4iI6+9M+Ho6NvZ3ga3yzaU08XMudQzMCMfnHDRnJJzgciO9uKcS8evq81eL2WacS0aze2n9v2q2jzidNaTom94EYEsnaOzy8Q8c44+lBERvjSCpO3tOQcms5MTLGutufF1jtPZO+qmaYyZot7v6bzf46/lmzHZXgkXvNw1uWbeXJMJlzpx6+4fWTywMYGdZa7/AB9HKcXss0Tprltt+q2/ny9VZ6PvuEoEjCbTIHPEypmwojnX2R7MSntb0dqmXEt1+vNrvux95M5fdvFtNct5vTPXa1XTdYej7okEliwunZjxBoMJFxwyi/mEcSJSP/55+JuWv19NWO+7NaYiNMsRGmua9N7zxjSq3j5a1v0ZfaFV5GP0kRbEgL47MEdlLbDE44mOXw9VZijEtaZ/LffV2r7R2PPNVFPCbaafz3i9udGn5dJuibtSxjY5LXpyZM5EsiNFjPokIGX4HH76uSuNuv8Aj0Z9p7LVbPH7OHKmYq9bT1Uol3KjGJ32mvY8GTBH0ycE5zuAiMM5PpesHNS1dUadfno3NXZcOqIriNsOdI/pnN5zMeTcurG8IkKyNr47FBrAjaLLlFOMMmFYKSuDlVPe3zqacTXVxoxuyxNMTTpbXTWJ0vPKdYvF+EzGj1Aru+W1elwTBKFyWMMmnGdWdJxjG+c1mu+WbMYl8k25S8w/V+4kiHeAJZnUM8mY9VmYeenIbiNrI/fzJryzg11U/n7bfN45wMSqnf1n9tvnq2rvoa6dpSJFGu2ljX6STOt4oVVz3dsOjnb9bIGS2dThYkzOvC3pDdWDizM68JjeeUfW6dz0FKZFZGxGBBkGWTJKySPN6t9SuBv7MbCrVhVX06cZ56rVgVZrxtpxnnN/NrQdA3YUKZgrC2aLWJJGbWYVQPuPU652I5555zmMLEta/C288macDFiNZ4W3nl922eh5yyssgiGEOlZHcRsGkaTRqA1BtajG2Ao9grfd187N9zXeLTb435382nB0LNGoBYCZpLYqycSQFokCymTKjusA3P1kevFYjCqiNd9Ou0a38XOMGumNd9Oc7Rrfx/NWxL0JOJJWjcBWWZUBllGA8MSRg6RkYeNmJByNWQc1Zwq7zMdflDc4OJmmYnnxnlFvVTP0BcsgUSKCBdYxLIMGWVHi5KPRCsPhkY+EnBrta/Pj10ZnAxJi1/3cZ4zp5Jr0HchieIujiZCmRyDH2oy8M93YcM6fXyxyNXusS+/r1v8AJYwcW+/HnO2a9vJVYdF3LrBJqK4EWsO8iuOHcF22I31ISN8er1GpTh1zET4ek3Zow8SYpnw58Jv8m1H0NcaUzKOIs4YsXLI6gkElNIwSpPI7EDBxW+7rtvq3GDiWjXW70teh6ygUCgUCgUCgUCgUCgUCgUCgUCgUCgxigzQKBQKBQKBQKBQKBQKBQKBQKD//2Q==">
            <a:hlinkClick r:id="rId2"/>
          </p:cNvPr>
          <p:cNvSpPr>
            <a:spLocks noChangeAspect="1" noChangeArrowheads="1"/>
          </p:cNvSpPr>
          <p:nvPr/>
        </p:nvSpPr>
        <p:spPr bwMode="auto">
          <a:xfrm>
            <a:off x="117475" y="-1790700"/>
            <a:ext cx="5619750" cy="3743325"/>
          </a:xfrm>
          <a:prstGeom prst="rect">
            <a:avLst/>
          </a:prstGeom>
          <a:noFill/>
          <a:ln w="9525">
            <a:noFill/>
            <a:miter lim="800000"/>
            <a:headEnd/>
            <a:tailEnd/>
          </a:ln>
        </p:spPr>
        <p:txBody>
          <a:bodyPr/>
          <a:lstStyle/>
          <a:p>
            <a:endParaRPr lang="fr-FR"/>
          </a:p>
        </p:txBody>
      </p:sp>
      <p:pic>
        <p:nvPicPr>
          <p:cNvPr id="123907" name="Picture 4" descr="http://images.slideplayer.fr/12/3696943/slides/slide_24.jpg">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a:xfrm>
            <a:off x="6867525" y="6492875"/>
            <a:ext cx="2133600" cy="365125"/>
          </a:xfrm>
        </p:spPr>
        <p:txBody>
          <a:bodyPr/>
          <a:lstStyle/>
          <a:p>
            <a:pPr>
              <a:defRPr/>
            </a:pPr>
            <a:fld id="{9977C70C-021B-48C0-8459-8039C60A745D}" type="slidenum">
              <a:rPr lang="fr-FR" sz="2000" b="1" smtClean="0">
                <a:solidFill>
                  <a:schemeClr val="accent5"/>
                </a:solidFill>
              </a:rPr>
              <a:pPr>
                <a:defRPr/>
              </a:pPr>
              <a:t>120</a:t>
            </a:fld>
            <a:endParaRPr lang="fr-FR" sz="2000" b="1" dirty="0">
              <a:solidFill>
                <a:schemeClr val="accent5"/>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
          <p:cNvSpPr>
            <a:spLocks noChangeArrowheads="1"/>
          </p:cNvSpPr>
          <p:nvPr/>
        </p:nvSpPr>
        <p:spPr bwMode="auto">
          <a:xfrm>
            <a:off x="142875" y="0"/>
            <a:ext cx="9002713" cy="5724525"/>
          </a:xfrm>
          <a:prstGeom prst="rect">
            <a:avLst/>
          </a:prstGeom>
          <a:noFill/>
          <a:ln w="9525">
            <a:noFill/>
            <a:miter lim="800000"/>
            <a:headEnd/>
            <a:tailEnd/>
          </a:ln>
        </p:spPr>
        <p:txBody>
          <a:bodyPr wrap="none" anchor="ctr">
            <a:spAutoFit/>
          </a:bodyPr>
          <a:lstStyle/>
          <a:p>
            <a:pPr algn="just" eaLnBrk="0" hangingPunct="0">
              <a:lnSpc>
                <a:spcPct val="150000"/>
              </a:lnSpc>
            </a:pPr>
            <a:r>
              <a:rPr lang="fr-FR" sz="2400" b="1">
                <a:latin typeface="Tahoma" pitchFamily="34" charset="0"/>
              </a:rPr>
              <a:t>En savoir plus!</a:t>
            </a:r>
            <a:endParaRPr lang="fr-FR" sz="2400"/>
          </a:p>
          <a:p>
            <a:pPr algn="just" eaLnBrk="0" hangingPunct="0">
              <a:lnSpc>
                <a:spcPct val="150000"/>
              </a:lnSpc>
              <a:buFontTx/>
              <a:buChar char="•"/>
            </a:pPr>
            <a:r>
              <a:rPr lang="fr-FR" sz="2000">
                <a:latin typeface="Tahoma" pitchFamily="34" charset="0"/>
              </a:rPr>
              <a:t>Fagour AE / Calixte-Raffin E , 2017</a:t>
            </a:r>
            <a:endParaRPr lang="fr-FR" sz="2000"/>
          </a:p>
          <a:p>
            <a:pPr algn="just" eaLnBrk="0" hangingPunct="0">
              <a:lnSpc>
                <a:spcPct val="150000"/>
              </a:lnSpc>
              <a:buFontTx/>
              <a:buChar char="•"/>
            </a:pPr>
            <a:r>
              <a:rPr lang="fr-FR" sz="2000">
                <a:latin typeface="Tahoma" pitchFamily="34" charset="0"/>
              </a:rPr>
              <a:t>Bensegueni Tounsi L, 2013-2014: ISVK Constantine</a:t>
            </a:r>
            <a:endParaRPr lang="fr-FR" sz="2000"/>
          </a:p>
          <a:p>
            <a:pPr algn="just" eaLnBrk="0" hangingPunct="0">
              <a:lnSpc>
                <a:spcPct val="150000"/>
              </a:lnSpc>
              <a:buFontTx/>
              <a:buChar char="•"/>
            </a:pPr>
            <a:r>
              <a:rPr lang="fr-FR" sz="2000">
                <a:latin typeface="Tahoma" pitchFamily="34" charset="0"/>
              </a:rPr>
              <a:t>Bousquet-M</a:t>
            </a:r>
            <a:r>
              <a:rPr lang="fr-FR" sz="2000"/>
              <a:t>é</a:t>
            </a:r>
            <a:r>
              <a:rPr lang="fr-FR" sz="2000">
                <a:latin typeface="Tahoma" pitchFamily="34" charset="0"/>
              </a:rPr>
              <a:t>lou A, 2015: </a:t>
            </a:r>
            <a:r>
              <a:rPr lang="fr-FR" sz="2000"/>
              <a:t>é</a:t>
            </a:r>
            <a:r>
              <a:rPr lang="fr-FR" sz="2000">
                <a:latin typeface="Tahoma" pitchFamily="34" charset="0"/>
              </a:rPr>
              <a:t>cole nationale v</a:t>
            </a:r>
            <a:r>
              <a:rPr lang="fr-FR" sz="2000"/>
              <a:t>é</a:t>
            </a:r>
            <a:r>
              <a:rPr lang="fr-FR" sz="2000">
                <a:latin typeface="Tahoma" pitchFamily="34" charset="0"/>
              </a:rPr>
              <a:t>t</a:t>
            </a:r>
            <a:r>
              <a:rPr lang="fr-FR" sz="2000"/>
              <a:t>é</a:t>
            </a:r>
            <a:r>
              <a:rPr lang="fr-FR" sz="2000">
                <a:latin typeface="Tahoma" pitchFamily="34" charset="0"/>
              </a:rPr>
              <a:t>rinaire Toulouse. 2015.</a:t>
            </a:r>
            <a:endParaRPr lang="fr-FR" sz="2000"/>
          </a:p>
          <a:p>
            <a:pPr algn="just" eaLnBrk="0" hangingPunct="0">
              <a:lnSpc>
                <a:spcPct val="150000"/>
              </a:lnSpc>
              <a:buFontTx/>
              <a:buChar char="•"/>
            </a:pPr>
            <a:r>
              <a:rPr lang="fr-FR" sz="2000">
                <a:latin typeface="Tahoma" pitchFamily="34" charset="0"/>
              </a:rPr>
              <a:t>Cynthia M, Khan B.A, 2008: Le manuel du v</a:t>
            </a:r>
            <a:r>
              <a:rPr lang="fr-FR" sz="2000"/>
              <a:t>é</a:t>
            </a:r>
            <a:r>
              <a:rPr lang="fr-FR" sz="2000">
                <a:latin typeface="Tahoma" pitchFamily="34" charset="0"/>
              </a:rPr>
              <a:t>t</a:t>
            </a:r>
            <a:r>
              <a:rPr lang="fr-FR" sz="2000"/>
              <a:t>é</a:t>
            </a:r>
            <a:r>
              <a:rPr lang="fr-FR" sz="2000">
                <a:latin typeface="Tahoma" pitchFamily="34" charset="0"/>
              </a:rPr>
              <a:t>rinaire Merck. 9</a:t>
            </a:r>
            <a:r>
              <a:rPr lang="fr-FR" sz="2000" baseline="30000"/>
              <a:t>è</a:t>
            </a:r>
            <a:r>
              <a:rPr lang="fr-FR" sz="2000" baseline="30000">
                <a:latin typeface="Tahoma" pitchFamily="34" charset="0"/>
              </a:rPr>
              <a:t>me</a:t>
            </a:r>
            <a:r>
              <a:rPr lang="fr-FR" sz="2000">
                <a:latin typeface="Tahoma" pitchFamily="34" charset="0"/>
              </a:rPr>
              <a:t> </a:t>
            </a:r>
            <a:r>
              <a:rPr lang="fr-FR" sz="2000"/>
              <a:t>é</a:t>
            </a:r>
            <a:r>
              <a:rPr lang="fr-FR" sz="2000">
                <a:latin typeface="Tahoma" pitchFamily="34" charset="0"/>
              </a:rPr>
              <a:t>dition</a:t>
            </a:r>
            <a:endParaRPr lang="fr-FR" sz="2000"/>
          </a:p>
          <a:p>
            <a:pPr algn="just" eaLnBrk="0" hangingPunct="0">
              <a:lnSpc>
                <a:spcPct val="150000"/>
              </a:lnSpc>
              <a:buFontTx/>
              <a:buChar char="•"/>
            </a:pPr>
            <a:r>
              <a:rPr lang="fr-FR" sz="2000">
                <a:latin typeface="Tahoma" pitchFamily="34" charset="0"/>
              </a:rPr>
              <a:t>Dangoumau J, 2006: universit</a:t>
            </a:r>
            <a:r>
              <a:rPr lang="fr-FR" sz="2000"/>
              <a:t>é</a:t>
            </a:r>
            <a:r>
              <a:rPr lang="fr-FR" sz="2000">
                <a:latin typeface="Tahoma" pitchFamily="34" charset="0"/>
              </a:rPr>
              <a:t> Victor Segalen </a:t>
            </a:r>
            <a:r>
              <a:rPr lang="fr-FR" sz="2000"/>
              <a:t>–</a:t>
            </a:r>
            <a:r>
              <a:rPr lang="fr-FR" sz="2000">
                <a:latin typeface="Tahoma" pitchFamily="34" charset="0"/>
              </a:rPr>
              <a:t> Bordeaux.</a:t>
            </a:r>
          </a:p>
          <a:p>
            <a:pPr algn="just" eaLnBrk="0" hangingPunct="0">
              <a:lnSpc>
                <a:spcPct val="150000"/>
              </a:lnSpc>
              <a:buFontTx/>
              <a:buChar char="•"/>
            </a:pPr>
            <a:r>
              <a:rPr lang="fr-FR" sz="2000">
                <a:latin typeface="Tahoma" pitchFamily="34" charset="0"/>
              </a:rPr>
              <a:t>Gazengel JM, Orecchioni AM 2001. Le préparateur en pharmacie. OPU</a:t>
            </a:r>
            <a:endParaRPr lang="fr-FR" sz="2000"/>
          </a:p>
          <a:p>
            <a:pPr algn="just" eaLnBrk="0" hangingPunct="0">
              <a:lnSpc>
                <a:spcPct val="150000"/>
              </a:lnSpc>
              <a:buFontTx/>
              <a:buChar char="•"/>
            </a:pPr>
            <a:r>
              <a:rPr lang="fr-FR" sz="2000">
                <a:latin typeface="Tahoma" pitchFamily="34" charset="0"/>
              </a:rPr>
              <a:t>Lezzar N, 2006-2007: ISVK Constantine</a:t>
            </a:r>
            <a:endParaRPr lang="fr-FR" sz="2000"/>
          </a:p>
          <a:p>
            <a:pPr algn="just" eaLnBrk="0" hangingPunct="0">
              <a:lnSpc>
                <a:spcPct val="150000"/>
              </a:lnSpc>
              <a:buFontTx/>
              <a:buChar char="•"/>
            </a:pPr>
            <a:r>
              <a:rPr lang="fr-FR" sz="2000">
                <a:latin typeface="Tahoma" pitchFamily="34" charset="0"/>
              </a:rPr>
              <a:t>Loichot  C et Gima M, 2005-2006: facult</a:t>
            </a:r>
            <a:r>
              <a:rPr lang="fr-FR" sz="2000"/>
              <a:t>é</a:t>
            </a:r>
            <a:r>
              <a:rPr lang="fr-FR" sz="2000">
                <a:latin typeface="Tahoma" pitchFamily="34" charset="0"/>
              </a:rPr>
              <a:t> de m</a:t>
            </a:r>
            <a:r>
              <a:rPr lang="fr-FR" sz="2000"/>
              <a:t>é</a:t>
            </a:r>
            <a:r>
              <a:rPr lang="fr-FR" sz="2000">
                <a:latin typeface="Tahoma" pitchFamily="34" charset="0"/>
              </a:rPr>
              <a:t>decine</a:t>
            </a:r>
            <a:r>
              <a:rPr lang="fr-FR" sz="2000"/>
              <a:t> Strasbourg</a:t>
            </a:r>
            <a:r>
              <a:rPr lang="fr-FR" sz="2000">
                <a:latin typeface="Tahoma" pitchFamily="34" charset="0"/>
              </a:rPr>
              <a:t>.</a:t>
            </a:r>
            <a:endParaRPr lang="fr-FR" sz="2000"/>
          </a:p>
          <a:p>
            <a:pPr algn="just" eaLnBrk="0" hangingPunct="0">
              <a:lnSpc>
                <a:spcPct val="150000"/>
              </a:lnSpc>
              <a:buFontTx/>
              <a:buChar char="•"/>
            </a:pPr>
            <a:r>
              <a:rPr lang="fr-FR" sz="2000">
                <a:latin typeface="Tahoma" pitchFamily="34" charset="0"/>
              </a:rPr>
              <a:t>L</a:t>
            </a:r>
            <a:r>
              <a:rPr lang="fr-FR" sz="2000"/>
              <a:t>ù</a:t>
            </a:r>
            <a:r>
              <a:rPr lang="fr-FR" sz="2000">
                <a:latin typeface="Tahoma" pitchFamily="34" charset="0"/>
              </a:rPr>
              <a:t>llmann H, Mohr K, Ziegler A, 1998: Atlas de poche de pharmacologie. </a:t>
            </a:r>
            <a:endParaRPr lang="fr-FR" sz="2000"/>
          </a:p>
          <a:p>
            <a:pPr algn="just" eaLnBrk="0" hangingPunct="0">
              <a:lnSpc>
                <a:spcPct val="150000"/>
              </a:lnSpc>
              <a:buFontTx/>
              <a:buChar char="•"/>
            </a:pPr>
            <a:r>
              <a:rPr lang="fr-FR" sz="2000">
                <a:latin typeface="Tahoma" pitchFamily="34" charset="0"/>
              </a:rPr>
              <a:t>Stank Labesk F, 2011-2012: Facult</a:t>
            </a:r>
            <a:r>
              <a:rPr lang="fr-FR" sz="2000"/>
              <a:t>é</a:t>
            </a:r>
            <a:r>
              <a:rPr lang="fr-FR" sz="2000">
                <a:latin typeface="Tahoma" pitchFamily="34" charset="0"/>
              </a:rPr>
              <a:t> de M</a:t>
            </a:r>
            <a:r>
              <a:rPr lang="fr-FR" sz="2000"/>
              <a:t>é</a:t>
            </a:r>
            <a:r>
              <a:rPr lang="fr-FR" sz="2000">
                <a:latin typeface="Tahoma" pitchFamily="34" charset="0"/>
              </a:rPr>
              <a:t>decine et de Pharmacie Grenoble ;</a:t>
            </a:r>
          </a:p>
          <a:p>
            <a:pPr algn="just" eaLnBrk="0" hangingPunct="0">
              <a:lnSpc>
                <a:spcPct val="150000"/>
              </a:lnSpc>
            </a:pPr>
            <a:r>
              <a:rPr lang="fr-FR" sz="2000">
                <a:latin typeface="Tahoma" pitchFamily="34" charset="0"/>
              </a:rPr>
              <a:t>		 universit</a:t>
            </a:r>
            <a:r>
              <a:rPr lang="fr-FR" sz="2000"/>
              <a:t>é</a:t>
            </a:r>
            <a:r>
              <a:rPr lang="fr-FR" sz="2000">
                <a:latin typeface="Tahoma" pitchFamily="34" charset="0"/>
              </a:rPr>
              <a:t> Josef Fourier de Grenoble</a:t>
            </a:r>
            <a:endParaRPr lang="fr-FR" sz="2000"/>
          </a:p>
        </p:txBody>
      </p:sp>
      <p:sp>
        <p:nvSpPr>
          <p:cNvPr id="3" name="Espace réservé du numéro de diapositive 2"/>
          <p:cNvSpPr>
            <a:spLocks noGrp="1"/>
          </p:cNvSpPr>
          <p:nvPr>
            <p:ph type="sldNum" sz="quarter" idx="12"/>
          </p:nvPr>
        </p:nvSpPr>
        <p:spPr/>
        <p:txBody>
          <a:bodyPr/>
          <a:lstStyle/>
          <a:p>
            <a:pPr>
              <a:defRPr/>
            </a:pPr>
            <a:fld id="{88692F12-4B75-4F24-B70B-2DF1E766B305}" type="slidenum">
              <a:rPr lang="fr-FR" smtClean="0"/>
              <a:pPr>
                <a:defRPr/>
              </a:pPr>
              <a:t>121</a:t>
            </a:fld>
            <a:endParaRPr lang="fr-FR"/>
          </a:p>
        </p:txBody>
      </p:sp>
      <p:pic>
        <p:nvPicPr>
          <p:cNvPr id="124932" name="Picture 5" descr="concours « CLG PU DU MONT D HOR – ST THIERRY"/>
          <p:cNvPicPr>
            <a:picLocks noChangeAspect="1" noChangeArrowheads="1"/>
          </p:cNvPicPr>
          <p:nvPr/>
        </p:nvPicPr>
        <p:blipFill>
          <a:blip r:embed="rId2"/>
          <a:srcRect/>
          <a:stretch>
            <a:fillRect/>
          </a:stretch>
        </p:blipFill>
        <p:spPr bwMode="auto">
          <a:xfrm>
            <a:off x="7572375" y="5286375"/>
            <a:ext cx="1571625" cy="1571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9810">
                                            <p:txEl>
                                              <p:pRg st="1" end="1"/>
                                            </p:txEl>
                                          </p:spTgt>
                                        </p:tgtEl>
                                        <p:attrNameLst>
                                          <p:attrName>style.visibility</p:attrName>
                                        </p:attrNameLst>
                                      </p:cBhvr>
                                      <p:to>
                                        <p:strVal val="visible"/>
                                      </p:to>
                                    </p:set>
                                    <p:animEffect transition="in" filter="strips(downLeft)">
                                      <p:cBhvr>
                                        <p:cTn id="7" dur="500"/>
                                        <p:tgtEl>
                                          <p:spTgt spid="119810">
                                            <p:txEl>
                                              <p:pRg st="1" end="1"/>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119810">
                                            <p:txEl>
                                              <p:pRg st="2" end="2"/>
                                            </p:txEl>
                                          </p:spTgt>
                                        </p:tgtEl>
                                        <p:attrNameLst>
                                          <p:attrName>style.visibility</p:attrName>
                                        </p:attrNameLst>
                                      </p:cBhvr>
                                      <p:to>
                                        <p:strVal val="visible"/>
                                      </p:to>
                                    </p:set>
                                    <p:animEffect transition="in" filter="strips(downLeft)">
                                      <p:cBhvr>
                                        <p:cTn id="10" dur="500"/>
                                        <p:tgtEl>
                                          <p:spTgt spid="119810">
                                            <p:txEl>
                                              <p:pRg st="2" end="2"/>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119810">
                                            <p:txEl>
                                              <p:pRg st="3" end="3"/>
                                            </p:txEl>
                                          </p:spTgt>
                                        </p:tgtEl>
                                        <p:attrNameLst>
                                          <p:attrName>style.visibility</p:attrName>
                                        </p:attrNameLst>
                                      </p:cBhvr>
                                      <p:to>
                                        <p:strVal val="visible"/>
                                      </p:to>
                                    </p:set>
                                    <p:animEffect transition="in" filter="strips(downLeft)">
                                      <p:cBhvr>
                                        <p:cTn id="13" dur="500"/>
                                        <p:tgtEl>
                                          <p:spTgt spid="119810">
                                            <p:txEl>
                                              <p:pRg st="3" end="3"/>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119810">
                                            <p:txEl>
                                              <p:pRg st="4" end="4"/>
                                            </p:txEl>
                                          </p:spTgt>
                                        </p:tgtEl>
                                        <p:attrNameLst>
                                          <p:attrName>style.visibility</p:attrName>
                                        </p:attrNameLst>
                                      </p:cBhvr>
                                      <p:to>
                                        <p:strVal val="visible"/>
                                      </p:to>
                                    </p:set>
                                    <p:animEffect transition="in" filter="strips(downLeft)">
                                      <p:cBhvr>
                                        <p:cTn id="16" dur="500"/>
                                        <p:tgtEl>
                                          <p:spTgt spid="119810">
                                            <p:txEl>
                                              <p:pRg st="4" end="4"/>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119810">
                                            <p:txEl>
                                              <p:pRg st="5" end="5"/>
                                            </p:txEl>
                                          </p:spTgt>
                                        </p:tgtEl>
                                        <p:attrNameLst>
                                          <p:attrName>style.visibility</p:attrName>
                                        </p:attrNameLst>
                                      </p:cBhvr>
                                      <p:to>
                                        <p:strVal val="visible"/>
                                      </p:to>
                                    </p:set>
                                    <p:animEffect transition="in" filter="strips(downLeft)">
                                      <p:cBhvr>
                                        <p:cTn id="19" dur="500"/>
                                        <p:tgtEl>
                                          <p:spTgt spid="119810">
                                            <p:txEl>
                                              <p:pRg st="5" end="5"/>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119810">
                                            <p:txEl>
                                              <p:pRg st="6" end="6"/>
                                            </p:txEl>
                                          </p:spTgt>
                                        </p:tgtEl>
                                        <p:attrNameLst>
                                          <p:attrName>style.visibility</p:attrName>
                                        </p:attrNameLst>
                                      </p:cBhvr>
                                      <p:to>
                                        <p:strVal val="visible"/>
                                      </p:to>
                                    </p:set>
                                    <p:animEffect transition="in" filter="strips(downLeft)">
                                      <p:cBhvr>
                                        <p:cTn id="22" dur="500"/>
                                        <p:tgtEl>
                                          <p:spTgt spid="119810">
                                            <p:txEl>
                                              <p:pRg st="6" end="6"/>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119810">
                                            <p:txEl>
                                              <p:pRg st="7" end="7"/>
                                            </p:txEl>
                                          </p:spTgt>
                                        </p:tgtEl>
                                        <p:attrNameLst>
                                          <p:attrName>style.visibility</p:attrName>
                                        </p:attrNameLst>
                                      </p:cBhvr>
                                      <p:to>
                                        <p:strVal val="visible"/>
                                      </p:to>
                                    </p:set>
                                    <p:animEffect transition="in" filter="strips(downLeft)">
                                      <p:cBhvr>
                                        <p:cTn id="25" dur="500"/>
                                        <p:tgtEl>
                                          <p:spTgt spid="119810">
                                            <p:txEl>
                                              <p:pRg st="7" end="7"/>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119810">
                                            <p:txEl>
                                              <p:pRg st="8" end="8"/>
                                            </p:txEl>
                                          </p:spTgt>
                                        </p:tgtEl>
                                        <p:attrNameLst>
                                          <p:attrName>style.visibility</p:attrName>
                                        </p:attrNameLst>
                                      </p:cBhvr>
                                      <p:to>
                                        <p:strVal val="visible"/>
                                      </p:to>
                                    </p:set>
                                    <p:animEffect transition="in" filter="strips(downLeft)">
                                      <p:cBhvr>
                                        <p:cTn id="28" dur="500"/>
                                        <p:tgtEl>
                                          <p:spTgt spid="119810">
                                            <p:txEl>
                                              <p:pRg st="8" end="8"/>
                                            </p:txEl>
                                          </p:spTgt>
                                        </p:tgtEl>
                                      </p:cBhvr>
                                    </p:animEffect>
                                  </p:childTnLst>
                                </p:cTn>
                              </p:par>
                              <p:par>
                                <p:cTn id="29" presetID="18" presetClass="entr" presetSubtype="12" fill="hold" nodeType="withEffect">
                                  <p:stCondLst>
                                    <p:cond delay="0"/>
                                  </p:stCondLst>
                                  <p:childTnLst>
                                    <p:set>
                                      <p:cBhvr>
                                        <p:cTn id="30" dur="1" fill="hold">
                                          <p:stCondLst>
                                            <p:cond delay="0"/>
                                          </p:stCondLst>
                                        </p:cTn>
                                        <p:tgtEl>
                                          <p:spTgt spid="119810">
                                            <p:txEl>
                                              <p:pRg st="9" end="9"/>
                                            </p:txEl>
                                          </p:spTgt>
                                        </p:tgtEl>
                                        <p:attrNameLst>
                                          <p:attrName>style.visibility</p:attrName>
                                        </p:attrNameLst>
                                      </p:cBhvr>
                                      <p:to>
                                        <p:strVal val="visible"/>
                                      </p:to>
                                    </p:set>
                                    <p:animEffect transition="in" filter="strips(downLeft)">
                                      <p:cBhvr>
                                        <p:cTn id="31" dur="500"/>
                                        <p:tgtEl>
                                          <p:spTgt spid="119810">
                                            <p:txEl>
                                              <p:pRg st="9" end="9"/>
                                            </p:txEl>
                                          </p:spTgt>
                                        </p:tgtEl>
                                      </p:cBhvr>
                                    </p:animEffect>
                                  </p:childTnLst>
                                </p:cTn>
                              </p:par>
                              <p:par>
                                <p:cTn id="32" presetID="18" presetClass="entr" presetSubtype="12" fill="hold" nodeType="withEffect">
                                  <p:stCondLst>
                                    <p:cond delay="0"/>
                                  </p:stCondLst>
                                  <p:childTnLst>
                                    <p:set>
                                      <p:cBhvr>
                                        <p:cTn id="33" dur="1" fill="hold">
                                          <p:stCondLst>
                                            <p:cond delay="0"/>
                                          </p:stCondLst>
                                        </p:cTn>
                                        <p:tgtEl>
                                          <p:spTgt spid="119810">
                                            <p:txEl>
                                              <p:pRg st="10" end="10"/>
                                            </p:txEl>
                                          </p:spTgt>
                                        </p:tgtEl>
                                        <p:attrNameLst>
                                          <p:attrName>style.visibility</p:attrName>
                                        </p:attrNameLst>
                                      </p:cBhvr>
                                      <p:to>
                                        <p:strVal val="visible"/>
                                      </p:to>
                                    </p:set>
                                    <p:animEffect transition="in" filter="strips(downLeft)">
                                      <p:cBhvr>
                                        <p:cTn id="34" dur="500"/>
                                        <p:tgtEl>
                                          <p:spTgt spid="119810">
                                            <p:txEl>
                                              <p:pRg st="10" end="10"/>
                                            </p:txEl>
                                          </p:spTgt>
                                        </p:tgtEl>
                                      </p:cBhvr>
                                    </p:animEffect>
                                  </p:childTnLst>
                                </p:cTn>
                              </p:par>
                              <p:par>
                                <p:cTn id="35" presetID="18" presetClass="entr" presetSubtype="12" fill="hold" nodeType="withEffect">
                                  <p:stCondLst>
                                    <p:cond delay="0"/>
                                  </p:stCondLst>
                                  <p:childTnLst>
                                    <p:set>
                                      <p:cBhvr>
                                        <p:cTn id="36" dur="1" fill="hold">
                                          <p:stCondLst>
                                            <p:cond delay="0"/>
                                          </p:stCondLst>
                                        </p:cTn>
                                        <p:tgtEl>
                                          <p:spTgt spid="119810">
                                            <p:txEl>
                                              <p:pRg st="11" end="11"/>
                                            </p:txEl>
                                          </p:spTgt>
                                        </p:tgtEl>
                                        <p:attrNameLst>
                                          <p:attrName>style.visibility</p:attrName>
                                        </p:attrNameLst>
                                      </p:cBhvr>
                                      <p:to>
                                        <p:strVal val="visible"/>
                                      </p:to>
                                    </p:set>
                                    <p:animEffect transition="in" filter="strips(downLeft)">
                                      <p:cBhvr>
                                        <p:cTn id="37" dur="500"/>
                                        <p:tgtEl>
                                          <p:spTgt spid="1198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2900" y="1143000"/>
            <a:ext cx="8229600" cy="4525963"/>
          </a:xfrm>
        </p:spPr>
        <p:txBody>
          <a:bodyPr/>
          <a:lstStyle/>
          <a:p>
            <a:pPr algn="ctr">
              <a:buFont typeface="Arial" pitchFamily="34" charset="0"/>
              <a:buNone/>
            </a:pPr>
            <a:r>
              <a:rPr lang="fr-FR" i="1" dirty="0" smtClean="0">
                <a:latin typeface="Monotype Corsiva" pitchFamily="66" charset="0"/>
              </a:rPr>
              <a:t>«</a:t>
            </a:r>
            <a:r>
              <a:rPr lang="fr-FR" b="1" i="1" dirty="0" smtClean="0">
                <a:latin typeface="Monotype Corsiva" pitchFamily="66" charset="0"/>
              </a:rPr>
              <a:t>Pour améliorer et enrichir les informations </a:t>
            </a:r>
          </a:p>
          <a:p>
            <a:pPr algn="ctr">
              <a:buFont typeface="Arial" pitchFamily="34" charset="0"/>
              <a:buNone/>
            </a:pPr>
            <a:r>
              <a:rPr lang="fr-FR" b="1" i="1" dirty="0" smtClean="0">
                <a:latin typeface="Monotype Corsiva" pitchFamily="66" charset="0"/>
              </a:rPr>
              <a:t>de cet enseignement, vous pouvez contribuer </a:t>
            </a:r>
          </a:p>
          <a:p>
            <a:pPr algn="ctr">
              <a:buFont typeface="Arial" pitchFamily="34" charset="0"/>
              <a:buNone/>
            </a:pPr>
            <a:r>
              <a:rPr lang="fr-FR" b="1" i="1" dirty="0" smtClean="0">
                <a:latin typeface="Monotype Corsiva" pitchFamily="66" charset="0"/>
              </a:rPr>
              <a:t>à l'optimisation des données de chaque chapitre, </a:t>
            </a:r>
          </a:p>
          <a:p>
            <a:pPr algn="ctr">
              <a:buFont typeface="Arial" pitchFamily="34" charset="0"/>
              <a:buNone/>
            </a:pPr>
            <a:r>
              <a:rPr lang="fr-FR" b="1" i="1" dirty="0" smtClean="0">
                <a:latin typeface="Monotype Corsiva" pitchFamily="66" charset="0"/>
              </a:rPr>
              <a:t>Et à signaler  les éventuelles  erreurs survenues , </a:t>
            </a:r>
          </a:p>
          <a:p>
            <a:pPr algn="ctr">
              <a:buFont typeface="Arial" pitchFamily="34" charset="0"/>
              <a:buNone/>
            </a:pPr>
            <a:r>
              <a:rPr lang="fr-FR" b="1" i="1" dirty="0" smtClean="0">
                <a:latin typeface="Monotype Corsiva" pitchFamily="66" charset="0"/>
              </a:rPr>
              <a:t>on reste à l'écoute »</a:t>
            </a:r>
            <a:endParaRPr lang="fr-FR" b="1" dirty="0" smtClean="0">
              <a:latin typeface="Monotype Corsiva" pitchFamily="66" charset="0"/>
            </a:endParaRPr>
          </a:p>
          <a:p>
            <a:pPr algn="ctr">
              <a:buFont typeface="Arial" pitchFamily="34" charset="0"/>
              <a:buNone/>
            </a:pPr>
            <a:endParaRPr lang="fr-FR" sz="1000" dirty="0" smtClean="0"/>
          </a:p>
          <a:p>
            <a:pPr algn="ctr">
              <a:buFont typeface="Arial" pitchFamily="34" charset="0"/>
              <a:buNone/>
            </a:pPr>
            <a:endParaRPr lang="fr-FR" sz="2400" b="1" dirty="0" smtClean="0">
              <a:solidFill>
                <a:schemeClr val="tx2"/>
              </a:solidFill>
            </a:endParaRPr>
          </a:p>
          <a:p>
            <a:pPr algn="ctr">
              <a:buFont typeface="Arial" pitchFamily="34" charset="0"/>
              <a:buNone/>
            </a:pPr>
            <a:endParaRPr lang="fr-FR" sz="2400" b="1" dirty="0" smtClean="0">
              <a:solidFill>
                <a:schemeClr val="tx2"/>
              </a:solidFill>
            </a:endParaRPr>
          </a:p>
        </p:txBody>
      </p:sp>
      <p:sp>
        <p:nvSpPr>
          <p:cNvPr id="4" name="Espace réservé du numéro de diapositive 3"/>
          <p:cNvSpPr>
            <a:spLocks noGrp="1"/>
          </p:cNvSpPr>
          <p:nvPr>
            <p:ph type="sldNum" sz="quarter" idx="12"/>
          </p:nvPr>
        </p:nvSpPr>
        <p:spPr/>
        <p:txBody>
          <a:bodyPr/>
          <a:lstStyle/>
          <a:p>
            <a:pPr>
              <a:defRPr/>
            </a:pPr>
            <a:fld id="{ADD3577A-5D5E-473D-9AF1-7579AEF34506}" type="slidenum">
              <a:rPr lang="fr-BE" smtClean="0"/>
              <a:pPr>
                <a:defRPr/>
              </a:pPr>
              <a:t>122</a:t>
            </a:fld>
            <a:endParaRPr lang="fr-BE"/>
          </a:p>
        </p:txBody>
      </p:sp>
      <p:pic>
        <p:nvPicPr>
          <p:cNvPr id="125956" name="Picture 4" descr="Résultat de recherche d'images pour &quot;à l'écoute symbole&quot;"/>
          <p:cNvPicPr>
            <a:picLocks noChangeAspect="1" noChangeArrowheads="1"/>
          </p:cNvPicPr>
          <p:nvPr/>
        </p:nvPicPr>
        <p:blipFill>
          <a:blip r:embed="rId2"/>
          <a:srcRect/>
          <a:stretch>
            <a:fillRect/>
          </a:stretch>
        </p:blipFill>
        <p:spPr bwMode="auto">
          <a:xfrm>
            <a:off x="7397750" y="0"/>
            <a:ext cx="1746250" cy="1214438"/>
          </a:xfrm>
          <a:prstGeom prst="rect">
            <a:avLst/>
          </a:prstGeom>
          <a:noFill/>
          <a:ln w="9525">
            <a:noFill/>
            <a:miter lim="800000"/>
            <a:headEnd/>
            <a:tailEnd/>
          </a:ln>
        </p:spPr>
      </p:pic>
    </p:spTree>
  </p:cSld>
  <p:clrMapOvr>
    <a:masterClrMapping/>
  </p:clrMapOvr>
  <p:transition advTm="276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path" presetSubtype="0" accel="50000" decel="50000" fill="hold" nodeType="after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6" dur="2000" fill="hold"/>
                                        <p:tgtEl>
                                          <p:spTgt spid="3">
                                            <p:txEl>
                                              <p:pRg st="0" end="0"/>
                                            </p:txEl>
                                          </p:spTgt>
                                        </p:tgtEl>
                                        <p:attrNameLst>
                                          <p:attrName>ppt_x</p:attrName>
                                          <p:attrName>ppt_y</p:attrName>
                                        </p:attrNameLst>
                                      </p:cBhvr>
                                    </p:animMotion>
                                  </p:childTnLst>
                                </p:cTn>
                              </p:par>
                            </p:childTnLst>
                          </p:cTn>
                        </p:par>
                        <p:par>
                          <p:cTn id="7" fill="hold">
                            <p:stCondLst>
                              <p:cond delay="2000"/>
                            </p:stCondLst>
                            <p:childTnLst>
                              <p:par>
                                <p:cTn id="8" presetID="9" presetClass="path" presetSubtype="0" accel="50000" decel="50000" fill="hold" nodeType="after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9" dur="2000" fill="hold"/>
                                        <p:tgtEl>
                                          <p:spTgt spid="3">
                                            <p:txEl>
                                              <p:pRg st="1" end="1"/>
                                            </p:txEl>
                                          </p:spTgt>
                                        </p:tgtEl>
                                        <p:attrNameLst>
                                          <p:attrName>ppt_x</p:attrName>
                                          <p:attrName>ppt_y</p:attrName>
                                        </p:attrNameLst>
                                      </p:cBhvr>
                                    </p:animMotion>
                                  </p:childTnLst>
                                </p:cTn>
                              </p:par>
                              <p:par>
                                <p:cTn id="10" presetID="9" presetClass="path" presetSubtype="0" accel="50000" decel="50000" fill="hold" nodeType="with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11" dur="2000" fill="hold"/>
                                        <p:tgtEl>
                                          <p:spTgt spid="3">
                                            <p:txEl>
                                              <p:pRg st="2" end="2"/>
                                            </p:txEl>
                                          </p:spTgt>
                                        </p:tgtEl>
                                        <p:attrNameLst>
                                          <p:attrName>ppt_x</p:attrName>
                                          <p:attrName>ppt_y</p:attrName>
                                        </p:attrNameLst>
                                      </p:cBhvr>
                                    </p:animMotion>
                                  </p:childTnLst>
                                </p:cTn>
                              </p:par>
                              <p:par>
                                <p:cTn id="12" presetID="9" presetClass="path" presetSubtype="0" accel="50000" decel="50000" fill="hold" nodeType="with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13" dur="2000" fill="hold"/>
                                        <p:tgtEl>
                                          <p:spTgt spid="3">
                                            <p:txEl>
                                              <p:pRg st="3" end="3"/>
                                            </p:txEl>
                                          </p:spTgt>
                                        </p:tgtEl>
                                        <p:attrNameLst>
                                          <p:attrName>ppt_x</p:attrName>
                                          <p:attrName>ppt_y</p:attrName>
                                        </p:attrNameLst>
                                      </p:cBhvr>
                                    </p:animMotion>
                                  </p:childTnLst>
                                </p:cTn>
                              </p:par>
                              <p:par>
                                <p:cTn id="14" presetID="9" presetClass="path" presetSubtype="0" accel="50000" decel="50000" fill="hold" nodeType="with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15" dur="2000" fill="hold"/>
                                        <p:tgtEl>
                                          <p:spTgt spid="3">
                                            <p:txEl>
                                              <p:pRg st="4" end="4"/>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708025"/>
          </a:xfrm>
          <a:prstGeom prst="rect">
            <a:avLst/>
          </a:prstGeom>
          <a:noFill/>
          <a:ln w="9525">
            <a:noFill/>
            <a:miter lim="800000"/>
            <a:headEnd/>
            <a:tailEnd/>
          </a:ln>
        </p:spPr>
        <p:txBody>
          <a:bodyPr>
            <a:spAutoFit/>
          </a:bodyPr>
          <a:lstStyle/>
          <a:p>
            <a:pPr algn="ctr"/>
            <a:r>
              <a:rPr lang="fr-BE" altLang="fr-FR" sz="3600">
                <a:solidFill>
                  <a:srgbClr val="C00000"/>
                </a:solidFill>
                <a:latin typeface="Calibri" pitchFamily="34" charset="0"/>
              </a:rPr>
              <a:t>Définition de l’action « cible des </a:t>
            </a:r>
            <a:r>
              <a:rPr lang="fr-BE" altLang="fr-FR" sz="4000">
                <a:solidFill>
                  <a:srgbClr val="C00000"/>
                </a:solidFill>
                <a:latin typeface="Calibri" pitchFamily="34" charset="0"/>
              </a:rPr>
              <a:t>substances » </a:t>
            </a:r>
            <a:endParaRPr lang="fr-FR">
              <a:solidFill>
                <a:srgbClr val="C00000"/>
              </a:solidFill>
            </a:endParaRPr>
          </a:p>
        </p:txBody>
      </p:sp>
      <p:sp>
        <p:nvSpPr>
          <p:cNvPr id="3" name="Rectangle 9"/>
          <p:cNvSpPr>
            <a:spLocks noChangeArrowheads="1"/>
          </p:cNvSpPr>
          <p:nvPr/>
        </p:nvSpPr>
        <p:spPr bwMode="auto">
          <a:xfrm>
            <a:off x="142875" y="785813"/>
            <a:ext cx="8858250" cy="6756400"/>
          </a:xfrm>
          <a:prstGeom prst="rect">
            <a:avLst/>
          </a:prstGeom>
          <a:noFill/>
          <a:ln w="9525">
            <a:noFill/>
            <a:miter lim="800000"/>
            <a:headEnd/>
            <a:tailEnd/>
          </a:ln>
        </p:spPr>
        <p:txBody>
          <a:bodyPr>
            <a:spAutoFit/>
          </a:bodyPr>
          <a:lstStyle/>
          <a:p>
            <a:pPr algn="just">
              <a:lnSpc>
                <a:spcPct val="150000"/>
              </a:lnSpc>
              <a:defRPr/>
            </a:pPr>
            <a:r>
              <a:rPr lang="fr-FR" altLang="fr-FR" sz="2400" dirty="0">
                <a:latin typeface="+mn-lt"/>
                <a:cs typeface="Arial" charset="0"/>
              </a:rPr>
              <a:t> </a:t>
            </a:r>
            <a:r>
              <a:rPr lang="fr-FR" altLang="fr-FR" sz="2800" dirty="0">
                <a:latin typeface="+mn-lt"/>
                <a:cs typeface="Arial" charset="0"/>
              </a:rPr>
              <a:t>Un médicament est une molécule dont on peut attendre      </a:t>
            </a:r>
          </a:p>
          <a:p>
            <a:pPr algn="just">
              <a:lnSpc>
                <a:spcPct val="150000"/>
              </a:lnSpc>
              <a:defRPr/>
            </a:pPr>
            <a:r>
              <a:rPr lang="fr-FR" altLang="fr-FR" sz="2800" dirty="0">
                <a:latin typeface="+mn-lt"/>
                <a:cs typeface="Arial" charset="0"/>
              </a:rPr>
              <a:t> une </a:t>
            </a:r>
            <a:r>
              <a:rPr lang="fr-FR" altLang="fr-FR" sz="2800" dirty="0">
                <a:solidFill>
                  <a:schemeClr val="accent6"/>
                </a:solidFill>
                <a:latin typeface="+mn-lt"/>
                <a:cs typeface="Arial" charset="0"/>
              </a:rPr>
              <a:t>Action pharmacologique </a:t>
            </a:r>
            <a:r>
              <a:rPr lang="fr-FR" altLang="fr-FR" sz="2800" dirty="0">
                <a:latin typeface="+mn-lt"/>
                <a:cs typeface="Arial" charset="0"/>
              </a:rPr>
              <a:t>au niveau des tissus cibles.</a:t>
            </a:r>
          </a:p>
          <a:p>
            <a:pPr algn="just">
              <a:lnSpc>
                <a:spcPct val="150000"/>
              </a:lnSpc>
              <a:defRPr/>
            </a:pPr>
            <a:endParaRPr lang="fr-FR" altLang="fr-FR" sz="1600" dirty="0">
              <a:latin typeface="+mn-lt"/>
              <a:cs typeface="Arial" charset="0"/>
            </a:endParaRPr>
          </a:p>
          <a:p>
            <a:pPr algn="just">
              <a:lnSpc>
                <a:spcPct val="150000"/>
              </a:lnSpc>
              <a:defRPr/>
            </a:pPr>
            <a:r>
              <a:rPr lang="fr-FR" altLang="fr-FR" sz="2800" dirty="0">
                <a:latin typeface="+mn-lt"/>
                <a:cs typeface="Arial" charset="0"/>
              </a:rPr>
              <a:t>Cette molécule est souvent la </a:t>
            </a:r>
            <a:r>
              <a:rPr lang="fr-FR" altLang="fr-FR" sz="2800" b="1" dirty="0">
                <a:latin typeface="+mn-lt"/>
                <a:cs typeface="Arial" charset="0"/>
              </a:rPr>
              <a:t>copie conforme </a:t>
            </a:r>
          </a:p>
          <a:p>
            <a:pPr algn="just">
              <a:lnSpc>
                <a:spcPct val="150000"/>
              </a:lnSpc>
              <a:defRPr/>
            </a:pPr>
            <a:r>
              <a:rPr lang="fr-FR" altLang="fr-FR" sz="2800" dirty="0">
                <a:latin typeface="+mn-lt"/>
                <a:cs typeface="Arial" charset="0"/>
              </a:rPr>
              <a:t>d’un </a:t>
            </a:r>
            <a:r>
              <a:rPr lang="fr-FR" altLang="fr-FR" sz="2800" b="1" dirty="0">
                <a:latin typeface="+mn-lt"/>
                <a:cs typeface="Arial" charset="0"/>
              </a:rPr>
              <a:t>neurotransmetteur</a:t>
            </a:r>
            <a:r>
              <a:rPr lang="fr-FR" altLang="fr-FR" sz="2800" dirty="0">
                <a:latin typeface="+mn-lt"/>
                <a:cs typeface="Arial" charset="0"/>
              </a:rPr>
              <a:t> ou d’une </a:t>
            </a:r>
            <a:r>
              <a:rPr lang="fr-FR" altLang="fr-FR" sz="2800" b="1" dirty="0">
                <a:latin typeface="+mn-lt"/>
                <a:cs typeface="Arial" charset="0"/>
              </a:rPr>
              <a:t>hormone </a:t>
            </a:r>
            <a:r>
              <a:rPr lang="fr-FR" altLang="fr-FR" sz="2800" dirty="0">
                <a:latin typeface="+mn-lt"/>
                <a:cs typeface="Arial" charset="0"/>
              </a:rPr>
              <a:t>naturelle dont </a:t>
            </a:r>
          </a:p>
          <a:p>
            <a:pPr algn="just">
              <a:lnSpc>
                <a:spcPct val="150000"/>
              </a:lnSpc>
              <a:defRPr/>
            </a:pPr>
            <a:r>
              <a:rPr lang="fr-FR" altLang="fr-FR" sz="2800" dirty="0">
                <a:latin typeface="+mn-lt"/>
                <a:cs typeface="Arial" charset="0"/>
              </a:rPr>
              <a:t>elle est supposée reproduire l’action dans l’organisme</a:t>
            </a:r>
            <a:r>
              <a:rPr lang="fr-FR" altLang="fr-FR" sz="2800" i="1" dirty="0">
                <a:latin typeface="+mn-lt"/>
                <a:cs typeface="Arial" charset="0"/>
              </a:rPr>
              <a:t>.</a:t>
            </a:r>
          </a:p>
          <a:p>
            <a:pPr algn="just">
              <a:lnSpc>
                <a:spcPct val="150000"/>
              </a:lnSpc>
              <a:defRPr/>
            </a:pPr>
            <a:r>
              <a:rPr lang="fr-FR" altLang="fr-FR" sz="1400" i="1" dirty="0">
                <a:latin typeface="+mn-lt"/>
                <a:cs typeface="Arial" charset="0"/>
              </a:rPr>
              <a:t>     </a:t>
            </a:r>
            <a:endParaRPr lang="fr-FR" altLang="fr-FR" sz="2800" i="1" dirty="0">
              <a:latin typeface="+mn-lt"/>
              <a:cs typeface="Arial" charset="0"/>
            </a:endParaRPr>
          </a:p>
          <a:p>
            <a:pPr algn="just">
              <a:lnSpc>
                <a:spcPct val="150000"/>
              </a:lnSpc>
              <a:defRPr/>
            </a:pPr>
            <a:r>
              <a:rPr lang="fr-FR" altLang="fr-FR" sz="2800" i="1" dirty="0">
                <a:latin typeface="+mn-lt"/>
                <a:cs typeface="Arial" charset="0"/>
              </a:rPr>
              <a:t>L’action relève parfois d’une simple propriété chimique, </a:t>
            </a:r>
          </a:p>
          <a:p>
            <a:pPr algn="just">
              <a:lnSpc>
                <a:spcPct val="150000"/>
              </a:lnSpc>
              <a:defRPr/>
            </a:pPr>
            <a:r>
              <a:rPr lang="fr-FR" altLang="fr-FR" sz="2800" i="1" dirty="0">
                <a:latin typeface="+mn-lt"/>
                <a:cs typeface="Arial" charset="0"/>
              </a:rPr>
              <a:t>      la molécule active réagit avec une entité moléculaire,</a:t>
            </a:r>
          </a:p>
          <a:p>
            <a:pPr algn="just">
              <a:lnSpc>
                <a:spcPct val="150000"/>
              </a:lnSpc>
              <a:defRPr/>
            </a:pPr>
            <a:r>
              <a:rPr lang="fr-FR" altLang="fr-FR" sz="2800" i="1" dirty="0">
                <a:latin typeface="+mn-lt"/>
                <a:cs typeface="Arial" charset="0"/>
              </a:rPr>
              <a:t> 			</a:t>
            </a:r>
            <a:r>
              <a:rPr lang="fr-FR" altLang="fr-FR" sz="2800" dirty="0">
                <a:solidFill>
                  <a:srgbClr val="FF0000"/>
                </a:solidFill>
                <a:latin typeface="+mn-lt"/>
                <a:cs typeface="Arial" charset="0"/>
              </a:rPr>
              <a:t>le RECEPTEUR</a:t>
            </a:r>
          </a:p>
          <a:p>
            <a:pPr algn="just">
              <a:defRPr/>
            </a:pPr>
            <a:endParaRPr lang="fr-FR" altLang="fr-FR" sz="2400" i="1" dirty="0">
              <a:latin typeface="+mn-lt"/>
              <a:cs typeface="Arial" charset="0"/>
            </a:endParaRPr>
          </a:p>
          <a:p>
            <a:pPr algn="just">
              <a:defRPr/>
            </a:pPr>
            <a:endParaRPr lang="fr-FR" altLang="fr-FR" sz="2800" i="1" dirty="0">
              <a:solidFill>
                <a:srgbClr val="C00000"/>
              </a:solidFill>
              <a:latin typeface="+mn-lt"/>
              <a:cs typeface="Arial" charset="0"/>
            </a:endParaRPr>
          </a:p>
        </p:txBody>
      </p:sp>
      <p:sp>
        <p:nvSpPr>
          <p:cNvPr id="7" name="Espace réservé du numéro de diapositive 6"/>
          <p:cNvSpPr>
            <a:spLocks noGrp="1"/>
          </p:cNvSpPr>
          <p:nvPr>
            <p:ph type="sldNum" sz="quarter" idx="12"/>
          </p:nvPr>
        </p:nvSpPr>
        <p:spPr/>
        <p:txBody>
          <a:bodyPr/>
          <a:lstStyle/>
          <a:p>
            <a:pPr>
              <a:defRPr/>
            </a:pPr>
            <a:fld id="{3D4D0DBF-788F-4B01-8193-E843F3D181AD}" type="slidenum">
              <a:rPr lang="fr-FR" sz="2000" b="1" smtClean="0">
                <a:solidFill>
                  <a:schemeClr val="accent5"/>
                </a:solidFill>
              </a:rPr>
              <a:pPr>
                <a:defRPr/>
              </a:pPr>
              <a:t>13</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heckerboard(across)">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heckerboard(across)">
                                      <p:cBhvr>
                                        <p:cTn id="33" dur="500"/>
                                        <p:tgtEl>
                                          <p:spTgt spid="3">
                                            <p:txEl>
                                              <p:pRg st="7" end="7"/>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checkerboard(across)">
                                      <p:cBhvr>
                                        <p:cTn id="36" dur="500"/>
                                        <p:tgtEl>
                                          <p:spTgt spid="3">
                                            <p:txEl>
                                              <p:pRg st="8" end="8"/>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checkerboard(across)">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63" y="214313"/>
            <a:ext cx="8429625" cy="1570037"/>
          </a:xfrm>
          <a:prstGeom prst="rect">
            <a:avLst/>
          </a:prstGeom>
        </p:spPr>
        <p:txBody>
          <a:bodyPr>
            <a:spAutoFit/>
          </a:bodyPr>
          <a:lstStyle/>
          <a:p>
            <a:pPr algn="just">
              <a:defRPr/>
            </a:pPr>
            <a:r>
              <a:rPr lang="fr-FR" altLang="fr-FR" sz="2800" i="1" dirty="0">
                <a:latin typeface="+mn-lt"/>
                <a:cs typeface="Arial" charset="0"/>
              </a:rPr>
              <a:t>L’ancien concept: (</a:t>
            </a:r>
            <a:r>
              <a:rPr lang="fr-FR" altLang="fr-FR" sz="2800" i="1" dirty="0" err="1">
                <a:latin typeface="+mn-lt"/>
                <a:cs typeface="Arial" charset="0"/>
              </a:rPr>
              <a:t>corpora</a:t>
            </a:r>
            <a:r>
              <a:rPr lang="fr-FR" altLang="fr-FR" sz="2800" i="1" dirty="0">
                <a:latin typeface="+mn-lt"/>
                <a:cs typeface="Arial" charset="0"/>
              </a:rPr>
              <a:t> non </a:t>
            </a:r>
            <a:r>
              <a:rPr lang="fr-FR" altLang="fr-FR" sz="2800" i="1" dirty="0" err="1">
                <a:latin typeface="+mn-lt"/>
                <a:cs typeface="Arial" charset="0"/>
              </a:rPr>
              <a:t>agunt</a:t>
            </a:r>
            <a:r>
              <a:rPr lang="fr-FR" altLang="fr-FR" sz="2800" i="1" dirty="0">
                <a:latin typeface="+mn-lt"/>
                <a:cs typeface="Arial" charset="0"/>
              </a:rPr>
              <a:t> </a:t>
            </a:r>
            <a:r>
              <a:rPr lang="fr-FR" altLang="fr-FR" sz="2800" i="1" dirty="0" err="1">
                <a:latin typeface="+mn-lt"/>
                <a:cs typeface="Arial" charset="0"/>
              </a:rPr>
              <a:t>nisi</a:t>
            </a:r>
            <a:r>
              <a:rPr lang="fr-FR" altLang="fr-FR" sz="2800" i="1" dirty="0">
                <a:latin typeface="+mn-lt"/>
                <a:cs typeface="Arial" charset="0"/>
              </a:rPr>
              <a:t> </a:t>
            </a:r>
            <a:r>
              <a:rPr lang="fr-FR" altLang="fr-FR" sz="2800" i="1" dirty="0" err="1">
                <a:latin typeface="+mn-lt"/>
                <a:cs typeface="Arial" charset="0"/>
              </a:rPr>
              <a:t>fixata</a:t>
            </a:r>
            <a:r>
              <a:rPr lang="fr-FR" altLang="fr-FR" sz="2800" i="1" dirty="0">
                <a:latin typeface="+mn-lt"/>
                <a:cs typeface="Arial" charset="0"/>
              </a:rPr>
              <a:t>) : </a:t>
            </a:r>
          </a:p>
          <a:p>
            <a:pPr algn="just">
              <a:defRPr/>
            </a:pPr>
            <a:endParaRPr lang="fr-FR" altLang="fr-FR" sz="1200" b="1" dirty="0">
              <a:solidFill>
                <a:srgbClr val="0070C0"/>
              </a:solidFill>
              <a:latin typeface="+mn-lt"/>
              <a:cs typeface="Arial" charset="0"/>
            </a:endParaRPr>
          </a:p>
          <a:p>
            <a:pPr algn="just">
              <a:defRPr/>
            </a:pPr>
            <a:r>
              <a:rPr lang="fr-FR" altLang="fr-FR" sz="2800" b="1" dirty="0">
                <a:solidFill>
                  <a:srgbClr val="0070C0"/>
                </a:solidFill>
                <a:latin typeface="+mn-lt"/>
                <a:cs typeface="Arial" charset="0"/>
              </a:rPr>
              <a:t>(les substances médicamenteuses  n’agissent pas, </a:t>
            </a:r>
          </a:p>
          <a:p>
            <a:pPr algn="just">
              <a:defRPr/>
            </a:pPr>
            <a:r>
              <a:rPr lang="fr-FR" altLang="fr-FR" sz="2800" b="1" dirty="0">
                <a:solidFill>
                  <a:srgbClr val="0070C0"/>
                </a:solidFill>
                <a:latin typeface="+mn-lt"/>
                <a:cs typeface="Arial" charset="0"/>
              </a:rPr>
              <a:t>		si elles ne sont pas fixées)</a:t>
            </a:r>
          </a:p>
        </p:txBody>
      </p:sp>
      <p:sp>
        <p:nvSpPr>
          <p:cNvPr id="3" name="ZoneTexte 2"/>
          <p:cNvSpPr txBox="1"/>
          <p:nvPr/>
        </p:nvSpPr>
        <p:spPr>
          <a:xfrm>
            <a:off x="0" y="1928813"/>
            <a:ext cx="9144000" cy="5816600"/>
          </a:xfrm>
          <a:prstGeom prst="rect">
            <a:avLst/>
          </a:prstGeom>
          <a:noFill/>
        </p:spPr>
        <p:txBody>
          <a:bodyPr>
            <a:spAutoFit/>
          </a:bodyPr>
          <a:lstStyle/>
          <a:p>
            <a:pPr algn="just">
              <a:lnSpc>
                <a:spcPct val="150000"/>
              </a:lnSpc>
              <a:defRPr/>
            </a:pPr>
            <a:r>
              <a:rPr lang="fr-FR" altLang="fr-FR" sz="2400" i="1" dirty="0">
                <a:solidFill>
                  <a:srgbClr val="C00000"/>
                </a:solidFill>
                <a:latin typeface="+mn-lt"/>
                <a:cs typeface="Arial" charset="0"/>
              </a:rPr>
              <a:t>	</a:t>
            </a:r>
            <a:r>
              <a:rPr lang="fr-FR" altLang="fr-FR" sz="2000" i="1" dirty="0">
                <a:latin typeface="+mn-lt"/>
                <a:cs typeface="Arial" charset="0"/>
              </a:rPr>
              <a:t> </a:t>
            </a:r>
            <a:r>
              <a:rPr lang="fr-FR" altLang="fr-FR" sz="2800" dirty="0">
                <a:latin typeface="+mn-lt"/>
                <a:cs typeface="Arial" charset="0"/>
              </a:rPr>
              <a:t>L’action pharmacologique engendre une </a:t>
            </a:r>
          </a:p>
          <a:p>
            <a:pPr algn="just">
              <a:lnSpc>
                <a:spcPct val="150000"/>
              </a:lnSpc>
              <a:defRPr/>
            </a:pPr>
            <a:r>
              <a:rPr lang="fr-FR" altLang="fr-FR" sz="2800" dirty="0">
                <a:latin typeface="+mn-lt"/>
                <a:cs typeface="Arial" charset="0"/>
              </a:rPr>
              <a:t>      séquences  d’événements cellulaires que l’on peut </a:t>
            </a:r>
          </a:p>
          <a:p>
            <a:pPr algn="just">
              <a:lnSpc>
                <a:spcPct val="150000"/>
              </a:lnSpc>
              <a:defRPr/>
            </a:pPr>
            <a:r>
              <a:rPr lang="fr-FR" altLang="fr-FR" sz="2800" dirty="0">
                <a:latin typeface="+mn-lt"/>
                <a:cs typeface="Arial" charset="0"/>
              </a:rPr>
              <a:t>      décrire comme 	un </a:t>
            </a:r>
            <a:r>
              <a:rPr lang="fr-FR" altLang="fr-FR" sz="2800" b="1" dirty="0">
                <a:latin typeface="+mn-lt"/>
                <a:cs typeface="Arial" charset="0"/>
              </a:rPr>
              <a:t>effet thérapeutique </a:t>
            </a:r>
            <a:endParaRPr lang="fr-FR" altLang="fr-FR" sz="1200" b="1" i="1" dirty="0">
              <a:solidFill>
                <a:srgbClr val="C00000"/>
              </a:solidFill>
              <a:latin typeface="+mn-lt"/>
              <a:cs typeface="Arial" charset="0"/>
            </a:endParaRPr>
          </a:p>
          <a:p>
            <a:pPr>
              <a:defRPr/>
            </a:pPr>
            <a:endParaRPr lang="fr-FR" altLang="fr-FR" sz="2400" i="1" dirty="0">
              <a:solidFill>
                <a:srgbClr val="C00000"/>
              </a:solidFill>
              <a:latin typeface="+mn-lt"/>
              <a:cs typeface="Arial" charset="0"/>
            </a:endParaRPr>
          </a:p>
          <a:p>
            <a:pPr>
              <a:defRPr/>
            </a:pPr>
            <a:r>
              <a:rPr lang="fr-FR" altLang="fr-FR" sz="2400" i="1" dirty="0">
                <a:solidFill>
                  <a:srgbClr val="C00000"/>
                </a:solidFill>
                <a:latin typeface="+mn-lt"/>
                <a:cs typeface="Arial" charset="0"/>
              </a:rPr>
              <a:t>	</a:t>
            </a:r>
            <a:r>
              <a:rPr lang="fr-FR" altLang="fr-FR" sz="2800" i="1" dirty="0">
                <a:solidFill>
                  <a:srgbClr val="C00000"/>
                </a:solidFill>
                <a:latin typeface="+mn-lt"/>
                <a:cs typeface="Arial" charset="0"/>
              </a:rPr>
              <a:t>M</a:t>
            </a:r>
            <a:r>
              <a:rPr lang="fr-FR" altLang="fr-FR" sz="2800" b="1" i="1" dirty="0">
                <a:solidFill>
                  <a:schemeClr val="accent1"/>
                </a:solidFill>
                <a:latin typeface="+mn-lt"/>
                <a:cs typeface="Arial" charset="0"/>
              </a:rPr>
              <a:t>+</a:t>
            </a:r>
            <a:r>
              <a:rPr lang="fr-FR" altLang="fr-FR" sz="2800" i="1" dirty="0">
                <a:solidFill>
                  <a:srgbClr val="C00000"/>
                </a:solidFill>
                <a:latin typeface="+mn-lt"/>
                <a:cs typeface="Arial" charset="0"/>
              </a:rPr>
              <a:t>R                    MR </a:t>
            </a:r>
            <a:r>
              <a:rPr lang="fr-FR" altLang="fr-FR" sz="2800" b="1" i="1" dirty="0">
                <a:solidFill>
                  <a:schemeClr val="accent1"/>
                </a:solidFill>
                <a:latin typeface="+mn-lt"/>
                <a:cs typeface="Arial" charset="0"/>
              </a:rPr>
              <a:t>=</a:t>
            </a:r>
            <a:r>
              <a:rPr lang="fr-FR" altLang="fr-FR" sz="2800" i="1" dirty="0">
                <a:solidFill>
                  <a:srgbClr val="C00000"/>
                </a:solidFill>
                <a:latin typeface="+mn-lt"/>
                <a:cs typeface="Arial" charset="0"/>
              </a:rPr>
              <a:t> action pharmacodynamique</a:t>
            </a:r>
            <a:endParaRPr lang="en-US" sz="2800" dirty="0">
              <a:latin typeface="+mn-lt"/>
            </a:endParaRPr>
          </a:p>
          <a:p>
            <a:pPr>
              <a:defRPr/>
            </a:pPr>
            <a:endParaRPr lang="en-US" sz="1200" dirty="0">
              <a:latin typeface="+mn-lt"/>
            </a:endParaRPr>
          </a:p>
          <a:p>
            <a:pPr>
              <a:lnSpc>
                <a:spcPct val="150000"/>
              </a:lnSpc>
              <a:defRPr/>
            </a:pPr>
            <a:r>
              <a:rPr lang="en-US" sz="2800" dirty="0">
                <a:latin typeface="+mn-lt"/>
              </a:rPr>
              <a:t>	</a:t>
            </a:r>
            <a:r>
              <a:rPr lang="en-US" sz="2800" dirty="0" err="1">
                <a:latin typeface="+mn-lt"/>
              </a:rPr>
              <a:t>L'action</a:t>
            </a:r>
            <a:r>
              <a:rPr lang="en-US" sz="2800" dirty="0">
                <a:latin typeface="+mn-lt"/>
              </a:rPr>
              <a:t> d'un </a:t>
            </a:r>
            <a:r>
              <a:rPr lang="en-US" sz="2800" dirty="0" err="1">
                <a:latin typeface="+mn-lt"/>
              </a:rPr>
              <a:t>principe</a:t>
            </a:r>
            <a:r>
              <a:rPr lang="en-US" sz="2800" dirty="0">
                <a:latin typeface="+mn-lt"/>
              </a:rPr>
              <a:t> </a:t>
            </a:r>
            <a:r>
              <a:rPr lang="en-US" sz="2800" dirty="0" err="1">
                <a:latin typeface="+mn-lt"/>
              </a:rPr>
              <a:t>actif</a:t>
            </a:r>
            <a:r>
              <a:rPr lang="en-US" sz="2800" dirty="0">
                <a:latin typeface="+mn-lt"/>
              </a:rPr>
              <a:t> </a:t>
            </a:r>
            <a:r>
              <a:rPr lang="en-US" sz="2800" dirty="0" err="1">
                <a:latin typeface="+mn-lt"/>
              </a:rPr>
              <a:t>dépend</a:t>
            </a:r>
            <a:r>
              <a:rPr lang="en-US" sz="2800" dirty="0">
                <a:latin typeface="+mn-lt"/>
              </a:rPr>
              <a:t> de la dose, la    </a:t>
            </a:r>
          </a:p>
          <a:p>
            <a:pPr algn="ctr">
              <a:lnSpc>
                <a:spcPct val="150000"/>
              </a:lnSpc>
              <a:defRPr/>
            </a:pPr>
            <a:r>
              <a:rPr lang="en-US" sz="2800" dirty="0">
                <a:latin typeface="+mn-lt"/>
              </a:rPr>
              <a:t>   relation </a:t>
            </a:r>
            <a:r>
              <a:rPr lang="en-US" sz="2800" b="1" dirty="0">
                <a:latin typeface="+mn-lt"/>
              </a:rPr>
              <a:t>" Dose-</a:t>
            </a:r>
            <a:r>
              <a:rPr lang="en-US" sz="2800" b="1" dirty="0" err="1">
                <a:latin typeface="+mn-lt"/>
              </a:rPr>
              <a:t>effet</a:t>
            </a:r>
            <a:r>
              <a:rPr lang="en-US" sz="2800" b="1" dirty="0">
                <a:latin typeface="+mn-lt"/>
              </a:rPr>
              <a:t>''</a:t>
            </a:r>
            <a:r>
              <a:rPr lang="en-US" sz="2800" dirty="0">
                <a:latin typeface="+mn-lt"/>
              </a:rPr>
              <a:t>, </a:t>
            </a:r>
          </a:p>
          <a:p>
            <a:pPr algn="ctr">
              <a:lnSpc>
                <a:spcPct val="150000"/>
              </a:lnSpc>
              <a:defRPr/>
            </a:pPr>
            <a:r>
              <a:rPr lang="en-US" sz="2800" dirty="0" err="1">
                <a:latin typeface="+mn-lt"/>
              </a:rPr>
              <a:t>traduisant</a:t>
            </a:r>
            <a:r>
              <a:rPr lang="en-US" sz="2800" dirty="0">
                <a:latin typeface="+mn-lt"/>
              </a:rPr>
              <a:t>; le </a:t>
            </a:r>
            <a:r>
              <a:rPr lang="en-US" sz="2800" dirty="0" err="1">
                <a:solidFill>
                  <a:srgbClr val="FF0000"/>
                </a:solidFill>
                <a:latin typeface="+mn-lt"/>
              </a:rPr>
              <a:t>pouvoir</a:t>
            </a:r>
            <a:r>
              <a:rPr lang="en-US" sz="2800" dirty="0">
                <a:solidFill>
                  <a:srgbClr val="FF0000"/>
                </a:solidFill>
                <a:latin typeface="+mn-lt"/>
              </a:rPr>
              <a:t> </a:t>
            </a:r>
            <a:r>
              <a:rPr lang="en-US" sz="2800" dirty="0" err="1">
                <a:solidFill>
                  <a:srgbClr val="FF0000"/>
                </a:solidFill>
                <a:latin typeface="+mn-lt"/>
              </a:rPr>
              <a:t>pharmacodynamique</a:t>
            </a:r>
            <a:endParaRPr lang="en-US" sz="2800" dirty="0">
              <a:latin typeface="+mn-lt"/>
            </a:endParaRPr>
          </a:p>
          <a:p>
            <a:pPr>
              <a:defRPr/>
            </a:pPr>
            <a:endParaRPr lang="fr-FR" altLang="fr-FR" sz="2800" i="1" dirty="0">
              <a:solidFill>
                <a:srgbClr val="C00000"/>
              </a:solidFill>
              <a:latin typeface="+mn-lt"/>
              <a:cs typeface="Arial" charset="0"/>
            </a:endParaRPr>
          </a:p>
          <a:p>
            <a:pPr>
              <a:defRPr/>
            </a:pPr>
            <a:r>
              <a:rPr lang="fr-FR" altLang="fr-FR" sz="2800" i="1" dirty="0">
                <a:solidFill>
                  <a:srgbClr val="C00000"/>
                </a:solidFill>
                <a:latin typeface="+mn-lt"/>
                <a:cs typeface="Arial" charset="0"/>
              </a:rPr>
              <a:t> </a:t>
            </a:r>
            <a:endParaRPr lang="fr-FR" sz="2800" dirty="0">
              <a:latin typeface="+mn-lt"/>
              <a:cs typeface="Arial" charset="0"/>
            </a:endParaRPr>
          </a:p>
        </p:txBody>
      </p:sp>
      <p:cxnSp>
        <p:nvCxnSpPr>
          <p:cNvPr id="4" name="Connecteur droit avec flèche 3"/>
          <p:cNvCxnSpPr/>
          <p:nvPr/>
        </p:nvCxnSpPr>
        <p:spPr>
          <a:xfrm>
            <a:off x="2143125" y="4357688"/>
            <a:ext cx="642938" cy="15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rot="10800000">
            <a:off x="2071688" y="4714875"/>
            <a:ext cx="642937"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4A13DE59-7477-4311-A379-2BFEC09189DA}" type="slidenum">
              <a:rPr lang="fr-FR" sz="2000" b="1" smtClean="0">
                <a:solidFill>
                  <a:schemeClr val="accent5"/>
                </a:solidFill>
              </a:rPr>
              <a:pPr>
                <a:defRPr/>
              </a:pPr>
              <a:t>14</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500"/>
                                        <p:tgtEl>
                                          <p:spTgt spid="3">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linds(horizontal)">
                                      <p:cBhvr>
                                        <p:cTn id="25" dur="500"/>
                                        <p:tgtEl>
                                          <p:spTgt spid="3">
                                            <p:txEl>
                                              <p:pRg st="8" end="8"/>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blinds(horizontal)">
                                      <p:cBhvr>
                                        <p:cTn id="2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7072313"/>
          </a:xfrm>
        </p:spPr>
        <p:txBody>
          <a:bodyPr rtlCol="0">
            <a:normAutofit fontScale="92500" lnSpcReduction="10000"/>
          </a:bodyPr>
          <a:lstStyle/>
          <a:p>
            <a:pPr eaLnBrk="1" fontAlgn="auto" hangingPunct="1">
              <a:spcAft>
                <a:spcPts val="0"/>
              </a:spcAft>
              <a:buFont typeface="Arial" pitchFamily="34" charset="0"/>
              <a:buNone/>
              <a:defRPr/>
            </a:pPr>
            <a:r>
              <a:rPr lang="fr-FR" sz="2400" b="1" dirty="0" smtClean="0"/>
              <a:t>                                                   </a:t>
            </a:r>
            <a:endParaRPr lang="fr-FR" b="1" dirty="0" smtClean="0"/>
          </a:p>
          <a:p>
            <a:pPr eaLnBrk="1" fontAlgn="auto" hangingPunct="1">
              <a:spcAft>
                <a:spcPts val="0"/>
              </a:spcAft>
              <a:buFont typeface="Arial" pitchFamily="34" charset="0"/>
              <a:buNone/>
              <a:defRPr/>
            </a:pPr>
            <a:r>
              <a:rPr lang="fr-FR" sz="2400" b="1" dirty="0" smtClean="0"/>
              <a:t> </a:t>
            </a:r>
            <a:r>
              <a:rPr lang="fr-FR" sz="2400" b="1" dirty="0" smtClean="0">
                <a:solidFill>
                  <a:srgbClr val="92D050"/>
                </a:solidFill>
              </a:rPr>
              <a:t> </a:t>
            </a:r>
            <a:r>
              <a:rPr lang="fr-FR" sz="2800" b="1" dirty="0" err="1" smtClean="0">
                <a:solidFill>
                  <a:srgbClr val="FF0000"/>
                </a:solidFill>
              </a:rPr>
              <a:t>Xénobiotique</a:t>
            </a:r>
            <a:r>
              <a:rPr lang="fr-FR" sz="2800" b="1" dirty="0" smtClean="0">
                <a:solidFill>
                  <a:srgbClr val="FF0000"/>
                </a:solidFill>
              </a:rPr>
              <a:t>                               Principe actif                                         </a:t>
            </a:r>
          </a:p>
          <a:p>
            <a:pPr eaLnBrk="1" fontAlgn="auto" hangingPunct="1">
              <a:spcAft>
                <a:spcPts val="0"/>
              </a:spcAft>
              <a:buFont typeface="Arial" pitchFamily="34" charset="0"/>
              <a:buNone/>
              <a:defRPr/>
            </a:pPr>
            <a:r>
              <a:rPr lang="fr-FR" sz="2400" b="1" dirty="0" smtClean="0"/>
              <a:t>                                     </a:t>
            </a:r>
          </a:p>
          <a:p>
            <a:pPr eaLnBrk="1" fontAlgn="auto" hangingPunct="1">
              <a:spcAft>
                <a:spcPts val="0"/>
              </a:spcAft>
              <a:buFont typeface="Arial" pitchFamily="34" charset="0"/>
              <a:buNone/>
              <a:defRPr/>
            </a:pPr>
            <a:endParaRPr lang="fr-FR" sz="2400" b="1" dirty="0" smtClean="0"/>
          </a:p>
          <a:p>
            <a:pPr eaLnBrk="1" fontAlgn="auto" hangingPunct="1">
              <a:spcAft>
                <a:spcPts val="0"/>
              </a:spcAft>
              <a:buFont typeface="Arial" pitchFamily="34" charset="0"/>
              <a:buNone/>
              <a:defRPr/>
            </a:pPr>
            <a:r>
              <a:rPr lang="fr-FR" sz="2600" b="1" dirty="0" smtClean="0">
                <a:solidFill>
                  <a:srgbClr val="0070C0"/>
                </a:solidFill>
              </a:rPr>
              <a:t>Cible cellulaire </a:t>
            </a:r>
            <a:r>
              <a:rPr lang="fr-FR" sz="2400" b="1" dirty="0" smtClean="0">
                <a:solidFill>
                  <a:srgbClr val="0070C0"/>
                </a:solidFill>
              </a:rPr>
              <a:t>			</a:t>
            </a:r>
            <a:r>
              <a:rPr lang="fr-FR" sz="2600" b="1" dirty="0" smtClean="0">
                <a:solidFill>
                  <a:srgbClr val="0070C0"/>
                </a:solidFill>
              </a:rPr>
              <a:t>Récepteur</a:t>
            </a:r>
            <a:r>
              <a:rPr lang="fr-FR" sz="2600" b="1" dirty="0" smtClean="0"/>
              <a:t> </a:t>
            </a:r>
            <a:endParaRPr lang="fr-FR" sz="2600" b="1" dirty="0" smtClean="0">
              <a:solidFill>
                <a:srgbClr val="0070C0"/>
              </a:solidFill>
            </a:endParaRPr>
          </a:p>
          <a:p>
            <a:pPr eaLnBrk="1" fontAlgn="auto" hangingPunct="1">
              <a:spcAft>
                <a:spcPts val="0"/>
              </a:spcAft>
              <a:buFont typeface="Arial" pitchFamily="34" charset="0"/>
              <a:buNone/>
              <a:defRPr/>
            </a:pPr>
            <a:r>
              <a:rPr lang="fr-FR" sz="2200" b="1" dirty="0" smtClean="0">
                <a:solidFill>
                  <a:srgbClr val="0070C0"/>
                </a:solidFill>
              </a:rPr>
              <a:t>(membrane, noyau)</a:t>
            </a:r>
            <a:r>
              <a:rPr lang="fr-FR" sz="2200" b="1" dirty="0" smtClean="0"/>
              <a:t>                                         </a:t>
            </a:r>
          </a:p>
          <a:p>
            <a:pPr eaLnBrk="1" fontAlgn="auto" hangingPunct="1">
              <a:spcAft>
                <a:spcPts val="0"/>
              </a:spcAft>
              <a:buFont typeface="Arial" pitchFamily="34" charset="0"/>
              <a:buNone/>
              <a:defRPr/>
            </a:pPr>
            <a:r>
              <a:rPr lang="fr-FR" sz="2400" b="1" dirty="0" smtClean="0"/>
              <a:t>                                                </a:t>
            </a:r>
          </a:p>
          <a:p>
            <a:pPr eaLnBrk="1" fontAlgn="auto" hangingPunct="1">
              <a:spcAft>
                <a:spcPts val="0"/>
              </a:spcAft>
              <a:buFont typeface="Arial" pitchFamily="34" charset="0"/>
              <a:buNone/>
              <a:defRPr/>
            </a:pPr>
            <a:r>
              <a:rPr lang="fr-FR" sz="2400" b="1" dirty="0" smtClean="0">
                <a:solidFill>
                  <a:srgbClr val="7030A0"/>
                </a:solidFill>
              </a:rPr>
              <a:t> </a:t>
            </a:r>
            <a:r>
              <a:rPr lang="fr-FR" sz="2600" b="1" dirty="0" smtClean="0">
                <a:solidFill>
                  <a:srgbClr val="7030A0"/>
                </a:solidFill>
              </a:rPr>
              <a:t>Changement de la              Mécanisme de signalisation</a:t>
            </a:r>
          </a:p>
          <a:p>
            <a:pPr eaLnBrk="1" fontAlgn="auto" hangingPunct="1">
              <a:spcAft>
                <a:spcPts val="0"/>
              </a:spcAft>
              <a:buFont typeface="Arial" pitchFamily="34" charset="0"/>
              <a:buNone/>
              <a:defRPr/>
            </a:pPr>
            <a:r>
              <a:rPr lang="fr-FR" sz="2600" b="1" dirty="0" smtClean="0"/>
              <a:t> </a:t>
            </a:r>
            <a:r>
              <a:rPr lang="fr-FR" sz="2600" b="1" dirty="0" smtClean="0">
                <a:solidFill>
                  <a:srgbClr val="7030A0"/>
                </a:solidFill>
              </a:rPr>
              <a:t>conformation de la        </a:t>
            </a:r>
            <a:r>
              <a:rPr lang="fr-FR" sz="2600" b="1" dirty="0" smtClean="0"/>
              <a:t> </a:t>
            </a:r>
          </a:p>
          <a:p>
            <a:pPr eaLnBrk="1" fontAlgn="auto" hangingPunct="1">
              <a:spcAft>
                <a:spcPts val="0"/>
              </a:spcAft>
              <a:buFont typeface="Arial" pitchFamily="34" charset="0"/>
              <a:buNone/>
              <a:defRPr/>
            </a:pPr>
            <a:r>
              <a:rPr lang="fr-FR" sz="2600" b="1" dirty="0" smtClean="0">
                <a:solidFill>
                  <a:srgbClr val="7030A0"/>
                </a:solidFill>
              </a:rPr>
              <a:t> membrane                                     </a:t>
            </a:r>
            <a:endParaRPr lang="fr-FR" sz="2600" b="1" dirty="0" smtClean="0"/>
          </a:p>
          <a:p>
            <a:pPr eaLnBrk="1" fontAlgn="auto" hangingPunct="1">
              <a:spcAft>
                <a:spcPts val="0"/>
              </a:spcAft>
              <a:buFont typeface="Arial" pitchFamily="34" charset="0"/>
              <a:buNone/>
              <a:defRPr/>
            </a:pPr>
            <a:endParaRPr lang="fr-FR" sz="2400" b="1" dirty="0" smtClean="0">
              <a:solidFill>
                <a:srgbClr val="C00000"/>
              </a:solidFill>
            </a:endParaRPr>
          </a:p>
          <a:p>
            <a:pPr eaLnBrk="1" fontAlgn="auto" hangingPunct="1">
              <a:spcAft>
                <a:spcPts val="0"/>
              </a:spcAft>
              <a:buFont typeface="Arial" pitchFamily="34" charset="0"/>
              <a:buNone/>
              <a:defRPr/>
            </a:pPr>
            <a:r>
              <a:rPr lang="fr-FR" sz="2400" b="1" dirty="0" smtClean="0">
                <a:solidFill>
                  <a:srgbClr val="C00000"/>
                </a:solidFill>
              </a:rPr>
              <a:t> ex:   Sécrétion                                        </a:t>
            </a:r>
            <a:r>
              <a:rPr lang="fr-FR" sz="2600" b="1" dirty="0" smtClean="0">
                <a:solidFill>
                  <a:srgbClr val="C00000"/>
                </a:solidFill>
              </a:rPr>
              <a:t>Réponse cellulaire  </a:t>
            </a:r>
          </a:p>
          <a:p>
            <a:pPr eaLnBrk="1" fontAlgn="auto" hangingPunct="1">
              <a:spcAft>
                <a:spcPts val="0"/>
              </a:spcAft>
              <a:buFont typeface="Arial" pitchFamily="34" charset="0"/>
              <a:buNone/>
              <a:defRPr/>
            </a:pPr>
            <a:r>
              <a:rPr lang="fr-FR" sz="2400" b="1" dirty="0" smtClean="0">
                <a:solidFill>
                  <a:srgbClr val="C00000"/>
                </a:solidFill>
              </a:rPr>
              <a:t>         d’hormone                                               </a:t>
            </a:r>
          </a:p>
          <a:p>
            <a:pPr eaLnBrk="1" fontAlgn="auto" hangingPunct="1">
              <a:spcAft>
                <a:spcPts val="0"/>
              </a:spcAft>
              <a:buFont typeface="Arial" pitchFamily="34" charset="0"/>
              <a:buNone/>
              <a:defRPr/>
            </a:pPr>
            <a:r>
              <a:rPr lang="fr-FR" sz="2400" b="1" dirty="0" smtClean="0"/>
              <a:t>  </a:t>
            </a:r>
            <a:r>
              <a:rPr lang="fr-FR" sz="2400" b="1" dirty="0" smtClean="0">
                <a:solidFill>
                  <a:srgbClr val="FFC000"/>
                </a:solidFill>
              </a:rPr>
              <a:t>                                                                    </a:t>
            </a:r>
          </a:p>
          <a:p>
            <a:pPr eaLnBrk="1" fontAlgn="auto" hangingPunct="1">
              <a:spcAft>
                <a:spcPts val="0"/>
              </a:spcAft>
              <a:buFont typeface="Arial" pitchFamily="34" charset="0"/>
              <a:buNone/>
              <a:defRPr/>
            </a:pPr>
            <a:r>
              <a:rPr lang="fr-FR" sz="1800" b="1" dirty="0" smtClean="0"/>
              <a:t> </a:t>
            </a:r>
            <a:r>
              <a:rPr lang="fr-FR" sz="1800" b="1" dirty="0" smtClean="0">
                <a:solidFill>
                  <a:srgbClr val="FF0000"/>
                </a:solidFill>
              </a:rPr>
              <a:t>                                                  </a:t>
            </a:r>
          </a:p>
          <a:p>
            <a:pPr eaLnBrk="1" fontAlgn="auto" hangingPunct="1">
              <a:spcAft>
                <a:spcPts val="0"/>
              </a:spcAft>
              <a:buFont typeface="Arial" pitchFamily="34" charset="0"/>
              <a:buNone/>
              <a:defRPr/>
            </a:pPr>
            <a:r>
              <a:rPr lang="fr-FR" sz="2600" b="1" dirty="0" smtClean="0">
                <a:solidFill>
                  <a:schemeClr val="accent4">
                    <a:lumMod val="75000"/>
                  </a:schemeClr>
                </a:solidFill>
              </a:rPr>
              <a:t>Modification</a:t>
            </a:r>
            <a:r>
              <a:rPr lang="fr-FR" sz="2400" b="1" dirty="0" smtClean="0">
                <a:solidFill>
                  <a:srgbClr val="FF0000"/>
                </a:solidFill>
              </a:rPr>
              <a:t>                                 </a:t>
            </a:r>
            <a:r>
              <a:rPr lang="fr-FR" sz="2600" b="1" dirty="0" smtClean="0">
                <a:solidFill>
                  <a:srgbClr val="FF0000"/>
                </a:solidFill>
              </a:rPr>
              <a:t>Action pharmacologique </a:t>
            </a:r>
            <a:r>
              <a:rPr lang="fr-FR" sz="2400" b="1" dirty="0" smtClean="0">
                <a:solidFill>
                  <a:srgbClr val="FF0000"/>
                </a:solidFill>
              </a:rPr>
              <a:t>(clinique)</a:t>
            </a:r>
          </a:p>
          <a:p>
            <a:pPr eaLnBrk="1" fontAlgn="auto" hangingPunct="1">
              <a:spcAft>
                <a:spcPts val="0"/>
              </a:spcAft>
              <a:buFont typeface="Arial" pitchFamily="34" charset="0"/>
              <a:buNone/>
              <a:defRPr/>
            </a:pPr>
            <a:r>
              <a:rPr lang="fr-FR" sz="2600" b="1" dirty="0" smtClean="0">
                <a:solidFill>
                  <a:schemeClr val="accent4">
                    <a:lumMod val="75000"/>
                  </a:schemeClr>
                </a:solidFill>
              </a:rPr>
              <a:t>du fonctionnement </a:t>
            </a:r>
          </a:p>
          <a:p>
            <a:pPr eaLnBrk="1" fontAlgn="auto" hangingPunct="1">
              <a:spcAft>
                <a:spcPts val="0"/>
              </a:spcAft>
              <a:buFont typeface="Arial" pitchFamily="34" charset="0"/>
              <a:buNone/>
              <a:defRPr/>
            </a:pPr>
            <a:r>
              <a:rPr lang="fr-FR" sz="2600" b="1" dirty="0" smtClean="0">
                <a:solidFill>
                  <a:schemeClr val="accent4">
                    <a:lumMod val="75000"/>
                  </a:schemeClr>
                </a:solidFill>
              </a:rPr>
              <a:t>d’un organe</a:t>
            </a:r>
            <a:r>
              <a:rPr lang="fr-FR" sz="2400" b="1" dirty="0" smtClean="0">
                <a:solidFill>
                  <a:schemeClr val="accent4">
                    <a:lumMod val="75000"/>
                  </a:schemeClr>
                </a:solidFill>
              </a:rPr>
              <a:t> (contraction, sécrétion)          </a:t>
            </a:r>
          </a:p>
        </p:txBody>
      </p:sp>
      <p:sp>
        <p:nvSpPr>
          <p:cNvPr id="7" name="Flèche vers le bas 6"/>
          <p:cNvSpPr/>
          <p:nvPr/>
        </p:nvSpPr>
        <p:spPr>
          <a:xfrm flipH="1">
            <a:off x="5214938" y="857250"/>
            <a:ext cx="331787" cy="50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Flèche vers le bas 7"/>
          <p:cNvSpPr/>
          <p:nvPr/>
        </p:nvSpPr>
        <p:spPr>
          <a:xfrm>
            <a:off x="5214938" y="2000250"/>
            <a:ext cx="357187" cy="571500"/>
          </a:xfrm>
          <a:prstGeom prst="downArrow">
            <a:avLst>
              <a:gd name="adj1" fmla="val 50000"/>
              <a:gd name="adj2" fmla="val 4370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Flèche vers le bas 8"/>
          <p:cNvSpPr/>
          <p:nvPr/>
        </p:nvSpPr>
        <p:spPr>
          <a:xfrm flipH="1">
            <a:off x="5214938" y="3143250"/>
            <a:ext cx="357187" cy="7858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Flèche vers le bas 9"/>
          <p:cNvSpPr/>
          <p:nvPr/>
        </p:nvSpPr>
        <p:spPr>
          <a:xfrm flipH="1">
            <a:off x="5214938" y="4714875"/>
            <a:ext cx="357187"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2" name="Connecteur droit avec flèche 11"/>
          <p:cNvCxnSpPr/>
          <p:nvPr/>
        </p:nvCxnSpPr>
        <p:spPr>
          <a:xfrm>
            <a:off x="2714625" y="714375"/>
            <a:ext cx="500063"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Connecteur droit avec flèche 15"/>
          <p:cNvCxnSpPr/>
          <p:nvPr/>
        </p:nvCxnSpPr>
        <p:spPr>
          <a:xfrm>
            <a:off x="2571750" y="1785938"/>
            <a:ext cx="642938"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Connecteur droit avec flèche 20"/>
          <p:cNvCxnSpPr/>
          <p:nvPr/>
        </p:nvCxnSpPr>
        <p:spPr>
          <a:xfrm>
            <a:off x="2643188" y="2786063"/>
            <a:ext cx="500062"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Connecteur droit avec flèche 23"/>
          <p:cNvCxnSpPr/>
          <p:nvPr/>
        </p:nvCxnSpPr>
        <p:spPr>
          <a:xfrm>
            <a:off x="2643188" y="4071938"/>
            <a:ext cx="500062"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Connecteur droit avec flèche 28"/>
          <p:cNvCxnSpPr/>
          <p:nvPr/>
        </p:nvCxnSpPr>
        <p:spPr>
          <a:xfrm>
            <a:off x="2643188" y="5357813"/>
            <a:ext cx="571500"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Rectangle 12"/>
          <p:cNvSpPr/>
          <p:nvPr/>
        </p:nvSpPr>
        <p:spPr>
          <a:xfrm>
            <a:off x="7000875" y="1714500"/>
            <a:ext cx="2071688" cy="2071688"/>
          </a:xfrm>
          <a:prstGeom prst="rect">
            <a:avLst/>
          </a:prstGeom>
          <a:solidFill>
            <a:schemeClr val="accent4">
              <a:lumMod val="20000"/>
              <a:lumOff val="80000"/>
            </a:schemeClr>
          </a:solidFill>
          <a:ln w="50800">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en-US" b="1" dirty="0">
                <a:solidFill>
                  <a:schemeClr val="accent4">
                    <a:lumMod val="75000"/>
                  </a:schemeClr>
                </a:solidFill>
              </a:rPr>
              <a:t>Activation </a:t>
            </a:r>
            <a:r>
              <a:rPr lang="en-US" b="1" dirty="0" err="1">
                <a:solidFill>
                  <a:schemeClr val="accent4">
                    <a:lumMod val="75000"/>
                  </a:schemeClr>
                </a:solidFill>
              </a:rPr>
              <a:t>ou</a:t>
            </a:r>
            <a:r>
              <a:rPr lang="en-US" b="1" dirty="0">
                <a:solidFill>
                  <a:schemeClr val="accent4">
                    <a:lumMod val="75000"/>
                  </a:schemeClr>
                </a:solidFill>
              </a:rPr>
              <a:t> inhibition </a:t>
            </a:r>
            <a:r>
              <a:rPr lang="en-US" b="1" dirty="0" err="1">
                <a:solidFill>
                  <a:schemeClr val="accent4">
                    <a:lumMod val="75000"/>
                  </a:schemeClr>
                </a:solidFill>
              </a:rPr>
              <a:t>d’enzyme</a:t>
            </a:r>
            <a:r>
              <a:rPr lang="en-US" b="1" dirty="0">
                <a:solidFill>
                  <a:schemeClr val="accent4">
                    <a:lumMod val="75000"/>
                  </a:schemeClr>
                </a:solidFill>
              </a:rPr>
              <a:t> - </a:t>
            </a:r>
            <a:r>
              <a:rPr lang="en-US" b="1" dirty="0" err="1">
                <a:solidFill>
                  <a:schemeClr val="accent4">
                    <a:lumMod val="75000"/>
                  </a:schemeClr>
                </a:solidFill>
              </a:rPr>
              <a:t>Ouverture</a:t>
            </a:r>
            <a:r>
              <a:rPr lang="en-US" b="1" dirty="0">
                <a:solidFill>
                  <a:schemeClr val="accent4">
                    <a:lumMod val="75000"/>
                  </a:schemeClr>
                </a:solidFill>
              </a:rPr>
              <a:t> </a:t>
            </a:r>
            <a:r>
              <a:rPr lang="en-US" b="1" dirty="0" err="1">
                <a:solidFill>
                  <a:schemeClr val="accent4">
                    <a:lumMod val="75000"/>
                  </a:schemeClr>
                </a:solidFill>
              </a:rPr>
              <a:t>ou</a:t>
            </a:r>
            <a:r>
              <a:rPr lang="en-US" b="1" dirty="0">
                <a:solidFill>
                  <a:schemeClr val="accent4">
                    <a:lumMod val="75000"/>
                  </a:schemeClr>
                </a:solidFill>
              </a:rPr>
              <a:t> </a:t>
            </a:r>
            <a:r>
              <a:rPr lang="en-US" b="1" dirty="0" err="1">
                <a:solidFill>
                  <a:schemeClr val="accent4">
                    <a:lumMod val="75000"/>
                  </a:schemeClr>
                </a:solidFill>
              </a:rPr>
              <a:t>fermeture</a:t>
            </a:r>
            <a:r>
              <a:rPr lang="en-US" b="1" dirty="0">
                <a:solidFill>
                  <a:schemeClr val="accent4">
                    <a:lumMod val="75000"/>
                  </a:schemeClr>
                </a:solidFill>
              </a:rPr>
              <a:t> de </a:t>
            </a:r>
            <a:r>
              <a:rPr lang="en-US" b="1" dirty="0" err="1">
                <a:solidFill>
                  <a:schemeClr val="accent4">
                    <a:lumMod val="75000"/>
                  </a:schemeClr>
                </a:solidFill>
              </a:rPr>
              <a:t>canaux</a:t>
            </a:r>
            <a:r>
              <a:rPr lang="en-US" b="1" dirty="0">
                <a:solidFill>
                  <a:schemeClr val="accent4">
                    <a:lumMod val="75000"/>
                  </a:schemeClr>
                </a:solidFill>
              </a:rPr>
              <a:t> </a:t>
            </a:r>
            <a:r>
              <a:rPr lang="en-US" b="1" dirty="0" err="1">
                <a:solidFill>
                  <a:schemeClr val="accent4">
                    <a:lumMod val="75000"/>
                  </a:schemeClr>
                </a:solidFill>
              </a:rPr>
              <a:t>ioniques</a:t>
            </a:r>
            <a:r>
              <a:rPr lang="en-US" b="1" dirty="0">
                <a:solidFill>
                  <a:schemeClr val="accent4">
                    <a:lumMod val="75000"/>
                  </a:schemeClr>
                </a:solidFill>
              </a:rPr>
              <a:t> –</a:t>
            </a:r>
            <a:br>
              <a:rPr lang="en-US" b="1" dirty="0">
                <a:solidFill>
                  <a:schemeClr val="accent4">
                    <a:lumMod val="75000"/>
                  </a:schemeClr>
                </a:solidFill>
              </a:rPr>
            </a:br>
            <a:r>
              <a:rPr lang="en-US" b="1" dirty="0">
                <a:solidFill>
                  <a:schemeClr val="accent4">
                    <a:lumMod val="75000"/>
                  </a:schemeClr>
                </a:solidFill>
              </a:rPr>
              <a:t>  Transcription </a:t>
            </a:r>
            <a:r>
              <a:rPr lang="en-US" b="1" dirty="0" err="1">
                <a:solidFill>
                  <a:schemeClr val="accent4">
                    <a:lumMod val="75000"/>
                  </a:schemeClr>
                </a:solidFill>
              </a:rPr>
              <a:t>d’ADN</a:t>
            </a:r>
            <a:endParaRPr lang="ar-DZ" dirty="0">
              <a:solidFill>
                <a:schemeClr val="accent4">
                  <a:lumMod val="75000"/>
                </a:schemeClr>
              </a:solidFill>
            </a:endParaRPr>
          </a:p>
        </p:txBody>
      </p:sp>
      <p:sp>
        <p:nvSpPr>
          <p:cNvPr id="14" name="Espace réservé du numéro de diapositive 13"/>
          <p:cNvSpPr>
            <a:spLocks noGrp="1"/>
          </p:cNvSpPr>
          <p:nvPr>
            <p:ph type="sldNum" sz="quarter" idx="12"/>
          </p:nvPr>
        </p:nvSpPr>
        <p:spPr/>
        <p:txBody>
          <a:bodyPr/>
          <a:lstStyle/>
          <a:p>
            <a:pPr>
              <a:defRPr/>
            </a:pPr>
            <a:fld id="{99FB5644-6DCE-4657-87F1-40D32CBEAA13}" type="slidenum">
              <a:rPr lang="fr-FR" sz="2000" b="1" smtClean="0">
                <a:solidFill>
                  <a:schemeClr val="accent5"/>
                </a:solidFill>
              </a:rPr>
              <a:pPr>
                <a:defRPr/>
              </a:pPr>
              <a:t>15</a:t>
            </a:fld>
            <a:endParaRPr lang="fr-FR" sz="2000" b="1">
              <a:solidFill>
                <a:schemeClr val="accent5"/>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0" y="285750"/>
            <a:ext cx="8929688" cy="6215063"/>
          </a:xfrm>
        </p:spPr>
        <p:txBody>
          <a:bodyPr rtlCol="0">
            <a:normAutofit/>
          </a:bodyPr>
          <a:lstStyle/>
          <a:p>
            <a:pPr marL="0" indent="0" fontAlgn="auto">
              <a:spcAft>
                <a:spcPts val="0"/>
              </a:spcAft>
              <a:buFont typeface="Arial" pitchFamily="34" charset="0"/>
              <a:buNone/>
              <a:defRPr/>
            </a:pPr>
            <a:r>
              <a:rPr lang="fr-FR" sz="4000" b="1" dirty="0" smtClean="0">
                <a:solidFill>
                  <a:srgbClr val="0070C0"/>
                </a:solidFill>
              </a:rPr>
              <a:t>	Effet thérapeutique</a:t>
            </a:r>
            <a:endParaRPr lang="fr-FR" sz="4000" b="1" dirty="0">
              <a:solidFill>
                <a:srgbClr val="0070C0"/>
              </a:solidFill>
            </a:endParaRPr>
          </a:p>
          <a:p>
            <a:pPr marL="182880" indent="-182880" fontAlgn="auto">
              <a:lnSpc>
                <a:spcPct val="150000"/>
              </a:lnSpc>
              <a:spcAft>
                <a:spcPts val="0"/>
              </a:spcAft>
              <a:buFont typeface="Arial" charset="0"/>
              <a:buChar char="•"/>
              <a:defRPr/>
            </a:pPr>
            <a:r>
              <a:rPr lang="fr-FR" sz="2800" b="1" dirty="0" smtClean="0"/>
              <a:t>Effet recherché d’un traitement, celui pour lequel le médicament a été conçu et commercialisé</a:t>
            </a:r>
          </a:p>
          <a:p>
            <a:pPr marL="182880" indent="-182880" fontAlgn="auto">
              <a:lnSpc>
                <a:spcPct val="150000"/>
              </a:lnSpc>
              <a:spcAft>
                <a:spcPts val="0"/>
              </a:spcAft>
              <a:buFont typeface="Arial" charset="0"/>
              <a:buNone/>
              <a:defRPr/>
            </a:pPr>
            <a:endParaRPr lang="fr-FR" sz="1000" b="1" i="1" dirty="0" smtClean="0"/>
          </a:p>
          <a:p>
            <a:pPr marL="182880" indent="-182880" fontAlgn="auto">
              <a:lnSpc>
                <a:spcPct val="150000"/>
              </a:lnSpc>
              <a:spcAft>
                <a:spcPts val="0"/>
              </a:spcAft>
              <a:buFont typeface="Arial" charset="0"/>
              <a:buChar char="•"/>
              <a:defRPr/>
            </a:pPr>
            <a:r>
              <a:rPr lang="fr-FR" sz="2400" i="1" dirty="0" smtClean="0"/>
              <a:t>« </a:t>
            </a:r>
            <a:r>
              <a:rPr lang="fr-FR" i="1" dirty="0" smtClean="0"/>
              <a:t>amélioration mesurable immédiate ou retardée, transitoire ou définitive, de l’état de santé ou du bien-être d’un sujet en rapport avec l’utilisation d’un médicament et, a priori, explicable par une ou plusieurs de ses propriétés pharmacologiques »</a:t>
            </a:r>
          </a:p>
          <a:p>
            <a:pPr marL="182880" indent="-182880" fontAlgn="auto">
              <a:spcAft>
                <a:spcPts val="0"/>
              </a:spcAft>
              <a:buFont typeface="Arial" charset="0"/>
              <a:buChar char="•"/>
              <a:defRPr/>
            </a:pPr>
            <a:endParaRPr lang="fr-FR" i="1" dirty="0" smtClean="0"/>
          </a:p>
        </p:txBody>
      </p:sp>
      <p:sp>
        <p:nvSpPr>
          <p:cNvPr id="3" name="Espace réservé du numéro de diapositive 2"/>
          <p:cNvSpPr>
            <a:spLocks noGrp="1"/>
          </p:cNvSpPr>
          <p:nvPr>
            <p:ph type="sldNum" sz="quarter" idx="12"/>
          </p:nvPr>
        </p:nvSpPr>
        <p:spPr/>
        <p:txBody>
          <a:bodyPr/>
          <a:lstStyle/>
          <a:p>
            <a:pPr>
              <a:defRPr/>
            </a:pPr>
            <a:fld id="{3ACF31F8-1FC2-4A74-967E-7201FC9A8A61}" type="slidenum">
              <a:rPr lang="fr-FR" sz="2000" b="1" smtClean="0">
                <a:solidFill>
                  <a:schemeClr val="accent5"/>
                </a:solidFill>
              </a:rPr>
              <a:pPr>
                <a:defRPr/>
              </a:pPr>
              <a:t>16</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heckerboard(across)">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diamond(in)">
                                      <p:cBhvr>
                                        <p:cTn id="1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28625" y="-285750"/>
            <a:ext cx="8229600" cy="6858000"/>
          </a:xfrm>
        </p:spPr>
        <p:txBody>
          <a:bodyPr rtlCol="0">
            <a:normAutofit/>
          </a:bodyPr>
          <a:lstStyle/>
          <a:p>
            <a:pPr marL="0" indent="0" fontAlgn="auto">
              <a:spcAft>
                <a:spcPts val="0"/>
              </a:spcAft>
              <a:buFont typeface="Arial" pitchFamily="34" charset="0"/>
              <a:buNone/>
              <a:defRPr/>
            </a:pPr>
            <a:endParaRPr lang="fr-FR" b="1" dirty="0" smtClean="0"/>
          </a:p>
          <a:p>
            <a:pPr marL="182880" indent="-182880" fontAlgn="auto">
              <a:spcAft>
                <a:spcPts val="0"/>
              </a:spcAft>
              <a:buFont typeface="Arial" charset="0"/>
              <a:buChar char="•"/>
              <a:defRPr/>
            </a:pPr>
            <a:r>
              <a:rPr lang="fr-FR" sz="3600" b="1" dirty="0" smtClean="0">
                <a:solidFill>
                  <a:srgbClr val="0070C0"/>
                </a:solidFill>
              </a:rPr>
              <a:t>Effets latéraux </a:t>
            </a:r>
          </a:p>
          <a:p>
            <a:pPr marL="182880" indent="-182880" fontAlgn="auto">
              <a:spcAft>
                <a:spcPts val="0"/>
              </a:spcAft>
              <a:buFont typeface="Arial" charset="0"/>
              <a:buNone/>
              <a:defRPr/>
            </a:pPr>
            <a:r>
              <a:rPr lang="fr-FR" sz="2800" b="1" dirty="0" smtClean="0"/>
              <a:t>	Non thérapeutiques </a:t>
            </a:r>
            <a:r>
              <a:rPr lang="fr-FR" sz="2800" b="1" dirty="0" smtClean="0">
                <a:solidFill>
                  <a:schemeClr val="tx2"/>
                </a:solidFill>
              </a:rPr>
              <a:t>inévitables </a:t>
            </a:r>
            <a:r>
              <a:rPr lang="fr-FR" sz="2800" b="1" dirty="0" smtClean="0"/>
              <a:t>surviennent aux doses normales  chez la majorité des patients</a:t>
            </a:r>
          </a:p>
          <a:p>
            <a:pPr marL="182880" indent="-182880" fontAlgn="auto">
              <a:spcAft>
                <a:spcPts val="0"/>
              </a:spcAft>
              <a:buFont typeface="Arial" pitchFamily="34" charset="0"/>
              <a:buNone/>
              <a:defRPr/>
            </a:pPr>
            <a:r>
              <a:rPr lang="fr-FR" sz="2800" b="1" dirty="0" smtClean="0"/>
              <a:t>	ex: antihistaminiques entrainent de la somnolence</a:t>
            </a:r>
          </a:p>
          <a:p>
            <a:pPr marL="182880" indent="-182880" fontAlgn="auto">
              <a:spcAft>
                <a:spcPts val="0"/>
              </a:spcAft>
              <a:buFont typeface="Arial" charset="0"/>
              <a:buChar char="•"/>
              <a:defRPr/>
            </a:pPr>
            <a:r>
              <a:rPr lang="fr-FR" sz="3600" b="1" dirty="0" smtClean="0">
                <a:solidFill>
                  <a:srgbClr val="0070C0"/>
                </a:solidFill>
              </a:rPr>
              <a:t>Effets indésirables</a:t>
            </a:r>
          </a:p>
          <a:p>
            <a:pPr marL="182880" indent="-182880" fontAlgn="auto">
              <a:spcAft>
                <a:spcPts val="0"/>
              </a:spcAft>
              <a:buFont typeface="Arial" charset="0"/>
              <a:buNone/>
              <a:defRPr/>
            </a:pPr>
            <a:r>
              <a:rPr lang="fr-FR" sz="2800" b="1" dirty="0" smtClean="0"/>
              <a:t>	</a:t>
            </a:r>
            <a:r>
              <a:rPr lang="fr-FR" sz="2800" b="1" dirty="0" smtClean="0">
                <a:solidFill>
                  <a:schemeClr val="tx2"/>
                </a:solidFill>
              </a:rPr>
              <a:t>Imprévisibles</a:t>
            </a:r>
            <a:r>
              <a:rPr lang="fr-FR" sz="2800" b="1" dirty="0" smtClean="0"/>
              <a:t> apparaissent aux doses normales chez certaines patients </a:t>
            </a:r>
          </a:p>
          <a:p>
            <a:pPr marL="182880" indent="-182880" fontAlgn="auto">
              <a:spcAft>
                <a:spcPts val="0"/>
              </a:spcAft>
              <a:buFont typeface="Arial" pitchFamily="34" charset="0"/>
              <a:buNone/>
              <a:defRPr/>
            </a:pPr>
            <a:r>
              <a:rPr lang="fr-FR" sz="2800" b="1" dirty="0" smtClean="0"/>
              <a:t>	ex : </a:t>
            </a:r>
            <a:r>
              <a:rPr lang="fr-FR" sz="2800" b="1" dirty="0" err="1" smtClean="0"/>
              <a:t>hépatotoxicité</a:t>
            </a:r>
            <a:r>
              <a:rPr lang="fr-FR" sz="2800" b="1" dirty="0" smtClean="0"/>
              <a:t> de l’isoniazide</a:t>
            </a:r>
          </a:p>
          <a:p>
            <a:pPr marL="182880" indent="-182880" fontAlgn="auto">
              <a:spcAft>
                <a:spcPts val="0"/>
              </a:spcAft>
              <a:buFont typeface="Arial" charset="0"/>
              <a:buChar char="•"/>
              <a:defRPr/>
            </a:pPr>
            <a:r>
              <a:rPr lang="fr-FR" sz="3600" b="1" dirty="0" smtClean="0">
                <a:solidFill>
                  <a:srgbClr val="0070C0"/>
                </a:solidFill>
              </a:rPr>
              <a:t>Effets toxiques</a:t>
            </a:r>
          </a:p>
          <a:p>
            <a:pPr marL="182880" indent="-182880" fontAlgn="auto">
              <a:spcAft>
                <a:spcPts val="0"/>
              </a:spcAft>
              <a:buFont typeface="Arial" charset="0"/>
              <a:buNone/>
              <a:defRPr/>
            </a:pPr>
            <a:r>
              <a:rPr lang="fr-FR" sz="2800" b="1" dirty="0" smtClean="0">
                <a:solidFill>
                  <a:srgbClr val="0070C0"/>
                </a:solidFill>
              </a:rPr>
              <a:t>	 </a:t>
            </a:r>
            <a:r>
              <a:rPr lang="fr-FR" sz="2800" b="1" dirty="0" smtClean="0"/>
              <a:t>Inévitables apparaissent aux cours d’un </a:t>
            </a:r>
            <a:r>
              <a:rPr lang="fr-FR" sz="2800" b="1" dirty="0" smtClean="0">
                <a:solidFill>
                  <a:schemeClr val="tx2"/>
                </a:solidFill>
              </a:rPr>
              <a:t>surdosage,</a:t>
            </a:r>
            <a:r>
              <a:rPr lang="fr-FR" sz="2800" b="1" dirty="0" smtClean="0"/>
              <a:t>  ex : </a:t>
            </a:r>
            <a:r>
              <a:rPr lang="fr-FR" sz="2800" b="1" dirty="0" err="1" smtClean="0"/>
              <a:t>hépatotoxicité</a:t>
            </a:r>
            <a:r>
              <a:rPr lang="fr-FR" sz="2800" b="1" dirty="0" smtClean="0"/>
              <a:t> du paracétamol</a:t>
            </a:r>
            <a:endParaRPr lang="fr-FR" sz="2800" b="1" dirty="0"/>
          </a:p>
          <a:p>
            <a:pPr marL="182880" indent="-182880" fontAlgn="auto">
              <a:spcAft>
                <a:spcPts val="0"/>
              </a:spcAft>
              <a:buFont typeface="Arial" charset="0"/>
              <a:buChar char="•"/>
              <a:defRPr/>
            </a:pPr>
            <a:endParaRPr lang="fr-FR" sz="2800" b="1" dirty="0" smtClean="0">
              <a:solidFill>
                <a:srgbClr val="0070C0"/>
              </a:solidFill>
            </a:endParaRPr>
          </a:p>
          <a:p>
            <a:pPr marL="182880" indent="-182880" fontAlgn="auto">
              <a:spcAft>
                <a:spcPts val="0"/>
              </a:spcAft>
              <a:buFont typeface="Arial" charset="0"/>
              <a:buChar char="•"/>
              <a:defRPr/>
            </a:pPr>
            <a:endParaRPr lang="fr-FR" b="1" dirty="0">
              <a:solidFill>
                <a:srgbClr val="0070C0"/>
              </a:solidFill>
            </a:endParaRPr>
          </a:p>
          <a:p>
            <a:pPr marL="182880" indent="-182880" fontAlgn="auto">
              <a:spcAft>
                <a:spcPts val="0"/>
              </a:spcAft>
              <a:buFont typeface="Arial" charset="0"/>
              <a:buChar char="•"/>
              <a:defRPr/>
            </a:pPr>
            <a:endParaRPr lang="fr-FR" b="1" dirty="0" smtClean="0"/>
          </a:p>
        </p:txBody>
      </p:sp>
      <p:sp>
        <p:nvSpPr>
          <p:cNvPr id="3" name="Espace réservé du numéro de diapositive 2"/>
          <p:cNvSpPr>
            <a:spLocks noGrp="1"/>
          </p:cNvSpPr>
          <p:nvPr>
            <p:ph type="sldNum" sz="quarter" idx="12"/>
          </p:nvPr>
        </p:nvSpPr>
        <p:spPr/>
        <p:txBody>
          <a:bodyPr/>
          <a:lstStyle/>
          <a:p>
            <a:pPr>
              <a:defRPr/>
            </a:pPr>
            <a:fld id="{949E02D1-9A98-4577-97DF-6DE8B18B525B}" type="slidenum">
              <a:rPr lang="fr-FR" sz="2000" b="1" smtClean="0">
                <a:solidFill>
                  <a:schemeClr val="accent5"/>
                </a:solidFill>
              </a:rPr>
              <a:pPr>
                <a:defRPr/>
              </a:pPr>
              <a:t>17</a:t>
            </a:fld>
            <a:endParaRPr lang="fr-FR" sz="2000" b="1">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linds(horizontal)">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linds(horizontal)">
                                      <p:cBhvr>
                                        <p:cTn id="18" dur="500"/>
                                        <p:tgtEl>
                                          <p:spTgt spid="4">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blinds(horizontal)">
                                      <p:cBhvr>
                                        <p:cTn id="21" dur="500"/>
                                        <p:tgtEl>
                                          <p:spTgt spid="4">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blinds(horizontal)">
                                      <p:cBhvr>
                                        <p:cTn id="24" dur="5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strips(downLeft)">
                                      <p:cBhvr>
                                        <p:cTn id="29" dur="500"/>
                                        <p:tgtEl>
                                          <p:spTgt spid="4">
                                            <p:txEl>
                                              <p:pRg st="7" end="7"/>
                                            </p:txEl>
                                          </p:spTgt>
                                        </p:tgtEl>
                                      </p:cBhvr>
                                    </p:animEffect>
                                  </p:childTnLst>
                                </p:cTn>
                              </p:par>
                              <p:par>
                                <p:cTn id="30" presetID="18" presetClass="entr" presetSubtype="12" fill="hold" nodeType="with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strips(downLeft)">
                                      <p:cBhvr>
                                        <p:cTn id="3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1438"/>
            <a:ext cx="9144000" cy="1143000"/>
          </a:xfrm>
        </p:spPr>
        <p:txBody>
          <a:bodyPr rtlCol="0">
            <a:normAutofit fontScale="90000"/>
          </a:bodyPr>
          <a:lstStyle/>
          <a:p>
            <a:pPr fontAlgn="auto">
              <a:spcAft>
                <a:spcPts val="0"/>
              </a:spcAft>
              <a:defRPr/>
            </a:pPr>
            <a:r>
              <a:rPr lang="fr-FR" dirty="0" smtClean="0"/>
              <a:t>EFFET PHARMACOLOGIQUE ET </a:t>
            </a:r>
            <a:br>
              <a:rPr lang="fr-FR" dirty="0" smtClean="0"/>
            </a:br>
            <a:r>
              <a:rPr lang="fr-FR" dirty="0" smtClean="0"/>
              <a:t>EFFET THERAPEUTIQUE</a:t>
            </a:r>
            <a:endParaRPr lang="fr-FR" dirty="0"/>
          </a:p>
        </p:txBody>
      </p:sp>
      <p:sp>
        <p:nvSpPr>
          <p:cNvPr id="19459" name="ZoneTexte 4"/>
          <p:cNvSpPr txBox="1">
            <a:spLocks noChangeArrowheads="1"/>
          </p:cNvSpPr>
          <p:nvPr/>
        </p:nvSpPr>
        <p:spPr bwMode="auto">
          <a:xfrm>
            <a:off x="500063" y="1700213"/>
            <a:ext cx="3760787" cy="1014412"/>
          </a:xfrm>
          <a:prstGeom prst="rect">
            <a:avLst/>
          </a:prstGeom>
          <a:solidFill>
            <a:srgbClr val="66CCFF"/>
          </a:solidFill>
          <a:ln w="9525">
            <a:solidFill>
              <a:srgbClr val="FFFF00"/>
            </a:solidFill>
            <a:miter lim="800000"/>
            <a:headEnd/>
            <a:tailEnd/>
          </a:ln>
        </p:spPr>
        <p:txBody>
          <a:bodyPr>
            <a:spAutoFit/>
          </a:bodyPr>
          <a:lstStyle/>
          <a:p>
            <a:pPr algn="ctr"/>
            <a:r>
              <a:rPr lang="fr-FR" sz="2000" b="1">
                <a:latin typeface="Calibri" pitchFamily="34" charset="0"/>
              </a:rPr>
              <a:t>INTERACTION</a:t>
            </a:r>
          </a:p>
          <a:p>
            <a:pPr algn="ctr"/>
            <a:r>
              <a:rPr lang="fr-FR" sz="2000" b="1">
                <a:latin typeface="Calibri" pitchFamily="34" charset="0"/>
              </a:rPr>
              <a:t>MEDICAMENT-SITE D’ACTION</a:t>
            </a:r>
          </a:p>
        </p:txBody>
      </p:sp>
      <p:sp>
        <p:nvSpPr>
          <p:cNvPr id="19460" name="ZoneTexte 5"/>
          <p:cNvSpPr txBox="1">
            <a:spLocks noChangeArrowheads="1"/>
          </p:cNvSpPr>
          <p:nvPr/>
        </p:nvSpPr>
        <p:spPr bwMode="auto">
          <a:xfrm>
            <a:off x="887413" y="3671888"/>
            <a:ext cx="3113087" cy="400050"/>
          </a:xfrm>
          <a:prstGeom prst="rect">
            <a:avLst/>
          </a:prstGeom>
          <a:solidFill>
            <a:srgbClr val="CCFF66"/>
          </a:solidFill>
          <a:ln w="9525">
            <a:solidFill>
              <a:srgbClr val="FF6600"/>
            </a:solidFill>
            <a:miter lim="800000"/>
            <a:headEnd/>
            <a:tailEnd/>
          </a:ln>
        </p:spPr>
        <p:txBody>
          <a:bodyPr wrap="none">
            <a:spAutoFit/>
          </a:bodyPr>
          <a:lstStyle/>
          <a:p>
            <a:pPr algn="ctr"/>
            <a:r>
              <a:rPr lang="fr-FR" sz="2000" b="1">
                <a:latin typeface="Calibri" pitchFamily="34" charset="0"/>
              </a:rPr>
              <a:t>EFFET PHARMACOLOGIQUE</a:t>
            </a:r>
          </a:p>
        </p:txBody>
      </p:sp>
      <p:sp>
        <p:nvSpPr>
          <p:cNvPr id="7" name="ZoneTexte 6"/>
          <p:cNvSpPr txBox="1"/>
          <p:nvPr/>
        </p:nvSpPr>
        <p:spPr>
          <a:xfrm>
            <a:off x="571500" y="5172075"/>
            <a:ext cx="3760788" cy="400050"/>
          </a:xfrm>
          <a:prstGeom prst="rect">
            <a:avLst/>
          </a:prstGeom>
          <a:solidFill>
            <a:schemeClr val="tx2">
              <a:lumMod val="60000"/>
              <a:lumOff val="40000"/>
            </a:schemeClr>
          </a:solidFill>
          <a:ln>
            <a:solidFill>
              <a:srgbClr val="0000FF"/>
            </a:solidFill>
          </a:ln>
        </p:spPr>
        <p:txBody>
          <a:bodyPr>
            <a:spAutoFit/>
          </a:bodyPr>
          <a:lstStyle/>
          <a:p>
            <a:pPr algn="ctr" fontAlgn="auto">
              <a:spcBef>
                <a:spcPts val="0"/>
              </a:spcBef>
              <a:spcAft>
                <a:spcPts val="0"/>
              </a:spcAft>
              <a:defRPr/>
            </a:pPr>
            <a:r>
              <a:rPr lang="fr-FR" sz="2000" b="1" dirty="0">
                <a:latin typeface="+mn-lt"/>
                <a:cs typeface="+mn-cs"/>
              </a:rPr>
              <a:t>EFFET THERAPEUTIQUE</a:t>
            </a:r>
          </a:p>
        </p:txBody>
      </p:sp>
      <p:sp>
        <p:nvSpPr>
          <p:cNvPr id="8" name="Flèche vers le bas 7"/>
          <p:cNvSpPr/>
          <p:nvPr/>
        </p:nvSpPr>
        <p:spPr>
          <a:xfrm flipH="1">
            <a:off x="2287588" y="2852738"/>
            <a:ext cx="284162" cy="576262"/>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Flèche vers le bas 8"/>
          <p:cNvSpPr/>
          <p:nvPr/>
        </p:nvSpPr>
        <p:spPr>
          <a:xfrm flipH="1">
            <a:off x="2214563" y="4352925"/>
            <a:ext cx="284162" cy="576263"/>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1" name="Connecteur droit 10"/>
          <p:cNvCxnSpPr/>
          <p:nvPr/>
        </p:nvCxnSpPr>
        <p:spPr>
          <a:xfrm>
            <a:off x="4786313" y="1357313"/>
            <a:ext cx="0" cy="2341562"/>
          </a:xfrm>
          <a:prstGeom prst="line">
            <a:avLst/>
          </a:prstGeom>
        </p:spPr>
        <p:style>
          <a:lnRef idx="3">
            <a:schemeClr val="accent4"/>
          </a:lnRef>
          <a:fillRef idx="0">
            <a:schemeClr val="accent4"/>
          </a:fillRef>
          <a:effectRef idx="2">
            <a:schemeClr val="accent4"/>
          </a:effectRef>
          <a:fontRef idx="minor">
            <a:schemeClr val="tx1"/>
          </a:fontRef>
        </p:style>
      </p:cxnSp>
      <p:cxnSp>
        <p:nvCxnSpPr>
          <p:cNvPr id="13" name="Connecteur droit 12"/>
          <p:cNvCxnSpPr/>
          <p:nvPr/>
        </p:nvCxnSpPr>
        <p:spPr>
          <a:xfrm>
            <a:off x="4786313" y="4500563"/>
            <a:ext cx="0" cy="700087"/>
          </a:xfrm>
          <a:prstGeom prst="line">
            <a:avLst/>
          </a:prstGeom>
        </p:spPr>
        <p:style>
          <a:lnRef idx="3">
            <a:schemeClr val="accent4"/>
          </a:lnRef>
          <a:fillRef idx="0">
            <a:schemeClr val="accent4"/>
          </a:fillRef>
          <a:effectRef idx="2">
            <a:schemeClr val="accent4"/>
          </a:effectRef>
          <a:fontRef idx="minor">
            <a:schemeClr val="tx1"/>
          </a:fontRef>
        </p:style>
      </p:cxnSp>
      <p:sp>
        <p:nvSpPr>
          <p:cNvPr id="19466" name="ZoneTexte 14"/>
          <p:cNvSpPr txBox="1">
            <a:spLocks noChangeArrowheads="1"/>
          </p:cNvSpPr>
          <p:nvPr/>
        </p:nvSpPr>
        <p:spPr bwMode="auto">
          <a:xfrm>
            <a:off x="4857750" y="4572000"/>
            <a:ext cx="4378325" cy="954088"/>
          </a:xfrm>
          <a:prstGeom prst="rect">
            <a:avLst/>
          </a:prstGeom>
          <a:noFill/>
          <a:ln w="9525">
            <a:noFill/>
            <a:miter lim="800000"/>
            <a:headEnd/>
            <a:tailEnd/>
          </a:ln>
        </p:spPr>
        <p:txBody>
          <a:bodyPr wrap="none">
            <a:spAutoFit/>
          </a:bodyPr>
          <a:lstStyle/>
          <a:p>
            <a:r>
              <a:rPr lang="fr-FR" sz="2800" b="1">
                <a:latin typeface="Calibri" pitchFamily="34" charset="0"/>
              </a:rPr>
              <a:t>PHARMACOLOGIE CLINIQUE</a:t>
            </a:r>
          </a:p>
          <a:p>
            <a:r>
              <a:rPr lang="fr-FR" sz="2800" b="1">
                <a:latin typeface="Calibri" pitchFamily="34" charset="0"/>
              </a:rPr>
              <a:t>(essais cliniques)</a:t>
            </a:r>
          </a:p>
        </p:txBody>
      </p:sp>
      <p:sp>
        <p:nvSpPr>
          <p:cNvPr id="19467" name="ZoneTexte 15"/>
          <p:cNvSpPr txBox="1">
            <a:spLocks noChangeArrowheads="1"/>
          </p:cNvSpPr>
          <p:nvPr/>
        </p:nvSpPr>
        <p:spPr bwMode="auto">
          <a:xfrm>
            <a:off x="5357813" y="2000250"/>
            <a:ext cx="3422650" cy="523875"/>
          </a:xfrm>
          <a:prstGeom prst="rect">
            <a:avLst/>
          </a:prstGeom>
          <a:noFill/>
          <a:ln w="9525">
            <a:noFill/>
            <a:miter lim="800000"/>
            <a:headEnd/>
            <a:tailEnd/>
          </a:ln>
        </p:spPr>
        <p:txBody>
          <a:bodyPr wrap="none">
            <a:spAutoFit/>
          </a:bodyPr>
          <a:lstStyle/>
          <a:p>
            <a:r>
              <a:rPr lang="fr-FR" sz="2800" b="1">
                <a:latin typeface="Calibri" pitchFamily="34" charset="0"/>
              </a:rPr>
              <a:t>PHARMACODYNAMIE</a:t>
            </a:r>
          </a:p>
        </p:txBody>
      </p:sp>
      <p:sp>
        <p:nvSpPr>
          <p:cNvPr id="19468" name="Rectangle 2"/>
          <p:cNvSpPr txBox="1">
            <a:spLocks noChangeArrowheads="1"/>
          </p:cNvSpPr>
          <p:nvPr/>
        </p:nvSpPr>
        <p:spPr bwMode="auto">
          <a:xfrm>
            <a:off x="4929188" y="2500313"/>
            <a:ext cx="4003675" cy="990600"/>
          </a:xfrm>
          <a:prstGeom prst="rect">
            <a:avLst/>
          </a:prstGeom>
          <a:noFill/>
          <a:ln w="9525">
            <a:noFill/>
            <a:miter lim="800000"/>
            <a:headEnd/>
            <a:tailEnd/>
          </a:ln>
        </p:spPr>
        <p:txBody>
          <a:bodyPr/>
          <a:lstStyle/>
          <a:p>
            <a:pPr marL="182563" indent="-182563" algn="ctr">
              <a:spcBef>
                <a:spcPts val="600"/>
              </a:spcBef>
              <a:buClr>
                <a:schemeClr val="accent1"/>
              </a:buClr>
              <a:buSzPct val="85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2400" i="1">
                <a:latin typeface="Calibri" pitchFamily="34" charset="0"/>
              </a:rPr>
              <a:t>Exemple : </a:t>
            </a:r>
            <a:r>
              <a:rPr lang="fr-FR" sz="2400">
                <a:latin typeface="Calibri" pitchFamily="34" charset="0"/>
              </a:rPr>
              <a:t/>
            </a:r>
            <a:br>
              <a:rPr lang="fr-FR" sz="2400">
                <a:latin typeface="Calibri" pitchFamily="34" charset="0"/>
              </a:rPr>
            </a:br>
            <a:r>
              <a:rPr lang="fr-FR" sz="2400">
                <a:latin typeface="Calibri" pitchFamily="34" charset="0"/>
              </a:rPr>
              <a:t>antiagrégants plaquettaires</a:t>
            </a:r>
          </a:p>
        </p:txBody>
      </p:sp>
      <p:sp>
        <p:nvSpPr>
          <p:cNvPr id="19469" name="Text Box 8"/>
          <p:cNvSpPr txBox="1">
            <a:spLocks noChangeArrowheads="1"/>
          </p:cNvSpPr>
          <p:nvPr/>
        </p:nvSpPr>
        <p:spPr bwMode="auto">
          <a:xfrm>
            <a:off x="5286375" y="3429000"/>
            <a:ext cx="3505200" cy="703263"/>
          </a:xfrm>
          <a:prstGeom prst="rect">
            <a:avLst/>
          </a:prstGeom>
          <a:noFill/>
          <a:ln w="9360">
            <a:solidFill>
              <a:srgbClr val="000000"/>
            </a:solidFill>
            <a:miter lim="800000"/>
            <a:headEnd/>
            <a:tailEnd/>
          </a:ln>
        </p:spPr>
        <p:txBody>
          <a:bodyPr lIns="90000" tIns="46800" rIns="90000" bIns="46800">
            <a:spAutoFit/>
          </a:bodyPr>
          <a:lstStyle/>
          <a:p>
            <a:pPr algn="ctr">
              <a:spcBef>
                <a:spcPts val="1250"/>
              </a:spcBef>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Tahoma" pitchFamily="34" charset="0"/>
                <a:ea typeface="MS PGothic" pitchFamily="34" charset="-128"/>
                <a:cs typeface="Lucida Sans Unicode" pitchFamily="34" charset="0"/>
              </a:rPr>
              <a:t>Inhibition de l</a:t>
            </a:r>
            <a:r>
              <a:rPr lang="en-GB" altLang="en-GB" sz="2000">
                <a:solidFill>
                  <a:srgbClr val="000000"/>
                </a:solidFill>
                <a:latin typeface="Tahoma" pitchFamily="34" charset="0"/>
                <a:ea typeface="MS PGothic" pitchFamily="34" charset="-128"/>
                <a:cs typeface="Lucida Sans Unicode" pitchFamily="34" charset="0"/>
              </a:rPr>
              <a:t>’</a:t>
            </a:r>
            <a:r>
              <a:rPr lang="en-GB" sz="2000">
                <a:solidFill>
                  <a:srgbClr val="000000"/>
                </a:solidFill>
                <a:latin typeface="Tahoma" pitchFamily="34" charset="0"/>
                <a:ea typeface="MS PGothic" pitchFamily="34" charset="-128"/>
                <a:cs typeface="Lucida Sans Unicode" pitchFamily="34" charset="0"/>
              </a:rPr>
              <a:t>agrégation plaquettaire</a:t>
            </a:r>
          </a:p>
        </p:txBody>
      </p:sp>
      <p:sp>
        <p:nvSpPr>
          <p:cNvPr id="19470" name="Text Box 9"/>
          <p:cNvSpPr txBox="1">
            <a:spLocks noChangeArrowheads="1"/>
          </p:cNvSpPr>
          <p:nvPr/>
        </p:nvSpPr>
        <p:spPr bwMode="auto">
          <a:xfrm>
            <a:off x="5072063" y="5572125"/>
            <a:ext cx="3806825" cy="1008063"/>
          </a:xfrm>
          <a:prstGeom prst="rect">
            <a:avLst/>
          </a:prstGeom>
          <a:noFill/>
          <a:ln w="9360">
            <a:solidFill>
              <a:srgbClr val="000000"/>
            </a:solidFill>
            <a:miter lim="800000"/>
            <a:headEnd/>
            <a:tailEnd/>
          </a:ln>
        </p:spPr>
        <p:txBody>
          <a:bodyPr lIns="90000" tIns="46800" rIns="90000" bIns="46800">
            <a:spAutoFit/>
          </a:bodyPr>
          <a:lstStyle/>
          <a:p>
            <a:pPr algn="ctr">
              <a:spcBef>
                <a:spcPts val="1250"/>
              </a:spcBef>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Tahoma" pitchFamily="34" charset="0"/>
                <a:ea typeface="MS PGothic" pitchFamily="34" charset="-128"/>
                <a:cs typeface="Lucida Sans Unicode" pitchFamily="34" charset="0"/>
              </a:rPr>
              <a:t>Diminution du risque de thrombose et d</a:t>
            </a:r>
            <a:r>
              <a:rPr lang="en-GB" altLang="en-GB" sz="2000">
                <a:solidFill>
                  <a:srgbClr val="000000"/>
                </a:solidFill>
                <a:latin typeface="Tahoma" pitchFamily="34" charset="0"/>
                <a:ea typeface="MS PGothic" pitchFamily="34" charset="-128"/>
                <a:cs typeface="Lucida Sans Unicode" pitchFamily="34" charset="0"/>
              </a:rPr>
              <a:t>’</a:t>
            </a:r>
            <a:r>
              <a:rPr lang="en-GB" sz="2000">
                <a:solidFill>
                  <a:srgbClr val="000000"/>
                </a:solidFill>
                <a:latin typeface="Tahoma" pitchFamily="34" charset="0"/>
                <a:ea typeface="MS PGothic" pitchFamily="34" charset="-128"/>
                <a:cs typeface="Lucida Sans Unicode" pitchFamily="34" charset="0"/>
              </a:rPr>
              <a:t>embolie artérielles</a:t>
            </a:r>
          </a:p>
        </p:txBody>
      </p:sp>
      <p:sp>
        <p:nvSpPr>
          <p:cNvPr id="16" name="Espace réservé du numéro de diapositive 15"/>
          <p:cNvSpPr>
            <a:spLocks noGrp="1"/>
          </p:cNvSpPr>
          <p:nvPr>
            <p:ph type="sldNum" sz="quarter" idx="12"/>
          </p:nvPr>
        </p:nvSpPr>
        <p:spPr>
          <a:xfrm>
            <a:off x="7010400" y="6492875"/>
            <a:ext cx="2133600" cy="365125"/>
          </a:xfrm>
        </p:spPr>
        <p:txBody>
          <a:bodyPr/>
          <a:lstStyle/>
          <a:p>
            <a:pPr>
              <a:defRPr/>
            </a:pPr>
            <a:fld id="{E2D2087B-3926-4BDB-8C4D-B319B56C3B27}" type="slidenum">
              <a:rPr lang="fr-FR" sz="2000" b="1" smtClean="0">
                <a:solidFill>
                  <a:schemeClr val="accent5"/>
                </a:solidFill>
              </a:rPr>
              <a:pPr>
                <a:defRPr/>
              </a:pPr>
              <a:t>18</a:t>
            </a:fld>
            <a:endParaRPr lang="fr-FR" sz="2000" b="1" dirty="0">
              <a:solidFill>
                <a:schemeClr val="accent5"/>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contenu 2"/>
          <p:cNvSpPr>
            <a:spLocks noGrp="1"/>
          </p:cNvSpPr>
          <p:nvPr>
            <p:ph idx="1"/>
          </p:nvPr>
        </p:nvSpPr>
        <p:spPr>
          <a:xfrm>
            <a:off x="457200" y="928688"/>
            <a:ext cx="8686800" cy="4983162"/>
          </a:xfrm>
        </p:spPr>
        <p:txBody>
          <a:bodyPr/>
          <a:lstStyle/>
          <a:p>
            <a:pPr>
              <a:lnSpc>
                <a:spcPct val="150000"/>
              </a:lnSpc>
            </a:pPr>
            <a:r>
              <a:rPr lang="en-US" smtClean="0"/>
              <a:t>L'intensité de l'effet clinique dépend à la fois de </a:t>
            </a:r>
            <a:r>
              <a:rPr lang="en-US" b="1" smtClean="0"/>
              <a:t>la dose</a:t>
            </a:r>
            <a:r>
              <a:rPr lang="en-US" smtClean="0"/>
              <a:t> et du </a:t>
            </a:r>
            <a:r>
              <a:rPr lang="en-US" b="1" smtClean="0"/>
              <a:t>temps d'action</a:t>
            </a:r>
            <a:r>
              <a:rPr lang="en-US" smtClean="0"/>
              <a:t> de la molécule, </a:t>
            </a:r>
          </a:p>
          <a:p>
            <a:pPr>
              <a:lnSpc>
                <a:spcPct val="150000"/>
              </a:lnSpc>
              <a:buFont typeface="Arial" pitchFamily="34" charset="0"/>
              <a:buNone/>
            </a:pPr>
            <a:r>
              <a:rPr lang="en-US" smtClean="0"/>
              <a:t>	donc de sa concentration plasmatique, qui elle même dépend de sa distribution et de son élimination, donc de sa pharmacocinétique; c'est ce qu'on appelle temps de </a:t>
            </a:r>
            <a:r>
              <a:rPr lang="en-US" b="1" smtClean="0"/>
              <a:t>''Demi-vie''</a:t>
            </a:r>
            <a:r>
              <a:rPr lang="en-US" smtClean="0"/>
              <a:t> de médicament dans l'organsisme. </a:t>
            </a:r>
          </a:p>
          <a:p>
            <a:endParaRPr lang="ar-DZ" smtClean="0"/>
          </a:p>
        </p:txBody>
      </p:sp>
      <p:sp>
        <p:nvSpPr>
          <p:cNvPr id="3" name="Espace réservé du numéro de diapositive 2"/>
          <p:cNvSpPr>
            <a:spLocks noGrp="1"/>
          </p:cNvSpPr>
          <p:nvPr>
            <p:ph type="sldNum" sz="quarter" idx="12"/>
          </p:nvPr>
        </p:nvSpPr>
        <p:spPr/>
        <p:txBody>
          <a:bodyPr/>
          <a:lstStyle/>
          <a:p>
            <a:pPr>
              <a:defRPr/>
            </a:pPr>
            <a:fld id="{647BBD13-06D7-4C6F-963C-14764E1475D2}" type="slidenum">
              <a:rPr lang="fr-FR" sz="2000" b="1" smtClean="0">
                <a:solidFill>
                  <a:schemeClr val="accent5"/>
                </a:solidFill>
              </a:rPr>
              <a:pPr>
                <a:defRPr/>
              </a:pPr>
              <a:t>19</a:t>
            </a:fld>
            <a:endParaRPr lang="fr-FR" sz="2000" b="1" dirty="0">
              <a:solidFill>
                <a:schemeClr val="accent5"/>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074" name="Titre 1"/>
          <p:cNvSpPr>
            <a:spLocks noGrp="1"/>
          </p:cNvSpPr>
          <p:nvPr>
            <p:ph type="ctrTitle"/>
          </p:nvPr>
        </p:nvSpPr>
        <p:spPr>
          <a:xfrm>
            <a:off x="214313" y="357188"/>
            <a:ext cx="8572500" cy="5572125"/>
          </a:xfrm>
        </p:spPr>
        <p:txBody>
          <a:bodyPr/>
          <a:lstStyle/>
          <a:p>
            <a:pPr algn="l" eaLnBrk="1" hangingPunct="1"/>
            <a:r>
              <a:rPr lang="fr-FR" sz="6600" b="1" dirty="0" smtClean="0">
                <a:solidFill>
                  <a:schemeClr val="bg1"/>
                </a:solidFill>
                <a:latin typeface="Arial" pitchFamily="34" charset="0"/>
                <a:cs typeface="Arial" pitchFamily="34" charset="0"/>
              </a:rPr>
              <a:t>CHAPITRE </a:t>
            </a:r>
            <a:r>
              <a:rPr lang="fr-FR" sz="6600" b="1" dirty="0" smtClean="0">
                <a:solidFill>
                  <a:schemeClr val="bg1"/>
                </a:solidFill>
                <a:latin typeface="Arial" pitchFamily="34" charset="0"/>
                <a:cs typeface="Arial" pitchFamily="34" charset="0"/>
              </a:rPr>
              <a:t>5</a:t>
            </a:r>
            <a:r>
              <a:rPr lang="fr-FR" sz="6700" b="1" dirty="0" smtClean="0">
                <a:solidFill>
                  <a:schemeClr val="bg1"/>
                </a:solidFill>
                <a:latin typeface="Arial" pitchFamily="34" charset="0"/>
                <a:cs typeface="Arial" pitchFamily="34" charset="0"/>
              </a:rPr>
              <a:t/>
            </a:r>
            <a:br>
              <a:rPr lang="fr-FR" sz="6700" b="1" dirty="0" smtClean="0">
                <a:solidFill>
                  <a:schemeClr val="bg1"/>
                </a:solidFill>
                <a:latin typeface="Arial" pitchFamily="34" charset="0"/>
                <a:cs typeface="Arial" pitchFamily="34" charset="0"/>
              </a:rPr>
            </a:br>
            <a:r>
              <a:rPr lang="fr-FR" sz="6700" b="1" dirty="0" smtClean="0">
                <a:solidFill>
                  <a:schemeClr val="bg1"/>
                </a:solidFill>
                <a:latin typeface="Arial" pitchFamily="34" charset="0"/>
                <a:cs typeface="Arial" pitchFamily="34" charset="0"/>
              </a:rPr>
              <a:t>Pharmacodynamie</a:t>
            </a:r>
            <a:r>
              <a:rPr lang="fr-FR" sz="6000" b="1" u="sng" dirty="0" smtClean="0">
                <a:latin typeface="Arial" pitchFamily="34" charset="0"/>
                <a:cs typeface="Arial" pitchFamily="34" charset="0"/>
              </a:rPr>
              <a:t/>
            </a:r>
            <a:br>
              <a:rPr lang="fr-FR" sz="6000" b="1" u="sng" dirty="0" smtClean="0">
                <a:latin typeface="Arial" pitchFamily="34" charset="0"/>
                <a:cs typeface="Arial" pitchFamily="34" charset="0"/>
              </a:rPr>
            </a:br>
            <a:r>
              <a:rPr lang="fr-FR" b="1" dirty="0" smtClean="0"/>
              <a:t/>
            </a:r>
            <a:br>
              <a:rPr lang="fr-FR" b="1" dirty="0" smtClean="0"/>
            </a:br>
            <a:r>
              <a:rPr lang="fr-FR" dirty="0" smtClean="0">
                <a:solidFill>
                  <a:srgbClr val="002060"/>
                </a:solidFill>
              </a:rPr>
              <a:t/>
            </a:r>
            <a:br>
              <a:rPr lang="fr-FR" dirty="0" smtClean="0">
                <a:solidFill>
                  <a:srgbClr val="002060"/>
                </a:solidFill>
              </a:rPr>
            </a:br>
            <a:endParaRPr lang="fr-FR" dirty="0" smtClean="0">
              <a:solidFill>
                <a:srgbClr val="002060"/>
              </a:solidFill>
            </a:endParaRPr>
          </a:p>
        </p:txBody>
      </p:sp>
      <p:sp>
        <p:nvSpPr>
          <p:cNvPr id="3" name="Espace réservé du numéro de diapositive 2"/>
          <p:cNvSpPr>
            <a:spLocks noGrp="1"/>
          </p:cNvSpPr>
          <p:nvPr>
            <p:ph type="sldNum" sz="quarter" idx="12"/>
          </p:nvPr>
        </p:nvSpPr>
        <p:spPr/>
        <p:txBody>
          <a:bodyPr/>
          <a:lstStyle/>
          <a:p>
            <a:pPr>
              <a:defRPr/>
            </a:pPr>
            <a:fld id="{35FCE0D5-DA1C-42A0-B66C-8B75A4CD0A51}" type="slidenum">
              <a:rPr lang="fr-FR" smtClean="0"/>
              <a:pPr>
                <a:defRPr/>
              </a:pPr>
              <a:t>2</a:t>
            </a:fld>
            <a:endParaRPr lang="fr-FR"/>
          </a:p>
        </p:txBody>
      </p:sp>
      <p:sp>
        <p:nvSpPr>
          <p:cNvPr id="3076" name="ZoneTexte 3"/>
          <p:cNvSpPr txBox="1">
            <a:spLocks noChangeArrowheads="1"/>
          </p:cNvSpPr>
          <p:nvPr/>
        </p:nvSpPr>
        <p:spPr bwMode="auto">
          <a:xfrm>
            <a:off x="571500" y="3749675"/>
            <a:ext cx="8572500" cy="3478213"/>
          </a:xfrm>
          <a:prstGeom prst="rect">
            <a:avLst/>
          </a:prstGeom>
          <a:noFill/>
          <a:ln w="9525">
            <a:noFill/>
            <a:miter lim="800000"/>
            <a:headEnd/>
            <a:tailEnd/>
          </a:ln>
        </p:spPr>
        <p:txBody>
          <a:bodyPr>
            <a:spAutoFit/>
          </a:bodyPr>
          <a:lstStyle/>
          <a:p>
            <a:r>
              <a:rPr lang="fr-FR" sz="2400" b="1" dirty="0">
                <a:solidFill>
                  <a:schemeClr val="accent5"/>
                </a:solidFill>
              </a:rPr>
              <a:t>Dr BEROUAL K, </a:t>
            </a:r>
          </a:p>
          <a:p>
            <a:r>
              <a:rPr lang="fr-FR" dirty="0" smtClean="0">
                <a:solidFill>
                  <a:schemeClr val="accent5"/>
                </a:solidFill>
              </a:rPr>
              <a:t>	Dr </a:t>
            </a:r>
            <a:r>
              <a:rPr lang="fr-FR" dirty="0">
                <a:solidFill>
                  <a:schemeClr val="accent5"/>
                </a:solidFill>
              </a:rPr>
              <a:t>TORCHE S </a:t>
            </a:r>
          </a:p>
          <a:p>
            <a:r>
              <a:rPr lang="fr-FR" dirty="0" smtClean="0">
                <a:solidFill>
                  <a:schemeClr val="accent5"/>
                </a:solidFill>
              </a:rPr>
              <a:t>		Dr </a:t>
            </a:r>
            <a:r>
              <a:rPr lang="fr-FR" dirty="0">
                <a:solidFill>
                  <a:schemeClr val="accent5"/>
                </a:solidFill>
              </a:rPr>
              <a:t>BENSEGUENI L</a:t>
            </a:r>
          </a:p>
          <a:p>
            <a:pPr algn="ctr"/>
            <a:endParaRPr lang="fr-FR" dirty="0">
              <a:solidFill>
                <a:schemeClr val="accent5"/>
              </a:solidFill>
            </a:endParaRPr>
          </a:p>
          <a:p>
            <a:pPr algn="r"/>
            <a:endParaRPr lang="fr-FR" dirty="0">
              <a:solidFill>
                <a:schemeClr val="accent5"/>
              </a:solidFill>
            </a:endParaRPr>
          </a:p>
          <a:p>
            <a:pPr algn="r"/>
            <a:r>
              <a:rPr lang="fr-FR" sz="2400" dirty="0">
                <a:solidFill>
                  <a:schemeClr val="accent5"/>
                </a:solidFill>
              </a:rPr>
              <a:t>Pharmacologie  A3</a:t>
            </a:r>
          </a:p>
          <a:p>
            <a:pPr algn="r"/>
            <a:r>
              <a:rPr lang="fr-FR" sz="2400" dirty="0">
                <a:solidFill>
                  <a:schemeClr val="accent5"/>
                </a:solidFill>
              </a:rPr>
              <a:t>Institut des Sciences </a:t>
            </a:r>
            <a:r>
              <a:rPr lang="fr-FR" sz="2400" dirty="0" err="1">
                <a:solidFill>
                  <a:schemeClr val="accent5"/>
                </a:solidFill>
              </a:rPr>
              <a:t>Véterinaires</a:t>
            </a:r>
            <a:r>
              <a:rPr lang="fr-FR" sz="2400" dirty="0">
                <a:solidFill>
                  <a:schemeClr val="accent5"/>
                </a:solidFill>
              </a:rPr>
              <a:t> El </a:t>
            </a:r>
            <a:r>
              <a:rPr lang="fr-FR" sz="2400" dirty="0" err="1">
                <a:solidFill>
                  <a:schemeClr val="accent5"/>
                </a:solidFill>
              </a:rPr>
              <a:t>Khroub</a:t>
            </a:r>
            <a:r>
              <a:rPr lang="fr-FR" sz="2400" dirty="0">
                <a:solidFill>
                  <a:schemeClr val="accent5"/>
                </a:solidFill>
              </a:rPr>
              <a:t>, </a:t>
            </a:r>
          </a:p>
          <a:p>
            <a:pPr algn="r"/>
            <a:r>
              <a:rPr lang="fr-FR" sz="2400" dirty="0">
                <a:solidFill>
                  <a:schemeClr val="accent5"/>
                </a:solidFill>
              </a:rPr>
              <a:t>Université Constantine </a:t>
            </a:r>
            <a:r>
              <a:rPr lang="fr-FR" sz="2400" dirty="0" err="1">
                <a:solidFill>
                  <a:schemeClr val="accent5"/>
                </a:solidFill>
              </a:rPr>
              <a:t>Mentouri</a:t>
            </a:r>
            <a:r>
              <a:rPr lang="fr-FR" sz="2400" dirty="0">
                <a:solidFill>
                  <a:schemeClr val="accent5"/>
                </a:solidFill>
              </a:rPr>
              <a:t> 1</a:t>
            </a:r>
          </a:p>
          <a:p>
            <a:pPr algn="r"/>
            <a:r>
              <a:rPr lang="fr-FR" sz="2400" dirty="0">
                <a:solidFill>
                  <a:schemeClr val="accent5"/>
                </a:solidFill>
              </a:rPr>
              <a:t>beroualk@yahoo.fr</a:t>
            </a:r>
          </a:p>
          <a:p>
            <a:pPr algn="r"/>
            <a:endParaRPr lang="fr-FR" sz="2400" dirty="0">
              <a:solidFill>
                <a:schemeClr val="accen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14313"/>
            <a:ext cx="8686800" cy="6429375"/>
          </a:xfrm>
        </p:spPr>
        <p:txBody>
          <a:bodyPr rtlCol="0">
            <a:normAutofit/>
          </a:bodyPr>
          <a:lstStyle/>
          <a:p>
            <a:pPr eaLnBrk="1" fontAlgn="auto" hangingPunct="1">
              <a:spcAft>
                <a:spcPts val="0"/>
              </a:spcAft>
              <a:buFont typeface="Arial" pitchFamily="34" charset="0"/>
              <a:buNone/>
              <a:defRPr/>
            </a:pPr>
            <a:r>
              <a:rPr lang="fr-FR" sz="2800" b="1" u="sng" dirty="0" smtClean="0"/>
              <a:t>Demi-vie</a:t>
            </a:r>
            <a:r>
              <a:rPr lang="fr-FR" sz="2800" b="1" dirty="0" smtClean="0"/>
              <a:t> :</a:t>
            </a:r>
          </a:p>
          <a:p>
            <a:pPr eaLnBrk="1" fontAlgn="auto" hangingPunct="1">
              <a:spcAft>
                <a:spcPts val="0"/>
              </a:spcAft>
              <a:buFont typeface="Arial" pitchFamily="34" charset="0"/>
              <a:buNone/>
              <a:defRPr/>
            </a:pPr>
            <a:r>
              <a:rPr lang="fr-FR" sz="2800" b="1" dirty="0" smtClean="0">
                <a:solidFill>
                  <a:srgbClr val="0070C0"/>
                </a:solidFill>
              </a:rPr>
              <a:t> </a:t>
            </a:r>
          </a:p>
          <a:p>
            <a:pPr eaLnBrk="1" fontAlgn="auto" hangingPunct="1">
              <a:spcAft>
                <a:spcPts val="0"/>
              </a:spcAft>
              <a:buFont typeface="Arial" pitchFamily="34" charset="0"/>
              <a:buNone/>
              <a:defRPr/>
            </a:pPr>
            <a:r>
              <a:rPr lang="fr-FR" sz="2800" b="1" dirty="0" smtClean="0"/>
              <a:t>      </a:t>
            </a:r>
            <a:r>
              <a:rPr lang="fr-FR" sz="2400" b="1" dirty="0" smtClean="0">
                <a:solidFill>
                  <a:schemeClr val="accent2"/>
                </a:solidFill>
              </a:rPr>
              <a:t>C</a:t>
            </a:r>
          </a:p>
          <a:p>
            <a:pPr eaLnBrk="1" fontAlgn="auto" hangingPunct="1">
              <a:spcAft>
                <a:spcPts val="0"/>
              </a:spcAft>
              <a:buFont typeface="Arial" pitchFamily="34" charset="0"/>
              <a:buNone/>
              <a:defRPr/>
            </a:pPr>
            <a:r>
              <a:rPr lang="fr-FR" sz="1800" b="1" dirty="0" smtClean="0">
                <a:solidFill>
                  <a:schemeClr val="accent2"/>
                </a:solidFill>
              </a:rPr>
              <a:t>Plasmatique                                   </a:t>
            </a:r>
            <a:endParaRPr lang="fr-FR" sz="2800" b="1" dirty="0" smtClean="0"/>
          </a:p>
          <a:p>
            <a:pPr eaLnBrk="1" fontAlgn="auto" hangingPunct="1">
              <a:spcAft>
                <a:spcPts val="0"/>
              </a:spcAft>
              <a:buFont typeface="Arial" pitchFamily="34" charset="0"/>
              <a:buNone/>
              <a:defRPr/>
            </a:pPr>
            <a:r>
              <a:rPr lang="fr-FR" sz="2800" b="1" dirty="0" smtClean="0"/>
              <a:t>                                         </a:t>
            </a:r>
            <a:r>
              <a:rPr lang="fr-FR" sz="2000" b="1" dirty="0" smtClean="0">
                <a:solidFill>
                  <a:schemeClr val="accent1"/>
                </a:solidFill>
              </a:rPr>
              <a:t>Concentration maximale</a:t>
            </a:r>
          </a:p>
          <a:p>
            <a:pPr eaLnBrk="1" fontAlgn="auto" hangingPunct="1">
              <a:spcAft>
                <a:spcPts val="0"/>
              </a:spcAft>
              <a:buFont typeface="Arial" pitchFamily="34" charset="0"/>
              <a:buNone/>
              <a:defRPr/>
            </a:pPr>
            <a:r>
              <a:rPr lang="fr-FR" sz="2800" b="1" dirty="0" smtClean="0">
                <a:solidFill>
                  <a:schemeClr val="accent1"/>
                </a:solidFill>
              </a:rPr>
              <a:t>                                                        </a:t>
            </a:r>
            <a:r>
              <a:rPr lang="fr-FR" sz="2000" b="1" dirty="0" smtClean="0">
                <a:solidFill>
                  <a:schemeClr val="accent1"/>
                </a:solidFill>
              </a:rPr>
              <a:t>Biodisponibilité maximale           </a:t>
            </a:r>
          </a:p>
          <a:p>
            <a:pPr eaLnBrk="1" fontAlgn="auto" hangingPunct="1">
              <a:spcAft>
                <a:spcPts val="0"/>
              </a:spcAft>
              <a:buFont typeface="Arial" pitchFamily="34" charset="0"/>
              <a:buNone/>
              <a:defRPr/>
            </a:pPr>
            <a:r>
              <a:rPr lang="fr-FR" sz="2800" b="1" dirty="0" smtClean="0"/>
              <a:t>                                              </a:t>
            </a:r>
          </a:p>
          <a:p>
            <a:pPr eaLnBrk="1" fontAlgn="auto" hangingPunct="1">
              <a:spcAft>
                <a:spcPts val="0"/>
              </a:spcAft>
              <a:buFont typeface="Arial" pitchFamily="34" charset="0"/>
              <a:buNone/>
              <a:defRPr/>
            </a:pPr>
            <a:r>
              <a:rPr lang="fr-FR" sz="2800" b="1" dirty="0" smtClean="0"/>
              <a:t>                                                 </a:t>
            </a:r>
            <a:r>
              <a:rPr lang="fr-FR" sz="2000" b="1" dirty="0" smtClean="0">
                <a:solidFill>
                  <a:srgbClr val="FF0000"/>
                </a:solidFill>
              </a:rPr>
              <a:t>Concentration réduite de moitié  </a:t>
            </a:r>
            <a:r>
              <a:rPr lang="fr-FR" sz="2800" b="1" dirty="0" smtClean="0">
                <a:solidFill>
                  <a:srgbClr val="FF0000"/>
                </a:solidFill>
              </a:rPr>
              <a:t>                                                                                </a:t>
            </a:r>
          </a:p>
          <a:p>
            <a:pPr eaLnBrk="1" fontAlgn="auto" hangingPunct="1">
              <a:spcAft>
                <a:spcPts val="0"/>
              </a:spcAft>
              <a:buFont typeface="Arial" pitchFamily="34" charset="0"/>
              <a:buNone/>
              <a:defRPr/>
            </a:pPr>
            <a:r>
              <a:rPr lang="fr-FR" sz="2800" b="1" dirty="0" smtClean="0">
                <a:solidFill>
                  <a:srgbClr val="FF0000"/>
                </a:solidFill>
              </a:rPr>
              <a:t>                                                             </a:t>
            </a:r>
            <a:r>
              <a:rPr lang="fr-FR" sz="2000" b="1" u="sng" dirty="0" smtClean="0">
                <a:solidFill>
                  <a:srgbClr val="FF0000"/>
                </a:solidFill>
              </a:rPr>
              <a:t>Demi-vie = T</a:t>
            </a:r>
            <a:r>
              <a:rPr lang="fr-FR" sz="1800" b="1" u="sng" dirty="0" smtClean="0">
                <a:solidFill>
                  <a:srgbClr val="FF0000"/>
                </a:solidFill>
              </a:rPr>
              <a:t>2  </a:t>
            </a:r>
            <a:r>
              <a:rPr lang="fr-FR" sz="2800" b="1" u="sng" dirty="0" smtClean="0">
                <a:solidFill>
                  <a:srgbClr val="FF0000"/>
                </a:solidFill>
              </a:rPr>
              <a:t>                                                        </a:t>
            </a:r>
            <a:endParaRPr lang="fr-FR" sz="2400" b="1" u="sng" dirty="0" smtClean="0">
              <a:solidFill>
                <a:srgbClr val="FF0000"/>
              </a:solidFill>
            </a:endParaRPr>
          </a:p>
          <a:p>
            <a:pPr eaLnBrk="1" fontAlgn="auto" hangingPunct="1">
              <a:spcAft>
                <a:spcPts val="0"/>
              </a:spcAft>
              <a:buFont typeface="Arial" pitchFamily="34" charset="0"/>
              <a:buNone/>
              <a:defRPr/>
            </a:pPr>
            <a:r>
              <a:rPr lang="fr-FR" sz="2800" b="1" dirty="0" smtClean="0"/>
              <a:t>                                                                                               </a:t>
            </a:r>
          </a:p>
          <a:p>
            <a:pPr eaLnBrk="1" fontAlgn="auto" hangingPunct="1">
              <a:spcAft>
                <a:spcPts val="0"/>
              </a:spcAft>
              <a:buFont typeface="Arial" pitchFamily="34" charset="0"/>
              <a:buNone/>
              <a:defRPr/>
            </a:pPr>
            <a:r>
              <a:rPr lang="fr-FR" sz="2800" b="1" dirty="0" smtClean="0"/>
              <a:t>                                  </a:t>
            </a:r>
            <a:r>
              <a:rPr lang="fr-FR" sz="2800" b="1" dirty="0" smtClean="0">
                <a:solidFill>
                  <a:srgbClr val="00B0F0"/>
                </a:solidFill>
              </a:rPr>
              <a:t>T</a:t>
            </a:r>
            <a:r>
              <a:rPr lang="fr-FR" sz="1800" b="1" dirty="0" smtClean="0">
                <a:solidFill>
                  <a:srgbClr val="00B0F0"/>
                </a:solidFill>
              </a:rPr>
              <a:t>1</a:t>
            </a:r>
            <a:r>
              <a:rPr lang="fr-FR" sz="1800" b="1" dirty="0" smtClean="0"/>
              <a:t>  </a:t>
            </a:r>
            <a:r>
              <a:rPr lang="fr-FR" sz="2800" b="1" dirty="0" smtClean="0"/>
              <a:t>      </a:t>
            </a:r>
            <a:r>
              <a:rPr lang="fr-FR" sz="2800" b="1" dirty="0" smtClean="0">
                <a:solidFill>
                  <a:schemeClr val="accent3"/>
                </a:solidFill>
              </a:rPr>
              <a:t> </a:t>
            </a:r>
            <a:r>
              <a:rPr lang="fr-FR" sz="2800" b="1" dirty="0" smtClean="0">
                <a:solidFill>
                  <a:schemeClr val="accent6"/>
                </a:solidFill>
              </a:rPr>
              <a:t>T</a:t>
            </a:r>
            <a:r>
              <a:rPr lang="fr-FR" sz="1800" b="1" dirty="0" smtClean="0">
                <a:solidFill>
                  <a:schemeClr val="accent6"/>
                </a:solidFill>
              </a:rPr>
              <a:t>2</a:t>
            </a:r>
            <a:r>
              <a:rPr lang="fr-FR" sz="2800" b="1" dirty="0" smtClean="0">
                <a:solidFill>
                  <a:schemeClr val="accent3"/>
                </a:solidFill>
              </a:rPr>
              <a:t>                                        </a:t>
            </a:r>
            <a:r>
              <a:rPr lang="fr-FR" sz="2000" b="1" dirty="0" smtClean="0">
                <a:solidFill>
                  <a:schemeClr val="accent2"/>
                </a:solidFill>
              </a:rPr>
              <a:t>Temps</a:t>
            </a:r>
          </a:p>
          <a:p>
            <a:pPr eaLnBrk="1" fontAlgn="auto" hangingPunct="1">
              <a:spcAft>
                <a:spcPts val="0"/>
              </a:spcAft>
              <a:buFont typeface="Arial" pitchFamily="34" charset="0"/>
              <a:buNone/>
              <a:defRPr/>
            </a:pPr>
            <a:r>
              <a:rPr lang="fr-FR" sz="2400" b="1" dirty="0" smtClean="0"/>
              <a:t>     </a:t>
            </a:r>
            <a:r>
              <a:rPr lang="fr-FR" sz="2400" b="1" u="sng" dirty="0" smtClean="0">
                <a:solidFill>
                  <a:srgbClr val="FF0000"/>
                </a:solidFill>
              </a:rPr>
              <a:t>Temps nécessaire pour que la concentration plasmatique maximale diminue de moitié</a:t>
            </a:r>
            <a:endParaRPr lang="fr-FR" sz="2400" b="1" u="sng" dirty="0">
              <a:solidFill>
                <a:srgbClr val="FF0000"/>
              </a:solidFill>
            </a:endParaRPr>
          </a:p>
        </p:txBody>
      </p:sp>
      <p:cxnSp>
        <p:nvCxnSpPr>
          <p:cNvPr id="6" name="Connecteur droit avec flèche 5"/>
          <p:cNvCxnSpPr/>
          <p:nvPr/>
        </p:nvCxnSpPr>
        <p:spPr>
          <a:xfrm rot="5400000" flipH="1" flipV="1">
            <a:off x="-500062" y="3286125"/>
            <a:ext cx="371475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Connecteur droit avec flèche 9"/>
          <p:cNvCxnSpPr/>
          <p:nvPr/>
        </p:nvCxnSpPr>
        <p:spPr>
          <a:xfrm>
            <a:off x="1357313" y="5143500"/>
            <a:ext cx="6643687"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Connecteur droit 14"/>
          <p:cNvCxnSpPr/>
          <p:nvPr/>
        </p:nvCxnSpPr>
        <p:spPr>
          <a:xfrm rot="5400000">
            <a:off x="250825" y="1535113"/>
            <a:ext cx="355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Connecteur droit 18"/>
          <p:cNvCxnSpPr/>
          <p:nvPr/>
        </p:nvCxnSpPr>
        <p:spPr>
          <a:xfrm rot="5400000">
            <a:off x="678656" y="1535907"/>
            <a:ext cx="35718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0" name="Connecteur droit 29"/>
          <p:cNvCxnSpPr/>
          <p:nvPr/>
        </p:nvCxnSpPr>
        <p:spPr>
          <a:xfrm>
            <a:off x="428625" y="1357313"/>
            <a:ext cx="142875" cy="1587"/>
          </a:xfrm>
          <a:prstGeom prst="line">
            <a:avLst/>
          </a:prstGeom>
        </p:spPr>
        <p:style>
          <a:lnRef idx="2">
            <a:schemeClr val="accent2"/>
          </a:lnRef>
          <a:fillRef idx="0">
            <a:schemeClr val="accent2"/>
          </a:fillRef>
          <a:effectRef idx="1">
            <a:schemeClr val="accent2"/>
          </a:effectRef>
          <a:fontRef idx="minor">
            <a:schemeClr val="tx1"/>
          </a:fontRef>
        </p:style>
      </p:cxnSp>
      <p:cxnSp>
        <p:nvCxnSpPr>
          <p:cNvPr id="35" name="Connecteur droit 34"/>
          <p:cNvCxnSpPr/>
          <p:nvPr/>
        </p:nvCxnSpPr>
        <p:spPr>
          <a:xfrm rot="10800000">
            <a:off x="714375" y="1357313"/>
            <a:ext cx="142875" cy="1587"/>
          </a:xfrm>
          <a:prstGeom prst="line">
            <a:avLst/>
          </a:prstGeom>
        </p:spPr>
        <p:style>
          <a:lnRef idx="2">
            <a:schemeClr val="accent2"/>
          </a:lnRef>
          <a:fillRef idx="0">
            <a:schemeClr val="accent2"/>
          </a:fillRef>
          <a:effectRef idx="1">
            <a:schemeClr val="accent2"/>
          </a:effectRef>
          <a:fontRef idx="minor">
            <a:schemeClr val="tx1"/>
          </a:fontRef>
        </p:style>
      </p:cxnSp>
      <p:cxnSp>
        <p:nvCxnSpPr>
          <p:cNvPr id="45" name="Connecteur droit 44"/>
          <p:cNvCxnSpPr/>
          <p:nvPr/>
        </p:nvCxnSpPr>
        <p:spPr>
          <a:xfrm rot="10800000">
            <a:off x="714375" y="1714500"/>
            <a:ext cx="142875"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66" name="Connecteur droit 65"/>
          <p:cNvCxnSpPr/>
          <p:nvPr/>
        </p:nvCxnSpPr>
        <p:spPr>
          <a:xfrm>
            <a:off x="428625" y="1714500"/>
            <a:ext cx="142875" cy="1588"/>
          </a:xfrm>
          <a:prstGeom prst="line">
            <a:avLst/>
          </a:prstGeom>
        </p:spPr>
        <p:style>
          <a:lnRef idx="2">
            <a:schemeClr val="accent2"/>
          </a:lnRef>
          <a:fillRef idx="0">
            <a:schemeClr val="accent2"/>
          </a:fillRef>
          <a:effectRef idx="1">
            <a:schemeClr val="accent2"/>
          </a:effectRef>
          <a:fontRef idx="minor">
            <a:schemeClr val="tx1"/>
          </a:fontRef>
        </p:style>
      </p:cxnSp>
      <p:sp>
        <p:nvSpPr>
          <p:cNvPr id="91" name="Forme libre 90"/>
          <p:cNvSpPr/>
          <p:nvPr/>
        </p:nvSpPr>
        <p:spPr>
          <a:xfrm>
            <a:off x="1928813" y="2286000"/>
            <a:ext cx="4789487" cy="2786063"/>
          </a:xfrm>
          <a:custGeom>
            <a:avLst/>
            <a:gdLst>
              <a:gd name="connsiteX0" fmla="*/ 0 w 4646950"/>
              <a:gd name="connsiteY0" fmla="*/ 2645763 h 2660754"/>
              <a:gd name="connsiteX1" fmla="*/ 1004341 w 4646950"/>
              <a:gd name="connsiteY1" fmla="*/ 97436 h 2660754"/>
              <a:gd name="connsiteX2" fmla="*/ 2338465 w 4646950"/>
              <a:gd name="connsiteY2" fmla="*/ 2061147 h 2660754"/>
              <a:gd name="connsiteX3" fmla="*/ 4646950 w 4646950"/>
              <a:gd name="connsiteY3" fmla="*/ 2660754 h 2660754"/>
              <a:gd name="connsiteX4" fmla="*/ 4646950 w 4646950"/>
              <a:gd name="connsiteY4" fmla="*/ 2660754 h 266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50" h="2660754">
                <a:moveTo>
                  <a:pt x="0" y="2645763"/>
                </a:moveTo>
                <a:cubicBezTo>
                  <a:pt x="307298" y="1420317"/>
                  <a:pt x="614597" y="194872"/>
                  <a:pt x="1004341" y="97436"/>
                </a:cubicBezTo>
                <a:cubicBezTo>
                  <a:pt x="1394085" y="0"/>
                  <a:pt x="1731364" y="1633927"/>
                  <a:pt x="2338465" y="2061147"/>
                </a:cubicBezTo>
                <a:cubicBezTo>
                  <a:pt x="2945566" y="2488367"/>
                  <a:pt x="4646950" y="2660754"/>
                  <a:pt x="4646950" y="2660754"/>
                </a:cubicBezTo>
                <a:lnTo>
                  <a:pt x="4646950" y="2660754"/>
                </a:lnTo>
              </a:path>
            </a:pathLst>
          </a:custGeom>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fr-FR"/>
          </a:p>
        </p:txBody>
      </p:sp>
      <p:cxnSp>
        <p:nvCxnSpPr>
          <p:cNvPr id="108" name="Connecteur droit 107"/>
          <p:cNvCxnSpPr/>
          <p:nvPr/>
        </p:nvCxnSpPr>
        <p:spPr>
          <a:xfrm>
            <a:off x="3000375" y="2428875"/>
            <a:ext cx="36513" cy="275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Connecteur droit 116"/>
          <p:cNvCxnSpPr/>
          <p:nvPr/>
        </p:nvCxnSpPr>
        <p:spPr>
          <a:xfrm>
            <a:off x="1428750" y="2357438"/>
            <a:ext cx="157162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Connecteur droit 126"/>
          <p:cNvCxnSpPr/>
          <p:nvPr/>
        </p:nvCxnSpPr>
        <p:spPr>
          <a:xfrm>
            <a:off x="1357313" y="3714750"/>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32" name="Connecteur droit 131"/>
          <p:cNvCxnSpPr/>
          <p:nvPr/>
        </p:nvCxnSpPr>
        <p:spPr>
          <a:xfrm rot="16200000" flipV="1">
            <a:off x="3144044" y="4358482"/>
            <a:ext cx="1355725" cy="71437"/>
          </a:xfrm>
          <a:prstGeom prst="line">
            <a:avLst/>
          </a:prstGeom>
        </p:spPr>
        <p:style>
          <a:lnRef idx="3">
            <a:schemeClr val="accent2"/>
          </a:lnRef>
          <a:fillRef idx="0">
            <a:schemeClr val="accent2"/>
          </a:fillRef>
          <a:effectRef idx="2">
            <a:schemeClr val="accent2"/>
          </a:effectRef>
          <a:fontRef idx="minor">
            <a:schemeClr val="tx1"/>
          </a:fontRef>
        </p:style>
      </p:cxnSp>
      <p:sp>
        <p:nvSpPr>
          <p:cNvPr id="157" name="Flèche vers le bas 156"/>
          <p:cNvSpPr/>
          <p:nvPr/>
        </p:nvSpPr>
        <p:spPr>
          <a:xfrm flipH="1">
            <a:off x="5357813" y="2571750"/>
            <a:ext cx="357187" cy="214313"/>
          </a:xfrm>
          <a:prstGeom prst="downArrow">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fr-FR"/>
          </a:p>
        </p:txBody>
      </p:sp>
      <p:sp>
        <p:nvSpPr>
          <p:cNvPr id="158" name="Flèche vers le bas 157"/>
          <p:cNvSpPr/>
          <p:nvPr/>
        </p:nvSpPr>
        <p:spPr>
          <a:xfrm>
            <a:off x="5786438" y="4071938"/>
            <a:ext cx="285750" cy="214312"/>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fr-FR"/>
          </a:p>
        </p:txBody>
      </p:sp>
      <p:sp>
        <p:nvSpPr>
          <p:cNvPr id="18" name="Espace réservé du numéro de diapositive 17"/>
          <p:cNvSpPr>
            <a:spLocks noGrp="1"/>
          </p:cNvSpPr>
          <p:nvPr>
            <p:ph type="sldNum" sz="quarter" idx="12"/>
          </p:nvPr>
        </p:nvSpPr>
        <p:spPr/>
        <p:txBody>
          <a:bodyPr/>
          <a:lstStyle/>
          <a:p>
            <a:pPr>
              <a:defRPr/>
            </a:pPr>
            <a:fld id="{B013E398-9887-414B-A6F7-A75264FBA7B8}" type="slidenum">
              <a:rPr lang="fr-FR" sz="2000" b="1" smtClean="0">
                <a:solidFill>
                  <a:schemeClr val="accent5"/>
                </a:solidFill>
              </a:rPr>
              <a:pPr>
                <a:defRPr/>
              </a:pPr>
              <a:t>20</a:t>
            </a:fld>
            <a:endParaRPr lang="fr-FR" sz="2000" b="1">
              <a:solidFill>
                <a:schemeClr val="accent5"/>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contenu 2"/>
          <p:cNvSpPr>
            <a:spLocks noGrp="1"/>
          </p:cNvSpPr>
          <p:nvPr>
            <p:ph idx="1"/>
          </p:nvPr>
        </p:nvSpPr>
        <p:spPr>
          <a:xfrm>
            <a:off x="428625" y="714375"/>
            <a:ext cx="8229600" cy="4840288"/>
          </a:xfrm>
        </p:spPr>
        <p:txBody>
          <a:bodyPr/>
          <a:lstStyle/>
          <a:p>
            <a:pPr>
              <a:lnSpc>
                <a:spcPct val="150000"/>
              </a:lnSpc>
            </a:pPr>
            <a:r>
              <a:rPr lang="en-US" smtClean="0"/>
              <a:t>La demi vie permet d'évaluer </a:t>
            </a:r>
            <a:r>
              <a:rPr lang="en-US" u="sng" smtClean="0"/>
              <a:t>le volume de distribution de ce principe actif, </a:t>
            </a:r>
            <a:r>
              <a:rPr lang="en-US" smtClean="0"/>
              <a:t>sa </a:t>
            </a:r>
            <a:r>
              <a:rPr lang="en-US" u="sng" smtClean="0"/>
              <a:t>vitesse d'élimination </a:t>
            </a:r>
            <a:r>
              <a:rPr lang="en-US" smtClean="0"/>
              <a:t>et</a:t>
            </a:r>
            <a:r>
              <a:rPr lang="en-US" u="sng" smtClean="0"/>
              <a:t> la répétabilité des doses</a:t>
            </a:r>
            <a:endParaRPr lang="en-US" smtClean="0"/>
          </a:p>
          <a:p>
            <a:pPr>
              <a:lnSpc>
                <a:spcPct val="150000"/>
              </a:lnSpc>
            </a:pPr>
            <a:r>
              <a:rPr lang="en-US" smtClean="0"/>
              <a:t>Elle s'exprime par conséquent </a:t>
            </a:r>
            <a:r>
              <a:rPr lang="en-US" smtClean="0">
                <a:solidFill>
                  <a:srgbClr val="FF0000"/>
                </a:solidFill>
              </a:rPr>
              <a:t>la durée d'action</a:t>
            </a:r>
            <a:r>
              <a:rPr lang="en-US" smtClean="0"/>
              <a:t> et la </a:t>
            </a:r>
            <a:r>
              <a:rPr lang="en-US" smtClean="0">
                <a:solidFill>
                  <a:srgbClr val="FF0000"/>
                </a:solidFill>
              </a:rPr>
              <a:t>persistance de l'effet cilinique</a:t>
            </a:r>
            <a:endParaRPr lang="en-US" smtClean="0"/>
          </a:p>
          <a:p>
            <a:pPr>
              <a:lnSpc>
                <a:spcPct val="150000"/>
              </a:lnSpc>
            </a:pPr>
            <a:r>
              <a:rPr lang="en-US" smtClean="0"/>
              <a:t>Si la Demi-vie du principe actif est </a:t>
            </a:r>
            <a:r>
              <a:rPr lang="en-US" b="1" smtClean="0"/>
              <a:t>longue,</a:t>
            </a:r>
            <a:r>
              <a:rPr lang="en-US" smtClean="0"/>
              <a:t> le médicament possède un </a:t>
            </a:r>
            <a:r>
              <a:rPr lang="en-US" b="1" smtClean="0"/>
              <a:t>effet retard</a:t>
            </a:r>
            <a:endParaRPr lang="en-US" smtClean="0"/>
          </a:p>
        </p:txBody>
      </p:sp>
      <p:sp>
        <p:nvSpPr>
          <p:cNvPr id="3" name="Espace réservé du numéro de diapositive 2"/>
          <p:cNvSpPr>
            <a:spLocks noGrp="1"/>
          </p:cNvSpPr>
          <p:nvPr>
            <p:ph type="sldNum" sz="quarter" idx="12"/>
          </p:nvPr>
        </p:nvSpPr>
        <p:spPr/>
        <p:txBody>
          <a:bodyPr/>
          <a:lstStyle/>
          <a:p>
            <a:pPr>
              <a:defRPr/>
            </a:pPr>
            <a:fld id="{B5C4DD11-9B71-480B-8C9F-2B3F41C96DFE}" type="slidenum">
              <a:rPr lang="fr-FR" sz="2000" b="1" smtClean="0">
                <a:solidFill>
                  <a:schemeClr val="accent5"/>
                </a:solidFill>
              </a:rPr>
              <a:pPr>
                <a:defRPr/>
              </a:pPr>
              <a:t>21</a:t>
            </a:fld>
            <a:endParaRPr lang="fr-FR" sz="2000" b="1" dirty="0">
              <a:solidFill>
                <a:schemeClr val="accent5"/>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contenu 2"/>
          <p:cNvSpPr>
            <a:spLocks noGrp="1"/>
          </p:cNvSpPr>
          <p:nvPr>
            <p:ph idx="1"/>
          </p:nvPr>
        </p:nvSpPr>
        <p:spPr>
          <a:xfrm>
            <a:off x="214313" y="-428625"/>
            <a:ext cx="8643937" cy="6429375"/>
          </a:xfrm>
        </p:spPr>
        <p:txBody>
          <a:bodyPr/>
          <a:lstStyle/>
          <a:p>
            <a:pPr eaLnBrk="1" hangingPunct="1">
              <a:buFont typeface="Arial" pitchFamily="34" charset="0"/>
              <a:buNone/>
            </a:pPr>
            <a:endParaRPr lang="fr-FR" sz="2400" b="1" smtClean="0"/>
          </a:p>
          <a:p>
            <a:pPr eaLnBrk="1" hangingPunct="1">
              <a:buFont typeface="Arial" pitchFamily="34" charset="0"/>
              <a:buNone/>
            </a:pPr>
            <a:endParaRPr lang="fr-FR" sz="2400" b="1" smtClean="0"/>
          </a:p>
          <a:p>
            <a:pPr eaLnBrk="1" hangingPunct="1">
              <a:buFont typeface="Arial" pitchFamily="34" charset="0"/>
              <a:buNone/>
            </a:pPr>
            <a:r>
              <a:rPr lang="fr-FR" sz="2400" b="1" u="sng" smtClean="0">
                <a:solidFill>
                  <a:srgbClr val="FF0000"/>
                </a:solidFill>
              </a:rPr>
              <a:t>La Demi – vie détermine la répétabilité des doses</a:t>
            </a:r>
          </a:p>
          <a:p>
            <a:pPr eaLnBrk="1" hangingPunct="1">
              <a:buFont typeface="Arial" pitchFamily="34" charset="0"/>
              <a:buNone/>
            </a:pPr>
            <a:endParaRPr lang="fr-FR" sz="2400" b="1" smtClean="0"/>
          </a:p>
          <a:p>
            <a:pPr eaLnBrk="1" hangingPunct="1">
              <a:buFont typeface="Arial" pitchFamily="34" charset="0"/>
              <a:buNone/>
            </a:pPr>
            <a:endParaRPr lang="fr-FR" sz="2400" b="1" smtClean="0"/>
          </a:p>
          <a:p>
            <a:pPr eaLnBrk="1" hangingPunct="1">
              <a:buFont typeface="Arial" pitchFamily="34" charset="0"/>
              <a:buNone/>
            </a:pPr>
            <a:r>
              <a:rPr lang="fr-FR" sz="1800" b="1" smtClean="0">
                <a:solidFill>
                  <a:schemeClr val="accent2"/>
                </a:solidFill>
              </a:rPr>
              <a:t>Concentration</a:t>
            </a:r>
          </a:p>
          <a:p>
            <a:pPr eaLnBrk="1" hangingPunct="1">
              <a:buFont typeface="Arial" pitchFamily="34" charset="0"/>
              <a:buNone/>
            </a:pPr>
            <a:r>
              <a:rPr lang="fr-FR" sz="1800" b="1" smtClean="0">
                <a:solidFill>
                  <a:schemeClr val="accent2"/>
                </a:solidFill>
              </a:rPr>
              <a:t>plasmatique </a:t>
            </a:r>
            <a:r>
              <a:rPr lang="fr-FR" sz="2400" b="1" smtClean="0">
                <a:solidFill>
                  <a:schemeClr val="accent2"/>
                </a:solidFill>
              </a:rPr>
              <a:t>                    </a:t>
            </a:r>
            <a:r>
              <a:rPr lang="fr-FR" sz="2000" b="1" smtClean="0">
                <a:solidFill>
                  <a:srgbClr val="0070C0"/>
                </a:solidFill>
              </a:rPr>
              <a:t>Intervalle entre deux prises                             </a:t>
            </a:r>
          </a:p>
          <a:p>
            <a:pPr eaLnBrk="1" hangingPunct="1">
              <a:buFont typeface="Arial" pitchFamily="34" charset="0"/>
              <a:buNone/>
            </a:pPr>
            <a:endParaRPr lang="fr-FR" sz="2000" b="1" smtClean="0">
              <a:solidFill>
                <a:srgbClr val="0070C0"/>
              </a:solidFill>
            </a:endParaRPr>
          </a:p>
          <a:p>
            <a:pPr eaLnBrk="1" hangingPunct="1">
              <a:buFont typeface="Arial" pitchFamily="34" charset="0"/>
              <a:buNone/>
            </a:pPr>
            <a:endParaRPr lang="fr-FR" sz="2000" b="1" smtClean="0">
              <a:solidFill>
                <a:srgbClr val="0070C0"/>
              </a:solidFill>
            </a:endParaRPr>
          </a:p>
          <a:p>
            <a:pPr eaLnBrk="1" hangingPunct="1">
              <a:buFont typeface="Arial" pitchFamily="34" charset="0"/>
              <a:buNone/>
            </a:pPr>
            <a:endParaRPr lang="fr-FR" sz="2000" b="1" smtClean="0">
              <a:solidFill>
                <a:srgbClr val="0070C0"/>
              </a:solidFill>
            </a:endParaRPr>
          </a:p>
          <a:p>
            <a:pPr eaLnBrk="1" hangingPunct="1">
              <a:buFont typeface="Arial" pitchFamily="34" charset="0"/>
              <a:buNone/>
            </a:pPr>
            <a:endParaRPr lang="fr-FR" sz="2000" b="1" smtClean="0">
              <a:solidFill>
                <a:srgbClr val="0070C0"/>
              </a:solidFill>
            </a:endParaRPr>
          </a:p>
          <a:p>
            <a:pPr eaLnBrk="1" hangingPunct="1">
              <a:buFont typeface="Arial" pitchFamily="34" charset="0"/>
              <a:buNone/>
            </a:pPr>
            <a:endParaRPr lang="fr-FR" sz="2000" b="1" smtClean="0">
              <a:solidFill>
                <a:srgbClr val="0070C0"/>
              </a:solidFill>
            </a:endParaRPr>
          </a:p>
          <a:p>
            <a:pPr eaLnBrk="1" hangingPunct="1">
              <a:buFont typeface="Arial" pitchFamily="34" charset="0"/>
              <a:buNone/>
            </a:pPr>
            <a:endParaRPr lang="fr-FR" sz="2000" b="1" smtClean="0">
              <a:solidFill>
                <a:srgbClr val="0070C0"/>
              </a:solidFill>
            </a:endParaRPr>
          </a:p>
          <a:p>
            <a:pPr eaLnBrk="1" hangingPunct="1">
              <a:buFont typeface="Arial" pitchFamily="34" charset="0"/>
              <a:buNone/>
            </a:pPr>
            <a:r>
              <a:rPr lang="fr-FR" sz="2000" b="1" smtClean="0">
                <a:solidFill>
                  <a:srgbClr val="0070C0"/>
                </a:solidFill>
              </a:rPr>
              <a:t>                                                                                                                              Temps  Nombre </a:t>
            </a:r>
          </a:p>
          <a:p>
            <a:pPr eaLnBrk="1" hangingPunct="1">
              <a:buFont typeface="Arial" pitchFamily="34" charset="0"/>
              <a:buNone/>
            </a:pPr>
            <a:r>
              <a:rPr lang="fr-FR" sz="2000" b="1" smtClean="0">
                <a:solidFill>
                  <a:srgbClr val="0070C0"/>
                </a:solidFill>
              </a:rPr>
              <a:t>       de prises      1                                  2                                3                                                                </a:t>
            </a:r>
          </a:p>
        </p:txBody>
      </p:sp>
      <p:cxnSp>
        <p:nvCxnSpPr>
          <p:cNvPr id="5" name="Connecteur droit avec flèche 4"/>
          <p:cNvCxnSpPr/>
          <p:nvPr/>
        </p:nvCxnSpPr>
        <p:spPr>
          <a:xfrm>
            <a:off x="1643063" y="5429250"/>
            <a:ext cx="6643687"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Connecteur droit avec flèche 12"/>
          <p:cNvCxnSpPr/>
          <p:nvPr/>
        </p:nvCxnSpPr>
        <p:spPr>
          <a:xfrm rot="5400000" flipH="1" flipV="1">
            <a:off x="107157" y="3893344"/>
            <a:ext cx="307181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Forme libre 27"/>
          <p:cNvSpPr/>
          <p:nvPr/>
        </p:nvSpPr>
        <p:spPr>
          <a:xfrm>
            <a:off x="2000250" y="3071813"/>
            <a:ext cx="2054225" cy="2357437"/>
          </a:xfrm>
          <a:custGeom>
            <a:avLst/>
            <a:gdLst>
              <a:gd name="connsiteX0" fmla="*/ 0 w 2053652"/>
              <a:gd name="connsiteY0" fmla="*/ 2358452 h 2358452"/>
              <a:gd name="connsiteX1" fmla="*/ 479685 w 2053652"/>
              <a:gd name="connsiteY1" fmla="*/ 79947 h 2358452"/>
              <a:gd name="connsiteX2" fmla="*/ 1304144 w 2053652"/>
              <a:gd name="connsiteY2" fmla="*/ 1878767 h 2358452"/>
              <a:gd name="connsiteX3" fmla="*/ 2053652 w 2053652"/>
              <a:gd name="connsiteY3" fmla="*/ 2358452 h 2358452"/>
              <a:gd name="connsiteX4" fmla="*/ 2053652 w 2053652"/>
              <a:gd name="connsiteY4" fmla="*/ 2358452 h 2358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652" h="2358452">
                <a:moveTo>
                  <a:pt x="0" y="2358452"/>
                </a:moveTo>
                <a:cubicBezTo>
                  <a:pt x="131164" y="1259173"/>
                  <a:pt x="262328" y="159894"/>
                  <a:pt x="479685" y="79947"/>
                </a:cubicBezTo>
                <a:cubicBezTo>
                  <a:pt x="697042" y="0"/>
                  <a:pt x="1041816" y="1499016"/>
                  <a:pt x="1304144" y="1878767"/>
                </a:cubicBezTo>
                <a:cubicBezTo>
                  <a:pt x="1566472" y="2258518"/>
                  <a:pt x="2053652" y="2358452"/>
                  <a:pt x="2053652" y="2358452"/>
                </a:cubicBezTo>
                <a:lnTo>
                  <a:pt x="2053652" y="2358452"/>
                </a:ln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sp>
        <p:nvSpPr>
          <p:cNvPr id="29" name="Forme libre 28"/>
          <p:cNvSpPr/>
          <p:nvPr/>
        </p:nvSpPr>
        <p:spPr>
          <a:xfrm>
            <a:off x="4071938" y="3071813"/>
            <a:ext cx="2000250" cy="2357437"/>
          </a:xfrm>
          <a:custGeom>
            <a:avLst/>
            <a:gdLst>
              <a:gd name="connsiteX0" fmla="*/ 0 w 2053652"/>
              <a:gd name="connsiteY0" fmla="*/ 2358452 h 2358452"/>
              <a:gd name="connsiteX1" fmla="*/ 479685 w 2053652"/>
              <a:gd name="connsiteY1" fmla="*/ 79947 h 2358452"/>
              <a:gd name="connsiteX2" fmla="*/ 1304144 w 2053652"/>
              <a:gd name="connsiteY2" fmla="*/ 1878767 h 2358452"/>
              <a:gd name="connsiteX3" fmla="*/ 2053652 w 2053652"/>
              <a:gd name="connsiteY3" fmla="*/ 2358452 h 2358452"/>
              <a:gd name="connsiteX4" fmla="*/ 2053652 w 2053652"/>
              <a:gd name="connsiteY4" fmla="*/ 2358452 h 2358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652" h="2358452">
                <a:moveTo>
                  <a:pt x="0" y="2358452"/>
                </a:moveTo>
                <a:cubicBezTo>
                  <a:pt x="131164" y="1259173"/>
                  <a:pt x="262328" y="159894"/>
                  <a:pt x="479685" y="79947"/>
                </a:cubicBezTo>
                <a:cubicBezTo>
                  <a:pt x="697042" y="0"/>
                  <a:pt x="1041816" y="1499016"/>
                  <a:pt x="1304144" y="1878767"/>
                </a:cubicBezTo>
                <a:cubicBezTo>
                  <a:pt x="1566472" y="2258518"/>
                  <a:pt x="2053652" y="2358452"/>
                  <a:pt x="2053652" y="2358452"/>
                </a:cubicBezTo>
                <a:lnTo>
                  <a:pt x="2053652" y="2358452"/>
                </a:ln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sp>
        <p:nvSpPr>
          <p:cNvPr id="30" name="Forme libre 29"/>
          <p:cNvSpPr/>
          <p:nvPr/>
        </p:nvSpPr>
        <p:spPr>
          <a:xfrm>
            <a:off x="6000750" y="3071813"/>
            <a:ext cx="1982788" cy="2357437"/>
          </a:xfrm>
          <a:custGeom>
            <a:avLst/>
            <a:gdLst>
              <a:gd name="connsiteX0" fmla="*/ 0 w 2053652"/>
              <a:gd name="connsiteY0" fmla="*/ 2358452 h 2358452"/>
              <a:gd name="connsiteX1" fmla="*/ 479685 w 2053652"/>
              <a:gd name="connsiteY1" fmla="*/ 79947 h 2358452"/>
              <a:gd name="connsiteX2" fmla="*/ 1304144 w 2053652"/>
              <a:gd name="connsiteY2" fmla="*/ 1878767 h 2358452"/>
              <a:gd name="connsiteX3" fmla="*/ 2053652 w 2053652"/>
              <a:gd name="connsiteY3" fmla="*/ 2358452 h 2358452"/>
              <a:gd name="connsiteX4" fmla="*/ 2053652 w 2053652"/>
              <a:gd name="connsiteY4" fmla="*/ 2358452 h 2358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652" h="2358452">
                <a:moveTo>
                  <a:pt x="0" y="2358452"/>
                </a:moveTo>
                <a:cubicBezTo>
                  <a:pt x="131164" y="1259173"/>
                  <a:pt x="262328" y="159894"/>
                  <a:pt x="479685" y="79947"/>
                </a:cubicBezTo>
                <a:cubicBezTo>
                  <a:pt x="697042" y="0"/>
                  <a:pt x="1041816" y="1499016"/>
                  <a:pt x="1304144" y="1878767"/>
                </a:cubicBezTo>
                <a:cubicBezTo>
                  <a:pt x="1566472" y="2258518"/>
                  <a:pt x="2053652" y="2358452"/>
                  <a:pt x="2053652" y="2358452"/>
                </a:cubicBezTo>
                <a:lnTo>
                  <a:pt x="2053652" y="2358452"/>
                </a:ln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cxnSp>
        <p:nvCxnSpPr>
          <p:cNvPr id="32" name="Connecteur droit avec flèche 31"/>
          <p:cNvCxnSpPr/>
          <p:nvPr/>
        </p:nvCxnSpPr>
        <p:spPr>
          <a:xfrm>
            <a:off x="2714625" y="3214688"/>
            <a:ext cx="1500188"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4857750" y="3214688"/>
            <a:ext cx="1428750"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rot="5400000" flipH="1" flipV="1">
            <a:off x="4001293" y="5857082"/>
            <a:ext cx="28416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8" name="Connecteur droit avec flèche 57"/>
          <p:cNvCxnSpPr/>
          <p:nvPr/>
        </p:nvCxnSpPr>
        <p:spPr>
          <a:xfrm rot="5400000" flipH="1" flipV="1">
            <a:off x="5930107" y="5857081"/>
            <a:ext cx="285750"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Connecteur droit avec flèche 64"/>
          <p:cNvCxnSpPr/>
          <p:nvPr/>
        </p:nvCxnSpPr>
        <p:spPr>
          <a:xfrm rot="5400000" flipH="1" flipV="1">
            <a:off x="1858169" y="5857081"/>
            <a:ext cx="28575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565" name="Rectangle 13"/>
          <p:cNvSpPr>
            <a:spLocks noChangeArrowheads="1"/>
          </p:cNvSpPr>
          <p:nvPr/>
        </p:nvSpPr>
        <p:spPr bwMode="auto">
          <a:xfrm>
            <a:off x="0" y="6000750"/>
            <a:ext cx="8858250" cy="369888"/>
          </a:xfrm>
          <a:prstGeom prst="rect">
            <a:avLst/>
          </a:prstGeom>
          <a:noFill/>
          <a:ln w="9525">
            <a:noFill/>
            <a:miter lim="800000"/>
            <a:headEnd/>
            <a:tailEnd/>
          </a:ln>
        </p:spPr>
        <p:txBody>
          <a:bodyPr>
            <a:spAutoFit/>
          </a:bodyPr>
          <a:lstStyle/>
          <a:p>
            <a:r>
              <a:rPr lang="en-US" b="1"/>
              <a:t>.</a:t>
            </a:r>
          </a:p>
        </p:txBody>
      </p:sp>
      <p:sp>
        <p:nvSpPr>
          <p:cNvPr id="14" name="Espace réservé du numéro de diapositive 13"/>
          <p:cNvSpPr>
            <a:spLocks noGrp="1"/>
          </p:cNvSpPr>
          <p:nvPr>
            <p:ph type="sldNum" sz="quarter" idx="12"/>
          </p:nvPr>
        </p:nvSpPr>
        <p:spPr/>
        <p:txBody>
          <a:bodyPr/>
          <a:lstStyle/>
          <a:p>
            <a:pPr>
              <a:defRPr/>
            </a:pPr>
            <a:fld id="{FD484F57-D7A5-4492-8E69-FB69C79CB6D7}" type="slidenum">
              <a:rPr lang="fr-FR" sz="2000" b="1" smtClean="0">
                <a:solidFill>
                  <a:schemeClr val="accent5"/>
                </a:solidFill>
              </a:rPr>
              <a:pPr>
                <a:defRPr/>
              </a:pPr>
              <a:t>22</a:t>
            </a:fld>
            <a:endParaRPr lang="fr-FR" sz="2000" b="1">
              <a:solidFill>
                <a:schemeClr val="accent5"/>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428625" y="-214313"/>
            <a:ext cx="8229600" cy="1143001"/>
          </a:xfrm>
        </p:spPr>
        <p:txBody>
          <a:bodyPr/>
          <a:lstStyle/>
          <a:p>
            <a:r>
              <a:rPr lang="fr-FR" smtClean="0"/>
              <a:t>Notion de récepteur</a:t>
            </a:r>
            <a:endParaRPr lang="ar-DZ" smtClean="0"/>
          </a:p>
        </p:txBody>
      </p:sp>
      <p:sp>
        <p:nvSpPr>
          <p:cNvPr id="12291" name="Espace réservé du contenu 2"/>
          <p:cNvSpPr>
            <a:spLocks noGrp="1"/>
          </p:cNvSpPr>
          <p:nvPr>
            <p:ph idx="1"/>
          </p:nvPr>
        </p:nvSpPr>
        <p:spPr>
          <a:xfrm>
            <a:off x="0" y="642938"/>
            <a:ext cx="9144000" cy="4525962"/>
          </a:xfrm>
        </p:spPr>
        <p:txBody>
          <a:bodyPr/>
          <a:lstStyle/>
          <a:p>
            <a:pPr>
              <a:lnSpc>
                <a:spcPct val="150000"/>
              </a:lnSpc>
            </a:pPr>
            <a:r>
              <a:rPr lang="en-US" sz="2800" smtClean="0"/>
              <a:t>Les récepteurs sont par définition des protéines </a:t>
            </a:r>
            <a:r>
              <a:rPr lang="en-US" sz="2800" smtClean="0">
                <a:solidFill>
                  <a:srgbClr val="FF0000"/>
                </a:solidFill>
              </a:rPr>
              <a:t>membranaires </a:t>
            </a:r>
            <a:r>
              <a:rPr lang="en-US" sz="2800" smtClean="0"/>
              <a:t>ou</a:t>
            </a:r>
            <a:r>
              <a:rPr lang="en-US" sz="2800" smtClean="0">
                <a:solidFill>
                  <a:srgbClr val="FF0000"/>
                </a:solidFill>
              </a:rPr>
              <a:t> intracellulaires </a:t>
            </a:r>
            <a:r>
              <a:rPr lang="en-US" sz="2800" smtClean="0"/>
              <a:t>capables de reconnaître et de fixer de façon le plus souvent spécifique des </a:t>
            </a:r>
            <a:r>
              <a:rPr lang="en-US" sz="2800" b="1" smtClean="0"/>
              <a:t>"Médiateurs''</a:t>
            </a:r>
            <a:r>
              <a:rPr lang="en-US" sz="2800" smtClean="0"/>
              <a:t> ou </a:t>
            </a:r>
            <a:r>
              <a:rPr lang="en-US" sz="2800" b="1" smtClean="0"/>
              <a:t>''ligands''</a:t>
            </a:r>
            <a:r>
              <a:rPr lang="en-US" sz="2800" smtClean="0"/>
              <a:t> endogènes et exogènes (xénobiotique)</a:t>
            </a:r>
          </a:p>
          <a:p>
            <a:pPr>
              <a:buFont typeface="Arial" pitchFamily="34" charset="0"/>
              <a:buNone/>
            </a:pPr>
            <a:endParaRPr lang="en-US" sz="1200" smtClean="0"/>
          </a:p>
          <a:p>
            <a:pPr>
              <a:lnSpc>
                <a:spcPct val="150000"/>
              </a:lnSpc>
            </a:pPr>
            <a:r>
              <a:rPr lang="fr-FR" sz="2800" smtClean="0"/>
              <a:t>Les neurotransmetteurs, ou neuromédiateurs, sont des composés chimiques libérés par les neurones agissant sur d'autres neurones, appelé neurone postsynaptique, ou, plus rarement, sur d'autres types de cellules</a:t>
            </a:r>
          </a:p>
          <a:p>
            <a:endParaRPr lang="en-US" smtClean="0"/>
          </a:p>
          <a:p>
            <a:endParaRPr lang="ar-DZ" smtClean="0"/>
          </a:p>
        </p:txBody>
      </p:sp>
      <p:sp>
        <p:nvSpPr>
          <p:cNvPr id="4" name="Espace réservé du numéro de diapositive 3"/>
          <p:cNvSpPr>
            <a:spLocks noGrp="1"/>
          </p:cNvSpPr>
          <p:nvPr>
            <p:ph type="sldNum" sz="quarter" idx="12"/>
          </p:nvPr>
        </p:nvSpPr>
        <p:spPr/>
        <p:txBody>
          <a:bodyPr/>
          <a:lstStyle/>
          <a:p>
            <a:pPr>
              <a:defRPr/>
            </a:pPr>
            <a:fld id="{893A2EE6-0B39-4F4B-A003-5F72DAB594E9}" type="slidenum">
              <a:rPr lang="fr-FR" sz="2000" b="1" smtClean="0">
                <a:solidFill>
                  <a:schemeClr val="accent5"/>
                </a:solidFill>
              </a:rPr>
              <a:pPr>
                <a:defRPr/>
              </a:pPr>
              <a:t>23</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2"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contenu 2"/>
          <p:cNvSpPr>
            <a:spLocks noGrp="1"/>
          </p:cNvSpPr>
          <p:nvPr>
            <p:ph idx="1"/>
          </p:nvPr>
        </p:nvSpPr>
        <p:spPr>
          <a:xfrm>
            <a:off x="285750" y="2214563"/>
            <a:ext cx="8472488" cy="4643437"/>
          </a:xfrm>
        </p:spPr>
        <p:txBody>
          <a:bodyPr/>
          <a:lstStyle/>
          <a:p>
            <a:pPr eaLnBrk="1" hangingPunct="1">
              <a:buFont typeface="Arial" pitchFamily="34" charset="0"/>
              <a:buNone/>
            </a:pPr>
            <a:endParaRPr lang="fr-FR" sz="2800" b="1" u="sng" smtClean="0"/>
          </a:p>
          <a:p>
            <a:pPr eaLnBrk="1" hangingPunct="1">
              <a:buFont typeface="Arial" pitchFamily="34" charset="0"/>
              <a:buNone/>
            </a:pPr>
            <a:r>
              <a:rPr lang="fr-FR" sz="2400" b="1" smtClean="0">
                <a:solidFill>
                  <a:srgbClr val="92D050"/>
                </a:solidFill>
              </a:rPr>
              <a:t> </a:t>
            </a:r>
          </a:p>
          <a:p>
            <a:pPr eaLnBrk="1" hangingPunct="1">
              <a:buFont typeface="Arial" pitchFamily="34" charset="0"/>
              <a:buNone/>
            </a:pPr>
            <a:endParaRPr lang="fr-FR" sz="2400" b="1" smtClean="0">
              <a:solidFill>
                <a:srgbClr val="92D050"/>
              </a:solidFill>
            </a:endParaRPr>
          </a:p>
          <a:p>
            <a:pPr eaLnBrk="1" hangingPunct="1">
              <a:buFont typeface="Arial" pitchFamily="34" charset="0"/>
              <a:buNone/>
            </a:pPr>
            <a:endParaRPr lang="fr-FR" sz="2000" b="1" smtClean="0"/>
          </a:p>
          <a:p>
            <a:pPr eaLnBrk="1" hangingPunct="1">
              <a:buFont typeface="Arial" pitchFamily="34" charset="0"/>
              <a:buNone/>
            </a:pPr>
            <a:r>
              <a:rPr lang="fr-FR" sz="2400" b="1" smtClean="0">
                <a:solidFill>
                  <a:srgbClr val="FF0000"/>
                </a:solidFill>
              </a:rPr>
              <a:t>*</a:t>
            </a:r>
            <a:endParaRPr lang="fr-FR" sz="2600" b="1" smtClean="0">
              <a:solidFill>
                <a:srgbClr val="FF0000"/>
              </a:solidFill>
            </a:endParaRPr>
          </a:p>
          <a:p>
            <a:pPr eaLnBrk="1" hangingPunct="1">
              <a:buFont typeface="Arial" pitchFamily="34" charset="0"/>
              <a:buNone/>
            </a:pPr>
            <a:r>
              <a:rPr lang="fr-FR" sz="2400" smtClean="0"/>
              <a:t>  </a:t>
            </a:r>
            <a:endParaRPr lang="fr-FR" sz="2400" b="1" u="sng" smtClean="0">
              <a:solidFill>
                <a:schemeClr val="accent2"/>
              </a:solidFill>
            </a:endParaRPr>
          </a:p>
        </p:txBody>
      </p:sp>
      <p:sp>
        <p:nvSpPr>
          <p:cNvPr id="13316" name="Rectangle 10"/>
          <p:cNvSpPr>
            <a:spLocks noChangeArrowheads="1"/>
          </p:cNvSpPr>
          <p:nvPr/>
        </p:nvSpPr>
        <p:spPr bwMode="auto">
          <a:xfrm>
            <a:off x="0" y="0"/>
            <a:ext cx="9144000" cy="6556375"/>
          </a:xfrm>
          <a:prstGeom prst="rect">
            <a:avLst/>
          </a:prstGeom>
          <a:noFill/>
          <a:ln w="9525">
            <a:noFill/>
            <a:miter lim="800000"/>
            <a:headEnd/>
            <a:tailEnd/>
          </a:ln>
        </p:spPr>
        <p:txBody>
          <a:bodyPr>
            <a:spAutoFit/>
          </a:bodyPr>
          <a:lstStyle/>
          <a:p>
            <a:pPr>
              <a:lnSpc>
                <a:spcPct val="150000"/>
              </a:lnSpc>
              <a:buFont typeface="Wingdings" pitchFamily="2" charset="2"/>
              <a:buChar char="v"/>
              <a:defRPr/>
            </a:pPr>
            <a:r>
              <a:rPr lang="fr-FR" sz="2800" dirty="0">
                <a:latin typeface="+mn-lt"/>
                <a:cs typeface="Arial" charset="0"/>
              </a:rPr>
              <a:t>En biologie, un </a:t>
            </a:r>
            <a:r>
              <a:rPr lang="fr-FR" sz="2800" b="1" dirty="0">
                <a:latin typeface="+mn-lt"/>
                <a:cs typeface="Arial" charset="0"/>
              </a:rPr>
              <a:t>ligand</a:t>
            </a:r>
            <a:r>
              <a:rPr lang="fr-FR" sz="2800" dirty="0">
                <a:latin typeface="+mn-lt"/>
                <a:cs typeface="Arial" charset="0"/>
              </a:rPr>
              <a:t> (du latin </a:t>
            </a:r>
            <a:r>
              <a:rPr lang="la-Latn" sz="2800" i="1" dirty="0">
                <a:latin typeface="+mn-lt"/>
                <a:cs typeface="Arial" charset="0"/>
              </a:rPr>
              <a:t>ligandum</a:t>
            </a:r>
            <a:r>
              <a:rPr lang="fr-FR" sz="2800" dirty="0">
                <a:latin typeface="+mn-lt"/>
                <a:cs typeface="Arial" charset="0"/>
              </a:rPr>
              <a:t>, </a:t>
            </a:r>
            <a:r>
              <a:rPr lang="fr-FR" sz="2800" b="1" dirty="0">
                <a:latin typeface="+mn-lt"/>
                <a:cs typeface="Arial" charset="0"/>
              </a:rPr>
              <a:t>liant</a:t>
            </a:r>
            <a:r>
              <a:rPr lang="fr-FR" sz="2800" dirty="0">
                <a:latin typeface="+mn-lt"/>
                <a:cs typeface="Arial" charset="0"/>
              </a:rPr>
              <a:t>) est une  </a:t>
            </a:r>
          </a:p>
          <a:p>
            <a:pPr>
              <a:lnSpc>
                <a:spcPct val="150000"/>
              </a:lnSpc>
              <a:defRPr/>
            </a:pPr>
            <a:r>
              <a:rPr lang="fr-FR" sz="2800" dirty="0">
                <a:latin typeface="+mn-lt"/>
                <a:cs typeface="Arial" charset="0"/>
              </a:rPr>
              <a:t>    Molécule qui se lie de manière réversible sur une  </a:t>
            </a:r>
          </a:p>
          <a:p>
            <a:pPr>
              <a:lnSpc>
                <a:spcPct val="150000"/>
              </a:lnSpc>
              <a:defRPr/>
            </a:pPr>
            <a:r>
              <a:rPr lang="fr-FR" sz="2800" dirty="0">
                <a:latin typeface="+mn-lt"/>
                <a:cs typeface="Arial" charset="0"/>
              </a:rPr>
              <a:t>    macromolécule ciblée, </a:t>
            </a:r>
            <a:r>
              <a:rPr lang="fr-FR" sz="2800" dirty="0">
                <a:latin typeface="+mn-lt"/>
                <a:cs typeface="Arial" charset="0"/>
                <a:hlinkClick r:id="rId2" action="ppaction://hlinkfile" tooltip="Protéine"/>
              </a:rPr>
              <a:t>protéine</a:t>
            </a:r>
            <a:r>
              <a:rPr lang="fr-FR" sz="2800" dirty="0">
                <a:latin typeface="+mn-lt"/>
                <a:cs typeface="Arial" charset="0"/>
              </a:rPr>
              <a:t> ou </a:t>
            </a:r>
            <a:r>
              <a:rPr lang="fr-FR" sz="2800" dirty="0">
                <a:latin typeface="+mn-lt"/>
                <a:cs typeface="Arial" charset="0"/>
                <a:hlinkClick r:id="rId3" action="ppaction://hlinkfile" tooltip="Acide nucléique"/>
              </a:rPr>
              <a:t>acide nucléique</a:t>
            </a:r>
            <a:r>
              <a:rPr lang="fr-FR" sz="2800" dirty="0">
                <a:latin typeface="+mn-lt"/>
                <a:cs typeface="Arial" charset="0"/>
              </a:rPr>
              <a:t>, jouant   </a:t>
            </a:r>
          </a:p>
          <a:p>
            <a:pPr>
              <a:lnSpc>
                <a:spcPct val="150000"/>
              </a:lnSpc>
              <a:defRPr/>
            </a:pPr>
            <a:r>
              <a:rPr lang="fr-FR" sz="2800" dirty="0">
                <a:latin typeface="+mn-lt"/>
                <a:cs typeface="Arial" charset="0"/>
              </a:rPr>
              <a:t>    en général un rôle fonctionnel : stabilisation structurale,     </a:t>
            </a:r>
          </a:p>
          <a:p>
            <a:pPr>
              <a:lnSpc>
                <a:spcPct val="150000"/>
              </a:lnSpc>
              <a:defRPr/>
            </a:pPr>
            <a:r>
              <a:rPr lang="fr-FR" sz="2800" dirty="0">
                <a:latin typeface="+mn-lt"/>
                <a:cs typeface="Arial" charset="0"/>
              </a:rPr>
              <a:t>     </a:t>
            </a:r>
            <a:r>
              <a:rPr lang="fr-FR" sz="2800" dirty="0" err="1">
                <a:latin typeface="+mn-lt"/>
                <a:cs typeface="Arial" charset="0"/>
              </a:rPr>
              <a:t>catalysation</a:t>
            </a:r>
            <a:r>
              <a:rPr lang="fr-FR" sz="2800" dirty="0">
                <a:latin typeface="+mn-lt"/>
                <a:cs typeface="Arial" charset="0"/>
              </a:rPr>
              <a:t>, </a:t>
            </a:r>
            <a:r>
              <a:rPr lang="fr-FR" sz="2800" dirty="0">
                <a:latin typeface="+mn-lt"/>
                <a:cs typeface="Arial" charset="0"/>
                <a:hlinkClick r:id="rId4" action="ppaction://hlinkfile" tooltip="Allostérie"/>
              </a:rPr>
              <a:t>modulation d'une activité enzymatique</a:t>
            </a:r>
            <a:r>
              <a:rPr lang="fr-FR" sz="2800" dirty="0">
                <a:latin typeface="+mn-lt"/>
                <a:cs typeface="Arial" charset="0"/>
              </a:rPr>
              <a:t>, </a:t>
            </a:r>
          </a:p>
          <a:p>
            <a:pPr>
              <a:lnSpc>
                <a:spcPct val="150000"/>
              </a:lnSpc>
              <a:defRPr/>
            </a:pPr>
            <a:r>
              <a:rPr lang="fr-FR" sz="2800" dirty="0">
                <a:latin typeface="+mn-lt"/>
                <a:cs typeface="Arial" charset="0"/>
              </a:rPr>
              <a:t>     transmission d'un signal</a:t>
            </a:r>
            <a:endParaRPr lang="en-US" sz="2800" dirty="0">
              <a:latin typeface="+mn-lt"/>
              <a:cs typeface="Arial" charset="0"/>
            </a:endParaRPr>
          </a:p>
          <a:p>
            <a:pPr>
              <a:lnSpc>
                <a:spcPct val="150000"/>
              </a:lnSpc>
              <a:buFont typeface="Wingdings" pitchFamily="2" charset="2"/>
              <a:buChar char="v"/>
              <a:defRPr/>
            </a:pPr>
            <a:r>
              <a:rPr lang="en-US" sz="2800" dirty="0">
                <a:latin typeface="+mn-lt"/>
              </a:rPr>
              <a:t>La </a:t>
            </a:r>
            <a:r>
              <a:rPr lang="en-US" sz="2800" dirty="0" err="1">
                <a:latin typeface="+mn-lt"/>
              </a:rPr>
              <a:t>dénomination</a:t>
            </a:r>
            <a:r>
              <a:rPr lang="en-US" sz="2800" dirty="0">
                <a:latin typeface="+mn-lt"/>
              </a:rPr>
              <a:t> des </a:t>
            </a:r>
            <a:r>
              <a:rPr lang="en-US" sz="2800" dirty="0" err="1">
                <a:latin typeface="+mn-lt"/>
              </a:rPr>
              <a:t>récepteurs</a:t>
            </a:r>
            <a:r>
              <a:rPr lang="en-US" sz="2800" dirty="0">
                <a:latin typeface="+mn-lt"/>
              </a:rPr>
              <a:t> se fait à partir de </a:t>
            </a:r>
            <a:r>
              <a:rPr lang="en-US" sz="2800" dirty="0" err="1">
                <a:latin typeface="+mn-lt"/>
              </a:rPr>
              <a:t>leur</a:t>
            </a:r>
            <a:r>
              <a:rPr lang="en-US" sz="2800" dirty="0">
                <a:latin typeface="+mn-lt"/>
              </a:rPr>
              <a:t>  </a:t>
            </a:r>
          </a:p>
          <a:p>
            <a:pPr>
              <a:lnSpc>
                <a:spcPct val="150000"/>
              </a:lnSpc>
              <a:defRPr/>
            </a:pPr>
            <a:r>
              <a:rPr lang="en-US" sz="2800" dirty="0">
                <a:latin typeface="+mn-lt"/>
              </a:rPr>
              <a:t>    </a:t>
            </a:r>
            <a:r>
              <a:rPr lang="en-US" sz="2800" dirty="0" err="1">
                <a:latin typeface="+mn-lt"/>
              </a:rPr>
              <a:t>ligand</a:t>
            </a:r>
            <a:r>
              <a:rPr lang="en-US" sz="2800" dirty="0">
                <a:latin typeface="+mn-lt"/>
              </a:rPr>
              <a:t> </a:t>
            </a:r>
            <a:r>
              <a:rPr lang="en-US" sz="2800" dirty="0" err="1">
                <a:latin typeface="+mn-lt"/>
              </a:rPr>
              <a:t>ou</a:t>
            </a:r>
            <a:r>
              <a:rPr lang="en-US" sz="2800" dirty="0">
                <a:latin typeface="+mn-lt"/>
              </a:rPr>
              <a:t> </a:t>
            </a:r>
            <a:r>
              <a:rPr lang="en-US" sz="2800" dirty="0" err="1">
                <a:latin typeface="+mn-lt"/>
              </a:rPr>
              <a:t>médiateur</a:t>
            </a:r>
            <a:r>
              <a:rPr lang="en-US" sz="2800" dirty="0">
                <a:latin typeface="+mn-lt"/>
              </a:rPr>
              <a:t> </a:t>
            </a:r>
            <a:r>
              <a:rPr lang="en-US" sz="2800" dirty="0" err="1">
                <a:latin typeface="+mn-lt"/>
              </a:rPr>
              <a:t>usuel</a:t>
            </a:r>
            <a:r>
              <a:rPr lang="en-US" sz="2800" dirty="0">
                <a:latin typeface="+mn-lt"/>
              </a:rPr>
              <a:t>, </a:t>
            </a:r>
            <a:r>
              <a:rPr lang="en-US" sz="2800" dirty="0" err="1">
                <a:latin typeface="+mn-lt"/>
              </a:rPr>
              <a:t>exemple</a:t>
            </a:r>
            <a:r>
              <a:rPr lang="en-US" sz="2800" dirty="0">
                <a:latin typeface="+mn-lt"/>
              </a:rPr>
              <a:t>: les </a:t>
            </a:r>
            <a:r>
              <a:rPr lang="en-US" sz="2800" dirty="0" err="1">
                <a:latin typeface="+mn-lt"/>
              </a:rPr>
              <a:t>récepteurs</a:t>
            </a:r>
            <a:r>
              <a:rPr lang="en-US" sz="2800" dirty="0">
                <a:latin typeface="+mn-lt"/>
              </a:rPr>
              <a:t> </a:t>
            </a:r>
            <a:r>
              <a:rPr lang="en-US" sz="2800" dirty="0" err="1">
                <a:solidFill>
                  <a:srgbClr val="FF0000"/>
                </a:solidFill>
                <a:latin typeface="+mn-lt"/>
              </a:rPr>
              <a:t>béta</a:t>
            </a:r>
            <a:r>
              <a:rPr lang="en-US" sz="2800" dirty="0">
                <a:solidFill>
                  <a:srgbClr val="FF0000"/>
                </a:solidFill>
                <a:latin typeface="+mn-lt"/>
              </a:rPr>
              <a:t>-  </a:t>
            </a:r>
          </a:p>
          <a:p>
            <a:pPr>
              <a:lnSpc>
                <a:spcPct val="150000"/>
              </a:lnSpc>
              <a:defRPr/>
            </a:pPr>
            <a:r>
              <a:rPr lang="en-US" sz="2800" dirty="0">
                <a:solidFill>
                  <a:srgbClr val="FF0000"/>
                </a:solidFill>
                <a:latin typeface="+mn-lt"/>
              </a:rPr>
              <a:t>    </a:t>
            </a:r>
            <a:r>
              <a:rPr lang="en-US" sz="2800" dirty="0" err="1">
                <a:solidFill>
                  <a:srgbClr val="FF0000"/>
                </a:solidFill>
                <a:latin typeface="+mn-lt"/>
              </a:rPr>
              <a:t>adrénergiques</a:t>
            </a:r>
            <a:r>
              <a:rPr lang="en-US" sz="2800" dirty="0">
                <a:latin typeface="+mn-lt"/>
              </a:rPr>
              <a:t>, </a:t>
            </a:r>
            <a:r>
              <a:rPr lang="en-US" sz="2800" dirty="0" err="1">
                <a:solidFill>
                  <a:srgbClr val="FF0000"/>
                </a:solidFill>
                <a:latin typeface="+mn-lt"/>
              </a:rPr>
              <a:t>Dopaminergique</a:t>
            </a:r>
            <a:r>
              <a:rPr lang="en-US" sz="2800" dirty="0">
                <a:latin typeface="+mn-lt"/>
              </a:rPr>
              <a:t>, </a:t>
            </a:r>
            <a:r>
              <a:rPr lang="en-US" sz="2800" dirty="0" err="1">
                <a:solidFill>
                  <a:srgbClr val="FF0000"/>
                </a:solidFill>
                <a:latin typeface="+mn-lt"/>
              </a:rPr>
              <a:t>Morphiniques</a:t>
            </a:r>
            <a:r>
              <a:rPr lang="en-US" sz="2800" dirty="0">
                <a:latin typeface="+mn-lt"/>
              </a:rPr>
              <a:t>, </a:t>
            </a:r>
          </a:p>
          <a:p>
            <a:pPr>
              <a:lnSpc>
                <a:spcPct val="150000"/>
              </a:lnSpc>
              <a:defRPr/>
            </a:pPr>
            <a:r>
              <a:rPr lang="en-US" sz="2800" dirty="0">
                <a:solidFill>
                  <a:srgbClr val="FF0000"/>
                </a:solidFill>
                <a:latin typeface="+mn-lt"/>
              </a:rPr>
              <a:t>    </a:t>
            </a:r>
            <a:r>
              <a:rPr lang="en-US" sz="2800" dirty="0" err="1">
                <a:solidFill>
                  <a:srgbClr val="FF0000"/>
                </a:solidFill>
                <a:latin typeface="+mn-lt"/>
              </a:rPr>
              <a:t>GABAergique</a:t>
            </a:r>
            <a:r>
              <a:rPr lang="en-US" sz="2800" dirty="0">
                <a:solidFill>
                  <a:srgbClr val="FF0000"/>
                </a:solidFill>
                <a:latin typeface="+mn-lt"/>
              </a:rPr>
              <a:t>,</a:t>
            </a:r>
            <a:r>
              <a:rPr lang="en-US" sz="2800" b="1" dirty="0">
                <a:solidFill>
                  <a:srgbClr val="7030A0"/>
                </a:solidFill>
                <a:latin typeface="+mn-lt"/>
              </a:rPr>
              <a:t> </a:t>
            </a:r>
            <a:r>
              <a:rPr lang="en-US" sz="2800" dirty="0" err="1">
                <a:solidFill>
                  <a:srgbClr val="FF0000"/>
                </a:solidFill>
                <a:latin typeface="+mn-lt"/>
              </a:rPr>
              <a:t>Nicotiniques</a:t>
            </a:r>
            <a:endParaRPr lang="en-US" sz="2800" dirty="0">
              <a:latin typeface="+mn-lt"/>
            </a:endParaRPr>
          </a:p>
        </p:txBody>
      </p:sp>
      <p:sp>
        <p:nvSpPr>
          <p:cNvPr id="4" name="Espace réservé du numéro de diapositive 3"/>
          <p:cNvSpPr>
            <a:spLocks noGrp="1"/>
          </p:cNvSpPr>
          <p:nvPr>
            <p:ph type="sldNum" sz="quarter" idx="12"/>
          </p:nvPr>
        </p:nvSpPr>
        <p:spPr/>
        <p:txBody>
          <a:bodyPr/>
          <a:lstStyle/>
          <a:p>
            <a:pPr>
              <a:defRPr/>
            </a:pPr>
            <a:fld id="{7BEA953E-BA5F-4FD9-866D-940051E5A0B7}" type="slidenum">
              <a:rPr lang="fr-FR" sz="2000" b="1" smtClean="0">
                <a:solidFill>
                  <a:schemeClr val="accent5"/>
                </a:solidFill>
              </a:rPr>
              <a:pPr>
                <a:defRPr/>
              </a:pPr>
              <a:t>24</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ox(in)">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88"/>
            <a:ext cx="8229600" cy="6286500"/>
          </a:xfrm>
        </p:spPr>
        <p:txBody>
          <a:bodyPr rtlCol="0">
            <a:normAutofit/>
          </a:bodyPr>
          <a:lstStyle/>
          <a:p>
            <a:pPr eaLnBrk="1" fontAlgn="auto" hangingPunct="1">
              <a:spcAft>
                <a:spcPts val="0"/>
              </a:spcAft>
              <a:buFont typeface="Arial" pitchFamily="34" charset="0"/>
              <a:buNone/>
              <a:defRPr/>
            </a:pPr>
            <a:r>
              <a:rPr lang="fr-FR" dirty="0" smtClean="0"/>
              <a:t>                               </a:t>
            </a:r>
            <a:r>
              <a:rPr lang="fr-FR" b="1" u="sng" dirty="0" smtClean="0"/>
              <a:t>Liaison</a:t>
            </a:r>
          </a:p>
          <a:p>
            <a:pPr eaLnBrk="1" fontAlgn="auto" hangingPunct="1">
              <a:spcAft>
                <a:spcPts val="0"/>
              </a:spcAft>
              <a:buFont typeface="Arial" pitchFamily="34" charset="0"/>
              <a:buNone/>
              <a:defRPr/>
            </a:pPr>
            <a:r>
              <a:rPr lang="fr-FR" b="1" dirty="0" smtClean="0"/>
              <a:t>      </a:t>
            </a:r>
          </a:p>
          <a:p>
            <a:pPr eaLnBrk="1" fontAlgn="auto" hangingPunct="1">
              <a:spcAft>
                <a:spcPts val="0"/>
              </a:spcAft>
              <a:buFont typeface="Arial" pitchFamily="34" charset="0"/>
              <a:buNone/>
              <a:defRPr/>
            </a:pPr>
            <a:r>
              <a:rPr lang="fr-FR" b="1" dirty="0" smtClean="0"/>
              <a:t>                    </a:t>
            </a:r>
            <a:r>
              <a:rPr lang="fr-FR" b="1" dirty="0" smtClean="0">
                <a:solidFill>
                  <a:srgbClr val="0070C0"/>
                </a:solidFill>
              </a:rPr>
              <a:t>Affinité </a:t>
            </a:r>
            <a:r>
              <a:rPr lang="fr-FR" b="1" dirty="0" smtClean="0">
                <a:solidFill>
                  <a:srgbClr val="FF0000"/>
                </a:solidFill>
              </a:rPr>
              <a:t>        </a:t>
            </a:r>
            <a:r>
              <a:rPr lang="fr-FR" b="1" dirty="0" smtClean="0">
                <a:solidFill>
                  <a:schemeClr val="accent6">
                    <a:lumMod val="75000"/>
                  </a:schemeClr>
                </a:solidFill>
              </a:rPr>
              <a:t>Spécificité</a:t>
            </a:r>
          </a:p>
          <a:p>
            <a:pPr eaLnBrk="1" fontAlgn="auto" hangingPunct="1">
              <a:spcAft>
                <a:spcPts val="0"/>
              </a:spcAft>
              <a:buFont typeface="Arial" pitchFamily="34" charset="0"/>
              <a:buNone/>
              <a:defRPr/>
            </a:pPr>
            <a:r>
              <a:rPr lang="fr-FR" b="1" dirty="0" smtClean="0"/>
              <a:t>     </a:t>
            </a:r>
            <a:r>
              <a:rPr lang="fr-FR" b="1" dirty="0" smtClean="0">
                <a:solidFill>
                  <a:srgbClr val="FF0000"/>
                </a:solidFill>
              </a:rPr>
              <a:t>PA</a:t>
            </a:r>
            <a:r>
              <a:rPr lang="fr-FR" b="1" dirty="0" smtClean="0"/>
              <a:t>  </a:t>
            </a:r>
            <a:r>
              <a:rPr lang="fr-FR" b="1" dirty="0" smtClean="0">
                <a:solidFill>
                  <a:srgbClr val="FF0000"/>
                </a:solidFill>
              </a:rPr>
              <a:t>---------------------------------------- Récepteur</a:t>
            </a:r>
          </a:p>
          <a:p>
            <a:pPr eaLnBrk="1" fontAlgn="auto" hangingPunct="1">
              <a:spcAft>
                <a:spcPts val="0"/>
              </a:spcAft>
              <a:buFont typeface="Arial" pitchFamily="34" charset="0"/>
              <a:buNone/>
              <a:defRPr/>
            </a:pPr>
            <a:endParaRPr lang="fr-FR" sz="1000" dirty="0" smtClean="0"/>
          </a:p>
          <a:p>
            <a:pPr eaLnBrk="1" fontAlgn="auto" hangingPunct="1">
              <a:spcAft>
                <a:spcPts val="0"/>
              </a:spcAft>
              <a:defRPr/>
            </a:pPr>
            <a:r>
              <a:rPr lang="fr-FR" dirty="0" smtClean="0">
                <a:solidFill>
                  <a:srgbClr val="0070C0"/>
                </a:solidFill>
              </a:rPr>
              <a:t> </a:t>
            </a:r>
            <a:r>
              <a:rPr lang="fr-FR" b="1" u="sng" dirty="0" smtClean="0">
                <a:solidFill>
                  <a:srgbClr val="0070C0"/>
                </a:solidFill>
              </a:rPr>
              <a:t>Affinité</a:t>
            </a:r>
            <a:r>
              <a:rPr lang="fr-FR" dirty="0" smtClean="0">
                <a:solidFill>
                  <a:srgbClr val="0070C0"/>
                </a:solidFill>
              </a:rPr>
              <a:t>  : </a:t>
            </a:r>
            <a:r>
              <a:rPr lang="fr-FR" b="1" dirty="0" smtClean="0">
                <a:solidFill>
                  <a:srgbClr val="0070C0"/>
                </a:solidFill>
              </a:rPr>
              <a:t>Force d’attraction entre les  deux molécules : PA + Récepteur</a:t>
            </a:r>
          </a:p>
          <a:p>
            <a:pPr eaLnBrk="1" fontAlgn="auto" hangingPunct="1">
              <a:spcAft>
                <a:spcPts val="0"/>
              </a:spcAft>
              <a:buFont typeface="Arial" pitchFamily="34" charset="0"/>
              <a:buNone/>
              <a:defRPr/>
            </a:pPr>
            <a:endParaRPr lang="fr-FR" dirty="0" smtClean="0"/>
          </a:p>
          <a:p>
            <a:pPr eaLnBrk="1" fontAlgn="auto" hangingPunct="1">
              <a:spcAft>
                <a:spcPts val="0"/>
              </a:spcAft>
              <a:defRPr/>
            </a:pPr>
            <a:r>
              <a:rPr lang="fr-FR" dirty="0" smtClean="0">
                <a:solidFill>
                  <a:schemeClr val="accent6">
                    <a:lumMod val="75000"/>
                  </a:schemeClr>
                </a:solidFill>
              </a:rPr>
              <a:t> </a:t>
            </a:r>
            <a:r>
              <a:rPr lang="fr-FR" b="1" u="sng" dirty="0" smtClean="0">
                <a:solidFill>
                  <a:schemeClr val="accent6">
                    <a:lumMod val="75000"/>
                  </a:schemeClr>
                </a:solidFill>
              </a:rPr>
              <a:t>Spécificité</a:t>
            </a:r>
            <a:r>
              <a:rPr lang="fr-FR" b="1" dirty="0" smtClean="0">
                <a:solidFill>
                  <a:schemeClr val="accent6">
                    <a:lumMod val="75000"/>
                  </a:schemeClr>
                </a:solidFill>
              </a:rPr>
              <a:t> : Capacité du PA à se lier à un récepteur  particulier</a:t>
            </a:r>
            <a:endParaRPr lang="fr-FR" dirty="0" smtClean="0"/>
          </a:p>
          <a:p>
            <a:pPr eaLnBrk="1" fontAlgn="auto" hangingPunct="1">
              <a:spcAft>
                <a:spcPts val="0"/>
              </a:spcAft>
              <a:buFont typeface="Arial" charset="0"/>
              <a:buNone/>
              <a:defRPr/>
            </a:pPr>
            <a:endParaRPr lang="fr-FR" dirty="0"/>
          </a:p>
        </p:txBody>
      </p:sp>
      <p:cxnSp>
        <p:nvCxnSpPr>
          <p:cNvPr id="5" name="Connecteur droit avec flèche 4"/>
          <p:cNvCxnSpPr/>
          <p:nvPr/>
        </p:nvCxnSpPr>
        <p:spPr>
          <a:xfrm rot="10800000" flipV="1">
            <a:off x="3143250" y="857250"/>
            <a:ext cx="642938"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Connecteur droit avec flèche 8"/>
          <p:cNvCxnSpPr/>
          <p:nvPr/>
        </p:nvCxnSpPr>
        <p:spPr>
          <a:xfrm>
            <a:off x="4071938" y="857250"/>
            <a:ext cx="785812"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Espace réservé du contenu 2"/>
          <p:cNvSpPr txBox="1">
            <a:spLocks/>
          </p:cNvSpPr>
          <p:nvPr/>
        </p:nvSpPr>
        <p:spPr bwMode="auto">
          <a:xfrm>
            <a:off x="357188" y="3052763"/>
            <a:ext cx="8786812" cy="4876800"/>
          </a:xfrm>
          <a:prstGeom prst="rect">
            <a:avLst/>
          </a:prstGeom>
          <a:noFill/>
          <a:ln w="9525">
            <a:noFill/>
            <a:miter lim="800000"/>
            <a:headEnd/>
            <a:tailEnd/>
          </a:ln>
        </p:spPr>
        <p:txBody>
          <a:bodyPr/>
          <a:lstStyle/>
          <a:p>
            <a:pPr marL="342900" indent="-342900">
              <a:lnSpc>
                <a:spcPct val="130000"/>
              </a:lnSpc>
              <a:spcBef>
                <a:spcPct val="20000"/>
              </a:spcBef>
              <a:buFont typeface="Arial" charset="0"/>
              <a:buChar char="•"/>
              <a:defRPr/>
            </a:pPr>
            <a:endParaRPr lang="fr-FR" sz="2400" dirty="0">
              <a:latin typeface="+mn-lt"/>
              <a:cs typeface="+mn-cs"/>
            </a:endParaRPr>
          </a:p>
        </p:txBody>
      </p:sp>
      <p:pic>
        <p:nvPicPr>
          <p:cNvPr id="26630" name="Picture 3"/>
          <p:cNvPicPr>
            <a:picLocks noChangeAspect="1" noChangeArrowheads="1"/>
          </p:cNvPicPr>
          <p:nvPr/>
        </p:nvPicPr>
        <p:blipFill>
          <a:blip r:embed="rId2"/>
          <a:srcRect/>
          <a:stretch>
            <a:fillRect/>
          </a:stretch>
        </p:blipFill>
        <p:spPr bwMode="auto">
          <a:xfrm>
            <a:off x="5857875" y="0"/>
            <a:ext cx="3286125" cy="1409700"/>
          </a:xfrm>
          <a:prstGeom prst="rect">
            <a:avLst/>
          </a:prstGeom>
          <a:noFill/>
          <a:ln w="9525">
            <a:noFill/>
            <a:miter lim="800000"/>
            <a:headEnd/>
            <a:tailEnd/>
          </a:ln>
        </p:spPr>
      </p:pic>
      <p:sp>
        <p:nvSpPr>
          <p:cNvPr id="8" name="Double flèche horizontale 7"/>
          <p:cNvSpPr/>
          <p:nvPr/>
        </p:nvSpPr>
        <p:spPr>
          <a:xfrm>
            <a:off x="7150100" y="714375"/>
            <a:ext cx="708025" cy="311150"/>
          </a:xfrm>
          <a:prstGeom prst="leftRightArrow">
            <a:avLst/>
          </a:prstGeom>
          <a:solidFill>
            <a:srgbClr val="33CCCC"/>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Espace réservé du numéro de diapositive 9"/>
          <p:cNvSpPr>
            <a:spLocks noGrp="1"/>
          </p:cNvSpPr>
          <p:nvPr>
            <p:ph type="sldNum" sz="quarter" idx="12"/>
          </p:nvPr>
        </p:nvSpPr>
        <p:spPr/>
        <p:txBody>
          <a:bodyPr/>
          <a:lstStyle/>
          <a:p>
            <a:pPr>
              <a:defRPr/>
            </a:pPr>
            <a:fld id="{64D85AAD-F5CF-4A18-B652-E0131A2519B7}" type="slidenum">
              <a:rPr lang="fr-FR" sz="2000" b="1" smtClean="0">
                <a:solidFill>
                  <a:schemeClr val="accent5"/>
                </a:solidFill>
              </a:rPr>
              <a:pPr>
                <a:defRPr/>
              </a:pPr>
              <a:t>25</a:t>
            </a:fld>
            <a:endParaRPr lang="fr-FR" sz="2000" b="1" dirty="0">
              <a:solidFill>
                <a:schemeClr val="accent5"/>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0" y="0"/>
            <a:ext cx="9144000" cy="857250"/>
          </a:xfrm>
        </p:spPr>
        <p:txBody>
          <a:bodyPr/>
          <a:lstStyle/>
          <a:p>
            <a:pPr eaLnBrk="1" hangingPunct="1"/>
            <a:r>
              <a:rPr lang="fr-FR" sz="3600" smtClean="0">
                <a:solidFill>
                  <a:srgbClr val="C00000"/>
                </a:solidFill>
              </a:rPr>
              <a:t>LIAISON DU MEDICAMENT AU RECEPTEUR</a:t>
            </a:r>
          </a:p>
        </p:txBody>
      </p:sp>
      <p:sp>
        <p:nvSpPr>
          <p:cNvPr id="3" name="Espace réservé du contenu 2"/>
          <p:cNvSpPr>
            <a:spLocks noGrp="1"/>
          </p:cNvSpPr>
          <p:nvPr>
            <p:ph idx="1"/>
          </p:nvPr>
        </p:nvSpPr>
        <p:spPr>
          <a:xfrm>
            <a:off x="0" y="928688"/>
            <a:ext cx="9413875" cy="5811837"/>
          </a:xfrm>
        </p:spPr>
        <p:txBody>
          <a:bodyPr rtlCol="0">
            <a:normAutofit fontScale="77500" lnSpcReduction="20000"/>
          </a:bodyPr>
          <a:lstStyle/>
          <a:p>
            <a:pPr marL="182880" indent="-182880" eaLnBrk="1" fontAlgn="auto" hangingPunct="1">
              <a:spcAft>
                <a:spcPts val="0"/>
              </a:spcAft>
              <a:buFont typeface="Arial" charset="0"/>
              <a:buChar char="•"/>
              <a:defRPr/>
            </a:pPr>
            <a:r>
              <a:rPr lang="fr-FR" sz="3100" b="1" dirty="0" smtClean="0"/>
              <a:t>LIAISON SPECIFIQUE</a:t>
            </a:r>
          </a:p>
          <a:p>
            <a:pPr lvl="1" indent="-182880" eaLnBrk="1" fontAlgn="auto" hangingPunct="1">
              <a:spcAft>
                <a:spcPts val="0"/>
              </a:spcAft>
              <a:buFont typeface="Arial" charset="0"/>
              <a:buChar char="–"/>
              <a:defRPr/>
            </a:pPr>
            <a:r>
              <a:rPr lang="fr-FR" sz="3100" dirty="0" smtClean="0"/>
              <a:t>Un seul type de ligand qui peut se fixer = liaison de forte affinité</a:t>
            </a:r>
            <a:r>
              <a:rPr lang="en-US" dirty="0" smtClean="0"/>
              <a:t> </a:t>
            </a:r>
            <a:endParaRPr lang="fr-FR" sz="3100" dirty="0" smtClean="0"/>
          </a:p>
          <a:p>
            <a:pPr lvl="1" indent="-182880" eaLnBrk="1" fontAlgn="auto" hangingPunct="1">
              <a:spcAft>
                <a:spcPts val="0"/>
              </a:spcAft>
              <a:buFont typeface="Arial" charset="0"/>
              <a:buChar char="–"/>
              <a:defRPr/>
            </a:pPr>
            <a:r>
              <a:rPr lang="fr-FR" sz="3100" dirty="0" smtClean="0"/>
              <a:t>Induit l’effet biologique, </a:t>
            </a:r>
            <a:r>
              <a:rPr lang="en-US" sz="3100" dirty="0" err="1" smtClean="0"/>
              <a:t>ou</a:t>
            </a:r>
            <a:r>
              <a:rPr lang="en-US" sz="3100" dirty="0" smtClean="0"/>
              <a:t> au contraire le </a:t>
            </a:r>
            <a:r>
              <a:rPr lang="en-US" sz="3100" dirty="0" err="1" smtClean="0"/>
              <a:t>bloque</a:t>
            </a:r>
            <a:r>
              <a:rPr lang="en-US" sz="3100" dirty="0" smtClean="0"/>
              <a:t> </a:t>
            </a:r>
          </a:p>
          <a:p>
            <a:pPr lvl="1" indent="-182880" eaLnBrk="1" fontAlgn="auto" hangingPunct="1">
              <a:spcAft>
                <a:spcPts val="0"/>
              </a:spcAft>
              <a:buFont typeface="Arial" charset="0"/>
              <a:buChar char="–"/>
              <a:defRPr/>
            </a:pPr>
            <a:r>
              <a:rPr lang="fr-FR" sz="3100" dirty="0" smtClean="0"/>
              <a:t>Moins d’effets indésirables</a:t>
            </a:r>
          </a:p>
          <a:p>
            <a:pPr lvl="1" indent="-182880" eaLnBrk="1" fontAlgn="auto" hangingPunct="1">
              <a:spcAft>
                <a:spcPts val="0"/>
              </a:spcAft>
              <a:buFont typeface="Arial" pitchFamily="34" charset="0"/>
              <a:buNone/>
              <a:defRPr/>
            </a:pPr>
            <a:endParaRPr lang="fr-FR" sz="1300" dirty="0" smtClean="0"/>
          </a:p>
          <a:p>
            <a:pPr lvl="1" indent="-182880" eaLnBrk="1" fontAlgn="auto" hangingPunct="1">
              <a:spcAft>
                <a:spcPts val="0"/>
              </a:spcAft>
              <a:buFont typeface="Arial" pitchFamily="34" charset="0"/>
              <a:buNone/>
              <a:defRPr/>
            </a:pPr>
            <a:endParaRPr lang="fr-FR" sz="1300" dirty="0" smtClean="0"/>
          </a:p>
          <a:p>
            <a:pPr marL="182880" indent="-182880" eaLnBrk="1" fontAlgn="auto" hangingPunct="1">
              <a:spcAft>
                <a:spcPts val="0"/>
              </a:spcAft>
              <a:buFont typeface="Arial" charset="0"/>
              <a:buChar char="•"/>
              <a:defRPr/>
            </a:pPr>
            <a:r>
              <a:rPr lang="fr-FR" sz="3100" b="1" dirty="0" smtClean="0"/>
              <a:t>LIAISON SATURABLE</a:t>
            </a:r>
          </a:p>
          <a:p>
            <a:pPr lvl="1" indent="-182880" eaLnBrk="1" fontAlgn="auto" hangingPunct="1">
              <a:spcAft>
                <a:spcPts val="0"/>
              </a:spcAft>
              <a:buFont typeface="Arial" charset="0"/>
              <a:buChar char="–"/>
              <a:defRPr/>
            </a:pPr>
            <a:r>
              <a:rPr lang="fr-FR" sz="3100" dirty="0" smtClean="0"/>
              <a:t>nombre de récepteurs limité, cas de saturation, action identique</a:t>
            </a:r>
          </a:p>
          <a:p>
            <a:pPr marL="182880" indent="-182880" eaLnBrk="1" fontAlgn="auto" hangingPunct="1">
              <a:spcAft>
                <a:spcPts val="0"/>
              </a:spcAft>
              <a:buFont typeface="Arial" charset="0"/>
              <a:buChar char="•"/>
              <a:defRPr/>
            </a:pPr>
            <a:endParaRPr lang="fr-FR" sz="1300" b="1" dirty="0" smtClean="0"/>
          </a:p>
          <a:p>
            <a:pPr marL="182880" indent="-182880" eaLnBrk="1" fontAlgn="auto" hangingPunct="1">
              <a:spcAft>
                <a:spcPts val="0"/>
              </a:spcAft>
              <a:buFont typeface="Arial" charset="0"/>
              <a:buChar char="•"/>
              <a:defRPr/>
            </a:pPr>
            <a:endParaRPr lang="fr-FR" sz="1300" b="1" dirty="0" smtClean="0"/>
          </a:p>
          <a:p>
            <a:pPr marL="182880" indent="-182880" eaLnBrk="1" fontAlgn="auto" hangingPunct="1">
              <a:spcAft>
                <a:spcPts val="0"/>
              </a:spcAft>
              <a:buFont typeface="Arial" charset="0"/>
              <a:buChar char="•"/>
              <a:defRPr/>
            </a:pPr>
            <a:r>
              <a:rPr lang="fr-FR" sz="3100" b="1" dirty="0" smtClean="0"/>
              <a:t>LIAISON NON SELECTIVE</a:t>
            </a:r>
          </a:p>
          <a:p>
            <a:pPr lvl="1" indent="-182880" eaLnBrk="1" fontAlgn="auto" hangingPunct="1">
              <a:spcAft>
                <a:spcPts val="0"/>
              </a:spcAft>
              <a:buFont typeface="Arial" charset="0"/>
              <a:buChar char="–"/>
              <a:defRPr/>
            </a:pPr>
            <a:r>
              <a:rPr lang="fr-FR" sz="3100" dirty="0" smtClean="0"/>
              <a:t>Liaison sur d’autres sites que le récepteur, faible affinité (albumine)</a:t>
            </a:r>
          </a:p>
          <a:p>
            <a:pPr lvl="1" indent="-182880" eaLnBrk="1" fontAlgn="auto" hangingPunct="1">
              <a:spcAft>
                <a:spcPts val="0"/>
              </a:spcAft>
              <a:buFont typeface="Arial" charset="0"/>
              <a:buChar char="–"/>
              <a:defRPr/>
            </a:pPr>
            <a:r>
              <a:rPr lang="fr-FR" sz="3100" dirty="0" smtClean="0"/>
              <a:t>Pas d’effet biologique</a:t>
            </a:r>
          </a:p>
          <a:p>
            <a:pPr lvl="1" indent="-182880" eaLnBrk="1" fontAlgn="auto" hangingPunct="1">
              <a:spcAft>
                <a:spcPts val="0"/>
              </a:spcAft>
              <a:buFont typeface="Arial" pitchFamily="34" charset="0"/>
              <a:buNone/>
              <a:defRPr/>
            </a:pPr>
            <a:endParaRPr lang="fr-FR" sz="1400" dirty="0" smtClean="0"/>
          </a:p>
          <a:p>
            <a:pPr lvl="1" indent="-182880" eaLnBrk="1" fontAlgn="auto" hangingPunct="1">
              <a:spcAft>
                <a:spcPts val="0"/>
              </a:spcAft>
              <a:buFont typeface="Arial" pitchFamily="34" charset="0"/>
              <a:buNone/>
              <a:defRPr/>
            </a:pPr>
            <a:endParaRPr lang="fr-FR" sz="1400" dirty="0" smtClean="0"/>
          </a:p>
          <a:p>
            <a:pPr marL="182880" indent="-182880" eaLnBrk="1" fontAlgn="auto" hangingPunct="1">
              <a:spcAft>
                <a:spcPts val="0"/>
              </a:spcAft>
              <a:buFont typeface="Arial" charset="0"/>
              <a:buChar char="•"/>
              <a:defRPr/>
            </a:pPr>
            <a:r>
              <a:rPr lang="fr-FR" sz="3100" b="1" dirty="0" smtClean="0"/>
              <a:t>LIAISON REVERSIBLE</a:t>
            </a:r>
          </a:p>
          <a:p>
            <a:pPr lvl="1" indent="-182880" eaLnBrk="1" fontAlgn="auto" hangingPunct="1">
              <a:spcAft>
                <a:spcPts val="0"/>
              </a:spcAft>
              <a:buFont typeface="Arial" charset="0"/>
              <a:buChar char="–"/>
              <a:defRPr/>
            </a:pPr>
            <a:r>
              <a:rPr lang="fr-FR" sz="3100" dirty="0" smtClean="0"/>
              <a:t>Liaison non covalente, faible énergie (électrostatique, hydrophobe)</a:t>
            </a:r>
            <a:endParaRPr lang="fr-FR" sz="3100" dirty="0"/>
          </a:p>
          <a:p>
            <a:pPr marL="182880" indent="-182880" eaLnBrk="1" fontAlgn="auto" hangingPunct="1">
              <a:spcAft>
                <a:spcPts val="0"/>
              </a:spcAft>
              <a:buFont typeface="Arial" charset="0"/>
              <a:buChar char="•"/>
              <a:defRPr/>
            </a:pPr>
            <a:endParaRPr lang="fr-FR" dirty="0"/>
          </a:p>
        </p:txBody>
      </p:sp>
      <p:sp>
        <p:nvSpPr>
          <p:cNvPr id="5" name="Espace réservé du numéro de diapositive 4"/>
          <p:cNvSpPr>
            <a:spLocks noGrp="1"/>
          </p:cNvSpPr>
          <p:nvPr>
            <p:ph type="sldNum" sz="quarter" idx="12"/>
          </p:nvPr>
        </p:nvSpPr>
        <p:spPr/>
        <p:txBody>
          <a:bodyPr/>
          <a:lstStyle/>
          <a:p>
            <a:pPr>
              <a:defRPr/>
            </a:pPr>
            <a:fld id="{D280B000-2B80-4ACF-AD4D-7B4362D161E2}" type="slidenum">
              <a:rPr lang="fr-FR" sz="2000" b="1" smtClean="0">
                <a:solidFill>
                  <a:schemeClr val="accent5"/>
                </a:solidFill>
              </a:rPr>
              <a:pPr>
                <a:defRPr/>
              </a:pPr>
              <a:t>26</a:t>
            </a:fld>
            <a:endParaRPr lang="fr-FR" sz="2000" b="1" dirty="0">
              <a:solidFill>
                <a:schemeClr val="accent5"/>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320675" y="0"/>
            <a:ext cx="8796338" cy="928688"/>
          </a:xfrm>
          <a:prstGeom prst="rect">
            <a:avLst/>
          </a:prstGeom>
          <a:noFill/>
          <a:ln w="25400">
            <a:noFill/>
            <a:miter lim="800000"/>
            <a:headEnd/>
            <a:tailEnd/>
          </a:ln>
        </p:spPr>
        <p:txBody>
          <a:bodyPr lIns="90488" tIns="44450" rIns="90488" bIns="44450" anchor="ctr"/>
          <a:lstStyle/>
          <a:p>
            <a:pPr algn="ctr" defTabSz="762000">
              <a:defRPr/>
            </a:pPr>
            <a:r>
              <a:rPr lang="fr-BE" altLang="fr-FR" sz="3600" b="1" dirty="0">
                <a:solidFill>
                  <a:srgbClr val="C00000"/>
                </a:solidFill>
                <a:latin typeface="+mn-lt"/>
                <a:cs typeface="Arial" charset="0"/>
              </a:rPr>
              <a:t>Classification des récepteurs</a:t>
            </a:r>
          </a:p>
        </p:txBody>
      </p:sp>
      <p:sp>
        <p:nvSpPr>
          <p:cNvPr id="8195" name="Rectangle 4"/>
          <p:cNvSpPr>
            <a:spLocks noChangeArrowheads="1"/>
          </p:cNvSpPr>
          <p:nvPr/>
        </p:nvSpPr>
        <p:spPr bwMode="auto">
          <a:xfrm>
            <a:off x="0" y="981075"/>
            <a:ext cx="9144000" cy="3240088"/>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lstStyle/>
          <a:p>
            <a:pPr marL="342900" indent="-342900" defTabSz="762000">
              <a:spcBef>
                <a:spcPct val="20000"/>
              </a:spcBef>
              <a:buClr>
                <a:schemeClr val="bg2">
                  <a:lumMod val="60000"/>
                  <a:lumOff val="40000"/>
                </a:schemeClr>
              </a:buClr>
              <a:buSzPct val="75000"/>
              <a:buFont typeface="Wingdings" pitchFamily="2" charset="2"/>
              <a:buChar char="n"/>
              <a:defRPr/>
            </a:pPr>
            <a:r>
              <a:rPr lang="fr-BE" sz="2600" b="1" dirty="0">
                <a:solidFill>
                  <a:schemeClr val="accent5">
                    <a:lumMod val="50000"/>
                  </a:schemeClr>
                </a:solidFill>
                <a:latin typeface="+mn-lt"/>
                <a:cs typeface="Arial" charset="0"/>
              </a:rPr>
              <a:t>Récepteurs membranaires</a:t>
            </a:r>
            <a:endParaRPr lang="fr-BE" sz="2800" b="1" dirty="0">
              <a:solidFill>
                <a:schemeClr val="accent5">
                  <a:lumMod val="50000"/>
                </a:schemeClr>
              </a:solidFill>
              <a:latin typeface="+mn-lt"/>
              <a:cs typeface="Arial" charset="0"/>
            </a:endParaRPr>
          </a:p>
          <a:p>
            <a:pPr marL="742950" lvl="1" indent="-285750" defTabSz="762000">
              <a:spcBef>
                <a:spcPct val="20000"/>
              </a:spcBef>
              <a:buClr>
                <a:schemeClr val="accent2"/>
              </a:buClr>
              <a:buSzPct val="80000"/>
              <a:buFont typeface="Wingdings" pitchFamily="2" charset="2"/>
              <a:buChar char="¨"/>
              <a:defRPr/>
            </a:pPr>
            <a:r>
              <a:rPr lang="fr-BE" sz="2400" b="1" dirty="0">
                <a:latin typeface="+mn-lt"/>
                <a:cs typeface="Arial" charset="0"/>
              </a:rPr>
              <a:t>Liaison directe avec un effecteur </a:t>
            </a:r>
            <a:r>
              <a:rPr lang="fr-BE" sz="2400" dirty="0">
                <a:latin typeface="+mn-lt"/>
                <a:cs typeface="Arial" charset="0"/>
              </a:rPr>
              <a:t>(canal ou enzyme)</a:t>
            </a:r>
          </a:p>
          <a:p>
            <a:pPr marL="1143000" lvl="2" indent="-228600" defTabSz="762000">
              <a:spcBef>
                <a:spcPct val="20000"/>
              </a:spcBef>
              <a:buClr>
                <a:schemeClr val="bg2"/>
              </a:buClr>
              <a:buSzPct val="65000"/>
              <a:buFont typeface="Wingdings" pitchFamily="2" charset="2"/>
              <a:buChar char="n"/>
              <a:defRPr/>
            </a:pPr>
            <a:r>
              <a:rPr lang="fr-BE" sz="2400" dirty="0">
                <a:latin typeface="+mn-lt"/>
                <a:cs typeface="Arial" charset="0"/>
              </a:rPr>
              <a:t>Récepteurs-canaux : </a:t>
            </a:r>
            <a:r>
              <a:rPr lang="fr-BE" sz="2400" i="1" dirty="0">
                <a:latin typeface="+mn-lt"/>
                <a:cs typeface="Arial" charset="0"/>
              </a:rPr>
              <a:t>R. nicotinique à l’acétylcholine</a:t>
            </a:r>
          </a:p>
          <a:p>
            <a:pPr marL="1143000" lvl="2" indent="-228600" defTabSz="762000">
              <a:spcBef>
                <a:spcPct val="20000"/>
              </a:spcBef>
              <a:buClr>
                <a:schemeClr val="bg2"/>
              </a:buClr>
              <a:buSzPct val="65000"/>
              <a:buFont typeface="Wingdings" pitchFamily="2" charset="2"/>
              <a:buChar char="n"/>
              <a:defRPr/>
            </a:pPr>
            <a:r>
              <a:rPr lang="fr-BE" sz="2400" dirty="0">
                <a:latin typeface="+mn-lt"/>
                <a:cs typeface="Arial" charset="0"/>
              </a:rPr>
              <a:t>Récepteurs-enzymes : </a:t>
            </a:r>
            <a:r>
              <a:rPr lang="fr-BE" sz="2400" i="1" dirty="0">
                <a:latin typeface="+mn-lt"/>
                <a:cs typeface="Arial" charset="0"/>
              </a:rPr>
              <a:t>R. à l’insuline</a:t>
            </a:r>
            <a:r>
              <a:rPr lang="fr-BE" sz="2400" dirty="0">
                <a:latin typeface="+mn-lt"/>
                <a:cs typeface="Arial" charset="0"/>
              </a:rPr>
              <a:t> (activité tyrosine-kinase) </a:t>
            </a:r>
          </a:p>
          <a:p>
            <a:pPr marL="2057400" lvl="4" indent="-228600" defTabSz="762000">
              <a:spcBef>
                <a:spcPct val="20000"/>
              </a:spcBef>
              <a:buClr>
                <a:schemeClr val="bg2"/>
              </a:buClr>
              <a:buFont typeface="Wingdings" pitchFamily="2" charset="2"/>
              <a:buChar char="§"/>
              <a:defRPr/>
            </a:pPr>
            <a:endParaRPr lang="fr-BE" dirty="0">
              <a:latin typeface="+mn-lt"/>
              <a:cs typeface="Arial" charset="0"/>
            </a:endParaRPr>
          </a:p>
          <a:p>
            <a:pPr marL="742950" lvl="1" indent="-285750" defTabSz="762000">
              <a:spcBef>
                <a:spcPct val="20000"/>
              </a:spcBef>
              <a:buClr>
                <a:schemeClr val="accent2"/>
              </a:buClr>
              <a:buSzPct val="80000"/>
              <a:buFont typeface="Wingdings" pitchFamily="2" charset="2"/>
              <a:buChar char="¨"/>
              <a:defRPr/>
            </a:pPr>
            <a:r>
              <a:rPr lang="fr-BE" sz="2400" b="1" dirty="0">
                <a:latin typeface="+mn-lt"/>
                <a:cs typeface="Arial" charset="0"/>
              </a:rPr>
              <a:t>Liaison indirecte avec un effecteur</a:t>
            </a:r>
          </a:p>
          <a:p>
            <a:pPr marL="1143000" lvl="2" indent="-228600" defTabSz="762000">
              <a:spcBef>
                <a:spcPct val="20000"/>
              </a:spcBef>
              <a:buClr>
                <a:schemeClr val="bg2"/>
              </a:buClr>
              <a:buSzPct val="65000"/>
              <a:buFont typeface="Wingdings" pitchFamily="2" charset="2"/>
              <a:buChar char="n"/>
              <a:defRPr/>
            </a:pPr>
            <a:r>
              <a:rPr lang="fr-BE" sz="2400" dirty="0">
                <a:latin typeface="+mn-lt"/>
                <a:cs typeface="Arial" charset="0"/>
              </a:rPr>
              <a:t>Récepteurs couplés aux protéines G : </a:t>
            </a:r>
            <a:r>
              <a:rPr lang="fr-BE" sz="2400" i="1" dirty="0">
                <a:latin typeface="+mn-lt"/>
                <a:cs typeface="Arial" charset="0"/>
              </a:rPr>
              <a:t>R. muscarinique à l’acétylcholine </a:t>
            </a:r>
          </a:p>
        </p:txBody>
      </p:sp>
      <p:sp>
        <p:nvSpPr>
          <p:cNvPr id="8196" name="Rectangle 5"/>
          <p:cNvSpPr>
            <a:spLocks noChangeArrowheads="1"/>
          </p:cNvSpPr>
          <p:nvPr/>
        </p:nvSpPr>
        <p:spPr bwMode="auto">
          <a:xfrm>
            <a:off x="0" y="4714875"/>
            <a:ext cx="8383588" cy="1081088"/>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lstStyle/>
          <a:p>
            <a:pPr marL="342900" indent="-342900" defTabSz="762000">
              <a:spcBef>
                <a:spcPct val="20000"/>
              </a:spcBef>
              <a:buClr>
                <a:schemeClr val="bg2">
                  <a:lumMod val="60000"/>
                  <a:lumOff val="40000"/>
                </a:schemeClr>
              </a:buClr>
              <a:buSzPct val="75000"/>
              <a:buFont typeface="Wingdings" pitchFamily="2" charset="2"/>
              <a:buChar char="n"/>
              <a:defRPr/>
            </a:pPr>
            <a:r>
              <a:rPr lang="fr-BE" sz="2600" b="1" dirty="0">
                <a:solidFill>
                  <a:schemeClr val="accent5">
                    <a:lumMod val="50000"/>
                  </a:schemeClr>
                </a:solidFill>
                <a:latin typeface="+mn-lt"/>
                <a:cs typeface="Arial" charset="0"/>
              </a:rPr>
              <a:t>Récepteurs </a:t>
            </a:r>
            <a:r>
              <a:rPr lang="fr-BE" sz="2600" b="1" dirty="0" err="1">
                <a:solidFill>
                  <a:schemeClr val="accent5">
                    <a:lumMod val="50000"/>
                  </a:schemeClr>
                </a:solidFill>
                <a:latin typeface="+mn-lt"/>
                <a:cs typeface="Arial" charset="0"/>
              </a:rPr>
              <a:t>intra-cellulaires</a:t>
            </a:r>
            <a:endParaRPr lang="fr-BE" sz="2600" b="1" dirty="0">
              <a:solidFill>
                <a:schemeClr val="accent5">
                  <a:lumMod val="50000"/>
                </a:schemeClr>
              </a:solidFill>
              <a:latin typeface="+mn-lt"/>
              <a:cs typeface="Arial" charset="0"/>
            </a:endParaRPr>
          </a:p>
          <a:p>
            <a:pPr marL="742950" lvl="1" indent="-285750" defTabSz="762000">
              <a:spcBef>
                <a:spcPct val="20000"/>
              </a:spcBef>
              <a:buClr>
                <a:schemeClr val="accent2"/>
              </a:buClr>
              <a:buSzPct val="80000"/>
              <a:buFont typeface="Wingdings" pitchFamily="2" charset="2"/>
              <a:buChar char="¨"/>
              <a:defRPr/>
            </a:pPr>
            <a:r>
              <a:rPr lang="fr-BE" sz="2400" dirty="0">
                <a:latin typeface="+mn-lt"/>
                <a:cs typeface="Arial" charset="0"/>
              </a:rPr>
              <a:t>Récepteurs facteurs de transcription</a:t>
            </a:r>
          </a:p>
        </p:txBody>
      </p:sp>
      <p:sp>
        <p:nvSpPr>
          <p:cNvPr id="8197" name="Rectangle 9"/>
          <p:cNvSpPr>
            <a:spLocks noChangeArrowheads="1"/>
          </p:cNvSpPr>
          <p:nvPr/>
        </p:nvSpPr>
        <p:spPr bwMode="auto">
          <a:xfrm>
            <a:off x="0" y="5776913"/>
            <a:ext cx="8383588" cy="1081087"/>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lstStyle/>
          <a:p>
            <a:pPr marL="342900" indent="-342900" defTabSz="762000">
              <a:spcBef>
                <a:spcPct val="20000"/>
              </a:spcBef>
              <a:buClr>
                <a:schemeClr val="bg2">
                  <a:lumMod val="60000"/>
                  <a:lumOff val="40000"/>
                </a:schemeClr>
              </a:buClr>
              <a:buSzPct val="75000"/>
              <a:buFont typeface="Wingdings" pitchFamily="2" charset="2"/>
              <a:buChar char="n"/>
              <a:defRPr/>
            </a:pPr>
            <a:r>
              <a:rPr lang="fr-BE" sz="2600" b="1" dirty="0">
                <a:solidFill>
                  <a:schemeClr val="accent6">
                    <a:lumMod val="50000"/>
                  </a:schemeClr>
                </a:solidFill>
                <a:latin typeface="+mn-lt"/>
                <a:cs typeface="Arial" charset="0"/>
              </a:rPr>
              <a:t>Conséquences </a:t>
            </a:r>
          </a:p>
          <a:p>
            <a:pPr marL="742950" lvl="1" indent="-285750" defTabSz="762000">
              <a:spcBef>
                <a:spcPct val="20000"/>
              </a:spcBef>
              <a:buClr>
                <a:schemeClr val="accent2"/>
              </a:buClr>
              <a:buSzPct val="80000"/>
              <a:buFont typeface="Wingdings" pitchFamily="2" charset="2"/>
              <a:buChar char="¨"/>
              <a:defRPr/>
            </a:pPr>
            <a:r>
              <a:rPr lang="fr-BE" sz="2400" dirty="0">
                <a:latin typeface="+mn-lt"/>
                <a:cs typeface="Arial" charset="0"/>
              </a:rPr>
              <a:t>Délais d’apparition et durées des effets</a:t>
            </a:r>
          </a:p>
        </p:txBody>
      </p:sp>
      <p:sp>
        <p:nvSpPr>
          <p:cNvPr id="6" name="Espace réservé du numéro de diapositive 5"/>
          <p:cNvSpPr>
            <a:spLocks noGrp="1"/>
          </p:cNvSpPr>
          <p:nvPr>
            <p:ph type="sldNum" sz="quarter" idx="12"/>
          </p:nvPr>
        </p:nvSpPr>
        <p:spPr/>
        <p:txBody>
          <a:bodyPr/>
          <a:lstStyle/>
          <a:p>
            <a:pPr>
              <a:defRPr/>
            </a:pPr>
            <a:fld id="{CCB877F5-63A7-491D-801F-BDEE5CD3D2C2}" type="slidenum">
              <a:rPr lang="fr-FR" sz="2000" b="1" smtClean="0">
                <a:solidFill>
                  <a:schemeClr val="accent5"/>
                </a:solidFill>
              </a:rPr>
              <a:pPr>
                <a:defRPr/>
              </a:pPr>
              <a:t>27</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amond(i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checkerboard(down)">
                                      <p:cBhvr>
                                        <p:cTn id="12" dur="500"/>
                                        <p:tgtEl>
                                          <p:spTgt spid="819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checkerboard(down)">
                                      <p:cBhvr>
                                        <p:cTn id="17" dur="5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checkerboard(down)">
                                      <p:cBhvr>
                                        <p:cTn id="22"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P spid="8196" grpId="0"/>
      <p:bldP spid="819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71438" y="0"/>
            <a:ext cx="9721851" cy="990600"/>
          </a:xfrm>
        </p:spPr>
        <p:txBody>
          <a:bodyPr/>
          <a:lstStyle/>
          <a:p>
            <a:pPr eaLnBrk="1" hangingPunct="1"/>
            <a:r>
              <a:rPr lang="fr-FR" sz="3600" smtClean="0">
                <a:solidFill>
                  <a:srgbClr val="C00000"/>
                </a:solidFill>
              </a:rPr>
              <a:t>DIFFERENTS TYPES DE RECEPTEURS</a:t>
            </a:r>
            <a:endParaRPr lang="fr-FR" sz="3200" smtClean="0">
              <a:solidFill>
                <a:srgbClr val="C00000"/>
              </a:solidFill>
            </a:endParaRPr>
          </a:p>
        </p:txBody>
      </p:sp>
      <p:sp>
        <p:nvSpPr>
          <p:cNvPr id="29699" name="Espace réservé du contenu 2"/>
          <p:cNvSpPr>
            <a:spLocks noGrp="1"/>
          </p:cNvSpPr>
          <p:nvPr>
            <p:ph idx="1"/>
          </p:nvPr>
        </p:nvSpPr>
        <p:spPr>
          <a:xfrm>
            <a:off x="187325" y="1285875"/>
            <a:ext cx="8778875" cy="1071563"/>
          </a:xfrm>
        </p:spPr>
        <p:txBody>
          <a:bodyPr/>
          <a:lstStyle/>
          <a:p>
            <a:pPr eaLnBrk="1" hangingPunct="1"/>
            <a:r>
              <a:rPr lang="fr-FR" b="1" smtClean="0"/>
              <a:t>RECEPTEURS MEMBRANAIRES</a:t>
            </a:r>
          </a:p>
          <a:p>
            <a:pPr lvl="2" eaLnBrk="1" hangingPunct="1"/>
            <a:endParaRPr lang="fr-FR" sz="1800" smtClean="0"/>
          </a:p>
        </p:txBody>
      </p:sp>
      <p:pic>
        <p:nvPicPr>
          <p:cNvPr id="29700" name="Image 6"/>
          <p:cNvPicPr>
            <a:picLocks noChangeAspect="1"/>
          </p:cNvPicPr>
          <p:nvPr/>
        </p:nvPicPr>
        <p:blipFill>
          <a:blip r:embed="rId3"/>
          <a:srcRect/>
          <a:stretch>
            <a:fillRect/>
          </a:stretch>
        </p:blipFill>
        <p:spPr bwMode="auto">
          <a:xfrm>
            <a:off x="285750" y="1928813"/>
            <a:ext cx="8509000" cy="4845050"/>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fld id="{9AE0156A-A460-45FA-AFA3-20F8CBFE2D28}" type="slidenum">
              <a:rPr lang="fr-FR" sz="2000" b="1" smtClean="0">
                <a:solidFill>
                  <a:schemeClr val="accent5"/>
                </a:solidFill>
              </a:rPr>
              <a:pPr>
                <a:defRPr/>
              </a:pPr>
              <a:t>28</a:t>
            </a:fld>
            <a:endParaRPr lang="fr-FR" sz="2000" b="1" dirty="0">
              <a:solidFill>
                <a:schemeClr val="accent5"/>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lstStyle/>
          <a:p>
            <a:r>
              <a:rPr lang="en-US" sz="3200" b="1" smtClean="0">
                <a:solidFill>
                  <a:srgbClr val="0070C0"/>
                </a:solidFill>
              </a:rPr>
              <a:t>1) Récepteurs à canaux ioniques</a:t>
            </a:r>
            <a:endParaRPr lang="ar-DZ" sz="3200" smtClean="0">
              <a:solidFill>
                <a:srgbClr val="0070C0"/>
              </a:solidFill>
            </a:endParaRPr>
          </a:p>
        </p:txBody>
      </p:sp>
      <p:sp>
        <p:nvSpPr>
          <p:cNvPr id="3" name="Espace réservé du contenu 2"/>
          <p:cNvSpPr>
            <a:spLocks noGrp="1"/>
          </p:cNvSpPr>
          <p:nvPr>
            <p:ph idx="1"/>
          </p:nvPr>
        </p:nvSpPr>
        <p:spPr>
          <a:xfrm>
            <a:off x="0" y="1643063"/>
            <a:ext cx="8858250" cy="4525962"/>
          </a:xfrm>
        </p:spPr>
        <p:txBody>
          <a:bodyPr/>
          <a:lstStyle/>
          <a:p>
            <a:pPr>
              <a:lnSpc>
                <a:spcPct val="150000"/>
              </a:lnSpc>
            </a:pPr>
            <a:r>
              <a:rPr lang="en-US" smtClean="0"/>
              <a:t>Ce sont des </a:t>
            </a:r>
            <a:r>
              <a:rPr lang="en-US" b="1" smtClean="0"/>
              <a:t>récepteurs polymériques </a:t>
            </a:r>
            <a:r>
              <a:rPr lang="en-US" smtClean="0"/>
              <a:t>(constitués de plusieurs sous unités)</a:t>
            </a:r>
          </a:p>
          <a:p>
            <a:pPr>
              <a:lnSpc>
                <a:spcPct val="150000"/>
              </a:lnSpc>
            </a:pPr>
            <a:r>
              <a:rPr lang="en-US" smtClean="0"/>
              <a:t>ils subissent un changement conformationnel lors de la fixation du ligand, ce qui ouvre un canal et permet le passage des ions </a:t>
            </a:r>
          </a:p>
          <a:p>
            <a:endParaRPr lang="ar-DZ" smtClean="0"/>
          </a:p>
        </p:txBody>
      </p:sp>
      <p:sp>
        <p:nvSpPr>
          <p:cNvPr id="4" name="Espace réservé du numéro de diapositive 3"/>
          <p:cNvSpPr>
            <a:spLocks noGrp="1"/>
          </p:cNvSpPr>
          <p:nvPr>
            <p:ph type="sldNum" sz="quarter" idx="12"/>
          </p:nvPr>
        </p:nvSpPr>
        <p:spPr/>
        <p:txBody>
          <a:bodyPr/>
          <a:lstStyle/>
          <a:p>
            <a:pPr>
              <a:defRPr/>
            </a:pPr>
            <a:fld id="{00D165FD-BD16-409F-9A95-8255A586E827}" type="slidenum">
              <a:rPr lang="fr-FR" sz="2000" b="1" smtClean="0">
                <a:solidFill>
                  <a:schemeClr val="accent5"/>
                </a:solidFill>
              </a:rPr>
              <a:pPr>
                <a:defRPr/>
              </a:pPr>
              <a:t>29</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0" y="357188"/>
            <a:ext cx="8229600" cy="714375"/>
          </a:xfrm>
        </p:spPr>
        <p:txBody>
          <a:bodyPr/>
          <a:lstStyle/>
          <a:p>
            <a:r>
              <a:rPr lang="fr-FR" b="1" smtClean="0">
                <a:solidFill>
                  <a:srgbClr val="C00000"/>
                </a:solidFill>
              </a:rPr>
              <a:t>PLAN</a:t>
            </a:r>
          </a:p>
        </p:txBody>
      </p:sp>
      <p:sp>
        <p:nvSpPr>
          <p:cNvPr id="3" name="Espace réservé du contenu 2"/>
          <p:cNvSpPr>
            <a:spLocks noGrp="1"/>
          </p:cNvSpPr>
          <p:nvPr>
            <p:ph idx="1"/>
          </p:nvPr>
        </p:nvSpPr>
        <p:spPr>
          <a:xfrm>
            <a:off x="2285984" y="1357313"/>
            <a:ext cx="8229600" cy="4911725"/>
          </a:xfrm>
        </p:spPr>
        <p:txBody>
          <a:bodyPr/>
          <a:lstStyle/>
          <a:p>
            <a:pPr>
              <a:buFont typeface="Arial" pitchFamily="34" charset="0"/>
              <a:buNone/>
            </a:pPr>
            <a:r>
              <a:rPr lang="fr-FR" b="1" dirty="0" smtClean="0"/>
              <a:t>	</a:t>
            </a:r>
            <a:r>
              <a:rPr lang="fr-FR" dirty="0" smtClean="0"/>
              <a:t>Objectifs</a:t>
            </a:r>
          </a:p>
          <a:p>
            <a:pPr>
              <a:buFont typeface="Arial" pitchFamily="34" charset="0"/>
              <a:buNone/>
            </a:pPr>
            <a:r>
              <a:rPr lang="fr-FR" dirty="0" smtClean="0"/>
              <a:t>		</a:t>
            </a:r>
            <a:endParaRPr lang="fr-FR" dirty="0" smtClean="0"/>
          </a:p>
          <a:p>
            <a:pPr>
              <a:buFont typeface="Arial" pitchFamily="34" charset="0"/>
              <a:buNone/>
            </a:pPr>
            <a:r>
              <a:rPr lang="fr-FR" dirty="0" smtClean="0"/>
              <a:t>	I</a:t>
            </a:r>
            <a:r>
              <a:rPr lang="fr-FR" dirty="0" smtClean="0"/>
              <a:t>) Notions de bases</a:t>
            </a:r>
          </a:p>
          <a:p>
            <a:pPr>
              <a:buFont typeface="Arial" pitchFamily="34" charset="0"/>
              <a:buNone/>
            </a:pPr>
            <a:r>
              <a:rPr lang="fr-FR" dirty="0" smtClean="0"/>
              <a:t>	</a:t>
            </a:r>
            <a:r>
              <a:rPr lang="fr-FR" dirty="0" smtClean="0"/>
              <a:t>II</a:t>
            </a:r>
            <a:r>
              <a:rPr lang="fr-FR" dirty="0" smtClean="0"/>
              <a:t>) Effet dynamique	</a:t>
            </a:r>
          </a:p>
          <a:p>
            <a:pPr>
              <a:buFont typeface="Arial" pitchFamily="34" charset="0"/>
              <a:buNone/>
            </a:pPr>
            <a:r>
              <a:rPr lang="en-US" dirty="0" smtClean="0"/>
              <a:t>	</a:t>
            </a:r>
            <a:r>
              <a:rPr lang="en-US" dirty="0" smtClean="0"/>
              <a:t>III</a:t>
            </a:r>
            <a:r>
              <a:rPr lang="en-US" dirty="0" smtClean="0"/>
              <a:t>) Interactions </a:t>
            </a:r>
            <a:r>
              <a:rPr lang="en-US" dirty="0" err="1" smtClean="0"/>
              <a:t>médicamenteuses</a:t>
            </a:r>
            <a:endParaRPr lang="en-US" dirty="0" smtClean="0"/>
          </a:p>
          <a:p>
            <a:pPr>
              <a:buFont typeface="Arial" pitchFamily="34" charset="0"/>
              <a:buNone/>
            </a:pPr>
            <a:r>
              <a:rPr lang="en-US" dirty="0" smtClean="0"/>
              <a:t>	</a:t>
            </a:r>
            <a:endParaRPr lang="en-US" dirty="0" smtClean="0"/>
          </a:p>
          <a:p>
            <a:pPr>
              <a:buFont typeface="Arial" pitchFamily="34" charset="0"/>
              <a:buNone/>
            </a:pPr>
            <a:r>
              <a:rPr lang="en-US" dirty="0" smtClean="0"/>
              <a:t>	</a:t>
            </a:r>
            <a:r>
              <a:rPr lang="fr-FR" dirty="0" smtClean="0"/>
              <a:t>Références</a:t>
            </a:r>
            <a:r>
              <a:rPr lang="en-US" dirty="0" smtClean="0"/>
              <a:t> </a:t>
            </a:r>
            <a:r>
              <a:rPr lang="en-US" dirty="0" err="1" smtClean="0"/>
              <a:t>bibliographiques</a:t>
            </a:r>
            <a:endParaRPr lang="fr-FR" dirty="0" smtClean="0"/>
          </a:p>
          <a:p>
            <a:pPr lvl="1">
              <a:buFont typeface="Arial" pitchFamily="34" charset="0"/>
              <a:buNone/>
            </a:pPr>
            <a:endParaRPr lang="fr-FR" sz="3200" b="1" dirty="0" smtClean="0">
              <a:solidFill>
                <a:srgbClr val="C00000"/>
              </a:solidFill>
            </a:endParaRPr>
          </a:p>
          <a:p>
            <a:pPr lvl="1"/>
            <a:endParaRPr lang="fr-FR" dirty="0" smtClean="0"/>
          </a:p>
          <a:p>
            <a:pPr lvl="1"/>
            <a:endParaRPr lang="fr-FR" dirty="0" smtClean="0"/>
          </a:p>
          <a:p>
            <a:endParaRPr lang="fr-FR" dirty="0" smtClean="0"/>
          </a:p>
          <a:p>
            <a:endParaRPr lang="fr-FR" dirty="0" smtClean="0"/>
          </a:p>
        </p:txBody>
      </p:sp>
      <p:sp>
        <p:nvSpPr>
          <p:cNvPr id="4" name="Espace réservé du numéro de diapositive 3"/>
          <p:cNvSpPr>
            <a:spLocks noGrp="1"/>
          </p:cNvSpPr>
          <p:nvPr>
            <p:ph type="sldNum" sz="quarter" idx="12"/>
          </p:nvPr>
        </p:nvSpPr>
        <p:spPr/>
        <p:txBody>
          <a:bodyPr/>
          <a:lstStyle/>
          <a:p>
            <a:pPr>
              <a:defRPr/>
            </a:pPr>
            <a:fld id="{4EAB4599-DE00-4959-AD57-F41BB14A5A0C}" type="slidenum">
              <a:rPr lang="fr-FR" smtClean="0"/>
              <a:pPr>
                <a:defRPr/>
              </a:pPr>
              <a:t>3</a:t>
            </a:fld>
            <a:endParaRPr lang="fr-FR"/>
          </a:p>
        </p:txBody>
      </p:sp>
      <p:sp>
        <p:nvSpPr>
          <p:cNvPr id="4101" name="AutoShape 4" descr="310 idées de Emojis | emoticone, emoticone gratuit, emoji drôl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sp>
        <p:nvSpPr>
          <p:cNvPr id="4102" name="AutoShape 6" descr="310 idées de Emojis | emoticone, emoticone gratuit, emoji drôl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sp>
        <p:nvSpPr>
          <p:cNvPr id="4103" name="AutoShape 8" descr="310 idées de Emojis | emoticone, emoticone gratuit, emoji drôl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pic>
        <p:nvPicPr>
          <p:cNvPr id="9" name="Picture 4" descr="https://encrypted-tbn1.gstatic.com/images?q=tbn:ANd9GcS6eXc6jQhVfLyTP1Pj7A-duCFzfGyHoq2h07fw8E5-2v6XvrTQiA"/>
          <p:cNvPicPr>
            <a:picLocks noChangeAspect="1" noChangeArrowheads="1"/>
          </p:cNvPicPr>
          <p:nvPr/>
        </p:nvPicPr>
        <p:blipFill>
          <a:blip r:embed="rId2"/>
          <a:srcRect/>
          <a:stretch>
            <a:fillRect/>
          </a:stretch>
        </p:blipFill>
        <p:spPr bwMode="auto">
          <a:xfrm>
            <a:off x="0" y="0"/>
            <a:ext cx="2286000" cy="6858000"/>
          </a:xfrm>
          <a:prstGeom prst="rect">
            <a:avLst/>
          </a:prstGeom>
          <a:solidFill>
            <a:schemeClr val="tx2"/>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20675" y="7938"/>
            <a:ext cx="8796338" cy="1117600"/>
          </a:xfrm>
          <a:prstGeom prst="rect">
            <a:avLst/>
          </a:prstGeom>
          <a:noFill/>
          <a:ln w="25400">
            <a:noFill/>
            <a:miter lim="800000"/>
            <a:headEnd/>
            <a:tailEnd/>
          </a:ln>
        </p:spPr>
        <p:txBody>
          <a:bodyPr lIns="90488" tIns="44450" rIns="90488" bIns="44450" anchor="ctr"/>
          <a:lstStyle/>
          <a:p>
            <a:pPr defTabSz="762000">
              <a:defRPr/>
            </a:pPr>
            <a:r>
              <a:rPr lang="fr-BE" altLang="fr-FR" sz="3600" b="1" dirty="0">
                <a:latin typeface="+mn-lt"/>
                <a:cs typeface="Arial" charset="0"/>
              </a:rPr>
              <a:t>Cibles de médicaments : canaux ioniques</a:t>
            </a:r>
          </a:p>
        </p:txBody>
      </p:sp>
      <p:sp>
        <p:nvSpPr>
          <p:cNvPr id="131075" name="Rectangle 3"/>
          <p:cNvSpPr>
            <a:spLocks noChangeArrowheads="1"/>
          </p:cNvSpPr>
          <p:nvPr/>
        </p:nvSpPr>
        <p:spPr bwMode="auto">
          <a:xfrm>
            <a:off x="0" y="981075"/>
            <a:ext cx="8704263" cy="1368425"/>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lstStyle/>
          <a:p>
            <a:pPr marL="342900" indent="-342900" defTabSz="762000">
              <a:spcBef>
                <a:spcPct val="20000"/>
              </a:spcBef>
              <a:buClr>
                <a:schemeClr val="bg2"/>
              </a:buClr>
              <a:buSzPct val="75000"/>
              <a:buFont typeface="Wingdings" pitchFamily="2" charset="2"/>
              <a:buChar char="n"/>
              <a:defRPr/>
            </a:pPr>
            <a:r>
              <a:rPr lang="fr-BE" sz="3200" b="1" dirty="0">
                <a:solidFill>
                  <a:schemeClr val="accent6">
                    <a:lumMod val="50000"/>
                  </a:schemeClr>
                </a:solidFill>
                <a:latin typeface="+mn-lt"/>
                <a:cs typeface="Arial" charset="0"/>
              </a:rPr>
              <a:t>Actions sur les canaux</a:t>
            </a:r>
          </a:p>
          <a:p>
            <a:pPr marL="742950" lvl="1" indent="-285750" defTabSz="762000">
              <a:spcBef>
                <a:spcPct val="20000"/>
              </a:spcBef>
              <a:buClr>
                <a:schemeClr val="accent2"/>
              </a:buClr>
              <a:buSzPct val="80000"/>
              <a:buFont typeface="Wingdings" pitchFamily="2" charset="2"/>
              <a:buChar char="¨"/>
              <a:defRPr/>
            </a:pPr>
            <a:r>
              <a:rPr lang="fr-BE" sz="2200" dirty="0">
                <a:latin typeface="+mn-lt"/>
                <a:cs typeface="Arial" charset="0"/>
              </a:rPr>
              <a:t>Bloqueurs, ouvreurs</a:t>
            </a:r>
          </a:p>
        </p:txBody>
      </p:sp>
      <p:sp>
        <p:nvSpPr>
          <p:cNvPr id="131076" name="Rectangle 4"/>
          <p:cNvSpPr>
            <a:spLocks noChangeArrowheads="1"/>
          </p:cNvSpPr>
          <p:nvPr/>
        </p:nvSpPr>
        <p:spPr bwMode="auto">
          <a:xfrm>
            <a:off x="0" y="2133600"/>
            <a:ext cx="8896350" cy="2951163"/>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lstStyle/>
          <a:p>
            <a:pPr marL="342900" indent="-342900" defTabSz="762000">
              <a:spcBef>
                <a:spcPct val="20000"/>
              </a:spcBef>
              <a:buClr>
                <a:schemeClr val="bg2"/>
              </a:buClr>
              <a:buSzPct val="75000"/>
              <a:buFont typeface="Wingdings" pitchFamily="2" charset="2"/>
              <a:buChar char="n"/>
              <a:defRPr/>
            </a:pPr>
            <a:r>
              <a:rPr lang="fr-BE" sz="2800" b="1" dirty="0">
                <a:solidFill>
                  <a:schemeClr val="accent6">
                    <a:lumMod val="50000"/>
                  </a:schemeClr>
                </a:solidFill>
                <a:latin typeface="+mn-lt"/>
                <a:cs typeface="Arial" charset="0"/>
              </a:rPr>
              <a:t>Canaux dépendant du voltage</a:t>
            </a:r>
          </a:p>
          <a:p>
            <a:pPr marL="742950" lvl="1" indent="-285750" defTabSz="762000">
              <a:spcBef>
                <a:spcPct val="20000"/>
              </a:spcBef>
              <a:buClr>
                <a:schemeClr val="accent2"/>
              </a:buClr>
              <a:buSzPct val="80000"/>
              <a:buFont typeface="Wingdings" pitchFamily="2" charset="2"/>
              <a:buChar char="¨"/>
              <a:defRPr/>
            </a:pPr>
            <a:r>
              <a:rPr lang="fr-BE" sz="2200" dirty="0">
                <a:latin typeface="+mn-lt"/>
                <a:cs typeface="Arial" charset="0"/>
              </a:rPr>
              <a:t>Canaux sodium</a:t>
            </a:r>
          </a:p>
          <a:p>
            <a:pPr marL="1143000" lvl="2" indent="-228600" defTabSz="762000">
              <a:spcBef>
                <a:spcPct val="20000"/>
              </a:spcBef>
              <a:buClr>
                <a:schemeClr val="bg2"/>
              </a:buClr>
              <a:buSzPct val="65000"/>
              <a:buFont typeface="Wingdings" pitchFamily="2" charset="2"/>
              <a:buChar char="n"/>
              <a:defRPr/>
            </a:pPr>
            <a:r>
              <a:rPr lang="fr-BE" sz="2000" dirty="0">
                <a:latin typeface="+mn-lt"/>
                <a:cs typeface="Arial" charset="0"/>
              </a:rPr>
              <a:t>Fibre nerveuse			</a:t>
            </a:r>
            <a:r>
              <a:rPr lang="fr-BE" sz="2000" i="1" dirty="0">
                <a:solidFill>
                  <a:srgbClr val="FF0000"/>
                </a:solidFill>
                <a:latin typeface="+mn-lt"/>
                <a:cs typeface="Arial" charset="0"/>
              </a:rPr>
              <a:t>anesthésiques</a:t>
            </a:r>
            <a:r>
              <a:rPr lang="fr-BE" sz="2000" i="1" dirty="0">
                <a:latin typeface="+mn-lt"/>
                <a:cs typeface="Arial" charset="0"/>
              </a:rPr>
              <a:t> </a:t>
            </a:r>
            <a:r>
              <a:rPr lang="fr-BE" sz="2000" i="1" dirty="0">
                <a:solidFill>
                  <a:srgbClr val="FF0000"/>
                </a:solidFill>
                <a:latin typeface="+mn-lt"/>
                <a:cs typeface="Arial" charset="0"/>
              </a:rPr>
              <a:t>locaux</a:t>
            </a:r>
          </a:p>
          <a:p>
            <a:pPr marL="1143000" lvl="2" indent="-228600" defTabSz="762000">
              <a:spcBef>
                <a:spcPct val="20000"/>
              </a:spcBef>
              <a:buClr>
                <a:schemeClr val="bg2"/>
              </a:buClr>
              <a:buSzPct val="65000"/>
              <a:buFont typeface="Wingdings" pitchFamily="2" charset="2"/>
              <a:buChar char="n"/>
              <a:defRPr/>
            </a:pPr>
            <a:r>
              <a:rPr lang="fr-BE" sz="2000" dirty="0">
                <a:latin typeface="+mn-lt"/>
                <a:cs typeface="Arial" charset="0"/>
              </a:rPr>
              <a:t>Cœur</a:t>
            </a:r>
            <a:r>
              <a:rPr lang="fr-BE" sz="2000" i="1" dirty="0">
                <a:latin typeface="+mn-lt"/>
                <a:cs typeface="Arial" charset="0"/>
              </a:rPr>
              <a:t>				</a:t>
            </a:r>
            <a:r>
              <a:rPr lang="fr-BE" sz="2000" i="1" dirty="0">
                <a:solidFill>
                  <a:srgbClr val="FF0000"/>
                </a:solidFill>
                <a:latin typeface="+mn-lt"/>
                <a:cs typeface="Arial" charset="0"/>
              </a:rPr>
              <a:t>anti-arythmiques</a:t>
            </a:r>
          </a:p>
          <a:p>
            <a:pPr marL="1143000" lvl="2" indent="-228600" defTabSz="762000">
              <a:spcBef>
                <a:spcPct val="20000"/>
              </a:spcBef>
              <a:buClr>
                <a:schemeClr val="bg2"/>
              </a:buClr>
              <a:buSzPct val="65000"/>
              <a:buFont typeface="Wingdings" pitchFamily="2" charset="2"/>
              <a:buChar char="n"/>
              <a:defRPr/>
            </a:pPr>
            <a:r>
              <a:rPr lang="fr-BE" sz="2000" dirty="0">
                <a:latin typeface="+mn-lt"/>
                <a:cs typeface="Arial" charset="0"/>
              </a:rPr>
              <a:t>Rein				</a:t>
            </a:r>
            <a:r>
              <a:rPr lang="fr-BE" sz="2000" dirty="0">
                <a:solidFill>
                  <a:srgbClr val="FF0000"/>
                </a:solidFill>
                <a:latin typeface="+mn-lt"/>
                <a:cs typeface="Arial" charset="0"/>
              </a:rPr>
              <a:t>diurétiques</a:t>
            </a:r>
          </a:p>
          <a:p>
            <a:pPr marL="742950" lvl="1" indent="-285750" defTabSz="762000">
              <a:spcBef>
                <a:spcPct val="20000"/>
              </a:spcBef>
              <a:buClr>
                <a:schemeClr val="accent2"/>
              </a:buClr>
              <a:buSzPct val="80000"/>
              <a:buFont typeface="Wingdings" pitchFamily="2" charset="2"/>
              <a:buChar char="¨"/>
              <a:defRPr/>
            </a:pPr>
            <a:r>
              <a:rPr lang="fr-BE" sz="2200" dirty="0">
                <a:latin typeface="+mn-lt"/>
                <a:cs typeface="Arial" charset="0"/>
              </a:rPr>
              <a:t>Canaux calcium</a:t>
            </a:r>
          </a:p>
          <a:p>
            <a:pPr marL="1143000" lvl="2" indent="-228600" defTabSz="762000">
              <a:spcBef>
                <a:spcPct val="20000"/>
              </a:spcBef>
              <a:buClr>
                <a:schemeClr val="bg2"/>
              </a:buClr>
              <a:buSzPct val="65000"/>
              <a:buFont typeface="Wingdings" pitchFamily="2" charset="2"/>
              <a:buChar char="n"/>
              <a:defRPr/>
            </a:pPr>
            <a:r>
              <a:rPr lang="fr-BE" sz="2000" dirty="0">
                <a:latin typeface="+mn-lt"/>
                <a:cs typeface="Arial" charset="0"/>
              </a:rPr>
              <a:t>Muscles lisses			</a:t>
            </a:r>
            <a:r>
              <a:rPr lang="fr-BE" sz="2000" i="1" dirty="0">
                <a:solidFill>
                  <a:srgbClr val="FF0000"/>
                </a:solidFill>
                <a:latin typeface="+mn-lt"/>
                <a:cs typeface="Arial" charset="0"/>
              </a:rPr>
              <a:t>vasodilatateurs</a:t>
            </a:r>
          </a:p>
        </p:txBody>
      </p:sp>
      <p:sp>
        <p:nvSpPr>
          <p:cNvPr id="131078" name="Rectangle 6"/>
          <p:cNvSpPr>
            <a:spLocks noChangeArrowheads="1"/>
          </p:cNvSpPr>
          <p:nvPr/>
        </p:nvSpPr>
        <p:spPr bwMode="auto">
          <a:xfrm>
            <a:off x="0" y="5157788"/>
            <a:ext cx="9144000" cy="1008062"/>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lstStyle/>
          <a:p>
            <a:pPr marL="342900" indent="-342900" defTabSz="762000">
              <a:spcBef>
                <a:spcPct val="20000"/>
              </a:spcBef>
              <a:buClr>
                <a:schemeClr val="bg2"/>
              </a:buClr>
              <a:buSzPct val="75000"/>
              <a:buFont typeface="Wingdings" pitchFamily="2" charset="2"/>
              <a:buChar char="n"/>
              <a:defRPr/>
            </a:pPr>
            <a:r>
              <a:rPr lang="fr-BE" sz="2800" b="1" dirty="0">
                <a:solidFill>
                  <a:schemeClr val="accent6">
                    <a:lumMod val="50000"/>
                  </a:schemeClr>
                </a:solidFill>
                <a:latin typeface="+mn-lt"/>
                <a:cs typeface="Arial" charset="0"/>
              </a:rPr>
              <a:t>Canaux dépendant d’un agent intracellulaire</a:t>
            </a:r>
          </a:p>
          <a:p>
            <a:pPr marL="742950" lvl="1" indent="-285750" defTabSz="762000">
              <a:spcBef>
                <a:spcPct val="20000"/>
              </a:spcBef>
              <a:buClr>
                <a:schemeClr val="accent2"/>
              </a:buClr>
              <a:buSzPct val="80000"/>
              <a:buFont typeface="Wingdings" pitchFamily="2" charset="2"/>
              <a:buChar char="¨"/>
              <a:defRPr/>
            </a:pPr>
            <a:r>
              <a:rPr lang="fr-BE" sz="2200" dirty="0">
                <a:latin typeface="+mn-lt"/>
                <a:cs typeface="Arial" charset="0"/>
              </a:rPr>
              <a:t>Canaux potassium			</a:t>
            </a:r>
            <a:r>
              <a:rPr lang="fr-BE" sz="2200" i="1" dirty="0">
                <a:solidFill>
                  <a:srgbClr val="FF0000"/>
                </a:solidFill>
                <a:latin typeface="+mn-lt"/>
                <a:cs typeface="Arial" charset="0"/>
              </a:rPr>
              <a:t>sulfamides</a:t>
            </a:r>
            <a:r>
              <a:rPr lang="fr-BE" sz="2200" i="1" dirty="0">
                <a:latin typeface="+mn-lt"/>
                <a:cs typeface="Arial" charset="0"/>
              </a:rPr>
              <a:t> ,</a:t>
            </a:r>
            <a:r>
              <a:rPr lang="fr-BE" sz="2200" i="1" dirty="0">
                <a:solidFill>
                  <a:srgbClr val="FF0000"/>
                </a:solidFill>
                <a:latin typeface="+mn-lt"/>
                <a:cs typeface="Arial" charset="0"/>
              </a:rPr>
              <a:t>antidiabétiques</a:t>
            </a:r>
          </a:p>
        </p:txBody>
      </p:sp>
      <p:sp>
        <p:nvSpPr>
          <p:cNvPr id="6" name="Espace réservé du numéro de diapositive 5"/>
          <p:cNvSpPr>
            <a:spLocks noGrp="1"/>
          </p:cNvSpPr>
          <p:nvPr>
            <p:ph type="sldNum" sz="quarter" idx="12"/>
          </p:nvPr>
        </p:nvSpPr>
        <p:spPr/>
        <p:txBody>
          <a:bodyPr/>
          <a:lstStyle/>
          <a:p>
            <a:pPr>
              <a:defRPr/>
            </a:pPr>
            <a:fld id="{543BBAB6-BBFD-4A4F-86A3-E3C1E10FDED9}" type="slidenum">
              <a:rPr lang="fr-FR" sz="2000" b="1" smtClean="0">
                <a:solidFill>
                  <a:schemeClr val="accent5"/>
                </a:solidFill>
              </a:rPr>
              <a:pPr>
                <a:defRPr/>
              </a:pPr>
              <a:t>30</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to="" calcmode="lin" valueType="num">
                                      <p:cBhvr>
                                        <p:cTn id="7" dur="1" fill="hold"/>
                                        <p:tgtEl>
                                          <p:spTgt spid="1433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1075"/>
                                        </p:tgtEl>
                                        <p:attrNameLst>
                                          <p:attrName>style.visibility</p:attrName>
                                        </p:attrNameLst>
                                      </p:cBhvr>
                                      <p:to>
                                        <p:strVal val="visible"/>
                                      </p:to>
                                    </p:set>
                                    <p:animEffect transition="in" filter="wipe(left)">
                                      <p:cBhvr>
                                        <p:cTn id="12" dur="500"/>
                                        <p:tgtEl>
                                          <p:spTgt spid="1310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31076"/>
                                        </p:tgtEl>
                                        <p:attrNameLst>
                                          <p:attrName>style.visibility</p:attrName>
                                        </p:attrNameLst>
                                      </p:cBhvr>
                                      <p:to>
                                        <p:strVal val="visible"/>
                                      </p:to>
                                    </p:set>
                                    <p:animEffect transition="in" filter="wipe(right)">
                                      <p:cBhvr>
                                        <p:cTn id="17" dur="500"/>
                                        <p:tgtEl>
                                          <p:spTgt spid="1310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1078"/>
                                        </p:tgtEl>
                                        <p:attrNameLst>
                                          <p:attrName>style.visibility</p:attrName>
                                        </p:attrNameLst>
                                      </p:cBhvr>
                                      <p:to>
                                        <p:strVal val="visible"/>
                                      </p:to>
                                    </p:set>
                                    <p:animEffect transition="in" filter="wipe(up)">
                                      <p:cBhvr>
                                        <p:cTn id="22" dur="500"/>
                                        <p:tgtEl>
                                          <p:spTgt spid="131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31075" grpId="0"/>
      <p:bldP spid="131076" grpId="0"/>
      <p:bldP spid="13107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0" y="0"/>
            <a:ext cx="9144000" cy="6858000"/>
          </a:xfrm>
        </p:spPr>
        <p:txBody>
          <a:bodyPr/>
          <a:lstStyle/>
          <a:p>
            <a:pPr algn="l" eaLnBrk="1" hangingPunct="1">
              <a:defRPr/>
            </a:pPr>
            <a:r>
              <a:rPr lang="en-US" sz="2400" b="1" u="sng" dirty="0" err="1" smtClean="0"/>
              <a:t>Recepteur</a:t>
            </a:r>
            <a:r>
              <a:rPr lang="en-US" sz="2400" b="1" u="sng" dirty="0" smtClean="0"/>
              <a:t> à Canal </a:t>
            </a:r>
            <a:r>
              <a:rPr lang="en-US" sz="2400" b="1" u="sng" dirty="0" err="1" smtClean="0"/>
              <a:t>ionique</a:t>
            </a:r>
            <a:r>
              <a:rPr lang="en-US" sz="2400" b="1" dirty="0" smtClean="0"/>
              <a:t> </a:t>
            </a:r>
            <a:r>
              <a:rPr lang="en-US" sz="3100" b="1" dirty="0" smtClean="0"/>
              <a:t>:</a:t>
            </a:r>
            <a:br>
              <a:rPr lang="en-US" sz="3100" b="1" dirty="0" smtClean="0"/>
            </a:br>
            <a:r>
              <a:rPr lang="en-US" sz="2400" b="1" u="sng" dirty="0" smtClean="0"/>
              <a:t/>
            </a:r>
            <a:br>
              <a:rPr lang="en-US" sz="2400" b="1" u="sng" dirty="0" smtClean="0"/>
            </a:br>
            <a:r>
              <a:rPr lang="en-US" sz="3200" b="1" dirty="0" smtClean="0"/>
              <a:t>- </a:t>
            </a:r>
            <a:r>
              <a:rPr lang="en-US" sz="2800" b="1" dirty="0" err="1" smtClean="0">
                <a:solidFill>
                  <a:srgbClr val="FF0000"/>
                </a:solidFill>
              </a:rPr>
              <a:t>Ligand</a:t>
            </a:r>
            <a:r>
              <a:rPr lang="en-US" sz="2800" b="1" dirty="0" smtClean="0">
                <a:solidFill>
                  <a:srgbClr val="FF0000"/>
                </a:solidFill>
              </a:rPr>
              <a:t> : </a:t>
            </a:r>
            <a:br>
              <a:rPr lang="en-US" sz="2800" b="1" dirty="0" smtClean="0">
                <a:solidFill>
                  <a:srgbClr val="FF0000"/>
                </a:solidFill>
              </a:rPr>
            </a:br>
            <a:r>
              <a:rPr lang="en-US" sz="2200" b="1" dirty="0" smtClean="0">
                <a:solidFill>
                  <a:srgbClr val="FF0000"/>
                </a:solidFill>
              </a:rPr>
              <a:t>(Fixation de la</a:t>
            </a:r>
            <a:r>
              <a:rPr lang="en-US" sz="2800" b="1" dirty="0" smtClean="0">
                <a:solidFill>
                  <a:srgbClr val="FF0000"/>
                </a:solidFill>
              </a:rPr>
              <a:t/>
            </a:r>
            <a:br>
              <a:rPr lang="en-US" sz="2800" b="1" dirty="0" smtClean="0">
                <a:solidFill>
                  <a:srgbClr val="FF0000"/>
                </a:solidFill>
              </a:rPr>
            </a:br>
            <a:r>
              <a:rPr lang="en-US" sz="2400" b="1" dirty="0" err="1" smtClean="0">
                <a:solidFill>
                  <a:srgbClr val="FF0000"/>
                </a:solidFill>
              </a:rPr>
              <a:t>molécule</a:t>
            </a:r>
            <a:r>
              <a:rPr lang="en-US" sz="2400" b="1" dirty="0" smtClean="0">
                <a:solidFill>
                  <a:srgbClr val="FF0000"/>
                </a:solidFill>
              </a:rPr>
              <a:t> du </a:t>
            </a:r>
            <a:r>
              <a:rPr lang="en-US" sz="2400" b="1" dirty="0" err="1" smtClean="0">
                <a:solidFill>
                  <a:srgbClr val="FF0000"/>
                </a:solidFill>
              </a:rPr>
              <a:t>mdmt</a:t>
            </a:r>
            <a:r>
              <a:rPr lang="en-US" sz="2400" b="1" dirty="0" smtClean="0">
                <a:solidFill>
                  <a:srgbClr val="FF0000"/>
                </a:solidFill>
              </a:rPr>
              <a:t>)</a:t>
            </a:r>
            <a:br>
              <a:rPr lang="en-US" sz="2400" b="1" dirty="0" smtClean="0">
                <a:solidFill>
                  <a:srgbClr val="FF0000"/>
                </a:solidFill>
              </a:rPr>
            </a:br>
            <a:r>
              <a:rPr lang="en-US" sz="2400" b="1" dirty="0" smtClean="0">
                <a:solidFill>
                  <a:srgbClr val="FF0000"/>
                </a:solidFill>
              </a:rPr>
              <a:t/>
            </a:r>
            <a:br>
              <a:rPr lang="en-US" sz="2400" b="1" dirty="0" smtClean="0">
                <a:solidFill>
                  <a:srgbClr val="FF0000"/>
                </a:solidFill>
              </a:rPr>
            </a:br>
            <a:r>
              <a:rPr lang="en-US" sz="2800" b="1" dirty="0" smtClean="0">
                <a:solidFill>
                  <a:srgbClr val="7030A0"/>
                </a:solidFill>
              </a:rPr>
              <a:t>- </a:t>
            </a:r>
            <a:r>
              <a:rPr lang="en-US" sz="2800" b="1" dirty="0" err="1" smtClean="0">
                <a:solidFill>
                  <a:srgbClr val="7030A0"/>
                </a:solidFill>
              </a:rPr>
              <a:t>Changement</a:t>
            </a:r>
            <a:r>
              <a:rPr lang="en-US" sz="2800" b="1" dirty="0" smtClean="0">
                <a:solidFill>
                  <a:srgbClr val="7030A0"/>
                </a:solidFill>
              </a:rPr>
              <a:t> de la </a:t>
            </a:r>
            <a:br>
              <a:rPr lang="en-US" sz="2800" b="1" dirty="0" smtClean="0">
                <a:solidFill>
                  <a:srgbClr val="7030A0"/>
                </a:solidFill>
              </a:rPr>
            </a:br>
            <a:r>
              <a:rPr lang="en-US" sz="2800" b="1" dirty="0" smtClean="0">
                <a:solidFill>
                  <a:srgbClr val="7030A0"/>
                </a:solidFill>
              </a:rPr>
              <a:t>   membrane </a:t>
            </a:r>
            <a:r>
              <a:rPr lang="en-US" sz="2400" b="1" dirty="0" smtClean="0">
                <a:solidFill>
                  <a:srgbClr val="7030A0"/>
                </a:solidFill>
              </a:rPr>
              <a:t/>
            </a:r>
            <a:br>
              <a:rPr lang="en-US" sz="2400" b="1" dirty="0" smtClean="0">
                <a:solidFill>
                  <a:srgbClr val="7030A0"/>
                </a:solidFill>
              </a:rPr>
            </a:br>
            <a:r>
              <a:rPr lang="en-US" sz="2400" b="1" dirty="0" smtClean="0">
                <a:solidFill>
                  <a:srgbClr val="7030A0"/>
                </a:solidFill>
              </a:rPr>
              <a:t/>
            </a:r>
            <a:br>
              <a:rPr lang="en-US" sz="2400" b="1" dirty="0" smtClean="0">
                <a:solidFill>
                  <a:srgbClr val="7030A0"/>
                </a:solidFill>
              </a:rPr>
            </a:br>
            <a:r>
              <a:rPr lang="en-US" sz="2400" b="1" dirty="0" smtClean="0">
                <a:solidFill>
                  <a:srgbClr val="7030A0"/>
                </a:solidFill>
              </a:rPr>
              <a:t>- </a:t>
            </a:r>
            <a:r>
              <a:rPr lang="en-US" sz="2800" b="1" dirty="0" err="1" smtClean="0">
                <a:solidFill>
                  <a:schemeClr val="accent1">
                    <a:lumMod val="75000"/>
                  </a:schemeClr>
                </a:solidFill>
              </a:rPr>
              <a:t>Ouverture</a:t>
            </a:r>
            <a:r>
              <a:rPr lang="en-US" sz="2800" b="1" dirty="0" smtClean="0">
                <a:solidFill>
                  <a:schemeClr val="accent1">
                    <a:lumMod val="75000"/>
                  </a:schemeClr>
                </a:solidFill>
              </a:rPr>
              <a:t> du canal</a:t>
            </a:r>
            <a:r>
              <a:rPr lang="en-US" sz="2800" b="1" dirty="0" smtClean="0"/>
              <a:t/>
            </a:r>
            <a:br>
              <a:rPr lang="en-US" sz="2800" b="1" dirty="0" smtClean="0"/>
            </a:br>
            <a:r>
              <a:rPr lang="en-US" sz="2800" b="1" dirty="0" smtClean="0"/>
              <a:t>    </a:t>
            </a:r>
            <a:r>
              <a:rPr lang="en-US" sz="2400" b="1" dirty="0" smtClean="0">
                <a:solidFill>
                  <a:schemeClr val="accent1">
                    <a:lumMod val="75000"/>
                  </a:schemeClr>
                </a:solidFill>
              </a:rPr>
              <a:t>Passage des ions</a:t>
            </a:r>
            <a:br>
              <a:rPr lang="en-US" sz="2400" b="1" dirty="0" smtClean="0">
                <a:solidFill>
                  <a:schemeClr val="accent1">
                    <a:lumMod val="75000"/>
                  </a:schemeClr>
                </a:solidFill>
              </a:rPr>
            </a:br>
            <a:r>
              <a:rPr lang="en-US" sz="2800" b="1" dirty="0" smtClean="0">
                <a:solidFill>
                  <a:srgbClr val="FF0000"/>
                </a:solidFill>
              </a:rPr>
              <a:t/>
            </a:r>
            <a:br>
              <a:rPr lang="en-US" sz="2800" b="1" dirty="0" smtClean="0">
                <a:solidFill>
                  <a:srgbClr val="FF0000"/>
                </a:solidFill>
              </a:rPr>
            </a:br>
            <a:r>
              <a:rPr lang="en-US" sz="2800" b="1" dirty="0" smtClean="0"/>
              <a:t>-</a:t>
            </a:r>
            <a:r>
              <a:rPr lang="en-US" sz="2800" b="1" dirty="0" smtClean="0">
                <a:solidFill>
                  <a:srgbClr val="FF0000"/>
                </a:solidFill>
              </a:rPr>
              <a:t> </a:t>
            </a:r>
            <a:r>
              <a:rPr lang="en-US" sz="2800" b="1" dirty="0" err="1" smtClean="0">
                <a:solidFill>
                  <a:srgbClr val="FF0000"/>
                </a:solidFill>
              </a:rPr>
              <a:t>Détachement</a:t>
            </a:r>
            <a:r>
              <a:rPr lang="en-US" sz="2800" b="1" dirty="0" smtClean="0">
                <a:solidFill>
                  <a:srgbClr val="FF0000"/>
                </a:solidFill>
              </a:rPr>
              <a:t> du</a:t>
            </a:r>
            <a:br>
              <a:rPr lang="en-US" sz="2800" b="1" dirty="0" smtClean="0">
                <a:solidFill>
                  <a:srgbClr val="FF0000"/>
                </a:solidFill>
              </a:rPr>
            </a:br>
            <a:r>
              <a:rPr lang="en-US" sz="2800" b="1" dirty="0" smtClean="0">
                <a:solidFill>
                  <a:srgbClr val="FF0000"/>
                </a:solidFill>
              </a:rPr>
              <a:t>   </a:t>
            </a:r>
            <a:r>
              <a:rPr lang="en-US" sz="2800" b="1" dirty="0" err="1" smtClean="0">
                <a:solidFill>
                  <a:srgbClr val="FF0000"/>
                </a:solidFill>
              </a:rPr>
              <a:t>ligand</a:t>
            </a:r>
            <a:r>
              <a:rPr lang="en-US" sz="2800" b="1" dirty="0" smtClean="0">
                <a:solidFill>
                  <a:srgbClr val="FF0000"/>
                </a:solidFill>
              </a:rPr>
              <a:t> </a:t>
            </a:r>
            <a:r>
              <a:rPr lang="en-US" sz="2400" b="1" dirty="0" smtClean="0">
                <a:solidFill>
                  <a:srgbClr val="FF0000"/>
                </a:solidFill>
              </a:rPr>
              <a:t/>
            </a:r>
            <a:br>
              <a:rPr lang="en-US" sz="2400" b="1" dirty="0" smtClean="0">
                <a:solidFill>
                  <a:srgbClr val="FF0000"/>
                </a:solidFill>
              </a:rPr>
            </a:br>
            <a:r>
              <a:rPr lang="en-US" sz="2400" b="1" dirty="0" smtClean="0">
                <a:solidFill>
                  <a:srgbClr val="002060"/>
                </a:solidFill>
              </a:rPr>
              <a:t>   </a:t>
            </a:r>
            <a:br>
              <a:rPr lang="en-US" sz="2400" b="1" dirty="0" smtClean="0">
                <a:solidFill>
                  <a:srgbClr val="002060"/>
                </a:solidFill>
              </a:rPr>
            </a:br>
            <a:r>
              <a:rPr lang="en-US" sz="2800" b="1" dirty="0" smtClean="0">
                <a:solidFill>
                  <a:srgbClr val="002060"/>
                </a:solidFill>
              </a:rPr>
              <a:t> - </a:t>
            </a:r>
            <a:r>
              <a:rPr lang="en-US" sz="2800" b="1" dirty="0" err="1" smtClean="0">
                <a:solidFill>
                  <a:srgbClr val="002060"/>
                </a:solidFill>
              </a:rPr>
              <a:t>Fermeture</a:t>
            </a:r>
            <a:r>
              <a:rPr lang="en-US" sz="2800" b="1" dirty="0" smtClean="0">
                <a:solidFill>
                  <a:srgbClr val="002060"/>
                </a:solidFill>
              </a:rPr>
              <a:t> du canal </a:t>
            </a:r>
            <a:r>
              <a:rPr lang="en-US" sz="2400" b="1" dirty="0" smtClean="0">
                <a:solidFill>
                  <a:srgbClr val="FF0000"/>
                </a:solidFill>
              </a:rPr>
              <a:t/>
            </a:r>
            <a:br>
              <a:rPr lang="en-US" sz="2400" b="1" dirty="0" smtClean="0">
                <a:solidFill>
                  <a:srgbClr val="FF0000"/>
                </a:solidFill>
              </a:rPr>
            </a:br>
            <a:endParaRPr lang="fr-FR" sz="2400" dirty="0" smtClean="0"/>
          </a:p>
        </p:txBody>
      </p:sp>
      <p:pic>
        <p:nvPicPr>
          <p:cNvPr id="32771" name="Picture 2" descr="G:\Nouveau dossier\img062.jpg"/>
          <p:cNvPicPr>
            <a:picLocks noGrp="1" noChangeAspect="1" noChangeArrowheads="1"/>
          </p:cNvPicPr>
          <p:nvPr>
            <p:ph idx="1"/>
          </p:nvPr>
        </p:nvPicPr>
        <p:blipFill>
          <a:blip r:embed="rId2"/>
          <a:srcRect/>
          <a:stretch>
            <a:fillRect/>
          </a:stretch>
        </p:blipFill>
        <p:spPr>
          <a:xfrm>
            <a:off x="3786188" y="357188"/>
            <a:ext cx="5357812" cy="6500812"/>
          </a:xfrm>
        </p:spPr>
      </p:pic>
      <p:sp>
        <p:nvSpPr>
          <p:cNvPr id="4" name="Espace réservé du numéro de diapositive 3"/>
          <p:cNvSpPr>
            <a:spLocks noGrp="1"/>
          </p:cNvSpPr>
          <p:nvPr>
            <p:ph type="sldNum" sz="quarter" idx="12"/>
          </p:nvPr>
        </p:nvSpPr>
        <p:spPr/>
        <p:txBody>
          <a:bodyPr/>
          <a:lstStyle/>
          <a:p>
            <a:pPr>
              <a:defRPr/>
            </a:pPr>
            <a:fld id="{A9DA43FD-FE67-43F9-953E-B8DC441BAA4E}" type="slidenum">
              <a:rPr lang="fr-FR" sz="2000" b="1" smtClean="0">
                <a:solidFill>
                  <a:schemeClr val="accent5"/>
                </a:solidFill>
              </a:rPr>
              <a:pPr>
                <a:defRPr/>
              </a:pPr>
              <a:t>31</a:t>
            </a:fld>
            <a:endParaRPr lang="fr-FR" sz="2000" b="1" dirty="0">
              <a:solidFill>
                <a:schemeClr val="accent5"/>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2875"/>
            <a:ext cx="9144000" cy="7572375"/>
          </a:xfrm>
        </p:spPr>
        <p:txBody>
          <a:bodyPr rtlCol="0">
            <a:normAutofit fontScale="47500" lnSpcReduction="20000"/>
          </a:bodyPr>
          <a:lstStyle/>
          <a:p>
            <a:pPr eaLnBrk="1" fontAlgn="auto" hangingPunct="1">
              <a:spcAft>
                <a:spcPts val="0"/>
              </a:spcAft>
              <a:buFont typeface="Arial" pitchFamily="34" charset="0"/>
              <a:buNone/>
              <a:defRPr/>
            </a:pPr>
            <a:r>
              <a:rPr lang="en-US" sz="6000" b="1" dirty="0" smtClean="0">
                <a:solidFill>
                  <a:srgbClr val="002060"/>
                </a:solidFill>
              </a:rPr>
              <a:t>Ex 1: le </a:t>
            </a:r>
            <a:r>
              <a:rPr lang="en-US" sz="6000" b="1" dirty="0" err="1" smtClean="0">
                <a:solidFill>
                  <a:srgbClr val="002060"/>
                </a:solidFill>
              </a:rPr>
              <a:t>récepteur</a:t>
            </a:r>
            <a:r>
              <a:rPr lang="en-US" sz="6000" b="1" dirty="0" smtClean="0">
                <a:solidFill>
                  <a:srgbClr val="002060"/>
                </a:solidFill>
              </a:rPr>
              <a:t> </a:t>
            </a:r>
            <a:r>
              <a:rPr lang="en-US" sz="6000" b="1" dirty="0" err="1" smtClean="0">
                <a:solidFill>
                  <a:srgbClr val="002060"/>
                </a:solidFill>
              </a:rPr>
              <a:t>nicotinique</a:t>
            </a:r>
            <a:r>
              <a:rPr lang="en-US" sz="6000" b="1" dirty="0" smtClean="0">
                <a:solidFill>
                  <a:srgbClr val="002060"/>
                </a:solidFill>
              </a:rPr>
              <a:t> à </a:t>
            </a:r>
            <a:r>
              <a:rPr lang="en-US" sz="6000" b="1" dirty="0" err="1" smtClean="0">
                <a:solidFill>
                  <a:srgbClr val="002060"/>
                </a:solidFill>
              </a:rPr>
              <a:t>l’acétylcholine</a:t>
            </a:r>
            <a:r>
              <a:rPr lang="en-US" sz="6000" b="1" dirty="0" smtClean="0">
                <a:solidFill>
                  <a:srgbClr val="002060"/>
                </a:solidFill>
              </a:rPr>
              <a:t>  </a:t>
            </a:r>
            <a:endParaRPr lang="en-US" sz="5900" b="1" dirty="0" smtClean="0">
              <a:solidFill>
                <a:srgbClr val="002060"/>
              </a:solidFill>
            </a:endParaRPr>
          </a:p>
          <a:p>
            <a:pPr algn="ctr" eaLnBrk="1" fontAlgn="auto" hangingPunct="1">
              <a:spcAft>
                <a:spcPts val="0"/>
              </a:spcAft>
              <a:buFont typeface="Arial" pitchFamily="34" charset="0"/>
              <a:buNone/>
              <a:defRPr/>
            </a:pPr>
            <a:endParaRPr lang="en-US" sz="5100" b="1" u="sng" dirty="0" smtClean="0">
              <a:solidFill>
                <a:srgbClr val="FF0000"/>
              </a:solidFill>
            </a:endParaRPr>
          </a:p>
          <a:p>
            <a:pPr algn="ctr" eaLnBrk="1" fontAlgn="auto" hangingPunct="1">
              <a:spcAft>
                <a:spcPts val="0"/>
              </a:spcAft>
              <a:buFont typeface="Arial" pitchFamily="34" charset="0"/>
              <a:buNone/>
              <a:defRPr/>
            </a:pPr>
            <a:r>
              <a:rPr lang="en-US" sz="5100" b="1" u="sng" dirty="0" smtClean="0">
                <a:solidFill>
                  <a:srgbClr val="0070C0"/>
                </a:solidFill>
              </a:rPr>
              <a:t>Mode </a:t>
            </a:r>
            <a:r>
              <a:rPr lang="en-US" sz="5100" b="1" u="sng" dirty="0" err="1" smtClean="0">
                <a:solidFill>
                  <a:srgbClr val="0070C0"/>
                </a:solidFill>
              </a:rPr>
              <a:t>d’action</a:t>
            </a:r>
            <a:r>
              <a:rPr lang="en-US" sz="5100" b="1" u="sng" dirty="0" smtClean="0">
                <a:solidFill>
                  <a:srgbClr val="0070C0"/>
                </a:solidFill>
              </a:rPr>
              <a:t> de </a:t>
            </a:r>
            <a:r>
              <a:rPr lang="en-US" sz="5100" b="1" u="sng" dirty="0" err="1" smtClean="0">
                <a:solidFill>
                  <a:srgbClr val="0070C0"/>
                </a:solidFill>
              </a:rPr>
              <a:t>l’Acétylcholine</a:t>
            </a:r>
            <a:r>
              <a:rPr lang="en-US" sz="5100" b="1" u="sng" dirty="0" smtClean="0">
                <a:solidFill>
                  <a:srgbClr val="0070C0"/>
                </a:solidFill>
              </a:rPr>
              <a:t>                                                     </a:t>
            </a:r>
            <a:r>
              <a:rPr lang="en-US" sz="5100" b="1" dirty="0" smtClean="0"/>
              <a:t/>
            </a:r>
            <a:br>
              <a:rPr lang="en-US" sz="5100" b="1" dirty="0" smtClean="0"/>
            </a:br>
            <a:r>
              <a:rPr lang="en-US" sz="5100" b="1" dirty="0" smtClean="0"/>
              <a:t>        </a:t>
            </a:r>
            <a:endParaRPr lang="en-US" sz="4800" b="1" dirty="0" smtClean="0"/>
          </a:p>
          <a:p>
            <a:pPr eaLnBrk="1" fontAlgn="auto" hangingPunct="1">
              <a:spcAft>
                <a:spcPts val="0"/>
              </a:spcAft>
              <a:buFont typeface="Arial" pitchFamily="34" charset="0"/>
              <a:buNone/>
              <a:defRPr/>
            </a:pPr>
            <a:r>
              <a:rPr lang="en-US" sz="4800" b="1" dirty="0" smtClean="0"/>
              <a:t>                     </a:t>
            </a:r>
            <a:r>
              <a:rPr lang="en-US" sz="5400" b="1" dirty="0" err="1" smtClean="0">
                <a:solidFill>
                  <a:srgbClr val="FF0000"/>
                </a:solidFill>
              </a:rPr>
              <a:t>ACh</a:t>
            </a:r>
            <a:r>
              <a:rPr lang="en-US" sz="4800" b="1" dirty="0" smtClean="0"/>
              <a:t>       </a:t>
            </a:r>
            <a:r>
              <a:rPr lang="en-US" sz="4400" b="1" dirty="0" smtClean="0"/>
              <a:t>+     </a:t>
            </a:r>
            <a:r>
              <a:rPr lang="en-US" sz="5100" b="1" dirty="0" smtClean="0">
                <a:solidFill>
                  <a:srgbClr val="7030A0"/>
                </a:solidFill>
              </a:rPr>
              <a:t>R</a:t>
            </a:r>
            <a:r>
              <a:rPr lang="en-US" sz="5100" b="1" dirty="0" smtClean="0"/>
              <a:t>  </a:t>
            </a:r>
            <a:r>
              <a:rPr lang="en-US" sz="4400" b="1" dirty="0" smtClean="0"/>
              <a:t>                                         </a:t>
            </a:r>
            <a:r>
              <a:rPr lang="en-US" sz="5400" b="1" dirty="0" smtClean="0">
                <a:solidFill>
                  <a:srgbClr val="FF0000"/>
                </a:solidFill>
              </a:rPr>
              <a:t>Ach</a:t>
            </a:r>
            <a:r>
              <a:rPr lang="en-US" sz="5400" b="1" dirty="0" smtClean="0"/>
              <a:t>-</a:t>
            </a:r>
            <a:r>
              <a:rPr lang="en-US" sz="5400" b="1" dirty="0" smtClean="0">
                <a:solidFill>
                  <a:srgbClr val="7030A0"/>
                </a:solidFill>
              </a:rPr>
              <a:t>R      </a:t>
            </a:r>
            <a:r>
              <a:rPr lang="en-US" sz="4400" b="1" dirty="0" smtClean="0"/>
              <a:t/>
            </a:r>
            <a:br>
              <a:rPr lang="en-US" sz="4400" b="1" dirty="0" smtClean="0"/>
            </a:br>
            <a:r>
              <a:rPr lang="en-US" sz="4200" b="1" dirty="0" smtClean="0"/>
              <a:t> </a:t>
            </a:r>
            <a:r>
              <a:rPr lang="en-US" sz="4200" b="1" dirty="0" smtClean="0">
                <a:solidFill>
                  <a:srgbClr val="FF0000"/>
                </a:solidFill>
              </a:rPr>
              <a:t>(</a:t>
            </a:r>
            <a:r>
              <a:rPr lang="en-US" sz="4200" b="1" dirty="0" err="1" smtClean="0">
                <a:solidFill>
                  <a:srgbClr val="FF0000"/>
                </a:solidFill>
              </a:rPr>
              <a:t>Ligand</a:t>
            </a:r>
            <a:r>
              <a:rPr lang="en-US" sz="4200" b="1" dirty="0" smtClean="0">
                <a:solidFill>
                  <a:srgbClr val="FF0000"/>
                </a:solidFill>
              </a:rPr>
              <a:t>: </a:t>
            </a:r>
            <a:r>
              <a:rPr lang="en-US" sz="4200" b="1" dirty="0" err="1" smtClean="0">
                <a:solidFill>
                  <a:srgbClr val="FF0000"/>
                </a:solidFill>
              </a:rPr>
              <a:t>molécule</a:t>
            </a:r>
            <a:r>
              <a:rPr lang="en-US" sz="4200" b="1" dirty="0" smtClean="0">
                <a:solidFill>
                  <a:srgbClr val="FF0000"/>
                </a:solidFill>
              </a:rPr>
              <a:t>  </a:t>
            </a:r>
            <a:r>
              <a:rPr lang="en-US" sz="4200" b="1" dirty="0" err="1" smtClean="0">
                <a:solidFill>
                  <a:srgbClr val="FF0000"/>
                </a:solidFill>
              </a:rPr>
              <a:t>endogène</a:t>
            </a:r>
            <a:r>
              <a:rPr lang="en-US" sz="4200" b="1" dirty="0" smtClean="0">
                <a:solidFill>
                  <a:srgbClr val="FF0000"/>
                </a:solidFill>
              </a:rPr>
              <a:t>)                   </a:t>
            </a:r>
            <a:r>
              <a:rPr lang="en-US" sz="4200" b="1" dirty="0" smtClean="0">
                <a:solidFill>
                  <a:srgbClr val="7030A0"/>
                </a:solidFill>
              </a:rPr>
              <a:t>(R. </a:t>
            </a:r>
            <a:r>
              <a:rPr lang="en-US" sz="4200" b="1" dirty="0" err="1" smtClean="0">
                <a:solidFill>
                  <a:srgbClr val="7030A0"/>
                </a:solidFill>
              </a:rPr>
              <a:t>Nicotinique</a:t>
            </a:r>
            <a:r>
              <a:rPr lang="en-US" sz="4200" b="1" dirty="0" smtClean="0">
                <a:solidFill>
                  <a:srgbClr val="7030A0"/>
                </a:solidFill>
              </a:rPr>
              <a:t> </a:t>
            </a:r>
            <a:r>
              <a:rPr lang="en-US" sz="4200" b="1" dirty="0" err="1" smtClean="0">
                <a:solidFill>
                  <a:srgbClr val="7030A0"/>
                </a:solidFill>
              </a:rPr>
              <a:t>pentamère</a:t>
            </a:r>
            <a:r>
              <a:rPr lang="en-US" sz="4200" b="1" dirty="0" smtClean="0">
                <a:solidFill>
                  <a:srgbClr val="7030A0"/>
                </a:solidFill>
              </a:rPr>
              <a:t>    </a:t>
            </a:r>
          </a:p>
          <a:p>
            <a:pPr eaLnBrk="1" fontAlgn="auto" hangingPunct="1">
              <a:spcAft>
                <a:spcPts val="0"/>
              </a:spcAft>
              <a:buFont typeface="Arial" pitchFamily="34" charset="0"/>
              <a:buNone/>
              <a:defRPr/>
            </a:pPr>
            <a:r>
              <a:rPr lang="en-US" sz="4200" b="1" dirty="0" smtClean="0">
                <a:solidFill>
                  <a:srgbClr val="7030A0"/>
                </a:solidFill>
              </a:rPr>
              <a:t>                                                                                         </a:t>
            </a:r>
            <a:r>
              <a:rPr lang="en-US" sz="4200" b="1" dirty="0" err="1" smtClean="0">
                <a:solidFill>
                  <a:srgbClr val="7030A0"/>
                </a:solidFill>
              </a:rPr>
              <a:t>polypeptidique</a:t>
            </a:r>
            <a:r>
              <a:rPr lang="en-US" sz="4200" b="1" dirty="0" smtClean="0">
                <a:solidFill>
                  <a:srgbClr val="7030A0"/>
                </a:solidFill>
              </a:rPr>
              <a:t>)</a:t>
            </a:r>
            <a:r>
              <a:rPr lang="en-US" b="1" dirty="0" smtClean="0">
                <a:solidFill>
                  <a:srgbClr val="7030A0"/>
                </a:solidFill>
              </a:rPr>
              <a:t/>
            </a:r>
            <a:br>
              <a:rPr lang="en-US" b="1" dirty="0" smtClean="0">
                <a:solidFill>
                  <a:srgbClr val="7030A0"/>
                </a:solidFill>
              </a:rPr>
            </a:br>
            <a:r>
              <a:rPr lang="en-US" b="1" dirty="0" smtClean="0">
                <a:solidFill>
                  <a:srgbClr val="FF0000"/>
                </a:solidFill>
              </a:rPr>
              <a:t/>
            </a:r>
            <a:br>
              <a:rPr lang="en-US" b="1" dirty="0" smtClean="0">
                <a:solidFill>
                  <a:srgbClr val="FF0000"/>
                </a:solidFill>
              </a:rPr>
            </a:br>
            <a:r>
              <a:rPr lang="en-US" sz="5400" b="1" dirty="0" smtClean="0">
                <a:solidFill>
                  <a:srgbClr val="00B050"/>
                </a:solidFill>
              </a:rPr>
              <a:t>      </a:t>
            </a:r>
            <a:br>
              <a:rPr lang="en-US" sz="5400" b="1" dirty="0" smtClean="0">
                <a:solidFill>
                  <a:srgbClr val="00B050"/>
                </a:solidFill>
              </a:rPr>
            </a:br>
            <a:r>
              <a:rPr lang="en-US" sz="5400" b="1" dirty="0" smtClean="0">
                <a:solidFill>
                  <a:srgbClr val="00B050"/>
                </a:solidFill>
              </a:rPr>
              <a:t>          </a:t>
            </a:r>
          </a:p>
          <a:p>
            <a:pPr eaLnBrk="1" fontAlgn="auto" hangingPunct="1">
              <a:spcAft>
                <a:spcPts val="0"/>
              </a:spcAft>
              <a:buFont typeface="Arial" pitchFamily="34" charset="0"/>
              <a:buNone/>
              <a:defRPr/>
            </a:pPr>
            <a:r>
              <a:rPr lang="en-US" sz="5400" b="1" dirty="0" smtClean="0">
                <a:solidFill>
                  <a:schemeClr val="tx2"/>
                </a:solidFill>
              </a:rPr>
              <a:t>                             </a:t>
            </a:r>
            <a:r>
              <a:rPr lang="en-US" sz="5900" b="1" dirty="0" err="1" smtClean="0">
                <a:solidFill>
                  <a:schemeClr val="tx2">
                    <a:lumMod val="75000"/>
                  </a:schemeClr>
                </a:solidFill>
              </a:rPr>
              <a:t>Ouverture</a:t>
            </a:r>
            <a:r>
              <a:rPr lang="en-US" sz="5900" b="1" dirty="0" smtClean="0">
                <a:solidFill>
                  <a:schemeClr val="tx2">
                    <a:lumMod val="75000"/>
                  </a:schemeClr>
                </a:solidFill>
              </a:rPr>
              <a:t> d’un canal </a:t>
            </a:r>
            <a:r>
              <a:rPr lang="en-US" sz="5900" b="1" dirty="0" err="1" smtClean="0">
                <a:solidFill>
                  <a:schemeClr val="tx2">
                    <a:lumMod val="75000"/>
                  </a:schemeClr>
                </a:solidFill>
              </a:rPr>
              <a:t>sodique</a:t>
            </a:r>
            <a:r>
              <a:rPr lang="en-US" sz="5900" b="1" dirty="0" smtClean="0">
                <a:solidFill>
                  <a:schemeClr val="tx2">
                    <a:lumMod val="75000"/>
                  </a:schemeClr>
                </a:solidFill>
              </a:rPr>
              <a:t>        </a:t>
            </a:r>
            <a:r>
              <a:rPr lang="en-US" sz="5400" b="1" dirty="0" smtClean="0">
                <a:solidFill>
                  <a:schemeClr val="tx2"/>
                </a:solidFill>
              </a:rPr>
              <a:t/>
            </a:r>
            <a:br>
              <a:rPr lang="en-US" sz="5400" b="1" dirty="0" smtClean="0">
                <a:solidFill>
                  <a:schemeClr val="tx2"/>
                </a:solidFill>
              </a:rPr>
            </a:br>
            <a:endParaRPr lang="en-US" sz="5400" b="1" dirty="0" smtClean="0">
              <a:solidFill>
                <a:schemeClr val="tx2"/>
              </a:solidFill>
            </a:endParaRPr>
          </a:p>
          <a:p>
            <a:pPr eaLnBrk="1" fontAlgn="auto" hangingPunct="1">
              <a:spcAft>
                <a:spcPts val="0"/>
              </a:spcAft>
              <a:buFont typeface="Arial" pitchFamily="34" charset="0"/>
              <a:buNone/>
              <a:defRPr/>
            </a:pPr>
            <a:r>
              <a:rPr lang="en-US" sz="5400" b="1" dirty="0" smtClean="0">
                <a:solidFill>
                  <a:schemeClr val="tx2"/>
                </a:solidFill>
              </a:rPr>
              <a:t>    </a:t>
            </a:r>
            <a:r>
              <a:rPr lang="en-US" sz="5900" b="1" dirty="0" smtClean="0">
                <a:solidFill>
                  <a:schemeClr val="tx2"/>
                </a:solidFill>
              </a:rPr>
              <a:t>Passage du Sodium </a:t>
            </a:r>
            <a:r>
              <a:rPr lang="en-US" sz="5900" b="1" dirty="0" err="1" smtClean="0">
                <a:solidFill>
                  <a:schemeClr val="tx2"/>
                </a:solidFill>
              </a:rPr>
              <a:t>extracellulaire</a:t>
            </a:r>
            <a:r>
              <a:rPr lang="en-US" sz="5900" b="1" dirty="0" smtClean="0">
                <a:solidFill>
                  <a:schemeClr val="tx2"/>
                </a:solidFill>
              </a:rPr>
              <a:t> à </a:t>
            </a:r>
            <a:r>
              <a:rPr lang="en-US" sz="5900" b="1" dirty="0" err="1" smtClean="0">
                <a:solidFill>
                  <a:schemeClr val="tx2"/>
                </a:solidFill>
              </a:rPr>
              <a:t>l’intérieur</a:t>
            </a:r>
            <a:r>
              <a:rPr lang="en-US" sz="5900" b="1" dirty="0" smtClean="0">
                <a:solidFill>
                  <a:schemeClr val="tx2"/>
                </a:solidFill>
              </a:rPr>
              <a:t> de la cellule </a:t>
            </a:r>
          </a:p>
          <a:p>
            <a:pPr eaLnBrk="1" fontAlgn="auto" hangingPunct="1">
              <a:spcAft>
                <a:spcPts val="0"/>
              </a:spcAft>
              <a:buFont typeface="Arial" pitchFamily="34" charset="0"/>
              <a:buNone/>
              <a:defRPr/>
            </a:pPr>
            <a:r>
              <a:rPr lang="en-US" sz="4200" b="1" dirty="0" smtClean="0">
                <a:solidFill>
                  <a:schemeClr val="tx2"/>
                </a:solidFill>
              </a:rPr>
              <a:t>						</a:t>
            </a:r>
            <a:r>
              <a:rPr lang="en-US" sz="4400" b="1" dirty="0" smtClean="0">
                <a:solidFill>
                  <a:srgbClr val="002060"/>
                </a:solidFill>
              </a:rPr>
              <a:t>(et une sortie de K</a:t>
            </a:r>
            <a:r>
              <a:rPr lang="en-US" sz="4400" b="1" baseline="30000" dirty="0" smtClean="0">
                <a:solidFill>
                  <a:srgbClr val="002060"/>
                </a:solidFill>
              </a:rPr>
              <a:t>+</a:t>
            </a:r>
            <a:r>
              <a:rPr lang="en-US" sz="4400" b="1" dirty="0" smtClean="0">
                <a:solidFill>
                  <a:srgbClr val="002060"/>
                </a:solidFill>
              </a:rPr>
              <a:t>)</a:t>
            </a:r>
            <a:r>
              <a:rPr lang="en-US" sz="4200" b="1" dirty="0" smtClean="0">
                <a:solidFill>
                  <a:schemeClr val="tx2"/>
                </a:solidFill>
              </a:rPr>
              <a:t> </a:t>
            </a:r>
            <a:r>
              <a:rPr lang="en-US" sz="4000" b="1" dirty="0" smtClean="0">
                <a:solidFill>
                  <a:srgbClr val="00B050"/>
                </a:solidFill>
              </a:rPr>
              <a:t/>
            </a:r>
            <a:br>
              <a:rPr lang="en-US" sz="4000" b="1" dirty="0" smtClean="0">
                <a:solidFill>
                  <a:srgbClr val="00B050"/>
                </a:solidFill>
              </a:rPr>
            </a:br>
            <a:r>
              <a:rPr lang="en-US" sz="4000" b="1" dirty="0" smtClean="0">
                <a:solidFill>
                  <a:srgbClr val="00B050"/>
                </a:solidFill>
              </a:rPr>
              <a:t/>
            </a:r>
            <a:br>
              <a:rPr lang="en-US" sz="4000" b="1" dirty="0" smtClean="0">
                <a:solidFill>
                  <a:srgbClr val="00B050"/>
                </a:solidFill>
              </a:rPr>
            </a:br>
            <a:r>
              <a:rPr lang="en-US" sz="4800" b="1" dirty="0" smtClean="0"/>
              <a:t>        </a:t>
            </a:r>
            <a:br>
              <a:rPr lang="en-US" sz="4800" b="1" dirty="0" smtClean="0"/>
            </a:br>
            <a:r>
              <a:rPr lang="en-US" sz="4800" b="1" dirty="0" smtClean="0"/>
              <a:t>                  </a:t>
            </a:r>
            <a:r>
              <a:rPr lang="en-US" sz="5900" b="1" dirty="0" smtClean="0">
                <a:solidFill>
                  <a:srgbClr val="002060"/>
                </a:solidFill>
              </a:rPr>
              <a:t>Modification du </a:t>
            </a:r>
            <a:r>
              <a:rPr lang="en-US" sz="5900" b="1" dirty="0" err="1" smtClean="0">
                <a:solidFill>
                  <a:srgbClr val="002060"/>
                </a:solidFill>
              </a:rPr>
              <a:t>potentiel</a:t>
            </a:r>
            <a:r>
              <a:rPr lang="en-US" sz="5900" b="1" dirty="0" smtClean="0">
                <a:solidFill>
                  <a:srgbClr val="002060"/>
                </a:solidFill>
              </a:rPr>
              <a:t> </a:t>
            </a:r>
            <a:r>
              <a:rPr lang="en-US" sz="5900" b="1" dirty="0" err="1" smtClean="0">
                <a:solidFill>
                  <a:srgbClr val="002060"/>
                </a:solidFill>
              </a:rPr>
              <a:t>éléctrique</a:t>
            </a:r>
            <a:r>
              <a:rPr lang="en-US" sz="5900" b="1" dirty="0" smtClean="0">
                <a:solidFill>
                  <a:srgbClr val="002060"/>
                </a:solidFill>
              </a:rPr>
              <a:t>           </a:t>
            </a:r>
          </a:p>
          <a:p>
            <a:pPr eaLnBrk="1" fontAlgn="auto" hangingPunct="1">
              <a:spcAft>
                <a:spcPts val="0"/>
              </a:spcAft>
              <a:buFont typeface="Arial" pitchFamily="34" charset="0"/>
              <a:buNone/>
              <a:defRPr/>
            </a:pPr>
            <a:r>
              <a:rPr lang="en-US" sz="5900" b="1" dirty="0" smtClean="0">
                <a:solidFill>
                  <a:srgbClr val="002060"/>
                </a:solidFill>
              </a:rPr>
              <a:t>          </a:t>
            </a:r>
            <a:r>
              <a:rPr lang="en-US" sz="4800" b="1" dirty="0" smtClean="0">
                <a:solidFill>
                  <a:srgbClr val="002060"/>
                </a:solidFill>
              </a:rPr>
              <a:t>(</a:t>
            </a:r>
            <a:r>
              <a:rPr lang="en-US" sz="4800" b="1" dirty="0" err="1" smtClean="0">
                <a:solidFill>
                  <a:srgbClr val="002060"/>
                </a:solidFill>
              </a:rPr>
              <a:t>déplorisation</a:t>
            </a:r>
            <a:r>
              <a:rPr lang="en-US" sz="4800" b="1" dirty="0" smtClean="0">
                <a:solidFill>
                  <a:srgbClr val="002060"/>
                </a:solidFill>
              </a:rPr>
              <a:t>  et </a:t>
            </a:r>
            <a:r>
              <a:rPr lang="en-US" sz="4800" b="1" dirty="0" err="1" smtClean="0">
                <a:solidFill>
                  <a:srgbClr val="002060"/>
                </a:solidFill>
              </a:rPr>
              <a:t>déclenchement</a:t>
            </a:r>
            <a:r>
              <a:rPr lang="en-US" sz="4800" b="1" dirty="0" smtClean="0">
                <a:solidFill>
                  <a:srgbClr val="002060"/>
                </a:solidFill>
              </a:rPr>
              <a:t> de </a:t>
            </a:r>
            <a:r>
              <a:rPr lang="en-US" sz="4800" b="1" dirty="0" err="1" smtClean="0">
                <a:solidFill>
                  <a:srgbClr val="002060"/>
                </a:solidFill>
              </a:rPr>
              <a:t>potentiel</a:t>
            </a:r>
            <a:r>
              <a:rPr lang="en-US" sz="4800" b="1" dirty="0" smtClean="0">
                <a:solidFill>
                  <a:srgbClr val="002060"/>
                </a:solidFill>
              </a:rPr>
              <a:t> </a:t>
            </a:r>
            <a:r>
              <a:rPr lang="en-US" sz="4800" b="1" dirty="0" err="1" smtClean="0">
                <a:solidFill>
                  <a:srgbClr val="002060"/>
                </a:solidFill>
              </a:rPr>
              <a:t>d’action</a:t>
            </a:r>
            <a:r>
              <a:rPr lang="en-US" sz="4800" b="1" dirty="0" smtClean="0">
                <a:solidFill>
                  <a:srgbClr val="002060"/>
                </a:solidFill>
              </a:rPr>
              <a:t>) </a:t>
            </a:r>
            <a:r>
              <a:rPr lang="en-US" sz="5400" b="1" u="sng" dirty="0" smtClean="0">
                <a:solidFill>
                  <a:schemeClr val="tx2"/>
                </a:solidFill>
              </a:rPr>
              <a:t/>
            </a:r>
            <a:br>
              <a:rPr lang="en-US" sz="5400" b="1" u="sng" dirty="0" smtClean="0">
                <a:solidFill>
                  <a:schemeClr val="tx2"/>
                </a:solidFill>
              </a:rPr>
            </a:br>
            <a:r>
              <a:rPr lang="en-US" sz="4800" b="1" u="sng" dirty="0" smtClean="0">
                <a:solidFill>
                  <a:schemeClr val="tx2"/>
                </a:solidFill>
              </a:rPr>
              <a:t> </a:t>
            </a:r>
            <a:endParaRPr lang="en-US" sz="4800" b="1" dirty="0" smtClean="0"/>
          </a:p>
          <a:p>
            <a:pPr eaLnBrk="1" fontAlgn="auto" hangingPunct="1">
              <a:spcAft>
                <a:spcPts val="0"/>
              </a:spcAft>
              <a:buFont typeface="Arial" pitchFamily="34" charset="0"/>
              <a:buNone/>
              <a:defRPr/>
            </a:pPr>
            <a:r>
              <a:rPr lang="en-US" sz="4800" b="1" dirty="0" smtClean="0"/>
              <a:t>                               </a:t>
            </a:r>
            <a:r>
              <a:rPr lang="en-US" sz="5900" b="1" u="sng" dirty="0" smtClean="0">
                <a:solidFill>
                  <a:srgbClr val="FF0000"/>
                </a:solidFill>
              </a:rPr>
              <a:t>Transmission de </a:t>
            </a:r>
            <a:r>
              <a:rPr lang="en-US" sz="5900" b="1" u="sng" dirty="0" err="1" smtClean="0">
                <a:solidFill>
                  <a:srgbClr val="FF0000"/>
                </a:solidFill>
              </a:rPr>
              <a:t>l’influx</a:t>
            </a:r>
            <a:r>
              <a:rPr lang="en-US" sz="5900" b="1" u="sng" dirty="0" smtClean="0">
                <a:solidFill>
                  <a:srgbClr val="FF0000"/>
                </a:solidFill>
              </a:rPr>
              <a:t> </a:t>
            </a:r>
            <a:r>
              <a:rPr lang="en-US" sz="5900" b="1" u="sng" dirty="0" err="1" smtClean="0">
                <a:solidFill>
                  <a:srgbClr val="FF0000"/>
                </a:solidFill>
              </a:rPr>
              <a:t>nerveux</a:t>
            </a:r>
            <a:endParaRPr lang="en-US" sz="5900" b="1" u="sng" dirty="0" smtClean="0">
              <a:solidFill>
                <a:srgbClr val="FF0000"/>
              </a:solidFill>
            </a:endParaRPr>
          </a:p>
          <a:p>
            <a:pPr eaLnBrk="1" fontAlgn="auto" hangingPunct="1">
              <a:spcAft>
                <a:spcPts val="0"/>
              </a:spcAft>
              <a:buFont typeface="Arial" pitchFamily="34" charset="0"/>
              <a:buNone/>
              <a:defRPr/>
            </a:pPr>
            <a:r>
              <a:rPr lang="en-US" sz="4800" b="1" dirty="0" smtClean="0"/>
              <a:t/>
            </a:r>
            <a:br>
              <a:rPr lang="en-US" sz="4800" b="1" dirty="0" smtClean="0"/>
            </a:br>
            <a:endParaRPr lang="fr-FR" sz="3800" dirty="0"/>
          </a:p>
        </p:txBody>
      </p:sp>
      <p:cxnSp>
        <p:nvCxnSpPr>
          <p:cNvPr id="5" name="Connecteur droit avec flèche 4"/>
          <p:cNvCxnSpPr/>
          <p:nvPr/>
        </p:nvCxnSpPr>
        <p:spPr>
          <a:xfrm>
            <a:off x="3500438" y="1857375"/>
            <a:ext cx="1785937"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Connecteur droit avec flèche 8"/>
          <p:cNvCxnSpPr/>
          <p:nvPr/>
        </p:nvCxnSpPr>
        <p:spPr>
          <a:xfrm rot="5400000">
            <a:off x="4072731" y="2856707"/>
            <a:ext cx="714375"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Connecteur droit avec flèche 31"/>
          <p:cNvCxnSpPr/>
          <p:nvPr/>
        </p:nvCxnSpPr>
        <p:spPr>
          <a:xfrm rot="5400000">
            <a:off x="4359275" y="3998913"/>
            <a:ext cx="284163"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Connecteur droit avec flèche 41"/>
          <p:cNvCxnSpPr/>
          <p:nvPr/>
        </p:nvCxnSpPr>
        <p:spPr>
          <a:xfrm rot="5400000">
            <a:off x="4180682" y="5034756"/>
            <a:ext cx="641350"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Connecteur droit avec flèche 9"/>
          <p:cNvCxnSpPr/>
          <p:nvPr/>
        </p:nvCxnSpPr>
        <p:spPr>
          <a:xfrm rot="5400000">
            <a:off x="4359276" y="6356350"/>
            <a:ext cx="284162"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Espace réservé du numéro de diapositive 7"/>
          <p:cNvSpPr>
            <a:spLocks noGrp="1"/>
          </p:cNvSpPr>
          <p:nvPr>
            <p:ph type="sldNum" sz="quarter" idx="12"/>
          </p:nvPr>
        </p:nvSpPr>
        <p:spPr/>
        <p:txBody>
          <a:bodyPr/>
          <a:lstStyle/>
          <a:p>
            <a:pPr>
              <a:defRPr/>
            </a:pPr>
            <a:fld id="{878E7254-2AA1-41A4-8AC3-B579C23E9E70}" type="slidenum">
              <a:rPr lang="fr-FR" sz="2000" b="1" smtClean="0">
                <a:solidFill>
                  <a:schemeClr val="accent5"/>
                </a:solidFill>
              </a:rPr>
              <a:pPr>
                <a:defRPr/>
              </a:pPr>
              <a:t>32</a:t>
            </a:fld>
            <a:endParaRPr lang="fr-FR" sz="2000" b="1" dirty="0">
              <a:solidFill>
                <a:schemeClr val="accent5"/>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50"/>
            <a:ext cx="8229600" cy="6215063"/>
          </a:xfrm>
        </p:spPr>
        <p:txBody>
          <a:bodyPr rtlCol="0">
            <a:normAutofit fontScale="85000" lnSpcReduction="20000"/>
          </a:bodyPr>
          <a:lstStyle/>
          <a:p>
            <a:pPr eaLnBrk="1" fontAlgn="auto" hangingPunct="1">
              <a:spcAft>
                <a:spcPts val="0"/>
              </a:spcAft>
              <a:buFont typeface="Arial" pitchFamily="34" charset="0"/>
              <a:buNone/>
              <a:defRPr/>
            </a:pPr>
            <a:r>
              <a:rPr lang="en-US" sz="2800" b="1" dirty="0" smtClean="0"/>
              <a:t>Ex 2</a:t>
            </a:r>
            <a:r>
              <a:rPr lang="en-US" sz="2800" b="1" dirty="0" smtClean="0">
                <a:solidFill>
                  <a:srgbClr val="FF0000"/>
                </a:solidFill>
              </a:rPr>
              <a:t> </a:t>
            </a:r>
            <a:r>
              <a:rPr lang="en-US" sz="2800" b="1" dirty="0" smtClean="0"/>
              <a:t>:</a:t>
            </a:r>
            <a:r>
              <a:rPr lang="en-US" sz="2800" b="1" dirty="0" smtClean="0">
                <a:solidFill>
                  <a:srgbClr val="FF0000"/>
                </a:solidFill>
              </a:rPr>
              <a:t> </a:t>
            </a:r>
            <a:r>
              <a:rPr lang="en-US" sz="2800" b="1" dirty="0" smtClean="0">
                <a:solidFill>
                  <a:srgbClr val="002060"/>
                </a:solidFill>
              </a:rPr>
              <a:t>le </a:t>
            </a:r>
            <a:r>
              <a:rPr lang="en-US" sz="2800" b="1" dirty="0" err="1" smtClean="0">
                <a:solidFill>
                  <a:srgbClr val="002060"/>
                </a:solidFill>
              </a:rPr>
              <a:t>récepteur</a:t>
            </a:r>
            <a:r>
              <a:rPr lang="en-US" sz="2800" b="1" dirty="0" smtClean="0">
                <a:solidFill>
                  <a:srgbClr val="002060"/>
                </a:solidFill>
              </a:rPr>
              <a:t> </a:t>
            </a:r>
            <a:r>
              <a:rPr lang="en-US" sz="2800" b="1" dirty="0" err="1" smtClean="0">
                <a:solidFill>
                  <a:srgbClr val="7030A0"/>
                </a:solidFill>
              </a:rPr>
              <a:t>GABAergique</a:t>
            </a:r>
            <a:r>
              <a:rPr lang="en-US" sz="2800" b="1" dirty="0" smtClean="0">
                <a:solidFill>
                  <a:srgbClr val="002060"/>
                </a:solidFill>
              </a:rPr>
              <a:t> à </a:t>
            </a:r>
            <a:r>
              <a:rPr lang="en-US" sz="2800" b="1" u="sng" dirty="0" err="1" smtClean="0">
                <a:solidFill>
                  <a:srgbClr val="FF0000"/>
                </a:solidFill>
              </a:rPr>
              <a:t>l’IVERMECTINE</a:t>
            </a:r>
            <a:r>
              <a:rPr lang="en-US" sz="2800" b="1" dirty="0" smtClean="0">
                <a:solidFill>
                  <a:srgbClr val="FF0000"/>
                </a:solidFill>
              </a:rPr>
              <a:t> </a:t>
            </a:r>
          </a:p>
          <a:p>
            <a:pPr eaLnBrk="1" fontAlgn="auto" hangingPunct="1">
              <a:spcAft>
                <a:spcPts val="0"/>
              </a:spcAft>
              <a:buFont typeface="Arial" pitchFamily="34" charset="0"/>
              <a:buNone/>
              <a:defRPr/>
            </a:pPr>
            <a:r>
              <a:rPr lang="en-US" sz="3600" b="1" dirty="0" smtClean="0">
                <a:solidFill>
                  <a:srgbClr val="FF0000"/>
                </a:solidFill>
              </a:rPr>
              <a:t>				</a:t>
            </a:r>
          </a:p>
          <a:p>
            <a:pPr eaLnBrk="1" fontAlgn="auto" hangingPunct="1">
              <a:spcAft>
                <a:spcPts val="0"/>
              </a:spcAft>
              <a:buFont typeface="Arial" pitchFamily="34" charset="0"/>
              <a:buNone/>
              <a:defRPr/>
            </a:pPr>
            <a:r>
              <a:rPr lang="en-US" sz="3600" b="1" dirty="0" smtClean="0">
                <a:solidFill>
                  <a:srgbClr val="FF0000"/>
                </a:solidFill>
              </a:rPr>
              <a:t>			</a:t>
            </a:r>
            <a:r>
              <a:rPr lang="en-US" sz="3600" b="1" dirty="0" smtClean="0">
                <a:solidFill>
                  <a:srgbClr val="0070C0"/>
                </a:solidFill>
              </a:rPr>
              <a:t>    </a:t>
            </a:r>
            <a:r>
              <a:rPr lang="en-US" sz="2800" b="1" u="sng" dirty="0" smtClean="0">
                <a:solidFill>
                  <a:srgbClr val="0070C0"/>
                </a:solidFill>
              </a:rPr>
              <a:t>Mode </a:t>
            </a:r>
            <a:r>
              <a:rPr lang="en-US" sz="2800" b="1" u="sng" dirty="0" err="1" smtClean="0">
                <a:solidFill>
                  <a:srgbClr val="0070C0"/>
                </a:solidFill>
              </a:rPr>
              <a:t>d’action</a:t>
            </a:r>
            <a:r>
              <a:rPr lang="en-US" sz="2800" b="1" u="sng" dirty="0" smtClean="0">
                <a:solidFill>
                  <a:srgbClr val="0070C0"/>
                </a:solidFill>
              </a:rPr>
              <a:t> de </a:t>
            </a:r>
            <a:r>
              <a:rPr lang="en-US" sz="2800" b="1" u="sng" dirty="0" err="1" smtClean="0">
                <a:solidFill>
                  <a:srgbClr val="0070C0"/>
                </a:solidFill>
              </a:rPr>
              <a:t>l’IVERMECTINE</a:t>
            </a:r>
            <a:r>
              <a:rPr lang="en-US" sz="2800" b="1" u="sng" dirty="0" smtClean="0">
                <a:solidFill>
                  <a:srgbClr val="0070C0"/>
                </a:solidFill>
              </a:rPr>
              <a:t> </a:t>
            </a:r>
            <a:r>
              <a:rPr lang="en-US" sz="2800" b="1" dirty="0" smtClean="0">
                <a:solidFill>
                  <a:srgbClr val="FF0000"/>
                </a:solidFill>
              </a:rPr>
              <a:t/>
            </a:r>
            <a:br>
              <a:rPr lang="en-US" sz="2800" b="1" dirty="0" smtClean="0">
                <a:solidFill>
                  <a:srgbClr val="FF0000"/>
                </a:solidFill>
              </a:rPr>
            </a:br>
            <a:r>
              <a:rPr lang="en-US" sz="2800" b="1" dirty="0" smtClean="0">
                <a:solidFill>
                  <a:srgbClr val="FF0000"/>
                </a:solidFill>
              </a:rPr>
              <a:t>                          (</a:t>
            </a:r>
            <a:r>
              <a:rPr lang="en-US" sz="2800" b="1" dirty="0" err="1" smtClean="0">
                <a:solidFill>
                  <a:srgbClr val="FF0000"/>
                </a:solidFill>
              </a:rPr>
              <a:t>arthropodes</a:t>
            </a:r>
            <a:r>
              <a:rPr lang="en-US" sz="2800" b="1" dirty="0" smtClean="0">
                <a:solidFill>
                  <a:srgbClr val="FF0000"/>
                </a:solidFill>
              </a:rPr>
              <a:t> et </a:t>
            </a:r>
            <a:r>
              <a:rPr lang="en-US" sz="2800" b="1" dirty="0" err="1" smtClean="0">
                <a:solidFill>
                  <a:srgbClr val="FF0000"/>
                </a:solidFill>
              </a:rPr>
              <a:t>certains</a:t>
            </a:r>
            <a:r>
              <a:rPr lang="en-US" sz="2800" b="1" dirty="0" smtClean="0">
                <a:solidFill>
                  <a:srgbClr val="FF0000"/>
                </a:solidFill>
              </a:rPr>
              <a:t> helminthes) </a:t>
            </a:r>
            <a:r>
              <a:rPr lang="en-US" sz="3600" b="1" u="sng" dirty="0" smtClean="0">
                <a:solidFill>
                  <a:srgbClr val="FF0000"/>
                </a:solidFill>
              </a:rPr>
              <a:t/>
            </a:r>
            <a:br>
              <a:rPr lang="en-US" sz="3600" b="1" u="sng"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t/>
            </a:r>
            <a:br>
              <a:rPr lang="en-US" b="1" dirty="0" smtClean="0"/>
            </a:br>
            <a:r>
              <a:rPr lang="en-US" b="1" dirty="0" smtClean="0"/>
              <a:t>                 </a:t>
            </a:r>
            <a:r>
              <a:rPr lang="en-US" b="1" dirty="0" smtClean="0">
                <a:solidFill>
                  <a:srgbClr val="FF0000"/>
                </a:solidFill>
              </a:rPr>
              <a:t>IVERMECTINE         </a:t>
            </a:r>
            <a:r>
              <a:rPr lang="en-US" b="1" dirty="0" smtClean="0"/>
              <a:t>+           </a:t>
            </a:r>
            <a:r>
              <a:rPr lang="en-US" b="1" dirty="0" err="1" smtClean="0">
                <a:solidFill>
                  <a:srgbClr val="7030A0"/>
                </a:solidFill>
              </a:rPr>
              <a:t>Recepteur</a:t>
            </a:r>
            <a:r>
              <a:rPr lang="en-US" b="1" dirty="0" smtClean="0">
                <a:solidFill>
                  <a:srgbClr val="7030A0"/>
                </a:solidFill>
              </a:rPr>
              <a:t> GABA</a:t>
            </a:r>
            <a:r>
              <a:rPr lang="en-US" b="1" dirty="0" smtClean="0"/>
              <a:t>    </a:t>
            </a:r>
            <a:r>
              <a:rPr lang="en-US" b="1" dirty="0" smtClean="0">
                <a:solidFill>
                  <a:srgbClr val="7030A0"/>
                </a:solidFill>
              </a:rPr>
              <a:t/>
            </a:r>
            <a:br>
              <a:rPr lang="en-US" b="1" dirty="0" smtClean="0">
                <a:solidFill>
                  <a:srgbClr val="7030A0"/>
                </a:solidFill>
              </a:rPr>
            </a:br>
            <a:r>
              <a:rPr lang="en-US" b="1" dirty="0" smtClean="0">
                <a:solidFill>
                  <a:srgbClr val="7030A0"/>
                </a:solidFill>
              </a:rPr>
              <a:t>        </a:t>
            </a:r>
            <a:r>
              <a:rPr lang="en-US" b="1" dirty="0" smtClean="0">
                <a:solidFill>
                  <a:srgbClr val="FF0000"/>
                </a:solidFill>
              </a:rPr>
              <a:t>(</a:t>
            </a:r>
            <a:r>
              <a:rPr lang="en-US" sz="2800" b="1" dirty="0" err="1" smtClean="0">
                <a:solidFill>
                  <a:srgbClr val="FF0000"/>
                </a:solidFill>
              </a:rPr>
              <a:t>Ligand</a:t>
            </a:r>
            <a:r>
              <a:rPr lang="en-US" sz="2800" b="1" dirty="0" smtClean="0">
                <a:solidFill>
                  <a:srgbClr val="FF0000"/>
                </a:solidFill>
              </a:rPr>
              <a:t>: </a:t>
            </a:r>
            <a:r>
              <a:rPr lang="en-US" sz="2800" b="1" dirty="0" err="1" smtClean="0">
                <a:solidFill>
                  <a:srgbClr val="FF0000"/>
                </a:solidFill>
              </a:rPr>
              <a:t>molécule</a:t>
            </a:r>
            <a:r>
              <a:rPr lang="en-US" sz="2800" b="1" dirty="0" smtClean="0">
                <a:solidFill>
                  <a:srgbClr val="FF0000"/>
                </a:solidFill>
              </a:rPr>
              <a:t> </a:t>
            </a:r>
            <a:r>
              <a:rPr lang="en-US" sz="2800" b="1" dirty="0" err="1" smtClean="0">
                <a:solidFill>
                  <a:srgbClr val="FF0000"/>
                </a:solidFill>
              </a:rPr>
              <a:t>exogène</a:t>
            </a:r>
            <a:r>
              <a:rPr lang="en-US" sz="2800" b="1" dirty="0" smtClean="0">
                <a:solidFill>
                  <a:srgbClr val="FF0000"/>
                </a:solidFill>
              </a:rPr>
              <a:t> </a:t>
            </a:r>
            <a:r>
              <a:rPr lang="en-US" b="1" dirty="0" smtClean="0">
                <a:solidFill>
                  <a:srgbClr val="FF0000"/>
                </a:solidFill>
              </a:rPr>
              <a:t>)           </a:t>
            </a:r>
            <a:r>
              <a:rPr lang="en-US" sz="2400" b="1" dirty="0" smtClean="0">
                <a:solidFill>
                  <a:srgbClr val="7030A0"/>
                </a:solidFill>
              </a:rPr>
              <a:t>(</a:t>
            </a:r>
            <a:r>
              <a:rPr lang="en-US" sz="2400" b="1" dirty="0" err="1" smtClean="0">
                <a:solidFill>
                  <a:srgbClr val="7030A0"/>
                </a:solidFill>
              </a:rPr>
              <a:t>Agoniste</a:t>
            </a:r>
            <a:r>
              <a:rPr lang="en-US" sz="2400" b="1" dirty="0" smtClean="0">
                <a:solidFill>
                  <a:srgbClr val="7030A0"/>
                </a:solidFill>
              </a:rPr>
              <a:t> </a:t>
            </a:r>
            <a:r>
              <a:rPr lang="en-US" sz="2400" b="1" dirty="0" err="1" smtClean="0">
                <a:solidFill>
                  <a:srgbClr val="7030A0"/>
                </a:solidFill>
              </a:rPr>
              <a:t>GABAergique</a:t>
            </a:r>
            <a:r>
              <a:rPr lang="en-US" sz="2400" b="1" dirty="0" smtClean="0">
                <a:solidFill>
                  <a:srgbClr val="7030A0"/>
                </a:solidFill>
              </a:rPr>
              <a:t>)</a:t>
            </a:r>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r>
              <a:rPr lang="en-US" b="1" dirty="0" smtClean="0">
                <a:solidFill>
                  <a:schemeClr val="tx2">
                    <a:lumMod val="75000"/>
                  </a:schemeClr>
                </a:solidFill>
              </a:rPr>
              <a:t>                       </a:t>
            </a:r>
            <a:r>
              <a:rPr lang="en-US" sz="3600" b="1" dirty="0" err="1" smtClean="0">
                <a:solidFill>
                  <a:schemeClr val="tx2">
                    <a:lumMod val="75000"/>
                  </a:schemeClr>
                </a:solidFill>
              </a:rPr>
              <a:t>Ouverture</a:t>
            </a:r>
            <a:r>
              <a:rPr lang="en-US" sz="3600" b="1" dirty="0" smtClean="0">
                <a:solidFill>
                  <a:schemeClr val="tx2">
                    <a:lumMod val="75000"/>
                  </a:schemeClr>
                </a:solidFill>
              </a:rPr>
              <a:t> des </a:t>
            </a:r>
            <a:r>
              <a:rPr lang="en-US" sz="3600" b="1" dirty="0" err="1" smtClean="0">
                <a:solidFill>
                  <a:schemeClr val="tx2">
                    <a:lumMod val="75000"/>
                  </a:schemeClr>
                </a:solidFill>
              </a:rPr>
              <a:t>canaux</a:t>
            </a:r>
            <a:r>
              <a:rPr lang="en-US" sz="3600" b="1" dirty="0" smtClean="0">
                <a:solidFill>
                  <a:schemeClr val="tx2">
                    <a:lumMod val="75000"/>
                  </a:schemeClr>
                </a:solidFill>
              </a:rPr>
              <a:t> </a:t>
            </a:r>
            <a:r>
              <a:rPr lang="en-US" sz="3600" b="1" dirty="0" err="1" smtClean="0">
                <a:solidFill>
                  <a:schemeClr val="tx2">
                    <a:lumMod val="75000"/>
                  </a:schemeClr>
                </a:solidFill>
              </a:rPr>
              <a:t>Chlore</a:t>
            </a:r>
            <a:r>
              <a:rPr lang="en-US" sz="3600" b="1" dirty="0" smtClean="0">
                <a:solidFill>
                  <a:schemeClr val="tx2">
                    <a:lumMod val="75000"/>
                  </a:schemeClr>
                </a:solidFill>
              </a:rPr>
              <a:t> </a:t>
            </a:r>
            <a:r>
              <a:rPr lang="en-US" sz="3600" b="1" dirty="0" smtClean="0"/>
              <a:t/>
            </a:r>
            <a:br>
              <a:rPr lang="en-US" sz="3600" b="1" dirty="0" smtClean="0"/>
            </a:br>
            <a:r>
              <a:rPr lang="en-US" sz="3600" b="1" dirty="0" smtClean="0">
                <a:solidFill>
                  <a:srgbClr val="00B050"/>
                </a:solidFill>
              </a:rPr>
              <a:t>                      (</a:t>
            </a:r>
            <a:r>
              <a:rPr lang="en-US" sz="3600" b="1" dirty="0" err="1" smtClean="0">
                <a:solidFill>
                  <a:srgbClr val="00B050"/>
                </a:solidFill>
              </a:rPr>
              <a:t>jonction</a:t>
            </a:r>
            <a:r>
              <a:rPr lang="en-US" sz="3600" b="1" dirty="0" smtClean="0">
                <a:solidFill>
                  <a:srgbClr val="00B050"/>
                </a:solidFill>
              </a:rPr>
              <a:t> </a:t>
            </a:r>
            <a:r>
              <a:rPr lang="en-US" sz="3600" b="1" dirty="0" err="1" smtClean="0">
                <a:solidFill>
                  <a:srgbClr val="00B050"/>
                </a:solidFill>
              </a:rPr>
              <a:t>neuromusculaire</a:t>
            </a:r>
            <a:r>
              <a:rPr lang="en-US" b="1" dirty="0" smtClean="0">
                <a:solidFill>
                  <a:srgbClr val="00B050"/>
                </a:solidFill>
              </a:rPr>
              <a:t>) </a:t>
            </a:r>
            <a:br>
              <a:rPr lang="en-US" b="1" dirty="0" smtClean="0">
                <a:solidFill>
                  <a:srgbClr val="00B050"/>
                </a:solidFill>
              </a:rPr>
            </a:br>
            <a:r>
              <a:rPr lang="en-US" b="1" dirty="0" smtClean="0">
                <a:solidFill>
                  <a:srgbClr val="00B050"/>
                </a:solidFill>
              </a:rPr>
              <a:t/>
            </a:r>
            <a:br>
              <a:rPr lang="en-US" b="1" dirty="0" smtClean="0">
                <a:solidFill>
                  <a:srgbClr val="00B050"/>
                </a:solidFill>
              </a:rPr>
            </a:br>
            <a:r>
              <a:rPr lang="en-US" b="1" dirty="0" smtClean="0">
                <a:solidFill>
                  <a:srgbClr val="00B050"/>
                </a:solidFill>
              </a:rPr>
              <a:t/>
            </a:r>
            <a:br>
              <a:rPr lang="en-US" b="1" dirty="0" smtClean="0">
                <a:solidFill>
                  <a:srgbClr val="00B050"/>
                </a:solidFill>
              </a:rPr>
            </a:br>
            <a:r>
              <a:rPr lang="en-US" b="1" dirty="0" smtClean="0">
                <a:solidFill>
                  <a:srgbClr val="00B050"/>
                </a:solidFill>
              </a:rPr>
              <a:t/>
            </a:r>
            <a:br>
              <a:rPr lang="en-US" b="1" dirty="0" smtClean="0">
                <a:solidFill>
                  <a:srgbClr val="00B050"/>
                </a:solidFill>
              </a:rPr>
            </a:br>
            <a:r>
              <a:rPr lang="en-US" b="1" dirty="0" smtClean="0">
                <a:solidFill>
                  <a:srgbClr val="FF0000"/>
                </a:solidFill>
              </a:rPr>
              <a:t>                                 </a:t>
            </a:r>
            <a:r>
              <a:rPr lang="en-US" sz="3600" b="1" dirty="0" err="1" smtClean="0">
                <a:solidFill>
                  <a:srgbClr val="FF0000"/>
                </a:solidFill>
              </a:rPr>
              <a:t>Paralysie</a:t>
            </a:r>
            <a:r>
              <a:rPr lang="en-US" sz="3600" b="1" dirty="0" smtClean="0">
                <a:solidFill>
                  <a:srgbClr val="FF0000"/>
                </a:solidFill>
              </a:rPr>
              <a:t> du parasite</a:t>
            </a:r>
            <a:endParaRPr lang="fr-FR" dirty="0">
              <a:solidFill>
                <a:srgbClr val="FF0000"/>
              </a:solidFill>
            </a:endParaRPr>
          </a:p>
        </p:txBody>
      </p:sp>
      <p:cxnSp>
        <p:nvCxnSpPr>
          <p:cNvPr id="5" name="Connecteur droit avec flèche 4"/>
          <p:cNvCxnSpPr/>
          <p:nvPr/>
        </p:nvCxnSpPr>
        <p:spPr>
          <a:xfrm rot="5400000">
            <a:off x="4572000" y="3714750"/>
            <a:ext cx="85883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Connecteur droit avec flèche 9"/>
          <p:cNvCxnSpPr/>
          <p:nvPr/>
        </p:nvCxnSpPr>
        <p:spPr>
          <a:xfrm rot="5400000">
            <a:off x="4716463" y="5499100"/>
            <a:ext cx="712788"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3A621348-EDE1-4D57-B714-7061583E6CF7}" type="slidenum">
              <a:rPr lang="fr-FR" sz="2000" b="1" smtClean="0">
                <a:solidFill>
                  <a:schemeClr val="accent5"/>
                </a:solidFill>
              </a:rPr>
              <a:pPr>
                <a:defRPr/>
              </a:pPr>
              <a:t>33</a:t>
            </a:fld>
            <a:endParaRPr lang="fr-FR" sz="2000" b="1" dirty="0">
              <a:solidFill>
                <a:schemeClr val="accent5"/>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457200" y="71438"/>
            <a:ext cx="8229600" cy="1143000"/>
          </a:xfrm>
        </p:spPr>
        <p:txBody>
          <a:bodyPr/>
          <a:lstStyle/>
          <a:p>
            <a:r>
              <a:rPr lang="en-US" sz="4000" b="1" smtClean="0">
                <a:solidFill>
                  <a:srgbClr val="0070C0"/>
                </a:solidFill>
              </a:rPr>
              <a:t>2) Récepteurs -enzymes</a:t>
            </a:r>
            <a:endParaRPr lang="ar-DZ" sz="4000" smtClean="0"/>
          </a:p>
        </p:txBody>
      </p:sp>
      <p:sp>
        <p:nvSpPr>
          <p:cNvPr id="24579" name="Espace réservé du contenu 2"/>
          <p:cNvSpPr>
            <a:spLocks noGrp="1"/>
          </p:cNvSpPr>
          <p:nvPr>
            <p:ph idx="1"/>
          </p:nvPr>
        </p:nvSpPr>
        <p:spPr>
          <a:xfrm>
            <a:off x="457200" y="857250"/>
            <a:ext cx="8229600" cy="4525963"/>
          </a:xfrm>
        </p:spPr>
        <p:txBody>
          <a:bodyPr/>
          <a:lstStyle/>
          <a:p>
            <a:pPr>
              <a:lnSpc>
                <a:spcPct val="150000"/>
              </a:lnSpc>
            </a:pPr>
            <a:r>
              <a:rPr lang="en-US" smtClean="0"/>
              <a:t>Ils associent sur </a:t>
            </a:r>
            <a:r>
              <a:rPr lang="en-US" smtClean="0">
                <a:solidFill>
                  <a:srgbClr val="0070C0"/>
                </a:solidFill>
              </a:rPr>
              <a:t>une même protéine </a:t>
            </a:r>
            <a:r>
              <a:rPr lang="en-US" smtClean="0"/>
              <a:t>de la membrane cytoplasmique </a:t>
            </a:r>
            <a:r>
              <a:rPr lang="en-US" b="1" smtClean="0"/>
              <a:t>une fonction réceptrice </a:t>
            </a:r>
            <a:r>
              <a:rPr lang="en-US" smtClean="0"/>
              <a:t>(liaison de médiateur)</a:t>
            </a:r>
            <a:r>
              <a:rPr lang="en-US" smtClean="0">
                <a:solidFill>
                  <a:srgbClr val="0070C0"/>
                </a:solidFill>
              </a:rPr>
              <a:t> et </a:t>
            </a:r>
            <a:r>
              <a:rPr lang="en-US" b="1" smtClean="0"/>
              <a:t>une fonction enzymatique</a:t>
            </a:r>
            <a:endParaRPr lang="en-US" smtClean="0"/>
          </a:p>
          <a:p>
            <a:pPr>
              <a:lnSpc>
                <a:spcPct val="150000"/>
              </a:lnSpc>
            </a:pPr>
            <a:r>
              <a:rPr lang="en-US" smtClean="0"/>
              <a:t> La fixation de la molécule sur le récepteur </a:t>
            </a:r>
            <a:r>
              <a:rPr lang="en-US" smtClean="0">
                <a:solidFill>
                  <a:srgbClr val="FF0000"/>
                </a:solidFill>
              </a:rPr>
              <a:t>module l'activité d'une enzyme donnée</a:t>
            </a:r>
          </a:p>
          <a:p>
            <a:pPr>
              <a:lnSpc>
                <a:spcPct val="150000"/>
              </a:lnSpc>
            </a:pPr>
            <a:r>
              <a:rPr lang="fr-FR" smtClean="0"/>
              <a:t>Ex1: </a:t>
            </a:r>
            <a:r>
              <a:rPr lang="fr-FR" b="1" smtClean="0"/>
              <a:t>Hopostamine®</a:t>
            </a:r>
            <a:r>
              <a:rPr lang="fr-FR" smtClean="0"/>
              <a:t>, qui se fixe et inhibe </a:t>
            </a:r>
            <a:r>
              <a:rPr lang="fr-FR" smtClean="0">
                <a:solidFill>
                  <a:srgbClr val="FF0000"/>
                </a:solidFill>
              </a:rPr>
              <a:t>l’histidine décarboxylase</a:t>
            </a:r>
            <a:endParaRPr lang="en-US" smtClean="0">
              <a:solidFill>
                <a:srgbClr val="FF0000"/>
              </a:solidFill>
            </a:endParaRPr>
          </a:p>
          <a:p>
            <a:endParaRPr lang="ar-DZ" smtClean="0"/>
          </a:p>
        </p:txBody>
      </p:sp>
      <p:sp>
        <p:nvSpPr>
          <p:cNvPr id="4" name="Espace réservé du numéro de diapositive 3"/>
          <p:cNvSpPr>
            <a:spLocks noGrp="1"/>
          </p:cNvSpPr>
          <p:nvPr>
            <p:ph type="sldNum" sz="quarter" idx="12"/>
          </p:nvPr>
        </p:nvSpPr>
        <p:spPr/>
        <p:txBody>
          <a:bodyPr/>
          <a:lstStyle/>
          <a:p>
            <a:pPr>
              <a:defRPr/>
            </a:pPr>
            <a:fld id="{DC04318B-B446-4FA4-A53B-662CBA8892DC}" type="slidenum">
              <a:rPr lang="fr-FR" sz="2000" b="1" smtClean="0">
                <a:solidFill>
                  <a:schemeClr val="accent5"/>
                </a:solidFill>
              </a:rPr>
              <a:pPr>
                <a:defRPr/>
              </a:pPr>
              <a:t>34</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checkerboard(across)">
                                      <p:cBhvr>
                                        <p:cTn id="12" dur="500"/>
                                        <p:tgtEl>
                                          <p:spTgt spid="24579">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Effect transition="in" filter="checkerboard(across)">
                                      <p:cBhvr>
                                        <p:cTn id="15"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contenu 2"/>
          <p:cNvSpPr>
            <a:spLocks noGrp="1"/>
          </p:cNvSpPr>
          <p:nvPr>
            <p:ph idx="1"/>
          </p:nvPr>
        </p:nvSpPr>
        <p:spPr>
          <a:xfrm>
            <a:off x="0" y="285750"/>
            <a:ext cx="4572000" cy="6143625"/>
          </a:xfrm>
        </p:spPr>
        <p:txBody>
          <a:bodyPr/>
          <a:lstStyle/>
          <a:p>
            <a:r>
              <a:rPr lang="fr-FR" b="1" smtClean="0"/>
              <a:t>L’Enzyme </a:t>
            </a:r>
            <a:r>
              <a:rPr lang="fr-FR" sz="2800" smtClean="0"/>
              <a:t>est un biocatalyseur protéique capable d’accélérer une réaction biochimique,</a:t>
            </a:r>
          </a:p>
          <a:p>
            <a:pPr>
              <a:buFont typeface="Arial" pitchFamily="34" charset="0"/>
              <a:buNone/>
            </a:pPr>
            <a:r>
              <a:rPr lang="fr-FR" sz="2800" smtClean="0"/>
              <a:t> </a:t>
            </a:r>
          </a:p>
          <a:p>
            <a:r>
              <a:rPr lang="fr-FR" sz="2800" smtClean="0"/>
              <a:t>2 sites:</a:t>
            </a:r>
          </a:p>
          <a:p>
            <a:pPr>
              <a:buFont typeface="Arial" pitchFamily="34" charset="0"/>
              <a:buNone/>
            </a:pPr>
            <a:r>
              <a:rPr lang="fr-FR" sz="2800" smtClean="0"/>
              <a:t>	-Site actif fixant le substrat</a:t>
            </a:r>
          </a:p>
          <a:p>
            <a:pPr>
              <a:buFont typeface="Arial" pitchFamily="34" charset="0"/>
              <a:buNone/>
            </a:pPr>
            <a:r>
              <a:rPr lang="fr-FR" sz="2800" smtClean="0"/>
              <a:t>	-Site régulateur liant des composés biochimiques capable de contrôler l’action de l’enzyme</a:t>
            </a:r>
            <a:endParaRPr lang="en-US" sz="2800" smtClean="0"/>
          </a:p>
          <a:p>
            <a:endParaRPr lang="fr-FR" smtClean="0"/>
          </a:p>
        </p:txBody>
      </p:sp>
      <p:pic>
        <p:nvPicPr>
          <p:cNvPr id="36867" name="Picture 2" descr="Image associée">
            <a:hlinkClick r:id="rId2"/>
          </p:cNvPr>
          <p:cNvPicPr>
            <a:picLocks noChangeAspect="1" noChangeArrowheads="1"/>
          </p:cNvPicPr>
          <p:nvPr/>
        </p:nvPicPr>
        <p:blipFill>
          <a:blip r:embed="rId3"/>
          <a:srcRect/>
          <a:stretch>
            <a:fillRect/>
          </a:stretch>
        </p:blipFill>
        <p:spPr bwMode="auto">
          <a:xfrm>
            <a:off x="3462338" y="4675188"/>
            <a:ext cx="3324225" cy="2039937"/>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pPr>
              <a:defRPr/>
            </a:pPr>
            <a:fld id="{55938907-2CD1-4450-98FC-E3FEDB28D2A3}" type="slidenum">
              <a:rPr lang="fr-FR" sz="2000" b="1" smtClean="0">
                <a:solidFill>
                  <a:schemeClr val="accent5"/>
                </a:solidFill>
              </a:rPr>
              <a:pPr>
                <a:defRPr/>
              </a:pPr>
              <a:t>35</a:t>
            </a:fld>
            <a:endParaRPr lang="fr-FR" sz="2000" b="1">
              <a:solidFill>
                <a:schemeClr val="accent5"/>
              </a:solidFill>
            </a:endParaRPr>
          </a:p>
        </p:txBody>
      </p:sp>
      <p:pic>
        <p:nvPicPr>
          <p:cNvPr id="36869" name="Picture 4" descr="Image associée">
            <a:hlinkClick r:id="rId4"/>
          </p:cNvPr>
          <p:cNvPicPr>
            <a:picLocks noChangeAspect="1" noChangeArrowheads="1"/>
          </p:cNvPicPr>
          <p:nvPr/>
        </p:nvPicPr>
        <p:blipFill>
          <a:blip r:embed="rId5"/>
          <a:srcRect/>
          <a:stretch>
            <a:fillRect/>
          </a:stretch>
        </p:blipFill>
        <p:spPr bwMode="auto">
          <a:xfrm>
            <a:off x="4572000" y="214313"/>
            <a:ext cx="4435475"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320675" y="7938"/>
            <a:ext cx="8796338" cy="1117600"/>
          </a:xfrm>
          <a:prstGeom prst="rect">
            <a:avLst/>
          </a:prstGeom>
          <a:noFill/>
          <a:ln w="25400">
            <a:noFill/>
            <a:miter lim="800000"/>
            <a:headEnd/>
            <a:tailEnd/>
          </a:ln>
        </p:spPr>
        <p:txBody>
          <a:bodyPr lIns="90488" tIns="44450" rIns="90488" bIns="44450" anchor="ctr"/>
          <a:lstStyle/>
          <a:p>
            <a:pPr defTabSz="762000">
              <a:defRPr/>
            </a:pPr>
            <a:r>
              <a:rPr lang="fr-BE" altLang="fr-FR" sz="3600" b="1" dirty="0">
                <a:latin typeface="+mn-lt"/>
                <a:cs typeface="Arial" charset="0"/>
              </a:rPr>
              <a:t>Cibles de médicaments : enzymes</a:t>
            </a:r>
          </a:p>
        </p:txBody>
      </p:sp>
      <p:sp>
        <p:nvSpPr>
          <p:cNvPr id="129028" name="Rectangle 4"/>
          <p:cNvSpPr>
            <a:spLocks noChangeArrowheads="1"/>
          </p:cNvSpPr>
          <p:nvPr/>
        </p:nvSpPr>
        <p:spPr bwMode="auto">
          <a:xfrm>
            <a:off x="155575" y="981075"/>
            <a:ext cx="8702675" cy="1368425"/>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lstStyle/>
          <a:p>
            <a:pPr marL="342900" indent="-342900" defTabSz="762000">
              <a:spcBef>
                <a:spcPct val="20000"/>
              </a:spcBef>
              <a:buClr>
                <a:schemeClr val="bg2"/>
              </a:buClr>
              <a:buSzPct val="75000"/>
              <a:buFont typeface="Wingdings" pitchFamily="2" charset="2"/>
              <a:buChar char="n"/>
              <a:defRPr/>
            </a:pPr>
            <a:r>
              <a:rPr lang="fr-BE" sz="2600" b="1" dirty="0">
                <a:solidFill>
                  <a:schemeClr val="accent6">
                    <a:lumMod val="50000"/>
                  </a:schemeClr>
                </a:solidFill>
                <a:latin typeface="+mn-lt"/>
                <a:cs typeface="Arial" charset="0"/>
              </a:rPr>
              <a:t>Actions sur les enzymes</a:t>
            </a:r>
            <a:endParaRPr lang="fr-BE" sz="2800" b="1" dirty="0">
              <a:solidFill>
                <a:schemeClr val="accent6">
                  <a:lumMod val="50000"/>
                </a:schemeClr>
              </a:solidFill>
              <a:latin typeface="+mn-lt"/>
              <a:cs typeface="Arial" charset="0"/>
            </a:endParaRPr>
          </a:p>
          <a:p>
            <a:pPr marL="742950" lvl="1" indent="-285750" defTabSz="762000">
              <a:spcBef>
                <a:spcPct val="20000"/>
              </a:spcBef>
              <a:buClr>
                <a:schemeClr val="accent2"/>
              </a:buClr>
              <a:buSzPct val="80000"/>
              <a:buFont typeface="Wingdings" pitchFamily="2" charset="2"/>
              <a:buChar char="¨"/>
              <a:defRPr/>
            </a:pPr>
            <a:r>
              <a:rPr lang="fr-BE" sz="2200" dirty="0">
                <a:latin typeface="+mn-lt"/>
                <a:cs typeface="Arial" charset="0"/>
              </a:rPr>
              <a:t>Activateurs, Inhibiteurs, faux substrats</a:t>
            </a:r>
          </a:p>
        </p:txBody>
      </p:sp>
      <p:sp>
        <p:nvSpPr>
          <p:cNvPr id="129029" name="Rectangle 5"/>
          <p:cNvSpPr>
            <a:spLocks noChangeArrowheads="1"/>
          </p:cNvSpPr>
          <p:nvPr/>
        </p:nvSpPr>
        <p:spPr bwMode="auto">
          <a:xfrm>
            <a:off x="155575" y="2133600"/>
            <a:ext cx="8896350" cy="2232025"/>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lstStyle/>
          <a:p>
            <a:pPr marL="342900" indent="-342900" defTabSz="762000">
              <a:spcBef>
                <a:spcPct val="20000"/>
              </a:spcBef>
              <a:buClr>
                <a:schemeClr val="bg2"/>
              </a:buClr>
              <a:buSzPct val="75000"/>
              <a:buFont typeface="Wingdings" pitchFamily="2" charset="2"/>
              <a:buChar char="n"/>
              <a:defRPr/>
            </a:pPr>
            <a:r>
              <a:rPr lang="fr-BE" sz="2600" b="1" dirty="0">
                <a:solidFill>
                  <a:schemeClr val="accent6">
                    <a:lumMod val="50000"/>
                  </a:schemeClr>
                </a:solidFill>
                <a:latin typeface="+mn-lt"/>
                <a:cs typeface="Arial" charset="0"/>
              </a:rPr>
              <a:t>Enzymes extracellulaires</a:t>
            </a:r>
            <a:endParaRPr lang="fr-BE" sz="2800" b="1" dirty="0">
              <a:solidFill>
                <a:schemeClr val="accent6">
                  <a:lumMod val="50000"/>
                </a:schemeClr>
              </a:solidFill>
              <a:latin typeface="+mn-lt"/>
              <a:cs typeface="Arial" charset="0"/>
            </a:endParaRPr>
          </a:p>
          <a:p>
            <a:pPr marL="742950" lvl="1" indent="-285750" defTabSz="762000">
              <a:spcBef>
                <a:spcPct val="20000"/>
              </a:spcBef>
              <a:buClr>
                <a:schemeClr val="accent2"/>
              </a:buClr>
              <a:buSzPct val="80000"/>
              <a:buFont typeface="Wingdings" pitchFamily="2" charset="2"/>
              <a:buChar char="¨"/>
              <a:defRPr/>
            </a:pPr>
            <a:r>
              <a:rPr lang="fr-BE" sz="2200" dirty="0">
                <a:latin typeface="+mn-lt"/>
                <a:cs typeface="Arial" charset="0"/>
              </a:rPr>
              <a:t>Acétylcholinestérase				</a:t>
            </a:r>
            <a:r>
              <a:rPr lang="fr-BE" sz="2200" i="1" dirty="0">
                <a:solidFill>
                  <a:srgbClr val="FF0000"/>
                </a:solidFill>
                <a:latin typeface="+mn-lt"/>
                <a:cs typeface="Arial" charset="0"/>
              </a:rPr>
              <a:t>ésérine</a:t>
            </a:r>
            <a:endParaRPr lang="fr-BE" sz="2400" i="1" dirty="0">
              <a:solidFill>
                <a:srgbClr val="FF0000"/>
              </a:solidFill>
              <a:latin typeface="+mn-lt"/>
              <a:cs typeface="Arial" charset="0"/>
            </a:endParaRPr>
          </a:p>
          <a:p>
            <a:pPr marL="742950" lvl="1" indent="-285750" defTabSz="762000">
              <a:spcBef>
                <a:spcPct val="20000"/>
              </a:spcBef>
              <a:buClr>
                <a:schemeClr val="accent2"/>
              </a:buClr>
              <a:buSzPct val="80000"/>
              <a:buFont typeface="Wingdings" pitchFamily="2" charset="2"/>
              <a:buChar char="¨"/>
              <a:defRPr/>
            </a:pPr>
            <a:r>
              <a:rPr lang="fr-BE" sz="2200" dirty="0">
                <a:latin typeface="+mn-lt"/>
                <a:cs typeface="Arial" charset="0"/>
              </a:rPr>
              <a:t>Enzyme de conversion de l’angiotensine		</a:t>
            </a:r>
            <a:r>
              <a:rPr lang="fr-BE" sz="2200" i="1" dirty="0">
                <a:solidFill>
                  <a:srgbClr val="FF0000"/>
                </a:solidFill>
                <a:latin typeface="+mn-lt"/>
                <a:cs typeface="Arial" charset="0"/>
              </a:rPr>
              <a:t>IECA</a:t>
            </a:r>
            <a:endParaRPr lang="fr-BE" sz="2400" i="1" dirty="0">
              <a:solidFill>
                <a:srgbClr val="FF0000"/>
              </a:solidFill>
              <a:latin typeface="+mn-lt"/>
              <a:cs typeface="Arial" charset="0"/>
            </a:endParaRPr>
          </a:p>
          <a:p>
            <a:pPr marL="742950" lvl="1" indent="-285750" defTabSz="762000">
              <a:spcBef>
                <a:spcPct val="20000"/>
              </a:spcBef>
              <a:buClr>
                <a:schemeClr val="accent2"/>
              </a:buClr>
              <a:buSzPct val="80000"/>
              <a:buFont typeface="Wingdings" pitchFamily="2" charset="2"/>
              <a:buChar char="¨"/>
              <a:defRPr/>
            </a:pPr>
            <a:r>
              <a:rPr lang="fr-BE" sz="2200" dirty="0">
                <a:latin typeface="+mn-lt"/>
                <a:cs typeface="Arial" charset="0"/>
              </a:rPr>
              <a:t>Enzymes de la coagulation			         </a:t>
            </a:r>
            <a:r>
              <a:rPr lang="fr-BE" sz="2200" i="1" dirty="0">
                <a:solidFill>
                  <a:srgbClr val="FF0000"/>
                </a:solidFill>
                <a:latin typeface="+mn-lt"/>
                <a:cs typeface="Arial" charset="0"/>
              </a:rPr>
              <a:t>héparine</a:t>
            </a:r>
          </a:p>
          <a:p>
            <a:pPr marL="742950" lvl="1" indent="-285750" defTabSz="762000">
              <a:spcBef>
                <a:spcPct val="20000"/>
              </a:spcBef>
              <a:buClr>
                <a:schemeClr val="accent2"/>
              </a:buClr>
              <a:buSzPct val="80000"/>
              <a:buFont typeface="Wingdings" pitchFamily="2" charset="2"/>
              <a:buNone/>
              <a:defRPr/>
            </a:pPr>
            <a:endParaRPr lang="fr-BE" sz="2200" dirty="0">
              <a:latin typeface="+mn-lt"/>
              <a:cs typeface="Arial" charset="0"/>
            </a:endParaRPr>
          </a:p>
        </p:txBody>
      </p:sp>
      <p:sp>
        <p:nvSpPr>
          <p:cNvPr id="129033" name="Rectangle 9"/>
          <p:cNvSpPr>
            <a:spLocks noChangeArrowheads="1"/>
          </p:cNvSpPr>
          <p:nvPr/>
        </p:nvSpPr>
        <p:spPr bwMode="auto">
          <a:xfrm>
            <a:off x="155575" y="4292600"/>
            <a:ext cx="8896350" cy="2232025"/>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lstStyle/>
          <a:p>
            <a:pPr marL="342900" indent="-342900" defTabSz="762000">
              <a:spcBef>
                <a:spcPct val="20000"/>
              </a:spcBef>
              <a:buClr>
                <a:schemeClr val="bg2"/>
              </a:buClr>
              <a:buSzPct val="75000"/>
              <a:buFont typeface="Wingdings" pitchFamily="2" charset="2"/>
              <a:buChar char="n"/>
              <a:defRPr/>
            </a:pPr>
            <a:r>
              <a:rPr lang="fr-BE" sz="2600" b="1" dirty="0">
                <a:solidFill>
                  <a:schemeClr val="accent6">
                    <a:lumMod val="50000"/>
                  </a:schemeClr>
                </a:solidFill>
                <a:latin typeface="+mn-lt"/>
                <a:cs typeface="Arial" charset="0"/>
              </a:rPr>
              <a:t>Enzymes intracellulaires</a:t>
            </a:r>
            <a:endParaRPr lang="fr-BE" sz="2800" b="1" dirty="0">
              <a:solidFill>
                <a:schemeClr val="accent6">
                  <a:lumMod val="50000"/>
                </a:schemeClr>
              </a:solidFill>
              <a:latin typeface="+mn-lt"/>
              <a:cs typeface="Arial" charset="0"/>
            </a:endParaRPr>
          </a:p>
          <a:p>
            <a:pPr marL="742950" lvl="1" indent="-285750" defTabSz="762000">
              <a:spcBef>
                <a:spcPct val="20000"/>
              </a:spcBef>
              <a:buClr>
                <a:schemeClr val="accent2"/>
              </a:buClr>
              <a:buSzPct val="80000"/>
              <a:buFont typeface="Wingdings" pitchFamily="2" charset="2"/>
              <a:buChar char="¨"/>
              <a:defRPr/>
            </a:pPr>
            <a:r>
              <a:rPr lang="fr-BE" sz="2200" dirty="0" err="1">
                <a:latin typeface="+mn-lt"/>
                <a:cs typeface="Arial" charset="0"/>
              </a:rPr>
              <a:t>Phosphodiestérases</a:t>
            </a:r>
            <a:r>
              <a:rPr lang="fr-BE" sz="2200" dirty="0">
                <a:latin typeface="+mn-lt"/>
                <a:cs typeface="Arial" charset="0"/>
              </a:rPr>
              <a:t>				 </a:t>
            </a:r>
            <a:r>
              <a:rPr lang="fr-BE" sz="2200" i="1" dirty="0" err="1">
                <a:solidFill>
                  <a:srgbClr val="FF0000"/>
                </a:solidFill>
                <a:latin typeface="+mn-lt"/>
                <a:cs typeface="Arial" charset="0"/>
              </a:rPr>
              <a:t>méthylxanthines</a:t>
            </a:r>
            <a:endParaRPr lang="fr-BE" sz="2400" i="1" dirty="0">
              <a:solidFill>
                <a:srgbClr val="FF0000"/>
              </a:solidFill>
              <a:latin typeface="+mn-lt"/>
              <a:cs typeface="Arial" charset="0"/>
            </a:endParaRPr>
          </a:p>
          <a:p>
            <a:pPr marL="742950" lvl="1" indent="-285750" defTabSz="762000">
              <a:spcBef>
                <a:spcPct val="20000"/>
              </a:spcBef>
              <a:buClr>
                <a:schemeClr val="accent2"/>
              </a:buClr>
              <a:buSzPct val="80000"/>
              <a:buFont typeface="Wingdings" pitchFamily="2" charset="2"/>
              <a:buChar char="¨"/>
              <a:defRPr/>
            </a:pPr>
            <a:r>
              <a:rPr lang="fr-BE" sz="2200" dirty="0">
                <a:latin typeface="+mn-lt"/>
                <a:cs typeface="Arial" charset="0"/>
              </a:rPr>
              <a:t>Phospholipase A2				</a:t>
            </a:r>
            <a:r>
              <a:rPr lang="fr-BE" sz="2200" i="1" dirty="0">
                <a:solidFill>
                  <a:srgbClr val="FF0000"/>
                </a:solidFill>
                <a:latin typeface="+mn-lt"/>
                <a:cs typeface="Arial" charset="0"/>
              </a:rPr>
              <a:t>corticoïdes </a:t>
            </a:r>
            <a:endParaRPr lang="fr-BE" sz="2400" i="1" dirty="0">
              <a:solidFill>
                <a:srgbClr val="FF0000"/>
              </a:solidFill>
              <a:latin typeface="+mn-lt"/>
              <a:cs typeface="Arial" charset="0"/>
            </a:endParaRPr>
          </a:p>
          <a:p>
            <a:pPr marL="742950" lvl="1" indent="-285750" defTabSz="762000">
              <a:spcBef>
                <a:spcPct val="20000"/>
              </a:spcBef>
              <a:buClr>
                <a:schemeClr val="accent2"/>
              </a:buClr>
              <a:buSzPct val="80000"/>
              <a:buFont typeface="Wingdings" pitchFamily="2" charset="2"/>
              <a:buChar char="¨"/>
              <a:defRPr/>
            </a:pPr>
            <a:r>
              <a:rPr lang="fr-BE" sz="2200" dirty="0">
                <a:latin typeface="+mn-lt"/>
                <a:cs typeface="Arial" charset="0"/>
              </a:rPr>
              <a:t>Cyclo-oxygénases				</a:t>
            </a:r>
            <a:r>
              <a:rPr lang="fr-BE" sz="2200" i="1" dirty="0">
                <a:solidFill>
                  <a:srgbClr val="FF0000"/>
                </a:solidFill>
                <a:latin typeface="+mn-lt"/>
                <a:cs typeface="Arial" charset="0"/>
              </a:rPr>
              <a:t>AINS</a:t>
            </a:r>
          </a:p>
          <a:p>
            <a:pPr marL="742950" lvl="1" indent="-285750" defTabSz="762000">
              <a:spcBef>
                <a:spcPct val="20000"/>
              </a:spcBef>
              <a:buClr>
                <a:schemeClr val="accent2"/>
              </a:buClr>
              <a:buSzPct val="80000"/>
              <a:buFont typeface="Wingdings" pitchFamily="2" charset="2"/>
              <a:buNone/>
              <a:defRPr/>
            </a:pPr>
            <a:endParaRPr lang="fr-BE" sz="2200" dirty="0">
              <a:latin typeface="+mn-lt"/>
              <a:cs typeface="Arial" charset="0"/>
            </a:endParaRPr>
          </a:p>
        </p:txBody>
      </p:sp>
      <p:sp>
        <p:nvSpPr>
          <p:cNvPr id="6" name="Espace réservé du numéro de diapositive 5"/>
          <p:cNvSpPr>
            <a:spLocks noGrp="1"/>
          </p:cNvSpPr>
          <p:nvPr>
            <p:ph type="sldNum" sz="quarter" idx="12"/>
          </p:nvPr>
        </p:nvSpPr>
        <p:spPr/>
        <p:txBody>
          <a:bodyPr/>
          <a:lstStyle/>
          <a:p>
            <a:pPr>
              <a:defRPr/>
            </a:pPr>
            <a:fld id="{D8AD4C68-6660-48A9-B0EB-8D39FE38ED47}" type="slidenum">
              <a:rPr lang="fr-FR" sz="2000" b="1" smtClean="0">
                <a:solidFill>
                  <a:schemeClr val="accent5"/>
                </a:solidFill>
              </a:rPr>
              <a:pPr>
                <a:defRPr/>
              </a:pPr>
              <a:t>36</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edge">
                                      <p:cBhvr>
                                        <p:cTn id="7" dur="20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9028"/>
                                        </p:tgtEl>
                                        <p:attrNameLst>
                                          <p:attrName>style.visibility</p:attrName>
                                        </p:attrNameLst>
                                      </p:cBhvr>
                                      <p:to>
                                        <p:strVal val="visible"/>
                                      </p:to>
                                    </p:set>
                                    <p:animEffect transition="in" filter="diamond(in)">
                                      <p:cBhvr>
                                        <p:cTn id="12" dur="500"/>
                                        <p:tgtEl>
                                          <p:spTgt spid="12902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9029"/>
                                        </p:tgtEl>
                                        <p:attrNameLst>
                                          <p:attrName>style.visibility</p:attrName>
                                        </p:attrNameLst>
                                      </p:cBhvr>
                                      <p:to>
                                        <p:strVal val="visible"/>
                                      </p:to>
                                    </p:set>
                                    <p:animEffect transition="in" filter="diamond(in)">
                                      <p:cBhvr>
                                        <p:cTn id="17" dur="500"/>
                                        <p:tgtEl>
                                          <p:spTgt spid="12902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9033"/>
                                        </p:tgtEl>
                                        <p:attrNameLst>
                                          <p:attrName>style.visibility</p:attrName>
                                        </p:attrNameLst>
                                      </p:cBhvr>
                                      <p:to>
                                        <p:strVal val="visible"/>
                                      </p:to>
                                    </p:set>
                                    <p:animEffect transition="in" filter="diamond(in)">
                                      <p:cBhvr>
                                        <p:cTn id="22" dur="500"/>
                                        <p:tgtEl>
                                          <p:spTgt spid="129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p:bldP spid="129029" grpId="0"/>
      <p:bldP spid="1290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313" y="714375"/>
            <a:ext cx="8229600" cy="7000875"/>
          </a:xfrm>
        </p:spPr>
        <p:txBody>
          <a:bodyPr rtlCol="0">
            <a:normAutofit fontScale="62500" lnSpcReduction="20000"/>
          </a:bodyPr>
          <a:lstStyle/>
          <a:p>
            <a:pPr eaLnBrk="1" fontAlgn="auto" hangingPunct="1">
              <a:spcAft>
                <a:spcPts val="0"/>
              </a:spcAft>
              <a:buFont typeface="Arial" pitchFamily="34" charset="0"/>
              <a:buNone/>
              <a:defRPr/>
            </a:pPr>
            <a:r>
              <a:rPr lang="en-US" b="1" dirty="0" smtClean="0">
                <a:solidFill>
                  <a:srgbClr val="0070C0"/>
                </a:solidFill>
              </a:rPr>
              <a:t>				</a:t>
            </a:r>
            <a:r>
              <a:rPr lang="en-US" sz="3800" b="1" u="sng" dirty="0" smtClean="0">
                <a:solidFill>
                  <a:srgbClr val="0070C0"/>
                </a:solidFill>
              </a:rPr>
              <a:t>Mode </a:t>
            </a:r>
            <a:r>
              <a:rPr lang="en-US" sz="3800" b="1" u="sng" dirty="0" err="1" smtClean="0">
                <a:solidFill>
                  <a:srgbClr val="0070C0"/>
                </a:solidFill>
              </a:rPr>
              <a:t>d’action</a:t>
            </a:r>
            <a:r>
              <a:rPr lang="en-US" sz="3800" b="1" u="sng" dirty="0" smtClean="0">
                <a:solidFill>
                  <a:srgbClr val="0070C0"/>
                </a:solidFill>
              </a:rPr>
              <a:t> de </a:t>
            </a:r>
            <a:r>
              <a:rPr lang="en-US" sz="3800" b="1" u="sng" dirty="0" err="1" smtClean="0">
                <a:solidFill>
                  <a:srgbClr val="0070C0"/>
                </a:solidFill>
              </a:rPr>
              <a:t>l’insuline</a:t>
            </a:r>
            <a:r>
              <a:rPr lang="en-US" b="1" dirty="0" smtClean="0"/>
              <a:t/>
            </a:r>
            <a:br>
              <a:rPr lang="en-US" b="1" dirty="0" smtClean="0"/>
            </a:br>
            <a:r>
              <a:rPr lang="en-US" b="1" dirty="0" smtClean="0"/>
              <a:t>                                           </a:t>
            </a:r>
            <a:r>
              <a:rPr lang="en-US" b="1" dirty="0" err="1" smtClean="0">
                <a:solidFill>
                  <a:srgbClr val="FF0000"/>
                </a:solidFill>
              </a:rPr>
              <a:t>Insuline</a:t>
            </a:r>
            <a:r>
              <a:rPr lang="en-US" b="1" dirty="0" smtClean="0"/>
              <a:t>  </a:t>
            </a:r>
            <a:r>
              <a:rPr lang="en-US" b="1" dirty="0" smtClean="0">
                <a:solidFill>
                  <a:srgbClr val="FF0000"/>
                </a:solidFill>
              </a:rPr>
              <a:t>(</a:t>
            </a:r>
            <a:r>
              <a:rPr lang="en-US" b="1" dirty="0" err="1" smtClean="0">
                <a:solidFill>
                  <a:srgbClr val="FF0000"/>
                </a:solidFill>
              </a:rPr>
              <a:t>molécule</a:t>
            </a:r>
            <a:r>
              <a:rPr lang="en-US" b="1" dirty="0" smtClean="0">
                <a:solidFill>
                  <a:srgbClr val="FF0000"/>
                </a:solidFill>
              </a:rPr>
              <a:t> </a:t>
            </a:r>
            <a:r>
              <a:rPr lang="en-US" b="1" dirty="0" err="1" smtClean="0">
                <a:solidFill>
                  <a:srgbClr val="FF0000"/>
                </a:solidFill>
              </a:rPr>
              <a:t>endogène</a:t>
            </a:r>
            <a:r>
              <a:rPr lang="en-US" b="1" dirty="0" smtClean="0">
                <a:solidFill>
                  <a:srgbClr val="FF0000"/>
                </a:solidFill>
              </a:rPr>
              <a:t>)</a:t>
            </a:r>
            <a:r>
              <a:rPr lang="en-US" b="1" dirty="0" smtClean="0"/>
              <a:t>                                          </a:t>
            </a:r>
            <a:br>
              <a:rPr lang="en-US" b="1" dirty="0" smtClean="0"/>
            </a:br>
            <a:r>
              <a:rPr lang="en-US" b="1" dirty="0" smtClean="0"/>
              <a:t>                                                                        </a:t>
            </a:r>
            <a:br>
              <a:rPr lang="en-US" b="1" dirty="0" smtClean="0"/>
            </a:br>
            <a:r>
              <a:rPr lang="en-US" b="1" dirty="0" smtClean="0"/>
              <a:t/>
            </a:r>
            <a:br>
              <a:rPr lang="en-US" b="1" dirty="0" smtClean="0"/>
            </a:br>
            <a:r>
              <a:rPr lang="en-US" b="1" dirty="0" smtClean="0"/>
              <a:t>			</a:t>
            </a:r>
            <a:r>
              <a:rPr lang="en-US" b="1" dirty="0" err="1" smtClean="0">
                <a:solidFill>
                  <a:srgbClr val="7030A0"/>
                </a:solidFill>
              </a:rPr>
              <a:t>Récepteur</a:t>
            </a:r>
            <a:r>
              <a:rPr lang="en-US" b="1" dirty="0" smtClean="0">
                <a:solidFill>
                  <a:srgbClr val="7030A0"/>
                </a:solidFill>
              </a:rPr>
              <a:t> </a:t>
            </a:r>
            <a:r>
              <a:rPr lang="en-US" b="1" dirty="0" err="1" smtClean="0">
                <a:solidFill>
                  <a:srgbClr val="7030A0"/>
                </a:solidFill>
              </a:rPr>
              <a:t>membrannaire</a:t>
            </a:r>
            <a:r>
              <a:rPr lang="en-US" b="1" dirty="0" smtClean="0">
                <a:solidFill>
                  <a:srgbClr val="7030A0"/>
                </a:solidFill>
              </a:rPr>
              <a:t> </a:t>
            </a:r>
            <a:r>
              <a:rPr lang="en-US" b="1" dirty="0" smtClean="0"/>
              <a:t/>
            </a:r>
            <a:br>
              <a:rPr lang="en-US" b="1" dirty="0" smtClean="0"/>
            </a:br>
            <a:r>
              <a:rPr lang="en-US" b="1" dirty="0" smtClean="0">
                <a:solidFill>
                  <a:srgbClr val="7030A0"/>
                </a:solidFill>
              </a:rPr>
              <a:t>(A </a:t>
            </a:r>
            <a:r>
              <a:rPr lang="en-US" b="1" dirty="0" err="1" smtClean="0">
                <a:solidFill>
                  <a:srgbClr val="7030A0"/>
                </a:solidFill>
              </a:rPr>
              <a:t>domaine</a:t>
            </a:r>
            <a:r>
              <a:rPr lang="en-US" b="1" dirty="0" smtClean="0">
                <a:solidFill>
                  <a:srgbClr val="7030A0"/>
                </a:solidFill>
              </a:rPr>
              <a:t> </a:t>
            </a:r>
            <a:r>
              <a:rPr lang="en-US" b="1" dirty="0" smtClean="0">
                <a:solidFill>
                  <a:schemeClr val="accent6">
                    <a:lumMod val="50000"/>
                  </a:schemeClr>
                </a:solidFill>
              </a:rPr>
              <a:t>Tyrosine </a:t>
            </a:r>
            <a:r>
              <a:rPr lang="en-US" b="1" dirty="0" err="1" smtClean="0">
                <a:solidFill>
                  <a:schemeClr val="accent6">
                    <a:lumMod val="50000"/>
                  </a:schemeClr>
                </a:solidFill>
              </a:rPr>
              <a:t>kinase</a:t>
            </a:r>
            <a:r>
              <a:rPr lang="en-US" b="1" dirty="0" smtClean="0">
                <a:solidFill>
                  <a:schemeClr val="accent6">
                    <a:lumMod val="50000"/>
                  </a:schemeClr>
                </a:solidFill>
              </a:rPr>
              <a:t> </a:t>
            </a:r>
            <a:r>
              <a:rPr lang="en-US" b="1" dirty="0" smtClean="0">
                <a:solidFill>
                  <a:srgbClr val="7030A0"/>
                </a:solidFill>
              </a:rPr>
              <a:t>qui </a:t>
            </a:r>
            <a:r>
              <a:rPr lang="en-US" b="1" dirty="0" err="1" smtClean="0">
                <a:solidFill>
                  <a:srgbClr val="7030A0"/>
                </a:solidFill>
              </a:rPr>
              <a:t>attache</a:t>
            </a:r>
            <a:r>
              <a:rPr lang="en-US" b="1" dirty="0" smtClean="0">
                <a:solidFill>
                  <a:srgbClr val="7030A0"/>
                </a:solidFill>
              </a:rPr>
              <a:t> des phosphates aux </a:t>
            </a:r>
            <a:r>
              <a:rPr lang="en-US" b="1" dirty="0" err="1" smtClean="0">
                <a:solidFill>
                  <a:srgbClr val="7030A0"/>
                </a:solidFill>
              </a:rPr>
              <a:t>molécules</a:t>
            </a:r>
            <a:r>
              <a:rPr lang="en-US" b="1" dirty="0" smtClean="0">
                <a:solidFill>
                  <a:srgbClr val="7030A0"/>
                </a:solidFill>
              </a:rPr>
              <a:t> de  Tyrosine avec </a:t>
            </a:r>
            <a:r>
              <a:rPr lang="en-US" b="1" dirty="0" err="1" smtClean="0">
                <a:solidFill>
                  <a:srgbClr val="7030A0"/>
                </a:solidFill>
              </a:rPr>
              <a:t>consomation</a:t>
            </a:r>
            <a:r>
              <a:rPr lang="en-US" b="1" dirty="0" smtClean="0">
                <a:solidFill>
                  <a:srgbClr val="7030A0"/>
                </a:solidFill>
              </a:rPr>
              <a:t> d’ ATP par cascade de </a:t>
            </a:r>
            <a:r>
              <a:rPr lang="en-US" b="1" dirty="0" err="1" smtClean="0">
                <a:solidFill>
                  <a:srgbClr val="7030A0"/>
                </a:solidFill>
              </a:rPr>
              <a:t>phosphorylations</a:t>
            </a:r>
            <a:r>
              <a:rPr lang="en-US" b="1" dirty="0" smtClean="0">
                <a:solidFill>
                  <a:srgbClr val="7030A0"/>
                </a:solidFill>
              </a:rPr>
              <a:t>)                 </a:t>
            </a:r>
            <a:br>
              <a:rPr lang="en-US" b="1" dirty="0" smtClean="0">
                <a:solidFill>
                  <a:srgbClr val="7030A0"/>
                </a:solidFill>
              </a:rPr>
            </a:br>
            <a:r>
              <a:rPr lang="en-US" b="1" dirty="0" smtClean="0">
                <a:solidFill>
                  <a:srgbClr val="7030A0"/>
                </a:solidFill>
              </a:rPr>
              <a:t>                                                                   </a:t>
            </a:r>
            <a:r>
              <a:rPr lang="en-US" b="1" dirty="0" smtClean="0"/>
              <a:t> </a:t>
            </a:r>
            <a:r>
              <a:rPr lang="en-US" b="1" dirty="0" err="1" smtClean="0">
                <a:solidFill>
                  <a:srgbClr val="FF0000"/>
                </a:solidFill>
              </a:rPr>
              <a:t>Réponse</a:t>
            </a:r>
            <a:r>
              <a:rPr lang="en-US" b="1" dirty="0" smtClean="0">
                <a:solidFill>
                  <a:srgbClr val="FF0000"/>
                </a:solidFill>
              </a:rPr>
              <a:t> 1 :</a:t>
            </a:r>
            <a:r>
              <a:rPr lang="en-US" sz="3800" b="1" dirty="0" smtClean="0">
                <a:solidFill>
                  <a:srgbClr val="FF0000"/>
                </a:solidFill>
              </a:rPr>
              <a:t> </a:t>
            </a:r>
            <a:r>
              <a:rPr lang="en-US" sz="3800" b="1" u="sng" dirty="0" err="1" smtClean="0">
                <a:solidFill>
                  <a:srgbClr val="FF0000"/>
                </a:solidFill>
              </a:rPr>
              <a:t>Cellulaire</a:t>
            </a:r>
            <a:r>
              <a:rPr lang="en-US" sz="3800" b="1" dirty="0" smtClean="0">
                <a:solidFill>
                  <a:srgbClr val="FF0000"/>
                </a:solidFill>
              </a:rPr>
              <a:t>   </a:t>
            </a:r>
            <a:r>
              <a:rPr lang="en-US" b="1" dirty="0" smtClean="0"/>
              <a:t/>
            </a:r>
            <a:br>
              <a:rPr lang="en-US" b="1" dirty="0" smtClean="0"/>
            </a:br>
            <a:r>
              <a:rPr lang="en-US" b="1" dirty="0" smtClean="0"/>
              <a:t/>
            </a:r>
            <a:br>
              <a:rPr lang="en-US" b="1" dirty="0" smtClean="0"/>
            </a:br>
            <a:r>
              <a:rPr lang="en-US" b="1" dirty="0" smtClean="0">
                <a:solidFill>
                  <a:srgbClr val="00B050"/>
                </a:solidFill>
              </a:rPr>
              <a:t>    </a:t>
            </a:r>
            <a:r>
              <a:rPr lang="en-US" b="1" dirty="0" smtClean="0">
                <a:solidFill>
                  <a:schemeClr val="accent6">
                    <a:lumMod val="50000"/>
                  </a:schemeClr>
                </a:solidFill>
              </a:rPr>
              <a:t>Activation de</a:t>
            </a:r>
            <a:r>
              <a:rPr lang="en-US" b="1" dirty="0" smtClean="0">
                <a:solidFill>
                  <a:srgbClr val="00B050"/>
                </a:solidFill>
              </a:rPr>
              <a:t> </a:t>
            </a:r>
            <a:r>
              <a:rPr lang="en-US" b="1" dirty="0" smtClean="0">
                <a:solidFill>
                  <a:srgbClr val="7030A0"/>
                </a:solidFill>
              </a:rPr>
              <a:t>la </a:t>
            </a:r>
            <a:r>
              <a:rPr lang="en-US" b="1" dirty="0" err="1" smtClean="0">
                <a:solidFill>
                  <a:srgbClr val="7030A0"/>
                </a:solidFill>
              </a:rPr>
              <a:t>protéine</a:t>
            </a:r>
            <a:r>
              <a:rPr lang="en-US" b="1" dirty="0" smtClean="0">
                <a:solidFill>
                  <a:srgbClr val="7030A0"/>
                </a:solidFill>
              </a:rPr>
              <a:t> </a:t>
            </a:r>
            <a:r>
              <a:rPr lang="en-US" b="1" dirty="0" err="1" smtClean="0">
                <a:solidFill>
                  <a:srgbClr val="7030A0"/>
                </a:solidFill>
              </a:rPr>
              <a:t>membranaire</a:t>
            </a:r>
            <a:r>
              <a:rPr lang="en-US" b="1" dirty="0" smtClean="0">
                <a:solidFill>
                  <a:srgbClr val="7030A0"/>
                </a:solidFill>
              </a:rPr>
              <a:t> </a:t>
            </a:r>
            <a:r>
              <a:rPr lang="en-US" b="1" dirty="0" smtClean="0">
                <a:solidFill>
                  <a:schemeClr val="accent6">
                    <a:lumMod val="50000"/>
                  </a:schemeClr>
                </a:solidFill>
              </a:rPr>
              <a:t>qui </a:t>
            </a:r>
            <a:r>
              <a:rPr lang="en-US" b="1" dirty="0" err="1" smtClean="0">
                <a:solidFill>
                  <a:schemeClr val="accent6">
                    <a:lumMod val="50000"/>
                  </a:schemeClr>
                </a:solidFill>
              </a:rPr>
              <a:t>capte</a:t>
            </a:r>
            <a:r>
              <a:rPr lang="en-US" b="1" dirty="0" smtClean="0">
                <a:solidFill>
                  <a:schemeClr val="accent6">
                    <a:lumMod val="50000"/>
                  </a:schemeClr>
                </a:solidFill>
              </a:rPr>
              <a:t> et </a:t>
            </a:r>
            <a:r>
              <a:rPr lang="en-US" b="1" dirty="0" err="1" smtClean="0">
                <a:solidFill>
                  <a:schemeClr val="accent6">
                    <a:lumMod val="50000"/>
                  </a:schemeClr>
                </a:solidFill>
              </a:rPr>
              <a:t>transporte</a:t>
            </a:r>
            <a:r>
              <a:rPr lang="en-US" b="1" dirty="0" smtClean="0">
                <a:solidFill>
                  <a:schemeClr val="accent6">
                    <a:lumMod val="50000"/>
                  </a:schemeClr>
                </a:solidFill>
              </a:rPr>
              <a:t> le   </a:t>
            </a:r>
          </a:p>
          <a:p>
            <a:pPr eaLnBrk="1" fontAlgn="auto" hangingPunct="1">
              <a:spcAft>
                <a:spcPts val="0"/>
              </a:spcAft>
              <a:buFont typeface="Arial" pitchFamily="34" charset="0"/>
              <a:buNone/>
              <a:defRPr/>
            </a:pPr>
            <a:r>
              <a:rPr lang="en-US" b="1" dirty="0" smtClean="0">
                <a:solidFill>
                  <a:schemeClr val="accent6">
                    <a:lumMod val="50000"/>
                  </a:schemeClr>
                </a:solidFill>
              </a:rPr>
              <a:t>                        glucose </a:t>
            </a:r>
            <a:r>
              <a:rPr lang="en-US" b="1" dirty="0" err="1" smtClean="0">
                <a:solidFill>
                  <a:schemeClr val="accent6">
                    <a:lumMod val="50000"/>
                  </a:schemeClr>
                </a:solidFill>
              </a:rPr>
              <a:t>sanguin</a:t>
            </a:r>
            <a:r>
              <a:rPr lang="en-US" b="1" dirty="0" smtClean="0">
                <a:solidFill>
                  <a:schemeClr val="accent6">
                    <a:lumMod val="50000"/>
                  </a:schemeClr>
                </a:solidFill>
              </a:rPr>
              <a:t> à </a:t>
            </a:r>
            <a:r>
              <a:rPr lang="en-US" b="1" dirty="0" err="1" smtClean="0">
                <a:solidFill>
                  <a:schemeClr val="accent6">
                    <a:lumMod val="50000"/>
                  </a:schemeClr>
                </a:solidFill>
              </a:rPr>
              <a:t>l’intérieur</a:t>
            </a:r>
            <a:r>
              <a:rPr lang="en-US" b="1" dirty="0" smtClean="0">
                <a:solidFill>
                  <a:schemeClr val="accent6">
                    <a:lumMod val="50000"/>
                  </a:schemeClr>
                </a:solidFill>
              </a:rPr>
              <a:t> de la cellule  </a:t>
            </a:r>
            <a:r>
              <a:rPr lang="en-US" b="1" dirty="0" smtClean="0">
                <a:solidFill>
                  <a:srgbClr val="00B050"/>
                </a:solidFill>
              </a:rPr>
              <a:t/>
            </a:r>
            <a:br>
              <a:rPr lang="en-US" b="1" dirty="0" smtClean="0">
                <a:solidFill>
                  <a:srgbClr val="00B050"/>
                </a:solidFill>
              </a:rPr>
            </a:br>
            <a:r>
              <a:rPr lang="en-US" b="1" dirty="0" smtClean="0">
                <a:solidFill>
                  <a:srgbClr val="00B050"/>
                </a:solidFill>
              </a:rPr>
              <a:t/>
            </a:r>
            <a:br>
              <a:rPr lang="en-US" b="1" dirty="0" smtClean="0">
                <a:solidFill>
                  <a:srgbClr val="00B050"/>
                </a:solidFill>
              </a:rPr>
            </a:br>
            <a:r>
              <a:rPr lang="en-US" b="1" dirty="0" smtClean="0">
                <a:solidFill>
                  <a:srgbClr val="00B050"/>
                </a:solidFill>
              </a:rPr>
              <a:t>                                                                    </a:t>
            </a:r>
            <a:r>
              <a:rPr lang="en-US" b="1" dirty="0" err="1" smtClean="0">
                <a:solidFill>
                  <a:srgbClr val="FF0000"/>
                </a:solidFill>
              </a:rPr>
              <a:t>Réponse</a:t>
            </a:r>
            <a:r>
              <a:rPr lang="en-US" b="1" dirty="0" smtClean="0">
                <a:solidFill>
                  <a:srgbClr val="FF0000"/>
                </a:solidFill>
              </a:rPr>
              <a:t> 2:  </a:t>
            </a:r>
            <a:r>
              <a:rPr lang="en-US" sz="3800" b="1" u="sng" dirty="0" err="1" smtClean="0">
                <a:solidFill>
                  <a:srgbClr val="FF0000"/>
                </a:solidFill>
              </a:rPr>
              <a:t>Métabolique</a:t>
            </a:r>
            <a:r>
              <a:rPr lang="en-US" sz="3800" b="1" dirty="0" smtClean="0">
                <a:solidFill>
                  <a:srgbClr val="FF0000"/>
                </a:solidFill>
              </a:rPr>
              <a:t> </a:t>
            </a:r>
            <a:r>
              <a:rPr lang="en-US" b="1" dirty="0" smtClean="0"/>
              <a:t/>
            </a:r>
            <a:br>
              <a:rPr lang="en-US" b="1" dirty="0" smtClean="0"/>
            </a:br>
            <a:r>
              <a:rPr lang="en-US" b="1" dirty="0" smtClean="0">
                <a:solidFill>
                  <a:srgbClr val="00B050"/>
                </a:solidFill>
              </a:rPr>
              <a:t> </a:t>
            </a:r>
          </a:p>
          <a:p>
            <a:pPr algn="ctr" eaLnBrk="1" fontAlgn="auto" hangingPunct="1">
              <a:spcAft>
                <a:spcPts val="0"/>
              </a:spcAft>
              <a:buFont typeface="Arial" pitchFamily="34" charset="0"/>
              <a:buNone/>
              <a:defRPr/>
            </a:pPr>
            <a:r>
              <a:rPr lang="en-US" b="1" dirty="0" smtClean="0">
                <a:solidFill>
                  <a:schemeClr val="accent6">
                    <a:lumMod val="50000"/>
                  </a:schemeClr>
                </a:solidFill>
              </a:rPr>
              <a:t>Activation des </a:t>
            </a:r>
            <a:r>
              <a:rPr lang="en-US" b="1" dirty="0" err="1" smtClean="0">
                <a:solidFill>
                  <a:srgbClr val="7030A0"/>
                </a:solidFill>
              </a:rPr>
              <a:t>protéines</a:t>
            </a:r>
            <a:r>
              <a:rPr lang="en-US" b="1" dirty="0" smtClean="0">
                <a:solidFill>
                  <a:srgbClr val="7030A0"/>
                </a:solidFill>
              </a:rPr>
              <a:t> </a:t>
            </a:r>
            <a:r>
              <a:rPr lang="en-US" b="1" dirty="0" err="1" smtClean="0">
                <a:solidFill>
                  <a:srgbClr val="7030A0"/>
                </a:solidFill>
              </a:rPr>
              <a:t>intracellulaire</a:t>
            </a:r>
            <a:r>
              <a:rPr lang="en-US" b="1" dirty="0" smtClean="0">
                <a:solidFill>
                  <a:srgbClr val="7030A0"/>
                </a:solidFill>
              </a:rPr>
              <a:t> </a:t>
            </a:r>
            <a:r>
              <a:rPr lang="en-US" b="1" dirty="0" smtClean="0">
                <a:solidFill>
                  <a:schemeClr val="accent6">
                    <a:lumMod val="50000"/>
                  </a:schemeClr>
                </a:solidFill>
              </a:rPr>
              <a:t>du </a:t>
            </a:r>
            <a:r>
              <a:rPr lang="en-US" b="1" dirty="0" err="1" smtClean="0">
                <a:solidFill>
                  <a:schemeClr val="accent6">
                    <a:lumMod val="50000"/>
                  </a:schemeClr>
                </a:solidFill>
              </a:rPr>
              <a:t>métabolisme</a:t>
            </a:r>
            <a:r>
              <a:rPr lang="en-US" b="1" dirty="0" smtClean="0">
                <a:solidFill>
                  <a:schemeClr val="accent6">
                    <a:lumMod val="50000"/>
                  </a:schemeClr>
                </a:solidFill>
              </a:rPr>
              <a:t> de la </a:t>
            </a:r>
            <a:r>
              <a:rPr lang="en-US" b="1" dirty="0" err="1" smtClean="0">
                <a:solidFill>
                  <a:schemeClr val="accent6">
                    <a:lumMod val="50000"/>
                  </a:schemeClr>
                </a:solidFill>
              </a:rPr>
              <a:t>synthèse</a:t>
            </a:r>
            <a:r>
              <a:rPr lang="en-US" b="1" dirty="0" smtClean="0">
                <a:solidFill>
                  <a:schemeClr val="accent6">
                    <a:lumMod val="50000"/>
                  </a:schemeClr>
                </a:solidFill>
              </a:rPr>
              <a:t>  du </a:t>
            </a:r>
            <a:r>
              <a:rPr lang="en-US" b="1" dirty="0" err="1" smtClean="0">
                <a:solidFill>
                  <a:schemeClr val="accent6">
                    <a:lumMod val="50000"/>
                  </a:schemeClr>
                </a:solidFill>
              </a:rPr>
              <a:t>glycogène</a:t>
            </a:r>
            <a:r>
              <a:rPr lang="en-US" b="1" dirty="0" smtClean="0">
                <a:solidFill>
                  <a:schemeClr val="accent6">
                    <a:lumMod val="50000"/>
                  </a:schemeClr>
                </a:solidFill>
              </a:rPr>
              <a:t>  </a:t>
            </a:r>
            <a:r>
              <a:rPr lang="en-US" b="1" dirty="0" smtClean="0"/>
              <a:t/>
            </a:r>
            <a:br>
              <a:rPr lang="en-US" b="1" dirty="0" smtClean="0"/>
            </a:br>
            <a:r>
              <a:rPr lang="en-US" b="1" dirty="0" smtClean="0"/>
              <a:t>                                              </a:t>
            </a:r>
          </a:p>
          <a:p>
            <a:pPr algn="ctr" eaLnBrk="1" fontAlgn="auto" hangingPunct="1">
              <a:spcAft>
                <a:spcPts val="0"/>
              </a:spcAft>
              <a:buFont typeface="Arial" pitchFamily="34" charset="0"/>
              <a:buNone/>
              <a:defRPr/>
            </a:pPr>
            <a:r>
              <a:rPr lang="en-US" b="1" dirty="0" smtClean="0">
                <a:solidFill>
                  <a:srgbClr val="FF0000"/>
                </a:solidFill>
              </a:rPr>
              <a:t>					</a:t>
            </a:r>
            <a:r>
              <a:rPr lang="en-US" b="1" dirty="0" err="1" smtClean="0">
                <a:solidFill>
                  <a:srgbClr val="FF0000"/>
                </a:solidFill>
              </a:rPr>
              <a:t>Réponse</a:t>
            </a:r>
            <a:r>
              <a:rPr lang="en-US" b="1" dirty="0" smtClean="0">
                <a:solidFill>
                  <a:srgbClr val="FF0000"/>
                </a:solidFill>
              </a:rPr>
              <a:t> 3:   </a:t>
            </a:r>
            <a:r>
              <a:rPr lang="en-US" sz="4000" b="1" u="sng" dirty="0" smtClean="0">
                <a:solidFill>
                  <a:srgbClr val="FF0000"/>
                </a:solidFill>
              </a:rPr>
              <a:t>Clinique</a:t>
            </a:r>
            <a:r>
              <a:rPr lang="en-US" b="1" dirty="0" smtClean="0"/>
              <a:t/>
            </a:r>
            <a:br>
              <a:rPr lang="en-US" b="1" dirty="0" smtClean="0"/>
            </a:br>
            <a:r>
              <a:rPr lang="en-US" b="1" dirty="0" smtClean="0"/>
              <a:t>                                     </a:t>
            </a:r>
            <a:br>
              <a:rPr lang="en-US" b="1" dirty="0" smtClean="0"/>
            </a:br>
            <a:r>
              <a:rPr lang="en-US" b="1" dirty="0" smtClean="0"/>
              <a:t>                                   </a:t>
            </a:r>
            <a:r>
              <a:rPr lang="en-US" sz="4000" b="1" dirty="0" smtClean="0">
                <a:solidFill>
                  <a:srgbClr val="FF0000"/>
                </a:solidFill>
              </a:rPr>
              <a:t>                           </a:t>
            </a:r>
          </a:p>
          <a:p>
            <a:pPr algn="ctr" eaLnBrk="1" fontAlgn="auto" hangingPunct="1">
              <a:spcAft>
                <a:spcPts val="0"/>
              </a:spcAft>
              <a:buFont typeface="Arial" pitchFamily="34" charset="0"/>
              <a:buNone/>
              <a:defRPr/>
            </a:pPr>
            <a:r>
              <a:rPr lang="en-US" sz="4000" b="1" dirty="0" smtClean="0">
                <a:solidFill>
                  <a:srgbClr val="FF0000"/>
                </a:solidFill>
              </a:rPr>
              <a:t>Chute de la </a:t>
            </a:r>
            <a:r>
              <a:rPr lang="en-US" sz="4000" b="1" dirty="0" err="1" smtClean="0">
                <a:solidFill>
                  <a:srgbClr val="FF0000"/>
                </a:solidFill>
              </a:rPr>
              <a:t>glycémie</a:t>
            </a:r>
            <a:r>
              <a:rPr lang="en-US" b="1" dirty="0" smtClean="0"/>
              <a:t/>
            </a:r>
            <a:br>
              <a:rPr lang="en-US" b="1" dirty="0" smtClean="0"/>
            </a:br>
            <a:endParaRPr lang="fr-FR" dirty="0"/>
          </a:p>
        </p:txBody>
      </p:sp>
      <p:sp>
        <p:nvSpPr>
          <p:cNvPr id="6" name="Flèche vers le bas 5"/>
          <p:cNvSpPr/>
          <p:nvPr/>
        </p:nvSpPr>
        <p:spPr>
          <a:xfrm>
            <a:off x="4214813" y="1357313"/>
            <a:ext cx="214312"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Flèche vers le bas 6"/>
          <p:cNvSpPr/>
          <p:nvPr/>
        </p:nvSpPr>
        <p:spPr>
          <a:xfrm>
            <a:off x="4214813" y="2500313"/>
            <a:ext cx="285750"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Flèche vers le bas 7"/>
          <p:cNvSpPr/>
          <p:nvPr/>
        </p:nvSpPr>
        <p:spPr>
          <a:xfrm>
            <a:off x="4214813" y="3714750"/>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Flèche vers le bas 8"/>
          <p:cNvSpPr/>
          <p:nvPr/>
        </p:nvSpPr>
        <p:spPr>
          <a:xfrm>
            <a:off x="4143375" y="5072063"/>
            <a:ext cx="357188" cy="71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8919" name="Rectangle 9"/>
          <p:cNvSpPr>
            <a:spLocks noChangeArrowheads="1"/>
          </p:cNvSpPr>
          <p:nvPr/>
        </p:nvSpPr>
        <p:spPr bwMode="auto">
          <a:xfrm>
            <a:off x="214313" y="214313"/>
            <a:ext cx="8929687" cy="369887"/>
          </a:xfrm>
          <a:prstGeom prst="rect">
            <a:avLst/>
          </a:prstGeom>
          <a:noFill/>
          <a:ln w="9525">
            <a:noFill/>
            <a:miter lim="800000"/>
            <a:headEnd/>
            <a:tailEnd/>
          </a:ln>
        </p:spPr>
        <p:txBody>
          <a:bodyPr>
            <a:spAutoFit/>
          </a:bodyPr>
          <a:lstStyle/>
          <a:p>
            <a:pPr algn="ctr">
              <a:buFont typeface="Arial" pitchFamily="34" charset="0"/>
              <a:buNone/>
            </a:pPr>
            <a:r>
              <a:rPr lang="en-US"/>
              <a:t>Le récepteur de l'insuline constitue une </a:t>
            </a:r>
            <a:r>
              <a:rPr lang="en-US" b="1"/>
              <a:t>enzyme activée par un ligand</a:t>
            </a:r>
            <a:r>
              <a:rPr lang="en-US"/>
              <a:t> </a:t>
            </a:r>
            <a:endParaRPr lang="en-US" b="1"/>
          </a:p>
        </p:txBody>
      </p:sp>
      <p:sp>
        <p:nvSpPr>
          <p:cNvPr id="10" name="Espace réservé du numéro de diapositive 9"/>
          <p:cNvSpPr>
            <a:spLocks noGrp="1"/>
          </p:cNvSpPr>
          <p:nvPr>
            <p:ph type="sldNum" sz="quarter" idx="12"/>
          </p:nvPr>
        </p:nvSpPr>
        <p:spPr/>
        <p:txBody>
          <a:bodyPr/>
          <a:lstStyle/>
          <a:p>
            <a:pPr>
              <a:defRPr/>
            </a:pPr>
            <a:fld id="{A1B6F690-F512-4064-99C2-D4B1B7C583F2}" type="slidenum">
              <a:rPr lang="fr-FR" sz="2000" b="1" smtClean="0">
                <a:solidFill>
                  <a:schemeClr val="accent5"/>
                </a:solidFill>
              </a:rPr>
              <a:pPr>
                <a:defRPr/>
              </a:pPr>
              <a:t>37</a:t>
            </a:fld>
            <a:endParaRPr lang="fr-FR" sz="2000" b="1" dirty="0">
              <a:solidFill>
                <a:schemeClr val="accent5"/>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Bensegueni\Desktop\Nouveau dossier (3)\img006.jpg"/>
          <p:cNvPicPr>
            <a:picLocks noGrp="1" noChangeAspect="1" noChangeArrowheads="1"/>
          </p:cNvPicPr>
          <p:nvPr>
            <p:ph idx="1"/>
          </p:nvPr>
        </p:nvPicPr>
        <p:blipFill>
          <a:blip r:embed="rId2"/>
          <a:srcRect/>
          <a:stretch>
            <a:fillRect/>
          </a:stretch>
        </p:blipFill>
        <p:spPr>
          <a:xfrm>
            <a:off x="642938" y="214313"/>
            <a:ext cx="7858125" cy="5826125"/>
          </a:xfrm>
        </p:spPr>
      </p:pic>
      <p:sp>
        <p:nvSpPr>
          <p:cNvPr id="4" name="Espace réservé du numéro de diapositive 3"/>
          <p:cNvSpPr>
            <a:spLocks noGrp="1"/>
          </p:cNvSpPr>
          <p:nvPr>
            <p:ph type="sldNum" sz="quarter" idx="12"/>
          </p:nvPr>
        </p:nvSpPr>
        <p:spPr/>
        <p:txBody>
          <a:bodyPr/>
          <a:lstStyle/>
          <a:p>
            <a:pPr>
              <a:defRPr/>
            </a:pPr>
            <a:fld id="{788456E3-C8C9-4824-A51C-59392D9F1036}" type="slidenum">
              <a:rPr lang="fr-FR" sz="2000" b="1" smtClean="0">
                <a:solidFill>
                  <a:schemeClr val="accent5"/>
                </a:solidFill>
              </a:rPr>
              <a:pPr>
                <a:defRPr/>
              </a:pPr>
              <a:t>38</a:t>
            </a:fld>
            <a:endParaRPr lang="fr-FR" sz="2000" b="1" dirty="0">
              <a:solidFill>
                <a:schemeClr val="accent5"/>
              </a:solidFill>
            </a:endParaRPr>
          </a:p>
        </p:txBody>
      </p:sp>
      <p:sp>
        <p:nvSpPr>
          <p:cNvPr id="5" name="ZoneTexte 4"/>
          <p:cNvSpPr txBox="1"/>
          <p:nvPr/>
        </p:nvSpPr>
        <p:spPr>
          <a:xfrm>
            <a:off x="1000125" y="6215063"/>
            <a:ext cx="6715125" cy="461962"/>
          </a:xfrm>
          <a:prstGeom prst="rect">
            <a:avLst/>
          </a:prstGeom>
          <a:noFill/>
        </p:spPr>
        <p:txBody>
          <a:bodyPr>
            <a:spAutoFit/>
          </a:bodyPr>
          <a:lstStyle/>
          <a:p>
            <a:pPr>
              <a:defRPr/>
            </a:pPr>
            <a:r>
              <a:rPr lang="fr-FR" sz="2400" b="1" dirty="0">
                <a:latin typeface="+mn-lt"/>
              </a:rPr>
              <a:t>Récepteur enzymes à domaine Tyrosine kinase (a)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Bensegueni\Desktop\Nouveau dossier (3)\img007.jpg"/>
          <p:cNvPicPr>
            <a:picLocks noGrp="1" noChangeAspect="1" noChangeArrowheads="1"/>
          </p:cNvPicPr>
          <p:nvPr>
            <p:ph idx="1"/>
          </p:nvPr>
        </p:nvPicPr>
        <p:blipFill>
          <a:blip r:embed="rId2"/>
          <a:srcRect/>
          <a:stretch>
            <a:fillRect/>
          </a:stretch>
        </p:blipFill>
        <p:spPr>
          <a:xfrm>
            <a:off x="714375" y="142875"/>
            <a:ext cx="7929563" cy="6259513"/>
          </a:xfrm>
        </p:spPr>
      </p:pic>
      <p:sp>
        <p:nvSpPr>
          <p:cNvPr id="4" name="Espace réservé du numéro de diapositive 3"/>
          <p:cNvSpPr>
            <a:spLocks noGrp="1"/>
          </p:cNvSpPr>
          <p:nvPr>
            <p:ph type="sldNum" sz="quarter" idx="12"/>
          </p:nvPr>
        </p:nvSpPr>
        <p:spPr/>
        <p:txBody>
          <a:bodyPr/>
          <a:lstStyle/>
          <a:p>
            <a:pPr>
              <a:defRPr/>
            </a:pPr>
            <a:fld id="{40F42B63-3A1D-409E-AE4D-D89196983D58}" type="slidenum">
              <a:rPr lang="fr-FR" sz="2000" b="1" smtClean="0">
                <a:solidFill>
                  <a:schemeClr val="accent5"/>
                </a:solidFill>
              </a:rPr>
              <a:pPr>
                <a:defRPr/>
              </a:pPr>
              <a:t>39</a:t>
            </a:fld>
            <a:endParaRPr lang="fr-FR" sz="2000" b="1" dirty="0">
              <a:solidFill>
                <a:schemeClr val="accent5"/>
              </a:solidFill>
            </a:endParaRPr>
          </a:p>
        </p:txBody>
      </p:sp>
      <p:sp>
        <p:nvSpPr>
          <p:cNvPr id="5" name="ZoneTexte 4"/>
          <p:cNvSpPr txBox="1"/>
          <p:nvPr/>
        </p:nvSpPr>
        <p:spPr>
          <a:xfrm>
            <a:off x="1000125" y="6396038"/>
            <a:ext cx="6715125" cy="461962"/>
          </a:xfrm>
          <a:prstGeom prst="rect">
            <a:avLst/>
          </a:prstGeom>
          <a:noFill/>
        </p:spPr>
        <p:txBody>
          <a:bodyPr>
            <a:spAutoFit/>
          </a:bodyPr>
          <a:lstStyle/>
          <a:p>
            <a:pPr>
              <a:defRPr/>
            </a:pPr>
            <a:r>
              <a:rPr lang="fr-FR" sz="2400" b="1" dirty="0">
                <a:latin typeface="+mn-lt"/>
              </a:rPr>
              <a:t>Récepteur enzymes à domaine Tyrosine kinase (b)</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b="1" smtClean="0">
                <a:solidFill>
                  <a:srgbClr val="C00000"/>
                </a:solidFill>
              </a:rPr>
              <a:t>Objectifs</a:t>
            </a:r>
            <a:r>
              <a:rPr lang="fr-FR" smtClean="0">
                <a:solidFill>
                  <a:srgbClr val="C00000"/>
                </a:solidFill>
              </a:rPr>
              <a:t/>
            </a:r>
            <a:br>
              <a:rPr lang="fr-FR" smtClean="0">
                <a:solidFill>
                  <a:srgbClr val="C00000"/>
                </a:solidFill>
              </a:rPr>
            </a:br>
            <a:endParaRPr lang="fr-FR" smtClean="0">
              <a:solidFill>
                <a:srgbClr val="C00000"/>
              </a:solidFill>
            </a:endParaRPr>
          </a:p>
        </p:txBody>
      </p:sp>
      <p:sp>
        <p:nvSpPr>
          <p:cNvPr id="5123" name="Espace réservé du contenu 2"/>
          <p:cNvSpPr>
            <a:spLocks noGrp="1"/>
          </p:cNvSpPr>
          <p:nvPr>
            <p:ph idx="1"/>
          </p:nvPr>
        </p:nvSpPr>
        <p:spPr>
          <a:xfrm>
            <a:off x="0" y="1189038"/>
            <a:ext cx="9144000" cy="4525962"/>
          </a:xfrm>
        </p:spPr>
        <p:txBody>
          <a:bodyPr/>
          <a:lstStyle/>
          <a:p>
            <a:r>
              <a:rPr lang="fr-FR" sz="3600" smtClean="0"/>
              <a:t>Identifier les principaux types de </a:t>
            </a:r>
            <a:r>
              <a:rPr lang="fr-FR" sz="3600" b="1" smtClean="0"/>
              <a:t>récepteurs</a:t>
            </a:r>
            <a:r>
              <a:rPr lang="fr-FR" sz="3600" smtClean="0"/>
              <a:t> </a:t>
            </a:r>
          </a:p>
          <a:p>
            <a:pPr>
              <a:buFont typeface="Arial" pitchFamily="34" charset="0"/>
              <a:buNone/>
            </a:pPr>
            <a:r>
              <a:rPr lang="fr-FR" sz="3600" smtClean="0"/>
              <a:t>	aux médiateurs</a:t>
            </a:r>
          </a:p>
          <a:p>
            <a:r>
              <a:rPr lang="fr-FR" sz="3600" smtClean="0"/>
              <a:t>Connaître les </a:t>
            </a:r>
            <a:r>
              <a:rPr lang="fr-FR" sz="3600" b="1" smtClean="0"/>
              <a:t>mécanismes d'action</a:t>
            </a:r>
            <a:r>
              <a:rPr lang="fr-FR" sz="3600" smtClean="0"/>
              <a:t> d'un </a:t>
            </a:r>
          </a:p>
          <a:p>
            <a:pPr>
              <a:buFont typeface="Arial" pitchFamily="34" charset="0"/>
              <a:buNone/>
            </a:pPr>
            <a:r>
              <a:rPr lang="fr-FR" sz="3600" smtClean="0"/>
              <a:t>	médicament sur un récepteur</a:t>
            </a:r>
          </a:p>
          <a:p>
            <a:r>
              <a:rPr lang="fr-FR" sz="3600" smtClean="0"/>
              <a:t>Énumérer les </a:t>
            </a:r>
            <a:r>
              <a:rPr lang="fr-FR" sz="3600" b="1" smtClean="0"/>
              <a:t>facteurs</a:t>
            </a:r>
            <a:r>
              <a:rPr lang="fr-FR" sz="3600" smtClean="0"/>
              <a:t> qui font varier l'action </a:t>
            </a:r>
          </a:p>
          <a:p>
            <a:pPr>
              <a:buFont typeface="Arial" pitchFamily="34" charset="0"/>
              <a:buNone/>
            </a:pPr>
            <a:r>
              <a:rPr lang="fr-FR" sz="3600" smtClean="0"/>
              <a:t>	du médicament</a:t>
            </a:r>
            <a:endParaRPr lang="fr-FR" sz="2800" smtClean="0"/>
          </a:p>
          <a:p>
            <a:endParaRPr lang="fr-FR" smtClean="0"/>
          </a:p>
        </p:txBody>
      </p:sp>
      <p:sp>
        <p:nvSpPr>
          <p:cNvPr id="4" name="Espace réservé du numéro de diapositive 3"/>
          <p:cNvSpPr>
            <a:spLocks noGrp="1"/>
          </p:cNvSpPr>
          <p:nvPr>
            <p:ph type="sldNum" sz="quarter" idx="12"/>
          </p:nvPr>
        </p:nvSpPr>
        <p:spPr/>
        <p:txBody>
          <a:bodyPr/>
          <a:lstStyle/>
          <a:p>
            <a:pPr>
              <a:defRPr/>
            </a:pPr>
            <a:fld id="{0AF293FE-0547-4F97-BBF3-8CE0B53B1176}" type="slidenum">
              <a:rPr lang="fr-FR" smtClean="0"/>
              <a:pPr>
                <a:defRPr/>
              </a:pPr>
              <a:t>4</a:t>
            </a:fld>
            <a:endParaRPr lang="fr-FR"/>
          </a:p>
        </p:txBody>
      </p:sp>
      <p:pic>
        <p:nvPicPr>
          <p:cNvPr id="5125" name="Picture 8" descr="Objective PNG Photo – Free PNG Images Vector, PSD, Clipart, Templates"/>
          <p:cNvPicPr>
            <a:picLocks noChangeAspect="1" noChangeArrowheads="1"/>
          </p:cNvPicPr>
          <p:nvPr/>
        </p:nvPicPr>
        <p:blipFill>
          <a:blip r:embed="rId2"/>
          <a:srcRect/>
          <a:stretch>
            <a:fillRect/>
          </a:stretch>
        </p:blipFill>
        <p:spPr bwMode="auto">
          <a:xfrm>
            <a:off x="7643813" y="5051425"/>
            <a:ext cx="1500187" cy="180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Bensegueni\Desktop\Nouveau dossier (3)\img010.jpg"/>
          <p:cNvPicPr>
            <a:picLocks noGrp="1" noChangeAspect="1" noChangeArrowheads="1"/>
          </p:cNvPicPr>
          <p:nvPr>
            <p:ph idx="1"/>
          </p:nvPr>
        </p:nvPicPr>
        <p:blipFill>
          <a:blip r:embed="rId2"/>
          <a:srcRect/>
          <a:stretch>
            <a:fillRect/>
          </a:stretch>
        </p:blipFill>
        <p:spPr>
          <a:xfrm>
            <a:off x="571500" y="214313"/>
            <a:ext cx="8072438" cy="6072187"/>
          </a:xfrm>
        </p:spPr>
      </p:pic>
      <p:sp>
        <p:nvSpPr>
          <p:cNvPr id="4" name="Espace réservé du numéro de diapositive 3"/>
          <p:cNvSpPr>
            <a:spLocks noGrp="1"/>
          </p:cNvSpPr>
          <p:nvPr>
            <p:ph type="sldNum" sz="quarter" idx="12"/>
          </p:nvPr>
        </p:nvSpPr>
        <p:spPr/>
        <p:txBody>
          <a:bodyPr/>
          <a:lstStyle/>
          <a:p>
            <a:pPr>
              <a:defRPr/>
            </a:pPr>
            <a:fld id="{74D77AFE-F3C9-42B5-9CC3-DB422A0FAE17}" type="slidenum">
              <a:rPr lang="fr-FR" sz="2000" b="1" smtClean="0">
                <a:solidFill>
                  <a:schemeClr val="accent5"/>
                </a:solidFill>
              </a:rPr>
              <a:pPr>
                <a:defRPr/>
              </a:pPr>
              <a:t>40</a:t>
            </a:fld>
            <a:endParaRPr lang="fr-FR" sz="2000" b="1" dirty="0">
              <a:solidFill>
                <a:schemeClr val="accent5"/>
              </a:solidFill>
            </a:endParaRPr>
          </a:p>
        </p:txBody>
      </p:sp>
      <p:sp>
        <p:nvSpPr>
          <p:cNvPr id="5" name="ZoneTexte 4"/>
          <p:cNvSpPr txBox="1"/>
          <p:nvPr/>
        </p:nvSpPr>
        <p:spPr>
          <a:xfrm>
            <a:off x="1000125" y="6357938"/>
            <a:ext cx="6715125" cy="461962"/>
          </a:xfrm>
          <a:prstGeom prst="rect">
            <a:avLst/>
          </a:prstGeom>
          <a:noFill/>
        </p:spPr>
        <p:txBody>
          <a:bodyPr>
            <a:spAutoFit/>
          </a:bodyPr>
          <a:lstStyle/>
          <a:p>
            <a:pPr>
              <a:defRPr/>
            </a:pPr>
            <a:r>
              <a:rPr lang="fr-FR" sz="2400" b="1" dirty="0">
                <a:latin typeface="+mn-lt"/>
              </a:rPr>
              <a:t>Récepteur enzymes à domaine Tyrosine kinase (c)</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Bensegueni\Desktop\Nouveau dossier (3)\img009.jpg"/>
          <p:cNvPicPr>
            <a:picLocks noGrp="1" noChangeAspect="1" noChangeArrowheads="1"/>
          </p:cNvPicPr>
          <p:nvPr>
            <p:ph idx="1"/>
          </p:nvPr>
        </p:nvPicPr>
        <p:blipFill>
          <a:blip r:embed="rId2"/>
          <a:srcRect/>
          <a:stretch>
            <a:fillRect/>
          </a:stretch>
        </p:blipFill>
        <p:spPr>
          <a:xfrm>
            <a:off x="357188" y="214313"/>
            <a:ext cx="8429625" cy="6143625"/>
          </a:xfrm>
        </p:spPr>
      </p:pic>
      <p:sp>
        <p:nvSpPr>
          <p:cNvPr id="4" name="Espace réservé du numéro de diapositive 3"/>
          <p:cNvSpPr>
            <a:spLocks noGrp="1"/>
          </p:cNvSpPr>
          <p:nvPr>
            <p:ph type="sldNum" sz="quarter" idx="12"/>
          </p:nvPr>
        </p:nvSpPr>
        <p:spPr/>
        <p:txBody>
          <a:bodyPr/>
          <a:lstStyle/>
          <a:p>
            <a:pPr>
              <a:defRPr/>
            </a:pPr>
            <a:fld id="{57D516CE-E3AF-4C7E-B440-2ADC1AE9A74B}" type="slidenum">
              <a:rPr lang="fr-FR" sz="2000" b="1" smtClean="0">
                <a:solidFill>
                  <a:schemeClr val="accent5"/>
                </a:solidFill>
              </a:rPr>
              <a:pPr>
                <a:defRPr/>
              </a:pPr>
              <a:t>41</a:t>
            </a:fld>
            <a:endParaRPr lang="fr-FR" sz="2000" b="1" dirty="0">
              <a:solidFill>
                <a:schemeClr val="accent5"/>
              </a:solidFill>
            </a:endParaRPr>
          </a:p>
        </p:txBody>
      </p:sp>
      <p:sp>
        <p:nvSpPr>
          <p:cNvPr id="5" name="ZoneTexte 4"/>
          <p:cNvSpPr txBox="1"/>
          <p:nvPr/>
        </p:nvSpPr>
        <p:spPr>
          <a:xfrm>
            <a:off x="1000125" y="6429375"/>
            <a:ext cx="6715125" cy="461963"/>
          </a:xfrm>
          <a:prstGeom prst="rect">
            <a:avLst/>
          </a:prstGeom>
          <a:noFill/>
        </p:spPr>
        <p:txBody>
          <a:bodyPr>
            <a:spAutoFit/>
          </a:bodyPr>
          <a:lstStyle/>
          <a:p>
            <a:pPr>
              <a:defRPr/>
            </a:pPr>
            <a:r>
              <a:rPr lang="fr-FR" sz="2400" b="1" dirty="0">
                <a:latin typeface="+mn-lt"/>
              </a:rPr>
              <a:t>Récepteur enzymes à domaine Tyrosine kinase (d)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nvPr>
        </p:nvSpPr>
        <p:spPr>
          <a:xfrm>
            <a:off x="457200" y="0"/>
            <a:ext cx="8229600" cy="1143000"/>
          </a:xfrm>
        </p:spPr>
        <p:txBody>
          <a:bodyPr/>
          <a:lstStyle/>
          <a:p>
            <a:r>
              <a:rPr lang="fr-FR" sz="3600" b="1" smtClean="0">
                <a:solidFill>
                  <a:srgbClr val="0070C0"/>
                </a:solidFill>
              </a:rPr>
              <a:t>3) Récepteur couplé à une protéine G</a:t>
            </a:r>
            <a:endParaRPr lang="ar-DZ" sz="3600" smtClean="0">
              <a:solidFill>
                <a:srgbClr val="0070C0"/>
              </a:solidFill>
            </a:endParaRPr>
          </a:p>
        </p:txBody>
      </p:sp>
      <p:sp>
        <p:nvSpPr>
          <p:cNvPr id="30723" name="Espace réservé du contenu 2"/>
          <p:cNvSpPr>
            <a:spLocks noGrp="1"/>
          </p:cNvSpPr>
          <p:nvPr>
            <p:ph idx="1"/>
          </p:nvPr>
        </p:nvSpPr>
        <p:spPr>
          <a:xfrm>
            <a:off x="457200" y="857250"/>
            <a:ext cx="8472488" cy="4525963"/>
          </a:xfrm>
        </p:spPr>
        <p:txBody>
          <a:bodyPr/>
          <a:lstStyle/>
          <a:p>
            <a:pPr>
              <a:lnSpc>
                <a:spcPct val="150000"/>
              </a:lnSpc>
            </a:pPr>
            <a:r>
              <a:rPr lang="en-US" smtClean="0"/>
              <a:t>Ces récepteurs se composent d'une </a:t>
            </a:r>
            <a:r>
              <a:rPr lang="en-US" b="1" smtClean="0"/>
              <a:t>chaine d'acides aminés sous forme d'hélice organisée en sept segments </a:t>
            </a:r>
            <a:r>
              <a:rPr lang="fr-FR" smtClean="0"/>
              <a:t>transmembranaires </a:t>
            </a:r>
          </a:p>
          <a:p>
            <a:pPr>
              <a:lnSpc>
                <a:spcPct val="150000"/>
              </a:lnSpc>
            </a:pPr>
            <a:r>
              <a:rPr lang="fr-FR" smtClean="0"/>
              <a:t>ils sont organisés en un </a:t>
            </a:r>
            <a:r>
              <a:rPr lang="fr-FR" smtClean="0">
                <a:solidFill>
                  <a:srgbClr val="FF0000"/>
                </a:solidFill>
              </a:rPr>
              <a:t>cercle</a:t>
            </a:r>
            <a:r>
              <a:rPr lang="fr-FR" smtClean="0"/>
              <a:t> qui contient en son centre une cavité et </a:t>
            </a:r>
            <a:r>
              <a:rPr lang="fr-FR" smtClean="0">
                <a:solidFill>
                  <a:srgbClr val="FF0000"/>
                </a:solidFill>
              </a:rPr>
              <a:t>un site de liaison</a:t>
            </a:r>
            <a:r>
              <a:rPr lang="fr-FR" smtClean="0"/>
              <a:t> pour la molécule signal</a:t>
            </a:r>
          </a:p>
          <a:p>
            <a:pPr>
              <a:lnSpc>
                <a:spcPct val="150000"/>
              </a:lnSpc>
            </a:pPr>
            <a:r>
              <a:rPr lang="fr-FR" sz="2400" smtClean="0"/>
              <a:t> </a:t>
            </a:r>
            <a:r>
              <a:rPr lang="fr-FR" sz="2800" smtClean="0"/>
              <a:t>3 éléments : </a:t>
            </a:r>
            <a:r>
              <a:rPr lang="fr-FR" sz="2800" b="1" smtClean="0"/>
              <a:t>Rc monomérique </a:t>
            </a:r>
            <a:r>
              <a:rPr lang="fr-FR" sz="2800" smtClean="0"/>
              <a:t>à 7 hélices transmembranaires + </a:t>
            </a:r>
            <a:r>
              <a:rPr lang="fr-FR" sz="2800" b="1" smtClean="0"/>
              <a:t>protéine G</a:t>
            </a:r>
            <a:r>
              <a:rPr lang="fr-FR" sz="2800" smtClean="0"/>
              <a:t> + </a:t>
            </a:r>
            <a:r>
              <a:rPr lang="fr-FR" sz="2800" b="1" smtClean="0"/>
              <a:t>effecteur</a:t>
            </a:r>
            <a:endParaRPr lang="fr-FR" sz="2800" smtClean="0"/>
          </a:p>
          <a:p>
            <a:endParaRPr lang="fr-FR" smtClean="0"/>
          </a:p>
          <a:p>
            <a:endParaRPr lang="en-US" smtClean="0"/>
          </a:p>
          <a:p>
            <a:endParaRPr lang="en-US" smtClean="0"/>
          </a:p>
          <a:p>
            <a:endParaRPr lang="ar-DZ" smtClean="0"/>
          </a:p>
        </p:txBody>
      </p:sp>
      <p:sp>
        <p:nvSpPr>
          <p:cNvPr id="4" name="Espace réservé du numéro de diapositive 3"/>
          <p:cNvSpPr>
            <a:spLocks noGrp="1"/>
          </p:cNvSpPr>
          <p:nvPr>
            <p:ph type="sldNum" sz="quarter" idx="12"/>
          </p:nvPr>
        </p:nvSpPr>
        <p:spPr/>
        <p:txBody>
          <a:bodyPr/>
          <a:lstStyle/>
          <a:p>
            <a:pPr>
              <a:defRPr/>
            </a:pPr>
            <a:fld id="{8F75B659-03AF-4B95-BF54-D4C487203925}" type="slidenum">
              <a:rPr lang="fr-FR" sz="2000" b="1" smtClean="0">
                <a:solidFill>
                  <a:schemeClr val="accent5"/>
                </a:solidFill>
              </a:rPr>
              <a:pPr>
                <a:defRPr/>
              </a:pPr>
              <a:t>42</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checkerboard(across)">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checkerboard(across)">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checkerboard(across)">
                                      <p:cBhvr>
                                        <p:cTn id="17"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1604963" y="1033463"/>
            <a:ext cx="5934075" cy="4791075"/>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pPr>
              <a:defRPr/>
            </a:pPr>
            <a:fld id="{445BF93E-93F6-43A1-A2D8-BC8E9B9E46C1}" type="slidenum">
              <a:rPr lang="fr-FR" sz="2000" b="1" smtClean="0">
                <a:solidFill>
                  <a:schemeClr val="accent5"/>
                </a:solidFill>
              </a:rPr>
              <a:pPr>
                <a:defRPr/>
              </a:pPr>
              <a:t>43</a:t>
            </a:fld>
            <a:endParaRPr lang="fr-FR" sz="2000" b="1" dirty="0">
              <a:solidFill>
                <a:schemeClr val="accent5"/>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50" y="0"/>
            <a:ext cx="8643938" cy="5000625"/>
          </a:xfrm>
        </p:spPr>
        <p:txBody>
          <a:bodyPr/>
          <a:lstStyle/>
          <a:p>
            <a:pPr>
              <a:lnSpc>
                <a:spcPct val="150000"/>
              </a:lnSpc>
            </a:pPr>
            <a:r>
              <a:rPr lang="fr-FR" smtClean="0"/>
              <a:t>L'association du ligand, ou d'un analogue pharmacologique possédant une activité agoniste, induit un changement de conformation du récepteur, et lui permet </a:t>
            </a:r>
            <a:r>
              <a:rPr lang="fr-FR" smtClean="0">
                <a:solidFill>
                  <a:srgbClr val="FF0000"/>
                </a:solidFill>
              </a:rPr>
              <a:t>d'entrer en contact avec une protéine G </a:t>
            </a:r>
            <a:r>
              <a:rPr lang="fr-FR" smtClean="0"/>
              <a:t>(protéine liant les nucléotides guanyliques)</a:t>
            </a:r>
          </a:p>
          <a:p>
            <a:pPr>
              <a:lnSpc>
                <a:spcPct val="150000"/>
              </a:lnSpc>
            </a:pPr>
            <a:r>
              <a:rPr lang="fr-FR" smtClean="0"/>
              <a:t>Les protéines G</a:t>
            </a:r>
            <a:r>
              <a:rPr lang="en-US" smtClean="0"/>
              <a:t> sont situées sur la face interne de la membrane plasmique </a:t>
            </a:r>
            <a:r>
              <a:rPr lang="fr-FR" smtClean="0"/>
              <a:t>et sont formées de trois sous-unités </a:t>
            </a:r>
            <a:r>
              <a:rPr lang="fr-FR" smtClean="0">
                <a:solidFill>
                  <a:srgbClr val="FF0000"/>
                </a:solidFill>
              </a:rPr>
              <a:t>alpha</a:t>
            </a:r>
            <a:r>
              <a:rPr lang="fr-FR" smtClean="0"/>
              <a:t>, </a:t>
            </a:r>
            <a:r>
              <a:rPr lang="fr-FR" smtClean="0">
                <a:solidFill>
                  <a:srgbClr val="FF0000"/>
                </a:solidFill>
              </a:rPr>
              <a:t>bêta</a:t>
            </a:r>
            <a:r>
              <a:rPr lang="fr-FR" smtClean="0"/>
              <a:t> et </a:t>
            </a:r>
            <a:r>
              <a:rPr lang="fr-FR" smtClean="0">
                <a:solidFill>
                  <a:srgbClr val="FF0000"/>
                </a:solidFill>
              </a:rPr>
              <a:t>Gama</a:t>
            </a:r>
            <a:endParaRPr lang="fr-FR" smtClean="0"/>
          </a:p>
          <a:p>
            <a:endParaRPr lang="ar-DZ" smtClean="0"/>
          </a:p>
        </p:txBody>
      </p:sp>
      <p:sp>
        <p:nvSpPr>
          <p:cNvPr id="4" name="Espace réservé du numéro de diapositive 3"/>
          <p:cNvSpPr>
            <a:spLocks noGrp="1"/>
          </p:cNvSpPr>
          <p:nvPr>
            <p:ph type="sldNum" sz="quarter" idx="12"/>
          </p:nvPr>
        </p:nvSpPr>
        <p:spPr/>
        <p:txBody>
          <a:bodyPr/>
          <a:lstStyle/>
          <a:p>
            <a:pPr>
              <a:defRPr/>
            </a:pPr>
            <a:fld id="{4335D1E9-F70E-4EB9-8D9D-3F85EA96D88A}" type="slidenum">
              <a:rPr lang="fr-FR" sz="2000" b="1" smtClean="0">
                <a:solidFill>
                  <a:schemeClr val="accent5"/>
                </a:solidFill>
              </a:rPr>
              <a:pPr>
                <a:defRPr/>
              </a:pPr>
              <a:t>44</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a:blip r:embed="rId2"/>
          <a:srcRect/>
          <a:stretch>
            <a:fillRect/>
          </a:stretch>
        </p:blipFill>
        <p:spPr bwMode="auto">
          <a:xfrm>
            <a:off x="714375" y="928688"/>
            <a:ext cx="6215063" cy="4886325"/>
          </a:xfrm>
          <a:prstGeom prst="rect">
            <a:avLst/>
          </a:prstGeom>
          <a:noFill/>
          <a:ln w="9525">
            <a:noFill/>
            <a:miter lim="800000"/>
            <a:headEnd/>
            <a:tailEnd/>
          </a:ln>
        </p:spPr>
      </p:pic>
      <p:pic>
        <p:nvPicPr>
          <p:cNvPr id="47107" name="Picture 2"/>
          <p:cNvPicPr>
            <a:picLocks noChangeAspect="1" noChangeArrowheads="1"/>
          </p:cNvPicPr>
          <p:nvPr/>
        </p:nvPicPr>
        <p:blipFill>
          <a:blip r:embed="rId3"/>
          <a:srcRect/>
          <a:stretch>
            <a:fillRect/>
          </a:stretch>
        </p:blipFill>
        <p:spPr bwMode="auto">
          <a:xfrm>
            <a:off x="7143750" y="2386013"/>
            <a:ext cx="2000250" cy="2257425"/>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pPr>
              <a:defRPr/>
            </a:pPr>
            <a:fld id="{EF849FA4-2973-4B88-AA01-EED8BC185568}" type="slidenum">
              <a:rPr lang="fr-FR" sz="2000" b="1" smtClean="0">
                <a:solidFill>
                  <a:schemeClr val="accent5"/>
                </a:solidFill>
              </a:rPr>
              <a:pPr>
                <a:defRPr/>
              </a:pPr>
              <a:t>45</a:t>
            </a:fld>
            <a:endParaRPr lang="fr-FR" sz="2000" b="1" dirty="0">
              <a:solidFill>
                <a:schemeClr val="accent5"/>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71563"/>
            <a:ext cx="8229600" cy="5054600"/>
          </a:xfrm>
        </p:spPr>
        <p:txBody>
          <a:bodyPr/>
          <a:lstStyle/>
          <a:p>
            <a:pPr>
              <a:lnSpc>
                <a:spcPct val="150000"/>
              </a:lnSpc>
              <a:defRPr/>
            </a:pPr>
            <a:r>
              <a:rPr lang="fr-FR" dirty="0" smtClean="0"/>
              <a:t>L'interaction avec le récepteur </a:t>
            </a:r>
            <a:r>
              <a:rPr lang="fr-FR" u="sng" dirty="0" smtClean="0"/>
              <a:t>active la protéine G </a:t>
            </a:r>
            <a:r>
              <a:rPr lang="fr-FR" dirty="0" smtClean="0">
                <a:solidFill>
                  <a:srgbClr val="FF0000"/>
                </a:solidFill>
              </a:rPr>
              <a:t>(la sous-unité </a:t>
            </a:r>
            <a:r>
              <a:rPr lang="fr-FR" i="1" dirty="0" smtClean="0">
                <a:solidFill>
                  <a:srgbClr val="FF0000"/>
                </a:solidFill>
              </a:rPr>
              <a:t>alpha libère le </a:t>
            </a:r>
            <a:r>
              <a:rPr lang="fr-FR" dirty="0" smtClean="0">
                <a:solidFill>
                  <a:srgbClr val="FF0000"/>
                </a:solidFill>
              </a:rPr>
              <a:t>GDP et fixe le GTP</a:t>
            </a:r>
            <a:r>
              <a:rPr lang="en-US" dirty="0" smtClean="0">
                <a:solidFill>
                  <a:srgbClr val="FF0000"/>
                </a:solidFill>
              </a:rPr>
              <a:t>),</a:t>
            </a:r>
            <a:r>
              <a:rPr lang="en-US" dirty="0" smtClean="0">
                <a:solidFill>
                  <a:schemeClr val="accent6">
                    <a:lumMod val="75000"/>
                  </a:schemeClr>
                </a:solidFill>
              </a:rPr>
              <a:t> </a:t>
            </a:r>
            <a:r>
              <a:rPr lang="fr-FR" dirty="0" smtClean="0"/>
              <a:t>qui va à son tour </a:t>
            </a:r>
            <a:r>
              <a:rPr lang="fr-FR" u="sng" dirty="0" smtClean="0"/>
              <a:t>moduler l'activité d'une protéine effectrice </a:t>
            </a:r>
            <a:r>
              <a:rPr lang="fr-FR" dirty="0" smtClean="0"/>
              <a:t>(</a:t>
            </a:r>
            <a:r>
              <a:rPr lang="en-US" dirty="0" smtClean="0">
                <a:solidFill>
                  <a:srgbClr val="FF0000"/>
                </a:solidFill>
              </a:rPr>
              <a:t>qui </a:t>
            </a:r>
            <a:r>
              <a:rPr lang="en-US" dirty="0" err="1" smtClean="0">
                <a:solidFill>
                  <a:srgbClr val="FF0000"/>
                </a:solidFill>
              </a:rPr>
              <a:t>fonctionne</a:t>
            </a:r>
            <a:r>
              <a:rPr lang="en-US" dirty="0" smtClean="0">
                <a:solidFill>
                  <a:srgbClr val="FF0000"/>
                </a:solidFill>
              </a:rPr>
              <a:t> </a:t>
            </a:r>
            <a:r>
              <a:rPr lang="en-US" dirty="0" err="1" smtClean="0">
                <a:solidFill>
                  <a:srgbClr val="FF0000"/>
                </a:solidFill>
              </a:rPr>
              <a:t>soit</a:t>
            </a:r>
            <a:r>
              <a:rPr lang="en-US" dirty="0" smtClean="0">
                <a:solidFill>
                  <a:srgbClr val="FF0000"/>
                </a:solidFill>
              </a:rPr>
              <a:t> avec une enzyme </a:t>
            </a:r>
            <a:r>
              <a:rPr lang="en-US" dirty="0" err="1" smtClean="0">
                <a:solidFill>
                  <a:srgbClr val="FF0000"/>
                </a:solidFill>
              </a:rPr>
              <a:t>ou</a:t>
            </a:r>
            <a:r>
              <a:rPr lang="en-US" dirty="0" smtClean="0">
                <a:solidFill>
                  <a:srgbClr val="FF0000"/>
                </a:solidFill>
              </a:rPr>
              <a:t> un canal </a:t>
            </a:r>
            <a:r>
              <a:rPr lang="en-US" dirty="0" err="1" smtClean="0">
                <a:solidFill>
                  <a:srgbClr val="FF0000"/>
                </a:solidFill>
              </a:rPr>
              <a:t>ionique</a:t>
            </a:r>
            <a:r>
              <a:rPr lang="fr-FR" dirty="0" smtClean="0"/>
              <a:t>) ce </a:t>
            </a:r>
            <a:r>
              <a:rPr lang="en-US" dirty="0" smtClean="0"/>
              <a:t>qui </a:t>
            </a:r>
            <a:r>
              <a:rPr lang="en-US" dirty="0" err="1" smtClean="0"/>
              <a:t>engendre</a:t>
            </a:r>
            <a:r>
              <a:rPr lang="en-US" dirty="0" smtClean="0"/>
              <a:t> </a:t>
            </a:r>
            <a:r>
              <a:rPr lang="en-US" dirty="0" err="1" smtClean="0"/>
              <a:t>l'effet</a:t>
            </a:r>
            <a:r>
              <a:rPr lang="en-US" dirty="0" smtClean="0"/>
              <a:t> </a:t>
            </a:r>
            <a:r>
              <a:rPr lang="en-US" dirty="0" err="1" smtClean="0"/>
              <a:t>pharmacologique</a:t>
            </a:r>
            <a:endParaRPr lang="en-US" dirty="0" smtClean="0"/>
          </a:p>
          <a:p>
            <a:pPr>
              <a:defRPr/>
            </a:pPr>
            <a:endParaRPr lang="ar-DZ" dirty="0"/>
          </a:p>
        </p:txBody>
      </p:sp>
      <p:sp>
        <p:nvSpPr>
          <p:cNvPr id="4" name="Espace réservé du numéro de diapositive 3"/>
          <p:cNvSpPr>
            <a:spLocks noGrp="1"/>
          </p:cNvSpPr>
          <p:nvPr>
            <p:ph type="sldNum" sz="quarter" idx="12"/>
          </p:nvPr>
        </p:nvSpPr>
        <p:spPr/>
        <p:txBody>
          <a:bodyPr/>
          <a:lstStyle/>
          <a:p>
            <a:pPr>
              <a:defRPr/>
            </a:pPr>
            <a:fld id="{308C2FB5-737F-40EA-83A9-36DC1DF6E06E}" type="slidenum">
              <a:rPr lang="fr-FR" sz="2000" b="1" smtClean="0">
                <a:solidFill>
                  <a:schemeClr val="accent5"/>
                </a:solidFill>
              </a:rPr>
              <a:pPr>
                <a:defRPr/>
              </a:pPr>
              <a:t>46</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http://www.ulysse.u-bordeaux.fr/atelier/ikramer/biocell_diffusion/gbb.cel.fa.109.b3/content/images/27-regulation-des-proteine-G-par-GRS_xl.jpg">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pPr>
              <a:defRPr/>
            </a:pPr>
            <a:fld id="{249A3259-BCDF-4330-A26C-29CC73DC0DDB}" type="slidenum">
              <a:rPr lang="fr-FR" sz="2000" b="1" smtClean="0">
                <a:solidFill>
                  <a:schemeClr val="accent5"/>
                </a:solidFill>
              </a:rPr>
              <a:pPr>
                <a:defRPr/>
              </a:pPr>
              <a:t>47</a:t>
            </a:fld>
            <a:endParaRPr lang="fr-FR" sz="2000" b="1" dirty="0">
              <a:solidFill>
                <a:schemeClr val="accent5"/>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857250" y="857250"/>
            <a:ext cx="7500938" cy="5000625"/>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pPr>
              <a:defRPr/>
            </a:pPr>
            <a:fld id="{B5265B62-6244-47B7-86AD-2A484AA502FB}" type="slidenum">
              <a:rPr lang="fr-FR" sz="2000" b="1" smtClean="0">
                <a:solidFill>
                  <a:schemeClr val="accent6"/>
                </a:solidFill>
              </a:rPr>
              <a:pPr>
                <a:defRPr/>
              </a:pPr>
              <a:t>48</a:t>
            </a:fld>
            <a:endParaRPr lang="fr-FR" sz="2000" b="1">
              <a:solidFill>
                <a:schemeClr val="accent6"/>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a:xfrm>
            <a:off x="500063" y="5857875"/>
            <a:ext cx="8229600" cy="1143000"/>
          </a:xfrm>
        </p:spPr>
        <p:txBody>
          <a:bodyPr/>
          <a:lstStyle/>
          <a:p>
            <a:pPr eaLnBrk="1" hangingPunct="1"/>
            <a:r>
              <a:rPr lang="en-US" sz="2800" b="1" u="sng" smtClean="0"/>
              <a:t>Recepteur couplé à une protéine G</a:t>
            </a:r>
            <a:br>
              <a:rPr lang="en-US" sz="2800" b="1" u="sng" smtClean="0"/>
            </a:br>
            <a:r>
              <a:rPr lang="en-US" sz="2800" b="1" smtClean="0"/>
              <a:t>(Guanosine triphosphate GTP)a</a:t>
            </a:r>
            <a:br>
              <a:rPr lang="en-US" sz="2800" b="1" smtClean="0"/>
            </a:br>
            <a:endParaRPr lang="fr-FR" sz="2800" smtClean="0"/>
          </a:p>
        </p:txBody>
      </p:sp>
      <p:pic>
        <p:nvPicPr>
          <p:cNvPr id="51203" name="Picture 2" descr="G:\Nouveau dossier\img066.jpg"/>
          <p:cNvPicPr>
            <a:picLocks noGrp="1" noChangeAspect="1" noChangeArrowheads="1"/>
          </p:cNvPicPr>
          <p:nvPr>
            <p:ph idx="1"/>
          </p:nvPr>
        </p:nvPicPr>
        <p:blipFill>
          <a:blip r:embed="rId2"/>
          <a:srcRect/>
          <a:stretch>
            <a:fillRect/>
          </a:stretch>
        </p:blipFill>
        <p:spPr>
          <a:xfrm>
            <a:off x="428625" y="357188"/>
            <a:ext cx="8286750" cy="5357812"/>
          </a:xfrm>
        </p:spPr>
      </p:pic>
      <p:sp>
        <p:nvSpPr>
          <p:cNvPr id="4" name="Espace réservé du numéro de diapositive 3"/>
          <p:cNvSpPr>
            <a:spLocks noGrp="1"/>
          </p:cNvSpPr>
          <p:nvPr>
            <p:ph type="sldNum" sz="quarter" idx="12"/>
          </p:nvPr>
        </p:nvSpPr>
        <p:spPr/>
        <p:txBody>
          <a:bodyPr/>
          <a:lstStyle/>
          <a:p>
            <a:pPr>
              <a:defRPr/>
            </a:pPr>
            <a:fld id="{A8159007-9031-44FE-BBD2-1789486DFDB2}" type="slidenum">
              <a:rPr lang="fr-FR" sz="2000" b="1" smtClean="0">
                <a:solidFill>
                  <a:schemeClr val="accent6"/>
                </a:solidFill>
              </a:rPr>
              <a:pPr>
                <a:defRPr/>
              </a:pPr>
              <a:t>49</a:t>
            </a:fld>
            <a:endParaRPr lang="fr-FR" sz="2000" b="1" dirty="0">
              <a:solidFill>
                <a:schemeClr val="accent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500063" y="3286125"/>
            <a:ext cx="8229600" cy="1143000"/>
          </a:xfrm>
        </p:spPr>
        <p:txBody>
          <a:bodyPr/>
          <a:lstStyle/>
          <a:p>
            <a:pPr marL="342900" indent="-342900" algn="l"/>
            <a:r>
              <a:rPr lang="fr-FR" sz="6000" b="1" smtClean="0">
                <a:solidFill>
                  <a:srgbClr val="FF0000"/>
                </a:solidFill>
              </a:rPr>
              <a:t>I) NOTIONS DE BASES</a:t>
            </a:r>
            <a:br>
              <a:rPr lang="fr-FR" sz="6000" b="1" smtClean="0">
                <a:solidFill>
                  <a:srgbClr val="FF0000"/>
                </a:solidFill>
              </a:rPr>
            </a:br>
            <a:r>
              <a:rPr lang="fr-FR" sz="2400" smtClean="0"/>
              <a:t> </a:t>
            </a:r>
            <a:br>
              <a:rPr lang="fr-FR" sz="2400" smtClean="0"/>
            </a:br>
            <a:r>
              <a:rPr lang="fr-FR" sz="2400" smtClean="0"/>
              <a:t/>
            </a:r>
            <a:br>
              <a:rPr lang="fr-FR" sz="2400" smtClean="0"/>
            </a:br>
            <a:r>
              <a:rPr lang="fr-FR" sz="2400" smtClean="0"/>
              <a:t/>
            </a:r>
            <a:br>
              <a:rPr lang="fr-FR" sz="2400" smtClean="0"/>
            </a:br>
            <a:r>
              <a:rPr lang="fr-FR" sz="2400" smtClean="0"/>
              <a:t/>
            </a:r>
            <a:br>
              <a:rPr lang="fr-FR" sz="2400" smtClean="0"/>
            </a:br>
            <a:r>
              <a:rPr lang="fr-FR" sz="2400" smtClean="0"/>
              <a:t>Introduction</a:t>
            </a:r>
            <a:br>
              <a:rPr lang="fr-FR" sz="2400" smtClean="0"/>
            </a:br>
            <a:r>
              <a:rPr lang="fr-FR" sz="2400" smtClean="0"/>
              <a:t>Définition</a:t>
            </a:r>
            <a:br>
              <a:rPr lang="fr-FR" sz="2400" smtClean="0"/>
            </a:br>
            <a:r>
              <a:rPr lang="fr-FR" sz="2400" smtClean="0"/>
              <a:t>Mécanisme d’action</a:t>
            </a:r>
            <a:br>
              <a:rPr lang="fr-FR" sz="2400" smtClean="0"/>
            </a:br>
            <a:r>
              <a:rPr lang="fr-FR" sz="2400" smtClean="0"/>
              <a:t>Effet thérapeutique</a:t>
            </a:r>
            <a:br>
              <a:rPr lang="fr-FR" sz="2400" smtClean="0"/>
            </a:br>
            <a:r>
              <a:rPr lang="fr-FR" sz="2400" smtClean="0"/>
              <a:t>Récepteurs</a:t>
            </a:r>
            <a:endParaRPr lang="fr-FR" sz="6000" b="1" smtClean="0">
              <a:solidFill>
                <a:srgbClr val="FF0000"/>
              </a:solidFill>
            </a:endParaRPr>
          </a:p>
        </p:txBody>
      </p:sp>
      <p:sp>
        <p:nvSpPr>
          <p:cNvPr id="3" name="Espace réservé du numéro de diapositive 2"/>
          <p:cNvSpPr>
            <a:spLocks noGrp="1"/>
          </p:cNvSpPr>
          <p:nvPr>
            <p:ph type="sldNum" sz="quarter" idx="12"/>
          </p:nvPr>
        </p:nvSpPr>
        <p:spPr/>
        <p:txBody>
          <a:bodyPr/>
          <a:lstStyle/>
          <a:p>
            <a:pPr>
              <a:defRPr/>
            </a:pPr>
            <a:fld id="{3A6C9FBB-CBFC-41D3-A7B7-4B823A069624}" type="slidenum">
              <a:rPr lang="fr-FR" smtClean="0"/>
              <a:pPr>
                <a:defRPr/>
              </a:pPr>
              <a:t>5</a:t>
            </a:fld>
            <a:endParaRPr lang="fr-FR"/>
          </a:p>
        </p:txBody>
      </p:sp>
      <p:pic>
        <p:nvPicPr>
          <p:cNvPr id="6148" name="Picture 7" descr="Moticône Offrant Des Câlins Clip Art Libres De Droits , Vecteurs Et  Illustration. Image 30539146."/>
          <p:cNvPicPr>
            <a:picLocks noChangeAspect="1" noChangeArrowheads="1"/>
          </p:cNvPicPr>
          <p:nvPr/>
        </p:nvPicPr>
        <p:blipFill>
          <a:blip r:embed="rId2"/>
          <a:srcRect/>
          <a:stretch>
            <a:fillRect/>
          </a:stretch>
        </p:blipFill>
        <p:spPr bwMode="auto">
          <a:xfrm>
            <a:off x="7500938" y="5237163"/>
            <a:ext cx="1643062" cy="1620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p:cNvPicPr>
            <a:picLocks noChangeAspect="1" noChangeArrowheads="1"/>
          </p:cNvPicPr>
          <p:nvPr/>
        </p:nvPicPr>
        <p:blipFill>
          <a:blip r:embed="rId2"/>
          <a:srcRect/>
          <a:stretch>
            <a:fillRect/>
          </a:stretch>
        </p:blipFill>
        <p:spPr bwMode="auto">
          <a:xfrm>
            <a:off x="547688" y="428625"/>
            <a:ext cx="8048625" cy="5114925"/>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pPr>
              <a:defRPr/>
            </a:pPr>
            <a:fld id="{4A98CB3D-F07F-49D4-AECF-526953763BC3}" type="slidenum">
              <a:rPr lang="fr-FR" sz="2000" b="1" smtClean="0">
                <a:solidFill>
                  <a:schemeClr val="accent6"/>
                </a:solidFill>
              </a:rPr>
              <a:pPr>
                <a:defRPr/>
              </a:pPr>
              <a:t>50</a:t>
            </a:fld>
            <a:endParaRPr lang="fr-FR" sz="2000" b="1" dirty="0">
              <a:solidFill>
                <a:schemeClr val="accent6"/>
              </a:solidFill>
            </a:endParaRPr>
          </a:p>
        </p:txBody>
      </p:sp>
      <p:sp>
        <p:nvSpPr>
          <p:cNvPr id="52228" name="Titre 1"/>
          <p:cNvSpPr>
            <a:spLocks noGrp="1"/>
          </p:cNvSpPr>
          <p:nvPr>
            <p:ph type="title"/>
          </p:nvPr>
        </p:nvSpPr>
        <p:spPr>
          <a:xfrm>
            <a:off x="500063" y="5857875"/>
            <a:ext cx="8229600" cy="1143000"/>
          </a:xfrm>
        </p:spPr>
        <p:txBody>
          <a:bodyPr/>
          <a:lstStyle/>
          <a:p>
            <a:pPr eaLnBrk="1" hangingPunct="1"/>
            <a:r>
              <a:rPr lang="en-US" sz="2800" b="1" u="sng" smtClean="0"/>
              <a:t>Recepteur couplé à une protéine G</a:t>
            </a:r>
            <a:br>
              <a:rPr lang="en-US" sz="2800" b="1" u="sng" smtClean="0"/>
            </a:br>
            <a:r>
              <a:rPr lang="en-US" sz="2800" b="1" smtClean="0"/>
              <a:t>(Guanosine triphosphate GTP)b</a:t>
            </a:r>
            <a:br>
              <a:rPr lang="en-US" sz="2800" b="1" smtClean="0"/>
            </a:br>
            <a:endParaRPr lang="fr-FR" sz="28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G:\Nouveau dossier\img67.jpg"/>
          <p:cNvPicPr>
            <a:picLocks noGrp="1" noChangeAspect="1" noChangeArrowheads="1"/>
          </p:cNvPicPr>
          <p:nvPr>
            <p:ph idx="1"/>
          </p:nvPr>
        </p:nvPicPr>
        <p:blipFill>
          <a:blip r:embed="rId2"/>
          <a:srcRect/>
          <a:stretch>
            <a:fillRect/>
          </a:stretch>
        </p:blipFill>
        <p:spPr>
          <a:xfrm>
            <a:off x="500063" y="71438"/>
            <a:ext cx="8210550" cy="6072187"/>
          </a:xfrm>
        </p:spPr>
      </p:pic>
      <p:sp>
        <p:nvSpPr>
          <p:cNvPr id="4" name="Espace réservé du numéro de diapositive 3"/>
          <p:cNvSpPr>
            <a:spLocks noGrp="1"/>
          </p:cNvSpPr>
          <p:nvPr>
            <p:ph type="sldNum" sz="quarter" idx="12"/>
          </p:nvPr>
        </p:nvSpPr>
        <p:spPr/>
        <p:txBody>
          <a:bodyPr/>
          <a:lstStyle/>
          <a:p>
            <a:pPr>
              <a:defRPr/>
            </a:pPr>
            <a:fld id="{E7EBF9F1-0A27-4F02-B98C-B0A4F278037E}" type="slidenum">
              <a:rPr lang="fr-FR" sz="2000" b="1" smtClean="0">
                <a:solidFill>
                  <a:schemeClr val="accent6"/>
                </a:solidFill>
              </a:rPr>
              <a:pPr>
                <a:defRPr/>
              </a:pPr>
              <a:t>51</a:t>
            </a:fld>
            <a:endParaRPr lang="fr-FR" sz="2000" b="1" dirty="0">
              <a:solidFill>
                <a:schemeClr val="accent6"/>
              </a:solidFill>
            </a:endParaRPr>
          </a:p>
        </p:txBody>
      </p:sp>
      <p:sp>
        <p:nvSpPr>
          <p:cNvPr id="5" name="Titre 1"/>
          <p:cNvSpPr txBox="1">
            <a:spLocks/>
          </p:cNvSpPr>
          <p:nvPr/>
        </p:nvSpPr>
        <p:spPr bwMode="auto">
          <a:xfrm>
            <a:off x="500063" y="6072188"/>
            <a:ext cx="8229600" cy="1143000"/>
          </a:xfrm>
          <a:prstGeom prst="rect">
            <a:avLst/>
          </a:prstGeom>
          <a:noFill/>
          <a:ln w="9525">
            <a:noFill/>
            <a:miter lim="800000"/>
            <a:headEnd/>
            <a:tailEnd/>
          </a:ln>
        </p:spPr>
        <p:txBody>
          <a:bodyPr anchor="ctr"/>
          <a:lstStyle/>
          <a:p>
            <a:pPr algn="ctr">
              <a:defRPr/>
            </a:pPr>
            <a:r>
              <a:rPr lang="en-US" sz="2800" b="1" u="sng" dirty="0" err="1">
                <a:latin typeface="+mj-lt"/>
                <a:ea typeface="+mj-ea"/>
                <a:cs typeface="+mj-cs"/>
              </a:rPr>
              <a:t>Recepteur</a:t>
            </a:r>
            <a:r>
              <a:rPr lang="en-US" sz="2800" b="1" u="sng" dirty="0">
                <a:latin typeface="+mj-lt"/>
                <a:ea typeface="+mj-ea"/>
                <a:cs typeface="+mj-cs"/>
              </a:rPr>
              <a:t> </a:t>
            </a:r>
            <a:r>
              <a:rPr lang="en-US" sz="2800" b="1" u="sng" dirty="0" err="1">
                <a:latin typeface="+mj-lt"/>
                <a:ea typeface="+mj-ea"/>
                <a:cs typeface="+mj-cs"/>
              </a:rPr>
              <a:t>couplé</a:t>
            </a:r>
            <a:r>
              <a:rPr lang="en-US" sz="2800" b="1" u="sng" dirty="0">
                <a:latin typeface="+mj-lt"/>
                <a:ea typeface="+mj-ea"/>
                <a:cs typeface="+mj-cs"/>
              </a:rPr>
              <a:t> à </a:t>
            </a:r>
            <a:r>
              <a:rPr lang="en-US" sz="2800" b="1" u="sng" dirty="0" err="1">
                <a:latin typeface="+mj-lt"/>
                <a:ea typeface="+mj-ea"/>
                <a:cs typeface="+mj-cs"/>
              </a:rPr>
              <a:t>une</a:t>
            </a:r>
            <a:r>
              <a:rPr lang="en-US" sz="2800" b="1" u="sng" dirty="0">
                <a:latin typeface="+mj-lt"/>
                <a:ea typeface="+mj-ea"/>
                <a:cs typeface="+mj-cs"/>
              </a:rPr>
              <a:t> </a:t>
            </a:r>
            <a:r>
              <a:rPr lang="en-US" sz="2800" b="1" u="sng" dirty="0" err="1">
                <a:latin typeface="+mj-lt"/>
                <a:ea typeface="+mj-ea"/>
                <a:cs typeface="+mj-cs"/>
              </a:rPr>
              <a:t>protéine</a:t>
            </a:r>
            <a:r>
              <a:rPr lang="en-US" sz="2800" b="1" u="sng" dirty="0">
                <a:latin typeface="+mj-lt"/>
                <a:ea typeface="+mj-ea"/>
                <a:cs typeface="+mj-cs"/>
              </a:rPr>
              <a:t> G</a:t>
            </a:r>
            <a:br>
              <a:rPr lang="en-US" sz="2800" b="1" u="sng" dirty="0">
                <a:latin typeface="+mj-lt"/>
                <a:ea typeface="+mj-ea"/>
                <a:cs typeface="+mj-cs"/>
              </a:rPr>
            </a:br>
            <a:r>
              <a:rPr lang="en-US" sz="2800" b="1" dirty="0">
                <a:latin typeface="+mj-lt"/>
                <a:ea typeface="+mj-ea"/>
                <a:cs typeface="+mj-cs"/>
              </a:rPr>
              <a:t>(</a:t>
            </a:r>
            <a:r>
              <a:rPr lang="en-US" sz="2800" b="1" dirty="0" err="1">
                <a:latin typeface="+mj-lt"/>
                <a:ea typeface="+mj-ea"/>
                <a:cs typeface="+mj-cs"/>
              </a:rPr>
              <a:t>Guanosine</a:t>
            </a:r>
            <a:r>
              <a:rPr lang="en-US" sz="2800" b="1" dirty="0">
                <a:latin typeface="+mj-lt"/>
                <a:ea typeface="+mj-ea"/>
                <a:cs typeface="+mj-cs"/>
              </a:rPr>
              <a:t> </a:t>
            </a:r>
            <a:r>
              <a:rPr lang="en-US" sz="2800" b="1" dirty="0" err="1">
                <a:latin typeface="+mj-lt"/>
                <a:ea typeface="+mj-ea"/>
                <a:cs typeface="+mj-cs"/>
              </a:rPr>
              <a:t>triphosphate</a:t>
            </a:r>
            <a:r>
              <a:rPr lang="en-US" sz="2800" b="1" dirty="0">
                <a:latin typeface="+mj-lt"/>
                <a:ea typeface="+mj-ea"/>
                <a:cs typeface="+mj-cs"/>
              </a:rPr>
              <a:t> GTP)c</a:t>
            </a:r>
            <a:br>
              <a:rPr lang="en-US" sz="2800" b="1" dirty="0">
                <a:latin typeface="+mj-lt"/>
                <a:ea typeface="+mj-ea"/>
                <a:cs typeface="+mj-cs"/>
              </a:rPr>
            </a:br>
            <a:endParaRPr lang="fr-FR" sz="2800" dirty="0">
              <a:latin typeface="+mj-lt"/>
              <a:ea typeface="+mj-ea"/>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srcRect/>
          <a:stretch>
            <a:fillRect/>
          </a:stretch>
        </p:blipFill>
        <p:spPr bwMode="auto">
          <a:xfrm>
            <a:off x="385763" y="785813"/>
            <a:ext cx="8372475" cy="4857750"/>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pPr>
              <a:defRPr/>
            </a:pPr>
            <a:fld id="{A3FE1634-ACF8-46C7-AE08-4369D403F779}" type="slidenum">
              <a:rPr lang="fr-FR" sz="2000" b="1" smtClean="0">
                <a:solidFill>
                  <a:schemeClr val="accent6"/>
                </a:solidFill>
              </a:rPr>
              <a:pPr>
                <a:defRPr/>
              </a:pPr>
              <a:t>52</a:t>
            </a:fld>
            <a:endParaRPr lang="fr-FR" sz="2000" b="1" dirty="0">
              <a:solidFill>
                <a:schemeClr val="accent6"/>
              </a:solidFill>
            </a:endParaRPr>
          </a:p>
        </p:txBody>
      </p:sp>
      <p:sp>
        <p:nvSpPr>
          <p:cNvPr id="54276" name="Titre 1"/>
          <p:cNvSpPr>
            <a:spLocks noGrp="1"/>
          </p:cNvSpPr>
          <p:nvPr>
            <p:ph type="title"/>
          </p:nvPr>
        </p:nvSpPr>
        <p:spPr>
          <a:xfrm>
            <a:off x="500063" y="5857875"/>
            <a:ext cx="8229600" cy="1143000"/>
          </a:xfrm>
        </p:spPr>
        <p:txBody>
          <a:bodyPr/>
          <a:lstStyle/>
          <a:p>
            <a:pPr eaLnBrk="1" hangingPunct="1"/>
            <a:r>
              <a:rPr lang="en-US" sz="2800" b="1" smtClean="0"/>
              <a:t>Recepteur couplé à une protéine G</a:t>
            </a:r>
            <a:br>
              <a:rPr lang="en-US" sz="2800" b="1" smtClean="0"/>
            </a:br>
            <a:r>
              <a:rPr lang="en-US" sz="2800" b="1" smtClean="0"/>
              <a:t>(Guanosine triphosphate GTP)d</a:t>
            </a:r>
            <a:br>
              <a:rPr lang="en-US" sz="2800" b="1" smtClean="0"/>
            </a:br>
            <a:endParaRPr lang="fr-FR" sz="28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u contenu 2"/>
          <p:cNvSpPr>
            <a:spLocks noGrp="1"/>
          </p:cNvSpPr>
          <p:nvPr>
            <p:ph idx="1"/>
          </p:nvPr>
        </p:nvSpPr>
        <p:spPr>
          <a:xfrm>
            <a:off x="357188" y="428625"/>
            <a:ext cx="8786812" cy="6215063"/>
          </a:xfrm>
        </p:spPr>
        <p:txBody>
          <a:bodyPr/>
          <a:lstStyle/>
          <a:p>
            <a:pPr eaLnBrk="1" hangingPunct="1">
              <a:buFont typeface="Arial" pitchFamily="34" charset="0"/>
              <a:buNone/>
            </a:pPr>
            <a:endParaRPr lang="en-US" sz="2800" b="1" smtClean="0"/>
          </a:p>
          <a:p>
            <a:pPr eaLnBrk="1" hangingPunct="1">
              <a:buFont typeface="Arial" pitchFamily="34" charset="0"/>
              <a:buNone/>
            </a:pPr>
            <a:r>
              <a:rPr lang="fr-FR" sz="2800" b="1" smtClean="0"/>
              <a:t>Ce type de mécanisme est commun au fonctionnement de nombreux récepteurs spécifiques à certaines </a:t>
            </a:r>
          </a:p>
          <a:p>
            <a:pPr eaLnBrk="1" hangingPunct="1">
              <a:buFont typeface="Arial" pitchFamily="34" charset="0"/>
              <a:buNone/>
            </a:pPr>
            <a:endParaRPr lang="fr-FR" sz="2800" b="1" u="sng" smtClean="0"/>
          </a:p>
          <a:p>
            <a:pPr eaLnBrk="1" hangingPunct="1">
              <a:buFont typeface="Arial" pitchFamily="34" charset="0"/>
              <a:buNone/>
            </a:pPr>
            <a:r>
              <a:rPr lang="fr-FR" sz="2800" b="1" u="sng" smtClean="0"/>
              <a:t>Molécules  endogènes: </a:t>
            </a:r>
          </a:p>
          <a:p>
            <a:pPr eaLnBrk="1" hangingPunct="1">
              <a:buFont typeface="Arial" pitchFamily="34" charset="0"/>
              <a:buNone/>
            </a:pPr>
            <a:r>
              <a:rPr lang="fr-FR" sz="2800" b="1" smtClean="0"/>
              <a:t>Adrénaline  -  Dopamine  -  Histamine </a:t>
            </a:r>
          </a:p>
          <a:p>
            <a:pPr eaLnBrk="1" hangingPunct="1">
              <a:buFont typeface="Arial" pitchFamily="34" charset="0"/>
              <a:buNone/>
            </a:pPr>
            <a:endParaRPr lang="fr-FR" sz="2800" b="1" smtClean="0"/>
          </a:p>
          <a:p>
            <a:pPr eaLnBrk="1" hangingPunct="1">
              <a:buFont typeface="Arial" pitchFamily="34" charset="0"/>
              <a:buNone/>
            </a:pPr>
            <a:r>
              <a:rPr lang="fr-FR" sz="2800" b="1" u="sng" smtClean="0"/>
              <a:t>Molécules exogènes:</a:t>
            </a:r>
          </a:p>
          <a:p>
            <a:pPr eaLnBrk="1" hangingPunct="1">
              <a:buFont typeface="Arial" pitchFamily="34" charset="0"/>
              <a:buNone/>
            </a:pPr>
            <a:r>
              <a:rPr lang="fr-FR" sz="2800" b="1" smtClean="0"/>
              <a:t>Morphines  - Tous les Opioïdes  - Hormones synthétiques</a:t>
            </a:r>
          </a:p>
        </p:txBody>
      </p:sp>
      <p:sp>
        <p:nvSpPr>
          <p:cNvPr id="3" name="Espace réservé du numéro de diapositive 2"/>
          <p:cNvSpPr>
            <a:spLocks noGrp="1"/>
          </p:cNvSpPr>
          <p:nvPr>
            <p:ph type="sldNum" sz="quarter" idx="12"/>
          </p:nvPr>
        </p:nvSpPr>
        <p:spPr/>
        <p:txBody>
          <a:bodyPr/>
          <a:lstStyle/>
          <a:p>
            <a:pPr>
              <a:defRPr/>
            </a:pPr>
            <a:fld id="{CAC80A76-66C7-4F16-BFF5-5E9CC577B776}" type="slidenum">
              <a:rPr lang="fr-FR" smtClean="0"/>
              <a:pPr>
                <a:defRPr/>
              </a:pPr>
              <a:t>53</a:t>
            </a:fld>
            <a:endParaRPr lang="fr-F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p:cNvSpPr>
            <a:spLocks noGrp="1"/>
          </p:cNvSpPr>
          <p:nvPr>
            <p:ph type="title"/>
          </p:nvPr>
        </p:nvSpPr>
        <p:spPr/>
        <p:txBody>
          <a:bodyPr/>
          <a:lstStyle/>
          <a:p>
            <a:r>
              <a:rPr lang="en-US" sz="3600" b="1" smtClean="0">
                <a:solidFill>
                  <a:srgbClr val="0070C0"/>
                </a:solidFill>
              </a:rPr>
              <a:t/>
            </a:r>
            <a:br>
              <a:rPr lang="en-US" sz="3600" b="1" smtClean="0">
                <a:solidFill>
                  <a:srgbClr val="0070C0"/>
                </a:solidFill>
              </a:rPr>
            </a:br>
            <a:r>
              <a:rPr lang="en-US" sz="3600" b="1" smtClean="0">
                <a:solidFill>
                  <a:srgbClr val="0070C0"/>
                </a:solidFill>
              </a:rPr>
              <a:t>4) Récepteurs, protéine de transport</a:t>
            </a:r>
            <a:r>
              <a:rPr lang="en-US" smtClean="0"/>
              <a:t/>
            </a:r>
            <a:br>
              <a:rPr lang="en-US" smtClean="0"/>
            </a:br>
            <a:endParaRPr lang="ar-DZ" smtClean="0"/>
          </a:p>
        </p:txBody>
      </p:sp>
      <p:sp>
        <p:nvSpPr>
          <p:cNvPr id="38915" name="Espace réservé du contenu 2"/>
          <p:cNvSpPr>
            <a:spLocks noGrp="1"/>
          </p:cNvSpPr>
          <p:nvPr>
            <p:ph idx="1"/>
          </p:nvPr>
        </p:nvSpPr>
        <p:spPr/>
        <p:txBody>
          <a:bodyPr/>
          <a:lstStyle/>
          <a:p>
            <a:r>
              <a:rPr lang="en-US" smtClean="0"/>
              <a:t>Quand la molécule travers la membrane, elle peut constituer un "</a:t>
            </a:r>
            <a:r>
              <a:rPr lang="en-US" b="1" smtClean="0"/>
              <a:t>canal</a:t>
            </a:r>
            <a:r>
              <a:rPr lang="en-US" smtClean="0"/>
              <a:t>" ou un </a:t>
            </a:r>
            <a:r>
              <a:rPr lang="en-US" b="1" smtClean="0"/>
              <a:t>Tunel</a:t>
            </a:r>
            <a:r>
              <a:rPr lang="en-US" smtClean="0"/>
              <a:t> dans laquel un seul type de soluté passe, </a:t>
            </a:r>
          </a:p>
          <a:p>
            <a:endParaRPr lang="en-US" smtClean="0"/>
          </a:p>
          <a:p>
            <a:r>
              <a:rPr lang="en-US" smtClean="0"/>
              <a:t>Ou bien la protéine de transport est une "perméase" qui oscille entre deux conformations et déplace un soluté à tavers la membrane.</a:t>
            </a:r>
            <a:r>
              <a:rPr lang="en-US" u="sng" smtClean="0"/>
              <a:t> </a:t>
            </a:r>
            <a:endParaRPr lang="en-US" smtClean="0"/>
          </a:p>
          <a:p>
            <a:endParaRPr lang="ar-DZ" smtClean="0"/>
          </a:p>
        </p:txBody>
      </p:sp>
      <p:sp>
        <p:nvSpPr>
          <p:cNvPr id="4" name="Espace réservé du numéro de diapositive 3"/>
          <p:cNvSpPr>
            <a:spLocks noGrp="1"/>
          </p:cNvSpPr>
          <p:nvPr>
            <p:ph type="sldNum" sz="quarter" idx="12"/>
          </p:nvPr>
        </p:nvSpPr>
        <p:spPr/>
        <p:txBody>
          <a:bodyPr/>
          <a:lstStyle/>
          <a:p>
            <a:pPr>
              <a:defRPr/>
            </a:pPr>
            <a:fld id="{82DD9282-1AF7-4843-8C26-FDCE5D309DC5}" type="slidenum">
              <a:rPr lang="fr-FR" sz="2000" b="1" smtClean="0">
                <a:solidFill>
                  <a:schemeClr val="accent6"/>
                </a:solidFill>
              </a:rPr>
              <a:pPr>
                <a:defRPr/>
              </a:pPr>
              <a:t>54</a:t>
            </a:fld>
            <a:endParaRPr lang="fr-FR" sz="2000" b="1">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checkerboard(across)">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8915">
                                            <p:txEl>
                                              <p:pRg st="2" end="2"/>
                                            </p:txEl>
                                          </p:spTgt>
                                        </p:tgtEl>
                                        <p:attrNameLst>
                                          <p:attrName>style.visibility</p:attrName>
                                        </p:attrNameLst>
                                      </p:cBhvr>
                                      <p:to>
                                        <p:strVal val="visible"/>
                                      </p:to>
                                    </p:set>
                                    <p:animEffect transition="in" filter="checkerboard(across)">
                                      <p:cBhvr>
                                        <p:cTn id="12"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20675" y="7938"/>
            <a:ext cx="8796338" cy="1117600"/>
          </a:xfrm>
          <a:prstGeom prst="rect">
            <a:avLst/>
          </a:prstGeom>
          <a:noFill/>
          <a:ln w="25400">
            <a:noFill/>
            <a:miter lim="800000"/>
            <a:headEnd/>
            <a:tailEnd/>
          </a:ln>
        </p:spPr>
        <p:txBody>
          <a:bodyPr lIns="90488" tIns="44450" rIns="90488" bIns="44450" anchor="ctr"/>
          <a:lstStyle/>
          <a:p>
            <a:pPr defTabSz="762000">
              <a:defRPr/>
            </a:pPr>
            <a:r>
              <a:rPr lang="fr-BE" altLang="fr-FR" sz="3600" dirty="0">
                <a:latin typeface="+mn-lt"/>
                <a:cs typeface="Arial" charset="0"/>
              </a:rPr>
              <a:t>Cibles de médicaments : transporteurs</a:t>
            </a:r>
          </a:p>
        </p:txBody>
      </p:sp>
      <p:sp>
        <p:nvSpPr>
          <p:cNvPr id="133123" name="Rectangle 3"/>
          <p:cNvSpPr>
            <a:spLocks noChangeArrowheads="1"/>
          </p:cNvSpPr>
          <p:nvPr/>
        </p:nvSpPr>
        <p:spPr bwMode="auto">
          <a:xfrm>
            <a:off x="0" y="1485900"/>
            <a:ext cx="9144000" cy="1943100"/>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lstStyle/>
          <a:p>
            <a:pPr marL="342900" indent="-342900" defTabSz="762000">
              <a:spcBef>
                <a:spcPct val="20000"/>
              </a:spcBef>
              <a:buClr>
                <a:schemeClr val="bg2"/>
              </a:buClr>
              <a:buSzPct val="75000"/>
              <a:buFont typeface="Wingdings" pitchFamily="2" charset="2"/>
              <a:buChar char="n"/>
              <a:defRPr/>
            </a:pPr>
            <a:r>
              <a:rPr lang="fr-BE" sz="2600" b="1" dirty="0">
                <a:solidFill>
                  <a:schemeClr val="accent5">
                    <a:lumMod val="50000"/>
                  </a:schemeClr>
                </a:solidFill>
                <a:latin typeface="+mn-lt"/>
                <a:cs typeface="Arial" charset="0"/>
              </a:rPr>
              <a:t>Transporteurs de molécules organiques</a:t>
            </a:r>
            <a:endParaRPr lang="fr-BE" sz="2800" b="1" dirty="0">
              <a:solidFill>
                <a:schemeClr val="accent5">
                  <a:lumMod val="50000"/>
                </a:schemeClr>
              </a:solidFill>
              <a:latin typeface="+mn-lt"/>
              <a:cs typeface="Arial" charset="0"/>
            </a:endParaRPr>
          </a:p>
          <a:p>
            <a:pPr marL="742950" lvl="1" indent="-285750" defTabSz="762000">
              <a:spcBef>
                <a:spcPct val="20000"/>
              </a:spcBef>
              <a:buClr>
                <a:schemeClr val="accent2"/>
              </a:buClr>
              <a:buSzPct val="80000"/>
              <a:buFont typeface="Wingdings" pitchFamily="2" charset="2"/>
              <a:buChar char="¨"/>
              <a:defRPr/>
            </a:pPr>
            <a:r>
              <a:rPr lang="fr-BE" sz="2200" dirty="0">
                <a:latin typeface="+mn-lt"/>
                <a:cs typeface="Arial" charset="0"/>
              </a:rPr>
              <a:t>Noradrénaline / sérotonine		</a:t>
            </a:r>
            <a:r>
              <a:rPr lang="fr-BE" sz="2200" i="1" dirty="0">
                <a:solidFill>
                  <a:srgbClr val="FF0000"/>
                </a:solidFill>
                <a:latin typeface="+mn-lt"/>
                <a:cs typeface="Arial" charset="0"/>
              </a:rPr>
              <a:t>antidépresseurs</a:t>
            </a:r>
            <a:r>
              <a:rPr lang="fr-BE" sz="2200" dirty="0">
                <a:latin typeface="+mn-lt"/>
                <a:cs typeface="Arial" charset="0"/>
              </a:rPr>
              <a:t>,</a:t>
            </a:r>
          </a:p>
          <a:p>
            <a:pPr marL="742950" lvl="1" indent="-285750" defTabSz="762000">
              <a:spcBef>
                <a:spcPct val="20000"/>
              </a:spcBef>
              <a:buClr>
                <a:schemeClr val="accent2"/>
              </a:buClr>
              <a:buSzPct val="80000"/>
              <a:buFont typeface="Wingdings" pitchFamily="2" charset="2"/>
              <a:buNone/>
              <a:defRPr/>
            </a:pPr>
            <a:r>
              <a:rPr lang="fr-BE" sz="2200" dirty="0">
                <a:latin typeface="+mn-lt"/>
                <a:cs typeface="Arial" charset="0"/>
              </a:rPr>
              <a:t>								</a:t>
            </a:r>
            <a:r>
              <a:rPr lang="fr-BE" sz="2200" i="1" dirty="0">
                <a:solidFill>
                  <a:srgbClr val="FF0000"/>
                </a:solidFill>
                <a:latin typeface="+mn-lt"/>
                <a:cs typeface="Arial" charset="0"/>
              </a:rPr>
              <a:t>cocaïne</a:t>
            </a:r>
            <a:r>
              <a:rPr lang="fr-BE" sz="2200" dirty="0">
                <a:solidFill>
                  <a:srgbClr val="FF0000"/>
                </a:solidFill>
                <a:latin typeface="+mn-lt"/>
                <a:cs typeface="Arial" charset="0"/>
              </a:rPr>
              <a:t>, </a:t>
            </a:r>
            <a:r>
              <a:rPr lang="fr-BE" sz="2200" i="1" dirty="0">
                <a:solidFill>
                  <a:srgbClr val="FF0000"/>
                </a:solidFill>
                <a:latin typeface="+mn-lt"/>
                <a:cs typeface="Arial" charset="0"/>
              </a:rPr>
              <a:t>amphétamines</a:t>
            </a:r>
          </a:p>
          <a:p>
            <a:pPr marL="742950" lvl="1" indent="-285750" defTabSz="762000">
              <a:spcBef>
                <a:spcPct val="20000"/>
              </a:spcBef>
              <a:buClr>
                <a:schemeClr val="accent2"/>
              </a:buClr>
              <a:buSzPct val="80000"/>
              <a:buFont typeface="Wingdings" pitchFamily="2" charset="2"/>
              <a:buNone/>
              <a:defRPr/>
            </a:pPr>
            <a:endParaRPr lang="fr-BE" sz="2200" i="1" dirty="0">
              <a:latin typeface="+mn-lt"/>
              <a:cs typeface="Arial" charset="0"/>
            </a:endParaRPr>
          </a:p>
          <a:p>
            <a:pPr marL="742950" lvl="1" indent="-285750" defTabSz="762000">
              <a:spcBef>
                <a:spcPct val="20000"/>
              </a:spcBef>
              <a:buClr>
                <a:schemeClr val="accent2"/>
              </a:buClr>
              <a:buSzPct val="80000"/>
              <a:buFont typeface="Wingdings" pitchFamily="2" charset="2"/>
              <a:buChar char="¨"/>
              <a:defRPr/>
            </a:pPr>
            <a:r>
              <a:rPr lang="fr-BE" sz="2200" dirty="0">
                <a:latin typeface="+mn-lt"/>
                <a:cs typeface="Arial" charset="0"/>
              </a:rPr>
              <a:t>Acides faibles					  </a:t>
            </a:r>
            <a:r>
              <a:rPr lang="fr-BE" sz="2200" i="1" dirty="0" err="1">
                <a:solidFill>
                  <a:srgbClr val="FF0000"/>
                </a:solidFill>
                <a:latin typeface="+mn-lt"/>
                <a:cs typeface="Arial" charset="0"/>
              </a:rPr>
              <a:t>probénécide</a:t>
            </a:r>
            <a:endParaRPr lang="fr-BE" sz="2200" i="1" dirty="0">
              <a:solidFill>
                <a:srgbClr val="FF0000"/>
              </a:solidFill>
              <a:latin typeface="+mn-lt"/>
              <a:cs typeface="Arial" charset="0"/>
            </a:endParaRPr>
          </a:p>
        </p:txBody>
      </p:sp>
      <p:sp>
        <p:nvSpPr>
          <p:cNvPr id="133126" name="Rectangle 6"/>
          <p:cNvSpPr>
            <a:spLocks noChangeArrowheads="1"/>
          </p:cNvSpPr>
          <p:nvPr/>
        </p:nvSpPr>
        <p:spPr bwMode="auto">
          <a:xfrm>
            <a:off x="0" y="4078288"/>
            <a:ext cx="9144000" cy="1943100"/>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lstStyle/>
          <a:p>
            <a:pPr marL="342900" indent="-342900" defTabSz="762000">
              <a:spcBef>
                <a:spcPct val="20000"/>
              </a:spcBef>
              <a:buClr>
                <a:schemeClr val="bg2"/>
              </a:buClr>
              <a:buSzPct val="75000"/>
              <a:buFont typeface="Wingdings" pitchFamily="2" charset="2"/>
              <a:buChar char="n"/>
              <a:defRPr/>
            </a:pPr>
            <a:r>
              <a:rPr lang="fr-BE" sz="2600" b="1" dirty="0">
                <a:solidFill>
                  <a:schemeClr val="accent5">
                    <a:lumMod val="50000"/>
                  </a:schemeClr>
                </a:solidFill>
                <a:latin typeface="+mn-lt"/>
                <a:cs typeface="Arial" charset="0"/>
              </a:rPr>
              <a:t>Transporteurs d’ions</a:t>
            </a:r>
            <a:endParaRPr lang="fr-BE" sz="2800" b="1" dirty="0">
              <a:solidFill>
                <a:schemeClr val="accent5">
                  <a:lumMod val="50000"/>
                </a:schemeClr>
              </a:solidFill>
              <a:latin typeface="+mn-lt"/>
              <a:cs typeface="Arial" charset="0"/>
            </a:endParaRPr>
          </a:p>
          <a:p>
            <a:pPr marL="742950" lvl="1" indent="-285750" defTabSz="762000">
              <a:spcBef>
                <a:spcPct val="20000"/>
              </a:spcBef>
              <a:buClr>
                <a:schemeClr val="accent2"/>
              </a:buClr>
              <a:buSzPct val="80000"/>
              <a:buFont typeface="Wingdings" pitchFamily="2" charset="2"/>
              <a:buChar char="¨"/>
              <a:defRPr/>
            </a:pPr>
            <a:r>
              <a:rPr lang="fr-BE" sz="2200" dirty="0" err="1">
                <a:latin typeface="+mn-lt"/>
                <a:cs typeface="Arial" charset="0"/>
              </a:rPr>
              <a:t>Cotransporteur</a:t>
            </a:r>
            <a:r>
              <a:rPr lang="fr-BE" sz="2200" dirty="0">
                <a:latin typeface="+mn-lt"/>
                <a:cs typeface="Arial" charset="0"/>
              </a:rPr>
              <a:t> Na+/K+/2Cl-		</a:t>
            </a:r>
            <a:r>
              <a:rPr lang="fr-BE" sz="2200" dirty="0">
                <a:solidFill>
                  <a:srgbClr val="FF0000"/>
                </a:solidFill>
                <a:latin typeface="+mn-lt"/>
                <a:cs typeface="Arial" charset="0"/>
              </a:rPr>
              <a:t>diurétiques de l’anse</a:t>
            </a:r>
            <a:r>
              <a:rPr lang="fr-BE" sz="2200" dirty="0">
                <a:latin typeface="+mn-lt"/>
                <a:cs typeface="Arial" charset="0"/>
              </a:rPr>
              <a:t> 									</a:t>
            </a:r>
            <a:r>
              <a:rPr lang="fr-BE" sz="2200" i="1" dirty="0">
                <a:solidFill>
                  <a:srgbClr val="FF0000"/>
                </a:solidFill>
                <a:latin typeface="+mn-lt"/>
                <a:cs typeface="Arial" charset="0"/>
              </a:rPr>
              <a:t>furosémide</a:t>
            </a:r>
          </a:p>
          <a:p>
            <a:pPr marL="742950" lvl="1" indent="-285750" defTabSz="762000">
              <a:spcBef>
                <a:spcPct val="20000"/>
              </a:spcBef>
              <a:buClr>
                <a:schemeClr val="accent2"/>
              </a:buClr>
              <a:buSzPct val="80000"/>
              <a:buFont typeface="Wingdings" pitchFamily="2" charset="2"/>
              <a:buChar char="¨"/>
              <a:defRPr/>
            </a:pPr>
            <a:r>
              <a:rPr lang="fr-BE" sz="2200" dirty="0">
                <a:latin typeface="+mn-lt"/>
                <a:cs typeface="Arial" charset="0"/>
              </a:rPr>
              <a:t>ATPase Na+/K+				</a:t>
            </a:r>
            <a:r>
              <a:rPr lang="fr-BE" sz="2200" i="1" dirty="0">
                <a:solidFill>
                  <a:srgbClr val="FF0000"/>
                </a:solidFill>
                <a:latin typeface="+mn-lt"/>
                <a:cs typeface="Arial" charset="0"/>
              </a:rPr>
              <a:t>glycosides cardiotoniques</a:t>
            </a:r>
          </a:p>
          <a:p>
            <a:pPr marL="742950" lvl="1" indent="-285750" defTabSz="762000">
              <a:spcBef>
                <a:spcPct val="20000"/>
              </a:spcBef>
              <a:buClr>
                <a:schemeClr val="accent2"/>
              </a:buClr>
              <a:buSzPct val="80000"/>
              <a:buFont typeface="Wingdings" pitchFamily="2" charset="2"/>
              <a:buNone/>
              <a:defRPr/>
            </a:pPr>
            <a:r>
              <a:rPr lang="fr-BE" sz="2200" i="1" dirty="0">
                <a:latin typeface="+mn-lt"/>
                <a:cs typeface="Arial" charset="0"/>
              </a:rPr>
              <a:t>									</a:t>
            </a:r>
            <a:r>
              <a:rPr lang="fr-BE" sz="2200" i="1" dirty="0">
                <a:solidFill>
                  <a:srgbClr val="FF0000"/>
                </a:solidFill>
                <a:latin typeface="+mn-lt"/>
                <a:cs typeface="Arial" charset="0"/>
              </a:rPr>
              <a:t>digitaliques</a:t>
            </a:r>
          </a:p>
          <a:p>
            <a:pPr marL="742950" lvl="1" indent="-285750" defTabSz="762000">
              <a:spcBef>
                <a:spcPct val="20000"/>
              </a:spcBef>
              <a:buClr>
                <a:schemeClr val="accent2"/>
              </a:buClr>
              <a:buSzPct val="80000"/>
              <a:buFont typeface="Wingdings" pitchFamily="2" charset="2"/>
              <a:buChar char="¨"/>
              <a:defRPr/>
            </a:pPr>
            <a:r>
              <a:rPr lang="fr-BE" sz="2200" dirty="0">
                <a:latin typeface="+mn-lt"/>
                <a:cs typeface="Arial" charset="0"/>
              </a:rPr>
              <a:t>ATPase Na+/H+					</a:t>
            </a:r>
            <a:r>
              <a:rPr lang="fr-BE" sz="2200" i="1" dirty="0" err="1">
                <a:solidFill>
                  <a:srgbClr val="FF0000"/>
                </a:solidFill>
                <a:latin typeface="+mn-lt"/>
                <a:cs typeface="Arial" charset="0"/>
              </a:rPr>
              <a:t>oméprazole</a:t>
            </a:r>
            <a:endParaRPr lang="fr-BE" sz="2200" i="1" dirty="0">
              <a:solidFill>
                <a:srgbClr val="FF0000"/>
              </a:solidFill>
              <a:latin typeface="+mn-lt"/>
              <a:cs typeface="Arial" charset="0"/>
            </a:endParaRPr>
          </a:p>
        </p:txBody>
      </p:sp>
      <p:sp>
        <p:nvSpPr>
          <p:cNvPr id="5" name="Espace réservé du numéro de diapositive 4"/>
          <p:cNvSpPr>
            <a:spLocks noGrp="1"/>
          </p:cNvSpPr>
          <p:nvPr>
            <p:ph type="sldNum" sz="quarter" idx="12"/>
          </p:nvPr>
        </p:nvSpPr>
        <p:spPr/>
        <p:txBody>
          <a:bodyPr/>
          <a:lstStyle/>
          <a:p>
            <a:pPr>
              <a:defRPr/>
            </a:pPr>
            <a:fld id="{57879C02-00AB-4BF0-9113-0EDBC449DF69}" type="slidenum">
              <a:rPr lang="fr-FR" sz="2000" b="1" smtClean="0">
                <a:solidFill>
                  <a:schemeClr val="accent6"/>
                </a:solidFill>
              </a:rPr>
              <a:pPr>
                <a:defRPr/>
              </a:pPr>
              <a:t>55</a:t>
            </a:fld>
            <a:endParaRPr lang="fr-FR" sz="2000" b="1" dirty="0">
              <a:solidFill>
                <a:schemeClr val="accent6"/>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contenu 2"/>
          <p:cNvSpPr>
            <a:spLocks noGrp="1"/>
          </p:cNvSpPr>
          <p:nvPr>
            <p:ph idx="1"/>
          </p:nvPr>
        </p:nvSpPr>
        <p:spPr>
          <a:xfrm>
            <a:off x="642938" y="214313"/>
            <a:ext cx="8072437" cy="6643687"/>
          </a:xfrm>
        </p:spPr>
        <p:txBody>
          <a:bodyPr/>
          <a:lstStyle/>
          <a:p>
            <a:pPr eaLnBrk="1" hangingPunct="1">
              <a:buFont typeface="Arial" pitchFamily="34" charset="0"/>
              <a:buNone/>
            </a:pPr>
            <a:r>
              <a:rPr lang="fr-FR" sz="2400" b="1" smtClean="0"/>
              <a:t>*</a:t>
            </a:r>
            <a:r>
              <a:rPr lang="fr-FR" sz="2400" b="1" u="sng" smtClean="0"/>
              <a:t>Récepteur, protéine de transport</a:t>
            </a:r>
            <a:r>
              <a:rPr lang="fr-FR" sz="2400" b="1" smtClean="0"/>
              <a:t> : </a:t>
            </a:r>
            <a:r>
              <a:rPr lang="fr-FR" sz="2400" smtClean="0"/>
              <a:t>                   </a:t>
            </a:r>
          </a:p>
          <a:p>
            <a:pPr eaLnBrk="1" hangingPunct="1">
              <a:buFont typeface="Arial" pitchFamily="34" charset="0"/>
              <a:buNone/>
            </a:pPr>
            <a:r>
              <a:rPr lang="fr-FR" sz="2400" b="1" smtClean="0"/>
              <a:t>    Exemple des Aquaporines (Tunnel protéique spécifique) et des Perméases:</a:t>
            </a:r>
          </a:p>
          <a:p>
            <a:pPr eaLnBrk="1" hangingPunct="1">
              <a:buFont typeface="Arial" pitchFamily="34" charset="0"/>
              <a:buNone/>
            </a:pPr>
            <a:endParaRPr lang="fr-FR" sz="2400" b="1" smtClean="0"/>
          </a:p>
          <a:p>
            <a:pPr eaLnBrk="1" hangingPunct="1">
              <a:buFont typeface="Arial" pitchFamily="34" charset="0"/>
              <a:buNone/>
            </a:pPr>
            <a:r>
              <a:rPr lang="fr-FR" sz="2400" b="1" smtClean="0"/>
              <a:t>                                        </a:t>
            </a:r>
            <a:r>
              <a:rPr lang="fr-FR" sz="1800" b="1" smtClean="0">
                <a:solidFill>
                  <a:schemeClr val="tx2"/>
                </a:solidFill>
              </a:rPr>
              <a:t>Molécule d’eau</a:t>
            </a:r>
            <a:r>
              <a:rPr lang="fr-FR" sz="2400" b="1" smtClean="0"/>
              <a:t>                       </a:t>
            </a:r>
            <a:r>
              <a:rPr lang="fr-FR" sz="2000" b="1" smtClean="0">
                <a:solidFill>
                  <a:srgbClr val="00B050"/>
                </a:solidFill>
              </a:rPr>
              <a:t>Autre </a:t>
            </a:r>
            <a:r>
              <a:rPr lang="fr-FR" sz="1800" b="1" smtClean="0">
                <a:solidFill>
                  <a:srgbClr val="00B050"/>
                </a:solidFill>
              </a:rPr>
              <a:t>Molécule</a:t>
            </a:r>
          </a:p>
          <a:p>
            <a:pPr eaLnBrk="1" hangingPunct="1">
              <a:buFont typeface="Arial" pitchFamily="34" charset="0"/>
              <a:buNone/>
            </a:pPr>
            <a:endParaRPr lang="fr-FR" sz="2400" b="1" smtClean="0"/>
          </a:p>
          <a:p>
            <a:pPr eaLnBrk="1" hangingPunct="1">
              <a:buFont typeface="Arial" pitchFamily="34" charset="0"/>
              <a:buNone/>
            </a:pPr>
            <a:endParaRPr lang="fr-FR" sz="2400" b="1" smtClean="0"/>
          </a:p>
          <a:p>
            <a:pPr eaLnBrk="1" hangingPunct="1">
              <a:buFont typeface="Arial" pitchFamily="34" charset="0"/>
              <a:buNone/>
            </a:pPr>
            <a:endParaRPr lang="fr-FR" sz="2400" b="1" smtClean="0"/>
          </a:p>
          <a:p>
            <a:pPr eaLnBrk="1" hangingPunct="1">
              <a:buFont typeface="Arial" pitchFamily="34" charset="0"/>
              <a:buNone/>
            </a:pPr>
            <a:endParaRPr lang="fr-FR" sz="2400" b="1" smtClean="0"/>
          </a:p>
          <a:p>
            <a:pPr eaLnBrk="1" hangingPunct="1">
              <a:buFont typeface="Arial" pitchFamily="34" charset="0"/>
              <a:buNone/>
            </a:pPr>
            <a:r>
              <a:rPr lang="fr-FR" sz="2400" b="1" smtClean="0"/>
              <a:t>     </a:t>
            </a:r>
          </a:p>
          <a:p>
            <a:pPr eaLnBrk="1" hangingPunct="1">
              <a:buFont typeface="Arial" pitchFamily="34" charset="0"/>
              <a:buNone/>
            </a:pPr>
            <a:endParaRPr lang="fr-FR" sz="2400" b="1" smtClean="0"/>
          </a:p>
          <a:p>
            <a:pPr eaLnBrk="1" hangingPunct="1">
              <a:buFont typeface="Arial" pitchFamily="34" charset="0"/>
              <a:buNone/>
            </a:pPr>
            <a:endParaRPr lang="fr-FR" sz="2400" b="1" smtClean="0"/>
          </a:p>
          <a:p>
            <a:pPr eaLnBrk="1" hangingPunct="1">
              <a:buFont typeface="Arial" pitchFamily="34" charset="0"/>
              <a:buNone/>
            </a:pPr>
            <a:endParaRPr lang="fr-FR" sz="2400" b="1" smtClean="0"/>
          </a:p>
          <a:p>
            <a:pPr eaLnBrk="1" hangingPunct="1">
              <a:buFont typeface="Arial" pitchFamily="34" charset="0"/>
              <a:buNone/>
            </a:pPr>
            <a:r>
              <a:rPr lang="fr-FR" sz="2400" b="1" smtClean="0"/>
              <a:t>                              </a:t>
            </a:r>
          </a:p>
        </p:txBody>
      </p:sp>
      <p:sp>
        <p:nvSpPr>
          <p:cNvPr id="4" name="Rectangle à coins arrondis 3"/>
          <p:cNvSpPr/>
          <p:nvPr/>
        </p:nvSpPr>
        <p:spPr>
          <a:xfrm>
            <a:off x="857250" y="2786063"/>
            <a:ext cx="7500938" cy="30003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fr-FR" dirty="0"/>
              <a:t> </a:t>
            </a:r>
          </a:p>
          <a:p>
            <a:pPr algn="ctr" fontAlgn="auto">
              <a:spcBef>
                <a:spcPts val="0"/>
              </a:spcBef>
              <a:spcAft>
                <a:spcPts val="0"/>
              </a:spcAft>
              <a:defRPr/>
            </a:pPr>
            <a:endParaRPr lang="fr-FR" dirty="0"/>
          </a:p>
          <a:p>
            <a:pPr algn="ctr" fontAlgn="auto">
              <a:spcBef>
                <a:spcPts val="0"/>
              </a:spcBef>
              <a:spcAft>
                <a:spcPts val="0"/>
              </a:spcAft>
              <a:defRPr/>
            </a:pPr>
            <a:endParaRPr lang="fr-FR" sz="2400" b="1" dirty="0"/>
          </a:p>
          <a:p>
            <a:pPr fontAlgn="auto">
              <a:spcBef>
                <a:spcPts val="0"/>
              </a:spcBef>
              <a:spcAft>
                <a:spcPts val="0"/>
              </a:spcAft>
              <a:defRPr/>
            </a:pPr>
            <a:r>
              <a:rPr lang="fr-FR" sz="2400" b="1" dirty="0"/>
              <a:t>                                    </a:t>
            </a:r>
          </a:p>
          <a:p>
            <a:pPr fontAlgn="auto">
              <a:spcBef>
                <a:spcPts val="0"/>
              </a:spcBef>
              <a:spcAft>
                <a:spcPts val="0"/>
              </a:spcAft>
              <a:defRPr/>
            </a:pPr>
            <a:endParaRPr lang="fr-FR" sz="2400" b="1" dirty="0"/>
          </a:p>
          <a:p>
            <a:pPr fontAlgn="auto">
              <a:spcBef>
                <a:spcPts val="0"/>
              </a:spcBef>
              <a:spcAft>
                <a:spcPts val="0"/>
              </a:spcAft>
              <a:defRPr/>
            </a:pPr>
            <a:r>
              <a:rPr lang="fr-FR" sz="2400" b="1" dirty="0"/>
              <a:t>                                      </a:t>
            </a:r>
            <a:r>
              <a:rPr lang="fr-FR" sz="2000" b="1" dirty="0"/>
              <a:t>Cytoplasme</a:t>
            </a:r>
          </a:p>
        </p:txBody>
      </p:sp>
      <p:sp>
        <p:nvSpPr>
          <p:cNvPr id="6" name="Rectangle à coins arrondis 5"/>
          <p:cNvSpPr/>
          <p:nvPr/>
        </p:nvSpPr>
        <p:spPr>
          <a:xfrm>
            <a:off x="857250" y="2500313"/>
            <a:ext cx="7500938" cy="12858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r>
              <a:rPr lang="fr-FR" b="1" dirty="0">
                <a:solidFill>
                  <a:srgbClr val="0070C0"/>
                </a:solidFill>
              </a:rPr>
              <a:t>Tunnel                                                                                       </a:t>
            </a:r>
            <a:r>
              <a:rPr lang="fr-FR" b="1" dirty="0">
                <a:solidFill>
                  <a:srgbClr val="00B050"/>
                </a:solidFill>
              </a:rPr>
              <a:t>Perméase</a:t>
            </a:r>
          </a:p>
          <a:p>
            <a:pPr fontAlgn="auto">
              <a:spcBef>
                <a:spcPts val="0"/>
              </a:spcBef>
              <a:spcAft>
                <a:spcPts val="0"/>
              </a:spcAft>
              <a:defRPr/>
            </a:pPr>
            <a:r>
              <a:rPr lang="fr-FR" b="1" dirty="0">
                <a:solidFill>
                  <a:srgbClr val="0070C0"/>
                </a:solidFill>
              </a:rPr>
              <a:t>Hydrophile                            </a:t>
            </a:r>
            <a:r>
              <a:rPr lang="fr-FR" sz="2400" b="1" dirty="0">
                <a:solidFill>
                  <a:schemeClr val="tx1"/>
                </a:solidFill>
              </a:rPr>
              <a:t> </a:t>
            </a:r>
            <a:r>
              <a:rPr lang="fr-FR" sz="2000" b="1" dirty="0">
                <a:solidFill>
                  <a:schemeClr val="tx1"/>
                </a:solidFill>
              </a:rPr>
              <a:t>Membrane                        </a:t>
            </a:r>
            <a:r>
              <a:rPr lang="fr-FR" b="1" dirty="0">
                <a:solidFill>
                  <a:schemeClr val="tx1"/>
                </a:solidFill>
              </a:rPr>
              <a:t>                             </a:t>
            </a:r>
          </a:p>
          <a:p>
            <a:pPr fontAlgn="auto">
              <a:spcBef>
                <a:spcPts val="0"/>
              </a:spcBef>
              <a:spcAft>
                <a:spcPts val="0"/>
              </a:spcAft>
              <a:defRPr/>
            </a:pPr>
            <a:r>
              <a:rPr lang="fr-FR" b="1" dirty="0">
                <a:solidFill>
                  <a:srgbClr val="0070C0"/>
                </a:solidFill>
              </a:rPr>
              <a:t>(</a:t>
            </a:r>
            <a:r>
              <a:rPr lang="fr-FR" b="1" dirty="0" err="1">
                <a:solidFill>
                  <a:srgbClr val="0070C0"/>
                </a:solidFill>
              </a:rPr>
              <a:t>Aquaporine</a:t>
            </a:r>
            <a:r>
              <a:rPr lang="fr-FR" b="1" dirty="0">
                <a:solidFill>
                  <a:srgbClr val="0070C0"/>
                </a:solidFill>
              </a:rPr>
              <a:t>)</a:t>
            </a:r>
          </a:p>
        </p:txBody>
      </p:sp>
      <p:sp>
        <p:nvSpPr>
          <p:cNvPr id="7" name="Organigramme : Stockage à accès direct 6"/>
          <p:cNvSpPr/>
          <p:nvPr/>
        </p:nvSpPr>
        <p:spPr>
          <a:xfrm rot="16200000">
            <a:off x="2135981" y="2907507"/>
            <a:ext cx="1500187" cy="685800"/>
          </a:xfrm>
          <a:prstGeom prst="flowChartMagneticDrum">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fr-FR"/>
          </a:p>
        </p:txBody>
      </p:sp>
      <p:sp>
        <p:nvSpPr>
          <p:cNvPr id="8" name="Ellipse 7"/>
          <p:cNvSpPr/>
          <p:nvPr/>
        </p:nvSpPr>
        <p:spPr>
          <a:xfrm>
            <a:off x="3000375" y="2071688"/>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Ellipse 8"/>
          <p:cNvSpPr/>
          <p:nvPr/>
        </p:nvSpPr>
        <p:spPr>
          <a:xfrm>
            <a:off x="2857500" y="2786063"/>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Ellipse 9"/>
          <p:cNvSpPr/>
          <p:nvPr/>
        </p:nvSpPr>
        <p:spPr>
          <a:xfrm>
            <a:off x="2857500" y="3500438"/>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Ellipse 10"/>
          <p:cNvSpPr/>
          <p:nvPr/>
        </p:nvSpPr>
        <p:spPr>
          <a:xfrm>
            <a:off x="2857500" y="4357688"/>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Ellipse 11"/>
          <p:cNvSpPr/>
          <p:nvPr/>
        </p:nvSpPr>
        <p:spPr>
          <a:xfrm flipV="1">
            <a:off x="3000375" y="4714875"/>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Organigramme : Données stockées 12"/>
          <p:cNvSpPr/>
          <p:nvPr/>
        </p:nvSpPr>
        <p:spPr>
          <a:xfrm rot="16200000">
            <a:off x="4964906" y="2964657"/>
            <a:ext cx="1571625" cy="642938"/>
          </a:xfrm>
          <a:prstGeom prst="flowChartOnlineStorag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fr-FR"/>
          </a:p>
        </p:txBody>
      </p:sp>
      <p:sp>
        <p:nvSpPr>
          <p:cNvPr id="14" name="Organigramme : Délai 13"/>
          <p:cNvSpPr/>
          <p:nvPr/>
        </p:nvSpPr>
        <p:spPr>
          <a:xfrm rot="5400000">
            <a:off x="5513387" y="2130426"/>
            <a:ext cx="474663" cy="500062"/>
          </a:xfrm>
          <a:prstGeom prst="flowChartDelay">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fr-FR"/>
          </a:p>
        </p:txBody>
      </p:sp>
      <p:sp>
        <p:nvSpPr>
          <p:cNvPr id="15" name="Organigramme : Données stockées 14"/>
          <p:cNvSpPr/>
          <p:nvPr/>
        </p:nvSpPr>
        <p:spPr>
          <a:xfrm rot="5400000">
            <a:off x="6750844" y="2964657"/>
            <a:ext cx="1571625" cy="642937"/>
          </a:xfrm>
          <a:prstGeom prst="flowChartOnlineStorag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fr-FR"/>
          </a:p>
        </p:txBody>
      </p:sp>
      <p:sp>
        <p:nvSpPr>
          <p:cNvPr id="16" name="Organigramme : Délai 15"/>
          <p:cNvSpPr/>
          <p:nvPr/>
        </p:nvSpPr>
        <p:spPr>
          <a:xfrm rot="16200000">
            <a:off x="7286626" y="3929062"/>
            <a:ext cx="500062" cy="500063"/>
          </a:xfrm>
          <a:prstGeom prst="flowChartDelay">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fr-FR"/>
          </a:p>
        </p:txBody>
      </p:sp>
      <p:sp>
        <p:nvSpPr>
          <p:cNvPr id="17" name="Espace réservé du numéro de diapositive 16"/>
          <p:cNvSpPr>
            <a:spLocks noGrp="1"/>
          </p:cNvSpPr>
          <p:nvPr>
            <p:ph type="sldNum" sz="quarter" idx="12"/>
          </p:nvPr>
        </p:nvSpPr>
        <p:spPr/>
        <p:txBody>
          <a:bodyPr/>
          <a:lstStyle/>
          <a:p>
            <a:pPr>
              <a:defRPr/>
            </a:pPr>
            <a:fld id="{B1997509-E29B-4361-89BB-BF52EC71E19B}" type="slidenum">
              <a:rPr lang="fr-FR" smtClean="0"/>
              <a:pPr>
                <a:defRPr/>
              </a:pPr>
              <a:t>56</a:t>
            </a:fld>
            <a:endParaRPr lang="fr-F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p:cNvSpPr>
            <a:spLocks noGrp="1"/>
          </p:cNvSpPr>
          <p:nvPr>
            <p:ph type="title"/>
          </p:nvPr>
        </p:nvSpPr>
        <p:spPr>
          <a:xfrm>
            <a:off x="428625" y="0"/>
            <a:ext cx="8229600" cy="1143000"/>
          </a:xfrm>
        </p:spPr>
        <p:txBody>
          <a:bodyPr/>
          <a:lstStyle/>
          <a:p>
            <a:r>
              <a:rPr lang="en-US" b="1" smtClean="0"/>
              <a:t>Récepteurs nucléaires</a:t>
            </a:r>
            <a:endParaRPr lang="ar-DZ" b="1" smtClean="0"/>
          </a:p>
        </p:txBody>
      </p:sp>
      <p:sp>
        <p:nvSpPr>
          <p:cNvPr id="40963" name="Espace réservé du contenu 2"/>
          <p:cNvSpPr>
            <a:spLocks noGrp="1"/>
          </p:cNvSpPr>
          <p:nvPr>
            <p:ph idx="1"/>
          </p:nvPr>
        </p:nvSpPr>
        <p:spPr>
          <a:xfrm>
            <a:off x="285750" y="1071563"/>
            <a:ext cx="8858250" cy="5500687"/>
          </a:xfrm>
        </p:spPr>
        <p:txBody>
          <a:bodyPr/>
          <a:lstStyle/>
          <a:p>
            <a:r>
              <a:rPr lang="en-US" smtClean="0"/>
              <a:t>Ils sont spécifiques à de nombreuses hormones telles que les hormones </a:t>
            </a:r>
            <a:r>
              <a:rPr lang="en-US" smtClean="0">
                <a:solidFill>
                  <a:srgbClr val="FF0000"/>
                </a:solidFill>
              </a:rPr>
              <a:t>thyroïdiennes et stéroïdiennes</a:t>
            </a:r>
            <a:endParaRPr lang="en-US" smtClean="0"/>
          </a:p>
          <a:p>
            <a:r>
              <a:rPr lang="en-US" smtClean="0"/>
              <a:t>Ils se fixent après leur activation par le ligand sur l'AND et induisent les modifications de la </a:t>
            </a:r>
            <a:r>
              <a:rPr lang="en-US" b="1" smtClean="0"/>
              <a:t>transcription</a:t>
            </a:r>
            <a:r>
              <a:rPr lang="en-US" smtClean="0"/>
              <a:t> de certains facteurs, par exemple la stimulation de la synthèse de protéines</a:t>
            </a:r>
          </a:p>
          <a:p>
            <a:r>
              <a:rPr lang="en-US" smtClean="0"/>
              <a:t>Ces hormones, </a:t>
            </a:r>
            <a:r>
              <a:rPr lang="en-US" b="1" smtClean="0"/>
              <a:t>qui régulent l'expréssion génique dans le </a:t>
            </a:r>
            <a:r>
              <a:rPr lang="fr-FR" b="1" smtClean="0"/>
              <a:t>noyau</a:t>
            </a:r>
            <a:r>
              <a:rPr lang="en-US" smtClean="0"/>
              <a:t>, sont </a:t>
            </a:r>
            <a:r>
              <a:rPr lang="en-US" smtClean="0">
                <a:solidFill>
                  <a:srgbClr val="FF0000"/>
                </a:solidFill>
              </a:rPr>
              <a:t>lipophiles</a:t>
            </a:r>
            <a:r>
              <a:rPr lang="en-US" smtClean="0"/>
              <a:t> et diffusent librement à travers la membrane cellulaire pour atteindre le récepteur</a:t>
            </a:r>
          </a:p>
          <a:p>
            <a:endParaRPr lang="ar-DZ" smtClean="0"/>
          </a:p>
        </p:txBody>
      </p:sp>
      <p:sp>
        <p:nvSpPr>
          <p:cNvPr id="4" name="Espace réservé du numéro de diapositive 3"/>
          <p:cNvSpPr>
            <a:spLocks noGrp="1"/>
          </p:cNvSpPr>
          <p:nvPr>
            <p:ph type="sldNum" sz="quarter" idx="12"/>
          </p:nvPr>
        </p:nvSpPr>
        <p:spPr/>
        <p:txBody>
          <a:bodyPr/>
          <a:lstStyle/>
          <a:p>
            <a:pPr>
              <a:defRPr/>
            </a:pPr>
            <a:fld id="{294A9340-C728-4169-A3A8-21EAB32ECCBB}" type="slidenum">
              <a:rPr lang="fr-FR" sz="2000" b="1" smtClean="0">
                <a:solidFill>
                  <a:schemeClr val="accent5"/>
                </a:solidFill>
              </a:rPr>
              <a:pPr>
                <a:defRPr/>
              </a:pPr>
              <a:t>57</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checkerboard(across)">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checkerboard(across)">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checkerboard(across)">
                                      <p:cBhvr>
                                        <p:cTn id="17" dur="5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1"/>
          <p:cNvSpPr>
            <a:spLocks noGrp="1"/>
          </p:cNvSpPr>
          <p:nvPr>
            <p:ph type="title"/>
          </p:nvPr>
        </p:nvSpPr>
        <p:spPr>
          <a:xfrm>
            <a:off x="642938" y="5500688"/>
            <a:ext cx="8229600" cy="1143000"/>
          </a:xfrm>
        </p:spPr>
        <p:txBody>
          <a:bodyPr/>
          <a:lstStyle/>
          <a:p>
            <a:pPr eaLnBrk="1" hangingPunct="1"/>
            <a:r>
              <a:rPr lang="fr-FR" sz="2800" b="1" smtClean="0"/>
              <a:t/>
            </a:r>
            <a:br>
              <a:rPr lang="fr-FR" sz="2800" b="1" smtClean="0"/>
            </a:br>
            <a:r>
              <a:rPr lang="fr-FR" sz="2800" b="1" smtClean="0"/>
              <a:t>Récepteur nucléaire </a:t>
            </a:r>
          </a:p>
        </p:txBody>
      </p:sp>
      <p:pic>
        <p:nvPicPr>
          <p:cNvPr id="60419" name="Picture 2" descr="G:\Nouveau dossier\img061.jpg"/>
          <p:cNvPicPr>
            <a:picLocks noGrp="1" noChangeAspect="1" noChangeArrowheads="1"/>
          </p:cNvPicPr>
          <p:nvPr>
            <p:ph idx="1"/>
          </p:nvPr>
        </p:nvPicPr>
        <p:blipFill>
          <a:blip r:embed="rId2"/>
          <a:srcRect/>
          <a:stretch>
            <a:fillRect/>
          </a:stretch>
        </p:blipFill>
        <p:spPr>
          <a:xfrm>
            <a:off x="0" y="214313"/>
            <a:ext cx="9144000" cy="5572125"/>
          </a:xfrm>
        </p:spPr>
      </p:pic>
      <p:sp>
        <p:nvSpPr>
          <p:cNvPr id="4" name="Espace réservé du numéro de diapositive 3"/>
          <p:cNvSpPr>
            <a:spLocks noGrp="1"/>
          </p:cNvSpPr>
          <p:nvPr>
            <p:ph type="sldNum" sz="quarter" idx="12"/>
          </p:nvPr>
        </p:nvSpPr>
        <p:spPr/>
        <p:txBody>
          <a:bodyPr/>
          <a:lstStyle/>
          <a:p>
            <a:pPr>
              <a:defRPr/>
            </a:pPr>
            <a:fld id="{8F6C2BA1-1FB9-4F80-BADF-BB3360B81F92}" type="slidenum">
              <a:rPr lang="fr-FR" sz="2000" b="1" smtClean="0">
                <a:solidFill>
                  <a:schemeClr val="accent5"/>
                </a:solidFill>
              </a:rPr>
              <a:pPr>
                <a:defRPr/>
              </a:pPr>
              <a:t>58</a:t>
            </a:fld>
            <a:endParaRPr lang="fr-FR" sz="2000" b="1" dirty="0">
              <a:solidFill>
                <a:schemeClr val="accent5"/>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20675" y="223838"/>
            <a:ext cx="8796338" cy="828675"/>
          </a:xfrm>
          <a:prstGeom prst="rect">
            <a:avLst/>
          </a:prstGeom>
          <a:noFill/>
          <a:ln w="25400">
            <a:noFill/>
            <a:miter lim="800000"/>
            <a:headEnd/>
            <a:tailEnd/>
          </a:ln>
        </p:spPr>
        <p:txBody>
          <a:bodyPr lIns="90488" tIns="44450" rIns="90488" bIns="44450" anchor="ctr"/>
          <a:lstStyle/>
          <a:p>
            <a:pPr defTabSz="762000">
              <a:defRPr/>
            </a:pPr>
            <a:r>
              <a:rPr lang="fr-BE" altLang="fr-FR" sz="3600" b="1" dirty="0">
                <a:solidFill>
                  <a:srgbClr val="C00000"/>
                </a:solidFill>
                <a:latin typeface="+mj-lt"/>
                <a:cs typeface="Arial" charset="0"/>
              </a:rPr>
              <a:t>Médicaments ligands de récepteurs</a:t>
            </a:r>
          </a:p>
        </p:txBody>
      </p:sp>
      <p:sp>
        <p:nvSpPr>
          <p:cNvPr id="124931" name="Rectangle 3"/>
          <p:cNvSpPr>
            <a:spLocks noChangeArrowheads="1"/>
          </p:cNvSpPr>
          <p:nvPr/>
        </p:nvSpPr>
        <p:spPr bwMode="auto">
          <a:xfrm>
            <a:off x="441325" y="1000125"/>
            <a:ext cx="8702675" cy="1943100"/>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lstStyle/>
          <a:p>
            <a:pPr marL="342900" indent="-342900" defTabSz="762000">
              <a:lnSpc>
                <a:spcPct val="150000"/>
              </a:lnSpc>
              <a:spcBef>
                <a:spcPct val="20000"/>
              </a:spcBef>
              <a:buClr>
                <a:schemeClr val="bg2"/>
              </a:buClr>
              <a:buSzPct val="75000"/>
              <a:buFont typeface="Wingdings" pitchFamily="2" charset="2"/>
              <a:buChar char="n"/>
              <a:defRPr/>
            </a:pPr>
            <a:r>
              <a:rPr lang="fr-BE" sz="2800" dirty="0">
                <a:solidFill>
                  <a:schemeClr val="accent5">
                    <a:lumMod val="50000"/>
                  </a:schemeClr>
                </a:solidFill>
                <a:latin typeface="+mn-lt"/>
                <a:cs typeface="Arial" charset="0"/>
              </a:rPr>
              <a:t>Agonistes</a:t>
            </a:r>
          </a:p>
          <a:p>
            <a:pPr marL="742950" lvl="1" indent="-285750" defTabSz="762000">
              <a:lnSpc>
                <a:spcPct val="150000"/>
              </a:lnSpc>
              <a:spcBef>
                <a:spcPct val="20000"/>
              </a:spcBef>
              <a:buClr>
                <a:schemeClr val="accent2"/>
              </a:buClr>
              <a:buSzPct val="80000"/>
              <a:buFont typeface="Wingdings" pitchFamily="2" charset="2"/>
              <a:buNone/>
              <a:defRPr/>
            </a:pPr>
            <a:r>
              <a:rPr lang="fr-BE" sz="2400" dirty="0">
                <a:latin typeface="+mn-lt"/>
                <a:cs typeface="Arial" charset="0"/>
              </a:rPr>
              <a:t>Substance</a:t>
            </a:r>
            <a:r>
              <a:rPr lang="fr-BE" sz="2400" dirty="0">
                <a:latin typeface="Arial" charset="0"/>
                <a:cs typeface="Arial" charset="0"/>
              </a:rPr>
              <a:t> </a:t>
            </a:r>
            <a:r>
              <a:rPr lang="fr-BE" sz="2400" dirty="0">
                <a:latin typeface="+mn-lt"/>
                <a:cs typeface="Arial" charset="0"/>
              </a:rPr>
              <a:t>qui se fixe sur un récepteur, le stimule et entraîne une réponse biologique</a:t>
            </a:r>
          </a:p>
          <a:p>
            <a:pPr marL="742950" lvl="1" indent="-285750" defTabSz="762000">
              <a:lnSpc>
                <a:spcPct val="150000"/>
              </a:lnSpc>
              <a:spcBef>
                <a:spcPct val="20000"/>
              </a:spcBef>
              <a:buClr>
                <a:schemeClr val="accent2"/>
              </a:buClr>
              <a:buSzPct val="80000"/>
              <a:buFont typeface="Wingdings" pitchFamily="2" charset="2"/>
              <a:buNone/>
              <a:defRPr/>
            </a:pPr>
            <a:r>
              <a:rPr lang="fr-BE" sz="2400" dirty="0">
                <a:latin typeface="+mn-lt"/>
                <a:cs typeface="Arial" charset="0"/>
              </a:rPr>
              <a:t>Un agoniste mime les effets d’un ligand endogène du récepteur</a:t>
            </a:r>
          </a:p>
        </p:txBody>
      </p:sp>
      <p:sp>
        <p:nvSpPr>
          <p:cNvPr id="124932" name="Rectangle 4"/>
          <p:cNvSpPr>
            <a:spLocks noChangeArrowheads="1"/>
          </p:cNvSpPr>
          <p:nvPr/>
        </p:nvSpPr>
        <p:spPr bwMode="auto">
          <a:xfrm>
            <a:off x="220663" y="3625850"/>
            <a:ext cx="8383587" cy="2232025"/>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lstStyle/>
          <a:p>
            <a:pPr marL="342900" indent="-342900" defTabSz="762000">
              <a:lnSpc>
                <a:spcPct val="150000"/>
              </a:lnSpc>
              <a:spcBef>
                <a:spcPct val="20000"/>
              </a:spcBef>
              <a:buClr>
                <a:schemeClr val="bg2"/>
              </a:buClr>
              <a:buSzPct val="75000"/>
              <a:buFont typeface="Wingdings" pitchFamily="2" charset="2"/>
              <a:buChar char="n"/>
              <a:defRPr/>
            </a:pPr>
            <a:r>
              <a:rPr lang="fr-BE" sz="2800" dirty="0">
                <a:solidFill>
                  <a:schemeClr val="accent5">
                    <a:lumMod val="50000"/>
                  </a:schemeClr>
                </a:solidFill>
                <a:latin typeface="+mn-lt"/>
                <a:cs typeface="Arial" charset="0"/>
              </a:rPr>
              <a:t>Antagonistes</a:t>
            </a:r>
          </a:p>
          <a:p>
            <a:pPr marL="742950" lvl="1" indent="-285750" defTabSz="762000">
              <a:lnSpc>
                <a:spcPct val="150000"/>
              </a:lnSpc>
              <a:spcBef>
                <a:spcPct val="20000"/>
              </a:spcBef>
              <a:buClr>
                <a:schemeClr val="accent2"/>
              </a:buClr>
              <a:buSzPct val="80000"/>
              <a:buFont typeface="Wingdings" pitchFamily="2" charset="2"/>
              <a:buNone/>
              <a:defRPr/>
            </a:pPr>
            <a:r>
              <a:rPr lang="fr-BE" sz="2400" dirty="0">
                <a:latin typeface="+mn-lt"/>
                <a:cs typeface="Arial" charset="0"/>
              </a:rPr>
              <a:t>Substance qui se fixe sur un récepteur, sans déclencher de réponse biologique</a:t>
            </a:r>
          </a:p>
          <a:p>
            <a:pPr marL="742950" lvl="1" indent="-285750" defTabSz="762000">
              <a:lnSpc>
                <a:spcPct val="150000"/>
              </a:lnSpc>
              <a:spcBef>
                <a:spcPct val="20000"/>
              </a:spcBef>
              <a:buClr>
                <a:schemeClr val="accent2"/>
              </a:buClr>
              <a:buSzPct val="80000"/>
              <a:buFont typeface="Wingdings" pitchFamily="2" charset="2"/>
              <a:buNone/>
              <a:defRPr/>
            </a:pPr>
            <a:r>
              <a:rPr lang="fr-BE" sz="2400" dirty="0">
                <a:latin typeface="+mn-lt"/>
                <a:cs typeface="Arial" charset="0"/>
              </a:rPr>
              <a:t>Un antagoniste agit en inhibant les effets produits par un ligand endogène</a:t>
            </a:r>
          </a:p>
        </p:txBody>
      </p:sp>
      <p:sp>
        <p:nvSpPr>
          <p:cNvPr id="5" name="Espace réservé du numéro de diapositive 4"/>
          <p:cNvSpPr>
            <a:spLocks noGrp="1"/>
          </p:cNvSpPr>
          <p:nvPr>
            <p:ph type="sldNum" sz="quarter" idx="12"/>
          </p:nvPr>
        </p:nvSpPr>
        <p:spPr/>
        <p:txBody>
          <a:bodyPr/>
          <a:lstStyle/>
          <a:p>
            <a:pPr>
              <a:defRPr/>
            </a:pPr>
            <a:fld id="{69CF1A4D-E6B6-4D86-ABA5-510632AA0A24}" type="slidenum">
              <a:rPr lang="fr-FR" sz="2000" b="1" smtClean="0">
                <a:solidFill>
                  <a:schemeClr val="accent5"/>
                </a:solidFill>
              </a:rPr>
              <a:pPr>
                <a:defRPr/>
              </a:pPr>
              <a:t>59</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to="" calcmode="lin" valueType="num">
                                      <p:cBhvr>
                                        <p:cTn id="7" dur="1" fill="hold"/>
                                        <p:tgtEl>
                                          <p:spTgt spid="1126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4931"/>
                                        </p:tgtEl>
                                        <p:attrNameLst>
                                          <p:attrName>style.visibility</p:attrName>
                                        </p:attrNameLst>
                                      </p:cBhvr>
                                      <p:to>
                                        <p:strVal val="visible"/>
                                      </p:to>
                                    </p:set>
                                    <p:animEffect transition="in" filter="wipe(down)">
                                      <p:cBhvr>
                                        <p:cTn id="12" dur="500"/>
                                        <p:tgtEl>
                                          <p:spTgt spid="1249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4932"/>
                                        </p:tgtEl>
                                        <p:attrNameLst>
                                          <p:attrName>style.visibility</p:attrName>
                                        </p:attrNameLst>
                                      </p:cBhvr>
                                      <p:to>
                                        <p:strVal val="visible"/>
                                      </p:to>
                                    </p:set>
                                    <p:animEffect transition="in" filter="wipe(up)">
                                      <p:cBhvr>
                                        <p:cTn id="17"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24931" grpId="0"/>
      <p:bldP spid="1249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smtClean="0">
                <a:solidFill>
                  <a:srgbClr val="C00000"/>
                </a:solidFill>
              </a:rPr>
              <a:t>INTRODUCTION</a:t>
            </a:r>
          </a:p>
        </p:txBody>
      </p:sp>
      <p:sp>
        <p:nvSpPr>
          <p:cNvPr id="3" name="Espace réservé du contenu 2"/>
          <p:cNvSpPr>
            <a:spLocks noGrp="1"/>
          </p:cNvSpPr>
          <p:nvPr>
            <p:ph idx="1"/>
          </p:nvPr>
        </p:nvSpPr>
        <p:spPr>
          <a:xfrm>
            <a:off x="285750" y="1500188"/>
            <a:ext cx="8643938" cy="4525962"/>
          </a:xfrm>
        </p:spPr>
        <p:txBody>
          <a:bodyPr/>
          <a:lstStyle/>
          <a:p>
            <a:pPr algn="ctr">
              <a:lnSpc>
                <a:spcPct val="110000"/>
              </a:lnSpc>
            </a:pPr>
            <a:r>
              <a:rPr lang="fr-FR" sz="2800" smtClean="0"/>
              <a:t>On entend par pharmacodynamie, l’évaluation de l’activité d’un principe actif médicamenteux sur un organisme, un tissu ou un organisme sain, normal. </a:t>
            </a:r>
          </a:p>
          <a:p>
            <a:pPr algn="ctr">
              <a:lnSpc>
                <a:spcPct val="110000"/>
              </a:lnSpc>
              <a:buFont typeface="Arial" pitchFamily="34" charset="0"/>
              <a:buNone/>
            </a:pPr>
            <a:r>
              <a:rPr lang="fr-FR" sz="2800" smtClean="0"/>
              <a:t>	Elle est donc très voisine de la pharmacologie expérimentale</a:t>
            </a:r>
          </a:p>
          <a:p>
            <a:pPr algn="ctr">
              <a:lnSpc>
                <a:spcPct val="110000"/>
              </a:lnSpc>
            </a:pPr>
            <a:r>
              <a:rPr lang="fr-FR" sz="2800" smtClean="0"/>
              <a:t>Le terme de </a:t>
            </a:r>
            <a:r>
              <a:rPr lang="fr-FR" sz="2800" b="1" smtClean="0"/>
              <a:t>pharmacologie est très employé dans le langage anglo-saxon, alors que celui de pharmacodynamie l’est plus employé dans la langue française</a:t>
            </a:r>
          </a:p>
          <a:p>
            <a:endParaRPr lang="fr-FR" smtClean="0"/>
          </a:p>
        </p:txBody>
      </p:sp>
      <p:sp>
        <p:nvSpPr>
          <p:cNvPr id="4" name="Espace réservé du numéro de diapositive 3"/>
          <p:cNvSpPr>
            <a:spLocks noGrp="1"/>
          </p:cNvSpPr>
          <p:nvPr>
            <p:ph type="sldNum" sz="quarter" idx="12"/>
          </p:nvPr>
        </p:nvSpPr>
        <p:spPr/>
        <p:txBody>
          <a:bodyPr/>
          <a:lstStyle/>
          <a:p>
            <a:pPr>
              <a:defRPr/>
            </a:pPr>
            <a:fld id="{CA796A83-9C4A-413B-AF20-4E96D74B6970}" type="slidenum">
              <a:rPr lang="fr-FR" sz="2000" b="1" smtClean="0">
                <a:solidFill>
                  <a:schemeClr val="accent5"/>
                </a:solidFill>
              </a:rPr>
              <a:pPr>
                <a:defRPr/>
              </a:pPr>
              <a:t>6</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edge">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age 1"/>
          <p:cNvPicPr>
            <a:picLocks noChangeAspect="1" noChangeArrowheads="1"/>
          </p:cNvPicPr>
          <p:nvPr/>
        </p:nvPicPr>
        <p:blipFill>
          <a:blip r:embed="rId2"/>
          <a:srcRect/>
          <a:stretch>
            <a:fillRect/>
          </a:stretch>
        </p:blipFill>
        <p:spPr bwMode="auto">
          <a:xfrm>
            <a:off x="500063" y="500063"/>
            <a:ext cx="8143875" cy="5143500"/>
          </a:xfrm>
          <a:prstGeom prst="rect">
            <a:avLst/>
          </a:prstGeom>
          <a:noFill/>
          <a:ln w="12700">
            <a:solidFill>
              <a:schemeClr val="tx1"/>
            </a:solidFill>
            <a:miter lim="800000"/>
            <a:headEnd/>
            <a:tailEnd/>
          </a:ln>
        </p:spPr>
      </p:pic>
      <p:sp>
        <p:nvSpPr>
          <p:cNvPr id="62467" name="Rectangle 2"/>
          <p:cNvSpPr>
            <a:spLocks noChangeArrowheads="1"/>
          </p:cNvSpPr>
          <p:nvPr/>
        </p:nvSpPr>
        <p:spPr bwMode="auto">
          <a:xfrm>
            <a:off x="2143125" y="5929313"/>
            <a:ext cx="4262438" cy="523875"/>
          </a:xfrm>
          <a:prstGeom prst="rect">
            <a:avLst/>
          </a:prstGeom>
          <a:noFill/>
          <a:ln w="9525">
            <a:noFill/>
            <a:miter lim="800000"/>
            <a:headEnd/>
            <a:tailEnd/>
          </a:ln>
        </p:spPr>
        <p:txBody>
          <a:bodyPr wrap="none">
            <a:spAutoFit/>
          </a:bodyPr>
          <a:lstStyle/>
          <a:p>
            <a:r>
              <a:rPr lang="en-US" sz="2800" b="1"/>
              <a:t>Agoniste et antagoniste</a:t>
            </a:r>
            <a:endParaRPr lang="ar-DZ" sz="2800" b="1"/>
          </a:p>
        </p:txBody>
      </p:sp>
      <p:sp>
        <p:nvSpPr>
          <p:cNvPr id="4" name="Espace réservé du numéro de diapositive 3"/>
          <p:cNvSpPr>
            <a:spLocks noGrp="1"/>
          </p:cNvSpPr>
          <p:nvPr>
            <p:ph type="sldNum" sz="quarter" idx="12"/>
          </p:nvPr>
        </p:nvSpPr>
        <p:spPr/>
        <p:txBody>
          <a:bodyPr/>
          <a:lstStyle/>
          <a:p>
            <a:pPr>
              <a:defRPr/>
            </a:pPr>
            <a:fld id="{057592BD-A419-44D5-A8CB-95D0CBFBBBB6}" type="slidenum">
              <a:rPr lang="fr-FR" sz="2000" b="1" smtClean="0">
                <a:solidFill>
                  <a:schemeClr val="accent5"/>
                </a:solidFill>
              </a:rPr>
              <a:pPr>
                <a:defRPr/>
              </a:pPr>
              <a:t>60</a:t>
            </a:fld>
            <a:endParaRPr lang="fr-FR" sz="2000" b="1">
              <a:solidFill>
                <a:schemeClr val="accent5"/>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contenu 2"/>
          <p:cNvSpPr>
            <a:spLocks noGrp="1"/>
          </p:cNvSpPr>
          <p:nvPr>
            <p:ph idx="1"/>
          </p:nvPr>
        </p:nvSpPr>
        <p:spPr>
          <a:xfrm>
            <a:off x="0" y="0"/>
            <a:ext cx="9144000" cy="6858000"/>
          </a:xfrm>
        </p:spPr>
        <p:txBody>
          <a:bodyPr/>
          <a:lstStyle/>
          <a:p>
            <a:pPr>
              <a:buFont typeface="Arial" pitchFamily="34" charset="0"/>
              <a:buNone/>
            </a:pPr>
            <a:endParaRPr lang="en-US" smtClean="0"/>
          </a:p>
          <a:p>
            <a:pPr>
              <a:buFont typeface="Arial" pitchFamily="34" charset="0"/>
              <a:buNone/>
            </a:pPr>
            <a:r>
              <a:rPr lang="en-US" smtClean="0"/>
              <a:t>	Les antagonistes sont de deux types:</a:t>
            </a:r>
          </a:p>
          <a:p>
            <a:pPr>
              <a:buFont typeface="Arial" pitchFamily="34" charset="0"/>
              <a:buNone/>
            </a:pPr>
            <a:endParaRPr lang="en-US" smtClean="0"/>
          </a:p>
          <a:p>
            <a:pPr algn="ctr">
              <a:lnSpc>
                <a:spcPct val="150000"/>
              </a:lnSpc>
            </a:pPr>
            <a:r>
              <a:rPr lang="en-US" b="1" smtClean="0"/>
              <a:t>1 Les antagonistes compétitifs</a:t>
            </a:r>
            <a:endParaRPr lang="en-US" smtClean="0"/>
          </a:p>
          <a:p>
            <a:pPr algn="ctr">
              <a:lnSpc>
                <a:spcPct val="150000"/>
              </a:lnSpc>
              <a:buFont typeface="Arial" pitchFamily="34" charset="0"/>
              <a:buNone/>
            </a:pPr>
            <a:r>
              <a:rPr lang="fr-FR" smtClean="0"/>
              <a:t>    Lorsque l’antagoniste se lie au niveau du récepteur sur </a:t>
            </a:r>
            <a:r>
              <a:rPr lang="fr-FR" u="sng" smtClean="0"/>
              <a:t>le même site que l’agoniste</a:t>
            </a:r>
            <a:r>
              <a:rPr lang="fr-FR" smtClean="0"/>
              <a:t>, il y a compétition entre l’agoniste et l’antagoniste vis à vis du même site d’action    	      </a:t>
            </a:r>
            <a:r>
              <a:rPr lang="fr-FR" b="1" smtClean="0">
                <a:solidFill>
                  <a:srgbClr val="0070C0"/>
                </a:solidFill>
              </a:rPr>
              <a:t>Antagonisme directe </a:t>
            </a:r>
            <a:endParaRPr lang="en-US" b="1" smtClean="0"/>
          </a:p>
          <a:p>
            <a:endParaRPr lang="ar-DZ" smtClean="0"/>
          </a:p>
        </p:txBody>
      </p:sp>
      <p:sp>
        <p:nvSpPr>
          <p:cNvPr id="4" name="Flèche droite 3"/>
          <p:cNvSpPr/>
          <p:nvPr/>
        </p:nvSpPr>
        <p:spPr>
          <a:xfrm>
            <a:off x="3643313" y="5072063"/>
            <a:ext cx="571500"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DZ"/>
          </a:p>
        </p:txBody>
      </p:sp>
      <p:sp>
        <p:nvSpPr>
          <p:cNvPr id="6" name="Espace réservé du numéro de diapositive 5"/>
          <p:cNvSpPr>
            <a:spLocks noGrp="1"/>
          </p:cNvSpPr>
          <p:nvPr>
            <p:ph type="sldNum" sz="quarter" idx="12"/>
          </p:nvPr>
        </p:nvSpPr>
        <p:spPr/>
        <p:txBody>
          <a:bodyPr/>
          <a:lstStyle/>
          <a:p>
            <a:pPr>
              <a:defRPr/>
            </a:pPr>
            <a:fld id="{2AFD342F-2511-4ED3-A50F-1F6388DE458D}" type="slidenum">
              <a:rPr lang="fr-FR" sz="2000" b="1" smtClean="0">
                <a:solidFill>
                  <a:schemeClr val="accent5"/>
                </a:solidFill>
              </a:rPr>
              <a:pPr>
                <a:defRPr/>
              </a:pPr>
              <a:t>61</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3250">
                                            <p:txEl>
                                              <p:pRg st="3" end="3"/>
                                            </p:txEl>
                                          </p:spTgt>
                                        </p:tgtEl>
                                        <p:attrNameLst>
                                          <p:attrName>style.visibility</p:attrName>
                                        </p:attrNameLst>
                                      </p:cBhvr>
                                      <p:to>
                                        <p:strVal val="visible"/>
                                      </p:to>
                                    </p:set>
                                    <p:animEffect transition="in" filter="checkerboard(across)">
                                      <p:cBhvr>
                                        <p:cTn id="7" dur="500"/>
                                        <p:tgtEl>
                                          <p:spTgt spid="5325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3250">
                                            <p:txEl>
                                              <p:pRg st="4" end="4"/>
                                            </p:txEl>
                                          </p:spTgt>
                                        </p:tgtEl>
                                        <p:attrNameLst>
                                          <p:attrName>style.visibility</p:attrName>
                                        </p:attrNameLst>
                                      </p:cBhvr>
                                      <p:to>
                                        <p:strVal val="visible"/>
                                      </p:to>
                                    </p:set>
                                    <p:animEffect transition="in" filter="checkerboard(across)">
                                      <p:cBhvr>
                                        <p:cTn id="12" dur="500"/>
                                        <p:tgtEl>
                                          <p:spTgt spid="5325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u contenu 2"/>
          <p:cNvSpPr>
            <a:spLocks noGrp="1"/>
          </p:cNvSpPr>
          <p:nvPr>
            <p:ph idx="1"/>
          </p:nvPr>
        </p:nvSpPr>
        <p:spPr>
          <a:xfrm>
            <a:off x="214313" y="500063"/>
            <a:ext cx="8572500" cy="4525962"/>
          </a:xfrm>
        </p:spPr>
        <p:txBody>
          <a:bodyPr/>
          <a:lstStyle/>
          <a:p>
            <a:pPr algn="ctr">
              <a:lnSpc>
                <a:spcPct val="150000"/>
              </a:lnSpc>
            </a:pPr>
            <a:r>
              <a:rPr lang="en-US" b="1" smtClean="0"/>
              <a:t>2 Les antagonistes non compétitifs</a:t>
            </a:r>
            <a:endParaRPr lang="en-US" smtClean="0"/>
          </a:p>
          <a:p>
            <a:pPr algn="ctr">
              <a:lnSpc>
                <a:spcPct val="150000"/>
              </a:lnSpc>
              <a:buFont typeface="Arial" pitchFamily="34" charset="0"/>
              <a:buNone/>
            </a:pPr>
            <a:r>
              <a:rPr lang="fr-FR" smtClean="0"/>
              <a:t>    L’antagoniste se lie au niveau du récepteur sur </a:t>
            </a:r>
            <a:r>
              <a:rPr lang="fr-FR" u="sng" smtClean="0"/>
              <a:t>un site distinct du site de liaison de l’agoniste (site allostérique)</a:t>
            </a:r>
            <a:r>
              <a:rPr lang="fr-FR" smtClean="0"/>
              <a:t> </a:t>
            </a:r>
            <a:r>
              <a:rPr lang="en-US" smtClean="0"/>
              <a:t>        </a:t>
            </a:r>
            <a:r>
              <a:rPr lang="fr-FR" b="1" smtClean="0">
                <a:solidFill>
                  <a:srgbClr val="0070C0"/>
                </a:solidFill>
              </a:rPr>
              <a:t>Antagonisme  indirecte, </a:t>
            </a:r>
            <a:r>
              <a:rPr lang="fr-FR" smtClean="0"/>
              <a:t>ce qui entraîne des modifications conformationnelles du récepteur avec </a:t>
            </a:r>
            <a:r>
              <a:rPr lang="fr-FR" u="sng" smtClean="0"/>
              <a:t>diminution de l’affinité </a:t>
            </a:r>
            <a:r>
              <a:rPr lang="fr-FR" smtClean="0"/>
              <a:t>du récepteur pour son agoniste</a:t>
            </a:r>
            <a:endParaRPr lang="fr-FR" b="1" smtClean="0">
              <a:solidFill>
                <a:srgbClr val="0070C0"/>
              </a:solidFill>
            </a:endParaRPr>
          </a:p>
        </p:txBody>
      </p:sp>
      <p:sp>
        <p:nvSpPr>
          <p:cNvPr id="4" name="Espace réservé du numéro de diapositive 3"/>
          <p:cNvSpPr>
            <a:spLocks noGrp="1"/>
          </p:cNvSpPr>
          <p:nvPr>
            <p:ph type="sldNum" sz="quarter" idx="12"/>
          </p:nvPr>
        </p:nvSpPr>
        <p:spPr/>
        <p:txBody>
          <a:bodyPr/>
          <a:lstStyle/>
          <a:p>
            <a:pPr>
              <a:defRPr/>
            </a:pPr>
            <a:fld id="{D528A4B8-4C64-4951-BAFE-7BBFB7B029CF}" type="slidenum">
              <a:rPr lang="fr-FR" smtClean="0"/>
              <a:pPr>
                <a:defRPr/>
              </a:pPr>
              <a:t>62</a:t>
            </a:fld>
            <a:endParaRPr lang="fr-FR"/>
          </a:p>
        </p:txBody>
      </p:sp>
      <p:sp>
        <p:nvSpPr>
          <p:cNvPr id="5" name="Flèche droite 4"/>
          <p:cNvSpPr/>
          <p:nvPr/>
        </p:nvSpPr>
        <p:spPr>
          <a:xfrm>
            <a:off x="3857625" y="3143250"/>
            <a:ext cx="500063"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D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Grp="1" noChangeAspect="1" noChangeArrowheads="1"/>
          </p:cNvPicPr>
          <p:nvPr>
            <p:ph idx="1"/>
          </p:nvPr>
        </p:nvPicPr>
        <p:blipFill>
          <a:blip r:embed="rId2"/>
          <a:srcRect/>
          <a:stretch>
            <a:fillRect/>
          </a:stretch>
        </p:blipFill>
        <p:spPr>
          <a:xfrm>
            <a:off x="642938" y="857250"/>
            <a:ext cx="7572375" cy="4643438"/>
          </a:xfrm>
          <a:noFill/>
        </p:spPr>
      </p:pic>
      <p:sp>
        <p:nvSpPr>
          <p:cNvPr id="3" name="Espace réservé du numéro de diapositive 2"/>
          <p:cNvSpPr>
            <a:spLocks noGrp="1"/>
          </p:cNvSpPr>
          <p:nvPr>
            <p:ph type="sldNum" sz="quarter" idx="12"/>
          </p:nvPr>
        </p:nvSpPr>
        <p:spPr/>
        <p:txBody>
          <a:bodyPr/>
          <a:lstStyle/>
          <a:p>
            <a:pPr>
              <a:defRPr/>
            </a:pPr>
            <a:fld id="{D909953E-B476-4960-8952-84F02602F55D}" type="slidenum">
              <a:rPr lang="fr-FR" sz="2000" smtClean="0">
                <a:solidFill>
                  <a:schemeClr val="accent5"/>
                </a:solidFill>
              </a:rPr>
              <a:pPr>
                <a:defRPr/>
              </a:pPr>
              <a:t>63</a:t>
            </a:fld>
            <a:endParaRPr lang="fr-FR" sz="2000" dirty="0">
              <a:solidFill>
                <a:schemeClr val="accent5"/>
              </a:solidFill>
            </a:endParaRPr>
          </a:p>
        </p:txBody>
      </p:sp>
      <p:sp>
        <p:nvSpPr>
          <p:cNvPr id="4" name="Rectangle 3"/>
          <p:cNvSpPr/>
          <p:nvPr/>
        </p:nvSpPr>
        <p:spPr>
          <a:xfrm>
            <a:off x="2928938" y="5988050"/>
            <a:ext cx="3629025" cy="523875"/>
          </a:xfrm>
          <a:prstGeom prst="rect">
            <a:avLst/>
          </a:prstGeom>
        </p:spPr>
        <p:txBody>
          <a:bodyPr wrap="none">
            <a:spAutoFit/>
          </a:bodyPr>
          <a:lstStyle/>
          <a:p>
            <a:pPr>
              <a:defRPr/>
            </a:pPr>
            <a:r>
              <a:rPr lang="fr-FR" sz="2800" b="1" dirty="0">
                <a:latin typeface="+mn-lt"/>
              </a:rPr>
              <a:t>Antagonisme  indirecte</a:t>
            </a:r>
            <a:endParaRPr lang="fr-FR" sz="2800" dirty="0">
              <a:latin typeface="+mn-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Espace réservé du contenu 2"/>
          <p:cNvSpPr>
            <a:spLocks noGrp="1"/>
          </p:cNvSpPr>
          <p:nvPr>
            <p:ph idx="1"/>
          </p:nvPr>
        </p:nvSpPr>
        <p:spPr>
          <a:xfrm>
            <a:off x="0" y="285750"/>
            <a:ext cx="9144000" cy="5626100"/>
          </a:xfrm>
        </p:spPr>
        <p:txBody>
          <a:bodyPr/>
          <a:lstStyle/>
          <a:p>
            <a:pPr>
              <a:lnSpc>
                <a:spcPct val="150000"/>
              </a:lnSpc>
            </a:pPr>
            <a:r>
              <a:rPr lang="en-US" b="1" smtClean="0"/>
              <a:t>Un antagoniste compétitif </a:t>
            </a:r>
            <a:r>
              <a:rPr lang="en-US" smtClean="0"/>
              <a:t>produit une </a:t>
            </a:r>
            <a:r>
              <a:rPr lang="en-US" smtClean="0">
                <a:solidFill>
                  <a:srgbClr val="FF0000"/>
                </a:solidFill>
              </a:rPr>
              <a:t>inhibition réversible </a:t>
            </a:r>
            <a:r>
              <a:rPr lang="en-US" smtClean="0"/>
              <a:t>(</a:t>
            </a:r>
            <a:r>
              <a:rPr lang="en-US" smtClean="0">
                <a:solidFill>
                  <a:srgbClr val="FF0000"/>
                </a:solidFill>
              </a:rPr>
              <a:t>surmontable</a:t>
            </a:r>
            <a:r>
              <a:rPr lang="en-US" smtClean="0"/>
              <a:t>) qui peut être surmontée en augmentant la concentration de l'agoniste. </a:t>
            </a:r>
            <a:endParaRPr lang="fr-FR" smtClean="0"/>
          </a:p>
          <a:p>
            <a:pPr>
              <a:lnSpc>
                <a:spcPct val="150000"/>
              </a:lnSpc>
            </a:pPr>
            <a:r>
              <a:rPr lang="en-US" b="1" smtClean="0"/>
              <a:t>Un antogoniste non compétitif </a:t>
            </a:r>
            <a:r>
              <a:rPr lang="en-US" smtClean="0"/>
              <a:t>suscite une </a:t>
            </a:r>
            <a:r>
              <a:rPr lang="en-US" smtClean="0">
                <a:solidFill>
                  <a:srgbClr val="FF0000"/>
                </a:solidFill>
              </a:rPr>
              <a:t>inhibition irréversible </a:t>
            </a:r>
            <a:r>
              <a:rPr lang="en-US" smtClean="0"/>
              <a:t>(</a:t>
            </a:r>
            <a:r>
              <a:rPr lang="en-US" smtClean="0">
                <a:solidFill>
                  <a:srgbClr val="FF0000"/>
                </a:solidFill>
              </a:rPr>
              <a:t>insurmontable</a:t>
            </a:r>
            <a:r>
              <a:rPr lang="en-US" smtClean="0"/>
              <a:t>) , qui en générale, ne permet pas à l'agoniste de produire un effet maximal</a:t>
            </a:r>
            <a:endParaRPr lang="en-US" b="1" smtClean="0">
              <a:solidFill>
                <a:srgbClr val="FF0000"/>
              </a:solidFill>
            </a:endParaRPr>
          </a:p>
          <a:p>
            <a:pPr algn="ctr">
              <a:lnSpc>
                <a:spcPct val="150000"/>
              </a:lnSpc>
              <a:buFont typeface="Arial" pitchFamily="34" charset="0"/>
              <a:buNone/>
            </a:pPr>
            <a:r>
              <a:rPr lang="fr-FR" sz="2800" b="1" smtClean="0">
                <a:solidFill>
                  <a:srgbClr val="FF0000"/>
                </a:solidFill>
              </a:rPr>
              <a:t>Les antagonistes ont un intérêt toxicologique important</a:t>
            </a:r>
            <a:endParaRPr lang="en-US" sz="2800" smtClean="0">
              <a:solidFill>
                <a:srgbClr val="FF0000"/>
              </a:solidFill>
            </a:endParaRPr>
          </a:p>
          <a:p>
            <a:pPr>
              <a:lnSpc>
                <a:spcPct val="150000"/>
              </a:lnSpc>
            </a:pPr>
            <a:endParaRPr lang="ar-DZ" smtClean="0"/>
          </a:p>
        </p:txBody>
      </p:sp>
      <p:sp>
        <p:nvSpPr>
          <p:cNvPr id="3" name="Espace réservé du numéro de diapositive 2"/>
          <p:cNvSpPr>
            <a:spLocks noGrp="1"/>
          </p:cNvSpPr>
          <p:nvPr>
            <p:ph type="sldNum" sz="quarter" idx="12"/>
          </p:nvPr>
        </p:nvSpPr>
        <p:spPr/>
        <p:txBody>
          <a:bodyPr/>
          <a:lstStyle/>
          <a:p>
            <a:pPr>
              <a:defRPr/>
            </a:pPr>
            <a:fld id="{A3623BD4-C019-4EAC-BBE6-7B492F91C1C7}" type="slidenum">
              <a:rPr lang="fr-FR" sz="2000" b="1" smtClean="0">
                <a:solidFill>
                  <a:schemeClr val="accent5"/>
                </a:solidFill>
              </a:rPr>
              <a:pPr>
                <a:defRPr/>
              </a:pPr>
              <a:t>64</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Effect transition="in" filter="checkerboard(across)">
                                      <p:cBhvr>
                                        <p:cTn id="7" dur="500"/>
                                        <p:tgtEl>
                                          <p:spTgt spid="542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4275">
                                            <p:txEl>
                                              <p:pRg st="2" end="2"/>
                                            </p:txEl>
                                          </p:spTgt>
                                        </p:tgtEl>
                                        <p:attrNameLst>
                                          <p:attrName>style.visibility</p:attrName>
                                        </p:attrNameLst>
                                      </p:cBhvr>
                                      <p:to>
                                        <p:strVal val="visible"/>
                                      </p:to>
                                    </p:set>
                                    <p:animEffect transition="in" filter="checkerboard(across)">
                                      <p:cBhvr>
                                        <p:cTn id="12" dur="5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1"/>
          <p:cNvSpPr>
            <a:spLocks noGrp="1"/>
          </p:cNvSpPr>
          <p:nvPr>
            <p:ph type="title"/>
          </p:nvPr>
        </p:nvSpPr>
        <p:spPr>
          <a:xfrm>
            <a:off x="571500" y="2071688"/>
            <a:ext cx="8229600" cy="1143000"/>
          </a:xfrm>
        </p:spPr>
        <p:txBody>
          <a:bodyPr/>
          <a:lstStyle/>
          <a:p>
            <a:r>
              <a:rPr lang="fr-FR" sz="6000" b="1" smtClean="0">
                <a:solidFill>
                  <a:srgbClr val="FF0000"/>
                </a:solidFill>
              </a:rPr>
              <a:t>II) ETUDE DE L’EFFET DYNAMIQUE  </a:t>
            </a:r>
          </a:p>
        </p:txBody>
      </p:sp>
      <p:sp>
        <p:nvSpPr>
          <p:cNvPr id="4" name="Espace réservé du numéro de diapositive 3"/>
          <p:cNvSpPr>
            <a:spLocks noGrp="1"/>
          </p:cNvSpPr>
          <p:nvPr>
            <p:ph type="sldNum" sz="quarter" idx="12"/>
          </p:nvPr>
        </p:nvSpPr>
        <p:spPr/>
        <p:txBody>
          <a:bodyPr/>
          <a:lstStyle/>
          <a:p>
            <a:pPr>
              <a:defRPr/>
            </a:pPr>
            <a:fld id="{0F5299E0-C0AD-4507-8D23-45CE4B8543FC}" type="slidenum">
              <a:rPr lang="fr-FR" smtClean="0"/>
              <a:pPr>
                <a:defRPr/>
              </a:pPr>
              <a:t>65</a:t>
            </a:fld>
            <a:endParaRPr lang="fr-FR"/>
          </a:p>
        </p:txBody>
      </p:sp>
      <p:pic>
        <p:nvPicPr>
          <p:cNvPr id="67588" name="Picture 6" descr="Les voiles - OnVaSortir! Lyon"/>
          <p:cNvPicPr>
            <a:picLocks noChangeAspect="1" noChangeArrowheads="1"/>
          </p:cNvPicPr>
          <p:nvPr/>
        </p:nvPicPr>
        <p:blipFill>
          <a:blip r:embed="rId2"/>
          <a:srcRect/>
          <a:stretch>
            <a:fillRect/>
          </a:stretch>
        </p:blipFill>
        <p:spPr bwMode="auto">
          <a:xfrm>
            <a:off x="7691438" y="5000625"/>
            <a:ext cx="1452562" cy="2033588"/>
          </a:xfrm>
          <a:prstGeom prst="rect">
            <a:avLst/>
          </a:prstGeom>
          <a:noFill/>
          <a:ln w="9525">
            <a:noFill/>
            <a:miter lim="800000"/>
            <a:headEnd/>
            <a:tailEnd/>
          </a:ln>
        </p:spPr>
      </p:pic>
      <p:sp>
        <p:nvSpPr>
          <p:cNvPr id="6" name="Rectangle 5"/>
          <p:cNvSpPr/>
          <p:nvPr/>
        </p:nvSpPr>
        <p:spPr>
          <a:xfrm>
            <a:off x="428625" y="4643438"/>
            <a:ext cx="5857875" cy="1428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fr-FR" b="1" dirty="0">
                <a:solidFill>
                  <a:srgbClr val="C00000"/>
                </a:solidFill>
              </a:rPr>
              <a:t>-</a:t>
            </a:r>
            <a:r>
              <a:rPr lang="en-US" sz="3200" b="1" dirty="0"/>
              <a:t> </a:t>
            </a:r>
            <a:r>
              <a:rPr lang="en-US" sz="2400" dirty="0" err="1">
                <a:solidFill>
                  <a:schemeClr val="tx1"/>
                </a:solidFill>
              </a:rPr>
              <a:t>Approche</a:t>
            </a:r>
            <a:r>
              <a:rPr lang="en-US" sz="2400" dirty="0">
                <a:solidFill>
                  <a:schemeClr val="tx1"/>
                </a:solidFill>
              </a:rPr>
              <a:t> </a:t>
            </a:r>
            <a:r>
              <a:rPr lang="en-US" sz="2400" dirty="0" err="1">
                <a:solidFill>
                  <a:schemeClr val="tx1"/>
                </a:solidFill>
              </a:rPr>
              <a:t>expérimentale</a:t>
            </a:r>
            <a:r>
              <a:rPr lang="en-US" sz="2400" dirty="0">
                <a:solidFill>
                  <a:schemeClr val="tx1"/>
                </a:solidFill>
              </a:rPr>
              <a:t> </a:t>
            </a:r>
            <a:r>
              <a:rPr lang="en-US" sz="2400" dirty="0" err="1">
                <a:solidFill>
                  <a:schemeClr val="tx1"/>
                </a:solidFill>
              </a:rPr>
              <a:t>fonctionnelle</a:t>
            </a:r>
            <a:endParaRPr lang="en-US" sz="2400" dirty="0">
              <a:solidFill>
                <a:schemeClr val="tx1"/>
              </a:solidFill>
            </a:endParaRPr>
          </a:p>
          <a:p>
            <a:pPr lvl="1">
              <a:defRPr/>
            </a:pPr>
            <a:r>
              <a:rPr lang="en-US" sz="2400" dirty="0">
                <a:solidFill>
                  <a:schemeClr val="tx1"/>
                </a:solidFill>
              </a:rPr>
              <a:t>- </a:t>
            </a:r>
            <a:r>
              <a:rPr lang="en-US" sz="2400" dirty="0" err="1">
                <a:solidFill>
                  <a:schemeClr val="tx1"/>
                </a:solidFill>
              </a:rPr>
              <a:t>Efficacité</a:t>
            </a:r>
            <a:r>
              <a:rPr lang="en-US" sz="2400" dirty="0">
                <a:solidFill>
                  <a:schemeClr val="tx1"/>
                </a:solidFill>
              </a:rPr>
              <a:t> et Puissance, </a:t>
            </a:r>
          </a:p>
          <a:p>
            <a:pPr lvl="1">
              <a:defRPr/>
            </a:pPr>
            <a:r>
              <a:rPr lang="en-US" sz="2400" dirty="0">
                <a:solidFill>
                  <a:schemeClr val="tx1"/>
                </a:solidFill>
              </a:rPr>
              <a:t>- </a:t>
            </a:r>
            <a:r>
              <a:rPr lang="en-US" sz="2400" dirty="0" err="1">
                <a:solidFill>
                  <a:schemeClr val="tx1"/>
                </a:solidFill>
              </a:rPr>
              <a:t>Agoniste</a:t>
            </a:r>
            <a:r>
              <a:rPr lang="en-US" sz="2400" dirty="0">
                <a:solidFill>
                  <a:schemeClr val="tx1"/>
                </a:solidFill>
              </a:rPr>
              <a:t> </a:t>
            </a:r>
            <a:r>
              <a:rPr lang="en-US" sz="2400" dirty="0" err="1">
                <a:solidFill>
                  <a:schemeClr val="tx1"/>
                </a:solidFill>
              </a:rPr>
              <a:t>antagoniste</a:t>
            </a:r>
            <a:r>
              <a:rPr lang="en-US" sz="2400" dirty="0">
                <a:solidFill>
                  <a:schemeClr val="tx1"/>
                </a:solidFill>
              </a:rPr>
              <a:t> </a:t>
            </a:r>
          </a:p>
          <a:p>
            <a:pPr lvl="1">
              <a:defRPr/>
            </a:pPr>
            <a:r>
              <a:rPr lang="en-US" sz="2400" dirty="0">
                <a:solidFill>
                  <a:schemeClr val="tx1"/>
                </a:solidFill>
              </a:rPr>
              <a:t>- </a:t>
            </a:r>
            <a:r>
              <a:rPr lang="en-US" sz="2400" dirty="0" err="1">
                <a:solidFill>
                  <a:schemeClr val="tx1"/>
                </a:solidFill>
              </a:rPr>
              <a:t>Effets</a:t>
            </a:r>
            <a:r>
              <a:rPr lang="en-US" sz="2400" dirty="0">
                <a:solidFill>
                  <a:schemeClr val="tx1"/>
                </a:solidFill>
              </a:rPr>
              <a:t> </a:t>
            </a:r>
            <a:r>
              <a:rPr lang="en-US" sz="2400" dirty="0" err="1">
                <a:solidFill>
                  <a:schemeClr val="tx1"/>
                </a:solidFill>
              </a:rPr>
              <a:t>secondaires</a:t>
            </a:r>
            <a:endParaRPr lang="en-US" sz="2400" dirty="0">
              <a:solidFill>
                <a:schemeClr val="tx1"/>
              </a:solidFill>
            </a:endParaRPr>
          </a:p>
          <a:p>
            <a:pPr lvl="1">
              <a:defRPr/>
            </a:pPr>
            <a:r>
              <a:rPr lang="en-US" sz="2400" dirty="0">
                <a:solidFill>
                  <a:schemeClr val="tx1"/>
                </a:solidFill>
              </a:rPr>
              <a:t>-Marge </a:t>
            </a:r>
            <a:r>
              <a:rPr lang="en-US" sz="2400" dirty="0" err="1">
                <a:solidFill>
                  <a:schemeClr val="tx1"/>
                </a:solidFill>
              </a:rPr>
              <a:t>thérapeutique</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re 1"/>
          <p:cNvSpPr>
            <a:spLocks noGrp="1"/>
          </p:cNvSpPr>
          <p:nvPr>
            <p:ph type="title"/>
          </p:nvPr>
        </p:nvSpPr>
        <p:spPr/>
        <p:txBody>
          <a:bodyPr/>
          <a:lstStyle/>
          <a:p>
            <a:r>
              <a:rPr lang="en-US" sz="3600" b="1" smtClean="0"/>
              <a:t>Approche expérimentale fonctionnelle : courbe dose-réponse</a:t>
            </a:r>
            <a:endParaRPr lang="ar-DZ" sz="3600" smtClean="0"/>
          </a:p>
        </p:txBody>
      </p:sp>
      <p:sp>
        <p:nvSpPr>
          <p:cNvPr id="55299" name="Espace réservé du contenu 2"/>
          <p:cNvSpPr>
            <a:spLocks noGrp="1"/>
          </p:cNvSpPr>
          <p:nvPr>
            <p:ph idx="1"/>
          </p:nvPr>
        </p:nvSpPr>
        <p:spPr>
          <a:xfrm>
            <a:off x="285750" y="1285875"/>
            <a:ext cx="8643938" cy="4525963"/>
          </a:xfrm>
        </p:spPr>
        <p:txBody>
          <a:bodyPr/>
          <a:lstStyle/>
          <a:p>
            <a:pPr>
              <a:lnSpc>
                <a:spcPct val="150000"/>
              </a:lnSpc>
            </a:pPr>
            <a:r>
              <a:rPr lang="en-US" smtClean="0"/>
              <a:t>En mesurant les modifications (c’est-à-dire les effets) apportées à un système biologique par une substance à différentes concentrations, on peut établir une courbe</a:t>
            </a:r>
          </a:p>
          <a:p>
            <a:pPr>
              <a:lnSpc>
                <a:spcPct val="150000"/>
              </a:lnSpc>
              <a:buFont typeface="Arial" pitchFamily="34" charset="0"/>
              <a:buNone/>
            </a:pPr>
            <a:endParaRPr lang="en-US" sz="800" smtClean="0"/>
          </a:p>
          <a:p>
            <a:pPr>
              <a:lnSpc>
                <a:spcPct val="150000"/>
              </a:lnSpc>
            </a:pPr>
            <a:r>
              <a:rPr lang="en-US" smtClean="0"/>
              <a:t>Ces courbes sont connues en pharmacologie comme des courbes </a:t>
            </a:r>
            <a:r>
              <a:rPr lang="en-US" b="1" smtClean="0"/>
              <a:t>doses </a:t>
            </a:r>
            <a:r>
              <a:rPr lang="en-US" b="1" smtClean="0">
                <a:solidFill>
                  <a:srgbClr val="FF0000"/>
                </a:solidFill>
              </a:rPr>
              <a:t>/</a:t>
            </a:r>
            <a:r>
              <a:rPr lang="en-US" b="1" smtClean="0"/>
              <a:t>effets </a:t>
            </a:r>
            <a:r>
              <a:rPr lang="en-US" smtClean="0"/>
              <a:t>(ou </a:t>
            </a:r>
            <a:r>
              <a:rPr lang="en-US" b="1" smtClean="0"/>
              <a:t>doses</a:t>
            </a:r>
            <a:r>
              <a:rPr lang="en-US" b="1" smtClean="0">
                <a:solidFill>
                  <a:srgbClr val="FF0000"/>
                </a:solidFill>
              </a:rPr>
              <a:t>/</a:t>
            </a:r>
            <a:r>
              <a:rPr lang="en-US" b="1" smtClean="0"/>
              <a:t>actions</a:t>
            </a:r>
            <a:r>
              <a:rPr lang="en-US" smtClean="0"/>
              <a:t>, </a:t>
            </a:r>
            <a:r>
              <a:rPr lang="en-US" b="1" smtClean="0"/>
              <a:t>doses </a:t>
            </a:r>
            <a:r>
              <a:rPr lang="en-US" b="1" smtClean="0">
                <a:solidFill>
                  <a:srgbClr val="FF0000"/>
                </a:solidFill>
              </a:rPr>
              <a:t>/</a:t>
            </a:r>
            <a:r>
              <a:rPr lang="en-US" b="1" smtClean="0"/>
              <a:t>réponses</a:t>
            </a:r>
            <a:r>
              <a:rPr lang="en-US" smtClean="0"/>
              <a:t>)</a:t>
            </a:r>
          </a:p>
          <a:p>
            <a:pPr>
              <a:lnSpc>
                <a:spcPct val="150000"/>
              </a:lnSpc>
            </a:pPr>
            <a:endParaRPr lang="ar-DZ" smtClean="0"/>
          </a:p>
        </p:txBody>
      </p:sp>
      <p:sp>
        <p:nvSpPr>
          <p:cNvPr id="4" name="Espace réservé du numéro de diapositive 3"/>
          <p:cNvSpPr>
            <a:spLocks noGrp="1"/>
          </p:cNvSpPr>
          <p:nvPr>
            <p:ph type="sldNum" sz="quarter" idx="12"/>
          </p:nvPr>
        </p:nvSpPr>
        <p:spPr/>
        <p:txBody>
          <a:bodyPr/>
          <a:lstStyle/>
          <a:p>
            <a:pPr>
              <a:defRPr/>
            </a:pPr>
            <a:fld id="{9C539BB2-CC37-497F-B4D0-15B58C44D601}" type="slidenum">
              <a:rPr lang="fr-FR" sz="2000" b="1" smtClean="0">
                <a:solidFill>
                  <a:schemeClr val="accent5"/>
                </a:solidFill>
              </a:rPr>
              <a:pPr>
                <a:defRPr/>
              </a:pPr>
              <a:t>66</a:t>
            </a:fld>
            <a:endParaRPr lang="fr-FR" sz="2000" b="1">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checkerboard(across)">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5299">
                                            <p:txEl>
                                              <p:pRg st="2" end="2"/>
                                            </p:txEl>
                                          </p:spTgt>
                                        </p:tgtEl>
                                        <p:attrNameLst>
                                          <p:attrName>style.visibility</p:attrName>
                                        </p:attrNameLst>
                                      </p:cBhvr>
                                      <p:to>
                                        <p:strVal val="visible"/>
                                      </p:to>
                                    </p:set>
                                    <p:animEffect transition="in" filter="checkerboard(across)">
                                      <p:cBhvr>
                                        <p:cTn id="12" dur="500"/>
                                        <p:tgtEl>
                                          <p:spTgt spid="55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u contenu 2"/>
          <p:cNvSpPr>
            <a:spLocks noGrp="1"/>
          </p:cNvSpPr>
          <p:nvPr>
            <p:ph idx="1"/>
          </p:nvPr>
        </p:nvSpPr>
        <p:spPr>
          <a:xfrm>
            <a:off x="428625" y="142875"/>
            <a:ext cx="8229600" cy="4525963"/>
          </a:xfrm>
        </p:spPr>
        <p:txBody>
          <a:bodyPr/>
          <a:lstStyle/>
          <a:p>
            <a:r>
              <a:rPr lang="fr-FR" smtClean="0"/>
              <a:t>La courbe dose réponse forme une </a:t>
            </a:r>
            <a:r>
              <a:rPr lang="fr-FR" b="1" smtClean="0"/>
              <a:t>courbe sigmoïde</a:t>
            </a:r>
            <a:r>
              <a:rPr lang="fr-FR" smtClean="0"/>
              <a:t>, qui exprime l’effet obtenu (en ordonnées) en fonction du log de la dose ou la concentration (en abscisse)</a:t>
            </a:r>
          </a:p>
          <a:p>
            <a:pPr>
              <a:buFont typeface="Arial" pitchFamily="34" charset="0"/>
              <a:buNone/>
            </a:pPr>
            <a:endParaRPr lang="fr-FR" smtClean="0"/>
          </a:p>
          <a:p>
            <a:r>
              <a:rPr lang="en-US" smtClean="0"/>
              <a:t>L’effet mesuré peut être exprimé en </a:t>
            </a:r>
            <a:r>
              <a:rPr lang="en-US" b="1" smtClean="0"/>
              <a:t>valeur absolue </a:t>
            </a:r>
            <a:r>
              <a:rPr lang="en-US" smtClean="0"/>
              <a:t>ou en </a:t>
            </a:r>
            <a:r>
              <a:rPr lang="en-US" b="1" smtClean="0"/>
              <a:t>pourcentage</a:t>
            </a:r>
            <a:r>
              <a:rPr lang="en-US" smtClean="0"/>
              <a:t> de l’effet maximum</a:t>
            </a:r>
          </a:p>
          <a:p>
            <a:endParaRPr lang="ar-DZ" smtClean="0"/>
          </a:p>
        </p:txBody>
      </p:sp>
      <p:pic>
        <p:nvPicPr>
          <p:cNvPr id="69635" name="Picture 10" descr="http://images.slideplayer.fr/1/469881/slides/slide_22.jpg">
            <a:hlinkClick r:id="rId2"/>
          </p:cNvPr>
          <p:cNvPicPr>
            <a:picLocks noChangeAspect="1" noChangeArrowheads="1"/>
          </p:cNvPicPr>
          <p:nvPr/>
        </p:nvPicPr>
        <p:blipFill>
          <a:blip r:embed="rId3"/>
          <a:srcRect/>
          <a:stretch>
            <a:fillRect/>
          </a:stretch>
        </p:blipFill>
        <p:spPr bwMode="auto">
          <a:xfrm>
            <a:off x="2786063" y="4214813"/>
            <a:ext cx="4786312" cy="2357437"/>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pPr>
              <a:defRPr/>
            </a:pPr>
            <a:fld id="{A34CBDBD-D60C-486E-89EB-BF7B9471DA37}" type="slidenum">
              <a:rPr lang="fr-FR" sz="2000" b="1" smtClean="0">
                <a:solidFill>
                  <a:schemeClr val="accent5"/>
                </a:solidFill>
              </a:rPr>
              <a:pPr>
                <a:defRPr/>
              </a:pPr>
              <a:t>67</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6322">
                                            <p:txEl>
                                              <p:pRg st="2" end="2"/>
                                            </p:txEl>
                                          </p:spTgt>
                                        </p:tgtEl>
                                        <p:attrNameLst>
                                          <p:attrName>style.visibility</p:attrName>
                                        </p:attrNameLst>
                                      </p:cBhvr>
                                      <p:to>
                                        <p:strVal val="visible"/>
                                      </p:to>
                                    </p:set>
                                    <p:animEffect transition="in" filter="checkerboard(across)">
                                      <p:cBhvr>
                                        <p:cTn id="7" dur="500"/>
                                        <p:tgtEl>
                                          <p:spTgt spid="563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2"/>
          <p:cNvSpPr>
            <a:spLocks noChangeArrowheads="1"/>
          </p:cNvSpPr>
          <p:nvPr/>
        </p:nvSpPr>
        <p:spPr bwMode="auto">
          <a:xfrm>
            <a:off x="2714625" y="6000750"/>
            <a:ext cx="2571750" cy="369888"/>
          </a:xfrm>
          <a:prstGeom prst="rect">
            <a:avLst/>
          </a:prstGeom>
          <a:noFill/>
          <a:ln w="9525">
            <a:noFill/>
            <a:miter lim="800000"/>
            <a:headEnd/>
            <a:tailEnd/>
          </a:ln>
        </p:spPr>
        <p:txBody>
          <a:bodyPr>
            <a:spAutoFit/>
          </a:bodyPr>
          <a:lstStyle/>
          <a:p>
            <a:endParaRPr lang="ar-DZ"/>
          </a:p>
        </p:txBody>
      </p:sp>
      <p:pic>
        <p:nvPicPr>
          <p:cNvPr id="70659" name="Picture 10" descr="http://images.slideplayer.fr/1/469881/slides/slide_22.jpg">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pPr>
              <a:defRPr/>
            </a:pPr>
            <a:fld id="{77D342E7-2FE2-49C5-8848-E79887E741E7}" type="slidenum">
              <a:rPr lang="fr-FR" smtClean="0"/>
              <a:pPr>
                <a:defRPr/>
              </a:pPr>
              <a:t>68</a:t>
            </a:fld>
            <a:endParaRPr lang="fr-F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contenu 2"/>
          <p:cNvSpPr>
            <a:spLocks noGrp="1"/>
          </p:cNvSpPr>
          <p:nvPr>
            <p:ph idx="1"/>
          </p:nvPr>
        </p:nvSpPr>
        <p:spPr>
          <a:xfrm>
            <a:off x="457200" y="428625"/>
            <a:ext cx="8229600" cy="5197475"/>
          </a:xfrm>
        </p:spPr>
        <p:txBody>
          <a:bodyPr/>
          <a:lstStyle/>
          <a:p>
            <a:pPr>
              <a:lnSpc>
                <a:spcPct val="150000"/>
              </a:lnSpc>
            </a:pPr>
            <a:r>
              <a:rPr lang="fr-FR" smtClean="0"/>
              <a:t>La courbe dose-réponse est une donnée de base en pharmacologie</a:t>
            </a:r>
            <a:endParaRPr lang="en-US" smtClean="0"/>
          </a:p>
          <a:p>
            <a:pPr>
              <a:lnSpc>
                <a:spcPct val="150000"/>
              </a:lnSpc>
            </a:pPr>
            <a:r>
              <a:rPr lang="en-US" smtClean="0"/>
              <a:t>L’effet  pharmacologique est mesuré pour des doses croissantes de la substance à étudier</a:t>
            </a:r>
          </a:p>
          <a:p>
            <a:pPr>
              <a:lnSpc>
                <a:spcPct val="150000"/>
              </a:lnSpc>
            </a:pPr>
            <a:r>
              <a:rPr lang="en-US" smtClean="0"/>
              <a:t>Soit sur des modèles </a:t>
            </a:r>
            <a:r>
              <a:rPr lang="en-US" b="1" i="1" smtClean="0">
                <a:solidFill>
                  <a:srgbClr val="00B050"/>
                </a:solidFill>
              </a:rPr>
              <a:t>in vivo </a:t>
            </a:r>
            <a:r>
              <a:rPr lang="en-US" smtClean="0"/>
              <a:t>(chez l’Homme ou chez l’animal) ou bien sur des organes isolés (modèles </a:t>
            </a:r>
            <a:r>
              <a:rPr lang="en-US" b="1" i="1" smtClean="0">
                <a:solidFill>
                  <a:srgbClr val="00B050"/>
                </a:solidFill>
              </a:rPr>
              <a:t>in vitro</a:t>
            </a:r>
            <a:r>
              <a:rPr lang="en-US" smtClean="0"/>
              <a:t>, par exemple mesure de la réponse contractile sur des artères isolées)</a:t>
            </a:r>
          </a:p>
          <a:p>
            <a:pPr>
              <a:lnSpc>
                <a:spcPct val="150000"/>
              </a:lnSpc>
            </a:pPr>
            <a:endParaRPr lang="ar-DZ" smtClean="0"/>
          </a:p>
        </p:txBody>
      </p:sp>
      <p:sp>
        <p:nvSpPr>
          <p:cNvPr id="3" name="Espace réservé du numéro de diapositive 2"/>
          <p:cNvSpPr>
            <a:spLocks noGrp="1"/>
          </p:cNvSpPr>
          <p:nvPr>
            <p:ph type="sldNum" sz="quarter" idx="12"/>
          </p:nvPr>
        </p:nvSpPr>
        <p:spPr/>
        <p:txBody>
          <a:bodyPr/>
          <a:lstStyle/>
          <a:p>
            <a:pPr>
              <a:defRPr/>
            </a:pPr>
            <a:fld id="{D15A6975-011A-41B3-AC77-ABD6E93A590C}" type="slidenum">
              <a:rPr lang="fr-FR" smtClean="0"/>
              <a:pPr>
                <a:defRPr/>
              </a:pPr>
              <a:t>69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8370">
                                            <p:txEl>
                                              <p:pRg st="1" end="1"/>
                                            </p:txEl>
                                          </p:spTgt>
                                        </p:tgtEl>
                                        <p:attrNameLst>
                                          <p:attrName>style.visibility</p:attrName>
                                        </p:attrNameLst>
                                      </p:cBhvr>
                                      <p:to>
                                        <p:strVal val="visible"/>
                                      </p:to>
                                    </p:set>
                                    <p:animEffect transition="in" filter="checkerboard(across)">
                                      <p:cBhvr>
                                        <p:cTn id="7" dur="500"/>
                                        <p:tgtEl>
                                          <p:spTgt spid="58370">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8370">
                                            <p:txEl>
                                              <p:pRg st="2" end="2"/>
                                            </p:txEl>
                                          </p:spTgt>
                                        </p:tgtEl>
                                        <p:attrNameLst>
                                          <p:attrName>style.visibility</p:attrName>
                                        </p:attrNameLst>
                                      </p:cBhvr>
                                      <p:to>
                                        <p:strVal val="visible"/>
                                      </p:to>
                                    </p:set>
                                    <p:animEffect transition="in" filter="checkerboard(across)">
                                      <p:cBhvr>
                                        <p:cTn id="10" dur="500"/>
                                        <p:tgtEl>
                                          <p:spTgt spid="583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1438" y="0"/>
            <a:ext cx="8929687" cy="6215063"/>
          </a:xfrm>
        </p:spPr>
        <p:txBody>
          <a:bodyPr/>
          <a:lstStyle/>
          <a:p>
            <a:pPr>
              <a:lnSpc>
                <a:spcPct val="110000"/>
              </a:lnSpc>
            </a:pPr>
            <a:endParaRPr lang="fr-FR" sz="1200" smtClean="0">
              <a:solidFill>
                <a:schemeClr val="tx1"/>
              </a:solidFill>
            </a:endParaRPr>
          </a:p>
          <a:p>
            <a:pPr>
              <a:lnSpc>
                <a:spcPct val="110000"/>
              </a:lnSpc>
            </a:pPr>
            <a:endParaRPr lang="fr-FR" sz="1200" b="1" smtClean="0">
              <a:solidFill>
                <a:schemeClr val="tx1"/>
              </a:solidFill>
            </a:endParaRPr>
          </a:p>
          <a:p>
            <a:pPr>
              <a:lnSpc>
                <a:spcPct val="110000"/>
              </a:lnSpc>
            </a:pPr>
            <a:endParaRPr lang="fr-FR" sz="1200" b="1" smtClean="0">
              <a:solidFill>
                <a:schemeClr val="tx1"/>
              </a:solidFill>
            </a:endParaRPr>
          </a:p>
          <a:p>
            <a:pPr>
              <a:lnSpc>
                <a:spcPct val="110000"/>
              </a:lnSpc>
            </a:pPr>
            <a:endParaRPr lang="fr-FR" sz="1200" b="1" smtClean="0">
              <a:solidFill>
                <a:schemeClr val="tx1"/>
              </a:solidFill>
            </a:endParaRPr>
          </a:p>
          <a:p>
            <a:pPr>
              <a:lnSpc>
                <a:spcPct val="110000"/>
              </a:lnSpc>
              <a:buFont typeface="Arial" pitchFamily="34" charset="0"/>
              <a:buChar char="•"/>
            </a:pPr>
            <a:r>
              <a:rPr lang="fr-FR" sz="2800" smtClean="0">
                <a:solidFill>
                  <a:schemeClr val="tx1"/>
                </a:solidFill>
              </a:rPr>
              <a:t>Il faut d’autre part bien différencier la pharmacodynamie, de la thérapeutique. </a:t>
            </a:r>
          </a:p>
          <a:p>
            <a:pPr>
              <a:lnSpc>
                <a:spcPct val="110000"/>
              </a:lnSpc>
              <a:buFont typeface="Arial" pitchFamily="34" charset="0"/>
              <a:buChar char="•"/>
            </a:pPr>
            <a:r>
              <a:rPr lang="fr-FR" sz="2800" smtClean="0">
                <a:solidFill>
                  <a:schemeClr val="tx1"/>
                </a:solidFill>
              </a:rPr>
              <a:t>La thérapeutique est l’art du choix des remèdes (tout ce qui est employé pour le traitement d’une maladie </a:t>
            </a:r>
          </a:p>
          <a:p>
            <a:pPr>
              <a:lnSpc>
                <a:spcPct val="110000"/>
              </a:lnSpc>
              <a:buFont typeface="Arial" pitchFamily="34" charset="0"/>
              <a:buChar char="•"/>
            </a:pPr>
            <a:r>
              <a:rPr lang="fr-FR" sz="2800" smtClean="0">
                <a:solidFill>
                  <a:schemeClr val="tx1"/>
                </a:solidFill>
              </a:rPr>
              <a:t>Il comporte des médicaments, mais aussi des bains, des massages, des interventions chirurgicales)</a:t>
            </a:r>
          </a:p>
          <a:p>
            <a:pPr>
              <a:lnSpc>
                <a:spcPct val="110000"/>
              </a:lnSpc>
            </a:pPr>
            <a:endParaRPr lang="fr-FR" sz="1200" smtClean="0">
              <a:solidFill>
                <a:schemeClr val="tx1"/>
              </a:solidFill>
            </a:endParaRPr>
          </a:p>
          <a:p>
            <a:pPr>
              <a:lnSpc>
                <a:spcPct val="110000"/>
              </a:lnSpc>
              <a:buFont typeface="Arial" pitchFamily="34" charset="0"/>
              <a:buChar char="•"/>
            </a:pPr>
            <a:r>
              <a:rPr lang="fr-FR" sz="2800" smtClean="0">
                <a:solidFill>
                  <a:schemeClr val="tx1"/>
                </a:solidFill>
              </a:rPr>
              <a:t>Dans le cas de médicaments, c’est le choix de la dose appropriée ou « posologie » pour soigner un malade</a:t>
            </a:r>
          </a:p>
        </p:txBody>
      </p:sp>
      <p:sp>
        <p:nvSpPr>
          <p:cNvPr id="4" name="Espace réservé du numéro de diapositive 3"/>
          <p:cNvSpPr>
            <a:spLocks noGrp="1"/>
          </p:cNvSpPr>
          <p:nvPr>
            <p:ph type="sldNum" sz="quarter" idx="12"/>
          </p:nvPr>
        </p:nvSpPr>
        <p:spPr/>
        <p:txBody>
          <a:bodyPr/>
          <a:lstStyle/>
          <a:p>
            <a:pPr>
              <a:defRPr/>
            </a:pPr>
            <a:fld id="{DE4437F1-934A-498E-AB4D-71838E1C160F}" type="slidenum">
              <a:rPr lang="fr-FR" sz="2000" b="1" smtClean="0">
                <a:solidFill>
                  <a:schemeClr val="accent5"/>
                </a:solidFill>
              </a:rPr>
              <a:pPr>
                <a:defRPr/>
              </a:pPr>
              <a:t>7</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heckerboard(across)">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ox(in)">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u contenu 2"/>
          <p:cNvSpPr>
            <a:spLocks noGrp="1"/>
          </p:cNvSpPr>
          <p:nvPr>
            <p:ph idx="1"/>
          </p:nvPr>
        </p:nvSpPr>
        <p:spPr>
          <a:xfrm>
            <a:off x="457200" y="1214438"/>
            <a:ext cx="8229600" cy="4525962"/>
          </a:xfrm>
        </p:spPr>
        <p:txBody>
          <a:bodyPr/>
          <a:lstStyle/>
          <a:p>
            <a:pPr algn="ctr">
              <a:lnSpc>
                <a:spcPct val="150000"/>
              </a:lnSpc>
              <a:defRPr/>
            </a:pPr>
            <a:r>
              <a:rPr lang="en-US" dirty="0" smtClean="0"/>
              <a:t>La </a:t>
            </a:r>
            <a:r>
              <a:rPr lang="en-US" dirty="0" err="1" smtClean="0"/>
              <a:t>recherche</a:t>
            </a:r>
            <a:r>
              <a:rPr lang="en-US" dirty="0" smtClean="0"/>
              <a:t> de la relation dose-</a:t>
            </a:r>
            <a:r>
              <a:rPr lang="en-US" dirty="0" err="1" smtClean="0"/>
              <a:t>réponse</a:t>
            </a:r>
            <a:r>
              <a:rPr lang="en-US" dirty="0" smtClean="0"/>
              <a:t> </a:t>
            </a:r>
            <a:r>
              <a:rPr lang="en-US" dirty="0" err="1" smtClean="0"/>
              <a:t>d’une</a:t>
            </a:r>
            <a:r>
              <a:rPr lang="en-US" dirty="0" smtClean="0"/>
              <a:t> </a:t>
            </a:r>
            <a:r>
              <a:rPr lang="en-US" dirty="0" err="1" smtClean="0"/>
              <a:t>molécule</a:t>
            </a:r>
            <a:r>
              <a:rPr lang="en-US" dirty="0" smtClean="0"/>
              <a:t> </a:t>
            </a:r>
            <a:r>
              <a:rPr lang="en-US" dirty="0" err="1" smtClean="0"/>
              <a:t>est</a:t>
            </a:r>
            <a:r>
              <a:rPr lang="en-US" dirty="0" smtClean="0"/>
              <a:t> indispensable pour </a:t>
            </a:r>
            <a:r>
              <a:rPr lang="en-US" dirty="0" err="1" smtClean="0"/>
              <a:t>obtenir</a:t>
            </a:r>
            <a:r>
              <a:rPr lang="en-US" dirty="0" smtClean="0"/>
              <a:t> </a:t>
            </a:r>
            <a:r>
              <a:rPr lang="en-US" b="1" dirty="0" err="1" smtClean="0">
                <a:solidFill>
                  <a:schemeClr val="accent6">
                    <a:lumMod val="50000"/>
                  </a:schemeClr>
                </a:solidFill>
              </a:rPr>
              <a:t>une</a:t>
            </a:r>
            <a:r>
              <a:rPr lang="en-US" b="1" dirty="0" smtClean="0">
                <a:solidFill>
                  <a:schemeClr val="accent6">
                    <a:lumMod val="50000"/>
                  </a:schemeClr>
                </a:solidFill>
              </a:rPr>
              <a:t> information quantitative </a:t>
            </a:r>
            <a:r>
              <a:rPr lang="en-US" b="1" dirty="0" err="1" smtClean="0">
                <a:solidFill>
                  <a:schemeClr val="accent6">
                    <a:lumMod val="50000"/>
                  </a:schemeClr>
                </a:solidFill>
              </a:rPr>
              <a:t>sur</a:t>
            </a:r>
            <a:r>
              <a:rPr lang="en-US" b="1" dirty="0" smtClean="0">
                <a:solidFill>
                  <a:schemeClr val="accent6">
                    <a:lumMod val="50000"/>
                  </a:schemeClr>
                </a:solidFill>
              </a:rPr>
              <a:t> </a:t>
            </a:r>
            <a:r>
              <a:rPr lang="en-US" b="1" dirty="0" err="1" smtClean="0">
                <a:solidFill>
                  <a:schemeClr val="accent6">
                    <a:lumMod val="50000"/>
                  </a:schemeClr>
                </a:solidFill>
              </a:rPr>
              <a:t>l’importance</a:t>
            </a:r>
            <a:r>
              <a:rPr lang="en-US" b="1" dirty="0" smtClean="0">
                <a:solidFill>
                  <a:schemeClr val="accent6">
                    <a:lumMod val="50000"/>
                  </a:schemeClr>
                </a:solidFill>
              </a:rPr>
              <a:t> de </a:t>
            </a:r>
            <a:r>
              <a:rPr lang="en-US" b="1" dirty="0" err="1" smtClean="0">
                <a:solidFill>
                  <a:schemeClr val="accent6">
                    <a:lumMod val="50000"/>
                  </a:schemeClr>
                </a:solidFill>
              </a:rPr>
              <a:t>l’effet</a:t>
            </a:r>
            <a:r>
              <a:rPr lang="en-US" b="1" dirty="0" smtClean="0">
                <a:solidFill>
                  <a:schemeClr val="accent6">
                    <a:lumMod val="50000"/>
                  </a:schemeClr>
                </a:solidFill>
              </a:rPr>
              <a:t> </a:t>
            </a:r>
            <a:r>
              <a:rPr lang="en-US" b="1" dirty="0" err="1" smtClean="0">
                <a:solidFill>
                  <a:schemeClr val="accent6">
                    <a:lumMod val="50000"/>
                  </a:schemeClr>
                </a:solidFill>
              </a:rPr>
              <a:t>pharmacologique</a:t>
            </a:r>
            <a:r>
              <a:rPr lang="en-US" b="1" dirty="0" smtClean="0">
                <a:solidFill>
                  <a:schemeClr val="accent6">
                    <a:lumMod val="50000"/>
                  </a:schemeClr>
                </a:solidFill>
              </a:rPr>
              <a:t> et pour comparer entre </a:t>
            </a:r>
            <a:r>
              <a:rPr lang="en-US" b="1" dirty="0" err="1" smtClean="0">
                <a:solidFill>
                  <a:schemeClr val="accent6">
                    <a:lumMod val="50000"/>
                  </a:schemeClr>
                </a:solidFill>
              </a:rPr>
              <a:t>différentes</a:t>
            </a:r>
            <a:r>
              <a:rPr lang="en-US" b="1" dirty="0" smtClean="0">
                <a:solidFill>
                  <a:schemeClr val="accent6">
                    <a:lumMod val="50000"/>
                  </a:schemeClr>
                </a:solidFill>
              </a:rPr>
              <a:t> </a:t>
            </a:r>
            <a:r>
              <a:rPr lang="en-US" b="1" dirty="0" err="1" smtClean="0">
                <a:solidFill>
                  <a:schemeClr val="accent6">
                    <a:lumMod val="50000"/>
                  </a:schemeClr>
                </a:solidFill>
              </a:rPr>
              <a:t>molécules</a:t>
            </a:r>
            <a:endParaRPr lang="en-US" u="sng" dirty="0" smtClean="0"/>
          </a:p>
          <a:p>
            <a:pPr>
              <a:lnSpc>
                <a:spcPct val="150000"/>
              </a:lnSpc>
              <a:buFont typeface="Arial" pitchFamily="34" charset="0"/>
              <a:buNone/>
              <a:defRPr/>
            </a:pPr>
            <a:r>
              <a:rPr lang="fr-FR" dirty="0" smtClean="0"/>
              <a:t>				</a:t>
            </a:r>
            <a:endParaRPr lang="en-US" dirty="0" smtClean="0"/>
          </a:p>
          <a:p>
            <a:pPr>
              <a:lnSpc>
                <a:spcPct val="150000"/>
              </a:lnSpc>
              <a:defRPr/>
            </a:pPr>
            <a:endParaRPr lang="en-US" u="sng" dirty="0" smtClean="0"/>
          </a:p>
          <a:p>
            <a:pPr>
              <a:lnSpc>
                <a:spcPct val="150000"/>
              </a:lnSpc>
              <a:defRPr/>
            </a:pPr>
            <a:endParaRPr lang="ar-DZ" dirty="0" smtClean="0"/>
          </a:p>
        </p:txBody>
      </p:sp>
      <p:sp>
        <p:nvSpPr>
          <p:cNvPr id="3" name="Espace réservé du numéro de diapositive 2"/>
          <p:cNvSpPr>
            <a:spLocks noGrp="1"/>
          </p:cNvSpPr>
          <p:nvPr>
            <p:ph type="sldNum" sz="quarter" idx="12"/>
          </p:nvPr>
        </p:nvSpPr>
        <p:spPr/>
        <p:txBody>
          <a:bodyPr/>
          <a:lstStyle/>
          <a:p>
            <a:pPr>
              <a:defRPr/>
            </a:pPr>
            <a:fld id="{AB57CC29-F2E8-4992-AB6D-825F009AA74A}" type="slidenum">
              <a:rPr lang="fr-FR" sz="2000" b="1" smtClean="0">
                <a:solidFill>
                  <a:schemeClr val="accent6"/>
                </a:solidFill>
              </a:rPr>
              <a:pPr>
                <a:defRPr/>
              </a:pPr>
              <a:t>70</a:t>
            </a:fld>
            <a:endParaRPr lang="fr-FR" sz="2000" b="1" dirty="0">
              <a:solidFill>
                <a:schemeClr val="accent6"/>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re 1"/>
          <p:cNvSpPr>
            <a:spLocks noGrp="1"/>
          </p:cNvSpPr>
          <p:nvPr>
            <p:ph type="title"/>
          </p:nvPr>
        </p:nvSpPr>
        <p:spPr>
          <a:xfrm>
            <a:off x="500063" y="0"/>
            <a:ext cx="8143875" cy="857250"/>
          </a:xfrm>
        </p:spPr>
        <p:txBody>
          <a:bodyPr/>
          <a:lstStyle/>
          <a:p>
            <a:pPr eaLnBrk="1" hangingPunct="1"/>
            <a:r>
              <a:rPr lang="fr-FR" sz="3600" b="1" smtClean="0">
                <a:solidFill>
                  <a:srgbClr val="FF0000"/>
                </a:solidFill>
              </a:rPr>
              <a:t>COURBE DOSE-EFFET</a:t>
            </a:r>
          </a:p>
        </p:txBody>
      </p:sp>
      <p:sp>
        <p:nvSpPr>
          <p:cNvPr id="70659" name="Espace réservé du contenu 2"/>
          <p:cNvSpPr>
            <a:spLocks noGrp="1"/>
          </p:cNvSpPr>
          <p:nvPr>
            <p:ph idx="1"/>
          </p:nvPr>
        </p:nvSpPr>
        <p:spPr>
          <a:xfrm>
            <a:off x="285750" y="785813"/>
            <a:ext cx="8858250" cy="4876800"/>
          </a:xfrm>
        </p:spPr>
        <p:txBody>
          <a:bodyPr/>
          <a:lstStyle/>
          <a:p>
            <a:pPr eaLnBrk="1" hangingPunct="1"/>
            <a:r>
              <a:rPr lang="fr-FR" sz="2800" smtClean="0"/>
              <a:t>Mesure de l’effet pharmacologique pour des doses croissantes de ligand</a:t>
            </a:r>
          </a:p>
          <a:p>
            <a:pPr eaLnBrk="1" hangingPunct="1"/>
            <a:r>
              <a:rPr lang="fr-FR" sz="2800" smtClean="0"/>
              <a:t>Utilisation de cette courbe pour</a:t>
            </a:r>
          </a:p>
          <a:p>
            <a:pPr lvl="1" eaLnBrk="1" hangingPunct="1"/>
            <a:r>
              <a:rPr lang="fr-FR" sz="2400" b="1" smtClean="0"/>
              <a:t>Prévoir la relation entre posologie/effet thérapeutique</a:t>
            </a:r>
          </a:p>
          <a:p>
            <a:pPr lvl="1" eaLnBrk="1" hangingPunct="1"/>
            <a:r>
              <a:rPr lang="fr-FR" sz="2400" b="1" smtClean="0"/>
              <a:t>Prévoir la relation entre posologie/effet Indésirable</a:t>
            </a:r>
          </a:p>
          <a:p>
            <a:pPr eaLnBrk="1" hangingPunct="1"/>
            <a:endParaRPr lang="fr-FR" sz="2800" smtClean="0"/>
          </a:p>
          <a:p>
            <a:pPr eaLnBrk="1" hangingPunct="1"/>
            <a:endParaRPr lang="fr-FR" sz="2800" smtClean="0"/>
          </a:p>
          <a:p>
            <a:pPr eaLnBrk="1" hangingPunct="1"/>
            <a:endParaRPr lang="fr-FR" sz="2800" smtClean="0"/>
          </a:p>
          <a:p>
            <a:pPr eaLnBrk="1" hangingPunct="1"/>
            <a:endParaRPr lang="fr-FR" sz="2800" smtClean="0"/>
          </a:p>
          <a:p>
            <a:pPr eaLnBrk="1" hangingPunct="1"/>
            <a:endParaRPr lang="fr-FR" sz="2800" smtClean="0"/>
          </a:p>
          <a:p>
            <a:pPr eaLnBrk="1" hangingPunct="1"/>
            <a:r>
              <a:rPr lang="fr-FR" sz="2800" smtClean="0"/>
              <a:t>A partir d’un certain </a:t>
            </a:r>
            <a:r>
              <a:rPr lang="fr-FR" sz="2800" b="1" smtClean="0"/>
              <a:t>seuil</a:t>
            </a:r>
            <a:r>
              <a:rPr lang="fr-FR" sz="2800" smtClean="0"/>
              <a:t>  il est </a:t>
            </a:r>
            <a:r>
              <a:rPr lang="fr-FR" sz="2800" b="1" smtClean="0"/>
              <a:t>inutile d’augmenter  la </a:t>
            </a:r>
            <a:r>
              <a:rPr lang="fr-FR" sz="2800" smtClean="0"/>
              <a:t>dose; l’effet thérapeutique a atteint </a:t>
            </a:r>
            <a:r>
              <a:rPr lang="fr-FR" sz="2800" b="1" smtClean="0"/>
              <a:t>son maximum</a:t>
            </a:r>
          </a:p>
        </p:txBody>
      </p:sp>
      <p:pic>
        <p:nvPicPr>
          <p:cNvPr id="70660" name="Picture 3"/>
          <p:cNvPicPr>
            <a:picLocks noChangeAspect="1" noChangeArrowheads="1"/>
          </p:cNvPicPr>
          <p:nvPr/>
        </p:nvPicPr>
        <p:blipFill>
          <a:blip r:embed="rId2"/>
          <a:srcRect/>
          <a:stretch>
            <a:fillRect/>
          </a:stretch>
        </p:blipFill>
        <p:spPr bwMode="auto">
          <a:xfrm>
            <a:off x="1571625" y="3286125"/>
            <a:ext cx="4849813" cy="2286000"/>
          </a:xfrm>
          <a:prstGeom prst="rect">
            <a:avLst/>
          </a:prstGeom>
          <a:noFill/>
          <a:ln w="9360">
            <a:solidFill>
              <a:srgbClr val="000000"/>
            </a:solidFill>
            <a:miter lim="800000"/>
            <a:headEnd/>
            <a:tailEnd/>
          </a:ln>
        </p:spPr>
      </p:pic>
      <p:sp>
        <p:nvSpPr>
          <p:cNvPr id="6" name="Espace réservé du numéro de diapositive 5"/>
          <p:cNvSpPr>
            <a:spLocks noGrp="1"/>
          </p:cNvSpPr>
          <p:nvPr>
            <p:ph type="sldNum" sz="quarter" idx="12"/>
          </p:nvPr>
        </p:nvSpPr>
        <p:spPr/>
        <p:txBody>
          <a:bodyPr/>
          <a:lstStyle/>
          <a:p>
            <a:pPr>
              <a:defRPr/>
            </a:pPr>
            <a:fld id="{7CF0D63A-FD69-43F4-B5F0-EDF6C07B335D}" type="slidenum">
              <a:rPr lang="fr-FR" sz="2000" b="1" smtClean="0">
                <a:solidFill>
                  <a:schemeClr val="accent6"/>
                </a:solidFill>
              </a:rPr>
              <a:pPr>
                <a:defRPr/>
              </a:pPr>
              <a:t>71</a:t>
            </a:fld>
            <a:endParaRPr lang="fr-FR" sz="2000" b="1"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checkerboard(across)">
                                      <p:cBhvr>
                                        <p:cTn id="7" dur="5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box(in)">
                                      <p:cBhvr>
                                        <p:cTn id="12" dur="500"/>
                                        <p:tgtEl>
                                          <p:spTgt spid="70659">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animEffect transition="in" filter="box(in)">
                                      <p:cBhvr>
                                        <p:cTn id="15" dur="500"/>
                                        <p:tgtEl>
                                          <p:spTgt spid="70659">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70659">
                                            <p:txEl>
                                              <p:pRg st="3" end="3"/>
                                            </p:txEl>
                                          </p:spTgt>
                                        </p:tgtEl>
                                        <p:attrNameLst>
                                          <p:attrName>style.visibility</p:attrName>
                                        </p:attrNameLst>
                                      </p:cBhvr>
                                      <p:to>
                                        <p:strVal val="visible"/>
                                      </p:to>
                                    </p:set>
                                    <p:animEffect transition="in" filter="box(in)">
                                      <p:cBhvr>
                                        <p:cTn id="18" dur="500"/>
                                        <p:tgtEl>
                                          <p:spTgt spid="7065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70660"/>
                                        </p:tgtEl>
                                        <p:attrNameLst>
                                          <p:attrName>style.visibility</p:attrName>
                                        </p:attrNameLst>
                                      </p:cBhvr>
                                      <p:to>
                                        <p:strVal val="visible"/>
                                      </p:to>
                                    </p:set>
                                    <p:animEffect transition="in" filter="diamond(in)">
                                      <p:cBhvr>
                                        <p:cTn id="23" dur="2000"/>
                                        <p:tgtEl>
                                          <p:spTgt spid="7066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0659">
                                            <p:txEl>
                                              <p:pRg st="9" end="9"/>
                                            </p:txEl>
                                          </p:spTgt>
                                        </p:tgtEl>
                                        <p:attrNameLst>
                                          <p:attrName>style.visibility</p:attrName>
                                        </p:attrNameLst>
                                      </p:cBhvr>
                                      <p:to>
                                        <p:strVal val="visible"/>
                                      </p:to>
                                    </p:set>
                                    <p:anim calcmode="lin" valueType="num">
                                      <p:cBhvr additive="base">
                                        <p:cTn id="28" dur="500" fill="hold"/>
                                        <p:tgtEl>
                                          <p:spTgt spid="70659">
                                            <p:txEl>
                                              <p:pRg st="9" end="9"/>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065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u contenu 2"/>
          <p:cNvSpPr>
            <a:spLocks noGrp="1"/>
          </p:cNvSpPr>
          <p:nvPr>
            <p:ph idx="1"/>
          </p:nvPr>
        </p:nvSpPr>
        <p:spPr>
          <a:xfrm>
            <a:off x="428625" y="785813"/>
            <a:ext cx="8229600" cy="4525962"/>
          </a:xfrm>
        </p:spPr>
        <p:txBody>
          <a:bodyPr/>
          <a:lstStyle/>
          <a:p>
            <a:pPr eaLnBrk="1" hangingPunct="1"/>
            <a:r>
              <a:rPr lang="fr-FR" sz="2800" smtClean="0"/>
              <a:t>La posologie et l’intervalle entre les prises doivent être strictement respectés, pour éviter </a:t>
            </a:r>
          </a:p>
          <a:p>
            <a:pPr lvl="1" eaLnBrk="1" hangingPunct="1">
              <a:buFont typeface="Arial" pitchFamily="34" charset="0"/>
              <a:buNone/>
            </a:pPr>
            <a:r>
              <a:rPr lang="fr-FR" smtClean="0"/>
              <a:t>1-D’exposer le patient à un risque toxique</a:t>
            </a:r>
          </a:p>
          <a:p>
            <a:pPr lvl="1" eaLnBrk="1" hangingPunct="1">
              <a:buFont typeface="Arial" pitchFamily="34" charset="0"/>
              <a:buNone/>
            </a:pPr>
            <a:r>
              <a:rPr lang="fr-FR" smtClean="0"/>
              <a:t>2- périodes d’inefficacité</a:t>
            </a:r>
          </a:p>
        </p:txBody>
      </p:sp>
      <p:sp>
        <p:nvSpPr>
          <p:cNvPr id="74755" name="Titre 1"/>
          <p:cNvSpPr>
            <a:spLocks noGrp="1"/>
          </p:cNvSpPr>
          <p:nvPr>
            <p:ph type="title"/>
          </p:nvPr>
        </p:nvSpPr>
        <p:spPr>
          <a:xfrm>
            <a:off x="428625" y="-142875"/>
            <a:ext cx="8229600" cy="1143000"/>
          </a:xfrm>
        </p:spPr>
        <p:txBody>
          <a:bodyPr/>
          <a:lstStyle/>
          <a:p>
            <a:pPr eaLnBrk="1" hangingPunct="1"/>
            <a:r>
              <a:rPr lang="fr-FR" sz="4000" b="1" smtClean="0">
                <a:solidFill>
                  <a:srgbClr val="FF0000"/>
                </a:solidFill>
              </a:rPr>
              <a:t>COURBE DOSE-EFFET</a:t>
            </a:r>
          </a:p>
        </p:txBody>
      </p:sp>
      <p:pic>
        <p:nvPicPr>
          <p:cNvPr id="74756" name="Image 4"/>
          <p:cNvPicPr>
            <a:picLocks noChangeAspect="1"/>
          </p:cNvPicPr>
          <p:nvPr/>
        </p:nvPicPr>
        <p:blipFill>
          <a:blip r:embed="rId2"/>
          <a:srcRect/>
          <a:stretch>
            <a:fillRect/>
          </a:stretch>
        </p:blipFill>
        <p:spPr bwMode="auto">
          <a:xfrm>
            <a:off x="0" y="2751138"/>
            <a:ext cx="9144000" cy="4106862"/>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pPr>
              <a:defRPr/>
            </a:pPr>
            <a:fld id="{FC46E7F3-BF4B-4071-991A-C0E8CCD7BAE2}" type="slidenum">
              <a:rPr lang="fr-FR" sz="2000" b="1" smtClean="0">
                <a:solidFill>
                  <a:schemeClr val="accent6"/>
                </a:solidFill>
              </a:rPr>
              <a:pPr>
                <a:defRPr/>
              </a:pPr>
              <a:t>72</a:t>
            </a:fld>
            <a:endParaRPr lang="fr-FR" sz="2000" b="1" dirty="0">
              <a:solidFill>
                <a:schemeClr val="accent6"/>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313" y="142875"/>
            <a:ext cx="8715375" cy="5411788"/>
          </a:xfrm>
        </p:spPr>
        <p:txBody>
          <a:bodyPr/>
          <a:lstStyle/>
          <a:p>
            <a:r>
              <a:rPr lang="en-US" sz="2800" smtClean="0"/>
              <a:t>La courbe dose-action d’un agoniste permet de définir :</a:t>
            </a:r>
            <a:endParaRPr lang="en-US" sz="2800" b="1" smtClean="0">
              <a:solidFill>
                <a:srgbClr val="FF0000"/>
              </a:solidFill>
            </a:endParaRPr>
          </a:p>
          <a:p>
            <a:pPr lvl="2"/>
            <a:r>
              <a:rPr lang="en-US" sz="3200" b="1" smtClean="0">
                <a:solidFill>
                  <a:srgbClr val="FF0000"/>
                </a:solidFill>
              </a:rPr>
              <a:t>L’efficacité 	et 		</a:t>
            </a:r>
          </a:p>
          <a:p>
            <a:pPr lvl="2"/>
            <a:r>
              <a:rPr lang="en-US" sz="3200" b="1" smtClean="0">
                <a:solidFill>
                  <a:srgbClr val="FF0000"/>
                </a:solidFill>
              </a:rPr>
              <a:t>La puissance</a:t>
            </a:r>
            <a:endParaRPr lang="fr-FR" sz="2800" b="1" smtClean="0"/>
          </a:p>
          <a:p>
            <a:pPr>
              <a:buFont typeface="Arial" pitchFamily="34" charset="0"/>
              <a:buNone/>
            </a:pPr>
            <a:endParaRPr lang="en-US" smtClean="0"/>
          </a:p>
        </p:txBody>
      </p:sp>
      <p:sp>
        <p:nvSpPr>
          <p:cNvPr id="6" name="Espace réservé du contenu 2"/>
          <p:cNvSpPr txBox="1">
            <a:spLocks/>
          </p:cNvSpPr>
          <p:nvPr/>
        </p:nvSpPr>
        <p:spPr bwMode="auto">
          <a:xfrm>
            <a:off x="500063" y="2000250"/>
            <a:ext cx="8229600" cy="4857750"/>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fr-FR" sz="3200" b="1" dirty="0">
                <a:solidFill>
                  <a:srgbClr val="FF0000"/>
                </a:solidFill>
                <a:latin typeface="+mn-lt"/>
                <a:cs typeface="+mn-cs"/>
              </a:rPr>
              <a:t>L’</a:t>
            </a:r>
            <a:r>
              <a:rPr lang="fr-FR" sz="3200" b="1" dirty="0" err="1">
                <a:solidFill>
                  <a:srgbClr val="FF0000"/>
                </a:solidFill>
                <a:latin typeface="+mn-lt"/>
                <a:cs typeface="+mn-cs"/>
              </a:rPr>
              <a:t>éfficacité</a:t>
            </a:r>
            <a:r>
              <a:rPr lang="fr-FR" sz="3200" b="1" dirty="0">
                <a:solidFill>
                  <a:srgbClr val="FF0000"/>
                </a:solidFill>
                <a:latin typeface="+mn-lt"/>
                <a:cs typeface="+mn-cs"/>
              </a:rPr>
              <a:t> d’un médicament </a:t>
            </a:r>
            <a:r>
              <a:rPr lang="fr-FR" sz="3200" dirty="0">
                <a:latin typeface="+mn-lt"/>
                <a:cs typeface="+mn-cs"/>
              </a:rPr>
              <a:t>est sa capacité à générer une </a:t>
            </a:r>
            <a:r>
              <a:rPr lang="fr-FR" sz="3200" u="sng" dirty="0">
                <a:latin typeface="+mn-lt"/>
                <a:cs typeface="+mn-cs"/>
              </a:rPr>
              <a:t>réponse</a:t>
            </a:r>
            <a:r>
              <a:rPr lang="fr-FR" sz="3200" dirty="0">
                <a:latin typeface="+mn-lt"/>
                <a:cs typeface="+mn-cs"/>
              </a:rPr>
              <a:t> lorsqu’il se fixe à son récepteur</a:t>
            </a:r>
          </a:p>
          <a:p>
            <a:pPr marL="342900" indent="-342900" eaLnBrk="0" hangingPunct="0">
              <a:spcBef>
                <a:spcPct val="20000"/>
              </a:spcBef>
              <a:defRPr/>
            </a:pPr>
            <a:endParaRPr lang="fr-FR" sz="1600" dirty="0">
              <a:latin typeface="+mn-lt"/>
              <a:cs typeface="+mn-cs"/>
            </a:endParaRPr>
          </a:p>
          <a:p>
            <a:pPr marL="342900" indent="-342900" eaLnBrk="0" hangingPunct="0">
              <a:spcBef>
                <a:spcPct val="20000"/>
              </a:spcBef>
              <a:buFont typeface="Arial" pitchFamily="34" charset="0"/>
              <a:buChar char="•"/>
              <a:defRPr/>
            </a:pPr>
            <a:r>
              <a:rPr lang="fr-FR" sz="3200" dirty="0">
                <a:latin typeface="+mn-lt"/>
                <a:cs typeface="+mn-cs"/>
              </a:rPr>
              <a:t>La DE50</a:t>
            </a:r>
            <a:r>
              <a:rPr lang="en-US" sz="3200" dirty="0">
                <a:latin typeface="+mn-lt"/>
                <a:cs typeface="+mn-cs"/>
              </a:rPr>
              <a:t>: </a:t>
            </a:r>
            <a:r>
              <a:rPr lang="en-US" sz="3200" dirty="0" err="1">
                <a:latin typeface="+mn-lt"/>
                <a:cs typeface="+mn-cs"/>
              </a:rPr>
              <a:t>est</a:t>
            </a:r>
            <a:r>
              <a:rPr lang="en-US" sz="3200" dirty="0">
                <a:latin typeface="+mn-lt"/>
                <a:cs typeface="+mn-cs"/>
              </a:rPr>
              <a:t> le </a:t>
            </a:r>
            <a:r>
              <a:rPr lang="en-US" sz="3200" dirty="0" err="1">
                <a:latin typeface="+mn-lt"/>
                <a:cs typeface="+mn-cs"/>
              </a:rPr>
              <a:t>paramètre</a:t>
            </a:r>
            <a:r>
              <a:rPr lang="en-US" sz="3200" dirty="0">
                <a:latin typeface="+mn-lt"/>
                <a:cs typeface="+mn-cs"/>
              </a:rPr>
              <a:t> qui </a:t>
            </a:r>
            <a:r>
              <a:rPr lang="en-US" sz="3200" dirty="0" err="1">
                <a:latin typeface="+mn-lt"/>
                <a:cs typeface="+mn-cs"/>
              </a:rPr>
              <a:t>permet</a:t>
            </a:r>
            <a:r>
              <a:rPr lang="en-US" sz="3200" dirty="0">
                <a:latin typeface="+mn-lt"/>
                <a:cs typeface="+mn-cs"/>
              </a:rPr>
              <a:t> de quantifier </a:t>
            </a:r>
            <a:r>
              <a:rPr lang="en-US" sz="3200" dirty="0" err="1">
                <a:latin typeface="+mn-lt"/>
                <a:cs typeface="+mn-cs"/>
              </a:rPr>
              <a:t>l’effet</a:t>
            </a:r>
            <a:r>
              <a:rPr lang="en-US" sz="3200" dirty="0">
                <a:latin typeface="+mn-lt"/>
                <a:cs typeface="+mn-cs"/>
              </a:rPr>
              <a:t> d’un </a:t>
            </a:r>
            <a:r>
              <a:rPr lang="en-US" sz="3200" dirty="0" err="1">
                <a:latin typeface="+mn-lt"/>
                <a:cs typeface="+mn-cs"/>
              </a:rPr>
              <a:t>agoniste</a:t>
            </a:r>
            <a:r>
              <a:rPr lang="en-US" sz="3200" dirty="0">
                <a:latin typeface="+mn-lt"/>
                <a:cs typeface="+mn-cs"/>
              </a:rPr>
              <a:t>. La DE50 </a:t>
            </a:r>
            <a:r>
              <a:rPr lang="en-US" sz="3200" dirty="0" err="1">
                <a:latin typeface="+mn-lt"/>
                <a:cs typeface="+mn-cs"/>
              </a:rPr>
              <a:t>caractérise</a:t>
            </a:r>
            <a:r>
              <a:rPr lang="en-US" sz="3200" dirty="0">
                <a:latin typeface="+mn-lt"/>
                <a:cs typeface="+mn-cs"/>
              </a:rPr>
              <a:t> </a:t>
            </a:r>
            <a:r>
              <a:rPr lang="en-US" sz="3200" b="1" dirty="0">
                <a:solidFill>
                  <a:srgbClr val="FF0000"/>
                </a:solidFill>
                <a:latin typeface="+mn-lt"/>
                <a:cs typeface="+mn-cs"/>
              </a:rPr>
              <a:t>la puissance de </a:t>
            </a:r>
            <a:r>
              <a:rPr lang="en-US" sz="3200" b="1" dirty="0" err="1">
                <a:solidFill>
                  <a:srgbClr val="FF0000"/>
                </a:solidFill>
                <a:latin typeface="+mn-lt"/>
                <a:cs typeface="+mn-cs"/>
              </a:rPr>
              <a:t>l’agoniste</a:t>
            </a:r>
            <a:endParaRPr lang="en-US" sz="3200" dirty="0">
              <a:solidFill>
                <a:srgbClr val="FF0000"/>
              </a:solidFill>
              <a:latin typeface="+mn-lt"/>
              <a:cs typeface="+mn-cs"/>
            </a:endParaRPr>
          </a:p>
          <a:p>
            <a:pPr marL="342900" indent="-342900" algn="ctr" eaLnBrk="0" hangingPunct="0">
              <a:spcBef>
                <a:spcPct val="20000"/>
              </a:spcBef>
              <a:buFont typeface="Arial" pitchFamily="34" charset="0"/>
              <a:buChar char="•"/>
              <a:defRPr/>
            </a:pPr>
            <a:r>
              <a:rPr lang="en-US" sz="3200" dirty="0">
                <a:solidFill>
                  <a:srgbClr val="7030A0"/>
                </a:solidFill>
                <a:latin typeface="+mn-lt"/>
                <a:cs typeface="+mn-cs"/>
              </a:rPr>
              <a:t>Plus la DE50 d’un </a:t>
            </a:r>
            <a:r>
              <a:rPr lang="en-US" sz="3200" dirty="0" err="1">
                <a:solidFill>
                  <a:srgbClr val="7030A0"/>
                </a:solidFill>
                <a:latin typeface="+mn-lt"/>
                <a:cs typeface="+mn-cs"/>
              </a:rPr>
              <a:t>agoniste</a:t>
            </a:r>
            <a:r>
              <a:rPr lang="en-US" sz="3200" dirty="0">
                <a:solidFill>
                  <a:srgbClr val="7030A0"/>
                </a:solidFill>
                <a:latin typeface="+mn-lt"/>
                <a:cs typeface="+mn-cs"/>
              </a:rPr>
              <a:t> </a:t>
            </a:r>
            <a:r>
              <a:rPr lang="en-US" sz="3200" dirty="0" err="1">
                <a:solidFill>
                  <a:srgbClr val="7030A0"/>
                </a:solidFill>
                <a:latin typeface="+mn-lt"/>
                <a:cs typeface="+mn-cs"/>
              </a:rPr>
              <a:t>est</a:t>
            </a:r>
            <a:r>
              <a:rPr lang="en-US" sz="3200" dirty="0">
                <a:solidFill>
                  <a:srgbClr val="7030A0"/>
                </a:solidFill>
                <a:latin typeface="+mn-lt"/>
                <a:cs typeface="+mn-cs"/>
              </a:rPr>
              <a:t> </a:t>
            </a:r>
            <a:r>
              <a:rPr lang="en-US" sz="3200" u="sng" dirty="0" err="1">
                <a:solidFill>
                  <a:srgbClr val="7030A0"/>
                </a:solidFill>
                <a:latin typeface="+mn-lt"/>
                <a:cs typeface="+mn-cs"/>
              </a:rPr>
              <a:t>faible</a:t>
            </a:r>
            <a:r>
              <a:rPr lang="en-US" sz="3200" dirty="0">
                <a:solidFill>
                  <a:srgbClr val="7030A0"/>
                </a:solidFill>
                <a:latin typeface="+mn-lt"/>
                <a:cs typeface="+mn-cs"/>
              </a:rPr>
              <a:t>, plus </a:t>
            </a:r>
            <a:r>
              <a:rPr lang="en-US" sz="3200" dirty="0" err="1">
                <a:solidFill>
                  <a:srgbClr val="7030A0"/>
                </a:solidFill>
                <a:latin typeface="+mn-lt"/>
                <a:cs typeface="+mn-cs"/>
              </a:rPr>
              <a:t>l’agoniste</a:t>
            </a:r>
            <a:r>
              <a:rPr lang="en-US" sz="3200" dirty="0">
                <a:solidFill>
                  <a:srgbClr val="7030A0"/>
                </a:solidFill>
                <a:latin typeface="+mn-lt"/>
                <a:cs typeface="+mn-cs"/>
              </a:rPr>
              <a:t> </a:t>
            </a:r>
            <a:r>
              <a:rPr lang="en-US" sz="3200" dirty="0" err="1">
                <a:solidFill>
                  <a:srgbClr val="7030A0"/>
                </a:solidFill>
                <a:latin typeface="+mn-lt"/>
                <a:cs typeface="+mn-cs"/>
              </a:rPr>
              <a:t>est</a:t>
            </a:r>
            <a:r>
              <a:rPr lang="en-US" sz="3200" dirty="0">
                <a:solidFill>
                  <a:srgbClr val="7030A0"/>
                </a:solidFill>
                <a:latin typeface="+mn-lt"/>
                <a:cs typeface="+mn-cs"/>
              </a:rPr>
              <a:t> </a:t>
            </a:r>
            <a:r>
              <a:rPr lang="en-US" sz="3200" u="sng" dirty="0">
                <a:solidFill>
                  <a:srgbClr val="7030A0"/>
                </a:solidFill>
                <a:latin typeface="+mn-lt"/>
                <a:cs typeface="+mn-cs"/>
              </a:rPr>
              <a:t>puissant</a:t>
            </a:r>
            <a:endParaRPr lang="en-US" sz="3200" dirty="0">
              <a:solidFill>
                <a:srgbClr val="7030A0"/>
              </a:solidFill>
              <a:latin typeface="+mn-lt"/>
              <a:cs typeface="+mn-cs"/>
            </a:endParaRPr>
          </a:p>
          <a:p>
            <a:pPr marL="342900" indent="-342900" algn="ctr" eaLnBrk="0" hangingPunct="0">
              <a:spcBef>
                <a:spcPct val="20000"/>
              </a:spcBef>
              <a:buFont typeface="Arial" pitchFamily="34" charset="0"/>
              <a:buNone/>
              <a:defRPr/>
            </a:pPr>
            <a:endParaRPr lang="en-US" sz="3200" dirty="0">
              <a:solidFill>
                <a:srgbClr val="7030A0"/>
              </a:solidFill>
              <a:latin typeface="+mn-lt"/>
              <a:cs typeface="+mn-cs"/>
            </a:endParaRPr>
          </a:p>
          <a:p>
            <a:pPr marL="342900" indent="-342900" eaLnBrk="0" hangingPunct="0">
              <a:spcBef>
                <a:spcPct val="20000"/>
              </a:spcBef>
              <a:buFont typeface="Arial" pitchFamily="34" charset="0"/>
              <a:buChar char="•"/>
              <a:defRPr/>
            </a:pPr>
            <a:endParaRPr lang="fr-FR" sz="3200" dirty="0">
              <a:latin typeface="+mn-lt"/>
              <a:cs typeface="+mn-cs"/>
            </a:endParaRPr>
          </a:p>
          <a:p>
            <a:pPr marL="342900" indent="-342900" eaLnBrk="0" hangingPunct="0">
              <a:spcBef>
                <a:spcPct val="20000"/>
              </a:spcBef>
              <a:buFont typeface="Arial" pitchFamily="34" charset="0"/>
              <a:buChar char="•"/>
              <a:defRPr/>
            </a:pPr>
            <a:endParaRPr lang="ar-DZ" sz="3200" dirty="0">
              <a:latin typeface="+mn-lt"/>
              <a:cs typeface="+mn-cs"/>
            </a:endParaRPr>
          </a:p>
          <a:p>
            <a:pPr marL="342900" indent="-342900" eaLnBrk="0" hangingPunct="0">
              <a:spcBef>
                <a:spcPct val="20000"/>
              </a:spcBef>
              <a:buFont typeface="Arial" pitchFamily="34" charset="0"/>
              <a:buChar char="•"/>
              <a:defRPr/>
            </a:pPr>
            <a:endParaRPr lang="ar-DZ" sz="3200" dirty="0">
              <a:latin typeface="+mn-lt"/>
              <a:cs typeface="+mn-cs"/>
            </a:endParaRPr>
          </a:p>
        </p:txBody>
      </p:sp>
      <p:sp>
        <p:nvSpPr>
          <p:cNvPr id="4" name="Espace réservé du numéro de diapositive 3"/>
          <p:cNvSpPr>
            <a:spLocks noGrp="1"/>
          </p:cNvSpPr>
          <p:nvPr>
            <p:ph type="sldNum" sz="quarter" idx="12"/>
          </p:nvPr>
        </p:nvSpPr>
        <p:spPr/>
        <p:txBody>
          <a:bodyPr/>
          <a:lstStyle/>
          <a:p>
            <a:pPr>
              <a:defRPr/>
            </a:pPr>
            <a:fld id="{4F6254EB-B6D8-4515-BD56-7A374B205850}" type="slidenum">
              <a:rPr lang="fr-FR" sz="2000" b="1" smtClean="0">
                <a:solidFill>
                  <a:schemeClr val="accent5"/>
                </a:solidFill>
              </a:rPr>
              <a:pPr>
                <a:defRPr/>
              </a:pPr>
              <a:t>73</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checkerboard(across)">
                                      <p:cBhvr>
                                        <p:cTn id="18" dur="500"/>
                                        <p:tgtEl>
                                          <p:spTgt spid="6">
                                            <p:txEl>
                                              <p:pRg st="0" end="0"/>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checkerboard(across)">
                                      <p:cBhvr>
                                        <p:cTn id="21" dur="500"/>
                                        <p:tgtEl>
                                          <p:spTgt spid="6">
                                            <p:txEl>
                                              <p:pRg st="2" end="2"/>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checkerboard(across)">
                                      <p:cBhvr>
                                        <p:cTn id="2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Grp="1" noChangeAspect="1" noChangeArrowheads="1"/>
          </p:cNvPicPr>
          <p:nvPr>
            <p:ph idx="1"/>
          </p:nvPr>
        </p:nvPicPr>
        <p:blipFill>
          <a:blip r:embed="rId2"/>
          <a:srcRect/>
          <a:stretch>
            <a:fillRect/>
          </a:stretch>
        </p:blipFill>
        <p:spPr>
          <a:xfrm>
            <a:off x="1428750" y="785813"/>
            <a:ext cx="6581775" cy="3543300"/>
          </a:xfrm>
          <a:noFill/>
        </p:spPr>
      </p:pic>
      <p:sp>
        <p:nvSpPr>
          <p:cNvPr id="76803" name="Rectangle 4"/>
          <p:cNvSpPr>
            <a:spLocks noChangeArrowheads="1"/>
          </p:cNvSpPr>
          <p:nvPr/>
        </p:nvSpPr>
        <p:spPr bwMode="auto">
          <a:xfrm>
            <a:off x="357188" y="357188"/>
            <a:ext cx="915987" cy="369887"/>
          </a:xfrm>
          <a:prstGeom prst="rect">
            <a:avLst/>
          </a:prstGeom>
          <a:noFill/>
          <a:ln w="9525">
            <a:noFill/>
            <a:miter lim="800000"/>
            <a:headEnd/>
            <a:tailEnd/>
          </a:ln>
        </p:spPr>
        <p:txBody>
          <a:bodyPr wrap="none">
            <a:spAutoFit/>
          </a:bodyPr>
          <a:lstStyle/>
          <a:p>
            <a:r>
              <a:rPr lang="fr-FR" b="1">
                <a:solidFill>
                  <a:srgbClr val="FF0000"/>
                </a:solidFill>
              </a:rPr>
              <a:t>[E] </a:t>
            </a:r>
            <a:r>
              <a:rPr lang="fr-FR" b="1"/>
              <a:t>(%)</a:t>
            </a:r>
            <a:endParaRPr lang="ar-DZ" b="1"/>
          </a:p>
        </p:txBody>
      </p:sp>
      <p:sp>
        <p:nvSpPr>
          <p:cNvPr id="76804" name="Rectangle 31"/>
          <p:cNvSpPr>
            <a:spLocks noChangeArrowheads="1"/>
          </p:cNvSpPr>
          <p:nvPr/>
        </p:nvSpPr>
        <p:spPr bwMode="auto">
          <a:xfrm>
            <a:off x="7215188" y="4286250"/>
            <a:ext cx="1357312" cy="369888"/>
          </a:xfrm>
          <a:prstGeom prst="rect">
            <a:avLst/>
          </a:prstGeom>
          <a:noFill/>
          <a:ln w="9525">
            <a:noFill/>
            <a:miter lim="800000"/>
            <a:headEnd/>
            <a:tailEnd/>
          </a:ln>
        </p:spPr>
        <p:txBody>
          <a:bodyPr>
            <a:spAutoFit/>
          </a:bodyPr>
          <a:lstStyle/>
          <a:p>
            <a:r>
              <a:rPr lang="fr-FR" b="1"/>
              <a:t>Log </a:t>
            </a:r>
            <a:r>
              <a:rPr lang="fr-FR" b="1">
                <a:solidFill>
                  <a:srgbClr val="FF0000"/>
                </a:solidFill>
              </a:rPr>
              <a:t>[c] </a:t>
            </a:r>
            <a:endParaRPr lang="ar-DZ" b="1"/>
          </a:p>
        </p:txBody>
      </p:sp>
      <p:sp>
        <p:nvSpPr>
          <p:cNvPr id="76805" name="Rectangle 6"/>
          <p:cNvSpPr>
            <a:spLocks noChangeArrowheads="1"/>
          </p:cNvSpPr>
          <p:nvPr/>
        </p:nvSpPr>
        <p:spPr bwMode="auto">
          <a:xfrm>
            <a:off x="857250" y="1285875"/>
            <a:ext cx="569913" cy="369888"/>
          </a:xfrm>
          <a:prstGeom prst="rect">
            <a:avLst/>
          </a:prstGeom>
          <a:noFill/>
          <a:ln w="9525">
            <a:noFill/>
            <a:miter lim="800000"/>
            <a:headEnd/>
            <a:tailEnd/>
          </a:ln>
        </p:spPr>
        <p:txBody>
          <a:bodyPr wrap="none">
            <a:spAutoFit/>
          </a:bodyPr>
          <a:lstStyle/>
          <a:p>
            <a:r>
              <a:rPr lang="fr-FR" b="1"/>
              <a:t>100</a:t>
            </a:r>
            <a:endParaRPr lang="ar-DZ" b="1"/>
          </a:p>
        </p:txBody>
      </p:sp>
      <p:sp>
        <p:nvSpPr>
          <p:cNvPr id="76806" name="Rectangle 47"/>
          <p:cNvSpPr>
            <a:spLocks noChangeArrowheads="1"/>
          </p:cNvSpPr>
          <p:nvPr/>
        </p:nvSpPr>
        <p:spPr bwMode="auto">
          <a:xfrm>
            <a:off x="1071563" y="2357438"/>
            <a:ext cx="642937" cy="369887"/>
          </a:xfrm>
          <a:prstGeom prst="rect">
            <a:avLst/>
          </a:prstGeom>
          <a:noFill/>
          <a:ln w="9525">
            <a:noFill/>
            <a:miter lim="800000"/>
            <a:headEnd/>
            <a:tailEnd/>
          </a:ln>
        </p:spPr>
        <p:txBody>
          <a:bodyPr>
            <a:spAutoFit/>
          </a:bodyPr>
          <a:lstStyle/>
          <a:p>
            <a:r>
              <a:rPr lang="fr-FR" b="1"/>
              <a:t>50</a:t>
            </a:r>
            <a:endParaRPr lang="ar-DZ" b="1"/>
          </a:p>
        </p:txBody>
      </p:sp>
      <p:sp>
        <p:nvSpPr>
          <p:cNvPr id="76807" name="Rectangle 52"/>
          <p:cNvSpPr>
            <a:spLocks noChangeArrowheads="1"/>
          </p:cNvSpPr>
          <p:nvPr/>
        </p:nvSpPr>
        <p:spPr bwMode="auto">
          <a:xfrm rot="5400000">
            <a:off x="3730625" y="2943225"/>
            <a:ext cx="1111250" cy="368300"/>
          </a:xfrm>
          <a:prstGeom prst="rect">
            <a:avLst/>
          </a:prstGeom>
          <a:noFill/>
          <a:ln w="9525">
            <a:noFill/>
            <a:miter lim="800000"/>
            <a:headEnd/>
            <a:tailEnd/>
          </a:ln>
        </p:spPr>
        <p:txBody>
          <a:bodyPr>
            <a:spAutoFit/>
          </a:bodyPr>
          <a:lstStyle/>
          <a:p>
            <a:r>
              <a:rPr lang="fr-FR">
                <a:solidFill>
                  <a:srgbClr val="FF0000"/>
                </a:solidFill>
              </a:rPr>
              <a:t>CE 50</a:t>
            </a:r>
            <a:endParaRPr lang="ar-DZ">
              <a:solidFill>
                <a:srgbClr val="FF0000"/>
              </a:solidFill>
            </a:endParaRPr>
          </a:p>
        </p:txBody>
      </p:sp>
      <p:sp>
        <p:nvSpPr>
          <p:cNvPr id="76808" name="Rectangle 30"/>
          <p:cNvSpPr>
            <a:spLocks noChangeArrowheads="1"/>
          </p:cNvSpPr>
          <p:nvPr/>
        </p:nvSpPr>
        <p:spPr bwMode="auto">
          <a:xfrm>
            <a:off x="3500438" y="4214813"/>
            <a:ext cx="825500" cy="369887"/>
          </a:xfrm>
          <a:prstGeom prst="rect">
            <a:avLst/>
          </a:prstGeom>
          <a:noFill/>
          <a:ln w="9525">
            <a:noFill/>
            <a:miter lim="800000"/>
            <a:headEnd/>
            <a:tailEnd/>
          </a:ln>
        </p:spPr>
        <p:txBody>
          <a:bodyPr wrap="none">
            <a:spAutoFit/>
          </a:bodyPr>
          <a:lstStyle/>
          <a:p>
            <a:r>
              <a:rPr lang="fr-FR" b="1"/>
              <a:t>DE 50</a:t>
            </a:r>
            <a:endParaRPr lang="ar-DZ" b="1"/>
          </a:p>
        </p:txBody>
      </p:sp>
      <p:sp>
        <p:nvSpPr>
          <p:cNvPr id="76809" name="Rectangle 29"/>
          <p:cNvSpPr>
            <a:spLocks noChangeArrowheads="1"/>
          </p:cNvSpPr>
          <p:nvPr/>
        </p:nvSpPr>
        <p:spPr bwMode="auto">
          <a:xfrm>
            <a:off x="5500688" y="928688"/>
            <a:ext cx="857250" cy="369887"/>
          </a:xfrm>
          <a:prstGeom prst="rect">
            <a:avLst/>
          </a:prstGeom>
          <a:noFill/>
          <a:ln w="9525">
            <a:noFill/>
            <a:miter lim="800000"/>
            <a:headEnd/>
            <a:tailEnd/>
          </a:ln>
        </p:spPr>
        <p:txBody>
          <a:bodyPr>
            <a:spAutoFit/>
          </a:bodyPr>
          <a:lstStyle/>
          <a:p>
            <a:r>
              <a:rPr lang="fr-FR"/>
              <a:t> </a:t>
            </a:r>
            <a:r>
              <a:rPr lang="fr-FR">
                <a:solidFill>
                  <a:srgbClr val="FF0000"/>
                </a:solidFill>
              </a:rPr>
              <a:t>Emax</a:t>
            </a:r>
            <a:endParaRPr lang="ar-DZ">
              <a:solidFill>
                <a:srgbClr val="FF0000"/>
              </a:solidFill>
            </a:endParaRPr>
          </a:p>
        </p:txBody>
      </p:sp>
      <p:cxnSp>
        <p:nvCxnSpPr>
          <p:cNvPr id="12" name="Connecteur droit avec flèche 11"/>
          <p:cNvCxnSpPr/>
          <p:nvPr/>
        </p:nvCxnSpPr>
        <p:spPr>
          <a:xfrm rot="10800000">
            <a:off x="1571625" y="1285875"/>
            <a:ext cx="3929063" cy="1588"/>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6811" name="Rectangle 32"/>
          <p:cNvSpPr>
            <a:spLocks noChangeArrowheads="1"/>
          </p:cNvSpPr>
          <p:nvPr/>
        </p:nvSpPr>
        <p:spPr bwMode="auto">
          <a:xfrm>
            <a:off x="500063" y="4929188"/>
            <a:ext cx="7429500" cy="1754187"/>
          </a:xfrm>
          <a:prstGeom prst="rect">
            <a:avLst/>
          </a:prstGeom>
          <a:noFill/>
          <a:ln w="9525">
            <a:noFill/>
            <a:miter lim="800000"/>
            <a:headEnd/>
            <a:tailEnd/>
          </a:ln>
        </p:spPr>
        <p:txBody>
          <a:bodyPr>
            <a:spAutoFit/>
          </a:bodyPr>
          <a:lstStyle/>
          <a:p>
            <a:pPr>
              <a:lnSpc>
                <a:spcPct val="150000"/>
              </a:lnSpc>
            </a:pPr>
            <a:r>
              <a:rPr lang="fr-FR" b="1"/>
              <a:t>Log </a:t>
            </a:r>
            <a:r>
              <a:rPr lang="fr-FR" b="1">
                <a:solidFill>
                  <a:srgbClr val="FF0000"/>
                </a:solidFill>
              </a:rPr>
              <a:t>[c] </a:t>
            </a:r>
            <a:r>
              <a:rPr lang="fr-FR" b="1"/>
              <a:t>: </a:t>
            </a:r>
            <a:r>
              <a:rPr lang="fr-FR"/>
              <a:t>dose</a:t>
            </a:r>
          </a:p>
          <a:p>
            <a:pPr>
              <a:lnSpc>
                <a:spcPct val="150000"/>
              </a:lnSpc>
            </a:pPr>
            <a:r>
              <a:rPr lang="fr-FR" b="1">
                <a:solidFill>
                  <a:srgbClr val="FF0000"/>
                </a:solidFill>
              </a:rPr>
              <a:t>[E] </a:t>
            </a:r>
            <a:r>
              <a:rPr lang="fr-FR" b="1"/>
              <a:t>: </a:t>
            </a:r>
            <a:r>
              <a:rPr lang="fr-FR"/>
              <a:t>intensité de l’effet          </a:t>
            </a:r>
          </a:p>
          <a:p>
            <a:pPr>
              <a:lnSpc>
                <a:spcPct val="150000"/>
              </a:lnSpc>
            </a:pPr>
            <a:r>
              <a:rPr lang="fr-FR"/>
              <a:t> </a:t>
            </a:r>
            <a:r>
              <a:rPr lang="fr-FR" b="1"/>
              <a:t>E max : </a:t>
            </a:r>
            <a:r>
              <a:rPr lang="fr-FR"/>
              <a:t>intensité maximale de l’effet</a:t>
            </a:r>
          </a:p>
          <a:p>
            <a:pPr>
              <a:lnSpc>
                <a:spcPct val="150000"/>
              </a:lnSpc>
            </a:pPr>
            <a:r>
              <a:rPr lang="fr-FR" b="1"/>
              <a:t>DE 50:</a:t>
            </a:r>
            <a:r>
              <a:rPr lang="fr-FR"/>
              <a:t> dose efficace 50 ou puissance=</a:t>
            </a:r>
            <a:r>
              <a:rPr lang="fr-FR" b="1"/>
              <a:t>CE</a:t>
            </a:r>
            <a:r>
              <a:rPr lang="fr-FR"/>
              <a:t>50 concentration efficace 50</a:t>
            </a:r>
            <a:endParaRPr lang="ar-DZ"/>
          </a:p>
        </p:txBody>
      </p:sp>
      <p:sp>
        <p:nvSpPr>
          <p:cNvPr id="13" name="Espace réservé du numéro de diapositive 12"/>
          <p:cNvSpPr>
            <a:spLocks noGrp="1"/>
          </p:cNvSpPr>
          <p:nvPr>
            <p:ph type="sldNum" sz="quarter" idx="12"/>
          </p:nvPr>
        </p:nvSpPr>
        <p:spPr/>
        <p:txBody>
          <a:bodyPr/>
          <a:lstStyle/>
          <a:p>
            <a:pPr>
              <a:defRPr/>
            </a:pPr>
            <a:fld id="{76623493-EE42-43AD-AAF5-8FC84C39AF20}" type="slidenum">
              <a:rPr lang="fr-FR" sz="2000" b="1" smtClean="0">
                <a:solidFill>
                  <a:schemeClr val="accent5"/>
                </a:solidFill>
              </a:rPr>
              <a:pPr>
                <a:defRPr/>
              </a:pPr>
              <a:t>74</a:t>
            </a:fld>
            <a:endParaRPr lang="fr-FR" sz="2000" b="1">
              <a:solidFill>
                <a:schemeClr val="accent5"/>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bwMode="auto">
          <a:xfrm>
            <a:off x="0" y="1143000"/>
            <a:ext cx="9144000" cy="5143500"/>
          </a:xfrm>
          <a:prstGeom prst="rect">
            <a:avLst/>
          </a:prstGeom>
          <a:noFill/>
          <a:ln w="9525">
            <a:noFill/>
            <a:miter lim="800000"/>
            <a:headEnd/>
            <a:tailEnd/>
          </a:ln>
        </p:spPr>
        <p:txBody>
          <a:bodyPr/>
          <a:lstStyle/>
          <a:p>
            <a:pPr marL="342900" indent="-342900" eaLnBrk="0" hangingPunct="0">
              <a:spcBef>
                <a:spcPct val="20000"/>
              </a:spcBef>
              <a:buFont typeface="Wingdings" pitchFamily="2" charset="2"/>
              <a:buChar char="Ø"/>
              <a:defRPr/>
            </a:pPr>
            <a:r>
              <a:rPr lang="en-US" sz="3200" b="1" dirty="0" err="1">
                <a:solidFill>
                  <a:schemeClr val="tx2">
                    <a:lumMod val="60000"/>
                    <a:lumOff val="40000"/>
                  </a:schemeClr>
                </a:solidFill>
                <a:latin typeface="+mn-lt"/>
                <a:cs typeface="+mn-cs"/>
              </a:rPr>
              <a:t>Emax</a:t>
            </a:r>
            <a:r>
              <a:rPr lang="en-US" sz="3200" b="1" dirty="0">
                <a:solidFill>
                  <a:schemeClr val="tx2">
                    <a:lumMod val="60000"/>
                    <a:lumOff val="40000"/>
                  </a:schemeClr>
                </a:solidFill>
                <a:latin typeface="+mn-lt"/>
                <a:cs typeface="+mn-cs"/>
              </a:rPr>
              <a:t> </a:t>
            </a:r>
            <a:r>
              <a:rPr lang="fr-FR" sz="3200" b="1" dirty="0"/>
              <a:t>=&gt;</a:t>
            </a:r>
            <a:r>
              <a:rPr lang="fr-FR" sz="3200" b="1" dirty="0">
                <a:solidFill>
                  <a:srgbClr val="FF0000"/>
                </a:solidFill>
                <a:latin typeface="+mn-lt"/>
                <a:cs typeface="+mn-cs"/>
              </a:rPr>
              <a:t>effet maximal possible </a:t>
            </a:r>
            <a:r>
              <a:rPr lang="en-US" sz="3200" dirty="0">
                <a:latin typeface="+mn-lt"/>
                <a:cs typeface="+mn-cs"/>
              </a:rPr>
              <a:t>: </a:t>
            </a:r>
            <a:r>
              <a:rPr lang="en-US" sz="3200" dirty="0" err="1">
                <a:latin typeface="+mn-lt"/>
                <a:cs typeface="+mn-cs"/>
              </a:rPr>
              <a:t>c’est</a:t>
            </a:r>
            <a:r>
              <a:rPr lang="en-US" sz="3200" dirty="0">
                <a:latin typeface="+mn-lt"/>
                <a:cs typeface="+mn-cs"/>
              </a:rPr>
              <a:t> la hauteur du plateau. </a:t>
            </a:r>
            <a:r>
              <a:rPr lang="fr-FR" sz="2800" b="1" dirty="0">
                <a:latin typeface="+mn-lt"/>
                <a:cs typeface="+mn-cs"/>
              </a:rPr>
              <a:t>La </a:t>
            </a:r>
            <a:r>
              <a:rPr lang="fr-FR" sz="2800" b="1" dirty="0"/>
              <a:t>mesure de l’efficacité de l’agoniste</a:t>
            </a:r>
          </a:p>
          <a:p>
            <a:pPr marL="342900" indent="-342900" eaLnBrk="0" hangingPunct="0">
              <a:spcBef>
                <a:spcPct val="20000"/>
              </a:spcBef>
              <a:defRPr/>
            </a:pPr>
            <a:endParaRPr lang="en-US" sz="2800" b="1" dirty="0">
              <a:solidFill>
                <a:schemeClr val="tx2">
                  <a:lumMod val="60000"/>
                  <a:lumOff val="40000"/>
                </a:schemeClr>
              </a:solidFill>
              <a:latin typeface="+mn-lt"/>
              <a:cs typeface="+mn-cs"/>
            </a:endParaRPr>
          </a:p>
          <a:p>
            <a:pPr marL="342900" indent="-342900" eaLnBrk="0" hangingPunct="0">
              <a:spcBef>
                <a:spcPct val="20000"/>
              </a:spcBef>
              <a:defRPr/>
            </a:pPr>
            <a:endParaRPr lang="en-US" sz="2800" b="1" dirty="0">
              <a:solidFill>
                <a:schemeClr val="tx2">
                  <a:lumMod val="60000"/>
                  <a:lumOff val="40000"/>
                </a:schemeClr>
              </a:solidFill>
              <a:latin typeface="+mn-lt"/>
              <a:cs typeface="+mn-cs"/>
            </a:endParaRPr>
          </a:p>
          <a:p>
            <a:pPr marL="342900" indent="-342900" eaLnBrk="0" hangingPunct="0">
              <a:spcBef>
                <a:spcPct val="20000"/>
              </a:spcBef>
              <a:buFont typeface="Wingdings" pitchFamily="2" charset="2"/>
              <a:buChar char="Ø"/>
              <a:defRPr/>
            </a:pPr>
            <a:r>
              <a:rPr lang="en-US" sz="3200" b="1" dirty="0">
                <a:solidFill>
                  <a:schemeClr val="tx2">
                    <a:lumMod val="60000"/>
                    <a:lumOff val="40000"/>
                  </a:schemeClr>
                </a:solidFill>
                <a:latin typeface="+mn-lt"/>
                <a:cs typeface="+mn-cs"/>
              </a:rPr>
              <a:t>La DE50 (</a:t>
            </a:r>
            <a:r>
              <a:rPr lang="en-US" sz="3200" b="1" dirty="0">
                <a:solidFill>
                  <a:srgbClr val="FF0000"/>
                </a:solidFill>
                <a:latin typeface="+mn-lt"/>
                <a:cs typeface="+mn-cs"/>
              </a:rPr>
              <a:t>dose </a:t>
            </a:r>
            <a:r>
              <a:rPr lang="en-US" sz="3200" b="1" dirty="0" err="1">
                <a:solidFill>
                  <a:srgbClr val="FF0000"/>
                </a:solidFill>
                <a:latin typeface="+mn-lt"/>
                <a:cs typeface="+mn-cs"/>
              </a:rPr>
              <a:t>efficace</a:t>
            </a:r>
            <a:r>
              <a:rPr lang="en-US" sz="3200" b="1" dirty="0">
                <a:solidFill>
                  <a:srgbClr val="FF0000"/>
                </a:solidFill>
                <a:latin typeface="+mn-lt"/>
                <a:cs typeface="+mn-cs"/>
              </a:rPr>
              <a:t> 50</a:t>
            </a:r>
            <a:r>
              <a:rPr lang="en-US" sz="3200" b="1" dirty="0">
                <a:solidFill>
                  <a:schemeClr val="tx2">
                    <a:lumMod val="60000"/>
                    <a:lumOff val="40000"/>
                  </a:schemeClr>
                </a:solidFill>
                <a:latin typeface="+mn-lt"/>
                <a:cs typeface="+mn-cs"/>
              </a:rPr>
              <a:t>) (</a:t>
            </a:r>
            <a:r>
              <a:rPr lang="fr-FR" sz="3200" dirty="0">
                <a:latin typeface="+mn-lt"/>
                <a:cs typeface="+mn-cs"/>
              </a:rPr>
              <a:t>ou puissance=</a:t>
            </a:r>
            <a:r>
              <a:rPr lang="fr-FR" sz="3200" b="1" dirty="0">
                <a:solidFill>
                  <a:srgbClr val="0070C0"/>
                </a:solidFill>
                <a:latin typeface="+mn-lt"/>
                <a:cs typeface="+mn-cs"/>
              </a:rPr>
              <a:t>CE</a:t>
            </a:r>
            <a:r>
              <a:rPr lang="fr-FR" sz="3200" dirty="0">
                <a:solidFill>
                  <a:srgbClr val="0070C0"/>
                </a:solidFill>
                <a:latin typeface="+mn-lt"/>
                <a:cs typeface="+mn-cs"/>
              </a:rPr>
              <a:t>50</a:t>
            </a:r>
            <a:r>
              <a:rPr lang="fr-FR" sz="3200" dirty="0">
                <a:latin typeface="+mn-lt"/>
                <a:cs typeface="+mn-cs"/>
              </a:rPr>
              <a:t> </a:t>
            </a:r>
            <a:r>
              <a:rPr lang="fr-FR" sz="3200" b="1" dirty="0">
                <a:solidFill>
                  <a:srgbClr val="FF0000"/>
                </a:solidFill>
                <a:latin typeface="+mn-lt"/>
                <a:cs typeface="+mn-cs"/>
              </a:rPr>
              <a:t>concentration efficace 50</a:t>
            </a:r>
            <a:r>
              <a:rPr lang="fr-FR" sz="3200" b="1" dirty="0">
                <a:solidFill>
                  <a:srgbClr val="0070C0"/>
                </a:solidFill>
                <a:latin typeface="+mn-lt"/>
                <a:cs typeface="+mn-cs"/>
              </a:rPr>
              <a:t>)</a:t>
            </a:r>
            <a:r>
              <a:rPr lang="en-US" sz="3200" dirty="0">
                <a:latin typeface="+mn-lt"/>
                <a:cs typeface="+mn-cs"/>
              </a:rPr>
              <a:t>: </a:t>
            </a:r>
            <a:r>
              <a:rPr lang="fr-FR" sz="3200" b="1" dirty="0"/>
              <a:t>=&gt;</a:t>
            </a:r>
            <a:r>
              <a:rPr lang="en-US" sz="3200" dirty="0">
                <a:latin typeface="+mn-lt"/>
                <a:cs typeface="+mn-cs"/>
              </a:rPr>
              <a:t>dose </a:t>
            </a:r>
            <a:r>
              <a:rPr lang="en-US" sz="3200" dirty="0" err="1">
                <a:latin typeface="+mn-lt"/>
                <a:cs typeface="+mn-cs"/>
              </a:rPr>
              <a:t>d’agoniste</a:t>
            </a:r>
            <a:r>
              <a:rPr lang="en-US" sz="3200" dirty="0">
                <a:latin typeface="+mn-lt"/>
                <a:cs typeface="+mn-cs"/>
              </a:rPr>
              <a:t> qui </a:t>
            </a:r>
            <a:r>
              <a:rPr lang="en-US" sz="3200" dirty="0" err="1">
                <a:latin typeface="+mn-lt"/>
                <a:cs typeface="+mn-cs"/>
              </a:rPr>
              <a:t>permet</a:t>
            </a:r>
            <a:r>
              <a:rPr lang="en-US" sz="3200" dirty="0">
                <a:latin typeface="+mn-lt"/>
                <a:cs typeface="+mn-cs"/>
              </a:rPr>
              <a:t> </a:t>
            </a:r>
            <a:r>
              <a:rPr lang="en-US" sz="3200" dirty="0" err="1">
                <a:latin typeface="+mn-lt"/>
                <a:cs typeface="+mn-cs"/>
              </a:rPr>
              <a:t>d’obtenir</a:t>
            </a:r>
            <a:r>
              <a:rPr lang="en-US" sz="3200" dirty="0">
                <a:latin typeface="+mn-lt"/>
                <a:cs typeface="+mn-cs"/>
              </a:rPr>
              <a:t> 50% de son </a:t>
            </a:r>
            <a:r>
              <a:rPr lang="en-US" sz="3200" dirty="0" err="1">
                <a:latin typeface="+mn-lt"/>
                <a:cs typeface="+mn-cs"/>
              </a:rPr>
              <a:t>effet</a:t>
            </a:r>
            <a:r>
              <a:rPr lang="en-US" sz="3200" dirty="0">
                <a:latin typeface="+mn-lt"/>
                <a:cs typeface="+mn-cs"/>
              </a:rPr>
              <a:t> maximum (</a:t>
            </a:r>
            <a:r>
              <a:rPr lang="en-US" sz="3200" dirty="0" err="1">
                <a:latin typeface="+mn-lt"/>
                <a:cs typeface="+mn-cs"/>
              </a:rPr>
              <a:t>ou</a:t>
            </a:r>
            <a:r>
              <a:rPr lang="en-US" sz="3200" dirty="0">
                <a:latin typeface="+mn-lt"/>
                <a:cs typeface="+mn-cs"/>
              </a:rPr>
              <a:t> </a:t>
            </a:r>
            <a:r>
              <a:rPr lang="fr-BE" sz="3200" dirty="0">
                <a:latin typeface="+mn-lt"/>
                <a:cs typeface="+mn-cs"/>
              </a:rPr>
              <a:t>la moitié de l’effet maximum).</a:t>
            </a:r>
            <a:r>
              <a:rPr lang="fr-FR" sz="3200" b="1" dirty="0"/>
              <a:t> </a:t>
            </a:r>
            <a:r>
              <a:rPr lang="fr-FR" sz="2800" b="1" dirty="0"/>
              <a:t>La mesure de la puissance de l’agoniste</a:t>
            </a:r>
            <a:endParaRPr lang="fr-BE" sz="2800" dirty="0">
              <a:latin typeface="+mn-lt"/>
              <a:cs typeface="+mn-cs"/>
            </a:endParaRPr>
          </a:p>
          <a:p>
            <a:pPr marL="342900" indent="-342900" eaLnBrk="0" hangingPunct="0">
              <a:spcBef>
                <a:spcPct val="20000"/>
              </a:spcBef>
              <a:buFont typeface="Arial" charset="0"/>
              <a:buNone/>
              <a:defRPr/>
            </a:pPr>
            <a:endParaRPr lang="fr-FR" altLang="fr-FR" sz="3200" b="1" dirty="0">
              <a:solidFill>
                <a:srgbClr val="009900"/>
              </a:solidFill>
              <a:latin typeface="+mn-lt"/>
              <a:cs typeface="+mn-cs"/>
            </a:endParaRPr>
          </a:p>
          <a:p>
            <a:pPr marL="342900" indent="-342900" eaLnBrk="0" hangingPunct="0">
              <a:spcBef>
                <a:spcPct val="20000"/>
              </a:spcBef>
              <a:buFont typeface="Wingdings" pitchFamily="2" charset="2"/>
              <a:buChar char="Ø"/>
              <a:defRPr/>
            </a:pPr>
            <a:endParaRPr lang="en-US" sz="3200" dirty="0">
              <a:latin typeface="+mn-lt"/>
              <a:cs typeface="+mn-cs"/>
            </a:endParaRPr>
          </a:p>
          <a:p>
            <a:pPr marL="342900" indent="-342900" eaLnBrk="0" hangingPunct="0">
              <a:spcBef>
                <a:spcPct val="20000"/>
              </a:spcBef>
              <a:buFont typeface="Arial" pitchFamily="34" charset="0"/>
              <a:buNone/>
              <a:defRPr/>
            </a:pPr>
            <a:endParaRPr lang="en-US" sz="3200" dirty="0">
              <a:latin typeface="+mn-lt"/>
              <a:cs typeface="+mn-cs"/>
            </a:endParaRPr>
          </a:p>
          <a:p>
            <a:pPr marL="342900" indent="-342900" eaLnBrk="0" hangingPunct="0">
              <a:spcBef>
                <a:spcPct val="20000"/>
              </a:spcBef>
              <a:buFont typeface="Arial" pitchFamily="34" charset="0"/>
              <a:buNone/>
              <a:defRPr/>
            </a:pPr>
            <a:r>
              <a:rPr lang="fr-FR" sz="3200" dirty="0">
                <a:latin typeface="+mn-lt"/>
                <a:cs typeface="+mn-cs"/>
              </a:rPr>
              <a:t>   </a:t>
            </a:r>
            <a:endParaRPr lang="ar-DZ" sz="3200" dirty="0">
              <a:latin typeface="+mn-lt"/>
              <a:cs typeface="+mn-cs"/>
            </a:endParaRPr>
          </a:p>
        </p:txBody>
      </p:sp>
      <p:sp>
        <p:nvSpPr>
          <p:cNvPr id="3" name="Espace réservé du numéro de diapositive 2"/>
          <p:cNvSpPr>
            <a:spLocks noGrp="1"/>
          </p:cNvSpPr>
          <p:nvPr>
            <p:ph type="sldNum" sz="quarter" idx="12"/>
          </p:nvPr>
        </p:nvSpPr>
        <p:spPr/>
        <p:txBody>
          <a:bodyPr/>
          <a:lstStyle/>
          <a:p>
            <a:pPr>
              <a:defRPr/>
            </a:pPr>
            <a:fld id="{28859708-BCBE-47EC-86CA-B9BE1D886B13}" type="slidenum">
              <a:rPr lang="fr-FR" sz="2000" b="1" smtClean="0">
                <a:solidFill>
                  <a:schemeClr val="accent6"/>
                </a:solidFill>
              </a:rPr>
              <a:pPr>
                <a:defRPr/>
              </a:pPr>
              <a:t>75</a:t>
            </a:fld>
            <a:endParaRPr lang="fr-FR" sz="2000" b="1">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checkerboard(across)">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re 1"/>
          <p:cNvSpPr>
            <a:spLocks noGrp="1"/>
          </p:cNvSpPr>
          <p:nvPr>
            <p:ph type="title"/>
          </p:nvPr>
        </p:nvSpPr>
        <p:spPr>
          <a:xfrm>
            <a:off x="500063" y="0"/>
            <a:ext cx="8229600" cy="1143000"/>
          </a:xfrm>
        </p:spPr>
        <p:txBody>
          <a:bodyPr/>
          <a:lstStyle/>
          <a:p>
            <a:r>
              <a:rPr lang="en-US" sz="3200" b="1" smtClean="0"/>
              <a:t>Distinction des notions de puissance et d’efficacité</a:t>
            </a:r>
            <a:endParaRPr lang="ar-DZ" sz="3200" b="1" smtClean="0"/>
          </a:p>
        </p:txBody>
      </p:sp>
      <p:cxnSp>
        <p:nvCxnSpPr>
          <p:cNvPr id="7" name="Connecteur droit avec flèche 6"/>
          <p:cNvCxnSpPr/>
          <p:nvPr/>
        </p:nvCxnSpPr>
        <p:spPr>
          <a:xfrm rot="10800000">
            <a:off x="2214563" y="2928938"/>
            <a:ext cx="3214687" cy="1587"/>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8852" name="Rectangle 6"/>
          <p:cNvSpPr>
            <a:spLocks noChangeArrowheads="1"/>
          </p:cNvSpPr>
          <p:nvPr/>
        </p:nvSpPr>
        <p:spPr bwMode="auto">
          <a:xfrm>
            <a:off x="4786313" y="2571750"/>
            <a:ext cx="4572000" cy="369888"/>
          </a:xfrm>
          <a:prstGeom prst="rect">
            <a:avLst/>
          </a:prstGeom>
          <a:noFill/>
          <a:ln w="9525">
            <a:noFill/>
            <a:miter lim="800000"/>
            <a:headEnd/>
            <a:tailEnd/>
          </a:ln>
        </p:spPr>
        <p:txBody>
          <a:bodyPr>
            <a:spAutoFit/>
          </a:bodyPr>
          <a:lstStyle/>
          <a:p>
            <a:r>
              <a:rPr lang="fr-FR" b="1">
                <a:solidFill>
                  <a:srgbClr val="FF0000"/>
                </a:solidFill>
              </a:rPr>
              <a:t>Emax</a:t>
            </a:r>
            <a:endParaRPr lang="ar-DZ"/>
          </a:p>
        </p:txBody>
      </p:sp>
      <p:grpSp>
        <p:nvGrpSpPr>
          <p:cNvPr id="2" name="Group 15"/>
          <p:cNvGrpSpPr>
            <a:grpSpLocks/>
          </p:cNvGrpSpPr>
          <p:nvPr/>
        </p:nvGrpSpPr>
        <p:grpSpPr bwMode="auto">
          <a:xfrm>
            <a:off x="0" y="1357313"/>
            <a:ext cx="1500188" cy="3152775"/>
            <a:chOff x="0" y="855"/>
            <a:chExt cx="1613" cy="1986"/>
          </a:xfrm>
        </p:grpSpPr>
        <p:sp>
          <p:nvSpPr>
            <p:cNvPr id="78864" name="Text Box 16"/>
            <p:cNvSpPr txBox="1">
              <a:spLocks noChangeArrowheads="1"/>
            </p:cNvSpPr>
            <p:nvPr/>
          </p:nvSpPr>
          <p:spPr bwMode="auto">
            <a:xfrm>
              <a:off x="0" y="855"/>
              <a:ext cx="1613" cy="252"/>
            </a:xfrm>
            <a:prstGeom prst="rect">
              <a:avLst/>
            </a:prstGeom>
            <a:noFill/>
            <a:ln w="12700">
              <a:noFill/>
              <a:miter lim="800000"/>
              <a:headEnd/>
              <a:tailEnd/>
            </a:ln>
          </p:spPr>
          <p:txBody>
            <a:bodyPr wrap="none">
              <a:spAutoFit/>
            </a:bodyPr>
            <a:lstStyle/>
            <a:p>
              <a:pPr eaLnBrk="0" hangingPunct="0"/>
              <a:r>
                <a:rPr lang="fr-FR" sz="2000" b="1">
                  <a:solidFill>
                    <a:srgbClr val="009900"/>
                  </a:solidFill>
                  <a:latin typeface="Times New Roman" pitchFamily="18" charset="0"/>
                </a:rPr>
                <a:t>EFFICACITE</a:t>
              </a:r>
            </a:p>
          </p:txBody>
        </p:sp>
        <p:sp>
          <p:nvSpPr>
            <p:cNvPr id="78865" name="AutoShape 17"/>
            <p:cNvSpPr>
              <a:spLocks noChangeArrowheads="1"/>
            </p:cNvSpPr>
            <p:nvPr/>
          </p:nvSpPr>
          <p:spPr bwMode="auto">
            <a:xfrm rot="16200000" flipV="1">
              <a:off x="67" y="1889"/>
              <a:ext cx="1361" cy="5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400 h 21600"/>
                <a:gd name="T14" fmla="*/ 18902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A50021"/>
            </a:solidFill>
            <a:ln w="12700">
              <a:solidFill>
                <a:srgbClr val="FFFF00"/>
              </a:solidFill>
              <a:miter lim="800000"/>
              <a:headEnd/>
              <a:tailEnd/>
            </a:ln>
          </p:spPr>
          <p:txBody>
            <a:bodyPr rot="10800000" vert="eaVert" wrap="none" anchor="ctr"/>
            <a:lstStyle/>
            <a:p>
              <a:pPr algn="ctr" eaLnBrk="0" hangingPunct="0"/>
              <a:endParaRPr lang="ar-DZ" sz="2400" b="1">
                <a:solidFill>
                  <a:srgbClr val="009900"/>
                </a:solidFill>
                <a:latin typeface="Times New Roman" pitchFamily="18" charset="0"/>
              </a:endParaRPr>
            </a:p>
          </p:txBody>
        </p:sp>
      </p:grpSp>
      <p:grpSp>
        <p:nvGrpSpPr>
          <p:cNvPr id="3" name="Group 12"/>
          <p:cNvGrpSpPr>
            <a:grpSpLocks/>
          </p:cNvGrpSpPr>
          <p:nvPr/>
        </p:nvGrpSpPr>
        <p:grpSpPr bwMode="auto">
          <a:xfrm>
            <a:off x="1214438" y="6000750"/>
            <a:ext cx="5462587" cy="596900"/>
            <a:chOff x="2469" y="3612"/>
            <a:chExt cx="2524" cy="544"/>
          </a:xfrm>
        </p:grpSpPr>
        <p:sp>
          <p:nvSpPr>
            <p:cNvPr id="78862" name="Text Box 13"/>
            <p:cNvSpPr txBox="1">
              <a:spLocks noChangeArrowheads="1"/>
            </p:cNvSpPr>
            <p:nvPr/>
          </p:nvSpPr>
          <p:spPr bwMode="auto">
            <a:xfrm>
              <a:off x="3966" y="3720"/>
              <a:ext cx="1027" cy="339"/>
            </a:xfrm>
            <a:prstGeom prst="rect">
              <a:avLst/>
            </a:prstGeom>
            <a:noFill/>
            <a:ln w="12700">
              <a:noFill/>
              <a:miter lim="800000"/>
              <a:headEnd/>
              <a:tailEnd/>
            </a:ln>
          </p:spPr>
          <p:txBody>
            <a:bodyPr wrap="none">
              <a:spAutoFit/>
            </a:bodyPr>
            <a:lstStyle/>
            <a:p>
              <a:pPr eaLnBrk="0" hangingPunct="0"/>
              <a:r>
                <a:rPr lang="fr-FR" sz="2400" b="1">
                  <a:solidFill>
                    <a:srgbClr val="009900"/>
                  </a:solidFill>
                  <a:latin typeface="Times New Roman" pitchFamily="18" charset="0"/>
                </a:rPr>
                <a:t>PUISSANCE</a:t>
              </a:r>
            </a:p>
          </p:txBody>
        </p:sp>
        <p:sp>
          <p:nvSpPr>
            <p:cNvPr id="78863" name="AutoShape 14"/>
            <p:cNvSpPr>
              <a:spLocks noChangeArrowheads="1"/>
            </p:cNvSpPr>
            <p:nvPr/>
          </p:nvSpPr>
          <p:spPr bwMode="auto">
            <a:xfrm rot="10800000">
              <a:off x="2469" y="3612"/>
              <a:ext cx="1361" cy="5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400 h 21600"/>
                <a:gd name="T14" fmla="*/ 18902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A50021"/>
            </a:solidFill>
            <a:ln w="12700">
              <a:solidFill>
                <a:srgbClr val="FFFF00"/>
              </a:solidFill>
              <a:miter lim="800000"/>
              <a:headEnd/>
              <a:tailEnd/>
            </a:ln>
          </p:spPr>
          <p:txBody>
            <a:bodyPr wrap="none" anchor="ctr"/>
            <a:lstStyle/>
            <a:p>
              <a:endParaRPr lang="ar-DZ"/>
            </a:p>
          </p:txBody>
        </p:sp>
      </p:grpSp>
      <p:sp>
        <p:nvSpPr>
          <p:cNvPr id="78855" name="Text Box 13"/>
          <p:cNvSpPr txBox="1">
            <a:spLocks noChangeArrowheads="1"/>
          </p:cNvSpPr>
          <p:nvPr/>
        </p:nvSpPr>
        <p:spPr bwMode="auto">
          <a:xfrm>
            <a:off x="3500438" y="5429250"/>
            <a:ext cx="1066800" cy="523875"/>
          </a:xfrm>
          <a:prstGeom prst="rect">
            <a:avLst/>
          </a:prstGeom>
          <a:noFill/>
          <a:ln w="9525">
            <a:noFill/>
            <a:miter lim="800000"/>
            <a:headEnd/>
            <a:tailEnd/>
          </a:ln>
        </p:spPr>
        <p:txBody>
          <a:bodyPr>
            <a:spAutoFit/>
          </a:bodyPr>
          <a:lstStyle/>
          <a:p>
            <a:pPr algn="ctr"/>
            <a:r>
              <a:rPr lang="en-US" sz="2800" b="1" baseline="-25000">
                <a:solidFill>
                  <a:srgbClr val="7030A0"/>
                </a:solidFill>
              </a:rPr>
              <a:t>DE</a:t>
            </a:r>
            <a:r>
              <a:rPr lang="en-US" sz="2800" b="1">
                <a:solidFill>
                  <a:srgbClr val="7030A0"/>
                </a:solidFill>
              </a:rPr>
              <a:t> </a:t>
            </a:r>
            <a:r>
              <a:rPr lang="en-US" sz="2800" b="1" baseline="-25000">
                <a:solidFill>
                  <a:srgbClr val="7030A0"/>
                </a:solidFill>
              </a:rPr>
              <a:t>50</a:t>
            </a:r>
            <a:endParaRPr lang="en-US" sz="2800" b="1">
              <a:solidFill>
                <a:srgbClr val="7030A0"/>
              </a:solidFill>
            </a:endParaRPr>
          </a:p>
        </p:txBody>
      </p:sp>
      <p:pic>
        <p:nvPicPr>
          <p:cNvPr id="78856" name="Picture 2"/>
          <p:cNvPicPr>
            <a:picLocks noChangeAspect="1" noChangeArrowheads="1"/>
          </p:cNvPicPr>
          <p:nvPr/>
        </p:nvPicPr>
        <p:blipFill>
          <a:blip r:embed="rId2"/>
          <a:srcRect/>
          <a:stretch>
            <a:fillRect/>
          </a:stretch>
        </p:blipFill>
        <p:spPr bwMode="auto">
          <a:xfrm>
            <a:off x="1928813" y="2071688"/>
            <a:ext cx="6515100" cy="3419475"/>
          </a:xfrm>
          <a:prstGeom prst="rect">
            <a:avLst/>
          </a:prstGeom>
          <a:noFill/>
          <a:ln w="9525">
            <a:noFill/>
            <a:miter lim="800000"/>
            <a:headEnd/>
            <a:tailEnd/>
          </a:ln>
        </p:spPr>
      </p:pic>
      <p:sp>
        <p:nvSpPr>
          <p:cNvPr id="78857" name="Rectangle 29"/>
          <p:cNvSpPr>
            <a:spLocks noChangeArrowheads="1"/>
          </p:cNvSpPr>
          <p:nvPr/>
        </p:nvSpPr>
        <p:spPr bwMode="auto">
          <a:xfrm>
            <a:off x="1071563" y="2500313"/>
            <a:ext cx="933450" cy="400050"/>
          </a:xfrm>
          <a:prstGeom prst="rect">
            <a:avLst/>
          </a:prstGeom>
          <a:noFill/>
          <a:ln w="9525">
            <a:noFill/>
            <a:miter lim="800000"/>
            <a:headEnd/>
            <a:tailEnd/>
          </a:ln>
        </p:spPr>
        <p:txBody>
          <a:bodyPr wrap="none">
            <a:spAutoFit/>
          </a:bodyPr>
          <a:lstStyle/>
          <a:p>
            <a:r>
              <a:rPr lang="fr-FR">
                <a:solidFill>
                  <a:srgbClr val="7030A0"/>
                </a:solidFill>
              </a:rPr>
              <a:t> </a:t>
            </a:r>
            <a:r>
              <a:rPr lang="fr-FR" sz="2000" b="1">
                <a:solidFill>
                  <a:srgbClr val="7030A0"/>
                </a:solidFill>
              </a:rPr>
              <a:t>Emax</a:t>
            </a:r>
            <a:endParaRPr lang="ar-DZ" sz="2000" b="1">
              <a:solidFill>
                <a:srgbClr val="7030A0"/>
              </a:solidFill>
            </a:endParaRPr>
          </a:p>
        </p:txBody>
      </p:sp>
      <p:sp>
        <p:nvSpPr>
          <p:cNvPr id="78858" name="Text Box 8"/>
          <p:cNvSpPr txBox="1">
            <a:spLocks noChangeArrowheads="1"/>
          </p:cNvSpPr>
          <p:nvPr/>
        </p:nvSpPr>
        <p:spPr bwMode="auto">
          <a:xfrm>
            <a:off x="1000125" y="3643313"/>
            <a:ext cx="1143000" cy="400050"/>
          </a:xfrm>
          <a:prstGeom prst="rect">
            <a:avLst/>
          </a:prstGeom>
          <a:noFill/>
          <a:ln w="12700">
            <a:noFill/>
            <a:miter lim="800000"/>
            <a:headEnd/>
            <a:tailEnd/>
          </a:ln>
        </p:spPr>
        <p:txBody>
          <a:bodyPr>
            <a:spAutoFit/>
          </a:bodyPr>
          <a:lstStyle/>
          <a:p>
            <a:pPr eaLnBrk="0" hangingPunct="0"/>
            <a:r>
              <a:rPr lang="fr-FR" sz="2000" b="1">
                <a:solidFill>
                  <a:srgbClr val="7030A0"/>
                </a:solidFill>
                <a:latin typeface="Times New Roman" pitchFamily="18" charset="0"/>
              </a:rPr>
              <a:t>Emax / 2</a:t>
            </a:r>
          </a:p>
        </p:txBody>
      </p:sp>
      <p:sp>
        <p:nvSpPr>
          <p:cNvPr id="78859" name="Rectangle 19"/>
          <p:cNvSpPr>
            <a:spLocks noChangeArrowheads="1"/>
          </p:cNvSpPr>
          <p:nvPr/>
        </p:nvSpPr>
        <p:spPr bwMode="auto">
          <a:xfrm>
            <a:off x="1785938" y="1714500"/>
            <a:ext cx="2022475" cy="461963"/>
          </a:xfrm>
          <a:prstGeom prst="rect">
            <a:avLst/>
          </a:prstGeom>
          <a:noFill/>
          <a:ln w="9525">
            <a:noFill/>
            <a:miter lim="800000"/>
            <a:headEnd/>
            <a:tailEnd/>
          </a:ln>
        </p:spPr>
        <p:txBody>
          <a:bodyPr wrap="none">
            <a:spAutoFit/>
          </a:bodyPr>
          <a:lstStyle/>
          <a:p>
            <a:pPr eaLnBrk="0" hangingPunct="0"/>
            <a:r>
              <a:rPr lang="fr-FR" sz="2400" b="1">
                <a:solidFill>
                  <a:srgbClr val="FF0000"/>
                </a:solidFill>
                <a:latin typeface="Times New Roman" pitchFamily="18" charset="0"/>
              </a:rPr>
              <a:t>Effet /réponse</a:t>
            </a:r>
          </a:p>
        </p:txBody>
      </p:sp>
      <p:sp>
        <p:nvSpPr>
          <p:cNvPr id="78860" name="Text Box 2"/>
          <p:cNvSpPr txBox="1">
            <a:spLocks noChangeArrowheads="1"/>
          </p:cNvSpPr>
          <p:nvPr/>
        </p:nvSpPr>
        <p:spPr bwMode="auto">
          <a:xfrm>
            <a:off x="7165975" y="5500688"/>
            <a:ext cx="1978025" cy="461962"/>
          </a:xfrm>
          <a:prstGeom prst="rect">
            <a:avLst/>
          </a:prstGeom>
          <a:noFill/>
          <a:ln w="12700">
            <a:noFill/>
            <a:miter lim="800000"/>
            <a:headEnd/>
            <a:tailEnd/>
          </a:ln>
        </p:spPr>
        <p:txBody>
          <a:bodyPr>
            <a:spAutoFit/>
          </a:bodyPr>
          <a:lstStyle/>
          <a:p>
            <a:pPr eaLnBrk="0" hangingPunct="0"/>
            <a:r>
              <a:rPr lang="fr-FR" sz="2400" b="1">
                <a:solidFill>
                  <a:srgbClr val="FF0000"/>
                </a:solidFill>
                <a:latin typeface="Times New Roman" pitchFamily="18" charset="0"/>
              </a:rPr>
              <a:t>concentration</a:t>
            </a:r>
          </a:p>
        </p:txBody>
      </p:sp>
      <p:sp>
        <p:nvSpPr>
          <p:cNvPr id="17" name="Espace réservé du numéro de diapositive 16"/>
          <p:cNvSpPr>
            <a:spLocks noGrp="1"/>
          </p:cNvSpPr>
          <p:nvPr>
            <p:ph type="sldNum" sz="quarter" idx="12"/>
          </p:nvPr>
        </p:nvSpPr>
        <p:spPr/>
        <p:txBody>
          <a:bodyPr/>
          <a:lstStyle/>
          <a:p>
            <a:pPr>
              <a:defRPr/>
            </a:pPr>
            <a:fld id="{C0F786CB-C8C3-4BA7-9321-73988800486C}" type="slidenum">
              <a:rPr lang="fr-FR" sz="2000" b="1" smtClean="0">
                <a:solidFill>
                  <a:schemeClr val="accent6"/>
                </a:solidFill>
              </a:rPr>
              <a:pPr>
                <a:defRPr/>
              </a:pPr>
              <a:t>76</a:t>
            </a:fld>
            <a:endParaRPr lang="fr-FR" sz="2000" b="1"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Line 3"/>
          <p:cNvSpPr>
            <a:spLocks noChangeShapeType="1"/>
          </p:cNvSpPr>
          <p:nvPr/>
        </p:nvSpPr>
        <p:spPr bwMode="auto">
          <a:xfrm flipV="1">
            <a:off x="1562100" y="2235200"/>
            <a:ext cx="0" cy="3805238"/>
          </a:xfrm>
          <a:prstGeom prst="line">
            <a:avLst/>
          </a:prstGeom>
          <a:noFill/>
          <a:ln w="28575">
            <a:solidFill>
              <a:schemeClr val="tx1"/>
            </a:solidFill>
            <a:round/>
            <a:headEnd/>
            <a:tailEnd type="triangle" w="med" len="med"/>
          </a:ln>
        </p:spPr>
        <p:txBody>
          <a:bodyPr/>
          <a:lstStyle/>
          <a:p>
            <a:endParaRPr lang="fr-FR"/>
          </a:p>
        </p:txBody>
      </p:sp>
      <p:sp>
        <p:nvSpPr>
          <p:cNvPr id="79875" name="Line 4"/>
          <p:cNvSpPr>
            <a:spLocks noChangeShapeType="1"/>
          </p:cNvSpPr>
          <p:nvPr/>
        </p:nvSpPr>
        <p:spPr bwMode="auto">
          <a:xfrm>
            <a:off x="1562100" y="6089650"/>
            <a:ext cx="7183438" cy="0"/>
          </a:xfrm>
          <a:prstGeom prst="line">
            <a:avLst/>
          </a:prstGeom>
          <a:noFill/>
          <a:ln w="28575">
            <a:solidFill>
              <a:schemeClr val="tx1"/>
            </a:solidFill>
            <a:round/>
            <a:headEnd/>
            <a:tailEnd type="triangle" w="med" len="med"/>
          </a:ln>
        </p:spPr>
        <p:txBody>
          <a:bodyPr/>
          <a:lstStyle/>
          <a:p>
            <a:endParaRPr lang="fr-FR"/>
          </a:p>
        </p:txBody>
      </p:sp>
      <p:sp>
        <p:nvSpPr>
          <p:cNvPr id="79876" name="Freeform 5"/>
          <p:cNvSpPr>
            <a:spLocks/>
          </p:cNvSpPr>
          <p:nvPr/>
        </p:nvSpPr>
        <p:spPr bwMode="auto">
          <a:xfrm>
            <a:off x="1366838" y="5159375"/>
            <a:ext cx="3979862" cy="931863"/>
          </a:xfrm>
          <a:custGeom>
            <a:avLst/>
            <a:gdLst>
              <a:gd name="T0" fmla="*/ 2147483647 w 2228"/>
              <a:gd name="T1" fmla="*/ 2147483647 h 587"/>
              <a:gd name="T2" fmla="*/ 2147483647 w 2228"/>
              <a:gd name="T3" fmla="*/ 2147483647 h 587"/>
              <a:gd name="T4" fmla="*/ 2147483647 w 2228"/>
              <a:gd name="T5" fmla="*/ 2147483647 h 587"/>
              <a:gd name="T6" fmla="*/ 2147483647 w 2228"/>
              <a:gd name="T7" fmla="*/ 2147483647 h 587"/>
              <a:gd name="T8" fmla="*/ 2147483647 w 2228"/>
              <a:gd name="T9" fmla="*/ 0 h 587"/>
              <a:gd name="T10" fmla="*/ 0 60000 65536"/>
              <a:gd name="T11" fmla="*/ 0 60000 65536"/>
              <a:gd name="T12" fmla="*/ 0 60000 65536"/>
              <a:gd name="T13" fmla="*/ 0 60000 65536"/>
              <a:gd name="T14" fmla="*/ 0 60000 65536"/>
              <a:gd name="T15" fmla="*/ 0 w 2228"/>
              <a:gd name="T16" fmla="*/ 0 h 587"/>
              <a:gd name="T17" fmla="*/ 2228 w 2228"/>
              <a:gd name="T18" fmla="*/ 587 h 587"/>
            </a:gdLst>
            <a:ahLst/>
            <a:cxnLst>
              <a:cxn ang="T10">
                <a:pos x="T0" y="T1"/>
              </a:cxn>
              <a:cxn ang="T11">
                <a:pos x="T2" y="T3"/>
              </a:cxn>
              <a:cxn ang="T12">
                <a:pos x="T4" y="T5"/>
              </a:cxn>
              <a:cxn ang="T13">
                <a:pos x="T6" y="T7"/>
              </a:cxn>
              <a:cxn ang="T14">
                <a:pos x="T8" y="T9"/>
              </a:cxn>
            </a:cxnLst>
            <a:rect l="T15" t="T16" r="T17" b="T18"/>
            <a:pathLst>
              <a:path w="2228" h="587">
                <a:moveTo>
                  <a:pt x="140" y="586"/>
                </a:moveTo>
                <a:cubicBezTo>
                  <a:pt x="138" y="583"/>
                  <a:pt x="0" y="587"/>
                  <a:pt x="130" y="566"/>
                </a:cubicBezTo>
                <a:cubicBezTo>
                  <a:pt x="260" y="545"/>
                  <a:pt x="686" y="537"/>
                  <a:pt x="921" y="460"/>
                </a:cubicBezTo>
                <a:cubicBezTo>
                  <a:pt x="1156" y="383"/>
                  <a:pt x="1321" y="180"/>
                  <a:pt x="1539" y="103"/>
                </a:cubicBezTo>
                <a:cubicBezTo>
                  <a:pt x="1757" y="26"/>
                  <a:pt x="2085" y="21"/>
                  <a:pt x="2228" y="0"/>
                </a:cubicBezTo>
              </a:path>
            </a:pathLst>
          </a:custGeom>
          <a:noFill/>
          <a:ln w="28575">
            <a:solidFill>
              <a:srgbClr val="A50021"/>
            </a:solidFill>
            <a:round/>
            <a:headEnd/>
            <a:tailEnd/>
          </a:ln>
        </p:spPr>
        <p:txBody>
          <a:bodyPr/>
          <a:lstStyle/>
          <a:p>
            <a:endParaRPr lang="ar-DZ"/>
          </a:p>
        </p:txBody>
      </p:sp>
      <p:sp>
        <p:nvSpPr>
          <p:cNvPr id="79877" name="Freeform 6"/>
          <p:cNvSpPr>
            <a:spLocks/>
          </p:cNvSpPr>
          <p:nvPr/>
        </p:nvSpPr>
        <p:spPr bwMode="auto">
          <a:xfrm>
            <a:off x="4537075" y="2627313"/>
            <a:ext cx="3509963" cy="3478212"/>
          </a:xfrm>
          <a:custGeom>
            <a:avLst/>
            <a:gdLst>
              <a:gd name="T0" fmla="*/ 0 w 1965"/>
              <a:gd name="T1" fmla="*/ 2147483647 h 2582"/>
              <a:gd name="T2" fmla="*/ 2147483647 w 1965"/>
              <a:gd name="T3" fmla="*/ 2147483647 h 2582"/>
              <a:gd name="T4" fmla="*/ 2147483647 w 1965"/>
              <a:gd name="T5" fmla="*/ 2147483647 h 2582"/>
              <a:gd name="T6" fmla="*/ 2147483647 w 1965"/>
              <a:gd name="T7" fmla="*/ 0 h 2582"/>
              <a:gd name="T8" fmla="*/ 0 60000 65536"/>
              <a:gd name="T9" fmla="*/ 0 60000 65536"/>
              <a:gd name="T10" fmla="*/ 0 60000 65536"/>
              <a:gd name="T11" fmla="*/ 0 60000 65536"/>
              <a:gd name="T12" fmla="*/ 0 w 1965"/>
              <a:gd name="T13" fmla="*/ 0 h 2582"/>
              <a:gd name="T14" fmla="*/ 1965 w 1965"/>
              <a:gd name="T15" fmla="*/ 2582 h 2582"/>
            </a:gdLst>
            <a:ahLst/>
            <a:cxnLst>
              <a:cxn ang="T8">
                <a:pos x="T0" y="T1"/>
              </a:cxn>
              <a:cxn ang="T9">
                <a:pos x="T2" y="T3"/>
              </a:cxn>
              <a:cxn ang="T10">
                <a:pos x="T4" y="T5"/>
              </a:cxn>
              <a:cxn ang="T11">
                <a:pos x="T6" y="T7"/>
              </a:cxn>
            </a:cxnLst>
            <a:rect l="T12" t="T13" r="T14" b="T15"/>
            <a:pathLst>
              <a:path w="1965" h="2582">
                <a:moveTo>
                  <a:pt x="0" y="2582"/>
                </a:moveTo>
                <a:cubicBezTo>
                  <a:pt x="139" y="2453"/>
                  <a:pt x="598" y="2162"/>
                  <a:pt x="833" y="1811"/>
                </a:cubicBezTo>
                <a:cubicBezTo>
                  <a:pt x="1068" y="1460"/>
                  <a:pt x="1220" y="776"/>
                  <a:pt x="1409" y="474"/>
                </a:cubicBezTo>
                <a:cubicBezTo>
                  <a:pt x="1598" y="172"/>
                  <a:pt x="1762" y="100"/>
                  <a:pt x="1965" y="0"/>
                </a:cubicBezTo>
              </a:path>
            </a:pathLst>
          </a:custGeom>
          <a:noFill/>
          <a:ln w="28575">
            <a:solidFill>
              <a:srgbClr val="009900"/>
            </a:solidFill>
            <a:round/>
            <a:headEnd/>
            <a:tailEnd/>
          </a:ln>
        </p:spPr>
        <p:txBody>
          <a:bodyPr/>
          <a:lstStyle/>
          <a:p>
            <a:endParaRPr lang="ar-DZ"/>
          </a:p>
        </p:txBody>
      </p:sp>
      <p:sp>
        <p:nvSpPr>
          <p:cNvPr id="79878" name="Line 16"/>
          <p:cNvSpPr>
            <a:spLocks noChangeShapeType="1"/>
          </p:cNvSpPr>
          <p:nvPr/>
        </p:nvSpPr>
        <p:spPr bwMode="auto">
          <a:xfrm>
            <a:off x="1562100" y="5484813"/>
            <a:ext cx="2224088" cy="0"/>
          </a:xfrm>
          <a:prstGeom prst="line">
            <a:avLst/>
          </a:prstGeom>
          <a:noFill/>
          <a:ln w="19050">
            <a:solidFill>
              <a:srgbClr val="A50021"/>
            </a:solidFill>
            <a:prstDash val="sysDot"/>
            <a:round/>
            <a:headEnd/>
            <a:tailEnd/>
          </a:ln>
        </p:spPr>
        <p:txBody>
          <a:bodyPr/>
          <a:lstStyle/>
          <a:p>
            <a:endParaRPr lang="fr-FR"/>
          </a:p>
        </p:txBody>
      </p:sp>
      <p:sp>
        <p:nvSpPr>
          <p:cNvPr id="79879" name="Line 17"/>
          <p:cNvSpPr>
            <a:spLocks noChangeShapeType="1"/>
          </p:cNvSpPr>
          <p:nvPr/>
        </p:nvSpPr>
        <p:spPr bwMode="auto">
          <a:xfrm>
            <a:off x="3730625" y="5484813"/>
            <a:ext cx="0" cy="588962"/>
          </a:xfrm>
          <a:prstGeom prst="line">
            <a:avLst/>
          </a:prstGeom>
          <a:noFill/>
          <a:ln w="19050">
            <a:solidFill>
              <a:srgbClr val="A50021"/>
            </a:solidFill>
            <a:prstDash val="sysDot"/>
            <a:round/>
            <a:headEnd/>
            <a:tailEnd/>
          </a:ln>
        </p:spPr>
        <p:txBody>
          <a:bodyPr/>
          <a:lstStyle/>
          <a:p>
            <a:endParaRPr lang="fr-FR"/>
          </a:p>
        </p:txBody>
      </p:sp>
      <p:sp>
        <p:nvSpPr>
          <p:cNvPr id="79880" name="Line 25"/>
          <p:cNvSpPr>
            <a:spLocks noChangeShapeType="1"/>
          </p:cNvSpPr>
          <p:nvPr/>
        </p:nvSpPr>
        <p:spPr bwMode="auto">
          <a:xfrm>
            <a:off x="1571625" y="4929188"/>
            <a:ext cx="3960813" cy="0"/>
          </a:xfrm>
          <a:prstGeom prst="line">
            <a:avLst/>
          </a:prstGeom>
          <a:noFill/>
          <a:ln w="9525">
            <a:solidFill>
              <a:srgbClr val="A50021"/>
            </a:solidFill>
            <a:prstDash val="dash"/>
            <a:round/>
            <a:headEnd/>
            <a:tailEnd/>
          </a:ln>
        </p:spPr>
        <p:txBody>
          <a:bodyPr/>
          <a:lstStyle/>
          <a:p>
            <a:endParaRPr lang="fr-FR"/>
          </a:p>
        </p:txBody>
      </p:sp>
      <p:sp>
        <p:nvSpPr>
          <p:cNvPr id="64521" name="Text Box 9"/>
          <p:cNvSpPr txBox="1">
            <a:spLocks noChangeArrowheads="1"/>
          </p:cNvSpPr>
          <p:nvPr/>
        </p:nvSpPr>
        <p:spPr bwMode="auto">
          <a:xfrm>
            <a:off x="1643063" y="4429125"/>
            <a:ext cx="3228975" cy="400050"/>
          </a:xfrm>
          <a:prstGeom prst="rect">
            <a:avLst/>
          </a:prstGeom>
          <a:noFill/>
          <a:ln w="9525">
            <a:noFill/>
            <a:miter lim="800000"/>
            <a:headEnd/>
            <a:tailEnd/>
          </a:ln>
        </p:spPr>
        <p:txBody>
          <a:bodyPr wrap="none">
            <a:spAutoFit/>
          </a:bodyPr>
          <a:lstStyle/>
          <a:p>
            <a:pPr>
              <a:defRPr/>
            </a:pPr>
            <a:r>
              <a:rPr lang="en-US" sz="2000" b="1" dirty="0">
                <a:solidFill>
                  <a:srgbClr val="A50021"/>
                </a:solidFill>
                <a:latin typeface="+mn-lt"/>
                <a:cs typeface="Arial" charset="0"/>
              </a:rPr>
              <a:t>Plus puissant, </a:t>
            </a:r>
            <a:r>
              <a:rPr lang="en-US" sz="2000" b="1" dirty="0" err="1">
                <a:solidFill>
                  <a:srgbClr val="A50021"/>
                </a:solidFill>
                <a:latin typeface="+mn-lt"/>
                <a:cs typeface="Arial" charset="0"/>
              </a:rPr>
              <a:t>moins</a:t>
            </a:r>
            <a:r>
              <a:rPr lang="en-US" sz="2000" b="1" dirty="0">
                <a:solidFill>
                  <a:srgbClr val="A50021"/>
                </a:solidFill>
                <a:latin typeface="+mn-lt"/>
                <a:cs typeface="Arial" charset="0"/>
              </a:rPr>
              <a:t> </a:t>
            </a:r>
            <a:r>
              <a:rPr lang="en-US" sz="2000" b="1" dirty="0" err="1">
                <a:solidFill>
                  <a:srgbClr val="A50021"/>
                </a:solidFill>
                <a:latin typeface="+mn-lt"/>
                <a:cs typeface="Arial" charset="0"/>
              </a:rPr>
              <a:t>efficace</a:t>
            </a:r>
            <a:endParaRPr lang="en-US" sz="2000" b="1" dirty="0">
              <a:solidFill>
                <a:srgbClr val="A50021"/>
              </a:solidFill>
              <a:latin typeface="+mn-lt"/>
              <a:cs typeface="Arial" charset="0"/>
            </a:endParaRPr>
          </a:p>
        </p:txBody>
      </p:sp>
      <p:sp>
        <p:nvSpPr>
          <p:cNvPr id="79882" name="Text Box 10"/>
          <p:cNvSpPr txBox="1">
            <a:spLocks noChangeArrowheads="1"/>
          </p:cNvSpPr>
          <p:nvPr/>
        </p:nvSpPr>
        <p:spPr bwMode="auto">
          <a:xfrm>
            <a:off x="4073525" y="5327650"/>
            <a:ext cx="349250" cy="366713"/>
          </a:xfrm>
          <a:prstGeom prst="rect">
            <a:avLst/>
          </a:prstGeom>
          <a:noFill/>
          <a:ln w="9525">
            <a:noFill/>
            <a:miter lim="800000"/>
            <a:headEnd/>
            <a:tailEnd/>
          </a:ln>
        </p:spPr>
        <p:txBody>
          <a:bodyPr wrap="none">
            <a:spAutoFit/>
          </a:bodyPr>
          <a:lstStyle/>
          <a:p>
            <a:r>
              <a:rPr lang="en-US" b="1">
                <a:solidFill>
                  <a:srgbClr val="A50021"/>
                </a:solidFill>
              </a:rPr>
              <a:t>A</a:t>
            </a:r>
          </a:p>
        </p:txBody>
      </p:sp>
      <p:sp>
        <p:nvSpPr>
          <p:cNvPr id="79883" name="Text Box 13"/>
          <p:cNvSpPr txBox="1">
            <a:spLocks noChangeArrowheads="1"/>
          </p:cNvSpPr>
          <p:nvPr/>
        </p:nvSpPr>
        <p:spPr bwMode="auto">
          <a:xfrm>
            <a:off x="3219450" y="6140450"/>
            <a:ext cx="1066800" cy="461963"/>
          </a:xfrm>
          <a:prstGeom prst="rect">
            <a:avLst/>
          </a:prstGeom>
          <a:noFill/>
          <a:ln w="9525">
            <a:noFill/>
            <a:miter lim="800000"/>
            <a:headEnd/>
            <a:tailEnd/>
          </a:ln>
        </p:spPr>
        <p:txBody>
          <a:bodyPr>
            <a:spAutoFit/>
          </a:bodyPr>
          <a:lstStyle/>
          <a:p>
            <a:pPr algn="ctr"/>
            <a:r>
              <a:rPr lang="en-US" sz="2400" b="1">
                <a:solidFill>
                  <a:srgbClr val="A50021"/>
                </a:solidFill>
              </a:rPr>
              <a:t>EC</a:t>
            </a:r>
            <a:r>
              <a:rPr lang="en-US" sz="2400" b="1" baseline="-25000">
                <a:solidFill>
                  <a:srgbClr val="A50021"/>
                </a:solidFill>
              </a:rPr>
              <a:t>50</a:t>
            </a:r>
            <a:r>
              <a:rPr lang="en-US" sz="2400" b="1">
                <a:solidFill>
                  <a:srgbClr val="A50021"/>
                </a:solidFill>
              </a:rPr>
              <a:t>,</a:t>
            </a:r>
            <a:r>
              <a:rPr lang="en-US" sz="2400" b="1" baseline="-25000">
                <a:solidFill>
                  <a:srgbClr val="A50021"/>
                </a:solidFill>
              </a:rPr>
              <a:t>A</a:t>
            </a:r>
            <a:endParaRPr lang="en-US" sz="2000" b="1">
              <a:solidFill>
                <a:srgbClr val="A50021"/>
              </a:solidFill>
            </a:endParaRPr>
          </a:p>
        </p:txBody>
      </p:sp>
      <p:sp>
        <p:nvSpPr>
          <p:cNvPr id="79884" name="Text Box 23"/>
          <p:cNvSpPr txBox="1">
            <a:spLocks noChangeArrowheads="1"/>
          </p:cNvSpPr>
          <p:nvPr/>
        </p:nvSpPr>
        <p:spPr bwMode="auto">
          <a:xfrm>
            <a:off x="428625" y="4572000"/>
            <a:ext cx="1023938" cy="457200"/>
          </a:xfrm>
          <a:prstGeom prst="rect">
            <a:avLst/>
          </a:prstGeom>
          <a:noFill/>
          <a:ln w="9525">
            <a:noFill/>
            <a:miter lim="800000"/>
            <a:headEnd/>
            <a:tailEnd/>
          </a:ln>
        </p:spPr>
        <p:txBody>
          <a:bodyPr wrap="none">
            <a:spAutoFit/>
          </a:bodyPr>
          <a:lstStyle/>
          <a:p>
            <a:pPr algn="ctr"/>
            <a:r>
              <a:rPr lang="en-US" sz="2400" b="1">
                <a:solidFill>
                  <a:srgbClr val="A50021"/>
                </a:solidFill>
              </a:rPr>
              <a:t>E</a:t>
            </a:r>
            <a:r>
              <a:rPr lang="en-US" sz="2400" b="1" baseline="-25000">
                <a:solidFill>
                  <a:srgbClr val="A50021"/>
                </a:solidFill>
              </a:rPr>
              <a:t>max</a:t>
            </a:r>
            <a:r>
              <a:rPr lang="en-US" sz="2400" b="1">
                <a:solidFill>
                  <a:srgbClr val="A50021"/>
                </a:solidFill>
              </a:rPr>
              <a:t>,</a:t>
            </a:r>
            <a:r>
              <a:rPr lang="en-US" sz="2400" b="1" baseline="-25000">
                <a:solidFill>
                  <a:srgbClr val="A50021"/>
                </a:solidFill>
              </a:rPr>
              <a:t>A</a:t>
            </a:r>
            <a:endParaRPr lang="en-US" sz="2000" b="1">
              <a:solidFill>
                <a:srgbClr val="A50021"/>
              </a:solidFill>
            </a:endParaRPr>
          </a:p>
        </p:txBody>
      </p:sp>
      <p:sp>
        <p:nvSpPr>
          <p:cNvPr id="79885" name="Text Box 14"/>
          <p:cNvSpPr txBox="1">
            <a:spLocks noChangeArrowheads="1"/>
          </p:cNvSpPr>
          <p:nvPr/>
        </p:nvSpPr>
        <p:spPr bwMode="auto">
          <a:xfrm>
            <a:off x="6235700" y="6113463"/>
            <a:ext cx="1063625" cy="457200"/>
          </a:xfrm>
          <a:prstGeom prst="rect">
            <a:avLst/>
          </a:prstGeom>
          <a:noFill/>
          <a:ln w="9525">
            <a:noFill/>
            <a:miter lim="800000"/>
            <a:headEnd/>
            <a:tailEnd/>
          </a:ln>
        </p:spPr>
        <p:txBody>
          <a:bodyPr wrap="none">
            <a:spAutoFit/>
          </a:bodyPr>
          <a:lstStyle/>
          <a:p>
            <a:pPr algn="ctr"/>
            <a:r>
              <a:rPr lang="en-US" sz="2400" b="1">
                <a:solidFill>
                  <a:srgbClr val="009900"/>
                </a:solidFill>
              </a:rPr>
              <a:t>EC</a:t>
            </a:r>
            <a:r>
              <a:rPr lang="en-US" sz="2400" b="1" baseline="-25000">
                <a:solidFill>
                  <a:srgbClr val="009900"/>
                </a:solidFill>
              </a:rPr>
              <a:t>50</a:t>
            </a:r>
            <a:r>
              <a:rPr lang="en-US" sz="2400" b="1">
                <a:solidFill>
                  <a:srgbClr val="009900"/>
                </a:solidFill>
              </a:rPr>
              <a:t>,</a:t>
            </a:r>
            <a:r>
              <a:rPr lang="en-US" sz="2400" b="1" baseline="-25000">
                <a:solidFill>
                  <a:srgbClr val="009900"/>
                </a:solidFill>
              </a:rPr>
              <a:t>B</a:t>
            </a:r>
            <a:endParaRPr lang="en-US" sz="2000" b="1">
              <a:solidFill>
                <a:srgbClr val="009900"/>
              </a:solidFill>
            </a:endParaRPr>
          </a:p>
        </p:txBody>
      </p:sp>
      <p:sp>
        <p:nvSpPr>
          <p:cNvPr id="79886" name="Line 18"/>
          <p:cNvSpPr>
            <a:spLocks noChangeShapeType="1"/>
          </p:cNvSpPr>
          <p:nvPr/>
        </p:nvSpPr>
        <p:spPr bwMode="auto">
          <a:xfrm>
            <a:off x="1562100" y="4178300"/>
            <a:ext cx="4959350" cy="0"/>
          </a:xfrm>
          <a:prstGeom prst="line">
            <a:avLst/>
          </a:prstGeom>
          <a:noFill/>
          <a:ln w="19050">
            <a:solidFill>
              <a:srgbClr val="009900"/>
            </a:solidFill>
            <a:prstDash val="sysDot"/>
            <a:round/>
            <a:headEnd/>
            <a:tailEnd/>
          </a:ln>
        </p:spPr>
        <p:txBody>
          <a:bodyPr/>
          <a:lstStyle/>
          <a:p>
            <a:endParaRPr lang="fr-FR"/>
          </a:p>
        </p:txBody>
      </p:sp>
      <p:sp>
        <p:nvSpPr>
          <p:cNvPr id="79887" name="Line 19"/>
          <p:cNvSpPr>
            <a:spLocks noChangeShapeType="1"/>
          </p:cNvSpPr>
          <p:nvPr/>
        </p:nvSpPr>
        <p:spPr bwMode="auto">
          <a:xfrm>
            <a:off x="6538913" y="4162425"/>
            <a:ext cx="0" cy="1911350"/>
          </a:xfrm>
          <a:prstGeom prst="line">
            <a:avLst/>
          </a:prstGeom>
          <a:noFill/>
          <a:ln w="19050">
            <a:solidFill>
              <a:srgbClr val="009900"/>
            </a:solidFill>
            <a:prstDash val="sysDot"/>
            <a:round/>
            <a:headEnd/>
            <a:tailEnd/>
          </a:ln>
        </p:spPr>
        <p:txBody>
          <a:bodyPr/>
          <a:lstStyle/>
          <a:p>
            <a:endParaRPr lang="fr-FR"/>
          </a:p>
        </p:txBody>
      </p:sp>
      <p:sp>
        <p:nvSpPr>
          <p:cNvPr id="79888" name="Line 7"/>
          <p:cNvSpPr>
            <a:spLocks noChangeShapeType="1"/>
          </p:cNvSpPr>
          <p:nvPr/>
        </p:nvSpPr>
        <p:spPr bwMode="auto">
          <a:xfrm>
            <a:off x="1562100" y="2624138"/>
            <a:ext cx="7256463" cy="0"/>
          </a:xfrm>
          <a:prstGeom prst="line">
            <a:avLst/>
          </a:prstGeom>
          <a:noFill/>
          <a:ln w="9525">
            <a:solidFill>
              <a:srgbClr val="009900"/>
            </a:solidFill>
            <a:prstDash val="dash"/>
            <a:round/>
            <a:headEnd/>
            <a:tailEnd/>
          </a:ln>
        </p:spPr>
        <p:txBody>
          <a:bodyPr/>
          <a:lstStyle/>
          <a:p>
            <a:endParaRPr lang="fr-FR"/>
          </a:p>
        </p:txBody>
      </p:sp>
      <p:sp>
        <p:nvSpPr>
          <p:cNvPr id="64529" name="Text Box 8"/>
          <p:cNvSpPr txBox="1">
            <a:spLocks noChangeArrowheads="1"/>
          </p:cNvSpPr>
          <p:nvPr/>
        </p:nvSpPr>
        <p:spPr bwMode="auto">
          <a:xfrm>
            <a:off x="5214938" y="1928813"/>
            <a:ext cx="3246437" cy="400050"/>
          </a:xfrm>
          <a:prstGeom prst="rect">
            <a:avLst/>
          </a:prstGeom>
          <a:noFill/>
          <a:ln w="9525">
            <a:noFill/>
            <a:miter lim="800000"/>
            <a:headEnd/>
            <a:tailEnd/>
          </a:ln>
        </p:spPr>
        <p:txBody>
          <a:bodyPr wrap="none">
            <a:spAutoFit/>
          </a:bodyPr>
          <a:lstStyle/>
          <a:p>
            <a:pPr>
              <a:defRPr/>
            </a:pPr>
            <a:r>
              <a:rPr lang="en-US" sz="2000" b="1" dirty="0" err="1">
                <a:solidFill>
                  <a:srgbClr val="009900"/>
                </a:solidFill>
                <a:latin typeface="+mn-lt"/>
                <a:cs typeface="Arial" charset="0"/>
              </a:rPr>
              <a:t>Moins</a:t>
            </a:r>
            <a:r>
              <a:rPr lang="en-US" sz="2000" b="1" dirty="0">
                <a:solidFill>
                  <a:srgbClr val="009900"/>
                </a:solidFill>
                <a:latin typeface="+mn-lt"/>
                <a:cs typeface="Arial" charset="0"/>
              </a:rPr>
              <a:t> puissant, plus </a:t>
            </a:r>
            <a:r>
              <a:rPr lang="en-US" sz="2000" b="1" dirty="0" err="1">
                <a:solidFill>
                  <a:srgbClr val="009900"/>
                </a:solidFill>
                <a:latin typeface="+mn-lt"/>
                <a:cs typeface="Arial" charset="0"/>
              </a:rPr>
              <a:t>efficace</a:t>
            </a:r>
            <a:endParaRPr lang="en-US" sz="2000" b="1" dirty="0">
              <a:solidFill>
                <a:srgbClr val="009900"/>
              </a:solidFill>
              <a:latin typeface="+mn-lt"/>
              <a:cs typeface="Arial" charset="0"/>
            </a:endParaRPr>
          </a:p>
        </p:txBody>
      </p:sp>
      <p:sp>
        <p:nvSpPr>
          <p:cNvPr id="79890" name="Text Box 15"/>
          <p:cNvSpPr txBox="1">
            <a:spLocks noChangeArrowheads="1"/>
          </p:cNvSpPr>
          <p:nvPr/>
        </p:nvSpPr>
        <p:spPr bwMode="auto">
          <a:xfrm>
            <a:off x="7286625" y="6211888"/>
            <a:ext cx="1857375" cy="646112"/>
          </a:xfrm>
          <a:prstGeom prst="rect">
            <a:avLst/>
          </a:prstGeom>
          <a:noFill/>
          <a:ln w="9525">
            <a:noFill/>
            <a:miter lim="800000"/>
            <a:headEnd/>
            <a:tailEnd/>
          </a:ln>
        </p:spPr>
        <p:txBody>
          <a:bodyPr>
            <a:spAutoFit/>
          </a:bodyPr>
          <a:lstStyle/>
          <a:p>
            <a:r>
              <a:rPr lang="en-US"/>
              <a:t>         Log (concentrations)</a:t>
            </a:r>
          </a:p>
        </p:txBody>
      </p:sp>
      <p:sp>
        <p:nvSpPr>
          <p:cNvPr id="79891" name="Text Box 24"/>
          <p:cNvSpPr txBox="1">
            <a:spLocks noChangeArrowheads="1"/>
          </p:cNvSpPr>
          <p:nvPr/>
        </p:nvSpPr>
        <p:spPr bwMode="auto">
          <a:xfrm>
            <a:off x="319088" y="2349500"/>
            <a:ext cx="1023937" cy="457200"/>
          </a:xfrm>
          <a:prstGeom prst="rect">
            <a:avLst/>
          </a:prstGeom>
          <a:noFill/>
          <a:ln w="9525">
            <a:noFill/>
            <a:miter lim="800000"/>
            <a:headEnd/>
            <a:tailEnd/>
          </a:ln>
        </p:spPr>
        <p:txBody>
          <a:bodyPr wrap="none">
            <a:spAutoFit/>
          </a:bodyPr>
          <a:lstStyle/>
          <a:p>
            <a:pPr algn="ctr"/>
            <a:r>
              <a:rPr lang="en-US" sz="2400" b="1">
                <a:solidFill>
                  <a:srgbClr val="009900"/>
                </a:solidFill>
              </a:rPr>
              <a:t>E</a:t>
            </a:r>
            <a:r>
              <a:rPr lang="en-US" sz="2400" b="1" baseline="-25000">
                <a:solidFill>
                  <a:srgbClr val="009900"/>
                </a:solidFill>
              </a:rPr>
              <a:t>max</a:t>
            </a:r>
            <a:r>
              <a:rPr lang="en-US" sz="2400" b="1">
                <a:solidFill>
                  <a:srgbClr val="009900"/>
                </a:solidFill>
              </a:rPr>
              <a:t>,</a:t>
            </a:r>
            <a:r>
              <a:rPr lang="en-US" sz="2400" b="1" baseline="-25000">
                <a:solidFill>
                  <a:srgbClr val="009900"/>
                </a:solidFill>
              </a:rPr>
              <a:t>B</a:t>
            </a:r>
            <a:endParaRPr lang="en-US" sz="2000" b="1">
              <a:solidFill>
                <a:srgbClr val="009900"/>
              </a:solidFill>
            </a:endParaRPr>
          </a:p>
        </p:txBody>
      </p:sp>
      <p:sp>
        <p:nvSpPr>
          <p:cNvPr id="79892" name="Text Box 22"/>
          <p:cNvSpPr txBox="1">
            <a:spLocks noChangeArrowheads="1"/>
          </p:cNvSpPr>
          <p:nvPr/>
        </p:nvSpPr>
        <p:spPr bwMode="auto">
          <a:xfrm>
            <a:off x="606425" y="1989138"/>
            <a:ext cx="704850" cy="396875"/>
          </a:xfrm>
          <a:prstGeom prst="rect">
            <a:avLst/>
          </a:prstGeom>
          <a:noFill/>
          <a:ln w="9525">
            <a:noFill/>
            <a:miter lim="800000"/>
            <a:headEnd/>
            <a:tailEnd/>
          </a:ln>
        </p:spPr>
        <p:txBody>
          <a:bodyPr wrap="none">
            <a:spAutoFit/>
          </a:bodyPr>
          <a:lstStyle/>
          <a:p>
            <a:r>
              <a:rPr lang="en-US" sz="2000"/>
              <a:t>Effet</a:t>
            </a:r>
          </a:p>
        </p:txBody>
      </p:sp>
      <p:sp>
        <p:nvSpPr>
          <p:cNvPr id="79893" name="Text Box 11"/>
          <p:cNvSpPr txBox="1">
            <a:spLocks noChangeArrowheads="1"/>
          </p:cNvSpPr>
          <p:nvPr/>
        </p:nvSpPr>
        <p:spPr bwMode="auto">
          <a:xfrm>
            <a:off x="7281863" y="3062288"/>
            <a:ext cx="349250" cy="366712"/>
          </a:xfrm>
          <a:prstGeom prst="rect">
            <a:avLst/>
          </a:prstGeom>
          <a:noFill/>
          <a:ln w="9525">
            <a:noFill/>
            <a:miter lim="800000"/>
            <a:headEnd/>
            <a:tailEnd/>
          </a:ln>
        </p:spPr>
        <p:txBody>
          <a:bodyPr wrap="none">
            <a:spAutoFit/>
          </a:bodyPr>
          <a:lstStyle/>
          <a:p>
            <a:r>
              <a:rPr lang="en-US" b="1">
                <a:solidFill>
                  <a:srgbClr val="009900"/>
                </a:solidFill>
              </a:rPr>
              <a:t>B</a:t>
            </a:r>
          </a:p>
        </p:txBody>
      </p:sp>
      <p:sp>
        <p:nvSpPr>
          <p:cNvPr id="70678" name="Rectangle 23"/>
          <p:cNvSpPr>
            <a:spLocks noChangeArrowheads="1"/>
          </p:cNvSpPr>
          <p:nvPr/>
        </p:nvSpPr>
        <p:spPr bwMode="auto">
          <a:xfrm>
            <a:off x="571500" y="150813"/>
            <a:ext cx="8201025" cy="1557337"/>
          </a:xfrm>
          <a:prstGeom prst="rect">
            <a:avLst/>
          </a:prstGeom>
          <a:noFill/>
          <a:ln w="9525">
            <a:noFill/>
            <a:miter lim="800000"/>
            <a:headEnd/>
            <a:tailEnd/>
          </a:ln>
        </p:spPr>
        <p:txBody>
          <a:bodyPr>
            <a:spAutoFit/>
          </a:bodyPr>
          <a:lstStyle/>
          <a:p>
            <a:pPr marL="342900" indent="-342900" defTabSz="762000">
              <a:spcBef>
                <a:spcPct val="20000"/>
              </a:spcBef>
              <a:buClr>
                <a:srgbClr val="EEECE1"/>
              </a:buClr>
              <a:buSzPct val="75000"/>
              <a:buFont typeface="Wingdings" pitchFamily="2" charset="2"/>
              <a:buChar char="n"/>
              <a:defRPr/>
            </a:pPr>
            <a:r>
              <a:rPr lang="fr-BE" sz="2800" dirty="0">
                <a:solidFill>
                  <a:srgbClr val="000000"/>
                </a:solidFill>
                <a:latin typeface="+mn-lt"/>
                <a:cs typeface="Arial" charset="0"/>
              </a:rPr>
              <a:t>Efficacité et puissance:</a:t>
            </a:r>
          </a:p>
          <a:p>
            <a:pPr marL="342900" indent="-342900" defTabSz="762000">
              <a:spcBef>
                <a:spcPct val="20000"/>
              </a:spcBef>
              <a:buClr>
                <a:srgbClr val="EEECE1"/>
              </a:buClr>
              <a:buSzPct val="75000"/>
              <a:buFont typeface="Wingdings" pitchFamily="2" charset="2"/>
              <a:buChar char="Ø"/>
              <a:defRPr/>
            </a:pPr>
            <a:r>
              <a:rPr lang="fr-BE" sz="2800" dirty="0">
                <a:latin typeface="+mn-lt"/>
                <a:cs typeface="Arial" charset="0"/>
              </a:rPr>
              <a:t>Quel est l’agoniste le plus puissant A ou B?</a:t>
            </a:r>
          </a:p>
          <a:p>
            <a:pPr marL="342900" indent="-342900" defTabSz="762000">
              <a:spcBef>
                <a:spcPct val="20000"/>
              </a:spcBef>
              <a:buClr>
                <a:srgbClr val="EEECE1"/>
              </a:buClr>
              <a:buSzPct val="75000"/>
              <a:buFont typeface="Wingdings" pitchFamily="2" charset="2"/>
              <a:buChar char="Ø"/>
              <a:defRPr/>
            </a:pPr>
            <a:r>
              <a:rPr lang="fr-BE" sz="2800" dirty="0">
                <a:latin typeface="+mn-lt"/>
                <a:cs typeface="Arial" charset="0"/>
              </a:rPr>
              <a:t>Quel est l’agoniste le plus efficace A ou B?</a:t>
            </a:r>
          </a:p>
        </p:txBody>
      </p:sp>
      <p:sp>
        <p:nvSpPr>
          <p:cNvPr id="23" name="Espace réservé du numéro de diapositive 22"/>
          <p:cNvSpPr>
            <a:spLocks noGrp="1"/>
          </p:cNvSpPr>
          <p:nvPr>
            <p:ph type="sldNum" sz="quarter" idx="12"/>
          </p:nvPr>
        </p:nvSpPr>
        <p:spPr/>
        <p:txBody>
          <a:bodyPr/>
          <a:lstStyle/>
          <a:p>
            <a:pPr>
              <a:defRPr/>
            </a:pPr>
            <a:fld id="{3F062EA1-BAF1-4BA1-8278-E93F5C56E943}" type="slidenum">
              <a:rPr lang="fr-FR" smtClean="0"/>
              <a:pPr>
                <a:defRPr/>
              </a:pPr>
              <a:t>77</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21"/>
                                        </p:tgtEl>
                                        <p:attrNameLst>
                                          <p:attrName>style.visibility</p:attrName>
                                        </p:attrNameLst>
                                      </p:cBhvr>
                                      <p:to>
                                        <p:strVal val="visible"/>
                                      </p:to>
                                    </p:set>
                                    <p:anim calcmode="lin" valueType="num">
                                      <p:cBhvr additive="base">
                                        <p:cTn id="7" dur="500" fill="hold"/>
                                        <p:tgtEl>
                                          <p:spTgt spid="64521"/>
                                        </p:tgtEl>
                                        <p:attrNameLst>
                                          <p:attrName>ppt_x</p:attrName>
                                        </p:attrNameLst>
                                      </p:cBhvr>
                                      <p:tavLst>
                                        <p:tav tm="0">
                                          <p:val>
                                            <p:strVal val="#ppt_x"/>
                                          </p:val>
                                        </p:tav>
                                        <p:tav tm="100000">
                                          <p:val>
                                            <p:strVal val="#ppt_x"/>
                                          </p:val>
                                        </p:tav>
                                      </p:tavLst>
                                    </p:anim>
                                    <p:anim calcmode="lin" valueType="num">
                                      <p:cBhvr additive="base">
                                        <p:cTn id="8" dur="500" fill="hold"/>
                                        <p:tgtEl>
                                          <p:spTgt spid="645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529"/>
                                        </p:tgtEl>
                                        <p:attrNameLst>
                                          <p:attrName>style.visibility</p:attrName>
                                        </p:attrNameLst>
                                      </p:cBhvr>
                                      <p:to>
                                        <p:strVal val="visible"/>
                                      </p:to>
                                    </p:set>
                                    <p:anim calcmode="lin" valueType="num">
                                      <p:cBhvr additive="base">
                                        <p:cTn id="13" dur="500" fill="hold"/>
                                        <p:tgtEl>
                                          <p:spTgt spid="64529"/>
                                        </p:tgtEl>
                                        <p:attrNameLst>
                                          <p:attrName>ppt_x</p:attrName>
                                        </p:attrNameLst>
                                      </p:cBhvr>
                                      <p:tavLst>
                                        <p:tav tm="0">
                                          <p:val>
                                            <p:strVal val="#ppt_x"/>
                                          </p:val>
                                        </p:tav>
                                        <p:tav tm="100000">
                                          <p:val>
                                            <p:strVal val="#ppt_x"/>
                                          </p:val>
                                        </p:tav>
                                      </p:tavLst>
                                    </p:anim>
                                    <p:anim calcmode="lin" valueType="num">
                                      <p:cBhvr additive="base">
                                        <p:cTn id="14" dur="500" fill="hold"/>
                                        <p:tgtEl>
                                          <p:spTgt spid="645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1" grpId="0"/>
      <p:bldP spid="6452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Grp="1" noChangeAspect="1" noChangeArrowheads="1"/>
          </p:cNvPicPr>
          <p:nvPr>
            <p:ph idx="1"/>
          </p:nvPr>
        </p:nvPicPr>
        <p:blipFill>
          <a:blip r:embed="rId2"/>
          <a:srcRect/>
          <a:stretch>
            <a:fillRect/>
          </a:stretch>
        </p:blipFill>
        <p:spPr>
          <a:xfrm>
            <a:off x="571500" y="857250"/>
            <a:ext cx="7358063" cy="2543175"/>
          </a:xfrm>
          <a:noFill/>
        </p:spPr>
      </p:pic>
      <p:pic>
        <p:nvPicPr>
          <p:cNvPr id="80899" name="Picture 3"/>
          <p:cNvPicPr>
            <a:picLocks noChangeAspect="1" noChangeArrowheads="1"/>
          </p:cNvPicPr>
          <p:nvPr/>
        </p:nvPicPr>
        <p:blipFill>
          <a:blip r:embed="rId3"/>
          <a:srcRect/>
          <a:stretch>
            <a:fillRect/>
          </a:stretch>
        </p:blipFill>
        <p:spPr bwMode="auto">
          <a:xfrm>
            <a:off x="571500" y="3357563"/>
            <a:ext cx="7429500" cy="2928937"/>
          </a:xfrm>
          <a:prstGeom prst="rect">
            <a:avLst/>
          </a:prstGeom>
          <a:noFill/>
          <a:ln w="9525">
            <a:noFill/>
            <a:miter lim="800000"/>
            <a:headEnd/>
            <a:tailEnd/>
          </a:ln>
        </p:spPr>
      </p:pic>
      <p:sp>
        <p:nvSpPr>
          <p:cNvPr id="80900" name="Rectangle 5"/>
          <p:cNvSpPr>
            <a:spLocks noChangeArrowheads="1"/>
          </p:cNvSpPr>
          <p:nvPr/>
        </p:nvSpPr>
        <p:spPr bwMode="auto">
          <a:xfrm>
            <a:off x="5786438" y="1285875"/>
            <a:ext cx="4572000" cy="646113"/>
          </a:xfrm>
          <a:prstGeom prst="rect">
            <a:avLst/>
          </a:prstGeom>
          <a:noFill/>
          <a:ln w="9525">
            <a:noFill/>
            <a:miter lim="800000"/>
            <a:headEnd/>
            <a:tailEnd/>
          </a:ln>
        </p:spPr>
        <p:txBody>
          <a:bodyPr>
            <a:spAutoFit/>
          </a:bodyPr>
          <a:lstStyle/>
          <a:p>
            <a:r>
              <a:rPr lang="fr-FR" b="1"/>
              <a:t>EC50, puissance</a:t>
            </a:r>
          </a:p>
          <a:p>
            <a:r>
              <a:rPr lang="fr-FR" b="1"/>
              <a:t>Emax, efficacité</a:t>
            </a:r>
            <a:endParaRPr lang="ar-DZ"/>
          </a:p>
        </p:txBody>
      </p:sp>
      <p:sp>
        <p:nvSpPr>
          <p:cNvPr id="80901" name="Rectangle 6"/>
          <p:cNvSpPr>
            <a:spLocks noChangeArrowheads="1"/>
          </p:cNvSpPr>
          <p:nvPr/>
        </p:nvSpPr>
        <p:spPr bwMode="auto">
          <a:xfrm>
            <a:off x="-285750" y="0"/>
            <a:ext cx="9144000" cy="830263"/>
          </a:xfrm>
          <a:prstGeom prst="rect">
            <a:avLst/>
          </a:prstGeom>
          <a:noFill/>
          <a:ln w="9525">
            <a:noFill/>
            <a:miter lim="800000"/>
            <a:headEnd/>
            <a:tailEnd/>
          </a:ln>
        </p:spPr>
        <p:txBody>
          <a:bodyPr>
            <a:spAutoFit/>
          </a:bodyPr>
          <a:lstStyle/>
          <a:p>
            <a:pPr algn="ctr"/>
            <a:r>
              <a:rPr lang="fr-FR" sz="2400" b="1">
                <a:solidFill>
                  <a:srgbClr val="FF0000"/>
                </a:solidFill>
              </a:rPr>
              <a:t>Comparaison de puissance et d’efficacité de plusieurs ligands agonistes</a:t>
            </a:r>
            <a:endParaRPr lang="ar-DZ" sz="2400">
              <a:solidFill>
                <a:srgbClr val="FF0000"/>
              </a:solidFill>
            </a:endParaRPr>
          </a:p>
        </p:txBody>
      </p:sp>
      <p:sp>
        <p:nvSpPr>
          <p:cNvPr id="6" name="Espace réservé du numéro de diapositive 5"/>
          <p:cNvSpPr>
            <a:spLocks noGrp="1"/>
          </p:cNvSpPr>
          <p:nvPr>
            <p:ph type="sldNum" sz="quarter" idx="12"/>
          </p:nvPr>
        </p:nvSpPr>
        <p:spPr/>
        <p:txBody>
          <a:bodyPr/>
          <a:lstStyle/>
          <a:p>
            <a:pPr>
              <a:defRPr/>
            </a:pPr>
            <a:fld id="{86A60FCD-0248-4894-935F-EDDF6FA0CBE9}" type="slidenum">
              <a:rPr lang="fr-FR" sz="2000" b="1" smtClean="0">
                <a:solidFill>
                  <a:schemeClr val="accent6"/>
                </a:solidFill>
              </a:rPr>
              <a:pPr>
                <a:defRPr/>
              </a:pPr>
              <a:t>78</a:t>
            </a:fld>
            <a:endParaRPr lang="fr-FR" sz="2000" b="1" dirty="0">
              <a:solidFill>
                <a:schemeClr val="accent6"/>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re 1"/>
          <p:cNvSpPr>
            <a:spLocks noGrp="1"/>
          </p:cNvSpPr>
          <p:nvPr>
            <p:ph type="title"/>
          </p:nvPr>
        </p:nvSpPr>
        <p:spPr>
          <a:xfrm>
            <a:off x="0" y="142875"/>
            <a:ext cx="9144000" cy="1143000"/>
          </a:xfrm>
        </p:spPr>
        <p:txBody>
          <a:bodyPr/>
          <a:lstStyle/>
          <a:p>
            <a:r>
              <a:rPr lang="en-US" sz="3200" b="1" smtClean="0">
                <a:solidFill>
                  <a:srgbClr val="C00000"/>
                </a:solidFill>
              </a:rPr>
              <a:t>Distinction des notions de puissance et d’efficacité</a:t>
            </a:r>
            <a:r>
              <a:rPr lang="en-US" smtClean="0"/>
              <a:t/>
            </a:r>
            <a:br>
              <a:rPr lang="en-US" smtClean="0"/>
            </a:br>
            <a:endParaRPr lang="ar-DZ" smtClean="0"/>
          </a:p>
        </p:txBody>
      </p:sp>
      <p:pic>
        <p:nvPicPr>
          <p:cNvPr id="78851" name="Espace réservé du contenu 3"/>
          <p:cNvPicPr>
            <a:picLocks noGrp="1"/>
          </p:cNvPicPr>
          <p:nvPr>
            <p:ph idx="1"/>
          </p:nvPr>
        </p:nvPicPr>
        <p:blipFill>
          <a:blip r:embed="rId2"/>
          <a:srcRect/>
          <a:stretch>
            <a:fillRect/>
          </a:stretch>
        </p:blipFill>
        <p:spPr>
          <a:xfrm>
            <a:off x="1357313" y="2286000"/>
            <a:ext cx="6715125" cy="4071938"/>
          </a:xfrm>
        </p:spPr>
      </p:pic>
      <p:sp>
        <p:nvSpPr>
          <p:cNvPr id="83969" name="Rectangle 1"/>
          <p:cNvSpPr>
            <a:spLocks noChangeArrowheads="1"/>
          </p:cNvSpPr>
          <p:nvPr/>
        </p:nvSpPr>
        <p:spPr bwMode="auto">
          <a:xfrm>
            <a:off x="0" y="571500"/>
            <a:ext cx="9144000" cy="4524375"/>
          </a:xfrm>
          <a:prstGeom prst="rect">
            <a:avLst/>
          </a:prstGeom>
          <a:noFill/>
          <a:ln w="9525">
            <a:noFill/>
            <a:miter lim="800000"/>
            <a:headEnd/>
            <a:tailEnd/>
          </a:ln>
          <a:effectLst/>
        </p:spPr>
        <p:txBody>
          <a:bodyPr anchor="ctr">
            <a:spAutoFit/>
          </a:bodyPr>
          <a:lstStyle/>
          <a:p>
            <a:pPr algn="ctr">
              <a:lnSpc>
                <a:spcPct val="150000"/>
              </a:lnSpc>
              <a:defRPr/>
            </a:pPr>
            <a:r>
              <a:rPr lang="en-US" sz="2400" dirty="0">
                <a:latin typeface="+mn-lt"/>
              </a:rPr>
              <a:t>La </a:t>
            </a:r>
            <a:r>
              <a:rPr lang="en-US" sz="2400" dirty="0" err="1">
                <a:latin typeface="+mn-lt"/>
              </a:rPr>
              <a:t>comparaison</a:t>
            </a:r>
            <a:r>
              <a:rPr lang="en-US" sz="2400" dirty="0">
                <a:latin typeface="+mn-lt"/>
              </a:rPr>
              <a:t> des </a:t>
            </a:r>
            <a:r>
              <a:rPr lang="en-US" sz="2400" dirty="0" err="1">
                <a:latin typeface="+mn-lt"/>
              </a:rPr>
              <a:t>courbes</a:t>
            </a:r>
            <a:r>
              <a:rPr lang="en-US" sz="2400" dirty="0">
                <a:latin typeface="+mn-lt"/>
              </a:rPr>
              <a:t> dose-</a:t>
            </a:r>
            <a:r>
              <a:rPr lang="en-US" sz="2400" dirty="0" err="1">
                <a:latin typeface="+mn-lt"/>
              </a:rPr>
              <a:t>effet</a:t>
            </a:r>
            <a:r>
              <a:rPr lang="en-US" sz="2400" dirty="0">
                <a:latin typeface="+mn-lt"/>
              </a:rPr>
              <a:t> </a:t>
            </a:r>
            <a:r>
              <a:rPr lang="en-US" sz="2400" dirty="0" err="1">
                <a:latin typeface="+mn-lt"/>
              </a:rPr>
              <a:t>obtenues</a:t>
            </a:r>
            <a:r>
              <a:rPr lang="en-US" sz="2400" dirty="0">
                <a:latin typeface="+mn-lt"/>
              </a:rPr>
              <a:t> pour </a:t>
            </a:r>
            <a:r>
              <a:rPr lang="en-US" sz="2400" dirty="0" err="1">
                <a:latin typeface="+mn-lt"/>
              </a:rPr>
              <a:t>plusieurs</a:t>
            </a:r>
            <a:r>
              <a:rPr lang="en-US" sz="2400" dirty="0">
                <a:latin typeface="+mn-lt"/>
              </a:rPr>
              <a:t> </a:t>
            </a:r>
            <a:r>
              <a:rPr lang="en-US" sz="2400" dirty="0" err="1">
                <a:latin typeface="+mn-lt"/>
              </a:rPr>
              <a:t>agonistes</a:t>
            </a:r>
            <a:r>
              <a:rPr lang="en-US" sz="2400" dirty="0">
                <a:latin typeface="+mn-lt"/>
              </a:rPr>
              <a:t> d’un </a:t>
            </a:r>
            <a:r>
              <a:rPr lang="en-US" sz="2400" b="1" dirty="0" err="1">
                <a:latin typeface="+mn-lt"/>
              </a:rPr>
              <a:t>même</a:t>
            </a:r>
            <a:r>
              <a:rPr lang="en-US" sz="2400" b="1" dirty="0">
                <a:latin typeface="+mn-lt"/>
              </a:rPr>
              <a:t> </a:t>
            </a:r>
            <a:r>
              <a:rPr lang="en-US" sz="2400" b="1" dirty="0" err="1">
                <a:latin typeface="+mn-lt"/>
              </a:rPr>
              <a:t>récepteur</a:t>
            </a:r>
            <a:r>
              <a:rPr lang="en-US" sz="2400" b="1" dirty="0">
                <a:latin typeface="+mn-lt"/>
              </a:rPr>
              <a:t> </a:t>
            </a:r>
            <a:r>
              <a:rPr lang="en-US" sz="2400" dirty="0" err="1">
                <a:latin typeface="+mn-lt"/>
              </a:rPr>
              <a:t>permet</a:t>
            </a:r>
            <a:r>
              <a:rPr lang="en-US" sz="2400" dirty="0">
                <a:latin typeface="+mn-lt"/>
              </a:rPr>
              <a:t> de les classer en </a:t>
            </a:r>
            <a:r>
              <a:rPr lang="en-US" sz="2400" dirty="0" err="1">
                <a:latin typeface="+mn-lt"/>
              </a:rPr>
              <a:t>comparant</a:t>
            </a:r>
            <a:r>
              <a:rPr lang="en-US" sz="2400" dirty="0">
                <a:latin typeface="+mn-lt"/>
              </a:rPr>
              <a:t> </a:t>
            </a:r>
            <a:r>
              <a:rPr lang="en-US" sz="2400" dirty="0" err="1">
                <a:latin typeface="+mn-lt"/>
              </a:rPr>
              <a:t>leur</a:t>
            </a:r>
            <a:r>
              <a:rPr lang="en-US" sz="2400" dirty="0">
                <a:latin typeface="+mn-lt"/>
              </a:rPr>
              <a:t> puissance et </a:t>
            </a:r>
            <a:r>
              <a:rPr lang="en-US" sz="2400" dirty="0" err="1">
                <a:latin typeface="+mn-lt"/>
              </a:rPr>
              <a:t>leur</a:t>
            </a:r>
            <a:r>
              <a:rPr lang="en-US" sz="2400" dirty="0">
                <a:latin typeface="+mn-lt"/>
              </a:rPr>
              <a:t> </a:t>
            </a:r>
            <a:r>
              <a:rPr lang="en-US" sz="2400" dirty="0" err="1">
                <a:latin typeface="+mn-lt"/>
              </a:rPr>
              <a:t>efficacité</a:t>
            </a:r>
            <a:r>
              <a:rPr lang="en-US" sz="2400" dirty="0">
                <a:latin typeface="+mn-lt"/>
              </a:rPr>
              <a:t>.</a:t>
            </a:r>
            <a:r>
              <a:rPr lang="en-US" sz="2400" dirty="0">
                <a:latin typeface="+mn-lt"/>
                <a:cs typeface="+mn-cs"/>
              </a:rPr>
              <a:t> </a:t>
            </a:r>
          </a:p>
          <a:p>
            <a:pPr algn="ctr">
              <a:lnSpc>
                <a:spcPct val="150000"/>
              </a:lnSpc>
              <a:defRPr/>
            </a:pPr>
            <a:r>
              <a:rPr lang="en-US" sz="2400" dirty="0">
                <a:latin typeface="+mn-lt"/>
                <a:ea typeface="Calibri" pitchFamily="34" charset="0"/>
                <a:cs typeface="+mn-cs"/>
              </a:rPr>
              <a:t>Sur la figure , A est plus puissant </a:t>
            </a:r>
            <a:r>
              <a:rPr lang="en-US" sz="2400" dirty="0" err="1">
                <a:latin typeface="+mn-lt"/>
                <a:ea typeface="Calibri" pitchFamily="34" charset="0"/>
                <a:cs typeface="+mn-cs"/>
              </a:rPr>
              <a:t>que</a:t>
            </a:r>
            <a:r>
              <a:rPr lang="en-US" sz="2400" dirty="0">
                <a:latin typeface="+mn-lt"/>
                <a:ea typeface="Calibri" pitchFamily="34" charset="0"/>
                <a:cs typeface="+mn-cs"/>
              </a:rPr>
              <a:t> B et C. </a:t>
            </a:r>
          </a:p>
          <a:p>
            <a:pPr algn="ctr" eaLnBrk="0" hangingPunct="0">
              <a:lnSpc>
                <a:spcPct val="150000"/>
              </a:lnSpc>
              <a:defRPr/>
            </a:pPr>
            <a:r>
              <a:rPr lang="en-US" sz="2400" dirty="0">
                <a:latin typeface="+mn-lt"/>
                <a:ea typeface="Calibri" pitchFamily="34" charset="0"/>
                <a:cs typeface="+mn-cs"/>
              </a:rPr>
              <a:t>La notion de puissance </a:t>
            </a:r>
            <a:r>
              <a:rPr lang="en-US" sz="2400" dirty="0" err="1">
                <a:latin typeface="+mn-lt"/>
                <a:ea typeface="Calibri" pitchFamily="34" charset="0"/>
                <a:cs typeface="+mn-cs"/>
              </a:rPr>
              <a:t>s’appuie</a:t>
            </a:r>
            <a:r>
              <a:rPr lang="en-US" sz="2400" dirty="0">
                <a:latin typeface="+mn-lt"/>
                <a:ea typeface="Calibri" pitchFamily="34" charset="0"/>
                <a:cs typeface="+mn-cs"/>
              </a:rPr>
              <a:t> </a:t>
            </a:r>
            <a:r>
              <a:rPr lang="en-US" sz="2400" dirty="0" err="1">
                <a:latin typeface="+mn-lt"/>
                <a:ea typeface="Calibri" pitchFamily="34" charset="0"/>
                <a:cs typeface="+mn-cs"/>
              </a:rPr>
              <a:t>sur</a:t>
            </a:r>
            <a:r>
              <a:rPr lang="en-US" sz="2400" dirty="0">
                <a:latin typeface="+mn-lt"/>
                <a:ea typeface="Calibri" pitchFamily="34" charset="0"/>
                <a:cs typeface="+mn-cs"/>
              </a:rPr>
              <a:t> </a:t>
            </a:r>
            <a:r>
              <a:rPr lang="en-US" sz="2400" dirty="0" err="1">
                <a:latin typeface="+mn-lt"/>
                <a:ea typeface="Calibri" pitchFamily="34" charset="0"/>
                <a:cs typeface="+mn-cs"/>
              </a:rPr>
              <a:t>celle</a:t>
            </a:r>
            <a:r>
              <a:rPr lang="en-US" sz="2400" dirty="0">
                <a:latin typeface="+mn-lt"/>
                <a:ea typeface="Calibri" pitchFamily="34" charset="0"/>
                <a:cs typeface="+mn-cs"/>
              </a:rPr>
              <a:t> de </a:t>
            </a:r>
            <a:r>
              <a:rPr lang="en-US" sz="2400" b="1" dirty="0" err="1">
                <a:latin typeface="+mn-lt"/>
                <a:ea typeface="Calibri" pitchFamily="34" charset="0"/>
                <a:cs typeface="+mn-cs"/>
              </a:rPr>
              <a:t>l’affinité</a:t>
            </a:r>
            <a:r>
              <a:rPr lang="en-US" sz="2400" dirty="0">
                <a:latin typeface="+mn-lt"/>
                <a:ea typeface="Calibri" pitchFamily="34" charset="0"/>
                <a:cs typeface="+mn-cs"/>
              </a:rPr>
              <a:t> : plus </a:t>
            </a:r>
            <a:r>
              <a:rPr lang="en-US" sz="2400" dirty="0" err="1">
                <a:latin typeface="+mn-lt"/>
                <a:ea typeface="Calibri" pitchFamily="34" charset="0"/>
                <a:cs typeface="+mn-cs"/>
              </a:rPr>
              <a:t>l’affinité</a:t>
            </a:r>
            <a:r>
              <a:rPr lang="en-US" sz="2400" dirty="0">
                <a:latin typeface="+mn-lt"/>
                <a:ea typeface="Calibri" pitchFamily="34" charset="0"/>
                <a:cs typeface="+mn-cs"/>
              </a:rPr>
              <a:t> d’un </a:t>
            </a:r>
            <a:r>
              <a:rPr lang="en-US" sz="2400" dirty="0" err="1">
                <a:latin typeface="+mn-lt"/>
                <a:ea typeface="Calibri" pitchFamily="34" charset="0"/>
                <a:cs typeface="+mn-cs"/>
              </a:rPr>
              <a:t>agoniste</a:t>
            </a:r>
            <a:r>
              <a:rPr lang="en-US" sz="2400" dirty="0">
                <a:latin typeface="+mn-lt"/>
                <a:ea typeface="Calibri" pitchFamily="34" charset="0"/>
                <a:cs typeface="+mn-cs"/>
              </a:rPr>
              <a:t> pour un </a:t>
            </a:r>
            <a:r>
              <a:rPr lang="en-US" sz="2400" dirty="0" err="1">
                <a:latin typeface="+mn-lt"/>
                <a:ea typeface="Calibri" pitchFamily="34" charset="0"/>
                <a:cs typeface="+mn-cs"/>
              </a:rPr>
              <a:t>récepteur</a:t>
            </a:r>
            <a:r>
              <a:rPr lang="en-US" sz="2400" dirty="0">
                <a:latin typeface="+mn-lt"/>
                <a:ea typeface="Calibri" pitchFamily="34" charset="0"/>
                <a:cs typeface="+mn-cs"/>
              </a:rPr>
              <a:t> est </a:t>
            </a:r>
            <a:r>
              <a:rPr lang="en-US" sz="2400" dirty="0" err="1">
                <a:latin typeface="+mn-lt"/>
                <a:ea typeface="Calibri" pitchFamily="34" charset="0"/>
                <a:cs typeface="+mn-cs"/>
              </a:rPr>
              <a:t>grande</a:t>
            </a:r>
            <a:r>
              <a:rPr lang="en-US" sz="2400" dirty="0">
                <a:latin typeface="+mn-lt"/>
                <a:ea typeface="Calibri" pitchFamily="34" charset="0"/>
                <a:cs typeface="+mn-cs"/>
              </a:rPr>
              <a:t> plus </a:t>
            </a:r>
            <a:r>
              <a:rPr lang="en-US" sz="2400" dirty="0" err="1">
                <a:latin typeface="+mn-lt"/>
                <a:ea typeface="Calibri" pitchFamily="34" charset="0"/>
                <a:cs typeface="+mn-cs"/>
              </a:rPr>
              <a:t>sa</a:t>
            </a:r>
            <a:r>
              <a:rPr lang="en-US" sz="2400" dirty="0">
                <a:latin typeface="+mn-lt"/>
                <a:ea typeface="Calibri" pitchFamily="34" charset="0"/>
                <a:cs typeface="+mn-cs"/>
              </a:rPr>
              <a:t> puissance est </a:t>
            </a:r>
            <a:r>
              <a:rPr lang="en-US" sz="2400" dirty="0" err="1">
                <a:latin typeface="+mn-lt"/>
                <a:ea typeface="Calibri" pitchFamily="34" charset="0"/>
                <a:cs typeface="+mn-cs"/>
              </a:rPr>
              <a:t>élevée</a:t>
            </a:r>
            <a:r>
              <a:rPr lang="en-US" sz="2400" dirty="0">
                <a:latin typeface="+mn-lt"/>
                <a:ea typeface="Calibri" pitchFamily="34" charset="0"/>
                <a:cs typeface="+mn-cs"/>
              </a:rPr>
              <a:t>.</a:t>
            </a:r>
            <a:endParaRPr lang="en-US" sz="2400" dirty="0">
              <a:latin typeface="+mn-lt"/>
              <a:cs typeface="+mn-cs"/>
            </a:endParaRPr>
          </a:p>
          <a:p>
            <a:pPr algn="ctr" eaLnBrk="0" hangingPunct="0">
              <a:lnSpc>
                <a:spcPct val="150000"/>
              </a:lnSpc>
              <a:defRPr/>
            </a:pPr>
            <a:endParaRPr lang="en-US" sz="2400" dirty="0">
              <a:latin typeface="+mn-lt"/>
              <a:ea typeface="Calibri" pitchFamily="34" charset="0"/>
              <a:cs typeface="+mn-cs"/>
            </a:endParaRPr>
          </a:p>
          <a:p>
            <a:pPr algn="ctr" eaLnBrk="0" hangingPunct="0">
              <a:lnSpc>
                <a:spcPct val="150000"/>
              </a:lnSpc>
              <a:defRPr/>
            </a:pPr>
            <a:endParaRPr lang="en-US" sz="2400" dirty="0">
              <a:latin typeface="+mn-lt"/>
              <a:ea typeface="Calibri" pitchFamily="34" charset="0"/>
              <a:cs typeface="+mn-cs"/>
            </a:endParaRPr>
          </a:p>
        </p:txBody>
      </p:sp>
      <p:sp>
        <p:nvSpPr>
          <p:cNvPr id="5" name="Espace réservé du numéro de diapositive 4"/>
          <p:cNvSpPr>
            <a:spLocks noGrp="1"/>
          </p:cNvSpPr>
          <p:nvPr>
            <p:ph type="sldNum" sz="quarter" idx="12"/>
          </p:nvPr>
        </p:nvSpPr>
        <p:spPr/>
        <p:txBody>
          <a:bodyPr/>
          <a:lstStyle/>
          <a:p>
            <a:pPr>
              <a:defRPr/>
            </a:pPr>
            <a:fld id="{AB178365-15D9-42AF-B914-CDC8BA2B0AC1}" type="slidenum">
              <a:rPr lang="fr-FR" sz="2000" b="1" smtClean="0">
                <a:solidFill>
                  <a:schemeClr val="accent6"/>
                </a:solidFill>
              </a:rPr>
              <a:pPr>
                <a:defRPr/>
              </a:pPr>
              <a:t>79</a:t>
            </a:fld>
            <a:endParaRPr lang="fr-FR" sz="2000" b="1" dirty="0">
              <a:solidFill>
                <a:schemeClr val="accent6"/>
              </a:solidFill>
            </a:endParaRPr>
          </a:p>
        </p:txBody>
      </p:sp>
      <p:sp>
        <p:nvSpPr>
          <p:cNvPr id="6" name="ZoneTexte 5"/>
          <p:cNvSpPr txBox="1"/>
          <p:nvPr/>
        </p:nvSpPr>
        <p:spPr>
          <a:xfrm>
            <a:off x="0" y="4143375"/>
            <a:ext cx="9144000" cy="1108075"/>
          </a:xfrm>
          <a:prstGeom prst="rect">
            <a:avLst/>
          </a:prstGeom>
          <a:noFill/>
        </p:spPr>
        <p:txBody>
          <a:bodyPr>
            <a:spAutoFit/>
          </a:bodyPr>
          <a:lstStyle/>
          <a:p>
            <a:pPr algn="ctr">
              <a:defRPr/>
            </a:pPr>
            <a:r>
              <a:rPr lang="en-US" sz="2400" dirty="0">
                <a:solidFill>
                  <a:schemeClr val="accent6">
                    <a:lumMod val="50000"/>
                  </a:schemeClr>
                </a:solidFill>
                <a:latin typeface="+mn-lt"/>
                <a:ea typeface="Calibri" pitchFamily="34" charset="0"/>
              </a:rPr>
              <a:t>A, B et C </a:t>
            </a:r>
            <a:r>
              <a:rPr lang="en-US" sz="2400" dirty="0" err="1">
                <a:solidFill>
                  <a:schemeClr val="accent6">
                    <a:lumMod val="50000"/>
                  </a:schemeClr>
                </a:solidFill>
                <a:latin typeface="+mn-lt"/>
                <a:ea typeface="Calibri" pitchFamily="34" charset="0"/>
              </a:rPr>
              <a:t>sont</a:t>
            </a:r>
            <a:r>
              <a:rPr lang="en-US" sz="2400" dirty="0">
                <a:solidFill>
                  <a:schemeClr val="accent6">
                    <a:lumMod val="50000"/>
                  </a:schemeClr>
                </a:solidFill>
                <a:latin typeface="+mn-lt"/>
                <a:ea typeface="Calibri" pitchFamily="34" charset="0"/>
              </a:rPr>
              <a:t> </a:t>
            </a:r>
            <a:r>
              <a:rPr lang="en-US" sz="2400" dirty="0" err="1">
                <a:solidFill>
                  <a:schemeClr val="accent6">
                    <a:lumMod val="50000"/>
                  </a:schemeClr>
                </a:solidFill>
                <a:latin typeface="+mn-lt"/>
                <a:ea typeface="Calibri" pitchFamily="34" charset="0"/>
              </a:rPr>
              <a:t>capables</a:t>
            </a:r>
            <a:r>
              <a:rPr lang="en-US" sz="2400" dirty="0">
                <a:solidFill>
                  <a:schemeClr val="accent6">
                    <a:lumMod val="50000"/>
                  </a:schemeClr>
                </a:solidFill>
                <a:latin typeface="+mn-lt"/>
                <a:ea typeface="Calibri" pitchFamily="34" charset="0"/>
              </a:rPr>
              <a:t> de </a:t>
            </a:r>
            <a:r>
              <a:rPr lang="en-US" sz="2400" dirty="0" err="1">
                <a:solidFill>
                  <a:schemeClr val="accent6">
                    <a:lumMod val="50000"/>
                  </a:schemeClr>
                </a:solidFill>
                <a:latin typeface="+mn-lt"/>
                <a:ea typeface="Calibri" pitchFamily="34" charset="0"/>
              </a:rPr>
              <a:t>produire</a:t>
            </a:r>
            <a:r>
              <a:rPr lang="en-US" sz="2400" dirty="0">
                <a:solidFill>
                  <a:schemeClr val="accent6">
                    <a:lumMod val="50000"/>
                  </a:schemeClr>
                </a:solidFill>
                <a:latin typeface="+mn-lt"/>
                <a:ea typeface="Calibri" pitchFamily="34" charset="0"/>
              </a:rPr>
              <a:t> </a:t>
            </a:r>
            <a:r>
              <a:rPr lang="en-US" sz="2400" dirty="0" err="1">
                <a:solidFill>
                  <a:schemeClr val="accent6">
                    <a:lumMod val="50000"/>
                  </a:schemeClr>
                </a:solidFill>
                <a:latin typeface="+mn-lt"/>
                <a:ea typeface="Calibri" pitchFamily="34" charset="0"/>
              </a:rPr>
              <a:t>l’effet</a:t>
            </a:r>
            <a:r>
              <a:rPr lang="en-US" sz="2400" dirty="0">
                <a:solidFill>
                  <a:schemeClr val="accent6">
                    <a:lumMod val="50000"/>
                  </a:schemeClr>
                </a:solidFill>
                <a:latin typeface="+mn-lt"/>
                <a:ea typeface="Calibri" pitchFamily="34" charset="0"/>
              </a:rPr>
              <a:t> maximal, </a:t>
            </a:r>
            <a:r>
              <a:rPr lang="en-US" sz="2400" dirty="0" err="1">
                <a:solidFill>
                  <a:schemeClr val="accent6">
                    <a:lumMod val="50000"/>
                  </a:schemeClr>
                </a:solidFill>
                <a:latin typeface="+mn-lt"/>
                <a:ea typeface="Calibri" pitchFamily="34" charset="0"/>
              </a:rPr>
              <a:t>ils</a:t>
            </a:r>
            <a:r>
              <a:rPr lang="en-US" sz="2400" dirty="0">
                <a:solidFill>
                  <a:schemeClr val="accent6">
                    <a:lumMod val="50000"/>
                  </a:schemeClr>
                </a:solidFill>
                <a:latin typeface="+mn-lt"/>
                <a:ea typeface="Calibri" pitchFamily="34" charset="0"/>
              </a:rPr>
              <a:t> </a:t>
            </a:r>
            <a:r>
              <a:rPr lang="en-US" sz="2400" dirty="0" err="1">
                <a:solidFill>
                  <a:schemeClr val="accent6">
                    <a:lumMod val="50000"/>
                  </a:schemeClr>
                </a:solidFill>
                <a:latin typeface="+mn-lt"/>
                <a:ea typeface="Calibri" pitchFamily="34" charset="0"/>
              </a:rPr>
              <a:t>ont</a:t>
            </a:r>
            <a:r>
              <a:rPr lang="en-US" sz="2400" dirty="0">
                <a:solidFill>
                  <a:schemeClr val="accent6">
                    <a:lumMod val="50000"/>
                  </a:schemeClr>
                </a:solidFill>
                <a:latin typeface="+mn-lt"/>
                <a:ea typeface="Calibri" pitchFamily="34" charset="0"/>
              </a:rPr>
              <a:t> la </a:t>
            </a:r>
            <a:r>
              <a:rPr lang="en-US" sz="2400" dirty="0" err="1">
                <a:solidFill>
                  <a:schemeClr val="accent6">
                    <a:lumMod val="50000"/>
                  </a:schemeClr>
                </a:solidFill>
                <a:latin typeface="+mn-lt"/>
                <a:ea typeface="Calibri" pitchFamily="34" charset="0"/>
              </a:rPr>
              <a:t>même</a:t>
            </a:r>
            <a:r>
              <a:rPr lang="en-US" sz="2400" dirty="0">
                <a:solidFill>
                  <a:schemeClr val="accent6">
                    <a:lumMod val="50000"/>
                  </a:schemeClr>
                </a:solidFill>
                <a:latin typeface="+mn-lt"/>
                <a:ea typeface="Calibri" pitchFamily="34" charset="0"/>
              </a:rPr>
              <a:t> </a:t>
            </a:r>
            <a:r>
              <a:rPr lang="en-US" sz="2400" dirty="0" err="1">
                <a:solidFill>
                  <a:schemeClr val="accent6">
                    <a:lumMod val="50000"/>
                  </a:schemeClr>
                </a:solidFill>
                <a:latin typeface="+mn-lt"/>
                <a:ea typeface="Calibri" pitchFamily="34" charset="0"/>
              </a:rPr>
              <a:t>efficacité</a:t>
            </a:r>
            <a:r>
              <a:rPr lang="en-US" sz="2400" dirty="0">
                <a:solidFill>
                  <a:schemeClr val="accent6">
                    <a:lumMod val="50000"/>
                  </a:schemeClr>
                </a:solidFill>
                <a:latin typeface="+mn-lt"/>
                <a:ea typeface="Calibri" pitchFamily="34" charset="0"/>
              </a:rPr>
              <a:t> et </a:t>
            </a:r>
            <a:r>
              <a:rPr lang="en-US" sz="2400" dirty="0" err="1">
                <a:solidFill>
                  <a:schemeClr val="accent6">
                    <a:lumMod val="50000"/>
                  </a:schemeClr>
                </a:solidFill>
                <a:latin typeface="+mn-lt"/>
                <a:ea typeface="Calibri" pitchFamily="34" charset="0"/>
              </a:rPr>
              <a:t>ce</a:t>
            </a:r>
            <a:r>
              <a:rPr lang="en-US" sz="2400" dirty="0">
                <a:solidFill>
                  <a:schemeClr val="accent6">
                    <a:lumMod val="50000"/>
                  </a:schemeClr>
                </a:solidFill>
                <a:latin typeface="+mn-lt"/>
                <a:ea typeface="Calibri" pitchFamily="34" charset="0"/>
              </a:rPr>
              <a:t> </a:t>
            </a:r>
            <a:r>
              <a:rPr lang="en-US" sz="2400" dirty="0" err="1">
                <a:solidFill>
                  <a:schemeClr val="accent6">
                    <a:lumMod val="50000"/>
                  </a:schemeClr>
                </a:solidFill>
                <a:latin typeface="+mn-lt"/>
                <a:ea typeface="Calibri" pitchFamily="34" charset="0"/>
              </a:rPr>
              <a:t>sont</a:t>
            </a:r>
            <a:r>
              <a:rPr lang="en-US" sz="2400" dirty="0">
                <a:solidFill>
                  <a:schemeClr val="accent6">
                    <a:lumMod val="50000"/>
                  </a:schemeClr>
                </a:solidFill>
                <a:latin typeface="+mn-lt"/>
                <a:ea typeface="Calibri" pitchFamily="34" charset="0"/>
              </a:rPr>
              <a:t> des </a:t>
            </a:r>
            <a:r>
              <a:rPr lang="en-US" sz="2400" b="1" dirty="0" err="1">
                <a:solidFill>
                  <a:schemeClr val="accent6">
                    <a:lumMod val="50000"/>
                  </a:schemeClr>
                </a:solidFill>
                <a:latin typeface="+mn-lt"/>
                <a:ea typeface="Calibri" pitchFamily="34" charset="0"/>
              </a:rPr>
              <a:t>agonistes</a:t>
            </a:r>
            <a:r>
              <a:rPr lang="en-US" sz="2400" b="1" dirty="0">
                <a:solidFill>
                  <a:schemeClr val="accent6">
                    <a:lumMod val="50000"/>
                  </a:schemeClr>
                </a:solidFill>
                <a:latin typeface="+mn-lt"/>
                <a:ea typeface="Calibri" pitchFamily="34" charset="0"/>
              </a:rPr>
              <a:t> </a:t>
            </a:r>
            <a:r>
              <a:rPr lang="en-US" sz="2400" b="1" dirty="0" err="1">
                <a:solidFill>
                  <a:schemeClr val="accent6">
                    <a:lumMod val="50000"/>
                  </a:schemeClr>
                </a:solidFill>
                <a:latin typeface="+mn-lt"/>
                <a:ea typeface="Calibri" pitchFamily="34" charset="0"/>
              </a:rPr>
              <a:t>entiers</a:t>
            </a:r>
            <a:endParaRPr lang="en-US" sz="2400" dirty="0">
              <a:solidFill>
                <a:schemeClr val="accent6">
                  <a:lumMod val="50000"/>
                </a:schemeClr>
              </a:solidFill>
              <a:latin typeface="+mn-lt"/>
            </a:endParaRPr>
          </a:p>
          <a:p>
            <a:pPr>
              <a:defRPr/>
            </a:pPr>
            <a:endParaRPr lang="fr-FR" dirty="0"/>
          </a:p>
        </p:txBody>
      </p:sp>
      <p:pic>
        <p:nvPicPr>
          <p:cNvPr id="7" name="Espace réservé du contenu 3"/>
          <p:cNvPicPr>
            <a:picLocks/>
          </p:cNvPicPr>
          <p:nvPr/>
        </p:nvPicPr>
        <p:blipFill>
          <a:blip r:embed="rId2"/>
          <a:srcRect/>
          <a:stretch>
            <a:fillRect/>
          </a:stretch>
        </p:blipFill>
        <p:spPr bwMode="auto">
          <a:xfrm>
            <a:off x="0" y="5143500"/>
            <a:ext cx="2724150" cy="1714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78851"/>
                                        </p:tgtEl>
                                      </p:cBhvr>
                                    </p:animEffect>
                                    <p:set>
                                      <p:cBhvr>
                                        <p:cTn id="7" dur="1" fill="hold">
                                          <p:stCondLst>
                                            <p:cond delay="499"/>
                                          </p:stCondLst>
                                        </p:cTn>
                                        <p:tgtEl>
                                          <p:spTgt spid="78851"/>
                                        </p:tgtEl>
                                        <p:attrNameLst>
                                          <p:attrName>style.visibility</p:attrName>
                                        </p:attrNameLst>
                                      </p:cBhvr>
                                      <p:to>
                                        <p:strVal val="hidden"/>
                                      </p:to>
                                    </p:se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500"/>
                                        <p:tgtEl>
                                          <p:spTgt spid="7"/>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83969"/>
                                        </p:tgtEl>
                                        <p:attrNameLst>
                                          <p:attrName>style.visibility</p:attrName>
                                        </p:attrNameLst>
                                      </p:cBhvr>
                                      <p:to>
                                        <p:strVal val="visible"/>
                                      </p:to>
                                    </p:set>
                                    <p:animEffect transition="in" filter="diamond(in)">
                                      <p:cBhvr>
                                        <p:cTn id="15" dur="2000"/>
                                        <p:tgtEl>
                                          <p:spTgt spid="83969"/>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strips(downLeft)">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contenu 2"/>
          <p:cNvSpPr>
            <a:spLocks noGrp="1"/>
          </p:cNvSpPr>
          <p:nvPr>
            <p:ph idx="1"/>
          </p:nvPr>
        </p:nvSpPr>
        <p:spPr>
          <a:xfrm>
            <a:off x="214313" y="1143000"/>
            <a:ext cx="8715375" cy="6072188"/>
          </a:xfrm>
        </p:spPr>
        <p:txBody>
          <a:bodyPr/>
          <a:lstStyle/>
          <a:p>
            <a:pPr algn="ctr">
              <a:defRPr/>
            </a:pPr>
            <a:r>
              <a:rPr lang="en-US" sz="2800" dirty="0" smtClean="0">
                <a:solidFill>
                  <a:schemeClr val="accent5">
                    <a:lumMod val="75000"/>
                  </a:schemeClr>
                </a:solidFill>
              </a:rPr>
              <a:t>La </a:t>
            </a:r>
            <a:r>
              <a:rPr lang="en-US" sz="2800" dirty="0" err="1" smtClean="0">
                <a:solidFill>
                  <a:schemeClr val="accent5">
                    <a:lumMod val="75000"/>
                  </a:schemeClr>
                </a:solidFill>
              </a:rPr>
              <a:t>pharmacodynamie</a:t>
            </a:r>
            <a:r>
              <a:rPr lang="en-US" sz="2800" dirty="0" smtClean="0">
                <a:solidFill>
                  <a:schemeClr val="accent5">
                    <a:lumMod val="75000"/>
                  </a:schemeClr>
                </a:solidFill>
              </a:rPr>
              <a:t> </a:t>
            </a:r>
            <a:r>
              <a:rPr lang="fr-FR" sz="2800" dirty="0" smtClean="0"/>
              <a:t>décrit les effets qu'un principe actif produit sur l'organisme : c'est l'étude détaillée de l'interaction entre la substance active et sa cible</a:t>
            </a:r>
            <a:r>
              <a:rPr lang="fr-FR" sz="2800" baseline="30000" dirty="0" smtClean="0"/>
              <a:t> </a:t>
            </a:r>
            <a:r>
              <a:rPr lang="fr-FR" sz="2800" dirty="0" smtClean="0"/>
              <a:t>(récepteur, protéine libre, canal ionique) </a:t>
            </a:r>
            <a:r>
              <a:rPr lang="fr-FR" dirty="0" smtClean="0"/>
              <a:t> </a:t>
            </a:r>
          </a:p>
          <a:p>
            <a:pPr>
              <a:buFont typeface="Arial" pitchFamily="34" charset="0"/>
              <a:buNone/>
              <a:defRPr/>
            </a:pPr>
            <a:endParaRPr lang="fr-FR" sz="1100" dirty="0" smtClean="0"/>
          </a:p>
          <a:p>
            <a:pPr algn="ctr">
              <a:defRPr/>
            </a:pPr>
            <a:r>
              <a:rPr lang="fr-FR" sz="3000" dirty="0" smtClean="0"/>
              <a:t>Cette réponse est une composante de l'effet thérapeutique recherché</a:t>
            </a:r>
          </a:p>
          <a:p>
            <a:pPr>
              <a:buFont typeface="Arial" pitchFamily="34" charset="0"/>
              <a:buNone/>
              <a:defRPr/>
            </a:pPr>
            <a:endParaRPr lang="fr-FR" sz="1100" dirty="0" smtClean="0"/>
          </a:p>
          <a:p>
            <a:pPr algn="ctr">
              <a:defRPr/>
            </a:pPr>
            <a:r>
              <a:rPr lang="fr-FR" sz="2800" dirty="0" smtClean="0"/>
              <a:t>Le terme </a:t>
            </a:r>
            <a:r>
              <a:rPr lang="fr-FR" sz="2800" b="1" dirty="0" smtClean="0"/>
              <a:t>substance active</a:t>
            </a:r>
            <a:r>
              <a:rPr lang="fr-FR" sz="2800" dirty="0" smtClean="0"/>
              <a:t>, ou </a:t>
            </a:r>
            <a:r>
              <a:rPr lang="fr-FR" sz="2800" b="1" dirty="0" smtClean="0"/>
              <a:t>principe actif,</a:t>
            </a:r>
            <a:r>
              <a:rPr lang="fr-FR" sz="2800" dirty="0" smtClean="0"/>
              <a:t> désigne la substance chimique qui, dans un médicament (entendu comme produit pharmaceutique), possède un effet pharmacologique</a:t>
            </a:r>
          </a:p>
        </p:txBody>
      </p:sp>
      <p:sp>
        <p:nvSpPr>
          <p:cNvPr id="9219" name="Titre 1"/>
          <p:cNvSpPr>
            <a:spLocks noGrp="1"/>
          </p:cNvSpPr>
          <p:nvPr>
            <p:ph type="title"/>
          </p:nvPr>
        </p:nvSpPr>
        <p:spPr>
          <a:xfrm>
            <a:off x="357188" y="-71438"/>
            <a:ext cx="8229600" cy="1143001"/>
          </a:xfrm>
        </p:spPr>
        <p:txBody>
          <a:bodyPr/>
          <a:lstStyle/>
          <a:p>
            <a:r>
              <a:rPr lang="fr-FR" sz="4800" smtClean="0">
                <a:solidFill>
                  <a:srgbClr val="C00000"/>
                </a:solidFill>
              </a:rPr>
              <a:t>DÉFINITION </a:t>
            </a:r>
            <a:endParaRPr lang="ar-DZ" sz="4800" smtClean="0">
              <a:solidFill>
                <a:srgbClr val="C00000"/>
              </a:solidFill>
            </a:endParaRPr>
          </a:p>
        </p:txBody>
      </p:sp>
      <p:sp>
        <p:nvSpPr>
          <p:cNvPr id="4" name="Espace réservé du numéro de diapositive 3"/>
          <p:cNvSpPr>
            <a:spLocks noGrp="1"/>
          </p:cNvSpPr>
          <p:nvPr>
            <p:ph type="sldNum" sz="quarter" idx="12"/>
          </p:nvPr>
        </p:nvSpPr>
        <p:spPr/>
        <p:txBody>
          <a:bodyPr/>
          <a:lstStyle/>
          <a:p>
            <a:pPr>
              <a:defRPr/>
            </a:pPr>
            <a:fld id="{F7E40B46-5ACC-4F7A-BACB-D4810718DCFC}" type="slidenum">
              <a:rPr lang="fr-FR" sz="2000" b="1" smtClean="0">
                <a:solidFill>
                  <a:schemeClr val="accent5"/>
                </a:solidFill>
              </a:rPr>
              <a:pPr>
                <a:defRPr/>
              </a:pPr>
              <a:t>8</a:t>
            </a:fld>
            <a:endParaRPr lang="fr-FR" sz="2000"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 calcmode="lin" valueType="num">
                                      <p:cBhvr additive="base">
                                        <p:cTn id="7"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7170">
                                            <p:txEl>
                                              <p:pRg st="2" end="2"/>
                                            </p:txEl>
                                          </p:spTgt>
                                        </p:tgtEl>
                                        <p:attrNameLst>
                                          <p:attrName>style.visibility</p:attrName>
                                        </p:attrNameLst>
                                      </p:cBhvr>
                                      <p:to>
                                        <p:strVal val="visible"/>
                                      </p:to>
                                    </p:set>
                                    <p:animEffect transition="in" filter="strips(downLeft)">
                                      <p:cBhvr>
                                        <p:cTn id="13" dur="500"/>
                                        <p:tgtEl>
                                          <p:spTgt spid="717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170">
                                            <p:txEl>
                                              <p:pRg st="4" end="4"/>
                                            </p:txEl>
                                          </p:spTgt>
                                        </p:tgtEl>
                                        <p:attrNameLst>
                                          <p:attrName>style.visibility</p:attrName>
                                        </p:attrNameLst>
                                      </p:cBhvr>
                                      <p:to>
                                        <p:strVal val="visible"/>
                                      </p:to>
                                    </p:set>
                                    <p:animEffect transition="in" filter="blinds(horizontal)">
                                      <p:cBhvr>
                                        <p:cTn id="18" dur="500"/>
                                        <p:tgtEl>
                                          <p:spTgt spid="71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re 1"/>
          <p:cNvSpPr>
            <a:spLocks noGrp="1"/>
          </p:cNvSpPr>
          <p:nvPr>
            <p:ph type="title"/>
          </p:nvPr>
        </p:nvSpPr>
        <p:spPr>
          <a:xfrm>
            <a:off x="428625" y="428625"/>
            <a:ext cx="8229600" cy="511175"/>
          </a:xfrm>
        </p:spPr>
        <p:txBody>
          <a:bodyPr/>
          <a:lstStyle/>
          <a:p>
            <a:r>
              <a:rPr lang="fr-FR" b="1" smtClean="0"/>
              <a:t>Notion de constante d’affinité </a:t>
            </a:r>
            <a:br>
              <a:rPr lang="fr-FR" b="1" smtClean="0"/>
            </a:br>
            <a:endParaRPr lang="ar-DZ" smtClean="0"/>
          </a:p>
        </p:txBody>
      </p:sp>
      <p:pic>
        <p:nvPicPr>
          <p:cNvPr id="82947" name="Picture 2"/>
          <p:cNvPicPr>
            <a:picLocks noChangeAspect="1" noChangeArrowheads="1"/>
          </p:cNvPicPr>
          <p:nvPr/>
        </p:nvPicPr>
        <p:blipFill>
          <a:blip r:embed="rId2"/>
          <a:srcRect/>
          <a:stretch>
            <a:fillRect/>
          </a:stretch>
        </p:blipFill>
        <p:spPr bwMode="auto">
          <a:xfrm>
            <a:off x="1296988" y="928688"/>
            <a:ext cx="6656387" cy="4500562"/>
          </a:xfrm>
          <a:prstGeom prst="rect">
            <a:avLst/>
          </a:prstGeom>
          <a:noFill/>
          <a:ln w="9525">
            <a:noFill/>
            <a:miter lim="800000"/>
            <a:headEnd/>
            <a:tailEnd/>
          </a:ln>
        </p:spPr>
      </p:pic>
      <p:sp>
        <p:nvSpPr>
          <p:cNvPr id="82948" name="Rectangle 4"/>
          <p:cNvSpPr>
            <a:spLocks noChangeArrowheads="1"/>
          </p:cNvSpPr>
          <p:nvPr/>
        </p:nvSpPr>
        <p:spPr bwMode="auto">
          <a:xfrm>
            <a:off x="857250" y="1214438"/>
            <a:ext cx="838200" cy="400050"/>
          </a:xfrm>
          <a:prstGeom prst="rect">
            <a:avLst/>
          </a:prstGeom>
          <a:noFill/>
          <a:ln w="9525">
            <a:noFill/>
            <a:miter lim="800000"/>
            <a:headEnd/>
            <a:tailEnd/>
          </a:ln>
        </p:spPr>
        <p:txBody>
          <a:bodyPr wrap="none">
            <a:spAutoFit/>
          </a:bodyPr>
          <a:lstStyle/>
          <a:p>
            <a:r>
              <a:rPr lang="fr-FR" sz="2000" b="1">
                <a:solidFill>
                  <a:srgbClr val="FF0000"/>
                </a:solidFill>
              </a:rPr>
              <a:t>[M-R]</a:t>
            </a:r>
            <a:endParaRPr lang="ar-DZ" sz="2000" b="1">
              <a:solidFill>
                <a:srgbClr val="FF0000"/>
              </a:solidFill>
            </a:endParaRPr>
          </a:p>
        </p:txBody>
      </p:sp>
      <p:sp>
        <p:nvSpPr>
          <p:cNvPr id="82949" name="Rectangle 5"/>
          <p:cNvSpPr>
            <a:spLocks noChangeArrowheads="1"/>
          </p:cNvSpPr>
          <p:nvPr/>
        </p:nvSpPr>
        <p:spPr bwMode="auto">
          <a:xfrm>
            <a:off x="2286000" y="5072063"/>
            <a:ext cx="582613" cy="369887"/>
          </a:xfrm>
          <a:prstGeom prst="rect">
            <a:avLst/>
          </a:prstGeom>
          <a:noFill/>
          <a:ln w="9525">
            <a:noFill/>
            <a:miter lim="800000"/>
            <a:headEnd/>
            <a:tailEnd/>
          </a:ln>
        </p:spPr>
        <p:txBody>
          <a:bodyPr wrap="none">
            <a:spAutoFit/>
          </a:bodyPr>
          <a:lstStyle/>
          <a:p>
            <a:r>
              <a:rPr lang="fr-FR" b="1"/>
              <a:t>-10 </a:t>
            </a:r>
            <a:endParaRPr lang="ar-DZ"/>
          </a:p>
        </p:txBody>
      </p:sp>
      <p:sp>
        <p:nvSpPr>
          <p:cNvPr id="82950" name="Rectangle 6"/>
          <p:cNvSpPr>
            <a:spLocks noChangeArrowheads="1"/>
          </p:cNvSpPr>
          <p:nvPr/>
        </p:nvSpPr>
        <p:spPr bwMode="auto">
          <a:xfrm>
            <a:off x="3714750" y="5072063"/>
            <a:ext cx="390525" cy="369887"/>
          </a:xfrm>
          <a:prstGeom prst="rect">
            <a:avLst/>
          </a:prstGeom>
          <a:noFill/>
          <a:ln w="9525">
            <a:noFill/>
            <a:miter lim="800000"/>
            <a:headEnd/>
            <a:tailEnd/>
          </a:ln>
        </p:spPr>
        <p:txBody>
          <a:bodyPr wrap="none">
            <a:spAutoFit/>
          </a:bodyPr>
          <a:lstStyle/>
          <a:p>
            <a:r>
              <a:rPr lang="fr-FR" b="1"/>
              <a:t>-9</a:t>
            </a:r>
            <a:endParaRPr lang="ar-DZ"/>
          </a:p>
        </p:txBody>
      </p:sp>
      <p:sp>
        <p:nvSpPr>
          <p:cNvPr id="82951" name="Rectangle 7"/>
          <p:cNvSpPr>
            <a:spLocks noChangeArrowheads="1"/>
          </p:cNvSpPr>
          <p:nvPr/>
        </p:nvSpPr>
        <p:spPr bwMode="auto">
          <a:xfrm>
            <a:off x="4643438" y="5072063"/>
            <a:ext cx="454025" cy="369887"/>
          </a:xfrm>
          <a:prstGeom prst="rect">
            <a:avLst/>
          </a:prstGeom>
          <a:noFill/>
          <a:ln w="9525">
            <a:noFill/>
            <a:miter lim="800000"/>
            <a:headEnd/>
            <a:tailEnd/>
          </a:ln>
        </p:spPr>
        <p:txBody>
          <a:bodyPr wrap="none">
            <a:spAutoFit/>
          </a:bodyPr>
          <a:lstStyle/>
          <a:p>
            <a:r>
              <a:rPr lang="fr-FR" b="1"/>
              <a:t> -8</a:t>
            </a:r>
            <a:endParaRPr lang="ar-DZ"/>
          </a:p>
        </p:txBody>
      </p:sp>
      <p:sp>
        <p:nvSpPr>
          <p:cNvPr id="82952" name="Rectangle 8"/>
          <p:cNvSpPr>
            <a:spLocks noChangeArrowheads="1"/>
          </p:cNvSpPr>
          <p:nvPr/>
        </p:nvSpPr>
        <p:spPr bwMode="auto">
          <a:xfrm>
            <a:off x="6500813" y="5500688"/>
            <a:ext cx="568325" cy="400050"/>
          </a:xfrm>
          <a:prstGeom prst="rect">
            <a:avLst/>
          </a:prstGeom>
          <a:noFill/>
          <a:ln w="9525">
            <a:noFill/>
            <a:miter lim="800000"/>
            <a:headEnd/>
            <a:tailEnd/>
          </a:ln>
        </p:spPr>
        <p:txBody>
          <a:bodyPr wrap="none">
            <a:spAutoFit/>
          </a:bodyPr>
          <a:lstStyle/>
          <a:p>
            <a:r>
              <a:rPr lang="fr-FR" sz="2000" b="1">
                <a:solidFill>
                  <a:srgbClr val="FF0000"/>
                </a:solidFill>
              </a:rPr>
              <a:t>[M]</a:t>
            </a:r>
            <a:endParaRPr lang="ar-DZ" sz="2000" b="1">
              <a:solidFill>
                <a:srgbClr val="FF0000"/>
              </a:solidFill>
            </a:endParaRPr>
          </a:p>
        </p:txBody>
      </p:sp>
      <p:sp>
        <p:nvSpPr>
          <p:cNvPr id="82953" name="Rectangle 10"/>
          <p:cNvSpPr>
            <a:spLocks noChangeArrowheads="1"/>
          </p:cNvSpPr>
          <p:nvPr/>
        </p:nvSpPr>
        <p:spPr bwMode="auto">
          <a:xfrm>
            <a:off x="2214563" y="5500688"/>
            <a:ext cx="785812" cy="369887"/>
          </a:xfrm>
          <a:prstGeom prst="rect">
            <a:avLst/>
          </a:prstGeom>
          <a:noFill/>
          <a:ln w="9525">
            <a:noFill/>
            <a:miter lim="800000"/>
            <a:headEnd/>
            <a:tailEnd/>
          </a:ln>
        </p:spPr>
        <p:txBody>
          <a:bodyPr>
            <a:spAutoFit/>
          </a:bodyPr>
          <a:lstStyle/>
          <a:p>
            <a:r>
              <a:rPr lang="en-US"/>
              <a:t>10</a:t>
            </a:r>
            <a:r>
              <a:rPr lang="en-US" baseline="30000"/>
              <a:t>-10</a:t>
            </a:r>
            <a:r>
              <a:rPr lang="en-US"/>
              <a:t> </a:t>
            </a:r>
            <a:endParaRPr lang="ar-DZ"/>
          </a:p>
        </p:txBody>
      </p:sp>
      <p:sp>
        <p:nvSpPr>
          <p:cNvPr id="82954" name="Rectangle 12"/>
          <p:cNvSpPr>
            <a:spLocks noChangeArrowheads="1"/>
          </p:cNvSpPr>
          <p:nvPr/>
        </p:nvSpPr>
        <p:spPr bwMode="auto">
          <a:xfrm>
            <a:off x="4572000" y="5429250"/>
            <a:ext cx="641350" cy="369888"/>
          </a:xfrm>
          <a:prstGeom prst="rect">
            <a:avLst/>
          </a:prstGeom>
          <a:noFill/>
          <a:ln w="9525">
            <a:noFill/>
            <a:miter lim="800000"/>
            <a:headEnd/>
            <a:tailEnd/>
          </a:ln>
        </p:spPr>
        <p:txBody>
          <a:bodyPr wrap="none">
            <a:spAutoFit/>
          </a:bodyPr>
          <a:lstStyle/>
          <a:p>
            <a:r>
              <a:rPr lang="en-US"/>
              <a:t>10</a:t>
            </a:r>
            <a:r>
              <a:rPr lang="en-US" baseline="30000"/>
              <a:t>-8</a:t>
            </a:r>
            <a:r>
              <a:rPr lang="en-US"/>
              <a:t> </a:t>
            </a:r>
            <a:endParaRPr lang="ar-DZ"/>
          </a:p>
        </p:txBody>
      </p:sp>
      <p:sp>
        <p:nvSpPr>
          <p:cNvPr id="17" name="Ellipse 16"/>
          <p:cNvSpPr/>
          <p:nvPr/>
        </p:nvSpPr>
        <p:spPr>
          <a:xfrm>
            <a:off x="3571875" y="5429250"/>
            <a:ext cx="785813" cy="500063"/>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defRPr/>
            </a:pPr>
            <a:endParaRPr lang="en-US" dirty="0"/>
          </a:p>
          <a:p>
            <a:pPr algn="ctr">
              <a:defRPr/>
            </a:pPr>
            <a:r>
              <a:rPr lang="en-US" dirty="0"/>
              <a:t>10</a:t>
            </a:r>
            <a:r>
              <a:rPr lang="en-US" baseline="30000" dirty="0"/>
              <a:t>-9</a:t>
            </a:r>
            <a:r>
              <a:rPr lang="en-US" dirty="0"/>
              <a:t> </a:t>
            </a:r>
            <a:endParaRPr lang="ar-DZ" dirty="0"/>
          </a:p>
          <a:p>
            <a:pPr algn="ctr">
              <a:defRPr/>
            </a:pPr>
            <a:endParaRPr lang="ar-DZ" dirty="0"/>
          </a:p>
        </p:txBody>
      </p:sp>
      <p:cxnSp>
        <p:nvCxnSpPr>
          <p:cNvPr id="19" name="Connecteur droit avec flèche 18"/>
          <p:cNvCxnSpPr/>
          <p:nvPr/>
        </p:nvCxnSpPr>
        <p:spPr>
          <a:xfrm rot="5400000" flipH="1" flipV="1">
            <a:off x="3714751" y="4357687"/>
            <a:ext cx="1428750" cy="71437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2957" name="Rectangle 19"/>
          <p:cNvSpPr>
            <a:spLocks noChangeArrowheads="1"/>
          </p:cNvSpPr>
          <p:nvPr/>
        </p:nvSpPr>
        <p:spPr bwMode="auto">
          <a:xfrm>
            <a:off x="4214813" y="3643313"/>
            <a:ext cx="2922587" cy="369887"/>
          </a:xfrm>
          <a:prstGeom prst="rect">
            <a:avLst/>
          </a:prstGeom>
          <a:noFill/>
          <a:ln w="9525">
            <a:noFill/>
            <a:miter lim="800000"/>
            <a:headEnd/>
            <a:tailEnd/>
          </a:ln>
        </p:spPr>
        <p:txBody>
          <a:bodyPr>
            <a:spAutoFit/>
          </a:bodyPr>
          <a:lstStyle/>
          <a:p>
            <a:r>
              <a:rPr lang="fr-FR" b="1">
                <a:solidFill>
                  <a:srgbClr val="FF0000"/>
                </a:solidFill>
              </a:rPr>
              <a:t>Kd= </a:t>
            </a:r>
            <a:r>
              <a:rPr lang="fr-FR" b="1"/>
              <a:t>affinité de l’agoniste</a:t>
            </a:r>
            <a:endParaRPr lang="ar-DZ"/>
          </a:p>
        </p:txBody>
      </p:sp>
      <p:sp>
        <p:nvSpPr>
          <p:cNvPr id="15" name="Espace réservé du numéro de diapositive 14"/>
          <p:cNvSpPr>
            <a:spLocks noGrp="1"/>
          </p:cNvSpPr>
          <p:nvPr>
            <p:ph type="sldNum" sz="quarter" idx="12"/>
          </p:nvPr>
        </p:nvSpPr>
        <p:spPr>
          <a:xfrm>
            <a:off x="7010400" y="6492875"/>
            <a:ext cx="2133600" cy="365125"/>
          </a:xfrm>
        </p:spPr>
        <p:txBody>
          <a:bodyPr/>
          <a:lstStyle/>
          <a:p>
            <a:pPr>
              <a:defRPr/>
            </a:pPr>
            <a:fld id="{D8A751E1-880F-44B2-8082-D31C137EBF61}" type="slidenum">
              <a:rPr lang="fr-FR" sz="2000" b="1" smtClean="0">
                <a:solidFill>
                  <a:schemeClr val="accent6"/>
                </a:solidFill>
              </a:rPr>
              <a:pPr>
                <a:defRPr/>
              </a:pPr>
              <a:t>80</a:t>
            </a:fld>
            <a:endParaRPr lang="fr-FR" sz="2000" b="1" dirty="0">
              <a:solidFill>
                <a:schemeClr val="accent6"/>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B273B937-9695-45CD-A01F-1D644F98B0E0}" type="slidenum">
              <a:rPr lang="fr-FR" sz="2000" b="1" smtClean="0">
                <a:solidFill>
                  <a:schemeClr val="accent6"/>
                </a:solidFill>
              </a:rPr>
              <a:pPr>
                <a:defRPr/>
              </a:pPr>
              <a:t>81</a:t>
            </a:fld>
            <a:endParaRPr lang="fr-FR" sz="2000" b="1" dirty="0">
              <a:solidFill>
                <a:schemeClr val="accent6"/>
              </a:solidFill>
            </a:endParaRPr>
          </a:p>
        </p:txBody>
      </p:sp>
      <p:sp>
        <p:nvSpPr>
          <p:cNvPr id="5" name="Rectangle 14"/>
          <p:cNvSpPr>
            <a:spLocks noGrp="1" noChangeArrowheads="1"/>
          </p:cNvSpPr>
          <p:nvPr>
            <p:ph idx="1"/>
          </p:nvPr>
        </p:nvSpPr>
        <p:spPr>
          <a:xfrm>
            <a:off x="571500" y="928688"/>
            <a:ext cx="8229600" cy="4229100"/>
          </a:xfrm>
        </p:spPr>
        <p:txBody>
          <a:bodyPr>
            <a:spAutoFit/>
          </a:bodyPr>
          <a:lstStyle/>
          <a:p>
            <a:pPr algn="ctr">
              <a:lnSpc>
                <a:spcPct val="150000"/>
              </a:lnSpc>
            </a:pPr>
            <a:r>
              <a:rPr lang="fr-FR" sz="2800" b="1" smtClean="0">
                <a:solidFill>
                  <a:schemeClr val="accent1"/>
                </a:solidFill>
              </a:rPr>
              <a:t>Kd </a:t>
            </a:r>
            <a:r>
              <a:rPr lang="fr-FR" sz="2800" b="1" smtClean="0"/>
              <a:t>(</a:t>
            </a:r>
            <a:r>
              <a:rPr lang="fr-FR" sz="2800" b="1" smtClean="0">
                <a:solidFill>
                  <a:srgbClr val="FF0000"/>
                </a:solidFill>
              </a:rPr>
              <a:t>constante d’affinité </a:t>
            </a:r>
            <a:r>
              <a:rPr lang="fr-FR" sz="2800" b="1" smtClean="0"/>
              <a:t>): </a:t>
            </a:r>
          </a:p>
          <a:p>
            <a:pPr algn="ctr">
              <a:lnSpc>
                <a:spcPct val="150000"/>
              </a:lnSpc>
              <a:buFont typeface="Arial" pitchFamily="34" charset="0"/>
              <a:buNone/>
            </a:pPr>
            <a:r>
              <a:rPr lang="fr-FR" sz="2800" smtClean="0"/>
              <a:t>concentration d’agoniste nécessaire pour occuper 50 % des récepteurs = </a:t>
            </a:r>
          </a:p>
          <a:p>
            <a:pPr algn="ctr">
              <a:lnSpc>
                <a:spcPct val="150000"/>
              </a:lnSpc>
              <a:buFont typeface="Arial" pitchFamily="34" charset="0"/>
              <a:buNone/>
            </a:pPr>
            <a:r>
              <a:rPr lang="fr-FR" sz="2800" smtClean="0"/>
              <a:t>constante caractérisant </a:t>
            </a:r>
            <a:r>
              <a:rPr lang="fr-FR" sz="2800" smtClean="0">
                <a:solidFill>
                  <a:srgbClr val="FF0000"/>
                </a:solidFill>
              </a:rPr>
              <a:t>l'affinité</a:t>
            </a:r>
            <a:r>
              <a:rPr lang="fr-FR" sz="2800" smtClean="0"/>
              <a:t> du médicament pour son récepteur, </a:t>
            </a:r>
          </a:p>
          <a:p>
            <a:pPr algn="ctr">
              <a:lnSpc>
                <a:spcPct val="150000"/>
              </a:lnSpc>
              <a:buFont typeface="Arial" pitchFamily="34" charset="0"/>
              <a:buNone/>
            </a:pPr>
            <a:r>
              <a:rPr lang="fr-FR" sz="2800" b="1" smtClean="0"/>
              <a:t>plus Kd est </a:t>
            </a:r>
            <a:r>
              <a:rPr lang="fr-FR" sz="2800" b="1" u="sng" smtClean="0"/>
              <a:t>faible</a:t>
            </a:r>
            <a:r>
              <a:rPr lang="fr-FR" sz="2800" b="1" smtClean="0"/>
              <a:t>, plus l'affinité est </a:t>
            </a:r>
            <a:r>
              <a:rPr lang="fr-FR" sz="2800" b="1" u="sng" smtClean="0"/>
              <a:t>élevée</a:t>
            </a:r>
            <a:endParaRPr lang="fr-FR" sz="28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re 1"/>
          <p:cNvSpPr>
            <a:spLocks noGrp="1"/>
          </p:cNvSpPr>
          <p:nvPr>
            <p:ph type="title"/>
          </p:nvPr>
        </p:nvSpPr>
        <p:spPr>
          <a:xfrm>
            <a:off x="-2786063" y="-71438"/>
            <a:ext cx="8229601" cy="1143001"/>
          </a:xfrm>
        </p:spPr>
        <p:txBody>
          <a:bodyPr/>
          <a:lstStyle/>
          <a:p>
            <a:pPr eaLnBrk="1" hangingPunct="1"/>
            <a:r>
              <a:rPr lang="fr-FR" sz="3600" b="1" smtClean="0">
                <a:solidFill>
                  <a:srgbClr val="FF0000"/>
                </a:solidFill>
              </a:rPr>
              <a:t>AGONISTE</a:t>
            </a:r>
          </a:p>
        </p:txBody>
      </p:sp>
      <p:sp>
        <p:nvSpPr>
          <p:cNvPr id="80899" name="Rectangle 2"/>
          <p:cNvSpPr>
            <a:spLocks noGrp="1" noChangeArrowheads="1"/>
          </p:cNvSpPr>
          <p:nvPr>
            <p:ph idx="1"/>
          </p:nvPr>
        </p:nvSpPr>
        <p:spPr>
          <a:xfrm>
            <a:off x="0" y="857250"/>
            <a:ext cx="8715375" cy="5700713"/>
          </a:xfrm>
        </p:spPr>
        <p:txBody>
          <a:bodyPr/>
          <a:lstStyle/>
          <a:p>
            <a:pPr eaLnBrk="1" hangingPunct="1">
              <a:lnSpc>
                <a:spcPct val="15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mtClean="0"/>
              <a:t>Médicament qui provoque un effet similaire à celui du médiateur naturel (ligand endogène) après liaison sur sa cible.</a:t>
            </a:r>
          </a:p>
          <a:p>
            <a:pPr eaLnBrk="1" hangingPunct="1">
              <a:lnSpc>
                <a:spcPct val="90000"/>
              </a:lnSpc>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mtClean="0"/>
          </a:p>
          <a:p>
            <a:pPr eaLnBrk="1" hangingPunct="1">
              <a:lnSpc>
                <a:spcPct val="15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mtClean="0"/>
              <a:t>L</a:t>
            </a:r>
            <a:r>
              <a:rPr lang="fr-FR" altLang="en-GB" smtClean="0"/>
              <a:t>’</a:t>
            </a:r>
            <a:r>
              <a:rPr lang="fr-FR" smtClean="0"/>
              <a:t>effet pharmacologique maximal obtenu est variable d</a:t>
            </a:r>
            <a:r>
              <a:rPr lang="fr-FR" altLang="en-GB" smtClean="0"/>
              <a:t>’</a:t>
            </a:r>
            <a:r>
              <a:rPr lang="fr-FR" smtClean="0"/>
              <a:t>un agoniste à un autre</a:t>
            </a:r>
            <a:br>
              <a:rPr lang="fr-FR" smtClean="0"/>
            </a:br>
            <a:r>
              <a:rPr lang="fr-FR" smtClean="0">
                <a:latin typeface="Wingdings" pitchFamily="2" charset="2"/>
              </a:rPr>
              <a:t></a:t>
            </a:r>
            <a:r>
              <a:rPr lang="fr-FR" smtClean="0"/>
              <a:t> </a:t>
            </a:r>
            <a:r>
              <a:rPr lang="fr-FR" u="sng" smtClean="0">
                <a:solidFill>
                  <a:srgbClr val="333399"/>
                </a:solidFill>
              </a:rPr>
              <a:t>Efficacité</a:t>
            </a:r>
            <a:r>
              <a:rPr lang="fr-FR" smtClean="0">
                <a:solidFill>
                  <a:srgbClr val="333399"/>
                </a:solidFill>
              </a:rPr>
              <a:t> de l</a:t>
            </a:r>
            <a:r>
              <a:rPr lang="fr-FR" altLang="en-GB" smtClean="0">
                <a:solidFill>
                  <a:srgbClr val="333399"/>
                </a:solidFill>
              </a:rPr>
              <a:t>’</a:t>
            </a:r>
            <a:r>
              <a:rPr lang="fr-FR" smtClean="0">
                <a:solidFill>
                  <a:srgbClr val="333399"/>
                </a:solidFill>
              </a:rPr>
              <a:t>agoniste</a:t>
            </a:r>
          </a:p>
          <a:p>
            <a:pPr eaLnBrk="1" hangingPunct="1">
              <a:lnSpc>
                <a:spcPct val="90000"/>
              </a:lnSpc>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1000" smtClean="0">
              <a:solidFill>
                <a:srgbClr val="333399"/>
              </a:solidFill>
            </a:endParaRPr>
          </a:p>
        </p:txBody>
      </p:sp>
      <p:sp>
        <p:nvSpPr>
          <p:cNvPr id="7" name="Espace réservé du numéro de diapositive 6"/>
          <p:cNvSpPr>
            <a:spLocks noGrp="1"/>
          </p:cNvSpPr>
          <p:nvPr>
            <p:ph type="sldNum" sz="quarter" idx="12"/>
          </p:nvPr>
        </p:nvSpPr>
        <p:spPr/>
        <p:txBody>
          <a:bodyPr/>
          <a:lstStyle/>
          <a:p>
            <a:pPr>
              <a:defRPr/>
            </a:pPr>
            <a:fld id="{63151AF8-FE10-4B20-AD62-D35906AABF1F}" type="slidenum">
              <a:rPr lang="fr-FR" sz="2000" b="1" smtClean="0">
                <a:solidFill>
                  <a:schemeClr val="accent6"/>
                </a:solidFill>
              </a:rPr>
              <a:pPr>
                <a:defRPr/>
              </a:pPr>
              <a:t>82</a:t>
            </a:fld>
            <a:endParaRPr lang="fr-FR" sz="2000" b="1"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strips(downLeft)">
                                      <p:cBhvr>
                                        <p:cTn id="7" dur="500"/>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0899">
                                            <p:txEl>
                                              <p:pRg st="2" end="2"/>
                                            </p:txEl>
                                          </p:spTgt>
                                        </p:tgtEl>
                                        <p:attrNameLst>
                                          <p:attrName>style.visibility</p:attrName>
                                        </p:attrNameLst>
                                      </p:cBhvr>
                                      <p:to>
                                        <p:strVal val="visible"/>
                                      </p:to>
                                    </p:set>
                                    <p:animEffect transition="in" filter="strips(downLeft)">
                                      <p:cBhvr>
                                        <p:cTn id="12" dur="500"/>
                                        <p:tgtEl>
                                          <p:spTgt spid="80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5F0CD3FA-316F-4A2F-9E4D-D77E9443CDAF}" type="slidenum">
              <a:rPr lang="fr-FR" sz="2000" b="1" smtClean="0">
                <a:solidFill>
                  <a:schemeClr val="accent6"/>
                </a:solidFill>
              </a:rPr>
              <a:pPr>
                <a:defRPr/>
              </a:pPr>
              <a:t>83</a:t>
            </a:fld>
            <a:endParaRPr lang="fr-FR" sz="2000" b="1">
              <a:solidFill>
                <a:schemeClr val="accent6"/>
              </a:solidFill>
            </a:endParaRPr>
          </a:p>
        </p:txBody>
      </p:sp>
      <p:pic>
        <p:nvPicPr>
          <p:cNvPr id="5" name="Picture 3"/>
          <p:cNvPicPr>
            <a:picLocks noGrp="1" noChangeAspect="1" noChangeArrowheads="1"/>
          </p:cNvPicPr>
          <p:nvPr>
            <p:ph idx="1"/>
          </p:nvPr>
        </p:nvPicPr>
        <p:blipFill>
          <a:blip r:embed="rId2"/>
          <a:srcRect/>
          <a:stretch>
            <a:fillRect/>
          </a:stretch>
        </p:blipFill>
        <p:spPr>
          <a:xfrm>
            <a:off x="1500188" y="3786188"/>
            <a:ext cx="5946775" cy="3071812"/>
          </a:xfrm>
          <a:noFill/>
        </p:spPr>
      </p:pic>
      <p:sp>
        <p:nvSpPr>
          <p:cNvPr id="6" name="Text Box 4"/>
          <p:cNvSpPr txBox="1">
            <a:spLocks noChangeArrowheads="1"/>
          </p:cNvSpPr>
          <p:nvPr/>
        </p:nvSpPr>
        <p:spPr bwMode="auto">
          <a:xfrm>
            <a:off x="2786063" y="2786063"/>
            <a:ext cx="3048000" cy="1016000"/>
          </a:xfrm>
          <a:prstGeom prst="rect">
            <a:avLst/>
          </a:prstGeom>
          <a:noFill/>
          <a:ln w="9360">
            <a:solidFill>
              <a:srgbClr val="000000"/>
            </a:solidFill>
            <a:miter lim="800000"/>
            <a:headEnd/>
            <a:tailEnd/>
          </a:ln>
        </p:spPr>
        <p:txBody>
          <a:bodyPr lIns="90000" tIns="46800" rIns="90000" bIns="46800">
            <a:spAutoFit/>
          </a:bodyPr>
          <a:lstStyle/>
          <a:p>
            <a:pPr algn="ctr">
              <a:spcBef>
                <a:spcPts val="1500"/>
              </a:spcBef>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a:solidFill>
                  <a:srgbClr val="000000"/>
                </a:solidFill>
                <a:latin typeface="Tahoma" pitchFamily="34" charset="0"/>
                <a:ea typeface="MS PGothic" pitchFamily="34" charset="-128"/>
                <a:cs typeface="Lucida Sans Unicode" pitchFamily="34" charset="0"/>
              </a:rPr>
              <a:t>Efficacité :</a:t>
            </a:r>
          </a:p>
          <a:p>
            <a:pPr algn="ctr">
              <a:spcBef>
                <a:spcPts val="1500"/>
              </a:spcBef>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a:solidFill>
                  <a:srgbClr val="000000"/>
                </a:solidFill>
                <a:latin typeface="Tahoma" pitchFamily="34" charset="0"/>
                <a:ea typeface="MS PGothic" pitchFamily="34" charset="-128"/>
                <a:cs typeface="Lucida Sans Unicode" pitchFamily="34" charset="0"/>
              </a:rPr>
              <a:t>A &gt; B &gt; C</a:t>
            </a:r>
          </a:p>
        </p:txBody>
      </p:sp>
      <p:sp>
        <p:nvSpPr>
          <p:cNvPr id="7" name="Rectangle 6"/>
          <p:cNvSpPr>
            <a:spLocks noChangeArrowheads="1"/>
          </p:cNvSpPr>
          <p:nvPr/>
        </p:nvSpPr>
        <p:spPr bwMode="auto">
          <a:xfrm>
            <a:off x="214313" y="74613"/>
            <a:ext cx="8715375" cy="2354262"/>
          </a:xfrm>
          <a:prstGeom prst="rect">
            <a:avLst/>
          </a:prstGeom>
          <a:noFill/>
          <a:ln w="9525">
            <a:noFill/>
            <a:miter lim="800000"/>
            <a:headEnd/>
            <a:tailEnd/>
          </a:ln>
        </p:spPr>
        <p:txBody>
          <a:bodyPr>
            <a:spAutoFit/>
          </a:bodyPr>
          <a:lstStyle/>
          <a:p>
            <a:pPr>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2400" b="1">
                <a:solidFill>
                  <a:srgbClr val="FF0000"/>
                </a:solidFill>
              </a:rPr>
              <a:t>Agoniste entier </a:t>
            </a:r>
            <a:r>
              <a:rPr lang="fr-FR" sz="2400"/>
              <a:t>ou pur : produit l</a:t>
            </a:r>
            <a:r>
              <a:rPr lang="fr-FR" altLang="en-GB" sz="2400"/>
              <a:t>’</a:t>
            </a:r>
            <a:r>
              <a:rPr lang="fr-FR" sz="2400"/>
              <a:t>effet maximal</a:t>
            </a:r>
          </a:p>
          <a:p>
            <a:pPr>
              <a:lnSpc>
                <a:spcPct val="90000"/>
              </a:lnSpc>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1000"/>
          </a:p>
          <a:p>
            <a:pPr>
              <a:lnSpc>
                <a:spcPct val="15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2400" b="1">
                <a:solidFill>
                  <a:srgbClr val="FF0000"/>
                </a:solidFill>
              </a:rPr>
              <a:t>Agoniste partiel </a:t>
            </a:r>
            <a:r>
              <a:rPr lang="fr-FR" sz="2400"/>
              <a:t>(réponse incomplète): </a:t>
            </a:r>
            <a:br>
              <a:rPr lang="fr-FR" sz="2400"/>
            </a:br>
            <a:r>
              <a:rPr lang="fr-FR" sz="2400"/>
              <a:t>effet &lt; effet maximal ,Son affinité pour le récepteur est plus faible que l’agoniste pur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ox(ou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re 1"/>
          <p:cNvSpPr>
            <a:spLocks noGrp="1"/>
          </p:cNvSpPr>
          <p:nvPr>
            <p:ph type="title"/>
          </p:nvPr>
        </p:nvSpPr>
        <p:spPr>
          <a:xfrm>
            <a:off x="-2357438" y="-71438"/>
            <a:ext cx="8229601" cy="1143001"/>
          </a:xfrm>
        </p:spPr>
        <p:txBody>
          <a:bodyPr/>
          <a:lstStyle/>
          <a:p>
            <a:pPr eaLnBrk="1" hangingPunct="1"/>
            <a:r>
              <a:rPr lang="fr-FR" sz="3600" b="1" smtClean="0">
                <a:solidFill>
                  <a:srgbClr val="FF0000"/>
                </a:solidFill>
              </a:rPr>
              <a:t>ANTAGONISTE</a:t>
            </a:r>
          </a:p>
        </p:txBody>
      </p:sp>
      <p:sp>
        <p:nvSpPr>
          <p:cNvPr id="45059" name="Espace réservé du contenu 2"/>
          <p:cNvSpPr>
            <a:spLocks noGrp="1"/>
          </p:cNvSpPr>
          <p:nvPr>
            <p:ph idx="1"/>
          </p:nvPr>
        </p:nvSpPr>
        <p:spPr>
          <a:xfrm>
            <a:off x="0" y="831850"/>
            <a:ext cx="9144000" cy="4525963"/>
          </a:xfrm>
        </p:spPr>
        <p:txBody>
          <a:bodyPr/>
          <a:lstStyle/>
          <a:p>
            <a:pPr eaLnBrk="1" hangingPunct="1">
              <a:lnSpc>
                <a:spcPct val="130000"/>
              </a:lnSpc>
              <a:defRPr/>
            </a:pPr>
            <a:r>
              <a:rPr lang="fr-FR" sz="2800" dirty="0" smtClean="0">
                <a:latin typeface="+mj-lt"/>
              </a:rPr>
              <a:t>Substance qui se lie à un récepteur spécifique sans provoquer d</a:t>
            </a:r>
            <a:r>
              <a:rPr lang="fr-FR" altLang="en-GB" sz="2800" dirty="0" smtClean="0">
                <a:latin typeface="+mj-lt"/>
              </a:rPr>
              <a:t>’</a:t>
            </a:r>
            <a:r>
              <a:rPr lang="fr-FR" sz="2800" dirty="0" smtClean="0">
                <a:latin typeface="+mj-lt"/>
              </a:rPr>
              <a:t>effet (réponse cellulaire nulle), et qui bloque l</a:t>
            </a:r>
            <a:r>
              <a:rPr lang="fr-FR" altLang="en-GB" sz="2800" dirty="0" smtClean="0">
                <a:latin typeface="+mj-lt"/>
              </a:rPr>
              <a:t>’</a:t>
            </a:r>
            <a:r>
              <a:rPr lang="fr-FR" sz="2800" dirty="0" smtClean="0">
                <a:latin typeface="+mj-lt"/>
              </a:rPr>
              <a:t>action du médiateur endogène (empêche sa liaison au récepteur)</a:t>
            </a:r>
            <a:endParaRPr lang="fr-FR" sz="2800" dirty="0" smtClean="0">
              <a:solidFill>
                <a:srgbClr val="000000"/>
              </a:solidFill>
              <a:latin typeface="+mj-lt"/>
              <a:cs typeface="Lucida Sans Unicode" pitchFamily="34" charset="0"/>
            </a:endParaRPr>
          </a:p>
          <a:p>
            <a:pPr eaLnBrk="1" hangingPunct="1">
              <a:lnSpc>
                <a:spcPct val="130000"/>
              </a:lnSpc>
              <a:defRPr/>
            </a:pPr>
            <a:r>
              <a:rPr lang="fr-FR" sz="2800" dirty="0" smtClean="0">
                <a:solidFill>
                  <a:srgbClr val="000000"/>
                </a:solidFill>
                <a:latin typeface="+mj-lt"/>
                <a:cs typeface="Lucida Sans Unicode" pitchFamily="34" charset="0"/>
              </a:rPr>
              <a:t>Deux types d</a:t>
            </a:r>
            <a:r>
              <a:rPr lang="fr-FR" altLang="en-GB" sz="2800" dirty="0" smtClean="0">
                <a:solidFill>
                  <a:srgbClr val="000000"/>
                </a:solidFill>
                <a:latin typeface="+mj-lt"/>
                <a:cs typeface="Lucida Sans Unicode" pitchFamily="34" charset="0"/>
              </a:rPr>
              <a:t>’</a:t>
            </a:r>
            <a:r>
              <a:rPr lang="fr-FR" sz="2800" dirty="0" smtClean="0">
                <a:solidFill>
                  <a:srgbClr val="000000"/>
                </a:solidFill>
                <a:latin typeface="+mj-lt"/>
                <a:cs typeface="Lucida Sans Unicode" pitchFamily="34" charset="0"/>
              </a:rPr>
              <a:t>antagonistes :</a:t>
            </a:r>
          </a:p>
          <a:p>
            <a:pPr lvl="1" eaLnBrk="1" hangingPunct="1">
              <a:lnSpc>
                <a:spcPct val="130000"/>
              </a:lnSpc>
              <a:defRPr/>
            </a:pPr>
            <a:r>
              <a:rPr lang="fr-FR" dirty="0" smtClean="0">
                <a:solidFill>
                  <a:srgbClr val="000000"/>
                </a:solidFill>
                <a:latin typeface="+mj-lt"/>
                <a:cs typeface="Lucida Sans Unicode" pitchFamily="34" charset="0"/>
              </a:rPr>
              <a:t>Antagoniste </a:t>
            </a:r>
            <a:r>
              <a:rPr lang="fr-FR" b="1" u="sng" dirty="0" smtClean="0">
                <a:solidFill>
                  <a:srgbClr val="000000"/>
                </a:solidFill>
                <a:latin typeface="+mj-lt"/>
                <a:cs typeface="Lucida Sans Unicode" pitchFamily="34" charset="0"/>
              </a:rPr>
              <a:t>compétitif</a:t>
            </a:r>
            <a:r>
              <a:rPr lang="fr-FR" b="1" dirty="0" smtClean="0">
                <a:solidFill>
                  <a:srgbClr val="000000"/>
                </a:solidFill>
                <a:latin typeface="+mj-lt"/>
                <a:cs typeface="Lucida Sans Unicode" pitchFamily="34" charset="0"/>
              </a:rPr>
              <a:t> </a:t>
            </a:r>
            <a:r>
              <a:rPr lang="fr-FR" dirty="0" smtClean="0">
                <a:solidFill>
                  <a:srgbClr val="000000"/>
                </a:solidFill>
                <a:latin typeface="+mj-lt"/>
                <a:cs typeface="Lucida Sans Unicode" pitchFamily="34" charset="0"/>
              </a:rPr>
              <a:t>: se lie sur le même site que le médiateur endogène (compétition pour la liaison sur le même site)</a:t>
            </a:r>
            <a:r>
              <a:rPr lang="ar-SA" dirty="0" smtClean="0">
                <a:solidFill>
                  <a:srgbClr val="000000"/>
                </a:solidFill>
                <a:latin typeface="+mj-lt"/>
              </a:rPr>
              <a:t>‏</a:t>
            </a:r>
            <a:endParaRPr lang="fr-FR" dirty="0" smtClean="0">
              <a:solidFill>
                <a:srgbClr val="000000"/>
              </a:solidFill>
              <a:latin typeface="+mj-lt"/>
              <a:cs typeface="Lucida Sans Unicode" pitchFamily="34" charset="0"/>
            </a:endParaRPr>
          </a:p>
          <a:p>
            <a:pPr lvl="1" eaLnBrk="1" hangingPunct="1">
              <a:lnSpc>
                <a:spcPct val="130000"/>
              </a:lnSpc>
              <a:defRPr/>
            </a:pPr>
            <a:r>
              <a:rPr lang="fr-FR" dirty="0" smtClean="0">
                <a:solidFill>
                  <a:srgbClr val="000000"/>
                </a:solidFill>
                <a:latin typeface="+mj-lt"/>
                <a:cs typeface="Lucida Sans Unicode" pitchFamily="34" charset="0"/>
              </a:rPr>
              <a:t>Antagoniste </a:t>
            </a:r>
            <a:r>
              <a:rPr lang="fr-FR" b="1" u="sng" dirty="0" smtClean="0">
                <a:solidFill>
                  <a:srgbClr val="000000"/>
                </a:solidFill>
                <a:latin typeface="+mj-lt"/>
                <a:cs typeface="Lucida Sans Unicode" pitchFamily="34" charset="0"/>
              </a:rPr>
              <a:t>non compétitif</a:t>
            </a:r>
            <a:r>
              <a:rPr lang="fr-FR" b="1" dirty="0" smtClean="0">
                <a:solidFill>
                  <a:srgbClr val="000000"/>
                </a:solidFill>
                <a:latin typeface="+mj-lt"/>
                <a:cs typeface="Lucida Sans Unicode" pitchFamily="34" charset="0"/>
              </a:rPr>
              <a:t> </a:t>
            </a:r>
            <a:r>
              <a:rPr lang="fr-FR" dirty="0" smtClean="0">
                <a:solidFill>
                  <a:srgbClr val="000000"/>
                </a:solidFill>
                <a:latin typeface="+mj-lt"/>
                <a:cs typeface="Lucida Sans Unicode" pitchFamily="34" charset="0"/>
              </a:rPr>
              <a:t>: se lie à un autre site du récepteur</a:t>
            </a:r>
          </a:p>
          <a:p>
            <a:pPr eaLnBrk="1" hangingPunct="1">
              <a:lnSpc>
                <a:spcPct val="130000"/>
              </a:lnSpc>
              <a:defRPr/>
            </a:pPr>
            <a:endParaRPr lang="fr-FR" dirty="0" smtClean="0"/>
          </a:p>
        </p:txBody>
      </p:sp>
      <p:sp>
        <p:nvSpPr>
          <p:cNvPr id="5" name="Espace réservé du numéro de diapositive 4"/>
          <p:cNvSpPr>
            <a:spLocks noGrp="1"/>
          </p:cNvSpPr>
          <p:nvPr>
            <p:ph type="sldNum" sz="quarter" idx="12"/>
          </p:nvPr>
        </p:nvSpPr>
        <p:spPr/>
        <p:txBody>
          <a:bodyPr/>
          <a:lstStyle/>
          <a:p>
            <a:pPr>
              <a:defRPr/>
            </a:pPr>
            <a:fld id="{8D08C0AD-6CCE-4CF3-920A-4645DE32EA6F}" type="slidenum">
              <a:rPr lang="fr-FR" sz="2000" b="1" smtClean="0">
                <a:solidFill>
                  <a:schemeClr val="accent6"/>
                </a:solidFill>
              </a:rPr>
              <a:pPr>
                <a:defRPr/>
              </a:pPr>
              <a:t>84</a:t>
            </a:fld>
            <a:endParaRPr lang="fr-FR" sz="2000" b="1" dirty="0">
              <a:solidFill>
                <a:schemeClr val="accent6"/>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1"/>
          <p:cNvSpPr>
            <a:spLocks noGrp="1"/>
          </p:cNvSpPr>
          <p:nvPr>
            <p:ph type="title"/>
          </p:nvPr>
        </p:nvSpPr>
        <p:spPr>
          <a:xfrm>
            <a:off x="285750" y="274638"/>
            <a:ext cx="8858250" cy="1143000"/>
          </a:xfrm>
        </p:spPr>
        <p:txBody>
          <a:bodyPr/>
          <a:lstStyle/>
          <a:p>
            <a:r>
              <a:rPr lang="fr-FR" b="1" smtClean="0"/>
              <a:t>Notion d’agoniste</a:t>
            </a:r>
            <a:br>
              <a:rPr lang="fr-FR" b="1" smtClean="0"/>
            </a:br>
            <a:r>
              <a:rPr lang="fr-FR" b="1" smtClean="0"/>
              <a:t>entier - agoniste partiel</a:t>
            </a:r>
            <a:endParaRPr lang="ar-DZ" b="1" smtClean="0"/>
          </a:p>
        </p:txBody>
      </p:sp>
      <p:sp>
        <p:nvSpPr>
          <p:cNvPr id="74755" name="Espace réservé du contenu 2"/>
          <p:cNvSpPr>
            <a:spLocks noGrp="1"/>
          </p:cNvSpPr>
          <p:nvPr>
            <p:ph idx="1"/>
          </p:nvPr>
        </p:nvSpPr>
        <p:spPr>
          <a:xfrm>
            <a:off x="457200" y="1600200"/>
            <a:ext cx="8686800" cy="5257800"/>
          </a:xfrm>
        </p:spPr>
        <p:txBody>
          <a:bodyPr/>
          <a:lstStyle/>
          <a:p>
            <a:r>
              <a:rPr lang="fr-FR" smtClean="0"/>
              <a:t>La réponse maximale obtenue par un effet pharmacologique varie d’un agoniste à un autre,</a:t>
            </a:r>
          </a:p>
          <a:p>
            <a:r>
              <a:rPr lang="fr-FR" smtClean="0"/>
              <a:t>la réponse maximale tient compte d’un </a:t>
            </a:r>
            <a:r>
              <a:rPr lang="fr-FR" b="1" smtClean="0"/>
              <a:t>facteur </a:t>
            </a:r>
            <a:r>
              <a:rPr lang="el-GR" b="1" smtClean="0">
                <a:solidFill>
                  <a:srgbClr val="FF0000"/>
                </a:solidFill>
              </a:rPr>
              <a:t>α</a:t>
            </a:r>
            <a:r>
              <a:rPr lang="fr-FR" b="1" smtClean="0">
                <a:solidFill>
                  <a:srgbClr val="FF0000"/>
                </a:solidFill>
              </a:rPr>
              <a:t> </a:t>
            </a:r>
            <a:r>
              <a:rPr lang="fr-FR" smtClean="0"/>
              <a:t>propre à chaque agoniste, c’est l’activité intrinsèque de l’agoniste(efficacité).</a:t>
            </a:r>
          </a:p>
          <a:p>
            <a:r>
              <a:rPr lang="fr-FR" smtClean="0"/>
              <a:t>L’activité intrinsèque permet de définir des agonistes varie de 0 à 1.</a:t>
            </a:r>
          </a:p>
          <a:p>
            <a:r>
              <a:rPr lang="fr-FR" b="1" smtClean="0"/>
              <a:t>Si  </a:t>
            </a:r>
            <a:r>
              <a:rPr lang="el-GR" b="1" smtClean="0">
                <a:solidFill>
                  <a:srgbClr val="FF0000"/>
                </a:solidFill>
              </a:rPr>
              <a:t>α</a:t>
            </a:r>
            <a:r>
              <a:rPr lang="fr-FR" b="1" smtClean="0">
                <a:solidFill>
                  <a:srgbClr val="FF0000"/>
                </a:solidFill>
              </a:rPr>
              <a:t>=1</a:t>
            </a:r>
            <a:r>
              <a:rPr lang="fr-FR" b="1" smtClean="0"/>
              <a:t> agoniste entier</a:t>
            </a:r>
            <a:r>
              <a:rPr lang="fr-FR" smtClean="0"/>
              <a:t>, </a:t>
            </a:r>
          </a:p>
          <a:p>
            <a:r>
              <a:rPr lang="fr-FR" b="1" smtClean="0"/>
              <a:t>Si</a:t>
            </a:r>
            <a:r>
              <a:rPr lang="fr-FR" b="1" smtClean="0">
                <a:solidFill>
                  <a:srgbClr val="FF0000"/>
                </a:solidFill>
              </a:rPr>
              <a:t> 0</a:t>
            </a:r>
            <a:r>
              <a:rPr lang="el-GR" b="1" smtClean="0">
                <a:solidFill>
                  <a:srgbClr val="FF0000"/>
                </a:solidFill>
              </a:rPr>
              <a:t>&lt;α&lt;</a:t>
            </a:r>
            <a:r>
              <a:rPr lang="fr-FR" b="1" smtClean="0">
                <a:solidFill>
                  <a:srgbClr val="FF0000"/>
                </a:solidFill>
              </a:rPr>
              <a:t>1 </a:t>
            </a:r>
            <a:r>
              <a:rPr lang="fr-FR" b="1" smtClean="0"/>
              <a:t>agoniste</a:t>
            </a:r>
            <a:r>
              <a:rPr lang="fr-FR" b="1" smtClean="0">
                <a:solidFill>
                  <a:srgbClr val="FF0000"/>
                </a:solidFill>
              </a:rPr>
              <a:t> </a:t>
            </a:r>
            <a:r>
              <a:rPr lang="fr-FR" b="1" smtClean="0"/>
              <a:t>partiel</a:t>
            </a:r>
            <a:endParaRPr lang="fr-FR" smtClean="0"/>
          </a:p>
        </p:txBody>
      </p:sp>
      <p:sp>
        <p:nvSpPr>
          <p:cNvPr id="4" name="Espace réservé du numéro de diapositive 3"/>
          <p:cNvSpPr>
            <a:spLocks noGrp="1"/>
          </p:cNvSpPr>
          <p:nvPr>
            <p:ph type="sldNum" sz="quarter" idx="12"/>
          </p:nvPr>
        </p:nvSpPr>
        <p:spPr/>
        <p:txBody>
          <a:bodyPr/>
          <a:lstStyle/>
          <a:p>
            <a:pPr>
              <a:defRPr/>
            </a:pPr>
            <a:fld id="{E36A00F1-5C10-4088-8187-85C969048B88}" type="slidenum">
              <a:rPr lang="fr-FR" sz="2000" b="1" smtClean="0">
                <a:solidFill>
                  <a:schemeClr val="accent6"/>
                </a:solidFill>
              </a:rPr>
              <a:pPr>
                <a:defRPr/>
              </a:pPr>
              <a:t>85</a:t>
            </a:fld>
            <a:endParaRPr lang="fr-FR" sz="2000" b="1"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checkerboard(across)">
                                      <p:cBhvr>
                                        <p:cTn id="7" dur="500"/>
                                        <p:tgtEl>
                                          <p:spTgt spid="74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checkerboard(across)">
                                      <p:cBhvr>
                                        <p:cTn id="12" dur="500"/>
                                        <p:tgtEl>
                                          <p:spTgt spid="74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checkerboard(across)">
                                      <p:cBhvr>
                                        <p:cTn id="17" dur="500"/>
                                        <p:tgtEl>
                                          <p:spTgt spid="74755">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74755">
                                            <p:txEl>
                                              <p:pRg st="3" end="3"/>
                                            </p:txEl>
                                          </p:spTgt>
                                        </p:tgtEl>
                                        <p:attrNameLst>
                                          <p:attrName>style.visibility</p:attrName>
                                        </p:attrNameLst>
                                      </p:cBhvr>
                                      <p:to>
                                        <p:strVal val="visible"/>
                                      </p:to>
                                    </p:set>
                                    <p:animEffect transition="in" filter="checkerboard(across)">
                                      <p:cBhvr>
                                        <p:cTn id="20" dur="500"/>
                                        <p:tgtEl>
                                          <p:spTgt spid="74755">
                                            <p:txEl>
                                              <p:pRg st="3" end="3"/>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74755">
                                            <p:txEl>
                                              <p:pRg st="4" end="4"/>
                                            </p:txEl>
                                          </p:spTgt>
                                        </p:tgtEl>
                                        <p:attrNameLst>
                                          <p:attrName>style.visibility</p:attrName>
                                        </p:attrNameLst>
                                      </p:cBhvr>
                                      <p:to>
                                        <p:strVal val="visible"/>
                                      </p:to>
                                    </p:set>
                                    <p:animEffect transition="in" filter="checkerboard(across)">
                                      <p:cBhvr>
                                        <p:cTn id="23" dur="500"/>
                                        <p:tgtEl>
                                          <p:spTgt spid="747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u contenu 2"/>
          <p:cNvSpPr>
            <a:spLocks noGrp="1"/>
          </p:cNvSpPr>
          <p:nvPr>
            <p:ph idx="1"/>
          </p:nvPr>
        </p:nvSpPr>
        <p:spPr>
          <a:xfrm>
            <a:off x="285750" y="571500"/>
            <a:ext cx="8572500" cy="6072188"/>
          </a:xfrm>
        </p:spPr>
        <p:txBody>
          <a:bodyPr/>
          <a:lstStyle/>
          <a:p>
            <a:r>
              <a:rPr lang="fr-FR" smtClean="0"/>
              <a:t>Un agoniste entier ou pur </a:t>
            </a:r>
            <a:r>
              <a:rPr lang="fr-FR" b="1" smtClean="0">
                <a:solidFill>
                  <a:srgbClr val="FF0000"/>
                </a:solidFill>
              </a:rPr>
              <a:t>(</a:t>
            </a:r>
            <a:r>
              <a:rPr lang="el-GR" b="1" smtClean="0">
                <a:solidFill>
                  <a:srgbClr val="FF0000"/>
                </a:solidFill>
              </a:rPr>
              <a:t>α</a:t>
            </a:r>
            <a:r>
              <a:rPr lang="fr-FR" b="1" smtClean="0">
                <a:solidFill>
                  <a:srgbClr val="FF0000"/>
                </a:solidFill>
              </a:rPr>
              <a:t>=1)</a:t>
            </a:r>
            <a:r>
              <a:rPr lang="fr-FR" smtClean="0"/>
              <a:t>: peut produire une réponse maximale en occupant la totalité ou une fraction des récepteurs,</a:t>
            </a:r>
          </a:p>
          <a:p>
            <a:r>
              <a:rPr lang="fr-FR" smtClean="0"/>
              <a:t>Un agoniste partiel </a:t>
            </a:r>
            <a:r>
              <a:rPr lang="fr-FR" b="1" smtClean="0">
                <a:solidFill>
                  <a:srgbClr val="FF0000"/>
                </a:solidFill>
              </a:rPr>
              <a:t>(0</a:t>
            </a:r>
            <a:r>
              <a:rPr lang="el-GR" b="1" smtClean="0">
                <a:solidFill>
                  <a:srgbClr val="FF0000"/>
                </a:solidFill>
              </a:rPr>
              <a:t>&lt;α&lt;</a:t>
            </a:r>
            <a:r>
              <a:rPr lang="fr-FR" b="1" smtClean="0">
                <a:solidFill>
                  <a:srgbClr val="FF0000"/>
                </a:solidFill>
              </a:rPr>
              <a:t>1): </a:t>
            </a:r>
            <a:r>
              <a:rPr lang="fr-FR" smtClean="0"/>
              <a:t>ne peut pas produire une réponse maximale enregistrée par les agonistes entiers (réponse maximale inférieure à l’AE) même lorsqu’il occupe la totalité des récepteurs.</a:t>
            </a:r>
          </a:p>
          <a:p>
            <a:pPr>
              <a:buFont typeface="Arial" pitchFamily="34" charset="0"/>
              <a:buNone/>
            </a:pPr>
            <a:r>
              <a:rPr lang="en-US" b="1" smtClean="0"/>
              <a:t>*** L’antagoniste</a:t>
            </a:r>
            <a:r>
              <a:rPr lang="en-US" smtClean="0"/>
              <a:t> n’ayant pas d’effet propre, il est dépourvu d’activité intrinsèque (c-à-d capacité à induire une réponse suite à sa fixation sur un récepteur)</a:t>
            </a:r>
          </a:p>
          <a:p>
            <a:endParaRPr lang="ar-DZ" smtClean="0"/>
          </a:p>
          <a:p>
            <a:endParaRPr lang="ar-DZ" smtClean="0"/>
          </a:p>
        </p:txBody>
      </p:sp>
      <p:sp>
        <p:nvSpPr>
          <p:cNvPr id="3" name="Espace réservé du numéro de diapositive 2"/>
          <p:cNvSpPr>
            <a:spLocks noGrp="1"/>
          </p:cNvSpPr>
          <p:nvPr>
            <p:ph type="sldNum" sz="quarter" idx="12"/>
          </p:nvPr>
        </p:nvSpPr>
        <p:spPr/>
        <p:txBody>
          <a:bodyPr/>
          <a:lstStyle/>
          <a:p>
            <a:pPr>
              <a:defRPr/>
            </a:pPr>
            <a:fld id="{6455C242-3CA1-4F80-9D00-1A915B89248E}" type="slidenum">
              <a:rPr lang="fr-FR" sz="2000" b="1" smtClean="0">
                <a:solidFill>
                  <a:schemeClr val="accent6"/>
                </a:solidFill>
              </a:rPr>
              <a:pPr>
                <a:defRPr/>
              </a:pPr>
              <a:t>86</a:t>
            </a:fld>
            <a:endParaRPr lang="fr-FR" sz="2000" b="1"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5778">
                                            <p:txEl>
                                              <p:pRg st="1" end="1"/>
                                            </p:txEl>
                                          </p:spTgt>
                                        </p:tgtEl>
                                        <p:attrNameLst>
                                          <p:attrName>style.visibility</p:attrName>
                                        </p:attrNameLst>
                                      </p:cBhvr>
                                      <p:to>
                                        <p:strVal val="visible"/>
                                      </p:to>
                                    </p:set>
                                    <p:animEffect transition="in" filter="checkerboard(across)">
                                      <p:cBhvr>
                                        <p:cTn id="7" dur="500"/>
                                        <p:tgtEl>
                                          <p:spTgt spid="7577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5778">
                                            <p:txEl>
                                              <p:pRg st="2" end="2"/>
                                            </p:txEl>
                                          </p:spTgt>
                                        </p:tgtEl>
                                        <p:attrNameLst>
                                          <p:attrName>style.visibility</p:attrName>
                                        </p:attrNameLst>
                                      </p:cBhvr>
                                      <p:to>
                                        <p:strVal val="visible"/>
                                      </p:to>
                                    </p:set>
                                    <p:animEffect transition="in" filter="checkerboard(across)">
                                      <p:cBhvr>
                                        <p:cTn id="12" dur="500"/>
                                        <p:tgtEl>
                                          <p:spTgt spid="757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re 1"/>
          <p:cNvSpPr>
            <a:spLocks noGrp="1"/>
          </p:cNvSpPr>
          <p:nvPr>
            <p:ph type="title"/>
          </p:nvPr>
        </p:nvSpPr>
        <p:spPr/>
        <p:txBody>
          <a:bodyPr/>
          <a:lstStyle/>
          <a:p>
            <a:r>
              <a:rPr lang="fr-FR" sz="3200" b="1" smtClean="0"/>
              <a:t>Les différents types d’agonistes</a:t>
            </a:r>
            <a:r>
              <a:rPr lang="ar-DZ" sz="3200" b="1" smtClean="0"/>
              <a:t/>
            </a:r>
            <a:br>
              <a:rPr lang="ar-DZ" sz="3200" b="1" smtClean="0"/>
            </a:br>
            <a:endParaRPr lang="ar-DZ" sz="3200" b="1" smtClean="0"/>
          </a:p>
        </p:txBody>
      </p:sp>
      <p:pic>
        <p:nvPicPr>
          <p:cNvPr id="90115" name="Picture 5"/>
          <p:cNvPicPr>
            <a:picLocks noChangeAspect="1" noChangeArrowheads="1"/>
          </p:cNvPicPr>
          <p:nvPr/>
        </p:nvPicPr>
        <p:blipFill>
          <a:blip r:embed="rId2"/>
          <a:srcRect/>
          <a:stretch>
            <a:fillRect/>
          </a:stretch>
        </p:blipFill>
        <p:spPr bwMode="auto">
          <a:xfrm>
            <a:off x="500063" y="1285875"/>
            <a:ext cx="8239125" cy="5038725"/>
          </a:xfrm>
          <a:prstGeom prst="rect">
            <a:avLst/>
          </a:prstGeom>
          <a:noFill/>
          <a:ln w="9525">
            <a:noFill/>
            <a:miter lim="800000"/>
            <a:headEnd/>
            <a:tailEnd/>
          </a:ln>
        </p:spPr>
      </p:pic>
      <p:sp>
        <p:nvSpPr>
          <p:cNvPr id="90116" name="Rectangle 6"/>
          <p:cNvSpPr>
            <a:spLocks noChangeArrowheads="1"/>
          </p:cNvSpPr>
          <p:nvPr/>
        </p:nvSpPr>
        <p:spPr bwMode="auto">
          <a:xfrm>
            <a:off x="6786563" y="6286500"/>
            <a:ext cx="2000250" cy="461963"/>
          </a:xfrm>
          <a:prstGeom prst="rect">
            <a:avLst/>
          </a:prstGeom>
          <a:noFill/>
          <a:ln w="9525">
            <a:noFill/>
            <a:miter lim="800000"/>
            <a:headEnd/>
            <a:tailEnd/>
          </a:ln>
        </p:spPr>
        <p:txBody>
          <a:bodyPr>
            <a:spAutoFit/>
          </a:bodyPr>
          <a:lstStyle/>
          <a:p>
            <a:r>
              <a:rPr lang="en-US" sz="2400" b="1"/>
              <a:t>d’agoniste</a:t>
            </a:r>
            <a:r>
              <a:rPr lang="en-US"/>
              <a:t> </a:t>
            </a:r>
            <a:endParaRPr lang="ar-DZ"/>
          </a:p>
        </p:txBody>
      </p:sp>
      <p:sp>
        <p:nvSpPr>
          <p:cNvPr id="5" name="Espace réservé du numéro de diapositive 4"/>
          <p:cNvSpPr>
            <a:spLocks noGrp="1"/>
          </p:cNvSpPr>
          <p:nvPr>
            <p:ph type="sldNum" sz="quarter" idx="12"/>
          </p:nvPr>
        </p:nvSpPr>
        <p:spPr>
          <a:xfrm>
            <a:off x="6867525" y="6564313"/>
            <a:ext cx="2133600" cy="365125"/>
          </a:xfrm>
        </p:spPr>
        <p:txBody>
          <a:bodyPr/>
          <a:lstStyle/>
          <a:p>
            <a:pPr>
              <a:defRPr/>
            </a:pPr>
            <a:fld id="{A6D1AB19-35B2-46D1-B3DA-AD1462638F1A}" type="slidenum">
              <a:rPr lang="fr-FR" sz="2000" b="1" smtClean="0">
                <a:solidFill>
                  <a:schemeClr val="accent6"/>
                </a:solidFill>
              </a:rPr>
              <a:pPr>
                <a:defRPr/>
              </a:pPr>
              <a:t>87</a:t>
            </a:fld>
            <a:endParaRPr lang="fr-FR" sz="2000" b="1" dirty="0">
              <a:solidFill>
                <a:schemeClr val="accent6"/>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p:cNvPicPr>
            <a:picLocks noChangeAspect="1" noChangeArrowheads="1"/>
          </p:cNvPicPr>
          <p:nvPr/>
        </p:nvPicPr>
        <p:blipFill>
          <a:blip r:embed="rId2"/>
          <a:srcRect/>
          <a:stretch>
            <a:fillRect/>
          </a:stretch>
        </p:blipFill>
        <p:spPr bwMode="auto">
          <a:xfrm>
            <a:off x="1481138" y="661988"/>
            <a:ext cx="6181725" cy="5534025"/>
          </a:xfrm>
          <a:prstGeom prst="rect">
            <a:avLst/>
          </a:prstGeom>
          <a:noFill/>
          <a:ln w="9525">
            <a:noFill/>
            <a:miter lim="800000"/>
            <a:headEnd/>
            <a:tailEnd/>
          </a:ln>
        </p:spPr>
      </p:pic>
      <p:sp>
        <p:nvSpPr>
          <p:cNvPr id="91139" name="Rectangle 7"/>
          <p:cNvSpPr>
            <a:spLocks noChangeArrowheads="1"/>
          </p:cNvSpPr>
          <p:nvPr/>
        </p:nvSpPr>
        <p:spPr bwMode="auto">
          <a:xfrm rot="-5400000">
            <a:off x="534194" y="2642394"/>
            <a:ext cx="1158875" cy="369887"/>
          </a:xfrm>
          <a:prstGeom prst="rect">
            <a:avLst/>
          </a:prstGeom>
          <a:noFill/>
          <a:ln w="9525">
            <a:noFill/>
            <a:miter lim="800000"/>
            <a:headEnd/>
            <a:tailEnd/>
          </a:ln>
        </p:spPr>
        <p:txBody>
          <a:bodyPr wrap="none">
            <a:spAutoFit/>
          </a:bodyPr>
          <a:lstStyle/>
          <a:p>
            <a:r>
              <a:rPr lang="fr-FR" b="1"/>
              <a:t>Réponse</a:t>
            </a:r>
            <a:endParaRPr lang="ar-DZ"/>
          </a:p>
        </p:txBody>
      </p:sp>
      <p:sp>
        <p:nvSpPr>
          <p:cNvPr id="91140" name="Rectangle 8"/>
          <p:cNvSpPr>
            <a:spLocks noChangeArrowheads="1"/>
          </p:cNvSpPr>
          <p:nvPr/>
        </p:nvSpPr>
        <p:spPr bwMode="auto">
          <a:xfrm>
            <a:off x="6357938" y="6000750"/>
            <a:ext cx="1966912" cy="369888"/>
          </a:xfrm>
          <a:prstGeom prst="rect">
            <a:avLst/>
          </a:prstGeom>
          <a:noFill/>
          <a:ln w="9525">
            <a:noFill/>
            <a:miter lim="800000"/>
            <a:headEnd/>
            <a:tailEnd/>
          </a:ln>
        </p:spPr>
        <p:txBody>
          <a:bodyPr wrap="none">
            <a:spAutoFit/>
          </a:bodyPr>
          <a:lstStyle/>
          <a:p>
            <a:r>
              <a:rPr lang="fr-FR" b="1"/>
              <a:t>Agoniste (log C)</a:t>
            </a:r>
            <a:endParaRPr lang="ar-DZ"/>
          </a:p>
        </p:txBody>
      </p:sp>
      <p:sp>
        <p:nvSpPr>
          <p:cNvPr id="91141" name="Rectangle 9"/>
          <p:cNvSpPr>
            <a:spLocks noChangeArrowheads="1"/>
          </p:cNvSpPr>
          <p:nvPr/>
        </p:nvSpPr>
        <p:spPr bwMode="auto">
          <a:xfrm>
            <a:off x="357188" y="0"/>
            <a:ext cx="8786812" cy="461963"/>
          </a:xfrm>
          <a:prstGeom prst="rect">
            <a:avLst/>
          </a:prstGeom>
          <a:noFill/>
          <a:ln w="9525">
            <a:noFill/>
            <a:miter lim="800000"/>
            <a:headEnd/>
            <a:tailEnd/>
          </a:ln>
        </p:spPr>
        <p:txBody>
          <a:bodyPr>
            <a:spAutoFit/>
          </a:bodyPr>
          <a:lstStyle/>
          <a:p>
            <a:pPr algn="ctr"/>
            <a:r>
              <a:rPr lang="fr-FR" sz="2400" b="1"/>
              <a:t>Notion d’agoniste  entier - agoniste partiel</a:t>
            </a:r>
            <a:endParaRPr lang="ar-DZ" sz="2400" b="1"/>
          </a:p>
        </p:txBody>
      </p:sp>
      <p:sp>
        <p:nvSpPr>
          <p:cNvPr id="73737" name="Rectangle 10"/>
          <p:cNvSpPr>
            <a:spLocks noChangeArrowheads="1"/>
          </p:cNvSpPr>
          <p:nvPr/>
        </p:nvSpPr>
        <p:spPr bwMode="auto">
          <a:xfrm>
            <a:off x="4857750" y="1071563"/>
            <a:ext cx="2120900" cy="369887"/>
          </a:xfrm>
          <a:prstGeom prst="rect">
            <a:avLst/>
          </a:prstGeom>
          <a:noFill/>
          <a:ln w="9525">
            <a:noFill/>
            <a:miter lim="800000"/>
            <a:headEnd/>
            <a:tailEnd/>
          </a:ln>
        </p:spPr>
        <p:txBody>
          <a:bodyPr wrap="none">
            <a:spAutoFit/>
          </a:bodyPr>
          <a:lstStyle/>
          <a:p>
            <a:r>
              <a:rPr lang="fr-FR" b="1"/>
              <a:t>Agoniste ‘’entier’’</a:t>
            </a:r>
            <a:endParaRPr lang="ar-DZ" b="1"/>
          </a:p>
        </p:txBody>
      </p:sp>
      <p:sp>
        <p:nvSpPr>
          <p:cNvPr id="73738" name="Rectangle 11"/>
          <p:cNvSpPr>
            <a:spLocks noChangeArrowheads="1"/>
          </p:cNvSpPr>
          <p:nvPr/>
        </p:nvSpPr>
        <p:spPr bwMode="auto">
          <a:xfrm>
            <a:off x="6715125" y="3000375"/>
            <a:ext cx="2249488" cy="369888"/>
          </a:xfrm>
          <a:prstGeom prst="rect">
            <a:avLst/>
          </a:prstGeom>
          <a:noFill/>
          <a:ln w="9525">
            <a:noFill/>
            <a:miter lim="800000"/>
            <a:headEnd/>
            <a:tailEnd/>
          </a:ln>
        </p:spPr>
        <p:txBody>
          <a:bodyPr wrap="none">
            <a:spAutoFit/>
          </a:bodyPr>
          <a:lstStyle/>
          <a:p>
            <a:r>
              <a:rPr lang="fr-FR" b="1"/>
              <a:t>Agoniste ‘’partiel ‘’</a:t>
            </a:r>
            <a:endParaRPr lang="ar-DZ" b="1"/>
          </a:p>
        </p:txBody>
      </p:sp>
      <p:sp>
        <p:nvSpPr>
          <p:cNvPr id="91144" name="Rectangle 11"/>
          <p:cNvSpPr>
            <a:spLocks noChangeArrowheads="1"/>
          </p:cNvSpPr>
          <p:nvPr/>
        </p:nvSpPr>
        <p:spPr bwMode="auto">
          <a:xfrm>
            <a:off x="4429125" y="1071563"/>
            <a:ext cx="407988" cy="461962"/>
          </a:xfrm>
          <a:prstGeom prst="rect">
            <a:avLst/>
          </a:prstGeom>
          <a:noFill/>
          <a:ln w="9525">
            <a:noFill/>
            <a:miter lim="800000"/>
            <a:headEnd/>
            <a:tailEnd/>
          </a:ln>
        </p:spPr>
        <p:txBody>
          <a:bodyPr wrap="none">
            <a:spAutoFit/>
          </a:bodyPr>
          <a:lstStyle/>
          <a:p>
            <a:pPr algn="justLow" eaLnBrk="0" hangingPunct="0"/>
            <a:r>
              <a:rPr lang="fr-FR" sz="2400" b="1">
                <a:solidFill>
                  <a:srgbClr val="FF0000"/>
                </a:solidFill>
                <a:latin typeface="Times New Roman" pitchFamily="18" charset="0"/>
              </a:rPr>
              <a:t>A</a:t>
            </a:r>
            <a:endParaRPr lang="fr-FR" sz="2400" b="1">
              <a:solidFill>
                <a:srgbClr val="000000"/>
              </a:solidFill>
            </a:endParaRPr>
          </a:p>
        </p:txBody>
      </p:sp>
      <p:sp>
        <p:nvSpPr>
          <p:cNvPr id="91145" name="Rectangle 15"/>
          <p:cNvSpPr>
            <a:spLocks noChangeArrowheads="1"/>
          </p:cNvSpPr>
          <p:nvPr/>
        </p:nvSpPr>
        <p:spPr bwMode="auto">
          <a:xfrm>
            <a:off x="6215063" y="2928938"/>
            <a:ext cx="390525" cy="461962"/>
          </a:xfrm>
          <a:prstGeom prst="rect">
            <a:avLst/>
          </a:prstGeom>
          <a:noFill/>
          <a:ln w="9525">
            <a:noFill/>
            <a:miter lim="800000"/>
            <a:headEnd/>
            <a:tailEnd/>
          </a:ln>
        </p:spPr>
        <p:txBody>
          <a:bodyPr wrap="none">
            <a:spAutoFit/>
          </a:bodyPr>
          <a:lstStyle/>
          <a:p>
            <a:pPr algn="justLow" eaLnBrk="0" hangingPunct="0"/>
            <a:r>
              <a:rPr lang="fr-FR" sz="2400" b="1">
                <a:solidFill>
                  <a:srgbClr val="FF0000"/>
                </a:solidFill>
                <a:latin typeface="Times New Roman" pitchFamily="18" charset="0"/>
              </a:rPr>
              <a:t>B</a:t>
            </a:r>
            <a:endParaRPr lang="fr-FR" sz="2400" b="1"/>
          </a:p>
        </p:txBody>
      </p:sp>
      <p:sp>
        <p:nvSpPr>
          <p:cNvPr id="10" name="Espace réservé du numéro de diapositive 9"/>
          <p:cNvSpPr>
            <a:spLocks noGrp="1"/>
          </p:cNvSpPr>
          <p:nvPr>
            <p:ph type="sldNum" sz="quarter" idx="12"/>
          </p:nvPr>
        </p:nvSpPr>
        <p:spPr>
          <a:xfrm>
            <a:off x="7010400" y="6492875"/>
            <a:ext cx="2133600" cy="365125"/>
          </a:xfrm>
        </p:spPr>
        <p:txBody>
          <a:bodyPr/>
          <a:lstStyle/>
          <a:p>
            <a:pPr>
              <a:defRPr/>
            </a:pPr>
            <a:fld id="{CA8377B6-E1E3-48CF-94FC-148567917EF1}" type="slidenum">
              <a:rPr lang="fr-FR" sz="2000" b="1" smtClean="0">
                <a:solidFill>
                  <a:schemeClr val="accent6"/>
                </a:solidFill>
              </a:rPr>
              <a:pPr>
                <a:defRPr/>
              </a:pPr>
              <a:t>88</a:t>
            </a:fld>
            <a:endParaRPr lang="fr-FR" sz="2000" b="1"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737"/>
                                        </p:tgtEl>
                                        <p:attrNameLst>
                                          <p:attrName>style.visibility</p:attrName>
                                        </p:attrNameLst>
                                      </p:cBhvr>
                                      <p:to>
                                        <p:strVal val="visible"/>
                                      </p:to>
                                    </p:set>
                                    <p:animEffect transition="in" filter="checkerboard(across)">
                                      <p:cBhvr>
                                        <p:cTn id="7" dur="500"/>
                                        <p:tgtEl>
                                          <p:spTgt spid="7373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3738"/>
                                        </p:tgtEl>
                                        <p:attrNameLst>
                                          <p:attrName>style.visibility</p:attrName>
                                        </p:attrNameLst>
                                      </p:cBhvr>
                                      <p:to>
                                        <p:strVal val="visible"/>
                                      </p:to>
                                    </p:set>
                                    <p:animEffect transition="in" filter="checkerboard(across)">
                                      <p:cBhvr>
                                        <p:cTn id="12" dur="500"/>
                                        <p:tgtEl>
                                          <p:spTgt spid="73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7" grpId="0"/>
      <p:bldP spid="7373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re 1"/>
          <p:cNvSpPr>
            <a:spLocks noGrp="1"/>
          </p:cNvSpPr>
          <p:nvPr>
            <p:ph type="title"/>
          </p:nvPr>
        </p:nvSpPr>
        <p:spPr>
          <a:xfrm>
            <a:off x="-942975" y="-71438"/>
            <a:ext cx="8229600" cy="1143001"/>
          </a:xfrm>
        </p:spPr>
        <p:txBody>
          <a:bodyPr/>
          <a:lstStyle/>
          <a:p>
            <a:pPr eaLnBrk="1" hangingPunct="1"/>
            <a:r>
              <a:rPr lang="fr-FR" sz="4000" b="1" smtClean="0">
                <a:solidFill>
                  <a:srgbClr val="FF0000"/>
                </a:solidFill>
              </a:rPr>
              <a:t>AGONISTE-ANTAGONISTE</a:t>
            </a:r>
          </a:p>
        </p:txBody>
      </p:sp>
      <p:sp>
        <p:nvSpPr>
          <p:cNvPr id="46083" name="Espace réservé du contenu 2"/>
          <p:cNvSpPr>
            <a:spLocks noGrp="1"/>
          </p:cNvSpPr>
          <p:nvPr>
            <p:ph idx="1"/>
          </p:nvPr>
        </p:nvSpPr>
        <p:spPr>
          <a:xfrm>
            <a:off x="285750" y="974725"/>
            <a:ext cx="8858250" cy="4525963"/>
          </a:xfrm>
        </p:spPr>
        <p:txBody>
          <a:bodyPr/>
          <a:lstStyle/>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800" dirty="0" smtClean="0"/>
              <a:t>Double potentialité d</a:t>
            </a:r>
            <a:r>
              <a:rPr lang="fr-FR" altLang="en-GB" sz="2800" dirty="0" smtClean="0"/>
              <a:t>’</a:t>
            </a:r>
            <a:r>
              <a:rPr lang="fr-FR" sz="2800" dirty="0" smtClean="0"/>
              <a:t>agoniste et d</a:t>
            </a:r>
            <a:r>
              <a:rPr lang="fr-FR" altLang="en-GB" sz="2800" dirty="0" smtClean="0"/>
              <a:t>’</a:t>
            </a:r>
            <a:r>
              <a:rPr lang="fr-FR" sz="2800" dirty="0" smtClean="0"/>
              <a:t>antagoniste</a:t>
            </a:r>
          </a:p>
          <a:p>
            <a:pPr eaLnBrk="1" hangingPunct="1">
              <a:lnSpc>
                <a:spcPct val="90000"/>
              </a:lnSpc>
              <a:spcBef>
                <a:spcPts val="25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fr-FR" sz="1000" dirty="0" smtClean="0"/>
          </a:p>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800" dirty="0" smtClean="0"/>
              <a:t>En absence du médiateur endogène (ou quantité très faible) </a:t>
            </a:r>
            <a:r>
              <a:rPr lang="fr-FR" sz="2800" dirty="0" smtClean="0">
                <a:latin typeface="Wingdings" pitchFamily="2" charset="2"/>
              </a:rPr>
              <a:t></a:t>
            </a:r>
            <a:r>
              <a:rPr lang="fr-FR" sz="2800" dirty="0" smtClean="0"/>
              <a:t> agoniste partiel</a:t>
            </a:r>
          </a:p>
          <a:p>
            <a:pPr eaLnBrk="1" hangingPunct="1">
              <a:lnSpc>
                <a:spcPct val="90000"/>
              </a:lnSpc>
              <a:spcBef>
                <a:spcPts val="25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fr-FR" sz="1000" dirty="0" smtClean="0"/>
          </a:p>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800" dirty="0" smtClean="0"/>
              <a:t>En présence du médiateur endogène ou d</a:t>
            </a:r>
            <a:r>
              <a:rPr lang="fr-FR" altLang="en-GB" sz="2800" dirty="0" smtClean="0"/>
              <a:t>’</a:t>
            </a:r>
            <a:r>
              <a:rPr lang="fr-FR" sz="2800" dirty="0" smtClean="0"/>
              <a:t>un agoniste entier </a:t>
            </a:r>
            <a:r>
              <a:rPr lang="fr-FR" sz="2800" dirty="0" smtClean="0">
                <a:latin typeface="Wingdings" pitchFamily="2" charset="2"/>
              </a:rPr>
              <a:t></a:t>
            </a:r>
            <a:r>
              <a:rPr lang="fr-FR" sz="2800" dirty="0" smtClean="0"/>
              <a:t> antagoniste </a:t>
            </a:r>
          </a:p>
          <a:p>
            <a:pPr eaLnBrk="1" hangingPunct="1">
              <a:lnSpc>
                <a:spcPct val="90000"/>
              </a:lnSpc>
              <a:spcBef>
                <a:spcPts val="25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fr-FR" sz="1000" dirty="0" smtClean="0"/>
          </a:p>
          <a:p>
            <a:pPr eaLnBrk="1" hangingPunct="1">
              <a:lnSpc>
                <a:spcPct val="90000"/>
              </a:lnSpc>
              <a:spcBef>
                <a:spcPts val="25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fr-FR" sz="1000" dirty="0" smtClean="0"/>
          </a:p>
          <a:p>
            <a:pPr eaLnBrk="1" hangingPunct="1">
              <a:lnSpc>
                <a:spcPct val="90000"/>
              </a:lnSpc>
              <a:spcBef>
                <a:spcPts val="25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fr-FR" sz="1000" dirty="0" smtClean="0"/>
          </a:p>
          <a:p>
            <a:pPr eaLnBrk="1" hangingPunct="1">
              <a:lnSpc>
                <a:spcPct val="90000"/>
              </a:lnSpc>
              <a:spcBef>
                <a:spcPts val="25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fr-FR" sz="1000" dirty="0" smtClean="0"/>
          </a:p>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800" dirty="0" smtClean="0"/>
              <a:t>Exemple : </a:t>
            </a:r>
            <a:r>
              <a:rPr lang="fr-FR" sz="2800" dirty="0" err="1" smtClean="0"/>
              <a:t>Buprénorphine</a:t>
            </a:r>
            <a:r>
              <a:rPr lang="fr-FR" sz="2800" dirty="0" smtClean="0"/>
              <a:t> (TEMGESIC) – </a:t>
            </a:r>
            <a:r>
              <a:rPr lang="fr-FR" sz="2800" dirty="0" err="1" smtClean="0"/>
              <a:t>Nalbuphine</a:t>
            </a:r>
            <a:endParaRPr lang="fr-FR" sz="2800" dirty="0" smtClean="0"/>
          </a:p>
          <a:p>
            <a:pPr eaLnBrk="1" hangingPunct="1">
              <a:lnSpc>
                <a:spcPct val="90000"/>
              </a:lnSpc>
              <a:spcBef>
                <a:spcPts val="25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fr-FR" sz="1000" dirty="0" smtClean="0"/>
          </a:p>
          <a:p>
            <a:pPr lvl="1"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400" dirty="0" smtClean="0">
                <a:latin typeface="+mj-lt"/>
              </a:rPr>
              <a:t>Liaison aux récepteurs opioïdes µ: effet antalgique</a:t>
            </a:r>
          </a:p>
          <a:p>
            <a:pPr lvl="1"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400" dirty="0" smtClean="0">
                <a:latin typeface="+mj-lt"/>
              </a:rPr>
              <a:t>En présence de morphine: déplace la morphine des récepteurs (effet antagoniste)</a:t>
            </a:r>
            <a:r>
              <a:rPr lang="ar-SA" sz="2400" dirty="0" smtClean="0">
                <a:latin typeface="+mj-lt"/>
              </a:rPr>
              <a:t>‏</a:t>
            </a:r>
            <a:endParaRPr lang="fr-FR" sz="2400" dirty="0" smtClean="0">
              <a:latin typeface="+mj-lt"/>
            </a:endParaRPr>
          </a:p>
          <a:p>
            <a:pPr lvl="2" eaLnBrk="1" hangingPunct="1">
              <a:lnSpc>
                <a:spcPct val="9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dirty="0" smtClean="0">
                <a:latin typeface="+mj-lt"/>
              </a:rPr>
              <a:t>Diminution de l</a:t>
            </a:r>
            <a:r>
              <a:rPr lang="fr-FR" altLang="en-GB" dirty="0" smtClean="0">
                <a:latin typeface="+mj-lt"/>
              </a:rPr>
              <a:t>’</a:t>
            </a:r>
            <a:r>
              <a:rPr lang="fr-FR" dirty="0" smtClean="0">
                <a:latin typeface="+mj-lt"/>
              </a:rPr>
              <a:t>efficacité de la morphine</a:t>
            </a:r>
          </a:p>
          <a:p>
            <a:pPr lvl="2" eaLnBrk="1" hangingPunct="1">
              <a:lnSpc>
                <a:spcPct val="9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fr-FR" sz="1800" dirty="0" smtClean="0"/>
          </a:p>
          <a:p>
            <a:pPr lvl="1" eaLnBrk="1" hangingPunct="1">
              <a:lnSpc>
                <a:spcPct val="11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fr-FR" i="1" dirty="0" smtClean="0">
              <a:latin typeface="Verdana Ref"/>
            </a:endParaRPr>
          </a:p>
        </p:txBody>
      </p:sp>
      <p:sp>
        <p:nvSpPr>
          <p:cNvPr id="5" name="Espace réservé du numéro de diapositive 4"/>
          <p:cNvSpPr>
            <a:spLocks noGrp="1"/>
          </p:cNvSpPr>
          <p:nvPr>
            <p:ph type="sldNum" sz="quarter" idx="12"/>
          </p:nvPr>
        </p:nvSpPr>
        <p:spPr/>
        <p:txBody>
          <a:bodyPr/>
          <a:lstStyle/>
          <a:p>
            <a:pPr>
              <a:defRPr/>
            </a:pPr>
            <a:fld id="{6C661F1B-0D06-44EF-9533-CA708E04F925}" type="slidenum">
              <a:rPr lang="fr-FR" sz="2000" b="1" smtClean="0">
                <a:solidFill>
                  <a:schemeClr val="accent6"/>
                </a:solidFill>
              </a:rPr>
              <a:pPr>
                <a:defRPr/>
              </a:pPr>
              <a:t>89</a:t>
            </a:fld>
            <a:endParaRPr lang="fr-FR" sz="2000" b="1" dirty="0">
              <a:solidFill>
                <a:schemeClr val="accent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à coins arrondis 16"/>
          <p:cNvSpPr/>
          <p:nvPr/>
        </p:nvSpPr>
        <p:spPr>
          <a:xfrm>
            <a:off x="285750" y="928688"/>
            <a:ext cx="3719513" cy="4714875"/>
          </a:xfrm>
          <a:prstGeom prst="roundRect">
            <a:avLst/>
          </a:prstGeom>
          <a:solidFill>
            <a:srgbClr val="FAF3B5"/>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7" name="Rectangle à coins arrondis 26"/>
          <p:cNvSpPr/>
          <p:nvPr/>
        </p:nvSpPr>
        <p:spPr>
          <a:xfrm>
            <a:off x="4286250" y="2214563"/>
            <a:ext cx="4541838" cy="3643312"/>
          </a:xfrm>
          <a:prstGeom prst="roundRect">
            <a:avLst/>
          </a:prstGeom>
          <a:solidFill>
            <a:schemeClr val="tx2">
              <a:lumMod val="40000"/>
              <a:lumOff val="6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b="1" dirty="0"/>
          </a:p>
        </p:txBody>
      </p:sp>
      <p:sp>
        <p:nvSpPr>
          <p:cNvPr id="4" name="ZoneTexte 3"/>
          <p:cNvSpPr txBox="1"/>
          <p:nvPr/>
        </p:nvSpPr>
        <p:spPr>
          <a:xfrm>
            <a:off x="357158" y="357166"/>
            <a:ext cx="3672850" cy="461665"/>
          </a:xfrm>
          <a:prstGeom prst="rect">
            <a:avLst/>
          </a:prstGeom>
          <a:noFill/>
        </p:spPr>
        <p:txBody>
          <a:bodyPr wrap="none">
            <a:spAutoFit/>
          </a:bodyPr>
          <a:lstStyle/>
          <a:p>
            <a:pPr fontAlgn="auto">
              <a:spcBef>
                <a:spcPts val="0"/>
              </a:spcBef>
              <a:spcAft>
                <a:spcPts val="0"/>
              </a:spcAft>
              <a:defRPr/>
            </a:pPr>
            <a:r>
              <a:rPr lang="fr-FR" sz="2400" b="1" dirty="0">
                <a:ln w="10541" cmpd="sng">
                  <a:solidFill>
                    <a:schemeClr val="accent1">
                      <a:shade val="88000"/>
                      <a:satMod val="110000"/>
                    </a:schemeClr>
                  </a:solidFill>
                  <a:prstDash val="solid"/>
                </a:ln>
                <a:solidFill>
                  <a:schemeClr val="accent5">
                    <a:lumMod val="75000"/>
                  </a:schemeClr>
                </a:solidFill>
                <a:latin typeface="+mn-lt"/>
                <a:cs typeface="+mn-cs"/>
              </a:rPr>
              <a:t>PHARMACOCINÉTIQUE</a:t>
            </a:r>
          </a:p>
        </p:txBody>
      </p:sp>
      <p:sp>
        <p:nvSpPr>
          <p:cNvPr id="5" name="ZoneTexte 4"/>
          <p:cNvSpPr txBox="1"/>
          <p:nvPr/>
        </p:nvSpPr>
        <p:spPr>
          <a:xfrm>
            <a:off x="5000628" y="752757"/>
            <a:ext cx="3416320" cy="461665"/>
          </a:xfrm>
          <a:prstGeom prst="rect">
            <a:avLst/>
          </a:prstGeom>
          <a:noFill/>
        </p:spPr>
        <p:txBody>
          <a:bodyPr wrap="none">
            <a:spAutoFit/>
          </a:bodyPr>
          <a:lstStyle>
            <a:defPPr>
              <a:defRPr lang="en-US"/>
            </a:defPPr>
            <a:lvl1pPr>
              <a:defRPr sz="2400" b="1">
                <a:ln w="10541" cmpd="sng">
                  <a:solidFill>
                    <a:schemeClr val="accent1">
                      <a:shade val="88000"/>
                      <a:satMod val="110000"/>
                    </a:schemeClr>
                  </a:solidFill>
                  <a:prstDash val="solid"/>
                </a:ln>
                <a:solidFill>
                  <a:schemeClr val="accent5">
                    <a:lumMod val="75000"/>
                  </a:schemeClr>
                </a:solidFill>
              </a:defRPr>
            </a:lvl1pPr>
          </a:lstStyle>
          <a:p>
            <a:pPr fontAlgn="auto">
              <a:spcBef>
                <a:spcPts val="0"/>
              </a:spcBef>
              <a:spcAft>
                <a:spcPts val="0"/>
              </a:spcAft>
              <a:defRPr/>
            </a:pPr>
            <a:r>
              <a:rPr lang="fr-FR" dirty="0">
                <a:latin typeface="+mn-lt"/>
                <a:cs typeface="+mn-cs"/>
              </a:rPr>
              <a:t>PHARMACODYNAMIE</a:t>
            </a:r>
          </a:p>
        </p:txBody>
      </p:sp>
      <p:sp>
        <p:nvSpPr>
          <p:cNvPr id="10246" name="ZoneTexte 6"/>
          <p:cNvSpPr txBox="1">
            <a:spLocks noChangeArrowheads="1"/>
          </p:cNvSpPr>
          <p:nvPr/>
        </p:nvSpPr>
        <p:spPr bwMode="auto">
          <a:xfrm>
            <a:off x="579438" y="1143000"/>
            <a:ext cx="3302000" cy="368300"/>
          </a:xfrm>
          <a:prstGeom prst="rect">
            <a:avLst/>
          </a:prstGeom>
          <a:noFill/>
          <a:ln w="9525">
            <a:noFill/>
            <a:miter lim="800000"/>
            <a:headEnd/>
            <a:tailEnd/>
          </a:ln>
        </p:spPr>
        <p:txBody>
          <a:bodyPr wrap="none">
            <a:spAutoFit/>
          </a:bodyPr>
          <a:lstStyle/>
          <a:p>
            <a:r>
              <a:rPr lang="fr-FR">
                <a:latin typeface="Calibri" pitchFamily="34" charset="0"/>
              </a:rPr>
              <a:t>Administration du médicament</a:t>
            </a:r>
          </a:p>
        </p:txBody>
      </p:sp>
      <p:sp>
        <p:nvSpPr>
          <p:cNvPr id="10247" name="ZoneTexte 7"/>
          <p:cNvSpPr txBox="1">
            <a:spLocks noChangeArrowheads="1"/>
          </p:cNvSpPr>
          <p:nvPr/>
        </p:nvSpPr>
        <p:spPr bwMode="auto">
          <a:xfrm>
            <a:off x="1316038" y="2214563"/>
            <a:ext cx="1470025" cy="369887"/>
          </a:xfrm>
          <a:prstGeom prst="rect">
            <a:avLst/>
          </a:prstGeom>
          <a:noFill/>
          <a:ln w="9525">
            <a:noFill/>
            <a:miter lim="800000"/>
            <a:headEnd/>
            <a:tailEnd/>
          </a:ln>
        </p:spPr>
        <p:txBody>
          <a:bodyPr>
            <a:spAutoFit/>
          </a:bodyPr>
          <a:lstStyle/>
          <a:p>
            <a:r>
              <a:rPr lang="fr-FR">
                <a:latin typeface="Calibri" pitchFamily="34" charset="0"/>
              </a:rPr>
              <a:t>Résorption</a:t>
            </a:r>
          </a:p>
        </p:txBody>
      </p:sp>
      <p:sp>
        <p:nvSpPr>
          <p:cNvPr id="10248" name="ZoneTexte 8"/>
          <p:cNvSpPr txBox="1">
            <a:spLocks noChangeArrowheads="1"/>
          </p:cNvSpPr>
          <p:nvPr/>
        </p:nvSpPr>
        <p:spPr bwMode="auto">
          <a:xfrm>
            <a:off x="1389063" y="3286125"/>
            <a:ext cx="1339850" cy="368300"/>
          </a:xfrm>
          <a:prstGeom prst="rect">
            <a:avLst/>
          </a:prstGeom>
          <a:noFill/>
          <a:ln w="9525">
            <a:noFill/>
            <a:miter lim="800000"/>
            <a:headEnd/>
            <a:tailEnd/>
          </a:ln>
        </p:spPr>
        <p:txBody>
          <a:bodyPr wrap="none">
            <a:spAutoFit/>
          </a:bodyPr>
          <a:lstStyle/>
          <a:p>
            <a:r>
              <a:rPr lang="fr-FR">
                <a:latin typeface="Calibri" pitchFamily="34" charset="0"/>
              </a:rPr>
              <a:t>Distribution</a:t>
            </a:r>
          </a:p>
        </p:txBody>
      </p:sp>
      <p:sp>
        <p:nvSpPr>
          <p:cNvPr id="10249" name="ZoneTexte 9"/>
          <p:cNvSpPr txBox="1">
            <a:spLocks noChangeArrowheads="1"/>
          </p:cNvSpPr>
          <p:nvPr/>
        </p:nvSpPr>
        <p:spPr bwMode="auto">
          <a:xfrm>
            <a:off x="1865313" y="4286250"/>
            <a:ext cx="1493837" cy="369888"/>
          </a:xfrm>
          <a:prstGeom prst="rect">
            <a:avLst/>
          </a:prstGeom>
          <a:noFill/>
          <a:ln w="9525">
            <a:noFill/>
            <a:miter lim="800000"/>
            <a:headEnd/>
            <a:tailEnd/>
          </a:ln>
        </p:spPr>
        <p:txBody>
          <a:bodyPr wrap="none">
            <a:spAutoFit/>
          </a:bodyPr>
          <a:lstStyle/>
          <a:p>
            <a:r>
              <a:rPr lang="fr-FR">
                <a:latin typeface="Calibri" pitchFamily="34" charset="0"/>
              </a:rPr>
              <a:t>Métabolisme</a:t>
            </a:r>
          </a:p>
        </p:txBody>
      </p:sp>
      <p:sp>
        <p:nvSpPr>
          <p:cNvPr id="10250" name="ZoneTexte 10"/>
          <p:cNvSpPr txBox="1">
            <a:spLocks noChangeArrowheads="1"/>
          </p:cNvSpPr>
          <p:nvPr/>
        </p:nvSpPr>
        <p:spPr bwMode="auto">
          <a:xfrm>
            <a:off x="1465263" y="5286375"/>
            <a:ext cx="1147762" cy="369888"/>
          </a:xfrm>
          <a:prstGeom prst="rect">
            <a:avLst/>
          </a:prstGeom>
          <a:noFill/>
          <a:ln w="9525">
            <a:noFill/>
            <a:miter lim="800000"/>
            <a:headEnd/>
            <a:tailEnd/>
          </a:ln>
        </p:spPr>
        <p:txBody>
          <a:bodyPr wrap="none">
            <a:spAutoFit/>
          </a:bodyPr>
          <a:lstStyle/>
          <a:p>
            <a:r>
              <a:rPr lang="fr-FR">
                <a:latin typeface="Calibri" pitchFamily="34" charset="0"/>
              </a:rPr>
              <a:t>Excrétion</a:t>
            </a:r>
          </a:p>
        </p:txBody>
      </p:sp>
      <p:sp>
        <p:nvSpPr>
          <p:cNvPr id="10251" name="ZoneTexte 11"/>
          <p:cNvSpPr txBox="1">
            <a:spLocks noChangeArrowheads="1"/>
          </p:cNvSpPr>
          <p:nvPr/>
        </p:nvSpPr>
        <p:spPr bwMode="auto">
          <a:xfrm>
            <a:off x="4929188" y="2643188"/>
            <a:ext cx="3289300" cy="369887"/>
          </a:xfrm>
          <a:prstGeom prst="rect">
            <a:avLst/>
          </a:prstGeom>
          <a:noFill/>
          <a:ln w="9525">
            <a:noFill/>
            <a:miter lim="800000"/>
            <a:headEnd/>
            <a:tailEnd/>
          </a:ln>
        </p:spPr>
        <p:txBody>
          <a:bodyPr wrap="none">
            <a:spAutoFit/>
          </a:bodyPr>
          <a:lstStyle/>
          <a:p>
            <a:r>
              <a:rPr lang="fr-FR">
                <a:latin typeface="Calibri" pitchFamily="34" charset="0"/>
              </a:rPr>
              <a:t>Interaction principe actif / cible</a:t>
            </a:r>
          </a:p>
        </p:txBody>
      </p:sp>
      <p:sp>
        <p:nvSpPr>
          <p:cNvPr id="10252" name="ZoneTexte 12"/>
          <p:cNvSpPr txBox="1">
            <a:spLocks noChangeArrowheads="1"/>
          </p:cNvSpPr>
          <p:nvPr/>
        </p:nvSpPr>
        <p:spPr bwMode="auto">
          <a:xfrm>
            <a:off x="4891088" y="3857625"/>
            <a:ext cx="3495675" cy="646113"/>
          </a:xfrm>
          <a:prstGeom prst="rect">
            <a:avLst/>
          </a:prstGeom>
          <a:noFill/>
          <a:ln w="9525">
            <a:noFill/>
            <a:miter lim="800000"/>
            <a:headEnd/>
            <a:tailEnd/>
          </a:ln>
        </p:spPr>
        <p:txBody>
          <a:bodyPr>
            <a:spAutoFit/>
          </a:bodyPr>
          <a:lstStyle/>
          <a:p>
            <a:pPr algn="ctr"/>
            <a:r>
              <a:rPr lang="fr-FR">
                <a:latin typeface="Calibri" pitchFamily="34" charset="0"/>
              </a:rPr>
              <a:t>Modifications du fonctionnement cellulaire</a:t>
            </a:r>
          </a:p>
        </p:txBody>
      </p:sp>
      <p:sp>
        <p:nvSpPr>
          <p:cNvPr id="10253" name="ZoneTexte 13"/>
          <p:cNvSpPr txBox="1">
            <a:spLocks noChangeArrowheads="1"/>
          </p:cNvSpPr>
          <p:nvPr/>
        </p:nvSpPr>
        <p:spPr bwMode="auto">
          <a:xfrm>
            <a:off x="6384925" y="5286375"/>
            <a:ext cx="2544763" cy="368300"/>
          </a:xfrm>
          <a:prstGeom prst="rect">
            <a:avLst/>
          </a:prstGeom>
          <a:noFill/>
          <a:ln w="9525">
            <a:noFill/>
            <a:miter lim="800000"/>
            <a:headEnd/>
            <a:tailEnd/>
          </a:ln>
        </p:spPr>
        <p:txBody>
          <a:bodyPr wrap="none">
            <a:spAutoFit/>
          </a:bodyPr>
          <a:lstStyle/>
          <a:p>
            <a:r>
              <a:rPr lang="fr-FR" b="1">
                <a:solidFill>
                  <a:srgbClr val="0070C0"/>
                </a:solidFill>
                <a:latin typeface="Calibri" pitchFamily="34" charset="0"/>
              </a:rPr>
              <a:t>Effets thérapeutiques</a:t>
            </a:r>
          </a:p>
        </p:txBody>
      </p:sp>
      <p:sp>
        <p:nvSpPr>
          <p:cNvPr id="10254" name="ZoneTexte 14"/>
          <p:cNvSpPr txBox="1">
            <a:spLocks noChangeArrowheads="1"/>
          </p:cNvSpPr>
          <p:nvPr/>
        </p:nvSpPr>
        <p:spPr bwMode="auto">
          <a:xfrm>
            <a:off x="5099050" y="5214938"/>
            <a:ext cx="1497013" cy="646112"/>
          </a:xfrm>
          <a:prstGeom prst="rect">
            <a:avLst/>
          </a:prstGeom>
          <a:noFill/>
          <a:ln w="9525">
            <a:noFill/>
            <a:miter lim="800000"/>
            <a:headEnd/>
            <a:tailEnd/>
          </a:ln>
        </p:spPr>
        <p:txBody>
          <a:bodyPr>
            <a:spAutoFit/>
          </a:bodyPr>
          <a:lstStyle/>
          <a:p>
            <a:r>
              <a:rPr lang="fr-FR">
                <a:latin typeface="Calibri" pitchFamily="34" charset="0"/>
              </a:rPr>
              <a:t>Effets secondaires</a:t>
            </a:r>
          </a:p>
        </p:txBody>
      </p:sp>
      <p:sp>
        <p:nvSpPr>
          <p:cNvPr id="18" name="Flèche vers le bas 17"/>
          <p:cNvSpPr/>
          <p:nvPr/>
        </p:nvSpPr>
        <p:spPr>
          <a:xfrm>
            <a:off x="1936750" y="1571625"/>
            <a:ext cx="228600" cy="455613"/>
          </a:xfrm>
          <a:prstGeom prst="downArrow">
            <a:avLst/>
          </a:prstGeom>
          <a:solidFill>
            <a:srgbClr val="66CCFF"/>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 name="Flèche vers le bas 18"/>
          <p:cNvSpPr/>
          <p:nvPr/>
        </p:nvSpPr>
        <p:spPr>
          <a:xfrm>
            <a:off x="1908175" y="2714625"/>
            <a:ext cx="227013" cy="455613"/>
          </a:xfrm>
          <a:prstGeom prst="downArrow">
            <a:avLst/>
          </a:prstGeom>
          <a:solidFill>
            <a:srgbClr val="66CCFF"/>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 name="Flèche vers le bas 19"/>
          <p:cNvSpPr/>
          <p:nvPr/>
        </p:nvSpPr>
        <p:spPr>
          <a:xfrm>
            <a:off x="1497013" y="3714750"/>
            <a:ext cx="227012" cy="1247775"/>
          </a:xfrm>
          <a:prstGeom prst="downArrow">
            <a:avLst/>
          </a:prstGeom>
          <a:solidFill>
            <a:srgbClr val="66CCFF"/>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 name="Flèche vers le bas 20"/>
          <p:cNvSpPr/>
          <p:nvPr/>
        </p:nvSpPr>
        <p:spPr>
          <a:xfrm>
            <a:off x="2071688" y="3714750"/>
            <a:ext cx="228600" cy="455613"/>
          </a:xfrm>
          <a:prstGeom prst="downArrow">
            <a:avLst/>
          </a:prstGeom>
          <a:solidFill>
            <a:srgbClr val="66CCFF"/>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 name="Flèche vers le bas 21"/>
          <p:cNvSpPr/>
          <p:nvPr/>
        </p:nvSpPr>
        <p:spPr>
          <a:xfrm>
            <a:off x="2143125" y="4786313"/>
            <a:ext cx="227013" cy="454025"/>
          </a:xfrm>
          <a:prstGeom prst="downArrow">
            <a:avLst/>
          </a:prstGeom>
          <a:solidFill>
            <a:srgbClr val="66CCFF"/>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4" name="Flèche vers le bas 23"/>
          <p:cNvSpPr/>
          <p:nvPr/>
        </p:nvSpPr>
        <p:spPr>
          <a:xfrm>
            <a:off x="6388100" y="3214688"/>
            <a:ext cx="227013" cy="455612"/>
          </a:xfrm>
          <a:prstGeom prst="downArrow">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5" name="Flèche vers le bas 24"/>
          <p:cNvSpPr/>
          <p:nvPr/>
        </p:nvSpPr>
        <p:spPr>
          <a:xfrm>
            <a:off x="5497513" y="4786313"/>
            <a:ext cx="150812" cy="468312"/>
          </a:xfrm>
          <a:prstGeom prst="downArrow">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6" name="Flèche vers le bas 25"/>
          <p:cNvSpPr/>
          <p:nvPr/>
        </p:nvSpPr>
        <p:spPr>
          <a:xfrm>
            <a:off x="7443788" y="4714875"/>
            <a:ext cx="227012" cy="455613"/>
          </a:xfrm>
          <a:prstGeom prst="downArrow">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263" name="ZoneTexte 5"/>
          <p:cNvSpPr txBox="1">
            <a:spLocks noChangeArrowheads="1"/>
          </p:cNvSpPr>
          <p:nvPr/>
        </p:nvSpPr>
        <p:spPr bwMode="auto">
          <a:xfrm>
            <a:off x="4429125" y="1285875"/>
            <a:ext cx="4360863" cy="646113"/>
          </a:xfrm>
          <a:prstGeom prst="rect">
            <a:avLst/>
          </a:prstGeom>
          <a:noFill/>
          <a:ln w="9525">
            <a:solidFill>
              <a:srgbClr val="FF0000"/>
            </a:solidFill>
            <a:miter lim="800000"/>
            <a:headEnd/>
            <a:tailEnd/>
          </a:ln>
        </p:spPr>
        <p:txBody>
          <a:bodyPr>
            <a:spAutoFit/>
          </a:bodyPr>
          <a:lstStyle/>
          <a:p>
            <a:pPr marL="0" lvl="1" algn="ctr"/>
            <a:r>
              <a:rPr lang="fr-FR" b="1">
                <a:latin typeface="Verdana Ref"/>
              </a:rPr>
              <a:t>Etude des effets du médicament sur l’organisme (les bénéfices)</a:t>
            </a:r>
          </a:p>
        </p:txBody>
      </p:sp>
      <p:sp>
        <p:nvSpPr>
          <p:cNvPr id="10264" name="ZoneTexte 15"/>
          <p:cNvSpPr txBox="1">
            <a:spLocks noChangeArrowheads="1"/>
          </p:cNvSpPr>
          <p:nvPr/>
        </p:nvSpPr>
        <p:spPr bwMode="auto">
          <a:xfrm>
            <a:off x="96838" y="5991225"/>
            <a:ext cx="4229100" cy="615950"/>
          </a:xfrm>
          <a:prstGeom prst="rect">
            <a:avLst/>
          </a:prstGeom>
          <a:noFill/>
          <a:ln w="9525">
            <a:solidFill>
              <a:srgbClr val="0000FF"/>
            </a:solidFill>
            <a:miter lim="800000"/>
            <a:headEnd/>
            <a:tailEnd/>
          </a:ln>
        </p:spPr>
        <p:txBody>
          <a:bodyPr>
            <a:spAutoFit/>
          </a:bodyPr>
          <a:lstStyle/>
          <a:p>
            <a:pPr marL="0" lvl="1"/>
            <a:r>
              <a:rPr lang="fr-FR" sz="1700" b="1">
                <a:latin typeface="Verdana Ref"/>
              </a:rPr>
              <a:t>Etude du devenir du médicament dans l’organisme en fonction du temps</a:t>
            </a:r>
          </a:p>
        </p:txBody>
      </p:sp>
      <p:cxnSp>
        <p:nvCxnSpPr>
          <p:cNvPr id="33" name="Connecteur droit avec flèche 32"/>
          <p:cNvCxnSpPr/>
          <p:nvPr/>
        </p:nvCxnSpPr>
        <p:spPr>
          <a:xfrm>
            <a:off x="2786063" y="3714750"/>
            <a:ext cx="2484437" cy="0"/>
          </a:xfrm>
          <a:prstGeom prst="straightConnector1">
            <a:avLst/>
          </a:prstGeom>
          <a:ln w="571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8" name="Espace réservé du numéro de diapositive 27"/>
          <p:cNvSpPr>
            <a:spLocks noGrp="1"/>
          </p:cNvSpPr>
          <p:nvPr>
            <p:ph type="sldNum" sz="quarter" idx="12"/>
          </p:nvPr>
        </p:nvSpPr>
        <p:spPr/>
        <p:txBody>
          <a:bodyPr/>
          <a:lstStyle/>
          <a:p>
            <a:pPr>
              <a:defRPr/>
            </a:pPr>
            <a:fld id="{F9C45B2B-92B6-40D6-89FE-D66ECBB24243}" type="slidenum">
              <a:rPr lang="fr-FR" sz="2000" b="1" smtClean="0">
                <a:solidFill>
                  <a:schemeClr val="accent5"/>
                </a:solidFill>
              </a:rPr>
              <a:pPr>
                <a:defRPr/>
              </a:pPr>
              <a:t>9</a:t>
            </a:fld>
            <a:endParaRPr lang="fr-FR" sz="2000" b="1" dirty="0">
              <a:solidFill>
                <a:schemeClr val="accent5"/>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re 1"/>
          <p:cNvSpPr>
            <a:spLocks noGrp="1"/>
          </p:cNvSpPr>
          <p:nvPr>
            <p:ph type="title"/>
          </p:nvPr>
        </p:nvSpPr>
        <p:spPr>
          <a:xfrm>
            <a:off x="457200" y="1214438"/>
            <a:ext cx="8229600" cy="642937"/>
          </a:xfrm>
        </p:spPr>
        <p:txBody>
          <a:bodyPr/>
          <a:lstStyle/>
          <a:p>
            <a:r>
              <a:rPr lang="en-US" sz="3200" b="1" smtClean="0">
                <a:solidFill>
                  <a:srgbClr val="FF0000"/>
                </a:solidFill>
              </a:rPr>
              <a:t>**** Un agoniste partiel a une double potentialité d’agoniste et d’antagoniste.</a:t>
            </a:r>
            <a:r>
              <a:rPr lang="en-US" smtClean="0">
                <a:solidFill>
                  <a:srgbClr val="FF0000"/>
                </a:solidFill>
              </a:rPr>
              <a:t/>
            </a:r>
            <a:br>
              <a:rPr lang="en-US" smtClean="0">
                <a:solidFill>
                  <a:srgbClr val="FF0000"/>
                </a:solidFill>
              </a:rPr>
            </a:br>
            <a:endParaRPr lang="ar-DZ" smtClean="0">
              <a:solidFill>
                <a:srgbClr val="FF0000"/>
              </a:solidFill>
            </a:endParaRPr>
          </a:p>
        </p:txBody>
      </p:sp>
      <p:sp>
        <p:nvSpPr>
          <p:cNvPr id="3" name="Espace réservé du contenu 2"/>
          <p:cNvSpPr>
            <a:spLocks noGrp="1"/>
          </p:cNvSpPr>
          <p:nvPr>
            <p:ph idx="1"/>
          </p:nvPr>
        </p:nvSpPr>
        <p:spPr>
          <a:xfrm>
            <a:off x="285750" y="1857375"/>
            <a:ext cx="8572500" cy="4268788"/>
          </a:xfrm>
        </p:spPr>
        <p:txBody>
          <a:bodyPr/>
          <a:lstStyle/>
          <a:p>
            <a:endParaRPr lang="fr-FR" smtClean="0"/>
          </a:p>
          <a:p>
            <a:pPr>
              <a:lnSpc>
                <a:spcPct val="150000"/>
              </a:lnSpc>
            </a:pPr>
            <a:r>
              <a:rPr lang="fr-FR" smtClean="0"/>
              <a:t>Lorsque le médiateur endogène est absent ou présent en quantité </a:t>
            </a:r>
            <a:r>
              <a:rPr lang="fr-FR" b="1" smtClean="0"/>
              <a:t>très faible </a:t>
            </a:r>
            <a:r>
              <a:rPr lang="fr-FR" smtClean="0"/>
              <a:t>au niveau du récepteur, l’agoniste partiel va se lier au récepteur et </a:t>
            </a:r>
            <a:r>
              <a:rPr lang="fr-FR" u="sng" smtClean="0"/>
              <a:t>exercer son effet d’agoniste partiel.</a:t>
            </a:r>
          </a:p>
          <a:p>
            <a:endParaRPr lang="ar-DZ" smtClean="0"/>
          </a:p>
        </p:txBody>
      </p:sp>
      <p:sp>
        <p:nvSpPr>
          <p:cNvPr id="4" name="Flèche vers le bas 3"/>
          <p:cNvSpPr/>
          <p:nvPr/>
        </p:nvSpPr>
        <p:spPr>
          <a:xfrm>
            <a:off x="3571875" y="1857375"/>
            <a:ext cx="171450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DZ"/>
          </a:p>
        </p:txBody>
      </p:sp>
      <p:sp>
        <p:nvSpPr>
          <p:cNvPr id="5" name="Espace réservé du numéro de diapositive 4"/>
          <p:cNvSpPr>
            <a:spLocks noGrp="1"/>
          </p:cNvSpPr>
          <p:nvPr>
            <p:ph type="sldNum" sz="quarter" idx="12"/>
          </p:nvPr>
        </p:nvSpPr>
        <p:spPr/>
        <p:txBody>
          <a:bodyPr/>
          <a:lstStyle/>
          <a:p>
            <a:pPr>
              <a:defRPr/>
            </a:pPr>
            <a:fld id="{0A9D1397-B461-4352-9D9E-6EB76C6F001D}" type="slidenum">
              <a:rPr lang="fr-FR" sz="2000" b="1" smtClean="0">
                <a:solidFill>
                  <a:schemeClr val="accent6"/>
                </a:solidFill>
              </a:rPr>
              <a:pPr>
                <a:defRPr/>
              </a:pPr>
              <a:t>90</a:t>
            </a:fld>
            <a:endParaRPr lang="fr-FR" sz="2000" b="1"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88" y="357188"/>
            <a:ext cx="8572500" cy="5911850"/>
          </a:xfrm>
        </p:spPr>
        <p:txBody>
          <a:bodyPr/>
          <a:lstStyle/>
          <a:p>
            <a:endParaRPr lang="fr-FR" smtClean="0"/>
          </a:p>
          <a:p>
            <a:r>
              <a:rPr lang="fr-FR" smtClean="0"/>
              <a:t>Lorsque le médiateur endogène (qui a la qualité d’agoniste entier) est en concentration </a:t>
            </a:r>
            <a:r>
              <a:rPr lang="fr-FR" b="1" smtClean="0"/>
              <a:t>plus élevée </a:t>
            </a:r>
            <a:r>
              <a:rPr lang="fr-FR" smtClean="0"/>
              <a:t>ou bien lorsqu’un agoniste entier est aussi présent, la substance considérée va être en compétition avec le médiateur endogène ou l’agoniste entier. </a:t>
            </a:r>
          </a:p>
          <a:p>
            <a:r>
              <a:rPr lang="fr-FR" smtClean="0"/>
              <a:t>Si la substance considérée a une affinité suffisante pour déplacer le médiateur endogène ou l’agoniste entier, l’agoniste partiel va agir en tant qu’</a:t>
            </a:r>
            <a:r>
              <a:rPr lang="fr-FR" b="1" smtClean="0"/>
              <a:t>antagoniste</a:t>
            </a:r>
            <a:r>
              <a:rPr lang="fr-FR" smtClean="0"/>
              <a:t>.</a:t>
            </a:r>
            <a:endParaRPr lang="ar-DZ" smtClean="0"/>
          </a:p>
        </p:txBody>
      </p:sp>
      <p:sp>
        <p:nvSpPr>
          <p:cNvPr id="4" name="Espace réservé du numéro de diapositive 3"/>
          <p:cNvSpPr>
            <a:spLocks noGrp="1"/>
          </p:cNvSpPr>
          <p:nvPr>
            <p:ph type="sldNum" sz="quarter" idx="12"/>
          </p:nvPr>
        </p:nvSpPr>
        <p:spPr/>
        <p:txBody>
          <a:bodyPr/>
          <a:lstStyle/>
          <a:p>
            <a:pPr>
              <a:defRPr/>
            </a:pPr>
            <a:fld id="{72800CD7-68EE-412A-A868-7C8C46C5D015}" type="slidenum">
              <a:rPr lang="fr-FR" sz="2000" b="1" smtClean="0">
                <a:solidFill>
                  <a:schemeClr val="accent6"/>
                </a:solidFill>
              </a:rPr>
              <a:pPr>
                <a:defRPr/>
              </a:pPr>
              <a:t>91</a:t>
            </a:fld>
            <a:endParaRPr lang="fr-FR" sz="2000" b="1"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75"/>
            <a:ext cx="8229600" cy="5411788"/>
          </a:xfrm>
        </p:spPr>
        <p:txBody>
          <a:bodyPr/>
          <a:lstStyle/>
          <a:p>
            <a:r>
              <a:rPr lang="fr-FR" smtClean="0"/>
              <a:t>Par exemple, la </a:t>
            </a:r>
            <a:r>
              <a:rPr lang="fr-FR" b="1" smtClean="0"/>
              <a:t>pentazocine</a:t>
            </a:r>
            <a:r>
              <a:rPr lang="fr-FR" smtClean="0"/>
              <a:t> (Fortal®) </a:t>
            </a:r>
            <a:r>
              <a:rPr lang="fr-FR" u="sng" smtClean="0"/>
              <a:t>agoniste partiel</a:t>
            </a:r>
            <a:r>
              <a:rPr lang="fr-FR" smtClean="0"/>
              <a:t> des récepteurs opioïdes μ, est analgésique morphinique lorsqu’elle est utilisée seule, elle se comporte en tant qu’agoniste des récepteurs opioïdes μ. </a:t>
            </a:r>
          </a:p>
          <a:p>
            <a:r>
              <a:rPr lang="fr-FR" smtClean="0"/>
              <a:t>Par contre, en présence de morphine, par exemple chez le morphinomane, elle se comporte en tant qu’antagoniste : elle déplace la morphine des récepteurs opioïdes μ, elle induit des symptômes de type syndrome de sevrage de la morphine.</a:t>
            </a:r>
            <a:endParaRPr lang="ar-DZ" smtClean="0"/>
          </a:p>
        </p:txBody>
      </p:sp>
      <p:sp>
        <p:nvSpPr>
          <p:cNvPr id="4" name="Espace réservé du numéro de diapositive 3"/>
          <p:cNvSpPr>
            <a:spLocks noGrp="1"/>
          </p:cNvSpPr>
          <p:nvPr>
            <p:ph type="sldNum" sz="quarter" idx="12"/>
          </p:nvPr>
        </p:nvSpPr>
        <p:spPr/>
        <p:txBody>
          <a:bodyPr/>
          <a:lstStyle/>
          <a:p>
            <a:pPr>
              <a:defRPr/>
            </a:pPr>
            <a:fld id="{7F9D6CBC-88D8-4311-A145-067B4A50EA1A}" type="slidenum">
              <a:rPr lang="fr-FR" sz="2000" b="1" smtClean="0">
                <a:solidFill>
                  <a:schemeClr val="accent6"/>
                </a:solidFill>
              </a:rPr>
              <a:pPr>
                <a:defRPr/>
              </a:pPr>
              <a:t>92</a:t>
            </a:fld>
            <a:endParaRPr lang="fr-FR" sz="2000" b="1">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88" y="142875"/>
            <a:ext cx="8643937" cy="6715125"/>
          </a:xfrm>
        </p:spPr>
        <p:txBody>
          <a:bodyPr/>
          <a:lstStyle/>
          <a:p>
            <a:r>
              <a:rPr lang="fr-FR" smtClean="0"/>
              <a:t>Ex: l’utilisation des analgésiques opioïdes entraîne la disparition de la douleur mais aussi des effets gênants comme l’</a:t>
            </a:r>
            <a:r>
              <a:rPr lang="fr-FR" b="1" smtClean="0"/>
              <a:t>euphorie</a:t>
            </a:r>
            <a:r>
              <a:rPr lang="fr-FR" smtClean="0"/>
              <a:t> par exp,</a:t>
            </a:r>
          </a:p>
          <a:p>
            <a:r>
              <a:rPr lang="fr-FR" smtClean="0"/>
              <a:t>l’euphorie est une </a:t>
            </a:r>
            <a:r>
              <a:rPr lang="fr-FR" b="1" smtClean="0"/>
              <a:t>sensation de bien être </a:t>
            </a:r>
            <a:r>
              <a:rPr lang="fr-FR" smtClean="0"/>
              <a:t>observée surtout chez l’homme, qui s’endorment à la prise de morphine (moins d’anxiété, moins de détresse).</a:t>
            </a:r>
          </a:p>
          <a:p>
            <a:r>
              <a:rPr lang="fr-FR" smtClean="0"/>
              <a:t>Ainsi s’installe chez l’homme le phénomène de la dépendance psychique et physique, qui est expliqué par le désir d’atteindre de nouveau cet état en répétant l’administration d’opioïdes avec des doses de plus en plus fortes.</a:t>
            </a:r>
          </a:p>
        </p:txBody>
      </p:sp>
      <p:sp>
        <p:nvSpPr>
          <p:cNvPr id="4" name="Espace réservé du numéro de diapositive 3"/>
          <p:cNvSpPr>
            <a:spLocks noGrp="1"/>
          </p:cNvSpPr>
          <p:nvPr>
            <p:ph type="sldNum" sz="quarter" idx="12"/>
          </p:nvPr>
        </p:nvSpPr>
        <p:spPr/>
        <p:txBody>
          <a:bodyPr/>
          <a:lstStyle/>
          <a:p>
            <a:pPr>
              <a:defRPr/>
            </a:pPr>
            <a:fld id="{57A6E9DE-2F16-4D5C-9386-81E00EBC4A09}" type="slidenum">
              <a:rPr lang="fr-FR" sz="2000" b="1" smtClean="0">
                <a:solidFill>
                  <a:schemeClr val="accent6"/>
                </a:solidFill>
              </a:rPr>
              <a:pPr>
                <a:defRPr/>
              </a:pPr>
              <a:t>93</a:t>
            </a:fld>
            <a:endParaRPr lang="fr-FR" sz="2000" b="1"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re 1"/>
          <p:cNvSpPr>
            <a:spLocks noGrp="1"/>
          </p:cNvSpPr>
          <p:nvPr>
            <p:ph type="title"/>
          </p:nvPr>
        </p:nvSpPr>
        <p:spPr>
          <a:xfrm>
            <a:off x="457200" y="-71438"/>
            <a:ext cx="8229600" cy="1143001"/>
          </a:xfrm>
        </p:spPr>
        <p:txBody>
          <a:bodyPr/>
          <a:lstStyle/>
          <a:p>
            <a:pPr eaLnBrk="1" hangingPunct="1"/>
            <a:r>
              <a:rPr lang="fr-FR" sz="4000" b="1" smtClean="0">
                <a:solidFill>
                  <a:schemeClr val="tx2"/>
                </a:solidFill>
              </a:rPr>
              <a:t>EFFETS INDESIRABLES </a:t>
            </a:r>
          </a:p>
        </p:txBody>
      </p:sp>
      <p:sp>
        <p:nvSpPr>
          <p:cNvPr id="3" name="Espace réservé du contenu 2"/>
          <p:cNvSpPr>
            <a:spLocks noGrp="1"/>
          </p:cNvSpPr>
          <p:nvPr>
            <p:ph idx="1"/>
          </p:nvPr>
        </p:nvSpPr>
        <p:spPr>
          <a:xfrm>
            <a:off x="214313" y="785813"/>
            <a:ext cx="8858250" cy="6858000"/>
          </a:xfrm>
        </p:spPr>
        <p:txBody>
          <a:bodyPr rtlCol="0">
            <a:normAutofit fontScale="47500" lnSpcReduction="20000"/>
          </a:bodyPr>
          <a:lstStyle/>
          <a:p>
            <a:pPr eaLnBrk="1" hangingPunct="1">
              <a:lnSpc>
                <a:spcPct val="140000"/>
              </a:lnSpc>
              <a:defRPr/>
            </a:pPr>
            <a:r>
              <a:rPr lang="fr-FR" sz="5100" dirty="0" smtClean="0"/>
              <a:t>Toute </a:t>
            </a:r>
            <a:r>
              <a:rPr lang="fr-FR" sz="5100" b="1" dirty="0" smtClean="0"/>
              <a:t>réaction nocive et non voulue</a:t>
            </a:r>
            <a:r>
              <a:rPr lang="fr-FR" sz="5100" dirty="0" smtClean="0"/>
              <a:t> d’un médicament en cas </a:t>
            </a:r>
            <a:r>
              <a:rPr lang="fr-FR" sz="5100" b="1" dirty="0" smtClean="0"/>
              <a:t>d’utilisation conforme </a:t>
            </a:r>
            <a:r>
              <a:rPr lang="fr-FR" sz="5100" dirty="0" smtClean="0"/>
              <a:t>aux termes de son autorisation de mise sur le marché </a:t>
            </a:r>
            <a:r>
              <a:rPr lang="fr-FR" sz="5100" b="1" dirty="0" smtClean="0"/>
              <a:t>AMM</a:t>
            </a:r>
            <a:r>
              <a:rPr lang="fr-FR" sz="5100" dirty="0" smtClean="0"/>
              <a:t> ou lors de </a:t>
            </a:r>
            <a:r>
              <a:rPr lang="fr-FR" sz="5100" b="1" dirty="0" smtClean="0"/>
              <a:t>toute autre utilisation</a:t>
            </a:r>
            <a:r>
              <a:rPr lang="fr-FR" sz="5100" dirty="0" smtClean="0"/>
              <a:t> (surdosage, mésusage, abus de médicaments, erreur médicamenteuse).</a:t>
            </a:r>
          </a:p>
          <a:p>
            <a:pPr eaLnBrk="1" hangingPunct="1">
              <a:lnSpc>
                <a:spcPct val="140000"/>
              </a:lnSpc>
              <a:buFont typeface="Arial" pitchFamily="34" charset="0"/>
              <a:buNone/>
              <a:defRPr/>
            </a:pPr>
            <a:endParaRPr lang="fr-FR" sz="2100" dirty="0" smtClean="0"/>
          </a:p>
          <a:p>
            <a:pPr eaLnBrk="1" hangingPunct="1">
              <a:lnSpc>
                <a:spcPct val="140000"/>
              </a:lnSpc>
              <a:defRPr/>
            </a:pPr>
            <a:r>
              <a:rPr lang="fr-FR" sz="5100" b="1" dirty="0" smtClean="0"/>
              <a:t>Deux grands types</a:t>
            </a:r>
          </a:p>
          <a:p>
            <a:pPr lvl="1" eaLnBrk="1" hangingPunct="1">
              <a:lnSpc>
                <a:spcPct val="140000"/>
              </a:lnSpc>
              <a:defRPr/>
            </a:pPr>
            <a:r>
              <a:rPr lang="fr-FR" sz="4400" dirty="0" smtClean="0"/>
              <a:t>Les EI prévisibles: liés aux propriétés pharmacologiques (liées à la dose le plus souvent)</a:t>
            </a:r>
          </a:p>
          <a:p>
            <a:pPr lvl="1" eaLnBrk="1" hangingPunct="1">
              <a:lnSpc>
                <a:spcPct val="140000"/>
              </a:lnSpc>
              <a:defRPr/>
            </a:pPr>
            <a:r>
              <a:rPr lang="fr-FR" sz="4400" dirty="0" smtClean="0"/>
              <a:t>Les EI non prévisibles : sans lien avec les propriétés pharmacologiques</a:t>
            </a:r>
            <a:endParaRPr lang="fr-FR" sz="1300" dirty="0" smtClean="0"/>
          </a:p>
          <a:p>
            <a:pPr marL="182880" indent="-182880" eaLnBrk="1" fontAlgn="auto" hangingPunct="1">
              <a:lnSpc>
                <a:spcPct val="150000"/>
              </a:lnSpc>
              <a:spcAft>
                <a:spcPts val="0"/>
              </a:spcAft>
              <a:defRPr/>
            </a:pPr>
            <a:r>
              <a:rPr lang="fr-FR" sz="4200" dirty="0" smtClean="0">
                <a:ea typeface="ＭＳ Ｐゴシック" charset="0"/>
              </a:rPr>
              <a:t>Très </a:t>
            </a:r>
            <a:r>
              <a:rPr lang="fr-FR" sz="4200" dirty="0">
                <a:ea typeface="ＭＳ Ｐゴシック" charset="0"/>
              </a:rPr>
              <a:t>fréquent (&gt;=1/10)</a:t>
            </a:r>
          </a:p>
          <a:p>
            <a:pPr marL="182880" indent="-182880" eaLnBrk="1" fontAlgn="auto" hangingPunct="1">
              <a:lnSpc>
                <a:spcPct val="150000"/>
              </a:lnSpc>
              <a:spcAft>
                <a:spcPts val="0"/>
              </a:spcAft>
              <a:defRPr/>
            </a:pPr>
            <a:r>
              <a:rPr lang="fr-FR" sz="4200" dirty="0">
                <a:ea typeface="ＭＳ Ｐゴシック" charset="0"/>
              </a:rPr>
              <a:t>Fréquent (&gt;=1/100 à &lt;1/10)</a:t>
            </a:r>
          </a:p>
          <a:p>
            <a:pPr marL="182880" indent="-182880" eaLnBrk="1" fontAlgn="auto" hangingPunct="1">
              <a:lnSpc>
                <a:spcPct val="150000"/>
              </a:lnSpc>
              <a:spcAft>
                <a:spcPts val="0"/>
              </a:spcAft>
              <a:defRPr/>
            </a:pPr>
            <a:r>
              <a:rPr lang="fr-FR" sz="4200" dirty="0">
                <a:ea typeface="ＭＳ Ｐゴシック" charset="0"/>
              </a:rPr>
              <a:t>Peu fréquent (&gt;=1/1000 à &lt;1/100)</a:t>
            </a:r>
          </a:p>
          <a:p>
            <a:pPr marL="182880" indent="-182880" eaLnBrk="1" fontAlgn="auto" hangingPunct="1">
              <a:lnSpc>
                <a:spcPct val="150000"/>
              </a:lnSpc>
              <a:spcAft>
                <a:spcPts val="0"/>
              </a:spcAft>
              <a:defRPr/>
            </a:pPr>
            <a:r>
              <a:rPr lang="fr-FR" sz="4200" dirty="0">
                <a:ea typeface="ＭＳ Ｐゴシック" charset="0"/>
              </a:rPr>
              <a:t>Rare (&gt;=1/10.000 à &lt;1/1000)</a:t>
            </a:r>
          </a:p>
          <a:p>
            <a:pPr marL="182880" indent="-182880" eaLnBrk="1" fontAlgn="auto" hangingPunct="1">
              <a:lnSpc>
                <a:spcPct val="150000"/>
              </a:lnSpc>
              <a:spcAft>
                <a:spcPts val="0"/>
              </a:spcAft>
              <a:defRPr/>
            </a:pPr>
            <a:r>
              <a:rPr lang="fr-FR" sz="4200" dirty="0">
                <a:ea typeface="ＭＳ Ｐゴシック" charset="0"/>
              </a:rPr>
              <a:t>Très rare (&lt;1/10.000</a:t>
            </a:r>
            <a:r>
              <a:rPr lang="fr-FR" sz="4200" dirty="0" smtClean="0">
                <a:ea typeface="ＭＳ Ｐゴシック" charset="0"/>
              </a:rPr>
              <a:t>)</a:t>
            </a:r>
          </a:p>
          <a:p>
            <a:pPr marL="182880" indent="-182880" eaLnBrk="1" fontAlgn="auto" hangingPunct="1">
              <a:lnSpc>
                <a:spcPct val="150000"/>
              </a:lnSpc>
              <a:spcAft>
                <a:spcPts val="0"/>
              </a:spcAft>
              <a:defRPr/>
            </a:pPr>
            <a:endParaRPr lang="fr-FR" dirty="0">
              <a:ea typeface="ＭＳ Ｐゴシック" charset="0"/>
            </a:endParaRPr>
          </a:p>
          <a:p>
            <a:pPr marL="0" indent="0" eaLnBrk="1" fontAlgn="auto" hangingPunct="1">
              <a:lnSpc>
                <a:spcPct val="150000"/>
              </a:lnSpc>
              <a:spcAft>
                <a:spcPts val="0"/>
              </a:spcAft>
              <a:buFont typeface="Arial" pitchFamily="34" charset="0"/>
              <a:buNone/>
              <a:defRPr/>
            </a:pPr>
            <a:endParaRPr lang="fr-FR" dirty="0"/>
          </a:p>
        </p:txBody>
      </p:sp>
      <p:sp>
        <p:nvSpPr>
          <p:cNvPr id="5" name="Espace réservé du numéro de diapositive 4"/>
          <p:cNvSpPr>
            <a:spLocks noGrp="1"/>
          </p:cNvSpPr>
          <p:nvPr>
            <p:ph type="sldNum" sz="quarter" idx="12"/>
          </p:nvPr>
        </p:nvSpPr>
        <p:spPr/>
        <p:txBody>
          <a:bodyPr/>
          <a:lstStyle/>
          <a:p>
            <a:pPr>
              <a:defRPr/>
            </a:pPr>
            <a:fld id="{9AAAA675-0446-46CF-8B00-C2C44C1FA43E}" type="slidenum">
              <a:rPr lang="fr-FR" sz="2000" b="1" smtClean="0">
                <a:solidFill>
                  <a:schemeClr val="accent6"/>
                </a:solidFill>
              </a:rPr>
              <a:pPr>
                <a:defRPr/>
              </a:pPr>
              <a:t>94</a:t>
            </a:fld>
            <a:endParaRPr lang="fr-FR" sz="2000" b="1" dirty="0">
              <a:solidFill>
                <a:schemeClr val="accent6"/>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u contenu 2"/>
          <p:cNvSpPr>
            <a:spLocks noGrp="1"/>
          </p:cNvSpPr>
          <p:nvPr>
            <p:ph idx="1"/>
          </p:nvPr>
        </p:nvSpPr>
        <p:spPr>
          <a:xfrm>
            <a:off x="214313" y="0"/>
            <a:ext cx="8929687" cy="4857750"/>
          </a:xfrm>
        </p:spPr>
        <p:txBody>
          <a:bodyPr/>
          <a:lstStyle/>
          <a:p>
            <a:pPr>
              <a:buFont typeface="Arial" charset="0"/>
              <a:buChar char="•"/>
              <a:defRPr/>
            </a:pPr>
            <a:r>
              <a:rPr lang="fr-FR" dirty="0" smtClean="0"/>
              <a:t>Les médicaments sont supposés exercer des </a:t>
            </a:r>
            <a:r>
              <a:rPr lang="fr-FR" b="1" dirty="0" smtClean="0"/>
              <a:t>effets thérapeutiques</a:t>
            </a:r>
            <a:r>
              <a:rPr lang="fr-FR" dirty="0" smtClean="0"/>
              <a:t> seulement, </a:t>
            </a:r>
            <a:r>
              <a:rPr lang="fr-FR" b="1" dirty="0" smtClean="0">
                <a:solidFill>
                  <a:srgbClr val="FF0000"/>
                </a:solidFill>
              </a:rPr>
              <a:t>mais</a:t>
            </a:r>
            <a:r>
              <a:rPr lang="fr-FR" dirty="0" smtClean="0"/>
              <a:t> souvent des </a:t>
            </a:r>
            <a:r>
              <a:rPr lang="fr-FR" b="1" dirty="0" smtClean="0"/>
              <a:t>effets secondaires indésirables</a:t>
            </a:r>
            <a:r>
              <a:rPr lang="fr-FR" dirty="0" smtClean="0"/>
              <a:t> sont associés à cette activité,</a:t>
            </a:r>
          </a:p>
          <a:p>
            <a:pPr>
              <a:buFont typeface="Arial" charset="0"/>
              <a:buChar char="•"/>
              <a:defRPr/>
            </a:pPr>
            <a:r>
              <a:rPr lang="fr-FR" dirty="0" smtClean="0"/>
              <a:t>Le degré de gravité de ces effets secondaires est variable, ils doivent être minimisés par les pharmacologues à des effets bénins (ex: nausées), parfois, les effets secondaires qui apparaissent sont assez graves.</a:t>
            </a:r>
          </a:p>
          <a:p>
            <a:pPr>
              <a:buFont typeface="Arial" charset="0"/>
              <a:buNone/>
              <a:defRPr/>
            </a:pPr>
            <a:endParaRPr lang="en-US" sz="1000" dirty="0" smtClean="0">
              <a:solidFill>
                <a:srgbClr val="FF0000"/>
              </a:solidFill>
            </a:endParaRPr>
          </a:p>
          <a:p>
            <a:pPr>
              <a:buFont typeface="Wingdings" pitchFamily="2" charset="2"/>
              <a:buChar char="Ø"/>
              <a:defRPr/>
            </a:pPr>
            <a:r>
              <a:rPr lang="fr-FR" altLang="fr-FR" b="1" dirty="0" smtClean="0">
                <a:solidFill>
                  <a:schemeClr val="tx2">
                    <a:lumMod val="60000"/>
                    <a:lumOff val="40000"/>
                  </a:schemeClr>
                </a:solidFill>
              </a:rPr>
              <a:t>Sélectivité/sécurité</a:t>
            </a:r>
          </a:p>
          <a:p>
            <a:pPr>
              <a:buFont typeface="Arial" charset="0"/>
              <a:buNone/>
              <a:defRPr/>
            </a:pPr>
            <a:r>
              <a:rPr lang="fr-FR" altLang="fr-FR" dirty="0" smtClean="0"/>
              <a:t>Index thérapeutique : rapports entre des concentrations thérapeutiques ou toxiques</a:t>
            </a:r>
          </a:p>
          <a:p>
            <a:pPr>
              <a:buFont typeface="Arial" charset="0"/>
              <a:buChar char="•"/>
              <a:defRPr/>
            </a:pPr>
            <a:endParaRPr lang="en-US" dirty="0" smtClean="0"/>
          </a:p>
          <a:p>
            <a:pPr>
              <a:buFont typeface="Arial" charset="0"/>
              <a:buChar char="•"/>
              <a:defRPr/>
            </a:pPr>
            <a:endParaRPr lang="ar-DZ" dirty="0" smtClean="0"/>
          </a:p>
        </p:txBody>
      </p:sp>
      <p:sp>
        <p:nvSpPr>
          <p:cNvPr id="3" name="Espace réservé du numéro de diapositive 2"/>
          <p:cNvSpPr>
            <a:spLocks noGrp="1"/>
          </p:cNvSpPr>
          <p:nvPr>
            <p:ph type="sldNum" sz="quarter" idx="12"/>
          </p:nvPr>
        </p:nvSpPr>
        <p:spPr/>
        <p:txBody>
          <a:bodyPr/>
          <a:lstStyle/>
          <a:p>
            <a:pPr>
              <a:defRPr/>
            </a:pPr>
            <a:fld id="{FEEBF663-C240-4A03-8823-F1CCE54D4AC9}" type="slidenum">
              <a:rPr lang="fr-FR" sz="2000" b="1" smtClean="0">
                <a:solidFill>
                  <a:schemeClr val="accent6"/>
                </a:solidFill>
              </a:rPr>
              <a:pPr>
                <a:defRPr/>
              </a:pPr>
              <a:t>95</a:t>
            </a:fld>
            <a:endParaRPr lang="fr-FR" sz="2000" b="1"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7826">
                                            <p:txEl>
                                              <p:pRg st="1" end="1"/>
                                            </p:txEl>
                                          </p:spTgt>
                                        </p:tgtEl>
                                        <p:attrNameLst>
                                          <p:attrName>style.visibility</p:attrName>
                                        </p:attrNameLst>
                                      </p:cBhvr>
                                      <p:to>
                                        <p:strVal val="visible"/>
                                      </p:to>
                                    </p:set>
                                    <p:animEffect transition="in" filter="checkerboard(across)">
                                      <p:cBhvr>
                                        <p:cTn id="7" dur="500"/>
                                        <p:tgtEl>
                                          <p:spTgt spid="7782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7826">
                                            <p:txEl>
                                              <p:pRg st="3" end="3"/>
                                            </p:txEl>
                                          </p:spTgt>
                                        </p:tgtEl>
                                        <p:attrNameLst>
                                          <p:attrName>style.visibility</p:attrName>
                                        </p:attrNameLst>
                                      </p:cBhvr>
                                      <p:to>
                                        <p:strVal val="visible"/>
                                      </p:to>
                                    </p:set>
                                    <p:animEffect transition="in" filter="checkerboard(across)">
                                      <p:cBhvr>
                                        <p:cTn id="12" dur="500"/>
                                        <p:tgtEl>
                                          <p:spTgt spid="7782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7826">
                                            <p:txEl>
                                              <p:pRg st="4" end="4"/>
                                            </p:txEl>
                                          </p:spTgt>
                                        </p:tgtEl>
                                        <p:attrNameLst>
                                          <p:attrName>style.visibility</p:attrName>
                                        </p:attrNameLst>
                                      </p:cBhvr>
                                      <p:to>
                                        <p:strVal val="visible"/>
                                      </p:to>
                                    </p:set>
                                    <p:animEffect transition="in" filter="checkerboard(across)">
                                      <p:cBhvr>
                                        <p:cTn id="17" dur="500"/>
                                        <p:tgtEl>
                                          <p:spTgt spid="778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88" y="357188"/>
            <a:ext cx="8786812" cy="6286500"/>
          </a:xfrm>
        </p:spPr>
        <p:txBody>
          <a:bodyPr/>
          <a:lstStyle/>
          <a:p>
            <a:pPr eaLnBrk="1" hangingPunct="1"/>
            <a:r>
              <a:rPr lang="fr-FR" smtClean="0"/>
              <a:t>Ex: </a:t>
            </a:r>
            <a:r>
              <a:rPr lang="fr-FR" sz="2800" b="1" u="sng" smtClean="0"/>
              <a:t>Anti-histaminiques</a:t>
            </a:r>
            <a:r>
              <a:rPr lang="fr-FR" sz="2800" smtClean="0"/>
              <a:t>  (Antagonistes )</a:t>
            </a:r>
          </a:p>
          <a:p>
            <a:pPr eaLnBrk="1" hangingPunct="1">
              <a:buFont typeface="Arial" pitchFamily="34" charset="0"/>
              <a:buNone/>
            </a:pPr>
            <a:r>
              <a:rPr lang="fr-FR" sz="3000" b="1" smtClean="0"/>
              <a:t>		Bloquent les récepteurs histaminiques</a:t>
            </a:r>
          </a:p>
          <a:p>
            <a:pPr eaLnBrk="1" hangingPunct="1"/>
            <a:endParaRPr lang="fr-FR" sz="800" smtClean="0"/>
          </a:p>
          <a:p>
            <a:pPr eaLnBrk="1" hangingPunct="1"/>
            <a:r>
              <a:rPr lang="fr-FR" sz="2300" b="1" u="sng" smtClean="0">
                <a:solidFill>
                  <a:schemeClr val="tx2"/>
                </a:solidFill>
              </a:rPr>
              <a:t>Récepteurs  H1</a:t>
            </a:r>
            <a:r>
              <a:rPr lang="fr-FR" sz="2300" b="1" smtClean="0">
                <a:solidFill>
                  <a:schemeClr val="tx2"/>
                </a:solidFill>
              </a:rPr>
              <a:t> :   Bronches, Peau, Capillaires</a:t>
            </a:r>
            <a:r>
              <a:rPr lang="fr-FR" sz="2300" b="1" smtClean="0"/>
              <a:t/>
            </a:r>
            <a:br>
              <a:rPr lang="fr-FR" sz="2300" b="1" smtClean="0"/>
            </a:br>
            <a:r>
              <a:rPr lang="fr-FR" sz="2300" b="1" smtClean="0"/>
              <a:t>       L'activation de ces récepteurs entraine une contraction des muscles, Augmentation du rythme cardiaque, accroissement de la perméabilité vasculaire donc des rougeurs et démangeaisons</a:t>
            </a:r>
          </a:p>
          <a:p>
            <a:pPr eaLnBrk="1" hangingPunct="1">
              <a:buFont typeface="Arial" pitchFamily="34" charset="0"/>
              <a:buNone/>
            </a:pPr>
            <a:endParaRPr lang="fr-FR" sz="1000" b="1" smtClean="0"/>
          </a:p>
          <a:p>
            <a:pPr eaLnBrk="1" hangingPunct="1"/>
            <a:r>
              <a:rPr lang="fr-FR" sz="2300" b="1" u="sng" smtClean="0">
                <a:solidFill>
                  <a:schemeClr val="tx2"/>
                </a:solidFill>
              </a:rPr>
              <a:t>Récepteurs H2</a:t>
            </a:r>
            <a:r>
              <a:rPr lang="fr-FR" sz="2300" b="1" smtClean="0">
                <a:solidFill>
                  <a:schemeClr val="tx2"/>
                </a:solidFill>
              </a:rPr>
              <a:t>  :  Estomac</a:t>
            </a:r>
            <a:r>
              <a:rPr lang="fr-FR" sz="2300" b="1" smtClean="0"/>
              <a:t/>
            </a:r>
            <a:br>
              <a:rPr lang="fr-FR" sz="2300" b="1" smtClean="0"/>
            </a:br>
            <a:r>
              <a:rPr lang="fr-FR" sz="2300" b="1" smtClean="0"/>
              <a:t>       Sont responsable d’une hypersécrétion d'acide gastrique</a:t>
            </a:r>
          </a:p>
          <a:p>
            <a:pPr eaLnBrk="1" hangingPunct="1">
              <a:buFont typeface="Arial" pitchFamily="34" charset="0"/>
              <a:buNone/>
            </a:pPr>
            <a:endParaRPr lang="fr-FR" sz="1000" b="1" smtClean="0"/>
          </a:p>
          <a:p>
            <a:pPr eaLnBrk="1" hangingPunct="1"/>
            <a:r>
              <a:rPr lang="fr-FR" sz="2300" b="1" u="sng" smtClean="0">
                <a:solidFill>
                  <a:schemeClr val="tx2"/>
                </a:solidFill>
              </a:rPr>
              <a:t>Récepteurs H3</a:t>
            </a:r>
            <a:r>
              <a:rPr lang="fr-FR" sz="2300" b="1" smtClean="0">
                <a:solidFill>
                  <a:schemeClr val="tx2"/>
                </a:solidFill>
              </a:rPr>
              <a:t> :  Tissu neural </a:t>
            </a:r>
          </a:p>
          <a:p>
            <a:pPr eaLnBrk="1" hangingPunct="1">
              <a:buFont typeface="Arial" pitchFamily="34" charset="0"/>
              <a:buNone/>
            </a:pPr>
            <a:r>
              <a:rPr lang="fr-FR" sz="2300" b="1" smtClean="0">
                <a:solidFill>
                  <a:schemeClr val="tx2"/>
                </a:solidFill>
              </a:rPr>
              <a:t>          </a:t>
            </a:r>
            <a:r>
              <a:rPr lang="fr-FR" sz="2300" b="1" smtClean="0"/>
              <a:t>Ces récepteurs déterminent une régulation négative, frein naturel à la production d'histamine (hormone de l’éveil)</a:t>
            </a:r>
          </a:p>
          <a:p>
            <a:pPr eaLnBrk="1" hangingPunct="1">
              <a:buFont typeface="Arial" pitchFamily="34" charset="0"/>
              <a:buNone/>
            </a:pPr>
            <a:r>
              <a:rPr lang="fr-FR" sz="2300" b="1" smtClean="0"/>
              <a:t>Sur ces sites repose le principal effet secondaire des </a:t>
            </a:r>
          </a:p>
          <a:p>
            <a:pPr eaLnBrk="1" hangingPunct="1">
              <a:buFont typeface="Arial" pitchFamily="34" charset="0"/>
              <a:buNone/>
            </a:pPr>
            <a:r>
              <a:rPr lang="fr-FR" sz="800" smtClean="0"/>
              <a:t>       </a:t>
            </a:r>
          </a:p>
          <a:p>
            <a:pPr eaLnBrk="1" hangingPunct="1">
              <a:buFont typeface="Arial" pitchFamily="34" charset="0"/>
              <a:buNone/>
            </a:pPr>
            <a:r>
              <a:rPr lang="fr-FR" sz="2300" smtClean="0"/>
              <a:t> 	</a:t>
            </a:r>
            <a:r>
              <a:rPr lang="fr-FR" sz="2300" b="1" u="sng" smtClean="0">
                <a:solidFill>
                  <a:srgbClr val="FF0000"/>
                </a:solidFill>
              </a:rPr>
              <a:t>Antihistaminiques</a:t>
            </a:r>
            <a:r>
              <a:rPr lang="fr-FR" sz="2300" smtClean="0"/>
              <a:t>                                  </a:t>
            </a:r>
            <a:r>
              <a:rPr lang="fr-FR" sz="2300" b="1" u="sng" smtClean="0">
                <a:solidFill>
                  <a:srgbClr val="FF0000"/>
                </a:solidFill>
              </a:rPr>
              <a:t>Somnolence</a:t>
            </a:r>
          </a:p>
          <a:p>
            <a:pPr eaLnBrk="1" hangingPunct="1">
              <a:buFont typeface="Arial" pitchFamily="34" charset="0"/>
              <a:buNone/>
            </a:pPr>
            <a:endParaRPr lang="fr-FR" smtClean="0"/>
          </a:p>
        </p:txBody>
      </p:sp>
      <p:cxnSp>
        <p:nvCxnSpPr>
          <p:cNvPr id="14" name="Connecteur droit avec flèche 13"/>
          <p:cNvCxnSpPr/>
          <p:nvPr/>
        </p:nvCxnSpPr>
        <p:spPr>
          <a:xfrm>
            <a:off x="3357563" y="6213475"/>
            <a:ext cx="1571625"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 name="Espace réservé du numéro de diapositive 3"/>
          <p:cNvSpPr>
            <a:spLocks noGrp="1"/>
          </p:cNvSpPr>
          <p:nvPr>
            <p:ph type="sldNum" sz="quarter" idx="12"/>
          </p:nvPr>
        </p:nvSpPr>
        <p:spPr/>
        <p:txBody>
          <a:bodyPr/>
          <a:lstStyle/>
          <a:p>
            <a:pPr>
              <a:defRPr/>
            </a:pPr>
            <a:fld id="{C503E8A7-4F53-4ABF-98A8-EDC4C3B27AC0}" type="slidenum">
              <a:rPr lang="fr-FR" sz="2000" b="1" smtClean="0">
                <a:solidFill>
                  <a:schemeClr val="accent6"/>
                </a:solidFill>
              </a:rPr>
              <a:pPr>
                <a:defRPr/>
              </a:pPr>
              <a:t>96</a:t>
            </a:fld>
            <a:endParaRPr lang="fr-FR" sz="2000" b="1"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checkerboard(across)">
                                      <p:cBhvr>
                                        <p:cTn id="13" dur="500"/>
                                        <p:tgtEl>
                                          <p:spTgt spid="3">
                                            <p:txEl>
                                              <p:pRg st="7" end="7"/>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checkerboard(across)">
                                      <p:cBhvr>
                                        <p:cTn id="16" dur="500"/>
                                        <p:tgtEl>
                                          <p:spTgt spid="3">
                                            <p:txEl>
                                              <p:pRg st="8" end="8"/>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checkerboard(across)">
                                      <p:cBhvr>
                                        <p:cTn id="19" dur="500"/>
                                        <p:tgtEl>
                                          <p:spTgt spid="3">
                                            <p:txEl>
                                              <p:pRg st="9" end="9"/>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2" dur="500"/>
                                        <p:tgtEl>
                                          <p:spTgt spid="3">
                                            <p:txEl>
                                              <p:pRg st="10" end="10"/>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25" dur="500"/>
                                        <p:tgtEl>
                                          <p:spTgt spid="3">
                                            <p:txEl>
                                              <p:pRg st="11" end="1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heckerboard(across)">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Espace réservé du contenu 2"/>
          <p:cNvSpPr>
            <a:spLocks noGrp="1"/>
          </p:cNvSpPr>
          <p:nvPr>
            <p:ph idx="1"/>
          </p:nvPr>
        </p:nvSpPr>
        <p:spPr>
          <a:xfrm>
            <a:off x="214313" y="214313"/>
            <a:ext cx="8715375" cy="6572250"/>
          </a:xfrm>
        </p:spPr>
        <p:txBody>
          <a:bodyPr/>
          <a:lstStyle/>
          <a:p>
            <a:r>
              <a:rPr lang="fr-FR" sz="2800" smtClean="0"/>
              <a:t>Les effets secondaires évaluent la toxicité du médicament qui est exprimée par la mesure de la </a:t>
            </a:r>
            <a:r>
              <a:rPr lang="fr-FR" sz="2800" b="1" smtClean="0">
                <a:solidFill>
                  <a:srgbClr val="FF0000"/>
                </a:solidFill>
              </a:rPr>
              <a:t> DL50 </a:t>
            </a:r>
            <a:r>
              <a:rPr lang="fr-FR" sz="2800" smtClean="0"/>
              <a:t>(</a:t>
            </a:r>
            <a:r>
              <a:rPr lang="fr-FR" sz="2800" b="1" smtClean="0"/>
              <a:t>Dose létale 50</a:t>
            </a:r>
            <a:r>
              <a:rPr lang="fr-FR" sz="2800" smtClean="0"/>
              <a:t>)</a:t>
            </a:r>
            <a:endParaRPr lang="en-US" sz="2800" smtClean="0"/>
          </a:p>
          <a:p>
            <a:r>
              <a:rPr lang="fr-FR" sz="2800" smtClean="0"/>
              <a:t>La DL50, évalue la dose de médicament capable de tuer 50 %  d’un lot d’animaux d’expérience</a:t>
            </a:r>
          </a:p>
          <a:p>
            <a:r>
              <a:rPr lang="fr-FR" sz="2800" smtClean="0"/>
              <a:t>Cette DL50 est définie dans chaque expérimentation pour la mise au point d’un nouveau médicament</a:t>
            </a:r>
          </a:p>
          <a:p>
            <a:pPr>
              <a:buFont typeface="Arial" pitchFamily="34" charset="0"/>
              <a:buNone/>
            </a:pPr>
            <a:endParaRPr lang="en-US" sz="2800" smtClean="0"/>
          </a:p>
          <a:p>
            <a:endParaRPr lang="fr-FR" sz="2800" u="sng" smtClean="0"/>
          </a:p>
          <a:p>
            <a:endParaRPr lang="fr-FR" sz="2800" u="sng" smtClean="0"/>
          </a:p>
          <a:p>
            <a:r>
              <a:rPr lang="fr-FR" sz="2800" u="sng" smtClean="0"/>
              <a:t>Plus la DL 50 d’un médicament,est </a:t>
            </a:r>
            <a:r>
              <a:rPr lang="fr-FR" sz="2800" b="1" u="sng" smtClean="0"/>
              <a:t>élevée</a:t>
            </a:r>
            <a:r>
              <a:rPr lang="fr-FR" sz="2800" u="sng" smtClean="0"/>
              <a:t>  moins </a:t>
            </a:r>
          </a:p>
          <a:p>
            <a:pPr algn="ctr">
              <a:buFont typeface="Arial" pitchFamily="34" charset="0"/>
              <a:buNone/>
            </a:pPr>
            <a:r>
              <a:rPr lang="fr-FR" sz="2800" u="sng" smtClean="0"/>
              <a:t>le médicament est </a:t>
            </a:r>
            <a:r>
              <a:rPr lang="fr-FR" sz="2800" b="1" u="sng" smtClean="0"/>
              <a:t>toxique</a:t>
            </a:r>
            <a:r>
              <a:rPr lang="fr-FR" sz="2800" u="sng" smtClean="0"/>
              <a:t>  </a:t>
            </a:r>
          </a:p>
          <a:p>
            <a:pPr algn="ctr">
              <a:buFont typeface="Arial" pitchFamily="34" charset="0"/>
              <a:buNone/>
            </a:pPr>
            <a:r>
              <a:rPr lang="fr-FR" sz="2800" u="sng" smtClean="0"/>
              <a:t>Et les effets secondaires moindres</a:t>
            </a:r>
            <a:endParaRPr lang="en-US" sz="2800" smtClean="0"/>
          </a:p>
          <a:p>
            <a:endParaRPr lang="ar-DZ" smtClean="0"/>
          </a:p>
        </p:txBody>
      </p:sp>
      <p:pic>
        <p:nvPicPr>
          <p:cNvPr id="96259" name="Picture 4" descr="Image associée">
            <a:hlinkClick r:id="rId2"/>
          </p:cNvPr>
          <p:cNvPicPr>
            <a:picLocks noChangeAspect="1" noChangeArrowheads="1"/>
          </p:cNvPicPr>
          <p:nvPr/>
        </p:nvPicPr>
        <p:blipFill>
          <a:blip r:embed="rId3"/>
          <a:srcRect/>
          <a:stretch>
            <a:fillRect/>
          </a:stretch>
        </p:blipFill>
        <p:spPr bwMode="auto">
          <a:xfrm>
            <a:off x="5311775" y="3643313"/>
            <a:ext cx="3832225" cy="3214687"/>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pPr>
              <a:defRPr/>
            </a:pPr>
            <a:fld id="{4461F04E-0C80-4A49-85C9-1A24AD554EFC}" type="slidenum">
              <a:rPr lang="fr-FR" sz="2000" b="1" smtClean="0">
                <a:solidFill>
                  <a:schemeClr val="accent6"/>
                </a:solidFill>
              </a:rPr>
              <a:pPr>
                <a:defRPr/>
              </a:pPr>
              <a:t>97</a:t>
            </a:fld>
            <a:endParaRPr lang="fr-FR" sz="2000" b="1" dirty="0">
              <a:solidFill>
                <a:schemeClr val="accent6"/>
              </a:solidFill>
            </a:endParaRPr>
          </a:p>
        </p:txBody>
      </p:sp>
      <p:pic>
        <p:nvPicPr>
          <p:cNvPr id="5" name="Picture 4" descr="Image associée">
            <a:hlinkClick r:id="rId2"/>
          </p:cNvPr>
          <p:cNvPicPr>
            <a:picLocks noChangeAspect="1" noChangeArrowheads="1"/>
          </p:cNvPicPr>
          <p:nvPr/>
        </p:nvPicPr>
        <p:blipFill>
          <a:blip r:embed="rId3"/>
          <a:srcRect/>
          <a:stretch>
            <a:fillRect/>
          </a:stretch>
        </p:blipFill>
        <p:spPr bwMode="auto">
          <a:xfrm>
            <a:off x="2857500" y="3571875"/>
            <a:ext cx="1787525" cy="1500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strips(downLeft)">
                                      <p:cBhvr>
                                        <p:cTn id="7" dur="500"/>
                                        <p:tgtEl>
                                          <p:spTgt spid="96259"/>
                                        </p:tgtEl>
                                      </p:cBhvr>
                                    </p:animEffect>
                                  </p:childTnLst>
                                </p:cTn>
                              </p:par>
                              <p:par>
                                <p:cTn id="8" presetID="4" presetClass="entr" presetSubtype="16" fill="hold" nodeType="withEffect">
                                  <p:stCondLst>
                                    <p:cond delay="0"/>
                                  </p:stCondLst>
                                  <p:childTnLst>
                                    <p:set>
                                      <p:cBhvr>
                                        <p:cTn id="9" dur="1" fill="hold">
                                          <p:stCondLst>
                                            <p:cond delay="0"/>
                                          </p:stCondLst>
                                        </p:cTn>
                                        <p:tgtEl>
                                          <p:spTgt spid="79874">
                                            <p:txEl>
                                              <p:pRg st="0" end="0"/>
                                            </p:txEl>
                                          </p:spTgt>
                                        </p:tgtEl>
                                        <p:attrNameLst>
                                          <p:attrName>style.visibility</p:attrName>
                                        </p:attrNameLst>
                                      </p:cBhvr>
                                      <p:to>
                                        <p:strVal val="visible"/>
                                      </p:to>
                                    </p:set>
                                    <p:animEffect transition="in" filter="box(in)">
                                      <p:cBhvr>
                                        <p:cTn id="10" dur="500"/>
                                        <p:tgtEl>
                                          <p:spTgt spid="7987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9874">
                                            <p:txEl>
                                              <p:pRg st="1" end="1"/>
                                            </p:txEl>
                                          </p:spTgt>
                                        </p:tgtEl>
                                        <p:attrNameLst>
                                          <p:attrName>style.visibility</p:attrName>
                                        </p:attrNameLst>
                                      </p:cBhvr>
                                      <p:to>
                                        <p:strVal val="visible"/>
                                      </p:to>
                                    </p:set>
                                    <p:animEffect transition="in" filter="blinds(horizontal)">
                                      <p:cBhvr>
                                        <p:cTn id="15" dur="500"/>
                                        <p:tgtEl>
                                          <p:spTgt spid="79874">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9874">
                                            <p:txEl>
                                              <p:pRg st="2" end="2"/>
                                            </p:txEl>
                                          </p:spTgt>
                                        </p:tgtEl>
                                        <p:attrNameLst>
                                          <p:attrName>style.visibility</p:attrName>
                                        </p:attrNameLst>
                                      </p:cBhvr>
                                      <p:to>
                                        <p:strVal val="visible"/>
                                      </p:to>
                                    </p:set>
                                    <p:animEffect transition="in" filter="blinds(horizontal)">
                                      <p:cBhvr>
                                        <p:cTn id="18" dur="500"/>
                                        <p:tgtEl>
                                          <p:spTgt spid="7987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79874">
                                            <p:txEl>
                                              <p:pRg st="6" end="6"/>
                                            </p:txEl>
                                          </p:spTgt>
                                        </p:tgtEl>
                                        <p:attrNameLst>
                                          <p:attrName>style.visibility</p:attrName>
                                        </p:attrNameLst>
                                      </p:cBhvr>
                                      <p:to>
                                        <p:strVal val="visible"/>
                                      </p:to>
                                    </p:set>
                                    <p:animEffect transition="in" filter="strips(downLeft)">
                                      <p:cBhvr>
                                        <p:cTn id="23" dur="500"/>
                                        <p:tgtEl>
                                          <p:spTgt spid="79874">
                                            <p:txEl>
                                              <p:pRg st="6" end="6"/>
                                            </p:txEl>
                                          </p:spTgt>
                                        </p:tgtEl>
                                      </p:cBhvr>
                                    </p:animEffect>
                                  </p:childTnLst>
                                </p:cTn>
                              </p:par>
                              <p:par>
                                <p:cTn id="24" presetID="5" presetClass="exit" presetSubtype="10" fill="hold" nodeType="withEffect">
                                  <p:stCondLst>
                                    <p:cond delay="0"/>
                                  </p:stCondLst>
                                  <p:childTnLst>
                                    <p:animEffect transition="out" filter="checkerboard(across)">
                                      <p:cBhvr>
                                        <p:cTn id="25" dur="500"/>
                                        <p:tgtEl>
                                          <p:spTgt spid="96259"/>
                                        </p:tgtEl>
                                      </p:cBhvr>
                                    </p:animEffect>
                                    <p:set>
                                      <p:cBhvr>
                                        <p:cTn id="26" dur="1" fill="hold">
                                          <p:stCondLst>
                                            <p:cond delay="499"/>
                                          </p:stCondLst>
                                        </p:cTn>
                                        <p:tgtEl>
                                          <p:spTgt spid="96259"/>
                                        </p:tgtEl>
                                        <p:attrNameLst>
                                          <p:attrName>style.visibility</p:attrName>
                                        </p:attrNameLst>
                                      </p:cBhvr>
                                      <p:to>
                                        <p:strVal val="hidden"/>
                                      </p:to>
                                    </p:set>
                                  </p:childTnLst>
                                </p:cTn>
                              </p:par>
                              <p:par>
                                <p:cTn id="27" presetID="18" presetClass="entr" presetSubtype="12" fill="hold" nodeType="withEffect">
                                  <p:stCondLst>
                                    <p:cond delay="0"/>
                                  </p:stCondLst>
                                  <p:childTnLst>
                                    <p:set>
                                      <p:cBhvr>
                                        <p:cTn id="28" dur="1" fill="hold">
                                          <p:stCondLst>
                                            <p:cond delay="0"/>
                                          </p:stCondLst>
                                        </p:cTn>
                                        <p:tgtEl>
                                          <p:spTgt spid="79874">
                                            <p:txEl>
                                              <p:pRg st="7" end="7"/>
                                            </p:txEl>
                                          </p:spTgt>
                                        </p:tgtEl>
                                        <p:attrNameLst>
                                          <p:attrName>style.visibility</p:attrName>
                                        </p:attrNameLst>
                                      </p:cBhvr>
                                      <p:to>
                                        <p:strVal val="visible"/>
                                      </p:to>
                                    </p:set>
                                    <p:animEffect transition="in" filter="strips(downLeft)">
                                      <p:cBhvr>
                                        <p:cTn id="29" dur="500"/>
                                        <p:tgtEl>
                                          <p:spTgt spid="79874">
                                            <p:txEl>
                                              <p:pRg st="7" end="7"/>
                                            </p:txEl>
                                          </p:spTgt>
                                        </p:tgtEl>
                                      </p:cBhvr>
                                    </p:animEffect>
                                  </p:childTnLst>
                                </p:cTn>
                              </p:par>
                              <p:par>
                                <p:cTn id="30" presetID="18" presetClass="entr" presetSubtype="12" fill="hold" nodeType="withEffect">
                                  <p:stCondLst>
                                    <p:cond delay="0"/>
                                  </p:stCondLst>
                                  <p:childTnLst>
                                    <p:set>
                                      <p:cBhvr>
                                        <p:cTn id="31" dur="1" fill="hold">
                                          <p:stCondLst>
                                            <p:cond delay="0"/>
                                          </p:stCondLst>
                                        </p:cTn>
                                        <p:tgtEl>
                                          <p:spTgt spid="79874">
                                            <p:txEl>
                                              <p:pRg st="8" end="8"/>
                                            </p:txEl>
                                          </p:spTgt>
                                        </p:tgtEl>
                                        <p:attrNameLst>
                                          <p:attrName>style.visibility</p:attrName>
                                        </p:attrNameLst>
                                      </p:cBhvr>
                                      <p:to>
                                        <p:strVal val="visible"/>
                                      </p:to>
                                    </p:set>
                                    <p:animEffect transition="in" filter="strips(downLeft)">
                                      <p:cBhvr>
                                        <p:cTn id="32" dur="500"/>
                                        <p:tgtEl>
                                          <p:spTgt spid="79874">
                                            <p:txEl>
                                              <p:pRg st="8" end="8"/>
                                            </p:txEl>
                                          </p:spTgt>
                                        </p:tgtEl>
                                      </p:cBhvr>
                                    </p:animEffect>
                                  </p:childTnLst>
                                </p:cTn>
                              </p:par>
                              <p:par>
                                <p:cTn id="33" presetID="18" presetClass="entr" presetSubtype="12"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strips(downLeft)">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re 1"/>
          <p:cNvSpPr>
            <a:spLocks noGrp="1"/>
          </p:cNvSpPr>
          <p:nvPr>
            <p:ph type="title"/>
          </p:nvPr>
        </p:nvSpPr>
        <p:spPr>
          <a:xfrm>
            <a:off x="0" y="-142875"/>
            <a:ext cx="8764588" cy="990600"/>
          </a:xfrm>
        </p:spPr>
        <p:txBody>
          <a:bodyPr/>
          <a:lstStyle/>
          <a:p>
            <a:pPr eaLnBrk="1" hangingPunct="1"/>
            <a:r>
              <a:rPr lang="fr-FR" sz="3600" b="1" smtClean="0">
                <a:solidFill>
                  <a:srgbClr val="FF0000"/>
                </a:solidFill>
              </a:rPr>
              <a:t>MARGE THERAPEUTIQUE ETROITE</a:t>
            </a:r>
          </a:p>
        </p:txBody>
      </p:sp>
      <p:sp>
        <p:nvSpPr>
          <p:cNvPr id="97283" name="Espace réservé du contenu 2"/>
          <p:cNvSpPr>
            <a:spLocks noGrp="1"/>
          </p:cNvSpPr>
          <p:nvPr>
            <p:ph idx="1"/>
          </p:nvPr>
        </p:nvSpPr>
        <p:spPr>
          <a:xfrm>
            <a:off x="0" y="714375"/>
            <a:ext cx="8499475" cy="3022600"/>
          </a:xfrm>
        </p:spPr>
        <p:txBody>
          <a:bodyPr/>
          <a:lstStyle/>
          <a:p>
            <a:pPr lvl="1" eaLnBrk="1" hangingPunct="1"/>
            <a:r>
              <a:rPr lang="fr-FR" sz="2400" smtClean="0"/>
              <a:t>Les médicaments dont les limites entre dose efficace, dose toxique et dose inefficace sont très proches</a:t>
            </a:r>
          </a:p>
          <a:p>
            <a:pPr lvl="1" eaLnBrk="1" hangingPunct="1"/>
            <a:r>
              <a:rPr lang="fr-FR" sz="2400" smtClean="0"/>
              <a:t>PA dont la concentration minimale toxique est proche de la concentration minimale efficace </a:t>
            </a:r>
          </a:p>
          <a:p>
            <a:pPr lvl="1" eaLnBrk="1" hangingPunct="1"/>
            <a:r>
              <a:rPr lang="fr-FR" sz="2400" smtClean="0"/>
              <a:t>très sensibles aux interactions médicamenteuses : une variation très faible de leur concentration peut entraîner des conséquences cliniques graves</a:t>
            </a:r>
          </a:p>
          <a:p>
            <a:pPr lvl="1" eaLnBrk="1" hangingPunct="1"/>
            <a:endParaRPr lang="fr-FR" smtClean="0">
              <a:latin typeface="Verdana Ref"/>
            </a:endParaRPr>
          </a:p>
          <a:p>
            <a:pPr eaLnBrk="1" hangingPunct="1">
              <a:lnSpc>
                <a:spcPct val="90000"/>
              </a:lnSpc>
            </a:pPr>
            <a:endParaRPr lang="fr-FR" b="1" smtClean="0">
              <a:latin typeface="Verdana Ref"/>
            </a:endParaRPr>
          </a:p>
          <a:p>
            <a:pPr eaLnBrk="1" hangingPunct="1">
              <a:lnSpc>
                <a:spcPct val="90000"/>
              </a:lnSpc>
            </a:pPr>
            <a:endParaRPr lang="fr-FR" b="1" smtClean="0">
              <a:latin typeface="Verdana Ref"/>
            </a:endParaRPr>
          </a:p>
          <a:p>
            <a:pPr eaLnBrk="1" hangingPunct="1">
              <a:lnSpc>
                <a:spcPct val="90000"/>
              </a:lnSpc>
            </a:pPr>
            <a:endParaRPr lang="fr-FR" b="1" smtClean="0">
              <a:latin typeface="Verdana Ref"/>
            </a:endParaRPr>
          </a:p>
          <a:p>
            <a:pPr lvl="1" eaLnBrk="1" hangingPunct="1">
              <a:lnSpc>
                <a:spcPct val="90000"/>
              </a:lnSpc>
              <a:buFont typeface="Arial" pitchFamily="34" charset="0"/>
              <a:buNone/>
            </a:pPr>
            <a:endParaRPr lang="fr-FR" sz="2200" smtClean="0">
              <a:latin typeface="Verdana Ref"/>
            </a:endParaRPr>
          </a:p>
          <a:p>
            <a:pPr eaLnBrk="1" hangingPunct="1"/>
            <a:endParaRPr lang="fr-FR" smtClean="0"/>
          </a:p>
        </p:txBody>
      </p:sp>
      <p:pic>
        <p:nvPicPr>
          <p:cNvPr id="97284" name="Picture 2" descr="Image associée">
            <a:hlinkClick r:id="rId2"/>
          </p:cNvPr>
          <p:cNvPicPr>
            <a:picLocks noChangeAspect="1" noChangeArrowheads="1"/>
          </p:cNvPicPr>
          <p:nvPr/>
        </p:nvPicPr>
        <p:blipFill>
          <a:blip r:embed="rId3"/>
          <a:srcRect/>
          <a:stretch>
            <a:fillRect/>
          </a:stretch>
        </p:blipFill>
        <p:spPr bwMode="auto">
          <a:xfrm>
            <a:off x="1214438" y="860425"/>
            <a:ext cx="6000750" cy="4879975"/>
          </a:xfrm>
          <a:prstGeom prst="rect">
            <a:avLst/>
          </a:prstGeom>
          <a:noFill/>
          <a:ln w="9525">
            <a:noFill/>
            <a:miter lim="800000"/>
            <a:headEnd/>
            <a:tailEnd/>
          </a:ln>
        </p:spPr>
      </p:pic>
      <p:pic>
        <p:nvPicPr>
          <p:cNvPr id="97285" name="Picture 4" descr="Résultat de recherche d'images pour &quot;marge thérapeutique étroite&quot;">
            <a:hlinkClick r:id="rId4"/>
          </p:cNvPr>
          <p:cNvPicPr>
            <a:picLocks noChangeAspect="1" noChangeArrowheads="1"/>
          </p:cNvPicPr>
          <p:nvPr/>
        </p:nvPicPr>
        <p:blipFill>
          <a:blip r:embed="rId5"/>
          <a:srcRect/>
          <a:stretch>
            <a:fillRect/>
          </a:stretch>
        </p:blipFill>
        <p:spPr bwMode="auto">
          <a:xfrm>
            <a:off x="2105025" y="4071938"/>
            <a:ext cx="4610100" cy="2643187"/>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a:xfrm>
            <a:off x="6938963" y="6635750"/>
            <a:ext cx="2133600" cy="365125"/>
          </a:xfrm>
        </p:spPr>
        <p:txBody>
          <a:bodyPr/>
          <a:lstStyle/>
          <a:p>
            <a:pPr>
              <a:defRPr/>
            </a:pPr>
            <a:fld id="{55FC1462-3337-4875-9AE8-82DFD2C44961}" type="slidenum">
              <a:rPr lang="fr-FR" sz="2000" b="1" smtClean="0">
                <a:solidFill>
                  <a:schemeClr val="accent6"/>
                </a:solidFill>
              </a:rPr>
              <a:pPr>
                <a:defRPr/>
              </a:pPr>
              <a:t>98</a:t>
            </a:fld>
            <a:endParaRPr lang="fr-FR" sz="2000" b="1"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97284"/>
                                        </p:tgtEl>
                                      </p:cBhvr>
                                    </p:animEffect>
                                    <p:set>
                                      <p:cBhvr>
                                        <p:cTn id="7" dur="1" fill="hold">
                                          <p:stCondLst>
                                            <p:cond delay="499"/>
                                          </p:stCondLst>
                                        </p:cTn>
                                        <p:tgtEl>
                                          <p:spTgt spid="9728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7283">
                                            <p:txEl>
                                              <p:pRg st="0" end="0"/>
                                            </p:txEl>
                                          </p:spTgt>
                                        </p:tgtEl>
                                        <p:attrNameLst>
                                          <p:attrName>style.visibility</p:attrName>
                                        </p:attrNameLst>
                                      </p:cBhvr>
                                      <p:to>
                                        <p:strVal val="visible"/>
                                      </p:to>
                                    </p:set>
                                    <p:animEffect transition="in" filter="strips(downLeft)">
                                      <p:cBhvr>
                                        <p:cTn id="12" dur="500"/>
                                        <p:tgtEl>
                                          <p:spTgt spid="97283">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97283">
                                            <p:txEl>
                                              <p:pRg st="1" end="1"/>
                                            </p:txEl>
                                          </p:spTgt>
                                        </p:tgtEl>
                                        <p:attrNameLst>
                                          <p:attrName>style.visibility</p:attrName>
                                        </p:attrNameLst>
                                      </p:cBhvr>
                                      <p:to>
                                        <p:strVal val="visible"/>
                                      </p:to>
                                    </p:set>
                                    <p:animEffect transition="in" filter="strips(downLeft)">
                                      <p:cBhvr>
                                        <p:cTn id="15" dur="500"/>
                                        <p:tgtEl>
                                          <p:spTgt spid="97283">
                                            <p:txEl>
                                              <p:pRg st="1" end="1"/>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97283">
                                            <p:txEl>
                                              <p:pRg st="2" end="2"/>
                                            </p:txEl>
                                          </p:spTgt>
                                        </p:tgtEl>
                                        <p:attrNameLst>
                                          <p:attrName>style.visibility</p:attrName>
                                        </p:attrNameLst>
                                      </p:cBhvr>
                                      <p:to>
                                        <p:strVal val="visible"/>
                                      </p:to>
                                    </p:set>
                                    <p:animEffect transition="in" filter="strips(downLeft)">
                                      <p:cBhvr>
                                        <p:cTn id="18" dur="500"/>
                                        <p:tgtEl>
                                          <p:spTgt spid="97283">
                                            <p:txEl>
                                              <p:pRg st="2" end="2"/>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97285"/>
                                        </p:tgtEl>
                                        <p:attrNameLst>
                                          <p:attrName>style.visibility</p:attrName>
                                        </p:attrNameLst>
                                      </p:cBhvr>
                                      <p:to>
                                        <p:strVal val="visible"/>
                                      </p:to>
                                    </p:set>
                                    <p:animEffect transition="in" filter="strips(downLeft)">
                                      <p:cBhvr>
                                        <p:cTn id="21" dur="500"/>
                                        <p:tgtEl>
                                          <p:spTgt spid="97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re 1"/>
          <p:cNvSpPr>
            <a:spLocks noGrp="1"/>
          </p:cNvSpPr>
          <p:nvPr>
            <p:ph type="title"/>
          </p:nvPr>
        </p:nvSpPr>
        <p:spPr/>
        <p:txBody>
          <a:bodyPr/>
          <a:lstStyle/>
          <a:p>
            <a:r>
              <a:rPr lang="fr-FR" sz="3600" b="1" smtClean="0"/>
              <a:t>Variabilité de la réponse pharmacologique</a:t>
            </a:r>
            <a:endParaRPr lang="ar-DZ" sz="3600" smtClean="0"/>
          </a:p>
        </p:txBody>
      </p:sp>
      <p:sp>
        <p:nvSpPr>
          <p:cNvPr id="81923" name="Espace réservé du contenu 2"/>
          <p:cNvSpPr>
            <a:spLocks noGrp="1"/>
          </p:cNvSpPr>
          <p:nvPr>
            <p:ph idx="1"/>
          </p:nvPr>
        </p:nvSpPr>
        <p:spPr>
          <a:xfrm>
            <a:off x="428625" y="1500188"/>
            <a:ext cx="8429625" cy="4972050"/>
          </a:xfrm>
        </p:spPr>
        <p:txBody>
          <a:bodyPr/>
          <a:lstStyle/>
          <a:p>
            <a:r>
              <a:rPr lang="fr-FR" smtClean="0"/>
              <a:t>Les effets pharmacologiques d’un médicament peuvent varier d’un individu à l’autre ou même chez un même individu indépendamment de la dose ou de la pharmacocinétique.</a:t>
            </a:r>
          </a:p>
          <a:p>
            <a:r>
              <a:rPr lang="fr-FR" smtClean="0"/>
              <a:t>Cette variabilité pharmacodynamique concerne aussi bien les effets bénéfiques et les effets indésirables. </a:t>
            </a:r>
          </a:p>
          <a:p>
            <a:r>
              <a:rPr lang="fr-FR" smtClean="0"/>
              <a:t>Elle s’exprime par l’apparition d’une réponse inhabituelle au médicament.</a:t>
            </a:r>
            <a:endParaRPr lang="ar-DZ" smtClean="0"/>
          </a:p>
        </p:txBody>
      </p:sp>
      <p:sp>
        <p:nvSpPr>
          <p:cNvPr id="4" name="Espace réservé du numéro de diapositive 3"/>
          <p:cNvSpPr>
            <a:spLocks noGrp="1"/>
          </p:cNvSpPr>
          <p:nvPr>
            <p:ph type="sldNum" sz="quarter" idx="12"/>
          </p:nvPr>
        </p:nvSpPr>
        <p:spPr/>
        <p:txBody>
          <a:bodyPr/>
          <a:lstStyle/>
          <a:p>
            <a:pPr>
              <a:defRPr/>
            </a:pPr>
            <a:fld id="{AE0759A0-AE09-4FFA-975A-4A424BE86161}" type="slidenum">
              <a:rPr lang="fr-FR" sz="2000" b="1" smtClean="0">
                <a:solidFill>
                  <a:schemeClr val="accent6"/>
                </a:solidFill>
              </a:rPr>
              <a:pPr>
                <a:defRPr/>
              </a:pPr>
              <a:t>99</a:t>
            </a:fld>
            <a:endParaRPr lang="fr-FR" sz="2000" b="1"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checkerboard(across)">
                                      <p:cBhvr>
                                        <p:cTn id="7" dur="500"/>
                                        <p:tgtEl>
                                          <p:spTgt spid="81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checkerboard(across)">
                                      <p:cBhvr>
                                        <p:cTn id="12" dur="500"/>
                                        <p:tgtEl>
                                          <p:spTgt spid="81923">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81923">
                                            <p:txEl>
                                              <p:pRg st="2" end="2"/>
                                            </p:txEl>
                                          </p:spTgt>
                                        </p:tgtEl>
                                        <p:attrNameLst>
                                          <p:attrName>style.visibility</p:attrName>
                                        </p:attrNameLst>
                                      </p:cBhvr>
                                      <p:to>
                                        <p:strVal val="visible"/>
                                      </p:to>
                                    </p:set>
                                    <p:animEffect transition="in" filter="checkerboard(across)">
                                      <p:cBhvr>
                                        <p:cTn id="15" dur="500"/>
                                        <p:tgtEl>
                                          <p:spTgt spid="81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5BD3"/>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21378</TotalTime>
  <Words>4486</Words>
  <Application>Microsoft Office PowerPoint</Application>
  <PresentationFormat>Affichage à l'écran (4:3)</PresentationFormat>
  <Paragraphs>953</Paragraphs>
  <Slides>122</Slides>
  <Notes>25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122</vt:i4>
      </vt:variant>
    </vt:vector>
  </HeadingPairs>
  <TitlesOfParts>
    <vt:vector size="132" baseType="lpstr">
      <vt:lpstr>Arial</vt:lpstr>
      <vt:lpstr>Calibri</vt:lpstr>
      <vt:lpstr>Monotype Corsiva</vt:lpstr>
      <vt:lpstr>Tahoma</vt:lpstr>
      <vt:lpstr>Times New Roman</vt:lpstr>
      <vt:lpstr>Verdana Ref</vt:lpstr>
      <vt:lpstr>Wingdings</vt:lpstr>
      <vt:lpstr>MS PGothic</vt:lpstr>
      <vt:lpstr>Lucida Sans Unicode</vt:lpstr>
      <vt:lpstr>Thème Office</vt:lpstr>
      <vt:lpstr>Diapositive 1</vt:lpstr>
      <vt:lpstr>CHAPITRE 5 Pharmacodynamie   </vt:lpstr>
      <vt:lpstr>PLAN</vt:lpstr>
      <vt:lpstr>Objectifs </vt:lpstr>
      <vt:lpstr>I) NOTIONS DE BASES      Introduction Définition Mécanisme d’action Effet thérapeutique Récepteurs</vt:lpstr>
      <vt:lpstr>INTRODUCTION</vt:lpstr>
      <vt:lpstr>Diapositive 7</vt:lpstr>
      <vt:lpstr>DÉFINITION </vt:lpstr>
      <vt:lpstr>Diapositive 9</vt:lpstr>
      <vt:lpstr>Diapositive 10</vt:lpstr>
      <vt:lpstr>Diapositive 11</vt:lpstr>
      <vt:lpstr>MECANISMES D’ACTION</vt:lpstr>
      <vt:lpstr>Diapositive 13</vt:lpstr>
      <vt:lpstr>Diapositive 14</vt:lpstr>
      <vt:lpstr>Diapositive 15</vt:lpstr>
      <vt:lpstr>Diapositive 16</vt:lpstr>
      <vt:lpstr>Diapositive 17</vt:lpstr>
      <vt:lpstr>EFFET PHARMACOLOGIQUE ET  EFFET THERAPEUTIQUE</vt:lpstr>
      <vt:lpstr>Diapositive 19</vt:lpstr>
      <vt:lpstr>Diapositive 20</vt:lpstr>
      <vt:lpstr>Diapositive 21</vt:lpstr>
      <vt:lpstr>Diapositive 22</vt:lpstr>
      <vt:lpstr>Notion de récepteur</vt:lpstr>
      <vt:lpstr>Diapositive 24</vt:lpstr>
      <vt:lpstr>Diapositive 25</vt:lpstr>
      <vt:lpstr>LIAISON DU MEDICAMENT AU RECEPTEUR</vt:lpstr>
      <vt:lpstr>Diapositive 27</vt:lpstr>
      <vt:lpstr>DIFFERENTS TYPES DE RECEPTEURS</vt:lpstr>
      <vt:lpstr>1) Récepteurs à canaux ioniques</vt:lpstr>
      <vt:lpstr>Diapositive 30</vt:lpstr>
      <vt:lpstr>Recepteur à Canal ionique :  - Ligand :  (Fixation de la molécule du mdmt)  - Changement de la     membrane   - Ouverture du canal     Passage des ions  - Détachement du    ligand       - Fermeture du canal  </vt:lpstr>
      <vt:lpstr>Diapositive 32</vt:lpstr>
      <vt:lpstr>Diapositive 33</vt:lpstr>
      <vt:lpstr>2) Récepteurs -enzymes</vt:lpstr>
      <vt:lpstr>Diapositive 35</vt:lpstr>
      <vt:lpstr>Diapositive 36</vt:lpstr>
      <vt:lpstr>Diapositive 37</vt:lpstr>
      <vt:lpstr>Diapositive 38</vt:lpstr>
      <vt:lpstr>Diapositive 39</vt:lpstr>
      <vt:lpstr>Diapositive 40</vt:lpstr>
      <vt:lpstr>Diapositive 41</vt:lpstr>
      <vt:lpstr>3) Récepteur couplé à une protéine G</vt:lpstr>
      <vt:lpstr>Diapositive 43</vt:lpstr>
      <vt:lpstr>Diapositive 44</vt:lpstr>
      <vt:lpstr>Diapositive 45</vt:lpstr>
      <vt:lpstr>Diapositive 46</vt:lpstr>
      <vt:lpstr>Diapositive 47</vt:lpstr>
      <vt:lpstr>Diapositive 48</vt:lpstr>
      <vt:lpstr>Recepteur couplé à une protéine G (Guanosine triphosphate GTP)a </vt:lpstr>
      <vt:lpstr>Recepteur couplé à une protéine G (Guanosine triphosphate GTP)b </vt:lpstr>
      <vt:lpstr>Diapositive 51</vt:lpstr>
      <vt:lpstr>Recepteur couplé à une protéine G (Guanosine triphosphate GTP)d </vt:lpstr>
      <vt:lpstr>Diapositive 53</vt:lpstr>
      <vt:lpstr> 4) Récepteurs, protéine de transport </vt:lpstr>
      <vt:lpstr>Diapositive 55</vt:lpstr>
      <vt:lpstr>Diapositive 56</vt:lpstr>
      <vt:lpstr>Récepteurs nucléaires</vt:lpstr>
      <vt:lpstr> Récepteur nucléaire </vt:lpstr>
      <vt:lpstr>Diapositive 59</vt:lpstr>
      <vt:lpstr>Diapositive 60</vt:lpstr>
      <vt:lpstr>Diapositive 61</vt:lpstr>
      <vt:lpstr>Diapositive 62</vt:lpstr>
      <vt:lpstr>Diapositive 63</vt:lpstr>
      <vt:lpstr>Diapositive 64</vt:lpstr>
      <vt:lpstr>II) ETUDE DE L’EFFET DYNAMIQUE  </vt:lpstr>
      <vt:lpstr>Approche expérimentale fonctionnelle : courbe dose-réponse</vt:lpstr>
      <vt:lpstr>Diapositive 67</vt:lpstr>
      <vt:lpstr>Diapositive 68</vt:lpstr>
      <vt:lpstr>Diapositive 69</vt:lpstr>
      <vt:lpstr>Diapositive 70</vt:lpstr>
      <vt:lpstr>COURBE DOSE-EFFET</vt:lpstr>
      <vt:lpstr>COURBE DOSE-EFFET</vt:lpstr>
      <vt:lpstr>Diapositive 73</vt:lpstr>
      <vt:lpstr>Diapositive 74</vt:lpstr>
      <vt:lpstr>Diapositive 75</vt:lpstr>
      <vt:lpstr>Distinction des notions de puissance et d’efficacité</vt:lpstr>
      <vt:lpstr>Diapositive 77</vt:lpstr>
      <vt:lpstr>Diapositive 78</vt:lpstr>
      <vt:lpstr>Distinction des notions de puissance et d’efficacité </vt:lpstr>
      <vt:lpstr>Notion de constante d’affinité  </vt:lpstr>
      <vt:lpstr>Diapositive 81</vt:lpstr>
      <vt:lpstr>AGONISTE</vt:lpstr>
      <vt:lpstr>Diapositive 83</vt:lpstr>
      <vt:lpstr>ANTAGONISTE</vt:lpstr>
      <vt:lpstr>Notion d’agoniste entier - agoniste partiel</vt:lpstr>
      <vt:lpstr>Diapositive 86</vt:lpstr>
      <vt:lpstr>Les différents types d’agonistes </vt:lpstr>
      <vt:lpstr>Diapositive 88</vt:lpstr>
      <vt:lpstr>AGONISTE-ANTAGONISTE</vt:lpstr>
      <vt:lpstr>**** Un agoniste partiel a une double potentialité d’agoniste et d’antagoniste. </vt:lpstr>
      <vt:lpstr>Diapositive 91</vt:lpstr>
      <vt:lpstr>Diapositive 92</vt:lpstr>
      <vt:lpstr>Diapositive 93</vt:lpstr>
      <vt:lpstr>EFFETS INDESIRABLES </vt:lpstr>
      <vt:lpstr>Diapositive 95</vt:lpstr>
      <vt:lpstr>Diapositive 96</vt:lpstr>
      <vt:lpstr>Diapositive 97</vt:lpstr>
      <vt:lpstr>MARGE THERAPEUTIQUE ETROITE</vt:lpstr>
      <vt:lpstr>Variabilité de la réponse pharmacologique</vt:lpstr>
      <vt:lpstr>Diapositive 100</vt:lpstr>
      <vt:lpstr>Diapositive 101</vt:lpstr>
      <vt:lpstr>FACTEURS INFLUENCANT L’EFFET PHARMACOLOGIQUE</vt:lpstr>
      <vt:lpstr>Sensibilité des récepteurs</vt:lpstr>
      <vt:lpstr>Sélectivité d’un médicament</vt:lpstr>
      <vt:lpstr>Diapositive 105</vt:lpstr>
      <vt:lpstr>TOLERANCE</vt:lpstr>
      <vt:lpstr>INTERACTIONS MEDICAMENTEUSES</vt:lpstr>
      <vt:lpstr>Diapositive 108</vt:lpstr>
      <vt:lpstr>Diapositive 109</vt:lpstr>
      <vt:lpstr>Diapositive 110</vt:lpstr>
      <vt:lpstr>Diapositive 111</vt:lpstr>
      <vt:lpstr>Diapositive 112</vt:lpstr>
      <vt:lpstr>Diapositive 113</vt:lpstr>
      <vt:lpstr>Diapositive 114</vt:lpstr>
      <vt:lpstr>Diapositive 115</vt:lpstr>
      <vt:lpstr>Diapositive 116</vt:lpstr>
      <vt:lpstr>Diapositive 117</vt:lpstr>
      <vt:lpstr>INTERACTIONS MEDICAMENTEUSES Incompatibilités de perfusion</vt:lpstr>
      <vt:lpstr>Diapositive 119</vt:lpstr>
      <vt:lpstr>Diapositive 120</vt:lpstr>
      <vt:lpstr>Diapositive 121</vt:lpstr>
      <vt:lpstr>Diapositive 122</vt:lpstr>
    </vt:vector>
  </TitlesOfParts>
  <Company>Ms-Dreams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PHARMACOLOGIE</dc:title>
  <dc:creator>Bensegueni</dc:creator>
  <cp:lastModifiedBy>pc</cp:lastModifiedBy>
  <cp:revision>1241</cp:revision>
  <dcterms:created xsi:type="dcterms:W3CDTF">2012-10-09T20:07:16Z</dcterms:created>
  <dcterms:modified xsi:type="dcterms:W3CDTF">2022-01-07T09:44:33Z</dcterms:modified>
</cp:coreProperties>
</file>