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82" r:id="rId7"/>
    <p:sldId id="284" r:id="rId8"/>
    <p:sldId id="288" r:id="rId9"/>
    <p:sldId id="281" r:id="rId10"/>
    <p:sldId id="283" r:id="rId11"/>
    <p:sldId id="261" r:id="rId12"/>
    <p:sldId id="270" r:id="rId13"/>
    <p:sldId id="272" r:id="rId14"/>
    <p:sldId id="275" r:id="rId15"/>
    <p:sldId id="277" r:id="rId16"/>
    <p:sldId id="278" r:id="rId17"/>
    <p:sldId id="364" r:id="rId18"/>
    <p:sldId id="276" r:id="rId19"/>
    <p:sldId id="340" r:id="rId20"/>
    <p:sldId id="346" r:id="rId21"/>
    <p:sldId id="324" r:id="rId22"/>
    <p:sldId id="345" r:id="rId23"/>
    <p:sldId id="320" r:id="rId24"/>
    <p:sldId id="350" r:id="rId25"/>
    <p:sldId id="347" r:id="rId26"/>
    <p:sldId id="351" r:id="rId27"/>
    <p:sldId id="365" r:id="rId28"/>
    <p:sldId id="349" r:id="rId29"/>
    <p:sldId id="352" r:id="rId30"/>
    <p:sldId id="362" r:id="rId31"/>
    <p:sldId id="353" r:id="rId32"/>
    <p:sldId id="354" r:id="rId33"/>
    <p:sldId id="298" r:id="rId34"/>
    <p:sldId id="343" r:id="rId35"/>
    <p:sldId id="303" r:id="rId36"/>
    <p:sldId id="355" r:id="rId37"/>
    <p:sldId id="306" r:id="rId38"/>
    <p:sldId id="308" r:id="rId39"/>
    <p:sldId id="316" r:id="rId40"/>
    <p:sldId id="356" r:id="rId41"/>
    <p:sldId id="357" r:id="rId42"/>
    <p:sldId id="335" r:id="rId43"/>
    <p:sldId id="339" r:id="rId44"/>
    <p:sldId id="336" r:id="rId45"/>
    <p:sldId id="337" r:id="rId46"/>
    <p:sldId id="310" r:id="rId47"/>
    <p:sldId id="311" r:id="rId48"/>
    <p:sldId id="367" r:id="rId49"/>
    <p:sldId id="313" r:id="rId50"/>
    <p:sldId id="314" r:id="rId51"/>
    <p:sldId id="360" r:id="rId52"/>
    <p:sldId id="363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C3AB-A7BB-403D-839A-8B9D891742B2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F115-DCD2-42DF-8B86-F5588739110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53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9F115-DCD2-42DF-8B86-F5588739110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36B5-7320-43EF-B26E-9262BF16481D}" type="datetimeFigureOut">
              <a:rPr lang="fr-FR" smtClean="0"/>
              <a:pPr/>
              <a:t>12/12/2021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B385-6522-4FD2-8F3F-7A5C926E69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c.ac.uk/review/parasitology/LungwormSheepGoat/Dictyocaulus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iencedirect.com/science/article/pii/S036817422080037X" TargetMode="Externa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emanticscholar.org/paper/Lung-Worm-Infection-of-Small-Ruminant-in-Ethiopia-Adem/99a73932a533bf6e2f261695144aa27aa359449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14414" y="2214554"/>
            <a:ext cx="621510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lgerian" pitchFamily="82" charset="0"/>
              </a:rPr>
              <a:t>STRONGYLOSES respiratoires  des petits ruminants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Etude du parasite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8596" y="1071546"/>
            <a:ext cx="285752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Systématique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1785926"/>
            <a:ext cx="8143932" cy="347787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L’ordre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Strongylida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F.Trichostrongyloidea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La famille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dyctiocaulidae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Le genre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Existe une seule espèce :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Dyctiocaulus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filaria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 F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Métastrongyloidea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La famille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Protostrongylidae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Existe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plusieurs genres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(taille est petite &lt; 6 cm)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Etude du parasite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8596" y="1071546"/>
            <a:ext cx="285752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Systématique</a:t>
            </a:r>
            <a:endParaRPr lang="fr-F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785918" y="2928935"/>
          <a:ext cx="6357982" cy="3135642"/>
        </p:xfrm>
        <a:graphic>
          <a:graphicData uri="http://schemas.openxmlformats.org/drawingml/2006/table">
            <a:tbl>
              <a:tblPr/>
              <a:tblGrid>
                <a:gridCol w="6357982"/>
              </a:tblGrid>
              <a:tr h="837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Protostrongylus</a:t>
                      </a:r>
                      <a:r>
                        <a:rPr lang="fr-FR" sz="2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rufescens</a:t>
                      </a:r>
                      <a:endParaRPr lang="fr-F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Cystocaulus</a:t>
                      </a:r>
                      <a:r>
                        <a:rPr lang="fr-FR" sz="2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ocreatus</a:t>
                      </a:r>
                      <a:endParaRPr lang="fr-F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Neostrongylus</a:t>
                      </a:r>
                      <a:r>
                        <a:rPr lang="fr-FR" sz="2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linearis</a:t>
                      </a:r>
                      <a:endParaRPr lang="fr-F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Muellerius</a:t>
                      </a:r>
                      <a:r>
                        <a:rPr lang="fr-FR" sz="28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800" b="1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</a:rPr>
                        <a:t>capillaris</a:t>
                      </a:r>
                      <a:endParaRPr lang="fr-FR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143240" y="2285992"/>
            <a:ext cx="3643338" cy="46166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Protostrongylidae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285728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Etude du parasite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14282" y="857232"/>
            <a:ext cx="285752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Morphologie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28736"/>
            <a:ext cx="380373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</a:rPr>
              <a:t>Etude des </a:t>
            </a:r>
            <a:r>
              <a:rPr lang="fr-FR" sz="2400" b="1" i="1" dirty="0" err="1">
                <a:solidFill>
                  <a:srgbClr val="00B050"/>
                </a:solidFill>
              </a:rPr>
              <a:t>Protostrongylidés</a:t>
            </a:r>
            <a:r>
              <a:rPr lang="fr-FR" sz="2400" b="1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3794" name="AutoShape 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3" name="AutoShape 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AutoShape 7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AutoShape 1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3" name="AutoShape 1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586389"/>
              </p:ext>
            </p:extLst>
          </p:nvPr>
        </p:nvGraphicFramePr>
        <p:xfrm>
          <a:off x="285720" y="2000240"/>
          <a:ext cx="8643998" cy="4455093"/>
        </p:xfrm>
        <a:graphic>
          <a:graphicData uri="http://schemas.openxmlformats.org/drawingml/2006/table">
            <a:tbl>
              <a:tblPr/>
              <a:tblGrid>
                <a:gridCol w="2917348"/>
                <a:gridCol w="2269049"/>
                <a:gridCol w="1296600"/>
                <a:gridCol w="2161001"/>
              </a:tblGrid>
              <a:tr h="303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Caractéristiques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Espèces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Localisation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Taille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Spicules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194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Protostrongylus</a:t>
                      </a:r>
                      <a:r>
                        <a:rPr lang="fr-FR" sz="24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rufescens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Petites bronches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à 3 cm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Egaux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avec expansion membraneuse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Cystocaulus</a:t>
                      </a:r>
                      <a:r>
                        <a:rPr lang="fr-FR" sz="24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ocreatus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Petites bronches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 à 6 cm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Brun foncé en forme de bottes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1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Neostrongylus</a:t>
                      </a:r>
                      <a:r>
                        <a:rPr lang="fr-FR" sz="24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linearis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Bronchioles et alvéoles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0,5 à 1,5cm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Inégaux et non articulés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861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Muellerius</a:t>
                      </a:r>
                      <a:r>
                        <a:rPr lang="fr-FR" sz="24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2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capillaris</a:t>
                      </a: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Bronchioles et alvéoles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à 2 cm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Incurvés et entrecroisés</a:t>
                      </a:r>
                    </a:p>
                  </a:txBody>
                  <a:tcPr marL="19792" marR="197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338" name="AutoShape 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37" name="AutoShape 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Biologie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1071546"/>
            <a:ext cx="3857652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Habitat et nutrition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1714488"/>
            <a:ext cx="380373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400" b="1" i="1" dirty="0"/>
              <a:t>Etude des </a:t>
            </a:r>
            <a:r>
              <a:rPr lang="fr-FR" sz="2400" b="1" i="1" dirty="0" err="1"/>
              <a:t>Protostrongylidés</a:t>
            </a:r>
            <a:r>
              <a:rPr lang="fr-FR" sz="2400" b="1" i="1" dirty="0"/>
              <a:t> </a:t>
            </a:r>
          </a:p>
        </p:txBody>
      </p:sp>
      <p:sp>
        <p:nvSpPr>
          <p:cNvPr id="33794" name="AutoShape 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3" name="AutoShape 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AutoShape 7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AutoShape 1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3" name="AutoShape 1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2285992"/>
            <a:ext cx="8572560" cy="353943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D.Filaria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vit dans la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trachée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les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grosses bronches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 fixé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 nourrit- d’exsudats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trachéo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bronchiques.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fr-FR" sz="28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Protostrongylidés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Vivent dans les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petites bronchioles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les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alvéoles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se nourrissent de mucus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Biologie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1071546"/>
            <a:ext cx="3857652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Cycle évolutif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3794" name="AutoShape 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3" name="AutoShape 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AutoShape 7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AutoShape 1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3" name="AutoShape 1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71472" y="2000240"/>
            <a:ext cx="3717684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000" b="1" i="1" dirty="0"/>
              <a:t>Etude de </a:t>
            </a:r>
            <a:r>
              <a:rPr lang="fr-FR" sz="2000" b="1" i="1" dirty="0" err="1"/>
              <a:t>Dictyocaulus</a:t>
            </a:r>
            <a:r>
              <a:rPr lang="fr-FR" sz="2000" b="1" i="1" dirty="0"/>
              <a:t> </a:t>
            </a:r>
            <a:r>
              <a:rPr lang="fr-FR" sz="2000" b="1" i="1" dirty="0" err="1"/>
              <a:t>filaria</a:t>
            </a:r>
            <a:endParaRPr lang="fr-FR" sz="2000" b="1" i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2857496"/>
            <a:ext cx="7500990" cy="26776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Identique au cycle de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viviparus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Il est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monoxène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Période pré patente est de 3 semaines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Durée de vie est de 2 à 4 mois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571868" y="1785926"/>
            <a:ext cx="2643206" cy="25717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86050" y="1142984"/>
            <a:ext cx="4143404" cy="3857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143108" y="428604"/>
            <a:ext cx="5429288" cy="51435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7" idx="2"/>
            <a:endCxn id="7" idx="6"/>
          </p:cNvCxnSpPr>
          <p:nvPr/>
        </p:nvCxnSpPr>
        <p:spPr>
          <a:xfrm rot="10800000" flipH="1">
            <a:off x="2143108" y="3000372"/>
            <a:ext cx="54292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4857752" y="1928802"/>
            <a:ext cx="1571636" cy="11430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6" idx="0"/>
          </p:cNvCxnSpPr>
          <p:nvPr/>
        </p:nvCxnSpPr>
        <p:spPr>
          <a:xfrm rot="5400000" flipH="1" flipV="1">
            <a:off x="3857620" y="2143116"/>
            <a:ext cx="2000264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0800000">
            <a:off x="3392838" y="1707924"/>
            <a:ext cx="1464914" cy="143532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00232" y="3000372"/>
            <a:ext cx="6357982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3571868" y="1785926"/>
            <a:ext cx="2643206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7156893" flipV="1">
            <a:off x="2448698" y="2277670"/>
            <a:ext cx="16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Gg</a:t>
            </a:r>
            <a:r>
              <a:rPr lang="fr-FR" b="1" dirty="0" smtClean="0"/>
              <a:t> </a:t>
            </a:r>
            <a:r>
              <a:rPr lang="fr-FR" b="1" dirty="0" err="1" smtClean="0"/>
              <a:t>mésentér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 rot="20572133">
            <a:off x="3643306" y="135729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Poumon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 rot="1954124">
            <a:off x="4700363" y="16055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Bronch</a:t>
            </a:r>
            <a:r>
              <a:rPr lang="fr-FR" b="1" dirty="0" smtClean="0"/>
              <a:t>. trachée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 rot="3563146">
            <a:off x="5829070" y="2614696"/>
            <a:ext cx="16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Tub. </a:t>
            </a:r>
            <a:r>
              <a:rPr lang="fr-FR" b="1" dirty="0" err="1" smtClean="0"/>
              <a:t>diges</a:t>
            </a:r>
            <a:endParaRPr lang="fr-FR" b="1" dirty="0"/>
          </a:p>
        </p:txBody>
      </p:sp>
      <p:sp>
        <p:nvSpPr>
          <p:cNvPr id="29" name="Flèche vers le bas 28"/>
          <p:cNvSpPr/>
          <p:nvPr/>
        </p:nvSpPr>
        <p:spPr>
          <a:xfrm>
            <a:off x="6357950" y="2857496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3464711" y="5393545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èche vers le haut 34"/>
          <p:cNvSpPr/>
          <p:nvPr/>
        </p:nvSpPr>
        <p:spPr>
          <a:xfrm>
            <a:off x="2928926" y="3143248"/>
            <a:ext cx="14287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/>
          <p:cNvCxnSpPr/>
          <p:nvPr/>
        </p:nvCxnSpPr>
        <p:spPr>
          <a:xfrm rot="5400000">
            <a:off x="5607851" y="303609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 flipH="1" flipV="1">
            <a:off x="3464711" y="310752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 flipH="1">
            <a:off x="5643570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L1</a:t>
            </a:r>
            <a:endParaRPr lang="fr-FR" b="1" dirty="0"/>
          </a:p>
        </p:txBody>
      </p:sp>
      <p:sp>
        <p:nvSpPr>
          <p:cNvPr id="41" name="ZoneTexte 40"/>
          <p:cNvSpPr txBox="1"/>
          <p:nvPr/>
        </p:nvSpPr>
        <p:spPr>
          <a:xfrm flipH="1">
            <a:off x="4714876" y="3786190"/>
            <a:ext cx="57150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L2</a:t>
            </a:r>
            <a:endParaRPr lang="fr-FR" b="1" dirty="0"/>
          </a:p>
        </p:txBody>
      </p:sp>
      <p:sp>
        <p:nvSpPr>
          <p:cNvPr id="42" name="ZoneTexte 41"/>
          <p:cNvSpPr txBox="1"/>
          <p:nvPr/>
        </p:nvSpPr>
        <p:spPr>
          <a:xfrm flipH="1">
            <a:off x="3786182" y="3357562"/>
            <a:ext cx="57150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L3</a:t>
            </a:r>
            <a:endParaRPr lang="fr-FR" b="1" dirty="0"/>
          </a:p>
        </p:txBody>
      </p:sp>
      <p:sp>
        <p:nvSpPr>
          <p:cNvPr id="43" name="Rectangle 42"/>
          <p:cNvSpPr/>
          <p:nvPr/>
        </p:nvSpPr>
        <p:spPr>
          <a:xfrm>
            <a:off x="3714744" y="3286124"/>
            <a:ext cx="71438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 flipH="1">
            <a:off x="3571868" y="27146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L3</a:t>
            </a:r>
            <a:endParaRPr lang="fr-FR" b="1" dirty="0"/>
          </a:p>
        </p:txBody>
      </p:sp>
      <p:sp>
        <p:nvSpPr>
          <p:cNvPr id="45" name="ZoneTexte 44"/>
          <p:cNvSpPr txBox="1"/>
          <p:nvPr/>
        </p:nvSpPr>
        <p:spPr>
          <a:xfrm flipH="1">
            <a:off x="3714744" y="228599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L4</a:t>
            </a:r>
            <a:endParaRPr lang="fr-FR" b="1" dirty="0"/>
          </a:p>
        </p:txBody>
      </p:sp>
      <p:sp>
        <p:nvSpPr>
          <p:cNvPr id="46" name="ZoneTexte 45"/>
          <p:cNvSpPr txBox="1"/>
          <p:nvPr/>
        </p:nvSpPr>
        <p:spPr>
          <a:xfrm flipH="1">
            <a:off x="3929058" y="20716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L4</a:t>
            </a:r>
            <a:endParaRPr lang="fr-FR" b="1" dirty="0"/>
          </a:p>
        </p:txBody>
      </p:sp>
      <p:sp>
        <p:nvSpPr>
          <p:cNvPr id="47" name="ZoneTexte 46"/>
          <p:cNvSpPr txBox="1"/>
          <p:nvPr/>
        </p:nvSpPr>
        <p:spPr>
          <a:xfrm flipH="1">
            <a:off x="4286248" y="18573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L5</a:t>
            </a:r>
            <a:endParaRPr lang="fr-FR" b="1" dirty="0"/>
          </a:p>
        </p:txBody>
      </p:sp>
      <p:sp>
        <p:nvSpPr>
          <p:cNvPr id="48" name="ZoneTexte 47"/>
          <p:cNvSpPr txBox="1"/>
          <p:nvPr/>
        </p:nvSpPr>
        <p:spPr>
          <a:xfrm flipH="1">
            <a:off x="4786314" y="18573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L5</a:t>
            </a:r>
            <a:endParaRPr lang="fr-FR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214942" y="192880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ad</a:t>
            </a:r>
            <a:endParaRPr lang="fr-FR" b="1" dirty="0"/>
          </a:p>
        </p:txBody>
      </p:sp>
      <p:sp>
        <p:nvSpPr>
          <p:cNvPr id="50" name="Ellipse 49"/>
          <p:cNvSpPr/>
          <p:nvPr/>
        </p:nvSpPr>
        <p:spPr>
          <a:xfrm>
            <a:off x="5143504" y="228599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 flipH="1">
            <a:off x="5357818" y="21431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L1</a:t>
            </a:r>
            <a:endParaRPr lang="fr-FR" b="1" dirty="0"/>
          </a:p>
        </p:txBody>
      </p:sp>
      <p:sp>
        <p:nvSpPr>
          <p:cNvPr id="52" name="ZoneTexte 51"/>
          <p:cNvSpPr txBox="1"/>
          <p:nvPr/>
        </p:nvSpPr>
        <p:spPr>
          <a:xfrm flipH="1">
            <a:off x="5500694" y="25003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L1</a:t>
            </a:r>
            <a:endParaRPr lang="fr-FR" b="1" dirty="0"/>
          </a:p>
        </p:txBody>
      </p:sp>
      <p:sp>
        <p:nvSpPr>
          <p:cNvPr id="53" name="ZoneTexte 52"/>
          <p:cNvSpPr txBox="1"/>
          <p:nvPr/>
        </p:nvSpPr>
        <p:spPr>
          <a:xfrm flipH="1">
            <a:off x="4572000" y="4786322"/>
            <a:ext cx="5715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sol</a:t>
            </a:r>
            <a:endParaRPr lang="fr-FR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4429124" y="57148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Ovins</a:t>
            </a:r>
            <a:endParaRPr lang="fr-FR" b="1" dirty="0"/>
          </a:p>
        </p:txBody>
      </p:sp>
      <p:sp>
        <p:nvSpPr>
          <p:cNvPr id="55" name="ZoneTexte 54"/>
          <p:cNvSpPr txBox="1"/>
          <p:nvPr/>
        </p:nvSpPr>
        <p:spPr>
          <a:xfrm rot="4006342">
            <a:off x="3354196" y="3794067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HP</a:t>
            </a:r>
            <a:endParaRPr lang="fr-FR" b="1" dirty="0"/>
          </a:p>
        </p:txBody>
      </p:sp>
      <p:sp>
        <p:nvSpPr>
          <p:cNvPr id="56" name="Flèche vers le haut 55"/>
          <p:cNvSpPr/>
          <p:nvPr/>
        </p:nvSpPr>
        <p:spPr>
          <a:xfrm>
            <a:off x="3357554" y="2857496"/>
            <a:ext cx="142876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 rot="20440515">
            <a:off x="3434732" y="2936009"/>
            <a:ext cx="304669" cy="1538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643438" y="1928802"/>
            <a:ext cx="28575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857488" y="5429264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Cycle  évolutif de </a:t>
            </a:r>
            <a:r>
              <a:rPr lang="fr-FR" sz="2000" b="1" i="1" dirty="0" err="1" smtClean="0"/>
              <a:t>Dyctiocaulus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filaria</a:t>
            </a:r>
            <a:endParaRPr lang="fr-FR" sz="2000" b="1" i="1" dirty="0"/>
          </a:p>
        </p:txBody>
      </p:sp>
      <p:cxnSp>
        <p:nvCxnSpPr>
          <p:cNvPr id="64" name="Connecteur droit 63"/>
          <p:cNvCxnSpPr>
            <a:stCxn id="7" idx="2"/>
            <a:endCxn id="7" idx="6"/>
          </p:cNvCxnSpPr>
          <p:nvPr/>
        </p:nvCxnSpPr>
        <p:spPr>
          <a:xfrm rot="10800000" flipH="1">
            <a:off x="2143108" y="3000372"/>
            <a:ext cx="54292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60" name="ZoneTexte 59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Biologie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1071546"/>
            <a:ext cx="3857652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Cycle évolutif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3794" name="AutoShape 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3" name="AutoShape 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AutoShape 7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4" name="AutoShape 1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3" name="AutoShape 1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71472" y="2000240"/>
            <a:ext cx="3857146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000" b="1" i="1" dirty="0"/>
              <a:t>Etude de 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Protostrongylus</a:t>
            </a:r>
            <a:r>
              <a:rPr lang="fr-FR" sz="2000" b="1" i="1" dirty="0" smtClean="0"/>
              <a:t> </a:t>
            </a:r>
            <a:r>
              <a:rPr lang="fr-FR" sz="2000" b="1" i="1" dirty="0" err="1" smtClean="0"/>
              <a:t>sp</a:t>
            </a:r>
            <a:r>
              <a:rPr lang="fr-FR" sz="2000" b="1" i="1" dirty="0" smtClean="0"/>
              <a:t>.</a:t>
            </a:r>
            <a:endParaRPr lang="fr-FR" sz="2000" b="1" i="1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2643182"/>
            <a:ext cx="8501122" cy="30469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 cycle: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dixène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Nécessite le passage par un hôte intermédiaire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Mollusque gastéropode terricole, tel que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Helicella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Helix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pomatia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Limaces, comme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Limax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Agrolimax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Arion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 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existe 2 phases évolutives : une exogène, et une endogène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28894" y="49389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Biologie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5720" y="1071546"/>
            <a:ext cx="3857652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Cycle évolutif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33794" name="AutoShape 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3" name="AutoShape 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AutoShape 7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798" name="AutoShape 6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4" name="AutoShape 12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3" name="AutoShape 11"/>
          <p:cNvSpPr>
            <a:spLocks noChangeShapeType="1"/>
          </p:cNvSpPr>
          <p:nvPr/>
        </p:nvSpPr>
        <p:spPr bwMode="auto">
          <a:xfrm>
            <a:off x="-52388" y="-1588"/>
            <a:ext cx="0" cy="1905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5298" name="Picture 2" descr="Helix pomatia 89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5296" y="3071810"/>
            <a:ext cx="4285794" cy="286369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786446" y="6000768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Helix</a:t>
            </a:r>
            <a:r>
              <a:rPr lang="fr-FR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pomatia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sz="2400" b="1" dirty="0"/>
          </a:p>
        </p:txBody>
      </p:sp>
      <p:pic>
        <p:nvPicPr>
          <p:cNvPr id="55300" name="Picture 4" descr="https://classconnection.s3.amazonaws.com/345/flashcards/4496345/jpg/obr020830plzak_20lesnios-142F1CB267A4C1F28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3857652" cy="2571768"/>
          </a:xfrm>
          <a:prstGeom prst="rect">
            <a:avLst/>
          </a:prstGeom>
          <a:noFill/>
        </p:spPr>
      </p:pic>
      <p:sp>
        <p:nvSpPr>
          <p:cNvPr id="21" name="Rectangle à coins arrondis 20"/>
          <p:cNvSpPr/>
          <p:nvPr/>
        </p:nvSpPr>
        <p:spPr>
          <a:xfrm>
            <a:off x="3571868" y="1500174"/>
            <a:ext cx="385765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Hôtes intermédiaires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7290" y="4857760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Limace</a:t>
            </a:r>
            <a:endParaRPr lang="fr-FR" sz="24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571868" y="1785926"/>
            <a:ext cx="2643206" cy="25717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786050" y="1142984"/>
            <a:ext cx="4143404" cy="3857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143108" y="428604"/>
            <a:ext cx="5429288" cy="51435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7" idx="2"/>
            <a:endCxn id="7" idx="6"/>
          </p:cNvCxnSpPr>
          <p:nvPr/>
        </p:nvCxnSpPr>
        <p:spPr>
          <a:xfrm rot="10800000" flipH="1">
            <a:off x="2143108" y="3000372"/>
            <a:ext cx="54292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6200000" flipV="1">
            <a:off x="3642512" y="1929596"/>
            <a:ext cx="1929620" cy="49927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10800000">
            <a:off x="3214678" y="1928802"/>
            <a:ext cx="1643074" cy="107157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857356" y="3000372"/>
            <a:ext cx="6357982" cy="257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3571868" y="1785926"/>
            <a:ext cx="2643206" cy="2643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7156893" flipV="1">
            <a:off x="2731175" y="2126970"/>
            <a:ext cx="1027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Gg</a:t>
            </a:r>
            <a:r>
              <a:rPr lang="fr-FR" b="1" dirty="0" smtClean="0"/>
              <a:t> </a:t>
            </a:r>
            <a:r>
              <a:rPr lang="fr-FR" b="1" dirty="0" err="1" smtClean="0"/>
              <a:t>mésentér</a:t>
            </a:r>
            <a:r>
              <a:rPr lang="fr-FR" b="1" dirty="0" smtClean="0"/>
              <a:t>.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 rot="19665467">
            <a:off x="3374358" y="14376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Poumon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 rot="1954124">
            <a:off x="4288988" y="1642759"/>
            <a:ext cx="30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Bronchioles.   bronches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 rot="3563146">
            <a:off x="5757633" y="2614697"/>
            <a:ext cx="163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Tub. </a:t>
            </a:r>
            <a:r>
              <a:rPr lang="fr-FR" b="1" dirty="0" err="1" smtClean="0"/>
              <a:t>dig</a:t>
            </a:r>
            <a:endParaRPr lang="fr-FR" b="1" dirty="0"/>
          </a:p>
        </p:txBody>
      </p:sp>
      <p:sp>
        <p:nvSpPr>
          <p:cNvPr id="29" name="Flèche vers le bas 28"/>
          <p:cNvSpPr/>
          <p:nvPr/>
        </p:nvSpPr>
        <p:spPr>
          <a:xfrm>
            <a:off x="6357950" y="3000372"/>
            <a:ext cx="14287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3464711" y="5393545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>
            <a:off x="5607851" y="303609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5400000" flipH="1" flipV="1">
            <a:off x="3464711" y="310752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 flipH="1">
            <a:off x="5643570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L1</a:t>
            </a:r>
            <a:endParaRPr lang="fr-FR" b="1" dirty="0"/>
          </a:p>
        </p:txBody>
      </p:sp>
      <p:sp>
        <p:nvSpPr>
          <p:cNvPr id="44" name="ZoneTexte 43"/>
          <p:cNvSpPr txBox="1"/>
          <p:nvPr/>
        </p:nvSpPr>
        <p:spPr>
          <a:xfrm flipH="1">
            <a:off x="3571868" y="27146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L3</a:t>
            </a:r>
            <a:endParaRPr lang="fr-FR" b="1" dirty="0"/>
          </a:p>
        </p:txBody>
      </p:sp>
      <p:sp>
        <p:nvSpPr>
          <p:cNvPr id="45" name="ZoneTexte 44"/>
          <p:cNvSpPr txBox="1"/>
          <p:nvPr/>
        </p:nvSpPr>
        <p:spPr>
          <a:xfrm flipH="1">
            <a:off x="3643306" y="24288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L4</a:t>
            </a:r>
            <a:endParaRPr lang="fr-FR" b="1" dirty="0"/>
          </a:p>
        </p:txBody>
      </p:sp>
      <p:sp>
        <p:nvSpPr>
          <p:cNvPr id="46" name="ZoneTexte 45"/>
          <p:cNvSpPr txBox="1"/>
          <p:nvPr/>
        </p:nvSpPr>
        <p:spPr>
          <a:xfrm flipH="1">
            <a:off x="3857620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L4</a:t>
            </a:r>
            <a:endParaRPr lang="fr-FR" b="1" dirty="0"/>
          </a:p>
        </p:txBody>
      </p:sp>
      <p:sp>
        <p:nvSpPr>
          <p:cNvPr id="47" name="ZoneTexte 46"/>
          <p:cNvSpPr txBox="1"/>
          <p:nvPr/>
        </p:nvSpPr>
        <p:spPr>
          <a:xfrm flipH="1">
            <a:off x="4143372" y="192880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L5</a:t>
            </a:r>
            <a:endParaRPr lang="fr-FR" b="1" dirty="0"/>
          </a:p>
        </p:txBody>
      </p:sp>
      <p:sp>
        <p:nvSpPr>
          <p:cNvPr id="48" name="ZoneTexte 47"/>
          <p:cNvSpPr txBox="1"/>
          <p:nvPr/>
        </p:nvSpPr>
        <p:spPr>
          <a:xfrm flipH="1">
            <a:off x="4786314" y="185736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L5</a:t>
            </a:r>
            <a:endParaRPr lang="fr-FR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214942" y="200024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ad</a:t>
            </a:r>
            <a:endParaRPr lang="fr-FR" b="1" dirty="0"/>
          </a:p>
        </p:txBody>
      </p:sp>
      <p:sp>
        <p:nvSpPr>
          <p:cNvPr id="50" name="Ellipse 49"/>
          <p:cNvSpPr/>
          <p:nvPr/>
        </p:nvSpPr>
        <p:spPr>
          <a:xfrm>
            <a:off x="5357818" y="2357430"/>
            <a:ext cx="357190" cy="21431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 flipH="1">
            <a:off x="5643570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L1</a:t>
            </a:r>
            <a:endParaRPr lang="fr-FR" b="1" dirty="0"/>
          </a:p>
        </p:txBody>
      </p:sp>
      <p:sp>
        <p:nvSpPr>
          <p:cNvPr id="53" name="ZoneTexte 52"/>
          <p:cNvSpPr txBox="1"/>
          <p:nvPr/>
        </p:nvSpPr>
        <p:spPr>
          <a:xfrm flipH="1">
            <a:off x="6215074" y="3714752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sol</a:t>
            </a:r>
            <a:endParaRPr lang="fr-FR" sz="2400" b="1" dirty="0"/>
          </a:p>
        </p:txBody>
      </p:sp>
      <p:sp>
        <p:nvSpPr>
          <p:cNvPr id="56" name="Flèche vers le haut 55"/>
          <p:cNvSpPr/>
          <p:nvPr/>
        </p:nvSpPr>
        <p:spPr>
          <a:xfrm>
            <a:off x="3071802" y="3000372"/>
            <a:ext cx="142876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4429124" y="2000240"/>
            <a:ext cx="28575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142976" y="5572140"/>
            <a:ext cx="692945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Cycle évolutif de </a:t>
            </a:r>
            <a:r>
              <a:rPr lang="fr-FR" sz="1600" b="1" i="1" dirty="0" err="1" smtClean="0"/>
              <a:t>Protostrongylus</a:t>
            </a:r>
            <a:r>
              <a:rPr lang="fr-FR" sz="1600" b="1" i="1" dirty="0" smtClean="0"/>
              <a:t> </a:t>
            </a:r>
            <a:r>
              <a:rPr lang="fr-FR" sz="1600" b="1" i="1" dirty="0" err="1" smtClean="0"/>
              <a:t>sp.d’</a:t>
            </a:r>
            <a:r>
              <a:rPr lang="fr-FR" sz="1600" b="1" i="1" dirty="0" smtClean="0"/>
              <a:t>après </a:t>
            </a:r>
            <a:r>
              <a:rPr lang="fr-FR" sz="1600" b="1" i="1" dirty="0" err="1" smtClean="0"/>
              <a:t>Chermette</a:t>
            </a:r>
            <a:r>
              <a:rPr lang="fr-FR" sz="1600" b="1" i="1" dirty="0" smtClean="0"/>
              <a:t> R. et </a:t>
            </a:r>
            <a:r>
              <a:rPr lang="fr-FR" sz="1600" b="1" i="1" dirty="0" err="1" smtClean="0"/>
              <a:t>Buissiéras</a:t>
            </a:r>
            <a:r>
              <a:rPr lang="fr-FR" sz="1600" b="1" i="1" dirty="0" smtClean="0"/>
              <a:t> G.(1995)</a:t>
            </a:r>
            <a:endParaRPr lang="fr-FR" sz="1600" b="1" i="1" dirty="0"/>
          </a:p>
        </p:txBody>
      </p:sp>
      <p:cxnSp>
        <p:nvCxnSpPr>
          <p:cNvPr id="64" name="Connecteur droit 63"/>
          <p:cNvCxnSpPr/>
          <p:nvPr/>
        </p:nvCxnSpPr>
        <p:spPr>
          <a:xfrm rot="10800000" flipH="1">
            <a:off x="2214546" y="2989183"/>
            <a:ext cx="54292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6200000" flipV="1">
            <a:off x="4822035" y="3036092"/>
            <a:ext cx="1785949" cy="171451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000628" y="392906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L1</a:t>
            </a:r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4143372" y="378619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L2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3659538" y="319036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L3</a:t>
            </a:r>
            <a:endParaRPr lang="fr-FR" dirty="0"/>
          </a:p>
        </p:txBody>
      </p:sp>
      <p:sp>
        <p:nvSpPr>
          <p:cNvPr id="69" name="Ellipse 68"/>
          <p:cNvSpPr/>
          <p:nvPr/>
        </p:nvSpPr>
        <p:spPr>
          <a:xfrm>
            <a:off x="2143108" y="428604"/>
            <a:ext cx="5429288" cy="4929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4071934" y="57148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Mouton HD</a:t>
            </a:r>
            <a:endParaRPr lang="fr-FR" sz="2400" b="1" dirty="0"/>
          </a:p>
        </p:txBody>
      </p:sp>
      <p:sp>
        <p:nvSpPr>
          <p:cNvPr id="78" name="Rectangle à coins arrondis 77"/>
          <p:cNvSpPr/>
          <p:nvPr/>
        </p:nvSpPr>
        <p:spPr>
          <a:xfrm rot="1545987">
            <a:off x="6929470" y="3105177"/>
            <a:ext cx="1214446" cy="20764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 rot="1459846">
            <a:off x="2560633" y="4418781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Gastéropode terrestre HI</a:t>
            </a:r>
            <a:endParaRPr lang="fr-FR" sz="2000" b="1" dirty="0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4786314" y="2071678"/>
            <a:ext cx="928694" cy="8572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54" name="ZoneTexte 53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42910" y="1571612"/>
          <a:ext cx="8143932" cy="4857784"/>
        </p:xfrm>
        <a:graphic>
          <a:graphicData uri="http://schemas.openxmlformats.org/drawingml/2006/table">
            <a:tbl>
              <a:tblPr/>
              <a:tblGrid>
                <a:gridCol w="2645177"/>
                <a:gridCol w="5498755"/>
              </a:tblGrid>
              <a:tr h="25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Espèces de parasites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Caractéristiques morphologiques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Dictyocaulus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filaria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550-600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-Petit bouton céphalique (protoplasmique)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-Cellules intestinales, bourrées de granulations gris sombres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simple conique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Protostrongylus rufescens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300-400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-Sans bouton céphalique et sans granulations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à double incurvations, pointue et sans épines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Muellereus capillaris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200 à 350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 :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doublement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ondulée, et une courte épine dorsale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Cystocaulus ocreatus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Longueur : 400 – 470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pointue et ondulée, montre 2 articulations transversales, 2 ligatures, et une épine dorsale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Neostrongylus linearis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-Absence de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sans inflexions, mais avec une épine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142976" y="571480"/>
            <a:ext cx="67151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Tableau n° 2 Description morphologique des L1, des strongles respiratoires des petits ruminants, 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(D’après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Euzeby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Bentounsi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Pacenovsky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(1983)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7158" y="1214422"/>
            <a:ext cx="278608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Définitions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285992"/>
            <a:ext cx="8358246" cy="224676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Helminthoses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respiratoires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dues au développement de diverses espèces de Nématodes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Dictyocaulidés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ou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soit dans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trachée et les grosses bronches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soit dans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bronchioles et le parenchyme pulmonaire. 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58651" y="6550223"/>
            <a:ext cx="4231223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jvr.org/index.php/ojvr/article/viewFile/539/810/3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8576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857232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Muellerius</a:t>
            </a:r>
            <a:r>
              <a:rPr lang="fr-FR" i="1" dirty="0" smtClean="0"/>
              <a:t>  </a:t>
            </a:r>
            <a:r>
              <a:rPr lang="fr-FR" i="1" dirty="0" err="1" smtClean="0"/>
              <a:t>capillaris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1071546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Protostrongylus</a:t>
            </a:r>
            <a:r>
              <a:rPr lang="fr-FR" i="1" dirty="0" smtClean="0"/>
              <a:t> </a:t>
            </a:r>
            <a:r>
              <a:rPr lang="fr-FR" i="1" dirty="0" err="1" smtClean="0"/>
              <a:t>rufescens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14678" y="135729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Cystocaulus</a:t>
            </a:r>
            <a:r>
              <a:rPr lang="fr-FR" i="1" dirty="0" smtClean="0"/>
              <a:t> </a:t>
            </a:r>
            <a:r>
              <a:rPr lang="fr-FR" i="1" dirty="0" err="1" smtClean="0"/>
              <a:t>ocreatus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43570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/>
              <a:t>Dictyocaulus</a:t>
            </a:r>
            <a:r>
              <a:rPr lang="fr-FR" i="1" dirty="0" smtClean="0"/>
              <a:t> </a:t>
            </a:r>
            <a:r>
              <a:rPr lang="fr-FR" i="1" dirty="0" err="1" smtClean="0"/>
              <a:t>filaria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43768" y="1357298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Neostrongylus</a:t>
            </a:r>
            <a:r>
              <a:rPr lang="fr-FR" i="1" dirty="0" smtClean="0"/>
              <a:t> </a:t>
            </a:r>
            <a:r>
              <a:rPr lang="fr-FR" i="1" dirty="0" err="1" smtClean="0"/>
              <a:t>linearis</a:t>
            </a:r>
            <a:endParaRPr lang="fr-FR" i="1" dirty="0"/>
          </a:p>
        </p:txBody>
      </p:sp>
      <p:sp>
        <p:nvSpPr>
          <p:cNvPr id="10" name="Ellipse 9"/>
          <p:cNvSpPr/>
          <p:nvPr/>
        </p:nvSpPr>
        <p:spPr>
          <a:xfrm>
            <a:off x="5929322" y="1785926"/>
            <a:ext cx="1714512" cy="3214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utoShape 4" descr="Résultat de recherche d'images pour &quot;Dictyocaulus filari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902" name="AutoShape 6" descr="Résultat de recherche d'images pour &quot;Dictyocaulus filari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904" name="AutoShape 8" descr="Résultat de recherche d'images pour &quot;Dictyocaulus filari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286380" y="5000636"/>
            <a:ext cx="24302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Dictyocaulus</a:t>
            </a:r>
            <a:r>
              <a:rPr lang="fr-FR" b="1" i="1" dirty="0" smtClean="0"/>
              <a:t> </a:t>
            </a:r>
            <a:r>
              <a:rPr lang="fr-FR" b="1" i="1" dirty="0" err="1" smtClean="0"/>
              <a:t>filaria</a:t>
            </a:r>
            <a:r>
              <a:rPr lang="fr-FR" b="1" i="1" dirty="0" smtClean="0"/>
              <a:t> </a:t>
            </a:r>
            <a:r>
              <a:rPr lang="fr-FR" b="1" dirty="0" smtClean="0"/>
              <a:t>(L1)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5143504" y="5357826"/>
            <a:ext cx="2401619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Times New Roman"/>
                <a:ea typeface="Times New Roman"/>
              </a:rPr>
              <a:t>Longueur : 550-600 µm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pic>
        <p:nvPicPr>
          <p:cNvPr id="35842" name="Picture 2" descr="Résultat de recherche d'images pour &quot;Dictyocaulus filari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3643338" cy="426953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357686" y="57864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200" dirty="0" smtClean="0">
                <a:hlinkClick r:id="rId3"/>
              </a:rPr>
              <a:t>https://www.rvc.ac.uk/review/parasitology/LungwormSheepGoat/Dictyocaulus.htm</a:t>
            </a:r>
            <a:endParaRPr lang="fr-FR" sz="1200" dirty="0"/>
          </a:p>
        </p:txBody>
      </p:sp>
      <p:pic>
        <p:nvPicPr>
          <p:cNvPr id="35844" name="Picture 4" descr="Résultat de recherche d'images pour &quot;Dictyocaulus filari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142984"/>
            <a:ext cx="3639696" cy="2914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357158" y="42148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200" dirty="0" smtClean="0">
                <a:hlinkClick r:id="rId5"/>
              </a:rPr>
              <a:t>https://www.sciencedirect.com/science/article/pii/S036817422080037X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42910" y="1571612"/>
          <a:ext cx="8143932" cy="4857784"/>
        </p:xfrm>
        <a:graphic>
          <a:graphicData uri="http://schemas.openxmlformats.org/drawingml/2006/table">
            <a:tbl>
              <a:tblPr/>
              <a:tblGrid>
                <a:gridCol w="2645177"/>
                <a:gridCol w="5498755"/>
              </a:tblGrid>
              <a:tr h="25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Espèces de parasites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Caractéristiques morphologiques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Dictyocaulus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filaria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550-600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-Petit bouton céphalique (protoplasmique)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-Cellules intestinales, bourrées de granulations gris sombres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simple conique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Protostrongylus rufescens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300-400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-Sans bouton céphalique et sans granulations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à double incurvations, pointue et sans épines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Muellereus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capillaris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200 à 350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 :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doublement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ondulée, et une courte épine dorsale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Cystocaulus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ocreatus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Longueur : 400 – 470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pointue et ondulée, montre 2 articulations transversales, 2 ligatures, et une épine dorsale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Neostrongylus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linearis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-Absence de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sans inflexions, mais avec une épine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142976" y="571480"/>
            <a:ext cx="67151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Tableau n° 2 Description morphologique des L1, des strongles respiratoires des petits ruminants, 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(D’après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Euzeby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Bentounsi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Pacenovsky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(1983)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encrypted-tbn3.gstatic.com/images?q=tbn:ANd9GcTyr5qhCAhkVdccGUS6hTTp1OaOnQacIft_244B3EGYFP3ZfLwa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4071966" cy="545352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571868" y="5857892"/>
            <a:ext cx="3102131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 err="1" smtClean="0"/>
              <a:t>Protostrongylus</a:t>
            </a:r>
            <a:r>
              <a:rPr lang="en-US" b="1" i="1" dirty="0" smtClean="0"/>
              <a:t> </a:t>
            </a:r>
            <a:r>
              <a:rPr lang="en-US" b="1" i="1" dirty="0" err="1" smtClean="0"/>
              <a:t>rufescens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jvr.org/index.php/ojvr/article/viewFile/539/810/3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29"/>
            <a:ext cx="9144000" cy="38576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857232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Muellerius</a:t>
            </a:r>
            <a:r>
              <a:rPr lang="fr-FR" i="1" dirty="0" smtClean="0"/>
              <a:t>  </a:t>
            </a:r>
            <a:r>
              <a:rPr lang="fr-FR" i="1" dirty="0" err="1" smtClean="0"/>
              <a:t>capillaris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1071546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Protostrongylus</a:t>
            </a:r>
            <a:r>
              <a:rPr lang="fr-FR" i="1" dirty="0" smtClean="0"/>
              <a:t> </a:t>
            </a:r>
            <a:r>
              <a:rPr lang="fr-FR" i="1" dirty="0" err="1" smtClean="0"/>
              <a:t>rufescens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14678" y="135729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Cystocaulus</a:t>
            </a:r>
            <a:r>
              <a:rPr lang="fr-FR" i="1" dirty="0" smtClean="0"/>
              <a:t> </a:t>
            </a:r>
            <a:r>
              <a:rPr lang="fr-FR" i="1" dirty="0" err="1" smtClean="0"/>
              <a:t>ocreatus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43570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Dictyocaulus</a:t>
            </a:r>
            <a:r>
              <a:rPr lang="fr-FR" i="1" dirty="0" smtClean="0"/>
              <a:t> </a:t>
            </a:r>
            <a:r>
              <a:rPr lang="fr-FR" i="1" dirty="0" err="1" smtClean="0"/>
              <a:t>filaria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43768" y="1357298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Neostrongylus</a:t>
            </a:r>
            <a:r>
              <a:rPr lang="fr-FR" i="1" dirty="0" smtClean="0"/>
              <a:t> </a:t>
            </a:r>
            <a:r>
              <a:rPr lang="fr-FR" i="1" dirty="0" err="1" smtClean="0"/>
              <a:t>linearis</a:t>
            </a:r>
            <a:endParaRPr lang="fr-FR" i="1" dirty="0"/>
          </a:p>
        </p:txBody>
      </p:sp>
      <p:sp>
        <p:nvSpPr>
          <p:cNvPr id="10" name="Ellipse 9"/>
          <p:cNvSpPr/>
          <p:nvPr/>
        </p:nvSpPr>
        <p:spPr>
          <a:xfrm>
            <a:off x="1357290" y="1785926"/>
            <a:ext cx="1714512" cy="3214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4643446"/>
            <a:ext cx="1431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 err="1" smtClean="0">
                <a:latin typeface="Arial Narrow" pitchFamily="34" charset="0"/>
              </a:rPr>
              <a:t>Muellereus</a:t>
            </a:r>
            <a:r>
              <a:rPr lang="fr-FR" sz="1200" b="1" dirty="0" smtClean="0">
                <a:latin typeface="Arial Narrow" pitchFamily="34" charset="0"/>
              </a:rPr>
              <a:t> </a:t>
            </a:r>
            <a:r>
              <a:rPr lang="fr-FR" sz="1200" b="1" dirty="0" err="1" smtClean="0">
                <a:latin typeface="Arial Narrow" pitchFamily="34" charset="0"/>
              </a:rPr>
              <a:t>capillaris</a:t>
            </a:r>
            <a:endParaRPr lang="fr-FR" sz="1200" b="1" dirty="0">
              <a:latin typeface="Arial Narrow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42910" y="1571612"/>
          <a:ext cx="8143932" cy="4857784"/>
        </p:xfrm>
        <a:graphic>
          <a:graphicData uri="http://schemas.openxmlformats.org/drawingml/2006/table">
            <a:tbl>
              <a:tblPr/>
              <a:tblGrid>
                <a:gridCol w="2645177"/>
                <a:gridCol w="5498755"/>
              </a:tblGrid>
              <a:tr h="25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Espèces de parasites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Caractéristiques morphologiques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Dictyocaulus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filaria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550-600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-Petit bouton céphalique (protoplasmique)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-Cellules intestinales, bourrées de granulations gris sombres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simple conique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Protostrongylus rufescens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300-400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-Sans bouton céphalique et sans granulations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à double incurvations, pointue et sans épines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Muellereus capillaris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200 à 350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 :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doublement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ondulée, et une courte épine dorsale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Cystocaulus ocreatus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Longueur : 400 – 470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pointue et ondulée, montre 2 articulations transversales, 2 ligatures, et une épine dorsale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Neostrongylus linearis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-Absence de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sans inflexions, mais avec une épine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142976" y="571480"/>
            <a:ext cx="67151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Tableau n° 2 Description morphologique des L1, des strongles respiratoires des petits ruminants, 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(D’après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Euzeby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Bentounsi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Pacenovsky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(1983)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jvr.org/index.php/ojvr/article/viewFile/539/810/3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8576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714356"/>
            <a:ext cx="216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Muellerius</a:t>
            </a:r>
            <a:r>
              <a:rPr lang="fr-FR" b="1" i="1" dirty="0" smtClean="0"/>
              <a:t>  </a:t>
            </a:r>
            <a:r>
              <a:rPr lang="fr-FR" b="1" i="1" dirty="0" err="1" smtClean="0"/>
              <a:t>capillaris</a:t>
            </a:r>
            <a:endParaRPr lang="fr-FR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1071546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Protostrongylus</a:t>
            </a:r>
            <a:r>
              <a:rPr lang="fr-FR" i="1" dirty="0" smtClean="0"/>
              <a:t> </a:t>
            </a:r>
            <a:r>
              <a:rPr lang="fr-FR" i="1" dirty="0" err="1" smtClean="0"/>
              <a:t>rufescens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14678" y="135729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Cystocaulus</a:t>
            </a:r>
            <a:r>
              <a:rPr lang="fr-FR" i="1" dirty="0" smtClean="0"/>
              <a:t> </a:t>
            </a:r>
            <a:r>
              <a:rPr lang="fr-FR" i="1" dirty="0" err="1" smtClean="0"/>
              <a:t>ocreatus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43570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Dictyocaulus</a:t>
            </a:r>
            <a:r>
              <a:rPr lang="fr-FR" i="1" dirty="0" smtClean="0"/>
              <a:t> </a:t>
            </a:r>
            <a:r>
              <a:rPr lang="fr-FR" i="1" dirty="0" err="1" smtClean="0"/>
              <a:t>filaria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43768" y="1357298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Neostrongylus</a:t>
            </a:r>
            <a:r>
              <a:rPr lang="fr-FR" i="1" dirty="0" smtClean="0"/>
              <a:t> </a:t>
            </a:r>
            <a:r>
              <a:rPr lang="fr-FR" i="1" dirty="0" err="1" smtClean="0"/>
              <a:t>linearis</a:t>
            </a:r>
            <a:endParaRPr lang="fr-FR" i="1" dirty="0"/>
          </a:p>
        </p:txBody>
      </p:sp>
      <p:sp>
        <p:nvSpPr>
          <p:cNvPr id="10" name="Ellipse 9"/>
          <p:cNvSpPr/>
          <p:nvPr/>
        </p:nvSpPr>
        <p:spPr>
          <a:xfrm>
            <a:off x="0" y="1785926"/>
            <a:ext cx="1428728" cy="3214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0" y="571480"/>
            <a:ext cx="221454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00232" y="5500702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/>
              <a:t>Muellerius</a:t>
            </a:r>
            <a:r>
              <a:rPr lang="fr-FR" sz="2400" b="1" i="1" dirty="0" smtClean="0"/>
              <a:t>  </a:t>
            </a:r>
            <a:r>
              <a:rPr lang="fr-FR" sz="2400" b="1" i="1" dirty="0" err="1" smtClean="0"/>
              <a:t>capillaris</a:t>
            </a:r>
            <a:endParaRPr lang="fr-FR" sz="2400" b="1" i="1" dirty="0"/>
          </a:p>
        </p:txBody>
      </p:sp>
      <p:pic>
        <p:nvPicPr>
          <p:cNvPr id="45058" name="Picture 2" descr="http://www.rvc.ac.uk/Review/Parasitology_Spanish/images/largeLabelled/M-capillaris-L1-_-p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7629090" cy="479107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42910" y="1571612"/>
          <a:ext cx="8143932" cy="4857784"/>
        </p:xfrm>
        <a:graphic>
          <a:graphicData uri="http://schemas.openxmlformats.org/drawingml/2006/table">
            <a:tbl>
              <a:tblPr/>
              <a:tblGrid>
                <a:gridCol w="2645177"/>
                <a:gridCol w="5498755"/>
              </a:tblGrid>
              <a:tr h="25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Espèces de parasites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Caractéristiques morphologiques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Dictyocaulus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filaria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550-600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-Petit bouton céphalique (protoplasmique)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-Cellules intestinales, bourrées de granulations gris sombres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simple conique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Protostrongylus rufescens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300-400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-Sans bouton céphalique et sans granulations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à double incurvations, pointue et sans épines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Muellereus capillaris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200 à 350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 :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doublement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ondulée, et une courte épine dorsale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Cystocaulus ocreatus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Longueur : 400 – 470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pointue et ondulée, montre 2 articulations transversales, 2 ligatures, et une épine dorsale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Neostrongylus linearis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-Absence de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sans inflexions, mais avec une épine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142976" y="571480"/>
            <a:ext cx="67151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Tableau n° 2 Description morphologique des L1, des strongles respiratoires des petits ruminants, 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(D’après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Euzeby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Bentounsi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Pacenovsky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(1983)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jvr.org/index.php/ojvr/article/viewFile/539/810/3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8576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857232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Muellerius</a:t>
            </a:r>
            <a:r>
              <a:rPr lang="fr-FR" i="1" dirty="0" smtClean="0"/>
              <a:t>  </a:t>
            </a:r>
            <a:r>
              <a:rPr lang="fr-FR" i="1" dirty="0" err="1" smtClean="0"/>
              <a:t>capillaris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1071546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Protostrongylus</a:t>
            </a:r>
            <a:r>
              <a:rPr lang="fr-FR" i="1" dirty="0" smtClean="0"/>
              <a:t> </a:t>
            </a:r>
            <a:r>
              <a:rPr lang="fr-FR" i="1" dirty="0" err="1" smtClean="0"/>
              <a:t>rufescens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14678" y="135729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Cystocaulus</a:t>
            </a:r>
            <a:r>
              <a:rPr lang="fr-FR" i="1" dirty="0" smtClean="0"/>
              <a:t> </a:t>
            </a:r>
            <a:r>
              <a:rPr lang="fr-FR" i="1" dirty="0" err="1" smtClean="0"/>
              <a:t>ocreatus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43570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Dictyocaulus</a:t>
            </a:r>
            <a:r>
              <a:rPr lang="fr-FR" i="1" dirty="0" smtClean="0"/>
              <a:t> </a:t>
            </a:r>
            <a:r>
              <a:rPr lang="fr-FR" i="1" dirty="0" err="1" smtClean="0"/>
              <a:t>filaria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43768" y="1357298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Neostrongylus</a:t>
            </a:r>
            <a:r>
              <a:rPr lang="fr-FR" i="1" dirty="0" smtClean="0"/>
              <a:t> </a:t>
            </a:r>
            <a:r>
              <a:rPr lang="fr-FR" i="1" dirty="0" err="1" smtClean="0"/>
              <a:t>linearis</a:t>
            </a:r>
            <a:endParaRPr lang="fr-FR" i="1" dirty="0"/>
          </a:p>
        </p:txBody>
      </p:sp>
      <p:sp>
        <p:nvSpPr>
          <p:cNvPr id="10" name="Ellipse 9"/>
          <p:cNvSpPr/>
          <p:nvPr/>
        </p:nvSpPr>
        <p:spPr>
          <a:xfrm>
            <a:off x="3071802" y="1785926"/>
            <a:ext cx="2500330" cy="3429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7158" y="500042"/>
            <a:ext cx="278608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Synonymie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472" y="1214422"/>
            <a:ext cx="8072494" cy="46166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Broncho-pneumonie vermineuses des petits ruminants</a:t>
            </a:r>
            <a:r>
              <a:rPr lang="fr-FR" sz="2400" b="1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20" y="1857364"/>
            <a:ext cx="750099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fr-FR" sz="2400" b="1" dirty="0"/>
              <a:t>Répartition géographique, et espèces affectées </a:t>
            </a:r>
            <a:endParaRPr lang="fr-FR" sz="24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571744"/>
            <a:ext cx="8572528" cy="230832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Régions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Dictyocaulidés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parasites de tous les pays tempérés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protostrongylidés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sont cosmopolites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Espèces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ovins et caprins       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AUSSI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cervidés  et    léporidés</a:t>
            </a:r>
            <a:endParaRPr kumimoji="0" lang="fr-FR" sz="2400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13153" y="6550223"/>
            <a:ext cx="412221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10" y="500042"/>
            <a:ext cx="7500990" cy="5535215"/>
          </a:xfrm>
          <a:prstGeom prst="rect">
            <a:avLst/>
          </a:prstGeom>
          <a:noFill/>
        </p:spPr>
      </p:pic>
      <p:sp>
        <p:nvSpPr>
          <p:cNvPr id="12" name="Ellipse 11"/>
          <p:cNvSpPr/>
          <p:nvPr/>
        </p:nvSpPr>
        <p:spPr>
          <a:xfrm>
            <a:off x="5143504" y="2928934"/>
            <a:ext cx="1428760" cy="12858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986" name="Picture 2" descr="https://tse1.mm.bing.net/th?id=OIP.5ju6lMbvb_KzXeXUPGoyGQD6DG&amp;pid=15.1&amp;P=0&amp;w=192&amp;h=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51"/>
            <a:ext cx="2786050" cy="2220135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642910" y="6072206"/>
            <a:ext cx="279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/>
              <a:t>Cystocaulus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ocreatus</a:t>
            </a:r>
            <a:endParaRPr lang="fr-FR" sz="2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42910" y="1571612"/>
          <a:ext cx="8143932" cy="4857784"/>
        </p:xfrm>
        <a:graphic>
          <a:graphicData uri="http://schemas.openxmlformats.org/drawingml/2006/table">
            <a:tbl>
              <a:tblPr/>
              <a:tblGrid>
                <a:gridCol w="2645177"/>
                <a:gridCol w="5498755"/>
              </a:tblGrid>
              <a:tr h="25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Espèces de parasites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Caractéristiques morphologiques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Dictyocaulus</a:t>
                      </a:r>
                      <a:r>
                        <a:rPr lang="fr-FR" sz="160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fr-FR" sz="1600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filaria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550-600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-Petit bouton céphalique (protoplasmique)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-Cellules intestinales, bourrées de granulations gris sombres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simple conique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Protostrongylus rufescens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300-400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-Sans bouton céphalique et sans granulations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à double incurvations, pointue et sans épines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Muellereus capillaris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-Longueur : 200 à 350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 :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doublement 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ondulée, et une courte épine dorsale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Cystocaulus ocreatus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 Longueur : 400 – 470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-Corps sans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pointue et ondulée, montre 2 articulations transversales, 2 ligatures, et une épine dorsale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i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Neostrongylus linearis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Longueur : 300 µm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-Absence de granulations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Queue sans inflexions, mais avec une épine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142976" y="571480"/>
            <a:ext cx="67151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Tableau n° 2 Description morphologique des L1, des strongles respiratoires des petits ruminants, 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(D’après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Euzeby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Bentounsi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Pacenovsky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(1983)</a:t>
            </a:r>
            <a:endParaRPr kumimoji="0" lang="fr-FR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621685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jvr.org/index.php/ojvr/article/viewFile/539/810/3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38576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857232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Muellerius</a:t>
            </a:r>
            <a:r>
              <a:rPr lang="fr-FR" i="1" dirty="0" smtClean="0"/>
              <a:t>  </a:t>
            </a:r>
            <a:r>
              <a:rPr lang="fr-FR" i="1" dirty="0" err="1" smtClean="0"/>
              <a:t>capillaris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1071546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Protostrongylus</a:t>
            </a:r>
            <a:r>
              <a:rPr lang="fr-FR" i="1" dirty="0" smtClean="0"/>
              <a:t> </a:t>
            </a:r>
            <a:r>
              <a:rPr lang="fr-FR" i="1" dirty="0" err="1" smtClean="0"/>
              <a:t>rufescens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14678" y="135729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Cystocaulus</a:t>
            </a:r>
            <a:r>
              <a:rPr lang="fr-FR" i="1" dirty="0" smtClean="0"/>
              <a:t> </a:t>
            </a:r>
            <a:r>
              <a:rPr lang="fr-FR" i="1" dirty="0" err="1" smtClean="0"/>
              <a:t>ocreatus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43570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Dictyocaulus</a:t>
            </a:r>
            <a:r>
              <a:rPr lang="fr-FR" i="1" dirty="0" smtClean="0"/>
              <a:t> </a:t>
            </a:r>
            <a:r>
              <a:rPr lang="fr-FR" i="1" dirty="0" err="1" smtClean="0"/>
              <a:t>filaria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43768" y="1357298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Neostrongylus</a:t>
            </a:r>
            <a:r>
              <a:rPr lang="fr-FR" i="1" dirty="0" smtClean="0"/>
              <a:t> </a:t>
            </a:r>
            <a:r>
              <a:rPr lang="fr-FR" i="1" dirty="0" err="1" smtClean="0"/>
              <a:t>linearis</a:t>
            </a:r>
            <a:endParaRPr lang="fr-FR" i="1" dirty="0"/>
          </a:p>
        </p:txBody>
      </p:sp>
      <p:sp>
        <p:nvSpPr>
          <p:cNvPr id="10" name="Ellipse 9"/>
          <p:cNvSpPr/>
          <p:nvPr/>
        </p:nvSpPr>
        <p:spPr>
          <a:xfrm>
            <a:off x="7358082" y="1500174"/>
            <a:ext cx="1643074" cy="3429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57158" y="500042"/>
            <a:ext cx="278608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/>
                </a:solidFill>
              </a:rPr>
              <a:t>Pathogénie</a:t>
            </a:r>
            <a:endParaRPr lang="fr-FR" sz="32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14488"/>
            <a:ext cx="2013372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Dictyocaulose</a:t>
            </a:r>
            <a:r>
              <a:rPr lang="fr-FR" b="1" dirty="0" smtClean="0"/>
              <a:t> 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14282" y="3500438"/>
            <a:ext cx="2794739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Protostrongylidoses</a:t>
            </a:r>
            <a:r>
              <a:rPr lang="fr-FR" sz="2400" b="1" dirty="0" smtClean="0"/>
              <a:t> 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286116" y="1857364"/>
            <a:ext cx="456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Revoir la pathogénie de </a:t>
            </a:r>
            <a:r>
              <a:rPr lang="fr-FR" sz="2400" i="1" dirty="0" err="1" smtClean="0"/>
              <a:t>D.viviparus</a:t>
            </a:r>
            <a:endParaRPr lang="fr-FR" sz="2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143240" y="357187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Action traumatique et irritative des</a:t>
            </a:r>
          </a:p>
          <a:p>
            <a:r>
              <a:rPr lang="fr-FR" sz="2400" b="1" dirty="0" smtClean="0"/>
              <a:t> larves de </a:t>
            </a:r>
            <a:r>
              <a:rPr lang="fr-FR" sz="2400" b="1" dirty="0" err="1" smtClean="0"/>
              <a:t>Protostrongles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071538" y="571480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Pathogénie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0034" y="1428736"/>
            <a:ext cx="5572164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Action traumatique et irritante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42976" y="2214554"/>
            <a:ext cx="92869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L3</a:t>
            </a:r>
            <a:endParaRPr lang="fr-FR" sz="4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285984" y="2571744"/>
            <a:ext cx="92869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L4</a:t>
            </a:r>
            <a:endParaRPr lang="fr-FR" sz="4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000496" y="2786058"/>
            <a:ext cx="92869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L1</a:t>
            </a:r>
            <a:endParaRPr lang="fr-FR" sz="4000" dirty="0"/>
          </a:p>
        </p:txBody>
      </p:sp>
      <p:sp>
        <p:nvSpPr>
          <p:cNvPr id="14" name="Ellipse 13"/>
          <p:cNvSpPr/>
          <p:nvPr/>
        </p:nvSpPr>
        <p:spPr>
          <a:xfrm>
            <a:off x="5214942" y="2786058"/>
            <a:ext cx="714380" cy="3571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429256" y="3429000"/>
            <a:ext cx="714380" cy="3571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500430" y="2357430"/>
            <a:ext cx="2928958" cy="185738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429388" y="3929066"/>
            <a:ext cx="192882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Adulte</a:t>
            </a:r>
            <a:endParaRPr lang="fr-FR" sz="40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28596" y="4214818"/>
            <a:ext cx="3714776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1"/>
                </a:solidFill>
              </a:rPr>
              <a:t>Action antigénique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00166" y="5572140"/>
            <a:ext cx="7358146" cy="67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phénomènes d’anaphylaxie locale, d’où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œdème pulmonaire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71604" y="4857760"/>
            <a:ext cx="92869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L4</a:t>
            </a:r>
            <a:endParaRPr lang="fr-FR" sz="4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643306" y="4929198"/>
            <a:ext cx="264320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Pré-adulteL4</a:t>
            </a:r>
            <a:endParaRPr lang="fr-FR" sz="2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Symptômes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86116" y="714356"/>
            <a:ext cx="2643206" cy="428628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Forme grave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470526"/>
            <a:ext cx="8572560" cy="47705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toujours due à 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filaria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les signes respiratoires sont  plus nets chez: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lang="fr-FR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ovins âgés de 2ans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Les femelles gestantes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dyspnée 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toux chronique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;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 jetage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(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plus abondant que chez les bovins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muqueux ou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mucco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-purulent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verdâtre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qui se dessèche  et forme des croutes, pouvant obstruer 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naseaux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Accès de suffocation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Symptômes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42910" y="1000108"/>
            <a:ext cx="2643206" cy="428628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Forme grave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714488"/>
            <a:ext cx="8572560" cy="34163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NB : La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forme broncho-pulmonaire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mais elle est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Cette forme peut mener 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complications bactériennes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cachexie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mort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Symptômes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42910" y="1000108"/>
            <a:ext cx="3286148" cy="571504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Forme atténuée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357158" y="1928802"/>
            <a:ext cx="8429684" cy="37856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Due,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soit: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Aux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surtout, 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une infestation légère par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D.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filaria</a:t>
            </a:r>
            <a:endParaRPr kumimoji="0" lang="fr-FR" sz="2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Toux chronique</a:t>
            </a: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-Légère dyspnée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(sans suffocation)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-Jetage peu abondant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NB : Lors de l’évolution de cette forme on assiste, soit à des complications bactériennes, soit à une simple baisse d’état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Lésions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42910" y="1000108"/>
            <a:ext cx="3500462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Lésions générales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00562" y="1000108"/>
            <a:ext cx="1763624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Cachexie</a:t>
            </a:r>
            <a:endParaRPr lang="fr-FR" sz="28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2910" y="1714488"/>
            <a:ext cx="3500462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Lésions locales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14348" y="2463597"/>
            <a:ext cx="7858116" cy="310854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existe 2 sortes de lésions de l’appareil respiratoire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Trachée et bronches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Présence 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Mucus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FR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rachéo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bronchite  catarrhale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sz="28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rotostrongylus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rufescens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57158" y="571480"/>
            <a:ext cx="3500462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Lésions locales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00034" y="1571612"/>
            <a:ext cx="7858116" cy="25545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Poumons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Dictyocaulose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Atélectasie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mphysème 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Pneumonie parasitaire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642918"/>
            <a:ext cx="5715040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L’importance   économique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714488"/>
            <a:ext cx="8643998" cy="341632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Dictyocaulidés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grande par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morbidité élevée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conséquences sur la croissance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possibilité de  mortalité.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Protostrongylidés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moins grande mais 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négligeable, par: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chronicité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L’absence d’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anthelmintiques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efficaces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13153" y="6550223"/>
            <a:ext cx="408534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57158" y="428604"/>
            <a:ext cx="3500462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Lésions locales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14348" y="1000108"/>
            <a:ext cx="7858116" cy="23698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Poumons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Protostrongylose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Soit, c’est des 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Foyers de bronchopneumonie chronique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Nodules  pseudo- tuberculeux </a:t>
            </a:r>
            <a:endParaRPr kumimoji="0" lang="fr-FR" sz="24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57158" y="428604"/>
            <a:ext cx="3500462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Lésions locales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14348" y="1000108"/>
            <a:ext cx="7858116" cy="3477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Poumons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Protostrongylose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Soit, c’est des 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Foyers de bronchopneumonie chronique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pneumonie grise vitreuse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puis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blanche: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Taches de 1 à 4 cm de diamètre, saillantes, et brillantes, comme des taches de bougie, 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partie supérieure du poumon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.(foyers de sclérose)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rotostrongylus nodules in an affected lung. Picture from wa.wikipedia.org/w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6072230" cy="46264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57422" y="5286388"/>
            <a:ext cx="4071966" cy="8002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en-US" sz="1400" b="1" dirty="0" smtClean="0"/>
          </a:p>
          <a:p>
            <a:r>
              <a:rPr lang="en-US" sz="1600" b="1" dirty="0" smtClean="0"/>
              <a:t>Final location of </a:t>
            </a:r>
            <a:r>
              <a:rPr lang="en-US" sz="1600" b="1" i="1" dirty="0" err="1" smtClean="0"/>
              <a:t>Protostrongylus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rufescens</a:t>
            </a:r>
            <a:r>
              <a:rPr lang="en-US" sz="1600" b="1" dirty="0" smtClean="0"/>
              <a:t> </a:t>
            </a:r>
          </a:p>
          <a:p>
            <a:endParaRPr lang="en-US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3357554" y="6072206"/>
            <a:ext cx="185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Parasitipedia</a:t>
            </a:r>
            <a:r>
              <a:rPr lang="fr-FR" dirty="0" smtClean="0"/>
              <a:t> .net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57158" y="428604"/>
            <a:ext cx="3500462" cy="428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Lésions locales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14348" y="1000108"/>
            <a:ext cx="7858116" cy="273921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Poumons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Protostrongylose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Soit, c’est des 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Nodules  pseudo- tuberculeux 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2 à 4 mm, noirs puis gris, et finalement blancs, plus fermes. renfermant des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Muellerius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capillaris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mage: Muellerius nodules in the lung of a sheep (Source: Dr R Woodgate, Deptartment of Agriculture Western Australi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030232" cy="42481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57290" y="4929198"/>
            <a:ext cx="571504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age: </a:t>
            </a:r>
            <a:r>
              <a:rPr lang="en-US" sz="1400" dirty="0" err="1" smtClean="0"/>
              <a:t>Muellerius</a:t>
            </a:r>
            <a:r>
              <a:rPr lang="en-US" sz="1400" dirty="0" smtClean="0"/>
              <a:t> nodules in the lung of a sheep (Source: Dr R </a:t>
            </a:r>
            <a:r>
              <a:rPr lang="en-US" sz="1400" dirty="0" err="1" smtClean="0"/>
              <a:t>Woodgate</a:t>
            </a:r>
            <a:r>
              <a:rPr lang="en-US" sz="1400" dirty="0" smtClean="0"/>
              <a:t>, </a:t>
            </a:r>
            <a:r>
              <a:rPr lang="en-US" sz="1400" dirty="0" err="1" smtClean="0"/>
              <a:t>Deptartment</a:t>
            </a:r>
            <a:r>
              <a:rPr lang="en-US" sz="1400" dirty="0" smtClean="0"/>
              <a:t> of Agriculture Western Australia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1357298"/>
            <a:ext cx="5584061" cy="378621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00430" y="5643578"/>
            <a:ext cx="27911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Lésions de </a:t>
            </a:r>
            <a:r>
              <a:rPr lang="fr-FR" i="1" dirty="0" smtClean="0"/>
              <a:t>M. </a:t>
            </a:r>
            <a:r>
              <a:rPr lang="fr-FR" i="1" dirty="0" err="1" smtClean="0"/>
              <a:t>capillaris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Lésions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85786" y="2357430"/>
            <a:ext cx="8143932" cy="218521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Complications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-Abcès pulmonaire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- Tumeur bénigne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Tumeur maligne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 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Protostrongylidés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Diagnostic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00100" y="2071678"/>
            <a:ext cx="328614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Diagnostic clinique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928662" y="2571744"/>
            <a:ext cx="7713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symptômes, tel que la toux, la dyspnée, le jetage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42976" y="3143248"/>
            <a:ext cx="5000660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Diagnostic clinique différentiel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214414" y="4071942"/>
            <a:ext cx="4214842" cy="23083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 différencier de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-la bronchite banale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-l’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adénomatose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pulmonaire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-Le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maedi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visna</a:t>
            </a:r>
            <a:endParaRPr lang="fr-F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l’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Œstrose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42910" y="1214422"/>
            <a:ext cx="485778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Diagnostic ante-mortem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894" y="0"/>
            <a:ext cx="62151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lgerian" pitchFamily="82" charset="0"/>
              </a:rPr>
              <a:t>STRONGYLOSES respiratoires  des petits ruminants 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Diagnostic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00100" y="2071678"/>
            <a:ext cx="3286148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Diagnostic clinique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928662" y="2571744"/>
            <a:ext cx="7713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symptômes, tel que la toux, la dyspnée, le jetage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142976" y="3143248"/>
            <a:ext cx="5000660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Diagnostic clinique différentiel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214414" y="4071942"/>
            <a:ext cx="4214842" cy="15696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 différencier de :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-la bronchite banale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-l’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adénomatose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pulmonaire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-l’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Œstrose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42910" y="1214422"/>
            <a:ext cx="485778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Diagnostic ante-mortem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7166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857356" y="6000768"/>
            <a:ext cx="4081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l’</a:t>
            </a:r>
            <a:r>
              <a:rPr lang="fr-FR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adénomatose</a:t>
            </a:r>
            <a:r>
              <a:rPr lang="fr-FR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pulmonaire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Diagnostic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0034" y="1214422"/>
            <a:ext cx="4214842" cy="57150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Diagnostic de laboratoire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14282" y="2428868"/>
            <a:ext cx="8643998" cy="230832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Diagnostic coprologique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Recherche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 Larves L1, par la méthode de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Bearmann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NB: On doit seulement noter que les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sont plus prolifiques et plus résistants.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0" y="0"/>
            <a:ext cx="285752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Systématique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428604"/>
            <a:ext cx="8143932" cy="649408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L’ordre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Strongylida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F.Trichostrongyloidea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La famille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dictyocaulidae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Le genre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24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Dictyocaulus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Existe une seule espèce 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Dictyocaulus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filaria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 F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Métastrongyloidea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La famille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Protostrongylidae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t">
              <a:buFont typeface="Wingdings" pitchFamily="2" charset="2"/>
              <a:buChar char="§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Existe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plusieurs genres et espèces</a:t>
            </a:r>
          </a:p>
          <a:p>
            <a:pPr fontAlgn="t">
              <a:buFont typeface="Wingdings" pitchFamily="2" charset="2"/>
              <a:buChar char="§"/>
            </a:pPr>
            <a:endParaRPr kumimoji="0" lang="fr-FR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fontAlgn="t">
              <a:buFont typeface="Wingdings" pitchFamily="2" charset="2"/>
              <a:buChar char="v"/>
            </a:pPr>
            <a:r>
              <a:rPr lang="fr-FR" sz="2400" b="1" i="1" dirty="0" smtClean="0"/>
              <a:t> </a:t>
            </a:r>
            <a:r>
              <a:rPr lang="fr-FR" sz="2400" b="1" i="1" dirty="0" err="1" smtClean="0"/>
              <a:t>Protostrongylus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rufescens</a:t>
            </a:r>
            <a:endParaRPr lang="fr-FR" sz="2400" dirty="0" smtClean="0"/>
          </a:p>
          <a:p>
            <a:pPr fontAlgn="t">
              <a:buFont typeface="Wingdings" pitchFamily="2" charset="2"/>
              <a:buChar char="v"/>
            </a:pPr>
            <a:r>
              <a:rPr lang="fr-FR" sz="2400" b="1" i="1" dirty="0" err="1" smtClean="0"/>
              <a:t>Cystocaulus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ocreatus</a:t>
            </a:r>
            <a:endParaRPr lang="fr-FR" sz="2400" dirty="0" smtClean="0"/>
          </a:p>
          <a:p>
            <a:pPr fontAlgn="t">
              <a:buFont typeface="Wingdings" pitchFamily="2" charset="2"/>
              <a:buChar char="v"/>
            </a:pPr>
            <a:r>
              <a:rPr lang="fr-FR" sz="2400" b="1" i="1" dirty="0" err="1" smtClean="0"/>
              <a:t>Neostrongylus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linearis</a:t>
            </a:r>
            <a:endParaRPr lang="fr-FR" sz="2400" dirty="0" smtClean="0"/>
          </a:p>
          <a:p>
            <a:pPr fontAlgn="t">
              <a:buFont typeface="Wingdings" pitchFamily="2" charset="2"/>
              <a:buChar char="v"/>
            </a:pPr>
            <a:r>
              <a:rPr lang="fr-FR" sz="2400" b="1" i="1" dirty="0" err="1" smtClean="0"/>
              <a:t>Muellerius</a:t>
            </a:r>
            <a:r>
              <a:rPr lang="fr-FR" sz="2400" b="1" i="1" dirty="0" smtClean="0"/>
              <a:t> </a:t>
            </a:r>
            <a:r>
              <a:rPr lang="fr-FR" sz="2400" b="1" i="1" dirty="0" err="1" smtClean="0"/>
              <a:t>capillaris</a:t>
            </a:r>
            <a:endParaRPr lang="fr-FR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13153" y="6550223"/>
            <a:ext cx="4085349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428604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Diagnostic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42910" y="1214422"/>
            <a:ext cx="4857784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</a:rPr>
              <a:t>Diagnostic post-mortem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714348" y="2357430"/>
            <a:ext cx="5572164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Recherche des parasites par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-La méthode d’Inderbitzin</a:t>
            </a:r>
            <a:endParaRPr kumimoji="0" lang="fr-F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- Le raclage d’une surface de section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-L’Immersion du poumon tailladé.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(voir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Dictyocaulose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bovine)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ojvr.org/index.php/ojvr/article/viewFile/539/810/3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385762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857232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Muellerius</a:t>
            </a:r>
            <a:r>
              <a:rPr lang="fr-FR" i="1" dirty="0" smtClean="0"/>
              <a:t>  </a:t>
            </a:r>
            <a:r>
              <a:rPr lang="fr-FR" i="1" dirty="0" err="1" smtClean="0"/>
              <a:t>capillaris</a:t>
            </a:r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1071546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Protostrongylus</a:t>
            </a:r>
            <a:r>
              <a:rPr lang="fr-FR" i="1" dirty="0" smtClean="0"/>
              <a:t> </a:t>
            </a:r>
            <a:r>
              <a:rPr lang="fr-FR" i="1" dirty="0" err="1" smtClean="0"/>
              <a:t>rufescens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14678" y="135729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Cystocaulus</a:t>
            </a:r>
            <a:r>
              <a:rPr lang="fr-FR" i="1" dirty="0" smtClean="0"/>
              <a:t> </a:t>
            </a:r>
            <a:r>
              <a:rPr lang="fr-FR" i="1" dirty="0" err="1" smtClean="0"/>
              <a:t>ocreatus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43570" y="135729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Dictyocaulus</a:t>
            </a:r>
            <a:r>
              <a:rPr lang="fr-FR" i="1" dirty="0" smtClean="0"/>
              <a:t> </a:t>
            </a:r>
            <a:r>
              <a:rPr lang="fr-FR" i="1" dirty="0" err="1" smtClean="0"/>
              <a:t>filaria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7143768" y="1357298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Neostrongylus</a:t>
            </a:r>
            <a:r>
              <a:rPr lang="fr-FR" i="1" dirty="0" smtClean="0"/>
              <a:t> </a:t>
            </a:r>
            <a:r>
              <a:rPr lang="fr-FR" i="1" dirty="0" err="1" smtClean="0"/>
              <a:t>linearis</a:t>
            </a:r>
            <a:endParaRPr lang="fr-FR" i="1" dirty="0"/>
          </a:p>
        </p:txBody>
      </p:sp>
      <p:sp>
        <p:nvSpPr>
          <p:cNvPr id="10" name="Ellipse 9"/>
          <p:cNvSpPr/>
          <p:nvPr/>
        </p:nvSpPr>
        <p:spPr>
          <a:xfrm>
            <a:off x="5929322" y="1785926"/>
            <a:ext cx="1714512" cy="3214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5720" y="500042"/>
            <a:ext cx="32861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Pronostic</a:t>
            </a:r>
            <a:endParaRPr lang="fr-FR" sz="3600" b="1" dirty="0">
              <a:solidFill>
                <a:schemeClr val="tx2"/>
              </a:solidFill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Varie selon l’espèce parasitaire et le degré d’infestation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28863" algn="l"/>
              </a:tabLst>
            </a:pP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58651" y="6550223"/>
            <a:ext cx="413985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Etude du parasite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8596" y="1071546"/>
            <a:ext cx="285752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Morphologie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2000240"/>
            <a:ext cx="3717684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000" b="1" i="1" dirty="0"/>
              <a:t>Etude de </a:t>
            </a:r>
            <a:r>
              <a:rPr lang="fr-FR" sz="2000" b="1" i="1" dirty="0" err="1"/>
              <a:t>Dictyocaulus</a:t>
            </a:r>
            <a:r>
              <a:rPr lang="fr-FR" sz="2000" b="1" i="1" dirty="0"/>
              <a:t> </a:t>
            </a:r>
            <a:r>
              <a:rPr lang="fr-FR" sz="2000" b="1" i="1" dirty="0" err="1"/>
              <a:t>filaria</a:t>
            </a:r>
            <a:endParaRPr lang="fr-FR" sz="2000" b="1" i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50" y="3071810"/>
            <a:ext cx="8715468" cy="120032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 de 30 à 80 mm (de 50 à 100 mm, chez la femelle)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Avec des spicules arquées (aspect de paire de chaussettes)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trouve dans la trachée et les grosses bronches.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13153" y="6550223"/>
            <a:ext cx="412061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Etude du parasite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8596" y="1071546"/>
            <a:ext cx="285752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Morphologie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2000240"/>
            <a:ext cx="3717684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000" b="1" i="1" dirty="0"/>
              <a:t>Etude de </a:t>
            </a:r>
            <a:r>
              <a:rPr lang="fr-FR" sz="2000" b="1" i="1" dirty="0" err="1"/>
              <a:t>Dictyocaulus</a:t>
            </a:r>
            <a:r>
              <a:rPr lang="fr-FR" sz="2000" b="1" i="1" dirty="0"/>
              <a:t> </a:t>
            </a:r>
            <a:r>
              <a:rPr lang="fr-FR" sz="2000" b="1" i="1" dirty="0" err="1"/>
              <a:t>filaria</a:t>
            </a:r>
            <a:endParaRPr lang="fr-FR" sz="20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113153" y="6550223"/>
            <a:ext cx="412061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59394" name="AutoShape 2" descr="Koyunlarda Verminöz Pneumoni (Paraziter Bronkopnömoni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6" name="AutoShape 4" descr="Koyunlarda Verminöz Pneumoni (Paraziter Bronkopnömoni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398" name="AutoShape 6" descr="Koyunlarda Verminöz Pneumoni (Paraziter Bronkopnömoni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400" name="AutoShape 8" descr="Résultat de recherche d'images pour &quot;Dictyocaulus filari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9402" name="Picture 10" descr="Résultat de recherche d'images pour &quot;Dictyocaulus filari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5962650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58651" y="6550223"/>
            <a:ext cx="4176721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2019-2020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pic>
        <p:nvPicPr>
          <p:cNvPr id="57348" name="Picture 4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357685" cy="3508082"/>
          </a:xfrm>
          <a:prstGeom prst="rect">
            <a:avLst/>
          </a:prstGeom>
          <a:noFill/>
        </p:spPr>
      </p:pic>
      <p:pic>
        <p:nvPicPr>
          <p:cNvPr id="57354" name="Picture 10" descr="Résultat de recherche d'images pour &quot;Dictyocaulus filari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642918"/>
            <a:ext cx="3484764" cy="57150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57158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200" dirty="0" smtClean="0">
                <a:hlinkClick r:id="rId4"/>
              </a:rPr>
              <a:t>https://www.semanticscholar.org/paper/Lung-Worm-Infection-of-Small-Ruminant-in-Ethiopia-Adem/99a73932a533bf6e2f261695144aa27aa359449b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4000504"/>
            <a:ext cx="528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Bourse caudale chez </a:t>
            </a:r>
            <a:r>
              <a:rPr lang="fr-FR" b="1" i="1" dirty="0" err="1" smtClean="0"/>
              <a:t>Dictyocaulus</a:t>
            </a:r>
            <a:r>
              <a:rPr lang="fr-FR" b="1" i="1" dirty="0" smtClean="0"/>
              <a:t> </a:t>
            </a:r>
            <a:r>
              <a:rPr lang="fr-FR" b="1" i="1" dirty="0" err="1" smtClean="0"/>
              <a:t>filaria</a:t>
            </a:r>
            <a:r>
              <a:rPr lang="fr-FR" b="1" i="1" dirty="0" smtClean="0"/>
              <a:t> </a:t>
            </a:r>
            <a:r>
              <a:rPr lang="fr-FR" b="1" dirty="0" smtClean="0"/>
              <a:t>chez  le male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786446" y="2714620"/>
            <a:ext cx="283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Œufs de </a:t>
            </a:r>
            <a:r>
              <a:rPr lang="fr-FR" b="1" i="1" dirty="0" err="1" smtClean="0"/>
              <a:t>Dictyocaulus</a:t>
            </a:r>
            <a:r>
              <a:rPr lang="fr-FR" b="1" i="1" dirty="0" smtClean="0"/>
              <a:t> </a:t>
            </a:r>
            <a:r>
              <a:rPr lang="fr-FR" b="1" i="1" dirty="0" err="1" smtClean="0"/>
              <a:t>filaria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4282" y="428604"/>
            <a:ext cx="400052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Etude du parasite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28596" y="1071546"/>
            <a:ext cx="2857520" cy="57150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Morphologie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2000240"/>
            <a:ext cx="3717684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000" b="1" i="1" dirty="0"/>
              <a:t>Etude de </a:t>
            </a:r>
            <a:r>
              <a:rPr lang="fr-FR" sz="2000" b="1" i="1" dirty="0" err="1"/>
              <a:t>Dictyocaulus</a:t>
            </a:r>
            <a:r>
              <a:rPr lang="fr-FR" sz="2000" b="1" i="1" dirty="0"/>
              <a:t> </a:t>
            </a:r>
            <a:r>
              <a:rPr lang="fr-FR" sz="2000" b="1" i="1" dirty="0" err="1"/>
              <a:t>filaria</a:t>
            </a:r>
            <a:endParaRPr lang="fr-FR" sz="2000" b="1" i="1" dirty="0"/>
          </a:p>
        </p:txBody>
      </p:sp>
      <p:pic>
        <p:nvPicPr>
          <p:cNvPr id="20483" name="Picture 3" descr="http://cal.vet.upenn.edu/projects/parasitc/dictyoc/pic/dctburs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4352925" cy="3371851"/>
          </a:xfrm>
          <a:prstGeom prst="rect">
            <a:avLst/>
          </a:prstGeom>
          <a:noFill/>
        </p:spPr>
      </p:pic>
      <p:pic>
        <p:nvPicPr>
          <p:cNvPr id="25602" name="Picture 2" descr="http://www.nematodes.org/NeglectedGenomes/NEMATODA/Dictyocaulus/DV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3905250" cy="305752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058651" y="6550223"/>
            <a:ext cx="4179927" cy="3077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Dr A. TITI , cours d’helminthologie  A4, DV, 2019 -2020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2928894" y="0"/>
            <a:ext cx="62151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lgerian" pitchFamily="82" charset="0"/>
              </a:rPr>
              <a:t>STRONGYLOSES respiratoires  des petits ruminants 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929190" y="4357694"/>
            <a:ext cx="366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L’orifice buccal a bouche de </a:t>
            </a:r>
            <a:r>
              <a:rPr lang="fr-FR" b="1" i="1" dirty="0" smtClean="0"/>
              <a:t>D. </a:t>
            </a:r>
            <a:r>
              <a:rPr lang="fr-FR" b="1" i="1" dirty="0" err="1" smtClean="0"/>
              <a:t>filaria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1949</Words>
  <Application>Microsoft Office PowerPoint</Application>
  <PresentationFormat>Affichage à l'écran (4:3)</PresentationFormat>
  <Paragraphs>580</Paragraphs>
  <Slides>52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ms</cp:lastModifiedBy>
  <cp:revision>90</cp:revision>
  <dcterms:created xsi:type="dcterms:W3CDTF">2015-11-03T15:45:50Z</dcterms:created>
  <dcterms:modified xsi:type="dcterms:W3CDTF">2021-12-12T13:00:41Z</dcterms:modified>
</cp:coreProperties>
</file>