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315" r:id="rId3"/>
    <p:sldId id="318" r:id="rId4"/>
    <p:sldId id="259" r:id="rId5"/>
    <p:sldId id="281" r:id="rId6"/>
    <p:sldId id="312" r:id="rId7"/>
    <p:sldId id="311" r:id="rId8"/>
    <p:sldId id="300" r:id="rId9"/>
    <p:sldId id="301" r:id="rId10"/>
    <p:sldId id="277" r:id="rId11"/>
    <p:sldId id="263" r:id="rId12"/>
    <p:sldId id="290" r:id="rId13"/>
    <p:sldId id="314" r:id="rId14"/>
    <p:sldId id="273" r:id="rId15"/>
    <p:sldId id="262" r:id="rId16"/>
    <p:sldId id="291" r:id="rId17"/>
    <p:sldId id="282" r:id="rId18"/>
    <p:sldId id="264" r:id="rId19"/>
    <p:sldId id="303" r:id="rId20"/>
    <p:sldId id="304" r:id="rId21"/>
    <p:sldId id="275" r:id="rId22"/>
    <p:sldId id="283" r:id="rId23"/>
    <p:sldId id="265" r:id="rId24"/>
    <p:sldId id="266" r:id="rId25"/>
    <p:sldId id="305" r:id="rId26"/>
    <p:sldId id="267" r:id="rId27"/>
    <p:sldId id="306" r:id="rId28"/>
    <p:sldId id="319" r:id="rId29"/>
    <p:sldId id="272" r:id="rId30"/>
    <p:sldId id="320" r:id="rId31"/>
    <p:sldId id="321" r:id="rId32"/>
    <p:sldId id="322" r:id="rId33"/>
    <p:sldId id="292" r:id="rId34"/>
    <p:sldId id="293" r:id="rId35"/>
    <p:sldId id="295" r:id="rId36"/>
    <p:sldId id="296" r:id="rId37"/>
    <p:sldId id="297" r:id="rId38"/>
    <p:sldId id="298" r:id="rId39"/>
    <p:sldId id="299" r:id="rId40"/>
    <p:sldId id="274" r:id="rId41"/>
    <p:sldId id="268" r:id="rId42"/>
    <p:sldId id="324" r:id="rId43"/>
    <p:sldId id="323" r:id="rId44"/>
    <p:sldId id="307" r:id="rId45"/>
    <p:sldId id="269" r:id="rId46"/>
    <p:sldId id="271" r:id="rId47"/>
    <p:sldId id="309" r:id="rId48"/>
    <p:sldId id="310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341D-A282-4D81-9468-8297B24C8A47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031-0D8F-4A81-9099-6FC6152AB7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8685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341D-A282-4D81-9468-8297B24C8A47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031-0D8F-4A81-9099-6FC6152AB7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5264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341D-A282-4D81-9468-8297B24C8A47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031-0D8F-4A81-9099-6FC6152AB7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4522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341D-A282-4D81-9468-8297B24C8A47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031-0D8F-4A81-9099-6FC6152AB7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4333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341D-A282-4D81-9468-8297B24C8A47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031-0D8F-4A81-9099-6FC6152AB7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9071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341D-A282-4D81-9468-8297B24C8A47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031-0D8F-4A81-9099-6FC6152AB7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1226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341D-A282-4D81-9468-8297B24C8A47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031-0D8F-4A81-9099-6FC6152AB7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629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341D-A282-4D81-9468-8297B24C8A47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031-0D8F-4A81-9099-6FC6152AB7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6017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341D-A282-4D81-9468-8297B24C8A47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031-0D8F-4A81-9099-6FC6152AB7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7244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341D-A282-4D81-9468-8297B24C8A47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031-0D8F-4A81-9099-6FC6152AB7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2715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341D-A282-4D81-9468-8297B24C8A47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031-0D8F-4A81-9099-6FC6152AB7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6215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341D-A282-4D81-9468-8297B24C8A47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57031-0D8F-4A81-9099-6FC6152AB7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7063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logique.univ-lille1.fr/cours/co/Cortico-surrenale.html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hyperlink" Target="http://histologique.univ-lille1.fr/cours/co/Corps_jaune.htm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439A005-CF85-45D2-A9D5-03A64B378AD3}"/>
              </a:ext>
            </a:extLst>
          </p:cNvPr>
          <p:cNvSpPr/>
          <p:nvPr/>
        </p:nvSpPr>
        <p:spPr>
          <a:xfrm>
            <a:off x="1259632" y="2348880"/>
            <a:ext cx="6893234" cy="65883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TISSU EPITHELIAL GLANDULAIRE</a:t>
            </a:r>
            <a:endParaRPr lang="fr-FR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4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Ã©sultat de recherche d'images pour &quot;classification Ã©pithÃ©lium glandulaire&quot;">
            <a:extLst>
              <a:ext uri="{FF2B5EF4-FFF2-40B4-BE49-F238E27FC236}">
                <a16:creationId xmlns="" xmlns:a16="http://schemas.microsoft.com/office/drawing/2014/main" id="{F107ABA5-EE3F-47CA-8004-B03574F10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8244" y="620688"/>
            <a:ext cx="47999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FCD07353-02FB-48DA-8A3E-0C15E5EE9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244" y="3403068"/>
            <a:ext cx="519112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8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501B760-DCC3-49F1-B3FD-C913F24DC916}"/>
              </a:ext>
            </a:extLst>
          </p:cNvPr>
          <p:cNvSpPr/>
          <p:nvPr/>
        </p:nvSpPr>
        <p:spPr>
          <a:xfrm>
            <a:off x="1547664" y="2132856"/>
            <a:ext cx="6533583" cy="113088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6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Glandes exocrines</a:t>
            </a:r>
            <a:endParaRPr lang="fr-FR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0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305342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2 composants : </a:t>
            </a:r>
            <a:r>
              <a:rPr lang="fr-FR" sz="2800" b="1" dirty="0" smtClean="0"/>
              <a:t>  - </a:t>
            </a:r>
            <a:r>
              <a:rPr lang="fr-FR" sz="2800" b="1" dirty="0"/>
              <a:t>l’</a:t>
            </a:r>
            <a:r>
              <a:rPr lang="fr-FR" sz="2800" b="1" dirty="0" err="1"/>
              <a:t>adénomère</a:t>
            </a:r>
            <a:r>
              <a:rPr lang="fr-FR" sz="2800" b="1" dirty="0"/>
              <a:t> ou portion sécrétrice</a:t>
            </a:r>
          </a:p>
          <a:p>
            <a:pPr lvl="0"/>
            <a:r>
              <a:rPr lang="fr-FR" sz="2800" b="1" dirty="0" smtClean="0"/>
              <a:t>                              - Le </a:t>
            </a:r>
            <a:r>
              <a:rPr lang="fr-FR" sz="2800" b="1" dirty="0"/>
              <a:t>canal </a:t>
            </a:r>
            <a:r>
              <a:rPr lang="fr-FR" sz="2800" b="1" dirty="0" err="1"/>
              <a:t>excéteur</a:t>
            </a:r>
            <a:endParaRPr lang="fr-FR" sz="2800" b="1" dirty="0"/>
          </a:p>
          <a:p>
            <a:r>
              <a:rPr lang="fr-FR" sz="2800" b="1" dirty="0"/>
              <a:t> </a:t>
            </a:r>
          </a:p>
          <a:p>
            <a:r>
              <a:rPr lang="fr-FR" sz="2800" b="1" dirty="0"/>
              <a:t>Classification </a:t>
            </a:r>
          </a:p>
          <a:p>
            <a:pPr lvl="0"/>
            <a:r>
              <a:rPr lang="fr-FR" sz="2800" b="1" dirty="0"/>
              <a:t>Selon l’aspect du canal excréteur : simples ou composés</a:t>
            </a:r>
          </a:p>
          <a:p>
            <a:pPr lvl="0"/>
            <a:r>
              <a:rPr lang="fr-FR" sz="2800" b="1" dirty="0"/>
              <a:t>Selon l’aspect de l’</a:t>
            </a:r>
            <a:r>
              <a:rPr lang="fr-FR" sz="2800" b="1" dirty="0" err="1"/>
              <a:t>adénomère</a:t>
            </a:r>
            <a:r>
              <a:rPr lang="fr-FR" sz="2800" b="1" dirty="0"/>
              <a:t> : tubuleuses, acineuses , alvéolaires</a:t>
            </a:r>
          </a:p>
          <a:p>
            <a:pPr lvl="0"/>
            <a:r>
              <a:rPr lang="fr-FR" sz="2800" b="1" dirty="0"/>
              <a:t>Selon le mode d’excrétion : </a:t>
            </a:r>
            <a:r>
              <a:rPr lang="fr-FR" sz="2800" b="1" dirty="0" err="1"/>
              <a:t>mérocrines</a:t>
            </a:r>
            <a:r>
              <a:rPr lang="fr-FR" sz="2800" b="1" dirty="0"/>
              <a:t>, </a:t>
            </a:r>
            <a:r>
              <a:rPr lang="fr-FR" sz="2800" b="1" dirty="0" err="1"/>
              <a:t>apocrines</a:t>
            </a:r>
            <a:r>
              <a:rPr lang="fr-FR" sz="2800" b="1" dirty="0"/>
              <a:t>, </a:t>
            </a:r>
            <a:r>
              <a:rPr lang="fr-FR" sz="2800" b="1" dirty="0" err="1"/>
              <a:t>holocrines</a:t>
            </a:r>
            <a:endParaRPr lang="fr-FR" sz="2800" b="1" dirty="0"/>
          </a:p>
          <a:p>
            <a:pPr lvl="0"/>
            <a:r>
              <a:rPr lang="fr-FR" sz="2800" b="1" dirty="0"/>
              <a:t>Selon le type du produit de sécrétion : séreuses, muqueuses, mixtes</a:t>
            </a:r>
          </a:p>
          <a:p>
            <a:r>
              <a:rPr lang="fr-FR" sz="2800" b="1" dirty="0"/>
              <a:t>  </a:t>
            </a:r>
          </a:p>
          <a:p>
            <a:r>
              <a:rPr lang="fr-FR" sz="28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40641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Glande composée - UE2 - Histologie - Tutorat Associatif Toulous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658100" cy="584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associÃ©e">
            <a:extLst>
              <a:ext uri="{FF2B5EF4-FFF2-40B4-BE49-F238E27FC236}">
                <a16:creationId xmlns="" xmlns:a16="http://schemas.microsoft.com/office/drawing/2014/main" id="{BE709E09-D2B2-4347-953C-FC5649A32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135" y="-7033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68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associÃ©e">
            <a:extLst>
              <a:ext uri="{FF2B5EF4-FFF2-40B4-BE49-F238E27FC236}">
                <a16:creationId xmlns="" xmlns:a16="http://schemas.microsoft.com/office/drawing/2014/main" id="{EBCB608C-D67C-4832-BFDA-B6C5B1A84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47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ésultat de recherche d'images pour &quot;tissu épithélium glandulaire pp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99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5629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84976" cy="660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99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histologique.univ-lille1.fr/cours/res/glandulaire_tubuleux.gif">
            <a:extLst>
              <a:ext uri="{FF2B5EF4-FFF2-40B4-BE49-F238E27FC236}">
                <a16:creationId xmlns="" xmlns:a16="http://schemas.microsoft.com/office/drawing/2014/main" id="{B04088C0-B59B-4B68-AB7D-3E8DAD3DE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28575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histologique.univ-lille1.fr/cours/res/diapo6_12_04.jpg">
            <a:extLst>
              <a:ext uri="{FF2B5EF4-FFF2-40B4-BE49-F238E27FC236}">
                <a16:creationId xmlns="" xmlns:a16="http://schemas.microsoft.com/office/drawing/2014/main" id="{3D0C5D5E-B0F1-4FC9-A062-A0A00F9A6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2857500" cy="28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62475E1-4246-4615-81B6-20AC8B9E1195}"/>
              </a:ext>
            </a:extLst>
          </p:cNvPr>
          <p:cNvSpPr/>
          <p:nvPr/>
        </p:nvSpPr>
        <p:spPr>
          <a:xfrm>
            <a:off x="4788024" y="37890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dirty="0">
                <a:solidFill>
                  <a:srgbClr val="686868"/>
                </a:solidFill>
                <a:latin typeface="Verdana" panose="020B0604030504040204" pitchFamily="34" charset="0"/>
              </a:rPr>
              <a:t> glandes tubuleuses au niveau du colon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92B30F5-18D0-4796-9F89-67A7C188468B}"/>
              </a:ext>
            </a:extLst>
          </p:cNvPr>
          <p:cNvSpPr/>
          <p:nvPr/>
        </p:nvSpPr>
        <p:spPr>
          <a:xfrm>
            <a:off x="360040" y="456259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sz="1400" dirty="0">
                <a:solidFill>
                  <a:srgbClr val="000000"/>
                </a:solidFill>
                <a:latin typeface="Verdana" panose="020B0604030504040204" pitchFamily="34" charset="0"/>
              </a:rPr>
              <a:t>1-cellules épithéliales de revêtement avec microvillosités (entérocytes)</a:t>
            </a:r>
          </a:p>
          <a:p>
            <a:pPr algn="just"/>
            <a:r>
              <a:rPr lang="fr-FR" sz="1400" dirty="0">
                <a:solidFill>
                  <a:srgbClr val="000000"/>
                </a:solidFill>
                <a:latin typeface="Verdana" panose="020B0604030504040204" pitchFamily="34" charset="0"/>
              </a:rPr>
              <a:t>2-noyaux des cellules épithéliales glandulaires en position basale</a:t>
            </a:r>
          </a:p>
          <a:p>
            <a:pPr algn="just"/>
            <a:r>
              <a:rPr lang="fr-FR" sz="1400" dirty="0">
                <a:solidFill>
                  <a:srgbClr val="000000"/>
                </a:solidFill>
                <a:latin typeface="Verdana" panose="020B0604030504040204" pitchFamily="34" charset="0"/>
              </a:rPr>
              <a:t>3 -sécrétions des cellules épithéliales glandulaires en position apicale</a:t>
            </a:r>
          </a:p>
          <a:p>
            <a:pPr algn="just"/>
            <a:r>
              <a:rPr lang="fr-FR" sz="1400" dirty="0">
                <a:solidFill>
                  <a:srgbClr val="000000"/>
                </a:solidFill>
                <a:latin typeface="Verdana" panose="020B0604030504040204" pitchFamily="34" charset="0"/>
              </a:rPr>
              <a:t>4-lumière de la glande tubuleuse</a:t>
            </a:r>
          </a:p>
          <a:p>
            <a:pPr algn="just"/>
            <a:r>
              <a:rPr lang="fr-FR" sz="1400" dirty="0">
                <a:solidFill>
                  <a:srgbClr val="000000"/>
                </a:solidFill>
                <a:latin typeface="Verdana" panose="020B0604030504040204" pitchFamily="34" charset="0"/>
              </a:rPr>
              <a:t>5-tissu conjonctif sous-jacent</a:t>
            </a:r>
            <a:endParaRPr lang="fr-FR" sz="14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1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1.slideserve.com/2208024/slide28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405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857232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Tissus composés de cellules élaborant des substances au profit de l'organisme Ces cellules n'utilisent pas elles-mêmes ce produit de sécrétion mais le mettent à disposition d'autres éléments de l'organisme par excrétion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1857364"/>
            <a:ext cx="8143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 produit de sécrétion est excrété soit: surface du corps (épiderme), soit à la surface d'une cavité du corps en communication avec l'extérieur (muqueuse) par l'intermédiaire d'un canal excréteur ==&gt; 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glande exocrine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circulation sanguine ==&gt; 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glande endocrine</a:t>
            </a:r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3143248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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Formation des glandes par bourgeonnement et invagination d'un épithéliums de revêtement dans le mésenchyme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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Si la connexion avec l'épithélium de dérivation persiste, on parle 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glandes exocrines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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 produit de sécrétion de ce type de glande est versé soit à la surface du corps (épiderme), soit à la surface d'une cavité du corps en communication avec l'extérieur (muqueuse)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5286388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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Si la connexion avec l'épithélium de dérivation est perdue on parle de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glandes endocrines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qui versent leur produit de sécrétion dans la circulation sanguine (sans canal de sécrétion)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0430" y="142852"/>
            <a:ext cx="21932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Histogénèse</a:t>
            </a:r>
            <a:endParaRPr lang="fr-FR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1.slideserve.com/2208024/slide29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0273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Ã©sultat de recherche d'images pour &quot;classification Ã©pithÃ©lium glandulaire&quot;">
            <a:extLst>
              <a:ext uri="{FF2B5EF4-FFF2-40B4-BE49-F238E27FC236}">
                <a16:creationId xmlns="" xmlns:a16="http://schemas.microsoft.com/office/drawing/2014/main" id="{0A95FACB-3548-4316-B7DA-F38908E4C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26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15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histologique.univ-lille1.fr/cours/res/diapo13.jpg">
            <a:extLst>
              <a:ext uri="{FF2B5EF4-FFF2-40B4-BE49-F238E27FC236}">
                <a16:creationId xmlns="" xmlns:a16="http://schemas.microsoft.com/office/drawing/2014/main" id="{E8B4CA76-22B5-4120-A636-FD0B60E36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37444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B22E26E-F722-4B36-B38A-946C64FEC7A1}"/>
              </a:ext>
            </a:extLst>
          </p:cNvPr>
          <p:cNvSpPr/>
          <p:nvPr/>
        </p:nvSpPr>
        <p:spPr>
          <a:xfrm>
            <a:off x="4607990" y="38143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i="1" dirty="0">
                <a:solidFill>
                  <a:srgbClr val="686868"/>
                </a:solidFill>
                <a:latin typeface="Verdana" panose="020B0604030504040204" pitchFamily="34" charset="0"/>
              </a:rPr>
              <a:t>glandes alvéolaires situées sous l'épithélium de peau de batracien</a:t>
            </a:r>
          </a:p>
          <a:p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fr-FR" dirty="0"/>
          </a:p>
        </p:txBody>
      </p:sp>
      <p:pic>
        <p:nvPicPr>
          <p:cNvPr id="6148" name="Picture 4" descr="http://histologique.univ-lille1.fr/cours/res/p15_mp.gif">
            <a:extLst>
              <a:ext uri="{FF2B5EF4-FFF2-40B4-BE49-F238E27FC236}">
                <a16:creationId xmlns="" xmlns:a16="http://schemas.microsoft.com/office/drawing/2014/main" id="{D2D535C7-8583-4E23-97B7-268304F93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913" y="1079065"/>
            <a:ext cx="3600401" cy="268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D89D09A-E190-4A8E-9F9F-67E4D65A2381}"/>
              </a:ext>
            </a:extLst>
          </p:cNvPr>
          <p:cNvSpPr/>
          <p:nvPr/>
        </p:nvSpPr>
        <p:spPr>
          <a:xfrm>
            <a:off x="194197" y="402436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1- </a:t>
            </a:r>
            <a:r>
              <a:rPr lang="fr-FR" dirty="0" err="1">
                <a:solidFill>
                  <a:srgbClr val="000000"/>
                </a:solidFill>
                <a:latin typeface="Verdana" panose="020B0604030504040204" pitchFamily="34" charset="0"/>
              </a:rPr>
              <a:t>épithelium</a:t>
            </a:r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 de revêtement pluristratifié pavimenteux ;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2-canal excréteur ;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3- épithélium glandulaire ;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4-lumière de la glande ;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5- noyau d'une cellule glandulaire ;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6-tissu conjonctif</a:t>
            </a:r>
            <a:endParaRPr lang="fr-FR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4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histologique.univ-lille1.fr/cours/res/diapo14.jpg">
            <a:extLst>
              <a:ext uri="{FF2B5EF4-FFF2-40B4-BE49-F238E27FC236}">
                <a16:creationId xmlns="" xmlns:a16="http://schemas.microsoft.com/office/drawing/2014/main" id="{D14F29B0-72AF-4C5A-8101-9A1B19C02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33123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38FC102-8997-4722-95E9-0610AD70024C}"/>
              </a:ext>
            </a:extLst>
          </p:cNvPr>
          <p:cNvSpPr/>
          <p:nvPr/>
        </p:nvSpPr>
        <p:spPr>
          <a:xfrm>
            <a:off x="4716016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dirty="0">
                <a:solidFill>
                  <a:srgbClr val="686868"/>
                </a:solidFill>
                <a:latin typeface="Verdana" panose="020B0604030504040204" pitchFamily="34" charset="0"/>
              </a:rPr>
              <a:t> glande exocrine composée acineuse séreuse</a:t>
            </a:r>
            <a:endParaRPr lang="fr-FR" dirty="0"/>
          </a:p>
        </p:txBody>
      </p:sp>
      <p:pic>
        <p:nvPicPr>
          <p:cNvPr id="7172" name="Picture 4" descr="http://histologique.univ-lille1.fr/cours/res/page17_rl.gif">
            <a:extLst>
              <a:ext uri="{FF2B5EF4-FFF2-40B4-BE49-F238E27FC236}">
                <a16:creationId xmlns="" xmlns:a16="http://schemas.microsoft.com/office/drawing/2014/main" id="{4C24D7C1-0F21-47C4-B99E-60C774426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996" y="991653"/>
            <a:ext cx="38100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85F37EE-A1B4-4D4D-B243-9DFE77F0C850}"/>
              </a:ext>
            </a:extLst>
          </p:cNvPr>
          <p:cNvSpPr/>
          <p:nvPr/>
        </p:nvSpPr>
        <p:spPr>
          <a:xfrm>
            <a:off x="344996" y="411202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1-cellule séreuse ; 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2-acinus séreux 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3-lumière de l'acinus séreux ; 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4-tissu conjonctif avec quelques capillaires ;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5-cellule épithéliale d'un canal excréteur ; 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6-lumière du canal excréteur</a:t>
            </a:r>
            <a:endParaRPr lang="fr-FR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1.slideserve.com/2208024/slide31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0968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histologique.univ-lille1.fr/cours/res/diapo3.jpg">
            <a:extLst>
              <a:ext uri="{FF2B5EF4-FFF2-40B4-BE49-F238E27FC236}">
                <a16:creationId xmlns="" xmlns:a16="http://schemas.microsoft.com/office/drawing/2014/main" id="{6FFA6B92-1A07-4567-8D07-64912A4E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59699"/>
            <a:ext cx="330517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007778C-6BD7-42DA-848C-31BCEBA47C31}"/>
              </a:ext>
            </a:extLst>
          </p:cNvPr>
          <p:cNvSpPr/>
          <p:nvPr/>
        </p:nvSpPr>
        <p:spPr>
          <a:xfrm>
            <a:off x="5076056" y="3573016"/>
            <a:ext cx="4067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686868"/>
                </a:solidFill>
                <a:latin typeface="Verdana" panose="020B0604030504040204" pitchFamily="34" charset="0"/>
              </a:rPr>
              <a:t>glande exocrine composée acineuse </a:t>
            </a:r>
            <a:r>
              <a:rPr lang="fr-FR" i="1" dirty="0" err="1">
                <a:solidFill>
                  <a:srgbClr val="686868"/>
                </a:solidFill>
                <a:latin typeface="Verdana" panose="020B0604030504040204" pitchFamily="34" charset="0"/>
              </a:rPr>
              <a:t>séro-muqueuse</a:t>
            </a:r>
            <a:endParaRPr lang="fr-FR" dirty="0"/>
          </a:p>
        </p:txBody>
      </p:sp>
      <p:pic>
        <p:nvPicPr>
          <p:cNvPr id="8196" name="Picture 4" descr="http://histologique.univ-lille1.fr/cours/res/page18.png">
            <a:extLst>
              <a:ext uri="{FF2B5EF4-FFF2-40B4-BE49-F238E27FC236}">
                <a16:creationId xmlns="" xmlns:a16="http://schemas.microsoft.com/office/drawing/2014/main" id="{3D7722E9-4A63-4174-A8AD-ACCE34883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626" y="332656"/>
            <a:ext cx="485775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5340054-2426-4B63-9D40-945A0D8EA0A8}"/>
              </a:ext>
            </a:extLst>
          </p:cNvPr>
          <p:cNvSpPr/>
          <p:nvPr/>
        </p:nvSpPr>
        <p:spPr>
          <a:xfrm>
            <a:off x="362234" y="500524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1-acinus séreux ; 2-acinus muqueux 3-acinus mixte=cellules muqueuses + croissant séreux ;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4- canal excréteur ; 5-tissu conjonctif avec quelques capillaires</a:t>
            </a:r>
            <a:endParaRPr lang="fr-FR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72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1.slideserve.com/2208024/slide33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3165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285728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Classification d'après la modalité de sécrétion La phase d'excrétion pendant laquelle le produit est expulsé de la cellule n'est jamais continue et peut s'effectuer selon trois modalités principales: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828836"/>
            <a:ext cx="5500710" cy="3108543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mérocrine</a:t>
            </a:r>
            <a:r>
              <a:rPr lang="fr-FR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(ex: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parotis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; glande mammaire: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sécretion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de protéine)</a:t>
            </a:r>
          </a:p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apocrine</a:t>
            </a:r>
            <a:r>
              <a:rPr lang="fr-FR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(ex: glande mammaire: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sécretion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de produit lipidique)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holocrine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(ex: glande sébacée)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1071538" y="3143248"/>
            <a:ext cx="1128714" cy="142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928662" y="4429132"/>
            <a:ext cx="1128714" cy="142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1000100" y="5643578"/>
            <a:ext cx="1128714" cy="142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associÃ©e">
            <a:extLst>
              <a:ext uri="{FF2B5EF4-FFF2-40B4-BE49-F238E27FC236}">
                <a16:creationId xmlns="" xmlns:a16="http://schemas.microsoft.com/office/drawing/2014/main" id="{EF7C36F1-ECC4-40FB-B92D-DC9CA65B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5182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Visor de lib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786742" cy="5219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302359"/>
            <a:ext cx="7500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Excrétion </a:t>
            </a:r>
            <a:r>
              <a:rPr lang="fr-FR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mérocrine</a:t>
            </a:r>
            <a:r>
              <a:rPr lang="fr-FR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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Le mode le plus courant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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 produit de sécrétion est relâché par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exocytose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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membrane des vésicules fusionne avec la membrane plasmatique apicale et les vésicules contenant le produit de sécrétion s'ouvrent à la surface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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membrane fusionnée retourne dans le cytoplasme par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endocytose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/>
              <a:buChar char="Ø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membrane est recyclée et réutilisée pour d'autres vésicules.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Cette modalité de sécrétion est observée dans les glandes salivaires, le pancréas exocrine (granules de zymogène) et de la glande mammaire pour la sécrétion de protéine (caséine).</a:t>
            </a:r>
            <a:endParaRPr lang="fr-F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ww3.unifr.ch/apps/med/elearning/fr/epithel/images/drusen/secretion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876"/>
            <a:ext cx="2571768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142852"/>
            <a:ext cx="2686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Excrétion </a:t>
            </a:r>
            <a:r>
              <a:rPr lang="fr-FR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apocrine</a:t>
            </a:r>
            <a:endParaRPr lang="fr-FR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910" y="642918"/>
            <a:ext cx="71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Ø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 produit de sécrétion accumulé au pôle apical est éliminé par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apocytose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/>
              <a:buChar char="Ø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La membrane apicale se détache lors de l'extrusion et entoure le produit de sécrétion </a:t>
            </a:r>
          </a:p>
          <a:p>
            <a:pPr>
              <a:buFont typeface="Wingdings"/>
              <a:buChar char="Ø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La cellule glandulaire conserve son noyau et ses organites </a:t>
            </a:r>
          </a:p>
          <a:p>
            <a:pPr>
              <a:buFont typeface="Wingdings"/>
              <a:buChar char="Ø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Elle peut ainsi reprendre un cycle sécrétoire. </a:t>
            </a:r>
          </a:p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Cette modalité de sécrétion est observée par exemple dans certaines glandes sudoripares et au niveau de la glande mammaire pour la sécrétion de produit lipidique.</a:t>
            </a:r>
            <a:endParaRPr lang="fr-F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https://www3.unifr.ch/apps/med/elearning/fr/epithel/images/drusen/secretion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429000"/>
            <a:ext cx="221457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357166"/>
            <a:ext cx="70723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Excrétion </a:t>
            </a:r>
            <a:r>
              <a:rPr lang="fr-FR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holocrine</a:t>
            </a:r>
            <a:r>
              <a:rPr lang="fr-FR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dirty="0" smtClean="0">
                <a:sym typeface="Wingdings"/>
              </a:rPr>
              <a:t>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Lors du cycle sécrétoire, le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cytoplasma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de la cellule se charge d'une quantité considérable de produit de sécrétion et se désintègre</a:t>
            </a:r>
          </a:p>
          <a:p>
            <a:pPr>
              <a:buFont typeface="Wingdings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cellule en mourant devient elle-même le produit de sécrétion </a:t>
            </a:r>
          </a:p>
          <a:p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Cette modalité de sécrétion est observée par exemple au niveau des glandes sébacées. 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 descr="https://www3.unifr.ch/apps/med/elearning/fr/epithel/images/drusen/secretion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71876"/>
            <a:ext cx="212407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ldealv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47260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4055" y="4437112"/>
            <a:ext cx="4250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Glandes sudoripares alvéolaires </a:t>
            </a:r>
            <a:r>
              <a:rPr lang="fr-FR" b="1" dirty="0" err="1"/>
              <a:t>apocrines</a:t>
            </a:r>
            <a:r>
              <a:rPr lang="fr-F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55586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ldealv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47260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7744" y="4581128"/>
            <a:ext cx="4029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Glande sudoripare alvéolaire </a:t>
            </a:r>
            <a:r>
              <a:rPr lang="fr-FR" b="1" dirty="0" err="1"/>
              <a:t>mérocrine</a:t>
            </a:r>
            <a:r>
              <a:rPr lang="fr-F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34073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layer.slideplayer.fr/75/12515876/slides/slide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654"/>
            <a:ext cx="889248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3236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layer.slideplayer.fr/75/12515876/slides/slid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87" y="620688"/>
            <a:ext cx="9008609" cy="597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1697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layer.slideplayer.fr/75/12515876/slides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5689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66392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layer.slideplayer.fr/75/12515876/slides/slide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372" y="188640"/>
            <a:ext cx="861168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2029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layer.slideplayer.fr/75/12515876/slides/slide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13" y="692696"/>
            <a:ext cx="8691359" cy="59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3162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mpus.cerimes.fr/histologie-et-embryologie-medicales/enseignement/histologie1/site/html/images/figure24.jpg">
            <a:extLst>
              <a:ext uri="{FF2B5EF4-FFF2-40B4-BE49-F238E27FC236}">
                <a16:creationId xmlns="" xmlns:a16="http://schemas.microsoft.com/office/drawing/2014/main" id="{61D166B1-25EF-4BB2-9896-AC89F68C0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1836" y="1157486"/>
            <a:ext cx="5388818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13F1026-AC08-42B2-8852-EB12B3B6BAB8}"/>
              </a:ext>
            </a:extLst>
          </p:cNvPr>
          <p:cNvSpPr/>
          <p:nvPr/>
        </p:nvSpPr>
        <p:spPr>
          <a:xfrm>
            <a:off x="2811835" y="260648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</a:rPr>
              <a:t>Les glandes unicellulaires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2541034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Les </a:t>
            </a:r>
            <a:r>
              <a:rPr lang="fr-FR" dirty="0" smtClean="0"/>
              <a:t>cellules caliciformes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043608" y="5085184"/>
            <a:ext cx="2440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l'épithélium respiratoire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608" y="5463839"/>
            <a:ext cx="383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épithélium </a:t>
            </a:r>
            <a:r>
              <a:rPr lang="fr-FR" dirty="0"/>
              <a:t>de revêtement de l'intestin</a:t>
            </a:r>
          </a:p>
        </p:txBody>
      </p:sp>
      <p:sp>
        <p:nvSpPr>
          <p:cNvPr id="3" name="Flèche droite 2"/>
          <p:cNvSpPr/>
          <p:nvPr/>
        </p:nvSpPr>
        <p:spPr>
          <a:xfrm rot="1428552">
            <a:off x="2358941" y="3126726"/>
            <a:ext cx="2027075" cy="1910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30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associÃ©e">
            <a:extLst>
              <a:ext uri="{FF2B5EF4-FFF2-40B4-BE49-F238E27FC236}">
                <a16:creationId xmlns="" xmlns:a16="http://schemas.microsoft.com/office/drawing/2014/main" id="{DE956FAC-DFFF-47AD-9A37-34CD077F9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1057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4F4B762-B2E2-47B4-BBD7-F60487E71626}"/>
              </a:ext>
            </a:extLst>
          </p:cNvPr>
          <p:cNvSpPr/>
          <p:nvPr/>
        </p:nvSpPr>
        <p:spPr>
          <a:xfrm>
            <a:off x="1455602" y="1988840"/>
            <a:ext cx="6232796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fr-FR" sz="3600" b="1" dirty="0">
                <a:latin typeface="Verdana" panose="020B0604030504040204" pitchFamily="34" charset="0"/>
              </a:rPr>
              <a:t>Les glandes endocrines</a:t>
            </a:r>
            <a:endParaRPr lang="fr-FR" sz="3600" b="1" i="0" dirty="0"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876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857232"/>
            <a:ext cx="850112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Constitué :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Glandes qui sont représentées par des organes ex : la thyroïde, hypophyse……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Un ensemble de cellules spécialisées à l’intérieur d’un organe possédant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d’autres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fonctions ex : le corps jaune, les cellules de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leydig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les cellules neuroendocrines de l’hypothalamus…..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Le système endocrinien diffus : cellules endocrines disséminées dans des organes ex : tube digestif, le rein, appareil respiratoire, cœur, thymus……..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214414" y="2071678"/>
            <a:ext cx="1643074" cy="1414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071538" y="3643314"/>
            <a:ext cx="2427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</a:rPr>
              <a:t>Cellule endocrine</a:t>
            </a:r>
            <a:endParaRPr lang="fr-FR" b="1" dirty="0">
              <a:latin typeface="Verdana" panose="020B0604030504040204" pitchFamily="34" charset="0"/>
            </a:endParaRPr>
          </a:p>
        </p:txBody>
      </p:sp>
      <p:sp>
        <p:nvSpPr>
          <p:cNvPr id="4" name="Cylindre 3"/>
          <p:cNvSpPr/>
          <p:nvPr/>
        </p:nvSpPr>
        <p:spPr>
          <a:xfrm rot="5400000">
            <a:off x="4505415" y="1923949"/>
            <a:ext cx="492066" cy="1216152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285984" y="2500306"/>
            <a:ext cx="2357454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29058" y="2857496"/>
            <a:ext cx="1870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Capillaire sanguin</a:t>
            </a:r>
            <a:endParaRPr lang="fr-FR" b="1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643438" y="2500306"/>
            <a:ext cx="2357454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7072330" y="2000240"/>
            <a:ext cx="1500198" cy="1200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143768" y="3286124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Cellule cible</a:t>
            </a:r>
            <a:endParaRPr lang="fr-FR" b="1" dirty="0"/>
          </a:p>
        </p:txBody>
      </p:sp>
      <p:sp>
        <p:nvSpPr>
          <p:cNvPr id="15" name="Rectangle 14"/>
          <p:cNvSpPr/>
          <p:nvPr/>
        </p:nvSpPr>
        <p:spPr>
          <a:xfrm>
            <a:off x="2857488" y="2143116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hormone </a:t>
            </a:r>
            <a:endParaRPr lang="fr-F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ac-grenoble.fr/disciplines/svt/file/ancien_site/log/1_es/procreation/images_procre2/ct_testicule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391602"/>
            <a:ext cx="5760720" cy="40747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931751" y="332656"/>
            <a:ext cx="323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Les glandes endocrines diffuses</a:t>
            </a:r>
            <a:r>
              <a:rPr lang="fr-FR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566124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G</a:t>
            </a:r>
            <a:r>
              <a:rPr lang="fr-FR" dirty="0" smtClean="0"/>
              <a:t>lande </a:t>
            </a:r>
            <a:r>
              <a:rPr lang="fr-FR" dirty="0"/>
              <a:t>interstitielle du testicule, où les cellules de </a:t>
            </a:r>
            <a:r>
              <a:rPr lang="fr-FR" dirty="0" err="1"/>
              <a:t>Leydig</a:t>
            </a:r>
            <a:r>
              <a:rPr lang="fr-FR" dirty="0"/>
              <a:t> élaborent de la testostérone. </a:t>
            </a:r>
          </a:p>
        </p:txBody>
      </p:sp>
    </p:spTree>
    <p:extLst>
      <p:ext uri="{BB962C8B-B14F-4D97-AF65-F5344CB8AC3E}">
        <p14:creationId xmlns:p14="http://schemas.microsoft.com/office/powerpoint/2010/main" xmlns="" val="2438993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histologique.univ-lille1.fr/cours/res/diapo5_12_04.jpg">
            <a:extLst>
              <a:ext uri="{FF2B5EF4-FFF2-40B4-BE49-F238E27FC236}">
                <a16:creationId xmlns="" xmlns:a16="http://schemas.microsoft.com/office/drawing/2014/main" id="{0C28E48D-5E80-4F36-9544-78DFFBB3F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958" y="620688"/>
            <a:ext cx="236389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5DB10DA-00E0-4544-9C1D-44E4604A34F8}"/>
              </a:ext>
            </a:extLst>
          </p:cNvPr>
          <p:cNvSpPr/>
          <p:nvPr/>
        </p:nvSpPr>
        <p:spPr>
          <a:xfrm>
            <a:off x="2411760" y="5445224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rgbClr val="686868"/>
                </a:solidFill>
                <a:latin typeface="Verdana" panose="020B0604030504040204" pitchFamily="34" charset="0"/>
              </a:rPr>
              <a:t>Cellules sécrétrices en cordons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C686678-1966-4F30-A82A-70171F76EE3E}"/>
              </a:ext>
            </a:extLst>
          </p:cNvPr>
          <p:cNvSpPr/>
          <p:nvPr/>
        </p:nvSpPr>
        <p:spPr>
          <a:xfrm>
            <a:off x="2432012" y="5720292"/>
            <a:ext cx="5452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exemples : </a:t>
            </a:r>
            <a:r>
              <a:rPr lang="fr-FR" i="1" dirty="0">
                <a:solidFill>
                  <a:srgbClr val="426AAF"/>
                </a:solidFill>
                <a:latin typeface="Verdana" panose="020B0604030504040204" pitchFamily="34" charset="0"/>
                <a:hlinkClick r:id="rId3" tooltip="Cortico surrénale..."/>
              </a:rPr>
              <a:t>corticosurrénale</a:t>
            </a:r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 et </a:t>
            </a:r>
            <a:r>
              <a:rPr lang="fr-FR" i="1" u="sng" dirty="0">
                <a:solidFill>
                  <a:srgbClr val="426AAF"/>
                </a:solidFill>
                <a:latin typeface="Verdana" panose="020B0604030504040204" pitchFamily="34" charset="0"/>
                <a:hlinkClick r:id="rId4" tooltip="Corps jaune..."/>
              </a:rPr>
              <a:t>corps jaune</a:t>
            </a:r>
            <a:endParaRPr lang="fr-FR" dirty="0"/>
          </a:p>
        </p:txBody>
      </p:sp>
      <p:pic>
        <p:nvPicPr>
          <p:cNvPr id="9220" name="Picture 4" descr="http://histologique.univ-lille1.fr/cours/res/diapo40.jpg">
            <a:extLst>
              <a:ext uri="{FF2B5EF4-FFF2-40B4-BE49-F238E27FC236}">
                <a16:creationId xmlns="" xmlns:a16="http://schemas.microsoft.com/office/drawing/2014/main" id="{0CBD7D03-6379-4810-8E5F-E9EF45CDB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2363898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59567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histologique.univ-lille1.fr/cours/res/diapo41.jpg">
            <a:extLst>
              <a:ext uri="{FF2B5EF4-FFF2-40B4-BE49-F238E27FC236}">
                <a16:creationId xmlns="" xmlns:a16="http://schemas.microsoft.com/office/drawing/2014/main" id="{7B84B322-F939-4522-B8F2-01887EDAD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295650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0E5DB8B-18A2-4A3E-AD9E-01A0A660585D}"/>
              </a:ext>
            </a:extLst>
          </p:cNvPr>
          <p:cNvSpPr/>
          <p:nvPr/>
        </p:nvSpPr>
        <p:spPr>
          <a:xfrm>
            <a:off x="1979712" y="705470"/>
            <a:ext cx="5821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i="1" dirty="0">
                <a:solidFill>
                  <a:srgbClr val="686868"/>
                </a:solidFill>
                <a:latin typeface="Verdana" panose="020B0604030504040204" pitchFamily="34" charset="0"/>
              </a:rPr>
              <a:t>structure folliculaire de la glande thyroïdienne</a:t>
            </a:r>
          </a:p>
          <a:p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686161" y="305484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Les glandes endocrines vésiculaires (folliculaires)</a:t>
            </a:r>
            <a:endParaRPr lang="fr-FR" dirty="0"/>
          </a:p>
        </p:txBody>
      </p:sp>
      <p:pic>
        <p:nvPicPr>
          <p:cNvPr id="3074" name="Picture 2" descr="UE2: Biologie. Les Tissus Epithéliaux 1 ER COURS DE MR TALAGAS - PDF  Téléchargement Grat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10445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66752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108" y="500042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fr-FR" sz="2400" b="1" dirty="0"/>
              <a:t>LES GLANDES AMPHICRINES 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860567" y="1772816"/>
            <a:ext cx="4095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Glande </a:t>
            </a:r>
            <a:r>
              <a:rPr lang="fr-FR" b="1" dirty="0"/>
              <a:t>amphicrine </a:t>
            </a:r>
            <a:r>
              <a:rPr lang="fr-FR" b="1" dirty="0" smtClean="0"/>
              <a:t>homotypique : le foie</a:t>
            </a:r>
            <a:endParaRPr lang="fr-FR" b="1" dirty="0"/>
          </a:p>
        </p:txBody>
      </p:sp>
      <p:pic>
        <p:nvPicPr>
          <p:cNvPr id="1026" name="Picture 2" descr="http://campus.cerimes.fr/histologie-et-embryologie-medicales/enseignement/histologie13/site/html/images/figur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2276872"/>
            <a:ext cx="8712967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60232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412776"/>
            <a:ext cx="4608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G</a:t>
            </a:r>
            <a:r>
              <a:rPr lang="fr-FR" b="1" dirty="0" smtClean="0"/>
              <a:t>lande </a:t>
            </a:r>
            <a:r>
              <a:rPr lang="fr-FR" b="1" dirty="0"/>
              <a:t>amphicrine </a:t>
            </a:r>
            <a:r>
              <a:rPr lang="fr-FR" b="1" dirty="0" smtClean="0"/>
              <a:t>hétérotypique :le pancréas</a:t>
            </a:r>
            <a:endParaRPr lang="fr-FR" b="1" dirty="0"/>
          </a:p>
        </p:txBody>
      </p:sp>
      <p:pic>
        <p:nvPicPr>
          <p:cNvPr id="2050" name="Picture 2" descr="http://campus.cerimes.fr/histologie-et-embryologie-medicales/enseignement/histologie13/site/html/images/figur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20458"/>
            <a:ext cx="3744416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rrigé du TP n°5: Le pancréas et la régulation de la glycémi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20458"/>
            <a:ext cx="3960440" cy="368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299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tissu épithélium glandulaire pp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79208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28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Epithéliums glandulaires : glandes exocrines (classification 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92961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3.unifr.ch/apps/med/elearning/fr/epithel/images/drusen/Cavitesnasales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858180" cy="421484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42976" y="5000636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Glande intraépithéliale (endoépitheliale) pluricellulaire: cavité nasale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biorl.fr/img/cms/muqueuse_fosse_nas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714356"/>
            <a:ext cx="725594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143248"/>
            <a:ext cx="6408712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C6E34B-382F-41DD-A9A3-796D77D7464D}"/>
              </a:ext>
            </a:extLst>
          </p:cNvPr>
          <p:cNvSpPr/>
          <p:nvPr/>
        </p:nvSpPr>
        <p:spPr>
          <a:xfrm>
            <a:off x="2643174" y="214290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</a:rPr>
              <a:t>Les glandes pluricellulaires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19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501B760-DCC3-49F1-B3FD-C913F24DC916}"/>
              </a:ext>
            </a:extLst>
          </p:cNvPr>
          <p:cNvSpPr/>
          <p:nvPr/>
        </p:nvSpPr>
        <p:spPr>
          <a:xfrm>
            <a:off x="1187624" y="3573016"/>
            <a:ext cx="7325671" cy="117910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6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Glandes exocrines</a:t>
            </a:r>
            <a:endParaRPr lang="fr-FR" sz="6600" dirty="0"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F4B762-B2E2-47B4-BBD7-F60487E71626}"/>
              </a:ext>
            </a:extLst>
          </p:cNvPr>
          <p:cNvSpPr/>
          <p:nvPr/>
        </p:nvSpPr>
        <p:spPr>
          <a:xfrm>
            <a:off x="971600" y="1102647"/>
            <a:ext cx="7397679" cy="110799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6600" b="1" dirty="0">
                <a:latin typeface="Calibri" pitchFamily="34" charset="0"/>
                <a:cs typeface="Calibri" pitchFamily="34" charset="0"/>
              </a:rPr>
              <a:t>G</a:t>
            </a:r>
            <a:r>
              <a:rPr lang="fr-FR" sz="6600" b="1" dirty="0" smtClean="0">
                <a:latin typeface="Calibri" pitchFamily="34" charset="0"/>
                <a:cs typeface="Calibri" pitchFamily="34" charset="0"/>
              </a:rPr>
              <a:t>landes endocrines</a:t>
            </a:r>
            <a:endParaRPr lang="fr-FR" sz="6600" b="1" i="0" dirty="0"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3514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687</Words>
  <Application>Microsoft Office PowerPoint</Application>
  <PresentationFormat>Affichage à l'écran (4:3)</PresentationFormat>
  <Paragraphs>98</Paragraphs>
  <Slides>48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2012</dc:creator>
  <cp:lastModifiedBy>Dell</cp:lastModifiedBy>
  <cp:revision>64</cp:revision>
  <dcterms:created xsi:type="dcterms:W3CDTF">2015-10-19T21:31:00Z</dcterms:created>
  <dcterms:modified xsi:type="dcterms:W3CDTF">2021-11-15T22:10:26Z</dcterms:modified>
</cp:coreProperties>
</file>