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8" r:id="rId3"/>
    <p:sldId id="289" r:id="rId4"/>
    <p:sldId id="290" r:id="rId5"/>
    <p:sldId id="292" r:id="rId6"/>
    <p:sldId id="293" r:id="rId7"/>
    <p:sldId id="256" r:id="rId8"/>
    <p:sldId id="257" r:id="rId9"/>
    <p:sldId id="294" r:id="rId10"/>
    <p:sldId id="291" r:id="rId11"/>
    <p:sldId id="309" r:id="rId12"/>
    <p:sldId id="310" r:id="rId13"/>
    <p:sldId id="311" r:id="rId14"/>
    <p:sldId id="312" r:id="rId15"/>
    <p:sldId id="266" r:id="rId16"/>
    <p:sldId id="313" r:id="rId17"/>
    <p:sldId id="314" r:id="rId18"/>
    <p:sldId id="298" r:id="rId19"/>
    <p:sldId id="265" r:id="rId20"/>
    <p:sldId id="315" r:id="rId21"/>
    <p:sldId id="299" r:id="rId22"/>
    <p:sldId id="261" r:id="rId23"/>
    <p:sldId id="300" r:id="rId24"/>
    <p:sldId id="301" r:id="rId25"/>
    <p:sldId id="303" r:id="rId26"/>
    <p:sldId id="305" r:id="rId27"/>
    <p:sldId id="260" r:id="rId28"/>
    <p:sldId id="320" r:id="rId29"/>
    <p:sldId id="318" r:id="rId30"/>
    <p:sldId id="317" r:id="rId31"/>
    <p:sldId id="324" r:id="rId32"/>
    <p:sldId id="319" r:id="rId33"/>
    <p:sldId id="326" r:id="rId34"/>
    <p:sldId id="321" r:id="rId35"/>
    <p:sldId id="325" r:id="rId36"/>
    <p:sldId id="323" r:id="rId37"/>
    <p:sldId id="329" r:id="rId38"/>
    <p:sldId id="336" r:id="rId39"/>
    <p:sldId id="337" r:id="rId40"/>
    <p:sldId id="330" r:id="rId41"/>
    <p:sldId id="331" r:id="rId42"/>
    <p:sldId id="338" r:id="rId43"/>
    <p:sldId id="340" r:id="rId44"/>
    <p:sldId id="339" r:id="rId45"/>
    <p:sldId id="332" r:id="rId46"/>
    <p:sldId id="341" r:id="rId47"/>
    <p:sldId id="334" r:id="rId48"/>
    <p:sldId id="335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4380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079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365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379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946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971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976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575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815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21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205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18F4-7C67-4FC7-94D1-EEFFEC545C26}" type="datetimeFigureOut">
              <a:rPr lang="fr-FR" smtClean="0"/>
              <a:pPr/>
              <a:t>02/11/2021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F445-9DB6-4BBC-A864-542A1EDBC5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990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éfinition&#10;C’est un tissu qui est formé des cellules&#10;jointives,juxtaposées,solidaires les unes les&#10;autres par des systèm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3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age1.slideserve.com/2208024/slide4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1" y="3933056"/>
            <a:ext cx="3384376" cy="2736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://campus.cerimes.fr/histologie-et-embryologie-medicales/enseignement/histologie1/site/html/images/figure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3910"/>
            <a:ext cx="3456384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41839" y="1667995"/>
            <a:ext cx="4572000" cy="156966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fr-FR" sz="2400" dirty="0" smtClean="0"/>
              <a:t>mu­queuse gastrique </a:t>
            </a:r>
            <a:r>
              <a:rPr lang="fr-FR" sz="2400" dirty="0"/>
              <a:t>ou de simples cellules de revêtement (vésicule biliaire ou épithélium des tubes excréteurs des glandes salivaires</a:t>
            </a:r>
          </a:p>
        </p:txBody>
      </p:sp>
      <p:pic>
        <p:nvPicPr>
          <p:cNvPr id="32772" name="Picture 4" descr="https://image1.slideserve.com/3123255/epith-lium-prismatique-simple-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6424" cy="278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6" y="116632"/>
            <a:ext cx="4743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Epithélium </a:t>
            </a:r>
            <a:r>
              <a:rPr lang="fr-FR" sz="2800" b="1" dirty="0" smtClean="0"/>
              <a:t>prismatique simple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993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636912"/>
            <a:ext cx="6450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EPITHELIUMS PLURISRATIFIÉS</a:t>
            </a:r>
            <a:endParaRPr lang="fr-FR" sz="4000" b="1" dirty="0"/>
          </a:p>
        </p:txBody>
      </p:sp>
    </p:spTree>
    <p:extLst>
      <p:ext uri="{BB962C8B-B14F-4D97-AF65-F5344CB8AC3E}">
        <p14:creationId xmlns="" xmlns:p14="http://schemas.microsoft.com/office/powerpoint/2010/main" val="50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17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05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18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30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20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62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425243"/>
            <a:ext cx="5828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EPITHELIUMS PSEUDOSTRATIFIES</a:t>
            </a:r>
          </a:p>
        </p:txBody>
      </p:sp>
    </p:spTree>
    <p:extLst>
      <p:ext uri="{BB962C8B-B14F-4D97-AF65-F5344CB8AC3E}">
        <p14:creationId xmlns="" xmlns:p14="http://schemas.microsoft.com/office/powerpoint/2010/main" val="7777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1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248472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1.slideserve.com/3123255/epith-lium-prismatique-pseudo-stratifi-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816424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26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age1.slideserve.com/2208024/slide1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0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1.slideserve.com/3123255/epith-lium-polymorphe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68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1.slideserve.com/2208024/slide1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29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membrane basale schém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0"/>
            <a:ext cx="912996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7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&#10;La structure d’un tissu épithélia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61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1.slideserve.com/3123255/slide34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858000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69269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Les épithéliums prismatiques simples à plateau strié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5289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1.slideserve.com/2208024/slide10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11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1.slideserve.com/3123255/slide3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02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1.slideserve.com/3123255/slide36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97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age1.slideserve.com/3123255/slide39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1915"/>
            <a:ext cx="4104456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332656"/>
            <a:ext cx="4597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épithélium bordure en brosse</a:t>
            </a:r>
          </a:p>
        </p:txBody>
      </p:sp>
      <p:pic>
        <p:nvPicPr>
          <p:cNvPr id="3074" name="Picture 2" descr="TD épithéliums de revêtement - ppt video online télécha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4104456" cy="5060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2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udilab.bmed.mcgill.ca/HA/HAimage/mrs_fig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76250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0453"/>
            <a:ext cx="6264696" cy="33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40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1.slideserve.com/2208024/slide9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5" y="2132856"/>
            <a:ext cx="3528392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33" y="2204864"/>
            <a:ext cx="367240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64047" y="903040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/>
              <a:t>Les épithéliums </a:t>
            </a:r>
            <a:r>
              <a:rPr lang="fr-FR" sz="3200" b="1" i="1" dirty="0" smtClean="0"/>
              <a:t>ciliés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8387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ideplayer.fr/slide/3390707/11/images/24/Les+cellules+muqueuses+%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7" y="188640"/>
            <a:ext cx="8843871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72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1.slideserve.com/3123255/epith-lium-pavimenteux-stratifi-k-ratinis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9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04664"/>
            <a:ext cx="543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Les épithéliums de revêtement</a:t>
            </a:r>
            <a:endParaRPr lang="fr-FR" sz="3200" b="1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7363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78" y="1484784"/>
            <a:ext cx="3018218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70674" y="5011387"/>
            <a:ext cx="276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épithélium pseudo stratifié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347864" y="5011387"/>
            <a:ext cx="2454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épithélium pluristratifié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206446" y="5013176"/>
            <a:ext cx="231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épithélium </a:t>
            </a:r>
            <a:r>
              <a:rPr lang="fr-FR" b="1" dirty="0" err="1" smtClean="0"/>
              <a:t>unistratifié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2134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histology.be/atlas/HSA/general/right/right-images/HS-Vt-Dig-Res-001-0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6598" y="2762924"/>
            <a:ext cx="3384376" cy="356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histology.be/atlas/HSA/general/right/right-images/HS-Vt-Dig-Rum-001-0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8128" y="62956"/>
            <a:ext cx="2321594" cy="3546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170" y="306023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Rumen ou panse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77221" y="6254451"/>
            <a:ext cx="213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Réseau ou réticulum</a:t>
            </a:r>
            <a:endParaRPr lang="fr-FR" dirty="0"/>
          </a:p>
        </p:txBody>
      </p:sp>
      <p:pic>
        <p:nvPicPr>
          <p:cNvPr id="1030" name="Picture 6" descr="https://www.histology.be/atlas/HSA/general/right/right-images/HS-Vt-Dig-Feu-002-0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31582" y="3653595"/>
            <a:ext cx="2249387" cy="2376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2274" y="6229508"/>
            <a:ext cx="2068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Feuillet </a:t>
            </a:r>
            <a:r>
              <a:rPr lang="fr-FR" b="1" dirty="0" smtClean="0"/>
              <a:t>ou </a:t>
            </a:r>
            <a:r>
              <a:rPr lang="fr-FR" b="1" dirty="0"/>
              <a:t>omasum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020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492896"/>
            <a:ext cx="4528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MEMBRANE BASALE</a:t>
            </a:r>
            <a:endParaRPr lang="fr-FR" sz="4000" dirty="0"/>
          </a:p>
        </p:txBody>
      </p:sp>
    </p:spTree>
    <p:extLst>
      <p:ext uri="{BB962C8B-B14F-4D97-AF65-F5344CB8AC3E}">
        <p14:creationId xmlns="" xmlns:p14="http://schemas.microsoft.com/office/powerpoint/2010/main" val="3722850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ssu Conjonctif Lache Adip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840759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14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mbrane basale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848872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500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S EPITHELI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7056784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5000636"/>
            <a:ext cx="5429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Lamina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lucida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mucopolysaccharides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42976" y="5429264"/>
            <a:ext cx="8643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Lamina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densa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fibrilles de collagène IV et de glycoprotéines (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laminine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perlecane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fibronectine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0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276872"/>
            <a:ext cx="6278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/>
              <a:t>LES JONCTIONS CELLULAIRES</a:t>
            </a:r>
            <a:endParaRPr lang="fr-FR" sz="4000" b="1" dirty="0"/>
          </a:p>
        </p:txBody>
      </p:sp>
    </p:spTree>
    <p:extLst>
      <p:ext uri="{BB962C8B-B14F-4D97-AF65-F5344CB8AC3E}">
        <p14:creationId xmlns="" xmlns:p14="http://schemas.microsoft.com/office/powerpoint/2010/main" val="179989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s tissus épithéliaux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72808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49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39 la cellule 2009 +++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0669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Jonctions intercellulaires : définitions et rôles biologiques - Nutrixeal  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143750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Les Jonctions Intercellulaires – CYTOBLOG GDE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724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ES EPITHELIUMS DE REVETEMENTS - ppt video online télécha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640960" cy="6120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67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elluloyd — Structure des jonctions étanches L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1770"/>
            <a:ext cx="8712968" cy="4508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034" y="142852"/>
            <a:ext cx="8254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les jonctions </a:t>
            </a:r>
            <a:r>
              <a:rPr lang="fr-FR" sz="3600" b="1" dirty="0" smtClean="0"/>
              <a:t>serrées ou « </a:t>
            </a:r>
            <a:r>
              <a:rPr lang="fr-FR" sz="3600" b="1" dirty="0" err="1" smtClean="0"/>
              <a:t>tight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junctions</a:t>
            </a:r>
            <a:r>
              <a:rPr lang="fr-FR" sz="3600" b="1" dirty="0" smtClean="0"/>
              <a:t> »</a:t>
            </a:r>
            <a:endParaRPr lang="fr-FR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14348" y="557214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jonctions serrées séparent la membrane apicale du domaine </a:t>
            </a:r>
            <a:r>
              <a:rPr lang="fr-FR" dirty="0" err="1" smtClean="0"/>
              <a:t>basolatéral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71605" y="1142984"/>
            <a:ext cx="10715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(</a:t>
            </a:r>
            <a:r>
              <a:rPr lang="fr-FR" sz="1000" i="1" dirty="0" err="1" smtClean="0"/>
              <a:t>junctional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adhesion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molecule</a:t>
            </a:r>
            <a:r>
              <a:rPr lang="fr-FR" sz="1000" dirty="0" smtClean="0"/>
              <a:t>)</a:t>
            </a:r>
            <a:endParaRPr lang="fr-FR" sz="1000" dirty="0"/>
          </a:p>
        </p:txBody>
      </p:sp>
    </p:spTree>
    <p:extLst>
      <p:ext uri="{BB962C8B-B14F-4D97-AF65-F5344CB8AC3E}">
        <p14:creationId xmlns="" xmlns:p14="http://schemas.microsoft.com/office/powerpoint/2010/main" val="113864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s &quot;gap jonctions&quot; ou nexus et leur rôle dans l'au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16824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360805"/>
            <a:ext cx="8618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les jonctions </a:t>
            </a:r>
            <a:r>
              <a:rPr lang="fr-FR" sz="3200" b="1" dirty="0" smtClean="0"/>
              <a:t>communicantes ou « gap </a:t>
            </a:r>
            <a:r>
              <a:rPr lang="fr-FR" sz="3200" b="1" dirty="0" err="1" smtClean="0"/>
              <a:t>junctions</a:t>
            </a:r>
            <a:r>
              <a:rPr lang="fr-FR" sz="3200" b="1" dirty="0" smtClean="0"/>
              <a:t> »</a:t>
            </a:r>
            <a:endParaRPr lang="fr-FR" sz="3200" b="1" dirty="0"/>
          </a:p>
        </p:txBody>
      </p:sp>
    </p:spTree>
    <p:extLst>
      <p:ext uri="{BB962C8B-B14F-4D97-AF65-F5344CB8AC3E}">
        <p14:creationId xmlns="" xmlns:p14="http://schemas.microsoft.com/office/powerpoint/2010/main" val="1538807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P n°3 La membrane plasm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585791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www3.unifr.ch/apps/med/elearning/fr/epithel/images/epithel/liaison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214710" cy="49768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57224" y="538067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"/>
              </a:rPr>
              <a:t>1-</a:t>
            </a:r>
            <a:r>
              <a:rPr lang="fr-FR" b="1" dirty="0" err="1" smtClean="0">
                <a:latin typeface="Arial"/>
              </a:rPr>
              <a:t>tight</a:t>
            </a:r>
            <a:r>
              <a:rPr lang="fr-FR" b="1" dirty="0" smtClean="0">
                <a:latin typeface="Arial"/>
              </a:rPr>
              <a:t> </a:t>
            </a:r>
            <a:r>
              <a:rPr lang="fr-FR" b="1" dirty="0" err="1" smtClean="0">
                <a:latin typeface="Arial"/>
              </a:rPr>
              <a:t>junction</a:t>
            </a:r>
            <a:r>
              <a:rPr lang="fr-FR" b="1" dirty="0" smtClean="0">
                <a:latin typeface="Arial"/>
              </a:rPr>
              <a:t> (</a:t>
            </a:r>
            <a:r>
              <a:rPr lang="fr-FR" b="1" dirty="0" err="1" smtClean="0">
                <a:latin typeface="Arial"/>
              </a:rPr>
              <a:t>zonula</a:t>
            </a:r>
            <a:r>
              <a:rPr lang="fr-FR" b="1" dirty="0" smtClean="0">
                <a:latin typeface="Arial"/>
              </a:rPr>
              <a:t> </a:t>
            </a:r>
            <a:r>
              <a:rPr lang="fr-FR" b="1" dirty="0" err="1" smtClean="0">
                <a:latin typeface="Arial"/>
              </a:rPr>
              <a:t>occludens</a:t>
            </a:r>
            <a:r>
              <a:rPr lang="fr-FR" b="1" dirty="0" smtClean="0">
                <a:latin typeface="Arial"/>
              </a:rPr>
              <a:t>)</a:t>
            </a:r>
            <a:br>
              <a:rPr lang="fr-FR" b="1" dirty="0" smtClean="0">
                <a:latin typeface="Arial"/>
              </a:rPr>
            </a:br>
            <a:r>
              <a:rPr lang="fr-FR" b="1" dirty="0" smtClean="0">
                <a:latin typeface="Arial"/>
              </a:rPr>
              <a:t>2-</a:t>
            </a:r>
            <a:r>
              <a:rPr lang="fr-FR" b="1" dirty="0" err="1" smtClean="0">
                <a:latin typeface="Arial"/>
              </a:rPr>
              <a:t>desmosome</a:t>
            </a:r>
            <a:r>
              <a:rPr lang="fr-FR" b="1" dirty="0" smtClean="0">
                <a:latin typeface="Arial"/>
              </a:rPr>
              <a:t> </a:t>
            </a:r>
            <a:r>
              <a:rPr lang="fr-FR" b="1" dirty="0" smtClean="0">
                <a:latin typeface="Arial"/>
              </a:rPr>
              <a:t>(</a:t>
            </a:r>
            <a:r>
              <a:rPr lang="fr-FR" b="1" dirty="0" err="1" smtClean="0">
                <a:latin typeface="Arial"/>
              </a:rPr>
              <a:t>zonula</a:t>
            </a:r>
            <a:r>
              <a:rPr lang="fr-FR" b="1" dirty="0" smtClean="0">
                <a:latin typeface="Arial"/>
              </a:rPr>
              <a:t> </a:t>
            </a:r>
            <a:r>
              <a:rPr lang="fr-FR" b="1" dirty="0" err="1" smtClean="0">
                <a:latin typeface="Arial"/>
              </a:rPr>
              <a:t>adhaerens</a:t>
            </a:r>
            <a:r>
              <a:rPr lang="fr-FR" b="1" dirty="0" smtClean="0">
                <a:latin typeface="Arial"/>
              </a:rPr>
              <a:t>) </a:t>
            </a:r>
            <a:r>
              <a:rPr lang="fr-FR" b="1" dirty="0" err="1" smtClean="0">
                <a:latin typeface="Arial"/>
              </a:rPr>
              <a:t>desmosome</a:t>
            </a:r>
            <a:r>
              <a:rPr lang="fr-FR" b="1" dirty="0" smtClean="0">
                <a:latin typeface="Arial"/>
              </a:rPr>
              <a:t> ceinturant</a:t>
            </a:r>
            <a:r>
              <a:rPr lang="fr-FR" b="1" dirty="0" smtClean="0">
                <a:latin typeface="Arial"/>
              </a:rPr>
              <a:t/>
            </a:r>
            <a:br>
              <a:rPr lang="fr-FR" b="1" dirty="0" smtClean="0">
                <a:latin typeface="Arial"/>
              </a:rPr>
            </a:br>
            <a:r>
              <a:rPr lang="fr-FR" b="1" dirty="0" smtClean="0">
                <a:latin typeface="Arial"/>
              </a:rPr>
              <a:t>3-</a:t>
            </a:r>
            <a:r>
              <a:rPr lang="fr-FR" b="1" dirty="0" err="1" smtClean="0">
                <a:latin typeface="Arial"/>
              </a:rPr>
              <a:t>desmosome</a:t>
            </a:r>
            <a:r>
              <a:rPr lang="fr-FR" b="1" dirty="0" smtClean="0">
                <a:latin typeface="Arial"/>
              </a:rPr>
              <a:t> </a:t>
            </a:r>
            <a:r>
              <a:rPr lang="fr-FR" b="1" dirty="0" smtClean="0">
                <a:latin typeface="Arial"/>
              </a:rPr>
              <a:t>(macula </a:t>
            </a:r>
            <a:r>
              <a:rPr lang="fr-FR" b="1" dirty="0" err="1" smtClean="0">
                <a:latin typeface="Arial"/>
              </a:rPr>
              <a:t>adhaerens</a:t>
            </a:r>
            <a:r>
              <a:rPr lang="fr-FR" b="1" dirty="0" smtClean="0">
                <a:latin typeface="Arial"/>
              </a:rPr>
              <a:t>) </a:t>
            </a:r>
            <a:r>
              <a:rPr lang="fr-FR" b="1" dirty="0" err="1" smtClean="0">
                <a:latin typeface="Arial"/>
              </a:rPr>
              <a:t>desmosome</a:t>
            </a:r>
            <a:r>
              <a:rPr lang="fr-FR" b="1" dirty="0" smtClean="0">
                <a:latin typeface="Arial"/>
              </a:rPr>
              <a:t> ponctuel</a:t>
            </a:r>
            <a:r>
              <a:rPr lang="fr-FR" b="1" dirty="0" smtClean="0">
                <a:latin typeface="Arial"/>
              </a:rPr>
              <a:t/>
            </a:r>
            <a:br>
              <a:rPr lang="fr-FR" b="1" dirty="0" smtClean="0">
                <a:latin typeface="Arial"/>
              </a:rPr>
            </a:br>
            <a:r>
              <a:rPr lang="fr-FR" b="1" dirty="0" smtClean="0">
                <a:latin typeface="Arial"/>
              </a:rPr>
              <a:t>4-gap </a:t>
            </a:r>
            <a:r>
              <a:rPr lang="fr-FR" b="1" dirty="0" err="1" smtClean="0">
                <a:latin typeface="Arial"/>
              </a:rPr>
              <a:t>junction</a:t>
            </a:r>
            <a:r>
              <a:rPr lang="fr-FR" b="1" dirty="0" smtClean="0">
                <a:latin typeface="Arial"/>
              </a:rPr>
              <a:t> (</a:t>
            </a:r>
            <a:r>
              <a:rPr lang="fr-FR" b="1" dirty="0" err="1" smtClean="0">
                <a:latin typeface="Arial"/>
              </a:rPr>
              <a:t>nexus</a:t>
            </a:r>
            <a:r>
              <a:rPr lang="fr-FR" b="1" dirty="0" smtClean="0">
                <a:latin typeface="Arial"/>
              </a:rPr>
              <a:t>)</a:t>
            </a:r>
            <a:br>
              <a:rPr lang="fr-FR" b="1" dirty="0" smtClean="0">
                <a:latin typeface="Arial"/>
              </a:rPr>
            </a:br>
            <a:endParaRPr lang="fr-FR" b="1" dirty="0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Biologie Simplifiée - Un desmosome est une région où la membrane plasmique  d&amp;#39;une cellule adhère à une cellule adjacente ou à la lame basale  sous-jacente, il est alors appelé hémi-desmosome. La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78674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96744" cy="3542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06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www3.unifr.ch/apps/med/elearning/fr/epithel/images/epithel/liaison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410075" cy="2190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6248" y="6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1-filaments </a:t>
            </a:r>
            <a:r>
              <a:rPr lang="fr-FR" b="1" dirty="0" smtClean="0"/>
              <a:t>du cytosquelette</a:t>
            </a:r>
            <a:br>
              <a:rPr lang="fr-FR" b="1" dirty="0" smtClean="0"/>
            </a:br>
            <a:r>
              <a:rPr lang="fr-FR" b="1" dirty="0" smtClean="0"/>
              <a:t>2-</a:t>
            </a:r>
            <a:r>
              <a:rPr lang="fr-FR" b="1" dirty="0" err="1" smtClean="0"/>
              <a:t>desmosome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3-</a:t>
            </a:r>
            <a:r>
              <a:rPr lang="fr-FR" b="1" dirty="0" err="1" smtClean="0"/>
              <a:t>hémisdesmosome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4-lame </a:t>
            </a:r>
            <a:r>
              <a:rPr lang="fr-FR" b="1" dirty="0" smtClean="0"/>
              <a:t>basale</a:t>
            </a:r>
            <a:endParaRPr lang="fr-FR" b="1" dirty="0"/>
          </a:p>
        </p:txBody>
      </p:sp>
      <p:pic>
        <p:nvPicPr>
          <p:cNvPr id="64516" name="Picture 4" descr="3. Pathogenesis - Epidermolysis bull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643182"/>
            <a:ext cx="664373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8650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6724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émi-desmosome — Conseil Dentaire Dr.Haute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41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xique HISTO M2 2014-15 Platef U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20472" cy="6525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9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slideplayer.fr/slide/3390707/11/images/20/Sp%C3%A9cialisation+du+pole+apicale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94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08" y="764704"/>
            <a:ext cx="8987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EPITHELIUMS </a:t>
            </a:r>
            <a:r>
              <a:rPr lang="fr-FR" sz="4000" b="1" dirty="0" smtClean="0"/>
              <a:t>SIMPLES OU UNISTRATIFIÉS</a:t>
            </a:r>
            <a:endParaRPr lang="fr-FR" sz="4000" b="1" dirty="0"/>
          </a:p>
        </p:txBody>
      </p:sp>
      <p:pic>
        <p:nvPicPr>
          <p:cNvPr id="5122" name="Picture 2" descr="L'épithélium simple consiste en une... - Biologie Simplifié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1"/>
            <a:ext cx="8424936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9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1.slideserve.com/2208024/slide5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3" y="3212976"/>
            <a:ext cx="4248472" cy="338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pi_fig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5952"/>
            <a:ext cx="2808312" cy="232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48988" y="908720"/>
            <a:ext cx="3888432" cy="206210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Constitués de cellules plates plus larges que hautes, constitués en une assise cellulaire, ils revêtent les feuillets pariétal et viscéral des séreuses  de l’organisme : Plèvre, péricarde et péritoine : le </a:t>
            </a:r>
            <a:r>
              <a:rPr lang="fr-FR" sz="1600" dirty="0" err="1"/>
              <a:t>mésothélium</a:t>
            </a:r>
            <a:r>
              <a:rPr lang="fr-FR" sz="1600" dirty="0"/>
              <a:t>.</a:t>
            </a:r>
          </a:p>
          <a:p>
            <a:r>
              <a:rPr lang="fr-FR" sz="1600" dirty="0"/>
              <a:t>Ils revêtent les cavités vasculaires de l’organisme : l’</a:t>
            </a:r>
            <a:r>
              <a:rPr lang="fr-FR" sz="1600" dirty="0" err="1"/>
              <a:t>endothélum</a:t>
            </a:r>
            <a:endParaRPr lang="fr-FR" sz="1600" dirty="0"/>
          </a:p>
          <a:p>
            <a:r>
              <a:rPr lang="fr-FR" sz="1600" dirty="0"/>
              <a:t> </a:t>
            </a:r>
          </a:p>
        </p:txBody>
      </p:sp>
      <p:pic>
        <p:nvPicPr>
          <p:cNvPr id="1034" name="Picture 10" descr="https://image1.slideserve.com/3123255/epith-lium-pavimenteux-simple-le-p-ritoine-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45" y="3212975"/>
            <a:ext cx="4110519" cy="338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116632"/>
            <a:ext cx="4891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Epithélium pavimenteux simple</a:t>
            </a:r>
          </a:p>
        </p:txBody>
      </p:sp>
    </p:spTree>
    <p:extLst>
      <p:ext uri="{BB962C8B-B14F-4D97-AF65-F5344CB8AC3E}">
        <p14:creationId xmlns="" xmlns:p14="http://schemas.microsoft.com/office/powerpoint/2010/main" val="41088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1.slideserve.com/2208024/slide3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438166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campus.cerimes.fr/histologie-et-embryologie-medicales/enseignement/histologie1/site/html/images/figur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3" y="3501008"/>
            <a:ext cx="4324350" cy="3114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24369" y="1196752"/>
            <a:ext cx="4572000" cy="181588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fr-FR" sz="2800" dirty="0"/>
              <a:t>au niveau de l'épithélium ovarien, des plexus choroïdes ou des tubes rénaux embryonnaires </a:t>
            </a:r>
          </a:p>
        </p:txBody>
      </p:sp>
      <p:pic>
        <p:nvPicPr>
          <p:cNvPr id="33796" name="Picture 4" descr="https://image1.slideserve.com/3123255/epith-lium-cubique-simple-les-canaux-excr-teurs-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8" y="836711"/>
            <a:ext cx="4176464" cy="2598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6" y="116632"/>
            <a:ext cx="4136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Epithélium </a:t>
            </a:r>
            <a:r>
              <a:rPr lang="fr-FR" sz="2800" b="1" dirty="0" smtClean="0"/>
              <a:t>cubique simple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998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170</Words>
  <Application>Microsoft Office PowerPoint</Application>
  <PresentationFormat>Affichage à l'écran (4:3)</PresentationFormat>
  <Paragraphs>31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Dell</cp:lastModifiedBy>
  <cp:revision>56</cp:revision>
  <dcterms:created xsi:type="dcterms:W3CDTF">2020-12-17T20:49:36Z</dcterms:created>
  <dcterms:modified xsi:type="dcterms:W3CDTF">2021-11-03T01:05:38Z</dcterms:modified>
</cp:coreProperties>
</file>