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86" r:id="rId8"/>
    <p:sldId id="262" r:id="rId9"/>
    <p:sldId id="263" r:id="rId10"/>
    <p:sldId id="265" r:id="rId11"/>
    <p:sldId id="264" r:id="rId12"/>
    <p:sldId id="266" r:id="rId13"/>
    <p:sldId id="267" r:id="rId14"/>
    <p:sldId id="268" r:id="rId15"/>
    <p:sldId id="269" r:id="rId16"/>
    <p:sldId id="270" r:id="rId17"/>
    <p:sldId id="271" r:id="rId18"/>
    <p:sldId id="272" r:id="rId19"/>
    <p:sldId id="276" r:id="rId20"/>
    <p:sldId id="273" r:id="rId21"/>
    <p:sldId id="274" r:id="rId22"/>
    <p:sldId id="275" r:id="rId23"/>
    <p:sldId id="277" r:id="rId24"/>
    <p:sldId id="279" r:id="rId25"/>
    <p:sldId id="280" r:id="rId26"/>
    <p:sldId id="278" r:id="rId27"/>
    <p:sldId id="281" r:id="rId28"/>
    <p:sldId id="282" r:id="rId29"/>
    <p:sldId id="283" r:id="rId30"/>
    <p:sldId id="285" r:id="rId31"/>
    <p:sldId id="284"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2A8C8-155D-4EC3-A2C6-E8C28D30E8B3}" type="datetimeFigureOut">
              <a:rPr lang="fr-FR" smtClean="0"/>
              <a:pPr/>
              <a:t>17/11/2021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8A7C6-6036-434F-85EA-57615A35CBA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13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20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055C93E-FA74-438F-BF54-93FACC0E815B}" type="datetimeFigureOut">
              <a:rPr lang="fr-FR" smtClean="0"/>
              <a:pPr/>
              <a:t>17/11/2021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55C93E-FA74-438F-BF54-93FACC0E815B}" type="datetimeFigureOut">
              <a:rPr lang="fr-FR" smtClean="0"/>
              <a:pPr/>
              <a:t>17/11/2021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55C93E-FA74-438F-BF54-93FACC0E815B}" type="datetimeFigureOut">
              <a:rPr lang="fr-FR" smtClean="0"/>
              <a:pPr/>
              <a:t>17/11/2021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55C93E-FA74-438F-BF54-93FACC0E815B}" type="datetimeFigureOut">
              <a:rPr lang="fr-FR" smtClean="0"/>
              <a:pPr/>
              <a:t>17/11/2021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055C93E-FA74-438F-BF54-93FACC0E815B}" type="datetimeFigureOut">
              <a:rPr lang="fr-FR" smtClean="0"/>
              <a:pPr/>
              <a:t>17/11/2021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055C93E-FA74-438F-BF54-93FACC0E815B}" type="datetimeFigureOut">
              <a:rPr lang="fr-FR" smtClean="0"/>
              <a:pPr/>
              <a:t>17/11/2021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055C93E-FA74-438F-BF54-93FACC0E815B}" type="datetimeFigureOut">
              <a:rPr lang="fr-FR" smtClean="0"/>
              <a:pPr/>
              <a:t>17/11/2021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055C93E-FA74-438F-BF54-93FACC0E815B}" type="datetimeFigureOut">
              <a:rPr lang="fr-FR" smtClean="0"/>
              <a:pPr/>
              <a:t>17/11/2021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55C93E-FA74-438F-BF54-93FACC0E815B}" type="datetimeFigureOut">
              <a:rPr lang="fr-FR" smtClean="0"/>
              <a:pPr/>
              <a:t>17/11/2021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055C93E-FA74-438F-BF54-93FACC0E815B}" type="datetimeFigureOut">
              <a:rPr lang="fr-FR" smtClean="0"/>
              <a:pPr/>
              <a:t>17/11/2021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055C93E-FA74-438F-BF54-93FACC0E815B}" type="datetimeFigureOut">
              <a:rPr lang="fr-FR" smtClean="0"/>
              <a:pPr/>
              <a:t>17/11/2021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5C93E-FA74-438F-BF54-93FACC0E815B}" type="datetimeFigureOut">
              <a:rPr lang="fr-FR" smtClean="0"/>
              <a:pPr/>
              <a:t>17/11/2021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863F0-3BCD-4650-A598-B8CCAB57EF1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www.futura-sciences.com/sante/definitions/medecine-anticorps-9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t>TISSUS CONJONCTIFS </a:t>
            </a:r>
            <a:endParaRPr lang="fr-F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8860" y="571480"/>
            <a:ext cx="3729547" cy="646331"/>
          </a:xfrm>
          <a:prstGeom prst="rect">
            <a:avLst/>
          </a:prstGeom>
        </p:spPr>
        <p:txBody>
          <a:bodyPr wrap="none">
            <a:spAutoFit/>
          </a:bodyPr>
          <a:lstStyle/>
          <a:p>
            <a:pPr lvl="0" fontAlgn="base">
              <a:spcBef>
                <a:spcPct val="0"/>
              </a:spcBef>
              <a:spcAft>
                <a:spcPct val="0"/>
              </a:spcAft>
            </a:pPr>
            <a:r>
              <a:rPr kumimoji="0" lang="fr-FR" sz="3600" b="1" i="0" u="none" strike="noStrike" cap="none" normalizeH="0" baseline="0" dirty="0" smtClean="0">
                <a:ln>
                  <a:noFill/>
                </a:ln>
                <a:solidFill>
                  <a:srgbClr val="444444"/>
                </a:solidFill>
                <a:effectLst/>
                <a:ea typeface="Calibri" pitchFamily="34" charset="0"/>
                <a:cs typeface="Times New Roman" pitchFamily="18" charset="0"/>
              </a:rPr>
              <a:t>LES PLASMOCYTES</a:t>
            </a:r>
            <a:endParaRPr kumimoji="0" lang="fr-FR" sz="3600" b="0" i="0" u="none" strike="noStrike" cap="none" normalizeH="0" baseline="0" dirty="0" smtClean="0">
              <a:ln>
                <a:noFill/>
              </a:ln>
              <a:solidFill>
                <a:schemeClr val="tx1"/>
              </a:solidFill>
              <a:effectLst/>
              <a:cs typeface="Arial" pitchFamily="34" charset="0"/>
            </a:endParaRPr>
          </a:p>
        </p:txBody>
      </p:sp>
      <p:pic>
        <p:nvPicPr>
          <p:cNvPr id="23554" name="Picture 2" descr="Image, Photo Plasmocyte examiné au microscope, Hématologie - Vulgaris  Médical"/>
          <p:cNvPicPr>
            <a:picLocks noChangeAspect="1" noChangeArrowheads="1"/>
          </p:cNvPicPr>
          <p:nvPr/>
        </p:nvPicPr>
        <p:blipFill>
          <a:blip r:embed="rId2"/>
          <a:srcRect/>
          <a:stretch>
            <a:fillRect/>
          </a:stretch>
        </p:blipFill>
        <p:spPr bwMode="auto">
          <a:xfrm>
            <a:off x="214282" y="1428736"/>
            <a:ext cx="3143272" cy="3214710"/>
          </a:xfrm>
          <a:prstGeom prst="rect">
            <a:avLst/>
          </a:prstGeom>
          <a:noFill/>
        </p:spPr>
      </p:pic>
      <p:pic>
        <p:nvPicPr>
          <p:cNvPr id="23555" name="Picture 3"/>
          <p:cNvPicPr>
            <a:picLocks noChangeAspect="1" noChangeArrowheads="1"/>
          </p:cNvPicPr>
          <p:nvPr/>
        </p:nvPicPr>
        <p:blipFill>
          <a:blip r:embed="rId3"/>
          <a:srcRect/>
          <a:stretch>
            <a:fillRect/>
          </a:stretch>
        </p:blipFill>
        <p:spPr bwMode="auto">
          <a:xfrm>
            <a:off x="4286248" y="1357298"/>
            <a:ext cx="4143404" cy="3286148"/>
          </a:xfrm>
          <a:prstGeom prst="rect">
            <a:avLst/>
          </a:prstGeom>
          <a:noFill/>
          <a:ln w="9525">
            <a:noFill/>
            <a:miter lim="800000"/>
            <a:headEnd/>
            <a:tailEnd/>
          </a:ln>
          <a:effectLst/>
        </p:spPr>
      </p:pic>
      <p:sp>
        <p:nvSpPr>
          <p:cNvPr id="5" name="Rectangle 4"/>
          <p:cNvSpPr/>
          <p:nvPr/>
        </p:nvSpPr>
        <p:spPr>
          <a:xfrm>
            <a:off x="2357422" y="5072074"/>
            <a:ext cx="4572000" cy="1631216"/>
          </a:xfrm>
          <a:prstGeom prst="rect">
            <a:avLst/>
          </a:prstGeom>
        </p:spPr>
        <p:txBody>
          <a:bodyPr>
            <a:spAutoFit/>
          </a:bodyPr>
          <a:lstStyle/>
          <a:p>
            <a:r>
              <a:rPr lang="fr-FR" sz="2000" b="1" dirty="0" smtClean="0"/>
              <a:t>- Cellules ovoïdes</a:t>
            </a:r>
          </a:p>
          <a:p>
            <a:r>
              <a:rPr lang="fr-FR" sz="2000" b="1" dirty="0" smtClean="0"/>
              <a:t>- cytoplasme </a:t>
            </a:r>
            <a:r>
              <a:rPr lang="fr-FR" sz="2000" b="1" dirty="0"/>
              <a:t>est </a:t>
            </a:r>
            <a:r>
              <a:rPr lang="fr-FR" sz="2000" b="1" dirty="0" smtClean="0"/>
              <a:t>basophile</a:t>
            </a:r>
          </a:p>
          <a:p>
            <a:r>
              <a:rPr lang="fr-FR" sz="2000" b="1" dirty="0" smtClean="0"/>
              <a:t>-  très basophile</a:t>
            </a:r>
          </a:p>
          <a:p>
            <a:pPr>
              <a:buFontTx/>
              <a:buChar char="-"/>
            </a:pPr>
            <a:r>
              <a:rPr lang="fr-FR" sz="2000" b="1" dirty="0" smtClean="0"/>
              <a:t>Dérivent des lymphocytes B</a:t>
            </a:r>
          </a:p>
          <a:p>
            <a:pPr>
              <a:buFontTx/>
              <a:buChar char="-"/>
            </a:pPr>
            <a:r>
              <a:rPr lang="fr-FR" sz="2000" b="1" dirty="0" smtClean="0"/>
              <a:t> </a:t>
            </a:r>
            <a:r>
              <a:rPr lang="fr-FR" sz="2000" b="1" dirty="0"/>
              <a:t>capables de produire </a:t>
            </a:r>
            <a:r>
              <a:rPr lang="fr-FR" sz="2000" b="1" dirty="0" smtClean="0"/>
              <a:t>des </a:t>
            </a:r>
            <a:r>
              <a:rPr lang="fr-FR" sz="2000" b="1" dirty="0" smtClean="0">
                <a:hlinkClick r:id="rId4"/>
              </a:rPr>
              <a:t>anticorps</a:t>
            </a:r>
            <a:endParaRPr lang="fr-FR"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000100" y="428604"/>
            <a:ext cx="747480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Les leucocytes (monocytes, lymphocytes et granulocytes)</a:t>
            </a:r>
            <a:endParaRPr kumimoji="0" lang="fr-FR" sz="2400" b="0" i="0" u="none" strike="noStrike" cap="none" normalizeH="0" baseline="0" dirty="0" smtClean="0">
              <a:ln>
                <a:noFill/>
              </a:ln>
              <a:solidFill>
                <a:schemeClr val="tx1"/>
              </a:solidFill>
              <a:effectLst/>
              <a:cs typeface="Arial" pitchFamily="34" charset="0"/>
            </a:endParaRPr>
          </a:p>
        </p:txBody>
      </p:sp>
      <p:sp>
        <p:nvSpPr>
          <p:cNvPr id="24578" name="Rectangle 2"/>
          <p:cNvSpPr>
            <a:spLocks noChangeArrowheads="1"/>
          </p:cNvSpPr>
          <p:nvPr/>
        </p:nvSpPr>
        <p:spPr bwMode="auto">
          <a:xfrm>
            <a:off x="714348" y="5072074"/>
            <a:ext cx="2311274"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d’infection </a:t>
            </a:r>
            <a:endParaRPr kumimoji="0" lang="fr-FR" sz="24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d’inflammation</a:t>
            </a:r>
            <a:endParaRPr kumimoji="0" lang="fr-FR" sz="2400" b="1" i="0" u="none" strike="noStrike" cap="none" normalizeH="0" baseline="0" dirty="0" smtClean="0">
              <a:ln>
                <a:noFill/>
              </a:ln>
              <a:solidFill>
                <a:schemeClr val="tx1"/>
              </a:solidFill>
              <a:effectLst/>
              <a:cs typeface="Arial" pitchFamily="34" charset="0"/>
            </a:endParaRPr>
          </a:p>
        </p:txBody>
      </p:sp>
      <p:pic>
        <p:nvPicPr>
          <p:cNvPr id="24580" name="Picture 4" descr="Leucocytes (ou globules blancs) | Votre espace STL"/>
          <p:cNvPicPr>
            <a:picLocks noChangeAspect="1" noChangeArrowheads="1"/>
          </p:cNvPicPr>
          <p:nvPr/>
        </p:nvPicPr>
        <p:blipFill>
          <a:blip r:embed="rId2"/>
          <a:srcRect/>
          <a:stretch>
            <a:fillRect/>
          </a:stretch>
        </p:blipFill>
        <p:spPr bwMode="auto">
          <a:xfrm>
            <a:off x="1000100" y="1357298"/>
            <a:ext cx="6286544" cy="350046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84" y="428604"/>
            <a:ext cx="5493940" cy="646331"/>
          </a:xfrm>
          <a:prstGeom prst="rect">
            <a:avLst/>
          </a:prstGeom>
        </p:spPr>
        <p:txBody>
          <a:bodyPr wrap="none">
            <a:spAutoFit/>
          </a:bodyPr>
          <a:lstStyle/>
          <a:p>
            <a:r>
              <a:rPr lang="fr-FR" sz="3600" b="1" dirty="0" smtClean="0"/>
              <a:t>MATRICE EXTRACELLULAIRE</a:t>
            </a:r>
            <a:endParaRPr lang="fr-FR" sz="3600" b="1" dirty="0"/>
          </a:p>
        </p:txBody>
      </p:sp>
      <p:sp>
        <p:nvSpPr>
          <p:cNvPr id="3" name="Rectangle 2"/>
          <p:cNvSpPr/>
          <p:nvPr/>
        </p:nvSpPr>
        <p:spPr>
          <a:xfrm>
            <a:off x="642910" y="1285860"/>
            <a:ext cx="5357850" cy="461665"/>
          </a:xfrm>
          <a:prstGeom prst="rect">
            <a:avLst/>
          </a:prstGeom>
        </p:spPr>
        <p:txBody>
          <a:bodyPr wrap="square">
            <a:spAutoFit/>
          </a:bodyPr>
          <a:lstStyle/>
          <a:p>
            <a:pPr lvl="0" fontAlgn="base">
              <a:spcBef>
                <a:spcPct val="0"/>
              </a:spcBef>
              <a:spcAft>
                <a:spcPct val="0"/>
              </a:spcAf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LA SUBSTANCE FONDAMENTALE</a:t>
            </a:r>
            <a:endParaRPr kumimoji="0" lang="fr-FR" sz="2400" b="1" i="0" u="none" strike="noStrike" cap="none" normalizeH="0" baseline="0" dirty="0" smtClean="0">
              <a:ln>
                <a:noFill/>
              </a:ln>
              <a:solidFill>
                <a:schemeClr val="tx1"/>
              </a:solidFill>
              <a:effectLst/>
              <a:cs typeface="Arial" pitchFamily="34" charset="0"/>
            </a:endParaRPr>
          </a:p>
        </p:txBody>
      </p:sp>
      <p:sp>
        <p:nvSpPr>
          <p:cNvPr id="4" name="Rectangle 3"/>
          <p:cNvSpPr/>
          <p:nvPr/>
        </p:nvSpPr>
        <p:spPr>
          <a:xfrm>
            <a:off x="1428728" y="1857364"/>
            <a:ext cx="3313279" cy="369332"/>
          </a:xfrm>
          <a:prstGeom prst="rect">
            <a:avLst/>
          </a:prstGeom>
        </p:spPr>
        <p:txBody>
          <a:bodyPr wrap="none">
            <a:spAutoFit/>
          </a:bodyPr>
          <a:lstStyle/>
          <a:p>
            <a:r>
              <a:rPr lang="fr-FR" b="1" dirty="0" smtClean="0"/>
              <a:t>- substance </a:t>
            </a:r>
            <a:r>
              <a:rPr lang="fr-FR" b="1" dirty="0"/>
              <a:t>homogène, amorphe</a:t>
            </a:r>
          </a:p>
        </p:txBody>
      </p:sp>
      <p:sp>
        <p:nvSpPr>
          <p:cNvPr id="5" name="Rectangle 4"/>
          <p:cNvSpPr/>
          <p:nvPr/>
        </p:nvSpPr>
        <p:spPr>
          <a:xfrm>
            <a:off x="1428728" y="2214554"/>
            <a:ext cx="5357850" cy="369332"/>
          </a:xfrm>
          <a:prstGeom prst="rect">
            <a:avLst/>
          </a:prstGeom>
        </p:spPr>
        <p:txBody>
          <a:bodyPr wrap="square">
            <a:spAutoFit/>
          </a:bodyPr>
          <a:lstStyle/>
          <a:p>
            <a:r>
              <a:rPr lang="fr-FR" b="1" dirty="0" smtClean="0"/>
              <a:t>- rôle </a:t>
            </a:r>
            <a:r>
              <a:rPr lang="fr-FR" b="1" dirty="0"/>
              <a:t>très important dans la nutrition des cellules</a:t>
            </a:r>
          </a:p>
        </p:txBody>
      </p:sp>
      <p:sp>
        <p:nvSpPr>
          <p:cNvPr id="6" name="Rectangle 5"/>
          <p:cNvSpPr/>
          <p:nvPr/>
        </p:nvSpPr>
        <p:spPr>
          <a:xfrm>
            <a:off x="1500166" y="2643182"/>
            <a:ext cx="2170466" cy="369332"/>
          </a:xfrm>
          <a:prstGeom prst="rect">
            <a:avLst/>
          </a:prstGeom>
        </p:spPr>
        <p:txBody>
          <a:bodyPr wrap="none">
            <a:spAutoFit/>
          </a:bodyPr>
          <a:lstStyle/>
          <a:p>
            <a:r>
              <a:rPr lang="fr-FR" b="1" dirty="0" smtClean="0"/>
              <a:t>- Les </a:t>
            </a:r>
            <a:r>
              <a:rPr lang="fr-FR" b="1" dirty="0" err="1"/>
              <a:t>protéoglycanes</a:t>
            </a:r>
            <a:r>
              <a:rPr lang="fr-FR" b="1" dirty="0"/>
              <a:t> </a:t>
            </a:r>
          </a:p>
        </p:txBody>
      </p:sp>
      <p:sp>
        <p:nvSpPr>
          <p:cNvPr id="7" name="Rectangle 6"/>
          <p:cNvSpPr/>
          <p:nvPr/>
        </p:nvSpPr>
        <p:spPr>
          <a:xfrm>
            <a:off x="1500166" y="3143248"/>
            <a:ext cx="3337324" cy="369332"/>
          </a:xfrm>
          <a:prstGeom prst="rect">
            <a:avLst/>
          </a:prstGeom>
        </p:spPr>
        <p:txBody>
          <a:bodyPr wrap="none">
            <a:spAutoFit/>
          </a:bodyPr>
          <a:lstStyle/>
          <a:p>
            <a:r>
              <a:rPr lang="fr-FR" b="1" dirty="0" smtClean="0"/>
              <a:t>-</a:t>
            </a:r>
            <a:r>
              <a:rPr lang="fr-FR" dirty="0" smtClean="0"/>
              <a:t> </a:t>
            </a:r>
            <a:r>
              <a:rPr lang="fr-FR" b="1" dirty="0" smtClean="0"/>
              <a:t>Les </a:t>
            </a:r>
            <a:r>
              <a:rPr lang="fr-FR" b="1" dirty="0"/>
              <a:t>glycoprotéines de </a:t>
            </a:r>
            <a:r>
              <a:rPr lang="fr-FR" b="1" dirty="0" smtClean="0"/>
              <a:t>structure:</a:t>
            </a:r>
            <a:endParaRPr lang="fr-FR" b="1" dirty="0"/>
          </a:p>
        </p:txBody>
      </p:sp>
      <p:sp>
        <p:nvSpPr>
          <p:cNvPr id="8" name="Rectangle 7"/>
          <p:cNvSpPr/>
          <p:nvPr/>
        </p:nvSpPr>
        <p:spPr>
          <a:xfrm>
            <a:off x="4786314" y="3143248"/>
            <a:ext cx="2927789" cy="369332"/>
          </a:xfrm>
          <a:prstGeom prst="rect">
            <a:avLst/>
          </a:prstGeom>
        </p:spPr>
        <p:txBody>
          <a:bodyPr wrap="none">
            <a:spAutoFit/>
          </a:bodyPr>
          <a:lstStyle/>
          <a:p>
            <a:r>
              <a:rPr lang="fr-FR" b="1" dirty="0"/>
              <a:t>la </a:t>
            </a:r>
            <a:r>
              <a:rPr lang="fr-FR" b="1" dirty="0" err="1"/>
              <a:t>fibronectine</a:t>
            </a:r>
            <a:r>
              <a:rPr lang="fr-FR" b="1" dirty="0"/>
              <a:t> et la </a:t>
            </a:r>
            <a:r>
              <a:rPr lang="fr-FR" b="1" dirty="0" err="1"/>
              <a:t>laminine</a:t>
            </a:r>
            <a:endParaRPr lang="fr-FR" b="1" dirty="0"/>
          </a:p>
        </p:txBody>
      </p:sp>
      <p:sp>
        <p:nvSpPr>
          <p:cNvPr id="9" name="Rectangle 8"/>
          <p:cNvSpPr/>
          <p:nvPr/>
        </p:nvSpPr>
        <p:spPr>
          <a:xfrm>
            <a:off x="1500166" y="3643314"/>
            <a:ext cx="2710807" cy="369332"/>
          </a:xfrm>
          <a:prstGeom prst="rect">
            <a:avLst/>
          </a:prstGeom>
        </p:spPr>
        <p:txBody>
          <a:bodyPr wrap="none">
            <a:spAutoFit/>
          </a:bodyPr>
          <a:lstStyle/>
          <a:p>
            <a:r>
              <a:rPr lang="fr-FR" b="1" dirty="0" smtClean="0"/>
              <a:t>-</a:t>
            </a:r>
            <a:r>
              <a:rPr lang="fr-FR" dirty="0" smtClean="0"/>
              <a:t> </a:t>
            </a:r>
            <a:r>
              <a:rPr lang="fr-FR" b="1" dirty="0" smtClean="0"/>
              <a:t>L’eau </a:t>
            </a:r>
            <a:r>
              <a:rPr lang="fr-FR" b="1" dirty="0"/>
              <a:t>et les sels minéraux</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4546" y="571480"/>
            <a:ext cx="4903522" cy="584775"/>
          </a:xfrm>
          <a:prstGeom prst="rect">
            <a:avLst/>
          </a:prstGeom>
        </p:spPr>
        <p:txBody>
          <a:bodyPr wrap="none">
            <a:spAutoFit/>
          </a:bodyPr>
          <a:lstStyle/>
          <a:p>
            <a:r>
              <a:rPr lang="fr-FR" sz="3200" b="1" dirty="0" smtClean="0"/>
              <a:t>MATRICE EXTRACELLULAIRE</a:t>
            </a:r>
            <a:endParaRPr lang="fr-FR" sz="3200" b="1" dirty="0"/>
          </a:p>
        </p:txBody>
      </p:sp>
      <p:sp>
        <p:nvSpPr>
          <p:cNvPr id="3" name="Rectangle 2"/>
          <p:cNvSpPr/>
          <p:nvPr/>
        </p:nvSpPr>
        <p:spPr>
          <a:xfrm>
            <a:off x="1000100" y="1214422"/>
            <a:ext cx="1991186" cy="584775"/>
          </a:xfrm>
          <a:prstGeom prst="rect">
            <a:avLst/>
          </a:prstGeom>
        </p:spPr>
        <p:txBody>
          <a:bodyPr wrap="none">
            <a:spAutoFit/>
          </a:bodyPr>
          <a:lstStyle/>
          <a:p>
            <a:pPr lvl="0" fontAlgn="base">
              <a:spcBef>
                <a:spcPct val="0"/>
              </a:spcBef>
              <a:spcAft>
                <a:spcPct val="0"/>
              </a:spcAft>
            </a:pPr>
            <a:r>
              <a:rPr lang="fr-FR" sz="3200" b="1" dirty="0" smtClean="0">
                <a:ea typeface="Calibri" pitchFamily="34" charset="0"/>
                <a:cs typeface="Times New Roman" pitchFamily="18" charset="0"/>
              </a:rPr>
              <a:t>L</a:t>
            </a:r>
            <a:r>
              <a:rPr kumimoji="0" lang="fr-FR" sz="3200" b="1" i="0" u="none" strike="noStrike" cap="none" normalizeH="0" baseline="0" dirty="0" smtClean="0">
                <a:ln>
                  <a:noFill/>
                </a:ln>
                <a:solidFill>
                  <a:schemeClr val="tx1"/>
                </a:solidFill>
                <a:effectLst/>
                <a:ea typeface="Calibri" pitchFamily="34" charset="0"/>
                <a:cs typeface="Times New Roman" pitchFamily="18" charset="0"/>
              </a:rPr>
              <a:t>ES FIBRES</a:t>
            </a:r>
            <a:endParaRPr kumimoji="0" lang="fr-FR" sz="3200" b="1" i="0" u="none" strike="noStrike" cap="none" normalizeH="0" baseline="0" dirty="0" smtClean="0">
              <a:ln>
                <a:noFill/>
              </a:ln>
              <a:solidFill>
                <a:schemeClr val="tx1"/>
              </a:solidFill>
              <a:effectLst/>
              <a:cs typeface="Arial" pitchFamily="34" charset="0"/>
            </a:endParaRPr>
          </a:p>
        </p:txBody>
      </p:sp>
      <p:sp>
        <p:nvSpPr>
          <p:cNvPr id="4" name="Rectangle 3"/>
          <p:cNvSpPr/>
          <p:nvPr/>
        </p:nvSpPr>
        <p:spPr>
          <a:xfrm>
            <a:off x="2928926" y="1214422"/>
            <a:ext cx="2940998" cy="584775"/>
          </a:xfrm>
          <a:prstGeom prst="rect">
            <a:avLst/>
          </a:prstGeom>
        </p:spPr>
        <p:txBody>
          <a:bodyPr wrap="none">
            <a:spAutoFit/>
          </a:bodyPr>
          <a:lstStyle/>
          <a:p>
            <a:r>
              <a:rPr lang="fr-FR" sz="3200" b="1" dirty="0" smtClean="0"/>
              <a:t>DE COLLAGÈNES</a:t>
            </a:r>
            <a:endParaRPr lang="fr-FR" sz="3200" dirty="0"/>
          </a:p>
        </p:txBody>
      </p:sp>
      <p:pic>
        <p:nvPicPr>
          <p:cNvPr id="26628" name="Picture 4" descr="Fibres de collagène"/>
          <p:cNvPicPr>
            <a:picLocks noChangeAspect="1" noChangeArrowheads="1"/>
          </p:cNvPicPr>
          <p:nvPr/>
        </p:nvPicPr>
        <p:blipFill>
          <a:blip r:embed="rId3"/>
          <a:srcRect/>
          <a:stretch>
            <a:fillRect/>
          </a:stretch>
        </p:blipFill>
        <p:spPr bwMode="auto">
          <a:xfrm>
            <a:off x="142844" y="1928802"/>
            <a:ext cx="4286280" cy="3810000"/>
          </a:xfrm>
          <a:prstGeom prst="rect">
            <a:avLst/>
          </a:prstGeom>
          <a:noFill/>
          <a:ln w="57150">
            <a:solidFill>
              <a:schemeClr val="tx1"/>
            </a:solidFill>
          </a:ln>
        </p:spPr>
      </p:pic>
      <p:sp>
        <p:nvSpPr>
          <p:cNvPr id="7" name="Rectangle 6"/>
          <p:cNvSpPr/>
          <p:nvPr/>
        </p:nvSpPr>
        <p:spPr>
          <a:xfrm>
            <a:off x="5500694" y="2214554"/>
            <a:ext cx="4572000" cy="1569660"/>
          </a:xfrm>
          <a:prstGeom prst="rect">
            <a:avLst/>
          </a:prstGeom>
        </p:spPr>
        <p:txBody>
          <a:bodyPr>
            <a:spAutoFit/>
          </a:bodyPr>
          <a:lstStyle/>
          <a:p>
            <a:r>
              <a:rPr lang="fr-FR" sz="2400" b="1" dirty="0" smtClean="0"/>
              <a:t>- Les plus abondantes</a:t>
            </a:r>
          </a:p>
          <a:p>
            <a:r>
              <a:rPr lang="fr-FR" sz="2400" b="1" dirty="0" smtClean="0"/>
              <a:t>- Très </a:t>
            </a:r>
            <a:r>
              <a:rPr lang="fr-FR" sz="2400" b="1" dirty="0"/>
              <a:t>résistantes</a:t>
            </a:r>
          </a:p>
          <a:p>
            <a:r>
              <a:rPr lang="fr-FR" sz="2400" b="1" dirty="0" smtClean="0"/>
              <a:t>- 19 </a:t>
            </a:r>
            <a:r>
              <a:rPr lang="fr-FR" sz="2400" b="1" dirty="0"/>
              <a:t>types (I XIX)</a:t>
            </a:r>
          </a:p>
          <a:p>
            <a:r>
              <a:rPr lang="fr-FR" sz="2400" b="1" dirty="0" smtClean="0"/>
              <a:t>- Fibres </a:t>
            </a:r>
            <a:r>
              <a:rPr lang="fr-FR" sz="2400" b="1" dirty="0"/>
              <a:t>non anastomosées</a:t>
            </a:r>
          </a:p>
        </p:txBody>
      </p:sp>
      <p:sp>
        <p:nvSpPr>
          <p:cNvPr id="8" name="Rectangle 7"/>
          <p:cNvSpPr/>
          <p:nvPr/>
        </p:nvSpPr>
        <p:spPr>
          <a:xfrm>
            <a:off x="4572000" y="3714752"/>
            <a:ext cx="4572000" cy="2308324"/>
          </a:xfrm>
          <a:prstGeom prst="rect">
            <a:avLst/>
          </a:prstGeom>
        </p:spPr>
        <p:txBody>
          <a:bodyPr>
            <a:spAutoFit/>
          </a:bodyPr>
          <a:lstStyle/>
          <a:p>
            <a:r>
              <a:rPr lang="fr-FR" sz="2400" b="1" dirty="0">
                <a:solidFill>
                  <a:srgbClr val="00B050"/>
                </a:solidFill>
              </a:rPr>
              <a:t>Type I</a:t>
            </a:r>
            <a:r>
              <a:rPr lang="fr-FR" sz="2400" b="1" dirty="0"/>
              <a:t> le plus répandu=derme, os, cartilage fibreux et tendon</a:t>
            </a:r>
          </a:p>
          <a:p>
            <a:r>
              <a:rPr lang="fr-FR" sz="2400" b="1" dirty="0">
                <a:solidFill>
                  <a:srgbClr val="00B050"/>
                </a:solidFill>
              </a:rPr>
              <a:t>Type II </a:t>
            </a:r>
            <a:r>
              <a:rPr lang="fr-FR" sz="2400" b="1" dirty="0"/>
              <a:t>=cartilage hyalin</a:t>
            </a:r>
          </a:p>
          <a:p>
            <a:r>
              <a:rPr lang="fr-FR" sz="2400" b="1" dirty="0">
                <a:solidFill>
                  <a:srgbClr val="00B050"/>
                </a:solidFill>
              </a:rPr>
              <a:t>Type III</a:t>
            </a:r>
            <a:r>
              <a:rPr lang="fr-FR" sz="2400" b="1" dirty="0"/>
              <a:t>= fibres de réticulines = organes </a:t>
            </a:r>
            <a:r>
              <a:rPr lang="fr-FR" sz="2400" b="1" dirty="0" err="1"/>
              <a:t>hématopoiétiques</a:t>
            </a:r>
            <a:endParaRPr lang="fr-FR" sz="2400" b="1" dirty="0"/>
          </a:p>
          <a:p>
            <a:r>
              <a:rPr lang="fr-FR" sz="2400" b="1" dirty="0">
                <a:solidFill>
                  <a:srgbClr val="00B050"/>
                </a:solidFill>
              </a:rPr>
              <a:t>Type IV</a:t>
            </a:r>
            <a:r>
              <a:rPr lang="fr-FR" sz="2400" b="1" dirty="0"/>
              <a:t>= membranes basales</a:t>
            </a:r>
          </a:p>
        </p:txBody>
      </p:sp>
      <p:sp>
        <p:nvSpPr>
          <p:cNvPr id="4097" name="Rectangle 1"/>
          <p:cNvSpPr>
            <a:spLocks noChangeArrowheads="1"/>
          </p:cNvSpPr>
          <p:nvPr/>
        </p:nvSpPr>
        <p:spPr bwMode="auto">
          <a:xfrm>
            <a:off x="642910" y="6215082"/>
            <a:ext cx="728148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ea typeface="Calibri" pitchFamily="34" charset="0"/>
                <a:cs typeface="Times New Roman" pitchFamily="18" charset="0"/>
              </a:rPr>
              <a:t>colorations spéciales tel que la résorcine, trichrome de Masson</a:t>
            </a:r>
            <a:r>
              <a:rPr kumimoji="0" lang="fr-FR" sz="2000" b="0" i="0" u="none" strike="noStrike" cap="none" normalizeH="0" baseline="0" dirty="0" smtClean="0">
                <a:ln>
                  <a:noFill/>
                </a:ln>
                <a:solidFill>
                  <a:schemeClr val="tx1"/>
                </a:solidFill>
                <a:effectLst/>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cs typeface="Arial" pitchFamily="34" charset="0"/>
            </a:endParaRPr>
          </a:p>
        </p:txBody>
      </p:sp>
      <p:cxnSp>
        <p:nvCxnSpPr>
          <p:cNvPr id="10" name="Connecteur droit avec flèche 9"/>
          <p:cNvCxnSpPr/>
          <p:nvPr/>
        </p:nvCxnSpPr>
        <p:spPr>
          <a:xfrm rot="10800000" flipV="1">
            <a:off x="2643174" y="1785926"/>
            <a:ext cx="2214578" cy="121444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285728"/>
            <a:ext cx="5731762" cy="584775"/>
          </a:xfrm>
          <a:prstGeom prst="rect">
            <a:avLst/>
          </a:prstGeom>
        </p:spPr>
        <p:txBody>
          <a:bodyPr wrap="none">
            <a:spAutoFit/>
          </a:bodyPr>
          <a:lstStyle/>
          <a:p>
            <a:pPr lvl="2" fontAlgn="base">
              <a:spcBef>
                <a:spcPct val="0"/>
              </a:spcBef>
              <a:spcAft>
                <a:spcPct val="0"/>
              </a:spcAft>
            </a:pPr>
            <a:r>
              <a:rPr lang="fr-FR" sz="3200" b="1" dirty="0" smtClean="0">
                <a:ea typeface="Calibri" pitchFamily="34" charset="0"/>
                <a:cs typeface="Times New Roman" pitchFamily="18" charset="0"/>
              </a:rPr>
              <a:t>LES FIBRES DE RÉTICULINES</a:t>
            </a:r>
            <a:endParaRPr lang="fr-FR" sz="3200" b="1" dirty="0" smtClean="0">
              <a:cs typeface="Arial" pitchFamily="34" charset="0"/>
            </a:endParaRPr>
          </a:p>
        </p:txBody>
      </p:sp>
      <p:pic>
        <p:nvPicPr>
          <p:cNvPr id="4" name="Picture 2" descr="Résultat de recherche d'images pour &quot;tissus conjonctifs&quo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4348" y="1000108"/>
            <a:ext cx="6429420" cy="392909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3214678" y="5143512"/>
            <a:ext cx="4572000" cy="707886"/>
          </a:xfrm>
          <a:prstGeom prst="rect">
            <a:avLst/>
          </a:prstGeom>
        </p:spPr>
        <p:txBody>
          <a:bodyPr>
            <a:spAutoFit/>
          </a:bodyPr>
          <a:lstStyle/>
          <a:p>
            <a:r>
              <a:rPr lang="fr-FR" sz="2000" b="1" dirty="0" smtClean="0"/>
              <a:t>- Les fibres collagènes de type III s’appellent les fibres réticulées</a:t>
            </a:r>
            <a:endParaRPr lang="fr-FR"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428604"/>
            <a:ext cx="5072094" cy="584775"/>
          </a:xfrm>
          <a:prstGeom prst="rect">
            <a:avLst/>
          </a:prstGeom>
        </p:spPr>
        <p:txBody>
          <a:bodyPr wrap="none">
            <a:spAutoFit/>
          </a:bodyPr>
          <a:lstStyle/>
          <a:p>
            <a:pPr lvl="2" fontAlgn="base">
              <a:spcBef>
                <a:spcPct val="0"/>
              </a:spcBef>
              <a:spcAft>
                <a:spcPct val="0"/>
              </a:spcAft>
            </a:pPr>
            <a:r>
              <a:rPr lang="fr-FR" sz="3200" b="1" dirty="0" smtClean="0">
                <a:ea typeface="Calibri" pitchFamily="34" charset="0"/>
                <a:cs typeface="Times New Roman" pitchFamily="18" charset="0"/>
              </a:rPr>
              <a:t>LES FIBRES ÉLASTIQUES</a:t>
            </a:r>
            <a:endParaRPr lang="fr-FR" sz="3200" dirty="0" smtClean="0">
              <a:cs typeface="Arial" pitchFamily="34" charset="0"/>
            </a:endParaRPr>
          </a:p>
        </p:txBody>
      </p:sp>
      <p:sp>
        <p:nvSpPr>
          <p:cNvPr id="3" name="Rectangle 2"/>
          <p:cNvSpPr/>
          <p:nvPr/>
        </p:nvSpPr>
        <p:spPr>
          <a:xfrm>
            <a:off x="1428728" y="5214950"/>
            <a:ext cx="6858048" cy="1015663"/>
          </a:xfrm>
          <a:prstGeom prst="rect">
            <a:avLst/>
          </a:prstGeom>
        </p:spPr>
        <p:txBody>
          <a:bodyPr wrap="square">
            <a:spAutoFit/>
          </a:bodyPr>
          <a:lstStyle/>
          <a:p>
            <a:r>
              <a:rPr lang="fr-FR" sz="2000" b="1" dirty="0" smtClean="0"/>
              <a:t>- très abondantes dans les organes soumis à des variations importantes de volume (grosses artères et les poumons)</a:t>
            </a:r>
          </a:p>
          <a:p>
            <a:r>
              <a:rPr lang="fr-FR" sz="2000" b="1" dirty="0" smtClean="0"/>
              <a:t>- se colorent en violet par l’</a:t>
            </a:r>
            <a:r>
              <a:rPr lang="fr-FR" sz="2000" b="1" dirty="0" err="1" smtClean="0"/>
              <a:t>aldhéhyde</a:t>
            </a:r>
            <a:r>
              <a:rPr lang="fr-FR" sz="2000" b="1" dirty="0" smtClean="0"/>
              <a:t>-fuchsine </a:t>
            </a:r>
            <a:endParaRPr lang="fr-FR" sz="2000" b="1" dirty="0"/>
          </a:p>
        </p:txBody>
      </p:sp>
      <p:pic>
        <p:nvPicPr>
          <p:cNvPr id="2050" name="Picture 2" descr="Fibre élastique : définition et explications"/>
          <p:cNvPicPr>
            <a:picLocks noChangeAspect="1" noChangeArrowheads="1"/>
          </p:cNvPicPr>
          <p:nvPr/>
        </p:nvPicPr>
        <p:blipFill>
          <a:blip r:embed="rId2"/>
          <a:srcRect/>
          <a:stretch>
            <a:fillRect/>
          </a:stretch>
        </p:blipFill>
        <p:spPr bwMode="auto">
          <a:xfrm>
            <a:off x="1071538" y="1071546"/>
            <a:ext cx="6286544" cy="3714776"/>
          </a:xfrm>
          <a:prstGeom prst="rect">
            <a:avLst/>
          </a:prstGeom>
          <a:noFill/>
        </p:spPr>
      </p:pic>
      <p:sp>
        <p:nvSpPr>
          <p:cNvPr id="5" name="Rectangle 4"/>
          <p:cNvSpPr/>
          <p:nvPr/>
        </p:nvSpPr>
        <p:spPr>
          <a:xfrm>
            <a:off x="1428728" y="4857760"/>
            <a:ext cx="5161093" cy="400110"/>
          </a:xfrm>
          <a:prstGeom prst="rect">
            <a:avLst/>
          </a:prstGeom>
        </p:spPr>
        <p:txBody>
          <a:bodyPr wrap="none">
            <a:spAutoFit/>
          </a:bodyPr>
          <a:lstStyle/>
          <a:p>
            <a:r>
              <a:rPr lang="fr-FR" sz="2000" b="1" dirty="0" smtClean="0"/>
              <a:t>- moins fréquentes que les fibres de collagènes</a:t>
            </a:r>
            <a:endParaRPr lang="fr-FR"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428604"/>
            <a:ext cx="5749459" cy="584775"/>
          </a:xfrm>
          <a:prstGeom prst="rect">
            <a:avLst/>
          </a:prstGeom>
        </p:spPr>
        <p:txBody>
          <a:bodyPr wrap="none">
            <a:spAutoFit/>
          </a:bodyPr>
          <a:lstStyle/>
          <a:p>
            <a:pPr lvl="0"/>
            <a:r>
              <a:rPr lang="fr-FR" sz="3200" b="1" dirty="0" smtClean="0"/>
              <a:t>Les différents tissus </a:t>
            </a:r>
            <a:r>
              <a:rPr lang="fr-FR" sz="3200" b="1" dirty="0"/>
              <a:t>conjonctifs   </a:t>
            </a:r>
            <a:endParaRPr lang="fr-FR" sz="3200" dirty="0"/>
          </a:p>
        </p:txBody>
      </p:sp>
      <p:sp>
        <p:nvSpPr>
          <p:cNvPr id="3" name="Rectangle 2"/>
          <p:cNvSpPr/>
          <p:nvPr/>
        </p:nvSpPr>
        <p:spPr>
          <a:xfrm>
            <a:off x="468445" y="2060848"/>
            <a:ext cx="4128631" cy="369332"/>
          </a:xfrm>
          <a:prstGeom prst="rect">
            <a:avLst/>
          </a:prstGeom>
        </p:spPr>
        <p:txBody>
          <a:bodyPr wrap="none">
            <a:spAutoFit/>
          </a:bodyPr>
          <a:lstStyle/>
          <a:p>
            <a:pPr lvl="1"/>
            <a:r>
              <a:rPr lang="fr-FR" b="1" dirty="0"/>
              <a:t>Les tissus conjonctifs embryonnaires</a:t>
            </a:r>
            <a:endParaRPr lang="fr-FR" sz="1600" dirty="0"/>
          </a:p>
        </p:txBody>
      </p:sp>
      <p:cxnSp>
        <p:nvCxnSpPr>
          <p:cNvPr id="4" name="Connecteur droit avec flèche 3"/>
          <p:cNvCxnSpPr/>
          <p:nvPr/>
        </p:nvCxnSpPr>
        <p:spPr>
          <a:xfrm flipV="1">
            <a:off x="4644825" y="1500174"/>
            <a:ext cx="1213059" cy="6855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a:off x="4714876" y="2214554"/>
            <a:ext cx="1285884" cy="3571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00760" y="1285860"/>
            <a:ext cx="1669688" cy="369332"/>
          </a:xfrm>
          <a:prstGeom prst="rect">
            <a:avLst/>
          </a:prstGeom>
        </p:spPr>
        <p:txBody>
          <a:bodyPr wrap="none">
            <a:spAutoFit/>
          </a:bodyPr>
          <a:lstStyle/>
          <a:p>
            <a:r>
              <a:rPr lang="fr-FR" b="1" dirty="0" smtClean="0"/>
              <a:t>le mésenchyme</a:t>
            </a:r>
            <a:endParaRPr lang="fr-FR" dirty="0"/>
          </a:p>
        </p:txBody>
      </p:sp>
      <p:sp>
        <p:nvSpPr>
          <p:cNvPr id="10" name="Rectangle 9"/>
          <p:cNvSpPr/>
          <p:nvPr/>
        </p:nvSpPr>
        <p:spPr>
          <a:xfrm>
            <a:off x="6072198" y="2285992"/>
            <a:ext cx="2855718" cy="369332"/>
          </a:xfrm>
          <a:prstGeom prst="rect">
            <a:avLst/>
          </a:prstGeom>
        </p:spPr>
        <p:txBody>
          <a:bodyPr wrap="none">
            <a:spAutoFit/>
          </a:bodyPr>
          <a:lstStyle/>
          <a:p>
            <a:r>
              <a:rPr lang="fr-FR" b="1" dirty="0" smtClean="0"/>
              <a:t>Le tissu conjonctif muqueux</a:t>
            </a:r>
            <a:endParaRPr lang="fr-FR" dirty="0"/>
          </a:p>
        </p:txBody>
      </p:sp>
      <p:sp>
        <p:nvSpPr>
          <p:cNvPr id="11" name="Rectangle 10"/>
          <p:cNvSpPr/>
          <p:nvPr/>
        </p:nvSpPr>
        <p:spPr>
          <a:xfrm>
            <a:off x="214282" y="3500438"/>
            <a:ext cx="3387659" cy="369332"/>
          </a:xfrm>
          <a:prstGeom prst="rect">
            <a:avLst/>
          </a:prstGeom>
        </p:spPr>
        <p:txBody>
          <a:bodyPr wrap="none">
            <a:spAutoFit/>
          </a:bodyPr>
          <a:lstStyle/>
          <a:p>
            <a:pPr lvl="1"/>
            <a:r>
              <a:rPr lang="fr-FR" b="1" dirty="0" smtClean="0"/>
              <a:t>Les tissus conjonctifs adultes</a:t>
            </a:r>
            <a:endParaRPr lang="fr-FR" sz="1600" dirty="0"/>
          </a:p>
        </p:txBody>
      </p:sp>
      <p:sp>
        <p:nvSpPr>
          <p:cNvPr id="12" name="Rectangle 11"/>
          <p:cNvSpPr/>
          <p:nvPr/>
        </p:nvSpPr>
        <p:spPr>
          <a:xfrm>
            <a:off x="4071934" y="3143248"/>
            <a:ext cx="2458173" cy="369332"/>
          </a:xfrm>
          <a:prstGeom prst="rect">
            <a:avLst/>
          </a:prstGeom>
        </p:spPr>
        <p:txBody>
          <a:bodyPr wrap="none">
            <a:spAutoFit/>
          </a:bodyPr>
          <a:lstStyle/>
          <a:p>
            <a:r>
              <a:rPr lang="fr-FR" b="1" dirty="0"/>
              <a:t>L</a:t>
            </a:r>
            <a:r>
              <a:rPr lang="fr-FR" b="1" dirty="0" smtClean="0"/>
              <a:t>e </a:t>
            </a:r>
            <a:r>
              <a:rPr lang="fr-FR" b="1" dirty="0"/>
              <a:t>tissu conjonctif lâche</a:t>
            </a:r>
            <a:endParaRPr lang="fr-FR" dirty="0"/>
          </a:p>
        </p:txBody>
      </p:sp>
      <p:sp>
        <p:nvSpPr>
          <p:cNvPr id="13" name="Rectangle 12"/>
          <p:cNvSpPr/>
          <p:nvPr/>
        </p:nvSpPr>
        <p:spPr>
          <a:xfrm>
            <a:off x="3143240" y="3786190"/>
            <a:ext cx="3445623" cy="369332"/>
          </a:xfrm>
          <a:prstGeom prst="rect">
            <a:avLst/>
          </a:prstGeom>
        </p:spPr>
        <p:txBody>
          <a:bodyPr wrap="none">
            <a:spAutoFit/>
          </a:bodyPr>
          <a:lstStyle/>
          <a:p>
            <a:pPr lvl="2"/>
            <a:r>
              <a:rPr lang="fr-FR" b="1" dirty="0" smtClean="0"/>
              <a:t>Le tissu conjonctif dense</a:t>
            </a:r>
            <a:endParaRPr lang="fr-FR" sz="1600" dirty="0"/>
          </a:p>
        </p:txBody>
      </p:sp>
      <p:sp>
        <p:nvSpPr>
          <p:cNvPr id="14" name="Rectangle 13"/>
          <p:cNvSpPr/>
          <p:nvPr/>
        </p:nvSpPr>
        <p:spPr>
          <a:xfrm>
            <a:off x="6881971" y="4071942"/>
            <a:ext cx="2262029" cy="369332"/>
          </a:xfrm>
          <a:prstGeom prst="rect">
            <a:avLst/>
          </a:prstGeom>
        </p:spPr>
        <p:txBody>
          <a:bodyPr wrap="none">
            <a:spAutoFit/>
          </a:bodyPr>
          <a:lstStyle/>
          <a:p>
            <a:r>
              <a:rPr lang="fr-FR" b="1" dirty="0" smtClean="0"/>
              <a:t>T C dense non orienté</a:t>
            </a:r>
            <a:endParaRPr lang="fr-FR" dirty="0"/>
          </a:p>
        </p:txBody>
      </p:sp>
      <p:sp>
        <p:nvSpPr>
          <p:cNvPr id="15" name="Rectangle 14"/>
          <p:cNvSpPr/>
          <p:nvPr/>
        </p:nvSpPr>
        <p:spPr>
          <a:xfrm>
            <a:off x="6858016" y="3571876"/>
            <a:ext cx="1838837" cy="369332"/>
          </a:xfrm>
          <a:prstGeom prst="rect">
            <a:avLst/>
          </a:prstGeom>
        </p:spPr>
        <p:txBody>
          <a:bodyPr wrap="none">
            <a:spAutoFit/>
          </a:bodyPr>
          <a:lstStyle/>
          <a:p>
            <a:r>
              <a:rPr lang="fr-FR" b="1" dirty="0" smtClean="0"/>
              <a:t>T C dense orienté</a:t>
            </a:r>
            <a:endParaRPr lang="fr-FR" dirty="0"/>
          </a:p>
        </p:txBody>
      </p:sp>
      <p:sp>
        <p:nvSpPr>
          <p:cNvPr id="16" name="Rectangle 15"/>
          <p:cNvSpPr/>
          <p:nvPr/>
        </p:nvSpPr>
        <p:spPr>
          <a:xfrm>
            <a:off x="3143240" y="4929198"/>
            <a:ext cx="3749231" cy="369332"/>
          </a:xfrm>
          <a:prstGeom prst="rect">
            <a:avLst/>
          </a:prstGeom>
        </p:spPr>
        <p:txBody>
          <a:bodyPr wrap="none">
            <a:spAutoFit/>
          </a:bodyPr>
          <a:lstStyle/>
          <a:p>
            <a:pPr lvl="2"/>
            <a:r>
              <a:rPr lang="fr-FR" b="1" dirty="0" smtClean="0"/>
              <a:t>Le tissu conjonctif élastique</a:t>
            </a:r>
            <a:endParaRPr lang="fr-FR" sz="1600" dirty="0"/>
          </a:p>
        </p:txBody>
      </p:sp>
      <p:sp>
        <p:nvSpPr>
          <p:cNvPr id="17" name="Rectangle 16"/>
          <p:cNvSpPr/>
          <p:nvPr/>
        </p:nvSpPr>
        <p:spPr>
          <a:xfrm>
            <a:off x="3143240" y="5357826"/>
            <a:ext cx="3637984" cy="369332"/>
          </a:xfrm>
          <a:prstGeom prst="rect">
            <a:avLst/>
          </a:prstGeom>
        </p:spPr>
        <p:txBody>
          <a:bodyPr wrap="none">
            <a:spAutoFit/>
          </a:bodyPr>
          <a:lstStyle/>
          <a:p>
            <a:pPr lvl="2"/>
            <a:r>
              <a:rPr lang="fr-FR" b="1" dirty="0" smtClean="0"/>
              <a:t>Le tissu conjonctif adipeux</a:t>
            </a:r>
            <a:endParaRPr lang="fr-FR" sz="1600" dirty="0"/>
          </a:p>
        </p:txBody>
      </p:sp>
      <p:sp>
        <p:nvSpPr>
          <p:cNvPr id="18" name="Rectangle 17"/>
          <p:cNvSpPr/>
          <p:nvPr/>
        </p:nvSpPr>
        <p:spPr>
          <a:xfrm>
            <a:off x="3143240" y="4500570"/>
            <a:ext cx="3846053" cy="369332"/>
          </a:xfrm>
          <a:prstGeom prst="rect">
            <a:avLst/>
          </a:prstGeom>
        </p:spPr>
        <p:txBody>
          <a:bodyPr wrap="none">
            <a:spAutoFit/>
          </a:bodyPr>
          <a:lstStyle/>
          <a:p>
            <a:pPr lvl="2"/>
            <a:r>
              <a:rPr lang="fr-FR" b="1" dirty="0" smtClean="0"/>
              <a:t>Le tissu conjonctif réticulaire</a:t>
            </a:r>
            <a:endParaRPr lang="fr-FR" sz="1600" dirty="0"/>
          </a:p>
        </p:txBody>
      </p:sp>
      <p:cxnSp>
        <p:nvCxnSpPr>
          <p:cNvPr id="19" name="Connecteur droit avec flèche 18"/>
          <p:cNvCxnSpPr/>
          <p:nvPr/>
        </p:nvCxnSpPr>
        <p:spPr>
          <a:xfrm>
            <a:off x="3571868" y="3786190"/>
            <a:ext cx="500066" cy="1428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3571868" y="3286124"/>
            <a:ext cx="428628" cy="315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3" idx="3"/>
            <a:endCxn id="15" idx="1"/>
          </p:cNvCxnSpPr>
          <p:nvPr/>
        </p:nvCxnSpPr>
        <p:spPr>
          <a:xfrm flipV="1">
            <a:off x="6588863" y="3756542"/>
            <a:ext cx="269153" cy="2143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6572264" y="4143380"/>
            <a:ext cx="357190" cy="1444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16200000" flipH="1">
            <a:off x="3428992" y="3929066"/>
            <a:ext cx="785818" cy="6429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rot="16200000" flipH="1">
            <a:off x="2928926" y="4429132"/>
            <a:ext cx="1643074" cy="6429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rot="16200000" flipH="1">
            <a:off x="3214678" y="4214818"/>
            <a:ext cx="1143008" cy="5715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20" y="928670"/>
            <a:ext cx="4410075" cy="4029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29190" y="928670"/>
            <a:ext cx="3960440" cy="4029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85786" y="428604"/>
            <a:ext cx="2848665" cy="369332"/>
          </a:xfrm>
          <a:prstGeom prst="rect">
            <a:avLst/>
          </a:prstGeom>
        </p:spPr>
        <p:txBody>
          <a:bodyPr wrap="none">
            <a:spAutoFit/>
          </a:bodyPr>
          <a:lstStyle/>
          <a:p>
            <a:r>
              <a:rPr lang="fr-FR" b="1" dirty="0" smtClean="0"/>
              <a:t>mésenchyme embryonnaire</a:t>
            </a:r>
            <a:endParaRPr lang="fr-FR" b="1" dirty="0"/>
          </a:p>
        </p:txBody>
      </p:sp>
      <p:sp>
        <p:nvSpPr>
          <p:cNvPr id="5" name="Rectangle 4"/>
          <p:cNvSpPr/>
          <p:nvPr/>
        </p:nvSpPr>
        <p:spPr>
          <a:xfrm>
            <a:off x="5429256" y="428604"/>
            <a:ext cx="2855718" cy="369332"/>
          </a:xfrm>
          <a:prstGeom prst="rect">
            <a:avLst/>
          </a:prstGeom>
        </p:spPr>
        <p:txBody>
          <a:bodyPr wrap="none">
            <a:spAutoFit/>
          </a:bodyPr>
          <a:lstStyle/>
          <a:p>
            <a:r>
              <a:rPr lang="fr-FR" b="1" dirty="0" smtClean="0"/>
              <a:t>Le tissu conjonctif muqueux</a:t>
            </a:r>
            <a:endParaRPr lang="fr-FR" dirty="0"/>
          </a:p>
        </p:txBody>
      </p:sp>
      <p:sp>
        <p:nvSpPr>
          <p:cNvPr id="6" name="Rectangle 5"/>
          <p:cNvSpPr/>
          <p:nvPr/>
        </p:nvSpPr>
        <p:spPr>
          <a:xfrm>
            <a:off x="285720" y="5072074"/>
            <a:ext cx="4572000" cy="646331"/>
          </a:xfrm>
          <a:prstGeom prst="rect">
            <a:avLst/>
          </a:prstGeom>
        </p:spPr>
        <p:txBody>
          <a:bodyPr>
            <a:spAutoFit/>
          </a:bodyPr>
          <a:lstStyle/>
          <a:p>
            <a:r>
              <a:rPr lang="fr-FR" b="1" dirty="0" smtClean="0"/>
              <a:t>ces cellules sont pluripotentes</a:t>
            </a:r>
          </a:p>
          <a:p>
            <a:r>
              <a:rPr lang="fr-FR" b="1" dirty="0" smtClean="0"/>
              <a:t>presque pas de fibres</a:t>
            </a:r>
            <a:endParaRPr lang="fr-FR" dirty="0"/>
          </a:p>
        </p:txBody>
      </p:sp>
      <p:sp>
        <p:nvSpPr>
          <p:cNvPr id="7" name="Rectangle 6"/>
          <p:cNvSpPr/>
          <p:nvPr/>
        </p:nvSpPr>
        <p:spPr>
          <a:xfrm>
            <a:off x="4929190" y="5072074"/>
            <a:ext cx="4572000" cy="646331"/>
          </a:xfrm>
          <a:prstGeom prst="rect">
            <a:avLst/>
          </a:prstGeom>
        </p:spPr>
        <p:txBody>
          <a:bodyPr>
            <a:spAutoFit/>
          </a:bodyPr>
          <a:lstStyle/>
          <a:p>
            <a:r>
              <a:rPr lang="fr-FR" b="1" dirty="0" smtClean="0"/>
              <a:t>Très pauvre en cellules et très riche en matière fondamentale</a:t>
            </a:r>
            <a:endParaRPr lang="fr-FR"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est le tissu conjonctif le plus... - Biologie Simplifiée | Faceboo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28662" y="1142984"/>
            <a:ext cx="6975177" cy="5256584"/>
          </a:xfrm>
          <a:prstGeom prst="rect">
            <a:avLst/>
          </a:prstGeom>
          <a:noFill/>
          <a:extLst>
            <a:ext uri="{909E8E84-426E-40DD-AFC4-6F175D3DCCD1}">
              <a14:hiddenFill xmlns="" xmlns:a14="http://schemas.microsoft.com/office/drawing/2010/main">
                <a:solidFill>
                  <a:srgbClr val="FFFFFF"/>
                </a:solidFill>
              </a14:hiddenFill>
            </a:ext>
          </a:extLst>
        </p:spPr>
      </p:pic>
      <p:sp>
        <p:nvSpPr>
          <p:cNvPr id="7169" name="Rectangle 1"/>
          <p:cNvSpPr>
            <a:spLocks noChangeArrowheads="1"/>
          </p:cNvSpPr>
          <p:nvPr/>
        </p:nvSpPr>
        <p:spPr bwMode="auto">
          <a:xfrm>
            <a:off x="1285852" y="285728"/>
            <a:ext cx="661373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pP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TISSU CONJONCTIF </a:t>
            </a:r>
            <a:r>
              <a:rPr lang="fr-FR" sz="2800" b="1" dirty="0" smtClean="0">
                <a:latin typeface="Times New Roman" pitchFamily="18" charset="0"/>
                <a:ea typeface="Calibri" pitchFamily="34" charset="0"/>
                <a:cs typeface="Times New Roman" pitchFamily="18" charset="0"/>
              </a:rPr>
              <a:t> LÂCHE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histologique.univ-lille1.fr/cours/res/diapo4_12_0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8596" y="214290"/>
            <a:ext cx="3816424" cy="292895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642910" y="3143248"/>
            <a:ext cx="3643306" cy="1138773"/>
          </a:xfrm>
          <a:prstGeom prst="rect">
            <a:avLst/>
          </a:prstGeom>
        </p:spPr>
        <p:txBody>
          <a:bodyPr wrap="square">
            <a:spAutoFit/>
          </a:bodyPr>
          <a:lstStyle/>
          <a:p>
            <a:r>
              <a:rPr lang="fr-FR" sz="2000" b="1" i="1" dirty="0"/>
              <a:t>Observation de tissu conjonctif fibreux lâche, dit aréolaire</a:t>
            </a:r>
          </a:p>
          <a:p>
            <a:r>
              <a:rPr lang="fr-FR" sz="1400" b="1" dirty="0"/>
              <a:t/>
            </a:r>
            <a:br>
              <a:rPr lang="fr-FR" sz="1400" b="1" dirty="0"/>
            </a:br>
            <a:endParaRPr lang="fr-FR" sz="1400" b="1" dirty="0"/>
          </a:p>
        </p:txBody>
      </p:sp>
      <p:pic>
        <p:nvPicPr>
          <p:cNvPr id="4" name="Picture 4" descr="http://histologique.univ-lille1.fr/cours/res/p21_mp.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86314" y="357166"/>
            <a:ext cx="4057650" cy="278608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4786282" y="3143248"/>
            <a:ext cx="4357718" cy="707886"/>
          </a:xfrm>
          <a:prstGeom prst="rect">
            <a:avLst/>
          </a:prstGeom>
        </p:spPr>
        <p:txBody>
          <a:bodyPr wrap="square">
            <a:spAutoFit/>
          </a:bodyPr>
          <a:lstStyle/>
          <a:p>
            <a:r>
              <a:rPr lang="fr-FR" sz="2000" b="1" i="1" dirty="0" smtClean="0"/>
              <a:t>Interprétation </a:t>
            </a:r>
            <a:r>
              <a:rPr lang="fr-FR" sz="2000" b="1" i="1" dirty="0"/>
              <a:t>schématique de tissu conjonctif fibreux lâche, dit aréolaire</a:t>
            </a:r>
            <a:endParaRPr lang="fr-FR" sz="2000" b="1" dirty="0"/>
          </a:p>
        </p:txBody>
      </p:sp>
      <p:sp>
        <p:nvSpPr>
          <p:cNvPr id="6" name="Rectangle 5"/>
          <p:cNvSpPr/>
          <p:nvPr/>
        </p:nvSpPr>
        <p:spPr>
          <a:xfrm>
            <a:off x="2071670" y="4357694"/>
            <a:ext cx="4572000" cy="2246769"/>
          </a:xfrm>
          <a:prstGeom prst="rect">
            <a:avLst/>
          </a:prstGeom>
        </p:spPr>
        <p:txBody>
          <a:bodyPr>
            <a:spAutoFit/>
          </a:bodyPr>
          <a:lstStyle/>
          <a:p>
            <a:r>
              <a:rPr lang="fr-FR" sz="2000" b="1" dirty="0" smtClean="0"/>
              <a:t>1-fibroblastes, dont seuls sont bien visibles les noyaux à chromatine dense ;</a:t>
            </a:r>
          </a:p>
          <a:p>
            <a:r>
              <a:rPr lang="fr-FR" sz="2000" b="1" dirty="0" smtClean="0"/>
              <a:t>2-substance fondamentale, amorphe et transparente ;</a:t>
            </a:r>
          </a:p>
          <a:p>
            <a:r>
              <a:rPr lang="fr-FR" sz="2000" b="1" dirty="0" smtClean="0"/>
              <a:t>3-fibres de collagène (avec un aspect ondulé sur cette préparation) ;</a:t>
            </a:r>
          </a:p>
          <a:p>
            <a:r>
              <a:rPr lang="fr-FR" sz="2000" b="1" dirty="0" smtClean="0"/>
              <a:t>4-petit vaisseau sanguin</a:t>
            </a:r>
            <a:endParaRPr lang="fr-FR"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928670"/>
            <a:ext cx="8715436" cy="4154984"/>
          </a:xfrm>
          <a:prstGeom prst="rect">
            <a:avLst/>
          </a:prstGeom>
        </p:spPr>
        <p:txBody>
          <a:bodyPr wrap="square">
            <a:spAutoFit/>
          </a:bodyPr>
          <a:lstStyle/>
          <a:p>
            <a:r>
              <a:rPr lang="fr-FR" sz="3200" b="1" dirty="0"/>
              <a:t>-</a:t>
            </a:r>
            <a:r>
              <a:rPr lang="fr-FR" sz="4400" b="1" dirty="0"/>
              <a:t>Tissu conjonctif d’origine </a:t>
            </a:r>
            <a:r>
              <a:rPr lang="fr-FR" sz="4400" b="1" dirty="0">
                <a:solidFill>
                  <a:srgbClr val="92D050"/>
                </a:solidFill>
              </a:rPr>
              <a:t>mésoblastique</a:t>
            </a:r>
          </a:p>
          <a:p>
            <a:r>
              <a:rPr lang="fr-FR" sz="4400" b="1" dirty="0" smtClean="0"/>
              <a:t>- Tissu </a:t>
            </a:r>
            <a:r>
              <a:rPr lang="fr-FR" sz="4400" b="1" dirty="0"/>
              <a:t>composé de </a:t>
            </a:r>
            <a:r>
              <a:rPr lang="fr-FR" sz="4400" b="1" dirty="0">
                <a:solidFill>
                  <a:srgbClr val="92D050"/>
                </a:solidFill>
              </a:rPr>
              <a:t>cellules </a:t>
            </a:r>
            <a:r>
              <a:rPr lang="fr-FR" sz="4400" b="1" dirty="0" smtClean="0"/>
              <a:t> (dispersées </a:t>
            </a:r>
            <a:r>
              <a:rPr lang="fr-FR" sz="4400" b="1" dirty="0"/>
              <a:t>non jointives) et de </a:t>
            </a:r>
            <a:r>
              <a:rPr lang="fr-FR" sz="4400" b="1" dirty="0">
                <a:solidFill>
                  <a:srgbClr val="92D050"/>
                </a:solidFill>
              </a:rPr>
              <a:t>matrice extracellulaire abondante </a:t>
            </a:r>
            <a:r>
              <a:rPr lang="fr-FR" sz="4400" b="1" dirty="0"/>
              <a:t>(fibres et substance </a:t>
            </a:r>
            <a:r>
              <a:rPr lang="fr-FR" sz="4400" b="1" dirty="0" smtClean="0"/>
              <a:t>fondamentale)</a:t>
            </a:r>
            <a:endParaRPr lang="fr-FR" sz="4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c lach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4348" y="1000108"/>
            <a:ext cx="7929562" cy="535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3000364" y="285728"/>
            <a:ext cx="3731984" cy="523220"/>
          </a:xfrm>
          <a:prstGeom prst="rect">
            <a:avLst/>
          </a:prstGeom>
        </p:spPr>
        <p:txBody>
          <a:bodyPr wrap="none">
            <a:spAutoFit/>
          </a:bodyPr>
          <a:lstStyle/>
          <a:p>
            <a:r>
              <a:rPr lang="fr-FR" sz="2800" b="1" dirty="0" smtClean="0"/>
              <a:t>Le tissu conjonctif lâche</a:t>
            </a:r>
            <a:endParaRPr lang="fr-F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eur\Mes documents\Mes images\image00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udilab.bmed.mcgill.ca/HA/HAimage/ct_fig_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8596" y="1357298"/>
            <a:ext cx="8136904" cy="475252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3500430" y="500042"/>
            <a:ext cx="3369705" cy="523220"/>
          </a:xfrm>
          <a:prstGeom prst="rect">
            <a:avLst/>
          </a:prstGeom>
        </p:spPr>
        <p:txBody>
          <a:bodyPr wrap="none">
            <a:spAutoFit/>
          </a:bodyPr>
          <a:lstStyle/>
          <a:p>
            <a:r>
              <a:rPr lang="fr-FR" sz="2800" b="1" dirty="0" smtClean="0"/>
              <a:t>Tissu conjonctif lâche</a:t>
            </a:r>
            <a:endParaRPr lang="fr-FR"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00100" y="357166"/>
            <a:ext cx="644541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pP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TISSU CONJONCTIF DENSE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age 2"/>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00034" y="1071546"/>
            <a:ext cx="7429552" cy="5572164"/>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udilab.bmed.mcgill.ca/HA/HAimage/ct_fig_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4348" y="714356"/>
            <a:ext cx="7560840" cy="554461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5" descr="TC irrégulier.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4282" y="1571612"/>
            <a:ext cx="4286279" cy="4929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Image 6" descr="TC régulier.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0" y="1643050"/>
            <a:ext cx="4357687" cy="485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ous-titre 2"/>
          <p:cNvSpPr txBox="1">
            <a:spLocks/>
          </p:cNvSpPr>
          <p:nvPr/>
        </p:nvSpPr>
        <p:spPr>
          <a:xfrm>
            <a:off x="0" y="214313"/>
            <a:ext cx="9144000" cy="1500187"/>
          </a:xfrm>
          <a:prstGeom prst="rect">
            <a:avLst/>
          </a:prstGeom>
        </p:spPr>
        <p:txBody>
          <a:bodyPr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r>
              <a:rPr lang="fr-FR" sz="2800" b="1" dirty="0" smtClean="0">
                <a:solidFill>
                  <a:srgbClr val="FF0000"/>
                </a:solidFill>
              </a:rPr>
              <a:t>                Tissu conjonctif à fibres de collagène prédominantes</a:t>
            </a:r>
          </a:p>
          <a:p>
            <a:pPr>
              <a:buFont typeface="Arial" pitchFamily="34" charset="0"/>
              <a:buNone/>
              <a:defRPr/>
            </a:pPr>
            <a:endParaRPr lang="fr-FR" sz="2800" dirty="0" smtClean="0"/>
          </a:p>
          <a:p>
            <a:pPr>
              <a:buFont typeface="Arial" pitchFamily="34" charset="0"/>
              <a:buNone/>
              <a:defRPr/>
            </a:pPr>
            <a:r>
              <a:rPr lang="fr-FR" sz="2800" b="1" dirty="0" smtClean="0">
                <a:solidFill>
                  <a:srgbClr val="FF0000"/>
                </a:solidFill>
              </a:rPr>
              <a:t>                     non orienté                                                 orienté</a:t>
            </a:r>
          </a:p>
          <a:p>
            <a:pPr marL="1162050" indent="-269875">
              <a:buFont typeface="Arial" pitchFamily="34" charset="0"/>
              <a:buNone/>
              <a:tabLst>
                <a:tab pos="1162050" algn="l"/>
              </a:tabLst>
              <a:defRPr/>
            </a:pPr>
            <a:r>
              <a:rPr lang="fr-FR" dirty="0" smtClean="0"/>
              <a:t>		</a:t>
            </a: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Ã©sultat de recherche d'images pour &quot;tissu conjonctif cours&quot;"/>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00034" y="1214422"/>
            <a:ext cx="2895530" cy="3206044"/>
          </a:xfrm>
          <a:prstGeom prst="rect">
            <a:avLst/>
          </a:prstGeom>
          <a:noFill/>
          <a:ln>
            <a:noFill/>
          </a:ln>
        </p:spPr>
      </p:pic>
      <p:sp>
        <p:nvSpPr>
          <p:cNvPr id="38914" name="Rectangle 4"/>
          <p:cNvSpPr>
            <a:spLocks noChangeArrowheads="1"/>
          </p:cNvSpPr>
          <p:nvPr/>
        </p:nvSpPr>
        <p:spPr bwMode="auto">
          <a:xfrm>
            <a:off x="3357554" y="2214554"/>
            <a:ext cx="1350963" cy="36830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macrophage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5" name="Rectangle 3"/>
          <p:cNvSpPr>
            <a:spLocks noChangeArrowheads="1"/>
          </p:cNvSpPr>
          <p:nvPr/>
        </p:nvSpPr>
        <p:spPr bwMode="auto">
          <a:xfrm>
            <a:off x="3143240" y="2786058"/>
            <a:ext cx="1947862" cy="36830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fibres de collagène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6" name="Rectangle 2"/>
          <p:cNvSpPr>
            <a:spLocks noChangeArrowheads="1"/>
          </p:cNvSpPr>
          <p:nvPr/>
        </p:nvSpPr>
        <p:spPr bwMode="auto">
          <a:xfrm>
            <a:off x="3357554" y="3429000"/>
            <a:ext cx="1189038" cy="36988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fibroblaste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RÃ©sultat de recherche d'images pour &quot;tissu conjonctif cours&quot;"/>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072066" y="1214422"/>
            <a:ext cx="2901245" cy="3059289"/>
          </a:xfrm>
          <a:prstGeom prst="rect">
            <a:avLst/>
          </a:prstGeom>
          <a:noFill/>
          <a:ln>
            <a:noFill/>
          </a:ln>
        </p:spPr>
      </p:pic>
      <p:sp>
        <p:nvSpPr>
          <p:cNvPr id="8" name="Rectangle 7"/>
          <p:cNvSpPr/>
          <p:nvPr/>
        </p:nvSpPr>
        <p:spPr>
          <a:xfrm>
            <a:off x="3000364" y="357166"/>
            <a:ext cx="3908634" cy="400110"/>
          </a:xfrm>
          <a:prstGeom prst="rect">
            <a:avLst/>
          </a:prstGeom>
        </p:spPr>
        <p:txBody>
          <a:bodyPr wrap="none">
            <a:spAutoFit/>
          </a:bodyPr>
          <a:lstStyle/>
          <a:p>
            <a:r>
              <a:rPr lang="fr-FR" sz="2000" b="1" dirty="0" smtClean="0">
                <a:latin typeface="Times New Roman" pitchFamily="18" charset="0"/>
                <a:cs typeface="Times New Roman" pitchFamily="18" charset="0"/>
              </a:rPr>
              <a:t>Tissu conjonctif dense non orienté</a:t>
            </a:r>
            <a:endParaRPr lang="fr-FR" sz="2000" dirty="0">
              <a:latin typeface="Times New Roman" pitchFamily="18" charset="0"/>
              <a:cs typeface="Times New Roman" pitchFamily="18" charset="0"/>
            </a:endParaRPr>
          </a:p>
        </p:txBody>
      </p:sp>
      <p:sp>
        <p:nvSpPr>
          <p:cNvPr id="38917" name="Rectangle 5"/>
          <p:cNvSpPr>
            <a:spLocks noChangeArrowheads="1"/>
          </p:cNvSpPr>
          <p:nvPr/>
        </p:nvSpPr>
        <p:spPr bwMode="auto">
          <a:xfrm>
            <a:off x="428596" y="5643578"/>
            <a:ext cx="365215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555555"/>
                </a:solidFill>
                <a:effectLst/>
                <a:latin typeface="Times New Roman" pitchFamily="18" charset="0"/>
                <a:ea typeface="Calibri" pitchFamily="34" charset="0"/>
                <a:cs typeface="Times New Roman" pitchFamily="18" charset="0"/>
              </a:rPr>
              <a:t>- </a:t>
            </a:r>
            <a:r>
              <a:rPr lang="fr-FR" sz="2000" b="1" dirty="0" smtClean="0">
                <a:solidFill>
                  <a:srgbClr val="555555"/>
                </a:solidFill>
                <a:latin typeface="Times New Roman" pitchFamily="18" charset="0"/>
                <a:ea typeface="Calibri" pitchFamily="34" charset="0"/>
                <a:cs typeface="Times New Roman" pitchFamily="18" charset="0"/>
              </a:rPr>
              <a:t>A</a:t>
            </a:r>
            <a:r>
              <a:rPr kumimoji="0" lang="fr-FR" sz="2000" b="1" i="0" u="none" strike="noStrike" cap="none" normalizeH="0" baseline="0" dirty="0" smtClean="0">
                <a:ln>
                  <a:noFill/>
                </a:ln>
                <a:solidFill>
                  <a:srgbClr val="555555"/>
                </a:solidFill>
                <a:effectLst/>
                <a:latin typeface="Times New Roman" pitchFamily="18" charset="0"/>
                <a:ea typeface="Calibri" pitchFamily="34" charset="0"/>
                <a:cs typeface="Times New Roman" pitchFamily="18" charset="0"/>
              </a:rPr>
              <a:t>u pourtour de l’os (périoste).</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Tableau 10"/>
          <p:cNvGraphicFramePr>
            <a:graphicFrameLocks noGrp="1"/>
          </p:cNvGraphicFramePr>
          <p:nvPr/>
        </p:nvGraphicFramePr>
        <p:xfrm>
          <a:off x="357158" y="4572008"/>
          <a:ext cx="6096000" cy="1009650"/>
        </p:xfrm>
        <a:graphic>
          <a:graphicData uri="http://schemas.openxmlformats.org/drawingml/2006/table">
            <a:tbl>
              <a:tblPr/>
              <a:tblGrid>
                <a:gridCol w="6096000"/>
              </a:tblGrid>
              <a:tr h="0">
                <a:tc>
                  <a:txBody>
                    <a:bodyPr/>
                    <a:lstStyle/>
                    <a:p>
                      <a:pPr algn="just" fontAlgn="ctr"/>
                      <a:r>
                        <a:rPr lang="fr-FR" sz="2000" dirty="0">
                          <a:latin typeface="Times New Roman" pitchFamily="18" charset="0"/>
                          <a:cs typeface="Times New Roman" pitchFamily="18" charset="0"/>
                        </a:rPr>
                        <a:t/>
                      </a:r>
                      <a:br>
                        <a:rPr lang="fr-FR" sz="2000" dirty="0">
                          <a:latin typeface="Times New Roman" pitchFamily="18" charset="0"/>
                          <a:cs typeface="Times New Roman" pitchFamily="18" charset="0"/>
                        </a:rPr>
                      </a:br>
                      <a:r>
                        <a:rPr lang="fr-FR" sz="2000" dirty="0" smtClean="0">
                          <a:latin typeface="Times New Roman" pitchFamily="18" charset="0"/>
                          <a:cs typeface="Times New Roman" pitchFamily="18" charset="0"/>
                        </a:rPr>
                        <a:t> - Au </a:t>
                      </a:r>
                      <a:r>
                        <a:rPr lang="fr-FR" sz="2000" dirty="0">
                          <a:latin typeface="Times New Roman" pitchFamily="18" charset="0"/>
                          <a:cs typeface="Times New Roman" pitchFamily="18" charset="0"/>
                        </a:rPr>
                        <a:t>niveau de la peau, le derme est occupé par un tissu conjonctif dense  (en fibres collagènes) irrégulier.</a:t>
                      </a:r>
                    </a:p>
                  </a:txBody>
                  <a:tcPr marL="47625" marR="47625" marT="47625" marB="47625" anchor="ctr">
                    <a:lnL>
                      <a:noFill/>
                    </a:lnL>
                    <a:lnR>
                      <a:noFill/>
                    </a:lnR>
                    <a:lnT>
                      <a:noFill/>
                    </a:lnT>
                    <a:lnB>
                      <a:noFill/>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285750" y="785794"/>
            <a:ext cx="8501092" cy="5772169"/>
          </a:xfrm>
          <a:prstGeom prst="rect">
            <a:avLst/>
          </a:prstGeom>
          <a:noFill/>
          <a:ln w="9525">
            <a:noFill/>
            <a:miter lim="800000"/>
            <a:headEnd/>
            <a:tailEnd/>
          </a:ln>
          <a:effectLst/>
        </p:spPr>
      </p:pic>
      <p:sp>
        <p:nvSpPr>
          <p:cNvPr id="3" name="Rectangle 2"/>
          <p:cNvSpPr/>
          <p:nvPr/>
        </p:nvSpPr>
        <p:spPr>
          <a:xfrm>
            <a:off x="2857488" y="214290"/>
            <a:ext cx="3908634" cy="400110"/>
          </a:xfrm>
          <a:prstGeom prst="rect">
            <a:avLst/>
          </a:prstGeom>
        </p:spPr>
        <p:txBody>
          <a:bodyPr wrap="none">
            <a:spAutoFit/>
          </a:bodyPr>
          <a:lstStyle/>
          <a:p>
            <a:r>
              <a:rPr lang="fr-FR" sz="2000" b="1" dirty="0" smtClean="0">
                <a:latin typeface="Times New Roman" pitchFamily="18" charset="0"/>
                <a:cs typeface="Times New Roman" pitchFamily="18" charset="0"/>
              </a:rPr>
              <a:t>Tissu conjonctif dense non orienté</a:t>
            </a:r>
            <a:endParaRPr lang="fr-FR" sz="20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ésultat de recherche d'images pour &quot;tissu conjonctif dense&quo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034" y="1643050"/>
            <a:ext cx="3528392" cy="446449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2500298" y="428604"/>
            <a:ext cx="4005327" cy="369332"/>
          </a:xfrm>
          <a:prstGeom prst="rect">
            <a:avLst/>
          </a:prstGeom>
        </p:spPr>
        <p:txBody>
          <a:bodyPr wrap="none">
            <a:spAutoFit/>
          </a:bodyPr>
          <a:lstStyle/>
          <a:p>
            <a:r>
              <a:rPr lang="fr-FR" b="1" dirty="0" smtClean="0"/>
              <a:t>Tissu conjonctif dense orienté </a:t>
            </a:r>
            <a:r>
              <a:rPr lang="fr-FR" b="1" dirty="0" err="1" smtClean="0"/>
              <a:t>unitendu</a:t>
            </a:r>
            <a:r>
              <a:rPr lang="fr-FR" b="1" dirty="0" smtClean="0"/>
              <a:t> </a:t>
            </a:r>
            <a:endParaRPr lang="fr-FR" b="1" dirty="0"/>
          </a:p>
        </p:txBody>
      </p:sp>
      <p:pic>
        <p:nvPicPr>
          <p:cNvPr id="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32040" y="1533096"/>
            <a:ext cx="3816424" cy="4488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ésultat de recherche d'images pour &quot;tissu conjonctif dense&quo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9552" y="1556792"/>
            <a:ext cx="3168352" cy="3744415"/>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4009" y="1556792"/>
            <a:ext cx="3960440" cy="3528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43174" y="428604"/>
            <a:ext cx="3881897" cy="369332"/>
          </a:xfrm>
          <a:prstGeom prst="rect">
            <a:avLst/>
          </a:prstGeom>
        </p:spPr>
        <p:txBody>
          <a:bodyPr wrap="none">
            <a:spAutoFit/>
          </a:bodyPr>
          <a:lstStyle/>
          <a:p>
            <a:r>
              <a:rPr lang="fr-FR" b="1" dirty="0" smtClean="0"/>
              <a:t>Tissu conjonctif dense orienté </a:t>
            </a:r>
            <a:r>
              <a:rPr lang="fr-FR" b="1" dirty="0" err="1" smtClean="0"/>
              <a:t>bitendu</a:t>
            </a:r>
            <a:r>
              <a:rPr lang="fr-FR" b="1" dirty="0" smtClean="0"/>
              <a:t> </a:t>
            </a:r>
            <a:endParaRPr lang="fr-F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2285992"/>
            <a:ext cx="2803973" cy="769441"/>
          </a:xfrm>
          <a:prstGeom prst="rect">
            <a:avLst/>
          </a:prstGeom>
        </p:spPr>
        <p:txBody>
          <a:bodyPr wrap="none">
            <a:spAutoFit/>
          </a:bodyPr>
          <a:lstStyle/>
          <a:p>
            <a:r>
              <a:rPr lang="fr-FR" sz="4400" b="1" dirty="0" smtClean="0"/>
              <a:t>Les cellules</a:t>
            </a:r>
            <a:endParaRPr lang="fr-FR" sz="4400" b="1" dirty="0"/>
          </a:p>
        </p:txBody>
      </p:sp>
      <p:sp>
        <p:nvSpPr>
          <p:cNvPr id="4" name="Rectangle 3"/>
          <p:cNvSpPr/>
          <p:nvPr/>
        </p:nvSpPr>
        <p:spPr>
          <a:xfrm>
            <a:off x="4214810" y="1571612"/>
            <a:ext cx="1336520" cy="769441"/>
          </a:xfrm>
          <a:prstGeom prst="rect">
            <a:avLst/>
          </a:prstGeom>
        </p:spPr>
        <p:txBody>
          <a:bodyPr wrap="none">
            <a:spAutoFit/>
          </a:bodyPr>
          <a:lstStyle/>
          <a:p>
            <a:r>
              <a:rPr lang="fr-FR" sz="4400" b="1" dirty="0" smtClean="0"/>
              <a:t>Fixes</a:t>
            </a:r>
            <a:endParaRPr lang="fr-FR" sz="4400" b="1" dirty="0"/>
          </a:p>
        </p:txBody>
      </p:sp>
      <p:sp>
        <p:nvSpPr>
          <p:cNvPr id="5" name="Rectangle 4"/>
          <p:cNvSpPr/>
          <p:nvPr/>
        </p:nvSpPr>
        <p:spPr>
          <a:xfrm>
            <a:off x="3929058" y="3143248"/>
            <a:ext cx="1465529" cy="769441"/>
          </a:xfrm>
          <a:prstGeom prst="rect">
            <a:avLst/>
          </a:prstGeom>
        </p:spPr>
        <p:txBody>
          <a:bodyPr wrap="none">
            <a:spAutoFit/>
          </a:bodyPr>
          <a:lstStyle/>
          <a:p>
            <a:r>
              <a:rPr lang="fr-FR" sz="4400" b="1" dirty="0" smtClean="0"/>
              <a:t>libres</a:t>
            </a:r>
            <a:endParaRPr lang="fr-FR" sz="4400" b="1" dirty="0"/>
          </a:p>
        </p:txBody>
      </p:sp>
      <p:cxnSp>
        <p:nvCxnSpPr>
          <p:cNvPr id="7" name="Connecteur droit avec flèche 6"/>
          <p:cNvCxnSpPr/>
          <p:nvPr/>
        </p:nvCxnSpPr>
        <p:spPr>
          <a:xfrm flipV="1">
            <a:off x="2928926" y="2071678"/>
            <a:ext cx="1200152" cy="4429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endCxn id="5" idx="1"/>
          </p:cNvCxnSpPr>
          <p:nvPr/>
        </p:nvCxnSpPr>
        <p:spPr>
          <a:xfrm>
            <a:off x="2928926" y="2786058"/>
            <a:ext cx="1000132" cy="7419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357950" y="1285860"/>
            <a:ext cx="2111668" cy="461665"/>
          </a:xfrm>
          <a:prstGeom prst="rect">
            <a:avLst/>
          </a:prstGeom>
        </p:spPr>
        <p:txBody>
          <a:bodyPr wrap="none">
            <a:spAutoFit/>
          </a:bodyPr>
          <a:lstStyle/>
          <a:p>
            <a:r>
              <a:rPr lang="fr-FR" sz="2400" b="1" dirty="0"/>
              <a:t>les fibroblastes</a:t>
            </a:r>
            <a:endParaRPr lang="fr-FR" sz="2400" dirty="0"/>
          </a:p>
        </p:txBody>
      </p:sp>
      <p:sp>
        <p:nvSpPr>
          <p:cNvPr id="1025" name="Rectangle 1"/>
          <p:cNvSpPr>
            <a:spLocks noChangeArrowheads="1"/>
          </p:cNvSpPr>
          <p:nvPr/>
        </p:nvSpPr>
        <p:spPr bwMode="auto">
          <a:xfrm>
            <a:off x="6286512" y="2000240"/>
            <a:ext cx="285748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Les </a:t>
            </a:r>
            <a:r>
              <a:rPr kumimoji="0" lang="fr-FR" sz="2400" b="1" i="0" u="none" strike="noStrike" cap="none" normalizeH="0" baseline="0" dirty="0" err="1" smtClean="0">
                <a:ln>
                  <a:noFill/>
                </a:ln>
                <a:solidFill>
                  <a:schemeClr val="tx1"/>
                </a:solidFill>
                <a:effectLst/>
                <a:ea typeface="Calibri" pitchFamily="34" charset="0"/>
                <a:cs typeface="Times New Roman" pitchFamily="18" charset="0"/>
              </a:rPr>
              <a:t>fibrocytes</a:t>
            </a:r>
            <a:endParaRPr kumimoji="0" lang="fr-FR" sz="2400" b="1" i="0" u="none" strike="noStrike" cap="none" normalizeH="0" baseline="0" dirty="0" smtClean="0">
              <a:ln>
                <a:noFill/>
              </a:ln>
              <a:solidFill>
                <a:schemeClr val="tx1"/>
              </a:solidFill>
              <a:effectLst/>
              <a:cs typeface="Arial" pitchFamily="34" charset="0"/>
            </a:endParaRPr>
          </a:p>
        </p:txBody>
      </p:sp>
      <p:cxnSp>
        <p:nvCxnSpPr>
          <p:cNvPr id="14" name="Connecteur droit avec flèche 13"/>
          <p:cNvCxnSpPr>
            <a:endCxn id="12" idx="1"/>
          </p:cNvCxnSpPr>
          <p:nvPr/>
        </p:nvCxnSpPr>
        <p:spPr>
          <a:xfrm flipV="1">
            <a:off x="5643570" y="1516693"/>
            <a:ext cx="714380" cy="34832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5715008" y="2143116"/>
            <a:ext cx="785818" cy="2143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5429256" y="3143248"/>
            <a:ext cx="1200152" cy="4429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endCxn id="1028" idx="1"/>
          </p:cNvCxnSpPr>
          <p:nvPr/>
        </p:nvCxnSpPr>
        <p:spPr>
          <a:xfrm>
            <a:off x="5572132" y="3643314"/>
            <a:ext cx="1357322" cy="165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endCxn id="1029" idx="1"/>
          </p:cNvCxnSpPr>
          <p:nvPr/>
        </p:nvCxnSpPr>
        <p:spPr>
          <a:xfrm>
            <a:off x="5500694" y="3714752"/>
            <a:ext cx="1143008" cy="588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6200000" flipH="1">
            <a:off x="5286380" y="4071942"/>
            <a:ext cx="1000132" cy="5715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6" name="Rectangle 2"/>
          <p:cNvSpPr>
            <a:spLocks noChangeArrowheads="1"/>
          </p:cNvSpPr>
          <p:nvPr/>
        </p:nvSpPr>
        <p:spPr bwMode="auto">
          <a:xfrm rot="10800000" flipV="1">
            <a:off x="6715140" y="2651936"/>
            <a:ext cx="24288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Les macrophages et les histiocytes</a:t>
            </a:r>
            <a:endParaRPr kumimoji="0" lang="fr-FR" sz="2400" b="0" i="0" u="none" strike="noStrike" cap="none" normalizeH="0" baseline="0" dirty="0" smtClean="0">
              <a:ln>
                <a:noFill/>
              </a:ln>
              <a:solidFill>
                <a:schemeClr val="tx1"/>
              </a:solidFill>
              <a:effectLst/>
              <a:cs typeface="Arial" pitchFamily="34" charset="0"/>
            </a:endParaRPr>
          </a:p>
        </p:txBody>
      </p:sp>
      <p:sp>
        <p:nvSpPr>
          <p:cNvPr id="1028" name="Rectangle 4"/>
          <p:cNvSpPr>
            <a:spLocks noChangeArrowheads="1"/>
          </p:cNvSpPr>
          <p:nvPr/>
        </p:nvSpPr>
        <p:spPr bwMode="auto">
          <a:xfrm>
            <a:off x="6929454" y="3429000"/>
            <a:ext cx="30003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Les mastocytes</a:t>
            </a:r>
            <a:endParaRPr kumimoji="0" lang="fr-FR" sz="2400" b="0" i="0" u="none" strike="noStrike" cap="none" normalizeH="0" baseline="0" dirty="0" smtClean="0">
              <a:ln>
                <a:noFill/>
              </a:ln>
              <a:solidFill>
                <a:schemeClr val="tx1"/>
              </a:solidFill>
              <a:effectLst/>
              <a:cs typeface="Arial" pitchFamily="34" charset="0"/>
            </a:endParaRPr>
          </a:p>
        </p:txBody>
      </p:sp>
      <p:sp>
        <p:nvSpPr>
          <p:cNvPr id="1029" name="Rectangle 5"/>
          <p:cNvSpPr>
            <a:spLocks noChangeArrowheads="1"/>
          </p:cNvSpPr>
          <p:nvPr/>
        </p:nvSpPr>
        <p:spPr bwMode="auto">
          <a:xfrm>
            <a:off x="6643702" y="4071942"/>
            <a:ext cx="250029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444444"/>
                </a:solidFill>
                <a:effectLst/>
                <a:ea typeface="Calibri" pitchFamily="34" charset="0"/>
                <a:cs typeface="Times New Roman" pitchFamily="18" charset="0"/>
              </a:rPr>
              <a:t>Les plasmocytes</a:t>
            </a:r>
            <a:endParaRPr kumimoji="0" lang="fr-FR" sz="2400" b="1" i="0" u="none" strike="noStrike" cap="none" normalizeH="0" baseline="0" dirty="0" smtClean="0">
              <a:ln>
                <a:noFill/>
              </a:ln>
              <a:solidFill>
                <a:schemeClr val="tx1"/>
              </a:solidFill>
              <a:effectLst/>
              <a:cs typeface="Arial" pitchFamily="34" charset="0"/>
            </a:endParaRPr>
          </a:p>
        </p:txBody>
      </p:sp>
      <p:sp>
        <p:nvSpPr>
          <p:cNvPr id="1030" name="Rectangle 6"/>
          <p:cNvSpPr>
            <a:spLocks noChangeArrowheads="1"/>
          </p:cNvSpPr>
          <p:nvPr/>
        </p:nvSpPr>
        <p:spPr bwMode="auto">
          <a:xfrm>
            <a:off x="4643438" y="4857760"/>
            <a:ext cx="450056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Les leucocytes (monocytes, lymphocytes et granulocytes)</a:t>
            </a:r>
            <a:endParaRPr kumimoji="0" lang="fr-FR"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SSU ADIPEUX&#10;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6" y="1285860"/>
            <a:ext cx="8064896" cy="54555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68454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3116"/>
            <a:ext cx="4989507" cy="707886"/>
          </a:xfrm>
          <a:prstGeom prst="rect">
            <a:avLst/>
          </a:prstGeom>
        </p:spPr>
        <p:txBody>
          <a:bodyPr wrap="none">
            <a:spAutoFit/>
          </a:bodyPr>
          <a:lstStyle/>
          <a:p>
            <a:r>
              <a:rPr lang="fr-FR" sz="4000" b="1" dirty="0" smtClean="0"/>
              <a:t>Matrice </a:t>
            </a:r>
            <a:r>
              <a:rPr lang="fr-FR" sz="4000" b="1" dirty="0"/>
              <a:t>extracellulaire</a:t>
            </a:r>
          </a:p>
        </p:txBody>
      </p:sp>
      <p:sp>
        <p:nvSpPr>
          <p:cNvPr id="16386" name="Rectangle 2"/>
          <p:cNvSpPr>
            <a:spLocks noChangeArrowheads="1"/>
          </p:cNvSpPr>
          <p:nvPr/>
        </p:nvSpPr>
        <p:spPr bwMode="auto">
          <a:xfrm>
            <a:off x="6215074" y="2643182"/>
            <a:ext cx="21431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Des fibres</a:t>
            </a:r>
            <a:endParaRPr kumimoji="0" lang="fr-FR" sz="2400" b="1" i="0" u="none" strike="noStrike" cap="none" normalizeH="0" baseline="0" dirty="0" smtClean="0">
              <a:ln>
                <a:noFill/>
              </a:ln>
              <a:solidFill>
                <a:schemeClr val="tx1"/>
              </a:solidFill>
              <a:effectLst/>
              <a:cs typeface="Arial" pitchFamily="34" charset="0"/>
            </a:endParaRPr>
          </a:p>
        </p:txBody>
      </p:sp>
      <p:cxnSp>
        <p:nvCxnSpPr>
          <p:cNvPr id="5" name="Connecteur droit avec flèche 4"/>
          <p:cNvCxnSpPr/>
          <p:nvPr/>
        </p:nvCxnSpPr>
        <p:spPr>
          <a:xfrm flipV="1">
            <a:off x="5143504" y="1857364"/>
            <a:ext cx="928694" cy="5143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5143504" y="2571744"/>
            <a:ext cx="1000132" cy="285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143636" y="1500174"/>
            <a:ext cx="3000364" cy="830997"/>
          </a:xfrm>
          <a:prstGeom prst="rect">
            <a:avLst/>
          </a:prstGeom>
        </p:spPr>
        <p:txBody>
          <a:bodyPr wrap="square">
            <a:spAutoFit/>
          </a:bodyPr>
          <a:lstStyle/>
          <a:p>
            <a:pPr lvl="0" fontAlgn="base">
              <a:spcBef>
                <a:spcPct val="0"/>
              </a:spcBef>
              <a:spcAft>
                <a:spcPct val="0"/>
              </a:spcAf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Une substance fondamentale</a:t>
            </a:r>
            <a:endParaRPr kumimoji="0" lang="fr-FR" sz="2400" b="1" i="0" u="none" strike="noStrike" cap="none" normalizeH="0" baseline="0" dirty="0" smtClean="0">
              <a:ln>
                <a:noFill/>
              </a:ln>
              <a:solidFill>
                <a:schemeClr val="tx1"/>
              </a:solidFill>
              <a:effectLst/>
              <a:cs typeface="Arial" pitchFamily="34" charset="0"/>
            </a:endParaRPr>
          </a:p>
        </p:txBody>
      </p:sp>
      <p:cxnSp>
        <p:nvCxnSpPr>
          <p:cNvPr id="13" name="Connecteur droit avec flèche 12"/>
          <p:cNvCxnSpPr/>
          <p:nvPr/>
        </p:nvCxnSpPr>
        <p:spPr>
          <a:xfrm rot="5400000">
            <a:off x="5822959" y="3963991"/>
            <a:ext cx="164307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16200000" flipH="1">
            <a:off x="6929454" y="3500438"/>
            <a:ext cx="1643074" cy="10715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10800000" flipV="1">
            <a:off x="4214810" y="3143248"/>
            <a:ext cx="2071702" cy="11430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71868" y="4429132"/>
            <a:ext cx="1624932" cy="400110"/>
          </a:xfrm>
          <a:prstGeom prst="rect">
            <a:avLst/>
          </a:prstGeom>
        </p:spPr>
        <p:txBody>
          <a:bodyPr wrap="none">
            <a:spAutoFit/>
          </a:bodyPr>
          <a:lstStyle/>
          <a:p>
            <a:r>
              <a:rPr lang="fr-FR" sz="2000" b="1" dirty="0"/>
              <a:t>de collagènes</a:t>
            </a:r>
            <a:endParaRPr lang="fr-FR" sz="2000" dirty="0"/>
          </a:p>
        </p:txBody>
      </p:sp>
      <p:sp>
        <p:nvSpPr>
          <p:cNvPr id="16387" name="Rectangle 3"/>
          <p:cNvSpPr>
            <a:spLocks noChangeArrowheads="1"/>
          </p:cNvSpPr>
          <p:nvPr/>
        </p:nvSpPr>
        <p:spPr bwMode="auto">
          <a:xfrm>
            <a:off x="4786314" y="4857760"/>
            <a:ext cx="254127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smtClean="0">
                <a:ln>
                  <a:noFill/>
                </a:ln>
                <a:solidFill>
                  <a:schemeClr val="tx1"/>
                </a:solidFill>
                <a:effectLst/>
                <a:ea typeface="Calibri" pitchFamily="34" charset="0"/>
                <a:cs typeface="Times New Roman" pitchFamily="18" charset="0"/>
              </a:rPr>
              <a:t>de réticulines</a:t>
            </a:r>
            <a:endParaRPr kumimoji="0" lang="fr-FR" sz="2000" b="1" i="0" u="none" strike="noStrike" cap="none" normalizeH="0" baseline="0" dirty="0" smtClean="0">
              <a:ln>
                <a:noFill/>
              </a:ln>
              <a:solidFill>
                <a:schemeClr val="tx1"/>
              </a:solidFill>
              <a:effectLst/>
              <a:cs typeface="Arial" pitchFamily="34" charset="0"/>
            </a:endParaRPr>
          </a:p>
        </p:txBody>
      </p:sp>
      <p:sp>
        <p:nvSpPr>
          <p:cNvPr id="16388" name="Rectangle 4"/>
          <p:cNvSpPr>
            <a:spLocks noChangeArrowheads="1"/>
          </p:cNvSpPr>
          <p:nvPr/>
        </p:nvSpPr>
        <p:spPr bwMode="auto">
          <a:xfrm>
            <a:off x="6958465" y="4857760"/>
            <a:ext cx="218553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smtClean="0">
                <a:ln>
                  <a:noFill/>
                </a:ln>
                <a:solidFill>
                  <a:schemeClr val="tx1"/>
                </a:solidFill>
                <a:effectLst/>
                <a:ea typeface="Calibri" pitchFamily="34" charset="0"/>
                <a:cs typeface="Times New Roman" pitchFamily="18" charset="0"/>
              </a:rPr>
              <a:t>élastiques</a:t>
            </a:r>
            <a:endParaRPr kumimoji="0" lang="fr-FR"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issus conjonctifs. - ppt télécharger"/>
          <p:cNvPicPr>
            <a:picLocks noChangeAspect="1" noChangeArrowheads="1"/>
          </p:cNvPicPr>
          <p:nvPr/>
        </p:nvPicPr>
        <p:blipFill>
          <a:blip r:embed="rId2"/>
          <a:srcRect/>
          <a:stretch>
            <a:fillRect/>
          </a:stretch>
        </p:blipFill>
        <p:spPr bwMode="auto">
          <a:xfrm>
            <a:off x="214282" y="500042"/>
            <a:ext cx="4286280" cy="4714884"/>
          </a:xfrm>
          <a:prstGeom prst="rect">
            <a:avLst/>
          </a:prstGeom>
          <a:noFill/>
        </p:spPr>
      </p:pic>
      <p:sp>
        <p:nvSpPr>
          <p:cNvPr id="3" name="Rectangle 2"/>
          <p:cNvSpPr/>
          <p:nvPr/>
        </p:nvSpPr>
        <p:spPr>
          <a:xfrm>
            <a:off x="2786050" y="214290"/>
            <a:ext cx="3837204" cy="646331"/>
          </a:xfrm>
          <a:prstGeom prst="rect">
            <a:avLst/>
          </a:prstGeom>
        </p:spPr>
        <p:txBody>
          <a:bodyPr wrap="none">
            <a:spAutoFit/>
          </a:bodyPr>
          <a:lstStyle/>
          <a:p>
            <a:r>
              <a:rPr lang="fr-FR" sz="3600" b="1" dirty="0" smtClean="0"/>
              <a:t>LES CELLULES FIXES</a:t>
            </a:r>
            <a:endParaRPr lang="fr-FR" sz="3600" b="1" dirty="0"/>
          </a:p>
        </p:txBody>
      </p:sp>
      <p:pic>
        <p:nvPicPr>
          <p:cNvPr id="4" name="Picture 9" descr="Enseignement d&amp;#39;Histologie Humaine, Pr Serge Nataf - Le Tissu Conjonctif  (cours N°1)"/>
          <p:cNvPicPr>
            <a:picLocks noChangeAspect="1" noChangeArrowheads="1"/>
          </p:cNvPicPr>
          <p:nvPr/>
        </p:nvPicPr>
        <p:blipFill>
          <a:blip r:embed="rId3"/>
          <a:srcRect/>
          <a:stretch>
            <a:fillRect/>
          </a:stretch>
        </p:blipFill>
        <p:spPr bwMode="auto">
          <a:xfrm>
            <a:off x="5143504" y="785794"/>
            <a:ext cx="3590916" cy="3657600"/>
          </a:xfrm>
          <a:prstGeom prst="rect">
            <a:avLst/>
          </a:prstGeom>
          <a:noFill/>
        </p:spPr>
      </p:pic>
      <p:pic>
        <p:nvPicPr>
          <p:cNvPr id="5" name="Picture 7"/>
          <p:cNvPicPr>
            <a:picLocks noChangeAspect="1" noChangeArrowheads="1"/>
          </p:cNvPicPr>
          <p:nvPr/>
        </p:nvPicPr>
        <p:blipFill>
          <a:blip r:embed="rId4"/>
          <a:srcRect/>
          <a:stretch>
            <a:fillRect/>
          </a:stretch>
        </p:blipFill>
        <p:spPr bwMode="auto">
          <a:xfrm>
            <a:off x="5000628" y="4143380"/>
            <a:ext cx="4143372"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40" y="571480"/>
            <a:ext cx="4084067" cy="646331"/>
          </a:xfrm>
          <a:prstGeom prst="rect">
            <a:avLst/>
          </a:prstGeom>
        </p:spPr>
        <p:txBody>
          <a:bodyPr wrap="none">
            <a:spAutoFit/>
          </a:bodyPr>
          <a:lstStyle/>
          <a:p>
            <a:r>
              <a:rPr lang="fr-FR" sz="3600" b="1" dirty="0" smtClean="0"/>
              <a:t>LES CELLULES LIBRES</a:t>
            </a:r>
            <a:endParaRPr lang="fr-FR" sz="3600" b="1" dirty="0"/>
          </a:p>
        </p:txBody>
      </p:sp>
      <p:sp>
        <p:nvSpPr>
          <p:cNvPr id="3" name="Rectangle 2"/>
          <p:cNvSpPr/>
          <p:nvPr/>
        </p:nvSpPr>
        <p:spPr>
          <a:xfrm>
            <a:off x="928662" y="1500174"/>
            <a:ext cx="3201582" cy="523220"/>
          </a:xfrm>
          <a:prstGeom prst="rect">
            <a:avLst/>
          </a:prstGeom>
        </p:spPr>
        <p:txBody>
          <a:bodyPr wrap="none">
            <a:spAutoFit/>
          </a:bodyPr>
          <a:lstStyle/>
          <a:p>
            <a:pPr lvl="0" fontAlgn="base">
              <a:spcBef>
                <a:spcPct val="0"/>
              </a:spcBef>
              <a:spcAft>
                <a:spcPct val="0"/>
              </a:spcAft>
            </a:pPr>
            <a:r>
              <a:rPr kumimoji="0" lang="fr-FR" sz="2800" b="1" i="0" u="none" strike="noStrike" cap="none" normalizeH="0" baseline="0" dirty="0" smtClean="0">
                <a:ln>
                  <a:noFill/>
                </a:ln>
                <a:solidFill>
                  <a:schemeClr val="tx1"/>
                </a:solidFill>
                <a:effectLst/>
                <a:ea typeface="Calibri" pitchFamily="34" charset="0"/>
                <a:cs typeface="Times New Roman" pitchFamily="18" charset="0"/>
              </a:rPr>
              <a:t>LES MACROPHAGES </a:t>
            </a:r>
            <a:endParaRPr kumimoji="0" lang="fr-FR" sz="2800" b="0" i="0" u="none" strike="noStrike" cap="none" normalizeH="0" baseline="0" dirty="0" smtClean="0">
              <a:ln>
                <a:noFill/>
              </a:ln>
              <a:solidFill>
                <a:schemeClr val="tx1"/>
              </a:solidFill>
              <a:effectLst/>
              <a:cs typeface="Arial" pitchFamily="34" charset="0"/>
            </a:endParaRPr>
          </a:p>
        </p:txBody>
      </p:sp>
      <p:pic>
        <p:nvPicPr>
          <p:cNvPr id="19460" name="Picture 4" descr="macrophage ME"/>
          <p:cNvPicPr>
            <a:picLocks noChangeAspect="1" noChangeArrowheads="1"/>
          </p:cNvPicPr>
          <p:nvPr/>
        </p:nvPicPr>
        <p:blipFill>
          <a:blip r:embed="rId2"/>
          <a:srcRect/>
          <a:stretch>
            <a:fillRect/>
          </a:stretch>
        </p:blipFill>
        <p:spPr bwMode="auto">
          <a:xfrm>
            <a:off x="5857884" y="2143116"/>
            <a:ext cx="2262179" cy="1857388"/>
          </a:xfrm>
          <a:prstGeom prst="rect">
            <a:avLst/>
          </a:prstGeom>
          <a:noFill/>
        </p:spPr>
      </p:pic>
      <p:sp>
        <p:nvSpPr>
          <p:cNvPr id="6" name="Rectangle 5"/>
          <p:cNvSpPr/>
          <p:nvPr/>
        </p:nvSpPr>
        <p:spPr>
          <a:xfrm>
            <a:off x="6143636" y="4071942"/>
            <a:ext cx="1714700" cy="369332"/>
          </a:xfrm>
          <a:prstGeom prst="rect">
            <a:avLst/>
          </a:prstGeom>
        </p:spPr>
        <p:txBody>
          <a:bodyPr wrap="none">
            <a:spAutoFit/>
          </a:bodyPr>
          <a:lstStyle/>
          <a:p>
            <a:r>
              <a:rPr lang="fr-FR" dirty="0"/>
              <a:t>macrophage ME</a:t>
            </a:r>
          </a:p>
        </p:txBody>
      </p:sp>
      <p:pic>
        <p:nvPicPr>
          <p:cNvPr id="19462" name="Picture 6" descr="macro.jpg"/>
          <p:cNvPicPr>
            <a:picLocks noChangeAspect="1" noChangeArrowheads="1"/>
          </p:cNvPicPr>
          <p:nvPr/>
        </p:nvPicPr>
        <p:blipFill>
          <a:blip r:embed="rId3"/>
          <a:srcRect/>
          <a:stretch>
            <a:fillRect/>
          </a:stretch>
        </p:blipFill>
        <p:spPr bwMode="auto">
          <a:xfrm>
            <a:off x="428596" y="4429132"/>
            <a:ext cx="2438400" cy="2181226"/>
          </a:xfrm>
          <a:prstGeom prst="rect">
            <a:avLst/>
          </a:prstGeom>
          <a:noFill/>
        </p:spPr>
      </p:pic>
      <p:pic>
        <p:nvPicPr>
          <p:cNvPr id="19464" name="Picture 8" descr="http://histoblog.viabloga.com/images/macrophage_1_t.jpg"/>
          <p:cNvPicPr>
            <a:picLocks noChangeAspect="1" noChangeArrowheads="1"/>
          </p:cNvPicPr>
          <p:nvPr/>
        </p:nvPicPr>
        <p:blipFill>
          <a:blip r:embed="rId4"/>
          <a:srcRect/>
          <a:stretch>
            <a:fillRect/>
          </a:stretch>
        </p:blipFill>
        <p:spPr bwMode="auto">
          <a:xfrm>
            <a:off x="1000100" y="2071678"/>
            <a:ext cx="3286148" cy="2286016"/>
          </a:xfrm>
          <a:prstGeom prst="rect">
            <a:avLst/>
          </a:prstGeom>
          <a:noFill/>
        </p:spPr>
      </p:pic>
      <p:sp>
        <p:nvSpPr>
          <p:cNvPr id="9" name="Rectangle 8"/>
          <p:cNvSpPr/>
          <p:nvPr/>
        </p:nvSpPr>
        <p:spPr>
          <a:xfrm>
            <a:off x="3571868" y="4786322"/>
            <a:ext cx="5286412" cy="1323439"/>
          </a:xfrm>
          <a:prstGeom prst="rect">
            <a:avLst/>
          </a:prstGeom>
        </p:spPr>
        <p:txBody>
          <a:bodyPr wrap="square">
            <a:spAutoFit/>
          </a:bodyPr>
          <a:lstStyle/>
          <a:p>
            <a:pPr lvl="0"/>
            <a:r>
              <a:rPr lang="fr-FR" sz="2000" b="1" dirty="0" smtClean="0"/>
              <a:t>- Grande cellule, mobile, d’origine sanguine</a:t>
            </a:r>
          </a:p>
          <a:p>
            <a:pPr lvl="0"/>
            <a:r>
              <a:rPr lang="fr-FR" sz="2000" b="1" dirty="0" smtClean="0"/>
              <a:t>- Possède des pseudopodes.</a:t>
            </a:r>
          </a:p>
          <a:p>
            <a:pPr lvl="0"/>
            <a:r>
              <a:rPr lang="fr-FR" sz="2000" b="1" dirty="0" smtClean="0"/>
              <a:t>- Le noyau est réniforme</a:t>
            </a:r>
          </a:p>
          <a:p>
            <a:pPr lvl="0"/>
            <a:r>
              <a:rPr lang="fr-FR" sz="2000" b="1" dirty="0" smtClean="0"/>
              <a:t>- Cytoplasme riche en inclusions</a:t>
            </a:r>
            <a:endParaRPr lang="fr-FR"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icroscopic image of histiocytes in pleural fluid (Wright-Giemsa stain, ×1000). Histiocytes can be observed as single or grouped cells, and their sizes vary considerably, ranging from approximately 15 to 100 μm in diameter. The nucleus (a) is located on one side of the cytoplasm in a distorted form or a kidney shape. The cytoplasm contains vacuoles (b) and ingested red blood cells (c) and has an unclear boundary"/>
          <p:cNvPicPr>
            <a:picLocks noChangeAspect="1" noChangeArrowheads="1"/>
          </p:cNvPicPr>
          <p:nvPr/>
        </p:nvPicPr>
        <p:blipFill>
          <a:blip r:embed="rId2"/>
          <a:srcRect/>
          <a:stretch>
            <a:fillRect/>
          </a:stretch>
        </p:blipFill>
        <p:spPr bwMode="auto">
          <a:xfrm>
            <a:off x="1428728" y="571481"/>
            <a:ext cx="6562725" cy="4214842"/>
          </a:xfrm>
          <a:prstGeom prst="rect">
            <a:avLst/>
          </a:prstGeom>
          <a:noFill/>
        </p:spPr>
      </p:pic>
      <p:sp>
        <p:nvSpPr>
          <p:cNvPr id="21507" name="Rectangle 3"/>
          <p:cNvSpPr>
            <a:spLocks noChangeArrowheads="1"/>
          </p:cNvSpPr>
          <p:nvPr/>
        </p:nvSpPr>
        <p:spPr bwMode="auto">
          <a:xfrm>
            <a:off x="2500298" y="4857760"/>
            <a:ext cx="2000264" cy="287910"/>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smtClean="0">
                <a:ln>
                  <a:noFill/>
                </a:ln>
                <a:solidFill>
                  <a:srgbClr val="202124"/>
                </a:solidFill>
                <a:effectLst/>
                <a:latin typeface="inherit"/>
                <a:cs typeface="Arial" pitchFamily="34" charset="0"/>
              </a:rPr>
              <a:t>- Le noyau (a)</a:t>
            </a:r>
            <a:r>
              <a:rPr kumimoji="0" lang="fr-FR" sz="8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2500298" y="5214950"/>
            <a:ext cx="5143536" cy="611076"/>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2100" b="0" i="0" u="none" strike="noStrike" cap="none" normalizeH="0" baseline="0" dirty="0" smtClean="0">
                <a:ln>
                  <a:noFill/>
                </a:ln>
                <a:solidFill>
                  <a:srgbClr val="202124"/>
                </a:solidFill>
                <a:effectLst/>
                <a:latin typeface="inherit"/>
                <a:cs typeface="Arial" pitchFamily="34" charset="0"/>
              </a:rPr>
              <a:t>Le cytoplasme contient des vacuoles (b) </a:t>
            </a:r>
            <a:endParaRPr lang="fr-FR" sz="2100" dirty="0" smtClean="0">
              <a:solidFill>
                <a:srgbClr val="202124"/>
              </a:solidFill>
              <a:latin typeface="inheri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2100" b="0" i="0" u="none" strike="noStrike" cap="none" normalizeH="0" baseline="0" dirty="0" smtClean="0">
                <a:ln>
                  <a:noFill/>
                </a:ln>
                <a:solidFill>
                  <a:srgbClr val="202124"/>
                </a:solidFill>
                <a:effectLst/>
                <a:latin typeface="inherit"/>
                <a:cs typeface="Arial" pitchFamily="34" charset="0"/>
              </a:rPr>
              <a:t> des globules rouges ingérés (c)</a:t>
            </a:r>
            <a:r>
              <a:rPr kumimoji="0" lang="fr-FR" sz="8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571868" y="214290"/>
            <a:ext cx="1772921" cy="369332"/>
          </a:xfrm>
          <a:prstGeom prst="rect">
            <a:avLst/>
          </a:prstGeom>
        </p:spPr>
        <p:txBody>
          <a:bodyPr wrap="none">
            <a:spAutoFit/>
          </a:bodyPr>
          <a:lstStyle/>
          <a:p>
            <a:r>
              <a:rPr kumimoji="0" lang="fr-FR" b="1" i="0" u="none" strike="noStrike" cap="none" normalizeH="0" baseline="0" dirty="0" smtClean="0">
                <a:ln>
                  <a:noFill/>
                </a:ln>
                <a:solidFill>
                  <a:schemeClr val="tx1"/>
                </a:solidFill>
                <a:effectLst/>
                <a:ea typeface="Calibri" pitchFamily="34" charset="0"/>
                <a:cs typeface="Times New Roman" pitchFamily="18" charset="0"/>
              </a:rPr>
              <a:t>LES HISTIOCYTES</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3174" y="857232"/>
            <a:ext cx="3501087" cy="646331"/>
          </a:xfrm>
          <a:prstGeom prst="rect">
            <a:avLst/>
          </a:prstGeom>
        </p:spPr>
        <p:txBody>
          <a:bodyPr wrap="none">
            <a:spAutoFit/>
          </a:bodyPr>
          <a:lstStyle/>
          <a:p>
            <a:pPr lvl="0" fontAlgn="base">
              <a:spcBef>
                <a:spcPct val="0"/>
              </a:spcBef>
              <a:spcAft>
                <a:spcPct val="0"/>
              </a:spcAft>
            </a:pPr>
            <a:r>
              <a:rPr kumimoji="0" lang="fr-FR" sz="3600" b="1" i="0" u="none" strike="noStrike" cap="none" normalizeH="0" baseline="0" dirty="0" smtClean="0">
                <a:ln>
                  <a:noFill/>
                </a:ln>
                <a:solidFill>
                  <a:schemeClr val="tx1"/>
                </a:solidFill>
                <a:effectLst/>
                <a:ea typeface="Calibri" pitchFamily="34" charset="0"/>
                <a:cs typeface="Times New Roman" pitchFamily="18" charset="0"/>
              </a:rPr>
              <a:t>LES MASTOCYTES</a:t>
            </a:r>
            <a:endParaRPr kumimoji="0" lang="fr-FR" sz="3600" b="0" i="0" u="none" strike="noStrike" cap="none" normalizeH="0" baseline="0" dirty="0" smtClean="0">
              <a:ln>
                <a:noFill/>
              </a:ln>
              <a:solidFill>
                <a:schemeClr val="tx1"/>
              </a:solidFill>
              <a:effectLst/>
              <a:cs typeface="Arial" pitchFamily="34" charset="0"/>
            </a:endParaRPr>
          </a:p>
        </p:txBody>
      </p:sp>
      <p:pic>
        <p:nvPicPr>
          <p:cNvPr id="20482" name="Picture 2" descr="Mon cours d&amp;#39;immuno: A2. les cellules de l&amp;#39;immunité innée"/>
          <p:cNvPicPr>
            <a:picLocks noChangeAspect="1" noChangeArrowheads="1"/>
          </p:cNvPicPr>
          <p:nvPr/>
        </p:nvPicPr>
        <p:blipFill>
          <a:blip r:embed="rId2"/>
          <a:srcRect/>
          <a:stretch>
            <a:fillRect/>
          </a:stretch>
        </p:blipFill>
        <p:spPr bwMode="auto">
          <a:xfrm>
            <a:off x="214282" y="1571612"/>
            <a:ext cx="4429155" cy="3571900"/>
          </a:xfrm>
          <a:prstGeom prst="rect">
            <a:avLst/>
          </a:prstGeom>
          <a:noFill/>
        </p:spPr>
      </p:pic>
      <p:sp>
        <p:nvSpPr>
          <p:cNvPr id="5" name="Rectangle 4"/>
          <p:cNvSpPr/>
          <p:nvPr/>
        </p:nvSpPr>
        <p:spPr>
          <a:xfrm>
            <a:off x="4929190" y="2000240"/>
            <a:ext cx="3929090" cy="4401205"/>
          </a:xfrm>
          <a:prstGeom prst="rect">
            <a:avLst/>
          </a:prstGeom>
        </p:spPr>
        <p:txBody>
          <a:bodyPr wrap="square">
            <a:spAutoFit/>
          </a:bodyPr>
          <a:lstStyle/>
          <a:p>
            <a:pPr lvl="0"/>
            <a:r>
              <a:rPr lang="fr-FR" sz="2000" b="1" dirty="0" smtClean="0"/>
              <a:t>- Se </a:t>
            </a:r>
            <a:r>
              <a:rPr lang="fr-FR" sz="2000" b="1" dirty="0"/>
              <a:t>trouve dans tous les tissus conjonctifs</a:t>
            </a:r>
          </a:p>
          <a:p>
            <a:pPr lvl="0"/>
            <a:r>
              <a:rPr lang="fr-FR" sz="2000" b="1" dirty="0" smtClean="0"/>
              <a:t>- Présent </a:t>
            </a:r>
            <a:r>
              <a:rPr lang="fr-FR" sz="2000" b="1" dirty="0"/>
              <a:t>surtout le long des vaisseaux et des nerfs</a:t>
            </a:r>
          </a:p>
          <a:p>
            <a:pPr lvl="0"/>
            <a:r>
              <a:rPr lang="fr-FR" sz="2000" b="1" dirty="0" smtClean="0"/>
              <a:t>- Cellule </a:t>
            </a:r>
            <a:r>
              <a:rPr lang="fr-FR" sz="2000" b="1" dirty="0"/>
              <a:t>mobile, noyau petit et arrondi</a:t>
            </a:r>
          </a:p>
          <a:p>
            <a:pPr lvl="0">
              <a:buFontTx/>
              <a:buChar char="-"/>
            </a:pPr>
            <a:r>
              <a:rPr lang="fr-FR" sz="2000" b="1" dirty="0" smtClean="0"/>
              <a:t>Cytoplasme </a:t>
            </a:r>
            <a:r>
              <a:rPr lang="fr-FR" sz="2000" b="1" dirty="0"/>
              <a:t>contient de nombreux granules basophiles et </a:t>
            </a:r>
            <a:r>
              <a:rPr lang="fr-FR" sz="2000" b="1" dirty="0" smtClean="0"/>
              <a:t>métachromatiques</a:t>
            </a:r>
          </a:p>
          <a:p>
            <a:r>
              <a:rPr lang="fr-FR" sz="2000" b="1" dirty="0"/>
              <a:t> </a:t>
            </a:r>
            <a:r>
              <a:rPr lang="fr-FR" sz="2000" dirty="0"/>
              <a:t> </a:t>
            </a:r>
            <a:r>
              <a:rPr lang="fr-FR" sz="2000" dirty="0" smtClean="0"/>
              <a:t>- </a:t>
            </a:r>
            <a:r>
              <a:rPr lang="fr-FR" sz="2000" b="1" dirty="0" smtClean="0"/>
              <a:t>cellules </a:t>
            </a:r>
            <a:r>
              <a:rPr lang="fr-FR" sz="2000" b="1" dirty="0"/>
              <a:t>régulatrices essentielles à la modulation des processus inflammatoires et allergiques</a:t>
            </a:r>
            <a:r>
              <a:rPr lang="fr-FR" sz="2000" dirty="0"/>
              <a:t>.</a:t>
            </a:r>
          </a:p>
          <a:p>
            <a:r>
              <a:rPr lang="fr-FR" sz="2000" dirty="0"/>
              <a:t> </a:t>
            </a:r>
          </a:p>
          <a:p>
            <a:pPr lvl="0">
              <a:buFontTx/>
              <a:buChar char="-"/>
            </a:pPr>
            <a:endParaRPr lang="fr-FR"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552</Words>
  <Application>Microsoft Office PowerPoint</Application>
  <PresentationFormat>Affichage à l'écran (4:3)</PresentationFormat>
  <Paragraphs>115</Paragraphs>
  <Slides>31</Slides>
  <Notes>2</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TISSUS CONJONCTIFS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TISSUS CONJONCTIFS</dc:title>
  <dc:creator>Dell</dc:creator>
  <cp:lastModifiedBy>Dell</cp:lastModifiedBy>
  <cp:revision>63</cp:revision>
  <dcterms:created xsi:type="dcterms:W3CDTF">2021-11-13T15:23:08Z</dcterms:created>
  <dcterms:modified xsi:type="dcterms:W3CDTF">2021-11-17T09:47:28Z</dcterms:modified>
</cp:coreProperties>
</file>