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84" r:id="rId4"/>
    <p:sldId id="258" r:id="rId5"/>
    <p:sldId id="285" r:id="rId6"/>
    <p:sldId id="259" r:id="rId7"/>
    <p:sldId id="260" r:id="rId8"/>
    <p:sldId id="286" r:id="rId9"/>
    <p:sldId id="262" r:id="rId10"/>
    <p:sldId id="261" r:id="rId11"/>
    <p:sldId id="263" r:id="rId12"/>
    <p:sldId id="264" r:id="rId13"/>
    <p:sldId id="265" r:id="rId14"/>
    <p:sldId id="266" r:id="rId15"/>
    <p:sldId id="267" r:id="rId16"/>
    <p:sldId id="271" r:id="rId17"/>
    <p:sldId id="273" r:id="rId18"/>
    <p:sldId id="272" r:id="rId19"/>
    <p:sldId id="269" r:id="rId20"/>
    <p:sldId id="274" r:id="rId21"/>
    <p:sldId id="275" r:id="rId22"/>
    <p:sldId id="276" r:id="rId23"/>
    <p:sldId id="277" r:id="rId24"/>
    <p:sldId id="278" r:id="rId25"/>
    <p:sldId id="279" r:id="rId26"/>
    <p:sldId id="280" r:id="rId27"/>
    <p:sldId id="281" r:id="rId28"/>
    <p:sldId id="282" r:id="rId29"/>
    <p:sldId id="290" r:id="rId30"/>
    <p:sldId id="283" r:id="rId31"/>
    <p:sldId id="287" r:id="rId32"/>
    <p:sldId id="288" r:id="rId33"/>
    <p:sldId id="291" r:id="rId34"/>
    <p:sldId id="292" r:id="rId35"/>
    <p:sldId id="289" r:id="rId36"/>
    <p:sldId id="293" r:id="rId37"/>
    <p:sldId id="294" r:id="rId38"/>
    <p:sldId id="318" r:id="rId39"/>
    <p:sldId id="295" r:id="rId40"/>
    <p:sldId id="296" r:id="rId41"/>
    <p:sldId id="297" r:id="rId42"/>
    <p:sldId id="298" r:id="rId43"/>
    <p:sldId id="299" r:id="rId44"/>
    <p:sldId id="310" r:id="rId45"/>
    <p:sldId id="311" r:id="rId46"/>
    <p:sldId id="300" r:id="rId47"/>
    <p:sldId id="301" r:id="rId48"/>
    <p:sldId id="302" r:id="rId49"/>
    <p:sldId id="303" r:id="rId50"/>
    <p:sldId id="304" r:id="rId51"/>
    <p:sldId id="305" r:id="rId52"/>
    <p:sldId id="312" r:id="rId53"/>
    <p:sldId id="306" r:id="rId54"/>
    <p:sldId id="307" r:id="rId55"/>
    <p:sldId id="308" r:id="rId56"/>
    <p:sldId id="313" r:id="rId57"/>
    <p:sldId id="322" r:id="rId58"/>
    <p:sldId id="320" r:id="rId59"/>
    <p:sldId id="321" r:id="rId60"/>
    <p:sldId id="309" r:id="rId6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10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Cliquez et modifiez le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7F3860D-F8CD-3E47-9E4A-D650BB9FB9DE}" type="datetimeFigureOut">
              <a:rPr lang="fr-FR" smtClean="0"/>
              <a:t>30/01/22</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E57C03-2AB7-CB4E-BB26-862653F0CFD3}" type="slidenum">
              <a:rPr lang="fr-FR" smtClean="0"/>
              <a:t>‹#›</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7F3860D-F8CD-3E47-9E4A-D650BB9FB9DE}" type="datetimeFigureOut">
              <a:rPr lang="fr-FR" smtClean="0"/>
              <a:t>30/01/22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Cliquez et modifiez le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7F3860D-F8CD-3E47-9E4A-D650BB9FB9DE}" type="datetimeFigureOut">
              <a:rPr lang="fr-FR" smtClean="0"/>
              <a:t>30/01/22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7F3860D-F8CD-3E47-9E4A-D650BB9FB9DE}" type="datetimeFigureOut">
              <a:rPr lang="fr-FR" smtClean="0"/>
              <a:t>30/01/22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E7F3860D-F8CD-3E47-9E4A-D650BB9FB9DE}" type="datetimeFigureOut">
              <a:rPr lang="fr-FR" smtClean="0"/>
              <a:t>30/01/22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E7F3860D-F8CD-3E47-9E4A-D650BB9FB9DE}" type="datetimeFigureOut">
              <a:rPr lang="fr-FR" smtClean="0"/>
              <a:t>30/01/22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E57C03-2AB7-CB4E-BB26-862653F0CFD3}" type="slidenum">
              <a:rPr lang="fr-FR" smtClean="0"/>
              <a:t>‹#›</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7F3860D-F8CD-3E47-9E4A-D650BB9FB9DE}" type="datetimeFigureOut">
              <a:rPr lang="fr-FR" smtClean="0"/>
              <a:t>30/01/22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E7F3860D-F8CD-3E47-9E4A-D650BB9FB9DE}" type="datetimeFigureOut">
              <a:rPr lang="fr-FR" smtClean="0"/>
              <a:t>30/01/22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3860D-F8CD-3E47-9E4A-D650BB9FB9DE}" type="datetimeFigureOut">
              <a:rPr lang="fr-FR" smtClean="0"/>
              <a:t>30/01/22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F3860D-F8CD-3E47-9E4A-D650BB9FB9DE}" type="datetimeFigureOut">
              <a:rPr lang="fr-FR" smtClean="0"/>
              <a:t>30/01/22</a:t>
            </a:fld>
            <a:endParaRPr lang="fr-FR"/>
          </a:p>
        </p:txBody>
      </p:sp>
      <p:sp>
        <p:nvSpPr>
          <p:cNvPr id="7" name="Slide Number Placeholder 6"/>
          <p:cNvSpPr>
            <a:spLocks noGrp="1"/>
          </p:cNvSpPr>
          <p:nvPr>
            <p:ph type="sldNum" sz="quarter" idx="12"/>
          </p:nvPr>
        </p:nvSpPr>
        <p:spPr/>
        <p:txBody>
          <a:bodyPr/>
          <a:lstStyle/>
          <a:p>
            <a:fld id="{39E57C03-2AB7-CB4E-BB26-862653F0CFD3}" type="slidenum">
              <a:rPr lang="fr-FR" smtClean="0"/>
              <a:t>‹#›</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Cliquez et modifiez le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Cliquez et modifiez le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7F3860D-F8CD-3E47-9E4A-D650BB9FB9DE}" type="datetimeFigureOut">
              <a:rPr lang="fr-FR" smtClean="0"/>
              <a:t>30/01/22</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39E57C03-2AB7-CB4E-BB26-862653F0CFD3}"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Cliquez et modifiez le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7F3860D-F8CD-3E47-9E4A-D650BB9FB9DE}" type="datetimeFigureOut">
              <a:rPr lang="fr-FR" smtClean="0"/>
              <a:t>30/01/22</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E57C03-2AB7-CB4E-BB26-862653F0CFD3}"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1679" y="90722"/>
            <a:ext cx="7185042" cy="3901037"/>
          </a:xfrm>
        </p:spPr>
        <p:txBody>
          <a:bodyPr>
            <a:normAutofit/>
          </a:bodyPr>
          <a:lstStyle/>
          <a:p>
            <a:r>
              <a:rPr lang="fr-FR" sz="4800" b="1" dirty="0" smtClean="0">
                <a:solidFill>
                  <a:schemeClr val="tx1"/>
                </a:solidFill>
                <a:latin typeface="Arial Narrow"/>
                <a:cs typeface="Arial Narrow"/>
              </a:rPr>
              <a:t>LES CHROMATOGRAPHIES </a:t>
            </a:r>
            <a:endParaRPr lang="fr-FR" sz="4800" b="1" dirty="0">
              <a:solidFill>
                <a:schemeClr val="tx1"/>
              </a:solidFill>
              <a:latin typeface="Arial Narrow"/>
              <a:cs typeface="Arial Narrow"/>
            </a:endParaRPr>
          </a:p>
        </p:txBody>
      </p:sp>
      <p:sp>
        <p:nvSpPr>
          <p:cNvPr id="3" name="Sous-titre 2"/>
          <p:cNvSpPr>
            <a:spLocks noGrp="1"/>
          </p:cNvSpPr>
          <p:nvPr>
            <p:ph type="subTitle" idx="1"/>
          </p:nvPr>
        </p:nvSpPr>
        <p:spPr/>
        <p:txBody>
          <a:bodyPr>
            <a:normAutofit/>
          </a:bodyPr>
          <a:lstStyle/>
          <a:p>
            <a:r>
              <a:rPr lang="fr-FR" sz="2800" b="1" dirty="0" smtClean="0">
                <a:latin typeface="Arial Narrow"/>
                <a:cs typeface="Arial Narrow"/>
              </a:rPr>
              <a:t>Biochimie analytique</a:t>
            </a:r>
            <a:endParaRPr lang="fr-FR" sz="2800" b="1" dirty="0">
              <a:latin typeface="Arial Narrow"/>
              <a:cs typeface="Arial Narrow"/>
            </a:endParaRPr>
          </a:p>
        </p:txBody>
      </p:sp>
    </p:spTree>
    <p:extLst>
      <p:ext uri="{BB962C8B-B14F-4D97-AF65-F5344CB8AC3E}">
        <p14:creationId xmlns:p14="http://schemas.microsoft.com/office/powerpoint/2010/main" val="1264129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Narrow"/>
                <a:cs typeface="Arial Narrow"/>
              </a:rPr>
              <a:t>3.1- La chromatographie en phase liquide</a:t>
            </a:r>
            <a:endParaRPr lang="fr-FR" dirty="0">
              <a:latin typeface="Arial Narrow"/>
              <a:cs typeface="Arial Narrow"/>
            </a:endParaRPr>
          </a:p>
        </p:txBody>
      </p:sp>
      <p:sp>
        <p:nvSpPr>
          <p:cNvPr id="3" name="Espace réservé du contenu 2"/>
          <p:cNvSpPr>
            <a:spLocks noGrp="1"/>
          </p:cNvSpPr>
          <p:nvPr>
            <p:ph idx="1"/>
          </p:nvPr>
        </p:nvSpPr>
        <p:spPr>
          <a:xfrm>
            <a:off x="1043491" y="2573137"/>
            <a:ext cx="7024744" cy="3508977"/>
          </a:xfrm>
        </p:spPr>
        <p:txBody>
          <a:bodyPr/>
          <a:lstStyle/>
          <a:p>
            <a:pPr marL="0" indent="0" algn="just">
              <a:buNone/>
            </a:pPr>
            <a:r>
              <a:rPr lang="fr-FR" sz="4000" dirty="0" smtClean="0">
                <a:latin typeface="Arial Narrow"/>
                <a:cs typeface="Arial Narrow"/>
              </a:rPr>
              <a:t>3.1.1 Chromatographie de partage</a:t>
            </a:r>
          </a:p>
          <a:p>
            <a:pPr marL="0" indent="0" algn="just">
              <a:buNone/>
            </a:pPr>
            <a:r>
              <a:rPr lang="fr-FR" sz="4000" dirty="0" smtClean="0">
                <a:latin typeface="Arial Narrow"/>
                <a:cs typeface="Arial Narrow"/>
              </a:rPr>
              <a:t>a-  La chromatographie sur papier</a:t>
            </a:r>
          </a:p>
          <a:p>
            <a:pPr marL="0" indent="0" algn="just">
              <a:buNone/>
            </a:pPr>
            <a:r>
              <a:rPr lang="fr-FR" sz="4000" dirty="0" smtClean="0">
                <a:latin typeface="Arial Narrow"/>
                <a:cs typeface="Arial Narrow"/>
              </a:rPr>
              <a:t>b- La chromatographie sur couche mince CCM</a:t>
            </a:r>
          </a:p>
          <a:p>
            <a:pPr marL="0" indent="0" algn="just">
              <a:buNone/>
            </a:pPr>
            <a:endParaRPr lang="fr-FR" dirty="0" smtClean="0">
              <a:latin typeface="Arial Narrow"/>
              <a:cs typeface="Arial Narrow"/>
            </a:endParaRPr>
          </a:p>
          <a:p>
            <a:pPr algn="just"/>
            <a:endParaRPr lang="fr-FR" dirty="0">
              <a:latin typeface="Arial Narrow"/>
              <a:cs typeface="Arial Narrow"/>
            </a:endParaRPr>
          </a:p>
        </p:txBody>
      </p:sp>
    </p:spTree>
    <p:extLst>
      <p:ext uri="{BB962C8B-B14F-4D97-AF65-F5344CB8AC3E}">
        <p14:creationId xmlns:p14="http://schemas.microsoft.com/office/powerpoint/2010/main" val="2729991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61325"/>
            <a:ext cx="8229600" cy="1143000"/>
          </a:xfrm>
        </p:spPr>
        <p:txBody>
          <a:bodyPr>
            <a:normAutofit/>
          </a:bodyPr>
          <a:lstStyle/>
          <a:p>
            <a:r>
              <a:rPr lang="fr-FR" sz="3200" dirty="0" smtClean="0">
                <a:latin typeface="Arial Narrow"/>
                <a:cs typeface="Arial Narrow"/>
              </a:rPr>
              <a:t>a- Chromatographie sur papier</a:t>
            </a:r>
            <a:br>
              <a:rPr lang="fr-FR" sz="3200" dirty="0" smtClean="0">
                <a:latin typeface="Arial Narrow"/>
                <a:cs typeface="Arial Narrow"/>
              </a:rPr>
            </a:br>
            <a:endParaRPr lang="fr-FR" sz="3200" dirty="0"/>
          </a:p>
        </p:txBody>
      </p:sp>
      <p:sp>
        <p:nvSpPr>
          <p:cNvPr id="3" name="Espace réservé du contenu 2"/>
          <p:cNvSpPr>
            <a:spLocks noGrp="1"/>
          </p:cNvSpPr>
          <p:nvPr>
            <p:ph idx="1"/>
          </p:nvPr>
        </p:nvSpPr>
        <p:spPr>
          <a:xfrm>
            <a:off x="457200" y="929898"/>
            <a:ext cx="8229600" cy="5928102"/>
          </a:xfrm>
        </p:spPr>
        <p:txBody>
          <a:bodyPr>
            <a:normAutofit/>
          </a:bodyPr>
          <a:lstStyle/>
          <a:p>
            <a:pPr marL="0" indent="0" algn="just">
              <a:buNone/>
            </a:pPr>
            <a:endParaRPr lang="fr-FR" dirty="0" smtClean="0"/>
          </a:p>
          <a:p>
            <a:pPr algn="just"/>
            <a:r>
              <a:rPr lang="fr-FR" dirty="0">
                <a:latin typeface="Arial Narrow"/>
                <a:cs typeface="Arial Narrow"/>
              </a:rPr>
              <a:t>Elle utilise des feuilles de papier filtre maintenues verticales dans une cuve qui est une enceinte fermée.</a:t>
            </a:r>
          </a:p>
          <a:p>
            <a:pPr algn="just"/>
            <a:r>
              <a:rPr lang="fr-FR" dirty="0">
                <a:latin typeface="Arial Narrow"/>
                <a:cs typeface="Arial Narrow"/>
              </a:rPr>
              <a:t>Il existe une phase stationnaire constituée par l'humidité du papier et une phase mobile qui est un solvant organique ou un mélange. Cette phase mobile va être disposée au fond de la cuve à la base du papier de telle sorte qu'elle monte par capillarité = chromatographie ascendante. </a:t>
            </a:r>
            <a:endParaRPr lang="fr-FR" dirty="0" smtClean="0">
              <a:latin typeface="Arial Narrow"/>
              <a:cs typeface="Arial Narrow"/>
            </a:endParaRPr>
          </a:p>
          <a:p>
            <a:pPr algn="just"/>
            <a:r>
              <a:rPr lang="fr-FR" dirty="0" smtClean="0">
                <a:latin typeface="Arial Narrow"/>
                <a:cs typeface="Arial Narrow"/>
              </a:rPr>
              <a:t>Avant </a:t>
            </a:r>
            <a:r>
              <a:rPr lang="fr-FR" dirty="0">
                <a:latin typeface="Arial Narrow"/>
                <a:cs typeface="Arial Narrow"/>
              </a:rPr>
              <a:t>le passage du solvant, on va déposer sur le papier une goutte de l'échantillon à analyser et le solvant va séparer les substances contenues dans l'échantillon. Une fois le passage du solvant terminé, on va recueillir la feuille de papier ou chromatogramme, on va la sécher et on va la révéler. On va donc faire apparaitre les différentes molécules qui ont été séparées sous forme de tache à l'aide d'un procédé approprié.</a:t>
            </a:r>
          </a:p>
          <a:p>
            <a:pPr marL="0" indent="0" algn="just">
              <a:buNone/>
            </a:pPr>
            <a:endParaRPr lang="fr-FR" dirty="0"/>
          </a:p>
        </p:txBody>
      </p:sp>
    </p:spTree>
    <p:extLst>
      <p:ext uri="{BB962C8B-B14F-4D97-AF65-F5344CB8AC3E}">
        <p14:creationId xmlns:p14="http://schemas.microsoft.com/office/powerpoint/2010/main" val="8181912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30804"/>
            <a:ext cx="8229600" cy="1143000"/>
          </a:xfrm>
        </p:spPr>
        <p:txBody>
          <a:bodyPr>
            <a:normAutofit fontScale="90000"/>
          </a:bodyPr>
          <a:lstStyle/>
          <a:p>
            <a:r>
              <a:rPr lang="fr-FR" sz="3600" dirty="0" smtClean="0">
                <a:latin typeface="Arial Narrow"/>
                <a:cs typeface="Arial Narrow"/>
              </a:rPr>
              <a:t>b-  Chromatographie sur couche mince</a:t>
            </a:r>
            <a:r>
              <a:rPr lang="fr-FR" dirty="0" smtClean="0">
                <a:latin typeface="Arial Narrow"/>
                <a:cs typeface="Arial Narrow"/>
              </a:rPr>
              <a:t/>
            </a:r>
            <a:br>
              <a:rPr lang="fr-FR" dirty="0" smtClean="0">
                <a:latin typeface="Arial Narrow"/>
                <a:cs typeface="Arial Narrow"/>
              </a:rPr>
            </a:br>
            <a:endParaRPr lang="fr-FR" dirty="0"/>
          </a:p>
        </p:txBody>
      </p:sp>
      <p:sp>
        <p:nvSpPr>
          <p:cNvPr id="3" name="Espace réservé du contenu 2"/>
          <p:cNvSpPr>
            <a:spLocks noGrp="1"/>
          </p:cNvSpPr>
          <p:nvPr>
            <p:ph idx="1"/>
          </p:nvPr>
        </p:nvSpPr>
        <p:spPr>
          <a:xfrm>
            <a:off x="457200" y="1769076"/>
            <a:ext cx="8229600" cy="5352584"/>
          </a:xfrm>
        </p:spPr>
        <p:txBody>
          <a:bodyPr>
            <a:normAutofit/>
          </a:bodyPr>
          <a:lstStyle/>
          <a:p>
            <a:pPr marL="0" indent="0">
              <a:buNone/>
            </a:pPr>
            <a:endParaRPr lang="fr-FR" dirty="0" smtClean="0"/>
          </a:p>
          <a:p>
            <a:pPr algn="just"/>
            <a:r>
              <a:rPr lang="fr-FR" dirty="0">
                <a:latin typeface="Arial Narrow"/>
                <a:cs typeface="Arial Narrow"/>
              </a:rPr>
              <a:t>La chromatographie sur couche mince (CCM) repose principalement sur des </a:t>
            </a:r>
            <a:r>
              <a:rPr lang="fr-FR" dirty="0" err="1">
                <a:latin typeface="Arial Narrow"/>
                <a:cs typeface="Arial Narrow"/>
              </a:rPr>
              <a:t>phénomènes</a:t>
            </a:r>
            <a:r>
              <a:rPr lang="fr-FR" dirty="0">
                <a:latin typeface="Arial Narrow"/>
                <a:cs typeface="Arial Narrow"/>
              </a:rPr>
              <a:t> d’adsorption : la phase mobile est un solvant ou un </a:t>
            </a:r>
            <a:r>
              <a:rPr lang="fr-FR" dirty="0" err="1">
                <a:latin typeface="Arial Narrow"/>
                <a:cs typeface="Arial Narrow"/>
              </a:rPr>
              <a:t>mélange</a:t>
            </a:r>
            <a:r>
              <a:rPr lang="fr-FR" dirty="0">
                <a:latin typeface="Arial Narrow"/>
                <a:cs typeface="Arial Narrow"/>
              </a:rPr>
              <a:t> de solvants, qui progresse le long d’une phase stationnaire </a:t>
            </a:r>
            <a:r>
              <a:rPr lang="fr-FR" dirty="0" err="1">
                <a:latin typeface="Arial Narrow"/>
                <a:cs typeface="Arial Narrow"/>
              </a:rPr>
              <a:t>fixée</a:t>
            </a:r>
            <a:r>
              <a:rPr lang="fr-FR" dirty="0">
                <a:latin typeface="Arial Narrow"/>
                <a:cs typeface="Arial Narrow"/>
              </a:rPr>
              <a:t> sur une plaque de verre ou sur une feuille semi-rigide de </a:t>
            </a:r>
            <a:r>
              <a:rPr lang="fr-FR" dirty="0" err="1">
                <a:latin typeface="Arial Narrow"/>
                <a:cs typeface="Arial Narrow"/>
              </a:rPr>
              <a:t>matière</a:t>
            </a:r>
            <a:r>
              <a:rPr lang="fr-FR" dirty="0">
                <a:latin typeface="Arial Narrow"/>
                <a:cs typeface="Arial Narrow"/>
              </a:rPr>
              <a:t> plastique ou d’aluminium. </a:t>
            </a:r>
          </a:p>
          <a:p>
            <a:pPr algn="just"/>
            <a:r>
              <a:rPr lang="fr-FR" dirty="0" err="1">
                <a:latin typeface="Arial Narrow"/>
                <a:cs typeface="Arial Narrow"/>
              </a:rPr>
              <a:t>Après</a:t>
            </a:r>
            <a:r>
              <a:rPr lang="fr-FR" dirty="0">
                <a:latin typeface="Arial Narrow"/>
                <a:cs typeface="Arial Narrow"/>
              </a:rPr>
              <a:t> que l’</a:t>
            </a:r>
            <a:r>
              <a:rPr lang="fr-FR" dirty="0" err="1">
                <a:latin typeface="Arial Narrow"/>
                <a:cs typeface="Arial Narrow"/>
              </a:rPr>
              <a:t>échantillon</a:t>
            </a:r>
            <a:r>
              <a:rPr lang="fr-FR" dirty="0">
                <a:latin typeface="Arial Narrow"/>
                <a:cs typeface="Arial Narrow"/>
              </a:rPr>
              <a:t> ait </a:t>
            </a:r>
            <a:r>
              <a:rPr lang="fr-FR" dirty="0" err="1" smtClean="0">
                <a:latin typeface="Arial Narrow"/>
                <a:cs typeface="Arial Narrow"/>
              </a:rPr>
              <a:t>éte</a:t>
            </a:r>
            <a:r>
              <a:rPr lang="fr-FR" dirty="0" smtClean="0">
                <a:latin typeface="Arial Narrow"/>
                <a:cs typeface="Arial Narrow"/>
              </a:rPr>
              <a:t> </a:t>
            </a:r>
            <a:r>
              <a:rPr lang="fr-FR" dirty="0" err="1" smtClean="0">
                <a:latin typeface="Arial Narrow"/>
                <a:cs typeface="Arial Narrow"/>
              </a:rPr>
              <a:t>déposé</a:t>
            </a:r>
            <a:r>
              <a:rPr lang="fr-FR" dirty="0" smtClean="0">
                <a:latin typeface="Arial Narrow"/>
                <a:cs typeface="Arial Narrow"/>
              </a:rPr>
              <a:t> </a:t>
            </a:r>
            <a:r>
              <a:rPr lang="fr-FR" dirty="0">
                <a:latin typeface="Arial Narrow"/>
                <a:cs typeface="Arial Narrow"/>
              </a:rPr>
              <a:t>sur la phase stationnaire, les substances migrent à une vitesse qui </a:t>
            </a:r>
            <a:r>
              <a:rPr lang="fr-FR" dirty="0" err="1">
                <a:latin typeface="Arial Narrow"/>
                <a:cs typeface="Arial Narrow"/>
              </a:rPr>
              <a:t>dépend</a:t>
            </a:r>
            <a:r>
              <a:rPr lang="fr-FR" dirty="0">
                <a:latin typeface="Arial Narrow"/>
                <a:cs typeface="Arial Narrow"/>
              </a:rPr>
              <a:t> de leur nature et de celle du solvant. </a:t>
            </a:r>
          </a:p>
          <a:p>
            <a:pPr marL="0" indent="0">
              <a:buNone/>
            </a:pPr>
            <a:endParaRPr lang="fr-FR" dirty="0"/>
          </a:p>
        </p:txBody>
      </p:sp>
    </p:spTree>
    <p:extLst>
      <p:ext uri="{BB962C8B-B14F-4D97-AF65-F5344CB8AC3E}">
        <p14:creationId xmlns:p14="http://schemas.microsoft.com/office/powerpoint/2010/main" val="8981637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8611"/>
            <a:ext cx="8229600" cy="1143000"/>
          </a:xfrm>
        </p:spPr>
        <p:txBody>
          <a:bodyPr>
            <a:normAutofit fontScale="90000"/>
          </a:bodyPr>
          <a:lstStyle/>
          <a:p>
            <a:r>
              <a:rPr lang="fr-FR" sz="3600" dirty="0" smtClean="0">
                <a:latin typeface="Arial Narrow"/>
                <a:cs typeface="Arial Narrow"/>
              </a:rPr>
              <a:t>b-  Chromatographie sur couche mince</a:t>
            </a:r>
            <a:r>
              <a:rPr lang="fr-FR" dirty="0" smtClean="0">
                <a:latin typeface="Arial Narrow"/>
                <a:cs typeface="Arial Narrow"/>
              </a:rPr>
              <a:t/>
            </a:r>
            <a:br>
              <a:rPr lang="fr-FR" dirty="0" smtClean="0">
                <a:latin typeface="Arial Narrow"/>
                <a:cs typeface="Arial Narrow"/>
              </a:rPr>
            </a:br>
            <a:endParaRPr lang="fr-FR" dirty="0"/>
          </a:p>
        </p:txBody>
      </p:sp>
      <p:sp>
        <p:nvSpPr>
          <p:cNvPr id="3" name="Espace réservé du contenu 2"/>
          <p:cNvSpPr>
            <a:spLocks noGrp="1"/>
          </p:cNvSpPr>
          <p:nvPr>
            <p:ph idx="1"/>
          </p:nvPr>
        </p:nvSpPr>
        <p:spPr>
          <a:xfrm>
            <a:off x="457200" y="1713601"/>
            <a:ext cx="8229600" cy="5802131"/>
          </a:xfrm>
        </p:spPr>
        <p:txBody>
          <a:bodyPr>
            <a:normAutofit/>
          </a:bodyPr>
          <a:lstStyle/>
          <a:p>
            <a:pPr algn="just"/>
            <a:r>
              <a:rPr lang="fr-FR" dirty="0">
                <a:latin typeface="Arial Narrow"/>
                <a:cs typeface="Arial Narrow"/>
              </a:rPr>
              <a:t>La cuve chromatographique : un </a:t>
            </a:r>
            <a:r>
              <a:rPr lang="fr-FR" dirty="0" err="1">
                <a:latin typeface="Arial Narrow"/>
                <a:cs typeface="Arial Narrow"/>
              </a:rPr>
              <a:t>récipient</a:t>
            </a:r>
            <a:r>
              <a:rPr lang="fr-FR" dirty="0">
                <a:latin typeface="Arial Narrow"/>
                <a:cs typeface="Arial Narrow"/>
              </a:rPr>
              <a:t> habituellement en verre de forme variable ; fermé par un couvercle </a:t>
            </a:r>
            <a:r>
              <a:rPr lang="fr-FR" dirty="0" err="1">
                <a:latin typeface="Arial Narrow"/>
                <a:cs typeface="Arial Narrow"/>
              </a:rPr>
              <a:t>étanche</a:t>
            </a:r>
            <a:r>
              <a:rPr lang="fr-FR" dirty="0">
                <a:latin typeface="Arial Narrow"/>
                <a:cs typeface="Arial Narrow"/>
              </a:rPr>
              <a:t>. La phase stationnaire : une couche d’environ 0,25 mm de gel de silice ou d’un autre adsorbant est fixé sur une plaque de verre ou une feuille de matière plastique ou d’aluminium à l’aide d’un liant comme le sulfate de calcium hydraté, l’amidon ou </a:t>
            </a:r>
            <a:r>
              <a:rPr lang="fr-FR" dirty="0" err="1">
                <a:latin typeface="Arial Narrow"/>
                <a:cs typeface="Arial Narrow"/>
              </a:rPr>
              <a:t>polymère</a:t>
            </a:r>
            <a:r>
              <a:rPr lang="fr-FR" dirty="0">
                <a:latin typeface="Arial Narrow"/>
                <a:cs typeface="Arial Narrow"/>
              </a:rPr>
              <a:t> organique. L’</a:t>
            </a:r>
            <a:r>
              <a:rPr lang="fr-FR" dirty="0" err="1">
                <a:latin typeface="Arial Narrow"/>
                <a:cs typeface="Arial Narrow"/>
              </a:rPr>
              <a:t>échantillon</a:t>
            </a:r>
            <a:r>
              <a:rPr lang="fr-FR" dirty="0">
                <a:latin typeface="Arial Narrow"/>
                <a:cs typeface="Arial Narrow"/>
              </a:rPr>
              <a:t> : environ 1 </a:t>
            </a:r>
            <a:r>
              <a:rPr lang="fr-FR" dirty="0">
                <a:latin typeface="Arial Narrow"/>
                <a:cs typeface="Arial Narrow"/>
                <a:sym typeface="Symbol"/>
              </a:rPr>
              <a:t></a:t>
            </a:r>
            <a:r>
              <a:rPr lang="fr-FR" dirty="0">
                <a:latin typeface="Arial Narrow"/>
                <a:cs typeface="Arial Narrow"/>
              </a:rPr>
              <a:t>l de solution </a:t>
            </a:r>
            <a:r>
              <a:rPr lang="fr-FR" dirty="0" err="1">
                <a:latin typeface="Arial Narrow"/>
                <a:cs typeface="Arial Narrow"/>
              </a:rPr>
              <a:t>diluée</a:t>
            </a:r>
            <a:r>
              <a:rPr lang="fr-FR" dirty="0">
                <a:latin typeface="Arial Narrow"/>
                <a:cs typeface="Arial Narrow"/>
              </a:rPr>
              <a:t> (2 à 5% de </a:t>
            </a:r>
            <a:r>
              <a:rPr lang="fr-FR" dirty="0" err="1">
                <a:latin typeface="Arial Narrow"/>
                <a:cs typeface="Arial Narrow"/>
              </a:rPr>
              <a:t>mélange</a:t>
            </a:r>
            <a:r>
              <a:rPr lang="fr-FR" dirty="0">
                <a:latin typeface="Arial Narrow"/>
                <a:cs typeface="Arial Narrow"/>
              </a:rPr>
              <a:t> à analyser) </a:t>
            </a:r>
            <a:r>
              <a:rPr lang="fr-FR" dirty="0" err="1" smtClean="0">
                <a:latin typeface="Arial Narrow"/>
                <a:cs typeface="Arial Narrow"/>
              </a:rPr>
              <a:t>déposé</a:t>
            </a:r>
            <a:r>
              <a:rPr lang="fr-FR" dirty="0" smtClean="0">
                <a:latin typeface="Arial Narrow"/>
                <a:cs typeface="Arial Narrow"/>
              </a:rPr>
              <a:t> </a:t>
            </a:r>
            <a:r>
              <a:rPr lang="fr-FR" dirty="0">
                <a:latin typeface="Arial Narrow"/>
                <a:cs typeface="Arial Narrow"/>
              </a:rPr>
              <a:t>en un point </a:t>
            </a:r>
            <a:r>
              <a:rPr lang="fr-FR" dirty="0" err="1">
                <a:latin typeface="Arial Narrow"/>
                <a:cs typeface="Arial Narrow"/>
              </a:rPr>
              <a:t>repère</a:t>
            </a:r>
            <a:r>
              <a:rPr lang="fr-FR" dirty="0">
                <a:latin typeface="Arial Narrow"/>
                <a:cs typeface="Arial Narrow"/>
              </a:rPr>
              <a:t> au-dessus de la surface de </a:t>
            </a:r>
            <a:r>
              <a:rPr lang="fr-FR" dirty="0" smtClean="0">
                <a:latin typeface="Arial Narrow"/>
                <a:cs typeface="Arial Narrow"/>
              </a:rPr>
              <a:t>l’</a:t>
            </a:r>
            <a:r>
              <a:rPr lang="fr-FR" dirty="0" err="1" smtClean="0">
                <a:latin typeface="Arial Narrow"/>
                <a:cs typeface="Arial Narrow"/>
              </a:rPr>
              <a:t>éluant</a:t>
            </a:r>
            <a:r>
              <a:rPr lang="fr-FR" dirty="0" smtClean="0">
                <a:latin typeface="Arial Narrow"/>
                <a:cs typeface="Arial Narrow"/>
              </a:rPr>
              <a:t>.</a:t>
            </a:r>
          </a:p>
          <a:p>
            <a:pPr algn="just"/>
            <a:r>
              <a:rPr lang="fr-FR" dirty="0" smtClean="0">
                <a:latin typeface="Arial Narrow"/>
                <a:cs typeface="Arial Narrow"/>
              </a:rPr>
              <a:t>L’</a:t>
            </a:r>
            <a:r>
              <a:rPr lang="fr-FR" dirty="0" err="1" smtClean="0">
                <a:latin typeface="Arial Narrow"/>
                <a:cs typeface="Arial Narrow"/>
              </a:rPr>
              <a:t>éluant</a:t>
            </a:r>
            <a:r>
              <a:rPr lang="fr-FR" dirty="0" smtClean="0">
                <a:latin typeface="Arial Narrow"/>
                <a:cs typeface="Arial Narrow"/>
              </a:rPr>
              <a:t> </a:t>
            </a:r>
            <a:r>
              <a:rPr lang="fr-FR" dirty="0">
                <a:latin typeface="Arial Narrow"/>
                <a:cs typeface="Arial Narrow"/>
              </a:rPr>
              <a:t>: un solvant pur ou un </a:t>
            </a:r>
            <a:r>
              <a:rPr lang="fr-FR" dirty="0" err="1">
                <a:latin typeface="Arial Narrow"/>
                <a:cs typeface="Arial Narrow"/>
              </a:rPr>
              <a:t>mélange</a:t>
            </a:r>
            <a:r>
              <a:rPr lang="fr-FR" dirty="0">
                <a:latin typeface="Arial Narrow"/>
                <a:cs typeface="Arial Narrow"/>
              </a:rPr>
              <a:t>, il migre lentement le long de la plaque en entrainant les composants de l’</a:t>
            </a:r>
            <a:r>
              <a:rPr lang="fr-FR" dirty="0" err="1">
                <a:latin typeface="Arial Narrow"/>
                <a:cs typeface="Arial Narrow"/>
              </a:rPr>
              <a:t>échantillon</a:t>
            </a:r>
            <a:r>
              <a:rPr lang="fr-FR" dirty="0">
                <a:latin typeface="Arial Narrow"/>
                <a:cs typeface="Arial Narrow"/>
              </a:rPr>
              <a:t>. </a:t>
            </a:r>
          </a:p>
          <a:p>
            <a:pPr algn="just"/>
            <a:endParaRPr lang="fr-FR" dirty="0"/>
          </a:p>
        </p:txBody>
      </p:sp>
    </p:spTree>
    <p:extLst>
      <p:ext uri="{BB962C8B-B14F-4D97-AF65-F5344CB8AC3E}">
        <p14:creationId xmlns:p14="http://schemas.microsoft.com/office/powerpoint/2010/main" val="1981570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309" y="755498"/>
            <a:ext cx="7024744" cy="1143000"/>
          </a:xfrm>
        </p:spPr>
        <p:txBody>
          <a:bodyPr>
            <a:normAutofit/>
          </a:bodyPr>
          <a:lstStyle/>
          <a:p>
            <a:r>
              <a:rPr lang="fr-FR" sz="3200" dirty="0" smtClean="0">
                <a:latin typeface="Arial Narrow"/>
                <a:cs typeface="Arial Narrow"/>
              </a:rPr>
              <a:t>b-  Chromatographie sur couche mince</a:t>
            </a:r>
            <a:br>
              <a:rPr lang="fr-FR" sz="3200" dirty="0" smtClean="0">
                <a:latin typeface="Arial Narrow"/>
                <a:cs typeface="Arial Narrow"/>
              </a:rPr>
            </a:br>
            <a:endParaRPr lang="fr-FR" sz="3200" dirty="0"/>
          </a:p>
        </p:txBody>
      </p:sp>
      <p:sp>
        <p:nvSpPr>
          <p:cNvPr id="3" name="Espace réservé du contenu 2"/>
          <p:cNvSpPr>
            <a:spLocks noGrp="1"/>
          </p:cNvSpPr>
          <p:nvPr>
            <p:ph idx="1"/>
          </p:nvPr>
        </p:nvSpPr>
        <p:spPr>
          <a:xfrm>
            <a:off x="457200" y="1668242"/>
            <a:ext cx="8229600" cy="5430738"/>
          </a:xfrm>
        </p:spPr>
        <p:txBody>
          <a:bodyPr>
            <a:normAutofit/>
          </a:bodyPr>
          <a:lstStyle/>
          <a:p>
            <a:pPr algn="just"/>
            <a:r>
              <a:rPr lang="fr-FR" dirty="0">
                <a:latin typeface="Arial Narrow"/>
                <a:cs typeface="Arial Narrow"/>
              </a:rPr>
              <a:t>Les adsorbants </a:t>
            </a:r>
            <a:r>
              <a:rPr lang="fr-FR" dirty="0" err="1">
                <a:latin typeface="Arial Narrow"/>
                <a:cs typeface="Arial Narrow"/>
              </a:rPr>
              <a:t>employés</a:t>
            </a:r>
            <a:r>
              <a:rPr lang="fr-FR" dirty="0">
                <a:latin typeface="Arial Narrow"/>
                <a:cs typeface="Arial Narrow"/>
              </a:rPr>
              <a:t> en CCM sont : le gel de silice, l’alumine et la cellulose. Ils sont </a:t>
            </a:r>
            <a:r>
              <a:rPr lang="fr-FR" dirty="0" err="1">
                <a:latin typeface="Arial Narrow"/>
                <a:cs typeface="Arial Narrow"/>
              </a:rPr>
              <a:t>utilisés</a:t>
            </a:r>
            <a:r>
              <a:rPr lang="fr-FR" dirty="0">
                <a:latin typeface="Arial Narrow"/>
                <a:cs typeface="Arial Narrow"/>
              </a:rPr>
              <a:t> dans une </a:t>
            </a:r>
            <a:r>
              <a:rPr lang="fr-FR" dirty="0" err="1">
                <a:latin typeface="Arial Narrow"/>
                <a:cs typeface="Arial Narrow"/>
              </a:rPr>
              <a:t>granulométrie</a:t>
            </a:r>
            <a:r>
              <a:rPr lang="fr-FR" dirty="0">
                <a:latin typeface="Arial Narrow"/>
                <a:cs typeface="Arial Narrow"/>
              </a:rPr>
              <a:t> plus grande en chromatographie sur colonne. L’</a:t>
            </a:r>
            <a:r>
              <a:rPr lang="fr-FR" dirty="0" err="1">
                <a:latin typeface="Arial Narrow"/>
                <a:cs typeface="Arial Narrow"/>
              </a:rPr>
              <a:t>éluant</a:t>
            </a:r>
            <a:r>
              <a:rPr lang="fr-FR" dirty="0">
                <a:latin typeface="Arial Narrow"/>
                <a:cs typeface="Arial Narrow"/>
              </a:rPr>
              <a:t> peut </a:t>
            </a:r>
            <a:r>
              <a:rPr lang="fr-FR" dirty="0" err="1">
                <a:latin typeface="Arial Narrow"/>
                <a:cs typeface="Arial Narrow"/>
              </a:rPr>
              <a:t>être</a:t>
            </a:r>
            <a:r>
              <a:rPr lang="fr-FR" dirty="0">
                <a:latin typeface="Arial Narrow"/>
                <a:cs typeface="Arial Narrow"/>
              </a:rPr>
              <a:t> composé d’un solvant unique ou d’un </a:t>
            </a:r>
            <a:r>
              <a:rPr lang="fr-FR" dirty="0" err="1">
                <a:latin typeface="Arial Narrow"/>
                <a:cs typeface="Arial Narrow"/>
              </a:rPr>
              <a:t>mélange</a:t>
            </a:r>
            <a:r>
              <a:rPr lang="fr-FR" dirty="0">
                <a:latin typeface="Arial Narrow"/>
                <a:cs typeface="Arial Narrow"/>
              </a:rPr>
              <a:t> de solvants ; il ne doit pas </a:t>
            </a:r>
            <a:r>
              <a:rPr lang="fr-FR" dirty="0" err="1">
                <a:latin typeface="Arial Narrow"/>
                <a:cs typeface="Arial Narrow"/>
              </a:rPr>
              <a:t>être</a:t>
            </a:r>
            <a:r>
              <a:rPr lang="fr-FR" dirty="0">
                <a:latin typeface="Arial Narrow"/>
                <a:cs typeface="Arial Narrow"/>
              </a:rPr>
              <a:t> ni trop polaire (</a:t>
            </a:r>
            <a:r>
              <a:rPr lang="fr-FR" dirty="0" err="1">
                <a:latin typeface="Arial Narrow"/>
                <a:cs typeface="Arial Narrow"/>
              </a:rPr>
              <a:t>entraînant</a:t>
            </a:r>
            <a:r>
              <a:rPr lang="fr-FR" dirty="0">
                <a:latin typeface="Arial Narrow"/>
                <a:cs typeface="Arial Narrow"/>
              </a:rPr>
              <a:t> les composants) ni trop apolaire (</a:t>
            </a:r>
            <a:r>
              <a:rPr lang="fr-FR" dirty="0" err="1">
                <a:latin typeface="Arial Narrow"/>
                <a:cs typeface="Arial Narrow"/>
              </a:rPr>
              <a:t>empêchant</a:t>
            </a:r>
            <a:r>
              <a:rPr lang="fr-FR" dirty="0">
                <a:latin typeface="Arial Narrow"/>
                <a:cs typeface="Arial Narrow"/>
              </a:rPr>
              <a:t> leur migration). Les solvants sont </a:t>
            </a:r>
            <a:r>
              <a:rPr lang="fr-FR" dirty="0" err="1">
                <a:latin typeface="Arial Narrow"/>
                <a:cs typeface="Arial Narrow"/>
              </a:rPr>
              <a:t>caractérisés</a:t>
            </a:r>
            <a:r>
              <a:rPr lang="fr-FR" dirty="0">
                <a:latin typeface="Arial Narrow"/>
                <a:cs typeface="Arial Narrow"/>
              </a:rPr>
              <a:t> par leur </a:t>
            </a:r>
            <a:r>
              <a:rPr lang="fr-FR" dirty="0" err="1">
                <a:latin typeface="Arial Narrow"/>
                <a:cs typeface="Arial Narrow"/>
              </a:rPr>
              <a:t>différence</a:t>
            </a:r>
            <a:r>
              <a:rPr lang="fr-FR" dirty="0">
                <a:latin typeface="Arial Narrow"/>
                <a:cs typeface="Arial Narrow"/>
              </a:rPr>
              <a:t> de </a:t>
            </a:r>
            <a:r>
              <a:rPr lang="fr-FR" dirty="0" smtClean="0">
                <a:latin typeface="Arial Narrow"/>
                <a:cs typeface="Arial Narrow"/>
              </a:rPr>
              <a:t>polarité </a:t>
            </a:r>
            <a:r>
              <a:rPr lang="fr-FR" dirty="0">
                <a:latin typeface="Arial Narrow"/>
                <a:cs typeface="Arial Narrow"/>
              </a:rPr>
              <a:t>et leur non </a:t>
            </a:r>
            <a:r>
              <a:rPr lang="fr-FR" dirty="0" smtClean="0">
                <a:latin typeface="Arial Narrow"/>
                <a:cs typeface="Arial Narrow"/>
              </a:rPr>
              <a:t>miscibilité.</a:t>
            </a:r>
          </a:p>
          <a:p>
            <a:pPr algn="just"/>
            <a:r>
              <a:rPr lang="fr-FR" dirty="0" smtClean="0">
                <a:latin typeface="Arial Narrow"/>
                <a:cs typeface="Arial Narrow"/>
              </a:rPr>
              <a:t>A </a:t>
            </a:r>
            <a:r>
              <a:rPr lang="fr-FR" dirty="0">
                <a:latin typeface="Arial Narrow"/>
                <a:cs typeface="Arial Narrow"/>
              </a:rPr>
              <a:t>l’aide d’une micropipette ou d’un tube capillaire, on </a:t>
            </a:r>
            <a:r>
              <a:rPr lang="fr-FR" dirty="0" err="1">
                <a:latin typeface="Arial Narrow"/>
                <a:cs typeface="Arial Narrow"/>
              </a:rPr>
              <a:t>dépose</a:t>
            </a:r>
            <a:r>
              <a:rPr lang="fr-FR" dirty="0">
                <a:latin typeface="Arial Narrow"/>
                <a:cs typeface="Arial Narrow"/>
              </a:rPr>
              <a:t> une goutte de chaque solution sur une plaque, chacune </a:t>
            </a:r>
            <a:r>
              <a:rPr lang="fr-FR" dirty="0" err="1">
                <a:latin typeface="Arial Narrow"/>
                <a:cs typeface="Arial Narrow"/>
              </a:rPr>
              <a:t>séparée</a:t>
            </a:r>
            <a:r>
              <a:rPr lang="fr-FR" dirty="0">
                <a:latin typeface="Arial Narrow"/>
                <a:cs typeface="Arial Narrow"/>
              </a:rPr>
              <a:t> de l’autre d’environ 1 cm. L’</a:t>
            </a:r>
            <a:r>
              <a:rPr lang="fr-FR" dirty="0" err="1">
                <a:latin typeface="Arial Narrow"/>
                <a:cs typeface="Arial Narrow"/>
              </a:rPr>
              <a:t>éluant</a:t>
            </a:r>
            <a:r>
              <a:rPr lang="fr-FR" dirty="0">
                <a:latin typeface="Arial Narrow"/>
                <a:cs typeface="Arial Narrow"/>
              </a:rPr>
              <a:t> qui aura </a:t>
            </a:r>
            <a:r>
              <a:rPr lang="fr-FR" dirty="0" err="1" smtClean="0">
                <a:latin typeface="Arial Narrow"/>
                <a:cs typeface="Arial Narrow"/>
              </a:rPr>
              <a:t>entraîné</a:t>
            </a:r>
            <a:r>
              <a:rPr lang="fr-FR" dirty="0" smtClean="0">
                <a:latin typeface="Arial Narrow"/>
                <a:cs typeface="Arial Narrow"/>
              </a:rPr>
              <a:t> </a:t>
            </a:r>
            <a:r>
              <a:rPr lang="fr-FR" dirty="0">
                <a:latin typeface="Arial Narrow"/>
                <a:cs typeface="Arial Narrow"/>
              </a:rPr>
              <a:t>le </a:t>
            </a:r>
            <a:r>
              <a:rPr lang="fr-FR" dirty="0" smtClean="0">
                <a:latin typeface="Arial Narrow"/>
                <a:cs typeface="Arial Narrow"/>
              </a:rPr>
              <a:t>soluté </a:t>
            </a:r>
            <a:r>
              <a:rPr lang="fr-FR" dirty="0">
                <a:latin typeface="Arial Narrow"/>
                <a:cs typeface="Arial Narrow"/>
              </a:rPr>
              <a:t>à une distance proche de la moitié de la plaque sera </a:t>
            </a:r>
            <a:r>
              <a:rPr lang="fr-FR" dirty="0" err="1" smtClean="0">
                <a:latin typeface="Arial Narrow"/>
                <a:cs typeface="Arial Narrow"/>
              </a:rPr>
              <a:t>considéré</a:t>
            </a:r>
            <a:r>
              <a:rPr lang="fr-FR" dirty="0" smtClean="0">
                <a:latin typeface="Arial Narrow"/>
                <a:cs typeface="Arial Narrow"/>
              </a:rPr>
              <a:t> </a:t>
            </a:r>
            <a:r>
              <a:rPr lang="fr-FR" dirty="0">
                <a:latin typeface="Arial Narrow"/>
                <a:cs typeface="Arial Narrow"/>
              </a:rPr>
              <a:t>comme </a:t>
            </a:r>
            <a:r>
              <a:rPr lang="fr-FR" dirty="0" smtClean="0">
                <a:latin typeface="Arial Narrow"/>
                <a:cs typeface="Arial Narrow"/>
              </a:rPr>
              <a:t>un bon </a:t>
            </a:r>
            <a:r>
              <a:rPr lang="fr-FR" dirty="0" err="1">
                <a:latin typeface="Arial Narrow"/>
                <a:cs typeface="Arial Narrow"/>
              </a:rPr>
              <a:t>éluant</a:t>
            </a:r>
            <a:r>
              <a:rPr lang="fr-FR" dirty="0">
                <a:latin typeface="Arial Narrow"/>
                <a:cs typeface="Arial Narrow"/>
              </a:rPr>
              <a:t>. </a:t>
            </a:r>
          </a:p>
          <a:p>
            <a:endParaRPr lang="fr-FR" dirty="0"/>
          </a:p>
        </p:txBody>
      </p:sp>
    </p:spTree>
    <p:extLst>
      <p:ext uri="{BB962C8B-B14F-4D97-AF65-F5344CB8AC3E}">
        <p14:creationId xmlns:p14="http://schemas.microsoft.com/office/powerpoint/2010/main" val="4972625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3075"/>
            <a:ext cx="8229600" cy="1143000"/>
          </a:xfrm>
        </p:spPr>
        <p:txBody>
          <a:bodyPr>
            <a:normAutofit fontScale="90000"/>
          </a:bodyPr>
          <a:lstStyle/>
          <a:p>
            <a:r>
              <a:rPr lang="fr-FR" sz="3600" dirty="0" smtClean="0">
                <a:latin typeface="Arial Narrow"/>
                <a:cs typeface="Arial Narrow"/>
              </a:rPr>
              <a:t>b-  Chromatographie sur couche mince</a:t>
            </a:r>
            <a:r>
              <a:rPr lang="fr-FR" dirty="0" smtClean="0">
                <a:latin typeface="Arial Narrow"/>
                <a:cs typeface="Arial Narrow"/>
              </a:rPr>
              <a:t/>
            </a:r>
            <a:br>
              <a:rPr lang="fr-FR" dirty="0" smtClean="0">
                <a:latin typeface="Arial Narrow"/>
                <a:cs typeface="Arial Narrow"/>
              </a:rPr>
            </a:br>
            <a:endParaRPr lang="fr-FR" dirty="0"/>
          </a:p>
        </p:txBody>
      </p:sp>
      <p:sp>
        <p:nvSpPr>
          <p:cNvPr id="3" name="Espace réservé du contenu 2"/>
          <p:cNvSpPr>
            <a:spLocks noGrp="1"/>
          </p:cNvSpPr>
          <p:nvPr>
            <p:ph idx="1"/>
          </p:nvPr>
        </p:nvSpPr>
        <p:spPr>
          <a:xfrm>
            <a:off x="457200" y="1360828"/>
            <a:ext cx="8229600" cy="5828874"/>
          </a:xfrm>
        </p:spPr>
        <p:txBody>
          <a:bodyPr>
            <a:normAutofit/>
          </a:bodyPr>
          <a:lstStyle/>
          <a:p>
            <a:pPr algn="just"/>
            <a:r>
              <a:rPr lang="fr-FR" dirty="0">
                <a:latin typeface="Arial Narrow"/>
                <a:cs typeface="Arial Narrow"/>
              </a:rPr>
              <a:t>Deux facteurs interviennent lors de l’interaction entre l’</a:t>
            </a:r>
            <a:r>
              <a:rPr lang="fr-FR" dirty="0" err="1">
                <a:latin typeface="Arial Narrow"/>
                <a:cs typeface="Arial Narrow"/>
              </a:rPr>
              <a:t>éluant</a:t>
            </a:r>
            <a:r>
              <a:rPr lang="fr-FR" dirty="0">
                <a:latin typeface="Arial Narrow"/>
                <a:cs typeface="Arial Narrow"/>
              </a:rPr>
              <a:t> et le </a:t>
            </a:r>
            <a:r>
              <a:rPr lang="fr-FR" dirty="0" smtClean="0">
                <a:latin typeface="Arial Narrow"/>
                <a:cs typeface="Arial Narrow"/>
              </a:rPr>
              <a:t>soluté</a:t>
            </a:r>
            <a:r>
              <a:rPr lang="fr-FR" dirty="0">
                <a:latin typeface="Arial Narrow"/>
                <a:cs typeface="Arial Narrow"/>
              </a:rPr>
              <a:t> : </a:t>
            </a:r>
          </a:p>
          <a:p>
            <a:pPr lvl="0" algn="just"/>
            <a:r>
              <a:rPr lang="fr-FR" dirty="0">
                <a:latin typeface="Arial Narrow"/>
                <a:cs typeface="Arial Narrow"/>
              </a:rPr>
              <a:t>La </a:t>
            </a:r>
            <a:r>
              <a:rPr lang="fr-FR" dirty="0" smtClean="0">
                <a:latin typeface="Arial Narrow"/>
                <a:cs typeface="Arial Narrow"/>
              </a:rPr>
              <a:t>solubilité </a:t>
            </a:r>
            <a:r>
              <a:rPr lang="fr-FR" dirty="0">
                <a:latin typeface="Arial Narrow"/>
                <a:cs typeface="Arial Narrow"/>
              </a:rPr>
              <a:t>: on doit </a:t>
            </a:r>
            <a:r>
              <a:rPr lang="fr-FR" dirty="0" err="1">
                <a:latin typeface="Arial Narrow"/>
                <a:cs typeface="Arial Narrow"/>
              </a:rPr>
              <a:t>être</a:t>
            </a:r>
            <a:r>
              <a:rPr lang="fr-FR" dirty="0">
                <a:latin typeface="Arial Narrow"/>
                <a:cs typeface="Arial Narrow"/>
              </a:rPr>
              <a:t> en mesure de dissoudre le </a:t>
            </a:r>
            <a:r>
              <a:rPr lang="fr-FR" dirty="0" smtClean="0">
                <a:latin typeface="Arial Narrow"/>
                <a:cs typeface="Arial Narrow"/>
              </a:rPr>
              <a:t>soluté </a:t>
            </a:r>
            <a:r>
              <a:rPr lang="fr-FR" dirty="0">
                <a:latin typeface="Arial Narrow"/>
                <a:cs typeface="Arial Narrow"/>
              </a:rPr>
              <a:t>dans l’</a:t>
            </a:r>
            <a:r>
              <a:rPr lang="fr-FR" dirty="0" err="1">
                <a:latin typeface="Arial Narrow"/>
                <a:cs typeface="Arial Narrow"/>
              </a:rPr>
              <a:t>éluant</a:t>
            </a:r>
            <a:r>
              <a:rPr lang="fr-FR" dirty="0">
                <a:latin typeface="Arial Narrow"/>
                <a:cs typeface="Arial Narrow"/>
              </a:rPr>
              <a:t> pour que la migration se fasse.</a:t>
            </a:r>
          </a:p>
          <a:p>
            <a:pPr lvl="0" algn="just"/>
            <a:r>
              <a:rPr lang="fr-FR" dirty="0">
                <a:latin typeface="Arial Narrow"/>
                <a:cs typeface="Arial Narrow"/>
              </a:rPr>
              <a:t>La </a:t>
            </a:r>
            <a:r>
              <a:rPr lang="fr-FR" dirty="0" smtClean="0">
                <a:latin typeface="Arial Narrow"/>
                <a:cs typeface="Arial Narrow"/>
              </a:rPr>
              <a:t>polarité </a:t>
            </a:r>
            <a:r>
              <a:rPr lang="fr-FR" dirty="0">
                <a:latin typeface="Arial Narrow"/>
                <a:cs typeface="Arial Narrow"/>
              </a:rPr>
              <a:t>de l’</a:t>
            </a:r>
            <a:r>
              <a:rPr lang="fr-FR" dirty="0" err="1">
                <a:latin typeface="Arial Narrow"/>
                <a:cs typeface="Arial Narrow"/>
              </a:rPr>
              <a:t>éluant</a:t>
            </a:r>
            <a:r>
              <a:rPr lang="fr-FR" dirty="0">
                <a:latin typeface="Arial Narrow"/>
                <a:cs typeface="Arial Narrow"/>
              </a:rPr>
              <a:t> va </a:t>
            </a:r>
            <a:r>
              <a:rPr lang="fr-FR" dirty="0" err="1">
                <a:latin typeface="Arial Narrow"/>
                <a:cs typeface="Arial Narrow"/>
              </a:rPr>
              <a:t>déterminer</a:t>
            </a:r>
            <a:r>
              <a:rPr lang="fr-FR" dirty="0">
                <a:latin typeface="Arial Narrow"/>
                <a:cs typeface="Arial Narrow"/>
              </a:rPr>
              <a:t> à quelle vitesse le composé migre </a:t>
            </a:r>
          </a:p>
          <a:p>
            <a:pPr algn="just"/>
            <a:r>
              <a:rPr lang="fr-FR" dirty="0">
                <a:latin typeface="Arial Narrow"/>
                <a:cs typeface="Arial Narrow"/>
              </a:rPr>
              <a:t>L'analyse est </a:t>
            </a:r>
            <a:r>
              <a:rPr lang="fr-FR" b="1" dirty="0">
                <a:latin typeface="Arial Narrow"/>
                <a:cs typeface="Arial Narrow"/>
              </a:rPr>
              <a:t>qualitative </a:t>
            </a:r>
            <a:r>
              <a:rPr lang="fr-FR" dirty="0">
                <a:latin typeface="Arial Narrow"/>
                <a:cs typeface="Arial Narrow"/>
              </a:rPr>
              <a:t>ou </a:t>
            </a:r>
            <a:r>
              <a:rPr lang="fr-FR" b="1" dirty="0">
                <a:latin typeface="Arial Narrow"/>
                <a:cs typeface="Arial Narrow"/>
              </a:rPr>
              <a:t>quantitative.</a:t>
            </a:r>
            <a:r>
              <a:rPr lang="fr-FR" dirty="0">
                <a:latin typeface="Arial Narrow"/>
                <a:cs typeface="Arial Narrow"/>
              </a:rPr>
              <a:t> Dans le cas de solutés incolores, il est nécessaire de visualiser les spots par une réaction colorée (qui peut être générale ou spécifique) ou par fluorescence; c'est la </a:t>
            </a:r>
            <a:r>
              <a:rPr lang="fr-FR" b="1" dirty="0">
                <a:latin typeface="Arial Narrow"/>
                <a:cs typeface="Arial Narrow"/>
              </a:rPr>
              <a:t>révélation</a:t>
            </a:r>
            <a:r>
              <a:rPr lang="fr-FR" dirty="0">
                <a:latin typeface="Arial Narrow"/>
                <a:cs typeface="Arial Narrow"/>
              </a:rPr>
              <a:t>. L'identification des constituants du mélange se fait par comparaison avec des témoins, en calculant le </a:t>
            </a:r>
            <a:r>
              <a:rPr lang="fr-FR" dirty="0" err="1">
                <a:latin typeface="Arial Narrow"/>
                <a:cs typeface="Arial Narrow"/>
              </a:rPr>
              <a:t>Rf</a:t>
            </a:r>
            <a:r>
              <a:rPr lang="fr-FR" dirty="0">
                <a:latin typeface="Arial Narrow"/>
                <a:cs typeface="Arial Narrow"/>
              </a:rPr>
              <a:t> (rapport au front) de chaque soluté, ou encore le </a:t>
            </a:r>
            <a:r>
              <a:rPr lang="fr-FR" dirty="0" err="1">
                <a:latin typeface="Arial Narrow"/>
                <a:cs typeface="Arial Narrow"/>
              </a:rPr>
              <a:t>Rt</a:t>
            </a:r>
            <a:r>
              <a:rPr lang="fr-FR" dirty="0">
                <a:latin typeface="Arial Narrow"/>
                <a:cs typeface="Arial Narrow"/>
              </a:rPr>
              <a:t> (rapport à un témoin) lorsque le solvant a dépassé le niveau supérieur de la plaque.</a:t>
            </a:r>
          </a:p>
          <a:p>
            <a:endParaRPr lang="fr-FR" dirty="0"/>
          </a:p>
        </p:txBody>
      </p:sp>
    </p:spTree>
    <p:extLst>
      <p:ext uri="{BB962C8B-B14F-4D97-AF65-F5344CB8AC3E}">
        <p14:creationId xmlns:p14="http://schemas.microsoft.com/office/powerpoint/2010/main" val="21293400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564627" y="340208"/>
            <a:ext cx="6145131" cy="6517792"/>
          </a:xfrm>
          <a:prstGeom prst="rect">
            <a:avLst/>
          </a:prstGeom>
          <a:noFill/>
          <a:ln>
            <a:noFill/>
          </a:ln>
        </p:spPr>
      </p:pic>
    </p:spTree>
    <p:extLst>
      <p:ext uri="{BB962C8B-B14F-4D97-AF65-F5344CB8AC3E}">
        <p14:creationId xmlns:p14="http://schemas.microsoft.com/office/powerpoint/2010/main" val="14403771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0" y="884537"/>
            <a:ext cx="9144000" cy="5080419"/>
          </a:xfrm>
          <a:prstGeom prst="rect">
            <a:avLst/>
          </a:prstGeom>
          <a:noFill/>
          <a:ln>
            <a:noFill/>
          </a:ln>
        </p:spPr>
      </p:pic>
    </p:spTree>
    <p:extLst>
      <p:ext uri="{BB962C8B-B14F-4D97-AF65-F5344CB8AC3E}">
        <p14:creationId xmlns:p14="http://schemas.microsoft.com/office/powerpoint/2010/main" val="2343585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27135" y="736600"/>
            <a:ext cx="8194558" cy="5827914"/>
          </a:xfrm>
          <a:prstGeom prst="rect">
            <a:avLst/>
          </a:prstGeom>
        </p:spPr>
      </p:pic>
    </p:spTree>
    <p:extLst>
      <p:ext uri="{BB962C8B-B14F-4D97-AF65-F5344CB8AC3E}">
        <p14:creationId xmlns:p14="http://schemas.microsoft.com/office/powerpoint/2010/main" val="17361301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514"/>
            <a:ext cx="8229600" cy="1143000"/>
          </a:xfrm>
        </p:spPr>
        <p:txBody>
          <a:bodyPr/>
          <a:lstStyle/>
          <a:p>
            <a:r>
              <a:rPr lang="fr-FR" dirty="0" smtClean="0">
                <a:latin typeface="Arial Narrow"/>
                <a:cs typeface="Arial Narrow"/>
              </a:rPr>
              <a:t>    APPLICATIONS</a:t>
            </a:r>
            <a:endParaRPr lang="fr-FR" dirty="0">
              <a:latin typeface="Arial Narrow"/>
              <a:cs typeface="Arial Narrow"/>
            </a:endParaRPr>
          </a:p>
        </p:txBody>
      </p:sp>
      <p:sp>
        <p:nvSpPr>
          <p:cNvPr id="3" name="Espace réservé du contenu 2"/>
          <p:cNvSpPr>
            <a:spLocks noGrp="1"/>
          </p:cNvSpPr>
          <p:nvPr>
            <p:ph idx="1"/>
          </p:nvPr>
        </p:nvSpPr>
        <p:spPr>
          <a:xfrm>
            <a:off x="457200" y="1123910"/>
            <a:ext cx="8229600" cy="6065791"/>
          </a:xfrm>
        </p:spPr>
        <p:txBody>
          <a:bodyPr>
            <a:normAutofit/>
          </a:bodyPr>
          <a:lstStyle/>
          <a:p>
            <a:pPr algn="just"/>
            <a:r>
              <a:rPr lang="fr-FR" sz="2600" b="1" dirty="0">
                <a:latin typeface="Arial Narrow"/>
                <a:cs typeface="Arial Narrow"/>
              </a:rPr>
              <a:t>La </a:t>
            </a:r>
            <a:r>
              <a:rPr lang="fr-FR" sz="2600" b="1" dirty="0" smtClean="0">
                <a:latin typeface="Arial Narrow"/>
                <a:cs typeface="Arial Narrow"/>
              </a:rPr>
              <a:t>chromatographie sur papier  </a:t>
            </a:r>
            <a:r>
              <a:rPr lang="fr-FR" sz="2600" dirty="0">
                <a:latin typeface="Arial Narrow"/>
                <a:cs typeface="Arial Narrow"/>
              </a:rPr>
              <a:t>est </a:t>
            </a:r>
            <a:r>
              <a:rPr lang="fr-FR" sz="2600" dirty="0" smtClean="0">
                <a:latin typeface="Arial Narrow"/>
                <a:cs typeface="Arial Narrow"/>
              </a:rPr>
              <a:t>employée </a:t>
            </a:r>
            <a:r>
              <a:rPr lang="fr-FR" sz="2600" dirty="0">
                <a:latin typeface="Arial Narrow"/>
                <a:cs typeface="Arial Narrow"/>
              </a:rPr>
              <a:t>principalement pour l'analyse de </a:t>
            </a:r>
            <a:r>
              <a:rPr lang="fr-FR" sz="2600" dirty="0" err="1">
                <a:latin typeface="Arial Narrow"/>
                <a:cs typeface="Arial Narrow"/>
              </a:rPr>
              <a:t>composés</a:t>
            </a:r>
            <a:r>
              <a:rPr lang="fr-FR" sz="2600" dirty="0">
                <a:latin typeface="Arial Narrow"/>
                <a:cs typeface="Arial Narrow"/>
              </a:rPr>
              <a:t> </a:t>
            </a:r>
            <a:r>
              <a:rPr lang="fr-FR" sz="2600" dirty="0" err="1">
                <a:latin typeface="Arial Narrow"/>
                <a:cs typeface="Arial Narrow"/>
              </a:rPr>
              <a:t>très</a:t>
            </a:r>
            <a:r>
              <a:rPr lang="fr-FR" sz="2600" dirty="0">
                <a:latin typeface="Arial Narrow"/>
                <a:cs typeface="Arial Narrow"/>
              </a:rPr>
              <a:t> polaires, tels que les acides </a:t>
            </a:r>
            <a:r>
              <a:rPr lang="fr-FR" sz="2600" dirty="0" err="1" smtClean="0">
                <a:latin typeface="Arial Narrow"/>
                <a:cs typeface="Arial Narrow"/>
              </a:rPr>
              <a:t>aminés</a:t>
            </a:r>
            <a:r>
              <a:rPr lang="fr-FR" sz="2600" dirty="0">
                <a:latin typeface="Arial Narrow"/>
                <a:cs typeface="Arial Narrow"/>
              </a:rPr>
              <a:t>, les sucres et les </a:t>
            </a:r>
            <a:r>
              <a:rPr lang="fr-FR" sz="2600" dirty="0" err="1">
                <a:latin typeface="Arial Narrow"/>
                <a:cs typeface="Arial Narrow"/>
              </a:rPr>
              <a:t>composés</a:t>
            </a:r>
            <a:r>
              <a:rPr lang="fr-FR" sz="2600" dirty="0">
                <a:latin typeface="Arial Narrow"/>
                <a:cs typeface="Arial Narrow"/>
              </a:rPr>
              <a:t> polyfonctionnels. </a:t>
            </a:r>
            <a:endParaRPr lang="fr-FR" sz="2600" dirty="0" smtClean="0">
              <a:latin typeface="Arial Narrow"/>
              <a:cs typeface="Arial Narrow"/>
            </a:endParaRPr>
          </a:p>
          <a:p>
            <a:pPr algn="just"/>
            <a:r>
              <a:rPr lang="fr-FR" sz="2600" b="1" dirty="0">
                <a:latin typeface="Arial Narrow"/>
                <a:cs typeface="Arial Narrow"/>
              </a:rPr>
              <a:t>La CCM </a:t>
            </a:r>
            <a:r>
              <a:rPr lang="fr-FR" sz="2600" dirty="0" err="1">
                <a:latin typeface="Arial Narrow"/>
                <a:cs typeface="Arial Narrow"/>
              </a:rPr>
              <a:t>présente</a:t>
            </a:r>
            <a:r>
              <a:rPr lang="fr-FR" sz="2600" dirty="0">
                <a:latin typeface="Arial Narrow"/>
                <a:cs typeface="Arial Narrow"/>
              </a:rPr>
              <a:t> plusieurs applications ; elle permet le </a:t>
            </a:r>
            <a:r>
              <a:rPr lang="fr-FR" sz="2600" dirty="0" err="1">
                <a:latin typeface="Arial Narrow"/>
                <a:cs typeface="Arial Narrow"/>
              </a:rPr>
              <a:t>contrôle</a:t>
            </a:r>
            <a:r>
              <a:rPr lang="fr-FR" sz="2600" dirty="0">
                <a:latin typeface="Arial Narrow"/>
                <a:cs typeface="Arial Narrow"/>
              </a:rPr>
              <a:t> aisé et rapide de la </a:t>
            </a:r>
            <a:r>
              <a:rPr lang="fr-FR" sz="2600" dirty="0" smtClean="0">
                <a:latin typeface="Arial Narrow"/>
                <a:cs typeface="Arial Narrow"/>
              </a:rPr>
              <a:t>pureté </a:t>
            </a:r>
            <a:r>
              <a:rPr lang="fr-FR" sz="2600" dirty="0">
                <a:latin typeface="Arial Narrow"/>
                <a:cs typeface="Arial Narrow"/>
              </a:rPr>
              <a:t>d’un composé organique, le suivi de la </a:t>
            </a:r>
            <a:r>
              <a:rPr lang="fr-FR" sz="2600" dirty="0" err="1">
                <a:latin typeface="Arial Narrow"/>
                <a:cs typeface="Arial Narrow"/>
              </a:rPr>
              <a:t>réaction</a:t>
            </a:r>
            <a:r>
              <a:rPr lang="fr-FR" sz="2600" dirty="0">
                <a:latin typeface="Arial Narrow"/>
                <a:cs typeface="Arial Narrow"/>
              </a:rPr>
              <a:t> chimique ou d’un fractionnement chromatographique sur colonne et la recherche du meilleur solvant, avant d’entamer une </a:t>
            </a:r>
            <a:r>
              <a:rPr lang="fr-FR" sz="2600" dirty="0" err="1">
                <a:latin typeface="Arial Narrow"/>
                <a:cs typeface="Arial Narrow"/>
              </a:rPr>
              <a:t>séparation</a:t>
            </a:r>
            <a:r>
              <a:rPr lang="fr-FR" sz="2600" dirty="0">
                <a:latin typeface="Arial Narrow"/>
                <a:cs typeface="Arial Narrow"/>
              </a:rPr>
              <a:t> sur colonne classique. Elle permet </a:t>
            </a:r>
            <a:r>
              <a:rPr lang="fr-FR" sz="2600" dirty="0" err="1">
                <a:latin typeface="Arial Narrow"/>
                <a:cs typeface="Arial Narrow"/>
              </a:rPr>
              <a:t>également</a:t>
            </a:r>
            <a:r>
              <a:rPr lang="fr-FR" sz="2600" dirty="0">
                <a:latin typeface="Arial Narrow"/>
                <a:cs typeface="Arial Narrow"/>
              </a:rPr>
              <a:t> la purification de petites </a:t>
            </a:r>
            <a:r>
              <a:rPr lang="fr-FR" sz="2600" dirty="0" err="1">
                <a:latin typeface="Arial Narrow"/>
                <a:cs typeface="Arial Narrow"/>
              </a:rPr>
              <a:t>quantités</a:t>
            </a:r>
            <a:r>
              <a:rPr lang="fr-FR" sz="2600" dirty="0">
                <a:latin typeface="Arial Narrow"/>
                <a:cs typeface="Arial Narrow"/>
              </a:rPr>
              <a:t> de produit (jusqu’à 100 mg). La bande qui contient le produit purifié est </a:t>
            </a:r>
            <a:r>
              <a:rPr lang="fr-FR" sz="2600" dirty="0" err="1">
                <a:latin typeface="Arial Narrow"/>
                <a:cs typeface="Arial Narrow"/>
              </a:rPr>
              <a:t>grattée</a:t>
            </a:r>
            <a:r>
              <a:rPr lang="fr-FR" sz="2600" dirty="0">
                <a:latin typeface="Arial Narrow"/>
                <a:cs typeface="Arial Narrow"/>
              </a:rPr>
              <a:t>, puis la silice est extraite avec un solvant. Le </a:t>
            </a:r>
            <a:r>
              <a:rPr lang="fr-FR" sz="2600" dirty="0" err="1">
                <a:latin typeface="Arial Narrow"/>
                <a:cs typeface="Arial Narrow"/>
              </a:rPr>
              <a:t>succès</a:t>
            </a:r>
            <a:r>
              <a:rPr lang="fr-FR" sz="2600" dirty="0">
                <a:latin typeface="Arial Narrow"/>
                <a:cs typeface="Arial Narrow"/>
              </a:rPr>
              <a:t> de ce mode de chromatographie est dû notamment à la facilité de sa mise en </a:t>
            </a:r>
            <a:r>
              <a:rPr lang="fr-FR" sz="2600" dirty="0" smtClean="0">
                <a:latin typeface="Arial Narrow"/>
                <a:cs typeface="Arial Narrow"/>
              </a:rPr>
              <a:t>œuvre. </a:t>
            </a:r>
          </a:p>
          <a:p>
            <a:pPr algn="just"/>
            <a:endParaRPr lang="fr-FR" dirty="0" smtClean="0">
              <a:latin typeface="Arial Narrow"/>
              <a:cs typeface="Arial Narrow"/>
            </a:endParaRPr>
          </a:p>
          <a:p>
            <a:pPr algn="just"/>
            <a:endParaRPr lang="fr-FR" dirty="0">
              <a:latin typeface="Arial Narrow"/>
              <a:cs typeface="Arial Narrow"/>
            </a:endParaRPr>
          </a:p>
        </p:txBody>
      </p:sp>
    </p:spTree>
    <p:extLst>
      <p:ext uri="{BB962C8B-B14F-4D97-AF65-F5344CB8AC3E}">
        <p14:creationId xmlns:p14="http://schemas.microsoft.com/office/powerpoint/2010/main" val="23135155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823540"/>
            <a:ext cx="7024744" cy="1143000"/>
          </a:xfrm>
        </p:spPr>
        <p:txBody>
          <a:bodyPr>
            <a:normAutofit fontScale="90000"/>
          </a:bodyPr>
          <a:lstStyle/>
          <a:p>
            <a:r>
              <a:rPr lang="fr-FR" dirty="0" smtClean="0"/>
              <a:t>                                  1- </a:t>
            </a:r>
            <a:r>
              <a:rPr lang="fr-FR" dirty="0" smtClean="0">
                <a:latin typeface="Arial Narrow"/>
                <a:cs typeface="Arial Narrow"/>
              </a:rPr>
              <a:t>Définition</a:t>
            </a:r>
            <a:endParaRPr lang="fr-FR" dirty="0">
              <a:latin typeface="Arial Narrow"/>
              <a:cs typeface="Arial Narrow"/>
            </a:endParaRPr>
          </a:p>
        </p:txBody>
      </p:sp>
      <p:sp>
        <p:nvSpPr>
          <p:cNvPr id="3" name="Espace réservé du contenu 2"/>
          <p:cNvSpPr>
            <a:spLocks noGrp="1"/>
          </p:cNvSpPr>
          <p:nvPr>
            <p:ph idx="1"/>
          </p:nvPr>
        </p:nvSpPr>
        <p:spPr>
          <a:xfrm>
            <a:off x="1043492" y="2005242"/>
            <a:ext cx="6777317" cy="3508977"/>
          </a:xfrm>
        </p:spPr>
        <p:txBody>
          <a:bodyPr>
            <a:normAutofit lnSpcReduction="10000"/>
          </a:bodyPr>
          <a:lstStyle/>
          <a:p>
            <a:pPr algn="just"/>
            <a:r>
              <a:rPr lang="fr-FR" dirty="0">
                <a:latin typeface="Arial Narrow"/>
                <a:cs typeface="Arial Narrow"/>
              </a:rPr>
              <a:t>La chromatographie est une </a:t>
            </a:r>
            <a:r>
              <a:rPr lang="fr-FR" dirty="0" smtClean="0">
                <a:latin typeface="Arial Narrow"/>
                <a:cs typeface="Arial Narrow"/>
              </a:rPr>
              <a:t>méthode </a:t>
            </a:r>
            <a:r>
              <a:rPr lang="fr-FR" dirty="0">
                <a:latin typeface="Arial Narrow"/>
                <a:cs typeface="Arial Narrow"/>
              </a:rPr>
              <a:t>qui permet de </a:t>
            </a:r>
            <a:r>
              <a:rPr lang="fr-FR" dirty="0" smtClean="0">
                <a:latin typeface="Arial Narrow"/>
                <a:cs typeface="Arial Narrow"/>
              </a:rPr>
              <a:t>séparer </a:t>
            </a:r>
            <a:r>
              <a:rPr lang="fr-FR" dirty="0">
                <a:latin typeface="Arial Narrow"/>
                <a:cs typeface="Arial Narrow"/>
              </a:rPr>
              <a:t>les constituants d’un </a:t>
            </a:r>
            <a:r>
              <a:rPr lang="fr-FR" dirty="0" smtClean="0">
                <a:latin typeface="Arial Narrow"/>
                <a:cs typeface="Arial Narrow"/>
              </a:rPr>
              <a:t>mélange </a:t>
            </a:r>
            <a:r>
              <a:rPr lang="fr-FR" dirty="0">
                <a:latin typeface="Arial Narrow"/>
                <a:cs typeface="Arial Narrow"/>
              </a:rPr>
              <a:t>en phase </a:t>
            </a:r>
            <a:r>
              <a:rPr lang="fr-FR" dirty="0" smtClean="0">
                <a:latin typeface="Arial Narrow"/>
                <a:cs typeface="Arial Narrow"/>
              </a:rPr>
              <a:t>homogène </a:t>
            </a:r>
            <a:r>
              <a:rPr lang="fr-FR" dirty="0">
                <a:latin typeface="Arial Narrow"/>
                <a:cs typeface="Arial Narrow"/>
              </a:rPr>
              <a:t>liquide ou gazeux. C’est une technique de </a:t>
            </a:r>
            <a:r>
              <a:rPr lang="fr-FR" dirty="0" smtClean="0">
                <a:latin typeface="Arial Narrow"/>
                <a:cs typeface="Arial Narrow"/>
              </a:rPr>
              <a:t>séparation très </a:t>
            </a:r>
            <a:r>
              <a:rPr lang="fr-FR" dirty="0">
                <a:latin typeface="Arial Narrow"/>
                <a:cs typeface="Arial Narrow"/>
              </a:rPr>
              <a:t>puissante qui permet de travailler sur des </a:t>
            </a:r>
            <a:r>
              <a:rPr lang="fr-FR" dirty="0" smtClean="0">
                <a:latin typeface="Arial Narrow"/>
                <a:cs typeface="Arial Narrow"/>
              </a:rPr>
              <a:t>quantités </a:t>
            </a:r>
            <a:r>
              <a:rPr lang="fr-FR" dirty="0">
                <a:latin typeface="Arial Narrow"/>
                <a:cs typeface="Arial Narrow"/>
              </a:rPr>
              <a:t>allant jusqu’au </a:t>
            </a:r>
            <a:r>
              <a:rPr lang="fr-FR" dirty="0" err="1" smtClean="0">
                <a:latin typeface="Arial Narrow"/>
                <a:cs typeface="Arial Narrow"/>
              </a:rPr>
              <a:t>μg</a:t>
            </a:r>
            <a:endParaRPr lang="fr-FR" dirty="0" smtClean="0">
              <a:latin typeface="Arial Narrow"/>
              <a:cs typeface="Arial Narrow"/>
            </a:endParaRPr>
          </a:p>
          <a:p>
            <a:pPr algn="just"/>
            <a:r>
              <a:rPr lang="fr-FR" dirty="0" smtClean="0">
                <a:latin typeface="Arial Narrow"/>
                <a:cs typeface="Arial Narrow"/>
              </a:rPr>
              <a:t>Le </a:t>
            </a:r>
            <a:r>
              <a:rPr lang="fr-FR" dirty="0">
                <a:latin typeface="Arial Narrow"/>
                <a:cs typeface="Arial Narrow"/>
              </a:rPr>
              <a:t>terme chromatographie vient du grec « chroma = </a:t>
            </a:r>
            <a:r>
              <a:rPr lang="fr-FR" dirty="0" smtClean="0">
                <a:latin typeface="Arial Narrow"/>
                <a:cs typeface="Arial Narrow"/>
              </a:rPr>
              <a:t>couleur </a:t>
            </a:r>
            <a:r>
              <a:rPr lang="fr-FR" dirty="0">
                <a:latin typeface="Arial Narrow"/>
                <a:cs typeface="Arial Narrow"/>
              </a:rPr>
              <a:t>» et « </a:t>
            </a:r>
            <a:r>
              <a:rPr lang="fr-FR" dirty="0" err="1">
                <a:latin typeface="Arial Narrow"/>
                <a:cs typeface="Arial Narrow"/>
              </a:rPr>
              <a:t>graphein</a:t>
            </a:r>
            <a:r>
              <a:rPr lang="fr-FR" dirty="0">
                <a:latin typeface="Arial Narrow"/>
                <a:cs typeface="Arial Narrow"/>
              </a:rPr>
              <a:t> = </a:t>
            </a:r>
            <a:r>
              <a:rPr lang="fr-FR" dirty="0" smtClean="0">
                <a:latin typeface="Arial Narrow"/>
                <a:cs typeface="Arial Narrow"/>
              </a:rPr>
              <a:t>écrire </a:t>
            </a:r>
            <a:r>
              <a:rPr lang="fr-FR" dirty="0">
                <a:latin typeface="Arial Narrow"/>
                <a:cs typeface="Arial Narrow"/>
              </a:rPr>
              <a:t>». </a:t>
            </a:r>
            <a:r>
              <a:rPr lang="fr-FR" dirty="0" smtClean="0">
                <a:latin typeface="Arial Narrow"/>
                <a:cs typeface="Arial Narrow"/>
              </a:rPr>
              <a:t>Elle a été  réalisée </a:t>
            </a:r>
            <a:r>
              <a:rPr lang="fr-FR" dirty="0">
                <a:latin typeface="Arial Narrow"/>
                <a:cs typeface="Arial Narrow"/>
              </a:rPr>
              <a:t>en 1906 par le botaniste russe </a:t>
            </a:r>
            <a:r>
              <a:rPr lang="fr-FR" dirty="0" err="1">
                <a:latin typeface="Arial Narrow"/>
                <a:cs typeface="Arial Narrow"/>
              </a:rPr>
              <a:t>Mikhaïl</a:t>
            </a:r>
            <a:r>
              <a:rPr lang="fr-FR" dirty="0">
                <a:latin typeface="Arial Narrow"/>
                <a:cs typeface="Arial Narrow"/>
              </a:rPr>
              <a:t> </a:t>
            </a:r>
            <a:r>
              <a:rPr lang="fr-FR" dirty="0" err="1" smtClean="0">
                <a:latin typeface="Arial Narrow"/>
                <a:cs typeface="Arial Narrow"/>
              </a:rPr>
              <a:t>Tswett</a:t>
            </a:r>
            <a:r>
              <a:rPr lang="fr-FR" dirty="0" smtClean="0">
                <a:latin typeface="Arial Narrow"/>
                <a:cs typeface="Arial Narrow"/>
              </a:rPr>
              <a:t> </a:t>
            </a:r>
            <a:r>
              <a:rPr lang="fr-FR" dirty="0">
                <a:latin typeface="Arial Narrow"/>
                <a:cs typeface="Arial Narrow"/>
              </a:rPr>
              <a:t>et consistait à </a:t>
            </a:r>
            <a:r>
              <a:rPr lang="fr-FR" dirty="0" smtClean="0">
                <a:latin typeface="Arial Narrow"/>
                <a:cs typeface="Arial Narrow"/>
              </a:rPr>
              <a:t>séparer </a:t>
            </a:r>
            <a:r>
              <a:rPr lang="fr-FR" dirty="0">
                <a:latin typeface="Arial Narrow"/>
                <a:cs typeface="Arial Narrow"/>
              </a:rPr>
              <a:t>les pigments d'une feuille d'</a:t>
            </a:r>
            <a:r>
              <a:rPr lang="fr-FR" dirty="0" err="1">
                <a:latin typeface="Arial Narrow"/>
                <a:cs typeface="Arial Narrow"/>
              </a:rPr>
              <a:t>épinard</a:t>
            </a:r>
            <a:r>
              <a:rPr lang="fr-FR" dirty="0">
                <a:latin typeface="Arial Narrow"/>
                <a:cs typeface="Arial Narrow"/>
              </a:rPr>
              <a:t> sur une colonne en CaCO3 . </a:t>
            </a:r>
            <a:endParaRPr lang="fr-FR" dirty="0" smtClean="0">
              <a:latin typeface="Arial Narrow"/>
              <a:cs typeface="Arial Narrow"/>
            </a:endParaRPr>
          </a:p>
          <a:p>
            <a:pPr algn="just"/>
            <a:endParaRPr lang="fr-FR" dirty="0"/>
          </a:p>
        </p:txBody>
      </p:sp>
    </p:spTree>
    <p:extLst>
      <p:ext uri="{BB962C8B-B14F-4D97-AF65-F5344CB8AC3E}">
        <p14:creationId xmlns:p14="http://schemas.microsoft.com/office/powerpoint/2010/main" val="23550185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0656" y="297402"/>
            <a:ext cx="7024744" cy="1143000"/>
          </a:xfrm>
        </p:spPr>
        <p:txBody>
          <a:bodyPr>
            <a:normAutofit/>
          </a:bodyPr>
          <a:lstStyle/>
          <a:p>
            <a:r>
              <a:rPr lang="fr-FR" sz="3600" dirty="0" smtClean="0">
                <a:latin typeface="Arial Narrow"/>
                <a:cs typeface="Arial Narrow"/>
              </a:rPr>
              <a:t>3.1.2 Chromatographie d’adsorption</a:t>
            </a:r>
            <a:endParaRPr lang="fr-FR" sz="3600" dirty="0">
              <a:latin typeface="Arial Narrow"/>
              <a:cs typeface="Arial Narrow"/>
            </a:endParaRPr>
          </a:p>
        </p:txBody>
      </p:sp>
      <p:sp>
        <p:nvSpPr>
          <p:cNvPr id="3" name="Espace réservé du contenu 2"/>
          <p:cNvSpPr>
            <a:spLocks noGrp="1"/>
          </p:cNvSpPr>
          <p:nvPr>
            <p:ph idx="1"/>
          </p:nvPr>
        </p:nvSpPr>
        <p:spPr>
          <a:xfrm>
            <a:off x="748300" y="1675713"/>
            <a:ext cx="7845813" cy="5182287"/>
          </a:xfrm>
        </p:spPr>
        <p:txBody>
          <a:bodyPr>
            <a:normAutofit fontScale="62500" lnSpcReduction="20000"/>
          </a:bodyPr>
          <a:lstStyle/>
          <a:p>
            <a:pPr marL="0" indent="0" algn="just">
              <a:buNone/>
            </a:pPr>
            <a:r>
              <a:rPr lang="fr-FR" sz="5100" b="1" dirty="0">
                <a:solidFill>
                  <a:schemeClr val="accent1"/>
                </a:solidFill>
                <a:latin typeface="Arial Narrow"/>
                <a:cs typeface="Arial Narrow"/>
              </a:rPr>
              <a:t>a</a:t>
            </a:r>
            <a:r>
              <a:rPr lang="fr-FR" sz="5100" b="1" dirty="0" smtClean="0">
                <a:solidFill>
                  <a:schemeClr val="accent1"/>
                </a:solidFill>
                <a:latin typeface="Arial Narrow"/>
                <a:cs typeface="Arial Narrow"/>
              </a:rPr>
              <a:t>- Définition</a:t>
            </a:r>
          </a:p>
          <a:p>
            <a:pPr marL="0" indent="0" algn="just">
              <a:buNone/>
            </a:pPr>
            <a:endParaRPr lang="fr-FR" sz="4600" b="1" dirty="0" smtClean="0">
              <a:solidFill>
                <a:schemeClr val="accent1"/>
              </a:solidFill>
              <a:latin typeface="Arial Narrow"/>
              <a:cs typeface="Arial Narrow"/>
            </a:endParaRPr>
          </a:p>
          <a:p>
            <a:pPr algn="just"/>
            <a:r>
              <a:rPr lang="fr-FR" sz="4500" dirty="0" smtClean="0">
                <a:latin typeface="Arial Narrow"/>
                <a:cs typeface="Arial Narrow"/>
              </a:rPr>
              <a:t>L’adsorption </a:t>
            </a:r>
            <a:r>
              <a:rPr lang="fr-FR" sz="4500" dirty="0">
                <a:latin typeface="Arial Narrow"/>
                <a:cs typeface="Arial Narrow"/>
              </a:rPr>
              <a:t>est un </a:t>
            </a:r>
            <a:r>
              <a:rPr lang="fr-FR" sz="4500" dirty="0" err="1">
                <a:latin typeface="Arial Narrow"/>
                <a:cs typeface="Arial Narrow"/>
              </a:rPr>
              <a:t>phénomène</a:t>
            </a:r>
            <a:r>
              <a:rPr lang="fr-FR" sz="4500" dirty="0">
                <a:latin typeface="Arial Narrow"/>
                <a:cs typeface="Arial Narrow"/>
              </a:rPr>
              <a:t> physico-chimique qui consiste en la fixation d’une substance à l’</a:t>
            </a:r>
            <a:r>
              <a:rPr lang="fr-FR" sz="4500" dirty="0" err="1">
                <a:latin typeface="Arial Narrow"/>
                <a:cs typeface="Arial Narrow"/>
              </a:rPr>
              <a:t>état</a:t>
            </a:r>
            <a:r>
              <a:rPr lang="fr-FR" sz="4500" dirty="0">
                <a:latin typeface="Arial Narrow"/>
                <a:cs typeface="Arial Narrow"/>
              </a:rPr>
              <a:t> liquide (ou gaz) sur une surface solide. Ce </a:t>
            </a:r>
            <a:r>
              <a:rPr lang="fr-FR" sz="4500" dirty="0" err="1">
                <a:latin typeface="Arial Narrow"/>
                <a:cs typeface="Arial Narrow"/>
              </a:rPr>
              <a:t>phénomène</a:t>
            </a:r>
            <a:r>
              <a:rPr lang="fr-FR" sz="4500" dirty="0">
                <a:latin typeface="Arial Narrow"/>
                <a:cs typeface="Arial Narrow"/>
              </a:rPr>
              <a:t> fait intervenir des forces complexes entre le </a:t>
            </a:r>
            <a:r>
              <a:rPr lang="fr-FR" sz="4500" dirty="0" smtClean="0">
                <a:latin typeface="Arial Narrow"/>
                <a:cs typeface="Arial Narrow"/>
              </a:rPr>
              <a:t>soluté </a:t>
            </a:r>
            <a:r>
              <a:rPr lang="fr-FR" sz="4500" dirty="0">
                <a:latin typeface="Arial Narrow"/>
                <a:cs typeface="Arial Narrow"/>
              </a:rPr>
              <a:t>et l’adsorbant : forces </a:t>
            </a:r>
            <a:r>
              <a:rPr lang="fr-FR" sz="4500" dirty="0" err="1">
                <a:latin typeface="Arial Narrow"/>
                <a:cs typeface="Arial Narrow"/>
              </a:rPr>
              <a:t>électrostatiques</a:t>
            </a:r>
            <a:r>
              <a:rPr lang="fr-FR" sz="4500" dirty="0">
                <a:latin typeface="Arial Narrow"/>
                <a:cs typeface="Arial Narrow"/>
              </a:rPr>
              <a:t>, forces de liaison d’</a:t>
            </a:r>
            <a:r>
              <a:rPr lang="fr-FR" sz="4500" dirty="0" err="1">
                <a:latin typeface="Arial Narrow"/>
                <a:cs typeface="Arial Narrow"/>
              </a:rPr>
              <a:t>hydrogène</a:t>
            </a:r>
            <a:r>
              <a:rPr lang="fr-FR" sz="4500" dirty="0">
                <a:latin typeface="Arial Narrow"/>
                <a:cs typeface="Arial Narrow"/>
              </a:rPr>
              <a:t> et autre. Pour que cette adsorption soit utilisable à des fins </a:t>
            </a:r>
            <a:r>
              <a:rPr lang="fr-FR" sz="4500" dirty="0" err="1">
                <a:latin typeface="Arial Narrow"/>
                <a:cs typeface="Arial Narrow"/>
              </a:rPr>
              <a:t>préparatoires</a:t>
            </a:r>
            <a:r>
              <a:rPr lang="fr-FR" sz="4500" dirty="0">
                <a:latin typeface="Arial Narrow"/>
                <a:cs typeface="Arial Narrow"/>
              </a:rPr>
              <a:t>, il faut que cette fixation soit </a:t>
            </a:r>
            <a:r>
              <a:rPr lang="fr-FR" sz="4500" dirty="0" err="1">
                <a:latin typeface="Arial Narrow"/>
                <a:cs typeface="Arial Narrow"/>
              </a:rPr>
              <a:t>réversible</a:t>
            </a:r>
            <a:r>
              <a:rPr lang="fr-FR" sz="4500" dirty="0">
                <a:latin typeface="Arial Narrow"/>
                <a:cs typeface="Arial Narrow"/>
              </a:rPr>
              <a:t>. La </a:t>
            </a:r>
            <a:r>
              <a:rPr lang="fr-FR" sz="4500" dirty="0" err="1">
                <a:latin typeface="Arial Narrow"/>
                <a:cs typeface="Arial Narrow"/>
              </a:rPr>
              <a:t>désorption</a:t>
            </a:r>
            <a:r>
              <a:rPr lang="fr-FR" sz="4500" dirty="0">
                <a:latin typeface="Arial Narrow"/>
                <a:cs typeface="Arial Narrow"/>
              </a:rPr>
              <a:t> consiste à remettre, à l’aide d’un </a:t>
            </a:r>
            <a:r>
              <a:rPr lang="fr-FR" sz="4500" dirty="0" err="1">
                <a:latin typeface="Arial Narrow"/>
                <a:cs typeface="Arial Narrow"/>
              </a:rPr>
              <a:t>éluant</a:t>
            </a:r>
            <a:r>
              <a:rPr lang="fr-FR" sz="4500" dirty="0">
                <a:latin typeface="Arial Narrow"/>
                <a:cs typeface="Arial Narrow"/>
              </a:rPr>
              <a:t> approprié la substance en solution par rupture des liaisons </a:t>
            </a:r>
            <a:r>
              <a:rPr lang="fr-FR" sz="4500" dirty="0" err="1">
                <a:latin typeface="Arial Narrow"/>
                <a:cs typeface="Arial Narrow"/>
              </a:rPr>
              <a:t>précédentes</a:t>
            </a:r>
            <a:r>
              <a:rPr lang="fr-FR" sz="4500" dirty="0">
                <a:latin typeface="Arial Narrow"/>
                <a:cs typeface="Arial Narrow"/>
              </a:rPr>
              <a:t>. </a:t>
            </a:r>
            <a:endParaRPr lang="fr-FR" sz="4500" dirty="0" smtClean="0">
              <a:latin typeface="Arial Narrow"/>
              <a:cs typeface="Arial Narrow"/>
            </a:endParaRPr>
          </a:p>
          <a:p>
            <a:endParaRPr lang="fr-FR" sz="4500" dirty="0"/>
          </a:p>
        </p:txBody>
      </p:sp>
    </p:spTree>
    <p:extLst>
      <p:ext uri="{BB962C8B-B14F-4D97-AF65-F5344CB8AC3E}">
        <p14:creationId xmlns:p14="http://schemas.microsoft.com/office/powerpoint/2010/main" val="29865291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9803" y="898240"/>
            <a:ext cx="7024744" cy="1143000"/>
          </a:xfrm>
        </p:spPr>
        <p:txBody>
          <a:bodyPr>
            <a:normAutofit fontScale="90000"/>
          </a:bodyPr>
          <a:lstStyle/>
          <a:p>
            <a:r>
              <a:rPr lang="fr-FR" dirty="0" smtClean="0">
                <a:latin typeface="Arial Narrow"/>
                <a:cs typeface="Arial Narrow"/>
              </a:rPr>
              <a:t/>
            </a:r>
            <a:br>
              <a:rPr lang="fr-FR" dirty="0" smtClean="0">
                <a:latin typeface="Arial Narrow"/>
                <a:cs typeface="Arial Narrow"/>
              </a:rPr>
            </a:br>
            <a:r>
              <a:rPr lang="fr-FR" dirty="0" smtClean="0">
                <a:latin typeface="Arial Narrow"/>
                <a:cs typeface="Arial Narrow"/>
              </a:rPr>
              <a:t>3.1.2 Chromatographie d’adsorption</a:t>
            </a:r>
            <a:r>
              <a:rPr lang="fr-FR" sz="4400" dirty="0" smtClean="0">
                <a:latin typeface="Arial Narrow"/>
                <a:cs typeface="Arial Narrow"/>
              </a:rPr>
              <a:t/>
            </a:r>
            <a:br>
              <a:rPr lang="fr-FR" sz="4400" dirty="0" smtClean="0">
                <a:latin typeface="Arial Narrow"/>
                <a:cs typeface="Arial Narrow"/>
              </a:rPr>
            </a:br>
            <a:endParaRPr lang="fr-FR" sz="4400" dirty="0"/>
          </a:p>
        </p:txBody>
      </p:sp>
      <p:sp>
        <p:nvSpPr>
          <p:cNvPr id="3" name="Espace réservé du contenu 2"/>
          <p:cNvSpPr>
            <a:spLocks noGrp="1"/>
          </p:cNvSpPr>
          <p:nvPr>
            <p:ph idx="1"/>
          </p:nvPr>
        </p:nvSpPr>
        <p:spPr>
          <a:xfrm>
            <a:off x="1043492" y="1787240"/>
            <a:ext cx="6777317" cy="3791389"/>
          </a:xfrm>
        </p:spPr>
        <p:txBody>
          <a:bodyPr>
            <a:normAutofit fontScale="62500" lnSpcReduction="20000"/>
          </a:bodyPr>
          <a:lstStyle/>
          <a:p>
            <a:pPr algn="just"/>
            <a:r>
              <a:rPr lang="fr-FR" sz="4200" dirty="0">
                <a:latin typeface="Arial Narrow"/>
                <a:cs typeface="Arial Narrow"/>
              </a:rPr>
              <a:t>La chromatographie liquide/solide </a:t>
            </a:r>
            <a:r>
              <a:rPr lang="fr-FR" sz="4200" dirty="0" err="1">
                <a:latin typeface="Arial Narrow"/>
                <a:cs typeface="Arial Narrow"/>
              </a:rPr>
              <a:t>appelée</a:t>
            </a:r>
            <a:r>
              <a:rPr lang="fr-FR" sz="4200" dirty="0">
                <a:latin typeface="Arial Narrow"/>
                <a:cs typeface="Arial Narrow"/>
              </a:rPr>
              <a:t> aussi chromatographie d’adsorption met en œuvre des phases stationnaires ayant des </a:t>
            </a:r>
            <a:r>
              <a:rPr lang="fr-FR" sz="4200" dirty="0" err="1">
                <a:latin typeface="Arial Narrow"/>
                <a:cs typeface="Arial Narrow"/>
              </a:rPr>
              <a:t>propriétés</a:t>
            </a:r>
            <a:r>
              <a:rPr lang="fr-FR" sz="4200" dirty="0">
                <a:latin typeface="Arial Narrow"/>
                <a:cs typeface="Arial Narrow"/>
              </a:rPr>
              <a:t> adsorbants, principalement les gels de silice </a:t>
            </a:r>
            <a:r>
              <a:rPr lang="fr-FR" sz="4200" dirty="0" smtClean="0">
                <a:latin typeface="Arial Narrow"/>
                <a:cs typeface="Arial Narrow"/>
              </a:rPr>
              <a:t>poreux </a:t>
            </a:r>
            <a:r>
              <a:rPr lang="fr-FR" sz="4200" dirty="0">
                <a:latin typeface="Arial Narrow"/>
                <a:cs typeface="Arial Narrow"/>
              </a:rPr>
              <a:t>et les gels d’alumine. Cette technique est </a:t>
            </a:r>
            <a:r>
              <a:rPr lang="fr-FR" sz="4200" dirty="0" err="1">
                <a:latin typeface="Arial Narrow"/>
                <a:cs typeface="Arial Narrow"/>
              </a:rPr>
              <a:t>complémentaire</a:t>
            </a:r>
            <a:r>
              <a:rPr lang="fr-FR" sz="4200" dirty="0">
                <a:latin typeface="Arial Narrow"/>
                <a:cs typeface="Arial Narrow"/>
              </a:rPr>
              <a:t> à la chromatographie de partage phase en normale. La </a:t>
            </a:r>
            <a:r>
              <a:rPr lang="fr-FR" sz="4200" dirty="0" err="1">
                <a:latin typeface="Arial Narrow"/>
                <a:cs typeface="Arial Narrow"/>
              </a:rPr>
              <a:t>séparation</a:t>
            </a:r>
            <a:r>
              <a:rPr lang="fr-FR" sz="4200" dirty="0">
                <a:latin typeface="Arial Narrow"/>
                <a:cs typeface="Arial Narrow"/>
              </a:rPr>
              <a:t> est </a:t>
            </a:r>
            <a:r>
              <a:rPr lang="fr-FR" sz="4200" dirty="0" err="1">
                <a:latin typeface="Arial Narrow"/>
                <a:cs typeface="Arial Narrow"/>
              </a:rPr>
              <a:t>fondée</a:t>
            </a:r>
            <a:r>
              <a:rPr lang="fr-FR" sz="4200" dirty="0">
                <a:latin typeface="Arial Narrow"/>
                <a:cs typeface="Arial Narrow"/>
              </a:rPr>
              <a:t> sur les </a:t>
            </a:r>
            <a:r>
              <a:rPr lang="fr-FR" sz="4200" dirty="0" err="1">
                <a:latin typeface="Arial Narrow"/>
                <a:cs typeface="Arial Narrow"/>
              </a:rPr>
              <a:t>différences</a:t>
            </a:r>
            <a:r>
              <a:rPr lang="fr-FR" sz="4200" dirty="0">
                <a:latin typeface="Arial Narrow"/>
                <a:cs typeface="Arial Narrow"/>
              </a:rPr>
              <a:t> d'adsorption des </a:t>
            </a:r>
            <a:r>
              <a:rPr lang="fr-FR" sz="4200" dirty="0" err="1">
                <a:latin typeface="Arial Narrow"/>
                <a:cs typeface="Arial Narrow"/>
              </a:rPr>
              <a:t>molécules</a:t>
            </a:r>
            <a:r>
              <a:rPr lang="fr-FR" sz="4200" dirty="0">
                <a:latin typeface="Arial Narrow"/>
                <a:cs typeface="Arial Narrow"/>
              </a:rPr>
              <a:t> du </a:t>
            </a:r>
            <a:r>
              <a:rPr lang="fr-FR" sz="4200" dirty="0" err="1">
                <a:latin typeface="Arial Narrow"/>
                <a:cs typeface="Arial Narrow"/>
              </a:rPr>
              <a:t>mélange</a:t>
            </a:r>
            <a:r>
              <a:rPr lang="fr-FR" sz="4200" dirty="0">
                <a:latin typeface="Arial Narrow"/>
                <a:cs typeface="Arial Narrow"/>
              </a:rPr>
              <a:t> sur cette phase, donc </a:t>
            </a:r>
            <a:r>
              <a:rPr lang="fr-FR" sz="4200" dirty="0" err="1">
                <a:latin typeface="Arial Narrow"/>
                <a:cs typeface="Arial Narrow"/>
              </a:rPr>
              <a:t>basée</a:t>
            </a:r>
            <a:r>
              <a:rPr lang="fr-FR" sz="4200" dirty="0">
                <a:latin typeface="Arial Narrow"/>
                <a:cs typeface="Arial Narrow"/>
              </a:rPr>
              <a:t> sur l’existence de </a:t>
            </a:r>
            <a:r>
              <a:rPr lang="fr-FR" sz="4200" dirty="0" err="1">
                <a:latin typeface="Arial Narrow"/>
                <a:cs typeface="Arial Narrow"/>
              </a:rPr>
              <a:t>dipôles</a:t>
            </a:r>
            <a:r>
              <a:rPr lang="fr-FR" sz="4200" dirty="0">
                <a:latin typeface="Arial Narrow"/>
                <a:cs typeface="Arial Narrow"/>
              </a:rPr>
              <a:t> dans une structure </a:t>
            </a:r>
            <a:r>
              <a:rPr lang="fr-FR" sz="4200" dirty="0" err="1">
                <a:latin typeface="Arial Narrow"/>
                <a:cs typeface="Arial Narrow"/>
              </a:rPr>
              <a:t>moléculaire</a:t>
            </a:r>
            <a:r>
              <a:rPr lang="fr-FR" sz="4200" dirty="0">
                <a:latin typeface="Arial Narrow"/>
                <a:cs typeface="Arial Narrow"/>
              </a:rPr>
              <a:t>. </a:t>
            </a:r>
            <a:endParaRPr lang="fr-FR" sz="4200" dirty="0" smtClean="0">
              <a:latin typeface="Arial Narrow"/>
              <a:cs typeface="Arial Narrow"/>
            </a:endParaRPr>
          </a:p>
          <a:p>
            <a:endParaRPr lang="fr-FR" dirty="0"/>
          </a:p>
        </p:txBody>
      </p:sp>
    </p:spTree>
    <p:extLst>
      <p:ext uri="{BB962C8B-B14F-4D97-AF65-F5344CB8AC3E}">
        <p14:creationId xmlns:p14="http://schemas.microsoft.com/office/powerpoint/2010/main" val="38543841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256" y="574055"/>
            <a:ext cx="7024744" cy="1143000"/>
          </a:xfrm>
        </p:spPr>
        <p:txBody>
          <a:bodyPr>
            <a:normAutofit/>
          </a:bodyPr>
          <a:lstStyle/>
          <a:p>
            <a:r>
              <a:rPr lang="fr-FR" sz="3600" dirty="0" smtClean="0">
                <a:latin typeface="Arial Narrow"/>
                <a:cs typeface="Arial Narrow"/>
              </a:rPr>
              <a:t>3.1.2 Chromatographie d’adsorption</a:t>
            </a:r>
            <a:endParaRPr lang="fr-FR" sz="3600" dirty="0"/>
          </a:p>
        </p:txBody>
      </p:sp>
      <p:sp>
        <p:nvSpPr>
          <p:cNvPr id="3" name="Espace réservé du contenu 2"/>
          <p:cNvSpPr>
            <a:spLocks noGrp="1"/>
          </p:cNvSpPr>
          <p:nvPr>
            <p:ph idx="1"/>
          </p:nvPr>
        </p:nvSpPr>
        <p:spPr>
          <a:xfrm>
            <a:off x="895325" y="1878860"/>
            <a:ext cx="6777317" cy="4115574"/>
          </a:xfrm>
        </p:spPr>
        <p:txBody>
          <a:bodyPr/>
          <a:lstStyle/>
          <a:p>
            <a:pPr marL="0" indent="0">
              <a:buNone/>
            </a:pPr>
            <a:r>
              <a:rPr lang="fr-FR" sz="3200" b="1" dirty="0">
                <a:solidFill>
                  <a:srgbClr val="94C600"/>
                </a:solidFill>
                <a:latin typeface="Arial Narrow"/>
                <a:cs typeface="Arial Narrow"/>
              </a:rPr>
              <a:t>b</a:t>
            </a:r>
            <a:r>
              <a:rPr lang="fr-FR" sz="3200" b="1" dirty="0" smtClean="0">
                <a:solidFill>
                  <a:srgbClr val="94C600"/>
                </a:solidFill>
                <a:latin typeface="Arial Narrow"/>
                <a:cs typeface="Arial Narrow"/>
              </a:rPr>
              <a:t>- La chromatographie sur colonne</a:t>
            </a:r>
          </a:p>
          <a:p>
            <a:pPr marL="0" indent="0" algn="just">
              <a:buNone/>
            </a:pPr>
            <a:r>
              <a:rPr lang="fr-FR" sz="2800" dirty="0" smtClean="0">
                <a:latin typeface="Arial Narrow"/>
                <a:cs typeface="Arial Narrow"/>
              </a:rPr>
              <a:t>C’est </a:t>
            </a:r>
            <a:r>
              <a:rPr lang="fr-FR" sz="2800" dirty="0">
                <a:latin typeface="Arial Narrow"/>
                <a:cs typeface="Arial Narrow"/>
              </a:rPr>
              <a:t>une </a:t>
            </a:r>
            <a:r>
              <a:rPr lang="fr-FR" sz="2800" dirty="0" err="1">
                <a:latin typeface="Arial Narrow"/>
                <a:cs typeface="Arial Narrow"/>
              </a:rPr>
              <a:t>méthode</a:t>
            </a:r>
            <a:r>
              <a:rPr lang="fr-FR" sz="2800" dirty="0">
                <a:latin typeface="Arial Narrow"/>
                <a:cs typeface="Arial Narrow"/>
              </a:rPr>
              <a:t> </a:t>
            </a:r>
            <a:r>
              <a:rPr lang="fr-FR" sz="2800" dirty="0" err="1">
                <a:latin typeface="Arial Narrow"/>
                <a:cs typeface="Arial Narrow"/>
              </a:rPr>
              <a:t>préparative</a:t>
            </a:r>
            <a:r>
              <a:rPr lang="fr-FR" sz="2800" dirty="0">
                <a:latin typeface="Arial Narrow"/>
                <a:cs typeface="Arial Narrow"/>
              </a:rPr>
              <a:t> qui permet de </a:t>
            </a:r>
            <a:r>
              <a:rPr lang="fr-FR" sz="2800" dirty="0" err="1">
                <a:latin typeface="Arial Narrow"/>
                <a:cs typeface="Arial Narrow"/>
              </a:rPr>
              <a:t>séparer</a:t>
            </a:r>
            <a:r>
              <a:rPr lang="fr-FR" sz="2800" dirty="0">
                <a:latin typeface="Arial Narrow"/>
                <a:cs typeface="Arial Narrow"/>
              </a:rPr>
              <a:t> et d'isoler les constituants d'un </a:t>
            </a:r>
            <a:r>
              <a:rPr lang="fr-FR" sz="2800" dirty="0" err="1">
                <a:latin typeface="Arial Narrow"/>
                <a:cs typeface="Arial Narrow"/>
              </a:rPr>
              <a:t>mélange</a:t>
            </a:r>
            <a:r>
              <a:rPr lang="fr-FR" sz="2800" dirty="0">
                <a:latin typeface="Arial Narrow"/>
                <a:cs typeface="Arial Narrow"/>
              </a:rPr>
              <a:t>. Cette technique est </a:t>
            </a:r>
            <a:r>
              <a:rPr lang="fr-FR" sz="2800" dirty="0" err="1">
                <a:latin typeface="Arial Narrow"/>
                <a:cs typeface="Arial Narrow"/>
              </a:rPr>
              <a:t>fondée</a:t>
            </a:r>
            <a:r>
              <a:rPr lang="fr-FR" sz="2800" dirty="0">
                <a:latin typeface="Arial Narrow"/>
                <a:cs typeface="Arial Narrow"/>
              </a:rPr>
              <a:t> principalement sur des </a:t>
            </a:r>
            <a:r>
              <a:rPr lang="fr-FR" sz="2800" dirty="0" err="1">
                <a:latin typeface="Arial Narrow"/>
                <a:cs typeface="Arial Narrow"/>
              </a:rPr>
              <a:t>phénomènes</a:t>
            </a:r>
            <a:r>
              <a:rPr lang="fr-FR" sz="2800" dirty="0">
                <a:latin typeface="Arial Narrow"/>
                <a:cs typeface="Arial Narrow"/>
              </a:rPr>
              <a:t> d'adsorption et permet de </a:t>
            </a:r>
            <a:r>
              <a:rPr lang="fr-FR" sz="2800" dirty="0" err="1">
                <a:latin typeface="Arial Narrow"/>
                <a:cs typeface="Arial Narrow"/>
              </a:rPr>
              <a:t>séparer</a:t>
            </a:r>
            <a:r>
              <a:rPr lang="fr-FR" sz="2800" dirty="0">
                <a:latin typeface="Arial Narrow"/>
                <a:cs typeface="Arial Narrow"/>
              </a:rPr>
              <a:t> pratiquement tous les </a:t>
            </a:r>
            <a:r>
              <a:rPr lang="fr-FR" sz="2800" dirty="0" err="1">
                <a:latin typeface="Arial Narrow"/>
                <a:cs typeface="Arial Narrow"/>
              </a:rPr>
              <a:t>mélanges</a:t>
            </a:r>
            <a:r>
              <a:rPr lang="fr-FR" sz="2800" dirty="0">
                <a:latin typeface="Arial Narrow"/>
                <a:cs typeface="Arial Narrow"/>
              </a:rPr>
              <a:t> possibles. Il suffit de trouver les bonnes conditions. </a:t>
            </a:r>
          </a:p>
          <a:p>
            <a:pPr marL="0" indent="0" algn="just">
              <a:buNone/>
            </a:pPr>
            <a:endParaRPr lang="fr-FR" sz="3200" b="1" dirty="0">
              <a:latin typeface="Arial Narrow"/>
              <a:cs typeface="Arial Narrow"/>
            </a:endParaRPr>
          </a:p>
        </p:txBody>
      </p:sp>
    </p:spTree>
    <p:extLst>
      <p:ext uri="{BB962C8B-B14F-4D97-AF65-F5344CB8AC3E}">
        <p14:creationId xmlns:p14="http://schemas.microsoft.com/office/powerpoint/2010/main" val="9840120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9823" y="186551"/>
            <a:ext cx="7024744" cy="1143000"/>
          </a:xfrm>
        </p:spPr>
        <p:txBody>
          <a:bodyPr>
            <a:normAutofit/>
          </a:bodyPr>
          <a:lstStyle/>
          <a:p>
            <a:pPr marL="0" indent="0"/>
            <a:r>
              <a:rPr lang="fr-FR" sz="3600" b="1" dirty="0">
                <a:solidFill>
                  <a:srgbClr val="94C600"/>
                </a:solidFill>
                <a:latin typeface="Arial Narrow"/>
                <a:cs typeface="Arial Narrow"/>
              </a:rPr>
              <a:t>b- La chromatographie sur colonne</a:t>
            </a:r>
          </a:p>
        </p:txBody>
      </p:sp>
      <p:sp>
        <p:nvSpPr>
          <p:cNvPr id="3" name="Espace réservé du contenu 2"/>
          <p:cNvSpPr>
            <a:spLocks noGrp="1"/>
          </p:cNvSpPr>
          <p:nvPr>
            <p:ph idx="1"/>
          </p:nvPr>
        </p:nvSpPr>
        <p:spPr>
          <a:xfrm>
            <a:off x="976279" y="1508441"/>
            <a:ext cx="7369215" cy="4233465"/>
          </a:xfrm>
        </p:spPr>
        <p:txBody>
          <a:bodyPr>
            <a:noAutofit/>
          </a:bodyPr>
          <a:lstStyle/>
          <a:p>
            <a:pPr algn="just"/>
            <a:r>
              <a:rPr lang="fr-FR" sz="2800" dirty="0">
                <a:latin typeface="Arial Narrow"/>
                <a:cs typeface="Arial Narrow"/>
              </a:rPr>
              <a:t>La phase stationnaire remplit une colonne de longueur et de section variables. Le </a:t>
            </a:r>
            <a:r>
              <a:rPr lang="fr-FR" sz="2800" dirty="0" err="1">
                <a:latin typeface="Arial Narrow"/>
                <a:cs typeface="Arial Narrow"/>
              </a:rPr>
              <a:t>mélange</a:t>
            </a:r>
            <a:r>
              <a:rPr lang="fr-FR" sz="2800" dirty="0">
                <a:latin typeface="Arial Narrow"/>
                <a:cs typeface="Arial Narrow"/>
              </a:rPr>
              <a:t>, en solution </a:t>
            </a:r>
            <a:r>
              <a:rPr lang="fr-FR" sz="2800" dirty="0" err="1">
                <a:latin typeface="Arial Narrow"/>
                <a:cs typeface="Arial Narrow"/>
              </a:rPr>
              <a:t>très</a:t>
            </a:r>
            <a:r>
              <a:rPr lang="fr-FR" sz="2800" dirty="0">
                <a:latin typeface="Arial Narrow"/>
                <a:cs typeface="Arial Narrow"/>
              </a:rPr>
              <a:t> </a:t>
            </a:r>
            <a:r>
              <a:rPr lang="fr-FR" sz="2800" dirty="0" err="1">
                <a:latin typeface="Arial Narrow"/>
                <a:cs typeface="Arial Narrow"/>
              </a:rPr>
              <a:t>concentrée</a:t>
            </a:r>
            <a:r>
              <a:rPr lang="fr-FR" sz="2800" dirty="0">
                <a:latin typeface="Arial Narrow"/>
                <a:cs typeface="Arial Narrow"/>
              </a:rPr>
              <a:t>, est </a:t>
            </a:r>
            <a:r>
              <a:rPr lang="fr-FR" sz="2800" dirty="0" err="1" smtClean="0">
                <a:latin typeface="Arial Narrow"/>
                <a:cs typeface="Arial Narrow"/>
              </a:rPr>
              <a:t>déposé</a:t>
            </a:r>
            <a:r>
              <a:rPr lang="fr-FR" sz="2800" dirty="0" smtClean="0">
                <a:latin typeface="Arial Narrow"/>
                <a:cs typeface="Arial Narrow"/>
              </a:rPr>
              <a:t> </a:t>
            </a:r>
            <a:r>
              <a:rPr lang="fr-FR" sz="2800" dirty="0">
                <a:latin typeface="Arial Narrow"/>
                <a:cs typeface="Arial Narrow"/>
              </a:rPr>
              <a:t>au sommet de la colonne. La </a:t>
            </a:r>
            <a:r>
              <a:rPr lang="fr-FR" sz="2800" dirty="0" err="1">
                <a:latin typeface="Arial Narrow"/>
                <a:cs typeface="Arial Narrow"/>
              </a:rPr>
              <a:t>séparation</a:t>
            </a:r>
            <a:r>
              <a:rPr lang="fr-FR" sz="2800" dirty="0">
                <a:latin typeface="Arial Narrow"/>
                <a:cs typeface="Arial Narrow"/>
              </a:rPr>
              <a:t> des constituants du </a:t>
            </a:r>
            <a:r>
              <a:rPr lang="fr-FR" sz="2800" dirty="0" err="1">
                <a:latin typeface="Arial Narrow"/>
                <a:cs typeface="Arial Narrow"/>
              </a:rPr>
              <a:t>mélange</a:t>
            </a:r>
            <a:r>
              <a:rPr lang="fr-FR" sz="2800" dirty="0">
                <a:latin typeface="Arial Narrow"/>
                <a:cs typeface="Arial Narrow"/>
              </a:rPr>
              <a:t> </a:t>
            </a:r>
            <a:r>
              <a:rPr lang="fr-FR" sz="2800" dirty="0" err="1">
                <a:latin typeface="Arial Narrow"/>
                <a:cs typeface="Arial Narrow"/>
              </a:rPr>
              <a:t>résulte</a:t>
            </a:r>
            <a:r>
              <a:rPr lang="fr-FR" sz="2800" dirty="0">
                <a:latin typeface="Arial Narrow"/>
                <a:cs typeface="Arial Narrow"/>
              </a:rPr>
              <a:t> de l'</a:t>
            </a:r>
            <a:r>
              <a:rPr lang="fr-FR" sz="2800" dirty="0" err="1">
                <a:latin typeface="Arial Narrow"/>
                <a:cs typeface="Arial Narrow"/>
              </a:rPr>
              <a:t>écoulement</a:t>
            </a:r>
            <a:r>
              <a:rPr lang="fr-FR" sz="2800" dirty="0">
                <a:latin typeface="Arial Narrow"/>
                <a:cs typeface="Arial Narrow"/>
              </a:rPr>
              <a:t> continu d'un </a:t>
            </a:r>
            <a:r>
              <a:rPr lang="fr-FR" sz="2800" dirty="0" err="1">
                <a:latin typeface="Arial Narrow"/>
                <a:cs typeface="Arial Narrow"/>
              </a:rPr>
              <a:t>éluant</a:t>
            </a:r>
            <a:r>
              <a:rPr lang="fr-FR" sz="2800" dirty="0">
                <a:latin typeface="Arial Narrow"/>
                <a:cs typeface="Arial Narrow"/>
              </a:rPr>
              <a:t> à travers la colonne par gravité. Dans la technique classique, l'</a:t>
            </a:r>
            <a:r>
              <a:rPr lang="fr-FR" sz="2800" dirty="0" err="1">
                <a:latin typeface="Arial Narrow"/>
                <a:cs typeface="Arial Narrow"/>
              </a:rPr>
              <a:t>éluant</a:t>
            </a:r>
            <a:r>
              <a:rPr lang="fr-FR" sz="2800" dirty="0">
                <a:latin typeface="Arial Narrow"/>
                <a:cs typeface="Arial Narrow"/>
              </a:rPr>
              <a:t> est un solvant unique mais on peut </a:t>
            </a:r>
            <a:r>
              <a:rPr lang="fr-FR" sz="2800" dirty="0" err="1">
                <a:latin typeface="Arial Narrow"/>
                <a:cs typeface="Arial Narrow"/>
              </a:rPr>
              <a:t>accroître</a:t>
            </a:r>
            <a:r>
              <a:rPr lang="fr-FR" sz="2800" dirty="0">
                <a:latin typeface="Arial Narrow"/>
                <a:cs typeface="Arial Narrow"/>
              </a:rPr>
              <a:t> progressivement la </a:t>
            </a:r>
            <a:r>
              <a:rPr lang="fr-FR" sz="2800" dirty="0" smtClean="0">
                <a:latin typeface="Arial Narrow"/>
                <a:cs typeface="Arial Narrow"/>
              </a:rPr>
              <a:t>polarité </a:t>
            </a:r>
            <a:r>
              <a:rPr lang="fr-FR" sz="2800" dirty="0">
                <a:latin typeface="Arial Narrow"/>
                <a:cs typeface="Arial Narrow"/>
              </a:rPr>
              <a:t>de l'</a:t>
            </a:r>
            <a:r>
              <a:rPr lang="fr-FR" sz="2800" dirty="0" err="1">
                <a:latin typeface="Arial Narrow"/>
                <a:cs typeface="Arial Narrow"/>
              </a:rPr>
              <a:t>éluant</a:t>
            </a:r>
            <a:r>
              <a:rPr lang="fr-FR" sz="2800" dirty="0">
                <a:latin typeface="Arial Narrow"/>
                <a:cs typeface="Arial Narrow"/>
              </a:rPr>
              <a:t> de </a:t>
            </a:r>
            <a:r>
              <a:rPr lang="fr-FR" sz="2800" dirty="0" err="1">
                <a:latin typeface="Arial Narrow"/>
                <a:cs typeface="Arial Narrow"/>
              </a:rPr>
              <a:t>façon</a:t>
            </a:r>
            <a:r>
              <a:rPr lang="fr-FR" sz="2800" dirty="0">
                <a:latin typeface="Arial Narrow"/>
                <a:cs typeface="Arial Narrow"/>
              </a:rPr>
              <a:t> à </a:t>
            </a:r>
            <a:r>
              <a:rPr lang="fr-FR" sz="2800" dirty="0" err="1">
                <a:latin typeface="Arial Narrow"/>
                <a:cs typeface="Arial Narrow"/>
              </a:rPr>
              <a:t>accélérer</a:t>
            </a:r>
            <a:r>
              <a:rPr lang="fr-FR" sz="2800" dirty="0">
                <a:latin typeface="Arial Narrow"/>
                <a:cs typeface="Arial Narrow"/>
              </a:rPr>
              <a:t> le </a:t>
            </a:r>
            <a:r>
              <a:rPr lang="fr-FR" sz="2800" dirty="0" err="1">
                <a:latin typeface="Arial Narrow"/>
                <a:cs typeface="Arial Narrow"/>
              </a:rPr>
              <a:t>déplacement</a:t>
            </a:r>
            <a:r>
              <a:rPr lang="fr-FR" sz="2800" dirty="0">
                <a:latin typeface="Arial Narrow"/>
                <a:cs typeface="Arial Narrow"/>
              </a:rPr>
              <a:t> des constituants du </a:t>
            </a:r>
            <a:r>
              <a:rPr lang="fr-FR" sz="2800" dirty="0" err="1">
                <a:latin typeface="Arial Narrow"/>
                <a:cs typeface="Arial Narrow"/>
              </a:rPr>
              <a:t>mélange</a:t>
            </a:r>
            <a:r>
              <a:rPr lang="fr-FR" sz="2800" dirty="0">
                <a:latin typeface="Arial Narrow"/>
                <a:cs typeface="Arial Narrow"/>
              </a:rPr>
              <a:t>. </a:t>
            </a:r>
          </a:p>
          <a:p>
            <a:pPr algn="just"/>
            <a:endParaRPr lang="fr-FR" sz="2800" dirty="0">
              <a:latin typeface="Arial Narrow"/>
              <a:cs typeface="Arial Narrow"/>
            </a:endParaRPr>
          </a:p>
        </p:txBody>
      </p:sp>
    </p:spTree>
    <p:extLst>
      <p:ext uri="{BB962C8B-B14F-4D97-AF65-F5344CB8AC3E}">
        <p14:creationId xmlns:p14="http://schemas.microsoft.com/office/powerpoint/2010/main" val="35747024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8864" y="345317"/>
            <a:ext cx="7024744" cy="1143000"/>
          </a:xfrm>
        </p:spPr>
        <p:txBody>
          <a:bodyPr>
            <a:normAutofit/>
          </a:bodyPr>
          <a:lstStyle/>
          <a:p>
            <a:r>
              <a:rPr lang="fr-FR" sz="3600" b="1" dirty="0">
                <a:solidFill>
                  <a:srgbClr val="94C600"/>
                </a:solidFill>
                <a:latin typeface="Arial Narrow"/>
                <a:cs typeface="Arial Narrow"/>
              </a:rPr>
              <a:t>b- La chromatographie sur colonne</a:t>
            </a:r>
            <a:endParaRPr lang="fr-FR" sz="3600" dirty="0"/>
          </a:p>
        </p:txBody>
      </p:sp>
      <p:sp>
        <p:nvSpPr>
          <p:cNvPr id="3" name="Espace réservé du contenu 2"/>
          <p:cNvSpPr>
            <a:spLocks noGrp="1"/>
          </p:cNvSpPr>
          <p:nvPr>
            <p:ph idx="1"/>
          </p:nvPr>
        </p:nvSpPr>
        <p:spPr>
          <a:xfrm>
            <a:off x="770976" y="1746394"/>
            <a:ext cx="7614718" cy="4876296"/>
          </a:xfrm>
        </p:spPr>
        <p:txBody>
          <a:bodyPr>
            <a:normAutofit fontScale="70000" lnSpcReduction="20000"/>
          </a:bodyPr>
          <a:lstStyle/>
          <a:p>
            <a:pPr algn="just"/>
            <a:r>
              <a:rPr lang="fr-FR" sz="3600" b="1" dirty="0">
                <a:latin typeface="Arial Narrow"/>
                <a:cs typeface="Arial Narrow"/>
              </a:rPr>
              <a:t>La phase stationnaire : </a:t>
            </a:r>
            <a:r>
              <a:rPr lang="fr-FR" sz="3600" dirty="0">
                <a:latin typeface="Arial Narrow"/>
                <a:cs typeface="Arial Narrow"/>
              </a:rPr>
              <a:t>Une grande surface </a:t>
            </a:r>
            <a:r>
              <a:rPr lang="fr-FR" sz="3600" dirty="0" err="1">
                <a:latin typeface="Arial Narrow"/>
                <a:cs typeface="Arial Narrow"/>
              </a:rPr>
              <a:t>spécifique</a:t>
            </a:r>
            <a:r>
              <a:rPr lang="fr-FR" sz="3600" dirty="0">
                <a:latin typeface="Arial Narrow"/>
                <a:cs typeface="Arial Narrow"/>
              </a:rPr>
              <a:t> de l’adsorbant est souhaitable pour obtenir de meilleures </a:t>
            </a:r>
            <a:r>
              <a:rPr lang="fr-FR" sz="3600" dirty="0" err="1">
                <a:latin typeface="Arial Narrow"/>
                <a:cs typeface="Arial Narrow"/>
              </a:rPr>
              <a:t>séparations</a:t>
            </a:r>
            <a:r>
              <a:rPr lang="fr-FR" sz="3600" dirty="0">
                <a:latin typeface="Arial Narrow"/>
                <a:cs typeface="Arial Narrow"/>
              </a:rPr>
              <a:t>. Les adsorbants les plus </a:t>
            </a:r>
            <a:r>
              <a:rPr lang="fr-FR" sz="3600" dirty="0" err="1">
                <a:latin typeface="Arial Narrow"/>
                <a:cs typeface="Arial Narrow"/>
              </a:rPr>
              <a:t>utilisés</a:t>
            </a:r>
            <a:r>
              <a:rPr lang="fr-FR" sz="3600" dirty="0">
                <a:latin typeface="Arial Narrow"/>
                <a:cs typeface="Arial Narrow"/>
              </a:rPr>
              <a:t> sont : l’alumine et le gel de silice. </a:t>
            </a:r>
          </a:p>
          <a:p>
            <a:pPr algn="just"/>
            <a:r>
              <a:rPr lang="fr-FR" sz="3600" b="1" dirty="0">
                <a:latin typeface="Arial Narrow"/>
                <a:cs typeface="Arial Narrow"/>
              </a:rPr>
              <a:t>L’éluant : </a:t>
            </a:r>
            <a:r>
              <a:rPr lang="fr-FR" sz="3600" dirty="0">
                <a:latin typeface="Arial Narrow"/>
                <a:cs typeface="Arial Narrow"/>
              </a:rPr>
              <a:t>L’</a:t>
            </a:r>
            <a:r>
              <a:rPr lang="fr-FR" sz="3600" dirty="0" err="1">
                <a:latin typeface="Arial Narrow"/>
                <a:cs typeface="Arial Narrow"/>
              </a:rPr>
              <a:t>éluant</a:t>
            </a:r>
            <a:r>
              <a:rPr lang="fr-FR" sz="3600" dirty="0">
                <a:latin typeface="Arial Narrow"/>
                <a:cs typeface="Arial Narrow"/>
              </a:rPr>
              <a:t> </a:t>
            </a:r>
            <a:r>
              <a:rPr lang="fr-FR" sz="3600" dirty="0" err="1">
                <a:latin typeface="Arial Narrow"/>
                <a:cs typeface="Arial Narrow"/>
              </a:rPr>
              <a:t>généralement</a:t>
            </a:r>
            <a:r>
              <a:rPr lang="fr-FR" sz="3600" dirty="0">
                <a:latin typeface="Arial Narrow"/>
                <a:cs typeface="Arial Narrow"/>
              </a:rPr>
              <a:t> </a:t>
            </a:r>
            <a:r>
              <a:rPr lang="fr-FR" sz="3600" dirty="0" smtClean="0">
                <a:latin typeface="Arial Narrow"/>
                <a:cs typeface="Arial Narrow"/>
              </a:rPr>
              <a:t>employé </a:t>
            </a:r>
            <a:r>
              <a:rPr lang="fr-FR" sz="3600" dirty="0">
                <a:latin typeface="Arial Narrow"/>
                <a:cs typeface="Arial Narrow"/>
              </a:rPr>
              <a:t>est un </a:t>
            </a:r>
            <a:r>
              <a:rPr lang="fr-FR" sz="3600" dirty="0" err="1">
                <a:latin typeface="Arial Narrow"/>
                <a:cs typeface="Arial Narrow"/>
              </a:rPr>
              <a:t>mélange</a:t>
            </a:r>
            <a:r>
              <a:rPr lang="fr-FR" sz="3600" dirty="0">
                <a:latin typeface="Arial Narrow"/>
                <a:cs typeface="Arial Narrow"/>
              </a:rPr>
              <a:t> de deux solvants. Le plus souvent, au </a:t>
            </a:r>
            <a:r>
              <a:rPr lang="fr-FR" sz="3600" dirty="0" err="1">
                <a:latin typeface="Arial Narrow"/>
                <a:cs typeface="Arial Narrow"/>
              </a:rPr>
              <a:t>début</a:t>
            </a:r>
            <a:r>
              <a:rPr lang="fr-FR" sz="3600" dirty="0">
                <a:latin typeface="Arial Narrow"/>
                <a:cs typeface="Arial Narrow"/>
              </a:rPr>
              <a:t> de l'</a:t>
            </a:r>
            <a:r>
              <a:rPr lang="fr-FR" sz="3600" dirty="0" err="1">
                <a:latin typeface="Arial Narrow"/>
                <a:cs typeface="Arial Narrow"/>
              </a:rPr>
              <a:t>élution</a:t>
            </a:r>
            <a:r>
              <a:rPr lang="fr-FR" sz="3600" dirty="0">
                <a:latin typeface="Arial Narrow"/>
                <a:cs typeface="Arial Narrow"/>
              </a:rPr>
              <a:t>, on commence par le solvant le moins polaire qui </a:t>
            </a:r>
            <a:r>
              <a:rPr lang="fr-FR" sz="3600" dirty="0" err="1">
                <a:latin typeface="Arial Narrow"/>
                <a:cs typeface="Arial Narrow"/>
              </a:rPr>
              <a:t>entraîne</a:t>
            </a:r>
            <a:r>
              <a:rPr lang="fr-FR" sz="3600" dirty="0">
                <a:latin typeface="Arial Narrow"/>
                <a:cs typeface="Arial Narrow"/>
              </a:rPr>
              <a:t> les constituants les moins polaires (les moins retenus par l'adsorbant) ; on augmente ensuite la </a:t>
            </a:r>
            <a:r>
              <a:rPr lang="fr-FR" sz="3600" dirty="0" smtClean="0">
                <a:latin typeface="Arial Narrow"/>
                <a:cs typeface="Arial Narrow"/>
              </a:rPr>
              <a:t>polarité </a:t>
            </a:r>
            <a:r>
              <a:rPr lang="fr-FR" sz="3600" dirty="0">
                <a:latin typeface="Arial Narrow"/>
                <a:cs typeface="Arial Narrow"/>
              </a:rPr>
              <a:t>de l'</a:t>
            </a:r>
            <a:r>
              <a:rPr lang="fr-FR" sz="3600" dirty="0" err="1">
                <a:latin typeface="Arial Narrow"/>
                <a:cs typeface="Arial Narrow"/>
              </a:rPr>
              <a:t>éluant</a:t>
            </a:r>
            <a:r>
              <a:rPr lang="fr-FR" sz="3600" dirty="0">
                <a:latin typeface="Arial Narrow"/>
                <a:cs typeface="Arial Narrow"/>
              </a:rPr>
              <a:t> par addition graduelle du solvant le plus polaire ; on </a:t>
            </a:r>
            <a:r>
              <a:rPr lang="fr-FR" sz="3600" dirty="0" err="1">
                <a:latin typeface="Arial Narrow"/>
                <a:cs typeface="Arial Narrow"/>
              </a:rPr>
              <a:t>élue</a:t>
            </a:r>
            <a:r>
              <a:rPr lang="fr-FR" sz="3600" dirty="0">
                <a:latin typeface="Arial Narrow"/>
                <a:cs typeface="Arial Narrow"/>
              </a:rPr>
              <a:t> ainsi les constituants les plus polaires. Il faut faire des essais sur CCM avec </a:t>
            </a:r>
            <a:r>
              <a:rPr lang="fr-FR" sz="3600" dirty="0" err="1">
                <a:latin typeface="Arial Narrow"/>
                <a:cs typeface="Arial Narrow"/>
              </a:rPr>
              <a:t>différents</a:t>
            </a:r>
            <a:r>
              <a:rPr lang="fr-FR" sz="3600" dirty="0">
                <a:latin typeface="Arial Narrow"/>
                <a:cs typeface="Arial Narrow"/>
              </a:rPr>
              <a:t> </a:t>
            </a:r>
            <a:r>
              <a:rPr lang="fr-FR" sz="3600" dirty="0" err="1">
                <a:latin typeface="Arial Narrow"/>
                <a:cs typeface="Arial Narrow"/>
              </a:rPr>
              <a:t>éluants</a:t>
            </a:r>
            <a:r>
              <a:rPr lang="fr-FR" sz="3600" dirty="0">
                <a:latin typeface="Arial Narrow"/>
                <a:cs typeface="Arial Narrow"/>
              </a:rPr>
              <a:t> pour avoir une bonne </a:t>
            </a:r>
            <a:r>
              <a:rPr lang="fr-FR" sz="3600" dirty="0" err="1">
                <a:latin typeface="Arial Narrow"/>
                <a:cs typeface="Arial Narrow"/>
              </a:rPr>
              <a:t>séparation</a:t>
            </a:r>
            <a:r>
              <a:rPr lang="fr-FR" sz="3600" dirty="0">
                <a:latin typeface="Arial Narrow"/>
                <a:cs typeface="Arial Narrow"/>
              </a:rPr>
              <a:t> entre les produits. </a:t>
            </a:r>
          </a:p>
          <a:p>
            <a:endParaRPr lang="fr-FR" dirty="0"/>
          </a:p>
        </p:txBody>
      </p:sp>
    </p:spTree>
    <p:extLst>
      <p:ext uri="{BB962C8B-B14F-4D97-AF65-F5344CB8AC3E}">
        <p14:creationId xmlns:p14="http://schemas.microsoft.com/office/powerpoint/2010/main" val="18069057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256" y="390295"/>
            <a:ext cx="7024744" cy="1143000"/>
          </a:xfrm>
        </p:spPr>
        <p:txBody>
          <a:bodyPr>
            <a:normAutofit/>
          </a:bodyPr>
          <a:lstStyle/>
          <a:p>
            <a:r>
              <a:rPr lang="fr-FR" sz="3600" b="1" dirty="0">
                <a:solidFill>
                  <a:srgbClr val="94C600"/>
                </a:solidFill>
                <a:latin typeface="Arial Narrow"/>
                <a:cs typeface="Arial Narrow"/>
              </a:rPr>
              <a:t>b- La chromatographie sur colonne</a:t>
            </a:r>
            <a:endParaRPr lang="fr-FR" sz="3600" dirty="0"/>
          </a:p>
        </p:txBody>
      </p:sp>
      <p:sp>
        <p:nvSpPr>
          <p:cNvPr id="3" name="Espace réservé du contenu 2"/>
          <p:cNvSpPr>
            <a:spLocks noGrp="1"/>
          </p:cNvSpPr>
          <p:nvPr>
            <p:ph idx="1"/>
          </p:nvPr>
        </p:nvSpPr>
        <p:spPr>
          <a:xfrm>
            <a:off x="1043492" y="1701034"/>
            <a:ext cx="7390861" cy="4131596"/>
          </a:xfrm>
        </p:spPr>
        <p:txBody>
          <a:bodyPr>
            <a:noAutofit/>
          </a:bodyPr>
          <a:lstStyle/>
          <a:p>
            <a:pPr algn="just"/>
            <a:r>
              <a:rPr lang="fr-FR" sz="2800" b="1" dirty="0">
                <a:latin typeface="Arial Narrow"/>
                <a:cs typeface="Arial Narrow"/>
              </a:rPr>
              <a:t>La vitesse d’élution : </a:t>
            </a:r>
            <a:r>
              <a:rPr lang="fr-FR" sz="2800" dirty="0">
                <a:latin typeface="Arial Narrow"/>
                <a:cs typeface="Arial Narrow"/>
              </a:rPr>
              <a:t>La vitesse d’</a:t>
            </a:r>
            <a:r>
              <a:rPr lang="fr-FR" sz="2800" dirty="0" err="1">
                <a:latin typeface="Arial Narrow"/>
                <a:cs typeface="Arial Narrow"/>
              </a:rPr>
              <a:t>élution</a:t>
            </a:r>
            <a:r>
              <a:rPr lang="fr-FR" sz="2800" dirty="0">
                <a:latin typeface="Arial Narrow"/>
                <a:cs typeface="Arial Narrow"/>
              </a:rPr>
              <a:t> doit </a:t>
            </a:r>
            <a:r>
              <a:rPr lang="fr-FR" sz="2800" dirty="0" err="1">
                <a:latin typeface="Arial Narrow"/>
                <a:cs typeface="Arial Narrow"/>
              </a:rPr>
              <a:t>être</a:t>
            </a:r>
            <a:r>
              <a:rPr lang="fr-FR" sz="2800" dirty="0">
                <a:latin typeface="Arial Narrow"/>
                <a:cs typeface="Arial Narrow"/>
              </a:rPr>
              <a:t> la plus constante possible; elle doit </a:t>
            </a:r>
            <a:r>
              <a:rPr lang="fr-FR" sz="2800" dirty="0" err="1">
                <a:latin typeface="Arial Narrow"/>
                <a:cs typeface="Arial Narrow"/>
              </a:rPr>
              <a:t>être</a:t>
            </a:r>
            <a:r>
              <a:rPr lang="fr-FR" sz="2800" dirty="0">
                <a:latin typeface="Arial Narrow"/>
                <a:cs typeface="Arial Narrow"/>
              </a:rPr>
              <a:t> suffisamment lente pour que le </a:t>
            </a:r>
            <a:r>
              <a:rPr lang="fr-FR" sz="2800" dirty="0" smtClean="0">
                <a:latin typeface="Arial Narrow"/>
                <a:cs typeface="Arial Narrow"/>
              </a:rPr>
              <a:t>soluté </a:t>
            </a:r>
            <a:r>
              <a:rPr lang="fr-FR" sz="2800" dirty="0">
                <a:latin typeface="Arial Narrow"/>
                <a:cs typeface="Arial Narrow"/>
              </a:rPr>
              <a:t>soit plus </a:t>
            </a:r>
            <a:r>
              <a:rPr lang="fr-FR" sz="2800" dirty="0" err="1">
                <a:latin typeface="Arial Narrow"/>
                <a:cs typeface="Arial Narrow"/>
              </a:rPr>
              <a:t>près</a:t>
            </a:r>
            <a:r>
              <a:rPr lang="fr-FR" sz="2800" dirty="0">
                <a:latin typeface="Arial Narrow"/>
                <a:cs typeface="Arial Narrow"/>
              </a:rPr>
              <a:t> de l’</a:t>
            </a:r>
            <a:r>
              <a:rPr lang="fr-FR" sz="2800" dirty="0" err="1">
                <a:latin typeface="Arial Narrow"/>
                <a:cs typeface="Arial Narrow"/>
              </a:rPr>
              <a:t>équilibre</a:t>
            </a:r>
            <a:r>
              <a:rPr lang="fr-FR" sz="2800" dirty="0">
                <a:latin typeface="Arial Narrow"/>
                <a:cs typeface="Arial Narrow"/>
              </a:rPr>
              <a:t> entre les phases mobile et stationnaire. Si la vitesse d'</a:t>
            </a:r>
            <a:r>
              <a:rPr lang="fr-FR" sz="2800" dirty="0" err="1">
                <a:latin typeface="Arial Narrow"/>
                <a:cs typeface="Arial Narrow"/>
              </a:rPr>
              <a:t>élution</a:t>
            </a:r>
            <a:r>
              <a:rPr lang="fr-FR" sz="2800" dirty="0">
                <a:latin typeface="Arial Narrow"/>
                <a:cs typeface="Arial Narrow"/>
              </a:rPr>
              <a:t> est trop faible, les constituants diffusent dans l'</a:t>
            </a:r>
            <a:r>
              <a:rPr lang="fr-FR" sz="2800" dirty="0" err="1">
                <a:latin typeface="Arial Narrow"/>
                <a:cs typeface="Arial Narrow"/>
              </a:rPr>
              <a:t>éluant</a:t>
            </a:r>
            <a:r>
              <a:rPr lang="fr-FR" sz="2800" dirty="0">
                <a:latin typeface="Arial Narrow"/>
                <a:cs typeface="Arial Narrow"/>
              </a:rPr>
              <a:t>. Le chromatogramme </a:t>
            </a:r>
            <a:r>
              <a:rPr lang="fr-FR" sz="2800" dirty="0" err="1">
                <a:latin typeface="Arial Narrow"/>
                <a:cs typeface="Arial Narrow"/>
              </a:rPr>
              <a:t>présente</a:t>
            </a:r>
            <a:r>
              <a:rPr lang="fr-FR" sz="2800" dirty="0">
                <a:latin typeface="Arial Narrow"/>
                <a:cs typeface="Arial Narrow"/>
              </a:rPr>
              <a:t> alors des bandes larges et la </a:t>
            </a:r>
            <a:r>
              <a:rPr lang="fr-FR" sz="2800" dirty="0" err="1">
                <a:latin typeface="Arial Narrow"/>
                <a:cs typeface="Arial Narrow"/>
              </a:rPr>
              <a:t>séparation</a:t>
            </a:r>
            <a:r>
              <a:rPr lang="fr-FR" sz="2800" dirty="0">
                <a:latin typeface="Arial Narrow"/>
                <a:cs typeface="Arial Narrow"/>
              </a:rPr>
              <a:t> est </a:t>
            </a:r>
            <a:r>
              <a:rPr lang="fr-FR" sz="2800" dirty="0" err="1">
                <a:latin typeface="Arial Narrow"/>
                <a:cs typeface="Arial Narrow"/>
              </a:rPr>
              <a:t>médiocre</a:t>
            </a:r>
            <a:r>
              <a:rPr lang="fr-FR" sz="2800" dirty="0">
                <a:latin typeface="Arial Narrow"/>
                <a:cs typeface="Arial Narrow"/>
              </a:rPr>
              <a:t> ; une vitesse d'</a:t>
            </a:r>
            <a:r>
              <a:rPr lang="fr-FR" sz="2800" dirty="0" err="1">
                <a:latin typeface="Arial Narrow"/>
                <a:cs typeface="Arial Narrow"/>
              </a:rPr>
              <a:t>élution</a:t>
            </a:r>
            <a:r>
              <a:rPr lang="fr-FR" sz="2800" dirty="0">
                <a:latin typeface="Arial Narrow"/>
                <a:cs typeface="Arial Narrow"/>
              </a:rPr>
              <a:t> élevée n’est </a:t>
            </a:r>
            <a:r>
              <a:rPr lang="fr-FR" sz="2800" dirty="0" err="1">
                <a:latin typeface="Arial Narrow"/>
                <a:cs typeface="Arial Narrow"/>
              </a:rPr>
              <a:t>autorisée</a:t>
            </a:r>
            <a:r>
              <a:rPr lang="fr-FR" sz="2800" dirty="0">
                <a:latin typeface="Arial Narrow"/>
                <a:cs typeface="Arial Narrow"/>
              </a:rPr>
              <a:t> que dans le cas où les substances à </a:t>
            </a:r>
            <a:r>
              <a:rPr lang="fr-FR" sz="2800" dirty="0" err="1">
                <a:latin typeface="Arial Narrow"/>
                <a:cs typeface="Arial Narrow"/>
              </a:rPr>
              <a:t>séparer</a:t>
            </a:r>
            <a:r>
              <a:rPr lang="fr-FR" sz="2800" dirty="0">
                <a:latin typeface="Arial Narrow"/>
                <a:cs typeface="Arial Narrow"/>
              </a:rPr>
              <a:t> ont des </a:t>
            </a:r>
            <a:r>
              <a:rPr lang="fr-FR" sz="2800" dirty="0" err="1">
                <a:latin typeface="Arial Narrow"/>
                <a:cs typeface="Arial Narrow"/>
              </a:rPr>
              <a:t>polarités</a:t>
            </a:r>
            <a:r>
              <a:rPr lang="fr-FR" sz="2800" dirty="0">
                <a:latin typeface="Arial Narrow"/>
                <a:cs typeface="Arial Narrow"/>
              </a:rPr>
              <a:t> </a:t>
            </a:r>
            <a:r>
              <a:rPr lang="fr-FR" sz="2800" dirty="0" err="1">
                <a:latin typeface="Arial Narrow"/>
                <a:cs typeface="Arial Narrow"/>
              </a:rPr>
              <a:t>très</a:t>
            </a:r>
            <a:r>
              <a:rPr lang="fr-FR" sz="2800" dirty="0">
                <a:latin typeface="Arial Narrow"/>
                <a:cs typeface="Arial Narrow"/>
              </a:rPr>
              <a:t> voisines. </a:t>
            </a:r>
          </a:p>
          <a:p>
            <a:pPr algn="just"/>
            <a:endParaRPr lang="fr-FR" sz="2800" dirty="0">
              <a:latin typeface="Arial Narrow"/>
              <a:cs typeface="Arial Narrow"/>
            </a:endParaRPr>
          </a:p>
        </p:txBody>
      </p:sp>
    </p:spTree>
    <p:extLst>
      <p:ext uri="{BB962C8B-B14F-4D97-AF65-F5344CB8AC3E}">
        <p14:creationId xmlns:p14="http://schemas.microsoft.com/office/powerpoint/2010/main" val="19466949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24983" y="252413"/>
            <a:ext cx="7024687" cy="1143000"/>
          </a:xfrm>
        </p:spPr>
        <p:txBody>
          <a:bodyPr>
            <a:normAutofit/>
          </a:bodyPr>
          <a:lstStyle/>
          <a:p>
            <a:r>
              <a:rPr lang="fr-FR" sz="3600" b="1" dirty="0">
                <a:solidFill>
                  <a:srgbClr val="94C600"/>
                </a:solidFill>
                <a:latin typeface="Arial Narrow"/>
                <a:cs typeface="Arial Narrow"/>
              </a:rPr>
              <a:t>b- La chromatographie sur colon</a:t>
            </a:r>
            <a:r>
              <a:rPr lang="fr-FR" sz="3200" b="1" dirty="0">
                <a:solidFill>
                  <a:srgbClr val="94C600"/>
                </a:solidFill>
                <a:latin typeface="Arial Narrow"/>
                <a:cs typeface="Arial Narrow"/>
              </a:rPr>
              <a:t>ne</a:t>
            </a:r>
            <a:endParaRPr lang="fr-FR" sz="3200" dirty="0"/>
          </a:p>
        </p:txBody>
      </p:sp>
      <p:sp>
        <p:nvSpPr>
          <p:cNvPr id="3" name="Espace réservé du contenu 2"/>
          <p:cNvSpPr>
            <a:spLocks noGrp="1"/>
          </p:cNvSpPr>
          <p:nvPr>
            <p:ph idx="4294967295"/>
          </p:nvPr>
        </p:nvSpPr>
        <p:spPr>
          <a:xfrm>
            <a:off x="623319" y="1395413"/>
            <a:ext cx="7613650" cy="4750988"/>
          </a:xfrm>
        </p:spPr>
        <p:txBody>
          <a:bodyPr>
            <a:normAutofit/>
          </a:bodyPr>
          <a:lstStyle/>
          <a:p>
            <a:pPr algn="just"/>
            <a:r>
              <a:rPr lang="fr-FR" sz="2800" dirty="0">
                <a:latin typeface="Arial Narrow"/>
                <a:cs typeface="Arial Narrow"/>
              </a:rPr>
              <a:t>La chromatographie sur colonne </a:t>
            </a:r>
            <a:r>
              <a:rPr lang="fr-FR" sz="2800" dirty="0" err="1">
                <a:latin typeface="Arial Narrow"/>
                <a:cs typeface="Arial Narrow"/>
              </a:rPr>
              <a:t>présente</a:t>
            </a:r>
            <a:r>
              <a:rPr lang="fr-FR" sz="2800" dirty="0">
                <a:latin typeface="Arial Narrow"/>
                <a:cs typeface="Arial Narrow"/>
              </a:rPr>
              <a:t> plusieurs </a:t>
            </a:r>
            <a:r>
              <a:rPr lang="fr-FR" sz="2800" dirty="0" err="1">
                <a:latin typeface="Arial Narrow"/>
                <a:cs typeface="Arial Narrow"/>
              </a:rPr>
              <a:t>inconvénients</a:t>
            </a:r>
            <a:r>
              <a:rPr lang="fr-FR" sz="2800" dirty="0">
                <a:latin typeface="Arial Narrow"/>
                <a:cs typeface="Arial Narrow"/>
              </a:rPr>
              <a:t> : </a:t>
            </a:r>
          </a:p>
          <a:p>
            <a:pPr lvl="0" algn="just"/>
            <a:r>
              <a:rPr lang="fr-FR" sz="2800" dirty="0">
                <a:latin typeface="Arial Narrow"/>
                <a:cs typeface="Arial Narrow"/>
              </a:rPr>
              <a:t>Elle </a:t>
            </a:r>
            <a:r>
              <a:rPr lang="fr-FR" sz="2800" dirty="0" err="1">
                <a:latin typeface="Arial Narrow"/>
                <a:cs typeface="Arial Narrow"/>
              </a:rPr>
              <a:t>nécessite</a:t>
            </a:r>
            <a:r>
              <a:rPr lang="fr-FR" sz="2800" dirty="0">
                <a:latin typeface="Arial Narrow"/>
                <a:cs typeface="Arial Narrow"/>
              </a:rPr>
              <a:t> une grande </a:t>
            </a:r>
            <a:r>
              <a:rPr lang="fr-FR" sz="2800" dirty="0" smtClean="0">
                <a:latin typeface="Arial Narrow"/>
                <a:cs typeface="Arial Narrow"/>
              </a:rPr>
              <a:t>quantité </a:t>
            </a:r>
            <a:r>
              <a:rPr lang="fr-FR" sz="2800" dirty="0">
                <a:latin typeface="Arial Narrow"/>
                <a:cs typeface="Arial Narrow"/>
              </a:rPr>
              <a:t>d'</a:t>
            </a:r>
            <a:r>
              <a:rPr lang="fr-FR" sz="2800" dirty="0" err="1">
                <a:latin typeface="Arial Narrow"/>
                <a:cs typeface="Arial Narrow"/>
              </a:rPr>
              <a:t>éluant</a:t>
            </a:r>
            <a:endParaRPr lang="fr-FR" sz="2800" dirty="0">
              <a:latin typeface="Arial Narrow"/>
              <a:cs typeface="Arial Narrow"/>
            </a:endParaRPr>
          </a:p>
          <a:p>
            <a:pPr lvl="0" algn="just"/>
            <a:r>
              <a:rPr lang="fr-FR" sz="2800" dirty="0">
                <a:latin typeface="Arial Narrow"/>
                <a:cs typeface="Arial Narrow"/>
              </a:rPr>
              <a:t>La </a:t>
            </a:r>
            <a:r>
              <a:rPr lang="fr-FR" sz="2800" dirty="0" err="1">
                <a:latin typeface="Arial Narrow"/>
                <a:cs typeface="Arial Narrow"/>
              </a:rPr>
              <a:t>durée</a:t>
            </a:r>
            <a:r>
              <a:rPr lang="fr-FR" sz="2800" dirty="0">
                <a:latin typeface="Arial Narrow"/>
                <a:cs typeface="Arial Narrow"/>
              </a:rPr>
              <a:t> de l'</a:t>
            </a:r>
            <a:r>
              <a:rPr lang="fr-FR" sz="2800" dirty="0" err="1">
                <a:latin typeface="Arial Narrow"/>
                <a:cs typeface="Arial Narrow"/>
              </a:rPr>
              <a:t>élution</a:t>
            </a:r>
            <a:r>
              <a:rPr lang="fr-FR" sz="2800" dirty="0">
                <a:latin typeface="Arial Narrow"/>
                <a:cs typeface="Arial Narrow"/>
              </a:rPr>
              <a:t> est en </a:t>
            </a:r>
            <a:r>
              <a:rPr lang="fr-FR" sz="2800" dirty="0" err="1">
                <a:latin typeface="Arial Narrow"/>
                <a:cs typeface="Arial Narrow"/>
              </a:rPr>
              <a:t>général</a:t>
            </a:r>
            <a:r>
              <a:rPr lang="fr-FR" sz="2800" dirty="0">
                <a:latin typeface="Arial Narrow"/>
                <a:cs typeface="Arial Narrow"/>
              </a:rPr>
              <a:t> </a:t>
            </a:r>
            <a:r>
              <a:rPr lang="fr-FR" sz="2800" dirty="0" err="1">
                <a:latin typeface="Arial Narrow"/>
                <a:cs typeface="Arial Narrow"/>
              </a:rPr>
              <a:t>très</a:t>
            </a:r>
            <a:r>
              <a:rPr lang="fr-FR" sz="2800" dirty="0">
                <a:latin typeface="Arial Narrow"/>
                <a:cs typeface="Arial Narrow"/>
              </a:rPr>
              <a:t> grande (au minimum, plusieurs heures)</a:t>
            </a:r>
          </a:p>
          <a:p>
            <a:pPr lvl="0" algn="just"/>
            <a:r>
              <a:rPr lang="fr-FR" sz="2800" dirty="0">
                <a:latin typeface="Arial Narrow"/>
                <a:cs typeface="Arial Narrow"/>
              </a:rPr>
              <a:t>La </a:t>
            </a:r>
            <a:r>
              <a:rPr lang="fr-FR" sz="2800" dirty="0" err="1">
                <a:latin typeface="Arial Narrow"/>
                <a:cs typeface="Arial Narrow"/>
              </a:rPr>
              <a:t>détection</a:t>
            </a:r>
            <a:r>
              <a:rPr lang="fr-FR" sz="2800" dirty="0">
                <a:latin typeface="Arial Narrow"/>
                <a:cs typeface="Arial Narrow"/>
              </a:rPr>
              <a:t> des </a:t>
            </a:r>
            <a:r>
              <a:rPr lang="fr-FR" sz="2800" dirty="0" err="1">
                <a:latin typeface="Arial Narrow"/>
                <a:cs typeface="Arial Narrow"/>
              </a:rPr>
              <a:t>composés</a:t>
            </a:r>
            <a:r>
              <a:rPr lang="fr-FR" sz="2800" dirty="0">
                <a:latin typeface="Arial Narrow"/>
                <a:cs typeface="Arial Narrow"/>
              </a:rPr>
              <a:t> exige une attention constante</a:t>
            </a:r>
          </a:p>
          <a:p>
            <a:pPr lvl="0" algn="just"/>
            <a:r>
              <a:rPr lang="fr-FR" sz="2800" dirty="0">
                <a:latin typeface="Arial Narrow"/>
                <a:cs typeface="Arial Narrow"/>
              </a:rPr>
              <a:t>Il est indispensable de coupler cette chromatographie avec d'autres </a:t>
            </a:r>
            <a:r>
              <a:rPr lang="fr-FR" sz="2800" dirty="0" err="1">
                <a:latin typeface="Arial Narrow"/>
                <a:cs typeface="Arial Narrow"/>
              </a:rPr>
              <a:t>méthodes</a:t>
            </a:r>
            <a:r>
              <a:rPr lang="fr-FR" sz="2800" dirty="0">
                <a:latin typeface="Arial Narrow"/>
                <a:cs typeface="Arial Narrow"/>
              </a:rPr>
              <a:t> de </a:t>
            </a:r>
            <a:r>
              <a:rPr lang="fr-FR" sz="2800" dirty="0" err="1">
                <a:latin typeface="Arial Narrow"/>
                <a:cs typeface="Arial Narrow"/>
              </a:rPr>
              <a:t>façon</a:t>
            </a:r>
            <a:r>
              <a:rPr lang="fr-FR" sz="2800" dirty="0">
                <a:latin typeface="Arial Narrow"/>
                <a:cs typeface="Arial Narrow"/>
              </a:rPr>
              <a:t> à pouvoir </a:t>
            </a:r>
            <a:r>
              <a:rPr lang="fr-FR" sz="2800" dirty="0" err="1">
                <a:latin typeface="Arial Narrow"/>
                <a:cs typeface="Arial Narrow"/>
              </a:rPr>
              <a:t>détecter</a:t>
            </a:r>
            <a:r>
              <a:rPr lang="fr-FR" sz="2800" dirty="0">
                <a:latin typeface="Arial Narrow"/>
                <a:cs typeface="Arial Narrow"/>
              </a:rPr>
              <a:t> les constituants du </a:t>
            </a:r>
            <a:r>
              <a:rPr lang="fr-FR" sz="2800" dirty="0" err="1">
                <a:latin typeface="Arial Narrow"/>
                <a:cs typeface="Arial Narrow"/>
              </a:rPr>
              <a:t>mélange</a:t>
            </a:r>
            <a:r>
              <a:rPr lang="fr-FR" sz="2800" dirty="0">
                <a:latin typeface="Arial Narrow"/>
                <a:cs typeface="Arial Narrow"/>
              </a:rPr>
              <a:t>. </a:t>
            </a:r>
          </a:p>
          <a:p>
            <a:endParaRPr lang="fr-FR" dirty="0"/>
          </a:p>
        </p:txBody>
      </p:sp>
    </p:spTree>
    <p:extLst>
      <p:ext uri="{BB962C8B-B14F-4D97-AF65-F5344CB8AC3E}">
        <p14:creationId xmlns:p14="http://schemas.microsoft.com/office/powerpoint/2010/main" val="33218550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294785" y="952579"/>
            <a:ext cx="8616788" cy="5103100"/>
          </a:xfrm>
          <a:prstGeom prst="rect">
            <a:avLst/>
          </a:prstGeom>
          <a:noFill/>
          <a:ln>
            <a:noFill/>
          </a:ln>
        </p:spPr>
      </p:pic>
      <p:sp>
        <p:nvSpPr>
          <p:cNvPr id="3" name="ZoneTexte 2"/>
          <p:cNvSpPr txBox="1"/>
          <p:nvPr/>
        </p:nvSpPr>
        <p:spPr>
          <a:xfrm>
            <a:off x="1814061" y="5758919"/>
            <a:ext cx="6041796" cy="523220"/>
          </a:xfrm>
          <a:prstGeom prst="rect">
            <a:avLst/>
          </a:prstGeom>
          <a:noFill/>
        </p:spPr>
        <p:txBody>
          <a:bodyPr wrap="square" rtlCol="0">
            <a:spAutoFit/>
          </a:bodyPr>
          <a:lstStyle/>
          <a:p>
            <a:r>
              <a:rPr lang="fr-FR" sz="2800" dirty="0" smtClean="0">
                <a:latin typeface="Arial Narrow"/>
                <a:cs typeface="Arial Narrow"/>
              </a:rPr>
              <a:t>                  </a:t>
            </a:r>
            <a:r>
              <a:rPr lang="fr-FR" sz="2800" b="1" dirty="0" smtClean="0">
                <a:latin typeface="Arial Narrow"/>
                <a:cs typeface="Arial Narrow"/>
              </a:rPr>
              <a:t>Colonne classique</a:t>
            </a:r>
            <a:endParaRPr lang="fr-FR" sz="2800" b="1" dirty="0">
              <a:latin typeface="Arial Narrow"/>
              <a:cs typeface="Arial Narrow"/>
            </a:endParaRPr>
          </a:p>
        </p:txBody>
      </p:sp>
    </p:spTree>
    <p:extLst>
      <p:ext uri="{BB962C8B-B14F-4D97-AF65-F5344CB8AC3E}">
        <p14:creationId xmlns:p14="http://schemas.microsoft.com/office/powerpoint/2010/main" val="3675992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224491" y="476289"/>
            <a:ext cx="6643997" cy="5443307"/>
          </a:xfrm>
          <a:prstGeom prst="rect">
            <a:avLst/>
          </a:prstGeom>
          <a:noFill/>
          <a:ln>
            <a:noFill/>
          </a:ln>
        </p:spPr>
      </p:pic>
      <p:sp>
        <p:nvSpPr>
          <p:cNvPr id="3" name="ZoneTexte 2"/>
          <p:cNvSpPr txBox="1"/>
          <p:nvPr/>
        </p:nvSpPr>
        <p:spPr>
          <a:xfrm>
            <a:off x="1814061" y="6057740"/>
            <a:ext cx="6643998" cy="523220"/>
          </a:xfrm>
          <a:prstGeom prst="rect">
            <a:avLst/>
          </a:prstGeom>
          <a:noFill/>
        </p:spPr>
        <p:txBody>
          <a:bodyPr wrap="square" rtlCol="0">
            <a:spAutoFit/>
          </a:bodyPr>
          <a:lstStyle/>
          <a:p>
            <a:r>
              <a:rPr lang="fr-FR" sz="2800" b="1" dirty="0" smtClean="0">
                <a:latin typeface="Arial Narrow"/>
                <a:cs typeface="Arial Narrow"/>
              </a:rPr>
              <a:t>Schéma d’une colonne chromatographique</a:t>
            </a:r>
            <a:endParaRPr lang="fr-FR" sz="2800" b="1" dirty="0">
              <a:latin typeface="Arial Narrow"/>
              <a:cs typeface="Arial Narrow"/>
            </a:endParaRPr>
          </a:p>
        </p:txBody>
      </p:sp>
    </p:spTree>
    <p:extLst>
      <p:ext uri="{BB962C8B-B14F-4D97-AF65-F5344CB8AC3E}">
        <p14:creationId xmlns:p14="http://schemas.microsoft.com/office/powerpoint/2010/main" val="7765415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9410" y="670826"/>
            <a:ext cx="8458126" cy="5986895"/>
          </a:xfrm>
          <a:prstGeom prst="rect">
            <a:avLst/>
          </a:prstGeom>
        </p:spPr>
      </p:pic>
    </p:spTree>
    <p:extLst>
      <p:ext uri="{BB962C8B-B14F-4D97-AF65-F5344CB8AC3E}">
        <p14:creationId xmlns:p14="http://schemas.microsoft.com/office/powerpoint/2010/main" val="28650629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57596" y="1111343"/>
            <a:ext cx="7959193" cy="4762894"/>
          </a:xfrm>
          <a:prstGeom prst="rect">
            <a:avLst/>
          </a:prstGeom>
        </p:spPr>
      </p:pic>
    </p:spTree>
    <p:extLst>
      <p:ext uri="{BB962C8B-B14F-4D97-AF65-F5344CB8AC3E}">
        <p14:creationId xmlns:p14="http://schemas.microsoft.com/office/powerpoint/2010/main" val="39570916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521542" y="703094"/>
            <a:ext cx="8095247" cy="4422687"/>
          </a:xfrm>
          <a:prstGeom prst="rect">
            <a:avLst/>
          </a:prstGeom>
          <a:noFill/>
          <a:ln>
            <a:noFill/>
          </a:ln>
        </p:spPr>
      </p:pic>
      <p:sp>
        <p:nvSpPr>
          <p:cNvPr id="4" name="Rectangle 3"/>
          <p:cNvSpPr/>
          <p:nvPr/>
        </p:nvSpPr>
        <p:spPr>
          <a:xfrm>
            <a:off x="521542" y="5404678"/>
            <a:ext cx="8458059" cy="830997"/>
          </a:xfrm>
          <a:prstGeom prst="rect">
            <a:avLst/>
          </a:prstGeom>
        </p:spPr>
        <p:txBody>
          <a:bodyPr wrap="square">
            <a:spAutoFit/>
          </a:bodyPr>
          <a:lstStyle/>
          <a:p>
            <a:pPr algn="ctr"/>
            <a:r>
              <a:rPr lang="fr-FR" b="1" dirty="0"/>
              <a:t> </a:t>
            </a:r>
            <a:r>
              <a:rPr lang="fr-FR" sz="2400" b="1" dirty="0">
                <a:latin typeface="Arial Narrow"/>
                <a:cs typeface="Arial Narrow"/>
              </a:rPr>
              <a:t>Schéma montrant la séparation de trois constituants par chromatographie</a:t>
            </a:r>
            <a:endParaRPr lang="fr-FR" sz="2400" dirty="0">
              <a:latin typeface="Arial Narrow"/>
              <a:cs typeface="Arial Narrow"/>
            </a:endParaRPr>
          </a:p>
        </p:txBody>
      </p:sp>
    </p:spTree>
    <p:extLst>
      <p:ext uri="{BB962C8B-B14F-4D97-AF65-F5344CB8AC3E}">
        <p14:creationId xmlns:p14="http://schemas.microsoft.com/office/powerpoint/2010/main" val="22269200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444" y="324571"/>
            <a:ext cx="7024744" cy="1143000"/>
          </a:xfrm>
        </p:spPr>
        <p:txBody>
          <a:bodyPr>
            <a:normAutofit fontScale="90000"/>
          </a:bodyPr>
          <a:lstStyle/>
          <a:p>
            <a:r>
              <a:rPr lang="fr-FR" dirty="0" smtClean="0">
                <a:latin typeface="Arial Narrow"/>
                <a:cs typeface="Arial Narrow"/>
              </a:rPr>
              <a:t>3.1.3 </a:t>
            </a:r>
            <a:r>
              <a:rPr lang="fr-FR" dirty="0">
                <a:latin typeface="Arial Narrow"/>
                <a:cs typeface="Arial Narrow"/>
              </a:rPr>
              <a:t>Chromatographie </a:t>
            </a:r>
            <a:r>
              <a:rPr lang="fr-FR" dirty="0" smtClean="0">
                <a:latin typeface="Arial Narrow"/>
                <a:cs typeface="Arial Narrow"/>
              </a:rPr>
              <a:t>d’échange d’ions</a:t>
            </a:r>
            <a:endParaRPr lang="fr-FR" dirty="0"/>
          </a:p>
        </p:txBody>
      </p:sp>
      <p:sp>
        <p:nvSpPr>
          <p:cNvPr id="3" name="Espace réservé du contenu 2"/>
          <p:cNvSpPr>
            <a:spLocks noGrp="1"/>
          </p:cNvSpPr>
          <p:nvPr>
            <p:ph idx="1"/>
          </p:nvPr>
        </p:nvSpPr>
        <p:spPr>
          <a:xfrm>
            <a:off x="1224898" y="1756641"/>
            <a:ext cx="7187809" cy="4820688"/>
          </a:xfrm>
        </p:spPr>
        <p:txBody>
          <a:bodyPr>
            <a:normAutofit fontScale="85000" lnSpcReduction="10000"/>
          </a:bodyPr>
          <a:lstStyle/>
          <a:p>
            <a:pPr algn="just"/>
            <a:r>
              <a:rPr lang="fr-FR" sz="3000" dirty="0">
                <a:latin typeface="Arial Narrow"/>
                <a:cs typeface="Arial Narrow"/>
              </a:rPr>
              <a:t>La chromatographie ionique (CI) est une technique analytique qui permet l’analyse qualitative (par </a:t>
            </a:r>
            <a:r>
              <a:rPr lang="fr-FR" sz="3000" dirty="0" err="1">
                <a:latin typeface="Arial Narrow"/>
                <a:cs typeface="Arial Narrow"/>
              </a:rPr>
              <a:t>séparation</a:t>
            </a:r>
            <a:r>
              <a:rPr lang="fr-FR" sz="3000" dirty="0">
                <a:latin typeface="Arial Narrow"/>
                <a:cs typeface="Arial Narrow"/>
              </a:rPr>
              <a:t> des </a:t>
            </a:r>
            <a:r>
              <a:rPr lang="fr-FR" sz="3000" dirty="0" err="1">
                <a:latin typeface="Arial Narrow"/>
                <a:cs typeface="Arial Narrow"/>
              </a:rPr>
              <a:t>espèces</a:t>
            </a:r>
            <a:r>
              <a:rPr lang="fr-FR" sz="3000" dirty="0">
                <a:latin typeface="Arial Narrow"/>
                <a:cs typeface="Arial Narrow"/>
              </a:rPr>
              <a:t> </a:t>
            </a:r>
            <a:r>
              <a:rPr lang="fr-FR" sz="3000" dirty="0" err="1">
                <a:latin typeface="Arial Narrow"/>
                <a:cs typeface="Arial Narrow"/>
              </a:rPr>
              <a:t>présentes</a:t>
            </a:r>
            <a:r>
              <a:rPr lang="fr-FR" sz="3000" dirty="0">
                <a:latin typeface="Arial Narrow"/>
                <a:cs typeface="Arial Narrow"/>
              </a:rPr>
              <a:t>) et quantitative des </a:t>
            </a:r>
            <a:r>
              <a:rPr lang="fr-FR" sz="3000" dirty="0" err="1">
                <a:latin typeface="Arial Narrow"/>
                <a:cs typeface="Arial Narrow"/>
              </a:rPr>
              <a:t>espèces</a:t>
            </a:r>
            <a:r>
              <a:rPr lang="fr-FR" sz="3000" dirty="0">
                <a:latin typeface="Arial Narrow"/>
                <a:cs typeface="Arial Narrow"/>
              </a:rPr>
              <a:t> ioniques </a:t>
            </a:r>
            <a:r>
              <a:rPr lang="fr-FR" sz="3000" dirty="0" err="1">
                <a:latin typeface="Arial Narrow"/>
                <a:cs typeface="Arial Narrow"/>
              </a:rPr>
              <a:t>présentes</a:t>
            </a:r>
            <a:r>
              <a:rPr lang="fr-FR" sz="3000" dirty="0">
                <a:latin typeface="Arial Narrow"/>
                <a:cs typeface="Arial Narrow"/>
              </a:rPr>
              <a:t> dans un </a:t>
            </a:r>
            <a:r>
              <a:rPr lang="fr-FR" sz="3000" dirty="0" err="1">
                <a:latin typeface="Arial Narrow"/>
                <a:cs typeface="Arial Narrow"/>
              </a:rPr>
              <a:t>échantillon</a:t>
            </a:r>
            <a:r>
              <a:rPr lang="fr-FR" sz="3000" dirty="0">
                <a:latin typeface="Arial Narrow"/>
                <a:cs typeface="Arial Narrow"/>
              </a:rPr>
              <a:t> liquide </a:t>
            </a:r>
            <a:r>
              <a:rPr lang="fr-FR" sz="3000" dirty="0" err="1">
                <a:latin typeface="Arial Narrow"/>
                <a:cs typeface="Arial Narrow"/>
              </a:rPr>
              <a:t>dépourvu</a:t>
            </a:r>
            <a:r>
              <a:rPr lang="fr-FR" sz="3000" dirty="0">
                <a:latin typeface="Arial Narrow"/>
                <a:cs typeface="Arial Narrow"/>
              </a:rPr>
              <a:t> de </a:t>
            </a:r>
            <a:r>
              <a:rPr lang="fr-FR" sz="3000" dirty="0" err="1">
                <a:latin typeface="Arial Narrow"/>
                <a:cs typeface="Arial Narrow"/>
              </a:rPr>
              <a:t>matières</a:t>
            </a:r>
            <a:r>
              <a:rPr lang="fr-FR" sz="3000" dirty="0">
                <a:latin typeface="Arial Narrow"/>
                <a:cs typeface="Arial Narrow"/>
              </a:rPr>
              <a:t> en suspension.</a:t>
            </a:r>
            <a:br>
              <a:rPr lang="fr-FR" sz="3000" dirty="0">
                <a:latin typeface="Arial Narrow"/>
                <a:cs typeface="Arial Narrow"/>
              </a:rPr>
            </a:br>
            <a:endParaRPr lang="fr-FR" sz="3000" dirty="0" smtClean="0">
              <a:latin typeface="Arial Narrow"/>
              <a:cs typeface="Arial Narrow"/>
            </a:endParaRPr>
          </a:p>
          <a:p>
            <a:pPr algn="just"/>
            <a:r>
              <a:rPr lang="fr-FR" sz="3000" dirty="0">
                <a:latin typeface="Arial Narrow"/>
                <a:cs typeface="Arial Narrow"/>
              </a:rPr>
              <a:t>En chromatographie ionique le </a:t>
            </a:r>
            <a:r>
              <a:rPr lang="fr-FR" sz="3000" dirty="0" err="1">
                <a:latin typeface="Arial Narrow"/>
                <a:cs typeface="Arial Narrow"/>
              </a:rPr>
              <a:t>mécanisme</a:t>
            </a:r>
            <a:r>
              <a:rPr lang="fr-FR" sz="3000" dirty="0">
                <a:latin typeface="Arial Narrow"/>
                <a:cs typeface="Arial Narrow"/>
              </a:rPr>
              <a:t> de </a:t>
            </a:r>
            <a:r>
              <a:rPr lang="fr-FR" sz="3000" dirty="0" err="1">
                <a:latin typeface="Arial Narrow"/>
                <a:cs typeface="Arial Narrow"/>
              </a:rPr>
              <a:t>séparation</a:t>
            </a:r>
            <a:r>
              <a:rPr lang="fr-FR" sz="3000" dirty="0">
                <a:latin typeface="Arial Narrow"/>
                <a:cs typeface="Arial Narrow"/>
              </a:rPr>
              <a:t> se produit par </a:t>
            </a:r>
            <a:r>
              <a:rPr lang="fr-FR" sz="3000" dirty="0" err="1">
                <a:latin typeface="Arial Narrow"/>
                <a:cs typeface="Arial Narrow"/>
              </a:rPr>
              <a:t>échange</a:t>
            </a:r>
            <a:r>
              <a:rPr lang="fr-FR" sz="3000" dirty="0">
                <a:latin typeface="Arial Narrow"/>
                <a:cs typeface="Arial Narrow"/>
              </a:rPr>
              <a:t> d'ions entre une phase stationnaire, qui porte des groupements fonctionnels </a:t>
            </a:r>
            <a:r>
              <a:rPr lang="fr-FR" sz="3000" dirty="0" err="1">
                <a:latin typeface="Arial Narrow"/>
                <a:cs typeface="Arial Narrow"/>
              </a:rPr>
              <a:t>chargés</a:t>
            </a:r>
            <a:r>
              <a:rPr lang="fr-FR" sz="3000" dirty="0">
                <a:latin typeface="Arial Narrow"/>
                <a:cs typeface="Arial Narrow"/>
              </a:rPr>
              <a:t> et une phase mobile. Des gels de silice chimiquement </a:t>
            </a:r>
            <a:r>
              <a:rPr lang="fr-FR" sz="3000" dirty="0" err="1">
                <a:latin typeface="Arial Narrow"/>
                <a:cs typeface="Arial Narrow"/>
              </a:rPr>
              <a:t>modifiés</a:t>
            </a:r>
            <a:r>
              <a:rPr lang="fr-FR" sz="3000" dirty="0">
                <a:latin typeface="Arial Narrow"/>
                <a:cs typeface="Arial Narrow"/>
              </a:rPr>
              <a:t> à l'</a:t>
            </a:r>
            <a:r>
              <a:rPr lang="fr-FR" sz="3000" dirty="0" err="1">
                <a:latin typeface="Arial Narrow"/>
                <a:cs typeface="Arial Narrow"/>
              </a:rPr>
              <a:t>état</a:t>
            </a:r>
            <a:r>
              <a:rPr lang="fr-FR" sz="3000" dirty="0">
                <a:latin typeface="Arial Narrow"/>
                <a:cs typeface="Arial Narrow"/>
              </a:rPr>
              <a:t> solide remplissent une colonne d'acier et servent de phase stationnaire.</a:t>
            </a:r>
            <a:br>
              <a:rPr lang="fr-FR" sz="3000" dirty="0">
                <a:latin typeface="Arial Narrow"/>
                <a:cs typeface="Arial Narrow"/>
              </a:rPr>
            </a:br>
            <a:endParaRPr lang="fr-FR" sz="3000" dirty="0">
              <a:latin typeface="Arial Narrow"/>
              <a:cs typeface="Arial Narrow"/>
            </a:endParaRPr>
          </a:p>
          <a:p>
            <a:endParaRPr lang="fr-FR" dirty="0"/>
          </a:p>
          <a:p>
            <a:endParaRPr lang="fr-FR" dirty="0"/>
          </a:p>
        </p:txBody>
      </p:sp>
    </p:spTree>
    <p:extLst>
      <p:ext uri="{BB962C8B-B14F-4D97-AF65-F5344CB8AC3E}">
        <p14:creationId xmlns:p14="http://schemas.microsoft.com/office/powerpoint/2010/main" val="26938753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5735" y="392612"/>
            <a:ext cx="7024744" cy="1143000"/>
          </a:xfrm>
        </p:spPr>
        <p:txBody>
          <a:bodyPr>
            <a:normAutofit fontScale="90000"/>
          </a:bodyPr>
          <a:lstStyle/>
          <a:p>
            <a:r>
              <a:rPr lang="fr-FR" dirty="0">
                <a:latin typeface="Arial Narrow"/>
                <a:cs typeface="Arial Narrow"/>
              </a:rPr>
              <a:t>3.1.3 Chromatographie d’échange d’ions</a:t>
            </a:r>
            <a:endParaRPr lang="fr-FR" dirty="0"/>
          </a:p>
        </p:txBody>
      </p:sp>
      <p:sp>
        <p:nvSpPr>
          <p:cNvPr id="3" name="Espace réservé du contenu 2"/>
          <p:cNvSpPr>
            <a:spLocks noGrp="1"/>
          </p:cNvSpPr>
          <p:nvPr>
            <p:ph idx="1"/>
          </p:nvPr>
        </p:nvSpPr>
        <p:spPr>
          <a:xfrm>
            <a:off x="385489" y="1837116"/>
            <a:ext cx="8294990" cy="4536089"/>
          </a:xfrm>
        </p:spPr>
        <p:txBody>
          <a:bodyPr>
            <a:normAutofit fontScale="92500" lnSpcReduction="10000"/>
          </a:bodyPr>
          <a:lstStyle/>
          <a:p>
            <a:pPr algn="just"/>
            <a:r>
              <a:rPr lang="fr-FR" sz="2800" dirty="0">
                <a:latin typeface="Arial Narrow"/>
                <a:cs typeface="Arial Narrow"/>
              </a:rPr>
              <a:t>La phase stationnaire dans la chromatographie ionique est une </a:t>
            </a:r>
            <a:r>
              <a:rPr lang="fr-FR" sz="2800" dirty="0" err="1">
                <a:latin typeface="Arial Narrow"/>
                <a:cs typeface="Arial Narrow"/>
              </a:rPr>
              <a:t>résine</a:t>
            </a:r>
            <a:r>
              <a:rPr lang="fr-FR" sz="2800" dirty="0">
                <a:latin typeface="Arial Narrow"/>
                <a:cs typeface="Arial Narrow"/>
              </a:rPr>
              <a:t> </a:t>
            </a:r>
            <a:r>
              <a:rPr lang="fr-FR" sz="2800" dirty="0" smtClean="0">
                <a:latin typeface="Arial Narrow"/>
                <a:cs typeface="Arial Narrow"/>
              </a:rPr>
              <a:t> </a:t>
            </a:r>
            <a:r>
              <a:rPr lang="fr-FR" sz="2800" dirty="0">
                <a:latin typeface="Arial Narrow"/>
                <a:cs typeface="Arial Narrow"/>
              </a:rPr>
              <a:t>sous formes de </a:t>
            </a:r>
            <a:r>
              <a:rPr lang="fr-FR" sz="2800" dirty="0" smtClean="0">
                <a:latin typeface="Arial Narrow"/>
                <a:cs typeface="Arial Narrow"/>
              </a:rPr>
              <a:t>billes </a:t>
            </a:r>
            <a:r>
              <a:rPr lang="fr-FR" sz="2800" dirty="0" err="1" smtClean="0">
                <a:latin typeface="Arial Narrow"/>
                <a:cs typeface="Arial Narrow"/>
              </a:rPr>
              <a:t>échangeuses</a:t>
            </a:r>
            <a:r>
              <a:rPr lang="fr-FR" sz="2800" dirty="0" smtClean="0">
                <a:latin typeface="Arial Narrow"/>
                <a:cs typeface="Arial Narrow"/>
              </a:rPr>
              <a:t> </a:t>
            </a:r>
            <a:r>
              <a:rPr lang="fr-FR" sz="2800" dirty="0">
                <a:latin typeface="Arial Narrow"/>
                <a:cs typeface="Arial Narrow"/>
              </a:rPr>
              <a:t>d’ions contenant des groupements </a:t>
            </a:r>
            <a:r>
              <a:rPr lang="fr-FR" sz="2800" dirty="0" err="1">
                <a:latin typeface="Arial Narrow"/>
                <a:cs typeface="Arial Narrow"/>
              </a:rPr>
              <a:t>chargés</a:t>
            </a:r>
            <a:r>
              <a:rPr lang="fr-FR" sz="2800" dirty="0">
                <a:latin typeface="Arial Narrow"/>
                <a:cs typeface="Arial Narrow"/>
              </a:rPr>
              <a:t> positivement ou </a:t>
            </a:r>
            <a:r>
              <a:rPr lang="fr-FR" sz="2800" dirty="0" err="1">
                <a:latin typeface="Arial Narrow"/>
                <a:cs typeface="Arial Narrow"/>
              </a:rPr>
              <a:t>négativement</a:t>
            </a:r>
            <a:r>
              <a:rPr lang="fr-FR" sz="2800" dirty="0">
                <a:latin typeface="Arial Narrow"/>
                <a:cs typeface="Arial Narrow"/>
              </a:rPr>
              <a:t> permettant la </a:t>
            </a:r>
            <a:r>
              <a:rPr lang="fr-FR" sz="2800" dirty="0" err="1">
                <a:latin typeface="Arial Narrow"/>
                <a:cs typeface="Arial Narrow"/>
              </a:rPr>
              <a:t>rétention</a:t>
            </a:r>
            <a:r>
              <a:rPr lang="fr-FR" sz="2800" dirty="0">
                <a:latin typeface="Arial Narrow"/>
                <a:cs typeface="Arial Narrow"/>
              </a:rPr>
              <a:t> des </a:t>
            </a:r>
            <a:r>
              <a:rPr lang="fr-FR" sz="2800" dirty="0" err="1">
                <a:latin typeface="Arial Narrow"/>
                <a:cs typeface="Arial Narrow"/>
              </a:rPr>
              <a:t>espèces</a:t>
            </a:r>
            <a:r>
              <a:rPr lang="fr-FR" sz="2800" dirty="0">
                <a:latin typeface="Arial Narrow"/>
                <a:cs typeface="Arial Narrow"/>
              </a:rPr>
              <a:t> dont on </a:t>
            </a:r>
            <a:r>
              <a:rPr lang="fr-FR" sz="2800" dirty="0" err="1">
                <a:latin typeface="Arial Narrow"/>
                <a:cs typeface="Arial Narrow"/>
              </a:rPr>
              <a:t>désire</a:t>
            </a:r>
            <a:r>
              <a:rPr lang="fr-FR" sz="2800" dirty="0">
                <a:latin typeface="Arial Narrow"/>
                <a:cs typeface="Arial Narrow"/>
              </a:rPr>
              <a:t> obtenir la </a:t>
            </a:r>
            <a:r>
              <a:rPr lang="fr-FR" sz="2800" dirty="0" err="1">
                <a:latin typeface="Arial Narrow"/>
                <a:cs typeface="Arial Narrow"/>
              </a:rPr>
              <a:t>séparation</a:t>
            </a:r>
            <a:r>
              <a:rPr lang="fr-FR" sz="2800" dirty="0">
                <a:latin typeface="Arial Narrow"/>
                <a:cs typeface="Arial Narrow"/>
              </a:rPr>
              <a:t>. Le </a:t>
            </a:r>
            <a:r>
              <a:rPr lang="fr-FR" sz="2800" dirty="0" smtClean="0">
                <a:latin typeface="Arial Narrow"/>
                <a:cs typeface="Arial Narrow"/>
              </a:rPr>
              <a:t>soluté </a:t>
            </a:r>
            <a:r>
              <a:rPr lang="fr-FR" sz="2800" dirty="0">
                <a:latin typeface="Arial Narrow"/>
                <a:cs typeface="Arial Narrow"/>
              </a:rPr>
              <a:t>ionique ou </a:t>
            </a:r>
            <a:r>
              <a:rPr lang="fr-FR" sz="2800" dirty="0" err="1">
                <a:latin typeface="Arial Narrow"/>
                <a:cs typeface="Arial Narrow"/>
              </a:rPr>
              <a:t>ionisable</a:t>
            </a:r>
            <a:r>
              <a:rPr lang="fr-FR" sz="2800" dirty="0">
                <a:latin typeface="Arial Narrow"/>
                <a:cs typeface="Arial Narrow"/>
              </a:rPr>
              <a:t> interagit avec les groupes de charges </a:t>
            </a:r>
            <a:r>
              <a:rPr lang="fr-FR" sz="2800" dirty="0" err="1">
                <a:latin typeface="Arial Narrow"/>
                <a:cs typeface="Arial Narrow"/>
              </a:rPr>
              <a:t>opposées</a:t>
            </a:r>
            <a:r>
              <a:rPr lang="fr-FR" sz="2800" dirty="0">
                <a:latin typeface="Arial Narrow"/>
                <a:cs typeface="Arial Narrow"/>
              </a:rPr>
              <a:t> de la phase stationnaire. </a:t>
            </a:r>
            <a:endParaRPr lang="fr-FR" sz="2800" dirty="0" smtClean="0">
              <a:latin typeface="Arial Narrow"/>
              <a:cs typeface="Arial Narrow"/>
            </a:endParaRPr>
          </a:p>
          <a:p>
            <a:pPr algn="just"/>
            <a:r>
              <a:rPr lang="fr-FR" sz="2800" dirty="0">
                <a:latin typeface="Arial Narrow"/>
                <a:cs typeface="Arial Narrow"/>
              </a:rPr>
              <a:t>La phase mobile est une solution aqueuse de force ionique </a:t>
            </a:r>
            <a:r>
              <a:rPr lang="fr-FR" sz="2800" dirty="0" err="1">
                <a:latin typeface="Arial Narrow"/>
                <a:cs typeface="Arial Narrow"/>
              </a:rPr>
              <a:t>donnée</a:t>
            </a:r>
            <a:r>
              <a:rPr lang="fr-FR" sz="2800" dirty="0">
                <a:latin typeface="Arial Narrow"/>
                <a:cs typeface="Arial Narrow"/>
              </a:rPr>
              <a:t> (</a:t>
            </a:r>
            <a:r>
              <a:rPr lang="fr-FR" sz="2800" dirty="0" err="1">
                <a:latin typeface="Arial Narrow"/>
                <a:cs typeface="Arial Narrow"/>
              </a:rPr>
              <a:t>généralement</a:t>
            </a:r>
            <a:r>
              <a:rPr lang="fr-FR" sz="2800" dirty="0">
                <a:latin typeface="Arial Narrow"/>
                <a:cs typeface="Arial Narrow"/>
              </a:rPr>
              <a:t> un tampon de pH). On peut </a:t>
            </a:r>
            <a:r>
              <a:rPr lang="fr-FR" sz="2800" dirty="0" err="1">
                <a:latin typeface="Arial Narrow"/>
                <a:cs typeface="Arial Narrow"/>
              </a:rPr>
              <a:t>éluer</a:t>
            </a:r>
            <a:r>
              <a:rPr lang="fr-FR" sz="2800" dirty="0">
                <a:latin typeface="Arial Narrow"/>
                <a:cs typeface="Arial Narrow"/>
              </a:rPr>
              <a:t> avec une solution de composition constante (conditions </a:t>
            </a:r>
            <a:r>
              <a:rPr lang="fr-FR" sz="2800" dirty="0" err="1">
                <a:latin typeface="Arial Narrow"/>
                <a:cs typeface="Arial Narrow"/>
              </a:rPr>
              <a:t>isocratiques</a:t>
            </a:r>
            <a:r>
              <a:rPr lang="fr-FR" sz="2800" dirty="0">
                <a:latin typeface="Arial Narrow"/>
                <a:cs typeface="Arial Narrow"/>
              </a:rPr>
              <a:t>) ou avec un gradient de pH et (ou) de force ionique, pour </a:t>
            </a:r>
            <a:r>
              <a:rPr lang="fr-FR" sz="2800" dirty="0" err="1">
                <a:latin typeface="Arial Narrow"/>
                <a:cs typeface="Arial Narrow"/>
              </a:rPr>
              <a:t>décrocher</a:t>
            </a:r>
            <a:r>
              <a:rPr lang="fr-FR" sz="2800" dirty="0">
                <a:latin typeface="Arial Narrow"/>
                <a:cs typeface="Arial Narrow"/>
              </a:rPr>
              <a:t> successivement les </a:t>
            </a:r>
            <a:r>
              <a:rPr lang="fr-FR" sz="2800" dirty="0" err="1">
                <a:latin typeface="Arial Narrow"/>
                <a:cs typeface="Arial Narrow"/>
              </a:rPr>
              <a:t>différents</a:t>
            </a:r>
            <a:r>
              <a:rPr lang="fr-FR" sz="2800" dirty="0">
                <a:latin typeface="Arial Narrow"/>
                <a:cs typeface="Arial Narrow"/>
              </a:rPr>
              <a:t> ions </a:t>
            </a:r>
            <a:r>
              <a:rPr lang="fr-FR" sz="2800" dirty="0" err="1">
                <a:latin typeface="Arial Narrow"/>
                <a:cs typeface="Arial Narrow"/>
              </a:rPr>
              <a:t>fixés</a:t>
            </a:r>
            <a:r>
              <a:rPr lang="fr-FR" sz="2800" dirty="0">
                <a:latin typeface="Arial Narrow"/>
                <a:cs typeface="Arial Narrow"/>
              </a:rPr>
              <a:t> sur l'</a:t>
            </a:r>
            <a:r>
              <a:rPr lang="fr-FR" sz="2800" dirty="0" err="1">
                <a:latin typeface="Arial Narrow"/>
                <a:cs typeface="Arial Narrow"/>
              </a:rPr>
              <a:t>échangeur</a:t>
            </a:r>
            <a:r>
              <a:rPr lang="fr-FR" sz="2800" dirty="0">
                <a:latin typeface="Arial Narrow"/>
                <a:cs typeface="Arial Narrow"/>
              </a:rPr>
              <a:t>. </a:t>
            </a:r>
          </a:p>
          <a:p>
            <a:endParaRPr lang="fr-FR" sz="2800" dirty="0" smtClean="0">
              <a:latin typeface="Arial Narrow"/>
              <a:cs typeface="Arial Narrow"/>
            </a:endParaRPr>
          </a:p>
          <a:p>
            <a:endParaRPr lang="fr-FR" sz="2800" dirty="0">
              <a:latin typeface="Arial Narrow"/>
              <a:cs typeface="Arial Narrow"/>
            </a:endParaRPr>
          </a:p>
          <a:p>
            <a:endParaRPr lang="fr-FR" dirty="0"/>
          </a:p>
        </p:txBody>
      </p:sp>
    </p:spTree>
    <p:extLst>
      <p:ext uri="{BB962C8B-B14F-4D97-AF65-F5344CB8AC3E}">
        <p14:creationId xmlns:p14="http://schemas.microsoft.com/office/powerpoint/2010/main" val="30052021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89671" y="1031279"/>
            <a:ext cx="8314361" cy="5322956"/>
          </a:xfrm>
          <a:prstGeom prst="rect">
            <a:avLst/>
          </a:prstGeom>
        </p:spPr>
      </p:pic>
    </p:spTree>
    <p:extLst>
      <p:ext uri="{BB962C8B-B14F-4D97-AF65-F5344CB8AC3E}">
        <p14:creationId xmlns:p14="http://schemas.microsoft.com/office/powerpoint/2010/main" val="3298056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372" y="503592"/>
            <a:ext cx="7024744" cy="1143000"/>
          </a:xfrm>
        </p:spPr>
        <p:txBody>
          <a:bodyPr/>
          <a:lstStyle/>
          <a:p>
            <a:r>
              <a:rPr lang="fr-FR" dirty="0" smtClean="0">
                <a:latin typeface="Arial Narrow"/>
                <a:cs typeface="Arial Narrow"/>
              </a:rPr>
              <a:t>APPLICATIONS</a:t>
            </a:r>
            <a:endParaRPr lang="fr-FR" dirty="0">
              <a:latin typeface="Arial Narrow"/>
              <a:cs typeface="Arial Narrow"/>
            </a:endParaRPr>
          </a:p>
        </p:txBody>
      </p:sp>
      <p:sp>
        <p:nvSpPr>
          <p:cNvPr id="3" name="Espace réservé du contenu 2"/>
          <p:cNvSpPr>
            <a:spLocks noGrp="1"/>
          </p:cNvSpPr>
          <p:nvPr>
            <p:ph idx="1"/>
          </p:nvPr>
        </p:nvSpPr>
        <p:spPr>
          <a:xfrm>
            <a:off x="1043492" y="1930801"/>
            <a:ext cx="6777317" cy="3508977"/>
          </a:xfrm>
        </p:spPr>
        <p:txBody>
          <a:bodyPr>
            <a:noAutofit/>
          </a:bodyPr>
          <a:lstStyle/>
          <a:p>
            <a:pPr algn="just"/>
            <a:r>
              <a:rPr lang="fr-FR" sz="2800" dirty="0">
                <a:latin typeface="Arial Narrow"/>
                <a:cs typeface="Arial Narrow"/>
              </a:rPr>
              <a:t>La chromatographie d'</a:t>
            </a:r>
            <a:r>
              <a:rPr lang="fr-FR" sz="2800" dirty="0" err="1">
                <a:latin typeface="Arial Narrow"/>
                <a:cs typeface="Arial Narrow"/>
              </a:rPr>
              <a:t>échange</a:t>
            </a:r>
            <a:r>
              <a:rPr lang="fr-FR" sz="2800" dirty="0">
                <a:latin typeface="Arial Narrow"/>
                <a:cs typeface="Arial Narrow"/>
              </a:rPr>
              <a:t> d'ions est </a:t>
            </a:r>
            <a:r>
              <a:rPr lang="fr-FR" sz="2800" dirty="0" err="1">
                <a:latin typeface="Arial Narrow"/>
                <a:cs typeface="Arial Narrow"/>
              </a:rPr>
              <a:t>utilisée</a:t>
            </a:r>
            <a:r>
              <a:rPr lang="fr-FR" sz="2800" dirty="0">
                <a:latin typeface="Arial Narrow"/>
                <a:cs typeface="Arial Narrow"/>
              </a:rPr>
              <a:t> pour </a:t>
            </a:r>
            <a:r>
              <a:rPr lang="fr-FR" sz="2800" dirty="0" err="1">
                <a:latin typeface="Arial Narrow"/>
                <a:cs typeface="Arial Narrow"/>
              </a:rPr>
              <a:t>séparer</a:t>
            </a:r>
            <a:r>
              <a:rPr lang="fr-FR" sz="2800" dirty="0">
                <a:latin typeface="Arial Narrow"/>
                <a:cs typeface="Arial Narrow"/>
              </a:rPr>
              <a:t> des </a:t>
            </a:r>
            <a:r>
              <a:rPr lang="fr-FR" sz="2800" dirty="0" err="1">
                <a:latin typeface="Arial Narrow"/>
                <a:cs typeface="Arial Narrow"/>
              </a:rPr>
              <a:t>molécules</a:t>
            </a:r>
            <a:r>
              <a:rPr lang="fr-FR" sz="2800" dirty="0">
                <a:latin typeface="Arial Narrow"/>
                <a:cs typeface="Arial Narrow"/>
              </a:rPr>
              <a:t> </a:t>
            </a:r>
            <a:r>
              <a:rPr lang="fr-FR" sz="2800" dirty="0" err="1">
                <a:latin typeface="Arial Narrow"/>
                <a:cs typeface="Arial Narrow"/>
              </a:rPr>
              <a:t>ionisables</a:t>
            </a:r>
            <a:r>
              <a:rPr lang="fr-FR" sz="2800" dirty="0">
                <a:latin typeface="Arial Narrow"/>
                <a:cs typeface="Arial Narrow"/>
              </a:rPr>
              <a:t>, quelle que soit leur taille: ions </a:t>
            </a:r>
            <a:r>
              <a:rPr lang="fr-FR" sz="2800" dirty="0" err="1">
                <a:latin typeface="Arial Narrow"/>
                <a:cs typeface="Arial Narrow"/>
              </a:rPr>
              <a:t>minéraux</a:t>
            </a:r>
            <a:r>
              <a:rPr lang="fr-FR" sz="2800" dirty="0">
                <a:latin typeface="Arial Narrow"/>
                <a:cs typeface="Arial Narrow"/>
              </a:rPr>
              <a:t> (tous les cations alcalins, alcalino-terreux ou </a:t>
            </a:r>
            <a:r>
              <a:rPr lang="fr-FR" sz="2800" dirty="0" err="1">
                <a:latin typeface="Arial Narrow"/>
                <a:cs typeface="Arial Narrow"/>
              </a:rPr>
              <a:t>métalliques</a:t>
            </a:r>
            <a:r>
              <a:rPr lang="fr-FR" sz="2800" dirty="0">
                <a:latin typeface="Arial Narrow"/>
                <a:cs typeface="Arial Narrow"/>
              </a:rPr>
              <a:t>), acides </a:t>
            </a:r>
            <a:r>
              <a:rPr lang="fr-FR" sz="2800" dirty="0" err="1">
                <a:latin typeface="Arial Narrow"/>
                <a:cs typeface="Arial Narrow"/>
              </a:rPr>
              <a:t>aminés</a:t>
            </a:r>
            <a:r>
              <a:rPr lang="fr-FR" sz="2800" dirty="0">
                <a:latin typeface="Arial Narrow"/>
                <a:cs typeface="Arial Narrow"/>
              </a:rPr>
              <a:t>, peptides, </a:t>
            </a:r>
            <a:r>
              <a:rPr lang="fr-FR" sz="2800" dirty="0" err="1">
                <a:latin typeface="Arial Narrow"/>
                <a:cs typeface="Arial Narrow"/>
              </a:rPr>
              <a:t>protéines</a:t>
            </a:r>
            <a:r>
              <a:rPr lang="fr-FR" sz="2800" dirty="0">
                <a:latin typeface="Arial Narrow"/>
                <a:cs typeface="Arial Narrow"/>
              </a:rPr>
              <a:t>, </a:t>
            </a:r>
            <a:r>
              <a:rPr lang="fr-FR" sz="2800" dirty="0" err="1">
                <a:latin typeface="Arial Narrow"/>
                <a:cs typeface="Arial Narrow"/>
              </a:rPr>
              <a:t>nucléotides</a:t>
            </a:r>
            <a:r>
              <a:rPr lang="fr-FR" sz="2800" dirty="0">
                <a:latin typeface="Arial Narrow"/>
                <a:cs typeface="Arial Narrow"/>
              </a:rPr>
              <a:t>, acides </a:t>
            </a:r>
            <a:r>
              <a:rPr lang="fr-FR" sz="2800" dirty="0" err="1">
                <a:latin typeface="Arial Narrow"/>
                <a:cs typeface="Arial Narrow"/>
              </a:rPr>
              <a:t>nucléiques</a:t>
            </a:r>
            <a:r>
              <a:rPr lang="fr-FR" sz="2800" dirty="0">
                <a:latin typeface="Arial Narrow"/>
                <a:cs typeface="Arial Narrow"/>
              </a:rPr>
              <a:t>, glucides </a:t>
            </a:r>
            <a:r>
              <a:rPr lang="fr-FR" sz="2800" dirty="0" err="1">
                <a:latin typeface="Arial Narrow"/>
                <a:cs typeface="Arial Narrow"/>
              </a:rPr>
              <a:t>ionisés</a:t>
            </a:r>
            <a:r>
              <a:rPr lang="fr-FR" sz="2800" dirty="0">
                <a:latin typeface="Arial Narrow"/>
                <a:cs typeface="Arial Narrow"/>
              </a:rPr>
              <a:t> et lipides </a:t>
            </a:r>
            <a:r>
              <a:rPr lang="fr-FR" sz="2800" dirty="0" err="1">
                <a:latin typeface="Arial Narrow"/>
                <a:cs typeface="Arial Narrow"/>
              </a:rPr>
              <a:t>ionisés</a:t>
            </a:r>
            <a:r>
              <a:rPr lang="fr-FR" sz="2800" dirty="0">
                <a:latin typeface="Arial Narrow"/>
                <a:cs typeface="Arial Narrow"/>
              </a:rPr>
              <a:t>. C’est une </a:t>
            </a:r>
            <a:r>
              <a:rPr lang="fr-FR" sz="2800" dirty="0" err="1">
                <a:latin typeface="Arial Narrow"/>
                <a:cs typeface="Arial Narrow"/>
              </a:rPr>
              <a:t>méthode</a:t>
            </a:r>
            <a:r>
              <a:rPr lang="fr-FR" sz="2800" dirty="0">
                <a:latin typeface="Arial Narrow"/>
                <a:cs typeface="Arial Narrow"/>
              </a:rPr>
              <a:t> analytique de </a:t>
            </a:r>
            <a:r>
              <a:rPr lang="fr-FR" sz="2800" dirty="0" err="1">
                <a:latin typeface="Arial Narrow"/>
                <a:cs typeface="Arial Narrow"/>
              </a:rPr>
              <a:t>référence</a:t>
            </a:r>
            <a:r>
              <a:rPr lang="fr-FR" sz="2800" dirty="0">
                <a:latin typeface="Arial Narrow"/>
                <a:cs typeface="Arial Narrow"/>
              </a:rPr>
              <a:t> en analyse des eaux, et est </a:t>
            </a:r>
            <a:r>
              <a:rPr lang="fr-FR" sz="2800" dirty="0" err="1">
                <a:latin typeface="Arial Narrow"/>
                <a:cs typeface="Arial Narrow"/>
              </a:rPr>
              <a:t>adaptée</a:t>
            </a:r>
            <a:r>
              <a:rPr lang="fr-FR" sz="2800" dirty="0">
                <a:latin typeface="Arial Narrow"/>
                <a:cs typeface="Arial Narrow"/>
              </a:rPr>
              <a:t> aux milieux biologiques. </a:t>
            </a:r>
          </a:p>
        </p:txBody>
      </p:sp>
    </p:spTree>
    <p:extLst>
      <p:ext uri="{BB962C8B-B14F-4D97-AF65-F5344CB8AC3E}">
        <p14:creationId xmlns:p14="http://schemas.microsoft.com/office/powerpoint/2010/main" val="417370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82946" y="506015"/>
            <a:ext cx="7024744" cy="1143000"/>
          </a:xfrm>
        </p:spPr>
        <p:txBody>
          <a:bodyPr>
            <a:normAutofit/>
          </a:bodyPr>
          <a:lstStyle/>
          <a:p>
            <a:r>
              <a:rPr lang="fr-FR" sz="3600" dirty="0" smtClean="0">
                <a:latin typeface="Arial Narrow"/>
                <a:cs typeface="Arial Narrow"/>
              </a:rPr>
              <a:t>3.1.4 </a:t>
            </a:r>
            <a:r>
              <a:rPr lang="fr-FR" sz="3600" dirty="0">
                <a:latin typeface="Arial Narrow"/>
                <a:cs typeface="Arial Narrow"/>
              </a:rPr>
              <a:t>Chromatographie </a:t>
            </a:r>
            <a:r>
              <a:rPr lang="fr-FR" sz="3600" dirty="0" smtClean="0">
                <a:latin typeface="Arial Narrow"/>
                <a:cs typeface="Arial Narrow"/>
              </a:rPr>
              <a:t>d’exclusion </a:t>
            </a:r>
            <a:endParaRPr lang="fr-FR" sz="3600" dirty="0"/>
          </a:p>
        </p:txBody>
      </p:sp>
      <p:sp>
        <p:nvSpPr>
          <p:cNvPr id="3" name="Espace réservé du contenu 2"/>
          <p:cNvSpPr>
            <a:spLocks noGrp="1"/>
          </p:cNvSpPr>
          <p:nvPr>
            <p:ph idx="1"/>
          </p:nvPr>
        </p:nvSpPr>
        <p:spPr>
          <a:xfrm>
            <a:off x="1043492" y="2041240"/>
            <a:ext cx="7097106" cy="4082481"/>
          </a:xfrm>
        </p:spPr>
        <p:txBody>
          <a:bodyPr>
            <a:normAutofit fontScale="85000" lnSpcReduction="20000"/>
          </a:bodyPr>
          <a:lstStyle/>
          <a:p>
            <a:pPr algn="just"/>
            <a:r>
              <a:rPr lang="fr-FR" sz="3000" dirty="0">
                <a:latin typeface="Arial Narrow"/>
                <a:cs typeface="Arial Narrow"/>
              </a:rPr>
              <a:t>La chromatographie d’exclusion sur gel est une technique chromatographique qui permet de </a:t>
            </a:r>
            <a:r>
              <a:rPr lang="fr-FR" sz="3000" dirty="0" err="1">
                <a:latin typeface="Arial Narrow"/>
                <a:cs typeface="Arial Narrow"/>
              </a:rPr>
              <a:t>séparer</a:t>
            </a:r>
            <a:r>
              <a:rPr lang="fr-FR" sz="3000" dirty="0">
                <a:latin typeface="Arial Narrow"/>
                <a:cs typeface="Arial Narrow"/>
              </a:rPr>
              <a:t> des </a:t>
            </a:r>
            <a:r>
              <a:rPr lang="fr-FR" sz="3000" dirty="0" err="1">
                <a:latin typeface="Arial Narrow"/>
                <a:cs typeface="Arial Narrow"/>
              </a:rPr>
              <a:t>molécules</a:t>
            </a:r>
            <a:r>
              <a:rPr lang="fr-FR" sz="3000" dirty="0">
                <a:latin typeface="Arial Narrow"/>
                <a:cs typeface="Arial Narrow"/>
              </a:rPr>
              <a:t>, en fonction de leur taille et de leur forme.</a:t>
            </a:r>
            <a:br>
              <a:rPr lang="fr-FR" sz="3000" dirty="0">
                <a:latin typeface="Arial Narrow"/>
                <a:cs typeface="Arial Narrow"/>
              </a:rPr>
            </a:br>
            <a:endParaRPr lang="fr-FR" sz="3000" dirty="0" smtClean="0">
              <a:latin typeface="Arial Narrow"/>
              <a:cs typeface="Arial Narrow"/>
            </a:endParaRPr>
          </a:p>
          <a:p>
            <a:pPr algn="just"/>
            <a:r>
              <a:rPr lang="fr-FR" sz="3000" dirty="0">
                <a:latin typeface="Arial Narrow"/>
                <a:cs typeface="Arial Narrow"/>
              </a:rPr>
              <a:t>Dans cette technique de chromatographie on utilise des granules de gels poreux, dont les pores ont une taille voisine de celle des </a:t>
            </a:r>
            <a:r>
              <a:rPr lang="fr-FR" sz="3000" dirty="0" err="1">
                <a:latin typeface="Arial Narrow"/>
                <a:cs typeface="Arial Narrow"/>
              </a:rPr>
              <a:t>molécules</a:t>
            </a:r>
            <a:r>
              <a:rPr lang="fr-FR" sz="3000" dirty="0">
                <a:latin typeface="Arial Narrow"/>
                <a:cs typeface="Arial Narrow"/>
              </a:rPr>
              <a:t> des </a:t>
            </a:r>
            <a:r>
              <a:rPr lang="fr-FR" sz="3000" dirty="0" err="1">
                <a:latin typeface="Arial Narrow"/>
                <a:cs typeface="Arial Narrow"/>
              </a:rPr>
              <a:t>composés</a:t>
            </a:r>
            <a:r>
              <a:rPr lang="fr-FR" sz="3000" dirty="0">
                <a:latin typeface="Arial Narrow"/>
                <a:cs typeface="Arial Narrow"/>
              </a:rPr>
              <a:t>. La </a:t>
            </a:r>
            <a:r>
              <a:rPr lang="fr-FR" sz="3000" dirty="0" err="1">
                <a:latin typeface="Arial Narrow"/>
                <a:cs typeface="Arial Narrow"/>
              </a:rPr>
              <a:t>séparation</a:t>
            </a:r>
            <a:r>
              <a:rPr lang="fr-FR" sz="3000" dirty="0">
                <a:latin typeface="Arial Narrow"/>
                <a:cs typeface="Arial Narrow"/>
              </a:rPr>
              <a:t> </a:t>
            </a:r>
            <a:r>
              <a:rPr lang="fr-FR" sz="3000" dirty="0" err="1">
                <a:latin typeface="Arial Narrow"/>
                <a:cs typeface="Arial Narrow"/>
              </a:rPr>
              <a:t>résulte</a:t>
            </a:r>
            <a:r>
              <a:rPr lang="fr-FR" sz="3000" dirty="0">
                <a:latin typeface="Arial Narrow"/>
                <a:cs typeface="Arial Narrow"/>
              </a:rPr>
              <a:t> de la </a:t>
            </a:r>
            <a:r>
              <a:rPr lang="fr-FR" sz="3000" dirty="0" err="1">
                <a:latin typeface="Arial Narrow"/>
                <a:cs typeface="Arial Narrow"/>
              </a:rPr>
              <a:t>différence</a:t>
            </a:r>
            <a:r>
              <a:rPr lang="fr-FR" sz="3000" dirty="0">
                <a:latin typeface="Arial Narrow"/>
                <a:cs typeface="Arial Narrow"/>
              </a:rPr>
              <a:t> de </a:t>
            </a:r>
            <a:r>
              <a:rPr lang="fr-FR" sz="3000" dirty="0" smtClean="0">
                <a:latin typeface="Arial Narrow"/>
                <a:cs typeface="Arial Narrow"/>
              </a:rPr>
              <a:t>taille, et  </a:t>
            </a:r>
            <a:r>
              <a:rPr lang="fr-FR" sz="3000" dirty="0">
                <a:latin typeface="Arial Narrow"/>
                <a:cs typeface="Arial Narrow"/>
              </a:rPr>
              <a:t>est </a:t>
            </a:r>
            <a:r>
              <a:rPr lang="fr-FR" sz="3000" dirty="0" err="1">
                <a:latin typeface="Arial Narrow"/>
                <a:cs typeface="Arial Narrow"/>
              </a:rPr>
              <a:t>fondée</a:t>
            </a:r>
            <a:r>
              <a:rPr lang="fr-FR" sz="3000" dirty="0">
                <a:latin typeface="Arial Narrow"/>
                <a:cs typeface="Arial Narrow"/>
              </a:rPr>
              <a:t> sur la </a:t>
            </a:r>
            <a:r>
              <a:rPr lang="fr-FR" sz="3000" dirty="0" smtClean="0">
                <a:latin typeface="Arial Narrow"/>
                <a:cs typeface="Arial Narrow"/>
              </a:rPr>
              <a:t>possibilité du soluté </a:t>
            </a:r>
            <a:r>
              <a:rPr lang="fr-FR" sz="3000" dirty="0">
                <a:latin typeface="Arial Narrow"/>
                <a:cs typeface="Arial Narrow"/>
              </a:rPr>
              <a:t>à </a:t>
            </a:r>
            <a:r>
              <a:rPr lang="fr-FR" sz="3000" dirty="0" err="1">
                <a:latin typeface="Arial Narrow"/>
                <a:cs typeface="Arial Narrow"/>
              </a:rPr>
              <a:t>pénétrer</a:t>
            </a:r>
            <a:r>
              <a:rPr lang="fr-FR" sz="3000" dirty="0">
                <a:latin typeface="Arial Narrow"/>
                <a:cs typeface="Arial Narrow"/>
              </a:rPr>
              <a:t> ou à</a:t>
            </a:r>
            <a:r>
              <a:rPr lang="fr-FR" sz="3000" dirty="0" smtClean="0">
                <a:latin typeface="Arial Narrow"/>
                <a:cs typeface="Arial Narrow"/>
              </a:rPr>
              <a:t> </a:t>
            </a:r>
            <a:r>
              <a:rPr lang="fr-FR" sz="3000" dirty="0">
                <a:latin typeface="Arial Narrow"/>
                <a:cs typeface="Arial Narrow"/>
              </a:rPr>
              <a:t>ne pas </a:t>
            </a:r>
            <a:r>
              <a:rPr lang="fr-FR" sz="3000" dirty="0" err="1">
                <a:latin typeface="Arial Narrow"/>
                <a:cs typeface="Arial Narrow"/>
              </a:rPr>
              <a:t>pénétrer</a:t>
            </a:r>
            <a:r>
              <a:rPr lang="fr-FR" sz="3000" dirty="0">
                <a:latin typeface="Arial Narrow"/>
                <a:cs typeface="Arial Narrow"/>
              </a:rPr>
              <a:t> à l’</a:t>
            </a:r>
            <a:r>
              <a:rPr lang="fr-FR" sz="3000" dirty="0" err="1">
                <a:latin typeface="Arial Narrow"/>
                <a:cs typeface="Arial Narrow"/>
              </a:rPr>
              <a:t>intérieur</a:t>
            </a:r>
            <a:r>
              <a:rPr lang="fr-FR" sz="3000" dirty="0">
                <a:latin typeface="Arial Narrow"/>
                <a:cs typeface="Arial Narrow"/>
              </a:rPr>
              <a:t> des pores de la phase stationnaire (limite d’exclusion). </a:t>
            </a:r>
          </a:p>
          <a:p>
            <a:endParaRPr lang="fr-FR" dirty="0"/>
          </a:p>
          <a:p>
            <a:endParaRPr lang="fr-FR" dirty="0"/>
          </a:p>
        </p:txBody>
      </p:sp>
    </p:spTree>
    <p:extLst>
      <p:ext uri="{BB962C8B-B14F-4D97-AF65-F5344CB8AC3E}">
        <p14:creationId xmlns:p14="http://schemas.microsoft.com/office/powerpoint/2010/main" val="15476051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65" y="90722"/>
            <a:ext cx="7024744" cy="1399529"/>
          </a:xfrm>
        </p:spPr>
        <p:txBody>
          <a:bodyPr>
            <a:normAutofit/>
          </a:bodyPr>
          <a:lstStyle/>
          <a:p>
            <a:r>
              <a:rPr lang="fr-FR" sz="3600" dirty="0">
                <a:latin typeface="Arial Narrow"/>
                <a:cs typeface="Arial Narrow"/>
              </a:rPr>
              <a:t>3.1.4 Chromatographie d’exclusion </a:t>
            </a:r>
            <a:endParaRPr lang="fr-FR" sz="3600" dirty="0"/>
          </a:p>
        </p:txBody>
      </p:sp>
      <p:sp>
        <p:nvSpPr>
          <p:cNvPr id="3" name="Espace réservé du contenu 2"/>
          <p:cNvSpPr>
            <a:spLocks noGrp="1"/>
          </p:cNvSpPr>
          <p:nvPr>
            <p:ph idx="1"/>
          </p:nvPr>
        </p:nvSpPr>
        <p:spPr>
          <a:xfrm>
            <a:off x="748300" y="1574315"/>
            <a:ext cx="7573704" cy="4701510"/>
          </a:xfrm>
        </p:spPr>
        <p:txBody>
          <a:bodyPr>
            <a:normAutofit fontScale="92500" lnSpcReduction="10000"/>
          </a:bodyPr>
          <a:lstStyle/>
          <a:p>
            <a:pPr algn="just"/>
            <a:r>
              <a:rPr lang="fr-FR" dirty="0">
                <a:latin typeface="Arial Narrow"/>
                <a:cs typeface="Arial Narrow"/>
              </a:rPr>
              <a:t>Les </a:t>
            </a:r>
            <a:r>
              <a:rPr lang="fr-FR" dirty="0" err="1">
                <a:latin typeface="Arial Narrow"/>
                <a:cs typeface="Arial Narrow"/>
              </a:rPr>
              <a:t>molécules</a:t>
            </a:r>
            <a:r>
              <a:rPr lang="fr-FR" dirty="0">
                <a:latin typeface="Arial Narrow"/>
                <a:cs typeface="Arial Narrow"/>
              </a:rPr>
              <a:t> de l’</a:t>
            </a:r>
            <a:r>
              <a:rPr lang="fr-FR" dirty="0" err="1">
                <a:latin typeface="Arial Narrow"/>
                <a:cs typeface="Arial Narrow"/>
              </a:rPr>
              <a:t>échantillon</a:t>
            </a:r>
            <a:r>
              <a:rPr lang="fr-FR" dirty="0">
                <a:latin typeface="Arial Narrow"/>
                <a:cs typeface="Arial Narrow"/>
              </a:rPr>
              <a:t> ; </a:t>
            </a:r>
            <a:r>
              <a:rPr lang="fr-FR" dirty="0" smtClean="0">
                <a:latin typeface="Arial Narrow"/>
                <a:cs typeface="Arial Narrow"/>
              </a:rPr>
              <a:t>certaines </a:t>
            </a:r>
            <a:r>
              <a:rPr lang="fr-FR" dirty="0">
                <a:latin typeface="Arial Narrow"/>
                <a:cs typeface="Arial Narrow"/>
              </a:rPr>
              <a:t>sont assez petites pour </a:t>
            </a:r>
            <a:r>
              <a:rPr lang="fr-FR" dirty="0" err="1">
                <a:latin typeface="Arial Narrow"/>
                <a:cs typeface="Arial Narrow"/>
              </a:rPr>
              <a:t>pénétrer</a:t>
            </a:r>
            <a:r>
              <a:rPr lang="fr-FR" dirty="0">
                <a:latin typeface="Arial Narrow"/>
                <a:cs typeface="Arial Narrow"/>
              </a:rPr>
              <a:t> dans la matrice poreuse, tandis que les plus grandes restent dans le volume interstitiel de la phase stationnaire. Les </a:t>
            </a:r>
            <a:r>
              <a:rPr lang="fr-FR" dirty="0" err="1">
                <a:latin typeface="Arial Narrow"/>
                <a:cs typeface="Arial Narrow"/>
              </a:rPr>
              <a:t>solutés</a:t>
            </a:r>
            <a:r>
              <a:rPr lang="fr-FR" dirty="0">
                <a:latin typeface="Arial Narrow"/>
                <a:cs typeface="Arial Narrow"/>
              </a:rPr>
              <a:t> sont donc </a:t>
            </a:r>
            <a:r>
              <a:rPr lang="fr-FR" dirty="0" err="1">
                <a:latin typeface="Arial Narrow"/>
                <a:cs typeface="Arial Narrow"/>
              </a:rPr>
              <a:t>élués</a:t>
            </a:r>
            <a:r>
              <a:rPr lang="fr-FR" dirty="0">
                <a:latin typeface="Arial Narrow"/>
                <a:cs typeface="Arial Narrow"/>
              </a:rPr>
              <a:t> dans l’ordre inverse des masses </a:t>
            </a:r>
            <a:r>
              <a:rPr lang="fr-FR" dirty="0" err="1">
                <a:latin typeface="Arial Narrow"/>
                <a:cs typeface="Arial Narrow"/>
              </a:rPr>
              <a:t>moléculaires</a:t>
            </a:r>
            <a:r>
              <a:rPr lang="fr-FR" dirty="0">
                <a:latin typeface="Arial Narrow"/>
                <a:cs typeface="Arial Narrow"/>
              </a:rPr>
              <a:t>.</a:t>
            </a:r>
            <a:br>
              <a:rPr lang="fr-FR" dirty="0">
                <a:latin typeface="Arial Narrow"/>
                <a:cs typeface="Arial Narrow"/>
              </a:rPr>
            </a:br>
            <a:endParaRPr lang="fr-FR" dirty="0" smtClean="0">
              <a:latin typeface="Arial Narrow"/>
              <a:cs typeface="Arial Narrow"/>
            </a:endParaRPr>
          </a:p>
          <a:p>
            <a:pPr algn="just"/>
            <a:r>
              <a:rPr lang="fr-FR" dirty="0">
                <a:latin typeface="Arial Narrow"/>
                <a:cs typeface="Arial Narrow"/>
              </a:rPr>
              <a:t>Les phases stationnaires sont </a:t>
            </a:r>
            <a:r>
              <a:rPr lang="fr-FR" dirty="0" err="1">
                <a:latin typeface="Arial Narrow"/>
                <a:cs typeface="Arial Narrow"/>
              </a:rPr>
              <a:t>constituées</a:t>
            </a:r>
            <a:r>
              <a:rPr lang="fr-FR" dirty="0">
                <a:latin typeface="Arial Narrow"/>
                <a:cs typeface="Arial Narrow"/>
              </a:rPr>
              <a:t> par des </a:t>
            </a:r>
            <a:r>
              <a:rPr lang="fr-FR" dirty="0" err="1">
                <a:latin typeface="Arial Narrow"/>
                <a:cs typeface="Arial Narrow"/>
              </a:rPr>
              <a:t>polymères</a:t>
            </a:r>
            <a:r>
              <a:rPr lang="fr-FR" dirty="0">
                <a:latin typeface="Arial Narrow"/>
                <a:cs typeface="Arial Narrow"/>
              </a:rPr>
              <a:t> </a:t>
            </a:r>
            <a:r>
              <a:rPr lang="fr-FR" dirty="0" err="1">
                <a:latin typeface="Arial Narrow"/>
                <a:cs typeface="Arial Narrow"/>
              </a:rPr>
              <a:t>réticulés</a:t>
            </a:r>
            <a:r>
              <a:rPr lang="fr-FR" dirty="0">
                <a:latin typeface="Arial Narrow"/>
                <a:cs typeface="Arial Narrow"/>
              </a:rPr>
              <a:t> organiques ou </a:t>
            </a:r>
            <a:r>
              <a:rPr lang="fr-FR" dirty="0" err="1">
                <a:latin typeface="Arial Narrow"/>
                <a:cs typeface="Arial Narrow"/>
              </a:rPr>
              <a:t>minéraux</a:t>
            </a:r>
            <a:r>
              <a:rPr lang="fr-FR" dirty="0">
                <a:latin typeface="Arial Narrow"/>
                <a:cs typeface="Arial Narrow"/>
              </a:rPr>
              <a:t>, sous forme de grains </a:t>
            </a:r>
            <a:r>
              <a:rPr lang="fr-FR" dirty="0" err="1">
                <a:latin typeface="Arial Narrow"/>
                <a:cs typeface="Arial Narrow"/>
              </a:rPr>
              <a:t>sphériques</a:t>
            </a:r>
            <a:r>
              <a:rPr lang="fr-FR" dirty="0">
                <a:latin typeface="Arial Narrow"/>
                <a:cs typeface="Arial Narrow"/>
              </a:rPr>
              <a:t> de 3 à 10 </a:t>
            </a:r>
            <a:r>
              <a:rPr lang="fr-FR" dirty="0" smtClean="0">
                <a:latin typeface="Arial Narrow"/>
                <a:cs typeface="Arial Narrow"/>
              </a:rPr>
              <a:t>mm </a:t>
            </a:r>
            <a:r>
              <a:rPr lang="fr-FR" dirty="0">
                <a:latin typeface="Arial Narrow"/>
                <a:cs typeface="Arial Narrow"/>
              </a:rPr>
              <a:t>de </a:t>
            </a:r>
            <a:r>
              <a:rPr lang="fr-FR" dirty="0" err="1">
                <a:latin typeface="Arial Narrow"/>
                <a:cs typeface="Arial Narrow"/>
              </a:rPr>
              <a:t>diamètre</a:t>
            </a:r>
            <a:r>
              <a:rPr lang="fr-FR" dirty="0">
                <a:latin typeface="Arial Narrow"/>
                <a:cs typeface="Arial Narrow"/>
              </a:rPr>
              <a:t> avec des pores compris entre 4 nm et 200 </a:t>
            </a:r>
            <a:r>
              <a:rPr lang="fr-FR" dirty="0" smtClean="0">
                <a:latin typeface="Arial Narrow"/>
                <a:cs typeface="Arial Narrow"/>
              </a:rPr>
              <a:t>nm, </a:t>
            </a:r>
            <a:r>
              <a:rPr lang="fr-FR" dirty="0">
                <a:latin typeface="Arial Narrow"/>
                <a:cs typeface="Arial Narrow"/>
              </a:rPr>
              <a:t>sous forme de billes ou de perles parfaitement </a:t>
            </a:r>
            <a:r>
              <a:rPr lang="fr-FR" dirty="0" err="1">
                <a:latin typeface="Arial Narrow"/>
                <a:cs typeface="Arial Narrow"/>
              </a:rPr>
              <a:t>calibrées</a:t>
            </a:r>
            <a:r>
              <a:rPr lang="fr-FR" dirty="0">
                <a:latin typeface="Arial Narrow"/>
                <a:cs typeface="Arial Narrow"/>
              </a:rPr>
              <a:t>. </a:t>
            </a:r>
            <a:endParaRPr lang="fr-FR" dirty="0" smtClean="0">
              <a:latin typeface="Arial Narrow"/>
              <a:cs typeface="Arial Narrow"/>
            </a:endParaRPr>
          </a:p>
          <a:p>
            <a:pPr algn="just"/>
            <a:r>
              <a:rPr lang="fr-FR" dirty="0">
                <a:latin typeface="Arial Narrow"/>
                <a:cs typeface="Arial Narrow"/>
              </a:rPr>
              <a:t>La phase mobile doit surtout </a:t>
            </a:r>
            <a:r>
              <a:rPr lang="fr-FR" dirty="0" err="1">
                <a:latin typeface="Arial Narrow"/>
                <a:cs typeface="Arial Narrow"/>
              </a:rPr>
              <a:t>être</a:t>
            </a:r>
            <a:r>
              <a:rPr lang="fr-FR" dirty="0">
                <a:latin typeface="Arial Narrow"/>
                <a:cs typeface="Arial Narrow"/>
              </a:rPr>
              <a:t> capable de mouiller la phase stationnaire et d’</a:t>
            </a:r>
            <a:r>
              <a:rPr lang="fr-FR" dirty="0" err="1">
                <a:latin typeface="Arial Narrow"/>
                <a:cs typeface="Arial Narrow"/>
              </a:rPr>
              <a:t>éviter</a:t>
            </a:r>
            <a:r>
              <a:rPr lang="fr-FR" dirty="0">
                <a:latin typeface="Arial Narrow"/>
                <a:cs typeface="Arial Narrow"/>
              </a:rPr>
              <a:t> l’adsorption. Lorsque le gel est mou, le solvant doit </a:t>
            </a:r>
            <a:r>
              <a:rPr lang="fr-FR" dirty="0" smtClean="0">
                <a:latin typeface="Arial Narrow"/>
                <a:cs typeface="Arial Narrow"/>
              </a:rPr>
              <a:t>pouvoir le </a:t>
            </a:r>
            <a:r>
              <a:rPr lang="fr-FR" dirty="0">
                <a:latin typeface="Arial Narrow"/>
                <a:cs typeface="Arial Narrow"/>
              </a:rPr>
              <a:t>gonfler puisque la taille des pores de ce gel </a:t>
            </a:r>
            <a:r>
              <a:rPr lang="fr-FR" dirty="0" err="1">
                <a:latin typeface="Arial Narrow"/>
                <a:cs typeface="Arial Narrow"/>
              </a:rPr>
              <a:t>dépend</a:t>
            </a:r>
            <a:r>
              <a:rPr lang="fr-FR" dirty="0">
                <a:latin typeface="Arial Narrow"/>
                <a:cs typeface="Arial Narrow"/>
              </a:rPr>
              <a:t> de la </a:t>
            </a:r>
            <a:r>
              <a:rPr lang="fr-FR" dirty="0" smtClean="0">
                <a:latin typeface="Arial Narrow"/>
                <a:cs typeface="Arial Narrow"/>
              </a:rPr>
              <a:t>quantité </a:t>
            </a:r>
            <a:r>
              <a:rPr lang="fr-FR" dirty="0">
                <a:latin typeface="Arial Narrow"/>
                <a:cs typeface="Arial Narrow"/>
              </a:rPr>
              <a:t>de solvant </a:t>
            </a:r>
            <a:r>
              <a:rPr lang="fr-FR" dirty="0" err="1">
                <a:latin typeface="Arial Narrow"/>
                <a:cs typeface="Arial Narrow"/>
              </a:rPr>
              <a:t>imbibée</a:t>
            </a:r>
            <a:r>
              <a:rPr lang="fr-FR" dirty="0">
                <a:latin typeface="Arial Narrow"/>
                <a:cs typeface="Arial Narrow"/>
              </a:rPr>
              <a:t>. Les solvants les plus couramment </a:t>
            </a:r>
            <a:r>
              <a:rPr lang="fr-FR" dirty="0" err="1">
                <a:latin typeface="Arial Narrow"/>
                <a:cs typeface="Arial Narrow"/>
              </a:rPr>
              <a:t>utilisés</a:t>
            </a:r>
            <a:r>
              <a:rPr lang="fr-FR" dirty="0">
                <a:latin typeface="Arial Narrow"/>
                <a:cs typeface="Arial Narrow"/>
              </a:rPr>
              <a:t> sont : Eau, chloroforme, </a:t>
            </a:r>
            <a:r>
              <a:rPr lang="fr-FR" dirty="0" err="1">
                <a:latin typeface="Arial Narrow"/>
                <a:cs typeface="Arial Narrow"/>
              </a:rPr>
              <a:t>trifluoroéthanol</a:t>
            </a:r>
            <a:r>
              <a:rPr lang="fr-FR" dirty="0">
                <a:latin typeface="Arial Narrow"/>
                <a:cs typeface="Arial Narrow"/>
              </a:rPr>
              <a:t>. </a:t>
            </a:r>
          </a:p>
          <a:p>
            <a:endParaRPr lang="fr-FR" dirty="0" smtClean="0"/>
          </a:p>
          <a:p>
            <a:endParaRPr lang="fr-FR" dirty="0"/>
          </a:p>
          <a:p>
            <a:endParaRPr lang="fr-FR" dirty="0" smtClean="0">
              <a:latin typeface="Arial Narrow"/>
              <a:cs typeface="Arial Narrow"/>
            </a:endParaRPr>
          </a:p>
          <a:p>
            <a:endParaRPr lang="fr-FR" dirty="0">
              <a:latin typeface="Arial Narrow"/>
              <a:cs typeface="Arial Narrow"/>
            </a:endParaRPr>
          </a:p>
          <a:p>
            <a:endParaRPr lang="fr-FR" dirty="0"/>
          </a:p>
          <a:p>
            <a:endParaRPr lang="fr-FR" dirty="0"/>
          </a:p>
        </p:txBody>
      </p:sp>
    </p:spTree>
    <p:extLst>
      <p:ext uri="{BB962C8B-B14F-4D97-AF65-F5344CB8AC3E}">
        <p14:creationId xmlns:p14="http://schemas.microsoft.com/office/powerpoint/2010/main" val="5271177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5599" y="578058"/>
            <a:ext cx="7024744" cy="1143000"/>
          </a:xfrm>
        </p:spPr>
        <p:txBody>
          <a:bodyPr/>
          <a:lstStyle/>
          <a:p>
            <a:pPr algn="r"/>
            <a:r>
              <a:rPr lang="fr-FR" dirty="0">
                <a:latin typeface="Arial Narrow"/>
                <a:cs typeface="Arial Narrow"/>
              </a:rPr>
              <a:t>APPLICATIONS</a:t>
            </a:r>
            <a:endParaRPr lang="fr-FR" dirty="0"/>
          </a:p>
        </p:txBody>
      </p:sp>
      <p:sp>
        <p:nvSpPr>
          <p:cNvPr id="3" name="Espace réservé du contenu 2"/>
          <p:cNvSpPr>
            <a:spLocks noGrp="1"/>
          </p:cNvSpPr>
          <p:nvPr>
            <p:ph idx="1"/>
          </p:nvPr>
        </p:nvSpPr>
        <p:spPr>
          <a:xfrm>
            <a:off x="1043492" y="2503569"/>
            <a:ext cx="6777317" cy="3508977"/>
          </a:xfrm>
        </p:spPr>
        <p:txBody>
          <a:bodyPr/>
          <a:lstStyle/>
          <a:p>
            <a:pPr algn="just"/>
            <a:r>
              <a:rPr lang="fr-FR" dirty="0">
                <a:latin typeface="Arial Narrow"/>
                <a:cs typeface="Arial Narrow"/>
              </a:rPr>
              <a:t>Les applications de la chromatographie d'exclusion sont diverses, on peut citer, à titre d’exemple la </a:t>
            </a:r>
            <a:r>
              <a:rPr lang="fr-FR" dirty="0" err="1">
                <a:latin typeface="Arial Narrow"/>
                <a:cs typeface="Arial Narrow"/>
              </a:rPr>
              <a:t>séparation</a:t>
            </a:r>
            <a:r>
              <a:rPr lang="fr-FR" dirty="0">
                <a:latin typeface="Arial Narrow"/>
                <a:cs typeface="Arial Narrow"/>
              </a:rPr>
              <a:t> de </a:t>
            </a:r>
            <a:r>
              <a:rPr lang="fr-FR" dirty="0" err="1" smtClean="0">
                <a:latin typeface="Arial Narrow"/>
                <a:cs typeface="Arial Narrow"/>
              </a:rPr>
              <a:t>polymères</a:t>
            </a:r>
            <a:r>
              <a:rPr lang="fr-FR" dirty="0" smtClean="0">
                <a:latin typeface="Arial Narrow"/>
                <a:cs typeface="Arial Narrow"/>
              </a:rPr>
              <a:t> </a:t>
            </a:r>
            <a:r>
              <a:rPr lang="fr-FR" dirty="0">
                <a:latin typeface="Arial Narrow"/>
                <a:cs typeface="Arial Narrow"/>
              </a:rPr>
              <a:t>ou de </a:t>
            </a:r>
            <a:r>
              <a:rPr lang="fr-FR" dirty="0" err="1">
                <a:latin typeface="Arial Narrow"/>
                <a:cs typeface="Arial Narrow"/>
              </a:rPr>
              <a:t>macromolécules</a:t>
            </a:r>
            <a:r>
              <a:rPr lang="fr-FR" dirty="0">
                <a:latin typeface="Arial Narrow"/>
                <a:cs typeface="Arial Narrow"/>
              </a:rPr>
              <a:t> de poids </a:t>
            </a:r>
            <a:r>
              <a:rPr lang="fr-FR" dirty="0" err="1">
                <a:latin typeface="Arial Narrow"/>
                <a:cs typeface="Arial Narrow"/>
              </a:rPr>
              <a:t>moléculaires</a:t>
            </a:r>
            <a:r>
              <a:rPr lang="fr-FR" dirty="0">
                <a:latin typeface="Arial Narrow"/>
                <a:cs typeface="Arial Narrow"/>
              </a:rPr>
              <a:t> </a:t>
            </a:r>
            <a:r>
              <a:rPr lang="fr-FR" dirty="0" err="1" smtClean="0">
                <a:latin typeface="Arial Narrow"/>
                <a:cs typeface="Arial Narrow"/>
              </a:rPr>
              <a:t>élevé</a:t>
            </a:r>
            <a:r>
              <a:rPr lang="fr-FR" dirty="0" smtClean="0">
                <a:latin typeface="Arial Narrow"/>
                <a:cs typeface="Arial Narrow"/>
              </a:rPr>
              <a:t> </a:t>
            </a:r>
            <a:r>
              <a:rPr lang="fr-FR" dirty="0">
                <a:latin typeface="Arial Narrow"/>
                <a:cs typeface="Arial Narrow"/>
              </a:rPr>
              <a:t>d’origine biologique (fractionnement des </a:t>
            </a:r>
            <a:r>
              <a:rPr lang="fr-FR" dirty="0" smtClean="0">
                <a:latin typeface="Arial Narrow"/>
                <a:cs typeface="Arial Narrow"/>
              </a:rPr>
              <a:t>polymères </a:t>
            </a:r>
            <a:r>
              <a:rPr lang="fr-FR" dirty="0">
                <a:latin typeface="Arial Narrow"/>
                <a:cs typeface="Arial Narrow"/>
              </a:rPr>
              <a:t>et </a:t>
            </a:r>
            <a:r>
              <a:rPr lang="fr-FR" dirty="0" smtClean="0">
                <a:latin typeface="Arial Narrow"/>
                <a:cs typeface="Arial Narrow"/>
              </a:rPr>
              <a:t>des protéines)</a:t>
            </a:r>
            <a:r>
              <a:rPr lang="fr-FR" dirty="0">
                <a:latin typeface="Arial Narrow"/>
                <a:cs typeface="Arial Narrow"/>
              </a:rPr>
              <a:t>.</a:t>
            </a:r>
          </a:p>
          <a:p>
            <a:pPr algn="just"/>
            <a:endParaRPr lang="fr-FR" dirty="0">
              <a:latin typeface="Arial Narrow"/>
              <a:cs typeface="Arial Narrow"/>
            </a:endParaRPr>
          </a:p>
        </p:txBody>
      </p:sp>
    </p:spTree>
    <p:extLst>
      <p:ext uri="{BB962C8B-B14F-4D97-AF65-F5344CB8AC3E}">
        <p14:creationId xmlns:p14="http://schemas.microsoft.com/office/powerpoint/2010/main" val="16773967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11111" y="725774"/>
            <a:ext cx="7074838" cy="4479443"/>
          </a:xfrm>
          <a:prstGeom prst="rect">
            <a:avLst/>
          </a:prstGeom>
        </p:spPr>
      </p:pic>
      <p:sp>
        <p:nvSpPr>
          <p:cNvPr id="3" name="Rectangle 2"/>
          <p:cNvSpPr/>
          <p:nvPr/>
        </p:nvSpPr>
        <p:spPr>
          <a:xfrm>
            <a:off x="839003" y="5205218"/>
            <a:ext cx="7709758" cy="1323439"/>
          </a:xfrm>
          <a:prstGeom prst="rect">
            <a:avLst/>
          </a:prstGeom>
        </p:spPr>
        <p:txBody>
          <a:bodyPr wrap="square">
            <a:spAutoFit/>
          </a:bodyPr>
          <a:lstStyle/>
          <a:p>
            <a:pPr algn="just"/>
            <a:r>
              <a:rPr lang="fr-FR" sz="2000" dirty="0">
                <a:latin typeface="Times New Roman"/>
                <a:cs typeface="Times New Roman"/>
              </a:rPr>
              <a:t>Ne pouvant rentrer dans les mailles du gel, les molécules de taille élevée </a:t>
            </a:r>
            <a:r>
              <a:rPr lang="fr-FR" sz="2000" dirty="0" smtClean="0">
                <a:latin typeface="Times New Roman"/>
                <a:cs typeface="Times New Roman"/>
              </a:rPr>
              <a:t>franchissent </a:t>
            </a:r>
            <a:r>
              <a:rPr lang="fr-FR" sz="2000" dirty="0">
                <a:latin typeface="Times New Roman"/>
                <a:cs typeface="Times New Roman"/>
              </a:rPr>
              <a:t>rapidement le support et sont collectées les premières, contrairement aux petites molécules qui rentrent dans les mailles du gel </a:t>
            </a:r>
            <a:r>
              <a:rPr lang="fr-FR" sz="2000" dirty="0" smtClean="0">
                <a:latin typeface="Times New Roman"/>
                <a:cs typeface="Times New Roman"/>
              </a:rPr>
              <a:t>et </a:t>
            </a:r>
            <a:r>
              <a:rPr lang="fr-FR" sz="2000" dirty="0">
                <a:latin typeface="Times New Roman"/>
                <a:cs typeface="Times New Roman"/>
              </a:rPr>
              <a:t>sont freinées dans leur parcours et récupérées dans les derniers tubes </a:t>
            </a:r>
          </a:p>
        </p:txBody>
      </p:sp>
    </p:spTree>
    <p:extLst>
      <p:ext uri="{BB962C8B-B14F-4D97-AF65-F5344CB8AC3E}">
        <p14:creationId xmlns:p14="http://schemas.microsoft.com/office/powerpoint/2010/main" val="27846508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4082" y="452686"/>
            <a:ext cx="8662140" cy="4831858"/>
          </a:xfrm>
          <a:prstGeom prst="rect">
            <a:avLst/>
          </a:prstGeom>
        </p:spPr>
      </p:pic>
      <p:pic>
        <p:nvPicPr>
          <p:cNvPr id="5" name="Image 4"/>
          <p:cNvPicPr>
            <a:picLocks noChangeAspect="1"/>
          </p:cNvPicPr>
          <p:nvPr/>
        </p:nvPicPr>
        <p:blipFill>
          <a:blip r:embed="rId3"/>
          <a:stretch>
            <a:fillRect/>
          </a:stretch>
        </p:blipFill>
        <p:spPr>
          <a:xfrm>
            <a:off x="0" y="5057741"/>
            <a:ext cx="9144000" cy="790973"/>
          </a:xfrm>
          <a:prstGeom prst="rect">
            <a:avLst/>
          </a:prstGeom>
        </p:spPr>
      </p:pic>
      <p:pic>
        <p:nvPicPr>
          <p:cNvPr id="2" name="Image 1"/>
          <p:cNvPicPr>
            <a:picLocks noChangeAspect="1"/>
          </p:cNvPicPr>
          <p:nvPr/>
        </p:nvPicPr>
        <p:blipFill>
          <a:blip r:embed="rId4"/>
          <a:stretch>
            <a:fillRect/>
          </a:stretch>
        </p:blipFill>
        <p:spPr>
          <a:xfrm>
            <a:off x="0" y="5848714"/>
            <a:ext cx="9144000" cy="701964"/>
          </a:xfrm>
          <a:prstGeom prst="rect">
            <a:avLst/>
          </a:prstGeom>
        </p:spPr>
      </p:pic>
    </p:spTree>
    <p:extLst>
      <p:ext uri="{BB962C8B-B14F-4D97-AF65-F5344CB8AC3E}">
        <p14:creationId xmlns:p14="http://schemas.microsoft.com/office/powerpoint/2010/main" val="1333147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256" y="204124"/>
            <a:ext cx="7024744" cy="1143000"/>
          </a:xfrm>
        </p:spPr>
        <p:txBody>
          <a:bodyPr>
            <a:normAutofit/>
          </a:bodyPr>
          <a:lstStyle/>
          <a:p>
            <a:r>
              <a:rPr lang="fr-FR" dirty="0" smtClean="0"/>
              <a:t>        2- </a:t>
            </a:r>
            <a:r>
              <a:rPr lang="fr-FR" dirty="0" smtClean="0">
                <a:latin typeface="Arial Narrow"/>
                <a:cs typeface="Arial Narrow"/>
              </a:rPr>
              <a:t>Principe de la séparation</a:t>
            </a:r>
            <a:endParaRPr lang="fr-FR" dirty="0">
              <a:latin typeface="Arial Narrow"/>
              <a:cs typeface="Arial Narrow"/>
            </a:endParaRPr>
          </a:p>
        </p:txBody>
      </p:sp>
      <p:sp>
        <p:nvSpPr>
          <p:cNvPr id="3" name="Espace réservé du contenu 2"/>
          <p:cNvSpPr>
            <a:spLocks noGrp="1"/>
          </p:cNvSpPr>
          <p:nvPr>
            <p:ph idx="1"/>
          </p:nvPr>
        </p:nvSpPr>
        <p:spPr>
          <a:xfrm>
            <a:off x="457200" y="1229234"/>
            <a:ext cx="8229600" cy="5610575"/>
          </a:xfrm>
        </p:spPr>
        <p:txBody>
          <a:bodyPr>
            <a:normAutofit/>
          </a:bodyPr>
          <a:lstStyle/>
          <a:p>
            <a:pPr algn="just"/>
            <a:r>
              <a:rPr lang="fr-FR" sz="3000" dirty="0">
                <a:latin typeface="Arial Narrow"/>
                <a:cs typeface="Arial Narrow"/>
              </a:rPr>
              <a:t>Le principe de la chromatographie consiste à entrainer </a:t>
            </a:r>
            <a:r>
              <a:rPr lang="fr-FR" sz="3000" dirty="0" smtClean="0">
                <a:latin typeface="Arial Narrow"/>
                <a:cs typeface="Arial Narrow"/>
              </a:rPr>
              <a:t>l‘</a:t>
            </a:r>
            <a:r>
              <a:rPr lang="fr-FR" sz="3000" dirty="0" err="1" smtClean="0">
                <a:latin typeface="Arial Narrow"/>
                <a:cs typeface="Arial Narrow"/>
              </a:rPr>
              <a:t>échantillon</a:t>
            </a:r>
            <a:r>
              <a:rPr lang="fr-FR" sz="3000" dirty="0" smtClean="0">
                <a:latin typeface="Arial Narrow"/>
                <a:cs typeface="Arial Narrow"/>
              </a:rPr>
              <a:t> </a:t>
            </a:r>
            <a:r>
              <a:rPr lang="fr-FR" sz="3000" dirty="0">
                <a:latin typeface="Arial Narrow"/>
                <a:cs typeface="Arial Narrow"/>
              </a:rPr>
              <a:t>à l‘aide d‘un </a:t>
            </a:r>
            <a:r>
              <a:rPr lang="fr-FR" sz="3000" dirty="0" err="1">
                <a:latin typeface="Arial Narrow"/>
                <a:cs typeface="Arial Narrow"/>
              </a:rPr>
              <a:t>éluant</a:t>
            </a:r>
            <a:r>
              <a:rPr lang="fr-FR" sz="3000" dirty="0">
                <a:latin typeface="Arial Narrow"/>
                <a:cs typeface="Arial Narrow"/>
              </a:rPr>
              <a:t> (gazeux ou liquide) </a:t>
            </a:r>
            <a:r>
              <a:rPr lang="fr-FR" sz="3000" dirty="0" smtClean="0">
                <a:latin typeface="Arial Narrow"/>
                <a:cs typeface="Arial Narrow"/>
              </a:rPr>
              <a:t>appelé </a:t>
            </a:r>
            <a:r>
              <a:rPr lang="fr-FR" sz="3000" dirty="0">
                <a:latin typeface="Arial Narrow"/>
                <a:cs typeface="Arial Narrow"/>
              </a:rPr>
              <a:t>phase mobile (PM), qui se </a:t>
            </a:r>
            <a:r>
              <a:rPr lang="fr-FR" sz="3000" dirty="0" smtClean="0">
                <a:latin typeface="Arial Narrow"/>
                <a:cs typeface="Arial Narrow"/>
              </a:rPr>
              <a:t>déplace </a:t>
            </a:r>
            <a:r>
              <a:rPr lang="fr-FR" sz="3000" dirty="0">
                <a:latin typeface="Arial Narrow"/>
                <a:cs typeface="Arial Narrow"/>
              </a:rPr>
              <a:t>au contact d‘une seconde phase </a:t>
            </a:r>
            <a:r>
              <a:rPr lang="fr-FR" sz="3000" dirty="0" smtClean="0">
                <a:latin typeface="Arial Narrow"/>
                <a:cs typeface="Arial Narrow"/>
              </a:rPr>
              <a:t>fixée </a:t>
            </a:r>
            <a:r>
              <a:rPr lang="fr-FR" sz="3000" dirty="0">
                <a:latin typeface="Arial Narrow"/>
                <a:cs typeface="Arial Narrow"/>
              </a:rPr>
              <a:t>sur un support (colonne ou surface plane). Celle-ci, dite stationnaire (PS), </a:t>
            </a:r>
            <a:r>
              <a:rPr lang="fr-FR" sz="3000" dirty="0" smtClean="0">
                <a:latin typeface="Arial Narrow"/>
                <a:cs typeface="Arial Narrow"/>
              </a:rPr>
              <a:t>elle est </a:t>
            </a:r>
            <a:r>
              <a:rPr lang="fr-FR" sz="3000" dirty="0">
                <a:latin typeface="Arial Narrow"/>
                <a:cs typeface="Arial Narrow"/>
              </a:rPr>
              <a:t>insoluble dans la </a:t>
            </a:r>
            <a:r>
              <a:rPr lang="fr-FR" sz="3000" dirty="0" smtClean="0">
                <a:latin typeface="Arial Narrow"/>
                <a:cs typeface="Arial Narrow"/>
              </a:rPr>
              <a:t>première. </a:t>
            </a:r>
            <a:endParaRPr lang="fr-FR" sz="3000" dirty="0" smtClean="0">
              <a:effectLst/>
              <a:latin typeface="Arial Narrow"/>
              <a:cs typeface="Arial Narrow"/>
            </a:endParaRPr>
          </a:p>
          <a:p>
            <a:pPr algn="just"/>
            <a:r>
              <a:rPr lang="fr-FR" sz="3000" dirty="0" smtClean="0">
                <a:latin typeface="Arial Narrow"/>
                <a:cs typeface="Arial Narrow"/>
              </a:rPr>
              <a:t>Chaque </a:t>
            </a:r>
            <a:r>
              <a:rPr lang="fr-FR" sz="3000" dirty="0">
                <a:latin typeface="Arial Narrow"/>
                <a:cs typeface="Arial Narrow"/>
              </a:rPr>
              <a:t>composé est </a:t>
            </a:r>
            <a:r>
              <a:rPr lang="fr-FR" sz="3000" dirty="0" smtClean="0">
                <a:latin typeface="Arial Narrow"/>
                <a:cs typeface="Arial Narrow"/>
              </a:rPr>
              <a:t>caractérisé </a:t>
            </a:r>
            <a:r>
              <a:rPr lang="fr-FR" sz="3000" dirty="0">
                <a:latin typeface="Arial Narrow"/>
                <a:cs typeface="Arial Narrow"/>
              </a:rPr>
              <a:t>par un coefficient de distribution de Nernst K (</a:t>
            </a:r>
            <a:r>
              <a:rPr lang="fr-FR" sz="3000" dirty="0" smtClean="0">
                <a:latin typeface="Arial Narrow"/>
                <a:cs typeface="Arial Narrow"/>
              </a:rPr>
              <a:t>appelé également </a:t>
            </a:r>
            <a:r>
              <a:rPr lang="fr-FR" sz="3000" dirty="0">
                <a:latin typeface="Arial Narrow"/>
                <a:cs typeface="Arial Narrow"/>
              </a:rPr>
              <a:t>coefficient de partition) </a:t>
            </a:r>
            <a:r>
              <a:rPr lang="fr-FR" sz="3000" dirty="0" smtClean="0">
                <a:latin typeface="Arial Narrow"/>
                <a:cs typeface="Arial Narrow"/>
              </a:rPr>
              <a:t>défini </a:t>
            </a:r>
            <a:r>
              <a:rPr lang="fr-FR" sz="3000" dirty="0">
                <a:latin typeface="Arial Narrow"/>
                <a:cs typeface="Arial Narrow"/>
              </a:rPr>
              <a:t>comme suit: </a:t>
            </a:r>
            <a:endParaRPr lang="fr-FR" sz="3000" dirty="0" smtClean="0">
              <a:latin typeface="Arial Narrow"/>
              <a:cs typeface="Arial Narrow"/>
            </a:endParaRPr>
          </a:p>
          <a:p>
            <a:pPr marL="0" indent="0" algn="just">
              <a:buNone/>
            </a:pPr>
            <a:endParaRPr lang="fr-FR" dirty="0" smtClean="0">
              <a:effectLst/>
              <a:latin typeface="Arial Narrow"/>
              <a:cs typeface="Arial Narrow"/>
            </a:endParaRPr>
          </a:p>
          <a:p>
            <a:pPr algn="just"/>
            <a:endParaRPr lang="fr-FR" dirty="0" smtClean="0">
              <a:effectLst/>
              <a:latin typeface="Arial Narrow"/>
              <a:cs typeface="Arial Narrow"/>
            </a:endParaRPr>
          </a:p>
          <a:p>
            <a:endParaRPr lang="fr-FR" dirty="0"/>
          </a:p>
        </p:txBody>
      </p:sp>
      <p:pic>
        <p:nvPicPr>
          <p:cNvPr id="4" name="Image 3"/>
          <p:cNvPicPr>
            <a:picLocks noChangeAspect="1"/>
          </p:cNvPicPr>
          <p:nvPr/>
        </p:nvPicPr>
        <p:blipFill>
          <a:blip r:embed="rId2"/>
          <a:stretch>
            <a:fillRect/>
          </a:stretch>
        </p:blipFill>
        <p:spPr>
          <a:xfrm>
            <a:off x="0" y="5642654"/>
            <a:ext cx="9144000" cy="1013874"/>
          </a:xfrm>
          <a:prstGeom prst="rect">
            <a:avLst/>
          </a:prstGeom>
        </p:spPr>
      </p:pic>
    </p:spTree>
    <p:extLst>
      <p:ext uri="{BB962C8B-B14F-4D97-AF65-F5344CB8AC3E}">
        <p14:creationId xmlns:p14="http://schemas.microsoft.com/office/powerpoint/2010/main" val="30908704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256" y="445016"/>
            <a:ext cx="7024744" cy="1143000"/>
          </a:xfrm>
        </p:spPr>
        <p:txBody>
          <a:bodyPr/>
          <a:lstStyle/>
          <a:p>
            <a:r>
              <a:rPr lang="fr-FR" dirty="0" smtClean="0">
                <a:latin typeface="Arial Narrow"/>
                <a:cs typeface="Arial Narrow"/>
              </a:rPr>
              <a:t>3.1.5 </a:t>
            </a:r>
            <a:r>
              <a:rPr lang="fr-FR" dirty="0">
                <a:latin typeface="Arial Narrow"/>
                <a:cs typeface="Arial Narrow"/>
              </a:rPr>
              <a:t>Chromatographie </a:t>
            </a:r>
            <a:r>
              <a:rPr lang="fr-FR" dirty="0" smtClean="0">
                <a:latin typeface="Arial Narrow"/>
                <a:cs typeface="Arial Narrow"/>
              </a:rPr>
              <a:t>d’affinité </a:t>
            </a:r>
            <a:endParaRPr lang="fr-FR" dirty="0"/>
          </a:p>
        </p:txBody>
      </p:sp>
      <p:sp>
        <p:nvSpPr>
          <p:cNvPr id="3" name="Espace réservé du contenu 2"/>
          <p:cNvSpPr>
            <a:spLocks noGrp="1"/>
          </p:cNvSpPr>
          <p:nvPr>
            <p:ph idx="1"/>
          </p:nvPr>
        </p:nvSpPr>
        <p:spPr>
          <a:xfrm>
            <a:off x="770976" y="1588016"/>
            <a:ext cx="7505676" cy="4244613"/>
          </a:xfrm>
        </p:spPr>
        <p:txBody>
          <a:bodyPr>
            <a:noAutofit/>
          </a:bodyPr>
          <a:lstStyle/>
          <a:p>
            <a:pPr algn="just"/>
            <a:r>
              <a:rPr lang="fr-FR" dirty="0">
                <a:latin typeface="Arial Narrow"/>
                <a:cs typeface="Arial Narrow"/>
              </a:rPr>
              <a:t>La chromatographie </a:t>
            </a:r>
            <a:r>
              <a:rPr lang="fr-FR" dirty="0" smtClean="0">
                <a:latin typeface="Arial Narrow"/>
                <a:cs typeface="Arial Narrow"/>
              </a:rPr>
              <a:t>d’affinité </a:t>
            </a:r>
            <a:r>
              <a:rPr lang="fr-FR" dirty="0">
                <a:latin typeface="Arial Narrow"/>
                <a:cs typeface="Arial Narrow"/>
              </a:rPr>
              <a:t>est </a:t>
            </a:r>
            <a:r>
              <a:rPr lang="fr-FR" dirty="0" err="1">
                <a:latin typeface="Arial Narrow"/>
                <a:cs typeface="Arial Narrow"/>
              </a:rPr>
              <a:t>basée</a:t>
            </a:r>
            <a:r>
              <a:rPr lang="fr-FR" dirty="0">
                <a:latin typeface="Arial Narrow"/>
                <a:cs typeface="Arial Narrow"/>
              </a:rPr>
              <a:t> sur les interactions entre un </a:t>
            </a:r>
            <a:r>
              <a:rPr lang="fr-FR" dirty="0" smtClean="0">
                <a:latin typeface="Arial Narrow"/>
                <a:cs typeface="Arial Narrow"/>
              </a:rPr>
              <a:t>effecteur, </a:t>
            </a:r>
            <a:r>
              <a:rPr lang="fr-FR" dirty="0">
                <a:latin typeface="Arial Narrow"/>
                <a:cs typeface="Arial Narrow"/>
              </a:rPr>
              <a:t>lié par covalence à un support inerte qui constitue la phase stationnaire (fixe), et son partenaire </a:t>
            </a:r>
            <a:r>
              <a:rPr lang="fr-FR" dirty="0" smtClean="0">
                <a:latin typeface="Arial Narrow"/>
                <a:cs typeface="Arial Narrow"/>
              </a:rPr>
              <a:t>d’affinité </a:t>
            </a:r>
            <a:r>
              <a:rPr lang="fr-FR" dirty="0">
                <a:latin typeface="Arial Narrow"/>
                <a:cs typeface="Arial Narrow"/>
              </a:rPr>
              <a:t>en solution (</a:t>
            </a:r>
            <a:r>
              <a:rPr lang="fr-FR" dirty="0" err="1">
                <a:latin typeface="Arial Narrow"/>
                <a:cs typeface="Arial Narrow"/>
              </a:rPr>
              <a:t>molécule</a:t>
            </a:r>
            <a:r>
              <a:rPr lang="fr-FR" dirty="0">
                <a:latin typeface="Arial Narrow"/>
                <a:cs typeface="Arial Narrow"/>
              </a:rPr>
              <a:t> à purifier). Dans le complexe de nature biologique, dont la formation est à la base de la chromatographie </a:t>
            </a:r>
            <a:r>
              <a:rPr lang="fr-FR" dirty="0" smtClean="0">
                <a:latin typeface="Arial Narrow"/>
                <a:cs typeface="Arial Narrow"/>
              </a:rPr>
              <a:t>d’affinité, </a:t>
            </a:r>
            <a:r>
              <a:rPr lang="fr-FR" dirty="0">
                <a:latin typeface="Arial Narrow"/>
                <a:cs typeface="Arial Narrow"/>
              </a:rPr>
              <a:t>l’un des partenaires au moins est une </a:t>
            </a:r>
            <a:r>
              <a:rPr lang="fr-FR" dirty="0" err="1">
                <a:latin typeface="Arial Narrow"/>
                <a:cs typeface="Arial Narrow"/>
              </a:rPr>
              <a:t>protéine</a:t>
            </a:r>
            <a:r>
              <a:rPr lang="fr-FR" dirty="0">
                <a:latin typeface="Arial Narrow"/>
                <a:cs typeface="Arial Narrow"/>
              </a:rPr>
              <a:t> ; cette </a:t>
            </a:r>
            <a:r>
              <a:rPr lang="fr-FR" dirty="0" err="1">
                <a:latin typeface="Arial Narrow"/>
                <a:cs typeface="Arial Narrow"/>
              </a:rPr>
              <a:t>protéine</a:t>
            </a:r>
            <a:r>
              <a:rPr lang="fr-FR" dirty="0">
                <a:latin typeface="Arial Narrow"/>
                <a:cs typeface="Arial Narrow"/>
              </a:rPr>
              <a:t> peut constituer le ligand fixe ou le partenaire </a:t>
            </a:r>
            <a:r>
              <a:rPr lang="fr-FR" dirty="0" smtClean="0">
                <a:latin typeface="Arial Narrow"/>
                <a:cs typeface="Arial Narrow"/>
              </a:rPr>
              <a:t>d’affinité </a:t>
            </a:r>
            <a:r>
              <a:rPr lang="fr-FR" dirty="0">
                <a:latin typeface="Arial Narrow"/>
                <a:cs typeface="Arial Narrow"/>
              </a:rPr>
              <a:t>en solution. En </a:t>
            </a:r>
            <a:r>
              <a:rPr lang="fr-FR" dirty="0" err="1" smtClean="0">
                <a:latin typeface="Arial Narrow"/>
                <a:cs typeface="Arial Narrow"/>
              </a:rPr>
              <a:t>général</a:t>
            </a:r>
            <a:r>
              <a:rPr lang="fr-FR" dirty="0" smtClean="0">
                <a:latin typeface="Arial Narrow"/>
                <a:cs typeface="Arial Narrow"/>
              </a:rPr>
              <a:t>, </a:t>
            </a:r>
            <a:r>
              <a:rPr lang="fr-FR" dirty="0">
                <a:latin typeface="Arial Narrow"/>
                <a:cs typeface="Arial Narrow"/>
              </a:rPr>
              <a:t>le complexe peut </a:t>
            </a:r>
            <a:r>
              <a:rPr lang="fr-FR" dirty="0" err="1">
                <a:latin typeface="Arial Narrow"/>
                <a:cs typeface="Arial Narrow"/>
              </a:rPr>
              <a:t>être</a:t>
            </a:r>
            <a:r>
              <a:rPr lang="fr-FR" dirty="0">
                <a:latin typeface="Arial Narrow"/>
                <a:cs typeface="Arial Narrow"/>
              </a:rPr>
              <a:t> : </a:t>
            </a:r>
          </a:p>
          <a:p>
            <a:pPr algn="just"/>
            <a:r>
              <a:rPr lang="fr-FR" dirty="0" smtClean="0">
                <a:latin typeface="Arial Narrow"/>
                <a:cs typeface="Arial Narrow"/>
              </a:rPr>
              <a:t>enzyme</a:t>
            </a:r>
            <a:r>
              <a:rPr lang="fr-FR" dirty="0">
                <a:latin typeface="Arial Narrow"/>
                <a:cs typeface="Arial Narrow"/>
              </a:rPr>
              <a:t>-substrat </a:t>
            </a:r>
          </a:p>
          <a:p>
            <a:pPr algn="just"/>
            <a:r>
              <a:rPr lang="fr-FR" dirty="0" err="1" smtClean="0">
                <a:latin typeface="Arial Narrow"/>
                <a:cs typeface="Arial Narrow"/>
              </a:rPr>
              <a:t>hormone</a:t>
            </a:r>
            <a:r>
              <a:rPr lang="fr-FR" dirty="0" err="1">
                <a:latin typeface="Arial Narrow"/>
                <a:cs typeface="Arial Narrow"/>
              </a:rPr>
              <a:t>-récepteur</a:t>
            </a:r>
            <a:r>
              <a:rPr lang="fr-FR" dirty="0">
                <a:latin typeface="Arial Narrow"/>
                <a:cs typeface="Arial Narrow"/>
              </a:rPr>
              <a:t> </a:t>
            </a:r>
          </a:p>
          <a:p>
            <a:pPr algn="just"/>
            <a:r>
              <a:rPr lang="fr-FR" dirty="0" err="1" smtClean="0">
                <a:latin typeface="Arial Narrow"/>
                <a:cs typeface="Arial Narrow"/>
              </a:rPr>
              <a:t>antigène</a:t>
            </a:r>
            <a:r>
              <a:rPr lang="fr-FR" dirty="0" err="1">
                <a:latin typeface="Arial Narrow"/>
                <a:cs typeface="Arial Narrow"/>
              </a:rPr>
              <a:t>-anticorps</a:t>
            </a:r>
            <a:r>
              <a:rPr lang="fr-FR" dirty="0">
                <a:latin typeface="Arial Narrow"/>
                <a:cs typeface="Arial Narrow"/>
              </a:rPr>
              <a:t> </a:t>
            </a:r>
          </a:p>
          <a:p>
            <a:endParaRPr lang="fr-FR" dirty="0">
              <a:latin typeface="Arial Narrow"/>
              <a:cs typeface="Arial Narrow"/>
            </a:endParaRPr>
          </a:p>
        </p:txBody>
      </p:sp>
    </p:spTree>
    <p:extLst>
      <p:ext uri="{BB962C8B-B14F-4D97-AF65-F5344CB8AC3E}">
        <p14:creationId xmlns:p14="http://schemas.microsoft.com/office/powerpoint/2010/main" val="37987608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3374" y="382081"/>
            <a:ext cx="7024744" cy="1143000"/>
          </a:xfrm>
        </p:spPr>
        <p:txBody>
          <a:bodyPr>
            <a:normAutofit/>
          </a:bodyPr>
          <a:lstStyle/>
          <a:p>
            <a:r>
              <a:rPr lang="fr-FR" sz="3600" dirty="0">
                <a:latin typeface="Arial Narrow"/>
                <a:cs typeface="Arial Narrow"/>
              </a:rPr>
              <a:t>3.1.5 Chromatographie d’affinité </a:t>
            </a:r>
            <a:endParaRPr lang="fr-FR" sz="3600" dirty="0"/>
          </a:p>
        </p:txBody>
      </p:sp>
      <p:sp>
        <p:nvSpPr>
          <p:cNvPr id="3" name="Espace réservé du contenu 2"/>
          <p:cNvSpPr>
            <a:spLocks noGrp="1"/>
          </p:cNvSpPr>
          <p:nvPr>
            <p:ph idx="1"/>
          </p:nvPr>
        </p:nvSpPr>
        <p:spPr>
          <a:xfrm>
            <a:off x="748300" y="1746394"/>
            <a:ext cx="7551028" cy="4445368"/>
          </a:xfrm>
        </p:spPr>
        <p:txBody>
          <a:bodyPr>
            <a:normAutofit fontScale="85000" lnSpcReduction="10000"/>
          </a:bodyPr>
          <a:lstStyle/>
          <a:p>
            <a:pPr algn="just"/>
            <a:r>
              <a:rPr lang="fr-FR" sz="2600" dirty="0">
                <a:latin typeface="Arial Narrow"/>
                <a:cs typeface="Arial Narrow"/>
              </a:rPr>
              <a:t>Le principe de cette technique consiste à </a:t>
            </a:r>
            <a:r>
              <a:rPr lang="fr-FR" sz="2600" dirty="0" err="1">
                <a:latin typeface="Arial Narrow"/>
                <a:cs typeface="Arial Narrow"/>
              </a:rPr>
              <a:t>préparer</a:t>
            </a:r>
            <a:r>
              <a:rPr lang="fr-FR" sz="2600" dirty="0">
                <a:latin typeface="Arial Narrow"/>
                <a:cs typeface="Arial Narrow"/>
              </a:rPr>
              <a:t> le gel </a:t>
            </a:r>
            <a:r>
              <a:rPr lang="fr-FR" sz="2600" dirty="0" smtClean="0">
                <a:latin typeface="Arial Narrow"/>
                <a:cs typeface="Arial Narrow"/>
              </a:rPr>
              <a:t>d’affinité (</a:t>
            </a:r>
            <a:r>
              <a:rPr lang="fr-FR" sz="2600" dirty="0" err="1">
                <a:latin typeface="Arial Narrow"/>
                <a:cs typeface="Arial Narrow"/>
              </a:rPr>
              <a:t>r</a:t>
            </a:r>
            <a:r>
              <a:rPr lang="fr-FR" sz="2600" dirty="0" err="1" smtClean="0">
                <a:latin typeface="Arial Narrow"/>
                <a:cs typeface="Arial Narrow"/>
              </a:rPr>
              <a:t>ésine</a:t>
            </a:r>
            <a:r>
              <a:rPr lang="fr-FR" sz="2600" dirty="0">
                <a:latin typeface="Arial Narrow"/>
                <a:cs typeface="Arial Narrow"/>
              </a:rPr>
              <a:t>), en fixant le effecteurs (ligand) sur un support inerte . </a:t>
            </a:r>
            <a:endParaRPr lang="fr-FR" sz="2600" dirty="0" smtClean="0">
              <a:latin typeface="Arial Narrow"/>
              <a:cs typeface="Arial Narrow"/>
            </a:endParaRPr>
          </a:p>
          <a:p>
            <a:pPr algn="just"/>
            <a:r>
              <a:rPr lang="fr-FR" sz="2600" dirty="0" smtClean="0">
                <a:latin typeface="Arial Narrow"/>
                <a:cs typeface="Arial Narrow"/>
              </a:rPr>
              <a:t>Une </a:t>
            </a:r>
            <a:r>
              <a:rPr lang="fr-FR" sz="2600" dirty="0">
                <a:latin typeface="Arial Narrow"/>
                <a:cs typeface="Arial Narrow"/>
              </a:rPr>
              <a:t>colonne est remplie de ce gel </a:t>
            </a:r>
            <a:r>
              <a:rPr lang="fr-FR" sz="2600" dirty="0" smtClean="0">
                <a:latin typeface="Arial Narrow"/>
                <a:cs typeface="Arial Narrow"/>
              </a:rPr>
              <a:t>d’affinité, </a:t>
            </a:r>
            <a:r>
              <a:rPr lang="fr-FR" sz="2600" dirty="0">
                <a:latin typeface="Arial Narrow"/>
                <a:cs typeface="Arial Narrow"/>
              </a:rPr>
              <a:t>on y fait passer la solution aqueuse contenant la </a:t>
            </a:r>
            <a:r>
              <a:rPr lang="fr-FR" sz="2600" dirty="0" err="1">
                <a:latin typeface="Arial Narrow"/>
                <a:cs typeface="Arial Narrow"/>
              </a:rPr>
              <a:t>molécule</a:t>
            </a:r>
            <a:r>
              <a:rPr lang="fr-FR" sz="2600" dirty="0">
                <a:latin typeface="Arial Narrow"/>
                <a:cs typeface="Arial Narrow"/>
              </a:rPr>
              <a:t> à purifier. Celle-ci est retenue, alors que les contaminants en solution passent librement. </a:t>
            </a:r>
            <a:endParaRPr lang="fr-FR" sz="2600" dirty="0" smtClean="0">
              <a:latin typeface="Arial Narrow"/>
              <a:cs typeface="Arial Narrow"/>
            </a:endParaRPr>
          </a:p>
          <a:p>
            <a:pPr algn="just"/>
            <a:r>
              <a:rPr lang="fr-FR" sz="2600" dirty="0" smtClean="0">
                <a:latin typeface="Arial Narrow"/>
                <a:cs typeface="Arial Narrow"/>
              </a:rPr>
              <a:t>On </a:t>
            </a:r>
            <a:r>
              <a:rPr lang="fr-FR" sz="2600" dirty="0" err="1">
                <a:latin typeface="Arial Narrow"/>
                <a:cs typeface="Arial Narrow"/>
              </a:rPr>
              <a:t>élimine</a:t>
            </a:r>
            <a:r>
              <a:rPr lang="fr-FR" sz="2600" dirty="0">
                <a:latin typeface="Arial Narrow"/>
                <a:cs typeface="Arial Narrow"/>
              </a:rPr>
              <a:t> toute trace de produits </a:t>
            </a:r>
            <a:r>
              <a:rPr lang="fr-FR" sz="2600" dirty="0" err="1">
                <a:latin typeface="Arial Narrow"/>
                <a:cs typeface="Arial Narrow"/>
              </a:rPr>
              <a:t>indésirables</a:t>
            </a:r>
            <a:r>
              <a:rPr lang="fr-FR" sz="2600" dirty="0">
                <a:latin typeface="Arial Narrow"/>
                <a:cs typeface="Arial Narrow"/>
              </a:rPr>
              <a:t> par des lavages successifs. Enfin, on </a:t>
            </a:r>
            <a:r>
              <a:rPr lang="fr-FR" sz="2600" dirty="0" err="1">
                <a:latin typeface="Arial Narrow"/>
                <a:cs typeface="Arial Narrow"/>
              </a:rPr>
              <a:t>élue</a:t>
            </a:r>
            <a:r>
              <a:rPr lang="fr-FR" sz="2600" dirty="0">
                <a:latin typeface="Arial Narrow"/>
                <a:cs typeface="Arial Narrow"/>
              </a:rPr>
              <a:t> la </a:t>
            </a:r>
            <a:r>
              <a:rPr lang="fr-FR" sz="2600" dirty="0" err="1">
                <a:latin typeface="Arial Narrow"/>
                <a:cs typeface="Arial Narrow"/>
              </a:rPr>
              <a:t>molécule</a:t>
            </a:r>
            <a:r>
              <a:rPr lang="fr-FR" sz="2600" dirty="0">
                <a:latin typeface="Arial Narrow"/>
                <a:cs typeface="Arial Narrow"/>
              </a:rPr>
              <a:t> retenue en </a:t>
            </a:r>
            <a:r>
              <a:rPr lang="fr-FR" sz="2600" dirty="0" err="1">
                <a:latin typeface="Arial Narrow"/>
                <a:cs typeface="Arial Narrow"/>
              </a:rPr>
              <a:t>décomposant</a:t>
            </a:r>
            <a:r>
              <a:rPr lang="fr-FR" sz="2600" dirty="0">
                <a:latin typeface="Arial Narrow"/>
                <a:cs typeface="Arial Narrow"/>
              </a:rPr>
              <a:t> le complexe. </a:t>
            </a:r>
            <a:endParaRPr lang="fr-FR" sz="2600" dirty="0" smtClean="0">
              <a:latin typeface="Arial Narrow"/>
              <a:cs typeface="Arial Narrow"/>
            </a:endParaRPr>
          </a:p>
          <a:p>
            <a:pPr algn="just"/>
            <a:r>
              <a:rPr lang="fr-FR" sz="2600" dirty="0" smtClean="0">
                <a:latin typeface="Arial Narrow"/>
                <a:cs typeface="Arial Narrow"/>
              </a:rPr>
              <a:t>Pour </a:t>
            </a:r>
            <a:r>
              <a:rPr lang="fr-FR" sz="2600" dirty="0">
                <a:latin typeface="Arial Narrow"/>
                <a:cs typeface="Arial Narrow"/>
              </a:rPr>
              <a:t>cela, on modifie les conditions de milieu : changement de pH, utilisation d’un </a:t>
            </a:r>
            <a:r>
              <a:rPr lang="fr-FR" sz="2600" dirty="0" err="1">
                <a:latin typeface="Arial Narrow"/>
                <a:cs typeface="Arial Narrow"/>
              </a:rPr>
              <a:t>dénaturant</a:t>
            </a:r>
            <a:r>
              <a:rPr lang="fr-FR" sz="2600" dirty="0">
                <a:latin typeface="Arial Narrow"/>
                <a:cs typeface="Arial Narrow"/>
              </a:rPr>
              <a:t> </a:t>
            </a:r>
            <a:r>
              <a:rPr lang="fr-FR" sz="2600" dirty="0" err="1">
                <a:latin typeface="Arial Narrow"/>
                <a:cs typeface="Arial Narrow"/>
              </a:rPr>
              <a:t>réversible</a:t>
            </a:r>
            <a:r>
              <a:rPr lang="fr-FR" sz="2600" dirty="0">
                <a:latin typeface="Arial Narrow"/>
                <a:cs typeface="Arial Narrow"/>
              </a:rPr>
              <a:t> ou l’on fait passer une solution contenant un ligand ayant, pour la </a:t>
            </a:r>
            <a:r>
              <a:rPr lang="fr-FR" sz="2600" dirty="0" err="1">
                <a:latin typeface="Arial Narrow"/>
                <a:cs typeface="Arial Narrow"/>
              </a:rPr>
              <a:t>macromolécule</a:t>
            </a:r>
            <a:r>
              <a:rPr lang="fr-FR" sz="2600" dirty="0">
                <a:latin typeface="Arial Narrow"/>
                <a:cs typeface="Arial Narrow"/>
              </a:rPr>
              <a:t> retenue, plus </a:t>
            </a:r>
            <a:r>
              <a:rPr lang="fr-FR" sz="2600" dirty="0" smtClean="0">
                <a:latin typeface="Arial Narrow"/>
                <a:cs typeface="Arial Narrow"/>
              </a:rPr>
              <a:t>d’affinité </a:t>
            </a:r>
            <a:r>
              <a:rPr lang="fr-FR" sz="2600" dirty="0">
                <a:latin typeface="Arial Narrow"/>
                <a:cs typeface="Arial Narrow"/>
              </a:rPr>
              <a:t>que le ligand fixe (inhibiteur </a:t>
            </a:r>
            <a:r>
              <a:rPr lang="fr-FR" sz="2600" dirty="0" smtClean="0">
                <a:latin typeface="Arial Narrow"/>
                <a:cs typeface="Arial Narrow"/>
              </a:rPr>
              <a:t>compétitif réversible).</a:t>
            </a:r>
            <a:r>
              <a:rPr lang="fr-FR" sz="2600" dirty="0">
                <a:latin typeface="Arial Narrow"/>
                <a:cs typeface="Arial Narrow"/>
              </a:rPr>
              <a:t/>
            </a:r>
            <a:br>
              <a:rPr lang="fr-FR" sz="2600" dirty="0">
                <a:latin typeface="Arial Narrow"/>
                <a:cs typeface="Arial Narrow"/>
              </a:rPr>
            </a:br>
            <a:endParaRPr lang="fr-FR" sz="2600" dirty="0">
              <a:latin typeface="Arial Narrow"/>
              <a:cs typeface="Arial Narrow"/>
            </a:endParaRPr>
          </a:p>
          <a:p>
            <a:endParaRPr lang="fr-FR" dirty="0"/>
          </a:p>
        </p:txBody>
      </p:sp>
    </p:spTree>
    <p:extLst>
      <p:ext uri="{BB962C8B-B14F-4D97-AF65-F5344CB8AC3E}">
        <p14:creationId xmlns:p14="http://schemas.microsoft.com/office/powerpoint/2010/main" val="35133325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2063" y="354294"/>
            <a:ext cx="7024744" cy="1143000"/>
          </a:xfrm>
        </p:spPr>
        <p:txBody>
          <a:bodyPr/>
          <a:lstStyle/>
          <a:p>
            <a:r>
              <a:rPr lang="fr-FR" dirty="0">
                <a:latin typeface="Arial Narrow"/>
                <a:cs typeface="Arial Narrow"/>
              </a:rPr>
              <a:t>3.1.5 Chromatographie d’affinité </a:t>
            </a:r>
            <a:endParaRPr lang="fr-FR" dirty="0"/>
          </a:p>
        </p:txBody>
      </p:sp>
      <p:sp>
        <p:nvSpPr>
          <p:cNvPr id="3" name="Espace réservé du contenu 2"/>
          <p:cNvSpPr>
            <a:spLocks noGrp="1"/>
          </p:cNvSpPr>
          <p:nvPr>
            <p:ph idx="1"/>
          </p:nvPr>
        </p:nvSpPr>
        <p:spPr/>
        <p:txBody>
          <a:bodyPr>
            <a:normAutofit/>
          </a:bodyPr>
          <a:lstStyle/>
          <a:p>
            <a:pPr algn="just"/>
            <a:r>
              <a:rPr lang="fr-FR" dirty="0">
                <a:latin typeface="Arial Narrow"/>
                <a:cs typeface="Arial Narrow"/>
              </a:rPr>
              <a:t>Les supports </a:t>
            </a:r>
            <a:r>
              <a:rPr lang="fr-FR" dirty="0" err="1">
                <a:latin typeface="Arial Narrow"/>
                <a:cs typeface="Arial Narrow"/>
              </a:rPr>
              <a:t>utilisés</a:t>
            </a:r>
            <a:r>
              <a:rPr lang="fr-FR" dirty="0">
                <a:latin typeface="Arial Narrow"/>
                <a:cs typeface="Arial Narrow"/>
              </a:rPr>
              <a:t> en chromatographie </a:t>
            </a:r>
            <a:r>
              <a:rPr lang="fr-FR" dirty="0" smtClean="0">
                <a:latin typeface="Arial Narrow"/>
                <a:cs typeface="Arial Narrow"/>
              </a:rPr>
              <a:t>d’affinité </a:t>
            </a:r>
            <a:r>
              <a:rPr lang="fr-FR" dirty="0">
                <a:latin typeface="Arial Narrow"/>
                <a:cs typeface="Arial Narrow"/>
              </a:rPr>
              <a:t>doivent </a:t>
            </a:r>
            <a:r>
              <a:rPr lang="fr-FR" dirty="0" err="1">
                <a:latin typeface="Arial Narrow"/>
                <a:cs typeface="Arial Narrow"/>
              </a:rPr>
              <a:t>présenter</a:t>
            </a:r>
            <a:r>
              <a:rPr lang="fr-FR" dirty="0">
                <a:latin typeface="Arial Narrow"/>
                <a:cs typeface="Arial Narrow"/>
              </a:rPr>
              <a:t> les </a:t>
            </a:r>
            <a:r>
              <a:rPr lang="fr-FR" dirty="0" err="1">
                <a:latin typeface="Arial Narrow"/>
                <a:cs typeface="Arial Narrow"/>
              </a:rPr>
              <a:t>propriétés</a:t>
            </a:r>
            <a:r>
              <a:rPr lang="fr-FR" dirty="0">
                <a:latin typeface="Arial Narrow"/>
                <a:cs typeface="Arial Narrow"/>
              </a:rPr>
              <a:t> suivantes : </a:t>
            </a:r>
          </a:p>
          <a:p>
            <a:pPr marL="68580" indent="0" algn="just">
              <a:buNone/>
            </a:pPr>
            <a:r>
              <a:rPr lang="fr-FR" dirty="0">
                <a:latin typeface="Arial Narrow"/>
                <a:cs typeface="Arial Narrow"/>
              </a:rPr>
              <a:t> </a:t>
            </a:r>
            <a:r>
              <a:rPr lang="fr-FR" dirty="0" err="1">
                <a:latin typeface="Arial Narrow"/>
                <a:cs typeface="Arial Narrow"/>
              </a:rPr>
              <a:t>être</a:t>
            </a:r>
            <a:r>
              <a:rPr lang="fr-FR" dirty="0">
                <a:latin typeface="Arial Narrow"/>
                <a:cs typeface="Arial Narrow"/>
              </a:rPr>
              <a:t> insolubles dans </a:t>
            </a:r>
            <a:r>
              <a:rPr lang="fr-FR" dirty="0" smtClean="0">
                <a:latin typeface="Arial Narrow"/>
                <a:cs typeface="Arial Narrow"/>
              </a:rPr>
              <a:t>l’eau`</a:t>
            </a:r>
          </a:p>
          <a:p>
            <a:pPr marL="68580" indent="0" algn="just">
              <a:buNone/>
            </a:pPr>
            <a:r>
              <a:rPr lang="fr-FR" dirty="0" smtClean="0">
                <a:latin typeface="Arial Narrow"/>
                <a:cs typeface="Arial Narrow"/>
              </a:rPr>
              <a:t> </a:t>
            </a:r>
            <a:r>
              <a:rPr lang="fr-FR" dirty="0" err="1">
                <a:latin typeface="Arial Narrow"/>
                <a:cs typeface="Arial Narrow"/>
              </a:rPr>
              <a:t>être</a:t>
            </a:r>
            <a:r>
              <a:rPr lang="fr-FR" dirty="0">
                <a:latin typeface="Arial Narrow"/>
                <a:cs typeface="Arial Narrow"/>
              </a:rPr>
              <a:t> poreux</a:t>
            </a:r>
            <a:br>
              <a:rPr lang="fr-FR" dirty="0">
                <a:latin typeface="Arial Narrow"/>
                <a:cs typeface="Arial Narrow"/>
              </a:rPr>
            </a:br>
            <a:r>
              <a:rPr lang="fr-FR" dirty="0">
                <a:latin typeface="Arial Narrow"/>
                <a:cs typeface="Arial Narrow"/>
              </a:rPr>
              <a:t> </a:t>
            </a:r>
            <a:r>
              <a:rPr lang="fr-FR" dirty="0" err="1">
                <a:latin typeface="Arial Narrow"/>
                <a:cs typeface="Arial Narrow"/>
              </a:rPr>
              <a:t>être</a:t>
            </a:r>
            <a:r>
              <a:rPr lang="fr-FR" dirty="0">
                <a:latin typeface="Arial Narrow"/>
                <a:cs typeface="Arial Narrow"/>
              </a:rPr>
              <a:t> stables chimiquement et </a:t>
            </a:r>
            <a:r>
              <a:rPr lang="fr-FR" dirty="0" err="1">
                <a:latin typeface="Arial Narrow"/>
                <a:cs typeface="Arial Narrow"/>
              </a:rPr>
              <a:t>mécaniquement</a:t>
            </a:r>
            <a:r>
              <a:rPr lang="fr-FR" dirty="0">
                <a:latin typeface="Arial Narrow"/>
                <a:cs typeface="Arial Narrow"/>
              </a:rPr>
              <a:t/>
            </a:r>
            <a:br>
              <a:rPr lang="fr-FR" dirty="0">
                <a:latin typeface="Arial Narrow"/>
                <a:cs typeface="Arial Narrow"/>
              </a:rPr>
            </a:br>
            <a:r>
              <a:rPr lang="fr-FR" dirty="0">
                <a:latin typeface="Arial Narrow"/>
                <a:cs typeface="Arial Narrow"/>
              </a:rPr>
              <a:t> porter des groupements fonctionnels </a:t>
            </a:r>
            <a:r>
              <a:rPr lang="fr-FR" dirty="0" err="1">
                <a:latin typeface="Arial Narrow"/>
                <a:cs typeface="Arial Narrow"/>
              </a:rPr>
              <a:t>réactifs</a:t>
            </a:r>
            <a:r>
              <a:rPr lang="fr-FR" dirty="0">
                <a:latin typeface="Arial Narrow"/>
                <a:cs typeface="Arial Narrow"/>
              </a:rPr>
              <a:t> permettant la fixation des effecteurs. </a:t>
            </a:r>
          </a:p>
          <a:p>
            <a:pPr marL="68580" indent="0" algn="just">
              <a:buNone/>
            </a:pPr>
            <a:endParaRPr lang="fr-FR" dirty="0">
              <a:latin typeface="Arial Narrow"/>
              <a:cs typeface="Arial Narrow"/>
            </a:endParaRPr>
          </a:p>
          <a:p>
            <a:pPr algn="just"/>
            <a:endParaRPr lang="fr-FR" dirty="0"/>
          </a:p>
        </p:txBody>
      </p:sp>
    </p:spTree>
    <p:extLst>
      <p:ext uri="{BB962C8B-B14F-4D97-AF65-F5344CB8AC3E}">
        <p14:creationId xmlns:p14="http://schemas.microsoft.com/office/powerpoint/2010/main" val="10661962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86075" y="318581"/>
            <a:ext cx="7024744" cy="1143000"/>
          </a:xfrm>
        </p:spPr>
        <p:txBody>
          <a:bodyPr>
            <a:normAutofit/>
          </a:bodyPr>
          <a:lstStyle/>
          <a:p>
            <a:r>
              <a:rPr lang="fr-FR" sz="3600" dirty="0">
                <a:latin typeface="Arial Narrow"/>
                <a:cs typeface="Arial Narrow"/>
              </a:rPr>
              <a:t>3.1.5 Chromatographie d’affinité </a:t>
            </a:r>
            <a:endParaRPr lang="fr-FR" sz="3600" dirty="0"/>
          </a:p>
        </p:txBody>
      </p:sp>
      <p:sp>
        <p:nvSpPr>
          <p:cNvPr id="3" name="Espace réservé du contenu 2"/>
          <p:cNvSpPr>
            <a:spLocks noGrp="1"/>
          </p:cNvSpPr>
          <p:nvPr>
            <p:ph idx="1"/>
          </p:nvPr>
        </p:nvSpPr>
        <p:spPr>
          <a:xfrm>
            <a:off x="1043492" y="1678354"/>
            <a:ext cx="6777317" cy="4154276"/>
          </a:xfrm>
        </p:spPr>
        <p:txBody>
          <a:bodyPr>
            <a:normAutofit/>
          </a:bodyPr>
          <a:lstStyle/>
          <a:p>
            <a:pPr algn="just"/>
            <a:r>
              <a:rPr lang="fr-FR" dirty="0">
                <a:latin typeface="Arial Narrow"/>
                <a:cs typeface="Arial Narrow"/>
              </a:rPr>
              <a:t>Effecteurs (Ligand) </a:t>
            </a:r>
            <a:r>
              <a:rPr lang="fr-FR" dirty="0" smtClean="0">
                <a:latin typeface="Arial Narrow"/>
                <a:cs typeface="Arial Narrow"/>
              </a:rPr>
              <a:t>: Peuvent </a:t>
            </a:r>
            <a:r>
              <a:rPr lang="fr-FR" dirty="0" err="1">
                <a:latin typeface="Arial Narrow"/>
                <a:cs typeface="Arial Narrow"/>
              </a:rPr>
              <a:t>être</a:t>
            </a:r>
            <a:r>
              <a:rPr lang="fr-FR" dirty="0">
                <a:latin typeface="Arial Narrow"/>
                <a:cs typeface="Arial Narrow"/>
              </a:rPr>
              <a:t> effecteurs toutes les substances capables de former des complexes stables avec les </a:t>
            </a:r>
            <a:r>
              <a:rPr lang="fr-FR" dirty="0" err="1">
                <a:latin typeface="Arial Narrow"/>
                <a:cs typeface="Arial Narrow"/>
              </a:rPr>
              <a:t>molécules</a:t>
            </a:r>
            <a:r>
              <a:rPr lang="fr-FR" dirty="0">
                <a:latin typeface="Arial Narrow"/>
                <a:cs typeface="Arial Narrow"/>
              </a:rPr>
              <a:t> à isoler.</a:t>
            </a:r>
            <a:br>
              <a:rPr lang="fr-FR" dirty="0">
                <a:latin typeface="Arial Narrow"/>
                <a:cs typeface="Arial Narrow"/>
              </a:rPr>
            </a:br>
            <a:r>
              <a:rPr lang="fr-FR" dirty="0">
                <a:latin typeface="Arial Narrow"/>
                <a:cs typeface="Arial Narrow"/>
              </a:rPr>
              <a:t>Les effecteurs </a:t>
            </a:r>
            <a:r>
              <a:rPr lang="fr-FR" dirty="0" err="1">
                <a:latin typeface="Arial Narrow"/>
                <a:cs typeface="Arial Narrow"/>
              </a:rPr>
              <a:t>utilisés</a:t>
            </a:r>
            <a:r>
              <a:rPr lang="fr-FR" dirty="0">
                <a:latin typeface="Arial Narrow"/>
                <a:cs typeface="Arial Narrow"/>
              </a:rPr>
              <a:t> sont : </a:t>
            </a:r>
          </a:p>
          <a:p>
            <a:pPr marL="68580" indent="0" algn="just">
              <a:buNone/>
            </a:pPr>
            <a:r>
              <a:rPr lang="fr-FR" dirty="0">
                <a:latin typeface="Arial Narrow"/>
                <a:cs typeface="Arial Narrow"/>
              </a:rPr>
              <a:t> pour la purification des enzymes : </a:t>
            </a:r>
            <a:r>
              <a:rPr lang="fr-FR" dirty="0" smtClean="0">
                <a:latin typeface="Arial Narrow"/>
                <a:cs typeface="Arial Narrow"/>
              </a:rPr>
              <a:t>des </a:t>
            </a:r>
            <a:r>
              <a:rPr lang="fr-FR" dirty="0">
                <a:latin typeface="Arial Narrow"/>
                <a:cs typeface="Arial Narrow"/>
              </a:rPr>
              <a:t>substances et analogues de </a:t>
            </a:r>
            <a:r>
              <a:rPr lang="fr-FR" dirty="0" smtClean="0">
                <a:latin typeface="Arial Narrow"/>
                <a:cs typeface="Arial Narrow"/>
              </a:rPr>
              <a:t>substrats, des </a:t>
            </a:r>
            <a:r>
              <a:rPr lang="fr-FR" dirty="0">
                <a:latin typeface="Arial Narrow"/>
                <a:cs typeface="Arial Narrow"/>
              </a:rPr>
              <a:t>inhibiteurs </a:t>
            </a:r>
            <a:r>
              <a:rPr lang="fr-FR" dirty="0" err="1" smtClean="0">
                <a:latin typeface="Arial Narrow"/>
                <a:cs typeface="Arial Narrow"/>
              </a:rPr>
              <a:t>réversibles</a:t>
            </a:r>
            <a:r>
              <a:rPr lang="fr-FR" dirty="0" smtClean="0">
                <a:latin typeface="Arial Narrow"/>
                <a:cs typeface="Arial Narrow"/>
              </a:rPr>
              <a:t>, des </a:t>
            </a:r>
            <a:r>
              <a:rPr lang="fr-FR" dirty="0">
                <a:latin typeface="Arial Narrow"/>
                <a:cs typeface="Arial Narrow"/>
              </a:rPr>
              <a:t>coenzymes </a:t>
            </a:r>
          </a:p>
          <a:p>
            <a:pPr marL="68580" indent="0" algn="just">
              <a:buNone/>
            </a:pPr>
            <a:r>
              <a:rPr lang="fr-FR" dirty="0">
                <a:latin typeface="Arial Narrow"/>
                <a:cs typeface="Arial Narrow"/>
              </a:rPr>
              <a:t> en immunologie : </a:t>
            </a:r>
            <a:r>
              <a:rPr lang="fr-FR" dirty="0" smtClean="0">
                <a:latin typeface="Arial Narrow"/>
                <a:cs typeface="Arial Narrow"/>
              </a:rPr>
              <a:t>des </a:t>
            </a:r>
            <a:r>
              <a:rPr lang="fr-FR" dirty="0" err="1" smtClean="0">
                <a:latin typeface="Arial Narrow"/>
                <a:cs typeface="Arial Narrow"/>
              </a:rPr>
              <a:t>antigènes</a:t>
            </a:r>
            <a:r>
              <a:rPr lang="fr-FR" dirty="0" smtClean="0">
                <a:latin typeface="Arial Narrow"/>
                <a:cs typeface="Arial Narrow"/>
              </a:rPr>
              <a:t>, des </a:t>
            </a:r>
            <a:r>
              <a:rPr lang="fr-FR" dirty="0">
                <a:latin typeface="Arial Narrow"/>
                <a:cs typeface="Arial Narrow"/>
              </a:rPr>
              <a:t>anticorps. </a:t>
            </a:r>
          </a:p>
          <a:p>
            <a:pPr marL="68580" indent="0" algn="just">
              <a:buNone/>
            </a:pPr>
            <a:r>
              <a:rPr lang="fr-FR" dirty="0">
                <a:latin typeface="Arial Narrow"/>
                <a:cs typeface="Arial Narrow"/>
              </a:rPr>
              <a:t> pour l’</a:t>
            </a:r>
            <a:r>
              <a:rPr lang="fr-FR" dirty="0" err="1">
                <a:latin typeface="Arial Narrow"/>
                <a:cs typeface="Arial Narrow"/>
              </a:rPr>
              <a:t>étude</a:t>
            </a:r>
            <a:r>
              <a:rPr lang="fr-FR" dirty="0">
                <a:latin typeface="Arial Narrow"/>
                <a:cs typeface="Arial Narrow"/>
              </a:rPr>
              <a:t> des </a:t>
            </a:r>
            <a:r>
              <a:rPr lang="fr-FR" dirty="0" err="1">
                <a:latin typeface="Arial Narrow"/>
                <a:cs typeface="Arial Narrow"/>
              </a:rPr>
              <a:t>protéines</a:t>
            </a:r>
            <a:r>
              <a:rPr lang="fr-FR" dirty="0">
                <a:latin typeface="Arial Narrow"/>
                <a:cs typeface="Arial Narrow"/>
              </a:rPr>
              <a:t> </a:t>
            </a:r>
            <a:r>
              <a:rPr lang="fr-FR" dirty="0" err="1">
                <a:latin typeface="Arial Narrow"/>
                <a:cs typeface="Arial Narrow"/>
              </a:rPr>
              <a:t>réceptrices</a:t>
            </a:r>
            <a:r>
              <a:rPr lang="fr-FR" dirty="0">
                <a:latin typeface="Arial Narrow"/>
                <a:cs typeface="Arial Narrow"/>
              </a:rPr>
              <a:t> : d</a:t>
            </a:r>
            <a:r>
              <a:rPr lang="fr-FR" dirty="0" smtClean="0">
                <a:latin typeface="Arial Narrow"/>
                <a:cs typeface="Arial Narrow"/>
              </a:rPr>
              <a:t>es </a:t>
            </a:r>
            <a:r>
              <a:rPr lang="fr-FR" dirty="0">
                <a:latin typeface="Arial Narrow"/>
                <a:cs typeface="Arial Narrow"/>
              </a:rPr>
              <a:t>hormones. </a:t>
            </a:r>
          </a:p>
          <a:p>
            <a:endParaRPr lang="fr-FR" dirty="0"/>
          </a:p>
        </p:txBody>
      </p:sp>
    </p:spTree>
    <p:extLst>
      <p:ext uri="{BB962C8B-B14F-4D97-AF65-F5344CB8AC3E}">
        <p14:creationId xmlns:p14="http://schemas.microsoft.com/office/powerpoint/2010/main" val="23905804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85488" y="703094"/>
            <a:ext cx="8412707" cy="5647431"/>
          </a:xfrm>
          <a:prstGeom prst="rect">
            <a:avLst/>
          </a:prstGeom>
        </p:spPr>
      </p:pic>
    </p:spTree>
    <p:extLst>
      <p:ext uri="{BB962C8B-B14F-4D97-AF65-F5344CB8AC3E}">
        <p14:creationId xmlns:p14="http://schemas.microsoft.com/office/powerpoint/2010/main" val="33151382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0136" y="476289"/>
            <a:ext cx="8548762" cy="6101039"/>
          </a:xfrm>
          <a:prstGeom prst="rect">
            <a:avLst/>
          </a:prstGeom>
        </p:spPr>
      </p:pic>
    </p:spTree>
    <p:extLst>
      <p:ext uri="{BB962C8B-B14F-4D97-AF65-F5344CB8AC3E}">
        <p14:creationId xmlns:p14="http://schemas.microsoft.com/office/powerpoint/2010/main" val="41717791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073" y="403247"/>
            <a:ext cx="7024744" cy="1143000"/>
          </a:xfrm>
        </p:spPr>
        <p:txBody>
          <a:bodyPr>
            <a:normAutofit/>
          </a:bodyPr>
          <a:lstStyle/>
          <a:p>
            <a:pPr algn="r"/>
            <a:r>
              <a:rPr lang="fr-FR" sz="3600" dirty="0">
                <a:latin typeface="Arial Narrow"/>
                <a:cs typeface="Arial Narrow"/>
              </a:rPr>
              <a:t>APPLICATIONS</a:t>
            </a:r>
            <a:endParaRPr lang="fr-FR" sz="3600" dirty="0"/>
          </a:p>
        </p:txBody>
      </p:sp>
      <p:sp>
        <p:nvSpPr>
          <p:cNvPr id="3" name="Espace réservé du contenu 2"/>
          <p:cNvSpPr>
            <a:spLocks noGrp="1"/>
          </p:cNvSpPr>
          <p:nvPr>
            <p:ph idx="1"/>
          </p:nvPr>
        </p:nvSpPr>
        <p:spPr/>
        <p:txBody>
          <a:bodyPr/>
          <a:lstStyle/>
          <a:p>
            <a:pPr algn="just"/>
            <a:r>
              <a:rPr lang="fr-FR" dirty="0">
                <a:latin typeface="Arial Narrow"/>
                <a:cs typeface="Arial Narrow"/>
              </a:rPr>
              <a:t>La chromatographie </a:t>
            </a:r>
            <a:r>
              <a:rPr lang="fr-FR" dirty="0" smtClean="0">
                <a:latin typeface="Arial Narrow"/>
                <a:cs typeface="Arial Narrow"/>
              </a:rPr>
              <a:t>d’affinité </a:t>
            </a:r>
            <a:r>
              <a:rPr lang="fr-FR" dirty="0">
                <a:latin typeface="Arial Narrow"/>
                <a:cs typeface="Arial Narrow"/>
              </a:rPr>
              <a:t>a </a:t>
            </a:r>
            <a:r>
              <a:rPr lang="fr-FR" dirty="0" err="1" smtClean="0">
                <a:latin typeface="Arial Narrow"/>
                <a:cs typeface="Arial Narrow"/>
              </a:rPr>
              <a:t>été</a:t>
            </a:r>
            <a:r>
              <a:rPr lang="fr-FR" dirty="0" smtClean="0">
                <a:latin typeface="Arial Narrow"/>
                <a:cs typeface="Arial Narrow"/>
              </a:rPr>
              <a:t> </a:t>
            </a:r>
            <a:r>
              <a:rPr lang="fr-FR" dirty="0" err="1">
                <a:latin typeface="Arial Narrow"/>
                <a:cs typeface="Arial Narrow"/>
              </a:rPr>
              <a:t>utilisée</a:t>
            </a:r>
            <a:r>
              <a:rPr lang="fr-FR" dirty="0">
                <a:latin typeface="Arial Narrow"/>
                <a:cs typeface="Arial Narrow"/>
              </a:rPr>
              <a:t> :</a:t>
            </a:r>
            <a:br>
              <a:rPr lang="fr-FR" dirty="0">
                <a:latin typeface="Arial Narrow"/>
                <a:cs typeface="Arial Narrow"/>
              </a:rPr>
            </a:br>
            <a:r>
              <a:rPr lang="fr-FR" dirty="0">
                <a:latin typeface="Arial Narrow"/>
                <a:cs typeface="Arial Narrow"/>
              </a:rPr>
              <a:t> en enzymologie, pour l’extraction d’enzymes et la purification d’extraits enzymatiques </a:t>
            </a:r>
            <a:endParaRPr lang="fr-FR" dirty="0" smtClean="0">
              <a:latin typeface="Arial Narrow"/>
              <a:cs typeface="Arial Narrow"/>
            </a:endParaRPr>
          </a:p>
          <a:p>
            <a:pPr marL="68580" indent="0" algn="just">
              <a:buNone/>
            </a:pPr>
            <a:r>
              <a:rPr lang="fr-FR" dirty="0">
                <a:latin typeface="Arial Narrow"/>
                <a:cs typeface="Arial Narrow"/>
              </a:rPr>
              <a:t> </a:t>
            </a:r>
            <a:r>
              <a:rPr lang="fr-FR" dirty="0" smtClean="0">
                <a:latin typeface="Arial Narrow"/>
                <a:cs typeface="Arial Narrow"/>
              </a:rPr>
              <a:t>    </a:t>
            </a:r>
            <a:r>
              <a:rPr lang="fr-FR" dirty="0">
                <a:latin typeface="Arial Narrow"/>
                <a:cs typeface="Arial Narrow"/>
              </a:rPr>
              <a:t>en immunologie, pour la purification d’anticorps</a:t>
            </a:r>
            <a:br>
              <a:rPr lang="fr-FR" dirty="0">
                <a:latin typeface="Arial Narrow"/>
                <a:cs typeface="Arial Narrow"/>
              </a:rPr>
            </a:br>
            <a:r>
              <a:rPr lang="fr-FR" dirty="0" smtClean="0">
                <a:latin typeface="Arial Narrow"/>
                <a:cs typeface="Arial Narrow"/>
              </a:rPr>
              <a:t>  </a:t>
            </a:r>
            <a:r>
              <a:rPr lang="fr-FR" dirty="0">
                <a:latin typeface="Arial Narrow"/>
                <a:cs typeface="Arial Narrow"/>
              </a:rPr>
              <a:t>en </a:t>
            </a:r>
            <a:r>
              <a:rPr lang="fr-FR" dirty="0" err="1">
                <a:latin typeface="Arial Narrow"/>
                <a:cs typeface="Arial Narrow"/>
              </a:rPr>
              <a:t>protéinochimie</a:t>
            </a:r>
            <a:r>
              <a:rPr lang="fr-FR" dirty="0">
                <a:latin typeface="Arial Narrow"/>
                <a:cs typeface="Arial Narrow"/>
              </a:rPr>
              <a:t>, pour l’</a:t>
            </a:r>
            <a:r>
              <a:rPr lang="fr-FR" dirty="0" err="1">
                <a:latin typeface="Arial Narrow"/>
                <a:cs typeface="Arial Narrow"/>
              </a:rPr>
              <a:t>étude</a:t>
            </a:r>
            <a:r>
              <a:rPr lang="fr-FR" dirty="0">
                <a:latin typeface="Arial Narrow"/>
                <a:cs typeface="Arial Narrow"/>
              </a:rPr>
              <a:t> des </a:t>
            </a:r>
            <a:r>
              <a:rPr lang="fr-FR" dirty="0" err="1">
                <a:latin typeface="Arial Narrow"/>
                <a:cs typeface="Arial Narrow"/>
              </a:rPr>
              <a:t>protéines</a:t>
            </a:r>
            <a:r>
              <a:rPr lang="fr-FR" dirty="0">
                <a:latin typeface="Arial Narrow"/>
                <a:cs typeface="Arial Narrow"/>
              </a:rPr>
              <a:t> membranaires </a:t>
            </a:r>
          </a:p>
          <a:p>
            <a:pPr algn="just"/>
            <a:endParaRPr lang="fr-FR" dirty="0">
              <a:latin typeface="Arial Narrow"/>
              <a:cs typeface="Arial Narrow"/>
            </a:endParaRPr>
          </a:p>
        </p:txBody>
      </p:sp>
    </p:spTree>
    <p:extLst>
      <p:ext uri="{BB962C8B-B14F-4D97-AF65-F5344CB8AC3E}">
        <p14:creationId xmlns:p14="http://schemas.microsoft.com/office/powerpoint/2010/main" val="13199502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Narrow"/>
                <a:cs typeface="Arial Narrow"/>
              </a:rPr>
              <a:t>3.1.6 </a:t>
            </a:r>
            <a:r>
              <a:rPr lang="fr-FR" dirty="0">
                <a:latin typeface="Arial Narrow"/>
                <a:cs typeface="Arial Narrow"/>
              </a:rPr>
              <a:t>Chromatographie </a:t>
            </a:r>
            <a:r>
              <a:rPr lang="fr-FR" dirty="0" smtClean="0">
                <a:latin typeface="Arial Narrow"/>
                <a:cs typeface="Arial Narrow"/>
              </a:rPr>
              <a:t>liquide de haute performance </a:t>
            </a:r>
            <a:endParaRPr lang="fr-FR" dirty="0"/>
          </a:p>
        </p:txBody>
      </p:sp>
      <p:sp>
        <p:nvSpPr>
          <p:cNvPr id="3" name="Espace réservé du contenu 2"/>
          <p:cNvSpPr>
            <a:spLocks noGrp="1"/>
          </p:cNvSpPr>
          <p:nvPr>
            <p:ph idx="1"/>
          </p:nvPr>
        </p:nvSpPr>
        <p:spPr/>
        <p:txBody>
          <a:bodyPr>
            <a:normAutofit fontScale="55000" lnSpcReduction="20000"/>
          </a:bodyPr>
          <a:lstStyle/>
          <a:p>
            <a:pPr algn="just"/>
            <a:r>
              <a:rPr lang="fr-FR" sz="3400" dirty="0">
                <a:latin typeface="Arial Narrow"/>
                <a:cs typeface="Arial Narrow"/>
              </a:rPr>
              <a:t>La chromatographie liquide haute performance </a:t>
            </a:r>
            <a:r>
              <a:rPr lang="fr-FR" sz="3400" dirty="0" smtClean="0">
                <a:latin typeface="Arial Narrow"/>
                <a:cs typeface="Arial Narrow"/>
              </a:rPr>
              <a:t>appelée </a:t>
            </a:r>
            <a:r>
              <a:rPr lang="fr-FR" sz="3400" dirty="0">
                <a:latin typeface="Arial Narrow"/>
                <a:cs typeface="Arial Narrow"/>
              </a:rPr>
              <a:t>HPLC est une technique instrumentale qui permet de </a:t>
            </a:r>
            <a:r>
              <a:rPr lang="fr-FR" sz="3400" dirty="0" err="1">
                <a:latin typeface="Arial Narrow"/>
                <a:cs typeface="Arial Narrow"/>
              </a:rPr>
              <a:t>séparer</a:t>
            </a:r>
            <a:r>
              <a:rPr lang="fr-FR" sz="3400" dirty="0">
                <a:latin typeface="Arial Narrow"/>
                <a:cs typeface="Arial Narrow"/>
              </a:rPr>
              <a:t> les composants d’un </a:t>
            </a:r>
            <a:r>
              <a:rPr lang="fr-FR" sz="3400" dirty="0" err="1">
                <a:latin typeface="Arial Narrow"/>
                <a:cs typeface="Arial Narrow"/>
              </a:rPr>
              <a:t>mélange</a:t>
            </a:r>
            <a:r>
              <a:rPr lang="fr-FR" sz="3400" dirty="0">
                <a:latin typeface="Arial Narrow"/>
                <a:cs typeface="Arial Narrow"/>
              </a:rPr>
              <a:t> non volatile, thermosensible, de </a:t>
            </a:r>
            <a:r>
              <a:rPr lang="fr-FR" sz="3400" dirty="0" smtClean="0">
                <a:latin typeface="Arial Narrow"/>
                <a:cs typeface="Arial Narrow"/>
              </a:rPr>
              <a:t>polarité </a:t>
            </a:r>
            <a:r>
              <a:rPr lang="fr-FR" sz="3400" dirty="0" err="1">
                <a:latin typeface="Arial Narrow"/>
                <a:cs typeface="Arial Narrow"/>
              </a:rPr>
              <a:t>élevée</a:t>
            </a:r>
            <a:r>
              <a:rPr lang="fr-FR" sz="3400" dirty="0">
                <a:latin typeface="Arial Narrow"/>
                <a:cs typeface="Arial Narrow"/>
              </a:rPr>
              <a:t> afin de les identifier et les quantifier. </a:t>
            </a:r>
            <a:endParaRPr lang="fr-FR" sz="3400" dirty="0" smtClean="0">
              <a:latin typeface="Arial Narrow"/>
              <a:cs typeface="Arial Narrow"/>
            </a:endParaRPr>
          </a:p>
          <a:p>
            <a:pPr algn="just"/>
            <a:r>
              <a:rPr lang="fr-FR" sz="3400" dirty="0" smtClean="0">
                <a:latin typeface="Arial Narrow"/>
                <a:cs typeface="Arial Narrow"/>
              </a:rPr>
              <a:t>Elle </a:t>
            </a:r>
            <a:r>
              <a:rPr lang="fr-FR" sz="3400" dirty="0">
                <a:latin typeface="Arial Narrow"/>
                <a:cs typeface="Arial Narrow"/>
              </a:rPr>
              <a:t>met en œuvre, selon la nature de la phase stationnaire, des </a:t>
            </a:r>
            <a:r>
              <a:rPr lang="fr-FR" sz="3400" dirty="0" err="1">
                <a:latin typeface="Arial Narrow"/>
                <a:cs typeface="Arial Narrow"/>
              </a:rPr>
              <a:t>phénomènes</a:t>
            </a:r>
            <a:r>
              <a:rPr lang="fr-FR" sz="3400" dirty="0">
                <a:latin typeface="Arial Narrow"/>
                <a:cs typeface="Arial Narrow"/>
              </a:rPr>
              <a:t> de partage, d’adsorption, d’</a:t>
            </a:r>
            <a:r>
              <a:rPr lang="fr-FR" sz="3400" dirty="0" err="1">
                <a:latin typeface="Arial Narrow"/>
                <a:cs typeface="Arial Narrow"/>
              </a:rPr>
              <a:t>échange</a:t>
            </a:r>
            <a:r>
              <a:rPr lang="fr-FR" sz="3400" dirty="0">
                <a:latin typeface="Arial Narrow"/>
                <a:cs typeface="Arial Narrow"/>
              </a:rPr>
              <a:t> d’ions ou d’exclusion. </a:t>
            </a:r>
            <a:endParaRPr lang="fr-FR" sz="3400" dirty="0" smtClean="0">
              <a:latin typeface="Arial Narrow"/>
              <a:cs typeface="Arial Narrow"/>
            </a:endParaRPr>
          </a:p>
          <a:p>
            <a:pPr algn="just"/>
            <a:r>
              <a:rPr lang="fr-FR" sz="3400" dirty="0" smtClean="0">
                <a:latin typeface="Arial Narrow"/>
                <a:cs typeface="Arial Narrow"/>
              </a:rPr>
              <a:t>Son </a:t>
            </a:r>
            <a:r>
              <a:rPr lang="fr-FR" sz="3400" dirty="0" err="1">
                <a:latin typeface="Arial Narrow"/>
                <a:cs typeface="Arial Narrow"/>
              </a:rPr>
              <a:t>développement</a:t>
            </a:r>
            <a:r>
              <a:rPr lang="fr-FR" sz="3400" dirty="0">
                <a:latin typeface="Arial Narrow"/>
                <a:cs typeface="Arial Narrow"/>
              </a:rPr>
              <a:t> </a:t>
            </a:r>
            <a:r>
              <a:rPr lang="fr-FR" sz="3400" dirty="0" err="1">
                <a:latin typeface="Arial Narrow"/>
                <a:cs typeface="Arial Narrow"/>
              </a:rPr>
              <a:t>très</a:t>
            </a:r>
            <a:r>
              <a:rPr lang="fr-FR" sz="3400" dirty="0">
                <a:latin typeface="Arial Narrow"/>
                <a:cs typeface="Arial Narrow"/>
              </a:rPr>
              <a:t> rapide, à partir de 1970, </a:t>
            </a:r>
            <a:r>
              <a:rPr lang="fr-FR" sz="3400" dirty="0" err="1">
                <a:latin typeface="Arial Narrow"/>
                <a:cs typeface="Arial Narrow"/>
              </a:rPr>
              <a:t>réside</a:t>
            </a:r>
            <a:r>
              <a:rPr lang="fr-FR" sz="3400" dirty="0">
                <a:latin typeface="Arial Narrow"/>
                <a:cs typeface="Arial Narrow"/>
              </a:rPr>
              <a:t> dans le fait qu’elle n’a pas les </a:t>
            </a:r>
            <a:r>
              <a:rPr lang="fr-FR" sz="3400" dirty="0" err="1">
                <a:latin typeface="Arial Narrow"/>
                <a:cs typeface="Arial Narrow"/>
              </a:rPr>
              <a:t>inconvénients</a:t>
            </a:r>
            <a:r>
              <a:rPr lang="fr-FR" sz="3400" dirty="0">
                <a:latin typeface="Arial Narrow"/>
                <a:cs typeface="Arial Narrow"/>
              </a:rPr>
              <a:t> de la chromatographie liquide classique ; cette </a:t>
            </a:r>
            <a:r>
              <a:rPr lang="fr-FR" sz="3400" dirty="0" err="1">
                <a:latin typeface="Arial Narrow"/>
                <a:cs typeface="Arial Narrow"/>
              </a:rPr>
              <a:t>dernière</a:t>
            </a:r>
            <a:r>
              <a:rPr lang="fr-FR" sz="3400" dirty="0">
                <a:latin typeface="Arial Narrow"/>
                <a:cs typeface="Arial Narrow"/>
              </a:rPr>
              <a:t> a toujours </a:t>
            </a:r>
            <a:r>
              <a:rPr lang="fr-FR" sz="3400" dirty="0" err="1" smtClean="0">
                <a:latin typeface="Arial Narrow"/>
                <a:cs typeface="Arial Narrow"/>
              </a:rPr>
              <a:t>été</a:t>
            </a:r>
            <a:r>
              <a:rPr lang="fr-FR" sz="3400" dirty="0" smtClean="0">
                <a:latin typeface="Arial Narrow"/>
                <a:cs typeface="Arial Narrow"/>
              </a:rPr>
              <a:t> </a:t>
            </a:r>
            <a:r>
              <a:rPr lang="fr-FR" sz="3400" dirty="0">
                <a:latin typeface="Arial Narrow"/>
                <a:cs typeface="Arial Narrow"/>
              </a:rPr>
              <a:t>peu </a:t>
            </a:r>
            <a:r>
              <a:rPr lang="fr-FR" sz="3400" dirty="0" err="1">
                <a:latin typeface="Arial Narrow"/>
                <a:cs typeface="Arial Narrow"/>
              </a:rPr>
              <a:t>utilisée</a:t>
            </a:r>
            <a:r>
              <a:rPr lang="fr-FR" sz="3400" dirty="0">
                <a:latin typeface="Arial Narrow"/>
                <a:cs typeface="Arial Narrow"/>
              </a:rPr>
              <a:t>, en raison de la lenteur de la </a:t>
            </a:r>
            <a:r>
              <a:rPr lang="fr-FR" sz="3400" dirty="0" err="1">
                <a:latin typeface="Arial Narrow"/>
                <a:cs typeface="Arial Narrow"/>
              </a:rPr>
              <a:t>séparation</a:t>
            </a:r>
            <a:r>
              <a:rPr lang="fr-FR" sz="3400" dirty="0">
                <a:latin typeface="Arial Narrow"/>
                <a:cs typeface="Arial Narrow"/>
              </a:rPr>
              <a:t> ; de l’absence de </a:t>
            </a:r>
            <a:r>
              <a:rPr lang="fr-FR" sz="3400" dirty="0" err="1">
                <a:latin typeface="Arial Narrow"/>
                <a:cs typeface="Arial Narrow"/>
              </a:rPr>
              <a:t>détecteur</a:t>
            </a:r>
            <a:r>
              <a:rPr lang="fr-FR" sz="3400" dirty="0">
                <a:latin typeface="Arial Narrow"/>
                <a:cs typeface="Arial Narrow"/>
              </a:rPr>
              <a:t> qui aurait permis de suivre facilement le </a:t>
            </a:r>
            <a:r>
              <a:rPr lang="fr-FR" sz="3400" dirty="0" err="1">
                <a:latin typeface="Arial Narrow"/>
                <a:cs typeface="Arial Narrow"/>
              </a:rPr>
              <a:t>développement</a:t>
            </a:r>
            <a:r>
              <a:rPr lang="fr-FR" sz="3400" dirty="0">
                <a:latin typeface="Arial Narrow"/>
                <a:cs typeface="Arial Narrow"/>
              </a:rPr>
              <a:t> de chromatogramme et la </a:t>
            </a:r>
            <a:r>
              <a:rPr lang="fr-FR" sz="3400" dirty="0" smtClean="0">
                <a:latin typeface="Arial Narrow"/>
                <a:cs typeface="Arial Narrow"/>
              </a:rPr>
              <a:t>quantité </a:t>
            </a:r>
            <a:r>
              <a:rPr lang="fr-FR" sz="3400" dirty="0" err="1">
                <a:latin typeface="Arial Narrow"/>
                <a:cs typeface="Arial Narrow"/>
              </a:rPr>
              <a:t>considérable</a:t>
            </a:r>
            <a:r>
              <a:rPr lang="fr-FR" sz="3400" dirty="0">
                <a:latin typeface="Arial Narrow"/>
                <a:cs typeface="Arial Narrow"/>
              </a:rPr>
              <a:t> d’</a:t>
            </a:r>
            <a:r>
              <a:rPr lang="fr-FR" sz="3400" dirty="0" err="1">
                <a:latin typeface="Arial Narrow"/>
                <a:cs typeface="Arial Narrow"/>
              </a:rPr>
              <a:t>échantillon</a:t>
            </a:r>
            <a:r>
              <a:rPr lang="fr-FR" sz="3400" dirty="0">
                <a:latin typeface="Arial Narrow"/>
                <a:cs typeface="Arial Narrow"/>
              </a:rPr>
              <a:t> </a:t>
            </a:r>
            <a:r>
              <a:rPr lang="fr-FR" sz="3400" dirty="0" err="1">
                <a:latin typeface="Arial Narrow"/>
                <a:cs typeface="Arial Narrow"/>
              </a:rPr>
              <a:t>nécessaire</a:t>
            </a:r>
            <a:r>
              <a:rPr lang="fr-FR" sz="3400" dirty="0">
                <a:latin typeface="Arial Narrow"/>
                <a:cs typeface="Arial Narrow"/>
              </a:rPr>
              <a:t>. </a:t>
            </a:r>
          </a:p>
          <a:p>
            <a:endParaRPr lang="fr-FR" dirty="0"/>
          </a:p>
        </p:txBody>
      </p:sp>
    </p:spTree>
    <p:extLst>
      <p:ext uri="{BB962C8B-B14F-4D97-AF65-F5344CB8AC3E}">
        <p14:creationId xmlns:p14="http://schemas.microsoft.com/office/powerpoint/2010/main" val="39030313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Arial Narrow"/>
                <a:cs typeface="Arial Narrow"/>
              </a:rPr>
              <a:t>3.1.6 Chromatographie liquide de haute performance </a:t>
            </a:r>
            <a:endParaRPr lang="fr-FR" dirty="0"/>
          </a:p>
        </p:txBody>
      </p:sp>
      <p:sp>
        <p:nvSpPr>
          <p:cNvPr id="3" name="Espace réservé du contenu 2"/>
          <p:cNvSpPr>
            <a:spLocks noGrp="1"/>
          </p:cNvSpPr>
          <p:nvPr>
            <p:ph idx="1"/>
          </p:nvPr>
        </p:nvSpPr>
        <p:spPr/>
        <p:txBody>
          <a:bodyPr>
            <a:normAutofit/>
          </a:bodyPr>
          <a:lstStyle/>
          <a:p>
            <a:pPr algn="just"/>
            <a:r>
              <a:rPr lang="fr-FR" dirty="0">
                <a:latin typeface="Arial Narrow"/>
                <a:cs typeface="Arial Narrow"/>
              </a:rPr>
              <a:t>Un appareil CLHP comporte </a:t>
            </a:r>
            <a:r>
              <a:rPr lang="fr-FR" dirty="0" err="1">
                <a:latin typeface="Arial Narrow"/>
                <a:cs typeface="Arial Narrow"/>
              </a:rPr>
              <a:t>différents</a:t>
            </a:r>
            <a:r>
              <a:rPr lang="fr-FR" dirty="0">
                <a:latin typeface="Arial Narrow"/>
                <a:cs typeface="Arial Narrow"/>
              </a:rPr>
              <a:t> modules: un </a:t>
            </a:r>
            <a:r>
              <a:rPr lang="fr-FR" dirty="0" err="1">
                <a:latin typeface="Arial Narrow"/>
                <a:cs typeface="Arial Narrow"/>
              </a:rPr>
              <a:t>réservoir</a:t>
            </a:r>
            <a:r>
              <a:rPr lang="fr-FR" dirty="0">
                <a:latin typeface="Arial Narrow"/>
                <a:cs typeface="Arial Narrow"/>
              </a:rPr>
              <a:t> contenant la phase mobile, un </a:t>
            </a:r>
            <a:r>
              <a:rPr lang="fr-FR" dirty="0" err="1">
                <a:latin typeface="Arial Narrow"/>
                <a:cs typeface="Arial Narrow"/>
              </a:rPr>
              <a:t>système</a:t>
            </a:r>
            <a:r>
              <a:rPr lang="fr-FR" dirty="0">
                <a:latin typeface="Arial Narrow"/>
                <a:cs typeface="Arial Narrow"/>
              </a:rPr>
              <a:t> de pompage, un injecteur, une colonne, un </a:t>
            </a:r>
            <a:r>
              <a:rPr lang="fr-FR" dirty="0" err="1">
                <a:latin typeface="Arial Narrow"/>
                <a:cs typeface="Arial Narrow"/>
              </a:rPr>
              <a:t>détecteur</a:t>
            </a:r>
            <a:r>
              <a:rPr lang="fr-FR" dirty="0">
                <a:latin typeface="Arial Narrow"/>
                <a:cs typeface="Arial Narrow"/>
              </a:rPr>
              <a:t> à travers lequel un liquide </a:t>
            </a:r>
            <a:r>
              <a:rPr lang="fr-FR" dirty="0" err="1">
                <a:latin typeface="Arial Narrow"/>
                <a:cs typeface="Arial Narrow"/>
              </a:rPr>
              <a:t>entraîne</a:t>
            </a:r>
            <a:r>
              <a:rPr lang="fr-FR" dirty="0">
                <a:latin typeface="Arial Narrow"/>
                <a:cs typeface="Arial Narrow"/>
              </a:rPr>
              <a:t> les substances d’un </a:t>
            </a:r>
            <a:r>
              <a:rPr lang="fr-FR" dirty="0" err="1">
                <a:latin typeface="Arial Narrow"/>
                <a:cs typeface="Arial Narrow"/>
              </a:rPr>
              <a:t>mélange</a:t>
            </a:r>
            <a:r>
              <a:rPr lang="fr-FR" dirty="0">
                <a:latin typeface="Arial Narrow"/>
                <a:cs typeface="Arial Narrow"/>
              </a:rPr>
              <a:t> à </a:t>
            </a:r>
            <a:r>
              <a:rPr lang="fr-FR" dirty="0" err="1">
                <a:latin typeface="Arial Narrow"/>
                <a:cs typeface="Arial Narrow"/>
              </a:rPr>
              <a:t>séparer</a:t>
            </a:r>
            <a:r>
              <a:rPr lang="fr-FR" dirty="0">
                <a:latin typeface="Arial Narrow"/>
                <a:cs typeface="Arial Narrow"/>
              </a:rPr>
              <a:t> et un </a:t>
            </a:r>
            <a:r>
              <a:rPr lang="fr-FR" dirty="0" err="1">
                <a:latin typeface="Arial Narrow"/>
                <a:cs typeface="Arial Narrow"/>
              </a:rPr>
              <a:t>système</a:t>
            </a:r>
            <a:r>
              <a:rPr lang="fr-FR" dirty="0">
                <a:latin typeface="Arial Narrow"/>
                <a:cs typeface="Arial Narrow"/>
              </a:rPr>
              <a:t> d’acquisition de </a:t>
            </a:r>
            <a:r>
              <a:rPr lang="fr-FR" dirty="0" err="1">
                <a:latin typeface="Arial Narrow"/>
                <a:cs typeface="Arial Narrow"/>
              </a:rPr>
              <a:t>données</a:t>
            </a:r>
            <a:r>
              <a:rPr lang="fr-FR" dirty="0">
                <a:latin typeface="Arial Narrow"/>
                <a:cs typeface="Arial Narrow"/>
              </a:rPr>
              <a:t>. </a:t>
            </a:r>
            <a:endParaRPr lang="fr-FR" dirty="0" smtClean="0">
              <a:latin typeface="Arial Narrow"/>
              <a:cs typeface="Arial Narrow"/>
            </a:endParaRPr>
          </a:p>
          <a:p>
            <a:pPr algn="just"/>
            <a:r>
              <a:rPr lang="fr-FR" dirty="0" smtClean="0">
                <a:latin typeface="Arial Narrow"/>
                <a:cs typeface="Arial Narrow"/>
              </a:rPr>
              <a:t>Il </a:t>
            </a:r>
            <a:r>
              <a:rPr lang="fr-FR" dirty="0" err="1">
                <a:latin typeface="Arial Narrow"/>
                <a:cs typeface="Arial Narrow"/>
              </a:rPr>
              <a:t>nécessite</a:t>
            </a:r>
            <a:r>
              <a:rPr lang="fr-FR" dirty="0">
                <a:latin typeface="Arial Narrow"/>
                <a:cs typeface="Arial Narrow"/>
              </a:rPr>
              <a:t> </a:t>
            </a:r>
            <a:r>
              <a:rPr lang="fr-FR" dirty="0" err="1">
                <a:latin typeface="Arial Narrow"/>
                <a:cs typeface="Arial Narrow"/>
              </a:rPr>
              <a:t>également</a:t>
            </a:r>
            <a:r>
              <a:rPr lang="fr-FR" dirty="0">
                <a:latin typeface="Arial Narrow"/>
                <a:cs typeface="Arial Narrow"/>
              </a:rPr>
              <a:t> un dispositif de </a:t>
            </a:r>
            <a:r>
              <a:rPr lang="fr-FR" dirty="0" err="1">
                <a:latin typeface="Arial Narrow"/>
                <a:cs typeface="Arial Narrow"/>
              </a:rPr>
              <a:t>dégazage</a:t>
            </a:r>
            <a:r>
              <a:rPr lang="fr-FR" dirty="0">
                <a:latin typeface="Arial Narrow"/>
                <a:cs typeface="Arial Narrow"/>
              </a:rPr>
              <a:t>. Les </a:t>
            </a:r>
            <a:r>
              <a:rPr lang="fr-FR" dirty="0" err="1">
                <a:latin typeface="Arial Narrow"/>
                <a:cs typeface="Arial Narrow"/>
              </a:rPr>
              <a:t>différents</a:t>
            </a:r>
            <a:r>
              <a:rPr lang="fr-FR" dirty="0">
                <a:latin typeface="Arial Narrow"/>
                <a:cs typeface="Arial Narrow"/>
              </a:rPr>
              <a:t> modules sont </a:t>
            </a:r>
            <a:r>
              <a:rPr lang="fr-FR" dirty="0" err="1">
                <a:latin typeface="Arial Narrow"/>
                <a:cs typeface="Arial Narrow"/>
              </a:rPr>
              <a:t>reliés</a:t>
            </a:r>
            <a:r>
              <a:rPr lang="fr-FR" dirty="0">
                <a:latin typeface="Arial Narrow"/>
                <a:cs typeface="Arial Narrow"/>
              </a:rPr>
              <a:t> par des canalisations courtes et de </a:t>
            </a:r>
            <a:r>
              <a:rPr lang="fr-FR" dirty="0" err="1">
                <a:latin typeface="Arial Narrow"/>
                <a:cs typeface="Arial Narrow"/>
              </a:rPr>
              <a:t>très</a:t>
            </a:r>
            <a:r>
              <a:rPr lang="fr-FR" dirty="0">
                <a:latin typeface="Arial Narrow"/>
                <a:cs typeface="Arial Narrow"/>
              </a:rPr>
              <a:t> faible </a:t>
            </a:r>
            <a:r>
              <a:rPr lang="fr-FR" dirty="0" err="1">
                <a:latin typeface="Arial Narrow"/>
                <a:cs typeface="Arial Narrow"/>
              </a:rPr>
              <a:t>diamètre</a:t>
            </a:r>
            <a:r>
              <a:rPr lang="fr-FR" dirty="0">
                <a:latin typeface="Arial Narrow"/>
                <a:cs typeface="Arial Narrow"/>
              </a:rPr>
              <a:t> interne (0,1 mm). </a:t>
            </a:r>
          </a:p>
          <a:p>
            <a:endParaRPr lang="fr-FR" dirty="0"/>
          </a:p>
        </p:txBody>
      </p:sp>
    </p:spTree>
    <p:extLst>
      <p:ext uri="{BB962C8B-B14F-4D97-AF65-F5344CB8AC3E}">
        <p14:creationId xmlns:p14="http://schemas.microsoft.com/office/powerpoint/2010/main" val="27265928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Arial Narrow"/>
                <a:cs typeface="Arial Narrow"/>
              </a:rPr>
              <a:t>3.1.6 Chromatographie liquide de haute performance </a:t>
            </a:r>
            <a:endParaRPr lang="fr-FR" dirty="0"/>
          </a:p>
        </p:txBody>
      </p:sp>
      <p:sp>
        <p:nvSpPr>
          <p:cNvPr id="3" name="Espace réservé du contenu 2"/>
          <p:cNvSpPr>
            <a:spLocks noGrp="1"/>
          </p:cNvSpPr>
          <p:nvPr>
            <p:ph idx="1"/>
          </p:nvPr>
        </p:nvSpPr>
        <p:spPr/>
        <p:txBody>
          <a:bodyPr/>
          <a:lstStyle/>
          <a:p>
            <a:pPr algn="just"/>
            <a:r>
              <a:rPr lang="fr-FR" dirty="0">
                <a:latin typeface="Arial Narrow"/>
                <a:cs typeface="Arial Narrow"/>
              </a:rPr>
              <a:t>Durant le pompage, dans la chambre de </a:t>
            </a:r>
            <a:r>
              <a:rPr lang="fr-FR" dirty="0" err="1">
                <a:latin typeface="Arial Narrow"/>
                <a:cs typeface="Arial Narrow"/>
              </a:rPr>
              <a:t>mélange</a:t>
            </a:r>
            <a:r>
              <a:rPr lang="fr-FR" dirty="0">
                <a:latin typeface="Arial Narrow"/>
                <a:cs typeface="Arial Narrow"/>
              </a:rPr>
              <a:t> ou dans la colonne </a:t>
            </a:r>
            <a:r>
              <a:rPr lang="fr-FR" dirty="0" err="1">
                <a:latin typeface="Arial Narrow"/>
                <a:cs typeface="Arial Narrow"/>
              </a:rPr>
              <a:t>elle-même</a:t>
            </a:r>
            <a:r>
              <a:rPr lang="fr-FR" dirty="0">
                <a:latin typeface="Arial Narrow"/>
                <a:cs typeface="Arial Narrow"/>
              </a:rPr>
              <a:t>, si les solvants ne sont pas </a:t>
            </a:r>
            <a:r>
              <a:rPr lang="fr-FR" dirty="0" err="1">
                <a:latin typeface="Arial Narrow"/>
                <a:cs typeface="Arial Narrow"/>
              </a:rPr>
              <a:t>dégazés</a:t>
            </a:r>
            <a:r>
              <a:rPr lang="fr-FR" dirty="0">
                <a:latin typeface="Arial Narrow"/>
                <a:cs typeface="Arial Narrow"/>
              </a:rPr>
              <a:t>, l’air dissout dans le liquide soumis à de forte pression, forme des bulles à l’</a:t>
            </a:r>
            <a:r>
              <a:rPr lang="fr-FR" dirty="0" err="1">
                <a:latin typeface="Arial Narrow"/>
                <a:cs typeface="Arial Narrow"/>
              </a:rPr>
              <a:t>intérieur</a:t>
            </a:r>
            <a:r>
              <a:rPr lang="fr-FR" dirty="0">
                <a:latin typeface="Arial Narrow"/>
                <a:cs typeface="Arial Narrow"/>
              </a:rPr>
              <a:t> du </a:t>
            </a:r>
            <a:r>
              <a:rPr lang="fr-FR" dirty="0" err="1">
                <a:latin typeface="Arial Narrow"/>
                <a:cs typeface="Arial Narrow"/>
              </a:rPr>
              <a:t>système</a:t>
            </a:r>
            <a:r>
              <a:rPr lang="fr-FR" dirty="0">
                <a:latin typeface="Arial Narrow"/>
                <a:cs typeface="Arial Narrow"/>
              </a:rPr>
              <a:t>, c’est là un </a:t>
            </a:r>
            <a:r>
              <a:rPr lang="fr-FR" dirty="0" err="1">
                <a:latin typeface="Arial Narrow"/>
                <a:cs typeface="Arial Narrow"/>
              </a:rPr>
              <a:t>inconvénient</a:t>
            </a:r>
            <a:r>
              <a:rPr lang="fr-FR" dirty="0">
                <a:latin typeface="Arial Narrow"/>
                <a:cs typeface="Arial Narrow"/>
              </a:rPr>
              <a:t> majeur pour le fonctionnement de la plupart des </a:t>
            </a:r>
            <a:r>
              <a:rPr lang="fr-FR" dirty="0" err="1">
                <a:latin typeface="Arial Narrow"/>
                <a:cs typeface="Arial Narrow"/>
              </a:rPr>
              <a:t>détecteurs</a:t>
            </a:r>
            <a:r>
              <a:rPr lang="fr-FR" dirty="0">
                <a:latin typeface="Arial Narrow"/>
                <a:cs typeface="Arial Narrow"/>
              </a:rPr>
              <a:t> en particulier ceux qui utilisent des </a:t>
            </a:r>
            <a:r>
              <a:rPr lang="fr-FR" dirty="0" err="1">
                <a:latin typeface="Arial Narrow"/>
                <a:cs typeface="Arial Narrow"/>
              </a:rPr>
              <a:t>propriétés</a:t>
            </a:r>
            <a:r>
              <a:rPr lang="fr-FR" dirty="0">
                <a:latin typeface="Arial Narrow"/>
                <a:cs typeface="Arial Narrow"/>
              </a:rPr>
              <a:t> optiques. </a:t>
            </a:r>
          </a:p>
          <a:p>
            <a:endParaRPr lang="fr-FR" dirty="0"/>
          </a:p>
        </p:txBody>
      </p:sp>
    </p:spTree>
    <p:extLst>
      <p:ext uri="{BB962C8B-B14F-4D97-AF65-F5344CB8AC3E}">
        <p14:creationId xmlns:p14="http://schemas.microsoft.com/office/powerpoint/2010/main" val="115574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93652" y="612371"/>
            <a:ext cx="7687082" cy="3107221"/>
          </a:xfrm>
          <a:prstGeom prst="rect">
            <a:avLst/>
          </a:prstGeom>
        </p:spPr>
      </p:pic>
      <p:pic>
        <p:nvPicPr>
          <p:cNvPr id="5" name="Image 4"/>
          <p:cNvPicPr>
            <a:picLocks noChangeAspect="1"/>
          </p:cNvPicPr>
          <p:nvPr/>
        </p:nvPicPr>
        <p:blipFill>
          <a:blip r:embed="rId3"/>
          <a:stretch>
            <a:fillRect/>
          </a:stretch>
        </p:blipFill>
        <p:spPr>
          <a:xfrm>
            <a:off x="793652" y="3719592"/>
            <a:ext cx="7369621" cy="2590454"/>
          </a:xfrm>
          <a:prstGeom prst="rect">
            <a:avLst/>
          </a:prstGeom>
        </p:spPr>
      </p:pic>
    </p:spTree>
    <p:extLst>
      <p:ext uri="{BB962C8B-B14F-4D97-AF65-F5344CB8AC3E}">
        <p14:creationId xmlns:p14="http://schemas.microsoft.com/office/powerpoint/2010/main" val="9619152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Arial Narrow"/>
                <a:cs typeface="Arial Narrow"/>
              </a:rPr>
              <a:t>3.1.6 Chromatographie liquide de haute performance </a:t>
            </a:r>
            <a:endParaRPr lang="fr-FR" dirty="0"/>
          </a:p>
        </p:txBody>
      </p:sp>
      <p:sp>
        <p:nvSpPr>
          <p:cNvPr id="3" name="Espace réservé du contenu 2"/>
          <p:cNvSpPr>
            <a:spLocks noGrp="1"/>
          </p:cNvSpPr>
          <p:nvPr>
            <p:ph idx="1"/>
          </p:nvPr>
        </p:nvSpPr>
        <p:spPr/>
        <p:txBody>
          <a:bodyPr>
            <a:normAutofit fontScale="92500"/>
          </a:bodyPr>
          <a:lstStyle/>
          <a:p>
            <a:pPr algn="just"/>
            <a:r>
              <a:rPr lang="fr-FR" dirty="0">
                <a:latin typeface="Arial Narrow"/>
                <a:cs typeface="Arial Narrow"/>
              </a:rPr>
              <a:t>Le </a:t>
            </a:r>
            <a:r>
              <a:rPr lang="fr-FR" dirty="0" err="1">
                <a:latin typeface="Arial Narrow"/>
                <a:cs typeface="Arial Narrow"/>
              </a:rPr>
              <a:t>détecteur</a:t>
            </a:r>
            <a:r>
              <a:rPr lang="fr-FR" dirty="0">
                <a:latin typeface="Arial Narrow"/>
                <a:cs typeface="Arial Narrow"/>
              </a:rPr>
              <a:t> UV-Visible mesure l’absorption de la </a:t>
            </a:r>
            <a:r>
              <a:rPr lang="fr-FR" dirty="0" err="1">
                <a:latin typeface="Arial Narrow"/>
                <a:cs typeface="Arial Narrow"/>
              </a:rPr>
              <a:t>lumière</a:t>
            </a:r>
            <a:r>
              <a:rPr lang="fr-FR" dirty="0">
                <a:latin typeface="Arial Narrow"/>
                <a:cs typeface="Arial Narrow"/>
              </a:rPr>
              <a:t> par le produit à la sortie de la colonne et </a:t>
            </a:r>
            <a:r>
              <a:rPr lang="fr-FR" dirty="0" err="1">
                <a:latin typeface="Arial Narrow"/>
                <a:cs typeface="Arial Narrow"/>
              </a:rPr>
              <a:t>opère</a:t>
            </a:r>
            <a:r>
              <a:rPr lang="fr-FR" dirty="0">
                <a:latin typeface="Arial Narrow"/>
                <a:cs typeface="Arial Narrow"/>
              </a:rPr>
              <a:t> à longueur d’onde constante, celle-ci ayant </a:t>
            </a:r>
            <a:r>
              <a:rPr lang="fr-FR" dirty="0" err="1" smtClean="0">
                <a:latin typeface="Arial Narrow"/>
                <a:cs typeface="Arial Narrow"/>
              </a:rPr>
              <a:t>été</a:t>
            </a:r>
            <a:r>
              <a:rPr lang="fr-FR" dirty="0" smtClean="0">
                <a:latin typeface="Arial Narrow"/>
                <a:cs typeface="Arial Narrow"/>
              </a:rPr>
              <a:t> </a:t>
            </a:r>
            <a:r>
              <a:rPr lang="fr-FR" dirty="0" err="1">
                <a:latin typeface="Arial Narrow"/>
                <a:cs typeface="Arial Narrow"/>
              </a:rPr>
              <a:t>fixée</a:t>
            </a:r>
            <a:r>
              <a:rPr lang="fr-FR" dirty="0">
                <a:latin typeface="Arial Narrow"/>
                <a:cs typeface="Arial Narrow"/>
              </a:rPr>
              <a:t> par l’opérateur. </a:t>
            </a:r>
            <a:endParaRPr lang="fr-FR" dirty="0" smtClean="0">
              <a:latin typeface="Arial Narrow"/>
              <a:cs typeface="Arial Narrow"/>
            </a:endParaRPr>
          </a:p>
          <a:p>
            <a:pPr algn="just"/>
            <a:r>
              <a:rPr lang="fr-FR" dirty="0" smtClean="0">
                <a:latin typeface="Arial Narrow"/>
                <a:cs typeface="Arial Narrow"/>
              </a:rPr>
              <a:t>Pour </a:t>
            </a:r>
            <a:r>
              <a:rPr lang="fr-FR" dirty="0">
                <a:latin typeface="Arial Narrow"/>
                <a:cs typeface="Arial Narrow"/>
              </a:rPr>
              <a:t>que ce type de </a:t>
            </a:r>
            <a:r>
              <a:rPr lang="fr-FR" dirty="0" err="1">
                <a:latin typeface="Arial Narrow"/>
                <a:cs typeface="Arial Narrow"/>
              </a:rPr>
              <a:t>détecteur</a:t>
            </a:r>
            <a:r>
              <a:rPr lang="fr-FR" dirty="0">
                <a:latin typeface="Arial Narrow"/>
                <a:cs typeface="Arial Narrow"/>
              </a:rPr>
              <a:t> soit utilisable, il faut que le produit à </a:t>
            </a:r>
            <a:r>
              <a:rPr lang="fr-FR" dirty="0" err="1">
                <a:latin typeface="Arial Narrow"/>
                <a:cs typeface="Arial Narrow"/>
              </a:rPr>
              <a:t>détecter</a:t>
            </a:r>
            <a:r>
              <a:rPr lang="fr-FR" dirty="0">
                <a:latin typeface="Arial Narrow"/>
                <a:cs typeface="Arial Narrow"/>
              </a:rPr>
              <a:t> absorbe la </a:t>
            </a:r>
            <a:r>
              <a:rPr lang="fr-FR" dirty="0" err="1">
                <a:latin typeface="Arial Narrow"/>
                <a:cs typeface="Arial Narrow"/>
              </a:rPr>
              <a:t>lumière</a:t>
            </a:r>
            <a:r>
              <a:rPr lang="fr-FR" dirty="0">
                <a:latin typeface="Arial Narrow"/>
                <a:cs typeface="Arial Narrow"/>
              </a:rPr>
              <a:t> à une longueur d’onde accessible à l’appareil, et que son coefficient d’absorption soit suffisamment grand. </a:t>
            </a:r>
            <a:endParaRPr lang="fr-FR" dirty="0" smtClean="0">
              <a:latin typeface="Arial Narrow"/>
              <a:cs typeface="Arial Narrow"/>
            </a:endParaRPr>
          </a:p>
          <a:p>
            <a:pPr algn="just"/>
            <a:r>
              <a:rPr lang="fr-FR" dirty="0" smtClean="0">
                <a:latin typeface="Arial Narrow"/>
                <a:cs typeface="Arial Narrow"/>
              </a:rPr>
              <a:t>La </a:t>
            </a:r>
            <a:r>
              <a:rPr lang="fr-FR" dirty="0">
                <a:latin typeface="Arial Narrow"/>
                <a:cs typeface="Arial Narrow"/>
              </a:rPr>
              <a:t>phase mobile n’absorbe pas la lumière à la longueur d’onde choisie par l’</a:t>
            </a:r>
            <a:r>
              <a:rPr lang="fr-FR" dirty="0" err="1">
                <a:latin typeface="Arial Narrow"/>
                <a:cs typeface="Arial Narrow"/>
              </a:rPr>
              <a:t>opérateur</a:t>
            </a:r>
            <a:r>
              <a:rPr lang="fr-FR" dirty="0">
                <a:latin typeface="Arial Narrow"/>
                <a:cs typeface="Arial Narrow"/>
              </a:rPr>
              <a:t>. </a:t>
            </a:r>
          </a:p>
          <a:p>
            <a:endParaRPr lang="fr-FR" dirty="0"/>
          </a:p>
        </p:txBody>
      </p:sp>
    </p:spTree>
    <p:extLst>
      <p:ext uri="{BB962C8B-B14F-4D97-AF65-F5344CB8AC3E}">
        <p14:creationId xmlns:p14="http://schemas.microsoft.com/office/powerpoint/2010/main" val="62315192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476191" y="408248"/>
            <a:ext cx="8231301" cy="5942277"/>
          </a:xfrm>
          <a:prstGeom prst="rect">
            <a:avLst/>
          </a:prstGeom>
          <a:noFill/>
          <a:ln>
            <a:noFill/>
          </a:ln>
        </p:spPr>
      </p:pic>
    </p:spTree>
    <p:extLst>
      <p:ext uri="{BB962C8B-B14F-4D97-AF65-F5344CB8AC3E}">
        <p14:creationId xmlns:p14="http://schemas.microsoft.com/office/powerpoint/2010/main" val="142323307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55252" y="558799"/>
            <a:ext cx="8266441" cy="5933839"/>
          </a:xfrm>
          <a:prstGeom prst="rect">
            <a:avLst/>
          </a:prstGeom>
        </p:spPr>
      </p:pic>
    </p:spTree>
    <p:extLst>
      <p:ext uri="{BB962C8B-B14F-4D97-AF65-F5344CB8AC3E}">
        <p14:creationId xmlns:p14="http://schemas.microsoft.com/office/powerpoint/2010/main" val="34542424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9072" y="456164"/>
            <a:ext cx="7024744" cy="1143000"/>
          </a:xfrm>
        </p:spPr>
        <p:txBody>
          <a:bodyPr/>
          <a:lstStyle/>
          <a:p>
            <a:r>
              <a:rPr lang="fr-FR" dirty="0">
                <a:latin typeface="Arial Narrow"/>
                <a:cs typeface="Arial Narrow"/>
              </a:rPr>
              <a:t>APPLICATIONS</a:t>
            </a:r>
            <a:endParaRPr lang="fr-FR" dirty="0"/>
          </a:p>
        </p:txBody>
      </p:sp>
      <p:sp>
        <p:nvSpPr>
          <p:cNvPr id="3" name="Espace réservé du contenu 2"/>
          <p:cNvSpPr>
            <a:spLocks noGrp="1"/>
          </p:cNvSpPr>
          <p:nvPr>
            <p:ph idx="1"/>
          </p:nvPr>
        </p:nvSpPr>
        <p:spPr/>
        <p:txBody>
          <a:bodyPr>
            <a:normAutofit/>
          </a:bodyPr>
          <a:lstStyle/>
          <a:p>
            <a:pPr algn="just"/>
            <a:r>
              <a:rPr lang="fr-FR" dirty="0">
                <a:latin typeface="Arial Narrow"/>
                <a:cs typeface="Arial Narrow"/>
              </a:rPr>
              <a:t>Les domaines d’applications sont nombreux et vastes, l’HPLC est </a:t>
            </a:r>
            <a:r>
              <a:rPr lang="fr-FR" dirty="0" err="1">
                <a:latin typeface="Arial Narrow"/>
                <a:cs typeface="Arial Narrow"/>
              </a:rPr>
              <a:t>particulièrement</a:t>
            </a:r>
            <a:r>
              <a:rPr lang="fr-FR" dirty="0">
                <a:latin typeface="Arial Narrow"/>
                <a:cs typeface="Arial Narrow"/>
              </a:rPr>
              <a:t> </a:t>
            </a:r>
            <a:r>
              <a:rPr lang="fr-FR" dirty="0" err="1">
                <a:latin typeface="Arial Narrow"/>
                <a:cs typeface="Arial Narrow"/>
              </a:rPr>
              <a:t>employée</a:t>
            </a:r>
            <a:r>
              <a:rPr lang="fr-FR" dirty="0">
                <a:latin typeface="Arial Narrow"/>
                <a:cs typeface="Arial Narrow"/>
              </a:rPr>
              <a:t> en </a:t>
            </a:r>
            <a:r>
              <a:rPr lang="fr-FR" dirty="0" smtClean="0">
                <a:latin typeface="Arial Narrow"/>
                <a:cs typeface="Arial Narrow"/>
              </a:rPr>
              <a:t>biochimie</a:t>
            </a:r>
            <a:r>
              <a:rPr lang="fr-FR" dirty="0">
                <a:latin typeface="Arial Narrow"/>
                <a:cs typeface="Arial Narrow"/>
              </a:rPr>
              <a:t>:</a:t>
            </a:r>
            <a:r>
              <a:rPr lang="fr-FR" dirty="0" smtClean="0">
                <a:latin typeface="Arial Narrow"/>
                <a:cs typeface="Arial Narrow"/>
              </a:rPr>
              <a:t> </a:t>
            </a:r>
            <a:endParaRPr lang="fr-FR" dirty="0">
              <a:latin typeface="Arial Narrow"/>
              <a:cs typeface="Arial Narrow"/>
            </a:endParaRPr>
          </a:p>
          <a:p>
            <a:pPr marL="68580" indent="0" algn="just">
              <a:buNone/>
            </a:pPr>
            <a:r>
              <a:rPr lang="fr-FR" dirty="0">
                <a:latin typeface="Arial Narrow"/>
                <a:cs typeface="Arial Narrow"/>
              </a:rPr>
              <a:t> elle permet l’analyse de substances thermiquement instables, </a:t>
            </a:r>
            <a:r>
              <a:rPr lang="fr-FR" dirty="0" smtClean="0">
                <a:latin typeface="Arial Narrow"/>
                <a:cs typeface="Arial Narrow"/>
              </a:rPr>
              <a:t>puisque l’</a:t>
            </a:r>
            <a:r>
              <a:rPr lang="fr-FR" dirty="0" err="1" smtClean="0">
                <a:latin typeface="Arial Narrow"/>
                <a:cs typeface="Arial Narrow"/>
              </a:rPr>
              <a:t>opération</a:t>
            </a:r>
            <a:r>
              <a:rPr lang="fr-FR" dirty="0" smtClean="0">
                <a:latin typeface="Arial Narrow"/>
                <a:cs typeface="Arial Narrow"/>
              </a:rPr>
              <a:t> </a:t>
            </a:r>
            <a:r>
              <a:rPr lang="fr-FR" dirty="0">
                <a:latin typeface="Arial Narrow"/>
                <a:cs typeface="Arial Narrow"/>
              </a:rPr>
              <a:t>s’effectue à </a:t>
            </a:r>
            <a:r>
              <a:rPr lang="fr-FR" dirty="0" err="1">
                <a:latin typeface="Arial Narrow"/>
                <a:cs typeface="Arial Narrow"/>
              </a:rPr>
              <a:t>T</a:t>
            </a:r>
            <a:r>
              <a:rPr lang="fr-FR" dirty="0">
                <a:latin typeface="Arial Narrow"/>
                <a:cs typeface="Arial Narrow"/>
              </a:rPr>
              <a:t>° ambiante</a:t>
            </a:r>
            <a:r>
              <a:rPr lang="fr-FR" dirty="0" smtClean="0">
                <a:latin typeface="Arial Narrow"/>
                <a:cs typeface="Arial Narrow"/>
              </a:rPr>
              <a:t>.</a:t>
            </a:r>
          </a:p>
          <a:p>
            <a:pPr marL="68580" indent="0" algn="just">
              <a:buNone/>
            </a:pPr>
            <a:r>
              <a:rPr lang="fr-FR" dirty="0">
                <a:latin typeface="Arial Narrow"/>
                <a:cs typeface="Arial Narrow"/>
              </a:rPr>
              <a:t> l’analyse de substances peu volatiles. </a:t>
            </a:r>
          </a:p>
          <a:p>
            <a:pPr marL="68580" indent="0" algn="just">
              <a:buNone/>
            </a:pPr>
            <a:r>
              <a:rPr lang="fr-FR" dirty="0">
                <a:latin typeface="Arial Narrow"/>
                <a:cs typeface="Arial Narrow"/>
              </a:rPr>
              <a:t> l’analyse des substances </a:t>
            </a:r>
            <a:r>
              <a:rPr lang="fr-FR" dirty="0" err="1" smtClean="0">
                <a:latin typeface="Arial Narrow"/>
                <a:cs typeface="Arial Narrow"/>
              </a:rPr>
              <a:t>ionisées</a:t>
            </a:r>
            <a:r>
              <a:rPr lang="fr-FR" dirty="0" smtClean="0">
                <a:latin typeface="Arial Narrow"/>
                <a:cs typeface="Arial Narrow"/>
              </a:rPr>
              <a:t> </a:t>
            </a:r>
            <a:r>
              <a:rPr lang="fr-FR" dirty="0">
                <a:latin typeface="Arial Narrow"/>
                <a:cs typeface="Arial Narrow"/>
              </a:rPr>
              <a:t>(</a:t>
            </a:r>
            <a:r>
              <a:rPr lang="fr-FR" dirty="0" err="1">
                <a:latin typeface="Arial Narrow"/>
                <a:cs typeface="Arial Narrow"/>
              </a:rPr>
              <a:t>protéines</a:t>
            </a:r>
            <a:r>
              <a:rPr lang="fr-FR" dirty="0">
                <a:latin typeface="Arial Narrow"/>
                <a:cs typeface="Arial Narrow"/>
              </a:rPr>
              <a:t>, acides </a:t>
            </a:r>
            <a:r>
              <a:rPr lang="fr-FR" dirty="0" err="1">
                <a:latin typeface="Arial Narrow"/>
                <a:cs typeface="Arial Narrow"/>
              </a:rPr>
              <a:t>aminés</a:t>
            </a:r>
            <a:r>
              <a:rPr lang="fr-FR" dirty="0">
                <a:latin typeface="Arial Narrow"/>
                <a:cs typeface="Arial Narrow"/>
              </a:rPr>
              <a:t>...)</a:t>
            </a:r>
            <a:br>
              <a:rPr lang="fr-FR" dirty="0">
                <a:latin typeface="Arial Narrow"/>
                <a:cs typeface="Arial Narrow"/>
              </a:rPr>
            </a:br>
            <a:endParaRPr lang="fr-FR" dirty="0">
              <a:latin typeface="Arial Narrow"/>
              <a:cs typeface="Arial Narrow"/>
            </a:endParaRPr>
          </a:p>
          <a:p>
            <a:endParaRPr lang="fr-FR" dirty="0" smtClean="0"/>
          </a:p>
          <a:p>
            <a:endParaRPr lang="fr-FR" dirty="0"/>
          </a:p>
          <a:p>
            <a:endParaRPr lang="fr-FR" dirty="0"/>
          </a:p>
        </p:txBody>
      </p:sp>
    </p:spTree>
    <p:extLst>
      <p:ext uri="{BB962C8B-B14F-4D97-AF65-F5344CB8AC3E}">
        <p14:creationId xmlns:p14="http://schemas.microsoft.com/office/powerpoint/2010/main" val="32405744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4407" y="466747"/>
            <a:ext cx="7024744" cy="1143000"/>
          </a:xfrm>
        </p:spPr>
        <p:txBody>
          <a:bodyPr>
            <a:normAutofit fontScale="90000"/>
          </a:bodyPr>
          <a:lstStyle/>
          <a:p>
            <a:r>
              <a:rPr lang="fr-FR" dirty="0" smtClean="0">
                <a:latin typeface="Arial Narrow"/>
                <a:cs typeface="Arial Narrow"/>
              </a:rPr>
              <a:t>3.2 Chromatographie en phase gazeuse</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sz="2600" dirty="0">
                <a:latin typeface="Arial Narrow"/>
                <a:cs typeface="Arial Narrow"/>
              </a:rPr>
              <a:t>La chromatographie en phase gazeuse (CPG) est une </a:t>
            </a:r>
            <a:r>
              <a:rPr lang="fr-FR" sz="2600" dirty="0" err="1">
                <a:latin typeface="Arial Narrow"/>
                <a:cs typeface="Arial Narrow"/>
              </a:rPr>
              <a:t>méthode</a:t>
            </a:r>
            <a:r>
              <a:rPr lang="fr-FR" sz="2600" dirty="0">
                <a:latin typeface="Arial Narrow"/>
                <a:cs typeface="Arial Narrow"/>
              </a:rPr>
              <a:t> de </a:t>
            </a:r>
            <a:r>
              <a:rPr lang="fr-FR" sz="2600" dirty="0" err="1">
                <a:latin typeface="Arial Narrow"/>
                <a:cs typeface="Arial Narrow"/>
              </a:rPr>
              <a:t>séparation</a:t>
            </a:r>
            <a:r>
              <a:rPr lang="fr-FR" sz="2600" dirty="0">
                <a:latin typeface="Arial Narrow"/>
                <a:cs typeface="Arial Narrow"/>
              </a:rPr>
              <a:t> dont les principes </a:t>
            </a:r>
            <a:r>
              <a:rPr lang="fr-FR" sz="2600" dirty="0" err="1">
                <a:latin typeface="Arial Narrow"/>
                <a:cs typeface="Arial Narrow"/>
              </a:rPr>
              <a:t>généraux</a:t>
            </a:r>
            <a:r>
              <a:rPr lang="fr-FR" sz="2600" dirty="0">
                <a:latin typeface="Arial Narrow"/>
                <a:cs typeface="Arial Narrow"/>
              </a:rPr>
              <a:t> sont les </a:t>
            </a:r>
            <a:r>
              <a:rPr lang="fr-FR" sz="2600" dirty="0" err="1">
                <a:latin typeface="Arial Narrow"/>
                <a:cs typeface="Arial Narrow"/>
              </a:rPr>
              <a:t>mêmes</a:t>
            </a:r>
            <a:r>
              <a:rPr lang="fr-FR" sz="2600" dirty="0">
                <a:latin typeface="Arial Narrow"/>
                <a:cs typeface="Arial Narrow"/>
              </a:rPr>
              <a:t> que ceux </a:t>
            </a:r>
            <a:r>
              <a:rPr lang="fr-FR" sz="2600" dirty="0" err="1">
                <a:latin typeface="Arial Narrow"/>
                <a:cs typeface="Arial Narrow"/>
              </a:rPr>
              <a:t>énoncés</a:t>
            </a:r>
            <a:r>
              <a:rPr lang="fr-FR" sz="2600" dirty="0">
                <a:latin typeface="Arial Narrow"/>
                <a:cs typeface="Arial Narrow"/>
              </a:rPr>
              <a:t> pour la chromatographie en </a:t>
            </a:r>
            <a:r>
              <a:rPr lang="fr-FR" sz="2600" dirty="0" err="1">
                <a:latin typeface="Arial Narrow"/>
                <a:cs typeface="Arial Narrow"/>
              </a:rPr>
              <a:t>général</a:t>
            </a:r>
            <a:r>
              <a:rPr lang="fr-FR" sz="2600" dirty="0">
                <a:latin typeface="Arial Narrow"/>
                <a:cs typeface="Arial Narrow"/>
              </a:rPr>
              <a:t>, c’est-à-dire </a:t>
            </a:r>
            <a:r>
              <a:rPr lang="fr-FR" sz="2600" dirty="0" err="1">
                <a:latin typeface="Arial Narrow"/>
                <a:cs typeface="Arial Narrow"/>
              </a:rPr>
              <a:t>fondés</a:t>
            </a:r>
            <a:r>
              <a:rPr lang="fr-FR" sz="2600" dirty="0">
                <a:latin typeface="Arial Narrow"/>
                <a:cs typeface="Arial Narrow"/>
              </a:rPr>
              <a:t> sur la migration </a:t>
            </a:r>
            <a:r>
              <a:rPr lang="fr-FR" sz="2600" dirty="0" err="1">
                <a:latin typeface="Arial Narrow"/>
                <a:cs typeface="Arial Narrow"/>
              </a:rPr>
              <a:t>différentielle</a:t>
            </a:r>
            <a:r>
              <a:rPr lang="fr-FR" sz="2600" dirty="0">
                <a:latin typeface="Arial Narrow"/>
                <a:cs typeface="Arial Narrow"/>
              </a:rPr>
              <a:t> des constituants du </a:t>
            </a:r>
            <a:r>
              <a:rPr lang="fr-FR" sz="2600" dirty="0" err="1">
                <a:latin typeface="Arial Narrow"/>
                <a:cs typeface="Arial Narrow"/>
              </a:rPr>
              <a:t>mélange</a:t>
            </a:r>
            <a:r>
              <a:rPr lang="fr-FR" sz="2600" dirty="0">
                <a:latin typeface="Arial Narrow"/>
                <a:cs typeface="Arial Narrow"/>
              </a:rPr>
              <a:t> à analyser au travers d’un substrat choisi. </a:t>
            </a:r>
            <a:endParaRPr lang="fr-FR" sz="2600" dirty="0" smtClean="0">
              <a:latin typeface="Arial Narrow"/>
              <a:cs typeface="Arial Narrow"/>
            </a:endParaRPr>
          </a:p>
          <a:p>
            <a:pPr algn="just"/>
            <a:r>
              <a:rPr lang="fr-FR" sz="2600" dirty="0" smtClean="0">
                <a:latin typeface="Arial Narrow"/>
                <a:cs typeface="Arial Narrow"/>
              </a:rPr>
              <a:t>La particularité </a:t>
            </a:r>
            <a:r>
              <a:rPr lang="fr-FR" sz="2600" dirty="0">
                <a:latin typeface="Arial Narrow"/>
                <a:cs typeface="Arial Narrow"/>
              </a:rPr>
              <a:t>du </a:t>
            </a:r>
            <a:r>
              <a:rPr lang="fr-FR" sz="2600" dirty="0" err="1" smtClean="0">
                <a:latin typeface="Arial Narrow"/>
                <a:cs typeface="Arial Narrow"/>
              </a:rPr>
              <a:t>procédé</a:t>
            </a:r>
            <a:r>
              <a:rPr lang="fr-FR" sz="2600" dirty="0" smtClean="0">
                <a:latin typeface="Arial Narrow"/>
                <a:cs typeface="Arial Narrow"/>
              </a:rPr>
              <a:t> </a:t>
            </a:r>
            <a:r>
              <a:rPr lang="fr-FR" sz="2600" dirty="0">
                <a:latin typeface="Arial Narrow"/>
                <a:cs typeface="Arial Narrow"/>
              </a:rPr>
              <a:t>est d’</a:t>
            </a:r>
            <a:r>
              <a:rPr lang="fr-FR" sz="2600" dirty="0" err="1">
                <a:latin typeface="Arial Narrow"/>
                <a:cs typeface="Arial Narrow"/>
              </a:rPr>
              <a:t>opérer</a:t>
            </a:r>
            <a:r>
              <a:rPr lang="fr-FR" sz="2600" dirty="0">
                <a:latin typeface="Arial Narrow"/>
                <a:cs typeface="Arial Narrow"/>
              </a:rPr>
              <a:t> en </a:t>
            </a:r>
            <a:r>
              <a:rPr lang="fr-FR" sz="2600" dirty="0" smtClean="0">
                <a:latin typeface="Arial Narrow"/>
                <a:cs typeface="Arial Narrow"/>
              </a:rPr>
              <a:t>totalité </a:t>
            </a:r>
            <a:r>
              <a:rPr lang="fr-FR" sz="2600" dirty="0">
                <a:latin typeface="Arial Narrow"/>
                <a:cs typeface="Arial Narrow"/>
              </a:rPr>
              <a:t>sur des produits </a:t>
            </a:r>
            <a:r>
              <a:rPr lang="fr-FR" sz="2600" dirty="0" err="1">
                <a:latin typeface="Arial Narrow"/>
                <a:cs typeface="Arial Narrow"/>
              </a:rPr>
              <a:t>volatilisés</a:t>
            </a:r>
            <a:r>
              <a:rPr lang="fr-FR" sz="2600" dirty="0">
                <a:latin typeface="Arial Narrow"/>
                <a:cs typeface="Arial Narrow"/>
              </a:rPr>
              <a:t>, ce qui implique de maintenir une </a:t>
            </a:r>
            <a:r>
              <a:rPr lang="fr-FR" sz="2600" dirty="0" err="1">
                <a:latin typeface="Arial Narrow"/>
                <a:cs typeface="Arial Narrow"/>
              </a:rPr>
              <a:t>température</a:t>
            </a:r>
            <a:r>
              <a:rPr lang="fr-FR" sz="2600" dirty="0">
                <a:latin typeface="Arial Narrow"/>
                <a:cs typeface="Arial Narrow"/>
              </a:rPr>
              <a:t> minimale convenable, mais sans qu’il y ait volatilisation du substrat, et de travailler en circuit </a:t>
            </a:r>
            <a:r>
              <a:rPr lang="fr-FR" sz="2600" dirty="0" err="1">
                <a:latin typeface="Arial Narrow"/>
                <a:cs typeface="Arial Narrow"/>
              </a:rPr>
              <a:t>étanche</a:t>
            </a:r>
            <a:r>
              <a:rPr lang="fr-FR" sz="2600" dirty="0">
                <a:latin typeface="Arial Narrow"/>
                <a:cs typeface="Arial Narrow"/>
              </a:rPr>
              <a:t> </a:t>
            </a:r>
            <a:r>
              <a:rPr lang="fr-FR" sz="2600" dirty="0" smtClean="0">
                <a:latin typeface="Arial Narrow"/>
                <a:cs typeface="Arial Narrow"/>
              </a:rPr>
              <a:t>au </a:t>
            </a:r>
            <a:r>
              <a:rPr lang="fr-FR" sz="2600" dirty="0">
                <a:latin typeface="Arial Narrow"/>
                <a:cs typeface="Arial Narrow"/>
              </a:rPr>
              <a:t>gaz.</a:t>
            </a:r>
            <a:br>
              <a:rPr lang="fr-FR" sz="2600" dirty="0">
                <a:latin typeface="Arial Narrow"/>
                <a:cs typeface="Arial Narrow"/>
              </a:rPr>
            </a:br>
            <a:endParaRPr lang="fr-FR" sz="2600" dirty="0">
              <a:latin typeface="Arial Narrow"/>
              <a:cs typeface="Arial Narrow"/>
            </a:endParaRPr>
          </a:p>
          <a:p>
            <a:endParaRPr lang="fr-FR" dirty="0"/>
          </a:p>
        </p:txBody>
      </p:sp>
    </p:spTree>
    <p:extLst>
      <p:ext uri="{BB962C8B-B14F-4D97-AF65-F5344CB8AC3E}">
        <p14:creationId xmlns:p14="http://schemas.microsoft.com/office/powerpoint/2010/main" val="15305421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9074" y="318581"/>
            <a:ext cx="7024744" cy="1143000"/>
          </a:xfrm>
        </p:spPr>
        <p:txBody>
          <a:bodyPr>
            <a:normAutofit fontScale="90000"/>
          </a:bodyPr>
          <a:lstStyle/>
          <a:p>
            <a:r>
              <a:rPr lang="fr-FR" dirty="0">
                <a:latin typeface="Arial Narrow"/>
                <a:cs typeface="Arial Narrow"/>
              </a:rPr>
              <a:t>3.2 Chromatographie en phase gazeuse</a:t>
            </a:r>
            <a:endParaRPr lang="fr-FR" dirty="0"/>
          </a:p>
        </p:txBody>
      </p:sp>
      <p:sp>
        <p:nvSpPr>
          <p:cNvPr id="3" name="Espace réservé du contenu 2"/>
          <p:cNvSpPr>
            <a:spLocks noGrp="1"/>
          </p:cNvSpPr>
          <p:nvPr>
            <p:ph idx="1"/>
          </p:nvPr>
        </p:nvSpPr>
        <p:spPr>
          <a:xfrm>
            <a:off x="1144855" y="1824682"/>
            <a:ext cx="6777317" cy="3508977"/>
          </a:xfrm>
        </p:spPr>
        <p:txBody>
          <a:bodyPr>
            <a:noAutofit/>
          </a:bodyPr>
          <a:lstStyle/>
          <a:p>
            <a:pPr algn="just"/>
            <a:r>
              <a:rPr lang="fr-FR" sz="2200" dirty="0">
                <a:latin typeface="Arial Narrow"/>
                <a:cs typeface="Arial Narrow"/>
              </a:rPr>
              <a:t>La chromatographie en phase gazeuse est une transposition de la chromatographie sur colonne dans laquelle la phase mobile liquide a </a:t>
            </a:r>
            <a:r>
              <a:rPr lang="fr-FR" sz="2200" dirty="0" err="1" smtClean="0">
                <a:latin typeface="Arial Narrow"/>
                <a:cs typeface="Arial Narrow"/>
              </a:rPr>
              <a:t>été</a:t>
            </a:r>
            <a:r>
              <a:rPr lang="fr-FR" sz="2200" dirty="0" smtClean="0">
                <a:latin typeface="Arial Narrow"/>
                <a:cs typeface="Arial Narrow"/>
              </a:rPr>
              <a:t> </a:t>
            </a:r>
            <a:r>
              <a:rPr lang="fr-FR" sz="2200" dirty="0" err="1">
                <a:latin typeface="Arial Narrow"/>
                <a:cs typeface="Arial Narrow"/>
              </a:rPr>
              <a:t>remplacée</a:t>
            </a:r>
            <a:r>
              <a:rPr lang="fr-FR" sz="2200" dirty="0">
                <a:latin typeface="Arial Narrow"/>
                <a:cs typeface="Arial Narrow"/>
              </a:rPr>
              <a:t> par un </a:t>
            </a:r>
            <a:r>
              <a:rPr lang="fr-FR" sz="2200" dirty="0" smtClean="0">
                <a:latin typeface="Arial Narrow"/>
                <a:cs typeface="Arial Narrow"/>
              </a:rPr>
              <a:t>gaz.</a:t>
            </a:r>
          </a:p>
          <a:p>
            <a:pPr algn="just"/>
            <a:r>
              <a:rPr lang="fr-FR" sz="2200" dirty="0" smtClean="0">
                <a:latin typeface="Arial Narrow"/>
                <a:cs typeface="Arial Narrow"/>
              </a:rPr>
              <a:t>La </a:t>
            </a:r>
            <a:r>
              <a:rPr lang="fr-FR" sz="2200" dirty="0">
                <a:latin typeface="Arial Narrow"/>
                <a:cs typeface="Arial Narrow"/>
              </a:rPr>
              <a:t>CPG gaz-solide est une chromatographie d’adsorption, la phase stationnaire </a:t>
            </a:r>
            <a:r>
              <a:rPr lang="fr-FR" sz="2200" dirty="0" err="1">
                <a:latin typeface="Arial Narrow"/>
                <a:cs typeface="Arial Narrow"/>
              </a:rPr>
              <a:t>étant</a:t>
            </a:r>
            <a:r>
              <a:rPr lang="fr-FR" sz="2200" dirty="0">
                <a:latin typeface="Arial Narrow"/>
                <a:cs typeface="Arial Narrow"/>
              </a:rPr>
              <a:t> un solide adsorbant, la migration </a:t>
            </a:r>
            <a:r>
              <a:rPr lang="fr-FR" sz="2200" dirty="0" err="1">
                <a:latin typeface="Arial Narrow"/>
                <a:cs typeface="Arial Narrow"/>
              </a:rPr>
              <a:t>différentielle</a:t>
            </a:r>
            <a:r>
              <a:rPr lang="fr-FR" sz="2200" dirty="0">
                <a:latin typeface="Arial Narrow"/>
                <a:cs typeface="Arial Narrow"/>
              </a:rPr>
              <a:t> est </a:t>
            </a:r>
            <a:r>
              <a:rPr lang="fr-FR" sz="2200" dirty="0" err="1">
                <a:latin typeface="Arial Narrow"/>
                <a:cs typeface="Arial Narrow"/>
              </a:rPr>
              <a:t>assurée</a:t>
            </a:r>
            <a:r>
              <a:rPr lang="fr-FR" sz="2200" dirty="0">
                <a:latin typeface="Arial Narrow"/>
                <a:cs typeface="Arial Narrow"/>
              </a:rPr>
              <a:t> par les </a:t>
            </a:r>
            <a:r>
              <a:rPr lang="fr-FR" sz="2200" dirty="0" err="1">
                <a:latin typeface="Arial Narrow"/>
                <a:cs typeface="Arial Narrow"/>
              </a:rPr>
              <a:t>différences</a:t>
            </a:r>
            <a:r>
              <a:rPr lang="fr-FR" sz="2200" dirty="0">
                <a:latin typeface="Arial Narrow"/>
                <a:cs typeface="Arial Narrow"/>
              </a:rPr>
              <a:t> </a:t>
            </a:r>
            <a:r>
              <a:rPr lang="fr-FR" sz="2200" dirty="0" smtClean="0">
                <a:latin typeface="Arial Narrow"/>
                <a:cs typeface="Arial Narrow"/>
              </a:rPr>
              <a:t>d’</a:t>
            </a:r>
            <a:r>
              <a:rPr lang="fr-FR" sz="2200" dirty="0" err="1" smtClean="0">
                <a:latin typeface="Arial Narrow"/>
                <a:cs typeface="Arial Narrow"/>
              </a:rPr>
              <a:t>adsorbance</a:t>
            </a:r>
            <a:r>
              <a:rPr lang="fr-FR" sz="2200" dirty="0" smtClean="0">
                <a:latin typeface="Arial Narrow"/>
                <a:cs typeface="Arial Narrow"/>
              </a:rPr>
              <a:t>.</a:t>
            </a:r>
          </a:p>
          <a:p>
            <a:pPr algn="just"/>
            <a:r>
              <a:rPr lang="fr-FR" sz="2200" dirty="0" smtClean="0">
                <a:latin typeface="Arial Narrow"/>
                <a:cs typeface="Arial Narrow"/>
              </a:rPr>
              <a:t>La </a:t>
            </a:r>
            <a:r>
              <a:rPr lang="fr-FR" sz="2200" dirty="0">
                <a:latin typeface="Arial Narrow"/>
                <a:cs typeface="Arial Narrow"/>
              </a:rPr>
              <a:t>CPG gaz-liquide est une chromatographie de partage, la phase stationnaire </a:t>
            </a:r>
            <a:r>
              <a:rPr lang="fr-FR" sz="2200" dirty="0" err="1">
                <a:latin typeface="Arial Narrow"/>
                <a:cs typeface="Arial Narrow"/>
              </a:rPr>
              <a:t>étant</a:t>
            </a:r>
            <a:r>
              <a:rPr lang="fr-FR" sz="2200" dirty="0">
                <a:latin typeface="Arial Narrow"/>
                <a:cs typeface="Arial Narrow"/>
              </a:rPr>
              <a:t> un liquide non volatil </a:t>
            </a:r>
            <a:r>
              <a:rPr lang="fr-FR" sz="2200" dirty="0" err="1">
                <a:latin typeface="Arial Narrow"/>
                <a:cs typeface="Arial Narrow"/>
              </a:rPr>
              <a:t>réparti</a:t>
            </a:r>
            <a:r>
              <a:rPr lang="fr-FR" sz="2200" dirty="0">
                <a:latin typeface="Arial Narrow"/>
                <a:cs typeface="Arial Narrow"/>
              </a:rPr>
              <a:t> sur un support inerte. Le gaz vecteur est le gaz qui </a:t>
            </a:r>
            <a:r>
              <a:rPr lang="fr-FR" sz="2200" dirty="0" err="1">
                <a:latin typeface="Arial Narrow"/>
                <a:cs typeface="Arial Narrow"/>
              </a:rPr>
              <a:t>véhicule</a:t>
            </a:r>
            <a:r>
              <a:rPr lang="fr-FR" sz="2200" dirty="0">
                <a:latin typeface="Arial Narrow"/>
                <a:cs typeface="Arial Narrow"/>
              </a:rPr>
              <a:t> les </a:t>
            </a:r>
            <a:r>
              <a:rPr lang="fr-FR" sz="2200" dirty="0" err="1">
                <a:latin typeface="Arial Narrow"/>
                <a:cs typeface="Arial Narrow"/>
              </a:rPr>
              <a:t>solutés</a:t>
            </a:r>
            <a:r>
              <a:rPr lang="fr-FR" sz="2200" dirty="0">
                <a:latin typeface="Arial Narrow"/>
                <a:cs typeface="Arial Narrow"/>
              </a:rPr>
              <a:t>. </a:t>
            </a:r>
            <a:r>
              <a:rPr lang="fr-FR" sz="2200" dirty="0" smtClean="0">
                <a:latin typeface="Arial Narrow"/>
                <a:cs typeface="Arial Narrow"/>
              </a:rPr>
              <a:t>La </a:t>
            </a:r>
            <a:r>
              <a:rPr lang="fr-FR" sz="2200" dirty="0">
                <a:latin typeface="Arial Narrow"/>
                <a:cs typeface="Arial Narrow"/>
              </a:rPr>
              <a:t>migration </a:t>
            </a:r>
            <a:r>
              <a:rPr lang="fr-FR" sz="2200" dirty="0" err="1">
                <a:latin typeface="Arial Narrow"/>
                <a:cs typeface="Arial Narrow"/>
              </a:rPr>
              <a:t>différentielle</a:t>
            </a:r>
            <a:r>
              <a:rPr lang="fr-FR" sz="2200" dirty="0">
                <a:latin typeface="Arial Narrow"/>
                <a:cs typeface="Arial Narrow"/>
              </a:rPr>
              <a:t> est obtenue par les </a:t>
            </a:r>
            <a:r>
              <a:rPr lang="fr-FR" sz="2200" dirty="0" err="1">
                <a:latin typeface="Arial Narrow"/>
                <a:cs typeface="Arial Narrow"/>
              </a:rPr>
              <a:t>différences</a:t>
            </a:r>
            <a:r>
              <a:rPr lang="fr-FR" sz="2200" dirty="0">
                <a:latin typeface="Arial Narrow"/>
                <a:cs typeface="Arial Narrow"/>
              </a:rPr>
              <a:t> de </a:t>
            </a:r>
            <a:r>
              <a:rPr lang="fr-FR" sz="2200" dirty="0" smtClean="0">
                <a:latin typeface="Arial Narrow"/>
                <a:cs typeface="Arial Narrow"/>
              </a:rPr>
              <a:t>solubilité </a:t>
            </a:r>
            <a:r>
              <a:rPr lang="fr-FR" sz="2200" dirty="0">
                <a:latin typeface="Arial Narrow"/>
                <a:cs typeface="Arial Narrow"/>
              </a:rPr>
              <a:t>dans le liquide fixe. Le </a:t>
            </a:r>
            <a:r>
              <a:rPr lang="fr-FR" sz="2200" dirty="0" smtClean="0">
                <a:latin typeface="Arial Narrow"/>
                <a:cs typeface="Arial Narrow"/>
              </a:rPr>
              <a:t>soluté se partage </a:t>
            </a:r>
            <a:r>
              <a:rPr lang="fr-FR" sz="2200" dirty="0">
                <a:latin typeface="Arial Narrow"/>
                <a:cs typeface="Arial Narrow"/>
              </a:rPr>
              <a:t>entre le gaz vecteur et le liquide stationnaire. </a:t>
            </a:r>
          </a:p>
          <a:p>
            <a:pPr algn="just"/>
            <a:endParaRPr lang="fr-FR" sz="2200" dirty="0">
              <a:latin typeface="Arial Narrow"/>
              <a:cs typeface="Arial Narrow"/>
            </a:endParaRPr>
          </a:p>
        </p:txBody>
      </p:sp>
    </p:spTree>
    <p:extLst>
      <p:ext uri="{BB962C8B-B14F-4D97-AF65-F5344CB8AC3E}">
        <p14:creationId xmlns:p14="http://schemas.microsoft.com/office/powerpoint/2010/main" val="1408013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7963" y="456164"/>
            <a:ext cx="7024744" cy="1143000"/>
          </a:xfrm>
        </p:spPr>
        <p:txBody>
          <a:bodyPr>
            <a:normAutofit fontScale="90000"/>
          </a:bodyPr>
          <a:lstStyle/>
          <a:p>
            <a:r>
              <a:rPr lang="fr-FR" dirty="0">
                <a:latin typeface="Arial Narrow"/>
                <a:cs typeface="Arial Narrow"/>
              </a:rPr>
              <a:t>3.2 Chromatographie en phase gazeuse</a:t>
            </a:r>
            <a:endParaRPr lang="fr-FR" dirty="0"/>
          </a:p>
        </p:txBody>
      </p:sp>
      <p:sp>
        <p:nvSpPr>
          <p:cNvPr id="3" name="Espace réservé du contenu 2"/>
          <p:cNvSpPr>
            <a:spLocks noGrp="1"/>
          </p:cNvSpPr>
          <p:nvPr>
            <p:ph idx="1"/>
          </p:nvPr>
        </p:nvSpPr>
        <p:spPr>
          <a:xfrm>
            <a:off x="862585" y="1796856"/>
            <a:ext cx="7284051" cy="4035773"/>
          </a:xfrm>
        </p:spPr>
        <p:txBody>
          <a:bodyPr>
            <a:normAutofit lnSpcReduction="10000"/>
          </a:bodyPr>
          <a:lstStyle/>
          <a:p>
            <a:pPr algn="just"/>
            <a:r>
              <a:rPr lang="fr-FR" dirty="0" smtClean="0">
                <a:latin typeface="Arial Narrow"/>
                <a:cs typeface="Arial Narrow"/>
              </a:rPr>
              <a:t>Le gaz vecteur peut </a:t>
            </a:r>
            <a:r>
              <a:rPr lang="fr-FR" dirty="0" err="1" smtClean="0">
                <a:latin typeface="Arial Narrow"/>
                <a:cs typeface="Arial Narrow"/>
              </a:rPr>
              <a:t>être</a:t>
            </a:r>
            <a:r>
              <a:rPr lang="fr-FR" dirty="0" smtClean="0">
                <a:latin typeface="Arial Narrow"/>
                <a:cs typeface="Arial Narrow"/>
              </a:rPr>
              <a:t> de l’</a:t>
            </a:r>
            <a:r>
              <a:rPr lang="fr-FR" dirty="0" err="1" smtClean="0">
                <a:latin typeface="Arial Narrow"/>
                <a:cs typeface="Arial Narrow"/>
              </a:rPr>
              <a:t>hélium</a:t>
            </a:r>
            <a:r>
              <a:rPr lang="fr-FR" dirty="0" smtClean="0">
                <a:latin typeface="Arial Narrow"/>
                <a:cs typeface="Arial Narrow"/>
              </a:rPr>
              <a:t>, de l’azote, de l’</a:t>
            </a:r>
            <a:r>
              <a:rPr lang="fr-FR" dirty="0" err="1" smtClean="0">
                <a:latin typeface="Arial Narrow"/>
                <a:cs typeface="Arial Narrow"/>
              </a:rPr>
              <a:t>hydrogène</a:t>
            </a:r>
            <a:r>
              <a:rPr lang="fr-FR" dirty="0" smtClean="0">
                <a:latin typeface="Arial Narrow"/>
                <a:cs typeface="Arial Narrow"/>
              </a:rPr>
              <a:t> ou de l’argon, son choix </a:t>
            </a:r>
            <a:r>
              <a:rPr lang="fr-FR" dirty="0" err="1" smtClean="0">
                <a:latin typeface="Arial Narrow"/>
                <a:cs typeface="Arial Narrow"/>
              </a:rPr>
              <a:t>dépend</a:t>
            </a:r>
            <a:r>
              <a:rPr lang="fr-FR" dirty="0" smtClean="0">
                <a:latin typeface="Arial Narrow"/>
                <a:cs typeface="Arial Narrow"/>
              </a:rPr>
              <a:t> de facteurs tels que la disponibilité, la pureté, la consommation et le type de </a:t>
            </a:r>
            <a:r>
              <a:rPr lang="fr-FR" dirty="0" err="1" smtClean="0">
                <a:latin typeface="Arial Narrow"/>
                <a:cs typeface="Arial Narrow"/>
              </a:rPr>
              <a:t>détecteur</a:t>
            </a:r>
            <a:r>
              <a:rPr lang="fr-FR" dirty="0" smtClean="0">
                <a:latin typeface="Arial Narrow"/>
                <a:cs typeface="Arial Narrow"/>
              </a:rPr>
              <a:t> utilisé (avec des </a:t>
            </a:r>
            <a:r>
              <a:rPr lang="fr-FR" dirty="0" err="1" smtClean="0">
                <a:latin typeface="Arial Narrow"/>
                <a:cs typeface="Arial Narrow"/>
              </a:rPr>
              <a:t>détecteurs</a:t>
            </a:r>
            <a:r>
              <a:rPr lang="fr-FR" dirty="0" smtClean="0">
                <a:latin typeface="Arial Narrow"/>
                <a:cs typeface="Arial Narrow"/>
              </a:rPr>
              <a:t> à conductivité thermique, on choisit l’</a:t>
            </a:r>
            <a:r>
              <a:rPr lang="fr-FR" dirty="0" err="1" smtClean="0">
                <a:latin typeface="Arial Narrow"/>
                <a:cs typeface="Arial Narrow"/>
              </a:rPr>
              <a:t>hélium</a:t>
            </a:r>
            <a:r>
              <a:rPr lang="fr-FR" dirty="0" smtClean="0">
                <a:latin typeface="Arial Narrow"/>
                <a:cs typeface="Arial Narrow"/>
              </a:rPr>
              <a:t> en raison de sa conductivité thermique </a:t>
            </a:r>
            <a:r>
              <a:rPr lang="fr-FR" dirty="0" err="1" smtClean="0">
                <a:latin typeface="Arial Narrow"/>
                <a:cs typeface="Arial Narrow"/>
              </a:rPr>
              <a:t>élevée</a:t>
            </a:r>
            <a:r>
              <a:rPr lang="fr-FR" dirty="0" smtClean="0">
                <a:latin typeface="Arial Narrow"/>
                <a:cs typeface="Arial Narrow"/>
              </a:rPr>
              <a:t> par rapport à la plupart des vapeurs de </a:t>
            </a:r>
            <a:r>
              <a:rPr lang="fr-FR" dirty="0" err="1" smtClean="0">
                <a:latin typeface="Arial Narrow"/>
                <a:cs typeface="Arial Narrow"/>
              </a:rPr>
              <a:t>composés</a:t>
            </a:r>
            <a:r>
              <a:rPr lang="fr-FR" dirty="0" smtClean="0">
                <a:latin typeface="Arial Narrow"/>
                <a:cs typeface="Arial Narrow"/>
              </a:rPr>
              <a:t> organiques). </a:t>
            </a:r>
          </a:p>
          <a:p>
            <a:pPr algn="just"/>
            <a:r>
              <a:rPr lang="fr-FR" dirty="0" smtClean="0">
                <a:latin typeface="Arial Narrow"/>
                <a:cs typeface="Arial Narrow"/>
              </a:rPr>
              <a:t>L’alimentation en gaz vecteur à haute pression implique des </a:t>
            </a:r>
            <a:r>
              <a:rPr lang="fr-FR" dirty="0" err="1" smtClean="0">
                <a:latin typeface="Arial Narrow"/>
                <a:cs typeface="Arial Narrow"/>
              </a:rPr>
              <a:t>débimétres</a:t>
            </a:r>
            <a:r>
              <a:rPr lang="fr-FR" dirty="0" smtClean="0">
                <a:latin typeface="Arial Narrow"/>
                <a:cs typeface="Arial Narrow"/>
              </a:rPr>
              <a:t> et des </a:t>
            </a:r>
            <a:r>
              <a:rPr lang="fr-FR" dirty="0" err="1" smtClean="0">
                <a:latin typeface="Arial Narrow"/>
                <a:cs typeface="Arial Narrow"/>
              </a:rPr>
              <a:t>régulateurs</a:t>
            </a:r>
            <a:r>
              <a:rPr lang="fr-FR" dirty="0" smtClean="0">
                <a:latin typeface="Arial Narrow"/>
                <a:cs typeface="Arial Narrow"/>
              </a:rPr>
              <a:t> de pression, l’efficacité de l’appareil </a:t>
            </a:r>
            <a:r>
              <a:rPr lang="fr-FR" dirty="0" err="1" smtClean="0">
                <a:latin typeface="Arial Narrow"/>
                <a:cs typeface="Arial Narrow"/>
              </a:rPr>
              <a:t>dépend</a:t>
            </a:r>
            <a:r>
              <a:rPr lang="fr-FR" dirty="0" smtClean="0">
                <a:latin typeface="Arial Narrow"/>
                <a:cs typeface="Arial Narrow"/>
              </a:rPr>
              <a:t> beaucoup du maintien d’un </a:t>
            </a:r>
            <a:r>
              <a:rPr lang="fr-FR" dirty="0" err="1" smtClean="0">
                <a:latin typeface="Arial Narrow"/>
                <a:cs typeface="Arial Narrow"/>
              </a:rPr>
              <a:t>débit</a:t>
            </a:r>
            <a:r>
              <a:rPr lang="fr-FR" dirty="0" smtClean="0">
                <a:latin typeface="Arial Narrow"/>
                <a:cs typeface="Arial Narrow"/>
              </a:rPr>
              <a:t> constant du gaz vecteur. </a:t>
            </a:r>
          </a:p>
          <a:p>
            <a:endParaRPr lang="fr-FR" dirty="0"/>
          </a:p>
        </p:txBody>
      </p:sp>
    </p:spTree>
    <p:extLst>
      <p:ext uri="{BB962C8B-B14F-4D97-AF65-F5344CB8AC3E}">
        <p14:creationId xmlns:p14="http://schemas.microsoft.com/office/powerpoint/2010/main" val="182169246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7157" y="223330"/>
            <a:ext cx="7024744" cy="1143000"/>
          </a:xfrm>
        </p:spPr>
        <p:txBody>
          <a:bodyPr>
            <a:normAutofit fontScale="90000"/>
          </a:bodyPr>
          <a:lstStyle/>
          <a:p>
            <a:r>
              <a:rPr lang="fr-FR" dirty="0">
                <a:latin typeface="Arial Narrow"/>
                <a:cs typeface="Arial Narrow"/>
              </a:rPr>
              <a:t>3.2 Chromatographie en phase gazeuse</a:t>
            </a:r>
            <a:endParaRPr lang="fr-FR" dirty="0"/>
          </a:p>
        </p:txBody>
      </p:sp>
      <p:sp>
        <p:nvSpPr>
          <p:cNvPr id="3" name="Espace réservé du contenu 2"/>
          <p:cNvSpPr>
            <a:spLocks noGrp="1"/>
          </p:cNvSpPr>
          <p:nvPr>
            <p:ph idx="1"/>
          </p:nvPr>
        </p:nvSpPr>
        <p:spPr>
          <a:xfrm>
            <a:off x="1128159" y="1487569"/>
            <a:ext cx="6777317" cy="3508977"/>
          </a:xfrm>
        </p:spPr>
        <p:txBody>
          <a:bodyPr/>
          <a:lstStyle/>
          <a:p>
            <a:r>
              <a:rPr lang="fr-FR" dirty="0" smtClean="0">
                <a:latin typeface="Arial Narrow"/>
                <a:cs typeface="Arial Narrow"/>
              </a:rPr>
              <a:t>Appareillage:</a:t>
            </a:r>
          </a:p>
          <a:p>
            <a:endParaRPr lang="fr-FR" dirty="0">
              <a:latin typeface="Arial Narrow"/>
              <a:cs typeface="Arial Narrow"/>
            </a:endParaRPr>
          </a:p>
        </p:txBody>
      </p:sp>
      <p:pic>
        <p:nvPicPr>
          <p:cNvPr id="4" name="Image 3"/>
          <p:cNvPicPr>
            <a:picLocks noChangeAspect="1"/>
          </p:cNvPicPr>
          <p:nvPr/>
        </p:nvPicPr>
        <p:blipFill>
          <a:blip r:embed="rId2"/>
          <a:stretch>
            <a:fillRect/>
          </a:stretch>
        </p:blipFill>
        <p:spPr>
          <a:xfrm>
            <a:off x="645583" y="2010833"/>
            <a:ext cx="7958668" cy="4338058"/>
          </a:xfrm>
          <a:prstGeom prst="rect">
            <a:avLst/>
          </a:prstGeom>
        </p:spPr>
      </p:pic>
    </p:spTree>
    <p:extLst>
      <p:ext uri="{BB962C8B-B14F-4D97-AF65-F5344CB8AC3E}">
        <p14:creationId xmlns:p14="http://schemas.microsoft.com/office/powerpoint/2010/main" val="498138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6740" y="276246"/>
            <a:ext cx="7024744" cy="1143000"/>
          </a:xfrm>
        </p:spPr>
        <p:txBody>
          <a:bodyPr>
            <a:normAutofit fontScale="90000"/>
          </a:bodyPr>
          <a:lstStyle/>
          <a:p>
            <a:r>
              <a:rPr lang="fr-FR" dirty="0">
                <a:latin typeface="Arial Narrow"/>
                <a:cs typeface="Arial Narrow"/>
              </a:rPr>
              <a:t>3.2 Chromatographie en phase gazeuse</a:t>
            </a:r>
            <a:endParaRPr lang="fr-FR" dirty="0"/>
          </a:p>
        </p:txBody>
      </p:sp>
      <p:sp>
        <p:nvSpPr>
          <p:cNvPr id="3" name="Espace réservé du contenu 2"/>
          <p:cNvSpPr>
            <a:spLocks noGrp="1"/>
          </p:cNvSpPr>
          <p:nvPr>
            <p:ph idx="1"/>
          </p:nvPr>
        </p:nvSpPr>
        <p:spPr>
          <a:xfrm>
            <a:off x="1036893" y="1703917"/>
            <a:ext cx="7090559" cy="3873500"/>
          </a:xfrm>
        </p:spPr>
        <p:txBody>
          <a:bodyPr>
            <a:normAutofit lnSpcReduction="10000"/>
          </a:bodyPr>
          <a:lstStyle/>
          <a:p>
            <a:pPr algn="just"/>
            <a:r>
              <a:rPr lang="fr-FR" b="1" dirty="0" smtClean="0">
                <a:latin typeface="Arial Narrow"/>
                <a:cs typeface="Arial Narrow"/>
              </a:rPr>
              <a:t>Principe:</a:t>
            </a:r>
          </a:p>
          <a:p>
            <a:pPr algn="just"/>
            <a:r>
              <a:rPr lang="fr-FR" dirty="0" smtClean="0">
                <a:latin typeface="Arial Narrow"/>
                <a:cs typeface="Arial Narrow"/>
              </a:rPr>
              <a:t>La CPG repose sur l’équilibre de partage des </a:t>
            </a:r>
            <a:r>
              <a:rPr lang="fr-FR" dirty="0" err="1" smtClean="0">
                <a:latin typeface="Arial Narrow"/>
                <a:cs typeface="Arial Narrow"/>
              </a:rPr>
              <a:t>analytes</a:t>
            </a:r>
            <a:r>
              <a:rPr lang="fr-FR" dirty="0" smtClean="0">
                <a:latin typeface="Arial Narrow"/>
                <a:cs typeface="Arial Narrow"/>
              </a:rPr>
              <a:t> entre une phase stationnaire et une phase mobile gazeuse. La séparation des </a:t>
            </a:r>
            <a:r>
              <a:rPr lang="fr-FR" dirty="0" err="1" smtClean="0">
                <a:latin typeface="Arial Narrow"/>
                <a:cs typeface="Arial Narrow"/>
              </a:rPr>
              <a:t>analytes</a:t>
            </a:r>
            <a:r>
              <a:rPr lang="fr-FR" dirty="0" smtClean="0">
                <a:latin typeface="Arial Narrow"/>
                <a:cs typeface="Arial Narrow"/>
              </a:rPr>
              <a:t> repose sur la différence d’affinité de ces composés pour la phase stationnaire et pour la phase mobile.</a:t>
            </a:r>
          </a:p>
          <a:p>
            <a:pPr algn="just"/>
            <a:r>
              <a:rPr lang="fr-FR" dirty="0" smtClean="0">
                <a:latin typeface="Arial Narrow"/>
                <a:cs typeface="Arial Narrow"/>
              </a:rPr>
              <a:t>Le mélange à analyser est vaporisé puis transporté à travers une colonne contenant une substance liquide ou solide qui constitue la phase stationnaire. Le transport se fait à l’aide d’ un gaz inerte appelé gaz vecteur qui constitue la phase mobile.</a:t>
            </a:r>
            <a:endParaRPr lang="fr-FR" dirty="0">
              <a:latin typeface="Arial Narrow"/>
              <a:cs typeface="Arial Narrow"/>
            </a:endParaRPr>
          </a:p>
        </p:txBody>
      </p:sp>
    </p:spTree>
    <p:extLst>
      <p:ext uri="{BB962C8B-B14F-4D97-AF65-F5344CB8AC3E}">
        <p14:creationId xmlns:p14="http://schemas.microsoft.com/office/powerpoint/2010/main" val="875343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490" y="279491"/>
            <a:ext cx="7024744" cy="1143000"/>
          </a:xfrm>
        </p:spPr>
        <p:txBody>
          <a:bodyPr>
            <a:normAutofit fontScale="90000"/>
          </a:bodyPr>
          <a:lstStyle/>
          <a:p>
            <a:r>
              <a:rPr lang="fr-FR" dirty="0">
                <a:latin typeface="Arial Narrow"/>
                <a:cs typeface="Arial Narrow"/>
              </a:rPr>
              <a:t>3.2 Chromatographie en phase gazeuse</a:t>
            </a:r>
            <a:endParaRPr lang="fr-FR" dirty="0"/>
          </a:p>
        </p:txBody>
      </p:sp>
      <p:sp>
        <p:nvSpPr>
          <p:cNvPr id="3" name="Espace réservé du contenu 2"/>
          <p:cNvSpPr>
            <a:spLocks noGrp="1"/>
          </p:cNvSpPr>
          <p:nvPr>
            <p:ph idx="1"/>
          </p:nvPr>
        </p:nvSpPr>
        <p:spPr>
          <a:xfrm>
            <a:off x="550333" y="1460142"/>
            <a:ext cx="7672917" cy="3508977"/>
          </a:xfrm>
        </p:spPr>
        <p:txBody>
          <a:bodyPr>
            <a:noAutofit/>
          </a:bodyPr>
          <a:lstStyle/>
          <a:p>
            <a:pPr algn="just"/>
            <a:r>
              <a:rPr lang="fr-FR" dirty="0" smtClean="0">
                <a:latin typeface="Arial Narrow"/>
                <a:cs typeface="Arial Narrow"/>
              </a:rPr>
              <a:t>La colonne est contenue dans un four de type chaleur tournante, dont la température est précisément ajustable (typiquement entre 20°C et 350°C) et programmable. Les températures utilisables en pratique dépendent des domaines de stabilité en température de la colonne utilisée et de ceux des composés analysés.  </a:t>
            </a:r>
          </a:p>
          <a:p>
            <a:pPr algn="just"/>
            <a:r>
              <a:rPr lang="fr-FR" dirty="0" smtClean="0">
                <a:latin typeface="Arial Narrow"/>
                <a:cs typeface="Arial Narrow"/>
              </a:rPr>
              <a:t>Pus la température du four (et donc de la colonne)est élevée, plus les </a:t>
            </a:r>
            <a:r>
              <a:rPr lang="fr-FR" dirty="0" err="1" smtClean="0">
                <a:latin typeface="Arial Narrow"/>
                <a:cs typeface="Arial Narrow"/>
              </a:rPr>
              <a:t>analytes</a:t>
            </a:r>
            <a:r>
              <a:rPr lang="fr-FR" dirty="0" smtClean="0">
                <a:latin typeface="Arial Narrow"/>
                <a:cs typeface="Arial Narrow"/>
              </a:rPr>
              <a:t> se déplacent rapidement dans la colonne, mais moins ils interagissent avec la phase stationnaire, et donc ils sont séparés. Plus la température du four est basse, meilleure est la séparation des </a:t>
            </a:r>
            <a:r>
              <a:rPr lang="fr-FR" dirty="0" err="1" smtClean="0">
                <a:latin typeface="Arial Narrow"/>
                <a:cs typeface="Arial Narrow"/>
              </a:rPr>
              <a:t>analytes</a:t>
            </a:r>
            <a:r>
              <a:rPr lang="fr-FR" dirty="0" smtClean="0">
                <a:latin typeface="Arial Narrow"/>
                <a:cs typeface="Arial Narrow"/>
              </a:rPr>
              <a:t>, </a:t>
            </a:r>
            <a:r>
              <a:rPr lang="fr-FR" dirty="0" err="1" smtClean="0">
                <a:latin typeface="Arial Narrow"/>
                <a:cs typeface="Arial Narrow"/>
              </a:rPr>
              <a:t>maisplus</a:t>
            </a:r>
            <a:r>
              <a:rPr lang="fr-FR" dirty="0" smtClean="0">
                <a:latin typeface="Arial Narrow"/>
                <a:cs typeface="Arial Narrow"/>
              </a:rPr>
              <a:t> longue est l’analyse. Le choix de la température est donc un compromis entre la durée de l’analyse et le niveau de séparation souhaité. </a:t>
            </a:r>
            <a:endParaRPr lang="fr-FR" dirty="0">
              <a:latin typeface="Arial Narrow"/>
              <a:cs typeface="Arial Narrow"/>
            </a:endParaRPr>
          </a:p>
        </p:txBody>
      </p:sp>
    </p:spTree>
    <p:extLst>
      <p:ext uri="{BB962C8B-B14F-4D97-AF65-F5344CB8AC3E}">
        <p14:creationId xmlns:p14="http://schemas.microsoft.com/office/powerpoint/2010/main" val="92125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2493" y="705649"/>
            <a:ext cx="7024744" cy="1143000"/>
          </a:xfrm>
        </p:spPr>
        <p:txBody>
          <a:bodyPr>
            <a:normAutofit fontScale="90000"/>
          </a:bodyPr>
          <a:lstStyle/>
          <a:p>
            <a:r>
              <a:rPr lang="fr-FR" dirty="0" smtClean="0">
                <a:latin typeface="Arial Narrow"/>
                <a:cs typeface="Arial Narrow"/>
              </a:rPr>
              <a:t> 3- Classification des chromatographies</a:t>
            </a:r>
            <a:endParaRPr lang="fr-FR" dirty="0">
              <a:latin typeface="Arial Narrow"/>
              <a:cs typeface="Arial Narrow"/>
            </a:endParaRPr>
          </a:p>
        </p:txBody>
      </p:sp>
      <p:sp>
        <p:nvSpPr>
          <p:cNvPr id="3" name="Espace réservé du contenu 2"/>
          <p:cNvSpPr>
            <a:spLocks noGrp="1"/>
          </p:cNvSpPr>
          <p:nvPr>
            <p:ph idx="1"/>
          </p:nvPr>
        </p:nvSpPr>
        <p:spPr>
          <a:xfrm>
            <a:off x="793652" y="2323652"/>
            <a:ext cx="7596379" cy="3508977"/>
          </a:xfrm>
        </p:spPr>
        <p:txBody>
          <a:bodyPr>
            <a:normAutofit/>
          </a:bodyPr>
          <a:lstStyle/>
          <a:p>
            <a:pPr marL="0" indent="0" algn="just">
              <a:buNone/>
            </a:pPr>
            <a:r>
              <a:rPr lang="fr-FR" sz="2800" b="1" dirty="0" smtClean="0">
                <a:latin typeface="Arial Narrow"/>
                <a:cs typeface="Arial Narrow"/>
              </a:rPr>
              <a:t>Classification </a:t>
            </a:r>
            <a:r>
              <a:rPr lang="fr-FR" sz="2800" b="1" dirty="0">
                <a:latin typeface="Arial Narrow"/>
                <a:cs typeface="Arial Narrow"/>
              </a:rPr>
              <a:t>selon </a:t>
            </a:r>
            <a:r>
              <a:rPr lang="fr-FR" sz="2800" b="1" dirty="0" smtClean="0">
                <a:latin typeface="Arial Narrow"/>
                <a:cs typeface="Arial Narrow"/>
              </a:rPr>
              <a:t>les techniques opératoires :</a:t>
            </a:r>
            <a:r>
              <a:rPr lang="fr-FR" sz="2800" dirty="0">
                <a:latin typeface="Arial Narrow"/>
                <a:cs typeface="Arial Narrow"/>
              </a:rPr>
              <a:t/>
            </a:r>
            <a:br>
              <a:rPr lang="fr-FR" sz="2800" dirty="0">
                <a:latin typeface="Arial Narrow"/>
                <a:cs typeface="Arial Narrow"/>
              </a:rPr>
            </a:br>
            <a:endParaRPr lang="fr-FR" sz="2800" dirty="0">
              <a:latin typeface="Arial Narrow"/>
              <a:cs typeface="Arial Narrow"/>
            </a:endParaRPr>
          </a:p>
          <a:p>
            <a:pPr marL="0" indent="0" algn="just">
              <a:buNone/>
            </a:pPr>
            <a:r>
              <a:rPr lang="fr-FR" sz="2800" dirty="0" smtClean="0">
                <a:latin typeface="Arial Narrow"/>
                <a:cs typeface="Arial Narrow"/>
              </a:rPr>
              <a:t> - Chromatographie sur couche mince ou sur papier.       </a:t>
            </a:r>
          </a:p>
          <a:p>
            <a:pPr marL="0" indent="0" algn="just">
              <a:buNone/>
            </a:pPr>
            <a:r>
              <a:rPr lang="fr-FR" sz="2800" dirty="0" smtClean="0">
                <a:latin typeface="Arial Narrow"/>
                <a:cs typeface="Arial Narrow"/>
              </a:rPr>
              <a:t> -  Chromatographie </a:t>
            </a:r>
            <a:r>
              <a:rPr lang="fr-FR" sz="2800" dirty="0">
                <a:latin typeface="Arial Narrow"/>
                <a:cs typeface="Arial Narrow"/>
              </a:rPr>
              <a:t>sur </a:t>
            </a:r>
            <a:r>
              <a:rPr lang="fr-FR" sz="2800" dirty="0" smtClean="0">
                <a:latin typeface="Arial Narrow"/>
                <a:cs typeface="Arial Narrow"/>
              </a:rPr>
              <a:t>colonne.</a:t>
            </a:r>
            <a:endParaRPr lang="fr-FR" sz="2800" dirty="0">
              <a:latin typeface="Arial Narrow"/>
              <a:cs typeface="Arial Narrow"/>
            </a:endParaRPr>
          </a:p>
          <a:p>
            <a:pPr marL="0" indent="0" algn="just">
              <a:buNone/>
            </a:pPr>
            <a:r>
              <a:rPr lang="fr-FR" sz="2800" dirty="0" smtClean="0">
                <a:latin typeface="Arial Narrow"/>
                <a:cs typeface="Arial Narrow"/>
              </a:rPr>
              <a:t>-  Chromatographie par perméation de gel ou d’exclusion. </a:t>
            </a:r>
            <a:endParaRPr lang="fr-FR" sz="2800" dirty="0">
              <a:latin typeface="Arial Narrow"/>
              <a:cs typeface="Arial Narrow"/>
            </a:endParaRPr>
          </a:p>
        </p:txBody>
      </p:sp>
    </p:spTree>
    <p:extLst>
      <p:ext uri="{BB962C8B-B14F-4D97-AF65-F5344CB8AC3E}">
        <p14:creationId xmlns:p14="http://schemas.microsoft.com/office/powerpoint/2010/main" val="8356993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2900" y="456164"/>
            <a:ext cx="7024744" cy="1143000"/>
          </a:xfrm>
        </p:spPr>
        <p:txBody>
          <a:bodyPr/>
          <a:lstStyle/>
          <a:p>
            <a:pPr algn="r"/>
            <a:r>
              <a:rPr lang="fr-FR" dirty="0">
                <a:latin typeface="Arial Narrow"/>
                <a:cs typeface="Arial Narrow"/>
              </a:rPr>
              <a:t>APPLICATIONS</a:t>
            </a:r>
            <a:endParaRPr lang="fr-FR" dirty="0"/>
          </a:p>
        </p:txBody>
      </p:sp>
      <p:sp>
        <p:nvSpPr>
          <p:cNvPr id="3" name="Espace réservé du contenu 2"/>
          <p:cNvSpPr>
            <a:spLocks noGrp="1"/>
          </p:cNvSpPr>
          <p:nvPr>
            <p:ph idx="1"/>
          </p:nvPr>
        </p:nvSpPr>
        <p:spPr/>
        <p:txBody>
          <a:bodyPr/>
          <a:lstStyle/>
          <a:p>
            <a:pPr algn="just"/>
            <a:r>
              <a:rPr lang="fr-FR" dirty="0" err="1">
                <a:latin typeface="Arial Narrow"/>
                <a:cs typeface="Arial Narrow"/>
              </a:rPr>
              <a:t>Détection</a:t>
            </a:r>
            <a:r>
              <a:rPr lang="fr-FR" dirty="0">
                <a:latin typeface="Arial Narrow"/>
                <a:cs typeface="Arial Narrow"/>
              </a:rPr>
              <a:t> des traces (toxicologie</a:t>
            </a:r>
            <a:r>
              <a:rPr lang="fr-FR" dirty="0" smtClean="0">
                <a:latin typeface="Arial Narrow"/>
                <a:cs typeface="Arial Narrow"/>
              </a:rPr>
              <a:t>,.</a:t>
            </a:r>
            <a:r>
              <a:rPr lang="fr-FR" dirty="0">
                <a:latin typeface="Arial Narrow"/>
                <a:cs typeface="Arial Narrow"/>
              </a:rPr>
              <a:t>..</a:t>
            </a:r>
            <a:r>
              <a:rPr lang="fr-FR" dirty="0" smtClean="0">
                <a:latin typeface="Arial Narrow"/>
                <a:cs typeface="Arial Narrow"/>
              </a:rPr>
              <a:t>)</a:t>
            </a:r>
            <a:endParaRPr lang="fr-FR" dirty="0">
              <a:latin typeface="Arial Narrow"/>
              <a:cs typeface="Arial Narrow"/>
            </a:endParaRPr>
          </a:p>
          <a:p>
            <a:pPr algn="just"/>
            <a:r>
              <a:rPr lang="fr-FR" dirty="0" smtClean="0">
                <a:latin typeface="Arial Narrow"/>
                <a:cs typeface="Arial Narrow"/>
              </a:rPr>
              <a:t>Dosages </a:t>
            </a:r>
            <a:r>
              <a:rPr lang="fr-FR" dirty="0">
                <a:latin typeface="Arial Narrow"/>
                <a:cs typeface="Arial Narrow"/>
              </a:rPr>
              <a:t>en biologie (</a:t>
            </a:r>
            <a:r>
              <a:rPr lang="fr-FR" dirty="0" err="1">
                <a:latin typeface="Arial Narrow"/>
                <a:cs typeface="Arial Narrow"/>
              </a:rPr>
              <a:t>stéroïdes</a:t>
            </a:r>
            <a:r>
              <a:rPr lang="fr-FR" dirty="0">
                <a:latin typeface="Arial Narrow"/>
                <a:cs typeface="Arial Narrow"/>
              </a:rPr>
              <a:t>, acides gras, oses...</a:t>
            </a:r>
            <a:r>
              <a:rPr lang="fr-FR" dirty="0" smtClean="0">
                <a:latin typeface="Arial Narrow"/>
                <a:cs typeface="Arial Narrow"/>
              </a:rPr>
              <a:t>)</a:t>
            </a:r>
            <a:endParaRPr lang="fr-FR" dirty="0">
              <a:latin typeface="Arial Narrow"/>
              <a:cs typeface="Arial Narrow"/>
            </a:endParaRPr>
          </a:p>
          <a:p>
            <a:pPr algn="just"/>
            <a:r>
              <a:rPr lang="fr-FR" dirty="0" smtClean="0">
                <a:latin typeface="Arial Narrow"/>
                <a:cs typeface="Arial Narrow"/>
              </a:rPr>
              <a:t>Microbiologie </a:t>
            </a:r>
            <a:r>
              <a:rPr lang="fr-FR" dirty="0">
                <a:latin typeface="Arial Narrow"/>
                <a:cs typeface="Arial Narrow"/>
              </a:rPr>
              <a:t>(analyse des produits de fermentation, taxonomie .....) </a:t>
            </a:r>
          </a:p>
          <a:p>
            <a:endParaRPr lang="fr-FR" dirty="0"/>
          </a:p>
        </p:txBody>
      </p:sp>
    </p:spTree>
    <p:extLst>
      <p:ext uri="{BB962C8B-B14F-4D97-AF65-F5344CB8AC3E}">
        <p14:creationId xmlns:p14="http://schemas.microsoft.com/office/powerpoint/2010/main" val="18335230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9115" y="274720"/>
            <a:ext cx="7024744" cy="1143000"/>
          </a:xfrm>
        </p:spPr>
        <p:txBody>
          <a:bodyPr>
            <a:normAutofit fontScale="90000"/>
          </a:bodyPr>
          <a:lstStyle/>
          <a:p>
            <a:r>
              <a:rPr lang="fr-FR" dirty="0" smtClean="0">
                <a:latin typeface="Arial Narrow"/>
                <a:cs typeface="Arial Narrow"/>
              </a:rPr>
              <a:t> 3- Classification des chromatographies</a:t>
            </a:r>
            <a:endParaRPr lang="fr-FR" dirty="0"/>
          </a:p>
        </p:txBody>
      </p:sp>
      <p:sp>
        <p:nvSpPr>
          <p:cNvPr id="3" name="Espace réservé du contenu 2"/>
          <p:cNvSpPr>
            <a:spLocks noGrp="1"/>
          </p:cNvSpPr>
          <p:nvPr>
            <p:ph idx="1"/>
          </p:nvPr>
        </p:nvSpPr>
        <p:spPr>
          <a:xfrm>
            <a:off x="68027" y="1417720"/>
            <a:ext cx="9144000" cy="5257800"/>
          </a:xfrm>
        </p:spPr>
        <p:txBody>
          <a:bodyPr>
            <a:normAutofit fontScale="32500" lnSpcReduction="20000"/>
          </a:bodyPr>
          <a:lstStyle/>
          <a:p>
            <a:pPr marL="0" indent="0">
              <a:buNone/>
            </a:pPr>
            <a:r>
              <a:rPr lang="fr-FR" sz="7000" b="1" dirty="0" smtClean="0">
                <a:latin typeface="Arial Narrow"/>
                <a:cs typeface="Arial Narrow"/>
              </a:rPr>
              <a:t>Classification </a:t>
            </a:r>
            <a:r>
              <a:rPr lang="fr-FR" sz="7000" b="1" dirty="0">
                <a:latin typeface="Arial Narrow"/>
                <a:cs typeface="Arial Narrow"/>
              </a:rPr>
              <a:t>selon la nature des </a:t>
            </a:r>
            <a:r>
              <a:rPr lang="fr-FR" sz="7000" b="1" dirty="0" smtClean="0">
                <a:latin typeface="Arial Narrow"/>
                <a:cs typeface="Arial Narrow"/>
              </a:rPr>
              <a:t>phases:</a:t>
            </a:r>
            <a:endParaRPr lang="fr-FR" sz="7000" dirty="0">
              <a:latin typeface="Arial Narrow"/>
              <a:cs typeface="Arial Narrow"/>
            </a:endParaRPr>
          </a:p>
          <a:p>
            <a:pPr marL="68580" indent="0" algn="just">
              <a:buNone/>
            </a:pPr>
            <a:r>
              <a:rPr lang="fr-FR" sz="7000" dirty="0" smtClean="0">
                <a:latin typeface="Arial Narrow"/>
                <a:cs typeface="Arial Narrow"/>
              </a:rPr>
              <a:t>-  la </a:t>
            </a:r>
            <a:r>
              <a:rPr lang="fr-FR" sz="7000" dirty="0">
                <a:latin typeface="Arial Narrow"/>
                <a:cs typeface="Arial Narrow"/>
              </a:rPr>
              <a:t>phase mobile est un fluide, donc soit un liquide, soit un gaz (soit encore un fluide "supercritique") </a:t>
            </a:r>
          </a:p>
          <a:p>
            <a:pPr marL="0" indent="0" algn="just">
              <a:buNone/>
            </a:pPr>
            <a:r>
              <a:rPr lang="fr-FR" sz="7000" dirty="0">
                <a:latin typeface="Arial Narrow"/>
                <a:cs typeface="Arial Narrow"/>
              </a:rPr>
              <a:t> </a:t>
            </a:r>
            <a:r>
              <a:rPr lang="fr-FR" sz="7000" dirty="0" smtClean="0">
                <a:latin typeface="Arial Narrow"/>
                <a:cs typeface="Arial Narrow"/>
              </a:rPr>
              <a:t>-    la </a:t>
            </a:r>
            <a:r>
              <a:rPr lang="fr-FR" sz="7000" dirty="0">
                <a:latin typeface="Arial Narrow"/>
                <a:cs typeface="Arial Narrow"/>
              </a:rPr>
              <a:t>phase stationnaire est soit un solide, soit un liquide. </a:t>
            </a:r>
          </a:p>
          <a:p>
            <a:pPr marL="0" indent="0" algn="just">
              <a:buNone/>
            </a:pPr>
            <a:r>
              <a:rPr lang="fr-FR" sz="7000" dirty="0" smtClean="0">
                <a:latin typeface="Arial Narrow"/>
                <a:cs typeface="Arial Narrow"/>
              </a:rPr>
              <a:t>      La </a:t>
            </a:r>
            <a:r>
              <a:rPr lang="fr-FR" sz="7000" dirty="0">
                <a:latin typeface="Arial Narrow"/>
                <a:cs typeface="Arial Narrow"/>
              </a:rPr>
              <a:t>combinaison de ces possibilités conduit à diverses </a:t>
            </a:r>
            <a:r>
              <a:rPr lang="fr-FR" sz="7000" dirty="0" smtClean="0">
                <a:latin typeface="Arial Narrow"/>
                <a:cs typeface="Arial Narrow"/>
              </a:rPr>
              <a:t>chromatographies </a:t>
            </a:r>
            <a:r>
              <a:rPr lang="fr-FR" sz="7000" dirty="0">
                <a:latin typeface="Arial Narrow"/>
                <a:cs typeface="Arial Narrow"/>
              </a:rPr>
              <a:t>: </a:t>
            </a:r>
          </a:p>
          <a:p>
            <a:pPr lvl="0" algn="just"/>
            <a:r>
              <a:rPr lang="fr-FR" sz="7000" dirty="0">
                <a:latin typeface="Arial Narrow"/>
                <a:cs typeface="Arial Narrow"/>
              </a:rPr>
              <a:t>chromatographie liquide—solide (LSC)</a:t>
            </a:r>
          </a:p>
          <a:p>
            <a:pPr lvl="0" algn="just"/>
            <a:r>
              <a:rPr lang="fr-FR" sz="7000" dirty="0">
                <a:latin typeface="Arial Narrow"/>
                <a:cs typeface="Arial Narrow"/>
              </a:rPr>
              <a:t>chromatographie liquide—liquide (LLC)</a:t>
            </a:r>
          </a:p>
          <a:p>
            <a:pPr lvl="0" algn="just"/>
            <a:r>
              <a:rPr lang="fr-FR" sz="7000" dirty="0">
                <a:latin typeface="Arial Narrow"/>
                <a:cs typeface="Arial Narrow"/>
              </a:rPr>
              <a:t>chromatographie gaz—solide (GSC ou GC) </a:t>
            </a:r>
          </a:p>
          <a:p>
            <a:pPr lvl="0" algn="just"/>
            <a:r>
              <a:rPr lang="fr-FR" sz="7000" dirty="0">
                <a:latin typeface="Arial Narrow"/>
                <a:cs typeface="Arial Narrow"/>
              </a:rPr>
              <a:t>chromatographie gaz—liquide (GLC ou GC)</a:t>
            </a:r>
          </a:p>
          <a:p>
            <a:pPr algn="just"/>
            <a:r>
              <a:rPr lang="fr-FR" sz="7000" dirty="0">
                <a:latin typeface="Arial Narrow"/>
                <a:cs typeface="Arial Narrow"/>
              </a:rPr>
              <a:t>chromatographie supercritique (SFC</a:t>
            </a:r>
            <a:r>
              <a:rPr lang="fr-FR" sz="7000" dirty="0" smtClean="0">
                <a:latin typeface="Arial Narrow"/>
                <a:cs typeface="Arial Narrow"/>
              </a:rPr>
              <a:t>): </a:t>
            </a:r>
            <a:r>
              <a:rPr lang="fr-FR" sz="7000" dirty="0">
                <a:latin typeface="Arial Narrow"/>
                <a:cs typeface="Arial Narrow"/>
              </a:rPr>
              <a:t>la phase mobile est un fluide supercritique, c’est-à-dire porté </a:t>
            </a:r>
            <a:r>
              <a:rPr lang="fr-FR" sz="7000" dirty="0" err="1">
                <a:latin typeface="Arial Narrow"/>
                <a:cs typeface="Arial Narrow"/>
              </a:rPr>
              <a:t>au-</a:t>
            </a:r>
            <a:r>
              <a:rPr lang="fr-FR" sz="7000" dirty="0" err="1" smtClean="0">
                <a:latin typeface="Arial Narrow"/>
                <a:cs typeface="Arial Narrow"/>
              </a:rPr>
              <a:t>dela</a:t>
            </a:r>
            <a:r>
              <a:rPr lang="fr-FR" sz="7000" dirty="0" smtClean="0">
                <a:latin typeface="Arial Narrow"/>
                <a:cs typeface="Arial Narrow"/>
              </a:rPr>
              <a:t>  </a:t>
            </a:r>
            <a:r>
              <a:rPr lang="fr-FR" sz="7000" dirty="0">
                <a:latin typeface="Arial Narrow"/>
                <a:cs typeface="Arial Narrow"/>
              </a:rPr>
              <a:t>des </a:t>
            </a:r>
            <a:r>
              <a:rPr lang="fr-FR" sz="7000" dirty="0" smtClean="0">
                <a:latin typeface="Arial Narrow"/>
                <a:cs typeface="Arial Narrow"/>
              </a:rPr>
              <a:t>coordonnées </a:t>
            </a:r>
            <a:r>
              <a:rPr lang="fr-FR" sz="7000" dirty="0">
                <a:latin typeface="Arial Narrow"/>
                <a:cs typeface="Arial Narrow"/>
              </a:rPr>
              <a:t>en pression et </a:t>
            </a:r>
            <a:r>
              <a:rPr lang="fr-FR" sz="7000" dirty="0" smtClean="0">
                <a:latin typeface="Arial Narrow"/>
                <a:cs typeface="Arial Narrow"/>
              </a:rPr>
              <a:t>température </a:t>
            </a:r>
            <a:r>
              <a:rPr lang="fr-FR" sz="7000" dirty="0">
                <a:latin typeface="Arial Narrow"/>
                <a:cs typeface="Arial Narrow"/>
              </a:rPr>
              <a:t>du point critique, point à partir duquel il n’existe plus de </a:t>
            </a:r>
            <a:r>
              <a:rPr lang="fr-FR" sz="7000" dirty="0" smtClean="0">
                <a:latin typeface="Arial Narrow"/>
                <a:cs typeface="Arial Narrow"/>
              </a:rPr>
              <a:t>frontière définie </a:t>
            </a:r>
            <a:r>
              <a:rPr lang="fr-FR" sz="7000" dirty="0">
                <a:latin typeface="Arial Narrow"/>
                <a:cs typeface="Arial Narrow"/>
              </a:rPr>
              <a:t>entre les </a:t>
            </a:r>
            <a:r>
              <a:rPr lang="fr-FR" sz="7000" dirty="0" smtClean="0">
                <a:latin typeface="Arial Narrow"/>
                <a:cs typeface="Arial Narrow"/>
              </a:rPr>
              <a:t>états </a:t>
            </a:r>
            <a:r>
              <a:rPr lang="fr-FR" sz="7000" dirty="0">
                <a:latin typeface="Arial Narrow"/>
                <a:cs typeface="Arial Narrow"/>
              </a:rPr>
              <a:t>liquide et gazeux. </a:t>
            </a:r>
            <a:endParaRPr lang="fr-FR" sz="7000" dirty="0" smtClean="0">
              <a:effectLst/>
              <a:latin typeface="Arial Narrow"/>
              <a:cs typeface="Arial Narrow"/>
            </a:endParaRPr>
          </a:p>
          <a:p>
            <a:pPr lvl="0" algn="just"/>
            <a:endParaRPr lang="fr-FR" sz="4400" dirty="0">
              <a:latin typeface="Arial Narrow"/>
              <a:cs typeface="Arial Narrow"/>
            </a:endParaRPr>
          </a:p>
          <a:p>
            <a:pPr marL="0" indent="0" algn="just">
              <a:buNone/>
            </a:pPr>
            <a:r>
              <a:rPr lang="fr-FR" sz="4400" dirty="0" smtClean="0">
                <a:latin typeface="Arial Narrow"/>
                <a:cs typeface="Arial Narrow"/>
              </a:rPr>
              <a:t>      </a:t>
            </a:r>
            <a:endParaRPr lang="fr-FR" sz="4400" dirty="0">
              <a:latin typeface="Arial Narrow"/>
              <a:cs typeface="Arial Narrow"/>
            </a:endParaRPr>
          </a:p>
        </p:txBody>
      </p:sp>
    </p:spTree>
    <p:extLst>
      <p:ext uri="{BB962C8B-B14F-4D97-AF65-F5344CB8AC3E}">
        <p14:creationId xmlns:p14="http://schemas.microsoft.com/office/powerpoint/2010/main" val="31448176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53514" y="1358900"/>
            <a:ext cx="8253977" cy="4117097"/>
          </a:xfrm>
          <a:prstGeom prst="rect">
            <a:avLst/>
          </a:prstGeom>
        </p:spPr>
      </p:pic>
    </p:spTree>
    <p:extLst>
      <p:ext uri="{BB962C8B-B14F-4D97-AF65-F5344CB8AC3E}">
        <p14:creationId xmlns:p14="http://schemas.microsoft.com/office/powerpoint/2010/main" val="1195792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4471" y="233847"/>
            <a:ext cx="7024744" cy="1143000"/>
          </a:xfrm>
        </p:spPr>
        <p:txBody>
          <a:bodyPr>
            <a:normAutofit fontScale="90000"/>
          </a:bodyPr>
          <a:lstStyle/>
          <a:p>
            <a:r>
              <a:rPr lang="fr-FR" dirty="0" smtClean="0">
                <a:latin typeface="Arial Narrow"/>
                <a:cs typeface="Arial Narrow"/>
              </a:rPr>
              <a:t>3- Classification des chromatographies</a:t>
            </a:r>
            <a:endParaRPr lang="fr-FR" dirty="0"/>
          </a:p>
        </p:txBody>
      </p:sp>
      <p:sp>
        <p:nvSpPr>
          <p:cNvPr id="3" name="Espace réservé du contenu 2"/>
          <p:cNvSpPr>
            <a:spLocks noGrp="1"/>
          </p:cNvSpPr>
          <p:nvPr>
            <p:ph idx="1"/>
          </p:nvPr>
        </p:nvSpPr>
        <p:spPr>
          <a:xfrm>
            <a:off x="385895" y="1603652"/>
            <a:ext cx="8100508" cy="4792234"/>
          </a:xfrm>
        </p:spPr>
        <p:txBody>
          <a:bodyPr>
            <a:normAutofit fontScale="70000" lnSpcReduction="20000"/>
          </a:bodyPr>
          <a:lstStyle/>
          <a:p>
            <a:pPr marL="68580" indent="0" algn="just">
              <a:buNone/>
            </a:pPr>
            <a:r>
              <a:rPr lang="fr-FR" b="1" dirty="0" smtClean="0"/>
              <a:t>       </a:t>
            </a:r>
            <a:r>
              <a:rPr lang="fr-FR" sz="2800" b="1" dirty="0" smtClean="0">
                <a:latin typeface="Arial Narrow"/>
                <a:cs typeface="Arial Narrow"/>
              </a:rPr>
              <a:t>Classification </a:t>
            </a:r>
            <a:r>
              <a:rPr lang="fr-FR" sz="2800" b="1" dirty="0">
                <a:latin typeface="Arial Narrow"/>
                <a:cs typeface="Arial Narrow"/>
              </a:rPr>
              <a:t>selon le </a:t>
            </a:r>
            <a:r>
              <a:rPr lang="fr-FR" sz="2800" b="1" dirty="0" smtClean="0">
                <a:latin typeface="Arial Narrow"/>
                <a:cs typeface="Arial Narrow"/>
              </a:rPr>
              <a:t>phénomène chromatographique:</a:t>
            </a:r>
            <a:endParaRPr lang="fr-FR" sz="2800" dirty="0">
              <a:latin typeface="Arial Narrow"/>
              <a:cs typeface="Arial Narrow"/>
            </a:endParaRPr>
          </a:p>
          <a:p>
            <a:pPr marL="0" indent="0" algn="just">
              <a:buNone/>
            </a:pPr>
            <a:r>
              <a:rPr lang="fr-FR" sz="2800" dirty="0">
                <a:latin typeface="Arial Narrow"/>
                <a:cs typeface="Arial Narrow"/>
              </a:rPr>
              <a:t>Ce dernier dépend de la </a:t>
            </a:r>
            <a:r>
              <a:rPr lang="fr-FR" sz="2800" b="1" dirty="0">
                <a:latin typeface="Arial Narrow"/>
                <a:cs typeface="Arial Narrow"/>
              </a:rPr>
              <a:t>nature </a:t>
            </a:r>
            <a:r>
              <a:rPr lang="fr-FR" sz="2800" dirty="0">
                <a:latin typeface="Arial Narrow"/>
                <a:cs typeface="Arial Narrow"/>
              </a:rPr>
              <a:t>(et de la structure) de la phase stationnaire utilisée. On joue sur les propriétés des molécules qui vont passer. On distinguera donc : </a:t>
            </a:r>
          </a:p>
          <a:p>
            <a:pPr marL="0" lvl="0" indent="0" algn="just">
              <a:buNone/>
            </a:pPr>
            <a:r>
              <a:rPr lang="fr-FR" sz="2800" dirty="0" smtClean="0">
                <a:latin typeface="Arial Narrow"/>
                <a:cs typeface="Arial Narrow"/>
              </a:rPr>
              <a:t> </a:t>
            </a:r>
            <a:r>
              <a:rPr lang="fr-FR" sz="2800" dirty="0" smtClean="0">
                <a:solidFill>
                  <a:schemeClr val="bg2">
                    <a:lumMod val="50000"/>
                  </a:schemeClr>
                </a:solidFill>
                <a:latin typeface="Arial Narrow"/>
                <a:cs typeface="Arial Narrow"/>
              </a:rPr>
              <a:t>-</a:t>
            </a:r>
            <a:r>
              <a:rPr lang="fr-FR" sz="2800" dirty="0" smtClean="0">
                <a:latin typeface="Arial Narrow"/>
                <a:cs typeface="Arial Narrow"/>
              </a:rPr>
              <a:t>   la </a:t>
            </a:r>
            <a:r>
              <a:rPr lang="fr-FR" sz="2800" dirty="0">
                <a:latin typeface="Arial Narrow"/>
                <a:cs typeface="Arial Narrow"/>
              </a:rPr>
              <a:t>chromatographie </a:t>
            </a:r>
            <a:r>
              <a:rPr lang="fr-FR" sz="2800" b="1" dirty="0">
                <a:latin typeface="Arial Narrow"/>
                <a:cs typeface="Arial Narrow"/>
              </a:rPr>
              <a:t>d'adsorption </a:t>
            </a:r>
            <a:r>
              <a:rPr lang="fr-FR" sz="2800" dirty="0">
                <a:latin typeface="Arial Narrow"/>
                <a:cs typeface="Arial Narrow"/>
              </a:rPr>
              <a:t>(LSC, GSC) (lorsque la phase stationnaire est un solide) et par extension. </a:t>
            </a:r>
          </a:p>
          <a:p>
            <a:pPr lvl="0" algn="just">
              <a:buFontTx/>
              <a:buChar char="-"/>
            </a:pPr>
            <a:r>
              <a:rPr lang="fr-FR" sz="2800" dirty="0" smtClean="0">
                <a:latin typeface="Arial Narrow"/>
                <a:cs typeface="Arial Narrow"/>
              </a:rPr>
              <a:t>la </a:t>
            </a:r>
            <a:r>
              <a:rPr lang="fr-FR" sz="2800" dirty="0">
                <a:latin typeface="Arial Narrow"/>
                <a:cs typeface="Arial Narrow"/>
              </a:rPr>
              <a:t>chromatographie </a:t>
            </a:r>
            <a:r>
              <a:rPr lang="fr-FR" sz="2800" b="1" dirty="0" smtClean="0">
                <a:latin typeface="Arial Narrow"/>
                <a:cs typeface="Arial Narrow"/>
              </a:rPr>
              <a:t>d'affinité </a:t>
            </a:r>
            <a:r>
              <a:rPr lang="fr-FR" sz="2800" b="1" dirty="0">
                <a:latin typeface="Arial Narrow"/>
                <a:cs typeface="Arial Narrow"/>
              </a:rPr>
              <a:t>: (</a:t>
            </a:r>
            <a:r>
              <a:rPr lang="fr-FR" sz="2800" dirty="0">
                <a:latin typeface="Arial Narrow"/>
                <a:cs typeface="Arial Narrow"/>
              </a:rPr>
              <a:t>on capte l'antigène retenu par les anticorps fixés sur la colonne) qui correspond à un cas où les propriétés d'adsorption de la phase stationnaire sont spécifiques vis</a:t>
            </a:r>
            <a:r>
              <a:rPr lang="fr-FR" sz="2800" dirty="0" smtClean="0">
                <a:latin typeface="Arial Narrow"/>
                <a:cs typeface="Arial Narrow"/>
              </a:rPr>
              <a:t>-</a:t>
            </a:r>
            <a:r>
              <a:rPr lang="fr-FR" sz="2800" dirty="0">
                <a:latin typeface="Arial Narrow"/>
                <a:cs typeface="Arial Narrow"/>
              </a:rPr>
              <a:t>à</a:t>
            </a:r>
            <a:r>
              <a:rPr lang="fr-FR" sz="2800" dirty="0" smtClean="0">
                <a:latin typeface="Arial Narrow"/>
                <a:cs typeface="Arial Narrow"/>
              </a:rPr>
              <a:t>-</a:t>
            </a:r>
            <a:r>
              <a:rPr lang="fr-FR" sz="2800" dirty="0">
                <a:latin typeface="Arial Narrow"/>
                <a:cs typeface="Arial Narrow"/>
              </a:rPr>
              <a:t>vis d'un (ou une famille de) composé(s). </a:t>
            </a:r>
            <a:endParaRPr lang="fr-FR" sz="2800" dirty="0" smtClean="0">
              <a:latin typeface="Arial Narrow"/>
              <a:cs typeface="Arial Narrow"/>
            </a:endParaRPr>
          </a:p>
          <a:p>
            <a:pPr lvl="0" algn="just">
              <a:buFontTx/>
              <a:buChar char="-"/>
            </a:pPr>
            <a:r>
              <a:rPr lang="fr-FR" sz="2800" dirty="0" smtClean="0">
                <a:latin typeface="Arial Narrow"/>
                <a:cs typeface="Arial Narrow"/>
              </a:rPr>
              <a:t>la </a:t>
            </a:r>
            <a:r>
              <a:rPr lang="fr-FR" sz="2800" dirty="0">
                <a:latin typeface="Arial Narrow"/>
                <a:cs typeface="Arial Narrow"/>
              </a:rPr>
              <a:t>chromatographie </a:t>
            </a:r>
            <a:r>
              <a:rPr lang="fr-FR" sz="2800" b="1" dirty="0">
                <a:latin typeface="Arial Narrow"/>
                <a:cs typeface="Arial Narrow"/>
              </a:rPr>
              <a:t>de partage </a:t>
            </a:r>
            <a:r>
              <a:rPr lang="fr-FR" sz="2800" dirty="0">
                <a:latin typeface="Arial Narrow"/>
                <a:cs typeface="Arial Narrow"/>
              </a:rPr>
              <a:t>(LLC, GLC), lorsque la phase stationnaire est un liquide non miscible avec la phase mobile (mise en jeu de coefficients de partage). </a:t>
            </a:r>
            <a:endParaRPr lang="fr-FR" sz="2800" dirty="0" smtClean="0">
              <a:latin typeface="Arial Narrow"/>
              <a:cs typeface="Arial Narrow"/>
            </a:endParaRPr>
          </a:p>
          <a:p>
            <a:pPr lvl="0" algn="just">
              <a:buFontTx/>
              <a:buChar char="-"/>
            </a:pPr>
            <a:r>
              <a:rPr lang="fr-FR" sz="2800" dirty="0" smtClean="0">
                <a:latin typeface="Arial Narrow"/>
                <a:cs typeface="Arial Narrow"/>
              </a:rPr>
              <a:t>la </a:t>
            </a:r>
            <a:r>
              <a:rPr lang="fr-FR" sz="2800" dirty="0">
                <a:latin typeface="Arial Narrow"/>
                <a:cs typeface="Arial Narrow"/>
              </a:rPr>
              <a:t>chromatographie </a:t>
            </a:r>
            <a:r>
              <a:rPr lang="fr-FR" sz="2800" b="1" dirty="0">
                <a:latin typeface="Arial Narrow"/>
                <a:cs typeface="Arial Narrow"/>
              </a:rPr>
              <a:t>d'échange d'ions </a:t>
            </a:r>
            <a:r>
              <a:rPr lang="fr-FR" sz="2800" dirty="0">
                <a:latin typeface="Arial Narrow"/>
                <a:cs typeface="Arial Narrow"/>
              </a:rPr>
              <a:t>(IEC), où la phase stationnaire porte des groupes fonctionnels acides ou basiques, destinée à séparer des composés ionisés. On récupère ce qui reste accroché sur la phase stationnaire </a:t>
            </a:r>
            <a:endParaRPr lang="fr-FR" sz="2800" dirty="0" smtClean="0">
              <a:latin typeface="Arial Narrow"/>
              <a:cs typeface="Arial Narrow"/>
            </a:endParaRPr>
          </a:p>
          <a:p>
            <a:pPr lvl="0" algn="just">
              <a:buFontTx/>
              <a:buChar char="-"/>
            </a:pPr>
            <a:r>
              <a:rPr lang="fr-FR" sz="2800" dirty="0" smtClean="0">
                <a:latin typeface="Arial Narrow"/>
                <a:cs typeface="Arial Narrow"/>
              </a:rPr>
              <a:t> </a:t>
            </a:r>
            <a:r>
              <a:rPr lang="fr-FR" sz="2800" dirty="0">
                <a:latin typeface="Arial Narrow"/>
                <a:cs typeface="Arial Narrow"/>
              </a:rPr>
              <a:t>la chromatographie </a:t>
            </a:r>
            <a:r>
              <a:rPr lang="fr-FR" sz="2800" b="1" dirty="0">
                <a:latin typeface="Arial Narrow"/>
                <a:cs typeface="Arial Narrow"/>
              </a:rPr>
              <a:t>d'exclusion </a:t>
            </a:r>
            <a:r>
              <a:rPr lang="fr-FR" sz="2800" dirty="0">
                <a:latin typeface="Arial Narrow"/>
                <a:cs typeface="Arial Narrow"/>
              </a:rPr>
              <a:t>(SEC) où la phase stationnaire (poreuse) se comporte comme un tamis et sépare les composés en fonction de leur taille; on parle aussi de chromatographie de perméation de gel (GPC). </a:t>
            </a:r>
          </a:p>
        </p:txBody>
      </p:sp>
    </p:spTree>
    <p:extLst>
      <p:ext uri="{BB962C8B-B14F-4D97-AF65-F5344CB8AC3E}">
        <p14:creationId xmlns:p14="http://schemas.microsoft.com/office/powerpoint/2010/main" val="8786029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16018</TotalTime>
  <Words>3356</Words>
  <Application>Microsoft Macintosh PowerPoint</Application>
  <PresentationFormat>Présentation à l'écran (4:3)</PresentationFormat>
  <Paragraphs>173</Paragraphs>
  <Slides>60</Slides>
  <Notes>0</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Austin</vt:lpstr>
      <vt:lpstr>LES CHROMATOGRAPHIES </vt:lpstr>
      <vt:lpstr>                                  1- Définition</vt:lpstr>
      <vt:lpstr>Présentation PowerPoint</vt:lpstr>
      <vt:lpstr>        2- Principe de la séparation</vt:lpstr>
      <vt:lpstr>Présentation PowerPoint</vt:lpstr>
      <vt:lpstr> 3- Classification des chromatographies</vt:lpstr>
      <vt:lpstr> 3- Classification des chromatographies</vt:lpstr>
      <vt:lpstr>Présentation PowerPoint</vt:lpstr>
      <vt:lpstr>3- Classification des chromatographies</vt:lpstr>
      <vt:lpstr>3.1- La chromatographie en phase liquide</vt:lpstr>
      <vt:lpstr>a- Chromatographie sur papier </vt:lpstr>
      <vt:lpstr>b-  Chromatographie sur couche mince </vt:lpstr>
      <vt:lpstr>b-  Chromatographie sur couche mince </vt:lpstr>
      <vt:lpstr>b-  Chromatographie sur couche mince </vt:lpstr>
      <vt:lpstr>b-  Chromatographie sur couche mince </vt:lpstr>
      <vt:lpstr>Présentation PowerPoint</vt:lpstr>
      <vt:lpstr>Présentation PowerPoint</vt:lpstr>
      <vt:lpstr>Présentation PowerPoint</vt:lpstr>
      <vt:lpstr>    APPLICATIONS</vt:lpstr>
      <vt:lpstr>3.1.2 Chromatographie d’adsorption</vt:lpstr>
      <vt:lpstr> 3.1.2 Chromatographie d’adsorption </vt:lpstr>
      <vt:lpstr>3.1.2 Chromatographie d’adsorption</vt:lpstr>
      <vt:lpstr>b- La chromatographie sur colonne</vt:lpstr>
      <vt:lpstr>b- La chromatographie sur colonne</vt:lpstr>
      <vt:lpstr>b- La chromatographie sur colonne</vt:lpstr>
      <vt:lpstr>b- La chromatographie sur colonne</vt:lpstr>
      <vt:lpstr>Présentation PowerPoint</vt:lpstr>
      <vt:lpstr>Présentation PowerPoint</vt:lpstr>
      <vt:lpstr>Présentation PowerPoint</vt:lpstr>
      <vt:lpstr>Présentation PowerPoint</vt:lpstr>
      <vt:lpstr>3.1.3 Chromatographie d’échange d’ions</vt:lpstr>
      <vt:lpstr>3.1.3 Chromatographie d’échange d’ions</vt:lpstr>
      <vt:lpstr>Présentation PowerPoint</vt:lpstr>
      <vt:lpstr>APPLICATIONS</vt:lpstr>
      <vt:lpstr>3.1.4 Chromatographie d’exclusion </vt:lpstr>
      <vt:lpstr>3.1.4 Chromatographie d’exclusion </vt:lpstr>
      <vt:lpstr>APPLICATIONS</vt:lpstr>
      <vt:lpstr>Présentation PowerPoint</vt:lpstr>
      <vt:lpstr>Présentation PowerPoint</vt:lpstr>
      <vt:lpstr>3.1.5 Chromatographie d’affinité </vt:lpstr>
      <vt:lpstr>3.1.5 Chromatographie d’affinité </vt:lpstr>
      <vt:lpstr>3.1.5 Chromatographie d’affinité </vt:lpstr>
      <vt:lpstr>3.1.5 Chromatographie d’affinité </vt:lpstr>
      <vt:lpstr>Présentation PowerPoint</vt:lpstr>
      <vt:lpstr>Présentation PowerPoint</vt:lpstr>
      <vt:lpstr>APPLICATIONS</vt:lpstr>
      <vt:lpstr>3.1.6 Chromatographie liquide de haute performance </vt:lpstr>
      <vt:lpstr>3.1.6 Chromatographie liquide de haute performance </vt:lpstr>
      <vt:lpstr>3.1.6 Chromatographie liquide de haute performance </vt:lpstr>
      <vt:lpstr>3.1.6 Chromatographie liquide de haute performance </vt:lpstr>
      <vt:lpstr>Présentation PowerPoint</vt:lpstr>
      <vt:lpstr>Présentation PowerPoint</vt:lpstr>
      <vt:lpstr>APPLICATIONS</vt:lpstr>
      <vt:lpstr>3.2 Chromatographie en phase gazeuse</vt:lpstr>
      <vt:lpstr>3.2 Chromatographie en phase gazeuse</vt:lpstr>
      <vt:lpstr>3.2 Chromatographie en phase gazeuse</vt:lpstr>
      <vt:lpstr>3.2 Chromatographie en phase gazeuse</vt:lpstr>
      <vt:lpstr>3.2 Chromatographie en phase gazeuse</vt:lpstr>
      <vt:lpstr>3.2 Chromatographie en phase gazeuse</vt:lpstr>
      <vt:lpstr>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CHROMATOGRAPHIES </dc:title>
  <dc:creator>arzour nedjoua</dc:creator>
  <cp:lastModifiedBy>arzour nedjoua</cp:lastModifiedBy>
  <cp:revision>65</cp:revision>
  <dcterms:created xsi:type="dcterms:W3CDTF">2021-10-16T07:23:03Z</dcterms:created>
  <dcterms:modified xsi:type="dcterms:W3CDTF">2022-01-30T06:25:24Z</dcterms:modified>
</cp:coreProperties>
</file>