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64" r:id="rId4"/>
    <p:sldId id="258" r:id="rId5"/>
    <p:sldId id="259" r:id="rId6"/>
    <p:sldId id="260" r:id="rId7"/>
    <p:sldId id="261" r:id="rId8"/>
    <p:sldId id="266" r:id="rId9"/>
    <p:sldId id="267" r:id="rId10"/>
    <p:sldId id="263" r:id="rId11"/>
    <p:sldId id="268" r:id="rId12"/>
    <p:sldId id="269" r:id="rId13"/>
    <p:sldId id="270" r:id="rId14"/>
    <p:sldId id="271" r:id="rId15"/>
    <p:sldId id="273" r:id="rId16"/>
    <p:sldId id="275" r:id="rId17"/>
    <p:sldId id="276" r:id="rId18"/>
    <p:sldId id="274" r:id="rId19"/>
    <p:sldId id="277"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414" autoAdjust="0"/>
    <p:restoredTop sz="94660"/>
  </p:normalViewPr>
  <p:slideViewPr>
    <p:cSldViewPr>
      <p:cViewPr>
        <p:scale>
          <a:sx n="70" d="100"/>
          <a:sy n="70" d="100"/>
        </p:scale>
        <p:origin x="-1308"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445E36-8BC8-4C59-A2A6-F9C42BF82E1F}" type="doc">
      <dgm:prSet loTypeId="urn:microsoft.com/office/officeart/2005/8/layout/arrow2" loCatId="process" qsTypeId="urn:microsoft.com/office/officeart/2005/8/quickstyle/simple1" qsCatId="simple" csTypeId="urn:microsoft.com/office/officeart/2005/8/colors/accent1_2" csCatId="accent1" phldr="1"/>
      <dgm:spPr/>
    </dgm:pt>
    <dgm:pt modelId="{2FC6D677-3A0E-4CCB-BC0F-BE58CD517572}">
      <dgm:prSet phldrT="[Texte]" custT="1"/>
      <dgm:spPr/>
      <dgm:t>
        <a:bodyPr/>
        <a:lstStyle/>
        <a:p>
          <a:r>
            <a:rPr lang="fr-FR" sz="1800" b="1" dirty="0" smtClean="0">
              <a:latin typeface="Times New Roman" pitchFamily="18" charset="0"/>
              <a:cs typeface="Times New Roman" pitchFamily="18" charset="0"/>
            </a:rPr>
            <a:t>Classement des rayonnements (</a:t>
          </a:r>
          <a:r>
            <a:rPr lang="fr-FR" sz="1800" b="1" dirty="0" err="1" smtClean="0">
              <a:latin typeface="Times New Roman" pitchFamily="18" charset="0"/>
              <a:cs typeface="Times New Roman" pitchFamily="18" charset="0"/>
            </a:rPr>
            <a:t>X</a:t>
          </a:r>
          <a:r>
            <a:rPr lang="fr-FR" sz="1800" b="1" dirty="0" err="1" smtClean="0"/>
            <a:t>,</a:t>
          </a:r>
          <a:r>
            <a:rPr lang="fr-FR" sz="1800" b="1" dirty="0" err="1" smtClean="0">
              <a:latin typeface="Symbol" pitchFamily="18" charset="2"/>
            </a:rPr>
            <a:t>g</a:t>
          </a:r>
          <a:r>
            <a:rPr lang="fr-FR" sz="1800" b="1" dirty="0" smtClean="0">
              <a:latin typeface="Symbol" pitchFamily="18" charset="2"/>
            </a:rPr>
            <a:t>)</a:t>
          </a:r>
          <a:endParaRPr lang="fr-FR" sz="1800" b="1" dirty="0">
            <a:latin typeface="Symbol" pitchFamily="18" charset="2"/>
          </a:endParaRPr>
        </a:p>
      </dgm:t>
    </dgm:pt>
    <dgm:pt modelId="{2925BE68-BB54-4838-95A7-BBF7F34C851A}" type="parTrans" cxnId="{50A1F0EC-C3C8-455D-BB6A-1AD0F0AE7F98}">
      <dgm:prSet/>
      <dgm:spPr/>
      <dgm:t>
        <a:bodyPr/>
        <a:lstStyle/>
        <a:p>
          <a:endParaRPr lang="fr-FR"/>
        </a:p>
      </dgm:t>
    </dgm:pt>
    <dgm:pt modelId="{9F3A2752-2371-4276-8CED-AF0A48DA4A5F}" type="sibTrans" cxnId="{50A1F0EC-C3C8-455D-BB6A-1AD0F0AE7F98}">
      <dgm:prSet/>
      <dgm:spPr/>
      <dgm:t>
        <a:bodyPr/>
        <a:lstStyle/>
        <a:p>
          <a:endParaRPr lang="fr-FR"/>
        </a:p>
      </dgm:t>
    </dgm:pt>
    <dgm:pt modelId="{172A614B-8BF0-483B-9437-F51B2ECC884D}">
      <dgm:prSet phldrT="[Texte]" custT="1"/>
      <dgm:spPr/>
      <dgm:t>
        <a:bodyPr/>
        <a:lstStyle/>
        <a:p>
          <a:r>
            <a:rPr lang="fr-FR" sz="1800" b="1" dirty="0" smtClean="0">
              <a:latin typeface="Times New Roman" pitchFamily="18" charset="0"/>
              <a:cs typeface="Times New Roman" pitchFamily="18" charset="0"/>
            </a:rPr>
            <a:t>Interaction rayonnement-Matière</a:t>
          </a:r>
          <a:endParaRPr lang="fr-FR" sz="1800" b="1" dirty="0">
            <a:latin typeface="Times New Roman" pitchFamily="18" charset="0"/>
            <a:cs typeface="Times New Roman" pitchFamily="18" charset="0"/>
          </a:endParaRPr>
        </a:p>
      </dgm:t>
    </dgm:pt>
    <dgm:pt modelId="{903692CB-18CF-4CBD-83D0-7EB41BDB593A}" type="parTrans" cxnId="{72FC1506-27A6-40E4-BFCC-B890BD9B55CB}">
      <dgm:prSet/>
      <dgm:spPr/>
      <dgm:t>
        <a:bodyPr/>
        <a:lstStyle/>
        <a:p>
          <a:endParaRPr lang="fr-FR"/>
        </a:p>
      </dgm:t>
    </dgm:pt>
    <dgm:pt modelId="{02DDE148-45F2-4945-A564-D7D4828E1542}" type="sibTrans" cxnId="{72FC1506-27A6-40E4-BFCC-B890BD9B55CB}">
      <dgm:prSet/>
      <dgm:spPr/>
      <dgm:t>
        <a:bodyPr/>
        <a:lstStyle/>
        <a:p>
          <a:endParaRPr lang="fr-FR"/>
        </a:p>
      </dgm:t>
    </dgm:pt>
    <dgm:pt modelId="{0433C26E-D5B8-42B2-93AD-75D702C45CB1}">
      <dgm:prSet phldrT="[Texte]" custT="1"/>
      <dgm:spPr/>
      <dgm:t>
        <a:bodyPr/>
        <a:lstStyle/>
        <a:p>
          <a:r>
            <a:rPr lang="fr-FR" sz="1800" b="1" dirty="0" smtClean="0">
              <a:solidFill>
                <a:srgbClr val="FF0000"/>
              </a:solidFill>
              <a:latin typeface="Times New Roman" pitchFamily="18" charset="0"/>
              <a:cs typeface="Times New Roman" pitchFamily="18" charset="0"/>
            </a:rPr>
            <a:t>Dépôt d’énergie dans la matière</a:t>
          </a:r>
          <a:endParaRPr lang="fr-FR" sz="1800" b="1" dirty="0">
            <a:solidFill>
              <a:srgbClr val="FF0000"/>
            </a:solidFill>
            <a:latin typeface="Times New Roman" pitchFamily="18" charset="0"/>
            <a:cs typeface="Times New Roman" pitchFamily="18" charset="0"/>
          </a:endParaRPr>
        </a:p>
      </dgm:t>
    </dgm:pt>
    <dgm:pt modelId="{8FE9F537-F126-46DC-8BB6-2DCF9C878A77}" type="parTrans" cxnId="{35762F9F-02E7-4F4D-8FFA-FD98BBC16AE1}">
      <dgm:prSet/>
      <dgm:spPr/>
      <dgm:t>
        <a:bodyPr/>
        <a:lstStyle/>
        <a:p>
          <a:endParaRPr lang="fr-FR"/>
        </a:p>
      </dgm:t>
    </dgm:pt>
    <dgm:pt modelId="{B7273F59-152A-4737-B46B-91AAD0A0772D}" type="sibTrans" cxnId="{35762F9F-02E7-4F4D-8FFA-FD98BBC16AE1}">
      <dgm:prSet/>
      <dgm:spPr/>
      <dgm:t>
        <a:bodyPr/>
        <a:lstStyle/>
        <a:p>
          <a:endParaRPr lang="fr-FR"/>
        </a:p>
      </dgm:t>
    </dgm:pt>
    <dgm:pt modelId="{559BBA80-1275-462A-A110-1DC33DD60CEA}" type="pres">
      <dgm:prSet presAssocID="{29445E36-8BC8-4C59-A2A6-F9C42BF82E1F}" presName="arrowDiagram" presStyleCnt="0">
        <dgm:presLayoutVars>
          <dgm:chMax val="5"/>
          <dgm:dir/>
          <dgm:resizeHandles val="exact"/>
        </dgm:presLayoutVars>
      </dgm:prSet>
      <dgm:spPr/>
    </dgm:pt>
    <dgm:pt modelId="{8F54356A-A849-4C96-9E87-6EB34B9E2B98}" type="pres">
      <dgm:prSet presAssocID="{29445E36-8BC8-4C59-A2A6-F9C42BF82E1F}" presName="arrow" presStyleLbl="bgShp" presStyleIdx="0" presStyleCnt="1"/>
      <dgm:spPr/>
    </dgm:pt>
    <dgm:pt modelId="{6B9E58F1-27FF-4C77-B090-E786C0B3D7AB}" type="pres">
      <dgm:prSet presAssocID="{29445E36-8BC8-4C59-A2A6-F9C42BF82E1F}" presName="arrowDiagram3" presStyleCnt="0"/>
      <dgm:spPr/>
    </dgm:pt>
    <dgm:pt modelId="{F37E61B6-5A2B-4AD9-B18B-3F51D6B183AA}" type="pres">
      <dgm:prSet presAssocID="{2FC6D677-3A0E-4CCB-BC0F-BE58CD517572}" presName="bullet3a" presStyleLbl="node1" presStyleIdx="0" presStyleCnt="3"/>
      <dgm:spPr/>
    </dgm:pt>
    <dgm:pt modelId="{075E4D85-F4FA-4136-93AF-9F96ABEC9036}" type="pres">
      <dgm:prSet presAssocID="{2FC6D677-3A0E-4CCB-BC0F-BE58CD517572}" presName="textBox3a" presStyleLbl="revTx" presStyleIdx="0" presStyleCnt="3" custScaleX="242884" custScaleY="24034" custLinFactNeighborX="52609" custLinFactNeighborY="-21847">
        <dgm:presLayoutVars>
          <dgm:bulletEnabled val="1"/>
        </dgm:presLayoutVars>
      </dgm:prSet>
      <dgm:spPr/>
      <dgm:t>
        <a:bodyPr/>
        <a:lstStyle/>
        <a:p>
          <a:endParaRPr lang="fr-FR"/>
        </a:p>
      </dgm:t>
    </dgm:pt>
    <dgm:pt modelId="{2212233B-AE4E-4F8B-A3B2-58FD6292D551}" type="pres">
      <dgm:prSet presAssocID="{172A614B-8BF0-483B-9437-F51B2ECC884D}" presName="bullet3b" presStyleLbl="node1" presStyleIdx="1" presStyleCnt="3"/>
      <dgm:spPr/>
    </dgm:pt>
    <dgm:pt modelId="{3606B168-00E1-4492-BE1E-D3227A2C15AB}" type="pres">
      <dgm:prSet presAssocID="{172A614B-8BF0-483B-9437-F51B2ECC884D}" presName="textBox3b" presStyleLbl="revTx" presStyleIdx="1" presStyleCnt="3" custScaleX="212593" custScaleY="10896" custLinFactNeighborX="28442" custLinFactNeighborY="-29725">
        <dgm:presLayoutVars>
          <dgm:bulletEnabled val="1"/>
        </dgm:presLayoutVars>
      </dgm:prSet>
      <dgm:spPr/>
      <dgm:t>
        <a:bodyPr/>
        <a:lstStyle/>
        <a:p>
          <a:endParaRPr lang="fr-FR"/>
        </a:p>
      </dgm:t>
    </dgm:pt>
    <dgm:pt modelId="{745FBA69-177C-40C0-AA30-DB62242CCC4B}" type="pres">
      <dgm:prSet presAssocID="{0433C26E-D5B8-42B2-93AD-75D702C45CB1}" presName="bullet3c" presStyleLbl="node1" presStyleIdx="2" presStyleCnt="3" custScaleX="352437" custScaleY="116870" custLinFactNeighborY="-10085"/>
      <dgm:spPr>
        <a:solidFill>
          <a:srgbClr val="0070C0"/>
        </a:solidFill>
      </dgm:spPr>
    </dgm:pt>
    <dgm:pt modelId="{21C4CCC3-7D36-4289-A8B0-AB70AEE33024}" type="pres">
      <dgm:prSet presAssocID="{0433C26E-D5B8-42B2-93AD-75D702C45CB1}" presName="textBox3c" presStyleLbl="revTx" presStyleIdx="2" presStyleCnt="3" custScaleX="216610" custScaleY="12087" custLinFactNeighborX="-6091" custLinFactNeighborY="-34067">
        <dgm:presLayoutVars>
          <dgm:bulletEnabled val="1"/>
        </dgm:presLayoutVars>
      </dgm:prSet>
      <dgm:spPr/>
      <dgm:t>
        <a:bodyPr/>
        <a:lstStyle/>
        <a:p>
          <a:endParaRPr lang="fr-FR"/>
        </a:p>
      </dgm:t>
    </dgm:pt>
  </dgm:ptLst>
  <dgm:cxnLst>
    <dgm:cxn modelId="{8BB4E6C2-A004-4B57-9294-CE3B7EDB8F4C}" type="presOf" srcId="{172A614B-8BF0-483B-9437-F51B2ECC884D}" destId="{3606B168-00E1-4492-BE1E-D3227A2C15AB}" srcOrd="0" destOrd="0" presId="urn:microsoft.com/office/officeart/2005/8/layout/arrow2"/>
    <dgm:cxn modelId="{6A3A3713-8CAC-43FF-9862-AC685B2BED16}" type="presOf" srcId="{2FC6D677-3A0E-4CCB-BC0F-BE58CD517572}" destId="{075E4D85-F4FA-4136-93AF-9F96ABEC9036}" srcOrd="0" destOrd="0" presId="urn:microsoft.com/office/officeart/2005/8/layout/arrow2"/>
    <dgm:cxn modelId="{72FC1506-27A6-40E4-BFCC-B890BD9B55CB}" srcId="{29445E36-8BC8-4C59-A2A6-F9C42BF82E1F}" destId="{172A614B-8BF0-483B-9437-F51B2ECC884D}" srcOrd="1" destOrd="0" parTransId="{903692CB-18CF-4CBD-83D0-7EB41BDB593A}" sibTransId="{02DDE148-45F2-4945-A564-D7D4828E1542}"/>
    <dgm:cxn modelId="{196807AC-0FC3-4018-B5AE-6770D0674A06}" type="presOf" srcId="{29445E36-8BC8-4C59-A2A6-F9C42BF82E1F}" destId="{559BBA80-1275-462A-A110-1DC33DD60CEA}" srcOrd="0" destOrd="0" presId="urn:microsoft.com/office/officeart/2005/8/layout/arrow2"/>
    <dgm:cxn modelId="{35762F9F-02E7-4F4D-8FFA-FD98BBC16AE1}" srcId="{29445E36-8BC8-4C59-A2A6-F9C42BF82E1F}" destId="{0433C26E-D5B8-42B2-93AD-75D702C45CB1}" srcOrd="2" destOrd="0" parTransId="{8FE9F537-F126-46DC-8BB6-2DCF9C878A77}" sibTransId="{B7273F59-152A-4737-B46B-91AAD0A0772D}"/>
    <dgm:cxn modelId="{50A1F0EC-C3C8-455D-BB6A-1AD0F0AE7F98}" srcId="{29445E36-8BC8-4C59-A2A6-F9C42BF82E1F}" destId="{2FC6D677-3A0E-4CCB-BC0F-BE58CD517572}" srcOrd="0" destOrd="0" parTransId="{2925BE68-BB54-4838-95A7-BBF7F34C851A}" sibTransId="{9F3A2752-2371-4276-8CED-AF0A48DA4A5F}"/>
    <dgm:cxn modelId="{06B66661-5FF1-46AE-AF9D-7BA47E9DA4ED}" type="presOf" srcId="{0433C26E-D5B8-42B2-93AD-75D702C45CB1}" destId="{21C4CCC3-7D36-4289-A8B0-AB70AEE33024}" srcOrd="0" destOrd="0" presId="urn:microsoft.com/office/officeart/2005/8/layout/arrow2"/>
    <dgm:cxn modelId="{B8C44DC7-1583-4747-B457-CC80EF3F7F4D}" type="presParOf" srcId="{559BBA80-1275-462A-A110-1DC33DD60CEA}" destId="{8F54356A-A849-4C96-9E87-6EB34B9E2B98}" srcOrd="0" destOrd="0" presId="urn:microsoft.com/office/officeart/2005/8/layout/arrow2"/>
    <dgm:cxn modelId="{ADF77C9D-622A-4CD8-872A-5C58B2E3D71F}" type="presParOf" srcId="{559BBA80-1275-462A-A110-1DC33DD60CEA}" destId="{6B9E58F1-27FF-4C77-B090-E786C0B3D7AB}" srcOrd="1" destOrd="0" presId="urn:microsoft.com/office/officeart/2005/8/layout/arrow2"/>
    <dgm:cxn modelId="{BD25B996-BB0F-4382-806E-3148CEF4081A}" type="presParOf" srcId="{6B9E58F1-27FF-4C77-B090-E786C0B3D7AB}" destId="{F37E61B6-5A2B-4AD9-B18B-3F51D6B183AA}" srcOrd="0" destOrd="0" presId="urn:microsoft.com/office/officeart/2005/8/layout/arrow2"/>
    <dgm:cxn modelId="{172C3E0C-904C-461C-B5C4-D21CC8C7027F}" type="presParOf" srcId="{6B9E58F1-27FF-4C77-B090-E786C0B3D7AB}" destId="{075E4D85-F4FA-4136-93AF-9F96ABEC9036}" srcOrd="1" destOrd="0" presId="urn:microsoft.com/office/officeart/2005/8/layout/arrow2"/>
    <dgm:cxn modelId="{EEB17E06-AC78-4832-A758-21C1221B051F}" type="presParOf" srcId="{6B9E58F1-27FF-4C77-B090-E786C0B3D7AB}" destId="{2212233B-AE4E-4F8B-A3B2-58FD6292D551}" srcOrd="2" destOrd="0" presId="urn:microsoft.com/office/officeart/2005/8/layout/arrow2"/>
    <dgm:cxn modelId="{34DFF3B5-B3E4-4CE1-BF62-A245430CB4D6}" type="presParOf" srcId="{6B9E58F1-27FF-4C77-B090-E786C0B3D7AB}" destId="{3606B168-00E1-4492-BE1E-D3227A2C15AB}" srcOrd="3" destOrd="0" presId="urn:microsoft.com/office/officeart/2005/8/layout/arrow2"/>
    <dgm:cxn modelId="{E6FA82B2-88A0-4726-BBDB-5C50098FDB58}" type="presParOf" srcId="{6B9E58F1-27FF-4C77-B090-E786C0B3D7AB}" destId="{745FBA69-177C-40C0-AA30-DB62242CCC4B}" srcOrd="4" destOrd="0" presId="urn:microsoft.com/office/officeart/2005/8/layout/arrow2"/>
    <dgm:cxn modelId="{E6C95EF5-D69C-4035-94B6-8EA1DA47FD21}" type="presParOf" srcId="{6B9E58F1-27FF-4C77-B090-E786C0B3D7AB}" destId="{21C4CCC3-7D36-4289-A8B0-AB70AEE33024}" srcOrd="5"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764BDE-DA30-4F98-AD27-F3B4F22DC86B}" type="datetimeFigureOut">
              <a:rPr lang="fr-FR" smtClean="0"/>
              <a:t>10/03/2021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50CA9F-7E3E-4502-B5AD-6B16C346C22F}"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739C656-64A4-4264-9E83-AE313BD37723}" type="datetimeFigureOut">
              <a:rPr lang="fr-FR" smtClean="0"/>
              <a:pPr/>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0BF26-F748-43BE-81C8-78DB57C1B0D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39C656-64A4-4264-9E83-AE313BD37723}" type="datetimeFigureOut">
              <a:rPr lang="fr-FR" smtClean="0"/>
              <a:pPr/>
              <a:t>10/03/2021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0BF26-F748-43BE-81C8-78DB57C1B0D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928670"/>
            <a:ext cx="7772400" cy="1470025"/>
          </a:xfrm>
        </p:spPr>
        <p:txBody>
          <a:bodyPr/>
          <a:lstStyle/>
          <a:p>
            <a:r>
              <a:rPr lang="fr-FR" b="1" dirty="0">
                <a:latin typeface="Times New Roman" pitchFamily="18" charset="0"/>
                <a:cs typeface="Times New Roman" pitchFamily="18" charset="0"/>
              </a:rPr>
              <a:t>DOSIMETRIE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1285860"/>
            <a:ext cx="5143536" cy="1214446"/>
          </a:xfrm>
        </p:spPr>
        <p:txBody>
          <a:bodyPr>
            <a:noAutofit/>
          </a:bodyPr>
          <a:lstStyle/>
          <a:p>
            <a:pPr algn="l">
              <a:lnSpc>
                <a:spcPct val="150000"/>
              </a:lnSpc>
              <a:buFont typeface="Wingdings" pitchFamily="2" charset="2"/>
              <a:buChar char="v"/>
            </a:pPr>
            <a:r>
              <a:rPr lang="fr-FR" sz="1800" dirty="0" smtClean="0">
                <a:latin typeface="Times New Roman" pitchFamily="18" charset="0"/>
                <a:cs typeface="Times New Roman" pitchFamily="18" charset="0"/>
              </a:rPr>
              <a:t>  La dose absorbée correspond à </a:t>
            </a:r>
            <a:r>
              <a:rPr lang="fr-FR" sz="1800" u="sng" dirty="0" smtClean="0">
                <a:solidFill>
                  <a:srgbClr val="C00000"/>
                </a:solidFill>
                <a:latin typeface="Times New Roman" pitchFamily="18" charset="0"/>
                <a:cs typeface="Times New Roman" pitchFamily="18" charset="0"/>
              </a:rPr>
              <a:t>l’énergie déposée dans la sphère élémentaire centré sur P, </a:t>
            </a:r>
            <a:r>
              <a:rPr lang="fr-FR" sz="1800" dirty="0" smtClean="0">
                <a:latin typeface="Times New Roman" pitchFamily="18" charset="0"/>
                <a:cs typeface="Times New Roman" pitchFamily="18" charset="0"/>
              </a:rPr>
              <a:t>quel que soit le lieu du transfert d’énergie initial.</a:t>
            </a:r>
            <a:endParaRPr lang="fr-FR" sz="1800" dirty="0">
              <a:latin typeface="Times New Roman" pitchFamily="18" charset="0"/>
              <a:cs typeface="Times New Roman" pitchFamily="18" charset="0"/>
            </a:endParaRPr>
          </a:p>
        </p:txBody>
      </p:sp>
      <p:sp>
        <p:nvSpPr>
          <p:cNvPr id="7" name="Titre 1"/>
          <p:cNvSpPr txBox="1">
            <a:spLocks/>
          </p:cNvSpPr>
          <p:nvPr/>
        </p:nvSpPr>
        <p:spPr>
          <a:xfrm>
            <a:off x="457200" y="142852"/>
            <a:ext cx="8229600" cy="642942"/>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1"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TRANSFERT D’ENERGIE ENTRE UN FAISCEAU DE PHOTONS ET LA MATIERE</a:t>
            </a:r>
          </a:p>
        </p:txBody>
      </p:sp>
      <p:pic>
        <p:nvPicPr>
          <p:cNvPr id="20485" name="Picture 5"/>
          <p:cNvPicPr>
            <a:picLocks noChangeAspect="1" noChangeArrowheads="1"/>
          </p:cNvPicPr>
          <p:nvPr/>
        </p:nvPicPr>
        <p:blipFill>
          <a:blip r:embed="rId2"/>
          <a:srcRect t="14286" r="11632" b="19047"/>
          <a:stretch>
            <a:fillRect/>
          </a:stretch>
        </p:blipFill>
        <p:spPr bwMode="auto">
          <a:xfrm>
            <a:off x="5572132" y="1714488"/>
            <a:ext cx="3255872" cy="1000132"/>
          </a:xfrm>
          <a:prstGeom prst="rect">
            <a:avLst/>
          </a:prstGeom>
          <a:noFill/>
          <a:ln w="9525">
            <a:noFill/>
            <a:miter lim="800000"/>
            <a:headEnd/>
            <a:tailEnd/>
          </a:ln>
          <a:effectLst/>
        </p:spPr>
      </p:pic>
      <p:sp>
        <p:nvSpPr>
          <p:cNvPr id="8" name="Rectangle 7"/>
          <p:cNvSpPr/>
          <p:nvPr/>
        </p:nvSpPr>
        <p:spPr>
          <a:xfrm>
            <a:off x="214282" y="2428868"/>
            <a:ext cx="5143536" cy="1754326"/>
          </a:xfrm>
          <a:prstGeom prst="rect">
            <a:avLst/>
          </a:prstGeom>
        </p:spPr>
        <p:txBody>
          <a:bodyPr wrap="square">
            <a:spAutoFit/>
          </a:bodyPr>
          <a:lstStyle/>
          <a:p>
            <a:pPr>
              <a:lnSpc>
                <a:spcPct val="150000"/>
              </a:lnSpc>
              <a:buFont typeface="Wingdings" pitchFamily="2" charset="2"/>
              <a:buChar char="v"/>
            </a:pPr>
            <a:r>
              <a:rPr lang="fr-FR" dirty="0" smtClean="0">
                <a:latin typeface="Times New Roman" pitchFamily="18" charset="0"/>
                <a:cs typeface="Times New Roman" pitchFamily="18" charset="0"/>
              </a:rPr>
              <a:t> </a:t>
            </a:r>
            <a:r>
              <a:rPr lang="fr-FR" u="sng" dirty="0" smtClean="0">
                <a:solidFill>
                  <a:srgbClr val="C00000"/>
                </a:solidFill>
                <a:latin typeface="Times New Roman" pitchFamily="18" charset="0"/>
                <a:cs typeface="Times New Roman" pitchFamily="18" charset="0"/>
              </a:rPr>
              <a:t>C’est la somme des énergies </a:t>
            </a:r>
            <a:r>
              <a:rPr lang="fr-FR" dirty="0" smtClean="0">
                <a:latin typeface="Times New Roman" pitchFamily="18" charset="0"/>
                <a:cs typeface="Times New Roman" pitchFamily="18" charset="0"/>
              </a:rPr>
              <a:t>crée lors des trajets électroniques eux même créés soit </a:t>
            </a:r>
            <a:r>
              <a:rPr lang="fr-FR" u="sng" dirty="0" smtClean="0">
                <a:solidFill>
                  <a:srgbClr val="C00000"/>
                </a:solidFill>
                <a:latin typeface="Times New Roman" pitchFamily="18" charset="0"/>
                <a:cs typeface="Times New Roman" pitchFamily="18" charset="0"/>
              </a:rPr>
              <a:t>en dehors de </a:t>
            </a:r>
            <a:r>
              <a:rPr lang="fr-FR" u="sng" dirty="0" err="1" smtClean="0">
                <a:solidFill>
                  <a:srgbClr val="C00000"/>
                </a:solidFill>
                <a:latin typeface="Times New Roman" pitchFamily="18" charset="0"/>
                <a:cs typeface="Times New Roman" pitchFamily="18" charset="0"/>
              </a:rPr>
              <a:t>Δm</a:t>
            </a:r>
            <a:r>
              <a:rPr lang="fr-FR" u="sng" dirty="0" smtClean="0">
                <a:solidFill>
                  <a:srgbClr val="C00000"/>
                </a:solidFill>
                <a:latin typeface="Times New Roman" pitchFamily="18" charset="0"/>
                <a:cs typeface="Times New Roman" pitchFamily="18" charset="0"/>
              </a:rPr>
              <a:t> ou à l’intérieur.</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p>
        </p:txBody>
      </p:sp>
      <p:sp>
        <p:nvSpPr>
          <p:cNvPr id="9" name="Rectangle 8"/>
          <p:cNvSpPr/>
          <p:nvPr/>
        </p:nvSpPr>
        <p:spPr>
          <a:xfrm>
            <a:off x="3286116" y="785794"/>
            <a:ext cx="2536272" cy="461665"/>
          </a:xfrm>
          <a:prstGeom prst="rect">
            <a:avLst/>
          </a:prstGeom>
        </p:spPr>
        <p:txBody>
          <a:bodyPr wrap="none">
            <a:spAutoFit/>
          </a:bodyPr>
          <a:lstStyle/>
          <a:p>
            <a:r>
              <a:rPr lang="fr-FR" sz="2400" b="1" u="sng" dirty="0" smtClean="0">
                <a:solidFill>
                  <a:srgbClr val="0000FF"/>
                </a:solidFill>
                <a:latin typeface="Times New Roman" pitchFamily="18" charset="0"/>
                <a:cs typeface="Times New Roman" pitchFamily="18" charset="0"/>
              </a:rPr>
              <a:t>La dose absorbée </a:t>
            </a:r>
            <a:endParaRPr lang="fr-FR" sz="2400" u="sng" dirty="0"/>
          </a:p>
        </p:txBody>
      </p:sp>
      <p:pic>
        <p:nvPicPr>
          <p:cNvPr id="8194" name="Picture 2"/>
          <p:cNvPicPr>
            <a:picLocks noChangeAspect="1" noChangeArrowheads="1"/>
          </p:cNvPicPr>
          <p:nvPr/>
        </p:nvPicPr>
        <p:blipFill>
          <a:blip r:embed="rId3"/>
          <a:srcRect t="12052"/>
          <a:stretch>
            <a:fillRect/>
          </a:stretch>
        </p:blipFill>
        <p:spPr bwMode="auto">
          <a:xfrm>
            <a:off x="142844" y="3929066"/>
            <a:ext cx="4105275" cy="2571768"/>
          </a:xfrm>
          <a:prstGeom prst="rect">
            <a:avLst/>
          </a:prstGeom>
          <a:noFill/>
          <a:ln w="9525">
            <a:noFill/>
            <a:miter lim="800000"/>
            <a:headEnd/>
            <a:tailEnd/>
          </a:ln>
          <a:effectLst/>
        </p:spPr>
      </p:pic>
      <p:pic>
        <p:nvPicPr>
          <p:cNvPr id="8195" name="Picture 3"/>
          <p:cNvPicPr>
            <a:picLocks noChangeAspect="1" noChangeArrowheads="1"/>
          </p:cNvPicPr>
          <p:nvPr/>
        </p:nvPicPr>
        <p:blipFill>
          <a:blip r:embed="rId4"/>
          <a:srcRect t="4834"/>
          <a:stretch>
            <a:fillRect/>
          </a:stretch>
        </p:blipFill>
        <p:spPr bwMode="auto">
          <a:xfrm>
            <a:off x="5105400" y="3857628"/>
            <a:ext cx="4038600" cy="3000372"/>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142852"/>
            <a:ext cx="8229600" cy="642942"/>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1"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TRANSFERT D’ENERGIE ENTRE UN FAISCEAU DE PHOTONS ET LA MATIERE</a:t>
            </a:r>
          </a:p>
        </p:txBody>
      </p:sp>
      <p:sp>
        <p:nvSpPr>
          <p:cNvPr id="5" name="Rectangle 4"/>
          <p:cNvSpPr/>
          <p:nvPr/>
        </p:nvSpPr>
        <p:spPr>
          <a:xfrm>
            <a:off x="2714612" y="987966"/>
            <a:ext cx="3435556" cy="369332"/>
          </a:xfrm>
          <a:prstGeom prst="rect">
            <a:avLst/>
          </a:prstGeom>
        </p:spPr>
        <p:txBody>
          <a:bodyPr wrap="none">
            <a:spAutoFit/>
          </a:bodyPr>
          <a:lstStyle/>
          <a:p>
            <a:r>
              <a:rPr lang="fr-FR" b="1" dirty="0" smtClean="0">
                <a:solidFill>
                  <a:srgbClr val="0000FF"/>
                </a:solidFill>
                <a:latin typeface="Times New Roman" pitchFamily="18" charset="0"/>
                <a:cs typeface="Times New Roman" pitchFamily="18" charset="0"/>
              </a:rPr>
              <a:t>EQUILIBRE ELECTRONIQUE</a:t>
            </a:r>
            <a:endParaRPr lang="fr-FR" b="1" dirty="0">
              <a:solidFill>
                <a:srgbClr val="0000FF"/>
              </a:solidFill>
              <a:latin typeface="Times New Roman" pitchFamily="18" charset="0"/>
              <a:cs typeface="Times New Roman" pitchFamily="18" charset="0"/>
            </a:endParaRPr>
          </a:p>
        </p:txBody>
      </p:sp>
      <p:sp>
        <p:nvSpPr>
          <p:cNvPr id="6" name="Rectangle 5"/>
          <p:cNvSpPr/>
          <p:nvPr/>
        </p:nvSpPr>
        <p:spPr>
          <a:xfrm>
            <a:off x="214282" y="1428736"/>
            <a:ext cx="8429668" cy="128907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fr-FR" b="1" u="sng" dirty="0" smtClean="0">
                <a:solidFill>
                  <a:srgbClr val="C00000"/>
                </a:solidFill>
                <a:latin typeface="Times New Roman" pitchFamily="18" charset="0"/>
                <a:cs typeface="Times New Roman" pitchFamily="18" charset="0"/>
              </a:rPr>
              <a:t>la dose absorbée </a:t>
            </a:r>
            <a:r>
              <a:rPr lang="fr-FR" b="1" dirty="0" smtClean="0">
                <a:solidFill>
                  <a:srgbClr val="C00000"/>
                </a:solidFill>
                <a:latin typeface="Times New Roman" pitchFamily="18" charset="0"/>
                <a:cs typeface="Times New Roman" pitchFamily="18" charset="0"/>
              </a:rPr>
              <a:t>est égale </a:t>
            </a:r>
            <a:r>
              <a:rPr lang="fr-FR" b="1" u="sng" dirty="0" smtClean="0">
                <a:solidFill>
                  <a:srgbClr val="C00000"/>
                </a:solidFill>
                <a:latin typeface="Times New Roman" pitchFamily="18" charset="0"/>
                <a:cs typeface="Times New Roman" pitchFamily="18" charset="0"/>
              </a:rPr>
              <a:t>au Kerma </a:t>
            </a:r>
          </a:p>
          <a:p>
            <a:pPr>
              <a:lnSpc>
                <a:spcPct val="150000"/>
              </a:lnSpc>
            </a:pPr>
            <a:r>
              <a:rPr lang="fr-FR" dirty="0" smtClean="0">
                <a:latin typeface="Times New Roman" pitchFamily="18" charset="0"/>
                <a:cs typeface="Times New Roman" pitchFamily="18" charset="0"/>
              </a:rPr>
              <a:t>c’est-à-dire qu’il y’a compensation entre l’énergie emportée à l’extérieur par les électrons nés dans </a:t>
            </a:r>
            <a:r>
              <a:rPr lang="fr-FR" dirty="0" err="1" smtClean="0">
                <a:latin typeface="Times New Roman" pitchFamily="18" charset="0"/>
                <a:cs typeface="Times New Roman" pitchFamily="18" charset="0"/>
              </a:rPr>
              <a:t>Δm</a:t>
            </a:r>
            <a:r>
              <a:rPr lang="fr-FR" dirty="0" smtClean="0">
                <a:latin typeface="Times New Roman" pitchFamily="18" charset="0"/>
                <a:cs typeface="Times New Roman" pitchFamily="18" charset="0"/>
              </a:rPr>
              <a:t> et l’énergie apportée à </a:t>
            </a:r>
            <a:r>
              <a:rPr lang="fr-FR" dirty="0" err="1" smtClean="0">
                <a:latin typeface="Times New Roman" pitchFamily="18" charset="0"/>
                <a:cs typeface="Times New Roman" pitchFamily="18" charset="0"/>
              </a:rPr>
              <a:t>Δm</a:t>
            </a:r>
            <a:r>
              <a:rPr lang="fr-FR" dirty="0" smtClean="0">
                <a:latin typeface="Times New Roman" pitchFamily="18" charset="0"/>
                <a:cs typeface="Times New Roman" pitchFamily="18" charset="0"/>
              </a:rPr>
              <a:t> par les électrons nés à l’extérieur,</a:t>
            </a:r>
            <a:endParaRPr lang="fr-FR" dirty="0">
              <a:latin typeface="Times New Roman" pitchFamily="18" charset="0"/>
              <a:cs typeface="Times New Roman" pitchFamily="18" charset="0"/>
            </a:endParaRPr>
          </a:p>
        </p:txBody>
      </p:sp>
      <p:pic>
        <p:nvPicPr>
          <p:cNvPr id="9218" name="Picture 2"/>
          <p:cNvPicPr>
            <a:picLocks noChangeAspect="1" noChangeArrowheads="1"/>
          </p:cNvPicPr>
          <p:nvPr/>
        </p:nvPicPr>
        <p:blipFill>
          <a:blip r:embed="rId2"/>
          <a:srcRect/>
          <a:stretch>
            <a:fillRect/>
          </a:stretch>
        </p:blipFill>
        <p:spPr bwMode="auto">
          <a:xfrm>
            <a:off x="428596" y="2857496"/>
            <a:ext cx="7858180" cy="3790952"/>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28596" y="214290"/>
            <a:ext cx="8229600" cy="642942"/>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1"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TRANSFERT D’ENERGIE ENTRE UN FAISCEAU DE PHOTONS ET LA MATIERE</a:t>
            </a:r>
          </a:p>
        </p:txBody>
      </p:sp>
      <p:sp>
        <p:nvSpPr>
          <p:cNvPr id="5" name="ZoneTexte 4"/>
          <p:cNvSpPr txBox="1"/>
          <p:nvPr/>
        </p:nvSpPr>
        <p:spPr>
          <a:xfrm>
            <a:off x="2786050" y="957188"/>
            <a:ext cx="3286148" cy="400110"/>
          </a:xfrm>
          <a:prstGeom prst="rect">
            <a:avLst/>
          </a:prstGeom>
          <a:noFill/>
        </p:spPr>
        <p:txBody>
          <a:bodyPr wrap="square" rtlCol="0">
            <a:spAutoFit/>
          </a:bodyPr>
          <a:lstStyle/>
          <a:p>
            <a:pPr algn="ctr"/>
            <a:r>
              <a:rPr lang="fr-FR" sz="2000" b="1" dirty="0" smtClean="0">
                <a:solidFill>
                  <a:srgbClr val="0000FF"/>
                </a:solidFill>
                <a:latin typeface="Times New Roman" pitchFamily="18" charset="0"/>
                <a:cs typeface="Times New Roman" pitchFamily="18" charset="0"/>
              </a:rPr>
              <a:t>NOTION D’EXPOSITION</a:t>
            </a:r>
            <a:endParaRPr lang="fr-FR" sz="2000" b="1" dirty="0">
              <a:solidFill>
                <a:srgbClr val="0000FF"/>
              </a:solidFill>
              <a:latin typeface="Times New Roman" pitchFamily="18" charset="0"/>
              <a:cs typeface="Times New Roman" pitchFamily="18" charset="0"/>
            </a:endParaRPr>
          </a:p>
        </p:txBody>
      </p:sp>
      <p:sp>
        <p:nvSpPr>
          <p:cNvPr id="6" name="Rectangle 5"/>
          <p:cNvSpPr/>
          <p:nvPr/>
        </p:nvSpPr>
        <p:spPr>
          <a:xfrm>
            <a:off x="285720" y="1428736"/>
            <a:ext cx="8429684" cy="133882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50000"/>
              </a:lnSpc>
            </a:pPr>
            <a:r>
              <a:rPr lang="fr-FR" dirty="0" smtClean="0">
                <a:latin typeface="Times New Roman" pitchFamily="18" charset="0"/>
                <a:cs typeface="Times New Roman" pitchFamily="18" charset="0"/>
              </a:rPr>
              <a:t>L’exposition a pour but de caractériser un faisceau de rayons X par </a:t>
            </a:r>
            <a:r>
              <a:rPr lang="fr-FR" u="sng" dirty="0" smtClean="0">
                <a:solidFill>
                  <a:srgbClr val="C00000"/>
                </a:solidFill>
                <a:latin typeface="Times New Roman" pitchFamily="18" charset="0"/>
                <a:cs typeface="Times New Roman" pitchFamily="18" charset="0"/>
              </a:rPr>
              <a:t>l’ionisation qu’elle procure dans l’air</a:t>
            </a:r>
            <a:r>
              <a:rPr lang="fr-FR" dirty="0" smtClean="0">
                <a:latin typeface="Times New Roman" pitchFamily="18" charset="0"/>
                <a:cs typeface="Times New Roman" pitchFamily="18" charset="0"/>
              </a:rPr>
              <a:t>, tout au </a:t>
            </a:r>
            <a:r>
              <a:rPr lang="fr-FR" u="sng" dirty="0" smtClean="0">
                <a:solidFill>
                  <a:srgbClr val="C00000"/>
                </a:solidFill>
                <a:latin typeface="Times New Roman" pitchFamily="18" charset="0"/>
                <a:cs typeface="Times New Roman" pitchFamily="18" charset="0"/>
              </a:rPr>
              <a:t>long de leurs trajectoires les électrons mis en mouvements dans une petite masse d’air</a:t>
            </a:r>
            <a:r>
              <a:rPr lang="fr-FR" dirty="0" smtClean="0">
                <a:solidFill>
                  <a:srgbClr val="C00000"/>
                </a:solidFill>
                <a:latin typeface="Times New Roman" pitchFamily="18" charset="0"/>
                <a:cs typeface="Times New Roman" pitchFamily="18" charset="0"/>
              </a:rPr>
              <a:t> :    </a:t>
            </a:r>
            <a:r>
              <a:rPr lang="fr-FR" b="1" dirty="0" smtClean="0">
                <a:latin typeface="Times New Roman" pitchFamily="18" charset="0"/>
                <a:cs typeface="Times New Roman" pitchFamily="18" charset="0"/>
              </a:rPr>
              <a:t>X  = 𝐝𝐐/𝐝𝐦 </a:t>
            </a:r>
            <a:r>
              <a:rPr lang="fr-FR" dirty="0" smtClean="0">
                <a:latin typeface="Times New Roman" pitchFamily="18" charset="0"/>
                <a:cs typeface="Times New Roman" pitchFamily="18" charset="0"/>
              </a:rPr>
              <a:t>, 𝑑𝑄 est exprimée en C (coulomb), dm en kg</a:t>
            </a:r>
            <a:endParaRPr lang="fr-FR" dirty="0">
              <a:solidFill>
                <a:srgbClr val="C00000"/>
              </a:solidFill>
              <a:latin typeface="Times New Roman" pitchFamily="18" charset="0"/>
              <a:cs typeface="Times New Roman" pitchFamily="18" charset="0"/>
            </a:endParaRPr>
          </a:p>
        </p:txBody>
      </p:sp>
      <p:sp>
        <p:nvSpPr>
          <p:cNvPr id="7" name="ZoneTexte 6"/>
          <p:cNvSpPr txBox="1"/>
          <p:nvPr/>
        </p:nvSpPr>
        <p:spPr>
          <a:xfrm>
            <a:off x="285720" y="3143248"/>
            <a:ext cx="8643998" cy="1661993"/>
          </a:xfrm>
          <a:prstGeom prst="rect">
            <a:avLst/>
          </a:prstGeom>
          <a:noFill/>
        </p:spPr>
        <p:txBody>
          <a:bodyPr wrap="square" rtlCol="0">
            <a:spAutoFit/>
          </a:bodyPr>
          <a:lstStyle/>
          <a:p>
            <a:pPr>
              <a:buFont typeface="Wingdings" pitchFamily="2" charset="2"/>
              <a:buChar char="v"/>
            </a:pPr>
            <a:r>
              <a:rPr lang="fr-FR" dirty="0" smtClean="0">
                <a:latin typeface="Times New Roman" pitchFamily="18" charset="0"/>
                <a:cs typeface="Times New Roman" pitchFamily="18" charset="0"/>
              </a:rPr>
              <a:t> L’exposition est exprimée en </a:t>
            </a:r>
            <a:r>
              <a:rPr lang="fr-FR" b="1" u="sng" dirty="0" smtClean="0">
                <a:solidFill>
                  <a:srgbClr val="0000FF"/>
                </a:solidFill>
                <a:latin typeface="Times New Roman" pitchFamily="18" charset="0"/>
                <a:cs typeface="Times New Roman" pitchFamily="18" charset="0"/>
              </a:rPr>
              <a:t>RONGTEN (R)</a:t>
            </a:r>
            <a:r>
              <a:rPr lang="fr-FR" dirty="0" smtClean="0">
                <a:latin typeface="Times New Roman" pitchFamily="18" charset="0"/>
                <a:cs typeface="Times New Roman" pitchFamily="18" charset="0"/>
              </a:rPr>
              <a:t> qui égal à 1.61.10</a:t>
            </a:r>
            <a:r>
              <a:rPr lang="fr-FR" baseline="30000" dirty="0" smtClean="0">
                <a:latin typeface="Times New Roman" pitchFamily="18" charset="0"/>
                <a:cs typeface="Times New Roman" pitchFamily="18" charset="0"/>
              </a:rPr>
              <a:t>12    </a:t>
            </a:r>
            <a:r>
              <a:rPr lang="fr-FR" dirty="0" smtClean="0">
                <a:latin typeface="Times New Roman" pitchFamily="18" charset="0"/>
                <a:cs typeface="Times New Roman" pitchFamily="18" charset="0"/>
              </a:rPr>
              <a:t> ionisation par gramme</a:t>
            </a:r>
          </a:p>
          <a:p>
            <a:endParaRPr lang="fr-FR" dirty="0" smtClean="0">
              <a:latin typeface="Times New Roman" pitchFamily="18" charset="0"/>
              <a:cs typeface="Times New Roman" pitchFamily="18" charset="0"/>
            </a:endParaRPr>
          </a:p>
          <a:p>
            <a:pPr>
              <a:buFont typeface="Wingdings" pitchFamily="2" charset="2"/>
              <a:buChar char="v"/>
            </a:pPr>
            <a:r>
              <a:rPr lang="fr-FR" dirty="0" smtClean="0">
                <a:latin typeface="Times New Roman" pitchFamily="18" charset="0"/>
                <a:cs typeface="Times New Roman" pitchFamily="18" charset="0"/>
              </a:rPr>
              <a:t> Une exposition de </a:t>
            </a:r>
            <a:r>
              <a:rPr lang="fr-FR" b="1" u="sng" dirty="0" smtClean="0">
                <a:solidFill>
                  <a:srgbClr val="0000FF"/>
                </a:solidFill>
                <a:latin typeface="Times New Roman" pitchFamily="18" charset="0"/>
                <a:cs typeface="Times New Roman" pitchFamily="18" charset="0"/>
              </a:rPr>
              <a:t>1 </a:t>
            </a:r>
            <a:r>
              <a:rPr lang="fr-FR" b="1" u="sng" dirty="0" err="1" smtClean="0">
                <a:solidFill>
                  <a:srgbClr val="0000FF"/>
                </a:solidFill>
                <a:latin typeface="Times New Roman" pitchFamily="18" charset="0"/>
                <a:cs typeface="Times New Roman" pitchFamily="18" charset="0"/>
              </a:rPr>
              <a:t>Rongten</a:t>
            </a:r>
            <a:r>
              <a:rPr lang="fr-FR" b="1" u="sng" dirty="0" smtClean="0">
                <a:solidFill>
                  <a:srgbClr val="0000FF"/>
                </a:solidFill>
                <a:latin typeface="Times New Roman" pitchFamily="18" charset="0"/>
                <a:cs typeface="Times New Roman" pitchFamily="18" charset="0"/>
              </a:rPr>
              <a:t> </a:t>
            </a:r>
            <a:r>
              <a:rPr lang="fr-FR" dirty="0" smtClean="0">
                <a:latin typeface="Times New Roman" pitchFamily="18" charset="0"/>
                <a:cs typeface="Times New Roman" pitchFamily="18" charset="0"/>
              </a:rPr>
              <a:t>correspond à une KERMA dans l’air de </a:t>
            </a:r>
            <a:r>
              <a:rPr lang="fr-FR" b="1" dirty="0" smtClean="0">
                <a:solidFill>
                  <a:srgbClr val="0000FF"/>
                </a:solidFill>
                <a:latin typeface="Times New Roman" pitchFamily="18" charset="0"/>
                <a:cs typeface="Times New Roman" pitchFamily="18" charset="0"/>
              </a:rPr>
              <a:t>87.7 ergs par gramme</a:t>
            </a:r>
          </a:p>
          <a:p>
            <a:endParaRPr lang="fr-FR" baseline="30000" dirty="0" smtClean="0">
              <a:latin typeface="Times New Roman" pitchFamily="18" charset="0"/>
              <a:cs typeface="Times New Roman" pitchFamily="18" charset="0"/>
            </a:endParaRPr>
          </a:p>
        </p:txBody>
      </p:sp>
      <p:sp>
        <p:nvSpPr>
          <p:cNvPr id="8" name="ZoneTexte 7"/>
          <p:cNvSpPr txBox="1"/>
          <p:nvPr/>
        </p:nvSpPr>
        <p:spPr>
          <a:xfrm>
            <a:off x="428596" y="4997247"/>
            <a:ext cx="8286776" cy="646331"/>
          </a:xfrm>
          <a:prstGeom prst="rect">
            <a:avLst/>
          </a:prstGeom>
          <a:noFill/>
        </p:spPr>
        <p:txBody>
          <a:bodyPr wrap="square" rtlCol="0">
            <a:spAutoFit/>
          </a:bodyPr>
          <a:lstStyle/>
          <a:p>
            <a:r>
              <a:rPr lang="fr-FR" i="1" dirty="0" smtClean="0">
                <a:latin typeface="Times New Roman" pitchFamily="18" charset="0"/>
                <a:cs typeface="Times New Roman" pitchFamily="18" charset="0"/>
              </a:rPr>
              <a:t>N.B : pour des rayons X ou </a:t>
            </a:r>
            <a:r>
              <a:rPr lang="fr-FR" i="1" dirty="0" smtClean="0">
                <a:latin typeface="Symbol" pitchFamily="18" charset="2"/>
                <a:cs typeface="Times New Roman" pitchFamily="18" charset="0"/>
              </a:rPr>
              <a:t>g</a:t>
            </a:r>
            <a:r>
              <a:rPr lang="fr-FR" i="1" dirty="0" smtClean="0">
                <a:latin typeface="Times New Roman" pitchFamily="18" charset="0"/>
                <a:cs typeface="Times New Roman" pitchFamily="18" charset="0"/>
              </a:rPr>
              <a:t>  </a:t>
            </a:r>
            <a:r>
              <a:rPr lang="fr-FR" i="1" dirty="0" smtClean="0">
                <a:solidFill>
                  <a:srgbClr val="C00000"/>
                </a:solidFill>
                <a:latin typeface="Times New Roman" pitchFamily="18" charset="0"/>
                <a:cs typeface="Times New Roman" pitchFamily="18" charset="0"/>
              </a:rPr>
              <a:t>d’énergie inferieure à 3 MeV, </a:t>
            </a:r>
            <a:r>
              <a:rPr lang="fr-FR" i="1" dirty="0" smtClean="0">
                <a:latin typeface="Times New Roman" pitchFamily="18" charset="0"/>
                <a:cs typeface="Times New Roman" pitchFamily="18" charset="0"/>
              </a:rPr>
              <a:t>il est possible de mesurer une exposition et une dose absorbée dans un tissu </a:t>
            </a:r>
            <a:endParaRPr lang="fr-FR" i="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4"/>
            <a:ext cx="8686800" cy="642942"/>
          </a:xfrm>
        </p:spPr>
        <p:style>
          <a:lnRef idx="1">
            <a:schemeClr val="accent6"/>
          </a:lnRef>
          <a:fillRef idx="2">
            <a:schemeClr val="accent6"/>
          </a:fillRef>
          <a:effectRef idx="1">
            <a:schemeClr val="accent6"/>
          </a:effectRef>
          <a:fontRef idx="minor">
            <a:schemeClr val="dk1"/>
          </a:fontRef>
        </p:style>
        <p:txBody>
          <a:bodyPr>
            <a:normAutofit/>
          </a:bodyPr>
          <a:lstStyle/>
          <a:p>
            <a:r>
              <a:rPr lang="fr-FR" sz="2000" b="1" dirty="0" smtClean="0">
                <a:latin typeface="Times New Roman" pitchFamily="18" charset="0"/>
                <a:cs typeface="Times New Roman" pitchFamily="18" charset="0"/>
              </a:rPr>
              <a:t>Relation entre les différents grandeurs dans le cas de l’équilibre électronique</a:t>
            </a:r>
            <a:endParaRPr lang="fr-FR" sz="2000" b="1" dirty="0">
              <a:latin typeface="Times New Roman" pitchFamily="18" charset="0"/>
              <a:cs typeface="Times New Roman" pitchFamily="18" charset="0"/>
            </a:endParaRPr>
          </a:p>
        </p:txBody>
      </p:sp>
      <p:sp>
        <p:nvSpPr>
          <p:cNvPr id="4" name="Rectangle 3"/>
          <p:cNvSpPr/>
          <p:nvPr/>
        </p:nvSpPr>
        <p:spPr>
          <a:xfrm>
            <a:off x="285720" y="857232"/>
            <a:ext cx="8501122" cy="646331"/>
          </a:xfrm>
          <a:prstGeom prst="rect">
            <a:avLst/>
          </a:prstGeom>
        </p:spPr>
        <p:txBody>
          <a:bodyPr wrap="square">
            <a:spAutoFit/>
          </a:bodyPr>
          <a:lstStyle/>
          <a:p>
            <a:r>
              <a:rPr lang="fr-FR" dirty="0" smtClean="0">
                <a:latin typeface="Times New Roman" pitchFamily="18" charset="0"/>
                <a:cs typeface="Times New Roman" pitchFamily="18" charset="0"/>
              </a:rPr>
              <a:t>On se place dans les conditions d’équilibre  électronique et on mesure dans l’air avec une</a:t>
            </a:r>
          </a:p>
          <a:p>
            <a:r>
              <a:rPr lang="fr-FR" dirty="0" smtClean="0">
                <a:latin typeface="Times New Roman" pitchFamily="18" charset="0"/>
                <a:cs typeface="Times New Roman" pitchFamily="18" charset="0"/>
              </a:rPr>
              <a:t>chambre d’ionisation, l’exposition en </a:t>
            </a:r>
            <a:r>
              <a:rPr lang="fr-FR" dirty="0" err="1" smtClean="0">
                <a:latin typeface="Times New Roman" pitchFamily="18" charset="0"/>
                <a:cs typeface="Times New Roman" pitchFamily="18" charset="0"/>
              </a:rPr>
              <a:t>Rontgens</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due aux rayonnements incidents.</a:t>
            </a:r>
            <a:endParaRPr lang="fr-FR" dirty="0">
              <a:latin typeface="Times New Roman" pitchFamily="18" charset="0"/>
              <a:cs typeface="Times New Roman" pitchFamily="18" charset="0"/>
            </a:endParaRPr>
          </a:p>
        </p:txBody>
      </p:sp>
      <p:sp>
        <p:nvSpPr>
          <p:cNvPr id="5" name="ZoneTexte 4"/>
          <p:cNvSpPr txBox="1"/>
          <p:nvPr/>
        </p:nvSpPr>
        <p:spPr>
          <a:xfrm>
            <a:off x="357158" y="1857364"/>
            <a:ext cx="692948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buFont typeface="+mj-lt"/>
              <a:buAutoNum type="arabicPeriod"/>
            </a:pPr>
            <a:r>
              <a:rPr lang="fr-FR" b="1" dirty="0" smtClean="0">
                <a:latin typeface="Times New Roman" pitchFamily="18" charset="0"/>
                <a:cs typeface="Times New Roman" pitchFamily="18" charset="0"/>
              </a:rPr>
              <a:t>Relation entre la dose absorbée dans l’air et l’exposition</a:t>
            </a:r>
            <a:endParaRPr lang="fr-FR" b="1" dirty="0">
              <a:latin typeface="Times New Roman" pitchFamily="18" charset="0"/>
              <a:cs typeface="Times New Roman" pitchFamily="18" charset="0"/>
            </a:endParaRPr>
          </a:p>
        </p:txBody>
      </p:sp>
      <p:sp>
        <p:nvSpPr>
          <p:cNvPr id="6" name="Rectangle 5"/>
          <p:cNvSpPr/>
          <p:nvPr/>
        </p:nvSpPr>
        <p:spPr>
          <a:xfrm>
            <a:off x="357158" y="2345288"/>
            <a:ext cx="4357718" cy="369332"/>
          </a:xfrm>
          <a:prstGeom prst="rect">
            <a:avLst/>
          </a:prstGeom>
        </p:spPr>
        <p:txBody>
          <a:bodyPr wrap="square">
            <a:spAutoFit/>
          </a:bodyPr>
          <a:lstStyle/>
          <a:p>
            <a:r>
              <a:rPr lang="fr-FR" dirty="0" smtClean="0">
                <a:latin typeface="Times New Roman" pitchFamily="18" charset="0"/>
                <a:cs typeface="Times New Roman" pitchFamily="18" charset="0"/>
              </a:rPr>
              <a:t>la dose D calculée dans l’air est donnée par :</a:t>
            </a:r>
            <a:endParaRPr lang="fr-FR" dirty="0">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srcRect/>
          <a:stretch>
            <a:fillRect/>
          </a:stretch>
        </p:blipFill>
        <p:spPr bwMode="auto">
          <a:xfrm>
            <a:off x="642910" y="2714620"/>
            <a:ext cx="3209040" cy="714380"/>
          </a:xfrm>
          <a:prstGeom prst="rect">
            <a:avLst/>
          </a:prstGeom>
          <a:noFill/>
          <a:ln w="9525">
            <a:noFill/>
            <a:miter lim="800000"/>
            <a:headEnd/>
            <a:tailEnd/>
          </a:ln>
          <a:effectLst/>
        </p:spPr>
      </p:pic>
      <p:sp>
        <p:nvSpPr>
          <p:cNvPr id="8" name="Rectangle 7"/>
          <p:cNvSpPr/>
          <p:nvPr/>
        </p:nvSpPr>
        <p:spPr>
          <a:xfrm>
            <a:off x="4214810" y="2857496"/>
            <a:ext cx="4000528" cy="369332"/>
          </a:xfrm>
          <a:prstGeom prst="rect">
            <a:avLst/>
          </a:prstGeom>
        </p:spPr>
        <p:txBody>
          <a:bodyPr wrap="square">
            <a:spAutoFit/>
          </a:bodyPr>
          <a:lstStyle/>
          <a:p>
            <a:r>
              <a:rPr lang="fr-FR" dirty="0" err="1" smtClean="0">
                <a:latin typeface="Times New Roman" pitchFamily="18" charset="0"/>
                <a:cs typeface="Times New Roman" pitchFamily="18" charset="0"/>
              </a:rPr>
              <a:t>D</a:t>
            </a:r>
            <a:r>
              <a:rPr lang="fr-FR" baseline="-25000" dirty="0" err="1" smtClean="0">
                <a:latin typeface="Times New Roman" pitchFamily="18" charset="0"/>
                <a:cs typeface="Times New Roman" pitchFamily="18" charset="0"/>
              </a:rPr>
              <a:t>air</a:t>
            </a:r>
            <a:r>
              <a:rPr lang="fr-FR" dirty="0" smtClean="0">
                <a:latin typeface="Times New Roman" pitchFamily="18" charset="0"/>
                <a:cs typeface="Times New Roman" pitchFamily="18" charset="0"/>
              </a:rPr>
              <a:t> (rad),  </a:t>
            </a:r>
            <a:r>
              <a:rPr lang="fr-FR" dirty="0" err="1" smtClean="0">
                <a:latin typeface="Times New Roman" pitchFamily="18" charset="0"/>
                <a:cs typeface="Times New Roman" pitchFamily="18" charset="0"/>
              </a:rPr>
              <a:t>X</a:t>
            </a:r>
            <a:r>
              <a:rPr lang="fr-FR" baseline="-25000" dirty="0" err="1" smtClean="0">
                <a:latin typeface="Times New Roman" pitchFamily="18" charset="0"/>
                <a:cs typeface="Times New Roman" pitchFamily="18" charset="0"/>
              </a:rPr>
              <a:t>air</a:t>
            </a:r>
            <a:r>
              <a:rPr lang="fr-FR" dirty="0" smtClean="0">
                <a:latin typeface="Times New Roman" pitchFamily="18" charset="0"/>
                <a:cs typeface="Times New Roman" pitchFamily="18" charset="0"/>
              </a:rPr>
              <a:t> (l’exposition en </a:t>
            </a:r>
            <a:r>
              <a:rPr lang="fr-FR" dirty="0" err="1" smtClean="0">
                <a:latin typeface="Times New Roman" pitchFamily="18" charset="0"/>
                <a:cs typeface="Times New Roman" pitchFamily="18" charset="0"/>
              </a:rPr>
              <a:t>Rongten</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9" name="ZoneTexte 8"/>
          <p:cNvSpPr txBox="1"/>
          <p:nvPr/>
        </p:nvSpPr>
        <p:spPr>
          <a:xfrm>
            <a:off x="357158" y="3571876"/>
            <a:ext cx="692948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r>
              <a:rPr lang="fr-FR" b="1" dirty="0" smtClean="0">
                <a:latin typeface="Times New Roman" pitchFamily="18" charset="0"/>
                <a:cs typeface="Times New Roman" pitchFamily="18" charset="0"/>
              </a:rPr>
              <a:t>2. Relation entre l’exposition et la fluence au pont de mesure:</a:t>
            </a:r>
            <a:endParaRPr lang="fr-FR" b="1" dirty="0">
              <a:latin typeface="Times New Roman" pitchFamily="18" charset="0"/>
              <a:cs typeface="Times New Roman" pitchFamily="18" charset="0"/>
            </a:endParaRPr>
          </a:p>
        </p:txBody>
      </p:sp>
      <p:pic>
        <p:nvPicPr>
          <p:cNvPr id="10243" name="Picture 3"/>
          <p:cNvPicPr>
            <a:picLocks noChangeAspect="1" noChangeArrowheads="1"/>
          </p:cNvPicPr>
          <p:nvPr/>
        </p:nvPicPr>
        <p:blipFill>
          <a:blip r:embed="rId3"/>
          <a:srcRect/>
          <a:stretch>
            <a:fillRect/>
          </a:stretch>
        </p:blipFill>
        <p:spPr bwMode="auto">
          <a:xfrm>
            <a:off x="500034" y="4357694"/>
            <a:ext cx="4790548" cy="107157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4"/>
          <a:srcRect/>
          <a:stretch>
            <a:fillRect/>
          </a:stretch>
        </p:blipFill>
        <p:spPr bwMode="auto">
          <a:xfrm>
            <a:off x="714348" y="5572140"/>
            <a:ext cx="733425" cy="895350"/>
          </a:xfrm>
          <a:prstGeom prst="rect">
            <a:avLst/>
          </a:prstGeom>
          <a:noFill/>
          <a:ln w="9525">
            <a:noFill/>
            <a:miter lim="800000"/>
            <a:headEnd/>
            <a:tailEnd/>
          </a:ln>
          <a:effectLst/>
        </p:spPr>
      </p:pic>
      <p:sp>
        <p:nvSpPr>
          <p:cNvPr id="12" name="ZoneTexte 11"/>
          <p:cNvSpPr txBox="1"/>
          <p:nvPr/>
        </p:nvSpPr>
        <p:spPr>
          <a:xfrm>
            <a:off x="1357290" y="5786454"/>
            <a:ext cx="6500858" cy="369332"/>
          </a:xfrm>
          <a:prstGeom prst="rect">
            <a:avLst/>
          </a:prstGeom>
          <a:noFill/>
        </p:spPr>
        <p:txBody>
          <a:bodyPr wrap="square" rtlCol="0">
            <a:spAutoFit/>
          </a:bodyPr>
          <a:lstStyle/>
          <a:p>
            <a:r>
              <a:rPr lang="fr-FR" dirty="0" smtClean="0">
                <a:latin typeface="Times New Roman" pitchFamily="18" charset="0"/>
                <a:cs typeface="Times New Roman" pitchFamily="18" charset="0"/>
              </a:rPr>
              <a:t>: Est le coefficient massique de transfert dans l’air.</a:t>
            </a:r>
            <a:endParaRPr lang="fr-F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14282" y="-24"/>
            <a:ext cx="8686800" cy="642942"/>
          </a:xfrm>
        </p:spPr>
        <p:style>
          <a:lnRef idx="1">
            <a:schemeClr val="accent6"/>
          </a:lnRef>
          <a:fillRef idx="2">
            <a:schemeClr val="accent6"/>
          </a:fillRef>
          <a:effectRef idx="1">
            <a:schemeClr val="accent6"/>
          </a:effectRef>
          <a:fontRef idx="minor">
            <a:schemeClr val="dk1"/>
          </a:fontRef>
        </p:style>
        <p:txBody>
          <a:bodyPr>
            <a:normAutofit/>
          </a:bodyPr>
          <a:lstStyle/>
          <a:p>
            <a:r>
              <a:rPr lang="fr-FR" sz="2000" b="1" dirty="0" smtClean="0">
                <a:latin typeface="Times New Roman" pitchFamily="18" charset="0"/>
                <a:cs typeface="Times New Roman" pitchFamily="18" charset="0"/>
              </a:rPr>
              <a:t>Relation entre les différents grandeurs dans le cas de l’équilibre électronique</a:t>
            </a:r>
            <a:endParaRPr lang="fr-FR" sz="2000" b="1" dirty="0">
              <a:latin typeface="Times New Roman" pitchFamily="18" charset="0"/>
              <a:cs typeface="Times New Roman" pitchFamily="18" charset="0"/>
            </a:endParaRPr>
          </a:p>
        </p:txBody>
      </p:sp>
      <p:sp>
        <p:nvSpPr>
          <p:cNvPr id="5" name="ZoneTexte 4"/>
          <p:cNvSpPr txBox="1"/>
          <p:nvPr/>
        </p:nvSpPr>
        <p:spPr>
          <a:xfrm>
            <a:off x="214282" y="1000108"/>
            <a:ext cx="8643998"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r>
              <a:rPr lang="fr-FR" b="1" dirty="0" smtClean="0">
                <a:latin typeface="Times New Roman" pitchFamily="18" charset="0"/>
                <a:cs typeface="Times New Roman" pitchFamily="18" charset="0"/>
              </a:rPr>
              <a:t>3. Relation entre l’exposition et la dose absorbée dans un matériau  quelconque</a:t>
            </a:r>
            <a:endParaRPr lang="fr-FR" b="1" dirty="0">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2"/>
          <a:srcRect/>
          <a:stretch>
            <a:fillRect/>
          </a:stretch>
        </p:blipFill>
        <p:spPr bwMode="auto">
          <a:xfrm>
            <a:off x="1571603" y="1714488"/>
            <a:ext cx="5405475" cy="1285884"/>
          </a:xfrm>
          <a:prstGeom prst="rect">
            <a:avLst/>
          </a:prstGeom>
          <a:noFill/>
          <a:ln w="9525">
            <a:noFill/>
            <a:miter lim="800000"/>
            <a:headEnd/>
            <a:tailEnd/>
          </a:ln>
          <a:effectLst/>
        </p:spPr>
      </p:pic>
      <p:sp>
        <p:nvSpPr>
          <p:cNvPr id="7" name="ZoneTexte 6"/>
          <p:cNvSpPr txBox="1"/>
          <p:nvPr/>
        </p:nvSpPr>
        <p:spPr>
          <a:xfrm>
            <a:off x="357158" y="3143248"/>
            <a:ext cx="200026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fr-FR" b="1" dirty="0" smtClean="0">
                <a:latin typeface="Times New Roman" pitchFamily="18" charset="0"/>
                <a:cs typeface="Times New Roman" pitchFamily="18" charset="0"/>
              </a:rPr>
              <a:t>Débit de DOSE</a:t>
            </a:r>
            <a:endParaRPr lang="fr-FR" b="1" dirty="0">
              <a:latin typeface="Times New Roman" pitchFamily="18" charset="0"/>
              <a:cs typeface="Times New Roman" pitchFamily="18" charset="0"/>
            </a:endParaRPr>
          </a:p>
        </p:txBody>
      </p:sp>
      <p:sp>
        <p:nvSpPr>
          <p:cNvPr id="9" name="ZoneTexte 8"/>
          <p:cNvSpPr txBox="1"/>
          <p:nvPr/>
        </p:nvSpPr>
        <p:spPr>
          <a:xfrm>
            <a:off x="285688" y="3786190"/>
            <a:ext cx="8572592" cy="923330"/>
          </a:xfrm>
          <a:prstGeom prst="rect">
            <a:avLst/>
          </a:prstGeom>
          <a:noFill/>
        </p:spPr>
        <p:txBody>
          <a:bodyPr wrap="square" rtlCol="0">
            <a:spAutoFit/>
          </a:bodyPr>
          <a:lstStyle/>
          <a:p>
            <a:pPr algn="just"/>
            <a:r>
              <a:rPr lang="fr-FR" dirty="0" smtClean="0">
                <a:latin typeface="Times New Roman" pitchFamily="18" charset="0"/>
                <a:cs typeface="Times New Roman" pitchFamily="18" charset="0"/>
              </a:rPr>
              <a:t>La rapidité avec laquelle une dose de rayonnement est administrée est cruciale pour expliquer les effet biologiques qui en résultent. Cette rapidité est exprimée par le débit de dose en Gray par second ou en gray par heure. Gy/s ou Gy/h</a:t>
            </a:r>
          </a:p>
        </p:txBody>
      </p:sp>
      <p:pic>
        <p:nvPicPr>
          <p:cNvPr id="11268" name="Picture 4"/>
          <p:cNvPicPr>
            <a:picLocks noChangeAspect="1" noChangeArrowheads="1"/>
          </p:cNvPicPr>
          <p:nvPr/>
        </p:nvPicPr>
        <p:blipFill>
          <a:blip r:embed="rId3"/>
          <a:srcRect/>
          <a:stretch>
            <a:fillRect/>
          </a:stretch>
        </p:blipFill>
        <p:spPr bwMode="auto">
          <a:xfrm>
            <a:off x="3571868" y="4857760"/>
            <a:ext cx="1928826" cy="129593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357430"/>
            <a:ext cx="1500198" cy="357190"/>
          </a:xfrm>
        </p:spPr>
        <p:style>
          <a:lnRef idx="0">
            <a:schemeClr val="accent6"/>
          </a:lnRef>
          <a:fillRef idx="3">
            <a:schemeClr val="accent6"/>
          </a:fillRef>
          <a:effectRef idx="3">
            <a:schemeClr val="accent6"/>
          </a:effectRef>
          <a:fontRef idx="minor">
            <a:schemeClr val="lt1"/>
          </a:fontRef>
        </p:style>
        <p:txBody>
          <a:bodyPr>
            <a:noAutofit/>
          </a:bodyPr>
          <a:lstStyle/>
          <a:p>
            <a:r>
              <a:rPr lang="fr-FR" sz="2000" b="1" dirty="0" smtClean="0">
                <a:latin typeface="Times New Roman" pitchFamily="18" charset="0"/>
                <a:cs typeface="Times New Roman" pitchFamily="18" charset="0"/>
              </a:rPr>
              <a:t>solution</a:t>
            </a:r>
            <a:endParaRPr lang="fr-FR" sz="2000" b="1" dirty="0">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2"/>
          <a:srcRect/>
          <a:stretch>
            <a:fillRect/>
          </a:stretch>
        </p:blipFill>
        <p:spPr bwMode="auto">
          <a:xfrm>
            <a:off x="209551" y="785794"/>
            <a:ext cx="8720167" cy="890588"/>
          </a:xfrm>
          <a:prstGeom prst="rect">
            <a:avLst/>
          </a:prstGeom>
          <a:noFill/>
          <a:ln w="9525">
            <a:noFill/>
            <a:miter lim="800000"/>
            <a:headEnd/>
            <a:tailEnd/>
          </a:ln>
          <a:effectLst/>
        </p:spPr>
      </p:pic>
      <p:cxnSp>
        <p:nvCxnSpPr>
          <p:cNvPr id="6" name="Connecteur droit 5"/>
          <p:cNvCxnSpPr/>
          <p:nvPr/>
        </p:nvCxnSpPr>
        <p:spPr>
          <a:xfrm>
            <a:off x="285720" y="2070090"/>
            <a:ext cx="8358246" cy="1588"/>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0" y="285728"/>
            <a:ext cx="121441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fr-FR" b="1" dirty="0" smtClean="0">
                <a:latin typeface="Times New Roman" pitchFamily="18" charset="0"/>
                <a:cs typeface="Times New Roman" pitchFamily="18" charset="0"/>
              </a:rPr>
              <a:t>Exemple 1 </a:t>
            </a:r>
            <a:endParaRPr lang="fr-FR" b="1" dirty="0">
              <a:latin typeface="Times New Roman" pitchFamily="18" charset="0"/>
              <a:cs typeface="Times New Roman" pitchFamily="18" charset="0"/>
            </a:endParaRPr>
          </a:p>
        </p:txBody>
      </p:sp>
      <p:pic>
        <p:nvPicPr>
          <p:cNvPr id="8" name="Picture 2"/>
          <p:cNvPicPr>
            <a:picLocks noChangeAspect="1" noChangeArrowheads="1"/>
          </p:cNvPicPr>
          <p:nvPr/>
        </p:nvPicPr>
        <p:blipFill>
          <a:blip r:embed="rId3"/>
          <a:srcRect/>
          <a:stretch>
            <a:fillRect/>
          </a:stretch>
        </p:blipFill>
        <p:spPr bwMode="auto">
          <a:xfrm>
            <a:off x="3214678" y="2143116"/>
            <a:ext cx="3886200" cy="3181350"/>
          </a:xfrm>
          <a:prstGeom prst="rect">
            <a:avLst/>
          </a:prstGeom>
          <a:noFill/>
          <a:ln w="9525">
            <a:noFill/>
            <a:miter lim="800000"/>
            <a:headEnd/>
            <a:tailEnd/>
          </a:ln>
          <a:effectLst/>
        </p:spPr>
      </p:pic>
      <p:cxnSp>
        <p:nvCxnSpPr>
          <p:cNvPr id="10" name="Connecteur droit avec flèche 9"/>
          <p:cNvCxnSpPr/>
          <p:nvPr/>
        </p:nvCxnSpPr>
        <p:spPr>
          <a:xfrm flipV="1">
            <a:off x="4000496" y="5072074"/>
            <a:ext cx="1928826"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13" name="ZoneTexte 12"/>
          <p:cNvSpPr txBox="1"/>
          <p:nvPr/>
        </p:nvSpPr>
        <p:spPr>
          <a:xfrm>
            <a:off x="3428992" y="5214950"/>
            <a:ext cx="3714776" cy="369332"/>
          </a:xfrm>
          <a:prstGeom prst="rect">
            <a:avLst/>
          </a:prstGeom>
          <a:noFill/>
        </p:spPr>
        <p:txBody>
          <a:bodyPr wrap="square" rtlCol="0">
            <a:spAutoFit/>
          </a:bodyPr>
          <a:lstStyle/>
          <a:p>
            <a:r>
              <a:rPr lang="fr-FR" dirty="0" smtClean="0">
                <a:latin typeface="Times New Roman" pitchFamily="18" charset="0"/>
                <a:cs typeface="Times New Roman" pitchFamily="18" charset="0"/>
              </a:rPr>
              <a:t>La distance R =1m </a:t>
            </a:r>
            <a:r>
              <a:rPr lang="fr-FR" dirty="0" smtClean="0">
                <a:latin typeface="Times New Roman" pitchFamily="18" charset="0"/>
                <a:cs typeface="Times New Roman" pitchFamily="18" charset="0"/>
                <a:sym typeface="Symbol"/>
              </a:rPr>
              <a:t> D = 200Gy/h</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
        <p:nvSpPr>
          <p:cNvPr id="14" name="ZoneTexte 13"/>
          <p:cNvSpPr txBox="1"/>
          <p:nvPr/>
        </p:nvSpPr>
        <p:spPr>
          <a:xfrm>
            <a:off x="3571868" y="5643578"/>
            <a:ext cx="3214710" cy="369332"/>
          </a:xfrm>
          <a:prstGeom prst="rect">
            <a:avLst/>
          </a:prstGeom>
          <a:noFill/>
        </p:spPr>
        <p:txBody>
          <a:bodyPr wrap="square" rtlCol="0">
            <a:spAutoFit/>
          </a:bodyPr>
          <a:lstStyle/>
          <a:p>
            <a:r>
              <a:rPr lang="fr-FR" dirty="0" smtClean="0">
                <a:latin typeface="Times New Roman" pitchFamily="18" charset="0"/>
                <a:cs typeface="Times New Roman" pitchFamily="18" charset="0"/>
              </a:rPr>
              <a:t>Si R =2 m </a:t>
            </a:r>
            <a:r>
              <a:rPr lang="fr-FR" dirty="0" smtClean="0">
                <a:latin typeface="Times New Roman" pitchFamily="18" charset="0"/>
                <a:cs typeface="Times New Roman" pitchFamily="18" charset="0"/>
                <a:sym typeface="Symbol"/>
              </a:rPr>
              <a:t> D = ??</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
        <p:nvSpPr>
          <p:cNvPr id="15" name="ZoneTexte 14"/>
          <p:cNvSpPr txBox="1"/>
          <p:nvPr/>
        </p:nvSpPr>
        <p:spPr>
          <a:xfrm>
            <a:off x="642910" y="3429000"/>
            <a:ext cx="3143272" cy="923330"/>
          </a:xfrm>
          <a:prstGeom prst="rect">
            <a:avLst/>
          </a:prstGeom>
          <a:noFill/>
        </p:spPr>
        <p:txBody>
          <a:bodyPr wrap="square" rtlCol="0">
            <a:spAutoFit/>
          </a:bodyPr>
          <a:lstStyle/>
          <a:p>
            <a:r>
              <a:rPr lang="fr-FR" dirty="0" smtClean="0">
                <a:latin typeface="Times New Roman" pitchFamily="18" charset="0"/>
                <a:cs typeface="Times New Roman" pitchFamily="18" charset="0"/>
              </a:rPr>
              <a:t>D(à 2m) = </a:t>
            </a:r>
            <a:r>
              <a:rPr lang="fr-FR" dirty="0" smtClean="0">
                <a:latin typeface="Times New Roman" pitchFamily="18" charset="0"/>
                <a:cs typeface="Times New Roman" pitchFamily="18" charset="0"/>
              </a:rPr>
              <a:t>D / </a:t>
            </a:r>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2</a:t>
            </a:r>
          </a:p>
          <a:p>
            <a:r>
              <a:rPr lang="fr-FR" dirty="0" smtClean="0">
                <a:latin typeface="Times New Roman" pitchFamily="18" charset="0"/>
                <a:cs typeface="Times New Roman" pitchFamily="18" charset="0"/>
              </a:rPr>
              <a:t>D= 200 (Gy/h ) / 2</a:t>
            </a:r>
            <a:r>
              <a:rPr lang="fr-FR" baseline="30000" dirty="0" smtClean="0">
                <a:latin typeface="Times New Roman" pitchFamily="18" charset="0"/>
                <a:cs typeface="Times New Roman" pitchFamily="18" charset="0"/>
              </a:rPr>
              <a:t>2</a:t>
            </a:r>
          </a:p>
          <a:p>
            <a:r>
              <a:rPr lang="fr-FR" dirty="0" smtClean="0">
                <a:latin typeface="Times New Roman" pitchFamily="18" charset="0"/>
                <a:cs typeface="Times New Roman" pitchFamily="18" charset="0"/>
              </a:rPr>
              <a:t>D= 50 Gy/h</a:t>
            </a:r>
            <a:endParaRPr lang="fr-FR" dirty="0">
              <a:latin typeface="Times New Roman" pitchFamily="18" charset="0"/>
              <a:cs typeface="Times New Roman" pitchFamily="18" charset="0"/>
            </a:endParaRPr>
          </a:p>
        </p:txBody>
      </p:sp>
      <p:sp>
        <p:nvSpPr>
          <p:cNvPr id="16" name="Rectangle 15"/>
          <p:cNvSpPr/>
          <p:nvPr/>
        </p:nvSpPr>
        <p:spPr>
          <a:xfrm>
            <a:off x="500034" y="2928934"/>
            <a:ext cx="3512500" cy="369332"/>
          </a:xfrm>
          <a:prstGeom prst="rect">
            <a:avLst/>
          </a:prstGeom>
        </p:spPr>
        <p:txBody>
          <a:bodyPr wrap="none">
            <a:spAutoFit/>
          </a:bodyPr>
          <a:lstStyle/>
          <a:p>
            <a:r>
              <a:rPr lang="fr-FR" b="1" dirty="0" smtClean="0">
                <a:latin typeface="Times New Roman" pitchFamily="18" charset="0"/>
                <a:cs typeface="Times New Roman" pitchFamily="18" charset="0"/>
              </a:rPr>
              <a:t>Application de la loi carré inverse</a:t>
            </a:r>
            <a:endParaRPr lang="fr-FR" b="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8" y="71414"/>
            <a:ext cx="121441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fr-FR" b="1" dirty="0" smtClean="0">
                <a:latin typeface="Times New Roman" pitchFamily="18" charset="0"/>
                <a:cs typeface="Times New Roman" pitchFamily="18" charset="0"/>
              </a:rPr>
              <a:t>Exemple 2 </a:t>
            </a:r>
            <a:endParaRPr lang="fr-FR" b="1" dirty="0">
              <a:latin typeface="Times New Roman" pitchFamily="18" charset="0"/>
              <a:cs typeface="Times New Roman" pitchFamily="18" charset="0"/>
            </a:endParaRPr>
          </a:p>
        </p:txBody>
      </p:sp>
      <p:pic>
        <p:nvPicPr>
          <p:cNvPr id="31746" name="Picture 2"/>
          <p:cNvPicPr>
            <a:picLocks noChangeAspect="1" noChangeArrowheads="1"/>
          </p:cNvPicPr>
          <p:nvPr/>
        </p:nvPicPr>
        <p:blipFill>
          <a:blip r:embed="rId2"/>
          <a:srcRect/>
          <a:stretch>
            <a:fillRect/>
          </a:stretch>
        </p:blipFill>
        <p:spPr bwMode="auto">
          <a:xfrm>
            <a:off x="71406" y="428604"/>
            <a:ext cx="8929718" cy="2628900"/>
          </a:xfrm>
          <a:prstGeom prst="rect">
            <a:avLst/>
          </a:prstGeom>
          <a:noFill/>
          <a:ln w="9525">
            <a:noFill/>
            <a:miter lim="800000"/>
            <a:headEnd/>
            <a:tailEnd/>
          </a:ln>
          <a:effectLst/>
        </p:spPr>
      </p:pic>
      <p:cxnSp>
        <p:nvCxnSpPr>
          <p:cNvPr id="6" name="Connecteur droit 5"/>
          <p:cNvCxnSpPr/>
          <p:nvPr/>
        </p:nvCxnSpPr>
        <p:spPr>
          <a:xfrm>
            <a:off x="357158" y="3071810"/>
            <a:ext cx="8358246" cy="1588"/>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sp>
        <p:nvSpPr>
          <p:cNvPr id="7" name="Titre 1"/>
          <p:cNvSpPr>
            <a:spLocks noGrp="1"/>
          </p:cNvSpPr>
          <p:nvPr>
            <p:ph type="title"/>
          </p:nvPr>
        </p:nvSpPr>
        <p:spPr>
          <a:xfrm>
            <a:off x="214282" y="3214686"/>
            <a:ext cx="1500198" cy="357190"/>
          </a:xfrm>
        </p:spPr>
        <p:style>
          <a:lnRef idx="0">
            <a:schemeClr val="accent6"/>
          </a:lnRef>
          <a:fillRef idx="3">
            <a:schemeClr val="accent6"/>
          </a:fillRef>
          <a:effectRef idx="3">
            <a:schemeClr val="accent6"/>
          </a:effectRef>
          <a:fontRef idx="minor">
            <a:schemeClr val="lt1"/>
          </a:fontRef>
        </p:style>
        <p:txBody>
          <a:bodyPr>
            <a:noAutofit/>
          </a:bodyPr>
          <a:lstStyle/>
          <a:p>
            <a:r>
              <a:rPr lang="fr-FR" sz="2000" b="1" dirty="0" smtClean="0">
                <a:latin typeface="Times New Roman" pitchFamily="18" charset="0"/>
                <a:cs typeface="Times New Roman" pitchFamily="18" charset="0"/>
              </a:rPr>
              <a:t>solution</a:t>
            </a:r>
            <a:endParaRPr lang="fr-FR" sz="2000" b="1" dirty="0">
              <a:latin typeface="Times New Roman" pitchFamily="18" charset="0"/>
              <a:cs typeface="Times New Roman" pitchFamily="18" charset="0"/>
            </a:endParaRPr>
          </a:p>
        </p:txBody>
      </p:sp>
      <p:pic>
        <p:nvPicPr>
          <p:cNvPr id="8" name="Picture 4"/>
          <p:cNvPicPr>
            <a:picLocks noChangeAspect="1" noChangeArrowheads="1"/>
          </p:cNvPicPr>
          <p:nvPr/>
        </p:nvPicPr>
        <p:blipFill>
          <a:blip r:embed="rId3"/>
          <a:srcRect r="65152" b="16667"/>
          <a:stretch>
            <a:fillRect/>
          </a:stretch>
        </p:blipFill>
        <p:spPr bwMode="auto">
          <a:xfrm>
            <a:off x="214282" y="3571876"/>
            <a:ext cx="1143008" cy="745440"/>
          </a:xfrm>
          <a:prstGeom prst="rect">
            <a:avLst/>
          </a:prstGeom>
          <a:noFill/>
          <a:ln w="9525">
            <a:noFill/>
            <a:miter lim="800000"/>
            <a:headEnd/>
            <a:tailEnd/>
          </a:ln>
          <a:effectLst/>
        </p:spPr>
      </p:pic>
      <p:cxnSp>
        <p:nvCxnSpPr>
          <p:cNvPr id="10" name="Connecteur droit avec flèche 9"/>
          <p:cNvCxnSpPr>
            <a:stCxn id="8" idx="3"/>
            <a:endCxn id="31747" idx="1"/>
          </p:cNvCxnSpPr>
          <p:nvPr/>
        </p:nvCxnSpPr>
        <p:spPr>
          <a:xfrm>
            <a:off x="1357290" y="3944596"/>
            <a:ext cx="500066" cy="149"/>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pic>
        <p:nvPicPr>
          <p:cNvPr id="31747" name="Picture 3"/>
          <p:cNvPicPr>
            <a:picLocks noChangeAspect="1" noChangeArrowheads="1"/>
          </p:cNvPicPr>
          <p:nvPr/>
        </p:nvPicPr>
        <p:blipFill>
          <a:blip r:embed="rId4"/>
          <a:srcRect t="10672" r="8852" b="11326"/>
          <a:stretch>
            <a:fillRect/>
          </a:stretch>
        </p:blipFill>
        <p:spPr bwMode="auto">
          <a:xfrm>
            <a:off x="1857356" y="3531796"/>
            <a:ext cx="1302292" cy="825898"/>
          </a:xfrm>
          <a:prstGeom prst="rect">
            <a:avLst/>
          </a:prstGeom>
          <a:noFill/>
          <a:ln w="9525">
            <a:noFill/>
            <a:miter lim="800000"/>
            <a:headEnd/>
            <a:tailEnd/>
          </a:ln>
          <a:effectLst/>
        </p:spPr>
      </p:pic>
      <p:pic>
        <p:nvPicPr>
          <p:cNvPr id="31748" name="Picture 4"/>
          <p:cNvPicPr>
            <a:picLocks noChangeAspect="1" noChangeArrowheads="1"/>
          </p:cNvPicPr>
          <p:nvPr/>
        </p:nvPicPr>
        <p:blipFill>
          <a:blip r:embed="rId5"/>
          <a:srcRect t="18443" b="13934"/>
          <a:stretch>
            <a:fillRect/>
          </a:stretch>
        </p:blipFill>
        <p:spPr bwMode="auto">
          <a:xfrm>
            <a:off x="142844" y="4143380"/>
            <a:ext cx="7315200" cy="785818"/>
          </a:xfrm>
          <a:prstGeom prst="rect">
            <a:avLst/>
          </a:prstGeom>
          <a:noFill/>
          <a:ln w="9525">
            <a:noFill/>
            <a:miter lim="800000"/>
            <a:headEnd/>
            <a:tailEnd/>
          </a:ln>
          <a:effectLst/>
        </p:spPr>
      </p:pic>
      <p:sp>
        <p:nvSpPr>
          <p:cNvPr id="19" name="Rectangle 18"/>
          <p:cNvSpPr/>
          <p:nvPr/>
        </p:nvSpPr>
        <p:spPr>
          <a:xfrm>
            <a:off x="3286116" y="3714752"/>
            <a:ext cx="5597751" cy="369332"/>
          </a:xfrm>
          <a:prstGeom prst="rect">
            <a:avLst/>
          </a:prstGeom>
        </p:spPr>
        <p:txBody>
          <a:bodyPr wrap="none">
            <a:spAutoFit/>
          </a:bodyPr>
          <a:lstStyle/>
          <a:p>
            <a:r>
              <a:rPr lang="fr-FR" dirty="0" smtClean="0">
                <a:latin typeface="Times New Roman" pitchFamily="18" charset="0"/>
                <a:cs typeface="Times New Roman" pitchFamily="18" charset="0"/>
              </a:rPr>
              <a:t>Et  l’énergie transférée    </a:t>
            </a:r>
            <a:r>
              <a:rPr lang="fr-FR" dirty="0" err="1" smtClean="0">
                <a:latin typeface="Times New Roman" pitchFamily="18" charset="0"/>
                <a:cs typeface="Times New Roman" pitchFamily="18" charset="0"/>
              </a:rPr>
              <a:t>Wtr</a:t>
            </a:r>
            <a:r>
              <a:rPr lang="fr-FR" dirty="0" smtClean="0">
                <a:latin typeface="Times New Roman" pitchFamily="18" charset="0"/>
                <a:cs typeface="Times New Roman" pitchFamily="18" charset="0"/>
              </a:rPr>
              <a:t>= Wi- </a:t>
            </a:r>
            <a:r>
              <a:rPr lang="fr-FR" dirty="0" err="1" smtClean="0">
                <a:latin typeface="Times New Roman" pitchFamily="18" charset="0"/>
                <a:cs typeface="Times New Roman" pitchFamily="18" charset="0"/>
              </a:rPr>
              <a:t>Wdif</a:t>
            </a:r>
            <a:r>
              <a:rPr lang="fr-FR" dirty="0" smtClean="0">
                <a:latin typeface="Times New Roman" pitchFamily="18" charset="0"/>
                <a:cs typeface="Times New Roman" pitchFamily="18" charset="0"/>
              </a:rPr>
              <a:t>   donc le kerma:  </a:t>
            </a:r>
            <a:endParaRPr lang="fr-FR" dirty="0"/>
          </a:p>
        </p:txBody>
      </p:sp>
      <p:sp>
        <p:nvSpPr>
          <p:cNvPr id="20" name="ZoneTexte 19"/>
          <p:cNvSpPr txBox="1"/>
          <p:nvPr/>
        </p:nvSpPr>
        <p:spPr>
          <a:xfrm>
            <a:off x="7215206" y="4714884"/>
            <a:ext cx="1643074"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sz="1600" b="1" dirty="0" smtClean="0">
                <a:latin typeface="Times New Roman" pitchFamily="18" charset="0"/>
                <a:cs typeface="Times New Roman" pitchFamily="18" charset="0"/>
              </a:rPr>
              <a:t>1joule =10</a:t>
            </a:r>
            <a:r>
              <a:rPr lang="fr-FR" sz="1600" b="1" baseline="30000" dirty="0" smtClean="0">
                <a:latin typeface="Times New Roman" pitchFamily="18" charset="0"/>
                <a:cs typeface="Times New Roman" pitchFamily="18" charset="0"/>
              </a:rPr>
              <a:t>7 </a:t>
            </a:r>
            <a:r>
              <a:rPr lang="fr-FR" sz="1600" b="1" dirty="0" smtClean="0">
                <a:latin typeface="Times New Roman" pitchFamily="18" charset="0"/>
                <a:cs typeface="Times New Roman" pitchFamily="18" charset="0"/>
              </a:rPr>
              <a:t>ergs</a:t>
            </a:r>
          </a:p>
          <a:p>
            <a:r>
              <a:rPr lang="fr-FR" sz="1600" b="1" dirty="0" smtClean="0">
                <a:latin typeface="Times New Roman" pitchFamily="18" charset="0"/>
                <a:cs typeface="Times New Roman" pitchFamily="18" charset="0"/>
              </a:rPr>
              <a:t>1rad= 100 ergs/g</a:t>
            </a:r>
            <a:endParaRPr lang="fr-FR" sz="1600" b="1" dirty="0">
              <a:latin typeface="Times New Roman" pitchFamily="18" charset="0"/>
              <a:cs typeface="Times New Roman" pitchFamily="18" charset="0"/>
            </a:endParaRPr>
          </a:p>
        </p:txBody>
      </p:sp>
      <p:sp>
        <p:nvSpPr>
          <p:cNvPr id="21" name="ZoneTexte 20"/>
          <p:cNvSpPr txBox="1"/>
          <p:nvPr/>
        </p:nvSpPr>
        <p:spPr>
          <a:xfrm>
            <a:off x="285720" y="4857760"/>
            <a:ext cx="1928826" cy="369332"/>
          </a:xfrm>
          <a:prstGeom prst="rect">
            <a:avLst/>
          </a:prstGeom>
          <a:noFill/>
        </p:spPr>
        <p:txBody>
          <a:bodyPr wrap="square" rtlCol="0">
            <a:spAutoFit/>
          </a:bodyPr>
          <a:lstStyle/>
          <a:p>
            <a:r>
              <a:rPr lang="fr-FR" dirty="0" smtClean="0">
                <a:latin typeface="Times New Roman" pitchFamily="18" charset="0"/>
                <a:cs typeface="Times New Roman" pitchFamily="18" charset="0"/>
              </a:rPr>
              <a:t>K= 8 ergs/g</a:t>
            </a:r>
            <a:endParaRPr lang="fr-FR" dirty="0">
              <a:latin typeface="Times New Roman" pitchFamily="18" charset="0"/>
              <a:cs typeface="Times New Roman" pitchFamily="18" charset="0"/>
            </a:endParaRPr>
          </a:p>
        </p:txBody>
      </p:sp>
      <p:pic>
        <p:nvPicPr>
          <p:cNvPr id="31749" name="Picture 5"/>
          <p:cNvPicPr>
            <a:picLocks noChangeAspect="1" noChangeArrowheads="1"/>
          </p:cNvPicPr>
          <p:nvPr/>
        </p:nvPicPr>
        <p:blipFill>
          <a:blip r:embed="rId6"/>
          <a:srcRect/>
          <a:stretch>
            <a:fillRect/>
          </a:stretch>
        </p:blipFill>
        <p:spPr bwMode="auto">
          <a:xfrm>
            <a:off x="357158" y="6029349"/>
            <a:ext cx="6019800" cy="828675"/>
          </a:xfrm>
          <a:prstGeom prst="rect">
            <a:avLst/>
          </a:prstGeom>
          <a:noFill/>
          <a:ln w="9525">
            <a:noFill/>
            <a:miter lim="800000"/>
            <a:headEnd/>
            <a:tailEnd/>
          </a:ln>
          <a:effectLst/>
        </p:spPr>
      </p:pic>
      <p:sp>
        <p:nvSpPr>
          <p:cNvPr id="28" name="ZoneTexte 27"/>
          <p:cNvSpPr txBox="1"/>
          <p:nvPr/>
        </p:nvSpPr>
        <p:spPr>
          <a:xfrm>
            <a:off x="6572264" y="6357958"/>
            <a:ext cx="2071702" cy="369332"/>
          </a:xfrm>
          <a:prstGeom prst="rect">
            <a:avLst/>
          </a:prstGeom>
          <a:noFill/>
        </p:spPr>
        <p:txBody>
          <a:bodyPr wrap="square" rtlCol="0">
            <a:spAutoFit/>
          </a:bodyPr>
          <a:lstStyle/>
          <a:p>
            <a:r>
              <a:rPr lang="fr-FR" dirty="0" smtClean="0">
                <a:latin typeface="Times New Roman" pitchFamily="18" charset="0"/>
                <a:cs typeface="Times New Roman" pitchFamily="18" charset="0"/>
              </a:rPr>
              <a:t>D = 4.10</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rads</a:t>
            </a:r>
            <a:endParaRPr lang="fr-FR" dirty="0">
              <a:latin typeface="Times New Roman" pitchFamily="18" charset="0"/>
              <a:cs typeface="Times New Roman" pitchFamily="18" charset="0"/>
            </a:endParaRPr>
          </a:p>
        </p:txBody>
      </p:sp>
      <p:sp>
        <p:nvSpPr>
          <p:cNvPr id="29" name="ZoneTexte 28"/>
          <p:cNvSpPr txBox="1"/>
          <p:nvPr/>
        </p:nvSpPr>
        <p:spPr>
          <a:xfrm>
            <a:off x="142844" y="5357826"/>
            <a:ext cx="8929718" cy="646331"/>
          </a:xfrm>
          <a:prstGeom prst="rect">
            <a:avLst/>
          </a:prstGeom>
          <a:noFill/>
        </p:spPr>
        <p:txBody>
          <a:bodyPr wrap="square" rtlCol="0">
            <a:spAutoFit/>
          </a:bodyPr>
          <a:lstStyle/>
          <a:p>
            <a:r>
              <a:rPr lang="fr-FR" dirty="0" smtClean="0">
                <a:latin typeface="Times New Roman" pitchFamily="18" charset="0"/>
                <a:cs typeface="Times New Roman" pitchFamily="18" charset="0"/>
              </a:rPr>
              <a:t>Les électrons ayant perdu la moitié de leurs Energie </a:t>
            </a:r>
            <a:r>
              <a:rPr lang="fr-FR" dirty="0" smtClean="0">
                <a:latin typeface="Times New Roman" pitchFamily="18" charset="0"/>
                <a:cs typeface="Times New Roman" pitchFamily="18" charset="0"/>
              </a:rPr>
              <a:t>Cinétique donc  elle est absorbé </a:t>
            </a:r>
            <a:r>
              <a:rPr lang="fr-FR" dirty="0" smtClean="0">
                <a:latin typeface="Times New Roman" pitchFamily="18" charset="0"/>
                <a:cs typeface="Times New Roman" pitchFamily="18" charset="0"/>
              </a:rPr>
              <a:t>par </a:t>
            </a:r>
            <a:r>
              <a:rPr lang="fr-FR" dirty="0" smtClean="0">
                <a:latin typeface="Symbol" pitchFamily="18" charset="2"/>
                <a:cs typeface="Times New Roman" pitchFamily="18" charset="0"/>
              </a:rPr>
              <a:t>D</a:t>
            </a:r>
            <a:r>
              <a:rPr lang="fr-FR" dirty="0" smtClean="0">
                <a:latin typeface="Times New Roman" pitchFamily="18" charset="0"/>
                <a:cs typeface="Times New Roman" pitchFamily="18" charset="0"/>
              </a:rPr>
              <a:t>m donc :</a:t>
            </a:r>
            <a:endParaRPr lang="fr-FR" dirty="0">
              <a:latin typeface="Times New Roman" pitchFamily="18" charset="0"/>
              <a:cs typeface="Times New Roman" pitchFamily="18" charset="0"/>
            </a:endParaRPr>
          </a:p>
        </p:txBody>
      </p:sp>
      <p:sp>
        <p:nvSpPr>
          <p:cNvPr id="30" name="ZoneTexte 29"/>
          <p:cNvSpPr txBox="1"/>
          <p:nvPr/>
        </p:nvSpPr>
        <p:spPr>
          <a:xfrm>
            <a:off x="1857356" y="3273982"/>
            <a:ext cx="2714644" cy="369332"/>
          </a:xfrm>
          <a:prstGeom prst="rect">
            <a:avLst/>
          </a:prstGeom>
          <a:noFill/>
        </p:spPr>
        <p:txBody>
          <a:bodyPr wrap="square" rtlCol="0">
            <a:spAutoFit/>
          </a:bodyPr>
          <a:lstStyle/>
          <a:p>
            <a:r>
              <a:rPr lang="fr-FR" dirty="0" smtClean="0">
                <a:latin typeface="Times New Roman" pitchFamily="18" charset="0"/>
                <a:cs typeface="Times New Roman" pitchFamily="18" charset="0"/>
              </a:rPr>
              <a:t>Le kerma De tissu est :</a:t>
            </a:r>
            <a:endParaRPr lang="fr-F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r="2108"/>
          <a:stretch>
            <a:fillRect/>
          </a:stretch>
        </p:blipFill>
        <p:spPr bwMode="auto">
          <a:xfrm>
            <a:off x="0" y="642918"/>
            <a:ext cx="9144000" cy="1657350"/>
          </a:xfrm>
          <a:prstGeom prst="rect">
            <a:avLst/>
          </a:prstGeom>
          <a:noFill/>
          <a:ln w="9525">
            <a:noFill/>
            <a:miter lim="800000"/>
            <a:headEnd/>
            <a:tailEnd/>
          </a:ln>
          <a:effectLst/>
        </p:spPr>
      </p:pic>
      <p:sp>
        <p:nvSpPr>
          <p:cNvPr id="5" name="ZoneTexte 4"/>
          <p:cNvSpPr txBox="1"/>
          <p:nvPr/>
        </p:nvSpPr>
        <p:spPr>
          <a:xfrm>
            <a:off x="71438" y="71414"/>
            <a:ext cx="121441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fr-FR" b="1" dirty="0" smtClean="0">
                <a:latin typeface="Times New Roman" pitchFamily="18" charset="0"/>
                <a:cs typeface="Times New Roman" pitchFamily="18" charset="0"/>
              </a:rPr>
              <a:t>Exemple 3 </a:t>
            </a:r>
            <a:endParaRPr lang="fr-FR" b="1" dirty="0">
              <a:latin typeface="Times New Roman" pitchFamily="18" charset="0"/>
              <a:cs typeface="Times New Roman" pitchFamily="18" charset="0"/>
            </a:endParaRPr>
          </a:p>
        </p:txBody>
      </p:sp>
      <p:cxnSp>
        <p:nvCxnSpPr>
          <p:cNvPr id="4" name="Connecteur droit 3"/>
          <p:cNvCxnSpPr/>
          <p:nvPr/>
        </p:nvCxnSpPr>
        <p:spPr>
          <a:xfrm>
            <a:off x="0" y="2357430"/>
            <a:ext cx="8358246" cy="1588"/>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sp>
        <p:nvSpPr>
          <p:cNvPr id="6" name="Titre 1"/>
          <p:cNvSpPr>
            <a:spLocks noGrp="1"/>
          </p:cNvSpPr>
          <p:nvPr>
            <p:ph type="title"/>
          </p:nvPr>
        </p:nvSpPr>
        <p:spPr>
          <a:xfrm>
            <a:off x="142844" y="2643182"/>
            <a:ext cx="1500198" cy="357190"/>
          </a:xfrm>
        </p:spPr>
        <p:style>
          <a:lnRef idx="0">
            <a:schemeClr val="accent6"/>
          </a:lnRef>
          <a:fillRef idx="3">
            <a:schemeClr val="accent6"/>
          </a:fillRef>
          <a:effectRef idx="3">
            <a:schemeClr val="accent6"/>
          </a:effectRef>
          <a:fontRef idx="minor">
            <a:schemeClr val="lt1"/>
          </a:fontRef>
        </p:style>
        <p:txBody>
          <a:bodyPr>
            <a:noAutofit/>
          </a:bodyPr>
          <a:lstStyle/>
          <a:p>
            <a:r>
              <a:rPr lang="fr-FR" sz="2000" b="1" dirty="0" smtClean="0">
                <a:latin typeface="Times New Roman" pitchFamily="18" charset="0"/>
                <a:cs typeface="Times New Roman" pitchFamily="18" charset="0"/>
              </a:rPr>
              <a:t>solution</a:t>
            </a:r>
            <a:endParaRPr lang="fr-FR" sz="2000" b="1" dirty="0">
              <a:latin typeface="Times New Roman" pitchFamily="18" charset="0"/>
              <a:cs typeface="Times New Roman" pitchFamily="18" charset="0"/>
            </a:endParaRPr>
          </a:p>
        </p:txBody>
      </p:sp>
      <p:sp>
        <p:nvSpPr>
          <p:cNvPr id="7" name="ZoneTexte 6"/>
          <p:cNvSpPr txBox="1"/>
          <p:nvPr/>
        </p:nvSpPr>
        <p:spPr>
          <a:xfrm>
            <a:off x="285720" y="3068421"/>
            <a:ext cx="8358246" cy="646331"/>
          </a:xfrm>
          <a:prstGeom prst="rect">
            <a:avLst/>
          </a:prstGeom>
          <a:noFill/>
        </p:spPr>
        <p:txBody>
          <a:bodyPr wrap="square" rtlCol="0">
            <a:spAutoFit/>
          </a:bodyPr>
          <a:lstStyle/>
          <a:p>
            <a:r>
              <a:rPr lang="fr-FR" dirty="0" smtClean="0">
                <a:latin typeface="Times New Roman" pitchFamily="18" charset="0"/>
                <a:cs typeface="Times New Roman" pitchFamily="18" charset="0"/>
              </a:rPr>
              <a:t>L’énergie des rayon X étant 15 </a:t>
            </a:r>
            <a:r>
              <a:rPr lang="fr-FR" dirty="0" err="1" smtClean="0">
                <a:latin typeface="Times New Roman" pitchFamily="18" charset="0"/>
                <a:cs typeface="Times New Roman" pitchFamily="18" charset="0"/>
              </a:rPr>
              <a:t>KeV</a:t>
            </a:r>
            <a:r>
              <a:rPr lang="fr-FR" dirty="0" smtClean="0">
                <a:latin typeface="Times New Roman" pitchFamily="18" charset="0"/>
                <a:cs typeface="Times New Roman" pitchFamily="18" charset="0"/>
              </a:rPr>
              <a:t> &lt; 3Mev , nous somme dans le cas de l’équilibre électronique donc: la dose absorbée est égal au KERMA , on applique la relation:</a:t>
            </a:r>
            <a:endParaRPr lang="fr-FR" dirty="0">
              <a:latin typeface="Times New Roman" pitchFamily="18" charset="0"/>
              <a:cs typeface="Times New Roman" pitchFamily="18" charset="0"/>
            </a:endParaRPr>
          </a:p>
        </p:txBody>
      </p:sp>
      <p:pic>
        <p:nvPicPr>
          <p:cNvPr id="8" name="Picture 2"/>
          <p:cNvPicPr>
            <a:picLocks noChangeAspect="1" noChangeArrowheads="1"/>
          </p:cNvPicPr>
          <p:nvPr/>
        </p:nvPicPr>
        <p:blipFill>
          <a:blip r:embed="rId3"/>
          <a:srcRect/>
          <a:stretch>
            <a:fillRect/>
          </a:stretch>
        </p:blipFill>
        <p:spPr bwMode="auto">
          <a:xfrm>
            <a:off x="2000232" y="4143379"/>
            <a:ext cx="4572032" cy="852413"/>
          </a:xfrm>
          <a:prstGeom prst="rect">
            <a:avLst/>
          </a:prstGeom>
          <a:noFill/>
          <a:ln w="9525">
            <a:noFill/>
            <a:miter lim="800000"/>
            <a:headEnd/>
            <a:tailEnd/>
          </a:ln>
          <a:effectLst/>
        </p:spPr>
      </p:pic>
      <p:sp>
        <p:nvSpPr>
          <p:cNvPr id="9" name="ZoneTexte 8"/>
          <p:cNvSpPr txBox="1"/>
          <p:nvPr/>
        </p:nvSpPr>
        <p:spPr>
          <a:xfrm>
            <a:off x="3000364" y="5143512"/>
            <a:ext cx="2500330" cy="923330"/>
          </a:xfrm>
          <a:prstGeom prst="rect">
            <a:avLst/>
          </a:prstGeom>
          <a:noFill/>
        </p:spPr>
        <p:txBody>
          <a:bodyPr wrap="square" rtlCol="0">
            <a:spAutoFit/>
          </a:bodyPr>
          <a:lstStyle/>
          <a:p>
            <a:r>
              <a:rPr lang="fr-FR" dirty="0" smtClean="0">
                <a:latin typeface="Times New Roman" pitchFamily="18" charset="0"/>
                <a:cs typeface="Times New Roman" pitchFamily="18" charset="0"/>
              </a:rPr>
              <a:t>Résultats: </a:t>
            </a:r>
          </a:p>
          <a:p>
            <a:r>
              <a:rPr lang="fr-FR" b="1" dirty="0" smtClean="0">
                <a:latin typeface="Times New Roman" pitchFamily="18" charset="0"/>
                <a:cs typeface="Times New Roman" pitchFamily="18" charset="0"/>
              </a:rPr>
              <a:t>D(OS)= 0.4 rads</a:t>
            </a:r>
          </a:p>
          <a:p>
            <a:r>
              <a:rPr lang="fr-FR" b="1" dirty="0" smtClean="0">
                <a:latin typeface="Times New Roman" pitchFamily="18" charset="0"/>
                <a:cs typeface="Times New Roman" pitchFamily="18" charset="0"/>
              </a:rPr>
              <a:t>D(muscle) = 0.1 rads</a:t>
            </a:r>
            <a:endParaRPr lang="fr-FR"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srcRect r="2343"/>
          <a:stretch>
            <a:fillRect/>
          </a:stretch>
        </p:blipFill>
        <p:spPr bwMode="auto">
          <a:xfrm>
            <a:off x="0" y="357166"/>
            <a:ext cx="9072594" cy="2932019"/>
          </a:xfrm>
          <a:prstGeom prst="rect">
            <a:avLst/>
          </a:prstGeom>
          <a:noFill/>
          <a:ln w="9525">
            <a:noFill/>
            <a:miter lim="800000"/>
            <a:headEnd/>
            <a:tailEnd/>
          </a:ln>
          <a:effectLst/>
        </p:spPr>
      </p:pic>
      <p:cxnSp>
        <p:nvCxnSpPr>
          <p:cNvPr id="7" name="Connecteur droit 6"/>
          <p:cNvCxnSpPr/>
          <p:nvPr/>
        </p:nvCxnSpPr>
        <p:spPr>
          <a:xfrm>
            <a:off x="428596" y="3286124"/>
            <a:ext cx="8358246" cy="1588"/>
          </a:xfrm>
          <a:prstGeom prst="line">
            <a:avLst/>
          </a:prstGeom>
          <a:ln w="28575">
            <a:prstDash val="dashDot"/>
          </a:ln>
        </p:spPr>
        <p:style>
          <a:lnRef idx="1">
            <a:schemeClr val="accent1"/>
          </a:lnRef>
          <a:fillRef idx="0">
            <a:schemeClr val="accent1"/>
          </a:fillRef>
          <a:effectRef idx="0">
            <a:schemeClr val="accent1"/>
          </a:effectRef>
          <a:fontRef idx="minor">
            <a:schemeClr val="tx1"/>
          </a:fontRef>
        </p:style>
      </p:cxnSp>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3317" name="Rectangle 5"/>
          <p:cNvSpPr>
            <a:spLocks noChangeArrowheads="1"/>
          </p:cNvSpPr>
          <p:nvPr/>
        </p:nvSpPr>
        <p:spPr bwMode="auto">
          <a:xfrm>
            <a:off x="0" y="142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ZoneTexte 5"/>
          <p:cNvSpPr txBox="1"/>
          <p:nvPr/>
        </p:nvSpPr>
        <p:spPr>
          <a:xfrm>
            <a:off x="71438" y="-24"/>
            <a:ext cx="121441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fr-FR" b="1" dirty="0" smtClean="0">
                <a:latin typeface="Times New Roman" pitchFamily="18" charset="0"/>
                <a:cs typeface="Times New Roman" pitchFamily="18" charset="0"/>
              </a:rPr>
              <a:t>Exemple 4 </a:t>
            </a:r>
            <a:endParaRPr lang="fr-FR" b="1" dirty="0">
              <a:latin typeface="Times New Roman" pitchFamily="18" charset="0"/>
              <a:cs typeface="Times New Roman" pitchFamily="18" charset="0"/>
            </a:endParaRPr>
          </a:p>
        </p:txBody>
      </p:sp>
      <p:sp>
        <p:nvSpPr>
          <p:cNvPr id="8" name="Titre 1"/>
          <p:cNvSpPr>
            <a:spLocks noGrp="1"/>
          </p:cNvSpPr>
          <p:nvPr>
            <p:ph type="title"/>
          </p:nvPr>
        </p:nvSpPr>
        <p:spPr>
          <a:xfrm>
            <a:off x="71406" y="3357562"/>
            <a:ext cx="1500198" cy="357190"/>
          </a:xfrm>
        </p:spPr>
        <p:style>
          <a:lnRef idx="0">
            <a:schemeClr val="accent6"/>
          </a:lnRef>
          <a:fillRef idx="3">
            <a:schemeClr val="accent6"/>
          </a:fillRef>
          <a:effectRef idx="3">
            <a:schemeClr val="accent6"/>
          </a:effectRef>
          <a:fontRef idx="minor">
            <a:schemeClr val="lt1"/>
          </a:fontRef>
        </p:style>
        <p:txBody>
          <a:bodyPr>
            <a:noAutofit/>
          </a:bodyPr>
          <a:lstStyle/>
          <a:p>
            <a:r>
              <a:rPr lang="fr-FR" sz="2000" b="1" dirty="0" smtClean="0">
                <a:latin typeface="Times New Roman" pitchFamily="18" charset="0"/>
                <a:cs typeface="Times New Roman" pitchFamily="18" charset="0"/>
              </a:rPr>
              <a:t>solution</a:t>
            </a:r>
            <a:endParaRPr lang="fr-FR" sz="2000"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t="11450" r="5772" b="11259"/>
          <a:stretch>
            <a:fillRect/>
          </a:stretch>
        </p:blipFill>
        <p:spPr bwMode="auto">
          <a:xfrm>
            <a:off x="4214842" y="3357562"/>
            <a:ext cx="4929190" cy="2714644"/>
          </a:xfrm>
          <a:prstGeom prst="rect">
            <a:avLst/>
          </a:prstGeom>
          <a:noFill/>
          <a:ln w="9525">
            <a:noFill/>
            <a:miter lim="800000"/>
            <a:headEnd/>
            <a:tailEnd/>
          </a:ln>
          <a:effectLst/>
        </p:spPr>
      </p:pic>
      <p:sp>
        <p:nvSpPr>
          <p:cNvPr id="9" name="ZoneTexte 8"/>
          <p:cNvSpPr txBox="1"/>
          <p:nvPr/>
        </p:nvSpPr>
        <p:spPr>
          <a:xfrm>
            <a:off x="-32" y="4613514"/>
            <a:ext cx="4286280" cy="181588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600" dirty="0" smtClean="0">
                <a:latin typeface="Times New Roman" pitchFamily="18" charset="0"/>
                <a:cs typeface="Times New Roman" pitchFamily="18" charset="0"/>
              </a:rPr>
              <a:t>La dose absorbée par la tumeur est : </a:t>
            </a:r>
            <a:r>
              <a:rPr lang="fr-FR" sz="1600" dirty="0" smtClean="0">
                <a:latin typeface="Times New Roman" pitchFamily="18" charset="0"/>
                <a:cs typeface="Times New Roman" pitchFamily="18" charset="0"/>
              </a:rPr>
              <a:t>(appliquant la relation précédente):</a:t>
            </a:r>
            <a:endParaRPr lang="fr-FR" sz="1600" dirty="0" smtClean="0">
              <a:latin typeface="Times New Roman" pitchFamily="18" charset="0"/>
              <a:cs typeface="Times New Roman" pitchFamily="18" charset="0"/>
            </a:endParaRPr>
          </a:p>
          <a:p>
            <a:r>
              <a:rPr lang="en-US" sz="1600" b="1" dirty="0" smtClean="0">
                <a:solidFill>
                  <a:srgbClr val="FF0000"/>
                </a:solidFill>
                <a:latin typeface="Times New Roman" pitchFamily="18" charset="0"/>
                <a:cs typeface="Times New Roman" pitchFamily="18" charset="0"/>
              </a:rPr>
              <a:t>D(</a:t>
            </a:r>
            <a:r>
              <a:rPr lang="en-US" sz="1600" b="1" dirty="0" err="1" smtClean="0">
                <a:solidFill>
                  <a:srgbClr val="FF0000"/>
                </a:solidFill>
                <a:latin typeface="Times New Roman" pitchFamily="18" charset="0"/>
                <a:cs typeface="Times New Roman" pitchFamily="18" charset="0"/>
              </a:rPr>
              <a:t>rad</a:t>
            </a:r>
            <a:r>
              <a:rPr lang="en-US" sz="1600" b="1" dirty="0" smtClean="0">
                <a:solidFill>
                  <a:srgbClr val="FF0000"/>
                </a:solidFill>
                <a:latin typeface="Times New Roman" pitchFamily="18" charset="0"/>
                <a:cs typeface="Times New Roman" pitchFamily="18" charset="0"/>
              </a:rPr>
              <a:t>)</a:t>
            </a:r>
            <a:r>
              <a:rPr lang="en-US" sz="1600" b="1" dirty="0" smtClean="0">
                <a:latin typeface="Times New Roman" pitchFamily="18" charset="0"/>
                <a:cs typeface="Times New Roman" pitchFamily="18" charset="0"/>
              </a:rPr>
              <a:t> = 1,1 x 0.87x 14.6482 = </a:t>
            </a:r>
            <a:r>
              <a:rPr lang="en-US" sz="1600" b="1" dirty="0" smtClean="0">
                <a:solidFill>
                  <a:srgbClr val="FF0000"/>
                </a:solidFill>
                <a:latin typeface="Times New Roman" pitchFamily="18" charset="0"/>
                <a:cs typeface="Times New Roman" pitchFamily="18" charset="0"/>
              </a:rPr>
              <a:t>14.018 </a:t>
            </a:r>
            <a:r>
              <a:rPr lang="en-US" sz="1600" b="1" dirty="0" err="1" smtClean="0">
                <a:solidFill>
                  <a:srgbClr val="FF0000"/>
                </a:solidFill>
                <a:latin typeface="Times New Roman" pitchFamily="18" charset="0"/>
                <a:cs typeface="Times New Roman" pitchFamily="18" charset="0"/>
              </a:rPr>
              <a:t>rad</a:t>
            </a:r>
            <a:r>
              <a:rPr lang="en-US" sz="1600" b="1" dirty="0" smtClean="0">
                <a:solidFill>
                  <a:srgbClr val="FF0000"/>
                </a:solidFill>
                <a:latin typeface="Times New Roman" pitchFamily="18" charset="0"/>
                <a:cs typeface="Times New Roman" pitchFamily="18" charset="0"/>
              </a:rPr>
              <a:t>/min</a:t>
            </a:r>
            <a:endParaRPr lang="fr-FR" sz="1600" dirty="0" smtClean="0">
              <a:solidFill>
                <a:srgbClr val="FF0000"/>
              </a:solidFill>
              <a:latin typeface="Times New Roman" pitchFamily="18" charset="0"/>
              <a:cs typeface="Times New Roman" pitchFamily="18" charset="0"/>
            </a:endParaRPr>
          </a:p>
          <a:p>
            <a:r>
              <a:rPr lang="en-US" sz="1600" dirty="0" smtClean="0">
                <a:latin typeface="Times New Roman" pitchFamily="18" charset="0"/>
                <a:cs typeface="Times New Roman" pitchFamily="18" charset="0"/>
              </a:rPr>
              <a:t> </a:t>
            </a:r>
            <a:r>
              <a:rPr lang="fr-FR" sz="1600" dirty="0" smtClean="0">
                <a:latin typeface="Times New Roman" pitchFamily="18" charset="0"/>
                <a:cs typeface="Times New Roman" pitchFamily="18" charset="0"/>
              </a:rPr>
              <a:t>On    1 min  </a:t>
            </a:r>
            <a:r>
              <a:rPr lang="en-US" sz="1600" dirty="0" smtClean="0">
                <a:latin typeface="Times New Roman" pitchFamily="18" charset="0"/>
                <a:cs typeface="Times New Roman" pitchFamily="18" charset="0"/>
                <a:sym typeface="Symbol"/>
              </a:rPr>
              <a:t> </a:t>
            </a:r>
            <a:r>
              <a:rPr lang="en-US" sz="1600" dirty="0" smtClean="0">
                <a:latin typeface="Times New Roman" pitchFamily="18" charset="0"/>
                <a:cs typeface="Times New Roman" pitchFamily="18" charset="0"/>
              </a:rPr>
              <a:t> </a:t>
            </a:r>
            <a:r>
              <a:rPr lang="fr-FR" sz="1600" dirty="0" smtClean="0">
                <a:latin typeface="Times New Roman" pitchFamily="18" charset="0"/>
                <a:cs typeface="Times New Roman" pitchFamily="18" charset="0"/>
              </a:rPr>
              <a:t>une dose de D= 14.018 rad</a:t>
            </a:r>
          </a:p>
          <a:p>
            <a:r>
              <a:rPr lang="fr-FR" sz="1600" dirty="0" smtClean="0">
                <a:latin typeface="Times New Roman" pitchFamily="18" charset="0"/>
                <a:cs typeface="Times New Roman" pitchFamily="18" charset="0"/>
              </a:rPr>
              <a:t>la durée approximative de chaque séance est T</a:t>
            </a:r>
          </a:p>
          <a:p>
            <a:r>
              <a:rPr lang="fr-FR" sz="1600" dirty="0" smtClean="0">
                <a:latin typeface="Times New Roman" pitchFamily="18" charset="0"/>
                <a:cs typeface="Times New Roman" pitchFamily="18" charset="0"/>
              </a:rPr>
              <a:t>         T ??   </a:t>
            </a:r>
            <a:r>
              <a:rPr lang="en-US" sz="1600" dirty="0" smtClean="0">
                <a:latin typeface="Times New Roman" pitchFamily="18" charset="0"/>
                <a:cs typeface="Times New Roman" pitchFamily="18" charset="0"/>
                <a:sym typeface="Symbol"/>
              </a:rPr>
              <a:t></a:t>
            </a:r>
            <a:r>
              <a:rPr lang="en-US" sz="1600" dirty="0" smtClean="0">
                <a:latin typeface="Times New Roman" pitchFamily="18" charset="0"/>
                <a:cs typeface="Times New Roman" pitchFamily="18" charset="0"/>
              </a:rPr>
              <a:t>  </a:t>
            </a:r>
            <a:r>
              <a:rPr lang="fr-FR" sz="1600" dirty="0" smtClean="0">
                <a:latin typeface="Times New Roman" pitchFamily="18" charset="0"/>
                <a:cs typeface="Times New Roman" pitchFamily="18" charset="0"/>
              </a:rPr>
              <a:t>D =  100 </a:t>
            </a:r>
            <a:r>
              <a:rPr lang="fr-FR" sz="1600" dirty="0" err="1" smtClean="0">
                <a:latin typeface="Times New Roman" pitchFamily="18" charset="0"/>
                <a:cs typeface="Times New Roman" pitchFamily="18" charset="0"/>
              </a:rPr>
              <a:t>cGy</a:t>
            </a:r>
            <a:r>
              <a:rPr lang="fr-FR" sz="1600" dirty="0" smtClean="0">
                <a:latin typeface="Times New Roman" pitchFamily="18" charset="0"/>
                <a:cs typeface="Times New Roman" pitchFamily="18" charset="0"/>
              </a:rPr>
              <a:t>= 1 Gy=100 rad   </a:t>
            </a:r>
          </a:p>
          <a:p>
            <a:r>
              <a:rPr lang="fr-FR" sz="1600" b="1" dirty="0" smtClean="0">
                <a:solidFill>
                  <a:srgbClr val="FF0000"/>
                </a:solidFill>
                <a:latin typeface="Times New Roman" pitchFamily="18" charset="0"/>
                <a:cs typeface="Times New Roman" pitchFamily="18" charset="0"/>
              </a:rPr>
              <a:t>la durée T</a:t>
            </a:r>
            <a:r>
              <a:rPr lang="fr-FR" sz="1600" dirty="0" smtClean="0">
                <a:solidFill>
                  <a:srgbClr val="FF0000"/>
                </a:solidFill>
                <a:latin typeface="Times New Roman" pitchFamily="18" charset="0"/>
                <a:cs typeface="Times New Roman" pitchFamily="18" charset="0"/>
              </a:rPr>
              <a:t> </a:t>
            </a:r>
            <a:r>
              <a:rPr lang="fr-FR" sz="1600" dirty="0" smtClean="0">
                <a:latin typeface="Times New Roman" pitchFamily="18" charset="0"/>
                <a:cs typeface="Times New Roman" pitchFamily="18" charset="0"/>
              </a:rPr>
              <a:t>= 100 / 14.018= </a:t>
            </a:r>
            <a:r>
              <a:rPr lang="fr-FR" sz="1600" b="1" dirty="0" smtClean="0">
                <a:solidFill>
                  <a:srgbClr val="FF0000"/>
                </a:solidFill>
                <a:latin typeface="Times New Roman" pitchFamily="18" charset="0"/>
                <a:cs typeface="Times New Roman" pitchFamily="18" charset="0"/>
              </a:rPr>
              <a:t>7.13 min / </a:t>
            </a:r>
            <a:r>
              <a:rPr lang="fr-FR" sz="1600" b="1" dirty="0" smtClean="0">
                <a:solidFill>
                  <a:srgbClr val="FF0000"/>
                </a:solidFill>
                <a:latin typeface="Times New Roman" pitchFamily="18" charset="0"/>
                <a:cs typeface="Times New Roman" pitchFamily="18" charset="0"/>
              </a:rPr>
              <a:t>séance</a:t>
            </a:r>
            <a:endParaRPr lang="fr-FR" sz="1600" dirty="0">
              <a:latin typeface="Times New Roman" pitchFamily="18" charset="0"/>
              <a:cs typeface="Times New Roman" pitchFamily="18" charset="0"/>
            </a:endParaRPr>
          </a:p>
        </p:txBody>
      </p:sp>
      <p:sp>
        <p:nvSpPr>
          <p:cNvPr id="10" name="ZoneTexte 9"/>
          <p:cNvSpPr txBox="1"/>
          <p:nvPr/>
        </p:nvSpPr>
        <p:spPr>
          <a:xfrm>
            <a:off x="0" y="3947702"/>
            <a:ext cx="4500562" cy="338554"/>
          </a:xfrm>
          <a:prstGeom prst="rect">
            <a:avLst/>
          </a:prstGeom>
          <a:noFill/>
        </p:spPr>
        <p:txBody>
          <a:bodyPr wrap="square" rtlCol="0">
            <a:spAutoFit/>
          </a:bodyPr>
          <a:lstStyle/>
          <a:p>
            <a:r>
              <a:rPr lang="fr-FR" sz="1600" dirty="0" smtClean="0">
                <a:latin typeface="Times New Roman" pitchFamily="18" charset="0"/>
                <a:cs typeface="Times New Roman" pitchFamily="18" charset="0"/>
              </a:rPr>
              <a:t>Tout d’abord on trouve l’exposition après filtration</a:t>
            </a:r>
            <a:endParaRPr lang="fr-FR" sz="16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2357422" y="0"/>
            <a:ext cx="5143536" cy="472525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0" y="4929198"/>
            <a:ext cx="9144000" cy="830997"/>
          </a:xfrm>
          <a:prstGeom prst="rect">
            <a:avLst/>
          </a:prstGeom>
        </p:spPr>
        <p:txBody>
          <a:bodyPr wrap="square">
            <a:spAutoFit/>
          </a:bodyPr>
          <a:lstStyle/>
          <a:p>
            <a:pPr algn="just">
              <a:buFont typeface="Wingdings" pitchFamily="2" charset="2"/>
              <a:buChar char="v"/>
            </a:pPr>
            <a:r>
              <a:rPr lang="fr-FR" sz="1600" dirty="0" smtClean="0">
                <a:latin typeface="Times New Roman" pitchFamily="18" charset="0"/>
                <a:cs typeface="Times New Roman" pitchFamily="18" charset="0"/>
              </a:rPr>
              <a:t> Chaque interaction des photons X a pour effet de projeter un électron, le plus souvent vers l’avant. L’énergie cinétique de cet électron est </a:t>
            </a:r>
            <a:r>
              <a:rPr lang="fr-FR" sz="1600" b="1" i="1" u="sng" dirty="0" smtClean="0">
                <a:solidFill>
                  <a:srgbClr val="C00000"/>
                </a:solidFill>
                <a:latin typeface="Times New Roman" pitchFamily="18" charset="0"/>
                <a:cs typeface="Times New Roman" pitchFamily="18" charset="0"/>
              </a:rPr>
              <a:t>l’énergie transférée par le rayonnement,</a:t>
            </a:r>
            <a:r>
              <a:rPr lang="fr-FR" sz="1600" i="1" dirty="0" smtClean="0">
                <a:latin typeface="Times New Roman" pitchFamily="18" charset="0"/>
                <a:cs typeface="Times New Roman" pitchFamily="18" charset="0"/>
              </a:rPr>
              <a:t> a </a:t>
            </a:r>
            <a:r>
              <a:rPr lang="fr-FR" sz="1600" dirty="0" smtClean="0">
                <a:latin typeface="Times New Roman" pitchFamily="18" charset="0"/>
                <a:cs typeface="Times New Roman" pitchFamily="18" charset="0"/>
              </a:rPr>
              <a:t>l’endroit même de l’interaction. </a:t>
            </a:r>
            <a:endParaRPr lang="fr-FR" sz="1600" dirty="0">
              <a:latin typeface="Times New Roman" pitchFamily="18" charset="0"/>
              <a:cs typeface="Times New Roman" pitchFamily="18" charset="0"/>
            </a:endParaRPr>
          </a:p>
        </p:txBody>
      </p:sp>
      <p:sp>
        <p:nvSpPr>
          <p:cNvPr id="6" name="Rectangle 5"/>
          <p:cNvSpPr/>
          <p:nvPr/>
        </p:nvSpPr>
        <p:spPr>
          <a:xfrm>
            <a:off x="0" y="5857892"/>
            <a:ext cx="8929718" cy="584775"/>
          </a:xfrm>
          <a:prstGeom prst="rect">
            <a:avLst/>
          </a:prstGeom>
        </p:spPr>
        <p:txBody>
          <a:bodyPr wrap="square">
            <a:spAutoFit/>
          </a:bodyPr>
          <a:lstStyle/>
          <a:p>
            <a:pPr algn="just">
              <a:buFont typeface="Wingdings" pitchFamily="2" charset="2"/>
              <a:buChar char="v"/>
            </a:pPr>
            <a:r>
              <a:rPr lang="fr-FR" sz="1600" dirty="0" smtClean="0">
                <a:latin typeface="Times New Roman" pitchFamily="18" charset="0"/>
                <a:cs typeface="Times New Roman" pitchFamily="18" charset="0"/>
              </a:rPr>
              <a:t>Cet électron perdra progressivement son énergie sous forme d’ionisation et d’excitation le long de sa trajectoire dans la matière et </a:t>
            </a:r>
            <a:r>
              <a:rPr lang="fr-FR" sz="1600" b="1" u="sng" dirty="0" smtClean="0">
                <a:solidFill>
                  <a:srgbClr val="C00000"/>
                </a:solidFill>
                <a:latin typeface="Times New Roman" pitchFamily="18" charset="0"/>
                <a:cs typeface="Times New Roman" pitchFamily="18" charset="0"/>
              </a:rPr>
              <a:t>c’est </a:t>
            </a:r>
            <a:r>
              <a:rPr lang="fr-FR" sz="1600" b="1" i="1" u="sng" dirty="0" smtClean="0">
                <a:solidFill>
                  <a:srgbClr val="C00000"/>
                </a:solidFill>
                <a:latin typeface="Times New Roman" pitchFamily="18" charset="0"/>
                <a:cs typeface="Times New Roman" pitchFamily="18" charset="0"/>
              </a:rPr>
              <a:t>l’énergie absorbée </a:t>
            </a:r>
            <a:r>
              <a:rPr lang="fr-FR" sz="1600" i="1" dirty="0" smtClean="0">
                <a:latin typeface="Times New Roman" pitchFamily="18" charset="0"/>
                <a:cs typeface="Times New Roman" pitchFamily="18" charset="0"/>
              </a:rPr>
              <a:t>qui est responsable de </a:t>
            </a:r>
            <a:r>
              <a:rPr lang="fr-FR" sz="1600" dirty="0" smtClean="0">
                <a:latin typeface="Times New Roman" pitchFamily="18" charset="0"/>
                <a:cs typeface="Times New Roman" pitchFamily="18" charset="0"/>
              </a:rPr>
              <a:t>l’effet sur la matière</a:t>
            </a:r>
            <a:endParaRPr lang="fr-FR" sz="1600" dirty="0">
              <a:latin typeface="Times New Roman" pitchFamily="18" charset="0"/>
              <a:cs typeface="Times New Roman" pitchFamily="18" charset="0"/>
            </a:endParaRPr>
          </a:p>
        </p:txBody>
      </p:sp>
      <p:sp>
        <p:nvSpPr>
          <p:cNvPr id="7" name="ZoneTexte 6"/>
          <p:cNvSpPr txBox="1"/>
          <p:nvPr/>
        </p:nvSpPr>
        <p:spPr>
          <a:xfrm>
            <a:off x="0" y="1428736"/>
            <a:ext cx="2286016" cy="646331"/>
          </a:xfrm>
          <a:prstGeom prst="rect">
            <a:avLst/>
          </a:prstGeom>
          <a:noFill/>
        </p:spPr>
        <p:txBody>
          <a:bodyPr wrap="square" rtlCol="0">
            <a:spAutoFit/>
          </a:bodyPr>
          <a:lstStyle/>
          <a:p>
            <a:pPr algn="ctr"/>
            <a:r>
              <a:rPr lang="fr-FR" b="1" dirty="0" smtClean="0">
                <a:solidFill>
                  <a:srgbClr val="0000FF"/>
                </a:solidFill>
                <a:latin typeface="Times New Roman" pitchFamily="18" charset="0"/>
                <a:cs typeface="Times New Roman" pitchFamily="18" charset="0"/>
              </a:rPr>
              <a:t>Résume</a:t>
            </a:r>
          </a:p>
          <a:p>
            <a:pPr algn="ctr"/>
            <a:r>
              <a:rPr lang="fr-FR" b="1" dirty="0" smtClean="0">
                <a:solidFill>
                  <a:srgbClr val="0000FF"/>
                </a:solidFill>
                <a:latin typeface="Times New Roman" pitchFamily="18" charset="0"/>
                <a:cs typeface="Times New Roman" pitchFamily="18" charset="0"/>
              </a:rPr>
              <a:t>Concept général</a:t>
            </a:r>
            <a:endParaRPr lang="fr-FR" b="1" dirty="0">
              <a:solidFill>
                <a:srgbClr val="0000FF"/>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2428860" cy="560382"/>
          </a:xfrm>
        </p:spPr>
        <p:style>
          <a:lnRef idx="1">
            <a:schemeClr val="accent6"/>
          </a:lnRef>
          <a:fillRef idx="2">
            <a:schemeClr val="accent6"/>
          </a:fillRef>
          <a:effectRef idx="1">
            <a:schemeClr val="accent6"/>
          </a:effectRef>
          <a:fontRef idx="minor">
            <a:schemeClr val="dk1"/>
          </a:fontRef>
        </p:style>
        <p:txBody>
          <a:bodyPr>
            <a:normAutofit/>
          </a:bodyPr>
          <a:lstStyle/>
          <a:p>
            <a:r>
              <a:rPr lang="fr-FR" sz="2400" b="1" dirty="0" smtClean="0">
                <a:latin typeface="Times New Roman" pitchFamily="18" charset="0"/>
                <a:cs typeface="Times New Roman" pitchFamily="18" charset="0"/>
              </a:rPr>
              <a:t>Introduction</a:t>
            </a:r>
            <a:endParaRPr lang="fr-FR" sz="2400" b="1"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500034" y="92867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5100202" y="2071678"/>
            <a:ext cx="1357322" cy="369332"/>
          </a:xfrm>
          <a:prstGeom prst="rect">
            <a:avLst/>
          </a:prstGeom>
          <a:noFill/>
        </p:spPr>
        <p:txBody>
          <a:bodyPr wrap="square" rtlCol="0">
            <a:spAutoFit/>
          </a:bodyPr>
          <a:lstStyle/>
          <a:p>
            <a:r>
              <a:rPr lang="fr-FR" b="1" dirty="0" smtClean="0">
                <a:solidFill>
                  <a:schemeClr val="bg1"/>
                </a:solidFill>
              </a:rPr>
              <a:t>Dosimétrie</a:t>
            </a:r>
            <a:endParaRPr lang="fr-FR" b="1" dirty="0">
              <a:solidFill>
                <a:schemeClr val="bg1"/>
              </a:solidFill>
            </a:endParaRPr>
          </a:p>
        </p:txBody>
      </p:sp>
      <p:sp>
        <p:nvSpPr>
          <p:cNvPr id="6" name="Rectangle 5"/>
          <p:cNvSpPr/>
          <p:nvPr/>
        </p:nvSpPr>
        <p:spPr>
          <a:xfrm>
            <a:off x="785786" y="785794"/>
            <a:ext cx="3214710" cy="71438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latin typeface="Times New Roman" pitchFamily="18" charset="0"/>
                <a:cs typeface="Times New Roman" pitchFamily="18" charset="0"/>
              </a:rPr>
              <a:t>Etudier</a:t>
            </a:r>
            <a:r>
              <a:rPr lang="fr-FR" b="1" dirty="0" smtClean="0">
                <a:latin typeface="Times New Roman" pitchFamily="18" charset="0"/>
                <a:cs typeface="Times New Roman" pitchFamily="18" charset="0"/>
                <a:sym typeface="Symbol"/>
              </a:rPr>
              <a:t></a:t>
            </a:r>
            <a:r>
              <a:rPr lang="fr-FR" b="1" dirty="0" smtClean="0">
                <a:latin typeface="Times New Roman" pitchFamily="18" charset="0"/>
                <a:cs typeface="Times New Roman" pitchFamily="18" charset="0"/>
              </a:rPr>
              <a:t>Effet Biologique: Radiobiologie</a:t>
            </a:r>
            <a:endParaRPr lang="fr-FR" b="1" dirty="0">
              <a:latin typeface="Times New Roman" pitchFamily="18" charset="0"/>
              <a:cs typeface="Times New Roman" pitchFamily="18" charset="0"/>
            </a:endParaRPr>
          </a:p>
        </p:txBody>
      </p:sp>
      <p:cxnSp>
        <p:nvCxnSpPr>
          <p:cNvPr id="8" name="Forme 7"/>
          <p:cNvCxnSpPr>
            <a:stCxn id="5" idx="0"/>
          </p:cNvCxnSpPr>
          <p:nvPr/>
        </p:nvCxnSpPr>
        <p:spPr>
          <a:xfrm rot="16200000" flipV="1">
            <a:off x="4461052" y="753866"/>
            <a:ext cx="928694" cy="1706929"/>
          </a:xfrm>
          <a:prstGeom prst="bentConnector2">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14282" y="5429264"/>
            <a:ext cx="8572560" cy="923330"/>
          </a:xfrm>
          <a:prstGeom prst="rect">
            <a:avLst/>
          </a:prstGeom>
        </p:spPr>
        <p:txBody>
          <a:bodyPr wrap="square">
            <a:spAutoFit/>
          </a:bodyPr>
          <a:lstStyle/>
          <a:p>
            <a:pPr>
              <a:buFont typeface="Wingdings" pitchFamily="2" charset="2"/>
              <a:buChar char="q"/>
            </a:pPr>
            <a:r>
              <a:rPr lang="fr-FR" b="1" u="sng" dirty="0" smtClean="0">
                <a:latin typeface="Times New Roman" pitchFamily="18" charset="0"/>
                <a:cs typeface="Times New Roman" pitchFamily="18" charset="0"/>
              </a:rPr>
              <a:t> </a:t>
            </a:r>
            <a:r>
              <a:rPr lang="fr-FR" b="1" u="sng" dirty="0" smtClean="0">
                <a:latin typeface="Times New Roman" pitchFamily="18" charset="0"/>
                <a:cs typeface="Times New Roman" pitchFamily="18" charset="0"/>
              </a:rPr>
              <a:t>la traversée de la matière par un faisceau de particules aboutit </a:t>
            </a:r>
            <a:r>
              <a:rPr lang="fr-FR" dirty="0" smtClean="0">
                <a:latin typeface="Times New Roman" pitchFamily="18" charset="0"/>
                <a:cs typeface="Times New Roman" pitchFamily="18" charset="0"/>
              </a:rPr>
              <a:t>à un </a:t>
            </a:r>
            <a:r>
              <a:rPr lang="fr-FR" b="1" dirty="0" smtClean="0">
                <a:solidFill>
                  <a:srgbClr val="0000FF"/>
                </a:solidFill>
                <a:latin typeface="Times New Roman" pitchFamily="18" charset="0"/>
                <a:cs typeface="Times New Roman" pitchFamily="18" charset="0"/>
              </a:rPr>
              <a:t>dépôt d’énergie dans cette matière</a:t>
            </a:r>
            <a:endParaRPr lang="fr-FR" b="1" dirty="0" smtClean="0">
              <a:solidFill>
                <a:srgbClr val="0000FF"/>
              </a:solidFill>
              <a:latin typeface="Times New Roman" pitchFamily="18" charset="0"/>
              <a:cs typeface="Times New Roman" pitchFamily="18" charset="0"/>
            </a:endParaRPr>
          </a:p>
          <a:p>
            <a:pPr>
              <a:buFont typeface="Wingdings" pitchFamily="2" charset="2"/>
              <a:buChar char="q"/>
            </a:pPr>
            <a:r>
              <a:rPr lang="fr-FR" b="1" dirty="0" smtClean="0">
                <a:latin typeface="Times New Roman" pitchFamily="18" charset="0"/>
                <a:cs typeface="Times New Roman" pitchFamily="18" charset="0"/>
              </a:rPr>
              <a:t> Le </a:t>
            </a:r>
            <a:r>
              <a:rPr lang="fr-FR" b="1" dirty="0">
                <a:latin typeface="Times New Roman" pitchFamily="18" charset="0"/>
                <a:cs typeface="Times New Roman" pitchFamily="18" charset="0"/>
              </a:rPr>
              <a:t>but de la dosimétrie est </a:t>
            </a:r>
            <a:r>
              <a:rPr lang="fr-FR" b="1" dirty="0">
                <a:solidFill>
                  <a:srgbClr val="0000FF"/>
                </a:solidFill>
                <a:latin typeface="Times New Roman" pitchFamily="18" charset="0"/>
                <a:cs typeface="Times New Roman" pitchFamily="18" charset="0"/>
              </a:rPr>
              <a:t>d’évaluer quantitativement cette énergie absorbée </a:t>
            </a:r>
          </a:p>
        </p:txBody>
      </p:sp>
      <p:sp>
        <p:nvSpPr>
          <p:cNvPr id="9" name="Espace réservé du numéro de diapositive 8"/>
          <p:cNvSpPr>
            <a:spLocks noGrp="1"/>
          </p:cNvSpPr>
          <p:nvPr>
            <p:ph type="sldNum" sz="quarter" idx="12"/>
          </p:nvPr>
        </p:nvSpPr>
        <p:spPr/>
        <p:txBody>
          <a:bodyPr/>
          <a:lstStyle/>
          <a:p>
            <a:fld id="{9970BF26-F748-43BE-81C8-78DB57C1B0DD}"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2000264" cy="774720"/>
          </a:xfrm>
        </p:spPr>
        <p:style>
          <a:lnRef idx="1">
            <a:schemeClr val="accent6"/>
          </a:lnRef>
          <a:fillRef idx="2">
            <a:schemeClr val="accent6"/>
          </a:fillRef>
          <a:effectRef idx="1">
            <a:schemeClr val="accent6"/>
          </a:effectRef>
          <a:fontRef idx="minor">
            <a:schemeClr val="dk1"/>
          </a:fontRef>
        </p:style>
        <p:txBody>
          <a:bodyPr>
            <a:normAutofit/>
          </a:bodyPr>
          <a:lstStyle/>
          <a:p>
            <a:r>
              <a:rPr lang="fr-FR" sz="2800" dirty="0" smtClean="0">
                <a:latin typeface="Times New Roman" pitchFamily="18" charset="0"/>
                <a:cs typeface="Times New Roman" pitchFamily="18" charset="0"/>
              </a:rPr>
              <a:t>Définition</a:t>
            </a:r>
            <a:endParaRPr lang="fr-FR" sz="2800" dirty="0">
              <a:latin typeface="Times New Roman" pitchFamily="18" charset="0"/>
              <a:cs typeface="Times New Roman" pitchFamily="18" charset="0"/>
            </a:endParaRPr>
          </a:p>
        </p:txBody>
      </p:sp>
      <p:sp>
        <p:nvSpPr>
          <p:cNvPr id="4" name="Rectangle 1"/>
          <p:cNvSpPr>
            <a:spLocks noChangeArrowheads="1"/>
          </p:cNvSpPr>
          <p:nvPr/>
        </p:nvSpPr>
        <p:spPr bwMode="auto">
          <a:xfrm>
            <a:off x="142844" y="2714620"/>
            <a:ext cx="878687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fr-FR" b="1"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Exemple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mesurer l’énergie déposée dans les tissus lorsque les rayonnements ionisants (directs ou indirects) sont utilisés à des fins diagnostiques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6072198" y="4572008"/>
            <a:ext cx="2476500" cy="18478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0" y="4143375"/>
            <a:ext cx="5686425" cy="2714625"/>
          </a:xfrm>
          <a:prstGeom prst="rect">
            <a:avLst/>
          </a:prstGeom>
          <a:noFill/>
          <a:ln w="9525">
            <a:noFill/>
            <a:miter lim="800000"/>
            <a:headEnd/>
            <a:tailEnd/>
          </a:ln>
          <a:effectLst/>
        </p:spPr>
      </p:pic>
      <p:sp>
        <p:nvSpPr>
          <p:cNvPr id="9" name="Espace réservé du contenu 2"/>
          <p:cNvSpPr>
            <a:spLocks noGrp="1"/>
          </p:cNvSpPr>
          <p:nvPr>
            <p:ph idx="1"/>
          </p:nvPr>
        </p:nvSpPr>
        <p:spPr>
          <a:xfrm>
            <a:off x="285752" y="1071546"/>
            <a:ext cx="8858280" cy="1428760"/>
          </a:xfrm>
        </p:spPr>
        <p:style>
          <a:lnRef idx="2">
            <a:schemeClr val="accent2"/>
          </a:lnRef>
          <a:fillRef idx="1">
            <a:schemeClr val="lt1"/>
          </a:fillRef>
          <a:effectRef idx="0">
            <a:schemeClr val="accent2"/>
          </a:effectRef>
          <a:fontRef idx="minor">
            <a:schemeClr val="dk1"/>
          </a:fontRef>
        </p:style>
        <p:txBody>
          <a:bodyPr>
            <a:noAutofit/>
          </a:bodyPr>
          <a:lstStyle/>
          <a:p>
            <a:pPr algn="just">
              <a:buFont typeface="Wingdings" pitchFamily="2" charset="2"/>
              <a:buChar char="§"/>
            </a:pPr>
            <a:r>
              <a:rPr lang="fr-FR" sz="2000" b="1" dirty="0" smtClean="0">
                <a:latin typeface="Times New Roman" pitchFamily="18" charset="0"/>
                <a:cs typeface="Times New Roman" pitchFamily="18" charset="0"/>
              </a:rPr>
              <a:t>C’est la mesure de la dose absorbée à l’intérieur de la matière.</a:t>
            </a:r>
          </a:p>
          <a:p>
            <a:pPr algn="just">
              <a:buFont typeface="Wingdings" pitchFamily="2" charset="2"/>
              <a:buChar char="§"/>
            </a:pPr>
            <a:r>
              <a:rPr lang="fr-FR" sz="2000" b="1" dirty="0" smtClean="0">
                <a:latin typeface="Times New Roman" pitchFamily="18" charset="0"/>
                <a:cs typeface="Times New Roman" pitchFamily="18" charset="0"/>
              </a:rPr>
              <a:t>La </a:t>
            </a:r>
            <a:r>
              <a:rPr lang="fr-FR" sz="2000" b="1" dirty="0">
                <a:latin typeface="Times New Roman" pitchFamily="18" charset="0"/>
                <a:cs typeface="Times New Roman" pitchFamily="18" charset="0"/>
              </a:rPr>
              <a:t>dosimétrie des rayonnements</a:t>
            </a:r>
            <a:r>
              <a:rPr lang="fr-FR" sz="2000" dirty="0">
                <a:latin typeface="Times New Roman" pitchFamily="18" charset="0"/>
                <a:cs typeface="Times New Roman" pitchFamily="18" charset="0"/>
              </a:rPr>
              <a:t> traite </a:t>
            </a:r>
            <a:r>
              <a:rPr lang="fr-FR" sz="2000" dirty="0" smtClean="0">
                <a:latin typeface="Times New Roman" pitchFamily="18" charset="0"/>
                <a:cs typeface="Times New Roman" pitchFamily="18" charset="0"/>
              </a:rPr>
              <a:t>des méthodes </a:t>
            </a:r>
            <a:r>
              <a:rPr lang="fr-FR" sz="2000" dirty="0">
                <a:latin typeface="Times New Roman" pitchFamily="18" charset="0"/>
                <a:cs typeface="Times New Roman" pitchFamily="18" charset="0"/>
              </a:rPr>
              <a:t>pour la détermination </a:t>
            </a:r>
            <a:r>
              <a:rPr lang="fr-FR" sz="2000" b="1" dirty="0">
                <a:latin typeface="Times New Roman" pitchFamily="18" charset="0"/>
                <a:cs typeface="Times New Roman" pitchFamily="18" charset="0"/>
              </a:rPr>
              <a:t>quantitative d'énergie déposée dans un milieu donné par les radiations ionisantes, directement ou indirectement</a:t>
            </a:r>
            <a:r>
              <a:rPr lang="fr-FR" sz="2000" b="1"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42910" y="357166"/>
            <a:ext cx="7643834" cy="46166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DOSIMETRIE DES FAISCEAUX DE PHOTONS</a:t>
            </a:r>
            <a:endParaRPr kumimoji="0" lang="fr-FR" sz="2400" b="0" i="0" u="none" strike="noStrike" cap="none" normalizeH="0" baseline="0" dirty="0" smtClean="0">
              <a:ln>
                <a:noFill/>
              </a:ln>
              <a:solidFill>
                <a:srgbClr val="0000FF"/>
              </a:solidFill>
              <a:effectLst/>
              <a:latin typeface="Arial" pitchFamily="34" charset="0"/>
              <a:cs typeface="Arial" pitchFamily="34" charset="0"/>
            </a:endParaRPr>
          </a:p>
        </p:txBody>
      </p:sp>
      <p:sp>
        <p:nvSpPr>
          <p:cNvPr id="8" name="Rectangle 7"/>
          <p:cNvSpPr/>
          <p:nvPr/>
        </p:nvSpPr>
        <p:spPr>
          <a:xfrm>
            <a:off x="285720" y="2643182"/>
            <a:ext cx="7929618" cy="1908215"/>
          </a:xfrm>
          <a:prstGeom prst="rect">
            <a:avLst/>
          </a:prstGeom>
        </p:spPr>
        <p:txBody>
          <a:bodyPr wrap="square">
            <a:spAutoFit/>
          </a:bodyPr>
          <a:lstStyle/>
          <a:p>
            <a:r>
              <a:rPr lang="fr-FR" dirty="0" smtClean="0">
                <a:latin typeface="Times New Roman" pitchFamily="18" charset="0"/>
                <a:cs typeface="Times New Roman" pitchFamily="18" charset="0"/>
              </a:rPr>
              <a:t>Les paramètres </a:t>
            </a:r>
            <a:r>
              <a:rPr lang="fr-FR" dirty="0" smtClean="0">
                <a:latin typeface="Times New Roman" pitchFamily="18" charset="0"/>
                <a:cs typeface="Times New Roman" pitchFamily="18" charset="0"/>
              </a:rPr>
              <a:t>énergétiques présentés  lors </a:t>
            </a:r>
            <a:r>
              <a:rPr lang="fr-FR" dirty="0" smtClean="0">
                <a:latin typeface="Times New Roman" pitchFamily="18" charset="0"/>
                <a:cs typeface="Times New Roman" pitchFamily="18" charset="0"/>
              </a:rPr>
              <a:t>de l’interaction photon- </a:t>
            </a:r>
            <a:r>
              <a:rPr lang="fr-FR" dirty="0" smtClean="0">
                <a:latin typeface="Times New Roman" pitchFamily="18" charset="0"/>
                <a:cs typeface="Times New Roman" pitchFamily="18" charset="0"/>
              </a:rPr>
              <a:t>matière sont</a:t>
            </a:r>
            <a:endParaRPr lang="fr-FR" dirty="0" smtClean="0">
              <a:latin typeface="Times New Roman" pitchFamily="18" charset="0"/>
              <a:cs typeface="Times New Roman" pitchFamily="18" charset="0"/>
            </a:endParaRPr>
          </a:p>
          <a:p>
            <a:endParaRPr lang="fr-FR" sz="2000" b="1" dirty="0">
              <a:latin typeface="Times New Roman" pitchFamily="18" charset="0"/>
              <a:cs typeface="Times New Roman" pitchFamily="18" charset="0"/>
            </a:endParaRPr>
          </a:p>
          <a:p>
            <a:pPr>
              <a:buFont typeface="Wingdings" pitchFamily="2" charset="2"/>
              <a:buChar char="§"/>
            </a:pPr>
            <a:r>
              <a:rPr lang="fr-FR" sz="2000" b="1" dirty="0" smtClean="0">
                <a:solidFill>
                  <a:srgbClr val="0000FF"/>
                </a:solidFill>
                <a:latin typeface="Times New Roman" pitchFamily="18" charset="0"/>
                <a:cs typeface="Times New Roman" pitchFamily="18" charset="0"/>
              </a:rPr>
              <a:t> </a:t>
            </a:r>
            <a:r>
              <a:rPr lang="fr-FR" sz="2000" dirty="0" smtClean="0">
                <a:solidFill>
                  <a:srgbClr val="0000FF"/>
                </a:solidFill>
                <a:latin typeface="Times New Roman" pitchFamily="18" charset="0"/>
                <a:cs typeface="Times New Roman" pitchFamily="18" charset="0"/>
              </a:rPr>
              <a:t>Flux énergétique</a:t>
            </a:r>
          </a:p>
          <a:p>
            <a:pPr>
              <a:buFont typeface="Wingdings" pitchFamily="2" charset="2"/>
              <a:buChar char="§"/>
            </a:pPr>
            <a:r>
              <a:rPr lang="fr-FR" sz="2000" dirty="0">
                <a:solidFill>
                  <a:srgbClr val="0000FF"/>
                </a:solidFill>
                <a:latin typeface="Times New Roman" pitchFamily="18" charset="0"/>
                <a:cs typeface="Times New Roman" pitchFamily="18" charset="0"/>
              </a:rPr>
              <a:t> </a:t>
            </a:r>
            <a:r>
              <a:rPr lang="fr-FR" sz="2000" dirty="0" smtClean="0">
                <a:solidFill>
                  <a:srgbClr val="0000FF"/>
                </a:solidFill>
                <a:latin typeface="Times New Roman" pitchFamily="18" charset="0"/>
                <a:cs typeface="Times New Roman" pitchFamily="18" charset="0"/>
              </a:rPr>
              <a:t>Intensité énergétique</a:t>
            </a:r>
          </a:p>
          <a:p>
            <a:pPr>
              <a:buFont typeface="Wingdings" pitchFamily="2" charset="2"/>
              <a:buChar char="§"/>
            </a:pPr>
            <a:r>
              <a:rPr lang="fr-FR" sz="2000" dirty="0" smtClean="0">
                <a:solidFill>
                  <a:srgbClr val="0000FF"/>
                </a:solidFill>
                <a:latin typeface="Times New Roman" pitchFamily="18" charset="0"/>
                <a:cs typeface="Times New Roman" pitchFamily="18" charset="0"/>
              </a:rPr>
              <a:t>l’éclairement énergétique</a:t>
            </a:r>
          </a:p>
          <a:p>
            <a:pPr>
              <a:buFont typeface="Wingdings" pitchFamily="2" charset="2"/>
              <a:buChar char="§"/>
            </a:pPr>
            <a:r>
              <a:rPr lang="fr-FR" sz="2000" dirty="0">
                <a:solidFill>
                  <a:srgbClr val="0000FF"/>
                </a:solidFill>
                <a:latin typeface="Times New Roman" pitchFamily="18" charset="0"/>
                <a:cs typeface="Times New Roman" pitchFamily="18" charset="0"/>
              </a:rPr>
              <a:t> </a:t>
            </a:r>
            <a:r>
              <a:rPr lang="fr-FR" sz="2000" dirty="0" smtClean="0">
                <a:solidFill>
                  <a:srgbClr val="0000FF"/>
                </a:solidFill>
                <a:latin typeface="Times New Roman" pitchFamily="18" charset="0"/>
                <a:cs typeface="Times New Roman" pitchFamily="18" charset="0"/>
              </a:rPr>
              <a:t>fluence énergétique</a:t>
            </a:r>
            <a:endParaRPr lang="fr-FR" sz="2000" b="1" dirty="0">
              <a:solidFill>
                <a:srgbClr val="0000FF"/>
              </a:solidFill>
              <a:latin typeface="Times New Roman" pitchFamily="18" charset="0"/>
              <a:cs typeface="Times New Roman" pitchFamily="18" charset="0"/>
            </a:endParaRPr>
          </a:p>
        </p:txBody>
      </p:sp>
      <p:sp>
        <p:nvSpPr>
          <p:cNvPr id="10" name="Rectangle 9"/>
          <p:cNvSpPr/>
          <p:nvPr/>
        </p:nvSpPr>
        <p:spPr>
          <a:xfrm>
            <a:off x="428596" y="1500174"/>
            <a:ext cx="8429668" cy="923330"/>
          </a:xfrm>
          <a:prstGeom prst="rect">
            <a:avLst/>
          </a:prstGeom>
        </p:spPr>
        <p:txBody>
          <a:bodyPr wrap="square">
            <a:spAutoFit/>
          </a:bodyPr>
          <a:lstStyle/>
          <a:p>
            <a:pPr algn="just"/>
            <a:r>
              <a:rPr lang="fr-FR" i="1" dirty="0" smtClean="0">
                <a:latin typeface="Times New Roman" pitchFamily="18" charset="0"/>
                <a:cs typeface="Times New Roman" pitchFamily="18" charset="0"/>
              </a:rPr>
              <a:t>un faisceau de photon </a:t>
            </a:r>
            <a:r>
              <a:rPr lang="fr-FR" i="1" dirty="0" err="1" smtClean="0">
                <a:latin typeface="Times New Roman" pitchFamily="18" charset="0"/>
                <a:cs typeface="Times New Roman" pitchFamily="18" charset="0"/>
              </a:rPr>
              <a:t>monoénergétique</a:t>
            </a:r>
            <a:r>
              <a:rPr lang="fr-FR" i="1" dirty="0" smtClean="0">
                <a:latin typeface="Times New Roman" pitchFamily="18" charset="0"/>
                <a:cs typeface="Times New Roman" pitchFamily="18" charset="0"/>
              </a:rPr>
              <a:t> issu d’une émission isotrope dans le vide à partir d’une source radioactive ponctuelle, de sommet O irradiant une surface </a:t>
            </a:r>
            <a:r>
              <a:rPr lang="fr-FR" i="1" dirty="0" err="1" smtClean="0">
                <a:latin typeface="Times New Roman" pitchFamily="18" charset="0"/>
                <a:cs typeface="Times New Roman" pitchFamily="18" charset="0"/>
              </a:rPr>
              <a:t>ds</a:t>
            </a:r>
            <a:r>
              <a:rPr lang="fr-FR" i="1" dirty="0" smtClean="0">
                <a:latin typeface="Times New Roman" pitchFamily="18" charset="0"/>
                <a:cs typeface="Times New Roman" pitchFamily="18" charset="0"/>
              </a:rPr>
              <a:t> à travers l’angle solide d</a:t>
            </a:r>
            <a:r>
              <a:rPr lang="el-GR" i="1" dirty="0" smtClean="0">
                <a:latin typeface="Times New Roman" pitchFamily="18" charset="0"/>
                <a:cs typeface="Times New Roman" pitchFamily="18" charset="0"/>
              </a:rPr>
              <a:t>Ω.</a:t>
            </a:r>
            <a:endParaRPr lang="fr-FR"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4714876" y="3071810"/>
            <a:ext cx="3886200" cy="318135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5286380" cy="439718"/>
          </a:xfrm>
        </p:spPr>
        <p:style>
          <a:lnRef idx="1">
            <a:schemeClr val="accent4"/>
          </a:lnRef>
          <a:fillRef idx="2">
            <a:schemeClr val="accent4"/>
          </a:fillRef>
          <a:effectRef idx="1">
            <a:schemeClr val="accent4"/>
          </a:effectRef>
          <a:fontRef idx="minor">
            <a:schemeClr val="dk1"/>
          </a:fontRef>
        </p:style>
        <p:txBody>
          <a:bodyPr>
            <a:noAutofit/>
          </a:bodyPr>
          <a:lstStyle/>
          <a:p>
            <a:r>
              <a:rPr lang="fr-FR" sz="2800" b="1" dirty="0" smtClean="0">
                <a:latin typeface="Times New Roman" pitchFamily="18" charset="0"/>
                <a:cs typeface="Times New Roman" pitchFamily="18" charset="0"/>
              </a:rPr>
              <a:t>Les paramètres énergétiques</a:t>
            </a:r>
            <a:endParaRPr lang="fr-FR" sz="2800" b="1" dirty="0"/>
          </a:p>
        </p:txBody>
      </p:sp>
      <p:sp>
        <p:nvSpPr>
          <p:cNvPr id="4" name="Rectangle 3"/>
          <p:cNvSpPr/>
          <p:nvPr/>
        </p:nvSpPr>
        <p:spPr>
          <a:xfrm>
            <a:off x="214314" y="1005472"/>
            <a:ext cx="4429124" cy="923330"/>
          </a:xfrm>
          <a:prstGeom prst="rect">
            <a:avLst/>
          </a:prstGeom>
        </p:spPr>
        <p:txBody>
          <a:bodyPr wrap="square">
            <a:spAutoFit/>
          </a:bodyPr>
          <a:lstStyle/>
          <a:p>
            <a:pPr algn="just">
              <a:buFont typeface="Wingdings" pitchFamily="2" charset="2"/>
              <a:buChar char="q"/>
            </a:pPr>
            <a:r>
              <a:rPr lang="fr-FR" b="1" dirty="0" smtClean="0">
                <a:solidFill>
                  <a:srgbClr val="C00000"/>
                </a:solidFill>
                <a:latin typeface="Times New Roman" pitchFamily="18" charset="0"/>
                <a:cs typeface="Times New Roman" pitchFamily="18" charset="0"/>
              </a:rPr>
              <a:t> Flux énergétique </a:t>
            </a:r>
            <a:r>
              <a:rPr lang="fr-FR" dirty="0" smtClean="0">
                <a:solidFill>
                  <a:srgbClr val="0000FF"/>
                </a:solidFill>
                <a:latin typeface="Times New Roman" pitchFamily="18" charset="0"/>
                <a:cs typeface="Times New Roman" pitchFamily="18" charset="0"/>
              </a:rPr>
              <a:t>: </a:t>
            </a:r>
            <a:r>
              <a:rPr lang="fr-FR" dirty="0" smtClean="0">
                <a:latin typeface="Times New Roman" pitchFamily="18" charset="0"/>
                <a:cs typeface="Times New Roman" pitchFamily="18" charset="0"/>
              </a:rPr>
              <a:t>c’est </a:t>
            </a:r>
            <a:r>
              <a:rPr lang="fr-FR" u="sng" dirty="0" smtClean="0">
                <a:solidFill>
                  <a:srgbClr val="0000FF"/>
                </a:solidFill>
                <a:latin typeface="Times New Roman" pitchFamily="18" charset="0"/>
                <a:cs typeface="Times New Roman" pitchFamily="18" charset="0"/>
              </a:rPr>
              <a:t>l’énergie totale transportée </a:t>
            </a:r>
            <a:r>
              <a:rPr lang="fr-FR" dirty="0" smtClean="0">
                <a:latin typeface="Times New Roman" pitchFamily="18" charset="0"/>
                <a:cs typeface="Times New Roman" pitchFamily="18" charset="0"/>
              </a:rPr>
              <a:t>par le faisceau </a:t>
            </a:r>
            <a:r>
              <a:rPr lang="fr-FR" u="sng" dirty="0" smtClean="0">
                <a:solidFill>
                  <a:srgbClr val="0000FF"/>
                </a:solidFill>
                <a:latin typeface="Times New Roman" pitchFamily="18" charset="0"/>
                <a:cs typeface="Times New Roman" pitchFamily="18" charset="0"/>
              </a:rPr>
              <a:t>par unité de temps</a:t>
            </a:r>
            <a:r>
              <a:rPr lang="fr-FR" dirty="0" smtClean="0">
                <a:latin typeface="Times New Roman" pitchFamily="18" charset="0"/>
                <a:cs typeface="Times New Roman" pitchFamily="18" charset="0"/>
              </a:rPr>
              <a:t>. Son unité est le watt ou joule/seconde (J/s).</a:t>
            </a:r>
            <a:endParaRPr lang="fr-FR" dirty="0" smtClean="0">
              <a:solidFill>
                <a:srgbClr val="0000FF"/>
              </a:solidFill>
              <a:latin typeface="Times New Roman" pitchFamily="18" charset="0"/>
              <a:cs typeface="Times New Roman" pitchFamily="18" charset="0"/>
            </a:endParaRPr>
          </a:p>
        </p:txBody>
      </p:sp>
      <p:sp>
        <p:nvSpPr>
          <p:cNvPr id="6" name="Rectangle 5"/>
          <p:cNvSpPr/>
          <p:nvPr/>
        </p:nvSpPr>
        <p:spPr>
          <a:xfrm>
            <a:off x="214282" y="2714620"/>
            <a:ext cx="4214842" cy="923330"/>
          </a:xfrm>
          <a:prstGeom prst="rect">
            <a:avLst/>
          </a:prstGeom>
        </p:spPr>
        <p:txBody>
          <a:bodyPr wrap="square">
            <a:spAutoFit/>
          </a:bodyPr>
          <a:lstStyle/>
          <a:p>
            <a:pPr algn="just">
              <a:buFont typeface="Wingdings" pitchFamily="2" charset="2"/>
              <a:buChar char="q"/>
            </a:pPr>
            <a:r>
              <a:rPr lang="fr-FR" b="1" dirty="0" smtClean="0">
                <a:solidFill>
                  <a:srgbClr val="C00000"/>
                </a:solidFill>
                <a:latin typeface="Times New Roman" pitchFamily="18" charset="0"/>
                <a:cs typeface="Times New Roman" pitchFamily="18" charset="0"/>
              </a:rPr>
              <a:t> Intensité énergétique </a:t>
            </a:r>
            <a:r>
              <a:rPr lang="fr-FR" dirty="0" smtClean="0">
                <a:latin typeface="Times New Roman" pitchFamily="18" charset="0"/>
                <a:cs typeface="Times New Roman" pitchFamily="18" charset="0"/>
              </a:rPr>
              <a:t>c’est </a:t>
            </a:r>
            <a:r>
              <a:rPr lang="fr-FR" u="sng" dirty="0" smtClean="0">
                <a:solidFill>
                  <a:srgbClr val="0000FF"/>
                </a:solidFill>
                <a:latin typeface="Times New Roman" pitchFamily="18" charset="0"/>
                <a:cs typeface="Times New Roman" pitchFamily="18" charset="0"/>
              </a:rPr>
              <a:t>le flux de photon </a:t>
            </a:r>
            <a:r>
              <a:rPr lang="fr-FR" dirty="0" smtClean="0">
                <a:latin typeface="Times New Roman" pitchFamily="18" charset="0"/>
                <a:cs typeface="Times New Roman" pitchFamily="18" charset="0"/>
              </a:rPr>
              <a:t>émis </a:t>
            </a:r>
            <a:r>
              <a:rPr lang="fr-FR" u="sng" dirty="0" smtClean="0">
                <a:solidFill>
                  <a:srgbClr val="0000FF"/>
                </a:solidFill>
                <a:latin typeface="Times New Roman" pitchFamily="18" charset="0"/>
                <a:cs typeface="Times New Roman" pitchFamily="18" charset="0"/>
              </a:rPr>
              <a:t>dans l’angle solide </a:t>
            </a:r>
            <a:r>
              <a:rPr lang="fr-FR" b="1" u="sng" dirty="0" err="1" smtClean="0">
                <a:solidFill>
                  <a:srgbClr val="0000FF"/>
                </a:solidFill>
                <a:latin typeface="Times New Roman" pitchFamily="18" charset="0"/>
                <a:cs typeface="Times New Roman" pitchFamily="18" charset="0"/>
              </a:rPr>
              <a:t>dΩ</a:t>
            </a:r>
            <a:r>
              <a:rPr lang="fr-FR" dirty="0" smtClean="0">
                <a:latin typeface="Times New Roman" pitchFamily="18" charset="0"/>
                <a:cs typeface="Times New Roman" pitchFamily="18" charset="0"/>
              </a:rPr>
              <a:t>, exprimé en watt/stéradian</a:t>
            </a:r>
            <a:endParaRPr lang="fr-FR" dirty="0">
              <a:latin typeface="Times New Roman" pitchFamily="18" charset="0"/>
              <a:cs typeface="Times New Roman" pitchFamily="18" charset="0"/>
            </a:endParaRPr>
          </a:p>
        </p:txBody>
      </p:sp>
      <p:pic>
        <p:nvPicPr>
          <p:cNvPr id="16386" name="Picture 2"/>
          <p:cNvPicPr>
            <a:picLocks noChangeAspect="1" noChangeArrowheads="1"/>
          </p:cNvPicPr>
          <p:nvPr/>
        </p:nvPicPr>
        <p:blipFill>
          <a:blip r:embed="rId2"/>
          <a:srcRect/>
          <a:stretch>
            <a:fillRect/>
          </a:stretch>
        </p:blipFill>
        <p:spPr bwMode="auto">
          <a:xfrm>
            <a:off x="4714844" y="2714620"/>
            <a:ext cx="4429156" cy="939874"/>
          </a:xfrm>
          <a:prstGeom prst="rect">
            <a:avLst/>
          </a:prstGeom>
          <a:noFill/>
          <a:ln w="9525">
            <a:noFill/>
            <a:miter lim="800000"/>
            <a:headEnd/>
            <a:tailEnd/>
          </a:ln>
          <a:effectLst/>
        </p:spPr>
      </p:pic>
      <p:sp>
        <p:nvSpPr>
          <p:cNvPr id="10" name="Rectangle 9"/>
          <p:cNvSpPr/>
          <p:nvPr/>
        </p:nvSpPr>
        <p:spPr>
          <a:xfrm>
            <a:off x="214282" y="4071942"/>
            <a:ext cx="8572528" cy="923330"/>
          </a:xfrm>
          <a:prstGeom prst="rect">
            <a:avLst/>
          </a:prstGeom>
        </p:spPr>
        <p:txBody>
          <a:bodyPr wrap="square">
            <a:spAutoFit/>
          </a:bodyPr>
          <a:lstStyle/>
          <a:p>
            <a:pPr algn="just">
              <a:buFont typeface="Wingdings" pitchFamily="2" charset="2"/>
              <a:buChar char="q"/>
            </a:pPr>
            <a:r>
              <a:rPr lang="fr-FR" b="1" dirty="0" smtClean="0">
                <a:solidFill>
                  <a:srgbClr val="C00000"/>
                </a:solidFill>
                <a:latin typeface="Times New Roman" pitchFamily="18" charset="0"/>
                <a:cs typeface="Times New Roman" pitchFamily="18" charset="0"/>
              </a:rPr>
              <a:t> l’éclairement </a:t>
            </a:r>
            <a:r>
              <a:rPr lang="fr-FR" b="1" dirty="0">
                <a:solidFill>
                  <a:srgbClr val="C00000"/>
                </a:solidFill>
                <a:latin typeface="Times New Roman" pitchFamily="18" charset="0"/>
                <a:cs typeface="Times New Roman" pitchFamily="18" charset="0"/>
              </a:rPr>
              <a:t>énergétique </a:t>
            </a:r>
            <a:r>
              <a:rPr lang="fr-FR" b="1" dirty="0" smtClean="0">
                <a:solidFill>
                  <a:srgbClr val="C00000"/>
                </a:solidFill>
                <a:latin typeface="Times New Roman" pitchFamily="18" charset="0"/>
                <a:cs typeface="Times New Roman" pitchFamily="18" charset="0"/>
              </a:rPr>
              <a:t> </a:t>
            </a:r>
            <a:r>
              <a:rPr lang="fr-FR" dirty="0" smtClean="0">
                <a:latin typeface="Times New Roman" pitchFamily="18" charset="0"/>
                <a:cs typeface="Times New Roman" pitchFamily="18" charset="0"/>
              </a:rPr>
              <a:t>en un point P </a:t>
            </a:r>
            <a:r>
              <a:rPr lang="fr-FR" u="sng" dirty="0" smtClean="0">
                <a:solidFill>
                  <a:srgbClr val="0000FF"/>
                </a:solidFill>
                <a:latin typeface="Times New Roman" pitchFamily="18" charset="0"/>
                <a:cs typeface="Times New Roman" pitchFamily="18" charset="0"/>
              </a:rPr>
              <a:t>c’est le flux de photon éclairants la surface </a:t>
            </a:r>
            <a:r>
              <a:rPr lang="fr-FR" i="1" u="sng" dirty="0" err="1" smtClean="0">
                <a:solidFill>
                  <a:srgbClr val="0000FF"/>
                </a:solidFill>
                <a:latin typeface="Times New Roman" pitchFamily="18" charset="0"/>
                <a:cs typeface="Times New Roman" pitchFamily="18" charset="0"/>
              </a:rPr>
              <a:t>ds</a:t>
            </a:r>
            <a:r>
              <a:rPr lang="fr-FR" i="1" dirty="0" smtClean="0">
                <a:latin typeface="Times New Roman" pitchFamily="18" charset="0"/>
                <a:cs typeface="Times New Roman" pitchFamily="18" charset="0"/>
              </a:rPr>
              <a:t>, son unité est  </a:t>
            </a:r>
            <a:r>
              <a:rPr lang="fr-FR" dirty="0" smtClean="0">
                <a:latin typeface="Times New Roman" pitchFamily="18" charset="0"/>
                <a:cs typeface="Times New Roman" pitchFamily="18" charset="0"/>
              </a:rPr>
              <a:t>watt/m</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a:t>
            </a:r>
            <a:endParaRPr lang="fr-FR" b="1" dirty="0" smtClean="0">
              <a:solidFill>
                <a:srgbClr val="C00000"/>
              </a:solidFill>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on considère que </a:t>
            </a:r>
            <a:r>
              <a:rPr lang="fr-FR" dirty="0" err="1">
                <a:latin typeface="Times New Roman" pitchFamily="18" charset="0"/>
                <a:cs typeface="Times New Roman" pitchFamily="18" charset="0"/>
              </a:rPr>
              <a:t>dS</a:t>
            </a:r>
            <a:r>
              <a:rPr lang="fr-FR" dirty="0">
                <a:latin typeface="Times New Roman" pitchFamily="18" charset="0"/>
                <a:cs typeface="Times New Roman" pitchFamily="18" charset="0"/>
              </a:rPr>
              <a:t> est perpendiculaire à la direction </a:t>
            </a:r>
            <a:r>
              <a:rPr lang="fr-FR" dirty="0" smtClean="0">
                <a:latin typeface="Times New Roman" pitchFamily="18" charset="0"/>
                <a:cs typeface="Times New Roman" pitchFamily="18" charset="0"/>
              </a:rPr>
              <a:t>de propagation) .</a:t>
            </a:r>
            <a:endParaRPr lang="fr-FR" b="1" u="sng" dirty="0">
              <a:latin typeface="Times New Roman" pitchFamily="18" charset="0"/>
              <a:cs typeface="Times New Roman" pitchFamily="18" charset="0"/>
            </a:endParaRPr>
          </a:p>
        </p:txBody>
      </p:sp>
      <p:pic>
        <p:nvPicPr>
          <p:cNvPr id="16388" name="Picture 4"/>
          <p:cNvPicPr>
            <a:picLocks noChangeAspect="1" noChangeArrowheads="1"/>
          </p:cNvPicPr>
          <p:nvPr/>
        </p:nvPicPr>
        <p:blipFill>
          <a:blip r:embed="rId3"/>
          <a:srcRect r="12658"/>
          <a:stretch>
            <a:fillRect/>
          </a:stretch>
        </p:blipFill>
        <p:spPr bwMode="auto">
          <a:xfrm>
            <a:off x="1857356" y="5214950"/>
            <a:ext cx="4429156" cy="1500175"/>
          </a:xfrm>
          <a:prstGeom prst="rect">
            <a:avLst/>
          </a:prstGeom>
          <a:noFill/>
          <a:ln w="9525">
            <a:noFill/>
            <a:miter lim="800000"/>
            <a:headEnd/>
            <a:tailEnd/>
          </a:ln>
          <a:effectLst/>
        </p:spPr>
      </p:pic>
      <p:pic>
        <p:nvPicPr>
          <p:cNvPr id="3074" name="Picture 2"/>
          <p:cNvPicPr>
            <a:picLocks noChangeAspect="1" noChangeArrowheads="1"/>
          </p:cNvPicPr>
          <p:nvPr/>
        </p:nvPicPr>
        <p:blipFill>
          <a:blip r:embed="rId4"/>
          <a:srcRect/>
          <a:stretch>
            <a:fillRect/>
          </a:stretch>
        </p:blipFill>
        <p:spPr bwMode="auto">
          <a:xfrm>
            <a:off x="5786446" y="571480"/>
            <a:ext cx="1428750" cy="847725"/>
          </a:xfrm>
          <a:prstGeom prst="rect">
            <a:avLst/>
          </a:prstGeom>
          <a:noFill/>
          <a:ln w="9525">
            <a:noFill/>
            <a:miter lim="800000"/>
            <a:headEnd/>
            <a:tailEnd/>
          </a:ln>
          <a:effectLst/>
        </p:spPr>
      </p:pic>
      <p:pic>
        <p:nvPicPr>
          <p:cNvPr id="12" name="Picture 3"/>
          <p:cNvPicPr>
            <a:picLocks noChangeAspect="1" noChangeArrowheads="1"/>
          </p:cNvPicPr>
          <p:nvPr/>
        </p:nvPicPr>
        <p:blipFill>
          <a:blip r:embed="rId5"/>
          <a:srcRect t="14286" r="11609" b="14286"/>
          <a:stretch>
            <a:fillRect/>
          </a:stretch>
        </p:blipFill>
        <p:spPr bwMode="auto">
          <a:xfrm>
            <a:off x="4429124" y="1357298"/>
            <a:ext cx="4357718" cy="714380"/>
          </a:xfrm>
          <a:prstGeom prst="rect">
            <a:avLst/>
          </a:prstGeom>
          <a:noFill/>
          <a:ln w="9525">
            <a:noFill/>
            <a:miter lim="800000"/>
            <a:headEnd/>
            <a:tailEnd/>
          </a:ln>
          <a:effectLst/>
        </p:spPr>
      </p:pic>
      <p:cxnSp>
        <p:nvCxnSpPr>
          <p:cNvPr id="14" name="Connecteur droit 13"/>
          <p:cNvCxnSpPr/>
          <p:nvPr/>
        </p:nvCxnSpPr>
        <p:spPr>
          <a:xfrm>
            <a:off x="142844" y="2214554"/>
            <a:ext cx="8501122"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15" name="Connecteur droit 14"/>
          <p:cNvCxnSpPr/>
          <p:nvPr/>
        </p:nvCxnSpPr>
        <p:spPr>
          <a:xfrm>
            <a:off x="285720" y="3857628"/>
            <a:ext cx="8501122" cy="0"/>
          </a:xfrm>
          <a:prstGeom prst="line">
            <a:avLst/>
          </a:prstGeom>
        </p:spPr>
        <p:style>
          <a:lnRef idx="2">
            <a:schemeClr val="accent3"/>
          </a:lnRef>
          <a:fillRef idx="0">
            <a:schemeClr val="accent3"/>
          </a:fillRef>
          <a:effectRef idx="1">
            <a:schemeClr val="accent3"/>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571480"/>
            <a:ext cx="8429684" cy="1477328"/>
          </a:xfrm>
          <a:prstGeom prst="rect">
            <a:avLst/>
          </a:prstGeom>
        </p:spPr>
        <p:txBody>
          <a:bodyPr wrap="square">
            <a:spAutoFit/>
          </a:bodyPr>
          <a:lstStyle/>
          <a:p>
            <a:pPr algn="just"/>
            <a:r>
              <a:rPr lang="fr-FR" dirty="0" smtClean="0">
                <a:latin typeface="Times New Roman" pitchFamily="18" charset="0"/>
                <a:cs typeface="Times New Roman" pitchFamily="18" charset="0"/>
              </a:rPr>
              <a:t> </a:t>
            </a:r>
            <a:r>
              <a:rPr lang="fr-FR" b="1" dirty="0" smtClean="0">
                <a:solidFill>
                  <a:srgbClr val="C00000"/>
                </a:solidFill>
                <a:latin typeface="Times New Roman" pitchFamily="18" charset="0"/>
                <a:cs typeface="Times New Roman" pitchFamily="18" charset="0"/>
              </a:rPr>
              <a:t>fluence énergétique  : </a:t>
            </a:r>
            <a:r>
              <a:rPr lang="fr-FR" dirty="0" smtClean="0">
                <a:latin typeface="Times New Roman" pitchFamily="18" charset="0"/>
                <a:cs typeface="Times New Roman" pitchFamily="18" charset="0"/>
              </a:rPr>
              <a:t>ou densité surfacique d’énergie et </a:t>
            </a:r>
            <a:r>
              <a:rPr lang="fr-FR" u="sng" dirty="0" smtClean="0">
                <a:solidFill>
                  <a:srgbClr val="0000FF"/>
                </a:solidFill>
                <a:latin typeface="Times New Roman" pitchFamily="18" charset="0"/>
                <a:cs typeface="Times New Roman" pitchFamily="18" charset="0"/>
              </a:rPr>
              <a:t>c’est l’énergie des photons arrivants au point P de la surface </a:t>
            </a:r>
            <a:r>
              <a:rPr lang="fr-FR" u="sng" dirty="0" err="1" smtClean="0">
                <a:solidFill>
                  <a:srgbClr val="0000FF"/>
                </a:solidFill>
                <a:latin typeface="Times New Roman" pitchFamily="18" charset="0"/>
                <a:cs typeface="Times New Roman" pitchFamily="18" charset="0"/>
              </a:rPr>
              <a:t>ds</a:t>
            </a:r>
            <a:r>
              <a:rPr lang="fr-FR" dirty="0" smtClean="0">
                <a:latin typeface="Times New Roman" pitchFamily="18" charset="0"/>
                <a:cs typeface="Times New Roman" pitchFamily="18" charset="0"/>
              </a:rPr>
              <a:t>, exprimé en joule/m</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(J/m</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a:t>
            </a:r>
            <a:endParaRPr lang="fr-FR" b="1" dirty="0" smtClean="0">
              <a:solidFill>
                <a:srgbClr val="C00000"/>
              </a:solidFill>
              <a:latin typeface="Times New Roman" pitchFamily="18" charset="0"/>
              <a:cs typeface="Times New Roman" pitchFamily="18" charset="0"/>
            </a:endParaRPr>
          </a:p>
          <a:p>
            <a:pPr algn="just">
              <a:lnSpc>
                <a:spcPct val="150000"/>
              </a:lnSpc>
              <a:buFont typeface="Wingdings" pitchFamily="2" charset="2"/>
              <a:buChar char="§"/>
            </a:pPr>
            <a:r>
              <a:rPr lang="fr-FR" dirty="0" smtClean="0">
                <a:latin typeface="Times New Roman" pitchFamily="18" charset="0"/>
                <a:cs typeface="Times New Roman" pitchFamily="18" charset="0"/>
              </a:rPr>
              <a:t> la quantité </a:t>
            </a:r>
            <a:r>
              <a:rPr lang="fr-FR" dirty="0">
                <a:latin typeface="Times New Roman" pitchFamily="18" charset="0"/>
                <a:cs typeface="Times New Roman" pitchFamily="18" charset="0"/>
              </a:rPr>
              <a:t>de densité de puissance peut être cumulée dans le temps pour aboutir </a:t>
            </a:r>
            <a:r>
              <a:rPr lang="fr-FR" dirty="0" smtClean="0">
                <a:latin typeface="Times New Roman" pitchFamily="18" charset="0"/>
                <a:cs typeface="Times New Roman" pitchFamily="18" charset="0"/>
              </a:rPr>
              <a:t>à l’énergie </a:t>
            </a:r>
            <a:r>
              <a:rPr lang="fr-FR" dirty="0">
                <a:latin typeface="Times New Roman" pitchFamily="18" charset="0"/>
                <a:cs typeface="Times New Roman" pitchFamily="18" charset="0"/>
              </a:rPr>
              <a:t>totale qui a traversé </a:t>
            </a:r>
            <a:r>
              <a:rPr lang="fr-FR" b="1" dirty="0" err="1">
                <a:latin typeface="Times New Roman" pitchFamily="18" charset="0"/>
                <a:cs typeface="Times New Roman" pitchFamily="18" charset="0"/>
              </a:rPr>
              <a:t>dS</a:t>
            </a:r>
            <a:r>
              <a:rPr lang="fr-FR" dirty="0">
                <a:latin typeface="Times New Roman" pitchFamily="18" charset="0"/>
                <a:cs typeface="Times New Roman" pitchFamily="18" charset="0"/>
              </a:rPr>
              <a:t> pendant le temps </a:t>
            </a:r>
            <a:r>
              <a:rPr lang="fr-FR" dirty="0" smtClean="0">
                <a:latin typeface="Times New Roman" pitchFamily="18" charset="0"/>
                <a:cs typeface="Times New Roman" pitchFamily="18" charset="0"/>
              </a:rPr>
              <a:t>d’irradiation</a:t>
            </a:r>
            <a:r>
              <a:rPr lang="fr-FR" dirty="0">
                <a:latin typeface="Times New Roman" pitchFamily="18" charset="0"/>
                <a:cs typeface="Times New Roman" pitchFamily="18" charset="0"/>
              </a:rPr>
              <a:t>.</a:t>
            </a:r>
          </a:p>
        </p:txBody>
      </p:sp>
      <p:pic>
        <p:nvPicPr>
          <p:cNvPr id="17410" name="Picture 2"/>
          <p:cNvPicPr>
            <a:picLocks noChangeAspect="1" noChangeArrowheads="1"/>
          </p:cNvPicPr>
          <p:nvPr/>
        </p:nvPicPr>
        <p:blipFill>
          <a:blip r:embed="rId2"/>
          <a:srcRect/>
          <a:stretch>
            <a:fillRect/>
          </a:stretch>
        </p:blipFill>
        <p:spPr bwMode="auto">
          <a:xfrm>
            <a:off x="357158" y="3118134"/>
            <a:ext cx="4214842" cy="810932"/>
          </a:xfrm>
          <a:prstGeom prst="rect">
            <a:avLst/>
          </a:prstGeom>
          <a:noFill/>
          <a:ln w="9525">
            <a:noFill/>
            <a:miter lim="800000"/>
            <a:headEnd/>
            <a:tailEnd/>
          </a:ln>
          <a:effectLst/>
        </p:spPr>
      </p:pic>
      <p:sp>
        <p:nvSpPr>
          <p:cNvPr id="9" name="ZoneTexte 8"/>
          <p:cNvSpPr txBox="1"/>
          <p:nvPr/>
        </p:nvSpPr>
        <p:spPr>
          <a:xfrm>
            <a:off x="357158" y="4010447"/>
            <a:ext cx="8429684" cy="1754326"/>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L’aire </a:t>
            </a:r>
            <a:r>
              <a:rPr lang="fr-FR" b="1" dirty="0" err="1" smtClean="0">
                <a:latin typeface="Times New Roman" pitchFamily="18" charset="0"/>
                <a:cs typeface="Times New Roman" pitchFamily="18" charset="0"/>
              </a:rPr>
              <a:t>dS</a:t>
            </a:r>
            <a:r>
              <a:rPr lang="fr-FR" dirty="0" smtClean="0">
                <a:latin typeface="Times New Roman" pitchFamily="18" charset="0"/>
                <a:cs typeface="Times New Roman" pitchFamily="18" charset="0"/>
              </a:rPr>
              <a:t> interceptée par </a:t>
            </a:r>
            <a:r>
              <a:rPr lang="fr-FR" b="1" dirty="0" smtClean="0">
                <a:latin typeface="Times New Roman" pitchFamily="18" charset="0"/>
                <a:cs typeface="Times New Roman" pitchFamily="18" charset="0"/>
              </a:rPr>
              <a:t>d</a:t>
            </a:r>
            <a:r>
              <a:rPr lang="fr-FR" b="1" dirty="0" smtClean="0">
                <a:latin typeface="Symbol" pitchFamily="18" charset="2"/>
                <a:cs typeface="Times New Roman" pitchFamily="18" charset="0"/>
                <a:sym typeface="Symbol"/>
              </a:rPr>
              <a:t>,</a:t>
            </a:r>
            <a:r>
              <a:rPr lang="fr-FR" dirty="0" smtClean="0">
                <a:latin typeface="Symbol" pitchFamily="18" charset="2"/>
                <a:cs typeface="Times New Roman" pitchFamily="18" charset="0"/>
                <a:sym typeface="Symbol"/>
              </a:rPr>
              <a:t> </a:t>
            </a:r>
            <a:r>
              <a:rPr lang="fr-FR" dirty="0" smtClean="0">
                <a:latin typeface="Times New Roman" pitchFamily="18" charset="0"/>
                <a:cs typeface="Times New Roman" pitchFamily="18" charset="0"/>
                <a:sym typeface="Symbol"/>
              </a:rPr>
              <a:t>sur un plan perpendiculaire à la direction de propagation augmente comme le carré de la distance </a:t>
            </a:r>
            <a:r>
              <a:rPr lang="fr-FR" b="1" dirty="0" smtClean="0">
                <a:latin typeface="Times New Roman" pitchFamily="18" charset="0"/>
                <a:cs typeface="Times New Roman" pitchFamily="18" charset="0"/>
                <a:sym typeface="Symbol"/>
              </a:rPr>
              <a:t>R</a:t>
            </a:r>
            <a:r>
              <a:rPr lang="fr-FR" dirty="0" smtClean="0">
                <a:latin typeface="Times New Roman" pitchFamily="18" charset="0"/>
                <a:cs typeface="Times New Roman" pitchFamily="18" charset="0"/>
                <a:sym typeface="Symbol"/>
              </a:rPr>
              <a:t> à la source :</a:t>
            </a:r>
          </a:p>
          <a:p>
            <a:pPr algn="just">
              <a:lnSpc>
                <a:spcPct val="150000"/>
              </a:lnSpc>
            </a:pPr>
            <a:r>
              <a:rPr lang="fr-FR" dirty="0" smtClean="0">
                <a:latin typeface="Times New Roman" pitchFamily="18" charset="0"/>
                <a:cs typeface="Times New Roman" pitchFamily="18" charset="0"/>
                <a:sym typeface="Symbol"/>
              </a:rPr>
              <a:t> </a:t>
            </a:r>
            <a:r>
              <a:rPr lang="fr-FR" b="1" u="sng" dirty="0" smtClean="0">
                <a:solidFill>
                  <a:srgbClr val="C00000"/>
                </a:solidFill>
                <a:latin typeface="Times New Roman" pitchFamily="18" charset="0"/>
                <a:cs typeface="Times New Roman" pitchFamily="18" charset="0"/>
                <a:sym typeface="Symbol"/>
              </a:rPr>
              <a:t>l’éclairement et la fluence énergétique  </a:t>
            </a:r>
            <a:r>
              <a:rPr lang="fr-FR" b="1" u="sng" dirty="0" smtClean="0">
                <a:latin typeface="Times New Roman" pitchFamily="18" charset="0"/>
                <a:cs typeface="Times New Roman" pitchFamily="18" charset="0"/>
                <a:sym typeface="Symbol"/>
              </a:rPr>
              <a:t>décroissent</a:t>
            </a:r>
            <a:r>
              <a:rPr lang="fr-FR" dirty="0" smtClean="0">
                <a:latin typeface="Times New Roman" pitchFamily="18" charset="0"/>
                <a:cs typeface="Times New Roman" pitchFamily="18" charset="0"/>
                <a:sym typeface="Symbol"/>
              </a:rPr>
              <a:t> comme </a:t>
            </a:r>
            <a:r>
              <a:rPr lang="fr-FR" b="1" u="sng" dirty="0" smtClean="0">
                <a:latin typeface="Times New Roman" pitchFamily="18" charset="0"/>
                <a:cs typeface="Times New Roman" pitchFamily="18" charset="0"/>
                <a:sym typeface="Symbol"/>
              </a:rPr>
              <a:t>le carré de la distance à la source </a:t>
            </a:r>
            <a:r>
              <a:rPr lang="fr-FR" dirty="0" smtClean="0">
                <a:latin typeface="Times New Roman" pitchFamily="18" charset="0"/>
                <a:cs typeface="Times New Roman" pitchFamily="18" charset="0"/>
                <a:sym typeface="Symbol"/>
              </a:rPr>
              <a:t>(pour une source ponctuelle) (voir la loi carré inverse)</a:t>
            </a:r>
            <a:endParaRPr lang="fr-FR" dirty="0">
              <a:latin typeface="Times New Roman" pitchFamily="18" charset="0"/>
              <a:cs typeface="Times New Roman" pitchFamily="18" charset="0"/>
            </a:endParaRPr>
          </a:p>
        </p:txBody>
      </p:sp>
      <p:pic>
        <p:nvPicPr>
          <p:cNvPr id="17413" name="Picture 5"/>
          <p:cNvPicPr>
            <a:picLocks noChangeAspect="1" noChangeArrowheads="1"/>
          </p:cNvPicPr>
          <p:nvPr/>
        </p:nvPicPr>
        <p:blipFill>
          <a:blip r:embed="rId3"/>
          <a:srcRect/>
          <a:stretch>
            <a:fillRect/>
          </a:stretch>
        </p:blipFill>
        <p:spPr bwMode="auto">
          <a:xfrm>
            <a:off x="4849140" y="2214554"/>
            <a:ext cx="3804328" cy="1485901"/>
          </a:xfrm>
          <a:prstGeom prst="rect">
            <a:avLst/>
          </a:prstGeom>
          <a:noFill/>
          <a:ln w="9525">
            <a:noFill/>
            <a:miter lim="800000"/>
            <a:headEnd/>
            <a:tailEnd/>
          </a:ln>
          <a:effectLst/>
        </p:spPr>
      </p:pic>
      <p:sp>
        <p:nvSpPr>
          <p:cNvPr id="8" name="Titre 1"/>
          <p:cNvSpPr>
            <a:spLocks noGrp="1"/>
          </p:cNvSpPr>
          <p:nvPr>
            <p:ph type="title"/>
          </p:nvPr>
        </p:nvSpPr>
        <p:spPr>
          <a:xfrm>
            <a:off x="0" y="0"/>
            <a:ext cx="5286380" cy="439718"/>
          </a:xfrm>
        </p:spPr>
        <p:style>
          <a:lnRef idx="1">
            <a:schemeClr val="accent4"/>
          </a:lnRef>
          <a:fillRef idx="2">
            <a:schemeClr val="accent4"/>
          </a:fillRef>
          <a:effectRef idx="1">
            <a:schemeClr val="accent4"/>
          </a:effectRef>
          <a:fontRef idx="minor">
            <a:schemeClr val="dk1"/>
          </a:fontRef>
        </p:style>
        <p:txBody>
          <a:bodyPr>
            <a:noAutofit/>
          </a:bodyPr>
          <a:lstStyle/>
          <a:p>
            <a:r>
              <a:rPr lang="fr-FR" sz="2800" b="1" dirty="0" smtClean="0">
                <a:latin typeface="Times New Roman" pitchFamily="18" charset="0"/>
                <a:cs typeface="Times New Roman" pitchFamily="18" charset="0"/>
              </a:rPr>
              <a:t>Les paramètres énergétiques</a:t>
            </a:r>
            <a:endParaRPr lang="fr-FR" sz="2800" b="1" dirty="0"/>
          </a:p>
        </p:txBody>
      </p:sp>
      <p:pic>
        <p:nvPicPr>
          <p:cNvPr id="4098" name="Picture 2"/>
          <p:cNvPicPr>
            <a:picLocks noChangeAspect="1" noChangeArrowheads="1"/>
          </p:cNvPicPr>
          <p:nvPr/>
        </p:nvPicPr>
        <p:blipFill>
          <a:blip r:embed="rId4"/>
          <a:srcRect/>
          <a:stretch>
            <a:fillRect/>
          </a:stretch>
        </p:blipFill>
        <p:spPr bwMode="auto">
          <a:xfrm>
            <a:off x="1500166" y="2071677"/>
            <a:ext cx="1643074" cy="1026921"/>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714380"/>
          </a:xfrm>
        </p:spPr>
        <p:style>
          <a:lnRef idx="1">
            <a:schemeClr val="accent5"/>
          </a:lnRef>
          <a:fillRef idx="2">
            <a:schemeClr val="accent5"/>
          </a:fillRef>
          <a:effectRef idx="1">
            <a:schemeClr val="accent5"/>
          </a:effectRef>
          <a:fontRef idx="minor">
            <a:schemeClr val="dk1"/>
          </a:fontRef>
        </p:style>
        <p:txBody>
          <a:bodyPr>
            <a:normAutofit/>
          </a:bodyPr>
          <a:lstStyle/>
          <a:p>
            <a:r>
              <a:rPr lang="fr-FR" sz="2000" b="1" dirty="0">
                <a:latin typeface="Times New Roman" pitchFamily="18" charset="0"/>
                <a:cs typeface="Times New Roman" pitchFamily="18" charset="0"/>
              </a:rPr>
              <a:t>TRANSFERT D’ENERGIE ENTRE UN FAISCEAU DE PHOTONS ET </a:t>
            </a:r>
            <a:r>
              <a:rPr lang="fr-FR" sz="2000" b="1" dirty="0" smtClean="0">
                <a:latin typeface="Times New Roman" pitchFamily="18" charset="0"/>
                <a:cs typeface="Times New Roman" pitchFamily="18" charset="0"/>
              </a:rPr>
              <a:t>LA MATIERE</a:t>
            </a:r>
            <a:endParaRPr lang="fr-FR" sz="2000" b="1" dirty="0">
              <a:latin typeface="Times New Roman" pitchFamily="18" charset="0"/>
              <a:cs typeface="Times New Roman" pitchFamily="18" charset="0"/>
            </a:endParaRPr>
          </a:p>
        </p:txBody>
      </p:sp>
      <p:sp>
        <p:nvSpPr>
          <p:cNvPr id="5" name="ZoneTexte 4"/>
          <p:cNvSpPr txBox="1"/>
          <p:nvPr/>
        </p:nvSpPr>
        <p:spPr>
          <a:xfrm>
            <a:off x="142876" y="1044861"/>
            <a:ext cx="8858280" cy="2169825"/>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Pendant </a:t>
            </a:r>
            <a:r>
              <a:rPr lang="fr-FR" dirty="0">
                <a:latin typeface="Times New Roman" pitchFamily="18" charset="0"/>
                <a:cs typeface="Times New Roman" pitchFamily="18" charset="0"/>
              </a:rPr>
              <a:t>l’irradiation, des photons entrent </a:t>
            </a:r>
            <a:r>
              <a:rPr lang="fr-FR" dirty="0" smtClean="0">
                <a:latin typeface="Times New Roman" pitchFamily="18" charset="0"/>
                <a:cs typeface="Times New Roman" pitchFamily="18" charset="0"/>
              </a:rPr>
              <a:t>dans la matière avec </a:t>
            </a:r>
            <a:r>
              <a:rPr lang="fr-FR" dirty="0">
                <a:latin typeface="Times New Roman" pitchFamily="18" charset="0"/>
                <a:cs typeface="Times New Roman" pitchFamily="18" charset="0"/>
              </a:rPr>
              <a:t>une certaine énergie : </a:t>
            </a:r>
            <a:r>
              <a:rPr lang="fr-FR" b="1" u="sng" dirty="0" err="1" smtClean="0">
                <a:latin typeface="Times New Roman" pitchFamily="18" charset="0"/>
                <a:cs typeface="Times New Roman" pitchFamily="18" charset="0"/>
              </a:rPr>
              <a:t>dWi</a:t>
            </a:r>
            <a:r>
              <a:rPr lang="fr-FR" b="1" u="sng"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ces photons transfèrent leurs énergie </a:t>
            </a:r>
            <a:r>
              <a:rPr lang="fr-FR" dirty="0">
                <a:latin typeface="Times New Roman" pitchFamily="18" charset="0"/>
                <a:cs typeface="Times New Roman" pitchFamily="18" charset="0"/>
              </a:rPr>
              <a:t>à des particules </a:t>
            </a:r>
            <a:r>
              <a:rPr lang="fr-FR" dirty="0" smtClean="0">
                <a:latin typeface="Times New Roman" pitchFamily="18" charset="0"/>
                <a:cs typeface="Times New Roman" pitchFamily="18" charset="0"/>
              </a:rPr>
              <a:t>(</a:t>
            </a:r>
            <a:r>
              <a:rPr lang="fr-FR" dirty="0">
                <a:latin typeface="Times New Roman" pitchFamily="18" charset="0"/>
                <a:cs typeface="Times New Roman" pitchFamily="18" charset="0"/>
              </a:rPr>
              <a:t>électrons), à travers plusieurs interactions </a:t>
            </a:r>
            <a:r>
              <a:rPr lang="fr-FR" dirty="0" smtClean="0">
                <a:latin typeface="Times New Roman" pitchFamily="18" charset="0"/>
                <a:cs typeface="Times New Roman" pitchFamily="18" charset="0"/>
              </a:rPr>
              <a:t>(</a:t>
            </a:r>
            <a:r>
              <a:rPr lang="fr-FR" dirty="0">
                <a:latin typeface="Times New Roman" pitchFamily="18" charset="0"/>
                <a:cs typeface="Times New Roman" pitchFamily="18" charset="0"/>
              </a:rPr>
              <a:t>l’effet photoélectrique, l’effet Compton, </a:t>
            </a:r>
            <a:r>
              <a:rPr lang="fr-FR" dirty="0" smtClean="0">
                <a:latin typeface="Times New Roman" pitchFamily="18" charset="0"/>
                <a:cs typeface="Times New Roman" pitchFamily="18" charset="0"/>
              </a:rPr>
              <a:t>...). L’énergie cinétique de cet électron est </a:t>
            </a:r>
            <a:r>
              <a:rPr lang="fr-FR" b="1" i="1" u="sng" dirty="0" smtClean="0">
                <a:solidFill>
                  <a:srgbClr val="C00000"/>
                </a:solidFill>
                <a:latin typeface="Times New Roman" pitchFamily="18" charset="0"/>
                <a:cs typeface="Times New Roman" pitchFamily="18" charset="0"/>
              </a:rPr>
              <a:t>l’énergie transférée par le rayonnement,</a:t>
            </a:r>
            <a:r>
              <a:rPr lang="fr-FR" i="1" dirty="0" smtClean="0">
                <a:latin typeface="Times New Roman" pitchFamily="18" charset="0"/>
                <a:cs typeface="Times New Roman" pitchFamily="18" charset="0"/>
              </a:rPr>
              <a:t> a </a:t>
            </a:r>
            <a:r>
              <a:rPr lang="fr-FR" dirty="0" smtClean="0">
                <a:latin typeface="Times New Roman" pitchFamily="18" charset="0"/>
                <a:cs typeface="Times New Roman" pitchFamily="18" charset="0"/>
              </a:rPr>
              <a:t>l’endroit même de l’interaction. </a:t>
            </a:r>
            <a:r>
              <a:rPr lang="fr-FR" dirty="0">
                <a:latin typeface="Times New Roman" pitchFamily="18" charset="0"/>
                <a:cs typeface="Times New Roman" pitchFamily="18" charset="0"/>
              </a:rPr>
              <a:t>et</a:t>
            </a:r>
            <a:r>
              <a:rPr lang="fr-FR" dirty="0" smtClean="0">
                <a:latin typeface="Times New Roman" pitchFamily="18" charset="0"/>
                <a:cs typeface="Times New Roman" pitchFamily="18" charset="0"/>
              </a:rPr>
              <a:t>, dans </a:t>
            </a:r>
            <a:r>
              <a:rPr lang="fr-FR" dirty="0">
                <a:latin typeface="Times New Roman" pitchFamily="18" charset="0"/>
                <a:cs typeface="Times New Roman" pitchFamily="18" charset="0"/>
              </a:rPr>
              <a:t>le même temps, un certain nombre de photons sortent </a:t>
            </a:r>
            <a:r>
              <a:rPr lang="fr-FR" dirty="0" smtClean="0">
                <a:latin typeface="Times New Roman" pitchFamily="18" charset="0"/>
                <a:cs typeface="Times New Roman" pitchFamily="18" charset="0"/>
              </a:rPr>
              <a:t> de </a:t>
            </a:r>
            <a:r>
              <a:rPr lang="fr-FR" dirty="0">
                <a:latin typeface="Times New Roman" pitchFamily="18" charset="0"/>
                <a:cs typeface="Times New Roman" pitchFamily="18" charset="0"/>
              </a:rPr>
              <a:t>dm avec une énergie globale </a:t>
            </a:r>
            <a:r>
              <a:rPr lang="fr-FR" b="1" u="sng" dirty="0" err="1" smtClean="0">
                <a:latin typeface="Times New Roman" pitchFamily="18" charset="0"/>
                <a:cs typeface="Times New Roman" pitchFamily="18" charset="0"/>
              </a:rPr>
              <a:t>dWs</a:t>
            </a:r>
            <a:r>
              <a:rPr lang="fr-FR" b="1" u="sng"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a:t>
            </a:r>
          </a:p>
        </p:txBody>
      </p:sp>
      <p:pic>
        <p:nvPicPr>
          <p:cNvPr id="10" name="Picture 3"/>
          <p:cNvPicPr>
            <a:picLocks noChangeAspect="1" noChangeArrowheads="1"/>
          </p:cNvPicPr>
          <p:nvPr/>
        </p:nvPicPr>
        <p:blipFill>
          <a:blip r:embed="rId2"/>
          <a:srcRect b="8410"/>
          <a:stretch>
            <a:fillRect/>
          </a:stretch>
        </p:blipFill>
        <p:spPr bwMode="auto">
          <a:xfrm>
            <a:off x="4786314" y="3451553"/>
            <a:ext cx="4357686" cy="2763529"/>
          </a:xfrm>
          <a:prstGeom prst="rect">
            <a:avLst/>
          </a:prstGeom>
          <a:noFill/>
          <a:ln w="9525">
            <a:noFill/>
            <a:miter lim="800000"/>
            <a:headEnd/>
            <a:tailEnd/>
          </a:ln>
          <a:effectLst/>
        </p:spPr>
      </p:pic>
      <p:sp>
        <p:nvSpPr>
          <p:cNvPr id="6" name="Rectangle 5"/>
          <p:cNvSpPr/>
          <p:nvPr/>
        </p:nvSpPr>
        <p:spPr>
          <a:xfrm>
            <a:off x="285720" y="3429000"/>
            <a:ext cx="4429124" cy="258532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50000"/>
              </a:lnSpc>
              <a:buNone/>
            </a:pPr>
            <a:r>
              <a:rPr lang="fr-FR" dirty="0" smtClean="0">
                <a:latin typeface="Times New Roman" pitchFamily="18" charset="0"/>
                <a:cs typeface="Times New Roman" pitchFamily="18" charset="0"/>
              </a:rPr>
              <a:t>La différence </a:t>
            </a:r>
            <a:r>
              <a:rPr lang="fr-FR" b="1" u="sng" dirty="0" smtClean="0">
                <a:latin typeface="Times New Roman" pitchFamily="18" charset="0"/>
                <a:cs typeface="Times New Roman" pitchFamily="18" charset="0"/>
              </a:rPr>
              <a:t>a été cédée à la matière sous forme d’énergie cinétique </a:t>
            </a:r>
            <a:r>
              <a:rPr lang="fr-FR" dirty="0" smtClean="0">
                <a:latin typeface="Times New Roman" pitchFamily="18" charset="0"/>
                <a:cs typeface="Times New Roman" pitchFamily="18" charset="0"/>
              </a:rPr>
              <a:t>communiquée à des électrons, soit   </a:t>
            </a:r>
            <a:r>
              <a:rPr lang="fr-FR" b="1" dirty="0" err="1" smtClean="0">
                <a:solidFill>
                  <a:srgbClr val="C00000"/>
                </a:solidFill>
                <a:latin typeface="Times New Roman" pitchFamily="18" charset="0"/>
                <a:cs typeface="Times New Roman" pitchFamily="18" charset="0"/>
              </a:rPr>
              <a:t>dWtr</a:t>
            </a:r>
            <a:r>
              <a:rPr lang="fr-FR" b="1" dirty="0" smtClean="0">
                <a:solidFill>
                  <a:srgbClr val="C00000"/>
                </a:solidFill>
                <a:latin typeface="Times New Roman" pitchFamily="18" charset="0"/>
                <a:cs typeface="Times New Roman" pitchFamily="18" charset="0"/>
              </a:rPr>
              <a:t>= </a:t>
            </a:r>
            <a:r>
              <a:rPr lang="fr-FR" b="1" dirty="0" err="1" smtClean="0">
                <a:solidFill>
                  <a:srgbClr val="C00000"/>
                </a:solidFill>
                <a:latin typeface="Times New Roman" pitchFamily="18" charset="0"/>
                <a:cs typeface="Times New Roman" pitchFamily="18" charset="0"/>
              </a:rPr>
              <a:t>dWi</a:t>
            </a:r>
            <a:r>
              <a:rPr lang="fr-FR" b="1" dirty="0" smtClean="0">
                <a:solidFill>
                  <a:srgbClr val="C00000"/>
                </a:solidFill>
                <a:latin typeface="Times New Roman" pitchFamily="18" charset="0"/>
                <a:cs typeface="Times New Roman" pitchFamily="18" charset="0"/>
              </a:rPr>
              <a:t>- </a:t>
            </a:r>
            <a:r>
              <a:rPr lang="fr-FR" b="1" dirty="0" err="1" smtClean="0">
                <a:solidFill>
                  <a:srgbClr val="C00000"/>
                </a:solidFill>
                <a:latin typeface="Times New Roman" pitchFamily="18" charset="0"/>
                <a:cs typeface="Times New Roman" pitchFamily="18" charset="0"/>
              </a:rPr>
              <a:t>dWs</a:t>
            </a:r>
            <a:r>
              <a:rPr lang="fr-FR" b="1" dirty="0" smtClean="0">
                <a:solidFill>
                  <a:srgbClr val="C00000"/>
                </a:solidFill>
                <a:latin typeface="Times New Roman" pitchFamily="18" charset="0"/>
                <a:cs typeface="Times New Roman" pitchFamily="18" charset="0"/>
              </a:rPr>
              <a:t>. </a:t>
            </a:r>
          </a:p>
          <a:p>
            <a:pPr algn="just">
              <a:lnSpc>
                <a:spcPct val="150000"/>
              </a:lnSpc>
            </a:pPr>
            <a:r>
              <a:rPr lang="fr-FR" dirty="0" smtClean="0">
                <a:latin typeface="Times New Roman" pitchFamily="18" charset="0"/>
                <a:cs typeface="Times New Roman" pitchFamily="18" charset="0"/>
              </a:rPr>
              <a:t>On parle </a:t>
            </a:r>
            <a:r>
              <a:rPr lang="fr-FR" b="1" dirty="0" smtClean="0">
                <a:solidFill>
                  <a:srgbClr val="0000FF"/>
                </a:solidFill>
                <a:latin typeface="Times New Roman" pitchFamily="18" charset="0"/>
                <a:cs typeface="Times New Roman" pitchFamily="18" charset="0"/>
              </a:rPr>
              <a:t>d’Energie Cinétique transférée par unité de Masse dm  </a:t>
            </a:r>
            <a:r>
              <a:rPr lang="fr-FR" dirty="0" smtClean="0">
                <a:latin typeface="Times New Roman" pitchFamily="18" charset="0"/>
                <a:cs typeface="Times New Roman" pitchFamily="18" charset="0"/>
              </a:rPr>
              <a:t>(</a:t>
            </a:r>
            <a:r>
              <a:rPr lang="fr-FR" dirty="0" err="1" smtClean="0">
                <a:latin typeface="Times New Roman" pitchFamily="18" charset="0"/>
                <a:cs typeface="Times New Roman" pitchFamily="18" charset="0"/>
              </a:rPr>
              <a:t>Kinetic</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Energy</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Released</a:t>
            </a:r>
            <a:r>
              <a:rPr lang="fr-FR" dirty="0" smtClean="0">
                <a:latin typeface="Times New Roman" pitchFamily="18" charset="0"/>
                <a:cs typeface="Times New Roman" pitchFamily="18" charset="0"/>
              </a:rPr>
              <a:t> per </a:t>
            </a:r>
            <a:r>
              <a:rPr lang="fr-FR" dirty="0" err="1" smtClean="0">
                <a:latin typeface="Times New Roman" pitchFamily="18" charset="0"/>
                <a:cs typeface="Times New Roman" pitchFamily="18" charset="0"/>
              </a:rPr>
              <a:t>MAss</a:t>
            </a:r>
            <a:r>
              <a:rPr lang="fr-FR" dirty="0" smtClean="0">
                <a:latin typeface="Times New Roman" pitchFamily="18" charset="0"/>
                <a:cs typeface="Times New Roman" pitchFamily="18" charset="0"/>
              </a:rPr>
              <a:t> unit) ou </a:t>
            </a:r>
            <a:r>
              <a:rPr lang="fr-FR" b="1" dirty="0" smtClean="0">
                <a:solidFill>
                  <a:srgbClr val="0000FF"/>
                </a:solidFill>
                <a:latin typeface="Times New Roman" pitchFamily="18" charset="0"/>
                <a:cs typeface="Times New Roman" pitchFamily="18" charset="0"/>
              </a:rPr>
              <a:t>KERMA</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214942" y="1142984"/>
            <a:ext cx="3643338" cy="92333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fr-FR" b="1" dirty="0" smtClean="0">
                <a:latin typeface="Times New Roman" pitchFamily="18" charset="0"/>
                <a:cs typeface="Times New Roman" pitchFamily="18" charset="0"/>
              </a:rPr>
              <a:t>Unités: (Gy=Gray)</a:t>
            </a:r>
          </a:p>
          <a:p>
            <a:r>
              <a:rPr lang="fr-FR" b="1" dirty="0" smtClean="0">
                <a:latin typeface="Times New Roman" pitchFamily="18" charset="0"/>
                <a:cs typeface="Times New Roman" pitchFamily="18" charset="0"/>
              </a:rPr>
              <a:t>1Gy </a:t>
            </a:r>
            <a:r>
              <a:rPr lang="fr-FR" b="1" dirty="0">
                <a:latin typeface="Times New Roman" pitchFamily="18" charset="0"/>
                <a:cs typeface="Times New Roman" pitchFamily="18" charset="0"/>
              </a:rPr>
              <a:t>= 1 J.kg</a:t>
            </a:r>
            <a:r>
              <a:rPr lang="fr-FR" b="1" baseline="30000" dirty="0">
                <a:latin typeface="Times New Roman" pitchFamily="18" charset="0"/>
                <a:cs typeface="Times New Roman" pitchFamily="18" charset="0"/>
              </a:rPr>
              <a:t>-1</a:t>
            </a:r>
            <a:r>
              <a:rPr lang="fr-FR" b="1" dirty="0">
                <a:latin typeface="Times New Roman" pitchFamily="18" charset="0"/>
                <a:cs typeface="Times New Roman" pitchFamily="18" charset="0"/>
              </a:rPr>
              <a:t>= 100 </a:t>
            </a:r>
            <a:r>
              <a:rPr lang="fr-FR" b="1" dirty="0" smtClean="0">
                <a:latin typeface="Times New Roman" pitchFamily="18" charset="0"/>
                <a:cs typeface="Times New Roman" pitchFamily="18" charset="0"/>
              </a:rPr>
              <a:t>rad </a:t>
            </a:r>
          </a:p>
          <a:p>
            <a:r>
              <a:rPr lang="fr-FR" b="1" dirty="0" smtClean="0">
                <a:latin typeface="Times New Roman" pitchFamily="18" charset="0"/>
                <a:cs typeface="Times New Roman" pitchFamily="18" charset="0"/>
              </a:rPr>
              <a:t>1 </a:t>
            </a:r>
            <a:r>
              <a:rPr lang="fr-FR" b="1" dirty="0">
                <a:latin typeface="Times New Roman" pitchFamily="18" charset="0"/>
                <a:cs typeface="Times New Roman" pitchFamily="18" charset="0"/>
              </a:rPr>
              <a:t>Rad = 100 erg/g </a:t>
            </a:r>
            <a:r>
              <a:rPr lang="fr-FR" b="1" dirty="0" smtClean="0">
                <a:latin typeface="Times New Roman" pitchFamily="18" charset="0"/>
                <a:cs typeface="Times New Roman" pitchFamily="18" charset="0"/>
              </a:rPr>
              <a:t>= </a:t>
            </a:r>
            <a:r>
              <a:rPr lang="fr-FR" b="1" dirty="0">
                <a:latin typeface="Times New Roman" pitchFamily="18" charset="0"/>
                <a:cs typeface="Times New Roman" pitchFamily="18" charset="0"/>
              </a:rPr>
              <a:t>10</a:t>
            </a:r>
            <a:r>
              <a:rPr lang="fr-FR" b="1" baseline="30000" dirty="0">
                <a:latin typeface="Times New Roman" pitchFamily="18" charset="0"/>
                <a:cs typeface="Times New Roman" pitchFamily="18" charset="0"/>
              </a:rPr>
              <a:t>-2</a:t>
            </a:r>
            <a:r>
              <a:rPr lang="fr-FR" b="1" dirty="0">
                <a:latin typeface="Times New Roman" pitchFamily="18" charset="0"/>
                <a:cs typeface="Times New Roman" pitchFamily="18" charset="0"/>
              </a:rPr>
              <a:t>Gy</a:t>
            </a:r>
          </a:p>
        </p:txBody>
      </p:sp>
      <p:sp>
        <p:nvSpPr>
          <p:cNvPr id="6" name="Rectangle 5"/>
          <p:cNvSpPr/>
          <p:nvPr/>
        </p:nvSpPr>
        <p:spPr>
          <a:xfrm>
            <a:off x="142876" y="2246178"/>
            <a:ext cx="8929718" cy="1754326"/>
          </a:xfrm>
          <a:prstGeom prst="rect">
            <a:avLst/>
          </a:prstGeom>
        </p:spPr>
        <p:txBody>
          <a:bodyPr wrap="square">
            <a:spAutoFit/>
          </a:bodyPr>
          <a:lstStyle/>
          <a:p>
            <a:pPr>
              <a:buFont typeface="Wingdings" pitchFamily="2" charset="2"/>
              <a:buChar char="v"/>
            </a:pPr>
            <a:r>
              <a:rPr lang="fr-FR" dirty="0" smtClean="0">
                <a:latin typeface="Times New Roman" pitchFamily="18" charset="0"/>
                <a:cs typeface="Times New Roman" pitchFamily="18" charset="0"/>
              </a:rPr>
              <a:t> Le KERMA </a:t>
            </a:r>
            <a:r>
              <a:rPr lang="fr-FR" dirty="0">
                <a:latin typeface="Times New Roman" pitchFamily="18" charset="0"/>
                <a:cs typeface="Times New Roman" pitchFamily="18" charset="0"/>
              </a:rPr>
              <a:t>dépend de l’énergie du photon et de la nature des matériaux mais K n’est pas </a:t>
            </a:r>
            <a:r>
              <a:rPr lang="fr-FR" dirty="0" smtClean="0">
                <a:latin typeface="Times New Roman" pitchFamily="18" charset="0"/>
                <a:cs typeface="Times New Roman" pitchFamily="18" charset="0"/>
              </a:rPr>
              <a:t>directement mesurable.</a:t>
            </a:r>
          </a:p>
          <a:p>
            <a:pPr>
              <a:buFont typeface="Wingdings" pitchFamily="2" charset="2"/>
              <a:buChar char="v"/>
            </a:pPr>
            <a:r>
              <a:rPr lang="fr-FR" dirty="0" smtClean="0">
                <a:latin typeface="Times New Roman" pitchFamily="18" charset="0"/>
                <a:cs typeface="Times New Roman" pitchFamily="18" charset="0"/>
              </a:rPr>
              <a:t> Le KERMA a pour effet de caractériser les transferts d’énergie en un point P  d’un matériau homogène.</a:t>
            </a:r>
          </a:p>
          <a:p>
            <a:pPr>
              <a:buFont typeface="Wingdings" pitchFamily="2" charset="2"/>
              <a:buChar char="v"/>
            </a:pPr>
            <a:r>
              <a:rPr lang="fr-FR" dirty="0" smtClean="0">
                <a:latin typeface="Times New Roman" pitchFamily="18" charset="0"/>
                <a:cs typeface="Times New Roman" pitchFamily="18" charset="0"/>
              </a:rPr>
              <a:t> C’est la somme des énergies des électrons mis en mouvement dans </a:t>
            </a:r>
            <a:r>
              <a:rPr lang="fr-FR" dirty="0" err="1" smtClean="0">
                <a:latin typeface="Times New Roman" pitchFamily="18" charset="0"/>
                <a:cs typeface="Times New Roman" pitchFamily="18" charset="0"/>
              </a:rPr>
              <a:t>Δm</a:t>
            </a:r>
            <a:r>
              <a:rPr lang="fr-FR" dirty="0" smtClean="0">
                <a:latin typeface="Times New Roman" pitchFamily="18" charset="0"/>
                <a:cs typeface="Times New Roman" pitchFamily="18" charset="0"/>
              </a:rPr>
              <a:t> par unité de volume Δm.</a:t>
            </a:r>
            <a:endParaRPr lang="fr-FR" dirty="0">
              <a:latin typeface="Times New Roman" pitchFamily="18" charset="0"/>
              <a:cs typeface="Times New Roman" pitchFamily="18" charset="0"/>
            </a:endParaRPr>
          </a:p>
        </p:txBody>
      </p:sp>
      <p:sp>
        <p:nvSpPr>
          <p:cNvPr id="7" name="Rectangle 6"/>
          <p:cNvSpPr/>
          <p:nvPr/>
        </p:nvSpPr>
        <p:spPr>
          <a:xfrm>
            <a:off x="423189" y="785794"/>
            <a:ext cx="1505605" cy="369332"/>
          </a:xfrm>
          <a:prstGeom prst="rect">
            <a:avLst/>
          </a:prstGeom>
        </p:spPr>
        <p:txBody>
          <a:bodyPr wrap="none">
            <a:spAutoFit/>
          </a:bodyPr>
          <a:lstStyle/>
          <a:p>
            <a:r>
              <a:rPr lang="fr-FR" b="1" dirty="0" smtClean="0">
                <a:solidFill>
                  <a:srgbClr val="0000FF"/>
                </a:solidFill>
                <a:latin typeface="Times New Roman" pitchFamily="18" charset="0"/>
                <a:cs typeface="Times New Roman" pitchFamily="18" charset="0"/>
              </a:rPr>
              <a:t>Le KERMA :</a:t>
            </a:r>
            <a:endParaRPr lang="fr-FR" dirty="0"/>
          </a:p>
        </p:txBody>
      </p:sp>
      <p:pic>
        <p:nvPicPr>
          <p:cNvPr id="8" name="Picture 4"/>
          <p:cNvPicPr>
            <a:picLocks noChangeAspect="1" noChangeArrowheads="1"/>
          </p:cNvPicPr>
          <p:nvPr/>
        </p:nvPicPr>
        <p:blipFill>
          <a:blip r:embed="rId2"/>
          <a:srcRect t="5556" r="10605" b="16667"/>
          <a:stretch>
            <a:fillRect/>
          </a:stretch>
        </p:blipFill>
        <p:spPr bwMode="auto">
          <a:xfrm>
            <a:off x="500034" y="1142984"/>
            <a:ext cx="4071966" cy="966229"/>
          </a:xfrm>
          <a:prstGeom prst="rect">
            <a:avLst/>
          </a:prstGeom>
          <a:noFill/>
          <a:ln w="9525">
            <a:noFill/>
            <a:miter lim="800000"/>
            <a:headEnd/>
            <a:tailEnd/>
          </a:ln>
          <a:effectLst/>
        </p:spPr>
      </p:pic>
      <p:sp>
        <p:nvSpPr>
          <p:cNvPr id="9" name="Titre 1"/>
          <p:cNvSpPr>
            <a:spLocks noGrp="1"/>
          </p:cNvSpPr>
          <p:nvPr>
            <p:ph type="title"/>
          </p:nvPr>
        </p:nvSpPr>
        <p:spPr>
          <a:xfrm>
            <a:off x="457200" y="-24"/>
            <a:ext cx="8229600" cy="642942"/>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fr-FR" sz="2000" b="1" dirty="0">
                <a:latin typeface="Times New Roman" pitchFamily="18" charset="0"/>
                <a:cs typeface="Times New Roman" pitchFamily="18" charset="0"/>
              </a:rPr>
              <a:t>TRANSFERT D’ENERGIE ENTRE UN FAISCEAU DE PHOTONS ET </a:t>
            </a:r>
            <a:r>
              <a:rPr lang="fr-FR" sz="2000" b="1" dirty="0" smtClean="0">
                <a:latin typeface="Times New Roman" pitchFamily="18" charset="0"/>
                <a:cs typeface="Times New Roman" pitchFamily="18" charset="0"/>
              </a:rPr>
              <a:t>LA MATIERE</a:t>
            </a:r>
            <a:endParaRPr lang="fr-FR" sz="2000" b="1"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3"/>
          <a:srcRect t="8399" r="12121"/>
          <a:stretch>
            <a:fillRect/>
          </a:stretch>
        </p:blipFill>
        <p:spPr bwMode="auto">
          <a:xfrm>
            <a:off x="285720" y="3905664"/>
            <a:ext cx="4071966" cy="2738046"/>
          </a:xfrm>
          <a:prstGeom prst="rect">
            <a:avLst/>
          </a:prstGeom>
          <a:noFill/>
          <a:ln w="9525">
            <a:noFill/>
            <a:miter lim="800000"/>
            <a:headEnd/>
            <a:tailEnd/>
          </a:ln>
          <a:effectLst/>
        </p:spPr>
      </p:pic>
      <p:pic>
        <p:nvPicPr>
          <p:cNvPr id="6147" name="Picture 3"/>
          <p:cNvPicPr>
            <a:picLocks noChangeAspect="1" noChangeArrowheads="1"/>
          </p:cNvPicPr>
          <p:nvPr/>
        </p:nvPicPr>
        <p:blipFill>
          <a:blip r:embed="rId4"/>
          <a:srcRect t="11127"/>
          <a:stretch>
            <a:fillRect/>
          </a:stretch>
        </p:blipFill>
        <p:spPr bwMode="auto">
          <a:xfrm>
            <a:off x="4572000" y="3929066"/>
            <a:ext cx="3886200" cy="2928934"/>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857232"/>
            <a:ext cx="3326616" cy="369332"/>
          </a:xfrm>
          <a:prstGeom prst="rect">
            <a:avLst/>
          </a:prstGeom>
        </p:spPr>
        <p:txBody>
          <a:bodyPr wrap="none">
            <a:spAutoFit/>
          </a:bodyPr>
          <a:lstStyle/>
          <a:p>
            <a:r>
              <a:rPr lang="fr-FR" b="1" dirty="0" smtClean="0">
                <a:solidFill>
                  <a:srgbClr val="0000FF"/>
                </a:solidFill>
                <a:latin typeface="Times New Roman" pitchFamily="18" charset="0"/>
                <a:cs typeface="Times New Roman" pitchFamily="18" charset="0"/>
              </a:rPr>
              <a:t>KERMA et  fluence énergétique</a:t>
            </a:r>
            <a:endParaRPr lang="fr-FR" b="1" dirty="0">
              <a:solidFill>
                <a:srgbClr val="0000FF"/>
              </a:solidFill>
            </a:endParaRPr>
          </a:p>
        </p:txBody>
      </p:sp>
      <p:sp>
        <p:nvSpPr>
          <p:cNvPr id="6" name="Titre 1"/>
          <p:cNvSpPr>
            <a:spLocks noGrp="1"/>
          </p:cNvSpPr>
          <p:nvPr>
            <p:ph type="title"/>
          </p:nvPr>
        </p:nvSpPr>
        <p:spPr>
          <a:xfrm>
            <a:off x="457200" y="-24"/>
            <a:ext cx="8229600" cy="785818"/>
          </a:xfrm>
        </p:spPr>
        <p:style>
          <a:lnRef idx="1">
            <a:schemeClr val="accent5"/>
          </a:lnRef>
          <a:fillRef idx="2">
            <a:schemeClr val="accent5"/>
          </a:fillRef>
          <a:effectRef idx="1">
            <a:schemeClr val="accent5"/>
          </a:effectRef>
          <a:fontRef idx="minor">
            <a:schemeClr val="dk1"/>
          </a:fontRef>
        </p:style>
        <p:txBody>
          <a:bodyPr>
            <a:normAutofit/>
          </a:bodyPr>
          <a:lstStyle/>
          <a:p>
            <a:r>
              <a:rPr lang="fr-FR" sz="2000" b="1" dirty="0">
                <a:latin typeface="Times New Roman" pitchFamily="18" charset="0"/>
                <a:cs typeface="Times New Roman" pitchFamily="18" charset="0"/>
              </a:rPr>
              <a:t>TRANSFERT D’ENERGIE ENTRE UN FAISCEAU DE PHOTONS ET </a:t>
            </a:r>
            <a:r>
              <a:rPr lang="fr-FR" sz="2000" b="1" dirty="0" smtClean="0">
                <a:latin typeface="Times New Roman" pitchFamily="18" charset="0"/>
                <a:cs typeface="Times New Roman" pitchFamily="18" charset="0"/>
              </a:rPr>
              <a:t>LA MATIERE</a:t>
            </a:r>
            <a:endParaRPr lang="fr-FR" sz="2000" b="1" dirty="0">
              <a:latin typeface="Times New Roman" pitchFamily="18" charset="0"/>
              <a:cs typeface="Times New Roman" pitchFamily="18" charset="0"/>
            </a:endParaRPr>
          </a:p>
        </p:txBody>
      </p:sp>
      <p:sp>
        <p:nvSpPr>
          <p:cNvPr id="7" name="Rectangle 6"/>
          <p:cNvSpPr/>
          <p:nvPr/>
        </p:nvSpPr>
        <p:spPr>
          <a:xfrm>
            <a:off x="214282" y="1285860"/>
            <a:ext cx="8715436" cy="369332"/>
          </a:xfrm>
          <a:prstGeom prst="rect">
            <a:avLst/>
          </a:prstGeom>
        </p:spPr>
        <p:txBody>
          <a:bodyPr wrap="square">
            <a:spAutoFit/>
          </a:bodyPr>
          <a:lstStyle/>
          <a:p>
            <a:r>
              <a:rPr lang="fr-FR" dirty="0" smtClean="0">
                <a:latin typeface="Times New Roman" pitchFamily="18" charset="0"/>
                <a:cs typeface="Times New Roman" pitchFamily="18" charset="0"/>
              </a:rPr>
              <a:t>la connaissance de </a:t>
            </a:r>
            <a:r>
              <a:rPr lang="fr-FR" i="1" dirty="0" smtClean="0">
                <a:latin typeface="Times New Roman" pitchFamily="18" charset="0"/>
                <a:cs typeface="Times New Roman" pitchFamily="18" charset="0"/>
              </a:rPr>
              <a:t>F en un point permet de déterminer K </a:t>
            </a:r>
            <a:r>
              <a:rPr lang="fr-FR" dirty="0" smtClean="0">
                <a:latin typeface="Times New Roman" pitchFamily="18" charset="0"/>
                <a:cs typeface="Times New Roman" pitchFamily="18" charset="0"/>
              </a:rPr>
              <a:t>en ce point donc il est calculable.</a:t>
            </a:r>
            <a:endParaRPr lang="fr-FR"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srcRect/>
          <a:stretch>
            <a:fillRect/>
          </a:stretch>
        </p:blipFill>
        <p:spPr bwMode="auto">
          <a:xfrm>
            <a:off x="642910" y="2000240"/>
            <a:ext cx="2542440" cy="1500198"/>
          </a:xfrm>
          <a:prstGeom prst="rect">
            <a:avLst/>
          </a:prstGeom>
          <a:noFill/>
          <a:ln w="9525">
            <a:noFill/>
            <a:miter lim="800000"/>
            <a:headEnd/>
            <a:tailEnd/>
          </a:ln>
          <a:effectLst/>
        </p:spPr>
      </p:pic>
      <p:sp>
        <p:nvSpPr>
          <p:cNvPr id="9" name="Rectangle 8"/>
          <p:cNvSpPr/>
          <p:nvPr/>
        </p:nvSpPr>
        <p:spPr>
          <a:xfrm>
            <a:off x="3357554" y="2291356"/>
            <a:ext cx="5214974" cy="1477328"/>
          </a:xfrm>
          <a:prstGeom prst="rect">
            <a:avLst/>
          </a:prstGeom>
        </p:spPr>
        <p:txBody>
          <a:bodyPr wrap="square">
            <a:spAutoFit/>
          </a:bodyPr>
          <a:lstStyle/>
          <a:p>
            <a:r>
              <a:rPr lang="fr-FR" b="1" i="1" dirty="0" smtClean="0">
                <a:latin typeface="Times New Roman" pitchFamily="18" charset="0"/>
                <a:cs typeface="Times New Roman" pitchFamily="18" charset="0"/>
              </a:rPr>
              <a:t>F</a:t>
            </a:r>
            <a:r>
              <a:rPr lang="fr-FR" i="1" dirty="0" smtClean="0">
                <a:latin typeface="Times New Roman" pitchFamily="18" charset="0"/>
                <a:cs typeface="Times New Roman" pitchFamily="18" charset="0"/>
              </a:rPr>
              <a:t>: fluence énergétique du faisceau</a:t>
            </a:r>
          </a:p>
          <a:p>
            <a:r>
              <a:rPr lang="fr-FR" b="1" i="1" dirty="0" smtClean="0">
                <a:latin typeface="Symbol" pitchFamily="18" charset="2"/>
                <a:cs typeface="Times New Roman" pitchFamily="18" charset="0"/>
              </a:rPr>
              <a:t>m</a:t>
            </a:r>
            <a:r>
              <a:rPr lang="fr-FR" i="1" dirty="0" smtClean="0">
                <a:latin typeface="Times New Roman" pitchFamily="18" charset="0"/>
                <a:cs typeface="Times New Roman" pitchFamily="18" charset="0"/>
              </a:rPr>
              <a:t>: le coefficient linéaire d’atténuation pour l’énergie transférée (m</a:t>
            </a:r>
            <a:r>
              <a:rPr lang="fr-FR" i="1" baseline="30000" dirty="0" smtClean="0">
                <a:latin typeface="Times New Roman" pitchFamily="18" charset="0"/>
                <a:cs typeface="Times New Roman" pitchFamily="18" charset="0"/>
              </a:rPr>
              <a:t>-1</a:t>
            </a:r>
            <a:r>
              <a:rPr lang="fr-FR" i="1" dirty="0" smtClean="0">
                <a:latin typeface="Times New Roman" pitchFamily="18" charset="0"/>
                <a:cs typeface="Times New Roman" pitchFamily="18" charset="0"/>
              </a:rPr>
              <a:t>)</a:t>
            </a:r>
          </a:p>
          <a:p>
            <a:r>
              <a:rPr lang="fr-FR" b="1" i="1" dirty="0" smtClean="0">
                <a:latin typeface="Symbol" pitchFamily="18" charset="2"/>
                <a:cs typeface="Times New Roman" pitchFamily="18" charset="0"/>
              </a:rPr>
              <a:t>r</a:t>
            </a:r>
            <a:r>
              <a:rPr lang="fr-FR" i="1" dirty="0" smtClean="0">
                <a:latin typeface="Symbol" pitchFamily="18" charset="2"/>
                <a:cs typeface="Times New Roman" pitchFamily="18" charset="0"/>
              </a:rPr>
              <a:t>: </a:t>
            </a:r>
            <a:r>
              <a:rPr lang="fr-FR" i="1" dirty="0" smtClean="0">
                <a:latin typeface="Times New Roman" pitchFamily="18" charset="0"/>
                <a:cs typeface="Times New Roman" pitchFamily="18" charset="0"/>
              </a:rPr>
              <a:t>est la masse volumique  du matériaux irradié (kg/m</a:t>
            </a:r>
            <a:r>
              <a:rPr lang="fr-FR" i="1" baseline="30000" dirty="0" smtClean="0">
                <a:latin typeface="Times New Roman" pitchFamily="18" charset="0"/>
                <a:cs typeface="Times New Roman" pitchFamily="18" charset="0"/>
              </a:rPr>
              <a:t>3</a:t>
            </a:r>
            <a:r>
              <a:rPr lang="fr-FR" i="1" dirty="0" smtClean="0">
                <a:latin typeface="Times New Roman" pitchFamily="18" charset="0"/>
                <a:cs typeface="Times New Roman" pitchFamily="18" charset="0"/>
              </a:rPr>
              <a:t>)</a:t>
            </a:r>
            <a:endParaRPr lang="fr-FR" i="1" dirty="0"/>
          </a:p>
        </p:txBody>
      </p:sp>
      <p:sp>
        <p:nvSpPr>
          <p:cNvPr id="10" name="Rectangle 9"/>
          <p:cNvSpPr/>
          <p:nvPr/>
        </p:nvSpPr>
        <p:spPr>
          <a:xfrm>
            <a:off x="214282" y="4429132"/>
            <a:ext cx="8572560" cy="646331"/>
          </a:xfrm>
          <a:prstGeom prst="rect">
            <a:avLst/>
          </a:prstGeom>
        </p:spPr>
        <p:txBody>
          <a:bodyPr wrap="square">
            <a:spAutoFit/>
          </a:bodyPr>
          <a:lstStyle/>
          <a:p>
            <a:r>
              <a:rPr lang="fr-FR" dirty="0" smtClean="0">
                <a:solidFill>
                  <a:srgbClr val="0000FF"/>
                </a:solidFill>
                <a:latin typeface="Times New Roman" pitchFamily="18" charset="0"/>
                <a:cs typeface="Times New Roman" pitchFamily="18" charset="0"/>
              </a:rPr>
              <a:t>N.B </a:t>
            </a:r>
            <a:r>
              <a:rPr lang="fr-FR" dirty="0" smtClean="0">
                <a:latin typeface="Times New Roman" pitchFamily="18" charset="0"/>
                <a:cs typeface="Times New Roman" pitchFamily="18" charset="0"/>
              </a:rPr>
              <a:t>la fluence </a:t>
            </a:r>
            <a:r>
              <a:rPr lang="fr-FR" b="1" dirty="0" smtClean="0">
                <a:latin typeface="Times New Roman" pitchFamily="18" charset="0"/>
                <a:cs typeface="Times New Roman" pitchFamily="18" charset="0"/>
              </a:rPr>
              <a:t>F</a:t>
            </a:r>
            <a:r>
              <a:rPr lang="fr-FR" dirty="0" smtClean="0">
                <a:latin typeface="Times New Roman" pitchFamily="18" charset="0"/>
                <a:cs typeface="Times New Roman" pitchFamily="18" charset="0"/>
              </a:rPr>
              <a:t> : c’est l’énergie des photons arrivants au point P de la surface </a:t>
            </a:r>
            <a:r>
              <a:rPr lang="fr-FR" dirty="0" err="1" smtClean="0">
                <a:latin typeface="Times New Roman" pitchFamily="18" charset="0"/>
                <a:cs typeface="Times New Roman" pitchFamily="18" charset="0"/>
              </a:rPr>
              <a:t>ds</a:t>
            </a:r>
            <a:r>
              <a:rPr lang="fr-FR" dirty="0" smtClean="0">
                <a:latin typeface="Times New Roman" pitchFamily="18" charset="0"/>
                <a:cs typeface="Times New Roman" pitchFamily="18" charset="0"/>
              </a:rPr>
              <a:t>,  exprimé en joule/m</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 (J/m</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1351</Words>
  <Application>Microsoft Office PowerPoint</Application>
  <PresentationFormat>Affichage à l'écran (4:3)</PresentationFormat>
  <Paragraphs>115</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DOSIMETRIE</vt:lpstr>
      <vt:lpstr>Introduction</vt:lpstr>
      <vt:lpstr>Définition</vt:lpstr>
      <vt:lpstr>Diapositive 4</vt:lpstr>
      <vt:lpstr>Les paramètres énergétiques</vt:lpstr>
      <vt:lpstr>Les paramètres énergétiques</vt:lpstr>
      <vt:lpstr>TRANSFERT D’ENERGIE ENTRE UN FAISCEAU DE PHOTONS ET LA MATIERE</vt:lpstr>
      <vt:lpstr>TRANSFERT D’ENERGIE ENTRE UN FAISCEAU DE PHOTONS ET LA MATIERE</vt:lpstr>
      <vt:lpstr>TRANSFERT D’ENERGIE ENTRE UN FAISCEAU DE PHOTONS ET LA MATIERE</vt:lpstr>
      <vt:lpstr>  La dose absorbée correspond à l’énergie déposée dans la sphère élémentaire centré sur P, quel que soit le lieu du transfert d’énergie initial.</vt:lpstr>
      <vt:lpstr>Diapositive 11</vt:lpstr>
      <vt:lpstr>Diapositive 12</vt:lpstr>
      <vt:lpstr>Relation entre les différents grandeurs dans le cas de l’équilibre électronique</vt:lpstr>
      <vt:lpstr>Relation entre les différents grandeurs dans le cas de l’équilibre électronique</vt:lpstr>
      <vt:lpstr>solution</vt:lpstr>
      <vt:lpstr>solution</vt:lpstr>
      <vt:lpstr>solution</vt:lpstr>
      <vt:lpstr>solution</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DELL</cp:lastModifiedBy>
  <cp:revision>66</cp:revision>
  <dcterms:created xsi:type="dcterms:W3CDTF">2021-03-07T08:48:17Z</dcterms:created>
  <dcterms:modified xsi:type="dcterms:W3CDTF">2021-03-10T08:21:55Z</dcterms:modified>
</cp:coreProperties>
</file>