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84"/>
  </p:notesMasterIdLst>
  <p:sldIdLst>
    <p:sldId id="377" r:id="rId2"/>
    <p:sldId id="259" r:id="rId3"/>
    <p:sldId id="392" r:id="rId4"/>
    <p:sldId id="426" r:id="rId5"/>
    <p:sldId id="261" r:id="rId6"/>
    <p:sldId id="393" r:id="rId7"/>
    <p:sldId id="396" r:id="rId8"/>
    <p:sldId id="394" r:id="rId9"/>
    <p:sldId id="397" r:id="rId10"/>
    <p:sldId id="262" r:id="rId11"/>
    <p:sldId id="374" r:id="rId12"/>
    <p:sldId id="391" r:id="rId13"/>
    <p:sldId id="263" r:id="rId14"/>
    <p:sldId id="386" r:id="rId15"/>
    <p:sldId id="375" r:id="rId16"/>
    <p:sldId id="398" r:id="rId17"/>
    <p:sldId id="376" r:id="rId18"/>
    <p:sldId id="264" r:id="rId19"/>
    <p:sldId id="265" r:id="rId20"/>
    <p:sldId id="362" r:id="rId21"/>
    <p:sldId id="273" r:id="rId22"/>
    <p:sldId id="424" r:id="rId23"/>
    <p:sldId id="421" r:id="rId24"/>
    <p:sldId id="422" r:id="rId25"/>
    <p:sldId id="387" r:id="rId26"/>
    <p:sldId id="274" r:id="rId27"/>
    <p:sldId id="289" r:id="rId28"/>
    <p:sldId id="275" r:id="rId29"/>
    <p:sldId id="276" r:id="rId30"/>
    <p:sldId id="277" r:id="rId31"/>
    <p:sldId id="413" r:id="rId32"/>
    <p:sldId id="292" r:id="rId33"/>
    <p:sldId id="414" r:id="rId34"/>
    <p:sldId id="279" r:id="rId35"/>
    <p:sldId id="280" r:id="rId36"/>
    <p:sldId id="281" r:id="rId37"/>
    <p:sldId id="293" r:id="rId38"/>
    <p:sldId id="282" r:id="rId39"/>
    <p:sldId id="283" r:id="rId40"/>
    <p:sldId id="284" r:id="rId41"/>
    <p:sldId id="285" r:id="rId42"/>
    <p:sldId id="304" r:id="rId43"/>
    <p:sldId id="443" r:id="rId44"/>
    <p:sldId id="388" r:id="rId45"/>
    <p:sldId id="378" r:id="rId46"/>
    <p:sldId id="384" r:id="rId47"/>
    <p:sldId id="385" r:id="rId48"/>
    <p:sldId id="442" r:id="rId49"/>
    <p:sldId id="444" r:id="rId50"/>
    <p:sldId id="445" r:id="rId51"/>
    <p:sldId id="446" r:id="rId52"/>
    <p:sldId id="447" r:id="rId53"/>
    <p:sldId id="321" r:id="rId54"/>
    <p:sldId id="412" r:id="rId55"/>
    <p:sldId id="322" r:id="rId56"/>
    <p:sldId id="379" r:id="rId57"/>
    <p:sldId id="456" r:id="rId58"/>
    <p:sldId id="457" r:id="rId59"/>
    <p:sldId id="320" r:id="rId60"/>
    <p:sldId id="306" r:id="rId61"/>
    <p:sldId id="327" r:id="rId62"/>
    <p:sldId id="453" r:id="rId63"/>
    <p:sldId id="401" r:id="rId64"/>
    <p:sldId id="454" r:id="rId65"/>
    <p:sldId id="364" r:id="rId66"/>
    <p:sldId id="449" r:id="rId67"/>
    <p:sldId id="450" r:id="rId68"/>
    <p:sldId id="310" r:id="rId69"/>
    <p:sldId id="441" r:id="rId70"/>
    <p:sldId id="334" r:id="rId71"/>
    <p:sldId id="335" r:id="rId72"/>
    <p:sldId id="371" r:id="rId73"/>
    <p:sldId id="451" r:id="rId74"/>
    <p:sldId id="382" r:id="rId75"/>
    <p:sldId id="383" r:id="rId76"/>
    <p:sldId id="406" r:id="rId77"/>
    <p:sldId id="408" r:id="rId78"/>
    <p:sldId id="407" r:id="rId79"/>
    <p:sldId id="373" r:id="rId80"/>
    <p:sldId id="452" r:id="rId81"/>
    <p:sldId id="317" r:id="rId82"/>
    <p:sldId id="318" r:id="rId83"/>
  </p:sldIdLst>
  <p:sldSz cx="9144000" cy="6858000" type="screen4x3"/>
  <p:notesSz cx="6858000" cy="9144000"/>
  <p:defaultTextStyle>
    <a:defPPr>
      <a:defRPr lang="fr-FR"/>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00"/>
    <a:srgbClr val="CC0099"/>
    <a:srgbClr val="00CCFF"/>
    <a:srgbClr val="240FA1"/>
    <a:srgbClr val="000099"/>
    <a:srgbClr val="FEE6E9"/>
    <a:srgbClr val="9900CC"/>
    <a:srgbClr val="660033"/>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0681" autoAdjust="0"/>
  </p:normalViewPr>
  <p:slideViewPr>
    <p:cSldViewPr>
      <p:cViewPr>
        <p:scale>
          <a:sx n="70" d="100"/>
          <a:sy n="70" d="100"/>
        </p:scale>
        <p:origin x="-138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6" d="100"/>
        <a:sy n="56" d="100"/>
      </p:scale>
      <p:origin x="0" y="576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fr-FR"/>
          </a:p>
        </p:txBody>
      </p:sp>
      <p:sp>
        <p:nvSpPr>
          <p:cNvPr id="757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fr-FR"/>
          </a:p>
        </p:txBody>
      </p:sp>
      <p:sp>
        <p:nvSpPr>
          <p:cNvPr id="1208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757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fr-FR"/>
          </a:p>
        </p:txBody>
      </p:sp>
      <p:sp>
        <p:nvSpPr>
          <p:cNvPr id="757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B3E63A9B-4ECC-403F-AD4A-6CF3C7E47AAC}"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958354E-CC65-4097-8820-7CC8C8A92881}" type="slidenum">
              <a:rPr lang="fr-FR" smtClean="0"/>
              <a:pPr/>
              <a:t>18</a:t>
            </a:fld>
            <a:endParaRPr lang="fr-FR"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910B9A30-EAA4-4252-9C10-4BC2B0C61DE5}" type="slidenum">
              <a:rPr lang="fr-FR" smtClean="0"/>
              <a:pPr/>
              <a:t>19</a:t>
            </a:fld>
            <a:endParaRPr lang="fr-FR"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E31625EB-9D70-4ED0-B33A-55D52148053C}" type="slidenum">
              <a:rPr lang="fr-FR" smtClean="0"/>
              <a:pPr/>
              <a:t>21</a:t>
            </a:fld>
            <a:endParaRPr lang="fr-FR"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91DD7CE-D3BA-416B-8EB9-58451F8BF3C4}" type="slidenum">
              <a:rPr lang="fr-FR" smtClean="0"/>
              <a:pPr/>
              <a:t>22</a:t>
            </a:fld>
            <a:endParaRPr lang="fr-FR"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AA0C08D3-C642-4B1B-AE08-72CECFAEC721}" type="slidenum">
              <a:rPr lang="fr-FR" smtClean="0"/>
              <a:pPr/>
              <a:t>24</a:t>
            </a:fld>
            <a:endParaRPr lang="fr-FR"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A24F908C-275A-49C1-BA44-D82B1A2F3383}" type="slidenum">
              <a:rPr lang="fr-FR" smtClean="0"/>
              <a:pPr/>
              <a:t>26</a:t>
            </a:fld>
            <a:endParaRPr lang="fr-FR"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9EC9FC08-E4AD-484E-8D40-016D2AA538D7}" type="slidenum">
              <a:rPr lang="fr-FR" smtClean="0"/>
              <a:pPr/>
              <a:t>27</a:t>
            </a:fld>
            <a:endParaRPr lang="fr-FR"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66471008-054E-4A99-BF6D-89BC8BD296F4}" type="slidenum">
              <a:rPr lang="fr-FR" smtClean="0"/>
              <a:pPr/>
              <a:t>28</a:t>
            </a:fld>
            <a:endParaRPr lang="fr-FR"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F70DAEAF-A266-4ACC-BCC1-39DBC5BB893A}" type="slidenum">
              <a:rPr lang="fr-FR" smtClean="0"/>
              <a:pPr/>
              <a:t>2</a:t>
            </a:fld>
            <a:endParaRPr lang="fr-FR"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5B55F5D5-D1EA-4DA4-8EEA-44C5DF227F25}" type="slidenum">
              <a:rPr lang="fr-FR" smtClean="0"/>
              <a:pPr/>
              <a:t>29</a:t>
            </a:fld>
            <a:endParaRPr lang="fr-FR"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11F006A3-5C5F-4353-85BB-955ADA0AC0B8}" type="slidenum">
              <a:rPr lang="fr-FR" smtClean="0"/>
              <a:pPr/>
              <a:t>30</a:t>
            </a:fld>
            <a:endParaRPr lang="fr-FR"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586C01FB-E85D-4B5A-9540-EEE891E099D2}" type="slidenum">
              <a:rPr lang="fr-FR" smtClean="0"/>
              <a:pPr/>
              <a:t>31</a:t>
            </a:fld>
            <a:endParaRPr lang="fr-FR"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8AED284-C35D-4401-8890-13B946EDBB98}" type="slidenum">
              <a:rPr lang="fr-FR" smtClean="0"/>
              <a:pPr/>
              <a:t>32</a:t>
            </a:fld>
            <a:endParaRPr lang="fr-FR"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8B9882E8-9292-463F-A228-7E1040DD6420}" type="slidenum">
              <a:rPr lang="fr-FR" smtClean="0"/>
              <a:pPr/>
              <a:t>34</a:t>
            </a:fld>
            <a:endParaRPr lang="fr-FR"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F6DAAC4C-64D9-4D8D-BB6C-DB2A95F781B3}" type="slidenum">
              <a:rPr lang="fr-FR" smtClean="0"/>
              <a:pPr/>
              <a:t>35</a:t>
            </a:fld>
            <a:endParaRPr lang="fr-FR"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02F39CC4-152F-4E44-9EE0-D021BF342058}" type="slidenum">
              <a:rPr lang="fr-FR" smtClean="0"/>
              <a:pPr/>
              <a:t>36</a:t>
            </a:fld>
            <a:endParaRPr lang="fr-FR"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27721659-EB00-4F49-A08F-B95893C1117F}" type="slidenum">
              <a:rPr lang="fr-FR" smtClean="0"/>
              <a:pPr/>
              <a:t>37</a:t>
            </a:fld>
            <a:endParaRPr lang="fr-FR"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B03B253E-75B1-4FB8-BDE5-763227C9F182}" type="slidenum">
              <a:rPr lang="fr-FR" smtClean="0"/>
              <a:pPr/>
              <a:t>38</a:t>
            </a:fld>
            <a:endParaRPr lang="fr-FR"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B3C433B9-D6DF-484B-990B-5848CC3E4317}" type="slidenum">
              <a:rPr lang="fr-FR" smtClean="0"/>
              <a:pPr/>
              <a:t>39</a:t>
            </a:fld>
            <a:endParaRPr lang="fr-FR"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7B014D4E-C3DD-4B56-B915-78D0A9F674CB}" type="slidenum">
              <a:rPr lang="fr-FR" smtClean="0"/>
              <a:pPr/>
              <a:t>5</a:t>
            </a:fld>
            <a:endParaRPr lang="fr-FR"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444C96AA-4D24-4729-A837-2F2BD66766D8}" type="slidenum">
              <a:rPr lang="fr-FR" smtClean="0"/>
              <a:pPr/>
              <a:t>40</a:t>
            </a:fld>
            <a:endParaRPr lang="fr-FR"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69051DBF-2991-46E7-BAD3-E2A2799758FE}" type="slidenum">
              <a:rPr lang="fr-FR" smtClean="0"/>
              <a:pPr/>
              <a:t>41</a:t>
            </a:fld>
            <a:endParaRPr lang="fr-FR"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F84DA22B-3C54-4234-B9DE-417379C278AD}" type="slidenum">
              <a:rPr lang="fr-FR" smtClean="0"/>
              <a:pPr/>
              <a:t>42</a:t>
            </a:fld>
            <a:endParaRPr lang="fr-FR"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52BC66F8-301D-4D6B-AF3C-CD7909806F70}" type="slidenum">
              <a:rPr lang="fr-FR" smtClean="0"/>
              <a:pPr/>
              <a:t>53</a:t>
            </a:fld>
            <a:endParaRPr lang="fr-FR"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70D8966C-B0E9-412E-96F0-B31A170AE565}" type="slidenum">
              <a:rPr lang="fr-FR" smtClean="0"/>
              <a:pPr/>
              <a:t>55</a:t>
            </a:fld>
            <a:endParaRPr lang="fr-FR"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56B3112A-2140-4D83-A744-5C055D893A7E}" type="slidenum">
              <a:rPr lang="fr-FR" smtClean="0"/>
              <a:pPr/>
              <a:t>10</a:t>
            </a:fld>
            <a:endParaRPr lang="fr-FR"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D91F131B-21CB-4DCC-8DA1-B2734BDF9D17}" type="slidenum">
              <a:rPr lang="fr-FR" smtClean="0"/>
              <a:pPr/>
              <a:t>59</a:t>
            </a:fld>
            <a:endParaRPr lang="fr-FR"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13AF3A56-7A87-47BC-93F1-00ABE6D457C4}" type="slidenum">
              <a:rPr lang="fr-FR" smtClean="0"/>
              <a:pPr/>
              <a:t>60</a:t>
            </a:fld>
            <a:endParaRPr lang="fr-FR"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67C6F719-980E-4E1C-9C87-1781912DCEF2}" type="slidenum">
              <a:rPr lang="fr-FR" smtClean="0"/>
              <a:pPr/>
              <a:t>61</a:t>
            </a:fld>
            <a:endParaRPr lang="fr-FR"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r>
              <a:rPr lang="fr-FR" smtClean="0"/>
              <a:t>A l’intérieur d’une même modalité sensorielle on distingue différentes qualités</a:t>
            </a:r>
          </a:p>
          <a:p>
            <a:pPr eaLnBrk="1" hangingPunct="1"/>
            <a:endParaRPr lang="fr-FR" smtClean="0"/>
          </a:p>
          <a:p>
            <a:pPr eaLnBrk="1" hangingPunct="1"/>
            <a:r>
              <a:rPr lang="fr-FR" smtClean="0"/>
              <a:t>Brillance: position dans l ’échelle des gris</a:t>
            </a:r>
          </a:p>
          <a:p>
            <a:pPr eaLnBrk="1" hangingPunct="1"/>
            <a:endParaRPr lang="fr-FR" smtClean="0"/>
          </a:p>
          <a:p>
            <a:pPr eaLnBrk="1" hangingPunct="1"/>
            <a:r>
              <a:rPr lang="fr-FR" smtClean="0"/>
              <a:t>Remarque sur la quantité et spécificité</a:t>
            </a:r>
          </a:p>
          <a:p>
            <a:pPr eaLnBrk="1" hangingPunct="1"/>
            <a:r>
              <a:rPr lang="fr-FR" smtClean="0"/>
              <a:t>Réponse pour le stimulus de plus faible intensité</a:t>
            </a:r>
          </a:p>
          <a:p>
            <a:pPr eaLnBrk="1" hangingPunct="1"/>
            <a:r>
              <a:rPr lang="fr-FR" smtClean="0"/>
              <a:t>Plus faible énergie</a:t>
            </a:r>
          </a:p>
          <a:p>
            <a:pPr eaLnBrk="1" hangingPunct="1"/>
            <a:endParaRPr lang="fr-FR" smtClean="0"/>
          </a:p>
          <a:p>
            <a:pPr eaLnBrk="1" hangingPunct="1"/>
            <a:r>
              <a:rPr lang="fr-FR" smtClean="0"/>
              <a:t>Remarque sur l’œil et les 36 chandelles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F309D456-EA6D-4DE7-A07E-E651FA03F6AE}" type="slidenum">
              <a:rPr lang="fr-FR" smtClean="0"/>
              <a:pPr/>
              <a:t>68</a:t>
            </a:fld>
            <a:endParaRPr lang="fr-FR"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FF76D108-5022-4DDA-81BC-DBDF8EB5718E}" type="slidenum">
              <a:rPr lang="fr-FR" smtClean="0"/>
              <a:pPr/>
              <a:t>70</a:t>
            </a:fld>
            <a:endParaRPr lang="fr-FR"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3F99AFBE-68A0-4C25-8754-A0C641200C7B}" type="slidenum">
              <a:rPr lang="fr-FR" smtClean="0"/>
              <a:pPr/>
              <a:t>71</a:t>
            </a:fld>
            <a:endParaRPr lang="fr-FR"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21C64213-B97E-45F9-89AE-E2E2889ABBA5}" type="slidenum">
              <a:rPr lang="fr-FR" smtClean="0"/>
              <a:pPr/>
              <a:t>79</a:t>
            </a:fld>
            <a:endParaRPr lang="fr-FR"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FFF04BCB-A658-4832-AAA4-D7F90BB9E4C8}" type="slidenum">
              <a:rPr lang="fr-FR" smtClean="0"/>
              <a:pPr/>
              <a:t>81</a:t>
            </a:fld>
            <a:endParaRPr lang="fr-FR"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F88E126A-F160-45B2-8C18-E2394266AD08}" type="slidenum">
              <a:rPr lang="fr-FR" smtClean="0"/>
              <a:pPr/>
              <a:t>82</a:t>
            </a:fld>
            <a:endParaRPr lang="fr-FR"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8BD22F8-4B3C-4DFA-A9B6-3F2C1CB31D64}" type="slidenum">
              <a:rPr lang="fr-FR" smtClean="0"/>
              <a:pPr/>
              <a:t>13</a:t>
            </a:fld>
            <a:endParaRPr lang="fr-FR"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3185ABF4-B856-41BF-80B7-D574605A75E8}" type="slidenum">
              <a:rPr lang="fr-FR" sz="1200" b="0"/>
              <a:pPr algn="r"/>
              <a:t>14</a:t>
            </a:fld>
            <a:endParaRPr lang="fr-FR" sz="1200" b="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3365801-D822-491F-B347-368FB5B5F0B2}"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F8784C8-6C83-42A9-8A04-DFF49BBB6034}"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E9E7E80-FBA4-4F6B-A862-4F1240CDBD4B}"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8BFA3A9-5916-4883-A46C-5161D0EE3576}"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B0FF22F-8C94-4B5A-92DD-7457AB1F57DD}"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2E5D66A-72CC-4FB4-B409-9F03A803BCA7}"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18FCBA8D-A25A-464C-A957-B0FCEFDABAB4}"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FF281057-0427-4153-B976-D3CA20342997}"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BB352CA9-A2B1-4202-BAE6-27BC7DE3E346}"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35A27DD-D4FA-4830-9C9E-0F74884707AB}"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B462848-AAFD-46C4-8EA6-FEA1548488A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EC3093A-EAD3-4BD4-897E-8078BF09195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futura-sciences.com/comprendre/d/images/667/vision_044dbig.jp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futura-sciences.com/sante/definitions/corps-humain-retine-4322/" TargetMode="External"/><Relationship Id="rId2" Type="http://schemas.openxmlformats.org/officeDocument/2006/relationships/hyperlink" Target="https://www.futura-sciences.com/sante/definitions/medecine-choroide-3149/"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futura-sciences.com/comprendre/d/images/667/vision_041abig.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 "/>
          <p:cNvPicPr>
            <a:picLocks noGrp="1" noChangeAspect="1" noChangeArrowheads="1"/>
          </p:cNvPicPr>
          <p:nvPr>
            <p:ph type="ctrTitle"/>
          </p:nvPr>
        </p:nvPicPr>
        <p:blipFill>
          <a:blip r:embed="rId3" cstate="print"/>
          <a:srcRect/>
          <a:stretch>
            <a:fillRect/>
          </a:stretch>
        </p:blipFill>
        <p:spPr>
          <a:xfrm>
            <a:off x="0" y="0"/>
            <a:ext cx="9685338" cy="6858000"/>
          </a:xfrm>
          <a:noFill/>
        </p:spPr>
      </p:pic>
      <p:sp>
        <p:nvSpPr>
          <p:cNvPr id="3" name="Text Box 2"/>
          <p:cNvSpPr txBox="1">
            <a:spLocks noChangeArrowheads="1"/>
          </p:cNvSpPr>
          <p:nvPr/>
        </p:nvSpPr>
        <p:spPr bwMode="auto">
          <a:xfrm>
            <a:off x="0" y="0"/>
            <a:ext cx="7596188" cy="1570038"/>
          </a:xfrm>
          <a:prstGeom prst="rect">
            <a:avLst/>
          </a:prstGeom>
          <a:noFill/>
          <a:ln w="9525">
            <a:noFill/>
            <a:miter lim="800000"/>
            <a:headEnd/>
            <a:tailEnd/>
          </a:ln>
          <a:effectLst/>
        </p:spPr>
        <p:txBody>
          <a:bodyPr>
            <a:spAutoFit/>
          </a:bodyPr>
          <a:lstStyle/>
          <a:p>
            <a:pPr>
              <a:defRPr/>
            </a:pPr>
            <a:r>
              <a:rPr lang="fr-FR" sz="9600" b="0" dirty="0">
                <a:solidFill>
                  <a:srgbClr val="FF0000"/>
                </a:solidFill>
                <a:effectLst>
                  <a:outerShdw blurRad="38100" dist="38100" dir="2700000" algn="tl">
                    <a:srgbClr val="C0C0C0"/>
                  </a:outerShdw>
                </a:effectLst>
              </a:rPr>
              <a:t>LA VISION</a:t>
            </a:r>
          </a:p>
        </p:txBody>
      </p:sp>
      <p:pic>
        <p:nvPicPr>
          <p:cNvPr id="4100" name="Picture 4"/>
          <p:cNvPicPr>
            <a:picLocks noChangeAspect="1" noChangeArrowheads="1"/>
          </p:cNvPicPr>
          <p:nvPr/>
        </p:nvPicPr>
        <p:blipFill>
          <a:blip r:embed="rId4" cstate="print"/>
          <a:srcRect/>
          <a:stretch>
            <a:fillRect/>
          </a:stretch>
        </p:blipFill>
        <p:spPr bwMode="auto">
          <a:xfrm>
            <a:off x="8448675" y="476250"/>
            <a:ext cx="695325" cy="1152525"/>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0" y="5373688"/>
            <a:ext cx="9144000" cy="1250950"/>
          </a:xfrm>
          <a:prstGeom prst="rect">
            <a:avLst/>
          </a:prstGeom>
          <a:noFill/>
          <a:ln w="9525">
            <a:noFill/>
            <a:miter lim="800000"/>
            <a:headEnd/>
            <a:tailEnd/>
          </a:ln>
        </p:spPr>
        <p:txBody>
          <a:bodyPr>
            <a:spAutoFit/>
          </a:bodyPr>
          <a:lstStyle/>
          <a:p>
            <a:pPr algn="ctr"/>
            <a:r>
              <a:rPr lang="fr-FR" sz="3600" b="0">
                <a:solidFill>
                  <a:srgbClr val="0000FF"/>
                </a:solidFill>
              </a:rPr>
              <a:t>Système optique de l’</a:t>
            </a:r>
            <a:r>
              <a:rPr lang="fr-FR" sz="3600" b="0">
                <a:solidFill>
                  <a:srgbClr val="0000FF"/>
                </a:solidFill>
                <a:cs typeface="Arial" charset="0"/>
              </a:rPr>
              <a:t>œil présente des </a:t>
            </a:r>
            <a:r>
              <a:rPr lang="fr-FR" sz="4000" b="0">
                <a:solidFill>
                  <a:srgbClr val="0000FF"/>
                </a:solidFill>
                <a:cs typeface="Arial" charset="0"/>
              </a:rPr>
              <a:t>performances médiocres</a:t>
            </a:r>
          </a:p>
        </p:txBody>
      </p:sp>
      <p:sp>
        <p:nvSpPr>
          <p:cNvPr id="14339" name="Text Box 4"/>
          <p:cNvSpPr txBox="1">
            <a:spLocks noChangeArrowheads="1"/>
          </p:cNvSpPr>
          <p:nvPr/>
        </p:nvSpPr>
        <p:spPr bwMode="auto">
          <a:xfrm>
            <a:off x="0" y="44450"/>
            <a:ext cx="9144000" cy="1739900"/>
          </a:xfrm>
          <a:prstGeom prst="rect">
            <a:avLst/>
          </a:prstGeom>
          <a:noFill/>
          <a:ln w="9525">
            <a:noFill/>
            <a:miter lim="800000"/>
            <a:headEnd/>
            <a:tailEnd/>
          </a:ln>
        </p:spPr>
        <p:txBody>
          <a:bodyPr>
            <a:spAutoFit/>
          </a:bodyPr>
          <a:lstStyle/>
          <a:p>
            <a:pPr algn="ctr">
              <a:spcBef>
                <a:spcPct val="50000"/>
              </a:spcBef>
            </a:pPr>
            <a:r>
              <a:rPr lang="fr-FR" sz="3600">
                <a:solidFill>
                  <a:srgbClr val="FF00FF"/>
                </a:solidFill>
              </a:rPr>
              <a:t>Le système optique de l’œil projette une image très réduite de  l’environnement sur la rétine</a:t>
            </a:r>
          </a:p>
        </p:txBody>
      </p:sp>
      <p:sp>
        <p:nvSpPr>
          <p:cNvPr id="14340" name="Text Box 5"/>
          <p:cNvSpPr txBox="1">
            <a:spLocks noChangeArrowheads="1"/>
          </p:cNvSpPr>
          <p:nvPr/>
        </p:nvSpPr>
        <p:spPr bwMode="auto">
          <a:xfrm>
            <a:off x="0" y="1916113"/>
            <a:ext cx="9144000" cy="1800225"/>
          </a:xfrm>
          <a:prstGeom prst="rect">
            <a:avLst/>
          </a:prstGeom>
          <a:noFill/>
          <a:ln w="9525">
            <a:noFill/>
            <a:miter lim="800000"/>
            <a:headEnd/>
            <a:tailEnd/>
          </a:ln>
        </p:spPr>
        <p:txBody>
          <a:bodyPr>
            <a:spAutoFit/>
          </a:bodyPr>
          <a:lstStyle/>
          <a:p>
            <a:pPr algn="ctr">
              <a:spcBef>
                <a:spcPct val="50000"/>
              </a:spcBef>
            </a:pPr>
            <a:r>
              <a:rPr lang="fr-FR" sz="3600">
                <a:solidFill>
                  <a:srgbClr val="00FF00"/>
                </a:solidFill>
              </a:rPr>
              <a:t>La surface de la rétine n’est pas entièrement recouverte de cellules </a:t>
            </a:r>
            <a:r>
              <a:rPr lang="fr-FR" sz="4000">
                <a:solidFill>
                  <a:srgbClr val="00FF00"/>
                </a:solidFill>
              </a:rPr>
              <a:t>photoréceptrices</a:t>
            </a:r>
          </a:p>
        </p:txBody>
      </p:sp>
      <p:sp>
        <p:nvSpPr>
          <p:cNvPr id="14341" name="Rectangle 7"/>
          <p:cNvSpPr>
            <a:spLocks noChangeArrowheads="1"/>
          </p:cNvSpPr>
          <p:nvPr/>
        </p:nvSpPr>
        <p:spPr bwMode="auto">
          <a:xfrm>
            <a:off x="755650" y="4437063"/>
            <a:ext cx="6838950" cy="641350"/>
          </a:xfrm>
          <a:prstGeom prst="rect">
            <a:avLst/>
          </a:prstGeom>
          <a:noFill/>
          <a:ln w="9525">
            <a:noFill/>
            <a:miter lim="800000"/>
            <a:headEnd/>
            <a:tailEnd/>
          </a:ln>
        </p:spPr>
        <p:txBody>
          <a:bodyPr wrap="none">
            <a:spAutoFit/>
          </a:bodyPr>
          <a:lstStyle/>
          <a:p>
            <a:pPr algn="ctr"/>
            <a:r>
              <a:rPr lang="fr-FR" sz="3600">
                <a:solidFill>
                  <a:srgbClr val="0000FF"/>
                </a:solidFill>
              </a:rPr>
              <a:t>Présence  d’une</a:t>
            </a:r>
            <a:r>
              <a:rPr lang="fr-FR" sz="3600">
                <a:solidFill>
                  <a:srgbClr val="FF0000"/>
                </a:solidFill>
              </a:rPr>
              <a:t> tâche aveugle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6740525"/>
          </a:xfrm>
          <a:prstGeom prst="rect">
            <a:avLst/>
          </a:prstGeom>
          <a:noFill/>
          <a:ln w="9525">
            <a:noFill/>
            <a:miter lim="800000"/>
            <a:headEnd/>
            <a:tailEnd/>
          </a:ln>
        </p:spPr>
        <p:txBody>
          <a:bodyPr>
            <a:spAutoFit/>
          </a:bodyPr>
          <a:lstStyle/>
          <a:p>
            <a:pPr algn="just">
              <a:buFont typeface="Arial" charset="0"/>
              <a:buChar char="•"/>
              <a:defRPr/>
            </a:pPr>
            <a:r>
              <a:rPr lang="fr-FR" sz="5400" dirty="0">
                <a:solidFill>
                  <a:srgbClr val="FF00FF"/>
                </a:solidFill>
                <a:cs typeface="Arial" charset="0"/>
              </a:rPr>
              <a:t>Œil ne fournit pas d’image claire et précise de l’environnement à notre cerveau</a:t>
            </a:r>
          </a:p>
          <a:p>
            <a:pPr>
              <a:buFont typeface="Arial" charset="0"/>
              <a:buChar char="•"/>
              <a:defRPr/>
            </a:pPr>
            <a:r>
              <a:rPr lang="fr-FR" sz="5400" dirty="0">
                <a:solidFill>
                  <a:srgbClr val="0066FF"/>
                </a:solidFill>
                <a:cs typeface="Arial" charset="0"/>
              </a:rPr>
              <a:t>Cerveau doit procéder à une</a:t>
            </a:r>
            <a:r>
              <a:rPr lang="fr-FR" sz="5400" dirty="0">
                <a:solidFill>
                  <a:schemeClr val="accent2"/>
                </a:solidFill>
                <a:cs typeface="Arial" charset="0"/>
              </a:rPr>
              <a:t> </a:t>
            </a:r>
            <a:r>
              <a:rPr lang="fr-FR" sz="5400" dirty="0">
                <a:solidFill>
                  <a:srgbClr val="FF0000"/>
                </a:solidFill>
                <a:cs typeface="Arial" charset="0"/>
              </a:rPr>
              <a:t>interprétation</a:t>
            </a:r>
            <a:r>
              <a:rPr lang="fr-FR" sz="5400" dirty="0">
                <a:solidFill>
                  <a:schemeClr val="accent2"/>
                </a:solidFill>
                <a:cs typeface="Arial" charset="0"/>
              </a:rPr>
              <a:t> </a:t>
            </a:r>
            <a:r>
              <a:rPr lang="fr-FR" sz="5400" dirty="0">
                <a:solidFill>
                  <a:srgbClr val="000099"/>
                </a:solidFill>
                <a:cs typeface="Arial" charset="0"/>
              </a:rPr>
              <a:t>des impressions visuelles qui arrivent par le</a:t>
            </a:r>
            <a:r>
              <a:rPr lang="fr-FR" sz="5400" dirty="0">
                <a:solidFill>
                  <a:schemeClr val="accent2"/>
                </a:solidFill>
                <a:cs typeface="Arial" charset="0"/>
              </a:rPr>
              <a:t> </a:t>
            </a:r>
            <a:r>
              <a:rPr lang="fr-FR" sz="5400" dirty="0">
                <a:solidFill>
                  <a:schemeClr val="accent6">
                    <a:lumMod val="50000"/>
                  </a:schemeClr>
                </a:solidFill>
                <a:cs typeface="Arial" charset="0"/>
              </a:rPr>
              <a:t>nerf optique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0" y="0"/>
            <a:ext cx="9144000" cy="6740525"/>
          </a:xfrm>
          <a:prstGeom prst="rect">
            <a:avLst/>
          </a:prstGeom>
          <a:noFill/>
          <a:ln w="9525">
            <a:noFill/>
            <a:miter lim="800000"/>
            <a:headEnd/>
            <a:tailEnd/>
          </a:ln>
        </p:spPr>
        <p:txBody>
          <a:bodyPr>
            <a:spAutoFit/>
          </a:bodyPr>
          <a:lstStyle/>
          <a:p>
            <a:pPr algn="just">
              <a:buFont typeface="Arial" charset="0"/>
              <a:buChar char="•"/>
            </a:pPr>
            <a:r>
              <a:rPr lang="fr-FR" sz="4800" dirty="0" smtClean="0">
                <a:solidFill>
                  <a:srgbClr val="0000FF"/>
                </a:solidFill>
                <a:cs typeface="Arial" charset="0"/>
              </a:rPr>
              <a:t>L’Interprétation </a:t>
            </a:r>
            <a:r>
              <a:rPr lang="fr-FR" sz="4800" dirty="0">
                <a:solidFill>
                  <a:srgbClr val="0000FF"/>
                </a:solidFill>
                <a:cs typeface="Arial" charset="0"/>
              </a:rPr>
              <a:t>du monde extérieur </a:t>
            </a:r>
            <a:r>
              <a:rPr lang="fr-FR" sz="4800" dirty="0" smtClean="0">
                <a:solidFill>
                  <a:srgbClr val="0000FF"/>
                </a:solidFill>
                <a:cs typeface="Arial" charset="0"/>
              </a:rPr>
              <a:t>est </a:t>
            </a:r>
            <a:r>
              <a:rPr lang="fr-FR" sz="4800" dirty="0">
                <a:solidFill>
                  <a:srgbClr val="0000FF"/>
                </a:solidFill>
                <a:cs typeface="Arial" charset="0"/>
              </a:rPr>
              <a:t>basée sur notre</a:t>
            </a:r>
            <a:r>
              <a:rPr lang="fr-FR" sz="4800" dirty="0">
                <a:solidFill>
                  <a:schemeClr val="accent2"/>
                </a:solidFill>
                <a:cs typeface="Arial" charset="0"/>
              </a:rPr>
              <a:t> </a:t>
            </a:r>
            <a:r>
              <a:rPr lang="fr-FR" sz="4800" dirty="0">
                <a:solidFill>
                  <a:srgbClr val="FF0000"/>
                </a:solidFill>
                <a:cs typeface="Arial" charset="0"/>
              </a:rPr>
              <a:t>expérience</a:t>
            </a:r>
            <a:r>
              <a:rPr lang="fr-FR" sz="4800" dirty="0">
                <a:solidFill>
                  <a:schemeClr val="accent2"/>
                </a:solidFill>
                <a:cs typeface="Arial" charset="0"/>
              </a:rPr>
              <a:t>. </a:t>
            </a:r>
          </a:p>
          <a:p>
            <a:pPr algn="just"/>
            <a:r>
              <a:rPr lang="fr-FR" sz="4800" dirty="0">
                <a:solidFill>
                  <a:srgbClr val="FF0000"/>
                </a:solidFill>
                <a:cs typeface="Arial" charset="0"/>
              </a:rPr>
              <a:t>ŒIL</a:t>
            </a:r>
            <a:r>
              <a:rPr lang="fr-FR" sz="4800" dirty="0">
                <a:solidFill>
                  <a:srgbClr val="0000FF"/>
                </a:solidFill>
                <a:cs typeface="Arial" charset="0"/>
              </a:rPr>
              <a:t> </a:t>
            </a:r>
          </a:p>
          <a:p>
            <a:pPr algn="just"/>
            <a:r>
              <a:rPr lang="fr-FR" sz="4800" dirty="0">
                <a:solidFill>
                  <a:srgbClr val="0000FF"/>
                </a:solidFill>
                <a:cs typeface="Arial" charset="0"/>
              </a:rPr>
              <a:t>		Fournit la base de la </a:t>
            </a:r>
            <a:r>
              <a:rPr lang="fr-FR" sz="4800" dirty="0">
                <a:solidFill>
                  <a:srgbClr val="7030A0"/>
                </a:solidFill>
                <a:cs typeface="Arial" charset="0"/>
              </a:rPr>
              <a:t>Perception Visuelle </a:t>
            </a:r>
          </a:p>
          <a:p>
            <a:pPr algn="just"/>
            <a:r>
              <a:rPr lang="fr-FR" sz="4800" dirty="0">
                <a:solidFill>
                  <a:srgbClr val="FF0000"/>
                </a:solidFill>
                <a:cs typeface="Arial" charset="0"/>
              </a:rPr>
              <a:t>CERVEAU </a:t>
            </a:r>
          </a:p>
          <a:p>
            <a:pPr algn="ctr"/>
            <a:r>
              <a:rPr lang="fr-FR" sz="4800" dirty="0">
                <a:solidFill>
                  <a:srgbClr val="FF0000"/>
                </a:solidFill>
                <a:cs typeface="Arial" charset="0"/>
              </a:rPr>
              <a:t>	</a:t>
            </a:r>
            <a:r>
              <a:rPr lang="fr-FR" sz="4800" dirty="0">
                <a:solidFill>
                  <a:srgbClr val="0000FF"/>
                </a:solidFill>
                <a:cs typeface="Arial" charset="0"/>
              </a:rPr>
              <a:t>Fait le travail le plus complexe</a:t>
            </a:r>
            <a:r>
              <a:rPr lang="fr-FR" sz="4800" dirty="0">
                <a:solidFill>
                  <a:schemeClr val="accent2"/>
                </a:solidFill>
                <a:cs typeface="Arial" charset="0"/>
              </a:rPr>
              <a:t> </a:t>
            </a:r>
            <a:r>
              <a:rPr lang="fr-FR" sz="4800" dirty="0">
                <a:solidFill>
                  <a:srgbClr val="FF0000"/>
                </a:solidFill>
                <a:cs typeface="Arial" charset="0"/>
              </a:rPr>
              <a:t>ANALYSE</a:t>
            </a:r>
            <a:endParaRPr lang="fr-FR" sz="4800" dirty="0">
              <a:solidFill>
                <a:schemeClr val="accent2"/>
              </a:solidFill>
              <a:cs typeface="Arial" charset="0"/>
            </a:endParaRPr>
          </a:p>
        </p:txBody>
      </p:sp>
      <p:sp>
        <p:nvSpPr>
          <p:cNvPr id="3" name="Flèche droite 2"/>
          <p:cNvSpPr/>
          <p:nvPr/>
        </p:nvSpPr>
        <p:spPr>
          <a:xfrm>
            <a:off x="0" y="5445125"/>
            <a:ext cx="977900"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 name="Flèche droite 3"/>
          <p:cNvSpPr/>
          <p:nvPr/>
        </p:nvSpPr>
        <p:spPr>
          <a:xfrm>
            <a:off x="0" y="3213100"/>
            <a:ext cx="977900"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4465638"/>
            <a:ext cx="9144000" cy="1555750"/>
          </a:xfrm>
          <a:prstGeom prst="rect">
            <a:avLst/>
          </a:prstGeom>
          <a:noFill/>
          <a:ln w="9525">
            <a:noFill/>
            <a:miter lim="800000"/>
            <a:headEnd/>
            <a:tailEnd/>
          </a:ln>
        </p:spPr>
        <p:txBody>
          <a:bodyPr>
            <a:spAutoFit/>
          </a:bodyPr>
          <a:lstStyle/>
          <a:p>
            <a:pPr algn="ctr"/>
            <a:r>
              <a:rPr lang="fr-FR" sz="4800">
                <a:solidFill>
                  <a:srgbClr val="0000FF"/>
                </a:solidFill>
              </a:rPr>
              <a:t>L’objet sera toujours perçu comme ayant la même taille</a:t>
            </a:r>
            <a:endParaRPr lang="fr-FR" sz="4800">
              <a:solidFill>
                <a:srgbClr val="0000FF"/>
              </a:solidFill>
              <a:cs typeface="Arial" charset="0"/>
            </a:endParaRPr>
          </a:p>
        </p:txBody>
      </p:sp>
      <p:sp>
        <p:nvSpPr>
          <p:cNvPr id="7172" name="Text Box 4"/>
          <p:cNvSpPr txBox="1">
            <a:spLocks noChangeArrowheads="1"/>
          </p:cNvSpPr>
          <p:nvPr/>
        </p:nvSpPr>
        <p:spPr bwMode="auto">
          <a:xfrm>
            <a:off x="827088" y="0"/>
            <a:ext cx="7488237" cy="579438"/>
          </a:xfrm>
          <a:prstGeom prst="rect">
            <a:avLst/>
          </a:prstGeom>
          <a:noFill/>
          <a:ln w="9525">
            <a:noFill/>
            <a:miter lim="800000"/>
            <a:headEnd/>
            <a:tailEnd/>
          </a:ln>
          <a:effectLst/>
        </p:spPr>
        <p:txBody>
          <a:bodyPr>
            <a:spAutoFit/>
          </a:bodyPr>
          <a:lstStyle/>
          <a:p>
            <a:pPr algn="ctr">
              <a:spcBef>
                <a:spcPct val="50000"/>
              </a:spcBef>
              <a:defRPr/>
            </a:pPr>
            <a:r>
              <a:rPr lang="fr-FR" sz="3200">
                <a:solidFill>
                  <a:srgbClr val="FF0000"/>
                </a:solidFill>
                <a:effectLst>
                  <a:outerShdw blurRad="38100" dist="38100" dir="2700000" algn="tl">
                    <a:srgbClr val="C0C0C0"/>
                  </a:outerShdw>
                </a:effectLst>
              </a:rPr>
              <a:t>CONTINUITÉ</a:t>
            </a:r>
            <a:r>
              <a:rPr lang="fr-FR" sz="3200">
                <a:solidFill>
                  <a:srgbClr val="FF0000"/>
                </a:solidFill>
              </a:rPr>
              <a:t> DE LA </a:t>
            </a:r>
            <a:r>
              <a:rPr lang="fr-FR" sz="3200">
                <a:solidFill>
                  <a:srgbClr val="FF0000"/>
                </a:solidFill>
                <a:effectLst>
                  <a:outerShdw blurRad="38100" dist="38100" dir="2700000" algn="tl">
                    <a:srgbClr val="C0C0C0"/>
                  </a:outerShdw>
                </a:effectLst>
              </a:rPr>
              <a:t>TAILLE</a:t>
            </a:r>
          </a:p>
        </p:txBody>
      </p:sp>
      <p:sp>
        <p:nvSpPr>
          <p:cNvPr id="17412" name="Text Box 5"/>
          <p:cNvSpPr txBox="1">
            <a:spLocks noChangeArrowheads="1"/>
          </p:cNvSpPr>
          <p:nvPr/>
        </p:nvSpPr>
        <p:spPr bwMode="auto">
          <a:xfrm>
            <a:off x="107950" y="914400"/>
            <a:ext cx="9036050" cy="3386138"/>
          </a:xfrm>
          <a:prstGeom prst="rect">
            <a:avLst/>
          </a:prstGeom>
          <a:noFill/>
          <a:ln w="9525">
            <a:noFill/>
            <a:miter lim="800000"/>
            <a:headEnd/>
            <a:tailEnd/>
          </a:ln>
        </p:spPr>
        <p:txBody>
          <a:bodyPr>
            <a:spAutoFit/>
          </a:bodyPr>
          <a:lstStyle/>
          <a:p>
            <a:pPr algn="ctr">
              <a:spcBef>
                <a:spcPct val="50000"/>
              </a:spcBef>
            </a:pPr>
            <a:r>
              <a:rPr lang="fr-FR" sz="4800">
                <a:solidFill>
                  <a:srgbClr val="0000FF"/>
                </a:solidFill>
              </a:rPr>
              <a:t>La taille de l’image projetée sur la rétine est réduite de ½ </a:t>
            </a:r>
          </a:p>
          <a:p>
            <a:pPr algn="ctr">
              <a:spcBef>
                <a:spcPct val="50000"/>
              </a:spcBef>
            </a:pPr>
            <a:r>
              <a:rPr lang="fr-FR" sz="4800">
                <a:solidFill>
                  <a:srgbClr val="0000FF"/>
                </a:solidFill>
              </a:rPr>
              <a:t>si on double la distance par rapport à l’objet</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ox(in)">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photo"/>
          <p:cNvPicPr>
            <a:picLocks noChangeAspect="1" noChangeArrowheads="1"/>
          </p:cNvPicPr>
          <p:nvPr/>
        </p:nvPicPr>
        <p:blipFill>
          <a:blip r:embed="rId3" cstate="print">
            <a:lum contrast="12000"/>
          </a:blip>
          <a:srcRect/>
          <a:stretch>
            <a:fillRect/>
          </a:stretch>
        </p:blipFill>
        <p:spPr bwMode="auto">
          <a:xfrm>
            <a:off x="457200" y="457200"/>
            <a:ext cx="8001000" cy="5467350"/>
          </a:xfrm>
          <a:prstGeom prst="rect">
            <a:avLst/>
          </a:prstGeom>
          <a:noFill/>
          <a:ln w="38100">
            <a:solidFill>
              <a:srgbClr val="000000"/>
            </a:solidFill>
            <a:miter lim="800000"/>
            <a:headEnd/>
            <a:tailEnd/>
          </a:ln>
        </p:spPr>
      </p:pic>
      <p:sp>
        <p:nvSpPr>
          <p:cNvPr id="18435" name="Text Box 3"/>
          <p:cNvSpPr txBox="1">
            <a:spLocks noChangeArrowheads="1"/>
          </p:cNvSpPr>
          <p:nvPr/>
        </p:nvSpPr>
        <p:spPr bwMode="auto">
          <a:xfrm>
            <a:off x="7451725" y="6453188"/>
            <a:ext cx="1531938" cy="274637"/>
          </a:xfrm>
          <a:prstGeom prst="rect">
            <a:avLst/>
          </a:prstGeom>
          <a:noFill/>
          <a:ln w="9525">
            <a:noFill/>
            <a:miter lim="800000"/>
            <a:headEnd/>
            <a:tailEnd/>
          </a:ln>
        </p:spPr>
        <p:txBody>
          <a:bodyPr wrap="none">
            <a:spAutoFit/>
          </a:bodyPr>
          <a:lstStyle/>
          <a:p>
            <a:r>
              <a:rPr lang="fr-FR" sz="1200">
                <a:latin typeface="Times New Roman" pitchFamily="18" charset="0"/>
              </a:rPr>
              <a:t>D’après Eric Kandel</a:t>
            </a:r>
          </a:p>
        </p:txBody>
      </p:sp>
    </p:spTree>
  </p:cSld>
  <p:clrMapOvr>
    <a:masterClrMapping/>
  </p:clrMapOvr>
  <p:transition spd="slow">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403350" y="44450"/>
            <a:ext cx="6408738" cy="641350"/>
          </a:xfrm>
          <a:prstGeom prst="rect">
            <a:avLst/>
          </a:prstGeom>
          <a:noFill/>
          <a:ln w="9525">
            <a:noFill/>
            <a:miter lim="800000"/>
            <a:headEnd/>
            <a:tailEnd/>
          </a:ln>
          <a:effectLst/>
        </p:spPr>
        <p:txBody>
          <a:bodyPr>
            <a:spAutoFit/>
          </a:bodyPr>
          <a:lstStyle/>
          <a:p>
            <a:pPr algn="ctr">
              <a:spcBef>
                <a:spcPct val="50000"/>
              </a:spcBef>
              <a:defRPr/>
            </a:pPr>
            <a:r>
              <a:rPr lang="fr-FR" sz="3600" dirty="0">
                <a:solidFill>
                  <a:srgbClr val="FF0000"/>
                </a:solidFill>
                <a:effectLst>
                  <a:outerShdw blurRad="38100" dist="38100" dir="2700000" algn="tl">
                    <a:srgbClr val="C0C0C0"/>
                  </a:outerShdw>
                </a:effectLst>
              </a:rPr>
              <a:t>CONTINUITÉ DE LA FORME</a:t>
            </a:r>
          </a:p>
        </p:txBody>
      </p:sp>
      <p:sp>
        <p:nvSpPr>
          <p:cNvPr id="8199" name="Text Box 7"/>
          <p:cNvSpPr txBox="1">
            <a:spLocks noChangeArrowheads="1"/>
          </p:cNvSpPr>
          <p:nvPr/>
        </p:nvSpPr>
        <p:spPr bwMode="auto">
          <a:xfrm>
            <a:off x="0" y="1239838"/>
            <a:ext cx="9144000" cy="4710112"/>
          </a:xfrm>
          <a:prstGeom prst="rect">
            <a:avLst/>
          </a:prstGeom>
          <a:noFill/>
          <a:ln w="9525">
            <a:noFill/>
            <a:miter lim="800000"/>
            <a:headEnd/>
            <a:tailEnd/>
          </a:ln>
          <a:effectLst/>
        </p:spPr>
        <p:txBody>
          <a:bodyPr>
            <a:spAutoFit/>
          </a:bodyPr>
          <a:lstStyle/>
          <a:p>
            <a:pPr algn="ctr">
              <a:spcBef>
                <a:spcPct val="50000"/>
              </a:spcBef>
              <a:defRPr/>
            </a:pPr>
            <a:r>
              <a:rPr lang="fr-FR" sz="4000" dirty="0">
                <a:solidFill>
                  <a:srgbClr val="0000FF"/>
                </a:solidFill>
                <a:effectLst>
                  <a:outerShdw blurRad="38100" dist="38100" dir="2700000" algn="tl">
                    <a:srgbClr val="C0C0C0"/>
                  </a:outerShdw>
                </a:effectLst>
              </a:rPr>
              <a:t>Personnes ou objets identiques toujours reconnus comme tels 	indépendamment des conditions </a:t>
            </a:r>
          </a:p>
          <a:p>
            <a:pPr algn="ctr">
              <a:spcBef>
                <a:spcPct val="50000"/>
              </a:spcBef>
              <a:buFont typeface="Arial" pitchFamily="34" charset="0"/>
              <a:buChar char="•"/>
              <a:defRPr/>
            </a:pPr>
            <a:r>
              <a:rPr lang="fr-FR" sz="4000" dirty="0">
                <a:solidFill>
                  <a:srgbClr val="0000FF"/>
                </a:solidFill>
                <a:effectLst>
                  <a:outerShdw blurRad="38100" dist="38100" dir="2700000" algn="tl">
                    <a:srgbClr val="C0C0C0"/>
                  </a:outerShdw>
                </a:effectLst>
              </a:rPr>
              <a:t>Luminosité </a:t>
            </a:r>
          </a:p>
          <a:p>
            <a:pPr algn="ctr">
              <a:spcBef>
                <a:spcPct val="50000"/>
              </a:spcBef>
              <a:buFont typeface="Arial" pitchFamily="34" charset="0"/>
              <a:buChar char="•"/>
              <a:defRPr/>
            </a:pPr>
            <a:r>
              <a:rPr lang="fr-FR" sz="4000" dirty="0">
                <a:solidFill>
                  <a:srgbClr val="0000FF"/>
                </a:solidFill>
                <a:effectLst>
                  <a:outerShdw blurRad="38100" dist="38100" dir="2700000" algn="tl">
                    <a:srgbClr val="C0C0C0"/>
                  </a:outerShdw>
                </a:effectLst>
              </a:rPr>
              <a:t>Distorsion  </a:t>
            </a:r>
          </a:p>
          <a:p>
            <a:pPr algn="ctr">
              <a:spcBef>
                <a:spcPct val="50000"/>
              </a:spcBef>
              <a:buFont typeface="Arial" pitchFamily="34" charset="0"/>
              <a:buChar char="•"/>
              <a:defRPr/>
            </a:pPr>
            <a:r>
              <a:rPr lang="fr-FR" sz="4000" dirty="0">
                <a:solidFill>
                  <a:srgbClr val="0000FF"/>
                </a:solidFill>
                <a:effectLst>
                  <a:outerShdw blurRad="38100" dist="38100" dir="2700000" algn="tl">
                    <a:srgbClr val="C0C0C0"/>
                  </a:outerShdw>
                </a:effectLst>
              </a:rPr>
              <a:t>Distance…</a:t>
            </a:r>
          </a:p>
        </p:txBody>
      </p:sp>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457200" y="419100"/>
            <a:ext cx="8229600" cy="488950"/>
          </a:xfrm>
        </p:spPr>
        <p:txBody>
          <a:bodyPr rtlCol="0">
            <a:normAutofit fontScale="90000"/>
          </a:bodyPr>
          <a:lstStyle/>
          <a:p>
            <a:pPr eaLnBrk="1" fontAlgn="auto" hangingPunct="1">
              <a:spcAft>
                <a:spcPts val="0"/>
              </a:spcAft>
              <a:defRPr/>
            </a:pPr>
            <a:r>
              <a:rPr lang="fr-FR" smtClean="0">
                <a:solidFill>
                  <a:srgbClr val="FF0000"/>
                </a:solidFill>
                <a:latin typeface="Arial" charset="0"/>
                <a:cs typeface="Arial" charset="0"/>
              </a:rPr>
              <a:t>CONTINUITÉ DE LA FORME</a:t>
            </a:r>
            <a:br>
              <a:rPr lang="fr-FR" smtClean="0">
                <a:solidFill>
                  <a:srgbClr val="FF0000"/>
                </a:solidFill>
                <a:latin typeface="Arial" charset="0"/>
                <a:cs typeface="Arial" charset="0"/>
              </a:rPr>
            </a:br>
            <a:endParaRPr lang="fr-FR" smtClean="0">
              <a:latin typeface="Arial" charset="0"/>
              <a:cs typeface="Arial" charset="0"/>
            </a:endParaRPr>
          </a:p>
        </p:txBody>
      </p:sp>
      <p:sp>
        <p:nvSpPr>
          <p:cNvPr id="3" name="Rectangle 2"/>
          <p:cNvSpPr/>
          <p:nvPr/>
        </p:nvSpPr>
        <p:spPr>
          <a:xfrm>
            <a:off x="0" y="981075"/>
            <a:ext cx="9144000" cy="3478213"/>
          </a:xfrm>
          <a:prstGeom prst="rect">
            <a:avLst/>
          </a:prstGeom>
        </p:spPr>
        <p:txBody>
          <a:bodyPr>
            <a:spAutoFit/>
          </a:bodyPr>
          <a:lstStyle/>
          <a:p>
            <a:pPr algn="ctr">
              <a:defRPr/>
            </a:pPr>
            <a:r>
              <a:rPr lang="fr-FR" sz="4400" dirty="0">
                <a:solidFill>
                  <a:srgbClr val="6666FF"/>
                </a:solidFill>
                <a:effectLst>
                  <a:outerShdw blurRad="38100" dist="38100" dir="2700000" algn="tl">
                    <a:srgbClr val="C0C0C0"/>
                  </a:outerShdw>
                </a:effectLst>
              </a:rPr>
              <a:t>Le cerveau se sert d’un grand nombre de mécanismes et d’informations (silhouette…) pour parvenir à une perception d’un objet dans son intégrité</a:t>
            </a:r>
            <a:endParaRPr lang="fr-FR" sz="4400" dirty="0">
              <a:solidFill>
                <a:srgbClr val="6666FF"/>
              </a:solidFill>
              <a:effectLst>
                <a:outerShdw blurRad="38100" dist="38100" dir="2700000" algn="tl">
                  <a:srgbClr val="C0C0C0"/>
                </a:outerShdw>
              </a:effectLst>
              <a:cs typeface="Arial" charset="0"/>
            </a:endParaRPr>
          </a:p>
        </p:txBody>
      </p:sp>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42913" y="1989138"/>
            <a:ext cx="8305800" cy="4246562"/>
          </a:xfrm>
          <a:prstGeom prst="rect">
            <a:avLst/>
          </a:prstGeom>
          <a:noFill/>
          <a:ln w="9525">
            <a:noFill/>
            <a:miter lim="800000"/>
            <a:headEnd/>
            <a:tailEnd/>
          </a:ln>
        </p:spPr>
        <p:txBody>
          <a:bodyPr>
            <a:spAutoFit/>
          </a:bodyPr>
          <a:lstStyle/>
          <a:p>
            <a:pPr algn="ctr">
              <a:defRPr/>
            </a:pPr>
            <a:r>
              <a:rPr lang="fr-FR" sz="5400" dirty="0">
                <a:solidFill>
                  <a:srgbClr val="0000FF"/>
                </a:solidFill>
                <a:effectLst>
                  <a:outerShdw blurRad="38100" dist="38100" dir="2700000" algn="tl">
                    <a:srgbClr val="C0C0C0"/>
                  </a:outerShdw>
                </a:effectLst>
              </a:rPr>
              <a:t>Le cerveau se trompe parfois lorsque les informations fournies par l’</a:t>
            </a:r>
            <a:r>
              <a:rPr lang="fr-FR" sz="5400" dirty="0">
                <a:solidFill>
                  <a:srgbClr val="0000FF"/>
                </a:solidFill>
                <a:effectLst>
                  <a:outerShdw blurRad="38100" dist="38100" dir="2700000" algn="tl">
                    <a:srgbClr val="C0C0C0"/>
                  </a:outerShdw>
                </a:effectLst>
                <a:cs typeface="Arial" charset="0"/>
              </a:rPr>
              <a:t>œil ne sont pas très claires </a:t>
            </a:r>
            <a:endParaRPr lang="fr-FR" sz="5400" dirty="0">
              <a:solidFill>
                <a:srgbClr val="0000FF"/>
              </a:solidFill>
              <a:effectLst>
                <a:outerShdw blurRad="38100" dist="38100" dir="2700000" algn="tl">
                  <a:srgbClr val="C0C0C0"/>
                </a:outerShdw>
              </a:effectLst>
            </a:endParaRPr>
          </a:p>
        </p:txBody>
      </p:sp>
      <p:sp>
        <p:nvSpPr>
          <p:cNvPr id="9220" name="Text Box 4"/>
          <p:cNvSpPr txBox="1">
            <a:spLocks noChangeArrowheads="1"/>
          </p:cNvSpPr>
          <p:nvPr/>
        </p:nvSpPr>
        <p:spPr bwMode="auto">
          <a:xfrm>
            <a:off x="0" y="115888"/>
            <a:ext cx="8964613" cy="1108075"/>
          </a:xfrm>
          <a:prstGeom prst="rect">
            <a:avLst/>
          </a:prstGeom>
          <a:noFill/>
          <a:ln w="9525">
            <a:noFill/>
            <a:miter lim="800000"/>
            <a:headEnd/>
            <a:tailEnd/>
          </a:ln>
          <a:effectLst/>
        </p:spPr>
        <p:txBody>
          <a:bodyPr>
            <a:spAutoFit/>
          </a:bodyPr>
          <a:lstStyle/>
          <a:p>
            <a:pPr algn="ctr">
              <a:spcBef>
                <a:spcPct val="50000"/>
              </a:spcBef>
              <a:defRPr/>
            </a:pPr>
            <a:r>
              <a:rPr lang="fr-FR" sz="6600" dirty="0">
                <a:solidFill>
                  <a:srgbClr val="FF0000"/>
                </a:solidFill>
                <a:effectLst>
                  <a:outerShdw blurRad="38100" dist="38100" dir="2700000" algn="tl">
                    <a:srgbClr val="C0C0C0"/>
                  </a:outerShdw>
                </a:effectLst>
              </a:rPr>
              <a:t>Illusions d’optique</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erveau vu 2"/>
          <p:cNvPicPr>
            <a:picLocks noChangeAspect="1" noChangeArrowheads="1"/>
          </p:cNvPicPr>
          <p:nvPr/>
        </p:nvPicPr>
        <p:blipFill>
          <a:blip r:embed="rId3" cstate="print">
            <a:lum bright="42000" contrast="-56000"/>
          </a:blip>
          <a:srcRect/>
          <a:stretch>
            <a:fillRect/>
          </a:stretch>
        </p:blipFill>
        <p:spPr bwMode="auto">
          <a:xfrm>
            <a:off x="0" y="-26988"/>
            <a:ext cx="9296400" cy="6856413"/>
          </a:xfrm>
          <a:prstGeom prst="rect">
            <a:avLst/>
          </a:prstGeom>
          <a:noFill/>
          <a:ln w="9525">
            <a:noFill/>
            <a:miter lim="800000"/>
            <a:headEnd/>
            <a:tailEnd/>
          </a:ln>
        </p:spPr>
      </p:pic>
      <p:sp>
        <p:nvSpPr>
          <p:cNvPr id="10244" name="Text Box 4"/>
          <p:cNvSpPr txBox="1">
            <a:spLocks noChangeArrowheads="1"/>
          </p:cNvSpPr>
          <p:nvPr/>
        </p:nvSpPr>
        <p:spPr bwMode="auto">
          <a:xfrm>
            <a:off x="0" y="836613"/>
            <a:ext cx="9324975" cy="2308225"/>
          </a:xfrm>
          <a:prstGeom prst="rect">
            <a:avLst/>
          </a:prstGeom>
          <a:noFill/>
          <a:ln w="9525">
            <a:noFill/>
            <a:miter lim="800000"/>
            <a:headEnd/>
            <a:tailEnd/>
          </a:ln>
        </p:spPr>
        <p:txBody>
          <a:bodyPr>
            <a:spAutoFit/>
          </a:bodyPr>
          <a:lstStyle/>
          <a:p>
            <a:pPr eaLnBrk="0" hangingPunct="0">
              <a:spcBef>
                <a:spcPct val="50000"/>
              </a:spcBef>
              <a:defRPr/>
            </a:pPr>
            <a:r>
              <a:rPr lang="fr-CA" sz="3600" dirty="0">
                <a:solidFill>
                  <a:srgbClr val="0000FF"/>
                </a:solidFill>
                <a:effectLst>
                  <a:outerShdw blurRad="38100" dist="38100" dir="2700000" algn="tl">
                    <a:srgbClr val="C0C0C0"/>
                  </a:outerShdw>
                </a:effectLst>
                <a:latin typeface="Maiandra GD" pitchFamily="34" charset="0"/>
              </a:rPr>
              <a:t>Une image est neutre en elle-même, c’est lors du traitement de l’information au cerveau qu’une interprétation erronée peut se produire</a:t>
            </a:r>
          </a:p>
        </p:txBody>
      </p:sp>
      <p:sp>
        <p:nvSpPr>
          <p:cNvPr id="10245" name="Text Box 5"/>
          <p:cNvSpPr txBox="1">
            <a:spLocks noChangeArrowheads="1"/>
          </p:cNvSpPr>
          <p:nvPr/>
        </p:nvSpPr>
        <p:spPr bwMode="auto">
          <a:xfrm>
            <a:off x="0" y="2900363"/>
            <a:ext cx="9144000" cy="2308225"/>
          </a:xfrm>
          <a:prstGeom prst="rect">
            <a:avLst/>
          </a:prstGeom>
          <a:noFill/>
          <a:ln w="9525">
            <a:noFill/>
            <a:miter lim="800000"/>
            <a:headEnd/>
            <a:tailEnd/>
          </a:ln>
        </p:spPr>
        <p:txBody>
          <a:bodyPr>
            <a:spAutoFit/>
          </a:bodyPr>
          <a:lstStyle/>
          <a:p>
            <a:pPr algn="ctr" eaLnBrk="0" hangingPunct="0">
              <a:defRPr/>
            </a:pPr>
            <a:r>
              <a:rPr lang="fr-CA" sz="3600" dirty="0">
                <a:solidFill>
                  <a:srgbClr val="0000FF"/>
                </a:solidFill>
                <a:effectLst>
                  <a:outerShdw blurRad="38100" dist="38100" dir="2700000" algn="tl">
                    <a:srgbClr val="C0C0C0"/>
                  </a:outerShdw>
                </a:effectLst>
                <a:latin typeface="Maiandra GD" pitchFamily="34" charset="0"/>
              </a:rPr>
              <a:t>Une illusion est une fausse perception de la réalité due à une apparence trompeuse C’est un mauvais jugement d’une sensation réellement perçue </a:t>
            </a:r>
          </a:p>
        </p:txBody>
      </p:sp>
      <p:sp>
        <p:nvSpPr>
          <p:cNvPr id="10246" name="Text Box 6"/>
          <p:cNvSpPr txBox="1">
            <a:spLocks noChangeArrowheads="1"/>
          </p:cNvSpPr>
          <p:nvPr/>
        </p:nvSpPr>
        <p:spPr bwMode="auto">
          <a:xfrm>
            <a:off x="468313" y="5141913"/>
            <a:ext cx="8382000" cy="1816100"/>
          </a:xfrm>
          <a:prstGeom prst="rect">
            <a:avLst/>
          </a:prstGeom>
          <a:noFill/>
          <a:ln w="9525">
            <a:noFill/>
            <a:miter lim="800000"/>
            <a:headEnd/>
            <a:tailEnd/>
          </a:ln>
        </p:spPr>
        <p:txBody>
          <a:bodyPr>
            <a:spAutoFit/>
          </a:bodyPr>
          <a:lstStyle/>
          <a:p>
            <a:pPr eaLnBrk="0" hangingPunct="0"/>
            <a:r>
              <a:rPr lang="fr-CA" sz="3200">
                <a:solidFill>
                  <a:srgbClr val="0000FF"/>
                </a:solidFill>
                <a:latin typeface="Maiandra GD" pitchFamily="34" charset="0"/>
              </a:rPr>
              <a:t>Les illusionnistes jouent sur ces aspects : </a:t>
            </a:r>
          </a:p>
          <a:p>
            <a:pPr eaLnBrk="0" hangingPunct="0"/>
            <a:r>
              <a:rPr lang="fr-CA" sz="3200">
                <a:solidFill>
                  <a:srgbClr val="0000FF"/>
                </a:solidFill>
                <a:latin typeface="Maiandra GD" pitchFamily="34" charset="0"/>
              </a:rPr>
              <a:t>		</a:t>
            </a:r>
            <a:r>
              <a:rPr lang="fr-CA" sz="3200">
                <a:solidFill>
                  <a:srgbClr val="0000FF"/>
                </a:solidFill>
                <a:latin typeface="Algerian" pitchFamily="82" charset="0"/>
              </a:rPr>
              <a:t>Il n’y pas de « magie »</a:t>
            </a:r>
          </a:p>
          <a:p>
            <a:pPr eaLnBrk="0" hangingPunct="0">
              <a:spcBef>
                <a:spcPct val="50000"/>
              </a:spcBef>
            </a:pPr>
            <a:endParaRPr lang="fr-CA" sz="3200">
              <a:latin typeface="Maiandra GD" pitchFamily="34" charset="0"/>
            </a:endParaRPr>
          </a:p>
        </p:txBody>
      </p:sp>
      <p:sp>
        <p:nvSpPr>
          <p:cNvPr id="10247" name="Text Box 7"/>
          <p:cNvSpPr txBox="1">
            <a:spLocks noChangeArrowheads="1"/>
          </p:cNvSpPr>
          <p:nvPr/>
        </p:nvSpPr>
        <p:spPr bwMode="auto">
          <a:xfrm>
            <a:off x="468313" y="6196013"/>
            <a:ext cx="8675687" cy="762000"/>
          </a:xfrm>
          <a:prstGeom prst="rect">
            <a:avLst/>
          </a:prstGeom>
          <a:noFill/>
          <a:ln w="9525">
            <a:noFill/>
            <a:miter lim="800000"/>
            <a:headEnd/>
            <a:tailEnd/>
          </a:ln>
        </p:spPr>
        <p:txBody>
          <a:bodyPr>
            <a:spAutoFit/>
          </a:bodyPr>
          <a:lstStyle/>
          <a:p>
            <a:pPr algn="ctr" eaLnBrk="0" hangingPunct="0">
              <a:spcBef>
                <a:spcPct val="50000"/>
              </a:spcBef>
              <a:defRPr/>
            </a:pPr>
            <a:r>
              <a:rPr lang="fr-CA" sz="4400" dirty="0">
                <a:solidFill>
                  <a:srgbClr val="FF0000"/>
                </a:solidFill>
                <a:effectLst>
                  <a:outerShdw blurRad="38100" dist="38100" dir="2700000" algn="tl">
                    <a:srgbClr val="C0C0C0"/>
                  </a:outerShdw>
                </a:effectLst>
                <a:latin typeface="Algerian" pitchFamily="82" charset="0"/>
              </a:rPr>
              <a:t>TOUT N’EST QU’ILLUSION!</a:t>
            </a:r>
          </a:p>
        </p:txBody>
      </p:sp>
      <p:sp>
        <p:nvSpPr>
          <p:cNvPr id="9" name="Text Box 4"/>
          <p:cNvSpPr txBox="1">
            <a:spLocks noChangeArrowheads="1"/>
          </p:cNvSpPr>
          <p:nvPr/>
        </p:nvSpPr>
        <p:spPr bwMode="auto">
          <a:xfrm>
            <a:off x="144463" y="-171450"/>
            <a:ext cx="8964612" cy="1108075"/>
          </a:xfrm>
          <a:prstGeom prst="rect">
            <a:avLst/>
          </a:prstGeom>
          <a:noFill/>
          <a:ln w="9525">
            <a:noFill/>
            <a:miter lim="800000"/>
            <a:headEnd/>
            <a:tailEnd/>
          </a:ln>
          <a:effectLst/>
        </p:spPr>
        <p:txBody>
          <a:bodyPr>
            <a:spAutoFit/>
          </a:bodyPr>
          <a:lstStyle/>
          <a:p>
            <a:pPr algn="ctr">
              <a:spcBef>
                <a:spcPct val="50000"/>
              </a:spcBef>
              <a:defRPr/>
            </a:pPr>
            <a:r>
              <a:rPr lang="fr-FR" sz="6600" dirty="0">
                <a:solidFill>
                  <a:srgbClr val="FF0000"/>
                </a:solidFill>
                <a:effectLst>
                  <a:outerShdw blurRad="38100" dist="38100" dir="2700000" algn="tl">
                    <a:srgbClr val="C0C0C0"/>
                  </a:outerShdw>
                </a:effectLst>
              </a:rPr>
              <a:t>Illusions d’optique</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1000"/>
                                  </p:stCondLst>
                                  <p:iterate type="wd">
                                    <p:tmAbs val="300"/>
                                  </p:iterate>
                                  <p:childTnLst>
                                    <p:set>
                                      <p:cBhvr>
                                        <p:cTn id="17" dur="1" fill="hold">
                                          <p:stCondLst>
                                            <p:cond delay="299"/>
                                          </p:stCondLst>
                                        </p:cTn>
                                        <p:tgtEl>
                                          <p:spTgt spid="10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utoUpdateAnimBg="0"/>
      <p:bldP spid="10245" grpId="0" autoUpdateAnimBg="0"/>
      <p:bldP spid="10246" grpId="0" autoUpdateAnimBg="0"/>
      <p:bldP spid="1024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ourese illusions"/>
          <p:cNvPicPr>
            <a:picLocks noChangeAspect="1" noChangeArrowheads="1"/>
          </p:cNvPicPr>
          <p:nvPr/>
        </p:nvPicPr>
        <p:blipFill>
          <a:blip r:embed="rId3" cstate="print"/>
          <a:srcRect/>
          <a:stretch>
            <a:fillRect/>
          </a:stretch>
        </p:blipFill>
        <p:spPr bwMode="auto">
          <a:xfrm>
            <a:off x="-31750" y="0"/>
            <a:ext cx="5289550" cy="6858000"/>
          </a:xfrm>
          <a:prstGeom prst="rect">
            <a:avLst/>
          </a:prstGeom>
          <a:noFill/>
          <a:ln w="9525">
            <a:noFill/>
            <a:miter lim="800000"/>
            <a:headEnd/>
            <a:tailEnd/>
          </a:ln>
        </p:spPr>
      </p:pic>
      <p:sp>
        <p:nvSpPr>
          <p:cNvPr id="23555" name="Text Box 3"/>
          <p:cNvSpPr txBox="1">
            <a:spLocks noChangeArrowheads="1"/>
          </p:cNvSpPr>
          <p:nvPr/>
        </p:nvSpPr>
        <p:spPr bwMode="auto">
          <a:xfrm>
            <a:off x="5508625" y="404813"/>
            <a:ext cx="3455988" cy="7173912"/>
          </a:xfrm>
          <a:prstGeom prst="rect">
            <a:avLst/>
          </a:prstGeom>
          <a:noFill/>
          <a:ln w="9525">
            <a:noFill/>
            <a:miter lim="800000"/>
            <a:headEnd/>
            <a:tailEnd/>
          </a:ln>
        </p:spPr>
        <p:txBody>
          <a:bodyPr>
            <a:spAutoFit/>
          </a:bodyPr>
          <a:lstStyle/>
          <a:p>
            <a:pPr eaLnBrk="0" hangingPunct="0">
              <a:spcBef>
                <a:spcPts val="500"/>
              </a:spcBef>
              <a:spcAft>
                <a:spcPts val="500"/>
              </a:spcAft>
            </a:pPr>
            <a:r>
              <a:rPr lang="fr-CA">
                <a:solidFill>
                  <a:srgbClr val="99FF33"/>
                </a:solidFill>
              </a:rPr>
              <a:t>Il s'agit</a:t>
            </a:r>
            <a:r>
              <a:rPr lang="fr-CA"/>
              <a:t> </a:t>
            </a:r>
            <a:r>
              <a:rPr lang="fr-CA">
                <a:solidFill>
                  <a:srgbClr val="6666FF"/>
                </a:solidFill>
              </a:rPr>
              <a:t>d'un étrange monde</a:t>
            </a:r>
            <a:r>
              <a:rPr lang="fr-CA"/>
              <a:t>, </a:t>
            </a:r>
            <a:r>
              <a:rPr lang="fr-CA">
                <a:solidFill>
                  <a:srgbClr val="006600"/>
                </a:solidFill>
              </a:rPr>
              <a:t>dans lequel</a:t>
            </a:r>
            <a:r>
              <a:rPr lang="fr-CA"/>
              <a:t> </a:t>
            </a:r>
            <a:r>
              <a:rPr lang="fr-CA">
                <a:solidFill>
                  <a:srgbClr val="9900CC"/>
                </a:solidFill>
              </a:rPr>
              <a:t>l'image que l'on</a:t>
            </a:r>
            <a:r>
              <a:rPr lang="fr-CA"/>
              <a:t> </a:t>
            </a:r>
            <a:r>
              <a:rPr lang="fr-CA">
                <a:solidFill>
                  <a:srgbClr val="FF99FF"/>
                </a:solidFill>
              </a:rPr>
              <a:t>voit ne correspond pas</a:t>
            </a:r>
            <a:r>
              <a:rPr lang="fr-CA"/>
              <a:t> </a:t>
            </a:r>
            <a:r>
              <a:rPr lang="fr-CA">
                <a:solidFill>
                  <a:srgbClr val="00FFCC"/>
                </a:solidFill>
              </a:rPr>
              <a:t>à la représentation que</a:t>
            </a:r>
            <a:r>
              <a:rPr lang="fr-CA"/>
              <a:t> </a:t>
            </a:r>
            <a:r>
              <a:rPr lang="fr-CA">
                <a:solidFill>
                  <a:srgbClr val="CC0000"/>
                </a:solidFill>
              </a:rPr>
              <a:t>peut s'en faire le cerveau</a:t>
            </a:r>
            <a:r>
              <a:rPr lang="fr-CA" sz="2200"/>
              <a:t> </a:t>
            </a:r>
          </a:p>
          <a:p>
            <a:pPr eaLnBrk="0" hangingPunct="0">
              <a:spcBef>
                <a:spcPts val="500"/>
              </a:spcBef>
              <a:spcAft>
                <a:spcPts val="500"/>
              </a:spcAft>
            </a:pPr>
            <a:r>
              <a:rPr lang="fr-CA" sz="2200">
                <a:solidFill>
                  <a:srgbClr val="660066"/>
                </a:solidFill>
              </a:rPr>
              <a:t>Il se produit donc une impression étrange qu'a su exploiter à merveille le célèbre </a:t>
            </a:r>
          </a:p>
          <a:p>
            <a:pPr eaLnBrk="0" hangingPunct="0">
              <a:spcBef>
                <a:spcPts val="500"/>
              </a:spcBef>
              <a:spcAft>
                <a:spcPts val="500"/>
              </a:spcAft>
            </a:pPr>
            <a:r>
              <a:rPr lang="fr-CA" sz="2200" b="0">
                <a:solidFill>
                  <a:srgbClr val="9900CC"/>
                </a:solidFill>
              </a:rPr>
              <a:t>artiste hollandais</a:t>
            </a:r>
          </a:p>
          <a:p>
            <a:pPr eaLnBrk="0" hangingPunct="0">
              <a:spcBef>
                <a:spcPts val="500"/>
              </a:spcBef>
              <a:spcAft>
                <a:spcPts val="500"/>
              </a:spcAft>
            </a:pPr>
            <a:r>
              <a:rPr lang="fr-CA" sz="2200"/>
              <a:t> </a:t>
            </a:r>
            <a:r>
              <a:rPr lang="fr-FR" sz="4000">
                <a:solidFill>
                  <a:srgbClr val="0000FF"/>
                </a:solidFill>
                <a:cs typeface="Arial" charset="0"/>
              </a:rPr>
              <a:t>Maurits Cornelis Escher</a:t>
            </a:r>
            <a:endParaRPr lang="fr-CA" sz="2200"/>
          </a:p>
          <a:p>
            <a:pPr algn="r" eaLnBrk="0" hangingPunct="0">
              <a:spcBef>
                <a:spcPct val="50000"/>
              </a:spcBef>
            </a:pPr>
            <a:endParaRPr lang="fr-CA" sz="2200" u="sng"/>
          </a:p>
        </p:txBody>
      </p:sp>
      <p:sp>
        <p:nvSpPr>
          <p:cNvPr id="12292" name="Text Box 4"/>
          <p:cNvSpPr txBox="1">
            <a:spLocks noChangeArrowheads="1"/>
          </p:cNvSpPr>
          <p:nvPr/>
        </p:nvSpPr>
        <p:spPr bwMode="auto">
          <a:xfrm>
            <a:off x="5486400" y="-26988"/>
            <a:ext cx="3838575" cy="523876"/>
          </a:xfrm>
          <a:prstGeom prst="rect">
            <a:avLst/>
          </a:prstGeom>
          <a:noFill/>
          <a:ln w="9525">
            <a:noFill/>
            <a:miter lim="800000"/>
            <a:headEnd/>
            <a:tailEnd/>
          </a:ln>
        </p:spPr>
        <p:txBody>
          <a:bodyPr>
            <a:spAutoFit/>
          </a:bodyPr>
          <a:lstStyle/>
          <a:p>
            <a:pPr algn="ctr" eaLnBrk="0" hangingPunct="0">
              <a:spcBef>
                <a:spcPts val="500"/>
              </a:spcBef>
              <a:spcAft>
                <a:spcPts val="500"/>
              </a:spcAft>
              <a:defRPr/>
            </a:pPr>
            <a:r>
              <a:rPr lang="fr-CA" sz="2800" i="1" dirty="0">
                <a:solidFill>
                  <a:srgbClr val="FF0000"/>
                </a:solidFill>
                <a:effectLst>
                  <a:outerShdw blurRad="38100" dist="38100" dir="2700000" algn="tl">
                    <a:srgbClr val="C0C0C0"/>
                  </a:outerShdw>
                </a:effectLst>
              </a:rPr>
              <a:t>Illusions artistiques</a:t>
            </a:r>
          </a:p>
        </p:txBody>
      </p:sp>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nd1 copier"/>
          <p:cNvPicPr>
            <a:picLocks noChangeAspect="1" noChangeArrowheads="1"/>
          </p:cNvPicPr>
          <p:nvPr/>
        </p:nvPicPr>
        <p:blipFill>
          <a:blip r:embed="rId3" cstate="print"/>
          <a:srcRect/>
          <a:stretch>
            <a:fillRect/>
          </a:stretch>
        </p:blipFill>
        <p:spPr bwMode="auto">
          <a:xfrm>
            <a:off x="2732088" y="0"/>
            <a:ext cx="6411912" cy="6858000"/>
          </a:xfrm>
          <a:prstGeom prst="rect">
            <a:avLst/>
          </a:prstGeom>
          <a:noFill/>
          <a:ln w="9525">
            <a:noFill/>
            <a:miter lim="800000"/>
            <a:headEnd/>
            <a:tailEnd/>
          </a:ln>
        </p:spPr>
      </p:pic>
      <p:sp>
        <p:nvSpPr>
          <p:cNvPr id="5123" name="Rectangle 3"/>
          <p:cNvSpPr>
            <a:spLocks noGrp="1" noChangeArrowheads="1"/>
          </p:cNvSpPr>
          <p:nvPr>
            <p:ph type="title"/>
          </p:nvPr>
        </p:nvSpPr>
        <p:spPr>
          <a:xfrm>
            <a:off x="-228600" y="2667000"/>
            <a:ext cx="3200400" cy="1143000"/>
          </a:xfrm>
        </p:spPr>
        <p:txBody>
          <a:bodyPr/>
          <a:lstStyle/>
          <a:p>
            <a:pPr eaLnBrk="1" hangingPunct="1"/>
            <a:r>
              <a:rPr lang="fr-FR" sz="2600" smtClean="0"/>
              <a:t>INTRODUCTION</a:t>
            </a:r>
          </a:p>
        </p:txBody>
      </p:sp>
    </p:spTree>
  </p:cSld>
  <p:clrMapOvr>
    <a:masterClrMapping/>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p:txBody>
          <a:bodyPr/>
          <a:lstStyle/>
          <a:p>
            <a:pPr eaLnBrk="1" hangingPunct="1"/>
            <a:endParaRPr lang="fr-FR" smtClean="0"/>
          </a:p>
        </p:txBody>
      </p:sp>
      <p:sp>
        <p:nvSpPr>
          <p:cNvPr id="33795" name="Espace réservé du contenu 2"/>
          <p:cNvSpPr>
            <a:spLocks noGrp="1"/>
          </p:cNvSpPr>
          <p:nvPr>
            <p:ph idx="1"/>
          </p:nvPr>
        </p:nvSpPr>
        <p:spPr/>
        <p:txBody>
          <a:bodyPr/>
          <a:lstStyle/>
          <a:p>
            <a:pPr eaLnBrk="1" hangingPunct="1"/>
            <a:endParaRPr lang="fr-FR" smtClean="0"/>
          </a:p>
        </p:txBody>
      </p:sp>
      <p:pic>
        <p:nvPicPr>
          <p:cNvPr id="33796" name="Picture 7"/>
          <p:cNvPicPr>
            <a:picLocks noChangeAspect="1" noChangeArrowheads="1"/>
          </p:cNvPicPr>
          <p:nvPr/>
        </p:nvPicPr>
        <p:blipFill>
          <a:blip r:embed="rId3" cstate="print"/>
          <a:srcRect/>
          <a:stretch>
            <a:fillRect/>
          </a:stretch>
        </p:blipFill>
        <p:spPr bwMode="auto">
          <a:xfrm>
            <a:off x="138113" y="142875"/>
            <a:ext cx="8791575" cy="65706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0" y="115888"/>
            <a:ext cx="9144000" cy="3540125"/>
          </a:xfrm>
          <a:prstGeom prst="rect">
            <a:avLst/>
          </a:prstGeom>
          <a:noFill/>
          <a:ln w="9525">
            <a:noFill/>
            <a:miter lim="800000"/>
            <a:headEnd/>
            <a:tailEnd/>
          </a:ln>
          <a:effectLst/>
        </p:spPr>
        <p:txBody>
          <a:bodyPr>
            <a:spAutoFit/>
          </a:bodyPr>
          <a:lstStyle/>
          <a:p>
            <a:pPr algn="ctr">
              <a:spcBef>
                <a:spcPct val="50000"/>
              </a:spcBef>
              <a:defRPr/>
            </a:pPr>
            <a:r>
              <a:rPr lang="fr-FR" sz="3200" dirty="0">
                <a:solidFill>
                  <a:srgbClr val="0000CC"/>
                </a:solidFill>
                <a:effectLst>
                  <a:outerShdw blurRad="38100" dist="38100" dir="2700000" algn="tl">
                    <a:srgbClr val="C0C0C0"/>
                  </a:outerShdw>
                </a:effectLst>
              </a:rPr>
              <a:t>DESSINS IMPOSSIBLES</a:t>
            </a:r>
          </a:p>
          <a:p>
            <a:pPr>
              <a:defRPr/>
            </a:pPr>
            <a:endParaRPr lang="fr-FR" sz="3200" dirty="0">
              <a:solidFill>
                <a:srgbClr val="0000CC"/>
              </a:solidFill>
            </a:endParaRPr>
          </a:p>
          <a:p>
            <a:pPr>
              <a:defRPr/>
            </a:pPr>
            <a:r>
              <a:rPr lang="fr-FR" sz="3200" dirty="0">
                <a:solidFill>
                  <a:srgbClr val="0000CC"/>
                </a:solidFill>
              </a:rPr>
              <a:t>Des parties différentes de chacun des dessins suscitent des interprétations incompatibles entres elles. </a:t>
            </a:r>
          </a:p>
          <a:p>
            <a:pPr>
              <a:defRPr/>
            </a:pPr>
            <a:r>
              <a:rPr lang="fr-FR" sz="3200" dirty="0">
                <a:solidFill>
                  <a:srgbClr val="0000CC"/>
                </a:solidFill>
              </a:rPr>
              <a:t>Tous les objets de cette catégorie ne pourraient pas exister</a:t>
            </a: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lephant4"/>
          <p:cNvPicPr>
            <a:picLocks noChangeAspect="1" noChangeArrowheads="1"/>
          </p:cNvPicPr>
          <p:nvPr/>
        </p:nvPicPr>
        <p:blipFill>
          <a:blip r:embed="rId3" cstate="print"/>
          <a:srcRect/>
          <a:stretch>
            <a:fillRect/>
          </a:stretch>
        </p:blipFill>
        <p:spPr bwMode="auto">
          <a:xfrm>
            <a:off x="251520" y="1556792"/>
            <a:ext cx="4792662" cy="4586287"/>
          </a:xfrm>
          <a:prstGeom prst="rect">
            <a:avLst/>
          </a:prstGeom>
          <a:noFill/>
          <a:ln w="9525">
            <a:noFill/>
            <a:miter lim="800000"/>
            <a:headEnd/>
            <a:tailEnd/>
          </a:ln>
        </p:spPr>
      </p:pic>
      <p:sp>
        <p:nvSpPr>
          <p:cNvPr id="23556" name="Text Box 4"/>
          <p:cNvSpPr txBox="1">
            <a:spLocks noChangeArrowheads="1"/>
          </p:cNvSpPr>
          <p:nvPr/>
        </p:nvSpPr>
        <p:spPr bwMode="auto">
          <a:xfrm>
            <a:off x="0" y="115888"/>
            <a:ext cx="9144000" cy="1692275"/>
          </a:xfrm>
          <a:prstGeom prst="rect">
            <a:avLst/>
          </a:prstGeom>
          <a:noFill/>
          <a:ln w="9525">
            <a:noFill/>
            <a:miter lim="800000"/>
            <a:headEnd/>
            <a:tailEnd/>
          </a:ln>
          <a:effectLst/>
        </p:spPr>
        <p:txBody>
          <a:bodyPr>
            <a:spAutoFit/>
          </a:bodyPr>
          <a:lstStyle/>
          <a:p>
            <a:pPr algn="ctr">
              <a:spcBef>
                <a:spcPct val="50000"/>
              </a:spcBef>
              <a:defRPr/>
            </a:pPr>
            <a:r>
              <a:rPr lang="fr-FR" sz="3200" dirty="0">
                <a:solidFill>
                  <a:srgbClr val="CC0099"/>
                </a:solidFill>
                <a:effectLst>
                  <a:outerShdw blurRad="38100" dist="38100" dir="2700000" algn="tl">
                    <a:srgbClr val="C0C0C0"/>
                  </a:outerShdw>
                </a:effectLst>
              </a:rPr>
              <a:t>DESSINS IMPOSSIBLES</a:t>
            </a:r>
          </a:p>
          <a:p>
            <a:pPr algn="ctr">
              <a:spcBef>
                <a:spcPct val="50000"/>
              </a:spcBef>
              <a:defRPr/>
            </a:pPr>
            <a:r>
              <a:rPr lang="fr-FR" dirty="0">
                <a:solidFill>
                  <a:srgbClr val="CC0099"/>
                </a:solidFill>
                <a:effectLst>
                  <a:outerShdw blurRad="38100" dist="38100" dir="2700000" algn="tl">
                    <a:srgbClr val="C0C0C0"/>
                  </a:outerShdw>
                </a:effectLst>
              </a:rPr>
              <a:t>COMBIEN DE PATTES POSSEDE CET ELEPHANT ???</a:t>
            </a:r>
          </a:p>
          <a:p>
            <a:pPr algn="ctr">
              <a:spcBef>
                <a:spcPct val="50000"/>
              </a:spcBef>
              <a:defRPr/>
            </a:pPr>
            <a:r>
              <a:rPr lang="fr-FR" dirty="0">
                <a:solidFill>
                  <a:srgbClr val="CC0099"/>
                </a:solidFill>
                <a:effectLst>
                  <a:outerShdw blurRad="38100" dist="38100" dir="2700000" algn="tl">
                    <a:srgbClr val="C0C0C0"/>
                  </a:outerShdw>
                </a:effectLst>
              </a:rPr>
              <a:t>COMBIEN DE COLONNES ???</a:t>
            </a:r>
          </a:p>
        </p:txBody>
      </p:sp>
      <p:pic>
        <p:nvPicPr>
          <p:cNvPr id="35844" name="Picture 4"/>
          <p:cNvPicPr>
            <a:picLocks noChangeAspect="1" noChangeArrowheads="1"/>
          </p:cNvPicPr>
          <p:nvPr/>
        </p:nvPicPr>
        <p:blipFill>
          <a:blip r:embed="rId4" cstate="print"/>
          <a:srcRect/>
          <a:stretch>
            <a:fillRect/>
          </a:stretch>
        </p:blipFill>
        <p:spPr bwMode="auto">
          <a:xfrm>
            <a:off x="6049963" y="2708275"/>
            <a:ext cx="3130550" cy="41497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0" y="104775"/>
            <a:ext cx="9144000" cy="2370138"/>
          </a:xfrm>
          <a:prstGeom prst="rect">
            <a:avLst/>
          </a:prstGeom>
          <a:noFill/>
          <a:ln w="9525">
            <a:noFill/>
            <a:miter lim="800000"/>
            <a:headEnd/>
            <a:tailEnd/>
          </a:ln>
        </p:spPr>
        <p:txBody>
          <a:bodyPr>
            <a:spAutoFit/>
          </a:bodyPr>
          <a:lstStyle/>
          <a:p>
            <a:r>
              <a:rPr lang="fr-FR" sz="2800">
                <a:solidFill>
                  <a:srgbClr val="FF0000"/>
                </a:solidFill>
              </a:rPr>
              <a:t>Illusions ambigües</a:t>
            </a:r>
          </a:p>
          <a:p>
            <a:r>
              <a:rPr lang="fr-FR">
                <a:solidFill>
                  <a:srgbClr val="0000CC"/>
                </a:solidFill>
              </a:rPr>
              <a:t>Les illusions ambiguës sont des images ou objets qui subissent des changements significatifs d'apparence. </a:t>
            </a:r>
          </a:p>
          <a:p>
            <a:r>
              <a:rPr lang="fr-FR">
                <a:solidFill>
                  <a:srgbClr val="0000CC"/>
                </a:solidFill>
              </a:rPr>
              <a:t>La perception alternera entre les interprétations qui toutes seront perçues comme valides mais ne confirment pas une seule représentation.</a:t>
            </a:r>
          </a:p>
        </p:txBody>
      </p:sp>
      <p:pic>
        <p:nvPicPr>
          <p:cNvPr id="36867" name="Picture 2"/>
          <p:cNvPicPr>
            <a:picLocks noChangeAspect="1" noChangeArrowheads="1"/>
          </p:cNvPicPr>
          <p:nvPr/>
        </p:nvPicPr>
        <p:blipFill>
          <a:blip r:embed="rId2" cstate="print"/>
          <a:srcRect/>
          <a:stretch>
            <a:fillRect/>
          </a:stretch>
        </p:blipFill>
        <p:spPr bwMode="auto">
          <a:xfrm>
            <a:off x="2124075" y="3933825"/>
            <a:ext cx="6526213" cy="2951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Text Box 3"/>
          <p:cNvSpPr>
            <a:spLocks noGrp="1" noChangeArrowheads="1"/>
          </p:cNvSpPr>
          <p:nvPr>
            <p:ph type="title"/>
          </p:nvPr>
        </p:nvSpPr>
        <p:spPr>
          <a:xfrm>
            <a:off x="5943600" y="3357563"/>
            <a:ext cx="3124200" cy="1558925"/>
          </a:xfrm>
        </p:spPr>
        <p:txBody>
          <a:bodyPr rtlCol="0">
            <a:normAutofit fontScale="90000"/>
          </a:bodyPr>
          <a:lstStyle/>
          <a:p>
            <a:pPr algn="just" eaLnBrk="1" fontAlgn="auto" hangingPunct="1">
              <a:spcBef>
                <a:spcPts val="500"/>
              </a:spcBef>
              <a:spcAft>
                <a:spcPts val="500"/>
              </a:spcAft>
              <a:defRPr/>
            </a:pPr>
            <a:r>
              <a:rPr lang="fr-CA" sz="2200" smtClean="0">
                <a:solidFill>
                  <a:srgbClr val="0000FF"/>
                </a:solidFill>
              </a:rPr>
              <a:t/>
            </a:r>
            <a:br>
              <a:rPr lang="fr-CA" sz="2200" smtClean="0">
                <a:solidFill>
                  <a:srgbClr val="0000FF"/>
                </a:solidFill>
              </a:rPr>
            </a:br>
            <a:r>
              <a:rPr lang="fr-CA" sz="2200" smtClean="0">
                <a:solidFill>
                  <a:srgbClr val="0000FF"/>
                </a:solidFill>
              </a:rPr>
              <a:t>Il est impossible de les voir en même temps, on peux aller et venir d'une image à l'autre. </a:t>
            </a:r>
          </a:p>
        </p:txBody>
      </p:sp>
      <p:pic>
        <p:nvPicPr>
          <p:cNvPr id="37891" name="Picture 2" descr="sorciere[1]"/>
          <p:cNvPicPr>
            <a:picLocks noGrp="1" noChangeAspect="1" noChangeArrowheads="1"/>
          </p:cNvPicPr>
          <p:nvPr>
            <p:ph idx="1"/>
          </p:nvPr>
        </p:nvPicPr>
        <p:blipFill>
          <a:blip r:embed="rId3" cstate="print"/>
          <a:srcRect/>
          <a:stretch>
            <a:fillRect/>
          </a:stretch>
        </p:blipFill>
        <p:spPr>
          <a:xfrm>
            <a:off x="0" y="0"/>
            <a:ext cx="5851525" cy="6858000"/>
          </a:xfrm>
          <a:noFill/>
        </p:spPr>
      </p:pic>
      <p:grpSp>
        <p:nvGrpSpPr>
          <p:cNvPr id="2" name="Group 4"/>
          <p:cNvGrpSpPr>
            <a:grpSpLocks/>
          </p:cNvGrpSpPr>
          <p:nvPr/>
        </p:nvGrpSpPr>
        <p:grpSpPr bwMode="auto">
          <a:xfrm>
            <a:off x="2438400" y="5715000"/>
            <a:ext cx="6556375" cy="919163"/>
            <a:chOff x="1536" y="3600"/>
            <a:chExt cx="4130" cy="579"/>
          </a:xfrm>
        </p:grpSpPr>
        <p:sp>
          <p:nvSpPr>
            <p:cNvPr id="37897" name="Line 5"/>
            <p:cNvSpPr>
              <a:spLocks noChangeShapeType="1"/>
            </p:cNvSpPr>
            <p:nvPr/>
          </p:nvSpPr>
          <p:spPr bwMode="auto">
            <a:xfrm flipH="1" flipV="1">
              <a:off x="1536" y="3600"/>
              <a:ext cx="2784" cy="336"/>
            </a:xfrm>
            <a:prstGeom prst="line">
              <a:avLst/>
            </a:prstGeom>
            <a:noFill/>
            <a:ln w="38100">
              <a:solidFill>
                <a:srgbClr val="FF0000"/>
              </a:solidFill>
              <a:round/>
              <a:headEnd/>
              <a:tailEnd type="triangle" w="med" len="med"/>
            </a:ln>
          </p:spPr>
          <p:txBody>
            <a:bodyPr/>
            <a:lstStyle/>
            <a:p>
              <a:endParaRPr lang="fr-FR"/>
            </a:p>
          </p:txBody>
        </p:sp>
        <p:sp>
          <p:nvSpPr>
            <p:cNvPr id="37898" name="Text Box 6"/>
            <p:cNvSpPr txBox="1">
              <a:spLocks noChangeArrowheads="1"/>
            </p:cNvSpPr>
            <p:nvPr/>
          </p:nvSpPr>
          <p:spPr bwMode="auto">
            <a:xfrm>
              <a:off x="3888" y="3888"/>
              <a:ext cx="1778" cy="291"/>
            </a:xfrm>
            <a:prstGeom prst="rect">
              <a:avLst/>
            </a:prstGeom>
            <a:noFill/>
            <a:ln w="9525">
              <a:noFill/>
              <a:miter lim="800000"/>
              <a:headEnd/>
              <a:tailEnd/>
            </a:ln>
          </p:spPr>
          <p:txBody>
            <a:bodyPr wrap="none">
              <a:spAutoFit/>
            </a:bodyPr>
            <a:lstStyle/>
            <a:p>
              <a:r>
                <a:rPr lang="fr-FR" b="0">
                  <a:solidFill>
                    <a:srgbClr val="0000FF"/>
                  </a:solidFill>
                </a:rPr>
                <a:t>Menton de la vieille</a:t>
              </a:r>
            </a:p>
          </p:txBody>
        </p:sp>
      </p:grpSp>
      <p:grpSp>
        <p:nvGrpSpPr>
          <p:cNvPr id="3" name="Group 7"/>
          <p:cNvGrpSpPr>
            <a:grpSpLocks/>
          </p:cNvGrpSpPr>
          <p:nvPr/>
        </p:nvGrpSpPr>
        <p:grpSpPr bwMode="auto">
          <a:xfrm>
            <a:off x="1905000" y="4495800"/>
            <a:ext cx="7113588" cy="919163"/>
            <a:chOff x="1200" y="2832"/>
            <a:chExt cx="4481" cy="579"/>
          </a:xfrm>
        </p:grpSpPr>
        <p:sp>
          <p:nvSpPr>
            <p:cNvPr id="37895" name="Line 8"/>
            <p:cNvSpPr>
              <a:spLocks noChangeShapeType="1"/>
            </p:cNvSpPr>
            <p:nvPr/>
          </p:nvSpPr>
          <p:spPr bwMode="auto">
            <a:xfrm flipH="1" flipV="1">
              <a:off x="1200" y="2832"/>
              <a:ext cx="2784" cy="336"/>
            </a:xfrm>
            <a:prstGeom prst="line">
              <a:avLst/>
            </a:prstGeom>
            <a:noFill/>
            <a:ln w="38100">
              <a:solidFill>
                <a:srgbClr val="FF0000"/>
              </a:solidFill>
              <a:round/>
              <a:headEnd/>
              <a:tailEnd type="triangle" w="med" len="med"/>
            </a:ln>
          </p:spPr>
          <p:txBody>
            <a:bodyPr/>
            <a:lstStyle/>
            <a:p>
              <a:endParaRPr lang="fr-FR"/>
            </a:p>
          </p:txBody>
        </p:sp>
        <p:sp>
          <p:nvSpPr>
            <p:cNvPr id="37896" name="Text Box 9"/>
            <p:cNvSpPr txBox="1">
              <a:spLocks noChangeArrowheads="1"/>
            </p:cNvSpPr>
            <p:nvPr/>
          </p:nvSpPr>
          <p:spPr bwMode="auto">
            <a:xfrm>
              <a:off x="3914" y="3120"/>
              <a:ext cx="1767" cy="291"/>
            </a:xfrm>
            <a:prstGeom prst="rect">
              <a:avLst/>
            </a:prstGeom>
            <a:noFill/>
            <a:ln w="9525">
              <a:noFill/>
              <a:miter lim="800000"/>
              <a:headEnd/>
              <a:tailEnd/>
            </a:ln>
          </p:spPr>
          <p:txBody>
            <a:bodyPr wrap="none">
              <a:spAutoFit/>
            </a:bodyPr>
            <a:lstStyle/>
            <a:p>
              <a:r>
                <a:rPr lang="fr-FR" b="0">
                  <a:solidFill>
                    <a:srgbClr val="0000FF"/>
                  </a:solidFill>
                </a:rPr>
                <a:t>Menton de la jeune</a:t>
              </a:r>
            </a:p>
          </p:txBody>
        </p:sp>
      </p:grpSp>
      <p:sp>
        <p:nvSpPr>
          <p:cNvPr id="37894" name="ZoneTexte 9"/>
          <p:cNvSpPr txBox="1">
            <a:spLocks noChangeArrowheads="1"/>
          </p:cNvSpPr>
          <p:nvPr/>
        </p:nvSpPr>
        <p:spPr bwMode="auto">
          <a:xfrm>
            <a:off x="5832475" y="44450"/>
            <a:ext cx="3492500" cy="3786188"/>
          </a:xfrm>
          <a:prstGeom prst="rect">
            <a:avLst/>
          </a:prstGeom>
          <a:noFill/>
          <a:ln w="9525">
            <a:noFill/>
            <a:miter lim="800000"/>
            <a:headEnd/>
            <a:tailEnd/>
          </a:ln>
        </p:spPr>
        <p:txBody>
          <a:bodyPr>
            <a:spAutoFit/>
          </a:bodyPr>
          <a:lstStyle/>
          <a:p>
            <a:r>
              <a:rPr lang="fr-CA">
                <a:solidFill>
                  <a:srgbClr val="0000FF"/>
                </a:solidFill>
              </a:rPr>
              <a:t>Il s'agit d'une illusion permanente, c'est-à-dire que l'image persiste </a:t>
            </a:r>
            <a:br>
              <a:rPr lang="fr-CA">
                <a:solidFill>
                  <a:srgbClr val="0000FF"/>
                </a:solidFill>
              </a:rPr>
            </a:br>
            <a:r>
              <a:rPr lang="fr-CA">
                <a:solidFill>
                  <a:srgbClr val="0000FF"/>
                </a:solidFill>
              </a:rPr>
              <a:t>La figure est composée de deux images</a:t>
            </a:r>
          </a:p>
          <a:p>
            <a:r>
              <a:rPr lang="fr-CA">
                <a:solidFill>
                  <a:srgbClr val="0000FF"/>
                </a:solidFill>
              </a:rPr>
              <a:t>Nous pouvons voir une seule image à la fois</a:t>
            </a:r>
            <a:endParaRPr lang="fr-F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p:cNvSpPr>
          <p:nvPr>
            <p:ph type="title"/>
          </p:nvPr>
        </p:nvSpPr>
        <p:spPr>
          <a:xfrm>
            <a:off x="468313" y="2060575"/>
            <a:ext cx="8229600" cy="1143000"/>
          </a:xfrm>
        </p:spPr>
        <p:txBody>
          <a:bodyPr rtlCol="0">
            <a:normAutofit/>
          </a:bodyPr>
          <a:lstStyle/>
          <a:p>
            <a:pPr eaLnBrk="1" fontAlgn="auto" hangingPunct="1">
              <a:spcAft>
                <a:spcPts val="0"/>
              </a:spcAft>
              <a:defRPr/>
            </a:pPr>
            <a:r>
              <a:rPr lang="fr-FR" sz="6000" b="1" dirty="0" smtClean="0">
                <a:solidFill>
                  <a:srgbClr val="FF3399"/>
                </a:solidFill>
                <a:effectLst>
                  <a:outerShdw blurRad="38100" dist="38100" dir="2700000" algn="tl">
                    <a:srgbClr val="C0C0C0"/>
                  </a:outerShdw>
                </a:effectLst>
              </a:rPr>
              <a:t>VOIES</a:t>
            </a:r>
            <a:r>
              <a:rPr lang="fr-FR" sz="6000" b="1" dirty="0" smtClean="0">
                <a:solidFill>
                  <a:srgbClr val="66FFFF"/>
                </a:solidFill>
                <a:effectLst>
                  <a:outerShdw blurRad="38100" dist="38100" dir="2700000" algn="tl">
                    <a:srgbClr val="C0C0C0"/>
                  </a:outerShdw>
                </a:effectLst>
              </a:rPr>
              <a:t> </a:t>
            </a:r>
            <a:r>
              <a:rPr lang="fr-FR" sz="6000" b="1" dirty="0" smtClean="0">
                <a:solidFill>
                  <a:srgbClr val="FF3399"/>
                </a:solidFill>
                <a:effectLst>
                  <a:outerShdw blurRad="38100" dist="38100" dir="2700000" algn="tl">
                    <a:srgbClr val="C0C0C0"/>
                  </a:outerShdw>
                </a:effectLst>
              </a:rPr>
              <a:t>VISUELLES</a:t>
            </a: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76200"/>
            <a:ext cx="7772400" cy="696913"/>
          </a:xfrm>
        </p:spPr>
        <p:txBody>
          <a:bodyPr/>
          <a:lstStyle/>
          <a:p>
            <a:pPr eaLnBrk="1" hangingPunct="1"/>
            <a:r>
              <a:rPr lang="fr-FR" sz="2400" smtClean="0">
                <a:solidFill>
                  <a:srgbClr val="0000CC"/>
                </a:solidFill>
              </a:rPr>
              <a:t>Schéma général des voies visuelles</a:t>
            </a:r>
          </a:p>
        </p:txBody>
      </p:sp>
      <p:sp>
        <p:nvSpPr>
          <p:cNvPr id="40963" name="Text Box 4"/>
          <p:cNvSpPr txBox="1">
            <a:spLocks noChangeArrowheads="1"/>
          </p:cNvSpPr>
          <p:nvPr/>
        </p:nvSpPr>
        <p:spPr bwMode="auto">
          <a:xfrm>
            <a:off x="228600" y="4724400"/>
            <a:ext cx="1270000" cy="701675"/>
          </a:xfrm>
          <a:prstGeom prst="rect">
            <a:avLst/>
          </a:prstGeom>
          <a:noFill/>
          <a:ln w="9525">
            <a:noFill/>
            <a:miter lim="800000"/>
            <a:headEnd/>
            <a:tailEnd/>
          </a:ln>
        </p:spPr>
        <p:txBody>
          <a:bodyPr wrap="none">
            <a:spAutoFit/>
          </a:bodyPr>
          <a:lstStyle/>
          <a:p>
            <a:pPr algn="ctr"/>
            <a:r>
              <a:rPr lang="fr-FR" sz="2000" b="0"/>
              <a:t>Stimulus</a:t>
            </a:r>
          </a:p>
          <a:p>
            <a:pPr algn="ctr"/>
            <a:r>
              <a:rPr lang="fr-FR" sz="2000" b="0"/>
              <a:t>(Lumière)</a:t>
            </a:r>
          </a:p>
        </p:txBody>
      </p:sp>
      <p:sp>
        <p:nvSpPr>
          <p:cNvPr id="40964" name="Text Box 5"/>
          <p:cNvSpPr txBox="1">
            <a:spLocks noChangeArrowheads="1"/>
          </p:cNvSpPr>
          <p:nvPr/>
        </p:nvSpPr>
        <p:spPr bwMode="auto">
          <a:xfrm>
            <a:off x="5410200" y="4419600"/>
            <a:ext cx="1962150" cy="396875"/>
          </a:xfrm>
          <a:prstGeom prst="rect">
            <a:avLst/>
          </a:prstGeom>
          <a:noFill/>
          <a:ln w="9525">
            <a:noFill/>
            <a:miter lim="800000"/>
            <a:headEnd/>
            <a:tailEnd/>
          </a:ln>
        </p:spPr>
        <p:txBody>
          <a:bodyPr wrap="none">
            <a:spAutoFit/>
          </a:bodyPr>
          <a:lstStyle/>
          <a:p>
            <a:r>
              <a:rPr lang="fr-FR" sz="2000">
                <a:solidFill>
                  <a:schemeClr val="accent1"/>
                </a:solidFill>
              </a:rPr>
              <a:t>Nerfs optiques</a:t>
            </a:r>
          </a:p>
        </p:txBody>
      </p:sp>
      <p:sp>
        <p:nvSpPr>
          <p:cNvPr id="24581" name="Text Box 6"/>
          <p:cNvSpPr txBox="1">
            <a:spLocks noChangeArrowheads="1"/>
          </p:cNvSpPr>
          <p:nvPr/>
        </p:nvSpPr>
        <p:spPr bwMode="auto">
          <a:xfrm>
            <a:off x="3492500" y="3048000"/>
            <a:ext cx="1368425" cy="1311275"/>
          </a:xfrm>
          <a:prstGeom prst="rect">
            <a:avLst/>
          </a:prstGeom>
          <a:noFill/>
          <a:ln w="9525">
            <a:noFill/>
            <a:miter lim="800000"/>
            <a:headEnd/>
            <a:tailEnd/>
          </a:ln>
        </p:spPr>
        <p:txBody>
          <a:bodyPr wrap="none">
            <a:spAutoFit/>
          </a:bodyPr>
          <a:lstStyle/>
          <a:p>
            <a:pPr algn="ctr">
              <a:defRPr/>
            </a:pPr>
            <a:r>
              <a:rPr lang="fr-FR" sz="2000">
                <a:solidFill>
                  <a:srgbClr val="CC0099"/>
                </a:solidFill>
                <a:effectLst>
                  <a:outerShdw blurRad="38100" dist="38100" dir="2700000" algn="tl">
                    <a:srgbClr val="C0C0C0"/>
                  </a:outerShdw>
                </a:effectLst>
              </a:rPr>
              <a:t>Noyau</a:t>
            </a:r>
          </a:p>
          <a:p>
            <a:pPr algn="ctr">
              <a:defRPr/>
            </a:pPr>
            <a:r>
              <a:rPr lang="fr-FR" sz="2000">
                <a:solidFill>
                  <a:srgbClr val="CC0099"/>
                </a:solidFill>
                <a:effectLst>
                  <a:outerShdw blurRad="38100" dist="38100" dir="2700000" algn="tl">
                    <a:srgbClr val="C0C0C0"/>
                  </a:outerShdw>
                </a:effectLst>
              </a:rPr>
              <a:t>du corps </a:t>
            </a:r>
          </a:p>
          <a:p>
            <a:pPr algn="ctr">
              <a:defRPr/>
            </a:pPr>
            <a:r>
              <a:rPr lang="fr-FR" sz="2000">
                <a:solidFill>
                  <a:srgbClr val="CC0099"/>
                </a:solidFill>
                <a:effectLst>
                  <a:outerShdw blurRad="38100" dist="38100" dir="2700000" algn="tl">
                    <a:srgbClr val="C0C0C0"/>
                  </a:outerShdw>
                </a:effectLst>
              </a:rPr>
              <a:t>genouillé </a:t>
            </a:r>
          </a:p>
          <a:p>
            <a:pPr algn="ctr">
              <a:defRPr/>
            </a:pPr>
            <a:r>
              <a:rPr lang="fr-FR" sz="2000">
                <a:solidFill>
                  <a:srgbClr val="CC0099"/>
                </a:solidFill>
                <a:effectLst>
                  <a:outerShdw blurRad="38100" dist="38100" dir="2700000" algn="tl">
                    <a:srgbClr val="C0C0C0"/>
                  </a:outerShdw>
                </a:effectLst>
              </a:rPr>
              <a:t>latéral</a:t>
            </a:r>
          </a:p>
        </p:txBody>
      </p:sp>
      <p:sp>
        <p:nvSpPr>
          <p:cNvPr id="40966" name="Text Box 10"/>
          <p:cNvSpPr txBox="1">
            <a:spLocks noChangeArrowheads="1"/>
          </p:cNvSpPr>
          <p:nvPr/>
        </p:nvSpPr>
        <p:spPr bwMode="auto">
          <a:xfrm>
            <a:off x="7162800" y="5486400"/>
            <a:ext cx="1116013" cy="457200"/>
          </a:xfrm>
          <a:prstGeom prst="rect">
            <a:avLst/>
          </a:prstGeom>
          <a:noFill/>
          <a:ln w="9525">
            <a:noFill/>
            <a:miter lim="800000"/>
            <a:headEnd/>
            <a:tailEnd/>
          </a:ln>
        </p:spPr>
        <p:txBody>
          <a:bodyPr wrap="none">
            <a:spAutoFit/>
          </a:bodyPr>
          <a:lstStyle/>
          <a:p>
            <a:r>
              <a:rPr lang="fr-FR">
                <a:solidFill>
                  <a:srgbClr val="0066FF"/>
                </a:solidFill>
              </a:rPr>
              <a:t>Rétine</a:t>
            </a:r>
          </a:p>
        </p:txBody>
      </p:sp>
      <p:sp>
        <p:nvSpPr>
          <p:cNvPr id="40967" name="Text Box 11"/>
          <p:cNvSpPr txBox="1">
            <a:spLocks noChangeArrowheads="1"/>
          </p:cNvSpPr>
          <p:nvPr/>
        </p:nvSpPr>
        <p:spPr bwMode="auto">
          <a:xfrm>
            <a:off x="4876800" y="3429000"/>
            <a:ext cx="1612900" cy="396875"/>
          </a:xfrm>
          <a:prstGeom prst="rect">
            <a:avLst/>
          </a:prstGeom>
          <a:noFill/>
          <a:ln w="9525">
            <a:noFill/>
            <a:miter lim="800000"/>
            <a:headEnd/>
            <a:tailEnd/>
          </a:ln>
        </p:spPr>
        <p:txBody>
          <a:bodyPr wrap="none">
            <a:spAutoFit/>
          </a:bodyPr>
          <a:lstStyle/>
          <a:p>
            <a:r>
              <a:rPr lang="fr-FR" sz="2000">
                <a:solidFill>
                  <a:srgbClr val="0066FF"/>
                </a:solidFill>
              </a:rPr>
              <a:t>THALAMUS</a:t>
            </a:r>
          </a:p>
        </p:txBody>
      </p:sp>
      <p:sp>
        <p:nvSpPr>
          <p:cNvPr id="40968" name="Rectangle 17"/>
          <p:cNvSpPr>
            <a:spLocks noChangeArrowheads="1"/>
          </p:cNvSpPr>
          <p:nvPr/>
        </p:nvSpPr>
        <p:spPr bwMode="auto">
          <a:xfrm>
            <a:off x="3563938" y="3068638"/>
            <a:ext cx="1143000" cy="1295400"/>
          </a:xfrm>
          <a:prstGeom prst="rect">
            <a:avLst/>
          </a:prstGeom>
          <a:noFill/>
          <a:ln w="9525">
            <a:solidFill>
              <a:schemeClr val="tx1"/>
            </a:solidFill>
            <a:miter lim="800000"/>
            <a:headEnd/>
            <a:tailEnd/>
          </a:ln>
        </p:spPr>
        <p:txBody>
          <a:bodyPr wrap="none" anchor="ctr"/>
          <a:lstStyle/>
          <a:p>
            <a:endParaRPr lang="fr-FR" b="0"/>
          </a:p>
        </p:txBody>
      </p:sp>
      <p:sp>
        <p:nvSpPr>
          <p:cNvPr id="40969" name="AutoShape 19"/>
          <p:cNvSpPr>
            <a:spLocks noChangeArrowheads="1"/>
          </p:cNvSpPr>
          <p:nvPr/>
        </p:nvSpPr>
        <p:spPr bwMode="auto">
          <a:xfrm rot="-1844756">
            <a:off x="1447800" y="5105400"/>
            <a:ext cx="762000" cy="914400"/>
          </a:xfrm>
          <a:prstGeom prst="lightningBolt">
            <a:avLst/>
          </a:prstGeom>
          <a:solidFill>
            <a:srgbClr val="FFFF00"/>
          </a:solidFill>
          <a:ln w="9525">
            <a:solidFill>
              <a:schemeClr val="tx1"/>
            </a:solidFill>
            <a:miter lim="800000"/>
            <a:headEnd/>
            <a:tailEnd/>
          </a:ln>
        </p:spPr>
        <p:txBody>
          <a:bodyPr wrap="none" anchor="ctr"/>
          <a:lstStyle/>
          <a:p>
            <a:endParaRPr lang="fr-FR" b="0"/>
          </a:p>
        </p:txBody>
      </p:sp>
      <p:grpSp>
        <p:nvGrpSpPr>
          <p:cNvPr id="40970" name="Group 27"/>
          <p:cNvGrpSpPr>
            <a:grpSpLocks/>
          </p:cNvGrpSpPr>
          <p:nvPr/>
        </p:nvGrpSpPr>
        <p:grpSpPr bwMode="auto">
          <a:xfrm>
            <a:off x="2374900" y="5157788"/>
            <a:ext cx="4765675" cy="1066800"/>
            <a:chOff x="118" y="3120"/>
            <a:chExt cx="3002" cy="672"/>
          </a:xfrm>
        </p:grpSpPr>
        <p:grpSp>
          <p:nvGrpSpPr>
            <p:cNvPr id="40980" name="Group 12"/>
            <p:cNvGrpSpPr>
              <a:grpSpLocks/>
            </p:cNvGrpSpPr>
            <p:nvPr/>
          </p:nvGrpSpPr>
          <p:grpSpPr bwMode="auto">
            <a:xfrm>
              <a:off x="118" y="3120"/>
              <a:ext cx="3002" cy="672"/>
              <a:chOff x="73" y="3024"/>
              <a:chExt cx="3002" cy="672"/>
            </a:xfrm>
          </p:grpSpPr>
          <p:sp>
            <p:nvSpPr>
              <p:cNvPr id="40983" name="Text Box 13"/>
              <p:cNvSpPr txBox="1">
                <a:spLocks noChangeArrowheads="1"/>
              </p:cNvSpPr>
              <p:nvPr/>
            </p:nvSpPr>
            <p:spPr bwMode="auto">
              <a:xfrm>
                <a:off x="73" y="3062"/>
                <a:ext cx="899" cy="634"/>
              </a:xfrm>
              <a:prstGeom prst="rect">
                <a:avLst/>
              </a:prstGeom>
              <a:noFill/>
              <a:ln w="9525">
                <a:noFill/>
                <a:miter lim="800000"/>
                <a:headEnd/>
                <a:tailEnd/>
              </a:ln>
            </p:spPr>
            <p:txBody>
              <a:bodyPr wrap="none">
                <a:spAutoFit/>
              </a:bodyPr>
              <a:lstStyle/>
              <a:p>
                <a:pPr algn="ctr"/>
                <a:r>
                  <a:rPr lang="fr-FR" sz="2000" dirty="0">
                    <a:solidFill>
                      <a:srgbClr val="0000CC"/>
                    </a:solidFill>
                  </a:rPr>
                  <a:t>Bâtonnets</a:t>
                </a:r>
              </a:p>
              <a:p>
                <a:pPr algn="ctr"/>
                <a:r>
                  <a:rPr lang="fr-FR" sz="2000" dirty="0"/>
                  <a:t>et</a:t>
                </a:r>
              </a:p>
              <a:p>
                <a:pPr algn="ctr"/>
                <a:r>
                  <a:rPr lang="fr-FR" sz="2000" dirty="0">
                    <a:solidFill>
                      <a:srgbClr val="006600"/>
                    </a:solidFill>
                  </a:rPr>
                  <a:t>Cônes</a:t>
                </a:r>
              </a:p>
            </p:txBody>
          </p:sp>
          <p:sp>
            <p:nvSpPr>
              <p:cNvPr id="40984" name="Text Box 14"/>
              <p:cNvSpPr txBox="1">
                <a:spLocks noChangeArrowheads="1"/>
              </p:cNvSpPr>
              <p:nvPr/>
            </p:nvSpPr>
            <p:spPr bwMode="auto">
              <a:xfrm>
                <a:off x="994" y="3158"/>
                <a:ext cx="871" cy="442"/>
              </a:xfrm>
              <a:prstGeom prst="rect">
                <a:avLst/>
              </a:prstGeom>
              <a:noFill/>
              <a:ln w="9525">
                <a:noFill/>
                <a:miter lim="800000"/>
                <a:headEnd/>
                <a:tailEnd/>
              </a:ln>
            </p:spPr>
            <p:txBody>
              <a:bodyPr wrap="none">
                <a:spAutoFit/>
              </a:bodyPr>
              <a:lstStyle/>
              <a:p>
                <a:pPr algn="ctr"/>
                <a:r>
                  <a:rPr lang="fr-FR" sz="2000">
                    <a:solidFill>
                      <a:srgbClr val="660033"/>
                    </a:solidFill>
                  </a:rPr>
                  <a:t>Cellules</a:t>
                </a:r>
              </a:p>
              <a:p>
                <a:pPr algn="ctr"/>
                <a:r>
                  <a:rPr lang="fr-FR" sz="2000">
                    <a:solidFill>
                      <a:srgbClr val="660033"/>
                    </a:solidFill>
                  </a:rPr>
                  <a:t>bipolaires</a:t>
                </a:r>
              </a:p>
            </p:txBody>
          </p:sp>
          <p:sp>
            <p:nvSpPr>
              <p:cNvPr id="40985" name="Text Box 15"/>
              <p:cNvSpPr txBox="1">
                <a:spLocks noChangeArrowheads="1"/>
              </p:cNvSpPr>
              <p:nvPr/>
            </p:nvSpPr>
            <p:spPr bwMode="auto">
              <a:xfrm>
                <a:off x="1821" y="3158"/>
                <a:ext cx="1254" cy="442"/>
              </a:xfrm>
              <a:prstGeom prst="rect">
                <a:avLst/>
              </a:prstGeom>
              <a:noFill/>
              <a:ln w="9525">
                <a:noFill/>
                <a:miter lim="800000"/>
                <a:headEnd/>
                <a:tailEnd/>
              </a:ln>
            </p:spPr>
            <p:txBody>
              <a:bodyPr wrap="none">
                <a:spAutoFit/>
              </a:bodyPr>
              <a:lstStyle/>
              <a:p>
                <a:pPr algn="ctr"/>
                <a:r>
                  <a:rPr lang="fr-FR" sz="2000">
                    <a:solidFill>
                      <a:srgbClr val="000099"/>
                    </a:solidFill>
                  </a:rPr>
                  <a:t>Cellules</a:t>
                </a:r>
              </a:p>
              <a:p>
                <a:pPr algn="ctr"/>
                <a:r>
                  <a:rPr lang="fr-FR" sz="2000">
                    <a:solidFill>
                      <a:srgbClr val="000099"/>
                    </a:solidFill>
                  </a:rPr>
                  <a:t>ganglionnaires</a:t>
                </a:r>
              </a:p>
            </p:txBody>
          </p:sp>
          <p:sp>
            <p:nvSpPr>
              <p:cNvPr id="40986" name="Rectangle 16"/>
              <p:cNvSpPr>
                <a:spLocks noChangeArrowheads="1"/>
              </p:cNvSpPr>
              <p:nvPr/>
            </p:nvSpPr>
            <p:spPr bwMode="auto">
              <a:xfrm>
                <a:off x="96" y="3024"/>
                <a:ext cx="2949" cy="672"/>
              </a:xfrm>
              <a:prstGeom prst="rect">
                <a:avLst/>
              </a:prstGeom>
              <a:noFill/>
              <a:ln w="9525">
                <a:solidFill>
                  <a:schemeClr val="tx1"/>
                </a:solidFill>
                <a:miter lim="800000"/>
                <a:headEnd/>
                <a:tailEnd/>
              </a:ln>
            </p:spPr>
            <p:txBody>
              <a:bodyPr wrap="none" anchor="ctr"/>
              <a:lstStyle/>
              <a:p>
                <a:endParaRPr lang="fr-FR" b="0"/>
              </a:p>
            </p:txBody>
          </p:sp>
        </p:grpSp>
        <p:sp>
          <p:nvSpPr>
            <p:cNvPr id="40981" name="Line 20"/>
            <p:cNvSpPr>
              <a:spLocks noChangeShapeType="1"/>
            </p:cNvSpPr>
            <p:nvPr/>
          </p:nvSpPr>
          <p:spPr bwMode="auto">
            <a:xfrm>
              <a:off x="816" y="3456"/>
              <a:ext cx="192" cy="0"/>
            </a:xfrm>
            <a:prstGeom prst="line">
              <a:avLst/>
            </a:prstGeom>
            <a:noFill/>
            <a:ln w="9525">
              <a:solidFill>
                <a:schemeClr val="tx1"/>
              </a:solidFill>
              <a:round/>
              <a:headEnd/>
              <a:tailEnd type="triangle" w="med" len="med"/>
            </a:ln>
          </p:spPr>
          <p:txBody>
            <a:bodyPr/>
            <a:lstStyle/>
            <a:p>
              <a:endParaRPr lang="fr-FR"/>
            </a:p>
          </p:txBody>
        </p:sp>
        <p:sp>
          <p:nvSpPr>
            <p:cNvPr id="40982" name="Line 21"/>
            <p:cNvSpPr>
              <a:spLocks noChangeShapeType="1"/>
            </p:cNvSpPr>
            <p:nvPr/>
          </p:nvSpPr>
          <p:spPr bwMode="auto">
            <a:xfrm>
              <a:off x="1776" y="3456"/>
              <a:ext cx="192" cy="0"/>
            </a:xfrm>
            <a:prstGeom prst="line">
              <a:avLst/>
            </a:prstGeom>
            <a:noFill/>
            <a:ln w="9525">
              <a:solidFill>
                <a:schemeClr val="tx1"/>
              </a:solidFill>
              <a:round/>
              <a:headEnd/>
              <a:tailEnd type="triangle" w="med" len="med"/>
            </a:ln>
          </p:spPr>
          <p:txBody>
            <a:bodyPr/>
            <a:lstStyle/>
            <a:p>
              <a:endParaRPr lang="fr-FR"/>
            </a:p>
          </p:txBody>
        </p:sp>
      </p:grpSp>
      <p:sp>
        <p:nvSpPr>
          <p:cNvPr id="40971" name="Line 22"/>
          <p:cNvSpPr>
            <a:spLocks noChangeShapeType="1"/>
          </p:cNvSpPr>
          <p:nvPr/>
        </p:nvSpPr>
        <p:spPr bwMode="auto">
          <a:xfrm flipH="1" flipV="1">
            <a:off x="4267200" y="4419600"/>
            <a:ext cx="1600200" cy="762000"/>
          </a:xfrm>
          <a:prstGeom prst="line">
            <a:avLst/>
          </a:prstGeom>
          <a:noFill/>
          <a:ln w="57150">
            <a:solidFill>
              <a:schemeClr val="accent1"/>
            </a:solidFill>
            <a:round/>
            <a:headEnd/>
            <a:tailEnd type="triangle" w="med" len="med"/>
          </a:ln>
        </p:spPr>
        <p:txBody>
          <a:bodyPr/>
          <a:lstStyle/>
          <a:p>
            <a:endParaRPr lang="fr-FR"/>
          </a:p>
        </p:txBody>
      </p:sp>
      <p:sp>
        <p:nvSpPr>
          <p:cNvPr id="40972" name="Line 23"/>
          <p:cNvSpPr>
            <a:spLocks noChangeShapeType="1"/>
          </p:cNvSpPr>
          <p:nvPr/>
        </p:nvSpPr>
        <p:spPr bwMode="auto">
          <a:xfrm flipH="1" flipV="1">
            <a:off x="3352800" y="2362200"/>
            <a:ext cx="838200" cy="609600"/>
          </a:xfrm>
          <a:prstGeom prst="line">
            <a:avLst/>
          </a:prstGeom>
          <a:noFill/>
          <a:ln w="38100">
            <a:solidFill>
              <a:schemeClr val="tx1"/>
            </a:solidFill>
            <a:round/>
            <a:headEnd/>
            <a:tailEnd type="triangle" w="med" len="med"/>
          </a:ln>
        </p:spPr>
        <p:txBody>
          <a:bodyPr/>
          <a:lstStyle/>
          <a:p>
            <a:endParaRPr lang="fr-FR"/>
          </a:p>
        </p:txBody>
      </p:sp>
      <p:grpSp>
        <p:nvGrpSpPr>
          <p:cNvPr id="40973" name="Group 26"/>
          <p:cNvGrpSpPr>
            <a:grpSpLocks/>
          </p:cNvGrpSpPr>
          <p:nvPr/>
        </p:nvGrpSpPr>
        <p:grpSpPr bwMode="auto">
          <a:xfrm>
            <a:off x="2590800" y="838200"/>
            <a:ext cx="3429000" cy="1524000"/>
            <a:chOff x="3504" y="1344"/>
            <a:chExt cx="2160" cy="960"/>
          </a:xfrm>
        </p:grpSpPr>
        <p:sp>
          <p:nvSpPr>
            <p:cNvPr id="40975" name="Text Box 7"/>
            <p:cNvSpPr txBox="1">
              <a:spLocks noChangeArrowheads="1"/>
            </p:cNvSpPr>
            <p:nvPr/>
          </p:nvSpPr>
          <p:spPr bwMode="auto">
            <a:xfrm>
              <a:off x="3552" y="1807"/>
              <a:ext cx="828" cy="442"/>
            </a:xfrm>
            <a:prstGeom prst="rect">
              <a:avLst/>
            </a:prstGeom>
            <a:noFill/>
            <a:ln w="9525">
              <a:noFill/>
              <a:miter lim="800000"/>
              <a:headEnd/>
              <a:tailEnd/>
            </a:ln>
          </p:spPr>
          <p:txBody>
            <a:bodyPr wrap="none">
              <a:spAutoFit/>
            </a:bodyPr>
            <a:lstStyle/>
            <a:p>
              <a:r>
                <a:rPr lang="fr-FR" sz="2000">
                  <a:solidFill>
                    <a:srgbClr val="CC0099"/>
                  </a:solidFill>
                </a:rPr>
                <a:t>CORTEX </a:t>
              </a:r>
            </a:p>
            <a:p>
              <a:r>
                <a:rPr lang="fr-FR" sz="2000">
                  <a:solidFill>
                    <a:srgbClr val="CC0099"/>
                  </a:solidFill>
                </a:rPr>
                <a:t>VISUEL</a:t>
              </a:r>
            </a:p>
          </p:txBody>
        </p:sp>
        <p:sp>
          <p:nvSpPr>
            <p:cNvPr id="24591" name="Text Box 8"/>
            <p:cNvSpPr txBox="1">
              <a:spLocks noChangeArrowheads="1"/>
            </p:cNvSpPr>
            <p:nvPr/>
          </p:nvSpPr>
          <p:spPr bwMode="auto">
            <a:xfrm>
              <a:off x="4486" y="1663"/>
              <a:ext cx="1086" cy="634"/>
            </a:xfrm>
            <a:prstGeom prst="rect">
              <a:avLst/>
            </a:prstGeom>
            <a:noFill/>
            <a:ln w="9525">
              <a:noFill/>
              <a:miter lim="800000"/>
              <a:headEnd/>
              <a:tailEnd/>
            </a:ln>
          </p:spPr>
          <p:txBody>
            <a:bodyPr wrap="none">
              <a:spAutoFit/>
            </a:bodyPr>
            <a:lstStyle/>
            <a:p>
              <a:pPr algn="ctr">
                <a:defRPr/>
              </a:pPr>
              <a:r>
                <a:rPr lang="fr-FR" sz="2000">
                  <a:solidFill>
                    <a:srgbClr val="00CCFF"/>
                  </a:solidFill>
                  <a:effectLst>
                    <a:outerShdw blurRad="38100" dist="38100" dir="2700000" algn="tl">
                      <a:srgbClr val="C0C0C0"/>
                    </a:outerShdw>
                  </a:effectLst>
                </a:rPr>
                <a:t>CORTEX </a:t>
              </a:r>
            </a:p>
            <a:p>
              <a:pPr algn="ctr">
                <a:defRPr/>
              </a:pPr>
              <a:r>
                <a:rPr lang="fr-FR" sz="2000">
                  <a:solidFill>
                    <a:srgbClr val="00CCFF"/>
                  </a:solidFill>
                  <a:effectLst>
                    <a:outerShdw blurRad="38100" dist="38100" dir="2700000" algn="tl">
                      <a:srgbClr val="C0C0C0"/>
                    </a:outerShdw>
                  </a:effectLst>
                </a:rPr>
                <a:t>VISUEL</a:t>
              </a:r>
            </a:p>
            <a:p>
              <a:pPr algn="ctr">
                <a:defRPr/>
              </a:pPr>
              <a:r>
                <a:rPr lang="fr-FR" sz="2000">
                  <a:solidFill>
                    <a:srgbClr val="00CCFF"/>
                  </a:solidFill>
                  <a:effectLst>
                    <a:outerShdw blurRad="38100" dist="38100" dir="2700000" algn="tl">
                      <a:srgbClr val="C0C0C0"/>
                    </a:outerShdw>
                  </a:effectLst>
                </a:rPr>
                <a:t>ASSOCIATIF</a:t>
              </a:r>
            </a:p>
          </p:txBody>
        </p:sp>
        <p:sp>
          <p:nvSpPr>
            <p:cNvPr id="40977" name="Text Box 9"/>
            <p:cNvSpPr txBox="1">
              <a:spLocks noChangeArrowheads="1"/>
            </p:cNvSpPr>
            <p:nvPr/>
          </p:nvSpPr>
          <p:spPr bwMode="auto">
            <a:xfrm>
              <a:off x="4128" y="1344"/>
              <a:ext cx="725" cy="288"/>
            </a:xfrm>
            <a:prstGeom prst="rect">
              <a:avLst/>
            </a:prstGeom>
            <a:noFill/>
            <a:ln w="9525">
              <a:noFill/>
              <a:miter lim="800000"/>
              <a:headEnd/>
              <a:tailEnd/>
            </a:ln>
          </p:spPr>
          <p:txBody>
            <a:bodyPr wrap="none">
              <a:spAutoFit/>
            </a:bodyPr>
            <a:lstStyle/>
            <a:p>
              <a:r>
                <a:rPr lang="fr-FR">
                  <a:solidFill>
                    <a:srgbClr val="0066FF"/>
                  </a:solidFill>
                </a:rPr>
                <a:t>Cortex</a:t>
              </a:r>
            </a:p>
          </p:txBody>
        </p:sp>
        <p:sp>
          <p:nvSpPr>
            <p:cNvPr id="40978" name="Rectangle 18"/>
            <p:cNvSpPr>
              <a:spLocks noChangeArrowheads="1"/>
            </p:cNvSpPr>
            <p:nvPr/>
          </p:nvSpPr>
          <p:spPr bwMode="auto">
            <a:xfrm>
              <a:off x="3504" y="1632"/>
              <a:ext cx="2160" cy="672"/>
            </a:xfrm>
            <a:prstGeom prst="rect">
              <a:avLst/>
            </a:prstGeom>
            <a:noFill/>
            <a:ln w="9525">
              <a:solidFill>
                <a:schemeClr val="tx1"/>
              </a:solidFill>
              <a:miter lim="800000"/>
              <a:headEnd/>
              <a:tailEnd/>
            </a:ln>
          </p:spPr>
          <p:txBody>
            <a:bodyPr wrap="none" anchor="ctr"/>
            <a:lstStyle/>
            <a:p>
              <a:endParaRPr lang="fr-FR" b="0"/>
            </a:p>
          </p:txBody>
        </p:sp>
        <p:sp>
          <p:nvSpPr>
            <p:cNvPr id="40979" name="Line 24"/>
            <p:cNvSpPr>
              <a:spLocks noChangeShapeType="1"/>
            </p:cNvSpPr>
            <p:nvPr/>
          </p:nvSpPr>
          <p:spPr bwMode="auto">
            <a:xfrm>
              <a:off x="4272" y="2064"/>
              <a:ext cx="384" cy="0"/>
            </a:xfrm>
            <a:prstGeom prst="line">
              <a:avLst/>
            </a:prstGeom>
            <a:noFill/>
            <a:ln w="38100">
              <a:solidFill>
                <a:schemeClr val="tx1"/>
              </a:solidFill>
              <a:round/>
              <a:headEnd/>
              <a:tailEnd type="triangle" w="med" len="med"/>
            </a:ln>
          </p:spPr>
          <p:txBody>
            <a:bodyPr/>
            <a:lstStyle/>
            <a:p>
              <a:endParaRPr lang="fr-FR"/>
            </a:p>
          </p:txBody>
        </p:sp>
      </p:grpSp>
      <p:sp>
        <p:nvSpPr>
          <p:cNvPr id="26" name="Flèche vers le bas 25"/>
          <p:cNvSpPr/>
          <p:nvPr/>
        </p:nvSpPr>
        <p:spPr>
          <a:xfrm rot="10800000">
            <a:off x="8316913" y="1196975"/>
            <a:ext cx="358775" cy="5040313"/>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00FF00"/>
              </a:solidFill>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3276600" y="228600"/>
            <a:ext cx="2371725" cy="457200"/>
          </a:xfrm>
          <a:prstGeom prst="rect">
            <a:avLst/>
          </a:prstGeom>
          <a:noFill/>
          <a:ln w="9525">
            <a:noFill/>
            <a:miter lim="800000"/>
            <a:headEnd/>
            <a:tailEnd/>
          </a:ln>
        </p:spPr>
        <p:txBody>
          <a:bodyPr wrap="none">
            <a:spAutoFit/>
          </a:bodyPr>
          <a:lstStyle/>
          <a:p>
            <a:r>
              <a:rPr lang="fr-FR" b="0"/>
              <a:t>Vue de dessous</a:t>
            </a:r>
          </a:p>
        </p:txBody>
      </p:sp>
      <p:pic>
        <p:nvPicPr>
          <p:cNvPr id="41987" name="Picture 4" descr="cerveu vue dessous_reduit"/>
          <p:cNvPicPr>
            <a:picLocks noChangeAspect="1" noChangeArrowheads="1"/>
          </p:cNvPicPr>
          <p:nvPr/>
        </p:nvPicPr>
        <p:blipFill>
          <a:blip r:embed="rId3" cstate="print">
            <a:lum bright="6000" contrast="-12000"/>
          </a:blip>
          <a:srcRect/>
          <a:stretch>
            <a:fillRect/>
          </a:stretch>
        </p:blipFill>
        <p:spPr bwMode="auto">
          <a:xfrm>
            <a:off x="1371600" y="990600"/>
            <a:ext cx="6553200" cy="5468938"/>
          </a:xfrm>
          <a:prstGeom prst="rect">
            <a:avLst/>
          </a:prstGeom>
          <a:noFill/>
          <a:ln w="38100">
            <a:solidFill>
              <a:srgbClr val="000000"/>
            </a:solidFill>
            <a:miter lim="800000"/>
            <a:headEnd/>
            <a:tailEnd/>
          </a:ln>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ond1 copier"/>
          <p:cNvPicPr>
            <a:picLocks noChangeAspect="1" noChangeArrowheads="1"/>
          </p:cNvPicPr>
          <p:nvPr/>
        </p:nvPicPr>
        <p:blipFill>
          <a:blip r:embed="rId3" cstate="print"/>
          <a:srcRect/>
          <a:stretch>
            <a:fillRect/>
          </a:stretch>
        </p:blipFill>
        <p:spPr bwMode="auto">
          <a:xfrm>
            <a:off x="2732088" y="0"/>
            <a:ext cx="6411912" cy="6858000"/>
          </a:xfrm>
          <a:prstGeom prst="rect">
            <a:avLst/>
          </a:prstGeom>
          <a:noFill/>
          <a:ln w="9525">
            <a:noFill/>
            <a:miter lim="800000"/>
            <a:headEnd/>
            <a:tailEnd/>
          </a:ln>
        </p:spPr>
      </p:pic>
      <p:sp>
        <p:nvSpPr>
          <p:cNvPr id="21507" name="Rectangle 3"/>
          <p:cNvSpPr>
            <a:spLocks noGrp="1" noChangeArrowheads="1"/>
          </p:cNvSpPr>
          <p:nvPr>
            <p:ph type="title"/>
          </p:nvPr>
        </p:nvSpPr>
        <p:spPr>
          <a:xfrm>
            <a:off x="-228600" y="2667000"/>
            <a:ext cx="3200400" cy="1625600"/>
          </a:xfrm>
        </p:spPr>
        <p:txBody>
          <a:bodyPr rtlCol="0">
            <a:normAutofit fontScale="90000"/>
          </a:bodyPr>
          <a:lstStyle/>
          <a:p>
            <a:pPr eaLnBrk="1" fontAlgn="auto" hangingPunct="1">
              <a:spcAft>
                <a:spcPts val="0"/>
              </a:spcAft>
              <a:defRPr/>
            </a:pPr>
            <a:r>
              <a:rPr lang="fr-FR" sz="2700" dirty="0" smtClean="0">
                <a:solidFill>
                  <a:srgbClr val="CC0099"/>
                </a:solidFill>
                <a:effectLst>
                  <a:outerShdw blurRad="38100" dist="38100" dir="2700000" algn="tl">
                    <a:srgbClr val="C0C0C0"/>
                  </a:outerShdw>
                </a:effectLst>
              </a:rPr>
              <a:t>Caractéristiques générales</a:t>
            </a:r>
            <a:br>
              <a:rPr lang="fr-FR" sz="2700" dirty="0" smtClean="0">
                <a:solidFill>
                  <a:srgbClr val="CC0099"/>
                </a:solidFill>
                <a:effectLst>
                  <a:outerShdw blurRad="38100" dist="38100" dir="2700000" algn="tl">
                    <a:srgbClr val="C0C0C0"/>
                  </a:outerShdw>
                </a:effectLst>
              </a:rPr>
            </a:br>
            <a:r>
              <a:rPr lang="fr-FR" sz="2700" dirty="0" smtClean="0">
                <a:solidFill>
                  <a:srgbClr val="CC0099"/>
                </a:solidFill>
                <a:effectLst>
                  <a:outerShdw blurRad="38100" dist="38100" dir="2700000" algn="tl">
                    <a:srgbClr val="C0C0C0"/>
                  </a:outerShdw>
                </a:effectLst>
              </a:rPr>
              <a:t>de la sensibilité </a:t>
            </a:r>
            <a:br>
              <a:rPr lang="fr-FR" sz="2700" dirty="0" smtClean="0">
                <a:solidFill>
                  <a:srgbClr val="CC0099"/>
                </a:solidFill>
                <a:effectLst>
                  <a:outerShdw blurRad="38100" dist="38100" dir="2700000" algn="tl">
                    <a:srgbClr val="C0C0C0"/>
                  </a:outerShdw>
                </a:effectLst>
              </a:rPr>
            </a:br>
            <a:r>
              <a:rPr lang="fr-FR" sz="2700" dirty="0" smtClean="0">
                <a:solidFill>
                  <a:srgbClr val="CC0099"/>
                </a:solidFill>
                <a:effectLst>
                  <a:outerShdw blurRad="38100" dist="38100" dir="2700000" algn="tl">
                    <a:srgbClr val="C0C0C0"/>
                  </a:outerShdw>
                </a:effectLst>
              </a:rPr>
              <a:t>visuelle</a:t>
            </a: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582613"/>
            <a:ext cx="9144000" cy="5694362"/>
          </a:xfrm>
          <a:prstGeom prst="rect">
            <a:avLst/>
          </a:prstGeom>
          <a:noFill/>
          <a:ln w="9525">
            <a:noFill/>
            <a:miter lim="800000"/>
            <a:headEnd/>
            <a:tailEnd/>
          </a:ln>
        </p:spPr>
        <p:txBody>
          <a:bodyPr anchor="ctr">
            <a:spAutoFit/>
          </a:bodyPr>
          <a:lstStyle/>
          <a:p>
            <a:pPr algn="ctr"/>
            <a:r>
              <a:rPr lang="fr-FR" sz="2800">
                <a:solidFill>
                  <a:srgbClr val="FF0000"/>
                </a:solidFill>
              </a:rPr>
              <a:t>Caractéristiques générales de la sensibilité visuelle</a:t>
            </a:r>
          </a:p>
          <a:p>
            <a:pPr algn="ctr"/>
            <a:endParaRPr lang="fr-FR" sz="2800">
              <a:solidFill>
                <a:schemeClr val="tx2"/>
              </a:solidFill>
            </a:endParaRPr>
          </a:p>
          <a:p>
            <a:pPr algn="ctr"/>
            <a:r>
              <a:rPr lang="fr-FR" sz="2800">
                <a:solidFill>
                  <a:srgbClr val="6600FF"/>
                </a:solidFill>
              </a:rPr>
              <a:t>A- Les stimuli efficaces</a:t>
            </a:r>
          </a:p>
          <a:p>
            <a:pPr algn="ctr"/>
            <a:endParaRPr lang="fr-FR" sz="2800">
              <a:solidFill>
                <a:srgbClr val="6600FF"/>
              </a:solidFill>
            </a:endParaRPr>
          </a:p>
          <a:p>
            <a:pPr algn="ctr"/>
            <a:r>
              <a:rPr lang="fr-FR" sz="2800">
                <a:solidFill>
                  <a:srgbClr val="6600FF"/>
                </a:solidFill>
              </a:rPr>
              <a:t>B- Les seuils de sensibilité</a:t>
            </a:r>
          </a:p>
          <a:p>
            <a:pPr algn="ctr"/>
            <a:endParaRPr lang="fr-FR" sz="2800">
              <a:solidFill>
                <a:srgbClr val="6600FF"/>
              </a:solidFill>
            </a:endParaRPr>
          </a:p>
          <a:p>
            <a:pPr algn="ctr"/>
            <a:r>
              <a:rPr lang="fr-FR" sz="2800">
                <a:solidFill>
                  <a:srgbClr val="6600FF"/>
                </a:solidFill>
              </a:rPr>
              <a:t>C- L’Adaptation à l’obscurité</a:t>
            </a:r>
          </a:p>
          <a:p>
            <a:pPr algn="ctr"/>
            <a:endParaRPr lang="fr-FR" sz="2800">
              <a:solidFill>
                <a:srgbClr val="6600FF"/>
              </a:solidFill>
            </a:endParaRPr>
          </a:p>
          <a:p>
            <a:pPr algn="ctr"/>
            <a:r>
              <a:rPr lang="fr-FR" sz="2800">
                <a:solidFill>
                  <a:srgbClr val="6600FF"/>
                </a:solidFill>
              </a:rPr>
              <a:t>D- Le champ visuel</a:t>
            </a:r>
          </a:p>
          <a:p>
            <a:pPr algn="ctr"/>
            <a:endParaRPr lang="fr-FR" sz="2800">
              <a:solidFill>
                <a:srgbClr val="6600FF"/>
              </a:solidFill>
            </a:endParaRPr>
          </a:p>
          <a:p>
            <a:pPr algn="ctr"/>
            <a:r>
              <a:rPr lang="fr-FR" sz="2800">
                <a:solidFill>
                  <a:srgbClr val="6600FF"/>
                </a:solidFill>
              </a:rPr>
              <a:t>E- L’acuité visuelle</a:t>
            </a:r>
          </a:p>
          <a:p>
            <a:pPr algn="ctr"/>
            <a:endParaRPr lang="fr-FR" sz="2800">
              <a:solidFill>
                <a:srgbClr val="6600FF"/>
              </a:solidFill>
            </a:endParaRPr>
          </a:p>
          <a:p>
            <a:pPr algn="ctr"/>
            <a:r>
              <a:rPr lang="fr-FR" sz="2800">
                <a:solidFill>
                  <a:srgbClr val="6600FF"/>
                </a:solidFill>
              </a:rPr>
              <a:t>F- La Résolution temporelle</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0" y="333375"/>
            <a:ext cx="9144000" cy="5078413"/>
          </a:xfrm>
          <a:prstGeom prst="rect">
            <a:avLst/>
          </a:prstGeom>
          <a:noFill/>
          <a:ln w="9525">
            <a:noFill/>
            <a:miter lim="800000"/>
            <a:headEnd/>
            <a:tailEnd/>
          </a:ln>
        </p:spPr>
        <p:txBody>
          <a:bodyPr>
            <a:spAutoFit/>
          </a:bodyPr>
          <a:lstStyle/>
          <a:p>
            <a:pPr>
              <a:buFont typeface="Arial" charset="0"/>
              <a:buChar char="•"/>
            </a:pPr>
            <a:r>
              <a:rPr lang="fr-FR" sz="3600">
                <a:solidFill>
                  <a:srgbClr val="000099"/>
                </a:solidFill>
              </a:rPr>
              <a:t>L’œil est l’un des cinq organes des sens du corps humain, </a:t>
            </a:r>
          </a:p>
          <a:p>
            <a:pPr>
              <a:buFont typeface="Arial" charset="0"/>
              <a:buChar char="•"/>
            </a:pPr>
            <a:r>
              <a:rPr lang="fr-FR" sz="3600" b="0">
                <a:solidFill>
                  <a:srgbClr val="000099"/>
                </a:solidFill>
              </a:rPr>
              <a:t>C’est  l’organe de la vue pour L’</a:t>
            </a:r>
            <a:r>
              <a:rPr lang="fr-FR" sz="3600">
                <a:solidFill>
                  <a:srgbClr val="FF0000"/>
                </a:solidFill>
              </a:rPr>
              <a:t>HOMME</a:t>
            </a:r>
            <a:r>
              <a:rPr lang="fr-FR" sz="3600">
                <a:solidFill>
                  <a:srgbClr val="000099"/>
                </a:solidFill>
              </a:rPr>
              <a:t> et les </a:t>
            </a:r>
            <a:r>
              <a:rPr lang="fr-FR" sz="3600">
                <a:solidFill>
                  <a:srgbClr val="FF0000"/>
                </a:solidFill>
              </a:rPr>
              <a:t>ANIMAUX</a:t>
            </a:r>
          </a:p>
          <a:p>
            <a:pPr>
              <a:buFont typeface="Arial" charset="0"/>
              <a:buChar char="•"/>
            </a:pPr>
            <a:r>
              <a:rPr lang="fr-FR" sz="3600" b="0">
                <a:solidFill>
                  <a:srgbClr val="000099"/>
                </a:solidFill>
              </a:rPr>
              <a:t>La</a:t>
            </a:r>
            <a:r>
              <a:rPr lang="fr-FR" sz="3600">
                <a:solidFill>
                  <a:srgbClr val="000099"/>
                </a:solidFill>
              </a:rPr>
              <a:t> </a:t>
            </a:r>
            <a:r>
              <a:rPr lang="fr-FR" sz="3600">
                <a:solidFill>
                  <a:srgbClr val="FF0000"/>
                </a:solidFill>
              </a:rPr>
              <a:t>VISION</a:t>
            </a:r>
            <a:r>
              <a:rPr lang="fr-FR" sz="3600">
                <a:solidFill>
                  <a:srgbClr val="000099"/>
                </a:solidFill>
              </a:rPr>
              <a:t> </a:t>
            </a:r>
            <a:r>
              <a:rPr lang="fr-FR" sz="3600" b="0">
                <a:solidFill>
                  <a:srgbClr val="000099"/>
                </a:solidFill>
              </a:rPr>
              <a:t>est la </a:t>
            </a:r>
            <a:r>
              <a:rPr lang="fr-FR" sz="3600">
                <a:solidFill>
                  <a:srgbClr val="FF0000"/>
                </a:solidFill>
              </a:rPr>
              <a:t>perception</a:t>
            </a:r>
            <a:r>
              <a:rPr lang="fr-FR" sz="3600">
                <a:solidFill>
                  <a:srgbClr val="000099"/>
                </a:solidFill>
              </a:rPr>
              <a:t> </a:t>
            </a:r>
            <a:r>
              <a:rPr lang="fr-FR" sz="3600" b="0">
                <a:solidFill>
                  <a:srgbClr val="000099"/>
                </a:solidFill>
              </a:rPr>
              <a:t>de l’organe de la vue qui en est l’œil </a:t>
            </a:r>
          </a:p>
          <a:p>
            <a:pPr>
              <a:buFont typeface="Arial" charset="0"/>
              <a:buChar char="•"/>
            </a:pPr>
            <a:r>
              <a:rPr lang="fr-FR" sz="3600" b="0">
                <a:solidFill>
                  <a:srgbClr val="000099"/>
                </a:solidFill>
              </a:rPr>
              <a:t>L’œil est l’organe </a:t>
            </a:r>
            <a:r>
              <a:rPr lang="fr-FR" sz="3600">
                <a:solidFill>
                  <a:srgbClr val="FF0000"/>
                </a:solidFill>
              </a:rPr>
              <a:t>récepteur</a:t>
            </a:r>
            <a:r>
              <a:rPr lang="fr-FR" sz="3600">
                <a:solidFill>
                  <a:srgbClr val="000099"/>
                </a:solidFill>
              </a:rPr>
              <a:t> </a:t>
            </a:r>
            <a:r>
              <a:rPr lang="fr-FR" sz="3600" b="0">
                <a:solidFill>
                  <a:srgbClr val="000099"/>
                </a:solidFill>
              </a:rPr>
              <a:t>de</a:t>
            </a:r>
          </a:p>
          <a:p>
            <a:r>
              <a:rPr lang="fr-FR" sz="3600" b="0">
                <a:solidFill>
                  <a:srgbClr val="000099"/>
                </a:solidFill>
              </a:rPr>
              <a:t>la</a:t>
            </a:r>
            <a:r>
              <a:rPr lang="fr-FR" sz="3600">
                <a:solidFill>
                  <a:srgbClr val="000099"/>
                </a:solidFill>
              </a:rPr>
              <a:t> lumière</a:t>
            </a:r>
          </a:p>
          <a:p>
            <a:pPr>
              <a:buFont typeface="Wingdings" pitchFamily="2" charset="2"/>
              <a:buChar char="Ø"/>
            </a:pPr>
            <a:endParaRPr lang="fr-FR" sz="3600">
              <a:solidFill>
                <a:srgbClr val="000099"/>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a:xfrm>
            <a:off x="685800" y="-304800"/>
            <a:ext cx="7772400" cy="1143000"/>
          </a:xfrm>
        </p:spPr>
        <p:txBody>
          <a:bodyPr/>
          <a:lstStyle/>
          <a:p>
            <a:pPr eaLnBrk="1" hangingPunct="1"/>
            <a:r>
              <a:rPr lang="fr-FR" sz="2600" smtClean="0">
                <a:solidFill>
                  <a:srgbClr val="6600FF"/>
                </a:solidFill>
              </a:rPr>
              <a:t>A- Les stimuli efficaces</a:t>
            </a:r>
          </a:p>
        </p:txBody>
      </p:sp>
      <p:sp>
        <p:nvSpPr>
          <p:cNvPr id="23557" name="Text Box 5"/>
          <p:cNvSpPr txBox="1">
            <a:spLocks noChangeArrowheads="1"/>
          </p:cNvSpPr>
          <p:nvPr/>
        </p:nvSpPr>
        <p:spPr bwMode="auto">
          <a:xfrm>
            <a:off x="250825" y="4724400"/>
            <a:ext cx="8534400" cy="1127125"/>
          </a:xfrm>
          <a:prstGeom prst="rect">
            <a:avLst/>
          </a:prstGeom>
          <a:noFill/>
          <a:ln w="9525">
            <a:noFill/>
            <a:miter lim="800000"/>
            <a:headEnd/>
            <a:tailEnd/>
          </a:ln>
        </p:spPr>
        <p:txBody>
          <a:bodyPr>
            <a:spAutoFit/>
          </a:bodyPr>
          <a:lstStyle/>
          <a:p>
            <a:pPr algn="just">
              <a:defRPr/>
            </a:pPr>
            <a:r>
              <a:rPr lang="fr-FR" sz="2200" dirty="0">
                <a:solidFill>
                  <a:srgbClr val="0000FF"/>
                </a:solidFill>
                <a:cs typeface="Arial" charset="0"/>
              </a:rPr>
              <a:t>L’œil humain n’est sensible qu’aux longueurs d’onde comprises entre </a:t>
            </a:r>
            <a:r>
              <a:rPr lang="fr-FR" dirty="0">
                <a:solidFill>
                  <a:srgbClr val="FF0000"/>
                </a:solidFill>
                <a:effectLst>
                  <a:outerShdw blurRad="38100" dist="38100" dir="2700000" algn="tl">
                    <a:srgbClr val="C0C0C0"/>
                  </a:outerShdw>
                </a:effectLst>
                <a:cs typeface="Arial" charset="0"/>
              </a:rPr>
              <a:t>400</a:t>
            </a:r>
            <a:r>
              <a:rPr lang="fr-FR" dirty="0">
                <a:solidFill>
                  <a:srgbClr val="0000FF"/>
                </a:solidFill>
                <a:effectLst>
                  <a:outerShdw blurRad="38100" dist="38100" dir="2700000" algn="tl">
                    <a:srgbClr val="C0C0C0"/>
                  </a:outerShdw>
                </a:effectLst>
                <a:cs typeface="Arial" charset="0"/>
              </a:rPr>
              <a:t> </a:t>
            </a:r>
            <a:r>
              <a:rPr lang="fr-FR" sz="2200" dirty="0">
                <a:solidFill>
                  <a:srgbClr val="0000FF"/>
                </a:solidFill>
                <a:cs typeface="Arial" charset="0"/>
              </a:rPr>
              <a:t>et </a:t>
            </a:r>
            <a:r>
              <a:rPr lang="fr-FR" dirty="0">
                <a:solidFill>
                  <a:srgbClr val="FF0000"/>
                </a:solidFill>
                <a:cs typeface="Arial" charset="0"/>
              </a:rPr>
              <a:t>700</a:t>
            </a:r>
            <a:r>
              <a:rPr lang="fr-FR" sz="2200" dirty="0">
                <a:solidFill>
                  <a:srgbClr val="0000FF"/>
                </a:solidFill>
                <a:cs typeface="Arial" charset="0"/>
              </a:rPr>
              <a:t> nanomètres qui constituent donc le stimulus spécifique de la rétine.  </a:t>
            </a:r>
            <a:endParaRPr lang="fr-FR" sz="2200" dirty="0">
              <a:solidFill>
                <a:srgbClr val="0000FF"/>
              </a:solidFill>
            </a:endParaRPr>
          </a:p>
        </p:txBody>
      </p:sp>
      <p:sp>
        <p:nvSpPr>
          <p:cNvPr id="45060" name="Text Box 6"/>
          <p:cNvSpPr txBox="1">
            <a:spLocks noChangeArrowheads="1"/>
          </p:cNvSpPr>
          <p:nvPr/>
        </p:nvSpPr>
        <p:spPr bwMode="auto">
          <a:xfrm>
            <a:off x="3429000" y="457200"/>
            <a:ext cx="2555875" cy="338138"/>
          </a:xfrm>
          <a:prstGeom prst="rect">
            <a:avLst/>
          </a:prstGeom>
          <a:noFill/>
          <a:ln w="9525">
            <a:noFill/>
            <a:miter lim="800000"/>
            <a:headEnd/>
            <a:tailEnd/>
          </a:ln>
        </p:spPr>
        <p:txBody>
          <a:bodyPr wrap="none">
            <a:spAutoFit/>
          </a:bodyPr>
          <a:lstStyle/>
          <a:p>
            <a:r>
              <a:rPr lang="fr-FR" sz="1600" b="0"/>
              <a:t>Longueurs d’ondes en nm</a:t>
            </a:r>
          </a:p>
        </p:txBody>
      </p:sp>
      <p:pic>
        <p:nvPicPr>
          <p:cNvPr id="45061" name="Picture 7" descr="Spectre de la lumière blanche"/>
          <p:cNvPicPr>
            <a:picLocks noChangeAspect="1" noChangeArrowheads="1"/>
          </p:cNvPicPr>
          <p:nvPr/>
        </p:nvPicPr>
        <p:blipFill>
          <a:blip r:embed="rId3" cstate="print"/>
          <a:srcRect/>
          <a:stretch>
            <a:fillRect/>
          </a:stretch>
        </p:blipFill>
        <p:spPr bwMode="auto">
          <a:xfrm>
            <a:off x="1287463" y="727075"/>
            <a:ext cx="6669087" cy="685800"/>
          </a:xfrm>
          <a:prstGeom prst="rect">
            <a:avLst/>
          </a:prstGeom>
          <a:noFill/>
          <a:ln w="9525">
            <a:noFill/>
            <a:miter lim="800000"/>
            <a:headEnd/>
            <a:tailEnd/>
          </a:ln>
        </p:spPr>
      </p:pic>
      <p:pic>
        <p:nvPicPr>
          <p:cNvPr id="45062" name="Picture 8" descr="Spectre de la lumière blanche"/>
          <p:cNvPicPr>
            <a:picLocks noChangeAspect="1" noChangeArrowheads="1"/>
          </p:cNvPicPr>
          <p:nvPr/>
        </p:nvPicPr>
        <p:blipFill>
          <a:blip r:embed="rId4" cstate="print"/>
          <a:srcRect/>
          <a:stretch>
            <a:fillRect/>
          </a:stretch>
        </p:blipFill>
        <p:spPr bwMode="auto">
          <a:xfrm>
            <a:off x="1287463" y="1446213"/>
            <a:ext cx="6669087" cy="542925"/>
          </a:xfrm>
          <a:prstGeom prst="rect">
            <a:avLst/>
          </a:prstGeom>
          <a:noFill/>
          <a:ln w="9525">
            <a:noFill/>
            <a:miter lim="800000"/>
            <a:headEnd/>
            <a:tailEnd/>
          </a:ln>
        </p:spPr>
      </p:pic>
      <p:pic>
        <p:nvPicPr>
          <p:cNvPr id="45063" name="Picture 9" descr="Spectre de la lumière blanche"/>
          <p:cNvPicPr>
            <a:picLocks noChangeAspect="1" noChangeArrowheads="1"/>
          </p:cNvPicPr>
          <p:nvPr/>
        </p:nvPicPr>
        <p:blipFill>
          <a:blip r:embed="rId5" cstate="print"/>
          <a:srcRect/>
          <a:stretch>
            <a:fillRect/>
          </a:stretch>
        </p:blipFill>
        <p:spPr bwMode="auto">
          <a:xfrm>
            <a:off x="1287463" y="2000250"/>
            <a:ext cx="6669087" cy="1068388"/>
          </a:xfrm>
          <a:prstGeom prst="rect">
            <a:avLst/>
          </a:prstGeom>
          <a:noFill/>
          <a:ln w="9525">
            <a:noFill/>
            <a:miter lim="800000"/>
            <a:headEnd/>
            <a:tailEnd/>
          </a:ln>
        </p:spPr>
      </p:pic>
      <p:sp>
        <p:nvSpPr>
          <p:cNvPr id="28680" name="Rectangle 10"/>
          <p:cNvSpPr>
            <a:spLocks noChangeArrowheads="1"/>
          </p:cNvSpPr>
          <p:nvPr/>
        </p:nvSpPr>
        <p:spPr bwMode="auto">
          <a:xfrm>
            <a:off x="4763" y="3576638"/>
            <a:ext cx="8704262" cy="822325"/>
          </a:xfrm>
          <a:prstGeom prst="rect">
            <a:avLst/>
          </a:prstGeom>
          <a:noFill/>
          <a:ln w="9525">
            <a:noFill/>
            <a:miter lim="800000"/>
            <a:headEnd/>
            <a:tailEnd/>
          </a:ln>
        </p:spPr>
        <p:txBody>
          <a:bodyPr wrap="none" anchor="ctr">
            <a:spAutoFit/>
          </a:bodyPr>
          <a:lstStyle/>
          <a:p>
            <a:pPr algn="ctr">
              <a:defRPr/>
            </a:pPr>
            <a:r>
              <a:rPr lang="fr-FR" dirty="0">
                <a:solidFill>
                  <a:srgbClr val="0000FF"/>
                </a:solidFill>
                <a:effectLst>
                  <a:outerShdw blurRad="38100" dist="38100" dir="2700000" algn="tl">
                    <a:srgbClr val="C0C0C0"/>
                  </a:outerShdw>
                </a:effectLst>
              </a:rPr>
              <a:t>L'œil humain ne permet de voir qu'une partie de la lumière </a:t>
            </a:r>
          </a:p>
          <a:p>
            <a:pPr algn="ctr">
              <a:defRPr/>
            </a:pPr>
            <a:r>
              <a:rPr lang="fr-FR" dirty="0">
                <a:solidFill>
                  <a:srgbClr val="0000FF"/>
                </a:solidFill>
                <a:effectLst>
                  <a:outerShdw blurRad="38100" dist="38100" dir="2700000" algn="tl">
                    <a:srgbClr val="C0C0C0"/>
                  </a:outerShdw>
                </a:effectLst>
              </a:rPr>
              <a:t>comprise entre le </a:t>
            </a:r>
            <a:r>
              <a:rPr lang="fr-FR" dirty="0">
                <a:solidFill>
                  <a:srgbClr val="FF0000"/>
                </a:solidFill>
                <a:effectLst>
                  <a:outerShdw blurRad="38100" dist="38100" dir="2700000" algn="tl">
                    <a:srgbClr val="C0C0C0"/>
                  </a:outerShdw>
                </a:effectLst>
              </a:rPr>
              <a:t>rouge</a:t>
            </a:r>
            <a:r>
              <a:rPr lang="fr-FR" dirty="0">
                <a:solidFill>
                  <a:srgbClr val="0000FF"/>
                </a:solidFill>
                <a:effectLst>
                  <a:outerShdw blurRad="38100" dist="38100" dir="2700000" algn="tl">
                    <a:srgbClr val="C0C0C0"/>
                  </a:outerShdw>
                </a:effectLst>
              </a:rPr>
              <a:t> et le </a:t>
            </a:r>
            <a:r>
              <a:rPr lang="fr-FR" dirty="0">
                <a:solidFill>
                  <a:srgbClr val="9933FF"/>
                </a:solidFill>
                <a:effectLst>
                  <a:outerShdw blurRad="38100" dist="38100" dir="2700000" algn="tl">
                    <a:srgbClr val="C0C0C0"/>
                  </a:outerShdw>
                </a:effectLst>
              </a:rPr>
              <a:t>violet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box(in)">
                                      <p:cBhvr>
                                        <p:cTn id="7"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23825" y="476250"/>
            <a:ext cx="8769350" cy="5632450"/>
          </a:xfrm>
          <a:prstGeom prst="rect">
            <a:avLst/>
          </a:prstGeom>
          <a:noFill/>
          <a:ln w="9525">
            <a:noFill/>
            <a:miter lim="800000"/>
            <a:headEnd/>
            <a:tailEnd/>
          </a:ln>
        </p:spPr>
        <p:txBody>
          <a:bodyPr>
            <a:spAutoFit/>
          </a:bodyPr>
          <a:lstStyle/>
          <a:p>
            <a:pPr algn="ctr"/>
            <a:r>
              <a:rPr lang="fr-FR" sz="3600">
                <a:solidFill>
                  <a:srgbClr val="FF0000"/>
                </a:solidFill>
              </a:rPr>
              <a:t>3 critères définissent une surface colorée</a:t>
            </a:r>
            <a:r>
              <a:rPr lang="fr-FR" sz="3200">
                <a:solidFill>
                  <a:srgbClr val="0000FF"/>
                </a:solidFill>
              </a:rPr>
              <a:t>:</a:t>
            </a:r>
          </a:p>
          <a:p>
            <a:pPr algn="ctr"/>
            <a:endParaRPr lang="fr-FR" sz="3200" b="0"/>
          </a:p>
          <a:p>
            <a:pPr algn="ctr">
              <a:buFont typeface="Arial" charset="0"/>
              <a:buChar char="•"/>
            </a:pPr>
            <a:r>
              <a:rPr lang="fr-FR" sz="3200">
                <a:solidFill>
                  <a:srgbClr val="FF0000"/>
                </a:solidFill>
              </a:rPr>
              <a:t>Teinte </a:t>
            </a:r>
            <a:r>
              <a:rPr lang="fr-FR" sz="3200" b="0"/>
              <a:t> </a:t>
            </a:r>
            <a:r>
              <a:rPr lang="fr-FR" sz="3200" b="0">
                <a:solidFill>
                  <a:srgbClr val="0000FF"/>
                </a:solidFill>
              </a:rPr>
              <a:t>: composante chromatique (longueur d’onde </a:t>
            </a:r>
            <a:r>
              <a:rPr lang="fr-FR" sz="3200" b="0">
                <a:solidFill>
                  <a:srgbClr val="0000FF"/>
                </a:solidFill>
                <a:sym typeface="Symbol" pitchFamily="18" charset="2"/>
              </a:rPr>
              <a:t>)</a:t>
            </a:r>
          </a:p>
          <a:p>
            <a:pPr algn="ctr">
              <a:buFont typeface="Arial" charset="0"/>
              <a:buChar char="•"/>
            </a:pPr>
            <a:endParaRPr lang="fr-FR" sz="3200" b="0">
              <a:solidFill>
                <a:srgbClr val="0000FF"/>
              </a:solidFill>
              <a:sym typeface="Symbol" pitchFamily="18" charset="2"/>
            </a:endParaRPr>
          </a:p>
          <a:p>
            <a:pPr algn="ctr"/>
            <a:endParaRPr lang="fr-FR" sz="3200" b="0">
              <a:sym typeface="Symbol" pitchFamily="18" charset="2"/>
            </a:endParaRPr>
          </a:p>
          <a:p>
            <a:pPr algn="ctr">
              <a:buFont typeface="Arial" charset="0"/>
              <a:buChar char="•"/>
            </a:pPr>
            <a:r>
              <a:rPr lang="fr-FR" sz="3200">
                <a:solidFill>
                  <a:srgbClr val="FF0000"/>
                </a:solidFill>
              </a:rPr>
              <a:t>Saturation</a:t>
            </a:r>
            <a:r>
              <a:rPr lang="fr-FR" sz="3200" b="0"/>
              <a:t> : </a:t>
            </a:r>
            <a:r>
              <a:rPr lang="fr-FR" sz="3200" b="0">
                <a:solidFill>
                  <a:srgbClr val="0000FF"/>
                </a:solidFill>
              </a:rPr>
              <a:t>rapport entre la composante </a:t>
            </a:r>
          </a:p>
          <a:p>
            <a:pPr algn="ctr"/>
            <a:r>
              <a:rPr lang="fr-FR" sz="3200" b="0">
                <a:solidFill>
                  <a:srgbClr val="0000FF"/>
                </a:solidFill>
              </a:rPr>
              <a:t>Chromatique et la composante achromatique</a:t>
            </a:r>
          </a:p>
          <a:p>
            <a:pPr algn="ctr"/>
            <a:endParaRPr lang="fr-FR" sz="3200" b="0"/>
          </a:p>
          <a:p>
            <a:pPr algn="ctr">
              <a:buFont typeface="Arial" charset="0"/>
              <a:buChar char="•"/>
            </a:pPr>
            <a:r>
              <a:rPr lang="fr-FR" sz="3200">
                <a:solidFill>
                  <a:srgbClr val="FF0000"/>
                </a:solidFill>
              </a:rPr>
              <a:t>Brillance</a:t>
            </a:r>
            <a:r>
              <a:rPr lang="fr-FR" sz="3200" b="0">
                <a:solidFill>
                  <a:srgbClr val="FF0000"/>
                </a:solidFill>
              </a:rPr>
              <a:t> </a:t>
            </a:r>
            <a:r>
              <a:rPr lang="fr-FR" sz="3200" b="0">
                <a:solidFill>
                  <a:srgbClr val="0000FF"/>
                </a:solidFill>
              </a:rPr>
              <a:t>: échelle de gris (du noir au gris)</a:t>
            </a: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79388" y="260350"/>
            <a:ext cx="8769350" cy="6186488"/>
          </a:xfrm>
          <a:prstGeom prst="rect">
            <a:avLst/>
          </a:prstGeom>
          <a:noFill/>
          <a:ln w="9525">
            <a:noFill/>
            <a:miter lim="800000"/>
            <a:headEnd/>
            <a:tailEnd/>
          </a:ln>
        </p:spPr>
        <p:txBody>
          <a:bodyPr>
            <a:spAutoFit/>
          </a:bodyPr>
          <a:lstStyle/>
          <a:p>
            <a:pPr algn="ctr"/>
            <a:r>
              <a:rPr lang="fr-FR" sz="2200">
                <a:solidFill>
                  <a:srgbClr val="0000FF"/>
                </a:solidFill>
              </a:rPr>
              <a:t>3 critères définissent une surface colorée:</a:t>
            </a:r>
          </a:p>
          <a:p>
            <a:pPr algn="ctr"/>
            <a:endParaRPr lang="fr-FR" sz="2200" b="0"/>
          </a:p>
          <a:p>
            <a:pPr algn="ctr">
              <a:buFont typeface="Arial" charset="0"/>
              <a:buChar char="•"/>
            </a:pPr>
            <a:r>
              <a:rPr lang="fr-FR" sz="3200">
                <a:solidFill>
                  <a:srgbClr val="FF0000"/>
                </a:solidFill>
              </a:rPr>
              <a:t>Teinte </a:t>
            </a:r>
            <a:r>
              <a:rPr lang="fr-FR" sz="3200" b="0"/>
              <a:t> </a:t>
            </a:r>
            <a:r>
              <a:rPr lang="fr-FR" sz="3200" b="0">
                <a:solidFill>
                  <a:srgbClr val="0000FF"/>
                </a:solidFill>
              </a:rPr>
              <a:t>: composante chromatique (longueur d’onde </a:t>
            </a:r>
            <a:r>
              <a:rPr lang="fr-FR" sz="3200" b="0">
                <a:solidFill>
                  <a:srgbClr val="0000FF"/>
                </a:solidFill>
                <a:sym typeface="Symbol" pitchFamily="18" charset="2"/>
              </a:rPr>
              <a:t>)</a:t>
            </a:r>
          </a:p>
          <a:p>
            <a:r>
              <a:rPr lang="fr-FR" sz="3200"/>
              <a:t>L’intensité lumineuse perçue dépend de la couleur</a:t>
            </a:r>
          </a:p>
          <a:p>
            <a:r>
              <a:rPr lang="fr-FR" sz="3200"/>
              <a:t>Le système visuel humain (SVH) n’est pas uniformément sensible aux rayonnement de toutes les longueurs d’ondes</a:t>
            </a:r>
          </a:p>
          <a:p>
            <a:r>
              <a:rPr lang="fr-FR" sz="3200"/>
              <a:t>Sa sensibilité culmine dans la zone jaune-vert et s’effondre près de l’infrarouge et de l’utraviolet</a:t>
            </a:r>
          </a:p>
          <a:p>
            <a:r>
              <a:rPr lang="fr-FR" sz="3200"/>
              <a:t>• pour la longueur d’onde λ = 555 nm</a:t>
            </a:r>
            <a:endParaRPr lang="fr-FR" sz="3200" b="0">
              <a:sym typeface="Symbol" pitchFamily="18" charset="2"/>
            </a:endParaRP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431800" y="460375"/>
            <a:ext cx="8388350" cy="6248400"/>
          </a:xfrm>
          <a:prstGeom prst="rect">
            <a:avLst/>
          </a:prstGeom>
          <a:noFill/>
          <a:ln w="9525">
            <a:noFill/>
            <a:miter lim="800000"/>
            <a:headEnd/>
            <a:tailEnd/>
          </a:ln>
        </p:spPr>
        <p:txBody>
          <a:bodyPr>
            <a:spAutoFit/>
          </a:bodyPr>
          <a:lstStyle/>
          <a:p>
            <a:r>
              <a:rPr lang="fr-FR" sz="4000">
                <a:solidFill>
                  <a:srgbClr val="FF0000"/>
                </a:solidFill>
              </a:rPr>
              <a:t>Fonction d’efficacité lumineuse</a:t>
            </a:r>
          </a:p>
          <a:p>
            <a:endParaRPr lang="fr-FR" sz="4000">
              <a:solidFill>
                <a:srgbClr val="240FA1"/>
              </a:solidFill>
            </a:endParaRPr>
          </a:p>
          <a:p>
            <a:r>
              <a:rPr lang="fr-FR" sz="4000">
                <a:solidFill>
                  <a:srgbClr val="240FA1"/>
                </a:solidFill>
              </a:rPr>
              <a:t>Le maximum de la fonction est situé vers 555 nm en éclairage photopique (diurne),</a:t>
            </a:r>
          </a:p>
          <a:p>
            <a:r>
              <a:rPr lang="fr-FR" sz="4000">
                <a:solidFill>
                  <a:srgbClr val="240FA1"/>
                </a:solidFill>
              </a:rPr>
              <a:t> Il se décale dans le bleu-vert aux environs de 500 nm en</a:t>
            </a:r>
          </a:p>
          <a:p>
            <a:r>
              <a:rPr lang="fr-FR" sz="4000">
                <a:solidFill>
                  <a:srgbClr val="240FA1"/>
                </a:solidFill>
              </a:rPr>
              <a:t>éclairage scotopique (nocturne)</a:t>
            </a:r>
          </a:p>
          <a:p>
            <a:r>
              <a:rPr lang="fr-FR" sz="4000">
                <a:solidFill>
                  <a:srgbClr val="FF0000"/>
                </a:solidFill>
              </a:rPr>
              <a:t>Dans le SVH Est ce que c’est l’œil qui est défaillant ou le cerveau?</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23850" y="115888"/>
            <a:ext cx="8675688" cy="708025"/>
          </a:xfrm>
          <a:prstGeom prst="rect">
            <a:avLst/>
          </a:prstGeom>
          <a:noFill/>
          <a:ln w="9525">
            <a:noFill/>
            <a:miter lim="800000"/>
            <a:headEnd/>
            <a:tailEnd/>
          </a:ln>
        </p:spPr>
        <p:txBody>
          <a:bodyPr>
            <a:spAutoFit/>
          </a:bodyPr>
          <a:lstStyle/>
          <a:p>
            <a:pPr algn="ctr">
              <a:spcBef>
                <a:spcPct val="50000"/>
              </a:spcBef>
            </a:pPr>
            <a:r>
              <a:rPr lang="fr-FR" sz="4000">
                <a:solidFill>
                  <a:srgbClr val="6600FF"/>
                </a:solidFill>
              </a:rPr>
              <a:t>B- Les seuils de sensibilité</a:t>
            </a:r>
          </a:p>
        </p:txBody>
      </p:sp>
      <p:sp>
        <p:nvSpPr>
          <p:cNvPr id="25603" name="Text Box 3"/>
          <p:cNvSpPr txBox="1">
            <a:spLocks noChangeArrowheads="1"/>
          </p:cNvSpPr>
          <p:nvPr/>
        </p:nvSpPr>
        <p:spPr bwMode="auto">
          <a:xfrm>
            <a:off x="614363" y="5943600"/>
            <a:ext cx="8399462" cy="769938"/>
          </a:xfrm>
          <a:prstGeom prst="rect">
            <a:avLst/>
          </a:prstGeom>
          <a:noFill/>
          <a:ln w="9525">
            <a:noFill/>
            <a:miter lim="800000"/>
            <a:headEnd/>
            <a:tailEnd/>
          </a:ln>
        </p:spPr>
        <p:txBody>
          <a:bodyPr wrap="none">
            <a:spAutoFit/>
          </a:bodyPr>
          <a:lstStyle/>
          <a:p>
            <a:pPr algn="ctr"/>
            <a:r>
              <a:rPr lang="fr-FR" sz="2200">
                <a:solidFill>
                  <a:srgbClr val="0000FF"/>
                </a:solidFill>
                <a:cs typeface="Arial" charset="0"/>
              </a:rPr>
              <a:t> Le système visuel nous renseigne plus sur la valeur relative </a:t>
            </a:r>
          </a:p>
          <a:p>
            <a:pPr algn="ctr"/>
            <a:r>
              <a:rPr lang="fr-FR" sz="2200">
                <a:solidFill>
                  <a:srgbClr val="0000FF"/>
                </a:solidFill>
                <a:cs typeface="Arial" charset="0"/>
              </a:rPr>
              <a:t>que sur la valeur absolue.</a:t>
            </a:r>
            <a:r>
              <a:rPr lang="fr-FR" sz="2200">
                <a:solidFill>
                  <a:srgbClr val="0000FF"/>
                </a:solidFill>
              </a:rPr>
              <a:t> </a:t>
            </a:r>
          </a:p>
        </p:txBody>
      </p:sp>
      <p:sp>
        <p:nvSpPr>
          <p:cNvPr id="25604" name="Text Box 4"/>
          <p:cNvSpPr txBox="1">
            <a:spLocks noChangeArrowheads="1"/>
          </p:cNvSpPr>
          <p:nvPr/>
        </p:nvSpPr>
        <p:spPr bwMode="auto">
          <a:xfrm>
            <a:off x="0" y="1014413"/>
            <a:ext cx="9144000" cy="769937"/>
          </a:xfrm>
          <a:prstGeom prst="rect">
            <a:avLst/>
          </a:prstGeom>
          <a:noFill/>
          <a:ln w="9525">
            <a:noFill/>
            <a:miter lim="800000"/>
            <a:headEnd/>
            <a:tailEnd/>
          </a:ln>
        </p:spPr>
        <p:txBody>
          <a:bodyPr>
            <a:spAutoFit/>
          </a:bodyPr>
          <a:lstStyle/>
          <a:p>
            <a:r>
              <a:rPr lang="fr-FR" sz="2200"/>
              <a:t>- </a:t>
            </a:r>
            <a:r>
              <a:rPr lang="fr-FR" sz="2200">
                <a:solidFill>
                  <a:srgbClr val="0000FF"/>
                </a:solidFill>
              </a:rPr>
              <a:t>Seuil absolu : 10-14 watt (quelques photons) au niveau de la fovea</a:t>
            </a:r>
          </a:p>
        </p:txBody>
      </p:sp>
      <p:sp>
        <p:nvSpPr>
          <p:cNvPr id="25605" name="Text Box 5"/>
          <p:cNvSpPr txBox="1">
            <a:spLocks noChangeArrowheads="1"/>
          </p:cNvSpPr>
          <p:nvPr/>
        </p:nvSpPr>
        <p:spPr bwMode="auto">
          <a:xfrm>
            <a:off x="0" y="2057400"/>
            <a:ext cx="9686925" cy="769938"/>
          </a:xfrm>
          <a:prstGeom prst="rect">
            <a:avLst/>
          </a:prstGeom>
          <a:noFill/>
          <a:ln w="9525">
            <a:noFill/>
            <a:miter lim="800000"/>
            <a:headEnd/>
            <a:tailEnd/>
          </a:ln>
        </p:spPr>
        <p:txBody>
          <a:bodyPr>
            <a:spAutoFit/>
          </a:bodyPr>
          <a:lstStyle/>
          <a:p>
            <a:r>
              <a:rPr lang="fr-FR" sz="2200"/>
              <a:t>- </a:t>
            </a:r>
            <a:r>
              <a:rPr lang="fr-FR" sz="2200">
                <a:solidFill>
                  <a:srgbClr val="0000FF"/>
                </a:solidFill>
              </a:rPr>
              <a:t>Seuils différentiels : capacité à distinguer les niveaux de gris</a:t>
            </a:r>
          </a:p>
          <a:p>
            <a:r>
              <a:rPr lang="fr-FR" sz="2200">
                <a:solidFill>
                  <a:srgbClr val="0000FF"/>
                </a:solidFill>
              </a:rPr>
              <a:t>			30 à 40</a:t>
            </a:r>
          </a:p>
        </p:txBody>
      </p:sp>
      <p:grpSp>
        <p:nvGrpSpPr>
          <p:cNvPr id="2" name="Group 20"/>
          <p:cNvGrpSpPr>
            <a:grpSpLocks/>
          </p:cNvGrpSpPr>
          <p:nvPr/>
        </p:nvGrpSpPr>
        <p:grpSpPr bwMode="auto">
          <a:xfrm>
            <a:off x="1143000" y="3276600"/>
            <a:ext cx="3436938" cy="2438400"/>
            <a:chOff x="720" y="2064"/>
            <a:chExt cx="2165" cy="1536"/>
          </a:xfrm>
        </p:grpSpPr>
        <p:sp>
          <p:nvSpPr>
            <p:cNvPr id="49168" name="Text Box 6"/>
            <p:cNvSpPr txBox="1">
              <a:spLocks noChangeArrowheads="1"/>
            </p:cNvSpPr>
            <p:nvPr/>
          </p:nvSpPr>
          <p:spPr bwMode="auto">
            <a:xfrm>
              <a:off x="720" y="2064"/>
              <a:ext cx="2165" cy="271"/>
            </a:xfrm>
            <a:prstGeom prst="rect">
              <a:avLst/>
            </a:prstGeom>
            <a:noFill/>
            <a:ln w="9525">
              <a:noFill/>
              <a:miter lim="800000"/>
              <a:headEnd/>
              <a:tailEnd/>
            </a:ln>
          </p:spPr>
          <p:txBody>
            <a:bodyPr wrap="none">
              <a:spAutoFit/>
            </a:bodyPr>
            <a:lstStyle/>
            <a:p>
              <a:r>
                <a:rPr lang="fr-FR" sz="2200"/>
                <a:t>- </a:t>
              </a:r>
              <a:r>
                <a:rPr lang="fr-FR" sz="2200">
                  <a:solidFill>
                    <a:srgbClr val="0000FF"/>
                  </a:solidFill>
                </a:rPr>
                <a:t>contrastes simultanés</a:t>
              </a:r>
              <a:r>
                <a:rPr lang="fr-FR" sz="2200"/>
                <a:t>:</a:t>
              </a:r>
            </a:p>
          </p:txBody>
        </p:sp>
        <p:grpSp>
          <p:nvGrpSpPr>
            <p:cNvPr id="49169" name="Group 12"/>
            <p:cNvGrpSpPr>
              <a:grpSpLocks/>
            </p:cNvGrpSpPr>
            <p:nvPr/>
          </p:nvGrpSpPr>
          <p:grpSpPr bwMode="auto">
            <a:xfrm>
              <a:off x="1176" y="2496"/>
              <a:ext cx="1248" cy="1104"/>
              <a:chOff x="1296" y="2496"/>
              <a:chExt cx="1248" cy="1104"/>
            </a:xfrm>
          </p:grpSpPr>
          <p:sp>
            <p:nvSpPr>
              <p:cNvPr id="49170" name="Rectangle 13"/>
              <p:cNvSpPr>
                <a:spLocks noChangeArrowheads="1"/>
              </p:cNvSpPr>
              <p:nvPr/>
            </p:nvSpPr>
            <p:spPr bwMode="auto">
              <a:xfrm>
                <a:off x="1296" y="2496"/>
                <a:ext cx="1248" cy="1104"/>
              </a:xfrm>
              <a:prstGeom prst="rect">
                <a:avLst/>
              </a:prstGeom>
              <a:solidFill>
                <a:schemeClr val="tx2"/>
              </a:solidFill>
              <a:ln w="9525">
                <a:solidFill>
                  <a:schemeClr val="tx1"/>
                </a:solidFill>
                <a:miter lim="800000"/>
                <a:headEnd/>
                <a:tailEnd/>
              </a:ln>
            </p:spPr>
            <p:txBody>
              <a:bodyPr wrap="none" anchor="ctr"/>
              <a:lstStyle/>
              <a:p>
                <a:endParaRPr lang="fr-FR"/>
              </a:p>
            </p:txBody>
          </p:sp>
          <p:grpSp>
            <p:nvGrpSpPr>
              <p:cNvPr id="49171" name="Group 14"/>
              <p:cNvGrpSpPr>
                <a:grpSpLocks/>
              </p:cNvGrpSpPr>
              <p:nvPr/>
            </p:nvGrpSpPr>
            <p:grpSpPr bwMode="auto">
              <a:xfrm>
                <a:off x="1595" y="2741"/>
                <a:ext cx="672" cy="624"/>
                <a:chOff x="240" y="2736"/>
                <a:chExt cx="672" cy="624"/>
              </a:xfrm>
            </p:grpSpPr>
            <p:sp>
              <p:nvSpPr>
                <p:cNvPr id="49172" name="Oval 15"/>
                <p:cNvSpPr>
                  <a:spLocks noChangeArrowheads="1"/>
                </p:cNvSpPr>
                <p:nvPr/>
              </p:nvSpPr>
              <p:spPr bwMode="auto">
                <a:xfrm>
                  <a:off x="240" y="2736"/>
                  <a:ext cx="672" cy="624"/>
                </a:xfrm>
                <a:prstGeom prst="ellipse">
                  <a:avLst/>
                </a:prstGeom>
                <a:solidFill>
                  <a:schemeClr val="bg2"/>
                </a:solidFill>
                <a:ln w="9525">
                  <a:solidFill>
                    <a:schemeClr val="tx1"/>
                  </a:solidFill>
                  <a:round/>
                  <a:headEnd/>
                  <a:tailEnd/>
                </a:ln>
              </p:spPr>
              <p:txBody>
                <a:bodyPr wrap="none" anchor="ctr"/>
                <a:lstStyle/>
                <a:p>
                  <a:endParaRPr lang="fr-FR"/>
                </a:p>
              </p:txBody>
            </p:sp>
            <p:sp>
              <p:nvSpPr>
                <p:cNvPr id="49173" name="Oval 16"/>
                <p:cNvSpPr>
                  <a:spLocks noChangeArrowheads="1"/>
                </p:cNvSpPr>
                <p:nvPr/>
              </p:nvSpPr>
              <p:spPr bwMode="auto">
                <a:xfrm>
                  <a:off x="408" y="2896"/>
                  <a:ext cx="336" cy="336"/>
                </a:xfrm>
                <a:prstGeom prst="ellipse">
                  <a:avLst/>
                </a:prstGeom>
                <a:solidFill>
                  <a:schemeClr val="tx1"/>
                </a:solidFill>
                <a:ln w="9525">
                  <a:solidFill>
                    <a:schemeClr val="tx1"/>
                  </a:solidFill>
                  <a:round/>
                  <a:headEnd/>
                  <a:tailEnd/>
                </a:ln>
              </p:spPr>
              <p:txBody>
                <a:bodyPr wrap="none" anchor="ctr"/>
                <a:lstStyle/>
                <a:p>
                  <a:endParaRPr lang="fr-FR"/>
                </a:p>
              </p:txBody>
            </p:sp>
          </p:grpSp>
        </p:grpSp>
      </p:grpSp>
      <p:grpSp>
        <p:nvGrpSpPr>
          <p:cNvPr id="5" name="Group 21"/>
          <p:cNvGrpSpPr>
            <a:grpSpLocks/>
          </p:cNvGrpSpPr>
          <p:nvPr/>
        </p:nvGrpSpPr>
        <p:grpSpPr bwMode="auto">
          <a:xfrm>
            <a:off x="4724400" y="3962400"/>
            <a:ext cx="3770313" cy="1752600"/>
            <a:chOff x="2976" y="2496"/>
            <a:chExt cx="2375" cy="1104"/>
          </a:xfrm>
        </p:grpSpPr>
        <p:grpSp>
          <p:nvGrpSpPr>
            <p:cNvPr id="49160" name="Group 7"/>
            <p:cNvGrpSpPr>
              <a:grpSpLocks/>
            </p:cNvGrpSpPr>
            <p:nvPr/>
          </p:nvGrpSpPr>
          <p:grpSpPr bwMode="auto">
            <a:xfrm>
              <a:off x="2976" y="2496"/>
              <a:ext cx="1248" cy="1104"/>
              <a:chOff x="3264" y="2496"/>
              <a:chExt cx="1248" cy="1104"/>
            </a:xfrm>
          </p:grpSpPr>
          <p:sp>
            <p:nvSpPr>
              <p:cNvPr id="49164" name="Rectangle 8"/>
              <p:cNvSpPr>
                <a:spLocks noChangeArrowheads="1"/>
              </p:cNvSpPr>
              <p:nvPr/>
            </p:nvSpPr>
            <p:spPr bwMode="auto">
              <a:xfrm>
                <a:off x="3264" y="2496"/>
                <a:ext cx="1248" cy="1104"/>
              </a:xfrm>
              <a:prstGeom prst="rect">
                <a:avLst/>
              </a:prstGeom>
              <a:solidFill>
                <a:schemeClr val="bg1"/>
              </a:solidFill>
              <a:ln w="9525">
                <a:solidFill>
                  <a:schemeClr val="tx1"/>
                </a:solidFill>
                <a:miter lim="800000"/>
                <a:headEnd/>
                <a:tailEnd/>
              </a:ln>
            </p:spPr>
            <p:txBody>
              <a:bodyPr wrap="none" anchor="ctr"/>
              <a:lstStyle/>
              <a:p>
                <a:endParaRPr lang="fr-FR" b="0"/>
              </a:p>
            </p:txBody>
          </p:sp>
          <p:grpSp>
            <p:nvGrpSpPr>
              <p:cNvPr id="49165" name="Group 9"/>
              <p:cNvGrpSpPr>
                <a:grpSpLocks/>
              </p:cNvGrpSpPr>
              <p:nvPr/>
            </p:nvGrpSpPr>
            <p:grpSpPr bwMode="auto">
              <a:xfrm>
                <a:off x="3567" y="2728"/>
                <a:ext cx="672" cy="624"/>
                <a:chOff x="240" y="2736"/>
                <a:chExt cx="672" cy="624"/>
              </a:xfrm>
            </p:grpSpPr>
            <p:sp>
              <p:nvSpPr>
                <p:cNvPr id="49166" name="Oval 10"/>
                <p:cNvSpPr>
                  <a:spLocks noChangeArrowheads="1"/>
                </p:cNvSpPr>
                <p:nvPr/>
              </p:nvSpPr>
              <p:spPr bwMode="auto">
                <a:xfrm>
                  <a:off x="240" y="2736"/>
                  <a:ext cx="672" cy="624"/>
                </a:xfrm>
                <a:prstGeom prst="ellipse">
                  <a:avLst/>
                </a:prstGeom>
                <a:solidFill>
                  <a:schemeClr val="bg2"/>
                </a:solidFill>
                <a:ln w="9525">
                  <a:solidFill>
                    <a:schemeClr val="tx1"/>
                  </a:solidFill>
                  <a:round/>
                  <a:headEnd/>
                  <a:tailEnd/>
                </a:ln>
              </p:spPr>
              <p:txBody>
                <a:bodyPr wrap="none" anchor="ctr"/>
                <a:lstStyle/>
                <a:p>
                  <a:endParaRPr lang="fr-FR" b="0"/>
                </a:p>
              </p:txBody>
            </p:sp>
            <p:sp>
              <p:nvSpPr>
                <p:cNvPr id="49167" name="Oval 11"/>
                <p:cNvSpPr>
                  <a:spLocks noChangeArrowheads="1"/>
                </p:cNvSpPr>
                <p:nvPr/>
              </p:nvSpPr>
              <p:spPr bwMode="auto">
                <a:xfrm>
                  <a:off x="408" y="2896"/>
                  <a:ext cx="336" cy="336"/>
                </a:xfrm>
                <a:prstGeom prst="ellipse">
                  <a:avLst/>
                </a:prstGeom>
                <a:solidFill>
                  <a:schemeClr val="bg1"/>
                </a:solidFill>
                <a:ln w="9525">
                  <a:solidFill>
                    <a:schemeClr val="tx1"/>
                  </a:solidFill>
                  <a:round/>
                  <a:headEnd/>
                  <a:tailEnd/>
                </a:ln>
              </p:spPr>
              <p:txBody>
                <a:bodyPr wrap="none" anchor="ctr"/>
                <a:lstStyle/>
                <a:p>
                  <a:endParaRPr lang="fr-FR" b="0"/>
                </a:p>
              </p:txBody>
            </p:sp>
          </p:grpSp>
        </p:grpSp>
        <p:grpSp>
          <p:nvGrpSpPr>
            <p:cNvPr id="49161" name="Group 17"/>
            <p:cNvGrpSpPr>
              <a:grpSpLocks/>
            </p:cNvGrpSpPr>
            <p:nvPr/>
          </p:nvGrpSpPr>
          <p:grpSpPr bwMode="auto">
            <a:xfrm>
              <a:off x="4679" y="2736"/>
              <a:ext cx="672" cy="624"/>
              <a:chOff x="240" y="2736"/>
              <a:chExt cx="672" cy="624"/>
            </a:xfrm>
          </p:grpSpPr>
          <p:sp>
            <p:nvSpPr>
              <p:cNvPr id="49162" name="Oval 18"/>
              <p:cNvSpPr>
                <a:spLocks noChangeArrowheads="1"/>
              </p:cNvSpPr>
              <p:nvPr/>
            </p:nvSpPr>
            <p:spPr bwMode="auto">
              <a:xfrm>
                <a:off x="240" y="2736"/>
                <a:ext cx="672" cy="624"/>
              </a:xfrm>
              <a:prstGeom prst="ellipse">
                <a:avLst/>
              </a:prstGeom>
              <a:solidFill>
                <a:schemeClr val="bg2"/>
              </a:solidFill>
              <a:ln w="9525">
                <a:noFill/>
                <a:round/>
                <a:headEnd/>
                <a:tailEnd/>
              </a:ln>
            </p:spPr>
            <p:txBody>
              <a:bodyPr wrap="none" anchor="ctr"/>
              <a:lstStyle/>
              <a:p>
                <a:endParaRPr lang="fr-FR" b="0"/>
              </a:p>
            </p:txBody>
          </p:sp>
          <p:sp>
            <p:nvSpPr>
              <p:cNvPr id="49163" name="Oval 19"/>
              <p:cNvSpPr>
                <a:spLocks noChangeArrowheads="1"/>
              </p:cNvSpPr>
              <p:nvPr/>
            </p:nvSpPr>
            <p:spPr bwMode="auto">
              <a:xfrm>
                <a:off x="408" y="2896"/>
                <a:ext cx="336" cy="336"/>
              </a:xfrm>
              <a:prstGeom prst="ellipse">
                <a:avLst/>
              </a:prstGeom>
              <a:solidFill>
                <a:schemeClr val="bg1"/>
              </a:solidFill>
              <a:ln w="9525">
                <a:noFill/>
                <a:round/>
                <a:headEnd/>
                <a:tailEnd/>
              </a:ln>
            </p:spPr>
            <p:txBody>
              <a:bodyPr wrap="none" anchor="ctr"/>
              <a:lstStyle/>
              <a:p>
                <a:endParaRPr lang="fr-FR" b="0"/>
              </a:p>
            </p:txBody>
          </p:sp>
        </p:gr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ox(in)">
                                      <p:cBhvr>
                                        <p:cTn id="7" dur="500"/>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605"/>
                                        </p:tgtEl>
                                        <p:attrNameLst>
                                          <p:attrName>style.visibility</p:attrName>
                                        </p:attrNameLst>
                                      </p:cBhvr>
                                      <p:to>
                                        <p:strVal val="visible"/>
                                      </p:to>
                                    </p:set>
                                    <p:animEffect transition="in" filter="box(in)">
                                      <p:cBhvr>
                                        <p:cTn id="12" dur="500"/>
                                        <p:tgtEl>
                                          <p:spTgt spid="2560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5603"/>
                                        </p:tgtEl>
                                        <p:attrNameLst>
                                          <p:attrName>style.visibility</p:attrName>
                                        </p:attrNameLst>
                                      </p:cBhvr>
                                      <p:to>
                                        <p:strVal val="visible"/>
                                      </p:to>
                                    </p:set>
                                    <p:animEffect transition="in" filter="box(in)">
                                      <p:cBhvr>
                                        <p:cTn id="27"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P spid="25604" grpId="0" autoUpdateAnimBg="0"/>
      <p:bldP spid="2560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95288" y="260350"/>
            <a:ext cx="7993062" cy="585788"/>
          </a:xfrm>
          <a:prstGeom prst="rect">
            <a:avLst/>
          </a:prstGeom>
          <a:noFill/>
          <a:ln w="9525">
            <a:noFill/>
            <a:miter lim="800000"/>
            <a:headEnd/>
            <a:tailEnd/>
          </a:ln>
        </p:spPr>
        <p:txBody>
          <a:bodyPr>
            <a:spAutoFit/>
          </a:bodyPr>
          <a:lstStyle/>
          <a:p>
            <a:pPr algn="ctr">
              <a:spcBef>
                <a:spcPct val="50000"/>
              </a:spcBef>
            </a:pPr>
            <a:r>
              <a:rPr lang="fr-FR" sz="3200">
                <a:solidFill>
                  <a:srgbClr val="6600FF"/>
                </a:solidFill>
              </a:rPr>
              <a:t>C- Adaptation à l’obscurité</a:t>
            </a:r>
          </a:p>
        </p:txBody>
      </p:sp>
      <p:pic>
        <p:nvPicPr>
          <p:cNvPr id="50179" name="Picture 3" descr="adpatation obscu"/>
          <p:cNvPicPr>
            <a:picLocks noChangeAspect="1" noChangeArrowheads="1"/>
          </p:cNvPicPr>
          <p:nvPr/>
        </p:nvPicPr>
        <p:blipFill>
          <a:blip r:embed="rId3" cstate="print">
            <a:lum contrast="12000"/>
          </a:blip>
          <a:srcRect/>
          <a:stretch>
            <a:fillRect/>
          </a:stretch>
        </p:blipFill>
        <p:spPr bwMode="auto">
          <a:xfrm>
            <a:off x="1143000" y="1143000"/>
            <a:ext cx="6858000" cy="4992688"/>
          </a:xfrm>
          <a:prstGeom prst="rect">
            <a:avLst/>
          </a:prstGeom>
          <a:noFill/>
          <a:ln w="38100">
            <a:solidFill>
              <a:schemeClr val="tx1"/>
            </a:solidFill>
            <a:miter lim="800000"/>
            <a:headEnd/>
            <a:tailEnd/>
          </a:ln>
        </p:spPr>
      </p:pic>
      <p:sp>
        <p:nvSpPr>
          <p:cNvPr id="50180" name="Text Box 4"/>
          <p:cNvSpPr txBox="1">
            <a:spLocks noChangeArrowheads="1"/>
          </p:cNvSpPr>
          <p:nvPr/>
        </p:nvSpPr>
        <p:spPr bwMode="auto">
          <a:xfrm>
            <a:off x="288925" y="6288088"/>
            <a:ext cx="8928100" cy="457200"/>
          </a:xfrm>
          <a:prstGeom prst="rect">
            <a:avLst/>
          </a:prstGeom>
          <a:noFill/>
          <a:ln w="9525">
            <a:noFill/>
            <a:miter lim="800000"/>
            <a:headEnd/>
            <a:tailEnd/>
          </a:ln>
        </p:spPr>
        <p:txBody>
          <a:bodyPr wrap="none">
            <a:spAutoFit/>
          </a:bodyPr>
          <a:lstStyle/>
          <a:p>
            <a:r>
              <a:rPr lang="fr-FR">
                <a:solidFill>
                  <a:srgbClr val="FF0000"/>
                </a:solidFill>
              </a:rPr>
              <a:t>Plus on reste longtemps à l’obscurité, plus le seuil diminue  </a:t>
            </a:r>
          </a:p>
        </p:txBody>
      </p:sp>
      <p:sp>
        <p:nvSpPr>
          <p:cNvPr id="50181" name="Text Box 5"/>
          <p:cNvSpPr txBox="1">
            <a:spLocks noChangeArrowheads="1"/>
          </p:cNvSpPr>
          <p:nvPr/>
        </p:nvSpPr>
        <p:spPr bwMode="auto">
          <a:xfrm>
            <a:off x="3028950" y="1431925"/>
            <a:ext cx="4770438" cy="708025"/>
          </a:xfrm>
          <a:prstGeom prst="rect">
            <a:avLst/>
          </a:prstGeom>
          <a:solidFill>
            <a:srgbClr val="FFFF00"/>
          </a:solidFill>
          <a:ln w="9525">
            <a:noFill/>
            <a:miter lim="800000"/>
            <a:headEnd/>
            <a:tailEnd/>
          </a:ln>
        </p:spPr>
        <p:txBody>
          <a:bodyPr wrap="none">
            <a:spAutoFit/>
          </a:bodyPr>
          <a:lstStyle/>
          <a:p>
            <a:pPr algn="ctr"/>
            <a:r>
              <a:rPr lang="fr-FR" sz="2000"/>
              <a:t>Eclairement de la région périphérique</a:t>
            </a:r>
          </a:p>
          <a:p>
            <a:pPr algn="ctr"/>
            <a:r>
              <a:rPr lang="fr-FR" sz="2000"/>
              <a:t> du champ visuel</a:t>
            </a:r>
          </a:p>
        </p:txBody>
      </p:sp>
      <p:sp>
        <p:nvSpPr>
          <p:cNvPr id="50182" name="Text Box 6"/>
          <p:cNvSpPr txBox="1">
            <a:spLocks noChangeArrowheads="1"/>
          </p:cNvSpPr>
          <p:nvPr/>
        </p:nvSpPr>
        <p:spPr bwMode="auto">
          <a:xfrm>
            <a:off x="3730625" y="2895600"/>
            <a:ext cx="4270375" cy="708025"/>
          </a:xfrm>
          <a:prstGeom prst="rect">
            <a:avLst/>
          </a:prstGeom>
          <a:solidFill>
            <a:srgbClr val="CC0099"/>
          </a:solidFill>
          <a:ln w="9525">
            <a:noFill/>
            <a:miter lim="800000"/>
            <a:headEnd/>
            <a:tailEnd/>
          </a:ln>
        </p:spPr>
        <p:txBody>
          <a:bodyPr wrap="none">
            <a:spAutoFit/>
          </a:bodyPr>
          <a:lstStyle/>
          <a:p>
            <a:pPr algn="ctr"/>
            <a:r>
              <a:rPr lang="fr-FR" sz="2000">
                <a:solidFill>
                  <a:schemeClr val="bg1"/>
                </a:solidFill>
              </a:rPr>
              <a:t>Eclairement de la région centrale </a:t>
            </a:r>
          </a:p>
          <a:p>
            <a:pPr algn="ctr"/>
            <a:r>
              <a:rPr lang="fr-FR" sz="2000">
                <a:solidFill>
                  <a:schemeClr val="bg1"/>
                </a:solidFill>
              </a:rPr>
              <a:t>du champ visuel</a:t>
            </a:r>
          </a:p>
        </p:txBody>
      </p:sp>
      <p:sp>
        <p:nvSpPr>
          <p:cNvPr id="55303" name="Text Box 8"/>
          <p:cNvSpPr txBox="1">
            <a:spLocks noChangeArrowheads="1"/>
          </p:cNvSpPr>
          <p:nvPr/>
        </p:nvSpPr>
        <p:spPr bwMode="auto">
          <a:xfrm>
            <a:off x="-93663" y="5410200"/>
            <a:ext cx="2532063" cy="708025"/>
          </a:xfrm>
          <a:prstGeom prst="rect">
            <a:avLst/>
          </a:prstGeom>
          <a:solidFill>
            <a:schemeClr val="bg1">
              <a:lumMod val="65000"/>
            </a:schemeClr>
          </a:solidFill>
          <a:ln w="9525">
            <a:solidFill>
              <a:schemeClr val="tx1"/>
            </a:solidFill>
            <a:miter lim="800000"/>
            <a:headEnd/>
            <a:tailEnd/>
          </a:ln>
        </p:spPr>
        <p:txBody>
          <a:bodyPr wrap="none">
            <a:spAutoFit/>
          </a:bodyPr>
          <a:lstStyle/>
          <a:p>
            <a:pPr algn="ctr">
              <a:defRPr/>
            </a:pPr>
            <a:r>
              <a:rPr lang="fr-FR" sz="2000" dirty="0"/>
              <a:t>Eclairement global </a:t>
            </a:r>
          </a:p>
          <a:p>
            <a:pPr algn="ctr">
              <a:defRPr/>
            </a:pPr>
            <a:r>
              <a:rPr lang="fr-FR" sz="2000" dirty="0"/>
              <a:t>du champ visuel</a:t>
            </a:r>
          </a:p>
        </p:txBody>
      </p:sp>
      <p:sp>
        <p:nvSpPr>
          <p:cNvPr id="50184" name="Line 9"/>
          <p:cNvSpPr>
            <a:spLocks noChangeShapeType="1"/>
          </p:cNvSpPr>
          <p:nvPr/>
        </p:nvSpPr>
        <p:spPr bwMode="auto">
          <a:xfrm flipV="1">
            <a:off x="2286000" y="4114800"/>
            <a:ext cx="1295400" cy="1295400"/>
          </a:xfrm>
          <a:prstGeom prst="line">
            <a:avLst/>
          </a:prstGeom>
          <a:noFill/>
          <a:ln w="9525">
            <a:solidFill>
              <a:schemeClr val="tx1"/>
            </a:solidFill>
            <a:round/>
            <a:headEnd/>
            <a:tailEnd type="triangle" w="med" len="med"/>
          </a:ln>
        </p:spPr>
        <p:txBody>
          <a:bodyPr/>
          <a:lstStyle/>
          <a:p>
            <a:endParaRPr lang="fr-F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1619250" y="0"/>
            <a:ext cx="4859338" cy="708025"/>
          </a:xfrm>
          <a:prstGeom prst="rect">
            <a:avLst/>
          </a:prstGeom>
          <a:noFill/>
          <a:ln w="9525">
            <a:noFill/>
            <a:miter lim="800000"/>
            <a:headEnd/>
            <a:tailEnd/>
          </a:ln>
        </p:spPr>
        <p:txBody>
          <a:bodyPr wrap="none">
            <a:spAutoFit/>
          </a:bodyPr>
          <a:lstStyle/>
          <a:p>
            <a:pPr algn="ctr"/>
            <a:r>
              <a:rPr lang="fr-FR" sz="4000">
                <a:solidFill>
                  <a:srgbClr val="6600FF"/>
                </a:solidFill>
              </a:rPr>
              <a:t>D- Le champ visuel</a:t>
            </a:r>
          </a:p>
        </p:txBody>
      </p:sp>
      <p:pic>
        <p:nvPicPr>
          <p:cNvPr id="51203" name="Picture 4" descr="champ visuel"/>
          <p:cNvPicPr>
            <a:picLocks noChangeAspect="1" noChangeArrowheads="1"/>
          </p:cNvPicPr>
          <p:nvPr/>
        </p:nvPicPr>
        <p:blipFill>
          <a:blip r:embed="rId3" cstate="print">
            <a:lum bright="-6000" contrast="24000"/>
          </a:blip>
          <a:srcRect t="8214" r="2353" b="1425"/>
          <a:stretch>
            <a:fillRect/>
          </a:stretch>
        </p:blipFill>
        <p:spPr bwMode="auto">
          <a:xfrm>
            <a:off x="1447800" y="1143000"/>
            <a:ext cx="6324600" cy="5029200"/>
          </a:xfrm>
          <a:prstGeom prst="rect">
            <a:avLst/>
          </a:prstGeom>
          <a:noFill/>
          <a:ln w="38100">
            <a:solidFill>
              <a:srgbClr val="000000"/>
            </a:solidFill>
            <a:miter lim="800000"/>
            <a:headEnd/>
            <a:tailEnd/>
          </a:ln>
        </p:spPr>
      </p:pic>
      <p:sp>
        <p:nvSpPr>
          <p:cNvPr id="51204" name="Text Box 5"/>
          <p:cNvSpPr txBox="1">
            <a:spLocks noChangeArrowheads="1"/>
          </p:cNvSpPr>
          <p:nvPr/>
        </p:nvSpPr>
        <p:spPr bwMode="auto">
          <a:xfrm>
            <a:off x="1633538" y="6211888"/>
            <a:ext cx="5546725" cy="461962"/>
          </a:xfrm>
          <a:prstGeom prst="rect">
            <a:avLst/>
          </a:prstGeom>
          <a:noFill/>
          <a:ln w="9525">
            <a:noFill/>
            <a:miter lim="800000"/>
            <a:headEnd/>
            <a:tailEnd/>
          </a:ln>
        </p:spPr>
        <p:txBody>
          <a:bodyPr wrap="none">
            <a:spAutoFit/>
          </a:bodyPr>
          <a:lstStyle/>
          <a:p>
            <a:pPr algn="ctr"/>
            <a:r>
              <a:rPr lang="fr-FR"/>
              <a:t>180° axe horizontal/ 120° axe vertical</a:t>
            </a:r>
          </a:p>
        </p:txBody>
      </p:sp>
      <p:sp>
        <p:nvSpPr>
          <p:cNvPr id="51205" name="Text Box 6"/>
          <p:cNvSpPr txBox="1">
            <a:spLocks noChangeArrowheads="1"/>
          </p:cNvSpPr>
          <p:nvPr/>
        </p:nvSpPr>
        <p:spPr bwMode="auto">
          <a:xfrm>
            <a:off x="2209800" y="609600"/>
            <a:ext cx="4695825" cy="461963"/>
          </a:xfrm>
          <a:prstGeom prst="rect">
            <a:avLst/>
          </a:prstGeom>
          <a:noFill/>
          <a:ln w="9525">
            <a:noFill/>
            <a:miter lim="800000"/>
            <a:headEnd/>
            <a:tailEnd/>
          </a:ln>
        </p:spPr>
        <p:txBody>
          <a:bodyPr wrap="none">
            <a:spAutoFit/>
          </a:bodyPr>
          <a:lstStyle/>
          <a:p>
            <a:r>
              <a:rPr lang="fr-FR" b="0"/>
              <a:t>= espace perceptible des 2 yeux</a:t>
            </a: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emichampss"/>
          <p:cNvPicPr>
            <a:picLocks noChangeAspect="1" noChangeArrowheads="1"/>
          </p:cNvPicPr>
          <p:nvPr/>
        </p:nvPicPr>
        <p:blipFill>
          <a:blip r:embed="rId3" cstate="print">
            <a:lum bright="-12000" contrast="24000"/>
          </a:blip>
          <a:srcRect b="20886"/>
          <a:stretch>
            <a:fillRect/>
          </a:stretch>
        </p:blipFill>
        <p:spPr bwMode="auto">
          <a:xfrm>
            <a:off x="1447800" y="685800"/>
            <a:ext cx="6248400" cy="4824413"/>
          </a:xfrm>
          <a:prstGeom prst="rect">
            <a:avLst/>
          </a:prstGeom>
          <a:noFill/>
          <a:ln w="38100">
            <a:solidFill>
              <a:srgbClr val="000000"/>
            </a:solidFill>
            <a:miter lim="800000"/>
            <a:headEnd/>
            <a:tailEnd/>
          </a:ln>
        </p:spPr>
      </p:pic>
      <p:sp>
        <p:nvSpPr>
          <p:cNvPr id="52227" name="Rectangle 3"/>
          <p:cNvSpPr>
            <a:spLocks noChangeArrowheads="1"/>
          </p:cNvSpPr>
          <p:nvPr/>
        </p:nvSpPr>
        <p:spPr bwMode="auto">
          <a:xfrm>
            <a:off x="2124075" y="-26988"/>
            <a:ext cx="4859338" cy="708026"/>
          </a:xfrm>
          <a:prstGeom prst="rect">
            <a:avLst/>
          </a:prstGeom>
          <a:noFill/>
          <a:ln w="9525">
            <a:noFill/>
            <a:miter lim="800000"/>
            <a:headEnd/>
            <a:tailEnd/>
          </a:ln>
        </p:spPr>
        <p:txBody>
          <a:bodyPr wrap="none">
            <a:spAutoFit/>
          </a:bodyPr>
          <a:lstStyle/>
          <a:p>
            <a:r>
              <a:rPr lang="fr-FR" sz="4000">
                <a:solidFill>
                  <a:srgbClr val="6600FF"/>
                </a:solidFill>
              </a:rPr>
              <a:t>D- Le champ visuel</a:t>
            </a:r>
          </a:p>
        </p:txBody>
      </p:sp>
      <p:sp>
        <p:nvSpPr>
          <p:cNvPr id="52228" name="Text Box 5"/>
          <p:cNvSpPr txBox="1">
            <a:spLocks noChangeArrowheads="1"/>
          </p:cNvSpPr>
          <p:nvPr/>
        </p:nvSpPr>
        <p:spPr bwMode="auto">
          <a:xfrm>
            <a:off x="2105025" y="5532438"/>
            <a:ext cx="5856288" cy="1108075"/>
          </a:xfrm>
          <a:prstGeom prst="rect">
            <a:avLst/>
          </a:prstGeom>
          <a:noFill/>
          <a:ln w="9525">
            <a:noFill/>
            <a:miter lim="800000"/>
            <a:headEnd/>
            <a:tailEnd/>
          </a:ln>
        </p:spPr>
        <p:txBody>
          <a:bodyPr wrap="none">
            <a:spAutoFit/>
          </a:bodyPr>
          <a:lstStyle/>
          <a:p>
            <a:r>
              <a:rPr lang="fr-FR" sz="2200">
                <a:solidFill>
                  <a:srgbClr val="0000FF"/>
                </a:solidFill>
              </a:rPr>
              <a:t>Hémichamps et tractus optique</a:t>
            </a:r>
          </a:p>
          <a:p>
            <a:r>
              <a:rPr lang="fr-FR" sz="2200">
                <a:solidFill>
                  <a:srgbClr val="0000FF"/>
                </a:solidFill>
              </a:rPr>
              <a:t>Hemichamp droit: tractus optique gauche </a:t>
            </a:r>
          </a:p>
          <a:p>
            <a:r>
              <a:rPr lang="fr-FR" sz="2200">
                <a:solidFill>
                  <a:srgbClr val="0000FF"/>
                </a:solidFill>
              </a:rPr>
              <a:t>Hémichamp gauche : tractus optique droit</a:t>
            </a:r>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tableau lettre"/>
          <p:cNvPicPr>
            <a:picLocks noChangeAspect="1" noChangeArrowheads="1"/>
          </p:cNvPicPr>
          <p:nvPr/>
        </p:nvPicPr>
        <p:blipFill>
          <a:blip r:embed="rId3" cstate="print">
            <a:lum contrast="6000"/>
          </a:blip>
          <a:srcRect/>
          <a:stretch>
            <a:fillRect/>
          </a:stretch>
        </p:blipFill>
        <p:spPr bwMode="auto">
          <a:xfrm>
            <a:off x="4724400" y="990600"/>
            <a:ext cx="4240213" cy="4373563"/>
          </a:xfrm>
          <a:prstGeom prst="rect">
            <a:avLst/>
          </a:prstGeom>
          <a:noFill/>
          <a:ln w="9525">
            <a:noFill/>
            <a:miter lim="800000"/>
            <a:headEnd/>
            <a:tailEnd/>
          </a:ln>
        </p:spPr>
      </p:pic>
      <p:sp>
        <p:nvSpPr>
          <p:cNvPr id="34820" name="Text Box 4"/>
          <p:cNvSpPr txBox="1">
            <a:spLocks noChangeArrowheads="1"/>
          </p:cNvSpPr>
          <p:nvPr/>
        </p:nvSpPr>
        <p:spPr bwMode="auto">
          <a:xfrm>
            <a:off x="0" y="1557338"/>
            <a:ext cx="4643438" cy="2954337"/>
          </a:xfrm>
          <a:prstGeom prst="rect">
            <a:avLst/>
          </a:prstGeom>
          <a:noFill/>
          <a:ln w="9525">
            <a:noFill/>
            <a:miter lim="800000"/>
            <a:headEnd/>
            <a:tailEnd/>
          </a:ln>
        </p:spPr>
        <p:txBody>
          <a:bodyPr>
            <a:spAutoFit/>
          </a:bodyPr>
          <a:lstStyle/>
          <a:p>
            <a:pPr algn="just">
              <a:defRPr/>
            </a:pPr>
            <a:r>
              <a:rPr lang="fr-FR" sz="3200" dirty="0">
                <a:solidFill>
                  <a:srgbClr val="0000FF"/>
                </a:solidFill>
                <a:effectLst>
                  <a:outerShdw blurRad="38100" dist="38100" dir="2700000" algn="tl">
                    <a:srgbClr val="C0C0C0"/>
                  </a:outerShdw>
                </a:effectLst>
              </a:rPr>
              <a:t>Résolution spatiale</a:t>
            </a:r>
          </a:p>
          <a:p>
            <a:pPr algn="just">
              <a:defRPr/>
            </a:pPr>
            <a:r>
              <a:rPr lang="fr-FR" sz="2200" dirty="0">
                <a:solidFill>
                  <a:srgbClr val="0000FF"/>
                </a:solidFill>
                <a:effectLst>
                  <a:outerShdw blurRad="38100" dist="38100" dir="2700000" algn="tl">
                    <a:srgbClr val="C0C0C0"/>
                  </a:outerShdw>
                </a:effectLst>
              </a:rPr>
              <a:t>L’</a:t>
            </a:r>
            <a:r>
              <a:rPr lang="fr-FR" sz="3600" dirty="0">
                <a:solidFill>
                  <a:srgbClr val="FF0000"/>
                </a:solidFill>
                <a:effectLst>
                  <a:outerShdw blurRad="38100" dist="38100" dir="2700000" algn="tl">
                    <a:srgbClr val="C0C0C0"/>
                  </a:outerShdw>
                </a:effectLst>
              </a:rPr>
              <a:t>acuité visuelle</a:t>
            </a:r>
            <a:r>
              <a:rPr lang="fr-FR" sz="2200" dirty="0">
                <a:solidFill>
                  <a:srgbClr val="FF0000"/>
                </a:solidFill>
                <a:effectLst>
                  <a:outerShdw blurRad="38100" dist="38100" dir="2700000" algn="tl">
                    <a:srgbClr val="C0C0C0"/>
                  </a:outerShdw>
                </a:effectLst>
              </a:rPr>
              <a:t> </a:t>
            </a:r>
            <a:r>
              <a:rPr lang="fr-FR" dirty="0">
                <a:solidFill>
                  <a:srgbClr val="0000FF"/>
                </a:solidFill>
                <a:effectLst>
                  <a:outerShdw blurRad="38100" dist="38100" dir="2700000" algn="tl">
                    <a:srgbClr val="C0C0C0"/>
                  </a:outerShdw>
                </a:effectLst>
              </a:rPr>
              <a:t>se définie comme </a:t>
            </a:r>
          </a:p>
          <a:p>
            <a:pPr algn="just">
              <a:defRPr/>
            </a:pPr>
            <a:r>
              <a:rPr lang="fr-FR" sz="2200" dirty="0">
                <a:solidFill>
                  <a:srgbClr val="0000FF"/>
                </a:solidFill>
                <a:effectLst>
                  <a:outerShdw blurRad="38100" dist="38100" dir="2700000" algn="tl">
                    <a:srgbClr val="C0C0C0"/>
                  </a:outerShdw>
                </a:effectLst>
              </a:rPr>
              <a:t>le </a:t>
            </a:r>
            <a:r>
              <a:rPr lang="fr-FR" sz="3600" dirty="0">
                <a:solidFill>
                  <a:srgbClr val="FF0000"/>
                </a:solidFill>
                <a:effectLst>
                  <a:outerShdw blurRad="38100" dist="38100" dir="2700000" algn="tl">
                    <a:srgbClr val="C0C0C0"/>
                  </a:outerShdw>
                </a:effectLst>
              </a:rPr>
              <a:t>pouvoir séparateur </a:t>
            </a:r>
            <a:r>
              <a:rPr lang="fr-FR" sz="3600" dirty="0">
                <a:solidFill>
                  <a:srgbClr val="0000FF"/>
                </a:solidFill>
                <a:effectLst>
                  <a:outerShdw blurRad="38100" dist="38100" dir="2700000" algn="tl">
                    <a:srgbClr val="C0C0C0"/>
                  </a:outerShdw>
                </a:effectLst>
              </a:rPr>
              <a:t>de l’</a:t>
            </a:r>
            <a:r>
              <a:rPr lang="fr-FR" sz="3600" dirty="0">
                <a:solidFill>
                  <a:srgbClr val="0000FF"/>
                </a:solidFill>
                <a:effectLst>
                  <a:outerShdw blurRad="38100" dist="38100" dir="2700000" algn="tl">
                    <a:srgbClr val="C0C0C0"/>
                  </a:outerShdw>
                </a:effectLst>
                <a:cs typeface="Arial" charset="0"/>
              </a:rPr>
              <a:t>œ</a:t>
            </a:r>
            <a:r>
              <a:rPr lang="fr-FR" sz="3600" dirty="0">
                <a:solidFill>
                  <a:srgbClr val="0000FF"/>
                </a:solidFill>
                <a:effectLst>
                  <a:outerShdw blurRad="38100" dist="38100" dir="2700000" algn="tl">
                    <a:srgbClr val="C0C0C0"/>
                  </a:outerShdw>
                </a:effectLst>
              </a:rPr>
              <a:t>il</a:t>
            </a:r>
          </a:p>
          <a:p>
            <a:pPr algn="just">
              <a:defRPr/>
            </a:pPr>
            <a:endParaRPr lang="fr-FR" sz="2200" dirty="0">
              <a:solidFill>
                <a:srgbClr val="0000FF"/>
              </a:solidFill>
              <a:effectLst>
                <a:outerShdw blurRad="38100" dist="38100" dir="2700000" algn="tl">
                  <a:srgbClr val="C0C0C0"/>
                </a:outerShdw>
              </a:effectLst>
            </a:endParaRPr>
          </a:p>
        </p:txBody>
      </p:sp>
      <p:sp>
        <p:nvSpPr>
          <p:cNvPr id="53252" name="Text Box 5"/>
          <p:cNvSpPr txBox="1">
            <a:spLocks noChangeArrowheads="1"/>
          </p:cNvSpPr>
          <p:nvPr/>
        </p:nvSpPr>
        <p:spPr bwMode="auto">
          <a:xfrm>
            <a:off x="1430338" y="5526088"/>
            <a:ext cx="6654800" cy="1108075"/>
          </a:xfrm>
          <a:prstGeom prst="rect">
            <a:avLst/>
          </a:prstGeom>
          <a:noFill/>
          <a:ln w="9525">
            <a:noFill/>
            <a:miter lim="800000"/>
            <a:headEnd/>
            <a:tailEnd/>
          </a:ln>
        </p:spPr>
        <p:txBody>
          <a:bodyPr wrap="none">
            <a:spAutoFit/>
          </a:bodyPr>
          <a:lstStyle/>
          <a:p>
            <a:pPr algn="just"/>
            <a:endParaRPr lang="fr-FR" sz="2200">
              <a:solidFill>
                <a:srgbClr val="0000FF"/>
              </a:solidFill>
            </a:endParaRPr>
          </a:p>
          <a:p>
            <a:pPr algn="just"/>
            <a:r>
              <a:rPr lang="fr-FR" sz="2200">
                <a:solidFill>
                  <a:srgbClr val="0000FF"/>
                </a:solidFill>
              </a:rPr>
              <a:t>Défilement d’images toutes les 45 ms, 22 à 25Hz</a:t>
            </a:r>
          </a:p>
          <a:p>
            <a:pPr algn="just"/>
            <a:endParaRPr lang="fr-FR" sz="2200">
              <a:solidFill>
                <a:srgbClr val="0000FF"/>
              </a:solidFill>
            </a:endParaRPr>
          </a:p>
        </p:txBody>
      </p:sp>
      <p:sp>
        <p:nvSpPr>
          <p:cNvPr id="7" name="Rectangle 6"/>
          <p:cNvSpPr/>
          <p:nvPr/>
        </p:nvSpPr>
        <p:spPr>
          <a:xfrm>
            <a:off x="1639888" y="5013325"/>
            <a:ext cx="6197600" cy="708025"/>
          </a:xfrm>
          <a:prstGeom prst="rect">
            <a:avLst/>
          </a:prstGeom>
        </p:spPr>
        <p:txBody>
          <a:bodyPr wrap="none">
            <a:spAutoFit/>
          </a:bodyPr>
          <a:lstStyle/>
          <a:p>
            <a:pPr algn="ctr">
              <a:spcBef>
                <a:spcPct val="50000"/>
              </a:spcBef>
              <a:defRPr/>
            </a:pPr>
            <a:r>
              <a:rPr lang="fr-FR" sz="4000" dirty="0">
                <a:solidFill>
                  <a:srgbClr val="6600FF"/>
                </a:solidFill>
                <a:effectLst>
                  <a:outerShdw blurRad="38100" dist="38100" dir="2700000" algn="tl">
                    <a:srgbClr val="C0C0C0"/>
                  </a:outerShdw>
                </a:effectLst>
              </a:rPr>
              <a:t>F- Résolution temporelle</a:t>
            </a:r>
          </a:p>
        </p:txBody>
      </p:sp>
      <p:sp>
        <p:nvSpPr>
          <p:cNvPr id="8" name="Rectangle 7"/>
          <p:cNvSpPr/>
          <p:nvPr/>
        </p:nvSpPr>
        <p:spPr>
          <a:xfrm>
            <a:off x="2268538" y="0"/>
            <a:ext cx="4794250" cy="708025"/>
          </a:xfrm>
          <a:prstGeom prst="rect">
            <a:avLst/>
          </a:prstGeom>
        </p:spPr>
        <p:txBody>
          <a:bodyPr>
            <a:spAutoFit/>
          </a:bodyPr>
          <a:lstStyle/>
          <a:p>
            <a:pPr algn="ctr">
              <a:spcBef>
                <a:spcPct val="50000"/>
              </a:spcBef>
              <a:defRPr/>
            </a:pPr>
            <a:r>
              <a:rPr lang="fr-FR" sz="4000" dirty="0">
                <a:solidFill>
                  <a:srgbClr val="6600FF"/>
                </a:solidFill>
                <a:effectLst>
                  <a:outerShdw blurRad="38100" dist="38100" dir="2700000" algn="tl">
                    <a:srgbClr val="C0C0C0"/>
                  </a:outerShdw>
                </a:effectLst>
              </a:rPr>
              <a:t>E- L’acuité visuelle</a:t>
            </a: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fond1 copier"/>
          <p:cNvPicPr>
            <a:picLocks noChangeAspect="1" noChangeArrowheads="1"/>
          </p:cNvPicPr>
          <p:nvPr/>
        </p:nvPicPr>
        <p:blipFill>
          <a:blip r:embed="rId3" cstate="print"/>
          <a:srcRect/>
          <a:stretch>
            <a:fillRect/>
          </a:stretch>
        </p:blipFill>
        <p:spPr bwMode="auto">
          <a:xfrm>
            <a:off x="2732088" y="0"/>
            <a:ext cx="6411912" cy="6858000"/>
          </a:xfrm>
          <a:prstGeom prst="rect">
            <a:avLst/>
          </a:prstGeom>
          <a:noFill/>
          <a:ln w="9525">
            <a:noFill/>
            <a:miter lim="800000"/>
            <a:headEnd/>
            <a:tailEnd/>
          </a:ln>
        </p:spPr>
      </p:pic>
      <p:sp>
        <p:nvSpPr>
          <p:cNvPr id="29699" name="Rectangle 3"/>
          <p:cNvSpPr>
            <a:spLocks noGrp="1" noChangeArrowheads="1"/>
          </p:cNvSpPr>
          <p:nvPr>
            <p:ph type="title"/>
          </p:nvPr>
        </p:nvSpPr>
        <p:spPr>
          <a:xfrm>
            <a:off x="-228600" y="2667000"/>
            <a:ext cx="3200400" cy="1143000"/>
          </a:xfrm>
        </p:spPr>
        <p:txBody>
          <a:bodyPr rtlCol="0">
            <a:noAutofit/>
          </a:bodyPr>
          <a:lstStyle/>
          <a:p>
            <a:pPr eaLnBrk="1" fontAlgn="auto" hangingPunct="1">
              <a:spcAft>
                <a:spcPts val="0"/>
              </a:spcAft>
              <a:defRPr/>
            </a:pPr>
            <a:r>
              <a:rPr lang="fr-FR" sz="3200" b="1" dirty="0" smtClean="0">
                <a:solidFill>
                  <a:srgbClr val="CC0099"/>
                </a:solidFill>
                <a:effectLst>
                  <a:outerShdw blurRad="38100" dist="38100" dir="2700000" algn="tl">
                    <a:srgbClr val="C0C0C0"/>
                  </a:outerShdw>
                </a:effectLst>
              </a:rPr>
              <a:t>Structure </a:t>
            </a:r>
            <a:br>
              <a:rPr lang="fr-FR" sz="3200" b="1" dirty="0" smtClean="0">
                <a:solidFill>
                  <a:srgbClr val="CC0099"/>
                </a:solidFill>
                <a:effectLst>
                  <a:outerShdw blurRad="38100" dist="38100" dir="2700000" algn="tl">
                    <a:srgbClr val="C0C0C0"/>
                  </a:outerShdw>
                </a:effectLst>
              </a:rPr>
            </a:br>
            <a:r>
              <a:rPr lang="fr-FR" sz="3200" b="1" dirty="0" smtClean="0">
                <a:solidFill>
                  <a:srgbClr val="CC0099"/>
                </a:solidFill>
                <a:effectLst>
                  <a:outerShdw blurRad="38100" dist="38100" dir="2700000" algn="tl">
                    <a:srgbClr val="C0C0C0"/>
                  </a:outerShdw>
                </a:effectLst>
              </a:rPr>
              <a:t>de l’</a:t>
            </a:r>
            <a:r>
              <a:rPr lang="fr-FR" sz="3200" b="1" dirty="0" smtClean="0">
                <a:solidFill>
                  <a:srgbClr val="CC0099"/>
                </a:solidFill>
                <a:effectLst>
                  <a:outerShdw blurRad="38100" dist="38100" dir="2700000" algn="tl">
                    <a:srgbClr val="C0C0C0"/>
                  </a:outerShdw>
                </a:effectLst>
                <a:cs typeface="Arial" charset="0"/>
              </a:rPr>
              <a:t>œ</a:t>
            </a:r>
            <a:r>
              <a:rPr lang="fr-FR" sz="3200" b="1" dirty="0" smtClean="0">
                <a:solidFill>
                  <a:srgbClr val="CC0099"/>
                </a:solidFill>
                <a:effectLst>
                  <a:outerShdw blurRad="38100" dist="38100" dir="2700000" algn="tl">
                    <a:srgbClr val="C0C0C0"/>
                  </a:outerShdw>
                </a:effectLst>
              </a:rPr>
              <a:t>il et son fonctionnement</a:t>
            </a:r>
            <a:br>
              <a:rPr lang="fr-FR" sz="3200" b="1" dirty="0" smtClean="0">
                <a:solidFill>
                  <a:srgbClr val="CC0099"/>
                </a:solidFill>
                <a:effectLst>
                  <a:outerShdw blurRad="38100" dist="38100" dir="2700000" algn="tl">
                    <a:srgbClr val="C0C0C0"/>
                  </a:outerShdw>
                </a:effectLst>
              </a:rPr>
            </a:br>
            <a:r>
              <a:rPr lang="fr-FR" sz="3200" b="1" dirty="0" smtClean="0">
                <a:solidFill>
                  <a:srgbClr val="CC0099"/>
                </a:solidFill>
                <a:effectLst>
                  <a:outerShdw blurRad="38100" dist="38100" dir="2700000" algn="tl">
                    <a:srgbClr val="C0C0C0"/>
                  </a:outerShdw>
                </a:effectLst>
              </a:rPr>
              <a:t/>
            </a:r>
            <a:br>
              <a:rPr lang="fr-FR" sz="3200" b="1" dirty="0" smtClean="0">
                <a:solidFill>
                  <a:srgbClr val="CC0099"/>
                </a:solidFill>
                <a:effectLst>
                  <a:outerShdw blurRad="38100" dist="38100" dir="2700000" algn="tl">
                    <a:srgbClr val="C0C0C0"/>
                  </a:outerShdw>
                </a:effectLst>
              </a:rPr>
            </a:br>
            <a:endParaRPr lang="fr-FR" sz="3200" b="1" dirty="0" smtClean="0">
              <a:solidFill>
                <a:srgbClr val="CC0099"/>
              </a:solidFill>
              <a:effectLst>
                <a:outerShdw blurRad="38100" dist="38100" dir="2700000" algn="tl">
                  <a:srgbClr val="C0C0C0"/>
                </a:outerShdw>
              </a:effectLst>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0" y="2644775"/>
            <a:ext cx="9144000" cy="3046413"/>
          </a:xfrm>
          <a:prstGeom prst="rect">
            <a:avLst/>
          </a:prstGeom>
          <a:noFill/>
          <a:ln w="9525">
            <a:noFill/>
            <a:miter lim="800000"/>
            <a:headEnd/>
            <a:tailEnd/>
          </a:ln>
        </p:spPr>
        <p:txBody>
          <a:bodyPr>
            <a:spAutoFit/>
          </a:bodyPr>
          <a:lstStyle/>
          <a:p>
            <a:r>
              <a:rPr lang="fr-FR" sz="4800">
                <a:solidFill>
                  <a:srgbClr val="FF0000"/>
                </a:solidFill>
              </a:rPr>
              <a:t>Sa fonction est de transformer l’information lumineuse en influx nerveux transmis au cerveau</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85725" y="476250"/>
            <a:ext cx="9058275" cy="6432550"/>
          </a:xfrm>
          <a:prstGeom prst="rect">
            <a:avLst/>
          </a:prstGeom>
          <a:noFill/>
          <a:ln w="9525">
            <a:noFill/>
            <a:miter lim="800000"/>
            <a:headEnd/>
            <a:tailEnd/>
          </a:ln>
        </p:spPr>
        <p:txBody>
          <a:bodyPr wrap="none">
            <a:spAutoFit/>
          </a:bodyPr>
          <a:lstStyle/>
          <a:p>
            <a:r>
              <a:rPr lang="fr-FR" sz="3600">
                <a:solidFill>
                  <a:srgbClr val="0000CC"/>
                </a:solidFill>
              </a:rPr>
              <a:t>Structure de l’</a:t>
            </a:r>
            <a:r>
              <a:rPr lang="fr-FR" sz="3600">
                <a:solidFill>
                  <a:srgbClr val="0000CC"/>
                </a:solidFill>
                <a:cs typeface="Arial" charset="0"/>
              </a:rPr>
              <a:t>œ</a:t>
            </a:r>
            <a:r>
              <a:rPr lang="fr-FR" sz="3600">
                <a:solidFill>
                  <a:srgbClr val="0000CC"/>
                </a:solidFill>
              </a:rPr>
              <a:t>il et son fonctionnement</a:t>
            </a:r>
          </a:p>
          <a:p>
            <a:endParaRPr lang="fr-FR" b="0"/>
          </a:p>
          <a:p>
            <a:r>
              <a:rPr lang="fr-FR" b="0">
                <a:solidFill>
                  <a:srgbClr val="6600FF"/>
                </a:solidFill>
              </a:rPr>
              <a:t>	</a:t>
            </a:r>
            <a:r>
              <a:rPr lang="fr-FR" sz="4000">
                <a:solidFill>
                  <a:srgbClr val="9933FF"/>
                </a:solidFill>
              </a:rPr>
              <a:t>A- Structure de l’</a:t>
            </a:r>
            <a:r>
              <a:rPr lang="fr-FR" sz="4000">
                <a:solidFill>
                  <a:srgbClr val="9933FF"/>
                </a:solidFill>
                <a:cs typeface="Arial" charset="0"/>
              </a:rPr>
              <a:t>œ</a:t>
            </a:r>
            <a:r>
              <a:rPr lang="fr-FR" sz="4000">
                <a:solidFill>
                  <a:srgbClr val="9933FF"/>
                </a:solidFill>
              </a:rPr>
              <a:t>il</a:t>
            </a:r>
          </a:p>
          <a:p>
            <a:endParaRPr lang="fr-FR" sz="4000">
              <a:solidFill>
                <a:srgbClr val="9933FF"/>
              </a:solidFill>
            </a:endParaRPr>
          </a:p>
          <a:p>
            <a:r>
              <a:rPr lang="fr-FR" sz="4000">
                <a:solidFill>
                  <a:srgbClr val="9933FF"/>
                </a:solidFill>
              </a:rPr>
              <a:t>	B- La rétine</a:t>
            </a:r>
          </a:p>
          <a:p>
            <a:endParaRPr lang="fr-FR" sz="4000">
              <a:solidFill>
                <a:srgbClr val="9933FF"/>
              </a:solidFill>
            </a:endParaRPr>
          </a:p>
          <a:p>
            <a:r>
              <a:rPr lang="fr-FR" sz="4000">
                <a:solidFill>
                  <a:srgbClr val="9933FF"/>
                </a:solidFill>
              </a:rPr>
              <a:t>	C- La phototransduction</a:t>
            </a:r>
          </a:p>
          <a:p>
            <a:endParaRPr lang="fr-FR" sz="4000">
              <a:solidFill>
                <a:srgbClr val="9933FF"/>
              </a:solidFill>
            </a:endParaRPr>
          </a:p>
          <a:p>
            <a:r>
              <a:rPr lang="fr-FR" sz="4000">
                <a:solidFill>
                  <a:srgbClr val="9933FF"/>
                </a:solidFill>
              </a:rPr>
              <a:t>	D- Circuit neuronaux de la rétine</a:t>
            </a:r>
          </a:p>
          <a:p>
            <a:endParaRPr lang="fr-FR" b="0">
              <a:solidFill>
                <a:srgbClr val="6600FF"/>
              </a:solidFill>
            </a:endParaRPr>
          </a:p>
          <a:p>
            <a:endParaRPr lang="fr-FR" b="0"/>
          </a:p>
          <a:p>
            <a:endParaRPr lang="fr-FR" b="0"/>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4213" y="428625"/>
            <a:ext cx="7704137" cy="1292225"/>
          </a:xfrm>
          <a:prstGeom prst="rect">
            <a:avLst/>
          </a:prstGeom>
          <a:noFill/>
          <a:ln w="9525">
            <a:noFill/>
            <a:miter lim="800000"/>
            <a:headEnd/>
            <a:tailEnd/>
          </a:ln>
        </p:spPr>
        <p:txBody>
          <a:bodyPr>
            <a:spAutoFit/>
          </a:bodyPr>
          <a:lstStyle/>
          <a:p>
            <a:pPr algn="ctr"/>
            <a:r>
              <a:rPr lang="fr-FR" sz="4800">
                <a:solidFill>
                  <a:srgbClr val="9933FF"/>
                </a:solidFill>
              </a:rPr>
              <a:t>Structure de l’</a:t>
            </a:r>
            <a:r>
              <a:rPr lang="fr-FR" sz="4800">
                <a:solidFill>
                  <a:srgbClr val="9933FF"/>
                </a:solidFill>
                <a:cs typeface="Arial" charset="0"/>
              </a:rPr>
              <a:t>œ</a:t>
            </a:r>
            <a:r>
              <a:rPr lang="fr-FR" sz="4800">
                <a:solidFill>
                  <a:srgbClr val="9933FF"/>
                </a:solidFill>
              </a:rPr>
              <a:t>il</a:t>
            </a:r>
          </a:p>
          <a:p>
            <a:pPr algn="ctr"/>
            <a:endParaRPr lang="fr-FR" sz="3000" b="0">
              <a:solidFill>
                <a:srgbClr val="9933FF"/>
              </a:solidFill>
            </a:endParaRPr>
          </a:p>
        </p:txBody>
      </p:sp>
      <p:sp>
        <p:nvSpPr>
          <p:cNvPr id="56323" name="Text Box 4"/>
          <p:cNvSpPr txBox="1">
            <a:spLocks noChangeArrowheads="1"/>
          </p:cNvSpPr>
          <p:nvPr/>
        </p:nvSpPr>
        <p:spPr bwMode="auto">
          <a:xfrm>
            <a:off x="1403350" y="3200400"/>
            <a:ext cx="6443663" cy="646113"/>
          </a:xfrm>
          <a:prstGeom prst="rect">
            <a:avLst/>
          </a:prstGeom>
          <a:noFill/>
          <a:ln w="9525">
            <a:noFill/>
            <a:miter lim="800000"/>
            <a:headEnd/>
            <a:tailEnd/>
          </a:ln>
        </p:spPr>
        <p:txBody>
          <a:bodyPr wrap="none">
            <a:spAutoFit/>
          </a:bodyPr>
          <a:lstStyle/>
          <a:p>
            <a:r>
              <a:rPr lang="fr-FR" sz="3600" i="1">
                <a:solidFill>
                  <a:srgbClr val="0000FF"/>
                </a:solidFill>
              </a:rPr>
              <a:t>Coupe transversale de l’œil </a:t>
            </a: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oupe oeil sslegendes"/>
          <p:cNvPicPr>
            <a:picLocks noChangeAspect="1" noChangeArrowheads="1"/>
          </p:cNvPicPr>
          <p:nvPr/>
        </p:nvPicPr>
        <p:blipFill>
          <a:blip r:embed="rId3" cstate="print">
            <a:lum bright="-6000" contrast="12000"/>
          </a:blip>
          <a:srcRect t="3561"/>
          <a:stretch>
            <a:fillRect/>
          </a:stretch>
        </p:blipFill>
        <p:spPr bwMode="auto">
          <a:xfrm>
            <a:off x="484188" y="533400"/>
            <a:ext cx="7002462" cy="4900613"/>
          </a:xfrm>
          <a:prstGeom prst="rect">
            <a:avLst/>
          </a:prstGeom>
          <a:noFill/>
          <a:ln w="9525">
            <a:noFill/>
            <a:miter lim="800000"/>
            <a:headEnd/>
            <a:tailEnd/>
          </a:ln>
        </p:spPr>
      </p:pic>
      <p:sp>
        <p:nvSpPr>
          <p:cNvPr id="57347" name="Text Box 3"/>
          <p:cNvSpPr txBox="1">
            <a:spLocks noChangeArrowheads="1"/>
          </p:cNvSpPr>
          <p:nvPr/>
        </p:nvSpPr>
        <p:spPr bwMode="auto">
          <a:xfrm>
            <a:off x="7065963" y="180975"/>
            <a:ext cx="184150" cy="396875"/>
          </a:xfrm>
          <a:prstGeom prst="rect">
            <a:avLst/>
          </a:prstGeom>
          <a:noFill/>
          <a:ln w="9525">
            <a:noFill/>
            <a:miter lim="800000"/>
            <a:headEnd/>
            <a:tailEnd/>
          </a:ln>
        </p:spPr>
        <p:txBody>
          <a:bodyPr wrap="none">
            <a:spAutoFit/>
          </a:bodyPr>
          <a:lstStyle/>
          <a:p>
            <a:endParaRPr lang="fr-FR" sz="2000" b="0"/>
          </a:p>
        </p:txBody>
      </p:sp>
      <p:sp>
        <p:nvSpPr>
          <p:cNvPr id="51204" name="Text Box 4"/>
          <p:cNvSpPr txBox="1">
            <a:spLocks noChangeArrowheads="1"/>
          </p:cNvSpPr>
          <p:nvPr/>
        </p:nvSpPr>
        <p:spPr bwMode="auto">
          <a:xfrm>
            <a:off x="7070725" y="369888"/>
            <a:ext cx="1581150" cy="400050"/>
          </a:xfrm>
          <a:prstGeom prst="rect">
            <a:avLst/>
          </a:prstGeom>
          <a:noFill/>
          <a:ln w="9525">
            <a:noFill/>
            <a:miter lim="800000"/>
            <a:headEnd/>
            <a:tailEnd/>
          </a:ln>
        </p:spPr>
        <p:txBody>
          <a:bodyPr wrap="none">
            <a:spAutoFit/>
          </a:bodyPr>
          <a:lstStyle/>
          <a:p>
            <a:r>
              <a:rPr lang="fr-FR" sz="2000">
                <a:solidFill>
                  <a:srgbClr val="0000FF"/>
                </a:solidFill>
              </a:rPr>
              <a:t>Sclérotique</a:t>
            </a:r>
          </a:p>
        </p:txBody>
      </p:sp>
      <p:sp>
        <p:nvSpPr>
          <p:cNvPr id="51205" name="Text Box 5"/>
          <p:cNvSpPr txBox="1">
            <a:spLocks noChangeArrowheads="1"/>
          </p:cNvSpPr>
          <p:nvPr/>
        </p:nvSpPr>
        <p:spPr bwMode="auto">
          <a:xfrm>
            <a:off x="7016750" y="3409950"/>
            <a:ext cx="1695450" cy="400050"/>
          </a:xfrm>
          <a:prstGeom prst="rect">
            <a:avLst/>
          </a:prstGeom>
          <a:noFill/>
          <a:ln w="9525">
            <a:noFill/>
            <a:miter lim="800000"/>
            <a:headEnd/>
            <a:tailEnd/>
          </a:ln>
        </p:spPr>
        <p:txBody>
          <a:bodyPr wrap="none">
            <a:spAutoFit/>
          </a:bodyPr>
          <a:lstStyle/>
          <a:p>
            <a:r>
              <a:rPr lang="fr-FR" sz="2000">
                <a:solidFill>
                  <a:srgbClr val="0000FF"/>
                </a:solidFill>
              </a:rPr>
              <a:t>Nerf optique</a:t>
            </a:r>
          </a:p>
        </p:txBody>
      </p:sp>
      <p:sp>
        <p:nvSpPr>
          <p:cNvPr id="51206" name="Text Box 6"/>
          <p:cNvSpPr txBox="1">
            <a:spLocks noChangeArrowheads="1"/>
          </p:cNvSpPr>
          <p:nvPr/>
        </p:nvSpPr>
        <p:spPr bwMode="auto">
          <a:xfrm>
            <a:off x="7154863" y="2297113"/>
            <a:ext cx="2052637" cy="708025"/>
          </a:xfrm>
          <a:prstGeom prst="rect">
            <a:avLst/>
          </a:prstGeom>
          <a:noFill/>
          <a:ln w="9525">
            <a:noFill/>
            <a:miter lim="800000"/>
            <a:headEnd/>
            <a:tailEnd/>
          </a:ln>
        </p:spPr>
        <p:txBody>
          <a:bodyPr wrap="none">
            <a:spAutoFit/>
          </a:bodyPr>
          <a:lstStyle/>
          <a:p>
            <a:pPr algn="ctr"/>
            <a:r>
              <a:rPr lang="fr-FR" sz="2000">
                <a:solidFill>
                  <a:srgbClr val="0000FF"/>
                </a:solidFill>
              </a:rPr>
              <a:t>Fovéa ou tache</a:t>
            </a:r>
          </a:p>
          <a:p>
            <a:pPr algn="ctr"/>
            <a:r>
              <a:rPr lang="fr-FR" sz="2000">
                <a:solidFill>
                  <a:srgbClr val="0000FF"/>
                </a:solidFill>
              </a:rPr>
              <a:t> jaune  </a:t>
            </a:r>
          </a:p>
        </p:txBody>
      </p:sp>
      <p:sp>
        <p:nvSpPr>
          <p:cNvPr id="51207" name="Text Box 7"/>
          <p:cNvSpPr txBox="1">
            <a:spLocks noChangeArrowheads="1"/>
          </p:cNvSpPr>
          <p:nvPr/>
        </p:nvSpPr>
        <p:spPr bwMode="auto">
          <a:xfrm>
            <a:off x="7178675" y="1147763"/>
            <a:ext cx="1311275" cy="400050"/>
          </a:xfrm>
          <a:prstGeom prst="rect">
            <a:avLst/>
          </a:prstGeom>
          <a:noFill/>
          <a:ln w="9525">
            <a:noFill/>
            <a:miter lim="800000"/>
            <a:headEnd/>
            <a:tailEnd/>
          </a:ln>
        </p:spPr>
        <p:txBody>
          <a:bodyPr wrap="none">
            <a:spAutoFit/>
          </a:bodyPr>
          <a:lstStyle/>
          <a:p>
            <a:r>
              <a:rPr lang="fr-FR" sz="2000">
                <a:solidFill>
                  <a:srgbClr val="0000FF"/>
                </a:solidFill>
              </a:rPr>
              <a:t>Choroïde</a:t>
            </a:r>
          </a:p>
        </p:txBody>
      </p:sp>
      <p:sp>
        <p:nvSpPr>
          <p:cNvPr id="51208" name="Text Box 8"/>
          <p:cNvSpPr txBox="1">
            <a:spLocks noChangeArrowheads="1"/>
          </p:cNvSpPr>
          <p:nvPr/>
        </p:nvSpPr>
        <p:spPr bwMode="auto">
          <a:xfrm>
            <a:off x="5165725" y="204788"/>
            <a:ext cx="1279525" cy="400050"/>
          </a:xfrm>
          <a:prstGeom prst="rect">
            <a:avLst/>
          </a:prstGeom>
          <a:noFill/>
          <a:ln w="9525">
            <a:noFill/>
            <a:miter lim="800000"/>
            <a:headEnd/>
            <a:tailEnd/>
          </a:ln>
        </p:spPr>
        <p:txBody>
          <a:bodyPr wrap="none">
            <a:spAutoFit/>
          </a:bodyPr>
          <a:lstStyle/>
          <a:p>
            <a:r>
              <a:rPr lang="fr-FR" sz="2000">
                <a:solidFill>
                  <a:srgbClr val="0000FF"/>
                </a:solidFill>
              </a:rPr>
              <a:t>Cristallin</a:t>
            </a:r>
          </a:p>
        </p:txBody>
      </p:sp>
      <p:sp>
        <p:nvSpPr>
          <p:cNvPr id="51209" name="Text Box 9"/>
          <p:cNvSpPr txBox="1">
            <a:spLocks noChangeArrowheads="1"/>
          </p:cNvSpPr>
          <p:nvPr/>
        </p:nvSpPr>
        <p:spPr bwMode="auto">
          <a:xfrm>
            <a:off x="1200150" y="6350"/>
            <a:ext cx="1881188" cy="708025"/>
          </a:xfrm>
          <a:prstGeom prst="rect">
            <a:avLst/>
          </a:prstGeom>
          <a:noFill/>
          <a:ln w="9525">
            <a:noFill/>
            <a:miter lim="800000"/>
            <a:headEnd/>
            <a:tailEnd/>
          </a:ln>
        </p:spPr>
        <p:txBody>
          <a:bodyPr wrap="none">
            <a:spAutoFit/>
          </a:bodyPr>
          <a:lstStyle/>
          <a:p>
            <a:pPr algn="ctr"/>
            <a:r>
              <a:rPr lang="fr-FR" sz="2000">
                <a:solidFill>
                  <a:srgbClr val="0000FF"/>
                </a:solidFill>
              </a:rPr>
              <a:t>Muscles</a:t>
            </a:r>
          </a:p>
          <a:p>
            <a:pPr algn="ctr"/>
            <a:r>
              <a:rPr lang="fr-FR" sz="2000">
                <a:solidFill>
                  <a:srgbClr val="0000FF"/>
                </a:solidFill>
              </a:rPr>
              <a:t>oculomoteurs</a:t>
            </a:r>
          </a:p>
        </p:txBody>
      </p:sp>
      <p:grpSp>
        <p:nvGrpSpPr>
          <p:cNvPr id="2" name="Group 23"/>
          <p:cNvGrpSpPr>
            <a:grpSpLocks/>
          </p:cNvGrpSpPr>
          <p:nvPr/>
        </p:nvGrpSpPr>
        <p:grpSpPr bwMode="auto">
          <a:xfrm>
            <a:off x="349250" y="939800"/>
            <a:ext cx="2654300" cy="3656013"/>
            <a:chOff x="220" y="592"/>
            <a:chExt cx="1672" cy="2303"/>
          </a:xfrm>
        </p:grpSpPr>
        <p:sp>
          <p:nvSpPr>
            <p:cNvPr id="57361" name="Text Box 10"/>
            <p:cNvSpPr txBox="1">
              <a:spLocks noChangeArrowheads="1"/>
            </p:cNvSpPr>
            <p:nvPr/>
          </p:nvSpPr>
          <p:spPr bwMode="auto">
            <a:xfrm>
              <a:off x="303" y="592"/>
              <a:ext cx="1041" cy="252"/>
            </a:xfrm>
            <a:prstGeom prst="rect">
              <a:avLst/>
            </a:prstGeom>
            <a:noFill/>
            <a:ln w="9525">
              <a:noFill/>
              <a:miter lim="800000"/>
              <a:headEnd/>
              <a:tailEnd/>
            </a:ln>
          </p:spPr>
          <p:txBody>
            <a:bodyPr wrap="none">
              <a:spAutoFit/>
            </a:bodyPr>
            <a:lstStyle/>
            <a:p>
              <a:r>
                <a:rPr lang="fr-FR" sz="2000">
                  <a:solidFill>
                    <a:srgbClr val="0000FF"/>
                  </a:solidFill>
                </a:rPr>
                <a:t>Conjonctive</a:t>
              </a:r>
            </a:p>
          </p:txBody>
        </p:sp>
        <p:sp>
          <p:nvSpPr>
            <p:cNvPr id="57362" name="Text Box 11"/>
            <p:cNvSpPr txBox="1">
              <a:spLocks noChangeArrowheads="1"/>
            </p:cNvSpPr>
            <p:nvPr/>
          </p:nvSpPr>
          <p:spPr bwMode="auto">
            <a:xfrm>
              <a:off x="220" y="1789"/>
              <a:ext cx="674" cy="252"/>
            </a:xfrm>
            <a:prstGeom prst="rect">
              <a:avLst/>
            </a:prstGeom>
            <a:noFill/>
            <a:ln w="9525">
              <a:noFill/>
              <a:miter lim="800000"/>
              <a:headEnd/>
              <a:tailEnd/>
            </a:ln>
          </p:spPr>
          <p:txBody>
            <a:bodyPr wrap="none">
              <a:spAutoFit/>
            </a:bodyPr>
            <a:lstStyle/>
            <a:p>
              <a:r>
                <a:rPr lang="fr-FR" sz="2000">
                  <a:solidFill>
                    <a:srgbClr val="0000FF"/>
                  </a:solidFill>
                </a:rPr>
                <a:t>Cornée</a:t>
              </a:r>
            </a:p>
          </p:txBody>
        </p:sp>
        <p:sp>
          <p:nvSpPr>
            <p:cNvPr id="57363" name="Text Box 12"/>
            <p:cNvSpPr txBox="1">
              <a:spLocks noChangeArrowheads="1"/>
            </p:cNvSpPr>
            <p:nvPr/>
          </p:nvSpPr>
          <p:spPr bwMode="auto">
            <a:xfrm>
              <a:off x="314" y="2227"/>
              <a:ext cx="645" cy="252"/>
            </a:xfrm>
            <a:prstGeom prst="rect">
              <a:avLst/>
            </a:prstGeom>
            <a:noFill/>
            <a:ln w="9525">
              <a:noFill/>
              <a:miter lim="800000"/>
              <a:headEnd/>
              <a:tailEnd/>
            </a:ln>
          </p:spPr>
          <p:txBody>
            <a:bodyPr wrap="none">
              <a:spAutoFit/>
            </a:bodyPr>
            <a:lstStyle/>
            <a:p>
              <a:r>
                <a:rPr lang="fr-FR" sz="2000">
                  <a:solidFill>
                    <a:srgbClr val="0000FF"/>
                  </a:solidFill>
                </a:rPr>
                <a:t>Pupille</a:t>
              </a:r>
            </a:p>
          </p:txBody>
        </p:sp>
        <p:sp>
          <p:nvSpPr>
            <p:cNvPr id="57364" name="Text Box 13"/>
            <p:cNvSpPr txBox="1">
              <a:spLocks noChangeArrowheads="1"/>
            </p:cNvSpPr>
            <p:nvPr/>
          </p:nvSpPr>
          <p:spPr bwMode="auto">
            <a:xfrm>
              <a:off x="280" y="2643"/>
              <a:ext cx="358" cy="252"/>
            </a:xfrm>
            <a:prstGeom prst="rect">
              <a:avLst/>
            </a:prstGeom>
            <a:noFill/>
            <a:ln w="9525">
              <a:noFill/>
              <a:miter lim="800000"/>
              <a:headEnd/>
              <a:tailEnd/>
            </a:ln>
          </p:spPr>
          <p:txBody>
            <a:bodyPr wrap="none">
              <a:spAutoFit/>
            </a:bodyPr>
            <a:lstStyle/>
            <a:p>
              <a:r>
                <a:rPr lang="fr-FR" sz="2000">
                  <a:solidFill>
                    <a:srgbClr val="0000FF"/>
                  </a:solidFill>
                </a:rPr>
                <a:t>Iris</a:t>
              </a:r>
            </a:p>
          </p:txBody>
        </p:sp>
        <p:sp>
          <p:nvSpPr>
            <p:cNvPr id="57365" name="Text Box 14"/>
            <p:cNvSpPr txBox="1">
              <a:spLocks noChangeArrowheads="1"/>
            </p:cNvSpPr>
            <p:nvPr/>
          </p:nvSpPr>
          <p:spPr bwMode="auto">
            <a:xfrm>
              <a:off x="388" y="1344"/>
              <a:ext cx="1428" cy="252"/>
            </a:xfrm>
            <a:prstGeom prst="rect">
              <a:avLst/>
            </a:prstGeom>
            <a:noFill/>
            <a:ln w="9525">
              <a:noFill/>
              <a:miter lim="800000"/>
              <a:headEnd/>
              <a:tailEnd/>
            </a:ln>
          </p:spPr>
          <p:txBody>
            <a:bodyPr wrap="none">
              <a:spAutoFit/>
            </a:bodyPr>
            <a:lstStyle/>
            <a:p>
              <a:r>
                <a:rPr lang="fr-FR" sz="2000">
                  <a:solidFill>
                    <a:srgbClr val="0000FF"/>
                  </a:solidFill>
                </a:rPr>
                <a:t>Humeur aqueuse</a:t>
              </a:r>
            </a:p>
          </p:txBody>
        </p:sp>
        <p:sp>
          <p:nvSpPr>
            <p:cNvPr id="57366" name="Text Box 15"/>
            <p:cNvSpPr txBox="1">
              <a:spLocks noChangeArrowheads="1"/>
            </p:cNvSpPr>
            <p:nvPr/>
          </p:nvSpPr>
          <p:spPr bwMode="auto">
            <a:xfrm>
              <a:off x="968" y="912"/>
              <a:ext cx="924" cy="446"/>
            </a:xfrm>
            <a:prstGeom prst="rect">
              <a:avLst/>
            </a:prstGeom>
            <a:noFill/>
            <a:ln w="9525">
              <a:noFill/>
              <a:miter lim="800000"/>
              <a:headEnd/>
              <a:tailEnd/>
            </a:ln>
          </p:spPr>
          <p:txBody>
            <a:bodyPr wrap="none">
              <a:spAutoFit/>
            </a:bodyPr>
            <a:lstStyle/>
            <a:p>
              <a:pPr algn="ctr"/>
              <a:r>
                <a:rPr lang="fr-FR" sz="2000">
                  <a:solidFill>
                    <a:srgbClr val="0000FF"/>
                  </a:solidFill>
                </a:rPr>
                <a:t>Canal de </a:t>
              </a:r>
            </a:p>
            <a:p>
              <a:pPr algn="ctr"/>
              <a:r>
                <a:rPr lang="fr-FR" sz="2000">
                  <a:solidFill>
                    <a:srgbClr val="0000FF"/>
                  </a:solidFill>
                </a:rPr>
                <a:t>Schlemme</a:t>
              </a:r>
            </a:p>
          </p:txBody>
        </p:sp>
      </p:grpSp>
      <p:sp>
        <p:nvSpPr>
          <p:cNvPr id="51217" name="Text Box 17"/>
          <p:cNvSpPr txBox="1">
            <a:spLocks noChangeArrowheads="1"/>
          </p:cNvSpPr>
          <p:nvPr/>
        </p:nvSpPr>
        <p:spPr bwMode="auto">
          <a:xfrm>
            <a:off x="7165975" y="1731963"/>
            <a:ext cx="968375" cy="400050"/>
          </a:xfrm>
          <a:prstGeom prst="rect">
            <a:avLst/>
          </a:prstGeom>
          <a:noFill/>
          <a:ln w="9525">
            <a:noFill/>
            <a:miter lim="800000"/>
            <a:headEnd/>
            <a:tailEnd/>
          </a:ln>
        </p:spPr>
        <p:txBody>
          <a:bodyPr wrap="none">
            <a:spAutoFit/>
          </a:bodyPr>
          <a:lstStyle/>
          <a:p>
            <a:r>
              <a:rPr lang="fr-FR" sz="2000">
                <a:solidFill>
                  <a:srgbClr val="0000FF"/>
                </a:solidFill>
              </a:rPr>
              <a:t>Rétine</a:t>
            </a:r>
          </a:p>
        </p:txBody>
      </p:sp>
      <p:grpSp>
        <p:nvGrpSpPr>
          <p:cNvPr id="3" name="Group 21"/>
          <p:cNvGrpSpPr>
            <a:grpSpLocks/>
          </p:cNvGrpSpPr>
          <p:nvPr/>
        </p:nvGrpSpPr>
        <p:grpSpPr bwMode="auto">
          <a:xfrm>
            <a:off x="542925" y="5384800"/>
            <a:ext cx="8101013" cy="1441450"/>
            <a:chOff x="342" y="3392"/>
            <a:chExt cx="5103" cy="908"/>
          </a:xfrm>
        </p:grpSpPr>
        <p:sp>
          <p:nvSpPr>
            <p:cNvPr id="57357" name="Text Box 16"/>
            <p:cNvSpPr txBox="1">
              <a:spLocks noChangeArrowheads="1"/>
            </p:cNvSpPr>
            <p:nvPr/>
          </p:nvSpPr>
          <p:spPr bwMode="auto">
            <a:xfrm>
              <a:off x="342" y="3392"/>
              <a:ext cx="5103" cy="194"/>
            </a:xfrm>
            <a:prstGeom prst="rect">
              <a:avLst/>
            </a:prstGeom>
            <a:noFill/>
            <a:ln w="9525">
              <a:noFill/>
              <a:miter lim="800000"/>
              <a:headEnd/>
              <a:tailEnd/>
            </a:ln>
          </p:spPr>
          <p:txBody>
            <a:bodyPr>
              <a:spAutoFit/>
            </a:bodyPr>
            <a:lstStyle/>
            <a:p>
              <a:pPr eaLnBrk="0" hangingPunct="0">
                <a:lnSpc>
                  <a:spcPct val="70000"/>
                </a:lnSpc>
                <a:spcBef>
                  <a:spcPct val="50000"/>
                </a:spcBef>
              </a:pPr>
              <a:r>
                <a:rPr lang="fr-CA" sz="2000">
                  <a:solidFill>
                    <a:srgbClr val="FF0000"/>
                  </a:solidFill>
                </a:rPr>
                <a:t>Le globe occulaire se compose de 3 couches principales : </a:t>
              </a:r>
            </a:p>
          </p:txBody>
        </p:sp>
        <p:sp>
          <p:nvSpPr>
            <p:cNvPr id="57358" name="Text Box 18"/>
            <p:cNvSpPr txBox="1">
              <a:spLocks noChangeArrowheads="1"/>
            </p:cNvSpPr>
            <p:nvPr/>
          </p:nvSpPr>
          <p:spPr bwMode="auto">
            <a:xfrm>
              <a:off x="342" y="3585"/>
              <a:ext cx="3342" cy="252"/>
            </a:xfrm>
            <a:prstGeom prst="rect">
              <a:avLst/>
            </a:prstGeom>
            <a:noFill/>
            <a:ln w="9525">
              <a:noFill/>
              <a:miter lim="800000"/>
              <a:headEnd/>
              <a:tailEnd/>
            </a:ln>
          </p:spPr>
          <p:txBody>
            <a:bodyPr wrap="none">
              <a:spAutoFit/>
            </a:bodyPr>
            <a:lstStyle/>
            <a:p>
              <a:r>
                <a:rPr lang="fr-CA" sz="2000">
                  <a:solidFill>
                    <a:srgbClr val="0000FF"/>
                  </a:solidFill>
                </a:rPr>
                <a:t>(1) la sclérotique à l’extérieure semi-rigide</a:t>
              </a:r>
              <a:endParaRPr lang="fr-FR" sz="2000">
                <a:solidFill>
                  <a:srgbClr val="0000FF"/>
                </a:solidFill>
              </a:endParaRPr>
            </a:p>
          </p:txBody>
        </p:sp>
        <p:sp>
          <p:nvSpPr>
            <p:cNvPr id="57359" name="Rectangle 19"/>
            <p:cNvSpPr>
              <a:spLocks noChangeArrowheads="1"/>
            </p:cNvSpPr>
            <p:nvPr/>
          </p:nvSpPr>
          <p:spPr bwMode="auto">
            <a:xfrm>
              <a:off x="342" y="3879"/>
              <a:ext cx="3176" cy="197"/>
            </a:xfrm>
            <a:prstGeom prst="rect">
              <a:avLst/>
            </a:prstGeom>
            <a:noFill/>
            <a:ln w="9525">
              <a:noFill/>
              <a:miter lim="800000"/>
              <a:headEnd/>
              <a:tailEnd/>
            </a:ln>
          </p:spPr>
          <p:txBody>
            <a:bodyPr wrap="none">
              <a:spAutoFit/>
            </a:bodyPr>
            <a:lstStyle/>
            <a:p>
              <a:pPr eaLnBrk="0" hangingPunct="0">
                <a:lnSpc>
                  <a:spcPct val="70000"/>
                </a:lnSpc>
                <a:spcBef>
                  <a:spcPct val="50000"/>
                </a:spcBef>
              </a:pPr>
              <a:r>
                <a:rPr lang="fr-CA" sz="2000">
                  <a:solidFill>
                    <a:srgbClr val="0000FF"/>
                  </a:solidFill>
                </a:rPr>
                <a:t>(2) La choroïde contenant les vaisseaux</a:t>
              </a:r>
            </a:p>
          </p:txBody>
        </p:sp>
        <p:sp>
          <p:nvSpPr>
            <p:cNvPr id="57360" name="Rectangle 20"/>
            <p:cNvSpPr>
              <a:spLocks noChangeArrowheads="1"/>
            </p:cNvSpPr>
            <p:nvPr/>
          </p:nvSpPr>
          <p:spPr bwMode="auto">
            <a:xfrm>
              <a:off x="342" y="4103"/>
              <a:ext cx="3506" cy="197"/>
            </a:xfrm>
            <a:prstGeom prst="rect">
              <a:avLst/>
            </a:prstGeom>
            <a:noFill/>
            <a:ln w="9525">
              <a:noFill/>
              <a:miter lim="800000"/>
              <a:headEnd/>
              <a:tailEnd/>
            </a:ln>
          </p:spPr>
          <p:txBody>
            <a:bodyPr wrap="none">
              <a:spAutoFit/>
            </a:bodyPr>
            <a:lstStyle/>
            <a:p>
              <a:pPr eaLnBrk="0" hangingPunct="0">
                <a:lnSpc>
                  <a:spcPct val="70000"/>
                </a:lnSpc>
                <a:spcBef>
                  <a:spcPct val="50000"/>
                </a:spcBef>
              </a:pPr>
              <a:r>
                <a:rPr lang="fr-CA" sz="2000">
                  <a:solidFill>
                    <a:srgbClr val="0000FF"/>
                  </a:solidFill>
                </a:rPr>
                <a:t>(3) La rétine renfermant les photorécepteurs</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1204"/>
                                        </p:tgtEl>
                                        <p:attrNameLst>
                                          <p:attrName>style.visibility</p:attrName>
                                        </p:attrNameLst>
                                      </p:cBhvr>
                                      <p:to>
                                        <p:strVal val="visible"/>
                                      </p:to>
                                    </p:set>
                                    <p:animEffect transition="in" filter="box(in)">
                                      <p:cBhvr>
                                        <p:cTn id="13" dur="500"/>
                                        <p:tgtEl>
                                          <p:spTgt spid="51204"/>
                                        </p:tgtEl>
                                      </p:cBhvr>
                                    </p:animEffect>
                                  </p:childTnLst>
                                  <p:subTnLst>
                                    <p:animClr clrSpc="rgb" dir="cw">
                                      <p:cBhvr override="childStyle">
                                        <p:cTn dur="1" fill="hold" display="0" masterRel="nextClick" afterEffect="1"/>
                                        <p:tgtEl>
                                          <p:spTgt spid="51204"/>
                                        </p:tgtEl>
                                        <p:attrNameLst>
                                          <p:attrName>ppt_c</p:attrName>
                                        </p:attrNameLst>
                                      </p:cBhvr>
                                      <p:to>
                                        <a:srgbClr val="FF0000"/>
                                      </p:to>
                                    </p:animClr>
                                  </p:sub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1207"/>
                                        </p:tgtEl>
                                        <p:attrNameLst>
                                          <p:attrName>style.visibility</p:attrName>
                                        </p:attrNameLst>
                                      </p:cBhvr>
                                      <p:to>
                                        <p:strVal val="visible"/>
                                      </p:to>
                                    </p:set>
                                    <p:animEffect transition="in" filter="box(in)">
                                      <p:cBhvr>
                                        <p:cTn id="18" dur="500"/>
                                        <p:tgtEl>
                                          <p:spTgt spid="51207"/>
                                        </p:tgtEl>
                                      </p:cBhvr>
                                    </p:animEffect>
                                  </p:childTnLst>
                                  <p:subTnLst>
                                    <p:animClr clrSpc="rgb" dir="cw">
                                      <p:cBhvr override="childStyle">
                                        <p:cTn dur="1" fill="hold" display="0" masterRel="nextClick" afterEffect="1"/>
                                        <p:tgtEl>
                                          <p:spTgt spid="51207"/>
                                        </p:tgtEl>
                                        <p:attrNameLst>
                                          <p:attrName>ppt_c</p:attrName>
                                        </p:attrNameLst>
                                      </p:cBhvr>
                                      <p:to>
                                        <a:srgbClr val="FF0000"/>
                                      </p:to>
                                    </p:animClr>
                                  </p:sub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1217"/>
                                        </p:tgtEl>
                                        <p:attrNameLst>
                                          <p:attrName>style.visibility</p:attrName>
                                        </p:attrNameLst>
                                      </p:cBhvr>
                                      <p:to>
                                        <p:strVal val="visible"/>
                                      </p:to>
                                    </p:set>
                                    <p:animEffect transition="in" filter="box(in)">
                                      <p:cBhvr>
                                        <p:cTn id="23" dur="500"/>
                                        <p:tgtEl>
                                          <p:spTgt spid="51217"/>
                                        </p:tgtEl>
                                      </p:cBhvr>
                                    </p:animEffect>
                                  </p:childTnLst>
                                  <p:subTnLst>
                                    <p:animClr clrSpc="rgb" dir="cw">
                                      <p:cBhvr override="childStyle">
                                        <p:cTn dur="1" fill="hold" display="0" masterRel="nextClick" afterEffect="1"/>
                                        <p:tgtEl>
                                          <p:spTgt spid="51217"/>
                                        </p:tgtEl>
                                        <p:attrNameLst>
                                          <p:attrName>ppt_c</p:attrName>
                                        </p:attrNameLst>
                                      </p:cBhvr>
                                      <p:to>
                                        <a:srgbClr val="FF0000"/>
                                      </p:to>
                                    </p:animClr>
                                  </p:sub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1205"/>
                                        </p:tgtEl>
                                        <p:attrNameLst>
                                          <p:attrName>style.visibility</p:attrName>
                                        </p:attrNameLst>
                                      </p:cBhvr>
                                      <p:to>
                                        <p:strVal val="visible"/>
                                      </p:to>
                                    </p:set>
                                    <p:animEffect transition="in" filter="box(in)">
                                      <p:cBhvr>
                                        <p:cTn id="28" dur="500"/>
                                        <p:tgtEl>
                                          <p:spTgt spid="51205"/>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1206"/>
                                        </p:tgtEl>
                                        <p:attrNameLst>
                                          <p:attrName>style.visibility</p:attrName>
                                        </p:attrNameLst>
                                      </p:cBhvr>
                                      <p:to>
                                        <p:strVal val="visible"/>
                                      </p:to>
                                    </p:set>
                                    <p:animEffect transition="in" filter="box(in)">
                                      <p:cBhvr>
                                        <p:cTn id="33" dur="500"/>
                                        <p:tgtEl>
                                          <p:spTgt spid="51206"/>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51208"/>
                                        </p:tgtEl>
                                        <p:attrNameLst>
                                          <p:attrName>style.visibility</p:attrName>
                                        </p:attrNameLst>
                                      </p:cBhvr>
                                      <p:to>
                                        <p:strVal val="visible"/>
                                      </p:to>
                                    </p:set>
                                    <p:animEffect transition="in" filter="box(in)">
                                      <p:cBhvr>
                                        <p:cTn id="38" dur="500"/>
                                        <p:tgtEl>
                                          <p:spTgt spid="51208"/>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51209"/>
                                        </p:tgtEl>
                                        <p:attrNameLst>
                                          <p:attrName>style.visibility</p:attrName>
                                        </p:attrNameLst>
                                      </p:cBhvr>
                                      <p:to>
                                        <p:strVal val="visible"/>
                                      </p:to>
                                    </p:set>
                                    <p:animEffect transition="in" filter="box(in)">
                                      <p:cBhvr>
                                        <p:cTn id="43" dur="500"/>
                                        <p:tgtEl>
                                          <p:spTgt spid="51209"/>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ox(in)">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utoUpdateAnimBg="0"/>
      <p:bldP spid="51205" grpId="0" autoUpdateAnimBg="0"/>
      <p:bldP spid="51206" grpId="0" autoUpdateAnimBg="0"/>
      <p:bldP spid="51207" grpId="0" autoUpdateAnimBg="0"/>
      <p:bldP spid="51208" grpId="0" autoUpdateAnimBg="0"/>
      <p:bldP spid="51209" grpId="0" autoUpdateAnimBg="0"/>
      <p:bldP spid="51217"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26" descr="glob_face"/>
          <p:cNvPicPr>
            <a:picLocks noChangeAspect="1" noChangeArrowheads="1"/>
          </p:cNvPicPr>
          <p:nvPr/>
        </p:nvPicPr>
        <p:blipFill>
          <a:blip r:embed="rId2" cstate="print"/>
          <a:srcRect/>
          <a:stretch>
            <a:fillRect/>
          </a:stretch>
        </p:blipFill>
        <p:spPr bwMode="auto">
          <a:xfrm>
            <a:off x="971600" y="548680"/>
            <a:ext cx="7200800" cy="576064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pPr eaLnBrk="1" hangingPunct="1"/>
            <a:r>
              <a:rPr lang="fr-FR" smtClean="0"/>
              <a:t>Les muscles de l’oeil</a:t>
            </a:r>
          </a:p>
        </p:txBody>
      </p:sp>
      <p:pic>
        <p:nvPicPr>
          <p:cNvPr id="58371" name="Picture 3" descr=" "/>
          <p:cNvPicPr>
            <a:picLocks noGrp="1" noChangeAspect="1" noChangeArrowheads="1"/>
          </p:cNvPicPr>
          <p:nvPr>
            <p:ph idx="1"/>
          </p:nvPr>
        </p:nvPicPr>
        <p:blipFill>
          <a:blip r:embed="rId3" cstate="print"/>
          <a:srcRect/>
          <a:stretch>
            <a:fillRect/>
          </a:stretch>
        </p:blipFill>
        <p:spPr>
          <a:xfrm>
            <a:off x="2809875" y="1719263"/>
            <a:ext cx="3524250" cy="4286250"/>
          </a:xfrm>
        </p:spPr>
      </p:pic>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p:cNvSpPr>
          <p:nvPr>
            <p:ph type="title"/>
          </p:nvPr>
        </p:nvSpPr>
        <p:spPr>
          <a:xfrm>
            <a:off x="0" y="360039"/>
            <a:ext cx="9144000" cy="332657"/>
          </a:xfrm>
        </p:spPr>
        <p:txBody>
          <a:bodyPr rtlCol="0">
            <a:normAutofit fontScale="90000"/>
          </a:bodyPr>
          <a:lstStyle/>
          <a:p>
            <a:pPr eaLnBrk="1" fontAlgn="auto" hangingPunct="1">
              <a:spcAft>
                <a:spcPts val="0"/>
              </a:spcAft>
              <a:defRPr/>
            </a:pPr>
            <a:r>
              <a:rPr lang="fr-FR" sz="3200" b="1" dirty="0" smtClean="0">
                <a:solidFill>
                  <a:srgbClr val="FF0000"/>
                </a:solidFill>
              </a:rPr>
              <a:t>Fond d'œil</a:t>
            </a:r>
            <a:r>
              <a:rPr lang="fr-FR" sz="2800" b="1" dirty="0" smtClean="0"/>
              <a:t/>
            </a:r>
            <a:br>
              <a:rPr lang="fr-FR" sz="2800" b="1" dirty="0" smtClean="0"/>
            </a:br>
            <a:r>
              <a:rPr lang="fr-FR" sz="2800" b="1" dirty="0" smtClean="0"/>
              <a:t>  </a:t>
            </a:r>
            <a:r>
              <a:rPr lang="fr-FR" sz="2800" b="1" dirty="0" smtClean="0">
                <a:solidFill>
                  <a:srgbClr val="000099"/>
                </a:solidFill>
              </a:rPr>
              <a:t/>
            </a:r>
            <a:br>
              <a:rPr lang="fr-FR" sz="2800" b="1" dirty="0" smtClean="0">
                <a:solidFill>
                  <a:srgbClr val="000099"/>
                </a:solidFill>
              </a:rPr>
            </a:br>
            <a:endParaRPr lang="fr-FR" sz="2800" b="1" dirty="0" smtClean="0"/>
          </a:p>
        </p:txBody>
      </p:sp>
      <p:pic>
        <p:nvPicPr>
          <p:cNvPr id="59395" name="Picture 4" descr=" "/>
          <p:cNvPicPr>
            <a:picLocks noGrp="1" noChangeAspect="1" noChangeArrowheads="1"/>
          </p:cNvPicPr>
          <p:nvPr>
            <p:ph idx="1"/>
          </p:nvPr>
        </p:nvPicPr>
        <p:blipFill>
          <a:blip r:embed="rId3" cstate="print"/>
          <a:srcRect/>
          <a:stretch>
            <a:fillRect/>
          </a:stretch>
        </p:blipFill>
        <p:spPr>
          <a:xfrm>
            <a:off x="35496" y="3068960"/>
            <a:ext cx="4762500" cy="3571875"/>
          </a:xfrm>
        </p:spPr>
      </p:pic>
      <p:sp>
        <p:nvSpPr>
          <p:cNvPr id="4" name="Rectangle 3"/>
          <p:cNvSpPr/>
          <p:nvPr/>
        </p:nvSpPr>
        <p:spPr>
          <a:xfrm>
            <a:off x="0" y="1268760"/>
            <a:ext cx="9144000" cy="1938992"/>
          </a:xfrm>
          <a:prstGeom prst="rect">
            <a:avLst/>
          </a:prstGeom>
        </p:spPr>
        <p:txBody>
          <a:bodyPr wrap="square">
            <a:spAutoFit/>
          </a:bodyPr>
          <a:lstStyle/>
          <a:p>
            <a:r>
              <a:rPr lang="fr-FR" dirty="0" smtClean="0">
                <a:solidFill>
                  <a:srgbClr val="0000CC"/>
                </a:solidFill>
              </a:rPr>
              <a:t>•Fovéa = centre de la macula= zone d’acuité visuelle maximale</a:t>
            </a:r>
          </a:p>
          <a:p>
            <a:pPr>
              <a:buFont typeface="Arial" pitchFamily="34" charset="0"/>
              <a:buChar char="•"/>
            </a:pPr>
            <a:r>
              <a:rPr lang="fr-FR" dirty="0" smtClean="0">
                <a:solidFill>
                  <a:srgbClr val="0000CC"/>
                </a:solidFill>
              </a:rPr>
              <a:t>DMLA= Dégénérescence) </a:t>
            </a:r>
            <a:r>
              <a:rPr lang="fr-FR" dirty="0" err="1" smtClean="0">
                <a:solidFill>
                  <a:srgbClr val="0000CC"/>
                </a:solidFill>
              </a:rPr>
              <a:t>Maculaire</a:t>
            </a:r>
            <a:r>
              <a:rPr lang="fr-FR" dirty="0" smtClean="0">
                <a:solidFill>
                  <a:srgbClr val="0000CC"/>
                </a:solidFill>
              </a:rPr>
              <a:t> Liée à l’Age</a:t>
            </a:r>
          </a:p>
          <a:p>
            <a:r>
              <a:rPr lang="fr-FR" dirty="0" smtClean="0">
                <a:solidFill>
                  <a:srgbClr val="0000CC"/>
                </a:solidFill>
              </a:rPr>
              <a:t>•Tache aveugle = zone dépourvue de photorécepteurs (départ des nerfs optiques)</a:t>
            </a:r>
            <a:endParaRPr lang="fr-FR" dirty="0">
              <a:solidFill>
                <a:srgbClr val="0000CC"/>
              </a:solidFill>
            </a:endParaRPr>
          </a:p>
        </p:txBody>
      </p:sp>
      <p:sp>
        <p:nvSpPr>
          <p:cNvPr id="5" name="Rectangle 4"/>
          <p:cNvSpPr/>
          <p:nvPr/>
        </p:nvSpPr>
        <p:spPr>
          <a:xfrm>
            <a:off x="0" y="476672"/>
            <a:ext cx="9144000" cy="830997"/>
          </a:xfrm>
          <a:prstGeom prst="rect">
            <a:avLst/>
          </a:prstGeom>
        </p:spPr>
        <p:txBody>
          <a:bodyPr wrap="square">
            <a:spAutoFit/>
          </a:bodyPr>
          <a:lstStyle/>
          <a:p>
            <a:r>
              <a:rPr lang="fr-FR" dirty="0" smtClean="0">
                <a:solidFill>
                  <a:srgbClr val="0000CC"/>
                </a:solidFill>
              </a:rPr>
              <a:t>Sang artériel et veineux rayonnent à partir tache aveugle ou disque optique</a:t>
            </a:r>
            <a:endParaRPr lang="fr-FR" dirty="0"/>
          </a:p>
        </p:txBody>
      </p:sp>
      <p:sp>
        <p:nvSpPr>
          <p:cNvPr id="6" name="Rectangle 5"/>
          <p:cNvSpPr/>
          <p:nvPr/>
        </p:nvSpPr>
        <p:spPr>
          <a:xfrm>
            <a:off x="4932040" y="3501008"/>
            <a:ext cx="4536504" cy="1569660"/>
          </a:xfrm>
          <a:prstGeom prst="rect">
            <a:avLst/>
          </a:prstGeom>
        </p:spPr>
        <p:txBody>
          <a:bodyPr wrap="square">
            <a:spAutoFit/>
          </a:bodyPr>
          <a:lstStyle/>
          <a:p>
            <a:r>
              <a:rPr lang="fr-FR" dirty="0" smtClean="0">
                <a:solidFill>
                  <a:srgbClr val="0000CC"/>
                </a:solidFill>
              </a:rPr>
              <a:t>Le  fond d'œil peut être un bon outil </a:t>
            </a:r>
            <a:r>
              <a:rPr lang="fr-FR" u="sng" dirty="0" smtClean="0">
                <a:solidFill>
                  <a:srgbClr val="FF0000"/>
                </a:solidFill>
              </a:rPr>
              <a:t>non invasif</a:t>
            </a:r>
            <a:r>
              <a:rPr lang="fr-FR" u="sng" dirty="0" smtClean="0">
                <a:solidFill>
                  <a:srgbClr val="0000CC"/>
                </a:solidFill>
                <a:effectLst>
                  <a:outerShdw blurRad="38100" dist="38100" dir="2700000" algn="tl">
                    <a:srgbClr val="000000">
                      <a:alpha val="43137"/>
                    </a:srgbClr>
                  </a:outerShdw>
                </a:effectLst>
              </a:rPr>
              <a:t> </a:t>
            </a:r>
            <a:r>
              <a:rPr lang="fr-FR" dirty="0" smtClean="0">
                <a:solidFill>
                  <a:srgbClr val="0000CC"/>
                </a:solidFill>
              </a:rPr>
              <a:t>de détection de certains désordres physiologiques </a:t>
            </a:r>
            <a:endParaRPr lang="fr-FR" dirty="0">
              <a:solidFill>
                <a:srgbClr val="0000CC"/>
              </a:solidFill>
            </a:endParaRPr>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0" y="-242888"/>
            <a:ext cx="9144000" cy="1143001"/>
          </a:xfrm>
        </p:spPr>
        <p:txBody>
          <a:bodyPr/>
          <a:lstStyle/>
          <a:p>
            <a:pPr eaLnBrk="1" hangingPunct="1"/>
            <a:r>
              <a:rPr lang="fr-FR" sz="4000" b="1" smtClean="0">
                <a:solidFill>
                  <a:srgbClr val="FF0000"/>
                </a:solidFill>
              </a:rPr>
              <a:t>Nerf optique: </a:t>
            </a:r>
            <a:r>
              <a:rPr lang="fr-FR" sz="4000" b="1" smtClean="0">
                <a:solidFill>
                  <a:srgbClr val="9900CC"/>
                </a:solidFill>
              </a:rPr>
              <a:t>schéma de son parcours</a:t>
            </a:r>
            <a:r>
              <a:rPr lang="fr-FR" sz="4000" b="1" smtClean="0">
                <a:solidFill>
                  <a:srgbClr val="FF0000"/>
                </a:solidFill>
              </a:rPr>
              <a:t> </a:t>
            </a:r>
          </a:p>
        </p:txBody>
      </p:sp>
      <p:pic>
        <p:nvPicPr>
          <p:cNvPr id="61443" name="Picture 4" descr=" "/>
          <p:cNvPicPr>
            <a:picLocks noGrp="1" noChangeAspect="1" noChangeArrowheads="1"/>
          </p:cNvPicPr>
          <p:nvPr>
            <p:ph idx="1"/>
          </p:nvPr>
        </p:nvPicPr>
        <p:blipFill>
          <a:blip r:embed="rId3" cstate="print"/>
          <a:srcRect/>
          <a:stretch>
            <a:fillRect/>
          </a:stretch>
        </p:blipFill>
        <p:spPr>
          <a:xfrm>
            <a:off x="107950" y="1125538"/>
            <a:ext cx="4608513" cy="5473700"/>
          </a:xfrm>
          <a:noFill/>
        </p:spPr>
      </p:pic>
      <p:sp>
        <p:nvSpPr>
          <p:cNvPr id="61444" name="Rectangle 5"/>
          <p:cNvSpPr>
            <a:spLocks noChangeArrowheads="1"/>
          </p:cNvSpPr>
          <p:nvPr/>
        </p:nvSpPr>
        <p:spPr bwMode="auto">
          <a:xfrm>
            <a:off x="4767263" y="571500"/>
            <a:ext cx="4557712" cy="6124575"/>
          </a:xfrm>
          <a:prstGeom prst="rect">
            <a:avLst/>
          </a:prstGeom>
          <a:noFill/>
          <a:ln w="9525">
            <a:noFill/>
            <a:miter lim="800000"/>
            <a:headEnd/>
            <a:tailEnd/>
          </a:ln>
        </p:spPr>
        <p:txBody>
          <a:bodyPr anchor="ctr">
            <a:spAutoFit/>
          </a:bodyPr>
          <a:lstStyle/>
          <a:p>
            <a:pPr eaLnBrk="0" hangingPunct="0"/>
            <a:r>
              <a:rPr lang="fr-FR" sz="3600" b="0"/>
              <a:t>Les voies visuelles sont schématisées  dans le cerveau vu de dessous</a:t>
            </a:r>
          </a:p>
          <a:p>
            <a:pPr eaLnBrk="0" hangingPunct="0"/>
            <a:r>
              <a:rPr lang="fr-FR" sz="2800" b="0"/>
              <a:t> </a:t>
            </a:r>
            <a:r>
              <a:rPr lang="fr-FR" sz="3200">
                <a:solidFill>
                  <a:srgbClr val="0000CC"/>
                </a:solidFill>
              </a:rPr>
              <a:t>Le signal de la rétine est transporté jusqu'au </a:t>
            </a:r>
            <a:r>
              <a:rPr lang="fr-FR" sz="3600">
                <a:solidFill>
                  <a:srgbClr val="FF0000"/>
                </a:solidFill>
              </a:rPr>
              <a:t>corps genouillé latéral</a:t>
            </a:r>
            <a:r>
              <a:rPr lang="fr-FR" sz="3600"/>
              <a:t> </a:t>
            </a:r>
          </a:p>
          <a:p>
            <a:pPr eaLnBrk="0" hangingPunct="0"/>
            <a:r>
              <a:rPr lang="fr-FR" sz="2800"/>
              <a:t>par les </a:t>
            </a:r>
            <a:r>
              <a:rPr lang="fr-FR" sz="2800">
                <a:solidFill>
                  <a:srgbClr val="00CC00"/>
                </a:solidFill>
              </a:rPr>
              <a:t>axones</a:t>
            </a:r>
            <a:r>
              <a:rPr lang="fr-FR" sz="2800"/>
              <a:t> des </a:t>
            </a:r>
            <a:r>
              <a:rPr lang="fr-FR" sz="2800">
                <a:solidFill>
                  <a:srgbClr val="CC0099"/>
                </a:solidFill>
              </a:rPr>
              <a:t>cellules ganglionnaires</a:t>
            </a:r>
            <a:r>
              <a:rPr lang="fr-FR" sz="2800"/>
              <a:t> regroupés dans les </a:t>
            </a:r>
            <a:r>
              <a:rPr lang="fr-FR" sz="2800">
                <a:solidFill>
                  <a:srgbClr val="9900CC"/>
                </a:solidFill>
              </a:rPr>
              <a:t>nerfs optiques</a:t>
            </a:r>
            <a:r>
              <a:rPr lang="fr-FR" sz="2800"/>
              <a:t> </a:t>
            </a:r>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p:cNvSpPr>
          <p:nvPr>
            <p:ph type="title"/>
          </p:nvPr>
        </p:nvSpPr>
        <p:spPr>
          <a:xfrm>
            <a:off x="6300788" y="2060575"/>
            <a:ext cx="2530475" cy="1143000"/>
          </a:xfrm>
        </p:spPr>
        <p:txBody>
          <a:bodyPr rtlCol="0">
            <a:normAutofit fontScale="90000"/>
          </a:bodyPr>
          <a:lstStyle/>
          <a:p>
            <a:pPr eaLnBrk="1" fontAlgn="auto" hangingPunct="1">
              <a:spcAft>
                <a:spcPts val="0"/>
              </a:spcAft>
              <a:defRPr/>
            </a:pPr>
            <a:r>
              <a:rPr lang="fr-FR" sz="4000" smtClean="0">
                <a:solidFill>
                  <a:srgbClr val="9900CC"/>
                </a:solidFill>
                <a:effectLst>
                  <a:outerShdw blurRad="38100" dist="38100" dir="2700000" algn="tl">
                    <a:srgbClr val="C0C0C0"/>
                  </a:outerShdw>
                </a:effectLst>
              </a:rPr>
              <a:t>Aires visuelles</a:t>
            </a:r>
          </a:p>
        </p:txBody>
      </p:sp>
      <p:pic>
        <p:nvPicPr>
          <p:cNvPr id="62467" name="Picture 4" descr="Aires visuelles">
            <a:hlinkClick r:id="rId3"/>
          </p:cNvPr>
          <p:cNvPicPr>
            <a:picLocks noGrp="1" noChangeAspect="1" noChangeArrowheads="1"/>
          </p:cNvPicPr>
          <p:nvPr>
            <p:ph idx="1"/>
          </p:nvPr>
        </p:nvPicPr>
        <p:blipFill>
          <a:blip r:embed="rId4" cstate="print"/>
          <a:srcRect/>
          <a:stretch>
            <a:fillRect/>
          </a:stretch>
        </p:blipFill>
        <p:spPr>
          <a:xfrm>
            <a:off x="0" y="0"/>
            <a:ext cx="6394450" cy="6475413"/>
          </a:xfrm>
        </p:spPr>
      </p:pic>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23850" y="1346200"/>
            <a:ext cx="8377238" cy="5141914"/>
            <a:chOff x="204" y="848"/>
            <a:chExt cx="5277" cy="3239"/>
          </a:xfrm>
        </p:grpSpPr>
        <p:sp>
          <p:nvSpPr>
            <p:cNvPr id="3" name="Text Box 4"/>
            <p:cNvSpPr txBox="1">
              <a:spLocks noChangeArrowheads="1"/>
            </p:cNvSpPr>
            <p:nvPr/>
          </p:nvSpPr>
          <p:spPr bwMode="auto">
            <a:xfrm>
              <a:off x="240" y="848"/>
              <a:ext cx="5232" cy="679"/>
            </a:xfrm>
            <a:prstGeom prst="rect">
              <a:avLst/>
            </a:prstGeom>
            <a:noFill/>
            <a:ln w="9525">
              <a:noFill/>
              <a:miter lim="800000"/>
              <a:headEnd/>
              <a:tailEnd/>
            </a:ln>
            <a:effectLst/>
          </p:spPr>
          <p:txBody>
            <a:bodyPr>
              <a:spAutoFit/>
            </a:bodyPr>
            <a:lstStyle/>
            <a:p>
              <a:pPr>
                <a:buFontTx/>
                <a:buChar char="-"/>
              </a:pPr>
              <a:r>
                <a:rPr lang="fr-FR" sz="3200" dirty="0" smtClean="0">
                  <a:solidFill>
                    <a:srgbClr val="0000CC"/>
                  </a:solidFill>
                  <a:latin typeface="Arial" charset="0"/>
                </a:rPr>
                <a:t>Récepteurs</a:t>
              </a:r>
            </a:p>
            <a:p>
              <a:pPr>
                <a:buFontTx/>
                <a:buChar char="-"/>
              </a:pPr>
              <a:r>
                <a:rPr lang="fr-CA" sz="3200" dirty="0" smtClean="0">
                  <a:solidFill>
                    <a:srgbClr val="C00000"/>
                  </a:solidFill>
                </a:rPr>
                <a:t>Association stimulus-récepteur</a:t>
              </a:r>
            </a:p>
          </p:txBody>
        </p:sp>
        <p:sp>
          <p:nvSpPr>
            <p:cNvPr id="4" name="Text Box 5"/>
            <p:cNvSpPr txBox="1">
              <a:spLocks noChangeArrowheads="1"/>
            </p:cNvSpPr>
            <p:nvPr/>
          </p:nvSpPr>
          <p:spPr bwMode="auto">
            <a:xfrm>
              <a:off x="249" y="1525"/>
              <a:ext cx="5232" cy="1299"/>
            </a:xfrm>
            <a:prstGeom prst="rect">
              <a:avLst/>
            </a:prstGeom>
            <a:noFill/>
            <a:ln w="9525">
              <a:noFill/>
              <a:miter lim="800000"/>
              <a:headEnd/>
              <a:tailEnd/>
            </a:ln>
            <a:effectLst/>
          </p:spPr>
          <p:txBody>
            <a:bodyPr>
              <a:spAutoFit/>
            </a:bodyPr>
            <a:lstStyle/>
            <a:p>
              <a:pPr>
                <a:buFontTx/>
                <a:buChar char="-"/>
              </a:pPr>
              <a:r>
                <a:rPr lang="fr-FR" sz="3200" dirty="0" smtClean="0">
                  <a:solidFill>
                    <a:srgbClr val="0000CC"/>
                  </a:solidFill>
                  <a:latin typeface="Arial" charset="0"/>
                </a:rPr>
                <a:t>Transduction-Voies </a:t>
              </a:r>
              <a:r>
                <a:rPr lang="fr-FR" sz="3200" dirty="0">
                  <a:solidFill>
                    <a:srgbClr val="0000CC"/>
                  </a:solidFill>
                  <a:latin typeface="Arial" charset="0"/>
                </a:rPr>
                <a:t>de </a:t>
              </a:r>
              <a:r>
                <a:rPr lang="fr-FR" sz="3200" dirty="0" smtClean="0">
                  <a:solidFill>
                    <a:srgbClr val="0000CC"/>
                  </a:solidFill>
                  <a:latin typeface="Arial" charset="0"/>
                </a:rPr>
                <a:t>transmission</a:t>
              </a:r>
            </a:p>
            <a:p>
              <a:pPr>
                <a:buFontTx/>
                <a:buChar char="-"/>
              </a:pPr>
              <a:r>
                <a:rPr lang="fr-CA" sz="3200" dirty="0" smtClean="0">
                  <a:solidFill>
                    <a:srgbClr val="C00000"/>
                  </a:solidFill>
                </a:rPr>
                <a:t>Transformation du stimulus en influx nerveux</a:t>
              </a:r>
            </a:p>
            <a:p>
              <a:pPr>
                <a:buFontTx/>
                <a:buChar char="-"/>
              </a:pPr>
              <a:endParaRPr lang="fr-FR" sz="3200" dirty="0">
                <a:solidFill>
                  <a:srgbClr val="0000CC"/>
                </a:solidFill>
                <a:latin typeface="Arial" charset="0"/>
              </a:endParaRPr>
            </a:p>
          </p:txBody>
        </p:sp>
        <p:sp>
          <p:nvSpPr>
            <p:cNvPr id="5" name="Text Box 6"/>
            <p:cNvSpPr txBox="1">
              <a:spLocks noChangeArrowheads="1"/>
            </p:cNvSpPr>
            <p:nvPr/>
          </p:nvSpPr>
          <p:spPr bwMode="auto">
            <a:xfrm>
              <a:off x="204" y="2478"/>
              <a:ext cx="5232" cy="1609"/>
            </a:xfrm>
            <a:prstGeom prst="rect">
              <a:avLst/>
            </a:prstGeom>
            <a:noFill/>
            <a:ln w="9525">
              <a:noFill/>
              <a:miter lim="800000"/>
              <a:headEnd/>
              <a:tailEnd/>
            </a:ln>
            <a:effectLst/>
          </p:spPr>
          <p:txBody>
            <a:bodyPr>
              <a:spAutoFit/>
            </a:bodyPr>
            <a:lstStyle/>
            <a:p>
              <a:pPr>
                <a:buFontTx/>
                <a:buChar char="-"/>
              </a:pPr>
              <a:r>
                <a:rPr lang="fr-FR" sz="3200" dirty="0" smtClean="0">
                  <a:solidFill>
                    <a:srgbClr val="0000CC"/>
                  </a:solidFill>
                  <a:latin typeface="Arial" charset="0"/>
                </a:rPr>
                <a:t>Centres d’intégration</a:t>
              </a:r>
            </a:p>
            <a:p>
              <a:pPr>
                <a:buFontTx/>
                <a:buChar char="-"/>
              </a:pPr>
              <a:r>
                <a:rPr lang="fr-CA" sz="3200" dirty="0" smtClean="0">
                  <a:solidFill>
                    <a:srgbClr val="C00000"/>
                  </a:solidFill>
                </a:rPr>
                <a:t>L’interprétation du message nerveux produit une réponse intégrée (perception ou expérience consciente)</a:t>
              </a:r>
            </a:p>
            <a:p>
              <a:pPr>
                <a:buFontTx/>
                <a:buChar char="-"/>
              </a:pPr>
              <a:endParaRPr lang="fr-FR" sz="3200" dirty="0">
                <a:solidFill>
                  <a:srgbClr val="0000CC"/>
                </a:solidFill>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33"/>
          <p:cNvSpPr txBox="1">
            <a:spLocks noChangeArrowheads="1"/>
          </p:cNvSpPr>
          <p:nvPr/>
        </p:nvSpPr>
        <p:spPr bwMode="auto">
          <a:xfrm>
            <a:off x="0" y="548680"/>
            <a:ext cx="9144000" cy="3785652"/>
          </a:xfrm>
          <a:prstGeom prst="rect">
            <a:avLst/>
          </a:prstGeom>
          <a:noFill/>
          <a:ln w="9525">
            <a:noFill/>
            <a:miter lim="800000"/>
            <a:headEnd/>
            <a:tailEnd/>
          </a:ln>
          <a:effectLst/>
        </p:spPr>
        <p:txBody>
          <a:bodyPr wrap="square">
            <a:spAutoFit/>
          </a:bodyPr>
          <a:lstStyle/>
          <a:p>
            <a:pPr eaLnBrk="0" hangingPunct="0">
              <a:spcBef>
                <a:spcPct val="50000"/>
              </a:spcBef>
              <a:buFont typeface="Wingdings" pitchFamily="2" charset="2"/>
              <a:buNone/>
            </a:pPr>
            <a:r>
              <a:rPr lang="fr-CA" sz="4800" dirty="0">
                <a:solidFill>
                  <a:srgbClr val="0000CC"/>
                </a:solidFill>
                <a:latin typeface="Arial" charset="0"/>
              </a:rPr>
              <a:t>La rétine est constituée de 2 </a:t>
            </a:r>
            <a:r>
              <a:rPr lang="fr-CA" sz="4800" dirty="0" smtClean="0">
                <a:solidFill>
                  <a:srgbClr val="0000CC"/>
                </a:solidFill>
                <a:latin typeface="Arial" charset="0"/>
              </a:rPr>
              <a:t>tissus :</a:t>
            </a:r>
            <a:endParaRPr lang="fr-CA" sz="4800" dirty="0">
              <a:solidFill>
                <a:srgbClr val="0000CC"/>
              </a:solidFill>
              <a:latin typeface="Arial" charset="0"/>
            </a:endParaRPr>
          </a:p>
          <a:p>
            <a:pPr eaLnBrk="0" hangingPunct="0">
              <a:spcBef>
                <a:spcPct val="50000"/>
              </a:spcBef>
              <a:buBlip>
                <a:blip r:embed="rId2"/>
              </a:buBlip>
            </a:pPr>
            <a:r>
              <a:rPr lang="fr-CA" sz="4800" dirty="0">
                <a:solidFill>
                  <a:srgbClr val="0000CC"/>
                </a:solidFill>
                <a:latin typeface="Arial" charset="0"/>
              </a:rPr>
              <a:t>La rétine </a:t>
            </a:r>
            <a:r>
              <a:rPr lang="fr-CA" sz="4800" dirty="0" smtClean="0">
                <a:solidFill>
                  <a:srgbClr val="0000CC"/>
                </a:solidFill>
                <a:latin typeface="Arial" charset="0"/>
              </a:rPr>
              <a:t>neurosensorielle</a:t>
            </a:r>
          </a:p>
          <a:p>
            <a:pPr eaLnBrk="0" hangingPunct="0">
              <a:spcBef>
                <a:spcPct val="50000"/>
              </a:spcBef>
              <a:buBlip>
                <a:blip r:embed="rId2"/>
              </a:buBlip>
            </a:pPr>
            <a:r>
              <a:rPr lang="fr-CA" sz="4800" dirty="0" smtClean="0">
                <a:solidFill>
                  <a:srgbClr val="0000CC"/>
                </a:solidFill>
                <a:latin typeface="Arial" charset="0"/>
              </a:rPr>
              <a:t>L’épithélium </a:t>
            </a:r>
            <a:r>
              <a:rPr lang="fr-CA" sz="4800" dirty="0">
                <a:solidFill>
                  <a:srgbClr val="0000CC"/>
                </a:solidFill>
                <a:latin typeface="Arial" charset="0"/>
              </a:rPr>
              <a:t>pigmentaire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549275"/>
            <a:ext cx="9144000" cy="2062163"/>
          </a:xfrm>
          <a:prstGeom prst="rect">
            <a:avLst/>
          </a:prstGeom>
          <a:noFill/>
          <a:ln w="9525">
            <a:noFill/>
            <a:miter lim="800000"/>
            <a:headEnd/>
            <a:tailEnd/>
          </a:ln>
        </p:spPr>
        <p:txBody>
          <a:bodyPr>
            <a:spAutoFit/>
          </a:bodyPr>
          <a:lstStyle/>
          <a:p>
            <a:r>
              <a:rPr lang="fr-FR" sz="3200">
                <a:solidFill>
                  <a:srgbClr val="0000FF"/>
                </a:solidFill>
              </a:rPr>
              <a:t>La sensibilité visuelle est l’une des modalités </a:t>
            </a:r>
          </a:p>
          <a:p>
            <a:r>
              <a:rPr lang="fr-FR" sz="3200">
                <a:solidFill>
                  <a:srgbClr val="0000FF"/>
                </a:solidFill>
              </a:rPr>
              <a:t>sensorielles les plus développées chez </a:t>
            </a:r>
          </a:p>
          <a:p>
            <a:pPr>
              <a:buFont typeface="Courier New" pitchFamily="49" charset="0"/>
              <a:buChar char="o"/>
            </a:pPr>
            <a:r>
              <a:rPr lang="fr-FR" sz="3200">
                <a:solidFill>
                  <a:srgbClr val="0000FF"/>
                </a:solidFill>
              </a:rPr>
              <a:t>L’homme </a:t>
            </a:r>
          </a:p>
          <a:p>
            <a:pPr>
              <a:buFont typeface="Courier New" pitchFamily="49" charset="0"/>
              <a:buChar char="o"/>
            </a:pPr>
            <a:r>
              <a:rPr lang="fr-FR" sz="3200">
                <a:solidFill>
                  <a:srgbClr val="0000FF"/>
                </a:solidFill>
              </a:rPr>
              <a:t>Certaines espèces animales</a:t>
            </a:r>
          </a:p>
        </p:txBody>
      </p:sp>
      <p:sp>
        <p:nvSpPr>
          <p:cNvPr id="9219" name="Text Box 3"/>
          <p:cNvSpPr txBox="1">
            <a:spLocks noChangeArrowheads="1"/>
          </p:cNvSpPr>
          <p:nvPr/>
        </p:nvSpPr>
        <p:spPr bwMode="auto">
          <a:xfrm>
            <a:off x="0" y="2595563"/>
            <a:ext cx="9144000" cy="4362450"/>
          </a:xfrm>
          <a:prstGeom prst="rect">
            <a:avLst/>
          </a:prstGeom>
          <a:noFill/>
          <a:ln w="9525">
            <a:noFill/>
            <a:miter lim="800000"/>
            <a:headEnd/>
            <a:tailEnd/>
          </a:ln>
        </p:spPr>
        <p:txBody>
          <a:bodyPr>
            <a:spAutoFit/>
          </a:bodyPr>
          <a:lstStyle/>
          <a:p>
            <a:r>
              <a:rPr lang="fr-FR" sz="3200" b="0">
                <a:solidFill>
                  <a:srgbClr val="0000FF"/>
                </a:solidFill>
              </a:rPr>
              <a:t>Elle résulte de la combinaison de plusieurs paramètres:</a:t>
            </a:r>
          </a:p>
          <a:p>
            <a:pPr>
              <a:buFont typeface="Arial" charset="0"/>
              <a:buChar char="•"/>
            </a:pPr>
            <a:r>
              <a:rPr lang="fr-FR" sz="3200" b="0">
                <a:solidFill>
                  <a:srgbClr val="0000FF"/>
                </a:solidFill>
              </a:rPr>
              <a:t>	</a:t>
            </a:r>
            <a:r>
              <a:rPr lang="fr-FR" sz="3600">
                <a:solidFill>
                  <a:srgbClr val="9933FF"/>
                </a:solidFill>
              </a:rPr>
              <a:t>BRILLANCE</a:t>
            </a:r>
          </a:p>
          <a:p>
            <a:pPr>
              <a:buFont typeface="Arial" charset="0"/>
              <a:buChar char="•"/>
            </a:pPr>
            <a:r>
              <a:rPr lang="fr-FR" sz="3600">
                <a:solidFill>
                  <a:srgbClr val="0000FF"/>
                </a:solidFill>
              </a:rPr>
              <a:t>	</a:t>
            </a:r>
            <a:r>
              <a:rPr lang="fr-FR" sz="3600">
                <a:solidFill>
                  <a:srgbClr val="00FF00"/>
                </a:solidFill>
              </a:rPr>
              <a:t>COULEUR</a:t>
            </a:r>
          </a:p>
          <a:p>
            <a:pPr>
              <a:buFont typeface="Arial" charset="0"/>
              <a:buChar char="•"/>
            </a:pPr>
            <a:r>
              <a:rPr lang="fr-FR" sz="3600">
                <a:solidFill>
                  <a:srgbClr val="0000FF"/>
                </a:solidFill>
              </a:rPr>
              <a:t>	</a:t>
            </a:r>
            <a:r>
              <a:rPr lang="fr-FR" sz="3600">
                <a:solidFill>
                  <a:srgbClr val="CC0099"/>
                </a:solidFill>
              </a:rPr>
              <a:t>TAILLE</a:t>
            </a:r>
          </a:p>
          <a:p>
            <a:pPr>
              <a:buFont typeface="Arial" charset="0"/>
              <a:buChar char="•"/>
            </a:pPr>
            <a:r>
              <a:rPr lang="fr-FR" sz="3600">
                <a:solidFill>
                  <a:srgbClr val="0000FF"/>
                </a:solidFill>
              </a:rPr>
              <a:t>	</a:t>
            </a:r>
            <a:r>
              <a:rPr lang="fr-FR" sz="3600">
                <a:solidFill>
                  <a:srgbClr val="FF00FF"/>
                </a:solidFill>
              </a:rPr>
              <a:t>FORME</a:t>
            </a:r>
          </a:p>
          <a:p>
            <a:pPr>
              <a:buFont typeface="Arial" charset="0"/>
              <a:buChar char="•"/>
            </a:pPr>
            <a:r>
              <a:rPr lang="fr-FR" sz="3600">
                <a:solidFill>
                  <a:srgbClr val="0000FF"/>
                </a:solidFill>
              </a:rPr>
              <a:t>	</a:t>
            </a:r>
            <a:r>
              <a:rPr lang="fr-FR" sz="3600">
                <a:solidFill>
                  <a:srgbClr val="9900CC"/>
                </a:solidFill>
              </a:rPr>
              <a:t>MOUVEMENT</a:t>
            </a:r>
          </a:p>
          <a:p>
            <a:pPr>
              <a:buFont typeface="Arial" charset="0"/>
              <a:buChar char="•"/>
            </a:pPr>
            <a:r>
              <a:rPr lang="fr-FR" sz="3600">
                <a:solidFill>
                  <a:srgbClr val="0000FF"/>
                </a:solidFill>
              </a:rPr>
              <a:t>	</a:t>
            </a:r>
            <a:r>
              <a:rPr lang="fr-FR" sz="3600">
                <a:solidFill>
                  <a:srgbClr val="FF0000"/>
                </a:solidFill>
              </a:rPr>
              <a:t>PROFONDEUR</a:t>
            </a:r>
          </a:p>
        </p:txBody>
      </p:sp>
      <p:sp>
        <p:nvSpPr>
          <p:cNvPr id="4100" name="Text Box 4"/>
          <p:cNvSpPr txBox="1">
            <a:spLocks noChangeArrowheads="1"/>
          </p:cNvSpPr>
          <p:nvPr/>
        </p:nvSpPr>
        <p:spPr bwMode="auto">
          <a:xfrm>
            <a:off x="3348038" y="0"/>
            <a:ext cx="3079750" cy="641350"/>
          </a:xfrm>
          <a:prstGeom prst="rect">
            <a:avLst/>
          </a:prstGeom>
          <a:noFill/>
          <a:ln w="9525">
            <a:noFill/>
            <a:miter lim="800000"/>
            <a:headEnd/>
            <a:tailEnd/>
          </a:ln>
        </p:spPr>
        <p:txBody>
          <a:bodyPr wrap="none">
            <a:spAutoFit/>
          </a:bodyPr>
          <a:lstStyle/>
          <a:p>
            <a:pPr>
              <a:defRPr/>
            </a:pPr>
            <a:r>
              <a:rPr lang="fr-FR" sz="3600" dirty="0">
                <a:solidFill>
                  <a:srgbClr val="FF0000"/>
                </a:solidFill>
                <a:effectLst>
                  <a:outerShdw blurRad="38100" dist="38100" dir="2700000" algn="tl">
                    <a:srgbClr val="C0C0C0"/>
                  </a:outerShdw>
                </a:effectLst>
              </a:rPr>
              <a:t>DÉFINITIONS</a:t>
            </a:r>
          </a:p>
        </p:txBody>
      </p:sp>
    </p:spTree>
  </p:cSld>
  <p:clrMapOvr>
    <a:masterClrMapping/>
  </p:clrMapOvr>
  <p:transition>
    <p:comb/>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188640"/>
            <a:ext cx="9144000" cy="646331"/>
          </a:xfrm>
          <a:prstGeom prst="rect">
            <a:avLst/>
          </a:prstGeom>
          <a:noFill/>
          <a:ln w="9525">
            <a:noFill/>
            <a:miter lim="800000"/>
            <a:headEnd/>
            <a:tailEnd/>
          </a:ln>
          <a:effectLst/>
        </p:spPr>
        <p:txBody>
          <a:bodyPr wrap="square">
            <a:spAutoFit/>
          </a:bodyPr>
          <a:lstStyle/>
          <a:p>
            <a:pPr algn="ctr" eaLnBrk="0" hangingPunct="0">
              <a:spcBef>
                <a:spcPct val="50000"/>
              </a:spcBef>
            </a:pPr>
            <a:r>
              <a:rPr lang="fr-CA" sz="3600" dirty="0">
                <a:solidFill>
                  <a:srgbClr val="FF0000"/>
                </a:solidFill>
                <a:latin typeface="Arial" charset="0"/>
              </a:rPr>
              <a:t>La rétine </a:t>
            </a:r>
            <a:r>
              <a:rPr lang="fr-CA" sz="3600" dirty="0" smtClean="0">
                <a:solidFill>
                  <a:srgbClr val="FF0000"/>
                </a:solidFill>
                <a:latin typeface="Arial" charset="0"/>
              </a:rPr>
              <a:t>neurosensorielle</a:t>
            </a:r>
            <a:endParaRPr lang="fr-CA" sz="3600" dirty="0">
              <a:solidFill>
                <a:srgbClr val="FF0000"/>
              </a:solidFill>
              <a:latin typeface="Arial" charset="0"/>
            </a:endParaRPr>
          </a:p>
        </p:txBody>
      </p:sp>
      <p:sp>
        <p:nvSpPr>
          <p:cNvPr id="3" name="Text Box 4"/>
          <p:cNvSpPr txBox="1">
            <a:spLocks noChangeArrowheads="1"/>
          </p:cNvSpPr>
          <p:nvPr/>
        </p:nvSpPr>
        <p:spPr bwMode="auto">
          <a:xfrm>
            <a:off x="0" y="764704"/>
            <a:ext cx="9144000" cy="954107"/>
          </a:xfrm>
          <a:prstGeom prst="rect">
            <a:avLst/>
          </a:prstGeom>
          <a:noFill/>
          <a:ln w="9525">
            <a:noFill/>
            <a:miter lim="800000"/>
            <a:headEnd/>
            <a:tailEnd/>
          </a:ln>
          <a:effectLst/>
        </p:spPr>
        <p:txBody>
          <a:bodyPr wrap="square">
            <a:spAutoFit/>
          </a:bodyPr>
          <a:lstStyle/>
          <a:p>
            <a:pPr eaLnBrk="0" hangingPunct="0">
              <a:spcBef>
                <a:spcPct val="50000"/>
              </a:spcBef>
            </a:pPr>
            <a:r>
              <a:rPr lang="fr-CA" sz="2800" dirty="0">
                <a:solidFill>
                  <a:srgbClr val="0000CC"/>
                </a:solidFill>
                <a:latin typeface="Arial" charset="0"/>
              </a:rPr>
              <a:t> </a:t>
            </a:r>
            <a:r>
              <a:rPr lang="fr-CA" sz="2800" dirty="0" smtClean="0">
                <a:solidFill>
                  <a:srgbClr val="0000CC"/>
                </a:solidFill>
              </a:rPr>
              <a:t>C</a:t>
            </a:r>
            <a:r>
              <a:rPr lang="fr-CA" sz="2800" dirty="0" smtClean="0">
                <a:solidFill>
                  <a:srgbClr val="0000CC"/>
                </a:solidFill>
                <a:latin typeface="Arial" charset="0"/>
              </a:rPr>
              <a:t>omposée  </a:t>
            </a:r>
            <a:r>
              <a:rPr lang="fr-CA" sz="2800" dirty="0">
                <a:solidFill>
                  <a:srgbClr val="0000CC"/>
                </a:solidFill>
                <a:latin typeface="Arial" charset="0"/>
              </a:rPr>
              <a:t>des premiers neurones de la voie optique comprenant:</a:t>
            </a:r>
            <a:endParaRPr lang="fr-CA" sz="2800" b="0" dirty="0">
              <a:solidFill>
                <a:srgbClr val="0000CC"/>
              </a:solidFill>
              <a:latin typeface="Arial" charset="0"/>
            </a:endParaRPr>
          </a:p>
        </p:txBody>
      </p:sp>
      <p:sp>
        <p:nvSpPr>
          <p:cNvPr id="4" name="Text Box 5"/>
          <p:cNvSpPr txBox="1">
            <a:spLocks noChangeArrowheads="1"/>
          </p:cNvSpPr>
          <p:nvPr/>
        </p:nvSpPr>
        <p:spPr bwMode="auto">
          <a:xfrm>
            <a:off x="0" y="1700808"/>
            <a:ext cx="9144000" cy="523220"/>
          </a:xfrm>
          <a:prstGeom prst="rect">
            <a:avLst/>
          </a:prstGeom>
          <a:noFill/>
          <a:ln w="9525">
            <a:noFill/>
            <a:miter lim="800000"/>
            <a:headEnd/>
            <a:tailEnd/>
          </a:ln>
          <a:effectLst/>
        </p:spPr>
        <p:txBody>
          <a:bodyPr wrap="square">
            <a:spAutoFit/>
          </a:bodyPr>
          <a:lstStyle/>
          <a:p>
            <a:pPr eaLnBrk="0" hangingPunct="0">
              <a:spcBef>
                <a:spcPct val="50000"/>
              </a:spcBef>
              <a:buClr>
                <a:srgbClr val="FF3300"/>
              </a:buClr>
              <a:buFont typeface="Arial" pitchFamily="34" charset="0"/>
              <a:buChar char="•"/>
            </a:pPr>
            <a:r>
              <a:rPr lang="fr-CA" sz="2800" dirty="0" smtClean="0">
                <a:solidFill>
                  <a:srgbClr val="66FF66"/>
                </a:solidFill>
              </a:rPr>
              <a:t> </a:t>
            </a:r>
            <a:r>
              <a:rPr lang="fr-CA" sz="2800" dirty="0" smtClean="0">
                <a:solidFill>
                  <a:srgbClr val="CC0099"/>
                </a:solidFill>
              </a:rPr>
              <a:t>L</a:t>
            </a:r>
            <a:r>
              <a:rPr lang="fr-CA" sz="2800" dirty="0" smtClean="0">
                <a:solidFill>
                  <a:srgbClr val="CC0099"/>
                </a:solidFill>
                <a:latin typeface="Arial" charset="0"/>
              </a:rPr>
              <a:t>es </a:t>
            </a:r>
            <a:r>
              <a:rPr lang="fr-CA" sz="2800" dirty="0">
                <a:solidFill>
                  <a:srgbClr val="CC0099"/>
                </a:solidFill>
                <a:latin typeface="Arial" charset="0"/>
              </a:rPr>
              <a:t>photorécepteurs</a:t>
            </a:r>
            <a:r>
              <a:rPr lang="fr-CA" sz="2800" dirty="0">
                <a:solidFill>
                  <a:srgbClr val="FFFF00"/>
                </a:solidFill>
                <a:latin typeface="Arial" charset="0"/>
              </a:rPr>
              <a:t>: </a:t>
            </a:r>
            <a:r>
              <a:rPr lang="fr-CA" sz="2800" dirty="0">
                <a:solidFill>
                  <a:srgbClr val="0000CC"/>
                </a:solidFill>
                <a:latin typeface="Arial" charset="0"/>
              </a:rPr>
              <a:t>Cônes et bâtonnets</a:t>
            </a:r>
            <a:r>
              <a:rPr lang="fr-CA" sz="2800" b="0" dirty="0">
                <a:solidFill>
                  <a:srgbClr val="0000CC"/>
                </a:solidFill>
                <a:latin typeface="Arial" charset="0"/>
              </a:rPr>
              <a:t> </a:t>
            </a:r>
          </a:p>
        </p:txBody>
      </p:sp>
      <p:sp>
        <p:nvSpPr>
          <p:cNvPr id="5" name="Text Box 7"/>
          <p:cNvSpPr txBox="1">
            <a:spLocks noChangeArrowheads="1"/>
          </p:cNvSpPr>
          <p:nvPr/>
        </p:nvSpPr>
        <p:spPr bwMode="auto">
          <a:xfrm>
            <a:off x="0" y="2564904"/>
            <a:ext cx="9144000" cy="1815882"/>
          </a:xfrm>
          <a:prstGeom prst="rect">
            <a:avLst/>
          </a:prstGeom>
          <a:noFill/>
          <a:ln w="9525">
            <a:noFill/>
            <a:miter lim="800000"/>
            <a:headEnd/>
            <a:tailEnd/>
          </a:ln>
          <a:effectLst/>
        </p:spPr>
        <p:txBody>
          <a:bodyPr wrap="square">
            <a:spAutoFit/>
          </a:bodyPr>
          <a:lstStyle/>
          <a:p>
            <a:pPr eaLnBrk="0" hangingPunct="0">
              <a:spcBef>
                <a:spcPct val="50000"/>
              </a:spcBef>
              <a:buClr>
                <a:srgbClr val="FF3300"/>
              </a:buClr>
              <a:buFont typeface="Arial" pitchFamily="34" charset="0"/>
              <a:buChar char="•"/>
            </a:pPr>
            <a:r>
              <a:rPr lang="fr-CA" sz="2800" dirty="0">
                <a:solidFill>
                  <a:srgbClr val="66FF66"/>
                </a:solidFill>
                <a:latin typeface="Arial" charset="0"/>
              </a:rPr>
              <a:t> </a:t>
            </a:r>
            <a:r>
              <a:rPr lang="fr-CA" sz="2800" dirty="0" smtClean="0">
                <a:solidFill>
                  <a:srgbClr val="CC0099"/>
                </a:solidFill>
              </a:rPr>
              <a:t>L</a:t>
            </a:r>
            <a:r>
              <a:rPr lang="fr-CA" sz="2800" dirty="0" smtClean="0">
                <a:solidFill>
                  <a:srgbClr val="CC0099"/>
                </a:solidFill>
                <a:latin typeface="Arial" charset="0"/>
              </a:rPr>
              <a:t>es </a:t>
            </a:r>
            <a:r>
              <a:rPr lang="fr-CA" sz="2800" dirty="0">
                <a:solidFill>
                  <a:srgbClr val="CC0099"/>
                </a:solidFill>
                <a:latin typeface="Arial" charset="0"/>
              </a:rPr>
              <a:t>cellules bipolaires et cellules ganglionnaires</a:t>
            </a:r>
            <a:r>
              <a:rPr lang="fr-CA" sz="2800" dirty="0">
                <a:solidFill>
                  <a:srgbClr val="FFFF00"/>
                </a:solidFill>
                <a:latin typeface="Arial" charset="0"/>
              </a:rPr>
              <a:t>: </a:t>
            </a:r>
            <a:r>
              <a:rPr lang="fr-CA" sz="2800" dirty="0">
                <a:solidFill>
                  <a:srgbClr val="0000CC"/>
                </a:solidFill>
                <a:latin typeface="Arial" charset="0"/>
              </a:rPr>
              <a:t>les axones forment les fibres optiques (qui se réunissent au niveau de la papille pour former le nerf optique)</a:t>
            </a:r>
            <a:r>
              <a:rPr lang="fr-CA" sz="2800" b="0" dirty="0">
                <a:solidFill>
                  <a:srgbClr val="0000CC"/>
                </a:solidFill>
                <a:latin typeface="Arial" charset="0"/>
              </a:rPr>
              <a:t> </a:t>
            </a:r>
          </a:p>
        </p:txBody>
      </p:sp>
      <p:sp>
        <p:nvSpPr>
          <p:cNvPr id="6" name="Text Box 8"/>
          <p:cNvSpPr txBox="1">
            <a:spLocks noChangeArrowheads="1"/>
          </p:cNvSpPr>
          <p:nvPr/>
        </p:nvSpPr>
        <p:spPr bwMode="auto">
          <a:xfrm>
            <a:off x="0" y="4611231"/>
            <a:ext cx="9144000" cy="2246769"/>
          </a:xfrm>
          <a:prstGeom prst="rect">
            <a:avLst/>
          </a:prstGeom>
          <a:noFill/>
          <a:ln w="9525">
            <a:noFill/>
            <a:miter lim="800000"/>
            <a:headEnd/>
            <a:tailEnd/>
          </a:ln>
          <a:effectLst/>
        </p:spPr>
        <p:txBody>
          <a:bodyPr wrap="square">
            <a:spAutoFit/>
          </a:bodyPr>
          <a:lstStyle/>
          <a:p>
            <a:pPr eaLnBrk="0" hangingPunct="0">
              <a:spcBef>
                <a:spcPct val="50000"/>
              </a:spcBef>
              <a:buClr>
                <a:srgbClr val="FF3300"/>
              </a:buClr>
              <a:buFont typeface="Arial" pitchFamily="34" charset="0"/>
              <a:buChar char="•"/>
            </a:pPr>
            <a:r>
              <a:rPr lang="fr-CA" sz="2800" dirty="0" smtClean="0">
                <a:solidFill>
                  <a:srgbClr val="66FF66"/>
                </a:solidFill>
              </a:rPr>
              <a:t> </a:t>
            </a:r>
            <a:r>
              <a:rPr lang="fr-CA" sz="2800" dirty="0" smtClean="0">
                <a:solidFill>
                  <a:srgbClr val="CC0099"/>
                </a:solidFill>
              </a:rPr>
              <a:t>L</a:t>
            </a:r>
            <a:r>
              <a:rPr lang="fr-CA" sz="2800" dirty="0" smtClean="0">
                <a:solidFill>
                  <a:srgbClr val="CC0099"/>
                </a:solidFill>
                <a:latin typeface="Arial" charset="0"/>
              </a:rPr>
              <a:t>es </a:t>
            </a:r>
            <a:r>
              <a:rPr lang="fr-CA" sz="2800" dirty="0">
                <a:solidFill>
                  <a:srgbClr val="CC0099"/>
                </a:solidFill>
                <a:latin typeface="Arial" charset="0"/>
              </a:rPr>
              <a:t>vaisseaux </a:t>
            </a:r>
            <a:r>
              <a:rPr lang="fr-CA" sz="2800" dirty="0">
                <a:solidFill>
                  <a:srgbClr val="0000CC"/>
                </a:solidFill>
                <a:latin typeface="Arial" charset="0"/>
              </a:rPr>
              <a:t>: les </a:t>
            </a:r>
            <a:r>
              <a:rPr lang="fr-CA" sz="2800" dirty="0" smtClean="0">
                <a:solidFill>
                  <a:srgbClr val="0000CC"/>
                </a:solidFill>
                <a:latin typeface="Arial" charset="0"/>
              </a:rPr>
              <a:t>vaisseaux </a:t>
            </a:r>
            <a:r>
              <a:rPr lang="fr-CA" sz="2800" dirty="0">
                <a:solidFill>
                  <a:srgbClr val="0000CC"/>
                </a:solidFill>
                <a:latin typeface="Arial" charset="0"/>
              </a:rPr>
              <a:t>centraux (artère et veine centrale de la rétine suivent le nerf optique puis se divisent en plusieurs branches après la papille (responsable de la nutrition des couches internes de la rétine)</a:t>
            </a:r>
            <a:endParaRPr lang="fr-CA" sz="2800" b="0" dirty="0">
              <a:solidFill>
                <a:srgbClr val="0000CC"/>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67544" y="0"/>
            <a:ext cx="6457950" cy="646331"/>
          </a:xfrm>
          <a:prstGeom prst="rect">
            <a:avLst/>
          </a:prstGeom>
          <a:noFill/>
          <a:ln w="9525">
            <a:noFill/>
            <a:miter lim="800000"/>
            <a:headEnd/>
            <a:tailEnd/>
          </a:ln>
          <a:effectLst/>
        </p:spPr>
        <p:txBody>
          <a:bodyPr>
            <a:spAutoFit/>
          </a:bodyPr>
          <a:lstStyle/>
          <a:p>
            <a:pPr eaLnBrk="0" hangingPunct="0">
              <a:spcBef>
                <a:spcPct val="50000"/>
              </a:spcBef>
            </a:pPr>
            <a:r>
              <a:rPr lang="fr-CA" sz="3600" dirty="0">
                <a:solidFill>
                  <a:srgbClr val="FF0000"/>
                </a:solidFill>
                <a:latin typeface="Arial" charset="0"/>
              </a:rPr>
              <a:t>L’</a:t>
            </a:r>
            <a:r>
              <a:rPr lang="fr-CA" sz="3600" dirty="0" err="1">
                <a:solidFill>
                  <a:srgbClr val="FF0000"/>
                </a:solidFill>
                <a:latin typeface="Arial" charset="0"/>
              </a:rPr>
              <a:t>Epithélium</a:t>
            </a:r>
            <a:r>
              <a:rPr lang="fr-CA" sz="3600" dirty="0">
                <a:solidFill>
                  <a:srgbClr val="FF0000"/>
                </a:solidFill>
                <a:latin typeface="Arial" charset="0"/>
              </a:rPr>
              <a:t> </a:t>
            </a:r>
            <a:r>
              <a:rPr lang="fr-CA" sz="3600" dirty="0" smtClean="0">
                <a:solidFill>
                  <a:srgbClr val="FF0000"/>
                </a:solidFill>
                <a:latin typeface="Arial" charset="0"/>
              </a:rPr>
              <a:t>pigmentaire</a:t>
            </a:r>
            <a:endParaRPr lang="fr-CA" sz="3600" dirty="0">
              <a:solidFill>
                <a:srgbClr val="FF0000"/>
              </a:solidFill>
              <a:latin typeface="Arial" charset="0"/>
            </a:endParaRPr>
          </a:p>
        </p:txBody>
      </p:sp>
      <p:sp>
        <p:nvSpPr>
          <p:cNvPr id="3" name="Text Box 4"/>
          <p:cNvSpPr txBox="1">
            <a:spLocks noChangeArrowheads="1"/>
          </p:cNvSpPr>
          <p:nvPr/>
        </p:nvSpPr>
        <p:spPr bwMode="auto">
          <a:xfrm>
            <a:off x="514350" y="1752600"/>
            <a:ext cx="7972425" cy="2308324"/>
          </a:xfrm>
          <a:prstGeom prst="rect">
            <a:avLst/>
          </a:prstGeom>
          <a:noFill/>
          <a:ln w="9525">
            <a:noFill/>
            <a:miter lim="800000"/>
            <a:headEnd/>
            <a:tailEnd/>
          </a:ln>
          <a:effectLst/>
        </p:spPr>
        <p:txBody>
          <a:bodyPr>
            <a:spAutoFit/>
          </a:bodyPr>
          <a:lstStyle/>
          <a:p>
            <a:pPr eaLnBrk="0" hangingPunct="0">
              <a:spcBef>
                <a:spcPct val="50000"/>
              </a:spcBef>
            </a:pPr>
            <a:r>
              <a:rPr lang="fr-CA" sz="3600" dirty="0" smtClean="0">
                <a:solidFill>
                  <a:srgbClr val="0000CC"/>
                </a:solidFill>
                <a:latin typeface="Arial" charset="0"/>
              </a:rPr>
              <a:t>C’est une </a:t>
            </a:r>
            <a:r>
              <a:rPr lang="fr-CA" sz="3600" dirty="0">
                <a:solidFill>
                  <a:srgbClr val="0000CC"/>
                </a:solidFill>
                <a:latin typeface="Arial" charset="0"/>
              </a:rPr>
              <a:t>couche cellulaire monostratifiée apposée contre la face externe de la rétine </a:t>
            </a:r>
            <a:r>
              <a:rPr lang="fr-CA" sz="3600" dirty="0" smtClean="0">
                <a:solidFill>
                  <a:srgbClr val="0000CC"/>
                </a:solidFill>
                <a:latin typeface="Arial" charset="0"/>
              </a:rPr>
              <a:t>neurosensorielle</a:t>
            </a:r>
            <a:endParaRPr lang="fr-CA" sz="3600" b="0" dirty="0">
              <a:solidFill>
                <a:srgbClr val="0000CC"/>
              </a:solidFill>
              <a:latin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2"/>
          </p:nvPr>
        </p:nvSpPr>
        <p:spPr/>
        <p:txBody>
          <a:bodyPr/>
          <a:lstStyle/>
          <a:p>
            <a:fld id="{E9B0C8ED-AEF4-4D53-8F75-A226C8E09418}" type="slidenum">
              <a:rPr lang="fr-FR"/>
              <a:pPr/>
              <a:t>52</a:t>
            </a:fld>
            <a:endParaRPr lang="fr-FR"/>
          </a:p>
        </p:txBody>
      </p:sp>
      <p:sp>
        <p:nvSpPr>
          <p:cNvPr id="115715" name="Text Box 3"/>
          <p:cNvSpPr txBox="1">
            <a:spLocks noChangeArrowheads="1"/>
          </p:cNvSpPr>
          <p:nvPr/>
        </p:nvSpPr>
        <p:spPr bwMode="auto">
          <a:xfrm>
            <a:off x="1115616" y="0"/>
            <a:ext cx="6457950" cy="646331"/>
          </a:xfrm>
          <a:prstGeom prst="rect">
            <a:avLst/>
          </a:prstGeom>
          <a:noFill/>
          <a:ln w="9525">
            <a:noFill/>
            <a:miter lim="800000"/>
            <a:headEnd/>
            <a:tailEnd/>
          </a:ln>
          <a:effectLst/>
        </p:spPr>
        <p:txBody>
          <a:bodyPr>
            <a:spAutoFit/>
          </a:bodyPr>
          <a:lstStyle/>
          <a:p>
            <a:pPr eaLnBrk="0" hangingPunct="0">
              <a:spcBef>
                <a:spcPct val="50000"/>
              </a:spcBef>
            </a:pPr>
            <a:r>
              <a:rPr lang="fr-CA" sz="3600" dirty="0">
                <a:solidFill>
                  <a:srgbClr val="FF0000"/>
                </a:solidFill>
                <a:latin typeface="Arial" charset="0"/>
              </a:rPr>
              <a:t>Fonction de la </a:t>
            </a:r>
            <a:r>
              <a:rPr lang="fr-CA" sz="3600" dirty="0" smtClean="0">
                <a:solidFill>
                  <a:srgbClr val="FF0000"/>
                </a:solidFill>
                <a:latin typeface="Arial" charset="0"/>
              </a:rPr>
              <a:t>rétine</a:t>
            </a:r>
            <a:endParaRPr lang="fr-CA" sz="3600" dirty="0">
              <a:solidFill>
                <a:srgbClr val="FF0000"/>
              </a:solidFill>
              <a:latin typeface="Arial" charset="0"/>
            </a:endParaRPr>
          </a:p>
        </p:txBody>
      </p:sp>
      <p:sp>
        <p:nvSpPr>
          <p:cNvPr id="115716" name="Text Box 4"/>
          <p:cNvSpPr txBox="1">
            <a:spLocks noChangeArrowheads="1"/>
          </p:cNvSpPr>
          <p:nvPr/>
        </p:nvSpPr>
        <p:spPr bwMode="auto">
          <a:xfrm>
            <a:off x="0" y="692696"/>
            <a:ext cx="9144000" cy="1384995"/>
          </a:xfrm>
          <a:prstGeom prst="rect">
            <a:avLst/>
          </a:prstGeom>
          <a:noFill/>
          <a:ln w="9525">
            <a:noFill/>
            <a:miter lim="800000"/>
            <a:headEnd/>
            <a:tailEnd/>
          </a:ln>
          <a:effectLst/>
        </p:spPr>
        <p:txBody>
          <a:bodyPr wrap="square">
            <a:spAutoFit/>
          </a:bodyPr>
          <a:lstStyle/>
          <a:p>
            <a:pPr eaLnBrk="0" hangingPunct="0">
              <a:spcBef>
                <a:spcPct val="50000"/>
              </a:spcBef>
              <a:buClr>
                <a:srgbClr val="FF3300"/>
              </a:buClr>
              <a:buBlip>
                <a:blip r:embed="rId2"/>
              </a:buBlip>
            </a:pPr>
            <a:r>
              <a:rPr lang="fr-CA" sz="2800" dirty="0">
                <a:solidFill>
                  <a:srgbClr val="0000CC"/>
                </a:solidFill>
                <a:latin typeface="Arial" charset="0"/>
              </a:rPr>
              <a:t> </a:t>
            </a:r>
            <a:r>
              <a:rPr lang="fr-CA" sz="2800" dirty="0" err="1">
                <a:solidFill>
                  <a:srgbClr val="0000CC"/>
                </a:solidFill>
                <a:latin typeface="Arial" charset="0"/>
              </a:rPr>
              <a:t>Phototransduction</a:t>
            </a:r>
            <a:r>
              <a:rPr lang="fr-CA" sz="2800" dirty="0">
                <a:solidFill>
                  <a:srgbClr val="0000CC"/>
                </a:solidFill>
                <a:latin typeface="Arial" charset="0"/>
              </a:rPr>
              <a:t>: Action synergique entre photorécepteurs (Cônes et bâtonnets)</a:t>
            </a:r>
            <a:r>
              <a:rPr lang="fr-CA" sz="2800" b="0" dirty="0">
                <a:solidFill>
                  <a:srgbClr val="0000CC"/>
                </a:solidFill>
                <a:latin typeface="Arial" charset="0"/>
              </a:rPr>
              <a:t> </a:t>
            </a:r>
            <a:r>
              <a:rPr lang="fr-CA" sz="2800" dirty="0">
                <a:solidFill>
                  <a:srgbClr val="0000CC"/>
                </a:solidFill>
                <a:latin typeface="Arial" charset="0"/>
              </a:rPr>
              <a:t>et épithélium pigmentaire</a:t>
            </a:r>
          </a:p>
        </p:txBody>
      </p:sp>
      <p:sp>
        <p:nvSpPr>
          <p:cNvPr id="115717" name="Text Box 5"/>
          <p:cNvSpPr txBox="1">
            <a:spLocks noChangeArrowheads="1"/>
          </p:cNvSpPr>
          <p:nvPr/>
        </p:nvSpPr>
        <p:spPr bwMode="auto">
          <a:xfrm>
            <a:off x="0" y="2420888"/>
            <a:ext cx="9144000" cy="1384995"/>
          </a:xfrm>
          <a:prstGeom prst="rect">
            <a:avLst/>
          </a:prstGeom>
          <a:noFill/>
          <a:ln w="9525">
            <a:noFill/>
            <a:miter lim="800000"/>
            <a:headEnd/>
            <a:tailEnd/>
          </a:ln>
          <a:effectLst/>
        </p:spPr>
        <p:txBody>
          <a:bodyPr wrap="square">
            <a:spAutoFit/>
          </a:bodyPr>
          <a:lstStyle/>
          <a:p>
            <a:pPr eaLnBrk="0" hangingPunct="0">
              <a:spcBef>
                <a:spcPct val="50000"/>
              </a:spcBef>
              <a:buClr>
                <a:srgbClr val="FF3300"/>
              </a:buClr>
              <a:buBlip>
                <a:blip r:embed="rId2"/>
              </a:buBlip>
            </a:pPr>
            <a:r>
              <a:rPr lang="fr-CA" sz="2800" dirty="0" smtClean="0">
                <a:solidFill>
                  <a:srgbClr val="0000CC"/>
                </a:solidFill>
              </a:rPr>
              <a:t> </a:t>
            </a:r>
            <a:r>
              <a:rPr lang="fr-CA" sz="2800" dirty="0" smtClean="0">
                <a:solidFill>
                  <a:srgbClr val="0000CC"/>
                </a:solidFill>
                <a:latin typeface="Arial" charset="0"/>
              </a:rPr>
              <a:t>Les </a:t>
            </a:r>
            <a:r>
              <a:rPr lang="fr-CA" sz="2800" dirty="0">
                <a:solidFill>
                  <a:srgbClr val="0000CC"/>
                </a:solidFill>
                <a:latin typeface="Arial" charset="0"/>
              </a:rPr>
              <a:t>articles externes: entourés par l’épithélium pigmentaire renferment un pigment visuel (Rhodopsine = Opsine + vitamine A ou rétinal).</a:t>
            </a:r>
            <a:r>
              <a:rPr lang="fr-CA" sz="2800" b="0" dirty="0">
                <a:solidFill>
                  <a:srgbClr val="0000CC"/>
                </a:solidFill>
                <a:latin typeface="Arial" charset="0"/>
              </a:rPr>
              <a:t> </a:t>
            </a:r>
          </a:p>
        </p:txBody>
      </p:sp>
      <p:sp>
        <p:nvSpPr>
          <p:cNvPr id="115718" name="Text Box 6"/>
          <p:cNvSpPr txBox="1">
            <a:spLocks noChangeArrowheads="1"/>
          </p:cNvSpPr>
          <p:nvPr/>
        </p:nvSpPr>
        <p:spPr bwMode="auto">
          <a:xfrm>
            <a:off x="0" y="4077072"/>
            <a:ext cx="9144000" cy="954107"/>
          </a:xfrm>
          <a:prstGeom prst="rect">
            <a:avLst/>
          </a:prstGeom>
          <a:noFill/>
          <a:ln w="9525">
            <a:noFill/>
            <a:miter lim="800000"/>
            <a:headEnd/>
            <a:tailEnd/>
          </a:ln>
          <a:effectLst/>
        </p:spPr>
        <p:txBody>
          <a:bodyPr wrap="square">
            <a:spAutoFit/>
          </a:bodyPr>
          <a:lstStyle/>
          <a:p>
            <a:pPr eaLnBrk="0" hangingPunct="0">
              <a:spcBef>
                <a:spcPct val="50000"/>
              </a:spcBef>
              <a:buClr>
                <a:srgbClr val="FF3300"/>
              </a:buClr>
              <a:buBlip>
                <a:blip r:embed="rId2"/>
              </a:buBlip>
            </a:pPr>
            <a:r>
              <a:rPr lang="fr-CA" sz="2800" dirty="0">
                <a:solidFill>
                  <a:srgbClr val="0000CC"/>
                </a:solidFill>
                <a:latin typeface="Arial" charset="0"/>
              </a:rPr>
              <a:t> Bâtonnets : responsable de la vision périphérique et nocturne</a:t>
            </a:r>
            <a:endParaRPr lang="fr-CA" sz="2800" b="0" dirty="0">
              <a:solidFill>
                <a:srgbClr val="0000CC"/>
              </a:solidFill>
              <a:latin typeface="Arial" charset="0"/>
            </a:endParaRPr>
          </a:p>
        </p:txBody>
      </p:sp>
      <p:sp>
        <p:nvSpPr>
          <p:cNvPr id="115719" name="Text Box 7"/>
          <p:cNvSpPr txBox="1">
            <a:spLocks noChangeArrowheads="1"/>
          </p:cNvSpPr>
          <p:nvPr/>
        </p:nvSpPr>
        <p:spPr bwMode="auto">
          <a:xfrm>
            <a:off x="0" y="5428381"/>
            <a:ext cx="9144000" cy="1384995"/>
          </a:xfrm>
          <a:prstGeom prst="rect">
            <a:avLst/>
          </a:prstGeom>
          <a:noFill/>
          <a:ln w="9525">
            <a:noFill/>
            <a:miter lim="800000"/>
            <a:headEnd/>
            <a:tailEnd/>
          </a:ln>
          <a:effectLst/>
        </p:spPr>
        <p:txBody>
          <a:bodyPr wrap="square">
            <a:spAutoFit/>
          </a:bodyPr>
          <a:lstStyle/>
          <a:p>
            <a:pPr eaLnBrk="0" hangingPunct="0">
              <a:spcBef>
                <a:spcPct val="50000"/>
              </a:spcBef>
              <a:buClr>
                <a:srgbClr val="FF3300"/>
              </a:buClr>
              <a:buBlip>
                <a:blip r:embed="rId2"/>
              </a:buBlip>
            </a:pPr>
            <a:r>
              <a:rPr lang="fr-CA" sz="2800" dirty="0">
                <a:solidFill>
                  <a:srgbClr val="0000CC"/>
                </a:solidFill>
                <a:latin typeface="Arial" charset="0"/>
              </a:rPr>
              <a:t> Cônes : responsable de la vision des détails et couleurs. Principalement regroupés dans la rétine centrale (au sein d’une zone ovalaire, la macula)</a:t>
            </a:r>
            <a:endParaRPr lang="fr-CA" sz="2800" b="0" dirty="0">
              <a:solidFill>
                <a:srgbClr val="0000CC"/>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wipe(up)">
                                      <p:cBhvr>
                                        <p:cTn id="7" dur="500"/>
                                        <p:tgtEl>
                                          <p:spTgt spid="1157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5717"/>
                                        </p:tgtEl>
                                        <p:attrNameLst>
                                          <p:attrName>style.visibility</p:attrName>
                                        </p:attrNameLst>
                                      </p:cBhvr>
                                      <p:to>
                                        <p:strVal val="visible"/>
                                      </p:to>
                                    </p:set>
                                    <p:animEffect transition="in" filter="wipe(up)">
                                      <p:cBhvr>
                                        <p:cTn id="12" dur="500"/>
                                        <p:tgtEl>
                                          <p:spTgt spid="1157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5718"/>
                                        </p:tgtEl>
                                        <p:attrNameLst>
                                          <p:attrName>style.visibility</p:attrName>
                                        </p:attrNameLst>
                                      </p:cBhvr>
                                      <p:to>
                                        <p:strVal val="visible"/>
                                      </p:to>
                                    </p:set>
                                    <p:animEffect transition="in" filter="wipe(up)">
                                      <p:cBhvr>
                                        <p:cTn id="17" dur="500"/>
                                        <p:tgtEl>
                                          <p:spTgt spid="1157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5719"/>
                                        </p:tgtEl>
                                        <p:attrNameLst>
                                          <p:attrName>style.visibility</p:attrName>
                                        </p:attrNameLst>
                                      </p:cBhvr>
                                      <p:to>
                                        <p:strVal val="visible"/>
                                      </p:to>
                                    </p:set>
                                    <p:animEffect transition="in" filter="wipe(up)">
                                      <p:cBhvr>
                                        <p:cTn id="22" dur="500"/>
                                        <p:tgtEl>
                                          <p:spTgt spid="115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autoUpdateAnimBg="0"/>
      <p:bldP spid="115717" grpId="0" autoUpdateAnimBg="0"/>
      <p:bldP spid="115718" grpId="0" autoUpdateAnimBg="0"/>
      <p:bldP spid="115719"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oeil"/>
          <p:cNvPicPr>
            <a:picLocks noChangeAspect="1" noChangeArrowheads="1"/>
          </p:cNvPicPr>
          <p:nvPr/>
        </p:nvPicPr>
        <p:blipFill>
          <a:blip r:embed="rId3" cstate="print"/>
          <a:srcRect/>
          <a:stretch>
            <a:fillRect/>
          </a:stretch>
        </p:blipFill>
        <p:spPr bwMode="auto">
          <a:xfrm>
            <a:off x="2895600" y="304800"/>
            <a:ext cx="5641975" cy="6248400"/>
          </a:xfrm>
          <a:prstGeom prst="rect">
            <a:avLst/>
          </a:prstGeom>
          <a:noFill/>
          <a:ln w="9525">
            <a:noFill/>
            <a:miter lim="800000"/>
            <a:headEnd/>
            <a:tailEnd/>
          </a:ln>
        </p:spPr>
      </p:pic>
      <p:sp>
        <p:nvSpPr>
          <p:cNvPr id="65539" name="Line 3"/>
          <p:cNvSpPr>
            <a:spLocks noChangeShapeType="1"/>
          </p:cNvSpPr>
          <p:nvPr/>
        </p:nvSpPr>
        <p:spPr bwMode="auto">
          <a:xfrm flipV="1">
            <a:off x="5715000" y="2133600"/>
            <a:ext cx="0" cy="4724400"/>
          </a:xfrm>
          <a:prstGeom prst="line">
            <a:avLst/>
          </a:prstGeom>
          <a:noFill/>
          <a:ln w="76200">
            <a:solidFill>
              <a:srgbClr val="FFFF00"/>
            </a:solidFill>
            <a:round/>
            <a:headEnd/>
            <a:tailEnd type="triangle" w="med" len="med"/>
          </a:ln>
        </p:spPr>
        <p:txBody>
          <a:bodyPr/>
          <a:lstStyle/>
          <a:p>
            <a:endParaRPr lang="fr-FR"/>
          </a:p>
        </p:txBody>
      </p:sp>
      <p:sp>
        <p:nvSpPr>
          <p:cNvPr id="65540" name="Text Box 4"/>
          <p:cNvSpPr txBox="1">
            <a:spLocks noChangeArrowheads="1"/>
          </p:cNvSpPr>
          <p:nvPr/>
        </p:nvSpPr>
        <p:spPr bwMode="auto">
          <a:xfrm>
            <a:off x="0" y="44450"/>
            <a:ext cx="9144000" cy="708025"/>
          </a:xfrm>
          <a:prstGeom prst="rect">
            <a:avLst/>
          </a:prstGeom>
          <a:noFill/>
          <a:ln w="9525">
            <a:noFill/>
            <a:miter lim="800000"/>
            <a:headEnd/>
            <a:tailEnd/>
          </a:ln>
        </p:spPr>
        <p:txBody>
          <a:bodyPr>
            <a:spAutoFit/>
          </a:bodyPr>
          <a:lstStyle/>
          <a:p>
            <a:r>
              <a:rPr lang="fr-FR" sz="4000">
                <a:solidFill>
                  <a:srgbClr val="6600FF"/>
                </a:solidFill>
              </a:rPr>
              <a:t>B- La rétine : une partie du cerveau</a:t>
            </a:r>
            <a:endParaRPr lang="fr-FR" sz="4000"/>
          </a:p>
        </p:txBody>
      </p:sp>
      <p:sp>
        <p:nvSpPr>
          <p:cNvPr id="65541" name="Text Box 5"/>
          <p:cNvSpPr txBox="1">
            <a:spLocks noChangeArrowheads="1"/>
          </p:cNvSpPr>
          <p:nvPr/>
        </p:nvSpPr>
        <p:spPr bwMode="auto">
          <a:xfrm>
            <a:off x="1676400" y="4038600"/>
            <a:ext cx="1287463" cy="457200"/>
          </a:xfrm>
          <a:prstGeom prst="rect">
            <a:avLst/>
          </a:prstGeom>
          <a:noFill/>
          <a:ln w="9525">
            <a:noFill/>
            <a:miter lim="800000"/>
            <a:headEnd/>
            <a:tailEnd/>
          </a:ln>
        </p:spPr>
        <p:txBody>
          <a:bodyPr wrap="none">
            <a:spAutoFit/>
          </a:bodyPr>
          <a:lstStyle/>
          <a:p>
            <a:r>
              <a:rPr lang="fr-FR" b="0"/>
              <a:t>intérieur</a:t>
            </a:r>
          </a:p>
        </p:txBody>
      </p:sp>
      <p:sp>
        <p:nvSpPr>
          <p:cNvPr id="65542" name="Text Box 6"/>
          <p:cNvSpPr txBox="1">
            <a:spLocks noChangeArrowheads="1"/>
          </p:cNvSpPr>
          <p:nvPr/>
        </p:nvSpPr>
        <p:spPr bwMode="auto">
          <a:xfrm>
            <a:off x="1600200" y="2209800"/>
            <a:ext cx="1371600" cy="457200"/>
          </a:xfrm>
          <a:prstGeom prst="rect">
            <a:avLst/>
          </a:prstGeom>
          <a:noFill/>
          <a:ln w="9525">
            <a:noFill/>
            <a:miter lim="800000"/>
            <a:headEnd/>
            <a:tailEnd/>
          </a:ln>
        </p:spPr>
        <p:txBody>
          <a:bodyPr wrap="none">
            <a:spAutoFit/>
          </a:bodyPr>
          <a:lstStyle/>
          <a:p>
            <a:r>
              <a:rPr lang="fr-FR" b="0">
                <a:solidFill>
                  <a:srgbClr val="0000FF"/>
                </a:solidFill>
              </a:rPr>
              <a:t>extérieur</a:t>
            </a:r>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Résultat de recherche d'images pour &quot;illusions d'optique&quot;"/>
          <p:cNvPicPr>
            <a:picLocks noChangeAspect="1" noChangeArrowheads="1"/>
          </p:cNvPicPr>
          <p:nvPr/>
        </p:nvPicPr>
        <p:blipFill>
          <a:blip r:embed="rId2" cstate="print"/>
          <a:srcRect/>
          <a:stretch>
            <a:fillRect/>
          </a:stretch>
        </p:blipFill>
        <p:spPr bwMode="auto">
          <a:xfrm>
            <a:off x="1331913" y="908050"/>
            <a:ext cx="6650037" cy="479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026" descr="ch11f4"/>
          <p:cNvPicPr>
            <a:picLocks noChangeAspect="1" noChangeArrowheads="1"/>
          </p:cNvPicPr>
          <p:nvPr/>
        </p:nvPicPr>
        <p:blipFill>
          <a:blip r:embed="rId3" cstate="print">
            <a:lum bright="-6000" contrast="12000"/>
          </a:blip>
          <a:srcRect l="1852" t="2472" r="47221" b="20963"/>
          <a:stretch>
            <a:fillRect/>
          </a:stretch>
        </p:blipFill>
        <p:spPr bwMode="auto">
          <a:xfrm>
            <a:off x="107950" y="76200"/>
            <a:ext cx="4191000" cy="5257800"/>
          </a:xfrm>
          <a:prstGeom prst="rect">
            <a:avLst/>
          </a:prstGeom>
          <a:noFill/>
          <a:ln w="9525">
            <a:noFill/>
            <a:miter lim="800000"/>
            <a:headEnd/>
            <a:tailEnd/>
          </a:ln>
        </p:spPr>
      </p:pic>
      <p:sp>
        <p:nvSpPr>
          <p:cNvPr id="67587" name="AutoShape 1027"/>
          <p:cNvSpPr>
            <a:spLocks noChangeArrowheads="1"/>
          </p:cNvSpPr>
          <p:nvPr/>
        </p:nvSpPr>
        <p:spPr bwMode="auto">
          <a:xfrm>
            <a:off x="685800" y="2362200"/>
            <a:ext cx="1828800" cy="685800"/>
          </a:xfrm>
          <a:prstGeom prst="upArrowCallout">
            <a:avLst>
              <a:gd name="adj1" fmla="val 66667"/>
              <a:gd name="adj2" fmla="val 66667"/>
              <a:gd name="adj3" fmla="val 16667"/>
              <a:gd name="adj4" fmla="val 66667"/>
            </a:avLst>
          </a:prstGeom>
          <a:solidFill>
            <a:srgbClr val="FFFF00"/>
          </a:solidFill>
          <a:ln w="9525">
            <a:solidFill>
              <a:schemeClr val="tx1"/>
            </a:solidFill>
            <a:miter lim="800000"/>
            <a:headEnd/>
            <a:tailEnd/>
          </a:ln>
        </p:spPr>
        <p:txBody>
          <a:bodyPr wrap="none" anchor="ctr"/>
          <a:lstStyle/>
          <a:p>
            <a:pPr algn="ctr"/>
            <a:r>
              <a:rPr lang="fr-FR" b="0">
                <a:solidFill>
                  <a:srgbClr val="0000FF"/>
                </a:solidFill>
              </a:rPr>
              <a:t>Lumière</a:t>
            </a:r>
          </a:p>
        </p:txBody>
      </p:sp>
      <p:pic>
        <p:nvPicPr>
          <p:cNvPr id="67588" name="Picture 1036" descr="ch11f4"/>
          <p:cNvPicPr>
            <a:picLocks noChangeAspect="1" noChangeArrowheads="1"/>
          </p:cNvPicPr>
          <p:nvPr/>
        </p:nvPicPr>
        <p:blipFill>
          <a:blip r:embed="rId3" cstate="print">
            <a:lum bright="-6000" contrast="12000"/>
          </a:blip>
          <a:srcRect l="52779" t="5801" r="9259" b="8755"/>
          <a:stretch>
            <a:fillRect/>
          </a:stretch>
        </p:blipFill>
        <p:spPr bwMode="auto">
          <a:xfrm>
            <a:off x="4284663" y="304800"/>
            <a:ext cx="3124200" cy="5867400"/>
          </a:xfrm>
          <a:prstGeom prst="rect">
            <a:avLst/>
          </a:prstGeom>
          <a:noFill/>
          <a:ln w="9525">
            <a:noFill/>
            <a:miter lim="800000"/>
            <a:headEnd/>
            <a:tailEnd/>
          </a:ln>
        </p:spPr>
      </p:pic>
      <p:sp>
        <p:nvSpPr>
          <p:cNvPr id="69645" name="Text Box 1037"/>
          <p:cNvSpPr txBox="1">
            <a:spLocks noChangeArrowheads="1"/>
          </p:cNvSpPr>
          <p:nvPr/>
        </p:nvSpPr>
        <p:spPr bwMode="auto">
          <a:xfrm>
            <a:off x="7434263" y="4927600"/>
            <a:ext cx="1698625" cy="563563"/>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Couche </a:t>
            </a:r>
          </a:p>
          <a:p>
            <a:pPr algn="ctr">
              <a:lnSpc>
                <a:spcPct val="85000"/>
              </a:lnSpc>
            </a:pPr>
            <a:r>
              <a:rPr lang="fr-FR" sz="1800">
                <a:solidFill>
                  <a:srgbClr val="0000FF"/>
                </a:solidFill>
              </a:rPr>
              <a:t>ganglionnaire</a:t>
            </a:r>
          </a:p>
        </p:txBody>
      </p:sp>
      <p:sp>
        <p:nvSpPr>
          <p:cNvPr id="69646" name="Text Box 1038"/>
          <p:cNvSpPr txBox="1">
            <a:spLocks noChangeArrowheads="1"/>
          </p:cNvSpPr>
          <p:nvPr/>
        </p:nvSpPr>
        <p:spPr bwMode="auto">
          <a:xfrm>
            <a:off x="7315200" y="5918200"/>
            <a:ext cx="1325563" cy="563563"/>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Fibres </a:t>
            </a:r>
          </a:p>
          <a:p>
            <a:pPr algn="ctr">
              <a:lnSpc>
                <a:spcPct val="85000"/>
              </a:lnSpc>
            </a:pPr>
            <a:r>
              <a:rPr lang="fr-FR" sz="1800">
                <a:solidFill>
                  <a:srgbClr val="0000FF"/>
                </a:solidFill>
              </a:rPr>
              <a:t>nerveuses</a:t>
            </a:r>
          </a:p>
        </p:txBody>
      </p:sp>
      <p:sp>
        <p:nvSpPr>
          <p:cNvPr id="69647" name="Text Box 1039"/>
          <p:cNvSpPr txBox="1">
            <a:spLocks noChangeArrowheads="1"/>
          </p:cNvSpPr>
          <p:nvPr/>
        </p:nvSpPr>
        <p:spPr bwMode="auto">
          <a:xfrm>
            <a:off x="7543800" y="4008438"/>
            <a:ext cx="1365250" cy="798512"/>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Couche </a:t>
            </a:r>
          </a:p>
          <a:p>
            <a:pPr algn="ctr">
              <a:lnSpc>
                <a:spcPct val="85000"/>
              </a:lnSpc>
            </a:pPr>
            <a:r>
              <a:rPr lang="fr-FR" sz="1800">
                <a:solidFill>
                  <a:srgbClr val="0000FF"/>
                </a:solidFill>
              </a:rPr>
              <a:t>Plexiforme</a:t>
            </a:r>
          </a:p>
          <a:p>
            <a:pPr algn="ctr">
              <a:lnSpc>
                <a:spcPct val="85000"/>
              </a:lnSpc>
            </a:pPr>
            <a:r>
              <a:rPr lang="fr-FR" sz="1800">
                <a:solidFill>
                  <a:srgbClr val="0000FF"/>
                </a:solidFill>
              </a:rPr>
              <a:t>interne</a:t>
            </a:r>
          </a:p>
        </p:txBody>
      </p:sp>
      <p:sp>
        <p:nvSpPr>
          <p:cNvPr id="69648" name="Text Box 1040"/>
          <p:cNvSpPr txBox="1">
            <a:spLocks noChangeArrowheads="1"/>
          </p:cNvSpPr>
          <p:nvPr/>
        </p:nvSpPr>
        <p:spPr bwMode="auto">
          <a:xfrm>
            <a:off x="7620000" y="2514600"/>
            <a:ext cx="1365250" cy="798513"/>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Couche </a:t>
            </a:r>
          </a:p>
          <a:p>
            <a:pPr algn="ctr">
              <a:lnSpc>
                <a:spcPct val="85000"/>
              </a:lnSpc>
            </a:pPr>
            <a:r>
              <a:rPr lang="fr-FR" sz="1800">
                <a:solidFill>
                  <a:srgbClr val="0000FF"/>
                </a:solidFill>
              </a:rPr>
              <a:t>Plexiforme</a:t>
            </a:r>
          </a:p>
          <a:p>
            <a:pPr algn="ctr">
              <a:lnSpc>
                <a:spcPct val="85000"/>
              </a:lnSpc>
            </a:pPr>
            <a:r>
              <a:rPr lang="fr-FR" sz="1800">
                <a:solidFill>
                  <a:srgbClr val="0000FF"/>
                </a:solidFill>
              </a:rPr>
              <a:t>externe</a:t>
            </a:r>
          </a:p>
        </p:txBody>
      </p:sp>
      <p:sp>
        <p:nvSpPr>
          <p:cNvPr id="69649" name="Text Box 1041"/>
          <p:cNvSpPr txBox="1">
            <a:spLocks noChangeArrowheads="1"/>
          </p:cNvSpPr>
          <p:nvPr/>
        </p:nvSpPr>
        <p:spPr bwMode="auto">
          <a:xfrm>
            <a:off x="7620000" y="1722438"/>
            <a:ext cx="1196975" cy="798512"/>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Couche </a:t>
            </a:r>
          </a:p>
          <a:p>
            <a:pPr algn="ctr">
              <a:lnSpc>
                <a:spcPct val="85000"/>
              </a:lnSpc>
            </a:pPr>
            <a:r>
              <a:rPr lang="fr-FR" sz="1800">
                <a:solidFill>
                  <a:srgbClr val="0000FF"/>
                </a:solidFill>
              </a:rPr>
              <a:t>nucléaire</a:t>
            </a:r>
          </a:p>
          <a:p>
            <a:pPr algn="ctr">
              <a:lnSpc>
                <a:spcPct val="85000"/>
              </a:lnSpc>
            </a:pPr>
            <a:r>
              <a:rPr lang="fr-FR" sz="1800">
                <a:solidFill>
                  <a:srgbClr val="0000FF"/>
                </a:solidFill>
              </a:rPr>
              <a:t>externe</a:t>
            </a:r>
          </a:p>
        </p:txBody>
      </p:sp>
      <p:sp>
        <p:nvSpPr>
          <p:cNvPr id="69650" name="Text Box 1042"/>
          <p:cNvSpPr txBox="1">
            <a:spLocks noChangeArrowheads="1"/>
          </p:cNvSpPr>
          <p:nvPr/>
        </p:nvSpPr>
        <p:spPr bwMode="auto">
          <a:xfrm>
            <a:off x="7651750" y="3246438"/>
            <a:ext cx="1196975" cy="798512"/>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Couche </a:t>
            </a:r>
          </a:p>
          <a:p>
            <a:pPr algn="ctr">
              <a:lnSpc>
                <a:spcPct val="85000"/>
              </a:lnSpc>
            </a:pPr>
            <a:r>
              <a:rPr lang="fr-FR" sz="1800">
                <a:solidFill>
                  <a:srgbClr val="0000FF"/>
                </a:solidFill>
              </a:rPr>
              <a:t>nucléaire</a:t>
            </a:r>
          </a:p>
          <a:p>
            <a:pPr algn="ctr">
              <a:lnSpc>
                <a:spcPct val="85000"/>
              </a:lnSpc>
            </a:pPr>
            <a:r>
              <a:rPr lang="fr-FR" sz="1800">
                <a:solidFill>
                  <a:srgbClr val="0000FF"/>
                </a:solidFill>
              </a:rPr>
              <a:t>interne</a:t>
            </a:r>
          </a:p>
        </p:txBody>
      </p:sp>
      <p:sp>
        <p:nvSpPr>
          <p:cNvPr id="69651" name="Text Box 1043"/>
          <p:cNvSpPr txBox="1">
            <a:spLocks noChangeArrowheads="1"/>
          </p:cNvSpPr>
          <p:nvPr/>
        </p:nvSpPr>
        <p:spPr bwMode="auto">
          <a:xfrm>
            <a:off x="7467600" y="50800"/>
            <a:ext cx="1428750" cy="563563"/>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Epithélium</a:t>
            </a:r>
            <a:r>
              <a:rPr lang="fr-FR" sz="1800" b="0"/>
              <a:t> </a:t>
            </a:r>
          </a:p>
          <a:p>
            <a:pPr algn="ctr">
              <a:lnSpc>
                <a:spcPct val="85000"/>
              </a:lnSpc>
            </a:pPr>
            <a:r>
              <a:rPr lang="fr-FR" sz="1800">
                <a:solidFill>
                  <a:srgbClr val="0000FF"/>
                </a:solidFill>
              </a:rPr>
              <a:t>pigmenté</a:t>
            </a:r>
          </a:p>
        </p:txBody>
      </p:sp>
      <p:sp>
        <p:nvSpPr>
          <p:cNvPr id="69652" name="Text Box 1044"/>
          <p:cNvSpPr txBox="1">
            <a:spLocks noChangeArrowheads="1"/>
          </p:cNvSpPr>
          <p:nvPr/>
        </p:nvSpPr>
        <p:spPr bwMode="auto">
          <a:xfrm>
            <a:off x="7164388" y="762000"/>
            <a:ext cx="2005012" cy="798513"/>
          </a:xfrm>
          <a:prstGeom prst="rect">
            <a:avLst/>
          </a:prstGeom>
          <a:noFill/>
          <a:ln w="9525">
            <a:noFill/>
            <a:miter lim="800000"/>
            <a:headEnd/>
            <a:tailEnd/>
          </a:ln>
        </p:spPr>
        <p:txBody>
          <a:bodyPr wrap="none">
            <a:spAutoFit/>
          </a:bodyPr>
          <a:lstStyle/>
          <a:p>
            <a:pPr algn="ctr">
              <a:lnSpc>
                <a:spcPct val="85000"/>
              </a:lnSpc>
            </a:pPr>
            <a:r>
              <a:rPr lang="fr-FR" sz="1800">
                <a:solidFill>
                  <a:srgbClr val="0000FF"/>
                </a:solidFill>
              </a:rPr>
              <a:t>Couche </a:t>
            </a:r>
          </a:p>
          <a:p>
            <a:pPr algn="ctr">
              <a:lnSpc>
                <a:spcPct val="85000"/>
              </a:lnSpc>
            </a:pPr>
            <a:r>
              <a:rPr lang="fr-FR" sz="1800">
                <a:solidFill>
                  <a:srgbClr val="0000FF"/>
                </a:solidFill>
              </a:rPr>
              <a:t>de</a:t>
            </a:r>
          </a:p>
          <a:p>
            <a:pPr algn="ctr">
              <a:lnSpc>
                <a:spcPct val="85000"/>
              </a:lnSpc>
            </a:pPr>
            <a:r>
              <a:rPr lang="fr-FR" sz="1800">
                <a:solidFill>
                  <a:srgbClr val="0000FF"/>
                </a:solidFill>
              </a:rPr>
              <a:t>photorécepteurs</a:t>
            </a:r>
          </a:p>
        </p:txBody>
      </p:sp>
      <p:sp>
        <p:nvSpPr>
          <p:cNvPr id="67597" name="Text Box 1045"/>
          <p:cNvSpPr txBox="1">
            <a:spLocks noChangeArrowheads="1"/>
          </p:cNvSpPr>
          <p:nvPr/>
        </p:nvSpPr>
        <p:spPr bwMode="auto">
          <a:xfrm>
            <a:off x="1127125" y="6059488"/>
            <a:ext cx="184150" cy="457200"/>
          </a:xfrm>
          <a:prstGeom prst="rect">
            <a:avLst/>
          </a:prstGeom>
          <a:noFill/>
          <a:ln w="9525">
            <a:noFill/>
            <a:miter lim="800000"/>
            <a:headEnd/>
            <a:tailEnd/>
          </a:ln>
        </p:spPr>
        <p:txBody>
          <a:bodyPr wrap="none">
            <a:spAutoFit/>
          </a:bodyPr>
          <a:lstStyle/>
          <a:p>
            <a:endParaRPr lang="fr-FR" b="0"/>
          </a:p>
        </p:txBody>
      </p:sp>
      <p:sp>
        <p:nvSpPr>
          <p:cNvPr id="67598" name="Text Box 1046"/>
          <p:cNvSpPr txBox="1">
            <a:spLocks noChangeArrowheads="1"/>
          </p:cNvSpPr>
          <p:nvPr/>
        </p:nvSpPr>
        <p:spPr bwMode="auto">
          <a:xfrm>
            <a:off x="1431925" y="6211888"/>
            <a:ext cx="184150" cy="457200"/>
          </a:xfrm>
          <a:prstGeom prst="rect">
            <a:avLst/>
          </a:prstGeom>
          <a:noFill/>
          <a:ln w="9525">
            <a:noFill/>
            <a:miter lim="800000"/>
            <a:headEnd/>
            <a:tailEnd/>
          </a:ln>
        </p:spPr>
        <p:txBody>
          <a:bodyPr wrap="none">
            <a:spAutoFit/>
          </a:bodyPr>
          <a:lstStyle/>
          <a:p>
            <a:endParaRPr lang="fr-FR" b="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9646"/>
                                        </p:tgtEl>
                                        <p:attrNameLst>
                                          <p:attrName>style.visibility</p:attrName>
                                        </p:attrNameLst>
                                      </p:cBhvr>
                                      <p:to>
                                        <p:strVal val="visible"/>
                                      </p:to>
                                    </p:set>
                                    <p:animEffect transition="in" filter="box(in)">
                                      <p:cBhvr>
                                        <p:cTn id="7" dur="500"/>
                                        <p:tgtEl>
                                          <p:spTgt spid="696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9645"/>
                                        </p:tgtEl>
                                        <p:attrNameLst>
                                          <p:attrName>style.visibility</p:attrName>
                                        </p:attrNameLst>
                                      </p:cBhvr>
                                      <p:to>
                                        <p:strVal val="visible"/>
                                      </p:to>
                                    </p:set>
                                    <p:animEffect transition="in" filter="box(in)">
                                      <p:cBhvr>
                                        <p:cTn id="12" dur="500"/>
                                        <p:tgtEl>
                                          <p:spTgt spid="6964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9647"/>
                                        </p:tgtEl>
                                        <p:attrNameLst>
                                          <p:attrName>style.visibility</p:attrName>
                                        </p:attrNameLst>
                                      </p:cBhvr>
                                      <p:to>
                                        <p:strVal val="visible"/>
                                      </p:to>
                                    </p:set>
                                    <p:animEffect transition="in" filter="box(in)">
                                      <p:cBhvr>
                                        <p:cTn id="17" dur="500"/>
                                        <p:tgtEl>
                                          <p:spTgt spid="6964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9650"/>
                                        </p:tgtEl>
                                        <p:attrNameLst>
                                          <p:attrName>style.visibility</p:attrName>
                                        </p:attrNameLst>
                                      </p:cBhvr>
                                      <p:to>
                                        <p:strVal val="visible"/>
                                      </p:to>
                                    </p:set>
                                    <p:animEffect transition="in" filter="box(in)">
                                      <p:cBhvr>
                                        <p:cTn id="22" dur="500"/>
                                        <p:tgtEl>
                                          <p:spTgt spid="6965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9648"/>
                                        </p:tgtEl>
                                        <p:attrNameLst>
                                          <p:attrName>style.visibility</p:attrName>
                                        </p:attrNameLst>
                                      </p:cBhvr>
                                      <p:to>
                                        <p:strVal val="visible"/>
                                      </p:to>
                                    </p:set>
                                    <p:animEffect transition="in" filter="box(in)">
                                      <p:cBhvr>
                                        <p:cTn id="27" dur="500"/>
                                        <p:tgtEl>
                                          <p:spTgt spid="6964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9649"/>
                                        </p:tgtEl>
                                        <p:attrNameLst>
                                          <p:attrName>style.visibility</p:attrName>
                                        </p:attrNameLst>
                                      </p:cBhvr>
                                      <p:to>
                                        <p:strVal val="visible"/>
                                      </p:to>
                                    </p:set>
                                    <p:animEffect transition="in" filter="box(in)">
                                      <p:cBhvr>
                                        <p:cTn id="32" dur="500"/>
                                        <p:tgtEl>
                                          <p:spTgt spid="6964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9652"/>
                                        </p:tgtEl>
                                        <p:attrNameLst>
                                          <p:attrName>style.visibility</p:attrName>
                                        </p:attrNameLst>
                                      </p:cBhvr>
                                      <p:to>
                                        <p:strVal val="visible"/>
                                      </p:to>
                                    </p:set>
                                    <p:anim calcmode="lin" valueType="num">
                                      <p:cBhvr additive="base">
                                        <p:cTn id="37" dur="500" fill="hold"/>
                                        <p:tgtEl>
                                          <p:spTgt spid="69652"/>
                                        </p:tgtEl>
                                        <p:attrNameLst>
                                          <p:attrName>ppt_x</p:attrName>
                                        </p:attrNameLst>
                                      </p:cBhvr>
                                      <p:tavLst>
                                        <p:tav tm="0">
                                          <p:val>
                                            <p:strVal val="0-#ppt_w/2"/>
                                          </p:val>
                                        </p:tav>
                                        <p:tav tm="100000">
                                          <p:val>
                                            <p:strVal val="#ppt_x"/>
                                          </p:val>
                                        </p:tav>
                                      </p:tavLst>
                                    </p:anim>
                                    <p:anim calcmode="lin" valueType="num">
                                      <p:cBhvr additive="base">
                                        <p:cTn id="38" dur="500" fill="hold"/>
                                        <p:tgtEl>
                                          <p:spTgt spid="6965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69651"/>
                                        </p:tgtEl>
                                        <p:attrNameLst>
                                          <p:attrName>style.visibility</p:attrName>
                                        </p:attrNameLst>
                                      </p:cBhvr>
                                      <p:to>
                                        <p:strVal val="visible"/>
                                      </p:to>
                                    </p:set>
                                    <p:animEffect transition="in" filter="box(in)">
                                      <p:cBhvr>
                                        <p:cTn id="43" dur="500"/>
                                        <p:tgtEl>
                                          <p:spTgt spid="69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autoUpdateAnimBg="0"/>
      <p:bldP spid="69646" grpId="0" autoUpdateAnimBg="0"/>
      <p:bldP spid="69647" grpId="0" autoUpdateAnimBg="0"/>
      <p:bldP spid="69648" grpId="0" autoUpdateAnimBg="0"/>
      <p:bldP spid="69649" grpId="0" autoUpdateAnimBg="0"/>
      <p:bldP spid="69650" grpId="0" autoUpdateAnimBg="0"/>
      <p:bldP spid="69651" grpId="0" autoUpdateAnimBg="0"/>
      <p:bldP spid="69652"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descr="img-3"/>
          <p:cNvPicPr>
            <a:picLocks noChangeAspect="1" noChangeArrowheads="1"/>
          </p:cNvPicPr>
          <p:nvPr/>
        </p:nvPicPr>
        <p:blipFill>
          <a:blip r:embed="rId3" cstate="print"/>
          <a:srcRect/>
          <a:stretch>
            <a:fillRect/>
          </a:stretch>
        </p:blipFill>
        <p:spPr bwMode="auto">
          <a:xfrm>
            <a:off x="250825" y="42863"/>
            <a:ext cx="8066088" cy="6049962"/>
          </a:xfrm>
          <a:prstGeom prst="rect">
            <a:avLst/>
          </a:prstGeom>
          <a:noFill/>
          <a:ln w="9525">
            <a:noFill/>
            <a:miter lim="800000"/>
            <a:headEnd/>
            <a:tailEnd/>
          </a:ln>
        </p:spPr>
      </p:pic>
      <p:sp>
        <p:nvSpPr>
          <p:cNvPr id="68611" name="ZoneTexte 2"/>
          <p:cNvSpPr txBox="1">
            <a:spLocks noChangeArrowheads="1"/>
          </p:cNvSpPr>
          <p:nvPr/>
        </p:nvSpPr>
        <p:spPr bwMode="auto">
          <a:xfrm>
            <a:off x="7019925" y="5661025"/>
            <a:ext cx="1223963" cy="461963"/>
          </a:xfrm>
          <a:prstGeom prst="rect">
            <a:avLst/>
          </a:prstGeom>
          <a:solidFill>
            <a:schemeClr val="bg1"/>
          </a:solidFill>
          <a:ln w="9525">
            <a:noFill/>
            <a:miter lim="800000"/>
            <a:headEnd/>
            <a:tailEnd/>
          </a:ln>
        </p:spPr>
        <p:txBody>
          <a:bodyPr>
            <a:spAutoFit/>
          </a:bodyPr>
          <a:lstStyle/>
          <a:p>
            <a:endParaRPr lang="fr-FR"/>
          </a:p>
        </p:txBody>
      </p:sp>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0985"/>
            <a:ext cx="9144000" cy="6001643"/>
          </a:xfrm>
          <a:prstGeom prst="rect">
            <a:avLst/>
          </a:prstGeom>
        </p:spPr>
        <p:txBody>
          <a:bodyPr wrap="square">
            <a:spAutoFit/>
          </a:bodyPr>
          <a:lstStyle/>
          <a:p>
            <a:r>
              <a:rPr lang="fr-FR" sz="3200" dirty="0" smtClean="0">
                <a:solidFill>
                  <a:srgbClr val="0000CC"/>
                </a:solidFill>
              </a:rPr>
              <a:t>Le </a:t>
            </a:r>
            <a:r>
              <a:rPr lang="fr-FR" sz="3200" i="1" dirty="0" err="1" smtClean="0">
                <a:solidFill>
                  <a:srgbClr val="0000CC"/>
                </a:solidFill>
              </a:rPr>
              <a:t>tapetum</a:t>
            </a:r>
            <a:r>
              <a:rPr lang="fr-FR" sz="3200" i="1" dirty="0" smtClean="0">
                <a:solidFill>
                  <a:srgbClr val="0000CC"/>
                </a:solidFill>
              </a:rPr>
              <a:t> </a:t>
            </a:r>
            <a:r>
              <a:rPr lang="fr-FR" sz="3200" i="1" dirty="0" err="1" smtClean="0">
                <a:solidFill>
                  <a:srgbClr val="0000CC"/>
                </a:solidFill>
              </a:rPr>
              <a:t>lucidum</a:t>
            </a:r>
            <a:r>
              <a:rPr lang="fr-FR" sz="3200" dirty="0" smtClean="0">
                <a:solidFill>
                  <a:srgbClr val="0000CC"/>
                </a:solidFill>
              </a:rPr>
              <a:t> est plus souvent appelé tapis choroïdien. </a:t>
            </a:r>
          </a:p>
          <a:p>
            <a:r>
              <a:rPr lang="fr-FR" sz="3200" dirty="0" smtClean="0">
                <a:solidFill>
                  <a:srgbClr val="0000CC"/>
                </a:solidFill>
              </a:rPr>
              <a:t>C'est lui qui rend les yeux des chats ou des animaux sauvages réfléchissants la nuit. </a:t>
            </a:r>
          </a:p>
          <a:p>
            <a:r>
              <a:rPr lang="fr-FR" sz="3200" dirty="0" smtClean="0">
                <a:solidFill>
                  <a:srgbClr val="0000CC"/>
                </a:solidFill>
              </a:rPr>
              <a:t>Les yeux sont alors dits </a:t>
            </a:r>
            <a:r>
              <a:rPr lang="fr-FR" sz="3200" dirty="0" smtClean="0">
                <a:solidFill>
                  <a:srgbClr val="FF0000"/>
                </a:solidFill>
              </a:rPr>
              <a:t>phosphorescents</a:t>
            </a:r>
          </a:p>
          <a:p>
            <a:endParaRPr lang="fr-FR" sz="3200" dirty="0" smtClean="0">
              <a:solidFill>
                <a:srgbClr val="0000CC"/>
              </a:solidFill>
            </a:endParaRPr>
          </a:p>
          <a:p>
            <a:r>
              <a:rPr lang="fr-FR" sz="3200" dirty="0" smtClean="0">
                <a:solidFill>
                  <a:srgbClr val="0000CC"/>
                </a:solidFill>
              </a:rPr>
              <a:t>Un tapis choroïdien, ou encore tapis clair, est donc une couche réfléchissante, située soit directement sur la </a:t>
            </a:r>
            <a:r>
              <a:rPr lang="fr-FR" sz="3200" dirty="0" smtClean="0">
                <a:solidFill>
                  <a:srgbClr val="0000CC"/>
                </a:solidFill>
                <a:hlinkClick r:id="rId2"/>
              </a:rPr>
              <a:t>choroïde</a:t>
            </a:r>
            <a:r>
              <a:rPr lang="fr-FR" sz="3200" dirty="0" smtClean="0">
                <a:solidFill>
                  <a:srgbClr val="0000CC"/>
                </a:solidFill>
              </a:rPr>
              <a:t> (à l'arrière de la </a:t>
            </a:r>
            <a:r>
              <a:rPr lang="fr-FR" sz="3200" dirty="0" smtClean="0">
                <a:solidFill>
                  <a:srgbClr val="0000CC"/>
                </a:solidFill>
                <a:hlinkClick r:id="rId3"/>
              </a:rPr>
              <a:t>rétine</a:t>
            </a:r>
            <a:r>
              <a:rPr lang="fr-FR" sz="3200" dirty="0" smtClean="0">
                <a:solidFill>
                  <a:srgbClr val="0000CC"/>
                </a:solidFill>
              </a:rPr>
              <a:t>), soit à l'intérieur de la rétine.</a:t>
            </a:r>
          </a:p>
          <a:p>
            <a:r>
              <a:rPr lang="fr-FR" sz="3200" dirty="0" smtClean="0">
                <a:solidFill>
                  <a:srgbClr val="0000CC"/>
                </a:solidFill>
              </a:rPr>
              <a:t>Le </a:t>
            </a:r>
            <a:r>
              <a:rPr lang="fr-FR" sz="3200" i="1" dirty="0" err="1" smtClean="0">
                <a:solidFill>
                  <a:srgbClr val="0000CC"/>
                </a:solidFill>
              </a:rPr>
              <a:t>tapetum</a:t>
            </a:r>
            <a:r>
              <a:rPr lang="fr-FR" sz="3200" i="1" dirty="0" smtClean="0">
                <a:solidFill>
                  <a:srgbClr val="0000CC"/>
                </a:solidFill>
              </a:rPr>
              <a:t> </a:t>
            </a:r>
            <a:r>
              <a:rPr lang="fr-FR" sz="3200" i="1" dirty="0" err="1" smtClean="0">
                <a:solidFill>
                  <a:srgbClr val="0000CC"/>
                </a:solidFill>
              </a:rPr>
              <a:t>lucidum</a:t>
            </a:r>
            <a:r>
              <a:rPr lang="fr-FR" sz="3200" dirty="0" smtClean="0">
                <a:solidFill>
                  <a:srgbClr val="0000CC"/>
                </a:solidFill>
              </a:rPr>
              <a:t> procure une meilleure vision nocturne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0985"/>
            <a:ext cx="9144000" cy="5509200"/>
          </a:xfrm>
          <a:prstGeom prst="rect">
            <a:avLst/>
          </a:prstGeom>
        </p:spPr>
        <p:txBody>
          <a:bodyPr wrap="square">
            <a:spAutoFit/>
          </a:bodyPr>
          <a:lstStyle/>
          <a:p>
            <a:r>
              <a:rPr lang="fr-FR" sz="3200" dirty="0" smtClean="0">
                <a:solidFill>
                  <a:srgbClr val="0000CC"/>
                </a:solidFill>
              </a:rPr>
              <a:t>Présent dans les yeux de nombreux vertébrés, le </a:t>
            </a:r>
            <a:r>
              <a:rPr lang="fr-FR" sz="3200" i="1" dirty="0" err="1" smtClean="0">
                <a:solidFill>
                  <a:srgbClr val="FF0000"/>
                </a:solidFill>
              </a:rPr>
              <a:t>tapectum</a:t>
            </a:r>
            <a:r>
              <a:rPr lang="fr-FR" sz="3200" i="1" dirty="0" smtClean="0">
                <a:solidFill>
                  <a:srgbClr val="FF0000"/>
                </a:solidFill>
              </a:rPr>
              <a:t> </a:t>
            </a:r>
            <a:r>
              <a:rPr lang="fr-FR" sz="3200" i="1" dirty="0" err="1" smtClean="0">
                <a:solidFill>
                  <a:srgbClr val="FF0000"/>
                </a:solidFill>
              </a:rPr>
              <a:t>lucidum</a:t>
            </a:r>
            <a:r>
              <a:rPr lang="fr-FR" sz="3200" dirty="0" smtClean="0">
                <a:solidFill>
                  <a:srgbClr val="0000CC"/>
                </a:solidFill>
              </a:rPr>
              <a:t> permet d'augmenter la quantité de lumière par la rétine. </a:t>
            </a:r>
          </a:p>
          <a:p>
            <a:r>
              <a:rPr lang="fr-FR" sz="3200" dirty="0" smtClean="0">
                <a:solidFill>
                  <a:srgbClr val="0000CC"/>
                </a:solidFill>
              </a:rPr>
              <a:t>La vision sous faible luminosité est améliorée, cependant l'image perçue peut être trouble à cause d’interférences entre la lumière </a:t>
            </a:r>
            <a:r>
              <a:rPr lang="fr-FR" sz="3200" dirty="0" smtClean="0">
                <a:solidFill>
                  <a:srgbClr val="FF0000"/>
                </a:solidFill>
              </a:rPr>
              <a:t>incidente</a:t>
            </a:r>
            <a:r>
              <a:rPr lang="fr-FR" sz="3200" dirty="0" smtClean="0">
                <a:solidFill>
                  <a:srgbClr val="0000CC"/>
                </a:solidFill>
              </a:rPr>
              <a:t> et la lumière </a:t>
            </a:r>
            <a:r>
              <a:rPr lang="fr-FR" sz="3200" dirty="0" smtClean="0">
                <a:solidFill>
                  <a:srgbClr val="FF0000"/>
                </a:solidFill>
              </a:rPr>
              <a:t>réfléchie</a:t>
            </a:r>
            <a:r>
              <a:rPr lang="fr-FR" sz="3200" dirty="0" smtClean="0">
                <a:solidFill>
                  <a:srgbClr val="0000CC"/>
                </a:solidFill>
              </a:rPr>
              <a:t>. </a:t>
            </a:r>
          </a:p>
          <a:p>
            <a:endParaRPr lang="fr-FR" sz="3200" dirty="0" smtClean="0">
              <a:solidFill>
                <a:srgbClr val="0000CC"/>
              </a:solidFill>
            </a:endParaRPr>
          </a:p>
          <a:p>
            <a:r>
              <a:rPr lang="fr-FR" sz="3200" dirty="0" smtClean="0">
                <a:solidFill>
                  <a:srgbClr val="0000CC"/>
                </a:solidFill>
              </a:rPr>
              <a:t>Les humains ne possèdent pas de </a:t>
            </a:r>
            <a:r>
              <a:rPr lang="fr-FR" sz="3200" i="1" dirty="0" err="1" smtClean="0">
                <a:solidFill>
                  <a:srgbClr val="0000CC"/>
                </a:solidFill>
              </a:rPr>
              <a:t>tapetum</a:t>
            </a:r>
            <a:r>
              <a:rPr lang="fr-FR" sz="3200" i="1" dirty="0" smtClean="0">
                <a:solidFill>
                  <a:srgbClr val="0000CC"/>
                </a:solidFill>
              </a:rPr>
              <a:t> </a:t>
            </a:r>
            <a:r>
              <a:rPr lang="fr-FR" sz="3200" i="1" dirty="0" err="1" smtClean="0">
                <a:solidFill>
                  <a:srgbClr val="0000CC"/>
                </a:solidFill>
              </a:rPr>
              <a:t>lucidum</a:t>
            </a:r>
            <a:r>
              <a:rPr lang="fr-FR" sz="3200" smtClean="0">
                <a:solidFill>
                  <a:srgbClr val="0000CC"/>
                </a:solidFill>
              </a:rPr>
              <a:t>.</a:t>
            </a:r>
            <a:endParaRPr lang="fr-FR" sz="3200" dirty="0">
              <a:solidFill>
                <a:srgbClr val="0000CC"/>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fovea"/>
          <p:cNvPicPr>
            <a:picLocks noChangeAspect="1" noChangeArrowheads="1"/>
          </p:cNvPicPr>
          <p:nvPr/>
        </p:nvPicPr>
        <p:blipFill>
          <a:blip r:embed="rId3" cstate="print"/>
          <a:srcRect b="18204"/>
          <a:stretch>
            <a:fillRect/>
          </a:stretch>
        </p:blipFill>
        <p:spPr bwMode="auto">
          <a:xfrm>
            <a:off x="228600" y="1752600"/>
            <a:ext cx="8686800" cy="3297238"/>
          </a:xfrm>
          <a:prstGeom prst="rect">
            <a:avLst/>
          </a:prstGeom>
          <a:noFill/>
          <a:ln w="38100">
            <a:solidFill>
              <a:srgbClr val="000000"/>
            </a:solidFill>
            <a:miter lim="800000"/>
            <a:headEnd/>
            <a:tailEnd/>
          </a:ln>
        </p:spPr>
      </p:pic>
      <p:sp>
        <p:nvSpPr>
          <p:cNvPr id="69635" name="Text Box 3"/>
          <p:cNvSpPr txBox="1">
            <a:spLocks noChangeArrowheads="1"/>
          </p:cNvSpPr>
          <p:nvPr/>
        </p:nvSpPr>
        <p:spPr bwMode="auto">
          <a:xfrm>
            <a:off x="468313" y="260350"/>
            <a:ext cx="8347075" cy="1066800"/>
          </a:xfrm>
          <a:prstGeom prst="rect">
            <a:avLst/>
          </a:prstGeom>
          <a:noFill/>
          <a:ln w="9525">
            <a:noFill/>
            <a:miter lim="800000"/>
            <a:headEnd/>
            <a:tailEnd/>
          </a:ln>
        </p:spPr>
        <p:txBody>
          <a:bodyPr wrap="none">
            <a:spAutoFit/>
          </a:bodyPr>
          <a:lstStyle/>
          <a:p>
            <a:pPr algn="ctr"/>
            <a:r>
              <a:rPr lang="fr-FR" sz="3200">
                <a:solidFill>
                  <a:srgbClr val="0000FF"/>
                </a:solidFill>
              </a:rPr>
              <a:t>Fovéa</a:t>
            </a:r>
            <a:r>
              <a:rPr lang="fr-FR" sz="3200" b="0">
                <a:solidFill>
                  <a:srgbClr val="0000FF"/>
                </a:solidFill>
              </a:rPr>
              <a:t> ou tache jaune: </a:t>
            </a:r>
          </a:p>
          <a:p>
            <a:pPr algn="ctr"/>
            <a:r>
              <a:rPr lang="fr-FR" sz="3200" b="0">
                <a:solidFill>
                  <a:srgbClr val="0000FF"/>
                </a:solidFill>
              </a:rPr>
              <a:t>zone d’activation directe des photorécepteurs</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ChangeArrowheads="1"/>
          </p:cNvSpPr>
          <p:nvPr/>
        </p:nvSpPr>
        <p:spPr bwMode="auto">
          <a:xfrm>
            <a:off x="0" y="4149725"/>
            <a:ext cx="9144000" cy="460375"/>
          </a:xfrm>
          <a:prstGeom prst="rect">
            <a:avLst/>
          </a:prstGeom>
          <a:noFill/>
          <a:ln w="9525">
            <a:noFill/>
            <a:miter lim="800000"/>
            <a:headEnd/>
            <a:tailEnd/>
          </a:ln>
        </p:spPr>
        <p:txBody>
          <a:bodyPr>
            <a:spAutoFit/>
          </a:bodyPr>
          <a:lstStyle/>
          <a:p>
            <a:r>
              <a:rPr lang="fr-FR"/>
              <a:t>. </a:t>
            </a:r>
          </a:p>
        </p:txBody>
      </p:sp>
      <p:sp>
        <p:nvSpPr>
          <p:cNvPr id="10243" name="Titre 4"/>
          <p:cNvSpPr>
            <a:spLocks noGrp="1"/>
          </p:cNvSpPr>
          <p:nvPr>
            <p:ph type="ctrTitle"/>
          </p:nvPr>
        </p:nvSpPr>
        <p:spPr>
          <a:xfrm>
            <a:off x="0" y="2565400"/>
            <a:ext cx="9144000" cy="4292600"/>
          </a:xfrm>
        </p:spPr>
        <p:txBody>
          <a:bodyPr/>
          <a:lstStyle/>
          <a:p>
            <a:pPr algn="l" eaLnBrk="1" hangingPunct="1"/>
            <a:r>
              <a:rPr lang="fr-FR" sz="4800" smtClean="0">
                <a:solidFill>
                  <a:srgbClr val="000099"/>
                </a:solidFill>
              </a:rPr>
              <a:t>Il se compose de :</a:t>
            </a:r>
            <a:br>
              <a:rPr lang="fr-FR" sz="4800" smtClean="0">
                <a:solidFill>
                  <a:srgbClr val="000099"/>
                </a:solidFill>
              </a:rPr>
            </a:br>
            <a:r>
              <a:rPr lang="fr-FR" sz="4800" smtClean="0">
                <a:solidFill>
                  <a:srgbClr val="000099"/>
                </a:solidFill>
              </a:rPr>
              <a:t>        	Tuniques </a:t>
            </a:r>
            <a:br>
              <a:rPr lang="fr-FR" sz="4800" smtClean="0">
                <a:solidFill>
                  <a:srgbClr val="000099"/>
                </a:solidFill>
              </a:rPr>
            </a:br>
            <a:r>
              <a:rPr lang="fr-FR" sz="4800" smtClean="0">
                <a:solidFill>
                  <a:srgbClr val="000099"/>
                </a:solidFill>
              </a:rPr>
              <a:t>		Cristallin </a:t>
            </a:r>
            <a:br>
              <a:rPr lang="fr-FR" sz="4800" smtClean="0">
                <a:solidFill>
                  <a:srgbClr val="000099"/>
                </a:solidFill>
              </a:rPr>
            </a:br>
            <a:r>
              <a:rPr lang="fr-FR" sz="4800" smtClean="0">
                <a:solidFill>
                  <a:srgbClr val="000099"/>
                </a:solidFill>
              </a:rPr>
              <a:t>		Liquides</a:t>
            </a:r>
          </a:p>
        </p:txBody>
      </p:sp>
      <p:sp>
        <p:nvSpPr>
          <p:cNvPr id="10244" name="ZoneTexte 4"/>
          <p:cNvSpPr txBox="1">
            <a:spLocks noChangeArrowheads="1"/>
          </p:cNvSpPr>
          <p:nvPr/>
        </p:nvSpPr>
        <p:spPr bwMode="auto">
          <a:xfrm>
            <a:off x="0" y="549275"/>
            <a:ext cx="9144000" cy="2122488"/>
          </a:xfrm>
          <a:prstGeom prst="rect">
            <a:avLst/>
          </a:prstGeom>
          <a:noFill/>
          <a:ln w="9525">
            <a:noFill/>
            <a:miter lim="800000"/>
            <a:headEnd/>
            <a:tailEnd/>
          </a:ln>
        </p:spPr>
        <p:txBody>
          <a:bodyPr>
            <a:spAutoFit/>
          </a:bodyPr>
          <a:lstStyle/>
          <a:p>
            <a:r>
              <a:rPr lang="fr-FR" sz="4400">
                <a:solidFill>
                  <a:srgbClr val="000099"/>
                </a:solidFill>
              </a:rPr>
              <a:t>Œil = Globe Oculaire</a:t>
            </a:r>
            <a:br>
              <a:rPr lang="fr-FR" sz="4400">
                <a:solidFill>
                  <a:srgbClr val="000099"/>
                </a:solidFill>
              </a:rPr>
            </a:br>
            <a:r>
              <a:rPr lang="fr-FR" sz="4400">
                <a:solidFill>
                  <a:srgbClr val="000099"/>
                </a:solidFill>
              </a:rPr>
              <a:t> = structure creuse de forme globalement sphérique</a:t>
            </a:r>
            <a:endParaRPr lang="fr-FR" sz="4400"/>
          </a:p>
        </p:txBody>
      </p:sp>
      <p:sp>
        <p:nvSpPr>
          <p:cNvPr id="6" name="Flèche droite 5"/>
          <p:cNvSpPr/>
          <p:nvPr/>
        </p:nvSpPr>
        <p:spPr>
          <a:xfrm>
            <a:off x="354013" y="4076700"/>
            <a:ext cx="977900" cy="4857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Flèche droite 6"/>
          <p:cNvSpPr/>
          <p:nvPr/>
        </p:nvSpPr>
        <p:spPr>
          <a:xfrm>
            <a:off x="331788" y="4805363"/>
            <a:ext cx="977900" cy="4841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Flèche droite 7"/>
          <p:cNvSpPr/>
          <p:nvPr/>
        </p:nvSpPr>
        <p:spPr>
          <a:xfrm>
            <a:off x="354013" y="5589588"/>
            <a:ext cx="977900" cy="4841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330325" y="101600"/>
            <a:ext cx="6759575" cy="793750"/>
          </a:xfrm>
          <a:prstGeom prst="rect">
            <a:avLst/>
          </a:prstGeom>
          <a:noFill/>
          <a:ln w="9525">
            <a:noFill/>
            <a:miter lim="800000"/>
            <a:headEnd/>
            <a:tailEnd/>
          </a:ln>
        </p:spPr>
        <p:txBody>
          <a:bodyPr wrap="none">
            <a:spAutoFit/>
          </a:bodyPr>
          <a:lstStyle/>
          <a:p>
            <a:pPr algn="ctr"/>
            <a:r>
              <a:rPr lang="fr-FR" sz="2300" b="0">
                <a:solidFill>
                  <a:srgbClr val="6600CC"/>
                </a:solidFill>
              </a:rPr>
              <a:t>Les photorécepteurs contiennent un photopigment:</a:t>
            </a:r>
          </a:p>
          <a:p>
            <a:pPr algn="ctr"/>
            <a:r>
              <a:rPr lang="fr-FR" sz="2300" b="0">
                <a:solidFill>
                  <a:srgbClr val="6600CC"/>
                </a:solidFill>
              </a:rPr>
              <a:t>La rhodopsine </a:t>
            </a:r>
          </a:p>
        </p:txBody>
      </p:sp>
      <p:pic>
        <p:nvPicPr>
          <p:cNvPr id="70659" name="Picture 3" descr="bat et rhodopsine"/>
          <p:cNvPicPr>
            <a:picLocks noChangeAspect="1" noChangeArrowheads="1"/>
          </p:cNvPicPr>
          <p:nvPr/>
        </p:nvPicPr>
        <p:blipFill>
          <a:blip r:embed="rId3" cstate="print">
            <a:lum bright="-6000" contrast="12000"/>
          </a:blip>
          <a:srcRect/>
          <a:stretch>
            <a:fillRect/>
          </a:stretch>
        </p:blipFill>
        <p:spPr bwMode="auto">
          <a:xfrm>
            <a:off x="92075" y="839788"/>
            <a:ext cx="4214813" cy="5086350"/>
          </a:xfrm>
          <a:prstGeom prst="rect">
            <a:avLst/>
          </a:prstGeom>
          <a:noFill/>
          <a:ln w="38100">
            <a:solidFill>
              <a:srgbClr val="000000"/>
            </a:solidFill>
            <a:miter lim="800000"/>
            <a:headEnd/>
            <a:tailEnd/>
          </a:ln>
        </p:spPr>
      </p:pic>
      <p:sp>
        <p:nvSpPr>
          <p:cNvPr id="70660" name="Text Box 4"/>
          <p:cNvSpPr txBox="1">
            <a:spLocks noChangeArrowheads="1"/>
          </p:cNvSpPr>
          <p:nvPr/>
        </p:nvSpPr>
        <p:spPr bwMode="auto">
          <a:xfrm>
            <a:off x="4284663" y="4797425"/>
            <a:ext cx="5156200" cy="1323975"/>
          </a:xfrm>
          <a:prstGeom prst="rect">
            <a:avLst/>
          </a:prstGeom>
          <a:noFill/>
          <a:ln w="9525">
            <a:noFill/>
            <a:miter lim="800000"/>
            <a:headEnd/>
            <a:tailEnd/>
          </a:ln>
        </p:spPr>
        <p:txBody>
          <a:bodyPr wrap="none">
            <a:spAutoFit/>
          </a:bodyPr>
          <a:lstStyle/>
          <a:p>
            <a:r>
              <a:rPr lang="fr-FR">
                <a:solidFill>
                  <a:srgbClr val="0000FF"/>
                </a:solidFill>
                <a:latin typeface="Times New Roman" pitchFamily="18" charset="0"/>
              </a:rPr>
              <a:t>L’empilement de saccules renferment </a:t>
            </a:r>
          </a:p>
          <a:p>
            <a:r>
              <a:rPr lang="fr-FR">
                <a:solidFill>
                  <a:srgbClr val="0000FF"/>
                </a:solidFill>
                <a:latin typeface="Times New Roman" pitchFamily="18" charset="0"/>
              </a:rPr>
              <a:t>un photopigment, la </a:t>
            </a:r>
          </a:p>
          <a:p>
            <a:r>
              <a:rPr lang="fr-FR" sz="3200">
                <a:solidFill>
                  <a:srgbClr val="FF0000"/>
                </a:solidFill>
                <a:latin typeface="Times New Roman" pitchFamily="18" charset="0"/>
              </a:rPr>
              <a:t>RHODOPSINE</a:t>
            </a:r>
          </a:p>
        </p:txBody>
      </p:sp>
      <p:pic>
        <p:nvPicPr>
          <p:cNvPr id="70661" name="Picture 5"/>
          <p:cNvPicPr>
            <a:picLocks noChangeAspect="1" noChangeArrowheads="1"/>
          </p:cNvPicPr>
          <p:nvPr/>
        </p:nvPicPr>
        <p:blipFill>
          <a:blip r:embed="rId4" cstate="print"/>
          <a:srcRect/>
          <a:stretch>
            <a:fillRect/>
          </a:stretch>
        </p:blipFill>
        <p:spPr bwMode="auto">
          <a:xfrm>
            <a:off x="4716463" y="1014413"/>
            <a:ext cx="4122737" cy="2782887"/>
          </a:xfrm>
          <a:prstGeom prst="rect">
            <a:avLst/>
          </a:prstGeom>
          <a:noFill/>
          <a:ln w="9525">
            <a:noFill/>
            <a:miter lim="800000"/>
            <a:headEnd/>
            <a:tailEnd/>
          </a:ln>
        </p:spPr>
      </p:pic>
      <p:sp>
        <p:nvSpPr>
          <p:cNvPr id="70662" name="Text Box 6"/>
          <p:cNvSpPr txBox="1">
            <a:spLocks noChangeArrowheads="1"/>
          </p:cNvSpPr>
          <p:nvPr/>
        </p:nvSpPr>
        <p:spPr bwMode="auto">
          <a:xfrm>
            <a:off x="5907088" y="4094163"/>
            <a:ext cx="2805112" cy="762000"/>
          </a:xfrm>
          <a:prstGeom prst="rect">
            <a:avLst/>
          </a:prstGeom>
          <a:noFill/>
          <a:ln w="9525">
            <a:noFill/>
            <a:miter lim="800000"/>
            <a:headEnd/>
            <a:tailEnd/>
          </a:ln>
        </p:spPr>
        <p:txBody>
          <a:bodyPr wrap="none">
            <a:spAutoFit/>
          </a:bodyPr>
          <a:lstStyle/>
          <a:p>
            <a:r>
              <a:rPr lang="fr-FR" sz="2200" b="0">
                <a:latin typeface="Times New Roman" pitchFamily="18" charset="0"/>
              </a:rPr>
              <a:t>3 types de cônes L,M,S</a:t>
            </a:r>
          </a:p>
          <a:p>
            <a:r>
              <a:rPr lang="fr-FR" sz="2200" b="0">
                <a:latin typeface="Times New Roman" pitchFamily="18" charset="0"/>
              </a:rPr>
              <a:t>Long, middle, short</a:t>
            </a:r>
          </a:p>
        </p:txBody>
      </p:sp>
      <p:sp>
        <p:nvSpPr>
          <p:cNvPr id="70663" name="Text Box 7"/>
          <p:cNvSpPr txBox="1">
            <a:spLocks noChangeArrowheads="1"/>
          </p:cNvSpPr>
          <p:nvPr/>
        </p:nvSpPr>
        <p:spPr bwMode="auto">
          <a:xfrm>
            <a:off x="5759450" y="914400"/>
            <a:ext cx="946150" cy="476250"/>
          </a:xfrm>
          <a:prstGeom prst="rect">
            <a:avLst/>
          </a:prstGeom>
          <a:solidFill>
            <a:srgbClr val="0000FF">
              <a:alpha val="50195"/>
            </a:srgbClr>
          </a:solidFill>
          <a:ln w="9525">
            <a:noFill/>
            <a:miter lim="800000"/>
            <a:headEnd/>
            <a:tailEnd/>
          </a:ln>
        </p:spPr>
        <p:txBody>
          <a:bodyPr wrap="none">
            <a:spAutoFit/>
          </a:bodyPr>
          <a:lstStyle/>
          <a:p>
            <a:pPr algn="ctr">
              <a:lnSpc>
                <a:spcPct val="70000"/>
              </a:lnSpc>
            </a:pPr>
            <a:r>
              <a:rPr lang="fr-FR" sz="1800" b="0"/>
              <a:t>430 nm</a:t>
            </a:r>
          </a:p>
          <a:p>
            <a:pPr algn="ctr">
              <a:lnSpc>
                <a:spcPct val="70000"/>
              </a:lnSpc>
            </a:pPr>
            <a:r>
              <a:rPr lang="fr-FR" sz="1800" b="0"/>
              <a:t>bleu</a:t>
            </a:r>
          </a:p>
        </p:txBody>
      </p:sp>
      <p:sp>
        <p:nvSpPr>
          <p:cNvPr id="70664" name="Text Box 8"/>
          <p:cNvSpPr txBox="1">
            <a:spLocks noChangeArrowheads="1"/>
          </p:cNvSpPr>
          <p:nvPr/>
        </p:nvSpPr>
        <p:spPr bwMode="auto">
          <a:xfrm>
            <a:off x="6781800" y="914400"/>
            <a:ext cx="946150" cy="476250"/>
          </a:xfrm>
          <a:prstGeom prst="rect">
            <a:avLst/>
          </a:prstGeom>
          <a:solidFill>
            <a:srgbClr val="009900">
              <a:alpha val="50195"/>
            </a:srgbClr>
          </a:solidFill>
          <a:ln w="9525">
            <a:noFill/>
            <a:miter lim="800000"/>
            <a:headEnd/>
            <a:tailEnd/>
          </a:ln>
        </p:spPr>
        <p:txBody>
          <a:bodyPr wrap="none">
            <a:spAutoFit/>
          </a:bodyPr>
          <a:lstStyle/>
          <a:p>
            <a:pPr algn="ctr">
              <a:lnSpc>
                <a:spcPct val="70000"/>
              </a:lnSpc>
            </a:pPr>
            <a:r>
              <a:rPr lang="fr-FR" sz="1800" b="0"/>
              <a:t>530 nm</a:t>
            </a:r>
          </a:p>
          <a:p>
            <a:pPr algn="ctr">
              <a:lnSpc>
                <a:spcPct val="70000"/>
              </a:lnSpc>
            </a:pPr>
            <a:r>
              <a:rPr lang="fr-FR" sz="1800" b="0"/>
              <a:t>vert</a:t>
            </a:r>
          </a:p>
        </p:txBody>
      </p:sp>
      <p:sp>
        <p:nvSpPr>
          <p:cNvPr id="70665" name="Text Box 9"/>
          <p:cNvSpPr txBox="1">
            <a:spLocks noChangeArrowheads="1"/>
          </p:cNvSpPr>
          <p:nvPr/>
        </p:nvSpPr>
        <p:spPr bwMode="auto">
          <a:xfrm>
            <a:off x="7772400" y="1123950"/>
            <a:ext cx="946150" cy="476250"/>
          </a:xfrm>
          <a:prstGeom prst="rect">
            <a:avLst/>
          </a:prstGeom>
          <a:solidFill>
            <a:srgbClr val="FF0000">
              <a:alpha val="50195"/>
            </a:srgbClr>
          </a:solidFill>
          <a:ln w="9525">
            <a:noFill/>
            <a:miter lim="800000"/>
            <a:headEnd/>
            <a:tailEnd/>
          </a:ln>
        </p:spPr>
        <p:txBody>
          <a:bodyPr wrap="none">
            <a:spAutoFit/>
          </a:bodyPr>
          <a:lstStyle/>
          <a:p>
            <a:pPr algn="ctr">
              <a:lnSpc>
                <a:spcPct val="70000"/>
              </a:lnSpc>
            </a:pPr>
            <a:r>
              <a:rPr lang="fr-FR" sz="1800" b="0"/>
              <a:t>560 nm</a:t>
            </a:r>
          </a:p>
          <a:p>
            <a:pPr algn="ctr">
              <a:lnSpc>
                <a:spcPct val="70000"/>
              </a:lnSpc>
            </a:pPr>
            <a:r>
              <a:rPr lang="fr-FR" sz="1800" b="0"/>
              <a:t>rouge</a:t>
            </a:r>
          </a:p>
        </p:txBody>
      </p:sp>
      <p:sp>
        <p:nvSpPr>
          <p:cNvPr id="70666" name="Text Box 4"/>
          <p:cNvSpPr txBox="1">
            <a:spLocks noChangeArrowheads="1"/>
          </p:cNvSpPr>
          <p:nvPr/>
        </p:nvSpPr>
        <p:spPr bwMode="auto">
          <a:xfrm>
            <a:off x="0" y="6003925"/>
            <a:ext cx="9144000" cy="954088"/>
          </a:xfrm>
          <a:prstGeom prst="rect">
            <a:avLst/>
          </a:prstGeom>
          <a:noFill/>
          <a:ln w="9525">
            <a:noFill/>
            <a:miter lim="800000"/>
            <a:headEnd/>
            <a:tailEnd/>
          </a:ln>
        </p:spPr>
        <p:txBody>
          <a:bodyPr>
            <a:spAutoFit/>
          </a:bodyPr>
          <a:lstStyle/>
          <a:p>
            <a:pPr algn="just"/>
            <a:r>
              <a:rPr lang="fr-FR" sz="2800">
                <a:solidFill>
                  <a:srgbClr val="0000FF"/>
                </a:solidFill>
                <a:latin typeface="Times New Roman" pitchFamily="18" charset="0"/>
              </a:rPr>
              <a:t>Les photorécepteurs convertissent l’énergie lumineuse </a:t>
            </a:r>
          </a:p>
          <a:p>
            <a:pPr algn="just"/>
            <a:r>
              <a:rPr lang="fr-FR" sz="2800">
                <a:solidFill>
                  <a:srgbClr val="0000FF"/>
                </a:solidFill>
                <a:latin typeface="Times New Roman" pitchFamily="18" charset="0"/>
              </a:rPr>
              <a:t>en signaux électriques</a:t>
            </a:r>
          </a:p>
        </p:txBody>
      </p:sp>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cours psycho\modalités sensorielle.jpg"/>
          <p:cNvPicPr>
            <a:picLocks noChangeAspect="1" noChangeArrowheads="1"/>
          </p:cNvPicPr>
          <p:nvPr/>
        </p:nvPicPr>
        <p:blipFill>
          <a:blip r:embed="rId3" cstate="print">
            <a:lum bright="-6000" contrast="18000"/>
          </a:blip>
          <a:srcRect/>
          <a:stretch>
            <a:fillRect/>
          </a:stretch>
        </p:blipFill>
        <p:spPr bwMode="auto">
          <a:xfrm>
            <a:off x="3389313" y="685800"/>
            <a:ext cx="4611687" cy="5897563"/>
          </a:xfrm>
          <a:prstGeom prst="rect">
            <a:avLst/>
          </a:prstGeom>
          <a:noFill/>
          <a:ln w="28575">
            <a:solidFill>
              <a:schemeClr val="tx1"/>
            </a:solidFill>
            <a:miter lim="800000"/>
            <a:headEnd/>
            <a:tailEnd/>
          </a:ln>
        </p:spPr>
      </p:pic>
      <p:sp>
        <p:nvSpPr>
          <p:cNvPr id="71683" name="Text Box 3"/>
          <p:cNvSpPr txBox="1">
            <a:spLocks noChangeArrowheads="1"/>
          </p:cNvSpPr>
          <p:nvPr/>
        </p:nvSpPr>
        <p:spPr bwMode="auto">
          <a:xfrm>
            <a:off x="468313" y="150813"/>
            <a:ext cx="8397875" cy="523875"/>
          </a:xfrm>
          <a:prstGeom prst="rect">
            <a:avLst/>
          </a:prstGeom>
          <a:noFill/>
          <a:ln w="9525">
            <a:noFill/>
            <a:miter lim="800000"/>
            <a:headEnd/>
            <a:tailEnd/>
          </a:ln>
        </p:spPr>
        <p:txBody>
          <a:bodyPr wrap="none">
            <a:spAutoFit/>
          </a:bodyPr>
          <a:lstStyle/>
          <a:p>
            <a:r>
              <a:rPr lang="fr-FR" sz="2800">
                <a:solidFill>
                  <a:srgbClr val="0000CC"/>
                </a:solidFill>
              </a:rPr>
              <a:t>Modalités sensorielles et supports anatomiques</a:t>
            </a:r>
          </a:p>
        </p:txBody>
      </p:sp>
      <p:sp>
        <p:nvSpPr>
          <p:cNvPr id="71684" name="Text Box 4"/>
          <p:cNvSpPr txBox="1">
            <a:spLocks noChangeArrowheads="1"/>
          </p:cNvSpPr>
          <p:nvPr/>
        </p:nvSpPr>
        <p:spPr bwMode="auto">
          <a:xfrm>
            <a:off x="2081213" y="1350963"/>
            <a:ext cx="2865437" cy="463550"/>
          </a:xfrm>
          <a:prstGeom prst="rect">
            <a:avLst/>
          </a:prstGeom>
          <a:solidFill>
            <a:schemeClr val="bg1"/>
          </a:solidFill>
          <a:ln w="9525">
            <a:noFill/>
            <a:miter lim="800000"/>
            <a:headEnd/>
            <a:tailEnd/>
          </a:ln>
        </p:spPr>
        <p:txBody>
          <a:bodyPr wrap="none" lIns="90000" tIns="46800" rIns="90000" bIns="46800">
            <a:spAutoFit/>
          </a:bodyPr>
          <a:lstStyle/>
          <a:p>
            <a:r>
              <a:rPr lang="fr-FR">
                <a:solidFill>
                  <a:srgbClr val="0000CC"/>
                </a:solidFill>
              </a:rPr>
              <a:t>Exemple: la vision</a:t>
            </a:r>
          </a:p>
        </p:txBody>
      </p:sp>
      <p:sp>
        <p:nvSpPr>
          <p:cNvPr id="71685" name="Text Box 5"/>
          <p:cNvSpPr txBox="1">
            <a:spLocks noChangeArrowheads="1"/>
          </p:cNvSpPr>
          <p:nvPr/>
        </p:nvSpPr>
        <p:spPr bwMode="auto">
          <a:xfrm>
            <a:off x="1785938" y="3319463"/>
            <a:ext cx="2117725" cy="463550"/>
          </a:xfrm>
          <a:prstGeom prst="rect">
            <a:avLst/>
          </a:prstGeom>
          <a:solidFill>
            <a:srgbClr val="FFFF66"/>
          </a:solidFill>
          <a:ln w="9525">
            <a:noFill/>
            <a:miter lim="800000"/>
            <a:headEnd/>
            <a:tailEnd/>
          </a:ln>
        </p:spPr>
        <p:txBody>
          <a:bodyPr lIns="90000" tIns="46800" rIns="90000" bIns="46800">
            <a:spAutoFit/>
          </a:bodyPr>
          <a:lstStyle/>
          <a:p>
            <a:r>
              <a:rPr lang="fr-FR">
                <a:solidFill>
                  <a:srgbClr val="0000FF"/>
                </a:solidFill>
              </a:rPr>
              <a:t>3 QUALITES</a:t>
            </a:r>
          </a:p>
        </p:txBody>
      </p:sp>
      <p:sp>
        <p:nvSpPr>
          <p:cNvPr id="71686" name="Text Box 6"/>
          <p:cNvSpPr txBox="1">
            <a:spLocks noChangeArrowheads="1"/>
          </p:cNvSpPr>
          <p:nvPr/>
        </p:nvSpPr>
        <p:spPr bwMode="auto">
          <a:xfrm>
            <a:off x="3762375" y="2436813"/>
            <a:ext cx="1839913" cy="2309812"/>
          </a:xfrm>
          <a:prstGeom prst="rect">
            <a:avLst/>
          </a:prstGeom>
          <a:solidFill>
            <a:schemeClr val="bg1"/>
          </a:solidFill>
          <a:ln w="9525">
            <a:noFill/>
            <a:miter lim="800000"/>
            <a:headEnd/>
            <a:tailEnd/>
          </a:ln>
        </p:spPr>
        <p:txBody>
          <a:bodyPr wrap="none" lIns="90000" tIns="46800" rIns="90000" bIns="46800">
            <a:spAutoFit/>
          </a:bodyPr>
          <a:lstStyle/>
          <a:p>
            <a:r>
              <a:rPr lang="fr-FR">
                <a:solidFill>
                  <a:srgbClr val="0000CC"/>
                </a:solidFill>
              </a:rPr>
              <a:t>Brillance</a:t>
            </a:r>
          </a:p>
          <a:p>
            <a:endParaRPr lang="fr-FR">
              <a:solidFill>
                <a:srgbClr val="0000CC"/>
              </a:solidFill>
            </a:endParaRPr>
          </a:p>
          <a:p>
            <a:r>
              <a:rPr lang="fr-FR">
                <a:solidFill>
                  <a:srgbClr val="0000CC"/>
                </a:solidFill>
              </a:rPr>
              <a:t>Couleur</a:t>
            </a:r>
          </a:p>
          <a:p>
            <a:endParaRPr lang="fr-FR">
              <a:solidFill>
                <a:srgbClr val="0000CC"/>
              </a:solidFill>
            </a:endParaRPr>
          </a:p>
          <a:p>
            <a:endParaRPr lang="fr-FR">
              <a:solidFill>
                <a:srgbClr val="0000CC"/>
              </a:solidFill>
            </a:endParaRPr>
          </a:p>
          <a:p>
            <a:r>
              <a:rPr lang="fr-FR">
                <a:solidFill>
                  <a:srgbClr val="0000CC"/>
                </a:solidFill>
              </a:rPr>
              <a:t>Profondeur</a:t>
            </a:r>
          </a:p>
        </p:txBody>
      </p:sp>
      <p:sp>
        <p:nvSpPr>
          <p:cNvPr id="71687" name="Text Box 7"/>
          <p:cNvSpPr txBox="1">
            <a:spLocks noChangeArrowheads="1"/>
          </p:cNvSpPr>
          <p:nvPr/>
        </p:nvSpPr>
        <p:spPr bwMode="auto">
          <a:xfrm>
            <a:off x="1941513" y="5530850"/>
            <a:ext cx="1754187" cy="463550"/>
          </a:xfrm>
          <a:prstGeom prst="rect">
            <a:avLst/>
          </a:prstGeom>
          <a:solidFill>
            <a:srgbClr val="FFFF66"/>
          </a:solidFill>
          <a:ln w="9525">
            <a:noFill/>
            <a:miter lim="800000"/>
            <a:headEnd/>
            <a:tailEnd/>
          </a:ln>
        </p:spPr>
        <p:txBody>
          <a:bodyPr wrap="none" lIns="90000" tIns="46800" rIns="90000" bIns="46800">
            <a:spAutoFit/>
          </a:bodyPr>
          <a:lstStyle/>
          <a:p>
            <a:r>
              <a:rPr lang="fr-FR">
                <a:solidFill>
                  <a:srgbClr val="0000FF"/>
                </a:solidFill>
              </a:rPr>
              <a:t>QUANTITE</a:t>
            </a:r>
          </a:p>
        </p:txBody>
      </p:sp>
      <p:sp>
        <p:nvSpPr>
          <p:cNvPr id="71688" name="Text Box 8"/>
          <p:cNvSpPr txBox="1">
            <a:spLocks noChangeArrowheads="1"/>
          </p:cNvSpPr>
          <p:nvPr/>
        </p:nvSpPr>
        <p:spPr bwMode="auto">
          <a:xfrm>
            <a:off x="3662363" y="5530850"/>
            <a:ext cx="2403475" cy="463550"/>
          </a:xfrm>
          <a:prstGeom prst="rect">
            <a:avLst/>
          </a:prstGeom>
          <a:solidFill>
            <a:schemeClr val="bg1"/>
          </a:solidFill>
          <a:ln w="9525">
            <a:noFill/>
            <a:miter lim="800000"/>
            <a:headEnd/>
            <a:tailEnd/>
          </a:ln>
        </p:spPr>
        <p:txBody>
          <a:bodyPr wrap="none" lIns="90000" tIns="46800" rIns="90000" bIns="46800">
            <a:spAutoFit/>
          </a:bodyPr>
          <a:lstStyle/>
          <a:p>
            <a:r>
              <a:rPr lang="fr-FR">
                <a:solidFill>
                  <a:srgbClr val="0000CC"/>
                </a:solidFill>
              </a:rPr>
              <a:t>de la sensation</a:t>
            </a:r>
          </a:p>
        </p:txBody>
      </p:sp>
      <p:sp>
        <p:nvSpPr>
          <p:cNvPr id="71689" name="Text Box 9"/>
          <p:cNvSpPr txBox="1">
            <a:spLocks noChangeArrowheads="1"/>
          </p:cNvSpPr>
          <p:nvPr/>
        </p:nvSpPr>
        <p:spPr bwMode="auto">
          <a:xfrm>
            <a:off x="3851275" y="5187950"/>
            <a:ext cx="1446213" cy="463550"/>
          </a:xfrm>
          <a:prstGeom prst="rect">
            <a:avLst/>
          </a:prstGeom>
          <a:solidFill>
            <a:schemeClr val="bg1"/>
          </a:solidFill>
          <a:ln w="9525">
            <a:noFill/>
            <a:miter lim="800000"/>
            <a:headEnd/>
            <a:tailEnd/>
          </a:ln>
        </p:spPr>
        <p:txBody>
          <a:bodyPr wrap="none" lIns="90000" tIns="46800" rIns="90000" bIns="46800">
            <a:spAutoFit/>
          </a:bodyPr>
          <a:lstStyle/>
          <a:p>
            <a:r>
              <a:rPr lang="fr-FR">
                <a:solidFill>
                  <a:srgbClr val="0000CC"/>
                </a:solidFill>
              </a:rPr>
              <a:t>Intensité</a:t>
            </a:r>
            <a:endParaRPr lang="fr-FR"/>
          </a:p>
        </p:txBody>
      </p:sp>
      <p:sp>
        <p:nvSpPr>
          <p:cNvPr id="71690" name="Oval 10"/>
          <p:cNvSpPr>
            <a:spLocks noChangeArrowheads="1"/>
          </p:cNvSpPr>
          <p:nvPr/>
        </p:nvSpPr>
        <p:spPr bwMode="auto">
          <a:xfrm>
            <a:off x="6934200" y="2971800"/>
            <a:ext cx="914400" cy="762000"/>
          </a:xfrm>
          <a:prstGeom prst="ellipse">
            <a:avLst/>
          </a:prstGeom>
          <a:noFill/>
          <a:ln w="38100">
            <a:solidFill>
              <a:srgbClr val="CC0099"/>
            </a:solidFill>
            <a:round/>
            <a:headEnd/>
            <a:tailEnd/>
          </a:ln>
        </p:spPr>
        <p:txBody>
          <a:bodyPr wrap="none" anchor="ctr"/>
          <a:lstStyle/>
          <a:p>
            <a:endParaRPr lang="fr-FR" b="0"/>
          </a:p>
        </p:txBody>
      </p:sp>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3F6D58A-3655-409C-9236-AFD87EE9E5AD}" type="datetime1">
              <a:rPr lang="fr-FR" smtClean="0"/>
              <a:pPr/>
              <a:t>23/02/2021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EB5EC31-FD79-4243-92A6-BD0EA4102981}" type="slidenum">
              <a:rPr lang="fr-FR" smtClean="0"/>
              <a:pPr/>
              <a:t>62</a:t>
            </a:fld>
            <a:endParaRPr lang="fr-FR" dirty="0"/>
          </a:p>
        </p:txBody>
      </p:sp>
      <p:pic>
        <p:nvPicPr>
          <p:cNvPr id="1026" name="Picture 2" descr="Description de cette image, également commentée ci-après"/>
          <p:cNvPicPr>
            <a:picLocks noChangeAspect="1" noChangeArrowheads="1"/>
          </p:cNvPicPr>
          <p:nvPr/>
        </p:nvPicPr>
        <p:blipFill>
          <a:blip r:embed="rId2" cstate="print"/>
          <a:srcRect/>
          <a:stretch>
            <a:fillRect/>
          </a:stretch>
        </p:blipFill>
        <p:spPr bwMode="auto">
          <a:xfrm>
            <a:off x="827584" y="188640"/>
            <a:ext cx="7567446" cy="5688632"/>
          </a:xfrm>
          <a:prstGeom prst="rect">
            <a:avLst/>
          </a:prstGeom>
          <a:noFill/>
        </p:spPr>
      </p:pic>
      <p:sp>
        <p:nvSpPr>
          <p:cNvPr id="6" name="ZoneTexte 5"/>
          <p:cNvSpPr txBox="1"/>
          <p:nvPr/>
        </p:nvSpPr>
        <p:spPr>
          <a:xfrm>
            <a:off x="2843808" y="6165304"/>
            <a:ext cx="2304256" cy="646331"/>
          </a:xfrm>
          <a:prstGeom prst="rect">
            <a:avLst/>
          </a:prstGeom>
          <a:noFill/>
        </p:spPr>
        <p:txBody>
          <a:bodyPr wrap="square" rtlCol="0">
            <a:spAutoFit/>
          </a:bodyPr>
          <a:lstStyle/>
          <a:p>
            <a:pPr algn="ctr"/>
            <a:r>
              <a:rPr lang="fr-FR" dirty="0" smtClean="0"/>
              <a:t>TARSIER:  PRIMATE</a:t>
            </a:r>
            <a:endParaRPr lang="fr-F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re 1"/>
          <p:cNvSpPr>
            <a:spLocks noGrp="1"/>
          </p:cNvSpPr>
          <p:nvPr>
            <p:ph type="title"/>
          </p:nvPr>
        </p:nvSpPr>
        <p:spPr>
          <a:xfrm>
            <a:off x="0" y="-26988"/>
            <a:ext cx="9144000" cy="488951"/>
          </a:xfrm>
        </p:spPr>
        <p:txBody>
          <a:bodyPr/>
          <a:lstStyle/>
          <a:p>
            <a:pPr eaLnBrk="1" hangingPunct="1"/>
            <a:r>
              <a:rPr lang="fr-FR" sz="3200" b="1" smtClean="0">
                <a:solidFill>
                  <a:srgbClr val="0000CC"/>
                </a:solidFill>
              </a:rPr>
              <a:t>Tableau 1: </a:t>
            </a:r>
            <a:r>
              <a:rPr lang="fr-FR" sz="2800" b="1" smtClean="0">
                <a:solidFill>
                  <a:srgbClr val="0000CC"/>
                </a:solidFill>
              </a:rPr>
              <a:t>FONCTIONS DES CÔNES ET DES BÂTONNETS</a:t>
            </a:r>
          </a:p>
        </p:txBody>
      </p:sp>
      <p:graphicFrame>
        <p:nvGraphicFramePr>
          <p:cNvPr id="4" name="Espace réservé du contenu 3"/>
          <p:cNvGraphicFramePr>
            <a:graphicFrameLocks noGrp="1"/>
          </p:cNvGraphicFramePr>
          <p:nvPr>
            <p:ph idx="1"/>
          </p:nvPr>
        </p:nvGraphicFramePr>
        <p:xfrm>
          <a:off x="0" y="549275"/>
          <a:ext cx="9144000" cy="5334000"/>
        </p:xfrm>
        <a:graphic>
          <a:graphicData uri="http://schemas.openxmlformats.org/drawingml/2006/table">
            <a:tbl>
              <a:tblPr firstRow="1" bandRow="1">
                <a:tableStyleId>{5C22544A-7EE6-4342-B048-85BDC9FD1C3A}</a:tableStyleId>
              </a:tblPr>
              <a:tblGrid>
                <a:gridCol w="3048000"/>
                <a:gridCol w="3048000"/>
                <a:gridCol w="3048000"/>
              </a:tblGrid>
              <a:tr h="370840">
                <a:tc>
                  <a:txBody>
                    <a:bodyPr/>
                    <a:lstStyle/>
                    <a:p>
                      <a:r>
                        <a:rPr lang="fr-FR" sz="3200" dirty="0" smtClean="0">
                          <a:solidFill>
                            <a:srgbClr val="FF0000"/>
                          </a:solidFill>
                        </a:rPr>
                        <a:t>FONCTIONS</a:t>
                      </a:r>
                      <a:endParaRPr lang="fr-FR" sz="3200" dirty="0">
                        <a:solidFill>
                          <a:srgbClr val="FF0000"/>
                        </a:solidFill>
                      </a:endParaRPr>
                    </a:p>
                  </a:txBody>
                  <a:tcPr>
                    <a:solidFill>
                      <a:schemeClr val="bg1"/>
                    </a:solidFill>
                  </a:tcPr>
                </a:tc>
                <a:tc>
                  <a:txBody>
                    <a:bodyPr/>
                    <a:lstStyle/>
                    <a:p>
                      <a:pPr algn="ctr"/>
                      <a:r>
                        <a:rPr lang="fr-FR" sz="3200" dirty="0" smtClean="0">
                          <a:solidFill>
                            <a:srgbClr val="FF0000"/>
                          </a:solidFill>
                        </a:rPr>
                        <a:t>BÂTONNETS</a:t>
                      </a:r>
                      <a:endParaRPr lang="fr-FR" sz="3200" dirty="0">
                        <a:solidFill>
                          <a:srgbClr val="FF0000"/>
                        </a:solidFill>
                      </a:endParaRPr>
                    </a:p>
                  </a:txBody>
                  <a:tcPr>
                    <a:solidFill>
                      <a:schemeClr val="bg1"/>
                    </a:solidFill>
                  </a:tcPr>
                </a:tc>
                <a:tc>
                  <a:txBody>
                    <a:bodyPr/>
                    <a:lstStyle/>
                    <a:p>
                      <a:pPr algn="ctr"/>
                      <a:r>
                        <a:rPr lang="fr-FR" sz="3200" dirty="0" smtClean="0">
                          <a:solidFill>
                            <a:srgbClr val="FF0000"/>
                          </a:solidFill>
                        </a:rPr>
                        <a:t>CÔNES </a:t>
                      </a:r>
                      <a:endParaRPr lang="fr-FR" sz="3200" dirty="0">
                        <a:solidFill>
                          <a:srgbClr val="FF0000"/>
                        </a:solidFill>
                      </a:endParaRPr>
                    </a:p>
                  </a:txBody>
                  <a:tcPr>
                    <a:solidFill>
                      <a:schemeClr val="bg1"/>
                    </a:solidFill>
                  </a:tcPr>
                </a:tc>
              </a:tr>
              <a:tr h="370840">
                <a:tc>
                  <a:txBody>
                    <a:bodyPr/>
                    <a:lstStyle/>
                    <a:p>
                      <a:r>
                        <a:rPr lang="fr-FR" sz="3200" b="1" dirty="0" smtClean="0">
                          <a:solidFill>
                            <a:srgbClr val="0000CC"/>
                          </a:solidFill>
                        </a:rPr>
                        <a:t>Sensibilité à la lumière</a:t>
                      </a:r>
                      <a:endParaRPr lang="fr-FR" sz="3200" b="1" dirty="0">
                        <a:solidFill>
                          <a:srgbClr val="0000CC"/>
                        </a:solidFill>
                      </a:endParaRPr>
                    </a:p>
                  </a:txBody>
                  <a:tcPr/>
                </a:tc>
                <a:tc>
                  <a:txBody>
                    <a:bodyPr/>
                    <a:lstStyle/>
                    <a:p>
                      <a:pPr algn="ctr"/>
                      <a:r>
                        <a:rPr lang="fr-FR" sz="3200" b="1" dirty="0" smtClean="0"/>
                        <a:t>Sensibles à la</a:t>
                      </a:r>
                      <a:r>
                        <a:rPr lang="fr-FR" sz="3200" b="1" baseline="0" dirty="0" smtClean="0"/>
                        <a:t> faible lumière;</a:t>
                      </a:r>
                    </a:p>
                    <a:p>
                      <a:pPr algn="ctr"/>
                      <a:r>
                        <a:rPr lang="fr-FR" sz="3200" b="1" baseline="0" dirty="0" smtClean="0"/>
                        <a:t>Vision nocturne</a:t>
                      </a:r>
                      <a:endParaRPr lang="fr-FR" sz="3200" b="1" dirty="0"/>
                    </a:p>
                  </a:txBody>
                  <a:tcPr/>
                </a:tc>
                <a:tc>
                  <a:txBody>
                    <a:bodyPr/>
                    <a:lstStyle/>
                    <a:p>
                      <a:pPr algn="ctr"/>
                      <a:r>
                        <a:rPr lang="fr-FR" sz="3200" b="1" dirty="0" smtClean="0"/>
                        <a:t>Sensibles à la</a:t>
                      </a:r>
                      <a:r>
                        <a:rPr lang="fr-FR" sz="3200" b="1" baseline="0" dirty="0" smtClean="0"/>
                        <a:t> lumière forte;</a:t>
                      </a:r>
                    </a:p>
                    <a:p>
                      <a:pPr algn="ctr"/>
                      <a:r>
                        <a:rPr lang="fr-FR" sz="3200" b="1" baseline="0" dirty="0" smtClean="0"/>
                        <a:t>Vision diurne</a:t>
                      </a:r>
                      <a:endParaRPr lang="fr-FR" sz="3200" b="1" dirty="0"/>
                    </a:p>
                  </a:txBody>
                  <a:tcPr/>
                </a:tc>
              </a:tr>
              <a:tr h="370840">
                <a:tc>
                  <a:txBody>
                    <a:bodyPr/>
                    <a:lstStyle/>
                    <a:p>
                      <a:r>
                        <a:rPr lang="fr-FR" sz="3200" b="1" dirty="0" smtClean="0">
                          <a:solidFill>
                            <a:srgbClr val="0000CC"/>
                          </a:solidFill>
                        </a:rPr>
                        <a:t>Acuité</a:t>
                      </a:r>
                      <a:endParaRPr lang="fr-FR" sz="3200" b="1" dirty="0">
                        <a:solidFill>
                          <a:srgbClr val="0000CC"/>
                        </a:solidFill>
                      </a:endParaRPr>
                    </a:p>
                  </a:txBody>
                  <a:tcPr/>
                </a:tc>
                <a:tc>
                  <a:txBody>
                    <a:bodyPr/>
                    <a:lstStyle/>
                    <a:p>
                      <a:pPr algn="ctr"/>
                      <a:r>
                        <a:rPr lang="fr-FR" sz="3200" b="1" dirty="0" smtClean="0"/>
                        <a:t>Faible acuité visuelle </a:t>
                      </a:r>
                      <a:endParaRPr lang="fr-FR" sz="3200" b="1" dirty="0"/>
                    </a:p>
                  </a:txBody>
                  <a:tcPr/>
                </a:tc>
                <a:tc>
                  <a:txBody>
                    <a:bodyPr/>
                    <a:lstStyle/>
                    <a:p>
                      <a:pPr algn="ctr"/>
                      <a:r>
                        <a:rPr lang="fr-FR" sz="3200" b="1" dirty="0" smtClean="0"/>
                        <a:t>Forte acuité visuelle </a:t>
                      </a:r>
                      <a:endParaRPr lang="fr-FR" sz="3200" b="1" dirty="0"/>
                    </a:p>
                  </a:txBody>
                  <a:tcPr/>
                </a:tc>
              </a:tr>
              <a:tr h="370840">
                <a:tc>
                  <a:txBody>
                    <a:bodyPr/>
                    <a:lstStyle/>
                    <a:p>
                      <a:r>
                        <a:rPr lang="fr-FR" sz="3200" b="1" dirty="0" smtClean="0">
                          <a:solidFill>
                            <a:srgbClr val="0000CC"/>
                          </a:solidFill>
                        </a:rPr>
                        <a:t>Adaptation à l’obscurité</a:t>
                      </a:r>
                      <a:endParaRPr lang="fr-FR" sz="3200" b="1" dirty="0">
                        <a:solidFill>
                          <a:srgbClr val="0000CC"/>
                        </a:solidFill>
                      </a:endParaRPr>
                    </a:p>
                  </a:txBody>
                  <a:tcPr/>
                </a:tc>
                <a:tc>
                  <a:txBody>
                    <a:bodyPr/>
                    <a:lstStyle/>
                    <a:p>
                      <a:pPr algn="ctr"/>
                      <a:r>
                        <a:rPr lang="fr-FR" sz="3200" b="1" dirty="0" smtClean="0"/>
                        <a:t>Ils s’adaptent tardivement</a:t>
                      </a:r>
                      <a:endParaRPr lang="fr-FR" sz="3200" b="1" dirty="0"/>
                    </a:p>
                  </a:txBody>
                  <a:tcPr/>
                </a:tc>
                <a:tc>
                  <a:txBody>
                    <a:bodyPr/>
                    <a:lstStyle/>
                    <a:p>
                      <a:pPr algn="ctr"/>
                      <a:r>
                        <a:rPr lang="fr-FR" sz="3200" b="1" dirty="0" smtClean="0"/>
                        <a:t>Ils s’adaptent les premiers</a:t>
                      </a:r>
                      <a:endParaRPr lang="fr-FR" sz="3200" b="1" dirty="0"/>
                    </a:p>
                  </a:txBody>
                  <a:tcPr/>
                </a:tc>
              </a:tr>
              <a:tr h="370840">
                <a:tc>
                  <a:txBody>
                    <a:bodyPr/>
                    <a:lstStyle/>
                    <a:p>
                      <a:r>
                        <a:rPr lang="fr-FR" sz="3200" b="1" dirty="0" smtClean="0">
                          <a:solidFill>
                            <a:srgbClr val="0000CC"/>
                          </a:solidFill>
                        </a:rPr>
                        <a:t>Vision des couleurs</a:t>
                      </a:r>
                      <a:endParaRPr lang="fr-FR" sz="3200" b="1" dirty="0">
                        <a:solidFill>
                          <a:srgbClr val="0000CC"/>
                        </a:solidFill>
                      </a:endParaRPr>
                    </a:p>
                  </a:txBody>
                  <a:tcPr/>
                </a:tc>
                <a:tc>
                  <a:txBody>
                    <a:bodyPr/>
                    <a:lstStyle/>
                    <a:p>
                      <a:pPr algn="ctr"/>
                      <a:r>
                        <a:rPr lang="fr-FR" sz="3200" b="1" dirty="0" smtClean="0"/>
                        <a:t>Non </a:t>
                      </a:r>
                      <a:endParaRPr lang="fr-FR" sz="3200" b="1" dirty="0"/>
                    </a:p>
                  </a:txBody>
                  <a:tcPr/>
                </a:tc>
                <a:tc>
                  <a:txBody>
                    <a:bodyPr/>
                    <a:lstStyle/>
                    <a:p>
                      <a:pPr algn="ctr"/>
                      <a:r>
                        <a:rPr lang="fr-FR" sz="3200" b="1" dirty="0" smtClean="0"/>
                        <a:t>Oui </a:t>
                      </a:r>
                      <a:endParaRPr lang="fr-FR" sz="3200" b="1" dirty="0"/>
                    </a:p>
                  </a:txBody>
                  <a:tcPr/>
                </a:tc>
              </a:tr>
            </a:tbl>
          </a:graphicData>
        </a:graphic>
      </p:graphicFrame>
      <p:cxnSp>
        <p:nvCxnSpPr>
          <p:cNvPr id="6" name="Connecteur droit 5"/>
          <p:cNvCxnSpPr/>
          <p:nvPr/>
        </p:nvCxnSpPr>
        <p:spPr>
          <a:xfrm flipV="1">
            <a:off x="0" y="2636838"/>
            <a:ext cx="9144000" cy="71437"/>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36513" y="3716338"/>
            <a:ext cx="9144000" cy="73025"/>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36513" y="4797425"/>
            <a:ext cx="9144001" cy="71438"/>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36513" y="5805488"/>
            <a:ext cx="9144001" cy="71437"/>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3059113" y="549275"/>
            <a:ext cx="0" cy="532765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6084888" y="549275"/>
            <a:ext cx="0" cy="532765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cstate="print"/>
          <a:srcRect/>
          <a:stretch>
            <a:fillRect/>
          </a:stretch>
        </p:blipFill>
        <p:spPr bwMode="auto">
          <a:xfrm>
            <a:off x="395536" y="1628800"/>
            <a:ext cx="4772025" cy="2105025"/>
          </a:xfrm>
          <a:prstGeom prst="rect">
            <a:avLst/>
          </a:prstGeom>
          <a:noFill/>
          <a:ln w="9525">
            <a:noFill/>
            <a:miter lim="800000"/>
            <a:headEnd/>
            <a:tailEnd/>
          </a:ln>
        </p:spPr>
      </p:pic>
      <p:sp>
        <p:nvSpPr>
          <p:cNvPr id="5" name="Rectangle 4"/>
          <p:cNvSpPr/>
          <p:nvPr/>
        </p:nvSpPr>
        <p:spPr>
          <a:xfrm>
            <a:off x="0" y="3933056"/>
            <a:ext cx="9144000" cy="1200329"/>
          </a:xfrm>
          <a:prstGeom prst="rect">
            <a:avLst/>
          </a:prstGeom>
        </p:spPr>
        <p:txBody>
          <a:bodyPr wrap="square">
            <a:spAutoFit/>
          </a:bodyPr>
          <a:lstStyle/>
          <a:p>
            <a:r>
              <a:rPr lang="fr-FR" dirty="0" smtClean="0">
                <a:solidFill>
                  <a:srgbClr val="0000CC"/>
                </a:solidFill>
              </a:rPr>
              <a:t>La même fleur vue par nous et par une abeille. Les abeilles ne captent pas le rayonnement du rouge mais captent le rayonnement ultraviolet qui nous échappe.</a:t>
            </a:r>
            <a:endParaRPr lang="fr-FR" dirty="0">
              <a:solidFill>
                <a:srgbClr val="0000CC"/>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re 1"/>
          <p:cNvSpPr>
            <a:spLocks noGrp="1"/>
          </p:cNvSpPr>
          <p:nvPr>
            <p:ph type="title"/>
          </p:nvPr>
        </p:nvSpPr>
        <p:spPr>
          <a:xfrm>
            <a:off x="428625" y="0"/>
            <a:ext cx="8229600" cy="654050"/>
          </a:xfrm>
        </p:spPr>
        <p:txBody>
          <a:bodyPr/>
          <a:lstStyle/>
          <a:p>
            <a:pPr eaLnBrk="1" hangingPunct="1"/>
            <a:r>
              <a:rPr lang="fr-FR" b="1" smtClean="0">
                <a:solidFill>
                  <a:srgbClr val="0000CC"/>
                </a:solidFill>
              </a:rPr>
              <a:t>LES PHOTORÉCEPTEURS </a:t>
            </a:r>
          </a:p>
        </p:txBody>
      </p:sp>
      <p:sp>
        <p:nvSpPr>
          <p:cNvPr id="73731" name="Espace réservé du contenu 2"/>
          <p:cNvSpPr>
            <a:spLocks noGrp="1"/>
          </p:cNvSpPr>
          <p:nvPr>
            <p:ph idx="1"/>
          </p:nvPr>
        </p:nvSpPr>
        <p:spPr>
          <a:xfrm>
            <a:off x="0" y="785813"/>
            <a:ext cx="9144000" cy="5786437"/>
          </a:xfrm>
        </p:spPr>
        <p:txBody>
          <a:bodyPr/>
          <a:lstStyle/>
          <a:p>
            <a:pPr eaLnBrk="1" hangingPunct="1"/>
            <a:r>
              <a:rPr lang="fr-FR" smtClean="0">
                <a:solidFill>
                  <a:srgbClr val="0000FF"/>
                </a:solidFill>
              </a:rPr>
              <a:t>Les </a:t>
            </a:r>
            <a:r>
              <a:rPr lang="fr-FR" b="1" smtClean="0">
                <a:solidFill>
                  <a:srgbClr val="0000FF"/>
                </a:solidFill>
              </a:rPr>
              <a:t>bâtonnets</a:t>
            </a:r>
            <a:r>
              <a:rPr lang="fr-FR" smtClean="0">
                <a:solidFill>
                  <a:srgbClr val="0000FF"/>
                </a:solidFill>
              </a:rPr>
              <a:t> ont </a:t>
            </a:r>
            <a:r>
              <a:rPr lang="fr-FR" b="1" smtClean="0">
                <a:solidFill>
                  <a:srgbClr val="FF0000"/>
                </a:solidFill>
              </a:rPr>
              <a:t>1</a:t>
            </a:r>
            <a:r>
              <a:rPr lang="fr-FR" smtClean="0">
                <a:solidFill>
                  <a:srgbClr val="0000FF"/>
                </a:solidFill>
              </a:rPr>
              <a:t> </a:t>
            </a:r>
            <a:r>
              <a:rPr lang="fr-FR" b="1" smtClean="0">
                <a:solidFill>
                  <a:srgbClr val="FF0000"/>
                </a:solidFill>
              </a:rPr>
              <a:t>seul type </a:t>
            </a:r>
            <a:r>
              <a:rPr lang="fr-FR" smtClean="0">
                <a:solidFill>
                  <a:srgbClr val="0000FF"/>
                </a:solidFill>
              </a:rPr>
              <a:t>de </a:t>
            </a:r>
            <a:r>
              <a:rPr lang="fr-FR" b="1" smtClean="0">
                <a:solidFill>
                  <a:srgbClr val="0000FF"/>
                </a:solidFill>
              </a:rPr>
              <a:t>pigment</a:t>
            </a:r>
            <a:r>
              <a:rPr lang="fr-FR" smtClean="0">
                <a:solidFill>
                  <a:srgbClr val="0000FF"/>
                </a:solidFill>
              </a:rPr>
              <a:t> visuel:</a:t>
            </a:r>
            <a:r>
              <a:rPr lang="fr-FR" b="1" smtClean="0">
                <a:solidFill>
                  <a:srgbClr val="0000FF"/>
                </a:solidFill>
              </a:rPr>
              <a:t> </a:t>
            </a:r>
            <a:r>
              <a:rPr lang="fr-FR" b="1" smtClean="0">
                <a:solidFill>
                  <a:srgbClr val="FF0000"/>
                </a:solidFill>
              </a:rPr>
              <a:t>RHODOPSINE</a:t>
            </a:r>
          </a:p>
          <a:p>
            <a:pPr eaLnBrk="1" hangingPunct="1"/>
            <a:r>
              <a:rPr lang="fr-FR" smtClean="0">
                <a:solidFill>
                  <a:srgbClr val="0000FF"/>
                </a:solidFill>
              </a:rPr>
              <a:t>Les</a:t>
            </a:r>
            <a:r>
              <a:rPr lang="fr-FR" b="1" smtClean="0">
                <a:solidFill>
                  <a:srgbClr val="0000FF"/>
                </a:solidFill>
              </a:rPr>
              <a:t> cônes</a:t>
            </a:r>
            <a:r>
              <a:rPr lang="fr-FR" b="1" smtClean="0">
                <a:solidFill>
                  <a:srgbClr val="FF0000"/>
                </a:solidFill>
              </a:rPr>
              <a:t> </a:t>
            </a:r>
            <a:r>
              <a:rPr lang="fr-FR" smtClean="0">
                <a:solidFill>
                  <a:srgbClr val="0000FF"/>
                </a:solidFill>
              </a:rPr>
              <a:t>ont</a:t>
            </a:r>
            <a:r>
              <a:rPr lang="fr-FR" b="1" smtClean="0">
                <a:solidFill>
                  <a:srgbClr val="FF0000"/>
                </a:solidFill>
              </a:rPr>
              <a:t> 3 types</a:t>
            </a:r>
            <a:r>
              <a:rPr lang="fr-FR" smtClean="0">
                <a:solidFill>
                  <a:srgbClr val="0000FF"/>
                </a:solidFill>
              </a:rPr>
              <a:t> de </a:t>
            </a:r>
            <a:r>
              <a:rPr lang="fr-FR" b="1" smtClean="0">
                <a:solidFill>
                  <a:srgbClr val="0000FF"/>
                </a:solidFill>
              </a:rPr>
              <a:t>pigments</a:t>
            </a:r>
            <a:r>
              <a:rPr lang="fr-FR" smtClean="0">
                <a:solidFill>
                  <a:srgbClr val="0000FF"/>
                </a:solidFill>
              </a:rPr>
              <a:t> visuels semblables à la rhodopsine</a:t>
            </a:r>
          </a:p>
          <a:p>
            <a:pPr eaLnBrk="1" hangingPunct="1">
              <a:buFont typeface="Arial" charset="0"/>
              <a:buNone/>
            </a:pPr>
            <a:r>
              <a:rPr lang="fr-FR" b="1" smtClean="0">
                <a:solidFill>
                  <a:srgbClr val="0000FF"/>
                </a:solidFill>
              </a:rPr>
              <a:t>L’œil des cônes pour la lumière </a:t>
            </a:r>
          </a:p>
          <a:p>
            <a:pPr eaLnBrk="1" hangingPunct="1">
              <a:buFont typeface="Wingdings" pitchFamily="2" charset="2"/>
              <a:buChar char="ü"/>
            </a:pPr>
            <a:r>
              <a:rPr lang="fr-FR" b="1" smtClean="0">
                <a:solidFill>
                  <a:srgbClr val="0000FF"/>
                </a:solidFill>
              </a:rPr>
              <a:t>Bleu </a:t>
            </a:r>
          </a:p>
          <a:p>
            <a:pPr eaLnBrk="1" hangingPunct="1">
              <a:buFont typeface="Wingdings" pitchFamily="2" charset="2"/>
              <a:buChar char="ü"/>
            </a:pPr>
            <a:r>
              <a:rPr lang="fr-FR" b="1" smtClean="0">
                <a:solidFill>
                  <a:srgbClr val="0000FF"/>
                </a:solidFill>
              </a:rPr>
              <a:t>Rouge</a:t>
            </a:r>
          </a:p>
          <a:p>
            <a:pPr eaLnBrk="1" hangingPunct="1">
              <a:buFont typeface="Wingdings" pitchFamily="2" charset="2"/>
              <a:buChar char="ü"/>
            </a:pPr>
            <a:r>
              <a:rPr lang="fr-FR" b="1" smtClean="0">
                <a:solidFill>
                  <a:srgbClr val="0000FF"/>
                </a:solidFill>
              </a:rPr>
              <a:t>Verte</a:t>
            </a:r>
          </a:p>
          <a:p>
            <a:pPr eaLnBrk="1" hangingPunct="1">
              <a:buFont typeface="Arial" charset="0"/>
              <a:buNone/>
            </a:pPr>
            <a:r>
              <a:rPr lang="fr-FR" b="1" smtClean="0">
                <a:solidFill>
                  <a:srgbClr val="0000FF"/>
                </a:solidFill>
              </a:rPr>
              <a:t>La cécité des couleurs = </a:t>
            </a:r>
            <a:r>
              <a:rPr lang="fr-FR" b="1" smtClean="0">
                <a:solidFill>
                  <a:srgbClr val="FF0000"/>
                </a:solidFill>
              </a:rPr>
              <a:t>achromatopsie</a:t>
            </a:r>
            <a:r>
              <a:rPr lang="fr-FR" b="1" smtClean="0">
                <a:solidFill>
                  <a:srgbClr val="0000FF"/>
                </a:solidFill>
              </a:rPr>
              <a:t> </a:t>
            </a:r>
          </a:p>
          <a:p>
            <a:pPr eaLnBrk="1" hangingPunct="1">
              <a:buFont typeface="Arial" charset="0"/>
              <a:buNone/>
            </a:pPr>
            <a:r>
              <a:rPr lang="fr-FR" b="1" smtClean="0">
                <a:solidFill>
                  <a:srgbClr val="0000FF"/>
                </a:solidFill>
              </a:rPr>
              <a:t>Exemple le daltonisme (vert et rouge)</a:t>
            </a:r>
            <a:endParaRPr lang="fr-FR" b="1" smtClean="0">
              <a:solidFill>
                <a:srgbClr val="FF0000"/>
              </a:solidFill>
            </a:endParaRPr>
          </a:p>
          <a:p>
            <a:pPr eaLnBrk="1" hangingPunct="1">
              <a:buFont typeface="Wingdings" pitchFamily="2" charset="2"/>
              <a:buChar char="ü"/>
            </a:pPr>
            <a:endParaRPr lang="fr-FR" b="1" smtClean="0">
              <a:solidFill>
                <a:srgbClr val="0000FF"/>
              </a:solidFill>
            </a:endParaRPr>
          </a:p>
          <a:p>
            <a:pPr eaLnBrk="1" hangingPunct="1">
              <a:buFont typeface="Arial" charset="0"/>
              <a:buNone/>
            </a:pPr>
            <a:endParaRPr lang="fr-FR" b="1" smtClean="0">
              <a:solidFill>
                <a:srgbClr val="FF0000"/>
              </a:solidFill>
            </a:endParaRPr>
          </a:p>
          <a:p>
            <a:pPr eaLnBrk="1" hangingPunct="1"/>
            <a:endParaRPr lang="fr-FR" smtClean="0">
              <a:solidFill>
                <a:srgbClr val="0000FF"/>
              </a:solidFill>
            </a:endParaRPr>
          </a:p>
        </p:txBody>
      </p:sp>
    </p:spTree>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re 1"/>
          <p:cNvSpPr>
            <a:spLocks noGrp="1"/>
          </p:cNvSpPr>
          <p:nvPr>
            <p:ph type="title"/>
          </p:nvPr>
        </p:nvSpPr>
        <p:spPr>
          <a:xfrm>
            <a:off x="500063" y="-214313"/>
            <a:ext cx="8229600" cy="1143001"/>
          </a:xfrm>
        </p:spPr>
        <p:txBody>
          <a:bodyPr/>
          <a:lstStyle/>
          <a:p>
            <a:pPr eaLnBrk="1" hangingPunct="1"/>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C- LA PHOTOTRANSDUCTION</a:t>
            </a:r>
            <a:br>
              <a:rPr lang="fr-FR" sz="3600" b="1" dirty="0" smtClean="0">
                <a:solidFill>
                  <a:srgbClr val="FF0000"/>
                </a:solidFill>
                <a:latin typeface="Times New Roman" pitchFamily="18" charset="0"/>
              </a:rPr>
            </a:br>
            <a:r>
              <a:rPr lang="fr-FR" sz="3600" b="1" dirty="0" smtClean="0">
                <a:solidFill>
                  <a:srgbClr val="FF0000"/>
                </a:solidFill>
                <a:latin typeface="Times New Roman" pitchFamily="18" charset="0"/>
              </a:rPr>
              <a:t/>
            </a:r>
            <a:br>
              <a:rPr lang="fr-FR" sz="3600" b="1" dirty="0" smtClean="0">
                <a:solidFill>
                  <a:srgbClr val="FF0000"/>
                </a:solidFill>
                <a:latin typeface="Times New Roman" pitchFamily="18" charset="0"/>
              </a:rPr>
            </a:br>
            <a:endParaRPr lang="fr-FR" sz="3600" b="1" dirty="0" smtClean="0">
              <a:solidFill>
                <a:srgbClr val="FF0000"/>
              </a:solidFill>
            </a:endParaRPr>
          </a:p>
        </p:txBody>
      </p:sp>
      <p:sp>
        <p:nvSpPr>
          <p:cNvPr id="75779" name="Espace réservé du contenu 2"/>
          <p:cNvSpPr>
            <a:spLocks noGrp="1"/>
          </p:cNvSpPr>
          <p:nvPr>
            <p:ph idx="1"/>
          </p:nvPr>
        </p:nvSpPr>
        <p:spPr>
          <a:xfrm>
            <a:off x="0" y="500063"/>
            <a:ext cx="9144000" cy="6357937"/>
          </a:xfrm>
        </p:spPr>
        <p:txBody>
          <a:bodyPr/>
          <a:lstStyle/>
          <a:p>
            <a:pPr eaLnBrk="1" hangingPunct="1">
              <a:buFont typeface="Arial" charset="0"/>
              <a:buNone/>
            </a:pPr>
            <a:r>
              <a:rPr lang="fr-FR" dirty="0" smtClean="0">
                <a:solidFill>
                  <a:srgbClr val="0000FF"/>
                </a:solidFill>
                <a:latin typeface="Times New Roman" pitchFamily="18" charset="0"/>
              </a:rPr>
              <a:t>C’est la </a:t>
            </a:r>
            <a:r>
              <a:rPr lang="fr-FR" b="1" dirty="0" smtClean="0">
                <a:solidFill>
                  <a:srgbClr val="0000FF"/>
                </a:solidFill>
                <a:latin typeface="Times New Roman" pitchFamily="18" charset="0"/>
              </a:rPr>
              <a:t>rhodopsine </a:t>
            </a:r>
            <a:r>
              <a:rPr lang="fr-FR" dirty="0" smtClean="0">
                <a:solidFill>
                  <a:srgbClr val="0000FF"/>
                </a:solidFill>
                <a:latin typeface="Times New Roman" pitchFamily="18" charset="0"/>
              </a:rPr>
              <a:t>qui en est responsable, composée:</a:t>
            </a:r>
          </a:p>
          <a:p>
            <a:pPr eaLnBrk="1" hangingPunct="1"/>
            <a:r>
              <a:rPr lang="fr-FR" b="1" dirty="0" smtClean="0">
                <a:solidFill>
                  <a:srgbClr val="0000FF"/>
                </a:solidFill>
                <a:latin typeface="Times New Roman" pitchFamily="18" charset="0"/>
              </a:rPr>
              <a:t>Opsine</a:t>
            </a:r>
          </a:p>
          <a:p>
            <a:pPr eaLnBrk="1" hangingPunct="1"/>
            <a:r>
              <a:rPr lang="fr-FR" b="1" dirty="0" smtClean="0">
                <a:solidFill>
                  <a:srgbClr val="0000FF"/>
                </a:solidFill>
                <a:latin typeface="Times New Roman" pitchFamily="18" charset="0"/>
              </a:rPr>
              <a:t>Rétinal </a:t>
            </a:r>
            <a:r>
              <a:rPr lang="fr-FR" dirty="0" smtClean="0">
                <a:solidFill>
                  <a:srgbClr val="0000FF"/>
                </a:solidFill>
                <a:latin typeface="Times New Roman" pitchFamily="18" charset="0"/>
              </a:rPr>
              <a:t>(dérivé de la vitamine A) qui est la partie absorbant la lumière dans le pigment</a:t>
            </a:r>
          </a:p>
          <a:p>
            <a:pPr eaLnBrk="1" hangingPunct="1"/>
            <a:r>
              <a:rPr lang="fr-FR" b="1" dirty="0" smtClean="0">
                <a:solidFill>
                  <a:srgbClr val="FF0000"/>
                </a:solidFill>
                <a:latin typeface="Times New Roman" pitchFamily="18" charset="0"/>
              </a:rPr>
              <a:t>Absence de lumière</a:t>
            </a:r>
            <a:r>
              <a:rPr lang="fr-FR" dirty="0" smtClean="0">
                <a:solidFill>
                  <a:srgbClr val="0000FF"/>
                </a:solidFill>
                <a:latin typeface="Times New Roman" pitchFamily="18" charset="0"/>
              </a:rPr>
              <a:t>: le rétinal se fixe sur l’opsine</a:t>
            </a:r>
          </a:p>
          <a:p>
            <a:pPr eaLnBrk="1" hangingPunct="1"/>
            <a:r>
              <a:rPr lang="fr-FR" b="1" dirty="0" smtClean="0">
                <a:solidFill>
                  <a:srgbClr val="FF0000"/>
                </a:solidFill>
                <a:latin typeface="Times New Roman" pitchFamily="18" charset="0"/>
              </a:rPr>
              <a:t>Présence de lumière </a:t>
            </a:r>
            <a:r>
              <a:rPr lang="fr-FR" dirty="0" smtClean="0">
                <a:solidFill>
                  <a:srgbClr val="0000FF"/>
                </a:solidFill>
                <a:latin typeface="Times New Roman" pitchFamily="18" charset="0"/>
              </a:rPr>
              <a:t>: le rétinal se détache du pigment </a:t>
            </a:r>
          </a:p>
          <a:p>
            <a:pPr eaLnBrk="1" hangingPunct="1">
              <a:buFont typeface="Arial" charset="0"/>
              <a:buNone/>
            </a:pPr>
            <a:r>
              <a:rPr lang="fr-FR" dirty="0" smtClean="0">
                <a:solidFill>
                  <a:srgbClr val="0000FF"/>
                </a:solidFill>
                <a:latin typeface="Times New Roman" pitchFamily="18" charset="0"/>
              </a:rPr>
              <a:t>et change de configuration: c’est le </a:t>
            </a:r>
          </a:p>
          <a:p>
            <a:pPr algn="ctr" eaLnBrk="1" hangingPunct="1">
              <a:buFont typeface="Arial" charset="0"/>
              <a:buNone/>
            </a:pPr>
            <a:r>
              <a:rPr lang="fr-FR" sz="3600" b="1" dirty="0" smtClean="0">
                <a:solidFill>
                  <a:srgbClr val="FF0000"/>
                </a:solidFill>
                <a:latin typeface="Times New Roman" pitchFamily="18" charset="0"/>
              </a:rPr>
              <a:t>BLANCHIMENT</a:t>
            </a:r>
          </a:p>
          <a:p>
            <a:pPr algn="just" eaLnBrk="1" hangingPunct="1">
              <a:buFont typeface="Arial" charset="0"/>
              <a:buNone/>
            </a:pPr>
            <a:endParaRPr lang="fr-FR" dirty="0" smtClean="0">
              <a:solidFill>
                <a:srgbClr val="0000FF"/>
              </a:solidFill>
            </a:endParaRPr>
          </a:p>
        </p:txBody>
      </p:sp>
    </p:spTree>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re 1"/>
          <p:cNvSpPr>
            <a:spLocks noGrp="1"/>
          </p:cNvSpPr>
          <p:nvPr>
            <p:ph type="title"/>
          </p:nvPr>
        </p:nvSpPr>
        <p:spPr>
          <a:xfrm>
            <a:off x="500063" y="-214313"/>
            <a:ext cx="8229600" cy="1143001"/>
          </a:xfrm>
        </p:spPr>
        <p:txBody>
          <a:bodyPr/>
          <a:lstStyle/>
          <a:p>
            <a:pPr eaLnBrk="1" hangingPunct="1"/>
            <a:r>
              <a:rPr lang="fr-FR" b="1" dirty="0" smtClean="0">
                <a:solidFill>
                  <a:srgbClr val="FF0000"/>
                </a:solidFill>
                <a:latin typeface="Times New Roman" pitchFamily="18" charset="0"/>
              </a:rPr>
              <a:t/>
            </a:r>
            <a:br>
              <a:rPr lang="fr-FR" b="1" dirty="0" smtClean="0">
                <a:solidFill>
                  <a:srgbClr val="FF0000"/>
                </a:solidFill>
                <a:latin typeface="Times New Roman" pitchFamily="18" charset="0"/>
              </a:rPr>
            </a:br>
            <a:r>
              <a:rPr lang="fr-FR" b="1" dirty="0" smtClean="0">
                <a:solidFill>
                  <a:srgbClr val="FF0000"/>
                </a:solidFill>
                <a:latin typeface="Times New Roman" pitchFamily="18" charset="0"/>
              </a:rPr>
              <a:t/>
            </a:r>
            <a:br>
              <a:rPr lang="fr-FR" b="1" dirty="0" smtClean="0">
                <a:solidFill>
                  <a:srgbClr val="FF0000"/>
                </a:solidFill>
                <a:latin typeface="Times New Roman" pitchFamily="18" charset="0"/>
              </a:rPr>
            </a:br>
            <a:r>
              <a:rPr lang="fr-FR" sz="3200" b="1" dirty="0" smtClean="0">
                <a:solidFill>
                  <a:srgbClr val="FF0000"/>
                </a:solidFill>
                <a:latin typeface="Times New Roman" pitchFamily="18" charset="0"/>
              </a:rPr>
              <a:t>C- LA PHOTOTRANSDUCTION</a:t>
            </a:r>
            <a:r>
              <a:rPr lang="fr-FR" b="1" dirty="0" smtClean="0">
                <a:solidFill>
                  <a:srgbClr val="FF0000"/>
                </a:solidFill>
                <a:latin typeface="Times New Roman" pitchFamily="18" charset="0"/>
              </a:rPr>
              <a:t/>
            </a:r>
            <a:br>
              <a:rPr lang="fr-FR" b="1" dirty="0" smtClean="0">
                <a:solidFill>
                  <a:srgbClr val="FF0000"/>
                </a:solidFill>
                <a:latin typeface="Times New Roman" pitchFamily="18" charset="0"/>
              </a:rPr>
            </a:br>
            <a:r>
              <a:rPr lang="fr-FR" b="1" dirty="0" smtClean="0">
                <a:solidFill>
                  <a:srgbClr val="FF0000"/>
                </a:solidFill>
                <a:latin typeface="Times New Roman" pitchFamily="18" charset="0"/>
              </a:rPr>
              <a:t/>
            </a:r>
            <a:br>
              <a:rPr lang="fr-FR" b="1" dirty="0" smtClean="0">
                <a:solidFill>
                  <a:srgbClr val="FF0000"/>
                </a:solidFill>
                <a:latin typeface="Times New Roman" pitchFamily="18" charset="0"/>
              </a:rPr>
            </a:br>
            <a:endParaRPr lang="fr-FR" b="1" dirty="0" smtClean="0">
              <a:solidFill>
                <a:srgbClr val="FF0000"/>
              </a:solidFill>
            </a:endParaRPr>
          </a:p>
        </p:txBody>
      </p:sp>
      <p:sp>
        <p:nvSpPr>
          <p:cNvPr id="75779" name="Espace réservé du contenu 2"/>
          <p:cNvSpPr>
            <a:spLocks noGrp="1"/>
          </p:cNvSpPr>
          <p:nvPr>
            <p:ph idx="1"/>
          </p:nvPr>
        </p:nvSpPr>
        <p:spPr>
          <a:xfrm>
            <a:off x="0" y="500063"/>
            <a:ext cx="9144000" cy="6357937"/>
          </a:xfrm>
        </p:spPr>
        <p:txBody>
          <a:bodyPr/>
          <a:lstStyle/>
          <a:p>
            <a:pPr algn="just" eaLnBrk="1" hangingPunct="1">
              <a:buFont typeface="Arial" charset="0"/>
              <a:buNone/>
            </a:pPr>
            <a:endParaRPr lang="fr-FR" sz="3000" dirty="0" smtClean="0">
              <a:solidFill>
                <a:srgbClr val="0000FF"/>
              </a:solidFill>
              <a:latin typeface="Times New Roman" pitchFamily="18" charset="0"/>
            </a:endParaRPr>
          </a:p>
          <a:p>
            <a:pPr algn="just" eaLnBrk="1" hangingPunct="1">
              <a:buFont typeface="Arial" charset="0"/>
              <a:buNone/>
            </a:pPr>
            <a:r>
              <a:rPr lang="fr-FR" sz="3000" dirty="0" smtClean="0">
                <a:solidFill>
                  <a:srgbClr val="0000FF"/>
                </a:solidFill>
                <a:latin typeface="Times New Roman" pitchFamily="18" charset="0"/>
              </a:rPr>
              <a:t>Les signaux électriques se produisent en réponse aux mouvements des ions entre </a:t>
            </a:r>
          </a:p>
          <a:p>
            <a:pPr algn="just" eaLnBrk="1" hangingPunct="1">
              <a:buFont typeface="Arial" charset="0"/>
              <a:buNone/>
            </a:pPr>
            <a:r>
              <a:rPr lang="fr-FR" sz="3000" b="1" dirty="0" smtClean="0">
                <a:solidFill>
                  <a:srgbClr val="0000FF"/>
                </a:solidFill>
                <a:latin typeface="Times New Roman" pitchFamily="18" charset="0"/>
              </a:rPr>
              <a:t>Milieu extra cellulaire </a:t>
            </a:r>
            <a:r>
              <a:rPr lang="fr-FR" sz="3000" dirty="0" smtClean="0">
                <a:solidFill>
                  <a:srgbClr val="0000FF"/>
                </a:solidFill>
                <a:latin typeface="Times New Roman" pitchFamily="18" charset="0"/>
              </a:rPr>
              <a:t>et </a:t>
            </a:r>
            <a:r>
              <a:rPr lang="fr-FR" sz="3000" b="1" dirty="0" smtClean="0">
                <a:solidFill>
                  <a:srgbClr val="0000FF"/>
                </a:solidFill>
                <a:latin typeface="Times New Roman" pitchFamily="18" charset="0"/>
              </a:rPr>
              <a:t>Milieu intra cellulaire</a:t>
            </a:r>
          </a:p>
          <a:p>
            <a:pPr algn="just" eaLnBrk="1" hangingPunct="1">
              <a:buNone/>
            </a:pPr>
            <a:r>
              <a:rPr lang="fr-FR" sz="3000" dirty="0" smtClean="0">
                <a:solidFill>
                  <a:srgbClr val="0000FF"/>
                </a:solidFill>
                <a:latin typeface="Times New Roman" pitchFamily="18" charset="0"/>
              </a:rPr>
              <a:t>Les bâtonnets contiennent des canaux ioniques qui permettent: entrées de Na</a:t>
            </a:r>
            <a:r>
              <a:rPr lang="fr-FR" sz="1800" dirty="0" smtClean="0">
                <a:solidFill>
                  <a:srgbClr val="0000FF"/>
                </a:solidFill>
                <a:latin typeface="Times New Roman" pitchFamily="18" charset="0"/>
              </a:rPr>
              <a:t>+</a:t>
            </a:r>
            <a:r>
              <a:rPr lang="fr-FR" sz="3000" dirty="0" smtClean="0">
                <a:solidFill>
                  <a:srgbClr val="0000FF"/>
                </a:solidFill>
                <a:latin typeface="Times New Roman" pitchFamily="18" charset="0"/>
              </a:rPr>
              <a:t>  sorties de K</a:t>
            </a:r>
            <a:r>
              <a:rPr lang="fr-FR" sz="1600" dirty="0" smtClean="0">
                <a:solidFill>
                  <a:srgbClr val="0000FF"/>
                </a:solidFill>
                <a:latin typeface="Times New Roman" pitchFamily="18" charset="0"/>
              </a:rPr>
              <a:t>+</a:t>
            </a:r>
            <a:endParaRPr lang="fr-FR" sz="3000" dirty="0" smtClean="0">
              <a:solidFill>
                <a:srgbClr val="0000FF"/>
              </a:solidFill>
            </a:endParaRPr>
          </a:p>
        </p:txBody>
      </p:sp>
    </p:spTree>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oupe rétine3"/>
          <p:cNvPicPr>
            <a:picLocks noChangeAspect="1" noChangeArrowheads="1"/>
          </p:cNvPicPr>
          <p:nvPr/>
        </p:nvPicPr>
        <p:blipFill>
          <a:blip r:embed="rId3" cstate="print"/>
          <a:srcRect/>
          <a:stretch>
            <a:fillRect/>
          </a:stretch>
        </p:blipFill>
        <p:spPr bwMode="auto">
          <a:xfrm>
            <a:off x="2209800" y="914400"/>
            <a:ext cx="5233988" cy="5483225"/>
          </a:xfrm>
          <a:prstGeom prst="rect">
            <a:avLst/>
          </a:prstGeom>
          <a:noFill/>
          <a:ln w="9525">
            <a:noFill/>
            <a:miter lim="800000"/>
            <a:headEnd/>
            <a:tailEnd/>
          </a:ln>
        </p:spPr>
      </p:pic>
      <p:sp>
        <p:nvSpPr>
          <p:cNvPr id="82947" name="Rectangle 3"/>
          <p:cNvSpPr>
            <a:spLocks noChangeArrowheads="1"/>
          </p:cNvSpPr>
          <p:nvPr/>
        </p:nvSpPr>
        <p:spPr bwMode="auto">
          <a:xfrm>
            <a:off x="2362200" y="209550"/>
            <a:ext cx="5638800" cy="387350"/>
          </a:xfrm>
          <a:prstGeom prst="rect">
            <a:avLst/>
          </a:prstGeom>
          <a:noFill/>
          <a:ln w="9525">
            <a:noFill/>
            <a:miter lim="800000"/>
            <a:headEnd/>
            <a:tailEnd/>
          </a:ln>
        </p:spPr>
        <p:txBody>
          <a:bodyPr wrap="none">
            <a:spAutoFit/>
          </a:bodyPr>
          <a:lstStyle/>
          <a:p>
            <a:pPr>
              <a:lnSpc>
                <a:spcPct val="80000"/>
              </a:lnSpc>
            </a:pPr>
            <a:r>
              <a:rPr lang="fr-FR" dirty="0">
                <a:solidFill>
                  <a:srgbClr val="FF0000"/>
                </a:solidFill>
              </a:rPr>
              <a:t>D- Circuits fondamentaux de la rétine</a:t>
            </a:r>
          </a:p>
        </p:txBody>
      </p:sp>
      <p:sp>
        <p:nvSpPr>
          <p:cNvPr id="82948" name="Text Box 4"/>
          <p:cNvSpPr txBox="1">
            <a:spLocks noChangeArrowheads="1"/>
          </p:cNvSpPr>
          <p:nvPr/>
        </p:nvSpPr>
        <p:spPr bwMode="auto">
          <a:xfrm>
            <a:off x="-76200" y="3295650"/>
            <a:ext cx="2763838" cy="360363"/>
          </a:xfrm>
          <a:prstGeom prst="rect">
            <a:avLst/>
          </a:prstGeom>
          <a:noFill/>
          <a:ln w="9525">
            <a:noFill/>
            <a:miter lim="800000"/>
            <a:headEnd/>
            <a:tailEnd/>
          </a:ln>
        </p:spPr>
        <p:txBody>
          <a:bodyPr wrap="none">
            <a:spAutoFit/>
          </a:bodyPr>
          <a:lstStyle/>
          <a:p>
            <a:pPr>
              <a:lnSpc>
                <a:spcPct val="80000"/>
              </a:lnSpc>
            </a:pPr>
            <a:r>
              <a:rPr lang="fr-FR" sz="2200" b="0"/>
              <a:t>Cellules horizontales</a:t>
            </a:r>
          </a:p>
        </p:txBody>
      </p:sp>
      <p:sp>
        <p:nvSpPr>
          <p:cNvPr id="82949" name="Text Box 5"/>
          <p:cNvSpPr txBox="1">
            <a:spLocks noChangeArrowheads="1"/>
          </p:cNvSpPr>
          <p:nvPr/>
        </p:nvSpPr>
        <p:spPr bwMode="auto">
          <a:xfrm>
            <a:off x="6334125" y="3732213"/>
            <a:ext cx="2047875" cy="628650"/>
          </a:xfrm>
          <a:prstGeom prst="rect">
            <a:avLst/>
          </a:prstGeom>
          <a:noFill/>
          <a:ln w="9525">
            <a:noFill/>
            <a:miter lim="800000"/>
            <a:headEnd/>
            <a:tailEnd/>
          </a:ln>
        </p:spPr>
        <p:txBody>
          <a:bodyPr wrap="none">
            <a:spAutoFit/>
          </a:bodyPr>
          <a:lstStyle/>
          <a:p>
            <a:pPr algn="ctr">
              <a:lnSpc>
                <a:spcPct val="80000"/>
              </a:lnSpc>
            </a:pPr>
            <a:r>
              <a:rPr lang="fr-FR" sz="2200" b="0"/>
              <a:t>Cellules gliales</a:t>
            </a:r>
          </a:p>
          <a:p>
            <a:pPr algn="ctr">
              <a:lnSpc>
                <a:spcPct val="80000"/>
              </a:lnSpc>
            </a:pPr>
            <a:r>
              <a:rPr lang="fr-FR" sz="2200" b="0"/>
              <a:t>(Müller)</a:t>
            </a:r>
          </a:p>
        </p:txBody>
      </p:sp>
      <p:sp>
        <p:nvSpPr>
          <p:cNvPr id="82950" name="Text Box 6"/>
          <p:cNvSpPr txBox="1">
            <a:spLocks noChangeArrowheads="1"/>
          </p:cNvSpPr>
          <p:nvPr/>
        </p:nvSpPr>
        <p:spPr bwMode="auto">
          <a:xfrm>
            <a:off x="6019800" y="3067050"/>
            <a:ext cx="2452688" cy="360363"/>
          </a:xfrm>
          <a:prstGeom prst="rect">
            <a:avLst/>
          </a:prstGeom>
          <a:noFill/>
          <a:ln w="9525">
            <a:noFill/>
            <a:miter lim="800000"/>
            <a:headEnd/>
            <a:tailEnd/>
          </a:ln>
        </p:spPr>
        <p:txBody>
          <a:bodyPr wrap="none">
            <a:spAutoFit/>
          </a:bodyPr>
          <a:lstStyle/>
          <a:p>
            <a:pPr>
              <a:lnSpc>
                <a:spcPct val="80000"/>
              </a:lnSpc>
            </a:pPr>
            <a:r>
              <a:rPr lang="fr-FR" sz="2200" b="0"/>
              <a:t>Cellules bipolaires</a:t>
            </a:r>
          </a:p>
        </p:txBody>
      </p:sp>
      <p:sp>
        <p:nvSpPr>
          <p:cNvPr id="82951" name="Text Box 7"/>
          <p:cNvSpPr txBox="1">
            <a:spLocks noChangeArrowheads="1"/>
          </p:cNvSpPr>
          <p:nvPr/>
        </p:nvSpPr>
        <p:spPr bwMode="auto">
          <a:xfrm>
            <a:off x="1752600" y="5614988"/>
            <a:ext cx="1474788" cy="628650"/>
          </a:xfrm>
          <a:prstGeom prst="rect">
            <a:avLst/>
          </a:prstGeom>
          <a:noFill/>
          <a:ln w="9525">
            <a:noFill/>
            <a:miter lim="800000"/>
            <a:headEnd/>
            <a:tailEnd/>
          </a:ln>
        </p:spPr>
        <p:txBody>
          <a:bodyPr wrap="none">
            <a:spAutoFit/>
          </a:bodyPr>
          <a:lstStyle/>
          <a:p>
            <a:pPr>
              <a:lnSpc>
                <a:spcPct val="80000"/>
              </a:lnSpc>
            </a:pPr>
            <a:r>
              <a:rPr lang="fr-FR" sz="2200" b="0"/>
              <a:t>Cellules </a:t>
            </a:r>
          </a:p>
          <a:p>
            <a:pPr>
              <a:lnSpc>
                <a:spcPct val="80000"/>
              </a:lnSpc>
            </a:pPr>
            <a:r>
              <a:rPr lang="fr-FR" sz="2200" b="0"/>
              <a:t>amacrines</a:t>
            </a:r>
          </a:p>
        </p:txBody>
      </p:sp>
      <p:sp>
        <p:nvSpPr>
          <p:cNvPr id="82952" name="Text Box 8"/>
          <p:cNvSpPr txBox="1">
            <a:spLocks noChangeArrowheads="1"/>
          </p:cNvSpPr>
          <p:nvPr/>
        </p:nvSpPr>
        <p:spPr bwMode="auto">
          <a:xfrm>
            <a:off x="5703888" y="6227763"/>
            <a:ext cx="2003425" cy="628650"/>
          </a:xfrm>
          <a:prstGeom prst="rect">
            <a:avLst/>
          </a:prstGeom>
          <a:noFill/>
          <a:ln w="9525">
            <a:noFill/>
            <a:miter lim="800000"/>
            <a:headEnd/>
            <a:tailEnd/>
          </a:ln>
        </p:spPr>
        <p:txBody>
          <a:bodyPr wrap="none">
            <a:spAutoFit/>
          </a:bodyPr>
          <a:lstStyle/>
          <a:p>
            <a:pPr algn="ctr">
              <a:lnSpc>
                <a:spcPct val="80000"/>
              </a:lnSpc>
            </a:pPr>
            <a:r>
              <a:rPr lang="fr-FR" sz="2200" b="0"/>
              <a:t>Cellules </a:t>
            </a:r>
          </a:p>
          <a:p>
            <a:pPr algn="ctr">
              <a:lnSpc>
                <a:spcPct val="80000"/>
              </a:lnSpc>
            </a:pPr>
            <a:r>
              <a:rPr lang="fr-FR" sz="2200" b="0"/>
              <a:t>ganglionnaires</a:t>
            </a:r>
          </a:p>
        </p:txBody>
      </p:sp>
      <p:sp>
        <p:nvSpPr>
          <p:cNvPr id="82953" name="Text Box 9"/>
          <p:cNvSpPr txBox="1">
            <a:spLocks noChangeArrowheads="1"/>
          </p:cNvSpPr>
          <p:nvPr/>
        </p:nvSpPr>
        <p:spPr bwMode="auto">
          <a:xfrm>
            <a:off x="1673225" y="509588"/>
            <a:ext cx="1273175" cy="360362"/>
          </a:xfrm>
          <a:prstGeom prst="rect">
            <a:avLst/>
          </a:prstGeom>
          <a:noFill/>
          <a:ln w="9525">
            <a:noFill/>
            <a:miter lim="800000"/>
            <a:headEnd/>
            <a:tailEnd/>
          </a:ln>
        </p:spPr>
        <p:txBody>
          <a:bodyPr wrap="none">
            <a:spAutoFit/>
          </a:bodyPr>
          <a:lstStyle/>
          <a:p>
            <a:pPr>
              <a:lnSpc>
                <a:spcPct val="80000"/>
              </a:lnSpc>
            </a:pPr>
            <a:r>
              <a:rPr lang="fr-FR" sz="2200" b="0"/>
              <a:t>batônnet</a:t>
            </a:r>
          </a:p>
        </p:txBody>
      </p:sp>
      <p:sp>
        <p:nvSpPr>
          <p:cNvPr id="82954" name="Text Box 10"/>
          <p:cNvSpPr txBox="1">
            <a:spLocks noChangeArrowheads="1"/>
          </p:cNvSpPr>
          <p:nvPr/>
        </p:nvSpPr>
        <p:spPr bwMode="auto">
          <a:xfrm>
            <a:off x="4114800" y="585788"/>
            <a:ext cx="790575" cy="360362"/>
          </a:xfrm>
          <a:prstGeom prst="rect">
            <a:avLst/>
          </a:prstGeom>
          <a:noFill/>
          <a:ln w="9525">
            <a:noFill/>
            <a:miter lim="800000"/>
            <a:headEnd/>
            <a:tailEnd/>
          </a:ln>
        </p:spPr>
        <p:txBody>
          <a:bodyPr wrap="none">
            <a:spAutoFit/>
          </a:bodyPr>
          <a:lstStyle/>
          <a:p>
            <a:pPr>
              <a:lnSpc>
                <a:spcPct val="80000"/>
              </a:lnSpc>
            </a:pPr>
            <a:r>
              <a:rPr lang="fr-FR" sz="2200" b="0"/>
              <a:t>cône</a:t>
            </a:r>
          </a:p>
        </p:txBody>
      </p:sp>
      <p:sp>
        <p:nvSpPr>
          <p:cNvPr id="82955" name="Text Box 11"/>
          <p:cNvSpPr txBox="1">
            <a:spLocks noChangeArrowheads="1"/>
          </p:cNvSpPr>
          <p:nvPr/>
        </p:nvSpPr>
        <p:spPr bwMode="auto">
          <a:xfrm>
            <a:off x="-14288" y="3960813"/>
            <a:ext cx="2452688" cy="628650"/>
          </a:xfrm>
          <a:prstGeom prst="rect">
            <a:avLst/>
          </a:prstGeom>
          <a:noFill/>
          <a:ln w="9525">
            <a:noFill/>
            <a:miter lim="800000"/>
            <a:headEnd/>
            <a:tailEnd/>
          </a:ln>
        </p:spPr>
        <p:txBody>
          <a:bodyPr wrap="none">
            <a:spAutoFit/>
          </a:bodyPr>
          <a:lstStyle/>
          <a:p>
            <a:pPr algn="ctr">
              <a:lnSpc>
                <a:spcPct val="80000"/>
              </a:lnSpc>
            </a:pPr>
            <a:r>
              <a:rPr lang="fr-FR" sz="2200" b="0"/>
              <a:t>Cellules bipolaires</a:t>
            </a:r>
          </a:p>
          <a:p>
            <a:pPr algn="ctr">
              <a:lnSpc>
                <a:spcPct val="80000"/>
              </a:lnSpc>
            </a:pPr>
            <a:r>
              <a:rPr lang="fr-FR" sz="2200" b="0"/>
              <a:t>de bâtonnet</a:t>
            </a:r>
          </a:p>
        </p:txBody>
      </p:sp>
      <p:sp>
        <p:nvSpPr>
          <p:cNvPr id="82956" name="Text Box 12"/>
          <p:cNvSpPr txBox="1">
            <a:spLocks noChangeArrowheads="1"/>
          </p:cNvSpPr>
          <p:nvPr/>
        </p:nvSpPr>
        <p:spPr bwMode="auto">
          <a:xfrm>
            <a:off x="2924175" y="6407150"/>
            <a:ext cx="1101725" cy="360363"/>
          </a:xfrm>
          <a:prstGeom prst="rect">
            <a:avLst/>
          </a:prstGeom>
          <a:noFill/>
          <a:ln w="9525">
            <a:noFill/>
            <a:miter lim="800000"/>
            <a:headEnd/>
            <a:tailEnd/>
          </a:ln>
        </p:spPr>
        <p:txBody>
          <a:bodyPr wrap="none">
            <a:spAutoFit/>
          </a:bodyPr>
          <a:lstStyle/>
          <a:p>
            <a:pPr>
              <a:lnSpc>
                <a:spcPct val="80000"/>
              </a:lnSpc>
            </a:pPr>
            <a:r>
              <a:rPr lang="fr-FR" sz="2200" b="0"/>
              <a:t>lumière</a:t>
            </a:r>
          </a:p>
        </p:txBody>
      </p:sp>
      <p:sp>
        <p:nvSpPr>
          <p:cNvPr id="82957" name="Text Box 13"/>
          <p:cNvSpPr txBox="1">
            <a:spLocks noChangeArrowheads="1"/>
          </p:cNvSpPr>
          <p:nvPr/>
        </p:nvSpPr>
        <p:spPr bwMode="auto">
          <a:xfrm>
            <a:off x="2540000" y="2265363"/>
            <a:ext cx="1303338" cy="628650"/>
          </a:xfrm>
          <a:prstGeom prst="rect">
            <a:avLst/>
          </a:prstGeom>
          <a:noFill/>
          <a:ln w="9525">
            <a:noFill/>
            <a:miter lim="800000"/>
            <a:headEnd/>
            <a:tailEnd/>
          </a:ln>
        </p:spPr>
        <p:txBody>
          <a:bodyPr wrap="none">
            <a:spAutoFit/>
          </a:bodyPr>
          <a:lstStyle/>
          <a:p>
            <a:pPr algn="ctr">
              <a:lnSpc>
                <a:spcPct val="80000"/>
              </a:lnSpc>
            </a:pPr>
            <a:r>
              <a:rPr lang="fr-FR" sz="2200" b="0"/>
              <a:t>Jonction </a:t>
            </a:r>
          </a:p>
          <a:p>
            <a:pPr algn="ctr">
              <a:lnSpc>
                <a:spcPct val="80000"/>
              </a:lnSpc>
            </a:pPr>
            <a:r>
              <a:rPr lang="fr-FR" sz="2200" b="0"/>
              <a:t>gap</a:t>
            </a:r>
          </a:p>
        </p:txBody>
      </p:sp>
      <p:sp>
        <p:nvSpPr>
          <p:cNvPr id="82958" name="Text Box 14"/>
          <p:cNvSpPr txBox="1">
            <a:spLocks noChangeArrowheads="1"/>
          </p:cNvSpPr>
          <p:nvPr/>
        </p:nvSpPr>
        <p:spPr bwMode="auto">
          <a:xfrm>
            <a:off x="5562600" y="615950"/>
            <a:ext cx="2857500" cy="360363"/>
          </a:xfrm>
          <a:prstGeom prst="rect">
            <a:avLst/>
          </a:prstGeom>
          <a:noFill/>
          <a:ln w="9525">
            <a:noFill/>
            <a:miter lim="800000"/>
            <a:headEnd/>
            <a:tailEnd/>
          </a:ln>
        </p:spPr>
        <p:txBody>
          <a:bodyPr wrap="none">
            <a:spAutoFit/>
          </a:bodyPr>
          <a:lstStyle/>
          <a:p>
            <a:pPr>
              <a:lnSpc>
                <a:spcPct val="80000"/>
              </a:lnSpc>
            </a:pPr>
            <a:r>
              <a:rPr lang="fr-FR" sz="2200" b="0"/>
              <a:t>Cellules pigmentaires</a:t>
            </a:r>
          </a:p>
        </p:txBody>
      </p:sp>
      <p:sp>
        <p:nvSpPr>
          <p:cNvPr id="82959" name="AutoShape 15"/>
          <p:cNvSpPr>
            <a:spLocks noChangeArrowheads="1"/>
          </p:cNvSpPr>
          <p:nvPr/>
        </p:nvSpPr>
        <p:spPr bwMode="auto">
          <a:xfrm>
            <a:off x="3962400" y="6400800"/>
            <a:ext cx="838200" cy="381000"/>
          </a:xfrm>
          <a:prstGeom prst="upArrow">
            <a:avLst>
              <a:gd name="adj1" fmla="val 50000"/>
              <a:gd name="adj2" fmla="val 25000"/>
            </a:avLst>
          </a:prstGeom>
          <a:solidFill>
            <a:srgbClr val="FFFF66"/>
          </a:solidFill>
          <a:ln w="9525">
            <a:solidFill>
              <a:schemeClr val="tx1"/>
            </a:solidFill>
            <a:miter lim="800000"/>
            <a:headEnd/>
            <a:tailEnd/>
          </a:ln>
        </p:spPr>
        <p:txBody>
          <a:bodyPr wrap="none" anchor="ctr"/>
          <a:lstStyle/>
          <a:p>
            <a:endParaRPr lang="fr-FR" b="0"/>
          </a:p>
        </p:txBody>
      </p:sp>
    </p:spTree>
  </p:cSld>
  <p:clrMapOvr>
    <a:masterClrMapping/>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1"/>
          <p:cNvSpPr>
            <a:spLocks noGrp="1"/>
          </p:cNvSpPr>
          <p:nvPr>
            <p:ph type="title"/>
          </p:nvPr>
        </p:nvSpPr>
        <p:spPr/>
        <p:txBody>
          <a:bodyPr/>
          <a:lstStyle/>
          <a:p>
            <a:pPr eaLnBrk="1" hangingPunct="1"/>
            <a:r>
              <a:rPr lang="fr-FR" b="1" dirty="0" smtClean="0">
                <a:solidFill>
                  <a:srgbClr val="FF0000"/>
                </a:solidFill>
              </a:rPr>
              <a:t>Traitement du signal lumineux</a:t>
            </a:r>
          </a:p>
        </p:txBody>
      </p:sp>
      <p:sp>
        <p:nvSpPr>
          <p:cNvPr id="88067" name="Espace réservé du contenu 2"/>
          <p:cNvSpPr>
            <a:spLocks noGrp="1"/>
          </p:cNvSpPr>
          <p:nvPr>
            <p:ph idx="1"/>
          </p:nvPr>
        </p:nvSpPr>
        <p:spPr/>
        <p:txBody>
          <a:bodyPr/>
          <a:lstStyle/>
          <a:p>
            <a:pPr eaLnBrk="1" hangingPunct="1"/>
            <a:r>
              <a:rPr lang="fr-FR" b="1" dirty="0" smtClean="0">
                <a:solidFill>
                  <a:srgbClr val="0000FF"/>
                </a:solidFill>
              </a:rPr>
              <a:t>Existe 2 types de neurones bipolaires</a:t>
            </a:r>
          </a:p>
          <a:p>
            <a:pPr eaLnBrk="1" hangingPunct="1">
              <a:buFont typeface="Arial" charset="0"/>
              <a:buNone/>
            </a:pPr>
            <a:r>
              <a:rPr lang="fr-FR" b="1" dirty="0" smtClean="0">
                <a:solidFill>
                  <a:srgbClr val="0000FF"/>
                </a:solidFill>
              </a:rPr>
              <a:t>Dans l’obscurité</a:t>
            </a:r>
          </a:p>
          <a:p>
            <a:pPr eaLnBrk="1" hangingPunct="1"/>
            <a:r>
              <a:rPr lang="fr-FR" b="1" dirty="0" smtClean="0">
                <a:solidFill>
                  <a:srgbClr val="0000FF"/>
                </a:solidFill>
              </a:rPr>
              <a:t>Light « ON »: sont inhibées par la libération de glutamate et activées par la lumière</a:t>
            </a:r>
          </a:p>
          <a:p>
            <a:pPr eaLnBrk="1" hangingPunct="1"/>
            <a:r>
              <a:rPr lang="fr-FR" b="1" dirty="0" smtClean="0">
                <a:solidFill>
                  <a:srgbClr val="0000FF"/>
                </a:solidFill>
              </a:rPr>
              <a:t>Light « OFF »: sont activées par la libération de glutamate et </a:t>
            </a:r>
            <a:r>
              <a:rPr lang="fr-FR" b="1" dirty="0" smtClean="0">
                <a:solidFill>
                  <a:srgbClr val="0000CC"/>
                </a:solidFill>
              </a:rPr>
              <a:t>inhibée</a:t>
            </a:r>
            <a:r>
              <a:rPr lang="fr-FR" b="1" dirty="0" smtClean="0">
                <a:solidFill>
                  <a:srgbClr val="0000FF"/>
                </a:solidFill>
              </a:rPr>
              <a:t>s par la lumière</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st2s-casteilla.net/spc/images/physique/P1_1/c3bis.jpg"/>
          <p:cNvPicPr>
            <a:picLocks noChangeAspect="1" noChangeArrowheads="1"/>
          </p:cNvPicPr>
          <p:nvPr/>
        </p:nvPicPr>
        <p:blipFill>
          <a:blip r:embed="rId2" cstate="print"/>
          <a:srcRect/>
          <a:stretch>
            <a:fillRect/>
          </a:stretch>
        </p:blipFill>
        <p:spPr bwMode="auto">
          <a:xfrm>
            <a:off x="71438" y="838200"/>
            <a:ext cx="8964612" cy="6119813"/>
          </a:xfrm>
          <a:prstGeom prst="rect">
            <a:avLst/>
          </a:prstGeom>
          <a:noFill/>
          <a:ln w="9525">
            <a:noFill/>
            <a:miter lim="800000"/>
            <a:headEnd/>
            <a:tailEnd/>
          </a:ln>
        </p:spPr>
      </p:pic>
      <p:sp>
        <p:nvSpPr>
          <p:cNvPr id="13315" name="ZoneTexte 2"/>
          <p:cNvSpPr txBox="1">
            <a:spLocks noChangeArrowheads="1"/>
          </p:cNvSpPr>
          <p:nvPr/>
        </p:nvSpPr>
        <p:spPr bwMode="auto">
          <a:xfrm>
            <a:off x="684213" y="0"/>
            <a:ext cx="7416800" cy="461963"/>
          </a:xfrm>
          <a:prstGeom prst="rect">
            <a:avLst/>
          </a:prstGeom>
          <a:noFill/>
          <a:ln w="9525">
            <a:noFill/>
            <a:miter lim="800000"/>
            <a:headEnd/>
            <a:tailEnd/>
          </a:ln>
        </p:spPr>
        <p:txBody>
          <a:bodyPr>
            <a:spAutoFit/>
          </a:bodyPr>
          <a:lstStyle/>
          <a:p>
            <a:pPr algn="ctr"/>
            <a:r>
              <a:rPr lang="fr-FR">
                <a:solidFill>
                  <a:srgbClr val="FF0000"/>
                </a:solidFill>
              </a:rPr>
              <a:t>Coupe de l’œil </a:t>
            </a:r>
          </a:p>
        </p:txBody>
      </p:sp>
    </p:spTree>
  </p:cSld>
  <p:clrMapOvr>
    <a:masterClrMapping/>
  </p:clrMapOvr>
  <p:transition spd="slow">
    <p:wedg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retine1c"/>
          <p:cNvPicPr>
            <a:picLocks noChangeAspect="1" noChangeArrowheads="1"/>
          </p:cNvPicPr>
          <p:nvPr/>
        </p:nvPicPr>
        <p:blipFill>
          <a:blip r:embed="rId3" cstate="print"/>
          <a:srcRect t="8556"/>
          <a:stretch>
            <a:fillRect/>
          </a:stretch>
        </p:blipFill>
        <p:spPr bwMode="auto">
          <a:xfrm>
            <a:off x="741363" y="457200"/>
            <a:ext cx="4659312" cy="3817938"/>
          </a:xfrm>
          <a:prstGeom prst="rect">
            <a:avLst/>
          </a:prstGeom>
          <a:noFill/>
          <a:ln w="9525">
            <a:noFill/>
            <a:miter lim="800000"/>
            <a:headEnd/>
            <a:tailEnd/>
          </a:ln>
        </p:spPr>
      </p:pic>
      <p:pic>
        <p:nvPicPr>
          <p:cNvPr id="91139" name="Picture 3" descr="retine1c"/>
          <p:cNvPicPr>
            <a:picLocks noChangeAspect="1" noChangeArrowheads="1"/>
          </p:cNvPicPr>
          <p:nvPr/>
        </p:nvPicPr>
        <p:blipFill>
          <a:blip r:embed="rId3" cstate="print"/>
          <a:srcRect t="8745"/>
          <a:stretch>
            <a:fillRect/>
          </a:stretch>
        </p:blipFill>
        <p:spPr bwMode="auto">
          <a:xfrm>
            <a:off x="1676400" y="457200"/>
            <a:ext cx="4659313" cy="3810000"/>
          </a:xfrm>
          <a:prstGeom prst="rect">
            <a:avLst/>
          </a:prstGeom>
          <a:noFill/>
          <a:ln w="9525">
            <a:noFill/>
            <a:miter lim="800000"/>
            <a:headEnd/>
            <a:tailEnd/>
          </a:ln>
        </p:spPr>
      </p:pic>
      <p:pic>
        <p:nvPicPr>
          <p:cNvPr id="91140" name="Picture 4" descr="retine1c"/>
          <p:cNvPicPr>
            <a:picLocks noChangeAspect="1" noChangeArrowheads="1"/>
          </p:cNvPicPr>
          <p:nvPr/>
        </p:nvPicPr>
        <p:blipFill>
          <a:blip r:embed="rId3" cstate="print"/>
          <a:srcRect t="9125"/>
          <a:stretch>
            <a:fillRect/>
          </a:stretch>
        </p:blipFill>
        <p:spPr bwMode="auto">
          <a:xfrm>
            <a:off x="2667000" y="457200"/>
            <a:ext cx="4659313" cy="3794125"/>
          </a:xfrm>
          <a:prstGeom prst="rect">
            <a:avLst/>
          </a:prstGeom>
          <a:noFill/>
          <a:ln w="9525">
            <a:noFill/>
            <a:miter lim="800000"/>
            <a:headEnd/>
            <a:tailEnd/>
          </a:ln>
        </p:spPr>
      </p:pic>
      <p:sp>
        <p:nvSpPr>
          <p:cNvPr id="91141" name="Freeform 5"/>
          <p:cNvSpPr>
            <a:spLocks/>
          </p:cNvSpPr>
          <p:nvPr/>
        </p:nvSpPr>
        <p:spPr bwMode="auto">
          <a:xfrm>
            <a:off x="2971800" y="4267200"/>
            <a:ext cx="6324600" cy="2222500"/>
          </a:xfrm>
          <a:custGeom>
            <a:avLst/>
            <a:gdLst>
              <a:gd name="T0" fmla="*/ 2147483647 w 3989"/>
              <a:gd name="T1" fmla="*/ 2147483647 h 1670"/>
              <a:gd name="T2" fmla="*/ 2147483647 w 3989"/>
              <a:gd name="T3" fmla="*/ 2147483647 h 1670"/>
              <a:gd name="T4" fmla="*/ 2147483647 w 3989"/>
              <a:gd name="T5" fmla="*/ 2147483647 h 1670"/>
              <a:gd name="T6" fmla="*/ 2147483647 w 3989"/>
              <a:gd name="T7" fmla="*/ 2147483647 h 1670"/>
              <a:gd name="T8" fmla="*/ 2147483647 w 3989"/>
              <a:gd name="T9" fmla="*/ 2147483647 h 1670"/>
              <a:gd name="T10" fmla="*/ 2147483647 w 3989"/>
              <a:gd name="T11" fmla="*/ 2147483647 h 1670"/>
              <a:gd name="T12" fmla="*/ 2147483647 w 3989"/>
              <a:gd name="T13" fmla="*/ 2147483647 h 1670"/>
              <a:gd name="T14" fmla="*/ 2147483647 w 3989"/>
              <a:gd name="T15" fmla="*/ 2147483647 h 1670"/>
              <a:gd name="T16" fmla="*/ 2147483647 w 3989"/>
              <a:gd name="T17" fmla="*/ 2147483647 h 1670"/>
              <a:gd name="T18" fmla="*/ 2147483647 w 3989"/>
              <a:gd name="T19" fmla="*/ 2147483647 h 1670"/>
              <a:gd name="T20" fmla="*/ 2147483647 w 3989"/>
              <a:gd name="T21" fmla="*/ 2147483647 h 1670"/>
              <a:gd name="T22" fmla="*/ 2147483647 w 3989"/>
              <a:gd name="T23" fmla="*/ 2147483647 h 1670"/>
              <a:gd name="T24" fmla="*/ 2147483647 w 3989"/>
              <a:gd name="T25" fmla="*/ 2147483647 h 1670"/>
              <a:gd name="T26" fmla="*/ 2147483647 w 3989"/>
              <a:gd name="T27" fmla="*/ 2147483647 h 1670"/>
              <a:gd name="T28" fmla="*/ 2147483647 w 3989"/>
              <a:gd name="T29" fmla="*/ 2147483647 h 1670"/>
              <a:gd name="T30" fmla="*/ 2147483647 w 3989"/>
              <a:gd name="T31" fmla="*/ 2147483647 h 1670"/>
              <a:gd name="T32" fmla="*/ 2147483647 w 3989"/>
              <a:gd name="T33" fmla="*/ 2147483647 h 1670"/>
              <a:gd name="T34" fmla="*/ 2147483647 w 3989"/>
              <a:gd name="T35" fmla="*/ 2147483647 h 1670"/>
              <a:gd name="T36" fmla="*/ 2147483647 w 3989"/>
              <a:gd name="T37" fmla="*/ 2147483647 h 1670"/>
              <a:gd name="T38" fmla="*/ 2147483647 w 3989"/>
              <a:gd name="T39" fmla="*/ 2147483647 h 1670"/>
              <a:gd name="T40" fmla="*/ 2147483647 w 3989"/>
              <a:gd name="T41" fmla="*/ 2147483647 h 1670"/>
              <a:gd name="T42" fmla="*/ 2147483647 w 3989"/>
              <a:gd name="T43" fmla="*/ 2147483647 h 1670"/>
              <a:gd name="T44" fmla="*/ 2147483647 w 3989"/>
              <a:gd name="T45" fmla="*/ 2147483647 h 1670"/>
              <a:gd name="T46" fmla="*/ 2147483647 w 3989"/>
              <a:gd name="T47" fmla="*/ 2147483647 h 1670"/>
              <a:gd name="T48" fmla="*/ 2147483647 w 3989"/>
              <a:gd name="T49" fmla="*/ 2147483647 h 1670"/>
              <a:gd name="T50" fmla="*/ 2147483647 w 3989"/>
              <a:gd name="T51" fmla="*/ 2147483647 h 1670"/>
              <a:gd name="T52" fmla="*/ 2147483647 w 3989"/>
              <a:gd name="T53" fmla="*/ 2147483647 h 1670"/>
              <a:gd name="T54" fmla="*/ 2147483647 w 3989"/>
              <a:gd name="T55" fmla="*/ 2147483647 h 1670"/>
              <a:gd name="T56" fmla="*/ 2147483647 w 3989"/>
              <a:gd name="T57" fmla="*/ 2147483647 h 1670"/>
              <a:gd name="T58" fmla="*/ 2147483647 w 3989"/>
              <a:gd name="T59" fmla="*/ 2147483647 h 1670"/>
              <a:gd name="T60" fmla="*/ 2147483647 w 3989"/>
              <a:gd name="T61" fmla="*/ 2147483647 h 1670"/>
              <a:gd name="T62" fmla="*/ 2147483647 w 3989"/>
              <a:gd name="T63" fmla="*/ 2147483647 h 1670"/>
              <a:gd name="T64" fmla="*/ 2147483647 w 3989"/>
              <a:gd name="T65" fmla="*/ 2147483647 h 1670"/>
              <a:gd name="T66" fmla="*/ 2147483647 w 3989"/>
              <a:gd name="T67" fmla="*/ 2147483647 h 1670"/>
              <a:gd name="T68" fmla="*/ 2147483647 w 3989"/>
              <a:gd name="T69" fmla="*/ 2147483647 h 1670"/>
              <a:gd name="T70" fmla="*/ 2147483647 w 3989"/>
              <a:gd name="T71" fmla="*/ 2147483647 h 1670"/>
              <a:gd name="T72" fmla="*/ 2147483647 w 3989"/>
              <a:gd name="T73" fmla="*/ 2147483647 h 16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89"/>
              <a:gd name="T112" fmla="*/ 0 h 1670"/>
              <a:gd name="T113" fmla="*/ 3989 w 3989"/>
              <a:gd name="T114" fmla="*/ 1670 h 16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89" h="1670">
                <a:moveTo>
                  <a:pt x="58" y="110"/>
                </a:moveTo>
                <a:cubicBezTo>
                  <a:pt x="74" y="134"/>
                  <a:pt x="90" y="158"/>
                  <a:pt x="106" y="182"/>
                </a:cubicBezTo>
                <a:cubicBezTo>
                  <a:pt x="119" y="201"/>
                  <a:pt x="137" y="197"/>
                  <a:pt x="154" y="206"/>
                </a:cubicBezTo>
                <a:cubicBezTo>
                  <a:pt x="171" y="215"/>
                  <a:pt x="184" y="232"/>
                  <a:pt x="202" y="238"/>
                </a:cubicBezTo>
                <a:cubicBezTo>
                  <a:pt x="315" y="276"/>
                  <a:pt x="331" y="278"/>
                  <a:pt x="466" y="286"/>
                </a:cubicBezTo>
                <a:cubicBezTo>
                  <a:pt x="512" y="301"/>
                  <a:pt x="561" y="307"/>
                  <a:pt x="602" y="334"/>
                </a:cubicBezTo>
                <a:cubicBezTo>
                  <a:pt x="615" y="373"/>
                  <a:pt x="620" y="413"/>
                  <a:pt x="626" y="454"/>
                </a:cubicBezTo>
                <a:cubicBezTo>
                  <a:pt x="623" y="537"/>
                  <a:pt x="623" y="619"/>
                  <a:pt x="618" y="702"/>
                </a:cubicBezTo>
                <a:cubicBezTo>
                  <a:pt x="617" y="718"/>
                  <a:pt x="608" y="747"/>
                  <a:pt x="594" y="758"/>
                </a:cubicBezTo>
                <a:cubicBezTo>
                  <a:pt x="580" y="769"/>
                  <a:pt x="561" y="772"/>
                  <a:pt x="546" y="782"/>
                </a:cubicBezTo>
                <a:cubicBezTo>
                  <a:pt x="532" y="825"/>
                  <a:pt x="513" y="884"/>
                  <a:pt x="546" y="926"/>
                </a:cubicBezTo>
                <a:cubicBezTo>
                  <a:pt x="563" y="947"/>
                  <a:pt x="573" y="938"/>
                  <a:pt x="594" y="950"/>
                </a:cubicBezTo>
                <a:cubicBezTo>
                  <a:pt x="611" y="959"/>
                  <a:pt x="642" y="982"/>
                  <a:pt x="642" y="982"/>
                </a:cubicBezTo>
                <a:cubicBezTo>
                  <a:pt x="657" y="1027"/>
                  <a:pt x="648" y="985"/>
                  <a:pt x="642" y="1046"/>
                </a:cubicBezTo>
                <a:cubicBezTo>
                  <a:pt x="638" y="1091"/>
                  <a:pt x="637" y="1137"/>
                  <a:pt x="634" y="1182"/>
                </a:cubicBezTo>
                <a:cubicBezTo>
                  <a:pt x="632" y="1209"/>
                  <a:pt x="629" y="1235"/>
                  <a:pt x="626" y="1262"/>
                </a:cubicBezTo>
                <a:cubicBezTo>
                  <a:pt x="629" y="1326"/>
                  <a:pt x="629" y="1390"/>
                  <a:pt x="634" y="1454"/>
                </a:cubicBezTo>
                <a:cubicBezTo>
                  <a:pt x="635" y="1462"/>
                  <a:pt x="640" y="1470"/>
                  <a:pt x="642" y="1478"/>
                </a:cubicBezTo>
                <a:cubicBezTo>
                  <a:pt x="646" y="1494"/>
                  <a:pt x="641" y="1513"/>
                  <a:pt x="650" y="1526"/>
                </a:cubicBezTo>
                <a:cubicBezTo>
                  <a:pt x="670" y="1555"/>
                  <a:pt x="700" y="1559"/>
                  <a:pt x="730" y="1566"/>
                </a:cubicBezTo>
                <a:cubicBezTo>
                  <a:pt x="794" y="1609"/>
                  <a:pt x="734" y="1574"/>
                  <a:pt x="890" y="1590"/>
                </a:cubicBezTo>
                <a:cubicBezTo>
                  <a:pt x="964" y="1597"/>
                  <a:pt x="1038" y="1618"/>
                  <a:pt x="1114" y="1622"/>
                </a:cubicBezTo>
                <a:cubicBezTo>
                  <a:pt x="1227" y="1629"/>
                  <a:pt x="1444" y="1635"/>
                  <a:pt x="1546" y="1638"/>
                </a:cubicBezTo>
                <a:cubicBezTo>
                  <a:pt x="1675" y="1650"/>
                  <a:pt x="1801" y="1664"/>
                  <a:pt x="1930" y="1670"/>
                </a:cubicBezTo>
                <a:cubicBezTo>
                  <a:pt x="2101" y="1661"/>
                  <a:pt x="2265" y="1633"/>
                  <a:pt x="2434" y="1622"/>
                </a:cubicBezTo>
                <a:cubicBezTo>
                  <a:pt x="2483" y="1615"/>
                  <a:pt x="2529" y="1605"/>
                  <a:pt x="2578" y="1598"/>
                </a:cubicBezTo>
                <a:cubicBezTo>
                  <a:pt x="3049" y="1603"/>
                  <a:pt x="3509" y="1609"/>
                  <a:pt x="3978" y="1598"/>
                </a:cubicBezTo>
                <a:cubicBezTo>
                  <a:pt x="3981" y="1590"/>
                  <a:pt x="3989" y="1582"/>
                  <a:pt x="3986" y="1574"/>
                </a:cubicBezTo>
                <a:cubicBezTo>
                  <a:pt x="3982" y="1565"/>
                  <a:pt x="3972" y="1559"/>
                  <a:pt x="3962" y="1558"/>
                </a:cubicBezTo>
                <a:cubicBezTo>
                  <a:pt x="3917" y="1554"/>
                  <a:pt x="3838" y="1577"/>
                  <a:pt x="3794" y="1582"/>
                </a:cubicBezTo>
                <a:cubicBezTo>
                  <a:pt x="3710" y="1576"/>
                  <a:pt x="3642" y="1561"/>
                  <a:pt x="3562" y="1550"/>
                </a:cubicBezTo>
                <a:cubicBezTo>
                  <a:pt x="3428" y="1531"/>
                  <a:pt x="3289" y="1534"/>
                  <a:pt x="3154" y="1526"/>
                </a:cubicBezTo>
                <a:cubicBezTo>
                  <a:pt x="3035" y="1533"/>
                  <a:pt x="2920" y="1547"/>
                  <a:pt x="2802" y="1558"/>
                </a:cubicBezTo>
                <a:cubicBezTo>
                  <a:pt x="2628" y="1548"/>
                  <a:pt x="2475" y="1545"/>
                  <a:pt x="2298" y="1550"/>
                </a:cubicBezTo>
                <a:cubicBezTo>
                  <a:pt x="2183" y="1562"/>
                  <a:pt x="2076" y="1595"/>
                  <a:pt x="1962" y="1614"/>
                </a:cubicBezTo>
                <a:cubicBezTo>
                  <a:pt x="1855" y="1606"/>
                  <a:pt x="1748" y="1571"/>
                  <a:pt x="1642" y="1566"/>
                </a:cubicBezTo>
                <a:cubicBezTo>
                  <a:pt x="1535" y="1561"/>
                  <a:pt x="1429" y="1561"/>
                  <a:pt x="1322" y="1558"/>
                </a:cubicBezTo>
                <a:cubicBezTo>
                  <a:pt x="1180" y="1546"/>
                  <a:pt x="1046" y="1520"/>
                  <a:pt x="906" y="1502"/>
                </a:cubicBezTo>
                <a:cubicBezTo>
                  <a:pt x="820" y="1473"/>
                  <a:pt x="875" y="1487"/>
                  <a:pt x="738" y="1478"/>
                </a:cubicBezTo>
                <a:cubicBezTo>
                  <a:pt x="694" y="1412"/>
                  <a:pt x="684" y="1323"/>
                  <a:pt x="674" y="1246"/>
                </a:cubicBezTo>
                <a:cubicBezTo>
                  <a:pt x="677" y="1201"/>
                  <a:pt x="677" y="1155"/>
                  <a:pt x="682" y="1110"/>
                </a:cubicBezTo>
                <a:cubicBezTo>
                  <a:pt x="683" y="1102"/>
                  <a:pt x="688" y="1094"/>
                  <a:pt x="690" y="1086"/>
                </a:cubicBezTo>
                <a:cubicBezTo>
                  <a:pt x="696" y="1065"/>
                  <a:pt x="685" y="1029"/>
                  <a:pt x="706" y="1022"/>
                </a:cubicBezTo>
                <a:cubicBezTo>
                  <a:pt x="730" y="1014"/>
                  <a:pt x="756" y="1002"/>
                  <a:pt x="778" y="990"/>
                </a:cubicBezTo>
                <a:cubicBezTo>
                  <a:pt x="795" y="981"/>
                  <a:pt x="826" y="958"/>
                  <a:pt x="826" y="958"/>
                </a:cubicBezTo>
                <a:cubicBezTo>
                  <a:pt x="837" y="925"/>
                  <a:pt x="855" y="891"/>
                  <a:pt x="874" y="862"/>
                </a:cubicBezTo>
                <a:cubicBezTo>
                  <a:pt x="871" y="833"/>
                  <a:pt x="872" y="803"/>
                  <a:pt x="866" y="774"/>
                </a:cubicBezTo>
                <a:cubicBezTo>
                  <a:pt x="859" y="740"/>
                  <a:pt x="820" y="734"/>
                  <a:pt x="794" y="726"/>
                </a:cubicBezTo>
                <a:cubicBezTo>
                  <a:pt x="744" y="711"/>
                  <a:pt x="717" y="701"/>
                  <a:pt x="666" y="694"/>
                </a:cubicBezTo>
                <a:cubicBezTo>
                  <a:pt x="649" y="642"/>
                  <a:pt x="665" y="587"/>
                  <a:pt x="674" y="534"/>
                </a:cubicBezTo>
                <a:cubicBezTo>
                  <a:pt x="677" y="478"/>
                  <a:pt x="677" y="422"/>
                  <a:pt x="682" y="366"/>
                </a:cubicBezTo>
                <a:cubicBezTo>
                  <a:pt x="683" y="358"/>
                  <a:pt x="683" y="347"/>
                  <a:pt x="690" y="342"/>
                </a:cubicBezTo>
                <a:cubicBezTo>
                  <a:pt x="723" y="318"/>
                  <a:pt x="776" y="325"/>
                  <a:pt x="810" y="302"/>
                </a:cubicBezTo>
                <a:cubicBezTo>
                  <a:pt x="879" y="256"/>
                  <a:pt x="948" y="252"/>
                  <a:pt x="1026" y="230"/>
                </a:cubicBezTo>
                <a:cubicBezTo>
                  <a:pt x="1080" y="215"/>
                  <a:pt x="1163" y="213"/>
                  <a:pt x="1210" y="182"/>
                </a:cubicBezTo>
                <a:cubicBezTo>
                  <a:pt x="1232" y="167"/>
                  <a:pt x="1282" y="150"/>
                  <a:pt x="1282" y="150"/>
                </a:cubicBezTo>
                <a:cubicBezTo>
                  <a:pt x="1287" y="134"/>
                  <a:pt x="1314" y="98"/>
                  <a:pt x="1298" y="102"/>
                </a:cubicBezTo>
                <a:cubicBezTo>
                  <a:pt x="1252" y="114"/>
                  <a:pt x="1212" y="129"/>
                  <a:pt x="1170" y="150"/>
                </a:cubicBezTo>
                <a:cubicBezTo>
                  <a:pt x="1140" y="165"/>
                  <a:pt x="1109" y="187"/>
                  <a:pt x="1074" y="190"/>
                </a:cubicBezTo>
                <a:cubicBezTo>
                  <a:pt x="1039" y="193"/>
                  <a:pt x="1005" y="195"/>
                  <a:pt x="970" y="198"/>
                </a:cubicBezTo>
                <a:cubicBezTo>
                  <a:pt x="922" y="214"/>
                  <a:pt x="868" y="223"/>
                  <a:pt x="818" y="230"/>
                </a:cubicBezTo>
                <a:cubicBezTo>
                  <a:pt x="767" y="247"/>
                  <a:pt x="711" y="256"/>
                  <a:pt x="666" y="286"/>
                </a:cubicBezTo>
                <a:cubicBezTo>
                  <a:pt x="650" y="239"/>
                  <a:pt x="671" y="196"/>
                  <a:pt x="682" y="150"/>
                </a:cubicBezTo>
                <a:cubicBezTo>
                  <a:pt x="679" y="115"/>
                  <a:pt x="687" y="78"/>
                  <a:pt x="674" y="46"/>
                </a:cubicBezTo>
                <a:cubicBezTo>
                  <a:pt x="655" y="0"/>
                  <a:pt x="637" y="70"/>
                  <a:pt x="634" y="78"/>
                </a:cubicBezTo>
                <a:cubicBezTo>
                  <a:pt x="633" y="93"/>
                  <a:pt x="629" y="248"/>
                  <a:pt x="610" y="286"/>
                </a:cubicBezTo>
                <a:cubicBezTo>
                  <a:pt x="606" y="294"/>
                  <a:pt x="594" y="291"/>
                  <a:pt x="586" y="294"/>
                </a:cubicBezTo>
                <a:cubicBezTo>
                  <a:pt x="519" y="272"/>
                  <a:pt x="626" y="306"/>
                  <a:pt x="506" y="278"/>
                </a:cubicBezTo>
                <a:cubicBezTo>
                  <a:pt x="456" y="266"/>
                  <a:pt x="405" y="236"/>
                  <a:pt x="354" y="230"/>
                </a:cubicBezTo>
                <a:cubicBezTo>
                  <a:pt x="263" y="220"/>
                  <a:pt x="306" y="225"/>
                  <a:pt x="226" y="214"/>
                </a:cubicBezTo>
                <a:cubicBezTo>
                  <a:pt x="191" y="202"/>
                  <a:pt x="165" y="178"/>
                  <a:pt x="130" y="166"/>
                </a:cubicBezTo>
                <a:cubicBezTo>
                  <a:pt x="111" y="137"/>
                  <a:pt x="93" y="103"/>
                  <a:pt x="82" y="70"/>
                </a:cubicBezTo>
                <a:cubicBezTo>
                  <a:pt x="58" y="73"/>
                  <a:pt x="22" y="57"/>
                  <a:pt x="10" y="78"/>
                </a:cubicBezTo>
                <a:cubicBezTo>
                  <a:pt x="0" y="94"/>
                  <a:pt x="58" y="110"/>
                  <a:pt x="58" y="110"/>
                </a:cubicBezTo>
                <a:close/>
              </a:path>
            </a:pathLst>
          </a:custGeom>
          <a:solidFill>
            <a:schemeClr val="hlink"/>
          </a:solidFill>
          <a:ln w="9525">
            <a:solidFill>
              <a:schemeClr val="tx1"/>
            </a:solidFill>
            <a:round/>
            <a:headEnd/>
            <a:tailEnd/>
          </a:ln>
        </p:spPr>
        <p:txBody>
          <a:bodyPr/>
          <a:lstStyle/>
          <a:p>
            <a:endParaRPr lang="fr-FR"/>
          </a:p>
        </p:txBody>
      </p:sp>
      <p:sp>
        <p:nvSpPr>
          <p:cNvPr id="91142" name="Oval 6"/>
          <p:cNvSpPr>
            <a:spLocks noChangeArrowheads="1"/>
          </p:cNvSpPr>
          <p:nvPr/>
        </p:nvSpPr>
        <p:spPr bwMode="auto">
          <a:xfrm>
            <a:off x="4038600" y="5334000"/>
            <a:ext cx="152400" cy="152400"/>
          </a:xfrm>
          <a:prstGeom prst="ellipse">
            <a:avLst/>
          </a:prstGeom>
          <a:solidFill>
            <a:schemeClr val="accent2"/>
          </a:solidFill>
          <a:ln w="9525">
            <a:solidFill>
              <a:schemeClr val="tx1"/>
            </a:solidFill>
            <a:round/>
            <a:headEnd/>
            <a:tailEnd/>
          </a:ln>
        </p:spPr>
        <p:txBody>
          <a:bodyPr wrap="none" anchor="ctr"/>
          <a:lstStyle/>
          <a:p>
            <a:endParaRPr lang="fr-FR" b="0"/>
          </a:p>
        </p:txBody>
      </p:sp>
      <p:sp>
        <p:nvSpPr>
          <p:cNvPr id="91143" name="Text Box 7"/>
          <p:cNvSpPr txBox="1">
            <a:spLocks noChangeArrowheads="1"/>
          </p:cNvSpPr>
          <p:nvPr/>
        </p:nvSpPr>
        <p:spPr bwMode="auto">
          <a:xfrm>
            <a:off x="228600" y="5181600"/>
            <a:ext cx="3200400" cy="1311275"/>
          </a:xfrm>
          <a:prstGeom prst="rect">
            <a:avLst/>
          </a:prstGeom>
          <a:noFill/>
          <a:ln w="9525">
            <a:noFill/>
            <a:miter lim="800000"/>
            <a:headEnd/>
            <a:tailEnd/>
          </a:ln>
        </p:spPr>
        <p:txBody>
          <a:bodyPr>
            <a:spAutoFit/>
          </a:bodyPr>
          <a:lstStyle/>
          <a:p>
            <a:pPr algn="ctr"/>
            <a:r>
              <a:rPr lang="fr-FR" sz="2000" b="0">
                <a:solidFill>
                  <a:srgbClr val="0000FF"/>
                </a:solidFill>
              </a:rPr>
              <a:t>Cellule ganglionnaire</a:t>
            </a:r>
          </a:p>
          <a:p>
            <a:pPr algn="ctr"/>
            <a:r>
              <a:rPr lang="fr-FR" sz="2000" b="0">
                <a:solidFill>
                  <a:srgbClr val="0000FF"/>
                </a:solidFill>
              </a:rPr>
              <a:t>Centre ON/connectée à</a:t>
            </a:r>
          </a:p>
          <a:p>
            <a:pPr algn="ctr"/>
            <a:r>
              <a:rPr lang="fr-FR" sz="2000" b="0">
                <a:solidFill>
                  <a:srgbClr val="0000FF"/>
                </a:solidFill>
              </a:rPr>
              <a:t>des cellules bipolaires centre ON</a:t>
            </a:r>
            <a:endParaRPr lang="en-GB" sz="2000" b="0">
              <a:solidFill>
                <a:srgbClr val="0000FF"/>
              </a:solidFill>
            </a:endParaRPr>
          </a:p>
        </p:txBody>
      </p:sp>
      <p:sp>
        <p:nvSpPr>
          <p:cNvPr id="87048" name="AutoShape 8"/>
          <p:cNvSpPr>
            <a:spLocks noChangeArrowheads="1"/>
          </p:cNvSpPr>
          <p:nvPr/>
        </p:nvSpPr>
        <p:spPr bwMode="auto">
          <a:xfrm rot="9106931">
            <a:off x="4572000" y="-457200"/>
            <a:ext cx="2286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solidFill>
              <a:srgbClr val="FFFF00"/>
            </a:solidFill>
            <a:miter lim="800000"/>
            <a:headEnd/>
            <a:tailEnd/>
          </a:ln>
        </p:spPr>
        <p:txBody>
          <a:bodyPr wrap="none" anchor="ctr"/>
          <a:lstStyle/>
          <a:p>
            <a:endParaRPr lang="fr-FR"/>
          </a:p>
        </p:txBody>
      </p:sp>
      <p:pic>
        <p:nvPicPr>
          <p:cNvPr id="87049" name="Picture 9" descr="PA_1"/>
          <p:cNvPicPr>
            <a:picLocks noChangeAspect="1" noChangeArrowheads="1"/>
          </p:cNvPicPr>
          <p:nvPr/>
        </p:nvPicPr>
        <p:blipFill>
          <a:blip r:embed="rId4" cstate="print"/>
          <a:srcRect/>
          <a:stretch>
            <a:fillRect/>
          </a:stretch>
        </p:blipFill>
        <p:spPr bwMode="auto">
          <a:xfrm>
            <a:off x="5715000" y="4419600"/>
            <a:ext cx="1965325" cy="1657350"/>
          </a:xfrm>
          <a:prstGeom prst="rect">
            <a:avLst/>
          </a:prstGeom>
          <a:noFill/>
          <a:ln w="9525">
            <a:noFill/>
            <a:miter lim="800000"/>
            <a:headEnd/>
            <a:tailEnd/>
          </a:ln>
        </p:spPr>
      </p:pic>
      <p:grpSp>
        <p:nvGrpSpPr>
          <p:cNvPr id="2" name="Group 10"/>
          <p:cNvGrpSpPr>
            <a:grpSpLocks/>
          </p:cNvGrpSpPr>
          <p:nvPr/>
        </p:nvGrpSpPr>
        <p:grpSpPr bwMode="auto">
          <a:xfrm>
            <a:off x="368300" y="3657600"/>
            <a:ext cx="2908300" cy="739775"/>
            <a:chOff x="128" y="3133"/>
            <a:chExt cx="2224" cy="934"/>
          </a:xfrm>
        </p:grpSpPr>
        <p:grpSp>
          <p:nvGrpSpPr>
            <p:cNvPr id="91148" name="Group 11"/>
            <p:cNvGrpSpPr>
              <a:grpSpLocks/>
            </p:cNvGrpSpPr>
            <p:nvPr/>
          </p:nvGrpSpPr>
          <p:grpSpPr bwMode="auto">
            <a:xfrm>
              <a:off x="128" y="3133"/>
              <a:ext cx="1840" cy="934"/>
              <a:chOff x="128" y="3133"/>
              <a:chExt cx="1840" cy="934"/>
            </a:xfrm>
          </p:grpSpPr>
          <p:sp>
            <p:nvSpPr>
              <p:cNvPr id="91178" name="Text Box 12"/>
              <p:cNvSpPr txBox="1">
                <a:spLocks noChangeArrowheads="1"/>
              </p:cNvSpPr>
              <p:nvPr/>
            </p:nvSpPr>
            <p:spPr bwMode="auto">
              <a:xfrm>
                <a:off x="128" y="3133"/>
                <a:ext cx="1099" cy="934"/>
              </a:xfrm>
              <a:prstGeom prst="rect">
                <a:avLst/>
              </a:prstGeom>
              <a:noFill/>
              <a:ln w="9525">
                <a:solidFill>
                  <a:schemeClr val="tx1"/>
                </a:solidFill>
                <a:miter lim="800000"/>
                <a:headEnd/>
                <a:tailEnd/>
              </a:ln>
            </p:spPr>
            <p:txBody>
              <a:bodyPr wrap="none">
                <a:spAutoFit/>
              </a:bodyPr>
              <a:lstStyle/>
              <a:p>
                <a:pPr algn="ctr">
                  <a:lnSpc>
                    <a:spcPct val="75000"/>
                  </a:lnSpc>
                </a:pPr>
                <a:r>
                  <a:rPr lang="fr-FR" sz="1400">
                    <a:solidFill>
                      <a:srgbClr val="0000FF"/>
                    </a:solidFill>
                  </a:rPr>
                  <a:t>Augmentation </a:t>
                </a:r>
              </a:p>
              <a:p>
                <a:pPr algn="ctr">
                  <a:lnSpc>
                    <a:spcPct val="75000"/>
                  </a:lnSpc>
                </a:pPr>
                <a:r>
                  <a:rPr lang="fr-FR" sz="1400">
                    <a:solidFill>
                      <a:srgbClr val="0000FF"/>
                    </a:solidFill>
                  </a:rPr>
                  <a:t>de</a:t>
                </a:r>
              </a:p>
              <a:p>
                <a:pPr algn="ctr">
                  <a:lnSpc>
                    <a:spcPct val="75000"/>
                  </a:lnSpc>
                </a:pPr>
                <a:r>
                  <a:rPr lang="fr-FR" sz="1400">
                    <a:solidFill>
                      <a:srgbClr val="0000FF"/>
                    </a:solidFill>
                  </a:rPr>
                  <a:t>la libération </a:t>
                </a:r>
              </a:p>
              <a:p>
                <a:pPr algn="ctr">
                  <a:lnSpc>
                    <a:spcPct val="75000"/>
                  </a:lnSpc>
                </a:pPr>
                <a:r>
                  <a:rPr lang="fr-FR" sz="1400">
                    <a:solidFill>
                      <a:srgbClr val="0000FF"/>
                    </a:solidFill>
                  </a:rPr>
                  <a:t>de NT</a:t>
                </a:r>
                <a:endParaRPr lang="en-GB" sz="1400">
                  <a:solidFill>
                    <a:srgbClr val="0000FF"/>
                  </a:solidFill>
                </a:endParaRPr>
              </a:p>
            </p:txBody>
          </p:sp>
          <p:sp>
            <p:nvSpPr>
              <p:cNvPr id="91179" name="Line 13"/>
              <p:cNvSpPr>
                <a:spLocks noChangeShapeType="1"/>
              </p:cNvSpPr>
              <p:nvPr/>
            </p:nvSpPr>
            <p:spPr bwMode="auto">
              <a:xfrm>
                <a:off x="1104" y="3600"/>
                <a:ext cx="864" cy="288"/>
              </a:xfrm>
              <a:prstGeom prst="line">
                <a:avLst/>
              </a:prstGeom>
              <a:noFill/>
              <a:ln w="9525">
                <a:solidFill>
                  <a:schemeClr val="tx1"/>
                </a:solidFill>
                <a:round/>
                <a:headEnd/>
                <a:tailEnd type="triangle" w="med" len="med"/>
              </a:ln>
            </p:spPr>
            <p:txBody>
              <a:bodyPr/>
              <a:lstStyle/>
              <a:p>
                <a:endParaRPr lang="fr-FR"/>
              </a:p>
            </p:txBody>
          </p:sp>
        </p:grpSp>
        <p:grpSp>
          <p:nvGrpSpPr>
            <p:cNvPr id="91149" name="Group 14"/>
            <p:cNvGrpSpPr>
              <a:grpSpLocks/>
            </p:cNvGrpSpPr>
            <p:nvPr/>
          </p:nvGrpSpPr>
          <p:grpSpPr bwMode="auto">
            <a:xfrm>
              <a:off x="1968" y="3840"/>
              <a:ext cx="384" cy="192"/>
              <a:chOff x="1968" y="3840"/>
              <a:chExt cx="384" cy="192"/>
            </a:xfrm>
          </p:grpSpPr>
          <p:grpSp>
            <p:nvGrpSpPr>
              <p:cNvPr id="91150" name="Group 15"/>
              <p:cNvGrpSpPr>
                <a:grpSpLocks/>
              </p:cNvGrpSpPr>
              <p:nvPr/>
            </p:nvGrpSpPr>
            <p:grpSpPr bwMode="auto">
              <a:xfrm>
                <a:off x="1968" y="3840"/>
                <a:ext cx="192" cy="192"/>
                <a:chOff x="1056" y="3840"/>
                <a:chExt cx="288" cy="240"/>
              </a:xfrm>
            </p:grpSpPr>
            <p:sp>
              <p:nvSpPr>
                <p:cNvPr id="91165" name="Oval 16"/>
                <p:cNvSpPr>
                  <a:spLocks noChangeArrowheads="1"/>
                </p:cNvSpPr>
                <p:nvPr/>
              </p:nvSpPr>
              <p:spPr bwMode="auto">
                <a:xfrm flipH="1">
                  <a:off x="1056" y="3840"/>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6" name="Oval 17"/>
                <p:cNvSpPr>
                  <a:spLocks noChangeArrowheads="1"/>
                </p:cNvSpPr>
                <p:nvPr/>
              </p:nvSpPr>
              <p:spPr bwMode="auto">
                <a:xfrm flipH="1">
                  <a:off x="1152"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7" name="Oval 18"/>
                <p:cNvSpPr>
                  <a:spLocks noChangeArrowheads="1"/>
                </p:cNvSpPr>
                <p:nvPr/>
              </p:nvSpPr>
              <p:spPr bwMode="auto">
                <a:xfrm flipH="1">
                  <a:off x="1152" y="3840"/>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8" name="Oval 19"/>
                <p:cNvSpPr>
                  <a:spLocks noChangeArrowheads="1"/>
                </p:cNvSpPr>
                <p:nvPr/>
              </p:nvSpPr>
              <p:spPr bwMode="auto">
                <a:xfrm flipH="1">
                  <a:off x="1104" y="3888"/>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9" name="Oval 20"/>
                <p:cNvSpPr>
                  <a:spLocks noChangeArrowheads="1"/>
                </p:cNvSpPr>
                <p:nvPr/>
              </p:nvSpPr>
              <p:spPr bwMode="auto">
                <a:xfrm flipH="1">
                  <a:off x="1056" y="4032"/>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0" name="Oval 21"/>
                <p:cNvSpPr>
                  <a:spLocks noChangeArrowheads="1"/>
                </p:cNvSpPr>
                <p:nvPr/>
              </p:nvSpPr>
              <p:spPr bwMode="auto">
                <a:xfrm flipH="1">
                  <a:off x="1056"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1" name="Oval 22"/>
                <p:cNvSpPr>
                  <a:spLocks noChangeArrowheads="1"/>
                </p:cNvSpPr>
                <p:nvPr/>
              </p:nvSpPr>
              <p:spPr bwMode="auto">
                <a:xfrm flipH="1">
                  <a:off x="1152"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2" name="Oval 23"/>
                <p:cNvSpPr>
                  <a:spLocks noChangeArrowheads="1"/>
                </p:cNvSpPr>
                <p:nvPr/>
              </p:nvSpPr>
              <p:spPr bwMode="auto">
                <a:xfrm flipH="1">
                  <a:off x="1248" y="4032"/>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3" name="Oval 24"/>
                <p:cNvSpPr>
                  <a:spLocks noChangeArrowheads="1"/>
                </p:cNvSpPr>
                <p:nvPr/>
              </p:nvSpPr>
              <p:spPr bwMode="auto">
                <a:xfrm flipH="1">
                  <a:off x="1296"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4" name="Oval 25"/>
                <p:cNvSpPr>
                  <a:spLocks noChangeArrowheads="1"/>
                </p:cNvSpPr>
                <p:nvPr/>
              </p:nvSpPr>
              <p:spPr bwMode="auto">
                <a:xfrm flipH="1">
                  <a:off x="1200" y="3984"/>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5" name="Oval 26"/>
                <p:cNvSpPr>
                  <a:spLocks noChangeArrowheads="1"/>
                </p:cNvSpPr>
                <p:nvPr/>
              </p:nvSpPr>
              <p:spPr bwMode="auto">
                <a:xfrm flipH="1">
                  <a:off x="1248" y="3840"/>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6" name="Oval 27"/>
                <p:cNvSpPr>
                  <a:spLocks noChangeArrowheads="1"/>
                </p:cNvSpPr>
                <p:nvPr/>
              </p:nvSpPr>
              <p:spPr bwMode="auto">
                <a:xfrm flipH="1">
                  <a:off x="1152" y="4032"/>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77" name="Oval 28"/>
                <p:cNvSpPr>
                  <a:spLocks noChangeArrowheads="1"/>
                </p:cNvSpPr>
                <p:nvPr/>
              </p:nvSpPr>
              <p:spPr bwMode="auto">
                <a:xfrm flipH="1">
                  <a:off x="1200" y="3888"/>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grpSp>
          <p:grpSp>
            <p:nvGrpSpPr>
              <p:cNvPr id="91151" name="Group 29"/>
              <p:cNvGrpSpPr>
                <a:grpSpLocks/>
              </p:cNvGrpSpPr>
              <p:nvPr/>
            </p:nvGrpSpPr>
            <p:grpSpPr bwMode="auto">
              <a:xfrm>
                <a:off x="2160" y="3840"/>
                <a:ext cx="192" cy="192"/>
                <a:chOff x="1056" y="3840"/>
                <a:chExt cx="288" cy="240"/>
              </a:xfrm>
            </p:grpSpPr>
            <p:sp>
              <p:nvSpPr>
                <p:cNvPr id="91152" name="Oval 30"/>
                <p:cNvSpPr>
                  <a:spLocks noChangeArrowheads="1"/>
                </p:cNvSpPr>
                <p:nvPr/>
              </p:nvSpPr>
              <p:spPr bwMode="auto">
                <a:xfrm flipH="1">
                  <a:off x="1056" y="3840"/>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53" name="Oval 31"/>
                <p:cNvSpPr>
                  <a:spLocks noChangeArrowheads="1"/>
                </p:cNvSpPr>
                <p:nvPr/>
              </p:nvSpPr>
              <p:spPr bwMode="auto">
                <a:xfrm flipH="1">
                  <a:off x="1152"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54" name="Oval 32"/>
                <p:cNvSpPr>
                  <a:spLocks noChangeArrowheads="1"/>
                </p:cNvSpPr>
                <p:nvPr/>
              </p:nvSpPr>
              <p:spPr bwMode="auto">
                <a:xfrm flipH="1">
                  <a:off x="1152" y="3840"/>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55" name="Oval 33"/>
                <p:cNvSpPr>
                  <a:spLocks noChangeArrowheads="1"/>
                </p:cNvSpPr>
                <p:nvPr/>
              </p:nvSpPr>
              <p:spPr bwMode="auto">
                <a:xfrm flipH="1">
                  <a:off x="1104" y="3888"/>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56" name="Oval 34"/>
                <p:cNvSpPr>
                  <a:spLocks noChangeArrowheads="1"/>
                </p:cNvSpPr>
                <p:nvPr/>
              </p:nvSpPr>
              <p:spPr bwMode="auto">
                <a:xfrm flipH="1">
                  <a:off x="1056" y="4032"/>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57" name="Oval 35"/>
                <p:cNvSpPr>
                  <a:spLocks noChangeArrowheads="1"/>
                </p:cNvSpPr>
                <p:nvPr/>
              </p:nvSpPr>
              <p:spPr bwMode="auto">
                <a:xfrm flipH="1">
                  <a:off x="1056"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58" name="Oval 36"/>
                <p:cNvSpPr>
                  <a:spLocks noChangeArrowheads="1"/>
                </p:cNvSpPr>
                <p:nvPr/>
              </p:nvSpPr>
              <p:spPr bwMode="auto">
                <a:xfrm flipH="1">
                  <a:off x="1152"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59" name="Oval 37"/>
                <p:cNvSpPr>
                  <a:spLocks noChangeArrowheads="1"/>
                </p:cNvSpPr>
                <p:nvPr/>
              </p:nvSpPr>
              <p:spPr bwMode="auto">
                <a:xfrm flipH="1">
                  <a:off x="1248" y="4032"/>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0" name="Oval 38"/>
                <p:cNvSpPr>
                  <a:spLocks noChangeArrowheads="1"/>
                </p:cNvSpPr>
                <p:nvPr/>
              </p:nvSpPr>
              <p:spPr bwMode="auto">
                <a:xfrm flipH="1">
                  <a:off x="1296" y="3936"/>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1" name="Oval 39"/>
                <p:cNvSpPr>
                  <a:spLocks noChangeArrowheads="1"/>
                </p:cNvSpPr>
                <p:nvPr/>
              </p:nvSpPr>
              <p:spPr bwMode="auto">
                <a:xfrm flipH="1">
                  <a:off x="1200" y="3984"/>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2" name="Oval 40"/>
                <p:cNvSpPr>
                  <a:spLocks noChangeArrowheads="1"/>
                </p:cNvSpPr>
                <p:nvPr/>
              </p:nvSpPr>
              <p:spPr bwMode="auto">
                <a:xfrm flipH="1">
                  <a:off x="1248" y="3840"/>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3" name="Oval 41"/>
                <p:cNvSpPr>
                  <a:spLocks noChangeArrowheads="1"/>
                </p:cNvSpPr>
                <p:nvPr/>
              </p:nvSpPr>
              <p:spPr bwMode="auto">
                <a:xfrm flipH="1">
                  <a:off x="1152" y="4032"/>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sp>
              <p:nvSpPr>
                <p:cNvPr id="91164" name="Oval 42"/>
                <p:cNvSpPr>
                  <a:spLocks noChangeArrowheads="1"/>
                </p:cNvSpPr>
                <p:nvPr/>
              </p:nvSpPr>
              <p:spPr bwMode="auto">
                <a:xfrm flipH="1">
                  <a:off x="1200" y="3888"/>
                  <a:ext cx="48" cy="48"/>
                </a:xfrm>
                <a:prstGeom prst="ellipse">
                  <a:avLst/>
                </a:prstGeom>
                <a:solidFill>
                  <a:schemeClr val="tx1"/>
                </a:solidFill>
                <a:ln w="9525">
                  <a:noFill/>
                  <a:round/>
                  <a:headEnd/>
                  <a:tailEnd/>
                </a:ln>
              </p:spPr>
              <p:txBody>
                <a:bodyPr wrap="none" anchor="ctr"/>
                <a:lstStyle/>
                <a:p>
                  <a:endParaRPr lang="fr-FR" b="0">
                    <a:solidFill>
                      <a:srgbClr val="0000FF"/>
                    </a:solidFill>
                  </a:endParaRPr>
                </a:p>
              </p:txBody>
            </p:sp>
          </p:grpSp>
        </p:grpSp>
      </p:grpSp>
      <p:pic>
        <p:nvPicPr>
          <p:cNvPr id="87083" name="Picture 43" descr="depol"/>
          <p:cNvPicPr>
            <a:picLocks noChangeAspect="1" noChangeArrowheads="1"/>
          </p:cNvPicPr>
          <p:nvPr/>
        </p:nvPicPr>
        <p:blipFill>
          <a:blip r:embed="rId5" cstate="print"/>
          <a:srcRect/>
          <a:stretch>
            <a:fillRect/>
          </a:stretch>
        </p:blipFill>
        <p:spPr bwMode="auto">
          <a:xfrm>
            <a:off x="5410200" y="3343275"/>
            <a:ext cx="2133600" cy="11525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7048"/>
                                        </p:tgtEl>
                                        <p:attrNameLst>
                                          <p:attrName>style.visibility</p:attrName>
                                        </p:attrNameLst>
                                      </p:cBhvr>
                                      <p:to>
                                        <p:strVal val="visible"/>
                                      </p:to>
                                    </p:set>
                                    <p:animEffect transition="in" filter="box(in)">
                                      <p:cBhvr>
                                        <p:cTn id="7" dur="500"/>
                                        <p:tgtEl>
                                          <p:spTgt spid="870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7083"/>
                                        </p:tgtEl>
                                        <p:attrNameLst>
                                          <p:attrName>style.visibility</p:attrName>
                                        </p:attrNameLst>
                                      </p:cBhvr>
                                      <p:to>
                                        <p:strVal val="visible"/>
                                      </p:to>
                                    </p:set>
                                    <p:animEffect transition="in" filter="box(in)">
                                      <p:cBhvr>
                                        <p:cTn id="12" dur="500"/>
                                        <p:tgtEl>
                                          <p:spTgt spid="8708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7049"/>
                                        </p:tgtEl>
                                        <p:attrNameLst>
                                          <p:attrName>style.visibility</p:attrName>
                                        </p:attrNameLst>
                                      </p:cBhvr>
                                      <p:to>
                                        <p:strVal val="visible"/>
                                      </p:to>
                                    </p:set>
                                    <p:animEffect transition="in" filter="box(in)">
                                      <p:cBhvr>
                                        <p:cTn id="22" dur="500"/>
                                        <p:tgtEl>
                                          <p:spTgt spid="87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retine1c"/>
          <p:cNvPicPr>
            <a:picLocks noChangeAspect="1" noChangeArrowheads="1"/>
          </p:cNvPicPr>
          <p:nvPr/>
        </p:nvPicPr>
        <p:blipFill>
          <a:blip r:embed="rId3" cstate="print"/>
          <a:srcRect t="6731"/>
          <a:stretch>
            <a:fillRect/>
          </a:stretch>
        </p:blipFill>
        <p:spPr bwMode="auto">
          <a:xfrm>
            <a:off x="741363" y="381000"/>
            <a:ext cx="4659312" cy="3894138"/>
          </a:xfrm>
          <a:prstGeom prst="rect">
            <a:avLst/>
          </a:prstGeom>
          <a:noFill/>
          <a:ln w="9525">
            <a:noFill/>
            <a:miter lim="800000"/>
            <a:headEnd/>
            <a:tailEnd/>
          </a:ln>
        </p:spPr>
      </p:pic>
      <p:pic>
        <p:nvPicPr>
          <p:cNvPr id="92163" name="Picture 3" descr="retine1c"/>
          <p:cNvPicPr>
            <a:picLocks noChangeAspect="1" noChangeArrowheads="1"/>
          </p:cNvPicPr>
          <p:nvPr/>
        </p:nvPicPr>
        <p:blipFill>
          <a:blip r:embed="rId3" cstate="print"/>
          <a:srcRect t="8745"/>
          <a:stretch>
            <a:fillRect/>
          </a:stretch>
        </p:blipFill>
        <p:spPr bwMode="auto">
          <a:xfrm>
            <a:off x="1676400" y="457200"/>
            <a:ext cx="4659313" cy="3810000"/>
          </a:xfrm>
          <a:prstGeom prst="rect">
            <a:avLst/>
          </a:prstGeom>
          <a:noFill/>
          <a:ln w="9525">
            <a:noFill/>
            <a:miter lim="800000"/>
            <a:headEnd/>
            <a:tailEnd/>
          </a:ln>
        </p:spPr>
      </p:pic>
      <p:pic>
        <p:nvPicPr>
          <p:cNvPr id="92164" name="Picture 4" descr="retine1c"/>
          <p:cNvPicPr>
            <a:picLocks noChangeAspect="1" noChangeArrowheads="1"/>
          </p:cNvPicPr>
          <p:nvPr/>
        </p:nvPicPr>
        <p:blipFill>
          <a:blip r:embed="rId3" cstate="print"/>
          <a:srcRect t="7300"/>
          <a:stretch>
            <a:fillRect/>
          </a:stretch>
        </p:blipFill>
        <p:spPr bwMode="auto">
          <a:xfrm>
            <a:off x="2667000" y="381000"/>
            <a:ext cx="4659313" cy="3870325"/>
          </a:xfrm>
          <a:prstGeom prst="rect">
            <a:avLst/>
          </a:prstGeom>
          <a:noFill/>
          <a:ln w="9525">
            <a:noFill/>
            <a:miter lim="800000"/>
            <a:headEnd/>
            <a:tailEnd/>
          </a:ln>
        </p:spPr>
      </p:pic>
      <p:sp>
        <p:nvSpPr>
          <p:cNvPr id="92165" name="Freeform 5"/>
          <p:cNvSpPr>
            <a:spLocks/>
          </p:cNvSpPr>
          <p:nvPr/>
        </p:nvSpPr>
        <p:spPr bwMode="auto">
          <a:xfrm>
            <a:off x="2971800" y="4267200"/>
            <a:ext cx="6324600" cy="2222500"/>
          </a:xfrm>
          <a:custGeom>
            <a:avLst/>
            <a:gdLst>
              <a:gd name="T0" fmla="*/ 2147483647 w 3989"/>
              <a:gd name="T1" fmla="*/ 2147483647 h 1670"/>
              <a:gd name="T2" fmla="*/ 2147483647 w 3989"/>
              <a:gd name="T3" fmla="*/ 2147483647 h 1670"/>
              <a:gd name="T4" fmla="*/ 2147483647 w 3989"/>
              <a:gd name="T5" fmla="*/ 2147483647 h 1670"/>
              <a:gd name="T6" fmla="*/ 2147483647 w 3989"/>
              <a:gd name="T7" fmla="*/ 2147483647 h 1670"/>
              <a:gd name="T8" fmla="*/ 2147483647 w 3989"/>
              <a:gd name="T9" fmla="*/ 2147483647 h 1670"/>
              <a:gd name="T10" fmla="*/ 2147483647 w 3989"/>
              <a:gd name="T11" fmla="*/ 2147483647 h 1670"/>
              <a:gd name="T12" fmla="*/ 2147483647 w 3989"/>
              <a:gd name="T13" fmla="*/ 2147483647 h 1670"/>
              <a:gd name="T14" fmla="*/ 2147483647 w 3989"/>
              <a:gd name="T15" fmla="*/ 2147483647 h 1670"/>
              <a:gd name="T16" fmla="*/ 2147483647 w 3989"/>
              <a:gd name="T17" fmla="*/ 2147483647 h 1670"/>
              <a:gd name="T18" fmla="*/ 2147483647 w 3989"/>
              <a:gd name="T19" fmla="*/ 2147483647 h 1670"/>
              <a:gd name="T20" fmla="*/ 2147483647 w 3989"/>
              <a:gd name="T21" fmla="*/ 2147483647 h 1670"/>
              <a:gd name="T22" fmla="*/ 2147483647 w 3989"/>
              <a:gd name="T23" fmla="*/ 2147483647 h 1670"/>
              <a:gd name="T24" fmla="*/ 2147483647 w 3989"/>
              <a:gd name="T25" fmla="*/ 2147483647 h 1670"/>
              <a:gd name="T26" fmla="*/ 2147483647 w 3989"/>
              <a:gd name="T27" fmla="*/ 2147483647 h 1670"/>
              <a:gd name="T28" fmla="*/ 2147483647 w 3989"/>
              <a:gd name="T29" fmla="*/ 2147483647 h 1670"/>
              <a:gd name="T30" fmla="*/ 2147483647 w 3989"/>
              <a:gd name="T31" fmla="*/ 2147483647 h 1670"/>
              <a:gd name="T32" fmla="*/ 2147483647 w 3989"/>
              <a:gd name="T33" fmla="*/ 2147483647 h 1670"/>
              <a:gd name="T34" fmla="*/ 2147483647 w 3989"/>
              <a:gd name="T35" fmla="*/ 2147483647 h 1670"/>
              <a:gd name="T36" fmla="*/ 2147483647 w 3989"/>
              <a:gd name="T37" fmla="*/ 2147483647 h 1670"/>
              <a:gd name="T38" fmla="*/ 2147483647 w 3989"/>
              <a:gd name="T39" fmla="*/ 2147483647 h 1670"/>
              <a:gd name="T40" fmla="*/ 2147483647 w 3989"/>
              <a:gd name="T41" fmla="*/ 2147483647 h 1670"/>
              <a:gd name="T42" fmla="*/ 2147483647 w 3989"/>
              <a:gd name="T43" fmla="*/ 2147483647 h 1670"/>
              <a:gd name="T44" fmla="*/ 2147483647 w 3989"/>
              <a:gd name="T45" fmla="*/ 2147483647 h 1670"/>
              <a:gd name="T46" fmla="*/ 2147483647 w 3989"/>
              <a:gd name="T47" fmla="*/ 2147483647 h 1670"/>
              <a:gd name="T48" fmla="*/ 2147483647 w 3989"/>
              <a:gd name="T49" fmla="*/ 2147483647 h 1670"/>
              <a:gd name="T50" fmla="*/ 2147483647 w 3989"/>
              <a:gd name="T51" fmla="*/ 2147483647 h 1670"/>
              <a:gd name="T52" fmla="*/ 2147483647 w 3989"/>
              <a:gd name="T53" fmla="*/ 2147483647 h 1670"/>
              <a:gd name="T54" fmla="*/ 2147483647 w 3989"/>
              <a:gd name="T55" fmla="*/ 2147483647 h 1670"/>
              <a:gd name="T56" fmla="*/ 2147483647 w 3989"/>
              <a:gd name="T57" fmla="*/ 2147483647 h 1670"/>
              <a:gd name="T58" fmla="*/ 2147483647 w 3989"/>
              <a:gd name="T59" fmla="*/ 2147483647 h 1670"/>
              <a:gd name="T60" fmla="*/ 2147483647 w 3989"/>
              <a:gd name="T61" fmla="*/ 2147483647 h 1670"/>
              <a:gd name="T62" fmla="*/ 2147483647 w 3989"/>
              <a:gd name="T63" fmla="*/ 2147483647 h 1670"/>
              <a:gd name="T64" fmla="*/ 2147483647 w 3989"/>
              <a:gd name="T65" fmla="*/ 2147483647 h 1670"/>
              <a:gd name="T66" fmla="*/ 2147483647 w 3989"/>
              <a:gd name="T67" fmla="*/ 2147483647 h 1670"/>
              <a:gd name="T68" fmla="*/ 2147483647 w 3989"/>
              <a:gd name="T69" fmla="*/ 2147483647 h 1670"/>
              <a:gd name="T70" fmla="*/ 2147483647 w 3989"/>
              <a:gd name="T71" fmla="*/ 2147483647 h 1670"/>
              <a:gd name="T72" fmla="*/ 2147483647 w 3989"/>
              <a:gd name="T73" fmla="*/ 2147483647 h 16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89"/>
              <a:gd name="T112" fmla="*/ 0 h 1670"/>
              <a:gd name="T113" fmla="*/ 3989 w 3989"/>
              <a:gd name="T114" fmla="*/ 1670 h 16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89" h="1670">
                <a:moveTo>
                  <a:pt x="58" y="110"/>
                </a:moveTo>
                <a:cubicBezTo>
                  <a:pt x="74" y="134"/>
                  <a:pt x="90" y="158"/>
                  <a:pt x="106" y="182"/>
                </a:cubicBezTo>
                <a:cubicBezTo>
                  <a:pt x="119" y="201"/>
                  <a:pt x="137" y="197"/>
                  <a:pt x="154" y="206"/>
                </a:cubicBezTo>
                <a:cubicBezTo>
                  <a:pt x="171" y="215"/>
                  <a:pt x="184" y="232"/>
                  <a:pt x="202" y="238"/>
                </a:cubicBezTo>
                <a:cubicBezTo>
                  <a:pt x="315" y="276"/>
                  <a:pt x="331" y="278"/>
                  <a:pt x="466" y="286"/>
                </a:cubicBezTo>
                <a:cubicBezTo>
                  <a:pt x="512" y="301"/>
                  <a:pt x="561" y="307"/>
                  <a:pt x="602" y="334"/>
                </a:cubicBezTo>
                <a:cubicBezTo>
                  <a:pt x="615" y="373"/>
                  <a:pt x="620" y="413"/>
                  <a:pt x="626" y="454"/>
                </a:cubicBezTo>
                <a:cubicBezTo>
                  <a:pt x="623" y="537"/>
                  <a:pt x="623" y="619"/>
                  <a:pt x="618" y="702"/>
                </a:cubicBezTo>
                <a:cubicBezTo>
                  <a:pt x="617" y="718"/>
                  <a:pt x="608" y="747"/>
                  <a:pt x="594" y="758"/>
                </a:cubicBezTo>
                <a:cubicBezTo>
                  <a:pt x="580" y="769"/>
                  <a:pt x="561" y="772"/>
                  <a:pt x="546" y="782"/>
                </a:cubicBezTo>
                <a:cubicBezTo>
                  <a:pt x="532" y="825"/>
                  <a:pt x="513" y="884"/>
                  <a:pt x="546" y="926"/>
                </a:cubicBezTo>
                <a:cubicBezTo>
                  <a:pt x="563" y="947"/>
                  <a:pt x="573" y="938"/>
                  <a:pt x="594" y="950"/>
                </a:cubicBezTo>
                <a:cubicBezTo>
                  <a:pt x="611" y="959"/>
                  <a:pt x="642" y="982"/>
                  <a:pt x="642" y="982"/>
                </a:cubicBezTo>
                <a:cubicBezTo>
                  <a:pt x="657" y="1027"/>
                  <a:pt x="648" y="985"/>
                  <a:pt x="642" y="1046"/>
                </a:cubicBezTo>
                <a:cubicBezTo>
                  <a:pt x="638" y="1091"/>
                  <a:pt x="637" y="1137"/>
                  <a:pt x="634" y="1182"/>
                </a:cubicBezTo>
                <a:cubicBezTo>
                  <a:pt x="632" y="1209"/>
                  <a:pt x="629" y="1235"/>
                  <a:pt x="626" y="1262"/>
                </a:cubicBezTo>
                <a:cubicBezTo>
                  <a:pt x="629" y="1326"/>
                  <a:pt x="629" y="1390"/>
                  <a:pt x="634" y="1454"/>
                </a:cubicBezTo>
                <a:cubicBezTo>
                  <a:pt x="635" y="1462"/>
                  <a:pt x="640" y="1470"/>
                  <a:pt x="642" y="1478"/>
                </a:cubicBezTo>
                <a:cubicBezTo>
                  <a:pt x="646" y="1494"/>
                  <a:pt x="641" y="1513"/>
                  <a:pt x="650" y="1526"/>
                </a:cubicBezTo>
                <a:cubicBezTo>
                  <a:pt x="670" y="1555"/>
                  <a:pt x="700" y="1559"/>
                  <a:pt x="730" y="1566"/>
                </a:cubicBezTo>
                <a:cubicBezTo>
                  <a:pt x="794" y="1609"/>
                  <a:pt x="734" y="1574"/>
                  <a:pt x="890" y="1590"/>
                </a:cubicBezTo>
                <a:cubicBezTo>
                  <a:pt x="964" y="1597"/>
                  <a:pt x="1038" y="1618"/>
                  <a:pt x="1114" y="1622"/>
                </a:cubicBezTo>
                <a:cubicBezTo>
                  <a:pt x="1227" y="1629"/>
                  <a:pt x="1444" y="1635"/>
                  <a:pt x="1546" y="1638"/>
                </a:cubicBezTo>
                <a:cubicBezTo>
                  <a:pt x="1675" y="1650"/>
                  <a:pt x="1801" y="1664"/>
                  <a:pt x="1930" y="1670"/>
                </a:cubicBezTo>
                <a:cubicBezTo>
                  <a:pt x="2101" y="1661"/>
                  <a:pt x="2265" y="1633"/>
                  <a:pt x="2434" y="1622"/>
                </a:cubicBezTo>
                <a:cubicBezTo>
                  <a:pt x="2483" y="1615"/>
                  <a:pt x="2529" y="1605"/>
                  <a:pt x="2578" y="1598"/>
                </a:cubicBezTo>
                <a:cubicBezTo>
                  <a:pt x="3049" y="1603"/>
                  <a:pt x="3509" y="1609"/>
                  <a:pt x="3978" y="1598"/>
                </a:cubicBezTo>
                <a:cubicBezTo>
                  <a:pt x="3981" y="1590"/>
                  <a:pt x="3989" y="1582"/>
                  <a:pt x="3986" y="1574"/>
                </a:cubicBezTo>
                <a:cubicBezTo>
                  <a:pt x="3982" y="1565"/>
                  <a:pt x="3972" y="1559"/>
                  <a:pt x="3962" y="1558"/>
                </a:cubicBezTo>
                <a:cubicBezTo>
                  <a:pt x="3917" y="1554"/>
                  <a:pt x="3838" y="1577"/>
                  <a:pt x="3794" y="1582"/>
                </a:cubicBezTo>
                <a:cubicBezTo>
                  <a:pt x="3710" y="1576"/>
                  <a:pt x="3642" y="1561"/>
                  <a:pt x="3562" y="1550"/>
                </a:cubicBezTo>
                <a:cubicBezTo>
                  <a:pt x="3428" y="1531"/>
                  <a:pt x="3289" y="1534"/>
                  <a:pt x="3154" y="1526"/>
                </a:cubicBezTo>
                <a:cubicBezTo>
                  <a:pt x="3035" y="1533"/>
                  <a:pt x="2920" y="1547"/>
                  <a:pt x="2802" y="1558"/>
                </a:cubicBezTo>
                <a:cubicBezTo>
                  <a:pt x="2628" y="1548"/>
                  <a:pt x="2475" y="1545"/>
                  <a:pt x="2298" y="1550"/>
                </a:cubicBezTo>
                <a:cubicBezTo>
                  <a:pt x="2183" y="1562"/>
                  <a:pt x="2076" y="1595"/>
                  <a:pt x="1962" y="1614"/>
                </a:cubicBezTo>
                <a:cubicBezTo>
                  <a:pt x="1855" y="1606"/>
                  <a:pt x="1748" y="1571"/>
                  <a:pt x="1642" y="1566"/>
                </a:cubicBezTo>
                <a:cubicBezTo>
                  <a:pt x="1535" y="1561"/>
                  <a:pt x="1429" y="1561"/>
                  <a:pt x="1322" y="1558"/>
                </a:cubicBezTo>
                <a:cubicBezTo>
                  <a:pt x="1180" y="1546"/>
                  <a:pt x="1046" y="1520"/>
                  <a:pt x="906" y="1502"/>
                </a:cubicBezTo>
                <a:cubicBezTo>
                  <a:pt x="820" y="1473"/>
                  <a:pt x="875" y="1487"/>
                  <a:pt x="738" y="1478"/>
                </a:cubicBezTo>
                <a:cubicBezTo>
                  <a:pt x="694" y="1412"/>
                  <a:pt x="684" y="1323"/>
                  <a:pt x="674" y="1246"/>
                </a:cubicBezTo>
                <a:cubicBezTo>
                  <a:pt x="677" y="1201"/>
                  <a:pt x="677" y="1155"/>
                  <a:pt x="682" y="1110"/>
                </a:cubicBezTo>
                <a:cubicBezTo>
                  <a:pt x="683" y="1102"/>
                  <a:pt x="688" y="1094"/>
                  <a:pt x="690" y="1086"/>
                </a:cubicBezTo>
                <a:cubicBezTo>
                  <a:pt x="696" y="1065"/>
                  <a:pt x="685" y="1029"/>
                  <a:pt x="706" y="1022"/>
                </a:cubicBezTo>
                <a:cubicBezTo>
                  <a:pt x="730" y="1014"/>
                  <a:pt x="756" y="1002"/>
                  <a:pt x="778" y="990"/>
                </a:cubicBezTo>
                <a:cubicBezTo>
                  <a:pt x="795" y="981"/>
                  <a:pt x="826" y="958"/>
                  <a:pt x="826" y="958"/>
                </a:cubicBezTo>
                <a:cubicBezTo>
                  <a:pt x="837" y="925"/>
                  <a:pt x="855" y="891"/>
                  <a:pt x="874" y="862"/>
                </a:cubicBezTo>
                <a:cubicBezTo>
                  <a:pt x="871" y="833"/>
                  <a:pt x="872" y="803"/>
                  <a:pt x="866" y="774"/>
                </a:cubicBezTo>
                <a:cubicBezTo>
                  <a:pt x="859" y="740"/>
                  <a:pt x="820" y="734"/>
                  <a:pt x="794" y="726"/>
                </a:cubicBezTo>
                <a:cubicBezTo>
                  <a:pt x="744" y="711"/>
                  <a:pt x="717" y="701"/>
                  <a:pt x="666" y="694"/>
                </a:cubicBezTo>
                <a:cubicBezTo>
                  <a:pt x="649" y="642"/>
                  <a:pt x="665" y="587"/>
                  <a:pt x="674" y="534"/>
                </a:cubicBezTo>
                <a:cubicBezTo>
                  <a:pt x="677" y="478"/>
                  <a:pt x="677" y="422"/>
                  <a:pt x="682" y="366"/>
                </a:cubicBezTo>
                <a:cubicBezTo>
                  <a:pt x="683" y="358"/>
                  <a:pt x="683" y="347"/>
                  <a:pt x="690" y="342"/>
                </a:cubicBezTo>
                <a:cubicBezTo>
                  <a:pt x="723" y="318"/>
                  <a:pt x="776" y="325"/>
                  <a:pt x="810" y="302"/>
                </a:cubicBezTo>
                <a:cubicBezTo>
                  <a:pt x="879" y="256"/>
                  <a:pt x="948" y="252"/>
                  <a:pt x="1026" y="230"/>
                </a:cubicBezTo>
                <a:cubicBezTo>
                  <a:pt x="1080" y="215"/>
                  <a:pt x="1163" y="213"/>
                  <a:pt x="1210" y="182"/>
                </a:cubicBezTo>
                <a:cubicBezTo>
                  <a:pt x="1232" y="167"/>
                  <a:pt x="1282" y="150"/>
                  <a:pt x="1282" y="150"/>
                </a:cubicBezTo>
                <a:cubicBezTo>
                  <a:pt x="1287" y="134"/>
                  <a:pt x="1314" y="98"/>
                  <a:pt x="1298" y="102"/>
                </a:cubicBezTo>
                <a:cubicBezTo>
                  <a:pt x="1252" y="114"/>
                  <a:pt x="1212" y="129"/>
                  <a:pt x="1170" y="150"/>
                </a:cubicBezTo>
                <a:cubicBezTo>
                  <a:pt x="1140" y="165"/>
                  <a:pt x="1109" y="187"/>
                  <a:pt x="1074" y="190"/>
                </a:cubicBezTo>
                <a:cubicBezTo>
                  <a:pt x="1039" y="193"/>
                  <a:pt x="1005" y="195"/>
                  <a:pt x="970" y="198"/>
                </a:cubicBezTo>
                <a:cubicBezTo>
                  <a:pt x="922" y="214"/>
                  <a:pt x="868" y="223"/>
                  <a:pt x="818" y="230"/>
                </a:cubicBezTo>
                <a:cubicBezTo>
                  <a:pt x="767" y="247"/>
                  <a:pt x="711" y="256"/>
                  <a:pt x="666" y="286"/>
                </a:cubicBezTo>
                <a:cubicBezTo>
                  <a:pt x="650" y="239"/>
                  <a:pt x="671" y="196"/>
                  <a:pt x="682" y="150"/>
                </a:cubicBezTo>
                <a:cubicBezTo>
                  <a:pt x="679" y="115"/>
                  <a:pt x="687" y="78"/>
                  <a:pt x="674" y="46"/>
                </a:cubicBezTo>
                <a:cubicBezTo>
                  <a:pt x="655" y="0"/>
                  <a:pt x="637" y="70"/>
                  <a:pt x="634" y="78"/>
                </a:cubicBezTo>
                <a:cubicBezTo>
                  <a:pt x="633" y="93"/>
                  <a:pt x="629" y="248"/>
                  <a:pt x="610" y="286"/>
                </a:cubicBezTo>
                <a:cubicBezTo>
                  <a:pt x="606" y="294"/>
                  <a:pt x="594" y="291"/>
                  <a:pt x="586" y="294"/>
                </a:cubicBezTo>
                <a:cubicBezTo>
                  <a:pt x="519" y="272"/>
                  <a:pt x="626" y="306"/>
                  <a:pt x="506" y="278"/>
                </a:cubicBezTo>
                <a:cubicBezTo>
                  <a:pt x="456" y="266"/>
                  <a:pt x="405" y="236"/>
                  <a:pt x="354" y="230"/>
                </a:cubicBezTo>
                <a:cubicBezTo>
                  <a:pt x="263" y="220"/>
                  <a:pt x="306" y="225"/>
                  <a:pt x="226" y="214"/>
                </a:cubicBezTo>
                <a:cubicBezTo>
                  <a:pt x="191" y="202"/>
                  <a:pt x="165" y="178"/>
                  <a:pt x="130" y="166"/>
                </a:cubicBezTo>
                <a:cubicBezTo>
                  <a:pt x="111" y="137"/>
                  <a:pt x="93" y="103"/>
                  <a:pt x="82" y="70"/>
                </a:cubicBezTo>
                <a:cubicBezTo>
                  <a:pt x="58" y="73"/>
                  <a:pt x="22" y="57"/>
                  <a:pt x="10" y="78"/>
                </a:cubicBezTo>
                <a:cubicBezTo>
                  <a:pt x="0" y="94"/>
                  <a:pt x="58" y="110"/>
                  <a:pt x="58" y="110"/>
                </a:cubicBezTo>
                <a:close/>
              </a:path>
            </a:pathLst>
          </a:custGeom>
          <a:solidFill>
            <a:srgbClr val="CC99FF"/>
          </a:solidFill>
          <a:ln w="9525">
            <a:solidFill>
              <a:schemeClr val="tx1"/>
            </a:solidFill>
            <a:round/>
            <a:headEnd/>
            <a:tailEnd/>
          </a:ln>
        </p:spPr>
        <p:txBody>
          <a:bodyPr/>
          <a:lstStyle/>
          <a:p>
            <a:endParaRPr lang="fr-FR"/>
          </a:p>
        </p:txBody>
      </p:sp>
      <p:sp>
        <p:nvSpPr>
          <p:cNvPr id="92166" name="Oval 6"/>
          <p:cNvSpPr>
            <a:spLocks noChangeArrowheads="1"/>
          </p:cNvSpPr>
          <p:nvPr/>
        </p:nvSpPr>
        <p:spPr bwMode="auto">
          <a:xfrm>
            <a:off x="4038600" y="5334000"/>
            <a:ext cx="152400" cy="152400"/>
          </a:xfrm>
          <a:prstGeom prst="ellipse">
            <a:avLst/>
          </a:prstGeom>
          <a:solidFill>
            <a:schemeClr val="accent2"/>
          </a:solidFill>
          <a:ln w="9525">
            <a:solidFill>
              <a:schemeClr val="tx1"/>
            </a:solidFill>
            <a:round/>
            <a:headEnd/>
            <a:tailEnd/>
          </a:ln>
        </p:spPr>
        <p:txBody>
          <a:bodyPr wrap="none" anchor="ctr"/>
          <a:lstStyle/>
          <a:p>
            <a:endParaRPr lang="fr-FR" b="0"/>
          </a:p>
        </p:txBody>
      </p:sp>
      <p:sp>
        <p:nvSpPr>
          <p:cNvPr id="92167" name="Text Box 7"/>
          <p:cNvSpPr txBox="1">
            <a:spLocks noChangeArrowheads="1"/>
          </p:cNvSpPr>
          <p:nvPr/>
        </p:nvSpPr>
        <p:spPr bwMode="auto">
          <a:xfrm>
            <a:off x="381000" y="5029200"/>
            <a:ext cx="2895600" cy="1631950"/>
          </a:xfrm>
          <a:prstGeom prst="rect">
            <a:avLst/>
          </a:prstGeom>
          <a:noFill/>
          <a:ln w="9525">
            <a:noFill/>
            <a:miter lim="800000"/>
            <a:headEnd/>
            <a:tailEnd/>
          </a:ln>
        </p:spPr>
        <p:txBody>
          <a:bodyPr>
            <a:spAutoFit/>
          </a:bodyPr>
          <a:lstStyle/>
          <a:p>
            <a:pPr algn="ctr"/>
            <a:r>
              <a:rPr lang="fr-FR" sz="2000" b="0">
                <a:solidFill>
                  <a:srgbClr val="0000FF"/>
                </a:solidFill>
              </a:rPr>
              <a:t>Cellule ganglionnaire</a:t>
            </a:r>
          </a:p>
          <a:p>
            <a:pPr algn="ctr"/>
            <a:r>
              <a:rPr lang="fr-FR" sz="2000" b="0">
                <a:solidFill>
                  <a:srgbClr val="0000FF"/>
                </a:solidFill>
              </a:rPr>
              <a:t>Centre OFF/ connectée à</a:t>
            </a:r>
          </a:p>
          <a:p>
            <a:pPr algn="ctr"/>
            <a:r>
              <a:rPr lang="fr-FR" sz="2000" b="0">
                <a:solidFill>
                  <a:srgbClr val="0000FF"/>
                </a:solidFill>
              </a:rPr>
              <a:t>des cellules bipolaires centre OFF</a:t>
            </a:r>
          </a:p>
        </p:txBody>
      </p:sp>
      <p:sp>
        <p:nvSpPr>
          <p:cNvPr id="88072" name="AutoShape 8"/>
          <p:cNvSpPr>
            <a:spLocks noChangeArrowheads="1"/>
          </p:cNvSpPr>
          <p:nvPr/>
        </p:nvSpPr>
        <p:spPr bwMode="auto">
          <a:xfrm rot="9106931">
            <a:off x="4572000" y="-457200"/>
            <a:ext cx="2286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solidFill>
              <a:srgbClr val="FFFF00"/>
            </a:solidFill>
            <a:miter lim="800000"/>
            <a:headEnd/>
            <a:tailEnd/>
          </a:ln>
        </p:spPr>
        <p:txBody>
          <a:bodyPr wrap="none" anchor="ctr"/>
          <a:lstStyle/>
          <a:p>
            <a:endParaRPr lang="fr-FR"/>
          </a:p>
        </p:txBody>
      </p:sp>
      <p:pic>
        <p:nvPicPr>
          <p:cNvPr id="88073" name="Picture 9" descr="PA_2"/>
          <p:cNvPicPr>
            <a:picLocks noChangeAspect="1" noChangeArrowheads="1"/>
          </p:cNvPicPr>
          <p:nvPr/>
        </p:nvPicPr>
        <p:blipFill>
          <a:blip r:embed="rId4" cstate="print"/>
          <a:srcRect/>
          <a:stretch>
            <a:fillRect/>
          </a:stretch>
        </p:blipFill>
        <p:spPr bwMode="auto">
          <a:xfrm>
            <a:off x="5559425" y="4340225"/>
            <a:ext cx="1908175" cy="1679575"/>
          </a:xfrm>
          <a:prstGeom prst="rect">
            <a:avLst/>
          </a:prstGeom>
          <a:noFill/>
          <a:ln w="9525">
            <a:noFill/>
            <a:miter lim="800000"/>
            <a:headEnd/>
            <a:tailEnd/>
          </a:ln>
        </p:spPr>
      </p:pic>
      <p:pic>
        <p:nvPicPr>
          <p:cNvPr id="88074" name="Picture 10" descr="hyperpol"/>
          <p:cNvPicPr>
            <a:picLocks noChangeAspect="1" noChangeArrowheads="1"/>
          </p:cNvPicPr>
          <p:nvPr/>
        </p:nvPicPr>
        <p:blipFill>
          <a:blip r:embed="rId5" cstate="print">
            <a:lum bright="-36000" contrast="48000"/>
          </a:blip>
          <a:srcRect/>
          <a:stretch>
            <a:fillRect/>
          </a:stretch>
        </p:blipFill>
        <p:spPr bwMode="auto">
          <a:xfrm>
            <a:off x="5334000" y="3352800"/>
            <a:ext cx="1847850" cy="947738"/>
          </a:xfrm>
          <a:prstGeom prst="rect">
            <a:avLst/>
          </a:prstGeom>
          <a:noFill/>
          <a:ln w="9525">
            <a:noFill/>
            <a:miter lim="800000"/>
            <a:headEnd/>
            <a:tailEnd/>
          </a:ln>
        </p:spPr>
      </p:pic>
      <p:grpSp>
        <p:nvGrpSpPr>
          <p:cNvPr id="2" name="Group 11"/>
          <p:cNvGrpSpPr>
            <a:grpSpLocks/>
          </p:cNvGrpSpPr>
          <p:nvPr/>
        </p:nvGrpSpPr>
        <p:grpSpPr bwMode="auto">
          <a:xfrm>
            <a:off x="309563" y="3497263"/>
            <a:ext cx="2814637" cy="846137"/>
            <a:chOff x="192" y="3140"/>
            <a:chExt cx="2064" cy="815"/>
          </a:xfrm>
        </p:grpSpPr>
        <p:grpSp>
          <p:nvGrpSpPr>
            <p:cNvPr id="92172" name="Group 12"/>
            <p:cNvGrpSpPr>
              <a:grpSpLocks/>
            </p:cNvGrpSpPr>
            <p:nvPr/>
          </p:nvGrpSpPr>
          <p:grpSpPr bwMode="auto">
            <a:xfrm>
              <a:off x="2160" y="3840"/>
              <a:ext cx="96" cy="115"/>
              <a:chOff x="2096" y="3888"/>
              <a:chExt cx="96" cy="115"/>
            </a:xfrm>
          </p:grpSpPr>
          <p:sp>
            <p:nvSpPr>
              <p:cNvPr id="92176" name="Oval 13"/>
              <p:cNvSpPr>
                <a:spLocks noChangeArrowheads="1"/>
              </p:cNvSpPr>
              <p:nvPr/>
            </p:nvSpPr>
            <p:spPr bwMode="auto">
              <a:xfrm flipH="1">
                <a:off x="2128" y="3965"/>
                <a:ext cx="32" cy="38"/>
              </a:xfrm>
              <a:prstGeom prst="ellipse">
                <a:avLst/>
              </a:prstGeom>
              <a:solidFill>
                <a:schemeClr val="tx1"/>
              </a:solidFill>
              <a:ln w="9525">
                <a:noFill/>
                <a:round/>
                <a:headEnd/>
                <a:tailEnd/>
              </a:ln>
            </p:spPr>
            <p:txBody>
              <a:bodyPr wrap="none" anchor="ctr"/>
              <a:lstStyle/>
              <a:p>
                <a:endParaRPr lang="fr-FR" b="0"/>
              </a:p>
            </p:txBody>
          </p:sp>
          <p:sp>
            <p:nvSpPr>
              <p:cNvPr id="92177" name="Oval 14"/>
              <p:cNvSpPr>
                <a:spLocks noChangeArrowheads="1"/>
              </p:cNvSpPr>
              <p:nvPr/>
            </p:nvSpPr>
            <p:spPr bwMode="auto">
              <a:xfrm flipH="1">
                <a:off x="2128" y="3888"/>
                <a:ext cx="32" cy="38"/>
              </a:xfrm>
              <a:prstGeom prst="ellipse">
                <a:avLst/>
              </a:prstGeom>
              <a:solidFill>
                <a:schemeClr val="tx1"/>
              </a:solidFill>
              <a:ln w="9525">
                <a:noFill/>
                <a:round/>
                <a:headEnd/>
                <a:tailEnd/>
              </a:ln>
            </p:spPr>
            <p:txBody>
              <a:bodyPr wrap="none" anchor="ctr"/>
              <a:lstStyle/>
              <a:p>
                <a:endParaRPr lang="fr-FR" b="0"/>
              </a:p>
            </p:txBody>
          </p:sp>
          <p:sp>
            <p:nvSpPr>
              <p:cNvPr id="92178" name="Oval 15"/>
              <p:cNvSpPr>
                <a:spLocks noChangeArrowheads="1"/>
              </p:cNvSpPr>
              <p:nvPr/>
            </p:nvSpPr>
            <p:spPr bwMode="auto">
              <a:xfrm flipH="1">
                <a:off x="2096" y="3926"/>
                <a:ext cx="32" cy="39"/>
              </a:xfrm>
              <a:prstGeom prst="ellipse">
                <a:avLst/>
              </a:prstGeom>
              <a:solidFill>
                <a:schemeClr val="tx1"/>
              </a:solidFill>
              <a:ln w="9525">
                <a:noFill/>
                <a:round/>
                <a:headEnd/>
                <a:tailEnd/>
              </a:ln>
            </p:spPr>
            <p:txBody>
              <a:bodyPr wrap="none" anchor="ctr"/>
              <a:lstStyle/>
              <a:p>
                <a:endParaRPr lang="fr-FR" b="0"/>
              </a:p>
            </p:txBody>
          </p:sp>
          <p:sp>
            <p:nvSpPr>
              <p:cNvPr id="92179" name="Oval 16"/>
              <p:cNvSpPr>
                <a:spLocks noChangeArrowheads="1"/>
              </p:cNvSpPr>
              <p:nvPr/>
            </p:nvSpPr>
            <p:spPr bwMode="auto">
              <a:xfrm flipH="1">
                <a:off x="2128" y="3965"/>
                <a:ext cx="32" cy="38"/>
              </a:xfrm>
              <a:prstGeom prst="ellipse">
                <a:avLst/>
              </a:prstGeom>
              <a:solidFill>
                <a:schemeClr val="tx1"/>
              </a:solidFill>
              <a:ln w="9525">
                <a:noFill/>
                <a:round/>
                <a:headEnd/>
                <a:tailEnd/>
              </a:ln>
            </p:spPr>
            <p:txBody>
              <a:bodyPr wrap="none" anchor="ctr"/>
              <a:lstStyle/>
              <a:p>
                <a:endParaRPr lang="fr-FR" b="0"/>
              </a:p>
            </p:txBody>
          </p:sp>
          <p:sp>
            <p:nvSpPr>
              <p:cNvPr id="92180" name="Oval 17"/>
              <p:cNvSpPr>
                <a:spLocks noChangeArrowheads="1"/>
              </p:cNvSpPr>
              <p:nvPr/>
            </p:nvSpPr>
            <p:spPr bwMode="auto">
              <a:xfrm flipH="1">
                <a:off x="2160" y="3926"/>
                <a:ext cx="32" cy="39"/>
              </a:xfrm>
              <a:prstGeom prst="ellipse">
                <a:avLst/>
              </a:prstGeom>
              <a:solidFill>
                <a:schemeClr val="tx1"/>
              </a:solidFill>
              <a:ln w="9525">
                <a:noFill/>
                <a:round/>
                <a:headEnd/>
                <a:tailEnd/>
              </a:ln>
            </p:spPr>
            <p:txBody>
              <a:bodyPr wrap="none" anchor="ctr"/>
              <a:lstStyle/>
              <a:p>
                <a:endParaRPr lang="fr-FR" b="0"/>
              </a:p>
            </p:txBody>
          </p:sp>
        </p:grpSp>
        <p:grpSp>
          <p:nvGrpSpPr>
            <p:cNvPr id="92173" name="Group 18"/>
            <p:cNvGrpSpPr>
              <a:grpSpLocks/>
            </p:cNvGrpSpPr>
            <p:nvPr/>
          </p:nvGrpSpPr>
          <p:grpSpPr bwMode="auto">
            <a:xfrm>
              <a:off x="192" y="3140"/>
              <a:ext cx="1776" cy="748"/>
              <a:chOff x="192" y="3140"/>
              <a:chExt cx="1776" cy="748"/>
            </a:xfrm>
          </p:grpSpPr>
          <p:sp>
            <p:nvSpPr>
              <p:cNvPr id="92174" name="Text Box 19"/>
              <p:cNvSpPr txBox="1">
                <a:spLocks noChangeArrowheads="1"/>
              </p:cNvSpPr>
              <p:nvPr/>
            </p:nvSpPr>
            <p:spPr bwMode="auto">
              <a:xfrm>
                <a:off x="192" y="3140"/>
                <a:ext cx="907" cy="716"/>
              </a:xfrm>
              <a:prstGeom prst="rect">
                <a:avLst/>
              </a:prstGeom>
              <a:noFill/>
              <a:ln w="9525">
                <a:solidFill>
                  <a:schemeClr val="tx1"/>
                </a:solidFill>
                <a:miter lim="800000"/>
                <a:headEnd/>
                <a:tailEnd/>
              </a:ln>
            </p:spPr>
            <p:txBody>
              <a:bodyPr wrap="none">
                <a:spAutoFit/>
              </a:bodyPr>
              <a:lstStyle/>
              <a:p>
                <a:pPr algn="ctr">
                  <a:lnSpc>
                    <a:spcPct val="75000"/>
                  </a:lnSpc>
                </a:pPr>
                <a:r>
                  <a:rPr lang="fr-FR" sz="1400">
                    <a:solidFill>
                      <a:srgbClr val="0000FF"/>
                    </a:solidFill>
                  </a:rPr>
                  <a:t>Diminution </a:t>
                </a:r>
              </a:p>
              <a:p>
                <a:pPr algn="ctr">
                  <a:lnSpc>
                    <a:spcPct val="75000"/>
                  </a:lnSpc>
                </a:pPr>
                <a:r>
                  <a:rPr lang="fr-FR" sz="1400">
                    <a:solidFill>
                      <a:srgbClr val="0000FF"/>
                    </a:solidFill>
                  </a:rPr>
                  <a:t>de</a:t>
                </a:r>
              </a:p>
              <a:p>
                <a:pPr algn="ctr">
                  <a:lnSpc>
                    <a:spcPct val="75000"/>
                  </a:lnSpc>
                </a:pPr>
                <a:r>
                  <a:rPr lang="fr-FR" sz="1400">
                    <a:solidFill>
                      <a:srgbClr val="0000FF"/>
                    </a:solidFill>
                  </a:rPr>
                  <a:t>la libération </a:t>
                </a:r>
              </a:p>
              <a:p>
                <a:pPr algn="ctr">
                  <a:lnSpc>
                    <a:spcPct val="75000"/>
                  </a:lnSpc>
                </a:pPr>
                <a:r>
                  <a:rPr lang="fr-FR" sz="1400">
                    <a:solidFill>
                      <a:srgbClr val="0000FF"/>
                    </a:solidFill>
                  </a:rPr>
                  <a:t>de NT</a:t>
                </a:r>
                <a:endParaRPr lang="en-GB" sz="1400">
                  <a:solidFill>
                    <a:srgbClr val="0000FF"/>
                  </a:solidFill>
                </a:endParaRPr>
              </a:p>
            </p:txBody>
          </p:sp>
          <p:sp>
            <p:nvSpPr>
              <p:cNvPr id="92175" name="Line 20"/>
              <p:cNvSpPr>
                <a:spLocks noChangeShapeType="1"/>
              </p:cNvSpPr>
              <p:nvPr/>
            </p:nvSpPr>
            <p:spPr bwMode="auto">
              <a:xfrm>
                <a:off x="1104" y="3600"/>
                <a:ext cx="864" cy="288"/>
              </a:xfrm>
              <a:prstGeom prst="line">
                <a:avLst/>
              </a:prstGeom>
              <a:noFill/>
              <a:ln w="9525">
                <a:solidFill>
                  <a:schemeClr val="tx1"/>
                </a:solidFill>
                <a:round/>
                <a:headEnd/>
                <a:tailEnd type="triangle" w="med" len="med"/>
              </a:ln>
            </p:spPr>
            <p:txBody>
              <a:bodyPr/>
              <a:lstStyle/>
              <a:p>
                <a:endParaRPr lang="fr-FR"/>
              </a:p>
            </p:txBody>
          </p:sp>
        </p:gr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8072"/>
                                        </p:tgtEl>
                                        <p:attrNameLst>
                                          <p:attrName>style.visibility</p:attrName>
                                        </p:attrNameLst>
                                      </p:cBhvr>
                                      <p:to>
                                        <p:strVal val="visible"/>
                                      </p:to>
                                    </p:set>
                                    <p:animEffect transition="in" filter="box(in)">
                                      <p:cBhvr>
                                        <p:cTn id="7" dur="500"/>
                                        <p:tgtEl>
                                          <p:spTgt spid="8807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8074"/>
                                        </p:tgtEl>
                                        <p:attrNameLst>
                                          <p:attrName>style.visibility</p:attrName>
                                        </p:attrNameLst>
                                      </p:cBhvr>
                                      <p:to>
                                        <p:strVal val="visible"/>
                                      </p:to>
                                    </p:set>
                                    <p:animEffect transition="in" filter="box(in)">
                                      <p:cBhvr>
                                        <p:cTn id="12" dur="500"/>
                                        <p:tgtEl>
                                          <p:spTgt spid="8807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8073"/>
                                        </p:tgtEl>
                                        <p:attrNameLst>
                                          <p:attrName>style.visibility</p:attrName>
                                        </p:attrNameLst>
                                      </p:cBhvr>
                                      <p:to>
                                        <p:strVal val="visible"/>
                                      </p:to>
                                    </p:set>
                                    <p:animEffect transition="in" filter="box(in)">
                                      <p:cBhvr>
                                        <p:cTn id="22" dur="500"/>
                                        <p:tgtEl>
                                          <p:spTgt spid="88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re 1"/>
          <p:cNvSpPr>
            <a:spLocks noGrp="1"/>
          </p:cNvSpPr>
          <p:nvPr>
            <p:ph type="title"/>
          </p:nvPr>
        </p:nvSpPr>
        <p:spPr/>
        <p:txBody>
          <a:bodyPr/>
          <a:lstStyle/>
          <a:p>
            <a:pPr eaLnBrk="1" hangingPunct="1"/>
            <a:r>
              <a:rPr lang="fr-FR" b="1" dirty="0" smtClean="0">
                <a:solidFill>
                  <a:srgbClr val="0000FF"/>
                </a:solidFill>
              </a:rPr>
              <a:t>Les souris transgéniques</a:t>
            </a:r>
          </a:p>
        </p:txBody>
      </p:sp>
      <p:sp>
        <p:nvSpPr>
          <p:cNvPr id="93187" name="Espace réservé du contenu 2"/>
          <p:cNvSpPr>
            <a:spLocks noGrp="1"/>
          </p:cNvSpPr>
          <p:nvPr>
            <p:ph idx="1"/>
          </p:nvPr>
        </p:nvSpPr>
        <p:spPr>
          <a:xfrm>
            <a:off x="0" y="1600200"/>
            <a:ext cx="9144000" cy="4525963"/>
          </a:xfrm>
        </p:spPr>
        <p:txBody>
          <a:bodyPr/>
          <a:lstStyle/>
          <a:p>
            <a:pPr eaLnBrk="1" hangingPunct="1"/>
            <a:r>
              <a:rPr lang="fr-FR" sz="4400" b="1" dirty="0" smtClean="0">
                <a:solidFill>
                  <a:srgbClr val="0000FF"/>
                </a:solidFill>
              </a:rPr>
              <a:t>Pas de cônes</a:t>
            </a:r>
          </a:p>
          <a:p>
            <a:pPr eaLnBrk="1" hangingPunct="1"/>
            <a:r>
              <a:rPr lang="fr-FR" sz="4400" b="1" dirty="0" smtClean="0">
                <a:solidFill>
                  <a:srgbClr val="0000FF"/>
                </a:solidFill>
              </a:rPr>
              <a:t>Pas de bâtonnets</a:t>
            </a:r>
          </a:p>
          <a:p>
            <a:pPr eaLnBrk="1" hangingPunct="1"/>
            <a:r>
              <a:rPr lang="fr-FR" sz="4400" b="1" dirty="0" err="1" smtClean="0">
                <a:solidFill>
                  <a:srgbClr val="0000FF"/>
                </a:solidFill>
              </a:rPr>
              <a:t>Mélanopsine</a:t>
            </a:r>
            <a:endParaRPr lang="fr-FR" sz="4400" b="1" dirty="0" smtClean="0">
              <a:solidFill>
                <a:srgbClr val="0000FF"/>
              </a:solidFill>
            </a:endParaRPr>
          </a:p>
          <a:p>
            <a:pPr eaLnBrk="1" hangingPunct="1"/>
            <a:r>
              <a:rPr lang="fr-FR" sz="4400" b="1" dirty="0" smtClean="0">
                <a:solidFill>
                  <a:srgbClr val="0000FF"/>
                </a:solidFill>
              </a:rPr>
              <a:t>Nouveau type de cellule ganglionnaire</a:t>
            </a:r>
          </a:p>
        </p:txBody>
      </p:sp>
    </p:spTree>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7"/>
            <a:ext cx="9144000" cy="4524315"/>
          </a:xfrm>
          <a:prstGeom prst="rect">
            <a:avLst/>
          </a:prstGeom>
        </p:spPr>
        <p:txBody>
          <a:bodyPr wrap="square">
            <a:spAutoFit/>
          </a:bodyPr>
          <a:lstStyle/>
          <a:p>
            <a:r>
              <a:rPr lang="fr-FR" dirty="0" smtClean="0"/>
              <a:t>Les cellules ganglionnaires sont les photorécepteurs du cycle nycthéméral</a:t>
            </a:r>
          </a:p>
          <a:p>
            <a:r>
              <a:rPr lang="fr-FR" dirty="0" smtClean="0"/>
              <a:t>M. </a:t>
            </a:r>
            <a:r>
              <a:rPr lang="fr-FR" dirty="0" err="1" smtClean="0"/>
              <a:t>Labetoulle</a:t>
            </a:r>
            <a:endParaRPr lang="fr-FR" dirty="0" smtClean="0"/>
          </a:p>
          <a:p>
            <a:r>
              <a:rPr lang="fr-FR" dirty="0" smtClean="0"/>
              <a:t>CHU Kremlin-Bicêtre. Contrairement aux idées reçues, la détection de la lumière pour la mise en route du cycle nycthéméral serait assurée par les cellules ganglionnaires de la rétine, plutôt que par les cônes ou les bâtonnets comme cela a été longtemps admis. Tels sont les résultats d'études publiées récemment dans Science (Février 2002) et complétées par des communications orales ou affichées lors du dernier congrès de l'ARVO (Mai 2002, Fort Lauderdale, USA).</a:t>
            </a:r>
            <a:endParaRPr lang="fr-F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p:cNvSpPr>
          <p:nvPr>
            <p:ph type="title"/>
          </p:nvPr>
        </p:nvSpPr>
        <p:spPr>
          <a:xfrm>
            <a:off x="457200" y="-171450"/>
            <a:ext cx="8229600" cy="1143000"/>
          </a:xfrm>
        </p:spPr>
        <p:txBody>
          <a:bodyPr rtlCol="0">
            <a:normAutofit/>
          </a:bodyPr>
          <a:lstStyle/>
          <a:p>
            <a:pPr eaLnBrk="1" fontAlgn="auto" hangingPunct="1">
              <a:spcAft>
                <a:spcPts val="0"/>
              </a:spcAft>
              <a:defRPr/>
            </a:pPr>
            <a:r>
              <a:rPr lang="fr-FR" smtClean="0">
                <a:solidFill>
                  <a:srgbClr val="FF0000"/>
                </a:solidFill>
                <a:effectLst>
                  <a:outerShdw blurRad="38100" dist="38100" dir="2700000" algn="tl">
                    <a:srgbClr val="C0C0C0"/>
                  </a:outerShdw>
                </a:effectLst>
              </a:rPr>
              <a:t>Mélanopsine</a:t>
            </a:r>
            <a:r>
              <a:rPr lang="fr-FR" smtClean="0"/>
              <a:t> </a:t>
            </a:r>
          </a:p>
        </p:txBody>
      </p:sp>
      <p:sp>
        <p:nvSpPr>
          <p:cNvPr id="94211" name="Rectangle 3"/>
          <p:cNvSpPr>
            <a:spLocks noGrp="1"/>
          </p:cNvSpPr>
          <p:nvPr>
            <p:ph idx="1"/>
          </p:nvPr>
        </p:nvSpPr>
        <p:spPr>
          <a:xfrm>
            <a:off x="0" y="836613"/>
            <a:ext cx="9144000" cy="5445125"/>
          </a:xfrm>
        </p:spPr>
        <p:txBody>
          <a:bodyPr/>
          <a:lstStyle/>
          <a:p>
            <a:pPr eaLnBrk="1" hangingPunct="1">
              <a:lnSpc>
                <a:spcPct val="80000"/>
              </a:lnSpc>
            </a:pPr>
            <a:r>
              <a:rPr lang="fr-FR" sz="2400" smtClean="0">
                <a:solidFill>
                  <a:srgbClr val="660066"/>
                </a:solidFill>
              </a:rPr>
              <a:t>Découverte en 2000 dans la rétine mammifères et chez l’homme</a:t>
            </a:r>
          </a:p>
          <a:p>
            <a:pPr eaLnBrk="1" hangingPunct="1">
              <a:lnSpc>
                <a:spcPct val="80000"/>
              </a:lnSpc>
            </a:pPr>
            <a:r>
              <a:rPr lang="fr-FR" sz="2800" smtClean="0">
                <a:solidFill>
                  <a:schemeClr val="accent1"/>
                </a:solidFill>
              </a:rPr>
              <a:t>Cônes et bâtonnets, impliqués dans la vision perceptive (reconnaissance d’images, détection du mouvement, perception des couleurs),</a:t>
            </a:r>
          </a:p>
          <a:p>
            <a:pPr eaLnBrk="1" hangingPunct="1">
              <a:lnSpc>
                <a:spcPct val="80000"/>
              </a:lnSpc>
              <a:buFont typeface="Arial" charset="0"/>
              <a:buNone/>
            </a:pPr>
            <a:r>
              <a:rPr lang="fr-FR" smtClean="0">
                <a:solidFill>
                  <a:srgbClr val="FF0000"/>
                </a:solidFill>
              </a:rPr>
              <a:t>Mélanospine  régule un spectre de réponses "non visuelles" à la lumière : </a:t>
            </a:r>
          </a:p>
          <a:p>
            <a:pPr eaLnBrk="1" hangingPunct="1">
              <a:lnSpc>
                <a:spcPct val="80000"/>
              </a:lnSpc>
            </a:pPr>
            <a:r>
              <a:rPr lang="fr-FR" smtClean="0">
                <a:solidFill>
                  <a:srgbClr val="FF0000"/>
                </a:solidFill>
              </a:rPr>
              <a:t>synchronisation des rythmes circadiens et du cycle veille-sommeil au cycle jour-nuit, </a:t>
            </a:r>
          </a:p>
          <a:p>
            <a:pPr eaLnBrk="1" hangingPunct="1">
              <a:lnSpc>
                <a:spcPct val="80000"/>
              </a:lnSpc>
            </a:pPr>
            <a:r>
              <a:rPr lang="fr-FR" smtClean="0">
                <a:solidFill>
                  <a:srgbClr val="FF0000"/>
                </a:solidFill>
              </a:rPr>
              <a:t>réflexe pupillaire, </a:t>
            </a:r>
          </a:p>
          <a:p>
            <a:pPr eaLnBrk="1" hangingPunct="1">
              <a:lnSpc>
                <a:spcPct val="80000"/>
              </a:lnSpc>
            </a:pPr>
            <a:r>
              <a:rPr lang="fr-FR" smtClean="0">
                <a:solidFill>
                  <a:srgbClr val="FF0000"/>
                </a:solidFill>
              </a:rPr>
              <a:t>état de la vigilance et performances cognitives. </a:t>
            </a:r>
          </a:p>
          <a:p>
            <a:pPr eaLnBrk="1" hangingPunct="1">
              <a:lnSpc>
                <a:spcPct val="80000"/>
              </a:lnSpc>
            </a:pPr>
            <a:r>
              <a:rPr lang="fr-FR" smtClean="0">
                <a:solidFill>
                  <a:srgbClr val="FF0000"/>
                </a:solidFill>
              </a:rPr>
              <a:t>Les mécanismes de la phototransduction et les réponses physiologiques de la mélanopsine restent encore mal compris </a:t>
            </a:r>
          </a:p>
        </p:txBody>
      </p:sp>
    </p:spTree>
  </p:cSld>
  <p:clrMapOvr>
    <a:masterClrMapping/>
  </p:clrMapOvr>
  <p:transition>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p:cNvSpPr>
          <p:nvPr>
            <p:ph type="title"/>
          </p:nvPr>
        </p:nvSpPr>
        <p:spPr>
          <a:xfrm>
            <a:off x="0" y="260350"/>
            <a:ext cx="9144000" cy="1143000"/>
          </a:xfrm>
        </p:spPr>
        <p:txBody>
          <a:bodyPr rtlCol="0">
            <a:normAutofit fontScale="90000"/>
          </a:bodyPr>
          <a:lstStyle/>
          <a:p>
            <a:pPr eaLnBrk="1" fontAlgn="auto" hangingPunct="1">
              <a:spcAft>
                <a:spcPts val="0"/>
              </a:spcAft>
              <a:defRPr/>
            </a:pPr>
            <a:r>
              <a:rPr lang="fr-FR" sz="2800" dirty="0" smtClean="0"/>
              <a:t>Inserm, Cooper H. - Coupe de rétine de souris, montrant les cônes de la couche externe (vert) et une </a:t>
            </a:r>
            <a:r>
              <a:rPr lang="fr-FR" sz="2800" dirty="0" smtClean="0">
                <a:solidFill>
                  <a:srgbClr val="FF0000"/>
                </a:solidFill>
                <a:effectLst>
                  <a:outerShdw blurRad="38100" dist="38100" dir="2700000" algn="tl">
                    <a:srgbClr val="C0C0C0"/>
                  </a:outerShdw>
                </a:effectLst>
              </a:rPr>
              <a:t>cellule ganglionnaire à </a:t>
            </a:r>
            <a:r>
              <a:rPr lang="fr-FR" sz="2800" dirty="0" err="1" smtClean="0">
                <a:solidFill>
                  <a:srgbClr val="FF0000"/>
                </a:solidFill>
                <a:effectLst>
                  <a:outerShdw blurRad="38100" dist="38100" dir="2700000" algn="tl">
                    <a:srgbClr val="C0C0C0"/>
                  </a:outerShdw>
                </a:effectLst>
              </a:rPr>
              <a:t>mélanopsine</a:t>
            </a:r>
            <a:r>
              <a:rPr lang="fr-FR" sz="2800" dirty="0" smtClean="0"/>
              <a:t> de grande taille (rouge) dans la couche interne  </a:t>
            </a:r>
          </a:p>
        </p:txBody>
      </p:sp>
      <p:pic>
        <p:nvPicPr>
          <p:cNvPr id="95235" name="Picture 5" descr="cooper"/>
          <p:cNvPicPr>
            <a:picLocks noChangeAspect="1" noChangeArrowheads="1"/>
          </p:cNvPicPr>
          <p:nvPr/>
        </p:nvPicPr>
        <p:blipFill>
          <a:blip r:embed="rId3" cstate="print"/>
          <a:srcRect/>
          <a:stretch>
            <a:fillRect/>
          </a:stretch>
        </p:blipFill>
        <p:spPr bwMode="auto">
          <a:xfrm>
            <a:off x="1670050" y="1700213"/>
            <a:ext cx="5638800" cy="50768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ChangeArrowheads="1"/>
          </p:cNvSpPr>
          <p:nvPr/>
        </p:nvSpPr>
        <p:spPr bwMode="auto">
          <a:xfrm>
            <a:off x="0" y="1125538"/>
            <a:ext cx="9144000" cy="4522787"/>
          </a:xfrm>
          <a:prstGeom prst="rect">
            <a:avLst/>
          </a:prstGeom>
          <a:noFill/>
          <a:ln w="9525">
            <a:noFill/>
            <a:miter lim="800000"/>
            <a:headEnd/>
            <a:tailEnd/>
          </a:ln>
        </p:spPr>
        <p:txBody>
          <a:bodyPr>
            <a:spAutoFit/>
          </a:bodyPr>
          <a:lstStyle/>
          <a:p>
            <a:r>
              <a:rPr lang="fr-FR" sz="3600" dirty="0">
                <a:solidFill>
                  <a:srgbClr val="0000CC"/>
                </a:solidFill>
              </a:rPr>
              <a:t>La </a:t>
            </a:r>
            <a:r>
              <a:rPr lang="fr-FR" sz="3600" dirty="0" err="1">
                <a:solidFill>
                  <a:srgbClr val="0000CC"/>
                </a:solidFill>
              </a:rPr>
              <a:t>mélanopsine</a:t>
            </a:r>
            <a:r>
              <a:rPr lang="fr-FR" sz="3600" dirty="0">
                <a:solidFill>
                  <a:srgbClr val="0000CC"/>
                </a:solidFill>
              </a:rPr>
              <a:t> est un </a:t>
            </a:r>
            <a:r>
              <a:rPr lang="fr-FR" sz="3600" dirty="0" err="1">
                <a:solidFill>
                  <a:srgbClr val="0000CC"/>
                </a:solidFill>
              </a:rPr>
              <a:t>photopigment</a:t>
            </a:r>
            <a:r>
              <a:rPr lang="fr-FR" sz="3600" dirty="0">
                <a:solidFill>
                  <a:srgbClr val="0000CC"/>
                </a:solidFill>
              </a:rPr>
              <a:t> dit </a:t>
            </a:r>
            <a:r>
              <a:rPr lang="fr-FR" sz="3600" dirty="0" err="1">
                <a:solidFill>
                  <a:srgbClr val="0000CC"/>
                </a:solidFill>
              </a:rPr>
              <a:t>rhabdomérique</a:t>
            </a:r>
            <a:r>
              <a:rPr lang="fr-FR" sz="3600" dirty="0">
                <a:solidFill>
                  <a:srgbClr val="0000CC"/>
                </a:solidFill>
              </a:rPr>
              <a:t> comme les </a:t>
            </a:r>
            <a:r>
              <a:rPr lang="fr-FR" sz="3600" dirty="0" err="1">
                <a:solidFill>
                  <a:srgbClr val="0000CC"/>
                </a:solidFill>
              </a:rPr>
              <a:t>photopigments</a:t>
            </a:r>
            <a:r>
              <a:rPr lang="fr-FR" sz="3600" dirty="0">
                <a:solidFill>
                  <a:srgbClr val="0000CC"/>
                </a:solidFill>
              </a:rPr>
              <a:t> des invertébrés alors que ceux des cônes et les bâtonnets sont dits ciliaires. </a:t>
            </a:r>
          </a:p>
          <a:p>
            <a:r>
              <a:rPr lang="fr-FR" sz="3600" dirty="0">
                <a:solidFill>
                  <a:srgbClr val="0000CC"/>
                </a:solidFill>
              </a:rPr>
              <a:t>Cette dénomination est dépendante de la spécialisation membranaire où réside le </a:t>
            </a:r>
            <a:r>
              <a:rPr lang="fr-FR" sz="3600" dirty="0" err="1">
                <a:solidFill>
                  <a:srgbClr val="0000CC"/>
                </a:solidFill>
              </a:rPr>
              <a:t>photopigment</a:t>
            </a:r>
            <a:r>
              <a:rPr lang="fr-FR" sz="3600" dirty="0">
                <a:solidFill>
                  <a:srgbClr val="0000CC"/>
                </a:solidFill>
              </a:rPr>
              <a: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ChangeArrowheads="1"/>
          </p:cNvSpPr>
          <p:nvPr/>
        </p:nvSpPr>
        <p:spPr bwMode="auto">
          <a:xfrm>
            <a:off x="0" y="693738"/>
            <a:ext cx="9144000" cy="5262562"/>
          </a:xfrm>
          <a:prstGeom prst="rect">
            <a:avLst/>
          </a:prstGeom>
          <a:noFill/>
          <a:ln w="9525">
            <a:noFill/>
            <a:miter lim="800000"/>
            <a:headEnd/>
            <a:tailEnd/>
          </a:ln>
        </p:spPr>
        <p:txBody>
          <a:bodyPr anchor="ctr">
            <a:spAutoFit/>
          </a:bodyPr>
          <a:lstStyle/>
          <a:p>
            <a:pPr eaLnBrk="0" hangingPunct="0">
              <a:buFontTx/>
              <a:buChar char="•"/>
              <a:tabLst>
                <a:tab pos="457200" algn="l"/>
              </a:tabLst>
            </a:pPr>
            <a:r>
              <a:rPr lang="fr-FR" sz="2800">
                <a:solidFill>
                  <a:srgbClr val="0000CC"/>
                </a:solidFill>
                <a:ea typeface="Times New Roman" pitchFamily="18" charset="0"/>
                <a:cs typeface="Arial" charset="0"/>
              </a:rPr>
              <a:t>Un photorécepteur </a:t>
            </a:r>
            <a:r>
              <a:rPr lang="fr-FR" sz="2800">
                <a:solidFill>
                  <a:srgbClr val="FF0000"/>
                </a:solidFill>
                <a:ea typeface="Times New Roman" pitchFamily="18" charset="0"/>
                <a:cs typeface="Arial" charset="0"/>
              </a:rPr>
              <a:t>rhabdomérique</a:t>
            </a:r>
            <a:r>
              <a:rPr lang="fr-FR" sz="2800">
                <a:solidFill>
                  <a:srgbClr val="0000CC"/>
                </a:solidFill>
                <a:ea typeface="Times New Roman" pitchFamily="18" charset="0"/>
                <a:cs typeface="Arial" charset="0"/>
              </a:rPr>
              <a:t> est une cellule photoréceptrice dont les photopigments sont localisés au niveau d’un ensemble de microvillosités membranaires, le </a:t>
            </a:r>
            <a:r>
              <a:rPr lang="fr-FR" sz="2800">
                <a:solidFill>
                  <a:srgbClr val="FF0000"/>
                </a:solidFill>
                <a:ea typeface="Times New Roman" pitchFamily="18" charset="0"/>
                <a:cs typeface="Arial" charset="0"/>
              </a:rPr>
              <a:t>rhabdomère</a:t>
            </a:r>
            <a:r>
              <a:rPr lang="fr-FR" sz="2800">
                <a:solidFill>
                  <a:srgbClr val="0000CC"/>
                </a:solidFill>
                <a:ea typeface="Times New Roman" pitchFamily="18" charset="0"/>
                <a:cs typeface="Arial" charset="0"/>
              </a:rPr>
              <a:t> </a:t>
            </a:r>
          </a:p>
          <a:p>
            <a:pPr eaLnBrk="0" hangingPunct="0">
              <a:buFontTx/>
              <a:buChar char="•"/>
              <a:tabLst>
                <a:tab pos="457200" algn="l"/>
              </a:tabLst>
            </a:pPr>
            <a:r>
              <a:rPr lang="fr-FR" sz="2800">
                <a:solidFill>
                  <a:srgbClr val="0000CC"/>
                </a:solidFill>
                <a:ea typeface="Times New Roman" pitchFamily="18" charset="0"/>
                <a:cs typeface="Arial" charset="0"/>
              </a:rPr>
              <a:t>Ce type de photorécepteur est retrouvé chez les invertébrés (annélides, mollusques et arthropodes)</a:t>
            </a:r>
          </a:p>
          <a:p>
            <a:pPr eaLnBrk="0" hangingPunct="0">
              <a:tabLst>
                <a:tab pos="457200" algn="l"/>
              </a:tabLst>
            </a:pPr>
            <a:endParaRPr lang="fr-FR" sz="2800">
              <a:solidFill>
                <a:srgbClr val="0000CC"/>
              </a:solidFill>
              <a:ea typeface="Times New Roman" pitchFamily="18" charset="0"/>
              <a:cs typeface="Arial" charset="0"/>
            </a:endParaRPr>
          </a:p>
          <a:p>
            <a:pPr eaLnBrk="0" hangingPunct="0">
              <a:buFontTx/>
              <a:buChar char="•"/>
              <a:tabLst>
                <a:tab pos="457200" algn="l"/>
              </a:tabLst>
            </a:pPr>
            <a:r>
              <a:rPr lang="fr-FR" sz="2800">
                <a:solidFill>
                  <a:srgbClr val="0000CC"/>
                </a:solidFill>
                <a:ea typeface="Times New Roman" pitchFamily="18" charset="0"/>
                <a:cs typeface="Arial" charset="0"/>
              </a:rPr>
              <a:t> Un photorécepteur </a:t>
            </a:r>
            <a:r>
              <a:rPr lang="fr-FR" sz="2800">
                <a:solidFill>
                  <a:srgbClr val="FF0000"/>
                </a:solidFill>
                <a:ea typeface="Times New Roman" pitchFamily="18" charset="0"/>
                <a:cs typeface="Arial" charset="0"/>
              </a:rPr>
              <a:t>ciliaire</a:t>
            </a:r>
            <a:r>
              <a:rPr lang="fr-FR" sz="2800">
                <a:solidFill>
                  <a:srgbClr val="0000CC"/>
                </a:solidFill>
                <a:ea typeface="Times New Roman" pitchFamily="18" charset="0"/>
                <a:cs typeface="Arial" charset="0"/>
              </a:rPr>
              <a:t> est une cellule photoréceptrice qui présente le plus souvent un cil fonctionnel. Les photopigments sont situés dans la membrane du cil ou celle d’organites cytoplasmiques comme le reticulum endoplasmique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Image 1" descr="article cooper"/>
          <p:cNvPicPr>
            <a:picLocks noChangeAspect="1" noChangeArrowheads="1"/>
          </p:cNvPicPr>
          <p:nvPr/>
        </p:nvPicPr>
        <p:blipFill>
          <a:blip r:embed="rId2" cstate="print"/>
          <a:srcRect/>
          <a:stretch>
            <a:fillRect/>
          </a:stretch>
        </p:blipFill>
        <p:spPr bwMode="auto">
          <a:xfrm>
            <a:off x="1835150" y="333375"/>
            <a:ext cx="5191125" cy="4048125"/>
          </a:xfrm>
          <a:prstGeom prst="rect">
            <a:avLst/>
          </a:prstGeom>
          <a:noFill/>
          <a:ln w="9525">
            <a:noFill/>
            <a:miter lim="800000"/>
            <a:headEnd/>
            <a:tailEnd/>
          </a:ln>
        </p:spPr>
      </p:pic>
      <p:sp>
        <p:nvSpPr>
          <p:cNvPr id="98307" name="Rectangle 1"/>
          <p:cNvSpPr>
            <a:spLocks noChangeArrowheads="1"/>
          </p:cNvSpPr>
          <p:nvPr/>
        </p:nvSpPr>
        <p:spPr bwMode="auto">
          <a:xfrm>
            <a:off x="0" y="4292600"/>
            <a:ext cx="9144000" cy="1631950"/>
          </a:xfrm>
          <a:prstGeom prst="rect">
            <a:avLst/>
          </a:prstGeom>
          <a:noFill/>
          <a:ln w="9525">
            <a:noFill/>
            <a:miter lim="800000"/>
            <a:headEnd/>
            <a:tailEnd/>
          </a:ln>
        </p:spPr>
        <p:txBody>
          <a:bodyPr anchor="ctr">
            <a:spAutoFit/>
          </a:bodyPr>
          <a:lstStyle/>
          <a:p>
            <a:pPr algn="ctr" eaLnBrk="0" hangingPunct="0"/>
            <a:r>
              <a:rPr lang="fr-FR" sz="2000">
                <a:solidFill>
                  <a:srgbClr val="0000CC"/>
                </a:solidFill>
                <a:ea typeface="Times New Roman" pitchFamily="18" charset="0"/>
                <a:cs typeface="Arial" charset="0"/>
              </a:rPr>
              <a:t>Les cellules ganglionnaires de la couche interne de la rétine qui expriment la mélanopsine projettent vers le noyau suprachiasmatique (SCN) (site de l’horloge circadienne interne) et d’autres structures cérébrales non visuelles (OPN, noyau olivaire prétectal ; IGL, feuillet intergéniculé ; LGv, noyau géniculé latéral-ventral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2230438" y="454025"/>
            <a:ext cx="5284787" cy="457200"/>
          </a:xfrm>
          <a:prstGeom prst="rect">
            <a:avLst/>
          </a:prstGeom>
          <a:noFill/>
          <a:ln w="9525">
            <a:noFill/>
            <a:miter lim="800000"/>
            <a:headEnd/>
            <a:tailEnd/>
          </a:ln>
        </p:spPr>
        <p:txBody>
          <a:bodyPr wrap="none">
            <a:spAutoFit/>
          </a:bodyPr>
          <a:lstStyle/>
          <a:p>
            <a:r>
              <a:rPr lang="fr-FR">
                <a:solidFill>
                  <a:srgbClr val="6600CC"/>
                </a:solidFill>
                <a:latin typeface="Times New Roman" pitchFamily="18" charset="0"/>
              </a:rPr>
              <a:t>3 type de cellules ganglionnaires/ tailles</a:t>
            </a:r>
          </a:p>
        </p:txBody>
      </p:sp>
      <p:sp>
        <p:nvSpPr>
          <p:cNvPr id="99331" name="Text Box 3"/>
          <p:cNvSpPr txBox="1">
            <a:spLocks noChangeArrowheads="1"/>
          </p:cNvSpPr>
          <p:nvPr/>
        </p:nvSpPr>
        <p:spPr bwMode="auto">
          <a:xfrm>
            <a:off x="1752600" y="1358900"/>
            <a:ext cx="7439025" cy="4473575"/>
          </a:xfrm>
          <a:prstGeom prst="rect">
            <a:avLst/>
          </a:prstGeom>
          <a:noFill/>
          <a:ln w="9525">
            <a:noFill/>
            <a:miter lim="800000"/>
            <a:headEnd/>
            <a:tailEnd/>
          </a:ln>
        </p:spPr>
        <p:txBody>
          <a:bodyPr wrap="none">
            <a:spAutoFit/>
          </a:bodyPr>
          <a:lstStyle/>
          <a:p>
            <a:r>
              <a:rPr lang="fr-FR" b="0">
                <a:latin typeface="Times New Roman" pitchFamily="18" charset="0"/>
              </a:rPr>
              <a:t>1- </a:t>
            </a:r>
            <a:r>
              <a:rPr lang="fr-FR" b="0">
                <a:solidFill>
                  <a:srgbClr val="FF0000"/>
                </a:solidFill>
                <a:latin typeface="Times New Roman" pitchFamily="18" charset="0"/>
              </a:rPr>
              <a:t>Cellules M</a:t>
            </a:r>
            <a:r>
              <a:rPr lang="fr-FR" b="0">
                <a:latin typeface="Times New Roman" pitchFamily="18" charset="0"/>
              </a:rPr>
              <a:t> (magnocellulaire) : grande cellules</a:t>
            </a:r>
          </a:p>
          <a:p>
            <a:r>
              <a:rPr lang="fr-FR" b="0">
                <a:latin typeface="Times New Roman" pitchFamily="18" charset="0"/>
              </a:rPr>
              <a:t>	périphérie, réponse phasique, CR large, </a:t>
            </a:r>
          </a:p>
          <a:p>
            <a:r>
              <a:rPr lang="fr-FR" b="0">
                <a:latin typeface="Times New Roman" pitchFamily="18" charset="0"/>
              </a:rPr>
              <a:t>	sensibilité au mouvement, vision peu précise </a:t>
            </a:r>
          </a:p>
          <a:p>
            <a:r>
              <a:rPr lang="fr-FR" b="0">
                <a:latin typeface="Times New Roman" pitchFamily="18" charset="0"/>
              </a:rPr>
              <a:t>	des formes</a:t>
            </a:r>
          </a:p>
          <a:p>
            <a:endParaRPr lang="fr-FR" b="0">
              <a:latin typeface="Times New Roman" pitchFamily="18" charset="0"/>
            </a:endParaRPr>
          </a:p>
          <a:p>
            <a:r>
              <a:rPr lang="fr-FR" b="0">
                <a:latin typeface="Times New Roman" pitchFamily="18" charset="0"/>
              </a:rPr>
              <a:t>2- </a:t>
            </a:r>
            <a:r>
              <a:rPr lang="fr-FR" b="0">
                <a:solidFill>
                  <a:srgbClr val="FF0000"/>
                </a:solidFill>
                <a:latin typeface="Times New Roman" pitchFamily="18" charset="0"/>
              </a:rPr>
              <a:t>Cellules P</a:t>
            </a:r>
            <a:r>
              <a:rPr lang="fr-FR" b="0">
                <a:latin typeface="Times New Roman" pitchFamily="18" charset="0"/>
              </a:rPr>
              <a:t> (parvocellulaire) : très nombreuses (80%)</a:t>
            </a:r>
          </a:p>
          <a:p>
            <a:r>
              <a:rPr lang="fr-FR" b="0">
                <a:latin typeface="Times New Roman" pitchFamily="18" charset="0"/>
              </a:rPr>
              <a:t>	rétine fovéale, taille moyenne, réponse phasique</a:t>
            </a:r>
          </a:p>
          <a:p>
            <a:r>
              <a:rPr lang="fr-FR" b="0">
                <a:latin typeface="Times New Roman" pitchFamily="18" charset="0"/>
              </a:rPr>
              <a:t>	et tonique, CR petits et antagonistes bien marqués,</a:t>
            </a:r>
          </a:p>
          <a:p>
            <a:r>
              <a:rPr lang="fr-FR" b="0">
                <a:latin typeface="Times New Roman" pitchFamily="18" charset="0"/>
              </a:rPr>
              <a:t>	vision des couleurs et haute résolution spatiale</a:t>
            </a:r>
          </a:p>
          <a:p>
            <a:endParaRPr lang="fr-FR" b="0">
              <a:latin typeface="Times New Roman" pitchFamily="18" charset="0"/>
            </a:endParaRPr>
          </a:p>
          <a:p>
            <a:r>
              <a:rPr lang="fr-FR" b="0">
                <a:latin typeface="Times New Roman" pitchFamily="18" charset="0"/>
              </a:rPr>
              <a:t>3- </a:t>
            </a:r>
            <a:r>
              <a:rPr lang="fr-FR" b="0">
                <a:solidFill>
                  <a:srgbClr val="FF0000"/>
                </a:solidFill>
                <a:latin typeface="Times New Roman" pitchFamily="18" charset="0"/>
              </a:rPr>
              <a:t>Cellules W</a:t>
            </a:r>
            <a:r>
              <a:rPr lang="fr-FR" b="0">
                <a:latin typeface="Times New Roman" pitchFamily="18" charset="0"/>
              </a:rPr>
              <a:t> : petites cellules</a:t>
            </a:r>
          </a:p>
          <a:p>
            <a:r>
              <a:rPr lang="fr-FR" b="0">
                <a:latin typeface="Times New Roman" pitchFamily="18" charset="0"/>
              </a:rPr>
              <a:t>	Rôle de coordination des mouvements des yeux/tête</a:t>
            </a:r>
          </a:p>
        </p:txBody>
      </p:sp>
      <p:grpSp>
        <p:nvGrpSpPr>
          <p:cNvPr id="99332" name="Group 9"/>
          <p:cNvGrpSpPr>
            <a:grpSpLocks/>
          </p:cNvGrpSpPr>
          <p:nvPr/>
        </p:nvGrpSpPr>
        <p:grpSpPr bwMode="auto">
          <a:xfrm>
            <a:off x="0" y="-5205413"/>
            <a:ext cx="9144000" cy="17270413"/>
            <a:chOff x="0" y="41569"/>
            <a:chExt cx="5760" cy="10879"/>
          </a:xfrm>
        </p:grpSpPr>
        <p:sp>
          <p:nvSpPr>
            <p:cNvPr id="99335" name="Rectangle 4"/>
            <p:cNvSpPr>
              <a:spLocks noChangeArrowheads="1"/>
            </p:cNvSpPr>
            <p:nvPr/>
          </p:nvSpPr>
          <p:spPr bwMode="auto">
            <a:xfrm>
              <a:off x="0" y="41569"/>
              <a:ext cx="3206" cy="0"/>
            </a:xfrm>
            <a:prstGeom prst="rect">
              <a:avLst/>
            </a:prstGeom>
            <a:noFill/>
            <a:ln w="9525">
              <a:noFill/>
              <a:miter lim="800000"/>
              <a:headEnd/>
              <a:tailEnd/>
            </a:ln>
          </p:spPr>
          <p:txBody>
            <a:bodyPr>
              <a:spAutoFit/>
            </a:bodyPr>
            <a:lstStyle/>
            <a:p>
              <a:endParaRPr lang="fr-FR" b="0"/>
            </a:p>
          </p:txBody>
        </p:sp>
        <p:grpSp>
          <p:nvGrpSpPr>
            <p:cNvPr id="99336" name="Group 8"/>
            <p:cNvGrpSpPr>
              <a:grpSpLocks/>
            </p:cNvGrpSpPr>
            <p:nvPr/>
          </p:nvGrpSpPr>
          <p:grpSpPr bwMode="auto">
            <a:xfrm>
              <a:off x="0" y="41569"/>
              <a:ext cx="5760" cy="10879"/>
              <a:chOff x="0" y="52448"/>
              <a:chExt cx="5760" cy="10879"/>
            </a:xfrm>
          </p:grpSpPr>
          <p:sp>
            <p:nvSpPr>
              <p:cNvPr id="99337" name="Rectangle 5"/>
              <p:cNvSpPr>
                <a:spLocks noChangeArrowheads="1"/>
              </p:cNvSpPr>
              <p:nvPr/>
            </p:nvSpPr>
            <p:spPr bwMode="auto">
              <a:xfrm>
                <a:off x="0" y="52448"/>
                <a:ext cx="3206" cy="10879"/>
              </a:xfrm>
              <a:prstGeom prst="rect">
                <a:avLst/>
              </a:prstGeom>
              <a:noFill/>
              <a:ln w="9525">
                <a:noFill/>
                <a:miter lim="800000"/>
                <a:headEnd/>
                <a:tailEnd/>
              </a:ln>
            </p:spPr>
            <p:txBody>
              <a:bodyPr>
                <a:spAutoFit/>
              </a:bodyPr>
              <a:lstStyle/>
              <a:p>
                <a:endParaRPr lang="fr-FR" b="0"/>
              </a:p>
            </p:txBody>
          </p:sp>
          <p:sp>
            <p:nvSpPr>
              <p:cNvPr id="99338" name="Rectangle 6"/>
              <p:cNvSpPr>
                <a:spLocks noChangeArrowheads="1"/>
              </p:cNvSpPr>
              <p:nvPr/>
            </p:nvSpPr>
            <p:spPr bwMode="auto">
              <a:xfrm>
                <a:off x="0" y="52448"/>
                <a:ext cx="5760" cy="3197"/>
              </a:xfrm>
              <a:prstGeom prst="rect">
                <a:avLst/>
              </a:prstGeom>
              <a:noFill/>
              <a:ln w="9525">
                <a:noFill/>
                <a:miter lim="800000"/>
                <a:headEnd/>
                <a:tailEnd/>
              </a:ln>
            </p:spPr>
            <p:txBody>
              <a:bodyPr/>
              <a:lstStyle/>
              <a:p>
                <a:pPr algn="ctr"/>
                <a:r>
                  <a:rPr lang="fr-FR" sz="900" b="0">
                    <a:solidFill>
                      <a:srgbClr val="000000"/>
                    </a:solidFill>
                    <a:cs typeface="Arial" charset="0"/>
                  </a:rPr>
                  <a:t>  </a:t>
                </a:r>
                <a:r>
                  <a:rPr lang="fr-FR" sz="32700" b="0">
                    <a:solidFill>
                      <a:srgbClr val="000000"/>
                    </a:solidFill>
                    <a:cs typeface="Arial" charset="0"/>
                  </a:rPr>
                  <a:t> </a:t>
                </a:r>
                <a:r>
                  <a:rPr lang="fr-FR" sz="900" b="0">
                    <a:solidFill>
                      <a:srgbClr val="000000"/>
                    </a:solidFill>
                    <a:cs typeface="Arial" charset="0"/>
                  </a:rPr>
                  <a:t>                                                                              </a:t>
                </a:r>
              </a:p>
            </p:txBody>
          </p:sp>
        </p:grpSp>
      </p:grpSp>
      <p:pic>
        <p:nvPicPr>
          <p:cNvPr id="99333" name="Picture 7" descr="a_02_cl_vis_1b"/>
          <p:cNvPicPr>
            <a:picLocks noChangeAspect="1" noChangeArrowheads="1"/>
          </p:cNvPicPr>
          <p:nvPr/>
        </p:nvPicPr>
        <p:blipFill>
          <a:blip r:embed="rId3" cstate="print"/>
          <a:srcRect b="58974"/>
          <a:stretch>
            <a:fillRect/>
          </a:stretch>
        </p:blipFill>
        <p:spPr bwMode="auto">
          <a:xfrm>
            <a:off x="304800" y="3733800"/>
            <a:ext cx="1577975" cy="1339850"/>
          </a:xfrm>
          <a:prstGeom prst="rect">
            <a:avLst/>
          </a:prstGeom>
          <a:noFill/>
          <a:ln w="9525">
            <a:noFill/>
            <a:miter lim="800000"/>
            <a:headEnd/>
            <a:tailEnd/>
          </a:ln>
        </p:spPr>
      </p:pic>
      <p:pic>
        <p:nvPicPr>
          <p:cNvPr id="99334" name="Picture 10" descr="a_02_cl_vis_1b"/>
          <p:cNvPicPr>
            <a:picLocks noChangeAspect="1" noChangeArrowheads="1"/>
          </p:cNvPicPr>
          <p:nvPr/>
        </p:nvPicPr>
        <p:blipFill>
          <a:blip r:embed="rId3" cstate="print"/>
          <a:srcRect t="41026"/>
          <a:stretch>
            <a:fillRect/>
          </a:stretch>
        </p:blipFill>
        <p:spPr bwMode="auto">
          <a:xfrm>
            <a:off x="152400" y="1524000"/>
            <a:ext cx="1577975" cy="19240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http://www.st2s-casteilla.net/spc/images/physique/P1_1/c2.jpg"/>
          <p:cNvPicPr>
            <a:picLocks noChangeAspect="1" noChangeArrowheads="1"/>
          </p:cNvPicPr>
          <p:nvPr/>
        </p:nvPicPr>
        <p:blipFill>
          <a:blip r:embed="rId2" cstate="print"/>
          <a:srcRect/>
          <a:stretch>
            <a:fillRect/>
          </a:stretch>
        </p:blipFill>
        <p:spPr bwMode="auto">
          <a:xfrm>
            <a:off x="-36513" y="2447925"/>
            <a:ext cx="9144001" cy="2709863"/>
          </a:xfrm>
          <a:prstGeom prst="rect">
            <a:avLst/>
          </a:prstGeom>
          <a:noFill/>
          <a:ln w="9525">
            <a:noFill/>
            <a:miter lim="800000"/>
            <a:headEnd/>
            <a:tailEnd/>
          </a:ln>
        </p:spPr>
      </p:pic>
      <p:sp>
        <p:nvSpPr>
          <p:cNvPr id="11267" name="Rectangle 3"/>
          <p:cNvSpPr>
            <a:spLocks noChangeArrowheads="1"/>
          </p:cNvSpPr>
          <p:nvPr/>
        </p:nvSpPr>
        <p:spPr bwMode="auto">
          <a:xfrm>
            <a:off x="539750" y="333375"/>
            <a:ext cx="8218488" cy="647700"/>
          </a:xfrm>
          <a:prstGeom prst="rect">
            <a:avLst/>
          </a:prstGeom>
          <a:noFill/>
          <a:ln w="9525">
            <a:noFill/>
            <a:miter lim="800000"/>
            <a:headEnd/>
            <a:tailEnd/>
          </a:ln>
        </p:spPr>
        <p:txBody>
          <a:bodyPr wrap="none">
            <a:spAutoFit/>
          </a:bodyPr>
          <a:lstStyle/>
          <a:p>
            <a:r>
              <a:rPr lang="fr-FR" sz="3600">
                <a:solidFill>
                  <a:srgbClr val="FF0000"/>
                </a:solidFill>
              </a:rPr>
              <a:t>Propagation de la lumière dans l'œil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764704"/>
            <a:ext cx="7772400" cy="1470025"/>
          </a:xfrm>
        </p:spPr>
        <p:txBody>
          <a:bodyPr/>
          <a:lstStyle/>
          <a:p>
            <a:r>
              <a:rPr lang="fr-FR" b="1" dirty="0" smtClean="0">
                <a:solidFill>
                  <a:srgbClr val="0000CC"/>
                </a:solidFill>
              </a:rPr>
              <a:t>Rétine </a:t>
            </a:r>
            <a:br>
              <a:rPr lang="fr-FR" b="1" dirty="0" smtClean="0">
                <a:solidFill>
                  <a:srgbClr val="0000CC"/>
                </a:solidFill>
              </a:rPr>
            </a:br>
            <a:r>
              <a:rPr lang="fr-FR" b="1" dirty="0" smtClean="0">
                <a:solidFill>
                  <a:srgbClr val="0000CC"/>
                </a:solidFill>
              </a:rPr>
              <a:t>130 Millions de bâtonnets</a:t>
            </a:r>
            <a:br>
              <a:rPr lang="fr-FR" b="1" dirty="0" smtClean="0">
                <a:solidFill>
                  <a:srgbClr val="0000CC"/>
                </a:solidFill>
              </a:rPr>
            </a:br>
            <a:r>
              <a:rPr lang="fr-FR" b="1" dirty="0" smtClean="0">
                <a:solidFill>
                  <a:srgbClr val="0000CC"/>
                </a:solidFill>
              </a:rPr>
              <a:t>65 Millions de cônes</a:t>
            </a:r>
            <a:endParaRPr lang="fr-FR" b="1" dirty="0">
              <a:solidFill>
                <a:srgbClr val="0000CC"/>
              </a:solidFill>
            </a:endParaRPr>
          </a:p>
        </p:txBody>
      </p:sp>
      <p:pic>
        <p:nvPicPr>
          <p:cNvPr id="1026" name="Picture 2"/>
          <p:cNvPicPr>
            <a:picLocks noChangeAspect="1" noChangeArrowheads="1"/>
          </p:cNvPicPr>
          <p:nvPr/>
        </p:nvPicPr>
        <p:blipFill>
          <a:blip r:embed="rId2" cstate="print"/>
          <a:srcRect/>
          <a:stretch>
            <a:fillRect/>
          </a:stretch>
        </p:blipFill>
        <p:spPr bwMode="auto">
          <a:xfrm>
            <a:off x="2123728" y="3789040"/>
            <a:ext cx="4762500" cy="1885950"/>
          </a:xfrm>
          <a:prstGeom prst="rect">
            <a:avLst/>
          </a:prstGeom>
          <a:noFill/>
          <a:ln w="9525">
            <a:noFill/>
            <a:miter lim="800000"/>
            <a:headEnd/>
            <a:tailEnd/>
          </a:ln>
        </p:spPr>
      </p:pic>
      <p:sp>
        <p:nvSpPr>
          <p:cNvPr id="5" name="Rectangle 4"/>
          <p:cNvSpPr/>
          <p:nvPr/>
        </p:nvSpPr>
        <p:spPr>
          <a:xfrm>
            <a:off x="1187624" y="6027003"/>
            <a:ext cx="6912768" cy="461665"/>
          </a:xfrm>
          <a:prstGeom prst="rect">
            <a:avLst/>
          </a:prstGeom>
        </p:spPr>
        <p:txBody>
          <a:bodyPr wrap="square">
            <a:spAutoFit/>
          </a:bodyPr>
          <a:lstStyle/>
          <a:p>
            <a:r>
              <a:rPr lang="fr-FR" dirty="0" smtClean="0"/>
              <a:t>Répartition cônes et bâtonnets (</a:t>
            </a:r>
            <a:r>
              <a:rPr lang="fr-FR" dirty="0" err="1" smtClean="0"/>
              <a:t>König</a:t>
            </a:r>
            <a:r>
              <a:rPr lang="fr-FR" dirty="0" smtClean="0"/>
              <a:t>, 2019)</a:t>
            </a:r>
            <a:endParaRPr lang="fr-F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Oval 2"/>
          <p:cNvSpPr>
            <a:spLocks noChangeArrowheads="1"/>
          </p:cNvSpPr>
          <p:nvPr/>
        </p:nvSpPr>
        <p:spPr bwMode="auto">
          <a:xfrm>
            <a:off x="2079625" y="5543550"/>
            <a:ext cx="5602288" cy="1104900"/>
          </a:xfrm>
          <a:prstGeom prst="ellipse">
            <a:avLst/>
          </a:prstGeom>
          <a:noFill/>
          <a:ln w="9525">
            <a:solidFill>
              <a:schemeClr val="tx1"/>
            </a:solidFill>
            <a:round/>
            <a:headEnd/>
            <a:tailEnd/>
          </a:ln>
        </p:spPr>
        <p:txBody>
          <a:bodyPr wrap="none" anchor="ctr"/>
          <a:lstStyle/>
          <a:p>
            <a:endParaRPr lang="fr-FR" b="0"/>
          </a:p>
        </p:txBody>
      </p:sp>
      <p:sp>
        <p:nvSpPr>
          <p:cNvPr id="100355" name="Oval 3"/>
          <p:cNvSpPr>
            <a:spLocks noChangeArrowheads="1"/>
          </p:cNvSpPr>
          <p:nvPr/>
        </p:nvSpPr>
        <p:spPr bwMode="auto">
          <a:xfrm>
            <a:off x="3652838" y="5948363"/>
            <a:ext cx="2406650" cy="285750"/>
          </a:xfrm>
          <a:prstGeom prst="ellipse">
            <a:avLst/>
          </a:prstGeom>
          <a:solidFill>
            <a:schemeClr val="accent2"/>
          </a:solidFill>
          <a:ln w="9525">
            <a:solidFill>
              <a:schemeClr val="tx1"/>
            </a:solidFill>
            <a:round/>
            <a:headEnd/>
            <a:tailEnd/>
          </a:ln>
        </p:spPr>
        <p:txBody>
          <a:bodyPr wrap="none" anchor="ctr"/>
          <a:lstStyle/>
          <a:p>
            <a:pPr algn="ctr"/>
            <a:r>
              <a:rPr lang="fr-FR" sz="1800" b="0">
                <a:solidFill>
                  <a:schemeClr val="bg1"/>
                </a:solidFill>
                <a:latin typeface="Times New Roman" pitchFamily="18" charset="0"/>
              </a:rPr>
              <a:t>centre</a:t>
            </a:r>
          </a:p>
        </p:txBody>
      </p:sp>
      <p:sp>
        <p:nvSpPr>
          <p:cNvPr id="100356" name="Text Box 4"/>
          <p:cNvSpPr txBox="1">
            <a:spLocks noChangeArrowheads="1"/>
          </p:cNvSpPr>
          <p:nvPr/>
        </p:nvSpPr>
        <p:spPr bwMode="auto">
          <a:xfrm>
            <a:off x="4278313" y="6251575"/>
            <a:ext cx="973137" cy="366713"/>
          </a:xfrm>
          <a:prstGeom prst="rect">
            <a:avLst/>
          </a:prstGeom>
          <a:noFill/>
          <a:ln w="9525">
            <a:noFill/>
            <a:miter lim="800000"/>
            <a:headEnd/>
            <a:tailEnd/>
          </a:ln>
        </p:spPr>
        <p:txBody>
          <a:bodyPr wrap="none">
            <a:spAutoFit/>
          </a:bodyPr>
          <a:lstStyle/>
          <a:p>
            <a:r>
              <a:rPr lang="fr-FR" sz="1800" b="0">
                <a:latin typeface="Times New Roman" pitchFamily="18" charset="0"/>
              </a:rPr>
              <a:t>pourtour</a:t>
            </a:r>
          </a:p>
        </p:txBody>
      </p:sp>
      <p:grpSp>
        <p:nvGrpSpPr>
          <p:cNvPr id="100357" name="Group 6"/>
          <p:cNvGrpSpPr>
            <a:grpSpLocks/>
          </p:cNvGrpSpPr>
          <p:nvPr/>
        </p:nvGrpSpPr>
        <p:grpSpPr bwMode="auto">
          <a:xfrm>
            <a:off x="2103438" y="4318000"/>
            <a:ext cx="1622425" cy="984250"/>
            <a:chOff x="1325" y="2720"/>
            <a:chExt cx="1022" cy="620"/>
          </a:xfrm>
        </p:grpSpPr>
        <p:sp>
          <p:nvSpPr>
            <p:cNvPr id="100399" name="Rectangle 7"/>
            <p:cNvSpPr>
              <a:spLocks noChangeArrowheads="1"/>
            </p:cNvSpPr>
            <p:nvPr/>
          </p:nvSpPr>
          <p:spPr bwMode="auto">
            <a:xfrm>
              <a:off x="1325" y="2720"/>
              <a:ext cx="135" cy="620"/>
            </a:xfrm>
            <a:prstGeom prst="rect">
              <a:avLst/>
            </a:prstGeom>
            <a:noFill/>
            <a:ln w="9525">
              <a:solidFill>
                <a:schemeClr val="tx1"/>
              </a:solidFill>
              <a:miter lim="800000"/>
              <a:headEnd/>
              <a:tailEnd/>
            </a:ln>
          </p:spPr>
          <p:txBody>
            <a:bodyPr wrap="none" anchor="ctr"/>
            <a:lstStyle/>
            <a:p>
              <a:endParaRPr lang="fr-FR" b="0"/>
            </a:p>
          </p:txBody>
        </p:sp>
        <p:sp>
          <p:nvSpPr>
            <p:cNvPr id="100400" name="Rectangle 8"/>
            <p:cNvSpPr>
              <a:spLocks noChangeArrowheads="1"/>
            </p:cNvSpPr>
            <p:nvPr/>
          </p:nvSpPr>
          <p:spPr bwMode="auto">
            <a:xfrm>
              <a:off x="1505" y="2720"/>
              <a:ext cx="135" cy="620"/>
            </a:xfrm>
            <a:prstGeom prst="rect">
              <a:avLst/>
            </a:prstGeom>
            <a:noFill/>
            <a:ln w="9525">
              <a:solidFill>
                <a:schemeClr val="tx1"/>
              </a:solidFill>
              <a:miter lim="800000"/>
              <a:headEnd/>
              <a:tailEnd/>
            </a:ln>
          </p:spPr>
          <p:txBody>
            <a:bodyPr wrap="none" anchor="ctr"/>
            <a:lstStyle/>
            <a:p>
              <a:endParaRPr lang="fr-FR" b="0"/>
            </a:p>
          </p:txBody>
        </p:sp>
        <p:sp>
          <p:nvSpPr>
            <p:cNvPr id="100401" name="Rectangle 9"/>
            <p:cNvSpPr>
              <a:spLocks noChangeArrowheads="1"/>
            </p:cNvSpPr>
            <p:nvPr/>
          </p:nvSpPr>
          <p:spPr bwMode="auto">
            <a:xfrm>
              <a:off x="1685" y="2720"/>
              <a:ext cx="135" cy="620"/>
            </a:xfrm>
            <a:prstGeom prst="rect">
              <a:avLst/>
            </a:prstGeom>
            <a:noFill/>
            <a:ln w="9525">
              <a:solidFill>
                <a:schemeClr val="tx1"/>
              </a:solidFill>
              <a:miter lim="800000"/>
              <a:headEnd/>
              <a:tailEnd/>
            </a:ln>
          </p:spPr>
          <p:txBody>
            <a:bodyPr wrap="none" anchor="ctr"/>
            <a:lstStyle/>
            <a:p>
              <a:endParaRPr lang="fr-FR" b="0"/>
            </a:p>
          </p:txBody>
        </p:sp>
        <p:sp>
          <p:nvSpPr>
            <p:cNvPr id="100402" name="Rectangle 10"/>
            <p:cNvSpPr>
              <a:spLocks noChangeArrowheads="1"/>
            </p:cNvSpPr>
            <p:nvPr/>
          </p:nvSpPr>
          <p:spPr bwMode="auto">
            <a:xfrm>
              <a:off x="1858" y="2720"/>
              <a:ext cx="135" cy="620"/>
            </a:xfrm>
            <a:prstGeom prst="rect">
              <a:avLst/>
            </a:prstGeom>
            <a:noFill/>
            <a:ln w="9525">
              <a:solidFill>
                <a:schemeClr val="tx1"/>
              </a:solidFill>
              <a:miter lim="800000"/>
              <a:headEnd/>
              <a:tailEnd/>
            </a:ln>
          </p:spPr>
          <p:txBody>
            <a:bodyPr wrap="none" anchor="ctr"/>
            <a:lstStyle/>
            <a:p>
              <a:endParaRPr lang="fr-FR" b="0"/>
            </a:p>
          </p:txBody>
        </p:sp>
        <p:sp>
          <p:nvSpPr>
            <p:cNvPr id="100403" name="Rectangle 11"/>
            <p:cNvSpPr>
              <a:spLocks noChangeArrowheads="1"/>
            </p:cNvSpPr>
            <p:nvPr/>
          </p:nvSpPr>
          <p:spPr bwMode="auto">
            <a:xfrm>
              <a:off x="2038" y="2720"/>
              <a:ext cx="135" cy="620"/>
            </a:xfrm>
            <a:prstGeom prst="rect">
              <a:avLst/>
            </a:prstGeom>
            <a:noFill/>
            <a:ln w="9525">
              <a:solidFill>
                <a:schemeClr val="tx1"/>
              </a:solidFill>
              <a:miter lim="800000"/>
              <a:headEnd/>
              <a:tailEnd/>
            </a:ln>
          </p:spPr>
          <p:txBody>
            <a:bodyPr wrap="none" anchor="ctr"/>
            <a:lstStyle/>
            <a:p>
              <a:endParaRPr lang="fr-FR" b="0"/>
            </a:p>
          </p:txBody>
        </p:sp>
        <p:sp>
          <p:nvSpPr>
            <p:cNvPr id="100404" name="Rectangle 12"/>
            <p:cNvSpPr>
              <a:spLocks noChangeArrowheads="1"/>
            </p:cNvSpPr>
            <p:nvPr/>
          </p:nvSpPr>
          <p:spPr bwMode="auto">
            <a:xfrm>
              <a:off x="2212" y="2720"/>
              <a:ext cx="135" cy="620"/>
            </a:xfrm>
            <a:prstGeom prst="rect">
              <a:avLst/>
            </a:prstGeom>
            <a:noFill/>
            <a:ln w="9525">
              <a:solidFill>
                <a:schemeClr val="tx1"/>
              </a:solidFill>
              <a:miter lim="800000"/>
              <a:headEnd/>
              <a:tailEnd/>
            </a:ln>
          </p:spPr>
          <p:txBody>
            <a:bodyPr wrap="none" anchor="ctr"/>
            <a:lstStyle/>
            <a:p>
              <a:endParaRPr lang="fr-FR" b="0"/>
            </a:p>
          </p:txBody>
        </p:sp>
      </p:grpSp>
      <p:sp>
        <p:nvSpPr>
          <p:cNvPr id="100358" name="Rectangle 13"/>
          <p:cNvSpPr>
            <a:spLocks noChangeArrowheads="1"/>
          </p:cNvSpPr>
          <p:nvPr/>
        </p:nvSpPr>
        <p:spPr bwMode="auto">
          <a:xfrm>
            <a:off x="3797300" y="4318000"/>
            <a:ext cx="214313"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59" name="Rectangle 14"/>
          <p:cNvSpPr>
            <a:spLocks noChangeArrowheads="1"/>
          </p:cNvSpPr>
          <p:nvPr/>
        </p:nvSpPr>
        <p:spPr bwMode="auto">
          <a:xfrm>
            <a:off x="4083050" y="4318000"/>
            <a:ext cx="214313"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60" name="Rectangle 15"/>
          <p:cNvSpPr>
            <a:spLocks noChangeArrowheads="1"/>
          </p:cNvSpPr>
          <p:nvPr/>
        </p:nvSpPr>
        <p:spPr bwMode="auto">
          <a:xfrm>
            <a:off x="4357688" y="4318000"/>
            <a:ext cx="214312"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61" name="Rectangle 16"/>
          <p:cNvSpPr>
            <a:spLocks noChangeArrowheads="1"/>
          </p:cNvSpPr>
          <p:nvPr/>
        </p:nvSpPr>
        <p:spPr bwMode="auto">
          <a:xfrm>
            <a:off x="4643438" y="4318000"/>
            <a:ext cx="214312"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62" name="Rectangle 17"/>
          <p:cNvSpPr>
            <a:spLocks noChangeArrowheads="1"/>
          </p:cNvSpPr>
          <p:nvPr/>
        </p:nvSpPr>
        <p:spPr bwMode="auto">
          <a:xfrm>
            <a:off x="4940300" y="4318000"/>
            <a:ext cx="214313"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63" name="Rectangle 18"/>
          <p:cNvSpPr>
            <a:spLocks noChangeArrowheads="1"/>
          </p:cNvSpPr>
          <p:nvPr/>
        </p:nvSpPr>
        <p:spPr bwMode="auto">
          <a:xfrm>
            <a:off x="5226050" y="4318000"/>
            <a:ext cx="214313"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64" name="Rectangle 19"/>
          <p:cNvSpPr>
            <a:spLocks noChangeArrowheads="1"/>
          </p:cNvSpPr>
          <p:nvPr/>
        </p:nvSpPr>
        <p:spPr bwMode="auto">
          <a:xfrm>
            <a:off x="5511800" y="4318000"/>
            <a:ext cx="214313"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65" name="Rectangle 20"/>
          <p:cNvSpPr>
            <a:spLocks noChangeArrowheads="1"/>
          </p:cNvSpPr>
          <p:nvPr/>
        </p:nvSpPr>
        <p:spPr bwMode="auto">
          <a:xfrm>
            <a:off x="5786438" y="4318000"/>
            <a:ext cx="214312" cy="984250"/>
          </a:xfrm>
          <a:prstGeom prst="rect">
            <a:avLst/>
          </a:prstGeom>
          <a:solidFill>
            <a:schemeClr val="accent2"/>
          </a:solidFill>
          <a:ln w="9525">
            <a:solidFill>
              <a:schemeClr val="tx1"/>
            </a:solidFill>
            <a:miter lim="800000"/>
            <a:headEnd/>
            <a:tailEnd/>
          </a:ln>
        </p:spPr>
        <p:txBody>
          <a:bodyPr wrap="none" anchor="ctr"/>
          <a:lstStyle/>
          <a:p>
            <a:endParaRPr lang="fr-FR" b="0"/>
          </a:p>
        </p:txBody>
      </p:sp>
      <p:sp>
        <p:nvSpPr>
          <p:cNvPr id="100366" name="Rectangle 21"/>
          <p:cNvSpPr>
            <a:spLocks noChangeArrowheads="1"/>
          </p:cNvSpPr>
          <p:nvPr/>
        </p:nvSpPr>
        <p:spPr bwMode="auto">
          <a:xfrm>
            <a:off x="6072188" y="4318000"/>
            <a:ext cx="214312" cy="984250"/>
          </a:xfrm>
          <a:prstGeom prst="rect">
            <a:avLst/>
          </a:prstGeom>
          <a:noFill/>
          <a:ln w="9525">
            <a:solidFill>
              <a:schemeClr val="tx1"/>
            </a:solidFill>
            <a:miter lim="800000"/>
            <a:headEnd/>
            <a:tailEnd/>
          </a:ln>
        </p:spPr>
        <p:txBody>
          <a:bodyPr wrap="none" anchor="ctr"/>
          <a:lstStyle/>
          <a:p>
            <a:endParaRPr lang="fr-FR" b="0"/>
          </a:p>
        </p:txBody>
      </p:sp>
      <p:sp>
        <p:nvSpPr>
          <p:cNvPr id="100367" name="Rectangle 22"/>
          <p:cNvSpPr>
            <a:spLocks noChangeArrowheads="1"/>
          </p:cNvSpPr>
          <p:nvPr/>
        </p:nvSpPr>
        <p:spPr bwMode="auto">
          <a:xfrm>
            <a:off x="6348413" y="4318000"/>
            <a:ext cx="214312" cy="984250"/>
          </a:xfrm>
          <a:prstGeom prst="rect">
            <a:avLst/>
          </a:prstGeom>
          <a:noFill/>
          <a:ln w="9525">
            <a:solidFill>
              <a:schemeClr val="tx1"/>
            </a:solidFill>
            <a:miter lim="800000"/>
            <a:headEnd/>
            <a:tailEnd/>
          </a:ln>
        </p:spPr>
        <p:txBody>
          <a:bodyPr wrap="none" anchor="ctr"/>
          <a:lstStyle/>
          <a:p>
            <a:endParaRPr lang="fr-FR" b="0"/>
          </a:p>
        </p:txBody>
      </p:sp>
      <p:sp>
        <p:nvSpPr>
          <p:cNvPr id="100368" name="Rectangle 23"/>
          <p:cNvSpPr>
            <a:spLocks noChangeArrowheads="1"/>
          </p:cNvSpPr>
          <p:nvPr/>
        </p:nvSpPr>
        <p:spPr bwMode="auto">
          <a:xfrm>
            <a:off x="6634163" y="4318000"/>
            <a:ext cx="214312" cy="984250"/>
          </a:xfrm>
          <a:prstGeom prst="rect">
            <a:avLst/>
          </a:prstGeom>
          <a:noFill/>
          <a:ln w="9525">
            <a:solidFill>
              <a:schemeClr val="tx1"/>
            </a:solidFill>
            <a:miter lim="800000"/>
            <a:headEnd/>
            <a:tailEnd/>
          </a:ln>
        </p:spPr>
        <p:txBody>
          <a:bodyPr wrap="none" anchor="ctr"/>
          <a:lstStyle/>
          <a:p>
            <a:endParaRPr lang="fr-FR" b="0"/>
          </a:p>
        </p:txBody>
      </p:sp>
      <p:sp>
        <p:nvSpPr>
          <p:cNvPr id="100369" name="Rectangle 24"/>
          <p:cNvSpPr>
            <a:spLocks noChangeArrowheads="1"/>
          </p:cNvSpPr>
          <p:nvPr/>
        </p:nvSpPr>
        <p:spPr bwMode="auto">
          <a:xfrm>
            <a:off x="6919913" y="4318000"/>
            <a:ext cx="214312" cy="984250"/>
          </a:xfrm>
          <a:prstGeom prst="rect">
            <a:avLst/>
          </a:prstGeom>
          <a:noFill/>
          <a:ln w="9525">
            <a:solidFill>
              <a:schemeClr val="tx1"/>
            </a:solidFill>
            <a:miter lim="800000"/>
            <a:headEnd/>
            <a:tailEnd/>
          </a:ln>
        </p:spPr>
        <p:txBody>
          <a:bodyPr wrap="none" anchor="ctr"/>
          <a:lstStyle/>
          <a:p>
            <a:endParaRPr lang="fr-FR" b="0"/>
          </a:p>
        </p:txBody>
      </p:sp>
      <p:sp>
        <p:nvSpPr>
          <p:cNvPr id="100370" name="Rectangle 25"/>
          <p:cNvSpPr>
            <a:spLocks noChangeArrowheads="1"/>
          </p:cNvSpPr>
          <p:nvPr/>
        </p:nvSpPr>
        <p:spPr bwMode="auto">
          <a:xfrm>
            <a:off x="7194550" y="4318000"/>
            <a:ext cx="214313" cy="984250"/>
          </a:xfrm>
          <a:prstGeom prst="rect">
            <a:avLst/>
          </a:prstGeom>
          <a:noFill/>
          <a:ln w="9525">
            <a:solidFill>
              <a:schemeClr val="tx1"/>
            </a:solidFill>
            <a:miter lim="800000"/>
            <a:headEnd/>
            <a:tailEnd/>
          </a:ln>
        </p:spPr>
        <p:txBody>
          <a:bodyPr wrap="none" anchor="ctr"/>
          <a:lstStyle/>
          <a:p>
            <a:endParaRPr lang="fr-FR" b="0"/>
          </a:p>
        </p:txBody>
      </p:sp>
      <p:sp>
        <p:nvSpPr>
          <p:cNvPr id="100371" name="Rectangle 26"/>
          <p:cNvSpPr>
            <a:spLocks noChangeArrowheads="1"/>
          </p:cNvSpPr>
          <p:nvPr/>
        </p:nvSpPr>
        <p:spPr bwMode="auto">
          <a:xfrm>
            <a:off x="7480300" y="4318000"/>
            <a:ext cx="214313" cy="984250"/>
          </a:xfrm>
          <a:prstGeom prst="rect">
            <a:avLst/>
          </a:prstGeom>
          <a:noFill/>
          <a:ln w="9525">
            <a:solidFill>
              <a:schemeClr val="tx1"/>
            </a:solidFill>
            <a:miter lim="800000"/>
            <a:headEnd/>
            <a:tailEnd/>
          </a:ln>
        </p:spPr>
        <p:txBody>
          <a:bodyPr wrap="none" anchor="ctr"/>
          <a:lstStyle/>
          <a:p>
            <a:endParaRPr lang="fr-FR" b="0"/>
          </a:p>
        </p:txBody>
      </p:sp>
      <p:sp>
        <p:nvSpPr>
          <p:cNvPr id="100372" name="Text Box 27"/>
          <p:cNvSpPr txBox="1">
            <a:spLocks noChangeArrowheads="1"/>
          </p:cNvSpPr>
          <p:nvPr/>
        </p:nvSpPr>
        <p:spPr bwMode="auto">
          <a:xfrm>
            <a:off x="228600" y="4746625"/>
            <a:ext cx="1884363" cy="400050"/>
          </a:xfrm>
          <a:prstGeom prst="rect">
            <a:avLst/>
          </a:prstGeom>
          <a:noFill/>
          <a:ln w="9525">
            <a:noFill/>
            <a:miter lim="800000"/>
            <a:headEnd/>
            <a:tailEnd/>
          </a:ln>
        </p:spPr>
        <p:txBody>
          <a:bodyPr wrap="none">
            <a:spAutoFit/>
          </a:bodyPr>
          <a:lstStyle/>
          <a:p>
            <a:r>
              <a:rPr lang="fr-FR" sz="2000" b="0">
                <a:latin typeface="Times New Roman" pitchFamily="18" charset="0"/>
              </a:rPr>
              <a:t>Photorécepteurs </a:t>
            </a:r>
          </a:p>
        </p:txBody>
      </p:sp>
      <p:sp>
        <p:nvSpPr>
          <p:cNvPr id="100373" name="Rectangle 28"/>
          <p:cNvSpPr>
            <a:spLocks noChangeArrowheads="1"/>
          </p:cNvSpPr>
          <p:nvPr/>
        </p:nvSpPr>
        <p:spPr bwMode="auto">
          <a:xfrm>
            <a:off x="2066925" y="4084638"/>
            <a:ext cx="1625600" cy="101600"/>
          </a:xfrm>
          <a:prstGeom prst="rect">
            <a:avLst/>
          </a:prstGeom>
          <a:solidFill>
            <a:schemeClr val="hlink"/>
          </a:solidFill>
          <a:ln w="9525">
            <a:solidFill>
              <a:schemeClr val="tx1"/>
            </a:solidFill>
            <a:miter lim="800000"/>
            <a:headEnd/>
            <a:tailEnd/>
          </a:ln>
        </p:spPr>
        <p:txBody>
          <a:bodyPr wrap="none" anchor="ctr"/>
          <a:lstStyle/>
          <a:p>
            <a:endParaRPr lang="fr-FR" b="0"/>
          </a:p>
        </p:txBody>
      </p:sp>
      <p:sp>
        <p:nvSpPr>
          <p:cNvPr id="100374" name="Rectangle 29"/>
          <p:cNvSpPr>
            <a:spLocks noChangeArrowheads="1"/>
          </p:cNvSpPr>
          <p:nvPr/>
        </p:nvSpPr>
        <p:spPr bwMode="auto">
          <a:xfrm>
            <a:off x="6054725" y="4094163"/>
            <a:ext cx="1625600" cy="101600"/>
          </a:xfrm>
          <a:prstGeom prst="rect">
            <a:avLst/>
          </a:prstGeom>
          <a:solidFill>
            <a:schemeClr val="hlink"/>
          </a:solidFill>
          <a:ln w="9525">
            <a:solidFill>
              <a:schemeClr val="tx1"/>
            </a:solidFill>
            <a:miter lim="800000"/>
            <a:headEnd/>
            <a:tailEnd/>
          </a:ln>
        </p:spPr>
        <p:txBody>
          <a:bodyPr wrap="none" anchor="ctr"/>
          <a:lstStyle/>
          <a:p>
            <a:endParaRPr lang="fr-FR" b="0"/>
          </a:p>
        </p:txBody>
      </p:sp>
      <p:sp>
        <p:nvSpPr>
          <p:cNvPr id="100375" name="Line 30"/>
          <p:cNvSpPr>
            <a:spLocks noChangeShapeType="1"/>
          </p:cNvSpPr>
          <p:nvPr/>
        </p:nvSpPr>
        <p:spPr bwMode="auto">
          <a:xfrm>
            <a:off x="3859213" y="4156075"/>
            <a:ext cx="2043112" cy="0"/>
          </a:xfrm>
          <a:prstGeom prst="line">
            <a:avLst/>
          </a:prstGeom>
          <a:noFill/>
          <a:ln w="38100">
            <a:solidFill>
              <a:schemeClr val="hlink"/>
            </a:solidFill>
            <a:round/>
            <a:headEnd/>
            <a:tailEnd/>
          </a:ln>
        </p:spPr>
        <p:txBody>
          <a:bodyPr/>
          <a:lstStyle/>
          <a:p>
            <a:endParaRPr lang="fr-FR"/>
          </a:p>
        </p:txBody>
      </p:sp>
      <p:sp>
        <p:nvSpPr>
          <p:cNvPr id="100376" name="Text Box 31"/>
          <p:cNvSpPr txBox="1">
            <a:spLocks noChangeArrowheads="1"/>
          </p:cNvSpPr>
          <p:nvPr/>
        </p:nvSpPr>
        <p:spPr bwMode="auto">
          <a:xfrm>
            <a:off x="80963" y="3841750"/>
            <a:ext cx="1422400" cy="701675"/>
          </a:xfrm>
          <a:prstGeom prst="rect">
            <a:avLst/>
          </a:prstGeom>
          <a:noFill/>
          <a:ln w="9525">
            <a:noFill/>
            <a:miter lim="800000"/>
            <a:headEnd/>
            <a:tailEnd/>
          </a:ln>
        </p:spPr>
        <p:txBody>
          <a:bodyPr wrap="none">
            <a:spAutoFit/>
          </a:bodyPr>
          <a:lstStyle/>
          <a:p>
            <a:pPr algn="ctr"/>
            <a:r>
              <a:rPr lang="fr-FR" sz="2000" b="0">
                <a:latin typeface="Times New Roman" pitchFamily="18" charset="0"/>
              </a:rPr>
              <a:t>Cellules</a:t>
            </a:r>
          </a:p>
          <a:p>
            <a:pPr algn="ctr"/>
            <a:r>
              <a:rPr lang="fr-FR" sz="2000" b="0">
                <a:latin typeface="Times New Roman" pitchFamily="18" charset="0"/>
              </a:rPr>
              <a:t>horizontales</a:t>
            </a:r>
          </a:p>
        </p:txBody>
      </p:sp>
      <p:sp>
        <p:nvSpPr>
          <p:cNvPr id="100377" name="Rectangle 32"/>
          <p:cNvSpPr>
            <a:spLocks noChangeArrowheads="1"/>
          </p:cNvSpPr>
          <p:nvPr/>
        </p:nvSpPr>
        <p:spPr bwMode="auto">
          <a:xfrm>
            <a:off x="3944938" y="2867025"/>
            <a:ext cx="214312"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78" name="Rectangle 33"/>
          <p:cNvSpPr>
            <a:spLocks noChangeArrowheads="1"/>
          </p:cNvSpPr>
          <p:nvPr/>
        </p:nvSpPr>
        <p:spPr bwMode="auto">
          <a:xfrm>
            <a:off x="4230688" y="2867025"/>
            <a:ext cx="214312"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79" name="Rectangle 34"/>
          <p:cNvSpPr>
            <a:spLocks noChangeArrowheads="1"/>
          </p:cNvSpPr>
          <p:nvPr/>
        </p:nvSpPr>
        <p:spPr bwMode="auto">
          <a:xfrm>
            <a:off x="4516438" y="2867025"/>
            <a:ext cx="214312"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80" name="Rectangle 35"/>
          <p:cNvSpPr>
            <a:spLocks noChangeArrowheads="1"/>
          </p:cNvSpPr>
          <p:nvPr/>
        </p:nvSpPr>
        <p:spPr bwMode="auto">
          <a:xfrm>
            <a:off x="4791075" y="2867025"/>
            <a:ext cx="214313"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81" name="Rectangle 36"/>
          <p:cNvSpPr>
            <a:spLocks noChangeArrowheads="1"/>
          </p:cNvSpPr>
          <p:nvPr/>
        </p:nvSpPr>
        <p:spPr bwMode="auto">
          <a:xfrm>
            <a:off x="5076825" y="2867025"/>
            <a:ext cx="214313"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82" name="Rectangle 37"/>
          <p:cNvSpPr>
            <a:spLocks noChangeArrowheads="1"/>
          </p:cNvSpPr>
          <p:nvPr/>
        </p:nvSpPr>
        <p:spPr bwMode="auto">
          <a:xfrm>
            <a:off x="5353050" y="2867025"/>
            <a:ext cx="214313"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83" name="Rectangle 38"/>
          <p:cNvSpPr>
            <a:spLocks noChangeArrowheads="1"/>
          </p:cNvSpPr>
          <p:nvPr/>
        </p:nvSpPr>
        <p:spPr bwMode="auto">
          <a:xfrm>
            <a:off x="5648325" y="2867025"/>
            <a:ext cx="214313"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84" name="Text Box 39"/>
          <p:cNvSpPr txBox="1">
            <a:spLocks noChangeArrowheads="1"/>
          </p:cNvSpPr>
          <p:nvPr/>
        </p:nvSpPr>
        <p:spPr bwMode="auto">
          <a:xfrm>
            <a:off x="434975" y="3009900"/>
            <a:ext cx="1182688" cy="701675"/>
          </a:xfrm>
          <a:prstGeom prst="rect">
            <a:avLst/>
          </a:prstGeom>
          <a:noFill/>
          <a:ln w="9525">
            <a:noFill/>
            <a:miter lim="800000"/>
            <a:headEnd/>
            <a:tailEnd/>
          </a:ln>
        </p:spPr>
        <p:txBody>
          <a:bodyPr wrap="none">
            <a:spAutoFit/>
          </a:bodyPr>
          <a:lstStyle/>
          <a:p>
            <a:pPr algn="ctr"/>
            <a:r>
              <a:rPr lang="fr-FR" sz="2000" b="0">
                <a:latin typeface="Times New Roman" pitchFamily="18" charset="0"/>
              </a:rPr>
              <a:t>Cellules</a:t>
            </a:r>
          </a:p>
          <a:p>
            <a:pPr algn="ctr"/>
            <a:r>
              <a:rPr lang="fr-FR" sz="2000" b="0">
                <a:latin typeface="Times New Roman" pitchFamily="18" charset="0"/>
              </a:rPr>
              <a:t>bipolaires</a:t>
            </a:r>
          </a:p>
        </p:txBody>
      </p:sp>
      <p:sp>
        <p:nvSpPr>
          <p:cNvPr id="100385" name="Rectangle 40"/>
          <p:cNvSpPr>
            <a:spLocks noChangeArrowheads="1"/>
          </p:cNvSpPr>
          <p:nvPr/>
        </p:nvSpPr>
        <p:spPr bwMode="auto">
          <a:xfrm>
            <a:off x="4048125" y="2644775"/>
            <a:ext cx="1625600" cy="101600"/>
          </a:xfrm>
          <a:prstGeom prst="rect">
            <a:avLst/>
          </a:prstGeom>
          <a:solidFill>
            <a:schemeClr val="hlink"/>
          </a:solidFill>
          <a:ln w="9525">
            <a:solidFill>
              <a:schemeClr val="tx1"/>
            </a:solidFill>
            <a:miter lim="800000"/>
            <a:headEnd/>
            <a:tailEnd/>
          </a:ln>
        </p:spPr>
        <p:txBody>
          <a:bodyPr wrap="none" anchor="ctr"/>
          <a:lstStyle/>
          <a:p>
            <a:endParaRPr lang="fr-FR" b="0"/>
          </a:p>
        </p:txBody>
      </p:sp>
      <p:sp>
        <p:nvSpPr>
          <p:cNvPr id="100386" name="Text Box 41"/>
          <p:cNvSpPr txBox="1">
            <a:spLocks noChangeArrowheads="1"/>
          </p:cNvSpPr>
          <p:nvPr/>
        </p:nvSpPr>
        <p:spPr bwMode="auto">
          <a:xfrm>
            <a:off x="158750" y="2522538"/>
            <a:ext cx="2717800" cy="396875"/>
          </a:xfrm>
          <a:prstGeom prst="rect">
            <a:avLst/>
          </a:prstGeom>
          <a:noFill/>
          <a:ln w="9525">
            <a:noFill/>
            <a:miter lim="800000"/>
            <a:headEnd/>
            <a:tailEnd/>
          </a:ln>
        </p:spPr>
        <p:txBody>
          <a:bodyPr>
            <a:spAutoFit/>
          </a:bodyPr>
          <a:lstStyle/>
          <a:p>
            <a:pPr algn="ctr"/>
            <a:r>
              <a:rPr lang="fr-FR" sz="2000" b="0">
                <a:latin typeface="Times New Roman" pitchFamily="18" charset="0"/>
              </a:rPr>
              <a:t>Cellules amacrines</a:t>
            </a:r>
          </a:p>
        </p:txBody>
      </p:sp>
      <p:sp>
        <p:nvSpPr>
          <p:cNvPr id="100387" name="Line 42"/>
          <p:cNvSpPr>
            <a:spLocks noChangeShapeType="1"/>
          </p:cNvSpPr>
          <p:nvPr/>
        </p:nvSpPr>
        <p:spPr bwMode="auto">
          <a:xfrm flipV="1">
            <a:off x="3087688" y="3906838"/>
            <a:ext cx="925512" cy="130175"/>
          </a:xfrm>
          <a:prstGeom prst="line">
            <a:avLst/>
          </a:prstGeom>
          <a:noFill/>
          <a:ln w="9525">
            <a:solidFill>
              <a:schemeClr val="tx1"/>
            </a:solidFill>
            <a:round/>
            <a:headEnd/>
            <a:tailEnd type="triangle" w="med" len="med"/>
          </a:ln>
        </p:spPr>
        <p:txBody>
          <a:bodyPr/>
          <a:lstStyle/>
          <a:p>
            <a:endParaRPr lang="fr-FR"/>
          </a:p>
        </p:txBody>
      </p:sp>
      <p:sp>
        <p:nvSpPr>
          <p:cNvPr id="100388" name="Line 43"/>
          <p:cNvSpPr>
            <a:spLocks noChangeShapeType="1"/>
          </p:cNvSpPr>
          <p:nvPr/>
        </p:nvSpPr>
        <p:spPr bwMode="auto">
          <a:xfrm flipH="1" flipV="1">
            <a:off x="5865813" y="3906838"/>
            <a:ext cx="487362" cy="130175"/>
          </a:xfrm>
          <a:prstGeom prst="line">
            <a:avLst/>
          </a:prstGeom>
          <a:noFill/>
          <a:ln w="9525">
            <a:solidFill>
              <a:schemeClr val="tx1"/>
            </a:solidFill>
            <a:round/>
            <a:headEnd/>
            <a:tailEnd type="triangle" w="med" len="med"/>
          </a:ln>
        </p:spPr>
        <p:txBody>
          <a:bodyPr/>
          <a:lstStyle/>
          <a:p>
            <a:endParaRPr lang="fr-FR"/>
          </a:p>
        </p:txBody>
      </p:sp>
      <p:sp>
        <p:nvSpPr>
          <p:cNvPr id="100389" name="Line 44"/>
          <p:cNvSpPr>
            <a:spLocks noChangeShapeType="1"/>
          </p:cNvSpPr>
          <p:nvPr/>
        </p:nvSpPr>
        <p:spPr bwMode="auto">
          <a:xfrm flipV="1">
            <a:off x="4892675" y="3911600"/>
            <a:ext cx="0" cy="153988"/>
          </a:xfrm>
          <a:prstGeom prst="line">
            <a:avLst/>
          </a:prstGeom>
          <a:noFill/>
          <a:ln w="9525">
            <a:solidFill>
              <a:schemeClr val="tx1"/>
            </a:solidFill>
            <a:round/>
            <a:headEnd/>
            <a:tailEnd type="triangle" w="med" len="med"/>
          </a:ln>
        </p:spPr>
        <p:txBody>
          <a:bodyPr/>
          <a:lstStyle/>
          <a:p>
            <a:endParaRPr lang="fr-FR"/>
          </a:p>
        </p:txBody>
      </p:sp>
      <p:sp>
        <p:nvSpPr>
          <p:cNvPr id="100390" name="Rectangle 45"/>
          <p:cNvSpPr>
            <a:spLocks noChangeArrowheads="1"/>
          </p:cNvSpPr>
          <p:nvPr/>
        </p:nvSpPr>
        <p:spPr bwMode="auto">
          <a:xfrm>
            <a:off x="4745038" y="1535113"/>
            <a:ext cx="214312" cy="984250"/>
          </a:xfrm>
          <a:prstGeom prst="rect">
            <a:avLst/>
          </a:prstGeom>
          <a:solidFill>
            <a:schemeClr val="accent1"/>
          </a:solidFill>
          <a:ln w="9525">
            <a:solidFill>
              <a:schemeClr val="tx1"/>
            </a:solidFill>
            <a:miter lim="800000"/>
            <a:headEnd/>
            <a:tailEnd/>
          </a:ln>
        </p:spPr>
        <p:txBody>
          <a:bodyPr wrap="none" anchor="ctr"/>
          <a:lstStyle/>
          <a:p>
            <a:endParaRPr lang="fr-FR" b="0"/>
          </a:p>
        </p:txBody>
      </p:sp>
      <p:sp>
        <p:nvSpPr>
          <p:cNvPr id="100391" name="Text Box 46"/>
          <p:cNvSpPr txBox="1">
            <a:spLocks noChangeArrowheads="1"/>
          </p:cNvSpPr>
          <p:nvPr/>
        </p:nvSpPr>
        <p:spPr bwMode="auto">
          <a:xfrm>
            <a:off x="419100" y="1855788"/>
            <a:ext cx="2570163" cy="396875"/>
          </a:xfrm>
          <a:prstGeom prst="rect">
            <a:avLst/>
          </a:prstGeom>
          <a:noFill/>
          <a:ln w="9525">
            <a:noFill/>
            <a:miter lim="800000"/>
            <a:headEnd/>
            <a:tailEnd/>
          </a:ln>
        </p:spPr>
        <p:txBody>
          <a:bodyPr wrap="none">
            <a:spAutoFit/>
          </a:bodyPr>
          <a:lstStyle/>
          <a:p>
            <a:pPr algn="ctr"/>
            <a:r>
              <a:rPr lang="fr-FR" sz="2000" b="0">
                <a:latin typeface="Times New Roman" pitchFamily="18" charset="0"/>
              </a:rPr>
              <a:t>Cellules ganglionnaires</a:t>
            </a:r>
          </a:p>
        </p:txBody>
      </p:sp>
      <p:sp>
        <p:nvSpPr>
          <p:cNvPr id="100392" name="AutoShape 47"/>
          <p:cNvSpPr>
            <a:spLocks noChangeArrowheads="1"/>
          </p:cNvSpPr>
          <p:nvPr/>
        </p:nvSpPr>
        <p:spPr bwMode="auto">
          <a:xfrm>
            <a:off x="4797425" y="690563"/>
            <a:ext cx="546100" cy="5715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9525">
            <a:solidFill>
              <a:schemeClr val="tx1"/>
            </a:solidFill>
            <a:miter lim="800000"/>
            <a:headEnd/>
            <a:tailEnd/>
          </a:ln>
        </p:spPr>
        <p:txBody>
          <a:bodyPr wrap="none" anchor="ctr"/>
          <a:lstStyle/>
          <a:p>
            <a:endParaRPr lang="fr-FR"/>
          </a:p>
        </p:txBody>
      </p:sp>
      <p:sp>
        <p:nvSpPr>
          <p:cNvPr id="100393" name="Line 48"/>
          <p:cNvSpPr>
            <a:spLocks noChangeShapeType="1"/>
          </p:cNvSpPr>
          <p:nvPr/>
        </p:nvSpPr>
        <p:spPr bwMode="auto">
          <a:xfrm flipV="1">
            <a:off x="4868863" y="1246188"/>
            <a:ext cx="11112" cy="298450"/>
          </a:xfrm>
          <a:prstGeom prst="line">
            <a:avLst/>
          </a:prstGeom>
          <a:noFill/>
          <a:ln w="57150">
            <a:solidFill>
              <a:schemeClr val="tx1"/>
            </a:solidFill>
            <a:round/>
            <a:headEnd/>
            <a:tailEnd/>
          </a:ln>
        </p:spPr>
        <p:txBody>
          <a:bodyPr/>
          <a:lstStyle/>
          <a:p>
            <a:endParaRPr lang="fr-FR"/>
          </a:p>
        </p:txBody>
      </p:sp>
      <p:sp>
        <p:nvSpPr>
          <p:cNvPr id="100394" name="Text Box 49"/>
          <p:cNvSpPr txBox="1">
            <a:spLocks noChangeArrowheads="1"/>
          </p:cNvSpPr>
          <p:nvPr/>
        </p:nvSpPr>
        <p:spPr bwMode="auto">
          <a:xfrm>
            <a:off x="2986088" y="690563"/>
            <a:ext cx="1473200" cy="396875"/>
          </a:xfrm>
          <a:prstGeom prst="rect">
            <a:avLst/>
          </a:prstGeom>
          <a:noFill/>
          <a:ln w="9525">
            <a:noFill/>
            <a:miter lim="800000"/>
            <a:headEnd/>
            <a:tailEnd/>
          </a:ln>
        </p:spPr>
        <p:txBody>
          <a:bodyPr wrap="none">
            <a:spAutoFit/>
          </a:bodyPr>
          <a:lstStyle/>
          <a:p>
            <a:pPr algn="ctr"/>
            <a:r>
              <a:rPr lang="fr-FR" sz="2000" b="0">
                <a:latin typeface="Times New Roman" pitchFamily="18" charset="0"/>
              </a:rPr>
              <a:t>Nerf optique</a:t>
            </a:r>
          </a:p>
        </p:txBody>
      </p:sp>
      <p:sp>
        <p:nvSpPr>
          <p:cNvPr id="100395" name="Text Box 50"/>
          <p:cNvSpPr txBox="1">
            <a:spLocks noChangeArrowheads="1"/>
          </p:cNvSpPr>
          <p:nvPr/>
        </p:nvSpPr>
        <p:spPr bwMode="auto">
          <a:xfrm>
            <a:off x="7793038" y="4564063"/>
            <a:ext cx="1012825" cy="461962"/>
          </a:xfrm>
          <a:prstGeom prst="rect">
            <a:avLst/>
          </a:prstGeom>
          <a:noFill/>
          <a:ln w="9525">
            <a:noFill/>
            <a:miter lim="800000"/>
            <a:headEnd/>
            <a:tailEnd/>
          </a:ln>
        </p:spPr>
        <p:txBody>
          <a:bodyPr wrap="none">
            <a:spAutoFit/>
          </a:bodyPr>
          <a:lstStyle/>
          <a:p>
            <a:r>
              <a:rPr lang="fr-FR">
                <a:solidFill>
                  <a:srgbClr val="FF0000"/>
                </a:solidFill>
                <a:latin typeface="Times New Roman" pitchFamily="18" charset="0"/>
              </a:rPr>
              <a:t>130 M</a:t>
            </a:r>
          </a:p>
        </p:txBody>
      </p:sp>
      <p:sp>
        <p:nvSpPr>
          <p:cNvPr id="100396" name="Text Box 51"/>
          <p:cNvSpPr txBox="1">
            <a:spLocks noChangeArrowheads="1"/>
          </p:cNvSpPr>
          <p:nvPr/>
        </p:nvSpPr>
        <p:spPr bwMode="auto">
          <a:xfrm>
            <a:off x="7173913" y="1698625"/>
            <a:ext cx="704850" cy="461963"/>
          </a:xfrm>
          <a:prstGeom prst="rect">
            <a:avLst/>
          </a:prstGeom>
          <a:noFill/>
          <a:ln w="9525">
            <a:noFill/>
            <a:miter lim="800000"/>
            <a:headEnd/>
            <a:tailEnd/>
          </a:ln>
        </p:spPr>
        <p:txBody>
          <a:bodyPr wrap="none">
            <a:spAutoFit/>
          </a:bodyPr>
          <a:lstStyle/>
          <a:p>
            <a:r>
              <a:rPr lang="fr-FR">
                <a:solidFill>
                  <a:srgbClr val="FF0000"/>
                </a:solidFill>
                <a:latin typeface="Times New Roman" pitchFamily="18" charset="0"/>
              </a:rPr>
              <a:t>1 M</a:t>
            </a:r>
          </a:p>
        </p:txBody>
      </p:sp>
      <p:sp>
        <p:nvSpPr>
          <p:cNvPr id="100397" name="Text Box 52"/>
          <p:cNvSpPr txBox="1">
            <a:spLocks noChangeArrowheads="1"/>
          </p:cNvSpPr>
          <p:nvPr/>
        </p:nvSpPr>
        <p:spPr bwMode="auto">
          <a:xfrm>
            <a:off x="5334000" y="623888"/>
            <a:ext cx="2354263" cy="396875"/>
          </a:xfrm>
          <a:prstGeom prst="rect">
            <a:avLst/>
          </a:prstGeom>
          <a:noFill/>
          <a:ln w="9525">
            <a:noFill/>
            <a:miter lim="800000"/>
            <a:headEnd/>
            <a:tailEnd/>
          </a:ln>
        </p:spPr>
        <p:txBody>
          <a:bodyPr wrap="none">
            <a:spAutoFit/>
          </a:bodyPr>
          <a:lstStyle/>
          <a:p>
            <a:r>
              <a:rPr lang="fr-FR" sz="2000" b="0" i="1">
                <a:latin typeface="Times New Roman" pitchFamily="18" charset="0"/>
              </a:rPr>
              <a:t>Réduction de l’image</a:t>
            </a:r>
          </a:p>
        </p:txBody>
      </p:sp>
      <p:sp>
        <p:nvSpPr>
          <p:cNvPr id="100398" name="Text Box 53"/>
          <p:cNvSpPr txBox="1">
            <a:spLocks noChangeArrowheads="1"/>
          </p:cNvSpPr>
          <p:nvPr/>
        </p:nvSpPr>
        <p:spPr bwMode="auto">
          <a:xfrm>
            <a:off x="2460625" y="1189038"/>
            <a:ext cx="2324100" cy="396875"/>
          </a:xfrm>
          <a:prstGeom prst="rect">
            <a:avLst/>
          </a:prstGeom>
          <a:noFill/>
          <a:ln w="9525">
            <a:noFill/>
            <a:miter lim="800000"/>
            <a:headEnd/>
            <a:tailEnd/>
          </a:ln>
        </p:spPr>
        <p:txBody>
          <a:bodyPr wrap="none">
            <a:spAutoFit/>
          </a:bodyPr>
          <a:lstStyle/>
          <a:p>
            <a:pPr algn="ctr"/>
            <a:r>
              <a:rPr lang="fr-FR" sz="2000" b="0">
                <a:latin typeface="Times New Roman" pitchFamily="18" charset="0"/>
              </a:rPr>
              <a:t>fibre optique (axone)</a:t>
            </a:r>
          </a:p>
        </p:txBody>
      </p:sp>
      <p:sp>
        <p:nvSpPr>
          <p:cNvPr id="54" name="ZoneTexte 53"/>
          <p:cNvSpPr txBox="1"/>
          <p:nvPr/>
        </p:nvSpPr>
        <p:spPr>
          <a:xfrm>
            <a:off x="2339752" y="44624"/>
            <a:ext cx="4536504" cy="584775"/>
          </a:xfrm>
          <a:prstGeom prst="rect">
            <a:avLst/>
          </a:prstGeom>
          <a:noFill/>
        </p:spPr>
        <p:txBody>
          <a:bodyPr wrap="square" rtlCol="0">
            <a:spAutoFit/>
          </a:bodyPr>
          <a:lstStyle/>
          <a:p>
            <a:pPr algn="ctr"/>
            <a:r>
              <a:rPr lang="fr-FR" sz="3200" dirty="0" smtClean="0">
                <a:solidFill>
                  <a:srgbClr val="FF0000"/>
                </a:solidFill>
              </a:rPr>
              <a:t>Convergence </a:t>
            </a:r>
            <a:endParaRPr lang="fr-FR" sz="3200"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3713163" y="427038"/>
            <a:ext cx="1587500" cy="461962"/>
          </a:xfrm>
          <a:prstGeom prst="rect">
            <a:avLst/>
          </a:prstGeom>
          <a:noFill/>
          <a:ln w="9525">
            <a:noFill/>
            <a:miter lim="800000"/>
            <a:headEnd/>
            <a:tailEnd/>
          </a:ln>
        </p:spPr>
        <p:txBody>
          <a:bodyPr wrap="none">
            <a:spAutoFit/>
          </a:bodyPr>
          <a:lstStyle/>
          <a:p>
            <a:r>
              <a:rPr lang="fr-FR">
                <a:solidFill>
                  <a:srgbClr val="0000FF"/>
                </a:solidFill>
              </a:rPr>
              <a:t>RÉSUMÉ</a:t>
            </a:r>
            <a:r>
              <a:rPr lang="fr-FR" b="0"/>
              <a:t>:</a:t>
            </a:r>
          </a:p>
        </p:txBody>
      </p:sp>
      <p:sp>
        <p:nvSpPr>
          <p:cNvPr id="101379" name="Text Box 3"/>
          <p:cNvSpPr txBox="1">
            <a:spLocks noChangeArrowheads="1"/>
          </p:cNvSpPr>
          <p:nvPr/>
        </p:nvSpPr>
        <p:spPr bwMode="auto">
          <a:xfrm>
            <a:off x="158750" y="1196975"/>
            <a:ext cx="8746305" cy="5632311"/>
          </a:xfrm>
          <a:prstGeom prst="rect">
            <a:avLst/>
          </a:prstGeom>
          <a:noFill/>
          <a:ln w="9525">
            <a:noFill/>
            <a:miter lim="800000"/>
            <a:headEnd/>
            <a:tailEnd/>
          </a:ln>
        </p:spPr>
        <p:txBody>
          <a:bodyPr wrap="none">
            <a:spAutoFit/>
          </a:bodyPr>
          <a:lstStyle/>
          <a:p>
            <a:pPr>
              <a:buFont typeface="Arial" charset="0"/>
              <a:buChar char="•"/>
            </a:pPr>
            <a:r>
              <a:rPr lang="fr-FR" sz="2000" dirty="0">
                <a:solidFill>
                  <a:srgbClr val="0000FF"/>
                </a:solidFill>
              </a:rPr>
              <a:t>L’œil est un instrument d’optique imparfait</a:t>
            </a:r>
          </a:p>
          <a:p>
            <a:pPr>
              <a:buFont typeface="Arial" charset="0"/>
              <a:buChar char="•"/>
            </a:pPr>
            <a:endParaRPr lang="fr-FR" sz="2000" dirty="0">
              <a:solidFill>
                <a:srgbClr val="0000FF"/>
              </a:solidFill>
            </a:endParaRPr>
          </a:p>
          <a:p>
            <a:pPr>
              <a:buFont typeface="Arial" charset="0"/>
              <a:buChar char="•"/>
            </a:pPr>
            <a:r>
              <a:rPr lang="fr-FR" sz="2000" dirty="0">
                <a:solidFill>
                  <a:srgbClr val="0000FF"/>
                </a:solidFill>
              </a:rPr>
              <a:t> Les cellules visuelles : 2 types avec une distribution non uniforme</a:t>
            </a:r>
          </a:p>
          <a:p>
            <a:pPr>
              <a:buFont typeface="Arial" charset="0"/>
              <a:buChar char="•"/>
            </a:pPr>
            <a:endParaRPr lang="fr-FR" sz="2000" dirty="0">
              <a:solidFill>
                <a:srgbClr val="0000FF"/>
              </a:solidFill>
            </a:endParaRPr>
          </a:p>
          <a:p>
            <a:pPr>
              <a:buFont typeface="Arial" charset="0"/>
              <a:buChar char="•"/>
            </a:pPr>
            <a:r>
              <a:rPr lang="fr-FR" sz="2000" dirty="0">
                <a:solidFill>
                  <a:srgbClr val="0000FF"/>
                </a:solidFill>
              </a:rPr>
              <a:t> Cellules bipolaires ON et cellules bipolaires OFF</a:t>
            </a:r>
          </a:p>
          <a:p>
            <a:pPr>
              <a:buFont typeface="Arial" charset="0"/>
              <a:buChar char="•"/>
            </a:pPr>
            <a:endParaRPr lang="fr-FR" sz="2000" dirty="0">
              <a:solidFill>
                <a:srgbClr val="0000FF"/>
              </a:solidFill>
            </a:endParaRPr>
          </a:p>
          <a:p>
            <a:pPr>
              <a:buFont typeface="Arial" charset="0"/>
              <a:buChar char="•"/>
            </a:pPr>
            <a:r>
              <a:rPr lang="fr-FR" sz="2000" dirty="0">
                <a:solidFill>
                  <a:srgbClr val="0000FF"/>
                </a:solidFill>
              </a:rPr>
              <a:t>Cellules ganglionnaires ON et cellules ganglionnaires OFF</a:t>
            </a:r>
          </a:p>
          <a:p>
            <a:pPr>
              <a:buFont typeface="Arial" charset="0"/>
              <a:buChar char="•"/>
            </a:pPr>
            <a:endParaRPr lang="fr-FR" sz="2000" dirty="0">
              <a:solidFill>
                <a:srgbClr val="0000FF"/>
              </a:solidFill>
            </a:endParaRPr>
          </a:p>
          <a:p>
            <a:pPr>
              <a:buFont typeface="Arial" charset="0"/>
              <a:buChar char="•"/>
            </a:pPr>
            <a:r>
              <a:rPr lang="fr-FR" sz="2000" dirty="0">
                <a:solidFill>
                  <a:srgbClr val="0000FF"/>
                </a:solidFill>
              </a:rPr>
              <a:t> Champs récepteurs de la rétine sont concentriques ou circulaires </a:t>
            </a:r>
          </a:p>
          <a:p>
            <a:r>
              <a:rPr lang="fr-FR" sz="2000" dirty="0">
                <a:solidFill>
                  <a:srgbClr val="0000FF"/>
                </a:solidFill>
              </a:rPr>
              <a:t>		(contraste centre- pourtour)</a:t>
            </a:r>
          </a:p>
          <a:p>
            <a:pPr>
              <a:buFont typeface="Arial" charset="0"/>
              <a:buChar char="•"/>
            </a:pPr>
            <a:endParaRPr lang="fr-FR" sz="2000" dirty="0">
              <a:solidFill>
                <a:srgbClr val="0000FF"/>
              </a:solidFill>
            </a:endParaRPr>
          </a:p>
          <a:p>
            <a:pPr>
              <a:buFont typeface="Arial" charset="0"/>
              <a:buChar char="•"/>
            </a:pPr>
            <a:r>
              <a:rPr lang="fr-FR" sz="2000" dirty="0">
                <a:solidFill>
                  <a:srgbClr val="0000FF"/>
                </a:solidFill>
              </a:rPr>
              <a:t>Système perfectionné d’analyse des </a:t>
            </a:r>
            <a:r>
              <a:rPr lang="fr-FR" sz="2000" dirty="0" smtClean="0">
                <a:solidFill>
                  <a:srgbClr val="0000FF"/>
                </a:solidFill>
              </a:rPr>
              <a:t>contrastes</a:t>
            </a:r>
          </a:p>
          <a:p>
            <a:endParaRPr lang="fr-FR" sz="2000" smtClean="0">
              <a:solidFill>
                <a:srgbClr val="0000CC"/>
              </a:solidFill>
            </a:endParaRPr>
          </a:p>
          <a:p>
            <a:r>
              <a:rPr lang="fr-FR" sz="2000" smtClean="0">
                <a:solidFill>
                  <a:srgbClr val="0000CC"/>
                </a:solidFill>
              </a:rPr>
              <a:t>Bibliographie</a:t>
            </a:r>
            <a:r>
              <a:rPr lang="fr-FR" sz="2000" dirty="0" smtClean="0">
                <a:solidFill>
                  <a:srgbClr val="0000CC"/>
                </a:solidFill>
              </a:rPr>
              <a:t>:</a:t>
            </a:r>
          </a:p>
          <a:p>
            <a:r>
              <a:rPr lang="fr-FR" sz="2000" dirty="0" smtClean="0">
                <a:solidFill>
                  <a:srgbClr val="0000CC"/>
                </a:solidFill>
              </a:rPr>
              <a:t>MARIEB E.N et HOEHN K (2019). "Anatomie et physiologie humaines".</a:t>
            </a:r>
          </a:p>
          <a:p>
            <a:r>
              <a:rPr lang="fr-FR" sz="2000" dirty="0" smtClean="0">
                <a:solidFill>
                  <a:srgbClr val="0000CC"/>
                </a:solidFill>
              </a:rPr>
              <a:t>SILVERTHORN (2001). "Physiologie humaine".</a:t>
            </a:r>
          </a:p>
          <a:p>
            <a:pPr>
              <a:buFont typeface="Arial" charset="0"/>
              <a:buChar char="•"/>
            </a:pPr>
            <a:endParaRPr lang="fr-FR" sz="2000" dirty="0">
              <a:solidFill>
                <a:srgbClr val="0000FF"/>
              </a:solidFill>
            </a:endParaRPr>
          </a:p>
          <a:p>
            <a:pPr>
              <a:buFontTx/>
              <a:buChar char="-"/>
            </a:pPr>
            <a:endParaRPr lang="fr-FR" sz="2000" b="0"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Structure de l'oeil">
            <a:hlinkClick r:id="rId2"/>
          </p:cNvPr>
          <p:cNvPicPr>
            <a:picLocks noChangeAspect="1" noChangeArrowheads="1"/>
          </p:cNvPicPr>
          <p:nvPr/>
        </p:nvPicPr>
        <p:blipFill>
          <a:blip r:embed="rId3" cstate="print"/>
          <a:srcRect/>
          <a:stretch>
            <a:fillRect/>
          </a:stretch>
        </p:blipFill>
        <p:spPr bwMode="auto">
          <a:xfrm>
            <a:off x="684213" y="476250"/>
            <a:ext cx="7632700" cy="61229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2277</Words>
  <Application>Microsoft Office PowerPoint</Application>
  <PresentationFormat>Affichage à l'écran (4:3)</PresentationFormat>
  <Paragraphs>501</Paragraphs>
  <Slides>82</Slides>
  <Notes>55</Notes>
  <HiddenSlides>0</HiddenSlides>
  <MMClips>0</MMClips>
  <ScaleCrop>false</ScaleCrop>
  <HeadingPairs>
    <vt:vector size="4" baseType="variant">
      <vt:variant>
        <vt:lpstr>Thème</vt:lpstr>
      </vt:variant>
      <vt:variant>
        <vt:i4>1</vt:i4>
      </vt:variant>
      <vt:variant>
        <vt:lpstr>Titres des diapositives</vt:lpstr>
      </vt:variant>
      <vt:variant>
        <vt:i4>82</vt:i4>
      </vt:variant>
    </vt:vector>
  </HeadingPairs>
  <TitlesOfParts>
    <vt:vector size="83" baseType="lpstr">
      <vt:lpstr>Thème Office</vt:lpstr>
      <vt:lpstr>Diapositive 1</vt:lpstr>
      <vt:lpstr>INTRODUCTION</vt:lpstr>
      <vt:lpstr>Diapositive 3</vt:lpstr>
      <vt:lpstr>Diapositive 4</vt:lpstr>
      <vt:lpstr>Diapositive 5</vt:lpstr>
      <vt:lpstr>Il se compose de :          Tuniques    Cristallin    Liquides</vt:lpstr>
      <vt:lpstr>Diapositive 7</vt:lpstr>
      <vt:lpstr>Diapositive 8</vt:lpstr>
      <vt:lpstr>Diapositive 9</vt:lpstr>
      <vt:lpstr>Diapositive 10</vt:lpstr>
      <vt:lpstr>Diapositive 11</vt:lpstr>
      <vt:lpstr>Diapositive 12</vt:lpstr>
      <vt:lpstr>Diapositive 13</vt:lpstr>
      <vt:lpstr>Diapositive 14</vt:lpstr>
      <vt:lpstr>Diapositive 15</vt:lpstr>
      <vt:lpstr>CONTINUITÉ DE LA FORME </vt:lpstr>
      <vt:lpstr>Diapositive 17</vt:lpstr>
      <vt:lpstr>Diapositive 18</vt:lpstr>
      <vt:lpstr>Diapositive 19</vt:lpstr>
      <vt:lpstr>Diapositive 20</vt:lpstr>
      <vt:lpstr>Diapositive 21</vt:lpstr>
      <vt:lpstr>Diapositive 22</vt:lpstr>
      <vt:lpstr>Diapositive 23</vt:lpstr>
      <vt:lpstr> Il est impossible de les voir en même temps, on peux aller et venir d'une image à l'autre. </vt:lpstr>
      <vt:lpstr>VOIES VISUELLES</vt:lpstr>
      <vt:lpstr>Schéma général des voies visuelles</vt:lpstr>
      <vt:lpstr>Diapositive 27</vt:lpstr>
      <vt:lpstr>Caractéristiques générales de la sensibilité  visuelle</vt:lpstr>
      <vt:lpstr>Diapositive 29</vt:lpstr>
      <vt:lpstr>A- Les stimuli efficaces</vt:lpstr>
      <vt:lpstr>Diapositive 31</vt:lpstr>
      <vt:lpstr>Diapositive 32</vt:lpstr>
      <vt:lpstr>Diapositive 33</vt:lpstr>
      <vt:lpstr>Diapositive 34</vt:lpstr>
      <vt:lpstr>Diapositive 35</vt:lpstr>
      <vt:lpstr>Diapositive 36</vt:lpstr>
      <vt:lpstr>Diapositive 37</vt:lpstr>
      <vt:lpstr>Diapositive 38</vt:lpstr>
      <vt:lpstr>Structure  de l’œil et son fonctionnement  </vt:lpstr>
      <vt:lpstr>Diapositive 40</vt:lpstr>
      <vt:lpstr>Diapositive 41</vt:lpstr>
      <vt:lpstr>Diapositive 42</vt:lpstr>
      <vt:lpstr>Diapositive 43</vt:lpstr>
      <vt:lpstr>Les muscles de l’oeil</vt:lpstr>
      <vt:lpstr>Fond d'œil    </vt:lpstr>
      <vt:lpstr>Nerf optique: schéma de son parcours </vt:lpstr>
      <vt:lpstr>Aires visuelles</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Tableau 1: FONCTIONS DES CÔNES ET DES BÂTONNETS</vt:lpstr>
      <vt:lpstr>Diapositive 64</vt:lpstr>
      <vt:lpstr>LES PHOTORÉCEPTEURS </vt:lpstr>
      <vt:lpstr>  C- LA PHOTOTRANSDUCTION  </vt:lpstr>
      <vt:lpstr>  C- LA PHOTOTRANSDUCTION  </vt:lpstr>
      <vt:lpstr>Diapositive 68</vt:lpstr>
      <vt:lpstr>Traitement du signal lumineux</vt:lpstr>
      <vt:lpstr>Diapositive 70</vt:lpstr>
      <vt:lpstr>Diapositive 71</vt:lpstr>
      <vt:lpstr>Les souris transgéniques</vt:lpstr>
      <vt:lpstr>Diapositive 73</vt:lpstr>
      <vt:lpstr>Mélanopsine </vt:lpstr>
      <vt:lpstr>Inserm, Cooper H. - Coupe de rétine de souris, montrant les cônes de la couche externe (vert) et une cellule ganglionnaire à mélanopsine de grande taille (rouge) dans la couche interne  </vt:lpstr>
      <vt:lpstr>Diapositive 76</vt:lpstr>
      <vt:lpstr>Diapositive 77</vt:lpstr>
      <vt:lpstr>Diapositive 78</vt:lpstr>
      <vt:lpstr>Diapositive 79</vt:lpstr>
      <vt:lpstr>Rétine  130 Millions de bâtonnets 65 Millions de cônes</vt:lpstr>
      <vt:lpstr>Diapositive 81</vt:lpstr>
      <vt:lpstr>Diapositive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cours neurosciences</dc:subject>
  <dc:creator>Christian Legros</dc:creator>
  <cp:lastModifiedBy>Fa</cp:lastModifiedBy>
  <cp:revision>258</cp:revision>
  <dcterms:created xsi:type="dcterms:W3CDTF">2004-10-14T04:02:26Z</dcterms:created>
  <dcterms:modified xsi:type="dcterms:W3CDTF">2021-02-23T20:54:04Z</dcterms:modified>
</cp:coreProperties>
</file>