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sldIdLst>
    <p:sldId id="448" r:id="rId2"/>
    <p:sldId id="300" r:id="rId3"/>
    <p:sldId id="301" r:id="rId4"/>
    <p:sldId id="360" r:id="rId5"/>
    <p:sldId id="390" r:id="rId6"/>
    <p:sldId id="320" r:id="rId7"/>
    <p:sldId id="302" r:id="rId8"/>
    <p:sldId id="323" r:id="rId9"/>
    <p:sldId id="304" r:id="rId10"/>
    <p:sldId id="305" r:id="rId11"/>
    <p:sldId id="319" r:id="rId12"/>
    <p:sldId id="324" r:id="rId13"/>
    <p:sldId id="410" r:id="rId14"/>
    <p:sldId id="411" r:id="rId15"/>
    <p:sldId id="412" r:id="rId16"/>
    <p:sldId id="413" r:id="rId17"/>
    <p:sldId id="414" r:id="rId18"/>
    <p:sldId id="415" r:id="rId19"/>
    <p:sldId id="416" r:id="rId20"/>
    <p:sldId id="419" r:id="rId21"/>
    <p:sldId id="417" r:id="rId22"/>
    <p:sldId id="420" r:id="rId23"/>
    <p:sldId id="424" r:id="rId24"/>
    <p:sldId id="421" r:id="rId25"/>
    <p:sldId id="422" r:id="rId26"/>
    <p:sldId id="307" r:id="rId27"/>
    <p:sldId id="361" r:id="rId28"/>
    <p:sldId id="308" r:id="rId29"/>
    <p:sldId id="309" r:id="rId30"/>
    <p:sldId id="310" r:id="rId31"/>
    <p:sldId id="311" r:id="rId32"/>
    <p:sldId id="312" r:id="rId33"/>
    <p:sldId id="313" r:id="rId34"/>
    <p:sldId id="314" r:id="rId35"/>
    <p:sldId id="325" r:id="rId36"/>
    <p:sldId id="315" r:id="rId37"/>
    <p:sldId id="362" r:id="rId38"/>
    <p:sldId id="316" r:id="rId39"/>
    <p:sldId id="391" r:id="rId40"/>
    <p:sldId id="392" r:id="rId41"/>
    <p:sldId id="330" r:id="rId42"/>
    <p:sldId id="364" r:id="rId43"/>
    <p:sldId id="444" r:id="rId44"/>
    <p:sldId id="368" r:id="rId45"/>
    <p:sldId id="396" r:id="rId46"/>
    <p:sldId id="369" r:id="rId47"/>
    <p:sldId id="370" r:id="rId48"/>
    <p:sldId id="372" r:id="rId49"/>
    <p:sldId id="373" r:id="rId50"/>
    <p:sldId id="374" r:id="rId51"/>
    <p:sldId id="375" r:id="rId52"/>
    <p:sldId id="376" r:id="rId53"/>
    <p:sldId id="394" r:id="rId54"/>
    <p:sldId id="377" r:id="rId55"/>
    <p:sldId id="378" r:id="rId56"/>
    <p:sldId id="379" r:id="rId57"/>
    <p:sldId id="380" r:id="rId58"/>
    <p:sldId id="381" r:id="rId59"/>
    <p:sldId id="383" r:id="rId60"/>
    <p:sldId id="384" r:id="rId61"/>
    <p:sldId id="386" r:id="rId62"/>
    <p:sldId id="317" r:id="rId63"/>
    <p:sldId id="447" r:id="rId64"/>
  </p:sldIdLst>
  <p:sldSz cx="9144000" cy="6858000" type="screen4x3"/>
  <p:notesSz cx="6858000" cy="9144000"/>
  <p:defaultTextStyle>
    <a:defPPr>
      <a:defRPr lang="en-US"/>
    </a:defPPr>
    <a:lvl1pPr algn="l" rtl="0" eaLnBrk="0" fontAlgn="base" hangingPunct="0">
      <a:spcBef>
        <a:spcPct val="50000"/>
      </a:spcBef>
      <a:spcAft>
        <a:spcPct val="0"/>
      </a:spcAft>
      <a:defRPr sz="2400" kern="1200">
        <a:solidFill>
          <a:srgbClr val="FFFF00"/>
        </a:solidFill>
        <a:latin typeface="Arial" charset="0"/>
        <a:ea typeface="+mn-ea"/>
        <a:cs typeface="+mn-cs"/>
      </a:defRPr>
    </a:lvl1pPr>
    <a:lvl2pPr marL="457200" algn="l" rtl="0" eaLnBrk="0" fontAlgn="base" hangingPunct="0">
      <a:spcBef>
        <a:spcPct val="50000"/>
      </a:spcBef>
      <a:spcAft>
        <a:spcPct val="0"/>
      </a:spcAft>
      <a:defRPr sz="2400" kern="1200">
        <a:solidFill>
          <a:srgbClr val="FFFF00"/>
        </a:solidFill>
        <a:latin typeface="Arial" charset="0"/>
        <a:ea typeface="+mn-ea"/>
        <a:cs typeface="+mn-cs"/>
      </a:defRPr>
    </a:lvl2pPr>
    <a:lvl3pPr marL="914400" algn="l" rtl="0" eaLnBrk="0" fontAlgn="base" hangingPunct="0">
      <a:spcBef>
        <a:spcPct val="50000"/>
      </a:spcBef>
      <a:spcAft>
        <a:spcPct val="0"/>
      </a:spcAft>
      <a:defRPr sz="2400" kern="1200">
        <a:solidFill>
          <a:srgbClr val="FFFF00"/>
        </a:solidFill>
        <a:latin typeface="Arial" charset="0"/>
        <a:ea typeface="+mn-ea"/>
        <a:cs typeface="+mn-cs"/>
      </a:defRPr>
    </a:lvl3pPr>
    <a:lvl4pPr marL="1371600" algn="l" rtl="0" eaLnBrk="0" fontAlgn="base" hangingPunct="0">
      <a:spcBef>
        <a:spcPct val="50000"/>
      </a:spcBef>
      <a:spcAft>
        <a:spcPct val="0"/>
      </a:spcAft>
      <a:defRPr sz="2400" kern="1200">
        <a:solidFill>
          <a:srgbClr val="FFFF00"/>
        </a:solidFill>
        <a:latin typeface="Arial" charset="0"/>
        <a:ea typeface="+mn-ea"/>
        <a:cs typeface="+mn-cs"/>
      </a:defRPr>
    </a:lvl4pPr>
    <a:lvl5pPr marL="1828800" algn="l" rtl="0" eaLnBrk="0" fontAlgn="base" hangingPunct="0">
      <a:spcBef>
        <a:spcPct val="50000"/>
      </a:spcBef>
      <a:spcAft>
        <a:spcPct val="0"/>
      </a:spcAft>
      <a:defRPr sz="2400" kern="1200">
        <a:solidFill>
          <a:srgbClr val="FFFF00"/>
        </a:solidFill>
        <a:latin typeface="Arial" charset="0"/>
        <a:ea typeface="+mn-ea"/>
        <a:cs typeface="+mn-cs"/>
      </a:defRPr>
    </a:lvl5pPr>
    <a:lvl6pPr marL="2286000" algn="l" defTabSz="914400" rtl="0" eaLnBrk="1" latinLnBrk="0" hangingPunct="1">
      <a:defRPr sz="2400" kern="1200">
        <a:solidFill>
          <a:srgbClr val="FFFF00"/>
        </a:solidFill>
        <a:latin typeface="Arial" charset="0"/>
        <a:ea typeface="+mn-ea"/>
        <a:cs typeface="+mn-cs"/>
      </a:defRPr>
    </a:lvl6pPr>
    <a:lvl7pPr marL="2743200" algn="l" defTabSz="914400" rtl="0" eaLnBrk="1" latinLnBrk="0" hangingPunct="1">
      <a:defRPr sz="2400" kern="1200">
        <a:solidFill>
          <a:srgbClr val="FFFF00"/>
        </a:solidFill>
        <a:latin typeface="Arial" charset="0"/>
        <a:ea typeface="+mn-ea"/>
        <a:cs typeface="+mn-cs"/>
      </a:defRPr>
    </a:lvl7pPr>
    <a:lvl8pPr marL="3200400" algn="l" defTabSz="914400" rtl="0" eaLnBrk="1" latinLnBrk="0" hangingPunct="1">
      <a:defRPr sz="2400" kern="1200">
        <a:solidFill>
          <a:srgbClr val="FFFF00"/>
        </a:solidFill>
        <a:latin typeface="Arial" charset="0"/>
        <a:ea typeface="+mn-ea"/>
        <a:cs typeface="+mn-cs"/>
      </a:defRPr>
    </a:lvl8pPr>
    <a:lvl9pPr marL="3657600" algn="l" defTabSz="914400" rtl="0" eaLnBrk="1" latinLnBrk="0" hangingPunct="1">
      <a:defRPr sz="2400" kern="1200">
        <a:solidFill>
          <a:srgbClr val="FFFF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3300"/>
    </p:penClr>
  </p:showPr>
  <p:clrMru>
    <a:srgbClr val="00FF00"/>
    <a:srgbClr val="FFFF00"/>
    <a:srgbClr val="0000CC"/>
    <a:srgbClr val="FF9900"/>
    <a:srgbClr val="FF66FF"/>
    <a:srgbClr val="66FF33"/>
    <a:srgbClr val="CC33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4"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solidFill>
                  <a:schemeClr val="tx1"/>
                </a:solidFill>
                <a:latin typeface="Times New Roman" pitchFamily="18" charset="0"/>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solidFill>
                  <a:schemeClr val="tx1"/>
                </a:solidFill>
                <a:latin typeface="Times New Roman" pitchFamily="18" charset="0"/>
              </a:defRPr>
            </a:lvl1pPr>
          </a:lstStyle>
          <a:p>
            <a:pPr>
              <a:defRPr/>
            </a:pPr>
            <a:endParaRPr lang="fr-FR"/>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solidFill>
                  <a:schemeClr val="tx1"/>
                </a:solidFill>
                <a:latin typeface="Times New Roman" pitchFamily="18" charset="0"/>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solidFill>
                  <a:schemeClr val="tx1"/>
                </a:solidFill>
                <a:latin typeface="Times New Roman" pitchFamily="18" charset="0"/>
              </a:defRPr>
            </a:lvl1pPr>
          </a:lstStyle>
          <a:p>
            <a:pPr>
              <a:defRPr/>
            </a:pPr>
            <a:fld id="{52CE64C2-3EEF-457E-B3BC-C9E5BF56DBE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75FBD12-6335-4872-AA90-3B43DC76D6F8}" type="slidenum">
              <a:rPr lang="fr-CA"/>
              <a:pPr/>
              <a:t>44</a:t>
            </a:fld>
            <a:endParaRPr lang="fr-CA"/>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FBB3F2B-F5B2-4342-89B2-5EE2E924498B}" type="slidenum">
              <a:rPr lang="fr-CA"/>
              <a:pPr/>
              <a:t>46</a:t>
            </a:fld>
            <a:endParaRPr lang="fr-CA"/>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5345E77-D0A7-4C30-8433-86D4D840EABF}" type="slidenum">
              <a:rPr lang="fr-CA"/>
              <a:pPr/>
              <a:t>48</a:t>
            </a:fld>
            <a:endParaRPr lang="fr-CA"/>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BF1BBD5-69F5-4954-BD61-7ED34D37AF11}" type="slidenum">
              <a:rPr lang="fr-CA"/>
              <a:pPr/>
              <a:t>49</a:t>
            </a:fld>
            <a:endParaRPr lang="fr-CA"/>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FA50B77-5D2A-440E-830E-6DD16F319E4A}" type="slidenum">
              <a:rPr lang="fr-CA"/>
              <a:pPr/>
              <a:t>51</a:t>
            </a:fld>
            <a:endParaRPr lang="fr-CA"/>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1DDBEFB-8491-4B99-BDAF-66FA742A3027}" type="slidenum">
              <a:rPr lang="fr-FR"/>
              <a:pPr>
                <a:defRPr/>
              </a:pPr>
              <a:t>‹N°›</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5D9F87F-DE54-4283-BFB4-1A514ED21CB2}" type="slidenum">
              <a:rPr lang="fr-FR"/>
              <a:pPr>
                <a:defRPr/>
              </a:pPr>
              <a:t>‹N°›</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47F906D-1866-496A-A223-E14B33290BB2}" type="slidenum">
              <a:rPr lang="fr-FR"/>
              <a:pPr>
                <a:defRPr/>
              </a:pPr>
              <a:t>‹N°›</a:t>
            </a:fld>
            <a:endParaRPr lang="fr-F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r-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891E139-9516-4E13-A9FB-4EFB67814C92}" type="slidenum">
              <a:rPr lang="fr-CA"/>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966A1E-D79D-4007-8F8A-9134BCD4253D}" type="slidenum">
              <a:rPr lang="fr-FR"/>
              <a:pPr>
                <a:defRPr/>
              </a:pPr>
              <a:t>‹N°›</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9374ED6-6E0F-4F89-B751-6C31A7476942}" type="slidenum">
              <a:rPr lang="fr-FR"/>
              <a:pPr>
                <a:defRPr/>
              </a:pPr>
              <a:t>‹N°›</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DBE795B-BB49-4D74-A71F-379E5AF3295A}" type="slidenum">
              <a:rPr lang="fr-FR"/>
              <a:pPr>
                <a:defRPr/>
              </a:pPr>
              <a:t>‹N°›</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8C25C23-ED96-482C-8B4A-2A2D80E1DA9F}" type="slidenum">
              <a:rPr lang="fr-FR"/>
              <a:pPr>
                <a:defRPr/>
              </a:pPr>
              <a:t>‹N°›</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3C82FA3-4BC2-4056-B9C7-67BE804AF13E}" type="slidenum">
              <a:rPr lang="fr-FR"/>
              <a:pPr>
                <a:defRPr/>
              </a:pPr>
              <a:t>‹N°›</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F77A00F-A1E0-495E-9F05-F04D258EB733}" type="slidenum">
              <a:rPr lang="fr-FR"/>
              <a:pPr>
                <a:defRPr/>
              </a:pPr>
              <a:t>‹N°›</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3C63C9F-F21A-41D5-9666-D7BA8801FCFD}" type="slidenum">
              <a:rPr lang="fr-FR"/>
              <a:pPr>
                <a:defRPr/>
              </a:pPr>
              <a:t>‹N°›</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92BE982-45B6-4BD2-B234-D6EA5ACF99C4}" type="slidenum">
              <a:rPr lang="fr-FR"/>
              <a:pPr>
                <a:defRPr/>
              </a:pPr>
              <a:t>‹N°›</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tx1"/>
                </a:solidFill>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solidFill>
                  <a:schemeClr val="tx1"/>
                </a:solidFill>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solidFill>
                  <a:schemeClr val="tx1"/>
                </a:solidFill>
                <a:latin typeface="+mn-lt"/>
              </a:defRPr>
            </a:lvl1pPr>
          </a:lstStyle>
          <a:p>
            <a:pPr>
              <a:defRPr/>
            </a:pPr>
            <a:fld id="{563F7BF1-9C6A-4C59-8592-F5809E2FA0C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20888"/>
            <a:ext cx="7772400" cy="1362075"/>
          </a:xfrm>
        </p:spPr>
        <p:txBody>
          <a:bodyPr/>
          <a:lstStyle/>
          <a:p>
            <a:pPr algn="ctr"/>
            <a:r>
              <a:rPr lang="fr-FR" dirty="0" smtClean="0">
                <a:solidFill>
                  <a:srgbClr val="00FF00"/>
                </a:solidFill>
              </a:rPr>
              <a:t>système NERVEUX </a:t>
            </a:r>
            <a:br>
              <a:rPr lang="fr-FR" dirty="0" smtClean="0">
                <a:solidFill>
                  <a:srgbClr val="00FF00"/>
                </a:solidFill>
              </a:rPr>
            </a:br>
            <a:r>
              <a:rPr lang="fr-FR" dirty="0" smtClean="0">
                <a:solidFill>
                  <a:srgbClr val="00FF00"/>
                </a:solidFill>
              </a:rPr>
              <a:t>Partie 2</a:t>
            </a:r>
            <a:endParaRPr lang="fr-FR" dirty="0">
              <a:solidFill>
                <a:srgbClr val="00FF00"/>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692696"/>
            <a:ext cx="9144000" cy="2462213"/>
          </a:xfrm>
          <a:prstGeom prst="rect">
            <a:avLst/>
          </a:prstGeom>
          <a:noFill/>
          <a:ln w="28575">
            <a:noFill/>
            <a:miter lim="800000"/>
            <a:headEnd/>
            <a:tailEnd/>
          </a:ln>
        </p:spPr>
        <p:txBody>
          <a:bodyPr wrap="square">
            <a:spAutoFit/>
          </a:bodyPr>
          <a:lstStyle/>
          <a:p>
            <a:pPr marL="381000" indent="-381000">
              <a:buFontTx/>
              <a:buChar char="•"/>
            </a:pPr>
            <a:r>
              <a:rPr lang="fr-CA" sz="2800" b="1" dirty="0"/>
              <a:t>Contrôle côté droit du corps</a:t>
            </a:r>
          </a:p>
          <a:p>
            <a:pPr marL="381000" indent="-381000">
              <a:buFontTx/>
              <a:buChar char="•"/>
            </a:pPr>
            <a:r>
              <a:rPr lang="fr-CA" sz="2800" b="1" dirty="0"/>
              <a:t>Plus habile que le droit (90% = droitiers)</a:t>
            </a:r>
          </a:p>
          <a:p>
            <a:pPr marL="381000" indent="-381000">
              <a:buFontTx/>
              <a:buChar char="•"/>
            </a:pPr>
            <a:r>
              <a:rPr lang="fr-CA" sz="2800" b="1" dirty="0"/>
              <a:t>Langage parlé (aire de Broca, entre autre)</a:t>
            </a:r>
          </a:p>
          <a:p>
            <a:pPr marL="381000" indent="-381000">
              <a:buFontTx/>
              <a:buChar char="•"/>
            </a:pPr>
            <a:r>
              <a:rPr lang="fr-CA" sz="2800" b="1" dirty="0"/>
              <a:t>Raisonnement analytique, logique, séquentiel</a:t>
            </a:r>
          </a:p>
        </p:txBody>
      </p:sp>
      <p:sp>
        <p:nvSpPr>
          <p:cNvPr id="109571" name="Text Box 3"/>
          <p:cNvSpPr txBox="1">
            <a:spLocks noChangeArrowheads="1"/>
          </p:cNvSpPr>
          <p:nvPr/>
        </p:nvSpPr>
        <p:spPr bwMode="auto">
          <a:xfrm>
            <a:off x="0" y="3789040"/>
            <a:ext cx="9144000" cy="2893100"/>
          </a:xfrm>
          <a:prstGeom prst="rect">
            <a:avLst/>
          </a:prstGeom>
          <a:noFill/>
          <a:ln w="28575">
            <a:noFill/>
            <a:miter lim="800000"/>
            <a:headEnd/>
            <a:tailEnd/>
          </a:ln>
        </p:spPr>
        <p:txBody>
          <a:bodyPr wrap="square">
            <a:spAutoFit/>
          </a:bodyPr>
          <a:lstStyle/>
          <a:p>
            <a:pPr marL="285750" indent="-285750">
              <a:buFontTx/>
              <a:buChar char="•"/>
            </a:pPr>
            <a:r>
              <a:rPr lang="fr-CA" sz="2800" b="1" dirty="0"/>
              <a:t>Contrôle côté gauche du corps</a:t>
            </a:r>
          </a:p>
          <a:p>
            <a:pPr marL="285750" indent="-285750">
              <a:buFontTx/>
              <a:buChar char="•"/>
            </a:pPr>
            <a:r>
              <a:rPr lang="fr-CA" sz="2800" b="1" dirty="0"/>
              <a:t>Perception 3D meilleure (un peu) que le gauche</a:t>
            </a:r>
          </a:p>
          <a:p>
            <a:pPr marL="285750" indent="-285750">
              <a:buFontTx/>
              <a:buChar char="•"/>
            </a:pPr>
            <a:r>
              <a:rPr lang="fr-CA" sz="2800" b="1" dirty="0"/>
              <a:t>Intuition plus que logique</a:t>
            </a:r>
          </a:p>
          <a:p>
            <a:pPr marL="285750" indent="-285750">
              <a:buFontTx/>
              <a:buChar char="•"/>
            </a:pPr>
            <a:r>
              <a:rPr lang="fr-CA" sz="2800" b="1" dirty="0"/>
              <a:t>Sensibilité musicale, artistique (plus que le gauche)</a:t>
            </a:r>
          </a:p>
        </p:txBody>
      </p:sp>
      <p:sp>
        <p:nvSpPr>
          <p:cNvPr id="53252" name="Text Box 4"/>
          <p:cNvSpPr txBox="1">
            <a:spLocks noChangeArrowheads="1"/>
          </p:cNvSpPr>
          <p:nvPr/>
        </p:nvSpPr>
        <p:spPr bwMode="auto">
          <a:xfrm>
            <a:off x="609600" y="116632"/>
            <a:ext cx="3386138" cy="457200"/>
          </a:xfrm>
          <a:prstGeom prst="rect">
            <a:avLst/>
          </a:prstGeom>
          <a:solidFill>
            <a:schemeClr val="hlink"/>
          </a:solidFill>
          <a:ln w="28575">
            <a:noFill/>
            <a:miter lim="800000"/>
            <a:headEnd/>
            <a:tailEnd/>
          </a:ln>
        </p:spPr>
        <p:txBody>
          <a:bodyPr>
            <a:spAutoFit/>
          </a:bodyPr>
          <a:lstStyle/>
          <a:p>
            <a:r>
              <a:rPr lang="fr-CA" b="1" dirty="0">
                <a:solidFill>
                  <a:schemeClr val="tx1"/>
                </a:solidFill>
              </a:rPr>
              <a:t>Hémisphère gauche :</a:t>
            </a:r>
          </a:p>
        </p:txBody>
      </p:sp>
      <p:sp>
        <p:nvSpPr>
          <p:cNvPr id="53253" name="Text Box 5"/>
          <p:cNvSpPr txBox="1">
            <a:spLocks noChangeArrowheads="1"/>
          </p:cNvSpPr>
          <p:nvPr/>
        </p:nvSpPr>
        <p:spPr bwMode="auto">
          <a:xfrm>
            <a:off x="609600" y="3284984"/>
            <a:ext cx="3241675" cy="457200"/>
          </a:xfrm>
          <a:prstGeom prst="rect">
            <a:avLst/>
          </a:prstGeom>
          <a:solidFill>
            <a:schemeClr val="hlink"/>
          </a:solidFill>
          <a:ln w="28575">
            <a:noFill/>
            <a:miter lim="800000"/>
            <a:headEnd/>
            <a:tailEnd/>
          </a:ln>
        </p:spPr>
        <p:txBody>
          <a:bodyPr>
            <a:spAutoFit/>
          </a:bodyPr>
          <a:lstStyle/>
          <a:p>
            <a:r>
              <a:rPr lang="fr-CA" b="1" dirty="0">
                <a:solidFill>
                  <a:schemeClr val="tx1"/>
                </a:solidFill>
              </a:rPr>
              <a:t>Hémisphère droit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 calcmode="lin" valueType="num">
                                      <p:cBhvr additive="base">
                                        <p:cTn id="7" dur="500" fill="hold"/>
                                        <p:tgtEl>
                                          <p:spTgt spid="1095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0">
                                            <p:txEl>
                                              <p:pRg st="1" end="1"/>
                                            </p:txEl>
                                          </p:spTgt>
                                        </p:tgtEl>
                                        <p:attrNameLst>
                                          <p:attrName>style.visibility</p:attrName>
                                        </p:attrNameLst>
                                      </p:cBhvr>
                                      <p:to>
                                        <p:strVal val="visible"/>
                                      </p:to>
                                    </p:set>
                                    <p:anim calcmode="lin" valueType="num">
                                      <p:cBhvr additive="base">
                                        <p:cTn id="13" dur="500" fill="hold"/>
                                        <p:tgtEl>
                                          <p:spTgt spid="1095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0">
                                            <p:txEl>
                                              <p:pRg st="2" end="2"/>
                                            </p:txEl>
                                          </p:spTgt>
                                        </p:tgtEl>
                                        <p:attrNameLst>
                                          <p:attrName>style.visibility</p:attrName>
                                        </p:attrNameLst>
                                      </p:cBhvr>
                                      <p:to>
                                        <p:strVal val="visible"/>
                                      </p:to>
                                    </p:set>
                                    <p:anim calcmode="lin" valueType="num">
                                      <p:cBhvr additive="base">
                                        <p:cTn id="19" dur="500" fill="hold"/>
                                        <p:tgtEl>
                                          <p:spTgt spid="1095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0">
                                            <p:txEl>
                                              <p:pRg st="3" end="3"/>
                                            </p:txEl>
                                          </p:spTgt>
                                        </p:tgtEl>
                                        <p:attrNameLst>
                                          <p:attrName>style.visibility</p:attrName>
                                        </p:attrNameLst>
                                      </p:cBhvr>
                                      <p:to>
                                        <p:strVal val="visible"/>
                                      </p:to>
                                    </p:set>
                                    <p:anim calcmode="lin" valueType="num">
                                      <p:cBhvr additive="base">
                                        <p:cTn id="25" dur="500" fill="hold"/>
                                        <p:tgtEl>
                                          <p:spTgt spid="1095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1">
                                            <p:txEl>
                                              <p:pRg st="0" end="0"/>
                                            </p:txEl>
                                          </p:spTgt>
                                        </p:tgtEl>
                                        <p:attrNameLst>
                                          <p:attrName>style.visibility</p:attrName>
                                        </p:attrNameLst>
                                      </p:cBhvr>
                                      <p:to>
                                        <p:strVal val="visible"/>
                                      </p:to>
                                    </p:set>
                                    <p:anim calcmode="lin" valueType="num">
                                      <p:cBhvr additive="base">
                                        <p:cTn id="31"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9571">
                                            <p:txEl>
                                              <p:pRg st="1" end="1"/>
                                            </p:txEl>
                                          </p:spTgt>
                                        </p:tgtEl>
                                        <p:attrNameLst>
                                          <p:attrName>style.visibility</p:attrName>
                                        </p:attrNameLst>
                                      </p:cBhvr>
                                      <p:to>
                                        <p:strVal val="visible"/>
                                      </p:to>
                                    </p:set>
                                    <p:anim calcmode="lin" valueType="num">
                                      <p:cBhvr additive="base">
                                        <p:cTn id="37"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9571">
                                            <p:txEl>
                                              <p:pRg st="2" end="2"/>
                                            </p:txEl>
                                          </p:spTgt>
                                        </p:tgtEl>
                                        <p:attrNameLst>
                                          <p:attrName>style.visibility</p:attrName>
                                        </p:attrNameLst>
                                      </p:cBhvr>
                                      <p:to>
                                        <p:strVal val="visible"/>
                                      </p:to>
                                    </p:set>
                                    <p:anim calcmode="lin" valueType="num">
                                      <p:cBhvr additive="base">
                                        <p:cTn id="43"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9571">
                                            <p:txEl>
                                              <p:pRg st="3" end="3"/>
                                            </p:txEl>
                                          </p:spTgt>
                                        </p:tgtEl>
                                        <p:attrNameLst>
                                          <p:attrName>style.visibility</p:attrName>
                                        </p:attrNameLst>
                                      </p:cBhvr>
                                      <p:to>
                                        <p:strVal val="visible"/>
                                      </p:to>
                                    </p:set>
                                    <p:anim calcmode="lin" valueType="num">
                                      <p:cBhvr additive="base">
                                        <p:cTn id="49"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p:bldP spid="1095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762000" y="304800"/>
            <a:ext cx="32766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Le </a:t>
            </a:r>
            <a:r>
              <a:rPr lang="fr-CA" sz="3200" b="1" dirty="0"/>
              <a:t>cervelet</a:t>
            </a:r>
          </a:p>
        </p:txBody>
      </p:sp>
      <p:sp>
        <p:nvSpPr>
          <p:cNvPr id="123907" name="Text Box 3"/>
          <p:cNvSpPr txBox="1">
            <a:spLocks noChangeArrowheads="1"/>
          </p:cNvSpPr>
          <p:nvPr/>
        </p:nvSpPr>
        <p:spPr bwMode="auto">
          <a:xfrm>
            <a:off x="0" y="1752600"/>
            <a:ext cx="4800600" cy="4185761"/>
          </a:xfrm>
          <a:prstGeom prst="rect">
            <a:avLst/>
          </a:prstGeom>
          <a:noFill/>
          <a:ln w="28575">
            <a:noFill/>
            <a:miter lim="800000"/>
            <a:headEnd/>
            <a:tailEnd/>
          </a:ln>
        </p:spPr>
        <p:txBody>
          <a:bodyPr wrap="square">
            <a:spAutoFit/>
          </a:bodyPr>
          <a:lstStyle/>
          <a:p>
            <a:pPr marL="285750" indent="-285750">
              <a:buFontTx/>
              <a:buChar char="•"/>
            </a:pPr>
            <a:r>
              <a:rPr lang="fr-CA" sz="2800" b="1" dirty="0"/>
              <a:t>11% du volume, mais 50% des neurones</a:t>
            </a:r>
          </a:p>
          <a:p>
            <a:pPr marL="285750" indent="-285750">
              <a:buFontTx/>
              <a:buChar char="•"/>
            </a:pPr>
            <a:r>
              <a:rPr lang="fr-CA" sz="2800" b="1" dirty="0"/>
              <a:t>Coordination des mouvements complexes</a:t>
            </a:r>
          </a:p>
          <a:p>
            <a:pPr marL="285750" indent="-285750">
              <a:buFontTx/>
              <a:buChar char="•"/>
            </a:pPr>
            <a:r>
              <a:rPr lang="fr-CA" sz="2800" b="1" dirty="0"/>
              <a:t>Maintien de l’équilibre</a:t>
            </a:r>
          </a:p>
          <a:p>
            <a:pPr marL="285750" indent="-285750">
              <a:buFontTx/>
              <a:buChar char="•"/>
            </a:pPr>
            <a:r>
              <a:rPr lang="fr-CA" sz="2800" b="1" dirty="0"/>
              <a:t>Agit sur les centres moteurs du cortex qui, lui, agit sur les muscles.</a:t>
            </a:r>
          </a:p>
        </p:txBody>
      </p:sp>
      <p:pic>
        <p:nvPicPr>
          <p:cNvPr id="54276" name="Picture 4" descr="brainct"/>
          <p:cNvPicPr>
            <a:picLocks noChangeAspect="1" noChangeArrowheads="1"/>
          </p:cNvPicPr>
          <p:nvPr/>
        </p:nvPicPr>
        <p:blipFill>
          <a:blip r:embed="rId2" cstate="print"/>
          <a:srcRect/>
          <a:stretch>
            <a:fillRect/>
          </a:stretch>
        </p:blipFill>
        <p:spPr bwMode="auto">
          <a:xfrm>
            <a:off x="4953000" y="1828800"/>
            <a:ext cx="3886200" cy="3255963"/>
          </a:xfrm>
          <a:prstGeom prst="rect">
            <a:avLst/>
          </a:prstGeom>
          <a:noFill/>
          <a:ln w="9525">
            <a:noFill/>
            <a:miter lim="800000"/>
            <a:headEnd/>
            <a:tailEnd/>
          </a:ln>
        </p:spPr>
      </p:pic>
      <p:sp>
        <p:nvSpPr>
          <p:cNvPr id="54277" name="Oval 5"/>
          <p:cNvSpPr>
            <a:spLocks noChangeArrowheads="1"/>
          </p:cNvSpPr>
          <p:nvPr/>
        </p:nvSpPr>
        <p:spPr bwMode="auto">
          <a:xfrm>
            <a:off x="7162800" y="3352800"/>
            <a:ext cx="1143000" cy="1143000"/>
          </a:xfrm>
          <a:prstGeom prst="ellipse">
            <a:avLst/>
          </a:prstGeom>
          <a:noFill/>
          <a:ln w="57150">
            <a:solidFill>
              <a:schemeClr val="accent2"/>
            </a:solidFill>
            <a:round/>
            <a:headEnd/>
            <a:tailEnd/>
          </a:ln>
        </p:spPr>
        <p:txBody>
          <a:bodyPr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additive="base">
                                        <p:cTn id="19"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anim calcmode="lin" valueType="num">
                                      <p:cBhvr additive="base">
                                        <p:cTn id="2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cervelet"/>
          <p:cNvPicPr>
            <a:picLocks noChangeAspect="1" noChangeArrowheads="1"/>
          </p:cNvPicPr>
          <p:nvPr/>
        </p:nvPicPr>
        <p:blipFill>
          <a:blip r:embed="rId2" cstate="print"/>
          <a:srcRect/>
          <a:stretch>
            <a:fillRect/>
          </a:stretch>
        </p:blipFill>
        <p:spPr bwMode="auto">
          <a:xfrm>
            <a:off x="685800" y="457200"/>
            <a:ext cx="3654425" cy="4791075"/>
          </a:xfrm>
          <a:prstGeom prst="rect">
            <a:avLst/>
          </a:prstGeom>
          <a:noFill/>
          <a:ln w="9525">
            <a:noFill/>
            <a:miter lim="800000"/>
            <a:headEnd/>
            <a:tailEnd/>
          </a:ln>
        </p:spPr>
      </p:pic>
      <p:pic>
        <p:nvPicPr>
          <p:cNvPr id="55299" name="Picture 4" descr="moutoncervelet"/>
          <p:cNvPicPr>
            <a:picLocks noChangeAspect="1" noChangeArrowheads="1"/>
          </p:cNvPicPr>
          <p:nvPr/>
        </p:nvPicPr>
        <p:blipFill>
          <a:blip r:embed="rId3" cstate="print"/>
          <a:srcRect/>
          <a:stretch>
            <a:fillRect/>
          </a:stretch>
        </p:blipFill>
        <p:spPr bwMode="auto">
          <a:xfrm>
            <a:off x="4876800" y="3048000"/>
            <a:ext cx="3937000" cy="3468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228600"/>
            <a:ext cx="82296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La </a:t>
            </a:r>
            <a:r>
              <a:rPr lang="fr-CA" sz="3200" b="1" dirty="0"/>
              <a:t>moelle épinière et l’arc réflexe</a:t>
            </a:r>
          </a:p>
        </p:txBody>
      </p:sp>
      <p:sp>
        <p:nvSpPr>
          <p:cNvPr id="25603" name="Text Box 3"/>
          <p:cNvSpPr txBox="1">
            <a:spLocks noChangeArrowheads="1"/>
          </p:cNvSpPr>
          <p:nvPr/>
        </p:nvSpPr>
        <p:spPr bwMode="auto">
          <a:xfrm>
            <a:off x="609600" y="1268760"/>
            <a:ext cx="3657600" cy="5262979"/>
          </a:xfrm>
          <a:prstGeom prst="rect">
            <a:avLst/>
          </a:prstGeom>
          <a:noFill/>
          <a:ln w="28575">
            <a:noFill/>
            <a:miter lim="800000"/>
            <a:headEnd/>
            <a:tailEnd/>
          </a:ln>
        </p:spPr>
        <p:txBody>
          <a:bodyPr>
            <a:spAutoFit/>
          </a:bodyPr>
          <a:lstStyle/>
          <a:p>
            <a:pPr marL="285750" indent="-285750"/>
            <a:r>
              <a:rPr lang="fr-CA" sz="2800" b="1" dirty="0"/>
              <a:t>Moelle épinière: deux fonctions</a:t>
            </a:r>
          </a:p>
          <a:p>
            <a:pPr marL="285750" indent="-285750">
              <a:buFontTx/>
              <a:buChar char="•"/>
            </a:pPr>
            <a:r>
              <a:rPr lang="fr-CA" sz="2800" b="1" dirty="0"/>
              <a:t>Lien entre l’encéphale et tous les organes reliés aux nerfs rachidiens.</a:t>
            </a:r>
          </a:p>
          <a:p>
            <a:pPr marL="285750" indent="-285750">
              <a:buFontTx/>
              <a:buChar char="•"/>
            </a:pPr>
            <a:r>
              <a:rPr lang="fr-CA" sz="2800" b="1" dirty="0"/>
              <a:t>Intégration de certaines fonctions : réflexes simples.</a:t>
            </a:r>
          </a:p>
        </p:txBody>
      </p:sp>
      <p:pic>
        <p:nvPicPr>
          <p:cNvPr id="25604" name="Picture 4" descr="T_patientcare2"/>
          <p:cNvPicPr>
            <a:picLocks noChangeAspect="1" noChangeArrowheads="1"/>
          </p:cNvPicPr>
          <p:nvPr/>
        </p:nvPicPr>
        <p:blipFill>
          <a:blip r:embed="rId2" cstate="print"/>
          <a:srcRect/>
          <a:stretch>
            <a:fillRect/>
          </a:stretch>
        </p:blipFill>
        <p:spPr bwMode="auto">
          <a:xfrm>
            <a:off x="4724400" y="1524000"/>
            <a:ext cx="4191000" cy="3829050"/>
          </a:xfrm>
          <a:prstGeom prst="rect">
            <a:avLst/>
          </a:prstGeom>
          <a:noFill/>
          <a:ln w="9525">
            <a:noFill/>
            <a:miter lim="800000"/>
            <a:headEnd/>
            <a:tailEnd/>
          </a:ln>
        </p:spPr>
      </p:pic>
      <p:grpSp>
        <p:nvGrpSpPr>
          <p:cNvPr id="2" name="Group 5"/>
          <p:cNvGrpSpPr>
            <a:grpSpLocks/>
          </p:cNvGrpSpPr>
          <p:nvPr/>
        </p:nvGrpSpPr>
        <p:grpSpPr bwMode="auto">
          <a:xfrm>
            <a:off x="4724400" y="1219200"/>
            <a:ext cx="4267200" cy="5467350"/>
            <a:chOff x="2976" y="768"/>
            <a:chExt cx="2688" cy="3444"/>
          </a:xfrm>
        </p:grpSpPr>
        <p:sp>
          <p:nvSpPr>
            <p:cNvPr id="25606" name="Text Box 6"/>
            <p:cNvSpPr txBox="1">
              <a:spLocks noChangeArrowheads="1"/>
            </p:cNvSpPr>
            <p:nvPr/>
          </p:nvSpPr>
          <p:spPr bwMode="auto">
            <a:xfrm>
              <a:off x="2976" y="3456"/>
              <a:ext cx="2688" cy="756"/>
            </a:xfrm>
            <a:prstGeom prst="rect">
              <a:avLst/>
            </a:prstGeom>
            <a:noFill/>
            <a:ln w="28575">
              <a:noFill/>
              <a:miter lim="800000"/>
              <a:headEnd/>
              <a:tailEnd/>
            </a:ln>
          </p:spPr>
          <p:txBody>
            <a:bodyPr>
              <a:spAutoFit/>
            </a:bodyPr>
            <a:lstStyle/>
            <a:p>
              <a:r>
                <a:rPr lang="fr-CA" b="1" dirty="0"/>
                <a:t>Les nerfs rachidiens se divisent en deux branches à leur jonction avec la moelle.</a:t>
              </a:r>
            </a:p>
          </p:txBody>
        </p:sp>
        <p:sp>
          <p:nvSpPr>
            <p:cNvPr id="25607" name="Line 7"/>
            <p:cNvSpPr>
              <a:spLocks noChangeShapeType="1"/>
            </p:cNvSpPr>
            <p:nvPr/>
          </p:nvSpPr>
          <p:spPr bwMode="auto">
            <a:xfrm flipV="1">
              <a:off x="3072" y="1344"/>
              <a:ext cx="48" cy="336"/>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25608" name="Line 8"/>
            <p:cNvSpPr>
              <a:spLocks noChangeShapeType="1"/>
            </p:cNvSpPr>
            <p:nvPr/>
          </p:nvSpPr>
          <p:spPr bwMode="auto">
            <a:xfrm>
              <a:off x="3984" y="768"/>
              <a:ext cx="0" cy="432"/>
            </a:xfrm>
            <a:prstGeom prst="line">
              <a:avLst/>
            </a:prstGeom>
            <a:noFill/>
            <a:ln w="38100">
              <a:solidFill>
                <a:srgbClr val="CC3300"/>
              </a:solidFill>
              <a:round/>
              <a:headEnd/>
              <a:tailEnd type="triangle" w="med" len="med"/>
            </a:ln>
          </p:spPr>
          <p:txBody>
            <a:bodyPr wrap="none" anchor="ctr">
              <a:spAutoFit/>
            </a:bodyPr>
            <a:lstStyle/>
            <a:p>
              <a:endParaRPr lang="fr-FR"/>
            </a:p>
          </p:txBody>
        </p:sp>
        <p:sp>
          <p:nvSpPr>
            <p:cNvPr id="25609" name="Line 9"/>
            <p:cNvSpPr>
              <a:spLocks noChangeShapeType="1"/>
            </p:cNvSpPr>
            <p:nvPr/>
          </p:nvSpPr>
          <p:spPr bwMode="auto">
            <a:xfrm flipV="1">
              <a:off x="3600" y="1344"/>
              <a:ext cx="384" cy="336"/>
            </a:xfrm>
            <a:prstGeom prst="line">
              <a:avLst/>
            </a:prstGeom>
            <a:noFill/>
            <a:ln w="38100">
              <a:solidFill>
                <a:srgbClr val="CC3300"/>
              </a:solidFill>
              <a:round/>
              <a:headEnd/>
              <a:tailEnd type="triangle" w="med" len="med"/>
            </a:ln>
          </p:spPr>
          <p:txBody>
            <a:bodyPr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pinalpicfr2"/>
          <p:cNvPicPr>
            <a:picLocks noChangeAspect="1" noChangeArrowheads="1"/>
          </p:cNvPicPr>
          <p:nvPr/>
        </p:nvPicPr>
        <p:blipFill>
          <a:blip r:embed="rId2" cstate="print"/>
          <a:srcRect/>
          <a:stretch>
            <a:fillRect/>
          </a:stretch>
        </p:blipFill>
        <p:spPr bwMode="auto">
          <a:xfrm>
            <a:off x="1752600" y="381000"/>
            <a:ext cx="5380038" cy="5867400"/>
          </a:xfrm>
          <a:prstGeom prst="rect">
            <a:avLst/>
          </a:prstGeom>
          <a:noFill/>
          <a:ln w="9525">
            <a:noFill/>
            <a:miter lim="800000"/>
            <a:headEnd/>
            <a:tailEnd/>
          </a:ln>
        </p:spPr>
      </p:pic>
      <p:sp>
        <p:nvSpPr>
          <p:cNvPr id="90115" name="Text Box 3"/>
          <p:cNvSpPr txBox="1">
            <a:spLocks noChangeArrowheads="1"/>
          </p:cNvSpPr>
          <p:nvPr/>
        </p:nvSpPr>
        <p:spPr bwMode="auto">
          <a:xfrm>
            <a:off x="2362200" y="533400"/>
            <a:ext cx="1847850" cy="379413"/>
          </a:xfrm>
          <a:prstGeom prst="rect">
            <a:avLst/>
          </a:prstGeom>
          <a:solidFill>
            <a:srgbClr val="FF9900"/>
          </a:solidFill>
          <a:ln w="12700">
            <a:solidFill>
              <a:srgbClr val="FF3300"/>
            </a:solidFill>
            <a:miter lim="800000"/>
            <a:headEnd/>
            <a:tailEnd/>
          </a:ln>
        </p:spPr>
        <p:txBody>
          <a:bodyPr wrap="none">
            <a:spAutoFit/>
          </a:bodyPr>
          <a:lstStyle/>
          <a:p>
            <a:r>
              <a:rPr lang="fr-CA" sz="1800" b="1">
                <a:solidFill>
                  <a:schemeClr val="tx1"/>
                </a:solidFill>
              </a:rPr>
              <a:t>Moelle épinière</a:t>
            </a:r>
          </a:p>
        </p:txBody>
      </p:sp>
      <p:sp>
        <p:nvSpPr>
          <p:cNvPr id="90116" name="Text Box 4"/>
          <p:cNvSpPr txBox="1">
            <a:spLocks noChangeArrowheads="1"/>
          </p:cNvSpPr>
          <p:nvPr/>
        </p:nvSpPr>
        <p:spPr bwMode="auto">
          <a:xfrm>
            <a:off x="1524000" y="1143000"/>
            <a:ext cx="1250950" cy="379413"/>
          </a:xfrm>
          <a:prstGeom prst="rect">
            <a:avLst/>
          </a:prstGeom>
          <a:solidFill>
            <a:srgbClr val="FF9900"/>
          </a:solidFill>
          <a:ln w="12700">
            <a:solidFill>
              <a:srgbClr val="FF3300"/>
            </a:solidFill>
            <a:miter lim="800000"/>
            <a:headEnd/>
            <a:tailEnd/>
          </a:ln>
        </p:spPr>
        <p:txBody>
          <a:bodyPr wrap="none">
            <a:spAutoFit/>
          </a:bodyPr>
          <a:lstStyle/>
          <a:p>
            <a:r>
              <a:rPr lang="fr-CA" sz="1800" b="1">
                <a:solidFill>
                  <a:schemeClr val="tx1"/>
                </a:solidFill>
              </a:rPr>
              <a:t>Méninges</a:t>
            </a:r>
          </a:p>
        </p:txBody>
      </p:sp>
      <p:sp>
        <p:nvSpPr>
          <p:cNvPr id="90117" name="Text Box 5"/>
          <p:cNvSpPr txBox="1">
            <a:spLocks noChangeArrowheads="1"/>
          </p:cNvSpPr>
          <p:nvPr/>
        </p:nvSpPr>
        <p:spPr bwMode="auto">
          <a:xfrm>
            <a:off x="1143000" y="4648200"/>
            <a:ext cx="1123950" cy="379413"/>
          </a:xfrm>
          <a:prstGeom prst="rect">
            <a:avLst/>
          </a:prstGeom>
          <a:solidFill>
            <a:srgbClr val="FF9900"/>
          </a:solidFill>
          <a:ln w="12700">
            <a:solidFill>
              <a:srgbClr val="FF3300"/>
            </a:solidFill>
            <a:miter lim="800000"/>
            <a:headEnd/>
            <a:tailEnd/>
          </a:ln>
        </p:spPr>
        <p:txBody>
          <a:bodyPr wrap="none">
            <a:spAutoFit/>
          </a:bodyPr>
          <a:lstStyle/>
          <a:p>
            <a:r>
              <a:rPr lang="fr-CA" sz="1800" b="1">
                <a:solidFill>
                  <a:schemeClr val="tx1"/>
                </a:solidFill>
              </a:rPr>
              <a:t>Vertèbre</a:t>
            </a:r>
          </a:p>
        </p:txBody>
      </p:sp>
      <p:sp>
        <p:nvSpPr>
          <p:cNvPr id="90118" name="Text Box 6"/>
          <p:cNvSpPr txBox="1">
            <a:spLocks noChangeArrowheads="1"/>
          </p:cNvSpPr>
          <p:nvPr/>
        </p:nvSpPr>
        <p:spPr bwMode="auto">
          <a:xfrm>
            <a:off x="609600" y="3276600"/>
            <a:ext cx="1676400" cy="654050"/>
          </a:xfrm>
          <a:prstGeom prst="rect">
            <a:avLst/>
          </a:prstGeom>
          <a:solidFill>
            <a:srgbClr val="FF9900"/>
          </a:solidFill>
          <a:ln w="12700">
            <a:solidFill>
              <a:srgbClr val="FF3300"/>
            </a:solidFill>
            <a:miter lim="800000"/>
            <a:headEnd/>
            <a:tailEnd/>
          </a:ln>
        </p:spPr>
        <p:txBody>
          <a:bodyPr>
            <a:spAutoFit/>
          </a:bodyPr>
          <a:lstStyle/>
          <a:p>
            <a:r>
              <a:rPr lang="fr-CA" sz="1800" b="1">
                <a:solidFill>
                  <a:schemeClr val="tx1"/>
                </a:solidFill>
              </a:rPr>
              <a:t>Disque intervertébral</a:t>
            </a:r>
          </a:p>
        </p:txBody>
      </p:sp>
      <p:grpSp>
        <p:nvGrpSpPr>
          <p:cNvPr id="2" name="Group 9"/>
          <p:cNvGrpSpPr>
            <a:grpSpLocks/>
          </p:cNvGrpSpPr>
          <p:nvPr/>
        </p:nvGrpSpPr>
        <p:grpSpPr bwMode="auto">
          <a:xfrm>
            <a:off x="5334000" y="1828800"/>
            <a:ext cx="3257550" cy="379413"/>
            <a:chOff x="3360" y="1152"/>
            <a:chExt cx="2052" cy="239"/>
          </a:xfrm>
        </p:grpSpPr>
        <p:sp>
          <p:nvSpPr>
            <p:cNvPr id="26632" name="Text Box 7"/>
            <p:cNvSpPr txBox="1">
              <a:spLocks noChangeArrowheads="1"/>
            </p:cNvSpPr>
            <p:nvPr/>
          </p:nvSpPr>
          <p:spPr bwMode="auto">
            <a:xfrm>
              <a:off x="4320" y="1152"/>
              <a:ext cx="1092" cy="239"/>
            </a:xfrm>
            <a:prstGeom prst="rect">
              <a:avLst/>
            </a:prstGeom>
            <a:solidFill>
              <a:srgbClr val="FF9900"/>
            </a:solidFill>
            <a:ln w="12700">
              <a:solidFill>
                <a:srgbClr val="FF3300"/>
              </a:solidFill>
              <a:miter lim="800000"/>
              <a:headEnd/>
              <a:tailEnd/>
            </a:ln>
          </p:spPr>
          <p:txBody>
            <a:bodyPr wrap="none">
              <a:spAutoFit/>
            </a:bodyPr>
            <a:lstStyle/>
            <a:p>
              <a:r>
                <a:rPr lang="fr-CA" sz="1800" b="1">
                  <a:solidFill>
                    <a:schemeClr val="tx1"/>
                  </a:solidFill>
                </a:rPr>
                <a:t>Nerf rachidien</a:t>
              </a:r>
            </a:p>
          </p:txBody>
        </p:sp>
        <p:sp>
          <p:nvSpPr>
            <p:cNvPr id="26633" name="Line 8"/>
            <p:cNvSpPr>
              <a:spLocks noChangeShapeType="1"/>
            </p:cNvSpPr>
            <p:nvPr/>
          </p:nvSpPr>
          <p:spPr bwMode="auto">
            <a:xfrm flipV="1">
              <a:off x="3360" y="1248"/>
              <a:ext cx="960" cy="48"/>
            </a:xfrm>
            <a:prstGeom prst="line">
              <a:avLst/>
            </a:prstGeom>
            <a:noFill/>
            <a:ln w="28575">
              <a:solidFill>
                <a:schemeClr val="tx1"/>
              </a:solidFill>
              <a:round/>
              <a:headEnd/>
              <a:tailEnd/>
            </a:ln>
          </p:spPr>
          <p:txBody>
            <a:bodyPr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additive="base">
                                        <p:cTn id="7" dur="500" fill="hold"/>
                                        <p:tgtEl>
                                          <p:spTgt spid="90115"/>
                                        </p:tgtEl>
                                        <p:attrNameLst>
                                          <p:attrName>ppt_x</p:attrName>
                                        </p:attrNameLst>
                                      </p:cBhvr>
                                      <p:tavLst>
                                        <p:tav tm="0">
                                          <p:val>
                                            <p:strVal val="0-#ppt_w/2"/>
                                          </p:val>
                                        </p:tav>
                                        <p:tav tm="100000">
                                          <p:val>
                                            <p:strVal val="#ppt_x"/>
                                          </p:val>
                                        </p:tav>
                                      </p:tavLst>
                                    </p:anim>
                                    <p:anim calcmode="lin" valueType="num">
                                      <p:cBhvr additive="base">
                                        <p:cTn id="8" dur="500" fill="hold"/>
                                        <p:tgtEl>
                                          <p:spTgt spid="901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16"/>
                                        </p:tgtEl>
                                        <p:attrNameLst>
                                          <p:attrName>style.visibility</p:attrName>
                                        </p:attrNameLst>
                                      </p:cBhvr>
                                      <p:to>
                                        <p:strVal val="visible"/>
                                      </p:to>
                                    </p:set>
                                    <p:anim calcmode="lin" valueType="num">
                                      <p:cBhvr additive="base">
                                        <p:cTn id="13" dur="500" fill="hold"/>
                                        <p:tgtEl>
                                          <p:spTgt spid="90116"/>
                                        </p:tgtEl>
                                        <p:attrNameLst>
                                          <p:attrName>ppt_x</p:attrName>
                                        </p:attrNameLst>
                                      </p:cBhvr>
                                      <p:tavLst>
                                        <p:tav tm="0">
                                          <p:val>
                                            <p:strVal val="0-#ppt_w/2"/>
                                          </p:val>
                                        </p:tav>
                                        <p:tav tm="100000">
                                          <p:val>
                                            <p:strVal val="#ppt_x"/>
                                          </p:val>
                                        </p:tav>
                                      </p:tavLst>
                                    </p:anim>
                                    <p:anim calcmode="lin" valueType="num">
                                      <p:cBhvr additive="base">
                                        <p:cTn id="14" dur="500" fill="hold"/>
                                        <p:tgtEl>
                                          <p:spTgt spid="901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17"/>
                                        </p:tgtEl>
                                        <p:attrNameLst>
                                          <p:attrName>style.visibility</p:attrName>
                                        </p:attrNameLst>
                                      </p:cBhvr>
                                      <p:to>
                                        <p:strVal val="visible"/>
                                      </p:to>
                                    </p:set>
                                    <p:anim calcmode="lin" valueType="num">
                                      <p:cBhvr additive="base">
                                        <p:cTn id="19" dur="500" fill="hold"/>
                                        <p:tgtEl>
                                          <p:spTgt spid="90117"/>
                                        </p:tgtEl>
                                        <p:attrNameLst>
                                          <p:attrName>ppt_x</p:attrName>
                                        </p:attrNameLst>
                                      </p:cBhvr>
                                      <p:tavLst>
                                        <p:tav tm="0">
                                          <p:val>
                                            <p:strVal val="0-#ppt_w/2"/>
                                          </p:val>
                                        </p:tav>
                                        <p:tav tm="100000">
                                          <p:val>
                                            <p:strVal val="#ppt_x"/>
                                          </p:val>
                                        </p:tav>
                                      </p:tavLst>
                                    </p:anim>
                                    <p:anim calcmode="lin" valueType="num">
                                      <p:cBhvr additive="base">
                                        <p:cTn id="20" dur="500" fill="hold"/>
                                        <p:tgtEl>
                                          <p:spTgt spid="901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118"/>
                                        </p:tgtEl>
                                        <p:attrNameLst>
                                          <p:attrName>style.visibility</p:attrName>
                                        </p:attrNameLst>
                                      </p:cBhvr>
                                      <p:to>
                                        <p:strVal val="visible"/>
                                      </p:to>
                                    </p:set>
                                    <p:anim calcmode="lin" valueType="num">
                                      <p:cBhvr additive="base">
                                        <p:cTn id="25" dur="500" fill="hold"/>
                                        <p:tgtEl>
                                          <p:spTgt spid="90118"/>
                                        </p:tgtEl>
                                        <p:attrNameLst>
                                          <p:attrName>ppt_x</p:attrName>
                                        </p:attrNameLst>
                                      </p:cBhvr>
                                      <p:tavLst>
                                        <p:tav tm="0">
                                          <p:val>
                                            <p:strVal val="0-#ppt_w/2"/>
                                          </p:val>
                                        </p:tav>
                                        <p:tav tm="100000">
                                          <p:val>
                                            <p:strVal val="#ppt_x"/>
                                          </p:val>
                                        </p:tav>
                                      </p:tavLst>
                                    </p:anim>
                                    <p:anim calcmode="lin" valueType="num">
                                      <p:cBhvr additive="base">
                                        <p:cTn id="26" dur="500" fill="hold"/>
                                        <p:tgtEl>
                                          <p:spTgt spid="901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autoUpdateAnimBg="0"/>
      <p:bldP spid="90116" grpId="0" animBg="1" autoUpdateAnimBg="0"/>
      <p:bldP spid="90117" grpId="0" animBg="1" autoUpdateAnimBg="0"/>
      <p:bldP spid="9011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onction"/>
          <p:cNvPicPr>
            <a:picLocks noChangeAspect="1" noChangeArrowheads="1"/>
          </p:cNvPicPr>
          <p:nvPr/>
        </p:nvPicPr>
        <p:blipFill>
          <a:blip r:embed="rId2" cstate="print"/>
          <a:srcRect/>
          <a:stretch>
            <a:fillRect/>
          </a:stretch>
        </p:blipFill>
        <p:spPr bwMode="auto">
          <a:xfrm>
            <a:off x="3429000" y="609600"/>
            <a:ext cx="4991100" cy="5892800"/>
          </a:xfrm>
          <a:prstGeom prst="rect">
            <a:avLst/>
          </a:prstGeom>
          <a:noFill/>
          <a:ln w="9525">
            <a:noFill/>
            <a:miter lim="800000"/>
            <a:headEnd/>
            <a:tailEnd/>
          </a:ln>
        </p:spPr>
      </p:pic>
      <p:sp>
        <p:nvSpPr>
          <p:cNvPr id="27651" name="Text Box 3"/>
          <p:cNvSpPr txBox="1">
            <a:spLocks noChangeArrowheads="1"/>
          </p:cNvSpPr>
          <p:nvPr/>
        </p:nvSpPr>
        <p:spPr bwMode="auto">
          <a:xfrm>
            <a:off x="228600" y="838200"/>
            <a:ext cx="3124200" cy="457200"/>
          </a:xfrm>
          <a:prstGeom prst="rect">
            <a:avLst/>
          </a:prstGeom>
          <a:noFill/>
          <a:ln w="28575">
            <a:noFill/>
            <a:miter lim="800000"/>
            <a:headEnd/>
            <a:tailEnd/>
          </a:ln>
        </p:spPr>
        <p:txBody>
          <a:bodyPr>
            <a:spAutoFit/>
          </a:bodyPr>
          <a:lstStyle/>
          <a:p>
            <a:r>
              <a:rPr lang="fr-CA" b="1" dirty="0"/>
              <a:t>Ponction lombaire</a:t>
            </a:r>
          </a:p>
        </p:txBody>
      </p:sp>
      <p:sp>
        <p:nvSpPr>
          <p:cNvPr id="27652" name="Text Box 4"/>
          <p:cNvSpPr txBox="1">
            <a:spLocks noChangeArrowheads="1"/>
          </p:cNvSpPr>
          <p:nvPr/>
        </p:nvSpPr>
        <p:spPr bwMode="auto">
          <a:xfrm>
            <a:off x="304800" y="2286000"/>
            <a:ext cx="2514600" cy="1569660"/>
          </a:xfrm>
          <a:prstGeom prst="rect">
            <a:avLst/>
          </a:prstGeom>
          <a:noFill/>
          <a:ln w="28575">
            <a:noFill/>
            <a:miter lim="800000"/>
            <a:headEnd/>
            <a:tailEnd/>
          </a:ln>
        </p:spPr>
        <p:txBody>
          <a:bodyPr>
            <a:spAutoFit/>
          </a:bodyPr>
          <a:lstStyle/>
          <a:p>
            <a:r>
              <a:rPr lang="fr-CA" b="1" dirty="0"/>
              <a:t>Se fait où il n’y a pas de danger de léser la moelle.</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pidural4"/>
          <p:cNvPicPr>
            <a:picLocks noChangeAspect="1" noChangeArrowheads="1"/>
          </p:cNvPicPr>
          <p:nvPr/>
        </p:nvPicPr>
        <p:blipFill>
          <a:blip r:embed="rId2" cstate="print"/>
          <a:srcRect/>
          <a:stretch>
            <a:fillRect/>
          </a:stretch>
        </p:blipFill>
        <p:spPr bwMode="auto">
          <a:xfrm>
            <a:off x="4800600" y="381000"/>
            <a:ext cx="3543300" cy="3063875"/>
          </a:xfrm>
          <a:prstGeom prst="rect">
            <a:avLst/>
          </a:prstGeom>
          <a:noFill/>
          <a:ln w="9525">
            <a:noFill/>
            <a:miter lim="800000"/>
            <a:headEnd/>
            <a:tailEnd/>
          </a:ln>
        </p:spPr>
      </p:pic>
      <p:sp>
        <p:nvSpPr>
          <p:cNvPr id="28675" name="Text Box 3"/>
          <p:cNvSpPr txBox="1">
            <a:spLocks noChangeArrowheads="1"/>
          </p:cNvSpPr>
          <p:nvPr/>
        </p:nvSpPr>
        <p:spPr bwMode="auto">
          <a:xfrm>
            <a:off x="1600200" y="381000"/>
            <a:ext cx="2590800" cy="457200"/>
          </a:xfrm>
          <a:prstGeom prst="rect">
            <a:avLst/>
          </a:prstGeom>
          <a:noFill/>
          <a:ln w="28575">
            <a:noFill/>
            <a:miter lim="800000"/>
            <a:headEnd/>
            <a:tailEnd/>
          </a:ln>
        </p:spPr>
        <p:txBody>
          <a:bodyPr>
            <a:spAutoFit/>
          </a:bodyPr>
          <a:lstStyle/>
          <a:p>
            <a:r>
              <a:rPr lang="fr-CA"/>
              <a:t>Espace épidural</a:t>
            </a:r>
          </a:p>
        </p:txBody>
      </p:sp>
      <p:sp>
        <p:nvSpPr>
          <p:cNvPr id="28676" name="Line 4"/>
          <p:cNvSpPr>
            <a:spLocks noChangeShapeType="1"/>
          </p:cNvSpPr>
          <p:nvPr/>
        </p:nvSpPr>
        <p:spPr bwMode="auto">
          <a:xfrm>
            <a:off x="4343400" y="609600"/>
            <a:ext cx="1828800" cy="838200"/>
          </a:xfrm>
          <a:prstGeom prst="line">
            <a:avLst/>
          </a:prstGeom>
          <a:noFill/>
          <a:ln w="38100">
            <a:solidFill>
              <a:srgbClr val="FF3300"/>
            </a:solidFill>
            <a:round/>
            <a:headEnd/>
            <a:tailEnd type="triangle" w="med" len="med"/>
          </a:ln>
        </p:spPr>
        <p:txBody>
          <a:bodyPr anchor="ctr">
            <a:spAutoFit/>
          </a:bodyPr>
          <a:lstStyle/>
          <a:p>
            <a:endParaRPr lang="fr-FR"/>
          </a:p>
        </p:txBody>
      </p:sp>
      <p:pic>
        <p:nvPicPr>
          <p:cNvPr id="88069" name="Picture 5" descr="epidural3"/>
          <p:cNvPicPr>
            <a:picLocks noChangeAspect="1" noChangeArrowheads="1"/>
          </p:cNvPicPr>
          <p:nvPr/>
        </p:nvPicPr>
        <p:blipFill>
          <a:blip r:embed="rId3" cstate="print"/>
          <a:srcRect/>
          <a:stretch>
            <a:fillRect/>
          </a:stretch>
        </p:blipFill>
        <p:spPr bwMode="auto">
          <a:xfrm>
            <a:off x="6324600" y="3581400"/>
            <a:ext cx="1973263" cy="3048000"/>
          </a:xfrm>
          <a:prstGeom prst="rect">
            <a:avLst/>
          </a:prstGeom>
          <a:noFill/>
          <a:ln w="9525">
            <a:noFill/>
            <a:miter lim="800000"/>
            <a:headEnd/>
            <a:tailEnd/>
          </a:ln>
        </p:spPr>
      </p:pic>
      <p:pic>
        <p:nvPicPr>
          <p:cNvPr id="88070" name="Picture 6" descr="epidural2"/>
          <p:cNvPicPr>
            <a:picLocks noChangeAspect="1" noChangeArrowheads="1"/>
          </p:cNvPicPr>
          <p:nvPr/>
        </p:nvPicPr>
        <p:blipFill>
          <a:blip r:embed="rId4" cstate="print"/>
          <a:srcRect/>
          <a:stretch>
            <a:fillRect/>
          </a:stretch>
        </p:blipFill>
        <p:spPr bwMode="auto">
          <a:xfrm>
            <a:off x="533400" y="1076325"/>
            <a:ext cx="2635250" cy="2598738"/>
          </a:xfrm>
          <a:prstGeom prst="rect">
            <a:avLst/>
          </a:prstGeom>
          <a:noFill/>
          <a:ln w="9525">
            <a:noFill/>
            <a:miter lim="800000"/>
            <a:headEnd/>
            <a:tailEnd/>
          </a:ln>
        </p:spPr>
      </p:pic>
      <p:pic>
        <p:nvPicPr>
          <p:cNvPr id="88071" name="Picture 7" descr="Epiduralblanc"/>
          <p:cNvPicPr>
            <a:picLocks noChangeAspect="1" noChangeArrowheads="1"/>
          </p:cNvPicPr>
          <p:nvPr/>
        </p:nvPicPr>
        <p:blipFill>
          <a:blip r:embed="rId5" cstate="print"/>
          <a:srcRect/>
          <a:stretch>
            <a:fillRect/>
          </a:stretch>
        </p:blipFill>
        <p:spPr bwMode="auto">
          <a:xfrm>
            <a:off x="457200" y="3941763"/>
            <a:ext cx="5105400" cy="26209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8070"/>
                                        </p:tgtEl>
                                        <p:attrNameLst>
                                          <p:attrName>style.visibility</p:attrName>
                                        </p:attrNameLst>
                                      </p:cBhvr>
                                      <p:to>
                                        <p:strVal val="visible"/>
                                      </p:to>
                                    </p:set>
                                    <p:anim calcmode="lin" valueType="num">
                                      <p:cBhvr additive="base">
                                        <p:cTn id="7" dur="500" fill="hold"/>
                                        <p:tgtEl>
                                          <p:spTgt spid="88070"/>
                                        </p:tgtEl>
                                        <p:attrNameLst>
                                          <p:attrName>ppt_x</p:attrName>
                                        </p:attrNameLst>
                                      </p:cBhvr>
                                      <p:tavLst>
                                        <p:tav tm="0">
                                          <p:val>
                                            <p:strVal val="0-#ppt_w/2"/>
                                          </p:val>
                                        </p:tav>
                                        <p:tav tm="100000">
                                          <p:val>
                                            <p:strVal val="#ppt_x"/>
                                          </p:val>
                                        </p:tav>
                                      </p:tavLst>
                                    </p:anim>
                                    <p:anim calcmode="lin" valueType="num">
                                      <p:cBhvr additive="base">
                                        <p:cTn id="8" dur="500" fill="hold"/>
                                        <p:tgtEl>
                                          <p:spTgt spid="880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71"/>
                                        </p:tgtEl>
                                        <p:attrNameLst>
                                          <p:attrName>style.visibility</p:attrName>
                                        </p:attrNameLst>
                                      </p:cBhvr>
                                      <p:to>
                                        <p:strVal val="visible"/>
                                      </p:to>
                                    </p:set>
                                    <p:anim calcmode="lin" valueType="num">
                                      <p:cBhvr additive="base">
                                        <p:cTn id="13" dur="500" fill="hold"/>
                                        <p:tgtEl>
                                          <p:spTgt spid="88071"/>
                                        </p:tgtEl>
                                        <p:attrNameLst>
                                          <p:attrName>ppt_x</p:attrName>
                                        </p:attrNameLst>
                                      </p:cBhvr>
                                      <p:tavLst>
                                        <p:tav tm="0">
                                          <p:val>
                                            <p:strVal val="#ppt_x"/>
                                          </p:val>
                                        </p:tav>
                                        <p:tav tm="100000">
                                          <p:val>
                                            <p:strVal val="#ppt_x"/>
                                          </p:val>
                                        </p:tav>
                                      </p:tavLst>
                                    </p:anim>
                                    <p:anim calcmode="lin" valueType="num">
                                      <p:cBhvr additive="base">
                                        <p:cTn id="14" dur="500" fill="hold"/>
                                        <p:tgtEl>
                                          <p:spTgt spid="880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8069"/>
                                        </p:tgtEl>
                                        <p:attrNameLst>
                                          <p:attrName>style.visibility</p:attrName>
                                        </p:attrNameLst>
                                      </p:cBhvr>
                                      <p:to>
                                        <p:strVal val="visible"/>
                                      </p:to>
                                    </p:set>
                                    <p:anim calcmode="lin" valueType="num">
                                      <p:cBhvr additive="base">
                                        <p:cTn id="19" dur="500" fill="hold"/>
                                        <p:tgtEl>
                                          <p:spTgt spid="88069"/>
                                        </p:tgtEl>
                                        <p:attrNameLst>
                                          <p:attrName>ppt_x</p:attrName>
                                        </p:attrNameLst>
                                      </p:cBhvr>
                                      <p:tavLst>
                                        <p:tav tm="0">
                                          <p:val>
                                            <p:strVal val="1+#ppt_w/2"/>
                                          </p:val>
                                        </p:tav>
                                        <p:tav tm="100000">
                                          <p:val>
                                            <p:strVal val="#ppt_x"/>
                                          </p:val>
                                        </p:tav>
                                      </p:tavLst>
                                    </p:anim>
                                    <p:anim calcmode="lin" valueType="num">
                                      <p:cBhvr additive="base">
                                        <p:cTn id="20" dur="500" fill="hold"/>
                                        <p:tgtEl>
                                          <p:spTgt spid="880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381000"/>
            <a:ext cx="6705600" cy="707886"/>
          </a:xfrm>
          <a:prstGeom prst="rect">
            <a:avLst/>
          </a:prstGeom>
          <a:noFill/>
          <a:ln w="12700" cap="sq">
            <a:noFill/>
            <a:miter lim="800000"/>
            <a:headEnd type="none" w="sm" len="sm"/>
            <a:tailEnd type="none" w="sm" len="sm"/>
          </a:ln>
        </p:spPr>
        <p:txBody>
          <a:bodyPr>
            <a:spAutoFit/>
          </a:bodyPr>
          <a:lstStyle/>
          <a:p>
            <a:pPr eaLnBrk="1" hangingPunct="1"/>
            <a:r>
              <a:rPr lang="fr-FR" sz="4000" dirty="0" smtClean="0">
                <a:latin typeface="Arial Black" pitchFamily="34" charset="0"/>
                <a:cs typeface="Times New Roman" pitchFamily="18" charset="0"/>
              </a:rPr>
              <a:t> </a:t>
            </a:r>
            <a:r>
              <a:rPr lang="fr-FR" sz="4000" dirty="0">
                <a:latin typeface="Arial Black" pitchFamily="34" charset="0"/>
                <a:cs typeface="Times New Roman" pitchFamily="18" charset="0"/>
              </a:rPr>
              <a:t>La moelle épinière </a:t>
            </a:r>
          </a:p>
        </p:txBody>
      </p:sp>
      <p:sp>
        <p:nvSpPr>
          <p:cNvPr id="17411" name="Text Box 3"/>
          <p:cNvSpPr txBox="1">
            <a:spLocks noChangeArrowheads="1"/>
          </p:cNvSpPr>
          <p:nvPr/>
        </p:nvSpPr>
        <p:spPr bwMode="auto">
          <a:xfrm>
            <a:off x="323528" y="1052736"/>
            <a:ext cx="8640960" cy="2246769"/>
          </a:xfrm>
          <a:prstGeom prst="rect">
            <a:avLst/>
          </a:prstGeom>
          <a:noFill/>
          <a:ln w="12700" cap="sq">
            <a:noFill/>
            <a:miter lim="800000"/>
            <a:headEnd type="none" w="sm" len="sm"/>
            <a:tailEnd type="none" w="sm" len="sm"/>
          </a:ln>
        </p:spPr>
        <p:txBody>
          <a:bodyPr wrap="square">
            <a:spAutoFit/>
          </a:bodyPr>
          <a:lstStyle/>
          <a:p>
            <a:pPr algn="just" eaLnBrk="1" hangingPunct="1"/>
            <a:r>
              <a:rPr lang="fr-FR" sz="2800" b="1" dirty="0">
                <a:solidFill>
                  <a:schemeClr val="bg1"/>
                </a:solidFill>
                <a:latin typeface="Times New Roman" pitchFamily="18" charset="0"/>
                <a:cs typeface="Times New Roman" pitchFamily="18" charset="0"/>
              </a:rPr>
              <a:t>Elle fait </a:t>
            </a:r>
            <a:r>
              <a:rPr lang="fr-FR" sz="2800" b="1" dirty="0">
                <a:solidFill>
                  <a:srgbClr val="FF3300"/>
                </a:solidFill>
                <a:latin typeface="Times New Roman" pitchFamily="18" charset="0"/>
                <a:cs typeface="Times New Roman" pitchFamily="18" charset="0"/>
              </a:rPr>
              <a:t>suite</a:t>
            </a:r>
            <a:r>
              <a:rPr lang="fr-FR" sz="2800" b="1" dirty="0">
                <a:solidFill>
                  <a:schemeClr val="bg1"/>
                </a:solidFill>
                <a:latin typeface="Times New Roman" pitchFamily="18" charset="0"/>
                <a:cs typeface="Times New Roman" pitchFamily="18" charset="0"/>
              </a:rPr>
              <a:t> au tronc cérébral. Enfermée par la colonne vertébrale, elle mesure environ 45 cm de long. Elle présente sur toute sa longueur un sillon antérieur et un sillon postérieur qui est plus étroit et souvent soudé.</a:t>
            </a:r>
            <a:endParaRPr lang="fr-FR" sz="2800" dirty="0">
              <a:solidFill>
                <a:schemeClr val="bg1"/>
              </a:solidFill>
              <a:latin typeface="Times New Roman" pitchFamily="18" charset="0"/>
            </a:endParaRPr>
          </a:p>
        </p:txBody>
      </p:sp>
      <p:sp>
        <p:nvSpPr>
          <p:cNvPr id="17412" name="Text Box 4"/>
          <p:cNvSpPr txBox="1">
            <a:spLocks noChangeArrowheads="1"/>
          </p:cNvSpPr>
          <p:nvPr/>
        </p:nvSpPr>
        <p:spPr bwMode="auto">
          <a:xfrm>
            <a:off x="179512" y="3717032"/>
            <a:ext cx="8964488" cy="2893100"/>
          </a:xfrm>
          <a:prstGeom prst="rect">
            <a:avLst/>
          </a:prstGeom>
          <a:noFill/>
          <a:ln w="12700" cap="sq">
            <a:noFill/>
            <a:miter lim="800000"/>
            <a:headEnd type="none" w="sm" len="sm"/>
            <a:tailEnd type="none" w="sm" len="sm"/>
          </a:ln>
        </p:spPr>
        <p:txBody>
          <a:bodyPr wrap="square">
            <a:spAutoFit/>
          </a:bodyPr>
          <a:lstStyle/>
          <a:p>
            <a:pPr algn="just" eaLnBrk="1" hangingPunct="1"/>
            <a:r>
              <a:rPr lang="fr-FR" sz="2800" b="1" dirty="0">
                <a:solidFill>
                  <a:schemeClr val="bg1"/>
                </a:solidFill>
                <a:latin typeface="Times New Roman" pitchFamily="18" charset="0"/>
                <a:cs typeface="Times New Roman" pitchFamily="18" charset="0"/>
              </a:rPr>
              <a:t>La moelle épinière est constituée :</a:t>
            </a:r>
          </a:p>
          <a:p>
            <a:pPr algn="just" eaLnBrk="1" hangingPunct="1"/>
            <a:r>
              <a:rPr lang="fr-FR" sz="2800" b="1" dirty="0">
                <a:solidFill>
                  <a:schemeClr val="bg1"/>
                </a:solidFill>
                <a:latin typeface="Times New Roman" pitchFamily="18" charset="0"/>
                <a:cs typeface="Times New Roman" pitchFamily="18" charset="0"/>
              </a:rPr>
              <a:t>	- de </a:t>
            </a:r>
            <a:r>
              <a:rPr lang="fr-FR" sz="2800" b="1" dirty="0">
                <a:solidFill>
                  <a:srgbClr val="FF3300"/>
                </a:solidFill>
                <a:latin typeface="Times New Roman" pitchFamily="18" charset="0"/>
                <a:cs typeface="Times New Roman" pitchFamily="18" charset="0"/>
              </a:rPr>
              <a:t>substance blanche</a:t>
            </a:r>
            <a:r>
              <a:rPr lang="fr-FR" sz="2800" b="1" dirty="0">
                <a:solidFill>
                  <a:schemeClr val="bg1"/>
                </a:solidFill>
                <a:latin typeface="Times New Roman" pitchFamily="18" charset="0"/>
                <a:cs typeface="Times New Roman" pitchFamily="18" charset="0"/>
              </a:rPr>
              <a:t> à la </a:t>
            </a:r>
            <a:r>
              <a:rPr lang="fr-FR" sz="2800" b="1" dirty="0">
                <a:solidFill>
                  <a:srgbClr val="FF3300"/>
                </a:solidFill>
                <a:latin typeface="Times New Roman" pitchFamily="18" charset="0"/>
                <a:cs typeface="Times New Roman" pitchFamily="18" charset="0"/>
              </a:rPr>
              <a:t>périphérie</a:t>
            </a:r>
            <a:r>
              <a:rPr lang="fr-FR" sz="2800" b="1" dirty="0">
                <a:solidFill>
                  <a:schemeClr val="bg1"/>
                </a:solidFill>
                <a:latin typeface="Times New Roman" pitchFamily="18" charset="0"/>
                <a:cs typeface="Times New Roman" pitchFamily="18" charset="0"/>
              </a:rPr>
              <a:t>.</a:t>
            </a:r>
          </a:p>
          <a:p>
            <a:pPr algn="just" eaLnBrk="1" hangingPunct="1"/>
            <a:r>
              <a:rPr lang="fr-FR" sz="2800" b="1" dirty="0">
                <a:solidFill>
                  <a:schemeClr val="bg1"/>
                </a:solidFill>
                <a:latin typeface="Times New Roman" pitchFamily="18" charset="0"/>
                <a:cs typeface="Times New Roman" pitchFamily="18" charset="0"/>
              </a:rPr>
              <a:t>	- de </a:t>
            </a:r>
            <a:r>
              <a:rPr lang="fr-FR" sz="2800" b="1" dirty="0">
                <a:solidFill>
                  <a:srgbClr val="FF3300"/>
                </a:solidFill>
                <a:latin typeface="Times New Roman" pitchFamily="18" charset="0"/>
                <a:cs typeface="Times New Roman" pitchFamily="18" charset="0"/>
              </a:rPr>
              <a:t>substance grise</a:t>
            </a:r>
            <a:r>
              <a:rPr lang="fr-FR" sz="2800" b="1" dirty="0">
                <a:solidFill>
                  <a:schemeClr val="bg1"/>
                </a:solidFill>
                <a:latin typeface="Times New Roman" pitchFamily="18" charset="0"/>
                <a:cs typeface="Times New Roman" pitchFamily="18" charset="0"/>
              </a:rPr>
              <a:t> </a:t>
            </a:r>
            <a:r>
              <a:rPr lang="fr-FR" sz="2800" b="1" dirty="0">
                <a:solidFill>
                  <a:srgbClr val="FF3300"/>
                </a:solidFill>
                <a:latin typeface="Times New Roman" pitchFamily="18" charset="0"/>
                <a:cs typeface="Times New Roman" pitchFamily="18" charset="0"/>
              </a:rPr>
              <a:t>centrale </a:t>
            </a:r>
            <a:r>
              <a:rPr lang="fr-FR" sz="2800" b="1" dirty="0">
                <a:solidFill>
                  <a:schemeClr val="bg1"/>
                </a:solidFill>
                <a:latin typeface="Times New Roman" pitchFamily="18" charset="0"/>
                <a:cs typeface="Times New Roman" pitchFamily="18" charset="0"/>
              </a:rPr>
              <a:t>en forme de papillon.</a:t>
            </a:r>
          </a:p>
          <a:p>
            <a:pPr algn="just" eaLnBrk="1" hangingPunct="1"/>
            <a:r>
              <a:rPr lang="fr-FR" sz="2800" b="1" dirty="0">
                <a:solidFill>
                  <a:schemeClr val="bg1"/>
                </a:solidFill>
                <a:latin typeface="Times New Roman" pitchFamily="18" charset="0"/>
                <a:cs typeface="Times New Roman" pitchFamily="18" charset="0"/>
              </a:rPr>
              <a:t> Les nerfs qui partent de la moelle sont les </a:t>
            </a:r>
            <a:r>
              <a:rPr lang="fr-FR" sz="2800" b="1" dirty="0">
                <a:solidFill>
                  <a:srgbClr val="FF3300"/>
                </a:solidFill>
                <a:latin typeface="Times New Roman" pitchFamily="18" charset="0"/>
                <a:cs typeface="Times New Roman" pitchFamily="18" charset="0"/>
              </a:rPr>
              <a:t>nerfs rachidiens</a:t>
            </a:r>
            <a:r>
              <a:rPr lang="fr-FR" sz="2800" b="1" dirty="0">
                <a:solidFill>
                  <a:schemeClr val="bg1"/>
                </a:solidFill>
                <a:latin typeface="Times New Roman" pitchFamily="18" charset="0"/>
                <a:cs typeface="Times New Roman" pitchFamily="18" charset="0"/>
              </a:rPr>
              <a:t>.</a:t>
            </a:r>
            <a:r>
              <a:rPr lang="fr-FR" sz="2800" b="1" dirty="0">
                <a:solidFill>
                  <a:schemeClr val="bg1"/>
                </a:solidFill>
                <a:latin typeface="Times New Roman"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81000" y="1447800"/>
            <a:ext cx="8058150" cy="3477875"/>
          </a:xfrm>
          <a:prstGeom prst="rect">
            <a:avLst/>
          </a:prstGeom>
          <a:noFill/>
          <a:ln w="28575">
            <a:noFill/>
            <a:miter lim="800000"/>
            <a:headEnd/>
            <a:tailEnd/>
          </a:ln>
        </p:spPr>
        <p:txBody>
          <a:bodyPr>
            <a:spAutoFit/>
          </a:bodyPr>
          <a:lstStyle/>
          <a:p>
            <a:pPr marL="285750" indent="-285750">
              <a:buFontTx/>
              <a:buChar char="•"/>
            </a:pPr>
            <a:r>
              <a:rPr lang="fr-CA" sz="4000" b="1" dirty="0">
                <a:solidFill>
                  <a:srgbClr val="00FF00"/>
                </a:solidFill>
                <a:latin typeface="Times New Roman" pitchFamily="18" charset="0"/>
              </a:rPr>
              <a:t>Lien entre l’encéphale et tous les organes reliés aux nerfs rachidiens.</a:t>
            </a:r>
          </a:p>
          <a:p>
            <a:pPr marL="285750" indent="-285750">
              <a:buFontTx/>
              <a:buChar char="•"/>
            </a:pPr>
            <a:r>
              <a:rPr lang="fr-CA" sz="4000" b="1" dirty="0">
                <a:solidFill>
                  <a:srgbClr val="00FF00"/>
                </a:solidFill>
                <a:latin typeface="Times New Roman" pitchFamily="18" charset="0"/>
              </a:rPr>
              <a:t>Intégration de certaines fonctions : réflexes simples.</a:t>
            </a:r>
          </a:p>
        </p:txBody>
      </p:sp>
      <p:sp>
        <p:nvSpPr>
          <p:cNvPr id="18435" name="Text Box 12"/>
          <p:cNvSpPr txBox="1">
            <a:spLocks noChangeArrowheads="1"/>
          </p:cNvSpPr>
          <p:nvPr/>
        </p:nvSpPr>
        <p:spPr bwMode="auto">
          <a:xfrm>
            <a:off x="546100" y="777875"/>
            <a:ext cx="7139775" cy="646331"/>
          </a:xfrm>
          <a:prstGeom prst="rect">
            <a:avLst/>
          </a:prstGeom>
          <a:noFill/>
          <a:ln w="28575">
            <a:noFill/>
            <a:miter lim="800000"/>
            <a:headEnd/>
            <a:tailEnd/>
          </a:ln>
        </p:spPr>
        <p:txBody>
          <a:bodyPr wrap="none">
            <a:spAutoFit/>
          </a:bodyPr>
          <a:lstStyle/>
          <a:p>
            <a:r>
              <a:rPr lang="fr-CA" sz="3600" b="1" dirty="0">
                <a:solidFill>
                  <a:schemeClr val="bg1"/>
                </a:solidFill>
                <a:latin typeface="Times New Roman" pitchFamily="18" charset="0"/>
              </a:rPr>
              <a:t>La moelle épinière a </a:t>
            </a:r>
            <a:r>
              <a:rPr lang="fr-CA" sz="3600" b="1" dirty="0">
                <a:solidFill>
                  <a:srgbClr val="FF3300"/>
                </a:solidFill>
                <a:latin typeface="Times New Roman" pitchFamily="18" charset="0"/>
              </a:rPr>
              <a:t>deux fonctions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Images\science\Sysnerveux\Anatomie\moelle\moelleepin.jpg"/>
          <p:cNvPicPr>
            <a:picLocks noChangeAspect="1" noChangeArrowheads="1"/>
          </p:cNvPicPr>
          <p:nvPr/>
        </p:nvPicPr>
        <p:blipFill>
          <a:blip r:embed="rId2" cstate="print"/>
          <a:srcRect/>
          <a:stretch>
            <a:fillRect/>
          </a:stretch>
        </p:blipFill>
        <p:spPr bwMode="auto">
          <a:xfrm>
            <a:off x="685800" y="228600"/>
            <a:ext cx="4310063" cy="6400800"/>
          </a:xfrm>
          <a:prstGeom prst="rect">
            <a:avLst/>
          </a:prstGeom>
          <a:noFill/>
          <a:ln w="9525">
            <a:noFill/>
            <a:miter lim="800000"/>
            <a:headEnd/>
            <a:tailEnd/>
          </a:ln>
        </p:spPr>
      </p:pic>
      <p:grpSp>
        <p:nvGrpSpPr>
          <p:cNvPr id="2" name="Group 4"/>
          <p:cNvGrpSpPr>
            <a:grpSpLocks/>
          </p:cNvGrpSpPr>
          <p:nvPr/>
        </p:nvGrpSpPr>
        <p:grpSpPr bwMode="auto">
          <a:xfrm>
            <a:off x="2971800" y="304800"/>
            <a:ext cx="4273550" cy="366713"/>
            <a:chOff x="1872" y="192"/>
            <a:chExt cx="2692" cy="231"/>
          </a:xfrm>
        </p:grpSpPr>
        <p:sp>
          <p:nvSpPr>
            <p:cNvPr id="19473" name="Text Box 5"/>
            <p:cNvSpPr txBox="1">
              <a:spLocks noChangeArrowheads="1"/>
            </p:cNvSpPr>
            <p:nvPr/>
          </p:nvSpPr>
          <p:spPr bwMode="auto">
            <a:xfrm>
              <a:off x="3360" y="192"/>
              <a:ext cx="1204" cy="231"/>
            </a:xfrm>
            <a:prstGeom prst="rect">
              <a:avLst/>
            </a:prstGeom>
            <a:solidFill>
              <a:schemeClr val="bg1"/>
            </a:solidFill>
            <a:ln w="28575">
              <a:noFill/>
              <a:miter lim="800000"/>
              <a:headEnd/>
              <a:tailEnd/>
            </a:ln>
          </p:spPr>
          <p:txBody>
            <a:bodyPr wrap="none">
              <a:spAutoFit/>
            </a:bodyPr>
            <a:lstStyle/>
            <a:p>
              <a:r>
                <a:rPr lang="fr-CA" sz="1800" b="1">
                  <a:solidFill>
                    <a:srgbClr val="FF3300"/>
                  </a:solidFill>
                </a:rPr>
                <a:t>Matière blanche</a:t>
              </a:r>
            </a:p>
          </p:txBody>
        </p:sp>
        <p:sp>
          <p:nvSpPr>
            <p:cNvPr id="19474" name="Line 6"/>
            <p:cNvSpPr>
              <a:spLocks noChangeShapeType="1"/>
            </p:cNvSpPr>
            <p:nvPr/>
          </p:nvSpPr>
          <p:spPr bwMode="auto">
            <a:xfrm>
              <a:off x="1872" y="336"/>
              <a:ext cx="1440" cy="0"/>
            </a:xfrm>
            <a:prstGeom prst="line">
              <a:avLst/>
            </a:prstGeom>
            <a:noFill/>
            <a:ln w="28575">
              <a:solidFill>
                <a:srgbClr val="FF3300"/>
              </a:solidFill>
              <a:round/>
              <a:headEnd/>
              <a:tailEnd/>
            </a:ln>
          </p:spPr>
          <p:txBody>
            <a:bodyPr wrap="none" anchor="ctr">
              <a:spAutoFit/>
            </a:bodyPr>
            <a:lstStyle/>
            <a:p>
              <a:endParaRPr lang="fr-FR"/>
            </a:p>
          </p:txBody>
        </p:sp>
      </p:grpSp>
      <p:grpSp>
        <p:nvGrpSpPr>
          <p:cNvPr id="3" name="Group 7"/>
          <p:cNvGrpSpPr>
            <a:grpSpLocks/>
          </p:cNvGrpSpPr>
          <p:nvPr/>
        </p:nvGrpSpPr>
        <p:grpSpPr bwMode="auto">
          <a:xfrm>
            <a:off x="3124200" y="914400"/>
            <a:ext cx="3879850" cy="1204913"/>
            <a:chOff x="1968" y="576"/>
            <a:chExt cx="2444" cy="759"/>
          </a:xfrm>
        </p:grpSpPr>
        <p:sp>
          <p:nvSpPr>
            <p:cNvPr id="19471" name="Text Box 8"/>
            <p:cNvSpPr txBox="1">
              <a:spLocks noChangeArrowheads="1"/>
            </p:cNvSpPr>
            <p:nvPr/>
          </p:nvSpPr>
          <p:spPr bwMode="auto">
            <a:xfrm>
              <a:off x="3408" y="1104"/>
              <a:ext cx="1004" cy="231"/>
            </a:xfrm>
            <a:prstGeom prst="rect">
              <a:avLst/>
            </a:prstGeom>
            <a:solidFill>
              <a:schemeClr val="bg1"/>
            </a:solidFill>
            <a:ln w="28575">
              <a:noFill/>
              <a:miter lim="800000"/>
              <a:headEnd/>
              <a:tailEnd/>
            </a:ln>
          </p:spPr>
          <p:txBody>
            <a:bodyPr wrap="none">
              <a:spAutoFit/>
            </a:bodyPr>
            <a:lstStyle/>
            <a:p>
              <a:r>
                <a:rPr lang="fr-CA" sz="1800" b="1">
                  <a:solidFill>
                    <a:srgbClr val="FF3300"/>
                  </a:solidFill>
                </a:rPr>
                <a:t>Matière grise</a:t>
              </a:r>
            </a:p>
          </p:txBody>
        </p:sp>
        <p:sp>
          <p:nvSpPr>
            <p:cNvPr id="19472" name="Line 9"/>
            <p:cNvSpPr>
              <a:spLocks noChangeShapeType="1"/>
            </p:cNvSpPr>
            <p:nvPr/>
          </p:nvSpPr>
          <p:spPr bwMode="auto">
            <a:xfrm>
              <a:off x="1968" y="576"/>
              <a:ext cx="1392" cy="624"/>
            </a:xfrm>
            <a:prstGeom prst="line">
              <a:avLst/>
            </a:prstGeom>
            <a:noFill/>
            <a:ln w="28575">
              <a:solidFill>
                <a:srgbClr val="FF3300"/>
              </a:solidFill>
              <a:round/>
              <a:headEnd/>
              <a:tailEnd/>
            </a:ln>
          </p:spPr>
          <p:txBody>
            <a:bodyPr wrap="none" anchor="ctr">
              <a:spAutoFit/>
            </a:bodyPr>
            <a:lstStyle/>
            <a:p>
              <a:endParaRPr lang="fr-FR"/>
            </a:p>
          </p:txBody>
        </p:sp>
      </p:grpSp>
      <p:pic>
        <p:nvPicPr>
          <p:cNvPr id="89098" name="Picture 10" descr="C:\Images\science\Sysnerveux\Anatomie\moelle\moellecoupe.gif"/>
          <p:cNvPicPr>
            <a:picLocks noChangeAspect="1" noChangeArrowheads="1"/>
          </p:cNvPicPr>
          <p:nvPr/>
        </p:nvPicPr>
        <p:blipFill>
          <a:blip r:embed="rId3" cstate="print"/>
          <a:srcRect/>
          <a:stretch>
            <a:fillRect/>
          </a:stretch>
        </p:blipFill>
        <p:spPr bwMode="auto">
          <a:xfrm>
            <a:off x="5410200" y="3429000"/>
            <a:ext cx="3505200" cy="2741613"/>
          </a:xfrm>
          <a:prstGeom prst="rect">
            <a:avLst/>
          </a:prstGeom>
          <a:noFill/>
          <a:ln w="9525">
            <a:noFill/>
            <a:miter lim="800000"/>
            <a:headEnd/>
            <a:tailEnd/>
          </a:ln>
        </p:spPr>
      </p:pic>
      <p:grpSp>
        <p:nvGrpSpPr>
          <p:cNvPr id="4" name="Group 11"/>
          <p:cNvGrpSpPr>
            <a:grpSpLocks/>
          </p:cNvGrpSpPr>
          <p:nvPr/>
        </p:nvGrpSpPr>
        <p:grpSpPr bwMode="auto">
          <a:xfrm>
            <a:off x="6096000" y="685800"/>
            <a:ext cx="2362200" cy="3733800"/>
            <a:chOff x="3840" y="432"/>
            <a:chExt cx="1488" cy="2352"/>
          </a:xfrm>
        </p:grpSpPr>
        <p:sp>
          <p:nvSpPr>
            <p:cNvPr id="19469" name="Line 12"/>
            <p:cNvSpPr>
              <a:spLocks noChangeShapeType="1"/>
            </p:cNvSpPr>
            <p:nvPr/>
          </p:nvSpPr>
          <p:spPr bwMode="auto">
            <a:xfrm>
              <a:off x="3840" y="1344"/>
              <a:ext cx="432" cy="1440"/>
            </a:xfrm>
            <a:prstGeom prst="line">
              <a:avLst/>
            </a:prstGeom>
            <a:noFill/>
            <a:ln w="28575">
              <a:solidFill>
                <a:srgbClr val="FF3300"/>
              </a:solidFill>
              <a:round/>
              <a:headEnd/>
              <a:tailEnd type="triangle" w="med" len="med"/>
            </a:ln>
          </p:spPr>
          <p:txBody>
            <a:bodyPr wrap="none" anchor="ctr">
              <a:spAutoFit/>
            </a:bodyPr>
            <a:lstStyle/>
            <a:p>
              <a:endParaRPr lang="fr-FR"/>
            </a:p>
          </p:txBody>
        </p:sp>
        <p:sp>
          <p:nvSpPr>
            <p:cNvPr id="19470" name="Line 13"/>
            <p:cNvSpPr>
              <a:spLocks noChangeShapeType="1"/>
            </p:cNvSpPr>
            <p:nvPr/>
          </p:nvSpPr>
          <p:spPr bwMode="auto">
            <a:xfrm>
              <a:off x="4464" y="432"/>
              <a:ext cx="864" cy="2304"/>
            </a:xfrm>
            <a:prstGeom prst="line">
              <a:avLst/>
            </a:prstGeom>
            <a:noFill/>
            <a:ln w="28575">
              <a:solidFill>
                <a:srgbClr val="FF3300"/>
              </a:solidFill>
              <a:round/>
              <a:headEnd/>
              <a:tailEnd type="triangle" w="med" len="med"/>
            </a:ln>
          </p:spPr>
          <p:txBody>
            <a:bodyPr wrap="none" anchor="ctr">
              <a:spAutoFit/>
            </a:bodyPr>
            <a:lstStyle/>
            <a:p>
              <a:endParaRPr lang="fr-FR"/>
            </a:p>
          </p:txBody>
        </p:sp>
      </p:grpSp>
      <p:grpSp>
        <p:nvGrpSpPr>
          <p:cNvPr id="5" name="Group 14"/>
          <p:cNvGrpSpPr>
            <a:grpSpLocks/>
          </p:cNvGrpSpPr>
          <p:nvPr/>
        </p:nvGrpSpPr>
        <p:grpSpPr bwMode="auto">
          <a:xfrm>
            <a:off x="4191000" y="2743200"/>
            <a:ext cx="1949450" cy="762000"/>
            <a:chOff x="2640" y="1728"/>
            <a:chExt cx="1228" cy="480"/>
          </a:xfrm>
        </p:grpSpPr>
        <p:sp>
          <p:nvSpPr>
            <p:cNvPr id="19467" name="Text Box 15"/>
            <p:cNvSpPr txBox="1">
              <a:spLocks noChangeArrowheads="1"/>
            </p:cNvSpPr>
            <p:nvPr/>
          </p:nvSpPr>
          <p:spPr bwMode="auto">
            <a:xfrm>
              <a:off x="2784" y="1728"/>
              <a:ext cx="1084" cy="231"/>
            </a:xfrm>
            <a:prstGeom prst="rect">
              <a:avLst/>
            </a:prstGeom>
            <a:solidFill>
              <a:schemeClr val="bg1"/>
            </a:solidFill>
            <a:ln w="28575">
              <a:noFill/>
              <a:miter lim="800000"/>
              <a:headEnd/>
              <a:tailEnd/>
            </a:ln>
          </p:spPr>
          <p:txBody>
            <a:bodyPr wrap="none">
              <a:spAutoFit/>
            </a:bodyPr>
            <a:lstStyle/>
            <a:p>
              <a:r>
                <a:rPr lang="fr-CA" sz="1800" b="1">
                  <a:solidFill>
                    <a:srgbClr val="FF3300"/>
                  </a:solidFill>
                </a:rPr>
                <a:t>Nerf rachidien</a:t>
              </a:r>
              <a:endParaRPr lang="fr-CA">
                <a:solidFill>
                  <a:srgbClr val="FF3300"/>
                </a:solidFill>
              </a:endParaRPr>
            </a:p>
          </p:txBody>
        </p:sp>
        <p:sp>
          <p:nvSpPr>
            <p:cNvPr id="19468" name="Line 16"/>
            <p:cNvSpPr>
              <a:spLocks noChangeShapeType="1"/>
            </p:cNvSpPr>
            <p:nvPr/>
          </p:nvSpPr>
          <p:spPr bwMode="auto">
            <a:xfrm flipH="1">
              <a:off x="2640" y="1968"/>
              <a:ext cx="384" cy="240"/>
            </a:xfrm>
            <a:prstGeom prst="line">
              <a:avLst/>
            </a:prstGeom>
            <a:noFill/>
            <a:ln w="28575">
              <a:solidFill>
                <a:srgbClr val="FF3300"/>
              </a:solidFill>
              <a:round/>
              <a:headEnd/>
              <a:tailEnd/>
            </a:ln>
          </p:spPr>
          <p:txBody>
            <a:bodyPr wrap="none" anchor="ctr">
              <a:spAutoFit/>
            </a:bodyPr>
            <a:lstStyle/>
            <a:p>
              <a:endParaRPr lang="fr-FR"/>
            </a:p>
          </p:txBody>
        </p:sp>
      </p:grpSp>
      <p:sp>
        <p:nvSpPr>
          <p:cNvPr id="19464" name="Line 17"/>
          <p:cNvSpPr>
            <a:spLocks noChangeShapeType="1"/>
          </p:cNvSpPr>
          <p:nvPr/>
        </p:nvSpPr>
        <p:spPr bwMode="auto">
          <a:xfrm>
            <a:off x="2657475" y="5416550"/>
            <a:ext cx="0" cy="396875"/>
          </a:xfrm>
          <a:prstGeom prst="line">
            <a:avLst/>
          </a:prstGeom>
          <a:noFill/>
          <a:ln w="28575">
            <a:solidFill>
              <a:schemeClr val="tx1"/>
            </a:solidFill>
            <a:round/>
            <a:headEnd type="triangle" w="med" len="med"/>
            <a:tailEnd/>
          </a:ln>
        </p:spPr>
        <p:txBody>
          <a:bodyPr>
            <a:spAutoFit/>
          </a:bodyPr>
          <a:lstStyle/>
          <a:p>
            <a:endParaRPr lang="fr-FR"/>
          </a:p>
        </p:txBody>
      </p:sp>
      <p:sp>
        <p:nvSpPr>
          <p:cNvPr id="19465" name="Text Box 18"/>
          <p:cNvSpPr txBox="1">
            <a:spLocks noChangeArrowheads="1"/>
          </p:cNvSpPr>
          <p:nvPr/>
        </p:nvSpPr>
        <p:spPr bwMode="auto">
          <a:xfrm>
            <a:off x="1828800" y="5815013"/>
            <a:ext cx="1638300" cy="485775"/>
          </a:xfrm>
          <a:prstGeom prst="rect">
            <a:avLst/>
          </a:prstGeom>
          <a:solidFill>
            <a:schemeClr val="bg1"/>
          </a:solidFill>
          <a:ln w="28575">
            <a:solidFill>
              <a:schemeClr val="tx1"/>
            </a:solidFill>
            <a:miter lim="800000"/>
            <a:headEnd/>
            <a:tailEnd/>
          </a:ln>
        </p:spPr>
        <p:txBody>
          <a:bodyPr>
            <a:spAutoFit/>
          </a:bodyPr>
          <a:lstStyle/>
          <a:p>
            <a:pPr algn="ctr"/>
            <a:r>
              <a:rPr lang="fr-FR">
                <a:solidFill>
                  <a:schemeClr val="tx1"/>
                </a:solidFill>
              </a:rPr>
              <a:t>vertèbre</a:t>
            </a:r>
          </a:p>
        </p:txBody>
      </p:sp>
      <p:sp>
        <p:nvSpPr>
          <p:cNvPr id="19466" name="AutoShape 19">
            <a:hlinkClick r:id="rId4" action="ppaction://hlinksldjump" highlightClick="1"/>
          </p:cNvPr>
          <p:cNvSpPr>
            <a:spLocks noChangeArrowheads="1"/>
          </p:cNvSpPr>
          <p:nvPr/>
        </p:nvSpPr>
        <p:spPr bwMode="auto">
          <a:xfrm>
            <a:off x="8005763" y="6297613"/>
            <a:ext cx="447675" cy="344487"/>
          </a:xfrm>
          <a:prstGeom prst="actionButtonForwardNext">
            <a:avLst/>
          </a:prstGeom>
          <a:solidFill>
            <a:schemeClr val="bg1"/>
          </a:solidFill>
          <a:ln w="28575">
            <a:noFill/>
            <a:miter lim="800000"/>
            <a:headEnd/>
            <a:tailEnd/>
          </a:ln>
        </p:spPr>
        <p:txBody>
          <a:bodyPr wrap="none"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9098"/>
                                        </p:tgtEl>
                                        <p:attrNameLst>
                                          <p:attrName>style.visibility</p:attrName>
                                        </p:attrNameLst>
                                      </p:cBhvr>
                                      <p:to>
                                        <p:strVal val="visible"/>
                                      </p:to>
                                    </p:set>
                                    <p:animEffect transition="in" filter="wipe(right)">
                                      <p:cBhvr>
                                        <p:cTn id="22" dur="500"/>
                                        <p:tgtEl>
                                          <p:spTgt spid="890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0" y="533400"/>
            <a:ext cx="5148064" cy="1323439"/>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sz="4000" b="1" dirty="0" smtClean="0"/>
              <a:t>Le </a:t>
            </a:r>
            <a:r>
              <a:rPr lang="fr-CA" sz="4000" b="1" dirty="0"/>
              <a:t>télencéphale (cerveau)</a:t>
            </a:r>
          </a:p>
        </p:txBody>
      </p:sp>
      <p:sp>
        <p:nvSpPr>
          <p:cNvPr id="46083" name="Text Box 3"/>
          <p:cNvSpPr txBox="1">
            <a:spLocks noChangeArrowheads="1"/>
          </p:cNvSpPr>
          <p:nvPr/>
        </p:nvSpPr>
        <p:spPr bwMode="auto">
          <a:xfrm>
            <a:off x="457200" y="2895600"/>
            <a:ext cx="4267200" cy="3170099"/>
          </a:xfrm>
          <a:prstGeom prst="rect">
            <a:avLst/>
          </a:prstGeom>
          <a:noFill/>
          <a:ln w="28575">
            <a:noFill/>
            <a:miter lim="800000"/>
            <a:headEnd/>
            <a:tailEnd/>
          </a:ln>
        </p:spPr>
        <p:txBody>
          <a:bodyPr>
            <a:spAutoFit/>
          </a:bodyPr>
          <a:lstStyle/>
          <a:p>
            <a:r>
              <a:rPr lang="fr-CA" sz="4000" b="1" dirty="0"/>
              <a:t>2 hémisphères reliés par un ruban de matière blanche : </a:t>
            </a:r>
            <a:r>
              <a:rPr lang="fr-CA" sz="4000" b="1" dirty="0">
                <a:solidFill>
                  <a:srgbClr val="FF3300"/>
                </a:solidFill>
              </a:rPr>
              <a:t>corps calleux</a:t>
            </a:r>
            <a:endParaRPr lang="fr-CA" sz="4000" b="1" dirty="0"/>
          </a:p>
        </p:txBody>
      </p:sp>
      <p:pic>
        <p:nvPicPr>
          <p:cNvPr id="46084" name="Picture 4" descr="corpscalleux"/>
          <p:cNvPicPr>
            <a:picLocks noChangeAspect="1" noChangeArrowheads="1"/>
          </p:cNvPicPr>
          <p:nvPr/>
        </p:nvPicPr>
        <p:blipFill>
          <a:blip r:embed="rId2" cstate="print"/>
          <a:srcRect/>
          <a:stretch>
            <a:fillRect/>
          </a:stretch>
        </p:blipFill>
        <p:spPr bwMode="auto">
          <a:xfrm>
            <a:off x="5181600" y="533400"/>
            <a:ext cx="3603625" cy="6019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3400" y="533400"/>
            <a:ext cx="7543800" cy="45720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a:t>Matière blanche</a:t>
            </a:r>
            <a:r>
              <a:rPr lang="fr-CA"/>
              <a:t> = fibres myélinisées</a:t>
            </a:r>
          </a:p>
        </p:txBody>
      </p:sp>
      <p:sp>
        <p:nvSpPr>
          <p:cNvPr id="30723" name="Text Box 3"/>
          <p:cNvSpPr txBox="1">
            <a:spLocks noChangeArrowheads="1"/>
          </p:cNvSpPr>
          <p:nvPr/>
        </p:nvSpPr>
        <p:spPr bwMode="auto">
          <a:xfrm>
            <a:off x="685800" y="1143000"/>
            <a:ext cx="6324600" cy="1015663"/>
          </a:xfrm>
          <a:prstGeom prst="rect">
            <a:avLst/>
          </a:prstGeom>
          <a:noFill/>
          <a:ln w="28575">
            <a:noFill/>
            <a:miter lim="800000"/>
            <a:headEnd/>
            <a:tailEnd/>
          </a:ln>
        </p:spPr>
        <p:txBody>
          <a:bodyPr>
            <a:spAutoFit/>
          </a:bodyPr>
          <a:lstStyle/>
          <a:p>
            <a:pPr marL="285750" indent="-285750">
              <a:buFontTx/>
              <a:buChar char="•"/>
            </a:pPr>
            <a:r>
              <a:rPr lang="fr-CA" b="1" dirty="0"/>
              <a:t>Fibres ascendantes</a:t>
            </a:r>
          </a:p>
          <a:p>
            <a:pPr marL="285750" indent="-285750">
              <a:buFontTx/>
              <a:buChar char="•"/>
            </a:pPr>
            <a:r>
              <a:rPr lang="fr-CA" b="1" dirty="0"/>
              <a:t>Fibres descendantes</a:t>
            </a:r>
          </a:p>
        </p:txBody>
      </p:sp>
      <p:sp>
        <p:nvSpPr>
          <p:cNvPr id="92164" name="Text Box 4"/>
          <p:cNvSpPr txBox="1">
            <a:spLocks noChangeArrowheads="1"/>
          </p:cNvSpPr>
          <p:nvPr/>
        </p:nvSpPr>
        <p:spPr bwMode="auto">
          <a:xfrm>
            <a:off x="609600" y="2819400"/>
            <a:ext cx="2514600" cy="45720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a:t>Matière grise</a:t>
            </a:r>
            <a:r>
              <a:rPr lang="fr-CA"/>
              <a:t> =</a:t>
            </a:r>
          </a:p>
        </p:txBody>
      </p:sp>
      <p:sp>
        <p:nvSpPr>
          <p:cNvPr id="30725" name="Text Box 5"/>
          <p:cNvSpPr txBox="1">
            <a:spLocks noChangeArrowheads="1"/>
          </p:cNvSpPr>
          <p:nvPr/>
        </p:nvSpPr>
        <p:spPr bwMode="auto">
          <a:xfrm>
            <a:off x="2971800" y="2852936"/>
            <a:ext cx="6172200" cy="830997"/>
          </a:xfrm>
          <a:prstGeom prst="rect">
            <a:avLst/>
          </a:prstGeom>
          <a:noFill/>
          <a:ln w="28575">
            <a:noFill/>
            <a:miter lim="800000"/>
            <a:headEnd/>
            <a:tailEnd/>
          </a:ln>
        </p:spPr>
        <p:txBody>
          <a:bodyPr wrap="square">
            <a:spAutoFit/>
          </a:bodyPr>
          <a:lstStyle/>
          <a:p>
            <a:r>
              <a:rPr lang="fr-CA" b="1" dirty="0"/>
              <a:t>corps cellulaires et prolongements courts non myélinisées</a:t>
            </a:r>
          </a:p>
        </p:txBody>
      </p:sp>
      <p:pic>
        <p:nvPicPr>
          <p:cNvPr id="92166" name="Picture 6" descr="moellecoupe"/>
          <p:cNvPicPr>
            <a:picLocks noChangeAspect="1" noChangeArrowheads="1"/>
          </p:cNvPicPr>
          <p:nvPr/>
        </p:nvPicPr>
        <p:blipFill>
          <a:blip r:embed="rId2" cstate="print"/>
          <a:srcRect/>
          <a:stretch>
            <a:fillRect/>
          </a:stretch>
        </p:blipFill>
        <p:spPr bwMode="auto">
          <a:xfrm>
            <a:off x="762000" y="3657600"/>
            <a:ext cx="3733800" cy="2921000"/>
          </a:xfrm>
          <a:prstGeom prst="rect">
            <a:avLst/>
          </a:prstGeom>
          <a:noFill/>
          <a:ln w="9525">
            <a:noFill/>
            <a:miter lim="800000"/>
            <a:headEnd/>
            <a:tailEnd/>
          </a:ln>
        </p:spPr>
      </p:pic>
      <p:grpSp>
        <p:nvGrpSpPr>
          <p:cNvPr id="2" name="Group 7"/>
          <p:cNvGrpSpPr>
            <a:grpSpLocks/>
          </p:cNvGrpSpPr>
          <p:nvPr/>
        </p:nvGrpSpPr>
        <p:grpSpPr bwMode="auto">
          <a:xfrm>
            <a:off x="3124200" y="3886200"/>
            <a:ext cx="4781550" cy="762000"/>
            <a:chOff x="1968" y="2448"/>
            <a:chExt cx="3012" cy="480"/>
          </a:xfrm>
        </p:grpSpPr>
        <p:sp>
          <p:nvSpPr>
            <p:cNvPr id="92168" name="Line 8"/>
            <p:cNvSpPr>
              <a:spLocks noChangeShapeType="1"/>
            </p:cNvSpPr>
            <p:nvPr/>
          </p:nvSpPr>
          <p:spPr bwMode="auto">
            <a:xfrm flipH="1">
              <a:off x="1968" y="2544"/>
              <a:ext cx="1008" cy="384"/>
            </a:xfrm>
            <a:prstGeom prst="line">
              <a:avLst/>
            </a:prstGeom>
            <a:noFill/>
            <a:ln w="38100">
              <a:solidFill>
                <a:srgbClr val="FF33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30732" name="Text Box 9"/>
            <p:cNvSpPr txBox="1">
              <a:spLocks noChangeArrowheads="1"/>
            </p:cNvSpPr>
            <p:nvPr/>
          </p:nvSpPr>
          <p:spPr bwMode="auto">
            <a:xfrm>
              <a:off x="2976" y="2448"/>
              <a:ext cx="2004"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Corne postérieure (dorsale)</a:t>
              </a:r>
            </a:p>
          </p:txBody>
        </p:sp>
      </p:grpSp>
      <p:grpSp>
        <p:nvGrpSpPr>
          <p:cNvPr id="3" name="Group 10"/>
          <p:cNvGrpSpPr>
            <a:grpSpLocks/>
          </p:cNvGrpSpPr>
          <p:nvPr/>
        </p:nvGrpSpPr>
        <p:grpSpPr bwMode="auto">
          <a:xfrm>
            <a:off x="3124200" y="5486400"/>
            <a:ext cx="4705350" cy="747713"/>
            <a:chOff x="1968" y="3456"/>
            <a:chExt cx="2964" cy="471"/>
          </a:xfrm>
        </p:grpSpPr>
        <p:sp>
          <p:nvSpPr>
            <p:cNvPr id="92171" name="Line 11"/>
            <p:cNvSpPr>
              <a:spLocks noChangeShapeType="1"/>
            </p:cNvSpPr>
            <p:nvPr/>
          </p:nvSpPr>
          <p:spPr bwMode="auto">
            <a:xfrm flipH="1" flipV="1">
              <a:off x="1968" y="3456"/>
              <a:ext cx="1008" cy="336"/>
            </a:xfrm>
            <a:prstGeom prst="line">
              <a:avLst/>
            </a:prstGeom>
            <a:noFill/>
            <a:ln w="38100">
              <a:solidFill>
                <a:srgbClr val="FF33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30730" name="Text Box 12"/>
            <p:cNvSpPr txBox="1">
              <a:spLocks noChangeArrowheads="1"/>
            </p:cNvSpPr>
            <p:nvPr/>
          </p:nvSpPr>
          <p:spPr bwMode="auto">
            <a:xfrm>
              <a:off x="2976" y="3696"/>
              <a:ext cx="1956"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Corne antérieure (ventrale)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arn(outVertical)">
                                      <p:cBhvr>
                                        <p:cTn id="7" dur="500"/>
                                        <p:tgtEl>
                                          <p:spTgt spid="921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Images\science\Sysnerveux\Anatomie\moelle\moelleepin2fr.gif"/>
          <p:cNvPicPr>
            <a:picLocks noChangeAspect="1" noChangeArrowheads="1"/>
          </p:cNvPicPr>
          <p:nvPr/>
        </p:nvPicPr>
        <p:blipFill>
          <a:blip r:embed="rId2" cstate="print"/>
          <a:srcRect/>
          <a:stretch>
            <a:fillRect/>
          </a:stretch>
        </p:blipFill>
        <p:spPr bwMode="auto">
          <a:xfrm>
            <a:off x="1981200" y="381000"/>
            <a:ext cx="5516563" cy="5943600"/>
          </a:xfrm>
          <a:prstGeom prst="rect">
            <a:avLst/>
          </a:prstGeom>
          <a:noFill/>
          <a:ln w="9525">
            <a:noFill/>
            <a:miter lim="800000"/>
            <a:headEnd/>
            <a:tailEnd/>
          </a:ln>
        </p:spPr>
      </p:pic>
      <p:grpSp>
        <p:nvGrpSpPr>
          <p:cNvPr id="2" name="Group 3"/>
          <p:cNvGrpSpPr>
            <a:grpSpLocks/>
          </p:cNvGrpSpPr>
          <p:nvPr/>
        </p:nvGrpSpPr>
        <p:grpSpPr bwMode="auto">
          <a:xfrm>
            <a:off x="6172200" y="4953000"/>
            <a:ext cx="1720850" cy="976313"/>
            <a:chOff x="3888" y="3120"/>
            <a:chExt cx="1084" cy="615"/>
          </a:xfrm>
        </p:grpSpPr>
        <p:sp>
          <p:nvSpPr>
            <p:cNvPr id="92164" name="Line 4"/>
            <p:cNvSpPr>
              <a:spLocks noChangeShapeType="1"/>
            </p:cNvSpPr>
            <p:nvPr/>
          </p:nvSpPr>
          <p:spPr bwMode="auto">
            <a:xfrm flipV="1">
              <a:off x="4464" y="3120"/>
              <a:ext cx="0" cy="384"/>
            </a:xfrm>
            <a:prstGeom prst="line">
              <a:avLst/>
            </a:prstGeom>
            <a:noFill/>
            <a:ln w="28575">
              <a:solidFill>
                <a:srgbClr val="FFFF00"/>
              </a:solidFill>
              <a:round/>
              <a:headEnd/>
              <a:tailEnd type="triangle" w="med" len="med"/>
            </a:ln>
            <a:effectLst>
              <a:outerShdw dist="35921" dir="2700000" algn="ctr" rotWithShape="0">
                <a:schemeClr val="tx2"/>
              </a:outerShdw>
            </a:effectLst>
          </p:spPr>
          <p:txBody>
            <a:bodyPr anchor="ctr">
              <a:spAutoFit/>
            </a:bodyPr>
            <a:lstStyle/>
            <a:p>
              <a:pPr>
                <a:defRPr/>
              </a:pPr>
              <a:endParaRPr lang="fr-FR"/>
            </a:p>
          </p:txBody>
        </p:sp>
        <p:sp>
          <p:nvSpPr>
            <p:cNvPr id="92165" name="Text Box 5"/>
            <p:cNvSpPr txBox="1">
              <a:spLocks noChangeArrowheads="1"/>
            </p:cNvSpPr>
            <p:nvPr/>
          </p:nvSpPr>
          <p:spPr bwMode="auto">
            <a:xfrm>
              <a:off x="3888" y="3504"/>
              <a:ext cx="1084" cy="231"/>
            </a:xfrm>
            <a:prstGeom prst="rect">
              <a:avLst/>
            </a:prstGeom>
            <a:solidFill>
              <a:schemeClr val="bg1"/>
            </a:solidFill>
            <a:ln w="28575">
              <a:noFill/>
              <a:miter lim="800000"/>
              <a:headEnd/>
              <a:tailEnd/>
            </a:ln>
            <a:effectLst>
              <a:outerShdw dist="35921" dir="2700000" algn="ctr" rotWithShape="0">
                <a:schemeClr val="tx2"/>
              </a:outerShdw>
            </a:effectLst>
          </p:spPr>
          <p:txBody>
            <a:bodyPr wrap="none">
              <a:spAutoFit/>
            </a:bodyPr>
            <a:lstStyle/>
            <a:p>
              <a:pPr>
                <a:defRPr/>
              </a:pPr>
              <a:r>
                <a:rPr lang="fr-CA" sz="1800" b="1">
                  <a:solidFill>
                    <a:srgbClr val="FF3300"/>
                  </a:solidFill>
                </a:rPr>
                <a:t>Nerf rachidien</a:t>
              </a:r>
            </a:p>
          </p:txBody>
        </p:sp>
      </p:grpSp>
      <p:grpSp>
        <p:nvGrpSpPr>
          <p:cNvPr id="3" name="Group 6"/>
          <p:cNvGrpSpPr>
            <a:grpSpLocks/>
          </p:cNvGrpSpPr>
          <p:nvPr/>
        </p:nvGrpSpPr>
        <p:grpSpPr bwMode="auto">
          <a:xfrm>
            <a:off x="1143000" y="3200400"/>
            <a:ext cx="5181600" cy="2119313"/>
            <a:chOff x="720" y="2016"/>
            <a:chExt cx="3264" cy="1335"/>
          </a:xfrm>
        </p:grpSpPr>
        <p:sp>
          <p:nvSpPr>
            <p:cNvPr id="92167" name="Line 7"/>
            <p:cNvSpPr>
              <a:spLocks noChangeShapeType="1"/>
            </p:cNvSpPr>
            <p:nvPr/>
          </p:nvSpPr>
          <p:spPr bwMode="auto">
            <a:xfrm flipV="1">
              <a:off x="2112" y="2016"/>
              <a:ext cx="768" cy="1104"/>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anchor="ctr">
              <a:spAutoFit/>
            </a:bodyPr>
            <a:lstStyle/>
            <a:p>
              <a:pPr>
                <a:defRPr/>
              </a:pPr>
              <a:endParaRPr lang="fr-FR"/>
            </a:p>
          </p:txBody>
        </p:sp>
        <p:sp>
          <p:nvSpPr>
            <p:cNvPr id="92168" name="Line 8"/>
            <p:cNvSpPr>
              <a:spLocks noChangeShapeType="1"/>
            </p:cNvSpPr>
            <p:nvPr/>
          </p:nvSpPr>
          <p:spPr bwMode="auto">
            <a:xfrm flipV="1">
              <a:off x="2112" y="2016"/>
              <a:ext cx="1872" cy="1104"/>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anchor="ctr">
              <a:spAutoFit/>
            </a:bodyPr>
            <a:lstStyle/>
            <a:p>
              <a:pPr>
                <a:defRPr/>
              </a:pPr>
              <a:endParaRPr lang="fr-FR"/>
            </a:p>
          </p:txBody>
        </p:sp>
        <p:sp>
          <p:nvSpPr>
            <p:cNvPr id="92169" name="Text Box 9"/>
            <p:cNvSpPr txBox="1">
              <a:spLocks noChangeArrowheads="1"/>
            </p:cNvSpPr>
            <p:nvPr/>
          </p:nvSpPr>
          <p:spPr bwMode="auto">
            <a:xfrm>
              <a:off x="720" y="3120"/>
              <a:ext cx="1412" cy="231"/>
            </a:xfrm>
            <a:prstGeom prst="rect">
              <a:avLst/>
            </a:prstGeom>
            <a:solidFill>
              <a:schemeClr val="bg1"/>
            </a:solidFill>
            <a:ln w="28575">
              <a:noFill/>
              <a:miter lim="800000"/>
              <a:headEnd/>
              <a:tailEnd/>
            </a:ln>
            <a:effectLst>
              <a:outerShdw dist="35921" dir="2700000" algn="ctr" rotWithShape="0">
                <a:schemeClr val="tx2"/>
              </a:outerShdw>
            </a:effectLst>
          </p:spPr>
          <p:txBody>
            <a:bodyPr wrap="none">
              <a:spAutoFit/>
            </a:bodyPr>
            <a:lstStyle/>
            <a:p>
              <a:pPr>
                <a:defRPr/>
              </a:pPr>
              <a:r>
                <a:rPr lang="fr-CA" sz="1800" b="1">
                  <a:solidFill>
                    <a:srgbClr val="FF3300"/>
                  </a:solidFill>
                </a:rPr>
                <a:t>Racine postérieure</a:t>
              </a:r>
            </a:p>
          </p:txBody>
        </p:sp>
      </p:grpSp>
      <p:grpSp>
        <p:nvGrpSpPr>
          <p:cNvPr id="4" name="Group 10"/>
          <p:cNvGrpSpPr>
            <a:grpSpLocks/>
          </p:cNvGrpSpPr>
          <p:nvPr/>
        </p:nvGrpSpPr>
        <p:grpSpPr bwMode="auto">
          <a:xfrm>
            <a:off x="3352800" y="4343400"/>
            <a:ext cx="3048000" cy="1662113"/>
            <a:chOff x="2112" y="2736"/>
            <a:chExt cx="1920" cy="1047"/>
          </a:xfrm>
        </p:grpSpPr>
        <p:sp>
          <p:nvSpPr>
            <p:cNvPr id="92171" name="Line 11"/>
            <p:cNvSpPr>
              <a:spLocks noChangeShapeType="1"/>
            </p:cNvSpPr>
            <p:nvPr/>
          </p:nvSpPr>
          <p:spPr bwMode="auto">
            <a:xfrm flipV="1">
              <a:off x="2976" y="2784"/>
              <a:ext cx="0" cy="768"/>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92172" name="Line 12"/>
            <p:cNvSpPr>
              <a:spLocks noChangeShapeType="1"/>
            </p:cNvSpPr>
            <p:nvPr/>
          </p:nvSpPr>
          <p:spPr bwMode="auto">
            <a:xfrm flipV="1">
              <a:off x="3024" y="2736"/>
              <a:ext cx="1008" cy="816"/>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21518" name="Text Box 13"/>
            <p:cNvSpPr txBox="1">
              <a:spLocks noChangeArrowheads="1"/>
            </p:cNvSpPr>
            <p:nvPr/>
          </p:nvSpPr>
          <p:spPr bwMode="auto">
            <a:xfrm>
              <a:off x="2112" y="3552"/>
              <a:ext cx="1324" cy="231"/>
            </a:xfrm>
            <a:prstGeom prst="rect">
              <a:avLst/>
            </a:prstGeom>
            <a:solidFill>
              <a:schemeClr val="bg1"/>
            </a:solidFill>
            <a:ln w="28575">
              <a:noFill/>
              <a:miter lim="800000"/>
              <a:headEnd/>
              <a:tailEnd/>
            </a:ln>
          </p:spPr>
          <p:txBody>
            <a:bodyPr wrap="none">
              <a:spAutoFit/>
            </a:bodyPr>
            <a:lstStyle/>
            <a:p>
              <a:r>
                <a:rPr lang="fr-CA" sz="1800" b="1">
                  <a:solidFill>
                    <a:srgbClr val="FF3300"/>
                  </a:solidFill>
                </a:rPr>
                <a:t>Racine antérieure</a:t>
              </a:r>
            </a:p>
          </p:txBody>
        </p:sp>
      </p:grpSp>
      <p:grpSp>
        <p:nvGrpSpPr>
          <p:cNvPr id="5" name="Group 14"/>
          <p:cNvGrpSpPr>
            <a:grpSpLocks/>
          </p:cNvGrpSpPr>
          <p:nvPr/>
        </p:nvGrpSpPr>
        <p:grpSpPr bwMode="auto">
          <a:xfrm>
            <a:off x="6781800" y="2590800"/>
            <a:ext cx="2051050" cy="1371600"/>
            <a:chOff x="4272" y="1632"/>
            <a:chExt cx="1292" cy="864"/>
          </a:xfrm>
        </p:grpSpPr>
        <p:sp>
          <p:nvSpPr>
            <p:cNvPr id="92175" name="Line 15"/>
            <p:cNvSpPr>
              <a:spLocks noChangeShapeType="1"/>
            </p:cNvSpPr>
            <p:nvPr/>
          </p:nvSpPr>
          <p:spPr bwMode="auto">
            <a:xfrm flipH="1">
              <a:off x="4272" y="1872"/>
              <a:ext cx="432" cy="624"/>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92176" name="Text Box 16"/>
            <p:cNvSpPr txBox="1">
              <a:spLocks noChangeArrowheads="1"/>
            </p:cNvSpPr>
            <p:nvPr/>
          </p:nvSpPr>
          <p:spPr bwMode="auto">
            <a:xfrm>
              <a:off x="4368" y="1632"/>
              <a:ext cx="1196" cy="231"/>
            </a:xfrm>
            <a:prstGeom prst="rect">
              <a:avLst/>
            </a:prstGeom>
            <a:solidFill>
              <a:schemeClr val="bg1"/>
            </a:solidFill>
            <a:ln w="28575">
              <a:noFill/>
              <a:miter lim="800000"/>
              <a:headEnd/>
              <a:tailEnd/>
            </a:ln>
            <a:effectLst>
              <a:outerShdw dist="35921" dir="2700000" algn="ctr" rotWithShape="0">
                <a:schemeClr val="tx2"/>
              </a:outerShdw>
            </a:effectLst>
          </p:spPr>
          <p:txBody>
            <a:bodyPr wrap="none">
              <a:spAutoFit/>
            </a:bodyPr>
            <a:lstStyle/>
            <a:p>
              <a:pPr>
                <a:defRPr/>
              </a:pPr>
              <a:r>
                <a:rPr lang="fr-CA" sz="1800" b="1">
                  <a:solidFill>
                    <a:srgbClr val="FF3300"/>
                  </a:solidFill>
                </a:rPr>
                <a:t>Ganglion spinal</a:t>
              </a:r>
            </a:p>
          </p:txBody>
        </p:sp>
      </p:grpSp>
      <p:sp>
        <p:nvSpPr>
          <p:cNvPr id="21511" name="Text Box 17"/>
          <p:cNvSpPr txBox="1">
            <a:spLocks noChangeArrowheads="1"/>
          </p:cNvSpPr>
          <p:nvPr/>
        </p:nvSpPr>
        <p:spPr bwMode="auto">
          <a:xfrm>
            <a:off x="0" y="620713"/>
            <a:ext cx="1881188" cy="3416320"/>
          </a:xfrm>
          <a:prstGeom prst="rect">
            <a:avLst/>
          </a:prstGeom>
          <a:noFill/>
          <a:ln w="28575">
            <a:noFill/>
            <a:miter lim="800000"/>
            <a:headEnd/>
            <a:tailEnd/>
          </a:ln>
        </p:spPr>
        <p:txBody>
          <a:bodyPr wrap="square">
            <a:spAutoFit/>
          </a:bodyPr>
          <a:lstStyle/>
          <a:p>
            <a:r>
              <a:rPr lang="fr-CA" b="1" dirty="0">
                <a:solidFill>
                  <a:srgbClr val="00FF00"/>
                </a:solidFill>
              </a:rPr>
              <a:t>Les nerfs rachidiens se divisent en deux branches à leur jonction avec la moelle.</a:t>
            </a:r>
            <a:endParaRPr lang="fr-FR" b="1" dirty="0">
              <a:solidFill>
                <a:srgbClr val="00FF00"/>
              </a:solidFill>
            </a:endParaRPr>
          </a:p>
        </p:txBody>
      </p:sp>
      <p:sp>
        <p:nvSpPr>
          <p:cNvPr id="21512" name="AutoShape 18">
            <a:hlinkClick r:id="rId3" action="ppaction://hlinksldjump" highlightClick="1"/>
          </p:cNvPr>
          <p:cNvSpPr>
            <a:spLocks noChangeArrowheads="1"/>
          </p:cNvSpPr>
          <p:nvPr/>
        </p:nvSpPr>
        <p:spPr bwMode="auto">
          <a:xfrm>
            <a:off x="8315325" y="6227763"/>
            <a:ext cx="363538" cy="328612"/>
          </a:xfrm>
          <a:prstGeom prst="actionButtonForwardNext">
            <a:avLst/>
          </a:prstGeom>
          <a:noFill/>
          <a:ln w="28575">
            <a:noFill/>
            <a:miter lim="800000"/>
            <a:headEnd/>
            <a:tailEnd/>
          </a:ln>
        </p:spPr>
        <p:txBody>
          <a:bodyPr wrap="none" anchor="ctr">
            <a:spAutoFit/>
          </a:bodyPr>
          <a:lstStyle/>
          <a:p>
            <a:endParaRPr lang="fr-FR"/>
          </a:p>
        </p:txBody>
      </p:sp>
      <p:sp>
        <p:nvSpPr>
          <p:cNvPr id="21513" name="AutoShape 19">
            <a:hlinkClick r:id="rId3" action="ppaction://hlinksldjump" highlightClick="1"/>
          </p:cNvPr>
          <p:cNvSpPr>
            <a:spLocks noChangeArrowheads="1"/>
          </p:cNvSpPr>
          <p:nvPr/>
        </p:nvSpPr>
        <p:spPr bwMode="auto">
          <a:xfrm>
            <a:off x="8264525" y="6073775"/>
            <a:ext cx="465138" cy="412750"/>
          </a:xfrm>
          <a:prstGeom prst="actionButtonForwardNext">
            <a:avLst/>
          </a:prstGeom>
          <a:solidFill>
            <a:schemeClr val="bg1"/>
          </a:solidFill>
          <a:ln w="28575">
            <a:noFill/>
            <a:miter lim="800000"/>
            <a:headEnd/>
            <a:tailEnd/>
          </a:ln>
        </p:spPr>
        <p:txBody>
          <a:bodyPr wrap="none"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3400" y="381000"/>
            <a:ext cx="7772400" cy="1600438"/>
          </a:xfrm>
          <a:prstGeom prst="rect">
            <a:avLst/>
          </a:prstGeom>
          <a:noFill/>
          <a:ln w="28575">
            <a:noFill/>
            <a:miter lim="800000"/>
            <a:headEnd/>
            <a:tailEnd/>
          </a:ln>
        </p:spPr>
        <p:txBody>
          <a:bodyPr>
            <a:spAutoFit/>
          </a:bodyPr>
          <a:lstStyle/>
          <a:p>
            <a:r>
              <a:rPr lang="fr-CA" sz="2800" b="1" dirty="0"/>
              <a:t>Réflexes spinaux </a:t>
            </a:r>
            <a:r>
              <a:rPr lang="fr-CA" sz="2800" b="1" dirty="0" smtClean="0"/>
              <a:t>(moelle épinière)</a:t>
            </a:r>
            <a:endParaRPr lang="fr-CA" sz="2800" b="1" dirty="0"/>
          </a:p>
          <a:p>
            <a:r>
              <a:rPr lang="fr-CA" sz="2800" b="1" dirty="0"/>
              <a:t>Réflexe = comportement automatique involontaire.</a:t>
            </a:r>
          </a:p>
        </p:txBody>
      </p:sp>
      <p:sp>
        <p:nvSpPr>
          <p:cNvPr id="32771" name="Text Box 3"/>
          <p:cNvSpPr txBox="1">
            <a:spLocks noChangeArrowheads="1"/>
          </p:cNvSpPr>
          <p:nvPr/>
        </p:nvSpPr>
        <p:spPr bwMode="auto">
          <a:xfrm>
            <a:off x="533400" y="2330877"/>
            <a:ext cx="8229600" cy="954107"/>
          </a:xfrm>
          <a:prstGeom prst="rect">
            <a:avLst/>
          </a:prstGeom>
          <a:noFill/>
          <a:ln w="28575">
            <a:noFill/>
            <a:miter lim="800000"/>
            <a:headEnd/>
            <a:tailEnd/>
          </a:ln>
        </p:spPr>
        <p:txBody>
          <a:bodyPr>
            <a:spAutoFit/>
          </a:bodyPr>
          <a:lstStyle/>
          <a:p>
            <a:r>
              <a:rPr lang="fr-CA" sz="2800" b="1" dirty="0"/>
              <a:t>Plusieurs réflexes dus à des circuits de neurones de la moelle épinière.</a:t>
            </a:r>
          </a:p>
        </p:txBody>
      </p:sp>
      <p:sp>
        <p:nvSpPr>
          <p:cNvPr id="32772" name="Text Box 4"/>
          <p:cNvSpPr txBox="1">
            <a:spLocks noChangeArrowheads="1"/>
          </p:cNvSpPr>
          <p:nvPr/>
        </p:nvSpPr>
        <p:spPr bwMode="auto">
          <a:xfrm>
            <a:off x="533400" y="4347101"/>
            <a:ext cx="7620000" cy="954107"/>
          </a:xfrm>
          <a:prstGeom prst="rect">
            <a:avLst/>
          </a:prstGeom>
          <a:noFill/>
          <a:ln w="28575">
            <a:noFill/>
            <a:miter lim="800000"/>
            <a:headEnd/>
            <a:tailEnd/>
          </a:ln>
        </p:spPr>
        <p:txBody>
          <a:bodyPr>
            <a:spAutoFit/>
          </a:bodyPr>
          <a:lstStyle/>
          <a:p>
            <a:r>
              <a:rPr lang="fr-CA" sz="2800" b="1" dirty="0"/>
              <a:t>Réflexe : relie neurone sensitif à un ou plusieurs neurones moteurs.</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06248" y="-63786"/>
            <a:ext cx="853150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14400" marR="0" lvl="2" indent="0" algn="justLow" defTabSz="914400" rtl="0" eaLnBrk="1" fontAlgn="base" latinLnBrk="0" hangingPunct="1">
              <a:lnSpc>
                <a:spcPct val="100000"/>
              </a:lnSpc>
              <a:spcBef>
                <a:spcPct val="0"/>
              </a:spcBef>
              <a:spcAft>
                <a:spcPct val="0"/>
              </a:spcAft>
              <a:buClrTx/>
              <a:buSzTx/>
              <a:buFont typeface="Symbol" pitchFamily="18" charset="2"/>
              <a:buChar char=""/>
              <a:tabLst/>
            </a:pPr>
            <a:r>
              <a:rPr kumimoji="0" lang="fr-CA" sz="1600" b="1" i="0" u="none" strike="noStrike" cap="none" normalizeH="0" baseline="0" dirty="0" smtClean="0">
                <a:ln>
                  <a:noFill/>
                </a:ln>
                <a:effectLst/>
                <a:latin typeface="Arial" pitchFamily="34" charset="0"/>
                <a:ea typeface="Times New Roman" pitchFamily="18" charset="0"/>
                <a:cs typeface="Arial" pitchFamily="34" charset="0"/>
              </a:rPr>
              <a:t>LE DIENCÉPHALE : </a:t>
            </a:r>
            <a:r>
              <a:rPr kumimoji="0" lang="fr-CA" sz="1600" b="0" i="0" u="none" strike="noStrike" cap="none" normalizeH="0" baseline="0" dirty="0" smtClean="0">
                <a:ln>
                  <a:noFill/>
                </a:ln>
                <a:effectLst/>
                <a:latin typeface="Arial" pitchFamily="34" charset="0"/>
                <a:ea typeface="Times New Roman" pitchFamily="18" charset="0"/>
                <a:cs typeface="Arial" pitchFamily="34" charset="0"/>
              </a:rPr>
              <a:t>Le diencéphale est formé du thalamus, de l’hypothalamus, </a:t>
            </a:r>
          </a:p>
          <a:p>
            <a:pPr marL="914400" marR="0" lvl="2" indent="0" algn="justLow" defTabSz="914400" rtl="0" eaLnBrk="1" fontAlgn="base" latinLnBrk="0" hangingPunct="1">
              <a:lnSpc>
                <a:spcPct val="100000"/>
              </a:lnSpc>
              <a:spcBef>
                <a:spcPct val="0"/>
              </a:spcBef>
              <a:spcAft>
                <a:spcPct val="0"/>
              </a:spcAft>
              <a:buClrTx/>
              <a:buSzTx/>
              <a:buFont typeface="Symbol" pitchFamily="18" charset="2"/>
              <a:buChar char=""/>
              <a:tabLst/>
            </a:pPr>
            <a:r>
              <a:rPr kumimoji="0" lang="fr-CA" sz="1600" b="0" i="0" u="none" strike="noStrike" cap="none" normalizeH="0" baseline="0" dirty="0" smtClean="0">
                <a:ln>
                  <a:noFill/>
                </a:ln>
                <a:effectLst/>
                <a:latin typeface="Arial" pitchFamily="34" charset="0"/>
                <a:ea typeface="Times New Roman" pitchFamily="18" charset="0"/>
                <a:cs typeface="Arial" pitchFamily="34" charset="0"/>
              </a:rPr>
              <a:t>de l’hypophyse et de l’épiphyse.</a:t>
            </a:r>
            <a:endParaRPr kumimoji="0" lang="fr-CA" sz="1600" b="0" i="0" u="none" strike="noStrike" cap="none" normalizeH="0" baseline="0" dirty="0" smtClean="0">
              <a:ln>
                <a:noFill/>
              </a:ln>
              <a:effectLst/>
              <a:latin typeface="Arial" pitchFamily="34" charset="0"/>
              <a:cs typeface="Arial" pitchFamily="34" charset="0"/>
            </a:endParaRPr>
          </a:p>
        </p:txBody>
      </p:sp>
      <p:pic>
        <p:nvPicPr>
          <p:cNvPr id="35842" name="Picture 2" descr="_S"/>
          <p:cNvPicPr>
            <a:picLocks noChangeAspect="1" noChangeArrowheads="1"/>
          </p:cNvPicPr>
          <p:nvPr/>
        </p:nvPicPr>
        <p:blipFill>
          <a:blip r:embed="rId2" cstate="print"/>
          <a:srcRect/>
          <a:stretch>
            <a:fillRect/>
          </a:stretch>
        </p:blipFill>
        <p:spPr bwMode="auto">
          <a:xfrm>
            <a:off x="1259632" y="512618"/>
            <a:ext cx="6912768" cy="634538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éflexe2"/>
          <p:cNvPicPr>
            <a:picLocks noChangeAspect="1" noChangeArrowheads="1"/>
          </p:cNvPicPr>
          <p:nvPr/>
        </p:nvPicPr>
        <p:blipFill>
          <a:blip r:embed="rId2" cstate="print"/>
          <a:srcRect/>
          <a:stretch>
            <a:fillRect/>
          </a:stretch>
        </p:blipFill>
        <p:spPr bwMode="auto">
          <a:xfrm>
            <a:off x="381000" y="228600"/>
            <a:ext cx="8528050" cy="3449638"/>
          </a:xfrm>
          <a:prstGeom prst="rect">
            <a:avLst/>
          </a:prstGeom>
          <a:noFill/>
          <a:ln w="9525">
            <a:noFill/>
            <a:miter lim="800000"/>
            <a:headEnd/>
            <a:tailEnd/>
          </a:ln>
        </p:spPr>
      </p:pic>
      <p:pic>
        <p:nvPicPr>
          <p:cNvPr id="95235" name="Picture 3" descr="nerveux01"/>
          <p:cNvPicPr>
            <a:picLocks noChangeAspect="1" noChangeArrowheads="1"/>
          </p:cNvPicPr>
          <p:nvPr/>
        </p:nvPicPr>
        <p:blipFill>
          <a:blip r:embed="rId3" cstate="print"/>
          <a:srcRect/>
          <a:stretch>
            <a:fillRect/>
          </a:stretch>
        </p:blipFill>
        <p:spPr bwMode="auto">
          <a:xfrm>
            <a:off x="2057400" y="3810000"/>
            <a:ext cx="4495800" cy="28622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additive="base">
                                        <p:cTn id="7" dur="500" fill="hold"/>
                                        <p:tgtEl>
                                          <p:spTgt spid="95235"/>
                                        </p:tgtEl>
                                        <p:attrNameLst>
                                          <p:attrName>ppt_x</p:attrName>
                                        </p:attrNameLst>
                                      </p:cBhvr>
                                      <p:tavLst>
                                        <p:tav tm="0">
                                          <p:val>
                                            <p:strVal val="#ppt_x"/>
                                          </p:val>
                                        </p:tav>
                                        <p:tav tm="100000">
                                          <p:val>
                                            <p:strVal val="#ppt_x"/>
                                          </p:val>
                                        </p:tav>
                                      </p:tavLst>
                                    </p:anim>
                                    <p:anim calcmode="lin" valueType="num">
                                      <p:cBhvr additive="base">
                                        <p:cTn id="8" dur="500" fill="hold"/>
                                        <p:tgtEl>
                                          <p:spTgt spid="95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flexecroise"/>
          <p:cNvPicPr>
            <a:picLocks noChangeAspect="1" noChangeArrowheads="1"/>
          </p:cNvPicPr>
          <p:nvPr/>
        </p:nvPicPr>
        <p:blipFill>
          <a:blip r:embed="rId2" cstate="print"/>
          <a:srcRect/>
          <a:stretch>
            <a:fillRect/>
          </a:stretch>
        </p:blipFill>
        <p:spPr bwMode="auto">
          <a:xfrm>
            <a:off x="152400" y="304800"/>
            <a:ext cx="8839200" cy="3759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81000" y="44624"/>
            <a:ext cx="49530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L'éveil </a:t>
            </a:r>
            <a:r>
              <a:rPr lang="fr-CA" sz="3200" b="1" dirty="0"/>
              <a:t>et le sommeil</a:t>
            </a:r>
          </a:p>
        </p:txBody>
      </p:sp>
      <p:sp>
        <p:nvSpPr>
          <p:cNvPr id="56323" name="Text Box 3"/>
          <p:cNvSpPr txBox="1">
            <a:spLocks noChangeArrowheads="1"/>
          </p:cNvSpPr>
          <p:nvPr/>
        </p:nvSpPr>
        <p:spPr bwMode="auto">
          <a:xfrm>
            <a:off x="0" y="692696"/>
            <a:ext cx="5508104" cy="3323987"/>
          </a:xfrm>
          <a:prstGeom prst="rect">
            <a:avLst/>
          </a:prstGeom>
          <a:noFill/>
          <a:ln w="28575">
            <a:noFill/>
            <a:miter lim="800000"/>
            <a:headEnd/>
            <a:tailEnd/>
          </a:ln>
        </p:spPr>
        <p:txBody>
          <a:bodyPr wrap="square">
            <a:spAutoFit/>
          </a:bodyPr>
          <a:lstStyle/>
          <a:p>
            <a:r>
              <a:rPr lang="fr-CA" sz="2800" b="1" dirty="0"/>
              <a:t>Cycle généré par l ’hypothalamus.</a:t>
            </a:r>
          </a:p>
          <a:p>
            <a:r>
              <a:rPr lang="fr-CA" sz="2800" b="1" dirty="0" smtClean="0">
                <a:solidFill>
                  <a:srgbClr val="00FF00"/>
                </a:solidFill>
              </a:rPr>
              <a:t>système réticulaire activateur (</a:t>
            </a:r>
            <a:r>
              <a:rPr lang="fr-CA" sz="2800" b="1" dirty="0" smtClean="0"/>
              <a:t>SRA) serait </a:t>
            </a:r>
            <a:r>
              <a:rPr lang="fr-CA" sz="2800" b="1" dirty="0"/>
              <a:t>responsable des modifications de l ’activité du cerveau au cours de l ’éveil et du sommeil.</a:t>
            </a:r>
          </a:p>
        </p:txBody>
      </p:sp>
      <p:pic>
        <p:nvPicPr>
          <p:cNvPr id="53250" name="Picture 2" descr="http://lecerveau.mcgill.ca/flash/d/d_11/d_11_cr/d_11_cr_cyc/d_11_cr_cyc_1a.jpg"/>
          <p:cNvPicPr>
            <a:picLocks noChangeAspect="1" noChangeArrowheads="1"/>
          </p:cNvPicPr>
          <p:nvPr/>
        </p:nvPicPr>
        <p:blipFill>
          <a:blip r:embed="rId2" cstate="print"/>
          <a:srcRect/>
          <a:stretch>
            <a:fillRect/>
          </a:stretch>
        </p:blipFill>
        <p:spPr bwMode="auto">
          <a:xfrm>
            <a:off x="5608637" y="-27384"/>
            <a:ext cx="3571875" cy="5715000"/>
          </a:xfrm>
          <a:prstGeom prst="rect">
            <a:avLst/>
          </a:prstGeom>
          <a:noFill/>
        </p:spPr>
      </p:pic>
      <p:sp>
        <p:nvSpPr>
          <p:cNvPr id="6" name="Rectangle 5"/>
          <p:cNvSpPr/>
          <p:nvPr/>
        </p:nvSpPr>
        <p:spPr>
          <a:xfrm>
            <a:off x="0" y="4180344"/>
            <a:ext cx="5652120" cy="2123658"/>
          </a:xfrm>
          <a:prstGeom prst="rect">
            <a:avLst/>
          </a:prstGeom>
        </p:spPr>
        <p:txBody>
          <a:bodyPr wrap="square">
            <a:spAutoFit/>
          </a:bodyPr>
          <a:lstStyle/>
          <a:p>
            <a:r>
              <a:rPr lang="fr-FR" b="1" dirty="0" smtClean="0"/>
              <a:t>Le SRA est responsable de l'état d'éveil du cerveau.</a:t>
            </a:r>
          </a:p>
          <a:p>
            <a:r>
              <a:rPr lang="fr-FR" b="1" dirty="0" smtClean="0"/>
              <a:t> Lorsque le SRA diminue son activité, il entraîne une baisse générale de l'activité du cerveau et  le sommeil.</a:t>
            </a:r>
            <a:endParaRPr lang="fr-FR" b="1"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81000" y="44624"/>
            <a:ext cx="49530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L'éveil </a:t>
            </a:r>
            <a:r>
              <a:rPr lang="fr-CA" sz="3200" b="1" dirty="0"/>
              <a:t>et le sommeil</a:t>
            </a:r>
          </a:p>
        </p:txBody>
      </p:sp>
      <p:sp>
        <p:nvSpPr>
          <p:cNvPr id="111620" name="Text Box 4"/>
          <p:cNvSpPr txBox="1">
            <a:spLocks noChangeArrowheads="1"/>
          </p:cNvSpPr>
          <p:nvPr/>
        </p:nvSpPr>
        <p:spPr bwMode="auto">
          <a:xfrm>
            <a:off x="0" y="620688"/>
            <a:ext cx="9144000" cy="4524315"/>
          </a:xfrm>
          <a:prstGeom prst="rect">
            <a:avLst/>
          </a:prstGeom>
          <a:noFill/>
          <a:ln w="28575">
            <a:noFill/>
            <a:miter lim="800000"/>
            <a:headEnd/>
            <a:tailEnd/>
          </a:ln>
        </p:spPr>
        <p:txBody>
          <a:bodyPr wrap="square">
            <a:spAutoFit/>
          </a:bodyPr>
          <a:lstStyle/>
          <a:p>
            <a:r>
              <a:rPr lang="fr-CA" b="1" dirty="0"/>
              <a:t>Deux types de sommeil:</a:t>
            </a:r>
          </a:p>
          <a:p>
            <a:pPr marL="666750" lvl="1" indent="-209550">
              <a:buFontTx/>
              <a:buChar char="•"/>
            </a:pPr>
            <a:r>
              <a:rPr lang="fr-CA" sz="2800" b="1" dirty="0">
                <a:solidFill>
                  <a:srgbClr val="00FF00"/>
                </a:solidFill>
              </a:rPr>
              <a:t>Sommeil lent </a:t>
            </a:r>
            <a:r>
              <a:rPr lang="fr-CA" b="1" dirty="0" smtClean="0"/>
              <a:t> </a:t>
            </a:r>
            <a:endParaRPr lang="fr-CA" b="1" dirty="0"/>
          </a:p>
          <a:p>
            <a:pPr marL="1238250" lvl="2" indent="-323850">
              <a:buFont typeface="Wingdings" pitchFamily="2" charset="2"/>
              <a:buChar char="Ø"/>
            </a:pPr>
            <a:r>
              <a:rPr lang="fr-CA" b="1" dirty="0"/>
              <a:t>divisé en 4 stades (1 à 4) (0 = éveil)</a:t>
            </a:r>
          </a:p>
          <a:p>
            <a:pPr marL="1238250" lvl="2" indent="-323850">
              <a:buFont typeface="Wingdings" pitchFamily="2" charset="2"/>
              <a:buChar char="Ø"/>
            </a:pPr>
            <a:r>
              <a:rPr lang="fr-CA" b="1" dirty="0"/>
              <a:t>caractérisé par une faible activité du </a:t>
            </a:r>
            <a:r>
              <a:rPr lang="fr-CA" b="1" dirty="0" smtClean="0"/>
              <a:t>cerveau</a:t>
            </a:r>
          </a:p>
          <a:p>
            <a:pPr marL="1238250" lvl="2" indent="-323850"/>
            <a:endParaRPr lang="fr-CA" b="1" dirty="0"/>
          </a:p>
          <a:p>
            <a:pPr marL="666750" lvl="1" indent="-209550">
              <a:buFontTx/>
              <a:buChar char="•"/>
            </a:pPr>
            <a:r>
              <a:rPr lang="fr-CA" sz="2800" b="1" dirty="0">
                <a:solidFill>
                  <a:srgbClr val="00FF00"/>
                </a:solidFill>
              </a:rPr>
              <a:t>Sommeil paradoxal</a:t>
            </a:r>
          </a:p>
          <a:p>
            <a:pPr marL="1238250" lvl="2" indent="-323850">
              <a:buFont typeface="Wingdings" pitchFamily="2" charset="2"/>
              <a:buChar char="Ø"/>
            </a:pPr>
            <a:r>
              <a:rPr lang="fr-CA" b="1" dirty="0"/>
              <a:t>caractérisé par une intense activité du cerveau</a:t>
            </a:r>
          </a:p>
          <a:p>
            <a:pPr marL="1238250" lvl="2" indent="-323850">
              <a:buFont typeface="Wingdings" pitchFamily="2" charset="2"/>
              <a:buChar char="Ø"/>
            </a:pPr>
            <a:r>
              <a:rPr lang="fr-CA" b="1" dirty="0"/>
              <a:t>correspond aux périodes de rêve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500" fill="hold"/>
                                        <p:tgtEl>
                                          <p:spTgt spid="111620"/>
                                        </p:tgtEl>
                                        <p:attrNameLst>
                                          <p:attrName>ppt_x</p:attrName>
                                        </p:attrNameLst>
                                      </p:cBhvr>
                                      <p:tavLst>
                                        <p:tav tm="0">
                                          <p:val>
                                            <p:strVal val="0-#ppt_w/2"/>
                                          </p:val>
                                        </p:tav>
                                        <p:tav tm="100000">
                                          <p:val>
                                            <p:strVal val="#ppt_x"/>
                                          </p:val>
                                        </p:tav>
                                      </p:tavLst>
                                    </p:anim>
                                    <p:anim calcmode="lin" valueType="num">
                                      <p:cBhvr additive="base">
                                        <p:cTn id="8" dur="500" fill="hold"/>
                                        <p:tgtEl>
                                          <p:spTgt spid="111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omstade"/>
          <p:cNvPicPr>
            <a:picLocks noChangeAspect="1" noChangeArrowheads="1"/>
          </p:cNvPicPr>
          <p:nvPr/>
        </p:nvPicPr>
        <p:blipFill>
          <a:blip r:embed="rId2" cstate="print"/>
          <a:srcRect/>
          <a:stretch>
            <a:fillRect/>
          </a:stretch>
        </p:blipFill>
        <p:spPr bwMode="auto">
          <a:xfrm>
            <a:off x="914400" y="2062757"/>
            <a:ext cx="7073900" cy="4246563"/>
          </a:xfrm>
          <a:prstGeom prst="rect">
            <a:avLst/>
          </a:prstGeom>
          <a:noFill/>
          <a:ln w="9525">
            <a:noFill/>
            <a:miter lim="800000"/>
            <a:headEnd/>
            <a:tailEnd/>
          </a:ln>
        </p:spPr>
      </p:pic>
      <p:sp>
        <p:nvSpPr>
          <p:cNvPr id="57347" name="Text Box 3"/>
          <p:cNvSpPr txBox="1">
            <a:spLocks noChangeArrowheads="1"/>
          </p:cNvSpPr>
          <p:nvPr/>
        </p:nvSpPr>
        <p:spPr bwMode="auto">
          <a:xfrm>
            <a:off x="0" y="459829"/>
            <a:ext cx="9144000" cy="1384995"/>
          </a:xfrm>
          <a:prstGeom prst="rect">
            <a:avLst/>
          </a:prstGeom>
          <a:noFill/>
          <a:ln w="28575">
            <a:noFill/>
            <a:miter lim="800000"/>
            <a:headEnd/>
            <a:tailEnd/>
          </a:ln>
        </p:spPr>
        <p:txBody>
          <a:bodyPr wrap="square">
            <a:spAutoFit/>
          </a:bodyPr>
          <a:lstStyle/>
          <a:p>
            <a:pPr>
              <a:spcBef>
                <a:spcPts val="0"/>
              </a:spcBef>
            </a:pPr>
            <a:r>
              <a:rPr lang="fr-CA" sz="2800" b="1" dirty="0">
                <a:solidFill>
                  <a:srgbClr val="00FF00"/>
                </a:solidFill>
              </a:rPr>
              <a:t>Alternance sommeil lent et </a:t>
            </a:r>
            <a:r>
              <a:rPr lang="fr-CA" sz="2800" b="1" dirty="0" smtClean="0">
                <a:solidFill>
                  <a:srgbClr val="00FF00"/>
                </a:solidFill>
              </a:rPr>
              <a:t>sommeil </a:t>
            </a:r>
            <a:r>
              <a:rPr lang="fr-CA" sz="2800" b="1" dirty="0">
                <a:solidFill>
                  <a:srgbClr val="00FF00"/>
                </a:solidFill>
              </a:rPr>
              <a:t>paradoxal </a:t>
            </a:r>
            <a:r>
              <a:rPr lang="fr-CA" sz="2800" b="1" dirty="0" smtClean="0">
                <a:solidFill>
                  <a:srgbClr val="00FF00"/>
                </a:solidFill>
              </a:rPr>
              <a:t>	</a:t>
            </a:r>
          </a:p>
          <a:p>
            <a:pPr>
              <a:spcBef>
                <a:spcPts val="0"/>
              </a:spcBef>
            </a:pPr>
            <a:r>
              <a:rPr lang="fr-FR" sz="2800" b="1" dirty="0" smtClean="0"/>
              <a:t>« REM » (</a:t>
            </a:r>
            <a:r>
              <a:rPr lang="fr-FR" sz="2800" b="1" dirty="0" err="1" smtClean="0"/>
              <a:t>Rapid</a:t>
            </a:r>
            <a:r>
              <a:rPr lang="fr-FR" sz="2800" b="1" dirty="0" smtClean="0"/>
              <a:t> </a:t>
            </a:r>
            <a:r>
              <a:rPr lang="fr-FR" sz="2800" b="1" dirty="0" err="1" smtClean="0"/>
              <a:t>Eyes</a:t>
            </a:r>
            <a:r>
              <a:rPr lang="fr-FR" sz="2800" b="1" dirty="0" smtClean="0"/>
              <a:t> </a:t>
            </a:r>
            <a:r>
              <a:rPr lang="fr-FR" sz="2800" b="1" dirty="0" err="1" smtClean="0"/>
              <a:t>Movements</a:t>
            </a:r>
            <a:r>
              <a:rPr lang="fr-FR" sz="2800" b="1" dirty="0" smtClean="0"/>
              <a:t>) </a:t>
            </a:r>
            <a:r>
              <a:rPr lang="fr-CA" sz="2800" b="1" dirty="0" smtClean="0">
                <a:solidFill>
                  <a:srgbClr val="00FF00"/>
                </a:solidFill>
              </a:rPr>
              <a:t>au </a:t>
            </a:r>
            <a:r>
              <a:rPr lang="fr-CA" sz="2800" b="1" dirty="0">
                <a:solidFill>
                  <a:srgbClr val="00FF00"/>
                </a:solidFill>
              </a:rPr>
              <a:t>cours de la nuit:</a:t>
            </a:r>
          </a:p>
        </p:txBody>
      </p:sp>
      <p:sp>
        <p:nvSpPr>
          <p:cNvPr id="57348" name="Text Box 4"/>
          <p:cNvSpPr txBox="1">
            <a:spLocks noChangeArrowheads="1"/>
          </p:cNvSpPr>
          <p:nvPr/>
        </p:nvSpPr>
        <p:spPr bwMode="auto">
          <a:xfrm>
            <a:off x="914400" y="6290156"/>
            <a:ext cx="7162800" cy="523220"/>
          </a:xfrm>
          <a:prstGeom prst="rect">
            <a:avLst/>
          </a:prstGeom>
          <a:noFill/>
          <a:ln w="28575">
            <a:noFill/>
            <a:miter lim="800000"/>
            <a:headEnd/>
            <a:tailEnd/>
          </a:ln>
        </p:spPr>
        <p:txBody>
          <a:bodyPr>
            <a:spAutoFit/>
          </a:bodyPr>
          <a:lstStyle/>
          <a:p>
            <a:r>
              <a:rPr lang="fr-CA" sz="2800" b="1" dirty="0"/>
              <a:t>Cycles d ’environ 90 min.</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1384995"/>
          </a:xfrm>
          <a:prstGeom prst="rect">
            <a:avLst/>
          </a:prstGeom>
          <a:noFill/>
          <a:ln w="28575">
            <a:noFill/>
            <a:miter lim="800000"/>
            <a:headEnd/>
            <a:tailEnd/>
          </a:ln>
        </p:spPr>
        <p:txBody>
          <a:bodyPr wrap="square">
            <a:spAutoFit/>
          </a:bodyPr>
          <a:lstStyle/>
          <a:p>
            <a:r>
              <a:rPr lang="fr-CA" sz="2800" b="1" dirty="0"/>
              <a:t>Importantes modifications de l’électroencéphalogramme (EEG) au cours du sommeil.</a:t>
            </a:r>
          </a:p>
        </p:txBody>
      </p:sp>
      <p:grpSp>
        <p:nvGrpSpPr>
          <p:cNvPr id="2" name="Group 3"/>
          <p:cNvGrpSpPr>
            <a:grpSpLocks/>
          </p:cNvGrpSpPr>
          <p:nvPr/>
        </p:nvGrpSpPr>
        <p:grpSpPr bwMode="auto">
          <a:xfrm>
            <a:off x="0" y="2133600"/>
            <a:ext cx="9144000" cy="4165600"/>
            <a:chOff x="432" y="1344"/>
            <a:chExt cx="5104" cy="2624"/>
          </a:xfrm>
        </p:grpSpPr>
        <p:sp>
          <p:nvSpPr>
            <p:cNvPr id="113668" name="Text Box 4"/>
            <p:cNvSpPr txBox="1">
              <a:spLocks noChangeArrowheads="1"/>
            </p:cNvSpPr>
            <p:nvPr/>
          </p:nvSpPr>
          <p:spPr bwMode="auto">
            <a:xfrm>
              <a:off x="432" y="1344"/>
              <a:ext cx="3677" cy="1299"/>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sz="3200" b="1" dirty="0" err="1">
                  <a:solidFill>
                    <a:srgbClr val="FF3300"/>
                  </a:solidFill>
                </a:rPr>
                <a:t>Electroencéphalogramme</a:t>
              </a:r>
              <a:r>
                <a:rPr lang="fr-CA" sz="3200" b="1" dirty="0">
                  <a:solidFill>
                    <a:srgbClr val="FF3300"/>
                  </a:solidFill>
                </a:rPr>
                <a:t> = EEG</a:t>
              </a:r>
              <a:r>
                <a:rPr lang="fr-CA" sz="3200" b="1" dirty="0"/>
                <a:t> = enregistrement de l’activité électrique des neurones à la surface du cortex.</a:t>
              </a:r>
            </a:p>
          </p:txBody>
        </p:sp>
        <p:pic>
          <p:nvPicPr>
            <p:cNvPr id="113669" name="Picture 5" descr="eeg2"/>
            <p:cNvPicPr>
              <a:picLocks noChangeAspect="1" noChangeArrowheads="1"/>
            </p:cNvPicPr>
            <p:nvPr/>
          </p:nvPicPr>
          <p:blipFill>
            <a:blip r:embed="rId2" cstate="print"/>
            <a:srcRect/>
            <a:stretch>
              <a:fillRect/>
            </a:stretch>
          </p:blipFill>
          <p:spPr bwMode="auto">
            <a:xfrm>
              <a:off x="4032" y="1392"/>
              <a:ext cx="1504" cy="2576"/>
            </a:xfrm>
            <a:prstGeom prst="rect">
              <a:avLst/>
            </a:prstGeom>
            <a:noFill/>
            <a:effectLst>
              <a:outerShdw dist="35921" dir="2700000" algn="ctr" rotWithShape="0">
                <a:schemeClr val="tx2"/>
              </a:outerShdw>
            </a:effectLst>
          </p:spPr>
        </p:pic>
      </p:grpSp>
      <p:sp>
        <p:nvSpPr>
          <p:cNvPr id="113670" name="Text Box 6"/>
          <p:cNvSpPr txBox="1">
            <a:spLocks noChangeArrowheads="1"/>
          </p:cNvSpPr>
          <p:nvPr/>
        </p:nvSpPr>
        <p:spPr bwMode="auto">
          <a:xfrm>
            <a:off x="0" y="4905846"/>
            <a:ext cx="6516216" cy="1569660"/>
          </a:xfrm>
          <a:prstGeom prst="rect">
            <a:avLst/>
          </a:prstGeom>
          <a:noFill/>
          <a:ln w="28575">
            <a:noFill/>
            <a:miter lim="800000"/>
            <a:headEnd/>
            <a:tailEnd/>
          </a:ln>
        </p:spPr>
        <p:txBody>
          <a:bodyPr wrap="square">
            <a:spAutoFit/>
          </a:bodyPr>
          <a:lstStyle/>
          <a:p>
            <a:r>
              <a:rPr lang="fr-CA" sz="3200" b="1" dirty="0"/>
              <a:t>Chaque électrode enregistre l’activité simultanée de millions de neurones</a:t>
            </a:r>
            <a:r>
              <a:rPr lang="fr-CA" sz="3200" dirty="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70"/>
                                        </p:tgtEl>
                                        <p:attrNameLst>
                                          <p:attrName>style.visibility</p:attrName>
                                        </p:attrNameLst>
                                      </p:cBhvr>
                                      <p:to>
                                        <p:strVal val="visible"/>
                                      </p:to>
                                    </p:set>
                                    <p:anim calcmode="lin" valueType="num">
                                      <p:cBhvr additive="base">
                                        <p:cTn id="13" dur="500" fill="hold"/>
                                        <p:tgtEl>
                                          <p:spTgt spid="113670"/>
                                        </p:tgtEl>
                                        <p:attrNameLst>
                                          <p:attrName>ppt_x</p:attrName>
                                        </p:attrNameLst>
                                      </p:cBhvr>
                                      <p:tavLst>
                                        <p:tav tm="0">
                                          <p:val>
                                            <p:strVal val="#ppt_x"/>
                                          </p:val>
                                        </p:tav>
                                        <p:tav tm="100000">
                                          <p:val>
                                            <p:strVal val="#ppt_x"/>
                                          </p:val>
                                        </p:tav>
                                      </p:tavLst>
                                    </p:anim>
                                    <p:anim calcmode="lin" valueType="num">
                                      <p:cBhvr additive="base">
                                        <p:cTn id="14"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3999" cy="5262979"/>
          </a:xfrm>
          <a:prstGeom prst="rect">
            <a:avLst/>
          </a:prstGeom>
          <a:noFill/>
          <a:ln w="28575">
            <a:noFill/>
            <a:miter lim="800000"/>
            <a:headEnd/>
            <a:tailEnd/>
          </a:ln>
        </p:spPr>
        <p:txBody>
          <a:bodyPr wrap="square">
            <a:spAutoFit/>
          </a:bodyPr>
          <a:lstStyle/>
          <a:p>
            <a:pPr marL="285750" indent="-285750"/>
            <a:r>
              <a:rPr lang="fr-CA" sz="3200" b="1" dirty="0"/>
              <a:t>Formé:</a:t>
            </a:r>
          </a:p>
          <a:p>
            <a:pPr marL="285750" indent="-285750">
              <a:buFontTx/>
              <a:buChar char="•"/>
            </a:pPr>
            <a:r>
              <a:rPr lang="fr-CA" sz="3200" b="1" dirty="0"/>
              <a:t>Écorce de substance grise = </a:t>
            </a:r>
            <a:r>
              <a:rPr lang="fr-CA" sz="3200" b="1" dirty="0">
                <a:solidFill>
                  <a:srgbClr val="00FF00"/>
                </a:solidFill>
              </a:rPr>
              <a:t>cortex</a:t>
            </a:r>
            <a:r>
              <a:rPr lang="fr-CA" sz="3200" b="1" dirty="0">
                <a:solidFill>
                  <a:srgbClr val="FF9900"/>
                </a:solidFill>
              </a:rPr>
              <a:t/>
            </a:r>
            <a:br>
              <a:rPr lang="fr-CA" sz="3200" b="1" dirty="0">
                <a:solidFill>
                  <a:srgbClr val="FF9900"/>
                </a:solidFill>
              </a:rPr>
            </a:br>
            <a:r>
              <a:rPr lang="fr-CA" sz="3200" b="1" dirty="0"/>
              <a:t>Plus le cortex a une grande surface, plus il est plissé (</a:t>
            </a:r>
            <a:r>
              <a:rPr lang="fr-CA" sz="3200" b="1" dirty="0">
                <a:solidFill>
                  <a:srgbClr val="00FF00"/>
                </a:solidFill>
              </a:rPr>
              <a:t>circonvolutions</a:t>
            </a:r>
            <a:r>
              <a:rPr lang="fr-CA" sz="3200" b="1" dirty="0"/>
              <a:t> et</a:t>
            </a:r>
            <a:r>
              <a:rPr lang="fr-CA" sz="3200" b="1" dirty="0">
                <a:solidFill>
                  <a:srgbClr val="00FF00"/>
                </a:solidFill>
              </a:rPr>
              <a:t> sillons</a:t>
            </a:r>
            <a:r>
              <a:rPr lang="fr-CA" sz="3200" b="1" dirty="0"/>
              <a:t>)</a:t>
            </a:r>
          </a:p>
          <a:p>
            <a:pPr marL="285750" indent="-285750">
              <a:buFontTx/>
              <a:buChar char="•"/>
            </a:pPr>
            <a:r>
              <a:rPr lang="fr-CA" sz="3200" b="1" dirty="0"/>
              <a:t>Recouvrant de la substance blanche (fibres myélinisées reliant les différentes zones entre elles)</a:t>
            </a:r>
          </a:p>
          <a:p>
            <a:pPr marL="285750" indent="-285750">
              <a:buFontTx/>
              <a:buChar char="•"/>
            </a:pPr>
            <a:r>
              <a:rPr lang="fr-CA" sz="3200" b="1" dirty="0"/>
              <a:t>Et des amas de substance grise: </a:t>
            </a:r>
            <a:r>
              <a:rPr lang="fr-CA" sz="3200" b="1" dirty="0">
                <a:solidFill>
                  <a:srgbClr val="00FF00"/>
                </a:solidFill>
              </a:rPr>
              <a:t>noyaux gris centraux</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228600"/>
            <a:ext cx="7924800" cy="457200"/>
          </a:xfrm>
          <a:prstGeom prst="rect">
            <a:avLst/>
          </a:prstGeom>
          <a:noFill/>
          <a:ln w="28575">
            <a:noFill/>
            <a:miter lim="800000"/>
            <a:headEnd/>
            <a:tailEnd/>
          </a:ln>
        </p:spPr>
        <p:txBody>
          <a:bodyPr>
            <a:spAutoFit/>
          </a:bodyPr>
          <a:lstStyle/>
          <a:p>
            <a:r>
              <a:rPr lang="fr-CA" b="1" dirty="0"/>
              <a:t>Modifications de l’EEG selon l’état de conscience:</a:t>
            </a:r>
          </a:p>
        </p:txBody>
      </p:sp>
      <p:sp>
        <p:nvSpPr>
          <p:cNvPr id="59395" name="Text Box 3"/>
          <p:cNvSpPr txBox="1">
            <a:spLocks noChangeArrowheads="1"/>
          </p:cNvSpPr>
          <p:nvPr/>
        </p:nvSpPr>
        <p:spPr bwMode="auto">
          <a:xfrm>
            <a:off x="762000" y="4876800"/>
            <a:ext cx="7924800" cy="1384995"/>
          </a:xfrm>
          <a:prstGeom prst="rect">
            <a:avLst/>
          </a:prstGeom>
          <a:noFill/>
          <a:ln w="28575">
            <a:noFill/>
            <a:miter lim="800000"/>
            <a:headEnd/>
            <a:tailEnd/>
          </a:ln>
        </p:spPr>
        <p:txBody>
          <a:bodyPr>
            <a:spAutoFit/>
          </a:bodyPr>
          <a:lstStyle/>
          <a:p>
            <a:pPr marL="285750" indent="-285750">
              <a:buFontTx/>
              <a:buChar char="•"/>
            </a:pPr>
            <a:r>
              <a:rPr lang="fr-CA" b="1" dirty="0"/>
              <a:t>Sommeil lent caractérisé par ondes delta</a:t>
            </a:r>
          </a:p>
          <a:p>
            <a:pPr marL="285750" indent="-285750">
              <a:buFontTx/>
              <a:buChar char="•"/>
            </a:pPr>
            <a:r>
              <a:rPr lang="fr-CA" b="1" dirty="0"/>
              <a:t>Sommeil paradoxal et éveil caractérisés par ondes alpha et bêta</a:t>
            </a:r>
          </a:p>
        </p:txBody>
      </p:sp>
      <p:pic>
        <p:nvPicPr>
          <p:cNvPr id="114692" name="Picture 4" descr="eeg"/>
          <p:cNvPicPr>
            <a:picLocks noChangeAspect="1" noChangeArrowheads="1"/>
          </p:cNvPicPr>
          <p:nvPr/>
        </p:nvPicPr>
        <p:blipFill>
          <a:blip r:embed="rId2" cstate="print"/>
          <a:srcRect/>
          <a:stretch>
            <a:fillRect/>
          </a:stretch>
        </p:blipFill>
        <p:spPr bwMode="auto">
          <a:xfrm>
            <a:off x="1143000" y="838200"/>
            <a:ext cx="6400800" cy="3922713"/>
          </a:xfrm>
          <a:prstGeom prst="rect">
            <a:avLst/>
          </a:prstGeom>
          <a:noFill/>
          <a:effectLst>
            <a:outerShdw dist="89803" dir="2700000" algn="ctr" rotWithShape="0">
              <a:schemeClr val="tx2"/>
            </a:outerShdw>
          </a:effectLst>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609600"/>
            <a:ext cx="7391400" cy="584775"/>
          </a:xfrm>
          <a:prstGeom prst="rect">
            <a:avLst/>
          </a:prstGeom>
          <a:noFill/>
          <a:ln w="28575">
            <a:noFill/>
            <a:miter lim="800000"/>
            <a:headEnd/>
            <a:tailEnd/>
          </a:ln>
        </p:spPr>
        <p:txBody>
          <a:bodyPr>
            <a:spAutoFit/>
          </a:bodyPr>
          <a:lstStyle/>
          <a:p>
            <a:r>
              <a:rPr lang="fr-CA" sz="3200" b="1" dirty="0">
                <a:solidFill>
                  <a:srgbClr val="00FF00"/>
                </a:solidFill>
              </a:rPr>
              <a:t>Sommeil lent :</a:t>
            </a:r>
          </a:p>
        </p:txBody>
      </p:sp>
      <p:sp>
        <p:nvSpPr>
          <p:cNvPr id="115715" name="Text Box 3"/>
          <p:cNvSpPr txBox="1">
            <a:spLocks noChangeArrowheads="1"/>
          </p:cNvSpPr>
          <p:nvPr/>
        </p:nvSpPr>
        <p:spPr bwMode="auto">
          <a:xfrm>
            <a:off x="609600" y="1219200"/>
            <a:ext cx="7696200" cy="4832092"/>
          </a:xfrm>
          <a:prstGeom prst="rect">
            <a:avLst/>
          </a:prstGeom>
          <a:noFill/>
          <a:ln w="28575">
            <a:noFill/>
            <a:miter lim="800000"/>
            <a:headEnd/>
            <a:tailEnd/>
          </a:ln>
        </p:spPr>
        <p:txBody>
          <a:bodyPr>
            <a:spAutoFit/>
          </a:bodyPr>
          <a:lstStyle/>
          <a:p>
            <a:pPr marL="285750" indent="-285750">
              <a:buFontTx/>
              <a:buChar char="•"/>
            </a:pPr>
            <a:r>
              <a:rPr lang="fr-CA" sz="2800" b="1" dirty="0">
                <a:sym typeface="Symbol" pitchFamily="18" charset="2"/>
              </a:rPr>
              <a:t> activité du cerveau (  consommation O</a:t>
            </a:r>
            <a:r>
              <a:rPr lang="fr-CA" sz="2800" b="1" baseline="-25000" dirty="0">
                <a:sym typeface="Symbol" pitchFamily="18" charset="2"/>
              </a:rPr>
              <a:t>2</a:t>
            </a:r>
            <a:r>
              <a:rPr lang="fr-CA" sz="2800" b="1" dirty="0">
                <a:sym typeface="Symbol" pitchFamily="18" charset="2"/>
              </a:rPr>
              <a:t> et glucose)</a:t>
            </a:r>
          </a:p>
          <a:p>
            <a:pPr marL="285750" indent="-285750">
              <a:buFontTx/>
              <a:buChar char="•"/>
            </a:pPr>
            <a:r>
              <a:rPr lang="fr-CA" sz="2800" b="1" dirty="0">
                <a:sym typeface="Symbol" pitchFamily="18" charset="2"/>
              </a:rPr>
              <a:t>EEG à ondes delta</a:t>
            </a:r>
          </a:p>
          <a:p>
            <a:pPr marL="285750" indent="-285750">
              <a:buFontTx/>
              <a:buChar char="•"/>
            </a:pPr>
            <a:r>
              <a:rPr lang="fr-CA" sz="2800" b="1" dirty="0">
                <a:sym typeface="Symbol" pitchFamily="18" charset="2"/>
              </a:rPr>
              <a:t>Perte de sensibilité aux </a:t>
            </a:r>
            <a:r>
              <a:rPr lang="fr-CA" sz="2800" b="1" dirty="0" smtClean="0">
                <a:sym typeface="Symbol" pitchFamily="18" charset="2"/>
              </a:rPr>
              <a:t>stimuli </a:t>
            </a:r>
            <a:r>
              <a:rPr lang="fr-CA" sz="2800" b="1" dirty="0">
                <a:sym typeface="Symbol" pitchFamily="18" charset="2"/>
              </a:rPr>
              <a:t>(informations sensorielles n ’atteignent presque plus le cortex)</a:t>
            </a:r>
          </a:p>
          <a:p>
            <a:pPr marL="285750" indent="-285750">
              <a:buFontTx/>
              <a:buChar char="•"/>
            </a:pPr>
            <a:r>
              <a:rPr lang="fr-CA" sz="2800" b="1" dirty="0">
                <a:sym typeface="Symbol" pitchFamily="18" charset="2"/>
              </a:rPr>
              <a:t> générale du métabolisme (respiration, cœur, tension, etc.)</a:t>
            </a:r>
          </a:p>
          <a:p>
            <a:pPr marL="285750" indent="-285750">
              <a:buFontTx/>
              <a:buChar char="•"/>
            </a:pPr>
            <a:r>
              <a:rPr lang="fr-CA" sz="2800" b="1" dirty="0">
                <a:sym typeface="Symbol" pitchFamily="18" charset="2"/>
              </a:rPr>
              <a:t>4 stades (stade 0 = éveil)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5">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5">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5">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additive="base">
                                        <p:cTn id="25" dur="500" fill="hold"/>
                                        <p:tgtEl>
                                          <p:spTgt spid="115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71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5">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5715">
                                            <p:txEl>
                                              <p:pRg st="4" end="4"/>
                                            </p:txEl>
                                          </p:spTgt>
                                        </p:tgtEl>
                                        <p:attrNameLst>
                                          <p:attrName>style.visibility</p:attrName>
                                        </p:attrNameLst>
                                      </p:cBhvr>
                                      <p:to>
                                        <p:strVal val="visible"/>
                                      </p:to>
                                    </p:set>
                                    <p:anim calcmode="lin" valueType="num">
                                      <p:cBhvr additive="base">
                                        <p:cTn id="31" dur="500" fill="hold"/>
                                        <p:tgtEl>
                                          <p:spTgt spid="115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571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09600" y="44624"/>
            <a:ext cx="7239000" cy="523220"/>
          </a:xfrm>
          <a:prstGeom prst="rect">
            <a:avLst/>
          </a:prstGeom>
          <a:noFill/>
          <a:ln w="28575">
            <a:noFill/>
            <a:miter lim="800000"/>
            <a:headEnd/>
            <a:tailEnd/>
          </a:ln>
        </p:spPr>
        <p:txBody>
          <a:bodyPr>
            <a:spAutoFit/>
          </a:bodyPr>
          <a:lstStyle/>
          <a:p>
            <a:r>
              <a:rPr lang="fr-CA" sz="2800" b="1" dirty="0">
                <a:solidFill>
                  <a:srgbClr val="00FF00"/>
                </a:solidFill>
              </a:rPr>
              <a:t>Sommeil paradoxal:</a:t>
            </a:r>
          </a:p>
        </p:txBody>
      </p:sp>
      <p:sp>
        <p:nvSpPr>
          <p:cNvPr id="116739" name="Text Box 3"/>
          <p:cNvSpPr txBox="1">
            <a:spLocks noChangeArrowheads="1"/>
          </p:cNvSpPr>
          <p:nvPr/>
        </p:nvSpPr>
        <p:spPr bwMode="auto">
          <a:xfrm>
            <a:off x="323528" y="692696"/>
            <a:ext cx="8591872" cy="6001643"/>
          </a:xfrm>
          <a:prstGeom prst="rect">
            <a:avLst/>
          </a:prstGeom>
          <a:noFill/>
          <a:ln w="28575">
            <a:noFill/>
            <a:miter lim="800000"/>
            <a:headEnd/>
            <a:tailEnd/>
          </a:ln>
        </p:spPr>
        <p:txBody>
          <a:bodyPr wrap="square">
            <a:spAutoFit/>
          </a:bodyPr>
          <a:lstStyle/>
          <a:p>
            <a:pPr marL="381000" indent="-381000">
              <a:buFontTx/>
              <a:buChar char="•"/>
            </a:pPr>
            <a:r>
              <a:rPr lang="fr-CA" b="1" dirty="0"/>
              <a:t>Intense activité du cerveau (parfois plus </a:t>
            </a:r>
            <a:r>
              <a:rPr lang="fr-CA" b="1" dirty="0" smtClean="0"/>
              <a:t>qu’à </a:t>
            </a:r>
            <a:r>
              <a:rPr lang="fr-CA" b="1" dirty="0"/>
              <a:t>l ’éveil)</a:t>
            </a:r>
          </a:p>
          <a:p>
            <a:pPr marL="381000" indent="-381000">
              <a:buFontTx/>
              <a:buChar char="•"/>
            </a:pPr>
            <a:r>
              <a:rPr lang="fr-CA" b="1" dirty="0"/>
              <a:t>Ondes alpha et bêta</a:t>
            </a:r>
          </a:p>
          <a:p>
            <a:pPr marL="381000" indent="-381000">
              <a:buFontTx/>
              <a:buChar char="•"/>
            </a:pPr>
            <a:r>
              <a:rPr lang="fr-CA" b="1" dirty="0"/>
              <a:t>Correspond au rêve en général (90% des gens éveillés pendant le </a:t>
            </a:r>
            <a:r>
              <a:rPr lang="fr-CA" b="1" dirty="0" smtClean="0"/>
              <a:t>sommeil paradoxal </a:t>
            </a:r>
            <a:r>
              <a:rPr lang="fr-CA" b="1" dirty="0"/>
              <a:t>disent qu’elles rêvaient)</a:t>
            </a:r>
          </a:p>
          <a:p>
            <a:pPr marL="381000" indent="-381000">
              <a:buFontTx/>
              <a:buChar char="•"/>
            </a:pPr>
            <a:r>
              <a:rPr lang="fr-CA" b="1" dirty="0"/>
              <a:t>Mouvement rapide des yeux (REM)</a:t>
            </a:r>
          </a:p>
          <a:p>
            <a:pPr marL="381000" indent="-381000">
              <a:buFontTx/>
              <a:buChar char="•"/>
            </a:pPr>
            <a:r>
              <a:rPr lang="fr-CA" b="1" dirty="0"/>
              <a:t>Perte de tonus musculaire, paralysie complète (moins à la tête)</a:t>
            </a:r>
          </a:p>
          <a:p>
            <a:pPr marL="381000" indent="-381000">
              <a:buFontTx/>
              <a:buChar char="•"/>
            </a:pPr>
            <a:r>
              <a:rPr lang="fr-CA" b="1" dirty="0"/>
              <a:t>Augmentation des rythmes cardiaque et respiratoire (par rapport au sommeil lent</a:t>
            </a:r>
            <a:r>
              <a:rPr lang="fr-CA" b="1" dirty="0" smtClean="0"/>
              <a:t>)</a:t>
            </a:r>
          </a:p>
          <a:p>
            <a:pPr marL="381000" indent="-381000">
              <a:buFontTx/>
              <a:buChar char="•"/>
            </a:pPr>
            <a:r>
              <a:rPr lang="fr-CA" b="1" dirty="0" smtClean="0"/>
              <a:t>Augmentation de la consommation d’O</a:t>
            </a:r>
            <a:r>
              <a:rPr lang="fr-CA" sz="1600" b="1" dirty="0" smtClean="0"/>
              <a:t>2</a:t>
            </a:r>
            <a:endParaRPr lang="fr-CA" b="1" dirty="0"/>
          </a:p>
          <a:p>
            <a:pPr marL="381000" indent="-381000">
              <a:buFontTx/>
              <a:buChar char="•"/>
            </a:pPr>
            <a:r>
              <a:rPr lang="fr-CA" b="1" dirty="0"/>
              <a:t>Érection (pénis, clitoris) </a:t>
            </a:r>
          </a:p>
          <a:p>
            <a:pPr marL="381000" indent="-381000">
              <a:buFontTx/>
              <a:buChar char="•"/>
            </a:pPr>
            <a:r>
              <a:rPr lang="fr-CA" b="1" dirty="0"/>
              <a:t>Durée: 5 à 50 minutes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4" end="4"/>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5" end="5"/>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additive="base">
                                        <p:cTn id="43" dur="500" fill="hold"/>
                                        <p:tgtEl>
                                          <p:spTgt spid="1167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6739">
                                            <p:txEl>
                                              <p:pRg st="6" end="6"/>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6" end="6"/>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6739">
                                            <p:txEl>
                                              <p:pRg st="7" end="7"/>
                                            </p:txEl>
                                          </p:spTgt>
                                        </p:tgtEl>
                                        <p:attrNameLst>
                                          <p:attrName>style.visibility</p:attrName>
                                        </p:attrNameLst>
                                      </p:cBhvr>
                                      <p:to>
                                        <p:strVal val="visible"/>
                                      </p:to>
                                    </p:set>
                                    <p:anim calcmode="lin" valueType="num">
                                      <p:cBhvr additive="base">
                                        <p:cTn id="49" dur="500" fill="hold"/>
                                        <p:tgtEl>
                                          <p:spTgt spid="1167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6739">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7" end="7"/>
                                            </p:txEl>
                                          </p:spTgt>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6739">
                                            <p:txEl>
                                              <p:pRg st="8" end="8"/>
                                            </p:txEl>
                                          </p:spTgt>
                                        </p:tgtEl>
                                        <p:attrNameLst>
                                          <p:attrName>style.visibility</p:attrName>
                                        </p:attrNameLst>
                                      </p:cBhvr>
                                      <p:to>
                                        <p:strVal val="visible"/>
                                      </p:to>
                                    </p:set>
                                    <p:anim calcmode="lin" valueType="num">
                                      <p:cBhvr additive="base">
                                        <p:cTn id="55" dur="500" fill="hold"/>
                                        <p:tgtEl>
                                          <p:spTgt spid="11673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6739">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533400"/>
            <a:ext cx="7467600" cy="457200"/>
          </a:xfrm>
          <a:prstGeom prst="rect">
            <a:avLst/>
          </a:prstGeom>
          <a:noFill/>
          <a:ln w="28575">
            <a:noFill/>
            <a:miter lim="800000"/>
            <a:headEnd/>
            <a:tailEnd/>
          </a:ln>
        </p:spPr>
        <p:txBody>
          <a:bodyPr>
            <a:spAutoFit/>
          </a:bodyPr>
          <a:lstStyle/>
          <a:p>
            <a:r>
              <a:rPr lang="fr-CA" b="1" dirty="0"/>
              <a:t>Durée du sommeil paradoxal diminue avec </a:t>
            </a:r>
            <a:r>
              <a:rPr lang="fr-CA" b="1" dirty="0" smtClean="0"/>
              <a:t>l’âge</a:t>
            </a:r>
            <a:endParaRPr lang="fr-CA" b="1" dirty="0"/>
          </a:p>
        </p:txBody>
      </p:sp>
      <p:pic>
        <p:nvPicPr>
          <p:cNvPr id="117763" name="Picture 3" descr="sommage"/>
          <p:cNvPicPr>
            <a:picLocks noChangeAspect="1" noChangeArrowheads="1"/>
          </p:cNvPicPr>
          <p:nvPr/>
        </p:nvPicPr>
        <p:blipFill>
          <a:blip r:embed="rId2" cstate="print"/>
          <a:srcRect/>
          <a:stretch>
            <a:fillRect/>
          </a:stretch>
        </p:blipFill>
        <p:spPr bwMode="auto">
          <a:xfrm>
            <a:off x="1295400" y="1600200"/>
            <a:ext cx="6635750" cy="3959225"/>
          </a:xfrm>
          <a:prstGeom prst="rect">
            <a:avLst/>
          </a:prstGeom>
          <a:noFill/>
          <a:effectLst>
            <a:outerShdw dist="71842" dir="2700000" algn="ctr" rotWithShape="0">
              <a:schemeClr val="tx2"/>
            </a:outerShdw>
          </a:effec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81000" y="533400"/>
            <a:ext cx="85344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Le </a:t>
            </a:r>
            <a:r>
              <a:rPr lang="fr-CA" sz="3200" b="1" dirty="0"/>
              <a:t>système nerveux autonome</a:t>
            </a:r>
          </a:p>
        </p:txBody>
      </p:sp>
      <p:sp>
        <p:nvSpPr>
          <p:cNvPr id="63491" name="Text Box 3"/>
          <p:cNvSpPr txBox="1">
            <a:spLocks noChangeArrowheads="1"/>
          </p:cNvSpPr>
          <p:nvPr/>
        </p:nvSpPr>
        <p:spPr bwMode="auto">
          <a:xfrm>
            <a:off x="533400" y="1295400"/>
            <a:ext cx="8215064" cy="830997"/>
          </a:xfrm>
          <a:prstGeom prst="rect">
            <a:avLst/>
          </a:prstGeom>
          <a:noFill/>
          <a:ln w="28575">
            <a:noFill/>
            <a:miter lim="800000"/>
            <a:headEnd/>
            <a:tailEnd/>
          </a:ln>
        </p:spPr>
        <p:txBody>
          <a:bodyPr wrap="square">
            <a:spAutoFit/>
          </a:bodyPr>
          <a:lstStyle/>
          <a:p>
            <a:r>
              <a:rPr lang="fr-CA" b="1" dirty="0"/>
              <a:t>= portion du système nerveux assurant la régulation du milieu interne (contrôle des organes végétatifs)</a:t>
            </a:r>
          </a:p>
        </p:txBody>
      </p:sp>
      <p:sp>
        <p:nvSpPr>
          <p:cNvPr id="118788" name="Text Box 4"/>
          <p:cNvSpPr txBox="1">
            <a:spLocks noChangeArrowheads="1"/>
          </p:cNvSpPr>
          <p:nvPr/>
        </p:nvSpPr>
        <p:spPr bwMode="auto">
          <a:xfrm>
            <a:off x="533400" y="2743200"/>
            <a:ext cx="7543800" cy="1569660"/>
          </a:xfrm>
          <a:prstGeom prst="rect">
            <a:avLst/>
          </a:prstGeom>
          <a:noFill/>
          <a:ln w="28575">
            <a:noFill/>
            <a:miter lim="800000"/>
            <a:headEnd/>
            <a:tailEnd/>
          </a:ln>
          <a:effectLst>
            <a:outerShdw dist="35921" dir="2700000" algn="ctr" rotWithShape="0">
              <a:schemeClr val="tx2"/>
            </a:outerShdw>
          </a:effectLst>
        </p:spPr>
        <p:txBody>
          <a:bodyPr>
            <a:spAutoFit/>
          </a:bodyPr>
          <a:lstStyle/>
          <a:p>
            <a:pPr marL="285750" indent="-285750">
              <a:defRPr/>
            </a:pPr>
            <a:r>
              <a:rPr lang="fr-CA" b="1" dirty="0"/>
              <a:t>Formé de deux ensembles de fibres nerveuses:</a:t>
            </a:r>
          </a:p>
          <a:p>
            <a:pPr marL="285750" indent="-285750">
              <a:buFontTx/>
              <a:buChar char="•"/>
              <a:defRPr/>
            </a:pPr>
            <a:r>
              <a:rPr lang="fr-CA" b="1" dirty="0"/>
              <a:t>Système sympathique</a:t>
            </a:r>
          </a:p>
          <a:p>
            <a:pPr marL="285750" indent="-285750">
              <a:buFontTx/>
              <a:buChar char="•"/>
              <a:defRPr/>
            </a:pPr>
            <a:r>
              <a:rPr lang="fr-CA" b="1" dirty="0"/>
              <a:t>Système parasympathique</a:t>
            </a:r>
          </a:p>
        </p:txBody>
      </p:sp>
      <p:sp>
        <p:nvSpPr>
          <p:cNvPr id="118789" name="Text Box 5"/>
          <p:cNvSpPr txBox="1">
            <a:spLocks noChangeArrowheads="1"/>
          </p:cNvSpPr>
          <p:nvPr/>
        </p:nvSpPr>
        <p:spPr bwMode="auto">
          <a:xfrm>
            <a:off x="533400" y="4724400"/>
            <a:ext cx="7086600" cy="1200329"/>
          </a:xfrm>
          <a:prstGeom prst="rect">
            <a:avLst/>
          </a:prstGeom>
          <a:noFill/>
          <a:ln w="28575">
            <a:noFill/>
            <a:miter lim="800000"/>
            <a:headEnd/>
            <a:tailEnd/>
          </a:ln>
        </p:spPr>
        <p:txBody>
          <a:bodyPr>
            <a:spAutoFit/>
          </a:bodyPr>
          <a:lstStyle/>
          <a:p>
            <a:r>
              <a:rPr lang="fr-CA" b="1" dirty="0"/>
              <a:t>La plupart des organes reçoivent des terminaisons sympathiques et des terminaisons parasympathiques.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9"/>
                                        </p:tgtEl>
                                        <p:attrNameLst>
                                          <p:attrName>style.visibility</p:attrName>
                                        </p:attrNameLst>
                                      </p:cBhvr>
                                      <p:to>
                                        <p:strVal val="visible"/>
                                      </p:to>
                                    </p:set>
                                    <p:anim calcmode="lin" valueType="num">
                                      <p:cBhvr additive="base">
                                        <p:cTn id="25" dur="500" fill="hold"/>
                                        <p:tgtEl>
                                          <p:spTgt spid="118789"/>
                                        </p:tgtEl>
                                        <p:attrNameLst>
                                          <p:attrName>ppt_x</p:attrName>
                                        </p:attrNameLst>
                                      </p:cBhvr>
                                      <p:tavLst>
                                        <p:tav tm="0">
                                          <p:val>
                                            <p:strVal val="#ppt_x"/>
                                          </p:val>
                                        </p:tav>
                                        <p:tav tm="100000">
                                          <p:val>
                                            <p:strVal val="#ppt_x"/>
                                          </p:val>
                                        </p:tav>
                                      </p:tavLst>
                                    </p:anim>
                                    <p:anim calcmode="lin" valueType="num">
                                      <p:cBhvr additive="base">
                                        <p:cTn id="26" dur="500" fill="hold"/>
                                        <p:tgtEl>
                                          <p:spTgt spid="118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build="p" autoUpdateAnimBg="0"/>
      <p:bldP spid="11878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naparasympa"/>
          <p:cNvPicPr>
            <a:picLocks noChangeAspect="1" noChangeArrowheads="1"/>
          </p:cNvPicPr>
          <p:nvPr/>
        </p:nvPicPr>
        <p:blipFill>
          <a:blip r:embed="rId2" cstate="print"/>
          <a:srcRect/>
          <a:stretch>
            <a:fillRect/>
          </a:stretch>
        </p:blipFill>
        <p:spPr bwMode="auto">
          <a:xfrm>
            <a:off x="609600" y="762000"/>
            <a:ext cx="8229600" cy="37623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na"/>
          <p:cNvPicPr>
            <a:picLocks noChangeAspect="1" noChangeArrowheads="1"/>
          </p:cNvPicPr>
          <p:nvPr/>
        </p:nvPicPr>
        <p:blipFill>
          <a:blip r:embed="rId2" cstate="print"/>
          <a:srcRect/>
          <a:stretch>
            <a:fillRect/>
          </a:stretch>
        </p:blipFill>
        <p:spPr bwMode="auto">
          <a:xfrm>
            <a:off x="3768725" y="152400"/>
            <a:ext cx="5154613" cy="6705600"/>
          </a:xfrm>
          <a:prstGeom prst="rect">
            <a:avLst/>
          </a:prstGeom>
          <a:noFill/>
          <a:ln w="9525">
            <a:noFill/>
            <a:miter lim="800000"/>
            <a:headEnd/>
            <a:tailEnd/>
          </a:ln>
        </p:spPr>
      </p:pic>
      <p:sp>
        <p:nvSpPr>
          <p:cNvPr id="119811" name="Text Box 3"/>
          <p:cNvSpPr txBox="1">
            <a:spLocks noChangeArrowheads="1"/>
          </p:cNvSpPr>
          <p:nvPr/>
        </p:nvSpPr>
        <p:spPr bwMode="auto">
          <a:xfrm>
            <a:off x="323528" y="620688"/>
            <a:ext cx="3429000" cy="249299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dirty="0"/>
              <a:t>Fibres </a:t>
            </a:r>
            <a:r>
              <a:rPr lang="fr-CA" b="1" dirty="0" smtClean="0">
                <a:solidFill>
                  <a:srgbClr val="FF0000"/>
                </a:solidFill>
              </a:rPr>
              <a:t>SYMPATHIQUES</a:t>
            </a:r>
            <a:r>
              <a:rPr lang="fr-CA" b="1" dirty="0" smtClean="0"/>
              <a:t>: </a:t>
            </a:r>
            <a:r>
              <a:rPr lang="fr-CA" b="1" dirty="0"/>
              <a:t>proviennent de la moelle épinière.</a:t>
            </a:r>
          </a:p>
          <a:p>
            <a:pPr>
              <a:defRPr/>
            </a:pPr>
            <a:r>
              <a:rPr lang="fr-CA" b="1" dirty="0"/>
              <a:t>Neurotransmetteur = </a:t>
            </a:r>
            <a:r>
              <a:rPr lang="fr-CA" b="1" dirty="0" smtClean="0">
                <a:solidFill>
                  <a:srgbClr val="00FF00"/>
                </a:solidFill>
              </a:rPr>
              <a:t>NORADRENALINE</a:t>
            </a:r>
            <a:endParaRPr lang="fr-CA" b="1" dirty="0"/>
          </a:p>
        </p:txBody>
      </p:sp>
      <p:sp>
        <p:nvSpPr>
          <p:cNvPr id="119812" name="Text Box 4"/>
          <p:cNvSpPr txBox="1">
            <a:spLocks noChangeArrowheads="1"/>
          </p:cNvSpPr>
          <p:nvPr/>
        </p:nvSpPr>
        <p:spPr bwMode="auto">
          <a:xfrm>
            <a:off x="126504" y="3140968"/>
            <a:ext cx="3581400" cy="3600986"/>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b="1" dirty="0"/>
              <a:t>Fibres </a:t>
            </a:r>
            <a:r>
              <a:rPr lang="fr-CA" b="1" dirty="0" smtClean="0">
                <a:solidFill>
                  <a:srgbClr val="FF0000"/>
                </a:solidFill>
              </a:rPr>
              <a:t>PARASYMPATHIQUES</a:t>
            </a:r>
            <a:r>
              <a:rPr lang="fr-CA" b="1" dirty="0" smtClean="0"/>
              <a:t>: </a:t>
            </a:r>
            <a:r>
              <a:rPr lang="fr-CA" b="1" dirty="0"/>
              <a:t>La plupart sont dans des nerfs crâniens (le nerf </a:t>
            </a:r>
            <a:r>
              <a:rPr lang="fr-CA" b="1" dirty="0" smtClean="0"/>
              <a:t>vague ou pneumogastrique ou </a:t>
            </a:r>
            <a:r>
              <a:rPr lang="fr-CA" b="1" dirty="0"/>
              <a:t>X, surtout).</a:t>
            </a:r>
          </a:p>
          <a:p>
            <a:pPr>
              <a:defRPr/>
            </a:pPr>
            <a:r>
              <a:rPr lang="fr-CA" b="1" dirty="0"/>
              <a:t>Neurotransmetteur = </a:t>
            </a:r>
            <a:r>
              <a:rPr lang="fr-CA" b="1" dirty="0" smtClean="0">
                <a:solidFill>
                  <a:srgbClr val="00FF00"/>
                </a:solidFill>
              </a:rPr>
              <a:t>ACETYLCHOLINE</a:t>
            </a:r>
            <a:r>
              <a:rPr lang="fr-CA" b="1" dirty="0" smtClean="0"/>
              <a:t>.</a:t>
            </a:r>
            <a:endParaRPr lang="fr-CA" b="1" dirty="0"/>
          </a:p>
        </p:txBody>
      </p:sp>
      <p:sp>
        <p:nvSpPr>
          <p:cNvPr id="119813" name="Rectangle 5"/>
          <p:cNvSpPr>
            <a:spLocks noChangeArrowheads="1"/>
          </p:cNvSpPr>
          <p:nvPr/>
        </p:nvSpPr>
        <p:spPr bwMode="auto">
          <a:xfrm>
            <a:off x="7162800" y="3276600"/>
            <a:ext cx="609600" cy="304800"/>
          </a:xfrm>
          <a:prstGeom prst="rect">
            <a:avLst/>
          </a:prstGeom>
          <a:noFill/>
          <a:ln w="28575">
            <a:solidFill>
              <a:srgbClr val="CC3300"/>
            </a:solidFill>
            <a:miter lim="800000"/>
            <a:headEnd/>
            <a:tailEnd/>
          </a:ln>
        </p:spPr>
        <p:txBody>
          <a:bodyPr wrap="none" anchor="ctr">
            <a:spAutoFit/>
          </a:bodyPr>
          <a:lstStyle/>
          <a:p>
            <a:endParaRPr lang="fr-FR"/>
          </a:p>
        </p:txBody>
      </p:sp>
      <p:grpSp>
        <p:nvGrpSpPr>
          <p:cNvPr id="2" name="Group 6"/>
          <p:cNvGrpSpPr>
            <a:grpSpLocks/>
          </p:cNvGrpSpPr>
          <p:nvPr/>
        </p:nvGrpSpPr>
        <p:grpSpPr bwMode="auto">
          <a:xfrm>
            <a:off x="3352800" y="2362200"/>
            <a:ext cx="990600" cy="2286000"/>
            <a:chOff x="2112" y="1488"/>
            <a:chExt cx="624" cy="1440"/>
          </a:xfrm>
        </p:grpSpPr>
        <p:grpSp>
          <p:nvGrpSpPr>
            <p:cNvPr id="66567" name="Group 7"/>
            <p:cNvGrpSpPr>
              <a:grpSpLocks/>
            </p:cNvGrpSpPr>
            <p:nvPr/>
          </p:nvGrpSpPr>
          <p:grpSpPr bwMode="auto">
            <a:xfrm>
              <a:off x="2640" y="1488"/>
              <a:ext cx="96" cy="1440"/>
              <a:chOff x="2640" y="1488"/>
              <a:chExt cx="96" cy="1440"/>
            </a:xfrm>
          </p:grpSpPr>
          <p:sp>
            <p:nvSpPr>
              <p:cNvPr id="66569" name="Line 8"/>
              <p:cNvSpPr>
                <a:spLocks noChangeShapeType="1"/>
              </p:cNvSpPr>
              <p:nvPr/>
            </p:nvSpPr>
            <p:spPr bwMode="auto">
              <a:xfrm flipH="1">
                <a:off x="2640" y="1488"/>
                <a:ext cx="96" cy="0"/>
              </a:xfrm>
              <a:prstGeom prst="line">
                <a:avLst/>
              </a:prstGeom>
              <a:noFill/>
              <a:ln w="28575">
                <a:solidFill>
                  <a:srgbClr val="CC3300"/>
                </a:solidFill>
                <a:round/>
                <a:headEnd/>
                <a:tailEnd/>
              </a:ln>
            </p:spPr>
            <p:txBody>
              <a:bodyPr wrap="none" anchor="ctr">
                <a:spAutoFit/>
              </a:bodyPr>
              <a:lstStyle/>
              <a:p>
                <a:endParaRPr lang="fr-FR"/>
              </a:p>
            </p:txBody>
          </p:sp>
          <p:sp>
            <p:nvSpPr>
              <p:cNvPr id="66570" name="Line 9"/>
              <p:cNvSpPr>
                <a:spLocks noChangeShapeType="1"/>
              </p:cNvSpPr>
              <p:nvPr/>
            </p:nvSpPr>
            <p:spPr bwMode="auto">
              <a:xfrm>
                <a:off x="2640" y="1488"/>
                <a:ext cx="0" cy="1440"/>
              </a:xfrm>
              <a:prstGeom prst="line">
                <a:avLst/>
              </a:prstGeom>
              <a:noFill/>
              <a:ln w="28575">
                <a:solidFill>
                  <a:srgbClr val="CC3300"/>
                </a:solidFill>
                <a:round/>
                <a:headEnd/>
                <a:tailEnd/>
              </a:ln>
            </p:spPr>
            <p:txBody>
              <a:bodyPr wrap="none" anchor="ctr">
                <a:spAutoFit/>
              </a:bodyPr>
              <a:lstStyle/>
              <a:p>
                <a:endParaRPr lang="fr-FR"/>
              </a:p>
            </p:txBody>
          </p:sp>
          <p:sp>
            <p:nvSpPr>
              <p:cNvPr id="66571" name="Line 10"/>
              <p:cNvSpPr>
                <a:spLocks noChangeShapeType="1"/>
              </p:cNvSpPr>
              <p:nvPr/>
            </p:nvSpPr>
            <p:spPr bwMode="auto">
              <a:xfrm>
                <a:off x="2640" y="2928"/>
                <a:ext cx="96" cy="0"/>
              </a:xfrm>
              <a:prstGeom prst="line">
                <a:avLst/>
              </a:prstGeom>
              <a:noFill/>
              <a:ln w="28575">
                <a:solidFill>
                  <a:srgbClr val="CC3300"/>
                </a:solidFill>
                <a:round/>
                <a:headEnd/>
                <a:tailEnd/>
              </a:ln>
            </p:spPr>
            <p:txBody>
              <a:bodyPr wrap="none" anchor="ctr">
                <a:spAutoFit/>
              </a:bodyPr>
              <a:lstStyle/>
              <a:p>
                <a:endParaRPr lang="fr-FR"/>
              </a:p>
            </p:txBody>
          </p:sp>
        </p:grpSp>
        <p:sp>
          <p:nvSpPr>
            <p:cNvPr id="66568" name="Line 11"/>
            <p:cNvSpPr>
              <a:spLocks noChangeShapeType="1"/>
            </p:cNvSpPr>
            <p:nvPr/>
          </p:nvSpPr>
          <p:spPr bwMode="auto">
            <a:xfrm>
              <a:off x="2112" y="2208"/>
              <a:ext cx="528" cy="0"/>
            </a:xfrm>
            <a:prstGeom prst="line">
              <a:avLst/>
            </a:prstGeom>
            <a:noFill/>
            <a:ln w="28575">
              <a:solidFill>
                <a:srgbClr val="CC3300"/>
              </a:solidFill>
              <a:round/>
              <a:headEnd/>
              <a:tailEnd type="triangle" w="med" len="med"/>
            </a:ln>
          </p:spPr>
          <p:txBody>
            <a:bodyPr wrap="none"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0-#ppt_w/2"/>
                                          </p:val>
                                        </p:tav>
                                        <p:tav tm="100000">
                                          <p:val>
                                            <p:strVal val="#ppt_x"/>
                                          </p:val>
                                        </p:tav>
                                      </p:tavLst>
                                    </p:anim>
                                    <p:anim calcmode="lin" valueType="num">
                                      <p:cBhvr additive="base">
                                        <p:cTn id="8" dur="500" fill="hold"/>
                                        <p:tgtEl>
                                          <p:spTgt spid="1198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2"/>
                                        </p:tgtEl>
                                        <p:attrNameLst>
                                          <p:attrName>style.visibility</p:attrName>
                                        </p:attrNameLst>
                                      </p:cBhvr>
                                      <p:to>
                                        <p:strVal val="visible"/>
                                      </p:to>
                                    </p:set>
                                    <p:anim calcmode="lin" valueType="num">
                                      <p:cBhvr additive="base">
                                        <p:cTn id="19" dur="500" fill="hold"/>
                                        <p:tgtEl>
                                          <p:spTgt spid="119812"/>
                                        </p:tgtEl>
                                        <p:attrNameLst>
                                          <p:attrName>ppt_x</p:attrName>
                                        </p:attrNameLst>
                                      </p:cBhvr>
                                      <p:tavLst>
                                        <p:tav tm="0">
                                          <p:val>
                                            <p:strVal val="0-#ppt_w/2"/>
                                          </p:val>
                                        </p:tav>
                                        <p:tav tm="100000">
                                          <p:val>
                                            <p:strVal val="#ppt_x"/>
                                          </p:val>
                                        </p:tav>
                                      </p:tavLst>
                                    </p:anim>
                                    <p:anim calcmode="lin" valueType="num">
                                      <p:cBhvr additive="base">
                                        <p:cTn id="20" dur="500" fill="hold"/>
                                        <p:tgtEl>
                                          <p:spTgt spid="1198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9813"/>
                                        </p:tgtEl>
                                        <p:attrNameLst>
                                          <p:attrName>style.visibility</p:attrName>
                                        </p:attrNameLst>
                                      </p:cBhvr>
                                      <p:to>
                                        <p:strVal val="visible"/>
                                      </p:to>
                                    </p:set>
                                    <p:anim calcmode="lin" valueType="num">
                                      <p:cBhvr additive="base">
                                        <p:cTn id="25" dur="500" fill="hold"/>
                                        <p:tgtEl>
                                          <p:spTgt spid="119813"/>
                                        </p:tgtEl>
                                        <p:attrNameLst>
                                          <p:attrName>ppt_x</p:attrName>
                                        </p:attrNameLst>
                                      </p:cBhvr>
                                      <p:tavLst>
                                        <p:tav tm="0">
                                          <p:val>
                                            <p:strVal val="1+#ppt_w/2"/>
                                          </p:val>
                                        </p:tav>
                                        <p:tav tm="100000">
                                          <p:val>
                                            <p:strVal val="#ppt_x"/>
                                          </p:val>
                                        </p:tav>
                                      </p:tavLst>
                                    </p:anim>
                                    <p:anim calcmode="lin" valueType="num">
                                      <p:cBhvr additive="base">
                                        <p:cTn id="26" dur="500" fill="hold"/>
                                        <p:tgtEl>
                                          <p:spTgt spid="1198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P spid="119812" grpId="0" autoUpdateAnimBg="0"/>
      <p:bldP spid="1198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na"/>
          <p:cNvPicPr>
            <a:picLocks noChangeAspect="1" noChangeArrowheads="1"/>
          </p:cNvPicPr>
          <p:nvPr/>
        </p:nvPicPr>
        <p:blipFill>
          <a:blip r:embed="rId2" cstate="print"/>
          <a:srcRect/>
          <a:stretch>
            <a:fillRect/>
          </a:stretch>
        </p:blipFill>
        <p:spPr bwMode="auto">
          <a:xfrm>
            <a:off x="755577" y="0"/>
            <a:ext cx="8167762"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762000" y="476672"/>
            <a:ext cx="7162800" cy="2246769"/>
          </a:xfrm>
          <a:prstGeom prst="rect">
            <a:avLst/>
          </a:prstGeom>
          <a:noFill/>
          <a:ln w="28575">
            <a:noFill/>
            <a:miter lim="800000"/>
            <a:headEnd/>
            <a:tailEnd/>
          </a:ln>
        </p:spPr>
        <p:txBody>
          <a:bodyPr>
            <a:spAutoFit/>
          </a:bodyPr>
          <a:lstStyle/>
          <a:p>
            <a:pPr marL="285750" indent="-285750"/>
            <a:r>
              <a:rPr lang="fr-CA" sz="2800" b="1" dirty="0"/>
              <a:t>Système sympathique: </a:t>
            </a:r>
          </a:p>
          <a:p>
            <a:pPr marL="285750" indent="-285750">
              <a:buFontTx/>
              <a:buChar char="•"/>
            </a:pPr>
            <a:r>
              <a:rPr lang="fr-CA" sz="2800" b="1" dirty="0"/>
              <a:t>Actif en cas d’urgence.</a:t>
            </a:r>
          </a:p>
          <a:p>
            <a:pPr marL="285750" indent="-285750">
              <a:buFontTx/>
              <a:buChar char="•"/>
            </a:pPr>
            <a:r>
              <a:rPr lang="fr-CA" sz="2800" b="1" dirty="0"/>
              <a:t>Prépare l’organisme à affronter un danger : attaque ou fuite.</a:t>
            </a:r>
          </a:p>
        </p:txBody>
      </p:sp>
      <p:sp>
        <p:nvSpPr>
          <p:cNvPr id="120835" name="Text Box 3"/>
          <p:cNvSpPr txBox="1">
            <a:spLocks noChangeArrowheads="1"/>
          </p:cNvSpPr>
          <p:nvPr/>
        </p:nvSpPr>
        <p:spPr bwMode="auto">
          <a:xfrm>
            <a:off x="762000" y="3555593"/>
            <a:ext cx="7391400" cy="1169551"/>
          </a:xfrm>
          <a:prstGeom prst="rect">
            <a:avLst/>
          </a:prstGeom>
          <a:noFill/>
          <a:ln w="28575">
            <a:noFill/>
            <a:miter lim="800000"/>
            <a:headEnd/>
            <a:tailEnd/>
          </a:ln>
        </p:spPr>
        <p:txBody>
          <a:bodyPr>
            <a:spAutoFit/>
          </a:bodyPr>
          <a:lstStyle/>
          <a:p>
            <a:pPr marL="285750" indent="-285750"/>
            <a:r>
              <a:rPr lang="fr-CA" sz="2800" b="1" dirty="0"/>
              <a:t>Système parasympathique:</a:t>
            </a:r>
          </a:p>
          <a:p>
            <a:pPr marL="285750" indent="-285750">
              <a:buFontTx/>
              <a:buChar char="•"/>
            </a:pPr>
            <a:r>
              <a:rPr lang="fr-CA" sz="2800" b="1" dirty="0"/>
              <a:t>Actif au repos.</a:t>
            </a:r>
          </a:p>
        </p:txBody>
      </p:sp>
      <p:sp>
        <p:nvSpPr>
          <p:cNvPr id="120836" name="Text Box 4"/>
          <p:cNvSpPr txBox="1">
            <a:spLocks noChangeArrowheads="1"/>
          </p:cNvSpPr>
          <p:nvPr/>
        </p:nvSpPr>
        <p:spPr bwMode="auto">
          <a:xfrm>
            <a:off x="0" y="5139189"/>
            <a:ext cx="9144000" cy="954107"/>
          </a:xfrm>
          <a:prstGeom prst="rect">
            <a:avLst/>
          </a:prstGeom>
          <a:noFill/>
          <a:ln w="28575">
            <a:noFill/>
            <a:miter lim="800000"/>
            <a:headEnd/>
            <a:tailEnd/>
          </a:ln>
        </p:spPr>
        <p:txBody>
          <a:bodyPr wrap="square">
            <a:spAutoFit/>
          </a:bodyPr>
          <a:lstStyle/>
          <a:p>
            <a:r>
              <a:rPr lang="fr-CA" sz="2800" b="1" dirty="0"/>
              <a:t>En pratique, les deux systèmes sont toujours actifs (annulent leurs effets respectifs).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additive="base">
                                        <p:cTn id="7" dur="500" fill="hold"/>
                                        <p:tgtEl>
                                          <p:spTgt spid="120835"/>
                                        </p:tgtEl>
                                        <p:attrNameLst>
                                          <p:attrName>ppt_x</p:attrName>
                                        </p:attrNameLst>
                                      </p:cBhvr>
                                      <p:tavLst>
                                        <p:tav tm="0">
                                          <p:val>
                                            <p:strVal val="0-#ppt_w/2"/>
                                          </p:val>
                                        </p:tav>
                                        <p:tav tm="100000">
                                          <p:val>
                                            <p:strVal val="#ppt_x"/>
                                          </p:val>
                                        </p:tav>
                                      </p:tavLst>
                                    </p:anim>
                                    <p:anim calcmode="lin" valueType="num">
                                      <p:cBhvr additive="base">
                                        <p:cTn id="8" dur="500" fill="hold"/>
                                        <p:tgtEl>
                                          <p:spTgt spid="1208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 calcmode="lin" valueType="num">
                                      <p:cBhvr additive="base">
                                        <p:cTn id="13" dur="500" fill="hold"/>
                                        <p:tgtEl>
                                          <p:spTgt spid="120836"/>
                                        </p:tgtEl>
                                        <p:attrNameLst>
                                          <p:attrName>ppt_x</p:attrName>
                                        </p:attrNameLst>
                                      </p:cBhvr>
                                      <p:tavLst>
                                        <p:tav tm="0">
                                          <p:val>
                                            <p:strVal val="#ppt_x"/>
                                          </p:val>
                                        </p:tav>
                                        <p:tav tm="100000">
                                          <p:val>
                                            <p:strVal val="#ppt_x"/>
                                          </p:val>
                                        </p:tav>
                                      </p:tavLst>
                                    </p:anim>
                                    <p:anim calcmode="lin" valueType="num">
                                      <p:cBhvr additive="base">
                                        <p:cTn id="14"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ystem-nerveux-vegetatif"/>
          <p:cNvPicPr>
            <a:picLocks noChangeAspect="1" noChangeArrowheads="1"/>
          </p:cNvPicPr>
          <p:nvPr/>
        </p:nvPicPr>
        <p:blipFill>
          <a:blip r:embed="rId2" cstate="print"/>
          <a:srcRect/>
          <a:stretch>
            <a:fillRect/>
          </a:stretch>
        </p:blipFill>
        <p:spPr bwMode="auto">
          <a:xfrm>
            <a:off x="756616" y="0"/>
            <a:ext cx="7487792"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ortex"/>
          <p:cNvPicPr>
            <a:picLocks noChangeAspect="1" noChangeArrowheads="1"/>
          </p:cNvPicPr>
          <p:nvPr/>
        </p:nvPicPr>
        <p:blipFill>
          <a:blip r:embed="rId2" cstate="print"/>
          <a:srcRect/>
          <a:stretch>
            <a:fillRect/>
          </a:stretch>
        </p:blipFill>
        <p:spPr bwMode="auto">
          <a:xfrm>
            <a:off x="-36512" y="-27384"/>
            <a:ext cx="9208633" cy="6309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5476" name="Rectangle 4"/>
          <p:cNvSpPr>
            <a:spLocks noChangeArrowheads="1"/>
          </p:cNvSpPr>
          <p:nvPr/>
        </p:nvSpPr>
        <p:spPr bwMode="auto">
          <a:xfrm>
            <a:off x="7668344" y="3861048"/>
            <a:ext cx="1224136" cy="461665"/>
          </a:xfrm>
          <a:prstGeom prst="rect">
            <a:avLst/>
          </a:prstGeom>
          <a:noFill/>
          <a:ln w="38100">
            <a:solidFill>
              <a:srgbClr val="FF3300"/>
            </a:solidFill>
            <a:miter lim="800000"/>
            <a:headEnd/>
            <a:tailEnd/>
          </a:ln>
        </p:spPr>
        <p:txBody>
          <a:bodyPr wrap="square" anchor="ctr">
            <a:spAutoFit/>
          </a:bodyPr>
          <a:lstStyle/>
          <a:p>
            <a:endParaRPr lang="fr-FR"/>
          </a:p>
        </p:txBody>
      </p:sp>
      <p:sp>
        <p:nvSpPr>
          <p:cNvPr id="105477" name="Rectangle 5"/>
          <p:cNvSpPr>
            <a:spLocks noChangeArrowheads="1"/>
          </p:cNvSpPr>
          <p:nvPr/>
        </p:nvSpPr>
        <p:spPr bwMode="auto">
          <a:xfrm>
            <a:off x="2987824" y="1196752"/>
            <a:ext cx="1584176" cy="462533"/>
          </a:xfrm>
          <a:prstGeom prst="rect">
            <a:avLst/>
          </a:prstGeom>
          <a:noFill/>
          <a:ln w="38100">
            <a:solidFill>
              <a:srgbClr val="FF3300"/>
            </a:solidFill>
            <a:miter lim="800000"/>
            <a:headEnd/>
            <a:tailEnd/>
          </a:ln>
        </p:spPr>
        <p:txBody>
          <a:bodyPr wrap="square" anchor="ctr">
            <a:spAutoFit/>
          </a:bodyPr>
          <a:lstStyle/>
          <a:p>
            <a:endParaRPr lang="fr-FR"/>
          </a:p>
        </p:txBody>
      </p:sp>
      <p:sp>
        <p:nvSpPr>
          <p:cNvPr id="105478" name="Rectangle 6"/>
          <p:cNvSpPr>
            <a:spLocks noChangeArrowheads="1"/>
          </p:cNvSpPr>
          <p:nvPr/>
        </p:nvSpPr>
        <p:spPr bwMode="auto">
          <a:xfrm>
            <a:off x="611560" y="4365104"/>
            <a:ext cx="1872208" cy="461665"/>
          </a:xfrm>
          <a:prstGeom prst="rect">
            <a:avLst/>
          </a:prstGeom>
          <a:noFill/>
          <a:ln w="38100">
            <a:solidFill>
              <a:srgbClr val="FF3300"/>
            </a:solidFill>
            <a:miter lim="800000"/>
            <a:headEnd/>
            <a:tailEnd/>
          </a:ln>
        </p:spPr>
        <p:txBody>
          <a:bodyPr wrap="square" anchor="ctr">
            <a:spAutoFit/>
          </a:bodyPr>
          <a:lstStyle/>
          <a:p>
            <a:endParaRPr lang="fr-FR"/>
          </a:p>
        </p:txBody>
      </p:sp>
      <p:sp>
        <p:nvSpPr>
          <p:cNvPr id="105479" name="Rectangle 7"/>
          <p:cNvSpPr>
            <a:spLocks noChangeArrowheads="1"/>
          </p:cNvSpPr>
          <p:nvPr/>
        </p:nvSpPr>
        <p:spPr bwMode="auto">
          <a:xfrm>
            <a:off x="6948264" y="1484784"/>
            <a:ext cx="1656184" cy="461665"/>
          </a:xfrm>
          <a:prstGeom prst="rect">
            <a:avLst/>
          </a:prstGeom>
          <a:noFill/>
          <a:ln w="38100">
            <a:solidFill>
              <a:srgbClr val="FF3300"/>
            </a:solidFill>
            <a:miter lim="800000"/>
            <a:headEnd/>
            <a:tailEnd/>
          </a:ln>
        </p:spPr>
        <p:txBody>
          <a:bodyPr wrap="square" anchor="ctr">
            <a:spAutoFit/>
          </a:bodyPr>
          <a:lstStyle/>
          <a:p>
            <a:endParaRPr lang="fr-FR"/>
          </a:p>
        </p:txBody>
      </p:sp>
      <p:sp>
        <p:nvSpPr>
          <p:cNvPr id="105480" name="Rectangle 8"/>
          <p:cNvSpPr>
            <a:spLocks noChangeArrowheads="1"/>
          </p:cNvSpPr>
          <p:nvPr/>
        </p:nvSpPr>
        <p:spPr bwMode="auto">
          <a:xfrm>
            <a:off x="4716016" y="735087"/>
            <a:ext cx="1800200" cy="461665"/>
          </a:xfrm>
          <a:prstGeom prst="rect">
            <a:avLst/>
          </a:prstGeom>
          <a:noFill/>
          <a:ln w="38100">
            <a:solidFill>
              <a:srgbClr val="FF3300"/>
            </a:solidFill>
            <a:miter lim="800000"/>
            <a:headEnd/>
            <a:tailEnd/>
          </a:ln>
        </p:spPr>
        <p:txBody>
          <a:bodyPr wrap="square"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fill="hold"/>
                                        <p:tgtEl>
                                          <p:spTgt spid="105476"/>
                                        </p:tgtEl>
                                        <p:attrNameLst>
                                          <p:attrName>ppt_x</p:attrName>
                                        </p:attrNameLst>
                                      </p:cBhvr>
                                      <p:tavLst>
                                        <p:tav tm="0">
                                          <p:val>
                                            <p:strVal val="1+#ppt_w/2"/>
                                          </p:val>
                                        </p:tav>
                                        <p:tav tm="100000">
                                          <p:val>
                                            <p:strVal val="#ppt_x"/>
                                          </p:val>
                                        </p:tav>
                                      </p:tavLst>
                                    </p:anim>
                                    <p:anim calcmode="lin" valueType="num">
                                      <p:cBhvr additive="base">
                                        <p:cTn id="8" dur="500" fill="hold"/>
                                        <p:tgtEl>
                                          <p:spTgt spid="1054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477"/>
                                        </p:tgtEl>
                                        <p:attrNameLst>
                                          <p:attrName>style.visibility</p:attrName>
                                        </p:attrNameLst>
                                      </p:cBhvr>
                                      <p:to>
                                        <p:strVal val="visible"/>
                                      </p:to>
                                    </p:set>
                                    <p:anim calcmode="lin" valueType="num">
                                      <p:cBhvr additive="base">
                                        <p:cTn id="13" dur="500" fill="hold"/>
                                        <p:tgtEl>
                                          <p:spTgt spid="105477"/>
                                        </p:tgtEl>
                                        <p:attrNameLst>
                                          <p:attrName>ppt_x</p:attrName>
                                        </p:attrNameLst>
                                      </p:cBhvr>
                                      <p:tavLst>
                                        <p:tav tm="0">
                                          <p:val>
                                            <p:strVal val="0-#ppt_w/2"/>
                                          </p:val>
                                        </p:tav>
                                        <p:tav tm="100000">
                                          <p:val>
                                            <p:strVal val="#ppt_x"/>
                                          </p:val>
                                        </p:tav>
                                      </p:tavLst>
                                    </p:anim>
                                    <p:anim calcmode="lin" valueType="num">
                                      <p:cBhvr additive="base">
                                        <p:cTn id="14" dur="500" fill="hold"/>
                                        <p:tgtEl>
                                          <p:spTgt spid="1054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478"/>
                                        </p:tgtEl>
                                        <p:attrNameLst>
                                          <p:attrName>style.visibility</p:attrName>
                                        </p:attrNameLst>
                                      </p:cBhvr>
                                      <p:to>
                                        <p:strVal val="visible"/>
                                      </p:to>
                                    </p:set>
                                    <p:anim calcmode="lin" valueType="num">
                                      <p:cBhvr additive="base">
                                        <p:cTn id="19" dur="500" fill="hold"/>
                                        <p:tgtEl>
                                          <p:spTgt spid="105478"/>
                                        </p:tgtEl>
                                        <p:attrNameLst>
                                          <p:attrName>ppt_x</p:attrName>
                                        </p:attrNameLst>
                                      </p:cBhvr>
                                      <p:tavLst>
                                        <p:tav tm="0">
                                          <p:val>
                                            <p:strVal val="0-#ppt_w/2"/>
                                          </p:val>
                                        </p:tav>
                                        <p:tav tm="100000">
                                          <p:val>
                                            <p:strVal val="#ppt_x"/>
                                          </p:val>
                                        </p:tav>
                                      </p:tavLst>
                                    </p:anim>
                                    <p:anim calcmode="lin" valueType="num">
                                      <p:cBhvr additive="base">
                                        <p:cTn id="20" dur="500" fill="hold"/>
                                        <p:tgtEl>
                                          <p:spTgt spid="10547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5479"/>
                                        </p:tgtEl>
                                        <p:attrNameLst>
                                          <p:attrName>style.visibility</p:attrName>
                                        </p:attrNameLst>
                                      </p:cBhvr>
                                      <p:to>
                                        <p:strVal val="visible"/>
                                      </p:to>
                                    </p:set>
                                    <p:anim calcmode="lin" valueType="num">
                                      <p:cBhvr additive="base">
                                        <p:cTn id="25" dur="500" fill="hold"/>
                                        <p:tgtEl>
                                          <p:spTgt spid="105479"/>
                                        </p:tgtEl>
                                        <p:attrNameLst>
                                          <p:attrName>ppt_x</p:attrName>
                                        </p:attrNameLst>
                                      </p:cBhvr>
                                      <p:tavLst>
                                        <p:tav tm="0">
                                          <p:val>
                                            <p:strVal val="1+#ppt_w/2"/>
                                          </p:val>
                                        </p:tav>
                                        <p:tav tm="100000">
                                          <p:val>
                                            <p:strVal val="#ppt_x"/>
                                          </p:val>
                                        </p:tav>
                                      </p:tavLst>
                                    </p:anim>
                                    <p:anim calcmode="lin" valueType="num">
                                      <p:cBhvr additive="base">
                                        <p:cTn id="26" dur="500" fill="hold"/>
                                        <p:tgtEl>
                                          <p:spTgt spid="10547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480"/>
                                        </p:tgtEl>
                                        <p:attrNameLst>
                                          <p:attrName>style.visibility</p:attrName>
                                        </p:attrNameLst>
                                      </p:cBhvr>
                                      <p:to>
                                        <p:strVal val="visible"/>
                                      </p:to>
                                    </p:set>
                                    <p:anim calcmode="lin" valueType="num">
                                      <p:cBhvr additive="base">
                                        <p:cTn id="31" dur="500" fill="hold"/>
                                        <p:tgtEl>
                                          <p:spTgt spid="105480"/>
                                        </p:tgtEl>
                                        <p:attrNameLst>
                                          <p:attrName>ppt_x</p:attrName>
                                        </p:attrNameLst>
                                      </p:cBhvr>
                                      <p:tavLst>
                                        <p:tav tm="0">
                                          <p:val>
                                            <p:strVal val="0-#ppt_w/2"/>
                                          </p:val>
                                        </p:tav>
                                        <p:tav tm="100000">
                                          <p:val>
                                            <p:strVal val="#ppt_x"/>
                                          </p:val>
                                        </p:tav>
                                      </p:tavLst>
                                    </p:anim>
                                    <p:anim calcmode="lin" valueType="num">
                                      <p:cBhvr additive="base">
                                        <p:cTn id="32" dur="500" fill="hold"/>
                                        <p:tgtEl>
                                          <p:spTgt spid="1054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P spid="105477" grpId="0" animBg="1"/>
      <p:bldP spid="105478" grpId="0" animBg="1"/>
      <p:bldP spid="105479" grpId="0" animBg="1"/>
      <p:bldP spid="10548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rveau"/>
          <p:cNvPicPr>
            <a:picLocks noChangeAspect="1" noChangeArrowheads="1"/>
          </p:cNvPicPr>
          <p:nvPr/>
        </p:nvPicPr>
        <p:blipFill>
          <a:blip r:embed="rId2" cstate="print"/>
          <a:srcRect/>
          <a:stretch>
            <a:fillRect/>
          </a:stretch>
        </p:blipFill>
        <p:spPr bwMode="auto">
          <a:xfrm>
            <a:off x="107504" y="72008"/>
            <a:ext cx="8858413" cy="566124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0" y="44624"/>
            <a:ext cx="9144000" cy="6309420"/>
          </a:xfrm>
          <a:prstGeom prst="rect">
            <a:avLst/>
          </a:prstGeom>
          <a:noFill/>
          <a:ln w="28575">
            <a:noFill/>
            <a:miter lim="800000"/>
            <a:headEnd/>
            <a:tailEnd/>
          </a:ln>
        </p:spPr>
        <p:txBody>
          <a:bodyPr wrap="square">
            <a:spAutoFit/>
          </a:bodyPr>
          <a:lstStyle/>
          <a:p>
            <a:r>
              <a:rPr lang="fr-CA" dirty="0"/>
              <a:t>On place dans votre main gauche un objet. Quel cerveau a identifié l'objet?</a:t>
            </a:r>
          </a:p>
          <a:p>
            <a:endParaRPr lang="fr-FR" dirty="0" smtClean="0"/>
          </a:p>
          <a:p>
            <a:endParaRPr lang="fr-FR" dirty="0" smtClean="0"/>
          </a:p>
          <a:p>
            <a:endParaRPr lang="fr-FR" dirty="0" smtClean="0"/>
          </a:p>
          <a:p>
            <a:r>
              <a:rPr lang="fr-FR" dirty="0" smtClean="0"/>
              <a:t>Les sujets peuvent ainsi répéter sans difficulté les chiffres, les mots ou les </a:t>
            </a:r>
            <a:r>
              <a:rPr lang="fr-FR" sz="2800" b="1" dirty="0" smtClean="0">
                <a:solidFill>
                  <a:srgbClr val="00FF00"/>
                </a:solidFill>
              </a:rPr>
              <a:t>images projetées dans le champ visuel droit </a:t>
            </a:r>
            <a:r>
              <a:rPr lang="fr-FR" dirty="0" smtClean="0"/>
              <a:t>puisque l'hémisphère gauche qui les traite est dominant pour le langage. </a:t>
            </a:r>
          </a:p>
          <a:p>
            <a:r>
              <a:rPr lang="fr-FR" dirty="0" smtClean="0"/>
              <a:t>De même, si on lui demande de fermer les yeux et de palper des objets avec sa main droite, il peut les décrire sans problème.</a:t>
            </a:r>
            <a:endParaRPr lang="fr-CA" dirty="0"/>
          </a:p>
          <a:p>
            <a:endParaRPr lang="fr-CA" dirty="0"/>
          </a:p>
          <a:p>
            <a:endParaRPr lang="fr-CA" dirty="0"/>
          </a:p>
        </p:txBody>
      </p:sp>
      <p:sp>
        <p:nvSpPr>
          <p:cNvPr id="5" name="Text Box 2"/>
          <p:cNvSpPr txBox="1">
            <a:spLocks noChangeArrowheads="1"/>
          </p:cNvSpPr>
          <p:nvPr/>
        </p:nvSpPr>
        <p:spPr bwMode="auto">
          <a:xfrm>
            <a:off x="683568" y="2060848"/>
            <a:ext cx="7086600" cy="457200"/>
          </a:xfrm>
          <a:prstGeom prst="rect">
            <a:avLst/>
          </a:prstGeom>
          <a:solidFill>
            <a:srgbClr val="FFFF00"/>
          </a:solidFill>
          <a:ln w="28575">
            <a:noFill/>
            <a:miter lim="800000"/>
            <a:headEnd/>
            <a:tailEnd/>
          </a:ln>
        </p:spPr>
        <p:txBody>
          <a:bodyPr>
            <a:spAutoFit/>
          </a:bodyPr>
          <a:lstStyle/>
          <a:p>
            <a:r>
              <a:rPr lang="fr-CA" dirty="0">
                <a:solidFill>
                  <a:schemeClr val="tx1"/>
                </a:solidFill>
              </a:rPr>
              <a:t>Patients « split-</a:t>
            </a:r>
            <a:r>
              <a:rPr lang="fr-CA" dirty="0" err="1">
                <a:solidFill>
                  <a:schemeClr val="tx1"/>
                </a:solidFill>
              </a:rPr>
              <a:t>brain</a:t>
            </a:r>
            <a:r>
              <a:rPr lang="fr-CA" dirty="0">
                <a:solidFill>
                  <a:schemeClr val="tx1"/>
                </a:solidFill>
              </a:rPr>
              <a:t> » = section du corps calleux</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013792" y="6068144"/>
            <a:ext cx="7086600" cy="457200"/>
          </a:xfrm>
          <a:prstGeom prst="rect">
            <a:avLst/>
          </a:prstGeom>
          <a:solidFill>
            <a:srgbClr val="FFFF00"/>
          </a:solidFill>
          <a:ln w="28575">
            <a:noFill/>
            <a:miter lim="800000"/>
            <a:headEnd/>
            <a:tailEnd/>
          </a:ln>
        </p:spPr>
        <p:txBody>
          <a:bodyPr>
            <a:spAutoFit/>
          </a:bodyPr>
          <a:lstStyle/>
          <a:p>
            <a:r>
              <a:rPr lang="fr-CA">
                <a:solidFill>
                  <a:schemeClr val="tx1"/>
                </a:solidFill>
              </a:rPr>
              <a:t>Patients « split-brain » = section du corps calleux</a:t>
            </a:r>
          </a:p>
        </p:txBody>
      </p:sp>
      <p:sp>
        <p:nvSpPr>
          <p:cNvPr id="69635" name="Text Box 3"/>
          <p:cNvSpPr txBox="1">
            <a:spLocks noChangeArrowheads="1"/>
          </p:cNvSpPr>
          <p:nvPr/>
        </p:nvSpPr>
        <p:spPr bwMode="auto">
          <a:xfrm>
            <a:off x="0" y="764704"/>
            <a:ext cx="9144000" cy="4493538"/>
          </a:xfrm>
          <a:prstGeom prst="rect">
            <a:avLst/>
          </a:prstGeom>
          <a:noFill/>
          <a:ln w="28575">
            <a:noFill/>
            <a:miter lim="800000"/>
            <a:headEnd/>
            <a:tailEnd/>
          </a:ln>
        </p:spPr>
        <p:txBody>
          <a:bodyPr wrap="square">
            <a:spAutoFit/>
          </a:bodyPr>
          <a:lstStyle/>
          <a:p>
            <a:r>
              <a:rPr lang="fr-CA" b="1" dirty="0"/>
              <a:t>On place dans la main gauche d’un patient « split-</a:t>
            </a:r>
            <a:r>
              <a:rPr lang="fr-CA" b="1" dirty="0" err="1"/>
              <a:t>brain</a:t>
            </a:r>
            <a:r>
              <a:rPr lang="fr-CA" b="1" dirty="0"/>
              <a:t> » un objet qu’il ne peut pas voir.</a:t>
            </a:r>
          </a:p>
          <a:p>
            <a:r>
              <a:rPr lang="fr-CA" b="1" dirty="0"/>
              <a:t>Si on lui demande ce qu’il a dans la main, que va-t-il répondre</a:t>
            </a:r>
            <a:r>
              <a:rPr lang="fr-CA" b="1" dirty="0" smtClean="0"/>
              <a:t>?</a:t>
            </a:r>
          </a:p>
          <a:p>
            <a:r>
              <a:rPr lang="fr-FR" dirty="0" smtClean="0"/>
              <a:t>Les objets placés dans la main gauche du patient, hors de sa vue, ne peuvent pas être dénommés (possibilité de dénomination si l'objet est placé dans la main droite).</a:t>
            </a:r>
            <a:endParaRPr lang="fr-CA" b="1" dirty="0" smtClean="0"/>
          </a:p>
          <a:p>
            <a:r>
              <a:rPr lang="fr-FR" b="1" dirty="0" smtClean="0"/>
              <a:t>Pour  les stimulus présentés dans </a:t>
            </a:r>
            <a:r>
              <a:rPr lang="fr-FR" sz="2800" b="1" dirty="0" smtClean="0">
                <a:solidFill>
                  <a:srgbClr val="00FF00"/>
                </a:solidFill>
              </a:rPr>
              <a:t>le champ visuel gauche </a:t>
            </a:r>
            <a:r>
              <a:rPr lang="fr-FR" b="1" dirty="0" smtClean="0"/>
              <a:t>ou les objets manipulés par la main gauche : le sujet est incapable de les décrire.</a:t>
            </a:r>
            <a:endParaRPr lang="fr-CA" b="1"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7511"/>
            <a:ext cx="9144000" cy="4401205"/>
          </a:xfrm>
          <a:prstGeom prst="rect">
            <a:avLst/>
          </a:prstGeom>
        </p:spPr>
        <p:txBody>
          <a:bodyPr wrap="square">
            <a:spAutoFit/>
          </a:bodyPr>
          <a:lstStyle/>
          <a:p>
            <a:r>
              <a:rPr lang="fr-FR" sz="2800" b="1" dirty="0" smtClean="0"/>
              <a:t>explication: </a:t>
            </a:r>
          </a:p>
          <a:p>
            <a:r>
              <a:rPr lang="fr-FR" sz="2800" b="1" dirty="0" smtClean="0"/>
              <a:t>Les influx </a:t>
            </a:r>
            <a:r>
              <a:rPr lang="fr-FR" sz="2800" b="1" dirty="0" err="1" smtClean="0"/>
              <a:t>somesthésiques</a:t>
            </a:r>
            <a:r>
              <a:rPr lang="fr-FR" sz="2800" b="1" dirty="0" smtClean="0"/>
              <a:t> issus de la main gauche gagnent l'hémisphère droit permettant l'identification mais la lésion calleuse ne permet pas le transfert de ces informations aux aires du langage de </a:t>
            </a:r>
            <a:r>
              <a:rPr lang="fr-FR" sz="2800" b="1" dirty="0" err="1" smtClean="0"/>
              <a:t>lhémisphère</a:t>
            </a:r>
            <a:r>
              <a:rPr lang="fr-FR" sz="2800" b="1" dirty="0" smtClean="0"/>
              <a:t> gauche. </a:t>
            </a:r>
          </a:p>
          <a:p>
            <a:r>
              <a:rPr lang="fr-FR" sz="2800" b="1" dirty="0" smtClean="0"/>
              <a:t>A l'inverse, les influx </a:t>
            </a:r>
            <a:r>
              <a:rPr lang="fr-FR" sz="2800" b="1" dirty="0" err="1" smtClean="0"/>
              <a:t>somesthésiques</a:t>
            </a:r>
            <a:r>
              <a:rPr lang="fr-FR" sz="2800" b="1" dirty="0" smtClean="0"/>
              <a:t> de la main droite sont transmis à l'</a:t>
            </a:r>
            <a:r>
              <a:rPr lang="fr-FR" sz="2800" b="1" dirty="0" err="1" smtClean="0"/>
              <a:t>hemisphère</a:t>
            </a:r>
            <a:r>
              <a:rPr lang="fr-FR" sz="2800" b="1" dirty="0" smtClean="0"/>
              <a:t> gauche; la verbalisation est donc possible.</a:t>
            </a:r>
            <a:endParaRPr lang="fr-FR" sz="2800" b="1"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CA" b="1" dirty="0" smtClean="0">
                <a:solidFill>
                  <a:srgbClr val="FFFF00"/>
                </a:solidFill>
              </a:rPr>
              <a:t>Le cortex cérébrale</a:t>
            </a:r>
          </a:p>
        </p:txBody>
      </p:sp>
      <p:sp>
        <p:nvSpPr>
          <p:cNvPr id="7171" name="Rectangle 3"/>
          <p:cNvSpPr>
            <a:spLocks noGrp="1" noChangeArrowheads="1"/>
          </p:cNvSpPr>
          <p:nvPr>
            <p:ph type="body" sz="half" idx="1"/>
          </p:nvPr>
        </p:nvSpPr>
        <p:spPr/>
        <p:txBody>
          <a:bodyPr/>
          <a:lstStyle/>
          <a:p>
            <a:pPr marL="533400" indent="-533400" eaLnBrk="1" hangingPunct="1"/>
            <a:r>
              <a:rPr lang="fr-CA" sz="4000" b="1" dirty="0" smtClean="0">
                <a:solidFill>
                  <a:srgbClr val="FFFF00"/>
                </a:solidFill>
              </a:rPr>
              <a:t>La substance externe des hémisphères cérébraux (la substance ridée)</a:t>
            </a:r>
          </a:p>
          <a:p>
            <a:pPr marL="533400" indent="-533400" eaLnBrk="1" hangingPunct="1"/>
            <a:r>
              <a:rPr lang="fr-CA" sz="4000" b="1" dirty="0" smtClean="0">
                <a:solidFill>
                  <a:srgbClr val="FFFF00"/>
                </a:solidFill>
              </a:rPr>
              <a:t>Divisé en 4 lobes</a:t>
            </a:r>
          </a:p>
        </p:txBody>
      </p:sp>
      <p:pic>
        <p:nvPicPr>
          <p:cNvPr id="7172" name="Picture 12" descr="wet_brain"/>
          <p:cNvPicPr>
            <a:picLocks noGrp="1" noChangeAspect="1" noChangeArrowheads="1"/>
          </p:cNvPicPr>
          <p:nvPr>
            <p:ph sz="half" idx="2"/>
          </p:nvPr>
        </p:nvPicPr>
        <p:blipFill>
          <a:blip r:embed="rId3" cstate="print"/>
          <a:srcRect/>
          <a:stretch>
            <a:fillRect/>
          </a:stretch>
        </p:blipFill>
        <p:spPr>
          <a:xfrm>
            <a:off x="4881563" y="2406650"/>
            <a:ext cx="3571875" cy="2911475"/>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Espace réservé de la date 6"/>
          <p:cNvSpPr>
            <a:spLocks noGrp="1"/>
          </p:cNvSpPr>
          <p:nvPr>
            <p:ph type="dt" sz="half" idx="10"/>
          </p:nvPr>
        </p:nvSpPr>
        <p:spPr/>
        <p:txBody>
          <a:bodyPr/>
          <a:lstStyle/>
          <a:p>
            <a:pPr>
              <a:defRPr/>
            </a:pPr>
            <a:fld id="{796BE3A6-2FF8-49CF-90F5-BB84FA2F6588}" type="datetime1">
              <a:rPr lang="fr-FR"/>
              <a:pPr>
                <a:defRPr/>
              </a:pPr>
              <a:t>16/01/2021</a:t>
            </a:fld>
            <a:endParaRPr lang="fr-FR"/>
          </a:p>
        </p:txBody>
      </p:sp>
      <p:sp>
        <p:nvSpPr>
          <p:cNvPr id="52232" name="Espace réservé du numéro de diapositive 7"/>
          <p:cNvSpPr>
            <a:spLocks noGrp="1"/>
          </p:cNvSpPr>
          <p:nvPr>
            <p:ph type="sldNum" sz="quarter" idx="12"/>
          </p:nvPr>
        </p:nvSpPr>
        <p:spPr/>
        <p:txBody>
          <a:bodyPr/>
          <a:lstStyle/>
          <a:p>
            <a:pPr>
              <a:defRPr/>
            </a:pPr>
            <a:fld id="{6A3B89AE-88E0-4A16-8F89-B8E4CE69971D}" type="slidenum">
              <a:rPr lang="fr-FR" b="1">
                <a:solidFill>
                  <a:srgbClr val="FFFF00"/>
                </a:solidFill>
              </a:rPr>
              <a:pPr>
                <a:defRPr/>
              </a:pPr>
              <a:t>45</a:t>
            </a:fld>
            <a:endParaRPr lang="fr-FR" b="1" dirty="0">
              <a:solidFill>
                <a:srgbClr val="FFFF00"/>
              </a:solidFill>
            </a:endParaRPr>
          </a:p>
        </p:txBody>
      </p:sp>
      <p:sp>
        <p:nvSpPr>
          <p:cNvPr id="44035" name="Espace réservé du contenu 3"/>
          <p:cNvSpPr>
            <a:spLocks noGrp="1"/>
          </p:cNvSpPr>
          <p:nvPr>
            <p:ph idx="4294967295"/>
          </p:nvPr>
        </p:nvSpPr>
        <p:spPr>
          <a:xfrm>
            <a:off x="0" y="404664"/>
            <a:ext cx="9144000" cy="2303462"/>
          </a:xfrm>
        </p:spPr>
        <p:txBody>
          <a:bodyPr>
            <a:normAutofit fontScale="92500" lnSpcReduction="10000"/>
          </a:bodyPr>
          <a:lstStyle/>
          <a:p>
            <a:pPr marL="548640" indent="-411480" fontAlgn="auto">
              <a:spcAft>
                <a:spcPts val="1200"/>
              </a:spcAft>
              <a:buClr>
                <a:schemeClr val="tx1">
                  <a:shade val="95000"/>
                </a:schemeClr>
              </a:buClr>
              <a:buNone/>
              <a:defRPr/>
            </a:pPr>
            <a:r>
              <a:rPr lang="fr-FR" b="1" dirty="0" smtClean="0">
                <a:solidFill>
                  <a:srgbClr val="FFFF00"/>
                </a:solidFill>
                <a:ea typeface="ＭＳ Ｐゴシック" charset="-128"/>
              </a:rPr>
              <a:t>Le cortex est formé de « bosses » et de « creux ». </a:t>
            </a:r>
          </a:p>
          <a:p>
            <a:pPr marL="868680" lvl="1" indent="-283464" fontAlgn="auto">
              <a:spcAft>
                <a:spcPts val="1200"/>
              </a:spcAft>
              <a:buFont typeface="Wingdings 2"/>
              <a:buChar char=""/>
              <a:defRPr/>
            </a:pPr>
            <a:r>
              <a:rPr lang="fr-FR" b="1" dirty="0" smtClean="0">
                <a:solidFill>
                  <a:srgbClr val="FFFF00"/>
                </a:solidFill>
                <a:ea typeface="ＭＳ Ｐゴシック" charset="-128"/>
              </a:rPr>
              <a:t>Les « bosses » s’appellent </a:t>
            </a:r>
            <a:r>
              <a:rPr lang="fr-FR" sz="4400" b="1" u="sng" dirty="0" smtClean="0">
                <a:solidFill>
                  <a:srgbClr val="FFFF00"/>
                </a:solidFill>
                <a:ea typeface="ＭＳ Ｐゴシック" charset="-128"/>
              </a:rPr>
              <a:t>gyrus</a:t>
            </a:r>
            <a:r>
              <a:rPr lang="fr-FR" b="1" u="sng" dirty="0" smtClean="0">
                <a:solidFill>
                  <a:srgbClr val="FFFF00"/>
                </a:solidFill>
                <a:ea typeface="ＭＳ Ｐゴシック" charset="-128"/>
              </a:rPr>
              <a:t> (</a:t>
            </a:r>
            <a:r>
              <a:rPr lang="fr-FR" b="1" u="sng" dirty="0" err="1" smtClean="0">
                <a:solidFill>
                  <a:srgbClr val="FFFF00"/>
                </a:solidFill>
                <a:ea typeface="ＭＳ Ｐゴシック" charset="-128"/>
              </a:rPr>
              <a:t>gyri</a:t>
            </a:r>
            <a:r>
              <a:rPr lang="fr-FR" b="1" u="sng" dirty="0" smtClean="0">
                <a:solidFill>
                  <a:srgbClr val="FFFF00"/>
                </a:solidFill>
                <a:ea typeface="ＭＳ Ｐゴシック" charset="-128"/>
              </a:rPr>
              <a:t>)</a:t>
            </a:r>
          </a:p>
          <a:p>
            <a:pPr marL="868680" lvl="1" indent="-283464" fontAlgn="auto">
              <a:spcAft>
                <a:spcPts val="1200"/>
              </a:spcAft>
              <a:buFont typeface="Wingdings 2"/>
              <a:buChar char=""/>
              <a:defRPr/>
            </a:pPr>
            <a:r>
              <a:rPr lang="fr-FR" b="1" dirty="0" smtClean="0">
                <a:solidFill>
                  <a:srgbClr val="FFFF00"/>
                </a:solidFill>
                <a:ea typeface="ＭＳ Ｐゴシック" charset="-128"/>
              </a:rPr>
              <a:t>Les « creux » s’appellent </a:t>
            </a:r>
            <a:r>
              <a:rPr lang="fr-FR" sz="4400" b="1" u="sng" dirty="0" err="1" smtClean="0">
                <a:solidFill>
                  <a:srgbClr val="FFFF00"/>
                </a:solidFill>
                <a:ea typeface="ＭＳ Ｐゴシック" charset="-128"/>
              </a:rPr>
              <a:t>sulcus</a:t>
            </a:r>
            <a:r>
              <a:rPr lang="fr-FR" b="1" u="sng" dirty="0" smtClean="0">
                <a:solidFill>
                  <a:srgbClr val="FFFF00"/>
                </a:solidFill>
                <a:ea typeface="ＭＳ Ｐゴシック" charset="-128"/>
              </a:rPr>
              <a:t> (</a:t>
            </a:r>
            <a:r>
              <a:rPr lang="fr-FR" b="1" u="sng" dirty="0" err="1" smtClean="0">
                <a:solidFill>
                  <a:srgbClr val="FFFF00"/>
                </a:solidFill>
                <a:ea typeface="ＭＳ Ｐゴシック" charset="-128"/>
              </a:rPr>
              <a:t>sulci</a:t>
            </a:r>
            <a:r>
              <a:rPr lang="fr-FR" b="1" u="sng" dirty="0" smtClean="0">
                <a:solidFill>
                  <a:srgbClr val="FFFF00"/>
                </a:solidFill>
                <a:ea typeface="ＭＳ Ｐゴシック" charset="-128"/>
              </a:rPr>
              <a:t>)</a:t>
            </a:r>
          </a:p>
        </p:txBody>
      </p:sp>
      <p:pic>
        <p:nvPicPr>
          <p:cNvPr id="97284" name="Image 6"/>
          <p:cNvPicPr>
            <a:picLocks noChangeAspect="1"/>
          </p:cNvPicPr>
          <p:nvPr/>
        </p:nvPicPr>
        <p:blipFill>
          <a:blip r:embed="rId2" cstate="print">
            <a:clrChange>
              <a:clrFrom>
                <a:srgbClr val="FEFEFE"/>
              </a:clrFrom>
              <a:clrTo>
                <a:srgbClr val="FEFEFE">
                  <a:alpha val="0"/>
                </a:srgbClr>
              </a:clrTo>
            </a:clrChange>
          </a:blip>
          <a:srcRect/>
          <a:stretch>
            <a:fillRect/>
          </a:stretch>
        </p:blipFill>
        <p:spPr bwMode="auto">
          <a:xfrm>
            <a:off x="2735263" y="3492500"/>
            <a:ext cx="3565525" cy="2673350"/>
          </a:xfrm>
          <a:prstGeom prst="rect">
            <a:avLst/>
          </a:prstGeom>
          <a:solidFill>
            <a:schemeClr val="bg1"/>
          </a:solidFill>
          <a:ln w="9525">
            <a:noFill/>
            <a:miter lim="800000"/>
            <a:headEnd/>
            <a:tailEnd/>
          </a:ln>
        </p:spPr>
      </p:pic>
      <p:sp>
        <p:nvSpPr>
          <p:cNvPr id="97285" name="Text Box 5"/>
          <p:cNvSpPr txBox="1">
            <a:spLocks noChangeArrowheads="1"/>
          </p:cNvSpPr>
          <p:nvPr/>
        </p:nvSpPr>
        <p:spPr bwMode="auto">
          <a:xfrm>
            <a:off x="3924300" y="2997200"/>
            <a:ext cx="1108075" cy="376238"/>
          </a:xfrm>
          <a:prstGeom prst="rect">
            <a:avLst/>
          </a:prstGeom>
          <a:noFill/>
          <a:ln w="9525">
            <a:solidFill>
              <a:schemeClr val="accent2"/>
            </a:solidFill>
            <a:miter lim="800000"/>
            <a:headEnd/>
            <a:tailEnd/>
          </a:ln>
        </p:spPr>
        <p:txBody>
          <a:bodyPr wrap="none">
            <a:spAutoFit/>
          </a:bodyPr>
          <a:lstStyle/>
          <a:p>
            <a:r>
              <a:rPr lang="en-CA">
                <a:solidFill>
                  <a:schemeClr val="folHlink"/>
                </a:solidFill>
              </a:rPr>
              <a:t>Extérieur</a:t>
            </a:r>
            <a:endParaRPr lang="en-US">
              <a:solidFill>
                <a:schemeClr val="folHlink"/>
              </a:solidFill>
            </a:endParaRPr>
          </a:p>
        </p:txBody>
      </p:sp>
      <p:sp>
        <p:nvSpPr>
          <p:cNvPr id="97286" name="Text Box 6"/>
          <p:cNvSpPr txBox="1">
            <a:spLocks noChangeArrowheads="1"/>
          </p:cNvSpPr>
          <p:nvPr/>
        </p:nvSpPr>
        <p:spPr bwMode="auto">
          <a:xfrm>
            <a:off x="4054475" y="6308725"/>
            <a:ext cx="1031875" cy="376238"/>
          </a:xfrm>
          <a:prstGeom prst="rect">
            <a:avLst/>
          </a:prstGeom>
          <a:noFill/>
          <a:ln w="9525">
            <a:solidFill>
              <a:schemeClr val="accent2"/>
            </a:solidFill>
            <a:miter lim="800000"/>
            <a:headEnd/>
            <a:tailEnd/>
          </a:ln>
        </p:spPr>
        <p:txBody>
          <a:bodyPr wrap="none">
            <a:spAutoFit/>
          </a:bodyPr>
          <a:lstStyle/>
          <a:p>
            <a:r>
              <a:rPr lang="en-CA">
                <a:solidFill>
                  <a:schemeClr val="hlink"/>
                </a:solidFill>
              </a:rPr>
              <a:t>Intérieur</a:t>
            </a:r>
            <a:endParaRPr lang="en-US">
              <a:solidFill>
                <a:schemeClr val="hlink"/>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dissolve">
                                      <p:cBhvr>
                                        <p:cTn id="15" dur="500"/>
                                        <p:tgtEl>
                                          <p:spTgt spid="440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7284"/>
                                        </p:tgtEl>
                                        <p:attrNameLst>
                                          <p:attrName>style.visibility</p:attrName>
                                        </p:attrNameLst>
                                      </p:cBhvr>
                                      <p:to>
                                        <p:strVal val="visible"/>
                                      </p:to>
                                    </p:set>
                                    <p:animEffect transition="in" filter="dissolve">
                                      <p:cBhvr>
                                        <p:cTn id="20" dur="500"/>
                                        <p:tgtEl>
                                          <p:spTgt spid="9728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7285"/>
                                        </p:tgtEl>
                                        <p:attrNameLst>
                                          <p:attrName>style.visibility</p:attrName>
                                        </p:attrNameLst>
                                      </p:cBhvr>
                                      <p:to>
                                        <p:strVal val="visible"/>
                                      </p:to>
                                    </p:set>
                                    <p:animEffect transition="in" filter="dissolve">
                                      <p:cBhvr>
                                        <p:cTn id="23" dur="500"/>
                                        <p:tgtEl>
                                          <p:spTgt spid="9728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7286"/>
                                        </p:tgtEl>
                                        <p:attrNameLst>
                                          <p:attrName>style.visibility</p:attrName>
                                        </p:attrNameLst>
                                      </p:cBhvr>
                                      <p:to>
                                        <p:strVal val="visible"/>
                                      </p:to>
                                    </p:set>
                                    <p:animEffect transition="in" filter="dissolve">
                                      <p:cBhvr>
                                        <p:cTn id="26"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685800" y="332656"/>
            <a:ext cx="7772400" cy="1143000"/>
          </a:xfrm>
        </p:spPr>
        <p:txBody>
          <a:bodyPr/>
          <a:lstStyle/>
          <a:p>
            <a:pPr eaLnBrk="1" hangingPunct="1"/>
            <a:r>
              <a:rPr lang="fr-CA" sz="4800" b="1" dirty="0" smtClean="0">
                <a:solidFill>
                  <a:srgbClr val="FFFF00"/>
                </a:solidFill>
              </a:rPr>
              <a:t>Les lobes du cerveau</a:t>
            </a:r>
          </a:p>
        </p:txBody>
      </p:sp>
      <p:pic>
        <p:nvPicPr>
          <p:cNvPr id="8195" name="Picture 9" descr="Encephale(lobes)"/>
          <p:cNvPicPr>
            <a:picLocks noGrp="1" noChangeAspect="1" noChangeArrowheads="1"/>
          </p:cNvPicPr>
          <p:nvPr>
            <p:ph idx="1"/>
          </p:nvPr>
        </p:nvPicPr>
        <p:blipFill>
          <a:blip r:embed="rId3" cstate="print"/>
          <a:srcRect/>
          <a:stretch>
            <a:fillRect/>
          </a:stretch>
        </p:blipFill>
        <p:spPr>
          <a:xfrm>
            <a:off x="611188" y="1484313"/>
            <a:ext cx="7761287" cy="5076825"/>
          </a:xfrm>
          <a:noFill/>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83" name="Group 39"/>
          <p:cNvGraphicFramePr>
            <a:graphicFrameLocks noGrp="1"/>
          </p:cNvGraphicFramePr>
          <p:nvPr/>
        </p:nvGraphicFramePr>
        <p:xfrm>
          <a:off x="0" y="836712"/>
          <a:ext cx="9144000" cy="5191760"/>
        </p:xfrm>
        <a:graphic>
          <a:graphicData uri="http://schemas.openxmlformats.org/drawingml/2006/table">
            <a:tbl>
              <a:tblPr>
                <a:effectLst>
                  <a:innerShdw blurRad="63500" dist="50800" dir="16200000">
                    <a:prstClr val="black">
                      <a:alpha val="50000"/>
                    </a:prstClr>
                  </a:innerShdw>
                </a:effectLst>
              </a:tblPr>
              <a:tblGrid>
                <a:gridCol w="3167063"/>
                <a:gridCol w="5976937"/>
              </a:tblGrid>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Lobes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Fonctions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Frontal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Pensés, planification, raisonnement, émotions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Pariétal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Perception des stimuli, langage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Occipital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Temporal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Audition, olfaction, mémoire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bl>
          </a:graphicData>
        </a:graphic>
      </p:graphicFrame>
      <p:sp>
        <p:nvSpPr>
          <p:cNvPr id="3" name="Rectangle à coins arrondis 2"/>
          <p:cNvSpPr/>
          <p:nvPr/>
        </p:nvSpPr>
        <p:spPr bwMode="auto">
          <a:xfrm>
            <a:off x="3707904" y="332656"/>
            <a:ext cx="914400" cy="914400"/>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2400" b="0" i="0" u="none" strike="noStrike" cap="none" normalizeH="0" baseline="0" smtClean="0">
              <a:ln>
                <a:noFill/>
              </a:ln>
              <a:solidFill>
                <a:srgbClr val="FFFF00"/>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CA" sz="6000" b="1" dirty="0" smtClean="0">
                <a:solidFill>
                  <a:srgbClr val="FFFF00"/>
                </a:solidFill>
              </a:rPr>
              <a:t>Le cervelet</a:t>
            </a:r>
          </a:p>
        </p:txBody>
      </p:sp>
      <p:sp>
        <p:nvSpPr>
          <p:cNvPr id="13315" name="Rectangle 7"/>
          <p:cNvSpPr>
            <a:spLocks noGrp="1" noChangeArrowheads="1"/>
          </p:cNvSpPr>
          <p:nvPr>
            <p:ph type="body" sz="half" idx="1"/>
          </p:nvPr>
        </p:nvSpPr>
        <p:spPr/>
        <p:txBody>
          <a:bodyPr/>
          <a:lstStyle/>
          <a:p>
            <a:pPr eaLnBrk="1" hangingPunct="1"/>
            <a:r>
              <a:rPr lang="fr-CA" sz="4800" b="1" dirty="0" smtClean="0">
                <a:solidFill>
                  <a:srgbClr val="FFFF00"/>
                </a:solidFill>
              </a:rPr>
              <a:t>Coordination des mouvements (précision, fluidité)</a:t>
            </a:r>
          </a:p>
        </p:txBody>
      </p:sp>
      <p:pic>
        <p:nvPicPr>
          <p:cNvPr id="13316" name="Picture 6" descr="cervelet"/>
          <p:cNvPicPr>
            <a:picLocks noGrp="1" noChangeAspect="1" noChangeArrowheads="1"/>
          </p:cNvPicPr>
          <p:nvPr>
            <p:ph sz="half" idx="2"/>
          </p:nvPr>
        </p:nvPicPr>
        <p:blipFill>
          <a:blip r:embed="rId3" cstate="print"/>
          <a:srcRect/>
          <a:stretch>
            <a:fillRect/>
          </a:stretch>
        </p:blipFill>
        <p:spPr>
          <a:xfrm>
            <a:off x="4762500" y="2263775"/>
            <a:ext cx="3810000" cy="3197225"/>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r-CA" b="1" dirty="0" smtClean="0">
                <a:solidFill>
                  <a:srgbClr val="FFFF00"/>
                </a:solidFill>
              </a:rPr>
              <a:t>Tronc cérébral</a:t>
            </a:r>
          </a:p>
        </p:txBody>
      </p:sp>
      <p:sp>
        <p:nvSpPr>
          <p:cNvPr id="14339" name="Rectangle 4"/>
          <p:cNvSpPr>
            <a:spLocks noGrp="1" noChangeArrowheads="1"/>
          </p:cNvSpPr>
          <p:nvPr>
            <p:ph type="body" sz="half" idx="1"/>
          </p:nvPr>
        </p:nvSpPr>
        <p:spPr>
          <a:xfrm>
            <a:off x="0" y="1600200"/>
            <a:ext cx="4495800" cy="4525963"/>
          </a:xfrm>
        </p:spPr>
        <p:txBody>
          <a:bodyPr/>
          <a:lstStyle/>
          <a:p>
            <a:pPr marL="914400" lvl="1" indent="-457200" eaLnBrk="1" hangingPunct="1">
              <a:buFontTx/>
              <a:buAutoNum type="arabicPeriod"/>
            </a:pPr>
            <a:r>
              <a:rPr lang="fr-CA" sz="3200" b="1" dirty="0" smtClean="0">
                <a:solidFill>
                  <a:srgbClr val="FFFF00"/>
                </a:solidFill>
              </a:rPr>
              <a:t>Le bulbe rachidien (</a:t>
            </a:r>
            <a:r>
              <a:rPr lang="fr-CA" sz="3200" b="1" dirty="0" err="1" smtClean="0">
                <a:solidFill>
                  <a:srgbClr val="FFFF00"/>
                </a:solidFill>
              </a:rPr>
              <a:t>medulla</a:t>
            </a:r>
            <a:r>
              <a:rPr lang="fr-CA" sz="3200" b="1" dirty="0" smtClean="0">
                <a:solidFill>
                  <a:srgbClr val="FFFF00"/>
                </a:solidFill>
              </a:rPr>
              <a:t> </a:t>
            </a:r>
            <a:r>
              <a:rPr lang="fr-CA" sz="3200" b="1" dirty="0" err="1" smtClean="0">
                <a:solidFill>
                  <a:srgbClr val="FFFF00"/>
                </a:solidFill>
              </a:rPr>
              <a:t>oblongata</a:t>
            </a:r>
            <a:r>
              <a:rPr lang="fr-CA" sz="3200" b="1" dirty="0" smtClean="0">
                <a:solidFill>
                  <a:srgbClr val="FFFF00"/>
                </a:solidFill>
              </a:rPr>
              <a:t>)</a:t>
            </a:r>
          </a:p>
          <a:p>
            <a:pPr marL="914400" lvl="1" indent="-457200" eaLnBrk="1" hangingPunct="1">
              <a:buFontTx/>
              <a:buAutoNum type="arabicPeriod"/>
            </a:pPr>
            <a:r>
              <a:rPr lang="fr-CA" sz="3200" b="1" dirty="0" smtClean="0">
                <a:solidFill>
                  <a:srgbClr val="FFFF00"/>
                </a:solidFill>
              </a:rPr>
              <a:t>Le pont </a:t>
            </a:r>
          </a:p>
          <a:p>
            <a:pPr marL="914400" lvl="1" indent="-457200" eaLnBrk="1" hangingPunct="1">
              <a:buFontTx/>
              <a:buAutoNum type="arabicPeriod"/>
            </a:pPr>
            <a:r>
              <a:rPr lang="fr-CA" sz="3200" b="1" dirty="0" smtClean="0">
                <a:solidFill>
                  <a:srgbClr val="FFFF00"/>
                </a:solidFill>
              </a:rPr>
              <a:t>La formation réticulée </a:t>
            </a:r>
          </a:p>
        </p:txBody>
      </p:sp>
      <p:pic>
        <p:nvPicPr>
          <p:cNvPr id="14340" name="Picture 8" descr="brainstem"/>
          <p:cNvPicPr>
            <a:picLocks noGrp="1" noChangeAspect="1" noChangeArrowheads="1"/>
          </p:cNvPicPr>
          <p:nvPr>
            <p:ph sz="half" idx="2"/>
          </p:nvPr>
        </p:nvPicPr>
        <p:blipFill>
          <a:blip r:embed="rId3" cstate="print"/>
          <a:srcRect/>
          <a:stretch>
            <a:fillRect/>
          </a:stretch>
        </p:blipFill>
        <p:spPr>
          <a:xfrm>
            <a:off x="4500563" y="1628775"/>
            <a:ext cx="4495800" cy="424815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5" descr="noyauxgriscorel"/>
          <p:cNvPicPr>
            <a:picLocks noChangeAspect="1" noChangeArrowheads="1"/>
          </p:cNvPicPr>
          <p:nvPr/>
        </p:nvPicPr>
        <p:blipFill>
          <a:blip r:embed="rId2" cstate="print"/>
          <a:srcRect/>
          <a:stretch>
            <a:fillRect/>
          </a:stretch>
        </p:blipFill>
        <p:spPr bwMode="auto">
          <a:xfrm>
            <a:off x="1295400" y="1066800"/>
            <a:ext cx="6315075" cy="5087938"/>
          </a:xfrm>
          <a:prstGeom prst="rect">
            <a:avLst/>
          </a:prstGeom>
          <a:noFill/>
          <a:ln w="9525">
            <a:noFill/>
            <a:miter lim="800000"/>
            <a:headEnd/>
            <a:tailEnd/>
          </a:ln>
        </p:spPr>
      </p:pic>
      <p:sp>
        <p:nvSpPr>
          <p:cNvPr id="50179" name="Text Box 3"/>
          <p:cNvSpPr txBox="1">
            <a:spLocks noChangeArrowheads="1"/>
          </p:cNvSpPr>
          <p:nvPr/>
        </p:nvSpPr>
        <p:spPr bwMode="auto">
          <a:xfrm>
            <a:off x="304800" y="457200"/>
            <a:ext cx="7620000" cy="457200"/>
          </a:xfrm>
          <a:prstGeom prst="rect">
            <a:avLst/>
          </a:prstGeom>
          <a:noFill/>
          <a:ln w="28575">
            <a:noFill/>
            <a:miter lim="800000"/>
            <a:headEnd/>
            <a:tailEnd/>
          </a:ln>
        </p:spPr>
        <p:txBody>
          <a:bodyPr>
            <a:spAutoFit/>
          </a:bodyPr>
          <a:lstStyle/>
          <a:p>
            <a:r>
              <a:rPr lang="fr-CA"/>
              <a:t>Les noyaux gris centraux</a:t>
            </a:r>
          </a:p>
        </p:txBody>
      </p:sp>
      <p:sp>
        <p:nvSpPr>
          <p:cNvPr id="50180" name="Text Box 6"/>
          <p:cNvSpPr txBox="1">
            <a:spLocks noChangeArrowheads="1"/>
          </p:cNvSpPr>
          <p:nvPr/>
        </p:nvSpPr>
        <p:spPr bwMode="auto">
          <a:xfrm>
            <a:off x="1828800" y="4724400"/>
            <a:ext cx="2536825" cy="395288"/>
          </a:xfrm>
          <a:prstGeom prst="rect">
            <a:avLst/>
          </a:prstGeom>
          <a:solidFill>
            <a:srgbClr val="FFFF00"/>
          </a:solidFill>
          <a:ln w="28575">
            <a:solidFill>
              <a:schemeClr val="tx1"/>
            </a:solidFill>
            <a:miter lim="800000"/>
            <a:headEnd/>
            <a:tailEnd/>
          </a:ln>
        </p:spPr>
        <p:txBody>
          <a:bodyPr wrap="none">
            <a:spAutoFit/>
          </a:bodyPr>
          <a:lstStyle/>
          <a:p>
            <a:r>
              <a:rPr lang="fr-CA" sz="1800" b="1">
                <a:solidFill>
                  <a:schemeClr val="tx1"/>
                </a:solidFill>
              </a:rPr>
              <a:t>Noyaux gris centraux</a:t>
            </a:r>
            <a:endParaRPr lang="fr-CA"/>
          </a:p>
        </p:txBody>
      </p:sp>
      <p:sp>
        <p:nvSpPr>
          <p:cNvPr id="50181" name="Oval 12"/>
          <p:cNvSpPr>
            <a:spLocks noChangeArrowheads="1"/>
          </p:cNvSpPr>
          <p:nvPr/>
        </p:nvSpPr>
        <p:spPr bwMode="auto">
          <a:xfrm>
            <a:off x="5791200" y="3276600"/>
            <a:ext cx="533400" cy="762000"/>
          </a:xfrm>
          <a:prstGeom prst="ellipse">
            <a:avLst/>
          </a:prstGeom>
          <a:noFill/>
          <a:ln w="28575">
            <a:noFill/>
            <a:round/>
            <a:headEnd/>
            <a:tailEnd/>
          </a:ln>
        </p:spPr>
        <p:txBody>
          <a:bodyPr wrap="none" anchor="ctr">
            <a:spAutoFit/>
          </a:bodyPr>
          <a:lstStyle/>
          <a:p>
            <a:endParaRPr lang="fr-FR"/>
          </a:p>
        </p:txBody>
      </p:sp>
      <p:sp>
        <p:nvSpPr>
          <p:cNvPr id="50182" name="Oval 16"/>
          <p:cNvSpPr>
            <a:spLocks noChangeArrowheads="1"/>
          </p:cNvSpPr>
          <p:nvPr/>
        </p:nvSpPr>
        <p:spPr bwMode="auto">
          <a:xfrm rot="2574933">
            <a:off x="4060825" y="3721100"/>
            <a:ext cx="1122363" cy="1038225"/>
          </a:xfrm>
          <a:prstGeom prst="ellipse">
            <a:avLst/>
          </a:prstGeom>
          <a:noFill/>
          <a:ln w="38100">
            <a:solidFill>
              <a:srgbClr val="FF3300"/>
            </a:solidFill>
            <a:round/>
            <a:headEnd/>
            <a:tailEnd/>
          </a:ln>
        </p:spPr>
        <p:txBody>
          <a:bodyPr anchor="ctr">
            <a:spAutoFit/>
          </a:bodyPr>
          <a:lstStyle/>
          <a:p>
            <a:endParaRPr lang="fr-F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CA" sz="6000" b="1" dirty="0" smtClean="0">
                <a:solidFill>
                  <a:srgbClr val="FFFF00"/>
                </a:solidFill>
              </a:rPr>
              <a:t>Le pont</a:t>
            </a:r>
          </a:p>
        </p:txBody>
      </p:sp>
      <p:sp>
        <p:nvSpPr>
          <p:cNvPr id="16387" name="Rectangle 3"/>
          <p:cNvSpPr>
            <a:spLocks noGrp="1" noChangeArrowheads="1"/>
          </p:cNvSpPr>
          <p:nvPr>
            <p:ph type="body" sz="half" idx="1"/>
          </p:nvPr>
        </p:nvSpPr>
        <p:spPr/>
        <p:txBody>
          <a:bodyPr/>
          <a:lstStyle/>
          <a:p>
            <a:pPr eaLnBrk="1" hangingPunct="1"/>
            <a:r>
              <a:rPr lang="fr-CA" sz="4000" b="1" dirty="0" smtClean="0">
                <a:solidFill>
                  <a:srgbClr val="FFFF00"/>
                </a:solidFill>
              </a:rPr>
              <a:t>La transmission de l’information sensorielle entre le cervelet et le cortex cérébral</a:t>
            </a:r>
          </a:p>
          <a:p>
            <a:pPr eaLnBrk="1" hangingPunct="1">
              <a:buFontTx/>
              <a:buNone/>
            </a:pPr>
            <a:endParaRPr lang="fr-CA" sz="4000" b="1" dirty="0" smtClean="0">
              <a:solidFill>
                <a:srgbClr val="FFFF00"/>
              </a:solidFill>
            </a:endParaRPr>
          </a:p>
          <a:p>
            <a:pPr eaLnBrk="1" hangingPunct="1"/>
            <a:endParaRPr lang="fr-CA" sz="4000" b="1" dirty="0" smtClean="0">
              <a:solidFill>
                <a:srgbClr val="FFFF00"/>
              </a:solidFill>
            </a:endParaRPr>
          </a:p>
        </p:txBody>
      </p:sp>
      <p:pic>
        <p:nvPicPr>
          <p:cNvPr id="16388" name="Picture 5" descr="Pons_small"/>
          <p:cNvPicPr>
            <a:picLocks noGrp="1" noChangeAspect="1" noChangeArrowheads="1" noCrop="1"/>
          </p:cNvPicPr>
          <p:nvPr>
            <p:ph sz="half" idx="2"/>
          </p:nvPr>
        </p:nvPicPr>
        <p:blipFill>
          <a:blip r:embed="rId3" cstate="print"/>
          <a:srcRect/>
          <a:stretch>
            <a:fillRect/>
          </a:stretch>
        </p:blipFill>
        <p:spPr>
          <a:xfrm>
            <a:off x="4849813" y="1774825"/>
            <a:ext cx="3719512" cy="3883025"/>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CA" sz="4800" b="1" dirty="0" smtClean="0">
                <a:solidFill>
                  <a:srgbClr val="FFFF00"/>
                </a:solidFill>
              </a:rPr>
              <a:t>Le bulbe rachidien</a:t>
            </a:r>
          </a:p>
        </p:txBody>
      </p:sp>
      <p:sp>
        <p:nvSpPr>
          <p:cNvPr id="15363" name="Rectangle 3"/>
          <p:cNvSpPr>
            <a:spLocks noGrp="1" noChangeArrowheads="1"/>
          </p:cNvSpPr>
          <p:nvPr>
            <p:ph type="body" sz="half" idx="1"/>
          </p:nvPr>
        </p:nvSpPr>
        <p:spPr/>
        <p:txBody>
          <a:bodyPr/>
          <a:lstStyle/>
          <a:p>
            <a:pPr eaLnBrk="1" hangingPunct="1"/>
            <a:r>
              <a:rPr lang="fr-CA" sz="3600" b="1" dirty="0" smtClean="0">
                <a:solidFill>
                  <a:srgbClr val="FFFF00"/>
                </a:solidFill>
              </a:rPr>
              <a:t>La respiration</a:t>
            </a:r>
          </a:p>
          <a:p>
            <a:pPr eaLnBrk="1" hangingPunct="1"/>
            <a:r>
              <a:rPr lang="fr-CA" sz="3600" b="1" dirty="0" smtClean="0">
                <a:solidFill>
                  <a:srgbClr val="FFFF00"/>
                </a:solidFill>
              </a:rPr>
              <a:t>La pression sanguine</a:t>
            </a:r>
          </a:p>
          <a:p>
            <a:pPr eaLnBrk="1" hangingPunct="1"/>
            <a:r>
              <a:rPr lang="fr-CA" sz="3600" b="1" dirty="0" smtClean="0">
                <a:solidFill>
                  <a:srgbClr val="FFFF00"/>
                </a:solidFill>
              </a:rPr>
              <a:t>Le rythme cardiaque</a:t>
            </a:r>
          </a:p>
          <a:p>
            <a:pPr eaLnBrk="1" hangingPunct="1"/>
            <a:r>
              <a:rPr lang="fr-CA" sz="3600" b="1" dirty="0" smtClean="0">
                <a:solidFill>
                  <a:srgbClr val="FFFF00"/>
                </a:solidFill>
              </a:rPr>
              <a:t>Les réflexes</a:t>
            </a:r>
          </a:p>
          <a:p>
            <a:pPr eaLnBrk="1" hangingPunct="1"/>
            <a:endParaRPr lang="fr-CA" sz="3600" b="1" dirty="0" smtClean="0">
              <a:solidFill>
                <a:srgbClr val="FFFF00"/>
              </a:solidFill>
            </a:endParaRPr>
          </a:p>
        </p:txBody>
      </p:sp>
      <p:sp>
        <p:nvSpPr>
          <p:cNvPr id="15364" name="Rectangle 4"/>
          <p:cNvSpPr>
            <a:spLocks noGrp="1" noChangeArrowheads="1"/>
          </p:cNvSpPr>
          <p:nvPr>
            <p:ph type="body" sz="half" idx="2"/>
          </p:nvPr>
        </p:nvSpPr>
        <p:spPr/>
        <p:txBody>
          <a:bodyPr/>
          <a:lstStyle/>
          <a:p>
            <a:pPr eaLnBrk="1" hangingPunct="1"/>
            <a:endParaRPr lang="en-US" smtClean="0"/>
          </a:p>
        </p:txBody>
      </p:sp>
      <p:pic>
        <p:nvPicPr>
          <p:cNvPr id="15365" name="Picture 6" descr="598px-Bulbe_rachidien"/>
          <p:cNvPicPr>
            <a:picLocks noChangeAspect="1" noChangeArrowheads="1"/>
          </p:cNvPicPr>
          <p:nvPr/>
        </p:nvPicPr>
        <p:blipFill>
          <a:blip r:embed="rId3" cstate="print"/>
          <a:srcRect/>
          <a:stretch>
            <a:fillRect/>
          </a:stretch>
        </p:blipFill>
        <p:spPr bwMode="auto">
          <a:xfrm>
            <a:off x="4500563" y="1844675"/>
            <a:ext cx="4090987" cy="41052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CA" b="1" dirty="0" smtClean="0">
                <a:solidFill>
                  <a:srgbClr val="FFFF00"/>
                </a:solidFill>
              </a:rPr>
              <a:t>La formation réticulée</a:t>
            </a:r>
          </a:p>
        </p:txBody>
      </p:sp>
      <p:sp>
        <p:nvSpPr>
          <p:cNvPr id="17411" name="Rectangle 3"/>
          <p:cNvSpPr>
            <a:spLocks noGrp="1" noChangeArrowheads="1"/>
          </p:cNvSpPr>
          <p:nvPr>
            <p:ph type="body" sz="half" idx="1"/>
          </p:nvPr>
        </p:nvSpPr>
        <p:spPr>
          <a:xfrm>
            <a:off x="0" y="1981200"/>
            <a:ext cx="4495800" cy="4114800"/>
          </a:xfrm>
        </p:spPr>
        <p:txBody>
          <a:bodyPr/>
          <a:lstStyle/>
          <a:p>
            <a:pPr eaLnBrk="1" hangingPunct="1"/>
            <a:r>
              <a:rPr lang="fr-CA" sz="4400" b="1" dirty="0" smtClean="0">
                <a:solidFill>
                  <a:srgbClr val="FFFF00"/>
                </a:solidFill>
              </a:rPr>
              <a:t>Sommeil</a:t>
            </a:r>
          </a:p>
          <a:p>
            <a:pPr eaLnBrk="1" hangingPunct="1"/>
            <a:r>
              <a:rPr lang="fr-CA" sz="4400" b="1" dirty="0" smtClean="0">
                <a:solidFill>
                  <a:srgbClr val="FFFF00"/>
                </a:solidFill>
              </a:rPr>
              <a:t>Attention</a:t>
            </a:r>
          </a:p>
          <a:p>
            <a:pPr eaLnBrk="1" hangingPunct="1"/>
            <a:r>
              <a:rPr lang="fr-CA" sz="4400" b="1" dirty="0" smtClean="0">
                <a:solidFill>
                  <a:srgbClr val="FFFF00"/>
                </a:solidFill>
              </a:rPr>
              <a:t>Concentration</a:t>
            </a:r>
          </a:p>
        </p:txBody>
      </p:sp>
      <p:sp>
        <p:nvSpPr>
          <p:cNvPr id="17412" name="Rectangle 4"/>
          <p:cNvSpPr>
            <a:spLocks noGrp="1" noChangeArrowheads="1"/>
          </p:cNvSpPr>
          <p:nvPr>
            <p:ph type="body" sz="half" idx="2"/>
          </p:nvPr>
        </p:nvSpPr>
        <p:spPr/>
        <p:txBody>
          <a:bodyPr/>
          <a:lstStyle/>
          <a:p>
            <a:pPr eaLnBrk="1" hangingPunct="1"/>
            <a:endParaRPr lang="en-US" smtClean="0"/>
          </a:p>
        </p:txBody>
      </p:sp>
      <p:pic>
        <p:nvPicPr>
          <p:cNvPr id="17413" name="Picture 6" descr="d_12_cr_con_1a"/>
          <p:cNvPicPr>
            <a:picLocks noChangeAspect="1" noChangeArrowheads="1"/>
          </p:cNvPicPr>
          <p:nvPr/>
        </p:nvPicPr>
        <p:blipFill>
          <a:blip r:embed="rId3" cstate="print"/>
          <a:srcRect/>
          <a:stretch>
            <a:fillRect/>
          </a:stretch>
        </p:blipFill>
        <p:spPr bwMode="auto">
          <a:xfrm>
            <a:off x="4197350" y="1628775"/>
            <a:ext cx="4946650" cy="41544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F02_09"/>
          <p:cNvPicPr>
            <a:picLocks noChangeAspect="1" noChangeArrowheads="1"/>
          </p:cNvPicPr>
          <p:nvPr/>
        </p:nvPicPr>
        <p:blipFill>
          <a:blip r:embed="rId3" cstate="print"/>
          <a:srcRect/>
          <a:stretch>
            <a:fillRect/>
          </a:stretch>
        </p:blipFill>
        <p:spPr bwMode="auto">
          <a:xfrm>
            <a:off x="683568" y="248226"/>
            <a:ext cx="8136904" cy="660977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CA" b="1" dirty="0" smtClean="0">
                <a:solidFill>
                  <a:srgbClr val="FFFF00"/>
                </a:solidFill>
              </a:rPr>
              <a:t>L’hippocampe</a:t>
            </a:r>
          </a:p>
        </p:txBody>
      </p:sp>
      <p:sp>
        <p:nvSpPr>
          <p:cNvPr id="18435" name="Rectangle 3"/>
          <p:cNvSpPr>
            <a:spLocks noGrp="1" noChangeArrowheads="1"/>
          </p:cNvSpPr>
          <p:nvPr>
            <p:ph type="body" sz="half" idx="1"/>
          </p:nvPr>
        </p:nvSpPr>
        <p:spPr/>
        <p:txBody>
          <a:bodyPr/>
          <a:lstStyle/>
          <a:p>
            <a:pPr eaLnBrk="1" hangingPunct="1"/>
            <a:r>
              <a:rPr lang="fr-CA" sz="3600" b="1" dirty="0" smtClean="0">
                <a:solidFill>
                  <a:srgbClr val="FFFF00"/>
                </a:solidFill>
              </a:rPr>
              <a:t>L’apprentissage et la mémoire</a:t>
            </a:r>
          </a:p>
          <a:p>
            <a:pPr eaLnBrk="1" hangingPunct="1"/>
            <a:r>
              <a:rPr lang="fr-CA" sz="3600" b="1" dirty="0" smtClean="0">
                <a:solidFill>
                  <a:srgbClr val="FFFF00"/>
                </a:solidFill>
              </a:rPr>
              <a:t>Donne une coloration émotive à nos souvenirs</a:t>
            </a:r>
          </a:p>
        </p:txBody>
      </p:sp>
      <p:pic>
        <p:nvPicPr>
          <p:cNvPr id="18436" name="Picture 5" descr="hippocampus"/>
          <p:cNvPicPr>
            <a:picLocks noGrp="1" noChangeAspect="1" noChangeArrowheads="1" noCrop="1"/>
          </p:cNvPicPr>
          <p:nvPr>
            <p:ph sz="half" idx="2"/>
          </p:nvPr>
        </p:nvPicPr>
        <p:blipFill>
          <a:blip r:embed="rId3" cstate="print"/>
          <a:srcRect/>
          <a:stretch>
            <a:fillRect/>
          </a:stretch>
        </p:blipFill>
        <p:spPr>
          <a:xfrm>
            <a:off x="4640263" y="1698625"/>
            <a:ext cx="4022725" cy="4111625"/>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CA" b="1" dirty="0" smtClean="0">
                <a:solidFill>
                  <a:srgbClr val="FFFF00"/>
                </a:solidFill>
              </a:rPr>
              <a:t>L’amygdale</a:t>
            </a:r>
          </a:p>
        </p:txBody>
      </p:sp>
      <p:sp>
        <p:nvSpPr>
          <p:cNvPr id="19459" name="Rectangle 3"/>
          <p:cNvSpPr>
            <a:spLocks noGrp="1" noChangeArrowheads="1"/>
          </p:cNvSpPr>
          <p:nvPr>
            <p:ph type="body" sz="half" idx="1"/>
          </p:nvPr>
        </p:nvSpPr>
        <p:spPr>
          <a:xfrm>
            <a:off x="467544" y="1124744"/>
            <a:ext cx="4038600" cy="4525963"/>
          </a:xfrm>
        </p:spPr>
        <p:txBody>
          <a:bodyPr/>
          <a:lstStyle/>
          <a:p>
            <a:pPr eaLnBrk="1" hangingPunct="1"/>
            <a:r>
              <a:rPr lang="fr-CA" b="1" dirty="0" smtClean="0">
                <a:solidFill>
                  <a:srgbClr val="FFFF00"/>
                </a:solidFill>
              </a:rPr>
              <a:t>Régulation émotive</a:t>
            </a:r>
          </a:p>
          <a:p>
            <a:pPr eaLnBrk="1" hangingPunct="1"/>
            <a:r>
              <a:rPr lang="fr-CA" b="1" dirty="0" smtClean="0">
                <a:solidFill>
                  <a:srgbClr val="FFFF00"/>
                </a:solidFill>
              </a:rPr>
              <a:t>Réactions de peur</a:t>
            </a:r>
          </a:p>
          <a:p>
            <a:pPr eaLnBrk="1" hangingPunct="1"/>
            <a:r>
              <a:rPr lang="fr-CA" b="1" dirty="0" smtClean="0">
                <a:solidFill>
                  <a:srgbClr val="FFFF00"/>
                </a:solidFill>
              </a:rPr>
              <a:t>Agressivité</a:t>
            </a:r>
          </a:p>
        </p:txBody>
      </p:sp>
      <p:pic>
        <p:nvPicPr>
          <p:cNvPr id="19460" name="Picture 5" descr="amygdale"/>
          <p:cNvPicPr>
            <a:picLocks noGrp="1" noChangeAspect="1" noChangeArrowheads="1"/>
          </p:cNvPicPr>
          <p:nvPr>
            <p:ph sz="half" idx="2"/>
          </p:nvPr>
        </p:nvPicPr>
        <p:blipFill>
          <a:blip r:embed="rId3" cstate="print"/>
          <a:srcRect/>
          <a:stretch>
            <a:fillRect/>
          </a:stretch>
        </p:blipFill>
        <p:spPr>
          <a:xfrm>
            <a:off x="1692275" y="3068638"/>
            <a:ext cx="7451725" cy="3833812"/>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CA" sz="4800" b="1" dirty="0" smtClean="0">
                <a:solidFill>
                  <a:srgbClr val="FFFF00"/>
                </a:solidFill>
              </a:rPr>
              <a:t>Les noyaux thalamiques (2)</a:t>
            </a:r>
          </a:p>
        </p:txBody>
      </p:sp>
      <p:sp>
        <p:nvSpPr>
          <p:cNvPr id="20483" name="Rectangle 3"/>
          <p:cNvSpPr>
            <a:spLocks noGrp="1" noChangeArrowheads="1"/>
          </p:cNvSpPr>
          <p:nvPr>
            <p:ph type="body" sz="half" idx="1"/>
          </p:nvPr>
        </p:nvSpPr>
        <p:spPr>
          <a:xfrm>
            <a:off x="0" y="1600200"/>
            <a:ext cx="4495800" cy="4525963"/>
          </a:xfrm>
        </p:spPr>
        <p:txBody>
          <a:bodyPr/>
          <a:lstStyle/>
          <a:p>
            <a:pPr eaLnBrk="1" hangingPunct="1"/>
            <a:r>
              <a:rPr lang="fr-CA" b="1" dirty="0" smtClean="0">
                <a:solidFill>
                  <a:srgbClr val="FFFF00"/>
                </a:solidFill>
              </a:rPr>
              <a:t>Centre de filtration</a:t>
            </a:r>
          </a:p>
          <a:p>
            <a:pPr eaLnBrk="1" hangingPunct="1"/>
            <a:r>
              <a:rPr lang="fr-CA" b="1" dirty="0" smtClean="0">
                <a:solidFill>
                  <a:srgbClr val="FFFF00"/>
                </a:solidFill>
              </a:rPr>
              <a:t>Il relaient les informations sensorielles vers le cortex</a:t>
            </a:r>
          </a:p>
          <a:p>
            <a:pPr eaLnBrk="1" hangingPunct="1"/>
            <a:r>
              <a:rPr lang="fr-CA" b="1" dirty="0" smtClean="0">
                <a:solidFill>
                  <a:srgbClr val="FFFF00"/>
                </a:solidFill>
              </a:rPr>
              <a:t>Il déterminent quelles informations vont atteindre la conscience</a:t>
            </a:r>
          </a:p>
        </p:txBody>
      </p:sp>
      <p:pic>
        <p:nvPicPr>
          <p:cNvPr id="20484" name="Picture 5" descr="ave-thalamus"/>
          <p:cNvPicPr>
            <a:picLocks noGrp="1" noChangeAspect="1" noChangeArrowheads="1"/>
          </p:cNvPicPr>
          <p:nvPr>
            <p:ph sz="half" idx="2"/>
          </p:nvPr>
        </p:nvPicPr>
        <p:blipFill>
          <a:blip r:embed="rId3" cstate="print"/>
          <a:srcRect/>
          <a:stretch>
            <a:fillRect/>
          </a:stretch>
        </p:blipFill>
        <p:spPr>
          <a:xfrm>
            <a:off x="5000625" y="2171700"/>
            <a:ext cx="4008438" cy="4065588"/>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15416"/>
            <a:ext cx="8229600" cy="1143000"/>
          </a:xfrm>
        </p:spPr>
        <p:txBody>
          <a:bodyPr/>
          <a:lstStyle/>
          <a:p>
            <a:pPr eaLnBrk="1" hangingPunct="1"/>
            <a:r>
              <a:rPr lang="fr-CA" sz="4800" b="1" dirty="0" smtClean="0">
                <a:solidFill>
                  <a:srgbClr val="FFFF00"/>
                </a:solidFill>
              </a:rPr>
              <a:t>L’hypothalamus</a:t>
            </a:r>
          </a:p>
        </p:txBody>
      </p:sp>
      <p:sp>
        <p:nvSpPr>
          <p:cNvPr id="21507" name="Rectangle 3"/>
          <p:cNvSpPr>
            <a:spLocks noGrp="1" noChangeArrowheads="1"/>
          </p:cNvSpPr>
          <p:nvPr>
            <p:ph type="body" sz="half" idx="1"/>
          </p:nvPr>
        </p:nvSpPr>
        <p:spPr>
          <a:xfrm>
            <a:off x="0" y="692696"/>
            <a:ext cx="4495800" cy="4525963"/>
          </a:xfrm>
        </p:spPr>
        <p:txBody>
          <a:bodyPr/>
          <a:lstStyle/>
          <a:p>
            <a:pPr eaLnBrk="1" hangingPunct="1"/>
            <a:r>
              <a:rPr lang="fr-CA" sz="3600" b="1" dirty="0" smtClean="0">
                <a:solidFill>
                  <a:srgbClr val="FFFF00"/>
                </a:solidFill>
              </a:rPr>
              <a:t>Assure </a:t>
            </a:r>
            <a:r>
              <a:rPr lang="fr-CA" b="1" dirty="0" smtClean="0">
                <a:solidFill>
                  <a:srgbClr val="FFFF00"/>
                </a:solidFill>
              </a:rPr>
              <a:t>l’homéostasie</a:t>
            </a:r>
            <a:r>
              <a:rPr lang="fr-CA" sz="3600" b="1" dirty="0" smtClean="0">
                <a:solidFill>
                  <a:srgbClr val="FFFF00"/>
                </a:solidFill>
              </a:rPr>
              <a:t> en influençant: appétit, soif, désir sexuel, température du corps, horloge interne</a:t>
            </a:r>
          </a:p>
          <a:p>
            <a:pPr eaLnBrk="1" hangingPunct="1"/>
            <a:r>
              <a:rPr lang="fr-CA" sz="3600" b="1" dirty="0" smtClean="0">
                <a:solidFill>
                  <a:srgbClr val="FFFF00"/>
                </a:solidFill>
              </a:rPr>
              <a:t>Contrôle l’hypophyse (la glande qui sécrète les hormones)</a:t>
            </a:r>
          </a:p>
        </p:txBody>
      </p:sp>
      <p:pic>
        <p:nvPicPr>
          <p:cNvPr id="21508" name="Picture 10" descr="ch40c2"/>
          <p:cNvPicPr>
            <a:picLocks noGrp="1" noChangeAspect="1" noChangeArrowheads="1"/>
          </p:cNvPicPr>
          <p:nvPr>
            <p:ph sz="half" idx="2"/>
          </p:nvPr>
        </p:nvPicPr>
        <p:blipFill>
          <a:blip r:embed="rId3" cstate="print"/>
          <a:srcRect/>
          <a:stretch>
            <a:fillRect/>
          </a:stretch>
        </p:blipFill>
        <p:spPr>
          <a:xfrm>
            <a:off x="4732338" y="1773238"/>
            <a:ext cx="4411662" cy="4176712"/>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44624"/>
            <a:ext cx="7772400" cy="1143000"/>
          </a:xfrm>
        </p:spPr>
        <p:txBody>
          <a:bodyPr/>
          <a:lstStyle/>
          <a:p>
            <a:pPr algn="l"/>
            <a:r>
              <a:rPr lang="fr-CA" sz="4800" b="1" dirty="0" smtClean="0">
                <a:solidFill>
                  <a:srgbClr val="FFFF00"/>
                </a:solidFill>
              </a:rPr>
              <a:t>L’hypophyse</a:t>
            </a:r>
          </a:p>
        </p:txBody>
      </p:sp>
      <p:sp>
        <p:nvSpPr>
          <p:cNvPr id="3" name="Content Placeholder 2"/>
          <p:cNvSpPr>
            <a:spLocks noGrp="1"/>
          </p:cNvSpPr>
          <p:nvPr>
            <p:ph idx="1"/>
          </p:nvPr>
        </p:nvSpPr>
        <p:spPr>
          <a:xfrm>
            <a:off x="14808" y="1600200"/>
            <a:ext cx="8229600" cy="4525963"/>
          </a:xfrm>
        </p:spPr>
        <p:txBody>
          <a:bodyPr/>
          <a:lstStyle/>
          <a:p>
            <a:r>
              <a:rPr lang="fr-CA" sz="3600" b="1" dirty="0" smtClean="0">
                <a:solidFill>
                  <a:srgbClr val="FFFF00"/>
                </a:solidFill>
              </a:rPr>
              <a:t>La glande </a:t>
            </a:r>
            <a:r>
              <a:rPr lang="fr-FR" sz="3600" b="1" dirty="0" smtClean="0">
                <a:solidFill>
                  <a:srgbClr val="FFFF00"/>
                </a:solidFill>
              </a:rPr>
              <a:t>qui sécrète </a:t>
            </a:r>
          </a:p>
          <a:p>
            <a:pPr>
              <a:buNone/>
            </a:pPr>
            <a:r>
              <a:rPr lang="fr-FR" sz="3600" b="1" dirty="0" smtClean="0">
                <a:solidFill>
                  <a:srgbClr val="FFFF00"/>
                </a:solidFill>
              </a:rPr>
              <a:t>les hormones qui régulent:</a:t>
            </a:r>
          </a:p>
          <a:p>
            <a:pPr lvl="1"/>
            <a:r>
              <a:rPr lang="fr-FR" sz="3600" b="1" dirty="0" smtClean="0">
                <a:solidFill>
                  <a:srgbClr val="FFFF00"/>
                </a:solidFill>
              </a:rPr>
              <a:t>La maturation sexuelle</a:t>
            </a:r>
          </a:p>
          <a:p>
            <a:pPr lvl="1"/>
            <a:r>
              <a:rPr lang="fr-FR" sz="3600" b="1" dirty="0" smtClean="0">
                <a:solidFill>
                  <a:srgbClr val="FFFF00"/>
                </a:solidFill>
              </a:rPr>
              <a:t>Le comportement maternel</a:t>
            </a:r>
          </a:p>
          <a:p>
            <a:pPr lvl="1"/>
            <a:r>
              <a:rPr lang="fr-FR" sz="3600" b="1" dirty="0" smtClean="0">
                <a:solidFill>
                  <a:srgbClr val="FFFF00"/>
                </a:solidFill>
              </a:rPr>
              <a:t>La </a:t>
            </a:r>
            <a:r>
              <a:rPr lang="fr-CA" sz="3600" b="1" dirty="0" smtClean="0">
                <a:solidFill>
                  <a:srgbClr val="FFFF00"/>
                </a:solidFill>
              </a:rPr>
              <a:t>réponse au stress</a:t>
            </a:r>
          </a:p>
        </p:txBody>
      </p:sp>
      <p:pic>
        <p:nvPicPr>
          <p:cNvPr id="22537" name="Picture 9" descr="pituitary"/>
          <p:cNvPicPr>
            <a:picLocks noGrp="1" noChangeAspect="1" noChangeArrowheads="1"/>
          </p:cNvPicPr>
          <p:nvPr>
            <p:ph sz="half" idx="4294967295"/>
          </p:nvPr>
        </p:nvPicPr>
        <p:blipFill>
          <a:blip r:embed="rId3" cstate="print"/>
          <a:srcRect/>
          <a:stretch>
            <a:fillRect/>
          </a:stretch>
        </p:blipFill>
        <p:spPr>
          <a:xfrm>
            <a:off x="5580112" y="63813"/>
            <a:ext cx="3528392" cy="3221171"/>
          </a:xfrm>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001410"/>
          <p:cNvPicPr>
            <a:picLocks noChangeAspect="1" noChangeArrowheads="1"/>
          </p:cNvPicPr>
          <p:nvPr/>
        </p:nvPicPr>
        <p:blipFill>
          <a:blip r:embed="rId3" cstate="print"/>
          <a:srcRect/>
          <a:stretch>
            <a:fillRect/>
          </a:stretch>
        </p:blipFill>
        <p:spPr bwMode="auto">
          <a:xfrm>
            <a:off x="395288" y="404813"/>
            <a:ext cx="8296275" cy="5597525"/>
          </a:xfrm>
          <a:prstGeom prst="rect">
            <a:avLst/>
          </a:prstGeom>
          <a:noFill/>
          <a:ln w="9525">
            <a:noFill/>
            <a:miter lim="800000"/>
            <a:headEnd/>
            <a:tailEnd/>
          </a:ln>
        </p:spPr>
      </p:pic>
      <p:sp>
        <p:nvSpPr>
          <p:cNvPr id="67589" name="Text Box 5"/>
          <p:cNvSpPr txBox="1">
            <a:spLocks noChangeArrowheads="1"/>
          </p:cNvSpPr>
          <p:nvPr/>
        </p:nvSpPr>
        <p:spPr bwMode="auto">
          <a:xfrm>
            <a:off x="539750" y="332656"/>
            <a:ext cx="2087563" cy="830997"/>
          </a:xfrm>
          <a:prstGeom prst="rect">
            <a:avLst/>
          </a:prstGeom>
          <a:solidFill>
            <a:srgbClr val="0000CC"/>
          </a:solidFill>
          <a:ln w="9525">
            <a:noFill/>
            <a:miter lim="800000"/>
            <a:headEnd/>
            <a:tailEnd/>
          </a:ln>
        </p:spPr>
        <p:txBody>
          <a:bodyPr wrap="square">
            <a:spAutoFit/>
          </a:bodyPr>
          <a:lstStyle/>
          <a:p>
            <a:pPr>
              <a:spcBef>
                <a:spcPct val="50000"/>
              </a:spcBef>
            </a:pPr>
            <a:r>
              <a:rPr lang="fr-CA" dirty="0"/>
              <a:t>                  </a:t>
            </a:r>
            <a:r>
              <a:rPr lang="fr-CA" dirty="0" smtClean="0"/>
              <a:t>Cortex</a:t>
            </a:r>
            <a:endParaRPr lang="fr-CA" dirty="0"/>
          </a:p>
        </p:txBody>
      </p:sp>
      <p:sp>
        <p:nvSpPr>
          <p:cNvPr id="67590" name="Text Box 6"/>
          <p:cNvSpPr txBox="1">
            <a:spLocks noChangeArrowheads="1"/>
          </p:cNvSpPr>
          <p:nvPr/>
        </p:nvSpPr>
        <p:spPr bwMode="auto">
          <a:xfrm>
            <a:off x="6948488" y="5300663"/>
            <a:ext cx="1871662" cy="366712"/>
          </a:xfrm>
          <a:prstGeom prst="rect">
            <a:avLst/>
          </a:prstGeom>
          <a:solidFill>
            <a:srgbClr val="0000CC"/>
          </a:solidFill>
          <a:ln w="9525">
            <a:noFill/>
            <a:miter lim="800000"/>
            <a:headEnd/>
            <a:tailEnd/>
          </a:ln>
        </p:spPr>
        <p:txBody>
          <a:bodyPr>
            <a:spAutoFit/>
          </a:bodyPr>
          <a:lstStyle/>
          <a:p>
            <a:pPr>
              <a:spcBef>
                <a:spcPct val="50000"/>
              </a:spcBef>
            </a:pPr>
            <a:r>
              <a:rPr lang="fr-CA" dirty="0"/>
              <a:t>Cervelet</a:t>
            </a:r>
          </a:p>
        </p:txBody>
      </p:sp>
      <p:sp>
        <p:nvSpPr>
          <p:cNvPr id="67591" name="Text Box 7"/>
          <p:cNvSpPr txBox="1">
            <a:spLocks noChangeArrowheads="1"/>
          </p:cNvSpPr>
          <p:nvPr/>
        </p:nvSpPr>
        <p:spPr bwMode="auto">
          <a:xfrm>
            <a:off x="2411413" y="5157788"/>
            <a:ext cx="1296987" cy="830997"/>
          </a:xfrm>
          <a:prstGeom prst="rect">
            <a:avLst/>
          </a:prstGeom>
          <a:solidFill>
            <a:srgbClr val="0000CC"/>
          </a:solidFill>
          <a:ln w="9525">
            <a:noFill/>
            <a:miter lim="800000"/>
            <a:headEnd/>
            <a:tailEnd/>
          </a:ln>
        </p:spPr>
        <p:txBody>
          <a:bodyPr>
            <a:spAutoFit/>
          </a:bodyPr>
          <a:lstStyle/>
          <a:p>
            <a:pPr>
              <a:spcBef>
                <a:spcPct val="50000"/>
              </a:spcBef>
            </a:pPr>
            <a:r>
              <a:rPr lang="fr-CA" dirty="0"/>
              <a:t>         </a:t>
            </a:r>
            <a:r>
              <a:rPr lang="fr-CA" dirty="0" smtClean="0"/>
              <a:t>Pont</a:t>
            </a:r>
            <a:endParaRPr lang="fr-CA" dirty="0"/>
          </a:p>
        </p:txBody>
      </p:sp>
      <p:sp>
        <p:nvSpPr>
          <p:cNvPr id="67592" name="Text Box 8"/>
          <p:cNvSpPr txBox="1">
            <a:spLocks noChangeArrowheads="1"/>
          </p:cNvSpPr>
          <p:nvPr/>
        </p:nvSpPr>
        <p:spPr bwMode="auto">
          <a:xfrm>
            <a:off x="3419475" y="5734050"/>
            <a:ext cx="1368425" cy="366713"/>
          </a:xfrm>
          <a:prstGeom prst="rect">
            <a:avLst/>
          </a:prstGeom>
          <a:solidFill>
            <a:srgbClr val="0000CC"/>
          </a:solidFill>
          <a:ln w="9525">
            <a:noFill/>
            <a:miter lim="800000"/>
            <a:headEnd/>
            <a:tailEnd/>
          </a:ln>
        </p:spPr>
        <p:txBody>
          <a:bodyPr>
            <a:spAutoFit/>
          </a:bodyPr>
          <a:lstStyle/>
          <a:p>
            <a:pPr>
              <a:spcBef>
                <a:spcPct val="50000"/>
              </a:spcBef>
            </a:pPr>
            <a:r>
              <a:rPr lang="fr-CA" dirty="0"/>
              <a:t>Bulbe</a:t>
            </a:r>
          </a:p>
        </p:txBody>
      </p:sp>
      <p:sp>
        <p:nvSpPr>
          <p:cNvPr id="67593" name="Text Box 9"/>
          <p:cNvSpPr txBox="1">
            <a:spLocks noChangeArrowheads="1"/>
          </p:cNvSpPr>
          <p:nvPr/>
        </p:nvSpPr>
        <p:spPr bwMode="auto">
          <a:xfrm>
            <a:off x="4500562" y="6165850"/>
            <a:ext cx="3167781" cy="461665"/>
          </a:xfrm>
          <a:prstGeom prst="rect">
            <a:avLst/>
          </a:prstGeom>
          <a:solidFill>
            <a:srgbClr val="0000CC"/>
          </a:solidFill>
          <a:ln w="9525">
            <a:noFill/>
            <a:miter lim="800000"/>
            <a:headEnd/>
            <a:tailEnd/>
          </a:ln>
        </p:spPr>
        <p:txBody>
          <a:bodyPr wrap="square">
            <a:spAutoFit/>
          </a:bodyPr>
          <a:lstStyle/>
          <a:p>
            <a:pPr>
              <a:spcBef>
                <a:spcPct val="50000"/>
              </a:spcBef>
            </a:pPr>
            <a:r>
              <a:rPr lang="fr-CA" dirty="0"/>
              <a:t>Formation réticulée</a:t>
            </a:r>
          </a:p>
        </p:txBody>
      </p:sp>
      <p:sp>
        <p:nvSpPr>
          <p:cNvPr id="67594" name="Text Box 10"/>
          <p:cNvSpPr txBox="1">
            <a:spLocks noChangeArrowheads="1"/>
          </p:cNvSpPr>
          <p:nvPr/>
        </p:nvSpPr>
        <p:spPr bwMode="auto">
          <a:xfrm>
            <a:off x="6227763" y="2781300"/>
            <a:ext cx="1944687" cy="366713"/>
          </a:xfrm>
          <a:prstGeom prst="rect">
            <a:avLst/>
          </a:prstGeom>
          <a:solidFill>
            <a:srgbClr val="0000CC"/>
          </a:solidFill>
          <a:ln w="9525">
            <a:noFill/>
            <a:miter lim="800000"/>
            <a:headEnd/>
            <a:tailEnd/>
          </a:ln>
        </p:spPr>
        <p:txBody>
          <a:bodyPr>
            <a:spAutoFit/>
          </a:bodyPr>
          <a:lstStyle/>
          <a:p>
            <a:pPr>
              <a:spcBef>
                <a:spcPct val="50000"/>
              </a:spcBef>
            </a:pPr>
            <a:r>
              <a:rPr lang="fr-CA" dirty="0"/>
              <a:t>Hippocampe</a:t>
            </a:r>
          </a:p>
        </p:txBody>
      </p:sp>
      <p:sp>
        <p:nvSpPr>
          <p:cNvPr id="67595" name="Text Box 11"/>
          <p:cNvSpPr txBox="1">
            <a:spLocks noChangeArrowheads="1"/>
          </p:cNvSpPr>
          <p:nvPr/>
        </p:nvSpPr>
        <p:spPr bwMode="auto">
          <a:xfrm>
            <a:off x="251520" y="2924175"/>
            <a:ext cx="1728093" cy="461665"/>
          </a:xfrm>
          <a:prstGeom prst="rect">
            <a:avLst/>
          </a:prstGeom>
          <a:solidFill>
            <a:schemeClr val="accent6">
              <a:lumMod val="75000"/>
            </a:schemeClr>
          </a:solidFill>
          <a:ln w="9525">
            <a:noFill/>
            <a:miter lim="800000"/>
            <a:headEnd/>
            <a:tailEnd/>
          </a:ln>
        </p:spPr>
        <p:txBody>
          <a:bodyPr wrap="square">
            <a:spAutoFit/>
          </a:bodyPr>
          <a:lstStyle/>
          <a:p>
            <a:pPr>
              <a:spcBef>
                <a:spcPct val="50000"/>
              </a:spcBef>
            </a:pPr>
            <a:r>
              <a:rPr lang="fr-CA" dirty="0"/>
              <a:t>Thalamus</a:t>
            </a:r>
          </a:p>
        </p:txBody>
      </p:sp>
      <p:sp>
        <p:nvSpPr>
          <p:cNvPr id="67596" name="Text Box 12"/>
          <p:cNvSpPr txBox="1">
            <a:spLocks noChangeArrowheads="1"/>
          </p:cNvSpPr>
          <p:nvPr/>
        </p:nvSpPr>
        <p:spPr bwMode="auto">
          <a:xfrm>
            <a:off x="0" y="3933825"/>
            <a:ext cx="2411413" cy="461665"/>
          </a:xfrm>
          <a:prstGeom prst="rect">
            <a:avLst/>
          </a:prstGeom>
          <a:solidFill>
            <a:srgbClr val="0000CC"/>
          </a:solidFill>
          <a:ln w="9525">
            <a:noFill/>
            <a:miter lim="800000"/>
            <a:headEnd/>
            <a:tailEnd/>
          </a:ln>
        </p:spPr>
        <p:txBody>
          <a:bodyPr wrap="square">
            <a:spAutoFit/>
          </a:bodyPr>
          <a:lstStyle/>
          <a:p>
            <a:pPr>
              <a:spcBef>
                <a:spcPct val="50000"/>
              </a:spcBef>
            </a:pPr>
            <a:r>
              <a:rPr lang="fr-CA" dirty="0"/>
              <a:t>Hypothalamus</a:t>
            </a:r>
          </a:p>
        </p:txBody>
      </p:sp>
      <p:sp>
        <p:nvSpPr>
          <p:cNvPr id="67597" name="Line 13"/>
          <p:cNvSpPr>
            <a:spLocks noChangeShapeType="1"/>
          </p:cNvSpPr>
          <p:nvPr/>
        </p:nvSpPr>
        <p:spPr bwMode="auto">
          <a:xfrm>
            <a:off x="2339975" y="333375"/>
            <a:ext cx="576263" cy="574675"/>
          </a:xfrm>
          <a:prstGeom prst="line">
            <a:avLst/>
          </a:prstGeom>
          <a:noFill/>
          <a:ln w="9525">
            <a:solidFill>
              <a:schemeClr val="tx1"/>
            </a:solidFill>
            <a:round/>
            <a:headEnd/>
            <a:tailEnd type="triangle" w="med" len="med"/>
          </a:ln>
        </p:spPr>
        <p:txBody>
          <a:bodyPr/>
          <a:lstStyle/>
          <a:p>
            <a:endParaRPr lang="fr-FR"/>
          </a:p>
        </p:txBody>
      </p:sp>
      <p:sp>
        <p:nvSpPr>
          <p:cNvPr id="67598" name="Line 14"/>
          <p:cNvSpPr>
            <a:spLocks noChangeShapeType="1"/>
          </p:cNvSpPr>
          <p:nvPr/>
        </p:nvSpPr>
        <p:spPr bwMode="auto">
          <a:xfrm flipH="1" flipV="1">
            <a:off x="6443663" y="5157788"/>
            <a:ext cx="504825" cy="215900"/>
          </a:xfrm>
          <a:prstGeom prst="line">
            <a:avLst/>
          </a:prstGeom>
          <a:noFill/>
          <a:ln w="9525">
            <a:solidFill>
              <a:schemeClr val="tx1"/>
            </a:solidFill>
            <a:round/>
            <a:headEnd/>
            <a:tailEnd type="triangle" w="med" len="med"/>
          </a:ln>
        </p:spPr>
        <p:txBody>
          <a:bodyPr/>
          <a:lstStyle/>
          <a:p>
            <a:endParaRPr lang="fr-FR"/>
          </a:p>
        </p:txBody>
      </p:sp>
      <p:sp>
        <p:nvSpPr>
          <p:cNvPr id="67599" name="Line 15"/>
          <p:cNvSpPr>
            <a:spLocks noChangeShapeType="1"/>
          </p:cNvSpPr>
          <p:nvPr/>
        </p:nvSpPr>
        <p:spPr bwMode="auto">
          <a:xfrm flipV="1">
            <a:off x="4067175" y="5300663"/>
            <a:ext cx="936625" cy="504825"/>
          </a:xfrm>
          <a:prstGeom prst="line">
            <a:avLst/>
          </a:prstGeom>
          <a:noFill/>
          <a:ln w="9525">
            <a:solidFill>
              <a:schemeClr val="tx1"/>
            </a:solidFill>
            <a:round/>
            <a:headEnd/>
            <a:tailEnd type="triangle" w="med" len="med"/>
          </a:ln>
        </p:spPr>
        <p:txBody>
          <a:bodyPr/>
          <a:lstStyle/>
          <a:p>
            <a:endParaRPr lang="fr-FR"/>
          </a:p>
        </p:txBody>
      </p:sp>
      <p:sp>
        <p:nvSpPr>
          <p:cNvPr id="67600" name="Line 16"/>
          <p:cNvSpPr>
            <a:spLocks noChangeShapeType="1"/>
          </p:cNvSpPr>
          <p:nvPr/>
        </p:nvSpPr>
        <p:spPr bwMode="auto">
          <a:xfrm flipV="1">
            <a:off x="3708400" y="4652963"/>
            <a:ext cx="792163" cy="576262"/>
          </a:xfrm>
          <a:prstGeom prst="line">
            <a:avLst/>
          </a:prstGeom>
          <a:noFill/>
          <a:ln w="9525">
            <a:solidFill>
              <a:schemeClr val="tx1"/>
            </a:solidFill>
            <a:round/>
            <a:headEnd/>
            <a:tailEnd type="triangle" w="med" len="med"/>
          </a:ln>
        </p:spPr>
        <p:txBody>
          <a:bodyPr/>
          <a:lstStyle/>
          <a:p>
            <a:endParaRPr lang="fr-FR"/>
          </a:p>
        </p:txBody>
      </p:sp>
      <p:sp>
        <p:nvSpPr>
          <p:cNvPr id="67601" name="Line 17"/>
          <p:cNvSpPr>
            <a:spLocks noChangeShapeType="1"/>
          </p:cNvSpPr>
          <p:nvPr/>
        </p:nvSpPr>
        <p:spPr bwMode="auto">
          <a:xfrm flipH="1" flipV="1">
            <a:off x="5148263" y="4941888"/>
            <a:ext cx="144462" cy="1223962"/>
          </a:xfrm>
          <a:prstGeom prst="line">
            <a:avLst/>
          </a:prstGeom>
          <a:noFill/>
          <a:ln w="9525">
            <a:solidFill>
              <a:schemeClr val="tx1"/>
            </a:solidFill>
            <a:round/>
            <a:headEnd/>
            <a:tailEnd type="triangle" w="med" len="med"/>
          </a:ln>
        </p:spPr>
        <p:txBody>
          <a:bodyPr/>
          <a:lstStyle/>
          <a:p>
            <a:endParaRPr lang="fr-FR"/>
          </a:p>
        </p:txBody>
      </p:sp>
      <p:sp>
        <p:nvSpPr>
          <p:cNvPr id="67602" name="Line 18"/>
          <p:cNvSpPr>
            <a:spLocks noChangeShapeType="1"/>
          </p:cNvSpPr>
          <p:nvPr/>
        </p:nvSpPr>
        <p:spPr bwMode="auto">
          <a:xfrm flipH="1">
            <a:off x="4356100" y="2997200"/>
            <a:ext cx="1944688" cy="863600"/>
          </a:xfrm>
          <a:prstGeom prst="line">
            <a:avLst/>
          </a:prstGeom>
          <a:noFill/>
          <a:ln w="9525">
            <a:solidFill>
              <a:schemeClr val="tx1"/>
            </a:solidFill>
            <a:round/>
            <a:headEnd/>
            <a:tailEnd type="triangle" w="med" len="med"/>
          </a:ln>
        </p:spPr>
        <p:txBody>
          <a:bodyPr/>
          <a:lstStyle/>
          <a:p>
            <a:endParaRPr lang="fr-FR"/>
          </a:p>
        </p:txBody>
      </p:sp>
      <p:sp>
        <p:nvSpPr>
          <p:cNvPr id="67603" name="Line 19"/>
          <p:cNvSpPr>
            <a:spLocks noChangeShapeType="1"/>
          </p:cNvSpPr>
          <p:nvPr/>
        </p:nvSpPr>
        <p:spPr bwMode="auto">
          <a:xfrm>
            <a:off x="1692275" y="3068638"/>
            <a:ext cx="2663825" cy="144462"/>
          </a:xfrm>
          <a:prstGeom prst="line">
            <a:avLst/>
          </a:prstGeom>
          <a:noFill/>
          <a:ln w="9525">
            <a:solidFill>
              <a:schemeClr val="tx1"/>
            </a:solidFill>
            <a:round/>
            <a:headEnd/>
            <a:tailEnd type="triangle" w="med" len="med"/>
          </a:ln>
        </p:spPr>
        <p:txBody>
          <a:bodyPr/>
          <a:lstStyle/>
          <a:p>
            <a:endParaRPr lang="fr-FR"/>
          </a:p>
        </p:txBody>
      </p:sp>
      <p:sp>
        <p:nvSpPr>
          <p:cNvPr id="67604" name="Line 20"/>
          <p:cNvSpPr>
            <a:spLocks noChangeShapeType="1"/>
          </p:cNvSpPr>
          <p:nvPr/>
        </p:nvSpPr>
        <p:spPr bwMode="auto">
          <a:xfrm flipV="1">
            <a:off x="2268538" y="3716338"/>
            <a:ext cx="1511300" cy="360362"/>
          </a:xfrm>
          <a:prstGeom prst="line">
            <a:avLst/>
          </a:prstGeom>
          <a:noFill/>
          <a:ln w="9525">
            <a:solidFill>
              <a:schemeClr val="tx1"/>
            </a:solidFill>
            <a:round/>
            <a:headEnd/>
            <a:tailEnd type="triangle" w="med" len="med"/>
          </a:ln>
        </p:spPr>
        <p:txBody>
          <a:bodyPr/>
          <a:lstStyle/>
          <a:p>
            <a:endParaRPr lang="fr-FR"/>
          </a:p>
        </p:txBody>
      </p:sp>
      <p:sp>
        <p:nvSpPr>
          <p:cNvPr id="67605" name="Text Box 21"/>
          <p:cNvSpPr txBox="1">
            <a:spLocks noChangeArrowheads="1"/>
          </p:cNvSpPr>
          <p:nvPr/>
        </p:nvSpPr>
        <p:spPr bwMode="auto">
          <a:xfrm>
            <a:off x="6443663" y="333375"/>
            <a:ext cx="2160587" cy="366713"/>
          </a:xfrm>
          <a:prstGeom prst="rect">
            <a:avLst/>
          </a:prstGeom>
          <a:solidFill>
            <a:srgbClr val="0000CC"/>
          </a:solidFill>
          <a:ln w="9525">
            <a:noFill/>
            <a:miter lim="800000"/>
            <a:headEnd/>
            <a:tailEnd/>
          </a:ln>
        </p:spPr>
        <p:txBody>
          <a:bodyPr>
            <a:spAutoFit/>
          </a:bodyPr>
          <a:lstStyle/>
          <a:p>
            <a:pPr>
              <a:spcBef>
                <a:spcPct val="50000"/>
              </a:spcBef>
            </a:pPr>
            <a:r>
              <a:rPr lang="fr-CA" dirty="0"/>
              <a:t>Corps calleux</a:t>
            </a:r>
          </a:p>
        </p:txBody>
      </p:sp>
      <p:sp>
        <p:nvSpPr>
          <p:cNvPr id="67615" name="Line 31"/>
          <p:cNvSpPr>
            <a:spLocks noChangeShapeType="1"/>
          </p:cNvSpPr>
          <p:nvPr/>
        </p:nvSpPr>
        <p:spPr bwMode="auto">
          <a:xfrm flipH="1">
            <a:off x="4356100" y="620713"/>
            <a:ext cx="2160588" cy="1728787"/>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9">
                                            <p:bg/>
                                          </p:spTgt>
                                        </p:tgtEl>
                                        <p:attrNameLst>
                                          <p:attrName>style.visibility</p:attrName>
                                        </p:attrNameLst>
                                      </p:cBhvr>
                                      <p:to>
                                        <p:strVal val="visible"/>
                                      </p:to>
                                    </p:set>
                                    <p:animEffect transition="in" filter="checkerboard(across)">
                                      <p:cBhvr>
                                        <p:cTn id="7" dur="500"/>
                                        <p:tgtEl>
                                          <p:spTgt spid="67589">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7589">
                                            <p:txEl>
                                              <p:pRg st="0" end="0"/>
                                            </p:txEl>
                                          </p:spTgt>
                                        </p:tgtEl>
                                        <p:attrNameLst>
                                          <p:attrName>style.visibility</p:attrName>
                                        </p:attrNameLst>
                                      </p:cBhvr>
                                      <p:to>
                                        <p:strVal val="visible"/>
                                      </p:to>
                                    </p:set>
                                    <p:animEffect transition="in" filter="checkerboard(across)">
                                      <p:cBhvr>
                                        <p:cTn id="10" dur="500"/>
                                        <p:tgtEl>
                                          <p:spTgt spid="675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7597"/>
                                        </p:tgtEl>
                                        <p:attrNameLst>
                                          <p:attrName>style.visibility</p:attrName>
                                        </p:attrNameLst>
                                      </p:cBhvr>
                                      <p:to>
                                        <p:strVal val="visible"/>
                                      </p:to>
                                    </p:set>
                                    <p:anim calcmode="lin" valueType="num">
                                      <p:cBhvr additive="base">
                                        <p:cTn id="15" dur="500" fill="hold"/>
                                        <p:tgtEl>
                                          <p:spTgt spid="67597"/>
                                        </p:tgtEl>
                                        <p:attrNameLst>
                                          <p:attrName>ppt_x</p:attrName>
                                        </p:attrNameLst>
                                      </p:cBhvr>
                                      <p:tavLst>
                                        <p:tav tm="0">
                                          <p:val>
                                            <p:strVal val="#ppt_x"/>
                                          </p:val>
                                        </p:tav>
                                        <p:tav tm="100000">
                                          <p:val>
                                            <p:strVal val="#ppt_x"/>
                                          </p:val>
                                        </p:tav>
                                      </p:tavLst>
                                    </p:anim>
                                    <p:anim calcmode="lin" valueType="num">
                                      <p:cBhvr additive="base">
                                        <p:cTn id="16" dur="500" fill="hold"/>
                                        <p:tgtEl>
                                          <p:spTgt spid="6759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7590"/>
                                        </p:tgtEl>
                                        <p:attrNameLst>
                                          <p:attrName>style.visibility</p:attrName>
                                        </p:attrNameLst>
                                      </p:cBhvr>
                                      <p:to>
                                        <p:strVal val="visible"/>
                                      </p:to>
                                    </p:set>
                                    <p:animEffect transition="in" filter="checkerboard(across)">
                                      <p:cBhvr>
                                        <p:cTn id="21" dur="500"/>
                                        <p:tgtEl>
                                          <p:spTgt spid="6759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7598"/>
                                        </p:tgtEl>
                                        <p:attrNameLst>
                                          <p:attrName>style.visibility</p:attrName>
                                        </p:attrNameLst>
                                      </p:cBhvr>
                                      <p:to>
                                        <p:strVal val="visible"/>
                                      </p:to>
                                    </p:set>
                                    <p:anim calcmode="lin" valueType="num">
                                      <p:cBhvr additive="base">
                                        <p:cTn id="26" dur="500" fill="hold"/>
                                        <p:tgtEl>
                                          <p:spTgt spid="67598"/>
                                        </p:tgtEl>
                                        <p:attrNameLst>
                                          <p:attrName>ppt_x</p:attrName>
                                        </p:attrNameLst>
                                      </p:cBhvr>
                                      <p:tavLst>
                                        <p:tav tm="0">
                                          <p:val>
                                            <p:strVal val="#ppt_x"/>
                                          </p:val>
                                        </p:tav>
                                        <p:tav tm="100000">
                                          <p:val>
                                            <p:strVal val="#ppt_x"/>
                                          </p:val>
                                        </p:tav>
                                      </p:tavLst>
                                    </p:anim>
                                    <p:anim calcmode="lin" valueType="num">
                                      <p:cBhvr additive="base">
                                        <p:cTn id="27" dur="500" fill="hold"/>
                                        <p:tgtEl>
                                          <p:spTgt spid="6759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7592"/>
                                        </p:tgtEl>
                                        <p:attrNameLst>
                                          <p:attrName>style.visibility</p:attrName>
                                        </p:attrNameLst>
                                      </p:cBhvr>
                                      <p:to>
                                        <p:strVal val="visible"/>
                                      </p:to>
                                    </p:set>
                                    <p:animEffect transition="in" filter="checkerboard(across)">
                                      <p:cBhvr>
                                        <p:cTn id="32" dur="500"/>
                                        <p:tgtEl>
                                          <p:spTgt spid="6759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599"/>
                                        </p:tgtEl>
                                        <p:attrNameLst>
                                          <p:attrName>style.visibility</p:attrName>
                                        </p:attrNameLst>
                                      </p:cBhvr>
                                      <p:to>
                                        <p:strVal val="visible"/>
                                      </p:to>
                                    </p:set>
                                    <p:anim calcmode="lin" valueType="num">
                                      <p:cBhvr additive="base">
                                        <p:cTn id="37" dur="500" fill="hold"/>
                                        <p:tgtEl>
                                          <p:spTgt spid="67599"/>
                                        </p:tgtEl>
                                        <p:attrNameLst>
                                          <p:attrName>ppt_x</p:attrName>
                                        </p:attrNameLst>
                                      </p:cBhvr>
                                      <p:tavLst>
                                        <p:tav tm="0">
                                          <p:val>
                                            <p:strVal val="#ppt_x"/>
                                          </p:val>
                                        </p:tav>
                                        <p:tav tm="100000">
                                          <p:val>
                                            <p:strVal val="#ppt_x"/>
                                          </p:val>
                                        </p:tav>
                                      </p:tavLst>
                                    </p:anim>
                                    <p:anim calcmode="lin" valueType="num">
                                      <p:cBhvr additive="base">
                                        <p:cTn id="38" dur="500" fill="hold"/>
                                        <p:tgtEl>
                                          <p:spTgt spid="675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7591"/>
                                        </p:tgtEl>
                                        <p:attrNameLst>
                                          <p:attrName>style.visibility</p:attrName>
                                        </p:attrNameLst>
                                      </p:cBhvr>
                                      <p:to>
                                        <p:strVal val="visible"/>
                                      </p:to>
                                    </p:set>
                                    <p:animEffect transition="in" filter="checkerboard(across)">
                                      <p:cBhvr>
                                        <p:cTn id="43" dur="500"/>
                                        <p:tgtEl>
                                          <p:spTgt spid="6759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7600"/>
                                        </p:tgtEl>
                                        <p:attrNameLst>
                                          <p:attrName>style.visibility</p:attrName>
                                        </p:attrNameLst>
                                      </p:cBhvr>
                                      <p:to>
                                        <p:strVal val="visible"/>
                                      </p:to>
                                    </p:set>
                                    <p:anim calcmode="lin" valueType="num">
                                      <p:cBhvr additive="base">
                                        <p:cTn id="48" dur="500" fill="hold"/>
                                        <p:tgtEl>
                                          <p:spTgt spid="67600"/>
                                        </p:tgtEl>
                                        <p:attrNameLst>
                                          <p:attrName>ppt_x</p:attrName>
                                        </p:attrNameLst>
                                      </p:cBhvr>
                                      <p:tavLst>
                                        <p:tav tm="0">
                                          <p:val>
                                            <p:strVal val="#ppt_x"/>
                                          </p:val>
                                        </p:tav>
                                        <p:tav tm="100000">
                                          <p:val>
                                            <p:strVal val="#ppt_x"/>
                                          </p:val>
                                        </p:tav>
                                      </p:tavLst>
                                    </p:anim>
                                    <p:anim calcmode="lin" valueType="num">
                                      <p:cBhvr additive="base">
                                        <p:cTn id="49" dur="500" fill="hold"/>
                                        <p:tgtEl>
                                          <p:spTgt spid="6760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67593">
                                            <p:txEl>
                                              <p:pRg st="0" end="0"/>
                                            </p:txEl>
                                          </p:spTgt>
                                        </p:tgtEl>
                                        <p:attrNameLst>
                                          <p:attrName>style.visibility</p:attrName>
                                        </p:attrNameLst>
                                      </p:cBhvr>
                                      <p:to>
                                        <p:strVal val="visible"/>
                                      </p:to>
                                    </p:set>
                                    <p:animEffect transition="in" filter="checkerboard(across)">
                                      <p:cBhvr>
                                        <p:cTn id="54" dur="500"/>
                                        <p:tgtEl>
                                          <p:spTgt spid="6759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7601"/>
                                        </p:tgtEl>
                                        <p:attrNameLst>
                                          <p:attrName>style.visibility</p:attrName>
                                        </p:attrNameLst>
                                      </p:cBhvr>
                                      <p:to>
                                        <p:strVal val="visible"/>
                                      </p:to>
                                    </p:set>
                                    <p:anim calcmode="lin" valueType="num">
                                      <p:cBhvr additive="base">
                                        <p:cTn id="59" dur="500" fill="hold"/>
                                        <p:tgtEl>
                                          <p:spTgt spid="67601"/>
                                        </p:tgtEl>
                                        <p:attrNameLst>
                                          <p:attrName>ppt_x</p:attrName>
                                        </p:attrNameLst>
                                      </p:cBhvr>
                                      <p:tavLst>
                                        <p:tav tm="0">
                                          <p:val>
                                            <p:strVal val="#ppt_x"/>
                                          </p:val>
                                        </p:tav>
                                        <p:tav tm="100000">
                                          <p:val>
                                            <p:strVal val="#ppt_x"/>
                                          </p:val>
                                        </p:tav>
                                      </p:tavLst>
                                    </p:anim>
                                    <p:anim calcmode="lin" valueType="num">
                                      <p:cBhvr additive="base">
                                        <p:cTn id="60" dur="500" fill="hold"/>
                                        <p:tgtEl>
                                          <p:spTgt spid="6760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67594"/>
                                        </p:tgtEl>
                                        <p:attrNameLst>
                                          <p:attrName>style.visibility</p:attrName>
                                        </p:attrNameLst>
                                      </p:cBhvr>
                                      <p:to>
                                        <p:strVal val="visible"/>
                                      </p:to>
                                    </p:set>
                                    <p:animEffect transition="in" filter="checkerboard(across)">
                                      <p:cBhvr>
                                        <p:cTn id="65" dur="500"/>
                                        <p:tgtEl>
                                          <p:spTgt spid="6759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67602"/>
                                        </p:tgtEl>
                                        <p:attrNameLst>
                                          <p:attrName>style.visibility</p:attrName>
                                        </p:attrNameLst>
                                      </p:cBhvr>
                                      <p:to>
                                        <p:strVal val="visible"/>
                                      </p:to>
                                    </p:set>
                                    <p:anim calcmode="lin" valueType="num">
                                      <p:cBhvr additive="base">
                                        <p:cTn id="70" dur="500" fill="hold"/>
                                        <p:tgtEl>
                                          <p:spTgt spid="67602"/>
                                        </p:tgtEl>
                                        <p:attrNameLst>
                                          <p:attrName>ppt_x</p:attrName>
                                        </p:attrNameLst>
                                      </p:cBhvr>
                                      <p:tavLst>
                                        <p:tav tm="0">
                                          <p:val>
                                            <p:strVal val="#ppt_x"/>
                                          </p:val>
                                        </p:tav>
                                        <p:tav tm="100000">
                                          <p:val>
                                            <p:strVal val="#ppt_x"/>
                                          </p:val>
                                        </p:tav>
                                      </p:tavLst>
                                    </p:anim>
                                    <p:anim calcmode="lin" valueType="num">
                                      <p:cBhvr additive="base">
                                        <p:cTn id="71" dur="500" fill="hold"/>
                                        <p:tgtEl>
                                          <p:spTgt spid="6760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67595">
                                            <p:txEl>
                                              <p:pRg st="0" end="0"/>
                                            </p:txEl>
                                          </p:spTgt>
                                        </p:tgtEl>
                                        <p:attrNameLst>
                                          <p:attrName>style.visibility</p:attrName>
                                        </p:attrNameLst>
                                      </p:cBhvr>
                                      <p:to>
                                        <p:strVal val="visible"/>
                                      </p:to>
                                    </p:set>
                                    <p:animEffect transition="in" filter="checkerboard(across)">
                                      <p:cBhvr>
                                        <p:cTn id="76" dur="500"/>
                                        <p:tgtEl>
                                          <p:spTgt spid="67595">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7603"/>
                                        </p:tgtEl>
                                        <p:attrNameLst>
                                          <p:attrName>style.visibility</p:attrName>
                                        </p:attrNameLst>
                                      </p:cBhvr>
                                      <p:to>
                                        <p:strVal val="visible"/>
                                      </p:to>
                                    </p:set>
                                    <p:anim calcmode="lin" valueType="num">
                                      <p:cBhvr additive="base">
                                        <p:cTn id="81" dur="500" fill="hold"/>
                                        <p:tgtEl>
                                          <p:spTgt spid="67603"/>
                                        </p:tgtEl>
                                        <p:attrNameLst>
                                          <p:attrName>ppt_x</p:attrName>
                                        </p:attrNameLst>
                                      </p:cBhvr>
                                      <p:tavLst>
                                        <p:tav tm="0">
                                          <p:val>
                                            <p:strVal val="#ppt_x"/>
                                          </p:val>
                                        </p:tav>
                                        <p:tav tm="100000">
                                          <p:val>
                                            <p:strVal val="#ppt_x"/>
                                          </p:val>
                                        </p:tav>
                                      </p:tavLst>
                                    </p:anim>
                                    <p:anim calcmode="lin" valueType="num">
                                      <p:cBhvr additive="base">
                                        <p:cTn id="82" dur="500" fill="hold"/>
                                        <p:tgtEl>
                                          <p:spTgt spid="6760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67596"/>
                                        </p:tgtEl>
                                        <p:attrNameLst>
                                          <p:attrName>style.visibility</p:attrName>
                                        </p:attrNameLst>
                                      </p:cBhvr>
                                      <p:to>
                                        <p:strVal val="visible"/>
                                      </p:to>
                                    </p:set>
                                    <p:animEffect transition="in" filter="checkerboard(across)">
                                      <p:cBhvr>
                                        <p:cTn id="87" dur="500"/>
                                        <p:tgtEl>
                                          <p:spTgt spid="67596"/>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67604"/>
                                        </p:tgtEl>
                                        <p:attrNameLst>
                                          <p:attrName>style.visibility</p:attrName>
                                        </p:attrNameLst>
                                      </p:cBhvr>
                                      <p:to>
                                        <p:strVal val="visible"/>
                                      </p:to>
                                    </p:set>
                                    <p:anim calcmode="lin" valueType="num">
                                      <p:cBhvr additive="base">
                                        <p:cTn id="92" dur="500" fill="hold"/>
                                        <p:tgtEl>
                                          <p:spTgt spid="67604"/>
                                        </p:tgtEl>
                                        <p:attrNameLst>
                                          <p:attrName>ppt_x</p:attrName>
                                        </p:attrNameLst>
                                      </p:cBhvr>
                                      <p:tavLst>
                                        <p:tav tm="0">
                                          <p:val>
                                            <p:strVal val="#ppt_x"/>
                                          </p:val>
                                        </p:tav>
                                        <p:tav tm="100000">
                                          <p:val>
                                            <p:strVal val="#ppt_x"/>
                                          </p:val>
                                        </p:tav>
                                      </p:tavLst>
                                    </p:anim>
                                    <p:anim calcmode="lin" valueType="num">
                                      <p:cBhvr additive="base">
                                        <p:cTn id="93" dur="500" fill="hold"/>
                                        <p:tgtEl>
                                          <p:spTgt spid="6760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67605"/>
                                        </p:tgtEl>
                                        <p:attrNameLst>
                                          <p:attrName>style.visibility</p:attrName>
                                        </p:attrNameLst>
                                      </p:cBhvr>
                                      <p:to>
                                        <p:strVal val="visible"/>
                                      </p:to>
                                    </p:set>
                                    <p:animEffect transition="in" filter="checkerboard(across)">
                                      <p:cBhvr>
                                        <p:cTn id="98" dur="500"/>
                                        <p:tgtEl>
                                          <p:spTgt spid="67605"/>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7615"/>
                                        </p:tgtEl>
                                        <p:attrNameLst>
                                          <p:attrName>style.visibility</p:attrName>
                                        </p:attrNameLst>
                                      </p:cBhvr>
                                      <p:to>
                                        <p:strVal val="visible"/>
                                      </p:to>
                                    </p:set>
                                    <p:anim calcmode="lin" valueType="num">
                                      <p:cBhvr additive="base">
                                        <p:cTn id="103" dur="500" fill="hold"/>
                                        <p:tgtEl>
                                          <p:spTgt spid="67615"/>
                                        </p:tgtEl>
                                        <p:attrNameLst>
                                          <p:attrName>ppt_x</p:attrName>
                                        </p:attrNameLst>
                                      </p:cBhvr>
                                      <p:tavLst>
                                        <p:tav tm="0">
                                          <p:val>
                                            <p:strVal val="#ppt_x"/>
                                          </p:val>
                                        </p:tav>
                                        <p:tav tm="100000">
                                          <p:val>
                                            <p:strVal val="#ppt_x"/>
                                          </p:val>
                                        </p:tav>
                                      </p:tavLst>
                                    </p:anim>
                                    <p:anim calcmode="lin" valueType="num">
                                      <p:cBhvr additive="base">
                                        <p:cTn id="104" dur="500" fill="hold"/>
                                        <p:tgtEl>
                                          <p:spTgt spid="676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uild="allAtOnce" animBg="1"/>
      <p:bldP spid="67590" grpId="0" animBg="1"/>
      <p:bldP spid="67591" grpId="0" animBg="1"/>
      <p:bldP spid="67592" grpId="0" animBg="1"/>
      <p:bldP spid="67594" grpId="0" animBg="1"/>
      <p:bldP spid="67596" grpId="0" animBg="1"/>
      <p:bldP spid="67597" grpId="0" animBg="1"/>
      <p:bldP spid="67598" grpId="0" animBg="1"/>
      <p:bldP spid="67599" grpId="0" animBg="1"/>
      <p:bldP spid="67600" grpId="0" animBg="1"/>
      <p:bldP spid="67601" grpId="0" animBg="1"/>
      <p:bldP spid="67602" grpId="0" animBg="1"/>
      <p:bldP spid="67603" grpId="0" animBg="1"/>
      <p:bldP spid="67604" grpId="0" animBg="1"/>
      <p:bldP spid="67605" grpId="0" animBg="1"/>
      <p:bldP spid="676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33400" y="457200"/>
            <a:ext cx="8229600" cy="769441"/>
          </a:xfrm>
          <a:prstGeom prst="rect">
            <a:avLst/>
          </a:prstGeom>
          <a:noFill/>
          <a:ln w="28575">
            <a:noFill/>
            <a:miter lim="800000"/>
            <a:headEnd/>
            <a:tailEnd/>
          </a:ln>
        </p:spPr>
        <p:txBody>
          <a:bodyPr>
            <a:spAutoFit/>
          </a:bodyPr>
          <a:lstStyle/>
          <a:p>
            <a:r>
              <a:rPr lang="fr-CA" sz="4400" b="1" dirty="0"/>
              <a:t>Cortex divisé en lobes:</a:t>
            </a:r>
          </a:p>
        </p:txBody>
      </p:sp>
      <p:pic>
        <p:nvPicPr>
          <p:cNvPr id="48131" name="Picture 4" descr="cortexlobes"/>
          <p:cNvPicPr>
            <a:picLocks noChangeAspect="1" noChangeArrowheads="1"/>
          </p:cNvPicPr>
          <p:nvPr/>
        </p:nvPicPr>
        <p:blipFill>
          <a:blip r:embed="rId2" cstate="print"/>
          <a:srcRect/>
          <a:stretch>
            <a:fillRect/>
          </a:stretch>
        </p:blipFill>
        <p:spPr bwMode="auto">
          <a:xfrm>
            <a:off x="467544" y="1218436"/>
            <a:ext cx="8466042" cy="5639564"/>
          </a:xfrm>
          <a:prstGeom prst="rect">
            <a:avLst/>
          </a:prstGeom>
          <a:noFill/>
          <a:ln w="9525">
            <a:noFill/>
            <a:miter lim="800000"/>
            <a:headEnd/>
            <a:tailEnd/>
          </a:ln>
        </p:spPr>
      </p:pic>
      <p:sp>
        <p:nvSpPr>
          <p:cNvPr id="124933" name="Text Box 5"/>
          <p:cNvSpPr txBox="1">
            <a:spLocks noChangeArrowheads="1"/>
          </p:cNvSpPr>
          <p:nvPr/>
        </p:nvSpPr>
        <p:spPr bwMode="auto">
          <a:xfrm>
            <a:off x="1691680" y="3350319"/>
            <a:ext cx="1504950" cy="366713"/>
          </a:xfrm>
          <a:prstGeom prst="rect">
            <a:avLst/>
          </a:prstGeom>
          <a:solidFill>
            <a:srgbClr val="FFFF00"/>
          </a:solidFill>
          <a:ln w="28575">
            <a:noFill/>
            <a:miter lim="800000"/>
            <a:headEnd/>
            <a:tailEnd/>
          </a:ln>
        </p:spPr>
        <p:txBody>
          <a:bodyPr wrap="none">
            <a:spAutoFit/>
          </a:bodyPr>
          <a:lstStyle/>
          <a:p>
            <a:r>
              <a:rPr lang="fr-CA" sz="1800" b="1" dirty="0">
                <a:solidFill>
                  <a:schemeClr val="tx1"/>
                </a:solidFill>
              </a:rPr>
              <a:t>Lobe frontal</a:t>
            </a:r>
          </a:p>
        </p:txBody>
      </p:sp>
      <p:sp>
        <p:nvSpPr>
          <p:cNvPr id="124934" name="Text Box 6"/>
          <p:cNvSpPr txBox="1">
            <a:spLocks noChangeArrowheads="1"/>
          </p:cNvSpPr>
          <p:nvPr/>
        </p:nvSpPr>
        <p:spPr bwMode="auto">
          <a:xfrm>
            <a:off x="4724400" y="3124200"/>
            <a:ext cx="1606550" cy="366713"/>
          </a:xfrm>
          <a:prstGeom prst="rect">
            <a:avLst/>
          </a:prstGeom>
          <a:solidFill>
            <a:srgbClr val="FFFF00"/>
          </a:solidFill>
          <a:ln w="28575">
            <a:noFill/>
            <a:miter lim="800000"/>
            <a:headEnd/>
            <a:tailEnd/>
          </a:ln>
        </p:spPr>
        <p:txBody>
          <a:bodyPr wrap="none">
            <a:spAutoFit/>
          </a:bodyPr>
          <a:lstStyle/>
          <a:p>
            <a:r>
              <a:rPr lang="fr-CA" sz="1800" b="1">
                <a:solidFill>
                  <a:schemeClr val="tx1"/>
                </a:solidFill>
              </a:rPr>
              <a:t>Lobe pariétal</a:t>
            </a:r>
          </a:p>
        </p:txBody>
      </p:sp>
      <p:sp>
        <p:nvSpPr>
          <p:cNvPr id="124935" name="Text Box 7"/>
          <p:cNvSpPr txBox="1">
            <a:spLocks noChangeArrowheads="1"/>
          </p:cNvSpPr>
          <p:nvPr/>
        </p:nvSpPr>
        <p:spPr bwMode="auto">
          <a:xfrm>
            <a:off x="7423150" y="4437112"/>
            <a:ext cx="1720850" cy="366713"/>
          </a:xfrm>
          <a:prstGeom prst="rect">
            <a:avLst/>
          </a:prstGeom>
          <a:solidFill>
            <a:srgbClr val="FFFF00"/>
          </a:solidFill>
          <a:ln w="28575">
            <a:noFill/>
            <a:miter lim="800000"/>
            <a:headEnd/>
            <a:tailEnd/>
          </a:ln>
        </p:spPr>
        <p:txBody>
          <a:bodyPr wrap="none">
            <a:spAutoFit/>
          </a:bodyPr>
          <a:lstStyle/>
          <a:p>
            <a:r>
              <a:rPr lang="fr-CA" sz="1800" b="1">
                <a:solidFill>
                  <a:schemeClr val="tx1"/>
                </a:solidFill>
              </a:rPr>
              <a:t>Lobe occipital</a:t>
            </a:r>
          </a:p>
        </p:txBody>
      </p:sp>
      <p:sp>
        <p:nvSpPr>
          <p:cNvPr id="124936" name="Text Box 8"/>
          <p:cNvSpPr txBox="1">
            <a:spLocks noChangeArrowheads="1"/>
          </p:cNvSpPr>
          <p:nvPr/>
        </p:nvSpPr>
        <p:spPr bwMode="auto">
          <a:xfrm>
            <a:off x="4355976" y="5229200"/>
            <a:ext cx="1758950" cy="366713"/>
          </a:xfrm>
          <a:prstGeom prst="rect">
            <a:avLst/>
          </a:prstGeom>
          <a:solidFill>
            <a:srgbClr val="FFFF00"/>
          </a:solidFill>
          <a:ln w="28575">
            <a:noFill/>
            <a:miter lim="800000"/>
            <a:headEnd/>
            <a:tailEnd/>
          </a:ln>
        </p:spPr>
        <p:txBody>
          <a:bodyPr wrap="none">
            <a:spAutoFit/>
          </a:bodyPr>
          <a:lstStyle/>
          <a:p>
            <a:r>
              <a:rPr lang="fr-CA" sz="1800" b="1">
                <a:solidFill>
                  <a:schemeClr val="tx1"/>
                </a:solidFill>
              </a:rPr>
              <a:t>Lobe temporal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barn(outVertical)">
                                      <p:cBhvr>
                                        <p:cTn id="7" dur="500"/>
                                        <p:tgtEl>
                                          <p:spTgt spid="1249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4934"/>
                                        </p:tgtEl>
                                        <p:attrNameLst>
                                          <p:attrName>style.visibility</p:attrName>
                                        </p:attrNameLst>
                                      </p:cBhvr>
                                      <p:to>
                                        <p:strVal val="visible"/>
                                      </p:to>
                                    </p:set>
                                    <p:animEffect transition="in" filter="barn(outVertical)">
                                      <p:cBhvr>
                                        <p:cTn id="12" dur="500"/>
                                        <p:tgtEl>
                                          <p:spTgt spid="1249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24936"/>
                                        </p:tgtEl>
                                        <p:attrNameLst>
                                          <p:attrName>style.visibility</p:attrName>
                                        </p:attrNameLst>
                                      </p:cBhvr>
                                      <p:to>
                                        <p:strVal val="visible"/>
                                      </p:to>
                                    </p:set>
                                    <p:animEffect transition="in" filter="barn(outVertical)">
                                      <p:cBhvr>
                                        <p:cTn id="17" dur="500"/>
                                        <p:tgtEl>
                                          <p:spTgt spid="1249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24935"/>
                                        </p:tgtEl>
                                        <p:attrNameLst>
                                          <p:attrName>style.visibility</p:attrName>
                                        </p:attrNameLst>
                                      </p:cBhvr>
                                      <p:to>
                                        <p:strVal val="visible"/>
                                      </p:to>
                                    </p:set>
                                    <p:animEffect transition="in" filter="barn(outVertical)">
                                      <p:cBhvr>
                                        <p:cTn id="22" dur="500"/>
                                        <p:tgtEl>
                                          <p:spTgt spid="124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autoUpdateAnimBg="0"/>
      <p:bldP spid="124934" grpId="0" animBg="1" autoUpdateAnimBg="0"/>
      <p:bldP spid="124935" grpId="0" animBg="1" autoUpdateAnimBg="0"/>
      <p:bldP spid="124936"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CA" b="1" dirty="0" err="1" smtClean="0">
                <a:solidFill>
                  <a:srgbClr val="FFFF00"/>
                </a:solidFill>
              </a:rPr>
              <a:t>Bulbe</a:t>
            </a:r>
            <a:r>
              <a:rPr lang="en-CA" b="1" dirty="0" smtClean="0">
                <a:solidFill>
                  <a:srgbClr val="FFFF00"/>
                </a:solidFill>
              </a:rPr>
              <a:t> </a:t>
            </a:r>
            <a:r>
              <a:rPr lang="en-CA" b="1" dirty="0" err="1" smtClean="0">
                <a:solidFill>
                  <a:srgbClr val="FFFF00"/>
                </a:solidFill>
              </a:rPr>
              <a:t>olfactif</a:t>
            </a:r>
            <a:endParaRPr lang="en-US" b="1" dirty="0" smtClean="0">
              <a:solidFill>
                <a:srgbClr val="FFFF00"/>
              </a:solidFill>
            </a:endParaRPr>
          </a:p>
        </p:txBody>
      </p:sp>
      <p:sp>
        <p:nvSpPr>
          <p:cNvPr id="54279" name="Rectangle 7"/>
          <p:cNvSpPr>
            <a:spLocks noGrp="1" noChangeArrowheads="1"/>
          </p:cNvSpPr>
          <p:nvPr>
            <p:ph type="body" sz="half" idx="1"/>
          </p:nvPr>
        </p:nvSpPr>
        <p:spPr/>
        <p:txBody>
          <a:bodyPr/>
          <a:lstStyle/>
          <a:p>
            <a:r>
              <a:rPr lang="fr-CA" sz="3600" b="1" dirty="0" smtClean="0">
                <a:solidFill>
                  <a:srgbClr val="FFFF00"/>
                </a:solidFill>
              </a:rPr>
              <a:t>Traiter les informations liées à l’olfaction, la perception des odeurs</a:t>
            </a:r>
          </a:p>
        </p:txBody>
      </p:sp>
      <p:pic>
        <p:nvPicPr>
          <p:cNvPr id="54278" name="Picture 6" descr="1543%2CVesalius%27OlfactoryBulbs"/>
          <p:cNvPicPr>
            <a:picLocks noGrp="1" noChangeAspect="1" noChangeArrowheads="1"/>
          </p:cNvPicPr>
          <p:nvPr>
            <p:ph sz="half" idx="2"/>
          </p:nvPr>
        </p:nvPicPr>
        <p:blipFill>
          <a:blip r:embed="rId3" cstate="print"/>
          <a:srcRect/>
          <a:stretch>
            <a:fillRect/>
          </a:stretch>
        </p:blipFill>
        <p:spPr>
          <a:xfrm>
            <a:off x="5076825" y="1844675"/>
            <a:ext cx="3597275" cy="381635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e la date 1"/>
          <p:cNvSpPr>
            <a:spLocks noGrp="1"/>
          </p:cNvSpPr>
          <p:nvPr>
            <p:ph type="dt" sz="quarter" idx="10"/>
          </p:nvPr>
        </p:nvSpPr>
        <p:spPr/>
        <p:txBody>
          <a:bodyPr/>
          <a:lstStyle/>
          <a:p>
            <a:pPr>
              <a:defRPr/>
            </a:pPr>
            <a:fld id="{7D2ECA70-A998-4A46-AFB9-538384838DA8}" type="datetime1">
              <a:rPr lang="fr-FR"/>
              <a:pPr>
                <a:defRPr/>
              </a:pPr>
              <a:t>16/01/2021</a:t>
            </a:fld>
            <a:endParaRPr lang="fr-FR"/>
          </a:p>
        </p:txBody>
      </p:sp>
      <p:sp>
        <p:nvSpPr>
          <p:cNvPr id="188419" name="Espace réservé du numéro de diapositive 2"/>
          <p:cNvSpPr>
            <a:spLocks noGrp="1"/>
          </p:cNvSpPr>
          <p:nvPr>
            <p:ph type="sldNum" sz="quarter" idx="12"/>
          </p:nvPr>
        </p:nvSpPr>
        <p:spPr/>
        <p:txBody>
          <a:bodyPr/>
          <a:lstStyle/>
          <a:p>
            <a:pPr>
              <a:defRPr/>
            </a:pPr>
            <a:fld id="{1B2839A6-AB5C-470A-80DD-9449C2F3E961}" type="slidenum">
              <a:rPr lang="fr-FR"/>
              <a:pPr>
                <a:defRPr/>
              </a:pPr>
              <a:t>61</a:t>
            </a:fld>
            <a:endParaRPr lang="fr-FR"/>
          </a:p>
        </p:txBody>
      </p:sp>
      <p:pic>
        <p:nvPicPr>
          <p:cNvPr id="193540" name="Picture 2"/>
          <p:cNvPicPr>
            <a:picLocks noChangeAspect="1" noChangeArrowheads="1"/>
          </p:cNvPicPr>
          <p:nvPr/>
        </p:nvPicPr>
        <p:blipFill>
          <a:blip r:embed="rId2" cstate="print"/>
          <a:srcRect/>
          <a:stretch>
            <a:fillRect/>
          </a:stretch>
        </p:blipFill>
        <p:spPr bwMode="auto">
          <a:xfrm>
            <a:off x="0" y="765175"/>
            <a:ext cx="9163050" cy="6092825"/>
          </a:xfrm>
          <a:prstGeom prst="rect">
            <a:avLst/>
          </a:prstGeom>
          <a:noFill/>
          <a:ln w="28575">
            <a:noFill/>
            <a:miter lim="800000"/>
            <a:headEnd/>
            <a:tailEnd/>
          </a:ln>
        </p:spPr>
      </p:pic>
      <p:sp>
        <p:nvSpPr>
          <p:cNvPr id="193541" name="Rectangle 4"/>
          <p:cNvSpPr>
            <a:spLocks noChangeArrowheads="1"/>
          </p:cNvSpPr>
          <p:nvPr/>
        </p:nvSpPr>
        <p:spPr bwMode="auto">
          <a:xfrm>
            <a:off x="755650" y="0"/>
            <a:ext cx="7632700" cy="461963"/>
          </a:xfrm>
          <a:prstGeom prst="rect">
            <a:avLst/>
          </a:prstGeom>
          <a:noFill/>
          <a:ln w="9525">
            <a:noFill/>
            <a:miter lim="800000"/>
            <a:headEnd/>
            <a:tailEnd/>
          </a:ln>
        </p:spPr>
        <p:txBody>
          <a:bodyPr>
            <a:spAutoFit/>
          </a:bodyPr>
          <a:lstStyle/>
          <a:p>
            <a:pPr algn="ctr"/>
            <a:r>
              <a:rPr lang="fr-FR" b="1"/>
              <a:t>CORTEX CEREBRAL : SOMATOTOPIE</a:t>
            </a:r>
            <a:endParaRPr lang="fr-F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11188" y="549275"/>
            <a:ext cx="2438400" cy="1555750"/>
          </a:xfrm>
          <a:prstGeom prst="rect">
            <a:avLst/>
          </a:prstGeom>
          <a:noFill/>
          <a:ln w="28575">
            <a:noFill/>
            <a:miter lim="800000"/>
            <a:headEnd/>
            <a:tailEnd/>
          </a:ln>
          <a:effectLst>
            <a:outerShdw dist="53882" dir="2700000" algn="ctr" rotWithShape="0">
              <a:schemeClr val="tx2"/>
            </a:outerShdw>
          </a:effectLst>
        </p:spPr>
        <p:txBody>
          <a:bodyPr>
            <a:spAutoFit/>
          </a:bodyPr>
          <a:lstStyle/>
          <a:p>
            <a:pPr>
              <a:defRPr/>
            </a:pPr>
            <a:r>
              <a:rPr lang="fr-CA" sz="9600" b="1">
                <a:latin typeface="Times New Roman" pitchFamily="18" charset="0"/>
              </a:rPr>
              <a:t>FIN</a:t>
            </a:r>
            <a:endParaRPr lang="fr-CA" sz="960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4016" y="1916832"/>
            <a:ext cx="7772400" cy="2232248"/>
          </a:xfrm>
        </p:spPr>
        <p:txBody>
          <a:bodyPr/>
          <a:lstStyle/>
          <a:p>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smtClean="0">
                <a:solidFill>
                  <a:srgbClr val="00FF00"/>
                </a:solidFill>
              </a:rPr>
              <a:t/>
            </a:r>
            <a:br>
              <a:rPr lang="fr-FR" sz="2400" b="1"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L’ANATOMIE ET LA PHYSIOLOGIE</a:t>
            </a:r>
            <a:br>
              <a:rPr lang="fr-FR" sz="2400" b="1" dirty="0" smtClean="0">
                <a:solidFill>
                  <a:srgbClr val="00FF00"/>
                </a:solidFill>
              </a:rPr>
            </a:br>
            <a:r>
              <a:rPr lang="fr-FR" sz="2400" b="1" dirty="0" smtClean="0">
                <a:solidFill>
                  <a:srgbClr val="00FF00"/>
                </a:solidFill>
              </a:rPr>
              <a:t> José A. </a:t>
            </a:r>
            <a:r>
              <a:rPr lang="fr-FR" sz="2400" b="1" dirty="0" err="1" smtClean="0">
                <a:solidFill>
                  <a:srgbClr val="00FF00"/>
                </a:solidFill>
              </a:rPr>
              <a:t>Valciukas</a:t>
            </a:r>
            <a:r>
              <a:rPr lang="fr-FR" sz="2400" b="1" dirty="0" smtClean="0">
                <a:solidFill>
                  <a:srgbClr val="00FF00"/>
                </a:solidFill>
              </a:rPr>
              <a:t> José A. </a:t>
            </a:r>
            <a:r>
              <a:rPr lang="fr-FR" sz="2400" b="1" dirty="0" err="1" smtClean="0">
                <a:solidFill>
                  <a:srgbClr val="00FF00"/>
                </a:solidFill>
              </a:rPr>
              <a:t>Valciukas</a:t>
            </a:r>
            <a:r>
              <a:rPr lang="fr-FR" sz="2400" b="1" dirty="0" smtClean="0">
                <a:solidFill>
                  <a:srgbClr val="00FF00"/>
                </a:solidFill>
              </a:rPr>
              <a:t> </a:t>
            </a:r>
            <a:br>
              <a:rPr lang="fr-FR" sz="2400" b="1" dirty="0" smtClean="0">
                <a:solidFill>
                  <a:srgbClr val="00FF00"/>
                </a:solidFill>
              </a:rPr>
            </a:br>
            <a:r>
              <a:rPr lang="fr-FR" sz="2400" b="1" dirty="0" smtClean="0">
                <a:solidFill>
                  <a:srgbClr val="00FF00"/>
                </a:solidFill>
              </a:rPr>
              <a:t> LES AGENTS NEUROTOXIQUES CHIMIQUES</a:t>
            </a:r>
            <a:br>
              <a:rPr lang="fr-FR" sz="2400" b="1" dirty="0" smtClean="0">
                <a:solidFill>
                  <a:srgbClr val="00FF00"/>
                </a:solidFill>
              </a:rPr>
            </a:br>
            <a:r>
              <a:rPr lang="fr-FR" sz="2400" b="1" dirty="0" smtClean="0">
                <a:solidFill>
                  <a:srgbClr val="00FF00"/>
                </a:solidFill>
              </a:rPr>
              <a:t> Peter </a:t>
            </a:r>
            <a:r>
              <a:rPr lang="fr-FR" sz="2400" b="1" dirty="0" err="1" smtClean="0">
                <a:solidFill>
                  <a:srgbClr val="00FF00"/>
                </a:solidFill>
              </a:rPr>
              <a:t>Arlien</a:t>
            </a:r>
            <a:r>
              <a:rPr lang="fr-FR" sz="2400" b="1" dirty="0" smtClean="0">
                <a:solidFill>
                  <a:srgbClr val="00FF00"/>
                </a:solidFill>
              </a:rPr>
              <a:t>-</a:t>
            </a:r>
            <a:r>
              <a:rPr lang="fr-FR" sz="2400" b="1" dirty="0" err="1" smtClean="0">
                <a:solidFill>
                  <a:srgbClr val="00FF00"/>
                </a:solidFill>
              </a:rPr>
              <a:t>Søborg</a:t>
            </a:r>
            <a:r>
              <a:rPr lang="fr-FR" sz="2400" b="1" dirty="0" smtClean="0">
                <a:solidFill>
                  <a:srgbClr val="00FF00"/>
                </a:solidFill>
              </a:rPr>
              <a:t> et Leif </a:t>
            </a:r>
            <a:r>
              <a:rPr lang="fr-FR" sz="2400" b="1" dirty="0" err="1" smtClean="0">
                <a:solidFill>
                  <a:srgbClr val="00FF00"/>
                </a:solidFill>
              </a:rPr>
              <a:t>Simonsen</a:t>
            </a:r>
            <a:r>
              <a:rPr lang="fr-FR" sz="2400" b="1" dirty="0" smtClean="0">
                <a:solidFill>
                  <a:srgbClr val="00FF00"/>
                </a:solidFill>
              </a:rPr>
              <a:t>: Peter </a:t>
            </a:r>
            <a:r>
              <a:rPr lang="fr-FR" sz="2400" b="1" dirty="0" err="1" smtClean="0">
                <a:solidFill>
                  <a:srgbClr val="00FF00"/>
                </a:solidFill>
              </a:rPr>
              <a:t>Arlien</a:t>
            </a:r>
            <a:r>
              <a:rPr lang="fr-FR" sz="2400" b="1" dirty="0" smtClean="0">
                <a:solidFill>
                  <a:srgbClr val="00FF00"/>
                </a:solidFill>
              </a:rPr>
              <a:t>-</a:t>
            </a:r>
            <a:r>
              <a:rPr lang="fr-FR" sz="2400" b="1" dirty="0" err="1" smtClean="0">
                <a:solidFill>
                  <a:srgbClr val="00FF00"/>
                </a:solidFill>
              </a:rPr>
              <a:t>Søborg</a:t>
            </a:r>
            <a:r>
              <a:rPr lang="fr-FR" sz="2400" b="1" dirty="0" smtClean="0">
                <a:solidFill>
                  <a:srgbClr val="00FF00"/>
                </a:solidFill>
              </a:rPr>
              <a:t> et Leif </a:t>
            </a:r>
            <a:r>
              <a:rPr lang="fr-FR" sz="2400" b="1" dirty="0" err="1" smtClean="0">
                <a:solidFill>
                  <a:srgbClr val="00FF00"/>
                </a:solidFill>
              </a:rPr>
              <a:t>Simonsen</a:t>
            </a: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t>
            </a:r>
            <a:r>
              <a:rPr lang="fr-FR" sz="2400" b="1" dirty="0" err="1" smtClean="0">
                <a:solidFill>
                  <a:srgbClr val="00FF00"/>
                </a:solidFill>
              </a:rPr>
              <a:t>Simonsen</a:t>
            </a:r>
            <a:r>
              <a:rPr lang="fr-FR" sz="2400" b="1" dirty="0" smtClean="0">
                <a:solidFill>
                  <a:srgbClr val="00FF00"/>
                </a:solidFill>
              </a:rPr>
              <a:t> et coll., 1994 </a:t>
            </a:r>
            <a:br>
              <a:rPr lang="fr-FR" sz="2400" b="1" dirty="0" smtClean="0">
                <a:solidFill>
                  <a:srgbClr val="00FF00"/>
                </a:solidFill>
              </a:rPr>
            </a:br>
            <a:r>
              <a:rPr lang="fr-FR" sz="2400" b="1" dirty="0" smtClean="0">
                <a:solidFill>
                  <a:srgbClr val="00FF00"/>
                </a:solidFill>
              </a:rPr>
              <a:t> LE SYSTÈME NERVEUX: PRÉSENTATION GÉNÉRALE</a:t>
            </a:r>
            <a:br>
              <a:rPr lang="fr-FR" sz="2400" b="1" dirty="0" smtClean="0">
                <a:solidFill>
                  <a:srgbClr val="00FF00"/>
                </a:solidFill>
              </a:rPr>
            </a:br>
            <a:r>
              <a:rPr lang="fr-FR" sz="2400" b="1" dirty="0" smtClean="0">
                <a:solidFill>
                  <a:srgbClr val="00FF00"/>
                </a:solidFill>
              </a:rPr>
              <a:t>Donna </a:t>
            </a:r>
            <a:r>
              <a:rPr lang="fr-FR" sz="2400" b="1" dirty="0" err="1" smtClean="0">
                <a:solidFill>
                  <a:srgbClr val="00FF00"/>
                </a:solidFill>
              </a:rPr>
              <a:t>Mergler</a:t>
            </a:r>
            <a:r>
              <a:rPr lang="fr-FR" sz="2400" b="1" dirty="0" smtClean="0">
                <a:solidFill>
                  <a:srgbClr val="00FF00"/>
                </a:solidFill>
              </a:rPr>
              <a:t> et José A. </a:t>
            </a:r>
            <a:r>
              <a:rPr lang="fr-FR" sz="2400" b="1" dirty="0" err="1" smtClean="0">
                <a:solidFill>
                  <a:srgbClr val="00FF00"/>
                </a:solidFill>
              </a:rPr>
              <a:t>Valciukas</a:t>
            </a: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PHYSIOLOGIE DES GRANDES FONCTIONS</a:t>
            </a:r>
            <a:br>
              <a:rPr lang="fr-FR" sz="2400" b="1" dirty="0" smtClean="0">
                <a:solidFill>
                  <a:srgbClr val="00FF00"/>
                </a:solidFill>
              </a:rPr>
            </a:br>
            <a:r>
              <a:rPr lang="fr-FR" sz="2400" b="1" dirty="0" smtClean="0">
                <a:solidFill>
                  <a:srgbClr val="00FF00"/>
                </a:solidFill>
              </a:rPr>
              <a:t>Sylvain DURAND</a:t>
            </a:r>
            <a:br>
              <a:rPr lang="fr-FR" sz="2400" b="1" dirty="0" smtClean="0">
                <a:solidFill>
                  <a:srgbClr val="00FF00"/>
                </a:solidFill>
              </a:rPr>
            </a:br>
            <a:r>
              <a:rPr lang="fr-FR" sz="2400" b="1" dirty="0" smtClean="0">
                <a:solidFill>
                  <a:srgbClr val="00FF00"/>
                </a:solidFill>
              </a:rPr>
              <a:t>LE SYSTÈME NERVEUX</a:t>
            </a:r>
            <a:br>
              <a:rPr lang="fr-FR" sz="2400" b="1" dirty="0" smtClean="0">
                <a:solidFill>
                  <a:srgbClr val="00FF00"/>
                </a:solidFill>
              </a:rPr>
            </a:br>
            <a:r>
              <a:rPr lang="fr-FR" sz="2400" b="1" dirty="0" err="1" smtClean="0">
                <a:solidFill>
                  <a:srgbClr val="00FF00"/>
                </a:solidFill>
              </a:rPr>
              <a:t>Mariane</a:t>
            </a:r>
            <a:r>
              <a:rPr lang="fr-FR" sz="2400" b="1" dirty="0" smtClean="0">
                <a:solidFill>
                  <a:srgbClr val="00FF00"/>
                </a:solidFill>
              </a:rPr>
              <a:t> Zeller Université de Bourgogne</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r>
              <a:rPr lang="fr-FR" sz="2400" b="1" dirty="0" smtClean="0">
                <a:solidFill>
                  <a:srgbClr val="00FF00"/>
                </a:solidFill>
              </a:rPr>
              <a:t/>
            </a:r>
            <a:br>
              <a:rPr lang="fr-FR" sz="2400" b="1" dirty="0" smtClean="0">
                <a:solidFill>
                  <a:srgbClr val="00FF00"/>
                </a:solidFill>
              </a:rPr>
            </a:br>
            <a:endParaRPr lang="fr-FR" sz="2400" b="1" dirty="0">
              <a:solidFill>
                <a:srgbClr val="00FF00"/>
              </a:solidFill>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152400"/>
            <a:ext cx="6324600" cy="457200"/>
          </a:xfrm>
          <a:prstGeom prst="rect">
            <a:avLst/>
          </a:prstGeom>
          <a:noFill/>
          <a:ln w="28575">
            <a:noFill/>
            <a:miter lim="800000"/>
            <a:headEnd/>
            <a:tailEnd/>
          </a:ln>
        </p:spPr>
        <p:txBody>
          <a:bodyPr>
            <a:spAutoFit/>
          </a:bodyPr>
          <a:lstStyle/>
          <a:p>
            <a:r>
              <a:rPr lang="fr-CA" b="1" dirty="0"/>
              <a:t>Divisions fonctionnelles du cortex:</a:t>
            </a:r>
          </a:p>
        </p:txBody>
      </p:sp>
      <p:sp>
        <p:nvSpPr>
          <p:cNvPr id="106499" name="Text Box 3"/>
          <p:cNvSpPr txBox="1">
            <a:spLocks noChangeArrowheads="1"/>
          </p:cNvSpPr>
          <p:nvPr/>
        </p:nvSpPr>
        <p:spPr bwMode="auto">
          <a:xfrm>
            <a:off x="304800" y="838200"/>
            <a:ext cx="3352800" cy="1569660"/>
          </a:xfrm>
          <a:prstGeom prst="rect">
            <a:avLst/>
          </a:prstGeom>
          <a:noFill/>
          <a:ln w="28575">
            <a:noFill/>
            <a:miter lim="800000"/>
            <a:headEnd/>
            <a:tailEnd/>
          </a:ln>
        </p:spPr>
        <p:txBody>
          <a:bodyPr>
            <a:spAutoFit/>
          </a:bodyPr>
          <a:lstStyle/>
          <a:p>
            <a:pPr marL="285750" indent="-285750">
              <a:buFontTx/>
              <a:buChar char="•"/>
            </a:pPr>
            <a:r>
              <a:rPr lang="fr-CA" b="1" dirty="0"/>
              <a:t>Aires motrices</a:t>
            </a:r>
          </a:p>
          <a:p>
            <a:pPr marL="285750" indent="-285750">
              <a:buFontTx/>
              <a:buChar char="•"/>
            </a:pPr>
            <a:r>
              <a:rPr lang="fr-CA" b="1" dirty="0"/>
              <a:t>Aires sensitives</a:t>
            </a:r>
          </a:p>
          <a:p>
            <a:pPr marL="285750" indent="-285750">
              <a:buFontTx/>
              <a:buChar char="•"/>
            </a:pPr>
            <a:r>
              <a:rPr lang="fr-CA" b="1" dirty="0"/>
              <a:t>Aires d'association</a:t>
            </a:r>
          </a:p>
        </p:txBody>
      </p:sp>
      <p:pic>
        <p:nvPicPr>
          <p:cNvPr id="106501" name="Picture 5" descr="cortexaires"/>
          <p:cNvPicPr>
            <a:picLocks noChangeAspect="1" noChangeArrowheads="1"/>
          </p:cNvPicPr>
          <p:nvPr/>
        </p:nvPicPr>
        <p:blipFill>
          <a:blip r:embed="rId2" cstate="print"/>
          <a:srcRect/>
          <a:stretch>
            <a:fillRect/>
          </a:stretch>
        </p:blipFill>
        <p:spPr bwMode="auto">
          <a:xfrm>
            <a:off x="2667000" y="2438400"/>
            <a:ext cx="6270625" cy="4259263"/>
          </a:xfrm>
          <a:prstGeom prst="rect">
            <a:avLst/>
          </a:prstGeom>
          <a:noFill/>
          <a:ln w="9525">
            <a:noFill/>
            <a:miter lim="800000"/>
            <a:headEnd/>
            <a:tailEnd/>
          </a:ln>
        </p:spPr>
      </p:pic>
      <p:sp>
        <p:nvSpPr>
          <p:cNvPr id="49157" name="Text Box 6"/>
          <p:cNvSpPr txBox="1">
            <a:spLocks noChangeArrowheads="1"/>
          </p:cNvSpPr>
          <p:nvPr/>
        </p:nvSpPr>
        <p:spPr bwMode="auto">
          <a:xfrm>
            <a:off x="1431925" y="5373688"/>
            <a:ext cx="184150" cy="457200"/>
          </a:xfrm>
          <a:prstGeom prst="rect">
            <a:avLst/>
          </a:prstGeom>
          <a:noFill/>
          <a:ln w="28575">
            <a:noFill/>
            <a:miter lim="800000"/>
            <a:headEnd/>
            <a:tailEnd/>
          </a:ln>
        </p:spPr>
        <p:txBody>
          <a:bodyPr wrap="none">
            <a:spAutoFit/>
          </a:bodyPr>
          <a:lstStyle/>
          <a:p>
            <a:endParaRPr lang="fr-CA"/>
          </a:p>
        </p:txBody>
      </p:sp>
      <p:grpSp>
        <p:nvGrpSpPr>
          <p:cNvPr id="2" name="Group 11"/>
          <p:cNvGrpSpPr>
            <a:grpSpLocks/>
          </p:cNvGrpSpPr>
          <p:nvPr/>
        </p:nvGrpSpPr>
        <p:grpSpPr bwMode="auto">
          <a:xfrm>
            <a:off x="2362200" y="2362200"/>
            <a:ext cx="4572000" cy="3124200"/>
            <a:chOff x="1488" y="1488"/>
            <a:chExt cx="2880" cy="1968"/>
          </a:xfrm>
        </p:grpSpPr>
        <p:sp>
          <p:nvSpPr>
            <p:cNvPr id="49160" name="Line 7"/>
            <p:cNvSpPr>
              <a:spLocks noChangeShapeType="1"/>
            </p:cNvSpPr>
            <p:nvPr/>
          </p:nvSpPr>
          <p:spPr bwMode="auto">
            <a:xfrm>
              <a:off x="1488" y="1488"/>
              <a:ext cx="1488" cy="1296"/>
            </a:xfrm>
            <a:prstGeom prst="line">
              <a:avLst/>
            </a:prstGeom>
            <a:noFill/>
            <a:ln w="28575">
              <a:solidFill>
                <a:srgbClr val="FF3300"/>
              </a:solidFill>
              <a:round/>
              <a:headEnd/>
              <a:tailEnd type="triangle" w="med" len="med"/>
            </a:ln>
          </p:spPr>
          <p:txBody>
            <a:bodyPr anchor="ctr">
              <a:spAutoFit/>
            </a:bodyPr>
            <a:lstStyle/>
            <a:p>
              <a:endParaRPr lang="fr-FR"/>
            </a:p>
          </p:txBody>
        </p:sp>
        <p:sp>
          <p:nvSpPr>
            <p:cNvPr id="49161" name="Line 8"/>
            <p:cNvSpPr>
              <a:spLocks noChangeShapeType="1"/>
            </p:cNvSpPr>
            <p:nvPr/>
          </p:nvSpPr>
          <p:spPr bwMode="auto">
            <a:xfrm>
              <a:off x="1488" y="1488"/>
              <a:ext cx="2880" cy="1248"/>
            </a:xfrm>
            <a:prstGeom prst="line">
              <a:avLst/>
            </a:prstGeom>
            <a:noFill/>
            <a:ln w="28575">
              <a:solidFill>
                <a:srgbClr val="FF3300"/>
              </a:solidFill>
              <a:round/>
              <a:headEnd/>
              <a:tailEnd type="triangle" w="med" len="med"/>
            </a:ln>
          </p:spPr>
          <p:txBody>
            <a:bodyPr wrap="none" anchor="ctr">
              <a:spAutoFit/>
            </a:bodyPr>
            <a:lstStyle/>
            <a:p>
              <a:endParaRPr lang="fr-FR"/>
            </a:p>
          </p:txBody>
        </p:sp>
        <p:sp>
          <p:nvSpPr>
            <p:cNvPr id="49162" name="Line 9"/>
            <p:cNvSpPr>
              <a:spLocks noChangeShapeType="1"/>
            </p:cNvSpPr>
            <p:nvPr/>
          </p:nvSpPr>
          <p:spPr bwMode="auto">
            <a:xfrm>
              <a:off x="1488" y="1488"/>
              <a:ext cx="1776" cy="1968"/>
            </a:xfrm>
            <a:prstGeom prst="line">
              <a:avLst/>
            </a:prstGeom>
            <a:noFill/>
            <a:ln w="28575">
              <a:solidFill>
                <a:srgbClr val="FF3300"/>
              </a:solidFill>
              <a:round/>
              <a:headEnd/>
              <a:tailEnd type="triangle" w="med" len="med"/>
            </a:ln>
          </p:spPr>
          <p:txBody>
            <a:bodyPr anchor="ctr">
              <a:spAutoFit/>
            </a:bodyPr>
            <a:lstStyle/>
            <a:p>
              <a:endParaRPr lang="fr-FR"/>
            </a:p>
          </p:txBody>
        </p:sp>
      </p:grpSp>
      <p:sp>
        <p:nvSpPr>
          <p:cNvPr id="106508" name="Text Box 12"/>
          <p:cNvSpPr txBox="1">
            <a:spLocks noChangeArrowheads="1"/>
          </p:cNvSpPr>
          <p:nvPr/>
        </p:nvSpPr>
        <p:spPr bwMode="auto">
          <a:xfrm>
            <a:off x="36984" y="5638800"/>
            <a:ext cx="2590800" cy="854075"/>
          </a:xfrm>
          <a:prstGeom prst="rect">
            <a:avLst/>
          </a:prstGeom>
          <a:solidFill>
            <a:srgbClr val="FFFF00"/>
          </a:solidFill>
          <a:ln w="28575">
            <a:solidFill>
              <a:srgbClr val="FF3300"/>
            </a:solidFill>
            <a:miter lim="800000"/>
            <a:headEnd/>
            <a:tailEnd/>
          </a:ln>
        </p:spPr>
        <p:txBody>
          <a:bodyPr>
            <a:spAutoFit/>
          </a:bodyPr>
          <a:lstStyle/>
          <a:p>
            <a:r>
              <a:rPr lang="fr-CA" sz="1600" b="1">
                <a:solidFill>
                  <a:schemeClr val="tx1"/>
                </a:solidFill>
              </a:rPr>
              <a:t>Utilisons-nous vraiment que 10% de notre cerveau?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additive="base">
                                        <p:cTn id="7" dur="500" fill="hold"/>
                                        <p:tgtEl>
                                          <p:spTgt spid="106499"/>
                                        </p:tgtEl>
                                        <p:attrNameLst>
                                          <p:attrName>ppt_x</p:attrName>
                                        </p:attrNameLst>
                                      </p:cBhvr>
                                      <p:tavLst>
                                        <p:tav tm="0">
                                          <p:val>
                                            <p:strVal val="0-#ppt_w/2"/>
                                          </p:val>
                                        </p:tav>
                                        <p:tav tm="100000">
                                          <p:val>
                                            <p:strVal val="#ppt_x"/>
                                          </p:val>
                                        </p:tav>
                                      </p:tavLst>
                                    </p:anim>
                                    <p:anim calcmode="lin" valueType="num">
                                      <p:cBhvr additive="base">
                                        <p:cTn id="8" dur="500" fill="hold"/>
                                        <p:tgtEl>
                                          <p:spTgt spid="1064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06501"/>
                                        </p:tgtEl>
                                        <p:attrNameLst>
                                          <p:attrName>style.visibility</p:attrName>
                                        </p:attrNameLst>
                                      </p:cBhvr>
                                      <p:to>
                                        <p:strVal val="visible"/>
                                      </p:to>
                                    </p:set>
                                    <p:animEffect transition="in" filter="barn(outVertical)">
                                      <p:cBhvr>
                                        <p:cTn id="13" dur="500"/>
                                        <p:tgtEl>
                                          <p:spTgt spid="1065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6508"/>
                                        </p:tgtEl>
                                        <p:attrNameLst>
                                          <p:attrName>style.visibility</p:attrName>
                                        </p:attrNameLst>
                                      </p:cBhvr>
                                      <p:to>
                                        <p:strVal val="visible"/>
                                      </p:to>
                                    </p:set>
                                    <p:anim calcmode="lin" valueType="num">
                                      <p:cBhvr additive="base">
                                        <p:cTn id="23" dur="500" fill="hold"/>
                                        <p:tgtEl>
                                          <p:spTgt spid="106508"/>
                                        </p:tgtEl>
                                        <p:attrNameLst>
                                          <p:attrName>ppt_x</p:attrName>
                                        </p:attrNameLst>
                                      </p:cBhvr>
                                      <p:tavLst>
                                        <p:tav tm="0">
                                          <p:val>
                                            <p:strVal val="0-#ppt_w/2"/>
                                          </p:val>
                                        </p:tav>
                                        <p:tav tm="100000">
                                          <p:val>
                                            <p:strVal val="#ppt_x"/>
                                          </p:val>
                                        </p:tav>
                                      </p:tavLst>
                                    </p:anim>
                                    <p:anim calcmode="lin" valueType="num">
                                      <p:cBhvr additive="base">
                                        <p:cTn id="24" dur="500" fill="hold"/>
                                        <p:tgtEl>
                                          <p:spTgt spid="106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P spid="10650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noyauxgris2fr"/>
          <p:cNvPicPr>
            <a:picLocks noChangeAspect="1" noChangeArrowheads="1"/>
          </p:cNvPicPr>
          <p:nvPr/>
        </p:nvPicPr>
        <p:blipFill>
          <a:blip r:embed="rId2" cstate="print"/>
          <a:srcRect/>
          <a:stretch>
            <a:fillRect/>
          </a:stretch>
        </p:blipFill>
        <p:spPr bwMode="auto">
          <a:xfrm>
            <a:off x="609600" y="381000"/>
            <a:ext cx="8077200" cy="60563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533400" y="381000"/>
            <a:ext cx="6400800" cy="584775"/>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a:t>La latéralisation du cerveau</a:t>
            </a:r>
          </a:p>
        </p:txBody>
      </p:sp>
      <p:sp>
        <p:nvSpPr>
          <p:cNvPr id="52227" name="Text Box 3"/>
          <p:cNvSpPr txBox="1">
            <a:spLocks noChangeArrowheads="1"/>
          </p:cNvSpPr>
          <p:nvPr/>
        </p:nvSpPr>
        <p:spPr bwMode="auto">
          <a:xfrm>
            <a:off x="685800" y="1447800"/>
            <a:ext cx="7010400" cy="954107"/>
          </a:xfrm>
          <a:prstGeom prst="rect">
            <a:avLst/>
          </a:prstGeom>
          <a:noFill/>
          <a:ln w="28575">
            <a:noFill/>
            <a:miter lim="800000"/>
            <a:headEnd/>
            <a:tailEnd/>
          </a:ln>
        </p:spPr>
        <p:txBody>
          <a:bodyPr>
            <a:spAutoFit/>
          </a:bodyPr>
          <a:lstStyle/>
          <a:p>
            <a:r>
              <a:rPr lang="fr-CA" sz="2800" b="1" dirty="0"/>
              <a:t>Toutes les fibres nerveuses sensorielle et motrices se croisent dans le SNC</a:t>
            </a:r>
          </a:p>
        </p:txBody>
      </p:sp>
      <p:sp>
        <p:nvSpPr>
          <p:cNvPr id="52229" name="Text Box 5"/>
          <p:cNvSpPr txBox="1">
            <a:spLocks noChangeArrowheads="1"/>
          </p:cNvSpPr>
          <p:nvPr/>
        </p:nvSpPr>
        <p:spPr bwMode="auto">
          <a:xfrm>
            <a:off x="179512" y="2971800"/>
            <a:ext cx="8784976" cy="3416320"/>
          </a:xfrm>
          <a:prstGeom prst="rect">
            <a:avLst/>
          </a:prstGeom>
          <a:noFill/>
          <a:ln w="76200">
            <a:solidFill>
              <a:srgbClr val="00FF00"/>
            </a:solidFill>
            <a:miter lim="800000"/>
            <a:headEnd/>
            <a:tailEnd/>
          </a:ln>
        </p:spPr>
        <p:txBody>
          <a:bodyPr wrap="square">
            <a:spAutoFit/>
          </a:bodyPr>
          <a:lstStyle/>
          <a:p>
            <a:r>
              <a:rPr lang="fr-CA" sz="3600" b="1" dirty="0"/>
              <a:t>Hémisphère gauche : relié au côté droit du </a:t>
            </a:r>
            <a:r>
              <a:rPr lang="fr-CA" sz="3600" b="1" dirty="0" smtClean="0"/>
              <a:t>corps</a:t>
            </a:r>
          </a:p>
          <a:p>
            <a:endParaRPr lang="fr-CA" sz="3600" b="1" dirty="0"/>
          </a:p>
          <a:p>
            <a:r>
              <a:rPr lang="fr-CA" sz="3600" b="1" dirty="0"/>
              <a:t>Hémisphère droit : relié au côté gauche du corps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leumoi">
  <a:themeElements>
    <a:clrScheme name="bleumoi.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eumoi.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lnDef>
  </a:objectDefaults>
  <a:extraClrSchemeLst>
    <a:extraClrScheme>
      <a:clrScheme name="bleumoi.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eumoi.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eumoi.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eumoi.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eumoi.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eumoi.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eumoi.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Office\Modèles\bleumoi.pot</Template>
  <TotalTime>0</TotalTime>
  <Words>1182</Words>
  <Application>Microsoft Office PowerPoint</Application>
  <PresentationFormat>Affichage à l'écran (4:3)</PresentationFormat>
  <Paragraphs>233</Paragraphs>
  <Slides>63</Slides>
  <Notes>16</Notes>
  <HiddenSlides>0</HiddenSlides>
  <MMClips>0</MMClip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bleumoi</vt:lpstr>
      <vt:lpstr>système NERVEUX  Partie 2</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Le cortex cérébrale</vt:lpstr>
      <vt:lpstr>Diapositive 45</vt:lpstr>
      <vt:lpstr>Les lobes du cerveau</vt:lpstr>
      <vt:lpstr>Diapositive 47</vt:lpstr>
      <vt:lpstr>Le cervelet</vt:lpstr>
      <vt:lpstr>Tronc cérébral</vt:lpstr>
      <vt:lpstr>Le pont</vt:lpstr>
      <vt:lpstr>Le bulbe rachidien</vt:lpstr>
      <vt:lpstr>La formation réticulée</vt:lpstr>
      <vt:lpstr>Diapositive 53</vt:lpstr>
      <vt:lpstr>L’hippocampe</vt:lpstr>
      <vt:lpstr>L’amygdale</vt:lpstr>
      <vt:lpstr>Les noyaux thalamiques (2)</vt:lpstr>
      <vt:lpstr>L’hypothalamus</vt:lpstr>
      <vt:lpstr>L’hypophyse</vt:lpstr>
      <vt:lpstr>Diapositive 59</vt:lpstr>
      <vt:lpstr>Bulbe olfactif</vt:lpstr>
      <vt:lpstr>Diapositive 61</vt:lpstr>
      <vt:lpstr>Diapositive 62</vt:lpstr>
      <vt:lpstr>       L’ANATOMIE ET LA PHYSIOLOGIE  José A. Valciukas José A. Valciukas   LES AGENTS NEUROTOXIQUES CHIMIQUES  Peter Arlien-Søborg et Leif Simonsen: Peter Arlien-Søborg et Leif Simonsen  Simonsen et coll., 1994   LE SYSTÈME NERVEUX: PRÉSENTATION GÉNÉRALE Donna Mergler et José A. Valciukas PHYSIOLOGIE DES GRANDES FONCTIONS Sylvain DURAND LE SYSTÈME NERVEUX Mariane Zeller Université de Bourgogne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ZZZ</dc:creator>
  <cp:lastModifiedBy>Fa</cp:lastModifiedBy>
  <cp:revision>125</cp:revision>
  <dcterms:created xsi:type="dcterms:W3CDTF">2002-10-11T01:49:04Z</dcterms:created>
  <dcterms:modified xsi:type="dcterms:W3CDTF">2021-01-16T16:22:31Z</dcterms:modified>
</cp:coreProperties>
</file>