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sldIdLst>
    <p:sldId id="388" r:id="rId2"/>
    <p:sldId id="257" r:id="rId3"/>
    <p:sldId id="446" r:id="rId4"/>
    <p:sldId id="340" r:id="rId5"/>
    <p:sldId id="341" r:id="rId6"/>
    <p:sldId id="342" r:id="rId7"/>
    <p:sldId id="357" r:id="rId8"/>
    <p:sldId id="343" r:id="rId9"/>
    <p:sldId id="344" r:id="rId10"/>
    <p:sldId id="345" r:id="rId11"/>
    <p:sldId id="346" r:id="rId12"/>
    <p:sldId id="347" r:id="rId13"/>
    <p:sldId id="348" r:id="rId14"/>
    <p:sldId id="358" r:id="rId15"/>
    <p:sldId id="359" r:id="rId16"/>
    <p:sldId id="349" r:id="rId17"/>
    <p:sldId id="350" r:id="rId18"/>
    <p:sldId id="351" r:id="rId19"/>
    <p:sldId id="356" r:id="rId20"/>
    <p:sldId id="352" r:id="rId21"/>
    <p:sldId id="354" r:id="rId22"/>
    <p:sldId id="260" r:id="rId23"/>
    <p:sldId id="261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318" r:id="rId34"/>
    <p:sldId id="266" r:id="rId35"/>
    <p:sldId id="406" r:id="rId36"/>
    <p:sldId id="407" r:id="rId37"/>
    <p:sldId id="408" r:id="rId38"/>
    <p:sldId id="409" r:id="rId39"/>
    <p:sldId id="270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72" r:id="rId48"/>
    <p:sldId id="273" r:id="rId49"/>
    <p:sldId id="281" r:id="rId50"/>
    <p:sldId id="293" r:id="rId51"/>
    <p:sldId id="321" r:id="rId52"/>
    <p:sldId id="294" r:id="rId53"/>
    <p:sldId id="295" r:id="rId54"/>
    <p:sldId id="326" r:id="rId55"/>
    <p:sldId id="327" r:id="rId56"/>
    <p:sldId id="328" r:id="rId57"/>
    <p:sldId id="297" r:id="rId58"/>
    <p:sldId id="298" r:id="rId59"/>
    <p:sldId id="299" r:id="rId60"/>
    <p:sldId id="447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</p:showPr>
  <p:clrMru>
    <a:srgbClr val="00FF00"/>
    <a:srgbClr val="FFFF00"/>
    <a:srgbClr val="0000CC"/>
    <a:srgbClr val="FF9900"/>
    <a:srgbClr val="FF66FF"/>
    <a:srgbClr val="66FF33"/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2CE64C2-3EEF-457E-B3BC-C9E5BF56DB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DBEFB-8491-4B99-BDAF-66FA742A30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F87F-DE54-4283-BFB4-1A514ED21C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906D-1866-496A-A223-E14B33290B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6A1E-D79D-4007-8F8A-9134BCD425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74ED6-6E0F-4F89-B751-6C31A74769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795B-BB49-4D74-A71F-379E5AF329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25C23-ED96-482C-8B4A-2A2D80E1DA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82FA3-4BC2-4056-B9C7-67BE804AF1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A00F-A1E0-495E-9F05-F04D258EB7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3C9F-F21A-41D5-9666-D7BA8801FC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BE982-45B6-4BD2-B234-D6EA5ACF99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8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63F7BF1-9C6A-4C59-8592-F5809E2FA0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versalis.fr/encyclopedie/al-farabi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gi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91952"/>
          </a:xfrm>
        </p:spPr>
        <p:txBody>
          <a:bodyPr/>
          <a:lstStyle/>
          <a:p>
            <a:r>
              <a:rPr lang="fr-FR" b="1" dirty="0" smtClean="0">
                <a:solidFill>
                  <a:srgbClr val="00FF00"/>
                </a:solidFill>
              </a:rPr>
              <a:t>PROGRAMME DU MODULE DE PHYSIOLOGIE DES GRANDES FONCTIONS</a:t>
            </a:r>
            <a:endParaRPr lang="fr-FR" b="1" dirty="0">
              <a:solidFill>
                <a:srgbClr val="00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9512" y="2132856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b="1" dirty="0" smtClean="0"/>
              <a:t>LES LIQUIDES CORPORELS (milieu intérieur) 			</a:t>
            </a:r>
            <a:r>
              <a:rPr lang="fr-FR" b="1" dirty="0" smtClean="0">
                <a:solidFill>
                  <a:srgbClr val="00FF00"/>
                </a:solidFill>
              </a:rPr>
              <a:t>Dr KELLALI</a:t>
            </a:r>
          </a:p>
          <a:p>
            <a:pPr marL="514350" indent="-514350">
              <a:buFont typeface="+mj-lt"/>
              <a:buAutoNum type="romanUcPeriod"/>
            </a:pPr>
            <a:r>
              <a:rPr lang="fr-FR" b="1" dirty="0" smtClean="0"/>
              <a:t>L’APPAREIL URINAIRE 	</a:t>
            </a:r>
            <a:r>
              <a:rPr lang="fr-FR" b="1" dirty="0" smtClean="0">
                <a:solidFill>
                  <a:srgbClr val="00FF00"/>
                </a:solidFill>
              </a:rPr>
              <a:t>Dr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FF00"/>
                </a:solidFill>
              </a:rPr>
              <a:t>KELLALI</a:t>
            </a:r>
          </a:p>
          <a:p>
            <a:pPr marL="514350" indent="-514350">
              <a:buFont typeface="+mj-lt"/>
              <a:buAutoNum type="romanUcPeriod"/>
            </a:pPr>
            <a:r>
              <a:rPr lang="fr-FR" b="1" dirty="0" smtClean="0"/>
              <a:t>LE SYSTÈME NERVEUX 	</a:t>
            </a:r>
            <a:r>
              <a:rPr lang="fr-FR" b="1" dirty="0" smtClean="0">
                <a:solidFill>
                  <a:srgbClr val="00FF00"/>
                </a:solidFill>
              </a:rPr>
              <a:t>Pr KAYOUECHE</a:t>
            </a:r>
            <a:r>
              <a:rPr lang="fr-FR" b="1" dirty="0" smtClean="0"/>
              <a:t> </a:t>
            </a:r>
          </a:p>
          <a:p>
            <a:pPr marL="514350" indent="-514350">
              <a:buFont typeface="+mj-lt"/>
              <a:buAutoNum type="romanUcPeriod"/>
            </a:pPr>
            <a:r>
              <a:rPr lang="fr-FR" b="1" dirty="0" smtClean="0"/>
              <a:t> L’APPAREIL CARDIOVASCULAIRE 				</a:t>
            </a:r>
            <a:r>
              <a:rPr lang="fr-FR" b="1" dirty="0" smtClean="0">
                <a:solidFill>
                  <a:srgbClr val="00FF00"/>
                </a:solidFill>
              </a:rPr>
              <a:t>Dr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FF00"/>
                </a:solidFill>
              </a:rPr>
              <a:t>KELLALI et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FF00"/>
                </a:solidFill>
              </a:rPr>
              <a:t>Pr KAYOUECHE</a:t>
            </a:r>
            <a:endParaRPr lang="fr-FR" b="1" dirty="0" smtClean="0"/>
          </a:p>
          <a:p>
            <a:pPr marL="514350" indent="-514350">
              <a:buFont typeface="+mj-lt"/>
              <a:buAutoNum type="romanUcPeriod"/>
            </a:pPr>
            <a:r>
              <a:rPr lang="fr-FR" b="1" dirty="0" smtClean="0"/>
              <a:t>L’APPAREIL DIGESTIF</a:t>
            </a:r>
            <a:r>
              <a:rPr lang="fr-FR" b="1" dirty="0" smtClean="0">
                <a:solidFill>
                  <a:srgbClr val="00FF00"/>
                </a:solidFill>
              </a:rPr>
              <a:t>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FF00"/>
                </a:solidFill>
              </a:rPr>
              <a:t>Pr KAYOUECHE</a:t>
            </a:r>
            <a:endParaRPr lang="fr-FR" b="1" dirty="0" smtClean="0"/>
          </a:p>
          <a:p>
            <a:pPr marL="514350" indent="-514350">
              <a:buFont typeface="+mj-lt"/>
              <a:buAutoNum type="romanUcPeriod"/>
            </a:pPr>
            <a:r>
              <a:rPr lang="fr-FR" b="1" dirty="0" smtClean="0"/>
              <a:t>L’APPAREIL RESPIRATOIRE </a:t>
            </a:r>
            <a:r>
              <a:rPr lang="fr-FR" b="1" dirty="0" smtClean="0">
                <a:solidFill>
                  <a:srgbClr val="00FF00"/>
                </a:solidFill>
              </a:rPr>
              <a:t>Dr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FF00"/>
                </a:solidFill>
              </a:rPr>
              <a:t>KELLALI et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FF00"/>
                </a:solidFill>
              </a:rPr>
              <a:t>Pr KAYOUECHE</a:t>
            </a:r>
            <a:endParaRPr lang="fr-FR" b="1" dirty="0" smtClean="0"/>
          </a:p>
          <a:p>
            <a:pPr marL="514350" indent="-514350">
              <a:buFont typeface="+mj-lt"/>
              <a:buAutoNum type="romanUcPeriod"/>
            </a:pPr>
            <a:r>
              <a:rPr lang="fr-FR" b="1" dirty="0" smtClean="0"/>
              <a:t>ENDOCRINOLOGIE </a:t>
            </a:r>
            <a:r>
              <a:rPr lang="fr-FR" b="1" dirty="0" smtClean="0">
                <a:solidFill>
                  <a:srgbClr val="00FF00"/>
                </a:solidFill>
              </a:rPr>
              <a:t>Dr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FF00"/>
                </a:solidFill>
              </a:rPr>
              <a:t>KELLALI et 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00FF00"/>
                </a:solidFill>
              </a:rPr>
              <a:t>Pr KAYOUECHE</a:t>
            </a:r>
            <a:endParaRPr lang="fr-FR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200" b="1" u="sng" dirty="0" smtClean="0">
                <a:solidFill>
                  <a:schemeClr val="bg1"/>
                </a:solidFill>
              </a:rPr>
              <a:t>ROME ANTIQUE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br>
              <a:rPr lang="fr-FR" sz="3200" b="1" dirty="0" smtClean="0">
                <a:solidFill>
                  <a:schemeClr val="bg1"/>
                </a:solidFill>
              </a:rPr>
            </a:br>
            <a:r>
              <a:rPr lang="fr-FR" sz="3200" b="1" dirty="0" smtClean="0">
                <a:solidFill>
                  <a:schemeClr val="bg1"/>
                </a:solidFill>
              </a:rPr>
              <a:t>GALIEN (130-200) - MEDECIN DES GLADIATEURS ET DISSECTION D'ANIMAUX </a:t>
            </a:r>
            <a:r>
              <a:rPr lang="fr-FR" sz="3200" dirty="0" smtClean="0">
                <a:solidFill>
                  <a:schemeClr val="bg1"/>
                </a:solidFill>
              </a:rPr>
              <a:t/>
            </a:r>
            <a:br>
              <a:rPr lang="fr-FR" sz="3200" dirty="0" smtClean="0">
                <a:solidFill>
                  <a:schemeClr val="bg1"/>
                </a:solidFill>
              </a:rPr>
            </a:br>
            <a:endParaRPr lang="fr-FR" sz="3200" dirty="0" smtClean="0">
              <a:solidFill>
                <a:schemeClr val="bg1"/>
              </a:solidFill>
            </a:endParaRPr>
          </a:p>
        </p:txBody>
      </p:sp>
      <p:sp>
        <p:nvSpPr>
          <p:cNvPr id="17411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913062F-08AB-4E9E-82B6-BDDE9F380152}" type="datetime1">
              <a:rPr lang="fr-FR" smtClean="0">
                <a:solidFill>
                  <a:schemeClr val="bg1"/>
                </a:solidFill>
              </a:rPr>
              <a:pPr/>
              <a:t>16/01/2021</a:t>
            </a:fld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1607231-6F19-4944-B037-36B88805021A}" type="slidenum">
              <a:rPr lang="fr-FR" smtClean="0">
                <a:solidFill>
                  <a:schemeClr val="bg1"/>
                </a:solidFill>
              </a:rPr>
              <a:pPr/>
              <a:t>10</a:t>
            </a:fld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2205038"/>
            <a:ext cx="9144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/>
              <a:t>Le </a:t>
            </a:r>
            <a:r>
              <a:rPr lang="fr-FR" sz="3600" b="1">
                <a:solidFill>
                  <a:srgbClr val="FF0000"/>
                </a:solidFill>
              </a:rPr>
              <a:t>cerveau</a:t>
            </a:r>
            <a:r>
              <a:rPr lang="fr-FR" sz="3600" b="1"/>
              <a:t> est mou :  propice à               « l'impression » des sensations </a:t>
            </a:r>
          </a:p>
          <a:p>
            <a:r>
              <a:rPr lang="fr-FR" sz="3600" b="1"/>
              <a:t>Le  </a:t>
            </a:r>
            <a:r>
              <a:rPr lang="fr-FR" sz="3600" b="1">
                <a:solidFill>
                  <a:srgbClr val="FF0000"/>
                </a:solidFill>
              </a:rPr>
              <a:t>cervelet</a:t>
            </a:r>
            <a:r>
              <a:rPr lang="fr-FR" sz="3600" b="1"/>
              <a:t> est ferme:  centre de commande des muscles </a:t>
            </a:r>
          </a:p>
          <a:p>
            <a:r>
              <a:rPr lang="fr-FR" sz="3600" b="1"/>
              <a:t>Les </a:t>
            </a:r>
            <a:r>
              <a:rPr lang="fr-FR" sz="3600" b="1">
                <a:solidFill>
                  <a:srgbClr val="FF0000"/>
                </a:solidFill>
              </a:rPr>
              <a:t>ventricules cérébraux </a:t>
            </a:r>
            <a:r>
              <a:rPr lang="fr-FR" sz="3600" b="1"/>
              <a:t>perçoivent les sensations et commandent les émotions </a:t>
            </a:r>
            <a:endParaRPr lang="fr-FR" sz="36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0" y="333375"/>
            <a:ext cx="8458200" cy="658813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u="sng" dirty="0" smtClean="0">
                <a:solidFill>
                  <a:schemeClr val="bg1"/>
                </a:solidFill>
              </a:rPr>
              <a:t>MOYEN-AGE</a:t>
            </a:r>
            <a:r>
              <a:rPr lang="fr-FR" sz="3600" dirty="0" smtClean="0">
                <a:solidFill>
                  <a:schemeClr val="bg1"/>
                </a:solidFill>
              </a:rPr>
              <a:t/>
            </a:r>
            <a:br>
              <a:rPr lang="fr-FR" sz="3600" dirty="0" smtClean="0">
                <a:solidFill>
                  <a:schemeClr val="bg1"/>
                </a:solidFill>
              </a:rPr>
            </a:br>
            <a:endParaRPr lang="fr-FR" sz="3600" dirty="0" smtClean="0">
              <a:solidFill>
                <a:schemeClr val="bg1"/>
              </a:solidFill>
            </a:endParaRPr>
          </a:p>
        </p:txBody>
      </p:sp>
      <p:sp>
        <p:nvSpPr>
          <p:cNvPr id="18435" name="Espace réservé de la date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332A9A5-FBD0-4F97-BC10-74CE4A94D8DB}" type="datetime1">
              <a:rPr lang="fr-FR" smtClean="0">
                <a:solidFill>
                  <a:schemeClr val="bg1"/>
                </a:solidFill>
              </a:rPr>
              <a:pPr/>
              <a:t>16/01/2021</a:t>
            </a:fld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39B9D6E9-7799-465B-9D0E-314C9DE1AF0B}" type="slidenum">
              <a:rPr lang="fr-FR" smtClean="0">
                <a:solidFill>
                  <a:schemeClr val="bg1"/>
                </a:solidFill>
              </a:rPr>
              <a:pPr/>
              <a:t>11</a:t>
            </a:fld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0" y="10620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sz="3600" b="1" kern="0" dirty="0">
                <a:latin typeface="+mj-lt"/>
                <a:ea typeface="+mj-ea"/>
                <a:cs typeface="+mj-cs"/>
              </a:rPr>
              <a:t>VESALE en ITALIE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fr-FR" sz="3600" b="1" kern="0" dirty="0">
                <a:latin typeface="+mj-lt"/>
                <a:ea typeface="+mj-ea"/>
                <a:cs typeface="+mj-cs"/>
              </a:rPr>
              <a:t>VAROLE et </a:t>
            </a:r>
            <a:r>
              <a:rPr lang="fr-FR" sz="3600" b="1" kern="0" dirty="0" smtClean="0">
                <a:latin typeface="+mj-lt"/>
                <a:ea typeface="+mj-ea"/>
                <a:cs typeface="+mj-cs"/>
              </a:rPr>
              <a:t> FRESNEL </a:t>
            </a:r>
            <a:r>
              <a:rPr lang="fr-FR" sz="3600" b="1" kern="0" dirty="0">
                <a:latin typeface="+mj-lt"/>
                <a:ea typeface="+mj-ea"/>
                <a:cs typeface="+mj-cs"/>
              </a:rPr>
              <a:t>EN FRANCE </a:t>
            </a:r>
            <a:endParaRPr lang="fr-FR" sz="3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80670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/>
              <a:t>Descriptions  de plus en plus précises de la morphologie cérébrale </a:t>
            </a:r>
          </a:p>
          <a:p>
            <a:r>
              <a:rPr lang="fr-FR" sz="3600"/>
              <a:t>Mais la localisation ventriculaire des fonctions cérébrales n'était toujours pas contestée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-323850" y="-171450"/>
            <a:ext cx="4318000" cy="874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bg1"/>
                </a:solidFill>
              </a:rPr>
              <a:t>MOYEN AGE</a:t>
            </a:r>
          </a:p>
        </p:txBody>
      </p:sp>
      <p:sp>
        <p:nvSpPr>
          <p:cNvPr id="17411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F5C2E2-55CB-4D5B-BE4E-C52563EAAA65}" type="datetime1">
              <a:rPr lang="fr-FR"/>
              <a:pPr>
                <a:defRPr/>
              </a:pPr>
              <a:t>16/01/2021</a:t>
            </a:fld>
            <a:endParaRPr lang="fr-FR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EC4E2B06-B9C8-44DC-93A1-87734018853E}" type="slidenum">
              <a:rPr lang="fr-FR" smtClean="0">
                <a:solidFill>
                  <a:schemeClr val="bg1"/>
                </a:solidFill>
              </a:rPr>
              <a:pPr/>
              <a:t>12</a:t>
            </a:fld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476250"/>
            <a:ext cx="52197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fr-FR" sz="3600" b="1" dirty="0" smtClean="0"/>
          </a:p>
          <a:p>
            <a:pPr>
              <a:spcBef>
                <a:spcPct val="0"/>
              </a:spcBef>
            </a:pPr>
            <a:r>
              <a:rPr lang="fr-FR" sz="3600" b="1" dirty="0" smtClean="0"/>
              <a:t>Cette </a:t>
            </a:r>
            <a:r>
              <a:rPr lang="fr-FR" sz="3600" b="1" dirty="0"/>
              <a:t>gravure du XVI siècle représente un des premiers modèles des subdivisions de l'âme en facultés élémentaires et de localisation de ces facultés en des régions distinctes de l'encéphale. 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600" y="0"/>
            <a:ext cx="3835400" cy="4005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317182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fr-FR" b="1" dirty="0" smtClean="0"/>
          </a:p>
          <a:p>
            <a:pPr>
              <a:spcBef>
                <a:spcPct val="0"/>
              </a:spcBef>
            </a:pPr>
            <a:endParaRPr lang="fr-FR" b="1" dirty="0" smtClean="0"/>
          </a:p>
          <a:p>
            <a:pPr>
              <a:spcBef>
                <a:spcPct val="0"/>
              </a:spcBef>
            </a:pPr>
            <a:endParaRPr lang="fr-FR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-323850" y="-171450"/>
            <a:ext cx="4318000" cy="874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b="1" smtClean="0">
                <a:solidFill>
                  <a:schemeClr val="bg1"/>
                </a:solidFill>
              </a:rPr>
              <a:t>MOYEN AGE</a:t>
            </a:r>
          </a:p>
        </p:txBody>
      </p:sp>
      <p:sp>
        <p:nvSpPr>
          <p:cNvPr id="18435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37E2B6F-B55D-4679-815D-15BF6EBB0F76}" type="datetime1">
              <a:rPr lang="fr-FR"/>
              <a:pPr>
                <a:defRPr/>
              </a:pPr>
              <a:t>16/01/2021</a:t>
            </a:fld>
            <a:endParaRPr lang="fr-FR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38D8D2F5-4A62-4665-B161-9012473630E2}" type="slidenum">
              <a:rPr lang="fr-FR" smtClean="0">
                <a:solidFill>
                  <a:schemeClr val="bg1"/>
                </a:solidFill>
              </a:rPr>
              <a:pPr/>
              <a:t>13</a:t>
            </a:fld>
            <a:endParaRPr lang="fr-FR" smtClean="0">
              <a:solidFill>
                <a:schemeClr val="bg1"/>
              </a:solidFill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0"/>
            <a:ext cx="2916237" cy="304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73946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sz="3200" b="1" dirty="0" smtClean="0"/>
              <a:t>Dans </a:t>
            </a:r>
            <a:r>
              <a:rPr lang="fr-FR" sz="3200" b="1" dirty="0"/>
              <a:t>le </a:t>
            </a:r>
            <a:r>
              <a:rPr lang="fr-FR" sz="3200" b="1" dirty="0">
                <a:solidFill>
                  <a:srgbClr val="FF0000"/>
                </a:solidFill>
              </a:rPr>
              <a:t>1</a:t>
            </a:r>
            <a:r>
              <a:rPr lang="fr-FR" sz="3200" b="1" baseline="30000" dirty="0">
                <a:solidFill>
                  <a:srgbClr val="FF0000"/>
                </a:solidFill>
              </a:rPr>
              <a:t>er</a:t>
            </a:r>
            <a:r>
              <a:rPr lang="fr-FR" sz="3200" b="1" dirty="0">
                <a:solidFill>
                  <a:srgbClr val="FF0000"/>
                </a:solidFill>
              </a:rPr>
              <a:t> ventricule </a:t>
            </a:r>
            <a:r>
              <a:rPr lang="fr-FR" sz="3200" b="1" dirty="0"/>
              <a:t>on peut lire "fantasia", "</a:t>
            </a:r>
            <a:r>
              <a:rPr lang="fr-FR" sz="3200" b="1" dirty="0" err="1" smtClean="0"/>
              <a:t>Sensus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communis</a:t>
            </a:r>
            <a:r>
              <a:rPr lang="fr-FR" sz="3200" b="1" dirty="0"/>
              <a:t>", "</a:t>
            </a:r>
            <a:r>
              <a:rPr lang="fr-FR" sz="3200" b="1" dirty="0" err="1"/>
              <a:t>Imaginoma</a:t>
            </a:r>
            <a:r>
              <a:rPr lang="fr-FR" sz="3200" b="1" dirty="0"/>
              <a:t>". </a:t>
            </a:r>
          </a:p>
          <a:p>
            <a:pPr>
              <a:spcBef>
                <a:spcPct val="0"/>
              </a:spcBef>
            </a:pPr>
            <a:r>
              <a:rPr lang="fr-FR" sz="3200" b="1" dirty="0"/>
              <a:t>Dans le </a:t>
            </a:r>
            <a:r>
              <a:rPr lang="fr-FR" sz="3200" b="1" dirty="0">
                <a:solidFill>
                  <a:srgbClr val="FF0000"/>
                </a:solidFill>
              </a:rPr>
              <a:t>2ème ventricule</a:t>
            </a:r>
            <a:r>
              <a:rPr lang="fr-FR" sz="3200" b="1" dirty="0"/>
              <a:t>, "</a:t>
            </a:r>
            <a:r>
              <a:rPr lang="fr-FR" sz="3200" b="1" dirty="0" err="1"/>
              <a:t>Cogitativa</a:t>
            </a:r>
            <a:r>
              <a:rPr lang="fr-FR" sz="3200" b="1" dirty="0"/>
              <a:t>", "</a:t>
            </a:r>
            <a:r>
              <a:rPr lang="fr-FR" sz="3200" b="1" dirty="0" err="1"/>
              <a:t>Estimotiva</a:t>
            </a:r>
            <a:r>
              <a:rPr lang="fr-FR" sz="3200" b="1" dirty="0"/>
              <a:t>" </a:t>
            </a:r>
          </a:p>
          <a:p>
            <a:pPr>
              <a:spcBef>
                <a:spcPct val="0"/>
              </a:spcBef>
            </a:pPr>
            <a:r>
              <a:rPr lang="fr-FR" sz="3200" b="1" dirty="0"/>
              <a:t>Dans le </a:t>
            </a:r>
            <a:r>
              <a:rPr lang="fr-FR" sz="3200" b="1" dirty="0">
                <a:solidFill>
                  <a:srgbClr val="FF0000"/>
                </a:solidFill>
              </a:rPr>
              <a:t>3</a:t>
            </a:r>
            <a:r>
              <a:rPr lang="fr-FR" sz="3200" b="1" baseline="30000" dirty="0">
                <a:solidFill>
                  <a:srgbClr val="FF0000"/>
                </a:solidFill>
              </a:rPr>
              <a:t>ème</a:t>
            </a:r>
            <a:r>
              <a:rPr lang="fr-FR" sz="3200" b="1" dirty="0">
                <a:solidFill>
                  <a:srgbClr val="FF0000"/>
                </a:solidFill>
              </a:rPr>
              <a:t> ventricule </a:t>
            </a:r>
            <a:r>
              <a:rPr lang="fr-FR" sz="3200" b="1" dirty="0"/>
              <a:t> "</a:t>
            </a:r>
            <a:r>
              <a:rPr lang="fr-FR" sz="3200" b="1" dirty="0" err="1"/>
              <a:t>Memoria</a:t>
            </a:r>
            <a:r>
              <a:rPr lang="fr-FR" sz="3200" b="1" dirty="0"/>
              <a:t>". </a:t>
            </a:r>
          </a:p>
          <a:p>
            <a:pPr>
              <a:spcBef>
                <a:spcPct val="0"/>
              </a:spcBef>
            </a:pPr>
            <a:r>
              <a:rPr lang="fr-FR" sz="3200" b="1" dirty="0"/>
              <a:t>In "L'homme neuronal" (J.P. Changeux, 1983), d'après G; de </a:t>
            </a:r>
            <a:r>
              <a:rPr lang="fr-FR" sz="3200" b="1" dirty="0" err="1"/>
              <a:t>Ruscombus</a:t>
            </a:r>
            <a:r>
              <a:rPr lang="fr-FR" sz="3200" b="1" dirty="0"/>
              <a:t> (1520) 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0" y="750183"/>
            <a:ext cx="6228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2800" b="1" dirty="0" smtClean="0"/>
              <a:t>Les premiers "phrénologues" </a:t>
            </a:r>
          </a:p>
          <a:p>
            <a:pPr>
              <a:spcBef>
                <a:spcPct val="0"/>
              </a:spcBef>
            </a:pPr>
            <a:r>
              <a:rPr lang="fr-FR" sz="2800" b="1" dirty="0" smtClean="0"/>
              <a:t>Pères de l'Eglise, attribuent de manière erronée les "fonctions de l'âme" aux parties creuses du cerveau: les ventricules.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806515"/>
            <a:ext cx="907973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"COGITATIVE" dans l'encyclopédie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Universalis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  <a:hlinkClick r:id="rId2"/>
              </a:rPr>
              <a:t>FĀRĀBĪ AL- (872-950)</a:t>
            </a:r>
            <a:endParaRPr kumimoji="0" lang="fr-FR" sz="32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Écrit par : Yves MARQUET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(agissant aussi, en cas de besoin, sur le corps).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L'âme parlante se partage,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d'une part, en « faculté parlante pratique »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(elle-même divisée en « faculté professionnelle »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et en « faculté cogitative », ou « réflexion »,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appliquée à ce qu'on doit faire dans son intérêt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personnel, ou pour le bien général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 smtClean="0"/>
              <a:t>Abū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Naṣr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Muḥammad</a:t>
            </a:r>
            <a:r>
              <a:rPr lang="fr-FR" sz="3200" b="1" dirty="0" smtClean="0"/>
              <a:t> b. </a:t>
            </a:r>
            <a:r>
              <a:rPr lang="fr-FR" sz="3200" b="1" dirty="0" err="1" smtClean="0"/>
              <a:t>Tarkhān</a:t>
            </a:r>
            <a:r>
              <a:rPr lang="fr-FR" sz="3200" b="1" dirty="0" smtClean="0"/>
              <a:t> b. </a:t>
            </a:r>
            <a:r>
              <a:rPr lang="fr-FR" sz="3200" b="1" dirty="0" err="1" smtClean="0"/>
              <a:t>Awzalaġ</a:t>
            </a:r>
            <a:r>
              <a:rPr lang="fr-FR" sz="3200" b="1" dirty="0" smtClean="0"/>
              <a:t> al-</a:t>
            </a:r>
            <a:r>
              <a:rPr lang="fr-FR" sz="3200" b="1" dirty="0" err="1" smtClean="0"/>
              <a:t>Fārābī</a:t>
            </a:r>
            <a:r>
              <a:rPr lang="fr-FR" sz="3200" b="1" dirty="0" smtClean="0"/>
              <a:t> est connu en Occident, </a:t>
            </a:r>
            <a:r>
              <a:rPr lang="fr-FR" sz="3200" b="1" dirty="0" smtClean="0">
                <a:solidFill>
                  <a:srgbClr val="00FF00"/>
                </a:solidFill>
              </a:rPr>
              <a:t>au Moyen Age</a:t>
            </a:r>
            <a:r>
              <a:rPr lang="fr-FR" sz="3200" b="1" dirty="0" smtClean="0"/>
              <a:t>, sous les noms d'</a:t>
            </a:r>
            <a:r>
              <a:rPr lang="fr-FR" sz="3200" b="1" dirty="0" err="1" smtClean="0">
                <a:solidFill>
                  <a:srgbClr val="00FF00"/>
                </a:solidFill>
              </a:rPr>
              <a:t>Avennasar</a:t>
            </a:r>
            <a:r>
              <a:rPr lang="fr-FR" sz="3200" b="1" dirty="0" smtClean="0"/>
              <a:t> et d'</a:t>
            </a:r>
            <a:r>
              <a:rPr lang="fr-FR" sz="3200" b="1" dirty="0" err="1" smtClean="0">
                <a:solidFill>
                  <a:srgbClr val="00FF00"/>
                </a:solidFill>
              </a:rPr>
              <a:t>Alfarabius</a:t>
            </a:r>
            <a:r>
              <a:rPr lang="fr-FR" sz="3200" b="1" dirty="0" smtClean="0"/>
              <a:t>.</a:t>
            </a:r>
          </a:p>
          <a:p>
            <a:r>
              <a:rPr lang="fr-FR" sz="3200" b="1" dirty="0" smtClean="0"/>
              <a:t>Origine turc, il est le deuxième en date des grands philosophes hellénisants (Action de donner ou de recevoir l'empreinte de la civilisation grecque antique</a:t>
            </a:r>
            <a:r>
              <a:rPr lang="fr-FR" sz="3200" dirty="0" smtClean="0"/>
              <a:t>) </a:t>
            </a:r>
            <a:r>
              <a:rPr lang="fr-FR" sz="3200" b="1" dirty="0" smtClean="0"/>
              <a:t>musulmans de langue arabe, après Al-</a:t>
            </a:r>
            <a:r>
              <a:rPr lang="fr-FR" sz="3200" b="1" dirty="0" err="1" smtClean="0"/>
              <a:t>Kindī</a:t>
            </a:r>
            <a:r>
              <a:rPr lang="fr-FR" sz="3200" b="1" dirty="0" smtClean="0"/>
              <a:t> et avant Avicenne  qui lui doit beaucoup. </a:t>
            </a:r>
          </a:p>
          <a:p>
            <a:r>
              <a:rPr lang="fr-FR" sz="3200" b="1" dirty="0" smtClean="0"/>
              <a:t>Il fut appelé le « </a:t>
            </a:r>
            <a:r>
              <a:rPr lang="fr-FR" sz="3200" b="1" dirty="0" smtClean="0">
                <a:solidFill>
                  <a:srgbClr val="00FF00"/>
                </a:solidFill>
              </a:rPr>
              <a:t>deuxième maître</a:t>
            </a:r>
            <a:r>
              <a:rPr lang="fr-FR" sz="3200" b="1" dirty="0" smtClean="0"/>
              <a:t> », </a:t>
            </a:r>
            <a:r>
              <a:rPr lang="fr-FR" sz="3200" b="1" dirty="0" smtClean="0">
                <a:solidFill>
                  <a:srgbClr val="00FF00"/>
                </a:solidFill>
              </a:rPr>
              <a:t>Aristote étant le premier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0" y="-242888"/>
            <a:ext cx="3851275" cy="83661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u="sng" dirty="0" smtClean="0">
                <a:solidFill>
                  <a:schemeClr val="bg1"/>
                </a:solidFill>
              </a:rPr>
              <a:t>XIXème SIECLE</a:t>
            </a:r>
            <a:endParaRPr lang="fr-FR" sz="3600" b="1" dirty="0" smtClean="0">
              <a:solidFill>
                <a:schemeClr val="bg1"/>
              </a:solidFill>
            </a:endParaRPr>
          </a:p>
        </p:txBody>
      </p:sp>
      <p:sp>
        <p:nvSpPr>
          <p:cNvPr id="19459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BF0F59-AD66-4EEF-BDD3-0EBD54176E34}" type="datetime1">
              <a:rPr lang="fr-FR"/>
              <a:pPr>
                <a:defRPr/>
              </a:pPr>
              <a:t>16/01/2021</a:t>
            </a:fld>
            <a:endParaRPr lang="fr-FR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88551-E89B-404A-BEE2-94A99311E3BE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688801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sz="3200" b="1" dirty="0"/>
              <a:t>La </a:t>
            </a:r>
            <a:r>
              <a:rPr lang="fr-FR" sz="3200" b="1" dirty="0">
                <a:solidFill>
                  <a:srgbClr val="FF0000"/>
                </a:solidFill>
                <a:latin typeface="Antique Olive Compact" pitchFamily="34" charset="0"/>
              </a:rPr>
              <a:t>PHRÉNOLOGIE</a:t>
            </a:r>
            <a:r>
              <a:rPr lang="fr-FR" sz="3200" b="1" dirty="0"/>
              <a:t> est l'étude de la forme du </a:t>
            </a:r>
            <a:r>
              <a:rPr lang="fr-FR" sz="3600" b="1" dirty="0"/>
              <a:t>crâne des individus</a:t>
            </a:r>
          </a:p>
          <a:p>
            <a:pPr>
              <a:spcBef>
                <a:spcPct val="0"/>
              </a:spcBef>
            </a:pPr>
            <a:r>
              <a:rPr lang="fr-FR" sz="3600" b="1" dirty="0"/>
              <a:t>Forme qui refléterait le développement plus ou moins prononcée des parties du cerveau</a:t>
            </a:r>
          </a:p>
          <a:p>
            <a:pPr>
              <a:spcBef>
                <a:spcPct val="0"/>
              </a:spcBef>
            </a:pPr>
            <a:r>
              <a:rPr lang="fr-FR" sz="3600" b="1" dirty="0" smtClean="0"/>
              <a:t>Chaque région </a:t>
            </a:r>
            <a:r>
              <a:rPr lang="fr-FR" sz="3600" b="1" dirty="0"/>
              <a:t>serait responsable d'une faculté comportementale: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fr-FR" sz="3600" b="1" dirty="0">
                <a:solidFill>
                  <a:srgbClr val="66FF33"/>
                </a:solidFill>
              </a:rPr>
              <a:t>Amour  de la famille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fr-FR" sz="3600" b="1" dirty="0">
                <a:solidFill>
                  <a:srgbClr val="66FF33"/>
                </a:solidFill>
              </a:rPr>
              <a:t>Ambition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fr-FR" sz="3600" b="1" dirty="0">
                <a:solidFill>
                  <a:srgbClr val="66FF33"/>
                </a:solidFill>
              </a:rPr>
              <a:t>Intelligence  ou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fr-FR" sz="3600" b="1" dirty="0">
                <a:solidFill>
                  <a:srgbClr val="66FF33"/>
                </a:solidFill>
              </a:rPr>
              <a:t>Curiosité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4140200" cy="54726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Franz Josef Gall </a:t>
            </a:r>
            <a:r>
              <a:rPr lang="fr-FR" b="1" dirty="0" smtClean="0">
                <a:solidFill>
                  <a:schemeClr val="bg1"/>
                </a:solidFill>
              </a:rPr>
              <a:t>(1758- 1828), médecin et anatomiste allemand, fut le créateur de la phrénologie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48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CB79EB-7B77-4092-91AA-27B62631C532}" type="datetime1">
              <a:rPr lang="fr-FR"/>
              <a:pPr>
                <a:defRPr/>
              </a:pPr>
              <a:t>16/01/2021</a:t>
            </a:fld>
            <a:endParaRPr lang="fr-FR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D21A8-2969-406A-A5B3-BAEA14DCBA43}" type="slidenum">
              <a:rPr lang="fr-FR"/>
              <a:pPr>
                <a:defRPr/>
              </a:pPr>
              <a:t>17</a:t>
            </a:fld>
            <a:endParaRPr lang="fr-FR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0"/>
            <a:ext cx="5003800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4869160"/>
            <a:ext cx="42839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/>
              <a:t>Représentations phrénologistes selon Gall: A, d'après Broussais (1836) et B, in "The </a:t>
            </a:r>
            <a:r>
              <a:rPr lang="fr-FR" b="1" dirty="0" err="1"/>
              <a:t>Betterman</a:t>
            </a:r>
            <a:r>
              <a:rPr lang="fr-FR" b="1" dirty="0"/>
              <a:t> Archive".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102100" cy="803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u="sng" dirty="0" smtClean="0">
                <a:solidFill>
                  <a:schemeClr val="bg1"/>
                </a:solidFill>
              </a:rPr>
              <a:t>XXème  SIECLE </a:t>
            </a:r>
            <a:endParaRPr lang="fr-FR" sz="3600" b="1" dirty="0" smtClean="0">
              <a:solidFill>
                <a:schemeClr val="bg1"/>
              </a:solidFill>
            </a:endParaRPr>
          </a:p>
        </p:txBody>
      </p:sp>
      <p:sp>
        <p:nvSpPr>
          <p:cNvPr id="21507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8873BB-03DE-4F81-9D9E-62BC912E899B}" type="datetime1">
              <a:rPr lang="fr-FR"/>
              <a:pPr>
                <a:defRPr/>
              </a:pPr>
              <a:t>16/01/2021</a:t>
            </a:fld>
            <a:endParaRPr lang="fr-FR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81BF6-0CBA-42C1-B78F-671828B03CD3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4572000" y="188913"/>
            <a:ext cx="4230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La carte de </a:t>
            </a:r>
            <a:r>
              <a:rPr lang="fr-FR" sz="4000" b="1" dirty="0" err="1">
                <a:solidFill>
                  <a:srgbClr val="FF0000"/>
                </a:solidFill>
              </a:rPr>
              <a:t>Brodman</a:t>
            </a:r>
            <a:r>
              <a:rPr lang="fr-FR" b="1" dirty="0"/>
              <a:t> 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6334125" cy="4429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0" y="598170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/>
              <a:t>Carte des aires corticales du cerveau de l'homme telle qu'elle fut publié en 1908 par </a:t>
            </a:r>
            <a:r>
              <a:rPr lang="fr-FR" b="1" dirty="0" err="1" smtClean="0"/>
              <a:t>Brodman</a:t>
            </a:r>
            <a:r>
              <a:rPr lang="fr-FR" b="1" dirty="0" smtClean="0"/>
              <a:t>. </a:t>
            </a:r>
            <a:endParaRPr lang="fr-FR" b="1" dirty="0"/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971550" y="5487988"/>
            <a:ext cx="799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Vue latérale de l'hémisphère cérébral gauche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Résultat de recherche d'images pour &quot;la vision des mammifère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08720"/>
            <a:ext cx="8940170" cy="5949280"/>
          </a:xfrm>
          <a:prstGeom prst="rect">
            <a:avLst/>
          </a:prstGeom>
          <a:noFill/>
        </p:spPr>
      </p:pic>
      <p:sp>
        <p:nvSpPr>
          <p:cNvPr id="3" name="Pensées 2"/>
          <p:cNvSpPr/>
          <p:nvPr/>
        </p:nvSpPr>
        <p:spPr bwMode="auto">
          <a:xfrm>
            <a:off x="4067944" y="764704"/>
            <a:ext cx="3096344" cy="864096"/>
          </a:xfrm>
          <a:prstGeom prst="cloudCallou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" name="Pensées 3"/>
          <p:cNvSpPr/>
          <p:nvPr/>
        </p:nvSpPr>
        <p:spPr bwMode="auto">
          <a:xfrm>
            <a:off x="1835696" y="260648"/>
            <a:ext cx="3384376" cy="1584176"/>
          </a:xfrm>
          <a:prstGeom prst="cloudCallou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" name="Pensées 4"/>
          <p:cNvSpPr/>
          <p:nvPr/>
        </p:nvSpPr>
        <p:spPr bwMode="auto">
          <a:xfrm>
            <a:off x="5436096" y="0"/>
            <a:ext cx="3384376" cy="2389406"/>
          </a:xfrm>
          <a:prstGeom prst="cloudCallout">
            <a:avLst>
              <a:gd name="adj1" fmla="val -97794"/>
              <a:gd name="adj2" fmla="val 49164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Qu’est ce qui fait que l’Homme soit si cruel ?</a:t>
            </a:r>
          </a:p>
        </p:txBody>
      </p:sp>
      <p:graphicFrame>
        <p:nvGraphicFramePr>
          <p:cNvPr id="1026" name="Object 2">
            <a:hlinkClick r:id="" action="ppaction://hlinkshowjump?jump=nextslide" highlightClick="1"/>
          </p:cNvPr>
          <p:cNvGraphicFramePr>
            <a:graphicFrameLocks noChangeAspect="1"/>
          </p:cNvGraphicFramePr>
          <p:nvPr/>
        </p:nvGraphicFramePr>
        <p:xfrm>
          <a:off x="3200400" y="5791200"/>
          <a:ext cx="1600200" cy="852488"/>
        </p:xfrm>
        <a:graphic>
          <a:graphicData uri="http://schemas.openxmlformats.org/presentationml/2006/ole">
            <p:oleObj spid="_x0000_s1026" name="Clip" r:id="rId4" imgW="4090320" imgH="2177640" progId="">
              <p:embed/>
            </p:oleObj>
          </a:graphicData>
        </a:graphic>
      </p:graphicFrame>
      <p:sp>
        <p:nvSpPr>
          <p:cNvPr id="7" name="Pensées 6"/>
          <p:cNvSpPr/>
          <p:nvPr/>
        </p:nvSpPr>
        <p:spPr bwMode="auto">
          <a:xfrm>
            <a:off x="6372200" y="4471739"/>
            <a:ext cx="2952328" cy="1405533"/>
          </a:xfrm>
          <a:prstGeom prst="cloudCallout">
            <a:avLst>
              <a:gd name="adj1" fmla="val -104364"/>
              <a:gd name="adj2" fmla="val 71371"/>
            </a:avLst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</a:rPr>
              <a:t>A quoi songe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</a:rPr>
              <a:t> ce gorille des montagnes??? 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pic>
        <p:nvPicPr>
          <p:cNvPr id="8" name="Picture 10" descr="http://www.chambon.ac-versailles.fr/i/an/oiseau/oiseau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666750" cy="304801"/>
          </a:xfrm>
          <a:prstGeom prst="rect">
            <a:avLst/>
          </a:prstGeom>
          <a:noFill/>
        </p:spPr>
      </p:pic>
      <p:sp>
        <p:nvSpPr>
          <p:cNvPr id="9" name="Pensées 8"/>
          <p:cNvSpPr/>
          <p:nvPr/>
        </p:nvSpPr>
        <p:spPr bwMode="auto">
          <a:xfrm>
            <a:off x="1907704" y="0"/>
            <a:ext cx="2952328" cy="983873"/>
          </a:xfrm>
          <a:prstGeom prst="cloudCallout">
            <a:avLst>
              <a:gd name="adj1" fmla="val -85124"/>
              <a:gd name="adj2" fmla="val -13401"/>
            </a:avLst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</a:rPr>
              <a:t>L’espoir est-il permis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charset="0"/>
              </a:rPr>
              <a:t>??? 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0"/>
            <a:ext cx="7239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CA" sz="4800" u="sng" dirty="0">
                <a:solidFill>
                  <a:srgbClr val="FF3300"/>
                </a:solidFill>
                <a:latin typeface="Times New Roman" pitchFamily="18" charset="0"/>
              </a:rPr>
              <a:t>Partie </a:t>
            </a:r>
            <a:r>
              <a:rPr lang="fr-CA" sz="4800" u="sng" dirty="0" smtClean="0">
                <a:solidFill>
                  <a:srgbClr val="FF3300"/>
                </a:solidFill>
                <a:latin typeface="Times New Roman" pitchFamily="18" charset="0"/>
              </a:rPr>
              <a:t>3</a:t>
            </a:r>
            <a:r>
              <a:rPr lang="fr-CA" sz="4800" dirty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fr-CA" sz="4800" dirty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fr-CA" sz="7200" dirty="0">
                <a:latin typeface="Times New Roman" pitchFamily="18" charset="0"/>
              </a:rPr>
              <a:t>Anatomie fonctionnelle et physiologie du  système </a:t>
            </a:r>
            <a:r>
              <a:rPr lang="fr-CA" sz="7200" dirty="0" smtClean="0">
                <a:latin typeface="Times New Roman" pitchFamily="18" charset="0"/>
              </a:rPr>
              <a:t>nerveux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25413" y="185738"/>
            <a:ext cx="5524500" cy="1066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CA" sz="3200" b="1" dirty="0">
                <a:solidFill>
                  <a:schemeClr val="bg1"/>
                </a:solidFill>
              </a:rPr>
              <a:t>Mode d’action du système nerveux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4191000" cy="3686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1. Réception de l’information</a:t>
            </a:r>
          </a:p>
          <a:p>
            <a:pPr marL="666750" lvl="1" indent="-209550">
              <a:buFontTx/>
              <a:buChar char="•"/>
            </a:pPr>
            <a:r>
              <a:rPr lang="fr-CA" sz="2000"/>
              <a:t>Milieu interne</a:t>
            </a:r>
          </a:p>
          <a:p>
            <a:pPr marL="666750" lvl="1" indent="-209550">
              <a:buFontTx/>
              <a:buChar char="•"/>
            </a:pPr>
            <a:r>
              <a:rPr lang="fr-CA" sz="2000"/>
              <a:t>Milieu extérieur</a:t>
            </a:r>
          </a:p>
          <a:p>
            <a:r>
              <a:rPr lang="fr-CA"/>
              <a:t>2. Intégration</a:t>
            </a:r>
          </a:p>
          <a:p>
            <a:r>
              <a:rPr lang="fr-CA"/>
              <a:t>3. Action</a:t>
            </a:r>
          </a:p>
          <a:p>
            <a:pPr marL="666750" lvl="1" indent="-209550">
              <a:buFontTx/>
              <a:buChar char="•"/>
            </a:pPr>
            <a:r>
              <a:rPr lang="fr-CA" sz="2000"/>
              <a:t>Organes végétatifs</a:t>
            </a:r>
          </a:p>
          <a:p>
            <a:pPr marL="666750" lvl="1" indent="-209550">
              <a:buFontTx/>
              <a:buChar char="•"/>
            </a:pPr>
            <a:r>
              <a:rPr lang="fr-CA" sz="2000"/>
              <a:t>Muscles volontaires (comportement)</a:t>
            </a:r>
          </a:p>
        </p:txBody>
      </p:sp>
      <p:pic>
        <p:nvPicPr>
          <p:cNvPr id="24580" name="Picture 4" descr="org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40036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1905000"/>
            <a:ext cx="1905000" cy="4038600"/>
            <a:chOff x="0" y="1248"/>
            <a:chExt cx="1200" cy="2544"/>
          </a:xfrm>
        </p:grpSpPr>
        <p:sp>
          <p:nvSpPr>
            <p:cNvPr id="24592" name="Line 6"/>
            <p:cNvSpPr>
              <a:spLocks noChangeShapeType="1"/>
            </p:cNvSpPr>
            <p:nvPr/>
          </p:nvSpPr>
          <p:spPr bwMode="auto">
            <a:xfrm>
              <a:off x="1200" y="3456"/>
              <a:ext cx="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4593" name="Line 7"/>
            <p:cNvSpPr>
              <a:spLocks noChangeShapeType="1"/>
            </p:cNvSpPr>
            <p:nvPr/>
          </p:nvSpPr>
          <p:spPr bwMode="auto">
            <a:xfrm flipH="1">
              <a:off x="0" y="3792"/>
              <a:ext cx="120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24594" name="Line 8"/>
            <p:cNvSpPr>
              <a:spLocks noChangeShapeType="1"/>
            </p:cNvSpPr>
            <p:nvPr/>
          </p:nvSpPr>
          <p:spPr bwMode="auto">
            <a:xfrm flipV="1">
              <a:off x="0" y="1248"/>
              <a:ext cx="0" cy="25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4595" name="Line 9"/>
            <p:cNvSpPr>
              <a:spLocks noChangeShapeType="1"/>
            </p:cNvSpPr>
            <p:nvPr/>
          </p:nvSpPr>
          <p:spPr bwMode="auto">
            <a:xfrm>
              <a:off x="0" y="1248"/>
              <a:ext cx="2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47800" y="3429000"/>
            <a:ext cx="3387725" cy="3352800"/>
            <a:chOff x="912" y="2160"/>
            <a:chExt cx="2134" cy="2112"/>
          </a:xfrm>
        </p:grpSpPr>
        <p:sp>
          <p:nvSpPr>
            <p:cNvPr id="24589" name="Freeform 11"/>
            <p:cNvSpPr>
              <a:spLocks/>
            </p:cNvSpPr>
            <p:nvPr/>
          </p:nvSpPr>
          <p:spPr bwMode="auto">
            <a:xfrm>
              <a:off x="912" y="3744"/>
              <a:ext cx="816" cy="384"/>
            </a:xfrm>
            <a:custGeom>
              <a:avLst/>
              <a:gdLst>
                <a:gd name="T0" fmla="*/ 0 w 816"/>
                <a:gd name="T1" fmla="*/ 0 h 384"/>
                <a:gd name="T2" fmla="*/ 0 w 816"/>
                <a:gd name="T3" fmla="*/ 384 h 384"/>
                <a:gd name="T4" fmla="*/ 816 w 816"/>
                <a:gd name="T5" fmla="*/ 384 h 384"/>
                <a:gd name="T6" fmla="*/ 0 60000 65536"/>
                <a:gd name="T7" fmla="*/ 0 60000 65536"/>
                <a:gd name="T8" fmla="*/ 0 60000 65536"/>
                <a:gd name="T9" fmla="*/ 0 w 816"/>
                <a:gd name="T10" fmla="*/ 0 h 384"/>
                <a:gd name="T11" fmla="*/ 816 w 816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816" y="384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4590" name="Text Box 12"/>
            <p:cNvSpPr txBox="1">
              <a:spLocks noChangeArrowheads="1"/>
            </p:cNvSpPr>
            <p:nvPr/>
          </p:nvSpPr>
          <p:spPr bwMode="auto">
            <a:xfrm>
              <a:off x="1776" y="3984"/>
              <a:ext cx="127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/>
                <a:t>Mémorisation</a:t>
              </a:r>
            </a:p>
          </p:txBody>
        </p:sp>
        <p:sp>
          <p:nvSpPr>
            <p:cNvPr id="24591" name="Freeform 13"/>
            <p:cNvSpPr>
              <a:spLocks/>
            </p:cNvSpPr>
            <p:nvPr/>
          </p:nvSpPr>
          <p:spPr bwMode="auto">
            <a:xfrm>
              <a:off x="1824" y="2160"/>
              <a:ext cx="672" cy="1824"/>
            </a:xfrm>
            <a:custGeom>
              <a:avLst/>
              <a:gdLst>
                <a:gd name="T0" fmla="*/ 672 w 672"/>
                <a:gd name="T1" fmla="*/ 1824 h 1824"/>
                <a:gd name="T2" fmla="*/ 672 w 672"/>
                <a:gd name="T3" fmla="*/ 0 h 1824"/>
                <a:gd name="T4" fmla="*/ 0 w 672"/>
                <a:gd name="T5" fmla="*/ 0 h 1824"/>
                <a:gd name="T6" fmla="*/ 0 60000 65536"/>
                <a:gd name="T7" fmla="*/ 0 60000 65536"/>
                <a:gd name="T8" fmla="*/ 0 60000 65536"/>
                <a:gd name="T9" fmla="*/ 0 w 672"/>
                <a:gd name="T10" fmla="*/ 0 h 1824"/>
                <a:gd name="T11" fmla="*/ 672 w 672"/>
                <a:gd name="T12" fmla="*/ 1824 h 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1824">
                  <a:moveTo>
                    <a:pt x="672" y="1824"/>
                  </a:moveTo>
                  <a:lnTo>
                    <a:pt x="6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248400" y="304800"/>
            <a:ext cx="1450975" cy="1066800"/>
            <a:chOff x="3936" y="192"/>
            <a:chExt cx="914" cy="672"/>
          </a:xfrm>
        </p:grpSpPr>
        <p:sp>
          <p:nvSpPr>
            <p:cNvPr id="24586" name="Text Box 15"/>
            <p:cNvSpPr txBox="1">
              <a:spLocks noChangeArrowheads="1"/>
            </p:cNvSpPr>
            <p:nvPr/>
          </p:nvSpPr>
          <p:spPr bwMode="auto">
            <a:xfrm>
              <a:off x="3936" y="192"/>
              <a:ext cx="914" cy="291"/>
            </a:xfrm>
            <a:prstGeom prst="rect">
              <a:avLst/>
            </a:prstGeom>
            <a:solidFill>
              <a:srgbClr val="FFFF00"/>
            </a:solidFill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b="1">
                  <a:solidFill>
                    <a:srgbClr val="FF0000"/>
                  </a:solidFill>
                </a:rPr>
                <a:t>Mémoire</a:t>
              </a:r>
            </a:p>
          </p:txBody>
        </p:sp>
        <p:sp>
          <p:nvSpPr>
            <p:cNvPr id="24587" name="Line 16"/>
            <p:cNvSpPr>
              <a:spLocks noChangeShapeType="1"/>
            </p:cNvSpPr>
            <p:nvPr/>
          </p:nvSpPr>
          <p:spPr bwMode="auto">
            <a:xfrm>
              <a:off x="4320" y="528"/>
              <a:ext cx="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4588" name="Line 17"/>
            <p:cNvSpPr>
              <a:spLocks noChangeShapeType="1"/>
            </p:cNvSpPr>
            <p:nvPr/>
          </p:nvSpPr>
          <p:spPr bwMode="auto">
            <a:xfrm>
              <a:off x="4464" y="528"/>
              <a:ext cx="0" cy="3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22536" name="Espace réservé de la date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36BC92-194E-4063-A6BE-5023292C42A6}" type="datetime1">
              <a:rPr lang="fr-FR"/>
              <a:pPr>
                <a:defRPr/>
              </a:pPr>
              <a:t>16/01/2021</a:t>
            </a:fld>
            <a:endParaRPr lang="fr-FR"/>
          </a:p>
        </p:txBody>
      </p:sp>
      <p:sp>
        <p:nvSpPr>
          <p:cNvPr id="22537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42CF4-9175-4C20-B2AA-C5F8A76966CF}" type="slidenum">
              <a:rPr lang="fr-FR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_01_cr_ana_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D18193-BAA3-462E-A827-23EB8EC9DB6A}" type="datetime1">
              <a:rPr lang="fr-FR"/>
              <a:pPr>
                <a:defRPr/>
              </a:pPr>
              <a:t>16/01/2021</a:t>
            </a:fld>
            <a:endParaRPr lang="fr-FR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91A01-EF54-46D3-A7D0-F15E649E8FAC}" type="slidenum">
              <a:rPr lang="fr-FR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embry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11709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mbry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850" y="0"/>
            <a:ext cx="75875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3886200" cy="4699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b="1">
                <a:solidFill>
                  <a:schemeClr val="bg1"/>
                </a:solidFill>
                <a:latin typeface="Arial Black" pitchFamily="34" charset="0"/>
              </a:rPr>
              <a:t>SYSTEME NERVEUX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419600" y="685800"/>
            <a:ext cx="0" cy="2286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2209800" y="914400"/>
            <a:ext cx="2209800" cy="6096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419600" y="914400"/>
            <a:ext cx="2286000" cy="6096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1600200"/>
            <a:ext cx="3581400" cy="4699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b="1">
                <a:solidFill>
                  <a:schemeClr val="bg1"/>
                </a:solidFill>
                <a:latin typeface="Times New Roman" pitchFamily="18" charset="0"/>
              </a:rPr>
              <a:t>Système nerveux central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95600" y="2971800"/>
            <a:ext cx="3352800" cy="120015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b="1">
                <a:solidFill>
                  <a:schemeClr val="bg1"/>
                </a:solidFill>
                <a:latin typeface="Times New Roman" pitchFamily="18" charset="0"/>
              </a:rPr>
              <a:t>Système nerveux autonome (neuro-végétatif)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4343400" y="2286000"/>
            <a:ext cx="2286000" cy="6096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114800" y="4953000"/>
            <a:ext cx="2819400" cy="120015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b="1">
                <a:solidFill>
                  <a:schemeClr val="bg1"/>
                </a:solidFill>
                <a:latin typeface="Times New Roman" pitchFamily="18" charset="0"/>
              </a:rPr>
              <a:t>Système sympathique (orthosympathique)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1181100" y="4953000"/>
            <a:ext cx="2552700" cy="835025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b="1">
                <a:solidFill>
                  <a:schemeClr val="bg1"/>
                </a:solidFill>
                <a:latin typeface="Times New Roman" pitchFamily="18" charset="0"/>
              </a:rPr>
              <a:t>Système parasympathique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4419600" y="1600200"/>
            <a:ext cx="4191000" cy="46990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b="1">
                <a:solidFill>
                  <a:schemeClr val="bg1"/>
                </a:solidFill>
                <a:latin typeface="Times New Roman" pitchFamily="18" charset="0"/>
              </a:rPr>
              <a:t>Système nerveux périphérique</a:t>
            </a:r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>
            <a:off x="6629400" y="2057400"/>
            <a:ext cx="0" cy="2286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>
            <a:off x="6629400" y="2286000"/>
            <a:ext cx="1066800" cy="6096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477000" y="2971800"/>
            <a:ext cx="2057400" cy="1200150"/>
          </a:xfrm>
          <a:prstGeom prst="rect">
            <a:avLst/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b="1">
                <a:solidFill>
                  <a:schemeClr val="bg1"/>
                </a:solidFill>
                <a:latin typeface="Times New Roman" pitchFamily="18" charset="0"/>
              </a:rPr>
              <a:t>Système nerveux somatique</a:t>
            </a:r>
          </a:p>
        </p:txBody>
      </p:sp>
      <p:sp>
        <p:nvSpPr>
          <p:cNvPr id="4111" name="Line 16"/>
          <p:cNvSpPr>
            <a:spLocks noChangeShapeType="1"/>
          </p:cNvSpPr>
          <p:nvPr/>
        </p:nvSpPr>
        <p:spPr bwMode="auto">
          <a:xfrm flipH="1">
            <a:off x="2971800" y="4343400"/>
            <a:ext cx="1371600" cy="381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>
            <a:off x="4343400" y="4343400"/>
            <a:ext cx="990600" cy="3810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 flipV="1">
            <a:off x="4343400" y="4191000"/>
            <a:ext cx="0" cy="15240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610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fr-FR" b="1" u="sng">
                <a:solidFill>
                  <a:schemeClr val="bg1"/>
                </a:solidFill>
              </a:rPr>
              <a:t>Le système nerveux se divise en deux parties: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534400" cy="210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fr-FR" b="1">
                <a:solidFill>
                  <a:srgbClr val="FF3300"/>
                </a:solidFill>
                <a:latin typeface="Times New Roman" pitchFamily="18" charset="0"/>
              </a:rPr>
              <a:t>Le système nerveux centrale (SNC):</a:t>
            </a:r>
            <a:r>
              <a:rPr lang="fr-FR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fr-FR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composé de l’encéphale et de la moelle épinière localisée dans la cavité dorsale.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Il est le centre de régulation et d’intégration du SN : interprète les informations reçues, les trie, les compare et élabore une réponse motrice.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3962400"/>
            <a:ext cx="8610600" cy="210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fr-FR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Le système nerveux périphérique (SNP) :</a:t>
            </a:r>
            <a:r>
              <a:rPr lang="fr-F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partie située à l’extérieur du SNC. Il est formé principalement de nerfs issus de l’encéphale et de la moelle épinière.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Ces nerfs sont de véritables lignes de communication qui relient l’ensemble du corps au SNC.</a:t>
            </a:r>
            <a:r>
              <a:rPr lang="fr-FR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Mes Documents\Images\science\Sysnerveux\snc_sn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530975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2800" b="1">
                <a:solidFill>
                  <a:srgbClr val="FF3300"/>
                </a:solidFill>
              </a:rPr>
              <a:t>Les deux parties du système nerveux</a:t>
            </a:r>
            <a:endParaRPr lang="fr-FR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105400" y="1752600"/>
            <a:ext cx="1981200" cy="609600"/>
          </a:xfrm>
          <a:prstGeom prst="rect">
            <a:avLst/>
          </a:prstGeom>
          <a:noFill/>
          <a:ln w="38100" cap="sq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fr-FR">
              <a:solidFill>
                <a:srgbClr val="FF3300"/>
              </a:solidFill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5181600" y="2895600"/>
            <a:ext cx="1981200" cy="685800"/>
          </a:xfrm>
          <a:prstGeom prst="rect">
            <a:avLst/>
          </a:prstGeom>
          <a:noFill/>
          <a:ln w="38100" cap="sq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  <p:bldP spid="79877" grpId="0" animBg="1" autoUpdateAnimBg="0"/>
      <p:bldP spid="798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476672"/>
            <a:ext cx="670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fr-FR" dirty="0" smtClean="0">
                <a:solidFill>
                  <a:srgbClr val="FFFF66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fr-FR" dirty="0">
                <a:solidFill>
                  <a:srgbClr val="FFFF66"/>
                </a:solidFill>
                <a:latin typeface="Arial Black" pitchFamily="34" charset="0"/>
                <a:cs typeface="Times New Roman" pitchFamily="18" charset="0"/>
              </a:rPr>
              <a:t>L’encéphale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7696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endParaRPr lang="fr-FR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980728"/>
            <a:ext cx="8610600" cy="56323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1" hangingPunct="1"/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L’encéphale est protégé par la boîte crânienne et comprend :</a:t>
            </a:r>
            <a:b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/>
            </a:r>
            <a:b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fr-FR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Ä</a:t>
            </a:r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 </a:t>
            </a:r>
            <a:r>
              <a:rPr lang="fr-FR" sz="2000" b="1" u="sng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Le CERVEAU  est formé :</a:t>
            </a:r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-de </a:t>
            </a:r>
            <a:r>
              <a:rPr lang="fr-FR" sz="2000" b="1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2 hémisphères cérébraux</a:t>
            </a:r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(télencéphale) </a:t>
            </a:r>
          </a:p>
          <a:p>
            <a:pPr algn="just" eaLnBrk="1" hangingPunct="1"/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-du </a:t>
            </a:r>
            <a:r>
              <a:rPr lang="fr-FR" sz="2000" b="1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diencéphale</a:t>
            </a:r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qui contient lui-même le thalamus, l’hypothalamus et l’hypophyse.</a:t>
            </a:r>
            <a:b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Le cerveau contient 4 cavités appelées </a:t>
            </a:r>
            <a:r>
              <a:rPr lang="fr-FR" sz="2000" b="1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ventricules</a:t>
            </a:r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(petits ventres) cérébraux. Ces ventricules contiennent un liquide appelé </a:t>
            </a:r>
            <a:r>
              <a:rPr lang="fr-FR" sz="2000" b="1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liquide céphalo-rachidien (LCR).</a:t>
            </a:r>
          </a:p>
          <a:p>
            <a:pPr algn="just" eaLnBrk="1" hangingPunct="1"/>
            <a:r>
              <a:rPr lang="fr-FR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Ä</a:t>
            </a:r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  </a:t>
            </a:r>
            <a:r>
              <a:rPr lang="fr-FR" sz="2000" b="1" u="sng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Le CERVELET :</a:t>
            </a:r>
            <a:endParaRPr lang="fr-FR" sz="20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just" eaLnBrk="1" hangingPunct="1"/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Il a la forme d’un chou-fleur. Il contrôle, coordonne les mouvements  et participe au maintien de la posture.</a:t>
            </a:r>
          </a:p>
          <a:p>
            <a:pPr algn="just" eaLnBrk="1" hangingPunct="1"/>
            <a:r>
              <a:rPr lang="fr-FR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Ä</a:t>
            </a:r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  </a:t>
            </a:r>
            <a:r>
              <a:rPr lang="fr-FR" sz="2000" b="1" u="sng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Le TRONC CEREBRAL :</a:t>
            </a:r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(mésencéphale + pont + bulbe rachidien)</a:t>
            </a:r>
          </a:p>
          <a:p>
            <a:pPr algn="just" eaLnBrk="1" hangingPunct="1"/>
            <a:r>
              <a:rPr lang="fr-FR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Il contient de nombreux centres qui produisent un comportement automatique (centres cardiaque, respiratoires, thermorégulation…).</a:t>
            </a:r>
            <a:endParaRPr lang="fr-F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8600" y="44624"/>
            <a:ext cx="8915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fr-FR" dirty="0" smtClean="0">
                <a:solidFill>
                  <a:srgbClr val="FF9900"/>
                </a:solidFill>
                <a:latin typeface="Arial Black" pitchFamily="34" charset="0"/>
              </a:rPr>
              <a:t> </a:t>
            </a:r>
            <a:r>
              <a:rPr lang="fr-FR" dirty="0">
                <a:solidFill>
                  <a:srgbClr val="FF9900"/>
                </a:solidFill>
                <a:latin typeface="Arial Black" pitchFamily="34" charset="0"/>
              </a:rPr>
              <a:t>LE SYSTEME NERVEUX CENTRAL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oss_brain_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379413"/>
            <a:ext cx="8129587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46125" y="649288"/>
            <a:ext cx="20177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/>
              <a:t>Télencéphale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66800" y="609600"/>
            <a:ext cx="7010400" cy="5105400"/>
            <a:chOff x="672" y="384"/>
            <a:chExt cx="4416" cy="3216"/>
          </a:xfrm>
        </p:grpSpPr>
        <p:sp>
          <p:nvSpPr>
            <p:cNvPr id="8200" name="Line 4"/>
            <p:cNvSpPr>
              <a:spLocks noChangeShapeType="1"/>
            </p:cNvSpPr>
            <p:nvPr/>
          </p:nvSpPr>
          <p:spPr bwMode="auto">
            <a:xfrm>
              <a:off x="1008" y="720"/>
              <a:ext cx="864" cy="48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8201" name="Freeform 7"/>
            <p:cNvSpPr>
              <a:spLocks/>
            </p:cNvSpPr>
            <p:nvPr/>
          </p:nvSpPr>
          <p:spPr bwMode="auto">
            <a:xfrm>
              <a:off x="672" y="384"/>
              <a:ext cx="4416" cy="3216"/>
            </a:xfrm>
            <a:custGeom>
              <a:avLst/>
              <a:gdLst>
                <a:gd name="T0" fmla="*/ 0 w 4416"/>
                <a:gd name="T1" fmla="*/ 1968 h 3216"/>
                <a:gd name="T2" fmla="*/ 624 w 4416"/>
                <a:gd name="T3" fmla="*/ 768 h 3216"/>
                <a:gd name="T4" fmla="*/ 1728 w 4416"/>
                <a:gd name="T5" fmla="*/ 96 h 3216"/>
                <a:gd name="T6" fmla="*/ 2544 w 4416"/>
                <a:gd name="T7" fmla="*/ 0 h 3216"/>
                <a:gd name="T8" fmla="*/ 3456 w 4416"/>
                <a:gd name="T9" fmla="*/ 240 h 3216"/>
                <a:gd name="T10" fmla="*/ 4032 w 4416"/>
                <a:gd name="T11" fmla="*/ 960 h 3216"/>
                <a:gd name="T12" fmla="*/ 4416 w 4416"/>
                <a:gd name="T13" fmla="*/ 1440 h 3216"/>
                <a:gd name="T14" fmla="*/ 4368 w 4416"/>
                <a:gd name="T15" fmla="*/ 1824 h 3216"/>
                <a:gd name="T16" fmla="*/ 3312 w 4416"/>
                <a:gd name="T17" fmla="*/ 2064 h 3216"/>
                <a:gd name="T18" fmla="*/ 2688 w 4416"/>
                <a:gd name="T19" fmla="*/ 2496 h 3216"/>
                <a:gd name="T20" fmla="*/ 2208 w 4416"/>
                <a:gd name="T21" fmla="*/ 2688 h 3216"/>
                <a:gd name="T22" fmla="*/ 1824 w 4416"/>
                <a:gd name="T23" fmla="*/ 3216 h 3216"/>
                <a:gd name="T24" fmla="*/ 1152 w 4416"/>
                <a:gd name="T25" fmla="*/ 3072 h 3216"/>
                <a:gd name="T26" fmla="*/ 912 w 4416"/>
                <a:gd name="T27" fmla="*/ 2880 h 3216"/>
                <a:gd name="T28" fmla="*/ 528 w 4416"/>
                <a:gd name="T29" fmla="*/ 2832 h 3216"/>
                <a:gd name="T30" fmla="*/ 96 w 4416"/>
                <a:gd name="T31" fmla="*/ 2496 h 3216"/>
                <a:gd name="T32" fmla="*/ 0 w 4416"/>
                <a:gd name="T33" fmla="*/ 1968 h 3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16"/>
                <a:gd name="T52" fmla="*/ 0 h 3216"/>
                <a:gd name="T53" fmla="*/ 4416 w 4416"/>
                <a:gd name="T54" fmla="*/ 3216 h 3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16" h="3216">
                  <a:moveTo>
                    <a:pt x="0" y="1968"/>
                  </a:moveTo>
                  <a:lnTo>
                    <a:pt x="624" y="768"/>
                  </a:lnTo>
                  <a:lnTo>
                    <a:pt x="1728" y="96"/>
                  </a:lnTo>
                  <a:lnTo>
                    <a:pt x="2544" y="0"/>
                  </a:lnTo>
                  <a:lnTo>
                    <a:pt x="3456" y="240"/>
                  </a:lnTo>
                  <a:lnTo>
                    <a:pt x="4032" y="960"/>
                  </a:lnTo>
                  <a:lnTo>
                    <a:pt x="4416" y="1440"/>
                  </a:lnTo>
                  <a:lnTo>
                    <a:pt x="4368" y="1824"/>
                  </a:lnTo>
                  <a:lnTo>
                    <a:pt x="3312" y="2064"/>
                  </a:lnTo>
                  <a:lnTo>
                    <a:pt x="2688" y="2496"/>
                  </a:lnTo>
                  <a:lnTo>
                    <a:pt x="2208" y="2688"/>
                  </a:lnTo>
                  <a:lnTo>
                    <a:pt x="1824" y="3216"/>
                  </a:lnTo>
                  <a:lnTo>
                    <a:pt x="1152" y="3072"/>
                  </a:lnTo>
                  <a:lnTo>
                    <a:pt x="912" y="2880"/>
                  </a:lnTo>
                  <a:lnTo>
                    <a:pt x="528" y="2832"/>
                  </a:lnTo>
                  <a:lnTo>
                    <a:pt x="96" y="2496"/>
                  </a:lnTo>
                  <a:lnTo>
                    <a:pt x="0" y="1968"/>
                  </a:lnTo>
                  <a:close/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457200" y="5867400"/>
            <a:ext cx="43434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800"/>
              <a:t>Chez l'humain, le télencéphale recouvre presque toutes les autres structures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7391400" y="5867400"/>
            <a:ext cx="1524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Cervelet</a:t>
            </a:r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 flipH="1" flipV="1">
            <a:off x="7239000" y="5181600"/>
            <a:ext cx="685800" cy="76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'encéph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11871"/>
            <a:ext cx="7848872" cy="686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9552" y="332656"/>
            <a:ext cx="1143000" cy="228600"/>
          </a:xfrm>
          <a:prstGeom prst="rect">
            <a:avLst/>
          </a:prstGeom>
          <a:noFill/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fr-FR">
              <a:solidFill>
                <a:srgbClr val="FF33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7544" y="2276872"/>
            <a:ext cx="990600" cy="228600"/>
          </a:xfrm>
          <a:prstGeom prst="rect">
            <a:avLst/>
          </a:prstGeom>
          <a:noFill/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90600" y="1371600"/>
            <a:ext cx="1219200" cy="381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38400" y="533400"/>
            <a:ext cx="228600" cy="304800"/>
          </a:xfrm>
          <a:prstGeom prst="actionButtonForwardNex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200400" y="457200"/>
            <a:ext cx="3429000" cy="0"/>
          </a:xfrm>
          <a:prstGeom prst="line">
            <a:avLst/>
          </a:prstGeom>
          <a:noFill/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2852936"/>
            <a:ext cx="3686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00FF00"/>
                </a:solidFill>
              </a:rPr>
              <a:t>HISTORIQUE</a:t>
            </a:r>
            <a:endParaRPr lang="fr-FR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brain3p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640080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43400" y="6096000"/>
            <a:ext cx="685800" cy="457200"/>
          </a:xfrm>
          <a:prstGeom prst="actionButtonMovie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81000" y="228600"/>
            <a:ext cx="1600200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800" b="1" dirty="0"/>
              <a:t>Le télencéphale se divise en 2 hémisphères</a:t>
            </a:r>
            <a:endParaRPr lang="fr-CA" b="1" dirty="0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1981200" y="685800"/>
            <a:ext cx="29718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>
            <a:off x="1981200" y="685800"/>
            <a:ext cx="2057400" cy="1371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erveau2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813" y="965200"/>
            <a:ext cx="6473825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76250" y="0"/>
            <a:ext cx="7867650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sz="2800" b="1">
                <a:solidFill>
                  <a:srgbClr val="FF3300"/>
                </a:solidFill>
                <a:cs typeface="Times New Roman" pitchFamily="18" charset="0"/>
              </a:rPr>
              <a:t>Lobes et fissure des hémisphères cérébraux (vue supérieure)</a:t>
            </a:r>
            <a:r>
              <a:rPr lang="fr-FR" sz="2800" b="1">
                <a:solidFill>
                  <a:srgbClr val="FF3300"/>
                </a:solidFill>
              </a:rPr>
              <a:t> </a:t>
            </a:r>
            <a:endParaRPr lang="fr-FR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rain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57200"/>
            <a:ext cx="59436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33400" y="457200"/>
            <a:ext cx="7543800" cy="2362200"/>
            <a:chOff x="336" y="288"/>
            <a:chExt cx="4752" cy="1488"/>
          </a:xfrm>
        </p:grpSpPr>
        <p:sp>
          <p:nvSpPr>
            <p:cNvPr id="12316" name="Text Box 3"/>
            <p:cNvSpPr txBox="1">
              <a:spLocks noChangeArrowheads="1"/>
            </p:cNvSpPr>
            <p:nvPr/>
          </p:nvSpPr>
          <p:spPr bwMode="auto">
            <a:xfrm>
              <a:off x="336" y="288"/>
              <a:ext cx="1296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Télencéphale</a:t>
              </a:r>
            </a:p>
          </p:txBody>
        </p:sp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1728" y="480"/>
              <a:ext cx="3360" cy="1296"/>
              <a:chOff x="1728" y="480"/>
              <a:chExt cx="3360" cy="1296"/>
            </a:xfrm>
          </p:grpSpPr>
          <p:sp>
            <p:nvSpPr>
              <p:cNvPr id="12318" name="Line 8"/>
              <p:cNvSpPr>
                <a:spLocks noChangeShapeType="1"/>
              </p:cNvSpPr>
              <p:nvPr/>
            </p:nvSpPr>
            <p:spPr bwMode="auto">
              <a:xfrm>
                <a:off x="1728" y="480"/>
                <a:ext cx="1152" cy="1296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19" name="Line 9"/>
              <p:cNvSpPr>
                <a:spLocks noChangeShapeType="1"/>
              </p:cNvSpPr>
              <p:nvPr/>
            </p:nvSpPr>
            <p:spPr bwMode="auto">
              <a:xfrm>
                <a:off x="1728" y="480"/>
                <a:ext cx="3360" cy="960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20" name="Line 10"/>
              <p:cNvSpPr>
                <a:spLocks noChangeShapeType="1"/>
              </p:cNvSpPr>
              <p:nvPr/>
            </p:nvSpPr>
            <p:spPr bwMode="auto">
              <a:xfrm>
                <a:off x="1728" y="480"/>
                <a:ext cx="1392" cy="720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21" name="Line 11"/>
              <p:cNvSpPr>
                <a:spLocks noChangeShapeType="1"/>
              </p:cNvSpPr>
              <p:nvPr/>
            </p:nvSpPr>
            <p:spPr bwMode="auto">
              <a:xfrm>
                <a:off x="1728" y="480"/>
                <a:ext cx="2304" cy="288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152400" y="2895600"/>
            <a:ext cx="6705600" cy="3962400"/>
            <a:chOff x="96" y="1824"/>
            <a:chExt cx="4224" cy="2496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240" y="1824"/>
              <a:ext cx="4080" cy="336"/>
              <a:chOff x="240" y="1824"/>
              <a:chExt cx="4080" cy="336"/>
            </a:xfrm>
          </p:grpSpPr>
          <p:sp>
            <p:nvSpPr>
              <p:cNvPr id="12313" name="Oval 20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576" cy="336"/>
              </a:xfrm>
              <a:prstGeom prst="ellipse">
                <a:avLst/>
              </a:prstGeom>
              <a:noFill/>
              <a:ln w="38100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14" name="Text Box 5"/>
              <p:cNvSpPr txBox="1">
                <a:spLocks noChangeArrowheads="1"/>
              </p:cNvSpPr>
              <p:nvPr/>
            </p:nvSpPr>
            <p:spPr bwMode="auto">
              <a:xfrm>
                <a:off x="240" y="1872"/>
                <a:ext cx="1440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A"/>
                  <a:t>Mésencéphale</a:t>
                </a:r>
              </a:p>
            </p:txBody>
          </p:sp>
          <p:sp>
            <p:nvSpPr>
              <p:cNvPr id="12315" name="Line 22"/>
              <p:cNvSpPr>
                <a:spLocks noChangeShapeType="1"/>
              </p:cNvSpPr>
              <p:nvPr/>
            </p:nvSpPr>
            <p:spPr bwMode="auto">
              <a:xfrm>
                <a:off x="1584" y="2016"/>
                <a:ext cx="2160" cy="0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240" y="2352"/>
              <a:ext cx="3696" cy="1142"/>
              <a:chOff x="240" y="2352"/>
              <a:chExt cx="3696" cy="1142"/>
            </a:xfrm>
          </p:grpSpPr>
          <p:sp>
            <p:nvSpPr>
              <p:cNvPr id="12309" name="Text Box 6"/>
              <p:cNvSpPr txBox="1">
                <a:spLocks noChangeArrowheads="1"/>
              </p:cNvSpPr>
              <p:nvPr/>
            </p:nvSpPr>
            <p:spPr bwMode="auto">
              <a:xfrm>
                <a:off x="240" y="2352"/>
                <a:ext cx="1584" cy="5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A"/>
                  <a:t>Pont de Varole (protubérance)</a:t>
                </a:r>
              </a:p>
            </p:txBody>
          </p:sp>
          <p:sp>
            <p:nvSpPr>
              <p:cNvPr id="12310" name="Text Box 7"/>
              <p:cNvSpPr txBox="1">
                <a:spLocks noChangeArrowheads="1"/>
              </p:cNvSpPr>
              <p:nvPr/>
            </p:nvSpPr>
            <p:spPr bwMode="auto">
              <a:xfrm>
                <a:off x="240" y="2976"/>
                <a:ext cx="1392" cy="5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A"/>
                  <a:t>Bulbe rachidien</a:t>
                </a:r>
              </a:p>
            </p:txBody>
          </p:sp>
          <p:sp>
            <p:nvSpPr>
              <p:cNvPr id="12311" name="Line 25"/>
              <p:cNvSpPr>
                <a:spLocks noChangeShapeType="1"/>
              </p:cNvSpPr>
              <p:nvPr/>
            </p:nvSpPr>
            <p:spPr bwMode="auto">
              <a:xfrm flipV="1">
                <a:off x="1680" y="2352"/>
                <a:ext cx="2160" cy="192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12" name="Line 26"/>
              <p:cNvSpPr>
                <a:spLocks noChangeShapeType="1"/>
              </p:cNvSpPr>
              <p:nvPr/>
            </p:nvSpPr>
            <p:spPr bwMode="auto">
              <a:xfrm flipV="1">
                <a:off x="1296" y="2736"/>
                <a:ext cx="2640" cy="480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2303" name="Text Box 28"/>
            <p:cNvSpPr txBox="1">
              <a:spLocks noChangeArrowheads="1"/>
            </p:cNvSpPr>
            <p:nvPr/>
          </p:nvSpPr>
          <p:spPr bwMode="auto">
            <a:xfrm>
              <a:off x="768" y="3802"/>
              <a:ext cx="2448" cy="5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Ces trois structures forment le tronc cérébral </a:t>
              </a:r>
            </a:p>
          </p:txBody>
        </p:sp>
        <p:sp>
          <p:nvSpPr>
            <p:cNvPr id="12304" name="Line 35"/>
            <p:cNvSpPr>
              <a:spLocks noChangeShapeType="1"/>
            </p:cNvSpPr>
            <p:nvPr/>
          </p:nvSpPr>
          <p:spPr bwMode="auto">
            <a:xfrm>
              <a:off x="240" y="1920"/>
              <a:ext cx="0" cy="15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2305" name="Line 37"/>
            <p:cNvSpPr>
              <a:spLocks noChangeShapeType="1"/>
            </p:cNvSpPr>
            <p:nvPr/>
          </p:nvSpPr>
          <p:spPr bwMode="auto">
            <a:xfrm>
              <a:off x="96" y="2736"/>
              <a:ext cx="0" cy="12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96" y="2736"/>
              <a:ext cx="624" cy="1296"/>
              <a:chOff x="96" y="2736"/>
              <a:chExt cx="624" cy="1296"/>
            </a:xfrm>
          </p:grpSpPr>
          <p:sp>
            <p:nvSpPr>
              <p:cNvPr id="12307" name="Line 36"/>
              <p:cNvSpPr>
                <a:spLocks noChangeShapeType="1"/>
              </p:cNvSpPr>
              <p:nvPr/>
            </p:nvSpPr>
            <p:spPr bwMode="auto">
              <a:xfrm flipH="1">
                <a:off x="96" y="2736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08" name="Line 39"/>
              <p:cNvSpPr>
                <a:spLocks noChangeShapeType="1"/>
              </p:cNvSpPr>
              <p:nvPr/>
            </p:nvSpPr>
            <p:spPr bwMode="auto">
              <a:xfrm>
                <a:off x="96" y="4032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6934200" y="4114800"/>
            <a:ext cx="1447800" cy="2133600"/>
            <a:chOff x="4368" y="2592"/>
            <a:chExt cx="912" cy="1344"/>
          </a:xfrm>
        </p:grpSpPr>
        <p:sp>
          <p:nvSpPr>
            <p:cNvPr id="12299" name="Text Box 42"/>
            <p:cNvSpPr txBox="1">
              <a:spLocks noChangeArrowheads="1"/>
            </p:cNvSpPr>
            <p:nvPr/>
          </p:nvSpPr>
          <p:spPr bwMode="auto">
            <a:xfrm>
              <a:off x="4368" y="3648"/>
              <a:ext cx="9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Cervelet</a:t>
              </a:r>
            </a:p>
          </p:txBody>
        </p:sp>
        <p:sp>
          <p:nvSpPr>
            <p:cNvPr id="12300" name="Line 43"/>
            <p:cNvSpPr>
              <a:spLocks noChangeShapeType="1"/>
            </p:cNvSpPr>
            <p:nvPr/>
          </p:nvSpPr>
          <p:spPr bwMode="auto">
            <a:xfrm flipV="1">
              <a:off x="4656" y="2592"/>
              <a:ext cx="0" cy="1056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685800" y="1676400"/>
            <a:ext cx="6235700" cy="1790700"/>
            <a:chOff x="432" y="1056"/>
            <a:chExt cx="3928" cy="1128"/>
          </a:xfrm>
        </p:grpSpPr>
        <p:sp>
          <p:nvSpPr>
            <p:cNvPr id="12295" name="Text Box 4"/>
            <p:cNvSpPr txBox="1">
              <a:spLocks noChangeArrowheads="1"/>
            </p:cNvSpPr>
            <p:nvPr/>
          </p:nvSpPr>
          <p:spPr bwMode="auto">
            <a:xfrm>
              <a:off x="432" y="1056"/>
              <a:ext cx="124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Diencéphale</a:t>
              </a:r>
            </a:p>
          </p:txBody>
        </p: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1632" y="1200"/>
              <a:ext cx="2728" cy="984"/>
              <a:chOff x="1632" y="1200"/>
              <a:chExt cx="2728" cy="984"/>
            </a:xfrm>
          </p:grpSpPr>
          <p:sp>
            <p:nvSpPr>
              <p:cNvPr id="12297" name="Line 18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1968" cy="624"/>
              </a:xfrm>
              <a:prstGeom prst="line">
                <a:avLst/>
              </a:prstGeom>
              <a:noFill/>
              <a:ln w="38100">
                <a:solidFill>
                  <a:srgbClr val="66FF33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298" name="Freeform 46"/>
              <p:cNvSpPr>
                <a:spLocks/>
              </p:cNvSpPr>
              <p:nvPr/>
            </p:nvSpPr>
            <p:spPr bwMode="auto">
              <a:xfrm>
                <a:off x="3496" y="1584"/>
                <a:ext cx="864" cy="600"/>
              </a:xfrm>
              <a:custGeom>
                <a:avLst/>
                <a:gdLst>
                  <a:gd name="T0" fmla="*/ 536 w 864"/>
                  <a:gd name="T1" fmla="*/ 288 h 600"/>
                  <a:gd name="T2" fmla="*/ 824 w 864"/>
                  <a:gd name="T3" fmla="*/ 288 h 600"/>
                  <a:gd name="T4" fmla="*/ 776 w 864"/>
                  <a:gd name="T5" fmla="*/ 96 h 600"/>
                  <a:gd name="T6" fmla="*/ 392 w 864"/>
                  <a:gd name="T7" fmla="*/ 0 h 600"/>
                  <a:gd name="T8" fmla="*/ 104 w 864"/>
                  <a:gd name="T9" fmla="*/ 96 h 600"/>
                  <a:gd name="T10" fmla="*/ 152 w 864"/>
                  <a:gd name="T11" fmla="*/ 192 h 600"/>
                  <a:gd name="T12" fmla="*/ 8 w 864"/>
                  <a:gd name="T13" fmla="*/ 480 h 600"/>
                  <a:gd name="T14" fmla="*/ 104 w 864"/>
                  <a:gd name="T15" fmla="*/ 576 h 600"/>
                  <a:gd name="T16" fmla="*/ 296 w 864"/>
                  <a:gd name="T17" fmla="*/ 336 h 600"/>
                  <a:gd name="T18" fmla="*/ 536 w 864"/>
                  <a:gd name="T19" fmla="*/ 288 h 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4"/>
                  <a:gd name="T31" fmla="*/ 0 h 600"/>
                  <a:gd name="T32" fmla="*/ 864 w 864"/>
                  <a:gd name="T33" fmla="*/ 600 h 6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4" h="600">
                    <a:moveTo>
                      <a:pt x="536" y="288"/>
                    </a:moveTo>
                    <a:cubicBezTo>
                      <a:pt x="624" y="280"/>
                      <a:pt x="784" y="320"/>
                      <a:pt x="824" y="288"/>
                    </a:cubicBezTo>
                    <a:cubicBezTo>
                      <a:pt x="864" y="256"/>
                      <a:pt x="848" y="144"/>
                      <a:pt x="776" y="96"/>
                    </a:cubicBezTo>
                    <a:cubicBezTo>
                      <a:pt x="704" y="48"/>
                      <a:pt x="504" y="0"/>
                      <a:pt x="392" y="0"/>
                    </a:cubicBezTo>
                    <a:cubicBezTo>
                      <a:pt x="280" y="0"/>
                      <a:pt x="144" y="64"/>
                      <a:pt x="104" y="96"/>
                    </a:cubicBezTo>
                    <a:cubicBezTo>
                      <a:pt x="64" y="128"/>
                      <a:pt x="168" y="128"/>
                      <a:pt x="152" y="192"/>
                    </a:cubicBezTo>
                    <a:cubicBezTo>
                      <a:pt x="136" y="256"/>
                      <a:pt x="16" y="416"/>
                      <a:pt x="8" y="480"/>
                    </a:cubicBezTo>
                    <a:cubicBezTo>
                      <a:pt x="0" y="544"/>
                      <a:pt x="56" y="600"/>
                      <a:pt x="104" y="576"/>
                    </a:cubicBezTo>
                    <a:cubicBezTo>
                      <a:pt x="152" y="552"/>
                      <a:pt x="224" y="384"/>
                      <a:pt x="296" y="336"/>
                    </a:cubicBezTo>
                    <a:cubicBezTo>
                      <a:pt x="368" y="288"/>
                      <a:pt x="448" y="296"/>
                      <a:pt x="536" y="288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rgbClr val="66FF33"/>
                </a:solidFill>
                <a:prstDash val="solid"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volhumanmonkeycat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6215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2209800"/>
            <a:ext cx="990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Chat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09800" y="2057400"/>
            <a:ext cx="1143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Singe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705600" y="457200"/>
            <a:ext cx="1371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Humain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9600" y="5257800"/>
            <a:ext cx="7696200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C’est surtout le télencéphale qui augmente en taille au cours de l’évolution des mammifères.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vo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6402388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es Documents\Images\science\Sysnerveux\Anatomie\VENTRG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14800" y="1066800"/>
            <a:ext cx="3810000" cy="2209800"/>
            <a:chOff x="2592" y="672"/>
            <a:chExt cx="2400" cy="1392"/>
          </a:xfrm>
        </p:grpSpPr>
        <p:sp>
          <p:nvSpPr>
            <p:cNvPr id="13335" name="Line 4"/>
            <p:cNvSpPr>
              <a:spLocks noChangeShapeType="1"/>
            </p:cNvSpPr>
            <p:nvPr/>
          </p:nvSpPr>
          <p:spPr bwMode="auto">
            <a:xfrm flipH="1">
              <a:off x="2592" y="1008"/>
              <a:ext cx="1104" cy="7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3336" name="Line 5"/>
            <p:cNvSpPr>
              <a:spLocks noChangeShapeType="1"/>
            </p:cNvSpPr>
            <p:nvPr/>
          </p:nvSpPr>
          <p:spPr bwMode="auto">
            <a:xfrm flipH="1">
              <a:off x="2688" y="1008"/>
              <a:ext cx="1008" cy="10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3337" name="Text Box 6"/>
            <p:cNvSpPr txBox="1">
              <a:spLocks noChangeArrowheads="1"/>
            </p:cNvSpPr>
            <p:nvPr/>
          </p:nvSpPr>
          <p:spPr bwMode="auto">
            <a:xfrm>
              <a:off x="3648" y="672"/>
              <a:ext cx="1344" cy="404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800" b="1">
                  <a:solidFill>
                    <a:srgbClr val="FF3300"/>
                  </a:solidFill>
                </a:rPr>
                <a:t>Ventricules latéraux (1 et 2)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90800" y="4419600"/>
            <a:ext cx="5181600" cy="1585913"/>
            <a:chOff x="1632" y="2784"/>
            <a:chExt cx="3264" cy="999"/>
          </a:xfrm>
        </p:grpSpPr>
        <p:sp>
          <p:nvSpPr>
            <p:cNvPr id="13333" name="Line 8"/>
            <p:cNvSpPr>
              <a:spLocks noChangeShapeType="1"/>
            </p:cNvSpPr>
            <p:nvPr/>
          </p:nvSpPr>
          <p:spPr bwMode="auto">
            <a:xfrm flipH="1" flipV="1">
              <a:off x="1632" y="2784"/>
              <a:ext cx="2304" cy="9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3334" name="Text Box 9"/>
            <p:cNvSpPr txBox="1">
              <a:spLocks noChangeArrowheads="1"/>
            </p:cNvSpPr>
            <p:nvPr/>
          </p:nvSpPr>
          <p:spPr bwMode="auto">
            <a:xfrm>
              <a:off x="3888" y="3552"/>
              <a:ext cx="1008" cy="23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800" b="1">
                  <a:solidFill>
                    <a:srgbClr val="FF3300"/>
                  </a:solidFill>
                </a:rPr>
                <a:t>Ventricule 4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352800" y="3886200"/>
            <a:ext cx="5334000" cy="1281113"/>
            <a:chOff x="2112" y="2448"/>
            <a:chExt cx="3360" cy="807"/>
          </a:xfrm>
        </p:grpSpPr>
        <p:sp>
          <p:nvSpPr>
            <p:cNvPr id="13331" name="Line 11"/>
            <p:cNvSpPr>
              <a:spLocks noChangeShapeType="1"/>
            </p:cNvSpPr>
            <p:nvPr/>
          </p:nvSpPr>
          <p:spPr bwMode="auto">
            <a:xfrm flipH="1" flipV="1">
              <a:off x="2112" y="2448"/>
              <a:ext cx="1920" cy="72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3332" name="Text Box 12"/>
            <p:cNvSpPr txBox="1">
              <a:spLocks noChangeArrowheads="1"/>
            </p:cNvSpPr>
            <p:nvPr/>
          </p:nvSpPr>
          <p:spPr bwMode="auto">
            <a:xfrm>
              <a:off x="3984" y="3024"/>
              <a:ext cx="1488" cy="23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800" b="1">
                  <a:solidFill>
                    <a:schemeClr val="tx1"/>
                  </a:solidFill>
                </a:rPr>
                <a:t>Aqueduc de Sylvius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38200" y="4800600"/>
            <a:ext cx="2590800" cy="1738313"/>
            <a:chOff x="528" y="3024"/>
            <a:chExt cx="1632" cy="1095"/>
          </a:xfrm>
        </p:grpSpPr>
        <p:sp>
          <p:nvSpPr>
            <p:cNvPr id="13329" name="Text Box 14"/>
            <p:cNvSpPr txBox="1">
              <a:spLocks noChangeArrowheads="1"/>
            </p:cNvSpPr>
            <p:nvPr/>
          </p:nvSpPr>
          <p:spPr bwMode="auto">
            <a:xfrm>
              <a:off x="528" y="3888"/>
              <a:ext cx="1632" cy="23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800" b="1">
                  <a:solidFill>
                    <a:srgbClr val="FF3300"/>
                  </a:solidFill>
                </a:rPr>
                <a:t>Canal de l ’épendyme</a:t>
              </a:r>
            </a:p>
          </p:txBody>
        </p:sp>
        <p:sp>
          <p:nvSpPr>
            <p:cNvPr id="13330" name="Line 15"/>
            <p:cNvSpPr>
              <a:spLocks noChangeShapeType="1"/>
            </p:cNvSpPr>
            <p:nvPr/>
          </p:nvSpPr>
          <p:spPr bwMode="auto">
            <a:xfrm flipH="1" flipV="1">
              <a:off x="1536" y="3024"/>
              <a:ext cx="432" cy="8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886200" y="3733800"/>
            <a:ext cx="4724400" cy="519113"/>
            <a:chOff x="2448" y="2352"/>
            <a:chExt cx="2976" cy="327"/>
          </a:xfrm>
        </p:grpSpPr>
        <p:sp>
          <p:nvSpPr>
            <p:cNvPr id="13327" name="Line 17"/>
            <p:cNvSpPr>
              <a:spLocks noChangeShapeType="1"/>
            </p:cNvSpPr>
            <p:nvPr/>
          </p:nvSpPr>
          <p:spPr bwMode="auto">
            <a:xfrm flipH="1" flipV="1">
              <a:off x="2448" y="2352"/>
              <a:ext cx="1536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3328" name="Text Box 18"/>
            <p:cNvSpPr txBox="1">
              <a:spLocks noChangeArrowheads="1"/>
            </p:cNvSpPr>
            <p:nvPr/>
          </p:nvSpPr>
          <p:spPr bwMode="auto">
            <a:xfrm>
              <a:off x="4032" y="2448"/>
              <a:ext cx="1392" cy="23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800" b="1">
                  <a:solidFill>
                    <a:srgbClr val="FF3300"/>
                  </a:solidFill>
                </a:rPr>
                <a:t>Ventricule 3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114800" y="2438400"/>
            <a:ext cx="4191000" cy="990600"/>
            <a:chOff x="2592" y="1536"/>
            <a:chExt cx="2640" cy="624"/>
          </a:xfrm>
        </p:grpSpPr>
        <p:sp>
          <p:nvSpPr>
            <p:cNvPr id="13325" name="Text Box 20"/>
            <p:cNvSpPr txBox="1">
              <a:spLocks noChangeArrowheads="1"/>
            </p:cNvSpPr>
            <p:nvPr/>
          </p:nvSpPr>
          <p:spPr bwMode="auto">
            <a:xfrm>
              <a:off x="3936" y="1536"/>
              <a:ext cx="1296" cy="404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800" b="1">
                  <a:solidFill>
                    <a:schemeClr val="tx1"/>
                  </a:solidFill>
                </a:rPr>
                <a:t>Foramen</a:t>
              </a:r>
              <a:r>
                <a:rPr lang="fr-CA" sz="1800" b="1">
                  <a:solidFill>
                    <a:schemeClr val="bg2"/>
                  </a:solidFill>
                </a:rPr>
                <a:t> </a:t>
              </a:r>
              <a:r>
                <a:rPr lang="fr-CA" sz="1800" b="1">
                  <a:solidFill>
                    <a:schemeClr val="tx1"/>
                  </a:solidFill>
                </a:rPr>
                <a:t>interventriculaire</a:t>
              </a:r>
            </a:p>
          </p:txBody>
        </p:sp>
        <p:sp>
          <p:nvSpPr>
            <p:cNvPr id="13326" name="Line 21"/>
            <p:cNvSpPr>
              <a:spLocks noChangeShapeType="1"/>
            </p:cNvSpPr>
            <p:nvPr/>
          </p:nvSpPr>
          <p:spPr bwMode="auto">
            <a:xfrm flipH="1">
              <a:off x="2592" y="1776"/>
              <a:ext cx="1344" cy="38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200400" y="4800600"/>
            <a:ext cx="3962400" cy="1662113"/>
            <a:chOff x="2016" y="3024"/>
            <a:chExt cx="2496" cy="1047"/>
          </a:xfrm>
        </p:grpSpPr>
        <p:sp>
          <p:nvSpPr>
            <p:cNvPr id="13323" name="Line 23"/>
            <p:cNvSpPr>
              <a:spLocks noChangeShapeType="1"/>
            </p:cNvSpPr>
            <p:nvPr/>
          </p:nvSpPr>
          <p:spPr bwMode="auto">
            <a:xfrm flipH="1" flipV="1">
              <a:off x="2016" y="3024"/>
              <a:ext cx="1008" cy="8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3324" name="Text Box 24"/>
            <p:cNvSpPr txBox="1">
              <a:spLocks noChangeArrowheads="1"/>
            </p:cNvSpPr>
            <p:nvPr/>
          </p:nvSpPr>
          <p:spPr bwMode="auto">
            <a:xfrm>
              <a:off x="2688" y="3840"/>
              <a:ext cx="1824" cy="231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800" b="1">
                  <a:solidFill>
                    <a:schemeClr val="tx1"/>
                  </a:solidFill>
                </a:rPr>
                <a:t>Vers la surface du SNC</a:t>
              </a:r>
            </a:p>
          </p:txBody>
        </p:sp>
      </p:grpSp>
      <p:sp>
        <p:nvSpPr>
          <p:cNvPr id="13322" name="Text Box 25"/>
          <p:cNvSpPr txBox="1">
            <a:spLocks noChangeArrowheads="1"/>
          </p:cNvSpPr>
          <p:nvPr/>
        </p:nvSpPr>
        <p:spPr bwMode="auto">
          <a:xfrm>
            <a:off x="0" y="22860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b="1">
                <a:solidFill>
                  <a:srgbClr val="FF3300"/>
                </a:solidFill>
              </a:rPr>
              <a:t>V</a:t>
            </a:r>
            <a:r>
              <a:rPr lang="fr-FR" b="1">
                <a:solidFill>
                  <a:srgbClr val="FF3300"/>
                </a:solidFill>
                <a:cs typeface="Times New Roman" pitchFamily="18" charset="0"/>
              </a:rPr>
              <a:t>ues en trois dimensions </a:t>
            </a:r>
            <a:r>
              <a:rPr lang="fr-FR" b="1">
                <a:solidFill>
                  <a:srgbClr val="FF3300"/>
                </a:solidFill>
              </a:rPr>
              <a:t>DES VENTRICULES CEREBRAUX </a:t>
            </a:r>
            <a:r>
              <a:rPr lang="fr-FR" b="1">
                <a:solidFill>
                  <a:srgbClr val="FF3300"/>
                </a:solidFill>
                <a:cs typeface="Times New Roman" pitchFamily="18" charset="0"/>
              </a:rPr>
              <a:t>(vue latérale droite)</a:t>
            </a:r>
            <a:r>
              <a:rPr lang="fr-FR" b="1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ENTRG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10000" y="152400"/>
            <a:ext cx="5105400" cy="2514600"/>
            <a:chOff x="2400" y="96"/>
            <a:chExt cx="3216" cy="158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00" y="1056"/>
              <a:ext cx="2928" cy="624"/>
              <a:chOff x="2592" y="1536"/>
              <a:chExt cx="2928" cy="624"/>
            </a:xfrm>
          </p:grpSpPr>
          <p:sp>
            <p:nvSpPr>
              <p:cNvPr id="14357" name="Text Box 4"/>
              <p:cNvSpPr txBox="1">
                <a:spLocks noChangeArrowheads="1"/>
              </p:cNvSpPr>
              <p:nvPr/>
            </p:nvSpPr>
            <p:spPr bwMode="auto">
              <a:xfrm>
                <a:off x="3936" y="1536"/>
                <a:ext cx="1584" cy="5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A"/>
                  <a:t>Foramen interventriculaire</a:t>
                </a:r>
              </a:p>
            </p:txBody>
          </p:sp>
          <p:sp>
            <p:nvSpPr>
              <p:cNvPr id="14358" name="Line 5"/>
              <p:cNvSpPr>
                <a:spLocks noChangeShapeType="1"/>
              </p:cNvSpPr>
              <p:nvPr/>
            </p:nvSpPr>
            <p:spPr bwMode="auto">
              <a:xfrm flipH="1">
                <a:off x="2592" y="1776"/>
                <a:ext cx="1344" cy="38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4356" name="Text Box 15"/>
            <p:cNvSpPr txBox="1">
              <a:spLocks noChangeArrowheads="1"/>
            </p:cNvSpPr>
            <p:nvPr/>
          </p:nvSpPr>
          <p:spPr bwMode="auto">
            <a:xfrm>
              <a:off x="3792" y="96"/>
              <a:ext cx="1824" cy="923"/>
            </a:xfrm>
            <a:prstGeom prst="rect">
              <a:avLst/>
            </a:prstGeom>
            <a:solidFill>
              <a:srgbClr val="FFFFCC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800">
                  <a:solidFill>
                    <a:schemeClr val="tx1"/>
                  </a:solidFill>
                </a:rPr>
                <a:t>Les ventricules  1 et 2 communiquent avec le 3 par de petites ouvertures, les foramens interventriculaires.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200400" y="2590800"/>
            <a:ext cx="5638800" cy="1965325"/>
            <a:chOff x="2016" y="1632"/>
            <a:chExt cx="3552" cy="1238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016" y="1968"/>
              <a:ext cx="3456" cy="902"/>
              <a:chOff x="2112" y="2640"/>
              <a:chExt cx="3456" cy="902"/>
            </a:xfrm>
          </p:grpSpPr>
          <p:sp>
            <p:nvSpPr>
              <p:cNvPr id="14353" name="Line 7"/>
              <p:cNvSpPr>
                <a:spLocks noChangeShapeType="1"/>
              </p:cNvSpPr>
              <p:nvPr/>
            </p:nvSpPr>
            <p:spPr bwMode="auto">
              <a:xfrm flipH="1" flipV="1">
                <a:off x="2112" y="2640"/>
                <a:ext cx="1920" cy="72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4354" name="Text Box 8"/>
              <p:cNvSpPr txBox="1">
                <a:spLocks noChangeArrowheads="1"/>
              </p:cNvSpPr>
              <p:nvPr/>
            </p:nvSpPr>
            <p:spPr bwMode="auto">
              <a:xfrm>
                <a:off x="4080" y="3024"/>
                <a:ext cx="1488" cy="51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A"/>
                  <a:t>Aqueduc de Sylvius</a:t>
                </a:r>
              </a:p>
            </p:txBody>
          </p:sp>
        </p:grp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3744" y="1632"/>
              <a:ext cx="1824" cy="577"/>
            </a:xfrm>
            <a:prstGeom prst="rect">
              <a:avLst/>
            </a:prstGeom>
            <a:solidFill>
              <a:srgbClr val="FFFFCC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800">
                  <a:solidFill>
                    <a:schemeClr val="tx1"/>
                  </a:solidFill>
                </a:rPr>
                <a:t>Le ventricule 3 communique avec le 4 par l'aqueduc de Sylvius.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590800" y="3733800"/>
            <a:ext cx="6248400" cy="2895600"/>
            <a:chOff x="1632" y="2352"/>
            <a:chExt cx="3936" cy="1824"/>
          </a:xfrm>
        </p:grpSpPr>
        <p:sp>
          <p:nvSpPr>
            <p:cNvPr id="14346" name="Text Box 13"/>
            <p:cNvSpPr txBox="1">
              <a:spLocks noChangeArrowheads="1"/>
            </p:cNvSpPr>
            <p:nvPr/>
          </p:nvSpPr>
          <p:spPr bwMode="auto">
            <a:xfrm>
              <a:off x="2400" y="3888"/>
              <a:ext cx="2256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Vers la surface du SNC</a:t>
              </a:r>
            </a:p>
          </p:txBody>
        </p:sp>
        <p:sp>
          <p:nvSpPr>
            <p:cNvPr id="14347" name="Line 14"/>
            <p:cNvSpPr>
              <a:spLocks noChangeShapeType="1"/>
            </p:cNvSpPr>
            <p:nvPr/>
          </p:nvSpPr>
          <p:spPr bwMode="auto">
            <a:xfrm flipH="1" flipV="1">
              <a:off x="1632" y="2496"/>
              <a:ext cx="1008" cy="13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4348" name="Text Box 17"/>
            <p:cNvSpPr txBox="1">
              <a:spLocks noChangeArrowheads="1"/>
            </p:cNvSpPr>
            <p:nvPr/>
          </p:nvSpPr>
          <p:spPr bwMode="auto">
            <a:xfrm>
              <a:off x="3504" y="2928"/>
              <a:ext cx="2064" cy="923"/>
            </a:xfrm>
            <a:prstGeom prst="rect">
              <a:avLst/>
            </a:prstGeom>
            <a:solidFill>
              <a:srgbClr val="FFFFCC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800">
                  <a:solidFill>
                    <a:schemeClr val="tx1"/>
                  </a:solidFill>
                </a:rPr>
                <a:t>De petits conduits permettent au liquide du ventricule 4 de se répandre à la surface de l'encéphale (dans l'espace sous-arachnoïdien).</a:t>
              </a:r>
            </a:p>
          </p:txBody>
        </p:sp>
        <p:sp>
          <p:nvSpPr>
            <p:cNvPr id="14349" name="Line 19"/>
            <p:cNvSpPr>
              <a:spLocks noChangeShapeType="1"/>
            </p:cNvSpPr>
            <p:nvPr/>
          </p:nvSpPr>
          <p:spPr bwMode="auto">
            <a:xfrm flipH="1" flipV="1">
              <a:off x="1728" y="2352"/>
              <a:ext cx="912" cy="153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4350" name="Line 20"/>
            <p:cNvSpPr>
              <a:spLocks noChangeShapeType="1"/>
            </p:cNvSpPr>
            <p:nvPr/>
          </p:nvSpPr>
          <p:spPr bwMode="auto">
            <a:xfrm flipH="1" flipV="1">
              <a:off x="1920" y="2448"/>
              <a:ext cx="720" cy="14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28600" y="4114800"/>
            <a:ext cx="4191000" cy="2743200"/>
            <a:chOff x="144" y="2592"/>
            <a:chExt cx="2640" cy="1728"/>
          </a:xfrm>
        </p:grpSpPr>
        <p:sp>
          <p:nvSpPr>
            <p:cNvPr id="14343" name="Text Box 10"/>
            <p:cNvSpPr txBox="1">
              <a:spLocks noChangeArrowheads="1"/>
            </p:cNvSpPr>
            <p:nvPr/>
          </p:nvSpPr>
          <p:spPr bwMode="auto">
            <a:xfrm>
              <a:off x="336" y="3408"/>
              <a:ext cx="244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Canal de l ’épendyme</a:t>
              </a:r>
            </a:p>
          </p:txBody>
        </p:sp>
        <p:sp>
          <p:nvSpPr>
            <p:cNvPr id="14344" name="Line 11"/>
            <p:cNvSpPr>
              <a:spLocks noChangeShapeType="1"/>
            </p:cNvSpPr>
            <p:nvPr/>
          </p:nvSpPr>
          <p:spPr bwMode="auto">
            <a:xfrm flipH="1" flipV="1">
              <a:off x="1344" y="2592"/>
              <a:ext cx="240" cy="8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4345" name="Text Box 21"/>
            <p:cNvSpPr txBox="1">
              <a:spLocks noChangeArrowheads="1"/>
            </p:cNvSpPr>
            <p:nvPr/>
          </p:nvSpPr>
          <p:spPr bwMode="auto">
            <a:xfrm>
              <a:off x="144" y="3743"/>
              <a:ext cx="2160" cy="577"/>
            </a:xfrm>
            <a:prstGeom prst="rect">
              <a:avLst/>
            </a:prstGeom>
            <a:solidFill>
              <a:srgbClr val="FFFFCC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800">
                  <a:solidFill>
                    <a:schemeClr val="tx1"/>
                  </a:solidFill>
                </a:rPr>
                <a:t>Le ventricule 4 se poursuit dans la moelle épinière par le canal de l'épendyme.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Mes Documents\Images\science\Sysnerveux\Anatomie\grisblan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3214688"/>
            <a:ext cx="45593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Mes Documents\Images\science\Sysnerveux\Anatomie\brain1ir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0" y="623888"/>
            <a:ext cx="2273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6324600" y="1447800"/>
            <a:ext cx="742950" cy="904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477000" y="1981200"/>
            <a:ext cx="1103313" cy="1095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038600" y="1219200"/>
            <a:ext cx="2362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fr-FR" b="1">
                <a:latin typeface="Times New Roman" pitchFamily="18" charset="0"/>
              </a:rPr>
              <a:t>Substance grise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810000" y="1752600"/>
            <a:ext cx="2667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1" hangingPunct="1"/>
            <a:r>
              <a:rPr lang="fr-FR" b="1">
                <a:latin typeface="Times New Roman" pitchFamily="18" charset="0"/>
              </a:rPr>
              <a:t>Substance blanche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23850" y="1085850"/>
            <a:ext cx="3657600" cy="2647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fr-FR" b="1" u="sng"/>
              <a:t>Substance blanche:</a:t>
            </a:r>
          </a:p>
          <a:p>
            <a:pPr eaLnBrk="1" hangingPunct="1">
              <a:buFontTx/>
              <a:buChar char="-"/>
            </a:pPr>
            <a:r>
              <a:rPr lang="fr-FR"/>
              <a:t>formée surtout d’axones myélinisés</a:t>
            </a:r>
          </a:p>
          <a:p>
            <a:pPr eaLnBrk="1" hangingPunct="1">
              <a:buFontTx/>
              <a:buChar char="-"/>
            </a:pPr>
            <a:r>
              <a:rPr lang="fr-FR"/>
              <a:t>Permet la liaison nerveuse entre les zones éloignées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285750" y="3844925"/>
            <a:ext cx="3581400" cy="2647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fr-FR" b="1" u="sng"/>
              <a:t>Substance grise:</a:t>
            </a:r>
          </a:p>
          <a:p>
            <a:pPr eaLnBrk="1" hangingPunct="1"/>
            <a:r>
              <a:rPr lang="fr-FR" b="1"/>
              <a:t>-</a:t>
            </a:r>
            <a:r>
              <a:rPr lang="fr-FR"/>
              <a:t>formée surtout de corps cellulaires des neurones</a:t>
            </a:r>
          </a:p>
          <a:p>
            <a:pPr eaLnBrk="1" hangingPunct="1"/>
            <a:r>
              <a:rPr lang="fr-FR"/>
              <a:t>-lieu de perception et d’intégration des informations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228600" y="228600"/>
            <a:ext cx="9144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fr-FR" b="1">
                <a:solidFill>
                  <a:srgbClr val="FF3300"/>
                </a:solidFill>
              </a:rPr>
              <a:t>COUPE ENCEPHALE mise en évidence de deux tissus: la substance grise et la substance blanche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7086600" y="3886200"/>
            <a:ext cx="16002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fr-FR" sz="1800" b="1">
                <a:solidFill>
                  <a:srgbClr val="FF3300"/>
                </a:solidFill>
                <a:latin typeface="Times New Roman" pitchFamily="18" charset="0"/>
              </a:rPr>
              <a:t>Partie centrale</a:t>
            </a: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4343400" y="6096000"/>
            <a:ext cx="16002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fr-FR" sz="1800" b="1">
                <a:solidFill>
                  <a:srgbClr val="FF3300"/>
                </a:solidFill>
                <a:latin typeface="Times New Roman" pitchFamily="18" charset="0"/>
              </a:rPr>
              <a:t>En périphérie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Mes Documents\Images\science\Sysnerveux\Anatomie\corte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 flipH="1" flipV="1">
            <a:off x="5105400" y="4591050"/>
            <a:ext cx="2686050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772400" y="4400550"/>
            <a:ext cx="13716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chemeClr val="tx1"/>
                </a:solidFill>
              </a:rPr>
              <a:t>3ème ventricule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362200" y="5410200"/>
            <a:ext cx="876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14350" y="5162550"/>
            <a:ext cx="17907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800" b="1">
                <a:solidFill>
                  <a:schemeClr val="tx1"/>
                </a:solidFill>
              </a:rPr>
              <a:t>Substance grise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entricule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78" y="188640"/>
            <a:ext cx="915807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275" y="3933056"/>
            <a:ext cx="8331204" cy="720725"/>
            <a:chOff x="355" y="2400"/>
            <a:chExt cx="5248" cy="454"/>
          </a:xfrm>
        </p:grpSpPr>
        <p:sp>
          <p:nvSpPr>
            <p:cNvPr id="13318" name="Rectangle 4"/>
            <p:cNvSpPr>
              <a:spLocks noChangeArrowheads="1"/>
            </p:cNvSpPr>
            <p:nvPr/>
          </p:nvSpPr>
          <p:spPr bwMode="auto">
            <a:xfrm>
              <a:off x="355" y="2400"/>
              <a:ext cx="576" cy="43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3319" name="Rectangle 5"/>
            <p:cNvSpPr>
              <a:spLocks noChangeArrowheads="1"/>
            </p:cNvSpPr>
            <p:nvPr/>
          </p:nvSpPr>
          <p:spPr bwMode="auto">
            <a:xfrm>
              <a:off x="4979" y="2518"/>
              <a:ext cx="624" cy="336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51520" y="4869160"/>
            <a:ext cx="1676400" cy="533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7236296" y="5085184"/>
            <a:ext cx="1219200" cy="533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737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78407F8-2584-4918-BD39-7AF1ACDB8087}" type="datetime1">
              <a:rPr lang="fr-FR" smtClean="0">
                <a:solidFill>
                  <a:schemeClr val="bg1"/>
                </a:solidFill>
              </a:rPr>
              <a:pPr/>
              <a:t>16/01/2021</a:t>
            </a:fld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2291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48690717-2111-41FD-9B43-917F546EFAFB}" type="slidenum">
              <a:rPr lang="fr-FR" smtClean="0">
                <a:solidFill>
                  <a:schemeClr val="bg1"/>
                </a:solidFill>
              </a:rPr>
              <a:pPr/>
              <a:t>4</a:t>
            </a:fld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60325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b="1" u="sng" dirty="0">
                <a:solidFill>
                  <a:schemeClr val="bg1"/>
                </a:solidFill>
              </a:rPr>
              <a:t>PREHISTOIRE </a:t>
            </a:r>
            <a:r>
              <a:rPr lang="fr-FR" sz="2800" b="1" dirty="0" smtClean="0">
                <a:solidFill>
                  <a:schemeClr val="bg1"/>
                </a:solidFill>
              </a:rPr>
              <a:t>    </a:t>
            </a:r>
            <a:r>
              <a:rPr lang="fr-FR" sz="2800" b="1" dirty="0" smtClean="0"/>
              <a:t>(Auteur: RYCAJAL)</a:t>
            </a:r>
            <a:endParaRPr lang="fr-FR" sz="2800" b="1" dirty="0"/>
          </a:p>
          <a:p>
            <a:r>
              <a:rPr lang="fr-FR" b="1" dirty="0"/>
              <a:t>Traces de lésions crâniennes : </a:t>
            </a:r>
            <a:r>
              <a:rPr lang="fr-FR" sz="3600" b="1" dirty="0"/>
              <a:t>« neurochirurgie » par trépanation ?... </a:t>
            </a:r>
            <a:endParaRPr lang="fr-FR" sz="3600" dirty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56845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3600" b="1" dirty="0">
              <a:solidFill>
                <a:schemeClr val="bg1"/>
              </a:solidFill>
            </a:endParaRPr>
          </a:p>
          <a:p>
            <a:r>
              <a:rPr lang="fr-FR" sz="3600" b="1" dirty="0">
                <a:solidFill>
                  <a:schemeClr val="bg1"/>
                </a:solidFill>
              </a:rPr>
              <a:t>Musées  archéologiques </a:t>
            </a:r>
          </a:p>
          <a:p>
            <a:r>
              <a:rPr lang="fr-FR" sz="3600" b="1" dirty="0">
                <a:solidFill>
                  <a:schemeClr val="bg1"/>
                </a:solidFill>
              </a:rPr>
              <a:t>Nombreux  crânes d'hominidés datant d'un </a:t>
            </a:r>
            <a:r>
              <a:rPr lang="fr-FR" sz="3600" b="1" dirty="0" smtClean="0">
                <a:solidFill>
                  <a:schemeClr val="bg1"/>
                </a:solidFill>
              </a:rPr>
              <a:t>million d'année </a:t>
            </a:r>
            <a:r>
              <a:rPr lang="fr-FR" sz="3600" b="1" dirty="0">
                <a:solidFill>
                  <a:schemeClr val="bg1"/>
                </a:solidFill>
              </a:rPr>
              <a:t>et plus qui montrent des traces de lésions crâniennes mortelles probablement infligées par d'autres hominidés.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6264275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marL="476250" indent="-476250">
              <a:defRPr/>
            </a:pPr>
            <a:r>
              <a:rPr lang="fr-CA" sz="3200" b="1" dirty="0" smtClean="0"/>
              <a:t>Les </a:t>
            </a:r>
            <a:r>
              <a:rPr lang="fr-CA" sz="3200" b="1" dirty="0"/>
              <a:t>protections du système nerveux central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827584" y="1772816"/>
            <a:ext cx="7829872" cy="4801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buFontTx/>
              <a:buChar char="•"/>
            </a:pPr>
            <a:r>
              <a:rPr lang="fr-CA" sz="3600" b="1" dirty="0"/>
              <a:t>Les méninges</a:t>
            </a:r>
          </a:p>
          <a:p>
            <a:pPr marL="857250" lvl="1" indent="-285750">
              <a:buFont typeface="Wingdings" pitchFamily="2" charset="2"/>
              <a:buChar char="Ø"/>
            </a:pPr>
            <a:r>
              <a:rPr lang="fr-CA" sz="3600" b="1" dirty="0"/>
              <a:t>Dure-mère</a:t>
            </a:r>
          </a:p>
          <a:p>
            <a:pPr marL="857250" lvl="1" indent="-285750">
              <a:buFont typeface="Wingdings" pitchFamily="2" charset="2"/>
              <a:buChar char="Ø"/>
            </a:pPr>
            <a:r>
              <a:rPr lang="fr-CA" sz="3600" b="1" dirty="0"/>
              <a:t>Arachnoïde</a:t>
            </a:r>
          </a:p>
          <a:p>
            <a:pPr marL="857250" lvl="1" indent="-285750">
              <a:buFont typeface="Wingdings" pitchFamily="2" charset="2"/>
              <a:buChar char="Ø"/>
            </a:pPr>
            <a:r>
              <a:rPr lang="fr-CA" sz="3600" b="1" dirty="0"/>
              <a:t>Pie-mère</a:t>
            </a:r>
          </a:p>
          <a:p>
            <a:pPr marL="381000" indent="-381000">
              <a:buFontTx/>
              <a:buChar char="•"/>
            </a:pPr>
            <a:r>
              <a:rPr lang="fr-CA" sz="3600" b="1" dirty="0"/>
              <a:t>Le liquide céphalo-rachidien</a:t>
            </a:r>
          </a:p>
          <a:p>
            <a:pPr marL="381000" indent="-381000">
              <a:buFontTx/>
              <a:buChar char="•"/>
            </a:pPr>
            <a:r>
              <a:rPr lang="fr-CA" sz="3600" b="1" dirty="0"/>
              <a:t>La barrière hémato-encéphalique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eninges2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5175"/>
            <a:ext cx="6322639" cy="598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09800" y="1323975"/>
            <a:ext cx="6172200" cy="2943225"/>
            <a:chOff x="912" y="834"/>
            <a:chExt cx="3888" cy="1854"/>
          </a:xfrm>
        </p:grpSpPr>
        <p:sp>
          <p:nvSpPr>
            <p:cNvPr id="16398" name="Rectangle 4"/>
            <p:cNvSpPr>
              <a:spLocks noChangeArrowheads="1"/>
            </p:cNvSpPr>
            <p:nvPr/>
          </p:nvSpPr>
          <p:spPr bwMode="auto">
            <a:xfrm>
              <a:off x="4176" y="834"/>
              <a:ext cx="624" cy="19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6399" name="Rectangle 5"/>
            <p:cNvSpPr>
              <a:spLocks noChangeArrowheads="1"/>
            </p:cNvSpPr>
            <p:nvPr/>
          </p:nvSpPr>
          <p:spPr bwMode="auto">
            <a:xfrm>
              <a:off x="912" y="2448"/>
              <a:ext cx="624" cy="24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5486400" y="762000"/>
            <a:ext cx="1371600" cy="381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09800" y="968375"/>
            <a:ext cx="1905000" cy="3679825"/>
            <a:chOff x="912" y="610"/>
            <a:chExt cx="1200" cy="2318"/>
          </a:xfrm>
        </p:grpSpPr>
        <p:sp>
          <p:nvSpPr>
            <p:cNvPr id="16396" name="Rectangle 8"/>
            <p:cNvSpPr>
              <a:spLocks noChangeArrowheads="1"/>
            </p:cNvSpPr>
            <p:nvPr/>
          </p:nvSpPr>
          <p:spPr bwMode="auto">
            <a:xfrm>
              <a:off x="1392" y="610"/>
              <a:ext cx="720" cy="144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6397" name="Rectangle 9"/>
            <p:cNvSpPr>
              <a:spLocks noChangeArrowheads="1"/>
            </p:cNvSpPr>
            <p:nvPr/>
          </p:nvSpPr>
          <p:spPr bwMode="auto">
            <a:xfrm>
              <a:off x="912" y="2736"/>
              <a:ext cx="720" cy="19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362200" y="963613"/>
            <a:ext cx="5486400" cy="4294188"/>
            <a:chOff x="1008" y="607"/>
            <a:chExt cx="3456" cy="2705"/>
          </a:xfrm>
        </p:grpSpPr>
        <p:sp>
          <p:nvSpPr>
            <p:cNvPr id="16394" name="Rectangle 11"/>
            <p:cNvSpPr>
              <a:spLocks noChangeArrowheads="1"/>
            </p:cNvSpPr>
            <p:nvPr/>
          </p:nvSpPr>
          <p:spPr bwMode="auto">
            <a:xfrm>
              <a:off x="3888" y="607"/>
              <a:ext cx="576" cy="192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6395" name="Rectangle 12"/>
            <p:cNvSpPr>
              <a:spLocks noChangeArrowheads="1"/>
            </p:cNvSpPr>
            <p:nvPr/>
          </p:nvSpPr>
          <p:spPr bwMode="auto">
            <a:xfrm>
              <a:off x="1008" y="3072"/>
              <a:ext cx="576" cy="24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5867400" y="4420344"/>
            <a:ext cx="2286000" cy="304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4208512" y="811560"/>
            <a:ext cx="1371600" cy="457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0" y="-27384"/>
            <a:ext cx="2555776" cy="67710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800" b="1" dirty="0"/>
              <a:t>Les </a:t>
            </a:r>
            <a:r>
              <a:rPr lang="fr-CA" sz="2800" b="1" dirty="0" smtClean="0"/>
              <a:t>méninges:</a:t>
            </a:r>
          </a:p>
          <a:p>
            <a:r>
              <a:rPr lang="fr-CA" sz="2800" b="1" dirty="0" smtClean="0"/>
              <a:t>Au nombre de 3.</a:t>
            </a:r>
          </a:p>
          <a:p>
            <a:r>
              <a:rPr lang="fr-CA" sz="2800" b="1" dirty="0" smtClean="0"/>
              <a:t>De l’extérieur vers l’intérieur:</a:t>
            </a:r>
          </a:p>
          <a:p>
            <a:pPr>
              <a:buFont typeface="Courier New" pitchFamily="49" charset="0"/>
              <a:buChar char="o"/>
            </a:pPr>
            <a:r>
              <a:rPr lang="fr-CA" sz="2800" b="1" dirty="0" smtClean="0"/>
              <a:t>Dure mère</a:t>
            </a:r>
          </a:p>
          <a:p>
            <a:pPr>
              <a:buFont typeface="Courier New" pitchFamily="49" charset="0"/>
              <a:buChar char="o"/>
            </a:pPr>
            <a:r>
              <a:rPr lang="fr-CA" sz="2800" b="1" dirty="0" smtClean="0"/>
              <a:t>Arachnoïde</a:t>
            </a:r>
          </a:p>
          <a:p>
            <a:pPr>
              <a:buFont typeface="Courier New" pitchFamily="49" charset="0"/>
              <a:buChar char="o"/>
            </a:pPr>
            <a:r>
              <a:rPr lang="fr-CA" sz="2800" b="1" dirty="0" smtClean="0"/>
              <a:t>Pie mère</a:t>
            </a:r>
          </a:p>
          <a:p>
            <a:endParaRPr lang="fr-CA" sz="2800" b="1" dirty="0" smtClean="0"/>
          </a:p>
          <a:p>
            <a:endParaRPr lang="fr-CA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  <p:bldP spid="78861" grpId="0" animBg="1"/>
      <p:bldP spid="7886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urem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4624"/>
            <a:ext cx="5105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5013176"/>
            <a:ext cx="9144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dirty="0" smtClean="0"/>
              <a:t>Dure-mère se dédouble et sépare les 2 hémisphères cérébraux (la faux du cerveau) ainsi que le cervelet</a:t>
            </a:r>
            <a:endParaRPr lang="fr-CA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116632"/>
            <a:ext cx="3657600" cy="1600200"/>
            <a:chOff x="3312" y="576"/>
            <a:chExt cx="2304" cy="1008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416" y="576"/>
              <a:ext cx="1200" cy="5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Sinus veineux</a:t>
              </a:r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 flipH="1">
              <a:off x="3312" y="864"/>
              <a:ext cx="1104" cy="72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467600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4000" b="1" dirty="0"/>
              <a:t>Le liquide </a:t>
            </a:r>
            <a:r>
              <a:rPr lang="fr-CA" sz="4000" b="1" dirty="0" smtClean="0"/>
              <a:t>céphalo-rachidien ou cérébrospinal </a:t>
            </a:r>
            <a:endParaRPr lang="fr-CA" sz="4000" b="1" dirty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7848600" cy="2678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buFontTx/>
              <a:buChar char="•"/>
            </a:pPr>
            <a:r>
              <a:rPr lang="fr-CA" sz="2800" b="1"/>
              <a:t>Remplit les ventricules et l'espace sous-arachnoïdien</a:t>
            </a:r>
          </a:p>
          <a:p>
            <a:pPr marL="290513" indent="-290513">
              <a:buFontTx/>
              <a:buChar char="•"/>
            </a:pPr>
            <a:r>
              <a:rPr lang="fr-CA" sz="2800" b="1"/>
              <a:t>Constitue un "coussin" liquide</a:t>
            </a:r>
          </a:p>
          <a:p>
            <a:pPr marL="290513" indent="-290513">
              <a:buFontTx/>
              <a:buChar char="•"/>
            </a:pPr>
            <a:r>
              <a:rPr lang="fr-CA" sz="2800" b="1"/>
              <a:t>Permet l'élimination des déchets rejetés par les cellules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iquidecirc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457200"/>
            <a:ext cx="47561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105400" y="5029200"/>
            <a:ext cx="3733800" cy="157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>
              <a:buFontTx/>
              <a:buChar char="•"/>
            </a:pPr>
            <a:r>
              <a:rPr lang="fr-CA" b="1"/>
              <a:t>Est réabsorbé par le sang au niveau des villosités arachnoïdiennes.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105400" y="44450"/>
            <a:ext cx="3657600" cy="83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fr-CA" b="1"/>
              <a:t>Liquide produit par les plexus choroïdes.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2362200"/>
            <a:ext cx="1371600" cy="1905000"/>
            <a:chOff x="960" y="1488"/>
            <a:chExt cx="864" cy="1200"/>
          </a:xfrm>
        </p:grpSpPr>
        <p:sp>
          <p:nvSpPr>
            <p:cNvPr id="19477" name="Line 6"/>
            <p:cNvSpPr>
              <a:spLocks noChangeShapeType="1"/>
            </p:cNvSpPr>
            <p:nvPr/>
          </p:nvSpPr>
          <p:spPr bwMode="auto">
            <a:xfrm flipV="1">
              <a:off x="960" y="1488"/>
              <a:ext cx="480" cy="8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9478" name="Line 7"/>
            <p:cNvSpPr>
              <a:spLocks noChangeShapeType="1"/>
            </p:cNvSpPr>
            <p:nvPr/>
          </p:nvSpPr>
          <p:spPr bwMode="auto">
            <a:xfrm flipV="1">
              <a:off x="1056" y="2496"/>
              <a:ext cx="768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5105400" y="836613"/>
            <a:ext cx="3657600" cy="83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fr-CA" b="1"/>
              <a:t>Remplit les ventricules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5105400" y="1773238"/>
            <a:ext cx="3962400" cy="1568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fr-CA" b="1" dirty="0"/>
              <a:t>S’écoule dans l’espace sous-arachnoïdien par des ouvertures au niveau du </a:t>
            </a:r>
            <a:r>
              <a:rPr lang="fr-CA" b="1" dirty="0" smtClean="0"/>
              <a:t>4e </a:t>
            </a:r>
            <a:r>
              <a:rPr lang="fr-CA" b="1" dirty="0"/>
              <a:t>ventricule.</a:t>
            </a:r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 flipH="1" flipV="1">
            <a:off x="3124200" y="4191000"/>
            <a:ext cx="8382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5105400" y="3429000"/>
            <a:ext cx="3505200" cy="157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fr-CA" b="1"/>
              <a:t>Remplit l’espace sous-arachnoïdien où il forme un coussin liquide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76600" y="685800"/>
            <a:ext cx="1143000" cy="914400"/>
            <a:chOff x="2064" y="432"/>
            <a:chExt cx="720" cy="576"/>
          </a:xfrm>
        </p:grpSpPr>
        <p:sp>
          <p:nvSpPr>
            <p:cNvPr id="19475" name="Oval 13"/>
            <p:cNvSpPr>
              <a:spLocks noChangeArrowheads="1"/>
            </p:cNvSpPr>
            <p:nvPr/>
          </p:nvSpPr>
          <p:spPr bwMode="auto">
            <a:xfrm>
              <a:off x="2064" y="432"/>
              <a:ext cx="336" cy="33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9476" name="Oval 14"/>
            <p:cNvSpPr>
              <a:spLocks noChangeArrowheads="1"/>
            </p:cNvSpPr>
            <p:nvPr/>
          </p:nvSpPr>
          <p:spPr bwMode="auto">
            <a:xfrm>
              <a:off x="2448" y="672"/>
              <a:ext cx="336" cy="33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09600" y="762000"/>
            <a:ext cx="4191000" cy="4800600"/>
            <a:chOff x="384" y="480"/>
            <a:chExt cx="2640" cy="3024"/>
          </a:xfrm>
        </p:grpSpPr>
        <p:grpSp>
          <p:nvGrpSpPr>
            <p:cNvPr id="19468" name="Group 16"/>
            <p:cNvGrpSpPr>
              <a:grpSpLocks/>
            </p:cNvGrpSpPr>
            <p:nvPr/>
          </p:nvGrpSpPr>
          <p:grpSpPr bwMode="auto">
            <a:xfrm>
              <a:off x="384" y="480"/>
              <a:ext cx="2640" cy="1488"/>
              <a:chOff x="384" y="480"/>
              <a:chExt cx="2640" cy="1488"/>
            </a:xfrm>
          </p:grpSpPr>
          <p:sp>
            <p:nvSpPr>
              <p:cNvPr id="19471" name="Line 17"/>
              <p:cNvSpPr>
                <a:spLocks noChangeShapeType="1"/>
              </p:cNvSpPr>
              <p:nvPr/>
            </p:nvSpPr>
            <p:spPr bwMode="auto">
              <a:xfrm flipH="1">
                <a:off x="2400" y="480"/>
                <a:ext cx="192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9472" name="Line 18"/>
              <p:cNvSpPr>
                <a:spLocks noChangeShapeType="1"/>
              </p:cNvSpPr>
              <p:nvPr/>
            </p:nvSpPr>
            <p:spPr bwMode="auto">
              <a:xfrm>
                <a:off x="432" y="528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9473" name="Line 19"/>
              <p:cNvSpPr>
                <a:spLocks noChangeShapeType="1"/>
              </p:cNvSpPr>
              <p:nvPr/>
            </p:nvSpPr>
            <p:spPr bwMode="auto">
              <a:xfrm flipV="1">
                <a:off x="384" y="1776"/>
                <a:ext cx="96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9474" name="Line 20"/>
              <p:cNvSpPr>
                <a:spLocks noChangeShapeType="1"/>
              </p:cNvSpPr>
              <p:nvPr/>
            </p:nvSpPr>
            <p:spPr bwMode="auto">
              <a:xfrm flipH="1" flipV="1">
                <a:off x="2688" y="1632"/>
                <a:ext cx="336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9469" name="Line 21"/>
            <p:cNvSpPr>
              <a:spLocks noChangeShapeType="1"/>
            </p:cNvSpPr>
            <p:nvPr/>
          </p:nvSpPr>
          <p:spPr bwMode="auto">
            <a:xfrm flipH="1">
              <a:off x="2016" y="3504"/>
              <a:ext cx="24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9470" name="Line 22"/>
            <p:cNvSpPr>
              <a:spLocks noChangeShapeType="1"/>
            </p:cNvSpPr>
            <p:nvPr/>
          </p:nvSpPr>
          <p:spPr bwMode="auto">
            <a:xfrm>
              <a:off x="1392" y="3024"/>
              <a:ext cx="28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  <p:bldP spid="81924" grpId="0" autoUpdateAnimBg="0"/>
      <p:bldP spid="81928" grpId="0" autoUpdateAnimBg="0"/>
      <p:bldP spid="81929" grpId="0" autoUpdateAnimBg="0"/>
      <p:bldP spid="81930" grpId="0" animBg="1"/>
      <p:bldP spid="8193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entricule2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75" y="0"/>
            <a:ext cx="89462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ening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4770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47800" y="332656"/>
            <a:ext cx="2971800" cy="830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b="1" dirty="0"/>
              <a:t>Villosité arachnoïdienne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0" y="381000"/>
            <a:ext cx="31242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b="1"/>
              <a:t>Sinus veineux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2590800" y="1219200"/>
            <a:ext cx="1143000" cy="19812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4876800" y="914400"/>
            <a:ext cx="762000" cy="28194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877272"/>
            <a:ext cx="9144000" cy="101566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FF00"/>
                </a:solidFill>
              </a:rPr>
              <a:t>Il y a 4 sinus veineux: sinus longitudinal supérieur, </a:t>
            </a:r>
          </a:p>
          <a:p>
            <a:r>
              <a:rPr lang="fr-FR" b="1" dirty="0" smtClean="0">
                <a:solidFill>
                  <a:srgbClr val="00FF00"/>
                </a:solidFill>
              </a:rPr>
              <a:t>2 sinus latéraux et 1 sinus droit </a:t>
            </a:r>
            <a:endParaRPr lang="fr-F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44450"/>
            <a:ext cx="9324528" cy="56938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3200" b="1" dirty="0"/>
              <a:t>Obstruction des canaux permettant l'écoulement du </a:t>
            </a:r>
            <a:r>
              <a:rPr lang="fr-CA" sz="3200" b="1" dirty="0" smtClean="0"/>
              <a:t>LCS </a:t>
            </a:r>
            <a:r>
              <a:rPr lang="fr-CA" sz="3200" b="1" dirty="0"/>
              <a:t>peut causer </a:t>
            </a:r>
            <a:endParaRPr lang="fr-CA" sz="3200" b="1" dirty="0" smtClean="0"/>
          </a:p>
          <a:p>
            <a:endParaRPr lang="fr-CA" sz="3200" b="1" dirty="0" smtClean="0"/>
          </a:p>
          <a:p>
            <a:endParaRPr lang="fr-CA" sz="3200" b="1" dirty="0" smtClean="0"/>
          </a:p>
          <a:p>
            <a:endParaRPr lang="fr-CA" sz="3200" b="1" dirty="0" smtClean="0"/>
          </a:p>
          <a:p>
            <a:endParaRPr lang="fr-CA" sz="3200" b="1" dirty="0" smtClean="0"/>
          </a:p>
          <a:p>
            <a:endParaRPr lang="fr-CA" sz="3200" b="1" dirty="0" smtClean="0"/>
          </a:p>
          <a:p>
            <a:r>
              <a:rPr lang="fr-CA" sz="3200" b="1" dirty="0" smtClean="0"/>
              <a:t>l’</a:t>
            </a:r>
            <a:r>
              <a:rPr lang="fr-CA" sz="4000" b="1" dirty="0" smtClean="0">
                <a:solidFill>
                  <a:srgbClr val="00FF00"/>
                </a:solidFill>
              </a:rPr>
              <a:t>hydrocéphalie</a:t>
            </a:r>
            <a:endParaRPr lang="fr-CA" sz="4000" b="1" dirty="0">
              <a:solidFill>
                <a:srgbClr val="00FF00"/>
              </a:solidFill>
            </a:endParaRPr>
          </a:p>
        </p:txBody>
      </p:sp>
      <p:pic>
        <p:nvPicPr>
          <p:cNvPr id="22531" name="Picture 3" descr="hydrocephali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51706"/>
            <a:ext cx="51816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ydroce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904" y="3246263"/>
            <a:ext cx="48006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ydrocephd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8168"/>
            <a:ext cx="5461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11188" y="0"/>
            <a:ext cx="76962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CA" sz="3600" b="1" dirty="0"/>
              <a:t>La barrière hémato-encéphalique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62000" y="765175"/>
            <a:ext cx="7239000" cy="24929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CA" b="1" dirty="0"/>
              <a:t>Capillaires de l'encéphale beaucoup plus étanches que ceux du reste du corps.</a:t>
            </a:r>
          </a:p>
          <a:p>
            <a:pPr>
              <a:defRPr/>
            </a:pPr>
            <a:r>
              <a:rPr lang="fr-CA" b="1" dirty="0"/>
              <a:t>Beaucoup de substances qui peuvent les traverser ailleurs ne le peuvent pas dans le SNC.</a:t>
            </a:r>
          </a:p>
          <a:p>
            <a:pPr>
              <a:defRPr/>
            </a:pPr>
            <a:r>
              <a:rPr lang="fr-CA" b="1" dirty="0"/>
              <a:t>= </a:t>
            </a:r>
            <a:r>
              <a:rPr lang="fr-CA" sz="3200" b="1" dirty="0">
                <a:solidFill>
                  <a:srgbClr val="00FF00"/>
                </a:solidFill>
              </a:rPr>
              <a:t>barrière hémato-encéphalique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4213" y="3284538"/>
            <a:ext cx="8459787" cy="3371850"/>
            <a:chOff x="431" y="2069"/>
            <a:chExt cx="5329" cy="2124"/>
          </a:xfrm>
        </p:grpSpPr>
        <p:pic>
          <p:nvPicPr>
            <p:cNvPr id="24581" name="Picture 4" descr="barrierehemato3f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4" y="2069"/>
              <a:ext cx="2136" cy="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5" descr="barrhematoencephalb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" y="2750"/>
              <a:ext cx="1275" cy="1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6" descr="barrhematoencephalb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" y="2886"/>
              <a:ext cx="1193" cy="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Freeform 7"/>
            <p:cNvSpPr>
              <a:spLocks/>
            </p:cNvSpPr>
            <p:nvPr/>
          </p:nvSpPr>
          <p:spPr bwMode="auto">
            <a:xfrm>
              <a:off x="1247" y="2387"/>
              <a:ext cx="3130" cy="454"/>
            </a:xfrm>
            <a:custGeom>
              <a:avLst/>
              <a:gdLst>
                <a:gd name="T0" fmla="*/ 3130 w 3130"/>
                <a:gd name="T1" fmla="*/ 227 h 454"/>
                <a:gd name="T2" fmla="*/ 2812 w 3130"/>
                <a:gd name="T3" fmla="*/ 0 h 454"/>
                <a:gd name="T4" fmla="*/ 272 w 3130"/>
                <a:gd name="T5" fmla="*/ 0 h 454"/>
                <a:gd name="T6" fmla="*/ 0 w 3130"/>
                <a:gd name="T7" fmla="*/ 454 h 4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30"/>
                <a:gd name="T13" fmla="*/ 0 h 454"/>
                <a:gd name="T14" fmla="*/ 3130 w 3130"/>
                <a:gd name="T15" fmla="*/ 454 h 4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30" h="454">
                  <a:moveTo>
                    <a:pt x="3130" y="227"/>
                  </a:moveTo>
                  <a:lnTo>
                    <a:pt x="2812" y="0"/>
                  </a:lnTo>
                  <a:lnTo>
                    <a:pt x="272" y="0"/>
                  </a:lnTo>
                  <a:lnTo>
                    <a:pt x="0" y="454"/>
                  </a:ln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4585" name="Line 8"/>
            <p:cNvSpPr>
              <a:spLocks noChangeShapeType="1"/>
            </p:cNvSpPr>
            <p:nvPr/>
          </p:nvSpPr>
          <p:spPr bwMode="auto">
            <a:xfrm flipH="1">
              <a:off x="3243" y="3702"/>
              <a:ext cx="63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a date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AB689D5-7074-4E6B-A05B-EC5AE9FA26A3}" type="datetime1">
              <a:rPr lang="fr-FR" smtClean="0">
                <a:solidFill>
                  <a:schemeClr val="bg1"/>
                </a:solidFill>
              </a:rPr>
              <a:pPr/>
              <a:t>16/01/2021</a:t>
            </a:fld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1267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65C5B-7B99-461F-8A4F-05A2E9296038}" type="slidenum">
              <a:rPr lang="fr-FR"/>
              <a:pPr>
                <a:defRPr/>
              </a:pPr>
              <a:t>5</a:t>
            </a:fld>
            <a:endParaRPr lang="fr-FR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27013"/>
            <a:ext cx="6391275" cy="3562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3789363"/>
            <a:ext cx="9144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  <a:p>
            <a:r>
              <a:rPr lang="fr-FR"/>
              <a:t> </a:t>
            </a:r>
            <a:r>
              <a:rPr lang="fr-FR" sz="3200" b="1"/>
              <a:t>Crânes d'homme, portant 2 trépanations cicatrisées </a:t>
            </a:r>
            <a:r>
              <a:rPr lang="fr-FR" b="1"/>
              <a:t>–</a:t>
            </a:r>
          </a:p>
          <a:p>
            <a:r>
              <a:rPr lang="fr-FR" b="1"/>
              <a:t> </a:t>
            </a:r>
            <a:r>
              <a:rPr lang="fr-FR" sz="2000" b="1"/>
              <a:t>Chalcolithique Aven-grotte de Merdeplau (Aveyron). Pièces conservées au Musée de Millau ; découvertes par G. COSTANTINI et J. PUJOL (1987) - Photographie : Loïc HIRON </a:t>
            </a:r>
            <a:endParaRPr lang="fr-FR" sz="20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39624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CA" sz="3200" b="1" dirty="0" smtClean="0"/>
              <a:t>Le </a:t>
            </a:r>
            <a:r>
              <a:rPr lang="fr-CA" sz="3200" b="1" dirty="0"/>
              <a:t>tronc cérébral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31242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Formé de :</a:t>
            </a:r>
          </a:p>
        </p:txBody>
      </p:sp>
      <p:pic>
        <p:nvPicPr>
          <p:cNvPr id="35844" name="Picture 4" descr="brain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0"/>
            <a:ext cx="53340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3124200"/>
            <a:ext cx="6229350" cy="1219200"/>
            <a:chOff x="480" y="1968"/>
            <a:chExt cx="3924" cy="768"/>
          </a:xfrm>
        </p:grpSpPr>
        <p:sp>
          <p:nvSpPr>
            <p:cNvPr id="35852" name="Text Box 6"/>
            <p:cNvSpPr txBox="1">
              <a:spLocks noChangeArrowheads="1"/>
            </p:cNvSpPr>
            <p:nvPr/>
          </p:nvSpPr>
          <p:spPr bwMode="auto">
            <a:xfrm>
              <a:off x="480" y="1968"/>
              <a:ext cx="14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Mésencéphale</a:t>
              </a:r>
            </a:p>
          </p:txBody>
        </p:sp>
        <p:sp>
          <p:nvSpPr>
            <p:cNvPr id="35853" name="Oval 7"/>
            <p:cNvSpPr>
              <a:spLocks noChangeArrowheads="1"/>
            </p:cNvSpPr>
            <p:nvPr/>
          </p:nvSpPr>
          <p:spPr bwMode="auto">
            <a:xfrm rot="-1540360">
              <a:off x="3876" y="2450"/>
              <a:ext cx="528" cy="28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35854" name="Line 8"/>
            <p:cNvSpPr>
              <a:spLocks noChangeShapeType="1"/>
            </p:cNvSpPr>
            <p:nvPr/>
          </p:nvSpPr>
          <p:spPr bwMode="auto">
            <a:xfrm>
              <a:off x="1920" y="2112"/>
              <a:ext cx="2016" cy="4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0" y="4114800"/>
            <a:ext cx="5562600" cy="822325"/>
            <a:chOff x="480" y="2592"/>
            <a:chExt cx="3504" cy="518"/>
          </a:xfrm>
        </p:grpSpPr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480" y="2592"/>
              <a:ext cx="1440" cy="5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Pont de Varole (protubérance)</a:t>
              </a:r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1872" y="2832"/>
              <a:ext cx="2112" cy="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38200" y="5181600"/>
            <a:ext cx="5638800" cy="609600"/>
            <a:chOff x="528" y="3264"/>
            <a:chExt cx="3552" cy="384"/>
          </a:xfrm>
        </p:grpSpPr>
        <p:sp>
          <p:nvSpPr>
            <p:cNvPr id="35848" name="Text Box 13"/>
            <p:cNvSpPr txBox="1">
              <a:spLocks noChangeArrowheads="1"/>
            </p:cNvSpPr>
            <p:nvPr/>
          </p:nvSpPr>
          <p:spPr bwMode="auto">
            <a:xfrm>
              <a:off x="528" y="3360"/>
              <a:ext cx="158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/>
                <a:t>Bulbe rachidien</a:t>
              </a:r>
            </a:p>
          </p:txBody>
        </p:sp>
        <p:sp>
          <p:nvSpPr>
            <p:cNvPr id="35849" name="Line 14"/>
            <p:cNvSpPr>
              <a:spLocks noChangeShapeType="1"/>
            </p:cNvSpPr>
            <p:nvPr/>
          </p:nvSpPr>
          <p:spPr bwMode="auto">
            <a:xfrm flipV="1">
              <a:off x="1968" y="3264"/>
              <a:ext cx="2112" cy="24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cnerfsl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33400"/>
            <a:ext cx="46243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371600" y="4876800"/>
            <a:ext cx="5029200" cy="976313"/>
            <a:chOff x="864" y="3072"/>
            <a:chExt cx="3168" cy="615"/>
          </a:xfrm>
        </p:grpSpPr>
        <p:sp>
          <p:nvSpPr>
            <p:cNvPr id="36874" name="Text Box 5"/>
            <p:cNvSpPr txBox="1">
              <a:spLocks noChangeArrowheads="1"/>
            </p:cNvSpPr>
            <p:nvPr/>
          </p:nvSpPr>
          <p:spPr bwMode="auto">
            <a:xfrm>
              <a:off x="864" y="3456"/>
              <a:ext cx="1196" cy="231"/>
            </a:xfrm>
            <a:prstGeom prst="rect">
              <a:avLst/>
            </a:prstGeom>
            <a:solidFill>
              <a:srgbClr val="FFFF00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800" b="1">
                  <a:solidFill>
                    <a:schemeClr val="tx1"/>
                  </a:solidFill>
                </a:rPr>
                <a:t>Bulbe rachidien</a:t>
              </a:r>
            </a:p>
          </p:txBody>
        </p:sp>
        <p:sp>
          <p:nvSpPr>
            <p:cNvPr id="36875" name="Line 6"/>
            <p:cNvSpPr>
              <a:spLocks noChangeShapeType="1"/>
            </p:cNvSpPr>
            <p:nvPr/>
          </p:nvSpPr>
          <p:spPr bwMode="auto">
            <a:xfrm flipV="1">
              <a:off x="2064" y="3072"/>
              <a:ext cx="1968" cy="48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0" y="1524000"/>
            <a:ext cx="3886200" cy="366713"/>
            <a:chOff x="960" y="960"/>
            <a:chExt cx="2448" cy="231"/>
          </a:xfrm>
        </p:grpSpPr>
        <p:sp>
          <p:nvSpPr>
            <p:cNvPr id="36872" name="Text Box 3"/>
            <p:cNvSpPr txBox="1">
              <a:spLocks noChangeArrowheads="1"/>
            </p:cNvSpPr>
            <p:nvPr/>
          </p:nvSpPr>
          <p:spPr bwMode="auto">
            <a:xfrm>
              <a:off x="960" y="960"/>
              <a:ext cx="1100" cy="231"/>
            </a:xfrm>
            <a:prstGeom prst="rect">
              <a:avLst/>
            </a:prstGeom>
            <a:solidFill>
              <a:srgbClr val="FFFF00"/>
            </a:solidFill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A" sz="1800" b="1">
                  <a:solidFill>
                    <a:schemeClr val="tx1"/>
                  </a:solidFill>
                </a:rPr>
                <a:t>Mésencéphale</a:t>
              </a:r>
            </a:p>
          </p:txBody>
        </p:sp>
        <p:sp>
          <p:nvSpPr>
            <p:cNvPr id="36873" name="Line 8"/>
            <p:cNvSpPr>
              <a:spLocks noChangeShapeType="1"/>
            </p:cNvSpPr>
            <p:nvPr/>
          </p:nvSpPr>
          <p:spPr bwMode="auto">
            <a:xfrm>
              <a:off x="2064" y="1056"/>
              <a:ext cx="13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0" y="3124200"/>
            <a:ext cx="4800600" cy="641350"/>
            <a:chOff x="480" y="1968"/>
            <a:chExt cx="3024" cy="404"/>
          </a:xfrm>
        </p:grpSpPr>
        <p:sp>
          <p:nvSpPr>
            <p:cNvPr id="36870" name="Line 7"/>
            <p:cNvSpPr>
              <a:spLocks noChangeShapeType="1"/>
            </p:cNvSpPr>
            <p:nvPr/>
          </p:nvSpPr>
          <p:spPr bwMode="auto">
            <a:xfrm flipV="1">
              <a:off x="2016" y="2160"/>
              <a:ext cx="14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36871" name="Text Box 4"/>
            <p:cNvSpPr txBox="1">
              <a:spLocks noChangeArrowheads="1"/>
            </p:cNvSpPr>
            <p:nvPr/>
          </p:nvSpPr>
          <p:spPr bwMode="auto">
            <a:xfrm>
              <a:off x="480" y="1968"/>
              <a:ext cx="1584" cy="404"/>
            </a:xfrm>
            <a:prstGeom prst="rect">
              <a:avLst/>
            </a:prstGeom>
            <a:solidFill>
              <a:srgbClr val="FFFF00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800" b="1">
                  <a:solidFill>
                    <a:schemeClr val="tx1"/>
                  </a:solidFill>
                </a:rPr>
                <a:t>Pont (protubérance annulaire)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33400" y="404664"/>
            <a:ext cx="7239000" cy="13849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800" b="1" dirty="0" smtClean="0"/>
              <a:t>Tronc cérébral Formé </a:t>
            </a:r>
            <a:r>
              <a:rPr lang="fr-CA" sz="2800" b="1" dirty="0"/>
              <a:t>de substance blanche contenant des amas de matière grise (noyaux)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683568" y="1700808"/>
            <a:ext cx="8064896" cy="13849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•"/>
            </a:pPr>
            <a:r>
              <a:rPr lang="fr-CA" sz="2800" b="1" dirty="0"/>
              <a:t>Substance blanche:</a:t>
            </a:r>
            <a:br>
              <a:rPr lang="fr-CA" sz="2800" b="1" dirty="0"/>
            </a:br>
            <a:r>
              <a:rPr lang="fr-CA" sz="2800" b="1" dirty="0"/>
              <a:t>Fibres myélinisées : liaison entre moelle et structures supérieures et avec cervelet.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838200" y="3352800"/>
            <a:ext cx="726219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•"/>
            </a:pPr>
            <a:r>
              <a:rPr lang="fr-CA" sz="2800" b="1" dirty="0"/>
              <a:t>Substance grise: activités réflexes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219200" y="3886200"/>
            <a:ext cx="6858000" cy="2462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CA" sz="2800" b="1" dirty="0"/>
              <a:t>Relais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CA" sz="2800" b="1" dirty="0"/>
              <a:t>Centre cardio-vasculaire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CA" sz="2800" b="1" dirty="0"/>
              <a:t>Centre de contrôle respiratoire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CA" sz="2800" b="1" dirty="0"/>
              <a:t>Déglutition et vomissement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08" grpId="0" autoUpdateAnimBg="0"/>
      <p:bldP spid="98309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3400" y="260648"/>
            <a:ext cx="79248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3600" b="1" dirty="0"/>
              <a:t>Certains noyaux du tronc = </a:t>
            </a:r>
            <a:r>
              <a:rPr lang="fr-CA" sz="3600" b="1" dirty="0">
                <a:solidFill>
                  <a:srgbClr val="00FF00"/>
                </a:solidFill>
              </a:rPr>
              <a:t>système modulateur diffus</a:t>
            </a:r>
            <a:endParaRPr lang="fr-CA" sz="3600" dirty="0">
              <a:solidFill>
                <a:srgbClr val="00FF00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124744"/>
            <a:ext cx="9144000" cy="203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CA" sz="2800" b="1" dirty="0" smtClean="0"/>
          </a:p>
          <a:p>
            <a:r>
              <a:rPr lang="fr-CA" sz="2800" b="1" dirty="0" smtClean="0"/>
              <a:t>= </a:t>
            </a:r>
            <a:r>
              <a:rPr lang="fr-CA" sz="2800" b="1" dirty="0"/>
              <a:t>ensemble de neurones dont les longs axones se ramifient en milliers de branches dans tout le cerveau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1520" y="3262783"/>
            <a:ext cx="8712968" cy="344709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r>
              <a:rPr lang="fr-CA" sz="2800" b="1" dirty="0"/>
              <a:t>Interviennent dans:</a:t>
            </a:r>
          </a:p>
          <a:p>
            <a:pPr marL="285750" indent="-285750">
              <a:buFontTx/>
              <a:buChar char="•"/>
            </a:pPr>
            <a:r>
              <a:rPr lang="fr-CA" sz="2800" b="1" dirty="0"/>
              <a:t>Mouvements (neurones à dopamine)</a:t>
            </a:r>
          </a:p>
          <a:p>
            <a:pPr marL="285750" indent="-285750">
              <a:buFontTx/>
              <a:buChar char="•"/>
            </a:pPr>
            <a:r>
              <a:rPr lang="fr-CA" sz="2800" b="1" dirty="0"/>
              <a:t>Régulation des états émotionnels (neurones à dopamine, à sérotonine et à adrénaline)</a:t>
            </a:r>
          </a:p>
          <a:p>
            <a:pPr marL="285750" indent="-285750">
              <a:buFontTx/>
              <a:buChar char="•"/>
            </a:pPr>
            <a:r>
              <a:rPr lang="fr-CA" sz="2800" b="1" dirty="0"/>
              <a:t>Activation de toute l’activité du cerveau: </a:t>
            </a:r>
            <a:r>
              <a:rPr lang="fr-CA" sz="3600" b="1" dirty="0">
                <a:solidFill>
                  <a:srgbClr val="00FF00"/>
                </a:solidFill>
              </a:rPr>
              <a:t>système réticulaire activateur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opaminer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188640"/>
            <a:ext cx="860444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oradrener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54494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erotoner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427168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4000" b="1" dirty="0" smtClean="0"/>
              <a:t>Le </a:t>
            </a:r>
            <a:r>
              <a:rPr lang="fr-CA" sz="4000" b="1" dirty="0"/>
              <a:t>diencéphale</a:t>
            </a:r>
          </a:p>
        </p:txBody>
      </p:sp>
      <p:pic>
        <p:nvPicPr>
          <p:cNvPr id="43011" name="Picture 3" descr="brain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55626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33400" y="2362200"/>
            <a:ext cx="31242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Formé de: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0" y="3048000"/>
            <a:ext cx="3429000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indent="-190500">
              <a:buFontTx/>
              <a:buChar char="•"/>
            </a:pPr>
            <a:r>
              <a:rPr lang="fr-CA" sz="3200" b="1" dirty="0"/>
              <a:t>Épiphyse (</a:t>
            </a:r>
            <a:r>
              <a:rPr lang="fr-CA" sz="3200" b="1" dirty="0" err="1"/>
              <a:t>épithalamus</a:t>
            </a:r>
            <a:r>
              <a:rPr lang="fr-CA" sz="3200" b="1" dirty="0"/>
              <a:t>)</a:t>
            </a:r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6477000" y="3581400"/>
            <a:ext cx="457200" cy="457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5791200" y="3371850"/>
            <a:ext cx="838200" cy="6477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CA">
              <a:solidFill>
                <a:schemeClr val="accent2"/>
              </a:solidFill>
            </a:endParaRP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0" y="4797152"/>
            <a:ext cx="2736776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indent="-190500">
              <a:buFontTx/>
              <a:buChar char="•"/>
            </a:pPr>
            <a:r>
              <a:rPr lang="fr-CA" sz="3200" b="1" dirty="0"/>
              <a:t>Thalamus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395536" y="6165304"/>
            <a:ext cx="396044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indent="-190500">
              <a:buFontTx/>
              <a:buChar char="•"/>
            </a:pPr>
            <a:r>
              <a:rPr lang="fr-CA" sz="3200" b="1" dirty="0"/>
              <a:t>Hypothalamus</a:t>
            </a:r>
          </a:p>
        </p:txBody>
      </p:sp>
      <p:sp>
        <p:nvSpPr>
          <p:cNvPr id="101386" name="Oval 10"/>
          <p:cNvSpPr>
            <a:spLocks noChangeArrowheads="1"/>
          </p:cNvSpPr>
          <p:nvPr/>
        </p:nvSpPr>
        <p:spPr bwMode="auto">
          <a:xfrm rot="-2515524">
            <a:off x="5495925" y="3911600"/>
            <a:ext cx="6858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utoUpdateAnimBg="0"/>
      <p:bldP spid="101382" grpId="0" animBg="1"/>
      <p:bldP spid="101383" grpId="0" animBg="1" autoUpdateAnimBg="0"/>
      <p:bldP spid="101384" grpId="0" autoUpdateAnimBg="0"/>
      <p:bldP spid="101385" grpId="0" autoUpdateAnimBg="0"/>
      <p:bldP spid="10138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07504" y="116632"/>
            <a:ext cx="5410200" cy="26776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/>
            <a:r>
              <a:rPr lang="fr-CA" sz="2800" b="1" dirty="0"/>
              <a:t>Épiphyse (ou glande pinéale)</a:t>
            </a:r>
          </a:p>
          <a:p>
            <a:pPr marL="285750" indent="-285750">
              <a:buFontTx/>
              <a:buChar char="•"/>
            </a:pPr>
            <a:r>
              <a:rPr lang="fr-CA" sz="2800" b="1" dirty="0"/>
              <a:t>Sécrète l’hormone mélatonine</a:t>
            </a:r>
          </a:p>
          <a:p>
            <a:pPr marL="285750" indent="-285750">
              <a:buFontTx/>
              <a:buChar char="•"/>
            </a:pPr>
            <a:r>
              <a:rPr lang="fr-CA" sz="2800" b="1" dirty="0"/>
              <a:t>Rôle dans la régulation du cycle circadien</a:t>
            </a:r>
          </a:p>
        </p:txBody>
      </p:sp>
      <p:pic>
        <p:nvPicPr>
          <p:cNvPr id="102403" name="Picture 3" descr="thala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971800"/>
            <a:ext cx="342582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Cervc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"/>
            <a:ext cx="302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7162800" y="13716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0" y="3124200"/>
            <a:ext cx="5436096" cy="3323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r>
              <a:rPr lang="fr-CA" sz="2800" b="1" dirty="0"/>
              <a:t>Thalamus</a:t>
            </a:r>
          </a:p>
          <a:p>
            <a:pPr marL="285750" indent="-285750">
              <a:buFontTx/>
              <a:buChar char="•"/>
            </a:pPr>
            <a:r>
              <a:rPr lang="fr-CA" sz="2800" b="1" dirty="0"/>
              <a:t>Centre de relais : presque toutes les informations sensorielles y font relais</a:t>
            </a:r>
          </a:p>
          <a:p>
            <a:pPr marL="285750" indent="-285750">
              <a:buFontTx/>
              <a:buChar char="•"/>
            </a:pPr>
            <a:r>
              <a:rPr lang="fr-CA" sz="2800" b="1" dirty="0"/>
              <a:t>« Tri » de l’information</a:t>
            </a:r>
          </a:p>
          <a:p>
            <a:pPr marL="285750" indent="-285750">
              <a:buFontTx/>
              <a:buChar char="•"/>
            </a:pPr>
            <a:r>
              <a:rPr lang="fr-CA" sz="2800" b="1" dirty="0"/>
              <a:t>Rôle dans les émotions</a:t>
            </a:r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6781800" y="1295400"/>
            <a:ext cx="3810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utoUpdateAnimBg="0"/>
      <p:bldP spid="10240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05272" y="-27384"/>
            <a:ext cx="4402832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3600" b="1" dirty="0"/>
              <a:t>Hypothalamus</a:t>
            </a:r>
          </a:p>
        </p:txBody>
      </p:sp>
      <p:pic>
        <p:nvPicPr>
          <p:cNvPr id="45059" name="Picture 3" descr="Cervc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"/>
            <a:ext cx="302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6705600" y="1524000"/>
            <a:ext cx="304800" cy="3048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-72008" y="548680"/>
            <a:ext cx="9324528" cy="6124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buFontTx/>
              <a:buChar char="•"/>
            </a:pPr>
            <a:r>
              <a:rPr lang="fr-CA" sz="2800" b="1" dirty="0"/>
              <a:t>Contrôle de tous les </a:t>
            </a:r>
            <a:r>
              <a:rPr lang="fr-CA" sz="2800" b="1" dirty="0" smtClean="0"/>
              <a:t>organes</a:t>
            </a:r>
          </a:p>
          <a:p>
            <a:pPr marL="288925" indent="-288925"/>
            <a:r>
              <a:rPr lang="fr-CA" sz="2800" b="1" dirty="0" smtClean="0"/>
              <a:t> </a:t>
            </a:r>
            <a:r>
              <a:rPr lang="fr-CA" sz="2800" b="1" dirty="0"/>
              <a:t>végétatifs par le </a:t>
            </a:r>
            <a:r>
              <a:rPr lang="fr-CA" sz="2800" b="1" dirty="0" smtClean="0"/>
              <a:t>SNA</a:t>
            </a:r>
          </a:p>
          <a:p>
            <a:pPr marL="288925" indent="-288925"/>
            <a:r>
              <a:rPr lang="fr-CA" sz="2800" b="1" dirty="0" smtClean="0"/>
              <a:t> </a:t>
            </a:r>
            <a:r>
              <a:rPr lang="fr-CA" sz="2800" b="1" dirty="0"/>
              <a:t>(</a:t>
            </a:r>
            <a:r>
              <a:rPr lang="fr-CA" sz="2800" b="1" dirty="0" smtClean="0"/>
              <a:t>parasympathique </a:t>
            </a:r>
            <a:r>
              <a:rPr lang="fr-CA" sz="2800" b="1" dirty="0"/>
              <a:t>et </a:t>
            </a:r>
            <a:r>
              <a:rPr lang="fr-CA" sz="2800" b="1" dirty="0" smtClean="0"/>
              <a:t>sympathique)</a:t>
            </a:r>
            <a:endParaRPr lang="fr-CA" sz="2800" b="1" dirty="0"/>
          </a:p>
          <a:p>
            <a:pPr marL="288925" indent="-288925">
              <a:buFontTx/>
              <a:buChar char="•"/>
            </a:pPr>
            <a:r>
              <a:rPr lang="fr-CA" sz="2800" b="1" dirty="0"/>
              <a:t>Rôle dans les émotions</a:t>
            </a:r>
          </a:p>
          <a:p>
            <a:pPr marL="288925" indent="-288925">
              <a:buFontTx/>
              <a:buChar char="•"/>
            </a:pPr>
            <a:r>
              <a:rPr lang="fr-CA" sz="2800" b="1" dirty="0"/>
              <a:t>Régulation de la température</a:t>
            </a:r>
          </a:p>
          <a:p>
            <a:pPr marL="288925" indent="-288925">
              <a:buFontTx/>
              <a:buChar char="•"/>
            </a:pPr>
            <a:r>
              <a:rPr lang="fr-CA" sz="2800" b="1" dirty="0"/>
              <a:t>Régulation de l'appétit</a:t>
            </a:r>
          </a:p>
          <a:p>
            <a:pPr marL="288925" indent="-288925">
              <a:buFontTx/>
              <a:buChar char="•"/>
            </a:pPr>
            <a:r>
              <a:rPr lang="fr-CA" sz="2800" b="1" dirty="0"/>
              <a:t>Régulation de la soif</a:t>
            </a:r>
          </a:p>
          <a:p>
            <a:pPr marL="288925" indent="-288925">
              <a:buFontTx/>
              <a:buChar char="•"/>
            </a:pPr>
            <a:r>
              <a:rPr lang="fr-CA" sz="2800" b="1" dirty="0"/>
              <a:t>Horloge interne</a:t>
            </a:r>
          </a:p>
          <a:p>
            <a:pPr marL="288925" indent="-288925">
              <a:buFontTx/>
              <a:buChar char="•"/>
            </a:pPr>
            <a:r>
              <a:rPr lang="fr-CA" sz="2800" b="1" dirty="0"/>
              <a:t>Contrôle du système hormonal (par le contrôle de l'</a:t>
            </a:r>
            <a:r>
              <a:rPr lang="fr-CA" sz="2800" b="1" dirty="0">
                <a:solidFill>
                  <a:srgbClr val="FF9900"/>
                </a:solidFill>
              </a:rPr>
              <a:t>hypophyse</a:t>
            </a:r>
            <a:r>
              <a:rPr lang="fr-CA" sz="2800" b="1" dirty="0"/>
              <a:t>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-1116013" y="-603250"/>
            <a:ext cx="7772401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b="1" u="sng" dirty="0" smtClean="0">
                <a:solidFill>
                  <a:schemeClr val="bg1"/>
                </a:solidFill>
              </a:rPr>
              <a:t>EGYPTE ANCIENNE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sp>
        <p:nvSpPr>
          <p:cNvPr id="14339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B0A6921-5918-45C1-911E-F8A89B3678C2}" type="datetime1">
              <a:rPr lang="fr-FR" smtClean="0">
                <a:solidFill>
                  <a:schemeClr val="bg1"/>
                </a:solidFill>
              </a:rPr>
              <a:pPr/>
              <a:t>16/01/2021</a:t>
            </a:fld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434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339BE39D-92D1-4B03-8A58-4252ECAE7CD4}" type="slidenum">
              <a:rPr lang="fr-FR" smtClean="0">
                <a:solidFill>
                  <a:schemeClr val="bg1"/>
                </a:solidFill>
              </a:rPr>
              <a:pPr/>
              <a:t>6</a:t>
            </a:fld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92150"/>
            <a:ext cx="9144000" cy="5386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2800" b="1" dirty="0">
                <a:solidFill>
                  <a:schemeClr val="bg1"/>
                </a:solidFill>
              </a:rPr>
              <a:t>La  momification </a:t>
            </a:r>
          </a:p>
          <a:p>
            <a:pPr>
              <a:spcBef>
                <a:spcPts val="0"/>
              </a:spcBef>
              <a:defRPr/>
            </a:pPr>
            <a:r>
              <a:rPr lang="fr-FR" sz="2800" dirty="0"/>
              <a:t>Le cœur est laissé, car il était censé être le siège des sentiments, de la conscience et de la vie. </a:t>
            </a:r>
          </a:p>
          <a:p>
            <a:pPr>
              <a:spcBef>
                <a:spcPts val="0"/>
              </a:spcBef>
              <a:defRPr/>
            </a:pPr>
            <a:r>
              <a:rPr lang="fr-FR" sz="2800" dirty="0"/>
              <a:t>Au moment de la </a:t>
            </a: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momification</a:t>
            </a:r>
            <a:r>
              <a:rPr lang="fr-FR" sz="2800" dirty="0"/>
              <a:t> du corps du </a:t>
            </a:r>
            <a:r>
              <a:rPr lang="fr-FR" sz="2800" b="1" dirty="0">
                <a:solidFill>
                  <a:srgbClr val="00FF00"/>
                </a:solidFill>
              </a:rPr>
              <a:t>PHARAON</a:t>
            </a:r>
            <a:endParaRPr lang="fr-FR" sz="2800" dirty="0">
              <a:solidFill>
                <a:srgbClr val="00FF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fr-FR" sz="2800" dirty="0"/>
              <a:t> </a:t>
            </a:r>
            <a:r>
              <a:rPr lang="fr-FR" sz="3200" b="1" dirty="0"/>
              <a:t>4 organes</a:t>
            </a:r>
            <a:r>
              <a:rPr lang="fr-FR" sz="2800" dirty="0"/>
              <a:t> jugés importants étaient conservés dans des jarres placées dans sa tombe :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800" dirty="0"/>
              <a:t>Le  foie,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800" dirty="0"/>
              <a:t>Les  poumons,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800" dirty="0"/>
              <a:t>L 'estomac </a:t>
            </a:r>
            <a:r>
              <a:rPr lang="fr-FR" sz="2800" dirty="0" smtClean="0"/>
              <a:t> </a:t>
            </a:r>
            <a:endParaRPr lang="fr-FR" sz="2800" dirty="0"/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800" dirty="0"/>
              <a:t>Les  intestins. </a:t>
            </a:r>
          </a:p>
          <a:p>
            <a:pPr lvl="1">
              <a:spcBef>
                <a:spcPts val="0"/>
              </a:spcBef>
              <a:defRPr/>
            </a:pPr>
            <a:r>
              <a:rPr lang="fr-FR" sz="2800" dirty="0"/>
              <a:t>Le </a:t>
            </a:r>
            <a:r>
              <a:rPr lang="fr-F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cerveau </a:t>
            </a:r>
            <a:r>
              <a:rPr lang="fr-FR" sz="2800" dirty="0"/>
              <a:t>considéré sans importance pour la survie dans l'au-delà était extirpé du crâne et jeté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4016" y="1916832"/>
            <a:ext cx="7772400" cy="2232248"/>
          </a:xfrm>
        </p:spPr>
        <p:txBody>
          <a:bodyPr/>
          <a:lstStyle/>
          <a:p>
            <a:r>
              <a:rPr lang="fr-FR" sz="2400" b="1" dirty="0" smtClean="0">
                <a:solidFill>
                  <a:srgbClr val="00FF00"/>
                </a:solidFill>
              </a:rPr>
              <a:t/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/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/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/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smtClean="0">
                <a:solidFill>
                  <a:srgbClr val="00FF00"/>
                </a:solidFill>
              </a:rPr>
              <a:t/>
            </a:r>
            <a:br>
              <a:rPr lang="fr-FR" sz="2400" b="1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/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> L’ANATOMIE ET LA PHYSIOLOGIE</a:t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> José A. </a:t>
            </a:r>
            <a:r>
              <a:rPr lang="fr-FR" sz="2400" b="1" dirty="0" err="1" smtClean="0">
                <a:solidFill>
                  <a:srgbClr val="00FF00"/>
                </a:solidFill>
              </a:rPr>
              <a:t>Valciukas</a:t>
            </a:r>
            <a:r>
              <a:rPr lang="fr-FR" sz="2400" b="1" dirty="0" smtClean="0">
                <a:solidFill>
                  <a:srgbClr val="00FF00"/>
                </a:solidFill>
              </a:rPr>
              <a:t> José A. </a:t>
            </a:r>
            <a:r>
              <a:rPr lang="fr-FR" sz="2400" b="1" dirty="0" err="1" smtClean="0">
                <a:solidFill>
                  <a:srgbClr val="00FF00"/>
                </a:solidFill>
              </a:rPr>
              <a:t>Valciukas</a:t>
            </a:r>
            <a:r>
              <a:rPr lang="fr-FR" sz="2400" b="1" dirty="0" smtClean="0">
                <a:solidFill>
                  <a:srgbClr val="00FF00"/>
                </a:solidFill>
              </a:rPr>
              <a:t> </a:t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> LES AGENTS NEUROTOXIQUES CHIMIQUES</a:t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> Peter </a:t>
            </a:r>
            <a:r>
              <a:rPr lang="fr-FR" sz="2400" b="1" dirty="0" err="1" smtClean="0">
                <a:solidFill>
                  <a:srgbClr val="00FF00"/>
                </a:solidFill>
              </a:rPr>
              <a:t>Arlien</a:t>
            </a:r>
            <a:r>
              <a:rPr lang="fr-FR" sz="2400" b="1" dirty="0" smtClean="0">
                <a:solidFill>
                  <a:srgbClr val="00FF00"/>
                </a:solidFill>
              </a:rPr>
              <a:t>-</a:t>
            </a:r>
            <a:r>
              <a:rPr lang="fr-FR" sz="2400" b="1" dirty="0" err="1" smtClean="0">
                <a:solidFill>
                  <a:srgbClr val="00FF00"/>
                </a:solidFill>
              </a:rPr>
              <a:t>Søborg</a:t>
            </a:r>
            <a:r>
              <a:rPr lang="fr-FR" sz="2400" b="1" dirty="0" smtClean="0">
                <a:solidFill>
                  <a:srgbClr val="00FF00"/>
                </a:solidFill>
              </a:rPr>
              <a:t> et Leif </a:t>
            </a:r>
            <a:r>
              <a:rPr lang="fr-FR" sz="2400" b="1" dirty="0" err="1" smtClean="0">
                <a:solidFill>
                  <a:srgbClr val="00FF00"/>
                </a:solidFill>
              </a:rPr>
              <a:t>Simonsen</a:t>
            </a:r>
            <a:r>
              <a:rPr lang="fr-FR" sz="2400" b="1" dirty="0" smtClean="0">
                <a:solidFill>
                  <a:srgbClr val="00FF00"/>
                </a:solidFill>
              </a:rPr>
              <a:t>: Peter </a:t>
            </a:r>
            <a:r>
              <a:rPr lang="fr-FR" sz="2400" b="1" dirty="0" err="1" smtClean="0">
                <a:solidFill>
                  <a:srgbClr val="00FF00"/>
                </a:solidFill>
              </a:rPr>
              <a:t>Arlien</a:t>
            </a:r>
            <a:r>
              <a:rPr lang="fr-FR" sz="2400" b="1" dirty="0" smtClean="0">
                <a:solidFill>
                  <a:srgbClr val="00FF00"/>
                </a:solidFill>
              </a:rPr>
              <a:t>-</a:t>
            </a:r>
            <a:r>
              <a:rPr lang="fr-FR" sz="2400" b="1" dirty="0" err="1" smtClean="0">
                <a:solidFill>
                  <a:srgbClr val="00FF00"/>
                </a:solidFill>
              </a:rPr>
              <a:t>Søborg</a:t>
            </a:r>
            <a:r>
              <a:rPr lang="fr-FR" sz="2400" b="1" dirty="0" smtClean="0">
                <a:solidFill>
                  <a:srgbClr val="00FF00"/>
                </a:solidFill>
              </a:rPr>
              <a:t> et Leif </a:t>
            </a:r>
            <a:r>
              <a:rPr lang="fr-FR" sz="2400" b="1" dirty="0" err="1" smtClean="0">
                <a:solidFill>
                  <a:srgbClr val="00FF00"/>
                </a:solidFill>
              </a:rPr>
              <a:t>Simonsen</a:t>
            </a:r>
            <a:r>
              <a:rPr lang="fr-FR" sz="2400" b="1" dirty="0" smtClean="0">
                <a:solidFill>
                  <a:srgbClr val="00FF00"/>
                </a:solidFill>
              </a:rPr>
              <a:t/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> </a:t>
            </a:r>
            <a:r>
              <a:rPr lang="fr-FR" sz="2400" b="1" dirty="0" err="1" smtClean="0">
                <a:solidFill>
                  <a:srgbClr val="00FF00"/>
                </a:solidFill>
              </a:rPr>
              <a:t>Simonsen</a:t>
            </a:r>
            <a:r>
              <a:rPr lang="fr-FR" sz="2400" b="1" dirty="0" smtClean="0">
                <a:solidFill>
                  <a:srgbClr val="00FF00"/>
                </a:solidFill>
              </a:rPr>
              <a:t> et coll., 1994 </a:t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> LE SYSTÈME NERVEUX: PRÉSENTATION GÉNÉRALE</a:t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>Donna </a:t>
            </a:r>
            <a:r>
              <a:rPr lang="fr-FR" sz="2400" b="1" dirty="0" err="1" smtClean="0">
                <a:solidFill>
                  <a:srgbClr val="00FF00"/>
                </a:solidFill>
              </a:rPr>
              <a:t>Mergler</a:t>
            </a:r>
            <a:r>
              <a:rPr lang="fr-FR" sz="2400" b="1" dirty="0" smtClean="0">
                <a:solidFill>
                  <a:srgbClr val="00FF00"/>
                </a:solidFill>
              </a:rPr>
              <a:t> et José A. </a:t>
            </a:r>
            <a:r>
              <a:rPr lang="fr-FR" sz="2400" b="1" dirty="0" err="1" smtClean="0">
                <a:solidFill>
                  <a:srgbClr val="00FF00"/>
                </a:solidFill>
              </a:rPr>
              <a:t>Valciukas</a:t>
            </a:r>
            <a:r>
              <a:rPr lang="fr-FR" sz="2400" b="1" dirty="0" smtClean="0">
                <a:solidFill>
                  <a:srgbClr val="00FF00"/>
                </a:solidFill>
              </a:rPr>
              <a:t/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>PHYSIOLOGIE DES GRANDES FONCTIONS</a:t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>Sylvain DURAND</a:t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>LE SYSTÈME NERVEUX</a:t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err="1" smtClean="0">
                <a:solidFill>
                  <a:srgbClr val="00FF00"/>
                </a:solidFill>
              </a:rPr>
              <a:t>Mariane</a:t>
            </a:r>
            <a:r>
              <a:rPr lang="fr-FR" sz="2400" b="1" dirty="0" smtClean="0">
                <a:solidFill>
                  <a:srgbClr val="00FF00"/>
                </a:solidFill>
              </a:rPr>
              <a:t> Zeller Université de Bourgogne</a:t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/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/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/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/>
            </a:r>
            <a:br>
              <a:rPr lang="fr-FR" sz="2400" b="1" dirty="0" smtClean="0">
                <a:solidFill>
                  <a:srgbClr val="00FF00"/>
                </a:solidFill>
              </a:rPr>
            </a:br>
            <a:r>
              <a:rPr lang="fr-FR" sz="2400" b="1" dirty="0" smtClean="0">
                <a:solidFill>
                  <a:srgbClr val="00FF00"/>
                </a:solidFill>
              </a:rPr>
              <a:t/>
            </a:r>
            <a:br>
              <a:rPr lang="fr-FR" sz="2400" b="1" dirty="0" smtClean="0">
                <a:solidFill>
                  <a:srgbClr val="00FF00"/>
                </a:solidFill>
              </a:rPr>
            </a:br>
            <a:endParaRPr lang="fr-FR" sz="24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99745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b="1" i="1" u="sng" dirty="0" smtClean="0">
                <a:solidFill>
                  <a:schemeClr val="bg1"/>
                </a:solidFill>
              </a:rPr>
              <a:t>VI SIÈCLE AV. J-C</a:t>
            </a:r>
            <a:endParaRPr lang="fr-FR" u="sng" dirty="0" smtClean="0">
              <a:solidFill>
                <a:schemeClr val="bg1"/>
              </a:solidFill>
            </a:endParaRPr>
          </a:p>
          <a:p>
            <a:r>
              <a:rPr lang="fr-FR" sz="2800" dirty="0" smtClean="0"/>
              <a:t> </a:t>
            </a:r>
            <a:r>
              <a:rPr lang="fr-FR" sz="2800" b="1" i="1" dirty="0" smtClean="0"/>
              <a:t>LE CERVEAU EST L’ORGANE DE L’INTELLIGENCE, QUI CONTRÔLERAIT LES SENS ET LE MOUVEMENT </a:t>
            </a:r>
          </a:p>
          <a:p>
            <a:r>
              <a:rPr lang="fr-FR" sz="3600" b="1" i="1" dirty="0" err="1" smtClean="0"/>
              <a:t>Alcméon</a:t>
            </a:r>
            <a:r>
              <a:rPr lang="fr-FR" sz="3600" b="1" i="1" dirty="0" smtClean="0"/>
              <a:t> de Crotone </a:t>
            </a:r>
            <a:r>
              <a:rPr lang="fr-FR" b="1" i="1" dirty="0" smtClean="0"/>
              <a:t>est un médecin, physiologiste, astronome et philosophe pythagoricien </a:t>
            </a:r>
            <a:r>
              <a:rPr lang="fr-FR" i="1" dirty="0" smtClean="0"/>
              <a:t>du </a:t>
            </a:r>
            <a:r>
              <a:rPr lang="fr-FR" sz="2800" b="1" i="1" dirty="0" smtClean="0"/>
              <a:t>VIe siècle av. J-C</a:t>
            </a:r>
            <a:r>
              <a:rPr lang="fr-FR" i="1" dirty="0" smtClean="0"/>
              <a:t>. </a:t>
            </a:r>
            <a:r>
              <a:rPr lang="fr-FR" b="1" i="1" dirty="0" err="1" smtClean="0"/>
              <a:t>Alcméon</a:t>
            </a:r>
            <a:r>
              <a:rPr lang="fr-FR" b="1" i="1" dirty="0" smtClean="0"/>
              <a:t> dédia ses </a:t>
            </a:r>
            <a:r>
              <a:rPr lang="fr-FR" b="1" i="1" dirty="0" err="1" smtClean="0"/>
              <a:t>oeuvres</a:t>
            </a:r>
            <a:r>
              <a:rPr lang="fr-FR" b="1" i="1" dirty="0" smtClean="0"/>
              <a:t> à </a:t>
            </a:r>
            <a:r>
              <a:rPr lang="fr-FR" b="1" i="1" dirty="0" err="1" smtClean="0"/>
              <a:t>Brontinos</a:t>
            </a:r>
            <a:r>
              <a:rPr lang="fr-FR" b="1" i="1" dirty="0" smtClean="0"/>
              <a:t>. C'est le premier disciple de Pythagore dont nous ayons quelques fragments. Son </a:t>
            </a:r>
            <a:r>
              <a:rPr lang="fr-FR" b="1" i="1" dirty="0" err="1" smtClean="0"/>
              <a:t>oeuvre</a:t>
            </a:r>
            <a:r>
              <a:rPr lang="fr-FR" b="1" i="1" dirty="0" smtClean="0"/>
              <a:t> est essentiellement d'ordre médicale: il serait le premier à avoir pratiqué la </a:t>
            </a:r>
            <a:r>
              <a:rPr lang="fr-FR" b="1" i="1" dirty="0" smtClean="0">
                <a:solidFill>
                  <a:srgbClr val="00FF00"/>
                </a:solidFill>
              </a:rPr>
              <a:t>dissection</a:t>
            </a:r>
            <a:r>
              <a:rPr lang="fr-FR" i="1" dirty="0" smtClean="0"/>
              <a:t> </a:t>
            </a:r>
            <a:r>
              <a:rPr lang="fr-FR" b="1" i="1" dirty="0" smtClean="0"/>
              <a:t>(il aurait découvert l'existence des</a:t>
            </a:r>
            <a:r>
              <a:rPr lang="fr-FR" i="1" dirty="0" smtClean="0"/>
              <a:t> </a:t>
            </a:r>
            <a:r>
              <a:rPr lang="fr-FR" i="1" dirty="0" smtClean="0">
                <a:solidFill>
                  <a:srgbClr val="00FF00"/>
                </a:solidFill>
              </a:rPr>
              <a:t>trompes d'Eustache </a:t>
            </a:r>
            <a:r>
              <a:rPr lang="fr-FR" i="1" dirty="0" smtClean="0"/>
              <a:t>et </a:t>
            </a:r>
            <a:r>
              <a:rPr lang="fr-FR" i="1" dirty="0" smtClean="0">
                <a:solidFill>
                  <a:srgbClr val="00FF00"/>
                </a:solidFill>
              </a:rPr>
              <a:t>des nerfs optiques</a:t>
            </a:r>
            <a:r>
              <a:rPr lang="fr-FR" i="1" dirty="0" smtClean="0"/>
              <a:t>), </a:t>
            </a:r>
          </a:p>
          <a:p>
            <a:r>
              <a:rPr lang="fr-FR" i="1" dirty="0" smtClean="0"/>
              <a:t> </a:t>
            </a:r>
            <a:r>
              <a:rPr lang="fr-FR" b="1" i="1" dirty="0" smtClean="0"/>
              <a:t>Il a découvert le </a:t>
            </a:r>
            <a:r>
              <a:rPr lang="fr-FR" b="1" i="1" dirty="0" smtClean="0">
                <a:solidFill>
                  <a:srgbClr val="00FF00"/>
                </a:solidFill>
              </a:rPr>
              <a:t>canal auditif et le tympan</a:t>
            </a:r>
            <a:r>
              <a:rPr lang="fr-FR" i="1" dirty="0" smtClean="0"/>
              <a:t>, </a:t>
            </a:r>
            <a:r>
              <a:rPr lang="fr-FR" b="1" i="1" dirty="0" smtClean="0"/>
              <a:t>et expliqué l'audition par l'écho à l'intérieur de l'oreille. </a:t>
            </a:r>
            <a:endParaRPr lang="fr-FR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0" y="773113"/>
            <a:ext cx="91440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200" b="1" u="sng" dirty="0" smtClean="0">
                <a:solidFill>
                  <a:schemeClr val="bg1"/>
                </a:solidFill>
              </a:rPr>
              <a:t>GRECE ANTIQUE </a:t>
            </a:r>
            <a:r>
              <a:rPr lang="fr-FR" sz="3200" b="1" dirty="0" smtClean="0">
                <a:solidFill>
                  <a:schemeClr val="bg1"/>
                </a:solidFill>
              </a:rPr>
              <a:t/>
            </a:r>
            <a:br>
              <a:rPr lang="fr-FR" sz="3200" b="1" dirty="0" smtClean="0">
                <a:solidFill>
                  <a:schemeClr val="bg1"/>
                </a:solidFill>
              </a:rPr>
            </a:br>
            <a:r>
              <a:rPr lang="fr-FR" sz="3200" b="1" dirty="0" smtClean="0">
                <a:solidFill>
                  <a:schemeClr val="bg1"/>
                </a:solidFill>
              </a:rPr>
              <a:t>HIPPOCRATE (460-379 AV. J.C.) </a:t>
            </a:r>
            <a:br>
              <a:rPr lang="fr-FR" sz="3200" b="1" dirty="0" smtClean="0">
                <a:solidFill>
                  <a:schemeClr val="bg1"/>
                </a:solidFill>
              </a:rPr>
            </a:br>
            <a:r>
              <a:rPr lang="fr-FR" sz="3200" b="1" dirty="0" smtClean="0">
                <a:solidFill>
                  <a:schemeClr val="bg1"/>
                </a:solidFill>
              </a:rPr>
              <a:t>ARISTOTE (384-322 AV. J.C.)</a:t>
            </a:r>
            <a:r>
              <a:rPr lang="fr-FR" u="sng" dirty="0" smtClean="0">
                <a:solidFill>
                  <a:schemeClr val="bg1"/>
                </a:solidFill>
              </a:rPr>
              <a:t/>
            </a:r>
            <a:br>
              <a:rPr lang="fr-FR" u="sng" dirty="0" smtClean="0">
                <a:solidFill>
                  <a:schemeClr val="bg1"/>
                </a:solidFill>
              </a:rPr>
            </a:b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3315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28B47E-49BC-4D6B-B7F7-74C1ABCDDFE1}" type="datetime1">
              <a:rPr lang="fr-FR"/>
              <a:pPr>
                <a:defRPr/>
              </a:pPr>
              <a:t>16/01/2021</a:t>
            </a:fld>
            <a:endParaRPr lang="fr-FR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0F2D3604-2BF2-4A67-A0FC-5C2F1AF75E30}" type="slidenum">
              <a:rPr lang="fr-FR" smtClean="0">
                <a:solidFill>
                  <a:schemeClr val="bg1"/>
                </a:solidFill>
              </a:rPr>
              <a:pPr/>
              <a:t>8</a:t>
            </a:fld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5365" name="ZoneTexte 5"/>
          <p:cNvSpPr txBox="1">
            <a:spLocks noChangeArrowheads="1"/>
          </p:cNvSpPr>
          <p:nvPr/>
        </p:nvSpPr>
        <p:spPr bwMode="auto">
          <a:xfrm>
            <a:off x="0" y="2463800"/>
            <a:ext cx="8101013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cerveau est le siège:</a:t>
            </a:r>
          </a:p>
          <a:p>
            <a:pPr>
              <a:buFont typeface="Arial" charset="0"/>
              <a:buChar char="•"/>
            </a:pPr>
            <a:r>
              <a:rPr lang="fr-FR" sz="3200" b="1" dirty="0">
                <a:solidFill>
                  <a:schemeClr val="bg1"/>
                </a:solidFill>
              </a:rPr>
              <a:t>Sensations </a:t>
            </a:r>
          </a:p>
          <a:p>
            <a:pPr>
              <a:buFont typeface="Arial" charset="0"/>
              <a:buChar char="•"/>
            </a:pPr>
            <a:r>
              <a:rPr lang="fr-FR" sz="3200" b="1" dirty="0">
                <a:solidFill>
                  <a:schemeClr val="bg1"/>
                </a:solidFill>
              </a:rPr>
              <a:t>Perception</a:t>
            </a:r>
          </a:p>
          <a:p>
            <a:pPr>
              <a:buFont typeface="Arial" charset="0"/>
              <a:buChar char="•"/>
            </a:pPr>
            <a:r>
              <a:rPr lang="fr-FR" sz="3200" b="1" dirty="0">
                <a:solidFill>
                  <a:schemeClr val="bg1"/>
                </a:solidFill>
              </a:rPr>
              <a:t>Intelligence</a:t>
            </a:r>
          </a:p>
          <a:p>
            <a:pPr>
              <a:buFont typeface="Arial" charset="0"/>
              <a:buChar char="•"/>
            </a:pPr>
            <a:r>
              <a:rPr lang="fr-FR" sz="3200" b="1" dirty="0">
                <a:solidFill>
                  <a:schemeClr val="bg1"/>
                </a:solidFill>
              </a:rPr>
              <a:t>Refroidir  le sang</a:t>
            </a:r>
          </a:p>
          <a:p>
            <a:pPr>
              <a:buFont typeface="Arial" charset="0"/>
              <a:buChar char="•"/>
            </a:pPr>
            <a:r>
              <a:rPr lang="fr-FR" sz="3200" b="1" dirty="0">
                <a:solidFill>
                  <a:schemeClr val="bg1"/>
                </a:solidFill>
              </a:rPr>
              <a:t>Tempérer  la chaleur du cœur.</a:t>
            </a:r>
            <a:endParaRPr lang="fr-FR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4339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313565-61B9-40CA-8AC2-815489B67525}" type="datetime1">
              <a:rPr lang="fr-FR"/>
              <a:pPr>
                <a:defRPr/>
              </a:pPr>
              <a:t>16/01/2021</a:t>
            </a:fld>
            <a:endParaRPr lang="fr-FR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05B53-0B88-4D47-AC52-DEB1CB153730}" type="slidenum">
              <a:rPr lang="fr-FR"/>
              <a:pPr>
                <a:defRPr/>
              </a:pPr>
              <a:t>9</a:t>
            </a:fld>
            <a:endParaRPr lang="fr-FR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584200"/>
            <a:ext cx="9058275" cy="6229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6390" name="ZoneTexte 5"/>
          <p:cNvSpPr txBox="1">
            <a:spLocks noChangeArrowheads="1"/>
          </p:cNvSpPr>
          <p:nvPr/>
        </p:nvSpPr>
        <p:spPr bwMode="auto">
          <a:xfrm>
            <a:off x="1331913" y="5848350"/>
            <a:ext cx="3384550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Antique Olive Compact" pitchFamily="34" charset="0"/>
              </a:rPr>
              <a:t>HIPPOCRATE</a:t>
            </a:r>
            <a:endParaRPr lang="fr-FR" b="1" dirty="0">
              <a:solidFill>
                <a:srgbClr val="FF0000"/>
              </a:solidFill>
              <a:latin typeface="Antique Olive Compact" pitchFamily="34" charset="0"/>
            </a:endParaRPr>
          </a:p>
        </p:txBody>
      </p:sp>
      <p:sp>
        <p:nvSpPr>
          <p:cNvPr id="16391" name="ZoneTexte 6"/>
          <p:cNvSpPr txBox="1">
            <a:spLocks noChangeArrowheads="1"/>
          </p:cNvSpPr>
          <p:nvPr/>
        </p:nvSpPr>
        <p:spPr bwMode="auto">
          <a:xfrm>
            <a:off x="5508625" y="5775325"/>
            <a:ext cx="33845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Antique Olive Compact" pitchFamily="34" charset="0"/>
              </a:rPr>
              <a:t>ARISTOTE</a:t>
            </a:r>
            <a:endParaRPr lang="fr-FR" b="1" dirty="0">
              <a:solidFill>
                <a:srgbClr val="FF0000"/>
              </a:solidFill>
              <a:latin typeface="Antique Olive Compac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umoi">
  <a:themeElements>
    <a:clrScheme name="bleumoi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eumoi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umoi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moi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moi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moi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moi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moi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moi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Office\Modèles\bleumoi.pot</Template>
  <TotalTime>0</TotalTime>
  <Words>1428</Words>
  <Application>Microsoft Office PowerPoint</Application>
  <PresentationFormat>Affichage à l'écran (4:3)</PresentationFormat>
  <Paragraphs>283</Paragraphs>
  <Slides>60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2" baseType="lpstr">
      <vt:lpstr>bleumoi</vt:lpstr>
      <vt:lpstr>Clip</vt:lpstr>
      <vt:lpstr>PROGRAMME DU MODULE DE PHYSIOLOGIE DES GRANDES FONCTIONS</vt:lpstr>
      <vt:lpstr>Diapositive 2</vt:lpstr>
      <vt:lpstr>Diapositive 3</vt:lpstr>
      <vt:lpstr>Diapositive 4</vt:lpstr>
      <vt:lpstr>Diapositive 5</vt:lpstr>
      <vt:lpstr>  EGYPTE ANCIENNE</vt:lpstr>
      <vt:lpstr>Diapositive 7</vt:lpstr>
      <vt:lpstr>GRECE ANTIQUE  HIPPOCRATE (460-379 AV. J.C.)  ARISTOTE (384-322 AV. J.C.) </vt:lpstr>
      <vt:lpstr>Diapositive 9</vt:lpstr>
      <vt:lpstr>ROME ANTIQUE  GALIEN (130-200) - MEDECIN DES GLADIATEURS ET DISSECTION D'ANIMAUX  </vt:lpstr>
      <vt:lpstr>MOYEN-AGE </vt:lpstr>
      <vt:lpstr>MOYEN AGE</vt:lpstr>
      <vt:lpstr>MOYEN AGE</vt:lpstr>
      <vt:lpstr>Diapositive 14</vt:lpstr>
      <vt:lpstr>Diapositive 15</vt:lpstr>
      <vt:lpstr>XIXème SIECLE</vt:lpstr>
      <vt:lpstr>Franz Josef Gall (1758- 1828), médecin et anatomiste allemand, fut le créateur de la phrénologie  </vt:lpstr>
      <vt:lpstr>XXème  SIECLE 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       L’ANATOMIE ET LA PHYSIOLOGIE  José A. Valciukas José A. Valciukas   LES AGENTS NEUROTOXIQUES CHIMIQUES  Peter Arlien-Søborg et Leif Simonsen: Peter Arlien-Søborg et Leif Simonsen  Simonsen et coll., 1994   LE SYSTÈME NERVEUX: PRÉSENTATION GÉNÉRALE Donna Mergler et José A. Valciukas PHYSIOLOGIE DES GRANDES FONCTIONS Sylvain DURAND LE SYSTÈME NERVEUX Mariane Zeller Université de Bourgogne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ZZZ</dc:creator>
  <cp:lastModifiedBy>Fa</cp:lastModifiedBy>
  <cp:revision>126</cp:revision>
  <dcterms:created xsi:type="dcterms:W3CDTF">2002-10-11T01:49:04Z</dcterms:created>
  <dcterms:modified xsi:type="dcterms:W3CDTF">2021-01-16T16:16:37Z</dcterms:modified>
</cp:coreProperties>
</file>