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285" r:id="rId3"/>
    <p:sldId id="294" r:id="rId4"/>
    <p:sldId id="283" r:id="rId5"/>
    <p:sldId id="293" r:id="rId6"/>
    <p:sldId id="268" r:id="rId7"/>
    <p:sldId id="291" r:id="rId8"/>
    <p:sldId id="292" r:id="rId9"/>
    <p:sldId id="284" r:id="rId10"/>
    <p:sldId id="289" r:id="rId11"/>
    <p:sldId id="272" r:id="rId12"/>
    <p:sldId id="295" r:id="rId13"/>
    <p:sldId id="273" r:id="rId14"/>
    <p:sldId id="311" r:id="rId15"/>
    <p:sldId id="267" r:id="rId16"/>
    <p:sldId id="275" r:id="rId17"/>
    <p:sldId id="276" r:id="rId18"/>
    <p:sldId id="277" r:id="rId19"/>
    <p:sldId id="296" r:id="rId20"/>
    <p:sldId id="299" r:id="rId21"/>
    <p:sldId id="300" r:id="rId22"/>
    <p:sldId id="301" r:id="rId23"/>
    <p:sldId id="302" r:id="rId24"/>
    <p:sldId id="303" r:id="rId25"/>
    <p:sldId id="304" r:id="rId26"/>
    <p:sldId id="305" r:id="rId27"/>
    <p:sldId id="308" r:id="rId28"/>
    <p:sldId id="306" r:id="rId29"/>
    <p:sldId id="309" r:id="rId30"/>
    <p:sldId id="307" r:id="rId31"/>
    <p:sldId id="310" r:id="rId3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856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 smtClean="0"/>
              <a:t>Dr: Bouvchoucha .B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fr-FR" smtClean="0"/>
              <a:t>15/12/2020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3F964D-AEB4-449F-895C-A68631CE60F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 smtClean="0"/>
              <a:t>Dr: Bouvchoucha .B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fr-FR" smtClean="0"/>
              <a:t>15/12/2020</a:t>
            </a:r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F47BF0-7E8D-4635-82D7-62C1B83BC70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47BF0-7E8D-4635-82D7-62C1B83BC70F}" type="slidenum">
              <a:rPr lang="fr-FR" smtClean="0"/>
              <a:pPr/>
              <a:t>1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fr-FR" smtClean="0"/>
              <a:t>15/12/2020</a:t>
            </a:r>
            <a:endParaRPr lang="fr-FR"/>
          </a:p>
        </p:txBody>
      </p:sp>
      <p:sp>
        <p:nvSpPr>
          <p:cNvPr id="6" name="Espace réservé de l'en-tête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r-FR" smtClean="0"/>
              <a:t>Dr: Bouvchoucha .B</a:t>
            </a:r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r-FR" smtClean="0"/>
              <a:t>Dr: Bouvchoucha .B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fr-FR" smtClean="0"/>
              <a:t>15/12/2020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2F47BF0-7E8D-4635-82D7-62C1B83BC70F}" type="slidenum">
              <a:rPr lang="fr-FR" smtClean="0"/>
              <a:pPr/>
              <a:t>10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12/12/2020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Dr: Bouchoucha . B / A5  2020-2021.  ISVK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A3B52-A4D9-4C7F-B271-58FB76E2098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12/12/2020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Dr: Bouchoucha . B / A5  2020-2021.  ISVK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A3B52-A4D9-4C7F-B271-58FB76E2098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12/12/2020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Dr: Bouchoucha . B / A5  2020-2021.  ISVK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A3B52-A4D9-4C7F-B271-58FB76E2098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12/12/2020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Dr: Bouchoucha . B / A5  2020-2021.  ISVK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A3B52-A4D9-4C7F-B271-58FB76E2098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12/12/2020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Dr: Bouchoucha . B / A5  2020-2021.  ISVK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A3B52-A4D9-4C7F-B271-58FB76E2098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12/12/2020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Dr: Bouchoucha . B / A5  2020-2021.  ISVK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A3B52-A4D9-4C7F-B271-58FB76E2098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12/12/2020</a:t>
            </a: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Dr: Bouchoucha . B / A5  2020-2021.  ISVK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A3B52-A4D9-4C7F-B271-58FB76E2098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12/12/2020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Dr: Bouchoucha . B / A5  2020-2021.  ISVK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A3B52-A4D9-4C7F-B271-58FB76E2098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12/12/2020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Dr: Bouchoucha . B / A5  2020-2021.  ISVK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A3B52-A4D9-4C7F-B271-58FB76E2098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12/12/2020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Dr: Bouchoucha . B / A5  2020-2021.  ISVK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A3B52-A4D9-4C7F-B271-58FB76E2098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12/12/2020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Dr: Bouchoucha . B / A5  2020-2021.  ISVK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A3B52-A4D9-4C7F-B271-58FB76E2098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12/12/2020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Dr: Bouchoucha . B / A5  2020-2021.  ISVK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0A3B52-A4D9-4C7F-B271-58FB76E2098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BRAHIM\Desktop\BBDOssier\brahim%20video%20terrain\Dr.bouchoucha=leucocytest.mp4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BRAHIM\Desktop\BBDOssier\brahim%20video%20terrain\Le%20CMT.mam%20sub%20cli.mp4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BRAHIM\Desktop\BBDOssier\brahim%20video%20terrain\Dr%20Bouchoucha.BCE.mp4" TargetMode="Externa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INSPECTION DE LA MAMEL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1250157" y="-892999"/>
            <a:ext cx="6858000" cy="8643998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714480" y="1"/>
            <a:ext cx="7429520" cy="95410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fr-FR" sz="2800" b="1" dirty="0" smtClean="0"/>
              <a:t>Dr : Bouchoucha .B         clinique TP Ruminants                     A5 </a:t>
            </a:r>
            <a:r>
              <a:rPr lang="fr-FR" sz="2800" b="1" dirty="0" smtClean="0"/>
              <a:t>                                      2020/2021</a:t>
            </a:r>
            <a:endParaRPr lang="fr-FR" sz="2800" b="1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85754" y="1285860"/>
            <a:ext cx="8358246" cy="6215082"/>
          </a:xfrm>
        </p:spPr>
        <p:txBody>
          <a:bodyPr>
            <a:normAutofit fontScale="90000"/>
          </a:bodyPr>
          <a:lstStyle/>
          <a:p>
            <a:r>
              <a:rPr lang="ar-DZ" sz="10700" b="1" dirty="0" smtClean="0">
                <a:solidFill>
                  <a:schemeClr val="bg1"/>
                </a:solidFill>
              </a:rPr>
              <a:t/>
            </a:r>
            <a:br>
              <a:rPr lang="ar-DZ" sz="10700" b="1" dirty="0" smtClean="0">
                <a:solidFill>
                  <a:schemeClr val="bg1"/>
                </a:solidFill>
              </a:rPr>
            </a:br>
            <a:r>
              <a:rPr lang="ar-DZ" sz="10700" b="1" dirty="0" smtClean="0">
                <a:solidFill>
                  <a:schemeClr val="bg1"/>
                </a:solidFill>
              </a:rPr>
              <a:t/>
            </a:r>
            <a:br>
              <a:rPr lang="ar-DZ" sz="10700" b="1" dirty="0" smtClean="0">
                <a:solidFill>
                  <a:schemeClr val="bg1"/>
                </a:solidFill>
              </a:rPr>
            </a:br>
            <a:r>
              <a:rPr lang="fr-FR" sz="10700" b="1" dirty="0" smtClean="0">
                <a:solidFill>
                  <a:srgbClr val="FF0000"/>
                </a:solidFill>
              </a:rPr>
              <a:t>Bon jour à </a:t>
            </a:r>
            <a:r>
              <a:rPr lang="fr-FR" sz="10700" b="1" dirty="0" smtClean="0">
                <a:solidFill>
                  <a:schemeClr val="bg1"/>
                </a:solidFill>
              </a:rPr>
              <a:t>toutes et à tous</a:t>
            </a:r>
            <a:r>
              <a:rPr lang="fr-FR" sz="9600" b="1" dirty="0" smtClean="0"/>
              <a:t/>
            </a:r>
            <a:br>
              <a:rPr lang="fr-FR" sz="9600" b="1" dirty="0" smtClean="0"/>
            </a:br>
            <a:r>
              <a:rPr lang="fr-FR" b="1" dirty="0" smtClean="0"/>
              <a:t/>
            </a:r>
            <a:br>
              <a:rPr lang="fr-FR" b="1" dirty="0" smtClean="0"/>
            </a:b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z="1800" b="1" dirty="0" smtClean="0"/>
              <a:t>12/12/2020</a:t>
            </a:r>
            <a:endParaRPr lang="fr-FR" sz="1800" b="1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305080" cy="365125"/>
          </a:xfrm>
        </p:spPr>
        <p:txBody>
          <a:bodyPr/>
          <a:lstStyle/>
          <a:p>
            <a:fld id="{1B0A3B52-A4D9-4C7F-B271-58FB76E20986}" type="slidenum">
              <a:rPr lang="fr-FR" sz="1800" b="1" smtClean="0"/>
              <a:pPr/>
              <a:t>1</a:t>
            </a:fld>
            <a:endParaRPr lang="fr-FR" sz="1800" b="1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2643174" y="6356350"/>
            <a:ext cx="4286280" cy="365125"/>
          </a:xfrm>
        </p:spPr>
        <p:txBody>
          <a:bodyPr/>
          <a:lstStyle/>
          <a:p>
            <a:r>
              <a:rPr lang="fr-FR" sz="1800" b="1" dirty="0" smtClean="0"/>
              <a:t>Dr: Bouchoucha . B / A5  2020-2021.  ISVK</a:t>
            </a:r>
            <a:endParaRPr lang="fr-FR" sz="1800" b="1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2" grpId="0"/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596" y="0"/>
            <a:ext cx="8229600" cy="7500966"/>
          </a:xfrm>
        </p:spPr>
        <p:txBody>
          <a:bodyPr>
            <a:noAutofit/>
          </a:bodyPr>
          <a:lstStyle/>
          <a:p>
            <a:r>
              <a:rPr lang="fr-FR" sz="4400" b="1" dirty="0" smtClean="0">
                <a:solidFill>
                  <a:srgbClr val="FF0000"/>
                </a:solidFill>
              </a:rPr>
              <a:t>Principe </a:t>
            </a:r>
          </a:p>
          <a:p>
            <a:pPr>
              <a:buNone/>
            </a:pPr>
            <a:r>
              <a:rPr lang="fr-FR" sz="4000" b="1" dirty="0" smtClean="0"/>
              <a:t>* Un lait provient d’un trayon mammiteux contient plus de </a:t>
            </a:r>
            <a:r>
              <a:rPr lang="fr-FR" sz="4000" b="1" dirty="0" err="1" smtClean="0"/>
              <a:t>sels,H</a:t>
            </a:r>
            <a:r>
              <a:rPr lang="fr-FR" sz="4000" b="1" dirty="0" smtClean="0"/>
              <a:t>+</a:t>
            </a:r>
            <a:endParaRPr lang="fr-FR" sz="36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fr-FR" sz="3600" b="1" dirty="0" smtClean="0">
                <a:solidFill>
                  <a:srgbClr val="FF0000"/>
                </a:solidFill>
              </a:rPr>
              <a:t>         </a:t>
            </a:r>
            <a:r>
              <a:rPr lang="fr-FR" sz="3600" b="1" dirty="0" smtClean="0"/>
              <a:t>résistance devient</a:t>
            </a:r>
            <a:r>
              <a:rPr lang="fr-FR" sz="3600" b="1" dirty="0" smtClean="0">
                <a:solidFill>
                  <a:srgbClr val="FF0000"/>
                </a:solidFill>
              </a:rPr>
              <a:t>  moins </a:t>
            </a:r>
            <a:r>
              <a:rPr lang="fr-FR" sz="3600" b="1" dirty="0" smtClean="0"/>
              <a:t>par rapport à un lait normal</a:t>
            </a:r>
            <a:r>
              <a:rPr lang="fr-FR" sz="3600" b="1" dirty="0" smtClean="0">
                <a:solidFill>
                  <a:srgbClr val="FF0000"/>
                </a:solidFill>
              </a:rPr>
              <a:t> , </a:t>
            </a:r>
            <a:r>
              <a:rPr lang="fr-FR" sz="3600" b="1" smtClean="0">
                <a:solidFill>
                  <a:srgbClr val="FF0000"/>
                </a:solidFill>
              </a:rPr>
              <a:t>conductivité augmente</a:t>
            </a:r>
            <a:endParaRPr lang="fr-FR" sz="36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fr-FR" sz="3600" b="1" dirty="0" smtClean="0">
                <a:solidFill>
                  <a:srgbClr val="FF0000"/>
                </a:solidFill>
              </a:rPr>
              <a:t>       </a:t>
            </a:r>
            <a:r>
              <a:rPr lang="fr-FR" sz="3600" b="1" dirty="0" smtClean="0"/>
              <a:t>cela est expliqué par une </a:t>
            </a:r>
            <a:r>
              <a:rPr lang="fr-FR" sz="3600" b="1" dirty="0" smtClean="0">
                <a:solidFill>
                  <a:srgbClr val="FF0000"/>
                </a:solidFill>
              </a:rPr>
              <a:t>vasodilatation </a:t>
            </a:r>
            <a:r>
              <a:rPr lang="fr-FR" sz="3600" b="1" dirty="0" smtClean="0"/>
              <a:t>due à</a:t>
            </a:r>
            <a:r>
              <a:rPr lang="fr-FR" sz="3600" b="1" dirty="0" smtClean="0">
                <a:solidFill>
                  <a:srgbClr val="FF0000"/>
                </a:solidFill>
              </a:rPr>
              <a:t> l’inflammation </a:t>
            </a:r>
            <a:r>
              <a:rPr lang="fr-FR" sz="3600" b="1" dirty="0" smtClean="0"/>
              <a:t>sous l’effet des </a:t>
            </a:r>
            <a:r>
              <a:rPr lang="fr-FR" sz="3600" b="1" dirty="0" smtClean="0">
                <a:solidFill>
                  <a:srgbClr val="FF0000"/>
                </a:solidFill>
              </a:rPr>
              <a:t>médiateurs chimiotactiques de l’inflammation</a:t>
            </a:r>
          </a:p>
          <a:p>
            <a:pPr>
              <a:buNone/>
            </a:pPr>
            <a:r>
              <a:rPr lang="fr-FR" sz="3600" b="1" dirty="0" smtClean="0">
                <a:solidFill>
                  <a:srgbClr val="FF0000"/>
                </a:solidFill>
              </a:rPr>
              <a:t>         </a:t>
            </a:r>
            <a:endParaRPr lang="fr-FR" sz="3600" dirty="0">
              <a:solidFill>
                <a:srgbClr val="FF0000"/>
              </a:solidFill>
            </a:endParaRPr>
          </a:p>
        </p:txBody>
      </p:sp>
      <p:sp>
        <p:nvSpPr>
          <p:cNvPr id="4" name="Flèche vers le bas 3"/>
          <p:cNvSpPr/>
          <p:nvPr/>
        </p:nvSpPr>
        <p:spPr>
          <a:xfrm rot="16200000">
            <a:off x="500034" y="3286124"/>
            <a:ext cx="428628" cy="7143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Flèche vers le bas 5"/>
          <p:cNvSpPr/>
          <p:nvPr/>
        </p:nvSpPr>
        <p:spPr>
          <a:xfrm rot="16200000">
            <a:off x="785786" y="2071678"/>
            <a:ext cx="428628" cy="7143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>
          <a:xfrm>
            <a:off x="357158" y="6492875"/>
            <a:ext cx="2133600" cy="365125"/>
          </a:xfrm>
        </p:spPr>
        <p:txBody>
          <a:bodyPr/>
          <a:lstStyle/>
          <a:p>
            <a:r>
              <a:rPr lang="fr-FR" dirty="0" smtClean="0">
                <a:solidFill>
                  <a:srgbClr val="00B050"/>
                </a:solidFill>
              </a:rPr>
              <a:t>12/12/2020</a:t>
            </a:r>
            <a:endParaRPr lang="fr-FR" dirty="0">
              <a:solidFill>
                <a:srgbClr val="00B050"/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A3B52-A4D9-4C7F-B271-58FB76E20986}" type="slidenum">
              <a:rPr lang="fr-FR" sz="1400" smtClean="0">
                <a:solidFill>
                  <a:srgbClr val="92D050"/>
                </a:solidFill>
              </a:rPr>
              <a:pPr/>
              <a:t>10</a:t>
            </a:fld>
            <a:endParaRPr lang="fr-FR" sz="1400" dirty="0">
              <a:solidFill>
                <a:srgbClr val="92D050"/>
              </a:solidFill>
            </a:endParaRPr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>
          <a:xfrm>
            <a:off x="4643438" y="6492875"/>
            <a:ext cx="2895600" cy="365125"/>
          </a:xfrm>
        </p:spPr>
        <p:txBody>
          <a:bodyPr/>
          <a:lstStyle/>
          <a:p>
            <a:r>
              <a:rPr lang="fr-FR" b="1" dirty="0" smtClean="0">
                <a:solidFill>
                  <a:schemeClr val="tx1"/>
                </a:solidFill>
              </a:rPr>
              <a:t>Dr: Bouchoucha . B / A5  2020-2021.  ISVK</a:t>
            </a:r>
            <a:endParaRPr lang="fr-FR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FF0000"/>
                </a:solidFill>
              </a:rPr>
              <a:t>Matériels et méthodes 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7758"/>
          </a:xfrm>
        </p:spPr>
        <p:txBody>
          <a:bodyPr>
            <a:normAutofit fontScale="92500" lnSpcReduction="10000"/>
          </a:bodyPr>
          <a:lstStyle/>
          <a:p>
            <a:r>
              <a:rPr lang="fr-FR" b="1" dirty="0" smtClean="0"/>
              <a:t>Dans le but de préparation de ce TP clinique: </a:t>
            </a:r>
            <a:endParaRPr lang="fr-FR" dirty="0" smtClean="0"/>
          </a:p>
          <a:p>
            <a:r>
              <a:rPr lang="fr-FR" dirty="0" smtClean="0"/>
              <a:t> </a:t>
            </a:r>
            <a:r>
              <a:rPr lang="fr-FR" sz="3600" b="1" dirty="0" smtClean="0"/>
              <a:t>on a du faire un prélèvement de lait  provient d’un trayon avec lait sain d’une vache qui présenté une </a:t>
            </a:r>
            <a:r>
              <a:rPr lang="fr-FR" sz="3600" b="1" dirty="0" smtClean="0">
                <a:solidFill>
                  <a:srgbClr val="FF0000"/>
                </a:solidFill>
              </a:rPr>
              <a:t>mammite clinique (voir la </a:t>
            </a:r>
            <a:r>
              <a:rPr lang="fr-FR" sz="3600" b="1" dirty="0" err="1" smtClean="0">
                <a:solidFill>
                  <a:srgbClr val="FF0000"/>
                </a:solidFill>
              </a:rPr>
              <a:t>video</a:t>
            </a:r>
            <a:r>
              <a:rPr lang="fr-FR" sz="3600" b="1" dirty="0" smtClean="0">
                <a:solidFill>
                  <a:srgbClr val="FF0000"/>
                </a:solidFill>
              </a:rPr>
              <a:t>)</a:t>
            </a:r>
          </a:p>
          <a:p>
            <a:r>
              <a:rPr lang="fr-FR" sz="3600" b="1" dirty="0" smtClean="0"/>
              <a:t>Ou bien dans le cadre de dépistage systématique sur un troupeau</a:t>
            </a:r>
          </a:p>
          <a:p>
            <a:r>
              <a:rPr lang="fr-FR" sz="3600" b="1" dirty="0" smtClean="0"/>
              <a:t>Les  tests </a:t>
            </a:r>
            <a:r>
              <a:rPr lang="fr-FR" sz="3600" b="1" dirty="0" err="1" smtClean="0"/>
              <a:t>sont:CMT,papiers</a:t>
            </a:r>
            <a:r>
              <a:rPr lang="fr-FR" sz="3600" b="1" dirty="0" smtClean="0"/>
              <a:t> Ph, </a:t>
            </a:r>
            <a:r>
              <a:rPr lang="fr-FR" sz="3600" b="1" dirty="0" smtClean="0">
                <a:solidFill>
                  <a:srgbClr val="FF0000"/>
                </a:solidFill>
              </a:rPr>
              <a:t>le conductimètre électrique </a:t>
            </a:r>
            <a:r>
              <a:rPr lang="fr-FR" sz="3600" b="1" dirty="0" smtClean="0"/>
              <a:t>du lait</a:t>
            </a:r>
          </a:p>
          <a:p>
            <a:endParaRPr lang="fr-FR" sz="3600" b="1" dirty="0" smtClean="0">
              <a:solidFill>
                <a:srgbClr val="FF0000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12/12/2020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A3B52-A4D9-4C7F-B271-58FB76E20986}" type="slidenum">
              <a:rPr lang="fr-FR" smtClean="0"/>
              <a:pPr/>
              <a:t>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Dr: Bouchoucha . B / A5  2020-2021.  ISVK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 smtClean="0"/>
              <a:t>1- </a:t>
            </a:r>
            <a:r>
              <a:rPr lang="fr-FR" b="1" dirty="0" smtClean="0">
                <a:solidFill>
                  <a:srgbClr val="FF0000"/>
                </a:solidFill>
              </a:rPr>
              <a:t>le conductimètre électrique</a:t>
            </a:r>
          </a:p>
          <a:p>
            <a:r>
              <a:rPr lang="fr-FR" b="1" dirty="0" smtClean="0"/>
              <a:t>Le principe est en haut </a:t>
            </a:r>
          </a:p>
          <a:p>
            <a:pPr>
              <a:buNone/>
            </a:pP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12/12/2020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Dr: Bouchoucha . B / A5  2020-2021.  ISVK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A3B52-A4D9-4C7F-B271-58FB76E20986}" type="slidenum">
              <a:rPr lang="fr-FR" smtClean="0"/>
              <a:pPr/>
              <a:t>12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Interprétations des résultats </a:t>
            </a:r>
            <a:endParaRPr lang="fr-FR" b="1" dirty="0">
              <a:solidFill>
                <a:srgbClr val="FF0000"/>
              </a:solidFill>
            </a:endParaRPr>
          </a:p>
        </p:txBody>
      </p:sp>
      <p:graphicFrame>
        <p:nvGraphicFramePr>
          <p:cNvPr id="7" name="Espace réservé du contenu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294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Valeur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&lt;250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250-300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&gt;300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interprétation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infecté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Douteux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sain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ALTERNATIVE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Le</a:t>
                      </a:r>
                      <a:r>
                        <a:rPr lang="fr-FR" baseline="0" dirty="0" smtClean="0"/>
                        <a:t> CMT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LE CMT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LE CMT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+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+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-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TRAITEMENT</a:t>
                      </a:r>
                    </a:p>
                    <a:p>
                      <a:r>
                        <a:rPr lang="fr-FR" dirty="0" smtClean="0"/>
                        <a:t>MASTIVAL </a:t>
                      </a:r>
                      <a:r>
                        <a:rPr lang="fr-FR" dirty="0" smtClean="0"/>
                        <a:t>COMPLEXE </a:t>
                      </a:r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ND</a:t>
                      </a:r>
                    </a:p>
                    <a:p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LIRE LA NOTICE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TRAITEMENT</a:t>
                      </a:r>
                    </a:p>
                    <a:p>
                      <a:r>
                        <a:rPr lang="fr-FR" dirty="0" smtClean="0"/>
                        <a:t>MASTIVAL </a:t>
                      </a:r>
                      <a:r>
                        <a:rPr lang="fr-FR" dirty="0" smtClean="0"/>
                        <a:t>COMPLEX</a:t>
                      </a:r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ND</a:t>
                      </a:r>
                    </a:p>
                    <a:p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LIRE LA NOTICE 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PAS DE TRT</a:t>
                      </a:r>
                    </a:p>
                    <a:p>
                      <a:r>
                        <a:rPr lang="fr-FR" dirty="0" smtClean="0"/>
                        <a:t>RAS</a:t>
                      </a:r>
                      <a:r>
                        <a:rPr lang="fr-FR" baseline="0" dirty="0" smtClean="0"/>
                        <a:t>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12/12/2020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A3B52-A4D9-4C7F-B271-58FB76E20986}" type="slidenum">
              <a:rPr lang="fr-FR" smtClean="0"/>
              <a:pPr/>
              <a:t>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Dr: Bouchoucha . B / A5  2020-2021.  ISVK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6000" b="1" dirty="0" err="1" smtClean="0">
                <a:solidFill>
                  <a:srgbClr val="FF0000"/>
                </a:solidFill>
              </a:rPr>
              <a:t>prevention</a:t>
            </a:r>
            <a:endParaRPr lang="fr-FR" sz="6000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sz="3600" b="1" dirty="0" smtClean="0"/>
              <a:t>1-surtout veillez à l’</a:t>
            </a:r>
            <a:r>
              <a:rPr lang="fr-FR" sz="3600" b="1" dirty="0" err="1" smtClean="0"/>
              <a:t>hygiene</a:t>
            </a:r>
            <a:r>
              <a:rPr lang="fr-FR" sz="3600" b="1" dirty="0" smtClean="0"/>
              <a:t> de l’étable (germes d’environnement???? ) </a:t>
            </a:r>
            <a:r>
              <a:rPr lang="fr-FR" sz="3600" b="1" dirty="0" smtClean="0">
                <a:solidFill>
                  <a:srgbClr val="FF0000"/>
                </a:solidFill>
              </a:rPr>
              <a:t>donnez nous quelques exemples</a:t>
            </a:r>
          </a:p>
          <a:p>
            <a:r>
              <a:rPr lang="fr-FR" sz="3600" b="1" dirty="0" smtClean="0"/>
              <a:t>Hygiène de traite (état des </a:t>
            </a:r>
            <a:r>
              <a:rPr lang="fr-FR" sz="3600" b="1" dirty="0" err="1" smtClean="0"/>
              <a:t>goblet,système</a:t>
            </a:r>
            <a:r>
              <a:rPr lang="fr-FR" sz="3600" b="1" dirty="0" smtClean="0"/>
              <a:t> de vide ,traite des malades en dernier )</a:t>
            </a:r>
          </a:p>
          <a:p>
            <a:r>
              <a:rPr lang="fr-FR" sz="3600" b="1" dirty="0" smtClean="0">
                <a:solidFill>
                  <a:srgbClr val="FF0000"/>
                </a:solidFill>
              </a:rPr>
              <a:t>Traiter les lésions des </a:t>
            </a:r>
            <a:r>
              <a:rPr lang="fr-FR" sz="3600" b="1" dirty="0" err="1" smtClean="0">
                <a:solidFill>
                  <a:srgbClr val="FF0000"/>
                </a:solidFill>
              </a:rPr>
              <a:t>mammelles</a:t>
            </a:r>
            <a:r>
              <a:rPr lang="fr-FR" sz="3600" b="1" dirty="0" smtClean="0">
                <a:solidFill>
                  <a:srgbClr val="FF0000"/>
                </a:solidFill>
              </a:rPr>
              <a:t> </a:t>
            </a:r>
            <a:r>
              <a:rPr lang="fr-FR" sz="3600" b="1" dirty="0" smtClean="0"/>
              <a:t>(germes de contagion????)</a:t>
            </a:r>
          </a:p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12/12/2020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Dr: Bouchoucha . B / A5  2020-2021.  ISVK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A3B52-A4D9-4C7F-B271-58FB76E20986}" type="slidenum">
              <a:rPr lang="fr-FR" smtClean="0"/>
              <a:pPr/>
              <a:t>14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42910" y="0"/>
            <a:ext cx="8229600" cy="6286520"/>
          </a:xfrm>
        </p:spPr>
        <p:txBody>
          <a:bodyPr>
            <a:normAutofit/>
          </a:bodyPr>
          <a:lstStyle/>
          <a:p>
            <a:r>
              <a:rPr lang="fr-FR" sz="9600" b="1" dirty="0" smtClean="0">
                <a:solidFill>
                  <a:srgbClr val="FF0000"/>
                </a:solidFill>
              </a:rPr>
              <a:t>*Questions</a:t>
            </a:r>
            <a:r>
              <a:rPr lang="fr-FR" sz="9600" b="1" dirty="0" smtClean="0"/>
              <a:t> :</a:t>
            </a:r>
            <a:br>
              <a:rPr lang="fr-FR" sz="9600" b="1" dirty="0" smtClean="0"/>
            </a:br>
            <a:r>
              <a:rPr lang="fr-FR" dirty="0" smtClean="0"/>
              <a:t> </a:t>
            </a:r>
            <a:br>
              <a:rPr lang="fr-FR" dirty="0" smtClean="0"/>
            </a:br>
            <a:r>
              <a:rPr lang="fr-FR" b="1" dirty="0" smtClean="0">
                <a:solidFill>
                  <a:srgbClr val="002060"/>
                </a:solidFill>
              </a:rPr>
              <a:t>!!!!!!!!!????????</a:t>
            </a:r>
            <a:endParaRPr lang="fr-FR" b="1" dirty="0">
              <a:solidFill>
                <a:srgbClr val="002060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12/12/2020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A3B52-A4D9-4C7F-B271-58FB76E20986}" type="slidenum">
              <a:rPr lang="fr-FR" smtClean="0"/>
              <a:pPr/>
              <a:t>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Dr: Bouchoucha . B / A5  2020-2021.  ISVK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4800" b="1" dirty="0" smtClean="0"/>
              <a:t>Pourrait- il avoir une relation entre  </a:t>
            </a:r>
            <a:r>
              <a:rPr lang="fr-FR" sz="4800" b="1" dirty="0" smtClean="0">
                <a:solidFill>
                  <a:srgbClr val="FF0000"/>
                </a:solidFill>
              </a:rPr>
              <a:t>le test </a:t>
            </a:r>
            <a:r>
              <a:rPr lang="fr-FR" sz="4800" b="1" dirty="0" smtClean="0"/>
              <a:t>utilisé et la </a:t>
            </a:r>
            <a:r>
              <a:rPr lang="fr-FR" sz="4800" b="1" dirty="0" smtClean="0">
                <a:solidFill>
                  <a:srgbClr val="FF0000"/>
                </a:solidFill>
              </a:rPr>
              <a:t>bactériologie</a:t>
            </a:r>
            <a:r>
              <a:rPr lang="fr-FR" sz="4800" b="1" dirty="0" smtClean="0"/>
              <a:t> ????</a:t>
            </a:r>
          </a:p>
          <a:p>
            <a:r>
              <a:rPr lang="fr-FR" sz="4800" b="1" dirty="0" smtClean="0"/>
              <a:t>* LESQUELLES?</a:t>
            </a:r>
            <a:endParaRPr lang="fr-FR" sz="4800" b="1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12/12/2020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Dr: Bouchoucha . B / A5  2020-2021.  ISVK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A3B52-A4D9-4C7F-B271-58FB76E20986}" type="slidenum">
              <a:rPr lang="fr-FR" smtClean="0"/>
              <a:pPr/>
              <a:t>16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4800" b="1" dirty="0" smtClean="0"/>
              <a:t>Comment calculer une </a:t>
            </a:r>
            <a:r>
              <a:rPr lang="fr-FR" sz="4800" b="1" dirty="0" smtClean="0">
                <a:solidFill>
                  <a:srgbClr val="FF0000"/>
                </a:solidFill>
              </a:rPr>
              <a:t>conductivité électrique </a:t>
            </a:r>
            <a:r>
              <a:rPr lang="fr-FR" sz="4800" b="1" dirty="0" smtClean="0"/>
              <a:t>d’une solution…???????</a:t>
            </a:r>
            <a:endParaRPr lang="fr-FR" sz="4800" b="1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12/12/2020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Dr: Bouchoucha . B / A5  2020-2021.  ISVK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A3B52-A4D9-4C7F-B271-58FB76E20986}" type="slidenum">
              <a:rPr lang="fr-FR" smtClean="0"/>
              <a:pPr/>
              <a:t>17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4800" b="1" dirty="0" smtClean="0"/>
              <a:t>donner L’</a:t>
            </a:r>
            <a:r>
              <a:rPr lang="fr-FR" sz="4800" b="1" dirty="0" smtClean="0">
                <a:solidFill>
                  <a:srgbClr val="FF0000"/>
                </a:solidFill>
              </a:rPr>
              <a:t>UNITE</a:t>
            </a:r>
            <a:r>
              <a:rPr lang="fr-FR" sz="4800" b="1" dirty="0" smtClean="0"/>
              <a:t> DE MESURE</a:t>
            </a:r>
            <a:br>
              <a:rPr lang="fr-FR" sz="4800" b="1" dirty="0" smtClean="0"/>
            </a:br>
            <a:endParaRPr lang="fr-FR" sz="4800" b="1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12/12/2020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Dr: Bouchoucha . B / A5  2020-2021.  ISVK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A3B52-A4D9-4C7F-B271-58FB76E20986}" type="slidenum">
              <a:rPr lang="fr-FR" smtClean="0"/>
              <a:pPr/>
              <a:t>18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6600" b="1" dirty="0" smtClean="0">
                <a:solidFill>
                  <a:srgbClr val="FF0000"/>
                </a:solidFill>
              </a:rPr>
              <a:t>REPONSES</a:t>
            </a:r>
            <a:endParaRPr lang="fr-FR" sz="6600" b="1" dirty="0">
              <a:solidFill>
                <a:srgbClr val="FF0000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12/12/2020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Dr: Bouchoucha . B / A5  2020-2021.  ISVK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A3B52-A4D9-4C7F-B271-58FB76E20986}" type="slidenum">
              <a:rPr lang="fr-FR" smtClean="0"/>
              <a:pPr/>
              <a:t>19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Drbouchoucha E.F 12.1.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9600" b="1" dirty="0" smtClean="0">
                <a:solidFill>
                  <a:srgbClr val="FF0000"/>
                </a:solidFill>
              </a:rPr>
              <a:t>Mammites cliniques et subcliniques</a:t>
            </a:r>
            <a:endParaRPr lang="fr-FR" sz="96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12/12/2020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Dr: Bouchoucha . B / A5  2020-2021.  ISVK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A3B52-A4D9-4C7F-B271-58FB76E20986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CM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0"/>
            <a:ext cx="8001056" cy="5929330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5720" y="285728"/>
            <a:ext cx="8401080" cy="5840435"/>
          </a:xfrm>
        </p:spPr>
        <p:txBody>
          <a:bodyPr>
            <a:normAutofit/>
          </a:bodyPr>
          <a:lstStyle/>
          <a:p>
            <a:endParaRPr lang="fr-FR" sz="9600" dirty="0" smtClean="0">
              <a:solidFill>
                <a:srgbClr val="FF0000"/>
              </a:solidFill>
            </a:endParaRPr>
          </a:p>
          <a:p>
            <a:r>
              <a:rPr lang="fr-FR" sz="9600" dirty="0" smtClean="0">
                <a:solidFill>
                  <a:srgbClr val="FF0000"/>
                </a:solidFill>
              </a:rPr>
              <a:t> </a:t>
            </a:r>
            <a:r>
              <a:rPr lang="fr-FR" sz="9600" dirty="0" smtClean="0">
                <a:solidFill>
                  <a:srgbClr val="FF0000"/>
                </a:solidFill>
              </a:rPr>
              <a:t>    </a:t>
            </a:r>
            <a:r>
              <a:rPr lang="fr-FR" sz="9600" b="1" dirty="0" smtClean="0">
                <a:solidFill>
                  <a:srgbClr val="FF0000"/>
                </a:solidFill>
              </a:rPr>
              <a:t>TEST </a:t>
            </a:r>
            <a:r>
              <a:rPr lang="fr-FR" sz="9600" b="1" dirty="0" smtClean="0">
                <a:solidFill>
                  <a:srgbClr val="FF0000"/>
                </a:solidFill>
              </a:rPr>
              <a:t>CMT </a:t>
            </a:r>
            <a:endParaRPr lang="fr-FR" sz="9600" b="1" dirty="0">
              <a:solidFill>
                <a:srgbClr val="FF0000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12/12/2020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Dr: Bouchoucha . B / A5  2020-2021.  ISVK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A3B52-A4D9-4C7F-B271-58FB76E20986}" type="slidenum">
              <a:rPr lang="fr-FR" smtClean="0"/>
              <a:pPr/>
              <a:t>20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FF0000"/>
                </a:solidFill>
              </a:rPr>
              <a:t>PRINCIPE DE TEST 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3600" b="1" dirty="0" smtClean="0"/>
              <a:t>C’SET TRES SIMPLE ,ce test </a:t>
            </a:r>
            <a:r>
              <a:rPr lang="fr-FR" sz="3600" b="1" dirty="0" err="1" smtClean="0"/>
              <a:t>révéle</a:t>
            </a:r>
            <a:r>
              <a:rPr lang="fr-FR" sz="3600" b="1" dirty="0" smtClean="0"/>
              <a:t> la présence de cellules inflammatoire (PNN) dans le lait suspecté</a:t>
            </a:r>
          </a:p>
          <a:p>
            <a:r>
              <a:rPr lang="fr-FR" sz="3600" b="1" dirty="0" smtClean="0"/>
              <a:t>Le réactif utilisé a la capacité de causer l’éclatement des cellules inflammatoire et la ségrégation de leur matériel génétique (ADN)</a:t>
            </a:r>
            <a:endParaRPr lang="fr-FR" sz="3600" b="1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12/12/2020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Dr: Bouchoucha . B / A5  2020-2021.  ISVK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A3B52-A4D9-4C7F-B271-58FB76E20986}" type="slidenum">
              <a:rPr lang="fr-FR" smtClean="0"/>
              <a:pPr/>
              <a:t>21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9600" b="1" dirty="0" smtClean="0">
                <a:solidFill>
                  <a:srgbClr val="FF0000"/>
                </a:solidFill>
              </a:rPr>
              <a:t>Matériels et méthodes </a:t>
            </a:r>
            <a:endParaRPr lang="fr-FR" sz="9600" b="1" dirty="0">
              <a:solidFill>
                <a:srgbClr val="FF0000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12/12/2020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Dr: Bouchoucha . B / A5  2020-2021.  ISVK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A3B52-A4D9-4C7F-B271-58FB76E20986}" type="slidenum">
              <a:rPr lang="fr-FR" smtClean="0"/>
              <a:pPr/>
              <a:t>22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>
            <a:normAutofit/>
          </a:bodyPr>
          <a:lstStyle/>
          <a:p>
            <a:r>
              <a:rPr lang="fr-FR" b="1" dirty="0" smtClean="0"/>
              <a:t>Pour </a:t>
            </a:r>
            <a:r>
              <a:rPr lang="fr-FR" b="1" dirty="0" smtClean="0">
                <a:solidFill>
                  <a:srgbClr val="FF0000"/>
                </a:solidFill>
              </a:rPr>
              <a:t>REALISER</a:t>
            </a:r>
            <a:r>
              <a:rPr lang="fr-FR" b="1" dirty="0" smtClean="0"/>
              <a:t> ce </a:t>
            </a:r>
            <a:r>
              <a:rPr lang="fr-FR" b="1" dirty="0" smtClean="0"/>
              <a:t>test on a besoin de :</a:t>
            </a:r>
          </a:p>
          <a:p>
            <a:r>
              <a:rPr lang="fr-FR" b="1" dirty="0" smtClean="0"/>
              <a:t>1-réactif </a:t>
            </a:r>
            <a:r>
              <a:rPr lang="fr-FR" b="1" dirty="0" smtClean="0">
                <a:solidFill>
                  <a:srgbClr val="FF0000"/>
                </a:solidFill>
              </a:rPr>
              <a:t>(</a:t>
            </a:r>
            <a:r>
              <a:rPr lang="fr-FR" b="1" dirty="0" err="1" smtClean="0">
                <a:solidFill>
                  <a:srgbClr val="FF0000"/>
                </a:solidFill>
              </a:rPr>
              <a:t>teepol</a:t>
            </a:r>
            <a:r>
              <a:rPr lang="fr-FR" b="1" dirty="0" smtClean="0">
                <a:solidFill>
                  <a:srgbClr val="FF0000"/>
                </a:solidFill>
              </a:rPr>
              <a:t>) </a:t>
            </a:r>
            <a:r>
              <a:rPr lang="fr-FR" b="1" dirty="0" smtClean="0"/>
              <a:t>qui est une substance </a:t>
            </a:r>
            <a:r>
              <a:rPr lang="fr-FR" b="1" dirty="0" err="1" smtClean="0">
                <a:solidFill>
                  <a:srgbClr val="FF0000"/>
                </a:solidFill>
              </a:rPr>
              <a:t>tensio</a:t>
            </a:r>
            <a:r>
              <a:rPr lang="fr-FR" b="1" dirty="0" smtClean="0">
                <a:solidFill>
                  <a:srgbClr val="FF0000"/>
                </a:solidFill>
              </a:rPr>
              <a:t> actif </a:t>
            </a:r>
            <a:r>
              <a:rPr lang="fr-FR" b="1" dirty="0" err="1" smtClean="0"/>
              <a:t>capapble</a:t>
            </a:r>
            <a:r>
              <a:rPr lang="fr-FR" b="1" dirty="0" smtClean="0"/>
              <a:t> de causer l’</a:t>
            </a:r>
            <a:r>
              <a:rPr lang="fr-FR" b="1" dirty="0" err="1" smtClean="0"/>
              <a:t>eclatement</a:t>
            </a:r>
            <a:r>
              <a:rPr lang="fr-FR" b="1" dirty="0" smtClean="0"/>
              <a:t> de cellules somatique probablement existant dans le lait à tester et d </a:t>
            </a:r>
            <a:r>
              <a:rPr lang="fr-FR" b="1" dirty="0" err="1" smtClean="0"/>
              <a:t>eliberer</a:t>
            </a:r>
            <a:r>
              <a:rPr lang="fr-FR" b="1" dirty="0" smtClean="0"/>
              <a:t> l’ADN de  ces cellules</a:t>
            </a:r>
          </a:p>
          <a:p>
            <a:r>
              <a:rPr lang="fr-FR" b="1" dirty="0" smtClean="0"/>
              <a:t>2-plaque à test munie de 4 coupelles pour prélever le lait des 4 quartiers</a:t>
            </a:r>
            <a:endParaRPr lang="fr-FR" b="1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12/12/2020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Dr: Bouchoucha . B / A5  2020-2021.  ISVK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A3B52-A4D9-4C7F-B271-58FB76E20986}" type="slidenum">
              <a:rPr lang="fr-FR" smtClean="0"/>
              <a:pPr/>
              <a:t>23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ce réservé du contenu 6" descr="IMG_00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11516"/>
          <a:stretch>
            <a:fillRect/>
          </a:stretch>
        </p:blipFill>
        <p:spPr>
          <a:xfrm>
            <a:off x="1554691" y="1600200"/>
            <a:ext cx="5339354" cy="4525963"/>
          </a:xfrm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12/12/2020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Dr: Bouchoucha . B / A5  2020-2021.  ISVK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A3B52-A4D9-4C7F-B271-58FB76E20986}" type="slidenum">
              <a:rPr lang="fr-FR" smtClean="0"/>
              <a:pPr/>
              <a:t>24</a:t>
            </a:fld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2214546" y="571480"/>
            <a:ext cx="46434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 smtClean="0"/>
              <a:t>Plaque à fond noir </a:t>
            </a:r>
            <a:endParaRPr lang="fr-FR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FF0000"/>
                </a:solidFill>
              </a:rPr>
              <a:t>Plaque à fond blanc</a:t>
            </a:r>
            <a:endParaRPr lang="fr-FR" b="1" dirty="0">
              <a:solidFill>
                <a:srgbClr val="FF0000"/>
              </a:solidFill>
            </a:endParaRPr>
          </a:p>
        </p:txBody>
      </p:sp>
      <p:pic>
        <p:nvPicPr>
          <p:cNvPr id="9" name="Espace réservé du contenu 8" descr="CM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57422" y="1600200"/>
            <a:ext cx="4429156" cy="4525963"/>
          </a:xfrm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12/12/2020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Dr: Bouchoucha . B / A5  2020-2021.  ISVK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A3B52-A4D9-4C7F-B271-58FB76E20986}" type="slidenum">
              <a:rPr lang="fr-FR" smtClean="0"/>
              <a:pPr/>
              <a:t>25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0000"/>
                </a:solidFill>
              </a:rPr>
              <a:t>Réactif 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7" name="Espace réservé du contenu 6" descr="IMG_00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44882"/>
          <a:stretch>
            <a:fillRect/>
          </a:stretch>
        </p:blipFill>
        <p:spPr>
          <a:xfrm rot="4727696">
            <a:off x="2185993" y="2863051"/>
            <a:ext cx="4467485" cy="2494483"/>
          </a:xfrm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12/12/2020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Dr: Bouchoucha . B / A5  2020-2021.  ISVK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A3B52-A4D9-4C7F-B271-58FB76E20986}" type="slidenum">
              <a:rPr lang="fr-FR" smtClean="0"/>
              <a:pPr/>
              <a:t>26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FF0000"/>
                </a:solidFill>
              </a:rPr>
              <a:t>VOIR CETTE VIDEO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12/12/2020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Dr: Bouchoucha . B / A5  2020-2021.  ISVK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A3B52-A4D9-4C7F-B271-58FB76E20986}" type="slidenum">
              <a:rPr lang="fr-FR" smtClean="0"/>
              <a:pPr/>
              <a:t>27</a:t>
            </a:fld>
            <a:endParaRPr lang="fr-FR"/>
          </a:p>
        </p:txBody>
      </p:sp>
      <p:pic>
        <p:nvPicPr>
          <p:cNvPr id="7" name="Dr.bouchoucha=leucocytest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28662" y="1643050"/>
            <a:ext cx="7643866" cy="4214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FF0000"/>
                </a:solidFill>
              </a:rPr>
              <a:t>méthode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 smtClean="0"/>
              <a:t>1-</a:t>
            </a:r>
            <a:r>
              <a:rPr lang="fr-FR" b="1" dirty="0" smtClean="0">
                <a:solidFill>
                  <a:srgbClr val="FF0000"/>
                </a:solidFill>
              </a:rPr>
              <a:t>prélever</a:t>
            </a:r>
            <a:r>
              <a:rPr lang="fr-FR" b="1" dirty="0" smtClean="0"/>
              <a:t> le lait dans les coupelles</a:t>
            </a:r>
          </a:p>
          <a:p>
            <a:r>
              <a:rPr lang="fr-FR" b="1" dirty="0" smtClean="0"/>
              <a:t>2-</a:t>
            </a:r>
            <a:r>
              <a:rPr lang="fr-FR" b="1" dirty="0" smtClean="0">
                <a:solidFill>
                  <a:srgbClr val="FF0000"/>
                </a:solidFill>
              </a:rPr>
              <a:t>ajuster</a:t>
            </a:r>
            <a:r>
              <a:rPr lang="fr-FR" b="1" dirty="0" smtClean="0"/>
              <a:t> le volume jusqu’au traie (2ml)</a:t>
            </a:r>
          </a:p>
          <a:p>
            <a:r>
              <a:rPr lang="fr-FR" b="1" dirty="0" smtClean="0"/>
              <a:t>2-</a:t>
            </a:r>
            <a:r>
              <a:rPr lang="fr-FR" b="1" dirty="0" err="1" smtClean="0">
                <a:solidFill>
                  <a:srgbClr val="FF0000"/>
                </a:solidFill>
              </a:rPr>
              <a:t>Ajoutter</a:t>
            </a:r>
            <a:r>
              <a:rPr lang="fr-FR" b="1" dirty="0" smtClean="0"/>
              <a:t> du réactif au lait  avec des volumes égaux (</a:t>
            </a:r>
            <a:r>
              <a:rPr lang="fr-FR" b="1" dirty="0" smtClean="0"/>
              <a:t>2ml CHACUN)</a:t>
            </a:r>
            <a:endParaRPr lang="fr-FR" b="1" dirty="0" smtClean="0"/>
          </a:p>
          <a:p>
            <a:r>
              <a:rPr lang="fr-FR" b="1" dirty="0" smtClean="0"/>
              <a:t>4-</a:t>
            </a:r>
            <a:r>
              <a:rPr lang="fr-FR" b="1" dirty="0" smtClean="0">
                <a:solidFill>
                  <a:srgbClr val="FF0000"/>
                </a:solidFill>
              </a:rPr>
              <a:t>mélanger</a:t>
            </a:r>
            <a:r>
              <a:rPr lang="fr-FR" b="1" dirty="0" smtClean="0"/>
              <a:t> le lait et le réactif en imprimant un </a:t>
            </a:r>
            <a:r>
              <a:rPr lang="fr-FR" b="1" dirty="0" smtClean="0">
                <a:solidFill>
                  <a:srgbClr val="FF0000"/>
                </a:solidFill>
              </a:rPr>
              <a:t>mouvement circulaire</a:t>
            </a:r>
            <a:r>
              <a:rPr lang="fr-FR" b="1" dirty="0" smtClean="0"/>
              <a:t> pendant 10 à 30 secondes. et faire la lecture</a:t>
            </a:r>
            <a:endParaRPr lang="fr-FR" b="1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12/12/2020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Dr: Bouchoucha . B / A5  2020-2021.  ISVK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A3B52-A4D9-4C7F-B271-58FB76E20986}" type="slidenum">
              <a:rPr lang="fr-FR" smtClean="0"/>
              <a:pPr/>
              <a:t>28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FF0000"/>
                </a:solidFill>
              </a:rPr>
              <a:t>Voici cette </a:t>
            </a:r>
            <a:r>
              <a:rPr lang="fr-FR" b="1" dirty="0" smtClean="0">
                <a:solidFill>
                  <a:srgbClr val="FF0000"/>
                </a:solidFill>
              </a:rPr>
              <a:t>vidéo 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12/12/2020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Dr: Bouchoucha . B / A5  2020-2021.  ISVK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A3B52-A4D9-4C7F-B271-58FB76E20986}" type="slidenum">
              <a:rPr lang="fr-FR" smtClean="0"/>
              <a:pPr/>
              <a:t>29</a:t>
            </a:fld>
            <a:endParaRPr lang="fr-FR"/>
          </a:p>
        </p:txBody>
      </p:sp>
      <p:pic>
        <p:nvPicPr>
          <p:cNvPr id="7" name="Le CMT.mam sub cli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428728" y="1643050"/>
            <a:ext cx="6143668" cy="45005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7200" b="1" dirty="0" smtClean="0">
                <a:solidFill>
                  <a:srgbClr val="FF0000"/>
                </a:solidFill>
              </a:rPr>
              <a:t>Pourquoi </a:t>
            </a:r>
            <a:r>
              <a:rPr lang="fr-FR" sz="7200" b="1" dirty="0" smtClean="0">
                <a:solidFill>
                  <a:srgbClr val="FF0000"/>
                </a:solidFill>
              </a:rPr>
              <a:t>sont –ils choisis comme  </a:t>
            </a:r>
            <a:r>
              <a:rPr lang="fr-FR" sz="7200" b="1" dirty="0" smtClean="0">
                <a:solidFill>
                  <a:srgbClr val="FF0000"/>
                </a:solidFill>
              </a:rPr>
              <a:t>le premier chapitre ..?????</a:t>
            </a:r>
            <a:r>
              <a:rPr lang="fr-FR" b="1" dirty="0" smtClean="0">
                <a:solidFill>
                  <a:srgbClr val="FF0000"/>
                </a:solidFill>
              </a:rPr>
              <a:t>??</a:t>
            </a:r>
          </a:p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12/12/2020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Dr: Bouchoucha . B / A5  2020-2021.  ISVK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A3B52-A4D9-4C7F-B271-58FB76E20986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FF0000"/>
                </a:solidFill>
              </a:rPr>
              <a:t>lecture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r-FR" sz="3600" b="1" dirty="0" smtClean="0"/>
              <a:t>Interprétez immédiatement le test pour chaque quartier :</a:t>
            </a:r>
          </a:p>
          <a:p>
            <a:r>
              <a:rPr lang="fr-FR" sz="3600" b="1" dirty="0" smtClean="0"/>
              <a:t>1) en poursuivant le mouvement circulaire pour voir l’épaississement; </a:t>
            </a:r>
          </a:p>
          <a:p>
            <a:r>
              <a:rPr lang="fr-FR" sz="3600" b="1" dirty="0" err="1" smtClean="0"/>
              <a:t>a-ras</a:t>
            </a:r>
            <a:r>
              <a:rPr lang="fr-FR" sz="3600" b="1" dirty="0" smtClean="0"/>
              <a:t>, </a:t>
            </a:r>
            <a:r>
              <a:rPr lang="fr-FR" sz="3600" b="1" dirty="0" err="1" smtClean="0"/>
              <a:t>melange</a:t>
            </a:r>
            <a:r>
              <a:rPr lang="fr-FR" sz="3600" b="1" dirty="0" smtClean="0"/>
              <a:t> </a:t>
            </a:r>
            <a:r>
              <a:rPr lang="fr-FR" sz="3600" b="1" dirty="0" err="1" smtClean="0"/>
              <a:t>homogene</a:t>
            </a:r>
            <a:r>
              <a:rPr lang="fr-FR" sz="3600" b="1" dirty="0" smtClean="0"/>
              <a:t> </a:t>
            </a:r>
          </a:p>
          <a:p>
            <a:r>
              <a:rPr lang="fr-FR" sz="3600" b="1" dirty="0" smtClean="0"/>
              <a:t>b-viscosité </a:t>
            </a:r>
            <a:r>
              <a:rPr lang="fr-FR" sz="3600" b="1" dirty="0" smtClean="0">
                <a:solidFill>
                  <a:srgbClr val="FF0000"/>
                </a:solidFill>
              </a:rPr>
              <a:t>réversible</a:t>
            </a:r>
            <a:r>
              <a:rPr lang="fr-FR" sz="3600" b="1" smtClean="0"/>
              <a:t>, </a:t>
            </a:r>
            <a:r>
              <a:rPr lang="fr-FR" sz="4000" b="1" smtClean="0"/>
              <a:t>;</a:t>
            </a:r>
            <a:r>
              <a:rPr lang="fr-FR" sz="2800" b="1" smtClean="0"/>
              <a:t> la viscosité tend à disparaître</a:t>
            </a:r>
            <a:endParaRPr lang="fr-FR" sz="3600" b="1" dirty="0" smtClean="0"/>
          </a:p>
          <a:p>
            <a:r>
              <a:rPr lang="fr-FR" sz="3600" b="1" dirty="0" smtClean="0"/>
              <a:t>c-viscosité </a:t>
            </a:r>
            <a:r>
              <a:rPr lang="fr-FR" sz="3600" b="1" dirty="0" smtClean="0">
                <a:solidFill>
                  <a:srgbClr val="FF0000"/>
                </a:solidFill>
              </a:rPr>
              <a:t>irréversible</a:t>
            </a:r>
            <a:r>
              <a:rPr lang="fr-FR" b="1" dirty="0" smtClean="0"/>
              <a:t>. Le mélange quoique épaissi, se vide graduellement.</a:t>
            </a:r>
            <a:endParaRPr lang="fr-FR" sz="3600" b="1" dirty="0" smtClean="0"/>
          </a:p>
          <a:p>
            <a:r>
              <a:rPr lang="fr-FR" sz="3600" b="1" dirty="0" smtClean="0"/>
              <a:t>d- gel au fond de palette, </a:t>
            </a:r>
            <a:r>
              <a:rPr lang="fr-FR" b="1" dirty="0" smtClean="0"/>
              <a:t>tombe et peut laisser du liquide dans le godet.</a:t>
            </a:r>
            <a:endParaRPr lang="fr-FR" sz="3600" b="1" dirty="0" smtClean="0"/>
          </a:p>
          <a:p>
            <a:r>
              <a:rPr lang="fr-FR" sz="3600" b="1" dirty="0" smtClean="0"/>
              <a:t>e-gel adhère au centre de palette, tombe d’un coup sans laisser de liquide.</a:t>
            </a:r>
          </a:p>
          <a:p>
            <a:endParaRPr lang="fr-FR" sz="3600" b="1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12/12/2020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Dr: Bouchoucha . B / A5  2020-2021.  ISVK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A3B52-A4D9-4C7F-B271-58FB76E20986}" type="slidenum">
              <a:rPr lang="fr-FR" smtClean="0"/>
              <a:pPr/>
              <a:t>30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6000" b="1" dirty="0" smtClean="0">
                <a:solidFill>
                  <a:srgbClr val="FF0000"/>
                </a:solidFill>
              </a:rPr>
              <a:t>QUESTIONS</a:t>
            </a:r>
            <a:endParaRPr lang="fr-FR" sz="6000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b="1" dirty="0" smtClean="0"/>
              <a:t>AU PLUS HAUT BSELON VOUS QUELLE ST LA NOTE QUE NOUS PUISSION ACCORDE</a:t>
            </a:r>
            <a:r>
              <a:rPr lang="fr-FR" b="1" dirty="0" smtClean="0">
                <a:solidFill>
                  <a:srgbClr val="FF0000"/>
                </a:solidFill>
              </a:rPr>
              <a:t>?</a:t>
            </a:r>
          </a:p>
          <a:p>
            <a:endParaRPr lang="fr-FR" b="1" dirty="0" smtClean="0"/>
          </a:p>
          <a:p>
            <a:r>
              <a:rPr lang="fr-FR" b="1" dirty="0" smtClean="0"/>
              <a:t>POURQUOI </a:t>
            </a:r>
            <a:r>
              <a:rPr lang="fr-FR" b="1" dirty="0" smtClean="0">
                <a:solidFill>
                  <a:srgbClr val="FF0000"/>
                </a:solidFill>
              </a:rPr>
              <a:t>?</a:t>
            </a:r>
          </a:p>
          <a:p>
            <a:r>
              <a:rPr lang="fr-FR" b="1" dirty="0" smtClean="0"/>
              <a:t>QUELLE ES LA CONDUITE A TENIR </a:t>
            </a:r>
            <a:r>
              <a:rPr lang="fr-FR" b="1" dirty="0" smtClean="0">
                <a:solidFill>
                  <a:srgbClr val="FF0000"/>
                </a:solidFill>
              </a:rPr>
              <a:t>?</a:t>
            </a:r>
          </a:p>
          <a:p>
            <a:r>
              <a:rPr lang="fr-FR" b="1" dirty="0" smtClean="0"/>
              <a:t>Est-ce QU’iL YA D’AUTRES TESTS….</a:t>
            </a:r>
            <a:r>
              <a:rPr lang="fr-FR" b="1" dirty="0" smtClean="0">
                <a:solidFill>
                  <a:srgbClr val="FF0000"/>
                </a:solidFill>
              </a:rPr>
              <a:t>??</a:t>
            </a:r>
          </a:p>
          <a:p>
            <a:r>
              <a:rPr lang="fr-FR" b="1" dirty="0" smtClean="0"/>
              <a:t>VOUS AVEZ REMARQUE QU’IL Y EN A DEUX 2 TYPES DE PLATEAU A TEST </a:t>
            </a:r>
            <a:r>
              <a:rPr lang="fr-FR" b="1" dirty="0" smtClean="0">
                <a:solidFill>
                  <a:srgbClr val="FF0000"/>
                </a:solidFill>
              </a:rPr>
              <a:t>?</a:t>
            </a:r>
          </a:p>
          <a:p>
            <a:r>
              <a:rPr lang="fr-FR" b="1" dirty="0" smtClean="0"/>
              <a:t>SELON VOUS,  QUELLE EST </a:t>
            </a:r>
            <a:r>
              <a:rPr lang="fr-FR" b="1" dirty="0" smtClean="0"/>
              <a:t>L</a:t>
            </a:r>
            <a:r>
              <a:rPr lang="fr-FR" b="1" dirty="0" smtClean="0"/>
              <a:t>A </a:t>
            </a:r>
            <a:r>
              <a:rPr lang="fr-FR" b="1" dirty="0" smtClean="0">
                <a:solidFill>
                  <a:srgbClr val="FF0000"/>
                </a:solidFill>
              </a:rPr>
              <a:t>DIFFERENCE</a:t>
            </a:r>
            <a:r>
              <a:rPr lang="fr-FR" b="1" dirty="0" smtClean="0"/>
              <a:t> EN MATIERE DE </a:t>
            </a:r>
            <a:r>
              <a:rPr lang="fr-FR" b="1" dirty="0" smtClean="0">
                <a:solidFill>
                  <a:srgbClr val="FF0000"/>
                </a:solidFill>
              </a:rPr>
              <a:t>PRATIQUE</a:t>
            </a:r>
            <a:r>
              <a:rPr lang="fr-FR" b="1" dirty="0" smtClean="0"/>
              <a:t> USUELLES (COURANTE)</a:t>
            </a:r>
            <a:endParaRPr lang="fr-FR" b="1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12/12/2020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Dr: Bouchoucha . B / A5  2020-2021.  ISVK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A3B52-A4D9-4C7F-B271-58FB76E20986}" type="slidenum">
              <a:rPr lang="fr-FR" smtClean="0"/>
              <a:pPr/>
              <a:t>31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12/12/2020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Dr: Bouchoucha . B / A5  2020-2021.  ISVK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A3B52-A4D9-4C7F-B271-58FB76E20986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142844" y="428604"/>
            <a:ext cx="9001156" cy="7215238"/>
          </a:xfrm>
        </p:spPr>
        <p:txBody>
          <a:bodyPr>
            <a:noAutofit/>
          </a:bodyPr>
          <a:lstStyle/>
          <a:p>
            <a:r>
              <a:rPr lang="fr-FR" sz="3600" b="1" dirty="0" smtClean="0"/>
              <a:t>Les mammites sont classées en </a:t>
            </a:r>
            <a:r>
              <a:rPr lang="fr-FR" sz="3600" b="1" dirty="0" smtClean="0">
                <a:solidFill>
                  <a:srgbClr val="FF0000"/>
                </a:solidFill>
              </a:rPr>
              <a:t>premier rang </a:t>
            </a:r>
            <a:r>
              <a:rPr lang="fr-FR" sz="3600" b="1" dirty="0" smtClean="0"/>
              <a:t>parmi les maladies qui touchent les ruminants</a:t>
            </a:r>
          </a:p>
          <a:p>
            <a:r>
              <a:rPr lang="fr-FR" sz="3600" b="1" dirty="0" smtClean="0"/>
              <a:t>Dans les deux cas il ya une inflammation de la mamelle (</a:t>
            </a:r>
            <a:r>
              <a:rPr lang="fr-FR" sz="3600" b="1" dirty="0" smtClean="0">
                <a:solidFill>
                  <a:srgbClr val="FF0000"/>
                </a:solidFill>
              </a:rPr>
              <a:t>trayon ou plus….????</a:t>
            </a:r>
            <a:r>
              <a:rPr lang="fr-FR" sz="3600" b="1" dirty="0" smtClean="0"/>
              <a:t>)</a:t>
            </a:r>
            <a:r>
              <a:rPr lang="ar-DZ" sz="3600" b="1" dirty="0" smtClean="0"/>
              <a:t> </a:t>
            </a:r>
            <a:r>
              <a:rPr lang="fr-FR" sz="3600" b="1" dirty="0" smtClean="0"/>
              <a:t> par intervention de germes (bactéries, virus et </a:t>
            </a:r>
            <a:r>
              <a:rPr lang="fr-FR" sz="3600" b="1" dirty="0" smtClean="0"/>
              <a:t>champignons….) </a:t>
            </a:r>
            <a:r>
              <a:rPr lang="fr-FR" sz="3600" b="1" dirty="0" smtClean="0">
                <a:solidFill>
                  <a:srgbClr val="FF0000"/>
                </a:solidFill>
              </a:rPr>
              <a:t>??????</a:t>
            </a:r>
            <a:endParaRPr lang="fr-FR" sz="3600" b="1" dirty="0" smtClean="0">
              <a:solidFill>
                <a:srgbClr val="FF0000"/>
              </a:solidFill>
            </a:endParaRPr>
          </a:p>
          <a:p>
            <a:r>
              <a:rPr lang="fr-FR" sz="3600" b="1" dirty="0" smtClean="0"/>
              <a:t>engendrant des pertes considérablement importantes (médicale+ </a:t>
            </a:r>
            <a:r>
              <a:rPr lang="fr-FR" sz="3600" b="1" dirty="0" smtClean="0"/>
              <a:t>économiques?</a:t>
            </a:r>
            <a:r>
              <a:rPr lang="fr-FR" sz="3600" b="1" dirty="0" smtClean="0">
                <a:solidFill>
                  <a:srgbClr val="FF0000"/>
                </a:solidFill>
              </a:rPr>
              <a:t>????</a:t>
            </a:r>
            <a:r>
              <a:rPr lang="fr-FR" sz="3600" b="1" dirty="0" smtClean="0"/>
              <a:t>)</a:t>
            </a:r>
            <a:endParaRPr lang="fr-FR" sz="3600" b="1" dirty="0" smtClean="0"/>
          </a:p>
          <a:p>
            <a:endParaRPr lang="fr-FR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3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3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268931"/>
          </a:xfrm>
        </p:spPr>
        <p:txBody>
          <a:bodyPr>
            <a:normAutofit fontScale="92500" lnSpcReduction="10000"/>
          </a:bodyPr>
          <a:lstStyle/>
          <a:p>
            <a:r>
              <a:rPr lang="fr-FR" sz="4000" b="1" dirty="0" smtClean="0"/>
              <a:t>si la mammite clinique attire l’attention de l’éleveur ( changements des </a:t>
            </a:r>
            <a:r>
              <a:rPr lang="fr-FR" sz="4000" b="1" dirty="0" smtClean="0">
                <a:solidFill>
                  <a:srgbClr val="FF0000"/>
                </a:solidFill>
              </a:rPr>
              <a:t>caractéristiques</a:t>
            </a:r>
            <a:r>
              <a:rPr lang="fr-FR" sz="4000" b="1" dirty="0" smtClean="0"/>
              <a:t> du lait ;aspect  ,</a:t>
            </a:r>
            <a:r>
              <a:rPr lang="fr-FR" sz="4000" b="1" dirty="0" err="1" smtClean="0"/>
              <a:t>couleur,odeur</a:t>
            </a:r>
            <a:r>
              <a:rPr lang="fr-FR" sz="4000" b="1" dirty="0" smtClean="0"/>
              <a:t> ,trayon enflammé);  la mammite subclinique </a:t>
            </a:r>
            <a:r>
              <a:rPr lang="fr-FR" sz="4000" b="1" dirty="0" smtClean="0">
                <a:solidFill>
                  <a:srgbClr val="FF0000"/>
                </a:solidFill>
              </a:rPr>
              <a:t>non</a:t>
            </a:r>
            <a:r>
              <a:rPr lang="fr-FR" sz="4000" b="1" dirty="0" smtClean="0"/>
              <a:t> (inaperçue, insidieuse) </a:t>
            </a:r>
          </a:p>
          <a:p>
            <a:pPr>
              <a:buNone/>
            </a:pPr>
            <a:endParaRPr lang="ar-DZ" sz="4000" b="1" dirty="0" smtClean="0"/>
          </a:p>
          <a:p>
            <a:r>
              <a:rPr lang="fr-FR" sz="4000" b="1" dirty="0" smtClean="0"/>
              <a:t>Généralement</a:t>
            </a:r>
            <a:r>
              <a:rPr lang="fr-FR" sz="4000" b="1" dirty="0" smtClean="0">
                <a:solidFill>
                  <a:srgbClr val="FF0000"/>
                </a:solidFill>
              </a:rPr>
              <a:t> 1 cas de Mammite clinique </a:t>
            </a:r>
            <a:r>
              <a:rPr lang="fr-FR" sz="4000" b="1" dirty="0" smtClean="0"/>
              <a:t>correspond à</a:t>
            </a:r>
            <a:r>
              <a:rPr lang="fr-FR" sz="4000" b="1" dirty="0" smtClean="0">
                <a:solidFill>
                  <a:srgbClr val="FF0000"/>
                </a:solidFill>
              </a:rPr>
              <a:t> 9 cas de M.S.C</a:t>
            </a:r>
          </a:p>
          <a:p>
            <a:endParaRPr lang="fr-FR" sz="40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12/12/2020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Dr: Bouchoucha . B / A5  2020-2021.  ISVK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A3B52-A4D9-4C7F-B271-58FB76E20986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CM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500042"/>
            <a:ext cx="8161321" cy="557216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7106"/>
          </a:xfrm>
        </p:spPr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/>
            </a:r>
            <a:br>
              <a:rPr lang="fr-FR" b="1" dirty="0" smtClean="0">
                <a:solidFill>
                  <a:srgbClr val="FF0000"/>
                </a:solidFill>
              </a:rPr>
            </a:br>
            <a:r>
              <a:rPr lang="fr-FR" b="1" dirty="0" smtClean="0">
                <a:solidFill>
                  <a:srgbClr val="FF0000"/>
                </a:solidFill>
              </a:rPr>
              <a:t/>
            </a:r>
            <a:br>
              <a:rPr lang="fr-FR" b="1" dirty="0" smtClean="0">
                <a:solidFill>
                  <a:srgbClr val="FF0000"/>
                </a:solidFill>
              </a:rPr>
            </a:br>
            <a:r>
              <a:rPr lang="fr-FR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INTRODUCTION </a:t>
            </a:r>
            <a:br>
              <a:rPr lang="fr-FR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</a:br>
            <a:r>
              <a:rPr lang="fr-FR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VOICI UNE VIDEO SUR UN DES TEST POUR LE DGC DE  LA MAMMITE SUBCLIBIQUE</a:t>
            </a:r>
            <a:endParaRPr lang="fr-FR" b="1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12/12/2020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A3B52-A4D9-4C7F-B271-58FB76E20986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Dr: Bouchoucha . B / A5  2020-2021.  ISVK</a:t>
            </a:r>
            <a:endParaRPr lang="fr-FR"/>
          </a:p>
        </p:txBody>
      </p:sp>
      <p:pic>
        <p:nvPicPr>
          <p:cNvPr id="8" name="Dr Bouchoucha.BCE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357554" y="3714752"/>
            <a:ext cx="304800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FF0000"/>
                </a:solidFill>
              </a:rPr>
              <a:t>Les buts de ce </a:t>
            </a:r>
            <a:r>
              <a:rPr lang="fr-FR" b="1" dirty="0" err="1" smtClean="0">
                <a:solidFill>
                  <a:srgbClr val="FF0000"/>
                </a:solidFill>
              </a:rPr>
              <a:t>Tp</a:t>
            </a:r>
            <a:r>
              <a:rPr lang="fr-FR" b="1" dirty="0" smtClean="0">
                <a:solidFill>
                  <a:srgbClr val="FF0000"/>
                </a:solidFill>
              </a:rPr>
              <a:t> clinique: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fr-FR" dirty="0" smtClean="0"/>
          </a:p>
          <a:p>
            <a:r>
              <a:rPr lang="fr-FR" sz="3900" b="1" dirty="0" err="1" smtClean="0"/>
              <a:t>Purquoi</a:t>
            </a:r>
            <a:r>
              <a:rPr lang="fr-FR" sz="3900" b="1" dirty="0" smtClean="0"/>
              <a:t> ce TP clinique</a:t>
            </a:r>
          </a:p>
          <a:p>
            <a:r>
              <a:rPr lang="fr-FR" sz="3900" b="1" dirty="0" smtClean="0"/>
              <a:t>c’est de prendre une vision et une idée assez complète sur les mammites subcliniques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12/12/2020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A3B52-A4D9-4C7F-B271-58FB76E20986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Dr: Bouchoucha . B / A5  2020-2021.  ISVK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643602"/>
          </a:xfrm>
        </p:spPr>
        <p:txBody>
          <a:bodyPr>
            <a:normAutofit fontScale="92500" lnSpcReduction="10000"/>
          </a:bodyPr>
          <a:lstStyle/>
          <a:p>
            <a:r>
              <a:rPr lang="fr-FR" sz="3600" b="1" dirty="0" smtClean="0"/>
              <a:t>Reconnaitre les différents tests et leurs objectifs ex: </a:t>
            </a:r>
            <a:r>
              <a:rPr lang="fr-FR" sz="3600" b="1" dirty="0" smtClean="0">
                <a:solidFill>
                  <a:srgbClr val="FF0000"/>
                </a:solidFill>
              </a:rPr>
              <a:t>lait</a:t>
            </a:r>
            <a:r>
              <a:rPr lang="fr-FR" sz="3600" b="1" dirty="0" smtClean="0"/>
              <a:t> des autres trayons sains lors d’une </a:t>
            </a:r>
            <a:r>
              <a:rPr lang="fr-FR" sz="3600" b="1" dirty="0" smtClean="0">
                <a:solidFill>
                  <a:srgbClr val="FF0000"/>
                </a:solidFill>
              </a:rPr>
              <a:t>mammite clinique, </a:t>
            </a:r>
            <a:r>
              <a:rPr lang="fr-FR" sz="3600" b="1" dirty="0" smtClean="0"/>
              <a:t>lait de Tank pour</a:t>
            </a:r>
            <a:r>
              <a:rPr lang="fr-FR" sz="3600" b="1" dirty="0" smtClean="0">
                <a:solidFill>
                  <a:srgbClr val="FF0000"/>
                </a:solidFill>
              </a:rPr>
              <a:t> s’orienter </a:t>
            </a:r>
            <a:r>
              <a:rPr lang="fr-FR" sz="3600" b="1" dirty="0" smtClean="0"/>
              <a:t>vers les animaux </a:t>
            </a:r>
            <a:r>
              <a:rPr lang="fr-FR" sz="3600" b="1" dirty="0" smtClean="0">
                <a:solidFill>
                  <a:srgbClr val="FF0000"/>
                </a:solidFill>
              </a:rPr>
              <a:t>(trayons malades)</a:t>
            </a:r>
          </a:p>
          <a:p>
            <a:r>
              <a:rPr lang="fr-FR" sz="3600" b="1" dirty="0" smtClean="0"/>
              <a:t>ainsi d'apprendre à mettre en place une </a:t>
            </a:r>
            <a:r>
              <a:rPr lang="fr-FR" sz="3600" b="1" dirty="0" smtClean="0">
                <a:solidFill>
                  <a:srgbClr val="FF0000"/>
                </a:solidFill>
              </a:rPr>
              <a:t>démarche et une attitude </a:t>
            </a:r>
            <a:r>
              <a:rPr lang="fr-FR" sz="3600" b="1" dirty="0" smtClean="0"/>
              <a:t>préventive (prophylaxie) </a:t>
            </a:r>
            <a:r>
              <a:rPr lang="fr-FR" sz="3600" b="1" dirty="0" err="1" smtClean="0"/>
              <a:t>c.a.d</a:t>
            </a:r>
            <a:r>
              <a:rPr lang="fr-FR" sz="3600" b="1" dirty="0" smtClean="0"/>
              <a:t>   &gt;&gt;&gt;</a:t>
            </a:r>
          </a:p>
          <a:p>
            <a:r>
              <a:rPr lang="fr-FR" sz="3600" b="1" dirty="0" smtClean="0"/>
              <a:t>des </a:t>
            </a:r>
            <a:r>
              <a:rPr lang="fr-FR" sz="3600" b="1" dirty="0" smtClean="0">
                <a:solidFill>
                  <a:srgbClr val="FF0000"/>
                </a:solidFill>
              </a:rPr>
              <a:t>conseils </a:t>
            </a:r>
            <a:r>
              <a:rPr lang="fr-FR" sz="3600" b="1" dirty="0" smtClean="0"/>
              <a:t>et </a:t>
            </a:r>
            <a:r>
              <a:rPr lang="fr-FR" sz="3600" b="1" dirty="0" smtClean="0">
                <a:solidFill>
                  <a:srgbClr val="FF0000"/>
                </a:solidFill>
              </a:rPr>
              <a:t>recommandation à donner aux éleveurs </a:t>
            </a:r>
            <a:r>
              <a:rPr lang="fr-FR" sz="3600" b="1" dirty="0" smtClean="0"/>
              <a:t>pour éviter ces pathologies redoutables</a:t>
            </a:r>
          </a:p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12/12/2020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A3B52-A4D9-4C7F-B271-58FB76E20986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Dr: Bouchoucha . B / A5  2020-2021.  ISVK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857916"/>
          </a:xfrm>
        </p:spPr>
        <p:txBody>
          <a:bodyPr>
            <a:normAutofit fontScale="77500" lnSpcReduction="20000"/>
          </a:bodyPr>
          <a:lstStyle/>
          <a:p>
            <a:r>
              <a:rPr lang="fr-FR" sz="4000" b="1" dirty="0" smtClean="0">
                <a:solidFill>
                  <a:srgbClr val="FF0000"/>
                </a:solidFill>
              </a:rPr>
              <a:t>QUESTIONS </a:t>
            </a:r>
          </a:p>
          <a:p>
            <a:r>
              <a:rPr lang="fr-FR" sz="4000" b="1" dirty="0" smtClean="0"/>
              <a:t>DE QUOI S’AGIT –IL…..?????</a:t>
            </a:r>
          </a:p>
          <a:p>
            <a:r>
              <a:rPr lang="fr-FR" sz="4000" b="1" dirty="0" smtClean="0"/>
              <a:t>C’est le </a:t>
            </a:r>
            <a:r>
              <a:rPr lang="fr-FR" sz="4000" b="1" dirty="0" smtClean="0">
                <a:solidFill>
                  <a:srgbClr val="FF0000"/>
                </a:solidFill>
              </a:rPr>
              <a:t>conductimètre </a:t>
            </a:r>
          </a:p>
          <a:p>
            <a:r>
              <a:rPr lang="fr-FR" sz="4000" b="1" dirty="0" smtClean="0"/>
              <a:t>Appareil qui mesure le conductivité électrique du lait (</a:t>
            </a:r>
            <a:r>
              <a:rPr lang="fr-FR" sz="4000" b="1" dirty="0" smtClean="0">
                <a:solidFill>
                  <a:srgbClr val="FF0000"/>
                </a:solidFill>
              </a:rPr>
              <a:t>conductimètre électrique du lait)</a:t>
            </a:r>
          </a:p>
          <a:p>
            <a:pPr>
              <a:buNone/>
            </a:pPr>
            <a:endParaRPr lang="fr-FR" sz="4000" b="1" dirty="0" smtClean="0"/>
          </a:p>
          <a:p>
            <a:r>
              <a:rPr lang="fr-FR" sz="4000" b="1" dirty="0" smtClean="0"/>
              <a:t>Le lait contient des sels minéraux (</a:t>
            </a:r>
            <a:r>
              <a:rPr lang="fr-FR" sz="4000" b="1" dirty="0" err="1" smtClean="0"/>
              <a:t>NaCl</a:t>
            </a:r>
            <a:r>
              <a:rPr lang="fr-FR" sz="4000" b="1" dirty="0" smtClean="0"/>
              <a:t>),P,</a:t>
            </a:r>
            <a:r>
              <a:rPr lang="fr-FR" sz="4000" b="1" dirty="0" err="1" smtClean="0"/>
              <a:t>K,Mg</a:t>
            </a:r>
            <a:r>
              <a:rPr lang="fr-FR" sz="4000" b="1" dirty="0" smtClean="0"/>
              <a:t>…. </a:t>
            </a:r>
          </a:p>
          <a:p>
            <a:r>
              <a:rPr lang="fr-FR" sz="4000" b="1" dirty="0" smtClean="0"/>
              <a:t>Matière saline du lait elle est presque </a:t>
            </a:r>
            <a:r>
              <a:rPr lang="fr-FR" sz="4000" b="1" dirty="0" smtClean="0">
                <a:solidFill>
                  <a:srgbClr val="FF0000"/>
                </a:solidFill>
              </a:rPr>
              <a:t>9 g/litre</a:t>
            </a:r>
          </a:p>
          <a:p>
            <a:r>
              <a:rPr lang="fr-FR" sz="4000" b="1" dirty="0" smtClean="0">
                <a:solidFill>
                  <a:srgbClr val="FF0000"/>
                </a:solidFill>
              </a:rPr>
              <a:t>Na</a:t>
            </a:r>
            <a:r>
              <a:rPr lang="fr-FR" sz="4000" b="1" dirty="0" smtClean="0"/>
              <a:t> presque </a:t>
            </a:r>
            <a:r>
              <a:rPr lang="fr-FR" sz="4000" b="1" dirty="0" smtClean="0">
                <a:solidFill>
                  <a:srgbClr val="FF0000"/>
                </a:solidFill>
              </a:rPr>
              <a:t>0.59 g/litre </a:t>
            </a:r>
          </a:p>
          <a:p>
            <a:r>
              <a:rPr lang="fr-FR" sz="4000" b="1" dirty="0" smtClean="0">
                <a:solidFill>
                  <a:srgbClr val="FF0000"/>
                </a:solidFill>
              </a:rPr>
              <a:t>Cl </a:t>
            </a:r>
            <a:r>
              <a:rPr lang="fr-FR" sz="4000" b="1" dirty="0" smtClean="0"/>
              <a:t>presque</a:t>
            </a:r>
            <a:r>
              <a:rPr lang="fr-FR" sz="4000" b="1" dirty="0" smtClean="0">
                <a:solidFill>
                  <a:srgbClr val="FF0000"/>
                </a:solidFill>
              </a:rPr>
              <a:t> 1.19 g/litre</a:t>
            </a:r>
            <a:endParaRPr lang="fr-FR" sz="4000" b="1" dirty="0">
              <a:solidFill>
                <a:srgbClr val="FF0000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12/12/2020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Dr: Bouchoucha . B / A5  2020-2021.  ISVK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A3B52-A4D9-4C7F-B271-58FB76E20986}" type="slidenum">
              <a:rPr lang="fr-FR" smtClean="0"/>
              <a:pPr/>
              <a:t>9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540</TotalTime>
  <Words>1153</Words>
  <Application>Microsoft Office PowerPoint</Application>
  <PresentationFormat>Affichage à l'écran (4:3)</PresentationFormat>
  <Paragraphs>207</Paragraphs>
  <Slides>31</Slides>
  <Notes>2</Notes>
  <HiddenSlides>0</HiddenSlides>
  <MMClips>3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31</vt:i4>
      </vt:variant>
    </vt:vector>
  </HeadingPairs>
  <TitlesOfParts>
    <vt:vector size="32" baseType="lpstr">
      <vt:lpstr>Thème Office</vt:lpstr>
      <vt:lpstr>  Bon jour à toutes et à tous  </vt:lpstr>
      <vt:lpstr>Diapositive 2</vt:lpstr>
      <vt:lpstr>Diapositive 3</vt:lpstr>
      <vt:lpstr>Diapositive 4</vt:lpstr>
      <vt:lpstr>Diapositive 5</vt:lpstr>
      <vt:lpstr>  INTRODUCTION  VOICI UNE VIDEO SUR UN DES TEST POUR LE DGC DE  LA MAMMITE SUBCLIBIQUE</vt:lpstr>
      <vt:lpstr>Les buts de ce Tp clinique:</vt:lpstr>
      <vt:lpstr>Diapositive 8</vt:lpstr>
      <vt:lpstr>Diapositive 9</vt:lpstr>
      <vt:lpstr>Diapositive 10</vt:lpstr>
      <vt:lpstr>Matériels et méthodes </vt:lpstr>
      <vt:lpstr>Diapositive 12</vt:lpstr>
      <vt:lpstr>Interprétations des résultats </vt:lpstr>
      <vt:lpstr>prevention</vt:lpstr>
      <vt:lpstr>*Questions :   !!!!!!!!!????????</vt:lpstr>
      <vt:lpstr>Diapositive 16</vt:lpstr>
      <vt:lpstr>Diapositive 17</vt:lpstr>
      <vt:lpstr>Diapositive 18</vt:lpstr>
      <vt:lpstr>Diapositive 19</vt:lpstr>
      <vt:lpstr>Diapositive 20</vt:lpstr>
      <vt:lpstr>PRINCIPE DE TEST </vt:lpstr>
      <vt:lpstr>Diapositive 22</vt:lpstr>
      <vt:lpstr>Diapositive 23</vt:lpstr>
      <vt:lpstr>Diapositive 24</vt:lpstr>
      <vt:lpstr>Plaque à fond blanc</vt:lpstr>
      <vt:lpstr>Réactif </vt:lpstr>
      <vt:lpstr>VOIR CETTE VIDEO</vt:lpstr>
      <vt:lpstr>méthode</vt:lpstr>
      <vt:lpstr>Voici cette vidéo </vt:lpstr>
      <vt:lpstr>lecture</vt:lpstr>
      <vt:lpstr>QUESTIONS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*Bon jour à toutes et à tous  la clinique TP se déroulera selon  un plan qui vise à étudier les cas cliniques mais SOUS  forme de DIAPO</dc:title>
  <dc:creator>BRAHIM</dc:creator>
  <cp:lastModifiedBy>BRAHIM</cp:lastModifiedBy>
  <cp:revision>15</cp:revision>
  <dcterms:created xsi:type="dcterms:W3CDTF">2020-12-13T12:02:02Z</dcterms:created>
  <dcterms:modified xsi:type="dcterms:W3CDTF">2020-12-23T16:15:56Z</dcterms:modified>
</cp:coreProperties>
</file>