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8" r:id="rId11"/>
    <p:sldId id="279" r:id="rId12"/>
    <p:sldId id="258" r:id="rId13"/>
    <p:sldId id="259" r:id="rId14"/>
    <p:sldId id="263" r:id="rId15"/>
    <p:sldId id="261" r:id="rId16"/>
    <p:sldId id="262" r:id="rId17"/>
    <p:sldId id="264" r:id="rId18"/>
    <p:sldId id="281" r:id="rId19"/>
    <p:sldId id="265" r:id="rId20"/>
    <p:sldId id="282" r:id="rId21"/>
    <p:sldId id="267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964D-AEB4-449F-895C-A68631CE6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7BF0-7E8D-4635-82D7-62C1B83BC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7BF0-7E8D-4635-82D7-62C1B83BC70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2F47BF0-7E8D-4635-82D7-62C1B83BC70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SPECTION DE LA MAM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50157" y="-892999"/>
            <a:ext cx="6858000" cy="8643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0"/>
            <a:ext cx="778671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Dr : Bouchoucha .B       </a:t>
            </a:r>
            <a:r>
              <a:rPr lang="fr-FR" sz="2800" b="1" dirty="0" smtClean="0"/>
              <a:t>TP</a:t>
            </a:r>
            <a:r>
              <a:rPr lang="fr-FR" sz="2800" b="1" dirty="0" smtClean="0"/>
              <a:t>  </a:t>
            </a:r>
            <a:r>
              <a:rPr lang="fr-FR" sz="2800" b="1" dirty="0" smtClean="0"/>
              <a:t>clinique </a:t>
            </a:r>
            <a:r>
              <a:rPr lang="fr-FR" sz="2800" b="1" dirty="0" smtClean="0"/>
              <a:t> </a:t>
            </a:r>
            <a:r>
              <a:rPr lang="fr-FR" sz="2800" b="1" dirty="0" smtClean="0"/>
              <a:t>Ruminants                     A5 </a:t>
            </a:r>
            <a:r>
              <a:rPr lang="fr-FR" sz="2800" b="1" dirty="0" smtClean="0"/>
              <a:t>         2020/2021</a:t>
            </a:r>
            <a:endParaRPr lang="fr-FR" sz="2800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54" y="1285860"/>
            <a:ext cx="8358246" cy="6215082"/>
          </a:xfrm>
        </p:spPr>
        <p:txBody>
          <a:bodyPr>
            <a:normAutofit fontScale="90000"/>
          </a:bodyPr>
          <a:lstStyle/>
          <a:p>
            <a:r>
              <a:rPr lang="ar-DZ" sz="10700" b="1" dirty="0" smtClean="0">
                <a:solidFill>
                  <a:schemeClr val="bg1"/>
                </a:solidFill>
              </a:rPr>
              <a:t/>
            </a:r>
            <a:br>
              <a:rPr lang="ar-DZ" sz="10700" b="1" dirty="0" smtClean="0">
                <a:solidFill>
                  <a:schemeClr val="bg1"/>
                </a:solidFill>
              </a:rPr>
            </a:br>
            <a:r>
              <a:rPr lang="ar-DZ" sz="10700" b="1" dirty="0" smtClean="0">
                <a:solidFill>
                  <a:schemeClr val="bg1"/>
                </a:solidFill>
              </a:rPr>
              <a:t/>
            </a:r>
            <a:br>
              <a:rPr lang="ar-DZ" sz="10700" b="1" dirty="0" smtClean="0">
                <a:solidFill>
                  <a:schemeClr val="bg1"/>
                </a:solidFill>
              </a:rPr>
            </a:br>
            <a:r>
              <a:rPr lang="fr-FR" sz="10700" b="1" dirty="0" smtClean="0">
                <a:solidFill>
                  <a:srgbClr val="FF0000"/>
                </a:solidFill>
              </a:rPr>
              <a:t>Bon jour à </a:t>
            </a:r>
            <a:r>
              <a:rPr lang="fr-FR" sz="10700" b="1" dirty="0" smtClean="0">
                <a:solidFill>
                  <a:schemeClr val="bg1"/>
                </a:solidFill>
              </a:rPr>
              <a:t>toutes et à tous</a:t>
            </a:r>
            <a:r>
              <a:rPr lang="fr-FR" sz="9600" b="1" dirty="0" smtClean="0"/>
              <a:t/>
            </a:r>
            <a:br>
              <a:rPr lang="fr-FR" sz="9600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 b="1" dirty="0" smtClean="0"/>
              <a:t>12/12/2020</a:t>
            </a:r>
            <a:endParaRPr lang="fr-FR" sz="1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fld id="{1B0A3B52-A4D9-4C7F-B271-58FB76E20986}" type="slidenum">
              <a:rPr lang="fr-FR" sz="1800" b="1" smtClean="0"/>
              <a:pPr/>
              <a:t>1</a:t>
            </a:fld>
            <a:endParaRPr lang="fr-FR" sz="18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b="1" dirty="0" smtClean="0"/>
              <a:t>Dr: Bouchoucha . B / A5  2020-2021.  ISVK</a:t>
            </a:r>
            <a:endParaRPr lang="fr-FR" sz="1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Elevage intensif : </a:t>
            </a:r>
          </a:p>
          <a:p>
            <a:r>
              <a:rPr lang="fr-FR" b="1" dirty="0" smtClean="0"/>
              <a:t>mammites , </a:t>
            </a:r>
          </a:p>
          <a:p>
            <a:r>
              <a:rPr lang="fr-FR" b="1" dirty="0" smtClean="0"/>
              <a:t>troubles de fertilité ( </a:t>
            </a:r>
            <a:r>
              <a:rPr lang="fr-FR" b="1" dirty="0" smtClean="0">
                <a:solidFill>
                  <a:srgbClr val="FF0000"/>
                </a:solidFill>
              </a:rPr>
              <a:t>anoestrus, follicules kystiques </a:t>
            </a:r>
            <a:r>
              <a:rPr lang="fr-FR" b="1" dirty="0" smtClean="0"/>
              <a:t>),</a:t>
            </a:r>
          </a:p>
          <a:p>
            <a:r>
              <a:rPr lang="fr-FR" b="1" dirty="0" smtClean="0"/>
              <a:t>boiteries , </a:t>
            </a:r>
          </a:p>
          <a:p>
            <a:r>
              <a:rPr lang="fr-FR" b="1" dirty="0" smtClean="0"/>
              <a:t>troubles d’acidose (aliments </a:t>
            </a:r>
            <a:r>
              <a:rPr lang="fr-FR" b="1" dirty="0" err="1" smtClean="0">
                <a:solidFill>
                  <a:srgbClr val="FF0000"/>
                </a:solidFill>
              </a:rPr>
              <a:t>acidogenes</a:t>
            </a:r>
            <a:r>
              <a:rPr lang="fr-FR" b="1" dirty="0" smtClean="0"/>
              <a:t>), </a:t>
            </a:r>
          </a:p>
          <a:p>
            <a:r>
              <a:rPr lang="fr-FR" b="1" dirty="0" smtClean="0"/>
              <a:t>cétose ,</a:t>
            </a:r>
          </a:p>
          <a:p>
            <a:r>
              <a:rPr lang="fr-FR" b="1" dirty="0" smtClean="0"/>
              <a:t>hypocalcémie , ….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000792"/>
          </a:xfrm>
        </p:spPr>
        <p:txBody>
          <a:bodyPr>
            <a:normAutofit lnSpcReduction="10000"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Elevages semi intensifs </a:t>
            </a:r>
            <a:r>
              <a:rPr lang="fr-FR" sz="4800" b="1" dirty="0" smtClean="0"/>
              <a:t>:</a:t>
            </a:r>
          </a:p>
          <a:p>
            <a:r>
              <a:rPr lang="fr-FR" sz="4000" b="1" dirty="0" smtClean="0"/>
              <a:t>mammites, </a:t>
            </a:r>
          </a:p>
          <a:p>
            <a:r>
              <a:rPr lang="fr-FR" sz="4000" b="1" dirty="0" smtClean="0"/>
              <a:t>T fertilités, </a:t>
            </a:r>
          </a:p>
          <a:p>
            <a:r>
              <a:rPr lang="fr-FR" sz="4000" b="1" dirty="0" smtClean="0"/>
              <a:t>boiteries </a:t>
            </a:r>
            <a:r>
              <a:rPr lang="fr-FR" sz="4000" b="1" dirty="0" smtClean="0">
                <a:solidFill>
                  <a:srgbClr val="FF0000"/>
                </a:solidFill>
              </a:rPr>
              <a:t>bactériennes  </a:t>
            </a:r>
            <a:r>
              <a:rPr lang="fr-FR" sz="4000" b="1" dirty="0" smtClean="0"/>
              <a:t>moins importantes (</a:t>
            </a:r>
            <a:r>
              <a:rPr lang="fr-FR" sz="4000" b="1" dirty="0" smtClean="0">
                <a:solidFill>
                  <a:srgbClr val="FF0000"/>
                </a:solidFill>
              </a:rPr>
              <a:t>???</a:t>
            </a:r>
            <a:r>
              <a:rPr lang="fr-FR" sz="4000" b="1" dirty="0" smtClean="0"/>
              <a:t>) , </a:t>
            </a:r>
          </a:p>
          <a:p>
            <a:r>
              <a:rPr lang="fr-FR" sz="4000" b="1" dirty="0" smtClean="0"/>
              <a:t>F .vitulaire, </a:t>
            </a:r>
          </a:p>
          <a:p>
            <a:r>
              <a:rPr lang="fr-FR" sz="4000" b="1" dirty="0" smtClean="0"/>
              <a:t>affections respiratoires, diarrhées néonatales, entérotoxémie, ectyma .C, NCC, </a:t>
            </a:r>
            <a:r>
              <a:rPr lang="fr-FR" sz="4000" b="1" dirty="0" err="1" smtClean="0"/>
              <a:t>listerioses</a:t>
            </a:r>
            <a:endParaRPr lang="fr-FR" sz="4000" b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750099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Dans nos ferme seulement on a deux  types d’élevages : </a:t>
            </a:r>
          </a:p>
          <a:p>
            <a:pPr>
              <a:buNone/>
            </a:pPr>
            <a:r>
              <a:rPr lang="fr-FR" sz="4400" b="1" dirty="0" smtClean="0"/>
              <a:t>1- </a:t>
            </a:r>
            <a:r>
              <a:rPr lang="fr-FR" sz="4400" b="1" dirty="0" smtClean="0">
                <a:solidFill>
                  <a:srgbClr val="FF0000"/>
                </a:solidFill>
              </a:rPr>
              <a:t>intensif</a:t>
            </a:r>
            <a:r>
              <a:rPr lang="fr-FR" sz="4400" b="1" dirty="0" smtClean="0"/>
              <a:t> :caractérisé par :</a:t>
            </a:r>
          </a:p>
          <a:p>
            <a:r>
              <a:rPr lang="fr-FR" sz="4400" b="1" dirty="0" smtClean="0"/>
              <a:t>une alimentation assez riche en énergie (concentré </a:t>
            </a:r>
            <a:r>
              <a:rPr lang="fr-FR" sz="4400" b="1" dirty="0" smtClean="0">
                <a:solidFill>
                  <a:srgbClr val="FF0000"/>
                </a:solidFill>
              </a:rPr>
              <a:t>??</a:t>
            </a:r>
            <a:r>
              <a:rPr lang="fr-FR" sz="4400" b="1" dirty="0" smtClean="0"/>
              <a:t>, ensilage…) </a:t>
            </a:r>
          </a:p>
          <a:p>
            <a:r>
              <a:rPr lang="fr-FR" sz="4400" b="1" dirty="0" smtClean="0"/>
              <a:t>Races élevées à prédominance prime </a:t>
            </a:r>
            <a:r>
              <a:rPr lang="fr-FR" sz="4400" b="1" dirty="0" err="1" smtClean="0"/>
              <a:t>holstein</a:t>
            </a:r>
            <a:endParaRPr lang="fr-FR" sz="4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dirty="0" smtClean="0"/>
              <a:t>12/12/2020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r>
              <a:rPr lang="fr-FR" dirty="0" smtClean="0"/>
              <a:t>Dr: Bouchoucha . B / A5  2020-2021.  ISVK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insuffisance  d’exercice physique (vie sédentaire car les animaux ne </a:t>
            </a:r>
            <a:r>
              <a:rPr lang="fr-FR" sz="4000" b="1" dirty="0" smtClean="0"/>
              <a:t>sortent </a:t>
            </a:r>
            <a:r>
              <a:rPr lang="fr-FR" sz="4000" b="1" dirty="0" err="1" smtClean="0"/>
              <a:t>douvant</a:t>
            </a:r>
            <a:r>
              <a:rPr lang="fr-FR" sz="4000" b="1" dirty="0" smtClean="0"/>
              <a:t> </a:t>
            </a:r>
            <a:r>
              <a:rPr lang="fr-FR" sz="4000" b="1" dirty="0" smtClean="0"/>
              <a:t>pas </a:t>
            </a:r>
            <a:r>
              <a:rPr lang="fr-FR" sz="4000" b="1" dirty="0" smtClean="0"/>
              <a:t>aux pâturages</a:t>
            </a:r>
            <a:endParaRPr lang="fr-FR" sz="4000" b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2- </a:t>
            </a:r>
            <a:r>
              <a:rPr lang="fr-FR" b="1" dirty="0" smtClean="0">
                <a:solidFill>
                  <a:srgbClr val="FF0000"/>
                </a:solidFill>
              </a:rPr>
              <a:t>type d’</a:t>
            </a:r>
            <a:r>
              <a:rPr lang="fr-FR" b="1" dirty="0">
                <a:solidFill>
                  <a:srgbClr val="FF0000"/>
                </a:solidFill>
              </a:rPr>
              <a:t>é</a:t>
            </a:r>
            <a:r>
              <a:rPr lang="fr-FR" b="1" dirty="0" smtClean="0">
                <a:solidFill>
                  <a:srgbClr val="FF0000"/>
                </a:solidFill>
              </a:rPr>
              <a:t>levage semi intensif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caractérisé par 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*</a:t>
            </a:r>
            <a:r>
              <a:rPr lang="fr-FR" b="1" dirty="0" smtClean="0"/>
              <a:t>les animaux reçoivent une alimentation très riche en énergie  (</a:t>
            </a:r>
            <a:r>
              <a:rPr lang="fr-FR" b="1" dirty="0" smtClean="0">
                <a:solidFill>
                  <a:srgbClr val="FF0000"/>
                </a:solidFill>
              </a:rPr>
              <a:t>????</a:t>
            </a:r>
            <a:r>
              <a:rPr lang="fr-FR" b="1" dirty="0" smtClean="0"/>
              <a:t>) </a:t>
            </a:r>
            <a:r>
              <a:rPr lang="fr-FR" b="1" dirty="0" smtClean="0"/>
              <a:t>,</a:t>
            </a:r>
            <a:r>
              <a:rPr lang="fr-FR" b="1" dirty="0" smtClean="0">
                <a:solidFill>
                  <a:srgbClr val="FF0000"/>
                </a:solidFill>
              </a:rPr>
              <a:t>donnez nous des </a:t>
            </a:r>
            <a:r>
              <a:rPr lang="fr-FR" b="1" dirty="0" err="1" smtClean="0">
                <a:solidFill>
                  <a:srgbClr val="FF0000"/>
                </a:solidFill>
              </a:rPr>
              <a:t>exmples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*les animaux sortent au pâturage </a:t>
            </a:r>
            <a:r>
              <a:rPr lang="fr-FR" b="1" dirty="0" smtClean="0"/>
              <a:t>(????) </a:t>
            </a:r>
            <a:r>
              <a:rPr lang="fr-FR" b="1" dirty="0" smtClean="0">
                <a:solidFill>
                  <a:srgbClr val="FF0000"/>
                </a:solidFill>
              </a:rPr>
              <a:t>quels sont les troubles que nous pouvions avoir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FERME Avec  TYPE INTENSIF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1*ex : </a:t>
            </a:r>
            <a:r>
              <a:rPr lang="fr-FR" sz="4000" b="1" dirty="0" err="1" smtClean="0">
                <a:solidFill>
                  <a:srgbClr val="FF0000"/>
                </a:solidFill>
              </a:rPr>
              <a:t>F.serraoui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/>
              <a:t>avec race prime </a:t>
            </a:r>
            <a:r>
              <a:rPr lang="fr-FR" sz="4000" b="1" dirty="0" err="1" smtClean="0"/>
              <a:t>holstein</a:t>
            </a:r>
            <a:r>
              <a:rPr lang="fr-FR" sz="4000" b="1" dirty="0" smtClean="0"/>
              <a:t> (pie noire) quelques </a:t>
            </a:r>
            <a:r>
              <a:rPr lang="fr-FR" sz="4000" b="1" dirty="0" err="1" smtClean="0"/>
              <a:t>tetes</a:t>
            </a:r>
            <a:r>
              <a:rPr lang="fr-FR" sz="4000" b="1" dirty="0" smtClean="0"/>
              <a:t> de race </a:t>
            </a:r>
            <a:r>
              <a:rPr lang="fr-FR" sz="4000" b="1" dirty="0" err="1" smtClean="0"/>
              <a:t>montbeliarde</a:t>
            </a:r>
            <a:r>
              <a:rPr lang="fr-FR" sz="4000" b="1" dirty="0" smtClean="0"/>
              <a:t> (pie rouge)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4000" b="1" dirty="0" smtClean="0"/>
              <a:t>2*</a:t>
            </a:r>
            <a:r>
              <a:rPr lang="fr-FR" sz="4000" b="1" dirty="0" smtClean="0">
                <a:solidFill>
                  <a:srgbClr val="FF0000"/>
                </a:solidFill>
              </a:rPr>
              <a:t>F. </a:t>
            </a:r>
            <a:r>
              <a:rPr lang="fr-FR" sz="4000" b="1" dirty="0" err="1" smtClean="0">
                <a:solidFill>
                  <a:srgbClr val="FF0000"/>
                </a:solidFill>
              </a:rPr>
              <a:t>soummam</a:t>
            </a:r>
            <a:r>
              <a:rPr lang="fr-FR" sz="4000" b="1" dirty="0" smtClean="0"/>
              <a:t> avec race prime </a:t>
            </a:r>
            <a:r>
              <a:rPr lang="fr-FR" sz="4000" b="1" dirty="0" err="1" smtClean="0"/>
              <a:t>holstein</a:t>
            </a:r>
            <a:r>
              <a:rPr lang="fr-FR" sz="4000" b="1" dirty="0" smtClean="0"/>
              <a:t> (pie noire)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ferme avec type d’</a:t>
            </a:r>
            <a:r>
              <a:rPr lang="fr-FR" b="1" dirty="0"/>
              <a:t>é</a:t>
            </a:r>
            <a:r>
              <a:rPr lang="fr-FR" b="1" dirty="0" smtClean="0"/>
              <a:t>levage semi intensif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*</a:t>
            </a:r>
            <a:r>
              <a:rPr lang="fr-FR" sz="4000" b="1" dirty="0" smtClean="0"/>
              <a:t>ferme </a:t>
            </a:r>
            <a:r>
              <a:rPr lang="fr-FR" sz="4000" b="1" dirty="0" err="1" smtClean="0">
                <a:solidFill>
                  <a:srgbClr val="FF0000"/>
                </a:solidFill>
              </a:rPr>
              <a:t>baraouia</a:t>
            </a:r>
            <a:r>
              <a:rPr lang="fr-FR" sz="4000" b="1" dirty="0" smtClean="0"/>
              <a:t> : avec trois races bovines </a:t>
            </a:r>
          </a:p>
          <a:p>
            <a:endParaRPr lang="fr-FR" sz="4000" b="1" dirty="0"/>
          </a:p>
          <a:p>
            <a:r>
              <a:rPr lang="fr-FR" sz="4000" b="1" dirty="0" smtClean="0"/>
              <a:t>Race </a:t>
            </a:r>
            <a:r>
              <a:rPr lang="fr-FR" sz="4000" b="1" dirty="0" err="1" smtClean="0"/>
              <a:t>holstein</a:t>
            </a:r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Race tarentaise</a:t>
            </a:r>
          </a:p>
          <a:p>
            <a:r>
              <a:rPr lang="fr-FR" sz="4000" b="1" dirty="0" smtClean="0"/>
              <a:t>Race montbéliarde</a:t>
            </a:r>
            <a:endParaRPr lang="fr-FR" sz="4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ferme </a:t>
            </a:r>
            <a:r>
              <a:rPr lang="fr-FR" sz="4000" b="1" dirty="0" err="1" smtClean="0">
                <a:solidFill>
                  <a:srgbClr val="FF0000"/>
                </a:solidFill>
              </a:rPr>
              <a:t>Dgeghbellou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4000" b="1" dirty="0" smtClean="0"/>
              <a:t>Races </a:t>
            </a:r>
            <a:r>
              <a:rPr lang="fr-FR" sz="4000" b="1" dirty="0" err="1" smtClean="0"/>
              <a:t>montebeliarde</a:t>
            </a:r>
            <a:endParaRPr lang="fr-FR" sz="4000" b="1" dirty="0" smtClean="0"/>
          </a:p>
          <a:p>
            <a:r>
              <a:rPr lang="fr-FR" sz="4000" b="1" dirty="0" smtClean="0"/>
              <a:t>AVANT : races </a:t>
            </a:r>
            <a:r>
              <a:rPr lang="fr-FR" sz="4000" b="1" dirty="0" err="1" smtClean="0"/>
              <a:t>holstein</a:t>
            </a:r>
            <a:r>
              <a:rPr lang="fr-FR" sz="4000" b="1" dirty="0" smtClean="0"/>
              <a:t>+brune des alpes +normande… </a:t>
            </a:r>
            <a:endParaRPr lang="fr-FR" sz="4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NB: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il ya des fermes qui pratiquent et exercent l’</a:t>
            </a:r>
            <a:r>
              <a:rPr lang="fr-FR" b="1" dirty="0" err="1" smtClean="0"/>
              <a:t>elevage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ovin </a:t>
            </a:r>
            <a:r>
              <a:rPr lang="fr-FR" b="1" dirty="0" smtClean="0"/>
              <a:t>également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fr-FR" dirty="0" smtClean="0"/>
              <a:t>*</a:t>
            </a:r>
            <a:r>
              <a:rPr lang="fr-FR" sz="4000" b="1" dirty="0" smtClean="0"/>
              <a:t>ferme </a:t>
            </a:r>
            <a:r>
              <a:rPr lang="fr-FR" sz="4000" b="1" dirty="0" err="1" smtClean="0"/>
              <a:t>baraouia</a:t>
            </a:r>
            <a:r>
              <a:rPr lang="fr-FR" sz="4000" b="1" dirty="0" smtClean="0"/>
              <a:t> (race </a:t>
            </a:r>
            <a:r>
              <a:rPr lang="fr-FR" sz="4000" b="1" dirty="0" err="1" smtClean="0"/>
              <a:t>ouled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djellel</a:t>
            </a:r>
            <a:r>
              <a:rPr lang="fr-FR" sz="4000" b="1" dirty="0" smtClean="0"/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????</a:t>
            </a:r>
            <a:r>
              <a:rPr lang="fr-FR" sz="4000" b="1" dirty="0" smtClean="0"/>
              <a:t> )</a:t>
            </a:r>
          </a:p>
          <a:p>
            <a:r>
              <a:rPr lang="fr-FR" sz="4000" b="1" dirty="0" smtClean="0"/>
              <a:t>Ferme </a:t>
            </a:r>
            <a:r>
              <a:rPr lang="fr-FR" sz="4000" b="1" dirty="0" err="1" smtClean="0"/>
              <a:t>dheghbellou</a:t>
            </a:r>
            <a:r>
              <a:rPr lang="fr-FR" sz="4000" b="1" dirty="0" smtClean="0"/>
              <a:t> (race </a:t>
            </a:r>
            <a:r>
              <a:rPr lang="fr-FR" sz="4000" b="1" dirty="0" err="1" smtClean="0"/>
              <a:t>ouled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djellel</a:t>
            </a:r>
            <a:r>
              <a:rPr lang="fr-FR" sz="4000" b="1" dirty="0" smtClean="0"/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????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Alimentation </a:t>
            </a:r>
            <a:r>
              <a:rPr lang="fr-FR" b="1" dirty="0" smtClean="0"/>
              <a:t>: qualitativement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1-aliment grossier :</a:t>
            </a:r>
          </a:p>
          <a:p>
            <a:r>
              <a:rPr lang="fr-FR" b="1" dirty="0" smtClean="0"/>
              <a:t>Foin et/ou paille (toutes les fermes ) malgré pauvre en matière de </a:t>
            </a:r>
            <a:r>
              <a:rPr lang="fr-FR" b="1" dirty="0"/>
              <a:t>q</a:t>
            </a:r>
            <a:r>
              <a:rPr lang="fr-FR" b="1" dirty="0" smtClean="0"/>
              <a:t>ualité nutritive </a:t>
            </a:r>
            <a:r>
              <a:rPr lang="fr-FR" b="1" dirty="0" smtClean="0">
                <a:solidFill>
                  <a:srgbClr val="FF0000"/>
                </a:solidFill>
              </a:rPr>
              <a:t>(rôle??)</a:t>
            </a:r>
          </a:p>
          <a:p>
            <a:r>
              <a:rPr lang="fr-FR" b="1" dirty="0" smtClean="0"/>
              <a:t>Fourrage vert : </a:t>
            </a:r>
            <a:r>
              <a:rPr lang="fr-FR" b="1" dirty="0" err="1" smtClean="0"/>
              <a:t>Paturage</a:t>
            </a:r>
            <a:r>
              <a:rPr lang="fr-FR" b="1" dirty="0" smtClean="0"/>
              <a:t> au printemps ou bien </a:t>
            </a:r>
            <a:r>
              <a:rPr lang="fr-FR" b="1" dirty="0" smtClean="0">
                <a:solidFill>
                  <a:srgbClr val="FF0000"/>
                </a:solidFill>
              </a:rPr>
              <a:t>Luzerne,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avoine</a:t>
            </a:r>
            <a:r>
              <a:rPr lang="fr-FR" b="1" dirty="0" smtClean="0"/>
              <a:t>  cultivés  (</a:t>
            </a:r>
            <a:r>
              <a:rPr lang="fr-FR" b="1" dirty="0" err="1" smtClean="0"/>
              <a:t>dgeghbellou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Ensilage (</a:t>
            </a:r>
            <a:r>
              <a:rPr lang="fr-FR" b="1" dirty="0" err="1" smtClean="0"/>
              <a:t>serraoui</a:t>
            </a:r>
            <a:r>
              <a:rPr lang="fr-FR" b="1" dirty="0" smtClean="0"/>
              <a:t>, </a:t>
            </a:r>
            <a:r>
              <a:rPr lang="fr-FR" b="1" dirty="0" err="1" smtClean="0"/>
              <a:t>Barraouia</a:t>
            </a:r>
            <a:r>
              <a:rPr lang="fr-FR" b="1" dirty="0" smtClean="0"/>
              <a:t>, </a:t>
            </a:r>
            <a:r>
              <a:rPr lang="fr-FR" b="1" dirty="0" err="1" smtClean="0"/>
              <a:t>preparé</a:t>
            </a:r>
            <a:r>
              <a:rPr lang="fr-FR" b="1" dirty="0" smtClean="0"/>
              <a:t> au niveau de ces fermes ,,</a:t>
            </a:r>
            <a:r>
              <a:rPr lang="fr-FR" b="1" dirty="0" smtClean="0">
                <a:solidFill>
                  <a:srgbClr val="FF0000"/>
                </a:solidFill>
              </a:rPr>
              <a:t>?????? boiteries</a:t>
            </a:r>
          </a:p>
          <a:p>
            <a:r>
              <a:rPr lang="fr-FR" b="1" dirty="0" err="1" smtClean="0"/>
              <a:t>soummam</a:t>
            </a:r>
            <a:r>
              <a:rPr lang="fr-FR" b="1" dirty="0" smtClean="0"/>
              <a:t> , </a:t>
            </a:r>
            <a:r>
              <a:rPr lang="fr-FR" b="1" dirty="0" err="1" smtClean="0"/>
              <a:t>ENRUBANé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(moisissures???)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SC00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la clinique TP se déroulera selon  un plan qui </a:t>
            </a:r>
            <a:r>
              <a:rPr lang="fr-FR" sz="4000" b="1" dirty="0" smtClean="0"/>
              <a:t>visera à </a:t>
            </a:r>
            <a:r>
              <a:rPr lang="fr-FR" sz="4000" b="1" dirty="0" smtClean="0"/>
              <a:t>étudier les cas cliniques mais SOUS  forme de </a:t>
            </a:r>
            <a:r>
              <a:rPr lang="fr-FR" sz="4000" b="1" dirty="0" smtClean="0">
                <a:solidFill>
                  <a:srgbClr val="FF0000"/>
                </a:solidFill>
              </a:rPr>
              <a:t>DIAPO</a:t>
            </a:r>
            <a:endParaRPr lang="fr-FR" sz="4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Personnels et technicité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 ferme a un médecin vétérinaire avec lui ils travaillent et ils demandent leurs conseils et recommandation</a:t>
            </a:r>
          </a:p>
          <a:p>
            <a:r>
              <a:rPr lang="fr-FR" dirty="0" err="1" smtClean="0"/>
              <a:t>F.baraouia</a:t>
            </a:r>
            <a:r>
              <a:rPr lang="fr-FR" dirty="0" smtClean="0"/>
              <a:t> a un </a:t>
            </a:r>
            <a:r>
              <a:rPr lang="fr-FR" dirty="0" smtClean="0">
                <a:solidFill>
                  <a:srgbClr val="FF0000"/>
                </a:solidFill>
              </a:rPr>
              <a:t>technicien en agronomie </a:t>
            </a:r>
            <a:r>
              <a:rPr lang="fr-FR" dirty="0" smtClean="0"/>
              <a:t>qui assure le suivi de l’alimentation </a:t>
            </a:r>
            <a:r>
              <a:rPr lang="fr-FR" dirty="0" smtClean="0">
                <a:solidFill>
                  <a:srgbClr val="FF0000"/>
                </a:solidFill>
              </a:rPr>
              <a:t>(quantité et qualité 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286520"/>
          </a:xfrm>
        </p:spPr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*Questions</a:t>
            </a:r>
            <a:r>
              <a:rPr lang="fr-FR" sz="9600" b="1" dirty="0" smtClean="0"/>
              <a:t> :</a:t>
            </a:r>
            <a:br>
              <a:rPr lang="fr-FR" sz="9600" b="1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b="1" dirty="0" smtClean="0">
                <a:solidFill>
                  <a:srgbClr val="002060"/>
                </a:solidFill>
              </a:rPr>
              <a:t>!!!!!!!!!????????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err="1" smtClean="0"/>
              <a:t>pourait</a:t>
            </a:r>
            <a:r>
              <a:rPr lang="fr-FR" sz="4800" b="1" dirty="0" smtClean="0"/>
              <a:t> il avoir une relation entre  le type d’</a:t>
            </a:r>
            <a:r>
              <a:rPr lang="fr-FR" sz="4800" b="1" dirty="0" err="1" smtClean="0"/>
              <a:t>elevage</a:t>
            </a:r>
            <a:r>
              <a:rPr lang="fr-FR" sz="4800" b="1" dirty="0" smtClean="0"/>
              <a:t> et l’apparitions de certaines pathologies ou troubles ????</a:t>
            </a:r>
            <a:br>
              <a:rPr lang="fr-FR" sz="4800" b="1" dirty="0" smtClean="0"/>
            </a:br>
            <a:r>
              <a:rPr lang="fr-FR" sz="4800" b="1" dirty="0" smtClean="0"/>
              <a:t>-LESQUELLES?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UN MODE D’ELEVAGE manque –t-il ,lequel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donner ses caractéristiques …???</a:t>
            </a:r>
            <a:br>
              <a:rPr lang="fr-FR" sz="4800" b="1" dirty="0" smtClean="0"/>
            </a:br>
            <a:r>
              <a:rPr lang="fr-FR" sz="4800" b="1" dirty="0" smtClean="0"/>
              <a:t>* ET LES MALADIES QUE POURAIT- IL ETRE EN CAUSE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707236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CES CAS CLINIQUES SONT :</a:t>
            </a:r>
          </a:p>
          <a:p>
            <a:pPr>
              <a:buNone/>
            </a:pPr>
            <a:r>
              <a:rPr lang="fr-FR" sz="4000" b="1" dirty="0" smtClean="0"/>
              <a:t>* les cas cliniques les </a:t>
            </a:r>
            <a:r>
              <a:rPr lang="fr-FR" sz="4000" b="1" dirty="0" smtClean="0">
                <a:solidFill>
                  <a:srgbClr val="FF0000"/>
                </a:solidFill>
              </a:rPr>
              <a:t>plus fréquents </a:t>
            </a:r>
            <a:r>
              <a:rPr lang="fr-FR" sz="4000" b="1" dirty="0" smtClean="0"/>
              <a:t>au niveau des fermes visitées durant l’année </a:t>
            </a:r>
            <a:r>
              <a:rPr lang="fr-FR" sz="4000" b="1" dirty="0" smtClean="0">
                <a:solidFill>
                  <a:srgbClr val="FF0000"/>
                </a:solidFill>
              </a:rPr>
              <a:t>2019-2020 et même les années précédentes </a:t>
            </a:r>
            <a:r>
              <a:rPr lang="fr-FR" sz="4000" b="1" dirty="0" smtClean="0"/>
              <a:t>les fermes sont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DZ" sz="4000" b="1" dirty="0" smtClean="0">
                <a:solidFill>
                  <a:srgbClr val="FF0000"/>
                </a:solidFill>
              </a:rPr>
              <a:t>       </a:t>
            </a:r>
            <a:r>
              <a:rPr lang="fr-FR" sz="3600" b="1" dirty="0" smtClean="0">
                <a:solidFill>
                  <a:srgbClr val="FF0000"/>
                </a:solidFill>
              </a:rPr>
              <a:t>ferme</a:t>
            </a:r>
            <a:r>
              <a:rPr lang="ar-DZ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BARAOUIA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F   . </a:t>
            </a:r>
            <a:r>
              <a:rPr lang="ar-DZ" sz="3600" b="1" dirty="0" smtClean="0">
                <a:solidFill>
                  <a:srgbClr val="FF0000"/>
                </a:solidFill>
              </a:rPr>
              <a:t>    </a:t>
            </a:r>
            <a:r>
              <a:rPr lang="fr-FR" sz="3600" b="1" dirty="0" smtClean="0">
                <a:solidFill>
                  <a:srgbClr val="FF0000"/>
                </a:solidFill>
              </a:rPr>
              <a:t>SERRAOUI 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F. </a:t>
            </a:r>
            <a:r>
              <a:rPr lang="ar-DZ" sz="3600" b="1" dirty="0" smtClean="0">
                <a:solidFill>
                  <a:srgbClr val="FF0000"/>
                </a:solidFill>
              </a:rPr>
              <a:t>      </a:t>
            </a:r>
            <a:r>
              <a:rPr lang="fr-FR" sz="3600" b="1" dirty="0" smtClean="0">
                <a:solidFill>
                  <a:srgbClr val="FF0000"/>
                </a:solidFill>
              </a:rPr>
              <a:t>SOUMMAM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F</a:t>
            </a:r>
            <a:r>
              <a:rPr lang="ar-DZ" sz="3600" b="1" dirty="0" smtClean="0">
                <a:solidFill>
                  <a:srgbClr val="FF0000"/>
                </a:solidFill>
              </a:rPr>
              <a:t>       </a:t>
            </a:r>
            <a:r>
              <a:rPr lang="fr-FR" sz="3600" b="1" dirty="0" err="1" smtClean="0">
                <a:solidFill>
                  <a:srgbClr val="FF0000"/>
                </a:solidFill>
              </a:rPr>
              <a:t>djeghbellou</a:t>
            </a:r>
            <a:r>
              <a:rPr lang="fr-FR" sz="3600" b="1" dirty="0" smtClean="0">
                <a:solidFill>
                  <a:srgbClr val="FF0000"/>
                </a:solidFill>
              </a:rPr>
              <a:t> ?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 rot="16200000">
            <a:off x="714348" y="442913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16200000">
            <a:off x="857224" y="5072074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714348" y="3786190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6200000">
            <a:off x="714348" y="5643578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357158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12/12/2020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z="1400" smtClean="0">
                <a:solidFill>
                  <a:srgbClr val="92D050"/>
                </a:solidFill>
              </a:rPr>
              <a:pPr/>
              <a:t>3</a:t>
            </a:fld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4643438" y="6492875"/>
            <a:ext cx="28956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Dr: Bouchoucha . B / A5  2020-2021.  ISVK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Buts et Objectifs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r>
              <a:rPr lang="fr-FR" sz="4000" b="1" dirty="0" err="1" smtClean="0"/>
              <a:t>Certe</a:t>
            </a:r>
            <a:r>
              <a:rPr lang="fr-FR" sz="4000" b="1" dirty="0" smtClean="0"/>
              <a:t> les cliniques devraient être faites:</a:t>
            </a:r>
          </a:p>
          <a:p>
            <a:r>
              <a:rPr lang="fr-FR" sz="4000" b="1" dirty="0" smtClean="0"/>
              <a:t>sous forme de sorties , </a:t>
            </a:r>
          </a:p>
          <a:p>
            <a:r>
              <a:rPr lang="fr-FR" sz="4000" b="1" dirty="0" smtClean="0"/>
              <a:t>à coté de l’éleveur </a:t>
            </a:r>
          </a:p>
          <a:p>
            <a:r>
              <a:rPr lang="fr-FR" sz="4000" b="1" dirty="0" smtClean="0"/>
              <a:t>Avoir de l’animal (aux)devant nous ; mais cette conjoncture sanitaire de la SARS-COVID 2 nous a obligée de les programmer ainsi</a:t>
            </a:r>
            <a:endParaRPr lang="fr-FR" sz="4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buts de ces </a:t>
            </a:r>
            <a:r>
              <a:rPr lang="fr-FR" b="1" dirty="0" err="1" smtClean="0">
                <a:solidFill>
                  <a:srgbClr val="FF0000"/>
                </a:solidFill>
              </a:rPr>
              <a:t>Tp</a:t>
            </a:r>
            <a:r>
              <a:rPr lang="fr-FR" b="1" dirty="0" smtClean="0">
                <a:solidFill>
                  <a:srgbClr val="FF0000"/>
                </a:solidFill>
              </a:rPr>
              <a:t> cliniques: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3900" b="1" dirty="0" smtClean="0"/>
              <a:t>c’est de prendre une vision et une idée assez complète sur les cas cliniques fréquemment rencontrés, (les plus courants)</a:t>
            </a:r>
          </a:p>
          <a:p>
            <a:r>
              <a:rPr lang="fr-FR" sz="4200" b="1" dirty="0" smtClean="0"/>
              <a:t>la conduite et la démarche diagnostique envisageable ( de loin , de prés, 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 fontScale="92500"/>
          </a:bodyPr>
          <a:lstStyle/>
          <a:p>
            <a:r>
              <a:rPr lang="fr-FR" sz="3600" b="1" dirty="0" smtClean="0"/>
              <a:t>les tests et prélèvements ( examens complémentaires )à demander et leurs objectifs ex: </a:t>
            </a:r>
            <a:r>
              <a:rPr lang="fr-FR" sz="3600" b="1" dirty="0" smtClean="0">
                <a:solidFill>
                  <a:srgbClr val="FF0000"/>
                </a:solidFill>
              </a:rPr>
              <a:t>lait</a:t>
            </a:r>
            <a:r>
              <a:rPr lang="fr-FR" sz="3600" b="1" dirty="0" smtClean="0"/>
              <a:t> lors d’une </a:t>
            </a:r>
            <a:r>
              <a:rPr lang="fr-FR" sz="3600" b="1" dirty="0" smtClean="0">
                <a:solidFill>
                  <a:srgbClr val="FF0000"/>
                </a:solidFill>
              </a:rPr>
              <a:t>mammite , pus </a:t>
            </a:r>
            <a:r>
              <a:rPr lang="fr-FR" sz="3600" b="1" dirty="0" smtClean="0"/>
              <a:t>lors de </a:t>
            </a:r>
            <a:r>
              <a:rPr lang="fr-FR" sz="3600" b="1" dirty="0" smtClean="0">
                <a:solidFill>
                  <a:srgbClr val="FF0000"/>
                </a:solidFill>
              </a:rPr>
              <a:t>maladies abcédative</a:t>
            </a:r>
          </a:p>
          <a:p>
            <a:r>
              <a:rPr lang="fr-FR" sz="3600" b="1" dirty="0" smtClean="0"/>
              <a:t>ainsi d'apprendre à mettre en place une </a:t>
            </a:r>
            <a:r>
              <a:rPr lang="fr-FR" sz="3600" b="1" dirty="0" smtClean="0">
                <a:solidFill>
                  <a:srgbClr val="FF0000"/>
                </a:solidFill>
              </a:rPr>
              <a:t>prescription</a:t>
            </a:r>
            <a:r>
              <a:rPr lang="fr-FR" sz="3600" b="1" dirty="0" smtClean="0"/>
              <a:t>  + </a:t>
            </a:r>
          </a:p>
          <a:p>
            <a:r>
              <a:rPr lang="fr-FR" sz="3600" b="1" dirty="0" smtClean="0"/>
              <a:t>des </a:t>
            </a:r>
            <a:r>
              <a:rPr lang="fr-FR" sz="3600" b="1" dirty="0" err="1" smtClean="0">
                <a:solidFill>
                  <a:srgbClr val="FF0000"/>
                </a:solidFill>
              </a:rPr>
              <a:t>consiels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/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recommandation </a:t>
            </a:r>
            <a:r>
              <a:rPr lang="fr-FR" sz="3600" b="1" dirty="0" smtClean="0"/>
              <a:t>selon le cas </a:t>
            </a:r>
          </a:p>
          <a:p>
            <a:r>
              <a:rPr lang="fr-FR" sz="3600" b="1" dirty="0" smtClean="0"/>
              <a:t>ex: </a:t>
            </a:r>
            <a:r>
              <a:rPr lang="fr-FR" sz="3600" b="1" dirty="0" err="1" smtClean="0">
                <a:solidFill>
                  <a:srgbClr val="FF0000"/>
                </a:solidFill>
              </a:rPr>
              <a:t>abces</a:t>
            </a:r>
            <a:r>
              <a:rPr lang="fr-FR" sz="3600" b="1" dirty="0" smtClean="0"/>
              <a:t> : améliorer  l’hygiène de l’étable 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acidose</a:t>
            </a:r>
            <a:r>
              <a:rPr lang="fr-FR" sz="3600" b="1" dirty="0" smtClean="0"/>
              <a:t> équilibrer l’alimentation </a:t>
            </a:r>
            <a:r>
              <a:rPr lang="fr-FR" sz="3600" b="1" dirty="0" err="1" smtClean="0"/>
              <a:t>energie</a:t>
            </a:r>
            <a:r>
              <a:rPr lang="fr-FR" sz="3600" b="1" dirty="0" smtClean="0"/>
              <a:t> ,protéines, foins et paille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Matériels et méthodes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Dans le but de préparation de ces TP cliniques: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sz="3600" b="1" dirty="0" smtClean="0"/>
              <a:t>on a du faire un résumé des cas cliniques rencontrés durant </a:t>
            </a:r>
            <a:r>
              <a:rPr lang="fr-FR" sz="3600" b="1" dirty="0" smtClean="0">
                <a:solidFill>
                  <a:srgbClr val="FF0000"/>
                </a:solidFill>
              </a:rPr>
              <a:t>une année </a:t>
            </a:r>
            <a:r>
              <a:rPr lang="fr-FR" sz="3600" b="1" dirty="0" smtClean="0"/>
              <a:t>universitaire (2019-2020) </a:t>
            </a:r>
            <a:r>
              <a:rPr lang="fr-FR" sz="3600" b="1" dirty="0" smtClean="0">
                <a:solidFill>
                  <a:srgbClr val="FF0000"/>
                </a:solidFill>
              </a:rPr>
              <a:t>DANS DES FICHES DE SUIVI </a:t>
            </a:r>
            <a:r>
              <a:rPr lang="fr-FR" sz="3600" b="1" dirty="0" smtClean="0"/>
              <a:t>à travers plusieurs fermes ainsi que notre ferme pédagogique</a:t>
            </a:r>
          </a:p>
          <a:p>
            <a:r>
              <a:rPr lang="fr-FR" b="1" dirty="0" smtClean="0"/>
              <a:t>A chaque fois;  on développe une étude et discussion via questions réponses avec les étudiants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hoto0017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Descriptions des fermes et types d’</a:t>
            </a:r>
            <a:r>
              <a:rPr lang="fr-FR" b="1" dirty="0" err="1" smtClean="0">
                <a:solidFill>
                  <a:srgbClr val="FF0000"/>
                </a:solidFill>
              </a:rPr>
              <a:t>elevages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600" b="1" dirty="0" smtClean="0"/>
              <a:t>Ces fermes se trouvent dans l’ensemble dans la région de Constantine ;</a:t>
            </a:r>
          </a:p>
          <a:p>
            <a:r>
              <a:rPr lang="fr-FR" sz="3600" b="1" dirty="0" smtClean="0"/>
              <a:t>rôle de climat , </a:t>
            </a:r>
            <a:r>
              <a:rPr lang="fr-FR" sz="3600" b="1" dirty="0" smtClean="0">
                <a:solidFill>
                  <a:srgbClr val="FF0000"/>
                </a:solidFill>
              </a:rPr>
              <a:t>été </a:t>
            </a:r>
            <a:r>
              <a:rPr lang="fr-FR" sz="3600" b="1" dirty="0" smtClean="0"/>
              <a:t>sèche  favorables pour les insectes, (ex tiques ,mouches ,moustiques….)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hiver</a:t>
            </a:r>
            <a:r>
              <a:rPr lang="fr-FR" sz="3600" b="1" dirty="0" smtClean="0"/>
              <a:t> froides favorisent les affections respiratoires (courant d’</a:t>
            </a:r>
          </a:p>
          <a:p>
            <a:r>
              <a:rPr lang="fr-FR" sz="3600" b="1" dirty="0" smtClean="0"/>
              <a:t>*connaissances au tour de l’</a:t>
            </a:r>
            <a:r>
              <a:rPr lang="fr-FR" sz="3600" b="1" dirty="0" err="1" smtClean="0"/>
              <a:t>épidemiologie</a:t>
            </a:r>
            <a:r>
              <a:rPr lang="fr-FR" sz="3600" b="1" dirty="0" smtClean="0"/>
              <a:t> de la région : ex ,rage ,FA,</a:t>
            </a:r>
            <a:r>
              <a:rPr lang="fr-FR" sz="3600" b="1" dirty="0" err="1" smtClean="0"/>
              <a:t>FCO,Ectyma</a:t>
            </a:r>
            <a:r>
              <a:rPr lang="fr-FR" sz="3600" b="1" dirty="0" smtClean="0"/>
              <a:t> contagieux …..</a:t>
            </a:r>
            <a:endParaRPr lang="fr-FR" sz="3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Types d’</a:t>
            </a:r>
            <a:r>
              <a:rPr lang="fr-FR" b="1" dirty="0" err="1" smtClean="0">
                <a:solidFill>
                  <a:srgbClr val="FF0000"/>
                </a:solidFill>
              </a:rPr>
              <a:t>elevages</a:t>
            </a:r>
            <a:r>
              <a:rPr lang="fr-FR" b="1" dirty="0" smtClean="0">
                <a:solidFill>
                  <a:srgbClr val="FF0000"/>
                </a:solidFill>
              </a:rPr>
              <a:t> exercés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Certainement , Il ya des pathologies et troubles qui sont fortement liées au type d’</a:t>
            </a:r>
            <a:r>
              <a:rPr lang="fr-FR" b="1" dirty="0" err="1" smtClean="0"/>
              <a:t>elevage</a:t>
            </a:r>
            <a:r>
              <a:rPr lang="fr-FR" b="1" dirty="0" smtClean="0"/>
              <a:t> suivi</a:t>
            </a:r>
          </a:p>
          <a:p>
            <a:r>
              <a:rPr lang="fr-FR" b="1" dirty="0" smtClean="0"/>
              <a:t>ex: </a:t>
            </a:r>
            <a:r>
              <a:rPr lang="fr-FR" b="1" dirty="0" smtClean="0">
                <a:solidFill>
                  <a:srgbClr val="FF0000"/>
                </a:solidFill>
              </a:rPr>
              <a:t>élevage extensif </a:t>
            </a:r>
            <a:r>
              <a:rPr lang="fr-FR" b="1" dirty="0" smtClean="0"/>
              <a:t>: maladies parasitaires ex: </a:t>
            </a:r>
            <a:r>
              <a:rPr lang="fr-FR" b="1" dirty="0" err="1" smtClean="0"/>
              <a:t>hypodermose,douve</a:t>
            </a:r>
            <a:r>
              <a:rPr lang="fr-FR" b="1" dirty="0" smtClean="0"/>
              <a:t>,</a:t>
            </a:r>
            <a:r>
              <a:rPr lang="fr-FR" b="1" dirty="0" err="1" smtClean="0"/>
              <a:t>strongyloses,gales</a:t>
            </a:r>
            <a:endParaRPr lang="fr-FR" b="1" dirty="0" smtClean="0"/>
          </a:p>
          <a:p>
            <a:r>
              <a:rPr lang="fr-FR" b="1" dirty="0" err="1" smtClean="0"/>
              <a:t>Malasies</a:t>
            </a:r>
            <a:r>
              <a:rPr lang="fr-FR" b="1" dirty="0" smtClean="0"/>
              <a:t> </a:t>
            </a:r>
            <a:r>
              <a:rPr lang="fr-FR" b="1" dirty="0" err="1" smtClean="0"/>
              <a:t>bacteriennes</a:t>
            </a:r>
            <a:r>
              <a:rPr lang="fr-FR" b="1" dirty="0" smtClean="0"/>
              <a:t>: brucellose, TBC, piétin</a:t>
            </a:r>
          </a:p>
          <a:p>
            <a:r>
              <a:rPr lang="fr-FR" b="1" dirty="0" err="1" smtClean="0"/>
              <a:t>Malasies</a:t>
            </a:r>
            <a:r>
              <a:rPr lang="fr-FR" b="1" dirty="0" smtClean="0"/>
              <a:t> virales: clavée</a:t>
            </a:r>
          </a:p>
          <a:p>
            <a:r>
              <a:rPr lang="fr-FR" b="1" dirty="0" smtClean="0"/>
              <a:t>Troubles carentiels, rachitisme et ostéomalacie</a:t>
            </a:r>
          </a:p>
          <a:p>
            <a:r>
              <a:rPr lang="fr-FR" b="1" dirty="0" smtClean="0"/>
              <a:t>Autres: RPT, indigestion et météorisations (G+S)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308</TotalTime>
  <Words>1072</Words>
  <Application>Microsoft Office PowerPoint</Application>
  <PresentationFormat>Affichage à l'écran (4:3)</PresentationFormat>
  <Paragraphs>170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  Bon jour à toutes et à tous  </vt:lpstr>
      <vt:lpstr>INTRODUCTION</vt:lpstr>
      <vt:lpstr>Diapositive 3</vt:lpstr>
      <vt:lpstr>Buts et Objectifs</vt:lpstr>
      <vt:lpstr>Les buts de ces Tp cliniques:</vt:lpstr>
      <vt:lpstr>Diapositive 6</vt:lpstr>
      <vt:lpstr>Matériels et méthodes </vt:lpstr>
      <vt:lpstr>Descriptions des fermes et types d’elevages</vt:lpstr>
      <vt:lpstr>Types d’elevages exercés</vt:lpstr>
      <vt:lpstr>Diapositive 10</vt:lpstr>
      <vt:lpstr>Diapositive 11</vt:lpstr>
      <vt:lpstr>Diapositive 12</vt:lpstr>
      <vt:lpstr>Diapositive 13</vt:lpstr>
      <vt:lpstr>2- type d’élevage semi intensif caractérisé par : </vt:lpstr>
      <vt:lpstr>FERME Avec  TYPE INTENSIF </vt:lpstr>
      <vt:lpstr>ferme avec type d’élevage semi intensif</vt:lpstr>
      <vt:lpstr>Diapositive 17</vt:lpstr>
      <vt:lpstr>NB: il ya des fermes qui pratiquent et exercent l’elevage ovin également </vt:lpstr>
      <vt:lpstr>Alimentation : qualitativement</vt:lpstr>
      <vt:lpstr>Personnels et technicité </vt:lpstr>
      <vt:lpstr>*Questions :   !!!!!!!!!????????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*Bon jour à toutes et à tous  la clinique TP se déroulera selon  un plan qui vise à étudier les cas cliniques mais SOUS  forme de DIAPO</dc:title>
  <dc:creator>BRAHIM</dc:creator>
  <cp:lastModifiedBy>BRAHIM</cp:lastModifiedBy>
  <cp:revision>9</cp:revision>
  <dcterms:created xsi:type="dcterms:W3CDTF">2020-12-13T12:02:02Z</dcterms:created>
  <dcterms:modified xsi:type="dcterms:W3CDTF">2020-12-23T16:24:22Z</dcterms:modified>
</cp:coreProperties>
</file>