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8" r:id="rId3"/>
    <p:sldId id="289" r:id="rId4"/>
    <p:sldId id="260" r:id="rId5"/>
    <p:sldId id="269" r:id="rId6"/>
    <p:sldId id="270" r:id="rId7"/>
    <p:sldId id="290" r:id="rId8"/>
    <p:sldId id="271" r:id="rId9"/>
    <p:sldId id="272" r:id="rId10"/>
    <p:sldId id="273" r:id="rId11"/>
    <p:sldId id="291" r:id="rId12"/>
    <p:sldId id="274" r:id="rId13"/>
    <p:sldId id="278" r:id="rId14"/>
    <p:sldId id="279" r:id="rId15"/>
    <p:sldId id="258" r:id="rId16"/>
    <p:sldId id="259" r:id="rId17"/>
    <p:sldId id="263" r:id="rId18"/>
    <p:sldId id="261" r:id="rId19"/>
    <p:sldId id="262" r:id="rId20"/>
    <p:sldId id="264" r:id="rId21"/>
    <p:sldId id="281" r:id="rId22"/>
    <p:sldId id="265" r:id="rId23"/>
    <p:sldId id="292" r:id="rId24"/>
    <p:sldId id="293" r:id="rId25"/>
    <p:sldId id="294" r:id="rId26"/>
    <p:sldId id="295" r:id="rId27"/>
    <p:sldId id="296" r:id="rId28"/>
    <p:sldId id="267" r:id="rId29"/>
    <p:sldId id="275" r:id="rId30"/>
    <p:sldId id="276" r:id="rId31"/>
    <p:sldId id="297" r:id="rId32"/>
    <p:sldId id="288"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Dr: Bouvchoucha .B</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15/12/2020</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3F964D-AEB4-449F-895C-A68631CE60FA}" type="slidenum">
              <a:rPr lang="fr-FR" smtClean="0"/>
              <a:pPr/>
              <a:t>‹N°›</a:t>
            </a:fld>
            <a:endParaRPr lang="fr-F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Dr: Bouvchoucha .B</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15/12/2020</a:t>
            </a:r>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47BF0-7E8D-4635-82D7-62C1B83BC70F}" type="slidenum">
              <a:rPr lang="fr-FR" smtClean="0"/>
              <a:pPr/>
              <a:t>‹N°›</a:t>
            </a:fld>
            <a:endParaRPr lang="fr-FR"/>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F47BF0-7E8D-4635-82D7-62C1B83BC70F}" type="slidenum">
              <a:rPr lang="fr-FR" smtClean="0"/>
              <a:pPr/>
              <a:t>1</a:t>
            </a:fld>
            <a:endParaRPr lang="fr-FR"/>
          </a:p>
        </p:txBody>
      </p:sp>
      <p:sp>
        <p:nvSpPr>
          <p:cNvPr id="5" name="Espace réservé de la date 4"/>
          <p:cNvSpPr>
            <a:spLocks noGrp="1"/>
          </p:cNvSpPr>
          <p:nvPr>
            <p:ph type="dt" idx="11"/>
          </p:nvPr>
        </p:nvSpPr>
        <p:spPr/>
        <p:txBody>
          <a:bodyPr/>
          <a:lstStyle/>
          <a:p>
            <a:r>
              <a:rPr lang="fr-FR" smtClean="0"/>
              <a:t>15/12/2020</a:t>
            </a:r>
            <a:endParaRPr lang="fr-FR"/>
          </a:p>
        </p:txBody>
      </p:sp>
      <p:sp>
        <p:nvSpPr>
          <p:cNvPr id="6" name="Espace réservé de l'en-tête 5"/>
          <p:cNvSpPr>
            <a:spLocks noGrp="1"/>
          </p:cNvSpPr>
          <p:nvPr>
            <p:ph type="hdr" sz="quarter" idx="12"/>
          </p:nvPr>
        </p:nvSpPr>
        <p:spPr/>
        <p:txBody>
          <a:bodyPr/>
          <a:lstStyle/>
          <a:p>
            <a:r>
              <a:rPr lang="fr-FR" smtClean="0"/>
              <a:t>Dr: Bouvchoucha .B</a:t>
            </a:r>
            <a:endParaRPr lang="fr-FR"/>
          </a:p>
        </p:txBody>
      </p:sp>
      <p:sp>
        <p:nvSpPr>
          <p:cNvPr id="7" name="Espace réservé du pied de page 6"/>
          <p:cNvSpPr>
            <a:spLocks noGrp="1"/>
          </p:cNvSpPr>
          <p:nvPr>
            <p:ph type="ftr" sz="quarter" idx="13"/>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Dr: Bouvchoucha .B</a:t>
            </a:r>
            <a:endParaRPr lang="fr-FR"/>
          </a:p>
        </p:txBody>
      </p:sp>
      <p:sp>
        <p:nvSpPr>
          <p:cNvPr id="5" name="Espace réservé de la date 4"/>
          <p:cNvSpPr>
            <a:spLocks noGrp="1"/>
          </p:cNvSpPr>
          <p:nvPr>
            <p:ph type="dt" idx="11"/>
          </p:nvPr>
        </p:nvSpPr>
        <p:spPr/>
        <p:txBody>
          <a:bodyPr/>
          <a:lstStyle/>
          <a:p>
            <a:r>
              <a:rPr lang="fr-FR" smtClean="0"/>
              <a:t>15/12/2020</a:t>
            </a:r>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2F47BF0-7E8D-4635-82D7-62C1B83BC70F}"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12/12/2020</a:t>
            </a:r>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7" name="Espace réservé du numéro de diapositive 6"/>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12/12/2020</a:t>
            </a:r>
            <a:endParaRPr lang="fr-FR"/>
          </a:p>
        </p:txBody>
      </p:sp>
      <p:sp>
        <p:nvSpPr>
          <p:cNvPr id="8" name="Espace réservé du pied de page 7"/>
          <p:cNvSpPr>
            <a:spLocks noGrp="1"/>
          </p:cNvSpPr>
          <p:nvPr>
            <p:ph type="ftr" sz="quarter" idx="11"/>
          </p:nvPr>
        </p:nvSpPr>
        <p:spPr/>
        <p:txBody>
          <a:bodyPr/>
          <a:lstStyle/>
          <a:p>
            <a:r>
              <a:rPr lang="fr-FR" smtClean="0"/>
              <a:t>Dr: Bouchoucha . B / A5  2020-2021.  ISVK</a:t>
            </a:r>
            <a:endParaRPr lang="fr-FR"/>
          </a:p>
        </p:txBody>
      </p:sp>
      <p:sp>
        <p:nvSpPr>
          <p:cNvPr id="9" name="Espace réservé du numéro de diapositive 8"/>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12/12/2020</a:t>
            </a:r>
            <a:endParaRPr lang="fr-FR"/>
          </a:p>
        </p:txBody>
      </p:sp>
      <p:sp>
        <p:nvSpPr>
          <p:cNvPr id="4" name="Espace réservé du pied de page 3"/>
          <p:cNvSpPr>
            <a:spLocks noGrp="1"/>
          </p:cNvSpPr>
          <p:nvPr>
            <p:ph type="ftr" sz="quarter" idx="11"/>
          </p:nvPr>
        </p:nvSpPr>
        <p:spPr/>
        <p:txBody>
          <a:bodyPr/>
          <a:lstStyle/>
          <a:p>
            <a:r>
              <a:rPr lang="fr-FR" smtClean="0"/>
              <a:t>Dr: Bouchoucha . B / A5  2020-2021.  ISVK</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12/12/2020</a:t>
            </a:r>
            <a:endParaRPr lang="fr-FR"/>
          </a:p>
        </p:txBody>
      </p:sp>
      <p:sp>
        <p:nvSpPr>
          <p:cNvPr id="3" name="Espace réservé du pied de page 2"/>
          <p:cNvSpPr>
            <a:spLocks noGrp="1"/>
          </p:cNvSpPr>
          <p:nvPr>
            <p:ph type="ftr" sz="quarter" idx="11"/>
          </p:nvPr>
        </p:nvSpPr>
        <p:spPr/>
        <p:txBody>
          <a:bodyPr/>
          <a:lstStyle/>
          <a:p>
            <a:r>
              <a:rPr lang="fr-FR" smtClean="0"/>
              <a:t>Dr: Bouchoucha . B / A5  2020-2021.  ISVK</a:t>
            </a:r>
            <a:endParaRPr lang="fr-FR"/>
          </a:p>
        </p:txBody>
      </p:sp>
      <p:sp>
        <p:nvSpPr>
          <p:cNvPr id="4" name="Espace réservé du numéro de diapositive 3"/>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12/12/2020</a:t>
            </a:r>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7" name="Espace réservé du numéro de diapositive 6"/>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12/12/2020</a:t>
            </a:r>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7" name="Espace réservé du numéro de diapositive 6"/>
          <p:cNvSpPr>
            <a:spLocks noGrp="1"/>
          </p:cNvSpPr>
          <p:nvPr>
            <p:ph type="sldNum" sz="quarter" idx="12"/>
          </p:nvPr>
        </p:nvSpPr>
        <p:spPr/>
        <p:txBody>
          <a:bodyPr/>
          <a:lstStyle/>
          <a:p>
            <a:fld id="{1B0A3B52-A4D9-4C7F-B271-58FB76E2098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12/12/2020</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Dr: Bouchoucha . B / A5  2020-2021.  ISVK</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A3B52-A4D9-4C7F-B271-58FB76E2098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 10" descr="DSC00289.JPG"/>
          <p:cNvPicPr>
            <a:picLocks noChangeAspect="1"/>
          </p:cNvPicPr>
          <p:nvPr/>
        </p:nvPicPr>
        <p:blipFill>
          <a:blip r:embed="rId3" cstate="print"/>
          <a:stretch>
            <a:fillRect/>
          </a:stretch>
        </p:blipFill>
        <p:spPr>
          <a:xfrm>
            <a:off x="0" y="0"/>
            <a:ext cx="9144000" cy="6858000"/>
          </a:xfrm>
          <a:prstGeom prst="rect">
            <a:avLst/>
          </a:prstGeom>
        </p:spPr>
      </p:pic>
      <p:sp>
        <p:nvSpPr>
          <p:cNvPr id="3" name="ZoneTexte 2"/>
          <p:cNvSpPr txBox="1"/>
          <p:nvPr/>
        </p:nvSpPr>
        <p:spPr>
          <a:xfrm>
            <a:off x="714348" y="0"/>
            <a:ext cx="8429652" cy="954107"/>
          </a:xfrm>
          <a:prstGeom prst="rect">
            <a:avLst/>
          </a:prstGeom>
          <a:solidFill>
            <a:schemeClr val="accent2"/>
          </a:solidFill>
        </p:spPr>
        <p:txBody>
          <a:bodyPr wrap="square" rtlCol="0">
            <a:spAutoFit/>
          </a:bodyPr>
          <a:lstStyle/>
          <a:p>
            <a:r>
              <a:rPr lang="fr-FR" sz="2800" b="1" dirty="0" smtClean="0"/>
              <a:t>Dr : Bouchoucha .B       TP  clinique  Ruminants A5 2020/2021  </a:t>
            </a:r>
            <a:r>
              <a:rPr lang="fr-FR" sz="2800" b="1" dirty="0" err="1" smtClean="0"/>
              <a:t>brahimbouchoucha</a:t>
            </a:r>
            <a:r>
              <a:rPr lang="fr-FR" sz="2800" b="1" dirty="0" smtClean="0"/>
              <a:t> @</a:t>
            </a:r>
            <a:r>
              <a:rPr lang="fr-FR" sz="2800" b="1" dirty="0" err="1" smtClean="0"/>
              <a:t>umc.edu.dz</a:t>
            </a:r>
            <a:r>
              <a:rPr lang="fr-FR" sz="2800" b="1" dirty="0" smtClean="0"/>
              <a:t> </a:t>
            </a:r>
            <a:endParaRPr lang="fr-FR" sz="2800" b="1" dirty="0"/>
          </a:p>
        </p:txBody>
      </p:sp>
      <p:sp>
        <p:nvSpPr>
          <p:cNvPr id="2" name="Titre 1"/>
          <p:cNvSpPr>
            <a:spLocks noGrp="1"/>
          </p:cNvSpPr>
          <p:nvPr>
            <p:ph type="ctrTitle"/>
          </p:nvPr>
        </p:nvSpPr>
        <p:spPr>
          <a:xfrm>
            <a:off x="785754" y="1285860"/>
            <a:ext cx="8358246" cy="6215082"/>
          </a:xfrm>
        </p:spPr>
        <p:txBody>
          <a:bodyPr>
            <a:normAutofit fontScale="90000"/>
          </a:bodyPr>
          <a:lstStyle/>
          <a:p>
            <a:r>
              <a:rPr lang="ar-DZ" sz="10700" b="1" dirty="0" smtClean="0">
                <a:solidFill>
                  <a:schemeClr val="bg1"/>
                </a:solidFill>
              </a:rPr>
              <a:t/>
            </a:r>
            <a:br>
              <a:rPr lang="ar-DZ" sz="10700" b="1" dirty="0" smtClean="0">
                <a:solidFill>
                  <a:schemeClr val="bg1"/>
                </a:solidFill>
              </a:rPr>
            </a:br>
            <a:r>
              <a:rPr lang="ar-DZ" sz="10700" b="1" dirty="0" smtClean="0">
                <a:solidFill>
                  <a:schemeClr val="bg1"/>
                </a:solidFill>
              </a:rPr>
              <a:t/>
            </a:r>
            <a:br>
              <a:rPr lang="ar-DZ" sz="10700" b="1" dirty="0" smtClean="0">
                <a:solidFill>
                  <a:schemeClr val="bg1"/>
                </a:solidFill>
              </a:rPr>
            </a:br>
            <a:r>
              <a:rPr lang="fr-FR" sz="10700" b="1" dirty="0" smtClean="0">
                <a:solidFill>
                  <a:srgbClr val="FF0000"/>
                </a:solidFill>
              </a:rPr>
              <a:t>Bon jour à </a:t>
            </a:r>
            <a:r>
              <a:rPr lang="fr-FR" sz="10700" b="1" dirty="0" smtClean="0">
                <a:solidFill>
                  <a:schemeClr val="bg1"/>
                </a:solidFill>
              </a:rPr>
              <a:t>toutes et à tous</a:t>
            </a:r>
            <a:r>
              <a:rPr lang="fr-FR" sz="9600" b="1" dirty="0" smtClean="0"/>
              <a:t/>
            </a:r>
            <a:br>
              <a:rPr lang="fr-FR" sz="9600" b="1" dirty="0" smtClean="0"/>
            </a:br>
            <a:r>
              <a:rPr lang="fr-FR" b="1" dirty="0" smtClean="0"/>
              <a:t/>
            </a:r>
            <a:br>
              <a:rPr lang="fr-FR" b="1" dirty="0" smtClean="0"/>
            </a:br>
            <a:endParaRPr lang="fr-FR" b="1" dirty="0">
              <a:solidFill>
                <a:srgbClr val="FF0000"/>
              </a:solidFill>
            </a:endParaRPr>
          </a:p>
        </p:txBody>
      </p:sp>
      <p:sp>
        <p:nvSpPr>
          <p:cNvPr id="4" name="Espace réservé de la date 3"/>
          <p:cNvSpPr>
            <a:spLocks noGrp="1"/>
          </p:cNvSpPr>
          <p:nvPr>
            <p:ph type="dt" sz="half" idx="10"/>
          </p:nvPr>
        </p:nvSpPr>
        <p:spPr/>
        <p:txBody>
          <a:bodyPr/>
          <a:lstStyle/>
          <a:p>
            <a:r>
              <a:rPr lang="fr-FR" sz="1800" b="1" dirty="0" smtClean="0"/>
              <a:t>12/12/2020</a:t>
            </a:r>
            <a:endParaRPr lang="fr-FR" sz="1800" b="1" dirty="0"/>
          </a:p>
        </p:txBody>
      </p:sp>
      <p:sp>
        <p:nvSpPr>
          <p:cNvPr id="5" name="Espace réservé du numéro de diapositive 4"/>
          <p:cNvSpPr>
            <a:spLocks noGrp="1"/>
          </p:cNvSpPr>
          <p:nvPr>
            <p:ph type="sldNum" sz="quarter" idx="12"/>
          </p:nvPr>
        </p:nvSpPr>
        <p:spPr>
          <a:xfrm>
            <a:off x="6553200" y="6356350"/>
            <a:ext cx="2305080" cy="365125"/>
          </a:xfrm>
        </p:spPr>
        <p:txBody>
          <a:bodyPr/>
          <a:lstStyle/>
          <a:p>
            <a:fld id="{1B0A3B52-A4D9-4C7F-B271-58FB76E20986}" type="slidenum">
              <a:rPr lang="fr-FR" sz="1800" b="1" smtClean="0"/>
              <a:pPr/>
              <a:t>1</a:t>
            </a:fld>
            <a:endParaRPr lang="fr-FR" sz="1800" b="1" dirty="0"/>
          </a:p>
        </p:txBody>
      </p:sp>
      <p:sp>
        <p:nvSpPr>
          <p:cNvPr id="6" name="Espace réservé du pied de page 5"/>
          <p:cNvSpPr>
            <a:spLocks noGrp="1"/>
          </p:cNvSpPr>
          <p:nvPr>
            <p:ph type="ftr" sz="quarter" idx="11"/>
          </p:nvPr>
        </p:nvSpPr>
        <p:spPr>
          <a:xfrm>
            <a:off x="3124200" y="6356350"/>
            <a:ext cx="4305320" cy="365125"/>
          </a:xfrm>
        </p:spPr>
        <p:txBody>
          <a:bodyPr/>
          <a:lstStyle/>
          <a:p>
            <a:r>
              <a:rPr lang="fr-FR" sz="1800" b="1" dirty="0" err="1" smtClean="0">
                <a:solidFill>
                  <a:schemeClr val="tx2">
                    <a:lumMod val="60000"/>
                    <a:lumOff val="40000"/>
                  </a:schemeClr>
                </a:solidFill>
              </a:rPr>
              <a:t>brahimbouchoucha</a:t>
            </a:r>
            <a:r>
              <a:rPr lang="fr-FR" sz="1800" b="1" dirty="0" smtClean="0">
                <a:solidFill>
                  <a:schemeClr val="tx2">
                    <a:lumMod val="60000"/>
                    <a:lumOff val="40000"/>
                  </a:schemeClr>
                </a:solidFill>
              </a:rPr>
              <a:t> @</a:t>
            </a:r>
            <a:r>
              <a:rPr lang="fr-FR" sz="1800" b="1" dirty="0" err="1" smtClean="0">
                <a:solidFill>
                  <a:schemeClr val="tx2">
                    <a:lumMod val="60000"/>
                    <a:lumOff val="40000"/>
                  </a:schemeClr>
                </a:solidFill>
              </a:rPr>
              <a:t>umc.edu.dz</a:t>
            </a:r>
            <a:endParaRPr lang="fr-FR" sz="1800" b="1" dirty="0">
              <a:solidFill>
                <a:schemeClr val="tx2">
                  <a:lumMod val="60000"/>
                  <a:lumOff val="40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10</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7" name="Espace réservé du contenu 6"/>
          <p:cNvSpPr>
            <a:spLocks noGrp="1"/>
          </p:cNvSpPr>
          <p:nvPr>
            <p:ph idx="1"/>
          </p:nvPr>
        </p:nvSpPr>
        <p:spPr>
          <a:xfrm>
            <a:off x="457200" y="0"/>
            <a:ext cx="8229600" cy="6858000"/>
          </a:xfrm>
        </p:spPr>
        <p:txBody>
          <a:bodyPr>
            <a:noAutofit/>
          </a:bodyPr>
          <a:lstStyle/>
          <a:p>
            <a:r>
              <a:rPr lang="fr-FR" sz="4000" b="1" dirty="0" smtClean="0"/>
              <a:t>toux, jetage</a:t>
            </a:r>
            <a:r>
              <a:rPr lang="fr-FR" sz="4000" b="1" dirty="0" smtClean="0"/>
              <a:t>,</a:t>
            </a:r>
          </a:p>
          <a:p>
            <a:r>
              <a:rPr lang="fr-FR" sz="4000" b="1" dirty="0" smtClean="0"/>
              <a:t> </a:t>
            </a:r>
            <a:r>
              <a:rPr lang="fr-FR" sz="4000" b="1" dirty="0" smtClean="0"/>
              <a:t>avortement anoestrus, repeat breeding rétention du placenta, écoulement purulent nauséabond au niveau de la vulve , </a:t>
            </a:r>
            <a:endParaRPr lang="fr-FR"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92500"/>
          </a:bodyPr>
          <a:lstStyle/>
          <a:p>
            <a:r>
              <a:rPr lang="fr-FR" b="1" dirty="0" smtClean="0"/>
              <a:t> </a:t>
            </a:r>
            <a:r>
              <a:rPr lang="fr-FR" sz="4000" b="1" dirty="0" smtClean="0"/>
              <a:t>rétention urinaire chez les </a:t>
            </a:r>
            <a:r>
              <a:rPr lang="fr-FR" sz="4000" b="1" dirty="0" smtClean="0"/>
              <a:t>béliers(</a:t>
            </a:r>
            <a:r>
              <a:rPr lang="fr-FR" sz="4000" b="1" dirty="0" smtClean="0">
                <a:solidFill>
                  <a:srgbClr val="FF0000"/>
                </a:solidFill>
              </a:rPr>
              <a:t>?????)</a:t>
            </a:r>
            <a:r>
              <a:rPr lang="fr-FR" sz="4000" b="1" dirty="0" smtClean="0"/>
              <a:t> </a:t>
            </a:r>
            <a:endParaRPr lang="fr-FR" sz="4000" b="1" dirty="0" smtClean="0"/>
          </a:p>
          <a:p>
            <a:r>
              <a:rPr lang="fr-FR" sz="4000" b="1" dirty="0" smtClean="0"/>
              <a:t>chute de poils ou de laine, prurit, (gale..</a:t>
            </a:r>
          </a:p>
          <a:p>
            <a:r>
              <a:rPr lang="fr-FR" sz="4000" b="1" dirty="0" smtClean="0"/>
              <a:t>mort subite, </a:t>
            </a:r>
            <a:r>
              <a:rPr lang="fr-FR" sz="4000" b="1" dirty="0" smtClean="0"/>
              <a:t>(entérotoxémie….</a:t>
            </a:r>
            <a:endParaRPr lang="fr-FR" sz="4000" b="1" dirty="0" smtClean="0"/>
          </a:p>
          <a:p>
            <a:r>
              <a:rPr lang="fr-FR" sz="4000" b="1" dirty="0" smtClean="0"/>
              <a:t>boiteries ,(</a:t>
            </a:r>
            <a:r>
              <a:rPr lang="fr-FR" sz="4000" b="1" dirty="0" err="1" smtClean="0"/>
              <a:t>pietin,phlegmon</a:t>
            </a:r>
            <a:r>
              <a:rPr lang="fr-FR" sz="4000" b="1" dirty="0" smtClean="0"/>
              <a:t> I.D….</a:t>
            </a:r>
          </a:p>
          <a:p>
            <a:r>
              <a:rPr lang="fr-FR" sz="4000" b="1" dirty="0" smtClean="0"/>
              <a:t>excitabilité, agitation (rage…</a:t>
            </a:r>
          </a:p>
          <a:p>
            <a:r>
              <a:rPr lang="fr-FR" sz="4000" b="1" dirty="0" smtClean="0"/>
              <a:t>paralysie (parésie </a:t>
            </a:r>
            <a:r>
              <a:rPr lang="fr-FR" sz="4000" b="1" dirty="0" err="1" smtClean="0"/>
              <a:t>spastique,flasque</a:t>
            </a:r>
            <a:r>
              <a:rPr lang="fr-FR" sz="4000" b="1" dirty="0" smtClean="0"/>
              <a:t>……</a:t>
            </a:r>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12</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8" name="Espace réservé du contenu 7"/>
          <p:cNvSpPr>
            <a:spLocks noGrp="1"/>
          </p:cNvSpPr>
          <p:nvPr>
            <p:ph idx="1"/>
          </p:nvPr>
        </p:nvSpPr>
        <p:spPr>
          <a:xfrm>
            <a:off x="457200" y="214290"/>
            <a:ext cx="8229600" cy="5911873"/>
          </a:xfrm>
        </p:spPr>
        <p:txBody>
          <a:bodyPr/>
          <a:lstStyle/>
          <a:p>
            <a:r>
              <a:rPr lang="fr-FR" b="1" dirty="0" smtClean="0"/>
              <a:t>commémoratifs+anamnèses : </a:t>
            </a:r>
            <a:r>
              <a:rPr lang="fr-FR" dirty="0" smtClean="0"/>
              <a:t>renseignements sur l’animal et sa </a:t>
            </a:r>
            <a:r>
              <a:rPr lang="fr-FR" dirty="0" smtClean="0"/>
              <a:t>maladie</a:t>
            </a:r>
          </a:p>
          <a:p>
            <a:pPr>
              <a:buNone/>
            </a:pPr>
            <a:r>
              <a:rPr lang="fr-FR" dirty="0" smtClean="0"/>
              <a:t>(</a:t>
            </a:r>
            <a:r>
              <a:rPr lang="fr-FR" dirty="0" smtClean="0">
                <a:solidFill>
                  <a:srgbClr val="FF0000"/>
                </a:solidFill>
              </a:rPr>
              <a:t>??????????)</a:t>
            </a:r>
            <a:endParaRPr lang="fr-FR" dirty="0" smtClean="0">
              <a:solidFill>
                <a:srgbClr val="FF0000"/>
              </a:solidFill>
            </a:endParaRPr>
          </a:p>
          <a:p>
            <a:r>
              <a:rPr lang="fr-FR" dirty="0" smtClean="0"/>
              <a:t>* </a:t>
            </a:r>
            <a:r>
              <a:rPr lang="fr-FR" b="1" dirty="0" smtClean="0"/>
              <a:t>température rectale</a:t>
            </a:r>
            <a:r>
              <a:rPr lang="fr-FR" dirty="0" smtClean="0"/>
              <a:t>, facteur très important pour s’orienter vers les maladies </a:t>
            </a:r>
            <a:r>
              <a:rPr lang="fr-FR" dirty="0" smtClean="0"/>
              <a:t>infectieuses</a:t>
            </a:r>
          </a:p>
          <a:p>
            <a:r>
              <a:rPr lang="fr-FR" dirty="0" smtClean="0">
                <a:solidFill>
                  <a:srgbClr val="FF0000"/>
                </a:solidFill>
              </a:rPr>
              <a:t>(?????????? OV +BV + CP+ CM</a:t>
            </a:r>
            <a:r>
              <a:rPr lang="fr-FR" dirty="0" smtClean="0"/>
              <a:t>) </a:t>
            </a:r>
          </a:p>
          <a:p>
            <a:pPr>
              <a:buNone/>
            </a:pPr>
            <a:endParaRPr lang="fr-FR" dirty="0" smtClean="0"/>
          </a:p>
          <a:p>
            <a:r>
              <a:rPr lang="fr-FR" dirty="0" smtClean="0"/>
              <a:t>*</a:t>
            </a:r>
            <a:r>
              <a:rPr lang="fr-FR" b="1" dirty="0" smtClean="0"/>
              <a:t>téguments, muqueuses</a:t>
            </a:r>
            <a:r>
              <a:rPr lang="fr-FR" dirty="0" smtClean="0"/>
              <a:t>, états d’anémie ou </a:t>
            </a:r>
            <a:r>
              <a:rPr lang="fr-FR" dirty="0" smtClean="0"/>
              <a:t>d’ictère (</a:t>
            </a:r>
            <a:r>
              <a:rPr lang="fr-FR" dirty="0" smtClean="0">
                <a:solidFill>
                  <a:srgbClr val="FF0000"/>
                </a:solidFill>
              </a:rPr>
              <a:t>couleurs et pathologies ?????)</a:t>
            </a:r>
            <a:endParaRPr lang="fr-FR" dirty="0" smtClean="0">
              <a:solidFill>
                <a:srgbClr val="FF0000"/>
              </a:solidFill>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13</a:t>
            </a:fld>
            <a:endParaRPr lang="fr-FR"/>
          </a:p>
        </p:txBody>
      </p:sp>
      <p:sp>
        <p:nvSpPr>
          <p:cNvPr id="8" name="Espace réservé du contenu 7"/>
          <p:cNvSpPr>
            <a:spLocks noGrp="1"/>
          </p:cNvSpPr>
          <p:nvPr>
            <p:ph idx="1"/>
          </p:nvPr>
        </p:nvSpPr>
        <p:spPr>
          <a:xfrm>
            <a:off x="457200" y="571480"/>
            <a:ext cx="8229600" cy="5554683"/>
          </a:xfrm>
        </p:spPr>
        <p:txBody>
          <a:bodyPr>
            <a:normAutofit/>
          </a:bodyPr>
          <a:lstStyle/>
          <a:p>
            <a:r>
              <a:rPr lang="fr-FR" b="1" dirty="0" smtClean="0"/>
              <a:t>*articulations,(gonflement) </a:t>
            </a:r>
          </a:p>
          <a:p>
            <a:r>
              <a:rPr lang="fr-FR" b="1" dirty="0" smtClean="0"/>
              <a:t>Posture (dos voussé = atteinte pulmonaire ou RPT, opistotonos = NCC)</a:t>
            </a:r>
          </a:p>
          <a:p>
            <a:pPr>
              <a:buNone/>
            </a:pPr>
            <a:endParaRPr lang="fr-FR" b="1" dirty="0" smtClean="0"/>
          </a:p>
          <a:p>
            <a:r>
              <a:rPr lang="fr-FR" b="1" dirty="0" smtClean="0"/>
              <a:t> *Écoulements naturels ou pathologiques au niveau des orifices naturels (glaire cervicale et écoulements purulents lors d’une métrite, </a:t>
            </a:r>
          </a:p>
          <a:p>
            <a:r>
              <a:rPr lang="fr-FR" b="1" dirty="0" smtClean="0"/>
              <a:t>* état d’embonpoint (animal maigre ou gras</a:t>
            </a:r>
          </a:p>
          <a:p>
            <a:r>
              <a:rPr lang="fr-FR" b="1" dirty="0" smtClean="0"/>
              <a:t>* comportement ( trouble …</a:t>
            </a:r>
            <a:r>
              <a:rPr lang="fr-FR" b="1" dirty="0" err="1" smtClean="0"/>
              <a:t>etc</a:t>
            </a:r>
            <a:r>
              <a:rPr lang="fr-FR" b="1" dirty="0" smtClean="0"/>
              <a:t>)  et spécial selon le cas </a:t>
            </a:r>
          </a:p>
          <a:p>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2000">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heel(4)">
                                      <p:cBhvr>
                                        <p:cTn id="2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14</a:t>
            </a:fld>
            <a:endParaRPr lang="fr-FR"/>
          </a:p>
        </p:txBody>
      </p:sp>
      <p:sp>
        <p:nvSpPr>
          <p:cNvPr id="8" name="Espace réservé du contenu 7"/>
          <p:cNvSpPr>
            <a:spLocks noGrp="1"/>
          </p:cNvSpPr>
          <p:nvPr>
            <p:ph idx="1"/>
          </p:nvPr>
        </p:nvSpPr>
        <p:spPr/>
        <p:txBody>
          <a:bodyPr>
            <a:normAutofit lnSpcReduction="10000"/>
          </a:bodyPr>
          <a:lstStyle/>
          <a:p>
            <a:r>
              <a:rPr lang="fr-FR" dirty="0" smtClean="0">
                <a:solidFill>
                  <a:srgbClr val="FF0000"/>
                </a:solidFill>
              </a:rPr>
              <a:t>2</a:t>
            </a:r>
            <a:r>
              <a:rPr lang="fr-FR" b="1" dirty="0" smtClean="0">
                <a:solidFill>
                  <a:srgbClr val="FF0000"/>
                </a:solidFill>
              </a:rPr>
              <a:t>-examen clinique sur un bovin</a:t>
            </a:r>
            <a:r>
              <a:rPr lang="fr-FR" dirty="0" smtClean="0"/>
              <a:t> : idem (examen général puis un examen spécial qui concerne l’appareil touché) </a:t>
            </a:r>
          </a:p>
          <a:p>
            <a:r>
              <a:rPr lang="fr-FR" b="1" dirty="0" smtClean="0"/>
              <a:t>3- les pathologies dominantes</a:t>
            </a:r>
            <a:r>
              <a:rPr lang="fr-FR" dirty="0" smtClean="0"/>
              <a:t> les plus fréquentes en cas là ou on ne tombe pas sur des cas cliniques et on donne aux étudiants des informations sur les cas dominantes et les protocoles diagnostic et thérapeutiques envisageables.</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0" y="6492875"/>
            <a:ext cx="2133600" cy="365125"/>
          </a:xfrm>
        </p:spPr>
        <p:txBody>
          <a:bodyPr/>
          <a:lstStyle/>
          <a:p>
            <a:r>
              <a:rPr lang="fr-FR" dirty="0" smtClean="0"/>
              <a:t>12/12/2020</a:t>
            </a:r>
            <a:endParaRPr lang="fr-FR" dirty="0"/>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15</a:t>
            </a:fld>
            <a:endParaRPr lang="fr-FR"/>
          </a:p>
        </p:txBody>
      </p:sp>
      <p:sp>
        <p:nvSpPr>
          <p:cNvPr id="6" name="Espace réservé du pied de page 5"/>
          <p:cNvSpPr>
            <a:spLocks noGrp="1"/>
          </p:cNvSpPr>
          <p:nvPr>
            <p:ph type="ftr" sz="quarter" idx="11"/>
          </p:nvPr>
        </p:nvSpPr>
        <p:spPr>
          <a:xfrm>
            <a:off x="4714876" y="6492875"/>
            <a:ext cx="2895600" cy="365125"/>
          </a:xfrm>
        </p:spPr>
        <p:txBody>
          <a:bodyPr/>
          <a:lstStyle/>
          <a:p>
            <a:r>
              <a:rPr lang="fr-FR" dirty="0" smtClean="0"/>
              <a:t>Dr: Bouchoucha . B / A5  2020-2021.  ISVK</a:t>
            </a:r>
            <a:endParaRPr lang="fr-FR" dirty="0"/>
          </a:p>
        </p:txBody>
      </p:sp>
      <p:sp>
        <p:nvSpPr>
          <p:cNvPr id="8" name="Espace réservé du contenu 7"/>
          <p:cNvSpPr>
            <a:spLocks noGrp="1"/>
          </p:cNvSpPr>
          <p:nvPr>
            <p:ph idx="1"/>
          </p:nvPr>
        </p:nvSpPr>
        <p:spPr>
          <a:xfrm>
            <a:off x="457200" y="857232"/>
            <a:ext cx="8229600" cy="5268931"/>
          </a:xfrm>
        </p:spPr>
        <p:txBody>
          <a:bodyPr/>
          <a:lstStyle/>
          <a:p>
            <a:pPr lvl="0"/>
            <a:r>
              <a:rPr lang="fr-FR" b="1" dirty="0" smtClean="0">
                <a:solidFill>
                  <a:srgbClr val="FF0000"/>
                </a:solidFill>
              </a:rPr>
              <a:t>Volet pratique</a:t>
            </a:r>
            <a:r>
              <a:rPr lang="fr-FR" dirty="0" smtClean="0">
                <a:solidFill>
                  <a:srgbClr val="FF0000"/>
                </a:solidFill>
              </a:rPr>
              <a:t> : </a:t>
            </a:r>
          </a:p>
          <a:p>
            <a:r>
              <a:rPr lang="fr-FR" b="1" dirty="0" smtClean="0"/>
              <a:t>Selon les cas cliniques envisagés : on donne (description) aux étudiants l’aspect lésionnel et clinique de la maladie suspectée </a:t>
            </a:r>
            <a:endParaRPr lang="fr-FR" b="1" dirty="0" smtClean="0"/>
          </a:p>
          <a:p>
            <a:r>
              <a:rPr lang="fr-FR" b="1" dirty="0" smtClean="0"/>
              <a:t>plus </a:t>
            </a:r>
            <a:r>
              <a:rPr lang="fr-FR" b="1" dirty="0" smtClean="0"/>
              <a:t>un diagnostic différentiel avec les autres pathologies qui leurs ressemblent,  </a:t>
            </a:r>
            <a:endParaRPr lang="fr-FR" b="1" dirty="0" smtClean="0"/>
          </a:p>
          <a:p>
            <a:r>
              <a:rPr lang="fr-FR" b="1" dirty="0" smtClean="0"/>
              <a:t>par </a:t>
            </a:r>
            <a:r>
              <a:rPr lang="fr-FR" b="1" dirty="0" smtClean="0"/>
              <a:t>exemple : </a:t>
            </a:r>
          </a:p>
          <a:p>
            <a:r>
              <a:rPr lang="fr-FR" b="1" dirty="0" smtClean="0"/>
              <a:t>un animal maigre + régime alimentaire équilibré: </a:t>
            </a:r>
            <a:r>
              <a:rPr lang="fr-FR" b="1" dirty="0" smtClean="0">
                <a:solidFill>
                  <a:srgbClr val="FF0000"/>
                </a:solidFill>
              </a:rPr>
              <a:t>(????????????)</a:t>
            </a:r>
            <a:endParaRPr lang="fr-FR" b="1" dirty="0" smtClean="0">
              <a:solidFill>
                <a:srgbClr val="FF0000"/>
              </a:solidFill>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16</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8" name="Espace réservé du contenu 7"/>
          <p:cNvSpPr>
            <a:spLocks noGrp="1"/>
          </p:cNvSpPr>
          <p:nvPr>
            <p:ph idx="1"/>
          </p:nvPr>
        </p:nvSpPr>
        <p:spPr/>
        <p:txBody>
          <a:bodyPr/>
          <a:lstStyle/>
          <a:p>
            <a:r>
              <a:rPr lang="fr-FR" b="1" dirty="0" smtClean="0">
                <a:solidFill>
                  <a:srgbClr val="FF0000"/>
                </a:solidFill>
              </a:rPr>
              <a:t>suspicion d’une maladie à évolution chronique </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17</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9" name="Espace réservé du contenu 8"/>
          <p:cNvSpPr>
            <a:spLocks noGrp="1"/>
          </p:cNvSpPr>
          <p:nvPr>
            <p:ph idx="1"/>
          </p:nvPr>
        </p:nvSpPr>
        <p:spPr/>
        <p:txBody>
          <a:bodyPr/>
          <a:lstStyle/>
          <a:p>
            <a:r>
              <a:rPr lang="fr-FR" sz="4000" b="1" dirty="0" smtClean="0"/>
              <a:t>tuberculose</a:t>
            </a:r>
            <a:r>
              <a:rPr lang="fr-FR" sz="4000" b="1" dirty="0" smtClean="0"/>
              <a:t>,</a:t>
            </a:r>
          </a:p>
          <a:p>
            <a:r>
              <a:rPr lang="fr-FR" sz="4000" b="1" dirty="0" err="1" smtClean="0"/>
              <a:t>Paratuberculose</a:t>
            </a:r>
            <a:endParaRPr lang="fr-FR" sz="4000" b="1" dirty="0" smtClean="0"/>
          </a:p>
          <a:p>
            <a:r>
              <a:rPr lang="fr-FR" sz="4000" b="1" dirty="0" smtClean="0"/>
              <a:t> </a:t>
            </a:r>
            <a:r>
              <a:rPr lang="fr-FR" sz="4000" b="1" dirty="0" smtClean="0"/>
              <a:t>ou maladies parasitaires  </a:t>
            </a:r>
            <a:r>
              <a:rPr lang="fr-FR" sz="4000" b="1" dirty="0" smtClean="0"/>
              <a:t>:</a:t>
            </a:r>
          </a:p>
          <a:p>
            <a:r>
              <a:rPr lang="fr-FR" sz="4000" b="1" dirty="0" smtClean="0"/>
              <a:t>Indigestion chronique du feuillet</a:t>
            </a:r>
            <a:endParaRPr lang="fr-FR" sz="4000" b="1"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amond(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amond(in)">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18</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9" name="Espace réservé du contenu 8"/>
          <p:cNvSpPr>
            <a:spLocks noGrp="1"/>
          </p:cNvSpPr>
          <p:nvPr>
            <p:ph idx="1"/>
          </p:nvPr>
        </p:nvSpPr>
        <p:spPr>
          <a:xfrm>
            <a:off x="457200" y="785794"/>
            <a:ext cx="8229600" cy="5340369"/>
          </a:xfrm>
        </p:spPr>
        <p:txBody>
          <a:bodyPr>
            <a:noAutofit/>
          </a:bodyPr>
          <a:lstStyle/>
          <a:p>
            <a:r>
              <a:rPr lang="fr-FR" sz="4000" b="1" dirty="0" smtClean="0"/>
              <a:t>on donne idée sur leurs tableau cliniques </a:t>
            </a:r>
            <a:endParaRPr lang="fr-FR" sz="4000" b="1" dirty="0" smtClean="0"/>
          </a:p>
          <a:p>
            <a:r>
              <a:rPr lang="fr-FR" sz="4000" b="1" dirty="0" smtClean="0"/>
              <a:t>toux chronique, fièvre, essoufflement </a:t>
            </a:r>
          </a:p>
          <a:p>
            <a:r>
              <a:rPr lang="fr-FR" sz="4000" b="1" dirty="0" smtClean="0"/>
              <a:t>ou </a:t>
            </a:r>
            <a:r>
              <a:rPr lang="fr-FR" sz="4000" b="1" dirty="0" smtClean="0"/>
              <a:t>diarrhée chronique </a:t>
            </a:r>
            <a:r>
              <a:rPr lang="fr-FR" sz="4000" b="1" dirty="0" smtClean="0"/>
              <a:t>avec </a:t>
            </a:r>
            <a:r>
              <a:rPr lang="fr-FR" sz="4000" b="1" dirty="0" err="1" smtClean="0"/>
              <a:t>tenesme</a:t>
            </a:r>
            <a:endParaRPr lang="fr-FR" sz="4000" b="1" dirty="0" smtClean="0"/>
          </a:p>
          <a:p>
            <a:r>
              <a:rPr lang="fr-FR" sz="4000" b="1" dirty="0" smtClean="0"/>
              <a:t>Indigestion (anorexie, atonie…) </a:t>
            </a:r>
          </a:p>
          <a:p>
            <a:r>
              <a:rPr lang="fr-FR" sz="4000" b="1" dirty="0" smtClean="0"/>
              <a:t> anémie plus un poil terne </a:t>
            </a:r>
            <a:endParaRPr lang="fr-FR" sz="4000" b="1" dirty="0" smtClean="0"/>
          </a:p>
          <a:p>
            <a:endParaRPr lang="fr-F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diamond(in)">
                                      <p:cBhvr>
                                        <p:cTn id="23" dur="20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heel(4)">
                                      <p:cBhvr>
                                        <p:cTn id="28"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19</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9" name="Espace réservé du contenu 8"/>
          <p:cNvSpPr>
            <a:spLocks noGrp="1"/>
          </p:cNvSpPr>
          <p:nvPr>
            <p:ph idx="1"/>
          </p:nvPr>
        </p:nvSpPr>
        <p:spPr>
          <a:xfrm>
            <a:off x="457200" y="357166"/>
            <a:ext cx="8229600" cy="5768997"/>
          </a:xfrm>
        </p:spPr>
        <p:txBody>
          <a:bodyPr>
            <a:normAutofit/>
          </a:bodyPr>
          <a:lstStyle/>
          <a:p>
            <a:r>
              <a:rPr lang="fr-FR" sz="4000" b="1" dirty="0" smtClean="0"/>
              <a:t>et les lésions de chaque maladies </a:t>
            </a:r>
            <a:r>
              <a:rPr lang="fr-FR" sz="4000" b="1" dirty="0" smtClean="0"/>
              <a:t>:</a:t>
            </a:r>
          </a:p>
          <a:p>
            <a:r>
              <a:rPr lang="fr-FR" sz="4000" b="1" dirty="0" smtClean="0"/>
              <a:t>en </a:t>
            </a:r>
            <a:r>
              <a:rPr lang="fr-FR" sz="4000" b="1" dirty="0" smtClean="0"/>
              <a:t>cas de mortalité </a:t>
            </a:r>
            <a:r>
              <a:rPr lang="fr-FR" sz="4000" b="1" dirty="0" smtClean="0"/>
              <a:t>(quelles sont les lésions décelées) </a:t>
            </a:r>
          </a:p>
          <a:p>
            <a:r>
              <a:rPr lang="fr-FR" sz="4000" b="1" dirty="0" smtClean="0"/>
              <a:t>abcès </a:t>
            </a:r>
            <a:r>
              <a:rPr lang="fr-FR" sz="4000" b="1" dirty="0" smtClean="0"/>
              <a:t>avec pus caséeux </a:t>
            </a:r>
            <a:endParaRPr lang="fr-FR" sz="4000" b="1" dirty="0" smtClean="0"/>
          </a:p>
          <a:p>
            <a:r>
              <a:rPr lang="fr-FR" sz="4000" b="1" dirty="0" smtClean="0"/>
              <a:t>ou </a:t>
            </a:r>
            <a:r>
              <a:rPr lang="fr-FR" sz="4000" b="1" dirty="0" smtClean="0"/>
              <a:t>lésions d’</a:t>
            </a:r>
            <a:r>
              <a:rPr lang="fr-FR" sz="4000" b="1" dirty="0" err="1" smtClean="0"/>
              <a:t>ntestin</a:t>
            </a:r>
            <a:r>
              <a:rPr lang="fr-FR" sz="4000" b="1" dirty="0" smtClean="0"/>
              <a:t> avec aspect en cuir</a:t>
            </a:r>
            <a:r>
              <a:rPr lang="fr-FR" sz="4000" b="1" dirty="0" smtClean="0"/>
              <a:t>,</a:t>
            </a:r>
          </a:p>
          <a:p>
            <a:r>
              <a:rPr lang="fr-FR" sz="4000" b="1" dirty="0" smtClean="0"/>
              <a:t>vers </a:t>
            </a:r>
            <a:r>
              <a:rPr lang="fr-FR" sz="4000" b="1" dirty="0" smtClean="0"/>
              <a:t>plats ou ronds selon le cas </a:t>
            </a:r>
          </a:p>
          <a:p>
            <a:endParaRPr lang="fr-F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amond(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heel(4)">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FR" smtClean="0"/>
              <a:t>12/12/2020</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a:t>
            </a:fld>
            <a:endParaRPr lang="fr-FR"/>
          </a:p>
        </p:txBody>
      </p:sp>
      <p:sp>
        <p:nvSpPr>
          <p:cNvPr id="7" name="Espace réservé du pied de page 6"/>
          <p:cNvSpPr>
            <a:spLocks noGrp="1"/>
          </p:cNvSpPr>
          <p:nvPr>
            <p:ph type="ftr" sz="quarter" idx="11"/>
          </p:nvPr>
        </p:nvSpPr>
        <p:spPr/>
        <p:txBody>
          <a:bodyPr/>
          <a:lstStyle/>
          <a:p>
            <a:r>
              <a:rPr lang="fr-FR" smtClean="0"/>
              <a:t>Dr: Bouchoucha . B / A5  2020-2021.  ISVK</a:t>
            </a:r>
            <a:endParaRPr lang="fr-FR"/>
          </a:p>
        </p:txBody>
      </p:sp>
      <p:sp>
        <p:nvSpPr>
          <p:cNvPr id="9" name="Espace réservé du contenu 8"/>
          <p:cNvSpPr>
            <a:spLocks noGrp="1"/>
          </p:cNvSpPr>
          <p:nvPr>
            <p:ph idx="1"/>
          </p:nvPr>
        </p:nvSpPr>
        <p:spPr/>
        <p:txBody>
          <a:bodyPr>
            <a:normAutofit/>
          </a:bodyPr>
          <a:lstStyle/>
          <a:p>
            <a:pPr algn="ctr"/>
            <a:r>
              <a:rPr lang="fr-FR" sz="9600" b="1" dirty="0" smtClean="0">
                <a:solidFill>
                  <a:srgbClr val="FF0000"/>
                </a:solidFill>
              </a:rPr>
              <a:t>Protocole de TP cliniques</a:t>
            </a:r>
            <a:endParaRPr lang="fr-FR" sz="9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20</a:t>
            </a:fld>
            <a:endParaRPr lang="fr-FR"/>
          </a:p>
        </p:txBody>
      </p:sp>
      <p:sp>
        <p:nvSpPr>
          <p:cNvPr id="6" name="Espace réservé du pied de page 5"/>
          <p:cNvSpPr>
            <a:spLocks noGrp="1"/>
          </p:cNvSpPr>
          <p:nvPr>
            <p:ph type="ftr" sz="quarter" idx="11"/>
          </p:nvPr>
        </p:nvSpPr>
        <p:spPr>
          <a:xfrm>
            <a:off x="1785918" y="6356350"/>
            <a:ext cx="5500726" cy="365125"/>
          </a:xfrm>
        </p:spPr>
        <p:txBody>
          <a:bodyPr/>
          <a:lstStyle/>
          <a:p>
            <a:r>
              <a:rPr lang="fr-FR" b="1" dirty="0" err="1" smtClean="0">
                <a:solidFill>
                  <a:schemeClr val="tx2">
                    <a:lumMod val="60000"/>
                    <a:lumOff val="40000"/>
                  </a:schemeClr>
                </a:solidFill>
              </a:rPr>
              <a:t>brahimbouchoucha</a:t>
            </a:r>
            <a:r>
              <a:rPr lang="fr-FR" b="1" dirty="0" smtClean="0">
                <a:solidFill>
                  <a:schemeClr val="tx2">
                    <a:lumMod val="60000"/>
                    <a:lumOff val="40000"/>
                  </a:schemeClr>
                </a:solidFill>
              </a:rPr>
              <a:t> @</a:t>
            </a:r>
            <a:r>
              <a:rPr lang="fr-FR" b="1" dirty="0" err="1" smtClean="0">
                <a:solidFill>
                  <a:schemeClr val="tx2">
                    <a:lumMod val="60000"/>
                    <a:lumOff val="40000"/>
                  </a:schemeClr>
                </a:solidFill>
              </a:rPr>
              <a:t>umc.edu.dz</a:t>
            </a:r>
            <a:r>
              <a:rPr lang="fr-FR" b="1" dirty="0" smtClean="0">
                <a:solidFill>
                  <a:schemeClr val="tx2">
                    <a:lumMod val="60000"/>
                    <a:lumOff val="40000"/>
                  </a:schemeClr>
                </a:solidFill>
              </a:rPr>
              <a:t> </a:t>
            </a:r>
          </a:p>
          <a:p>
            <a:r>
              <a:rPr lang="fr-FR" dirty="0" smtClean="0">
                <a:solidFill>
                  <a:schemeClr val="tx2">
                    <a:lumMod val="60000"/>
                    <a:lumOff val="40000"/>
                  </a:schemeClr>
                </a:solidFill>
              </a:rPr>
              <a:t> / A5  2020-2021.  ISVK</a:t>
            </a:r>
            <a:endParaRPr lang="fr-FR" dirty="0">
              <a:solidFill>
                <a:schemeClr val="tx2">
                  <a:lumMod val="60000"/>
                  <a:lumOff val="40000"/>
                </a:schemeClr>
              </a:solidFill>
            </a:endParaRPr>
          </a:p>
        </p:txBody>
      </p:sp>
      <p:sp>
        <p:nvSpPr>
          <p:cNvPr id="9" name="Espace réservé du contenu 8"/>
          <p:cNvSpPr>
            <a:spLocks noGrp="1"/>
          </p:cNvSpPr>
          <p:nvPr>
            <p:ph idx="1"/>
          </p:nvPr>
        </p:nvSpPr>
        <p:spPr>
          <a:xfrm>
            <a:off x="457200" y="571480"/>
            <a:ext cx="8229600" cy="5554683"/>
          </a:xfrm>
        </p:spPr>
        <p:txBody>
          <a:bodyPr>
            <a:normAutofit/>
          </a:bodyPr>
          <a:lstStyle/>
          <a:p>
            <a:r>
              <a:rPr lang="fr-FR" b="1" dirty="0" smtClean="0"/>
              <a:t>après avoir développé l’étude théorique et pratique sur le </a:t>
            </a:r>
            <a:r>
              <a:rPr lang="fr-FR" b="1" dirty="0" err="1" smtClean="0"/>
              <a:t>cas,on</a:t>
            </a:r>
            <a:r>
              <a:rPr lang="fr-FR" b="1" dirty="0" smtClean="0"/>
              <a:t> peut demander un </a:t>
            </a:r>
            <a:r>
              <a:rPr lang="fr-FR" b="1" dirty="0" smtClean="0">
                <a:solidFill>
                  <a:srgbClr val="FF0000"/>
                </a:solidFill>
              </a:rPr>
              <a:t>examen complémentaire </a:t>
            </a:r>
            <a:r>
              <a:rPr lang="fr-FR" b="1" dirty="0" smtClean="0"/>
              <a:t>pour confirmer la suspicion </a:t>
            </a:r>
          </a:p>
          <a:p>
            <a:r>
              <a:rPr lang="fr-FR" b="1" dirty="0" smtClean="0"/>
              <a:t>Exemple : </a:t>
            </a:r>
          </a:p>
          <a:p>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4)">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21</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9" name="Espace réservé du contenu 8"/>
          <p:cNvSpPr>
            <a:spLocks noGrp="1"/>
          </p:cNvSpPr>
          <p:nvPr>
            <p:ph idx="1"/>
          </p:nvPr>
        </p:nvSpPr>
        <p:spPr>
          <a:xfrm>
            <a:off x="457200" y="1000108"/>
            <a:ext cx="8229600" cy="5126055"/>
          </a:xfrm>
        </p:spPr>
        <p:txBody>
          <a:bodyPr/>
          <a:lstStyle/>
          <a:p>
            <a:r>
              <a:rPr lang="fr-FR" b="1" dirty="0" smtClean="0"/>
              <a:t>Acidose : jus de rumen </a:t>
            </a:r>
          </a:p>
          <a:p>
            <a:r>
              <a:rPr lang="fr-FR" b="1" dirty="0" smtClean="0"/>
              <a:t>Abcès, on prélève le pus, </a:t>
            </a:r>
          </a:p>
          <a:p>
            <a:r>
              <a:rPr lang="fr-FR" b="1" dirty="0" smtClean="0"/>
              <a:t>Mammite : le lait,</a:t>
            </a:r>
          </a:p>
          <a:p>
            <a:r>
              <a:rPr lang="fr-FR" b="1" dirty="0" smtClean="0"/>
              <a:t>Anémie et/ ou ictère : le sang</a:t>
            </a:r>
          </a:p>
          <a:p>
            <a:r>
              <a:rPr lang="fr-FR" b="1" dirty="0" smtClean="0"/>
              <a:t>Avortement : l’avorton ou sang de sa mère</a:t>
            </a:r>
          </a:p>
          <a:p>
            <a:r>
              <a:rPr lang="fr-FR" b="1" dirty="0" smtClean="0"/>
              <a:t>kystes folliculaire : échographie….. </a:t>
            </a:r>
            <a:endParaRPr lang="fr-FR" b="1" dirty="0" smtClean="0"/>
          </a:p>
          <a:p>
            <a:r>
              <a:rPr lang="fr-FR" b="1" dirty="0" smtClean="0"/>
              <a:t>Diarrhée : matière fécale</a:t>
            </a:r>
          </a:p>
          <a:p>
            <a:r>
              <a:rPr lang="fr-FR" b="1" dirty="0" smtClean="0"/>
              <a:t>Fièvre: sang</a:t>
            </a:r>
            <a:endParaRPr lang="fr-FR" b="1"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ircle(in)">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circle(in)">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circle(in)">
                                      <p:cBhvr>
                                        <p:cTn id="4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22</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
        <p:nvSpPr>
          <p:cNvPr id="10" name="Espace réservé du contenu 9"/>
          <p:cNvSpPr>
            <a:spLocks noGrp="1"/>
          </p:cNvSpPr>
          <p:nvPr>
            <p:ph idx="1"/>
          </p:nvPr>
        </p:nvSpPr>
        <p:spPr/>
        <p:txBody>
          <a:bodyPr>
            <a:normAutofit/>
          </a:bodyPr>
          <a:lstStyle/>
          <a:p>
            <a:r>
              <a:rPr lang="fr-FR" dirty="0" smtClean="0"/>
              <a:t>Selon </a:t>
            </a:r>
            <a:r>
              <a:rPr lang="fr-FR" dirty="0" smtClean="0"/>
              <a:t>le cas  on donne les traitements (protocoles) les plus envisagés et entrepris et même       si la maladie nécessite un plan de lutte on donne les différentes mesures</a:t>
            </a:r>
          </a:p>
          <a:p>
            <a:r>
              <a:rPr lang="fr-FR" b="1" dirty="0" smtClean="0"/>
              <a:t>Exemple </a:t>
            </a:r>
            <a:endParaRPr lang="fr-FR" dirty="0" smtClean="0"/>
          </a:p>
          <a:p>
            <a:r>
              <a:rPr lang="fr-FR" dirty="0" smtClean="0"/>
              <a:t>cas de </a:t>
            </a:r>
            <a:r>
              <a:rPr lang="fr-FR" b="1" dirty="0" smtClean="0"/>
              <a:t>piétin</a:t>
            </a:r>
            <a:r>
              <a:rPr lang="fr-FR" dirty="0" smtClean="0"/>
              <a:t> chez les ovins : connaissance sur les facteurs de risque tels que la saison, </a:t>
            </a:r>
            <a:r>
              <a:rPr lang="fr-FR" dirty="0" err="1" smtClean="0"/>
              <a:t>hygiene</a:t>
            </a:r>
            <a:r>
              <a:rPr lang="fr-FR" dirty="0" smtClean="0"/>
              <a:t>, germes en causes </a:t>
            </a:r>
          </a:p>
          <a:p>
            <a:endParaRPr lang="fr-FR" dirty="0"/>
          </a:p>
        </p:txBody>
      </p:sp>
      <p:sp>
        <p:nvSpPr>
          <p:cNvPr id="11" name="Titre 10"/>
          <p:cNvSpPr>
            <a:spLocks noGrp="1"/>
          </p:cNvSpPr>
          <p:nvPr>
            <p:ph type="title"/>
          </p:nvPr>
        </p:nvSpPr>
        <p:spPr/>
        <p:txBody>
          <a:bodyPr>
            <a:noAutofit/>
          </a:bodyPr>
          <a:lstStyle/>
          <a:p>
            <a:r>
              <a:rPr lang="fr-FR" b="1" dirty="0" smtClean="0">
                <a:solidFill>
                  <a:srgbClr val="FF0000"/>
                </a:solidFill>
              </a:rPr>
              <a:t>Traitement et prévention </a:t>
            </a:r>
            <a:r>
              <a:rPr lang="fr-FR" dirty="0" smtClean="0">
                <a:solidFill>
                  <a:srgbClr val="FF0000"/>
                </a:solidFill>
              </a:rPr>
              <a:t/>
            </a:r>
            <a:br>
              <a:rPr lang="fr-FR" dirty="0" smtClean="0">
                <a:solidFill>
                  <a:srgbClr val="FF0000"/>
                </a:solidFill>
              </a:rPr>
            </a:b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heel(4)">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heel(4)">
                                      <p:cBhvr>
                                        <p:cTn id="2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400" b="1" dirty="0" smtClean="0">
                <a:solidFill>
                  <a:srgbClr val="FF0000"/>
                </a:solidFill>
              </a:rPr>
              <a:t>Traitement </a:t>
            </a:r>
            <a:endParaRPr lang="fr-FR" sz="4400" dirty="0" smtClean="0">
              <a:solidFill>
                <a:srgbClr val="FF0000"/>
              </a:solidFill>
            </a:endParaRPr>
          </a:p>
          <a:p>
            <a:r>
              <a:rPr lang="fr-FR" dirty="0" smtClean="0"/>
              <a:t>par voie locale : ???????? Selon le germe bien sur et lésions </a:t>
            </a:r>
          </a:p>
          <a:p>
            <a:r>
              <a:rPr lang="fr-FR" dirty="0" smtClean="0"/>
              <a:t>Par voie générale : ???????? S’il ya une hyperthermie</a:t>
            </a:r>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fontScale="90000"/>
          </a:bodyPr>
          <a:lstStyle/>
          <a:p>
            <a:r>
              <a:rPr lang="fr-FR" sz="6000" b="1" dirty="0" smtClean="0">
                <a:solidFill>
                  <a:srgbClr val="FF0000"/>
                </a:solidFill>
              </a:rPr>
              <a:t>PREVENTION</a:t>
            </a:r>
            <a:r>
              <a:rPr lang="fr-FR" sz="6000" dirty="0" smtClean="0">
                <a:solidFill>
                  <a:srgbClr val="FF0000"/>
                </a:solidFill>
              </a:rPr>
              <a:t> ????????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sz="4000" b="1" dirty="0" smtClean="0"/>
              <a:t>Selon les facteurs de </a:t>
            </a:r>
            <a:r>
              <a:rPr lang="fr-FR" sz="4000" b="1" dirty="0" smtClean="0"/>
              <a:t>risque (environnement sale, fumiers accumulés)…</a:t>
            </a:r>
            <a:r>
              <a:rPr lang="fr-FR" sz="4000" b="1" dirty="0" smtClean="0">
                <a:solidFill>
                  <a:srgbClr val="FF0000"/>
                </a:solidFill>
              </a:rPr>
              <a:t>??????</a:t>
            </a:r>
          </a:p>
          <a:p>
            <a:endParaRPr lang="fr-FR" dirty="0" smtClean="0"/>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000" b="1" dirty="0" smtClean="0"/>
              <a:t>Onglons (excroissance, lésions ,plaies, fissures…</a:t>
            </a:r>
            <a:r>
              <a:rPr lang="fr-FR" sz="4000" b="1" dirty="0" smtClean="0">
                <a:solidFill>
                  <a:srgbClr val="FF0000"/>
                </a:solidFill>
              </a:rPr>
              <a:t>???????</a:t>
            </a:r>
            <a:r>
              <a:rPr lang="fr-FR" sz="4000" b="1" dirty="0" smtClean="0"/>
              <a:t>,</a:t>
            </a:r>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000" b="1" dirty="0" smtClean="0"/>
              <a:t>Minéraux (régimes alimentaires pauvres en minéraux)…….</a:t>
            </a:r>
            <a:r>
              <a:rPr lang="fr-FR" sz="4000" b="1" dirty="0" smtClean="0">
                <a:solidFill>
                  <a:srgbClr val="FF0000"/>
                </a:solidFill>
              </a:rPr>
              <a:t>?????</a:t>
            </a:r>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000" b="1" dirty="0" smtClean="0"/>
              <a:t>Pédiluves (2 </a:t>
            </a:r>
            <a:r>
              <a:rPr lang="fr-FR" sz="4000" b="1" dirty="0" err="1" smtClean="0"/>
              <a:t>foix</a:t>
            </a:r>
            <a:r>
              <a:rPr lang="fr-FR" sz="4000" b="1" dirty="0" smtClean="0"/>
              <a:t> par an </a:t>
            </a:r>
            <a:r>
              <a:rPr lang="fr-FR" sz="4000" b="1" dirty="0" smtClean="0"/>
              <a:t>)…</a:t>
            </a:r>
            <a:r>
              <a:rPr lang="fr-FR" sz="4000" b="1" dirty="0" smtClean="0">
                <a:solidFill>
                  <a:srgbClr val="FF0000"/>
                </a:solidFill>
              </a:rPr>
              <a:t>????</a:t>
            </a:r>
            <a:endParaRPr lang="fr-FR" sz="4000" b="1" dirty="0" smtClean="0">
              <a:solidFill>
                <a:srgbClr val="FF0000"/>
              </a:solidFill>
            </a:endParaRPr>
          </a:p>
          <a:p>
            <a:r>
              <a:rPr lang="fr-FR" sz="4000" b="1" dirty="0" smtClean="0"/>
              <a:t>SAISON (….???)</a:t>
            </a:r>
          </a:p>
          <a:p>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6286520"/>
          </a:xfrm>
        </p:spPr>
        <p:txBody>
          <a:bodyPr>
            <a:normAutofit/>
          </a:bodyPr>
          <a:lstStyle/>
          <a:p>
            <a:r>
              <a:rPr lang="fr-FR" sz="9600" b="1" dirty="0" smtClean="0">
                <a:solidFill>
                  <a:srgbClr val="FF0000"/>
                </a:solidFill>
              </a:rPr>
              <a:t>*Questions</a:t>
            </a:r>
            <a:r>
              <a:rPr lang="fr-FR" sz="9600" b="1" dirty="0" smtClean="0"/>
              <a:t> :</a:t>
            </a:r>
            <a:br>
              <a:rPr lang="fr-FR" sz="9600" b="1" dirty="0" smtClean="0"/>
            </a:br>
            <a:r>
              <a:rPr lang="fr-FR" dirty="0" smtClean="0"/>
              <a:t> </a:t>
            </a:r>
            <a:br>
              <a:rPr lang="fr-FR" dirty="0" smtClean="0"/>
            </a:br>
            <a:r>
              <a:rPr lang="fr-FR" b="1" dirty="0" smtClean="0">
                <a:solidFill>
                  <a:srgbClr val="002060"/>
                </a:solidFill>
              </a:rPr>
              <a:t>!!!!!!!!!????????</a:t>
            </a:r>
            <a:endParaRPr lang="fr-FR" b="1" dirty="0">
              <a:solidFill>
                <a:srgbClr val="002060"/>
              </a:solidFill>
            </a:endParaRP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28</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800" b="1" dirty="0" err="1" smtClean="0"/>
              <a:t>Pourait</a:t>
            </a:r>
            <a:r>
              <a:rPr lang="fr-FR" sz="4800" b="1" dirty="0" smtClean="0"/>
              <a:t>- </a:t>
            </a:r>
            <a:r>
              <a:rPr lang="fr-FR" sz="4800" b="1" dirty="0" smtClean="0"/>
              <a:t>il avoir une relation entre  la </a:t>
            </a:r>
            <a:r>
              <a:rPr lang="fr-FR" sz="4800" b="1" dirty="0" smtClean="0"/>
              <a:t>maladie et l’</a:t>
            </a:r>
            <a:r>
              <a:rPr lang="fr-FR" sz="4800" b="1" dirty="0" err="1" smtClean="0"/>
              <a:t>espece,sexe,age</a:t>
            </a:r>
            <a:r>
              <a:rPr lang="fr-FR" sz="4800" b="1" dirty="0" smtClean="0"/>
              <a:t>…?</a:t>
            </a:r>
            <a:r>
              <a:rPr lang="fr-FR" sz="4800" b="1" dirty="0" smtClean="0">
                <a:solidFill>
                  <a:srgbClr val="FF0000"/>
                </a:solidFill>
              </a:rPr>
              <a:t>???</a:t>
            </a:r>
            <a:r>
              <a:rPr lang="fr-FR" sz="4800" b="1" dirty="0" smtClean="0"/>
              <a:t> </a:t>
            </a:r>
            <a:endParaRPr lang="fr-FR" sz="4800" b="1" dirty="0" smtClean="0"/>
          </a:p>
          <a:p>
            <a:r>
              <a:rPr lang="fr-FR" sz="4800" b="1" dirty="0" smtClean="0">
                <a:solidFill>
                  <a:srgbClr val="FF0000"/>
                </a:solidFill>
              </a:rPr>
              <a:t>Saison </a:t>
            </a:r>
            <a:r>
              <a:rPr lang="fr-FR" sz="4800" b="1" dirty="0" smtClean="0"/>
              <a:t>et apparition de </a:t>
            </a:r>
            <a:r>
              <a:rPr lang="fr-FR" sz="4800" b="1" dirty="0" smtClean="0"/>
              <a:t>certaines maladies</a:t>
            </a:r>
            <a:r>
              <a:rPr lang="fr-FR" sz="4800" b="1" dirty="0" smtClean="0">
                <a:solidFill>
                  <a:srgbClr val="FF0000"/>
                </a:solidFill>
              </a:rPr>
              <a:t>?????</a:t>
            </a:r>
            <a:endParaRPr lang="fr-FR" sz="4800" b="1" dirty="0">
              <a:solidFill>
                <a:srgbClr val="FF0000"/>
              </a:solidFill>
            </a:endParaRP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29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3</a:t>
            </a:fld>
            <a:endParaRPr lang="fr-FR"/>
          </a:p>
        </p:txBody>
      </p:sp>
      <p:sp>
        <p:nvSpPr>
          <p:cNvPr id="7" name="Espace réservé du contenu 2"/>
          <p:cNvSpPr>
            <a:spLocks noGrp="1"/>
          </p:cNvSpPr>
          <p:nvPr>
            <p:ph idx="1"/>
          </p:nvPr>
        </p:nvSpPr>
        <p:spPr/>
        <p:txBody>
          <a:bodyPr>
            <a:normAutofit/>
          </a:bodyPr>
          <a:lstStyle/>
          <a:p>
            <a:r>
              <a:rPr lang="fr-FR" sz="4000" b="1" dirty="0" smtClean="0"/>
              <a:t>la clinique TP se déroulera selon  un plan qui visera à étudier les cas cliniques mais SOUS  forme de </a:t>
            </a:r>
            <a:r>
              <a:rPr lang="fr-FR" sz="4000" b="1" dirty="0" smtClean="0">
                <a:solidFill>
                  <a:srgbClr val="FF0000"/>
                </a:solidFill>
              </a:rPr>
              <a:t>DIAPO </a:t>
            </a:r>
            <a:r>
              <a:rPr lang="fr-FR" sz="4000" b="1" dirty="0" smtClean="0"/>
              <a:t>ci-dessous un plan (protocole ) envisageable devant un cas clinique</a:t>
            </a:r>
            <a:endParaRPr lang="fr-FR" sz="4000" dirty="0"/>
          </a:p>
        </p:txBody>
      </p:sp>
      <p:sp>
        <p:nvSpPr>
          <p:cNvPr id="8" name="Titre 1"/>
          <p:cNvSpPr>
            <a:spLocks noGrp="1"/>
          </p:cNvSpPr>
          <p:nvPr>
            <p:ph type="title"/>
          </p:nvPr>
        </p:nvSpPr>
        <p:spPr>
          <a:xfrm>
            <a:off x="457200" y="274638"/>
            <a:ext cx="8229600" cy="1143000"/>
          </a:xfrm>
        </p:spPr>
        <p:txBody>
          <a:bodyPr/>
          <a:lstStyle/>
          <a:p>
            <a:r>
              <a:rPr lang="fr-FR" b="1" dirty="0" smtClean="0">
                <a:solidFill>
                  <a:srgbClr val="FF0000"/>
                </a:solidFill>
              </a:rPr>
              <a:t>INTRODUCTION</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5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800" b="1" dirty="0" smtClean="0"/>
              <a:t>LES </a:t>
            </a:r>
            <a:r>
              <a:rPr lang="fr-FR" sz="4800" b="1" dirty="0" smtClean="0">
                <a:solidFill>
                  <a:srgbClr val="FF0000"/>
                </a:solidFill>
              </a:rPr>
              <a:t>LESIONS</a:t>
            </a:r>
            <a:r>
              <a:rPr lang="fr-FR" sz="4800" b="1" dirty="0" smtClean="0"/>
              <a:t> RENCONTRES LORS D’UNE </a:t>
            </a:r>
            <a:r>
              <a:rPr lang="fr-FR" sz="4800" b="1" dirty="0" smtClean="0">
                <a:solidFill>
                  <a:srgbClr val="FF0000"/>
                </a:solidFill>
              </a:rPr>
              <a:t>ADENOMATOSE</a:t>
            </a:r>
            <a:r>
              <a:rPr lang="fr-FR" sz="4800" b="1" dirty="0" smtClean="0"/>
              <a:t> PULMONAIRE </a:t>
            </a:r>
            <a:r>
              <a:rPr lang="fr-FR" sz="4800" b="1" dirty="0" smtClean="0"/>
              <a:t>…</a:t>
            </a:r>
            <a:r>
              <a:rPr lang="fr-FR" sz="4800" b="1" dirty="0" smtClean="0">
                <a:solidFill>
                  <a:srgbClr val="FF0000"/>
                </a:solidFill>
              </a:rPr>
              <a:t>????</a:t>
            </a:r>
            <a:endParaRPr lang="fr-FR" sz="4800" b="1" dirty="0" smtClean="0">
              <a:solidFill>
                <a:srgbClr val="FF0000"/>
              </a:solidFill>
            </a:endParaRP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4000" b="1" dirty="0" smtClean="0"/>
              <a:t>INSPECTION DE LOIN D’UNE MAMEELE :QUE CHERCHE-T-ON…</a:t>
            </a:r>
            <a:r>
              <a:rPr lang="fr-FR" sz="4000" b="1" dirty="0" smtClean="0">
                <a:solidFill>
                  <a:srgbClr val="FF0000"/>
                </a:solidFill>
              </a:rPr>
              <a:t>???? </a:t>
            </a:r>
          </a:p>
          <a:p>
            <a:pPr>
              <a:buNone/>
            </a:pPr>
            <a:endParaRPr lang="fr-FR"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9600" b="1" dirty="0" smtClean="0">
                <a:solidFill>
                  <a:srgbClr val="FF0000"/>
                </a:solidFill>
              </a:rPr>
              <a:t>Merci de votre attention </a:t>
            </a:r>
            <a:endParaRPr lang="fr-FR" sz="9600" b="1" dirty="0">
              <a:solidFill>
                <a:srgbClr val="FF0000"/>
              </a:solidFill>
            </a:endParaRPr>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32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7072362"/>
          </a:xfrm>
        </p:spPr>
        <p:txBody>
          <a:bodyPr>
            <a:noAutofit/>
          </a:bodyPr>
          <a:lstStyle/>
          <a:p>
            <a:r>
              <a:rPr lang="fr-FR" sz="4000" b="1" dirty="0" smtClean="0"/>
              <a:t>Le </a:t>
            </a:r>
            <a:r>
              <a:rPr lang="fr-FR" sz="4000" b="1" dirty="0" err="1" smtClean="0"/>
              <a:t>Tpclinique</a:t>
            </a:r>
            <a:r>
              <a:rPr lang="fr-FR" sz="4000" b="1" dirty="0" smtClean="0"/>
              <a:t> des </a:t>
            </a:r>
            <a:r>
              <a:rPr lang="fr-FR" sz="4000" b="1" dirty="0" smtClean="0"/>
              <a:t>Ruminants,  est un module </a:t>
            </a:r>
            <a:r>
              <a:rPr lang="fr-FR" sz="4000" b="1" dirty="0" err="1" smtClean="0"/>
              <a:t>Module</a:t>
            </a:r>
            <a:r>
              <a:rPr lang="fr-FR" sz="4000" b="1" dirty="0" smtClean="0"/>
              <a:t> annuel, </a:t>
            </a:r>
          </a:p>
          <a:p>
            <a:r>
              <a:rPr lang="fr-FR" sz="4000" b="1" dirty="0" smtClean="0"/>
              <a:t>a pour cible  les Etudiants de  Docteurs Vétérinaires </a:t>
            </a:r>
            <a:r>
              <a:rPr lang="fr-FR" sz="4000" b="1" dirty="0" smtClean="0"/>
              <a:t> </a:t>
            </a:r>
            <a:r>
              <a:rPr lang="fr-FR" sz="4000" b="1" dirty="0" smtClean="0"/>
              <a:t>en  cinquième année, </a:t>
            </a:r>
            <a:endParaRPr lang="fr-FR" sz="4000" b="1" dirty="0"/>
          </a:p>
        </p:txBody>
      </p:sp>
      <p:sp>
        <p:nvSpPr>
          <p:cNvPr id="8" name="Espace réservé de la date 7"/>
          <p:cNvSpPr>
            <a:spLocks noGrp="1"/>
          </p:cNvSpPr>
          <p:nvPr>
            <p:ph type="dt" sz="half" idx="10"/>
          </p:nvPr>
        </p:nvSpPr>
        <p:spPr>
          <a:xfrm>
            <a:off x="357158" y="6492875"/>
            <a:ext cx="2133600" cy="365125"/>
          </a:xfrm>
        </p:spPr>
        <p:txBody>
          <a:bodyPr/>
          <a:lstStyle/>
          <a:p>
            <a:r>
              <a:rPr lang="fr-FR" dirty="0" smtClean="0">
                <a:solidFill>
                  <a:srgbClr val="00B050"/>
                </a:solidFill>
              </a:rPr>
              <a:t>12/12/2020</a:t>
            </a:r>
            <a:endParaRPr lang="fr-FR" dirty="0">
              <a:solidFill>
                <a:srgbClr val="00B050"/>
              </a:solidFill>
            </a:endParaRPr>
          </a:p>
        </p:txBody>
      </p:sp>
      <p:sp>
        <p:nvSpPr>
          <p:cNvPr id="9" name="Espace réservé du numéro de diapositive 8"/>
          <p:cNvSpPr>
            <a:spLocks noGrp="1"/>
          </p:cNvSpPr>
          <p:nvPr>
            <p:ph type="sldNum" sz="quarter" idx="12"/>
          </p:nvPr>
        </p:nvSpPr>
        <p:spPr/>
        <p:txBody>
          <a:bodyPr/>
          <a:lstStyle/>
          <a:p>
            <a:fld id="{1B0A3B52-A4D9-4C7F-B271-58FB76E20986}" type="slidenum">
              <a:rPr lang="fr-FR" sz="1400" smtClean="0">
                <a:solidFill>
                  <a:srgbClr val="92D050"/>
                </a:solidFill>
              </a:rPr>
              <a:pPr/>
              <a:t>4</a:t>
            </a:fld>
            <a:endParaRPr lang="fr-FR" sz="1400" dirty="0">
              <a:solidFill>
                <a:srgbClr val="92D050"/>
              </a:solidFill>
            </a:endParaRPr>
          </a:p>
        </p:txBody>
      </p:sp>
      <p:sp>
        <p:nvSpPr>
          <p:cNvPr id="10" name="Espace réservé du pied de page 9"/>
          <p:cNvSpPr>
            <a:spLocks noGrp="1"/>
          </p:cNvSpPr>
          <p:nvPr>
            <p:ph type="ftr" sz="quarter" idx="11"/>
          </p:nvPr>
        </p:nvSpPr>
        <p:spPr>
          <a:xfrm>
            <a:off x="4643438" y="6492875"/>
            <a:ext cx="2895600" cy="365125"/>
          </a:xfrm>
        </p:spPr>
        <p:txBody>
          <a:bodyPr/>
          <a:lstStyle/>
          <a:p>
            <a:r>
              <a:rPr lang="fr-FR" b="1" dirty="0" smtClean="0">
                <a:solidFill>
                  <a:schemeClr val="tx1"/>
                </a:solidFill>
              </a:rPr>
              <a:t>Dr: Bouchoucha . B / A5  2020-2021.  ISVK</a:t>
            </a:r>
            <a:endParaRPr lang="fr-F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500834"/>
          </a:xfrm>
        </p:spPr>
        <p:txBody>
          <a:bodyPr>
            <a:noAutofit/>
          </a:bodyPr>
          <a:lstStyle/>
          <a:p>
            <a:r>
              <a:rPr lang="fr-FR" sz="3600" b="1" dirty="0" smtClean="0">
                <a:solidFill>
                  <a:srgbClr val="FF0000"/>
                </a:solidFill>
              </a:rPr>
              <a:t>Le but de ces TP clinique </a:t>
            </a:r>
            <a:r>
              <a:rPr lang="fr-FR" sz="3600" b="1" dirty="0" smtClean="0"/>
              <a:t>consiste à </a:t>
            </a:r>
            <a:endParaRPr lang="fr-FR" sz="3600" b="1" dirty="0" smtClean="0"/>
          </a:p>
          <a:p>
            <a:r>
              <a:rPr lang="fr-FR" sz="3600" b="1" dirty="0" smtClean="0"/>
              <a:t>acquérir </a:t>
            </a:r>
            <a:r>
              <a:rPr lang="fr-FR" sz="3600" b="1" dirty="0" smtClean="0"/>
              <a:t>les compétences nécessaires pour :</a:t>
            </a:r>
          </a:p>
          <a:p>
            <a:pPr lvl="0"/>
            <a:r>
              <a:rPr lang="fr-FR" sz="3600" b="1" dirty="0" smtClean="0">
                <a:solidFill>
                  <a:srgbClr val="FF0000"/>
                </a:solidFill>
              </a:rPr>
              <a:t>diagnostiquer</a:t>
            </a:r>
            <a:r>
              <a:rPr lang="fr-FR" sz="3600" b="1" dirty="0" smtClean="0"/>
              <a:t> une maladie animale et déceler </a:t>
            </a:r>
            <a:r>
              <a:rPr lang="fr-FR" sz="3600" b="1" dirty="0" smtClean="0"/>
              <a:t>un </a:t>
            </a:r>
            <a:r>
              <a:rPr lang="fr-FR" sz="3600" b="1" dirty="0" smtClean="0">
                <a:solidFill>
                  <a:srgbClr val="FF0000"/>
                </a:solidFill>
              </a:rPr>
              <a:t>déficit</a:t>
            </a:r>
            <a:r>
              <a:rPr lang="fr-FR" sz="3600" b="1" dirty="0" smtClean="0"/>
              <a:t> en matière de la conduite d’élevage </a:t>
            </a:r>
            <a:endParaRPr lang="fr-FR" sz="3600" b="1" dirty="0" smtClean="0"/>
          </a:p>
          <a:p>
            <a:pPr lvl="0"/>
            <a:r>
              <a:rPr lang="fr-FR" sz="3600" b="1" dirty="0" smtClean="0"/>
              <a:t>  </a:t>
            </a:r>
            <a:r>
              <a:rPr lang="fr-FR" sz="3600" b="1" dirty="0" smtClean="0">
                <a:solidFill>
                  <a:srgbClr val="FF0000"/>
                </a:solidFill>
              </a:rPr>
              <a:t>traiter</a:t>
            </a:r>
            <a:r>
              <a:rPr lang="fr-FR" sz="3600" b="1" dirty="0" smtClean="0"/>
              <a:t> sur le terrain les </a:t>
            </a:r>
            <a:r>
              <a:rPr lang="fr-FR" sz="3600" b="1" dirty="0" smtClean="0"/>
              <a:t>pathologies </a:t>
            </a:r>
            <a:endParaRPr lang="fr-FR" sz="3600" b="1" dirty="0" smtClean="0"/>
          </a:p>
          <a:p>
            <a:pPr lvl="0"/>
            <a:r>
              <a:rPr lang="fr-FR" sz="3600" b="1" dirty="0" smtClean="0"/>
              <a:t>instaurer un </a:t>
            </a:r>
            <a:r>
              <a:rPr lang="fr-FR" sz="3600" b="1" dirty="0" smtClean="0">
                <a:solidFill>
                  <a:srgbClr val="FF0000"/>
                </a:solidFill>
              </a:rPr>
              <a:t>plan de lutte </a:t>
            </a:r>
            <a:r>
              <a:rPr lang="fr-FR" sz="3600" b="1" dirty="0" smtClean="0"/>
              <a:t>approprié pour éradiquer ces pathologies et prévenir de nouvelles survenues</a:t>
            </a:r>
            <a:r>
              <a:rPr lang="fr-FR" sz="4000" dirty="0" smtClean="0"/>
              <a:t>. </a:t>
            </a:r>
            <a:endParaRPr lang="fr-FR" sz="4000"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5</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85000" lnSpcReduction="20000"/>
          </a:bodyPr>
          <a:lstStyle/>
          <a:p>
            <a:pPr>
              <a:buNone/>
            </a:pPr>
            <a:endParaRPr lang="fr-FR" dirty="0" smtClean="0"/>
          </a:p>
          <a:p>
            <a:r>
              <a:rPr lang="fr-FR" sz="4600" b="1" dirty="0" smtClean="0">
                <a:solidFill>
                  <a:srgbClr val="FF0000"/>
                </a:solidFill>
              </a:rPr>
              <a:t>cas envisagés</a:t>
            </a:r>
            <a:r>
              <a:rPr lang="fr-FR" sz="4600" b="1" dirty="0" smtClean="0"/>
              <a:t> </a:t>
            </a:r>
            <a:r>
              <a:rPr lang="fr-FR" sz="4600" b="1" dirty="0" smtClean="0"/>
              <a:t>:sont </a:t>
            </a:r>
            <a:r>
              <a:rPr lang="fr-FR" sz="4600" b="1" dirty="0" smtClean="0"/>
              <a:t>généralement de  cet ordre </a:t>
            </a:r>
            <a:r>
              <a:rPr lang="fr-FR" sz="4600" b="1" dirty="0" smtClean="0"/>
              <a:t>:</a:t>
            </a:r>
          </a:p>
          <a:p>
            <a:r>
              <a:rPr lang="fr-FR" sz="4600" b="1" dirty="0" smtClean="0"/>
              <a:t>mammites, </a:t>
            </a:r>
          </a:p>
          <a:p>
            <a:r>
              <a:rPr lang="fr-FR" sz="4600" b="1" dirty="0" smtClean="0"/>
              <a:t>-infertilités (anoestrus, repeat breeding, suboestrus, retard du retour en chaleur)</a:t>
            </a:r>
          </a:p>
          <a:p>
            <a:r>
              <a:rPr lang="fr-FR" sz="4600" b="1" dirty="0" smtClean="0"/>
              <a:t>indigestion </a:t>
            </a:r>
            <a:r>
              <a:rPr lang="fr-FR" sz="4600" b="1" dirty="0" smtClean="0"/>
              <a:t>(acidose, météorisation gazeuse et spumeuse, surcharge simple et chronique du rumen ou de feuillet)</a:t>
            </a:r>
          </a:p>
          <a:p>
            <a:endParaRPr lang="fr-FR" sz="4200" b="1" dirty="0" smtClean="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6</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2000">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smtClean="0"/>
              <a:t>-</a:t>
            </a:r>
            <a:r>
              <a:rPr lang="fr-FR" sz="4000" b="1" dirty="0" smtClean="0"/>
              <a:t>métrites,</a:t>
            </a:r>
          </a:p>
          <a:p>
            <a:r>
              <a:rPr lang="fr-FR" sz="4000" b="1" dirty="0" smtClean="0"/>
              <a:t>- maladies podales, </a:t>
            </a:r>
          </a:p>
          <a:p>
            <a:r>
              <a:rPr lang="fr-FR" sz="4000" b="1" dirty="0" smtClean="0"/>
              <a:t>- affections respiratoires</a:t>
            </a:r>
          </a:p>
          <a:p>
            <a:endParaRPr lang="fr-FR" sz="4000"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pied de page 4"/>
          <p:cNvSpPr>
            <a:spLocks noGrp="1"/>
          </p:cNvSpPr>
          <p:nvPr>
            <p:ph type="ftr" sz="quarter" idx="11"/>
          </p:nvPr>
        </p:nvSpPr>
        <p:spPr/>
        <p:txBody>
          <a:bodyPr/>
          <a:lstStyle/>
          <a:p>
            <a:r>
              <a:rPr lang="fr-FR" smtClean="0"/>
              <a:t>Dr: Bouchoucha . B / A5  2020-2021.  ISVK</a:t>
            </a:r>
            <a:endParaRPr lang="fr-FR"/>
          </a:p>
        </p:txBody>
      </p:sp>
      <p:sp>
        <p:nvSpPr>
          <p:cNvPr id="6" name="Espace réservé du numéro de diapositive 5"/>
          <p:cNvSpPr>
            <a:spLocks noGrp="1"/>
          </p:cNvSpPr>
          <p:nvPr>
            <p:ph type="sldNum" sz="quarter" idx="12"/>
          </p:nvPr>
        </p:nvSpPr>
        <p:spPr/>
        <p:txBody>
          <a:bodyPr/>
          <a:lstStyle/>
          <a:p>
            <a:fld id="{1B0A3B52-A4D9-4C7F-B271-58FB76E20986}"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43602"/>
          </a:xfrm>
        </p:spPr>
        <p:txBody>
          <a:bodyPr>
            <a:normAutofit/>
          </a:bodyPr>
          <a:lstStyle/>
          <a:p>
            <a:r>
              <a:rPr lang="fr-FR" sz="4000" b="1" dirty="0" smtClean="0"/>
              <a:t>-septicémies, </a:t>
            </a:r>
          </a:p>
          <a:p>
            <a:r>
              <a:rPr lang="fr-FR" sz="4000" b="1" dirty="0" smtClean="0"/>
              <a:t>-dermatites et abcès, </a:t>
            </a:r>
          </a:p>
          <a:p>
            <a:r>
              <a:rPr lang="fr-FR" sz="4000" b="1" dirty="0" smtClean="0"/>
              <a:t>-maladies métaboliques telles que l’hypocalcémie et la cétose, </a:t>
            </a:r>
          </a:p>
          <a:p>
            <a:r>
              <a:rPr lang="fr-FR" sz="4000" b="1" dirty="0" smtClean="0"/>
              <a:t>- rétention placentaire</a:t>
            </a:r>
          </a:p>
          <a:p>
            <a:r>
              <a:rPr lang="fr-FR" sz="4000" b="1" dirty="0" smtClean="0"/>
              <a:t>-dystocies </a:t>
            </a:r>
          </a:p>
          <a:p>
            <a:r>
              <a:rPr lang="fr-FR" sz="4000" b="1" dirty="0" smtClean="0"/>
              <a:t>-avortements.</a:t>
            </a:r>
            <a:endParaRPr lang="fr-FR" sz="4000" b="1"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8</a:t>
            </a:fld>
            <a:endParaRPr lang="fr-FR"/>
          </a:p>
        </p:txBody>
      </p:sp>
      <p:sp>
        <p:nvSpPr>
          <p:cNvPr id="6" name="Espace réservé du pied de page 5"/>
          <p:cNvSpPr>
            <a:spLocks noGrp="1"/>
          </p:cNvSpPr>
          <p:nvPr>
            <p:ph type="ftr" sz="quarter" idx="11"/>
          </p:nvPr>
        </p:nvSpPr>
        <p:spPr/>
        <p:txBody>
          <a:bodyPr/>
          <a:lstStyle/>
          <a:p>
            <a:r>
              <a:rPr lang="fr-FR" dirty="0" smtClean="0"/>
              <a:t>Dr: Bouchoucha . B / A5  2020-2021.  ISVK</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715148"/>
          </a:xfrm>
        </p:spPr>
        <p:txBody>
          <a:bodyPr>
            <a:normAutofit/>
          </a:bodyPr>
          <a:lstStyle/>
          <a:p>
            <a:pPr lvl="0"/>
            <a:r>
              <a:rPr lang="fr-FR" sz="4000" b="1" dirty="0" smtClean="0">
                <a:solidFill>
                  <a:srgbClr val="FF0000"/>
                </a:solidFill>
              </a:rPr>
              <a:t>Volet théorique </a:t>
            </a:r>
            <a:endParaRPr lang="fr-FR" sz="4000" dirty="0" smtClean="0">
              <a:solidFill>
                <a:srgbClr val="FF0000"/>
              </a:solidFill>
            </a:endParaRPr>
          </a:p>
          <a:p>
            <a:r>
              <a:rPr lang="fr-FR" sz="3600" b="1" dirty="0" smtClean="0"/>
              <a:t>1-on passe  toujours par un examen clinique sur un ovin ; examen général avec ses différentes étapes :</a:t>
            </a:r>
          </a:p>
          <a:p>
            <a:r>
              <a:rPr lang="fr-FR" sz="3600" b="1" dirty="0" smtClean="0"/>
              <a:t>Motif: </a:t>
            </a:r>
            <a:r>
              <a:rPr lang="fr-FR" sz="3600" b="1" dirty="0" smtClean="0">
                <a:solidFill>
                  <a:srgbClr val="FF0000"/>
                </a:solidFill>
              </a:rPr>
              <a:t>la cause </a:t>
            </a:r>
            <a:r>
              <a:rPr lang="fr-FR" sz="3600" b="1" dirty="0" smtClean="0"/>
              <a:t>pour laquelle l’éleveur s’est présenté </a:t>
            </a:r>
            <a:endParaRPr lang="fr-FR" sz="3600" b="1" dirty="0" smtClean="0"/>
          </a:p>
          <a:p>
            <a:r>
              <a:rPr lang="fr-FR" sz="3600" b="1" dirty="0" smtClean="0"/>
              <a:t>ex</a:t>
            </a:r>
            <a:r>
              <a:rPr lang="fr-FR" sz="3600" b="1" dirty="0" smtClean="0"/>
              <a:t> : diarrhée, anorexie, chute de production laitière, mammite clinique, vache couchée, ptyalisme, essoufflement,  </a:t>
            </a:r>
            <a:endParaRPr lang="fr-FR" sz="3600" b="1" dirty="0"/>
          </a:p>
        </p:txBody>
      </p:sp>
      <p:sp>
        <p:nvSpPr>
          <p:cNvPr id="4" name="Espace réservé de la date 3"/>
          <p:cNvSpPr>
            <a:spLocks noGrp="1"/>
          </p:cNvSpPr>
          <p:nvPr>
            <p:ph type="dt" sz="half" idx="10"/>
          </p:nvPr>
        </p:nvSpPr>
        <p:spPr/>
        <p:txBody>
          <a:bodyPr/>
          <a:lstStyle/>
          <a:p>
            <a:r>
              <a:rPr lang="fr-FR" smtClean="0"/>
              <a:t>12/12/2020</a:t>
            </a:r>
            <a:endParaRPr lang="fr-FR"/>
          </a:p>
        </p:txBody>
      </p:sp>
      <p:sp>
        <p:nvSpPr>
          <p:cNvPr id="5" name="Espace réservé du numéro de diapositive 4"/>
          <p:cNvSpPr>
            <a:spLocks noGrp="1"/>
          </p:cNvSpPr>
          <p:nvPr>
            <p:ph type="sldNum" sz="quarter" idx="12"/>
          </p:nvPr>
        </p:nvSpPr>
        <p:spPr/>
        <p:txBody>
          <a:bodyPr/>
          <a:lstStyle/>
          <a:p>
            <a:fld id="{1B0A3B52-A4D9-4C7F-B271-58FB76E20986}" type="slidenum">
              <a:rPr lang="fr-FR" smtClean="0"/>
              <a:pPr/>
              <a:t>9</a:t>
            </a:fld>
            <a:endParaRPr lang="fr-FR"/>
          </a:p>
        </p:txBody>
      </p:sp>
      <p:sp>
        <p:nvSpPr>
          <p:cNvPr id="6" name="Espace réservé du pied de page 5"/>
          <p:cNvSpPr>
            <a:spLocks noGrp="1"/>
          </p:cNvSpPr>
          <p:nvPr>
            <p:ph type="ftr" sz="quarter" idx="11"/>
          </p:nvPr>
        </p:nvSpPr>
        <p:spPr/>
        <p:txBody>
          <a:bodyPr/>
          <a:lstStyle/>
          <a:p>
            <a:r>
              <a:rPr lang="fr-FR" smtClean="0"/>
              <a:t>Dr: Bouchoucha . B / A5  2020-2021.  ISVK</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415</TotalTime>
  <Words>876</Words>
  <Application>Microsoft Office PowerPoint</Application>
  <PresentationFormat>Affichage à l'écran (4:3)</PresentationFormat>
  <Paragraphs>204</Paragraphs>
  <Slides>32</Slides>
  <Notes>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  Bon jour à toutes et à tous  </vt:lpstr>
      <vt:lpstr>Diapositive 2</vt:lpstr>
      <vt:lpstr>INTRODUCTION</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Traitement et prévention  </vt:lpstr>
      <vt:lpstr>Diapositive 23</vt:lpstr>
      <vt:lpstr>PREVENTION ????????  </vt:lpstr>
      <vt:lpstr>Diapositive 25</vt:lpstr>
      <vt:lpstr>Diapositive 26</vt:lpstr>
      <vt:lpstr>Diapositive 27</vt:lpstr>
      <vt:lpstr>*Questions :   !!!!!!!!!????????</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jour à toutes et à tous  la clinique TP se déroulera selon  un plan qui vise à étudier les cas cliniques mais SOUS  forme de DIAPO</dc:title>
  <dc:creator>BRAHIM</dc:creator>
  <cp:lastModifiedBy>BRAHIM</cp:lastModifiedBy>
  <cp:revision>14</cp:revision>
  <dcterms:created xsi:type="dcterms:W3CDTF">2020-12-13T12:02:02Z</dcterms:created>
  <dcterms:modified xsi:type="dcterms:W3CDTF">2020-12-24T10:52:41Z</dcterms:modified>
</cp:coreProperties>
</file>