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BF50-F479-4FDD-AB55-4DE874102DA9}" type="datetimeFigureOut">
              <a:rPr lang="fr-FR" smtClean="0"/>
              <a:t>13/04/2021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A62BE-6C18-4F72-8D59-A9F971683CB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BF50-F479-4FDD-AB55-4DE874102DA9}" type="datetimeFigureOut">
              <a:rPr lang="fr-FR" smtClean="0"/>
              <a:t>13/04/2021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A62BE-6C18-4F72-8D59-A9F971683CB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BF50-F479-4FDD-AB55-4DE874102DA9}" type="datetimeFigureOut">
              <a:rPr lang="fr-FR" smtClean="0"/>
              <a:t>13/04/2021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A62BE-6C18-4F72-8D59-A9F971683CB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BF50-F479-4FDD-AB55-4DE874102DA9}" type="datetimeFigureOut">
              <a:rPr lang="fr-FR" smtClean="0"/>
              <a:t>13/04/2021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A62BE-6C18-4F72-8D59-A9F971683CB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BF50-F479-4FDD-AB55-4DE874102DA9}" type="datetimeFigureOut">
              <a:rPr lang="fr-FR" smtClean="0"/>
              <a:t>13/04/2021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A62BE-6C18-4F72-8D59-A9F971683CB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BF50-F479-4FDD-AB55-4DE874102DA9}" type="datetimeFigureOut">
              <a:rPr lang="fr-FR" smtClean="0"/>
              <a:t>13/04/2021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A62BE-6C18-4F72-8D59-A9F971683CB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BF50-F479-4FDD-AB55-4DE874102DA9}" type="datetimeFigureOut">
              <a:rPr lang="fr-FR" smtClean="0"/>
              <a:t>13/04/2021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A62BE-6C18-4F72-8D59-A9F971683CB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BF50-F479-4FDD-AB55-4DE874102DA9}" type="datetimeFigureOut">
              <a:rPr lang="fr-FR" smtClean="0"/>
              <a:t>13/04/2021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A62BE-6C18-4F72-8D59-A9F971683CB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BF50-F479-4FDD-AB55-4DE874102DA9}" type="datetimeFigureOut">
              <a:rPr lang="fr-FR" smtClean="0"/>
              <a:t>13/04/2021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A62BE-6C18-4F72-8D59-A9F971683CB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BF50-F479-4FDD-AB55-4DE874102DA9}" type="datetimeFigureOut">
              <a:rPr lang="fr-FR" smtClean="0"/>
              <a:t>13/04/2021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A62BE-6C18-4F72-8D59-A9F971683CB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BF50-F479-4FDD-AB55-4DE874102DA9}" type="datetimeFigureOut">
              <a:rPr lang="fr-FR" smtClean="0"/>
              <a:t>13/04/2021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A62BE-6C18-4F72-8D59-A9F971683CB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DBF50-F479-4FDD-AB55-4DE874102DA9}" type="datetimeFigureOut">
              <a:rPr lang="fr-FR" smtClean="0"/>
              <a:t>13/04/2021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A62BE-6C18-4F72-8D59-A9F971683CBD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188913"/>
            <a:ext cx="8785225" cy="6480175"/>
          </a:xfrm>
          <a:noFill/>
        </p:spPr>
        <p:txBody>
          <a:bodyPr/>
          <a:lstStyle/>
          <a:p>
            <a:pPr algn="l" eaLnBrk="1" hangingPunct="1"/>
            <a:endParaRPr lang="fr-FR" dirty="0" smtClean="0">
              <a:solidFill>
                <a:srgbClr val="000000"/>
              </a:solidFill>
            </a:endParaRPr>
          </a:p>
          <a:p>
            <a:pPr algn="l" eaLnBrk="1" hangingPunct="1"/>
            <a:endParaRPr lang="fr-FR" dirty="0" smtClean="0">
              <a:solidFill>
                <a:srgbClr val="000000"/>
              </a:solidFill>
            </a:endParaRPr>
          </a:p>
          <a:p>
            <a:pPr algn="l" eaLnBrk="1" hangingPunct="1"/>
            <a:endParaRPr lang="fr-FR" dirty="0" smtClean="0">
              <a:solidFill>
                <a:srgbClr val="000000"/>
              </a:solidFill>
            </a:endParaRPr>
          </a:p>
          <a:p>
            <a:pPr algn="l" eaLnBrk="1" hangingPunct="1"/>
            <a:endParaRPr lang="fr-FR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fr-FR" b="1" smtClean="0">
                <a:solidFill>
                  <a:srgbClr val="000099"/>
                </a:solidFill>
              </a:rPr>
              <a:t>COCCIDIODE BOVINE</a:t>
            </a:r>
            <a:endParaRPr lang="fr-FR" b="1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Cherif\Downloads\ookystes d'E. zurni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908050"/>
            <a:ext cx="7920037" cy="5545138"/>
          </a:xfrm>
          <a:noFill/>
        </p:spPr>
      </p:pic>
      <p:sp>
        <p:nvSpPr>
          <p:cNvPr id="26627" name="ZoneTexte 4"/>
          <p:cNvSpPr txBox="1">
            <a:spLocks noChangeArrowheads="1"/>
          </p:cNvSpPr>
          <p:nvPr/>
        </p:nvSpPr>
        <p:spPr bwMode="auto">
          <a:xfrm>
            <a:off x="827088" y="5949950"/>
            <a:ext cx="7777162" cy="706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Ookystes d’</a:t>
            </a:r>
            <a:r>
              <a:rPr lang="fr-FR" i="1"/>
              <a:t>Eimeria zurnii </a:t>
            </a:r>
            <a:r>
              <a:rPr lang="fr-FR"/>
              <a:t>(17-20µ X 16µ)</a:t>
            </a:r>
          </a:p>
          <a:p>
            <a:endParaRPr lang="fr-FR"/>
          </a:p>
        </p:txBody>
      </p:sp>
      <p:sp>
        <p:nvSpPr>
          <p:cNvPr id="26628" name="ZoneTexte 5"/>
          <p:cNvSpPr txBox="1">
            <a:spLocks noChangeArrowheads="1"/>
          </p:cNvSpPr>
          <p:nvPr/>
        </p:nvSpPr>
        <p:spPr bwMode="auto">
          <a:xfrm>
            <a:off x="323850" y="260350"/>
            <a:ext cx="7343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/>
              <a:t>Coproscopie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u contenu 2"/>
          <p:cNvSpPr>
            <a:spLocks noGrp="1"/>
          </p:cNvSpPr>
          <p:nvPr>
            <p:ph idx="1"/>
          </p:nvPr>
        </p:nvSpPr>
        <p:spPr>
          <a:xfrm>
            <a:off x="214313" y="214313"/>
            <a:ext cx="8715375" cy="6429375"/>
          </a:xfrm>
        </p:spPr>
        <p:txBody>
          <a:bodyPr/>
          <a:lstStyle/>
          <a:p>
            <a:endParaRPr lang="fr-FR" smtClean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 bwMode="auto">
          <a:xfrm>
            <a:off x="323850" y="333375"/>
            <a:ext cx="8496300" cy="619125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fr-FR" sz="2400" b="1" i="1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Oesophagostomose</a:t>
            </a:r>
            <a:r>
              <a:rPr lang="fr-FR" sz="2400" b="1" i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24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- Lésions nodulaires de l’intestin (aspect de grains de plomb)</a:t>
            </a:r>
          </a:p>
        </p:txBody>
      </p:sp>
      <p:pic>
        <p:nvPicPr>
          <p:cNvPr id="28676" name="Picture 2" descr="http://merial.com.au/SiteCollectionImages/oesoph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341438"/>
            <a:ext cx="7488238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cteur droit avec flèche 5"/>
          <p:cNvCxnSpPr/>
          <p:nvPr/>
        </p:nvCxnSpPr>
        <p:spPr>
          <a:xfrm flipH="1">
            <a:off x="2771775" y="1125538"/>
            <a:ext cx="71438" cy="19431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>
            <a:off x="2843213" y="1125538"/>
            <a:ext cx="865187" cy="287972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ous-titre 2"/>
          <p:cNvSpPr>
            <a:spLocks noGrp="1"/>
          </p:cNvSpPr>
          <p:nvPr>
            <p:ph type="subTitle" idx="1"/>
          </p:nvPr>
        </p:nvSpPr>
        <p:spPr>
          <a:xfrm>
            <a:off x="214313" y="214313"/>
            <a:ext cx="8715375" cy="6429375"/>
          </a:xfrm>
        </p:spPr>
        <p:txBody>
          <a:bodyPr/>
          <a:lstStyle/>
          <a:p>
            <a:endParaRPr lang="fr-FR" smtClean="0"/>
          </a:p>
        </p:txBody>
      </p:sp>
      <p:pic>
        <p:nvPicPr>
          <p:cNvPr id="8195" name="Picture 5" descr="a0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14313"/>
            <a:ext cx="8501063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cteur droit avec flèche 5"/>
          <p:cNvCxnSpPr/>
          <p:nvPr/>
        </p:nvCxnSpPr>
        <p:spPr>
          <a:xfrm rot="5400000">
            <a:off x="4858544" y="4929981"/>
            <a:ext cx="2857500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7" name="ZoneTexte 7"/>
          <p:cNvSpPr txBox="1">
            <a:spLocks noChangeArrowheads="1"/>
          </p:cNvSpPr>
          <p:nvPr/>
        </p:nvSpPr>
        <p:spPr bwMode="auto">
          <a:xfrm>
            <a:off x="6357938" y="4429125"/>
            <a:ext cx="1357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chorion</a:t>
            </a:r>
          </a:p>
        </p:txBody>
      </p:sp>
      <p:sp>
        <p:nvSpPr>
          <p:cNvPr id="9" name="Ellipse 8"/>
          <p:cNvSpPr/>
          <p:nvPr/>
        </p:nvSpPr>
        <p:spPr>
          <a:xfrm>
            <a:off x="6215063" y="2143125"/>
            <a:ext cx="357187" cy="4286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199" name="ZoneTexte 9"/>
          <p:cNvSpPr txBox="1">
            <a:spLocks noChangeArrowheads="1"/>
          </p:cNvSpPr>
          <p:nvPr/>
        </p:nvSpPr>
        <p:spPr bwMode="auto">
          <a:xfrm>
            <a:off x="5286375" y="1357313"/>
            <a:ext cx="2571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800"/>
              <a:t>Bordure en brosse</a:t>
            </a:r>
          </a:p>
        </p:txBody>
      </p:sp>
      <p:cxnSp>
        <p:nvCxnSpPr>
          <p:cNvPr id="12" name="Connecteur droit avec flèche 11"/>
          <p:cNvCxnSpPr/>
          <p:nvPr/>
        </p:nvCxnSpPr>
        <p:spPr>
          <a:xfrm rot="5400000">
            <a:off x="6072982" y="1999456"/>
            <a:ext cx="642938" cy="730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1" name="ZoneTexte 13"/>
          <p:cNvSpPr txBox="1">
            <a:spLocks noChangeArrowheads="1"/>
          </p:cNvSpPr>
          <p:nvPr/>
        </p:nvSpPr>
        <p:spPr bwMode="auto">
          <a:xfrm>
            <a:off x="2928938" y="928688"/>
            <a:ext cx="2428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Lumière intestinale</a:t>
            </a:r>
          </a:p>
        </p:txBody>
      </p:sp>
      <p:sp>
        <p:nvSpPr>
          <p:cNvPr id="8202" name="ZoneTexte 14"/>
          <p:cNvSpPr txBox="1">
            <a:spLocks noChangeArrowheads="1"/>
          </p:cNvSpPr>
          <p:nvPr/>
        </p:nvSpPr>
        <p:spPr bwMode="auto">
          <a:xfrm>
            <a:off x="642938" y="5357813"/>
            <a:ext cx="39290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Localisation profonde des trophozoïtes et schizontes</a:t>
            </a:r>
          </a:p>
        </p:txBody>
      </p:sp>
      <p:cxnSp>
        <p:nvCxnSpPr>
          <p:cNvPr id="17" name="Connecteur droit avec flèche 16"/>
          <p:cNvCxnSpPr/>
          <p:nvPr/>
        </p:nvCxnSpPr>
        <p:spPr>
          <a:xfrm rot="5400000" flipH="1" flipV="1">
            <a:off x="1250156" y="4536282"/>
            <a:ext cx="1285875" cy="12144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V="1">
            <a:off x="3500438" y="4929188"/>
            <a:ext cx="1428750" cy="8572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79388" y="260350"/>
            <a:ext cx="8785225" cy="6408738"/>
          </a:xfrm>
        </p:spPr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9219" name="Picture 6" descr="coccidiose bovine (cycle évolutif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8856663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611188" y="2060575"/>
            <a:ext cx="1746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/>
              <a:t>Phase      endogène</a:t>
            </a:r>
          </a:p>
        </p:txBody>
      </p:sp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1143000" y="1214438"/>
            <a:ext cx="2527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/>
              <a:t>schizogonie</a:t>
            </a:r>
          </a:p>
        </p:txBody>
      </p:sp>
      <p:sp>
        <p:nvSpPr>
          <p:cNvPr id="9222" name="Text Box 9"/>
          <p:cNvSpPr txBox="1">
            <a:spLocks noChangeArrowheads="1"/>
          </p:cNvSpPr>
          <p:nvPr/>
        </p:nvSpPr>
        <p:spPr bwMode="auto">
          <a:xfrm>
            <a:off x="5786438" y="260350"/>
            <a:ext cx="19542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/>
              <a:t>  Gamétogonie</a:t>
            </a:r>
          </a:p>
        </p:txBody>
      </p:sp>
      <p:sp>
        <p:nvSpPr>
          <p:cNvPr id="9223" name="Text Box 10"/>
          <p:cNvSpPr txBox="1">
            <a:spLocks noChangeArrowheads="1"/>
          </p:cNvSpPr>
          <p:nvPr/>
        </p:nvSpPr>
        <p:spPr bwMode="auto">
          <a:xfrm>
            <a:off x="642938" y="5000625"/>
            <a:ext cx="1584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/>
              <a:t>Phase exogène</a:t>
            </a:r>
          </a:p>
        </p:txBody>
      </p:sp>
      <p:sp>
        <p:nvSpPr>
          <p:cNvPr id="9224" name="Text Box 11"/>
          <p:cNvSpPr txBox="1">
            <a:spLocks noChangeArrowheads="1"/>
          </p:cNvSpPr>
          <p:nvPr/>
        </p:nvSpPr>
        <p:spPr bwMode="auto">
          <a:xfrm>
            <a:off x="3643313" y="3786188"/>
            <a:ext cx="18716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/>
              <a:t>Sporogonie</a:t>
            </a:r>
          </a:p>
        </p:txBody>
      </p:sp>
      <p:sp>
        <p:nvSpPr>
          <p:cNvPr id="9225" name="Text Box 12"/>
          <p:cNvSpPr txBox="1">
            <a:spLocks noChangeArrowheads="1"/>
          </p:cNvSpPr>
          <p:nvPr/>
        </p:nvSpPr>
        <p:spPr bwMode="auto">
          <a:xfrm>
            <a:off x="1928813" y="5500688"/>
            <a:ext cx="518318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/>
              <a:t>CYCLE EVOLUTIF D</a:t>
            </a:r>
            <a:r>
              <a:rPr lang="fr-FR" b="1" i="1"/>
              <a:t>’EIMERIA ZURNII</a:t>
            </a:r>
          </a:p>
          <a:p>
            <a:pPr>
              <a:spcBef>
                <a:spcPct val="50000"/>
              </a:spcBef>
            </a:pPr>
            <a:r>
              <a:rPr lang="fr-FR" b="1" i="1"/>
              <a:t>             (monoxène diphasique)</a:t>
            </a:r>
          </a:p>
        </p:txBody>
      </p:sp>
      <p:sp>
        <p:nvSpPr>
          <p:cNvPr id="9226" name="Text Box 13"/>
          <p:cNvSpPr txBox="1">
            <a:spLocks noChangeArrowheads="1"/>
          </p:cNvSpPr>
          <p:nvPr/>
        </p:nvSpPr>
        <p:spPr bwMode="auto">
          <a:xfrm>
            <a:off x="6443663" y="4797425"/>
            <a:ext cx="12239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/>
              <a:t>SOL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u contenu 2"/>
          <p:cNvSpPr>
            <a:spLocks noGrp="1"/>
          </p:cNvSpPr>
          <p:nvPr>
            <p:ph idx="1"/>
          </p:nvPr>
        </p:nvSpPr>
        <p:spPr>
          <a:xfrm>
            <a:off x="214313" y="214313"/>
            <a:ext cx="8572500" cy="6429375"/>
          </a:xfrm>
        </p:spPr>
        <p:txBody>
          <a:bodyPr/>
          <a:lstStyle/>
          <a:p>
            <a:endParaRPr lang="fr-FR" smtClean="0"/>
          </a:p>
        </p:txBody>
      </p:sp>
      <p:pic>
        <p:nvPicPr>
          <p:cNvPr id="10243" name="Picture 2" descr="Afficher l'image d'orig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8786812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ZoneTexte 4"/>
          <p:cNvSpPr txBox="1">
            <a:spLocks noChangeArrowheads="1"/>
          </p:cNvSpPr>
          <p:nvPr/>
        </p:nvSpPr>
        <p:spPr bwMode="auto">
          <a:xfrm>
            <a:off x="2500313" y="785813"/>
            <a:ext cx="1500187" cy="7080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chemeClr val="bg1"/>
                </a:solidFill>
              </a:rPr>
              <a:t>Ookyste      </a:t>
            </a:r>
          </a:p>
          <a:p>
            <a:r>
              <a:rPr lang="fr-FR">
                <a:solidFill>
                  <a:schemeClr val="bg1"/>
                </a:solidFill>
              </a:rPr>
              <a:t>  simple</a:t>
            </a:r>
          </a:p>
        </p:txBody>
      </p:sp>
      <p:sp>
        <p:nvSpPr>
          <p:cNvPr id="10245" name="ZoneTexte 5"/>
          <p:cNvSpPr txBox="1">
            <a:spLocks noChangeArrowheads="1"/>
          </p:cNvSpPr>
          <p:nvPr/>
        </p:nvSpPr>
        <p:spPr bwMode="auto">
          <a:xfrm>
            <a:off x="3786188" y="785813"/>
            <a:ext cx="1500187" cy="7080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solidFill>
                  <a:srgbClr val="FFFF00"/>
                </a:solidFill>
              </a:rPr>
              <a:t>Ookyste sporulé</a:t>
            </a:r>
          </a:p>
        </p:txBody>
      </p:sp>
      <p:sp>
        <p:nvSpPr>
          <p:cNvPr id="10246" name="ZoneTexte 6"/>
          <p:cNvSpPr txBox="1">
            <a:spLocks noChangeArrowheads="1"/>
          </p:cNvSpPr>
          <p:nvPr/>
        </p:nvSpPr>
        <p:spPr bwMode="auto">
          <a:xfrm>
            <a:off x="5000625" y="1000125"/>
            <a:ext cx="1785938" cy="9239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800">
                <a:solidFill>
                  <a:schemeClr val="bg1"/>
                </a:solidFill>
              </a:rPr>
              <a:t> Ingestion de  </a:t>
            </a:r>
          </a:p>
          <a:p>
            <a:r>
              <a:rPr lang="fr-FR" sz="1800">
                <a:solidFill>
                  <a:schemeClr val="bg1"/>
                </a:solidFill>
              </a:rPr>
              <a:t> l’ookyste  </a:t>
            </a:r>
          </a:p>
          <a:p>
            <a:r>
              <a:rPr lang="fr-FR" sz="1800">
                <a:solidFill>
                  <a:schemeClr val="bg1"/>
                </a:solidFill>
              </a:rPr>
              <a:t>  sporulé</a:t>
            </a:r>
          </a:p>
        </p:txBody>
      </p:sp>
      <p:sp>
        <p:nvSpPr>
          <p:cNvPr id="10247" name="ZoneTexte 7"/>
          <p:cNvSpPr txBox="1">
            <a:spLocks noChangeArrowheads="1"/>
          </p:cNvSpPr>
          <p:nvPr/>
        </p:nvSpPr>
        <p:spPr bwMode="auto">
          <a:xfrm>
            <a:off x="6072188" y="1857375"/>
            <a:ext cx="1571625" cy="4000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chemeClr val="bg1"/>
                </a:solidFill>
              </a:rPr>
              <a:t>Excystation</a:t>
            </a:r>
          </a:p>
        </p:txBody>
      </p:sp>
      <p:sp>
        <p:nvSpPr>
          <p:cNvPr id="10248" name="ZoneTexte 8"/>
          <p:cNvSpPr txBox="1">
            <a:spLocks noChangeArrowheads="1"/>
          </p:cNvSpPr>
          <p:nvPr/>
        </p:nvSpPr>
        <p:spPr bwMode="auto">
          <a:xfrm>
            <a:off x="6572250" y="2286000"/>
            <a:ext cx="1857375" cy="6461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800">
                <a:solidFill>
                  <a:schemeClr val="bg1"/>
                </a:solidFill>
              </a:rPr>
              <a:t>Libération des sporocystes</a:t>
            </a:r>
          </a:p>
        </p:txBody>
      </p:sp>
      <p:sp>
        <p:nvSpPr>
          <p:cNvPr id="10249" name="ZoneTexte 9"/>
          <p:cNvSpPr txBox="1">
            <a:spLocks noChangeArrowheads="1"/>
          </p:cNvSpPr>
          <p:nvPr/>
        </p:nvSpPr>
        <p:spPr bwMode="auto">
          <a:xfrm>
            <a:off x="7429500" y="2857500"/>
            <a:ext cx="1428750" cy="9239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800">
                <a:solidFill>
                  <a:schemeClr val="bg1"/>
                </a:solidFill>
              </a:rPr>
              <a:t>Libération des sporozoïtes</a:t>
            </a:r>
          </a:p>
        </p:txBody>
      </p:sp>
      <p:sp>
        <p:nvSpPr>
          <p:cNvPr id="10250" name="ZoneTexte 10"/>
          <p:cNvSpPr txBox="1">
            <a:spLocks noChangeArrowheads="1"/>
          </p:cNvSpPr>
          <p:nvPr/>
        </p:nvSpPr>
        <p:spPr bwMode="auto">
          <a:xfrm>
            <a:off x="3286125" y="2857500"/>
            <a:ext cx="2000250" cy="4000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chemeClr val="bg1"/>
                </a:solidFill>
              </a:rPr>
              <a:t>    </a:t>
            </a:r>
            <a:r>
              <a:rPr lang="fr-FR" b="1">
                <a:solidFill>
                  <a:schemeClr val="bg1"/>
                </a:solidFill>
              </a:rPr>
              <a:t>Sporulation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143250" y="3214688"/>
            <a:ext cx="2071688" cy="714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252" name="ZoneTexte 12"/>
          <p:cNvSpPr txBox="1">
            <a:spLocks noChangeArrowheads="1"/>
          </p:cNvSpPr>
          <p:nvPr/>
        </p:nvSpPr>
        <p:spPr bwMode="auto">
          <a:xfrm>
            <a:off x="7000875" y="4143375"/>
            <a:ext cx="1857375" cy="12001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800">
                <a:solidFill>
                  <a:schemeClr val="bg1"/>
                </a:solidFill>
              </a:rPr>
              <a:t>Les Sporozoïtes envahissent les cellules intestinales</a:t>
            </a:r>
          </a:p>
        </p:txBody>
      </p:sp>
      <p:sp>
        <p:nvSpPr>
          <p:cNvPr id="10253" name="ZoneTexte 13"/>
          <p:cNvSpPr txBox="1">
            <a:spLocks noChangeArrowheads="1"/>
          </p:cNvSpPr>
          <p:nvPr/>
        </p:nvSpPr>
        <p:spPr bwMode="auto">
          <a:xfrm>
            <a:off x="5500688" y="5429250"/>
            <a:ext cx="1428750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800">
                <a:solidFill>
                  <a:schemeClr val="bg1"/>
                </a:solidFill>
              </a:rPr>
              <a:t>Trophozoite</a:t>
            </a:r>
          </a:p>
        </p:txBody>
      </p:sp>
      <p:sp>
        <p:nvSpPr>
          <p:cNvPr id="10254" name="ZoneTexte 14"/>
          <p:cNvSpPr txBox="1">
            <a:spLocks noChangeArrowheads="1"/>
          </p:cNvSpPr>
          <p:nvPr/>
        </p:nvSpPr>
        <p:spPr bwMode="auto">
          <a:xfrm>
            <a:off x="4214813" y="5572125"/>
            <a:ext cx="1214437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800">
                <a:solidFill>
                  <a:schemeClr val="bg1"/>
                </a:solidFill>
              </a:rPr>
              <a:t>Schizonte</a:t>
            </a:r>
          </a:p>
        </p:txBody>
      </p:sp>
      <p:sp>
        <p:nvSpPr>
          <p:cNvPr id="10255" name="ZoneTexte 15"/>
          <p:cNvSpPr txBox="1">
            <a:spLocks noChangeArrowheads="1"/>
          </p:cNvSpPr>
          <p:nvPr/>
        </p:nvSpPr>
        <p:spPr bwMode="auto">
          <a:xfrm>
            <a:off x="714375" y="5429250"/>
            <a:ext cx="3357563" cy="6461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800">
                <a:solidFill>
                  <a:schemeClr val="bg1"/>
                </a:solidFill>
              </a:rPr>
              <a:t>Libération des </a:t>
            </a:r>
            <a:r>
              <a:rPr lang="fr-FR" sz="1800" b="1">
                <a:solidFill>
                  <a:srgbClr val="FFFF00"/>
                </a:solidFill>
              </a:rPr>
              <a:t>mérozoïtes</a:t>
            </a:r>
            <a:r>
              <a:rPr lang="fr-FR" sz="1800">
                <a:solidFill>
                  <a:schemeClr val="bg1"/>
                </a:solidFill>
              </a:rPr>
              <a:t>  </a:t>
            </a:r>
          </a:p>
          <a:p>
            <a:r>
              <a:rPr lang="fr-FR" sz="1800">
                <a:solidFill>
                  <a:schemeClr val="bg1"/>
                </a:solidFill>
              </a:rPr>
              <a:t>      à partir du schizonte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43125" y="5214938"/>
            <a:ext cx="1000125" cy="2143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3286125" y="3357563"/>
            <a:ext cx="2071688" cy="2143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258" name="ZoneTexte 18"/>
          <p:cNvSpPr txBox="1">
            <a:spLocks noChangeArrowheads="1"/>
          </p:cNvSpPr>
          <p:nvPr/>
        </p:nvSpPr>
        <p:spPr bwMode="auto">
          <a:xfrm>
            <a:off x="2786063" y="3714750"/>
            <a:ext cx="3857625" cy="4619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>
                <a:solidFill>
                  <a:schemeClr val="bg1"/>
                </a:solidFill>
              </a:rPr>
              <a:t>Cycle évolutif d’Eimeria</a:t>
            </a:r>
          </a:p>
        </p:txBody>
      </p:sp>
      <p:cxnSp>
        <p:nvCxnSpPr>
          <p:cNvPr id="21" name="Connecteur droit 20"/>
          <p:cNvCxnSpPr/>
          <p:nvPr/>
        </p:nvCxnSpPr>
        <p:spPr>
          <a:xfrm rot="16200000" flipH="1">
            <a:off x="3714751" y="1643062"/>
            <a:ext cx="2857500" cy="42862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rot="10800000" flipV="1">
            <a:off x="2643188" y="3286125"/>
            <a:ext cx="2714625" cy="214313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rot="16200000" flipV="1">
            <a:off x="500062" y="1357313"/>
            <a:ext cx="2214563" cy="207168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2" name="ZoneTexte 29"/>
          <p:cNvSpPr txBox="1">
            <a:spLocks noChangeArrowheads="1"/>
          </p:cNvSpPr>
          <p:nvPr/>
        </p:nvSpPr>
        <p:spPr bwMode="auto">
          <a:xfrm>
            <a:off x="1000125" y="285750"/>
            <a:ext cx="16430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>
                <a:solidFill>
                  <a:srgbClr val="FFFF00"/>
                </a:solidFill>
              </a:rPr>
              <a:t>Milieu extérieur</a:t>
            </a:r>
          </a:p>
        </p:txBody>
      </p:sp>
      <p:sp>
        <p:nvSpPr>
          <p:cNvPr id="10263" name="ZoneTexte 30"/>
          <p:cNvSpPr txBox="1">
            <a:spLocks noChangeArrowheads="1"/>
          </p:cNvSpPr>
          <p:nvPr/>
        </p:nvSpPr>
        <p:spPr bwMode="auto">
          <a:xfrm>
            <a:off x="6858000" y="500063"/>
            <a:ext cx="19288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>
                <a:solidFill>
                  <a:srgbClr val="FFFF00"/>
                </a:solidFill>
              </a:rPr>
              <a:t>      Hôte</a:t>
            </a:r>
          </a:p>
        </p:txBody>
      </p:sp>
      <p:sp>
        <p:nvSpPr>
          <p:cNvPr id="10264" name="ZoneTexte 31"/>
          <p:cNvSpPr txBox="1">
            <a:spLocks noChangeArrowheads="1"/>
          </p:cNvSpPr>
          <p:nvPr/>
        </p:nvSpPr>
        <p:spPr bwMode="auto">
          <a:xfrm>
            <a:off x="428625" y="4000500"/>
            <a:ext cx="1357313" cy="9239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800">
                <a:solidFill>
                  <a:schemeClr val="bg1"/>
                </a:solidFill>
              </a:rPr>
              <a:t>Gamêtes mâles et femelles</a:t>
            </a:r>
          </a:p>
        </p:txBody>
      </p:sp>
      <p:sp>
        <p:nvSpPr>
          <p:cNvPr id="10265" name="ZoneTexte 32"/>
          <p:cNvSpPr txBox="1">
            <a:spLocks noChangeArrowheads="1"/>
          </p:cNvSpPr>
          <p:nvPr/>
        </p:nvSpPr>
        <p:spPr bwMode="auto">
          <a:xfrm>
            <a:off x="285750" y="2786063"/>
            <a:ext cx="1785938" cy="6159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700">
                <a:solidFill>
                  <a:schemeClr val="bg1"/>
                </a:solidFill>
              </a:rPr>
              <a:t>Développement                                  des  ookystes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71500" y="3357563"/>
            <a:ext cx="1214438" cy="3571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267" name="ZoneTexte 34"/>
          <p:cNvSpPr txBox="1">
            <a:spLocks noChangeArrowheads="1"/>
          </p:cNvSpPr>
          <p:nvPr/>
        </p:nvSpPr>
        <p:spPr bwMode="auto">
          <a:xfrm>
            <a:off x="714375" y="2000250"/>
            <a:ext cx="2286000" cy="6461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800">
                <a:solidFill>
                  <a:schemeClr val="bg1"/>
                </a:solidFill>
              </a:rPr>
              <a:t>Ookystesélilminés                         </a:t>
            </a:r>
          </a:p>
          <a:p>
            <a:r>
              <a:rPr lang="fr-FR" sz="1800">
                <a:solidFill>
                  <a:schemeClr val="bg1"/>
                </a:solidFill>
              </a:rPr>
              <a:t>   dans les fèces 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571625" y="2643188"/>
            <a:ext cx="928688" cy="714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388" y="188913"/>
            <a:ext cx="8785225" cy="6480175"/>
          </a:xfrm>
        </p:spPr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11267" name="Picture 3" descr="cycle évolutif des coccidies d'Eilmerridae 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8713788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u contenu 2"/>
          <p:cNvSpPr>
            <a:spLocks noGrp="1"/>
          </p:cNvSpPr>
          <p:nvPr>
            <p:ph idx="1"/>
          </p:nvPr>
        </p:nvSpPr>
        <p:spPr>
          <a:xfrm>
            <a:off x="214313" y="285750"/>
            <a:ext cx="8715375" cy="6286500"/>
          </a:xfrm>
        </p:spPr>
        <p:txBody>
          <a:bodyPr/>
          <a:lstStyle/>
          <a:p>
            <a:endParaRPr lang="fr-FR" smtClean="0"/>
          </a:p>
        </p:txBody>
      </p:sp>
      <p:pic>
        <p:nvPicPr>
          <p:cNvPr id="13315" name="Picture 2" descr="Afficher l'image d'orig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500063"/>
            <a:ext cx="785812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Afficher l'image d'orig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5072063"/>
            <a:ext cx="1428750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ZoneTexte 5"/>
          <p:cNvSpPr txBox="1">
            <a:spLocks noChangeArrowheads="1"/>
          </p:cNvSpPr>
          <p:nvPr/>
        </p:nvSpPr>
        <p:spPr bwMode="auto">
          <a:xfrm>
            <a:off x="1643063" y="5786438"/>
            <a:ext cx="43576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/>
              <a:t>Ingestion d’ookyste sporulé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ubTitle" idx="1"/>
          </p:nvPr>
        </p:nvSpPr>
        <p:spPr>
          <a:xfrm flipV="1">
            <a:off x="179388" y="115888"/>
            <a:ext cx="8785225" cy="6553200"/>
          </a:xfrm>
        </p:spPr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18435" name="Picture 6" descr="coccidiose bovine (diarrhée hémorragiqu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38" y="500063"/>
            <a:ext cx="5964237" cy="573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250825" y="333375"/>
            <a:ext cx="27368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/>
              <a:t>Coccidiose bovine</a:t>
            </a:r>
          </a:p>
          <a:p>
            <a:pPr>
              <a:spcBef>
                <a:spcPct val="50000"/>
              </a:spcBef>
            </a:pPr>
            <a:r>
              <a:rPr lang="fr-FR" sz="2400"/>
              <a:t> (</a:t>
            </a:r>
            <a:r>
              <a:rPr lang="fr-FR" sz="2200" b="1" i="1"/>
              <a:t>Eimeria zurnii</a:t>
            </a:r>
            <a:r>
              <a:rPr lang="fr-FR" sz="2400"/>
              <a:t>)</a:t>
            </a:r>
          </a:p>
        </p:txBody>
      </p:sp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142875" y="3000375"/>
            <a:ext cx="300037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/>
              <a:t>Expulsion de diarrhée                               hémorragique</a:t>
            </a:r>
          </a:p>
          <a:p>
            <a:pPr>
              <a:spcBef>
                <a:spcPct val="50000"/>
              </a:spcBef>
            </a:pPr>
            <a:r>
              <a:rPr lang="fr-FR" b="1"/>
              <a:t>avec violence souillant                                                            le train postérieur </a:t>
            </a:r>
          </a:p>
        </p:txBody>
      </p:sp>
      <p:sp>
        <p:nvSpPr>
          <p:cNvPr id="18438" name="Line 9"/>
          <p:cNvSpPr>
            <a:spLocks noChangeShapeType="1"/>
          </p:cNvSpPr>
          <p:nvPr/>
        </p:nvSpPr>
        <p:spPr bwMode="auto">
          <a:xfrm flipV="1">
            <a:off x="2928938" y="3000375"/>
            <a:ext cx="2289175" cy="428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79388" y="115888"/>
            <a:ext cx="8785225" cy="6553200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</a:pPr>
            <a:r>
              <a:rPr lang="fr-FR" sz="2400" b="1" smtClean="0">
                <a:solidFill>
                  <a:schemeClr val="tx2"/>
                </a:solidFill>
              </a:rPr>
              <a:t>Colo-rectite hémorragique ulcéro-nécrotique et diphtéroïde</a:t>
            </a:r>
          </a:p>
          <a:p>
            <a:pPr algn="l" eaLnBrk="1" hangingPunct="1"/>
            <a:endParaRPr lang="fr-FR" sz="2400" b="1" smtClean="0">
              <a:solidFill>
                <a:schemeClr val="tx2"/>
              </a:solidFill>
            </a:endParaRPr>
          </a:p>
        </p:txBody>
      </p:sp>
      <p:sp>
        <p:nvSpPr>
          <p:cNvPr id="23555" name="Rectangle 6"/>
          <p:cNvSpPr>
            <a:spLocks noChangeArrowheads="1"/>
          </p:cNvSpPr>
          <p:nvPr/>
        </p:nvSpPr>
        <p:spPr bwMode="auto">
          <a:xfrm>
            <a:off x="1403350" y="1125538"/>
            <a:ext cx="6337300" cy="13668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3556" name="Oval 9"/>
          <p:cNvSpPr>
            <a:spLocks noChangeArrowheads="1"/>
          </p:cNvSpPr>
          <p:nvPr/>
        </p:nvSpPr>
        <p:spPr bwMode="auto">
          <a:xfrm>
            <a:off x="2339975" y="1412875"/>
            <a:ext cx="215900" cy="287338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3557" name="Oval 10"/>
          <p:cNvSpPr>
            <a:spLocks noChangeArrowheads="1"/>
          </p:cNvSpPr>
          <p:nvPr/>
        </p:nvSpPr>
        <p:spPr bwMode="auto">
          <a:xfrm>
            <a:off x="4067175" y="1557338"/>
            <a:ext cx="433388" cy="287337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3558" name="Oval 11"/>
          <p:cNvSpPr>
            <a:spLocks noChangeArrowheads="1"/>
          </p:cNvSpPr>
          <p:nvPr/>
        </p:nvSpPr>
        <p:spPr bwMode="auto">
          <a:xfrm>
            <a:off x="5795963" y="1916113"/>
            <a:ext cx="360362" cy="287337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3559" name="Oval 13"/>
          <p:cNvSpPr>
            <a:spLocks noChangeArrowheads="1"/>
          </p:cNvSpPr>
          <p:nvPr/>
        </p:nvSpPr>
        <p:spPr bwMode="auto">
          <a:xfrm>
            <a:off x="6732588" y="1341438"/>
            <a:ext cx="287337" cy="2159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3560" name="Rectangle 15"/>
          <p:cNvSpPr>
            <a:spLocks noChangeArrowheads="1"/>
          </p:cNvSpPr>
          <p:nvPr/>
        </p:nvSpPr>
        <p:spPr bwMode="auto">
          <a:xfrm>
            <a:off x="1403350" y="1125538"/>
            <a:ext cx="4248150" cy="13668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3561" name="Rectangle 16"/>
          <p:cNvSpPr>
            <a:spLocks noChangeArrowheads="1"/>
          </p:cNvSpPr>
          <p:nvPr/>
        </p:nvSpPr>
        <p:spPr bwMode="auto">
          <a:xfrm>
            <a:off x="1403350" y="1125538"/>
            <a:ext cx="1439863" cy="13668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3562" name="Line 17"/>
          <p:cNvSpPr>
            <a:spLocks noChangeShapeType="1"/>
          </p:cNvSpPr>
          <p:nvPr/>
        </p:nvSpPr>
        <p:spPr bwMode="auto">
          <a:xfrm flipV="1">
            <a:off x="1476375" y="2565400"/>
            <a:ext cx="6477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3563" name="Line 18"/>
          <p:cNvSpPr>
            <a:spLocks noChangeShapeType="1"/>
          </p:cNvSpPr>
          <p:nvPr/>
        </p:nvSpPr>
        <p:spPr bwMode="auto">
          <a:xfrm flipV="1">
            <a:off x="3419475" y="2492375"/>
            <a:ext cx="360363" cy="151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3564" name="Line 19"/>
          <p:cNvSpPr>
            <a:spLocks noChangeShapeType="1"/>
          </p:cNvSpPr>
          <p:nvPr/>
        </p:nvSpPr>
        <p:spPr bwMode="auto">
          <a:xfrm flipV="1">
            <a:off x="5795963" y="2565400"/>
            <a:ext cx="431800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3565" name="Line 20"/>
          <p:cNvSpPr>
            <a:spLocks noChangeShapeType="1"/>
          </p:cNvSpPr>
          <p:nvPr/>
        </p:nvSpPr>
        <p:spPr bwMode="auto">
          <a:xfrm flipH="1" flipV="1">
            <a:off x="7019925" y="1557338"/>
            <a:ext cx="576263" cy="215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3566" name="Text Box 21"/>
          <p:cNvSpPr txBox="1">
            <a:spLocks noChangeArrowheads="1"/>
          </p:cNvSpPr>
          <p:nvPr/>
        </p:nvSpPr>
        <p:spPr bwMode="auto">
          <a:xfrm>
            <a:off x="971550" y="3789363"/>
            <a:ext cx="2160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/>
              <a:t>nécrose</a:t>
            </a:r>
          </a:p>
        </p:txBody>
      </p:sp>
      <p:sp>
        <p:nvSpPr>
          <p:cNvPr id="23567" name="Text Box 22"/>
          <p:cNvSpPr txBox="1">
            <a:spLocks noChangeArrowheads="1"/>
          </p:cNvSpPr>
          <p:nvPr/>
        </p:nvSpPr>
        <p:spPr bwMode="auto">
          <a:xfrm>
            <a:off x="2411413" y="4005263"/>
            <a:ext cx="2663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/>
              <a:t>Fausses membranes</a:t>
            </a:r>
          </a:p>
        </p:txBody>
      </p:sp>
      <p:sp>
        <p:nvSpPr>
          <p:cNvPr id="23568" name="Text Box 23"/>
          <p:cNvSpPr txBox="1">
            <a:spLocks noChangeArrowheads="1"/>
          </p:cNvSpPr>
          <p:nvPr/>
        </p:nvSpPr>
        <p:spPr bwMode="auto">
          <a:xfrm>
            <a:off x="5148263" y="3933825"/>
            <a:ext cx="223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/>
              <a:t>hémorragie</a:t>
            </a:r>
          </a:p>
        </p:txBody>
      </p:sp>
      <p:sp>
        <p:nvSpPr>
          <p:cNvPr id="23569" name="Text Box 24"/>
          <p:cNvSpPr txBox="1">
            <a:spLocks noChangeArrowheads="1"/>
          </p:cNvSpPr>
          <p:nvPr/>
        </p:nvSpPr>
        <p:spPr bwMode="auto">
          <a:xfrm>
            <a:off x="6877050" y="3716338"/>
            <a:ext cx="1655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/>
              <a:t>ulcérations</a:t>
            </a:r>
          </a:p>
        </p:txBody>
      </p:sp>
      <p:sp>
        <p:nvSpPr>
          <p:cNvPr id="23570" name="Line 25"/>
          <p:cNvSpPr>
            <a:spLocks noChangeShapeType="1"/>
          </p:cNvSpPr>
          <p:nvPr/>
        </p:nvSpPr>
        <p:spPr bwMode="auto">
          <a:xfrm flipH="1" flipV="1">
            <a:off x="6156325" y="2205038"/>
            <a:ext cx="1439863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u contenu 2"/>
          <p:cNvSpPr>
            <a:spLocks noGrp="1"/>
          </p:cNvSpPr>
          <p:nvPr>
            <p:ph idx="1"/>
          </p:nvPr>
        </p:nvSpPr>
        <p:spPr>
          <a:xfrm>
            <a:off x="285750" y="214313"/>
            <a:ext cx="8501063" cy="6357937"/>
          </a:xfrm>
        </p:spPr>
        <p:txBody>
          <a:bodyPr/>
          <a:lstStyle/>
          <a:p>
            <a:pPr>
              <a:buFontTx/>
              <a:buNone/>
            </a:pPr>
            <a:endParaRPr lang="fr-FR" smtClean="0"/>
          </a:p>
        </p:txBody>
      </p:sp>
      <p:pic>
        <p:nvPicPr>
          <p:cNvPr id="25603" name="Picture 2" descr="Résultat de recherche d'images pour &quot;oesophagostomose bovine lésions du colon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357188"/>
            <a:ext cx="8501063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ZoneTexte 4"/>
          <p:cNvSpPr txBox="1">
            <a:spLocks noChangeArrowheads="1"/>
          </p:cNvSpPr>
          <p:nvPr/>
        </p:nvSpPr>
        <p:spPr bwMode="auto">
          <a:xfrm>
            <a:off x="428625" y="214313"/>
            <a:ext cx="8358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800"/>
              <a:t>(Solution saturée de Na cl à 33%; Solution de sulfate de zinc…)</a:t>
            </a:r>
          </a:p>
        </p:txBody>
      </p:sp>
      <p:sp>
        <p:nvSpPr>
          <p:cNvPr id="25605" name="ZoneTexte 5"/>
          <p:cNvSpPr txBox="1">
            <a:spLocks noChangeArrowheads="1"/>
          </p:cNvSpPr>
          <p:nvPr/>
        </p:nvSpPr>
        <p:spPr bwMode="auto">
          <a:xfrm>
            <a:off x="5429250" y="571500"/>
            <a:ext cx="3143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/>
              <a:t>Méthode coproscopique de flottaison</a:t>
            </a:r>
          </a:p>
        </p:txBody>
      </p:sp>
      <p:sp>
        <p:nvSpPr>
          <p:cNvPr id="7" name="Rectangle 6"/>
          <p:cNvSpPr/>
          <p:nvPr/>
        </p:nvSpPr>
        <p:spPr>
          <a:xfrm>
            <a:off x="5572125" y="642938"/>
            <a:ext cx="3071813" cy="714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159</Words>
  <Application>Microsoft Office PowerPoint</Application>
  <PresentationFormat>Affichage à l'écran (4:3)</PresentationFormat>
  <Paragraphs>54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Pc</dc:creator>
  <cp:lastModifiedBy>Pc</cp:lastModifiedBy>
  <cp:revision>1</cp:revision>
  <dcterms:created xsi:type="dcterms:W3CDTF">2021-04-13T12:14:08Z</dcterms:created>
  <dcterms:modified xsi:type="dcterms:W3CDTF">2021-04-13T12:15:10Z</dcterms:modified>
</cp:coreProperties>
</file>