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9" r:id="rId3"/>
    <p:sldId id="281" r:id="rId4"/>
    <p:sldId id="260" r:id="rId5"/>
    <p:sldId id="300" r:id="rId6"/>
    <p:sldId id="301" r:id="rId7"/>
    <p:sldId id="277" r:id="rId8"/>
    <p:sldId id="263" r:id="rId9"/>
    <p:sldId id="290" r:id="rId10"/>
    <p:sldId id="273" r:id="rId11"/>
    <p:sldId id="262" r:id="rId12"/>
    <p:sldId id="291" r:id="rId13"/>
    <p:sldId id="282" r:id="rId14"/>
    <p:sldId id="302" r:id="rId15"/>
    <p:sldId id="264" r:id="rId16"/>
    <p:sldId id="303" r:id="rId17"/>
    <p:sldId id="304" r:id="rId18"/>
    <p:sldId id="275" r:id="rId19"/>
    <p:sldId id="283" r:id="rId20"/>
    <p:sldId id="265" r:id="rId21"/>
    <p:sldId id="266" r:id="rId22"/>
    <p:sldId id="305" r:id="rId23"/>
    <p:sldId id="267" r:id="rId24"/>
    <p:sldId id="306" r:id="rId25"/>
    <p:sldId id="272" r:id="rId26"/>
    <p:sldId id="292" r:id="rId27"/>
    <p:sldId id="293" r:id="rId28"/>
    <p:sldId id="295" r:id="rId29"/>
    <p:sldId id="296" r:id="rId30"/>
    <p:sldId id="297" r:id="rId31"/>
    <p:sldId id="298" r:id="rId32"/>
    <p:sldId id="280" r:id="rId33"/>
    <p:sldId id="299" r:id="rId34"/>
    <p:sldId id="274" r:id="rId35"/>
    <p:sldId id="268" r:id="rId36"/>
    <p:sldId id="307" r:id="rId37"/>
    <p:sldId id="269" r:id="rId38"/>
    <p:sldId id="271" r:id="rId39"/>
    <p:sldId id="309" r:id="rId40"/>
    <p:sldId id="310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8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64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22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33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71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26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9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17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44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15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41D-A282-4D81-9468-8297B24C8A4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031-0D8F-4A81-9099-6FC6152AB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15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341D-A282-4D81-9468-8297B24C8A47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7031-0D8F-4A81-9099-6FC6152AB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6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logique.univ-lille1.fr/cours/co/Cortico-surrenale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hyperlink" Target="http://histologique.univ-lille1.fr/cours/co/Corps_jaune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39A005-CF85-45D2-A9D5-03A64B378AD3}"/>
              </a:ext>
            </a:extLst>
          </p:cNvPr>
          <p:cNvSpPr/>
          <p:nvPr/>
        </p:nvSpPr>
        <p:spPr>
          <a:xfrm>
            <a:off x="1259632" y="2348880"/>
            <a:ext cx="6893234" cy="65883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TISSU EPITHELIAL GLANDULAIRE</a:t>
            </a:r>
            <a:endParaRPr lang="fr-FR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associÃ©e">
            <a:extLst>
              <a:ext uri="{FF2B5EF4-FFF2-40B4-BE49-F238E27FC236}">
                <a16:creationId xmlns:a16="http://schemas.microsoft.com/office/drawing/2014/main" xmlns="" id="{BE709E09-D2B2-4347-953C-FC5649A3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35" y="-703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Ã©e">
            <a:extLst>
              <a:ext uri="{FF2B5EF4-FFF2-40B4-BE49-F238E27FC236}">
                <a16:creationId xmlns:a16="http://schemas.microsoft.com/office/drawing/2014/main" xmlns="" id="{EBCB608C-D67C-4832-BFDA-B6C5B1A8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ésultat de recherche d'images pour &quot;tissu épithélium glandulaire pp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99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2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6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27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0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istologique.univ-lille1.fr/cours/res/glandulaire_tubuleux.gif">
            <a:extLst>
              <a:ext uri="{FF2B5EF4-FFF2-40B4-BE49-F238E27FC236}">
                <a16:creationId xmlns:a16="http://schemas.microsoft.com/office/drawing/2014/main" xmlns="" id="{B04088C0-B59B-4B68-AB7D-3E8DAD3D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8575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histologique.univ-lille1.fr/cours/res/diapo6_12_04.jpg">
            <a:extLst>
              <a:ext uri="{FF2B5EF4-FFF2-40B4-BE49-F238E27FC236}">
                <a16:creationId xmlns:a16="http://schemas.microsoft.com/office/drawing/2014/main" xmlns="" id="{3D0C5D5E-B0F1-4FC9-A062-A0A00F9A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2857500" cy="28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2475E1-4246-4615-81B6-20AC8B9E1195}"/>
              </a:ext>
            </a:extLst>
          </p:cNvPr>
          <p:cNvSpPr/>
          <p:nvPr/>
        </p:nvSpPr>
        <p:spPr>
          <a:xfrm>
            <a:off x="4788024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>
                <a:solidFill>
                  <a:srgbClr val="686868"/>
                </a:solidFill>
                <a:latin typeface="Verdana" panose="020B0604030504040204" pitchFamily="34" charset="0"/>
              </a:rPr>
              <a:t> glandes tubuleuses au niveau du colon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92B30F5-18D0-4796-9F89-67A7C188468B}"/>
              </a:ext>
            </a:extLst>
          </p:cNvPr>
          <p:cNvSpPr/>
          <p:nvPr/>
        </p:nvSpPr>
        <p:spPr>
          <a:xfrm>
            <a:off x="360040" y="45625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1-cellules épithéliales de revêtement avec microvillosités (entérocytes)</a:t>
            </a: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2-noyaux des cellules épithéliales glandulaires en position basale</a:t>
            </a: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3 -sécrétions des cellules épithéliales glandulaires en position apicale</a:t>
            </a: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4-lumière de la glande tubuleuse</a:t>
            </a: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5-tissu conjonctif sous-jacent</a:t>
            </a:r>
            <a:endParaRPr lang="fr-FR" sz="1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28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9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29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7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Ã©sultat de recherche d'images pour &quot;classification Ã©pithÃ©lium glandulaire&quot;">
            <a:extLst>
              <a:ext uri="{FF2B5EF4-FFF2-40B4-BE49-F238E27FC236}">
                <a16:creationId xmlns:a16="http://schemas.microsoft.com/office/drawing/2014/main" xmlns="" id="{0A95FACB-3548-4316-B7DA-F38908E4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mpus.cerimes.fr/histologie-et-embryologie-medicales/enseignement/histologie1/site/html/images/figure24.jpg">
            <a:extLst>
              <a:ext uri="{FF2B5EF4-FFF2-40B4-BE49-F238E27FC236}">
                <a16:creationId xmlns:a16="http://schemas.microsoft.com/office/drawing/2014/main" xmlns="" id="{61D166B1-25EF-4BB2-9896-AC89F68C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36" y="1157486"/>
            <a:ext cx="5388818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3F1026-AC08-42B2-8852-EB12B3B6BAB8}"/>
              </a:ext>
            </a:extLst>
          </p:cNvPr>
          <p:cNvSpPr/>
          <p:nvPr/>
        </p:nvSpPr>
        <p:spPr>
          <a:xfrm>
            <a:off x="2811835" y="260648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Les glandes unicellulaires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254103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</a:t>
            </a:r>
            <a:r>
              <a:rPr lang="fr-FR" dirty="0" smtClean="0"/>
              <a:t>cellules caliciformes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43608" y="5085184"/>
            <a:ext cx="2440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l'épithélium respiratoire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608" y="5463839"/>
            <a:ext cx="383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épithélium </a:t>
            </a:r>
            <a:r>
              <a:rPr lang="fr-FR" dirty="0"/>
              <a:t>de revêtement de l'intestin</a:t>
            </a:r>
          </a:p>
        </p:txBody>
      </p:sp>
      <p:sp>
        <p:nvSpPr>
          <p:cNvPr id="3" name="Flèche droite 2"/>
          <p:cNvSpPr/>
          <p:nvPr/>
        </p:nvSpPr>
        <p:spPr>
          <a:xfrm rot="1428552">
            <a:off x="2358941" y="3126726"/>
            <a:ext cx="2027075" cy="1910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istologique.univ-lille1.fr/cours/res/diapo13.jpg">
            <a:extLst>
              <a:ext uri="{FF2B5EF4-FFF2-40B4-BE49-F238E27FC236}">
                <a16:creationId xmlns:a16="http://schemas.microsoft.com/office/drawing/2014/main" xmlns="" id="{E8B4CA76-22B5-4120-A636-FD0B60E3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22E26E-F722-4B36-B38A-946C64FEC7A1}"/>
              </a:ext>
            </a:extLst>
          </p:cNvPr>
          <p:cNvSpPr/>
          <p:nvPr/>
        </p:nvSpPr>
        <p:spPr>
          <a:xfrm>
            <a:off x="4607990" y="38143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i="1" dirty="0">
                <a:solidFill>
                  <a:srgbClr val="686868"/>
                </a:solidFill>
                <a:latin typeface="Verdana" panose="020B0604030504040204" pitchFamily="34" charset="0"/>
              </a:rPr>
              <a:t>glandes alvéolaires situées sous l'épithélium de peau de batracien</a:t>
            </a:r>
          </a:p>
          <a:p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fr-FR" dirty="0"/>
          </a:p>
        </p:txBody>
      </p:sp>
      <p:pic>
        <p:nvPicPr>
          <p:cNvPr id="6148" name="Picture 4" descr="http://histologique.univ-lille1.fr/cours/res/p15_mp.gif">
            <a:extLst>
              <a:ext uri="{FF2B5EF4-FFF2-40B4-BE49-F238E27FC236}">
                <a16:creationId xmlns:a16="http://schemas.microsoft.com/office/drawing/2014/main" xmlns="" id="{D2D535C7-8583-4E23-97B7-268304F93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" y="1079065"/>
            <a:ext cx="3600401" cy="268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D89D09A-E190-4A8E-9F9F-67E4D65A2381}"/>
              </a:ext>
            </a:extLst>
          </p:cNvPr>
          <p:cNvSpPr/>
          <p:nvPr/>
        </p:nvSpPr>
        <p:spPr>
          <a:xfrm>
            <a:off x="194197" y="402436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1- </a:t>
            </a:r>
            <a:r>
              <a:rPr lang="fr-FR" dirty="0" err="1">
                <a:solidFill>
                  <a:srgbClr val="000000"/>
                </a:solidFill>
                <a:latin typeface="Verdana" panose="020B0604030504040204" pitchFamily="34" charset="0"/>
              </a:rPr>
              <a:t>épithelium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 de revêtement pluristratifié pavimenteux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2-canal excréteur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3- épithélium glandulaire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4-lumière de la glande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5- noyau d'une cellule glandulaire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6-tissu conjonctif</a:t>
            </a:r>
            <a:endParaRPr lang="fr-F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istologique.univ-lille1.fr/cours/res/diapo14.jpg">
            <a:extLst>
              <a:ext uri="{FF2B5EF4-FFF2-40B4-BE49-F238E27FC236}">
                <a16:creationId xmlns:a16="http://schemas.microsoft.com/office/drawing/2014/main" xmlns="" id="{D14F29B0-72AF-4C5A-8101-9A1B19C0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312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8FC102-8997-4722-95E9-0610AD70024C}"/>
              </a:ext>
            </a:extLst>
          </p:cNvPr>
          <p:cNvSpPr/>
          <p:nvPr/>
        </p:nvSpPr>
        <p:spPr>
          <a:xfrm>
            <a:off x="4716016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>
                <a:solidFill>
                  <a:srgbClr val="686868"/>
                </a:solidFill>
                <a:latin typeface="Verdana" panose="020B0604030504040204" pitchFamily="34" charset="0"/>
              </a:rPr>
              <a:t> glande exocrine composée acineuse séreuse</a:t>
            </a:r>
            <a:endParaRPr lang="fr-FR" dirty="0"/>
          </a:p>
        </p:txBody>
      </p:sp>
      <p:pic>
        <p:nvPicPr>
          <p:cNvPr id="7172" name="Picture 4" descr="http://histologique.univ-lille1.fr/cours/res/page17_rl.gif">
            <a:extLst>
              <a:ext uri="{FF2B5EF4-FFF2-40B4-BE49-F238E27FC236}">
                <a16:creationId xmlns:a16="http://schemas.microsoft.com/office/drawing/2014/main" xmlns="" id="{4C24D7C1-0F21-47C4-B99E-60C77442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6" y="991653"/>
            <a:ext cx="3810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5F37EE-A1B4-4D4D-B243-9DFE77F0C850}"/>
              </a:ext>
            </a:extLst>
          </p:cNvPr>
          <p:cNvSpPr/>
          <p:nvPr/>
        </p:nvSpPr>
        <p:spPr>
          <a:xfrm>
            <a:off x="344996" y="411202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1-cellule séreuse ;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2-acinus séreux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3-lumière de l'acinus séreux ;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4-tissu conjonctif avec quelques capillaires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5-cellule épithéliale d'un canal excréteur ; 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6-lumière du canal excréteur</a:t>
            </a:r>
            <a:endParaRPr lang="fr-F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3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68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istologique.univ-lille1.fr/cours/res/diapo3.jpg">
            <a:extLst>
              <a:ext uri="{FF2B5EF4-FFF2-40B4-BE49-F238E27FC236}">
                <a16:creationId xmlns:a16="http://schemas.microsoft.com/office/drawing/2014/main" xmlns="" id="{6FFA6B92-1A07-4567-8D07-64912A4E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59699"/>
            <a:ext cx="33051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07778C-6BD7-42DA-848C-31BCEBA47C31}"/>
              </a:ext>
            </a:extLst>
          </p:cNvPr>
          <p:cNvSpPr/>
          <p:nvPr/>
        </p:nvSpPr>
        <p:spPr>
          <a:xfrm>
            <a:off x="5076056" y="3573016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686868"/>
                </a:solidFill>
                <a:latin typeface="Verdana" panose="020B0604030504040204" pitchFamily="34" charset="0"/>
              </a:rPr>
              <a:t>glande exocrine composée acineuse </a:t>
            </a:r>
            <a:r>
              <a:rPr lang="fr-FR" i="1" dirty="0" err="1">
                <a:solidFill>
                  <a:srgbClr val="686868"/>
                </a:solidFill>
                <a:latin typeface="Verdana" panose="020B0604030504040204" pitchFamily="34" charset="0"/>
              </a:rPr>
              <a:t>séro-muqueuse</a:t>
            </a:r>
            <a:endParaRPr lang="fr-FR" dirty="0"/>
          </a:p>
        </p:txBody>
      </p:sp>
      <p:pic>
        <p:nvPicPr>
          <p:cNvPr id="8196" name="Picture 4" descr="http://histologique.univ-lille1.fr/cours/res/page18.png">
            <a:extLst>
              <a:ext uri="{FF2B5EF4-FFF2-40B4-BE49-F238E27FC236}">
                <a16:creationId xmlns:a16="http://schemas.microsoft.com/office/drawing/2014/main" xmlns="" id="{3D7722E9-4A63-4174-A8AD-ACCE3488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6" y="332656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340054-2426-4B63-9D40-945A0D8EA0A8}"/>
              </a:ext>
            </a:extLst>
          </p:cNvPr>
          <p:cNvSpPr/>
          <p:nvPr/>
        </p:nvSpPr>
        <p:spPr>
          <a:xfrm>
            <a:off x="362234" y="500524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1-acinus séreux ; 2-acinus muqueux 3-acinus mixte=cellules muqueuses + croissant séreux ;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4- canal excréteur ; 5-tissu conjonctif avec quelques capillaires</a:t>
            </a:r>
            <a:endParaRPr lang="fr-F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2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3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65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associÃ©e">
            <a:extLst>
              <a:ext uri="{FF2B5EF4-FFF2-40B4-BE49-F238E27FC236}">
                <a16:creationId xmlns:a16="http://schemas.microsoft.com/office/drawing/2014/main" xmlns="" id="{EF7C36F1-ECC4-40FB-B92D-DC9CA65B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82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ldealv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4726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4055" y="4437112"/>
            <a:ext cx="425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Glandes sudoripares alvéolaires </a:t>
            </a:r>
            <a:r>
              <a:rPr lang="fr-FR" b="1" dirty="0" err="1"/>
              <a:t>apocrines</a:t>
            </a:r>
            <a:r>
              <a:rPr lang="fr-F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5586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deal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4726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7744" y="4581128"/>
            <a:ext cx="4029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Glande sudoripare alvéolaire </a:t>
            </a:r>
            <a:r>
              <a:rPr lang="fr-FR" b="1" dirty="0" err="1"/>
              <a:t>mérocrine</a:t>
            </a:r>
            <a:r>
              <a:rPr lang="fr-F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4073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layer.slideplayer.fr/75/12515876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654"/>
            <a:ext cx="88924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36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layer.slideplayer.fr/75/12515876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620688"/>
            <a:ext cx="9008609" cy="59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9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tissu épithélium glandulaire pp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9208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layer.slideplayer.fr/75/12515876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39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layer.slideplayer.fr/75/12515876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2" y="188640"/>
            <a:ext cx="86116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29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tissu épithélium glandulaire pp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484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45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layer.slideplayer.fr/75/12515876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" y="692696"/>
            <a:ext cx="8691359" cy="59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62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associÃ©e">
            <a:extLst>
              <a:ext uri="{FF2B5EF4-FFF2-40B4-BE49-F238E27FC236}">
                <a16:creationId xmlns:a16="http://schemas.microsoft.com/office/drawing/2014/main" xmlns="" id="{DE956FAC-DFFF-47AD-9A37-34CD077F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57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4F4B762-B2E2-47B4-BBD7-F60487E71626}"/>
              </a:ext>
            </a:extLst>
          </p:cNvPr>
          <p:cNvSpPr/>
          <p:nvPr/>
        </p:nvSpPr>
        <p:spPr>
          <a:xfrm>
            <a:off x="1455602" y="1988840"/>
            <a:ext cx="6232796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>
                <a:latin typeface="Verdana" panose="020B0604030504040204" pitchFamily="34" charset="0"/>
              </a:rPr>
              <a:t>Les glandes endocrines</a:t>
            </a:r>
            <a:endParaRPr lang="fr-FR" sz="3600" b="1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7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ac-grenoble.fr/disciplines/svt/file/ancien_site/log/1_es/procreation/images_procre2/ct_testicul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391602"/>
            <a:ext cx="5760720" cy="4074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931751" y="332656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Les glandes endocrines diffuses</a:t>
            </a:r>
            <a:r>
              <a:rPr lang="fr-FR" dirty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5536" y="56612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</a:t>
            </a:r>
            <a:r>
              <a:rPr lang="fr-FR" dirty="0" smtClean="0"/>
              <a:t>lande </a:t>
            </a:r>
            <a:r>
              <a:rPr lang="fr-FR" dirty="0"/>
              <a:t>interstitielle du testicule, où les cellules de </a:t>
            </a:r>
            <a:r>
              <a:rPr lang="fr-FR" dirty="0" err="1"/>
              <a:t>Leydig</a:t>
            </a:r>
            <a:r>
              <a:rPr lang="fr-FR" dirty="0"/>
              <a:t> élaborent de la testostérone.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993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histologique.univ-lille1.fr/cours/res/diapo5_12_04.jpg">
            <a:extLst>
              <a:ext uri="{FF2B5EF4-FFF2-40B4-BE49-F238E27FC236}">
                <a16:creationId xmlns:a16="http://schemas.microsoft.com/office/drawing/2014/main" xmlns="" id="{0C28E48D-5E80-4F36-9544-78DFFBB3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8" y="620688"/>
            <a:ext cx="236389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DB10DA-00E0-4544-9C1D-44E4604A34F8}"/>
              </a:ext>
            </a:extLst>
          </p:cNvPr>
          <p:cNvSpPr/>
          <p:nvPr/>
        </p:nvSpPr>
        <p:spPr>
          <a:xfrm>
            <a:off x="2411760" y="5445224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686868"/>
                </a:solidFill>
                <a:latin typeface="Verdana" panose="020B0604030504040204" pitchFamily="34" charset="0"/>
              </a:rPr>
              <a:t>Cellules sécrétrices en cordons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686678-1966-4F30-A82A-70171F76EE3E}"/>
              </a:ext>
            </a:extLst>
          </p:cNvPr>
          <p:cNvSpPr/>
          <p:nvPr/>
        </p:nvSpPr>
        <p:spPr>
          <a:xfrm>
            <a:off x="2432012" y="5720292"/>
            <a:ext cx="5452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exemples : </a:t>
            </a:r>
            <a:r>
              <a:rPr lang="fr-FR" i="1" dirty="0">
                <a:solidFill>
                  <a:srgbClr val="426AAF"/>
                </a:solidFill>
                <a:latin typeface="Verdana" panose="020B0604030504040204" pitchFamily="34" charset="0"/>
                <a:hlinkClick r:id="rId3" tooltip="Cortico surrénale..."/>
              </a:rPr>
              <a:t>corticosurrénale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 et </a:t>
            </a:r>
            <a:r>
              <a:rPr lang="fr-FR" i="1" u="sng" dirty="0">
                <a:solidFill>
                  <a:srgbClr val="426AAF"/>
                </a:solidFill>
                <a:latin typeface="Verdana" panose="020B0604030504040204" pitchFamily="34" charset="0"/>
                <a:hlinkClick r:id="rId4" tooltip="Corps jaune..."/>
              </a:rPr>
              <a:t>corps jaune</a:t>
            </a:r>
            <a:endParaRPr lang="fr-FR" dirty="0"/>
          </a:p>
        </p:txBody>
      </p:sp>
      <p:pic>
        <p:nvPicPr>
          <p:cNvPr id="9220" name="Picture 4" descr="http://histologique.univ-lille1.fr/cours/res/diapo40.jpg">
            <a:extLst>
              <a:ext uri="{FF2B5EF4-FFF2-40B4-BE49-F238E27FC236}">
                <a16:creationId xmlns:a16="http://schemas.microsoft.com/office/drawing/2014/main" xmlns="" id="{0CBD7D03-6379-4810-8E5F-E9EF45CD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2363898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56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histologique.univ-lille1.fr/cours/res/diapo41.jpg">
            <a:extLst>
              <a:ext uri="{FF2B5EF4-FFF2-40B4-BE49-F238E27FC236}">
                <a16:creationId xmlns:a16="http://schemas.microsoft.com/office/drawing/2014/main" xmlns="" id="{7B84B322-F939-4522-B8F2-01887EDA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295650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E5DB8B-18A2-4A3E-AD9E-01A0A660585D}"/>
              </a:ext>
            </a:extLst>
          </p:cNvPr>
          <p:cNvSpPr/>
          <p:nvPr/>
        </p:nvSpPr>
        <p:spPr>
          <a:xfrm>
            <a:off x="1979712" y="705470"/>
            <a:ext cx="5821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solidFill>
                  <a:srgbClr val="686868"/>
                </a:solidFill>
                <a:latin typeface="Verdana" panose="020B0604030504040204" pitchFamily="34" charset="0"/>
              </a:rPr>
              <a:t>structure folliculaire de la glande thyroïdienne</a:t>
            </a:r>
          </a:p>
          <a:p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686161" y="30548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Les glandes endocrines vésiculaires (folliculaires)</a:t>
            </a:r>
            <a:endParaRPr lang="fr-FR" dirty="0"/>
          </a:p>
        </p:txBody>
      </p:sp>
      <p:pic>
        <p:nvPicPr>
          <p:cNvPr id="3074" name="Picture 2" descr="UE2: Biologie. Les Tissus Epithéliaux 1 ER COURS DE MR TALAGAS - PDF  Téléchargement Grat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10445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75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98072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b="1" dirty="0"/>
              <a:t>LES GLANDES AMPHICRINES 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860567" y="1772816"/>
            <a:ext cx="409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Glande </a:t>
            </a:r>
            <a:r>
              <a:rPr lang="fr-FR" b="1" dirty="0" err="1"/>
              <a:t>amphicrine</a:t>
            </a:r>
            <a:r>
              <a:rPr lang="fr-FR" b="1" dirty="0"/>
              <a:t> </a:t>
            </a:r>
            <a:r>
              <a:rPr lang="fr-FR" b="1" dirty="0" smtClean="0"/>
              <a:t>homotypique : le foie</a:t>
            </a:r>
            <a:endParaRPr lang="fr-FR" b="1" dirty="0"/>
          </a:p>
        </p:txBody>
      </p:sp>
      <p:pic>
        <p:nvPicPr>
          <p:cNvPr id="1026" name="Picture 2" descr="http://campus.cerimes.fr/histologie-et-embryologie-medicales/enseignement/histologie13/site/html/images/figur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76872"/>
            <a:ext cx="8712967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2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mpus.cerimes.fr/histologie-et-embryologie-medicales/enseignement/histologie1/site/html/images/figure25.jpg">
            <a:extLst>
              <a:ext uri="{FF2B5EF4-FFF2-40B4-BE49-F238E27FC236}">
                <a16:creationId xmlns:a16="http://schemas.microsoft.com/office/drawing/2014/main" xmlns="" id="{01DA677B-56BE-421B-90D5-CFD199C38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1" y="908720"/>
            <a:ext cx="40796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C6E34B-382F-41DD-A9A3-796D77D7464D}"/>
              </a:ext>
            </a:extLst>
          </p:cNvPr>
          <p:cNvSpPr/>
          <p:nvPr/>
        </p:nvSpPr>
        <p:spPr>
          <a:xfrm>
            <a:off x="2537774" y="332656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Les glandes pluricellulaires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0F8FF2-4DFB-4615-B531-28AC317DD023}"/>
              </a:ext>
            </a:extLst>
          </p:cNvPr>
          <p:cNvSpPr/>
          <p:nvPr/>
        </p:nvSpPr>
        <p:spPr>
          <a:xfrm>
            <a:off x="2195736" y="4797152"/>
            <a:ext cx="5053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en </a:t>
            </a:r>
            <a:r>
              <a:rPr lang="fr-FR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amas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fr-FR" b="1" dirty="0" smtClean="0">
                <a:latin typeface="Arial" panose="020B0604020202020204" pitchFamily="34" charset="0"/>
              </a:rPr>
              <a:t>au </a:t>
            </a:r>
            <a:r>
              <a:rPr lang="fr-FR" b="1" dirty="0">
                <a:latin typeface="Arial" panose="020B0604020202020204" pitchFamily="34" charset="0"/>
              </a:rPr>
              <a:t>niveau de la muqueuse nasale</a:t>
            </a:r>
            <a:r>
              <a:rPr lang="fr-FR" dirty="0">
                <a:latin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i="1" dirty="0">
                <a:latin typeface="Arial" panose="020B0604020202020204" pitchFamily="34" charset="0"/>
              </a:rPr>
              <a:t>en </a:t>
            </a:r>
            <a:r>
              <a:rPr lang="fr-FR" i="1" dirty="0" smtClean="0">
                <a:latin typeface="Arial" panose="020B0604020202020204" pitchFamily="34" charset="0"/>
              </a:rPr>
              <a:t>nappe : </a:t>
            </a:r>
            <a:r>
              <a:rPr lang="fr-FR" b="1" dirty="0" smtClean="0">
                <a:latin typeface="Arial" panose="020B0604020202020204" pitchFamily="34" charset="0"/>
              </a:rPr>
              <a:t>l'épithélium gastrique</a:t>
            </a:r>
            <a:r>
              <a:rPr lang="fr-FR" dirty="0">
                <a:latin typeface="Arial" panose="020B0604020202020204" pitchFamily="34" charset="0"/>
              </a:rPr>
              <a:t/>
            </a:r>
            <a:br>
              <a:rPr lang="fr-FR" dirty="0">
                <a:latin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5" name="Picture 2" descr="https://image1.slideserve.com/2208024/slide25-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7444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412776"/>
            <a:ext cx="460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</a:t>
            </a:r>
            <a:r>
              <a:rPr lang="fr-FR" b="1" dirty="0" smtClean="0"/>
              <a:t>lande </a:t>
            </a:r>
            <a:r>
              <a:rPr lang="fr-FR" b="1" dirty="0" err="1"/>
              <a:t>amphicrine</a:t>
            </a:r>
            <a:r>
              <a:rPr lang="fr-FR" b="1" dirty="0"/>
              <a:t> </a:t>
            </a:r>
            <a:r>
              <a:rPr lang="fr-FR" b="1" dirty="0" err="1" smtClean="0"/>
              <a:t>hétérotypique</a:t>
            </a:r>
            <a:r>
              <a:rPr lang="fr-FR" b="1" dirty="0" smtClean="0"/>
              <a:t> :le pancréas</a:t>
            </a:r>
            <a:endParaRPr lang="fr-FR" b="1" dirty="0"/>
          </a:p>
        </p:txBody>
      </p:sp>
      <p:pic>
        <p:nvPicPr>
          <p:cNvPr id="2050" name="Picture 2" descr="http://campus.cerimes.fr/histologie-et-embryologie-medicales/enseignement/histologie13/site/html/images/figur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0458"/>
            <a:ext cx="3744416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rrigé du TP n°5: Le pancréas et la régulation de la glycémi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20458"/>
            <a:ext cx="3960440" cy="368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9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iorl.fr/img/cms/muqueuse_fosse_nas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2559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37" y="3324086"/>
            <a:ext cx="6408712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C6E34B-382F-41DD-A9A3-796D77D7464D}"/>
              </a:ext>
            </a:extLst>
          </p:cNvPr>
          <p:cNvSpPr/>
          <p:nvPr/>
        </p:nvSpPr>
        <p:spPr>
          <a:xfrm>
            <a:off x="2537774" y="332656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Les glandes pluricellulaires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01B760-DCC3-49F1-B3FD-C913F24DC916}"/>
              </a:ext>
            </a:extLst>
          </p:cNvPr>
          <p:cNvSpPr/>
          <p:nvPr/>
        </p:nvSpPr>
        <p:spPr>
          <a:xfrm>
            <a:off x="1187624" y="3573016"/>
            <a:ext cx="7325671" cy="117910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6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Glandes exocrines</a:t>
            </a:r>
            <a:endParaRPr lang="fr-FR" sz="6600" dirty="0"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F4B762-B2E2-47B4-BBD7-F60487E71626}"/>
              </a:ext>
            </a:extLst>
          </p:cNvPr>
          <p:cNvSpPr/>
          <p:nvPr/>
        </p:nvSpPr>
        <p:spPr>
          <a:xfrm>
            <a:off x="971600" y="1102647"/>
            <a:ext cx="7397679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latin typeface="Calibri" pitchFamily="34" charset="0"/>
                <a:cs typeface="Calibri" pitchFamily="34" charset="0"/>
              </a:rPr>
              <a:t>G</a:t>
            </a:r>
            <a:r>
              <a:rPr lang="fr-FR" sz="6600" b="1" dirty="0" smtClean="0">
                <a:latin typeface="Calibri" pitchFamily="34" charset="0"/>
                <a:cs typeface="Calibri" pitchFamily="34" charset="0"/>
              </a:rPr>
              <a:t>landes endocrines</a:t>
            </a:r>
            <a:endParaRPr lang="fr-FR" sz="6600" b="1" i="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5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Ã©sultat de recherche d'images pour &quot;classification Ã©pithÃ©lium glandulaire&quot;">
            <a:extLst>
              <a:ext uri="{FF2B5EF4-FFF2-40B4-BE49-F238E27FC236}">
                <a16:creationId xmlns:a16="http://schemas.microsoft.com/office/drawing/2014/main" xmlns="" id="{F107ABA5-EE3F-47CA-8004-B03574F1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4" y="620688"/>
            <a:ext cx="47999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CD07353-02FB-48DA-8A3E-0C15E5EE9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244" y="3403068"/>
            <a:ext cx="519112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501B760-DCC3-49F1-B3FD-C913F24DC916}"/>
              </a:ext>
            </a:extLst>
          </p:cNvPr>
          <p:cNvSpPr/>
          <p:nvPr/>
        </p:nvSpPr>
        <p:spPr>
          <a:xfrm>
            <a:off x="1547664" y="2132856"/>
            <a:ext cx="6533583" cy="113088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Glandes exocrines</a:t>
            </a:r>
            <a:endParaRPr lang="fr-FR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305342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2 composants : </a:t>
            </a:r>
            <a:r>
              <a:rPr lang="fr-FR" sz="2800" b="1" dirty="0" smtClean="0"/>
              <a:t>  - </a:t>
            </a:r>
            <a:r>
              <a:rPr lang="fr-FR" sz="2800" b="1" dirty="0"/>
              <a:t>l’</a:t>
            </a:r>
            <a:r>
              <a:rPr lang="fr-FR" sz="2800" b="1" dirty="0" err="1"/>
              <a:t>adénomère</a:t>
            </a:r>
            <a:r>
              <a:rPr lang="fr-FR" sz="2800" b="1" dirty="0"/>
              <a:t> ou portion sécrétrice</a:t>
            </a:r>
          </a:p>
          <a:p>
            <a:pPr lvl="0"/>
            <a:r>
              <a:rPr lang="fr-FR" sz="2800" b="1" dirty="0" smtClean="0"/>
              <a:t>                              - Le </a:t>
            </a:r>
            <a:r>
              <a:rPr lang="fr-FR" sz="2800" b="1" dirty="0"/>
              <a:t>canal </a:t>
            </a:r>
            <a:r>
              <a:rPr lang="fr-FR" sz="2800" b="1" dirty="0" err="1"/>
              <a:t>excéteur</a:t>
            </a:r>
            <a:endParaRPr lang="fr-FR" sz="2800" b="1" dirty="0"/>
          </a:p>
          <a:p>
            <a:r>
              <a:rPr lang="fr-FR" sz="2800" b="1" dirty="0"/>
              <a:t> </a:t>
            </a:r>
          </a:p>
          <a:p>
            <a:r>
              <a:rPr lang="fr-FR" sz="2800" b="1" dirty="0"/>
              <a:t>Classification </a:t>
            </a:r>
          </a:p>
          <a:p>
            <a:pPr lvl="0"/>
            <a:r>
              <a:rPr lang="fr-FR" sz="2800" b="1" dirty="0"/>
              <a:t>Selon l’aspect du canal excréteur : simples ou composés</a:t>
            </a:r>
          </a:p>
          <a:p>
            <a:pPr lvl="0"/>
            <a:r>
              <a:rPr lang="fr-FR" sz="2800" b="1" dirty="0"/>
              <a:t>Selon l’aspect de l’</a:t>
            </a:r>
            <a:r>
              <a:rPr lang="fr-FR" sz="2800" b="1" dirty="0" err="1"/>
              <a:t>adénomère</a:t>
            </a:r>
            <a:r>
              <a:rPr lang="fr-FR" sz="2800" b="1" dirty="0"/>
              <a:t> : tubuleuses, acineuses , alvéolaires</a:t>
            </a:r>
          </a:p>
          <a:p>
            <a:pPr lvl="0"/>
            <a:r>
              <a:rPr lang="fr-FR" sz="2800" b="1" dirty="0"/>
              <a:t>Selon le mode d’excrétion : </a:t>
            </a:r>
            <a:r>
              <a:rPr lang="fr-FR" sz="2800" b="1" dirty="0" err="1"/>
              <a:t>mérocrines</a:t>
            </a:r>
            <a:r>
              <a:rPr lang="fr-FR" sz="2800" b="1" dirty="0"/>
              <a:t>, </a:t>
            </a:r>
            <a:r>
              <a:rPr lang="fr-FR" sz="2800" b="1" dirty="0" err="1"/>
              <a:t>apocrines</a:t>
            </a:r>
            <a:r>
              <a:rPr lang="fr-FR" sz="2800" b="1" dirty="0"/>
              <a:t>, </a:t>
            </a:r>
            <a:r>
              <a:rPr lang="fr-FR" sz="2800" b="1" dirty="0" err="1"/>
              <a:t>holocrines</a:t>
            </a:r>
            <a:endParaRPr lang="fr-FR" sz="2800" b="1" dirty="0"/>
          </a:p>
          <a:p>
            <a:pPr lvl="0"/>
            <a:r>
              <a:rPr lang="fr-FR" sz="2800" b="1" dirty="0"/>
              <a:t>Selon le type du produit de sécrétion : séreuses, muqueuses, mixtes</a:t>
            </a:r>
          </a:p>
          <a:p>
            <a:r>
              <a:rPr lang="fr-FR" sz="2800" b="1" dirty="0"/>
              <a:t>  </a:t>
            </a:r>
          </a:p>
          <a:p>
            <a:r>
              <a:rPr lang="fr-FR" sz="28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41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220</Words>
  <Application>Microsoft Office PowerPoint</Application>
  <PresentationFormat>Affichage à l'écran (4:3)</PresentationFormat>
  <Paragraphs>60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Sweet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2012</dc:creator>
  <cp:lastModifiedBy>Admin</cp:lastModifiedBy>
  <cp:revision>36</cp:revision>
  <dcterms:created xsi:type="dcterms:W3CDTF">2015-10-19T21:31:00Z</dcterms:created>
  <dcterms:modified xsi:type="dcterms:W3CDTF">2021-01-12T20:38:28Z</dcterms:modified>
</cp:coreProperties>
</file>