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9" r:id="rId4"/>
    <p:sldId id="283" r:id="rId5"/>
    <p:sldId id="258" r:id="rId6"/>
    <p:sldId id="281" r:id="rId7"/>
    <p:sldId id="278" r:id="rId8"/>
    <p:sldId id="261" r:id="rId9"/>
    <p:sldId id="268" r:id="rId10"/>
    <p:sldId id="275" r:id="rId11"/>
    <p:sldId id="259" r:id="rId12"/>
    <p:sldId id="277" r:id="rId13"/>
    <p:sldId id="271" r:id="rId14"/>
    <p:sldId id="257" r:id="rId15"/>
    <p:sldId id="269" r:id="rId16"/>
    <p:sldId id="282" r:id="rId17"/>
    <p:sldId id="260" r:id="rId18"/>
    <p:sldId id="274" r:id="rId19"/>
    <p:sldId id="262" r:id="rId20"/>
    <p:sldId id="280" r:id="rId21"/>
    <p:sldId id="266" r:id="rId22"/>
    <p:sldId id="270" r:id="rId23"/>
    <p:sldId id="272" r:id="rId24"/>
    <p:sldId id="273" r:id="rId25"/>
    <p:sldId id="28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98FD-116C-4BE6-B0E6-A8EEBBFC7991}" type="datetimeFigureOut">
              <a:rPr lang="fr-FR" smtClean="0"/>
              <a:pPr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A9DC-2E2B-4971-9E3B-BE56824D1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uaportail.com/definition-1099-tissu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quaportail.com/definition-12791-chondrogenese.html" TargetMode="External"/><Relationship Id="rId4" Type="http://schemas.openxmlformats.org/officeDocument/2006/relationships/hyperlink" Target="https://www.aquaportail.com/definition-4992-cartilagineu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72400" cy="1470025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Times New Roman" pitchFamily="18" charset="0"/>
                <a:cs typeface="Times New Roman" pitchFamily="18" charset="0"/>
              </a:rPr>
              <a:t>Tissu cartilagineux</a:t>
            </a:r>
            <a:endParaRPr lang="fr-FR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ésultat de recherche d'images pour &quot;l'épiglotte chez le chi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49733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les ailes du nez chez les bovin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0" y="1759266"/>
            <a:ext cx="3888432" cy="35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ésultat de recherche d'images pour &quot;l'oreille externe chez les chien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0" descr="Résultat de recherche d'images pour &quot;l'oreille externe chez les chien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0" name="Picture 12" descr="Résultat de recherche d'images pour &quot;trompe d'eustache schém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996952"/>
            <a:ext cx="4281314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2390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9177"/>
            <a:ext cx="20669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la trachee chez le chie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5054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1.gstatic.com/images?q=tbn:ANd9GcTubhR5lXE9SoYSLGj548oYKiUBpFYsaH4CDReMDPndbaihfZ44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dexvirtualis.fr/documents/images/histologie/ceinture_pectorale_51_legende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48464" cy="609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-lemm.univ-lille1.fr/biologie/tissus/apprendre/diapos/cartilage_fibre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057525" cy="2305050"/>
          </a:xfrm>
          <a:prstGeom prst="rect">
            <a:avLst/>
          </a:prstGeom>
          <a:noFill/>
        </p:spPr>
      </p:pic>
      <p:pic>
        <p:nvPicPr>
          <p:cNvPr id="26628" name="Picture 4" descr="http://www-lemm.univ-lille1.fr/biologie/tissus/apprendre/images/fibreux_m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057650" cy="16668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87824" y="908720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 cartilage fibreux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4969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548680"/>
            <a:ext cx="286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le tissu cartilagineux fibreux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2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alila\Mes documents\Mes images\dyn009_original_804_496_pjpeg_2533802_36c2f94c48896883384325cd2f80773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5928"/>
            <a:ext cx="3317240" cy="298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dalila\Mes documents\Mes images\dyn009_original_450_361_pjpeg_2533802_0d4530a36fca62bbd5fc13d9c4f7fcb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929"/>
            <a:ext cx="2849189" cy="33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53125"/>
            <a:ext cx="40725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88436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340768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 smtClean="0">
                <a:latin typeface="Arial" pitchFamily="34" charset="0"/>
                <a:cs typeface="Arial" pitchFamily="34" charset="0"/>
              </a:rPr>
              <a:t>- Est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un tissu conjonctif spécialisé d’origine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mésenshymateuse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fr-FR" sz="3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3200" dirty="0" smtClean="0">
                <a:latin typeface="Arial" pitchFamily="34" charset="0"/>
                <a:cs typeface="Arial" pitchFamily="34" charset="0"/>
              </a:rPr>
              <a:t>- C’est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un tissu de consistance dure mais non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minéralisé</a:t>
            </a:r>
          </a:p>
          <a:p>
            <a:pPr lvl="0"/>
            <a:endParaRPr lang="fr-FR" sz="3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3200" dirty="0" smtClean="0">
                <a:latin typeface="Arial" pitchFamily="34" charset="0"/>
                <a:cs typeface="Arial" pitchFamily="34" charset="0"/>
              </a:rPr>
              <a:t>- Il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est dépourvu de vascularisation et d’innervation</a:t>
            </a:r>
          </a:p>
        </p:txBody>
      </p:sp>
    </p:spTree>
    <p:extLst>
      <p:ext uri="{BB962C8B-B14F-4D97-AF65-F5344CB8AC3E}">
        <p14:creationId xmlns:p14="http://schemas.microsoft.com/office/powerpoint/2010/main" val="39958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25283" y="762042"/>
            <a:ext cx="5693434" cy="53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3.gstatic.com/images?q=tbn:ANd9GcSKtgJ_CMhHBYnz4nF26Zv38N6zoqSXBx18Zfb4ZUXNhpw30NTE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ebapps.fundp.ac.be/umdb/histohuma/histohuma/img/tmp/9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848872" cy="59748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87824" y="188640"/>
            <a:ext cx="248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Croissance du cartilage 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20072" y="188640"/>
            <a:ext cx="3469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 groupements </a:t>
            </a:r>
            <a:r>
              <a:rPr lang="fr-FR" b="1" dirty="0" err="1" smtClean="0"/>
              <a:t>isogéniques</a:t>
            </a:r>
            <a:r>
              <a:rPr lang="fr-FR" b="1" dirty="0" smtClean="0"/>
              <a:t> axiaux.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4" descr="Croissance carti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684338"/>
            <a:ext cx="5327650" cy="4192587"/>
          </a:xfrm>
          <a:prstGeom prst="rect">
            <a:avLst/>
          </a:prstGeom>
          <a:noFill/>
        </p:spPr>
      </p:pic>
      <p:sp>
        <p:nvSpPr>
          <p:cNvPr id="169" name="Text Box 12"/>
          <p:cNvSpPr txBox="1">
            <a:spLocks noChangeArrowheads="1"/>
          </p:cNvSpPr>
          <p:nvPr/>
        </p:nvSpPr>
        <p:spPr bwMode="auto">
          <a:xfrm>
            <a:off x="7415213" y="1557338"/>
            <a:ext cx="1549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 dirty="0"/>
              <a:t>Groupes</a:t>
            </a:r>
          </a:p>
          <a:p>
            <a:pPr algn="ctr"/>
            <a:r>
              <a:rPr lang="fr-FR" sz="1800" dirty="0" err="1"/>
              <a:t>isogéniques</a:t>
            </a:r>
            <a:endParaRPr lang="fr-FR" sz="1800" dirty="0"/>
          </a:p>
          <a:p>
            <a:pPr algn="ctr"/>
            <a:r>
              <a:rPr lang="fr-FR" sz="1800" dirty="0"/>
              <a:t>coronaires:</a:t>
            </a:r>
          </a:p>
          <a:p>
            <a:pPr algn="ctr"/>
            <a:r>
              <a:rPr lang="fr-FR" sz="1800" dirty="0"/>
              <a:t>croissance</a:t>
            </a:r>
          </a:p>
          <a:p>
            <a:pPr algn="ctr"/>
            <a:r>
              <a:rPr lang="fr-FR" sz="1800" dirty="0"/>
              <a:t>interstitielle en</a:t>
            </a:r>
          </a:p>
          <a:p>
            <a:pPr algn="ctr"/>
            <a:r>
              <a:rPr lang="fr-FR" sz="1800" dirty="0"/>
              <a:t>volume</a:t>
            </a:r>
          </a:p>
        </p:txBody>
      </p:sp>
      <p:grpSp>
        <p:nvGrpSpPr>
          <p:cNvPr id="170" name="Group 17"/>
          <p:cNvGrpSpPr>
            <a:grpSpLocks/>
          </p:cNvGrpSpPr>
          <p:nvPr/>
        </p:nvGrpSpPr>
        <p:grpSpPr bwMode="auto">
          <a:xfrm>
            <a:off x="5513388" y="1557338"/>
            <a:ext cx="3451225" cy="1739900"/>
            <a:chOff x="3473" y="981"/>
            <a:chExt cx="2174" cy="1096"/>
          </a:xfrm>
        </p:grpSpPr>
        <p:sp>
          <p:nvSpPr>
            <p:cNvPr id="171" name="Oval 6"/>
            <p:cNvSpPr>
              <a:spLocks noChangeArrowheads="1"/>
            </p:cNvSpPr>
            <p:nvPr/>
          </p:nvSpPr>
          <p:spPr bwMode="auto">
            <a:xfrm>
              <a:off x="3473" y="1079"/>
              <a:ext cx="1088" cy="9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2" name="Text Box 12"/>
            <p:cNvSpPr txBox="1">
              <a:spLocks noChangeArrowheads="1"/>
            </p:cNvSpPr>
            <p:nvPr/>
          </p:nvSpPr>
          <p:spPr bwMode="auto">
            <a:xfrm>
              <a:off x="4671" y="981"/>
              <a:ext cx="976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800" dirty="0"/>
                <a:t>Groupes</a:t>
              </a:r>
            </a:p>
            <a:p>
              <a:pPr algn="ctr"/>
              <a:r>
                <a:rPr lang="fr-FR" sz="1800" dirty="0" err="1"/>
                <a:t>isogéniques</a:t>
              </a:r>
              <a:endParaRPr lang="fr-FR" sz="1800" dirty="0"/>
            </a:p>
            <a:p>
              <a:pPr algn="ctr"/>
              <a:r>
                <a:rPr lang="fr-FR" sz="1800" dirty="0"/>
                <a:t>coronaires:</a:t>
              </a:r>
            </a:p>
            <a:p>
              <a:pPr algn="ctr"/>
              <a:r>
                <a:rPr lang="fr-FR" sz="1800" dirty="0"/>
                <a:t>croissance</a:t>
              </a:r>
            </a:p>
            <a:p>
              <a:pPr algn="ctr"/>
              <a:r>
                <a:rPr lang="fr-FR" sz="1800" dirty="0"/>
                <a:t>interstitielle en</a:t>
              </a:r>
            </a:p>
            <a:p>
              <a:pPr algn="ctr"/>
              <a:r>
                <a:rPr lang="fr-FR" sz="1800" dirty="0"/>
                <a:t>volume</a:t>
              </a:r>
            </a:p>
          </p:txBody>
        </p:sp>
      </p:grpSp>
      <p:sp>
        <p:nvSpPr>
          <p:cNvPr id="173" name="Text Box 13"/>
          <p:cNvSpPr txBox="1">
            <a:spLocks noChangeArrowheads="1"/>
          </p:cNvSpPr>
          <p:nvPr/>
        </p:nvSpPr>
        <p:spPr bwMode="auto">
          <a:xfrm>
            <a:off x="7380313" y="3861048"/>
            <a:ext cx="14811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Groupes</a:t>
            </a:r>
          </a:p>
          <a:p>
            <a:pPr algn="ctr"/>
            <a:r>
              <a:rPr lang="fr-FR" sz="1800" dirty="0" err="1"/>
              <a:t>isogéniques</a:t>
            </a:r>
            <a:endParaRPr lang="fr-FR" sz="1800" dirty="0"/>
          </a:p>
          <a:p>
            <a:pPr algn="ctr"/>
            <a:r>
              <a:rPr lang="fr-FR" sz="1800" dirty="0"/>
              <a:t>axiaux:</a:t>
            </a:r>
          </a:p>
          <a:p>
            <a:pPr algn="ctr"/>
            <a:r>
              <a:rPr lang="fr-FR" sz="1800" dirty="0"/>
              <a:t>croissance</a:t>
            </a:r>
          </a:p>
          <a:p>
            <a:pPr algn="ctr"/>
            <a:r>
              <a:rPr lang="fr-FR" sz="1800" dirty="0"/>
              <a:t>en longueur</a:t>
            </a:r>
          </a:p>
        </p:txBody>
      </p:sp>
      <p:sp>
        <p:nvSpPr>
          <p:cNvPr id="175" name="Oval 5"/>
          <p:cNvSpPr>
            <a:spLocks noChangeArrowheads="1"/>
          </p:cNvSpPr>
          <p:nvPr/>
        </p:nvSpPr>
        <p:spPr bwMode="auto">
          <a:xfrm rot="302726">
            <a:off x="3924300" y="3392364"/>
            <a:ext cx="1871663" cy="4318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7" name="Text Box 14"/>
          <p:cNvSpPr txBox="1">
            <a:spLocks noChangeArrowheads="1"/>
          </p:cNvSpPr>
          <p:nvPr/>
        </p:nvSpPr>
        <p:spPr bwMode="auto">
          <a:xfrm>
            <a:off x="14288" y="2913063"/>
            <a:ext cx="187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 dirty="0"/>
              <a:t>Par apposition à</a:t>
            </a:r>
          </a:p>
          <a:p>
            <a:pPr algn="ctr"/>
            <a:r>
              <a:rPr lang="fr-FR" sz="1800" dirty="0"/>
              <a:t>partir de la couche</a:t>
            </a:r>
          </a:p>
          <a:p>
            <a:pPr algn="ctr"/>
            <a:r>
              <a:rPr lang="fr-FR" sz="1800" dirty="0" err="1"/>
              <a:t>chondrogène</a:t>
            </a:r>
            <a:r>
              <a:rPr lang="fr-FR" sz="1800" dirty="0"/>
              <a:t> du</a:t>
            </a:r>
          </a:p>
          <a:p>
            <a:pPr algn="ctr"/>
            <a:r>
              <a:rPr lang="fr-FR" sz="1800" dirty="0"/>
              <a:t>périchondre:</a:t>
            </a:r>
          </a:p>
          <a:p>
            <a:pPr algn="ctr"/>
            <a:r>
              <a:rPr lang="fr-FR" sz="1800" dirty="0"/>
              <a:t>croissance</a:t>
            </a:r>
          </a:p>
          <a:p>
            <a:pPr algn="ctr"/>
            <a:r>
              <a:rPr lang="fr-FR" sz="1800" dirty="0"/>
              <a:t>en épaisseur</a:t>
            </a:r>
          </a:p>
        </p:txBody>
      </p:sp>
      <p:grpSp>
        <p:nvGrpSpPr>
          <p:cNvPr id="179" name="Group 10"/>
          <p:cNvGrpSpPr>
            <a:grpSpLocks/>
          </p:cNvGrpSpPr>
          <p:nvPr/>
        </p:nvGrpSpPr>
        <p:grpSpPr bwMode="auto">
          <a:xfrm>
            <a:off x="2195513" y="2636838"/>
            <a:ext cx="792162" cy="2376487"/>
            <a:chOff x="1383" y="1661"/>
            <a:chExt cx="499" cy="1497"/>
          </a:xfrm>
        </p:grpSpPr>
        <p:sp>
          <p:nvSpPr>
            <p:cNvPr id="180" name="AutoShape 7"/>
            <p:cNvSpPr>
              <a:spLocks noChangeArrowheads="1"/>
            </p:cNvSpPr>
            <p:nvPr/>
          </p:nvSpPr>
          <p:spPr bwMode="auto">
            <a:xfrm>
              <a:off x="1383" y="1661"/>
              <a:ext cx="499" cy="2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" name="AutoShape 8"/>
            <p:cNvSpPr>
              <a:spLocks noChangeArrowheads="1"/>
            </p:cNvSpPr>
            <p:nvPr/>
          </p:nvSpPr>
          <p:spPr bwMode="auto">
            <a:xfrm>
              <a:off x="1383" y="2296"/>
              <a:ext cx="499" cy="2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AutoShape 9"/>
            <p:cNvSpPr>
              <a:spLocks noChangeArrowheads="1"/>
            </p:cNvSpPr>
            <p:nvPr/>
          </p:nvSpPr>
          <p:spPr bwMode="auto">
            <a:xfrm>
              <a:off x="1383" y="2931"/>
              <a:ext cx="499" cy="2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84" name="Connecteur droit avec flèche 183"/>
          <p:cNvCxnSpPr/>
          <p:nvPr/>
        </p:nvCxnSpPr>
        <p:spPr>
          <a:xfrm rot="960000" flipH="1">
            <a:off x="6514127" y="2435756"/>
            <a:ext cx="1116000" cy="28800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avec flèche 188"/>
          <p:cNvCxnSpPr/>
          <p:nvPr/>
        </p:nvCxnSpPr>
        <p:spPr>
          <a:xfrm flipH="1" flipV="1">
            <a:off x="5436096" y="3717032"/>
            <a:ext cx="208823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1763688" y="47667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croissance du cartilage s’effectue donc de 3 manières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-lemm.univ-lille1.fr/biologie/tissus/apprendre/diapos/cartilage_elast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168352" cy="56886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5949280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 cartilage élastique 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8681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9992" y="6133946"/>
            <a:ext cx="286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le tissu cartilagineux fibreux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1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les chondroblast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685"/>
            <a:ext cx="892899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9" y="169672"/>
            <a:ext cx="8172400" cy="55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551723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chondroblaste est un type cellulaire capable de </a:t>
            </a:r>
            <a:r>
              <a:rPr lang="fr-FR" dirty="0" smtClean="0"/>
              <a:t>former le</a:t>
            </a:r>
            <a:r>
              <a:rPr lang="fr-FR" dirty="0"/>
              <a:t> </a:t>
            </a:r>
            <a:r>
              <a:rPr lang="fr-FR" dirty="0">
                <a:hlinkClick r:id="rId3"/>
              </a:rPr>
              <a:t>tissu</a:t>
            </a:r>
            <a:r>
              <a:rPr lang="fr-FR" dirty="0"/>
              <a:t> </a:t>
            </a:r>
            <a:r>
              <a:rPr lang="fr-FR" dirty="0">
                <a:hlinkClick r:id="rId4"/>
              </a:rPr>
              <a:t>cartilagineux</a:t>
            </a:r>
            <a:r>
              <a:rPr lang="fr-FR" dirty="0"/>
              <a:t> (</a:t>
            </a:r>
            <a:r>
              <a:rPr lang="fr-FR" dirty="0">
                <a:hlinkClick r:id="rId5"/>
              </a:rPr>
              <a:t>chondrogenèse</a:t>
            </a:r>
            <a:r>
              <a:rPr lang="fr-F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473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848872" cy="546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lle2p1.files.wordpress.com/2015/08/080815_1731_ue2tissusqu5.jpg?w=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74846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-lemm.univ-lille1.fr/biologie/tissus/apprendre/images/page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3848100" cy="3524251"/>
          </a:xfrm>
          <a:prstGeom prst="rect">
            <a:avLst/>
          </a:prstGeom>
          <a:noFill/>
        </p:spPr>
      </p:pic>
      <p:pic>
        <p:nvPicPr>
          <p:cNvPr id="25604" name="Picture 4" descr="http://www-lemm.univ-lille1.fr/biologie/tissus/apprendre/diapos/cartilage_elast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2466975" cy="25241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59832" y="836712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 cartilage élastique 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110</Words>
  <Application>Microsoft Office PowerPoint</Application>
  <PresentationFormat>Affichage à l'écran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Tissu cartilagineux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Sweet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 cartilagineux</dc:title>
  <dc:creator>2012</dc:creator>
  <cp:lastModifiedBy>Admin</cp:lastModifiedBy>
  <cp:revision>28</cp:revision>
  <dcterms:created xsi:type="dcterms:W3CDTF">2013-11-25T15:26:56Z</dcterms:created>
  <dcterms:modified xsi:type="dcterms:W3CDTF">2020-01-09T14:01:25Z</dcterms:modified>
</cp:coreProperties>
</file>