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16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3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55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70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7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0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02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93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70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64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25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72C6-E296-40B6-9C72-717D5CBCCB6C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B3D6A-C4A5-483C-9968-2759C65A0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98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a-sciences.com/sante/definitions/medecine-osteocyte-2157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s://www.alamyimages.fr/photo-image-grenouille-frottis-sanguin-200-x-erythrocytes-nuclees-microscope-optique-la-photomicrographie-l-histologie-75874684.html&amp;psig=AOvVaw1xETzjfv2_IGRjnSHGC2Hd&amp;ust=1622148863144000&amp;source=images&amp;cd=vfe&amp;ved=0CAkQjhxqFwoTCLiS8smd6PACFQAAAAAdAAAAABA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45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3123255/epith-lium-pavimenteux-stratifi-k-ratini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4340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8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udilab.bmed.mcgill.ca/HA/HAimage/ct_fi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556792"/>
            <a:ext cx="8136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620688"/>
            <a:ext cx="222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Tissu conjonctif lâche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62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udilab.bmed.mcgill.ca/HA/HAimage/ct_fig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5608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1800" y="260648"/>
            <a:ext cx="228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Tissu conjonctif dense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88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eur\Mes documents\Mes images\VP6L9CAC1CFVNCA2RPO42CAYDUHJ9CAI32N88CAITK81MCA8W1SQ6CA9W8UC9CASJRB4ZCAY2A4RICA20M4RMCARRZZVNCA540DIGCAFZ12CICA1T6JWACA39Z4LJCAR8YQE9CAG2Z2MSCAIKAM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924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27890" y="332656"/>
            <a:ext cx="1826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</a:t>
            </a:r>
            <a:r>
              <a:rPr lang="fr-FR" b="1" dirty="0" smtClean="0"/>
              <a:t>issu</a:t>
            </a:r>
            <a:r>
              <a:rPr lang="fr-FR" b="1" u="sng" dirty="0" smtClean="0"/>
              <a:t> </a:t>
            </a:r>
            <a:r>
              <a:rPr lang="fr-FR" b="1" u="sng" dirty="0" smtClean="0"/>
              <a:t>adipeux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426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dexvirtualis.fr/documents/images/histologie/ceinture_pectorale_51_legende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48464" cy="6091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62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 ostÃ©ocytes, des cellules du tissu oss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6021288"/>
            <a:ext cx="3256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Les </a:t>
            </a:r>
            <a:r>
              <a:rPr lang="fr-FR" sz="4000" b="1" dirty="0">
                <a:solidFill>
                  <a:schemeClr val="accent1"/>
                </a:solidFill>
                <a:hlinkClick r:id="rId3"/>
              </a:rPr>
              <a:t>ostéocytes</a:t>
            </a:r>
            <a:endParaRPr lang="fr-FR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6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34481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5445224"/>
            <a:ext cx="414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STRUCTURE OSSEUSE : système de havers</a:t>
            </a:r>
          </a:p>
        </p:txBody>
      </p:sp>
    </p:spTree>
    <p:extLst>
      <p:ext uri="{BB962C8B-B14F-4D97-AF65-F5344CB8AC3E}">
        <p14:creationId xmlns:p14="http://schemas.microsoft.com/office/powerpoint/2010/main" val="219138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404664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TISSU MUSCULAIRE LISSE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0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-lemm.univ-lille1.fr/biologie/tissus/apprendre/diapos/diapo%20modif/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399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86911"/>
              </p:ext>
            </p:extLst>
          </p:nvPr>
        </p:nvGraphicFramePr>
        <p:xfrm>
          <a:off x="1079611" y="5085184"/>
          <a:ext cx="6984776" cy="1554480"/>
        </p:xfrm>
        <a:graphic>
          <a:graphicData uri="http://schemas.openxmlformats.org/drawingml/2006/table">
            <a:tbl>
              <a:tblPr/>
              <a:tblGrid>
                <a:gridCol w="698477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33CC00"/>
                          </a:solidFill>
                          <a:effectLst/>
                          <a:latin typeface="Arial"/>
                        </a:rPr>
                        <a:t>Observation de tissu musculaire lisse selon deux plans de coupe </a:t>
                      </a:r>
                      <a:r>
                        <a:rPr lang="fr-FR" b="1" dirty="0" err="1">
                          <a:solidFill>
                            <a:srgbClr val="33CC00"/>
                          </a:solidFill>
                          <a:effectLst/>
                          <a:latin typeface="Arial"/>
                        </a:rPr>
                        <a:t>differents</a:t>
                      </a:r>
                      <a:endParaRPr lang="fr-FR" b="1" dirty="0">
                        <a:solidFill>
                          <a:srgbClr val="33CC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  <a:latin typeface="Arial"/>
                        </a:rPr>
                        <a:t>1-fibres musculaires lisses en coupe longitudinale ;</a:t>
                      </a:r>
                      <a:br>
                        <a:rPr lang="fr-FR" dirty="0">
                          <a:effectLst/>
                          <a:latin typeface="Arial"/>
                        </a:rPr>
                      </a:br>
                      <a:r>
                        <a:rPr lang="fr-FR" dirty="0">
                          <a:effectLst/>
                          <a:latin typeface="Arial"/>
                        </a:rPr>
                        <a:t>2-fibres musculaires lisses en coupe transversale ;</a:t>
                      </a:r>
                      <a:br>
                        <a:rPr lang="fr-FR" dirty="0">
                          <a:effectLst/>
                          <a:latin typeface="Arial"/>
                        </a:rPr>
                      </a:br>
                      <a:r>
                        <a:rPr lang="fr-FR" dirty="0">
                          <a:effectLst/>
                          <a:latin typeface="Arial"/>
                        </a:rPr>
                        <a:t>3-épithélium de revêtement </a:t>
                      </a:r>
                      <a:r>
                        <a:rPr lang="fr-FR" dirty="0" err="1">
                          <a:effectLst/>
                          <a:latin typeface="Arial"/>
                        </a:rPr>
                        <a:t>unistratifié</a:t>
                      </a:r>
                      <a:r>
                        <a:rPr lang="fr-FR" dirty="0">
                          <a:effectLst/>
                          <a:latin typeface="Arial"/>
                        </a:rPr>
                        <a:t> pavimenteux (mésentère)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237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2 : Fibres musculaires striées en microscopie opt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19778"/>
            <a:ext cx="264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Muscle </a:t>
            </a:r>
            <a:r>
              <a:rPr lang="fr-FR" b="1" dirty="0">
                <a:solidFill>
                  <a:srgbClr val="FF0000"/>
                </a:solidFill>
              </a:rPr>
              <a:t>strié squelettique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5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mage1.slideserve.com/3123255/epith-lium-pavimenteux-simple-le-p-ritoin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0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apps.fundp.ac.be/umdb/histohuma/histohuma/img/tmp/12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3211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5229200"/>
            <a:ext cx="2596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Muscle </a:t>
            </a:r>
            <a:r>
              <a:rPr lang="fr-FR" b="1" dirty="0">
                <a:solidFill>
                  <a:srgbClr val="FF0000"/>
                </a:solidFill>
              </a:rPr>
              <a:t>strié </a:t>
            </a:r>
            <a:r>
              <a:rPr lang="fr-FR" b="1" dirty="0" smtClean="0">
                <a:solidFill>
                  <a:srgbClr val="FF0000"/>
                </a:solidFill>
              </a:rPr>
              <a:t>squelettique</a:t>
            </a:r>
          </a:p>
          <a:p>
            <a:r>
              <a:rPr lang="fr-FR" b="1" dirty="0" smtClean="0"/>
              <a:t>1- coupe longitudinale</a:t>
            </a:r>
          </a:p>
          <a:p>
            <a:r>
              <a:rPr lang="fr-FR" b="1" dirty="0" smtClean="0"/>
              <a:t>2- coupe sagittale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7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dm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984"/>
            <a:ext cx="8352928" cy="54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2471" y="62796"/>
            <a:ext cx="3227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Tissu musculaire strié cardiaque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988" y="3003623"/>
            <a:ext cx="2153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Disques intercalaires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203847" y="3188289"/>
            <a:ext cx="2594616" cy="1462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3203847" y="3003623"/>
            <a:ext cx="1441325" cy="161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45172" y="1484784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Noyau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179958" y="1854116"/>
            <a:ext cx="1655135" cy="10935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5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éfinition | Globule blanc - Leucocyte | Futura San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2"/>
            <a:ext cx="8496944" cy="55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2348880"/>
            <a:ext cx="1386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Erythrocytes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501829" y="2533546"/>
            <a:ext cx="22141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2501829" y="2533546"/>
            <a:ext cx="3078283" cy="6074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53184" y="4884672"/>
            <a:ext cx="28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Polynucléaires neutrophiles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3176874" y="4077072"/>
            <a:ext cx="603038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779912" y="4221088"/>
            <a:ext cx="1800200" cy="6480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29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enouille, frottis sanguin, 200 X, érythrocytes nucléés, microscope  optique, la photomicrographie , l'histologie Photo Stock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529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9416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u="sng" dirty="0" smtClean="0">
                <a:hlinkClick r:id="rId3" tooltip="Grenouille, frottis sanguin, 200 X, érythrocytes nucléés, microscope  optique, la photomicrographie , l'histologie Photo Stock - Alamy"/>
              </a:rPr>
              <a:t>Grenouille</a:t>
            </a:r>
            <a:r>
              <a:rPr lang="fr-FR" b="1" u="sng" dirty="0">
                <a:hlinkClick r:id="rId3" tooltip="Grenouille, frottis sanguin, 200 X, érythrocytes nucléés, microscope  optique, la photomicrographie , l'histologie Photo Stock - Alamy"/>
              </a:rPr>
              <a:t>, frottis sanguin, 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6313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déo : comment meurt un globule blanc - Top San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5" y="260648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1760206"/>
            <a:ext cx="269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Polynucléaires acidophiles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4585" y="5013176"/>
            <a:ext cx="28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Polynucléaires neutrophiles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4371435" y="2097767"/>
            <a:ext cx="150188" cy="9044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1619673" y="5013176"/>
            <a:ext cx="41044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5318050" y="3789040"/>
            <a:ext cx="406078" cy="1224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220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lobules blancs 938912 Banque de 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7784" y="1412776"/>
            <a:ext cx="143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Lymphocytes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3104579" y="1753655"/>
            <a:ext cx="504054" cy="14308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3608633" y="1782108"/>
            <a:ext cx="945252" cy="1464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34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 monocytes - Le S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768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980728"/>
            <a:ext cx="124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Monocytes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555776" y="1280773"/>
            <a:ext cx="720080" cy="16441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34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s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76875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1228110"/>
            <a:ext cx="263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Polynucléaires basophiles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267744" y="1597442"/>
            <a:ext cx="648072" cy="10394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0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1.slideserve.com/2208024/slide4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8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8488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35528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6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18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1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1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1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3123255/epith-lium-polymorph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9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4888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23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62</Words>
  <Application>Microsoft Office PowerPoint</Application>
  <PresentationFormat>Affichage à l'écran (4:3)</PresentationFormat>
  <Paragraphs>23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8</cp:revision>
  <dcterms:created xsi:type="dcterms:W3CDTF">2021-06-08T17:47:23Z</dcterms:created>
  <dcterms:modified xsi:type="dcterms:W3CDTF">2021-06-08T19:05:35Z</dcterms:modified>
</cp:coreProperties>
</file>