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56"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6" r:id="rId18"/>
    <p:sldId id="275" r:id="rId19"/>
    <p:sldId id="258"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66655-6934-4B8D-8535-859C7C29A9E9}" type="datetimeFigureOut">
              <a:rPr lang="fr-FR" smtClean="0"/>
              <a:t>23/02/2021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C12E9-D763-443E-9A08-21FEAEB3D10D}" type="slidenum">
              <a:rPr lang="fr-FR" smtClean="0"/>
              <a:t>‹N°›</a:t>
            </a:fld>
            <a:endParaRPr lang="fr-FR"/>
          </a:p>
        </p:txBody>
      </p:sp>
    </p:spTree>
    <p:extLst>
      <p:ext uri="{BB962C8B-B14F-4D97-AF65-F5344CB8AC3E}">
        <p14:creationId xmlns:p14="http://schemas.microsoft.com/office/powerpoint/2010/main" val="1864015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54C12E9-D763-443E-9A08-21FEAEB3D10D}" type="slidenum">
              <a:rPr lang="fr-FR" smtClean="0"/>
              <a:t>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3573734-E90D-40E6-8670-4E8E46C101BE}" type="datetimeFigureOut">
              <a:rPr lang="fr-FR" smtClean="0"/>
              <a:t>23/02/2021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573734-E90D-40E6-8670-4E8E46C101BE}" type="datetimeFigureOut">
              <a:rPr lang="fr-FR" smtClean="0"/>
              <a:t>23/02/2021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573734-E90D-40E6-8670-4E8E46C101BE}" type="datetimeFigureOut">
              <a:rPr lang="fr-FR" smtClean="0"/>
              <a:t>23/02/2021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573734-E90D-40E6-8670-4E8E46C101BE}" type="datetimeFigureOut">
              <a:rPr lang="fr-FR" smtClean="0"/>
              <a:t>23/02/2021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3573734-E90D-40E6-8670-4E8E46C101BE}" type="datetimeFigureOut">
              <a:rPr lang="fr-FR" smtClean="0"/>
              <a:t>23/02/2021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3573734-E90D-40E6-8670-4E8E46C101BE}" type="datetimeFigureOut">
              <a:rPr lang="fr-FR" smtClean="0"/>
              <a:t>23/02/2021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3573734-E90D-40E6-8670-4E8E46C101BE}" type="datetimeFigureOut">
              <a:rPr lang="fr-FR" smtClean="0"/>
              <a:t>23/02/2021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3573734-E90D-40E6-8670-4E8E46C101BE}" type="datetimeFigureOut">
              <a:rPr lang="fr-FR" smtClean="0"/>
              <a:t>23/02/2021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3573734-E90D-40E6-8670-4E8E46C101BE}" type="datetimeFigureOut">
              <a:rPr lang="fr-FR" smtClean="0"/>
              <a:t>23/02/2021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573734-E90D-40E6-8670-4E8E46C101BE}" type="datetimeFigureOut">
              <a:rPr lang="fr-FR" smtClean="0"/>
              <a:t>23/02/2021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3573734-E90D-40E6-8670-4E8E46C101BE}" type="datetimeFigureOut">
              <a:rPr lang="fr-FR" smtClean="0"/>
              <a:t>23/02/2021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C7EEA-AC6B-430B-B76A-1893B6DF2D5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73734-E90D-40E6-8670-4E8E46C101BE}" type="datetimeFigureOut">
              <a:rPr lang="fr-FR" smtClean="0"/>
              <a:t>23/02/2021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C7EEA-AC6B-430B-B76A-1893B6DF2D5A}"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HISTOLOGIE DU TISSU PANCREATIQUE </a:t>
            </a:r>
            <a:endParaRPr lang="fr-FR" dirty="0"/>
          </a:p>
        </p:txBody>
      </p:sp>
      <p:sp>
        <p:nvSpPr>
          <p:cNvPr id="3" name="Sous-titre 2"/>
          <p:cNvSpPr>
            <a:spLocks noGrp="1"/>
          </p:cNvSpPr>
          <p:nvPr>
            <p:ph type="subTitle" idx="1"/>
          </p:nvPr>
        </p:nvSpPr>
        <p:spPr>
          <a:xfrm>
            <a:off x="4788024" y="5733256"/>
            <a:ext cx="3960440" cy="841648"/>
          </a:xfrm>
        </p:spPr>
        <p:txBody>
          <a:bodyPr/>
          <a:lstStyle/>
          <a:p>
            <a:r>
              <a:rPr lang="fr-FR" sz="2800" dirty="0" smtClean="0">
                <a:solidFill>
                  <a:schemeClr val="tx1"/>
                </a:solidFill>
              </a:rPr>
              <a:t>Dr </a:t>
            </a:r>
            <a:r>
              <a:rPr lang="fr-FR" sz="2800" dirty="0">
                <a:solidFill>
                  <a:schemeClr val="tx1"/>
                </a:solidFill>
              </a:rPr>
              <a:t>DJAALAB H</a:t>
            </a:r>
          </a:p>
          <a:p>
            <a:endParaRPr lang="fr-FR" dirty="0"/>
          </a:p>
        </p:txBody>
      </p:sp>
    </p:spTree>
    <p:extLst>
      <p:ext uri="{BB962C8B-B14F-4D97-AF65-F5344CB8AC3E}">
        <p14:creationId xmlns:p14="http://schemas.microsoft.com/office/powerpoint/2010/main" val="2114495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rot="21600000">
            <a:off x="1142976" y="0"/>
            <a:ext cx="6572296" cy="714380"/>
          </a:xfrm>
        </p:spPr>
        <p:txBody>
          <a:bodyPr>
            <a:normAutofit fontScale="90000"/>
          </a:bodyPr>
          <a:lstStyle/>
          <a:p>
            <a:r>
              <a:rPr lang="fr-FR" dirty="0" smtClean="0"/>
              <a:t>Balancement de </a:t>
            </a:r>
            <a:r>
              <a:rPr lang="fr-FR" dirty="0" err="1" smtClean="0"/>
              <a:t>Laguesse</a:t>
            </a:r>
            <a:endParaRPr lang="fr-FR" dirty="0"/>
          </a:p>
        </p:txBody>
      </p:sp>
      <p:pic>
        <p:nvPicPr>
          <p:cNvPr id="7" name="Picture 2"/>
          <p:cNvPicPr>
            <a:picLocks noGrp="1" noChangeAspect="1" noChangeArrowheads="1"/>
          </p:cNvPicPr>
          <p:nvPr>
            <p:ph idx="1"/>
          </p:nvPr>
        </p:nvPicPr>
        <p:blipFill>
          <a:blip r:embed="rId2"/>
          <a:srcRect/>
          <a:stretch>
            <a:fillRect/>
          </a:stretch>
        </p:blipFill>
        <p:spPr bwMode="auto">
          <a:xfrm>
            <a:off x="1357290" y="642918"/>
            <a:ext cx="6143668" cy="4168917"/>
          </a:xfrm>
          <a:prstGeom prst="rect">
            <a:avLst/>
          </a:prstGeom>
          <a:noFill/>
          <a:ln w="9525">
            <a:noFill/>
            <a:miter lim="800000"/>
            <a:headEnd/>
            <a:tailEnd/>
          </a:ln>
          <a:effectLst/>
        </p:spPr>
      </p:pic>
      <p:sp>
        <p:nvSpPr>
          <p:cNvPr id="9" name="Rectangle 8"/>
          <p:cNvSpPr/>
          <p:nvPr/>
        </p:nvSpPr>
        <p:spPr>
          <a:xfrm>
            <a:off x="0" y="4857760"/>
            <a:ext cx="9358314" cy="1754326"/>
          </a:xfrm>
          <a:prstGeom prst="rect">
            <a:avLst/>
          </a:prstGeom>
        </p:spPr>
        <p:txBody>
          <a:bodyPr wrap="square">
            <a:spAutoFit/>
          </a:bodyPr>
          <a:lstStyle/>
          <a:p>
            <a:pPr algn="ctr"/>
            <a:r>
              <a:rPr lang="fr-FR" dirty="0" smtClean="0">
                <a:solidFill>
                  <a:srgbClr val="7030A0"/>
                </a:solidFill>
                <a:latin typeface="Arial Rounded MT Bold" pitchFamily="34" charset="0"/>
              </a:rPr>
              <a:t>Les cellules exocrines et endocrines ont une même origine embryonnaire et ne se différencient pas de façon irréversible. Il peut y avoir transformation d'un type cellulaire en un autre. C'est la théorie du balancement de </a:t>
            </a:r>
            <a:r>
              <a:rPr lang="fr-FR" dirty="0" err="1" smtClean="0">
                <a:solidFill>
                  <a:srgbClr val="7030A0"/>
                </a:solidFill>
                <a:latin typeface="Arial Rounded MT Bold" pitchFamily="34" charset="0"/>
              </a:rPr>
              <a:t>Laguesse</a:t>
            </a:r>
            <a:r>
              <a:rPr lang="fr-FR" dirty="0" smtClean="0">
                <a:solidFill>
                  <a:srgbClr val="7030A0"/>
                </a:solidFill>
                <a:latin typeface="Arial Rounded MT Bold" pitchFamily="34" charset="0"/>
              </a:rPr>
              <a:t>. Voici l'image d'un de ces balancements. En 1, les cellules endocrines sont directement en contact avec, en 2, des formations acineuses exocrines. La capsule conjonctive est interrompue en 3 et ne les sépare pas à ce niveau.</a:t>
            </a:r>
            <a:endParaRPr lang="fr-FR" dirty="0">
              <a:solidFill>
                <a:srgbClr val="7030A0"/>
              </a:solidFill>
              <a:latin typeface="Arial Rounded MT Bold" pitchFamily="34"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wipe(down)">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285852" y="214290"/>
            <a:ext cx="6357982" cy="714380"/>
          </a:xfrm>
        </p:spPr>
        <p:txBody>
          <a:bodyPr>
            <a:normAutofit/>
          </a:bodyPr>
          <a:lstStyle/>
          <a:p>
            <a:r>
              <a:rPr lang="fr-FR" sz="3600" dirty="0" smtClean="0"/>
              <a:t>Plexus nerveux</a:t>
            </a:r>
            <a:endParaRPr lang="fr-FR" sz="3600" dirty="0"/>
          </a:p>
        </p:txBody>
      </p:sp>
      <p:pic>
        <p:nvPicPr>
          <p:cNvPr id="5" name="Picture 2"/>
          <p:cNvPicPr>
            <a:picLocks noGrp="1" noChangeAspect="1" noChangeArrowheads="1"/>
          </p:cNvPicPr>
          <p:nvPr>
            <p:ph idx="1"/>
          </p:nvPr>
        </p:nvPicPr>
        <p:blipFill>
          <a:blip r:embed="rId2"/>
          <a:srcRect/>
          <a:stretch>
            <a:fillRect/>
          </a:stretch>
        </p:blipFill>
        <p:spPr bwMode="auto">
          <a:xfrm>
            <a:off x="1500166" y="928670"/>
            <a:ext cx="5762642" cy="3811576"/>
          </a:xfrm>
          <a:prstGeom prst="rect">
            <a:avLst/>
          </a:prstGeom>
          <a:noFill/>
          <a:ln w="9525">
            <a:noFill/>
            <a:miter lim="800000"/>
            <a:headEnd/>
            <a:tailEnd/>
          </a:ln>
          <a:effectLst/>
        </p:spPr>
      </p:pic>
      <p:sp>
        <p:nvSpPr>
          <p:cNvPr id="6" name="Rectangle 5"/>
          <p:cNvSpPr/>
          <p:nvPr/>
        </p:nvSpPr>
        <p:spPr>
          <a:xfrm>
            <a:off x="1142976" y="4929198"/>
            <a:ext cx="6500858" cy="1631216"/>
          </a:xfrm>
          <a:prstGeom prst="rect">
            <a:avLst/>
          </a:prstGeom>
        </p:spPr>
        <p:txBody>
          <a:bodyPr wrap="square">
            <a:spAutoFit/>
          </a:bodyPr>
          <a:lstStyle/>
          <a:p>
            <a:pPr algn="ctr"/>
            <a:r>
              <a:rPr lang="fr-FR" sz="2000" dirty="0" smtClean="0">
                <a:solidFill>
                  <a:srgbClr val="7030A0"/>
                </a:solidFill>
                <a:latin typeface="Arial Rounded MT Bold" pitchFamily="34" charset="0"/>
              </a:rPr>
              <a:t>Dans le tissu conjonctif </a:t>
            </a:r>
            <a:r>
              <a:rPr lang="fr-FR" sz="2000" dirty="0" err="1" smtClean="0">
                <a:solidFill>
                  <a:srgbClr val="7030A0"/>
                </a:solidFill>
                <a:latin typeface="Arial Rounded MT Bold" pitchFamily="34" charset="0"/>
              </a:rPr>
              <a:t>interlobulaire</a:t>
            </a:r>
            <a:r>
              <a:rPr lang="fr-FR" sz="2000" dirty="0" smtClean="0">
                <a:solidFill>
                  <a:srgbClr val="7030A0"/>
                </a:solidFill>
                <a:latin typeface="Arial Rounded MT Bold" pitchFamily="34" charset="0"/>
              </a:rPr>
              <a:t>, on peut rencontrer des plexus nerveux où se fait un relais entre, en 1, un nerf et, en 2, des cellules ganglionnaires. On donne à ce plexus le nom de complexe </a:t>
            </a:r>
            <a:r>
              <a:rPr lang="fr-FR" sz="2000" dirty="0" err="1" smtClean="0">
                <a:solidFill>
                  <a:srgbClr val="7030A0"/>
                </a:solidFill>
                <a:latin typeface="Arial Rounded MT Bold" pitchFamily="34" charset="0"/>
              </a:rPr>
              <a:t>sympathico</a:t>
            </a:r>
            <a:r>
              <a:rPr lang="fr-FR" sz="2000" dirty="0" smtClean="0">
                <a:solidFill>
                  <a:srgbClr val="7030A0"/>
                </a:solidFill>
                <a:latin typeface="Arial Rounded MT Bold" pitchFamily="34" charset="0"/>
              </a:rPr>
              <a:t>-insulaire. </a:t>
            </a:r>
            <a:endParaRPr lang="fr-FR" sz="2000" dirty="0">
              <a:solidFill>
                <a:srgbClr val="7030A0"/>
              </a:solidFill>
              <a:latin typeface="Arial Rounded MT Bold" pitchFamily="34"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a:srcRect/>
          <a:stretch>
            <a:fillRect/>
          </a:stretch>
        </p:blipFill>
        <p:spPr bwMode="auto">
          <a:xfrm>
            <a:off x="1142976" y="214289"/>
            <a:ext cx="6643734" cy="4982801"/>
          </a:xfrm>
          <a:prstGeom prst="rect">
            <a:avLst/>
          </a:prstGeom>
          <a:noFill/>
          <a:ln w="9525">
            <a:noFill/>
            <a:miter lim="800000"/>
            <a:headEnd/>
            <a:tailEnd/>
          </a:ln>
          <a:effectLst/>
        </p:spPr>
      </p:pic>
      <p:sp>
        <p:nvSpPr>
          <p:cNvPr id="5" name="Rectangle 3"/>
          <p:cNvSpPr>
            <a:spLocks noChangeArrowheads="1"/>
          </p:cNvSpPr>
          <p:nvPr/>
        </p:nvSpPr>
        <p:spPr bwMode="auto">
          <a:xfrm>
            <a:off x="500034" y="5286388"/>
            <a:ext cx="8072494"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charset="0"/>
                <a:cs typeface="Arial" charset="0"/>
              </a:rPr>
              <a:t>Pancréas de cobaye : aspect général (x 250)</a:t>
            </a:r>
            <a:endParaRPr kumimoji="0" lang="fr-FR" sz="24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Noter les nombreux acinus (exocrines) à gauche et un ilot de </a:t>
            </a:r>
            <a:r>
              <a:rPr kumimoji="0" lang="fr-FR" sz="1400" b="0" i="0" u="none" strike="noStrike" cap="none" normalizeH="0" baseline="0" dirty="0" err="1" smtClean="0">
                <a:ln>
                  <a:noFill/>
                </a:ln>
                <a:solidFill>
                  <a:schemeClr val="tx1"/>
                </a:solidFill>
                <a:effectLst/>
                <a:latin typeface="Arial" charset="0"/>
                <a:cs typeface="Arial" charset="0"/>
              </a:rPr>
              <a:t>Langerhans</a:t>
            </a:r>
            <a:r>
              <a:rPr kumimoji="0" lang="fr-FR" sz="1400" b="0" i="0" u="none" strike="noStrike" cap="none" normalizeH="0" baseline="0" dirty="0" smtClean="0">
                <a:ln>
                  <a:noFill/>
                </a:ln>
                <a:solidFill>
                  <a:schemeClr val="tx1"/>
                </a:solidFill>
                <a:effectLst/>
                <a:latin typeface="Arial" charset="0"/>
                <a:cs typeface="Arial" charset="0"/>
              </a:rPr>
              <a:t> (endocrine)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 à droite.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charset="0"/>
                <a:cs typeface="Arial" charset="0"/>
              </a:rPr>
              <a:t>Un canal excréteur est visible tout en bas et au milieu du cliché. </a:t>
            </a: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a:srcRect/>
          <a:stretch>
            <a:fillRect/>
          </a:stretch>
        </p:blipFill>
        <p:spPr bwMode="auto">
          <a:xfrm>
            <a:off x="1142976" y="214290"/>
            <a:ext cx="6922094" cy="5191571"/>
          </a:xfrm>
          <a:prstGeom prst="rect">
            <a:avLst/>
          </a:prstGeom>
          <a:noFill/>
          <a:ln w="9525">
            <a:noFill/>
            <a:miter lim="800000"/>
            <a:headEnd/>
            <a:tailEnd/>
          </a:ln>
          <a:effectLst/>
        </p:spPr>
      </p:pic>
      <p:sp>
        <p:nvSpPr>
          <p:cNvPr id="5" name="Rectangle 4"/>
          <p:cNvSpPr/>
          <p:nvPr/>
        </p:nvSpPr>
        <p:spPr>
          <a:xfrm>
            <a:off x="1357290" y="5643578"/>
            <a:ext cx="6572296" cy="954107"/>
          </a:xfrm>
          <a:prstGeom prst="rect">
            <a:avLst/>
          </a:prstGeom>
        </p:spPr>
        <p:txBody>
          <a:bodyPr wrap="square">
            <a:spAutoFit/>
          </a:bodyPr>
          <a:lstStyle/>
          <a:p>
            <a:pPr algn="ctr"/>
            <a:r>
              <a:rPr lang="fr-FR" sz="2800" b="1" dirty="0" smtClean="0">
                <a:solidFill>
                  <a:srgbClr val="7030A0"/>
                </a:solidFill>
                <a:latin typeface="Arial Rounded MT Bold" pitchFamily="34" charset="0"/>
              </a:rPr>
              <a:t>Limite entre un ilot de </a:t>
            </a:r>
            <a:r>
              <a:rPr lang="fr-FR" sz="2800" b="1" dirty="0" err="1" smtClean="0">
                <a:solidFill>
                  <a:srgbClr val="7030A0"/>
                </a:solidFill>
                <a:latin typeface="Arial Rounded MT Bold" pitchFamily="34" charset="0"/>
              </a:rPr>
              <a:t>Langerhans</a:t>
            </a:r>
            <a:r>
              <a:rPr lang="fr-FR" sz="2800" b="1" dirty="0" smtClean="0">
                <a:solidFill>
                  <a:srgbClr val="7030A0"/>
                </a:solidFill>
                <a:latin typeface="Arial Rounded MT Bold" pitchFamily="34" charset="0"/>
              </a:rPr>
              <a:t> et les acinus (x 400)</a:t>
            </a:r>
            <a:endParaRPr lang="fr-FR" sz="2800" dirty="0">
              <a:solidFill>
                <a:srgbClr val="7030A0"/>
              </a:solidFill>
              <a:latin typeface="Arial Rounded MT Bold" pitchFamily="34" charset="0"/>
            </a:endParaRPr>
          </a:p>
        </p:txBody>
      </p:sp>
    </p:spTree>
  </p:cSld>
  <p:clrMapOvr>
    <a:masterClrMapping/>
  </p:clrMapOvr>
  <p:transition spd="slow">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a:srcRect/>
          <a:stretch>
            <a:fillRect/>
          </a:stretch>
        </p:blipFill>
        <p:spPr bwMode="auto">
          <a:xfrm>
            <a:off x="1285852" y="357166"/>
            <a:ext cx="6412998" cy="4809749"/>
          </a:xfrm>
          <a:prstGeom prst="rect">
            <a:avLst/>
          </a:prstGeom>
          <a:noFill/>
          <a:ln w="9525">
            <a:noFill/>
            <a:miter lim="800000"/>
            <a:headEnd/>
            <a:tailEnd/>
          </a:ln>
          <a:effectLst/>
        </p:spPr>
      </p:pic>
      <p:sp>
        <p:nvSpPr>
          <p:cNvPr id="5" name="Rectangle 4"/>
          <p:cNvSpPr/>
          <p:nvPr/>
        </p:nvSpPr>
        <p:spPr>
          <a:xfrm>
            <a:off x="1857356" y="5429264"/>
            <a:ext cx="5286412" cy="954107"/>
          </a:xfrm>
          <a:prstGeom prst="rect">
            <a:avLst/>
          </a:prstGeom>
        </p:spPr>
        <p:txBody>
          <a:bodyPr wrap="square">
            <a:spAutoFit/>
          </a:bodyPr>
          <a:lstStyle/>
          <a:p>
            <a:pPr algn="ctr"/>
            <a:r>
              <a:rPr lang="fr-FR" sz="2800" b="1" dirty="0" smtClean="0">
                <a:solidFill>
                  <a:srgbClr val="7030A0"/>
                </a:solidFill>
                <a:latin typeface="Arial Rounded MT Bold" pitchFamily="34" charset="0"/>
              </a:rPr>
              <a:t>Détail d'un acinus (objectif à immersion, x 1000)</a:t>
            </a:r>
            <a:endParaRPr lang="fr-FR" sz="2800" dirty="0">
              <a:solidFill>
                <a:srgbClr val="7030A0"/>
              </a:solidFill>
              <a:latin typeface="Arial Rounded MT Bold" pitchFamily="34" charset="0"/>
            </a:endParaRPr>
          </a:p>
        </p:txBody>
      </p:sp>
    </p:spTree>
  </p:cSld>
  <p:clrMapOvr>
    <a:masterClrMapping/>
  </p:clrMapOvr>
  <p:transition spd="slow">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1"/>
          <p:cNvPicPr>
            <a:picLocks noGrp="1" noChangeAspect="1" noChangeArrowheads="1"/>
          </p:cNvPicPr>
          <p:nvPr>
            <p:ph idx="1"/>
          </p:nvPr>
        </p:nvPicPr>
        <p:blipFill>
          <a:blip r:embed="rId2"/>
          <a:srcRect/>
          <a:stretch>
            <a:fillRect/>
          </a:stretch>
        </p:blipFill>
        <p:spPr bwMode="auto">
          <a:xfrm>
            <a:off x="1357290" y="214290"/>
            <a:ext cx="6627325" cy="4970494"/>
          </a:xfrm>
          <a:prstGeom prst="rect">
            <a:avLst/>
          </a:prstGeom>
          <a:noFill/>
          <a:ln w="9525">
            <a:noFill/>
            <a:miter lim="800000"/>
            <a:headEnd/>
            <a:tailEnd/>
          </a:ln>
          <a:effectLst/>
        </p:spPr>
      </p:pic>
      <p:sp>
        <p:nvSpPr>
          <p:cNvPr id="5" name="Rectangle 2"/>
          <p:cNvSpPr>
            <a:spLocks noChangeArrowheads="1"/>
          </p:cNvSpPr>
          <p:nvPr/>
        </p:nvSpPr>
        <p:spPr bwMode="auto">
          <a:xfrm>
            <a:off x="0" y="5286388"/>
            <a:ext cx="901618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7030A0"/>
                </a:solidFill>
                <a:effectLst/>
                <a:latin typeface="Arial Rounded MT Bold" pitchFamily="34" charset="0"/>
                <a:cs typeface="Arial" charset="0"/>
              </a:rPr>
              <a:t>Détail d'un ilot de </a:t>
            </a:r>
            <a:r>
              <a:rPr kumimoji="0" lang="fr-FR" sz="2400" b="1" i="0" u="none" strike="noStrike" cap="none" normalizeH="0" baseline="0" dirty="0" err="1" smtClean="0">
                <a:ln>
                  <a:noFill/>
                </a:ln>
                <a:solidFill>
                  <a:srgbClr val="7030A0"/>
                </a:solidFill>
                <a:effectLst/>
                <a:latin typeface="Arial Rounded MT Bold" pitchFamily="34" charset="0"/>
                <a:cs typeface="Arial" charset="0"/>
              </a:rPr>
              <a:t>Langerhans</a:t>
            </a:r>
            <a:r>
              <a:rPr kumimoji="0" lang="fr-FR" sz="2400" b="1" i="0" u="none" strike="noStrike" cap="none" normalizeH="0" baseline="0" dirty="0" smtClean="0">
                <a:ln>
                  <a:noFill/>
                </a:ln>
                <a:solidFill>
                  <a:srgbClr val="7030A0"/>
                </a:solidFill>
                <a:effectLst/>
                <a:latin typeface="Arial Rounded MT Bold" pitchFamily="34" charset="0"/>
                <a:cs typeface="Arial" charset="0"/>
              </a:rPr>
              <a:t> (objectif à immersion, x 1000)</a:t>
            </a:r>
            <a:endParaRPr kumimoji="0" lang="fr-FR" sz="2400" b="0" i="0" u="none" strike="noStrike" cap="none" normalizeH="0" baseline="0" dirty="0" smtClean="0">
              <a:ln>
                <a:noFill/>
              </a:ln>
              <a:solidFill>
                <a:srgbClr val="7030A0"/>
              </a:solidFill>
              <a:effectLst/>
              <a:latin typeface="Arial Rounded MT Bold"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7030A0"/>
                </a:solidFill>
                <a:effectLst/>
                <a:latin typeface="Arial Rounded MT Bold" pitchFamily="34" charset="0"/>
                <a:cs typeface="Arial" charset="0"/>
              </a:rPr>
              <a:t>L</a:t>
            </a:r>
            <a:r>
              <a:rPr kumimoji="0" lang="fr-FR" sz="2000" b="0" i="0" u="none" strike="noStrike" cap="none" normalizeH="0" baseline="0" dirty="0" smtClean="0">
                <a:ln>
                  <a:noFill/>
                </a:ln>
                <a:solidFill>
                  <a:srgbClr val="7030A0"/>
                </a:solidFill>
                <a:effectLst/>
                <a:latin typeface="Arial Rounded MT Bold" pitchFamily="34" charset="0"/>
                <a:cs typeface="Arial" charset="0"/>
              </a:rPr>
              <a:t>es îlots endocrines sécrètent notamment l'insuline et le glucagon,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7030A0"/>
                </a:solidFill>
                <a:effectLst/>
                <a:latin typeface="Arial Rounded MT Bold" pitchFamily="34" charset="0"/>
                <a:cs typeface="Arial" charset="0"/>
              </a:rPr>
              <a:t> hormones intervenant dans l'homéostasie glucidique. </a:t>
            </a:r>
          </a:p>
        </p:txBody>
      </p:sp>
    </p:spTree>
  </p:cSld>
  <p:clrMapOvr>
    <a:masterClrMapping/>
  </p:clrMapOvr>
  <p:transition spd="slow">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1"/>
          <p:cNvPicPr>
            <a:picLocks noGrp="1" noChangeAspect="1" noChangeArrowheads="1"/>
          </p:cNvPicPr>
          <p:nvPr>
            <p:ph idx="1"/>
          </p:nvPr>
        </p:nvPicPr>
        <p:blipFill>
          <a:blip r:embed="rId2"/>
          <a:srcRect/>
          <a:stretch>
            <a:fillRect/>
          </a:stretch>
        </p:blipFill>
        <p:spPr bwMode="auto">
          <a:xfrm>
            <a:off x="1214414" y="214290"/>
            <a:ext cx="6817827" cy="5113370"/>
          </a:xfrm>
          <a:prstGeom prst="rect">
            <a:avLst/>
          </a:prstGeom>
          <a:noFill/>
          <a:ln w="9525">
            <a:noFill/>
            <a:miter lim="800000"/>
            <a:headEnd/>
            <a:tailEnd/>
          </a:ln>
          <a:effectLst/>
        </p:spPr>
      </p:pic>
      <p:sp>
        <p:nvSpPr>
          <p:cNvPr id="5" name="Rectangle 4"/>
          <p:cNvSpPr/>
          <p:nvPr/>
        </p:nvSpPr>
        <p:spPr>
          <a:xfrm>
            <a:off x="2428860" y="5786454"/>
            <a:ext cx="4912370" cy="584775"/>
          </a:xfrm>
          <a:prstGeom prst="rect">
            <a:avLst/>
          </a:prstGeom>
        </p:spPr>
        <p:txBody>
          <a:bodyPr wrap="none">
            <a:spAutoFit/>
          </a:bodyPr>
          <a:lstStyle/>
          <a:p>
            <a:r>
              <a:rPr lang="fr-FR" sz="3200" b="1" dirty="0" smtClean="0">
                <a:solidFill>
                  <a:srgbClr val="7030A0"/>
                </a:solidFill>
                <a:latin typeface="Arial Rounded MT Bold" pitchFamily="34" charset="0"/>
              </a:rPr>
              <a:t>Canal excréteur (x 400)</a:t>
            </a:r>
            <a:r>
              <a:rPr lang="fr-FR" sz="3200" dirty="0" smtClean="0">
                <a:solidFill>
                  <a:srgbClr val="7030A0"/>
                </a:solidFill>
                <a:latin typeface="Arial Rounded MT Bold" pitchFamily="34" charset="0"/>
              </a:rPr>
              <a:t> </a:t>
            </a:r>
            <a:endParaRPr lang="fr-FR" sz="3200" dirty="0">
              <a:solidFill>
                <a:srgbClr val="7030A0"/>
              </a:solidFill>
              <a:latin typeface="Arial Rounded MT Bold" pitchFamily="34" charset="0"/>
            </a:endParaRPr>
          </a:p>
        </p:txBody>
      </p:sp>
    </p:spTree>
  </p:cSld>
  <p:clrMapOvr>
    <a:masterClrMapping/>
  </p:clrMapOvr>
  <p:transition spd="slow">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9153" name="Picture 1"/>
          <p:cNvPicPr>
            <a:picLocks noGrp="1" noChangeAspect="1" noChangeArrowheads="1"/>
          </p:cNvPicPr>
          <p:nvPr>
            <p:ph idx="1"/>
          </p:nvPr>
        </p:nvPicPr>
        <p:blipFill>
          <a:blip r:embed="rId2"/>
          <a:srcRect/>
          <a:stretch>
            <a:fillRect/>
          </a:stretch>
        </p:blipFill>
        <p:spPr bwMode="auto">
          <a:xfrm>
            <a:off x="1285852" y="0"/>
            <a:ext cx="6286543" cy="4714908"/>
          </a:xfrm>
          <a:prstGeom prst="rect">
            <a:avLst/>
          </a:prstGeom>
          <a:noFill/>
          <a:ln w="9525">
            <a:noFill/>
            <a:miter lim="800000"/>
            <a:headEnd/>
            <a:tailEnd/>
          </a:ln>
          <a:effectLst/>
        </p:spPr>
      </p:pic>
      <p:sp>
        <p:nvSpPr>
          <p:cNvPr id="49154" name="Rectangle 2"/>
          <p:cNvSpPr>
            <a:spLocks noChangeArrowheads="1"/>
          </p:cNvSpPr>
          <p:nvPr/>
        </p:nvSpPr>
        <p:spPr bwMode="auto">
          <a:xfrm>
            <a:off x="500034" y="4919008"/>
            <a:ext cx="82153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7030A0"/>
                </a:solidFill>
                <a:effectLst/>
                <a:latin typeface="Arial Rounded MT Bold" pitchFamily="34" charset="0"/>
                <a:cs typeface="Arial" charset="0"/>
              </a:rPr>
              <a:t>Trois adipocytes au milieu des acinus (x 400)</a:t>
            </a:r>
            <a:endParaRPr kumimoji="0" lang="fr-FR" sz="2400" b="0" i="0" u="none" strike="noStrike" cap="none" normalizeH="0" baseline="0" dirty="0" smtClean="0">
              <a:ln>
                <a:noFill/>
              </a:ln>
              <a:solidFill>
                <a:srgbClr val="7030A0"/>
              </a:solidFill>
              <a:effectLst/>
              <a:latin typeface="Arial Rounded MT Bold"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7030A0"/>
                </a:solidFill>
                <a:effectLst/>
                <a:latin typeface="Arial Rounded MT Bold" pitchFamily="34" charset="0"/>
                <a:cs typeface="Arial" charset="0"/>
              </a:rPr>
              <a:t>Noter la grande taille de ces cellules dont le contenu cytoplasmique formé</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rgbClr val="7030A0"/>
                </a:solidFill>
                <a:effectLst/>
                <a:latin typeface="Arial Rounded MT Bold" pitchFamily="34" charset="0"/>
                <a:cs typeface="Arial" charset="0"/>
              </a:rPr>
              <a:t> de graisses a été extrait lors de la préparation des lames. </a:t>
            </a:r>
          </a:p>
        </p:txBody>
      </p:sp>
    </p:spTree>
  </p:cSld>
  <p:clrMapOvr>
    <a:masterClrMapping/>
  </p:clrMapOvr>
  <p:transition spd="slow">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1"/>
          <p:cNvPicPr>
            <a:picLocks noGrp="1" noChangeAspect="1" noChangeArrowheads="1"/>
          </p:cNvPicPr>
          <p:nvPr>
            <p:ph idx="1"/>
          </p:nvPr>
        </p:nvPicPr>
        <p:blipFill>
          <a:blip r:embed="rId2"/>
          <a:srcRect/>
          <a:stretch>
            <a:fillRect/>
          </a:stretch>
        </p:blipFill>
        <p:spPr bwMode="auto">
          <a:xfrm>
            <a:off x="1428728" y="214290"/>
            <a:ext cx="6198684" cy="4649013"/>
          </a:xfrm>
          <a:prstGeom prst="rect">
            <a:avLst/>
          </a:prstGeom>
          <a:noFill/>
          <a:ln w="9525">
            <a:noFill/>
            <a:miter lim="800000"/>
            <a:headEnd/>
            <a:tailEnd/>
          </a:ln>
          <a:effectLst/>
        </p:spPr>
      </p:pic>
      <p:sp>
        <p:nvSpPr>
          <p:cNvPr id="5" name="Rectangle 2"/>
          <p:cNvSpPr>
            <a:spLocks noChangeArrowheads="1"/>
          </p:cNvSpPr>
          <p:nvPr/>
        </p:nvSpPr>
        <p:spPr bwMode="auto">
          <a:xfrm>
            <a:off x="285720" y="5143512"/>
            <a:ext cx="850109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7030A0"/>
                </a:solidFill>
                <a:effectLst/>
                <a:latin typeface="Arial Rounded MT Bold" pitchFamily="34" charset="0"/>
                <a:cs typeface="Arial" charset="0"/>
              </a:rPr>
              <a:t>Artériole coupée transversalement (x 100)</a:t>
            </a:r>
            <a:endParaRPr kumimoji="0" lang="fr-FR" sz="2800" b="0" i="0" u="none" strike="noStrike" cap="none" normalizeH="0" baseline="0" dirty="0" smtClean="0">
              <a:ln>
                <a:noFill/>
              </a:ln>
              <a:solidFill>
                <a:srgbClr val="7030A0"/>
              </a:solidFill>
              <a:effectLst/>
              <a:latin typeface="Arial Rounded MT Bold" pitchFamily="34"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7030A0"/>
                </a:solidFill>
                <a:effectLst/>
                <a:latin typeface="Arial Rounded MT Bold" pitchFamily="34" charset="0"/>
                <a:cs typeface="Arial" charset="0"/>
              </a:rPr>
              <a:t>Noter les hématies dans la lumière du vaisseau et le tissu conjonctif environnant. </a:t>
            </a:r>
          </a:p>
        </p:txBody>
      </p:sp>
    </p:spTree>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14338"/>
            <a:ext cx="8329642" cy="1571636"/>
          </a:xfrm>
        </p:spPr>
        <p:txBody>
          <a:bodyPr>
            <a:normAutofit/>
          </a:bodyPr>
          <a:lstStyle/>
          <a:p>
            <a:r>
              <a:rPr lang="fr-FR" sz="6600" dirty="0" smtClean="0">
                <a:solidFill>
                  <a:srgbClr val="7030A0"/>
                </a:solidFill>
                <a:latin typeface="Brush Script MT" pitchFamily="66" charset="0"/>
              </a:rPr>
              <a:t>Merci pour votre attention</a:t>
            </a:r>
            <a:endParaRPr lang="fr-FR" sz="6600" dirty="0">
              <a:solidFill>
                <a:srgbClr val="7030A0"/>
              </a:solidFill>
              <a:latin typeface="Brush Script MT" pitchFamily="66" charset="0"/>
            </a:endParaRPr>
          </a:p>
        </p:txBody>
      </p:sp>
      <p:sp>
        <p:nvSpPr>
          <p:cNvPr id="3" name="Espace réservé du contenu 2"/>
          <p:cNvSpPr>
            <a:spLocks noGrp="1"/>
          </p:cNvSpPr>
          <p:nvPr>
            <p:ph idx="1"/>
          </p:nvPr>
        </p:nvSpPr>
        <p:spPr>
          <a:xfrm>
            <a:off x="771524" y="1643050"/>
            <a:ext cx="8372476" cy="1143008"/>
          </a:xfrm>
        </p:spPr>
        <p:txBody>
          <a:bodyPr/>
          <a:lstStyle/>
          <a:p>
            <a:endParaRPr lang="fr-FR" dirty="0"/>
          </a:p>
        </p:txBody>
      </p:sp>
      <p:pic>
        <p:nvPicPr>
          <p:cNvPr id="4" name="Image 3" descr="http://omardesign.files.wordpress.com/2011/12/011.jpg"/>
          <p:cNvPicPr/>
          <p:nvPr/>
        </p:nvPicPr>
        <p:blipFill>
          <a:blip r:embed="rId3"/>
          <a:srcRect/>
          <a:stretch>
            <a:fillRect/>
          </a:stretch>
        </p:blipFill>
        <p:spPr bwMode="auto">
          <a:xfrm>
            <a:off x="0" y="1000108"/>
            <a:ext cx="9144000" cy="5357850"/>
          </a:xfrm>
          <a:prstGeom prst="rect">
            <a:avLst/>
          </a:prstGeom>
          <a:noFill/>
          <a:ln w="9525">
            <a:noFill/>
            <a:miter lim="800000"/>
            <a:headEnd/>
            <a:tailEnd/>
          </a:ln>
        </p:spPr>
      </p:pic>
      <p:sp>
        <p:nvSpPr>
          <p:cNvPr id="5" name="ZoneTexte 4"/>
          <p:cNvSpPr txBox="1"/>
          <p:nvPr/>
        </p:nvSpPr>
        <p:spPr>
          <a:xfrm>
            <a:off x="428596" y="6396335"/>
            <a:ext cx="8286808" cy="461665"/>
          </a:xfrm>
          <a:prstGeom prst="rect">
            <a:avLst/>
          </a:prstGeom>
          <a:noFill/>
        </p:spPr>
        <p:txBody>
          <a:bodyPr wrap="square" rtlCol="0">
            <a:spAutoFit/>
          </a:bodyPr>
          <a:lstStyle/>
          <a:p>
            <a:pPr algn="ctr"/>
            <a:r>
              <a:rPr lang="fr-FR" sz="2400" b="1" dirty="0" smtClean="0"/>
              <a:t> </a:t>
            </a:r>
            <a:endParaRPr lang="fr-FR" sz="2400" b="1" dirty="0"/>
          </a:p>
        </p:txBody>
      </p:sp>
    </p:spTree>
  </p:cSld>
  <p:clrMapOvr>
    <a:masterClrMapping/>
  </p:clrMapOvr>
  <p:transition spd="slow">
    <p:newsflash/>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p:txBody>
          <a:bodyPr/>
          <a:lstStyle/>
          <a:p>
            <a:endParaRPr lang="fr-FR" dirty="0"/>
          </a:p>
        </p:txBody>
      </p:sp>
      <p:pic>
        <p:nvPicPr>
          <p:cNvPr id="1026" name="Picture 2" descr="G:\sarah\5974949pancreas-gif.gif"/>
          <p:cNvPicPr>
            <a:picLocks noChangeAspect="1" noChangeArrowheads="1"/>
          </p:cNvPicPr>
          <p:nvPr/>
        </p:nvPicPr>
        <p:blipFill>
          <a:blip r:embed="rId2"/>
          <a:srcRect/>
          <a:stretch>
            <a:fillRect/>
          </a:stretch>
        </p:blipFill>
        <p:spPr bwMode="auto">
          <a:xfrm>
            <a:off x="1024234" y="1772816"/>
            <a:ext cx="7125379" cy="3718153"/>
          </a:xfrm>
          <a:prstGeom prst="rect">
            <a:avLst/>
          </a:prstGeom>
          <a:noFill/>
        </p:spPr>
      </p:pic>
      <p:sp>
        <p:nvSpPr>
          <p:cNvPr id="6" name="ZoneTexte 5"/>
          <p:cNvSpPr txBox="1"/>
          <p:nvPr/>
        </p:nvSpPr>
        <p:spPr>
          <a:xfrm>
            <a:off x="14924" y="-819472"/>
            <a:ext cx="9144000" cy="2308324"/>
          </a:xfrm>
          <a:prstGeom prst="rect">
            <a:avLst/>
          </a:prstGeom>
          <a:noFill/>
        </p:spPr>
        <p:txBody>
          <a:bodyPr wrap="square" rtlCol="0">
            <a:spAutoFit/>
          </a:bodyPr>
          <a:lstStyle/>
          <a:p>
            <a:pPr algn="ctr"/>
            <a:r>
              <a:rPr lang="fr-FR" sz="3200" dirty="0" smtClean="0"/>
              <a:t> </a:t>
            </a:r>
            <a:endParaRPr lang="fr-FR" sz="3200" dirty="0" smtClean="0"/>
          </a:p>
          <a:p>
            <a:pPr algn="ctr"/>
            <a:endParaRPr lang="fr-FR" sz="3200" dirty="0" smtClean="0"/>
          </a:p>
          <a:p>
            <a:pPr algn="ctr"/>
            <a:r>
              <a:rPr lang="fr-FR" sz="8000" dirty="0" smtClean="0">
                <a:solidFill>
                  <a:schemeClr val="accent4">
                    <a:lumMod val="75000"/>
                  </a:schemeClr>
                </a:solidFill>
              </a:rPr>
              <a:t>PANCREAS</a:t>
            </a:r>
            <a:endParaRPr lang="fr-FR" sz="4800" dirty="0">
              <a:solidFill>
                <a:schemeClr val="accent4">
                  <a:lumMod val="75000"/>
                </a:schemeClr>
              </a:solidFill>
            </a:endParaRPr>
          </a:p>
        </p:txBody>
      </p:sp>
      <p:pic>
        <p:nvPicPr>
          <p:cNvPr id="1027" name="Picture 3" descr="G:\sarah\372876_295842470452488_987692832_n.jpg"/>
          <p:cNvPicPr>
            <a:picLocks noChangeAspect="1" noChangeArrowheads="1"/>
          </p:cNvPicPr>
          <p:nvPr/>
        </p:nvPicPr>
        <p:blipFill>
          <a:blip r:embed="rId3"/>
          <a:srcRect/>
          <a:stretch>
            <a:fillRect/>
          </a:stretch>
        </p:blipFill>
        <p:spPr bwMode="auto">
          <a:xfrm flipV="1">
            <a:off x="296064" y="1785926"/>
            <a:ext cx="45719" cy="55625"/>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3"/>
          <a:srcRect/>
          <a:stretch>
            <a:fillRect/>
          </a:stretch>
        </p:blipFill>
        <p:spPr bwMode="auto">
          <a:xfrm>
            <a:off x="285720" y="214290"/>
            <a:ext cx="8501090" cy="4748343"/>
          </a:xfrm>
          <a:prstGeom prst="rect">
            <a:avLst/>
          </a:prstGeom>
          <a:noFill/>
          <a:ln w="9525">
            <a:noFill/>
            <a:miter lim="800000"/>
            <a:headEnd/>
            <a:tailEnd/>
          </a:ln>
          <a:effectLst/>
        </p:spPr>
      </p:pic>
      <p:sp>
        <p:nvSpPr>
          <p:cNvPr id="5" name="Rectangle 4"/>
          <p:cNvSpPr/>
          <p:nvPr/>
        </p:nvSpPr>
        <p:spPr>
          <a:xfrm>
            <a:off x="714348" y="5000636"/>
            <a:ext cx="8001024" cy="1323439"/>
          </a:xfrm>
          <a:prstGeom prst="rect">
            <a:avLst/>
          </a:prstGeom>
        </p:spPr>
        <p:txBody>
          <a:bodyPr wrap="square">
            <a:spAutoFit/>
          </a:bodyPr>
          <a:lstStyle/>
          <a:p>
            <a:pPr algn="ctr"/>
            <a:r>
              <a:rPr lang="fr-FR" sz="2000" dirty="0" smtClean="0">
                <a:solidFill>
                  <a:srgbClr val="7030A0"/>
                </a:solidFill>
                <a:latin typeface="Arial Rounded MT Bold" pitchFamily="34" charset="0"/>
              </a:rPr>
              <a:t>Le est une glande </a:t>
            </a:r>
            <a:r>
              <a:rPr lang="fr-FR" sz="2000" dirty="0" err="1" smtClean="0">
                <a:solidFill>
                  <a:srgbClr val="7030A0"/>
                </a:solidFill>
                <a:latin typeface="Arial Rounded MT Bold" pitchFamily="34" charset="0"/>
              </a:rPr>
              <a:t>amphicrine</a:t>
            </a:r>
            <a:r>
              <a:rPr lang="fr-FR" sz="2000" dirty="0" smtClean="0">
                <a:solidFill>
                  <a:srgbClr val="7030A0"/>
                </a:solidFill>
                <a:latin typeface="Arial Rounded MT Bold" pitchFamily="34" charset="0"/>
              </a:rPr>
              <a:t>. On y distingue en 1 une portion pancréas  exocrine d'aspect général foncé, au sein de laquelle sont disséminés, en 2, de petits îlots de cellules plus claires à sécrétion endocrine. On les appelle îlots de </a:t>
            </a:r>
            <a:r>
              <a:rPr lang="fr-FR" sz="2000" dirty="0" err="1" smtClean="0">
                <a:solidFill>
                  <a:srgbClr val="7030A0"/>
                </a:solidFill>
                <a:latin typeface="Arial Rounded MT Bold" pitchFamily="34" charset="0"/>
              </a:rPr>
              <a:t>Langerhans</a:t>
            </a:r>
            <a:r>
              <a:rPr lang="fr-FR" sz="2000" dirty="0" smtClean="0">
                <a:solidFill>
                  <a:srgbClr val="7030A0"/>
                </a:solidFill>
                <a:latin typeface="Arial Rounded MT Bold" pitchFamily="34" charset="0"/>
              </a:rPr>
              <a:t>. </a:t>
            </a:r>
            <a:endParaRPr lang="fr-FR" sz="2000" dirty="0">
              <a:solidFill>
                <a:srgbClr val="7030A0"/>
              </a:solidFill>
              <a:latin typeface="Arial Rounded MT Bold"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84176" y="928670"/>
            <a:ext cx="3980512" cy="5643602"/>
          </a:xfrm>
          <a:prstGeom prst="rect">
            <a:avLst/>
          </a:prstGeom>
          <a:noFill/>
          <a:ln w="9525">
            <a:noFill/>
            <a:miter lim="800000"/>
            <a:headEnd/>
            <a:tailEnd/>
          </a:ln>
          <a:effectLst/>
        </p:spPr>
      </p:pic>
      <p:sp>
        <p:nvSpPr>
          <p:cNvPr id="5" name="Titre 1"/>
          <p:cNvSpPr>
            <a:spLocks noGrp="1"/>
          </p:cNvSpPr>
          <p:nvPr>
            <p:ph type="title"/>
          </p:nvPr>
        </p:nvSpPr>
        <p:spPr>
          <a:xfrm>
            <a:off x="3671878" y="0"/>
            <a:ext cx="5472122" cy="1082660"/>
          </a:xfrm>
        </p:spPr>
        <p:txBody>
          <a:bodyPr/>
          <a:lstStyle/>
          <a:p>
            <a:r>
              <a:rPr lang="fr-FR" dirty="0" smtClean="0"/>
              <a:t>La portion exocrine</a:t>
            </a:r>
            <a:endParaRPr lang="fr-FR" dirty="0"/>
          </a:p>
        </p:txBody>
      </p:sp>
      <p:sp>
        <p:nvSpPr>
          <p:cNvPr id="6" name="Rectangle 5"/>
          <p:cNvSpPr/>
          <p:nvPr/>
        </p:nvSpPr>
        <p:spPr>
          <a:xfrm>
            <a:off x="4571968" y="1142984"/>
            <a:ext cx="4572032" cy="5262979"/>
          </a:xfrm>
          <a:prstGeom prst="rect">
            <a:avLst/>
          </a:prstGeom>
        </p:spPr>
        <p:txBody>
          <a:bodyPr wrap="square">
            <a:spAutoFit/>
          </a:bodyPr>
          <a:lstStyle/>
          <a:p>
            <a:r>
              <a:rPr lang="fr-FR" sz="2400" dirty="0" smtClean="0">
                <a:solidFill>
                  <a:srgbClr val="7030A0"/>
                </a:solidFill>
                <a:latin typeface="Arial Rounded MT Bold" pitchFamily="34" charset="0"/>
              </a:rPr>
              <a:t>La portion exocrine est constituée d'unités </a:t>
            </a:r>
            <a:r>
              <a:rPr lang="fr-FR" sz="2400" dirty="0" err="1" smtClean="0">
                <a:solidFill>
                  <a:srgbClr val="7030A0"/>
                </a:solidFill>
                <a:latin typeface="Arial Rounded MT Bold" pitchFamily="34" charset="0"/>
              </a:rPr>
              <a:t>sécrétantes</a:t>
            </a:r>
            <a:r>
              <a:rPr lang="fr-FR" sz="2400" dirty="0" smtClean="0">
                <a:solidFill>
                  <a:srgbClr val="7030A0"/>
                </a:solidFill>
                <a:latin typeface="Arial Rounded MT Bold" pitchFamily="34" charset="0"/>
              </a:rPr>
              <a:t> acineuses, notées en 1. L'aspect foncé de leurs cellules révèle une sécrétion séreuse. Cette sécrétion est tout d'abord évacuée par de petits canaux excréteurs, fléchés en 2. On les appelle passages intercalaires. Ils sont logés entre les unités </a:t>
            </a:r>
            <a:r>
              <a:rPr lang="fr-FR" sz="2400" dirty="0" err="1" smtClean="0">
                <a:solidFill>
                  <a:srgbClr val="7030A0"/>
                </a:solidFill>
                <a:latin typeface="Arial Rounded MT Bold" pitchFamily="34" charset="0"/>
              </a:rPr>
              <a:t>sécrétantes</a:t>
            </a:r>
            <a:r>
              <a:rPr lang="fr-FR" sz="2400" dirty="0" smtClean="0">
                <a:solidFill>
                  <a:srgbClr val="7030A0"/>
                </a:solidFill>
                <a:latin typeface="Arial Rounded MT Bold" pitchFamily="34" charset="0"/>
              </a:rPr>
              <a:t> et limités par un épithélium cubique simple.  </a:t>
            </a:r>
            <a:endParaRPr lang="fr-FR" sz="2400" dirty="0">
              <a:solidFill>
                <a:srgbClr val="7030A0"/>
              </a:solidFill>
              <a:latin typeface="Arial Rounded MT Bold"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a:srcRect/>
          <a:stretch>
            <a:fillRect/>
          </a:stretch>
        </p:blipFill>
        <p:spPr bwMode="auto">
          <a:xfrm>
            <a:off x="1214414" y="301753"/>
            <a:ext cx="6858048" cy="4270255"/>
          </a:xfrm>
          <a:prstGeom prst="rect">
            <a:avLst/>
          </a:prstGeom>
          <a:noFill/>
          <a:ln w="9525">
            <a:noFill/>
            <a:miter lim="800000"/>
            <a:headEnd/>
            <a:tailEnd/>
          </a:ln>
          <a:effectLst/>
        </p:spPr>
      </p:pic>
      <p:sp>
        <p:nvSpPr>
          <p:cNvPr id="6" name="Rectangle 5"/>
          <p:cNvSpPr/>
          <p:nvPr/>
        </p:nvSpPr>
        <p:spPr>
          <a:xfrm>
            <a:off x="214282" y="4643446"/>
            <a:ext cx="8643998" cy="2246769"/>
          </a:xfrm>
          <a:prstGeom prst="rect">
            <a:avLst/>
          </a:prstGeom>
        </p:spPr>
        <p:txBody>
          <a:bodyPr wrap="square">
            <a:spAutoFit/>
          </a:bodyPr>
          <a:lstStyle/>
          <a:p>
            <a:pPr algn="ctr"/>
            <a:r>
              <a:rPr lang="fr-FR" sz="2000" dirty="0" smtClean="0">
                <a:solidFill>
                  <a:srgbClr val="7030A0"/>
                </a:solidFill>
                <a:latin typeface="Arial Rounded MT Bold" pitchFamily="34" charset="0"/>
              </a:rPr>
              <a:t>Voici un acinus pancréatique, acinus séreux assez semblable à l'acinus parotidien. Le pôle basal des cellules, en 1, est très basophile, vu sa grande richesse en réticulum rugueux. En 2, les grains de zymogène s'accumulent au pôle apical. Signalons toutefois une différence avec la parotide: l'acinus pancréatique n'est pas entouré de cellules </a:t>
            </a:r>
            <a:r>
              <a:rPr lang="fr-FR" sz="2000" dirty="0" err="1" smtClean="0">
                <a:solidFill>
                  <a:srgbClr val="7030A0"/>
                </a:solidFill>
                <a:latin typeface="Arial Rounded MT Bold" pitchFamily="34" charset="0"/>
              </a:rPr>
              <a:t>myo-épithéliales</a:t>
            </a:r>
            <a:r>
              <a:rPr lang="fr-FR" sz="2000" dirty="0" smtClean="0">
                <a:solidFill>
                  <a:srgbClr val="7030A0"/>
                </a:solidFill>
                <a:latin typeface="Arial Rounded MT Bold" pitchFamily="34" charset="0"/>
              </a:rPr>
              <a:t>. De plus, sa forme est souvent plus irrégulière. </a:t>
            </a:r>
            <a:endParaRPr lang="fr-FR" sz="2000" dirty="0">
              <a:solidFill>
                <a:srgbClr val="7030A0"/>
              </a:solidFill>
              <a:latin typeface="Arial Rounded MT Bold"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kumimoji="0" lang="fr-FR" sz="3200" b="0" i="0" u="none" strike="noStrike" cap="none" normalizeH="0" baseline="0" dirty="0" smtClean="0">
                <a:ln>
                  <a:noFill/>
                </a:ln>
                <a:solidFill>
                  <a:schemeClr val="tx1"/>
                </a:solidFill>
                <a:effectLst/>
                <a:latin typeface="Arial" charset="0"/>
                <a:cs typeface="Arial" charset="0"/>
              </a:rPr>
              <a:t>Canal excréteur </a:t>
            </a:r>
            <a:r>
              <a:rPr kumimoji="0" lang="fr-FR" sz="2400" b="0" i="0" u="none" strike="noStrike" cap="none" normalizeH="0" baseline="0" dirty="0" smtClean="0">
                <a:ln>
                  <a:noFill/>
                </a:ln>
                <a:solidFill>
                  <a:schemeClr val="tx1"/>
                </a:solidFill>
                <a:effectLst/>
                <a:latin typeface="Arial" charset="0"/>
                <a:cs typeface="Arial" charset="0"/>
              </a:rPr>
              <a:t>  [ Glandes </a:t>
            </a:r>
            <a:r>
              <a:rPr kumimoji="0" lang="fr-FR" sz="2400" b="0" i="0" u="none" strike="noStrike" cap="none" normalizeH="0" baseline="0" dirty="0" err="1" smtClean="0">
                <a:ln>
                  <a:noFill/>
                </a:ln>
                <a:solidFill>
                  <a:schemeClr val="tx1"/>
                </a:solidFill>
                <a:effectLst/>
                <a:latin typeface="Arial" charset="0"/>
                <a:cs typeface="Arial" charset="0"/>
              </a:rPr>
              <a:t>amphicrines</a:t>
            </a:r>
            <a:r>
              <a:rPr kumimoji="0" lang="fr-FR" sz="2400" b="0" i="0" u="none" strike="noStrike" cap="none" normalizeH="0" baseline="0" dirty="0" smtClean="0">
                <a:ln>
                  <a:noFill/>
                </a:ln>
                <a:solidFill>
                  <a:schemeClr val="tx1"/>
                </a:solidFill>
                <a:effectLst/>
                <a:latin typeface="Arial" charset="0"/>
                <a:cs typeface="Arial" charset="0"/>
              </a:rPr>
              <a:t>/Pancréas ]</a:t>
            </a:r>
            <a:br>
              <a:rPr kumimoji="0" lang="fr-FR" sz="2400" b="0" i="0" u="none" strike="noStrike" cap="none" normalizeH="0" baseline="0" dirty="0" smtClean="0">
                <a:ln>
                  <a:noFill/>
                </a:ln>
                <a:solidFill>
                  <a:schemeClr val="tx1"/>
                </a:solidFill>
                <a:effectLst/>
                <a:latin typeface="Arial" charset="0"/>
                <a:cs typeface="Arial" charset="0"/>
              </a:rPr>
            </a:br>
            <a:endParaRPr lang="fr-FR" sz="2400" dirty="0"/>
          </a:p>
        </p:txBody>
      </p:sp>
      <p:pic>
        <p:nvPicPr>
          <p:cNvPr id="4" name="Picture 2"/>
          <p:cNvPicPr>
            <a:picLocks noGrp="1" noChangeAspect="1" noChangeArrowheads="1"/>
          </p:cNvPicPr>
          <p:nvPr>
            <p:ph idx="1"/>
          </p:nvPr>
        </p:nvPicPr>
        <p:blipFill>
          <a:blip r:embed="rId2"/>
          <a:srcRect/>
          <a:stretch>
            <a:fillRect/>
          </a:stretch>
        </p:blipFill>
        <p:spPr bwMode="auto">
          <a:xfrm>
            <a:off x="214282" y="1214422"/>
            <a:ext cx="5305783" cy="5000660"/>
          </a:xfrm>
          <a:prstGeom prst="rect">
            <a:avLst/>
          </a:prstGeom>
          <a:noFill/>
          <a:ln w="9525">
            <a:noFill/>
            <a:miter lim="800000"/>
            <a:headEnd/>
            <a:tailEnd/>
          </a:ln>
          <a:effectLst/>
        </p:spPr>
      </p:pic>
      <p:sp>
        <p:nvSpPr>
          <p:cNvPr id="5" name="Rectangle 4"/>
          <p:cNvSpPr/>
          <p:nvPr/>
        </p:nvSpPr>
        <p:spPr>
          <a:xfrm>
            <a:off x="5643570" y="1214422"/>
            <a:ext cx="3286116" cy="5078313"/>
          </a:xfrm>
          <a:prstGeom prst="rect">
            <a:avLst/>
          </a:prstGeom>
        </p:spPr>
        <p:txBody>
          <a:bodyPr wrap="square">
            <a:spAutoFit/>
          </a:bodyPr>
          <a:lstStyle/>
          <a:p>
            <a:pPr algn="ctr"/>
            <a:r>
              <a:rPr lang="fr-FR" dirty="0" smtClean="0">
                <a:solidFill>
                  <a:srgbClr val="7030A0"/>
                </a:solidFill>
                <a:latin typeface="Arial Rounded MT Bold" pitchFamily="34" charset="0"/>
              </a:rPr>
              <a:t>Comme l'indiquent les flèches, on peut parfois rencontrer une ou plusieurs cellules plus claires au centre de l'acinus pancréatique. C'est une coupe transversale du canal excréteur qui, dans certains cas, remonte dans l'unité </a:t>
            </a:r>
            <a:r>
              <a:rPr lang="fr-FR" dirty="0" err="1" smtClean="0">
                <a:solidFill>
                  <a:srgbClr val="7030A0"/>
                </a:solidFill>
                <a:latin typeface="Arial Rounded MT Bold" pitchFamily="34" charset="0"/>
              </a:rPr>
              <a:t>sécrétante</a:t>
            </a:r>
            <a:r>
              <a:rPr lang="fr-FR" dirty="0" smtClean="0">
                <a:solidFill>
                  <a:srgbClr val="7030A0"/>
                </a:solidFill>
                <a:latin typeface="Arial Rounded MT Bold" pitchFamily="34" charset="0"/>
              </a:rPr>
              <a:t>. Les cellules qui le bordent à ce niveau sont appelées cellules </a:t>
            </a:r>
            <a:r>
              <a:rPr lang="fr-FR" dirty="0" err="1" smtClean="0">
                <a:solidFill>
                  <a:srgbClr val="7030A0"/>
                </a:solidFill>
                <a:latin typeface="Arial Rounded MT Bold" pitchFamily="34" charset="0"/>
              </a:rPr>
              <a:t>centro</a:t>
            </a:r>
            <a:r>
              <a:rPr lang="fr-FR" dirty="0" smtClean="0">
                <a:solidFill>
                  <a:srgbClr val="7030A0"/>
                </a:solidFill>
                <a:latin typeface="Arial Rounded MT Bold" pitchFamily="34" charset="0"/>
              </a:rPr>
              <a:t>-acineuses. Leur cytoplasme apparaît plus clair que celui des cellules séreuses, puisqu'il ne contient pas de produit de sécrétion.</a:t>
            </a:r>
            <a:endParaRPr lang="fr-FR" dirty="0">
              <a:solidFill>
                <a:srgbClr val="7030A0"/>
              </a:solidFill>
              <a:latin typeface="Arial Rounded MT Bol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Portion exocrine du pancréas</a:t>
            </a:r>
            <a:br>
              <a:rPr lang="fr-FR" sz="3600" dirty="0" smtClean="0"/>
            </a:br>
            <a:endParaRPr lang="fr-FR" sz="3600" dirty="0"/>
          </a:p>
        </p:txBody>
      </p:sp>
      <p:pic>
        <p:nvPicPr>
          <p:cNvPr id="4" name="Picture 2"/>
          <p:cNvPicPr>
            <a:picLocks noGrp="1" noChangeAspect="1" noChangeArrowheads="1"/>
          </p:cNvPicPr>
          <p:nvPr>
            <p:ph idx="1"/>
          </p:nvPr>
        </p:nvPicPr>
        <p:blipFill>
          <a:blip r:embed="rId2"/>
          <a:srcRect/>
          <a:stretch>
            <a:fillRect/>
          </a:stretch>
        </p:blipFill>
        <p:spPr bwMode="auto">
          <a:xfrm>
            <a:off x="285720" y="1174487"/>
            <a:ext cx="4357718" cy="5345917"/>
          </a:xfrm>
          <a:prstGeom prst="rect">
            <a:avLst/>
          </a:prstGeom>
          <a:noFill/>
          <a:ln w="9525">
            <a:noFill/>
            <a:miter lim="800000"/>
            <a:headEnd/>
            <a:tailEnd/>
          </a:ln>
          <a:effectLst/>
        </p:spPr>
      </p:pic>
      <p:sp>
        <p:nvSpPr>
          <p:cNvPr id="5" name="Rectangle 4"/>
          <p:cNvSpPr/>
          <p:nvPr/>
        </p:nvSpPr>
        <p:spPr>
          <a:xfrm>
            <a:off x="5143504" y="1428736"/>
            <a:ext cx="3500462" cy="4524315"/>
          </a:xfrm>
          <a:prstGeom prst="rect">
            <a:avLst/>
          </a:prstGeom>
        </p:spPr>
        <p:txBody>
          <a:bodyPr wrap="square">
            <a:spAutoFit/>
          </a:bodyPr>
          <a:lstStyle/>
          <a:p>
            <a:pPr algn="ctr"/>
            <a:r>
              <a:rPr lang="fr-FR" sz="2400" dirty="0" smtClean="0">
                <a:solidFill>
                  <a:srgbClr val="7030A0"/>
                </a:solidFill>
                <a:latin typeface="Arial Rounded MT Bold" pitchFamily="34" charset="0"/>
              </a:rPr>
              <a:t>En 1, la méthode de </a:t>
            </a:r>
            <a:r>
              <a:rPr lang="fr-FR" sz="2400" dirty="0" err="1" smtClean="0">
                <a:solidFill>
                  <a:srgbClr val="7030A0"/>
                </a:solidFill>
                <a:latin typeface="Arial Rounded MT Bold" pitchFamily="34" charset="0"/>
              </a:rPr>
              <a:t>Gomori</a:t>
            </a:r>
            <a:r>
              <a:rPr lang="fr-FR" sz="2400" dirty="0" smtClean="0">
                <a:solidFill>
                  <a:srgbClr val="7030A0"/>
                </a:solidFill>
                <a:latin typeface="Arial Rounded MT Bold" pitchFamily="34" charset="0"/>
              </a:rPr>
              <a:t> colore en rouge les grains de zymogène accumulés au pôle apical des cellules séreuses. En 2, le pôle basal, basophile, est coloré en bleu. On observe au centre, en 3, deux noyaux de cellules </a:t>
            </a:r>
            <a:r>
              <a:rPr lang="fr-FR" sz="2400" dirty="0" err="1" smtClean="0">
                <a:solidFill>
                  <a:srgbClr val="7030A0"/>
                </a:solidFill>
                <a:latin typeface="Arial Rounded MT Bold" pitchFamily="34" charset="0"/>
              </a:rPr>
              <a:t>centro</a:t>
            </a:r>
            <a:r>
              <a:rPr lang="fr-FR" sz="2400" dirty="0" smtClean="0">
                <a:solidFill>
                  <a:srgbClr val="7030A0"/>
                </a:solidFill>
                <a:latin typeface="Arial Rounded MT Bold" pitchFamily="34" charset="0"/>
              </a:rPr>
              <a:t>-acineuses.  </a:t>
            </a:r>
            <a:endParaRPr lang="fr-FR" sz="2400" dirty="0">
              <a:solidFill>
                <a:srgbClr val="7030A0"/>
              </a:solidFill>
              <a:latin typeface="Arial Rounded MT Bold"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00100" y="274638"/>
            <a:ext cx="7686700" cy="582594"/>
          </a:xfrm>
        </p:spPr>
        <p:txBody>
          <a:bodyPr>
            <a:noAutofit/>
          </a:bodyPr>
          <a:lstStyle/>
          <a:p>
            <a:r>
              <a:rPr lang="fr-FR" sz="3600" dirty="0" smtClean="0"/>
              <a:t>Canaux excréteurs du pancréas exocrine</a:t>
            </a:r>
            <a:endParaRPr lang="fr-FR" sz="3600" dirty="0"/>
          </a:p>
        </p:txBody>
      </p:sp>
      <p:pic>
        <p:nvPicPr>
          <p:cNvPr id="5" name="Picture 2"/>
          <p:cNvPicPr>
            <a:picLocks noGrp="1" noChangeAspect="1" noChangeArrowheads="1"/>
          </p:cNvPicPr>
          <p:nvPr>
            <p:ph idx="1"/>
          </p:nvPr>
        </p:nvPicPr>
        <p:blipFill>
          <a:blip r:embed="rId2"/>
          <a:srcRect/>
          <a:stretch>
            <a:fillRect/>
          </a:stretch>
        </p:blipFill>
        <p:spPr bwMode="auto">
          <a:xfrm>
            <a:off x="214282" y="1285860"/>
            <a:ext cx="5605846" cy="5357850"/>
          </a:xfrm>
          <a:prstGeom prst="rect">
            <a:avLst/>
          </a:prstGeom>
          <a:noFill/>
          <a:ln w="9525">
            <a:noFill/>
            <a:miter lim="800000"/>
            <a:headEnd/>
            <a:tailEnd/>
          </a:ln>
          <a:effectLst/>
        </p:spPr>
      </p:pic>
      <p:sp>
        <p:nvSpPr>
          <p:cNvPr id="6" name="Espace réservé du contenu 2"/>
          <p:cNvSpPr txBox="1">
            <a:spLocks/>
          </p:cNvSpPr>
          <p:nvPr/>
        </p:nvSpPr>
        <p:spPr>
          <a:xfrm>
            <a:off x="5500694" y="1357298"/>
            <a:ext cx="3428992" cy="4572032"/>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b="0" i="0" u="none" strike="noStrike" kern="1200" cap="none" spc="0" normalizeH="0" baseline="0" noProof="0" dirty="0" smtClean="0">
                <a:ln>
                  <a:noFill/>
                </a:ln>
                <a:solidFill>
                  <a:srgbClr val="7030A0"/>
                </a:solidFill>
                <a:effectLst/>
                <a:uLnTx/>
                <a:uFillTx/>
                <a:latin typeface="Arial Rounded MT Bold" pitchFamily="34" charset="0"/>
              </a:rPr>
              <a:t>La sécrétion exocrine de nature séreuse est d'abord véhiculée par les passages intercalaires, situés entre les unités </a:t>
            </a:r>
            <a:r>
              <a:rPr kumimoji="0" lang="fr-FR" b="0" i="0" u="none" strike="noStrike" kern="1200" cap="none" spc="0" normalizeH="0" baseline="0" noProof="0" dirty="0" err="1" smtClean="0">
                <a:ln>
                  <a:noFill/>
                </a:ln>
                <a:solidFill>
                  <a:srgbClr val="7030A0"/>
                </a:solidFill>
                <a:effectLst/>
                <a:uLnTx/>
                <a:uFillTx/>
                <a:latin typeface="Arial Rounded MT Bold" pitchFamily="34" charset="0"/>
              </a:rPr>
              <a:t>sécrétantes</a:t>
            </a:r>
            <a:r>
              <a:rPr kumimoji="0" lang="fr-FR" b="0" i="0" u="none" strike="noStrike" kern="1200" cap="none" spc="0" normalizeH="0" baseline="0" noProof="0" dirty="0" smtClean="0">
                <a:ln>
                  <a:noFill/>
                </a:ln>
                <a:solidFill>
                  <a:srgbClr val="7030A0"/>
                </a:solidFill>
                <a:effectLst/>
                <a:uLnTx/>
                <a:uFillTx/>
                <a:latin typeface="Arial Rounded MT Bold" pitchFamily="34" charset="0"/>
              </a:rPr>
              <a:t>. Ils sont </a:t>
            </a:r>
            <a:r>
              <a:rPr kumimoji="0" lang="fr-FR" b="1" i="0" u="none" strike="noStrike" kern="1200" cap="none" spc="0" normalizeH="0" baseline="0" noProof="0" dirty="0" smtClean="0">
                <a:ln>
                  <a:noFill/>
                </a:ln>
                <a:solidFill>
                  <a:srgbClr val="7030A0"/>
                </a:solidFill>
                <a:effectLst/>
                <a:uLnTx/>
                <a:uFillTx/>
                <a:latin typeface="Arial Rounded MT Bold" pitchFamily="34" charset="0"/>
              </a:rPr>
              <a:t>li</a:t>
            </a:r>
            <a:r>
              <a:rPr kumimoji="0" lang="fr-FR" b="1" i="0" u="sng" strike="noStrike" kern="1200" cap="none" spc="0" normalizeH="0" baseline="0" noProof="0" dirty="0" smtClean="0">
                <a:ln>
                  <a:noFill/>
                </a:ln>
                <a:solidFill>
                  <a:srgbClr val="7030A0"/>
                </a:solidFill>
                <a:effectLst/>
                <a:uLnTx/>
                <a:uFillTx/>
                <a:latin typeface="Arial Rounded MT Bold" pitchFamily="34" charset="0"/>
              </a:rPr>
              <a:t>m</a:t>
            </a:r>
            <a:r>
              <a:rPr kumimoji="0" lang="fr-FR" b="1" i="0" u="none" strike="noStrike" kern="1200" cap="none" spc="0" normalizeH="0" baseline="0" noProof="0" dirty="0" smtClean="0">
                <a:ln>
                  <a:noFill/>
                </a:ln>
                <a:solidFill>
                  <a:srgbClr val="7030A0"/>
                </a:solidFill>
                <a:effectLst/>
                <a:uLnTx/>
                <a:uFillTx/>
                <a:latin typeface="Arial Rounded MT Bold" pitchFamily="34" charset="0"/>
              </a:rPr>
              <a:t>ités</a:t>
            </a:r>
            <a:r>
              <a:rPr kumimoji="0" lang="fr-FR" b="0" i="0" u="none" strike="noStrike" kern="1200" cap="none" spc="0" normalizeH="0" baseline="0" noProof="0" dirty="0" smtClean="0">
                <a:ln>
                  <a:noFill/>
                </a:ln>
                <a:solidFill>
                  <a:srgbClr val="7030A0"/>
                </a:solidFill>
                <a:effectLst/>
                <a:uLnTx/>
                <a:uFillTx/>
                <a:latin typeface="Arial Rounded MT Bold" pitchFamily="34" charset="0"/>
              </a:rPr>
              <a:t> par un épithélium pavimenteux ou cubique simple. La sécrétion passera ensuite dans des canaux excréteurs plus importants, comme celui fléché . Les canaux à lumière plus large sont logés dans les cloisons conjonctives et sont limités par un épithélium cylindrique simple</a:t>
            </a:r>
            <a:r>
              <a:rPr kumimoji="0" lang="fr-FR" sz="2000" b="0" i="0" u="none" strike="noStrike" kern="1200" cap="none" spc="0" normalizeH="0" baseline="0" noProof="0" dirty="0" smtClean="0">
                <a:ln>
                  <a:noFill/>
                </a:ln>
                <a:solidFill>
                  <a:srgbClr val="7030A0"/>
                </a:solidFill>
                <a:effectLst/>
                <a:uLnTx/>
                <a:uFillTx/>
                <a:latin typeface="Arial Rounded MT Bold" pitchFamily="34" charset="0"/>
              </a:rPr>
              <a:t>.</a:t>
            </a:r>
            <a:endParaRPr kumimoji="0" lang="fr-FR" sz="2000" b="0" i="0" u="none" strike="noStrike" kern="1200" cap="none" spc="0" normalizeH="0" baseline="0" noProof="0" dirty="0">
              <a:ln>
                <a:noFill/>
              </a:ln>
              <a:solidFill>
                <a:srgbClr val="7030A0"/>
              </a:solidFill>
              <a:effectLst/>
              <a:uLnTx/>
              <a:uFillTx/>
              <a:latin typeface="Arial Rounded MT Bold"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857224" y="-142900"/>
            <a:ext cx="7615262" cy="725470"/>
          </a:xfrm>
        </p:spPr>
        <p:txBody>
          <a:bodyPr>
            <a:normAutofit fontScale="90000"/>
          </a:bodyPr>
          <a:lstStyle/>
          <a:p>
            <a:r>
              <a:rPr lang="fr-FR" dirty="0" smtClean="0"/>
              <a:t>Portion  endocrine </a:t>
            </a:r>
            <a:endParaRPr lang="fr-FR" dirty="0"/>
          </a:p>
        </p:txBody>
      </p:sp>
      <p:pic>
        <p:nvPicPr>
          <p:cNvPr id="5" name="Picture 2"/>
          <p:cNvPicPr>
            <a:picLocks noGrp="1" noChangeAspect="1" noChangeArrowheads="1"/>
          </p:cNvPicPr>
          <p:nvPr>
            <p:ph idx="1"/>
          </p:nvPr>
        </p:nvPicPr>
        <p:blipFill>
          <a:blip r:embed="rId2"/>
          <a:srcRect/>
          <a:stretch>
            <a:fillRect/>
          </a:stretch>
        </p:blipFill>
        <p:spPr bwMode="auto">
          <a:xfrm>
            <a:off x="714348" y="571480"/>
            <a:ext cx="7858180" cy="4070507"/>
          </a:xfrm>
          <a:prstGeom prst="rect">
            <a:avLst/>
          </a:prstGeom>
          <a:noFill/>
          <a:ln w="9525">
            <a:noFill/>
            <a:miter lim="800000"/>
            <a:headEnd/>
            <a:tailEnd/>
          </a:ln>
          <a:effectLst/>
        </p:spPr>
      </p:pic>
      <p:sp>
        <p:nvSpPr>
          <p:cNvPr id="6" name="Rectangle 5"/>
          <p:cNvSpPr/>
          <p:nvPr/>
        </p:nvSpPr>
        <p:spPr>
          <a:xfrm>
            <a:off x="928662" y="4611231"/>
            <a:ext cx="7429520" cy="2246769"/>
          </a:xfrm>
          <a:prstGeom prst="rect">
            <a:avLst/>
          </a:prstGeom>
        </p:spPr>
        <p:txBody>
          <a:bodyPr wrap="square">
            <a:spAutoFit/>
          </a:bodyPr>
          <a:lstStyle/>
          <a:p>
            <a:pPr algn="ctr"/>
            <a:r>
              <a:rPr lang="fr-FR" sz="2000" dirty="0" smtClean="0">
                <a:solidFill>
                  <a:srgbClr val="7030A0"/>
                </a:solidFill>
                <a:latin typeface="Arial Rounded MT Bold" pitchFamily="34" charset="0"/>
              </a:rPr>
              <a:t>Dans les îlots de </a:t>
            </a:r>
            <a:r>
              <a:rPr lang="fr-FR" sz="2000" dirty="0" err="1" smtClean="0">
                <a:solidFill>
                  <a:srgbClr val="7030A0"/>
                </a:solidFill>
                <a:latin typeface="Arial Rounded MT Bold" pitchFamily="34" charset="0"/>
              </a:rPr>
              <a:t>Langerhans</a:t>
            </a:r>
            <a:r>
              <a:rPr lang="fr-FR" sz="2000" dirty="0" smtClean="0">
                <a:solidFill>
                  <a:srgbClr val="7030A0"/>
                </a:solidFill>
                <a:latin typeface="Arial Rounded MT Bold" pitchFamily="34" charset="0"/>
              </a:rPr>
              <a:t>, à sécrétion endocrine, la méthode de </a:t>
            </a:r>
            <a:r>
              <a:rPr lang="fr-FR" sz="2000" dirty="0" err="1" smtClean="0">
                <a:solidFill>
                  <a:srgbClr val="7030A0"/>
                </a:solidFill>
                <a:latin typeface="Arial Rounded MT Bold" pitchFamily="34" charset="0"/>
              </a:rPr>
              <a:t>Gomori</a:t>
            </a:r>
            <a:r>
              <a:rPr lang="fr-FR" sz="2000" dirty="0" smtClean="0">
                <a:solidFill>
                  <a:srgbClr val="7030A0"/>
                </a:solidFill>
                <a:latin typeface="Arial Rounded MT Bold" pitchFamily="34" charset="0"/>
              </a:rPr>
              <a:t> permet de distinguer deux types cellulaires. En 1, les cellules alpha, colorées en rouge, sécrètent le glucagon ; en 2, les cellules beta, colorées en bleu, synthétisent l'insuline. Les îlots sont séparés de la portion exocrine, située en 3 par une capsule conjonctive fléchée en 4.  </a:t>
            </a:r>
            <a:endParaRPr lang="fr-FR" sz="2000" dirty="0">
              <a:solidFill>
                <a:srgbClr val="7030A0"/>
              </a:solidFill>
              <a:latin typeface="Arial Rounded MT Bold" pitchFamily="34"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758</Words>
  <Application>Microsoft Office PowerPoint</Application>
  <PresentationFormat>Affichage à l'écran (4:3)</PresentationFormat>
  <Paragraphs>40</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HISTOLOGIE DU TISSU PANCREATIQUE </vt:lpstr>
      <vt:lpstr> </vt:lpstr>
      <vt:lpstr>Présentation PowerPoint</vt:lpstr>
      <vt:lpstr>La portion exocrine</vt:lpstr>
      <vt:lpstr>Présentation PowerPoint</vt:lpstr>
      <vt:lpstr>Canal excréteur   [ Glandes amphicrines/Pancréas ] </vt:lpstr>
      <vt:lpstr>Portion exocrine du pancréas </vt:lpstr>
      <vt:lpstr>Canaux excréteurs du pancréas exocrine</vt:lpstr>
      <vt:lpstr>Portion  endocrine </vt:lpstr>
      <vt:lpstr>Balancement de Laguesse</vt:lpstr>
      <vt:lpstr>Plexus nerveux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STAR</dc:creator>
  <cp:lastModifiedBy>Admin</cp:lastModifiedBy>
  <cp:revision>33</cp:revision>
  <dcterms:created xsi:type="dcterms:W3CDTF">2012-04-21T18:09:39Z</dcterms:created>
  <dcterms:modified xsi:type="dcterms:W3CDTF">2021-02-23T21:00:35Z</dcterms:modified>
</cp:coreProperties>
</file>