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
  </p:notesMasterIdLst>
  <p:sldIdLst>
    <p:sldId id="256" r:id="rId2"/>
    <p:sldId id="284" r:id="rId3"/>
    <p:sldId id="285" r:id="rId4"/>
    <p:sldId id="286" r:id="rId5"/>
    <p:sldId id="287" r:id="rId6"/>
    <p:sldId id="297" r:id="rId7"/>
    <p:sldId id="299" r:id="rId8"/>
    <p:sldId id="298" r:id="rId9"/>
    <p:sldId id="289" r:id="rId10"/>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870"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C85E42-6511-435F-8B04-02D4849324A1}" type="datetimeFigureOut">
              <a:rPr lang="fr-FR" smtClean="0"/>
              <a:pPr/>
              <a:t>24/02/2021</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F1B2B1-F0C2-4EF4-952C-4663690ABCBD}"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654C12E9-D763-443E-9A08-21FEAEB3D10D}" type="slidenum">
              <a:rPr lang="fr-FR" smtClean="0"/>
              <a:pPr/>
              <a:t>5</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0" i="0" kern="1200" dirty="0" smtClean="0">
                <a:solidFill>
                  <a:schemeClr val="tx1"/>
                </a:solidFill>
                <a:effectLst/>
                <a:latin typeface="+mn-lt"/>
                <a:ea typeface="+mn-ea"/>
                <a:cs typeface="+mn-cs"/>
              </a:rPr>
              <a:t>La portion exocrine est constituée d'unités </a:t>
            </a:r>
            <a:r>
              <a:rPr lang="fr-FR" sz="1200" b="0" i="0" kern="1200" dirty="0" err="1" smtClean="0">
                <a:solidFill>
                  <a:schemeClr val="tx1"/>
                </a:solidFill>
                <a:effectLst/>
                <a:latin typeface="+mn-lt"/>
                <a:ea typeface="+mn-ea"/>
                <a:cs typeface="+mn-cs"/>
              </a:rPr>
              <a:t>sécrétantes</a:t>
            </a:r>
            <a:r>
              <a:rPr lang="fr-FR" sz="1200" b="0" i="0" kern="1200" dirty="0" smtClean="0">
                <a:solidFill>
                  <a:schemeClr val="tx1"/>
                </a:solidFill>
                <a:effectLst/>
                <a:latin typeface="+mn-lt"/>
                <a:ea typeface="+mn-ea"/>
                <a:cs typeface="+mn-cs"/>
              </a:rPr>
              <a:t> acineuses, notées en 1. L'aspect foncé de leurs cellules révèle une sécrétion séreuse. Cette sécrétion est tout d'abord évacuée par de petits canaux excréteurs, fléchés en 2. On les appelle passages intercalaires. Ils sont logés entre les unités </a:t>
            </a:r>
            <a:r>
              <a:rPr lang="fr-FR" sz="1200" b="0" i="0" kern="1200" dirty="0" err="1" smtClean="0">
                <a:solidFill>
                  <a:schemeClr val="tx1"/>
                </a:solidFill>
                <a:effectLst/>
                <a:latin typeface="+mn-lt"/>
                <a:ea typeface="+mn-ea"/>
                <a:cs typeface="+mn-cs"/>
              </a:rPr>
              <a:t>sécrétantes</a:t>
            </a:r>
            <a:r>
              <a:rPr lang="fr-FR" sz="1200" b="0" i="0" kern="1200" dirty="0" smtClean="0">
                <a:solidFill>
                  <a:schemeClr val="tx1"/>
                </a:solidFill>
                <a:effectLst/>
                <a:latin typeface="+mn-lt"/>
                <a:ea typeface="+mn-ea"/>
                <a:cs typeface="+mn-cs"/>
              </a:rPr>
              <a:t> et limités par un épithélium cubique simple. </a:t>
            </a:r>
          </a:p>
          <a:p>
            <a:endParaRPr lang="fr-FR" sz="1200" b="0" i="0" kern="1200" dirty="0" smtClean="0">
              <a:solidFill>
                <a:schemeClr val="tx1"/>
              </a:solidFill>
              <a:effectLst/>
              <a:latin typeface="+mn-lt"/>
              <a:ea typeface="+mn-ea"/>
              <a:cs typeface="+mn-cs"/>
            </a:endParaRPr>
          </a:p>
          <a:p>
            <a:r>
              <a:rPr lang="fr-FR" sz="1200" b="0" i="0" kern="1200" dirty="0" smtClean="0">
                <a:solidFill>
                  <a:schemeClr val="tx1"/>
                </a:solidFill>
                <a:effectLst/>
                <a:latin typeface="+mn-lt"/>
                <a:ea typeface="+mn-ea"/>
                <a:cs typeface="+mn-cs"/>
              </a:rPr>
              <a:t>La sécrétion exocrine de nature séreuse est d'abord véhiculée par les passages intercalaires, situés entre les unités </a:t>
            </a:r>
            <a:r>
              <a:rPr lang="fr-FR" sz="1200" b="0" i="0" kern="1200" dirty="0" err="1" smtClean="0">
                <a:solidFill>
                  <a:schemeClr val="tx1"/>
                </a:solidFill>
                <a:effectLst/>
                <a:latin typeface="+mn-lt"/>
                <a:ea typeface="+mn-ea"/>
                <a:cs typeface="+mn-cs"/>
              </a:rPr>
              <a:t>sécrétantes</a:t>
            </a:r>
            <a:r>
              <a:rPr lang="fr-FR" sz="1200" b="0" i="0" kern="1200" dirty="0" smtClean="0">
                <a:solidFill>
                  <a:schemeClr val="tx1"/>
                </a:solidFill>
                <a:effectLst/>
                <a:latin typeface="+mn-lt"/>
                <a:ea typeface="+mn-ea"/>
                <a:cs typeface="+mn-cs"/>
              </a:rPr>
              <a:t>. Ils sont limités par un épithélium pavimenteux ou cubique simple. La sécrétion passera ensuite dans des canaux excréteurs plus importants, comme celui fléché . Les canaux à lumière plus large sont logés dans les cloisons conjonctives et sont limités par un épithélium cylindrique simple.</a:t>
            </a:r>
            <a:endParaRPr lang="fr-FR" dirty="0"/>
          </a:p>
        </p:txBody>
      </p:sp>
      <p:sp>
        <p:nvSpPr>
          <p:cNvPr id="4" name="Espace réservé du numéro de diapositive 3"/>
          <p:cNvSpPr>
            <a:spLocks noGrp="1"/>
          </p:cNvSpPr>
          <p:nvPr>
            <p:ph type="sldNum" sz="quarter" idx="10"/>
          </p:nvPr>
        </p:nvSpPr>
        <p:spPr/>
        <p:txBody>
          <a:bodyPr/>
          <a:lstStyle/>
          <a:p>
            <a:fld id="{C5E1A298-47CC-7246-9606-D74252CB0E1C}" type="slidenum">
              <a:rPr lang="fr-FR" smtClean="0"/>
              <a:pPr/>
              <a:t>8</a:t>
            </a:fld>
            <a:endParaRPr lang="fr-FR"/>
          </a:p>
        </p:txBody>
      </p:sp>
    </p:spTree>
    <p:extLst>
      <p:ext uri="{BB962C8B-B14F-4D97-AF65-F5344CB8AC3E}">
        <p14:creationId xmlns:p14="http://schemas.microsoft.com/office/powerpoint/2010/main" xmlns="" val="1119391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1">
        <a:schemeClr val="bg1"/>
      </p:bgRef>
    </p:bg>
    <p:spTree>
      <p:nvGrpSpPr>
        <p:cNvPr id="1" name=""/>
        <p:cNvGrpSpPr/>
        <p:nvPr/>
      </p:nvGrpSpPr>
      <p:grpSpPr>
        <a:xfrm>
          <a:off x="0" y="0"/>
          <a:ext cx="0" cy="0"/>
          <a:chOff x="0" y="0"/>
          <a:chExt cx="0" cy="0"/>
        </a:xfrm>
      </p:grpSpPr>
      <p:sp>
        <p:nvSpPr>
          <p:cNvPr id="8" name="Titre 7"/>
          <p:cNvSpPr>
            <a:spLocks noGrp="1"/>
          </p:cNvSpPr>
          <p:nvPr>
            <p:ph type="ctrTitle"/>
          </p:nvPr>
        </p:nvSpPr>
        <p:spPr>
          <a:xfrm>
            <a:off x="2286000" y="3124200"/>
            <a:ext cx="6172200" cy="1894362"/>
          </a:xfrm>
        </p:spPr>
        <p:txBody>
          <a:bodyPr/>
          <a:lstStyle>
            <a:lvl1pPr>
              <a:defRPr b="1"/>
            </a:lvl1pPr>
          </a:lstStyle>
          <a:p>
            <a:r>
              <a:rPr kumimoji="0" lang="fr-FR" smtClean="0"/>
              <a:t>Cliquez pour modifier le style du titre</a:t>
            </a:r>
            <a:endParaRPr kumimoji="0" lang="en-US"/>
          </a:p>
        </p:txBody>
      </p:sp>
      <p:sp>
        <p:nvSpPr>
          <p:cNvPr id="9" name="Sous-titr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Cliquez pour modifier le style des sous-titres du masque</a:t>
            </a:r>
            <a:endParaRPr kumimoji="0" lang="en-US"/>
          </a:p>
        </p:txBody>
      </p:sp>
      <p:sp>
        <p:nvSpPr>
          <p:cNvPr id="28" name="Espace réservé de la date 27"/>
          <p:cNvSpPr>
            <a:spLocks noGrp="1"/>
          </p:cNvSpPr>
          <p:nvPr>
            <p:ph type="dt" sz="half" idx="10"/>
          </p:nvPr>
        </p:nvSpPr>
        <p:spPr bwMode="auto">
          <a:xfrm rot="5400000">
            <a:off x="7764621" y="1174097"/>
            <a:ext cx="2286000" cy="381000"/>
          </a:xfrm>
        </p:spPr>
        <p:txBody>
          <a:bodyPr/>
          <a:lstStyle/>
          <a:p>
            <a:fld id="{A43743E6-5FF2-437F-B0C7-D8863A747D8F}" type="datetimeFigureOut">
              <a:rPr lang="fr-FR" smtClean="0"/>
              <a:pPr/>
              <a:t>24/02/2021</a:t>
            </a:fld>
            <a:endParaRPr lang="fr-FR"/>
          </a:p>
        </p:txBody>
      </p:sp>
      <p:sp>
        <p:nvSpPr>
          <p:cNvPr id="17" name="Espace réservé du pied de page 16"/>
          <p:cNvSpPr>
            <a:spLocks noGrp="1"/>
          </p:cNvSpPr>
          <p:nvPr>
            <p:ph type="ftr" sz="quarter" idx="11"/>
          </p:nvPr>
        </p:nvSpPr>
        <p:spPr bwMode="auto">
          <a:xfrm rot="5400000">
            <a:off x="7077269" y="4181669"/>
            <a:ext cx="3657600" cy="384048"/>
          </a:xfrm>
        </p:spPr>
        <p:txBody>
          <a:bodyPr/>
          <a:lstStyle/>
          <a:p>
            <a:endParaRPr lang="fr-FR"/>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Connecteur droit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Connecteur droit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Connecteur droit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Connecteur droit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Connecteur droit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lips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lipse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Ellipse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Ellipse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Ellipse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Espace réservé du numéro de diapositive 28"/>
          <p:cNvSpPr>
            <a:spLocks noGrp="1"/>
          </p:cNvSpPr>
          <p:nvPr>
            <p:ph type="sldNum" sz="quarter" idx="12"/>
          </p:nvPr>
        </p:nvSpPr>
        <p:spPr bwMode="auto">
          <a:xfrm>
            <a:off x="1325544" y="4928702"/>
            <a:ext cx="609600" cy="517524"/>
          </a:xfrm>
        </p:spPr>
        <p:txBody>
          <a:bodyPr/>
          <a:lstStyle/>
          <a:p>
            <a:fld id="{82AB5E5E-5F2D-4B4C-A0CB-C2A6E2BD6BA5}" type="slidenum">
              <a:rPr lang="fr-FR" smtClean="0"/>
              <a:pPr/>
              <a:t>‹N°›</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A43743E6-5FF2-437F-B0C7-D8863A747D8F}" type="datetimeFigureOut">
              <a:rPr lang="fr-FR" smtClean="0"/>
              <a:pPr/>
              <a:t>24/02/2021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2AB5E5E-5F2D-4B4C-A0CB-C2A6E2BD6BA5}"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1676400" cy="5851525"/>
          </a:xfrm>
        </p:spPr>
        <p:txBody>
          <a:bodyPr vert="eaVer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A43743E6-5FF2-437F-B0C7-D8863A747D8F}" type="datetimeFigureOut">
              <a:rPr lang="fr-FR" smtClean="0"/>
              <a:pPr/>
              <a:t>24/02/2021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2AB5E5E-5F2D-4B4C-A0CB-C2A6E2BD6BA5}"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8" name="Espace réservé du contenu 7"/>
          <p:cNvSpPr>
            <a:spLocks noGrp="1"/>
          </p:cNvSpPr>
          <p:nvPr>
            <p:ph sz="quarter" idx="1"/>
          </p:nvPr>
        </p:nvSpPr>
        <p:spPr>
          <a:xfrm>
            <a:off x="457200" y="1600200"/>
            <a:ext cx="7467600" cy="4873752"/>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4"/>
          </p:nvPr>
        </p:nvSpPr>
        <p:spPr/>
        <p:txBody>
          <a:bodyPr rtlCol="0"/>
          <a:lstStyle/>
          <a:p>
            <a:fld id="{A43743E6-5FF2-437F-B0C7-D8863A747D8F}" type="datetimeFigureOut">
              <a:rPr lang="fr-FR" smtClean="0"/>
              <a:pPr/>
              <a:t>24/02/2021</a:t>
            </a:fld>
            <a:endParaRPr lang="fr-FR"/>
          </a:p>
        </p:txBody>
      </p:sp>
      <p:sp>
        <p:nvSpPr>
          <p:cNvPr id="9" name="Espace réservé du numéro de diapositive 8"/>
          <p:cNvSpPr>
            <a:spLocks noGrp="1"/>
          </p:cNvSpPr>
          <p:nvPr>
            <p:ph type="sldNum" sz="quarter" idx="15"/>
          </p:nvPr>
        </p:nvSpPr>
        <p:spPr/>
        <p:txBody>
          <a:bodyPr rtlCol="0"/>
          <a:lstStyle/>
          <a:p>
            <a:fld id="{82AB5E5E-5F2D-4B4C-A0CB-C2A6E2BD6BA5}" type="slidenum">
              <a:rPr lang="fr-FR" smtClean="0"/>
              <a:pPr/>
              <a:t>‹N°›</a:t>
            </a:fld>
            <a:endParaRPr lang="fr-FR"/>
          </a:p>
        </p:txBody>
      </p:sp>
      <p:sp>
        <p:nvSpPr>
          <p:cNvPr id="10" name="Espace réservé du pied de page 9"/>
          <p:cNvSpPr>
            <a:spLocks noGrp="1"/>
          </p:cNvSpPr>
          <p:nvPr>
            <p:ph type="ftr" sz="quarter" idx="16"/>
          </p:nvPr>
        </p:nvSpPr>
        <p:spPr/>
        <p:txBody>
          <a:bodyPr rtlCol="0"/>
          <a:lstStyle/>
          <a:p>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bwMode="auto">
          <a:xfrm rot="5400000">
            <a:off x="7763256" y="1170432"/>
            <a:ext cx="2286000" cy="381000"/>
          </a:xfrm>
        </p:spPr>
        <p:txBody>
          <a:bodyPr/>
          <a:lstStyle/>
          <a:p>
            <a:fld id="{A43743E6-5FF2-437F-B0C7-D8863A747D8F}" type="datetimeFigureOut">
              <a:rPr lang="fr-FR" smtClean="0"/>
              <a:pPr/>
              <a:t>24/02/2021</a:t>
            </a:fld>
            <a:endParaRPr lang="fr-FR"/>
          </a:p>
        </p:txBody>
      </p:sp>
      <p:sp>
        <p:nvSpPr>
          <p:cNvPr id="5" name="Espace réservé du pied de page 4"/>
          <p:cNvSpPr>
            <a:spLocks noGrp="1"/>
          </p:cNvSpPr>
          <p:nvPr>
            <p:ph type="ftr" sz="quarter" idx="11"/>
          </p:nvPr>
        </p:nvSpPr>
        <p:spPr bwMode="auto">
          <a:xfrm rot="5400000">
            <a:off x="7077456" y="4178808"/>
            <a:ext cx="3657600" cy="384048"/>
          </a:xfrm>
        </p:spPr>
        <p:txBody>
          <a:bodyPr/>
          <a:lstStyle/>
          <a:p>
            <a:endParaRPr lang="fr-F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Connecteur droit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Connecteur droit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Ellips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lips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Ellips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lips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Connecteur droit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Espace réservé du numéro de diapositive 5"/>
          <p:cNvSpPr>
            <a:spLocks noGrp="1"/>
          </p:cNvSpPr>
          <p:nvPr>
            <p:ph type="sldNum" sz="quarter" idx="12"/>
          </p:nvPr>
        </p:nvSpPr>
        <p:spPr bwMode="auto">
          <a:xfrm>
            <a:off x="1340616" y="4928702"/>
            <a:ext cx="609600" cy="517524"/>
          </a:xfrm>
        </p:spPr>
        <p:txBody>
          <a:bodyPr/>
          <a:lstStyle/>
          <a:p>
            <a:fld id="{82AB5E5E-5F2D-4B4C-A0CB-C2A6E2BD6BA5}" type="slidenum">
              <a:rPr lang="fr-FR" smtClean="0"/>
              <a:pPr/>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5" name="Espace réservé de la date 4"/>
          <p:cNvSpPr>
            <a:spLocks noGrp="1"/>
          </p:cNvSpPr>
          <p:nvPr>
            <p:ph type="dt" sz="half" idx="10"/>
          </p:nvPr>
        </p:nvSpPr>
        <p:spPr/>
        <p:txBody>
          <a:bodyPr/>
          <a:lstStyle/>
          <a:p>
            <a:fld id="{A43743E6-5FF2-437F-B0C7-D8863A747D8F}" type="datetimeFigureOut">
              <a:rPr lang="fr-FR" smtClean="0"/>
              <a:pPr/>
              <a:t>24/02/2021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2AB5E5E-5F2D-4B4C-A0CB-C2A6E2BD6BA5}" type="slidenum">
              <a:rPr lang="fr-FR" smtClean="0"/>
              <a:pPr/>
              <a:t>‹N°›</a:t>
            </a:fld>
            <a:endParaRPr lang="fr-FR"/>
          </a:p>
        </p:txBody>
      </p:sp>
      <p:sp>
        <p:nvSpPr>
          <p:cNvPr id="9" name="Espace réservé du contenu 8"/>
          <p:cNvSpPr>
            <a:spLocks noGrp="1"/>
          </p:cNvSpPr>
          <p:nvPr>
            <p:ph sz="quarter" idx="1"/>
          </p:nvPr>
        </p:nvSpPr>
        <p:spPr>
          <a:xfrm>
            <a:off x="457200" y="1600200"/>
            <a:ext cx="3657600" cy="45720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1" name="Espace réservé du contenu 10"/>
          <p:cNvSpPr>
            <a:spLocks noGrp="1"/>
          </p:cNvSpPr>
          <p:nvPr>
            <p:ph sz="quarter" idx="2"/>
          </p:nvPr>
        </p:nvSpPr>
        <p:spPr>
          <a:xfrm>
            <a:off x="4270248" y="1600200"/>
            <a:ext cx="3657600" cy="45720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7543800" cy="1143000"/>
          </a:xfrm>
        </p:spPr>
        <p:txBody>
          <a:bodyPr anchor="b"/>
          <a:lstStyle>
            <a:lvl1pPr>
              <a:defRPr/>
            </a:lvl1pPr>
          </a:lstStyle>
          <a:p>
            <a:r>
              <a:rPr kumimoji="0" lang="fr-FR" smtClean="0"/>
              <a:t>Cliquez pour modifier le style du titre</a:t>
            </a:r>
            <a:endParaRPr kumimoji="0" lang="en-US"/>
          </a:p>
        </p:txBody>
      </p:sp>
      <p:sp>
        <p:nvSpPr>
          <p:cNvPr id="7" name="Espace réservé de la date 6"/>
          <p:cNvSpPr>
            <a:spLocks noGrp="1"/>
          </p:cNvSpPr>
          <p:nvPr>
            <p:ph type="dt" sz="half" idx="10"/>
          </p:nvPr>
        </p:nvSpPr>
        <p:spPr/>
        <p:txBody>
          <a:bodyPr/>
          <a:lstStyle/>
          <a:p>
            <a:fld id="{A43743E6-5FF2-437F-B0C7-D8863A747D8F}" type="datetimeFigureOut">
              <a:rPr lang="fr-FR" smtClean="0"/>
              <a:pPr/>
              <a:t>24/02/2021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82AB5E5E-5F2D-4B4C-A0CB-C2A6E2BD6BA5}" type="slidenum">
              <a:rPr lang="fr-FR" smtClean="0"/>
              <a:pPr/>
              <a:t>‹N°›</a:t>
            </a:fld>
            <a:endParaRPr lang="fr-FR"/>
          </a:p>
        </p:txBody>
      </p:sp>
      <p:sp>
        <p:nvSpPr>
          <p:cNvPr id="11" name="Espace réservé du contenu 10"/>
          <p:cNvSpPr>
            <a:spLocks noGrp="1"/>
          </p:cNvSpPr>
          <p:nvPr>
            <p:ph sz="quarter" idx="2"/>
          </p:nvPr>
        </p:nvSpPr>
        <p:spPr>
          <a:xfrm>
            <a:off x="457200" y="2362200"/>
            <a:ext cx="3657600" cy="38862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3" name="Espace réservé du contenu 12"/>
          <p:cNvSpPr>
            <a:spLocks noGrp="1"/>
          </p:cNvSpPr>
          <p:nvPr>
            <p:ph sz="quarter" idx="4"/>
          </p:nvPr>
        </p:nvSpPr>
        <p:spPr>
          <a:xfrm>
            <a:off x="4371975" y="2362200"/>
            <a:ext cx="3657600" cy="38862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2" name="Espace réservé du texte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smtClean="0"/>
              <a:t>Cliquez pour modifier les styles du texte du masque</a:t>
            </a:r>
          </a:p>
        </p:txBody>
      </p:sp>
      <p:sp>
        <p:nvSpPr>
          <p:cNvPr id="14" name="Espace réservé du texte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smtClean="0"/>
              <a:t>Cliquez pour modifier les styles du texte du masque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6" name="Espace réservé de la date 5"/>
          <p:cNvSpPr>
            <a:spLocks noGrp="1"/>
          </p:cNvSpPr>
          <p:nvPr>
            <p:ph type="dt" sz="half" idx="10"/>
          </p:nvPr>
        </p:nvSpPr>
        <p:spPr/>
        <p:txBody>
          <a:bodyPr rtlCol="0"/>
          <a:lstStyle/>
          <a:p>
            <a:fld id="{A43743E6-5FF2-437F-B0C7-D8863A747D8F}" type="datetimeFigureOut">
              <a:rPr lang="fr-FR" smtClean="0"/>
              <a:pPr/>
              <a:t>24/02/2021</a:t>
            </a:fld>
            <a:endParaRPr lang="fr-FR"/>
          </a:p>
        </p:txBody>
      </p:sp>
      <p:sp>
        <p:nvSpPr>
          <p:cNvPr id="7" name="Espace réservé du numéro de diapositive 6"/>
          <p:cNvSpPr>
            <a:spLocks noGrp="1"/>
          </p:cNvSpPr>
          <p:nvPr>
            <p:ph type="sldNum" sz="quarter" idx="11"/>
          </p:nvPr>
        </p:nvSpPr>
        <p:spPr/>
        <p:txBody>
          <a:bodyPr rtlCol="0"/>
          <a:lstStyle/>
          <a:p>
            <a:fld id="{82AB5E5E-5F2D-4B4C-A0CB-C2A6E2BD6BA5}" type="slidenum">
              <a:rPr lang="fr-FR" smtClean="0"/>
              <a:pPr/>
              <a:t>‹N°›</a:t>
            </a:fld>
            <a:endParaRPr lang="fr-FR"/>
          </a:p>
        </p:txBody>
      </p:sp>
      <p:sp>
        <p:nvSpPr>
          <p:cNvPr id="8" name="Espace réservé du pied de page 7"/>
          <p:cNvSpPr>
            <a:spLocks noGrp="1"/>
          </p:cNvSpPr>
          <p:nvPr>
            <p:ph type="ftr" sz="quarter" idx="12"/>
          </p:nvPr>
        </p:nvSpPr>
        <p:spPr/>
        <p:txBody>
          <a:bodyPr rtlCol="0"/>
          <a:lstStyle/>
          <a:p>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43743E6-5FF2-437F-B0C7-D8863A747D8F}" type="datetimeFigureOut">
              <a:rPr lang="fr-FR" smtClean="0"/>
              <a:pPr/>
              <a:t>24/02/2021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82AB5E5E-5F2D-4B4C-A0CB-C2A6E2BD6BA5}"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Ref idx="1001">
        <a:schemeClr val="bg1"/>
      </p:bgRef>
    </p:bg>
    <p:spTree>
      <p:nvGrpSpPr>
        <p:cNvPr id="1" name=""/>
        <p:cNvGrpSpPr/>
        <p:nvPr/>
      </p:nvGrpSpPr>
      <p:grpSpPr>
        <a:xfrm>
          <a:off x="0" y="0"/>
          <a:ext cx="0" cy="0"/>
          <a:chOff x="0" y="0"/>
          <a:chExt cx="0" cy="0"/>
        </a:xfrm>
      </p:grpSpPr>
      <p:sp>
        <p:nvSpPr>
          <p:cNvPr id="10" name="Connecteur droit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r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fr-FR" smtClean="0"/>
              <a:t>Cliquez pour modifier le style du titre</a:t>
            </a:r>
            <a:endParaRPr kumimoji="0" lang="en-US"/>
          </a:p>
        </p:txBody>
      </p:sp>
      <p:sp>
        <p:nvSpPr>
          <p:cNvPr id="3" name="Espace réservé du texte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fr-FR" smtClean="0"/>
              <a:t>Cliquez pour modifier les styles du texte du masque</a:t>
            </a:r>
          </a:p>
        </p:txBody>
      </p:sp>
      <p:sp>
        <p:nvSpPr>
          <p:cNvPr id="8" name="Connecteur droit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Connecteur droit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Connecteur droit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Connecteur droit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Ellipse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Espace réservé du contenu 17"/>
          <p:cNvSpPr>
            <a:spLocks noGrp="1"/>
          </p:cNvSpPr>
          <p:nvPr>
            <p:ph sz="quarter" idx="1"/>
          </p:nvPr>
        </p:nvSpPr>
        <p:spPr>
          <a:xfrm>
            <a:off x="304800" y="274320"/>
            <a:ext cx="5638800" cy="6327648"/>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1" name="Espace réservé de la date 20"/>
          <p:cNvSpPr>
            <a:spLocks noGrp="1"/>
          </p:cNvSpPr>
          <p:nvPr>
            <p:ph type="dt" sz="half" idx="14"/>
          </p:nvPr>
        </p:nvSpPr>
        <p:spPr/>
        <p:txBody>
          <a:bodyPr rtlCol="0"/>
          <a:lstStyle/>
          <a:p>
            <a:fld id="{A43743E6-5FF2-437F-B0C7-D8863A747D8F}" type="datetimeFigureOut">
              <a:rPr lang="fr-FR" smtClean="0"/>
              <a:pPr/>
              <a:t>24/02/2021</a:t>
            </a:fld>
            <a:endParaRPr lang="fr-FR"/>
          </a:p>
        </p:txBody>
      </p:sp>
      <p:sp>
        <p:nvSpPr>
          <p:cNvPr id="22" name="Espace réservé du numéro de diapositive 21"/>
          <p:cNvSpPr>
            <a:spLocks noGrp="1"/>
          </p:cNvSpPr>
          <p:nvPr>
            <p:ph type="sldNum" sz="quarter" idx="15"/>
          </p:nvPr>
        </p:nvSpPr>
        <p:spPr/>
        <p:txBody>
          <a:bodyPr rtlCol="0"/>
          <a:lstStyle/>
          <a:p>
            <a:fld id="{82AB5E5E-5F2D-4B4C-A0CB-C2A6E2BD6BA5}" type="slidenum">
              <a:rPr lang="fr-FR" smtClean="0"/>
              <a:pPr/>
              <a:t>‹N°›</a:t>
            </a:fld>
            <a:endParaRPr lang="fr-FR"/>
          </a:p>
        </p:txBody>
      </p:sp>
      <p:sp>
        <p:nvSpPr>
          <p:cNvPr id="23" name="Espace réservé du pied de page 22"/>
          <p:cNvSpPr>
            <a:spLocks noGrp="1"/>
          </p:cNvSpPr>
          <p:nvPr>
            <p:ph type="ftr" sz="quarter" idx="16"/>
          </p:nvPr>
        </p:nvSpPr>
        <p:spPr/>
        <p:txBody>
          <a:bodyPr rtlCol="0"/>
          <a:lstStyle/>
          <a:p>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9" name="Connecteur droit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Ellipse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re 1"/>
          <p:cNvSpPr>
            <a:spLocks noGrp="1"/>
          </p:cNvSpPr>
          <p:nvPr>
            <p:ph type="title"/>
          </p:nvPr>
        </p:nvSpPr>
        <p:spPr>
          <a:xfrm rot="5400000">
            <a:off x="3350133" y="3200400"/>
            <a:ext cx="6309360" cy="457200"/>
          </a:xfrm>
        </p:spPr>
        <p:txBody>
          <a:bodyPr anchor="b"/>
          <a:lstStyle>
            <a:lvl1pPr algn="l">
              <a:buNone/>
              <a:defRPr sz="2000" b="1"/>
            </a:lvl1pPr>
          </a:lstStyle>
          <a:p>
            <a:r>
              <a:rPr kumimoji="0" lang="fr-FR" smtClean="0"/>
              <a:t>Cliquez pour modifier le style du titre</a:t>
            </a:r>
            <a:endParaRPr kumimoji="0" lang="en-US"/>
          </a:p>
        </p:txBody>
      </p:sp>
      <p:sp>
        <p:nvSpPr>
          <p:cNvPr id="3" name="Espace réservé pour une imag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fr-FR" smtClean="0"/>
              <a:t>Cliquez sur l'icône pour ajouter une image</a:t>
            </a:r>
            <a:endParaRPr kumimoji="0" lang="en-US" dirty="0"/>
          </a:p>
        </p:txBody>
      </p:sp>
      <p:sp>
        <p:nvSpPr>
          <p:cNvPr id="4" name="Espace réservé du texte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fr-FR" smtClean="0"/>
              <a:t>Cliquez pour modifier les styles du texte du masque</a:t>
            </a:r>
          </a:p>
        </p:txBody>
      </p:sp>
      <p:sp>
        <p:nvSpPr>
          <p:cNvPr id="10" name="Connecteur droit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necteur droit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Connecteur droit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Connecteur droit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Espace réservé de la date 16"/>
          <p:cNvSpPr>
            <a:spLocks noGrp="1"/>
          </p:cNvSpPr>
          <p:nvPr>
            <p:ph type="dt" sz="half" idx="10"/>
          </p:nvPr>
        </p:nvSpPr>
        <p:spPr/>
        <p:txBody>
          <a:bodyPr rtlCol="0"/>
          <a:lstStyle/>
          <a:p>
            <a:fld id="{A43743E6-5FF2-437F-B0C7-D8863A747D8F}" type="datetimeFigureOut">
              <a:rPr lang="fr-FR" smtClean="0"/>
              <a:pPr/>
              <a:t>24/02/2021</a:t>
            </a:fld>
            <a:endParaRPr lang="fr-FR"/>
          </a:p>
        </p:txBody>
      </p:sp>
      <p:sp>
        <p:nvSpPr>
          <p:cNvPr id="18" name="Espace réservé du numéro de diapositive 17"/>
          <p:cNvSpPr>
            <a:spLocks noGrp="1"/>
          </p:cNvSpPr>
          <p:nvPr>
            <p:ph type="sldNum" sz="quarter" idx="11"/>
          </p:nvPr>
        </p:nvSpPr>
        <p:spPr/>
        <p:txBody>
          <a:bodyPr rtlCol="0"/>
          <a:lstStyle/>
          <a:p>
            <a:fld id="{82AB5E5E-5F2D-4B4C-A0CB-C2A6E2BD6BA5}" type="slidenum">
              <a:rPr lang="fr-FR" smtClean="0"/>
              <a:pPr/>
              <a:t>‹N°›</a:t>
            </a:fld>
            <a:endParaRPr lang="fr-FR"/>
          </a:p>
        </p:txBody>
      </p:sp>
      <p:sp>
        <p:nvSpPr>
          <p:cNvPr id="21" name="Espace réservé du pied de page 20"/>
          <p:cNvSpPr>
            <a:spLocks noGrp="1"/>
          </p:cNvSpPr>
          <p:nvPr>
            <p:ph type="ftr" sz="quarter" idx="12"/>
          </p:nvPr>
        </p:nvSpPr>
        <p:spPr/>
        <p:txBody>
          <a:bodyPr rtlCol="0"/>
          <a:lstStyle/>
          <a:p>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kumimoji="0" lang="fr-FR" smtClean="0"/>
              <a:t>Cliquez pour modifier le style du titre</a:t>
            </a:r>
            <a:endParaRPr kumimoji="0" lang="en-US"/>
          </a:p>
        </p:txBody>
      </p:sp>
      <p:sp>
        <p:nvSpPr>
          <p:cNvPr id="13" name="Espace réservé du texte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4" name="Espace réservé de la date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A43743E6-5FF2-437F-B0C7-D8863A747D8F}" type="datetimeFigureOut">
              <a:rPr lang="fr-FR" smtClean="0"/>
              <a:pPr/>
              <a:t>24/02/2021</a:t>
            </a:fld>
            <a:endParaRPr lang="fr-FR"/>
          </a:p>
        </p:txBody>
      </p:sp>
      <p:sp>
        <p:nvSpPr>
          <p:cNvPr id="3" name="Espace réservé du pied de page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fr-F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Ellipse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space réservé du numéro de diapositive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82AB5E5E-5F2D-4B4C-A0CB-C2A6E2BD6BA5}"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051720" y="764704"/>
            <a:ext cx="6172200" cy="1894362"/>
          </a:xfrm>
        </p:spPr>
        <p:txBody>
          <a:bodyPr/>
          <a:lstStyle/>
          <a:p>
            <a:pPr lvl="0" algn="ctr"/>
            <a:r>
              <a:rPr lang="fr-FR" sz="3200" cap="none" dirty="0" smtClean="0">
                <a:solidFill>
                  <a:schemeClr val="tx1"/>
                </a:solidFill>
                <a:latin typeface="Times New Roman" pitchFamily="18" charset="0"/>
                <a:cs typeface="Times New Roman" pitchFamily="18" charset="0"/>
              </a:rPr>
              <a:t>TP N° 03</a:t>
            </a:r>
            <a:br>
              <a:rPr lang="fr-FR" sz="3200" cap="none" dirty="0" smtClean="0">
                <a:solidFill>
                  <a:schemeClr val="tx1"/>
                </a:solidFill>
                <a:latin typeface="Times New Roman" pitchFamily="18" charset="0"/>
                <a:cs typeface="Times New Roman" pitchFamily="18" charset="0"/>
              </a:rPr>
            </a:br>
            <a:r>
              <a:rPr lang="fr-FR" sz="3200" cap="none" dirty="0" smtClean="0">
                <a:solidFill>
                  <a:schemeClr val="tx1"/>
                </a:solidFill>
                <a:latin typeface="Times New Roman" pitchFamily="18" charset="0"/>
                <a:cs typeface="Times New Roman" pitchFamily="18" charset="0"/>
              </a:rPr>
              <a:t>troisième </a:t>
            </a:r>
            <a:r>
              <a:rPr lang="fr-FR" sz="3200" cap="none" dirty="0" smtClean="0">
                <a:solidFill>
                  <a:schemeClr val="tx1"/>
                </a:solidFill>
                <a:latin typeface="Times New Roman" pitchFamily="18" charset="0"/>
                <a:cs typeface="Times New Roman" pitchFamily="18" charset="0"/>
              </a:rPr>
              <a:t> </a:t>
            </a:r>
            <a:r>
              <a:rPr lang="fr-FR" sz="3200" cap="none" dirty="0" smtClean="0">
                <a:solidFill>
                  <a:schemeClr val="tx1"/>
                </a:solidFill>
                <a:latin typeface="Times New Roman" pitchFamily="18" charset="0"/>
                <a:cs typeface="Times New Roman" pitchFamily="18" charset="0"/>
              </a:rPr>
              <a:t>partie  </a:t>
            </a:r>
            <a:br>
              <a:rPr lang="fr-FR" sz="3200" cap="none" dirty="0" smtClean="0">
                <a:solidFill>
                  <a:schemeClr val="tx1"/>
                </a:solidFill>
                <a:latin typeface="Times New Roman" pitchFamily="18" charset="0"/>
                <a:cs typeface="Times New Roman" pitchFamily="18" charset="0"/>
              </a:rPr>
            </a:br>
            <a:endParaRPr lang="fr-FR" dirty="0"/>
          </a:p>
        </p:txBody>
      </p:sp>
      <p:sp>
        <p:nvSpPr>
          <p:cNvPr id="3" name="Sous-titre 2"/>
          <p:cNvSpPr>
            <a:spLocks noGrp="1"/>
          </p:cNvSpPr>
          <p:nvPr>
            <p:ph type="subTitle" idx="1"/>
          </p:nvPr>
        </p:nvSpPr>
        <p:spPr>
          <a:xfrm>
            <a:off x="2483768" y="2780928"/>
            <a:ext cx="6172200" cy="657926"/>
          </a:xfrm>
        </p:spPr>
        <p:txBody>
          <a:bodyPr>
            <a:normAutofit/>
          </a:bodyPr>
          <a:lstStyle/>
          <a:p>
            <a:pPr algn="ctr"/>
            <a:r>
              <a:rPr lang="fr-FR" sz="3200" dirty="0" smtClean="0">
                <a:solidFill>
                  <a:schemeClr val="tx1"/>
                </a:solidFill>
                <a:latin typeface="Times New Roman" pitchFamily="18" charset="0"/>
                <a:cs typeface="Times New Roman" pitchFamily="18" charset="0"/>
              </a:rPr>
              <a:t>Histologie </a:t>
            </a:r>
            <a:r>
              <a:rPr lang="fr-FR" sz="3200" dirty="0" smtClean="0">
                <a:solidFill>
                  <a:schemeClr val="tx1"/>
                </a:solidFill>
                <a:latin typeface="Times New Roman" pitchFamily="18" charset="0"/>
                <a:cs typeface="Times New Roman" pitchFamily="18" charset="0"/>
              </a:rPr>
              <a:t>du </a:t>
            </a:r>
            <a:r>
              <a:rPr lang="fr-FR" sz="3200" dirty="0" smtClean="0">
                <a:solidFill>
                  <a:schemeClr val="tx1"/>
                </a:solidFill>
                <a:latin typeface="Times New Roman" pitchFamily="18" charset="0"/>
                <a:cs typeface="Times New Roman" pitchFamily="18" charset="0"/>
              </a:rPr>
              <a:t>pancréas </a:t>
            </a:r>
            <a:endParaRPr lang="fr-FR" sz="3200" dirty="0">
              <a:solidFill>
                <a:schemeClr val="tx1"/>
              </a:solidFill>
            </a:endParaRPr>
          </a:p>
        </p:txBody>
      </p:sp>
      <p:sp>
        <p:nvSpPr>
          <p:cNvPr id="5" name="ZoneTexte 4"/>
          <p:cNvSpPr txBox="1"/>
          <p:nvPr/>
        </p:nvSpPr>
        <p:spPr>
          <a:xfrm>
            <a:off x="5508104" y="5661248"/>
            <a:ext cx="3635896" cy="646331"/>
          </a:xfrm>
          <a:prstGeom prst="rect">
            <a:avLst/>
          </a:prstGeom>
          <a:noFill/>
        </p:spPr>
        <p:txBody>
          <a:bodyPr wrap="square" rtlCol="0">
            <a:spAutoFit/>
          </a:bodyPr>
          <a:lstStyle/>
          <a:p>
            <a:r>
              <a:rPr lang="fr-FR" dirty="0" smtClean="0"/>
              <a:t>Préparé par : </a:t>
            </a:r>
          </a:p>
          <a:p>
            <a:r>
              <a:rPr lang="fr-FR" dirty="0" smtClean="0"/>
              <a:t>L’équipe d’histologie 2</a:t>
            </a:r>
            <a:r>
              <a:rPr lang="fr-FR" baseline="30000" dirty="0" smtClean="0"/>
              <a:t>ème</a:t>
            </a:r>
            <a:r>
              <a:rPr lang="fr-FR" dirty="0" smtClean="0"/>
              <a:t> année</a:t>
            </a:r>
            <a:endParaRPr lang="fr-F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sarah\5974949pancreas-gif.gif"/>
          <p:cNvPicPr>
            <a:picLocks noChangeAspect="1" noChangeArrowheads="1"/>
          </p:cNvPicPr>
          <p:nvPr/>
        </p:nvPicPr>
        <p:blipFill>
          <a:blip r:embed="rId2" cstate="print"/>
          <a:srcRect/>
          <a:stretch>
            <a:fillRect/>
          </a:stretch>
        </p:blipFill>
        <p:spPr bwMode="auto">
          <a:xfrm>
            <a:off x="179512" y="548680"/>
            <a:ext cx="8640960" cy="4248472"/>
          </a:xfrm>
          <a:prstGeom prst="rect">
            <a:avLst/>
          </a:prstGeom>
          <a:noFill/>
        </p:spPr>
      </p:pic>
      <p:sp>
        <p:nvSpPr>
          <p:cNvPr id="5" name="ZoneTexte 4"/>
          <p:cNvSpPr txBox="1"/>
          <p:nvPr/>
        </p:nvSpPr>
        <p:spPr>
          <a:xfrm>
            <a:off x="2627784" y="0"/>
            <a:ext cx="3960440" cy="461665"/>
          </a:xfrm>
          <a:prstGeom prst="rect">
            <a:avLst/>
          </a:prstGeom>
          <a:noFill/>
        </p:spPr>
        <p:txBody>
          <a:bodyPr wrap="square" rtlCol="0">
            <a:spAutoFit/>
          </a:bodyPr>
          <a:lstStyle/>
          <a:p>
            <a:pPr algn="ctr"/>
            <a:r>
              <a:rPr lang="fr-FR" sz="2400" b="1" dirty="0" smtClean="0"/>
              <a:t>Généralités </a:t>
            </a:r>
            <a:endParaRPr lang="fr-FR" sz="2400" b="1" dirty="0"/>
          </a:p>
        </p:txBody>
      </p:sp>
      <p:sp>
        <p:nvSpPr>
          <p:cNvPr id="7" name="ZoneTexte 6"/>
          <p:cNvSpPr txBox="1"/>
          <p:nvPr/>
        </p:nvSpPr>
        <p:spPr>
          <a:xfrm>
            <a:off x="0" y="4941168"/>
            <a:ext cx="8604448" cy="454292"/>
          </a:xfrm>
          <a:prstGeom prst="rect">
            <a:avLst/>
          </a:prstGeom>
          <a:noFill/>
        </p:spPr>
        <p:txBody>
          <a:bodyPr wrap="square" rtlCol="0">
            <a:spAutoFit/>
          </a:bodyPr>
          <a:lstStyle/>
          <a:p>
            <a:pPr algn="just">
              <a:lnSpc>
                <a:spcPct val="150000"/>
              </a:lnSpc>
            </a:pPr>
            <a:r>
              <a:rPr lang="fr-FR" dirty="0" smtClean="0">
                <a:cs typeface="Times New Roman" pitchFamily="18" charset="0"/>
              </a:rPr>
              <a:t>- Le pancréas est une glande </a:t>
            </a:r>
            <a:r>
              <a:rPr lang="fr-FR" b="1" dirty="0" err="1" smtClean="0">
                <a:cs typeface="Times New Roman" pitchFamily="18" charset="0"/>
              </a:rPr>
              <a:t>amphicrine</a:t>
            </a:r>
            <a:r>
              <a:rPr lang="fr-FR" b="1" dirty="0" smtClean="0">
                <a:cs typeface="Times New Roman" pitchFamily="18" charset="0"/>
              </a:rPr>
              <a:t> </a:t>
            </a:r>
            <a:r>
              <a:rPr lang="fr-FR" dirty="0" smtClean="0">
                <a:cs typeface="Times New Roman" pitchFamily="18" charset="0"/>
              </a:rPr>
              <a:t>annexée au duodénum</a:t>
            </a:r>
            <a:endParaRPr lang="fr-FR" dirty="0">
              <a:cs typeface="Times New Roman" pitchFamily="18" charset="0"/>
            </a:endParaRPr>
          </a:p>
        </p:txBody>
      </p:sp>
      <p:sp>
        <p:nvSpPr>
          <p:cNvPr id="8" name="ZoneTexte 7"/>
          <p:cNvSpPr txBox="1"/>
          <p:nvPr/>
        </p:nvSpPr>
        <p:spPr>
          <a:xfrm>
            <a:off x="0" y="5445224"/>
            <a:ext cx="8460432" cy="507831"/>
          </a:xfrm>
          <a:prstGeom prst="rect">
            <a:avLst/>
          </a:prstGeom>
          <a:noFill/>
        </p:spPr>
        <p:txBody>
          <a:bodyPr wrap="square" rtlCol="0">
            <a:spAutoFit/>
          </a:bodyPr>
          <a:lstStyle/>
          <a:p>
            <a:pPr algn="just">
              <a:lnSpc>
                <a:spcPct val="150000"/>
              </a:lnSpc>
            </a:pPr>
            <a:r>
              <a:rPr lang="fr-FR" dirty="0" smtClean="0"/>
              <a:t>- Couleur rose jaunâtre , de consistance ferme avec une forme irrégulière </a:t>
            </a:r>
            <a:endParaRPr lang="fr-FR" dirty="0"/>
          </a:p>
        </p:txBody>
      </p:sp>
      <p:sp>
        <p:nvSpPr>
          <p:cNvPr id="9" name="ZoneTexte 8"/>
          <p:cNvSpPr txBox="1"/>
          <p:nvPr/>
        </p:nvSpPr>
        <p:spPr>
          <a:xfrm>
            <a:off x="0" y="6093296"/>
            <a:ext cx="7560840" cy="369332"/>
          </a:xfrm>
          <a:prstGeom prst="rect">
            <a:avLst/>
          </a:prstGeom>
          <a:noFill/>
        </p:spPr>
        <p:txBody>
          <a:bodyPr wrap="square" rtlCol="0">
            <a:spAutoFit/>
          </a:bodyPr>
          <a:lstStyle/>
          <a:p>
            <a:r>
              <a:rPr lang="fr-FR" dirty="0" smtClean="0"/>
              <a:t>- On lui distingue 03 parties: </a:t>
            </a:r>
            <a:r>
              <a:rPr lang="fr-FR" b="1" dirty="0" smtClean="0"/>
              <a:t>Tête</a:t>
            </a:r>
            <a:r>
              <a:rPr lang="fr-FR" dirty="0" smtClean="0"/>
              <a:t>, </a:t>
            </a:r>
            <a:r>
              <a:rPr lang="fr-FR" b="1" dirty="0" smtClean="0"/>
              <a:t>corps, et queue </a:t>
            </a:r>
            <a:endParaRPr lang="fr-FR"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2" cstate="print"/>
          <a:stretch>
            <a:fillRect/>
          </a:stretch>
        </p:blipFill>
        <p:spPr>
          <a:xfrm>
            <a:off x="0" y="1114226"/>
            <a:ext cx="4843462" cy="5743774"/>
          </a:xfrm>
          <a:prstGeom prst="rect">
            <a:avLst/>
          </a:prstGeom>
        </p:spPr>
      </p:pic>
      <p:sp>
        <p:nvSpPr>
          <p:cNvPr id="3" name="ZoneTexte 2"/>
          <p:cNvSpPr txBox="1"/>
          <p:nvPr/>
        </p:nvSpPr>
        <p:spPr>
          <a:xfrm>
            <a:off x="4860032" y="1484784"/>
            <a:ext cx="4479111" cy="369332"/>
          </a:xfrm>
          <a:prstGeom prst="rect">
            <a:avLst/>
          </a:prstGeom>
          <a:noFill/>
        </p:spPr>
        <p:txBody>
          <a:bodyPr wrap="none" rtlCol="0">
            <a:spAutoFit/>
          </a:bodyPr>
          <a:lstStyle/>
          <a:p>
            <a:r>
              <a:rPr lang="fr-FR" dirty="0"/>
              <a:t>2</a:t>
            </a:r>
            <a:r>
              <a:rPr lang="fr-FR" dirty="0" smtClean="0"/>
              <a:t>- Ilots de </a:t>
            </a:r>
            <a:r>
              <a:rPr lang="fr-FR" dirty="0" err="1" smtClean="0"/>
              <a:t>langerhans</a:t>
            </a:r>
            <a:r>
              <a:rPr lang="fr-FR" dirty="0" smtClean="0"/>
              <a:t> (Portion endocrine)</a:t>
            </a:r>
            <a:endParaRPr lang="fr-FR" dirty="0"/>
          </a:p>
        </p:txBody>
      </p:sp>
      <p:sp>
        <p:nvSpPr>
          <p:cNvPr id="5" name="ZoneTexte 4"/>
          <p:cNvSpPr txBox="1"/>
          <p:nvPr/>
        </p:nvSpPr>
        <p:spPr>
          <a:xfrm>
            <a:off x="4860032" y="1124744"/>
            <a:ext cx="2937022" cy="369332"/>
          </a:xfrm>
          <a:prstGeom prst="rect">
            <a:avLst/>
          </a:prstGeom>
          <a:noFill/>
        </p:spPr>
        <p:txBody>
          <a:bodyPr wrap="none" rtlCol="0">
            <a:spAutoFit/>
          </a:bodyPr>
          <a:lstStyle/>
          <a:p>
            <a:r>
              <a:rPr lang="fr-FR" dirty="0" smtClean="0"/>
              <a:t>1- Acini (Portion exocrine) </a:t>
            </a:r>
            <a:endParaRPr lang="fr-FR" dirty="0"/>
          </a:p>
        </p:txBody>
      </p:sp>
      <p:sp>
        <p:nvSpPr>
          <p:cNvPr id="10" name="ZoneTexte 9"/>
          <p:cNvSpPr txBox="1"/>
          <p:nvPr/>
        </p:nvSpPr>
        <p:spPr>
          <a:xfrm>
            <a:off x="3131840" y="0"/>
            <a:ext cx="2477033" cy="523220"/>
          </a:xfrm>
          <a:prstGeom prst="rect">
            <a:avLst/>
          </a:prstGeom>
          <a:noFill/>
        </p:spPr>
        <p:txBody>
          <a:bodyPr wrap="square" rtlCol="0">
            <a:spAutoFit/>
          </a:bodyPr>
          <a:lstStyle/>
          <a:p>
            <a:r>
              <a:rPr lang="fr-FR" sz="2800" b="1" dirty="0" smtClean="0"/>
              <a:t>Le Pancréas</a:t>
            </a:r>
            <a:endParaRPr lang="fr-FR" sz="2800" b="1" dirty="0"/>
          </a:p>
        </p:txBody>
      </p:sp>
      <p:pic>
        <p:nvPicPr>
          <p:cNvPr id="11" name="Image 1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486401" y="2040125"/>
            <a:ext cx="3657599" cy="4299477"/>
          </a:xfrm>
          <a:prstGeom prst="rect">
            <a:avLst/>
          </a:prstGeom>
        </p:spPr>
      </p:pic>
      <p:sp>
        <p:nvSpPr>
          <p:cNvPr id="13" name="Rectangle 12"/>
          <p:cNvSpPr/>
          <p:nvPr/>
        </p:nvSpPr>
        <p:spPr>
          <a:xfrm>
            <a:off x="2973294" y="3093568"/>
            <a:ext cx="955130" cy="115629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4" name="Connecteur droit avec flèche 13"/>
          <p:cNvCxnSpPr/>
          <p:nvPr/>
        </p:nvCxnSpPr>
        <p:spPr>
          <a:xfrm>
            <a:off x="3491880" y="3645024"/>
            <a:ext cx="4651995" cy="19271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Connecteur droit avec flèche 15"/>
          <p:cNvCxnSpPr/>
          <p:nvPr/>
        </p:nvCxnSpPr>
        <p:spPr>
          <a:xfrm flipH="1" flipV="1">
            <a:off x="4471135" y="3514726"/>
            <a:ext cx="2749706" cy="90151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xmlns="" val="8940005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2411760" y="0"/>
            <a:ext cx="6486302" cy="5157192"/>
          </a:xfrm>
          <a:prstGeom prst="rect">
            <a:avLst/>
          </a:prstGeom>
          <a:noFill/>
          <a:ln w="9525">
            <a:noFill/>
            <a:miter lim="800000"/>
            <a:headEnd/>
            <a:tailEnd/>
          </a:ln>
        </p:spPr>
      </p:pic>
      <p:sp>
        <p:nvSpPr>
          <p:cNvPr id="5" name="ZoneTexte 4"/>
          <p:cNvSpPr txBox="1"/>
          <p:nvPr/>
        </p:nvSpPr>
        <p:spPr>
          <a:xfrm>
            <a:off x="251520" y="5229200"/>
            <a:ext cx="7848872" cy="1200329"/>
          </a:xfrm>
          <a:prstGeom prst="rect">
            <a:avLst/>
          </a:prstGeom>
          <a:noFill/>
        </p:spPr>
        <p:txBody>
          <a:bodyPr wrap="square" rtlCol="0">
            <a:spAutoFit/>
          </a:bodyPr>
          <a:lstStyle/>
          <a:p>
            <a:pPr algn="just">
              <a:lnSpc>
                <a:spcPct val="200000"/>
              </a:lnSpc>
            </a:pPr>
            <a:r>
              <a:rPr lang="fr-FR" dirty="0" smtClean="0"/>
              <a:t>Le pancréas est une glande essentiellement exocrine</a:t>
            </a:r>
          </a:p>
          <a:p>
            <a:pPr algn="just">
              <a:lnSpc>
                <a:spcPct val="200000"/>
              </a:lnSpc>
            </a:pPr>
            <a:r>
              <a:rPr lang="fr-FR" dirty="0" smtClean="0"/>
              <a:t>L’unité morphologique et fonctionnel du pancréas est: le lobule </a:t>
            </a:r>
            <a:endParaRPr lang="fr-FR" dirty="0"/>
          </a:p>
        </p:txBody>
      </p:sp>
      <p:cxnSp>
        <p:nvCxnSpPr>
          <p:cNvPr id="7" name="Connecteur droit avec flèche 6"/>
          <p:cNvCxnSpPr/>
          <p:nvPr/>
        </p:nvCxnSpPr>
        <p:spPr>
          <a:xfrm flipH="1">
            <a:off x="7236296" y="1844824"/>
            <a:ext cx="648072" cy="86409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Connecteur droit avec flèche 7"/>
          <p:cNvCxnSpPr/>
          <p:nvPr/>
        </p:nvCxnSpPr>
        <p:spPr>
          <a:xfrm flipH="1">
            <a:off x="6876256" y="1772816"/>
            <a:ext cx="1008112" cy="93610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6948264" y="1268760"/>
            <a:ext cx="1728192" cy="646331"/>
          </a:xfrm>
          <a:prstGeom prst="rect">
            <a:avLst/>
          </a:prstGeom>
          <a:noFill/>
        </p:spPr>
        <p:txBody>
          <a:bodyPr wrap="square" rtlCol="0">
            <a:spAutoFit/>
          </a:bodyPr>
          <a:lstStyle/>
          <a:p>
            <a:r>
              <a:rPr lang="fr-FR" b="1" dirty="0" smtClean="0"/>
              <a:t>Îlots de </a:t>
            </a:r>
            <a:r>
              <a:rPr lang="fr-FR" b="1" dirty="0" err="1" smtClean="0"/>
              <a:t>Lnagerhans</a:t>
            </a:r>
            <a:r>
              <a:rPr lang="fr-FR" b="1" dirty="0" smtClean="0"/>
              <a:t> </a:t>
            </a:r>
            <a:endParaRPr lang="fr-FR" b="1" dirty="0"/>
          </a:p>
        </p:txBody>
      </p:sp>
      <p:cxnSp>
        <p:nvCxnSpPr>
          <p:cNvPr id="13" name="Connecteur droit avec flèche 12"/>
          <p:cNvCxnSpPr/>
          <p:nvPr/>
        </p:nvCxnSpPr>
        <p:spPr>
          <a:xfrm flipV="1">
            <a:off x="1907704" y="2492896"/>
            <a:ext cx="1728192" cy="10081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a:off x="1979712" y="3717032"/>
            <a:ext cx="3240360"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395536" y="3140968"/>
            <a:ext cx="1800200" cy="923330"/>
          </a:xfrm>
          <a:prstGeom prst="rect">
            <a:avLst/>
          </a:prstGeom>
          <a:noFill/>
        </p:spPr>
        <p:txBody>
          <a:bodyPr wrap="square" rtlCol="0">
            <a:spAutoFit/>
          </a:bodyPr>
          <a:lstStyle/>
          <a:p>
            <a:r>
              <a:rPr lang="fr-FR" dirty="0" smtClean="0"/>
              <a:t>Des canaux dans les </a:t>
            </a:r>
            <a:r>
              <a:rPr lang="fr-FR" dirty="0" err="1" smtClean="0"/>
              <a:t>septa</a:t>
            </a:r>
            <a:r>
              <a:rPr lang="fr-FR" dirty="0" smtClean="0"/>
              <a:t> fibreux  </a:t>
            </a:r>
            <a:endParaRPr lang="fr-FR" dirty="0"/>
          </a:p>
        </p:txBody>
      </p:sp>
      <p:cxnSp>
        <p:nvCxnSpPr>
          <p:cNvPr id="20" name="Connecteur droit avec flèche 19"/>
          <p:cNvCxnSpPr/>
          <p:nvPr/>
        </p:nvCxnSpPr>
        <p:spPr>
          <a:xfrm flipV="1">
            <a:off x="1835696" y="1124744"/>
            <a:ext cx="2520280" cy="93610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ZoneTexte 22"/>
          <p:cNvSpPr txBox="1"/>
          <p:nvPr/>
        </p:nvSpPr>
        <p:spPr>
          <a:xfrm>
            <a:off x="323528" y="1556792"/>
            <a:ext cx="2088232" cy="923330"/>
          </a:xfrm>
          <a:prstGeom prst="rect">
            <a:avLst/>
          </a:prstGeom>
          <a:noFill/>
        </p:spPr>
        <p:txBody>
          <a:bodyPr wrap="square" rtlCol="0">
            <a:spAutoFit/>
          </a:bodyPr>
          <a:lstStyle/>
          <a:p>
            <a:r>
              <a:rPr lang="fr-FR" dirty="0" smtClean="0"/>
              <a:t>Lobules formées des </a:t>
            </a:r>
            <a:r>
              <a:rPr lang="fr-FR" dirty="0" err="1" smtClean="0"/>
              <a:t>acinées</a:t>
            </a:r>
            <a:r>
              <a:rPr lang="fr-FR" dirty="0" smtClean="0"/>
              <a:t> entassés </a:t>
            </a:r>
            <a:endParaRPr lang="fr-FR"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Picture 2"/>
          <p:cNvPicPr>
            <a:picLocks noGrp="1" noChangeAspect="1" noChangeArrowheads="1"/>
          </p:cNvPicPr>
          <p:nvPr>
            <p:ph idx="1"/>
          </p:nvPr>
        </p:nvPicPr>
        <p:blipFill>
          <a:blip r:embed="rId3" cstate="print"/>
          <a:srcRect/>
          <a:stretch>
            <a:fillRect/>
          </a:stretch>
        </p:blipFill>
        <p:spPr bwMode="auto">
          <a:xfrm>
            <a:off x="285720" y="214290"/>
            <a:ext cx="8501090" cy="4748343"/>
          </a:xfrm>
          <a:prstGeom prst="rect">
            <a:avLst/>
          </a:prstGeom>
          <a:noFill/>
          <a:ln w="9525">
            <a:noFill/>
            <a:miter lim="800000"/>
            <a:headEnd/>
            <a:tailEnd/>
          </a:ln>
          <a:effectLst/>
        </p:spPr>
      </p:pic>
      <p:sp>
        <p:nvSpPr>
          <p:cNvPr id="5" name="Rectangle 4"/>
          <p:cNvSpPr/>
          <p:nvPr/>
        </p:nvSpPr>
        <p:spPr>
          <a:xfrm>
            <a:off x="251520" y="5157192"/>
            <a:ext cx="8001024" cy="1323439"/>
          </a:xfrm>
          <a:prstGeom prst="rect">
            <a:avLst/>
          </a:prstGeom>
        </p:spPr>
        <p:txBody>
          <a:bodyPr wrap="square">
            <a:spAutoFit/>
          </a:bodyPr>
          <a:lstStyle/>
          <a:p>
            <a:pPr algn="just"/>
            <a:r>
              <a:rPr lang="fr-FR" sz="2000" dirty="0" smtClean="0">
                <a:latin typeface="Times New Roman" pitchFamily="18" charset="0"/>
                <a:cs typeface="Times New Roman" pitchFamily="18" charset="0"/>
              </a:rPr>
              <a:t>Le pancréas est une glande </a:t>
            </a:r>
            <a:r>
              <a:rPr lang="fr-FR" sz="2000" dirty="0" err="1" smtClean="0">
                <a:latin typeface="Times New Roman" pitchFamily="18" charset="0"/>
                <a:cs typeface="Times New Roman" pitchFamily="18" charset="0"/>
              </a:rPr>
              <a:t>amphicrine</a:t>
            </a:r>
            <a:r>
              <a:rPr lang="fr-FR" sz="2000" dirty="0" smtClean="0">
                <a:latin typeface="Times New Roman" pitchFamily="18" charset="0"/>
                <a:cs typeface="Times New Roman" pitchFamily="18" charset="0"/>
              </a:rPr>
              <a:t>. On y distingue en </a:t>
            </a:r>
            <a:r>
              <a:rPr lang="fr-FR" sz="2000" b="1" dirty="0" smtClean="0">
                <a:latin typeface="Times New Roman" pitchFamily="18" charset="0"/>
                <a:cs typeface="Times New Roman" pitchFamily="18" charset="0"/>
              </a:rPr>
              <a:t>1</a:t>
            </a:r>
            <a:r>
              <a:rPr lang="fr-FR" sz="2000" dirty="0" smtClean="0">
                <a:latin typeface="Times New Roman" pitchFamily="18" charset="0"/>
                <a:cs typeface="Times New Roman" pitchFamily="18" charset="0"/>
              </a:rPr>
              <a:t> une portion pancréas  exocrine d'aspect général foncé, au sein de laquelle sont disséminés, en </a:t>
            </a:r>
            <a:r>
              <a:rPr lang="fr-FR" sz="2000" b="1" dirty="0" smtClean="0">
                <a:latin typeface="Times New Roman" pitchFamily="18" charset="0"/>
                <a:cs typeface="Times New Roman" pitchFamily="18" charset="0"/>
              </a:rPr>
              <a:t>2</a:t>
            </a:r>
            <a:r>
              <a:rPr lang="fr-FR" sz="2000" dirty="0" smtClean="0">
                <a:latin typeface="Times New Roman" pitchFamily="18" charset="0"/>
                <a:cs typeface="Times New Roman" pitchFamily="18" charset="0"/>
              </a:rPr>
              <a:t>, de petits îlots de cellules plus claires à sécrétion endocrine. On les appelle </a:t>
            </a:r>
            <a:r>
              <a:rPr lang="fr-FR" sz="2000" b="1" dirty="0" smtClean="0">
                <a:latin typeface="Times New Roman" pitchFamily="18" charset="0"/>
                <a:cs typeface="Times New Roman" pitchFamily="18" charset="0"/>
              </a:rPr>
              <a:t>îlots de </a:t>
            </a:r>
            <a:r>
              <a:rPr lang="fr-FR" sz="2000" b="1" dirty="0" err="1" smtClean="0">
                <a:latin typeface="Times New Roman" pitchFamily="18" charset="0"/>
                <a:cs typeface="Times New Roman" pitchFamily="18" charset="0"/>
              </a:rPr>
              <a:t>Langerhans</a:t>
            </a:r>
            <a:r>
              <a:rPr lang="fr-FR" sz="2000" b="1" dirty="0" smtClean="0">
                <a:latin typeface="Times New Roman" pitchFamily="18" charset="0"/>
                <a:cs typeface="Times New Roman" pitchFamily="18" charset="0"/>
              </a:rPr>
              <a:t>. </a:t>
            </a:r>
            <a:endParaRPr lang="fr-FR" sz="2000" b="1" dirty="0">
              <a:latin typeface="Times New Roman" pitchFamily="18" charset="0"/>
              <a:cs typeface="Times New Roman" pitchFamily="18"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wipe(down)">
                                      <p:cBhvr>
                                        <p:cTn id="13"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23528" y="836712"/>
            <a:ext cx="5437211" cy="5417487"/>
          </a:xfrm>
          <a:prstGeom prst="rect">
            <a:avLst/>
          </a:prstGeom>
        </p:spPr>
      </p:pic>
      <p:sp>
        <p:nvSpPr>
          <p:cNvPr id="3" name="ZoneTexte 2"/>
          <p:cNvSpPr txBox="1"/>
          <p:nvPr/>
        </p:nvSpPr>
        <p:spPr>
          <a:xfrm>
            <a:off x="2051720" y="188640"/>
            <a:ext cx="5487400" cy="523220"/>
          </a:xfrm>
          <a:prstGeom prst="rect">
            <a:avLst/>
          </a:prstGeom>
          <a:noFill/>
        </p:spPr>
        <p:txBody>
          <a:bodyPr wrap="none" rtlCol="0">
            <a:spAutoFit/>
          </a:bodyPr>
          <a:lstStyle/>
          <a:p>
            <a:r>
              <a:rPr lang="fr-FR" sz="2800" b="1" dirty="0" smtClean="0"/>
              <a:t>Le parenchyme du Pancréas</a:t>
            </a:r>
            <a:endParaRPr lang="fr-FR" sz="2800" b="1" dirty="0"/>
          </a:p>
        </p:txBody>
      </p:sp>
      <p:sp>
        <p:nvSpPr>
          <p:cNvPr id="4" name="ZoneTexte 3"/>
          <p:cNvSpPr txBox="1"/>
          <p:nvPr/>
        </p:nvSpPr>
        <p:spPr>
          <a:xfrm>
            <a:off x="5795006" y="1700808"/>
            <a:ext cx="3348994" cy="523220"/>
          </a:xfrm>
          <a:prstGeom prst="rect">
            <a:avLst/>
          </a:prstGeom>
          <a:noFill/>
        </p:spPr>
        <p:txBody>
          <a:bodyPr wrap="none" rtlCol="0">
            <a:spAutoFit/>
          </a:bodyPr>
          <a:lstStyle/>
          <a:p>
            <a:r>
              <a:rPr lang="fr-FR" sz="2800" dirty="0" smtClean="0">
                <a:solidFill>
                  <a:srgbClr val="FF0000"/>
                </a:solidFill>
              </a:rPr>
              <a:t>Fort grossissement</a:t>
            </a:r>
            <a:endParaRPr lang="fr-FR" sz="2800" dirty="0">
              <a:solidFill>
                <a:srgbClr val="FF0000"/>
              </a:solidFill>
            </a:endParaRPr>
          </a:p>
        </p:txBody>
      </p:sp>
    </p:spTree>
    <p:extLst>
      <p:ext uri="{BB962C8B-B14F-4D97-AF65-F5344CB8AC3E}">
        <p14:creationId xmlns:p14="http://schemas.microsoft.com/office/powerpoint/2010/main" xmlns="" val="10608471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0" y="0"/>
            <a:ext cx="8748464" cy="6353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32263" y="50126"/>
            <a:ext cx="2972289"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fr-FR" sz="2400" b="1" smtClean="0"/>
              <a:t>Portion exocrine </a:t>
            </a:r>
            <a:endParaRPr lang="fr-FR" sz="2400" b="1"/>
          </a:p>
        </p:txBody>
      </p:sp>
      <p:pic>
        <p:nvPicPr>
          <p:cNvPr id="4" name="Imag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2264" y="887104"/>
            <a:ext cx="4634633" cy="5970896"/>
          </a:xfrm>
          <a:prstGeom prst="rect">
            <a:avLst/>
          </a:prstGeom>
        </p:spPr>
      </p:pic>
      <p:sp>
        <p:nvSpPr>
          <p:cNvPr id="6" name="ZoneTexte 5"/>
          <p:cNvSpPr txBox="1"/>
          <p:nvPr/>
        </p:nvSpPr>
        <p:spPr>
          <a:xfrm>
            <a:off x="3923928" y="260648"/>
            <a:ext cx="3541354" cy="646331"/>
          </a:xfrm>
          <a:prstGeom prst="rect">
            <a:avLst/>
          </a:prstGeom>
          <a:noFill/>
        </p:spPr>
        <p:txBody>
          <a:bodyPr wrap="none" rtlCol="0">
            <a:spAutoFit/>
          </a:bodyPr>
          <a:lstStyle/>
          <a:p>
            <a:r>
              <a:rPr lang="fr-FR" dirty="0" smtClean="0"/>
              <a:t>1- Unités </a:t>
            </a:r>
            <a:r>
              <a:rPr lang="fr-FR" dirty="0" err="1" smtClean="0"/>
              <a:t>secrétantes</a:t>
            </a:r>
            <a:r>
              <a:rPr lang="fr-FR" dirty="0" smtClean="0"/>
              <a:t> acineuses</a:t>
            </a:r>
          </a:p>
          <a:p>
            <a:r>
              <a:rPr lang="fr-FR" dirty="0" smtClean="0"/>
              <a:t>2- Canal excréteurs  </a:t>
            </a:r>
            <a:endParaRPr lang="fr-FR" dirty="0"/>
          </a:p>
        </p:txBody>
      </p:sp>
      <p:sp>
        <p:nvSpPr>
          <p:cNvPr id="7" name="Rectangle 6"/>
          <p:cNvSpPr/>
          <p:nvPr/>
        </p:nvSpPr>
        <p:spPr>
          <a:xfrm>
            <a:off x="1259006" y="1637731"/>
            <a:ext cx="1914099" cy="410797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250977" y="4189863"/>
            <a:ext cx="2886501" cy="2554026"/>
          </a:xfrm>
          <a:prstGeom prst="rect">
            <a:avLst/>
          </a:prstGeom>
        </p:spPr>
      </p:pic>
      <p:cxnSp>
        <p:nvCxnSpPr>
          <p:cNvPr id="10" name="Connecteur droit avec flèche 9"/>
          <p:cNvCxnSpPr/>
          <p:nvPr/>
        </p:nvCxnSpPr>
        <p:spPr>
          <a:xfrm>
            <a:off x="3173106" y="3542834"/>
            <a:ext cx="3664423" cy="180708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12" name="Picture 2"/>
          <p:cNvPicPr>
            <a:picLocks noChangeAspect="1" noChangeArrowheads="1"/>
          </p:cNvPicPr>
          <p:nvPr/>
        </p:nvPicPr>
        <p:blipFill>
          <a:blip r:embed="rId5" cstate="print"/>
          <a:srcRect/>
          <a:stretch>
            <a:fillRect/>
          </a:stretch>
        </p:blipFill>
        <p:spPr bwMode="auto">
          <a:xfrm>
            <a:off x="5250977" y="1431598"/>
            <a:ext cx="2886501" cy="2259444"/>
          </a:xfrm>
          <a:prstGeom prst="rect">
            <a:avLst/>
          </a:prstGeom>
          <a:noFill/>
          <a:ln w="9525">
            <a:noFill/>
            <a:miter lim="800000"/>
            <a:headEnd/>
            <a:tailEnd/>
          </a:ln>
          <a:effectLst/>
        </p:spPr>
      </p:pic>
      <p:cxnSp>
        <p:nvCxnSpPr>
          <p:cNvPr id="13" name="Connecteur droit avec flèche 12"/>
          <p:cNvCxnSpPr/>
          <p:nvPr/>
        </p:nvCxnSpPr>
        <p:spPr>
          <a:xfrm>
            <a:off x="3866915" y="2074088"/>
            <a:ext cx="2827313" cy="54508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5" name="Rectangle 14"/>
          <p:cNvSpPr/>
          <p:nvPr/>
        </p:nvSpPr>
        <p:spPr>
          <a:xfrm>
            <a:off x="3449229" y="1733197"/>
            <a:ext cx="798214" cy="68178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65434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srcRect/>
          <a:stretch>
            <a:fillRect/>
          </a:stretch>
        </p:blipFill>
        <p:spPr bwMode="auto">
          <a:xfrm>
            <a:off x="4932040" y="908720"/>
            <a:ext cx="3980512" cy="5643602"/>
          </a:xfrm>
          <a:prstGeom prst="rect">
            <a:avLst/>
          </a:prstGeom>
          <a:noFill/>
          <a:ln w="9525">
            <a:noFill/>
            <a:miter lim="800000"/>
            <a:headEnd/>
            <a:tailEnd/>
          </a:ln>
          <a:effectLst/>
        </p:spPr>
      </p:pic>
      <p:sp>
        <p:nvSpPr>
          <p:cNvPr id="5" name="Titre 1"/>
          <p:cNvSpPr>
            <a:spLocks noGrp="1"/>
          </p:cNvSpPr>
          <p:nvPr>
            <p:ph type="title"/>
          </p:nvPr>
        </p:nvSpPr>
        <p:spPr>
          <a:xfrm>
            <a:off x="2267744" y="-315416"/>
            <a:ext cx="6876256" cy="1082660"/>
          </a:xfrm>
        </p:spPr>
        <p:txBody>
          <a:bodyPr>
            <a:normAutofit/>
          </a:bodyPr>
          <a:lstStyle/>
          <a:p>
            <a:r>
              <a:rPr lang="fr-FR" dirty="0" smtClean="0"/>
              <a:t>La portion exocrine du pancréas</a:t>
            </a:r>
            <a:endParaRPr lang="fr-FR" dirty="0"/>
          </a:p>
        </p:txBody>
      </p:sp>
      <p:sp>
        <p:nvSpPr>
          <p:cNvPr id="6" name="Rectangle 5"/>
          <p:cNvSpPr/>
          <p:nvPr/>
        </p:nvSpPr>
        <p:spPr>
          <a:xfrm>
            <a:off x="251520" y="1196752"/>
            <a:ext cx="4572032" cy="4893647"/>
          </a:xfrm>
          <a:prstGeom prst="rect">
            <a:avLst/>
          </a:prstGeom>
        </p:spPr>
        <p:txBody>
          <a:bodyPr wrap="square">
            <a:spAutoFit/>
          </a:bodyPr>
          <a:lstStyle/>
          <a:p>
            <a:pPr algn="just">
              <a:lnSpc>
                <a:spcPct val="150000"/>
              </a:lnSpc>
            </a:pPr>
            <a:r>
              <a:rPr lang="fr-FR" sz="2400" dirty="0" smtClean="0">
                <a:latin typeface="Arial Rounded MT Bold" pitchFamily="34" charset="0"/>
              </a:rPr>
              <a:t>1- </a:t>
            </a:r>
            <a:r>
              <a:rPr lang="fr-FR" sz="2000" b="1" dirty="0" smtClean="0"/>
              <a:t>Les unités </a:t>
            </a:r>
            <a:r>
              <a:rPr lang="fr-FR" sz="2000" b="1" dirty="0" err="1" smtClean="0"/>
              <a:t>sécrétantes</a:t>
            </a:r>
            <a:r>
              <a:rPr lang="fr-FR" sz="2000" b="1" dirty="0" smtClean="0"/>
              <a:t> acineuses</a:t>
            </a:r>
            <a:r>
              <a:rPr lang="fr-FR" sz="2400" dirty="0" smtClean="0">
                <a:latin typeface="Arial Rounded MT Bold" pitchFamily="34" charset="0"/>
              </a:rPr>
              <a:t>. </a:t>
            </a:r>
            <a:r>
              <a:rPr lang="fr-FR" sz="2000" dirty="0" smtClean="0"/>
              <a:t>L'aspect foncé de leurs cellules révèle </a:t>
            </a:r>
            <a:r>
              <a:rPr lang="fr-FR" sz="2000" b="1" dirty="0" smtClean="0"/>
              <a:t>une sécrétion séreuse</a:t>
            </a:r>
            <a:r>
              <a:rPr lang="fr-FR" sz="2000" dirty="0" smtClean="0"/>
              <a:t>. Cette sécrétion est tout d'abord évacuée par </a:t>
            </a:r>
            <a:r>
              <a:rPr lang="fr-FR" sz="2000" b="1" dirty="0" smtClean="0"/>
              <a:t>de petits canaux excréteurs,</a:t>
            </a:r>
            <a:r>
              <a:rPr lang="fr-FR" sz="2000" dirty="0" smtClean="0"/>
              <a:t> fléchés </a:t>
            </a:r>
            <a:r>
              <a:rPr lang="fr-FR" sz="2000" b="1" dirty="0" smtClean="0"/>
              <a:t>en 2</a:t>
            </a:r>
            <a:r>
              <a:rPr lang="fr-FR" sz="2000" dirty="0" smtClean="0"/>
              <a:t>. On les appelle passages intercalaires. Ils sont logés entre les unités </a:t>
            </a:r>
            <a:r>
              <a:rPr lang="fr-FR" sz="2000" dirty="0" err="1" smtClean="0"/>
              <a:t>sécrétantes</a:t>
            </a:r>
            <a:r>
              <a:rPr lang="fr-FR" sz="2000" dirty="0" smtClean="0"/>
              <a:t> et limités par un épithélium cubique simple.  </a:t>
            </a:r>
            <a:endParaRPr lang="fr-FR" sz="20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additive="base">
                                        <p:cTn id="1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allAtOnce"/>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334</TotalTime>
  <Words>280</Words>
  <Application>Microsoft Office PowerPoint</Application>
  <PresentationFormat>Affichage à l'écran (4:3)</PresentationFormat>
  <Paragraphs>29</Paragraphs>
  <Slides>9</Slides>
  <Notes>2</Notes>
  <HiddenSlides>0</HiddenSlides>
  <MMClips>0</MMClips>
  <ScaleCrop>false</ScaleCrop>
  <HeadingPairs>
    <vt:vector size="4" baseType="variant">
      <vt:variant>
        <vt:lpstr>Thème</vt:lpstr>
      </vt:variant>
      <vt:variant>
        <vt:i4>1</vt:i4>
      </vt:variant>
      <vt:variant>
        <vt:lpstr>Titres des diapositives</vt:lpstr>
      </vt:variant>
      <vt:variant>
        <vt:i4>9</vt:i4>
      </vt:variant>
    </vt:vector>
  </HeadingPairs>
  <TitlesOfParts>
    <vt:vector size="10" baseType="lpstr">
      <vt:lpstr>Oriel</vt:lpstr>
      <vt:lpstr>TP N° 03 troisième  partie   </vt:lpstr>
      <vt:lpstr>Diapositive 2</vt:lpstr>
      <vt:lpstr>Diapositive 3</vt:lpstr>
      <vt:lpstr>Diapositive 4</vt:lpstr>
      <vt:lpstr>Diapositive 5</vt:lpstr>
      <vt:lpstr>Diapositive 6</vt:lpstr>
      <vt:lpstr>Diapositive 7</vt:lpstr>
      <vt:lpstr>Diapositive 8</vt:lpstr>
      <vt:lpstr>La portion exocrine du pancréas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TP N° 06</dc:title>
  <dc:creator>acer</dc:creator>
  <cp:lastModifiedBy>acer</cp:lastModifiedBy>
  <cp:revision>39</cp:revision>
  <dcterms:created xsi:type="dcterms:W3CDTF">2018-01-14T21:13:44Z</dcterms:created>
  <dcterms:modified xsi:type="dcterms:W3CDTF">2021-02-24T18:07:16Z</dcterms:modified>
</cp:coreProperties>
</file>