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3" r:id="rId11"/>
    <p:sldId id="264" r:id="rId12"/>
    <p:sldId id="271" r:id="rId13"/>
    <p:sldId id="272" r:id="rId14"/>
    <p:sldId id="265" r:id="rId15"/>
    <p:sldId id="266" r:id="rId16"/>
    <p:sldId id="267" r:id="rId17"/>
    <p:sldId id="268" r:id="rId18"/>
    <p:sldId id="273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85E42-6511-435F-8B04-02D4849324A1}" type="datetimeFigureOut">
              <a:rPr lang="fr-FR" smtClean="0"/>
              <a:pPr/>
              <a:t>24/02/2021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1B2B1-F0C2-4EF4-952C-4663690ABC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43743E6-5FF2-437F-B0C7-D8863A747D8F}" type="datetimeFigureOut">
              <a:rPr lang="fr-FR" smtClean="0"/>
              <a:pPr/>
              <a:t>24/02/2021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2AB5E5E-5F2D-4B4C-A0CB-C2A6E2BD6B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43E6-5FF2-437F-B0C7-D8863A747D8F}" type="datetimeFigureOut">
              <a:rPr lang="fr-FR" smtClean="0"/>
              <a:pPr/>
              <a:t>24/02/2021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5E5E-5F2D-4B4C-A0CB-C2A6E2BD6B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43E6-5FF2-437F-B0C7-D8863A747D8F}" type="datetimeFigureOut">
              <a:rPr lang="fr-FR" smtClean="0"/>
              <a:pPr/>
              <a:t>24/02/2021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5E5E-5F2D-4B4C-A0CB-C2A6E2BD6B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3743E6-5FF2-437F-B0C7-D8863A747D8F}" type="datetimeFigureOut">
              <a:rPr lang="fr-FR" smtClean="0"/>
              <a:pPr/>
              <a:t>24/02/2021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2AB5E5E-5F2D-4B4C-A0CB-C2A6E2BD6BA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43743E6-5FF2-437F-B0C7-D8863A747D8F}" type="datetimeFigureOut">
              <a:rPr lang="fr-FR" smtClean="0"/>
              <a:pPr/>
              <a:t>24/02/2021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2AB5E5E-5F2D-4B4C-A0CB-C2A6E2BD6B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43E6-5FF2-437F-B0C7-D8863A747D8F}" type="datetimeFigureOut">
              <a:rPr lang="fr-FR" smtClean="0"/>
              <a:pPr/>
              <a:t>24/02/2021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5E5E-5F2D-4B4C-A0CB-C2A6E2BD6BA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43E6-5FF2-437F-B0C7-D8863A747D8F}" type="datetimeFigureOut">
              <a:rPr lang="fr-FR" smtClean="0"/>
              <a:pPr/>
              <a:t>24/02/2021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5E5E-5F2D-4B4C-A0CB-C2A6E2BD6BA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3743E6-5FF2-437F-B0C7-D8863A747D8F}" type="datetimeFigureOut">
              <a:rPr lang="fr-FR" smtClean="0"/>
              <a:pPr/>
              <a:t>24/02/2021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AB5E5E-5F2D-4B4C-A0CB-C2A6E2BD6BA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43E6-5FF2-437F-B0C7-D8863A747D8F}" type="datetimeFigureOut">
              <a:rPr lang="fr-FR" smtClean="0"/>
              <a:pPr/>
              <a:t>24/02/2021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5E5E-5F2D-4B4C-A0CB-C2A6E2BD6B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3743E6-5FF2-437F-B0C7-D8863A747D8F}" type="datetimeFigureOut">
              <a:rPr lang="fr-FR" smtClean="0"/>
              <a:pPr/>
              <a:t>24/02/2021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2AB5E5E-5F2D-4B4C-A0CB-C2A6E2BD6BA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3743E6-5FF2-437F-B0C7-D8863A747D8F}" type="datetimeFigureOut">
              <a:rPr lang="fr-FR" smtClean="0"/>
              <a:pPr/>
              <a:t>24/02/2021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AB5E5E-5F2D-4B4C-A0CB-C2A6E2BD6BA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3743E6-5FF2-437F-B0C7-D8863A747D8F}" type="datetimeFigureOut">
              <a:rPr lang="fr-FR" smtClean="0"/>
              <a:pPr/>
              <a:t>24/02/2021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2AB5E5E-5F2D-4B4C-A0CB-C2A6E2BD6B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51720" y="764704"/>
            <a:ext cx="6172200" cy="1894362"/>
          </a:xfrm>
        </p:spPr>
        <p:txBody>
          <a:bodyPr/>
          <a:lstStyle/>
          <a:p>
            <a:pPr lvl="0" algn="ctr"/>
            <a:r>
              <a:rPr lang="fr-FR" sz="32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TP N° 03 </a:t>
            </a:r>
            <a:br>
              <a:rPr lang="fr-FR" sz="32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83768" y="2780928"/>
            <a:ext cx="6172200" cy="65792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Histologie des glandes salivaires, foie et pancréas 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08104" y="5661248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Préparé par : </a:t>
            </a:r>
          </a:p>
          <a:p>
            <a:r>
              <a:rPr lang="fr-FR" dirty="0" smtClean="0"/>
              <a:t>L’équipe d’histologie 2</a:t>
            </a:r>
            <a:r>
              <a:rPr lang="fr-FR" baseline="30000" dirty="0" smtClean="0"/>
              <a:t>ème</a:t>
            </a:r>
            <a:r>
              <a:rPr lang="fr-FR" dirty="0" smtClean="0"/>
              <a:t> année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15616" y="2420888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glande sous-maxillaire </a:t>
            </a:r>
          </a:p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(mandibulaire)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640960" cy="520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076056" y="0"/>
            <a:ext cx="3312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La </a:t>
            </a:r>
            <a:r>
              <a:rPr lang="fr-FR" b="1" dirty="0" smtClean="0"/>
              <a:t>glande sous-maxillaire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07504" y="47667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La </a:t>
            </a:r>
            <a:r>
              <a:rPr lang="fr-FR" b="1" dirty="0" smtClean="0"/>
              <a:t>glande sous-maxillaire est a dominance séreuse ou muqueuse selon le espèces.  Ici </a:t>
            </a:r>
            <a:r>
              <a:rPr lang="fr-FR" dirty="0" smtClean="0"/>
              <a:t>formée d’acini mixte </a:t>
            </a:r>
            <a:r>
              <a:rPr lang="fr-FR" dirty="0" err="1" smtClean="0"/>
              <a:t>séro</a:t>
            </a:r>
            <a:r>
              <a:rPr lang="fr-FR" dirty="0" smtClean="0"/>
              <a:t>-muqueux.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C\Local Settings\Temp\Rar$EX01.813\Histologie animale et humaine\webapps.fundp.ac.be\umdb\histohuma\histohuma\img\tmp\5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7992888" cy="489654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907704" y="11663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La glande sous maxillaire </a:t>
            </a:r>
            <a:endParaRPr lang="fr-FR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323528" y="5517232"/>
            <a:ext cx="6264696" cy="1284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1- Portion glandulaire séreuse (enzymatique)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2- Portion glandulaire clair (muqueuse)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3- canal excréteur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C\Local Settings\Temp\Rar$EX01.813\Histologie animale et humaine\webapps.fundp.ac.be\umdb\histohuma\histohuma\img\tmp\5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7776864" cy="462439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547664" y="2606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glande sous maxillaire humaine 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467544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Sécrétion enzymatique importante</a:t>
            </a:r>
          </a:p>
          <a:p>
            <a:r>
              <a:rPr lang="fr-FR" dirty="0" smtClean="0"/>
              <a:t>Sécrétion muqueuse disséminé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31640" y="2636912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3- La glande sublinguale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19487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3528" y="5733256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La</a:t>
            </a:r>
            <a:r>
              <a:rPr lang="fr-FR" b="1" dirty="0" smtClean="0"/>
              <a:t> </a:t>
            </a:r>
            <a:r>
              <a:rPr lang="fr-FR" dirty="0" smtClean="0"/>
              <a:t>section parait faiblement colorée à l’</a:t>
            </a:r>
            <a:r>
              <a:rPr lang="fr-FR" dirty="0" err="1" smtClean="0"/>
              <a:t>hématoxylineéosine</a:t>
            </a:r>
            <a:endParaRPr lang="fr-FR" dirty="0" smtClean="0"/>
          </a:p>
          <a:p>
            <a:r>
              <a:rPr lang="fr-FR" dirty="0" smtClean="0"/>
              <a:t>Les acini de type muqueux prédominent</a:t>
            </a:r>
            <a:endParaRPr lang="fr-FR" b="1" dirty="0" smtClean="0"/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580112" y="0"/>
            <a:ext cx="3177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/>
              <a:t>3- La glande sublinguale</a:t>
            </a:r>
            <a:r>
              <a:rPr lang="fr-FR" dirty="0" smtClean="0"/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7504" y="4046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Glande constituée par plusieurs lobes dont chacune est considérée comme une glande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C\Local Settings\Temp\Rar$EX01.813\Histologie animale et humaine\webapps.fundp.ac.be\umdb\histohuma\histohuma\img\tmp\5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424936" cy="496855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3528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1- Sécrétion muqueuse</a:t>
            </a:r>
          </a:p>
          <a:p>
            <a:r>
              <a:rPr lang="fr-FR" dirty="0" smtClean="0"/>
              <a:t>2- Sécrétion séreuse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508104" y="116632"/>
            <a:ext cx="3177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/>
              <a:t>3- La glande sublinguale</a:t>
            </a:r>
            <a:r>
              <a:rPr lang="fr-FR" dirty="0" smtClean="0"/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131840" y="573325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 faible grossissement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C\Local Settings\Temp\Rar$EX01.813\Histologie animale et humaine\webapps.fundp.ac.be\umdb\histohuma\histohuma\img\tmp\5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352928" cy="468630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580112" y="0"/>
            <a:ext cx="3177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/>
              <a:t>3- La glande sublinguale</a:t>
            </a:r>
            <a:r>
              <a:rPr lang="fr-FR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301208"/>
            <a:ext cx="57241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1-Sécrétion muqueuse </a:t>
            </a:r>
            <a:r>
              <a:rPr lang="fr-FR" dirty="0" err="1" smtClean="0"/>
              <a:t>pré-dominante</a:t>
            </a:r>
            <a:endParaRPr lang="fr-FR" dirty="0" smtClean="0"/>
          </a:p>
          <a:p>
            <a:r>
              <a:rPr lang="fr-FR" dirty="0" smtClean="0"/>
              <a:t>2- sécrétion séreuse (croissant de </a:t>
            </a:r>
            <a:r>
              <a:rPr lang="fr-FR" dirty="0" err="1" smtClean="0"/>
              <a:t>Gianuzzi</a:t>
            </a:r>
            <a:r>
              <a:rPr lang="fr-FR" dirty="0" smtClean="0"/>
              <a:t>)</a:t>
            </a:r>
          </a:p>
          <a:p>
            <a:r>
              <a:rPr lang="fr-FR" dirty="0" smtClean="0"/>
              <a:t>3- Canaux sécréteurs</a:t>
            </a:r>
          </a:p>
          <a:p>
            <a:r>
              <a:rPr lang="fr-FR" dirty="0" smtClean="0"/>
              <a:t>4) Canaux sécréteurs intercalaire (</a:t>
            </a:r>
            <a:r>
              <a:rPr lang="fr-FR" dirty="0" err="1" smtClean="0"/>
              <a:t>Pflüger</a:t>
            </a:r>
            <a:r>
              <a:rPr lang="fr-FR" dirty="0" smtClean="0"/>
              <a:t>)</a:t>
            </a:r>
          </a:p>
          <a:p>
            <a:r>
              <a:rPr lang="fr-FR" dirty="0" smtClean="0"/>
              <a:t>5- Canaux excréteurs plus larges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C\Local Settings\Temp\Rar$EX01.813\Histologie animale et humaine\webapps.fundp.ac.be\umdb\histohuma\histohuma\img\tmp\5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6696744" cy="468630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403648" y="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Les glandes accessoires 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3563888" y="5661248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Langue d’un lapin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251520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1- Glande salivaire annexe</a:t>
            </a:r>
          </a:p>
          <a:p>
            <a:r>
              <a:rPr lang="fr-FR" dirty="0" smtClean="0"/>
              <a:t>2- Canaux excrétrices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404664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 glandes linguales, les G. </a:t>
            </a:r>
            <a:r>
              <a:rPr lang="fr-FR" dirty="0" err="1" smtClean="0"/>
              <a:t>Ebner</a:t>
            </a:r>
            <a:r>
              <a:rPr lang="fr-FR" dirty="0" smtClean="0"/>
              <a:t>, les G labiales, palatines et pharyngiennes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820472" cy="460851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67744" y="0"/>
            <a:ext cx="4234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Généralités sur les glandes salivaires 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004048" y="476672"/>
            <a:ext cx="2088232" cy="288032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131840" y="2708920"/>
            <a:ext cx="2448272" cy="144016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835696" y="2060848"/>
            <a:ext cx="2520280" cy="108012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0" y="5013176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1- La parotide</a:t>
            </a:r>
            <a:r>
              <a:rPr lang="fr-FR" dirty="0" smtClean="0"/>
              <a:t>: la plus volumineuse, son nom due de sa localisation occupant la fosse rétro-mandibulaire 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2-</a:t>
            </a:r>
            <a:r>
              <a:rPr lang="fr-FR" b="1" dirty="0" smtClean="0"/>
              <a:t> Sous maxillaire</a:t>
            </a:r>
            <a:r>
              <a:rPr lang="fr-FR" dirty="0" smtClean="0"/>
              <a:t>: médiane à l’angle de la mâchoire sur la région du pharynx</a:t>
            </a:r>
          </a:p>
          <a:p>
            <a:pPr algn="just"/>
            <a:endParaRPr lang="fr-FR" dirty="0" smtClean="0"/>
          </a:p>
          <a:p>
            <a:pPr algn="just"/>
            <a:r>
              <a:rPr lang="fr-FR" b="1" dirty="0" smtClean="0"/>
              <a:t>3- G. </a:t>
            </a:r>
            <a:r>
              <a:rPr lang="fr-FR" b="1" dirty="0" err="1" smtClean="0"/>
              <a:t>Sub</a:t>
            </a:r>
            <a:r>
              <a:rPr lang="fr-FR" b="1" dirty="0" smtClean="0"/>
              <a:t> linguale</a:t>
            </a:r>
            <a:r>
              <a:rPr lang="fr-FR" dirty="0" smtClean="0"/>
              <a:t>: située dans la muqueuse du plancher de la bouche</a:t>
            </a:r>
          </a:p>
          <a:p>
            <a:pPr algn="just"/>
            <a:endParaRPr lang="fr-FR" dirty="0" smtClean="0"/>
          </a:p>
          <a:p>
            <a:pPr algn="just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10" descr="Résultat de recherche d'images pour &quot;les glandes salivaire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8924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67544" y="60212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Canaux de Walter pour la glande sublinguale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Les glandes salivaires répondent toutes au schéma général théorique ci-contre</a:t>
            </a:r>
            <a:endParaRPr lang="fr-FR" sz="2400" b="1" dirty="0"/>
          </a:p>
        </p:txBody>
      </p:sp>
      <p:pic>
        <p:nvPicPr>
          <p:cNvPr id="5" name="Picture 2" descr="cbgsoe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64627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0" y="5517232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L’unité sécrétrice </a:t>
            </a:r>
            <a:r>
              <a:rPr lang="fr-FR" dirty="0" smtClean="0"/>
              <a:t>de la glande salivaire est une </a:t>
            </a:r>
            <a:r>
              <a:rPr lang="fr-FR" b="1" dirty="0" smtClean="0"/>
              <a:t>formation </a:t>
            </a:r>
            <a:r>
              <a:rPr lang="fr-FR" b="1" dirty="0" err="1" smtClean="0"/>
              <a:t>tubulo</a:t>
            </a:r>
            <a:r>
              <a:rPr lang="fr-FR" b="1" dirty="0" smtClean="0"/>
              <a:t>-acineuse ramifiée.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Un acini: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 composé de cellules séreuses, muqueuse ou mixte coiffée de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qlqs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cellules myoépithéliales 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dont la contraction pousse le produit de sécrétion vers la lumière de l'acinus.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0648"/>
            <a:ext cx="506730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9512" y="980728"/>
            <a:ext cx="3528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La glande salivaire principale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présente une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architecture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lobulée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lobules, formés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d’unités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sécrétoires « les acini », sont entourés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par des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septa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tissu conjonctif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qui contiennent 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grands canaux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les vaisseaux, et les nerfs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1520" y="1886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L’architecture générale du parenchyme des glandes salivaires 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339752" y="2564904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1- La parotide 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1909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876256" y="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 parotide 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179512" y="530120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</a:t>
            </a:r>
            <a:r>
              <a:rPr lang="fr-FR" b="1" dirty="0"/>
              <a:t>glande parotide est presque exclusivement constituée d ’acini de</a:t>
            </a:r>
          </a:p>
          <a:p>
            <a:r>
              <a:rPr lang="fr-FR" dirty="0"/>
              <a:t>type séreux</a:t>
            </a:r>
            <a:r>
              <a:rPr lang="fr-FR" dirty="0" smtClean="0"/>
              <a:t>. </a:t>
            </a:r>
            <a:r>
              <a:rPr lang="fr-FR" dirty="0" smtClean="0">
                <a:solidFill>
                  <a:srgbClr val="FF0000"/>
                </a:solidFill>
              </a:rPr>
              <a:t>Sauf chez les carnivore: séreux-muqueux </a:t>
            </a:r>
          </a:p>
          <a:p>
            <a:endParaRPr lang="fr-FR" dirty="0"/>
          </a:p>
          <a:p>
            <a:r>
              <a:rPr lang="fr-FR" dirty="0" smtClean="0"/>
              <a:t>La </a:t>
            </a:r>
            <a:r>
              <a:rPr lang="fr-FR" dirty="0"/>
              <a:t>section apparait fortement colorée.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9512" y="1886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Glande bilobée, encapsulée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ebapps.fundp.ac.be/umdb/histohuma/histohuma/img/tmp/5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964488" cy="504056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236296" y="0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La parotide 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0" y="5519172"/>
            <a:ext cx="78843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 smtClean="0"/>
              <a:t>   1</a:t>
            </a:r>
            <a:r>
              <a:rPr lang="fr-FR" dirty="0" smtClean="0"/>
              <a:t>: la portion glandulaire sécrétrice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/>
              <a:t>   2</a:t>
            </a:r>
            <a:r>
              <a:rPr lang="fr-FR" dirty="0" smtClean="0"/>
              <a:t>: la portion excrétrice. </a:t>
            </a:r>
          </a:p>
          <a:p>
            <a:pPr algn="just">
              <a:lnSpc>
                <a:spcPct val="150000"/>
              </a:lnSpc>
            </a:pPr>
            <a:r>
              <a:rPr lang="fr-FR" dirty="0" smtClean="0"/>
              <a:t>   </a:t>
            </a:r>
            <a:r>
              <a:rPr lang="fr-FR" b="1" dirty="0" smtClean="0"/>
              <a:t>3</a:t>
            </a:r>
            <a:r>
              <a:rPr lang="fr-FR" dirty="0" smtClean="0"/>
              <a:t>: cellules adipeuses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572000" y="55172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 Fort grossissement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C\Local Settings\Temp\Rar$EX01.813\Histologie animale et humaine\webapps.fundp.ac.be\umdb\histohuma\histohuma\img\tmp\5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8879"/>
            <a:ext cx="7920879" cy="452835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87824" y="2606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 parotide d’un cheval 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251520" y="5733256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1- Portion glandulaire séreuse (enzymatique)</a:t>
            </a:r>
          </a:p>
          <a:p>
            <a:r>
              <a:rPr lang="fr-FR" dirty="0" smtClean="0"/>
              <a:t>2- Canaux excréteur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332</TotalTime>
  <Words>419</Words>
  <Application>Microsoft Office PowerPoint</Application>
  <PresentationFormat>Affichage à l'écran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Oriel</vt:lpstr>
      <vt:lpstr>TP N° 03 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 N° 06</dc:title>
  <dc:creator>acer</dc:creator>
  <cp:lastModifiedBy>acer</cp:lastModifiedBy>
  <cp:revision>38</cp:revision>
  <dcterms:created xsi:type="dcterms:W3CDTF">2018-01-14T21:13:44Z</dcterms:created>
  <dcterms:modified xsi:type="dcterms:W3CDTF">2021-02-24T18:54:20Z</dcterms:modified>
</cp:coreProperties>
</file>