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415" r:id="rId2"/>
    <p:sldId id="291" r:id="rId3"/>
    <p:sldId id="393" r:id="rId4"/>
    <p:sldId id="394" r:id="rId5"/>
    <p:sldId id="396" r:id="rId6"/>
    <p:sldId id="397" r:id="rId7"/>
    <p:sldId id="414" r:id="rId8"/>
    <p:sldId id="403" r:id="rId9"/>
    <p:sldId id="404" r:id="rId10"/>
    <p:sldId id="405" r:id="rId11"/>
    <p:sldId id="398" r:id="rId12"/>
    <p:sldId id="399" r:id="rId13"/>
    <p:sldId id="401" r:id="rId14"/>
    <p:sldId id="406" r:id="rId15"/>
    <p:sldId id="407" r:id="rId16"/>
    <p:sldId id="408" r:id="rId17"/>
    <p:sldId id="413" r:id="rId18"/>
    <p:sldId id="409" r:id="rId19"/>
    <p:sldId id="410" r:id="rId20"/>
    <p:sldId id="411"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A309A6D-C09C-4548-B29A-6CF363A7E532}" type="datetimeFigureOut">
              <a:rPr lang="fr-FR" smtClean="0"/>
              <a:pPr/>
              <a:t>28/12/2020</a:t>
            </a:fld>
            <a:endParaRPr lang="fr-BE"/>
          </a:p>
        </p:txBody>
      </p:sp>
      <p:sp>
        <p:nvSpPr>
          <p:cNvPr id="19" name="Espace réservé du pied de page 18"/>
          <p:cNvSpPr>
            <a:spLocks noGrp="1"/>
          </p:cNvSpPr>
          <p:nvPr>
            <p:ph type="ftr" sz="quarter" idx="11"/>
          </p:nvPr>
        </p:nvSpPr>
        <p:spPr/>
        <p:txBody>
          <a:bodyPr/>
          <a:lstStyle/>
          <a:p>
            <a:endParaRPr lang="fr-BE"/>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28/12/2020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28/12/2020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28/12/2020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28/12/2020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28/12/2020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28/12/2020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28/12/2020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28/12/2020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28/12/2020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28/12/2020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pPr/>
              <a:t>‹N°›</a:t>
            </a:fld>
            <a:endParaRPr lang="fr-BE"/>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309A6D-C09C-4548-B29A-6CF363A7E532}" type="datetimeFigureOut">
              <a:rPr lang="fr-FR" smtClean="0"/>
              <a:pPr/>
              <a:t>28/12/2020</a:t>
            </a:fld>
            <a:endParaRPr lang="fr-BE"/>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pPr/>
              <a:t>‹N°›</a:t>
            </a:fld>
            <a:endParaRPr lang="fr-BE"/>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700808"/>
            <a:ext cx="8229600" cy="2560930"/>
          </a:xfrm>
        </p:spPr>
        <p:txBody>
          <a:bodyPr>
            <a:normAutofit/>
          </a:bodyPr>
          <a:lstStyle/>
          <a:p>
            <a:pPr algn="ctr"/>
            <a:r>
              <a:rPr lang="fr-FR" sz="6000" dirty="0"/>
              <a:t>Histologie du système l</a:t>
            </a:r>
            <a:r>
              <a:rPr lang="fr-FR" sz="6000" dirty="0" smtClean="0"/>
              <a:t>ymphoïde </a:t>
            </a:r>
            <a:endParaRPr lang="fr-FR" sz="6000" dirty="0"/>
          </a:p>
        </p:txBody>
      </p:sp>
      <p:sp>
        <p:nvSpPr>
          <p:cNvPr id="3" name="Espace réservé du contenu 2"/>
          <p:cNvSpPr>
            <a:spLocks noGrp="1"/>
          </p:cNvSpPr>
          <p:nvPr>
            <p:ph idx="1"/>
          </p:nvPr>
        </p:nvSpPr>
        <p:spPr>
          <a:xfrm>
            <a:off x="3923928" y="5877272"/>
            <a:ext cx="4906888" cy="576064"/>
          </a:xfrm>
        </p:spPr>
        <p:txBody>
          <a:bodyPr/>
          <a:lstStyle/>
          <a:p>
            <a:pPr marL="0" indent="0">
              <a:buNone/>
            </a:pPr>
            <a:r>
              <a:rPr lang="fr-FR" dirty="0" smtClean="0"/>
              <a:t>              Dr </a:t>
            </a:r>
            <a:r>
              <a:rPr lang="fr-FR" dirty="0" err="1" smtClean="0"/>
              <a:t>Djaalab</a:t>
            </a:r>
            <a:r>
              <a:rPr lang="fr-FR" dirty="0" smtClean="0"/>
              <a:t> Mansour  H.</a:t>
            </a:r>
            <a:endParaRPr lang="fr-FR" dirty="0"/>
          </a:p>
        </p:txBody>
      </p:sp>
    </p:spTree>
    <p:extLst>
      <p:ext uri="{BB962C8B-B14F-4D97-AF65-F5344CB8AC3E}">
        <p14:creationId xmlns:p14="http://schemas.microsoft.com/office/powerpoint/2010/main" val="1992036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Le ganglion lymphatique</a:t>
            </a:r>
            <a:endParaRPr lang="fr-FR" dirty="0"/>
          </a:p>
        </p:txBody>
      </p:sp>
      <p:sp>
        <p:nvSpPr>
          <p:cNvPr id="3" name="Espace réservé du contenu 2"/>
          <p:cNvSpPr>
            <a:spLocks noGrp="1"/>
          </p:cNvSpPr>
          <p:nvPr>
            <p:ph sz="half" idx="1"/>
          </p:nvPr>
        </p:nvSpPr>
        <p:spPr>
          <a:xfrm>
            <a:off x="457200" y="1920084"/>
            <a:ext cx="4038600" cy="4795063"/>
          </a:xfrm>
        </p:spPr>
        <p:txBody>
          <a:bodyPr>
            <a:normAutofit lnSpcReduction="10000"/>
          </a:bodyPr>
          <a:lstStyle/>
          <a:p>
            <a:r>
              <a:rPr lang="fr-FR" dirty="0" smtClean="0"/>
              <a:t>Un ganglion lymphatique coupé </a:t>
            </a:r>
            <a:r>
              <a:rPr lang="fr-FR" dirty="0" err="1" smtClean="0"/>
              <a:t>sagittalement</a:t>
            </a:r>
            <a:r>
              <a:rPr lang="fr-FR" dirty="0" smtClean="0"/>
              <a:t> montre deux zones </a:t>
            </a:r>
            <a:r>
              <a:rPr lang="fr-FR" dirty="0" smtClean="0"/>
              <a:t>distinctes dans </a:t>
            </a:r>
            <a:r>
              <a:rPr lang="fr-FR" dirty="0" smtClean="0"/>
              <a:t>la répartition du tissu lymphoïde (en 1, le cortex ; en 2, la zone médullaire). La partie conjonctive, fléchée en 3 est le hile. Une capsule conjonctive, fléchée en 4, emballe l'organe.</a:t>
            </a:r>
            <a:endParaRPr lang="fr-FR" dirty="0"/>
          </a:p>
        </p:txBody>
      </p:sp>
      <p:pic>
        <p:nvPicPr>
          <p:cNvPr id="5" name="Picture 2" descr="H:\17_01.jpg"/>
          <p:cNvPicPr>
            <a:picLocks noGrp="1" noChangeAspect="1" noChangeArrowheads="1"/>
          </p:cNvPicPr>
          <p:nvPr>
            <p:ph sz="half" idx="2"/>
          </p:nvPr>
        </p:nvPicPr>
        <p:blipFill>
          <a:blip r:embed="rId2"/>
          <a:srcRect/>
          <a:stretch>
            <a:fillRect/>
          </a:stretch>
        </p:blipFill>
        <p:spPr bwMode="auto">
          <a:xfrm>
            <a:off x="4648200" y="1928802"/>
            <a:ext cx="4038600" cy="450059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Le ganglion lymphatique</a:t>
            </a:r>
            <a:endParaRPr lang="fr-FR" dirty="0"/>
          </a:p>
        </p:txBody>
      </p:sp>
      <p:sp>
        <p:nvSpPr>
          <p:cNvPr id="3" name="Espace réservé du contenu 2"/>
          <p:cNvSpPr>
            <a:spLocks noGrp="1"/>
          </p:cNvSpPr>
          <p:nvPr>
            <p:ph sz="half" idx="1"/>
          </p:nvPr>
        </p:nvSpPr>
        <p:spPr/>
        <p:txBody>
          <a:bodyPr>
            <a:normAutofit lnSpcReduction="10000"/>
          </a:bodyPr>
          <a:lstStyle/>
          <a:p>
            <a:r>
              <a:rPr lang="fr-FR" dirty="0" smtClean="0"/>
              <a:t>Le cortex se compose de la zone corticale </a:t>
            </a:r>
            <a:r>
              <a:rPr lang="fr-FR" dirty="0" err="1" smtClean="0"/>
              <a:t>ppd</a:t>
            </a:r>
            <a:r>
              <a:rPr lang="fr-FR" dirty="0" smtClean="0"/>
              <a:t> qui contient, en 1 des nodules lymphoïdes constitués entre autres de lymphocytes B. Il se compose aussi en 2, de la zone para corticale qui héberge un grand nombre de lymphocytes T.</a:t>
            </a:r>
            <a:endParaRPr lang="fr-FR" dirty="0"/>
          </a:p>
        </p:txBody>
      </p:sp>
      <p:pic>
        <p:nvPicPr>
          <p:cNvPr id="5" name="Picture 2" descr="H:\17_06.jpg"/>
          <p:cNvPicPr>
            <a:picLocks noGrp="1" noChangeAspect="1" noChangeArrowheads="1"/>
          </p:cNvPicPr>
          <p:nvPr>
            <p:ph sz="half" idx="2"/>
          </p:nvPr>
        </p:nvPicPr>
        <p:blipFill>
          <a:blip r:embed="rId2"/>
          <a:srcRect/>
          <a:stretch>
            <a:fillRect/>
          </a:stretch>
        </p:blipFill>
        <p:spPr bwMode="auto">
          <a:xfrm>
            <a:off x="4648200" y="2071678"/>
            <a:ext cx="4038600" cy="428628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Le ganglion lymphatique</a:t>
            </a:r>
            <a:endParaRPr lang="fr-FR" dirty="0"/>
          </a:p>
        </p:txBody>
      </p:sp>
      <p:sp>
        <p:nvSpPr>
          <p:cNvPr id="3" name="Espace réservé du contenu 2"/>
          <p:cNvSpPr>
            <a:spLocks noGrp="1"/>
          </p:cNvSpPr>
          <p:nvPr>
            <p:ph sz="half" idx="1"/>
          </p:nvPr>
        </p:nvSpPr>
        <p:spPr/>
        <p:txBody>
          <a:bodyPr>
            <a:normAutofit fontScale="92500" lnSpcReduction="10000"/>
          </a:bodyPr>
          <a:lstStyle/>
          <a:p>
            <a:r>
              <a:rPr lang="fr-FR" dirty="0" smtClean="0"/>
              <a:t>Dans un follicule lymphoïde, on distingue en 1, une zone sombre qui occupe la moitié la plus profonde du nodule. Elle est surmontée, en 2, d'une zone claire. Cet ensemble est partiellement recouvert, en 3 d'une coiffe de petits lymphocytes, </a:t>
            </a:r>
            <a:r>
              <a:rPr lang="fr-FR" dirty="0" smtClean="0"/>
              <a:t>orientés </a:t>
            </a:r>
            <a:r>
              <a:rPr lang="fr-FR" dirty="0" smtClean="0"/>
              <a:t>face au sinus sous-capsulaire où elle est la plus épaisse. </a:t>
            </a:r>
            <a:endParaRPr lang="fr-FR" dirty="0"/>
          </a:p>
        </p:txBody>
      </p:sp>
      <p:pic>
        <p:nvPicPr>
          <p:cNvPr id="5" name="Picture 2" descr="H:\17_07.jpg"/>
          <p:cNvPicPr>
            <a:picLocks noGrp="1" noChangeAspect="1" noChangeArrowheads="1"/>
          </p:cNvPicPr>
          <p:nvPr>
            <p:ph sz="half" idx="2"/>
          </p:nvPr>
        </p:nvPicPr>
        <p:blipFill>
          <a:blip r:embed="rId2"/>
          <a:srcRect/>
          <a:stretch>
            <a:fillRect/>
          </a:stretch>
        </p:blipFill>
        <p:spPr bwMode="auto">
          <a:xfrm>
            <a:off x="4648200" y="2000240"/>
            <a:ext cx="4038600" cy="435771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Le ganglion lymphatique</a:t>
            </a:r>
            <a:endParaRPr lang="fr-FR" dirty="0"/>
          </a:p>
        </p:txBody>
      </p:sp>
      <p:sp>
        <p:nvSpPr>
          <p:cNvPr id="3" name="Espace réservé du contenu 2"/>
          <p:cNvSpPr>
            <a:spLocks noGrp="1"/>
          </p:cNvSpPr>
          <p:nvPr>
            <p:ph sz="half" idx="1"/>
          </p:nvPr>
        </p:nvSpPr>
        <p:spPr/>
        <p:txBody>
          <a:bodyPr>
            <a:normAutofit/>
          </a:bodyPr>
          <a:lstStyle/>
          <a:p>
            <a:r>
              <a:rPr lang="fr-FR" dirty="0" smtClean="0"/>
              <a:t>Une vue analogue nous montre:- en 1, la zone sombre, - en 2, la zone claire </a:t>
            </a:r>
            <a:br>
              <a:rPr lang="fr-FR" dirty="0" smtClean="0"/>
            </a:br>
            <a:r>
              <a:rPr lang="fr-FR" dirty="0" smtClean="0"/>
              <a:t>-  en 3, la coiffe, encore appelée cape lymphocytaire, </a:t>
            </a:r>
            <a:br>
              <a:rPr lang="fr-FR" dirty="0" smtClean="0"/>
            </a:br>
            <a:r>
              <a:rPr lang="fr-FR" dirty="0" smtClean="0"/>
              <a:t>- en 4, est fléché le sinus </a:t>
            </a:r>
            <a:r>
              <a:rPr lang="fr-FR" dirty="0" err="1" smtClean="0"/>
              <a:t>trabéculaire</a:t>
            </a:r>
            <a:r>
              <a:rPr lang="fr-FR" dirty="0" smtClean="0"/>
              <a:t> ou cortical</a:t>
            </a:r>
            <a:endParaRPr lang="fr-FR" dirty="0"/>
          </a:p>
        </p:txBody>
      </p:sp>
      <p:pic>
        <p:nvPicPr>
          <p:cNvPr id="5" name="Picture 2" descr="H:\17_08.jpg"/>
          <p:cNvPicPr>
            <a:picLocks noGrp="1" noChangeAspect="1" noChangeArrowheads="1"/>
          </p:cNvPicPr>
          <p:nvPr>
            <p:ph sz="half" idx="2"/>
          </p:nvPr>
        </p:nvPicPr>
        <p:blipFill>
          <a:blip r:embed="rId2"/>
          <a:srcRect/>
          <a:stretch>
            <a:fillRect/>
          </a:stretch>
        </p:blipFill>
        <p:spPr bwMode="auto">
          <a:xfrm>
            <a:off x="4648200" y="1928802"/>
            <a:ext cx="4038600" cy="442915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Le thymus</a:t>
            </a:r>
            <a:endParaRPr lang="fr-FR" dirty="0"/>
          </a:p>
        </p:txBody>
      </p:sp>
      <p:sp>
        <p:nvSpPr>
          <p:cNvPr id="3" name="Espace réservé du contenu 2"/>
          <p:cNvSpPr>
            <a:spLocks noGrp="1"/>
          </p:cNvSpPr>
          <p:nvPr>
            <p:ph sz="half" idx="1"/>
          </p:nvPr>
        </p:nvSpPr>
        <p:spPr/>
        <p:txBody>
          <a:bodyPr>
            <a:normAutofit/>
          </a:bodyPr>
          <a:lstStyle/>
          <a:p>
            <a:r>
              <a:rPr lang="fr-FR" dirty="0" smtClean="0"/>
              <a:t>Le thymus est qualifié d'organe lymphoïde primordial car c'est là que se différencient et se multiplient les lymphocytes. Le thymus se caractérise surtout  en 1 par sa </a:t>
            </a:r>
            <a:r>
              <a:rPr lang="fr-FR" dirty="0" err="1" smtClean="0"/>
              <a:t>lobulation</a:t>
            </a:r>
            <a:r>
              <a:rPr lang="fr-FR" dirty="0" smtClean="0"/>
              <a:t> et en 2 par la présence, </a:t>
            </a:r>
            <a:r>
              <a:rPr lang="fr-FR" dirty="0" smtClean="0"/>
              <a:t>de corpuscules  de </a:t>
            </a:r>
            <a:r>
              <a:rPr lang="fr-FR" dirty="0" err="1" smtClean="0"/>
              <a:t>Hassal</a:t>
            </a:r>
            <a:r>
              <a:rPr lang="fr-FR" dirty="0" smtClean="0"/>
              <a:t>. </a:t>
            </a:r>
            <a:endParaRPr lang="fr-FR" dirty="0"/>
          </a:p>
        </p:txBody>
      </p:sp>
      <p:pic>
        <p:nvPicPr>
          <p:cNvPr id="5" name="Picture 2"/>
          <p:cNvPicPr>
            <a:picLocks noGrp="1" noChangeAspect="1" noChangeArrowheads="1"/>
          </p:cNvPicPr>
          <p:nvPr>
            <p:ph sz="half" idx="2"/>
          </p:nvPr>
        </p:nvPicPr>
        <p:blipFill>
          <a:blip r:embed="rId2"/>
          <a:srcRect/>
          <a:stretch>
            <a:fillRect/>
          </a:stretch>
        </p:blipFill>
        <p:spPr bwMode="auto">
          <a:xfrm>
            <a:off x="4572000" y="1857364"/>
            <a:ext cx="4038600" cy="4500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Le thymus</a:t>
            </a:r>
            <a:endParaRPr lang="fr-FR" dirty="0"/>
          </a:p>
        </p:txBody>
      </p:sp>
      <p:sp>
        <p:nvSpPr>
          <p:cNvPr id="3" name="Espace réservé du contenu 2"/>
          <p:cNvSpPr>
            <a:spLocks noGrp="1"/>
          </p:cNvSpPr>
          <p:nvPr>
            <p:ph sz="half" idx="1"/>
          </p:nvPr>
        </p:nvSpPr>
        <p:spPr/>
        <p:txBody>
          <a:bodyPr/>
          <a:lstStyle/>
          <a:p>
            <a:r>
              <a:rPr lang="fr-FR" dirty="0" smtClean="0"/>
              <a:t>Un gros plan d'un lobule thymique montre une organisation en deux zones : en 1, une zone externe plus dense, appelée cortex ; et au centre, en 2, la zone médullaire, plus claire où l'on rencontre, en 3, les corpuscules de </a:t>
            </a:r>
            <a:r>
              <a:rPr lang="fr-FR" dirty="0" err="1" smtClean="0"/>
              <a:t>Hassal</a:t>
            </a:r>
            <a:endParaRPr lang="fr-FR" dirty="0" smtClean="0"/>
          </a:p>
          <a:p>
            <a:endParaRPr lang="fr-FR" dirty="0"/>
          </a:p>
        </p:txBody>
      </p:sp>
      <p:pic>
        <p:nvPicPr>
          <p:cNvPr id="5" name="Picture 3"/>
          <p:cNvPicPr>
            <a:picLocks noGrp="1" noChangeAspect="1" noChangeArrowheads="1"/>
          </p:cNvPicPr>
          <p:nvPr>
            <p:ph sz="half" idx="2"/>
          </p:nvPr>
        </p:nvPicPr>
        <p:blipFill>
          <a:blip r:embed="rId2"/>
          <a:srcRect/>
          <a:stretch>
            <a:fillRect/>
          </a:stretch>
        </p:blipFill>
        <p:spPr bwMode="auto">
          <a:xfrm>
            <a:off x="4648200" y="1928802"/>
            <a:ext cx="4038600"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Le thymus</a:t>
            </a:r>
            <a:endParaRPr lang="fr-FR" dirty="0"/>
          </a:p>
        </p:txBody>
      </p:sp>
      <p:sp>
        <p:nvSpPr>
          <p:cNvPr id="3" name="Espace réservé du contenu 2"/>
          <p:cNvSpPr>
            <a:spLocks noGrp="1"/>
          </p:cNvSpPr>
          <p:nvPr>
            <p:ph sz="half" idx="1"/>
          </p:nvPr>
        </p:nvSpPr>
        <p:spPr/>
        <p:txBody>
          <a:bodyPr>
            <a:normAutofit/>
          </a:bodyPr>
          <a:lstStyle/>
          <a:p>
            <a:r>
              <a:rPr lang="fr-FR" sz="3600" dirty="0" smtClean="0"/>
              <a:t>Les corpuscules de </a:t>
            </a:r>
            <a:r>
              <a:rPr lang="fr-FR" sz="3600" dirty="0" err="1" smtClean="0"/>
              <a:t>Hassal</a:t>
            </a:r>
            <a:r>
              <a:rPr lang="fr-FR" sz="3600" dirty="0" smtClean="0"/>
              <a:t> représentent des amas de cellules de la trame thymique qui dégénèrent. </a:t>
            </a:r>
            <a:endParaRPr lang="fr-FR" sz="3600" dirty="0"/>
          </a:p>
        </p:txBody>
      </p:sp>
      <p:pic>
        <p:nvPicPr>
          <p:cNvPr id="5" name="Picture 2" descr="H:\18_08.jpg"/>
          <p:cNvPicPr>
            <a:picLocks noGrp="1" noChangeAspect="1" noChangeArrowheads="1"/>
          </p:cNvPicPr>
          <p:nvPr>
            <p:ph sz="half" idx="2"/>
          </p:nvPr>
        </p:nvPicPr>
        <p:blipFill>
          <a:blip r:embed="rId2"/>
          <a:srcRect/>
          <a:stretch>
            <a:fillRect/>
          </a:stretch>
        </p:blipFill>
        <p:spPr bwMode="auto">
          <a:xfrm>
            <a:off x="4648200" y="1928802"/>
            <a:ext cx="4038600" cy="428627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L'amygdale</a:t>
            </a:r>
            <a:endParaRPr lang="fr-FR" dirty="0"/>
          </a:p>
        </p:txBody>
      </p:sp>
      <p:sp>
        <p:nvSpPr>
          <p:cNvPr id="3" name="Espace réservé du contenu 2"/>
          <p:cNvSpPr>
            <a:spLocks noGrp="1"/>
          </p:cNvSpPr>
          <p:nvPr>
            <p:ph sz="half" idx="1"/>
          </p:nvPr>
        </p:nvSpPr>
        <p:spPr/>
        <p:txBody>
          <a:bodyPr>
            <a:normAutofit fontScale="92500" lnSpcReduction="10000"/>
          </a:bodyPr>
          <a:lstStyle/>
          <a:p>
            <a:r>
              <a:rPr lang="fr-FR" dirty="0" smtClean="0"/>
              <a:t>L'amygdale se caractérise en 1, par des cryptes, invaginations de l'épithélium  et en 2, par une disposition régulière des nodules </a:t>
            </a:r>
            <a:r>
              <a:rPr lang="fr-FR" dirty="0" smtClean="0"/>
              <a:t>lymphoïdes </a:t>
            </a:r>
            <a:r>
              <a:rPr lang="fr-FR" dirty="0" smtClean="0"/>
              <a:t>en bordure de ces cryptes. Ces nodules possèdent, en 3, une coiffe lymphocytaire , où l'on peut rencontrer, comme en 4,  des débris cellulaires</a:t>
            </a:r>
            <a:endParaRPr lang="fr-FR" dirty="0"/>
          </a:p>
        </p:txBody>
      </p:sp>
      <p:sp>
        <p:nvSpPr>
          <p:cNvPr id="4" name="Espace réservé du contenu 3"/>
          <p:cNvSpPr>
            <a:spLocks noGrp="1"/>
          </p:cNvSpPr>
          <p:nvPr>
            <p:ph sz="half" idx="2"/>
          </p:nvPr>
        </p:nvSpPr>
        <p:spPr/>
        <p:txBody>
          <a:bodyPr>
            <a:normAutofit fontScale="92500" lnSpcReduction="10000"/>
          </a:bodyPr>
          <a:lstStyle/>
          <a:p>
            <a:endParaRPr lang="fr-FR"/>
          </a:p>
        </p:txBody>
      </p:sp>
      <p:pic>
        <p:nvPicPr>
          <p:cNvPr id="46082" name="Picture 2" descr="E:\Documents and Settings\Administrateur\Local Settings\Temp\Rar$EX37.891\Histologie animale et humaine\webapps.fundp.ac.be\umdb\histohuma\histohuma\img\tmp\18_01.jpg"/>
          <p:cNvPicPr>
            <a:picLocks noChangeAspect="1" noChangeArrowheads="1"/>
          </p:cNvPicPr>
          <p:nvPr/>
        </p:nvPicPr>
        <p:blipFill>
          <a:blip r:embed="rId2"/>
          <a:srcRect/>
          <a:stretch>
            <a:fillRect/>
          </a:stretch>
        </p:blipFill>
        <p:spPr bwMode="auto">
          <a:xfrm>
            <a:off x="4572000" y="1857364"/>
            <a:ext cx="4171948" cy="452436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L'amygdale</a:t>
            </a:r>
            <a:endParaRPr lang="fr-FR" dirty="0"/>
          </a:p>
        </p:txBody>
      </p:sp>
      <p:sp>
        <p:nvSpPr>
          <p:cNvPr id="3" name="Espace réservé du contenu 2"/>
          <p:cNvSpPr>
            <a:spLocks noGrp="1"/>
          </p:cNvSpPr>
          <p:nvPr>
            <p:ph sz="half" idx="1"/>
          </p:nvPr>
        </p:nvSpPr>
        <p:spPr/>
        <p:txBody>
          <a:bodyPr>
            <a:normAutofit fontScale="92500" lnSpcReduction="10000"/>
          </a:bodyPr>
          <a:lstStyle/>
          <a:p>
            <a:r>
              <a:rPr lang="fr-FR" sz="3200" dirty="0" smtClean="0"/>
              <a:t>En 1, est fléchée une belle image d'invagination en crypte. L'épithélium qui les borde et que nous voyons en 2 est de </a:t>
            </a:r>
            <a:r>
              <a:rPr lang="fr-FR" sz="3200" dirty="0" smtClean="0"/>
              <a:t>type                         « pavimenteux</a:t>
            </a:r>
            <a:r>
              <a:rPr lang="fr-FR" sz="3200" dirty="0" smtClean="0"/>
              <a:t>, pluristratifié et non kératinisé ».</a:t>
            </a:r>
            <a:endParaRPr lang="fr-FR" sz="3200" dirty="0"/>
          </a:p>
        </p:txBody>
      </p:sp>
      <p:sp>
        <p:nvSpPr>
          <p:cNvPr id="4" name="Espace réservé du contenu 3"/>
          <p:cNvSpPr>
            <a:spLocks noGrp="1"/>
          </p:cNvSpPr>
          <p:nvPr>
            <p:ph sz="half" idx="2"/>
          </p:nvPr>
        </p:nvSpPr>
        <p:spPr/>
        <p:txBody>
          <a:bodyPr>
            <a:normAutofit fontScale="92500" lnSpcReduction="10000"/>
          </a:bodyPr>
          <a:lstStyle/>
          <a:p>
            <a:endParaRPr lang="fr-FR"/>
          </a:p>
        </p:txBody>
      </p:sp>
      <p:pic>
        <p:nvPicPr>
          <p:cNvPr id="50178" name="Picture 2" descr="E:\Documents and Settings\Administrateur\Local Settings\Temp\Rar$EX37.891\Histologie animale et humaine\webapps.fundp.ac.be\umdb\histohuma\histohuma\img\tmp\18_02.jpg"/>
          <p:cNvPicPr>
            <a:picLocks noChangeAspect="1" noChangeArrowheads="1"/>
          </p:cNvPicPr>
          <p:nvPr/>
        </p:nvPicPr>
        <p:blipFill>
          <a:blip r:embed="rId2"/>
          <a:srcRect/>
          <a:stretch>
            <a:fillRect/>
          </a:stretch>
        </p:blipFill>
        <p:spPr bwMode="auto">
          <a:xfrm>
            <a:off x="4786314" y="1857364"/>
            <a:ext cx="3952856" cy="4495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L'amygdale</a:t>
            </a:r>
            <a:endParaRPr lang="fr-FR" dirty="0"/>
          </a:p>
        </p:txBody>
      </p:sp>
      <p:sp>
        <p:nvSpPr>
          <p:cNvPr id="3" name="Espace réservé du contenu 2"/>
          <p:cNvSpPr>
            <a:spLocks noGrp="1"/>
          </p:cNvSpPr>
          <p:nvPr>
            <p:ph sz="half" idx="1"/>
          </p:nvPr>
        </p:nvSpPr>
        <p:spPr/>
        <p:txBody>
          <a:bodyPr>
            <a:normAutofit/>
          </a:bodyPr>
          <a:lstStyle/>
          <a:p>
            <a:r>
              <a:rPr lang="fr-FR" sz="4400" dirty="0" smtClean="0"/>
              <a:t>On a en 1 l’épithélium et en 2 les follicules lymphoïdes. </a:t>
            </a:r>
            <a:endParaRPr lang="fr-FR" sz="4400" dirty="0"/>
          </a:p>
        </p:txBody>
      </p:sp>
      <p:sp>
        <p:nvSpPr>
          <p:cNvPr id="4" name="Espace réservé du contenu 3"/>
          <p:cNvSpPr>
            <a:spLocks noGrp="1"/>
          </p:cNvSpPr>
          <p:nvPr>
            <p:ph sz="half" idx="2"/>
          </p:nvPr>
        </p:nvSpPr>
        <p:spPr/>
        <p:txBody>
          <a:bodyPr>
            <a:normAutofit/>
          </a:bodyPr>
          <a:lstStyle/>
          <a:p>
            <a:endParaRPr lang="fr-FR"/>
          </a:p>
        </p:txBody>
      </p:sp>
      <p:pic>
        <p:nvPicPr>
          <p:cNvPr id="49154" name="Picture 2" descr="E:\Documents and Settings\Administrateur\Local Settings\Temp\Rar$EX37.891\Histologie animale et humaine\webapps.fundp.ac.be\umdb\histohuma\histohuma\img\tmp\18_03.jpg"/>
          <p:cNvPicPr>
            <a:picLocks noChangeAspect="1" noChangeArrowheads="1"/>
          </p:cNvPicPr>
          <p:nvPr/>
        </p:nvPicPr>
        <p:blipFill>
          <a:blip r:embed="rId2"/>
          <a:srcRect/>
          <a:stretch>
            <a:fillRect/>
          </a:stretch>
        </p:blipFill>
        <p:spPr bwMode="auto">
          <a:xfrm>
            <a:off x="4714876" y="1857364"/>
            <a:ext cx="3981447" cy="452436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endParaRPr lang="fr-FR" dirty="0" smtClean="0"/>
          </a:p>
          <a:p>
            <a:r>
              <a:rPr lang="fr-FR" dirty="0" smtClean="0"/>
              <a:t>La </a:t>
            </a:r>
            <a:r>
              <a:rPr lang="fr-FR" dirty="0" smtClean="0"/>
              <a:t>rate</a:t>
            </a:r>
            <a:r>
              <a:rPr lang="fr-FR" dirty="0" smtClean="0"/>
              <a:t>.</a:t>
            </a:r>
            <a:endParaRPr lang="fr-FR" dirty="0" smtClean="0"/>
          </a:p>
          <a:p>
            <a:r>
              <a:rPr lang="fr-FR" dirty="0" smtClean="0"/>
              <a:t>Les ganglions lymphatiques.</a:t>
            </a:r>
          </a:p>
          <a:p>
            <a:r>
              <a:rPr lang="fr-FR" dirty="0" smtClean="0"/>
              <a:t>Le thymus.</a:t>
            </a:r>
          </a:p>
          <a:p>
            <a:r>
              <a:rPr lang="fr-FR" dirty="0" smtClean="0"/>
              <a:t>Les amygdales.</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L'amygdale</a:t>
            </a:r>
            <a:endParaRPr lang="fr-FR" dirty="0"/>
          </a:p>
        </p:txBody>
      </p:sp>
      <p:sp>
        <p:nvSpPr>
          <p:cNvPr id="3" name="Espace réservé du contenu 2"/>
          <p:cNvSpPr>
            <a:spLocks noGrp="1"/>
          </p:cNvSpPr>
          <p:nvPr>
            <p:ph sz="half" idx="1"/>
          </p:nvPr>
        </p:nvSpPr>
        <p:spPr/>
        <p:txBody>
          <a:bodyPr>
            <a:normAutofit lnSpcReduction="10000"/>
          </a:bodyPr>
          <a:lstStyle/>
          <a:p>
            <a:r>
              <a:rPr lang="fr-FR" dirty="0" smtClean="0"/>
              <a:t>En 1, nous avons la lumière d'une crypte coupée transversalement. Nous observons tout autour une couronne de follicules lymphoïdes, fléchés en 2. Ainsi, en 3, la coiffe de lymphocytes s'oriente toujours vers l'épithélium qui borde les cryptes.</a:t>
            </a:r>
            <a:endParaRPr lang="fr-FR" dirty="0"/>
          </a:p>
        </p:txBody>
      </p:sp>
      <p:sp>
        <p:nvSpPr>
          <p:cNvPr id="4" name="Espace réservé du contenu 3"/>
          <p:cNvSpPr>
            <a:spLocks noGrp="1"/>
          </p:cNvSpPr>
          <p:nvPr>
            <p:ph sz="half" idx="2"/>
          </p:nvPr>
        </p:nvSpPr>
        <p:spPr/>
        <p:txBody>
          <a:bodyPr>
            <a:normAutofit lnSpcReduction="10000"/>
          </a:bodyPr>
          <a:lstStyle/>
          <a:p>
            <a:endParaRPr lang="fr-FR"/>
          </a:p>
        </p:txBody>
      </p:sp>
      <p:pic>
        <p:nvPicPr>
          <p:cNvPr id="48130" name="Picture 2" descr="E:\Documents and Settings\Administrateur\Local Settings\Temp\Rar$EX37.891\Histologie animale et humaine\webapps.fundp.ac.be\umdb\histohuma\histohuma\img\tmp\18_04.jpg"/>
          <p:cNvPicPr>
            <a:picLocks noChangeAspect="1" noChangeArrowheads="1"/>
          </p:cNvPicPr>
          <p:nvPr/>
        </p:nvPicPr>
        <p:blipFill>
          <a:blip r:embed="rId2"/>
          <a:srcRect/>
          <a:stretch>
            <a:fillRect/>
          </a:stretch>
        </p:blipFill>
        <p:spPr bwMode="auto">
          <a:xfrm>
            <a:off x="4643438" y="2000240"/>
            <a:ext cx="4095732" cy="43719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                      La rate</a:t>
            </a:r>
            <a:endParaRPr lang="fr-FR" dirty="0"/>
          </a:p>
        </p:txBody>
      </p:sp>
      <p:sp>
        <p:nvSpPr>
          <p:cNvPr id="5" name="Espace réservé du contenu 4"/>
          <p:cNvSpPr>
            <a:spLocks noGrp="1"/>
          </p:cNvSpPr>
          <p:nvPr>
            <p:ph sz="half" idx="1"/>
          </p:nvPr>
        </p:nvSpPr>
        <p:spPr/>
        <p:txBody>
          <a:bodyPr>
            <a:normAutofit lnSpcReduction="10000"/>
          </a:bodyPr>
          <a:lstStyle/>
          <a:p>
            <a:r>
              <a:rPr lang="fr-FR" dirty="0" smtClean="0"/>
              <a:t>Voici la vue générale d'une coupe de rate. Il s'agit d'un organe très cellulaire, d'où son aspect relativement basophile et donc foncé, en 1. </a:t>
            </a:r>
            <a:endParaRPr lang="fr-FR" dirty="0" smtClean="0"/>
          </a:p>
          <a:p>
            <a:r>
              <a:rPr lang="fr-FR" dirty="0" smtClean="0"/>
              <a:t>La </a:t>
            </a:r>
            <a:r>
              <a:rPr lang="fr-FR" dirty="0" smtClean="0"/>
              <a:t>flèche indique en 2, en bordure de l'organe, une mince capsule conjonctive. </a:t>
            </a:r>
            <a:endParaRPr lang="fr-FR" dirty="0"/>
          </a:p>
        </p:txBody>
      </p:sp>
      <p:pic>
        <p:nvPicPr>
          <p:cNvPr id="7" name="Picture 2"/>
          <p:cNvPicPr>
            <a:picLocks noGrp="1" noChangeAspect="1" noChangeArrowheads="1"/>
          </p:cNvPicPr>
          <p:nvPr>
            <p:ph sz="half" idx="2"/>
          </p:nvPr>
        </p:nvPicPr>
        <p:blipFill>
          <a:blip r:embed="rId2"/>
          <a:srcRect/>
          <a:stretch>
            <a:fillRect/>
          </a:stretch>
        </p:blipFill>
        <p:spPr bwMode="auto">
          <a:xfrm>
            <a:off x="4648200" y="1928802"/>
            <a:ext cx="4038600" cy="45005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La rate</a:t>
            </a:r>
            <a:endParaRPr lang="fr-FR" dirty="0"/>
          </a:p>
        </p:txBody>
      </p:sp>
      <p:sp>
        <p:nvSpPr>
          <p:cNvPr id="3" name="Espace réservé du contenu 2"/>
          <p:cNvSpPr>
            <a:spLocks noGrp="1"/>
          </p:cNvSpPr>
          <p:nvPr>
            <p:ph sz="half" idx="1"/>
          </p:nvPr>
        </p:nvSpPr>
        <p:spPr/>
        <p:txBody>
          <a:bodyPr>
            <a:normAutofit lnSpcReduction="10000"/>
          </a:bodyPr>
          <a:lstStyle/>
          <a:p>
            <a:r>
              <a:rPr lang="fr-FR" dirty="0" smtClean="0"/>
              <a:t>En 1 : les cellules de la rate; En 2 : la capsule conjonctive; En 3 : </a:t>
            </a:r>
            <a:r>
              <a:rPr lang="fr-FR" dirty="0" smtClean="0"/>
              <a:t>l'</a:t>
            </a:r>
            <a:r>
              <a:rPr lang="fr-FR" dirty="0" err="1" smtClean="0"/>
              <a:t>épith</a:t>
            </a:r>
            <a:r>
              <a:rPr lang="fr-FR" dirty="0" smtClean="0"/>
              <a:t> pavimenteux </a:t>
            </a:r>
            <a:r>
              <a:rPr lang="fr-FR" dirty="0" smtClean="0"/>
              <a:t>simple péritonéal. Les cellules de cet </a:t>
            </a:r>
            <a:r>
              <a:rPr lang="fr-FR" dirty="0" err="1" smtClean="0"/>
              <a:t>épith</a:t>
            </a:r>
            <a:r>
              <a:rPr lang="fr-FR" dirty="0" smtClean="0"/>
              <a:t> </a:t>
            </a:r>
            <a:r>
              <a:rPr lang="fr-FR" dirty="0" smtClean="0"/>
              <a:t>sont aplaties. Le cytoplasme, peu abondant, est réduit à une mince couche pratiquement imperceptible, sauf entre les noyaux comme en 4</a:t>
            </a:r>
            <a:endParaRPr lang="fr-FR" dirty="0"/>
          </a:p>
        </p:txBody>
      </p:sp>
      <p:pic>
        <p:nvPicPr>
          <p:cNvPr id="5" name="Picture 2" descr="H:\1_04.jpg"/>
          <p:cNvPicPr>
            <a:picLocks noGrp="1" noChangeAspect="1" noChangeArrowheads="1"/>
          </p:cNvPicPr>
          <p:nvPr>
            <p:ph sz="half" idx="2"/>
          </p:nvPr>
        </p:nvPicPr>
        <p:blipFill>
          <a:blip r:embed="rId2"/>
          <a:srcRect/>
          <a:stretch>
            <a:fillRect/>
          </a:stretch>
        </p:blipFill>
        <p:spPr bwMode="auto">
          <a:xfrm>
            <a:off x="4648200" y="1857364"/>
            <a:ext cx="4038600" cy="457203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La rate</a:t>
            </a:r>
            <a:endParaRPr lang="fr-FR" dirty="0"/>
          </a:p>
        </p:txBody>
      </p:sp>
      <p:sp>
        <p:nvSpPr>
          <p:cNvPr id="3" name="Espace réservé du contenu 2"/>
          <p:cNvSpPr>
            <a:spLocks noGrp="1"/>
          </p:cNvSpPr>
          <p:nvPr>
            <p:ph sz="half" idx="1"/>
          </p:nvPr>
        </p:nvSpPr>
        <p:spPr/>
        <p:txBody>
          <a:bodyPr>
            <a:normAutofit/>
          </a:bodyPr>
          <a:lstStyle/>
          <a:p>
            <a:r>
              <a:rPr lang="fr-FR" sz="2800" dirty="0" smtClean="0"/>
              <a:t>En 1, épithélium cubique simple, recouvre la capsule conjonctive qui enveloppe la rate. En 2, </a:t>
            </a:r>
            <a:r>
              <a:rPr lang="fr-FR" sz="2800" dirty="0" smtClean="0"/>
              <a:t>les travées </a:t>
            </a:r>
            <a:r>
              <a:rPr lang="fr-FR" sz="2800" dirty="0" smtClean="0"/>
              <a:t>fibreuses qui cloisonnent ainsi la rate. En 3, est fléchée une de ces travées conjonctives</a:t>
            </a:r>
            <a:endParaRPr lang="fr-FR" sz="2800" dirty="0"/>
          </a:p>
        </p:txBody>
      </p:sp>
      <p:pic>
        <p:nvPicPr>
          <p:cNvPr id="5" name="Picture 2" descr="H:\17_17.jpg"/>
          <p:cNvPicPr>
            <a:picLocks noGrp="1" noChangeAspect="1" noChangeArrowheads="1"/>
          </p:cNvPicPr>
          <p:nvPr>
            <p:ph sz="half" idx="2"/>
          </p:nvPr>
        </p:nvPicPr>
        <p:blipFill>
          <a:blip r:embed="rId2"/>
          <a:srcRect/>
          <a:stretch>
            <a:fillRect/>
          </a:stretch>
        </p:blipFill>
        <p:spPr bwMode="auto">
          <a:xfrm>
            <a:off x="4648200" y="2071678"/>
            <a:ext cx="4038600" cy="414340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La rate</a:t>
            </a:r>
            <a:endParaRPr lang="fr-FR" dirty="0"/>
          </a:p>
        </p:txBody>
      </p:sp>
      <p:sp>
        <p:nvSpPr>
          <p:cNvPr id="3" name="Espace réservé du contenu 2"/>
          <p:cNvSpPr>
            <a:spLocks noGrp="1"/>
          </p:cNvSpPr>
          <p:nvPr>
            <p:ph sz="half" idx="1"/>
          </p:nvPr>
        </p:nvSpPr>
        <p:spPr/>
        <p:txBody>
          <a:bodyPr>
            <a:normAutofit/>
          </a:bodyPr>
          <a:lstStyle/>
          <a:p>
            <a:r>
              <a:rPr lang="fr-FR" dirty="0" smtClean="0"/>
              <a:t>La rate, est bordée en 1 par une capsule conjonctive. Nous y voyons, en 2, de nombreux nodules lymphoïdes traversés par une artériole. Ils forment la </a:t>
            </a:r>
            <a:r>
              <a:rPr lang="fr-FR" dirty="0" smtClean="0"/>
              <a:t>Pulpe </a:t>
            </a:r>
            <a:r>
              <a:rPr lang="fr-FR" dirty="0" smtClean="0"/>
              <a:t>blanche et sont disséminés dans la </a:t>
            </a:r>
            <a:r>
              <a:rPr lang="fr-FR" dirty="0" smtClean="0"/>
              <a:t>Pulpe </a:t>
            </a:r>
            <a:r>
              <a:rPr lang="fr-FR" dirty="0" smtClean="0"/>
              <a:t>rouge, en 3.</a:t>
            </a:r>
            <a:endParaRPr lang="fr-FR" dirty="0"/>
          </a:p>
        </p:txBody>
      </p:sp>
      <p:pic>
        <p:nvPicPr>
          <p:cNvPr id="5" name="Picture 2" descr="H:\17_16.jpg"/>
          <p:cNvPicPr>
            <a:picLocks noGrp="1" noChangeAspect="1" noChangeArrowheads="1"/>
          </p:cNvPicPr>
          <p:nvPr>
            <p:ph sz="half" idx="2"/>
          </p:nvPr>
        </p:nvPicPr>
        <p:blipFill>
          <a:blip r:embed="rId2"/>
          <a:srcRect/>
          <a:stretch>
            <a:fillRect/>
          </a:stretch>
        </p:blipFill>
        <p:spPr bwMode="auto">
          <a:xfrm>
            <a:off x="4648200" y="1857364"/>
            <a:ext cx="4038600" cy="457203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La rate</a:t>
            </a:r>
            <a:endParaRPr lang="fr-FR" dirty="0"/>
          </a:p>
        </p:txBody>
      </p:sp>
      <p:sp>
        <p:nvSpPr>
          <p:cNvPr id="3" name="Espace réservé du contenu 2"/>
          <p:cNvSpPr>
            <a:spLocks noGrp="1"/>
          </p:cNvSpPr>
          <p:nvPr>
            <p:ph sz="half" idx="1"/>
          </p:nvPr>
        </p:nvSpPr>
        <p:spPr/>
        <p:txBody>
          <a:bodyPr>
            <a:normAutofit fontScale="92500"/>
          </a:bodyPr>
          <a:lstStyle/>
          <a:p>
            <a:r>
              <a:rPr lang="fr-FR" dirty="0" smtClean="0"/>
              <a:t>En 1, l'artériole folliculaire. Dans sa gaine lymphoïde </a:t>
            </a:r>
            <a:r>
              <a:rPr lang="fr-FR" dirty="0" err="1" smtClean="0"/>
              <a:t>périartériolaire</a:t>
            </a:r>
            <a:r>
              <a:rPr lang="fr-FR" dirty="0" smtClean="0"/>
              <a:t>, en 2. Se localise, en 3, un follicule lymphoïde, surmontée, en 4 de la coiffe orientée face à la pulpe rouge. En 5, nous localisons la zone marginale, zone d'échange (jonction entre la pulpe rouge et la pulpe blanche)</a:t>
            </a:r>
            <a:endParaRPr lang="fr-FR" dirty="0"/>
          </a:p>
        </p:txBody>
      </p:sp>
      <p:pic>
        <p:nvPicPr>
          <p:cNvPr id="5" name="Picture 2"/>
          <p:cNvPicPr>
            <a:picLocks noGrp="1" noChangeAspect="1" noChangeArrowheads="1"/>
          </p:cNvPicPr>
          <p:nvPr>
            <p:ph sz="half" idx="2"/>
          </p:nvPr>
        </p:nvPicPr>
        <p:blipFill>
          <a:blip r:embed="rId2"/>
          <a:srcRect/>
          <a:stretch>
            <a:fillRect/>
          </a:stretch>
        </p:blipFill>
        <p:spPr bwMode="auto">
          <a:xfrm rot="5400000">
            <a:off x="4822032" y="2393151"/>
            <a:ext cx="4500594" cy="37147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rate</a:t>
            </a:r>
            <a:endParaRPr lang="fr-FR" dirty="0"/>
          </a:p>
        </p:txBody>
      </p:sp>
      <p:sp>
        <p:nvSpPr>
          <p:cNvPr id="3" name="Espace réservé du contenu 2"/>
          <p:cNvSpPr>
            <a:spLocks noGrp="1"/>
          </p:cNvSpPr>
          <p:nvPr>
            <p:ph sz="half" idx="1"/>
          </p:nvPr>
        </p:nvSpPr>
        <p:spPr/>
        <p:txBody>
          <a:bodyPr>
            <a:normAutofit fontScale="92500" lnSpcReduction="10000"/>
          </a:bodyPr>
          <a:lstStyle/>
          <a:p>
            <a:r>
              <a:rPr lang="fr-FR" dirty="0" smtClean="0"/>
              <a:t>Nous voyons: en 1, l'artère folliculaire, le plus souvent excentrique. Elle est entourée, en 2, de sa gaine lymphoïde que l'on retrouve en 3, autour du nodule lymphoïde situé en 4. En 5, la couronne de lymphocytes B est polarisée vers la pulpe rouge. En 6, la zone marginale .</a:t>
            </a:r>
            <a:endParaRPr lang="fr-FR" dirty="0"/>
          </a:p>
        </p:txBody>
      </p:sp>
      <p:sp>
        <p:nvSpPr>
          <p:cNvPr id="4" name="Espace réservé du contenu 3"/>
          <p:cNvSpPr>
            <a:spLocks noGrp="1"/>
          </p:cNvSpPr>
          <p:nvPr>
            <p:ph sz="half" idx="2"/>
          </p:nvPr>
        </p:nvSpPr>
        <p:spPr/>
        <p:txBody>
          <a:bodyPr>
            <a:normAutofit fontScale="92500" lnSpcReduction="10000"/>
          </a:bodyPr>
          <a:lstStyle/>
          <a:p>
            <a:endParaRPr lang="fr-FR" dirty="0"/>
          </a:p>
        </p:txBody>
      </p:sp>
      <p:pic>
        <p:nvPicPr>
          <p:cNvPr id="44034" name="Picture 2" descr="E:\Documents and Settings\Administrateur\Local Settings\Temp\Rar$EX37.891\Histologie animale et humaine\webapps.fundp.ac.be\umdb\histohuma\histohuma\img\tmp\17_19.jpg"/>
          <p:cNvPicPr>
            <a:picLocks noChangeAspect="1" noChangeArrowheads="1"/>
          </p:cNvPicPr>
          <p:nvPr/>
        </p:nvPicPr>
        <p:blipFill>
          <a:blip r:embed="rId2"/>
          <a:srcRect/>
          <a:stretch>
            <a:fillRect/>
          </a:stretch>
        </p:blipFill>
        <p:spPr bwMode="auto">
          <a:xfrm>
            <a:off x="4714876" y="1928802"/>
            <a:ext cx="4024294" cy="44577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Le ganglion lymphatique</a:t>
            </a:r>
            <a:endParaRPr lang="fr-FR" dirty="0"/>
          </a:p>
        </p:txBody>
      </p:sp>
      <p:sp>
        <p:nvSpPr>
          <p:cNvPr id="3" name="Espace réservé du contenu 2"/>
          <p:cNvSpPr>
            <a:spLocks noGrp="1"/>
          </p:cNvSpPr>
          <p:nvPr>
            <p:ph sz="half" idx="1"/>
          </p:nvPr>
        </p:nvSpPr>
        <p:spPr/>
        <p:txBody>
          <a:bodyPr>
            <a:normAutofit lnSpcReduction="10000"/>
          </a:bodyPr>
          <a:lstStyle/>
          <a:p>
            <a:r>
              <a:rPr lang="fr-FR" dirty="0" smtClean="0"/>
              <a:t>Le ganglion lymphatique est constitué d'une trame conjonctive sur laquelle s'accrochent les cellules lymphoïdes. </a:t>
            </a:r>
            <a:br>
              <a:rPr lang="fr-FR" dirty="0" smtClean="0"/>
            </a:br>
            <a:r>
              <a:rPr lang="fr-FR" dirty="0" smtClean="0"/>
              <a:t>Les cellules sont plus denses en 1, en périphérie au niveau du cortex et moins nombreuses en 2, dans la zone centrale ou médullaire</a:t>
            </a:r>
            <a:endParaRPr lang="fr-FR" dirty="0"/>
          </a:p>
        </p:txBody>
      </p:sp>
      <p:sp>
        <p:nvSpPr>
          <p:cNvPr id="4" name="Espace réservé du contenu 3"/>
          <p:cNvSpPr>
            <a:spLocks noGrp="1"/>
          </p:cNvSpPr>
          <p:nvPr>
            <p:ph sz="half" idx="2"/>
          </p:nvPr>
        </p:nvSpPr>
        <p:spPr/>
        <p:txBody>
          <a:bodyPr>
            <a:normAutofit lnSpcReduction="10000"/>
          </a:bodyPr>
          <a:lstStyle/>
          <a:p>
            <a:endParaRPr lang="fr-FR"/>
          </a:p>
        </p:txBody>
      </p:sp>
      <p:pic>
        <p:nvPicPr>
          <p:cNvPr id="45058" name="Picture 2" descr="E:\Documents and Settings\Administrateur\Local Settings\Temp\Rar$EX37.891\Histologie animale et humaine\webapps.fundp.ac.be\umdb\histohuma\histohuma\img\tmp\8_04.jpg"/>
          <p:cNvPicPr>
            <a:picLocks noChangeAspect="1" noChangeArrowheads="1"/>
          </p:cNvPicPr>
          <p:nvPr/>
        </p:nvPicPr>
        <p:blipFill>
          <a:blip r:embed="rId2"/>
          <a:srcRect/>
          <a:stretch>
            <a:fillRect/>
          </a:stretch>
        </p:blipFill>
        <p:spPr bwMode="auto">
          <a:xfrm>
            <a:off x="4643438" y="1857364"/>
            <a:ext cx="4024294" cy="457203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TotalTime>
  <Words>801</Words>
  <Application>Microsoft Office PowerPoint</Application>
  <PresentationFormat>Affichage à l'écran (4:3)</PresentationFormat>
  <Paragraphs>44</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Débit</vt:lpstr>
      <vt:lpstr>Histologie du système lymphoïde </vt:lpstr>
      <vt:lpstr>Présentation PowerPoint</vt:lpstr>
      <vt:lpstr>                      La rate</vt:lpstr>
      <vt:lpstr>                       La rate</vt:lpstr>
      <vt:lpstr>                       La rate</vt:lpstr>
      <vt:lpstr>                       La rate</vt:lpstr>
      <vt:lpstr>                      La rate</vt:lpstr>
      <vt:lpstr>La rate</vt:lpstr>
      <vt:lpstr>     Le ganglion lymphatique</vt:lpstr>
      <vt:lpstr>         Le ganglion lymphatique</vt:lpstr>
      <vt:lpstr>       Le ganglion lymphatique</vt:lpstr>
      <vt:lpstr>        Le ganglion lymphatique</vt:lpstr>
      <vt:lpstr>      Le ganglion lymphatique</vt:lpstr>
      <vt:lpstr>                  Le thymus</vt:lpstr>
      <vt:lpstr>                  Le thymus</vt:lpstr>
      <vt:lpstr>                  Le thymus</vt:lpstr>
      <vt:lpstr>                 L'amygdale</vt:lpstr>
      <vt:lpstr>                  L'amygdale</vt:lpstr>
      <vt:lpstr>                  L'amygdale</vt:lpstr>
      <vt:lpstr>                   L'amygdale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cp:lastModifiedBy>Admin</cp:lastModifiedBy>
  <cp:revision>100</cp:revision>
  <dcterms:modified xsi:type="dcterms:W3CDTF">2020-12-28T21:46:15Z</dcterms:modified>
</cp:coreProperties>
</file>