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8"/>
  </p:notesMasterIdLst>
  <p:sldIdLst>
    <p:sldId id="399" r:id="rId2"/>
    <p:sldId id="400" r:id="rId3"/>
    <p:sldId id="401" r:id="rId4"/>
    <p:sldId id="402" r:id="rId5"/>
    <p:sldId id="403" r:id="rId6"/>
    <p:sldId id="404" r:id="rId7"/>
    <p:sldId id="405" r:id="rId8"/>
    <p:sldId id="406" r:id="rId9"/>
    <p:sldId id="407" r:id="rId10"/>
    <p:sldId id="408" r:id="rId11"/>
    <p:sldId id="409" r:id="rId12"/>
    <p:sldId id="410" r:id="rId13"/>
    <p:sldId id="411" r:id="rId14"/>
    <p:sldId id="269" r:id="rId15"/>
    <p:sldId id="270" r:id="rId16"/>
    <p:sldId id="348" r:id="rId17"/>
    <p:sldId id="349" r:id="rId18"/>
    <p:sldId id="271" r:id="rId19"/>
    <p:sldId id="272" r:id="rId20"/>
    <p:sldId id="273" r:id="rId21"/>
    <p:sldId id="319" r:id="rId22"/>
    <p:sldId id="320" r:id="rId23"/>
    <p:sldId id="274" r:id="rId24"/>
    <p:sldId id="322" r:id="rId25"/>
    <p:sldId id="275" r:id="rId26"/>
    <p:sldId id="276" r:id="rId27"/>
    <p:sldId id="323" r:id="rId28"/>
    <p:sldId id="278" r:id="rId29"/>
    <p:sldId id="321" r:id="rId30"/>
    <p:sldId id="324" r:id="rId31"/>
    <p:sldId id="281" r:id="rId32"/>
    <p:sldId id="282" r:id="rId33"/>
    <p:sldId id="283" r:id="rId34"/>
    <p:sldId id="290" r:id="rId35"/>
    <p:sldId id="293" r:id="rId36"/>
    <p:sldId id="328" r:id="rId37"/>
    <p:sldId id="296" r:id="rId38"/>
    <p:sldId id="295" r:id="rId39"/>
    <p:sldId id="297" r:id="rId40"/>
    <p:sldId id="299" r:id="rId41"/>
    <p:sldId id="300" r:id="rId42"/>
    <p:sldId id="301" r:id="rId43"/>
    <p:sldId id="302" r:id="rId44"/>
    <p:sldId id="303" r:id="rId45"/>
    <p:sldId id="412" r:id="rId46"/>
    <p:sldId id="334" r:id="rId47"/>
    <p:sldId id="304" r:id="rId48"/>
    <p:sldId id="305" r:id="rId49"/>
    <p:sldId id="306" r:id="rId50"/>
    <p:sldId id="307" r:id="rId51"/>
    <p:sldId id="414" r:id="rId52"/>
    <p:sldId id="415" r:id="rId53"/>
    <p:sldId id="335" r:id="rId54"/>
    <p:sldId id="308" r:id="rId55"/>
    <p:sldId id="309" r:id="rId56"/>
    <p:sldId id="310" r:id="rId57"/>
    <p:sldId id="416" r:id="rId58"/>
    <p:sldId id="336" r:id="rId59"/>
    <p:sldId id="311" r:id="rId60"/>
    <p:sldId id="417" r:id="rId61"/>
    <p:sldId id="473" r:id="rId62"/>
    <p:sldId id="346" r:id="rId63"/>
    <p:sldId id="474" r:id="rId64"/>
    <p:sldId id="422" r:id="rId65"/>
    <p:sldId id="423" r:id="rId66"/>
    <p:sldId id="464" r:id="rId67"/>
    <p:sldId id="466" r:id="rId68"/>
    <p:sldId id="467" r:id="rId69"/>
    <p:sldId id="368" r:id="rId70"/>
    <p:sldId id="418" r:id="rId71"/>
    <p:sldId id="367" r:id="rId72"/>
    <p:sldId id="369" r:id="rId73"/>
    <p:sldId id="419" r:id="rId74"/>
    <p:sldId id="475" r:id="rId75"/>
    <p:sldId id="373" r:id="rId76"/>
    <p:sldId id="372" r:id="rId77"/>
    <p:sldId id="420" r:id="rId78"/>
    <p:sldId id="421" r:id="rId79"/>
    <p:sldId id="375" r:id="rId80"/>
    <p:sldId id="472" r:id="rId81"/>
    <p:sldId id="471" r:id="rId82"/>
    <p:sldId id="468" r:id="rId83"/>
    <p:sldId id="469" r:id="rId84"/>
    <p:sldId id="424" r:id="rId85"/>
    <p:sldId id="425" r:id="rId86"/>
    <p:sldId id="426" r:id="rId87"/>
    <p:sldId id="427" r:id="rId88"/>
    <p:sldId id="428" r:id="rId89"/>
    <p:sldId id="429" r:id="rId90"/>
    <p:sldId id="430" r:id="rId91"/>
    <p:sldId id="431" r:id="rId92"/>
    <p:sldId id="376" r:id="rId93"/>
    <p:sldId id="377" r:id="rId94"/>
    <p:sldId id="378" r:id="rId95"/>
    <p:sldId id="463" r:id="rId96"/>
    <p:sldId id="470" r:id="rId97"/>
    <p:sldId id="379" r:id="rId98"/>
    <p:sldId id="391" r:id="rId99"/>
    <p:sldId id="392" r:id="rId100"/>
    <p:sldId id="393" r:id="rId101"/>
    <p:sldId id="394" r:id="rId102"/>
    <p:sldId id="395" r:id="rId103"/>
    <p:sldId id="449" r:id="rId104"/>
    <p:sldId id="450" r:id="rId105"/>
    <p:sldId id="432" r:id="rId106"/>
    <p:sldId id="433" r:id="rId107"/>
    <p:sldId id="434" r:id="rId108"/>
    <p:sldId id="435" r:id="rId109"/>
    <p:sldId id="436" r:id="rId110"/>
    <p:sldId id="437" r:id="rId111"/>
    <p:sldId id="438" r:id="rId112"/>
    <p:sldId id="439" r:id="rId113"/>
    <p:sldId id="440" r:id="rId114"/>
    <p:sldId id="441" r:id="rId115"/>
    <p:sldId id="443" r:id="rId116"/>
    <p:sldId id="444" r:id="rId117"/>
    <p:sldId id="445" r:id="rId118"/>
    <p:sldId id="451" r:id="rId119"/>
    <p:sldId id="446" r:id="rId120"/>
    <p:sldId id="447" r:id="rId121"/>
    <p:sldId id="448" r:id="rId122"/>
    <p:sldId id="453" r:id="rId123"/>
    <p:sldId id="452" r:id="rId124"/>
    <p:sldId id="454" r:id="rId125"/>
    <p:sldId id="396" r:id="rId126"/>
    <p:sldId id="397" r:id="rId127"/>
    <p:sldId id="455" r:id="rId128"/>
    <p:sldId id="461" r:id="rId129"/>
    <p:sldId id="476" r:id="rId130"/>
    <p:sldId id="462" r:id="rId131"/>
    <p:sldId id="456" r:id="rId132"/>
    <p:sldId id="458" r:id="rId133"/>
    <p:sldId id="381" r:id="rId134"/>
    <p:sldId id="382" r:id="rId135"/>
    <p:sldId id="383" r:id="rId136"/>
    <p:sldId id="384" r:id="rId13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601" autoAdjust="0"/>
    <p:restoredTop sz="94139" autoAdjust="0"/>
  </p:normalViewPr>
  <p:slideViewPr>
    <p:cSldViewPr>
      <p:cViewPr>
        <p:scale>
          <a:sx n="70" d="100"/>
          <a:sy n="70" d="100"/>
        </p:scale>
        <p:origin x="-112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EF926-5B97-4E6E-B6AF-B3BE6E603AE7}" type="datetimeFigureOut">
              <a:rPr lang="fr-FR" smtClean="0"/>
              <a:pPr/>
              <a:t>15/11/2021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1C18DF-75D8-437F-AD9F-BD800E00CDA0}" type="slidenum">
              <a:rPr lang="fr-FR" smtClean="0"/>
              <a:pPr/>
              <a:t>‹N°›</a:t>
            </a:fld>
            <a:endParaRPr lang="fr-FR"/>
          </a:p>
        </p:txBody>
      </p:sp>
    </p:spTree>
    <p:extLst>
      <p:ext uri="{BB962C8B-B14F-4D97-AF65-F5344CB8AC3E}">
        <p14:creationId xmlns:p14="http://schemas.microsoft.com/office/powerpoint/2010/main" val="177713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avec une </a:t>
            </a:r>
            <a:r>
              <a:rPr lang="fr-FR" dirty="0" err="1" smtClean="0"/>
              <a:t>meuqueuse</a:t>
            </a:r>
            <a:r>
              <a:rPr lang="fr-FR" baseline="0" dirty="0" smtClean="0"/>
              <a:t> </a:t>
            </a:r>
            <a:r>
              <a:rPr lang="fr-FR" baseline="0" dirty="0" err="1" smtClean="0"/>
              <a:t>pappillaire</a:t>
            </a:r>
            <a:r>
              <a:rPr lang="fr-FR" baseline="0" dirty="0" smtClean="0"/>
              <a:t> linguiforme ou coniques (primaire ou tertiaire ) </a:t>
            </a:r>
          </a:p>
          <a:p>
            <a:r>
              <a:rPr lang="fr-FR" baseline="0" dirty="0" smtClean="0"/>
              <a:t>la musculature de deux a trois couches circulaire et longitudinale </a:t>
            </a:r>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45</a:t>
            </a:fld>
            <a:endParaRPr lang="fr-FR"/>
          </a:p>
        </p:txBody>
      </p:sp>
    </p:spTree>
    <p:extLst>
      <p:ext uri="{BB962C8B-B14F-4D97-AF65-F5344CB8AC3E}">
        <p14:creationId xmlns:p14="http://schemas.microsoft.com/office/powerpoint/2010/main" val="359210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E458CA4-817C-49B6-9C89-CBF8273798BA}" type="slidenum">
              <a:rPr lang="fr-FR" smtClean="0"/>
              <a:pPr/>
              <a:t>116</a:t>
            </a:fld>
            <a:endParaRPr lang="fr-FR"/>
          </a:p>
        </p:txBody>
      </p:sp>
    </p:spTree>
    <p:extLst>
      <p:ext uri="{BB962C8B-B14F-4D97-AF65-F5344CB8AC3E}">
        <p14:creationId xmlns:p14="http://schemas.microsoft.com/office/powerpoint/2010/main" val="107600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muqueuse cutanée qui forme de lames rangés</a:t>
            </a:r>
            <a:r>
              <a:rPr lang="fr-FR" baseline="0" dirty="0" smtClean="0"/>
              <a:t> longitudinalement (1aire 2ere 3ere et 4ernaires) </a:t>
            </a:r>
          </a:p>
          <a:p>
            <a:r>
              <a:rPr lang="fr-FR" baseline="0" dirty="0" smtClean="0"/>
              <a:t>absence de c adipeuses </a:t>
            </a:r>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57</a:t>
            </a:fld>
            <a:endParaRPr lang="fr-FR"/>
          </a:p>
        </p:txBody>
      </p:sp>
    </p:spTree>
    <p:extLst>
      <p:ext uri="{BB962C8B-B14F-4D97-AF65-F5344CB8AC3E}">
        <p14:creationId xmlns:p14="http://schemas.microsoft.com/office/powerpoint/2010/main" val="1577379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cardia </a:t>
            </a:r>
          </a:p>
          <a:p>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60</a:t>
            </a:fld>
            <a:endParaRPr lang="fr-FR"/>
          </a:p>
        </p:txBody>
      </p:sp>
    </p:spTree>
    <p:extLst>
      <p:ext uri="{BB962C8B-B14F-4D97-AF65-F5344CB8AC3E}">
        <p14:creationId xmlns:p14="http://schemas.microsoft.com/office/powerpoint/2010/main" val="210060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64</a:t>
            </a:fld>
            <a:endParaRPr lang="fr-FR"/>
          </a:p>
        </p:txBody>
      </p:sp>
    </p:spTree>
    <p:extLst>
      <p:ext uri="{BB962C8B-B14F-4D97-AF65-F5344CB8AC3E}">
        <p14:creationId xmlns:p14="http://schemas.microsoft.com/office/powerpoint/2010/main" val="182243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 </a:t>
            </a:r>
            <a:r>
              <a:rPr lang="fr-FR" dirty="0" err="1" smtClean="0"/>
              <a:t>lestomac</a:t>
            </a:r>
            <a:r>
              <a:rPr lang="fr-FR" dirty="0" smtClean="0"/>
              <a:t> qui</a:t>
            </a:r>
            <a:r>
              <a:rPr lang="fr-FR" baseline="0" dirty="0" smtClean="0"/>
              <a:t> </a:t>
            </a:r>
            <a:r>
              <a:rPr lang="fr-FR" baseline="0" dirty="0" err="1" smtClean="0"/>
              <a:t>prensente</a:t>
            </a:r>
            <a:r>
              <a:rPr lang="fr-FR" baseline="0" dirty="0" smtClean="0"/>
              <a:t> au niveau de sa muqueuse les glandes </a:t>
            </a:r>
          </a:p>
          <a:p>
            <a:r>
              <a:rPr lang="fr-FR" baseline="0" dirty="0" smtClean="0"/>
              <a:t>et on peut voir les cryptes et aussi en 2 les tubes </a:t>
            </a:r>
            <a:r>
              <a:rPr lang="fr-FR" baseline="0" dirty="0" err="1" smtClean="0"/>
              <a:t>glandulairs</a:t>
            </a:r>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70</a:t>
            </a:fld>
            <a:endParaRPr lang="fr-FR"/>
          </a:p>
        </p:txBody>
      </p:sp>
    </p:spTree>
    <p:extLst>
      <p:ext uri="{BB962C8B-B14F-4D97-AF65-F5344CB8AC3E}">
        <p14:creationId xmlns:p14="http://schemas.microsoft.com/office/powerpoint/2010/main" val="85987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cellules </a:t>
            </a:r>
            <a:r>
              <a:rPr lang="fr-FR" dirty="0" err="1" smtClean="0"/>
              <a:t>mucoides</a:t>
            </a:r>
            <a:r>
              <a:rPr lang="fr-FR" dirty="0" smtClean="0"/>
              <a:t> du collet </a:t>
            </a:r>
          </a:p>
          <a:p>
            <a:r>
              <a:rPr lang="fr-FR" dirty="0" smtClean="0"/>
              <a:t>cellules principales </a:t>
            </a:r>
          </a:p>
          <a:p>
            <a:r>
              <a:rPr lang="fr-FR" dirty="0" smtClean="0"/>
              <a:t>cellules pariétales </a:t>
            </a:r>
          </a:p>
          <a:p>
            <a:r>
              <a:rPr lang="fr-FR" dirty="0" smtClean="0"/>
              <a:t>cellules endocrines argentaffines elles réduisent les sels d'argent</a:t>
            </a:r>
            <a:endParaRPr lang="fr-FR" dirty="0"/>
          </a:p>
        </p:txBody>
      </p:sp>
      <p:sp>
        <p:nvSpPr>
          <p:cNvPr id="4" name="Espace réservé du numéro de diapositive 3"/>
          <p:cNvSpPr>
            <a:spLocks noGrp="1"/>
          </p:cNvSpPr>
          <p:nvPr>
            <p:ph type="sldNum" sz="quarter" idx="10"/>
          </p:nvPr>
        </p:nvSpPr>
        <p:spPr/>
        <p:txBody>
          <a:bodyPr/>
          <a:lstStyle/>
          <a:p>
            <a:fld id="{112E8A46-501D-E645-966E-B1B0FCD9D84F}" type="slidenum">
              <a:rPr lang="fr-FR" smtClean="0"/>
              <a:t>73</a:t>
            </a:fld>
            <a:endParaRPr lang="fr-FR"/>
          </a:p>
        </p:txBody>
      </p:sp>
    </p:spTree>
    <p:extLst>
      <p:ext uri="{BB962C8B-B14F-4D97-AF65-F5344CB8AC3E}">
        <p14:creationId xmlns:p14="http://schemas.microsoft.com/office/powerpoint/2010/main" val="134167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1C18DF-75D8-437F-AD9F-BD800E00CDA0}" type="slidenum">
              <a:rPr lang="fr-FR" smtClean="0"/>
              <a:pPr/>
              <a:t>80</a:t>
            </a:fld>
            <a:endParaRPr lang="fr-FR"/>
          </a:p>
        </p:txBody>
      </p:sp>
    </p:spTree>
    <p:extLst>
      <p:ext uri="{BB962C8B-B14F-4D97-AF65-F5344CB8AC3E}">
        <p14:creationId xmlns:p14="http://schemas.microsoft.com/office/powerpoint/2010/main" val="68613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E458CA4-817C-49B6-9C89-CBF8273798BA}" type="slidenum">
              <a:rPr lang="fr-FR" smtClean="0"/>
              <a:pPr/>
              <a:t>90</a:t>
            </a:fld>
            <a:endParaRPr lang="fr-FR"/>
          </a:p>
        </p:txBody>
      </p:sp>
    </p:spTree>
    <p:extLst>
      <p:ext uri="{BB962C8B-B14F-4D97-AF65-F5344CB8AC3E}">
        <p14:creationId xmlns:p14="http://schemas.microsoft.com/office/powerpoint/2010/main" val="106978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71C18DF-75D8-437F-AD9F-BD800E00CDA0}" type="slidenum">
              <a:rPr lang="fr-FR" smtClean="0"/>
              <a:pPr/>
              <a:t>109</a:t>
            </a:fld>
            <a:endParaRPr lang="fr-FR"/>
          </a:p>
        </p:txBody>
      </p:sp>
    </p:spTree>
    <p:extLst>
      <p:ext uri="{BB962C8B-B14F-4D97-AF65-F5344CB8AC3E}">
        <p14:creationId xmlns:p14="http://schemas.microsoft.com/office/powerpoint/2010/main" val="146494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19" name="Espace réservé du pied de page 18"/>
          <p:cNvSpPr>
            <a:spLocks noGrp="1"/>
          </p:cNvSpPr>
          <p:nvPr>
            <p:ph type="ftr" sz="quarter" idx="11"/>
          </p:nvPr>
        </p:nvSpPr>
        <p:spPr/>
        <p:txBody>
          <a:bodyPr/>
          <a:lstStyle/>
          <a:p>
            <a:endParaRPr lang="fr-FR"/>
          </a:p>
        </p:txBody>
      </p:sp>
      <p:sp>
        <p:nvSpPr>
          <p:cNvPr id="27" name="Espace réservé du numéro de diapositive 26"/>
          <p:cNvSpPr>
            <a:spLocks noGrp="1"/>
          </p:cNvSpPr>
          <p:nvPr>
            <p:ph type="sldNum" sz="quarter" idx="12"/>
          </p:nvPr>
        </p:nvSpPr>
        <p:spPr/>
        <p:txBody>
          <a:bodyPr/>
          <a:lstStyle/>
          <a:p>
            <a:fld id="{D31CA692-E3BA-49AA-BC3F-BDCB43ACC8B4}"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1CA692-E3BA-49AA-BC3F-BDCB43ACC8B4}"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31CA692-E3BA-49AA-BC3F-BDCB43ACC8B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C7346951-2E49-45AE-AFAF-50A7152BD1EB}" type="datetimeFigureOut">
              <a:rPr lang="fr-FR" smtClean="0"/>
              <a:pPr/>
              <a:t>15/11/2021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a:xfrm>
            <a:off x="8077200" y="6356350"/>
            <a:ext cx="609600" cy="365125"/>
          </a:xfrm>
        </p:spPr>
        <p:txBody>
          <a:bodyPr/>
          <a:lstStyle/>
          <a:p>
            <a:fld id="{D31CA692-E3BA-49AA-BC3F-BDCB43ACC8B4}" type="slidenum">
              <a:rPr lang="fr-FR" smtClean="0"/>
              <a:pPr/>
              <a:t>‹N°›</a:t>
            </a:fld>
            <a:endParaRPr lang="fr-F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7346951-2E49-45AE-AFAF-50A7152BD1EB}" type="datetimeFigureOut">
              <a:rPr lang="fr-FR" smtClean="0"/>
              <a:pPr/>
              <a:t>15/11/2021</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1CA692-E3BA-49AA-BC3F-BDCB43ACC8B4}" type="slidenum">
              <a:rPr lang="fr-FR" smtClean="0"/>
              <a:pPr/>
              <a:t>‹N°›</a:t>
            </a:fld>
            <a:endParaRPr lang="fr-FR"/>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Histologie de l’appareil digestif</a:t>
            </a:r>
            <a:endParaRPr lang="fr-FR" dirty="0">
              <a:solidFill>
                <a:schemeClr val="accent4"/>
              </a:solidFill>
            </a:endParaRPr>
          </a:p>
        </p:txBody>
      </p:sp>
      <p:pic>
        <p:nvPicPr>
          <p:cNvPr id="3" name="Image 2"/>
          <p:cNvPicPr/>
          <p:nvPr/>
        </p:nvPicPr>
        <p:blipFill>
          <a:blip r:embed="rId2" cstate="print"/>
          <a:srcRect/>
          <a:stretch>
            <a:fillRect/>
          </a:stretch>
        </p:blipFill>
        <p:spPr bwMode="auto">
          <a:xfrm>
            <a:off x="1571604" y="1928802"/>
            <a:ext cx="5929354" cy="46148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0"/>
            <a:ext cx="9144000" cy="6858000"/>
          </a:xfrm>
        </p:spPr>
        <p:txBody>
          <a:bodyPr>
            <a:normAutofit/>
          </a:bodyPr>
          <a:lstStyle/>
          <a:p>
            <a:endParaRPr lang="fr-FR" sz="2800" dirty="0" smtClean="0">
              <a:latin typeface="Comic Sans MS" pitchFamily="66" charset="0"/>
            </a:endParaRPr>
          </a:p>
          <a:p>
            <a:pPr>
              <a:lnSpc>
                <a:spcPct val="150000"/>
              </a:lnSpc>
              <a:buNone/>
            </a:pPr>
            <a:r>
              <a:rPr lang="fr-FR" sz="2800" dirty="0" smtClean="0">
                <a:solidFill>
                  <a:schemeClr val="accent4"/>
                </a:solidFill>
                <a:latin typeface="Comic Sans MS" pitchFamily="66" charset="0"/>
              </a:rPr>
              <a:t>   d</a:t>
            </a:r>
            <a:r>
              <a:rPr lang="fr-FR" sz="2800" dirty="0">
                <a:solidFill>
                  <a:schemeClr val="accent4"/>
                </a:solidFill>
                <a:latin typeface="Comic Sans MS" pitchFamily="66" charset="0"/>
              </a:rPr>
              <a:t>) L’adventice ou séreuse : </a:t>
            </a:r>
          </a:p>
          <a:p>
            <a:pPr>
              <a:lnSpc>
                <a:spcPct val="150000"/>
              </a:lnSpc>
              <a:buNone/>
            </a:pPr>
            <a:r>
              <a:rPr lang="fr-FR" sz="2800" dirty="0">
                <a:latin typeface="Comic Sans MS" pitchFamily="66" charset="0"/>
              </a:rPr>
              <a:t>   </a:t>
            </a:r>
            <a:r>
              <a:rPr lang="fr-FR" sz="2800" dirty="0" smtClean="0">
                <a:latin typeface="Comic Sans MS" pitchFamily="66" charset="0"/>
              </a:rPr>
              <a:t>c’ </a:t>
            </a:r>
            <a:r>
              <a:rPr lang="fr-FR" sz="2800" dirty="0">
                <a:latin typeface="Comic Sans MS" pitchFamily="66" charset="0"/>
              </a:rPr>
              <a:t>est une couche de tissu conjonctif dense </a:t>
            </a:r>
            <a:r>
              <a:rPr lang="fr-FR" sz="2800" dirty="0" smtClean="0">
                <a:latin typeface="Comic Sans MS" pitchFamily="66" charset="0"/>
              </a:rPr>
              <a:t>  </a:t>
            </a:r>
            <a:r>
              <a:rPr lang="fr-FR" sz="2800" dirty="0" smtClean="0">
                <a:solidFill>
                  <a:srgbClr val="FF0000"/>
                </a:solidFill>
                <a:latin typeface="Comic Sans MS" pitchFamily="66" charset="0"/>
              </a:rPr>
              <a:t>vascularisée </a:t>
            </a:r>
            <a:r>
              <a:rPr lang="fr-FR" sz="2800" dirty="0">
                <a:latin typeface="Comic Sans MS" pitchFamily="66" charset="0"/>
              </a:rPr>
              <a:t>et comportant de </a:t>
            </a:r>
            <a:r>
              <a:rPr lang="fr-FR" sz="2800" dirty="0" smtClean="0">
                <a:latin typeface="Comic Sans MS" pitchFamily="66" charset="0"/>
              </a:rPr>
              <a:t>nombreuses cellules adipeuses les </a:t>
            </a:r>
            <a:r>
              <a:rPr lang="fr-FR" sz="2800" dirty="0" smtClean="0">
                <a:solidFill>
                  <a:srgbClr val="B11F95"/>
                </a:solidFill>
                <a:latin typeface="Comic Sans MS" pitchFamily="66" charset="0"/>
              </a:rPr>
              <a:t>adipocytes</a:t>
            </a:r>
            <a:r>
              <a:rPr lang="fr-FR" sz="2800" dirty="0">
                <a:latin typeface="Comic Sans MS" pitchFamily="66" charset="0"/>
              </a:rPr>
              <a:t>. </a:t>
            </a:r>
          </a:p>
          <a:p>
            <a:pPr>
              <a:lnSpc>
                <a:spcPct val="150000"/>
              </a:lnSpc>
              <a:buNone/>
            </a:pPr>
            <a:r>
              <a:rPr lang="fr-FR" sz="2800" dirty="0">
                <a:latin typeface="Comic Sans MS" pitchFamily="66" charset="0"/>
              </a:rPr>
              <a:t>   </a:t>
            </a:r>
          </a:p>
          <a:p>
            <a:pPr>
              <a:lnSpc>
                <a:spcPct val="150000"/>
              </a:lnSpc>
              <a:buNone/>
            </a:pPr>
            <a:r>
              <a:rPr lang="fr-FR" sz="2800" dirty="0">
                <a:latin typeface="Comic Sans MS" pitchFamily="66" charset="0"/>
              </a:rPr>
              <a:t>   C’est une adventice sauf dans la cavité abdominale </a:t>
            </a:r>
            <a:r>
              <a:rPr lang="fr-FR" sz="2800" dirty="0" smtClean="0">
                <a:latin typeface="Comic Sans MS" pitchFamily="66" charset="0"/>
              </a:rPr>
              <a:t>où elle est  </a:t>
            </a:r>
            <a:r>
              <a:rPr lang="fr-FR" sz="2800" dirty="0">
                <a:latin typeface="Comic Sans MS" pitchFamily="66" charset="0"/>
              </a:rPr>
              <a:t>séreuse </a:t>
            </a:r>
            <a:r>
              <a:rPr lang="fr-FR" sz="2800" dirty="0" smtClean="0">
                <a:latin typeface="Comic Sans MS" pitchFamily="66" charset="0"/>
              </a:rPr>
              <a:t>,</a:t>
            </a:r>
            <a:endParaRPr lang="fr-FR" sz="2800" dirty="0">
              <a:latin typeface="Comic Sans MS" pitchFamily="66" charset="0"/>
            </a:endParaRPr>
          </a:p>
          <a:p>
            <a:pPr>
              <a:buNone/>
            </a:pPr>
            <a:endParaRPr lang="fr-FR" sz="2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Gros intestin</a:t>
            </a:r>
            <a:endParaRPr lang="fr-FR" dirty="0"/>
          </a:p>
        </p:txBody>
      </p:sp>
      <p:sp>
        <p:nvSpPr>
          <p:cNvPr id="3" name="Espace réservé du contenu 2"/>
          <p:cNvSpPr>
            <a:spLocks noGrp="1"/>
          </p:cNvSpPr>
          <p:nvPr>
            <p:ph idx="1"/>
          </p:nvPr>
        </p:nvSpPr>
        <p:spPr/>
        <p:txBody>
          <a:bodyPr/>
          <a:lstStyle/>
          <a:p>
            <a:endParaRPr lang="fr-FR"/>
          </a:p>
        </p:txBody>
      </p:sp>
      <p:pic>
        <p:nvPicPr>
          <p:cNvPr id="7170" name="Picture 2" descr="H:\1_10.jpg"/>
          <p:cNvPicPr>
            <a:picLocks noChangeAspect="1" noChangeArrowheads="1"/>
          </p:cNvPicPr>
          <p:nvPr/>
        </p:nvPicPr>
        <p:blipFill>
          <a:blip r:embed="rId2"/>
          <a:srcRect/>
          <a:stretch>
            <a:fillRect/>
          </a:stretch>
        </p:blipFill>
        <p:spPr bwMode="auto">
          <a:xfrm rot="5400000">
            <a:off x="2331244" y="26155"/>
            <a:ext cx="4481515" cy="828681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Gros intestin</a:t>
            </a:r>
            <a:endParaRPr lang="fr-FR" dirty="0"/>
          </a:p>
        </p:txBody>
      </p:sp>
      <p:sp>
        <p:nvSpPr>
          <p:cNvPr id="3" name="Espace réservé du contenu 2"/>
          <p:cNvSpPr>
            <a:spLocks noGrp="1"/>
          </p:cNvSpPr>
          <p:nvPr>
            <p:ph idx="1"/>
          </p:nvPr>
        </p:nvSpPr>
        <p:spPr/>
        <p:txBody>
          <a:bodyPr/>
          <a:lstStyle/>
          <a:p>
            <a:r>
              <a:rPr lang="fr-FR" dirty="0" smtClean="0"/>
              <a:t>Ces mêmes glandes, du gros intestin sont coupées ici transversalement. En 1, le pôle basal héberge le noyau. En 2, le cytoplasme occupe le pôle apical. Les cellules sont plus hautes que larges, donc cylindriques. Il n'y a qu'une assise de cellules. C'est donc un épithélium cylindrique simple.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Gros intestin</a:t>
            </a:r>
            <a:endParaRPr lang="fr-FR" dirty="0"/>
          </a:p>
        </p:txBody>
      </p:sp>
      <p:sp>
        <p:nvSpPr>
          <p:cNvPr id="3" name="Espace réservé du contenu 2"/>
          <p:cNvSpPr>
            <a:spLocks noGrp="1"/>
          </p:cNvSpPr>
          <p:nvPr>
            <p:ph idx="1"/>
          </p:nvPr>
        </p:nvSpPr>
        <p:spPr/>
        <p:txBody>
          <a:bodyPr/>
          <a:lstStyle/>
          <a:p>
            <a:endParaRPr lang="fr-FR"/>
          </a:p>
        </p:txBody>
      </p:sp>
      <p:pic>
        <p:nvPicPr>
          <p:cNvPr id="8194" name="Picture 2" descr="H:\1_11.jpg"/>
          <p:cNvPicPr>
            <a:picLocks noChangeAspect="1" noChangeArrowheads="1"/>
          </p:cNvPicPr>
          <p:nvPr/>
        </p:nvPicPr>
        <p:blipFill>
          <a:blip r:embed="rId2"/>
          <a:srcRect/>
          <a:stretch>
            <a:fillRect/>
          </a:stretch>
        </p:blipFill>
        <p:spPr bwMode="auto">
          <a:xfrm>
            <a:off x="428596" y="1928802"/>
            <a:ext cx="8215370" cy="4462463"/>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14480" y="1785926"/>
            <a:ext cx="7091354" cy="3000396"/>
          </a:xfrm>
        </p:spPr>
        <p:txBody>
          <a:bodyPr>
            <a:normAutofit/>
          </a:bodyPr>
          <a:lstStyle/>
          <a:p>
            <a:r>
              <a:rPr lang="fr-FR" sz="9600" dirty="0" smtClean="0"/>
              <a:t>Les glandes    annexes </a:t>
            </a:r>
            <a:endParaRPr lang="fr-FR" sz="9600" dirty="0"/>
          </a:p>
        </p:txBody>
      </p:sp>
    </p:spTree>
    <p:extLst>
      <p:ext uri="{BB962C8B-B14F-4D97-AF65-F5344CB8AC3E}">
        <p14:creationId xmlns:p14="http://schemas.microsoft.com/office/powerpoint/2010/main" val="15920294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glandes salivaires</a:t>
            </a:r>
            <a:endParaRPr lang="fr-FR" dirty="0"/>
          </a:p>
        </p:txBody>
      </p:sp>
      <p:sp>
        <p:nvSpPr>
          <p:cNvPr id="3" name="Espace réservé du contenu 2"/>
          <p:cNvSpPr>
            <a:spLocks noGrp="1"/>
          </p:cNvSpPr>
          <p:nvPr>
            <p:ph idx="1"/>
          </p:nvPr>
        </p:nvSpPr>
        <p:spPr/>
        <p:txBody>
          <a:bodyPr/>
          <a:lstStyle/>
          <a:p>
            <a:r>
              <a:rPr lang="fr-FR" dirty="0" smtClean="0"/>
              <a:t>La salive est produite par </a:t>
            </a:r>
            <a:r>
              <a:rPr lang="fr-FR" b="1" dirty="0" smtClean="0"/>
              <a:t>trois paires de glandes salivaires</a:t>
            </a:r>
            <a:r>
              <a:rPr lang="fr-FR" dirty="0" smtClean="0"/>
              <a:t> </a:t>
            </a:r>
            <a:r>
              <a:rPr lang="fr-FR" b="1" dirty="0" smtClean="0"/>
              <a:t>principales</a:t>
            </a:r>
            <a:r>
              <a:rPr lang="fr-FR" dirty="0" smtClean="0"/>
              <a:t> : </a:t>
            </a:r>
            <a:r>
              <a:rPr lang="fr-FR" b="1" dirty="0" smtClean="0"/>
              <a:t>les glandes parotides, les glandes sous-maxillaires, les glandes </a:t>
            </a:r>
            <a:r>
              <a:rPr lang="fr-FR" b="1" dirty="0" err="1" smtClean="0"/>
              <a:t>sub-linguales</a:t>
            </a:r>
            <a:r>
              <a:rPr lang="fr-FR" dirty="0" smtClean="0"/>
              <a:t>, et également par de nombreuses petites </a:t>
            </a:r>
            <a:r>
              <a:rPr lang="fr-FR" b="1" dirty="0" smtClean="0"/>
              <a:t>glandes salivaires accessoires</a:t>
            </a:r>
            <a:r>
              <a:rPr lang="fr-FR" dirty="0" smtClean="0"/>
              <a:t> éparpillées dans la paroi de la cavité buccale : lèvres, langue, palais, joues.</a:t>
            </a:r>
          </a:p>
          <a:p>
            <a:endParaRPr lang="fr-FR" dirty="0"/>
          </a:p>
        </p:txBody>
      </p:sp>
    </p:spTree>
    <p:extLst>
      <p:ext uri="{BB962C8B-B14F-4D97-AF65-F5344CB8AC3E}">
        <p14:creationId xmlns:p14="http://schemas.microsoft.com/office/powerpoint/2010/main" val="21169980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associée"/>
          <p:cNvPicPr>
            <a:picLocks noChangeAspect="1" noChangeArrowheads="1"/>
          </p:cNvPicPr>
          <p:nvPr/>
        </p:nvPicPr>
        <p:blipFill>
          <a:blip r:embed="rId2" cstate="print"/>
          <a:srcRect/>
          <a:stretch>
            <a:fillRect/>
          </a:stretch>
        </p:blipFill>
        <p:spPr bwMode="auto">
          <a:xfrm>
            <a:off x="4355976" y="908720"/>
            <a:ext cx="4602088" cy="5760640"/>
          </a:xfrm>
          <a:prstGeom prst="rect">
            <a:avLst/>
          </a:prstGeom>
          <a:noFill/>
        </p:spPr>
      </p:pic>
      <p:sp>
        <p:nvSpPr>
          <p:cNvPr id="5" name="ZoneTexte 4"/>
          <p:cNvSpPr txBox="1"/>
          <p:nvPr/>
        </p:nvSpPr>
        <p:spPr>
          <a:xfrm>
            <a:off x="251520" y="1484784"/>
            <a:ext cx="4176464" cy="4662815"/>
          </a:xfrm>
          <a:prstGeom prst="rect">
            <a:avLst/>
          </a:prstGeom>
          <a:noFill/>
        </p:spPr>
        <p:txBody>
          <a:bodyPr wrap="square" rtlCol="0">
            <a:spAutoFit/>
          </a:bodyPr>
          <a:lstStyle/>
          <a:p>
            <a:pPr>
              <a:lnSpc>
                <a:spcPct val="150000"/>
              </a:lnSpc>
            </a:pPr>
            <a:r>
              <a:rPr lang="fr-FR" dirty="0" smtClean="0"/>
              <a:t>3 paires de glandes salivaires:</a:t>
            </a:r>
          </a:p>
          <a:p>
            <a:pPr>
              <a:lnSpc>
                <a:spcPct val="150000"/>
              </a:lnSpc>
            </a:pPr>
            <a:r>
              <a:rPr lang="fr-FR" b="1" dirty="0" smtClean="0"/>
              <a:t>1- La parotide</a:t>
            </a:r>
            <a:r>
              <a:rPr lang="fr-FR" dirty="0" smtClean="0"/>
              <a:t>: la plus volumineuse, son nom est </a:t>
            </a:r>
            <a:r>
              <a:rPr lang="fr-FR" smtClean="0"/>
              <a:t>due à sa </a:t>
            </a:r>
            <a:r>
              <a:rPr lang="fr-FR" dirty="0" smtClean="0"/>
              <a:t>localisation occupant la fosse rétro-mandibulaire</a:t>
            </a:r>
          </a:p>
          <a:p>
            <a:pPr>
              <a:lnSpc>
                <a:spcPct val="150000"/>
              </a:lnSpc>
            </a:pPr>
            <a:r>
              <a:rPr lang="fr-FR" dirty="0" smtClean="0"/>
              <a:t>2- </a:t>
            </a:r>
            <a:r>
              <a:rPr lang="fr-FR" b="1" dirty="0" smtClean="0"/>
              <a:t>G. Sous maxillaires</a:t>
            </a:r>
            <a:r>
              <a:rPr lang="fr-FR" dirty="0" smtClean="0"/>
              <a:t>: en position médiane à l’angle de la mâchoire sur la région du pharynx</a:t>
            </a:r>
          </a:p>
          <a:p>
            <a:pPr>
              <a:lnSpc>
                <a:spcPct val="150000"/>
              </a:lnSpc>
            </a:pPr>
            <a:r>
              <a:rPr lang="fr-FR" b="1" dirty="0" smtClean="0"/>
              <a:t>3- G. </a:t>
            </a:r>
            <a:r>
              <a:rPr lang="fr-FR" b="1" dirty="0" err="1" smtClean="0"/>
              <a:t>Sub</a:t>
            </a:r>
            <a:r>
              <a:rPr lang="fr-FR" b="1" dirty="0" smtClean="0"/>
              <a:t> linguale</a:t>
            </a:r>
            <a:r>
              <a:rPr lang="fr-FR" dirty="0" smtClean="0"/>
              <a:t>: située dans la muqueuse du plancher de la bouche</a:t>
            </a:r>
          </a:p>
          <a:p>
            <a:pPr>
              <a:lnSpc>
                <a:spcPct val="150000"/>
              </a:lnSpc>
            </a:pPr>
            <a:endParaRPr lang="fr-FR" dirty="0" smtClean="0"/>
          </a:p>
          <a:p>
            <a:pPr>
              <a:lnSpc>
                <a:spcPct val="150000"/>
              </a:lnSpc>
            </a:pPr>
            <a:r>
              <a:rPr lang="fr-FR" u="sng" dirty="0" smtClean="0"/>
              <a:t>+ de nombreuses glandes accessoires</a:t>
            </a:r>
            <a:endParaRPr lang="fr-FR" u="sng" dirty="0"/>
          </a:p>
        </p:txBody>
      </p:sp>
      <p:sp>
        <p:nvSpPr>
          <p:cNvPr id="6" name="ZoneTexte 5"/>
          <p:cNvSpPr txBox="1"/>
          <p:nvPr/>
        </p:nvSpPr>
        <p:spPr>
          <a:xfrm>
            <a:off x="251520" y="260648"/>
            <a:ext cx="6120680" cy="523220"/>
          </a:xfrm>
          <a:prstGeom prst="rect">
            <a:avLst/>
          </a:prstGeom>
          <a:noFill/>
        </p:spPr>
        <p:txBody>
          <a:bodyPr wrap="square" rtlCol="0">
            <a:spAutoFit/>
          </a:bodyPr>
          <a:lstStyle/>
          <a:p>
            <a:r>
              <a:rPr lang="fr-FR" sz="2800" b="1" dirty="0" smtClean="0">
                <a:latin typeface="Times New Roman" pitchFamily="18" charset="0"/>
                <a:cs typeface="Times New Roman" pitchFamily="18" charset="0"/>
              </a:rPr>
              <a:t>Généralités sur les glandes salivaires </a:t>
            </a:r>
            <a:endParaRPr lang="fr-FR"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6653985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Résultat de recherche d'images pour &quot;les glandes salivaires&quot;"/>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244" name="AutoShape 4" descr="Résultat de recherche d'images pour &quot;les glandes salivaires&quot;"/>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246" name="AutoShape 6" descr="Résultat de recherche d'images pour &quot;les glandes salivaires&quot;"/>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248" name="AutoShape 8" descr="Résultat de recherche d'images pour &quot;les glandes salivaires&quot;"/>
          <p:cNvSpPr>
            <a:spLocks noChangeAspect="1" noChangeArrowheads="1"/>
          </p:cNvSpPr>
          <p:nvPr/>
        </p:nvSpPr>
        <p:spPr bwMode="auto">
          <a:xfrm>
            <a:off x="155575" y="-1790700"/>
            <a:ext cx="4991100" cy="3743325"/>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50" name="Picture 10" descr="Résultat de recherche d'images pour &quot;les glandes salivaires&quot;"/>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024991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214686"/>
            <a:ext cx="8229600" cy="2911477"/>
          </a:xfrm>
        </p:spPr>
        <p:txBody>
          <a:bodyPr>
            <a:normAutofit/>
          </a:bodyPr>
          <a:lstStyle/>
          <a:p>
            <a:endParaRPr lang="fr-FR" dirty="0"/>
          </a:p>
        </p:txBody>
      </p:sp>
      <p:pic>
        <p:nvPicPr>
          <p:cNvPr id="1026" name="Picture 2" descr="cbgsoe16"/>
          <p:cNvPicPr>
            <a:picLocks noChangeAspect="1" noChangeArrowheads="1"/>
          </p:cNvPicPr>
          <p:nvPr/>
        </p:nvPicPr>
        <p:blipFill>
          <a:blip r:embed="rId2" cstate="print"/>
          <a:srcRect/>
          <a:stretch>
            <a:fillRect/>
          </a:stretch>
        </p:blipFill>
        <p:spPr bwMode="auto">
          <a:xfrm>
            <a:off x="395536" y="1882444"/>
            <a:ext cx="8358246" cy="4714908"/>
          </a:xfrm>
          <a:prstGeom prst="rect">
            <a:avLst/>
          </a:prstGeom>
          <a:noFill/>
          <a:ln w="9525">
            <a:noFill/>
            <a:miter lim="800000"/>
            <a:headEnd/>
            <a:tailEnd/>
          </a:ln>
        </p:spPr>
      </p:pic>
      <p:sp>
        <p:nvSpPr>
          <p:cNvPr id="6" name="Rectangle 5"/>
          <p:cNvSpPr/>
          <p:nvPr/>
        </p:nvSpPr>
        <p:spPr>
          <a:xfrm>
            <a:off x="179512" y="675853"/>
            <a:ext cx="8784976" cy="1384995"/>
          </a:xfrm>
          <a:prstGeom prst="rect">
            <a:avLst/>
          </a:prstGeom>
        </p:spPr>
        <p:txBody>
          <a:bodyPr wrap="square">
            <a:spAutoFit/>
          </a:bodyPr>
          <a:lstStyle/>
          <a:p>
            <a:pPr algn="ctr"/>
            <a:r>
              <a:rPr lang="fr-FR" sz="2800" u="sng" dirty="0" smtClean="0">
                <a:latin typeface="Times New Roman" pitchFamily="18" charset="0"/>
                <a:cs typeface="Times New Roman" pitchFamily="18" charset="0"/>
              </a:rPr>
              <a:t>Les glandes salivaires répondent toutes au schéma général théorique ci-contre</a:t>
            </a:r>
            <a:r>
              <a:rPr lang="fr-FR" sz="2800" dirty="0" smtClean="0">
                <a:latin typeface="Times New Roman" pitchFamily="18" charset="0"/>
                <a:cs typeface="Times New Roman" pitchFamily="18" charset="0"/>
              </a:rPr>
              <a:t/>
            </a:r>
            <a:br>
              <a:rPr lang="fr-FR" sz="2800" dirty="0" smtClean="0">
                <a:latin typeface="Times New Roman" pitchFamily="18" charset="0"/>
                <a:cs typeface="Times New Roman" pitchFamily="18" charset="0"/>
              </a:rPr>
            </a:br>
            <a:endParaRPr lang="fr-FR" sz="2800" dirty="0">
              <a:latin typeface="Times New Roman" pitchFamily="18" charset="0"/>
              <a:cs typeface="Times New Roman" pitchFamily="18" charset="0"/>
            </a:endParaRPr>
          </a:p>
        </p:txBody>
      </p:sp>
    </p:spTree>
    <p:extLst>
      <p:ext uri="{BB962C8B-B14F-4D97-AF65-F5344CB8AC3E}">
        <p14:creationId xmlns:p14="http://schemas.microsoft.com/office/powerpoint/2010/main" val="39566452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635896" y="508610"/>
            <a:ext cx="4104456" cy="400110"/>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La parotide </a:t>
            </a:r>
            <a:endParaRPr lang="fr-FR" sz="2000" b="1" dirty="0">
              <a:latin typeface="Times New Roman" pitchFamily="18" charset="0"/>
              <a:cs typeface="Times New Roman" pitchFamily="18" charset="0"/>
            </a:endParaRPr>
          </a:p>
        </p:txBody>
      </p:sp>
      <p:sp>
        <p:nvSpPr>
          <p:cNvPr id="5" name="ZoneTexte 4"/>
          <p:cNvSpPr txBox="1"/>
          <p:nvPr/>
        </p:nvSpPr>
        <p:spPr>
          <a:xfrm>
            <a:off x="179512" y="1340768"/>
            <a:ext cx="4032448" cy="646331"/>
          </a:xfrm>
          <a:prstGeom prst="rect">
            <a:avLst/>
          </a:prstGeom>
          <a:noFill/>
        </p:spPr>
        <p:txBody>
          <a:bodyPr wrap="square" rtlCol="0">
            <a:spAutoFit/>
          </a:bodyPr>
          <a:lstStyle/>
          <a:p>
            <a:pPr algn="just"/>
            <a:r>
              <a:rPr lang="fr-FR" dirty="0" smtClean="0"/>
              <a:t>Type</a:t>
            </a:r>
            <a:r>
              <a:rPr lang="fr-FR" b="1" dirty="0" smtClean="0"/>
              <a:t>: séreux pur</a:t>
            </a:r>
            <a:r>
              <a:rPr lang="fr-FR" dirty="0" smtClean="0"/>
              <a:t> sauf chez </a:t>
            </a:r>
          </a:p>
          <a:p>
            <a:pPr algn="just"/>
            <a:r>
              <a:rPr lang="fr-FR" dirty="0" smtClean="0"/>
              <a:t>les carnivores </a:t>
            </a:r>
            <a:r>
              <a:rPr lang="fr-FR" b="1" dirty="0" smtClean="0"/>
              <a:t>(séreux-muqueux</a:t>
            </a:r>
            <a:r>
              <a:rPr lang="fr-FR" dirty="0" smtClean="0"/>
              <a:t>)</a:t>
            </a:r>
            <a:endParaRPr lang="fr-FR" dirty="0"/>
          </a:p>
        </p:txBody>
      </p:sp>
      <p:sp>
        <p:nvSpPr>
          <p:cNvPr id="6" name="Rectangle 5"/>
          <p:cNvSpPr/>
          <p:nvPr/>
        </p:nvSpPr>
        <p:spPr>
          <a:xfrm>
            <a:off x="179512" y="1988840"/>
            <a:ext cx="3816424" cy="4662815"/>
          </a:xfrm>
          <a:prstGeom prst="rect">
            <a:avLst/>
          </a:prstGeom>
        </p:spPr>
        <p:txBody>
          <a:bodyPr wrap="square">
            <a:spAutoFit/>
          </a:bodyPr>
          <a:lstStyle/>
          <a:p>
            <a:pPr algn="just">
              <a:lnSpc>
                <a:spcPct val="150000"/>
              </a:lnSpc>
            </a:pPr>
            <a:r>
              <a:rPr lang="fr-FR" dirty="0" smtClean="0"/>
              <a:t>en </a:t>
            </a:r>
            <a:r>
              <a:rPr lang="fr-FR" b="1" dirty="0" smtClean="0"/>
              <a:t>1</a:t>
            </a:r>
            <a:r>
              <a:rPr lang="fr-FR" dirty="0" smtClean="0"/>
              <a:t>, la portion glandulaire, sécrétrice (ensemble d'unités </a:t>
            </a:r>
            <a:r>
              <a:rPr lang="fr-FR" dirty="0" err="1" smtClean="0"/>
              <a:t>sécrétantes</a:t>
            </a:r>
            <a:r>
              <a:rPr lang="fr-FR" dirty="0" smtClean="0"/>
              <a:t> de forme arrondie, serrées les unes contre les autres. L'unité </a:t>
            </a:r>
            <a:r>
              <a:rPr lang="fr-FR" dirty="0" err="1" smtClean="0"/>
              <a:t>sécrétante</a:t>
            </a:r>
            <a:r>
              <a:rPr lang="fr-FR" dirty="0" smtClean="0"/>
              <a:t> de base porte le nom d'acinus. </a:t>
            </a:r>
          </a:p>
          <a:p>
            <a:pPr algn="just">
              <a:lnSpc>
                <a:spcPct val="150000"/>
              </a:lnSpc>
            </a:pPr>
            <a:r>
              <a:rPr lang="fr-FR" dirty="0" smtClean="0"/>
              <a:t>En </a:t>
            </a:r>
            <a:r>
              <a:rPr lang="fr-FR" b="1" dirty="0" smtClean="0"/>
              <a:t>2</a:t>
            </a:r>
            <a:r>
              <a:rPr lang="fr-FR" dirty="0" smtClean="0"/>
              <a:t>, la portion excrétrice est formée de canaux excréteurs de différents types. </a:t>
            </a:r>
          </a:p>
          <a:p>
            <a:pPr algn="just">
              <a:lnSpc>
                <a:spcPct val="150000"/>
              </a:lnSpc>
            </a:pPr>
            <a:r>
              <a:rPr lang="fr-FR" dirty="0" smtClean="0"/>
              <a:t>La parotide est riche en cellules adipeuses notées en </a:t>
            </a:r>
            <a:r>
              <a:rPr lang="fr-FR" b="1" dirty="0" smtClean="0"/>
              <a:t>3</a:t>
            </a:r>
            <a:endParaRPr lang="fr-FR" b="1" dirty="0"/>
          </a:p>
        </p:txBody>
      </p:sp>
      <p:pic>
        <p:nvPicPr>
          <p:cNvPr id="9218" name="Picture 2" descr="http://webapps.fundp.ac.be/umdb/histohuma/histohuma/img/tmp/5_02.jpg"/>
          <p:cNvPicPr>
            <a:picLocks noChangeAspect="1" noChangeArrowheads="1"/>
          </p:cNvPicPr>
          <p:nvPr/>
        </p:nvPicPr>
        <p:blipFill>
          <a:blip r:embed="rId2" cstate="print"/>
          <a:srcRect/>
          <a:stretch>
            <a:fillRect/>
          </a:stretch>
        </p:blipFill>
        <p:spPr bwMode="auto">
          <a:xfrm>
            <a:off x="4211960" y="1236822"/>
            <a:ext cx="4680520" cy="4928482"/>
          </a:xfrm>
          <a:prstGeom prst="rect">
            <a:avLst/>
          </a:prstGeom>
          <a:noFill/>
        </p:spPr>
      </p:pic>
      <p:sp>
        <p:nvSpPr>
          <p:cNvPr id="8" name="Rectangle 7"/>
          <p:cNvSpPr/>
          <p:nvPr/>
        </p:nvSpPr>
        <p:spPr>
          <a:xfrm>
            <a:off x="250591" y="836712"/>
            <a:ext cx="2943434" cy="400110"/>
          </a:xfrm>
          <a:prstGeom prst="rect">
            <a:avLst/>
          </a:prstGeom>
        </p:spPr>
        <p:txBody>
          <a:bodyPr wrap="none">
            <a:spAutoFit/>
          </a:bodyPr>
          <a:lstStyle/>
          <a:p>
            <a:pPr algn="just"/>
            <a:r>
              <a:rPr lang="fr-FR" sz="2000" dirty="0" smtClean="0">
                <a:latin typeface="Times New Roman" pitchFamily="18" charset="0"/>
                <a:cs typeface="Times New Roman" pitchFamily="18" charset="0"/>
              </a:rPr>
              <a:t>Glande exocrine comp</a:t>
            </a:r>
            <a:r>
              <a:rPr lang="fr-FR" dirty="0" smtClean="0"/>
              <a:t>osée</a:t>
            </a:r>
          </a:p>
        </p:txBody>
      </p:sp>
    </p:spTree>
    <p:extLst>
      <p:ext uri="{BB962C8B-B14F-4D97-AF65-F5344CB8AC3E}">
        <p14:creationId xmlns:p14="http://schemas.microsoft.com/office/powerpoint/2010/main" val="175903893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35596" y="620688"/>
            <a:ext cx="5976664" cy="400110"/>
          </a:xfrm>
          <a:prstGeom prst="rect">
            <a:avLst/>
          </a:prstGeom>
          <a:noFill/>
        </p:spPr>
        <p:txBody>
          <a:bodyPr wrap="square" rtlCol="0">
            <a:spAutoFit/>
          </a:bodyPr>
          <a:lstStyle/>
          <a:p>
            <a:r>
              <a:rPr lang="fr-FR" sz="2000" b="1" dirty="0" smtClean="0">
                <a:latin typeface="Times New Roman" pitchFamily="18" charset="0"/>
                <a:cs typeface="Times New Roman" pitchFamily="18" charset="0"/>
              </a:rPr>
              <a:t>La glande sous maxillaire ou mandibulaire</a:t>
            </a:r>
          </a:p>
        </p:txBody>
      </p:sp>
      <p:sp>
        <p:nvSpPr>
          <p:cNvPr id="5" name="Rectangle 4"/>
          <p:cNvSpPr/>
          <p:nvPr/>
        </p:nvSpPr>
        <p:spPr>
          <a:xfrm>
            <a:off x="179512" y="1115452"/>
            <a:ext cx="7272808" cy="369332"/>
          </a:xfrm>
          <a:prstGeom prst="rect">
            <a:avLst/>
          </a:prstGeom>
        </p:spPr>
        <p:txBody>
          <a:bodyPr wrap="square">
            <a:spAutoFit/>
          </a:bodyPr>
          <a:lstStyle/>
          <a:p>
            <a:r>
              <a:rPr lang="fr-FR" dirty="0" smtClean="0"/>
              <a:t>Glande  mixte à dominance séreuse ou muqueuse selon les espèces</a:t>
            </a:r>
            <a:endParaRPr lang="fr-FR" dirty="0"/>
          </a:p>
        </p:txBody>
      </p:sp>
      <p:pic>
        <p:nvPicPr>
          <p:cNvPr id="8194" name="Picture 2" descr="http://webapps.fundp.ac.be/umdb/histohuma/histohuma/img/tmp/5_17.jpg"/>
          <p:cNvPicPr>
            <a:picLocks noChangeAspect="1" noChangeArrowheads="1"/>
          </p:cNvPicPr>
          <p:nvPr/>
        </p:nvPicPr>
        <p:blipFill>
          <a:blip r:embed="rId3" cstate="print"/>
          <a:srcRect/>
          <a:stretch>
            <a:fillRect/>
          </a:stretch>
        </p:blipFill>
        <p:spPr bwMode="auto">
          <a:xfrm>
            <a:off x="2555776" y="1484784"/>
            <a:ext cx="6192688" cy="4392488"/>
          </a:xfrm>
          <a:prstGeom prst="rect">
            <a:avLst/>
          </a:prstGeom>
          <a:noFill/>
        </p:spPr>
      </p:pic>
      <p:sp>
        <p:nvSpPr>
          <p:cNvPr id="7" name="ZoneTexte 6"/>
          <p:cNvSpPr txBox="1"/>
          <p:nvPr/>
        </p:nvSpPr>
        <p:spPr>
          <a:xfrm>
            <a:off x="2915816" y="6167045"/>
            <a:ext cx="6336704" cy="369332"/>
          </a:xfrm>
          <a:prstGeom prst="rect">
            <a:avLst/>
          </a:prstGeom>
          <a:noFill/>
        </p:spPr>
        <p:txBody>
          <a:bodyPr wrap="square" rtlCol="0">
            <a:spAutoFit/>
          </a:bodyPr>
          <a:lstStyle/>
          <a:p>
            <a:r>
              <a:rPr lang="fr-FR" dirty="0" smtClean="0"/>
              <a:t>  Structure générale de la glande sous maxillaire du cheval </a:t>
            </a:r>
            <a:endParaRPr lang="fr-FR" dirty="0"/>
          </a:p>
        </p:txBody>
      </p:sp>
      <p:cxnSp>
        <p:nvCxnSpPr>
          <p:cNvPr id="9" name="Connecteur droit avec flèche 8"/>
          <p:cNvCxnSpPr/>
          <p:nvPr/>
        </p:nvCxnSpPr>
        <p:spPr>
          <a:xfrm>
            <a:off x="1907704" y="4005064"/>
            <a:ext cx="4032448" cy="14401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835696" y="4005064"/>
            <a:ext cx="331236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23528" y="3861048"/>
            <a:ext cx="1656184" cy="369332"/>
          </a:xfrm>
          <a:prstGeom prst="rect">
            <a:avLst/>
          </a:prstGeom>
          <a:noFill/>
        </p:spPr>
        <p:txBody>
          <a:bodyPr wrap="square" rtlCol="0">
            <a:spAutoFit/>
          </a:bodyPr>
          <a:lstStyle/>
          <a:p>
            <a:r>
              <a:rPr lang="fr-FR" dirty="0" smtClean="0"/>
              <a:t>Lobules </a:t>
            </a:r>
            <a:endParaRPr lang="fr-FR" dirty="0"/>
          </a:p>
        </p:txBody>
      </p:sp>
      <p:sp>
        <p:nvSpPr>
          <p:cNvPr id="18" name="Rectangle 17"/>
          <p:cNvSpPr/>
          <p:nvPr/>
        </p:nvSpPr>
        <p:spPr>
          <a:xfrm>
            <a:off x="251520" y="1768748"/>
            <a:ext cx="2160240" cy="2031325"/>
          </a:xfrm>
          <a:prstGeom prst="rect">
            <a:avLst/>
          </a:prstGeom>
        </p:spPr>
        <p:txBody>
          <a:bodyPr wrap="square">
            <a:spAutoFit/>
          </a:bodyPr>
          <a:lstStyle/>
          <a:p>
            <a:pPr algn="just"/>
            <a:r>
              <a:rPr lang="fr-FR" dirty="0" smtClean="0"/>
              <a:t>un aspect général clair (sécrétion muqueuse)</a:t>
            </a:r>
          </a:p>
          <a:p>
            <a:pPr algn="just"/>
            <a:r>
              <a:rPr lang="fr-FR" dirty="0" smtClean="0"/>
              <a:t>Cette partie glandulaire est lobulée, séparée par du tissu conjonctif. </a:t>
            </a:r>
            <a:endParaRPr lang="fr-FR" dirty="0"/>
          </a:p>
        </p:txBody>
      </p:sp>
    </p:spTree>
    <p:extLst>
      <p:ext uri="{BB962C8B-B14F-4D97-AF65-F5344CB8AC3E}">
        <p14:creationId xmlns:p14="http://schemas.microsoft.com/office/powerpoint/2010/main" val="3910815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          La cavité buccale </a:t>
            </a:r>
            <a:endParaRPr lang="fr-FR" dirty="0">
              <a:solidFill>
                <a:schemeClr val="accent4"/>
              </a:solidFill>
            </a:endParaRPr>
          </a:p>
        </p:txBody>
      </p:sp>
      <p:sp>
        <p:nvSpPr>
          <p:cNvPr id="3" name="Espace réservé du contenu 2"/>
          <p:cNvSpPr>
            <a:spLocks noGrp="1"/>
          </p:cNvSpPr>
          <p:nvPr>
            <p:ph idx="1"/>
          </p:nvPr>
        </p:nvSpPr>
        <p:spPr/>
        <p:txBody>
          <a:bodyPr>
            <a:normAutofit/>
          </a:bodyPr>
          <a:lstStyle/>
          <a:p>
            <a:pPr>
              <a:lnSpc>
                <a:spcPct val="150000"/>
              </a:lnSpc>
              <a:buNone/>
            </a:pPr>
            <a:r>
              <a:rPr lang="fr-FR" sz="3200" dirty="0" smtClean="0">
                <a:latin typeface="Comic Sans MS" pitchFamily="66" charset="0"/>
              </a:rPr>
              <a:t>Les principales structures de la cavité buccale sont, les </a:t>
            </a:r>
            <a:r>
              <a:rPr lang="fr-FR" sz="3200" b="1" dirty="0" smtClean="0">
                <a:solidFill>
                  <a:schemeClr val="accent4"/>
                </a:solidFill>
                <a:latin typeface="Comic Sans MS" pitchFamily="66" charset="0"/>
              </a:rPr>
              <a:t>lèvres, les dents, la langue, la gencive et le palais (dur et mou).</a:t>
            </a:r>
            <a:endParaRPr lang="fr-FR" sz="3200" dirty="0">
              <a:solidFill>
                <a:schemeClr val="accent4"/>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ebapps.fundp.ac.be/umdb/histohuma/histohuma/img/tmp/5_18.jpg"/>
          <p:cNvPicPr>
            <a:picLocks noChangeAspect="1" noChangeArrowheads="1"/>
          </p:cNvPicPr>
          <p:nvPr/>
        </p:nvPicPr>
        <p:blipFill>
          <a:blip r:embed="rId2" cstate="print"/>
          <a:srcRect/>
          <a:stretch>
            <a:fillRect/>
          </a:stretch>
        </p:blipFill>
        <p:spPr bwMode="auto">
          <a:xfrm>
            <a:off x="3995936" y="1340768"/>
            <a:ext cx="4968552" cy="5256584"/>
          </a:xfrm>
          <a:prstGeom prst="rect">
            <a:avLst/>
          </a:prstGeom>
          <a:noFill/>
        </p:spPr>
      </p:pic>
      <p:sp>
        <p:nvSpPr>
          <p:cNvPr id="5" name="Rectangle 4"/>
          <p:cNvSpPr/>
          <p:nvPr/>
        </p:nvSpPr>
        <p:spPr>
          <a:xfrm>
            <a:off x="179512" y="1196752"/>
            <a:ext cx="3744416" cy="5443350"/>
          </a:xfrm>
          <a:prstGeom prst="rect">
            <a:avLst/>
          </a:prstGeom>
        </p:spPr>
        <p:txBody>
          <a:bodyPr wrap="square">
            <a:spAutoFit/>
          </a:bodyPr>
          <a:lstStyle/>
          <a:p>
            <a:pPr algn="just">
              <a:lnSpc>
                <a:spcPct val="150000"/>
              </a:lnSpc>
            </a:pPr>
            <a:r>
              <a:rPr lang="fr-FR" dirty="0" smtClean="0"/>
              <a:t>La portion glandulaire possède deux types de sécrétion: </a:t>
            </a:r>
          </a:p>
          <a:p>
            <a:pPr algn="just">
              <a:lnSpc>
                <a:spcPct val="150000"/>
              </a:lnSpc>
            </a:pPr>
            <a:r>
              <a:rPr lang="fr-FR" dirty="0" smtClean="0"/>
              <a:t>en 1, une sécrétion foncée, donc séreuse, enzymatique; </a:t>
            </a:r>
          </a:p>
          <a:p>
            <a:pPr algn="just">
              <a:lnSpc>
                <a:spcPct val="150000"/>
              </a:lnSpc>
            </a:pPr>
            <a:r>
              <a:rPr lang="fr-FR" dirty="0" smtClean="0"/>
              <a:t>en 2, une sécrétion beaucoup plus claire, de type muqueux. </a:t>
            </a:r>
          </a:p>
          <a:p>
            <a:pPr algn="just">
              <a:lnSpc>
                <a:spcPct val="150000"/>
              </a:lnSpc>
            </a:pPr>
            <a:r>
              <a:rPr lang="fr-FR" dirty="0" smtClean="0"/>
              <a:t>Cette sécrétion muqueuse est abondante chez le cheval, moins importante chez l'homme. En 3, sont </a:t>
            </a:r>
            <a:r>
              <a:rPr lang="fr-FR" dirty="0" err="1" smtClean="0"/>
              <a:t>flèchés</a:t>
            </a:r>
            <a:r>
              <a:rPr lang="fr-FR" dirty="0" smtClean="0"/>
              <a:t> les canaux excréteurs. C'est une glande composée: les (passages de) </a:t>
            </a:r>
            <a:r>
              <a:rPr lang="fr-FR" dirty="0" err="1" smtClean="0"/>
              <a:t>Boll</a:t>
            </a:r>
            <a:r>
              <a:rPr lang="fr-FR" dirty="0" smtClean="0"/>
              <a:t> y sont courts, les (canaux de) </a:t>
            </a:r>
            <a:r>
              <a:rPr lang="fr-FR" dirty="0" err="1" smtClean="0"/>
              <a:t>Pflüger</a:t>
            </a:r>
            <a:r>
              <a:rPr lang="fr-FR" dirty="0" smtClean="0"/>
              <a:t> plus longs. </a:t>
            </a:r>
            <a:endParaRPr lang="fr-FR" dirty="0"/>
          </a:p>
        </p:txBody>
      </p:sp>
      <p:sp>
        <p:nvSpPr>
          <p:cNvPr id="6" name="Rectangle 5"/>
          <p:cNvSpPr/>
          <p:nvPr/>
        </p:nvSpPr>
        <p:spPr>
          <a:xfrm>
            <a:off x="1512168" y="476672"/>
            <a:ext cx="4572000" cy="707886"/>
          </a:xfrm>
          <a:prstGeom prst="rect">
            <a:avLst/>
          </a:prstGeom>
        </p:spPr>
        <p:txBody>
          <a:bodyPr>
            <a:spAutoFit/>
          </a:bodyPr>
          <a:lstStyle/>
          <a:p>
            <a:r>
              <a:rPr lang="fr-FR" sz="2000" b="1" dirty="0" smtClean="0">
                <a:latin typeface="Times New Roman" pitchFamily="18" charset="0"/>
                <a:cs typeface="Times New Roman" pitchFamily="18" charset="0"/>
              </a:rPr>
              <a:t>Vue générale   [ Glandes exocrines        composées/Sous-maxillaire ]</a:t>
            </a:r>
            <a:endParaRPr lang="fr-FR"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9845406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ebapps.fundp.ac.be/umdb/histohuma/histohuma/img/tmp/5_20.jpg"/>
          <p:cNvPicPr>
            <a:picLocks noChangeAspect="1" noChangeArrowheads="1"/>
          </p:cNvPicPr>
          <p:nvPr/>
        </p:nvPicPr>
        <p:blipFill>
          <a:blip r:embed="rId2" cstate="print"/>
          <a:srcRect/>
          <a:stretch>
            <a:fillRect/>
          </a:stretch>
        </p:blipFill>
        <p:spPr bwMode="auto">
          <a:xfrm>
            <a:off x="3563888" y="1196752"/>
            <a:ext cx="5371356" cy="5328592"/>
          </a:xfrm>
          <a:prstGeom prst="rect">
            <a:avLst/>
          </a:prstGeom>
          <a:noFill/>
        </p:spPr>
      </p:pic>
      <p:sp>
        <p:nvSpPr>
          <p:cNvPr id="5" name="ZoneTexte 4"/>
          <p:cNvSpPr txBox="1"/>
          <p:nvPr/>
        </p:nvSpPr>
        <p:spPr>
          <a:xfrm>
            <a:off x="683568" y="652626"/>
            <a:ext cx="8136904" cy="400110"/>
          </a:xfrm>
          <a:prstGeom prst="rect">
            <a:avLst/>
          </a:prstGeom>
          <a:noFill/>
        </p:spPr>
        <p:txBody>
          <a:bodyPr wrap="square" rtlCol="0">
            <a:spAutoFit/>
          </a:bodyPr>
          <a:lstStyle/>
          <a:p>
            <a:r>
              <a:rPr lang="fr-FR" sz="2000" b="1" dirty="0" smtClean="0"/>
              <a:t>La forme des unités sécrétant des glandes sous maxillaires  </a:t>
            </a:r>
            <a:endParaRPr lang="fr-FR" sz="2000" b="1" dirty="0"/>
          </a:p>
        </p:txBody>
      </p:sp>
      <p:sp>
        <p:nvSpPr>
          <p:cNvPr id="6" name="Rectangle 5"/>
          <p:cNvSpPr/>
          <p:nvPr/>
        </p:nvSpPr>
        <p:spPr>
          <a:xfrm>
            <a:off x="251520" y="980728"/>
            <a:ext cx="3240360" cy="5909310"/>
          </a:xfrm>
          <a:prstGeom prst="rect">
            <a:avLst/>
          </a:prstGeom>
        </p:spPr>
        <p:txBody>
          <a:bodyPr wrap="square">
            <a:spAutoFit/>
          </a:bodyPr>
          <a:lstStyle/>
          <a:p>
            <a:pPr algn="just">
              <a:lnSpc>
                <a:spcPct val="150000"/>
              </a:lnSpc>
            </a:pPr>
            <a:r>
              <a:rPr lang="fr-FR" dirty="0" smtClean="0"/>
              <a:t>Les unités sécrétant dans la sous maxillaire sont de </a:t>
            </a:r>
          </a:p>
          <a:p>
            <a:pPr algn="just">
              <a:lnSpc>
                <a:spcPct val="150000"/>
              </a:lnSpc>
            </a:pPr>
            <a:r>
              <a:rPr lang="fr-FR" dirty="0" smtClean="0"/>
              <a:t>03 types:</a:t>
            </a:r>
          </a:p>
          <a:p>
            <a:pPr algn="just">
              <a:lnSpc>
                <a:spcPct val="150000"/>
              </a:lnSpc>
            </a:pPr>
            <a:r>
              <a:rPr lang="fr-FR" dirty="0" smtClean="0"/>
              <a:t> en 1: Tubuleux muqueux </a:t>
            </a:r>
          </a:p>
          <a:p>
            <a:pPr algn="just">
              <a:lnSpc>
                <a:spcPct val="150000"/>
              </a:lnSpc>
            </a:pPr>
            <a:r>
              <a:rPr lang="fr-FR" dirty="0" smtClean="0"/>
              <a:t>Ces tubes se ramifient et se dilatent à leur extrémité où ils sont recouverts, </a:t>
            </a:r>
            <a:r>
              <a:rPr lang="fr-FR" b="1" dirty="0" smtClean="0"/>
              <a:t>en 2</a:t>
            </a:r>
            <a:r>
              <a:rPr lang="fr-FR" dirty="0" smtClean="0"/>
              <a:t>, par des cellules à sécrétion séreuse. Ces cellules se disposent en croissants: ce sont les </a:t>
            </a:r>
            <a:r>
              <a:rPr lang="fr-FR" b="1" dirty="0" smtClean="0"/>
              <a:t>croissants de </a:t>
            </a:r>
            <a:r>
              <a:rPr lang="fr-FR" b="1" dirty="0" err="1" smtClean="0"/>
              <a:t>Gianuzzi</a:t>
            </a:r>
            <a:r>
              <a:rPr lang="fr-FR" dirty="0" smtClean="0"/>
              <a:t>. La sécrétion séreuse se fait en outre, en 3, dans des unités acineuses. </a:t>
            </a:r>
            <a:endParaRPr lang="fr-FR" dirty="0"/>
          </a:p>
        </p:txBody>
      </p:sp>
    </p:spTree>
    <p:extLst>
      <p:ext uri="{BB962C8B-B14F-4D97-AF65-F5344CB8AC3E}">
        <p14:creationId xmlns:p14="http://schemas.microsoft.com/office/powerpoint/2010/main" val="34431875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7744" y="539388"/>
            <a:ext cx="5832648" cy="369332"/>
          </a:xfrm>
          <a:prstGeom prst="rect">
            <a:avLst/>
          </a:prstGeom>
          <a:noFill/>
        </p:spPr>
        <p:txBody>
          <a:bodyPr wrap="square" rtlCol="0">
            <a:spAutoFit/>
          </a:bodyPr>
          <a:lstStyle/>
          <a:p>
            <a:r>
              <a:rPr lang="fr-FR" b="1" dirty="0" smtClean="0"/>
              <a:t>La glande sublinguale</a:t>
            </a:r>
            <a:endParaRPr lang="fr-FR" b="1" dirty="0"/>
          </a:p>
        </p:txBody>
      </p:sp>
      <p:sp>
        <p:nvSpPr>
          <p:cNvPr id="5" name="ZoneTexte 4"/>
          <p:cNvSpPr txBox="1"/>
          <p:nvPr/>
        </p:nvSpPr>
        <p:spPr>
          <a:xfrm>
            <a:off x="783658" y="908720"/>
            <a:ext cx="6408712" cy="369332"/>
          </a:xfrm>
          <a:prstGeom prst="rect">
            <a:avLst/>
          </a:prstGeom>
          <a:noFill/>
        </p:spPr>
        <p:txBody>
          <a:bodyPr wrap="square" rtlCol="0">
            <a:spAutoFit/>
          </a:bodyPr>
          <a:lstStyle/>
          <a:p>
            <a:r>
              <a:rPr lang="fr-FR" dirty="0" smtClean="0"/>
              <a:t>Glande mixte en générale à dominance muqueux </a:t>
            </a:r>
            <a:endParaRPr lang="fr-FR" dirty="0"/>
          </a:p>
        </p:txBody>
      </p:sp>
      <p:pic>
        <p:nvPicPr>
          <p:cNvPr id="5122" name="Picture 2" descr="http://webapps.fundp.ac.be/umdb/histohuma/histohuma/img/tmp/5_22.jpg"/>
          <p:cNvPicPr>
            <a:picLocks noChangeAspect="1" noChangeArrowheads="1"/>
          </p:cNvPicPr>
          <p:nvPr/>
        </p:nvPicPr>
        <p:blipFill>
          <a:blip r:embed="rId2" cstate="print"/>
          <a:srcRect/>
          <a:stretch>
            <a:fillRect/>
          </a:stretch>
        </p:blipFill>
        <p:spPr bwMode="auto">
          <a:xfrm>
            <a:off x="3059832" y="1341172"/>
            <a:ext cx="5904656" cy="5077909"/>
          </a:xfrm>
          <a:prstGeom prst="rect">
            <a:avLst/>
          </a:prstGeom>
          <a:noFill/>
        </p:spPr>
      </p:pic>
      <p:sp>
        <p:nvSpPr>
          <p:cNvPr id="7" name="Rectangle 6"/>
          <p:cNvSpPr/>
          <p:nvPr/>
        </p:nvSpPr>
        <p:spPr>
          <a:xfrm>
            <a:off x="179512" y="1340768"/>
            <a:ext cx="2664296" cy="5078313"/>
          </a:xfrm>
          <a:prstGeom prst="rect">
            <a:avLst/>
          </a:prstGeom>
        </p:spPr>
        <p:txBody>
          <a:bodyPr wrap="square">
            <a:spAutoFit/>
          </a:bodyPr>
          <a:lstStyle/>
          <a:p>
            <a:pPr algn="just"/>
            <a:r>
              <a:rPr lang="fr-FR" dirty="0" smtClean="0"/>
              <a:t>A petit grossissement, la sublinguale montre un aspect général beaucoup plus clair. La sécrétion muqueuse, en 1, est dominante et synthétisée comme dans la sous-maxillaire par des formations tubuleuses. En 2, la sécrétion séreuse est nettement moins importante et provient, pour la plus grande part, de cellules disposées en croissant sur les formations muqueuses. </a:t>
            </a:r>
            <a:endParaRPr lang="fr-FR" dirty="0"/>
          </a:p>
        </p:txBody>
      </p:sp>
    </p:spTree>
    <p:extLst>
      <p:ext uri="{BB962C8B-B14F-4D97-AF65-F5344CB8AC3E}">
        <p14:creationId xmlns:p14="http://schemas.microsoft.com/office/powerpoint/2010/main" val="29315295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924712"/>
          </a:xfrm>
        </p:spPr>
        <p:txBody>
          <a:bodyPr/>
          <a:lstStyle/>
          <a:p>
            <a:r>
              <a:rPr lang="fr-FR" dirty="0" smtClean="0"/>
              <a:t>La glande sublinguale </a:t>
            </a:r>
            <a:endParaRPr lang="fr-FR" dirty="0"/>
          </a:p>
        </p:txBody>
      </p:sp>
      <p:pic>
        <p:nvPicPr>
          <p:cNvPr id="4098" name="Picture 2" descr="http://webapps.fundp.ac.be/umdb/histohuma/histohuma/img/tmp/5_23.jpg"/>
          <p:cNvPicPr>
            <a:picLocks noChangeAspect="1" noChangeArrowheads="1"/>
          </p:cNvPicPr>
          <p:nvPr/>
        </p:nvPicPr>
        <p:blipFill>
          <a:blip r:embed="rId2" cstate="print"/>
          <a:srcRect/>
          <a:stretch>
            <a:fillRect/>
          </a:stretch>
        </p:blipFill>
        <p:spPr bwMode="auto">
          <a:xfrm>
            <a:off x="4128244" y="1628800"/>
            <a:ext cx="4806999" cy="4968552"/>
          </a:xfrm>
          <a:prstGeom prst="rect">
            <a:avLst/>
          </a:prstGeom>
          <a:noFill/>
        </p:spPr>
      </p:pic>
      <p:sp>
        <p:nvSpPr>
          <p:cNvPr id="5" name="ZoneTexte 4"/>
          <p:cNvSpPr txBox="1"/>
          <p:nvPr/>
        </p:nvSpPr>
        <p:spPr>
          <a:xfrm>
            <a:off x="251520" y="1628800"/>
            <a:ext cx="3024336" cy="369332"/>
          </a:xfrm>
          <a:prstGeom prst="rect">
            <a:avLst/>
          </a:prstGeom>
          <a:noFill/>
        </p:spPr>
        <p:txBody>
          <a:bodyPr wrap="square" rtlCol="0">
            <a:spAutoFit/>
          </a:bodyPr>
          <a:lstStyle/>
          <a:p>
            <a:r>
              <a:rPr lang="fr-FR" dirty="0" smtClean="0"/>
              <a:t>Aspect clair</a:t>
            </a:r>
            <a:endParaRPr lang="fr-FR" dirty="0"/>
          </a:p>
        </p:txBody>
      </p:sp>
      <p:sp>
        <p:nvSpPr>
          <p:cNvPr id="6" name="ZoneTexte 5"/>
          <p:cNvSpPr txBox="1"/>
          <p:nvPr/>
        </p:nvSpPr>
        <p:spPr>
          <a:xfrm>
            <a:off x="251520" y="2276872"/>
            <a:ext cx="3456384" cy="646331"/>
          </a:xfrm>
          <a:prstGeom prst="rect">
            <a:avLst/>
          </a:prstGeom>
          <a:noFill/>
        </p:spPr>
        <p:txBody>
          <a:bodyPr wrap="square" rtlCol="0">
            <a:spAutoFit/>
          </a:bodyPr>
          <a:lstStyle/>
          <a:p>
            <a:r>
              <a:rPr lang="fr-FR" dirty="0" smtClean="0"/>
              <a:t>1- sécrétion muqueuse </a:t>
            </a:r>
          </a:p>
          <a:p>
            <a:r>
              <a:rPr lang="fr-FR" dirty="0" smtClean="0"/>
              <a:t>2- croissant de </a:t>
            </a:r>
            <a:r>
              <a:rPr lang="fr-FR" dirty="0" err="1" smtClean="0"/>
              <a:t>Gianuzzi</a:t>
            </a:r>
            <a:endParaRPr lang="fr-FR" dirty="0"/>
          </a:p>
        </p:txBody>
      </p:sp>
      <p:graphicFrame>
        <p:nvGraphicFramePr>
          <p:cNvPr id="7" name="Tableau 6"/>
          <p:cNvGraphicFramePr>
            <a:graphicFrameLocks noGrp="1"/>
          </p:cNvGraphicFramePr>
          <p:nvPr/>
        </p:nvGraphicFramePr>
        <p:xfrm>
          <a:off x="251521" y="2924944"/>
          <a:ext cx="3467382" cy="2468880"/>
        </p:xfrm>
        <a:graphic>
          <a:graphicData uri="http://schemas.openxmlformats.org/drawingml/2006/table">
            <a:tbl>
              <a:tblPr/>
              <a:tblGrid>
                <a:gridCol w="3441982"/>
                <a:gridCol w="25400"/>
              </a:tblGrid>
              <a:tr h="1096878">
                <a:tc>
                  <a:txBody>
                    <a:bodyPr/>
                    <a:lstStyle/>
                    <a:p>
                      <a:pPr algn="just">
                        <a:lnSpc>
                          <a:spcPct val="150000"/>
                        </a:lnSpc>
                      </a:pPr>
                      <a:r>
                        <a:rPr lang="fr-FR" sz="1800" dirty="0" smtClean="0"/>
                        <a:t>3-des </a:t>
                      </a:r>
                      <a:r>
                        <a:rPr lang="fr-FR" sz="1800" dirty="0"/>
                        <a:t>petits canaux excréteurs qui sont les segments intercalaires. </a:t>
                      </a:r>
                      <a:endParaRPr lang="fr-FR" sz="1800" dirty="0" smtClean="0"/>
                    </a:p>
                    <a:p>
                      <a:pPr algn="just">
                        <a:lnSpc>
                          <a:spcPct val="150000"/>
                        </a:lnSpc>
                      </a:pPr>
                      <a:r>
                        <a:rPr lang="fr-FR" sz="1800" dirty="0" smtClean="0"/>
                        <a:t>En </a:t>
                      </a:r>
                      <a:r>
                        <a:rPr lang="fr-FR" sz="1800" dirty="0"/>
                        <a:t>4, des canaux de </a:t>
                      </a:r>
                      <a:r>
                        <a:rPr lang="fr-FR" sz="1800" dirty="0" err="1"/>
                        <a:t>Pflüger</a:t>
                      </a:r>
                      <a:r>
                        <a:rPr lang="fr-FR" sz="1800" dirty="0"/>
                        <a:t>; </a:t>
                      </a:r>
                      <a:endParaRPr lang="fr-FR" sz="1800" dirty="0" smtClean="0"/>
                    </a:p>
                    <a:p>
                      <a:pPr algn="just">
                        <a:lnSpc>
                          <a:spcPct val="150000"/>
                        </a:lnSpc>
                      </a:pPr>
                      <a:r>
                        <a:rPr lang="fr-FR" sz="1800" dirty="0" smtClean="0"/>
                        <a:t>en </a:t>
                      </a:r>
                      <a:r>
                        <a:rPr lang="fr-FR" sz="1800" dirty="0"/>
                        <a:t>5, des canaux excréteurs plus larges localisés dans les cloisons conjonctives. </a:t>
                      </a:r>
                    </a:p>
                  </a:txBody>
                  <a:tcPr marL="0" marR="0" marT="0" marB="0">
                    <a:lnL>
                      <a:noFill/>
                    </a:lnL>
                    <a:lnR>
                      <a:noFill/>
                    </a:lnR>
                    <a:lnT>
                      <a:noFill/>
                    </a:lnT>
                    <a:lnB>
                      <a:noFill/>
                    </a:lnB>
                  </a:tcPr>
                </a:tc>
                <a:tc>
                  <a:txBody>
                    <a:bodyPr/>
                    <a:lstStyle/>
                    <a:p>
                      <a:pPr algn="l"/>
                      <a:r>
                        <a:rPr lang="fr-FR" sz="1800" dirty="0"/>
                        <a:t> </a:t>
                      </a: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32187867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67744" y="704890"/>
            <a:ext cx="4608512" cy="707886"/>
          </a:xfrm>
          <a:prstGeom prst="rect">
            <a:avLst/>
          </a:prstGeom>
          <a:noFill/>
        </p:spPr>
        <p:txBody>
          <a:bodyPr wrap="square" rtlCol="0">
            <a:spAutoFit/>
          </a:bodyPr>
          <a:lstStyle/>
          <a:p>
            <a:pPr algn="ctr"/>
            <a:r>
              <a:rPr lang="fr-FR" sz="4000" b="1" dirty="0" smtClean="0">
                <a:latin typeface="Times New Roman" pitchFamily="18" charset="0"/>
                <a:cs typeface="Times New Roman" pitchFamily="18" charset="0"/>
              </a:rPr>
              <a:t>Histologie du foie </a:t>
            </a:r>
            <a:endParaRPr lang="fr-FR" sz="4000" b="1" dirty="0">
              <a:latin typeface="Times New Roman" pitchFamily="18" charset="0"/>
              <a:cs typeface="Times New Roman" pitchFamily="18" charset="0"/>
            </a:endParaRPr>
          </a:p>
        </p:txBody>
      </p:sp>
      <p:pic>
        <p:nvPicPr>
          <p:cNvPr id="3074" name="Picture 2" descr="Résultat de recherche d'images pour &quot;foie&quot;"/>
          <p:cNvPicPr>
            <a:picLocks noChangeAspect="1" noChangeArrowheads="1"/>
          </p:cNvPicPr>
          <p:nvPr/>
        </p:nvPicPr>
        <p:blipFill>
          <a:blip r:embed="rId2" cstate="print"/>
          <a:srcRect/>
          <a:stretch>
            <a:fillRect/>
          </a:stretch>
        </p:blipFill>
        <p:spPr bwMode="auto">
          <a:xfrm>
            <a:off x="323528" y="1556792"/>
            <a:ext cx="8496944" cy="4968552"/>
          </a:xfrm>
          <a:prstGeom prst="rect">
            <a:avLst/>
          </a:prstGeom>
          <a:noFill/>
        </p:spPr>
      </p:pic>
    </p:spTree>
    <p:extLst>
      <p:ext uri="{BB962C8B-B14F-4D97-AF65-F5344CB8AC3E}">
        <p14:creationId xmlns:p14="http://schemas.microsoft.com/office/powerpoint/2010/main" val="20550458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556792"/>
            <a:ext cx="8712968" cy="3785652"/>
          </a:xfrm>
          <a:prstGeom prst="rect">
            <a:avLst/>
          </a:prstGeom>
        </p:spPr>
        <p:txBody>
          <a:bodyPr wrap="square">
            <a:spAutoFit/>
          </a:bodyPr>
          <a:lstStyle/>
          <a:p>
            <a:pPr algn="just">
              <a:lnSpc>
                <a:spcPct val="200000"/>
              </a:lnSpc>
            </a:pPr>
            <a:r>
              <a:rPr lang="fr-FR" sz="2000" dirty="0" smtClean="0"/>
              <a:t>Le foie est un organe rouge brun et ferme. </a:t>
            </a:r>
          </a:p>
          <a:p>
            <a:pPr algn="just">
              <a:lnSpc>
                <a:spcPct val="200000"/>
              </a:lnSpc>
            </a:pPr>
            <a:r>
              <a:rPr lang="fr-FR" sz="2000" dirty="0" smtClean="0"/>
              <a:t>Il s'agit de la plus volumineuse glande de l'organisme (pèse 1.5kg en moyenne du corps humain) et assure de très nombreuses fonctions biologiques. ????</a:t>
            </a:r>
          </a:p>
          <a:p>
            <a:pPr algn="just">
              <a:lnSpc>
                <a:spcPct val="200000"/>
              </a:lnSpc>
            </a:pPr>
            <a:r>
              <a:rPr lang="fr-FR" sz="2000" dirty="0" smtClean="0"/>
              <a:t>-Situé dans la cavité abdominale sous le diaphragme</a:t>
            </a:r>
          </a:p>
          <a:p>
            <a:pPr algn="just">
              <a:lnSpc>
                <a:spcPct val="200000"/>
              </a:lnSpc>
            </a:pPr>
            <a:r>
              <a:rPr lang="fr-FR" sz="2000" dirty="0" smtClean="0"/>
              <a:t>- pèse près de 1,5 kg en moyenne. </a:t>
            </a:r>
          </a:p>
        </p:txBody>
      </p:sp>
      <p:sp>
        <p:nvSpPr>
          <p:cNvPr id="5" name="ZoneTexte 4"/>
          <p:cNvSpPr txBox="1"/>
          <p:nvPr/>
        </p:nvSpPr>
        <p:spPr>
          <a:xfrm>
            <a:off x="2699792" y="1156682"/>
            <a:ext cx="3816424" cy="400110"/>
          </a:xfrm>
          <a:prstGeom prst="rect">
            <a:avLst/>
          </a:prstGeom>
          <a:noFill/>
        </p:spPr>
        <p:txBody>
          <a:bodyPr wrap="square" rtlCol="0">
            <a:spAutoFit/>
          </a:bodyPr>
          <a:lstStyle/>
          <a:p>
            <a:r>
              <a:rPr lang="fr-FR" sz="2000" b="1" dirty="0" smtClean="0"/>
              <a:t>Généralités sur le foie </a:t>
            </a:r>
            <a:endParaRPr lang="fr-FR" sz="2000" b="1" dirty="0"/>
          </a:p>
        </p:txBody>
      </p:sp>
    </p:spTree>
    <p:extLst>
      <p:ext uri="{BB962C8B-B14F-4D97-AF65-F5344CB8AC3E}">
        <p14:creationId xmlns:p14="http://schemas.microsoft.com/office/powerpoint/2010/main" val="35955034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ascfoie"/>
          <p:cNvPicPr>
            <a:picLocks noChangeAspect="1" noChangeArrowheads="1"/>
          </p:cNvPicPr>
          <p:nvPr/>
        </p:nvPicPr>
        <p:blipFill>
          <a:blip r:embed="rId3" cstate="print"/>
          <a:srcRect/>
          <a:stretch>
            <a:fillRect/>
          </a:stretch>
        </p:blipFill>
        <p:spPr bwMode="auto">
          <a:xfrm>
            <a:off x="3923928" y="981447"/>
            <a:ext cx="5040560" cy="5687913"/>
          </a:xfrm>
          <a:prstGeom prst="rect">
            <a:avLst/>
          </a:prstGeom>
          <a:noFill/>
          <a:ln w="9525">
            <a:noFill/>
            <a:miter lim="800000"/>
            <a:headEnd/>
            <a:tailEnd/>
          </a:ln>
        </p:spPr>
      </p:pic>
      <p:sp>
        <p:nvSpPr>
          <p:cNvPr id="5" name="ZoneTexte 4"/>
          <p:cNvSpPr txBox="1"/>
          <p:nvPr/>
        </p:nvSpPr>
        <p:spPr>
          <a:xfrm>
            <a:off x="2483768" y="620688"/>
            <a:ext cx="5400600" cy="523220"/>
          </a:xfrm>
          <a:prstGeom prst="rect">
            <a:avLst/>
          </a:prstGeom>
          <a:noFill/>
        </p:spPr>
        <p:txBody>
          <a:bodyPr wrap="square" rtlCol="0">
            <a:spAutoFit/>
          </a:bodyPr>
          <a:lstStyle/>
          <a:p>
            <a:r>
              <a:rPr lang="fr-FR" sz="2800" b="1" dirty="0" smtClean="0"/>
              <a:t>Vascularisation du foie</a:t>
            </a:r>
            <a:endParaRPr lang="fr-FR" sz="2800" b="1" dirty="0"/>
          </a:p>
        </p:txBody>
      </p:sp>
      <p:sp>
        <p:nvSpPr>
          <p:cNvPr id="6" name="ZoneTexte 5"/>
          <p:cNvSpPr txBox="1"/>
          <p:nvPr/>
        </p:nvSpPr>
        <p:spPr>
          <a:xfrm>
            <a:off x="251520" y="1052736"/>
            <a:ext cx="4104456" cy="2585323"/>
          </a:xfrm>
          <a:prstGeom prst="rect">
            <a:avLst/>
          </a:prstGeom>
          <a:noFill/>
        </p:spPr>
        <p:txBody>
          <a:bodyPr wrap="square" rtlCol="0">
            <a:spAutoFit/>
          </a:bodyPr>
          <a:lstStyle/>
          <a:p>
            <a:r>
              <a:rPr lang="fr-FR" dirty="0" smtClean="0"/>
              <a:t>Elle est double:</a:t>
            </a:r>
          </a:p>
          <a:p>
            <a:endParaRPr lang="fr-FR" dirty="0" smtClean="0"/>
          </a:p>
          <a:p>
            <a:pPr algn="just"/>
            <a:r>
              <a:rPr lang="fr-FR" dirty="0" smtClean="0"/>
              <a:t>1- </a:t>
            </a:r>
            <a:r>
              <a:rPr lang="fr-FR" b="1" dirty="0" smtClean="0"/>
              <a:t>La veine porte</a:t>
            </a:r>
            <a:r>
              <a:rPr lang="fr-FR" dirty="0" smtClean="0"/>
              <a:t>: (80%) il s’agit du sang drainé des viscères abdominaux, riche en nutriments et pauvre en oxygène.</a:t>
            </a:r>
          </a:p>
          <a:p>
            <a:pPr algn="just"/>
            <a:endParaRPr lang="fr-FR" dirty="0" smtClean="0"/>
          </a:p>
          <a:p>
            <a:pPr algn="just"/>
            <a:r>
              <a:rPr lang="fr-FR" b="1" dirty="0" smtClean="0"/>
              <a:t>2- Artère hépatique</a:t>
            </a:r>
            <a:r>
              <a:rPr lang="fr-FR" dirty="0" smtClean="0"/>
              <a:t>: (20%): véhicule un sang riche en oxygène.</a:t>
            </a:r>
            <a:endParaRPr lang="fr-FR" dirty="0"/>
          </a:p>
        </p:txBody>
      </p:sp>
      <p:sp>
        <p:nvSpPr>
          <p:cNvPr id="7" name="ZoneTexte 6"/>
          <p:cNvSpPr txBox="1"/>
          <p:nvPr/>
        </p:nvSpPr>
        <p:spPr>
          <a:xfrm>
            <a:off x="179512" y="3789040"/>
            <a:ext cx="4032448" cy="1200329"/>
          </a:xfrm>
          <a:prstGeom prst="rect">
            <a:avLst/>
          </a:prstGeom>
          <a:noFill/>
        </p:spPr>
        <p:txBody>
          <a:bodyPr wrap="square" rtlCol="0">
            <a:spAutoFit/>
          </a:bodyPr>
          <a:lstStyle/>
          <a:p>
            <a:pPr algn="just"/>
            <a:r>
              <a:rPr lang="fr-FR" dirty="0" smtClean="0"/>
              <a:t>Dans le foie, les 02 circulations afférentes déchargent leur sang dans réseau commun de petits vaisseaux, </a:t>
            </a:r>
            <a:r>
              <a:rPr lang="fr-FR" b="1" dirty="0" smtClean="0"/>
              <a:t>les sinusoïdes </a:t>
            </a:r>
            <a:endParaRPr lang="fr-FR" b="1" dirty="0"/>
          </a:p>
        </p:txBody>
      </p:sp>
      <p:sp>
        <p:nvSpPr>
          <p:cNvPr id="8" name="Rectangle 7"/>
          <p:cNvSpPr/>
          <p:nvPr/>
        </p:nvSpPr>
        <p:spPr>
          <a:xfrm>
            <a:off x="179512" y="5446965"/>
            <a:ext cx="4176464" cy="646331"/>
          </a:xfrm>
          <a:prstGeom prst="rect">
            <a:avLst/>
          </a:prstGeom>
        </p:spPr>
        <p:txBody>
          <a:bodyPr wrap="square">
            <a:spAutoFit/>
          </a:bodyPr>
          <a:lstStyle/>
          <a:p>
            <a:r>
              <a:rPr lang="fr-FR" dirty="0" smtClean="0"/>
              <a:t>Le sang quitte ensuite le foie par les veines sus hépatiques  vers le cœur.</a:t>
            </a:r>
          </a:p>
        </p:txBody>
      </p:sp>
    </p:spTree>
    <p:extLst>
      <p:ext uri="{BB962C8B-B14F-4D97-AF65-F5344CB8AC3E}">
        <p14:creationId xmlns:p14="http://schemas.microsoft.com/office/powerpoint/2010/main" val="14026434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547500"/>
            <a:ext cx="8064896" cy="369332"/>
          </a:xfrm>
          <a:prstGeom prst="rect">
            <a:avLst/>
          </a:prstGeom>
          <a:noFill/>
        </p:spPr>
        <p:txBody>
          <a:bodyPr wrap="square" rtlCol="0">
            <a:spAutoFit/>
          </a:bodyPr>
          <a:lstStyle/>
          <a:p>
            <a:r>
              <a:rPr lang="fr-FR" dirty="0" smtClean="0"/>
              <a:t>Le foie est formé de 02 types cellulaires: les hépatocytes et les cellules biliaires </a:t>
            </a:r>
            <a:endParaRPr lang="fr-FR" dirty="0"/>
          </a:p>
        </p:txBody>
      </p:sp>
      <p:sp>
        <p:nvSpPr>
          <p:cNvPr id="6" name="ZoneTexte 5"/>
          <p:cNvSpPr txBox="1"/>
          <p:nvPr/>
        </p:nvSpPr>
        <p:spPr>
          <a:xfrm>
            <a:off x="251520" y="2339588"/>
            <a:ext cx="8208912" cy="369332"/>
          </a:xfrm>
          <a:prstGeom prst="rect">
            <a:avLst/>
          </a:prstGeom>
          <a:noFill/>
        </p:spPr>
        <p:txBody>
          <a:bodyPr wrap="square" rtlCol="0">
            <a:spAutoFit/>
          </a:bodyPr>
          <a:lstStyle/>
          <a:p>
            <a:r>
              <a:rPr lang="fr-FR" dirty="0" smtClean="0"/>
              <a:t>Le foie peut être fonctionnellement divisé en structures appelées: </a:t>
            </a:r>
            <a:r>
              <a:rPr lang="fr-FR" b="1" dirty="0" smtClean="0"/>
              <a:t>Lobules </a:t>
            </a:r>
            <a:endParaRPr lang="fr-FR" b="1" dirty="0"/>
          </a:p>
        </p:txBody>
      </p:sp>
      <p:sp>
        <p:nvSpPr>
          <p:cNvPr id="7" name="ZoneTexte 6"/>
          <p:cNvSpPr txBox="1"/>
          <p:nvPr/>
        </p:nvSpPr>
        <p:spPr>
          <a:xfrm>
            <a:off x="251520" y="2904033"/>
            <a:ext cx="8352928" cy="3693319"/>
          </a:xfrm>
          <a:prstGeom prst="rect">
            <a:avLst/>
          </a:prstGeom>
          <a:noFill/>
        </p:spPr>
        <p:txBody>
          <a:bodyPr wrap="square" rtlCol="0">
            <a:spAutoFit/>
          </a:bodyPr>
          <a:lstStyle/>
          <a:p>
            <a:pPr algn="just">
              <a:lnSpc>
                <a:spcPct val="150000"/>
              </a:lnSpc>
            </a:pPr>
            <a:r>
              <a:rPr lang="fr-FR" dirty="0" smtClean="0"/>
              <a:t>Le lobule hépatique classique étant une structure hexagonale en coupe transversale constituée:</a:t>
            </a:r>
          </a:p>
          <a:p>
            <a:pPr algn="just">
              <a:lnSpc>
                <a:spcPct val="150000"/>
              </a:lnSpc>
              <a:buFontTx/>
              <a:buChar char="-"/>
            </a:pPr>
            <a:r>
              <a:rPr lang="fr-FR" b="1" dirty="0" smtClean="0"/>
              <a:t>Une veinule terminale centrale</a:t>
            </a:r>
            <a:r>
              <a:rPr lang="fr-FR" dirty="0" smtClean="0"/>
              <a:t>: vers laquelle convergent une série de capillaires sinusoïdes </a:t>
            </a:r>
          </a:p>
          <a:p>
            <a:pPr algn="just">
              <a:lnSpc>
                <a:spcPct val="150000"/>
              </a:lnSpc>
              <a:buFontTx/>
              <a:buChar char="-"/>
            </a:pPr>
            <a:r>
              <a:rPr lang="fr-FR" b="1" dirty="0" smtClean="0"/>
              <a:t>De travées d’hépatocytes </a:t>
            </a:r>
            <a:r>
              <a:rPr lang="fr-FR" dirty="0" smtClean="0"/>
              <a:t>qui entourent chaque sinusoïde et s’étendent entre la veinule hépatique centrale et la périphérie du lobule</a:t>
            </a:r>
          </a:p>
          <a:p>
            <a:pPr algn="just">
              <a:lnSpc>
                <a:spcPct val="150000"/>
              </a:lnSpc>
              <a:buFontTx/>
              <a:buChar char="-"/>
            </a:pPr>
            <a:r>
              <a:rPr lang="fr-FR" b="1" dirty="0" smtClean="0"/>
              <a:t>D’espaces portes </a:t>
            </a:r>
            <a:r>
              <a:rPr lang="fr-FR" dirty="0" smtClean="0"/>
              <a:t>disposés en périphérie, chacun renfermant les branches terminales de l’artère hépatique.</a:t>
            </a:r>
          </a:p>
          <a:p>
            <a:pPr>
              <a:buFontTx/>
              <a:buChar char="-"/>
            </a:pPr>
            <a:endParaRPr lang="fr-FR" dirty="0"/>
          </a:p>
        </p:txBody>
      </p:sp>
      <p:sp>
        <p:nvSpPr>
          <p:cNvPr id="8" name="ZoneTexte 7"/>
          <p:cNvSpPr txBox="1"/>
          <p:nvPr/>
        </p:nvSpPr>
        <p:spPr>
          <a:xfrm>
            <a:off x="1619672" y="724634"/>
            <a:ext cx="4824536" cy="400110"/>
          </a:xfrm>
          <a:prstGeom prst="rect">
            <a:avLst/>
          </a:prstGeom>
          <a:noFill/>
        </p:spPr>
        <p:txBody>
          <a:bodyPr wrap="square" rtlCol="0">
            <a:spAutoFit/>
          </a:bodyPr>
          <a:lstStyle/>
          <a:p>
            <a:r>
              <a:rPr lang="fr-FR" sz="2000" b="1" dirty="0" smtClean="0"/>
              <a:t>Organisation fonctionnelle du foie</a:t>
            </a:r>
            <a:endParaRPr lang="fr-FR" sz="2000" b="1" dirty="0"/>
          </a:p>
        </p:txBody>
      </p:sp>
    </p:spTree>
    <p:extLst>
      <p:ext uri="{BB962C8B-B14F-4D97-AF65-F5344CB8AC3E}">
        <p14:creationId xmlns:p14="http://schemas.microsoft.com/office/powerpoint/2010/main" val="77869761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514352"/>
            <a:ext cx="5214974" cy="1162050"/>
          </a:xfrm>
        </p:spPr>
        <p:txBody>
          <a:bodyPr/>
          <a:lstStyle/>
          <a:p>
            <a:r>
              <a:rPr lang="fr-FR" sz="7200" dirty="0" smtClean="0"/>
              <a:t>      Le foie</a:t>
            </a:r>
            <a:endParaRPr lang="fr-FR" sz="7200" dirty="0"/>
          </a:p>
        </p:txBody>
      </p:sp>
      <p:sp>
        <p:nvSpPr>
          <p:cNvPr id="4" name="Espace réservé du texte 3"/>
          <p:cNvSpPr>
            <a:spLocks noGrp="1"/>
          </p:cNvSpPr>
          <p:nvPr>
            <p:ph type="body" sz="half" idx="2"/>
          </p:nvPr>
        </p:nvSpPr>
        <p:spPr>
          <a:xfrm>
            <a:off x="142844" y="1676400"/>
            <a:ext cx="5286412" cy="4824434"/>
          </a:xfrm>
        </p:spPr>
        <p:txBody>
          <a:bodyPr>
            <a:normAutofit/>
          </a:bodyPr>
          <a:lstStyle/>
          <a:p>
            <a:r>
              <a:rPr lang="fr-FR" sz="2400" dirty="0" smtClean="0"/>
              <a:t>Dans un lobule coupé transversalement, on voit au centre, en 1, une formation veineuse appelée veine </a:t>
            </a:r>
            <a:r>
              <a:rPr lang="fr-FR" sz="2400" dirty="0" err="1" smtClean="0"/>
              <a:t>centro</a:t>
            </a:r>
            <a:r>
              <a:rPr lang="fr-FR" sz="2400" dirty="0" smtClean="0"/>
              <a:t>-lobulaire. Les cellules hépatiques ou hépatocytes se disposent </a:t>
            </a:r>
            <a:r>
              <a:rPr lang="fr-FR" sz="2400" dirty="0" err="1" smtClean="0"/>
              <a:t>radiairement</a:t>
            </a:r>
            <a:r>
              <a:rPr lang="fr-FR" sz="2400" dirty="0" smtClean="0"/>
              <a:t> autour de cette veine centrale. En 2, aux </a:t>
            </a:r>
            <a:r>
              <a:rPr lang="fr-FR" sz="2400" b="1" dirty="0" smtClean="0"/>
              <a:t>angles</a:t>
            </a:r>
            <a:r>
              <a:rPr lang="fr-FR" sz="2400" dirty="0" smtClean="0"/>
              <a:t> de contact des lobules </a:t>
            </a:r>
            <a:r>
              <a:rPr lang="fr-FR" sz="2400" b="1" dirty="0" smtClean="0"/>
              <a:t>hépatiques</a:t>
            </a:r>
            <a:r>
              <a:rPr lang="fr-FR" sz="2400" dirty="0" smtClean="0"/>
              <a:t>, se situent les espaces portes, petits amas conjonctifs qui contiennent les vaisseaux sanguins et les voies excrétrices biliaires. </a:t>
            </a:r>
          </a:p>
          <a:p>
            <a:endParaRPr lang="fr-FR" sz="2400" dirty="0"/>
          </a:p>
        </p:txBody>
      </p:sp>
      <p:pic>
        <p:nvPicPr>
          <p:cNvPr id="5" name="Espace réservé du contenu 4" descr="http://webapps.fundp.ac.be/umdb/histohuma/histohuma/img/tmp/vi_02.jpg"/>
          <p:cNvPicPr>
            <a:picLocks noGrp="1"/>
          </p:cNvPicPr>
          <p:nvPr>
            <p:ph idx="1"/>
          </p:nvPr>
        </p:nvPicPr>
        <p:blipFill>
          <a:blip r:embed="rId2"/>
          <a:srcRect/>
          <a:stretch>
            <a:fillRect/>
          </a:stretch>
        </p:blipFill>
        <p:spPr bwMode="auto">
          <a:xfrm rot="16200000">
            <a:off x="4500547" y="1928815"/>
            <a:ext cx="5643601" cy="3643307"/>
          </a:xfrm>
          <a:prstGeom prst="rect">
            <a:avLst/>
          </a:prstGeom>
          <a:noFill/>
          <a:ln w="9525">
            <a:noFill/>
            <a:miter lim="800000"/>
            <a:headEnd/>
            <a:tailEnd/>
          </a:ln>
        </p:spPr>
      </p:pic>
    </p:spTree>
    <p:extLst>
      <p:ext uri="{BB962C8B-B14F-4D97-AF65-F5344CB8AC3E}">
        <p14:creationId xmlns:p14="http://schemas.microsoft.com/office/powerpoint/2010/main" val="40077621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apps.fundp.ac.be/umdb/histohuma/histohuma/img/tmp/vi_02.jpg"/>
          <p:cNvPicPr>
            <a:picLocks noChangeAspect="1" noChangeArrowheads="1"/>
          </p:cNvPicPr>
          <p:nvPr/>
        </p:nvPicPr>
        <p:blipFill>
          <a:blip r:embed="rId2" cstate="print"/>
          <a:srcRect/>
          <a:stretch>
            <a:fillRect/>
          </a:stretch>
        </p:blipFill>
        <p:spPr bwMode="auto">
          <a:xfrm>
            <a:off x="3419872" y="908720"/>
            <a:ext cx="5515372" cy="5472608"/>
          </a:xfrm>
          <a:prstGeom prst="rect">
            <a:avLst/>
          </a:prstGeom>
          <a:noFill/>
        </p:spPr>
      </p:pic>
      <p:sp>
        <p:nvSpPr>
          <p:cNvPr id="5" name="ZoneTexte 4"/>
          <p:cNvSpPr txBox="1"/>
          <p:nvPr/>
        </p:nvSpPr>
        <p:spPr>
          <a:xfrm>
            <a:off x="323528" y="404664"/>
            <a:ext cx="4464496" cy="369332"/>
          </a:xfrm>
          <a:prstGeom prst="rect">
            <a:avLst/>
          </a:prstGeom>
          <a:noFill/>
        </p:spPr>
        <p:txBody>
          <a:bodyPr wrap="square" rtlCol="0">
            <a:spAutoFit/>
          </a:bodyPr>
          <a:lstStyle/>
          <a:p>
            <a:r>
              <a:rPr lang="fr-FR" b="1" dirty="0" smtClean="0"/>
              <a:t>Foie de porc vue générale </a:t>
            </a:r>
            <a:endParaRPr lang="fr-FR" b="1" dirty="0"/>
          </a:p>
        </p:txBody>
      </p:sp>
      <p:sp>
        <p:nvSpPr>
          <p:cNvPr id="6" name="Rectangle 5"/>
          <p:cNvSpPr/>
          <p:nvPr/>
        </p:nvSpPr>
        <p:spPr>
          <a:xfrm>
            <a:off x="251520" y="1268760"/>
            <a:ext cx="3024336" cy="5078313"/>
          </a:xfrm>
          <a:prstGeom prst="rect">
            <a:avLst/>
          </a:prstGeom>
        </p:spPr>
        <p:txBody>
          <a:bodyPr wrap="square">
            <a:spAutoFit/>
          </a:bodyPr>
          <a:lstStyle/>
          <a:p>
            <a:pPr algn="just">
              <a:lnSpc>
                <a:spcPct val="150000"/>
              </a:lnSpc>
            </a:pPr>
            <a:r>
              <a:rPr lang="fr-FR" b="1" dirty="0" smtClean="0"/>
              <a:t>en 1</a:t>
            </a:r>
            <a:r>
              <a:rPr lang="fr-FR" dirty="0" smtClean="0"/>
              <a:t>, veine </a:t>
            </a:r>
            <a:r>
              <a:rPr lang="fr-FR" dirty="0" err="1" smtClean="0"/>
              <a:t>centro</a:t>
            </a:r>
            <a:r>
              <a:rPr lang="fr-FR" dirty="0" smtClean="0"/>
              <a:t>-lobulaire. Les hépatocytes se disposent </a:t>
            </a:r>
            <a:r>
              <a:rPr lang="fr-FR" dirty="0" err="1" smtClean="0"/>
              <a:t>radiairement</a:t>
            </a:r>
            <a:r>
              <a:rPr lang="fr-FR" dirty="0" smtClean="0"/>
              <a:t> autour de cette veine centrale. </a:t>
            </a:r>
          </a:p>
          <a:p>
            <a:pPr algn="just">
              <a:lnSpc>
                <a:spcPct val="150000"/>
              </a:lnSpc>
            </a:pPr>
            <a:r>
              <a:rPr lang="fr-FR" b="1" dirty="0" smtClean="0"/>
              <a:t>En 2</a:t>
            </a:r>
            <a:r>
              <a:rPr lang="fr-FR" dirty="0" smtClean="0"/>
              <a:t>, aux angles de contact des lobules hépatiques, se situent </a:t>
            </a:r>
            <a:r>
              <a:rPr lang="fr-FR" b="1" dirty="0" smtClean="0"/>
              <a:t>les espaces portes</a:t>
            </a:r>
            <a:r>
              <a:rPr lang="fr-FR" dirty="0" smtClean="0"/>
              <a:t>, petits amas conjonctifs qui contiennent les vaisseaux sanguins et les voies excrétrices biliaires.  </a:t>
            </a:r>
            <a:endParaRPr lang="fr-FR" dirty="0"/>
          </a:p>
        </p:txBody>
      </p:sp>
    </p:spTree>
    <p:extLst>
      <p:ext uri="{BB962C8B-B14F-4D97-AF65-F5344CB8AC3E}">
        <p14:creationId xmlns:p14="http://schemas.microsoft.com/office/powerpoint/2010/main" val="2397558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accent4"/>
                </a:solidFill>
              </a:rPr>
              <a:t>                   Les lèvres</a:t>
            </a:r>
            <a:endParaRPr lang="fr-FR" dirty="0">
              <a:solidFill>
                <a:schemeClr val="accent4"/>
              </a:solidFill>
            </a:endParaRPr>
          </a:p>
        </p:txBody>
      </p:sp>
      <p:pic>
        <p:nvPicPr>
          <p:cNvPr id="4" name="Picture 2"/>
          <p:cNvPicPr>
            <a:picLocks noGrp="1" noChangeAspect="1" noChangeArrowheads="1"/>
          </p:cNvPicPr>
          <p:nvPr>
            <p:ph idx="1"/>
          </p:nvPr>
        </p:nvPicPr>
        <p:blipFill>
          <a:blip r:embed="rId2"/>
          <a:stretch>
            <a:fillRect/>
          </a:stretch>
        </p:blipFill>
        <p:spPr bwMode="auto">
          <a:xfrm>
            <a:off x="1645708" y="1968521"/>
            <a:ext cx="5852583" cy="4389437"/>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ebapps.fundp.ac.be/umdb/histohuma/histohuma/img/tmp/vi_03.jpg"/>
          <p:cNvPicPr>
            <a:picLocks noChangeAspect="1" noChangeArrowheads="1"/>
          </p:cNvPicPr>
          <p:nvPr/>
        </p:nvPicPr>
        <p:blipFill>
          <a:blip r:embed="rId2" cstate="print"/>
          <a:srcRect/>
          <a:stretch>
            <a:fillRect/>
          </a:stretch>
        </p:blipFill>
        <p:spPr bwMode="auto">
          <a:xfrm>
            <a:off x="3779912" y="1268760"/>
            <a:ext cx="5227340" cy="5328592"/>
          </a:xfrm>
          <a:prstGeom prst="rect">
            <a:avLst/>
          </a:prstGeom>
          <a:noFill/>
        </p:spPr>
      </p:pic>
      <p:sp>
        <p:nvSpPr>
          <p:cNvPr id="3" name="ZoneTexte 2"/>
          <p:cNvSpPr txBox="1"/>
          <p:nvPr/>
        </p:nvSpPr>
        <p:spPr>
          <a:xfrm>
            <a:off x="395536" y="332656"/>
            <a:ext cx="4968552" cy="400110"/>
          </a:xfrm>
          <a:prstGeom prst="rect">
            <a:avLst/>
          </a:prstGeom>
          <a:noFill/>
        </p:spPr>
        <p:txBody>
          <a:bodyPr wrap="square" rtlCol="0">
            <a:spAutoFit/>
          </a:bodyPr>
          <a:lstStyle/>
          <a:p>
            <a:r>
              <a:rPr lang="fr-FR" sz="2000" b="1" dirty="0" smtClean="0"/>
              <a:t>Foie humain vue générale </a:t>
            </a:r>
            <a:endParaRPr lang="fr-FR" sz="2000" b="1" dirty="0"/>
          </a:p>
        </p:txBody>
      </p:sp>
      <p:sp>
        <p:nvSpPr>
          <p:cNvPr id="4" name="Rectangle 3"/>
          <p:cNvSpPr/>
          <p:nvPr/>
        </p:nvSpPr>
        <p:spPr>
          <a:xfrm>
            <a:off x="179512" y="1412776"/>
            <a:ext cx="3528392" cy="4662815"/>
          </a:xfrm>
          <a:prstGeom prst="rect">
            <a:avLst/>
          </a:prstGeom>
        </p:spPr>
        <p:txBody>
          <a:bodyPr wrap="square">
            <a:spAutoFit/>
          </a:bodyPr>
          <a:lstStyle/>
          <a:p>
            <a:pPr algn="just">
              <a:lnSpc>
                <a:spcPct val="150000"/>
              </a:lnSpc>
            </a:pPr>
            <a:r>
              <a:rPr lang="fr-FR" dirty="0" smtClean="0"/>
              <a:t>Chez l'homme et plusieurs mammifères, les lobules ne sont pas aussi individualisés ; ils fusionnent par endroits. Seuls subsistent, </a:t>
            </a:r>
          </a:p>
          <a:p>
            <a:pPr algn="just">
              <a:lnSpc>
                <a:spcPct val="150000"/>
              </a:lnSpc>
            </a:pPr>
            <a:r>
              <a:rPr lang="fr-FR" b="1" dirty="0" smtClean="0"/>
              <a:t>en 1</a:t>
            </a:r>
            <a:r>
              <a:rPr lang="fr-FR" dirty="0" smtClean="0"/>
              <a:t>, les espaces portes aux angles des lobules. Six espaces portes délimitent un lobule hépatique. </a:t>
            </a:r>
          </a:p>
          <a:p>
            <a:pPr algn="just">
              <a:lnSpc>
                <a:spcPct val="150000"/>
              </a:lnSpc>
            </a:pPr>
            <a:r>
              <a:rPr lang="fr-FR" dirty="0" smtClean="0"/>
              <a:t>Nous situons </a:t>
            </a:r>
            <a:r>
              <a:rPr lang="fr-FR" b="1" dirty="0" smtClean="0"/>
              <a:t>en 2</a:t>
            </a:r>
            <a:r>
              <a:rPr lang="fr-FR" dirty="0" smtClean="0"/>
              <a:t> la veine </a:t>
            </a:r>
            <a:r>
              <a:rPr lang="fr-FR" dirty="0" err="1" smtClean="0"/>
              <a:t>centro</a:t>
            </a:r>
            <a:r>
              <a:rPr lang="fr-FR" dirty="0" smtClean="0"/>
              <a:t>-lobulaire.  </a:t>
            </a:r>
            <a:endParaRPr lang="fr-FR" dirty="0"/>
          </a:p>
        </p:txBody>
      </p:sp>
    </p:spTree>
    <p:extLst>
      <p:ext uri="{BB962C8B-B14F-4D97-AF65-F5344CB8AC3E}">
        <p14:creationId xmlns:p14="http://schemas.microsoft.com/office/powerpoint/2010/main" val="10012828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ebapps.fundp.ac.be/umdb/histohuma/histohuma/img/tmp/vi_06.jpg"/>
          <p:cNvPicPr>
            <a:picLocks noChangeAspect="1" noChangeArrowheads="1"/>
          </p:cNvPicPr>
          <p:nvPr/>
        </p:nvPicPr>
        <p:blipFill>
          <a:blip r:embed="rId2" cstate="print"/>
          <a:srcRect/>
          <a:stretch>
            <a:fillRect/>
          </a:stretch>
        </p:blipFill>
        <p:spPr bwMode="auto">
          <a:xfrm>
            <a:off x="4067944" y="1268760"/>
            <a:ext cx="4867300" cy="5400600"/>
          </a:xfrm>
          <a:prstGeom prst="rect">
            <a:avLst/>
          </a:prstGeom>
          <a:noFill/>
        </p:spPr>
      </p:pic>
      <p:sp>
        <p:nvSpPr>
          <p:cNvPr id="4" name="ZoneTexte 3"/>
          <p:cNvSpPr txBox="1"/>
          <p:nvPr/>
        </p:nvSpPr>
        <p:spPr>
          <a:xfrm>
            <a:off x="395536" y="404664"/>
            <a:ext cx="5472608" cy="369332"/>
          </a:xfrm>
          <a:prstGeom prst="rect">
            <a:avLst/>
          </a:prstGeom>
          <a:noFill/>
        </p:spPr>
        <p:txBody>
          <a:bodyPr wrap="square" rtlCol="0">
            <a:spAutoFit/>
          </a:bodyPr>
          <a:lstStyle/>
          <a:p>
            <a:r>
              <a:rPr lang="fr-FR" b="1" dirty="0" smtClean="0"/>
              <a:t>Détail de la structure d’un lobule hépatique </a:t>
            </a:r>
            <a:endParaRPr lang="fr-FR" b="1" dirty="0"/>
          </a:p>
        </p:txBody>
      </p:sp>
      <p:sp>
        <p:nvSpPr>
          <p:cNvPr id="5" name="Rectangle 4"/>
          <p:cNvSpPr/>
          <p:nvPr/>
        </p:nvSpPr>
        <p:spPr>
          <a:xfrm>
            <a:off x="251520" y="1412776"/>
            <a:ext cx="3672408" cy="5078313"/>
          </a:xfrm>
          <a:prstGeom prst="rect">
            <a:avLst/>
          </a:prstGeom>
        </p:spPr>
        <p:txBody>
          <a:bodyPr wrap="square">
            <a:spAutoFit/>
          </a:bodyPr>
          <a:lstStyle/>
          <a:p>
            <a:pPr algn="just">
              <a:lnSpc>
                <a:spcPct val="150000"/>
              </a:lnSpc>
            </a:pPr>
            <a:r>
              <a:rPr lang="fr-FR" dirty="0" smtClean="0"/>
              <a:t>Détaillons la structure du lobule hépatique. Autour de la veine </a:t>
            </a:r>
            <a:r>
              <a:rPr lang="fr-FR" dirty="0" err="1" smtClean="0"/>
              <a:t>centro</a:t>
            </a:r>
            <a:r>
              <a:rPr lang="fr-FR" dirty="0" smtClean="0"/>
              <a:t>-lobulaire notée en 1, les cellules hépatiques se disposent de manière radiaires, fléchées en 2 et appelées travées de Remak. Entre ces lames cellulaires, anastomosées, se situent, en 3 les capillaires sinusoïdes. Ils amènent le sang des espaces portes et débouchent, en 4, dans la veine </a:t>
            </a:r>
            <a:r>
              <a:rPr lang="fr-FR" dirty="0" err="1" smtClean="0"/>
              <a:t>centro</a:t>
            </a:r>
            <a:r>
              <a:rPr lang="fr-FR" dirty="0" smtClean="0"/>
              <a:t>-lobulaire.  </a:t>
            </a:r>
            <a:endParaRPr lang="fr-FR" dirty="0"/>
          </a:p>
        </p:txBody>
      </p:sp>
    </p:spTree>
    <p:extLst>
      <p:ext uri="{BB962C8B-B14F-4D97-AF65-F5344CB8AC3E}">
        <p14:creationId xmlns:p14="http://schemas.microsoft.com/office/powerpoint/2010/main" val="29270305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1538" y="428604"/>
            <a:ext cx="2743200" cy="533418"/>
          </a:xfrm>
        </p:spPr>
        <p:txBody>
          <a:bodyPr/>
          <a:lstStyle/>
          <a:p>
            <a:r>
              <a:rPr lang="fr-FR" dirty="0" smtClean="0"/>
              <a:t>Lobule hépatique </a:t>
            </a:r>
            <a:endParaRPr lang="fr-FR" dirty="0"/>
          </a:p>
        </p:txBody>
      </p:sp>
      <p:sp>
        <p:nvSpPr>
          <p:cNvPr id="4" name="Espace réservé du texte 3"/>
          <p:cNvSpPr>
            <a:spLocks noGrp="1"/>
          </p:cNvSpPr>
          <p:nvPr>
            <p:ph type="body" sz="half" idx="2"/>
          </p:nvPr>
        </p:nvSpPr>
        <p:spPr>
          <a:xfrm>
            <a:off x="214282" y="1071546"/>
            <a:ext cx="5072098" cy="5429288"/>
          </a:xfrm>
        </p:spPr>
        <p:txBody>
          <a:bodyPr>
            <a:noAutofit/>
          </a:bodyPr>
          <a:lstStyle/>
          <a:p>
            <a:r>
              <a:rPr lang="fr-FR" sz="2800" dirty="0" smtClean="0"/>
              <a:t>Détaillons la structure du lobule hépatique. Autour de la veine </a:t>
            </a:r>
            <a:r>
              <a:rPr lang="fr-FR" sz="2800" dirty="0" err="1" smtClean="0"/>
              <a:t>centro</a:t>
            </a:r>
            <a:r>
              <a:rPr lang="fr-FR" sz="2800" dirty="0" smtClean="0"/>
              <a:t>-lobulaire notée en 1, les cellules hépatiques se disposent en files radiaires, fléchées en 2 et appelées travées de Remak. Entre ces lames cellulaires, anastomosées, se situent, en 3 les capillaires sinusoïdes. Ils amènent le sang des espaces portes et débouchent, en 4, dans la veine </a:t>
            </a:r>
            <a:r>
              <a:rPr lang="fr-FR" sz="2800" dirty="0" err="1" smtClean="0"/>
              <a:t>centro</a:t>
            </a:r>
            <a:r>
              <a:rPr lang="fr-FR" sz="2800" dirty="0" smtClean="0"/>
              <a:t>-lobulaire. </a:t>
            </a:r>
          </a:p>
          <a:p>
            <a:endParaRPr lang="fr-FR" sz="2800" dirty="0"/>
          </a:p>
        </p:txBody>
      </p:sp>
      <p:pic>
        <p:nvPicPr>
          <p:cNvPr id="5" name="Espace réservé du contenu 4" descr="http://webapps.fundp.ac.be/umdb/histohuma/histohuma/img/tmp/vi_06.jpg"/>
          <p:cNvPicPr>
            <a:picLocks noGrp="1"/>
          </p:cNvPicPr>
          <p:nvPr>
            <p:ph idx="1"/>
          </p:nvPr>
        </p:nvPicPr>
        <p:blipFill>
          <a:blip r:embed="rId2"/>
          <a:srcRect/>
          <a:stretch>
            <a:fillRect/>
          </a:stretch>
        </p:blipFill>
        <p:spPr bwMode="auto">
          <a:xfrm rot="16200000">
            <a:off x="4464827" y="1893099"/>
            <a:ext cx="5643602" cy="3714744"/>
          </a:xfrm>
          <a:prstGeom prst="rect">
            <a:avLst/>
          </a:prstGeom>
          <a:noFill/>
          <a:ln w="9525">
            <a:noFill/>
            <a:miter lim="800000"/>
            <a:headEnd/>
            <a:tailEnd/>
          </a:ln>
        </p:spPr>
      </p:pic>
    </p:spTree>
    <p:extLst>
      <p:ext uri="{BB962C8B-B14F-4D97-AF65-F5344CB8AC3E}">
        <p14:creationId xmlns:p14="http://schemas.microsoft.com/office/powerpoint/2010/main" val="16446892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514352"/>
            <a:ext cx="5143536" cy="1162050"/>
          </a:xfrm>
        </p:spPr>
        <p:txBody>
          <a:bodyPr/>
          <a:lstStyle/>
          <a:p>
            <a:r>
              <a:rPr lang="fr-FR" dirty="0" smtClean="0"/>
              <a:t>Foie humain: vue générale </a:t>
            </a:r>
            <a:endParaRPr lang="fr-FR" dirty="0"/>
          </a:p>
        </p:txBody>
      </p:sp>
      <p:sp>
        <p:nvSpPr>
          <p:cNvPr id="4" name="Espace réservé du texte 3"/>
          <p:cNvSpPr>
            <a:spLocks noGrp="1"/>
          </p:cNvSpPr>
          <p:nvPr>
            <p:ph type="body" sz="half" idx="2"/>
          </p:nvPr>
        </p:nvSpPr>
        <p:spPr>
          <a:xfrm>
            <a:off x="214282" y="1676400"/>
            <a:ext cx="5214974" cy="4824434"/>
          </a:xfrm>
        </p:spPr>
        <p:txBody>
          <a:bodyPr>
            <a:normAutofit/>
          </a:bodyPr>
          <a:lstStyle/>
          <a:p>
            <a:r>
              <a:rPr lang="fr-FR" sz="2800" dirty="0" smtClean="0"/>
              <a:t>Chez l'homme et plusieurs mammifères, les lobules ne sont pas aussi individualisés ; ils fusionnent par endroits. Seuls subsistent, en 1, les espaces portes aux angles des lobules. Six espaces portes délimitent un lobule hépatique. Nous situons en 2 la veine </a:t>
            </a:r>
            <a:r>
              <a:rPr lang="fr-FR" sz="2800" dirty="0" err="1" smtClean="0"/>
              <a:t>centro</a:t>
            </a:r>
            <a:r>
              <a:rPr lang="fr-FR" sz="2800" dirty="0" smtClean="0"/>
              <a:t>-lobulaire. </a:t>
            </a:r>
          </a:p>
          <a:p>
            <a:endParaRPr lang="fr-FR" sz="2800" dirty="0"/>
          </a:p>
        </p:txBody>
      </p:sp>
      <p:pic>
        <p:nvPicPr>
          <p:cNvPr id="5" name="Espace réservé du contenu 4" descr="http://webapps.fundp.ac.be/umdb/histohuma/histohuma/img/tmp/vi_03.jpg"/>
          <p:cNvPicPr>
            <a:picLocks noGrp="1"/>
          </p:cNvPicPr>
          <p:nvPr>
            <p:ph idx="1"/>
          </p:nvPr>
        </p:nvPicPr>
        <p:blipFill>
          <a:blip r:embed="rId2"/>
          <a:srcRect/>
          <a:stretch>
            <a:fillRect/>
          </a:stretch>
        </p:blipFill>
        <p:spPr bwMode="auto">
          <a:xfrm rot="16200000">
            <a:off x="4500546" y="1857380"/>
            <a:ext cx="5643602" cy="3643306"/>
          </a:xfrm>
          <a:prstGeom prst="rect">
            <a:avLst/>
          </a:prstGeom>
          <a:noFill/>
          <a:ln w="9525">
            <a:noFill/>
            <a:miter lim="800000"/>
            <a:headEnd/>
            <a:tailEnd/>
          </a:ln>
        </p:spPr>
      </p:pic>
    </p:spTree>
    <p:extLst>
      <p:ext uri="{BB962C8B-B14F-4D97-AF65-F5344CB8AC3E}">
        <p14:creationId xmlns:p14="http://schemas.microsoft.com/office/powerpoint/2010/main" val="34581588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1604" y="214290"/>
            <a:ext cx="2743200" cy="533418"/>
          </a:xfrm>
        </p:spPr>
        <p:txBody>
          <a:bodyPr/>
          <a:lstStyle/>
          <a:p>
            <a:r>
              <a:rPr lang="fr-FR" dirty="0" smtClean="0"/>
              <a:t>Espace porte </a:t>
            </a:r>
            <a:endParaRPr lang="fr-FR" dirty="0"/>
          </a:p>
        </p:txBody>
      </p:sp>
      <p:sp>
        <p:nvSpPr>
          <p:cNvPr id="4" name="Espace réservé du texte 3"/>
          <p:cNvSpPr>
            <a:spLocks noGrp="1"/>
          </p:cNvSpPr>
          <p:nvPr>
            <p:ph type="body" sz="half" idx="2"/>
          </p:nvPr>
        </p:nvSpPr>
        <p:spPr>
          <a:xfrm>
            <a:off x="214282" y="785794"/>
            <a:ext cx="5386398" cy="5572132"/>
          </a:xfrm>
        </p:spPr>
        <p:txBody>
          <a:bodyPr>
            <a:noAutofit/>
          </a:bodyPr>
          <a:lstStyle/>
          <a:p>
            <a:r>
              <a:rPr lang="fr-FR" sz="2800" dirty="0" smtClean="0"/>
              <a:t>Un espace porte contient toujours quatre structures typiques qui forment la tétrade portale et qui sont : </a:t>
            </a:r>
            <a:br>
              <a:rPr lang="fr-FR" sz="2800" dirty="0" smtClean="0"/>
            </a:br>
            <a:r>
              <a:rPr lang="fr-FR" sz="2800" dirty="0" smtClean="0"/>
              <a:t>en 1, une branche de la veine porte ; </a:t>
            </a:r>
            <a:br>
              <a:rPr lang="fr-FR" sz="2800" dirty="0" smtClean="0"/>
            </a:br>
            <a:r>
              <a:rPr lang="fr-FR" sz="2800" dirty="0" smtClean="0"/>
              <a:t>en 2, une branche de l'artère hépatique ; </a:t>
            </a:r>
            <a:br>
              <a:rPr lang="fr-FR" sz="2800" dirty="0" smtClean="0"/>
            </a:br>
            <a:r>
              <a:rPr lang="fr-FR" sz="2800" dirty="0" smtClean="0"/>
              <a:t>en 3, des capillaires lymphatiques ; </a:t>
            </a:r>
            <a:br>
              <a:rPr lang="fr-FR" sz="2800" dirty="0" smtClean="0"/>
            </a:br>
            <a:r>
              <a:rPr lang="fr-FR" sz="2800" dirty="0" smtClean="0"/>
              <a:t>et en 4, un canal biliaire. </a:t>
            </a:r>
            <a:br>
              <a:rPr lang="fr-FR" sz="2800" dirty="0" smtClean="0"/>
            </a:br>
            <a:r>
              <a:rPr lang="fr-FR" sz="2800" dirty="0" smtClean="0"/>
              <a:t>Notons-y également une caractéristique du foie : il possède, en 5, des nerfs </a:t>
            </a:r>
            <a:r>
              <a:rPr lang="fr-FR" sz="2800" dirty="0" err="1" smtClean="0"/>
              <a:t>amyélinisés</a:t>
            </a:r>
            <a:r>
              <a:rPr lang="fr-FR" sz="2800" dirty="0" smtClean="0"/>
              <a:t>. </a:t>
            </a:r>
            <a:endParaRPr lang="fr-FR" sz="2800" dirty="0"/>
          </a:p>
        </p:txBody>
      </p:sp>
      <p:pic>
        <p:nvPicPr>
          <p:cNvPr id="5" name="Espace réservé du contenu 4" descr="http://webapps.fundp.ac.be/umdb/histohuma/histohuma/img/tmp/vi_18.jpg"/>
          <p:cNvPicPr>
            <a:picLocks noGrp="1"/>
          </p:cNvPicPr>
          <p:nvPr>
            <p:ph idx="1"/>
          </p:nvPr>
        </p:nvPicPr>
        <p:blipFill>
          <a:blip r:embed="rId2"/>
          <a:srcRect/>
          <a:stretch>
            <a:fillRect/>
          </a:stretch>
        </p:blipFill>
        <p:spPr bwMode="auto">
          <a:xfrm rot="16200000">
            <a:off x="4695806" y="1909762"/>
            <a:ext cx="5500725" cy="3395663"/>
          </a:xfrm>
          <a:prstGeom prst="rect">
            <a:avLst/>
          </a:prstGeom>
          <a:noFill/>
          <a:ln w="9525">
            <a:noFill/>
            <a:miter lim="800000"/>
            <a:headEnd/>
            <a:tailEnd/>
          </a:ln>
        </p:spPr>
      </p:pic>
    </p:spTree>
    <p:extLst>
      <p:ext uri="{BB962C8B-B14F-4D97-AF65-F5344CB8AC3E}">
        <p14:creationId xmlns:p14="http://schemas.microsoft.com/office/powerpoint/2010/main" val="31222029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vésicule biliaire</a:t>
            </a:r>
            <a:endParaRPr lang="fr-FR" dirty="0"/>
          </a:p>
        </p:txBody>
      </p:sp>
      <p:sp>
        <p:nvSpPr>
          <p:cNvPr id="3" name="Espace réservé du contenu 2"/>
          <p:cNvSpPr>
            <a:spLocks noGrp="1"/>
          </p:cNvSpPr>
          <p:nvPr>
            <p:ph idx="1"/>
          </p:nvPr>
        </p:nvSpPr>
        <p:spPr/>
        <p:txBody>
          <a:bodyPr/>
          <a:lstStyle/>
          <a:p>
            <a:r>
              <a:rPr lang="fr-FR" dirty="0" smtClean="0"/>
              <a:t>Dans la vésicule biliaire, on devine légèrement, au niveau des flèches, les limites cellulaires. Les cellules sont donc bien plus hautes que larges. On n'observe qu'une seule rangée de noyaux, situés ici plus au centre de la cellule.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vésicule biliaire</a:t>
            </a:r>
            <a:endParaRPr lang="fr-FR" dirty="0"/>
          </a:p>
        </p:txBody>
      </p:sp>
      <p:sp>
        <p:nvSpPr>
          <p:cNvPr id="3" name="Espace réservé du contenu 2"/>
          <p:cNvSpPr>
            <a:spLocks noGrp="1"/>
          </p:cNvSpPr>
          <p:nvPr>
            <p:ph idx="1"/>
          </p:nvPr>
        </p:nvSpPr>
        <p:spPr/>
        <p:txBody>
          <a:bodyPr/>
          <a:lstStyle/>
          <a:p>
            <a:endParaRPr lang="fr-FR"/>
          </a:p>
        </p:txBody>
      </p:sp>
      <p:pic>
        <p:nvPicPr>
          <p:cNvPr id="9218" name="Picture 2" descr="H:\1_12.jpg"/>
          <p:cNvPicPr>
            <a:picLocks noChangeAspect="1" noChangeArrowheads="1"/>
          </p:cNvPicPr>
          <p:nvPr/>
        </p:nvPicPr>
        <p:blipFill>
          <a:blip r:embed="rId2"/>
          <a:srcRect/>
          <a:stretch>
            <a:fillRect/>
          </a:stretch>
        </p:blipFill>
        <p:spPr bwMode="auto">
          <a:xfrm>
            <a:off x="428596" y="1857364"/>
            <a:ext cx="8286808" cy="4481513"/>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75656" y="2636912"/>
            <a:ext cx="6264696" cy="707886"/>
          </a:xfrm>
          <a:prstGeom prst="rect">
            <a:avLst/>
          </a:prstGeom>
          <a:noFill/>
        </p:spPr>
        <p:txBody>
          <a:bodyPr wrap="square" rtlCol="0">
            <a:spAutoFit/>
          </a:bodyPr>
          <a:lstStyle/>
          <a:p>
            <a:pPr algn="ctr"/>
            <a:r>
              <a:rPr lang="fr-FR" sz="4000" b="1" dirty="0" smtClean="0"/>
              <a:t>Histologie du pancréas</a:t>
            </a:r>
            <a:endParaRPr lang="fr-FR" sz="4000" b="1" dirty="0"/>
          </a:p>
        </p:txBody>
      </p:sp>
    </p:spTree>
    <p:extLst>
      <p:ext uri="{BB962C8B-B14F-4D97-AF65-F5344CB8AC3E}">
        <p14:creationId xmlns:p14="http://schemas.microsoft.com/office/powerpoint/2010/main" val="379877177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sarah\5974949pancreas-gif.gif"/>
          <p:cNvPicPr>
            <a:picLocks noChangeAspect="1" noChangeArrowheads="1"/>
          </p:cNvPicPr>
          <p:nvPr/>
        </p:nvPicPr>
        <p:blipFill>
          <a:blip r:embed="rId2" cstate="print"/>
          <a:srcRect/>
          <a:stretch>
            <a:fillRect/>
          </a:stretch>
        </p:blipFill>
        <p:spPr bwMode="auto">
          <a:xfrm>
            <a:off x="4139952" y="1082353"/>
            <a:ext cx="4821123" cy="4722911"/>
          </a:xfrm>
          <a:prstGeom prst="rect">
            <a:avLst/>
          </a:prstGeom>
          <a:noFill/>
        </p:spPr>
      </p:pic>
      <p:sp>
        <p:nvSpPr>
          <p:cNvPr id="5" name="ZoneTexte 4"/>
          <p:cNvSpPr txBox="1"/>
          <p:nvPr/>
        </p:nvSpPr>
        <p:spPr>
          <a:xfrm>
            <a:off x="3275856" y="807095"/>
            <a:ext cx="3960440" cy="461665"/>
          </a:xfrm>
          <a:prstGeom prst="rect">
            <a:avLst/>
          </a:prstGeom>
          <a:noFill/>
        </p:spPr>
        <p:txBody>
          <a:bodyPr wrap="square" rtlCol="0">
            <a:spAutoFit/>
          </a:bodyPr>
          <a:lstStyle/>
          <a:p>
            <a:r>
              <a:rPr lang="fr-FR" sz="2400" b="1" dirty="0" smtClean="0"/>
              <a:t>Généralités </a:t>
            </a:r>
            <a:endParaRPr lang="fr-FR" sz="2400" b="1" dirty="0"/>
          </a:p>
        </p:txBody>
      </p:sp>
      <p:sp>
        <p:nvSpPr>
          <p:cNvPr id="7" name="ZoneTexte 6"/>
          <p:cNvSpPr txBox="1"/>
          <p:nvPr/>
        </p:nvSpPr>
        <p:spPr>
          <a:xfrm>
            <a:off x="179512" y="1874148"/>
            <a:ext cx="3816424" cy="1338828"/>
          </a:xfrm>
          <a:prstGeom prst="rect">
            <a:avLst/>
          </a:prstGeom>
          <a:noFill/>
        </p:spPr>
        <p:txBody>
          <a:bodyPr wrap="square" rtlCol="0">
            <a:spAutoFit/>
          </a:bodyPr>
          <a:lstStyle/>
          <a:p>
            <a:pPr algn="just">
              <a:lnSpc>
                <a:spcPct val="150000"/>
              </a:lnSpc>
            </a:pPr>
            <a:r>
              <a:rPr lang="fr-FR" dirty="0" smtClean="0">
                <a:cs typeface="Times New Roman" pitchFamily="18" charset="0"/>
              </a:rPr>
              <a:t>- Le pancréas est une glande </a:t>
            </a:r>
            <a:r>
              <a:rPr lang="fr-FR" b="1" dirty="0" err="1" smtClean="0">
                <a:cs typeface="Times New Roman" pitchFamily="18" charset="0"/>
              </a:rPr>
              <a:t>amphicrine</a:t>
            </a:r>
            <a:r>
              <a:rPr lang="fr-FR" b="1" dirty="0" smtClean="0">
                <a:cs typeface="Times New Roman" pitchFamily="18" charset="0"/>
              </a:rPr>
              <a:t> </a:t>
            </a:r>
          </a:p>
          <a:p>
            <a:pPr algn="just">
              <a:lnSpc>
                <a:spcPct val="150000"/>
              </a:lnSpc>
            </a:pPr>
            <a:r>
              <a:rPr lang="fr-FR" dirty="0" smtClean="0">
                <a:cs typeface="Times New Roman" pitchFamily="18" charset="0"/>
              </a:rPr>
              <a:t>- Glande annexée au duodénum</a:t>
            </a:r>
            <a:endParaRPr lang="fr-FR" dirty="0">
              <a:cs typeface="Times New Roman" pitchFamily="18" charset="0"/>
            </a:endParaRPr>
          </a:p>
        </p:txBody>
      </p:sp>
      <p:sp>
        <p:nvSpPr>
          <p:cNvPr id="8" name="ZoneTexte 7"/>
          <p:cNvSpPr txBox="1"/>
          <p:nvPr/>
        </p:nvSpPr>
        <p:spPr>
          <a:xfrm>
            <a:off x="179512" y="3436778"/>
            <a:ext cx="3600400" cy="1288366"/>
          </a:xfrm>
          <a:prstGeom prst="rect">
            <a:avLst/>
          </a:prstGeom>
          <a:noFill/>
        </p:spPr>
        <p:txBody>
          <a:bodyPr wrap="square" rtlCol="0">
            <a:spAutoFit/>
          </a:bodyPr>
          <a:lstStyle/>
          <a:p>
            <a:pPr algn="just">
              <a:lnSpc>
                <a:spcPct val="150000"/>
              </a:lnSpc>
            </a:pPr>
            <a:r>
              <a:rPr lang="fr-FR" dirty="0" smtClean="0"/>
              <a:t>- Couleur rose jaunâtre , de consistance ferme avec une forme irrégulière </a:t>
            </a:r>
            <a:endParaRPr lang="fr-FR" dirty="0"/>
          </a:p>
        </p:txBody>
      </p:sp>
      <p:sp>
        <p:nvSpPr>
          <p:cNvPr id="9" name="ZoneTexte 8"/>
          <p:cNvSpPr txBox="1"/>
          <p:nvPr/>
        </p:nvSpPr>
        <p:spPr>
          <a:xfrm>
            <a:off x="179512" y="4870901"/>
            <a:ext cx="3672408" cy="646331"/>
          </a:xfrm>
          <a:prstGeom prst="rect">
            <a:avLst/>
          </a:prstGeom>
          <a:noFill/>
        </p:spPr>
        <p:txBody>
          <a:bodyPr wrap="square" rtlCol="0">
            <a:spAutoFit/>
          </a:bodyPr>
          <a:lstStyle/>
          <a:p>
            <a:r>
              <a:rPr lang="fr-FR" dirty="0" smtClean="0"/>
              <a:t>- On lui distingue 03 parties: </a:t>
            </a:r>
            <a:r>
              <a:rPr lang="fr-FR" b="1" dirty="0" smtClean="0"/>
              <a:t>Tête</a:t>
            </a:r>
            <a:r>
              <a:rPr lang="fr-FR" dirty="0" smtClean="0"/>
              <a:t>, </a:t>
            </a:r>
            <a:r>
              <a:rPr lang="fr-FR" b="1" dirty="0" smtClean="0"/>
              <a:t>corps, et queue </a:t>
            </a:r>
            <a:endParaRPr lang="fr-FR" b="1" dirty="0"/>
          </a:p>
        </p:txBody>
      </p:sp>
    </p:spTree>
    <p:extLst>
      <p:ext uri="{BB962C8B-B14F-4D97-AF65-F5344CB8AC3E}">
        <p14:creationId xmlns:p14="http://schemas.microsoft.com/office/powerpoint/2010/main" val="145276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schémas\CCF08012017_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825"/>
            <a:ext cx="8211360"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078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Oral Cavity"/>
          <p:cNvPicPr>
            <a:picLocks noGrp="1" noChangeAspect="1" noChangeArrowheads="1"/>
          </p:cNvPicPr>
          <p:nvPr>
            <p:ph idx="1"/>
          </p:nvPr>
        </p:nvPicPr>
        <p:blipFill>
          <a:blip r:embed="rId2"/>
          <a:stretch>
            <a:fillRect/>
          </a:stretch>
        </p:blipFill>
        <p:spPr bwMode="auto">
          <a:xfrm rot="10800000">
            <a:off x="1071537" y="1935160"/>
            <a:ext cx="7286676" cy="4389437"/>
          </a:xfrm>
          <a:prstGeom prst="rect">
            <a:avLst/>
          </a:prstGeom>
          <a:noFill/>
          <a:ln w="9525">
            <a:noFill/>
            <a:miter lim="800000"/>
            <a:headEnd/>
            <a:tailEnd/>
          </a:ln>
        </p:spPr>
      </p:pic>
      <p:sp>
        <p:nvSpPr>
          <p:cNvPr id="6" name="Titre 5"/>
          <p:cNvSpPr>
            <a:spLocks noGrp="1"/>
          </p:cNvSpPr>
          <p:nvPr>
            <p:ph type="title"/>
          </p:nvPr>
        </p:nvSpPr>
        <p:spPr>
          <a:xfrm>
            <a:off x="457200" y="214290"/>
            <a:ext cx="8229600" cy="1632798"/>
          </a:xfrm>
        </p:spPr>
        <p:txBody>
          <a:bodyPr>
            <a:normAutofit fontScale="90000"/>
          </a:bodyPr>
          <a:lstStyle/>
          <a:p>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r>
            <a:br>
              <a:rPr lang="fr-FR" sz="3600" b="1" dirty="0" smtClean="0">
                <a:solidFill>
                  <a:schemeClr val="accent4"/>
                </a:solidFill>
              </a:rPr>
            </a:br>
            <a:r>
              <a:rPr lang="fr-FR" sz="3600" b="1" dirty="0" smtClean="0">
                <a:solidFill>
                  <a:schemeClr val="accent4"/>
                </a:solidFill>
              </a:rPr>
              <a:t>                               </a:t>
            </a:r>
            <a:r>
              <a:rPr lang="fr-FR" sz="3600" b="1" dirty="0" smtClean="0">
                <a:solidFill>
                  <a:srgbClr val="FF0000"/>
                </a:solidFill>
              </a:rPr>
              <a:t>Les gencives</a:t>
            </a:r>
            <a:r>
              <a:rPr lang="fr-FR" sz="3600" b="1" dirty="0" smtClean="0">
                <a:solidFill>
                  <a:schemeClr val="accent4"/>
                </a:solidFill>
              </a:rPr>
              <a:t/>
            </a:r>
            <a:br>
              <a:rPr lang="fr-FR" sz="3600" b="1" dirty="0" smtClean="0">
                <a:solidFill>
                  <a:schemeClr val="accent4"/>
                </a:solidFill>
              </a:rPr>
            </a:br>
            <a:r>
              <a:rPr lang="fr-FR" sz="3600" dirty="0" smtClean="0">
                <a:solidFill>
                  <a:schemeClr val="accent4"/>
                </a:solidFill>
              </a:rPr>
              <a:t/>
            </a:r>
            <a:br>
              <a:rPr lang="fr-FR" sz="3600" dirty="0" smtClean="0">
                <a:solidFill>
                  <a:schemeClr val="accent4"/>
                </a:solidFill>
              </a:rPr>
            </a:br>
            <a:endParaRPr lang="fr-FR" sz="36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r\Desktop\Nouveau dossier (6)\Capture.PNG"/>
          <p:cNvPicPr>
            <a:picLocks noChangeAspect="1" noChangeArrowheads="1"/>
          </p:cNvPicPr>
          <p:nvPr/>
        </p:nvPicPr>
        <p:blipFill>
          <a:blip r:embed="rId2" cstate="print"/>
          <a:srcRect/>
          <a:stretch>
            <a:fillRect/>
          </a:stretch>
        </p:blipFill>
        <p:spPr bwMode="auto">
          <a:xfrm>
            <a:off x="0" y="0"/>
            <a:ext cx="9144000" cy="6669360"/>
          </a:xfrm>
          <a:prstGeom prst="rect">
            <a:avLst/>
          </a:prstGeom>
          <a:noFill/>
        </p:spPr>
      </p:pic>
      <p:pic>
        <p:nvPicPr>
          <p:cNvPr id="3" name="Picture 2" descr="C:\Users\acer\Desktop\Nouveau dossier (6)\Capture.PNG"/>
          <p:cNvPicPr>
            <a:picLocks noChangeAspect="1" noChangeArrowheads="1"/>
          </p:cNvPicPr>
          <p:nvPr/>
        </p:nvPicPr>
        <p:blipFill>
          <a:blip r:embed="rId2" cstate="print"/>
          <a:srcRect/>
          <a:stretch>
            <a:fillRect/>
          </a:stretch>
        </p:blipFill>
        <p:spPr bwMode="auto">
          <a:xfrm>
            <a:off x="152400" y="152400"/>
            <a:ext cx="9144000" cy="6669360"/>
          </a:xfrm>
          <a:prstGeom prst="rect">
            <a:avLst/>
          </a:prstGeom>
          <a:noFill/>
        </p:spPr>
      </p:pic>
    </p:spTree>
    <p:extLst>
      <p:ext uri="{BB962C8B-B14F-4D97-AF65-F5344CB8AC3E}">
        <p14:creationId xmlns:p14="http://schemas.microsoft.com/office/powerpoint/2010/main" val="316513023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ebapps.fundp.ac.be/umdb/histohuma/histohuma/img/tmp/vi_07.jpg"/>
          <p:cNvPicPr>
            <a:picLocks noChangeAspect="1" noChangeArrowheads="1"/>
          </p:cNvPicPr>
          <p:nvPr/>
        </p:nvPicPr>
        <p:blipFill>
          <a:blip r:embed="rId2" cstate="print"/>
          <a:srcRect/>
          <a:stretch>
            <a:fillRect/>
          </a:stretch>
        </p:blipFill>
        <p:spPr bwMode="auto">
          <a:xfrm>
            <a:off x="3851920" y="1268760"/>
            <a:ext cx="5083324" cy="5328592"/>
          </a:xfrm>
          <a:prstGeom prst="rect">
            <a:avLst/>
          </a:prstGeom>
          <a:noFill/>
        </p:spPr>
      </p:pic>
      <p:sp>
        <p:nvSpPr>
          <p:cNvPr id="3" name="Rectangle 2"/>
          <p:cNvSpPr/>
          <p:nvPr/>
        </p:nvSpPr>
        <p:spPr>
          <a:xfrm>
            <a:off x="323528" y="476672"/>
            <a:ext cx="2350323" cy="369332"/>
          </a:xfrm>
          <a:prstGeom prst="rect">
            <a:avLst/>
          </a:prstGeom>
        </p:spPr>
        <p:txBody>
          <a:bodyPr wrap="none">
            <a:spAutoFit/>
          </a:bodyPr>
          <a:lstStyle/>
          <a:p>
            <a:r>
              <a:rPr lang="fr-FR" b="1" dirty="0" smtClean="0"/>
              <a:t>Travées de Remak</a:t>
            </a:r>
            <a:endParaRPr lang="fr-FR" b="1" dirty="0"/>
          </a:p>
        </p:txBody>
      </p:sp>
      <p:sp>
        <p:nvSpPr>
          <p:cNvPr id="4" name="Rectangle 3"/>
          <p:cNvSpPr/>
          <p:nvPr/>
        </p:nvSpPr>
        <p:spPr>
          <a:xfrm>
            <a:off x="179512" y="1196752"/>
            <a:ext cx="3672408" cy="5443350"/>
          </a:xfrm>
          <a:prstGeom prst="rect">
            <a:avLst/>
          </a:prstGeom>
        </p:spPr>
        <p:txBody>
          <a:bodyPr wrap="square">
            <a:spAutoFit/>
          </a:bodyPr>
          <a:lstStyle/>
          <a:p>
            <a:pPr algn="just">
              <a:lnSpc>
                <a:spcPct val="150000"/>
              </a:lnSpc>
            </a:pPr>
            <a:r>
              <a:rPr lang="fr-FR" dirty="0" smtClean="0"/>
              <a:t>Les travées de Remak, fléchées en 1, donnent l'image de cordons d'une seule cellule d'épaisseur. Il s'agit toutefois de lames cellulaires, sorte de mur formé d'une seule cellule de large, mais avec plusieurs rangées cellulaires superposées. Une coupe transversale de ces lames donne l'image fréquente de cordons, comme en 1, mais une coupe plus tangentielle donne des images comme en 2. </a:t>
            </a:r>
            <a:endParaRPr lang="fr-FR" dirty="0"/>
          </a:p>
        </p:txBody>
      </p:sp>
    </p:spTree>
    <p:extLst>
      <p:ext uri="{BB962C8B-B14F-4D97-AF65-F5344CB8AC3E}">
        <p14:creationId xmlns:p14="http://schemas.microsoft.com/office/powerpoint/2010/main" val="40463531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602422" y="1121479"/>
            <a:ext cx="4290058" cy="4899809"/>
          </a:xfrm>
          <a:prstGeom prst="rect">
            <a:avLst/>
          </a:prstGeom>
          <a:noFill/>
          <a:ln w="9525">
            <a:noFill/>
            <a:miter lim="800000"/>
            <a:headEnd/>
            <a:tailEnd/>
          </a:ln>
        </p:spPr>
      </p:pic>
      <p:sp>
        <p:nvSpPr>
          <p:cNvPr id="5" name="ZoneTexte 4"/>
          <p:cNvSpPr txBox="1"/>
          <p:nvPr/>
        </p:nvSpPr>
        <p:spPr>
          <a:xfrm>
            <a:off x="179512" y="1268760"/>
            <a:ext cx="4320480" cy="2308324"/>
          </a:xfrm>
          <a:prstGeom prst="rect">
            <a:avLst/>
          </a:prstGeom>
          <a:noFill/>
        </p:spPr>
        <p:txBody>
          <a:bodyPr wrap="square" rtlCol="0">
            <a:spAutoFit/>
          </a:bodyPr>
          <a:lstStyle/>
          <a:p>
            <a:pPr algn="just">
              <a:lnSpc>
                <a:spcPct val="200000"/>
              </a:lnSpc>
            </a:pPr>
            <a:r>
              <a:rPr lang="fr-FR" dirty="0" smtClean="0"/>
              <a:t>Le pancréas est une glande essentiellement exocrine</a:t>
            </a:r>
          </a:p>
          <a:p>
            <a:pPr algn="just">
              <a:lnSpc>
                <a:spcPct val="200000"/>
              </a:lnSpc>
            </a:pPr>
            <a:r>
              <a:rPr lang="fr-FR" dirty="0" smtClean="0"/>
              <a:t>L’unité morphologique et fonctionnelle du pancréas est: le lobule </a:t>
            </a:r>
            <a:endParaRPr lang="fr-FR" dirty="0"/>
          </a:p>
        </p:txBody>
      </p:sp>
      <p:cxnSp>
        <p:nvCxnSpPr>
          <p:cNvPr id="7" name="Connecteur droit avec flèche 6"/>
          <p:cNvCxnSpPr/>
          <p:nvPr/>
        </p:nvCxnSpPr>
        <p:spPr>
          <a:xfrm flipH="1">
            <a:off x="7613711" y="1648544"/>
            <a:ext cx="144016"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6804248" y="1555051"/>
            <a:ext cx="1008112" cy="5778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6948264" y="980728"/>
            <a:ext cx="1728192" cy="646331"/>
          </a:xfrm>
          <a:prstGeom prst="rect">
            <a:avLst/>
          </a:prstGeom>
          <a:noFill/>
        </p:spPr>
        <p:txBody>
          <a:bodyPr wrap="square" rtlCol="0">
            <a:spAutoFit/>
          </a:bodyPr>
          <a:lstStyle/>
          <a:p>
            <a:r>
              <a:rPr lang="fr-FR" b="1" dirty="0" smtClean="0"/>
              <a:t>Îlots de Langerhans </a:t>
            </a:r>
            <a:endParaRPr lang="fr-FR" b="1" dirty="0"/>
          </a:p>
        </p:txBody>
      </p:sp>
      <p:cxnSp>
        <p:nvCxnSpPr>
          <p:cNvPr id="13" name="Connecteur droit avec flèche 12"/>
          <p:cNvCxnSpPr/>
          <p:nvPr/>
        </p:nvCxnSpPr>
        <p:spPr>
          <a:xfrm flipV="1">
            <a:off x="3716288" y="3356992"/>
            <a:ext cx="1719808" cy="13765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3716288" y="3645024"/>
            <a:ext cx="3592016" cy="1088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411760" y="4509120"/>
            <a:ext cx="1800200" cy="923330"/>
          </a:xfrm>
          <a:prstGeom prst="rect">
            <a:avLst/>
          </a:prstGeom>
          <a:noFill/>
        </p:spPr>
        <p:txBody>
          <a:bodyPr wrap="square" rtlCol="0">
            <a:spAutoFit/>
          </a:bodyPr>
          <a:lstStyle/>
          <a:p>
            <a:r>
              <a:rPr lang="fr-FR" dirty="0" smtClean="0"/>
              <a:t>Des canaux dans les </a:t>
            </a:r>
            <a:r>
              <a:rPr lang="fr-FR" dirty="0" err="1" smtClean="0"/>
              <a:t>septa</a:t>
            </a:r>
            <a:r>
              <a:rPr lang="fr-FR" dirty="0" smtClean="0"/>
              <a:t> fibreux  </a:t>
            </a:r>
            <a:endParaRPr lang="fr-FR" dirty="0"/>
          </a:p>
        </p:txBody>
      </p:sp>
      <p:cxnSp>
        <p:nvCxnSpPr>
          <p:cNvPr id="20" name="Connecteur droit avec flèche 19"/>
          <p:cNvCxnSpPr/>
          <p:nvPr/>
        </p:nvCxnSpPr>
        <p:spPr>
          <a:xfrm flipV="1">
            <a:off x="3635896" y="2420888"/>
            <a:ext cx="2088232" cy="115212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483768" y="3501008"/>
            <a:ext cx="2088232" cy="923330"/>
          </a:xfrm>
          <a:prstGeom prst="rect">
            <a:avLst/>
          </a:prstGeom>
          <a:noFill/>
        </p:spPr>
        <p:txBody>
          <a:bodyPr wrap="square" rtlCol="0">
            <a:spAutoFit/>
          </a:bodyPr>
          <a:lstStyle/>
          <a:p>
            <a:r>
              <a:rPr lang="fr-FR" dirty="0" smtClean="0"/>
              <a:t>Lobules formées des </a:t>
            </a:r>
            <a:r>
              <a:rPr lang="fr-FR" dirty="0" err="1" smtClean="0"/>
              <a:t>acinées</a:t>
            </a:r>
            <a:r>
              <a:rPr lang="fr-FR" dirty="0" smtClean="0"/>
              <a:t> entassés </a:t>
            </a:r>
            <a:endParaRPr lang="fr-FR" dirty="0"/>
          </a:p>
        </p:txBody>
      </p:sp>
    </p:spTree>
    <p:extLst>
      <p:ext uri="{BB962C8B-B14F-4D97-AF65-F5344CB8AC3E}">
        <p14:creationId xmlns:p14="http://schemas.microsoft.com/office/powerpoint/2010/main" val="12743295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514352"/>
            <a:ext cx="4000528" cy="1162050"/>
          </a:xfrm>
        </p:spPr>
        <p:txBody>
          <a:bodyPr/>
          <a:lstStyle/>
          <a:p>
            <a:r>
              <a:rPr lang="fr-FR" sz="5400" dirty="0" smtClean="0"/>
              <a:t>Le pancréas </a:t>
            </a:r>
            <a:endParaRPr lang="fr-FR" sz="5400" dirty="0"/>
          </a:p>
        </p:txBody>
      </p:sp>
      <p:sp>
        <p:nvSpPr>
          <p:cNvPr id="4" name="Espace réservé du texte 3"/>
          <p:cNvSpPr>
            <a:spLocks noGrp="1"/>
          </p:cNvSpPr>
          <p:nvPr>
            <p:ph type="body" sz="half" idx="2"/>
          </p:nvPr>
        </p:nvSpPr>
        <p:spPr>
          <a:xfrm>
            <a:off x="214282" y="1676400"/>
            <a:ext cx="4929222" cy="4895872"/>
          </a:xfrm>
        </p:spPr>
        <p:txBody>
          <a:bodyPr>
            <a:normAutofit/>
          </a:bodyPr>
          <a:lstStyle/>
          <a:p>
            <a:r>
              <a:rPr lang="fr-FR" sz="2800" dirty="0" smtClean="0"/>
              <a:t>Le pancréas est une glande </a:t>
            </a:r>
            <a:r>
              <a:rPr lang="fr-FR" sz="2800" dirty="0" err="1" smtClean="0"/>
              <a:t>amphicrine</a:t>
            </a:r>
            <a:r>
              <a:rPr lang="fr-FR" sz="2800" dirty="0" smtClean="0"/>
              <a:t>. On y distingue en 1 une portion exocrine d'aspect général foncé, au sein de laquelle sont disséminés, en 2, de petits îlots de cellules plus claires à sécrétion endocrine. On les appelle îlots de </a:t>
            </a:r>
            <a:r>
              <a:rPr lang="fr-FR" sz="2800" dirty="0" err="1" smtClean="0"/>
              <a:t>Langerhans</a:t>
            </a:r>
            <a:r>
              <a:rPr lang="fr-FR" sz="2800" dirty="0" smtClean="0"/>
              <a:t>. </a:t>
            </a:r>
          </a:p>
          <a:p>
            <a:endParaRPr lang="fr-FR" sz="2800" dirty="0"/>
          </a:p>
        </p:txBody>
      </p:sp>
      <p:pic>
        <p:nvPicPr>
          <p:cNvPr id="5" name="Espace réservé du contenu 4" descr="http://webapps.fundp.ac.be/umdb/histohuma/histohuma/img/tmp/vi_28.jpg"/>
          <p:cNvPicPr>
            <a:picLocks noGrp="1"/>
          </p:cNvPicPr>
          <p:nvPr>
            <p:ph idx="1"/>
          </p:nvPr>
        </p:nvPicPr>
        <p:blipFill>
          <a:blip r:embed="rId2"/>
          <a:srcRect/>
          <a:stretch>
            <a:fillRect/>
          </a:stretch>
        </p:blipFill>
        <p:spPr bwMode="auto">
          <a:xfrm rot="16200000">
            <a:off x="4357673" y="1785941"/>
            <a:ext cx="5643602" cy="39290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571480"/>
            <a:ext cx="5143536" cy="747732"/>
          </a:xfrm>
        </p:spPr>
        <p:txBody>
          <a:bodyPr/>
          <a:lstStyle/>
          <a:p>
            <a:r>
              <a:rPr lang="fr-FR" dirty="0" smtClean="0"/>
              <a:t>Portion exocrine du pancréas </a:t>
            </a:r>
            <a:endParaRPr lang="fr-FR" dirty="0"/>
          </a:p>
        </p:txBody>
      </p:sp>
      <p:sp>
        <p:nvSpPr>
          <p:cNvPr id="4" name="Espace réservé du texte 3"/>
          <p:cNvSpPr>
            <a:spLocks noGrp="1"/>
          </p:cNvSpPr>
          <p:nvPr>
            <p:ph type="body" sz="half" idx="2"/>
          </p:nvPr>
        </p:nvSpPr>
        <p:spPr>
          <a:xfrm>
            <a:off x="142844" y="1676400"/>
            <a:ext cx="5143536" cy="4681558"/>
          </a:xfrm>
        </p:spPr>
        <p:txBody>
          <a:bodyPr>
            <a:normAutofit fontScale="92500"/>
          </a:bodyPr>
          <a:lstStyle/>
          <a:p>
            <a:r>
              <a:rPr lang="fr-FR" sz="2800" dirty="0" smtClean="0"/>
              <a:t>La portion exocrine est constituée d'unités </a:t>
            </a:r>
            <a:r>
              <a:rPr lang="fr-FR" sz="2800" dirty="0" err="1" smtClean="0"/>
              <a:t>sécrétantes</a:t>
            </a:r>
            <a:r>
              <a:rPr lang="fr-FR" sz="2800" dirty="0" smtClean="0"/>
              <a:t> acineuses, notées en 1. L'aspect foncé de leurs cellules révèle une sécrétion séreuse. Cette sécrétion est tout d'abord évacuée par de petits canaux excréteurs, fléchés en 2. On les appelle passages intercalaires. Ils sont logés entre les unités </a:t>
            </a:r>
            <a:r>
              <a:rPr lang="fr-FR" sz="2800" dirty="0" err="1" smtClean="0"/>
              <a:t>sécrétantes</a:t>
            </a:r>
            <a:r>
              <a:rPr lang="fr-FR" sz="2800" dirty="0" smtClean="0"/>
              <a:t> et limités par un épithélium cubique simple. </a:t>
            </a:r>
          </a:p>
          <a:p>
            <a:endParaRPr lang="fr-FR" dirty="0"/>
          </a:p>
        </p:txBody>
      </p:sp>
      <p:pic>
        <p:nvPicPr>
          <p:cNvPr id="5" name="Espace réservé du contenu 4" descr="http://webapps.fundp.ac.be/umdb/histohuma/histohuma/img/tmp/vi_29.jpg"/>
          <p:cNvPicPr>
            <a:picLocks noGrp="1"/>
          </p:cNvPicPr>
          <p:nvPr>
            <p:ph idx="1"/>
          </p:nvPr>
        </p:nvPicPr>
        <p:blipFill>
          <a:blip r:embed="rId2"/>
          <a:srcRect/>
          <a:stretch>
            <a:fillRect/>
          </a:stretch>
        </p:blipFill>
        <p:spPr bwMode="auto">
          <a:xfrm>
            <a:off x="5381284" y="571480"/>
            <a:ext cx="3762716"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514352"/>
            <a:ext cx="5072098" cy="1162050"/>
          </a:xfrm>
        </p:spPr>
        <p:txBody>
          <a:bodyPr/>
          <a:lstStyle/>
          <a:p>
            <a:r>
              <a:rPr lang="fr-FR" dirty="0" smtClean="0"/>
              <a:t>Canaux excréteurs du pancréas exocrine </a:t>
            </a:r>
            <a:endParaRPr lang="fr-FR" dirty="0"/>
          </a:p>
        </p:txBody>
      </p:sp>
      <p:sp>
        <p:nvSpPr>
          <p:cNvPr id="4" name="Espace réservé du texte 3"/>
          <p:cNvSpPr>
            <a:spLocks noGrp="1"/>
          </p:cNvSpPr>
          <p:nvPr>
            <p:ph type="body" sz="half" idx="2"/>
          </p:nvPr>
        </p:nvSpPr>
        <p:spPr>
          <a:xfrm>
            <a:off x="214282" y="1676400"/>
            <a:ext cx="5072098" cy="4895872"/>
          </a:xfrm>
        </p:spPr>
        <p:txBody>
          <a:bodyPr>
            <a:normAutofit/>
          </a:bodyPr>
          <a:lstStyle/>
          <a:p>
            <a:r>
              <a:rPr lang="fr-FR" sz="2400" dirty="0" smtClean="0"/>
              <a:t>La sécrétion exocrine de nature séreuse est d'abord véhiculée par les passages intercalaires, situés entre les unités </a:t>
            </a:r>
            <a:r>
              <a:rPr lang="fr-FR" sz="2400" dirty="0" err="1" smtClean="0"/>
              <a:t>sécrétantes</a:t>
            </a:r>
            <a:r>
              <a:rPr lang="fr-FR" sz="2400" dirty="0" smtClean="0"/>
              <a:t>. Ils sont </a:t>
            </a:r>
            <a:r>
              <a:rPr lang="fr-FR" sz="2400" b="1" dirty="0" smtClean="0"/>
              <a:t>li</a:t>
            </a:r>
            <a:r>
              <a:rPr lang="fr-FR" sz="2400" b="1" u="sng" dirty="0" smtClean="0"/>
              <a:t>m</a:t>
            </a:r>
            <a:r>
              <a:rPr lang="fr-FR" sz="2400" b="1" dirty="0" smtClean="0"/>
              <a:t>ités</a:t>
            </a:r>
            <a:r>
              <a:rPr lang="fr-FR" sz="2400" dirty="0" smtClean="0"/>
              <a:t> par un épithélium pavimenteux ou cubique simple. La sécrétion passera ensuite dans des canaux excréteurs plus importants, comme celui fléché . Les canaux à lumière plus large sont logés dans les cloisons conjonctives et sont limités par un épithélium cylindrique simple. </a:t>
            </a:r>
          </a:p>
          <a:p>
            <a:endParaRPr lang="fr-FR" sz="2400" dirty="0"/>
          </a:p>
        </p:txBody>
      </p:sp>
      <p:pic>
        <p:nvPicPr>
          <p:cNvPr id="5" name="Espace réservé du contenu 4" descr="http://webapps.fundp.ac.be/umdb/histohuma/histohuma/img/tmp/vi_33.jpg"/>
          <p:cNvPicPr>
            <a:picLocks noGrp="1"/>
          </p:cNvPicPr>
          <p:nvPr>
            <p:ph idx="1"/>
          </p:nvPr>
        </p:nvPicPr>
        <p:blipFill>
          <a:blip r:embed="rId2"/>
          <a:srcRect/>
          <a:stretch>
            <a:fillRect/>
          </a:stretch>
        </p:blipFill>
        <p:spPr bwMode="auto">
          <a:xfrm rot="16200000">
            <a:off x="4357670" y="1785942"/>
            <a:ext cx="5857916" cy="37147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714356"/>
            <a:ext cx="5286412" cy="533418"/>
          </a:xfrm>
        </p:spPr>
        <p:txBody>
          <a:bodyPr/>
          <a:lstStyle/>
          <a:p>
            <a:r>
              <a:rPr lang="fr-FR" dirty="0" smtClean="0"/>
              <a:t>Portion endocrine </a:t>
            </a:r>
            <a:endParaRPr lang="fr-FR" dirty="0"/>
          </a:p>
        </p:txBody>
      </p:sp>
      <p:sp>
        <p:nvSpPr>
          <p:cNvPr id="4" name="Espace réservé du texte 3"/>
          <p:cNvSpPr>
            <a:spLocks noGrp="1"/>
          </p:cNvSpPr>
          <p:nvPr>
            <p:ph type="body" sz="half" idx="2"/>
          </p:nvPr>
        </p:nvSpPr>
        <p:spPr>
          <a:xfrm>
            <a:off x="142844" y="1357298"/>
            <a:ext cx="5429288" cy="5143536"/>
          </a:xfrm>
        </p:spPr>
        <p:txBody>
          <a:bodyPr/>
          <a:lstStyle/>
          <a:p>
            <a:r>
              <a:rPr lang="fr-FR" sz="2800" dirty="0" smtClean="0"/>
              <a:t>Dans les îlots de </a:t>
            </a:r>
            <a:r>
              <a:rPr lang="fr-FR" sz="2800" dirty="0" err="1" smtClean="0"/>
              <a:t>Langerhans</a:t>
            </a:r>
            <a:r>
              <a:rPr lang="fr-FR" sz="2800" dirty="0" smtClean="0"/>
              <a:t>, à sécrétion endocrine, la méthode de </a:t>
            </a:r>
            <a:r>
              <a:rPr lang="fr-FR" sz="2800" dirty="0" err="1" smtClean="0"/>
              <a:t>Gomori</a:t>
            </a:r>
            <a:r>
              <a:rPr lang="fr-FR" sz="2800" dirty="0" smtClean="0"/>
              <a:t> permet de distinguer deux types cellulaires. En 1, les cellules alpha, colorées en rouge, sécrètent le glucagon ; en 2, les cellules beta, colorées en bleu, synthétisent l'insuline. Les îlots sont séparés de la portion exocrine, située en 3 par une capsule conjonctive fléchée en 4. </a:t>
            </a:r>
          </a:p>
          <a:p>
            <a:endParaRPr lang="fr-FR" dirty="0"/>
          </a:p>
        </p:txBody>
      </p:sp>
      <p:pic>
        <p:nvPicPr>
          <p:cNvPr id="5" name="Espace réservé du contenu 4" descr="http://webapps.fundp.ac.be/umdb/histohuma/histohuma/img/tmp/vi_34.jpg"/>
          <p:cNvPicPr>
            <a:picLocks noGrp="1"/>
          </p:cNvPicPr>
          <p:nvPr>
            <p:ph idx="1"/>
          </p:nvPr>
        </p:nvPicPr>
        <p:blipFill>
          <a:blip r:embed="rId2"/>
          <a:srcRect/>
          <a:stretch>
            <a:fillRect/>
          </a:stretch>
        </p:blipFill>
        <p:spPr bwMode="auto">
          <a:xfrm rot="16200000">
            <a:off x="4901248" y="2083420"/>
            <a:ext cx="5111750" cy="33737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palais </a:t>
            </a:r>
            <a:endParaRPr lang="fr-FR" dirty="0">
              <a:solidFill>
                <a:schemeClr val="accent4"/>
              </a:solidFill>
            </a:endParaRPr>
          </a:p>
        </p:txBody>
      </p:sp>
      <p:sp>
        <p:nvSpPr>
          <p:cNvPr id="3" name="Espace réservé du contenu 2"/>
          <p:cNvSpPr>
            <a:spLocks noGrp="1"/>
          </p:cNvSpPr>
          <p:nvPr>
            <p:ph idx="1"/>
          </p:nvPr>
        </p:nvSpPr>
        <p:spPr/>
        <p:txBody>
          <a:bodyPr>
            <a:normAutofit lnSpcReduction="10000"/>
          </a:bodyPr>
          <a:lstStyle/>
          <a:p>
            <a:pPr>
              <a:buNone/>
            </a:pPr>
            <a:r>
              <a:rPr lang="fr-FR" dirty="0" smtClean="0">
                <a:latin typeface="Comic Sans MS" pitchFamily="66" charset="0"/>
              </a:rPr>
              <a:t>C’est une cloison qui sépare la bouche et la fosse nasale .</a:t>
            </a:r>
          </a:p>
          <a:p>
            <a:pPr>
              <a:buNone/>
            </a:pPr>
            <a:r>
              <a:rPr lang="fr-FR" dirty="0" smtClean="0">
                <a:latin typeface="Comic Sans MS" pitchFamily="66" charset="0"/>
              </a:rPr>
              <a:t>et qui comporte du coté de la bouche la muqueuse buccale et du coté des fosses nasales la muqueuse nasale. </a:t>
            </a:r>
          </a:p>
          <a:p>
            <a:r>
              <a:rPr lang="fr-FR" dirty="0" smtClean="0">
                <a:latin typeface="Comic Sans MS" pitchFamily="66" charset="0"/>
              </a:rPr>
              <a:t>La voûte palatine est recouverte d’une muqueuse avec un </a:t>
            </a:r>
            <a:r>
              <a:rPr lang="fr-FR" dirty="0" smtClean="0">
                <a:solidFill>
                  <a:srgbClr val="7030A0"/>
                </a:solidFill>
                <a:latin typeface="Comic Sans MS" pitchFamily="66" charset="0"/>
              </a:rPr>
              <a:t>épithélium fortement kératinisé</a:t>
            </a:r>
            <a:r>
              <a:rPr lang="fr-FR" dirty="0" smtClean="0">
                <a:latin typeface="Comic Sans MS" pitchFamily="66" charset="0"/>
              </a:rPr>
              <a:t>. </a:t>
            </a:r>
          </a:p>
          <a:p>
            <a:r>
              <a:rPr lang="fr-FR" dirty="0" smtClean="0">
                <a:latin typeface="Comic Sans MS" pitchFamily="66" charset="0"/>
              </a:rPr>
              <a:t>Dans la muqueuse, il y’a des </a:t>
            </a:r>
            <a:r>
              <a:rPr lang="fr-FR" dirty="0" smtClean="0">
                <a:solidFill>
                  <a:srgbClr val="FF0000"/>
                </a:solidFill>
                <a:latin typeface="Comic Sans MS" pitchFamily="66" charset="0"/>
              </a:rPr>
              <a:t>glandes</a:t>
            </a:r>
            <a:r>
              <a:rPr lang="fr-FR" dirty="0" smtClean="0">
                <a:latin typeface="Comic Sans MS" pitchFamily="66" charset="0"/>
              </a:rPr>
              <a:t> et des </a:t>
            </a:r>
            <a:r>
              <a:rPr lang="fr-FR" dirty="0" smtClean="0">
                <a:solidFill>
                  <a:srgbClr val="FFC000"/>
                </a:solidFill>
                <a:latin typeface="Comic Sans MS" pitchFamily="66" charset="0"/>
              </a:rPr>
              <a:t>veines</a:t>
            </a:r>
            <a:r>
              <a:rPr lang="fr-FR" dirty="0" smtClean="0">
                <a:latin typeface="Comic Sans MS" pitchFamily="66" charset="0"/>
              </a:rPr>
              <a:t> dirigées transversalement. Chez les </a:t>
            </a:r>
            <a:r>
              <a:rPr lang="fr-FR" dirty="0" smtClean="0">
                <a:solidFill>
                  <a:srgbClr val="0070C0"/>
                </a:solidFill>
                <a:latin typeface="Comic Sans MS" pitchFamily="66" charset="0"/>
              </a:rPr>
              <a:t>ruminants</a:t>
            </a:r>
            <a:r>
              <a:rPr lang="fr-FR" dirty="0" smtClean="0">
                <a:latin typeface="Comic Sans MS" pitchFamily="66" charset="0"/>
              </a:rPr>
              <a:t>, la muqueuse est pourvue de </a:t>
            </a:r>
            <a:r>
              <a:rPr lang="fr-FR" dirty="0" smtClean="0">
                <a:solidFill>
                  <a:srgbClr val="00B0F0"/>
                </a:solidFill>
                <a:latin typeface="Comic Sans MS" pitchFamily="66" charset="0"/>
              </a:rPr>
              <a:t>papilles</a:t>
            </a:r>
            <a:r>
              <a:rPr lang="fr-FR" dirty="0" smtClean="0">
                <a:latin typeface="Comic Sans MS" pitchFamily="66" charset="0"/>
              </a:rPr>
              <a:t> dont l’aspect conique est visible à l’œil nu. </a:t>
            </a:r>
          </a:p>
          <a:p>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lstStyle/>
          <a:p>
            <a:r>
              <a:rPr lang="fr-FR" dirty="0" smtClean="0">
                <a:solidFill>
                  <a:schemeClr val="accent4"/>
                </a:solidFill>
              </a:rPr>
              <a:t>                   La langue</a:t>
            </a:r>
            <a:endParaRPr lang="fr-FR" dirty="0">
              <a:solidFill>
                <a:schemeClr val="accent4"/>
              </a:solidFill>
            </a:endParaRPr>
          </a:p>
        </p:txBody>
      </p:sp>
      <p:sp>
        <p:nvSpPr>
          <p:cNvPr id="3" name="Espace réservé du contenu 2"/>
          <p:cNvSpPr>
            <a:spLocks noGrp="1"/>
          </p:cNvSpPr>
          <p:nvPr>
            <p:ph idx="1"/>
          </p:nvPr>
        </p:nvSpPr>
        <p:spPr>
          <a:xfrm>
            <a:off x="457200" y="1428736"/>
            <a:ext cx="8229600" cy="5143536"/>
          </a:xfrm>
        </p:spPr>
        <p:txBody>
          <a:bodyPr>
            <a:normAutofit lnSpcReduction="10000"/>
          </a:bodyPr>
          <a:lstStyle/>
          <a:p>
            <a:pPr>
              <a:buNone/>
            </a:pPr>
            <a:r>
              <a:rPr lang="fr-FR" dirty="0" smtClean="0">
                <a:latin typeface="Comic Sans MS" pitchFamily="66" charset="0"/>
              </a:rPr>
              <a:t> </a:t>
            </a:r>
          </a:p>
          <a:p>
            <a:pPr>
              <a:buNone/>
            </a:pPr>
            <a:r>
              <a:rPr lang="fr-FR" sz="4000" dirty="0" smtClean="0">
                <a:latin typeface="Comic Sans MS" pitchFamily="66" charset="0"/>
              </a:rPr>
              <a:t>   La langue est un organe </a:t>
            </a:r>
            <a:r>
              <a:rPr lang="fr-FR" sz="4000" dirty="0" err="1" smtClean="0">
                <a:latin typeface="Comic Sans MS" pitchFamily="66" charset="0"/>
              </a:rPr>
              <a:t>musculo</a:t>
            </a:r>
            <a:r>
              <a:rPr lang="fr-FR" sz="4000" dirty="0" smtClean="0">
                <a:latin typeface="Comic Sans MS" pitchFamily="66" charset="0"/>
              </a:rPr>
              <a:t>-conjonctif formé par un </a:t>
            </a:r>
            <a:r>
              <a:rPr lang="fr-FR" sz="4000" dirty="0" smtClean="0">
                <a:solidFill>
                  <a:srgbClr val="FF0000"/>
                </a:solidFill>
                <a:latin typeface="Comic Sans MS" pitchFamily="66" charset="0"/>
              </a:rPr>
              <a:t>muscle strié </a:t>
            </a:r>
            <a:r>
              <a:rPr lang="fr-FR" sz="4000" dirty="0" smtClean="0">
                <a:latin typeface="Comic Sans MS" pitchFamily="66" charset="0"/>
              </a:rPr>
              <a:t>dont les faisceaux des cellules sont orientés perpendiculairement. </a:t>
            </a:r>
          </a:p>
          <a:p>
            <a:pPr>
              <a:buNone/>
            </a:pPr>
            <a:r>
              <a:rPr lang="fr-FR" sz="4000" dirty="0" smtClean="0">
                <a:latin typeface="Comic Sans MS" pitchFamily="66" charset="0"/>
              </a:rPr>
              <a:t>   Le V lingual sépare les deux tiers antérieurs du tiers postérieur. </a:t>
            </a:r>
            <a:endParaRPr lang="fr-FR"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La langue</a:t>
            </a:r>
            <a:endParaRPr lang="fr-FR" dirty="0">
              <a:solidFill>
                <a:schemeClr val="accent4"/>
              </a:solidFill>
            </a:endParaRPr>
          </a:p>
        </p:txBody>
      </p:sp>
      <p:pic>
        <p:nvPicPr>
          <p:cNvPr id="4" name="Picture 2"/>
          <p:cNvPicPr>
            <a:picLocks noGrp="1" noChangeAspect="1" noChangeArrowheads="1"/>
          </p:cNvPicPr>
          <p:nvPr>
            <p:ph idx="1"/>
          </p:nvPr>
        </p:nvPicPr>
        <p:blipFill>
          <a:blip r:embed="rId2"/>
          <a:stretch>
            <a:fillRect/>
          </a:stretch>
        </p:blipFill>
        <p:spPr>
          <a:xfrm>
            <a:off x="1213350" y="1935163"/>
            <a:ext cx="6717299" cy="4389437"/>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142984"/>
            <a:ext cx="8229600" cy="1867656"/>
          </a:xfrm>
        </p:spPr>
        <p:txBody>
          <a:bodyPr>
            <a:normAutofit fontScale="90000"/>
          </a:bodyPr>
          <a:lstStyle/>
          <a:p>
            <a:pPr>
              <a:defRPr/>
            </a:pP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rgbClr val="FFFF00"/>
                </a:solidFill>
                <a:effectLst>
                  <a:outerShdw blurRad="38100" dist="38100" dir="2700000" algn="tl">
                    <a:srgbClr val="000000">
                      <a:alpha val="43137"/>
                    </a:srgbClr>
                  </a:outerShdw>
                </a:effectLst>
              </a:rPr>
              <a:t/>
            </a:r>
            <a:br>
              <a:rPr lang="fr-FR" b="1" dirty="0" smtClean="0">
                <a:solidFill>
                  <a:srgbClr val="FFFF00"/>
                </a:solidFill>
                <a:effectLst>
                  <a:outerShdw blurRad="38100" dist="38100" dir="2700000" algn="tl">
                    <a:srgbClr val="000000">
                      <a:alpha val="43137"/>
                    </a:srgbClr>
                  </a:outerShdw>
                </a:effectLst>
              </a:rPr>
            </a:br>
            <a:r>
              <a:rPr lang="fr-FR" b="1" dirty="0" smtClean="0">
                <a:solidFill>
                  <a:schemeClr val="accent4"/>
                </a:solidFill>
                <a:effectLst>
                  <a:outerShdw blurRad="38100" dist="38100" dir="2700000" algn="tl">
                    <a:srgbClr val="000000">
                      <a:alpha val="43137"/>
                    </a:srgbClr>
                  </a:outerShdw>
                </a:effectLst>
              </a:rPr>
              <a:t>La </a:t>
            </a:r>
            <a:r>
              <a:rPr lang="fr-FR" b="1" dirty="0">
                <a:solidFill>
                  <a:schemeClr val="accent4"/>
                </a:solidFill>
                <a:effectLst>
                  <a:outerShdw blurRad="38100" dist="38100" dir="2700000" algn="tl">
                    <a:srgbClr val="000000">
                      <a:alpha val="43137"/>
                    </a:srgbClr>
                  </a:outerShdw>
                </a:effectLst>
              </a:rPr>
              <a:t>surface supérieure de la langue</a:t>
            </a:r>
            <a:br>
              <a:rPr lang="fr-FR" b="1" dirty="0">
                <a:solidFill>
                  <a:schemeClr val="accent4"/>
                </a:solidFill>
                <a:effectLst>
                  <a:outerShdw blurRad="38100" dist="38100" dir="2700000" algn="tl">
                    <a:srgbClr val="000000">
                      <a:alpha val="43137"/>
                    </a:srgbClr>
                  </a:outerShdw>
                </a:effectLst>
              </a:rPr>
            </a:br>
            <a:r>
              <a:rPr lang="fr-FR" b="1" dirty="0" smtClean="0">
                <a:solidFill>
                  <a:schemeClr val="accent4"/>
                </a:solidFill>
                <a:effectLst>
                  <a:outerShdw blurRad="38100" dist="38100" dir="2700000" algn="tl">
                    <a:srgbClr val="000000">
                      <a:alpha val="43137"/>
                    </a:srgbClr>
                  </a:outerShdw>
                </a:effectLst>
              </a:rPr>
              <a:t>                    (ruminants):</a:t>
            </a:r>
            <a:r>
              <a:rPr lang="fr-FR" b="1" dirty="0">
                <a:solidFill>
                  <a:srgbClr val="FFFF00"/>
                </a:solidFill>
                <a:effectLst>
                  <a:outerShdw blurRad="38100" dist="38100" dir="2700000" algn="tl">
                    <a:srgbClr val="000000">
                      <a:alpha val="43137"/>
                    </a:srgbClr>
                  </a:outerShdw>
                </a:effectLst>
              </a:rPr>
              <a:t/>
            </a:r>
            <a:br>
              <a:rPr lang="fr-FR" b="1" dirty="0">
                <a:solidFill>
                  <a:srgbClr val="FFFF00"/>
                </a:solidFill>
                <a:effectLst>
                  <a:outerShdw blurRad="38100" dist="38100" dir="2700000" algn="tl">
                    <a:srgbClr val="000000">
                      <a:alpha val="43137"/>
                    </a:srgbClr>
                  </a:outerShdw>
                </a:effectLst>
              </a:rPr>
            </a:br>
            <a:endParaRPr lang="fr-FR" dirty="0"/>
          </a:p>
        </p:txBody>
      </p:sp>
      <p:pic>
        <p:nvPicPr>
          <p:cNvPr id="4" name="Picture 2" descr="scan2"/>
          <p:cNvPicPr>
            <a:picLocks noGrp="1" noChangeAspect="1" noChangeArrowheads="1"/>
          </p:cNvPicPr>
          <p:nvPr>
            <p:ph idx="1"/>
          </p:nvPr>
        </p:nvPicPr>
        <p:blipFill>
          <a:blip r:embed="rId2" cstate="print"/>
          <a:stretch>
            <a:fillRect/>
          </a:stretch>
        </p:blipFill>
        <p:spPr>
          <a:xfrm>
            <a:off x="428596" y="3286124"/>
            <a:ext cx="8229600" cy="2942705"/>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0"/>
            <a:ext cx="9144000" cy="6858000"/>
          </a:xfrm>
        </p:spPr>
        <p:txBody>
          <a:bodyPr>
            <a:normAutofit/>
          </a:bodyPr>
          <a:lstStyle/>
          <a:p>
            <a:pPr>
              <a:buNone/>
            </a:pPr>
            <a:r>
              <a:rPr lang="fr-FR" sz="2800" dirty="0" smtClean="0">
                <a:latin typeface="Comic Sans MS" pitchFamily="66" charset="0"/>
              </a:rPr>
              <a:t> </a:t>
            </a:r>
          </a:p>
          <a:p>
            <a:pPr>
              <a:buNone/>
            </a:pPr>
            <a:endParaRPr lang="fr-FR" sz="2800" dirty="0" smtClean="0">
              <a:latin typeface="Comic Sans MS" pitchFamily="66" charset="0"/>
            </a:endParaRPr>
          </a:p>
          <a:p>
            <a:pPr>
              <a:buNone/>
            </a:pPr>
            <a:r>
              <a:rPr lang="fr-FR" sz="2800" dirty="0" smtClean="0">
                <a:latin typeface="Comic Sans MS" pitchFamily="66" charset="0"/>
              </a:rPr>
              <a:t> </a:t>
            </a:r>
            <a:r>
              <a:rPr lang="fr-FR" sz="3200" dirty="0" smtClean="0">
                <a:latin typeface="Comic Sans MS" pitchFamily="66" charset="0"/>
              </a:rPr>
              <a:t>La langue est recouverte pas une muqueuse  de type    buccal et elle comporte 04 types de papilles:</a:t>
            </a:r>
          </a:p>
          <a:p>
            <a:pPr>
              <a:buNone/>
            </a:pPr>
            <a:r>
              <a:rPr lang="fr-FR" sz="3200" dirty="0" smtClean="0">
                <a:latin typeface="Comic Sans MS" pitchFamily="66" charset="0"/>
              </a:rPr>
              <a:t>   </a:t>
            </a:r>
            <a:r>
              <a:rPr lang="fr-FR" sz="3200" dirty="0" smtClean="0">
                <a:solidFill>
                  <a:srgbClr val="00B0F0"/>
                </a:solidFill>
                <a:latin typeface="Comic Sans MS" pitchFamily="66" charset="0"/>
              </a:rPr>
              <a:t>* Papilles filiformes </a:t>
            </a:r>
          </a:p>
          <a:p>
            <a:pPr>
              <a:buNone/>
            </a:pPr>
            <a:r>
              <a:rPr lang="fr-FR" sz="3200" dirty="0" smtClean="0">
                <a:latin typeface="Comic Sans MS" pitchFamily="66" charset="0"/>
              </a:rPr>
              <a:t>     </a:t>
            </a:r>
            <a:r>
              <a:rPr lang="fr-FR" sz="3200" dirty="0" smtClean="0">
                <a:solidFill>
                  <a:srgbClr val="00B050"/>
                </a:solidFill>
                <a:latin typeface="Comic Sans MS" pitchFamily="66" charset="0"/>
              </a:rPr>
              <a:t>* Papilles fungiformes      </a:t>
            </a:r>
          </a:p>
          <a:p>
            <a:pPr>
              <a:buNone/>
            </a:pPr>
            <a:r>
              <a:rPr lang="fr-FR" sz="3200" dirty="0" smtClean="0">
                <a:latin typeface="Comic Sans MS" pitchFamily="66" charset="0"/>
              </a:rPr>
              <a:t>        </a:t>
            </a:r>
            <a:r>
              <a:rPr lang="fr-FR" sz="3200" dirty="0" smtClean="0">
                <a:solidFill>
                  <a:srgbClr val="FF0000"/>
                </a:solidFill>
                <a:latin typeface="Comic Sans MS" pitchFamily="66" charset="0"/>
              </a:rPr>
              <a:t>*Papilles foliées </a:t>
            </a:r>
          </a:p>
          <a:p>
            <a:pPr>
              <a:buNone/>
            </a:pPr>
            <a:r>
              <a:rPr lang="fr-FR" sz="3200" dirty="0" smtClean="0">
                <a:latin typeface="Comic Sans MS" pitchFamily="66" charset="0"/>
              </a:rPr>
              <a:t>           </a:t>
            </a:r>
            <a:r>
              <a:rPr lang="fr-FR" sz="3200" dirty="0" smtClean="0">
                <a:solidFill>
                  <a:srgbClr val="FF33CC"/>
                </a:solidFill>
                <a:latin typeface="Comic Sans MS" pitchFamily="66" charset="0"/>
              </a:rPr>
              <a:t>* Papilles caliciformes</a:t>
            </a:r>
          </a:p>
          <a:p>
            <a:pPr>
              <a:buNone/>
            </a:pPr>
            <a:r>
              <a:rPr lang="fr-FR" sz="3200" dirty="0" smtClean="0">
                <a:latin typeface="Comic Sans MS" pitchFamily="66" charset="0"/>
              </a:rPr>
              <a:t>      Ces dernières forment une ligne en avant du V lingual.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                  Les papilles</a:t>
            </a:r>
            <a:endParaRPr lang="fr-FR" dirty="0">
              <a:solidFill>
                <a:schemeClr val="accent4"/>
              </a:solidFill>
            </a:endParaRPr>
          </a:p>
        </p:txBody>
      </p:sp>
      <p:pic>
        <p:nvPicPr>
          <p:cNvPr id="4" name="Picture 4" descr="E:\chafia\SONIA\FAC\2em Année\Histologie\images.jpg"/>
          <p:cNvPicPr>
            <a:picLocks noGrp="1" noChangeAspect="1" noChangeArrowheads="1"/>
          </p:cNvPicPr>
          <p:nvPr>
            <p:ph idx="1"/>
          </p:nvPr>
        </p:nvPicPr>
        <p:blipFill>
          <a:blip r:embed="rId2" cstate="print"/>
          <a:srcRect/>
          <a:stretch>
            <a:fillRect/>
          </a:stretch>
        </p:blipFill>
        <p:spPr bwMode="auto">
          <a:xfrm>
            <a:off x="714347" y="2143116"/>
            <a:ext cx="7429553" cy="41434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642918"/>
            <a:ext cx="8229600" cy="1143000"/>
          </a:xfrm>
        </p:spPr>
        <p:txBody>
          <a:bodyPr/>
          <a:lstStyle/>
          <a:p>
            <a:r>
              <a:rPr lang="fr-FR" dirty="0" smtClean="0">
                <a:solidFill>
                  <a:schemeClr val="accent4"/>
                </a:solidFill>
              </a:rPr>
              <a:t>           L’appareil digestif</a:t>
            </a:r>
            <a:endParaRPr lang="fr-FR" dirty="0">
              <a:solidFill>
                <a:schemeClr val="accent4"/>
              </a:solidFill>
            </a:endParaRPr>
          </a:p>
        </p:txBody>
      </p:sp>
      <p:sp>
        <p:nvSpPr>
          <p:cNvPr id="3" name="Espace réservé du contenu 2"/>
          <p:cNvSpPr>
            <a:spLocks noGrp="1"/>
          </p:cNvSpPr>
          <p:nvPr>
            <p:ph idx="1"/>
          </p:nvPr>
        </p:nvSpPr>
        <p:spPr/>
        <p:txBody>
          <a:bodyPr>
            <a:normAutofit/>
          </a:bodyPr>
          <a:lstStyle/>
          <a:p>
            <a:pPr>
              <a:buNone/>
            </a:pPr>
            <a:r>
              <a:rPr lang="fr-FR" sz="3600" dirty="0" smtClean="0">
                <a:solidFill>
                  <a:srgbClr val="7030A0"/>
                </a:solidFill>
                <a:latin typeface="Comic Sans MS" pitchFamily="66" charset="0"/>
              </a:rPr>
              <a:t>L'appareil digestif: </a:t>
            </a:r>
            <a:r>
              <a:rPr lang="fr-FR" sz="3600" dirty="0" smtClean="0">
                <a:latin typeface="Comic Sans MS" pitchFamily="66" charset="0"/>
              </a:rPr>
              <a:t>est responsable de la digestion des aliments, il comprend: </a:t>
            </a:r>
          </a:p>
          <a:p>
            <a:pPr>
              <a:buNone/>
            </a:pPr>
            <a:r>
              <a:rPr lang="fr-FR" sz="3600" dirty="0" smtClean="0">
                <a:solidFill>
                  <a:srgbClr val="FF0000"/>
                </a:solidFill>
                <a:latin typeface="Comic Sans MS" pitchFamily="66" charset="0"/>
              </a:rPr>
              <a:t>   *Le tube digestif </a:t>
            </a:r>
          </a:p>
          <a:p>
            <a:pPr>
              <a:buNone/>
            </a:pPr>
            <a:r>
              <a:rPr lang="fr-FR" sz="3600" dirty="0" smtClean="0">
                <a:solidFill>
                  <a:srgbClr val="FF0000"/>
                </a:solidFill>
                <a:latin typeface="Comic Sans MS" pitchFamily="66" charset="0"/>
              </a:rPr>
              <a:t>       *Les glandes annexes </a:t>
            </a:r>
          </a:p>
          <a:p>
            <a:pPr>
              <a:buNone/>
            </a:pP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428625"/>
            <a:ext cx="9144000" cy="6429375"/>
          </a:xfrm>
        </p:spPr>
        <p:txBody>
          <a:bodyPr>
            <a:normAutofit/>
          </a:bodyPr>
          <a:lstStyle/>
          <a:p>
            <a:pPr>
              <a:buNone/>
            </a:pPr>
            <a:r>
              <a:rPr lang="fr-FR" sz="3600" dirty="0" smtClean="0">
                <a:solidFill>
                  <a:schemeClr val="accent4"/>
                </a:solidFill>
                <a:latin typeface="Comic Sans MS" pitchFamily="66" charset="0"/>
              </a:rPr>
              <a:t>   Papilles filiformes</a:t>
            </a:r>
          </a:p>
          <a:p>
            <a:pPr>
              <a:lnSpc>
                <a:spcPct val="150000"/>
              </a:lnSpc>
              <a:buNone/>
            </a:pPr>
            <a:r>
              <a:rPr lang="fr-FR" dirty="0" smtClean="0">
                <a:latin typeface="Comic Sans MS" pitchFamily="66" charset="0"/>
              </a:rPr>
              <a:t>   Réparties de façon homogène et se sont les </a:t>
            </a:r>
            <a:r>
              <a:rPr lang="fr-FR" dirty="0" smtClean="0">
                <a:solidFill>
                  <a:srgbClr val="FF0000"/>
                </a:solidFill>
                <a:latin typeface="Comic Sans MS" pitchFamily="66" charset="0"/>
              </a:rPr>
              <a:t>plus nombreuses</a:t>
            </a:r>
            <a:r>
              <a:rPr lang="fr-FR" dirty="0" smtClean="0">
                <a:latin typeface="Comic Sans MS" pitchFamily="66" charset="0"/>
              </a:rPr>
              <a:t>, constituées  par un axe conjonctif recouvert par un épithélium buccal .</a:t>
            </a:r>
          </a:p>
          <a:p>
            <a:pPr>
              <a:lnSpc>
                <a:spcPct val="150000"/>
              </a:lnSpc>
              <a:buNone/>
            </a:pPr>
            <a:r>
              <a:rPr lang="fr-FR" dirty="0" smtClean="0">
                <a:latin typeface="Comic Sans MS" pitchFamily="66" charset="0"/>
              </a:rPr>
              <a:t>   la forme des papilles est variable selon les espèces, elles sont petites chez les ruminants  elles sont assez grandes et fortement kératinisées chez les carnivores, les plus grandes chez la chèvre, elle peuvent portées des bourgeons de goût.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          Les papilles filiformes</a:t>
            </a:r>
            <a:endParaRPr lang="fr-FR" dirty="0">
              <a:solidFill>
                <a:schemeClr val="accent4"/>
              </a:solidFill>
            </a:endParaRPr>
          </a:p>
        </p:txBody>
      </p:sp>
      <p:pic>
        <p:nvPicPr>
          <p:cNvPr id="4" name="Picture 2" descr="http://instruction.cvhs.okstate.edu/histology/HistologyReference/hrd1.h41.jpg"/>
          <p:cNvPicPr>
            <a:picLocks noGrp="1" noChangeAspect="1" noChangeArrowheads="1"/>
          </p:cNvPicPr>
          <p:nvPr>
            <p:ph idx="1"/>
          </p:nvPr>
        </p:nvPicPr>
        <p:blipFill>
          <a:blip r:embed="rId2"/>
          <a:stretch>
            <a:fillRect/>
          </a:stretch>
        </p:blipFill>
        <p:spPr bwMode="auto">
          <a:xfrm>
            <a:off x="2459121" y="1935163"/>
            <a:ext cx="4225758" cy="4137043"/>
          </a:xfrm>
          <a:prstGeom prst="rect">
            <a:avLst/>
          </a:prstGeom>
          <a:noFill/>
          <a:ln w="9525">
            <a:noFill/>
            <a:miter lim="800000"/>
            <a:headEnd/>
            <a:tailEnd/>
          </a:ln>
        </p:spPr>
      </p:pic>
      <p:sp>
        <p:nvSpPr>
          <p:cNvPr id="5" name="Rectangle 4"/>
          <p:cNvSpPr/>
          <p:nvPr/>
        </p:nvSpPr>
        <p:spPr>
          <a:xfrm>
            <a:off x="2643174" y="6143644"/>
            <a:ext cx="3227422" cy="369332"/>
          </a:xfrm>
          <a:prstGeom prst="rect">
            <a:avLst/>
          </a:prstGeom>
        </p:spPr>
        <p:txBody>
          <a:bodyPr wrap="none">
            <a:spAutoFit/>
          </a:bodyPr>
          <a:lstStyle/>
          <a:p>
            <a:pPr algn="ctr">
              <a:buFont typeface="Wingdings" pitchFamily="2" charset="2"/>
              <a:buNone/>
              <a:defRPr/>
            </a:pPr>
            <a:r>
              <a:rPr lang="fr-FR" b="1" dirty="0"/>
              <a:t>Nombreuses chez les </a:t>
            </a:r>
            <a:r>
              <a:rPr lang="fr-FR" b="1" dirty="0" smtClean="0"/>
              <a:t>bovins</a:t>
            </a:r>
            <a:endParaRPr lang="fr-FR"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428604"/>
            <a:ext cx="8229600" cy="1143000"/>
          </a:xfrm>
        </p:spPr>
        <p:txBody>
          <a:bodyPr/>
          <a:lstStyle/>
          <a:p>
            <a:r>
              <a:rPr lang="fr-FR" dirty="0" smtClean="0">
                <a:solidFill>
                  <a:schemeClr val="accent4"/>
                </a:solidFill>
              </a:rPr>
              <a:t>       Les papilles filiformes </a:t>
            </a:r>
            <a:endParaRPr lang="fr-FR" dirty="0">
              <a:solidFill>
                <a:schemeClr val="accent4"/>
              </a:solidFill>
            </a:endParaRPr>
          </a:p>
        </p:txBody>
      </p:sp>
      <p:grpSp>
        <p:nvGrpSpPr>
          <p:cNvPr id="4" name="Groupe 7"/>
          <p:cNvGrpSpPr>
            <a:grpSpLocks noGrp="1"/>
          </p:cNvGrpSpPr>
          <p:nvPr/>
        </p:nvGrpSpPr>
        <p:grpSpPr bwMode="auto">
          <a:xfrm>
            <a:off x="928662" y="1571612"/>
            <a:ext cx="7143800" cy="4525963"/>
            <a:chOff x="1622425" y="1801813"/>
            <a:chExt cx="5919788" cy="4463822"/>
          </a:xfrm>
        </p:grpSpPr>
        <p:pic>
          <p:nvPicPr>
            <p:cNvPr id="5" name="Picture 3"/>
            <p:cNvPicPr>
              <a:picLocks noChangeAspect="1" noChangeArrowheads="1"/>
            </p:cNvPicPr>
            <p:nvPr/>
          </p:nvPicPr>
          <p:blipFill>
            <a:blip r:embed="rId2"/>
            <a:srcRect/>
            <a:stretch>
              <a:fillRect/>
            </a:stretch>
          </p:blipFill>
          <p:spPr bwMode="auto">
            <a:xfrm>
              <a:off x="1622425" y="1801813"/>
              <a:ext cx="5919788" cy="3957637"/>
            </a:xfrm>
            <a:prstGeom prst="rect">
              <a:avLst/>
            </a:prstGeom>
            <a:noFill/>
            <a:ln w="9525">
              <a:noFill/>
              <a:miter lim="800000"/>
              <a:headEnd/>
              <a:tailEnd/>
            </a:ln>
          </p:spPr>
        </p:pic>
        <p:sp>
          <p:nvSpPr>
            <p:cNvPr id="6" name="Étoile à 5 branches 5"/>
            <p:cNvSpPr/>
            <p:nvPr/>
          </p:nvSpPr>
          <p:spPr>
            <a:xfrm>
              <a:off x="2190750" y="3059049"/>
              <a:ext cx="144463" cy="1428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Étoile à 5 branches 6"/>
            <p:cNvSpPr/>
            <p:nvPr/>
          </p:nvSpPr>
          <p:spPr>
            <a:xfrm flipV="1">
              <a:off x="6348413" y="3795611"/>
              <a:ext cx="144462" cy="1460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Étoile à 5 branches 7"/>
            <p:cNvSpPr/>
            <p:nvPr/>
          </p:nvSpPr>
          <p:spPr>
            <a:xfrm>
              <a:off x="2343150" y="6002123"/>
              <a:ext cx="144463" cy="14286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ZoneTexte 8"/>
            <p:cNvSpPr txBox="1"/>
            <p:nvPr/>
          </p:nvSpPr>
          <p:spPr>
            <a:xfrm>
              <a:off x="2443163" y="5895766"/>
              <a:ext cx="3421062" cy="369869"/>
            </a:xfrm>
            <a:prstGeom prst="rect">
              <a:avLst/>
            </a:prstGeom>
            <a:noFill/>
          </p:spPr>
          <p:txBody>
            <a:bodyPr>
              <a:spAutoFit/>
            </a:bodyPr>
            <a:lstStyle/>
            <a:p>
              <a:pPr>
                <a:defRPr/>
              </a:pPr>
              <a:r>
                <a:rPr lang="fr-FR" dirty="0"/>
                <a:t> :Papilles </a:t>
              </a:r>
              <a:r>
                <a:rPr lang="fr-FR" b="1" dirty="0" err="1">
                  <a:effectLst>
                    <a:outerShdw blurRad="38100" dist="38100" dir="2700000" algn="tl">
                      <a:srgbClr val="000000">
                        <a:alpha val="43137"/>
                      </a:srgbClr>
                    </a:outerShdw>
                  </a:effectLst>
                </a:rPr>
                <a:t>circumavallées</a:t>
              </a:r>
              <a:endParaRPr lang="fr-FR" dirty="0"/>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214290"/>
            <a:ext cx="8229600" cy="1143000"/>
          </a:xfrm>
        </p:spPr>
        <p:txBody>
          <a:bodyPr/>
          <a:lstStyle/>
          <a:p>
            <a:r>
              <a:rPr lang="fr-FR" dirty="0" smtClean="0">
                <a:solidFill>
                  <a:schemeClr val="accent4"/>
                </a:solidFill>
              </a:rPr>
              <a:t>Les papilles caliciformes</a:t>
            </a:r>
            <a:endParaRPr lang="fr-FR" dirty="0">
              <a:solidFill>
                <a:schemeClr val="accent4"/>
              </a:solidFill>
            </a:endParaRPr>
          </a:p>
        </p:txBody>
      </p:sp>
      <p:sp>
        <p:nvSpPr>
          <p:cNvPr id="3" name="Espace réservé du contenu 2"/>
          <p:cNvSpPr>
            <a:spLocks noGrp="1"/>
          </p:cNvSpPr>
          <p:nvPr>
            <p:ph idx="1"/>
          </p:nvPr>
        </p:nvSpPr>
        <p:spPr>
          <a:xfrm>
            <a:off x="0" y="1500174"/>
            <a:ext cx="9144000" cy="5357826"/>
          </a:xfrm>
        </p:spPr>
        <p:txBody>
          <a:bodyPr>
            <a:normAutofit/>
          </a:bodyPr>
          <a:lstStyle/>
          <a:p>
            <a:pPr>
              <a:lnSpc>
                <a:spcPct val="150000"/>
              </a:lnSpc>
              <a:buNone/>
            </a:pPr>
            <a:r>
              <a:rPr lang="fr-FR" sz="2800" dirty="0" smtClean="0">
                <a:latin typeface="Comic Sans MS" pitchFamily="66" charset="0"/>
              </a:rPr>
              <a:t>Elles sont les </a:t>
            </a:r>
            <a:r>
              <a:rPr lang="fr-FR" sz="2800" dirty="0" smtClean="0">
                <a:solidFill>
                  <a:srgbClr val="FF0000"/>
                </a:solidFill>
                <a:latin typeface="Comic Sans MS" pitchFamily="66" charset="0"/>
              </a:rPr>
              <a:t>plus volumineuses </a:t>
            </a:r>
            <a:r>
              <a:rPr lang="fr-FR" sz="2800" dirty="0" smtClean="0">
                <a:latin typeface="Comic Sans MS" pitchFamily="66" charset="0"/>
              </a:rPr>
              <a:t>et les moins nombreuses disposées en arrière de la langue en formant le V lingual elles sont en forme cylindrique aplaties elles se trouvent enchâssées dans la muqueuse délimitant un sillon circulaire ou vallum où  débouchent les canaux excréteurs des glandes salivaires de Von </a:t>
            </a:r>
            <a:r>
              <a:rPr lang="fr-FR" sz="2800" dirty="0" err="1" smtClean="0">
                <a:latin typeface="Comic Sans MS" pitchFamily="66" charset="0"/>
              </a:rPr>
              <a:t>Ebner</a:t>
            </a:r>
            <a:r>
              <a:rPr lang="fr-FR" sz="2800" dirty="0" smtClean="0">
                <a:latin typeface="Comic Sans MS" pitchFamily="66" charset="0"/>
              </a:rPr>
              <a:t>. il y'a de nombreux bourgeons gustatifs à ce niveau.</a:t>
            </a: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Papilles caliciformes</a:t>
            </a:r>
            <a:endParaRPr lang="fr-FR" dirty="0">
              <a:solidFill>
                <a:schemeClr val="accent4"/>
              </a:solidFill>
            </a:endParaRPr>
          </a:p>
        </p:txBody>
      </p:sp>
      <p:pic>
        <p:nvPicPr>
          <p:cNvPr id="4" name="Picture 2" descr="http://education.vetmed.vt.edu/curriculum/vm8054/labs/Lab17/IMAGES/VALLATE%20COMPOSITE.jpg"/>
          <p:cNvPicPr>
            <a:picLocks noGrp="1" noChangeAspect="1" noChangeArrowheads="1"/>
          </p:cNvPicPr>
          <p:nvPr>
            <p:ph idx="1"/>
          </p:nvPr>
        </p:nvPicPr>
        <p:blipFill>
          <a:blip r:embed="rId2"/>
          <a:stretch>
            <a:fillRect/>
          </a:stretch>
        </p:blipFill>
        <p:spPr bwMode="auto">
          <a:xfrm>
            <a:off x="457200" y="2752566"/>
            <a:ext cx="8229600" cy="2754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Papilles caliciformes</a:t>
            </a:r>
            <a:endParaRPr lang="fr-FR" dirty="0">
              <a:solidFill>
                <a:schemeClr val="accent4"/>
              </a:solidFill>
            </a:endParaRPr>
          </a:p>
        </p:txBody>
      </p:sp>
      <p:pic>
        <p:nvPicPr>
          <p:cNvPr id="4" name="Picture 2"/>
          <p:cNvPicPr>
            <a:picLocks noGrp="1" noChangeAspect="1" noChangeArrowheads="1"/>
          </p:cNvPicPr>
          <p:nvPr>
            <p:ph idx="1"/>
          </p:nvPr>
        </p:nvPicPr>
        <p:blipFill>
          <a:blip r:embed="rId2" cstate="print"/>
          <a:stretch>
            <a:fillRect/>
          </a:stretch>
        </p:blipFill>
        <p:spPr bwMode="auto">
          <a:xfrm>
            <a:off x="1752600" y="2167731"/>
            <a:ext cx="5638800" cy="3924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785813"/>
            <a:ext cx="9144000" cy="6072187"/>
          </a:xfrm>
        </p:spPr>
        <p:txBody>
          <a:bodyPr>
            <a:normAutofit/>
          </a:bodyPr>
          <a:lstStyle/>
          <a:p>
            <a:pPr>
              <a:buNone/>
            </a:pPr>
            <a:r>
              <a:rPr lang="fr-FR" sz="3600" dirty="0" smtClean="0">
                <a:solidFill>
                  <a:schemeClr val="accent4"/>
                </a:solidFill>
                <a:latin typeface="Comic Sans MS" pitchFamily="66" charset="0"/>
              </a:rPr>
              <a:t>   Papilles fungiformes: </a:t>
            </a:r>
          </a:p>
          <a:p>
            <a:pPr>
              <a:lnSpc>
                <a:spcPct val="150000"/>
              </a:lnSpc>
              <a:buNone/>
            </a:pPr>
            <a:r>
              <a:rPr lang="fr-FR" dirty="0" smtClean="0">
                <a:latin typeface="Comic Sans MS" pitchFamily="66" charset="0"/>
              </a:rPr>
              <a:t>   </a:t>
            </a:r>
            <a:r>
              <a:rPr lang="fr-FR" sz="3200" dirty="0" smtClean="0">
                <a:latin typeface="Comic Sans MS" pitchFamily="66" charset="0"/>
              </a:rPr>
              <a:t>Elles sont moins nombreuses, sont dispersées entre les papilles filiformes sur les bords et la pointe de la langue, elles ont une forme de champignon, elles sont recouvertes par un épithélium qui peut contenir quelques bourgeons du goût </a:t>
            </a:r>
            <a:endParaRPr lang="fr-FR" sz="3200" dirty="0" smtClean="0"/>
          </a:p>
          <a:p>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Papille fungiforme </a:t>
            </a:r>
            <a:endParaRPr lang="fr-FR" dirty="0">
              <a:solidFill>
                <a:schemeClr val="accent4"/>
              </a:solidFill>
            </a:endParaRPr>
          </a:p>
        </p:txBody>
      </p:sp>
      <p:pic>
        <p:nvPicPr>
          <p:cNvPr id="4" name="Picture 2" descr="Oral Cavity"/>
          <p:cNvPicPr>
            <a:picLocks noGrp="1" noChangeAspect="1" noChangeArrowheads="1"/>
          </p:cNvPicPr>
          <p:nvPr>
            <p:ph idx="1"/>
          </p:nvPr>
        </p:nvPicPr>
        <p:blipFill>
          <a:blip r:embed="rId2"/>
          <a:stretch>
            <a:fillRect/>
          </a:stretch>
        </p:blipFill>
        <p:spPr>
          <a:xfrm>
            <a:off x="714348" y="2143116"/>
            <a:ext cx="3500462" cy="4246561"/>
          </a:xfrm>
        </p:spPr>
      </p:pic>
      <p:pic>
        <p:nvPicPr>
          <p:cNvPr id="5" name="Picture 2"/>
          <p:cNvPicPr>
            <a:picLocks noChangeAspect="1" noChangeArrowheads="1"/>
          </p:cNvPicPr>
          <p:nvPr/>
        </p:nvPicPr>
        <p:blipFill>
          <a:blip r:embed="rId3" cstate="print"/>
          <a:stretch>
            <a:fillRect/>
          </a:stretch>
        </p:blipFill>
        <p:spPr bwMode="auto">
          <a:xfrm>
            <a:off x="4500562" y="2143116"/>
            <a:ext cx="3957646" cy="42616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2000">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785813"/>
            <a:ext cx="9144000" cy="6072187"/>
          </a:xfrm>
        </p:spPr>
        <p:txBody>
          <a:bodyPr>
            <a:normAutofit/>
          </a:bodyPr>
          <a:lstStyle/>
          <a:p>
            <a:pPr>
              <a:buNone/>
            </a:pPr>
            <a:r>
              <a:rPr lang="fr-FR" sz="3600" dirty="0" smtClean="0">
                <a:solidFill>
                  <a:schemeClr val="accent4"/>
                </a:solidFill>
                <a:latin typeface="Comic Sans MS" pitchFamily="66" charset="0"/>
              </a:rPr>
              <a:t>   Papilles foliées </a:t>
            </a:r>
          </a:p>
          <a:p>
            <a:pPr>
              <a:buNone/>
            </a:pPr>
            <a:r>
              <a:rPr lang="fr-FR" sz="3600" dirty="0" smtClean="0">
                <a:latin typeface="Comic Sans MS" pitchFamily="66" charset="0"/>
              </a:rPr>
              <a:t>   Elles sont inexistante chez les ruminants, elles se trouvent seulement chez les carnivores et surtout chez le </a:t>
            </a:r>
            <a:r>
              <a:rPr lang="fr-FR" sz="3600" dirty="0" smtClean="0">
                <a:solidFill>
                  <a:srgbClr val="00B050"/>
                </a:solidFill>
                <a:latin typeface="Comic Sans MS" pitchFamily="66" charset="0"/>
              </a:rPr>
              <a:t>lapin </a:t>
            </a:r>
            <a:r>
              <a:rPr lang="fr-FR" sz="3600" dirty="0" smtClean="0">
                <a:latin typeface="Comic Sans MS" pitchFamily="66" charset="0"/>
              </a:rPr>
              <a:t>où elles sont très développées et chez le </a:t>
            </a:r>
            <a:r>
              <a:rPr lang="fr-FR" sz="3600" dirty="0" smtClean="0">
                <a:solidFill>
                  <a:srgbClr val="00B050"/>
                </a:solidFill>
                <a:latin typeface="Comic Sans MS" pitchFamily="66" charset="0"/>
              </a:rPr>
              <a:t>cheval</a:t>
            </a:r>
            <a:r>
              <a:rPr lang="fr-FR" sz="3600" dirty="0" smtClean="0">
                <a:latin typeface="Comic Sans MS" pitchFamily="66" charset="0"/>
              </a:rPr>
              <a:t> où elles constituent une masse papillaire. </a:t>
            </a:r>
          </a:p>
          <a:p>
            <a:pPr marL="0" indent="0">
              <a:buNone/>
            </a:pP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Papille foliée</a:t>
            </a:r>
            <a:endParaRPr lang="fr-FR" dirty="0">
              <a:solidFill>
                <a:schemeClr val="accent4"/>
              </a:solidFill>
            </a:endParaRPr>
          </a:p>
        </p:txBody>
      </p:sp>
      <p:pic>
        <p:nvPicPr>
          <p:cNvPr id="4" name="Picture 2" descr="Oral Cavity"/>
          <p:cNvPicPr>
            <a:picLocks noGrp="1" noChangeAspect="1" noChangeArrowheads="1"/>
          </p:cNvPicPr>
          <p:nvPr>
            <p:ph idx="1"/>
          </p:nvPr>
        </p:nvPicPr>
        <p:blipFill>
          <a:blip r:embed="rId2"/>
          <a:stretch>
            <a:fillRect/>
          </a:stretch>
        </p:blipFill>
        <p:spPr bwMode="auto">
          <a:xfrm>
            <a:off x="1714500" y="1983581"/>
            <a:ext cx="5715000" cy="429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857488" y="0"/>
            <a:ext cx="3600400" cy="6858000"/>
          </a:xfrm>
          <a:prstGeom prst="rect">
            <a:avLst/>
          </a:prstGeom>
          <a:noFill/>
          <a:ln w="9525">
            <a:noFill/>
            <a:miter lim="800000"/>
            <a:headEnd/>
            <a:tailEnd/>
          </a:ln>
        </p:spPr>
      </p:pic>
      <p:sp>
        <p:nvSpPr>
          <p:cNvPr id="3" name="Rectangle 2"/>
          <p:cNvSpPr/>
          <p:nvPr/>
        </p:nvSpPr>
        <p:spPr>
          <a:xfrm>
            <a:off x="1285852" y="357166"/>
            <a:ext cx="1186543" cy="369332"/>
          </a:xfrm>
          <a:prstGeom prst="rect">
            <a:avLst/>
          </a:prstGeom>
          <a:ln w="38100">
            <a:solidFill>
              <a:srgbClr val="C00000"/>
            </a:solidFill>
          </a:ln>
        </p:spPr>
        <p:txBody>
          <a:bodyPr wrap="none">
            <a:spAutoFit/>
          </a:bodyPr>
          <a:lstStyle/>
          <a:p>
            <a:r>
              <a:rPr lang="fr-FR" b="1" dirty="0" smtClean="0">
                <a:solidFill>
                  <a:schemeClr val="bg1"/>
                </a:solidFill>
              </a:rPr>
              <a:t>BOUCHE</a:t>
            </a:r>
            <a:endParaRPr lang="fr-FR" dirty="0">
              <a:solidFill>
                <a:schemeClr val="bg1"/>
              </a:solidFill>
            </a:endParaRPr>
          </a:p>
        </p:txBody>
      </p:sp>
      <p:sp>
        <p:nvSpPr>
          <p:cNvPr id="4" name="Rectangle 3"/>
          <p:cNvSpPr/>
          <p:nvPr/>
        </p:nvSpPr>
        <p:spPr>
          <a:xfrm>
            <a:off x="1907704" y="1484784"/>
            <a:ext cx="1565920" cy="646331"/>
          </a:xfrm>
          <a:prstGeom prst="rect">
            <a:avLst/>
          </a:prstGeom>
          <a:ln w="38100">
            <a:solidFill>
              <a:srgbClr val="FF3399"/>
            </a:solidFill>
          </a:ln>
        </p:spPr>
        <p:txBody>
          <a:bodyPr wrap="square">
            <a:spAutoFit/>
          </a:bodyPr>
          <a:lstStyle/>
          <a:p>
            <a:r>
              <a:rPr lang="fr-FR" b="1" dirty="0" smtClean="0">
                <a:solidFill>
                  <a:schemeClr val="bg1"/>
                </a:solidFill>
              </a:rPr>
              <a:t>GLANDES</a:t>
            </a:r>
          </a:p>
          <a:p>
            <a:r>
              <a:rPr lang="fr-FR" b="1" dirty="0" smtClean="0">
                <a:solidFill>
                  <a:schemeClr val="bg1"/>
                </a:solidFill>
              </a:rPr>
              <a:t>SALIVAIRES</a:t>
            </a:r>
            <a:endParaRPr lang="fr-FR" dirty="0">
              <a:solidFill>
                <a:schemeClr val="bg1"/>
              </a:solidFill>
            </a:endParaRPr>
          </a:p>
        </p:txBody>
      </p:sp>
      <p:sp>
        <p:nvSpPr>
          <p:cNvPr id="5" name="Rectangle 4"/>
          <p:cNvSpPr/>
          <p:nvPr/>
        </p:nvSpPr>
        <p:spPr>
          <a:xfrm>
            <a:off x="5724128" y="792088"/>
            <a:ext cx="1302729" cy="369332"/>
          </a:xfrm>
          <a:prstGeom prst="rect">
            <a:avLst/>
          </a:prstGeom>
          <a:ln w="38100">
            <a:solidFill>
              <a:srgbClr val="7030A0"/>
            </a:solidFill>
          </a:ln>
        </p:spPr>
        <p:txBody>
          <a:bodyPr wrap="none">
            <a:spAutoFit/>
          </a:bodyPr>
          <a:lstStyle/>
          <a:p>
            <a:r>
              <a:rPr lang="fr-FR" b="1" dirty="0" smtClean="0">
                <a:solidFill>
                  <a:schemeClr val="bg1"/>
                </a:solidFill>
              </a:rPr>
              <a:t>PHARYNX</a:t>
            </a:r>
            <a:endParaRPr lang="fr-FR" dirty="0">
              <a:solidFill>
                <a:schemeClr val="bg1"/>
              </a:solidFill>
            </a:endParaRPr>
          </a:p>
        </p:txBody>
      </p:sp>
      <p:sp>
        <p:nvSpPr>
          <p:cNvPr id="6" name="Rectangle 5"/>
          <p:cNvSpPr/>
          <p:nvPr/>
        </p:nvSpPr>
        <p:spPr>
          <a:xfrm>
            <a:off x="5364088" y="1916832"/>
            <a:ext cx="1619289" cy="369332"/>
          </a:xfrm>
          <a:prstGeom prst="rect">
            <a:avLst/>
          </a:prstGeom>
          <a:ln w="38100">
            <a:solidFill>
              <a:srgbClr val="009900"/>
            </a:solidFill>
          </a:ln>
        </p:spPr>
        <p:txBody>
          <a:bodyPr wrap="none">
            <a:spAutoFit/>
          </a:bodyPr>
          <a:lstStyle/>
          <a:p>
            <a:r>
              <a:rPr lang="fr-FR" b="1" dirty="0" smtClean="0">
                <a:solidFill>
                  <a:schemeClr val="bg1"/>
                </a:solidFill>
              </a:rPr>
              <a:t>OESOPHAGE</a:t>
            </a:r>
            <a:endParaRPr lang="fr-FR" dirty="0">
              <a:solidFill>
                <a:schemeClr val="bg1"/>
              </a:solidFill>
            </a:endParaRPr>
          </a:p>
        </p:txBody>
      </p:sp>
      <p:sp>
        <p:nvSpPr>
          <p:cNvPr id="7" name="Rectangle 6"/>
          <p:cNvSpPr/>
          <p:nvPr/>
        </p:nvSpPr>
        <p:spPr>
          <a:xfrm>
            <a:off x="2267744" y="2636912"/>
            <a:ext cx="748923" cy="369332"/>
          </a:xfrm>
          <a:prstGeom prst="rect">
            <a:avLst/>
          </a:prstGeom>
          <a:ln w="38100">
            <a:solidFill>
              <a:srgbClr val="0070C0"/>
            </a:solidFill>
          </a:ln>
        </p:spPr>
        <p:txBody>
          <a:bodyPr wrap="none">
            <a:spAutoFit/>
          </a:bodyPr>
          <a:lstStyle/>
          <a:p>
            <a:r>
              <a:rPr lang="fr-FR" b="1" dirty="0" smtClean="0">
                <a:solidFill>
                  <a:schemeClr val="bg1"/>
                </a:solidFill>
              </a:rPr>
              <a:t>FOIE</a:t>
            </a:r>
            <a:endParaRPr lang="fr-FR" dirty="0">
              <a:solidFill>
                <a:schemeClr val="bg1"/>
              </a:solidFill>
            </a:endParaRPr>
          </a:p>
        </p:txBody>
      </p:sp>
      <p:sp>
        <p:nvSpPr>
          <p:cNvPr id="8" name="Rectangle 7"/>
          <p:cNvSpPr/>
          <p:nvPr/>
        </p:nvSpPr>
        <p:spPr>
          <a:xfrm>
            <a:off x="6228184" y="2924944"/>
            <a:ext cx="1289584" cy="369332"/>
          </a:xfrm>
          <a:prstGeom prst="rect">
            <a:avLst/>
          </a:prstGeom>
          <a:ln w="38100">
            <a:solidFill>
              <a:srgbClr val="00B0F0"/>
            </a:solidFill>
          </a:ln>
        </p:spPr>
        <p:txBody>
          <a:bodyPr wrap="none">
            <a:spAutoFit/>
          </a:bodyPr>
          <a:lstStyle/>
          <a:p>
            <a:r>
              <a:rPr lang="fr-FR" b="1" dirty="0" smtClean="0">
                <a:solidFill>
                  <a:schemeClr val="bg1"/>
                </a:solidFill>
              </a:rPr>
              <a:t>ESTOMAC</a:t>
            </a:r>
            <a:endParaRPr lang="fr-FR" dirty="0">
              <a:solidFill>
                <a:schemeClr val="bg1"/>
              </a:solidFill>
            </a:endParaRPr>
          </a:p>
        </p:txBody>
      </p:sp>
      <p:sp>
        <p:nvSpPr>
          <p:cNvPr id="9" name="Rectangle 8"/>
          <p:cNvSpPr/>
          <p:nvPr/>
        </p:nvSpPr>
        <p:spPr>
          <a:xfrm>
            <a:off x="1187624" y="3501008"/>
            <a:ext cx="1421904" cy="646331"/>
          </a:xfrm>
          <a:prstGeom prst="rect">
            <a:avLst/>
          </a:prstGeom>
          <a:ln w="38100">
            <a:solidFill>
              <a:srgbClr val="FFC000"/>
            </a:solidFill>
          </a:ln>
        </p:spPr>
        <p:txBody>
          <a:bodyPr wrap="square">
            <a:spAutoFit/>
          </a:bodyPr>
          <a:lstStyle/>
          <a:p>
            <a:r>
              <a:rPr lang="fr-FR" b="1" dirty="0" smtClean="0">
                <a:solidFill>
                  <a:schemeClr val="bg1"/>
                </a:solidFill>
              </a:rPr>
              <a:t>VESICULE</a:t>
            </a:r>
          </a:p>
          <a:p>
            <a:r>
              <a:rPr lang="fr-FR" b="1" dirty="0" smtClean="0">
                <a:solidFill>
                  <a:schemeClr val="bg1"/>
                </a:solidFill>
              </a:rPr>
              <a:t>BILIAIRE</a:t>
            </a:r>
            <a:endParaRPr lang="fr-FR" dirty="0">
              <a:solidFill>
                <a:schemeClr val="bg1"/>
              </a:solidFill>
            </a:endParaRPr>
          </a:p>
        </p:txBody>
      </p:sp>
      <p:sp>
        <p:nvSpPr>
          <p:cNvPr id="10" name="Rectangle 9"/>
          <p:cNvSpPr/>
          <p:nvPr/>
        </p:nvSpPr>
        <p:spPr>
          <a:xfrm>
            <a:off x="1259632" y="4797152"/>
            <a:ext cx="1681871" cy="369332"/>
          </a:xfrm>
          <a:prstGeom prst="rect">
            <a:avLst/>
          </a:prstGeom>
          <a:ln w="38100">
            <a:solidFill>
              <a:srgbClr val="663300"/>
            </a:solidFill>
          </a:ln>
        </p:spPr>
        <p:txBody>
          <a:bodyPr wrap="none">
            <a:spAutoFit/>
          </a:bodyPr>
          <a:lstStyle/>
          <a:p>
            <a:r>
              <a:rPr lang="fr-FR" b="1" dirty="0" smtClean="0">
                <a:solidFill>
                  <a:schemeClr val="bg1"/>
                </a:solidFill>
              </a:rPr>
              <a:t>DUODENUM</a:t>
            </a:r>
            <a:endParaRPr lang="fr-FR" dirty="0">
              <a:solidFill>
                <a:schemeClr val="bg1"/>
              </a:solidFill>
            </a:endParaRPr>
          </a:p>
        </p:txBody>
      </p:sp>
      <p:sp>
        <p:nvSpPr>
          <p:cNvPr id="11" name="Rectangle 10"/>
          <p:cNvSpPr/>
          <p:nvPr/>
        </p:nvSpPr>
        <p:spPr>
          <a:xfrm>
            <a:off x="6156176" y="3789040"/>
            <a:ext cx="1374800" cy="369332"/>
          </a:xfrm>
          <a:prstGeom prst="rect">
            <a:avLst/>
          </a:prstGeom>
          <a:ln w="38100">
            <a:solidFill>
              <a:srgbClr val="FF0000"/>
            </a:solidFill>
          </a:ln>
        </p:spPr>
        <p:txBody>
          <a:bodyPr wrap="none">
            <a:spAutoFit/>
          </a:bodyPr>
          <a:lstStyle/>
          <a:p>
            <a:r>
              <a:rPr lang="fr-FR" b="1" dirty="0" smtClean="0">
                <a:solidFill>
                  <a:schemeClr val="bg1"/>
                </a:solidFill>
              </a:rPr>
              <a:t>PANCREAS</a:t>
            </a:r>
            <a:endParaRPr lang="fr-FR" dirty="0">
              <a:solidFill>
                <a:schemeClr val="bg1"/>
              </a:solidFill>
            </a:endParaRPr>
          </a:p>
        </p:txBody>
      </p:sp>
      <p:sp>
        <p:nvSpPr>
          <p:cNvPr id="12" name="Rectangle 11"/>
          <p:cNvSpPr/>
          <p:nvPr/>
        </p:nvSpPr>
        <p:spPr>
          <a:xfrm>
            <a:off x="2915816" y="6309320"/>
            <a:ext cx="889987" cy="369332"/>
          </a:xfrm>
          <a:prstGeom prst="rect">
            <a:avLst/>
          </a:prstGeom>
          <a:ln w="38100">
            <a:solidFill>
              <a:srgbClr val="0000FF"/>
            </a:solidFill>
          </a:ln>
        </p:spPr>
        <p:txBody>
          <a:bodyPr wrap="square">
            <a:spAutoFit/>
          </a:bodyPr>
          <a:lstStyle/>
          <a:p>
            <a:r>
              <a:rPr lang="fr-FR" b="1" dirty="0" smtClean="0">
                <a:solidFill>
                  <a:schemeClr val="bg1"/>
                </a:solidFill>
              </a:rPr>
              <a:t>ANUS</a:t>
            </a:r>
            <a:endParaRPr lang="fr-FR" dirty="0">
              <a:solidFill>
                <a:schemeClr val="bg1"/>
              </a:solidFill>
            </a:endParaRPr>
          </a:p>
        </p:txBody>
      </p:sp>
      <p:sp>
        <p:nvSpPr>
          <p:cNvPr id="13" name="Rectangle 12"/>
          <p:cNvSpPr/>
          <p:nvPr/>
        </p:nvSpPr>
        <p:spPr>
          <a:xfrm>
            <a:off x="2051720" y="5805264"/>
            <a:ext cx="1170705" cy="369332"/>
          </a:xfrm>
          <a:prstGeom prst="rect">
            <a:avLst/>
          </a:prstGeom>
          <a:ln w="38100">
            <a:solidFill>
              <a:srgbClr val="92D050"/>
            </a:solidFill>
          </a:ln>
        </p:spPr>
        <p:txBody>
          <a:bodyPr wrap="none">
            <a:spAutoFit/>
          </a:bodyPr>
          <a:lstStyle/>
          <a:p>
            <a:r>
              <a:rPr lang="fr-FR" b="1" dirty="0" smtClean="0">
                <a:solidFill>
                  <a:schemeClr val="bg1"/>
                </a:solidFill>
              </a:rPr>
              <a:t>RECTUM</a:t>
            </a:r>
            <a:endParaRPr lang="fr-FR" dirty="0">
              <a:solidFill>
                <a:schemeClr val="bg1"/>
              </a:solidFill>
            </a:endParaRPr>
          </a:p>
        </p:txBody>
      </p:sp>
      <p:sp>
        <p:nvSpPr>
          <p:cNvPr id="14" name="Rectangle 13"/>
          <p:cNvSpPr/>
          <p:nvPr/>
        </p:nvSpPr>
        <p:spPr>
          <a:xfrm>
            <a:off x="6372200" y="5661248"/>
            <a:ext cx="1584176" cy="646331"/>
          </a:xfrm>
          <a:prstGeom prst="rect">
            <a:avLst/>
          </a:prstGeom>
          <a:ln w="38100">
            <a:solidFill>
              <a:srgbClr val="666633"/>
            </a:solidFill>
          </a:ln>
        </p:spPr>
        <p:txBody>
          <a:bodyPr wrap="square">
            <a:spAutoFit/>
          </a:bodyPr>
          <a:lstStyle/>
          <a:p>
            <a:r>
              <a:rPr lang="fr-FR" b="1" dirty="0" smtClean="0">
                <a:solidFill>
                  <a:schemeClr val="bg1"/>
                </a:solidFill>
              </a:rPr>
              <a:t>GROS</a:t>
            </a:r>
          </a:p>
          <a:p>
            <a:r>
              <a:rPr lang="fr-FR" b="1" dirty="0" smtClean="0">
                <a:solidFill>
                  <a:schemeClr val="bg1"/>
                </a:solidFill>
              </a:rPr>
              <a:t>INSTESTIN</a:t>
            </a:r>
            <a:endParaRPr lang="fr-FR" dirty="0">
              <a:solidFill>
                <a:schemeClr val="bg1"/>
              </a:solidFill>
            </a:endParaRPr>
          </a:p>
        </p:txBody>
      </p:sp>
      <p:sp>
        <p:nvSpPr>
          <p:cNvPr id="15" name="Rectangle 14"/>
          <p:cNvSpPr/>
          <p:nvPr/>
        </p:nvSpPr>
        <p:spPr>
          <a:xfrm>
            <a:off x="6876256" y="4509120"/>
            <a:ext cx="1441858" cy="646331"/>
          </a:xfrm>
          <a:prstGeom prst="rect">
            <a:avLst/>
          </a:prstGeom>
          <a:ln w="38100">
            <a:solidFill>
              <a:srgbClr val="F1750F"/>
            </a:solidFill>
          </a:ln>
        </p:spPr>
        <p:txBody>
          <a:bodyPr wrap="square">
            <a:spAutoFit/>
          </a:bodyPr>
          <a:lstStyle/>
          <a:p>
            <a:r>
              <a:rPr lang="fr-FR" b="1" dirty="0" smtClean="0">
                <a:solidFill>
                  <a:schemeClr val="bg1"/>
                </a:solidFill>
              </a:rPr>
              <a:t>INTESTIN</a:t>
            </a:r>
          </a:p>
          <a:p>
            <a:r>
              <a:rPr lang="fr-FR" b="1" dirty="0" smtClean="0">
                <a:solidFill>
                  <a:schemeClr val="bg1"/>
                </a:solidFill>
              </a:rPr>
              <a:t>GRELE</a:t>
            </a:r>
            <a:endParaRPr lang="fr-FR" dirty="0">
              <a:solidFill>
                <a:schemeClr val="bg1"/>
              </a:solidFill>
            </a:endParaRPr>
          </a:p>
        </p:txBody>
      </p:sp>
      <p:cxnSp>
        <p:nvCxnSpPr>
          <p:cNvPr id="17" name="Connecteur droit avec flèche 16"/>
          <p:cNvCxnSpPr>
            <a:stCxn id="3" idx="3"/>
          </p:cNvCxnSpPr>
          <p:nvPr/>
        </p:nvCxnSpPr>
        <p:spPr>
          <a:xfrm flipV="1">
            <a:off x="2472395" y="357166"/>
            <a:ext cx="1693777" cy="18466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4" idx="3"/>
          </p:cNvCxnSpPr>
          <p:nvPr/>
        </p:nvCxnSpPr>
        <p:spPr>
          <a:xfrm flipV="1">
            <a:off x="3473624" y="908720"/>
            <a:ext cx="810344" cy="899230"/>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6" idx="1"/>
          </p:cNvCxnSpPr>
          <p:nvPr/>
        </p:nvCxnSpPr>
        <p:spPr>
          <a:xfrm rot="10800000">
            <a:off x="4860032" y="2060848"/>
            <a:ext cx="504056" cy="40650"/>
          </a:xfrm>
          <a:prstGeom prst="straightConnector1">
            <a:avLst/>
          </a:prstGeom>
          <a:ln w="3810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5" idx="1"/>
          </p:cNvCxnSpPr>
          <p:nvPr/>
        </p:nvCxnSpPr>
        <p:spPr>
          <a:xfrm rot="10800000">
            <a:off x="4860032" y="908720"/>
            <a:ext cx="864096" cy="680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2987824" y="2780928"/>
            <a:ext cx="1224136" cy="72008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stCxn id="9" idx="3"/>
          </p:cNvCxnSpPr>
          <p:nvPr/>
        </p:nvCxnSpPr>
        <p:spPr>
          <a:xfrm>
            <a:off x="2609528" y="3824174"/>
            <a:ext cx="1458416" cy="10888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8" idx="1"/>
          </p:cNvCxnSpPr>
          <p:nvPr/>
        </p:nvCxnSpPr>
        <p:spPr>
          <a:xfrm rot="10800000" flipV="1">
            <a:off x="5292080" y="3109610"/>
            <a:ext cx="936104" cy="75143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a:stCxn id="11" idx="1"/>
          </p:cNvCxnSpPr>
          <p:nvPr/>
        </p:nvCxnSpPr>
        <p:spPr>
          <a:xfrm rot="10800000" flipV="1">
            <a:off x="4572000" y="3973706"/>
            <a:ext cx="1584176" cy="5354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a:stCxn id="10" idx="3"/>
          </p:cNvCxnSpPr>
          <p:nvPr/>
        </p:nvCxnSpPr>
        <p:spPr>
          <a:xfrm flipV="1">
            <a:off x="2941503" y="4293096"/>
            <a:ext cx="1270457" cy="688722"/>
          </a:xfrm>
          <a:prstGeom prst="straightConnector1">
            <a:avLst/>
          </a:prstGeom>
          <a:ln w="38100">
            <a:solidFill>
              <a:srgbClr val="66330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a:stCxn id="13" idx="3"/>
          </p:cNvCxnSpPr>
          <p:nvPr/>
        </p:nvCxnSpPr>
        <p:spPr>
          <a:xfrm>
            <a:off x="3222425" y="5989930"/>
            <a:ext cx="1493591" cy="24738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a:stCxn id="12" idx="3"/>
          </p:cNvCxnSpPr>
          <p:nvPr/>
        </p:nvCxnSpPr>
        <p:spPr>
          <a:xfrm>
            <a:off x="3805803" y="6493986"/>
            <a:ext cx="910213" cy="1033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a:stCxn id="15" idx="1"/>
          </p:cNvCxnSpPr>
          <p:nvPr/>
        </p:nvCxnSpPr>
        <p:spPr>
          <a:xfrm rot="10800000" flipV="1">
            <a:off x="5220072" y="4832286"/>
            <a:ext cx="1656184" cy="505796"/>
          </a:xfrm>
          <a:prstGeom prst="straightConnector1">
            <a:avLst/>
          </a:prstGeom>
          <a:ln w="38100">
            <a:solidFill>
              <a:srgbClr val="F1750F"/>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a:stCxn id="14" idx="1"/>
          </p:cNvCxnSpPr>
          <p:nvPr/>
        </p:nvCxnSpPr>
        <p:spPr>
          <a:xfrm rot="10800000">
            <a:off x="5724128" y="5805264"/>
            <a:ext cx="648072" cy="179150"/>
          </a:xfrm>
          <a:prstGeom prst="straightConnector1">
            <a:avLst/>
          </a:prstGeom>
          <a:ln w="38100">
            <a:solidFill>
              <a:srgbClr val="666633"/>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Horizontal)">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ircle(in)">
                                      <p:cBhvr>
                                        <p:cTn id="4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Un bourgeon gustatif</a:t>
            </a:r>
            <a:endParaRPr lang="fr-FR" dirty="0">
              <a:solidFill>
                <a:schemeClr val="accent4"/>
              </a:solidFill>
            </a:endParaRPr>
          </a:p>
        </p:txBody>
      </p:sp>
      <p:pic>
        <p:nvPicPr>
          <p:cNvPr id="4" name="Picture 2" descr="Oral Cavity"/>
          <p:cNvPicPr>
            <a:picLocks noGrp="1" noChangeAspect="1" noChangeArrowheads="1"/>
          </p:cNvPicPr>
          <p:nvPr>
            <p:ph idx="1"/>
          </p:nvPr>
        </p:nvPicPr>
        <p:blipFill>
          <a:blip r:embed="rId2"/>
          <a:stretch>
            <a:fillRect/>
          </a:stretch>
        </p:blipFill>
        <p:spPr bwMode="auto">
          <a:xfrm>
            <a:off x="1714500" y="1983581"/>
            <a:ext cx="5715000"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Les dents</a:t>
            </a:r>
            <a:endParaRPr lang="fr-FR" dirty="0">
              <a:solidFill>
                <a:schemeClr val="accent4"/>
              </a:solidFill>
            </a:endParaRPr>
          </a:p>
        </p:txBody>
      </p:sp>
      <p:sp>
        <p:nvSpPr>
          <p:cNvPr id="3" name="Espace réservé du contenu 2"/>
          <p:cNvSpPr>
            <a:spLocks noGrp="1"/>
          </p:cNvSpPr>
          <p:nvPr>
            <p:ph idx="1"/>
          </p:nvPr>
        </p:nvSpPr>
        <p:spPr/>
        <p:txBody>
          <a:bodyPr>
            <a:normAutofit/>
          </a:bodyPr>
          <a:lstStyle/>
          <a:p>
            <a:pPr>
              <a:buNone/>
            </a:pPr>
            <a:r>
              <a:rPr lang="fr-FR" sz="3600" dirty="0" smtClean="0">
                <a:latin typeface="Comic Sans MS" pitchFamily="66" charset="0"/>
              </a:rPr>
              <a:t>Ce Sont des organes très durs implantés sur le bord alvéolaire du maxillaire et de la mandibule, elles se composent de 3 parties:</a:t>
            </a:r>
          </a:p>
          <a:p>
            <a:pPr>
              <a:buNone/>
            </a:pPr>
            <a:r>
              <a:rPr lang="fr-FR" sz="3600" dirty="0" smtClean="0">
                <a:latin typeface="Comic Sans MS" pitchFamily="66" charset="0"/>
              </a:rPr>
              <a:t>  *</a:t>
            </a:r>
            <a:r>
              <a:rPr lang="fr-FR" sz="3600" dirty="0" smtClean="0">
                <a:solidFill>
                  <a:srgbClr val="FF0000"/>
                </a:solidFill>
                <a:latin typeface="Comic Sans MS" pitchFamily="66" charset="0"/>
              </a:rPr>
              <a:t>La racine</a:t>
            </a:r>
          </a:p>
          <a:p>
            <a:pPr>
              <a:buNone/>
            </a:pPr>
            <a:r>
              <a:rPr lang="fr-FR" sz="3600" dirty="0" smtClean="0">
                <a:latin typeface="Comic Sans MS" pitchFamily="66" charset="0"/>
              </a:rPr>
              <a:t>     *</a:t>
            </a:r>
            <a:r>
              <a:rPr lang="fr-FR" sz="3600" dirty="0" smtClean="0">
                <a:solidFill>
                  <a:srgbClr val="0070C0"/>
                </a:solidFill>
                <a:latin typeface="Comic Sans MS" pitchFamily="66" charset="0"/>
              </a:rPr>
              <a:t>La couronne </a:t>
            </a:r>
          </a:p>
          <a:p>
            <a:pPr>
              <a:buNone/>
            </a:pPr>
            <a:r>
              <a:rPr lang="fr-FR" sz="3600" dirty="0" smtClean="0">
                <a:latin typeface="Comic Sans MS" pitchFamily="66" charset="0"/>
              </a:rPr>
              <a:t>        *</a:t>
            </a:r>
            <a:r>
              <a:rPr lang="fr-FR" sz="3600" dirty="0" smtClean="0">
                <a:solidFill>
                  <a:srgbClr val="7030A0"/>
                </a:solidFill>
                <a:latin typeface="Comic Sans MS" pitchFamily="66" charset="0"/>
              </a:rPr>
              <a:t>Le collet </a:t>
            </a:r>
            <a:endParaRPr lang="fr-FR" sz="3600" dirty="0" smtClean="0">
              <a:solidFill>
                <a:srgbClr val="7030A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Structure d’une dents</a:t>
            </a:r>
            <a:endParaRPr lang="fr-FR" dirty="0">
              <a:solidFill>
                <a:schemeClr val="accent4"/>
              </a:solidFill>
            </a:endParaRPr>
          </a:p>
        </p:txBody>
      </p:sp>
      <p:pic>
        <p:nvPicPr>
          <p:cNvPr id="4" name="Picture 2" descr="E:\chafia\SONIA\FAC\2em Année\dent3.jpg"/>
          <p:cNvPicPr>
            <a:picLocks noGrp="1" noChangeAspect="1" noChangeArrowheads="1"/>
          </p:cNvPicPr>
          <p:nvPr>
            <p:ph idx="1"/>
          </p:nvPr>
        </p:nvPicPr>
        <p:blipFill>
          <a:blip r:embed="rId2" cstate="print"/>
          <a:srcRect/>
          <a:stretch>
            <a:fillRect/>
          </a:stretch>
        </p:blipFill>
        <p:spPr bwMode="auto">
          <a:xfrm>
            <a:off x="1" y="1928802"/>
            <a:ext cx="4429123" cy="4929197"/>
          </a:xfrm>
          <a:prstGeom prst="rect">
            <a:avLst/>
          </a:prstGeom>
          <a:noFill/>
        </p:spPr>
      </p:pic>
      <p:pic>
        <p:nvPicPr>
          <p:cNvPr id="5" name="Picture 2" descr="http://pedagogie1.ac-reunion.fr/circons/port1/site_web/fonctionnutrition/image/dentcoupe1p.jpg"/>
          <p:cNvPicPr>
            <a:picLocks noChangeAspect="1" noChangeArrowheads="1"/>
          </p:cNvPicPr>
          <p:nvPr/>
        </p:nvPicPr>
        <p:blipFill>
          <a:blip r:embed="rId3"/>
          <a:srcRect/>
          <a:stretch>
            <a:fillRect/>
          </a:stretch>
        </p:blipFill>
        <p:spPr bwMode="auto">
          <a:xfrm>
            <a:off x="4877634" y="2242508"/>
            <a:ext cx="4071966" cy="4714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Structure de la dent</a:t>
            </a:r>
            <a:endParaRPr lang="fr-FR" dirty="0">
              <a:solidFill>
                <a:schemeClr val="accent4"/>
              </a:solidFill>
            </a:endParaRPr>
          </a:p>
        </p:txBody>
      </p:sp>
      <p:sp>
        <p:nvSpPr>
          <p:cNvPr id="3" name="Espace réservé du contenu 2"/>
          <p:cNvSpPr>
            <a:spLocks noGrp="1"/>
          </p:cNvSpPr>
          <p:nvPr>
            <p:ph idx="1"/>
          </p:nvPr>
        </p:nvSpPr>
        <p:spPr/>
        <p:txBody>
          <a:bodyPr>
            <a:normAutofit/>
          </a:bodyPr>
          <a:lstStyle/>
          <a:p>
            <a:pPr>
              <a:lnSpc>
                <a:spcPct val="150000"/>
              </a:lnSpc>
              <a:buNone/>
            </a:pPr>
            <a:r>
              <a:rPr lang="fr-FR" dirty="0" smtClean="0">
                <a:latin typeface="Comic Sans MS" pitchFamily="66" charset="0"/>
              </a:rPr>
              <a:t>Chaque dent est formée par une </a:t>
            </a:r>
            <a:r>
              <a:rPr lang="fr-FR" dirty="0" smtClean="0">
                <a:solidFill>
                  <a:srgbClr val="FF0000"/>
                </a:solidFill>
                <a:latin typeface="Comic Sans MS" pitchFamily="66" charset="0"/>
              </a:rPr>
              <a:t>cavité pulpaire </a:t>
            </a:r>
            <a:r>
              <a:rPr lang="fr-FR" dirty="0" smtClean="0">
                <a:latin typeface="Comic Sans MS" pitchFamily="66" charset="0"/>
              </a:rPr>
              <a:t>entourée de </a:t>
            </a:r>
            <a:r>
              <a:rPr lang="fr-FR" dirty="0" smtClean="0">
                <a:solidFill>
                  <a:srgbClr val="7030A0"/>
                </a:solidFill>
                <a:latin typeface="Comic Sans MS" pitchFamily="66" charset="0"/>
              </a:rPr>
              <a:t>dentine</a:t>
            </a:r>
            <a:r>
              <a:rPr lang="fr-FR" dirty="0" smtClean="0">
                <a:latin typeface="Comic Sans MS" pitchFamily="66" charset="0"/>
              </a:rPr>
              <a:t> qui est recouverte par </a:t>
            </a:r>
            <a:r>
              <a:rPr lang="fr-FR" dirty="0" smtClean="0">
                <a:solidFill>
                  <a:srgbClr val="FFC000"/>
                </a:solidFill>
                <a:latin typeface="Comic Sans MS" pitchFamily="66" charset="0"/>
              </a:rPr>
              <a:t>l’email </a:t>
            </a:r>
            <a:r>
              <a:rPr lang="fr-FR" dirty="0" smtClean="0">
                <a:latin typeface="Comic Sans MS" pitchFamily="66" charset="0"/>
              </a:rPr>
              <a:t>au niveau de </a:t>
            </a:r>
            <a:r>
              <a:rPr lang="fr-FR" dirty="0" smtClean="0">
                <a:solidFill>
                  <a:schemeClr val="accent6">
                    <a:lumMod val="75000"/>
                  </a:schemeClr>
                </a:solidFill>
                <a:latin typeface="Comic Sans MS" pitchFamily="66" charset="0"/>
              </a:rPr>
              <a:t>la couronne</a:t>
            </a:r>
            <a:r>
              <a:rPr lang="fr-FR" dirty="0" smtClean="0">
                <a:latin typeface="Comic Sans MS" pitchFamily="66" charset="0"/>
              </a:rPr>
              <a:t>, elle est de plus en plus solidement attachée à l’os maxillaire par le </a:t>
            </a:r>
            <a:r>
              <a:rPr lang="fr-FR" dirty="0" smtClean="0">
                <a:solidFill>
                  <a:schemeClr val="accent1">
                    <a:lumMod val="60000"/>
                    <a:lumOff val="40000"/>
                  </a:schemeClr>
                </a:solidFill>
                <a:latin typeface="Comic Sans MS" pitchFamily="66" charset="0"/>
              </a:rPr>
              <a:t>cément</a:t>
            </a:r>
            <a:r>
              <a:rPr lang="fr-FR" dirty="0" smtClean="0">
                <a:latin typeface="Comic Sans MS" pitchFamily="66" charset="0"/>
              </a:rPr>
              <a:t> d’une part et le </a:t>
            </a:r>
            <a:r>
              <a:rPr lang="fr-FR" dirty="0" smtClean="0">
                <a:solidFill>
                  <a:srgbClr val="C00000"/>
                </a:solidFill>
                <a:latin typeface="Comic Sans MS" pitchFamily="66" charset="0"/>
              </a:rPr>
              <a:t>ligament alvéolo-dentaire </a:t>
            </a:r>
            <a:r>
              <a:rPr lang="fr-FR" dirty="0" smtClean="0">
                <a:latin typeface="Comic Sans MS" pitchFamily="66" charset="0"/>
              </a:rPr>
              <a:t>d’autre part.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pharynx</a:t>
            </a:r>
            <a:endParaRPr lang="fr-FR" dirty="0">
              <a:solidFill>
                <a:schemeClr val="accent4"/>
              </a:solidFill>
            </a:endParaRPr>
          </a:p>
        </p:txBody>
      </p:sp>
      <p:sp>
        <p:nvSpPr>
          <p:cNvPr id="3" name="Espace réservé du contenu 2"/>
          <p:cNvSpPr>
            <a:spLocks noGrp="1"/>
          </p:cNvSpPr>
          <p:nvPr>
            <p:ph idx="1"/>
          </p:nvPr>
        </p:nvSpPr>
        <p:spPr/>
        <p:txBody>
          <a:bodyPr>
            <a:normAutofit/>
          </a:bodyPr>
          <a:lstStyle/>
          <a:p>
            <a:pPr>
              <a:buNone/>
            </a:pPr>
            <a:r>
              <a:rPr lang="fr-FR" dirty="0" smtClean="0">
                <a:latin typeface="Comic Sans MS" pitchFamily="66" charset="0"/>
              </a:rPr>
              <a:t>Le pharynx a une forme d’entonnoir, c’est un carrefour qui communique aussi bien  la cavité buccale  avec l’œsophage que les fosses nasales avec le larynx.</a:t>
            </a:r>
          </a:p>
          <a:p>
            <a:pPr>
              <a:buNone/>
            </a:pPr>
            <a:r>
              <a:rPr lang="fr-FR" dirty="0" smtClean="0">
                <a:latin typeface="Comic Sans MS" pitchFamily="66" charset="0"/>
              </a:rPr>
              <a:t>   Ce carrefour aérodigestif compte trois portions:</a:t>
            </a:r>
          </a:p>
          <a:p>
            <a:pPr>
              <a:buNone/>
            </a:pPr>
            <a:r>
              <a:rPr lang="fr-FR" sz="3600" dirty="0" smtClean="0">
                <a:solidFill>
                  <a:srgbClr val="FF0000"/>
                </a:solidFill>
                <a:latin typeface="Comic Sans MS" pitchFamily="66" charset="0"/>
              </a:rPr>
              <a:t> *</a:t>
            </a:r>
            <a:r>
              <a:rPr lang="fr-FR" sz="3600" dirty="0" err="1" smtClean="0">
                <a:solidFill>
                  <a:srgbClr val="FF0000"/>
                </a:solidFill>
                <a:latin typeface="Comic Sans MS" pitchFamily="66" charset="0"/>
              </a:rPr>
              <a:t>Nasopharynx</a:t>
            </a:r>
            <a:r>
              <a:rPr lang="fr-FR" sz="3600" dirty="0" smtClean="0">
                <a:solidFill>
                  <a:srgbClr val="FF0000"/>
                </a:solidFill>
                <a:latin typeface="Comic Sans MS" pitchFamily="66" charset="0"/>
              </a:rPr>
              <a:t> </a:t>
            </a:r>
          </a:p>
          <a:p>
            <a:pPr>
              <a:buNone/>
            </a:pPr>
            <a:r>
              <a:rPr lang="fr-FR" sz="3600" dirty="0" smtClean="0">
                <a:solidFill>
                  <a:srgbClr val="FF33CC"/>
                </a:solidFill>
                <a:latin typeface="Comic Sans MS" pitchFamily="66" charset="0"/>
              </a:rPr>
              <a:t>*Oropharynx </a:t>
            </a:r>
            <a:r>
              <a:rPr lang="fr-FR" sz="3600" dirty="0" smtClean="0">
                <a:latin typeface="Comic Sans MS" pitchFamily="66" charset="0"/>
              </a:rPr>
              <a:t>     </a:t>
            </a:r>
          </a:p>
          <a:p>
            <a:pPr>
              <a:buNone/>
            </a:pPr>
            <a:r>
              <a:rPr lang="fr-FR" sz="3600" dirty="0" smtClean="0">
                <a:latin typeface="Comic Sans MS" pitchFamily="66" charset="0"/>
              </a:rPr>
              <a:t> </a:t>
            </a:r>
            <a:r>
              <a:rPr lang="fr-FR" sz="3600" dirty="0" smtClean="0">
                <a:solidFill>
                  <a:srgbClr val="7030A0"/>
                </a:solidFill>
                <a:latin typeface="Comic Sans MS" pitchFamily="66" charset="0"/>
              </a:rPr>
              <a:t>*</a:t>
            </a:r>
            <a:r>
              <a:rPr lang="fr-FR" sz="3600" dirty="0" err="1" smtClean="0">
                <a:solidFill>
                  <a:srgbClr val="7030A0"/>
                </a:solidFill>
                <a:latin typeface="Comic Sans MS" pitchFamily="66" charset="0"/>
              </a:rPr>
              <a:t>Laryngopharynx</a:t>
            </a:r>
            <a:r>
              <a:rPr lang="fr-FR" sz="3600" dirty="0" smtClean="0">
                <a:solidFill>
                  <a:srgbClr val="7030A0"/>
                </a:solidFill>
                <a:latin typeface="Comic Sans MS" pitchFamily="66" charset="0"/>
              </a:rPr>
              <a:t> </a:t>
            </a:r>
          </a:p>
          <a:p>
            <a:endParaRPr lang="fr-FR" dirty="0"/>
          </a:p>
        </p:txBody>
      </p:sp>
      <p:pic>
        <p:nvPicPr>
          <p:cNvPr id="4" name="Picture 3" descr="E:\chafia\SONIA\FAC\2em Année\800px-Pharynx_diagram-fr_svg.png"/>
          <p:cNvPicPr>
            <a:picLocks noChangeAspect="1" noChangeArrowheads="1"/>
          </p:cNvPicPr>
          <p:nvPr/>
        </p:nvPicPr>
        <p:blipFill>
          <a:blip r:embed="rId2" cstate="print"/>
          <a:srcRect/>
          <a:stretch>
            <a:fillRect/>
          </a:stretch>
        </p:blipFill>
        <p:spPr bwMode="auto">
          <a:xfrm>
            <a:off x="5572132" y="4160837"/>
            <a:ext cx="3373799" cy="26971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0"/>
            <a:ext cx="8229600" cy="1143000"/>
          </a:xfrm>
        </p:spPr>
        <p:txBody>
          <a:bodyPr/>
          <a:lstStyle/>
          <a:p>
            <a:r>
              <a:rPr lang="fr-FR" dirty="0" smtClean="0">
                <a:solidFill>
                  <a:schemeClr val="accent4"/>
                </a:solidFill>
              </a:rPr>
              <a:t>L’ œsophage</a:t>
            </a:r>
            <a:endParaRPr lang="fr-FR" dirty="0">
              <a:solidFill>
                <a:schemeClr val="accent4"/>
              </a:solidFill>
            </a:endParaRPr>
          </a:p>
        </p:txBody>
      </p:sp>
      <p:sp>
        <p:nvSpPr>
          <p:cNvPr id="3" name="Espace réservé du contenu 2"/>
          <p:cNvSpPr>
            <a:spLocks noGrp="1"/>
          </p:cNvSpPr>
          <p:nvPr>
            <p:ph idx="1"/>
          </p:nvPr>
        </p:nvSpPr>
        <p:spPr>
          <a:xfrm>
            <a:off x="0" y="1428736"/>
            <a:ext cx="7000892" cy="5429264"/>
          </a:xfrm>
        </p:spPr>
        <p:txBody>
          <a:bodyPr>
            <a:normAutofit/>
          </a:bodyPr>
          <a:lstStyle/>
          <a:p>
            <a:pPr>
              <a:buNone/>
            </a:pPr>
            <a:r>
              <a:rPr lang="fr-FR" dirty="0" smtClean="0">
                <a:latin typeface="Comic Sans MS" pitchFamily="66" charset="0"/>
              </a:rPr>
              <a:t>L’œsophage est un tube musculaire</a:t>
            </a:r>
          </a:p>
          <a:p>
            <a:pPr>
              <a:buNone/>
            </a:pPr>
            <a:r>
              <a:rPr lang="fr-FR" dirty="0" smtClean="0">
                <a:latin typeface="Comic Sans MS" pitchFamily="66" charset="0"/>
              </a:rPr>
              <a:t>puissant qui s’étend de la cavité buccale</a:t>
            </a:r>
          </a:p>
          <a:p>
            <a:pPr>
              <a:buNone/>
            </a:pPr>
            <a:r>
              <a:rPr lang="fr-FR" dirty="0" smtClean="0">
                <a:latin typeface="Comic Sans MS" pitchFamily="66" charset="0"/>
              </a:rPr>
              <a:t>à l’estomac. Les aliments ne restent que  quelques secondes dans l’œsophage. </a:t>
            </a:r>
          </a:p>
          <a:p>
            <a:pPr>
              <a:buNone/>
            </a:pPr>
            <a:r>
              <a:rPr lang="fr-FR" dirty="0" smtClean="0">
                <a:latin typeface="Comic Sans MS" pitchFamily="66" charset="0"/>
              </a:rPr>
              <a:t>Il comprend 4 segments:</a:t>
            </a:r>
          </a:p>
          <a:p>
            <a:pPr>
              <a:buNone/>
            </a:pPr>
            <a:r>
              <a:rPr lang="fr-FR" dirty="0" smtClean="0">
                <a:solidFill>
                  <a:srgbClr val="FF3399"/>
                </a:solidFill>
                <a:latin typeface="Comic Sans MS" pitchFamily="66" charset="0"/>
              </a:rPr>
              <a:t>Cervical</a:t>
            </a:r>
            <a:r>
              <a:rPr lang="fr-FR" dirty="0" smtClean="0">
                <a:latin typeface="Comic Sans MS" pitchFamily="66" charset="0"/>
              </a:rPr>
              <a:t> </a:t>
            </a:r>
          </a:p>
          <a:p>
            <a:pPr>
              <a:buNone/>
            </a:pPr>
            <a:r>
              <a:rPr lang="fr-FR" dirty="0" smtClean="0">
                <a:latin typeface="Comic Sans MS" pitchFamily="66" charset="0"/>
              </a:rPr>
              <a:t>   </a:t>
            </a:r>
            <a:r>
              <a:rPr lang="fr-FR" dirty="0" smtClean="0">
                <a:solidFill>
                  <a:srgbClr val="7030A0"/>
                </a:solidFill>
                <a:latin typeface="Comic Sans MS" pitchFamily="66" charset="0"/>
              </a:rPr>
              <a:t>Thoracique</a:t>
            </a:r>
          </a:p>
          <a:p>
            <a:pPr>
              <a:buNone/>
            </a:pPr>
            <a:r>
              <a:rPr lang="fr-FR" dirty="0" smtClean="0">
                <a:solidFill>
                  <a:srgbClr val="FF0000"/>
                </a:solidFill>
                <a:latin typeface="Comic Sans MS" pitchFamily="66" charset="0"/>
              </a:rPr>
              <a:t>Diaphragmatique</a:t>
            </a:r>
          </a:p>
          <a:p>
            <a:pPr>
              <a:buNone/>
            </a:pPr>
            <a:r>
              <a:rPr lang="fr-FR" dirty="0" smtClean="0">
                <a:latin typeface="Comic Sans MS" pitchFamily="66" charset="0"/>
              </a:rPr>
              <a:t>   </a:t>
            </a:r>
            <a:r>
              <a:rPr lang="fr-FR" dirty="0" smtClean="0">
                <a:solidFill>
                  <a:srgbClr val="00B050"/>
                </a:solidFill>
                <a:latin typeface="Comic Sans MS" pitchFamily="66" charset="0"/>
              </a:rPr>
              <a:t> Abdominal </a:t>
            </a:r>
            <a:endParaRPr lang="fr-FR" dirty="0">
              <a:solidFill>
                <a:srgbClr val="00B050"/>
              </a:solidFill>
              <a:latin typeface="Comic Sans MS" pitchFamily="66" charset="0"/>
            </a:endParaRPr>
          </a:p>
        </p:txBody>
      </p:sp>
      <p:pic>
        <p:nvPicPr>
          <p:cNvPr id="4" name="Picture 2"/>
          <p:cNvPicPr>
            <a:picLocks noChangeAspect="1" noChangeArrowheads="1"/>
          </p:cNvPicPr>
          <p:nvPr/>
        </p:nvPicPr>
        <p:blipFill>
          <a:blip r:embed="rId2" cstate="print"/>
          <a:srcRect/>
          <a:stretch>
            <a:fillRect/>
          </a:stretch>
        </p:blipFill>
        <p:spPr bwMode="auto">
          <a:xfrm>
            <a:off x="7000892" y="0"/>
            <a:ext cx="214310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lstStyle/>
          <a:p>
            <a:r>
              <a:rPr lang="fr-FR" dirty="0" smtClean="0">
                <a:solidFill>
                  <a:schemeClr val="accent4"/>
                </a:solidFill>
              </a:rPr>
              <a:t>Structure de l’</a:t>
            </a:r>
            <a:r>
              <a:rPr lang="fr-FR" dirty="0" err="1" smtClean="0">
                <a:solidFill>
                  <a:schemeClr val="accent4"/>
                </a:solidFill>
              </a:rPr>
              <a:t>oesophage</a:t>
            </a:r>
            <a:endParaRPr lang="fr-FR" dirty="0">
              <a:solidFill>
                <a:schemeClr val="accent4"/>
              </a:solidFill>
            </a:endParaRPr>
          </a:p>
        </p:txBody>
      </p:sp>
      <p:grpSp>
        <p:nvGrpSpPr>
          <p:cNvPr id="4" name="Groupe 14"/>
          <p:cNvGrpSpPr>
            <a:grpSpLocks noGrp="1"/>
          </p:cNvGrpSpPr>
          <p:nvPr/>
        </p:nvGrpSpPr>
        <p:grpSpPr bwMode="auto">
          <a:xfrm>
            <a:off x="0" y="1571612"/>
            <a:ext cx="6072198" cy="5286388"/>
            <a:chOff x="3577373" y="467308"/>
            <a:chExt cx="5235552" cy="6273000"/>
          </a:xfrm>
        </p:grpSpPr>
        <p:pic>
          <p:nvPicPr>
            <p:cNvPr id="5" name="Picture 4"/>
            <p:cNvPicPr>
              <a:picLocks noChangeAspect="1" noChangeArrowheads="1"/>
            </p:cNvPicPr>
            <p:nvPr/>
          </p:nvPicPr>
          <p:blipFill>
            <a:blip r:embed="rId2"/>
            <a:srcRect l="29291" t="9094" r="27052" b="8443"/>
            <a:stretch>
              <a:fillRect/>
            </a:stretch>
          </p:blipFill>
          <p:spPr bwMode="auto">
            <a:xfrm>
              <a:off x="3577373" y="467308"/>
              <a:ext cx="4428000" cy="6273000"/>
            </a:xfrm>
            <a:prstGeom prst="rect">
              <a:avLst/>
            </a:prstGeom>
            <a:noFill/>
            <a:ln w="38100">
              <a:noFill/>
              <a:miter lim="800000"/>
              <a:headEnd/>
              <a:tailEnd/>
            </a:ln>
          </p:spPr>
        </p:pic>
        <p:sp>
          <p:nvSpPr>
            <p:cNvPr id="6" name="Accolade fermante 5"/>
            <p:cNvSpPr/>
            <p:nvPr/>
          </p:nvSpPr>
          <p:spPr>
            <a:xfrm>
              <a:off x="8055690" y="468896"/>
              <a:ext cx="238124" cy="1549202"/>
            </a:xfrm>
            <a:prstGeom prst="rightBrace">
              <a:avLst>
                <a:gd name="adj1" fmla="val 49712"/>
                <a:gd name="adj2" fmla="val 4851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ln w="28575">
                  <a:solidFill>
                    <a:schemeClr val="tx1"/>
                  </a:solidFill>
                </a:ln>
              </a:endParaRPr>
            </a:p>
          </p:txBody>
        </p:sp>
        <p:sp>
          <p:nvSpPr>
            <p:cNvPr id="7" name="Accolade fermante 6"/>
            <p:cNvSpPr/>
            <p:nvPr/>
          </p:nvSpPr>
          <p:spPr>
            <a:xfrm>
              <a:off x="8071565" y="2584763"/>
              <a:ext cx="239712" cy="1782536"/>
            </a:xfrm>
            <a:prstGeom prst="rightBrace">
              <a:avLst>
                <a:gd name="adj1" fmla="val 49712"/>
                <a:gd name="adj2" fmla="val 4851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ln w="28575">
                  <a:solidFill>
                    <a:schemeClr val="tx1"/>
                  </a:solidFill>
                </a:ln>
              </a:endParaRPr>
            </a:p>
          </p:txBody>
        </p:sp>
        <p:sp>
          <p:nvSpPr>
            <p:cNvPr id="8" name="Accolade fermante 7"/>
            <p:cNvSpPr/>
            <p:nvPr/>
          </p:nvSpPr>
          <p:spPr>
            <a:xfrm>
              <a:off x="8055690" y="4430791"/>
              <a:ext cx="358773" cy="1560313"/>
            </a:xfrm>
            <a:prstGeom prst="rightBrace">
              <a:avLst>
                <a:gd name="adj1" fmla="val 49712"/>
                <a:gd name="adj2" fmla="val 48516"/>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ln w="28575">
                  <a:solidFill>
                    <a:schemeClr val="tx1"/>
                  </a:solidFill>
                </a:ln>
              </a:endParaRPr>
            </a:p>
          </p:txBody>
        </p:sp>
        <p:sp>
          <p:nvSpPr>
            <p:cNvPr id="9" name="Ellipse 8"/>
            <p:cNvSpPr/>
            <p:nvPr/>
          </p:nvSpPr>
          <p:spPr>
            <a:xfrm>
              <a:off x="8387255" y="1040524"/>
              <a:ext cx="378373" cy="4099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fr-FR" b="1" dirty="0">
                  <a:effectLst>
                    <a:outerShdw blurRad="38100" dist="38100" dir="2700000" algn="tl">
                      <a:srgbClr val="000000">
                        <a:alpha val="43137"/>
                      </a:srgbClr>
                    </a:outerShdw>
                  </a:effectLst>
                </a:rPr>
                <a:t>1</a:t>
              </a:r>
            </a:p>
          </p:txBody>
        </p:sp>
        <p:sp>
          <p:nvSpPr>
            <p:cNvPr id="10" name="Ellipse 9"/>
            <p:cNvSpPr/>
            <p:nvPr/>
          </p:nvSpPr>
          <p:spPr>
            <a:xfrm>
              <a:off x="8387255" y="3200400"/>
              <a:ext cx="378373" cy="4099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fr-FR" b="1" dirty="0">
                  <a:effectLst>
                    <a:outerShdw blurRad="38100" dist="38100" dir="2700000" algn="tl">
                      <a:srgbClr val="000000">
                        <a:alpha val="43137"/>
                      </a:srgbClr>
                    </a:outerShdw>
                  </a:effectLst>
                </a:rPr>
                <a:t>3</a:t>
              </a:r>
            </a:p>
          </p:txBody>
        </p:sp>
        <p:sp>
          <p:nvSpPr>
            <p:cNvPr id="11" name="Ellipse 10"/>
            <p:cNvSpPr/>
            <p:nvPr/>
          </p:nvSpPr>
          <p:spPr>
            <a:xfrm>
              <a:off x="8434552" y="4966137"/>
              <a:ext cx="378373" cy="4099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fr-FR" b="1" dirty="0" smtClean="0">
                  <a:effectLst>
                    <a:outerShdw blurRad="38100" dist="38100" dir="2700000" algn="tl">
                      <a:srgbClr val="000000">
                        <a:alpha val="43137"/>
                      </a:srgbClr>
                    </a:outerShdw>
                  </a:effectLst>
                </a:rPr>
                <a:t>3</a:t>
              </a:r>
              <a:endParaRPr lang="fr-FR" b="1" dirty="0">
                <a:effectLst>
                  <a:outerShdw blurRad="38100" dist="38100" dir="2700000" algn="tl">
                    <a:srgbClr val="000000">
                      <a:alpha val="43137"/>
                    </a:srgbClr>
                  </a:outerShdw>
                </a:effectLst>
              </a:endParaRPr>
            </a:p>
          </p:txBody>
        </p:sp>
        <p:sp>
          <p:nvSpPr>
            <p:cNvPr id="12" name="Ellipse 11"/>
            <p:cNvSpPr/>
            <p:nvPr/>
          </p:nvSpPr>
          <p:spPr>
            <a:xfrm>
              <a:off x="8381760" y="3179969"/>
              <a:ext cx="378373" cy="4099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fr-FR" b="1" dirty="0">
                  <a:effectLst>
                    <a:outerShdw blurRad="38100" dist="38100" dir="2700000" algn="tl">
                      <a:srgbClr val="000000">
                        <a:alpha val="43137"/>
                      </a:srgbClr>
                    </a:outerShdw>
                  </a:effectLst>
                </a:rPr>
                <a:t>2</a:t>
              </a:r>
            </a:p>
          </p:txBody>
        </p:sp>
        <p:sp>
          <p:nvSpPr>
            <p:cNvPr id="13" name="Ellipse 12"/>
            <p:cNvSpPr/>
            <p:nvPr/>
          </p:nvSpPr>
          <p:spPr>
            <a:xfrm>
              <a:off x="8024649" y="6069723"/>
              <a:ext cx="378373" cy="4099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fr-FR" b="1" dirty="0" smtClean="0">
                  <a:effectLst>
                    <a:outerShdw blurRad="38100" dist="38100" dir="2700000" algn="tl">
                      <a:srgbClr val="000000">
                        <a:alpha val="43137"/>
                      </a:srgbClr>
                    </a:outerShdw>
                  </a:effectLst>
                </a:rPr>
                <a:t>4</a:t>
              </a:r>
              <a:endParaRPr lang="fr-FR" b="1" dirty="0">
                <a:effectLst>
                  <a:outerShdw blurRad="38100" dist="38100" dir="2700000" algn="tl">
                    <a:srgbClr val="000000">
                      <a:alpha val="43137"/>
                    </a:srgbClr>
                  </a:outerShdw>
                </a:effectLst>
              </a:endParaRPr>
            </a:p>
          </p:txBody>
        </p:sp>
      </p:grpSp>
      <p:sp>
        <p:nvSpPr>
          <p:cNvPr id="14" name="Rectangle 13"/>
          <p:cNvSpPr/>
          <p:nvPr/>
        </p:nvSpPr>
        <p:spPr>
          <a:xfrm>
            <a:off x="6215074" y="3000372"/>
            <a:ext cx="2500330" cy="1477328"/>
          </a:xfrm>
          <a:prstGeom prst="rect">
            <a:avLst/>
          </a:prstGeom>
        </p:spPr>
        <p:txBody>
          <a:bodyPr wrap="square">
            <a:spAutoFit/>
          </a:bodyPr>
          <a:lstStyle/>
          <a:p>
            <a:pPr marL="342900" indent="-342900">
              <a:buFont typeface="+mj-lt"/>
              <a:buAutoNum type="arabicPeriod"/>
              <a:defRPr/>
            </a:pPr>
            <a:r>
              <a:rPr lang="fr-FR" b="1" dirty="0">
                <a:effectLst>
                  <a:outerShdw blurRad="38100" dist="38100" dir="2700000" algn="tl">
                    <a:srgbClr val="000000">
                      <a:alpha val="43137"/>
                    </a:srgbClr>
                  </a:outerShdw>
                </a:effectLst>
              </a:rPr>
              <a:t>La muqueuse</a:t>
            </a:r>
          </a:p>
          <a:p>
            <a:pPr marL="342900" indent="-342900">
              <a:buFont typeface="+mj-lt"/>
              <a:buAutoNum type="arabicPeriod"/>
              <a:defRPr/>
            </a:pPr>
            <a:r>
              <a:rPr lang="fr-FR" b="1" dirty="0" smtClean="0">
                <a:effectLst>
                  <a:outerShdw blurRad="38100" dist="38100" dir="2700000" algn="tl">
                    <a:srgbClr val="000000">
                      <a:alpha val="43137"/>
                    </a:srgbClr>
                  </a:outerShdw>
                </a:effectLst>
              </a:rPr>
              <a:t>La </a:t>
            </a:r>
            <a:r>
              <a:rPr lang="fr-FR" b="1" dirty="0">
                <a:effectLst>
                  <a:outerShdw blurRad="38100" dist="38100" dir="2700000" algn="tl">
                    <a:srgbClr val="000000">
                      <a:alpha val="43137"/>
                    </a:srgbClr>
                  </a:outerShdw>
                </a:effectLst>
              </a:rPr>
              <a:t>sous-muqueuse</a:t>
            </a:r>
          </a:p>
          <a:p>
            <a:pPr marL="342900" indent="-342900">
              <a:buFont typeface="+mj-lt"/>
              <a:buAutoNum type="arabicPeriod"/>
              <a:defRPr/>
            </a:pPr>
            <a:r>
              <a:rPr lang="fr-FR" b="1" dirty="0">
                <a:effectLst>
                  <a:outerShdw blurRad="38100" dist="38100" dir="2700000" algn="tl">
                    <a:srgbClr val="000000">
                      <a:alpha val="43137"/>
                    </a:srgbClr>
                  </a:outerShdw>
                </a:effectLst>
              </a:rPr>
              <a:t>La musculeuse</a:t>
            </a:r>
          </a:p>
          <a:p>
            <a:pPr marL="342900" indent="-342900">
              <a:buFont typeface="+mj-lt"/>
              <a:buAutoNum type="arabicPeriod"/>
              <a:defRPr/>
            </a:pPr>
            <a:r>
              <a:rPr lang="fr-FR" b="1" dirty="0">
                <a:effectLst>
                  <a:outerShdw blurRad="38100" dist="38100" dir="2700000" algn="tl">
                    <a:srgbClr val="000000">
                      <a:alpha val="43137"/>
                    </a:srgbClr>
                  </a:outerShdw>
                </a:effectLst>
              </a:rPr>
              <a:t>L’adventice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4"/>
                </a:solidFill>
              </a:rPr>
              <a:t>Structure histologique de l’œsophage</a:t>
            </a:r>
            <a:endParaRPr lang="fr-FR" dirty="0">
              <a:solidFill>
                <a:schemeClr val="accent4"/>
              </a:solidFill>
            </a:endParaRPr>
          </a:p>
        </p:txBody>
      </p:sp>
      <p:pic>
        <p:nvPicPr>
          <p:cNvPr id="4" name="Picture 2"/>
          <p:cNvPicPr>
            <a:picLocks noGrp="1" noChangeAspect="1" noChangeArrowheads="1"/>
          </p:cNvPicPr>
          <p:nvPr>
            <p:ph idx="1"/>
          </p:nvPr>
        </p:nvPicPr>
        <p:blipFill>
          <a:blip r:embed="rId2" cstate="print"/>
          <a:stretch>
            <a:fillRect/>
          </a:stretch>
        </p:blipFill>
        <p:spPr bwMode="auto">
          <a:xfrm>
            <a:off x="1302705" y="1935163"/>
            <a:ext cx="6538590" cy="4389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05"/>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 calcmode="lin" valueType="num">
                                      <p:cBhvr>
                                        <p:cTn id="9" dur="1000" fill="hold"/>
                                        <p:tgtEl>
                                          <p:spTgt spid="4"/>
                                        </p:tgtEl>
                                        <p:attrNameLst>
                                          <p:attrName>ppt_x</p:attrName>
                                        </p:attrNameLst>
                                      </p:cBhvr>
                                      <p:tavLst>
                                        <p:tav tm="0">
                                          <p:val>
                                            <p:strVal val="#ppt_x-.2"/>
                                          </p:val>
                                        </p:tav>
                                        <p:tav tm="100000">
                                          <p:val>
                                            <p:strVal val="#ppt_x"/>
                                          </p:val>
                                        </p:tav>
                                      </p:tavLst>
                                    </p:anim>
                                    <p:anim calcmode="lin" valueType="num">
                                      <p:cBhvr>
                                        <p:cTn id="10" dur="1000" fill="hold"/>
                                        <p:tgtEl>
                                          <p:spTgt spid="4"/>
                                        </p:tgtEl>
                                        <p:attrNameLst>
                                          <p:attrName>ppt_y</p:attrName>
                                        </p:attrNameLst>
                                      </p:cBhvr>
                                      <p:tavLst>
                                        <p:tav tm="0">
                                          <p:val>
                                            <p:strVal val="#ppt_y"/>
                                          </p:val>
                                        </p:tav>
                                        <p:tav tm="100000">
                                          <p:val>
                                            <p:strVal val="#ppt_y"/>
                                          </p:val>
                                        </p:tav>
                                      </p:tavLst>
                                    </p:anim>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
            <a:ext cx="9144000" cy="6858000"/>
          </a:xfrm>
        </p:spPr>
        <p:txBody>
          <a:bodyPr>
            <a:normAutofit/>
          </a:bodyPr>
          <a:lstStyle/>
          <a:p>
            <a:pPr>
              <a:buNone/>
            </a:pPr>
            <a:r>
              <a:rPr lang="fr-FR" sz="3100" dirty="0" smtClean="0">
                <a:latin typeface="Comic Sans MS" pitchFamily="66" charset="0"/>
              </a:rPr>
              <a:t>En coupe transversale la lumière de l’œsophage est entourée par les4 couches caractéristiques du tube digestif:  </a:t>
            </a:r>
          </a:p>
          <a:p>
            <a:pPr>
              <a:buNone/>
            </a:pPr>
            <a:r>
              <a:rPr lang="fr-FR" sz="3100" b="1" i="1" dirty="0" smtClean="0">
                <a:solidFill>
                  <a:schemeClr val="accent4"/>
                </a:solidFill>
                <a:latin typeface="Comic Sans MS" pitchFamily="66" charset="0"/>
              </a:rPr>
              <a:t>a)La muqueuse: </a:t>
            </a:r>
          </a:p>
          <a:p>
            <a:pPr>
              <a:buNone/>
            </a:pPr>
            <a:r>
              <a:rPr lang="fr-FR" sz="3100" dirty="0" smtClean="0">
                <a:latin typeface="Comic Sans MS" pitchFamily="66" charset="0"/>
              </a:rPr>
              <a:t>    Elle comporte un épithélium pavimenteux pluristratifié non kératinisé celui-ci repose sur un chorion de tissu conjonctif lâche, dans la partie inferieure sont réparties des glandes </a:t>
            </a:r>
            <a:r>
              <a:rPr lang="fr-FR" sz="3100" dirty="0" err="1" smtClean="0">
                <a:latin typeface="Comic Sans MS" pitchFamily="66" charset="0"/>
              </a:rPr>
              <a:t>tubulo</a:t>
            </a:r>
            <a:r>
              <a:rPr lang="fr-FR" sz="3100" dirty="0" smtClean="0">
                <a:latin typeface="Comic Sans MS" pitchFamily="66" charset="0"/>
              </a:rPr>
              <a:t> alvéolaires composées purement </a:t>
            </a:r>
            <a:r>
              <a:rPr lang="fr-FR" sz="3100" b="1" dirty="0" smtClean="0">
                <a:solidFill>
                  <a:srgbClr val="FF0000"/>
                </a:solidFill>
                <a:latin typeface="Comic Sans MS" pitchFamily="66" charset="0"/>
              </a:rPr>
              <a:t>muqueuses ou glandes cardiales.</a:t>
            </a:r>
          </a:p>
          <a:p>
            <a:pPr>
              <a:buNone/>
            </a:pPr>
            <a:r>
              <a:rPr lang="fr-FR" sz="3100" dirty="0" smtClean="0">
                <a:latin typeface="Comic Sans MS" pitchFamily="66" charset="0"/>
              </a:rPr>
              <a:t>   La musculaire muqueuse est </a:t>
            </a:r>
            <a:r>
              <a:rPr lang="fr-FR" sz="3100" dirty="0" smtClean="0">
                <a:solidFill>
                  <a:srgbClr val="0070C0"/>
                </a:solidFill>
                <a:latin typeface="Comic Sans MS" pitchFamily="66" charset="0"/>
              </a:rPr>
              <a:t>absente</a:t>
            </a:r>
            <a:r>
              <a:rPr lang="fr-FR" sz="3100" dirty="0" smtClean="0">
                <a:latin typeface="Comic Sans MS" pitchFamily="66" charset="0"/>
              </a:rPr>
              <a:t> au ¼ supérieure de l’œsophage et n’apparait que dans les parties moyennes et inférieures. </a:t>
            </a:r>
          </a:p>
          <a:p>
            <a:pPr>
              <a:buNone/>
            </a:pP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714375"/>
            <a:ext cx="9144000" cy="6143625"/>
          </a:xfrm>
        </p:spPr>
        <p:txBody>
          <a:bodyPr>
            <a:normAutofit/>
          </a:bodyPr>
          <a:lstStyle/>
          <a:p>
            <a:pPr>
              <a:buNone/>
            </a:pPr>
            <a:r>
              <a:rPr lang="fr-FR" sz="3600" b="1" i="1" dirty="0" smtClean="0">
                <a:solidFill>
                  <a:schemeClr val="accent4"/>
                </a:solidFill>
                <a:latin typeface="Comic Sans MS" pitchFamily="66" charset="0"/>
              </a:rPr>
              <a:t>b)La sous muqueuse:  </a:t>
            </a:r>
          </a:p>
          <a:p>
            <a:pPr>
              <a:buNone/>
            </a:pPr>
            <a:r>
              <a:rPr lang="fr-FR" sz="3600" b="1" i="1" dirty="0" smtClean="0">
                <a:latin typeface="Comic Sans MS" pitchFamily="66" charset="0"/>
              </a:rPr>
              <a:t> </a:t>
            </a:r>
            <a:r>
              <a:rPr lang="fr-FR" dirty="0" smtClean="0">
                <a:latin typeface="Comic Sans MS" pitchFamily="66" charset="0"/>
              </a:rPr>
              <a:t> Elle est faite d’un tissu conjonctif lâche riche en fibres élastiques renfermant des glandes acineuses </a:t>
            </a:r>
            <a:r>
              <a:rPr lang="fr-FR" dirty="0" err="1" smtClean="0">
                <a:latin typeface="Comic Sans MS" pitchFamily="66" charset="0"/>
              </a:rPr>
              <a:t>séro</a:t>
            </a:r>
            <a:r>
              <a:rPr lang="fr-FR" dirty="0" smtClean="0">
                <a:latin typeface="Comic Sans MS" pitchFamily="66" charset="0"/>
              </a:rPr>
              <a:t> muqueuses ou bien glandes œsophagiennes qui sont réparties sur toute la hauteur de l’œsophage.</a:t>
            </a:r>
          </a:p>
          <a:p>
            <a:pPr>
              <a:buNone/>
            </a:pPr>
            <a:r>
              <a:rPr lang="fr-FR" dirty="0" smtClean="0">
                <a:latin typeface="Comic Sans MS" pitchFamily="66" charset="0"/>
              </a:rPr>
              <a:t> </a:t>
            </a:r>
            <a:r>
              <a:rPr lang="fr-FR" sz="3600" b="1" i="1" dirty="0" smtClean="0">
                <a:solidFill>
                  <a:srgbClr val="7030A0"/>
                </a:solidFill>
                <a:latin typeface="Comic Sans MS" pitchFamily="66" charset="0"/>
              </a:rPr>
              <a:t>c)La musculeuse:</a:t>
            </a:r>
          </a:p>
          <a:p>
            <a:pPr>
              <a:buNone/>
            </a:pPr>
            <a:r>
              <a:rPr lang="fr-FR" dirty="0" smtClean="0">
                <a:latin typeface="Comic Sans MS" pitchFamily="66" charset="0"/>
              </a:rPr>
              <a:t>   Elle est formée de deux couches circulaire interne et longitudinale externe.</a:t>
            </a:r>
          </a:p>
          <a:p>
            <a:pPr>
              <a:buNone/>
            </a:pPr>
            <a:endParaRPr lang="fr-FR" sz="3600" dirty="0" smtClean="0">
              <a:latin typeface="Comic Sans MS" pitchFamily="66" charset="0"/>
            </a:endParaRPr>
          </a:p>
          <a:p>
            <a:pPr>
              <a:buNone/>
            </a:pPr>
            <a:r>
              <a:rPr lang="fr-FR" sz="3600" b="1" i="1" dirty="0" smtClean="0">
                <a:solidFill>
                  <a:srgbClr val="FF0000"/>
                </a:solidFill>
                <a:latin typeface="Comic Sans MS" pitchFamily="66" charset="0"/>
              </a:rPr>
              <a:t>d)La séreuse:</a:t>
            </a:r>
          </a:p>
          <a:p>
            <a:pPr>
              <a:buNone/>
            </a:pPr>
            <a:r>
              <a:rPr lang="fr-FR" dirty="0" smtClean="0">
                <a:latin typeface="Comic Sans MS" pitchFamily="66" charset="0"/>
              </a:rPr>
              <a:t>   C’est un tissu conjonctif lâche.</a:t>
            </a:r>
          </a:p>
          <a:p>
            <a:pPr>
              <a:buNone/>
            </a:pP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14290"/>
            <a:ext cx="8229600" cy="1143000"/>
          </a:xfrm>
        </p:spPr>
        <p:txBody>
          <a:bodyPr/>
          <a:lstStyle/>
          <a:p>
            <a:r>
              <a:rPr lang="fr-FR" dirty="0" smtClean="0">
                <a:solidFill>
                  <a:schemeClr val="accent4"/>
                </a:solidFill>
              </a:rPr>
              <a:t>      Le tube digestif</a:t>
            </a:r>
            <a:endParaRPr lang="fr-FR" dirty="0">
              <a:solidFill>
                <a:schemeClr val="accent4"/>
              </a:solidFill>
            </a:endParaRPr>
          </a:p>
        </p:txBody>
      </p:sp>
      <p:sp>
        <p:nvSpPr>
          <p:cNvPr id="3" name="Espace réservé du contenu 2"/>
          <p:cNvSpPr>
            <a:spLocks noGrp="1"/>
          </p:cNvSpPr>
          <p:nvPr>
            <p:ph idx="1"/>
          </p:nvPr>
        </p:nvSpPr>
        <p:spPr>
          <a:xfrm>
            <a:off x="357158" y="1571612"/>
            <a:ext cx="5900750" cy="4525963"/>
          </a:xfrm>
        </p:spPr>
        <p:txBody>
          <a:bodyPr>
            <a:normAutofit fontScale="92500" lnSpcReduction="20000"/>
          </a:bodyPr>
          <a:lstStyle/>
          <a:p>
            <a:pPr>
              <a:buNone/>
            </a:pPr>
            <a:r>
              <a:rPr lang="fr-FR" sz="4000" dirty="0" smtClean="0">
                <a:solidFill>
                  <a:schemeClr val="accent4"/>
                </a:solidFill>
                <a:latin typeface="Comic Sans MS" pitchFamily="66" charset="0"/>
              </a:rPr>
              <a:t>Définition : </a:t>
            </a:r>
          </a:p>
          <a:p>
            <a:pPr>
              <a:buNone/>
            </a:pPr>
            <a:r>
              <a:rPr lang="fr-FR" dirty="0" smtClean="0">
                <a:latin typeface="Comic Sans MS" pitchFamily="66" charset="0"/>
              </a:rPr>
              <a:t>Il s’étend de la cavité buccale jusqu’ à l’anus, sa fonction est lié à l</a:t>
            </a:r>
            <a:r>
              <a:rPr lang="fr-FR" dirty="0" smtClean="0">
                <a:solidFill>
                  <a:srgbClr val="B11F95"/>
                </a:solidFill>
                <a:latin typeface="Comic Sans MS" pitchFamily="66" charset="0"/>
              </a:rPr>
              <a:t>’ingestion</a:t>
            </a:r>
            <a:r>
              <a:rPr lang="fr-FR" dirty="0" smtClean="0">
                <a:latin typeface="Comic Sans MS" pitchFamily="66" charset="0"/>
              </a:rPr>
              <a:t>  des aliments et leur </a:t>
            </a:r>
            <a:r>
              <a:rPr lang="fr-FR" dirty="0" smtClean="0">
                <a:solidFill>
                  <a:srgbClr val="B11F95"/>
                </a:solidFill>
                <a:latin typeface="Comic Sans MS" pitchFamily="66" charset="0"/>
              </a:rPr>
              <a:t>transformation</a:t>
            </a:r>
            <a:r>
              <a:rPr lang="fr-FR" dirty="0" smtClean="0">
                <a:latin typeface="Comic Sans MS" pitchFamily="66" charset="0"/>
              </a:rPr>
              <a:t> , à leur </a:t>
            </a:r>
            <a:r>
              <a:rPr lang="fr-FR" dirty="0" smtClean="0">
                <a:solidFill>
                  <a:srgbClr val="B11F95"/>
                </a:solidFill>
                <a:latin typeface="Comic Sans MS" pitchFamily="66" charset="0"/>
              </a:rPr>
              <a:t>progression</a:t>
            </a:r>
            <a:r>
              <a:rPr lang="fr-FR" dirty="0" smtClean="0">
                <a:latin typeface="Comic Sans MS" pitchFamily="66" charset="0"/>
              </a:rPr>
              <a:t>, à leur </a:t>
            </a:r>
            <a:r>
              <a:rPr lang="fr-FR" dirty="0" smtClean="0">
                <a:solidFill>
                  <a:srgbClr val="B11F95"/>
                </a:solidFill>
                <a:latin typeface="Comic Sans MS" pitchFamily="66" charset="0"/>
              </a:rPr>
              <a:t>absorption</a:t>
            </a:r>
            <a:r>
              <a:rPr lang="fr-FR" dirty="0" smtClean="0">
                <a:latin typeface="Comic Sans MS" pitchFamily="66" charset="0"/>
              </a:rPr>
              <a:t> sous forme de molécules simples et enfin à l’</a:t>
            </a:r>
            <a:r>
              <a:rPr lang="fr-FR" dirty="0" smtClean="0">
                <a:solidFill>
                  <a:srgbClr val="B11F95"/>
                </a:solidFill>
                <a:latin typeface="Comic Sans MS" pitchFamily="66" charset="0"/>
              </a:rPr>
              <a:t>élimination</a:t>
            </a:r>
            <a:r>
              <a:rPr lang="fr-FR" dirty="0" smtClean="0">
                <a:latin typeface="Comic Sans MS" pitchFamily="66" charset="0"/>
              </a:rPr>
              <a:t> des résidus .</a:t>
            </a:r>
          </a:p>
          <a:p>
            <a:pPr>
              <a:buNone/>
            </a:pPr>
            <a:r>
              <a:rPr lang="fr-FR" dirty="0" smtClean="0">
                <a:latin typeface="Comic Sans MS" pitchFamily="66" charset="0"/>
              </a:rPr>
              <a:t>Il comporte: </a:t>
            </a:r>
          </a:p>
          <a:p>
            <a:pPr>
              <a:buNone/>
            </a:pPr>
            <a:r>
              <a:rPr lang="fr-FR" dirty="0" smtClean="0">
                <a:latin typeface="Comic Sans MS" pitchFamily="66" charset="0"/>
              </a:rPr>
              <a:t>  </a:t>
            </a:r>
            <a:r>
              <a:rPr lang="fr-FR" i="1" dirty="0" smtClean="0">
                <a:solidFill>
                  <a:srgbClr val="FF0000"/>
                </a:solidFill>
                <a:latin typeface="Comic Sans MS" pitchFamily="66" charset="0"/>
              </a:rPr>
              <a:t>1-La cavité buccale </a:t>
            </a:r>
          </a:p>
          <a:p>
            <a:pPr>
              <a:buNone/>
            </a:pPr>
            <a:r>
              <a:rPr lang="fr-FR" dirty="0" smtClean="0">
                <a:solidFill>
                  <a:srgbClr val="00B0F0"/>
                </a:solidFill>
                <a:latin typeface="Comic Sans MS" pitchFamily="66" charset="0"/>
              </a:rPr>
              <a:t>    </a:t>
            </a:r>
            <a:r>
              <a:rPr lang="fr-FR" i="1" dirty="0" smtClean="0">
                <a:solidFill>
                  <a:srgbClr val="00B0F0"/>
                </a:solidFill>
                <a:latin typeface="Comic Sans MS" pitchFamily="66" charset="0"/>
              </a:rPr>
              <a:t>2-L’œsophage </a:t>
            </a:r>
          </a:p>
          <a:p>
            <a:pPr>
              <a:buNone/>
            </a:pPr>
            <a:r>
              <a:rPr lang="fr-FR" i="1" dirty="0" smtClean="0">
                <a:latin typeface="Comic Sans MS" pitchFamily="66" charset="0"/>
              </a:rPr>
              <a:t>       </a:t>
            </a:r>
            <a:r>
              <a:rPr lang="fr-FR" i="1" dirty="0" smtClean="0">
                <a:solidFill>
                  <a:srgbClr val="7030A0"/>
                </a:solidFill>
                <a:latin typeface="Comic Sans MS" pitchFamily="66" charset="0"/>
              </a:rPr>
              <a:t>3-L’estomac</a:t>
            </a:r>
          </a:p>
          <a:p>
            <a:pPr>
              <a:buNone/>
            </a:pPr>
            <a:r>
              <a:rPr lang="fr-FR" i="1" dirty="0" smtClean="0">
                <a:latin typeface="Comic Sans MS" pitchFamily="66" charset="0"/>
              </a:rPr>
              <a:t>           </a:t>
            </a:r>
            <a:r>
              <a:rPr lang="fr-FR" i="1" dirty="0" smtClean="0">
                <a:solidFill>
                  <a:srgbClr val="00B050"/>
                </a:solidFill>
                <a:latin typeface="Comic Sans MS" pitchFamily="66" charset="0"/>
              </a:rPr>
              <a:t>4-L’intestin grêle et le gros intestin</a:t>
            </a:r>
            <a:r>
              <a:rPr lang="fr-FR" sz="2800" i="1" dirty="0" smtClean="0">
                <a:solidFill>
                  <a:srgbClr val="00B050"/>
                </a:solidFill>
                <a:latin typeface="Comic Sans MS" pitchFamily="66" charset="0"/>
              </a:rPr>
              <a:t> </a:t>
            </a:r>
            <a:r>
              <a:rPr lang="fr-FR" i="1" dirty="0" smtClean="0">
                <a:solidFill>
                  <a:srgbClr val="00B050"/>
                </a:solidFill>
                <a:latin typeface="Comic Sans MS" pitchFamily="66" charset="0"/>
              </a:rPr>
              <a:t> </a:t>
            </a:r>
          </a:p>
          <a:p>
            <a:pPr>
              <a:buNone/>
            </a:pP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6660233" y="-1"/>
            <a:ext cx="2483768" cy="68599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4"/>
                </a:solidFill>
                <a:effectLst>
                  <a:outerShdw blurRad="38100" dist="38100" dir="2700000" algn="tl">
                    <a:srgbClr val="000000">
                      <a:alpha val="43137"/>
                    </a:srgbClr>
                  </a:outerShdw>
                </a:effectLst>
                <a:latin typeface="Comic Sans MS" pitchFamily="66" charset="0"/>
              </a:rPr>
              <a:t>Les prés estomacs des              ruminants</a:t>
            </a:r>
            <a:endParaRPr lang="fr-FR" dirty="0">
              <a:solidFill>
                <a:schemeClr val="accent4"/>
              </a:solidFill>
            </a:endParaRPr>
          </a:p>
        </p:txBody>
      </p:sp>
      <p:sp>
        <p:nvSpPr>
          <p:cNvPr id="3" name="Espace réservé du contenu 2"/>
          <p:cNvSpPr>
            <a:spLocks noGrp="1"/>
          </p:cNvSpPr>
          <p:nvPr>
            <p:ph idx="1"/>
          </p:nvPr>
        </p:nvSpPr>
        <p:spPr/>
        <p:txBody>
          <a:bodyPr/>
          <a:lstStyle/>
          <a:p>
            <a:pPr>
              <a:lnSpc>
                <a:spcPct val="150000"/>
              </a:lnSpc>
              <a:buNone/>
            </a:pPr>
            <a:r>
              <a:rPr lang="fr-FR" sz="2800" dirty="0" smtClean="0">
                <a:effectLst>
                  <a:outerShdw blurRad="38100" dist="38100" dir="2700000" algn="tl">
                    <a:srgbClr val="000000">
                      <a:alpha val="43137"/>
                    </a:srgbClr>
                  </a:outerShdw>
                </a:effectLst>
                <a:latin typeface="Comic Sans MS" pitchFamily="66" charset="0"/>
              </a:rPr>
              <a:t> </a:t>
            </a:r>
            <a:r>
              <a:rPr lang="fr-FR" dirty="0" smtClean="0">
                <a:effectLst>
                  <a:outerShdw blurRad="38100" dist="38100" dir="2700000" algn="tl">
                    <a:srgbClr val="000000">
                      <a:alpha val="43137"/>
                    </a:srgbClr>
                  </a:outerShdw>
                </a:effectLst>
                <a:latin typeface="Comic Sans MS" pitchFamily="66" charset="0"/>
              </a:rPr>
              <a:t>Les prés estomacs des ruminants sont:</a:t>
            </a:r>
          </a:p>
          <a:p>
            <a:pPr>
              <a:lnSpc>
                <a:spcPct val="150000"/>
              </a:lnSpc>
              <a:buNone/>
            </a:pPr>
            <a:r>
              <a:rPr lang="fr-FR" sz="2800" dirty="0" smtClean="0">
                <a:latin typeface="Comic Sans MS" pitchFamily="66" charset="0"/>
              </a:rPr>
              <a:t>    </a:t>
            </a:r>
            <a:r>
              <a:rPr lang="fr-FR" dirty="0" smtClean="0">
                <a:solidFill>
                  <a:srgbClr val="0000FF"/>
                </a:solidFill>
                <a:latin typeface="Comic Sans MS" pitchFamily="66" charset="0"/>
              </a:rPr>
              <a:t>a) Le rumen (La panse)</a:t>
            </a:r>
          </a:p>
          <a:p>
            <a:pPr>
              <a:lnSpc>
                <a:spcPct val="150000"/>
              </a:lnSpc>
              <a:buNone/>
            </a:pPr>
            <a:r>
              <a:rPr lang="fr-FR" dirty="0" smtClean="0">
                <a:solidFill>
                  <a:srgbClr val="0000FF"/>
                </a:solidFill>
                <a:latin typeface="Comic Sans MS" pitchFamily="66" charset="0"/>
              </a:rPr>
              <a:t>         </a:t>
            </a:r>
            <a:r>
              <a:rPr lang="fr-FR" dirty="0" smtClean="0">
                <a:solidFill>
                  <a:srgbClr val="FF33CC"/>
                </a:solidFill>
                <a:latin typeface="Comic Sans MS" pitchFamily="66" charset="0"/>
              </a:rPr>
              <a:t>b) Le réseau (Le réticulum) </a:t>
            </a:r>
            <a:r>
              <a:rPr lang="fr-FR" sz="2800" dirty="0" smtClean="0">
                <a:latin typeface="Comic Sans MS" pitchFamily="66" charset="0"/>
              </a:rPr>
              <a:t> </a:t>
            </a:r>
            <a:endParaRPr lang="fr-FR" sz="2800" dirty="0" smtClean="0">
              <a:solidFill>
                <a:srgbClr val="0000FF"/>
              </a:solidFill>
              <a:latin typeface="Comic Sans MS" pitchFamily="66" charset="0"/>
            </a:endParaRPr>
          </a:p>
          <a:p>
            <a:pPr>
              <a:lnSpc>
                <a:spcPct val="150000"/>
              </a:lnSpc>
              <a:buNone/>
            </a:pPr>
            <a:r>
              <a:rPr lang="fr-FR" sz="2800" dirty="0" smtClean="0">
                <a:latin typeface="Comic Sans MS" pitchFamily="66" charset="0"/>
              </a:rPr>
              <a:t>            </a:t>
            </a:r>
            <a:r>
              <a:rPr lang="fr-FR" dirty="0" smtClean="0">
                <a:solidFill>
                  <a:srgbClr val="00B0F0"/>
                </a:solidFill>
                <a:latin typeface="Comic Sans MS" pitchFamily="66" charset="0"/>
              </a:rPr>
              <a:t>c) Le feuillet (L’omasum)</a:t>
            </a:r>
            <a:endParaRPr lang="fr-FR" sz="2800" dirty="0" smtClean="0">
              <a:solidFill>
                <a:srgbClr val="00B0F0"/>
              </a:solidFill>
              <a:latin typeface="Comic Sans MS" pitchFamily="66" charset="0"/>
            </a:endParaRPr>
          </a:p>
          <a:p>
            <a:pPr>
              <a:lnSpc>
                <a:spcPct val="150000"/>
              </a:lnSpc>
              <a:buNone/>
            </a:pPr>
            <a:r>
              <a:rPr lang="fr-FR" dirty="0" smtClean="0">
                <a:solidFill>
                  <a:srgbClr val="7030A0"/>
                </a:solidFill>
                <a:latin typeface="Comic Sans MS" pitchFamily="66" charset="0"/>
              </a:rPr>
              <a:t>.</a:t>
            </a: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4"/>
                </a:solidFill>
              </a:rPr>
              <a:t>Les prés estomacs des ruminants</a:t>
            </a:r>
            <a:endParaRPr lang="fr-FR" dirty="0">
              <a:solidFill>
                <a:schemeClr val="accent4"/>
              </a:solidFill>
            </a:endParaRPr>
          </a:p>
        </p:txBody>
      </p:sp>
      <p:pic>
        <p:nvPicPr>
          <p:cNvPr id="4" name="Picture 3" descr="E:\chafia\SONIA\FAC\2em Année\1_estomac_g.gif"/>
          <p:cNvPicPr>
            <a:picLocks noGrp="1" noChangeAspect="1" noChangeArrowheads="1"/>
          </p:cNvPicPr>
          <p:nvPr>
            <p:ph idx="1"/>
          </p:nvPr>
        </p:nvPicPr>
        <p:blipFill>
          <a:blip r:embed="rId2" cstate="print"/>
          <a:stretch>
            <a:fillRect/>
          </a:stretch>
        </p:blipFill>
        <p:spPr bwMode="auto">
          <a:xfrm>
            <a:off x="500034" y="2143116"/>
            <a:ext cx="7929617" cy="42148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chemeClr val="accent4"/>
                </a:solidFill>
              </a:rPr>
              <a:t>Les prés estomacs des ruminants</a:t>
            </a:r>
            <a:endParaRPr lang="fr-FR" dirty="0">
              <a:solidFill>
                <a:schemeClr val="accent4"/>
              </a:solidFill>
            </a:endParaRPr>
          </a:p>
        </p:txBody>
      </p:sp>
      <p:pic>
        <p:nvPicPr>
          <p:cNvPr id="4" name="Picture 1" descr="C:\Documents and Settings\SONI@\Bureau\cow_stomach2.jpg"/>
          <p:cNvPicPr>
            <a:picLocks noGrp="1" noChangeAspect="1" noChangeArrowheads="1"/>
          </p:cNvPicPr>
          <p:nvPr>
            <p:ph idx="1"/>
          </p:nvPr>
        </p:nvPicPr>
        <p:blipFill>
          <a:blip r:embed="rId2" cstate="print"/>
          <a:stretch>
            <a:fillRect/>
          </a:stretch>
        </p:blipFill>
        <p:spPr bwMode="auto">
          <a:xfrm>
            <a:off x="1457872" y="1935163"/>
            <a:ext cx="6228255" cy="43894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4"/>
                                        </p:tgtEl>
                                        <p:attrNameLst>
                                          <p:attrName>ppt_y</p:attrName>
                                        </p:attrNameLst>
                                      </p:cBhvr>
                                      <p:tavLst>
                                        <p:tav tm="0">
                                          <p:val>
                                            <p:strVal val="#ppt_y"/>
                                          </p:val>
                                        </p:tav>
                                        <p:tav tm="100000">
                                          <p:val>
                                            <p:strVal val="#ppt_y"/>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5400" dirty="0" smtClean="0">
                <a:latin typeface="Comic Sans MS" pitchFamily="66" charset="0"/>
              </a:rPr>
              <a:t> </a:t>
            </a:r>
            <a:r>
              <a:rPr lang="fr-FR" sz="5400" dirty="0" smtClean="0">
                <a:solidFill>
                  <a:schemeClr val="accent4"/>
                </a:solidFill>
                <a:latin typeface="Comic Sans MS" pitchFamily="66" charset="0"/>
              </a:rPr>
              <a:t>Le rumen (La panse):</a:t>
            </a:r>
            <a:r>
              <a:rPr lang="fr-FR" dirty="0" smtClean="0">
                <a:solidFill>
                  <a:schemeClr val="accent4"/>
                </a:solidFill>
                <a:latin typeface="Comic Sans MS" pitchFamily="66" charset="0"/>
              </a:rPr>
              <a:t>  </a:t>
            </a:r>
          </a:p>
        </p:txBody>
      </p:sp>
      <p:sp>
        <p:nvSpPr>
          <p:cNvPr id="3" name="Espace réservé du contenu 2"/>
          <p:cNvSpPr>
            <a:spLocks noGrp="1"/>
          </p:cNvSpPr>
          <p:nvPr>
            <p:ph idx="1"/>
          </p:nvPr>
        </p:nvSpPr>
        <p:spPr/>
        <p:txBody>
          <a:bodyPr>
            <a:normAutofit fontScale="92500" lnSpcReduction="10000"/>
          </a:bodyPr>
          <a:lstStyle/>
          <a:p>
            <a:pPr>
              <a:buNone/>
            </a:pPr>
            <a:r>
              <a:rPr lang="fr-FR" dirty="0" smtClean="0">
                <a:latin typeface="Comic Sans MS" pitchFamily="66" charset="0"/>
              </a:rPr>
              <a:t>Il est le plus grand compartiment.</a:t>
            </a:r>
          </a:p>
          <a:p>
            <a:pPr>
              <a:buNone/>
            </a:pPr>
            <a:r>
              <a:rPr lang="fr-FR" dirty="0" smtClean="0">
                <a:latin typeface="Comic Sans MS" pitchFamily="66" charset="0"/>
              </a:rPr>
              <a:t>     Sa muqueuse forme des villosités du rumen ou de papilles de 1cm de hauteur linguiformes coniques pourvues d’un corps papillaire délimité par un épithélium pavimenteux kératinisé qui repose sur un chorion assez dense.</a:t>
            </a:r>
          </a:p>
          <a:p>
            <a:pPr>
              <a:buNone/>
            </a:pPr>
            <a:r>
              <a:rPr lang="fr-FR" dirty="0" smtClean="0">
                <a:latin typeface="Comic Sans MS" pitchFamily="66" charset="0"/>
              </a:rPr>
              <a:t>   La musculeuse  est formée de 2 à 3 couches, les internes sont circulaires et l’externe est longitudinale, elle est épaisse au niveau des piliers.</a:t>
            </a:r>
          </a:p>
          <a:p>
            <a:pPr>
              <a:buNone/>
            </a:pPr>
            <a:r>
              <a:rPr lang="fr-FR" dirty="0" smtClean="0">
                <a:latin typeface="Comic Sans MS" pitchFamily="66" charset="0"/>
              </a:rPr>
              <a:t>   La séreuse  possède un tissu conjonctif lâche et beaucoup de tissu adipeux, elle abrite de gros vaisseaux sanguins et des nerfs.</a:t>
            </a:r>
          </a:p>
          <a:p>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rumen</a:t>
            </a:r>
            <a:endParaRPr lang="fr-FR" dirty="0">
              <a:solidFill>
                <a:schemeClr val="accent4"/>
              </a:solidFill>
            </a:endParaRPr>
          </a:p>
        </p:txBody>
      </p:sp>
      <p:pic>
        <p:nvPicPr>
          <p:cNvPr id="4" name="Picture 2" descr="C:\Documents and Settings\SONI@\Bureau\cow_rumen.jpg"/>
          <p:cNvPicPr>
            <a:picLocks noGrp="1" noChangeAspect="1" noChangeArrowheads="1"/>
          </p:cNvPicPr>
          <p:nvPr>
            <p:ph idx="1"/>
          </p:nvPr>
        </p:nvPicPr>
        <p:blipFill>
          <a:blip r:embed="rId2" cstate="print"/>
          <a:srcRect/>
          <a:stretch>
            <a:fillRect/>
          </a:stretch>
        </p:blipFill>
        <p:spPr bwMode="auto">
          <a:xfrm>
            <a:off x="214282" y="1857364"/>
            <a:ext cx="4143372" cy="4114800"/>
          </a:xfrm>
          <a:prstGeom prst="rect">
            <a:avLst/>
          </a:prstGeom>
          <a:noFill/>
        </p:spPr>
      </p:pic>
      <p:pic>
        <p:nvPicPr>
          <p:cNvPr id="5" name="Picture 2" descr="http://www.vivo.colostate.edu/hbooks/pathphys/digestion/herbivores/rumen_pap.jpg"/>
          <p:cNvPicPr>
            <a:picLocks noChangeAspect="1" noChangeArrowheads="1"/>
          </p:cNvPicPr>
          <p:nvPr/>
        </p:nvPicPr>
        <p:blipFill>
          <a:blip r:embed="rId3"/>
          <a:srcRect/>
          <a:stretch>
            <a:fillRect/>
          </a:stretch>
        </p:blipFill>
        <p:spPr bwMode="auto">
          <a:xfrm>
            <a:off x="4500562" y="1857364"/>
            <a:ext cx="4445000" cy="40719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4"/>
                                        </p:tgtEl>
                                        <p:attrNameLst>
                                          <p:attrName>ppt_y</p:attrName>
                                        </p:attrNameLst>
                                      </p:cBhvr>
                                      <p:tavLst>
                                        <p:tav tm="0">
                                          <p:val>
                                            <p:strVal val="#ppt_y"/>
                                          </p:val>
                                        </p:tav>
                                        <p:tav tm="100000">
                                          <p:val>
                                            <p:strVal val="#ppt_y"/>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630" y="397480"/>
            <a:ext cx="2917379" cy="6370975"/>
          </a:xfrm>
          <a:prstGeom prst="rect">
            <a:avLst/>
          </a:prstGeom>
        </p:spPr>
        <p:txBody>
          <a:bodyPr wrap="square">
            <a:spAutoFit/>
          </a:bodyPr>
          <a:lstStyle/>
          <a:p>
            <a:r>
              <a:rPr lang="fr-FR" sz="2400" b="1" i="0" u="sng" dirty="0" smtClean="0">
                <a:solidFill>
                  <a:srgbClr val="343F6E"/>
                </a:solidFill>
                <a:effectLst/>
                <a:latin typeface="Verdana" charset="0"/>
              </a:rPr>
              <a:t>La panse(Rumen)</a:t>
            </a:r>
          </a:p>
          <a:p>
            <a:r>
              <a:rPr lang="fr-FR" b="0" i="0" dirty="0" smtClean="0">
                <a:solidFill>
                  <a:srgbClr val="343F6E"/>
                </a:solidFill>
                <a:effectLst/>
                <a:latin typeface="Verdana" charset="0"/>
              </a:rPr>
              <a:t>La panse est la poche la plus volumineuse. Sa muqueuse se soulève pour former, en 1, des papilles coniques ou allongées. Elles sont larges et irrégulières et portent, en 2, des papilles secondaires. Muqueuse et sous-muqueuse sont confondues. On y note, en 3, la présence de cellules adipeuses. La musculeuse notée en 4, est formée de deux faisceaux de cellules musculaires lisses. </a:t>
            </a:r>
          </a:p>
          <a:p>
            <a:r>
              <a:rPr lang="fr-FR" dirty="0" smtClean="0">
                <a:solidFill>
                  <a:srgbClr val="343F6E"/>
                </a:solidFill>
                <a:latin typeface="Verdana" charset="0"/>
              </a:rPr>
              <a:t>Un épithélium pavimenteux kératinisé</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824" y="1"/>
            <a:ext cx="3823176" cy="6056026"/>
          </a:xfrm>
          <a:prstGeom prst="rect">
            <a:avLst/>
          </a:prstGeom>
        </p:spPr>
      </p:pic>
      <p:sp>
        <p:nvSpPr>
          <p:cNvPr id="4" name="Rectangle 3"/>
          <p:cNvSpPr/>
          <p:nvPr/>
        </p:nvSpPr>
        <p:spPr>
          <a:xfrm>
            <a:off x="5320824" y="6056028"/>
            <a:ext cx="4572000" cy="1200329"/>
          </a:xfrm>
          <a:prstGeom prst="rect">
            <a:avLst/>
          </a:prstGeom>
        </p:spPr>
        <p:txBody>
          <a:bodyPr>
            <a:spAutoFit/>
          </a:bodyPr>
          <a:lstStyle/>
          <a:p>
            <a:r>
              <a:rPr lang="fr-FR" b="1" dirty="0" smtClean="0">
                <a:solidFill>
                  <a:srgbClr val="343F6E"/>
                </a:solidFill>
                <a:effectLst/>
                <a:latin typeface="Verdana" charset="0"/>
              </a:rPr>
              <a:t>Colorations:  </a:t>
            </a:r>
            <a:endParaRPr lang="fr-FR" dirty="0" smtClean="0">
              <a:solidFill>
                <a:srgbClr val="343F6E"/>
              </a:solidFill>
              <a:effectLst/>
              <a:latin typeface="Verdana" charset="0"/>
            </a:endParaRPr>
          </a:p>
          <a:p>
            <a:r>
              <a:rPr lang="fr-FR" u="none" strike="noStrike" dirty="0" err="1" smtClean="0">
                <a:solidFill>
                  <a:srgbClr val="B3AF96"/>
                </a:solidFill>
                <a:effectLst/>
                <a:latin typeface="Verdana" charset="0"/>
              </a:rPr>
              <a:t>Hémalun</a:t>
            </a:r>
            <a:r>
              <a:rPr lang="fr-FR" u="none" strike="noStrike" dirty="0" smtClean="0">
                <a:solidFill>
                  <a:srgbClr val="B3AF96"/>
                </a:solidFill>
                <a:effectLst/>
                <a:latin typeface="Verdana" charset="0"/>
              </a:rPr>
              <a:t>-Erythrosine-Safran;</a:t>
            </a:r>
            <a:endParaRPr lang="fr-FR" dirty="0" smtClean="0">
              <a:solidFill>
                <a:srgbClr val="343F6E"/>
              </a:solidFill>
              <a:effectLst/>
              <a:latin typeface="Verdana" charset="0"/>
            </a:endParaRPr>
          </a:p>
          <a:p>
            <a:r>
              <a:rPr lang="fr-FR" dirty="0" smtClean="0"/>
              <a:t/>
            </a:r>
            <a:br>
              <a:rPr lang="fr-FR" dirty="0" smtClean="0"/>
            </a:br>
            <a:endParaRPr lang="fr-FR" dirty="0"/>
          </a:p>
        </p:txBody>
      </p:sp>
    </p:spTree>
    <p:extLst>
      <p:ext uri="{BB962C8B-B14F-4D97-AF65-F5344CB8AC3E}">
        <p14:creationId xmlns:p14="http://schemas.microsoft.com/office/powerpoint/2010/main" val="1048861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Rumen d’une vache</a:t>
            </a:r>
            <a:endParaRPr lang="fr-FR" dirty="0">
              <a:solidFill>
                <a:schemeClr val="accent4"/>
              </a:solidFill>
            </a:endParaRPr>
          </a:p>
        </p:txBody>
      </p:sp>
      <p:pic>
        <p:nvPicPr>
          <p:cNvPr id="4" name="Picture 2" descr="rumenF.jpg (79931 bytes)"/>
          <p:cNvPicPr>
            <a:picLocks noGrp="1" noChangeAspect="1" noChangeArrowheads="1"/>
          </p:cNvPicPr>
          <p:nvPr>
            <p:ph idx="1"/>
          </p:nvPr>
        </p:nvPicPr>
        <p:blipFill>
          <a:blip r:embed="rId2"/>
          <a:stretch>
            <a:fillRect/>
          </a:stretch>
        </p:blipFill>
        <p:spPr bwMode="auto">
          <a:xfrm>
            <a:off x="2066925" y="2401094"/>
            <a:ext cx="5010150" cy="3457575"/>
          </a:xfrm>
          <a:prstGeom prst="rect">
            <a:avLst/>
          </a:prstGeom>
          <a:noFill/>
          <a:ln w="9525">
            <a:noFill/>
            <a:miter lim="800000"/>
            <a:headEnd/>
            <a:tailEnd/>
          </a:ln>
        </p:spPr>
      </p:pic>
      <p:sp>
        <p:nvSpPr>
          <p:cNvPr id="5" name="Rectangle 4"/>
          <p:cNvSpPr/>
          <p:nvPr/>
        </p:nvSpPr>
        <p:spPr>
          <a:xfrm>
            <a:off x="2643174" y="5929330"/>
            <a:ext cx="3810017" cy="369332"/>
          </a:xfrm>
          <a:prstGeom prst="rect">
            <a:avLst/>
          </a:prstGeom>
        </p:spPr>
        <p:txBody>
          <a:bodyPr wrap="none">
            <a:spAutoFit/>
          </a:bodyPr>
          <a:lstStyle/>
          <a:p>
            <a:pPr algn="ctr"/>
            <a:r>
              <a:rPr lang="fr-FR" b="1" dirty="0" err="1" smtClean="0">
                <a:solidFill>
                  <a:srgbClr val="FF0000"/>
                </a:solidFill>
              </a:rPr>
              <a:t>Epith</a:t>
            </a:r>
            <a:r>
              <a:rPr lang="fr-FR" b="1" dirty="0" smtClean="0">
                <a:solidFill>
                  <a:srgbClr val="FF0000"/>
                </a:solidFill>
              </a:rPr>
              <a:t>. Pavimenteux stratifié kératinisé</a:t>
            </a:r>
            <a:endParaRPr lang="fr-FR" b="1"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1143000"/>
          </a:xfrm>
        </p:spPr>
        <p:txBody>
          <a:bodyPr/>
          <a:lstStyle/>
          <a:p>
            <a:r>
              <a:rPr lang="fr-FR" dirty="0" smtClean="0">
                <a:solidFill>
                  <a:schemeClr val="accent4"/>
                </a:solidFill>
              </a:rPr>
              <a:t>                   Le rumen</a:t>
            </a:r>
            <a:endParaRPr lang="fr-FR" dirty="0">
              <a:solidFill>
                <a:schemeClr val="accent4"/>
              </a:solidFill>
            </a:endParaRPr>
          </a:p>
        </p:txBody>
      </p:sp>
      <p:pic>
        <p:nvPicPr>
          <p:cNvPr id="4" name="Picture 1" descr="C:\Documents and Settings\SONI@\Bureau\s48_rumen2x.jpg"/>
          <p:cNvPicPr>
            <a:picLocks noGrp="1" noChangeAspect="1" noChangeArrowheads="1"/>
          </p:cNvPicPr>
          <p:nvPr>
            <p:ph idx="1"/>
          </p:nvPr>
        </p:nvPicPr>
        <p:blipFill>
          <a:blip r:embed="rId2" cstate="print"/>
          <a:srcRect/>
          <a:stretch>
            <a:fillRect/>
          </a:stretch>
        </p:blipFill>
        <p:spPr bwMode="auto">
          <a:xfrm>
            <a:off x="714348" y="1428736"/>
            <a:ext cx="7929618" cy="3514730"/>
          </a:xfrm>
          <a:prstGeom prst="rect">
            <a:avLst/>
          </a:prstGeom>
          <a:noFill/>
        </p:spPr>
      </p:pic>
      <p:sp>
        <p:nvSpPr>
          <p:cNvPr id="5" name="Rectangle 4"/>
          <p:cNvSpPr/>
          <p:nvPr/>
        </p:nvSpPr>
        <p:spPr>
          <a:xfrm>
            <a:off x="2285984" y="5072074"/>
            <a:ext cx="4572000" cy="1477328"/>
          </a:xfrm>
          <a:prstGeom prst="rect">
            <a:avLst/>
          </a:prstGeom>
        </p:spPr>
        <p:txBody>
          <a:bodyPr wrap="square">
            <a:spAutoFit/>
          </a:bodyPr>
          <a:lstStyle/>
          <a:p>
            <a:pPr marL="342900" indent="-342900" algn="ctr"/>
            <a:r>
              <a:rPr lang="fr-FR" dirty="0" smtClean="0">
                <a:solidFill>
                  <a:srgbClr val="2A2C13"/>
                </a:solidFill>
                <a:latin typeface="Comic Sans MS" pitchFamily="66" charset="0"/>
              </a:rPr>
              <a:t>1-Papille Long  2-Papille Court </a:t>
            </a:r>
          </a:p>
          <a:p>
            <a:pPr marL="342900" indent="-342900" algn="ctr"/>
            <a:r>
              <a:rPr lang="fr-FR" dirty="0" smtClean="0">
                <a:solidFill>
                  <a:srgbClr val="2A2C13"/>
                </a:solidFill>
                <a:latin typeface="Comic Sans MS" pitchFamily="66" charset="0"/>
              </a:rPr>
              <a:t>3-Epithélium pavimenteux stratifié kératinisée </a:t>
            </a:r>
          </a:p>
          <a:p>
            <a:pPr marL="342900" indent="-342900" algn="ctr"/>
            <a:r>
              <a:rPr lang="fr-FR" dirty="0" smtClean="0">
                <a:solidFill>
                  <a:srgbClr val="2A2C13"/>
                </a:solidFill>
                <a:latin typeface="Comic Sans MS" pitchFamily="66" charset="0"/>
              </a:rPr>
              <a:t>4-Lamina </a:t>
            </a:r>
            <a:r>
              <a:rPr lang="fr-FR" dirty="0" err="1" smtClean="0">
                <a:solidFill>
                  <a:srgbClr val="2A2C13"/>
                </a:solidFill>
                <a:latin typeface="Comic Sans MS" pitchFamily="66" charset="0"/>
              </a:rPr>
              <a:t>propria</a:t>
            </a:r>
            <a:r>
              <a:rPr lang="fr-FR" dirty="0" smtClean="0">
                <a:solidFill>
                  <a:srgbClr val="2A2C13"/>
                </a:solidFill>
                <a:latin typeface="Comic Sans MS" pitchFamily="66" charset="0"/>
              </a:rPr>
              <a:t>  5-Sous muqueuse </a:t>
            </a:r>
          </a:p>
          <a:p>
            <a:pPr marL="342900" indent="-342900" algn="ctr"/>
            <a:r>
              <a:rPr lang="fr-FR" dirty="0" smtClean="0">
                <a:solidFill>
                  <a:srgbClr val="2A2C13"/>
                </a:solidFill>
                <a:latin typeface="Comic Sans MS" pitchFamily="66" charset="0"/>
              </a:rPr>
              <a:t>6-Musculeuse externe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857232"/>
            <a:ext cx="8229600" cy="1143000"/>
          </a:xfrm>
        </p:spPr>
        <p:txBody>
          <a:bodyPr>
            <a:normAutofit fontScale="90000"/>
          </a:bodyPr>
          <a:lstStyle/>
          <a:p>
            <a:r>
              <a:rPr lang="fr-FR" sz="5400" dirty="0" smtClean="0">
                <a:solidFill>
                  <a:schemeClr val="accent4"/>
                </a:solidFill>
                <a:latin typeface="Comic Sans MS" pitchFamily="66" charset="0"/>
              </a:rPr>
              <a:t>Le réseau (Le réticulum) </a:t>
            </a:r>
            <a:r>
              <a:rPr lang="fr-FR" sz="5400" dirty="0" smtClean="0">
                <a:latin typeface="Comic Sans MS" pitchFamily="66" charset="0"/>
              </a:rPr>
              <a:t/>
            </a:r>
            <a:br>
              <a:rPr lang="fr-FR" sz="5400" dirty="0" smtClean="0">
                <a:latin typeface="Comic Sans MS" pitchFamily="66" charset="0"/>
              </a:rPr>
            </a:br>
            <a:endParaRPr lang="fr-FR" dirty="0">
              <a:solidFill>
                <a:schemeClr val="accent4"/>
              </a:solidFill>
            </a:endParaRPr>
          </a:p>
        </p:txBody>
      </p:sp>
      <p:sp>
        <p:nvSpPr>
          <p:cNvPr id="3" name="Espace réservé du contenu 2"/>
          <p:cNvSpPr>
            <a:spLocks noGrp="1"/>
          </p:cNvSpPr>
          <p:nvPr>
            <p:ph idx="1"/>
          </p:nvPr>
        </p:nvSpPr>
        <p:spPr>
          <a:xfrm>
            <a:off x="0" y="1500174"/>
            <a:ext cx="9144000" cy="5357826"/>
          </a:xfrm>
        </p:spPr>
        <p:txBody>
          <a:bodyPr>
            <a:normAutofit lnSpcReduction="10000"/>
          </a:bodyPr>
          <a:lstStyle/>
          <a:p>
            <a:pPr>
              <a:lnSpc>
                <a:spcPct val="150000"/>
              </a:lnSpc>
              <a:buNone/>
            </a:pPr>
            <a:r>
              <a:rPr lang="fr-FR" sz="2000" dirty="0" smtClean="0">
                <a:latin typeface="Comic Sans MS" pitchFamily="66" charset="0"/>
              </a:rPr>
              <a:t>C’est un Sac cranial situé contre le diaphragme à gauche, il a une structure hexagonale en nids d’abeille </a:t>
            </a:r>
            <a:r>
              <a:rPr lang="fr-FR" sz="2000" u="sng" dirty="0" smtClean="0">
                <a:latin typeface="Comic Sans MS" pitchFamily="66" charset="0"/>
              </a:rPr>
              <a:t>Rôles:</a:t>
            </a:r>
            <a:r>
              <a:rPr lang="fr-FR" sz="2000" dirty="0" smtClean="0">
                <a:latin typeface="Comic Sans MS" pitchFamily="66" charset="0"/>
              </a:rPr>
              <a:t> Stockage des éléments déglutis notamment les éléments lourds </a:t>
            </a:r>
          </a:p>
          <a:p>
            <a:pPr>
              <a:lnSpc>
                <a:spcPct val="150000"/>
              </a:lnSpc>
              <a:buNone/>
            </a:pPr>
            <a:r>
              <a:rPr lang="fr-FR" sz="2000" dirty="0" smtClean="0">
                <a:latin typeface="Comic Sans MS" pitchFamily="66" charset="0"/>
              </a:rPr>
              <a:t>Avec le rumen, fermentation microbienne (</a:t>
            </a:r>
            <a:r>
              <a:rPr lang="fr-FR" sz="2000" dirty="0" err="1" smtClean="0">
                <a:latin typeface="Comic Sans MS" pitchFamily="66" charset="0"/>
              </a:rPr>
              <a:t>réticulo</a:t>
            </a:r>
            <a:r>
              <a:rPr lang="fr-FR" sz="2000" dirty="0" smtClean="0">
                <a:latin typeface="Comic Sans MS" pitchFamily="66" charset="0"/>
              </a:rPr>
              <a:t> -rumen) Vidange vers le feuillet </a:t>
            </a:r>
          </a:p>
          <a:p>
            <a:pPr>
              <a:lnSpc>
                <a:spcPct val="150000"/>
              </a:lnSpc>
              <a:buNone/>
            </a:pPr>
            <a:r>
              <a:rPr lang="fr-FR" sz="2000" dirty="0" smtClean="0">
                <a:latin typeface="Comic Sans MS" pitchFamily="66" charset="0"/>
              </a:rPr>
              <a:t>    Sa muqueuse forme des crêtes de diverses hauteurs qui sont réunies les unes aux autres et qui constituent un réseau cellulaire qu’on appelle les alvéoles du bonnet de forme hexagonale dans leur profondeur, il se forme des crêtes secondaires, et tertiaires successivement qui constituent autant de cases, leur constitution interne est analogue </a:t>
            </a:r>
            <a:r>
              <a:rPr lang="fr-FR" sz="2000" dirty="0">
                <a:latin typeface="Comic Sans MS" pitchFamily="66" charset="0"/>
              </a:rPr>
              <a:t>à</a:t>
            </a:r>
            <a:r>
              <a:rPr lang="fr-FR" sz="2000" dirty="0" smtClean="0">
                <a:latin typeface="Comic Sans MS" pitchFamily="66" charset="0"/>
              </a:rPr>
              <a:t> celle de la panse avec un épithélium malpighien qui recouvre un axe conjonctif.</a:t>
            </a:r>
          </a:p>
          <a:p>
            <a:pPr>
              <a:lnSpc>
                <a:spcPct val="150000"/>
              </a:lnSpc>
            </a:pPr>
            <a:endParaRPr lang="fr-FR"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357297"/>
            <a:ext cx="9144000" cy="4967303"/>
          </a:xfrm>
        </p:spPr>
        <p:txBody>
          <a:bodyPr>
            <a:normAutofit/>
          </a:bodyPr>
          <a:lstStyle/>
          <a:p>
            <a:pPr>
              <a:lnSpc>
                <a:spcPct val="200000"/>
              </a:lnSpc>
              <a:buNone/>
            </a:pPr>
            <a:r>
              <a:rPr lang="fr-FR" dirty="0" smtClean="0">
                <a:latin typeface="Comic Sans MS" pitchFamily="66" charset="0"/>
              </a:rPr>
              <a:t>les crêtes possèdent à leur sommet des fibres musculaires lisses </a:t>
            </a:r>
            <a:r>
              <a:rPr lang="fr-FR" dirty="0">
                <a:latin typeface="Comic Sans MS" pitchFamily="66" charset="0"/>
              </a:rPr>
              <a:t>à</a:t>
            </a:r>
            <a:r>
              <a:rPr lang="fr-FR" dirty="0" smtClean="0">
                <a:latin typeface="Comic Sans MS" pitchFamily="66" charset="0"/>
              </a:rPr>
              <a:t> position circulaire dont la contraction permet la fermeture des alvéole ,ces faisceaux sont en relation avec la musculaire muqueuse .</a:t>
            </a:r>
          </a:p>
          <a:p>
            <a:pPr>
              <a:lnSpc>
                <a:spcPct val="200000"/>
              </a:lnSpc>
              <a:buNone/>
            </a:pPr>
            <a:r>
              <a:rPr lang="fr-FR" dirty="0" smtClean="0">
                <a:latin typeface="Comic Sans MS" pitchFamily="66" charset="0"/>
              </a:rPr>
              <a:t>    la musculeuse est forte, ses 2 couches interne et externe se croissent en un  angle doigt.</a:t>
            </a:r>
            <a:endParaRPr lang="fr-FR" dirty="0" smtClean="0"/>
          </a:p>
          <a:p>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71546"/>
            <a:ext cx="9144000" cy="5786454"/>
          </a:xfrm>
        </p:spPr>
        <p:txBody>
          <a:bodyPr>
            <a:normAutofit/>
          </a:bodyPr>
          <a:lstStyle/>
          <a:p>
            <a:pPr>
              <a:buNone/>
            </a:pPr>
            <a:r>
              <a:rPr lang="fr-FR" dirty="0" smtClean="0">
                <a:latin typeface="Comic Sans MS" pitchFamily="66" charset="0"/>
              </a:rPr>
              <a:t>Le tube digestif se différencie en dépit des Variations</a:t>
            </a:r>
          </a:p>
          <a:p>
            <a:pPr>
              <a:buNone/>
            </a:pPr>
            <a:endParaRPr lang="fr-FR" dirty="0" smtClean="0">
              <a:latin typeface="Comic Sans MS" pitchFamily="66" charset="0"/>
            </a:endParaRPr>
          </a:p>
          <a:p>
            <a:pPr>
              <a:buNone/>
            </a:pPr>
            <a:r>
              <a:rPr lang="fr-FR" dirty="0" smtClean="0">
                <a:latin typeface="Comic Sans MS" pitchFamily="66" charset="0"/>
              </a:rPr>
              <a:t> de structure régionale par 4 tuniques </a:t>
            </a:r>
          </a:p>
          <a:p>
            <a:pPr>
              <a:buNone/>
            </a:pPr>
            <a:endParaRPr lang="fr-FR" dirty="0" smtClean="0">
              <a:latin typeface="Comic Sans MS" pitchFamily="66" charset="0"/>
            </a:endParaRPr>
          </a:p>
          <a:p>
            <a:pPr>
              <a:buNone/>
            </a:pPr>
            <a:r>
              <a:rPr lang="fr-FR" dirty="0" smtClean="0">
                <a:latin typeface="Comic Sans MS" pitchFamily="66" charset="0"/>
              </a:rPr>
              <a:t>disposées concentriquement autour de la lumière ce sont :</a:t>
            </a:r>
          </a:p>
          <a:p>
            <a:pPr>
              <a:buNone/>
            </a:pPr>
            <a:r>
              <a:rPr lang="fr-FR" dirty="0" smtClean="0">
                <a:latin typeface="Comic Sans MS" pitchFamily="66" charset="0"/>
              </a:rPr>
              <a:t>   </a:t>
            </a:r>
            <a:r>
              <a:rPr lang="fr-FR" dirty="0" smtClean="0">
                <a:solidFill>
                  <a:schemeClr val="bg2">
                    <a:lumMod val="75000"/>
                  </a:schemeClr>
                </a:solidFill>
                <a:latin typeface="Comic Sans MS" pitchFamily="66" charset="0"/>
              </a:rPr>
              <a:t>-La muqueuse </a:t>
            </a:r>
          </a:p>
          <a:p>
            <a:pPr>
              <a:buNone/>
            </a:pPr>
            <a:r>
              <a:rPr lang="fr-FR" dirty="0" smtClean="0">
                <a:solidFill>
                  <a:srgbClr val="FF3399"/>
                </a:solidFill>
                <a:latin typeface="Comic Sans MS" pitchFamily="66" charset="0"/>
              </a:rPr>
              <a:t>        -La sous muqueuse </a:t>
            </a:r>
          </a:p>
          <a:p>
            <a:pPr>
              <a:buNone/>
            </a:pPr>
            <a:r>
              <a:rPr lang="fr-FR" dirty="0" smtClean="0">
                <a:latin typeface="Comic Sans MS" pitchFamily="66" charset="0"/>
              </a:rPr>
              <a:t>              </a:t>
            </a:r>
            <a:r>
              <a:rPr lang="fr-FR" dirty="0" smtClean="0">
                <a:solidFill>
                  <a:srgbClr val="92D050"/>
                </a:solidFill>
                <a:latin typeface="Comic Sans MS" pitchFamily="66" charset="0"/>
              </a:rPr>
              <a:t>-la musculeuse </a:t>
            </a:r>
          </a:p>
          <a:p>
            <a:pPr>
              <a:buNone/>
            </a:pPr>
            <a:r>
              <a:rPr lang="fr-FR" dirty="0" smtClean="0">
                <a:solidFill>
                  <a:srgbClr val="7030A0"/>
                </a:solidFill>
                <a:latin typeface="Comic Sans MS" pitchFamily="66" charset="0"/>
              </a:rPr>
              <a:t>                  -La séreuse (adventice) </a:t>
            </a:r>
          </a:p>
          <a:p>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réseau</a:t>
            </a:r>
            <a:endParaRPr lang="fr-FR" dirty="0">
              <a:solidFill>
                <a:schemeClr val="accent4"/>
              </a:solidFill>
            </a:endParaRPr>
          </a:p>
        </p:txBody>
      </p:sp>
      <p:pic>
        <p:nvPicPr>
          <p:cNvPr id="4" name="Picture 1" descr="C:\Documents and Settings\SONI@\Bureau\cow_reticulum.jpg"/>
          <p:cNvPicPr>
            <a:picLocks noGrp="1" noChangeAspect="1" noChangeArrowheads="1"/>
          </p:cNvPicPr>
          <p:nvPr>
            <p:ph idx="1"/>
          </p:nvPr>
        </p:nvPicPr>
        <p:blipFill>
          <a:blip r:embed="rId2" cstate="print"/>
          <a:srcRect/>
          <a:stretch>
            <a:fillRect/>
          </a:stretch>
        </p:blipFill>
        <p:spPr bwMode="auto">
          <a:xfrm>
            <a:off x="0" y="1857364"/>
            <a:ext cx="4714876" cy="4114800"/>
          </a:xfrm>
          <a:prstGeom prst="rect">
            <a:avLst/>
          </a:prstGeom>
          <a:noFill/>
        </p:spPr>
      </p:pic>
      <p:pic>
        <p:nvPicPr>
          <p:cNvPr id="5" name="Picture 2" descr="http://www.vivo.colostate.edu/hbooks/pathphys/digestion/herbivores/retic.jpg"/>
          <p:cNvPicPr>
            <a:picLocks noChangeAspect="1" noChangeArrowheads="1"/>
          </p:cNvPicPr>
          <p:nvPr/>
        </p:nvPicPr>
        <p:blipFill>
          <a:blip r:embed="rId3"/>
          <a:srcRect/>
          <a:stretch>
            <a:fillRect/>
          </a:stretch>
        </p:blipFill>
        <p:spPr>
          <a:xfrm>
            <a:off x="4699000" y="1857364"/>
            <a:ext cx="4445000" cy="41434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1340768"/>
            <a:ext cx="4248472" cy="3785652"/>
          </a:xfrm>
          <a:prstGeom prst="rect">
            <a:avLst/>
          </a:prstGeom>
        </p:spPr>
        <p:txBody>
          <a:bodyPr wrap="square">
            <a:spAutoFit/>
          </a:bodyPr>
          <a:lstStyle/>
          <a:p>
            <a:r>
              <a:rPr lang="fr-FR" sz="2400" b="1" i="0" dirty="0" smtClean="0">
                <a:solidFill>
                  <a:schemeClr val="accent1"/>
                </a:solidFill>
                <a:effectLst/>
                <a:latin typeface="Verdana" charset="0"/>
              </a:rPr>
              <a:t>Réseau(Bonnet): </a:t>
            </a:r>
            <a:r>
              <a:rPr lang="fr-FR" sz="2400" b="1" dirty="0" smtClean="0">
                <a:solidFill>
                  <a:schemeClr val="accent1"/>
                </a:solidFill>
              </a:rPr>
              <a:t>plis primaires</a:t>
            </a:r>
          </a:p>
          <a:p>
            <a:r>
              <a:rPr lang="fr-FR" sz="2400" b="1" dirty="0" smtClean="0">
                <a:solidFill>
                  <a:schemeClr val="accent1"/>
                </a:solidFill>
              </a:rPr>
              <a:t> </a:t>
            </a:r>
            <a:r>
              <a:rPr lang="fr-FR" sz="2400" u="sng" dirty="0">
                <a:solidFill>
                  <a:srgbClr val="002060"/>
                </a:solidFill>
              </a:rPr>
              <a:t> </a:t>
            </a:r>
            <a:endParaRPr lang="fr-FR" sz="2400" u="sng" dirty="0" smtClean="0">
              <a:solidFill>
                <a:srgbClr val="002060"/>
              </a:solidFill>
            </a:endParaRPr>
          </a:p>
          <a:p>
            <a:r>
              <a:rPr lang="fr-FR" sz="2400" dirty="0"/>
              <a:t>Sur un détail d'un pli primaire, nous observons, en 1, un épithélium </a:t>
            </a:r>
            <a:r>
              <a:rPr lang="fr-FR" sz="2400" dirty="0" err="1"/>
              <a:t>parakératosique</a:t>
            </a:r>
            <a:r>
              <a:rPr lang="fr-FR" sz="2400" dirty="0"/>
              <a:t>. Une caractéristique propre au réseau est, en 2, la présence de cellules musculaires lisses dans la moitié supérieure de ce pli.</a:t>
            </a:r>
          </a:p>
        </p:txBody>
      </p:sp>
      <p:sp>
        <p:nvSpPr>
          <p:cNvPr id="4" name="Rectangle 3"/>
          <p:cNvSpPr/>
          <p:nvPr/>
        </p:nvSpPr>
        <p:spPr>
          <a:xfrm>
            <a:off x="5004048" y="6021288"/>
            <a:ext cx="4572000" cy="1200329"/>
          </a:xfrm>
          <a:prstGeom prst="rect">
            <a:avLst/>
          </a:prstGeom>
        </p:spPr>
        <p:txBody>
          <a:bodyPr>
            <a:spAutoFit/>
          </a:bodyPr>
          <a:lstStyle/>
          <a:p>
            <a:r>
              <a:rPr lang="fr-FR" b="1" dirty="0" smtClean="0">
                <a:effectLst/>
                <a:latin typeface="Verdana" charset="0"/>
              </a:rPr>
              <a:t>Colorations:</a:t>
            </a:r>
            <a:r>
              <a:rPr lang="fr-FR" b="1" dirty="0" smtClean="0">
                <a:solidFill>
                  <a:srgbClr val="343F6E"/>
                </a:solidFill>
                <a:effectLst/>
                <a:latin typeface="Verdana" charset="0"/>
              </a:rPr>
              <a:t>  </a:t>
            </a:r>
            <a:endParaRPr lang="fr-FR" dirty="0" smtClean="0">
              <a:solidFill>
                <a:srgbClr val="343F6E"/>
              </a:solidFill>
              <a:effectLst/>
              <a:latin typeface="Verdana" charset="0"/>
            </a:endParaRPr>
          </a:p>
          <a:p>
            <a:r>
              <a:rPr lang="fr-FR" u="none" strike="noStrike" dirty="0" err="1" smtClean="0">
                <a:effectLst/>
                <a:latin typeface="Verdana" charset="0"/>
              </a:rPr>
              <a:t>Hémalun</a:t>
            </a:r>
            <a:r>
              <a:rPr lang="fr-FR" u="none" strike="noStrike" dirty="0" smtClean="0">
                <a:effectLst/>
                <a:latin typeface="Verdana" charset="0"/>
              </a:rPr>
              <a:t>-Erythrosine-Safran;</a:t>
            </a:r>
            <a:endParaRPr lang="fr-FR" dirty="0" smtClean="0">
              <a:effectLst/>
              <a:latin typeface="Verdana" charset="0"/>
            </a:endParaRPr>
          </a:p>
          <a:p>
            <a:r>
              <a:rPr lang="fr-FR" dirty="0" smtClean="0"/>
              <a:t/>
            </a:r>
            <a:br>
              <a:rPr lang="fr-FR" dirty="0" smtClean="0"/>
            </a:b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692696"/>
            <a:ext cx="4139953" cy="5112568"/>
          </a:xfrm>
          <a:prstGeom prst="rect">
            <a:avLst/>
          </a:prstGeom>
        </p:spPr>
      </p:pic>
    </p:spTree>
    <p:extLst>
      <p:ext uri="{BB962C8B-B14F-4D97-AF65-F5344CB8AC3E}">
        <p14:creationId xmlns:p14="http://schemas.microsoft.com/office/powerpoint/2010/main" val="11705967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40872"/>
            <a:ext cx="5004048" cy="3785652"/>
          </a:xfrm>
          <a:prstGeom prst="rect">
            <a:avLst/>
          </a:prstGeom>
        </p:spPr>
        <p:txBody>
          <a:bodyPr wrap="square">
            <a:spAutoFit/>
          </a:bodyPr>
          <a:lstStyle/>
          <a:p>
            <a:r>
              <a:rPr lang="fr-FR" sz="2400" b="1" i="0" dirty="0" smtClean="0">
                <a:solidFill>
                  <a:schemeClr val="accent1"/>
                </a:solidFill>
                <a:effectLst/>
                <a:latin typeface="Verdana" charset="0"/>
              </a:rPr>
              <a:t>Réseau(Bonnet): </a:t>
            </a:r>
            <a:r>
              <a:rPr lang="fr-FR" sz="2400" b="1" dirty="0" smtClean="0">
                <a:solidFill>
                  <a:schemeClr val="accent1"/>
                </a:solidFill>
              </a:rPr>
              <a:t>Papilles coniques</a:t>
            </a:r>
          </a:p>
          <a:p>
            <a:endParaRPr lang="fr-FR" sz="2400" b="1" dirty="0" smtClean="0">
              <a:solidFill>
                <a:schemeClr val="accent1"/>
              </a:solidFill>
            </a:endParaRPr>
          </a:p>
          <a:p>
            <a:r>
              <a:rPr lang="fr-FR" sz="2400" dirty="0"/>
              <a:t>Les papilles </a:t>
            </a:r>
            <a:r>
              <a:rPr lang="fr-FR" sz="2400" dirty="0" err="1"/>
              <a:t>côniques</a:t>
            </a:r>
            <a:r>
              <a:rPr lang="fr-FR" sz="2400" dirty="0"/>
              <a:t> représentent des soulèvements moins importants que les plis. Elles sont également recouvertes, en 1, par un épithélium </a:t>
            </a:r>
            <a:r>
              <a:rPr lang="fr-FR" sz="2400" dirty="0" err="1"/>
              <a:t>parakératosique</a:t>
            </a:r>
            <a:r>
              <a:rPr lang="fr-FR" sz="2400" dirty="0"/>
              <a:t> et contiennent, en 2, des amas de cellules musculaires lisses. </a:t>
            </a:r>
          </a:p>
        </p:txBody>
      </p:sp>
      <p:sp>
        <p:nvSpPr>
          <p:cNvPr id="4" name="Rectangle 3"/>
          <p:cNvSpPr/>
          <p:nvPr/>
        </p:nvSpPr>
        <p:spPr>
          <a:xfrm>
            <a:off x="5565567" y="6117103"/>
            <a:ext cx="4572000" cy="1200329"/>
          </a:xfrm>
          <a:prstGeom prst="rect">
            <a:avLst/>
          </a:prstGeom>
        </p:spPr>
        <p:txBody>
          <a:bodyPr>
            <a:spAutoFit/>
          </a:bodyPr>
          <a:lstStyle/>
          <a:p>
            <a:r>
              <a:rPr lang="fr-FR" b="1" dirty="0" smtClean="0">
                <a:solidFill>
                  <a:srgbClr val="343F6E"/>
                </a:solidFill>
                <a:effectLst/>
                <a:latin typeface="Verdana" charset="0"/>
              </a:rPr>
              <a:t>Colorations:  </a:t>
            </a:r>
            <a:endParaRPr lang="fr-FR" dirty="0" smtClean="0">
              <a:solidFill>
                <a:srgbClr val="343F6E"/>
              </a:solidFill>
              <a:effectLst/>
              <a:latin typeface="Verdana" charset="0"/>
            </a:endParaRPr>
          </a:p>
          <a:p>
            <a:r>
              <a:rPr lang="fr-FR" u="none" strike="noStrike" dirty="0" err="1" smtClean="0">
                <a:solidFill>
                  <a:srgbClr val="B3AF96"/>
                </a:solidFill>
                <a:effectLst/>
                <a:latin typeface="Verdana" charset="0"/>
              </a:rPr>
              <a:t>Hémalun</a:t>
            </a:r>
            <a:r>
              <a:rPr lang="fr-FR" u="none" strike="noStrike" dirty="0" smtClean="0">
                <a:solidFill>
                  <a:srgbClr val="B3AF96"/>
                </a:solidFill>
                <a:effectLst/>
                <a:latin typeface="Verdana" charset="0"/>
              </a:rPr>
              <a:t>-Erythrosine-Safran;</a:t>
            </a:r>
            <a:endParaRPr lang="fr-FR" dirty="0" smtClean="0">
              <a:solidFill>
                <a:srgbClr val="343F6E"/>
              </a:solidFill>
              <a:effectLst/>
              <a:latin typeface="Verdana" charset="0"/>
            </a:endParaRPr>
          </a:p>
          <a:p>
            <a:r>
              <a:rPr lang="fr-FR" dirty="0" smtClean="0"/>
              <a:t/>
            </a:r>
            <a:br>
              <a:rPr lang="fr-FR" dirty="0" smtClean="0"/>
            </a:br>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945931"/>
            <a:ext cx="3888432" cy="5171171"/>
          </a:xfrm>
          <a:prstGeom prst="rect">
            <a:avLst/>
          </a:prstGeom>
        </p:spPr>
      </p:pic>
    </p:spTree>
    <p:extLst>
      <p:ext uri="{BB962C8B-B14F-4D97-AF65-F5344CB8AC3E}">
        <p14:creationId xmlns:p14="http://schemas.microsoft.com/office/powerpoint/2010/main" val="35277519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Réseau d’une vache</a:t>
            </a:r>
            <a:endParaRPr lang="fr-FR" dirty="0">
              <a:solidFill>
                <a:schemeClr val="accent4"/>
              </a:solidFill>
            </a:endParaRPr>
          </a:p>
        </p:txBody>
      </p:sp>
      <p:pic>
        <p:nvPicPr>
          <p:cNvPr id="4" name="Picture 2" descr="reticulumF.jpg (62623 bytes)"/>
          <p:cNvPicPr>
            <a:picLocks noGrp="1" noChangeAspect="1" noChangeArrowheads="1"/>
          </p:cNvPicPr>
          <p:nvPr>
            <p:ph idx="1"/>
          </p:nvPr>
        </p:nvPicPr>
        <p:blipFill>
          <a:blip r:embed="rId2"/>
          <a:stretch>
            <a:fillRect/>
          </a:stretch>
        </p:blipFill>
        <p:spPr bwMode="auto">
          <a:xfrm>
            <a:off x="357158" y="2071678"/>
            <a:ext cx="8501122" cy="4429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8229600" cy="1143000"/>
          </a:xfrm>
        </p:spPr>
        <p:txBody>
          <a:bodyPr/>
          <a:lstStyle/>
          <a:p>
            <a:r>
              <a:rPr lang="fr-FR" dirty="0" smtClean="0"/>
              <a:t>                   </a:t>
            </a:r>
            <a:r>
              <a:rPr lang="fr-FR" dirty="0" smtClean="0">
                <a:solidFill>
                  <a:schemeClr val="accent4"/>
                </a:solidFill>
              </a:rPr>
              <a:t>Le réseau</a:t>
            </a:r>
            <a:endParaRPr lang="fr-FR" dirty="0">
              <a:solidFill>
                <a:schemeClr val="accent4"/>
              </a:solidFill>
            </a:endParaRPr>
          </a:p>
        </p:txBody>
      </p:sp>
      <p:pic>
        <p:nvPicPr>
          <p:cNvPr id="4" name="Picture 1" descr="C:\Documents and Settings\SONI@\Bureau\s49_reticulum2x.jpg"/>
          <p:cNvPicPr>
            <a:picLocks noGrp="1" noChangeAspect="1" noChangeArrowheads="1"/>
          </p:cNvPicPr>
          <p:nvPr>
            <p:ph idx="1"/>
          </p:nvPr>
        </p:nvPicPr>
        <p:blipFill>
          <a:blip r:embed="rId2" cstate="print"/>
          <a:srcRect/>
          <a:stretch>
            <a:fillRect/>
          </a:stretch>
        </p:blipFill>
        <p:spPr bwMode="auto">
          <a:xfrm>
            <a:off x="500034" y="1428736"/>
            <a:ext cx="8072494" cy="3228978"/>
          </a:xfrm>
          <a:prstGeom prst="rect">
            <a:avLst/>
          </a:prstGeom>
          <a:noFill/>
        </p:spPr>
      </p:pic>
      <p:sp>
        <p:nvSpPr>
          <p:cNvPr id="5" name="Rectangle 4"/>
          <p:cNvSpPr/>
          <p:nvPr/>
        </p:nvSpPr>
        <p:spPr>
          <a:xfrm>
            <a:off x="2143108" y="4786322"/>
            <a:ext cx="4572000" cy="1754326"/>
          </a:xfrm>
          <a:prstGeom prst="rect">
            <a:avLst/>
          </a:prstGeom>
        </p:spPr>
        <p:txBody>
          <a:bodyPr>
            <a:spAutoFit/>
          </a:bodyPr>
          <a:lstStyle/>
          <a:p>
            <a:pPr algn="ctr"/>
            <a:r>
              <a:rPr lang="fr-FR" dirty="0" smtClean="0">
                <a:latin typeface="Comic Sans MS" pitchFamily="66" charset="0"/>
              </a:rPr>
              <a:t>1. Long fois   2.Short fois </a:t>
            </a:r>
            <a:br>
              <a:rPr lang="fr-FR" dirty="0" smtClean="0">
                <a:latin typeface="Comic Sans MS" pitchFamily="66" charset="0"/>
              </a:rPr>
            </a:br>
            <a:r>
              <a:rPr lang="fr-FR" dirty="0" smtClean="0">
                <a:latin typeface="Comic Sans MS" pitchFamily="66" charset="0"/>
              </a:rPr>
              <a:t>3.Epithélium pavimenteux stratifié Kératinisée</a:t>
            </a:r>
            <a:br>
              <a:rPr lang="fr-FR" dirty="0" smtClean="0">
                <a:latin typeface="Comic Sans MS" pitchFamily="66" charset="0"/>
              </a:rPr>
            </a:br>
            <a:r>
              <a:rPr lang="fr-FR" dirty="0" smtClean="0">
                <a:latin typeface="Comic Sans MS" pitchFamily="66" charset="0"/>
              </a:rPr>
              <a:t>4.Lamina </a:t>
            </a:r>
            <a:r>
              <a:rPr lang="fr-FR" dirty="0" err="1" smtClean="0">
                <a:latin typeface="Comic Sans MS" pitchFamily="66" charset="0"/>
              </a:rPr>
              <a:t>propria</a:t>
            </a:r>
            <a:r>
              <a:rPr lang="fr-FR" dirty="0" smtClean="0">
                <a:latin typeface="Comic Sans MS" pitchFamily="66" charset="0"/>
              </a:rPr>
              <a:t>  5.La musculaire muqueuse </a:t>
            </a:r>
            <a:br>
              <a:rPr lang="fr-FR" dirty="0" smtClean="0">
                <a:latin typeface="Comic Sans MS" pitchFamily="66" charset="0"/>
              </a:rPr>
            </a:br>
            <a:r>
              <a:rPr lang="fr-FR" dirty="0" smtClean="0">
                <a:latin typeface="Comic Sans MS" pitchFamily="66" charset="0"/>
              </a:rPr>
              <a:t>6.Sous-muqueuse  7.Musculeuse externe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ppt_w/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6976" y="53752"/>
            <a:ext cx="8229600" cy="1143000"/>
          </a:xfrm>
        </p:spPr>
        <p:txBody>
          <a:bodyPr/>
          <a:lstStyle/>
          <a:p>
            <a:r>
              <a:rPr lang="fr-FR" dirty="0" smtClean="0">
                <a:solidFill>
                  <a:schemeClr val="accent4"/>
                </a:solidFill>
              </a:rPr>
              <a:t>Le feuillet </a:t>
            </a:r>
            <a:r>
              <a:rPr lang="fr-FR" dirty="0">
                <a:solidFill>
                  <a:schemeClr val="accent4"/>
                </a:solidFill>
              </a:rPr>
              <a:t> </a:t>
            </a:r>
            <a:r>
              <a:rPr lang="fr-FR" dirty="0" smtClean="0">
                <a:solidFill>
                  <a:schemeClr val="accent4"/>
                </a:solidFill>
              </a:rPr>
              <a:t>ou omasum</a:t>
            </a:r>
            <a:endParaRPr lang="fr-FR" dirty="0">
              <a:solidFill>
                <a:schemeClr val="accent4"/>
              </a:solidFill>
            </a:endParaRPr>
          </a:p>
        </p:txBody>
      </p:sp>
      <p:sp>
        <p:nvSpPr>
          <p:cNvPr id="3" name="Espace réservé du contenu 2"/>
          <p:cNvSpPr>
            <a:spLocks noGrp="1"/>
          </p:cNvSpPr>
          <p:nvPr>
            <p:ph idx="1"/>
          </p:nvPr>
        </p:nvSpPr>
        <p:spPr>
          <a:xfrm>
            <a:off x="0" y="1529838"/>
            <a:ext cx="9144000" cy="5643578"/>
          </a:xfrm>
        </p:spPr>
        <p:txBody>
          <a:bodyPr>
            <a:normAutofit fontScale="85000" lnSpcReduction="20000"/>
          </a:bodyPr>
          <a:lstStyle/>
          <a:p>
            <a:pPr>
              <a:lnSpc>
                <a:spcPct val="160000"/>
              </a:lnSpc>
              <a:buNone/>
            </a:pPr>
            <a:r>
              <a:rPr lang="fr-FR" dirty="0" smtClean="0">
                <a:latin typeface="Comic Sans MS" pitchFamily="66" charset="0"/>
              </a:rPr>
              <a:t>Il plus développé chez bovins que  chez les petits ruminants</a:t>
            </a:r>
          </a:p>
          <a:p>
            <a:pPr>
              <a:lnSpc>
                <a:spcPct val="160000"/>
              </a:lnSpc>
              <a:buNone/>
            </a:pPr>
            <a:r>
              <a:rPr lang="fr-FR" dirty="0" smtClean="0">
                <a:latin typeface="Comic Sans MS" pitchFamily="66" charset="0"/>
              </a:rPr>
              <a:t> se compose également de Lames parallèles attachées à la grande courbure.</a:t>
            </a:r>
          </a:p>
          <a:p>
            <a:pPr>
              <a:lnSpc>
                <a:spcPct val="160000"/>
              </a:lnSpc>
              <a:buNone/>
            </a:pPr>
            <a:r>
              <a:rPr lang="fr-FR" dirty="0" smtClean="0">
                <a:latin typeface="Comic Sans MS" pitchFamily="66" charset="0"/>
              </a:rPr>
              <a:t>   Sa muqueuse cutanée présente des expansions en forme de lames rangées longitudinalement (lame primaire, secondaire, tertiaire et quaternaire )</a:t>
            </a:r>
          </a:p>
          <a:p>
            <a:pPr>
              <a:lnSpc>
                <a:spcPct val="160000"/>
              </a:lnSpc>
              <a:buNone/>
            </a:pPr>
            <a:r>
              <a:rPr lang="fr-FR" dirty="0" smtClean="0">
                <a:latin typeface="Comic Sans MS" pitchFamily="66" charset="0"/>
              </a:rPr>
              <a:t>     L’enveloppe musculaire proprement dite se compose d’une mince couche externe de fibres longitudinales et d’une couche plus épaisse de fibres circulaires</a:t>
            </a:r>
          </a:p>
          <a:p>
            <a:pPr>
              <a:buNone/>
            </a:pPr>
            <a:endParaRPr lang="fr-FR" dirty="0" smtClean="0">
              <a:latin typeface="Comic Sans MS" pitchFamily="66" charset="0"/>
            </a:endParaRPr>
          </a:p>
          <a:p>
            <a:pPr>
              <a:buNone/>
            </a:pPr>
            <a:endParaRPr lang="fr-FR" dirty="0" smtClean="0">
              <a:latin typeface="Comic Sans MS" pitchFamily="66" charset="0"/>
            </a:endParaRPr>
          </a:p>
          <a:p>
            <a:pPr>
              <a:buNone/>
            </a:pPr>
            <a:r>
              <a:rPr lang="fr-FR" dirty="0" smtClean="0">
                <a:latin typeface="Comic Sans MS" pitchFamily="66" charset="0"/>
              </a:rPr>
              <a:t> </a:t>
            </a:r>
          </a:p>
          <a:p>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feuillet</a:t>
            </a:r>
            <a:endParaRPr lang="fr-FR" dirty="0">
              <a:solidFill>
                <a:schemeClr val="accent4"/>
              </a:solidFill>
            </a:endParaRPr>
          </a:p>
        </p:txBody>
      </p:sp>
      <p:pic>
        <p:nvPicPr>
          <p:cNvPr id="4" name="Picture 2" descr="C:\Documents and Settings\SONI@\Bureau\cow_omasum.jpg"/>
          <p:cNvPicPr>
            <a:picLocks noGrp="1" noChangeAspect="1" noChangeArrowheads="1"/>
          </p:cNvPicPr>
          <p:nvPr>
            <p:ph idx="1"/>
          </p:nvPr>
        </p:nvPicPr>
        <p:blipFill>
          <a:blip r:embed="rId2" cstate="print"/>
          <a:srcRect/>
          <a:stretch>
            <a:fillRect/>
          </a:stretch>
        </p:blipFill>
        <p:spPr bwMode="auto">
          <a:xfrm>
            <a:off x="0" y="1857364"/>
            <a:ext cx="4357686" cy="4114800"/>
          </a:xfrm>
          <a:prstGeom prst="rect">
            <a:avLst/>
          </a:prstGeom>
          <a:noFill/>
        </p:spPr>
      </p:pic>
      <p:pic>
        <p:nvPicPr>
          <p:cNvPr id="5" name="Picture 4" descr="http://www.vivo.colostate.edu/hbooks/pathphys/digestion/herbivores/omasum.jpg"/>
          <p:cNvPicPr>
            <a:picLocks noChangeAspect="1" noChangeArrowheads="1"/>
          </p:cNvPicPr>
          <p:nvPr/>
        </p:nvPicPr>
        <p:blipFill>
          <a:blip r:embed="rId3"/>
          <a:srcRect/>
          <a:stretch>
            <a:fillRect/>
          </a:stretch>
        </p:blipFill>
        <p:spPr bwMode="auto">
          <a:xfrm>
            <a:off x="4699000" y="1857364"/>
            <a:ext cx="4445000" cy="41434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4"/>
                                        </p:tgtEl>
                                        <p:attrNameLst>
                                          <p:attrName>ppt_y</p:attrName>
                                        </p:attrNameLst>
                                      </p:cBhvr>
                                      <p:tavLst>
                                        <p:tav tm="0">
                                          <p:val>
                                            <p:strVal val="#ppt_y"/>
                                          </p:val>
                                        </p:tav>
                                        <p:tav tm="100000">
                                          <p:val>
                                            <p:strVal val="#ppt_y"/>
                                          </p:val>
                                        </p:tav>
                                      </p:tavLst>
                                    </p:anim>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20688"/>
            <a:ext cx="5328592" cy="6370975"/>
          </a:xfrm>
          <a:prstGeom prst="rect">
            <a:avLst/>
          </a:prstGeom>
        </p:spPr>
        <p:txBody>
          <a:bodyPr wrap="square">
            <a:spAutoFit/>
          </a:bodyPr>
          <a:lstStyle/>
          <a:p>
            <a:r>
              <a:rPr lang="fr-FR" sz="2400" b="1" i="0" dirty="0" smtClean="0">
                <a:solidFill>
                  <a:srgbClr val="343F6E"/>
                </a:solidFill>
                <a:effectLst/>
                <a:latin typeface="Verdana" charset="0"/>
              </a:rPr>
              <a:t>     Le feuillet (livret)</a:t>
            </a:r>
          </a:p>
          <a:p>
            <a:endParaRPr lang="fr-FR" sz="2400" b="1" dirty="0">
              <a:solidFill>
                <a:srgbClr val="343F6E"/>
              </a:solidFill>
              <a:latin typeface="Verdana" charset="0"/>
            </a:endParaRPr>
          </a:p>
          <a:p>
            <a:r>
              <a:rPr lang="fr-FR" sz="2400" b="0" i="0" dirty="0" smtClean="0">
                <a:effectLst/>
                <a:latin typeface="Verdana" charset="0"/>
              </a:rPr>
              <a:t>Le feuillet ou livret se caractérise par une alternance de fins soulèvements en feuillets, fléchés en 1, de hauteur variable sous formes de lames rangées longitudinalement(</a:t>
            </a:r>
            <a:r>
              <a:rPr lang="fr-FR" sz="2400" b="0" i="0" dirty="0" err="1" smtClean="0">
                <a:effectLst/>
                <a:latin typeface="Verdana" charset="0"/>
              </a:rPr>
              <a:t>Iaire</a:t>
            </a:r>
            <a:r>
              <a:rPr lang="fr-FR" sz="2400" b="0" i="0" dirty="0" smtClean="0">
                <a:effectLst/>
                <a:latin typeface="Verdana" charset="0"/>
              </a:rPr>
              <a:t> </a:t>
            </a:r>
            <a:r>
              <a:rPr lang="fr-FR" sz="2400" b="0" i="0" dirty="0" err="1" smtClean="0">
                <a:effectLst/>
                <a:latin typeface="Verdana" charset="0"/>
              </a:rPr>
              <a:t>Iiaire</a:t>
            </a:r>
            <a:r>
              <a:rPr lang="fr-FR" sz="2400" b="0" i="0" dirty="0" smtClean="0">
                <a:effectLst/>
                <a:latin typeface="Verdana" charset="0"/>
              </a:rPr>
              <a:t> et </a:t>
            </a:r>
            <a:r>
              <a:rPr lang="fr-FR" sz="2400" dirty="0" err="1" smtClean="0">
                <a:latin typeface="Verdana" charset="0"/>
              </a:rPr>
              <a:t>IIIaire</a:t>
            </a:r>
            <a:r>
              <a:rPr lang="fr-FR" sz="2400" b="0" i="0" dirty="0" smtClean="0">
                <a:effectLst/>
                <a:latin typeface="Verdana" charset="0"/>
              </a:rPr>
              <a:t>. Ils sont parallèles entre eux et portent, en 2, des papilles arrondies disposées sur les flancs. Muqueuse et sous-muqueuse sont toujours confondues. Ici, les cellules adipeuses sont rares. La musculeuse, en 3 est assez importante. </a:t>
            </a:r>
            <a:endParaRPr lang="fr-FR" sz="24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908719"/>
            <a:ext cx="3528392" cy="5208383"/>
          </a:xfrm>
          <a:prstGeom prst="rect">
            <a:avLst/>
          </a:prstGeom>
        </p:spPr>
      </p:pic>
      <p:sp>
        <p:nvSpPr>
          <p:cNvPr id="4" name="Rectangle 3"/>
          <p:cNvSpPr/>
          <p:nvPr/>
        </p:nvSpPr>
        <p:spPr>
          <a:xfrm>
            <a:off x="5436096" y="6117103"/>
            <a:ext cx="4572000" cy="1200329"/>
          </a:xfrm>
          <a:prstGeom prst="rect">
            <a:avLst/>
          </a:prstGeom>
        </p:spPr>
        <p:txBody>
          <a:bodyPr>
            <a:spAutoFit/>
          </a:bodyPr>
          <a:lstStyle/>
          <a:p>
            <a:r>
              <a:rPr lang="fr-FR" b="1" dirty="0" smtClean="0">
                <a:solidFill>
                  <a:srgbClr val="343F6E"/>
                </a:solidFill>
                <a:effectLst/>
                <a:latin typeface="Verdana" charset="0"/>
              </a:rPr>
              <a:t>Colorations:  </a:t>
            </a:r>
            <a:endParaRPr lang="fr-FR" dirty="0" smtClean="0">
              <a:solidFill>
                <a:srgbClr val="343F6E"/>
              </a:solidFill>
              <a:effectLst/>
              <a:latin typeface="Verdana" charset="0"/>
            </a:endParaRPr>
          </a:p>
          <a:p>
            <a:r>
              <a:rPr lang="fr-FR" u="none" strike="noStrike" dirty="0" err="1" smtClean="0">
                <a:effectLst/>
                <a:latin typeface="Verdana" charset="0"/>
              </a:rPr>
              <a:t>Hémalun</a:t>
            </a:r>
            <a:r>
              <a:rPr lang="fr-FR" u="none" strike="noStrike" dirty="0" smtClean="0">
                <a:effectLst/>
                <a:latin typeface="Verdana" charset="0"/>
              </a:rPr>
              <a:t>-Erythrosine-Safran;</a:t>
            </a:r>
            <a:endParaRPr lang="fr-FR" dirty="0" smtClean="0">
              <a:effectLst/>
              <a:latin typeface="Verdana" charset="0"/>
            </a:endParaRPr>
          </a:p>
          <a:p>
            <a:r>
              <a:rPr lang="fr-FR" dirty="0" smtClean="0"/>
              <a:t/>
            </a:r>
            <a:br>
              <a:rPr lang="fr-FR" dirty="0" smtClean="0"/>
            </a:br>
            <a:endParaRPr lang="fr-FR" dirty="0"/>
          </a:p>
        </p:txBody>
      </p:sp>
    </p:spTree>
    <p:extLst>
      <p:ext uri="{BB962C8B-B14F-4D97-AF65-F5344CB8AC3E}">
        <p14:creationId xmlns:p14="http://schemas.microsoft.com/office/powerpoint/2010/main" val="1923061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4"/>
                </a:solidFill>
              </a:rPr>
              <a:t>Le feuillet</a:t>
            </a:r>
            <a:endParaRPr lang="fr-FR" dirty="0">
              <a:solidFill>
                <a:schemeClr val="accent4"/>
              </a:solidFill>
            </a:endParaRPr>
          </a:p>
        </p:txBody>
      </p:sp>
      <p:pic>
        <p:nvPicPr>
          <p:cNvPr id="4" name="Picture 2" descr="http://instruction.cvhs.okstate.edu/histology/HistologyReference/hrd1.h20.jpg"/>
          <p:cNvPicPr>
            <a:picLocks noGrp="1" noChangeAspect="1" noChangeArrowheads="1"/>
          </p:cNvPicPr>
          <p:nvPr>
            <p:ph idx="1"/>
          </p:nvPr>
        </p:nvPicPr>
        <p:blipFill>
          <a:blip r:embed="rId2"/>
          <a:stretch>
            <a:fillRect/>
          </a:stretch>
        </p:blipFill>
        <p:spPr bwMode="auto">
          <a:xfrm>
            <a:off x="214282" y="1935163"/>
            <a:ext cx="8929717" cy="4389437"/>
          </a:xfrm>
          <a:prstGeom prst="rect">
            <a:avLst/>
          </a:prstGeom>
          <a:noFill/>
          <a:ln w="9525">
            <a:noFill/>
            <a:miter lim="800000"/>
            <a:headEnd/>
            <a:tailEnd/>
          </a:ln>
        </p:spPr>
      </p:pic>
      <p:sp>
        <p:nvSpPr>
          <p:cNvPr id="5" name="Rectangle 4"/>
          <p:cNvSpPr/>
          <p:nvPr/>
        </p:nvSpPr>
        <p:spPr>
          <a:xfrm>
            <a:off x="2643174" y="6488668"/>
            <a:ext cx="3810017" cy="369332"/>
          </a:xfrm>
          <a:prstGeom prst="rect">
            <a:avLst/>
          </a:prstGeom>
        </p:spPr>
        <p:txBody>
          <a:bodyPr wrap="none">
            <a:spAutoFit/>
          </a:bodyPr>
          <a:lstStyle/>
          <a:p>
            <a:pPr algn="ctr"/>
            <a:r>
              <a:rPr lang="fr-FR" b="1" dirty="0" err="1" smtClean="0">
                <a:solidFill>
                  <a:srgbClr val="FF0000"/>
                </a:solidFill>
              </a:rPr>
              <a:t>Epith</a:t>
            </a:r>
            <a:r>
              <a:rPr lang="fr-FR" b="1" dirty="0" smtClean="0">
                <a:solidFill>
                  <a:srgbClr val="FF0000"/>
                </a:solidFill>
              </a:rPr>
              <a:t>. Pavimenteux stratifié kératinisé</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0"/>
            <a:ext cx="8229600" cy="1143000"/>
          </a:xfrm>
        </p:spPr>
        <p:txBody>
          <a:bodyPr/>
          <a:lstStyle/>
          <a:p>
            <a:r>
              <a:rPr lang="fr-FR" dirty="0" smtClean="0">
                <a:solidFill>
                  <a:schemeClr val="accent4"/>
                </a:solidFill>
              </a:rPr>
              <a:t>                   Le feuillet</a:t>
            </a:r>
            <a:endParaRPr lang="fr-FR" dirty="0">
              <a:solidFill>
                <a:schemeClr val="accent4"/>
              </a:solidFill>
            </a:endParaRPr>
          </a:p>
        </p:txBody>
      </p:sp>
      <p:pic>
        <p:nvPicPr>
          <p:cNvPr id="4" name="Picture 1" descr="C:\Documents and Settings\SONI@\Bureau\s50_omasum2x.jpg"/>
          <p:cNvPicPr>
            <a:picLocks noGrp="1" noChangeAspect="1" noChangeArrowheads="1"/>
          </p:cNvPicPr>
          <p:nvPr>
            <p:ph idx="1"/>
          </p:nvPr>
        </p:nvPicPr>
        <p:blipFill>
          <a:blip r:embed="rId2" cstate="print"/>
          <a:srcRect/>
          <a:stretch>
            <a:fillRect/>
          </a:stretch>
        </p:blipFill>
        <p:spPr bwMode="auto">
          <a:xfrm>
            <a:off x="428596" y="1500174"/>
            <a:ext cx="8429684" cy="2800350"/>
          </a:xfrm>
          <a:prstGeom prst="rect">
            <a:avLst/>
          </a:prstGeom>
          <a:noFill/>
        </p:spPr>
      </p:pic>
      <p:sp>
        <p:nvSpPr>
          <p:cNvPr id="5" name="Rectangle 4"/>
          <p:cNvSpPr/>
          <p:nvPr/>
        </p:nvSpPr>
        <p:spPr>
          <a:xfrm>
            <a:off x="428596" y="4500570"/>
            <a:ext cx="8429684" cy="1815882"/>
          </a:xfrm>
          <a:prstGeom prst="rect">
            <a:avLst/>
          </a:prstGeom>
        </p:spPr>
        <p:txBody>
          <a:bodyPr wrap="square">
            <a:spAutoFit/>
          </a:bodyPr>
          <a:lstStyle/>
          <a:p>
            <a:pPr algn="ctr"/>
            <a:r>
              <a:rPr lang="fr-FR" sz="2800" dirty="0" smtClean="0">
                <a:latin typeface="Comic Sans MS" pitchFamily="66" charset="0"/>
              </a:rPr>
              <a:t>1-lames primaire   2-papille secondaire  </a:t>
            </a:r>
          </a:p>
          <a:p>
            <a:pPr algn="ctr"/>
            <a:r>
              <a:rPr lang="fr-FR" sz="2800" dirty="0" smtClean="0">
                <a:latin typeface="Comic Sans MS" pitchFamily="66" charset="0"/>
              </a:rPr>
              <a:t>3-Kératinisée épithélium pavimenteux stratifié </a:t>
            </a:r>
            <a:br>
              <a:rPr lang="fr-FR" sz="2800" dirty="0" smtClean="0">
                <a:latin typeface="Comic Sans MS" pitchFamily="66" charset="0"/>
              </a:rPr>
            </a:br>
            <a:r>
              <a:rPr lang="fr-FR" sz="2800" dirty="0" smtClean="0">
                <a:latin typeface="Comic Sans MS" pitchFamily="66" charset="0"/>
              </a:rPr>
              <a:t>4-lamina </a:t>
            </a:r>
            <a:r>
              <a:rPr lang="fr-FR" sz="2800" dirty="0" err="1" smtClean="0">
                <a:latin typeface="Comic Sans MS" pitchFamily="66" charset="0"/>
              </a:rPr>
              <a:t>propria</a:t>
            </a:r>
            <a:r>
              <a:rPr lang="fr-FR" sz="2800" dirty="0" smtClean="0">
                <a:latin typeface="Comic Sans MS" pitchFamily="66" charset="0"/>
              </a:rPr>
              <a:t> 5-</a:t>
            </a:r>
            <a:r>
              <a:rPr lang="fr-FR" sz="2800" dirty="0" err="1" smtClean="0">
                <a:latin typeface="Comic Sans MS" pitchFamily="66" charset="0"/>
              </a:rPr>
              <a:t>Muscularis</a:t>
            </a:r>
            <a:r>
              <a:rPr lang="fr-FR" sz="2800" dirty="0" smtClean="0">
                <a:latin typeface="Comic Sans MS" pitchFamily="66" charset="0"/>
              </a:rPr>
              <a:t> muqueuse et musculeuse externe  6-Musculeuse externe </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85728"/>
            <a:ext cx="8229600" cy="1143000"/>
          </a:xfrm>
        </p:spPr>
        <p:txBody>
          <a:bodyPr/>
          <a:lstStyle/>
          <a:p>
            <a:r>
              <a:rPr lang="fr-FR" dirty="0" smtClean="0"/>
              <a:t>       Paroi du tube digestif</a:t>
            </a:r>
            <a:endParaRPr lang="fr-FR" dirty="0"/>
          </a:p>
        </p:txBody>
      </p:sp>
      <p:sp>
        <p:nvSpPr>
          <p:cNvPr id="3" name="Espace réservé du contenu 2"/>
          <p:cNvSpPr>
            <a:spLocks noGrp="1"/>
          </p:cNvSpPr>
          <p:nvPr>
            <p:ph idx="1"/>
          </p:nvPr>
        </p:nvSpPr>
        <p:spPr/>
        <p:txBody>
          <a:bodyPr/>
          <a:lstStyle/>
          <a:p>
            <a:pPr>
              <a:buNone/>
            </a:pPr>
            <a:endParaRPr lang="fr-FR" dirty="0"/>
          </a:p>
        </p:txBody>
      </p:sp>
      <p:pic>
        <p:nvPicPr>
          <p:cNvPr id="4" name="Picture 2"/>
          <p:cNvPicPr>
            <a:picLocks noChangeAspect="1" noChangeArrowheads="1"/>
          </p:cNvPicPr>
          <p:nvPr/>
        </p:nvPicPr>
        <p:blipFill>
          <a:blip r:embed="rId2" cstate="print"/>
          <a:srcRect/>
          <a:stretch>
            <a:fillRect/>
          </a:stretch>
        </p:blipFill>
        <p:spPr bwMode="auto">
          <a:xfrm rot="10800000">
            <a:off x="0" y="1500174"/>
            <a:ext cx="9144000" cy="53578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97" y="395953"/>
            <a:ext cx="5108282" cy="584775"/>
          </a:xfrm>
          <a:prstGeom prst="rect">
            <a:avLst/>
          </a:prstGeom>
        </p:spPr>
        <p:txBody>
          <a:bodyPr wrap="square">
            <a:spAutoFit/>
          </a:bodyPr>
          <a:lstStyle/>
          <a:p>
            <a:r>
              <a:rPr lang="fr-FR" sz="1600" b="1" i="0" dirty="0" smtClean="0">
                <a:solidFill>
                  <a:schemeClr val="tx2"/>
                </a:solidFill>
                <a:effectLst/>
                <a:latin typeface="Verdana" charset="0"/>
              </a:rPr>
              <a:t>Transition </a:t>
            </a:r>
            <a:r>
              <a:rPr lang="fr-FR" sz="1600" b="1" i="0" dirty="0" err="1" smtClean="0">
                <a:solidFill>
                  <a:schemeClr val="tx2"/>
                </a:solidFill>
                <a:effectLst/>
                <a:latin typeface="Verdana" charset="0"/>
              </a:rPr>
              <a:t>oesophage</a:t>
            </a:r>
            <a:r>
              <a:rPr lang="fr-FR" sz="1600" b="1" i="0" dirty="0" smtClean="0">
                <a:solidFill>
                  <a:schemeClr val="tx2"/>
                </a:solidFill>
                <a:effectLst/>
                <a:latin typeface="Verdana" charset="0"/>
              </a:rPr>
              <a:t>-estomac (Le cardia)</a:t>
            </a:r>
          </a:p>
          <a:p>
            <a:r>
              <a:rPr lang="fr-FR" sz="1600" b="1" dirty="0" smtClean="0">
                <a:solidFill>
                  <a:schemeClr val="tx2"/>
                </a:solidFill>
                <a:latin typeface="Verdana" charset="0"/>
              </a:rPr>
              <a:t>Microscope Optique</a:t>
            </a:r>
            <a:r>
              <a:rPr lang="fr-FR" sz="1600" b="1" i="0" dirty="0" smtClean="0">
                <a:solidFill>
                  <a:schemeClr val="tx2"/>
                </a:solidFill>
                <a:effectLst/>
                <a:latin typeface="Verdana" charset="0"/>
              </a:rPr>
              <a:t> </a:t>
            </a:r>
            <a:r>
              <a:rPr lang="fr-FR" sz="1600" b="0" i="0" dirty="0" smtClean="0">
                <a:solidFill>
                  <a:schemeClr val="tx2"/>
                </a:solidFill>
                <a:effectLst/>
                <a:latin typeface="Verdana" charset="0"/>
              </a:rPr>
              <a:t>  </a:t>
            </a:r>
            <a:endParaRPr lang="fr-FR" sz="1600" dirty="0">
              <a:solidFill>
                <a:schemeClr val="tx2"/>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579" y="159081"/>
            <a:ext cx="3795337" cy="3090822"/>
          </a:xfrm>
          <a:prstGeom prst="rect">
            <a:avLst/>
          </a:prstGeom>
        </p:spPr>
      </p:pic>
      <p:sp>
        <p:nvSpPr>
          <p:cNvPr id="4" name="Rectangle 3"/>
          <p:cNvSpPr/>
          <p:nvPr/>
        </p:nvSpPr>
        <p:spPr>
          <a:xfrm>
            <a:off x="178461" y="1070734"/>
            <a:ext cx="4109838" cy="2862322"/>
          </a:xfrm>
          <a:prstGeom prst="rect">
            <a:avLst/>
          </a:prstGeom>
        </p:spPr>
        <p:txBody>
          <a:bodyPr wrap="square">
            <a:spAutoFit/>
          </a:bodyPr>
          <a:lstStyle/>
          <a:p>
            <a:r>
              <a:rPr lang="fr-FR" sz="1600" b="0" i="0" dirty="0" smtClean="0">
                <a:effectLst/>
                <a:latin typeface="Verdana" charset="0"/>
              </a:rPr>
              <a:t>La transition </a:t>
            </a:r>
            <a:r>
              <a:rPr lang="fr-FR" sz="1600" b="0" i="0" dirty="0" err="1" smtClean="0">
                <a:effectLst/>
                <a:latin typeface="Verdana" charset="0"/>
              </a:rPr>
              <a:t>oesophage</a:t>
            </a:r>
            <a:r>
              <a:rPr lang="fr-FR" sz="1600" b="0" i="0" dirty="0" smtClean="0">
                <a:effectLst/>
                <a:latin typeface="Verdana" charset="0"/>
              </a:rPr>
              <a:t>-estomac se marque brusquement au niveau de l'</a:t>
            </a:r>
            <a:r>
              <a:rPr lang="fr-FR" sz="1600" b="0" i="0" dirty="0" err="1" smtClean="0">
                <a:effectLst/>
                <a:latin typeface="Verdana" charset="0"/>
              </a:rPr>
              <a:t>épithélium.En</a:t>
            </a:r>
            <a:r>
              <a:rPr lang="fr-FR" sz="1600" b="0" i="0" dirty="0" smtClean="0">
                <a:effectLst/>
                <a:latin typeface="Verdana" charset="0"/>
              </a:rPr>
              <a:t> 1, l'épithélium de l'</a:t>
            </a:r>
            <a:r>
              <a:rPr lang="fr-FR" sz="1600" b="0" i="0" dirty="0" err="1" smtClean="0">
                <a:effectLst/>
                <a:latin typeface="Verdana" charset="0"/>
              </a:rPr>
              <a:t>oesophage</a:t>
            </a:r>
            <a:r>
              <a:rPr lang="fr-FR" sz="1600" b="0" i="0" dirty="0" smtClean="0">
                <a:effectLst/>
                <a:latin typeface="Verdana" charset="0"/>
              </a:rPr>
              <a:t> est épidermoïde, donc pavimenteux stratifié. En 2, l'estomac est recouvert par une assise unique de cellules épithéliales. Cet épithélium cylindrique simple forme, en 3, des cryptes qui caractérisent la muqueuse de l'estomac. ATTENTION! en 1 c'est</a:t>
            </a:r>
            <a:r>
              <a:rPr lang="fr-FR" b="0" i="0" dirty="0" smtClean="0">
                <a:effectLst/>
                <a:latin typeface="Verdana" charset="0"/>
              </a:rPr>
              <a:t> </a:t>
            </a:r>
            <a:r>
              <a:rPr lang="fr-FR" b="0" i="0" dirty="0" err="1" smtClean="0">
                <a:effectLst/>
                <a:latin typeface="Verdana" charset="0"/>
              </a:rPr>
              <a:t>oesophage</a:t>
            </a:r>
            <a:r>
              <a:rPr lang="fr-FR" b="0" i="0" dirty="0" smtClean="0">
                <a:effectLst/>
                <a:latin typeface="Verdana" charset="0"/>
              </a:rPr>
              <a:t> et pas estomac</a:t>
            </a:r>
            <a:r>
              <a:rPr lang="fr-FR" b="0" i="0" dirty="0" smtClean="0">
                <a:solidFill>
                  <a:srgbClr val="343F6E"/>
                </a:solidFill>
                <a:effectLst/>
                <a:latin typeface="Verdana" charset="0"/>
              </a:rPr>
              <a:t>! </a:t>
            </a:r>
            <a:endParaRPr lang="fr-FR" dirty="0"/>
          </a:p>
        </p:txBody>
      </p:sp>
      <p:sp>
        <p:nvSpPr>
          <p:cNvPr id="6" name="Rectangle 5"/>
          <p:cNvSpPr/>
          <p:nvPr/>
        </p:nvSpPr>
        <p:spPr>
          <a:xfrm>
            <a:off x="4834328" y="3331403"/>
            <a:ext cx="3842719" cy="338554"/>
          </a:xfrm>
          <a:prstGeom prst="rect">
            <a:avLst/>
          </a:prstGeom>
        </p:spPr>
        <p:txBody>
          <a:bodyPr wrap="none">
            <a:spAutoFit/>
          </a:bodyPr>
          <a:lstStyle/>
          <a:p>
            <a:r>
              <a:rPr lang="fr-FR" sz="1600" b="1" i="0" dirty="0" smtClean="0">
                <a:effectLst/>
                <a:latin typeface="Verdana" charset="0"/>
              </a:rPr>
              <a:t>Coloration </a:t>
            </a:r>
            <a:r>
              <a:rPr lang="fr-FR" sz="1600" b="0" i="0" dirty="0" smtClean="0">
                <a:effectLst/>
                <a:latin typeface="Verdana" charset="0"/>
              </a:rPr>
              <a:t>: trichrome de Masson </a:t>
            </a:r>
            <a:endParaRPr lang="fr-FR" sz="1600" dirty="0"/>
          </a:p>
        </p:txBody>
      </p:sp>
      <p:sp>
        <p:nvSpPr>
          <p:cNvPr id="7" name="Rectangle 6"/>
          <p:cNvSpPr/>
          <p:nvPr/>
        </p:nvSpPr>
        <p:spPr>
          <a:xfrm>
            <a:off x="178461" y="4679265"/>
            <a:ext cx="4572000" cy="2062103"/>
          </a:xfrm>
          <a:prstGeom prst="rect">
            <a:avLst/>
          </a:prstGeom>
        </p:spPr>
        <p:txBody>
          <a:bodyPr>
            <a:spAutoFit/>
          </a:bodyPr>
          <a:lstStyle/>
          <a:p>
            <a:r>
              <a:rPr lang="fr-FR" sz="1600" b="0" i="0" dirty="0" smtClean="0">
                <a:effectLst/>
                <a:latin typeface="Verdana" charset="0"/>
              </a:rPr>
              <a:t>Une vue en microscopie électronique à balayage nous montre la transition entre l'</a:t>
            </a:r>
            <a:r>
              <a:rPr lang="fr-FR" sz="1600" b="0" i="0" dirty="0" err="1" smtClean="0">
                <a:effectLst/>
                <a:latin typeface="Verdana" charset="0"/>
              </a:rPr>
              <a:t>oesophage</a:t>
            </a:r>
            <a:r>
              <a:rPr lang="fr-FR" sz="1600" b="0" i="0" dirty="0" smtClean="0">
                <a:effectLst/>
                <a:latin typeface="Verdana" charset="0"/>
              </a:rPr>
              <a:t>, en 1 et l'estomac, en 2. Cette transition se marque, en 3, par un petit relief, une sorte d'escalier qui délimite nettement les deux organes. Un tel changement de niveau s'observe également sur coupe optique</a:t>
            </a:r>
            <a:r>
              <a:rPr lang="fr-FR" sz="1600" b="0" i="0" dirty="0" smtClean="0">
                <a:solidFill>
                  <a:srgbClr val="343F6E"/>
                </a:solidFill>
                <a:effectLst/>
                <a:latin typeface="Verdana" charset="0"/>
              </a:rPr>
              <a:t>.</a:t>
            </a:r>
            <a:endParaRPr lang="fr-FR" sz="1600" dirty="0"/>
          </a:p>
        </p:txBody>
      </p:sp>
      <p:sp>
        <p:nvSpPr>
          <p:cNvPr id="8" name="Rectangle 7"/>
          <p:cNvSpPr/>
          <p:nvPr/>
        </p:nvSpPr>
        <p:spPr>
          <a:xfrm>
            <a:off x="0" y="3939531"/>
            <a:ext cx="5155579" cy="615553"/>
          </a:xfrm>
          <a:prstGeom prst="rect">
            <a:avLst/>
          </a:prstGeom>
        </p:spPr>
        <p:txBody>
          <a:bodyPr wrap="none">
            <a:spAutoFit/>
          </a:bodyPr>
          <a:lstStyle/>
          <a:p>
            <a:r>
              <a:rPr lang="fr-FR" sz="1600" b="1" i="0" dirty="0" smtClean="0">
                <a:solidFill>
                  <a:srgbClr val="343F6E"/>
                </a:solidFill>
                <a:effectLst/>
                <a:latin typeface="Verdana" charset="0"/>
              </a:rPr>
              <a:t>Transition </a:t>
            </a:r>
            <a:r>
              <a:rPr lang="fr-FR" sz="1600" b="1" i="0" dirty="0" err="1" smtClean="0">
                <a:solidFill>
                  <a:srgbClr val="343F6E"/>
                </a:solidFill>
                <a:effectLst/>
                <a:latin typeface="Verdana" charset="0"/>
              </a:rPr>
              <a:t>oesophage</a:t>
            </a:r>
            <a:r>
              <a:rPr lang="fr-FR" sz="1600" b="1" i="0" dirty="0" smtClean="0">
                <a:solidFill>
                  <a:srgbClr val="343F6E"/>
                </a:solidFill>
                <a:effectLst/>
                <a:latin typeface="Verdana" charset="0"/>
              </a:rPr>
              <a:t>-estomac (Le cardia) </a:t>
            </a:r>
          </a:p>
          <a:p>
            <a:r>
              <a:rPr lang="fr-FR" sz="1600" b="1" dirty="0" smtClean="0">
                <a:solidFill>
                  <a:srgbClr val="343F6E"/>
                </a:solidFill>
                <a:latin typeface="Verdana" charset="0"/>
              </a:rPr>
              <a:t>Microscope </a:t>
            </a:r>
            <a:r>
              <a:rPr lang="fr-FR" sz="1600" b="1" dirty="0">
                <a:solidFill>
                  <a:srgbClr val="343F6E"/>
                </a:solidFill>
                <a:latin typeface="Verdana" charset="0"/>
              </a:rPr>
              <a:t>é</a:t>
            </a:r>
            <a:r>
              <a:rPr lang="fr-FR" sz="1600" b="1" dirty="0" smtClean="0">
                <a:solidFill>
                  <a:srgbClr val="343F6E"/>
                </a:solidFill>
                <a:latin typeface="Verdana" charset="0"/>
              </a:rPr>
              <a:t>lectronique</a:t>
            </a:r>
            <a:r>
              <a:rPr lang="fr-FR" b="0" i="0" dirty="0" smtClean="0">
                <a:solidFill>
                  <a:srgbClr val="343F6E"/>
                </a:solidFill>
                <a:effectLst/>
                <a:latin typeface="Verdana" charset="0"/>
              </a:rPr>
              <a:t>  </a:t>
            </a:r>
            <a:endParaRPr lang="fr-FR"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005" y="3694313"/>
            <a:ext cx="3779911" cy="2641465"/>
          </a:xfrm>
          <a:prstGeom prst="rect">
            <a:avLst/>
          </a:prstGeom>
        </p:spPr>
      </p:pic>
      <p:sp>
        <p:nvSpPr>
          <p:cNvPr id="12" name="Rectangle 1"/>
          <p:cNvSpPr>
            <a:spLocks noChangeArrowheads="1"/>
          </p:cNvSpPr>
          <p:nvPr/>
        </p:nvSpPr>
        <p:spPr bwMode="auto">
          <a:xfrm>
            <a:off x="-2148278" y="3346792"/>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charset="0"/>
              </a:rPr>
              <a:t/>
            </a:r>
            <a:br>
              <a:rPr kumimoji="0" lang="fr-FR" altLang="fr-FR" sz="1800" b="0" i="0" u="none" strike="noStrike" cap="none" normalizeH="0" baseline="0">
                <a:ln>
                  <a:noFill/>
                </a:ln>
                <a:solidFill>
                  <a:schemeClr val="tx1"/>
                </a:solidFill>
                <a:effectLst/>
                <a:latin typeface="Arial" charset="0"/>
              </a:rPr>
            </a:br>
            <a:endParaRPr kumimoji="0" lang="fr-FR" altLang="fr-FR" sz="1800" b="0" i="0" u="none" strike="noStrike" cap="none" normalizeH="0" baseline="0">
              <a:ln>
                <a:noFill/>
              </a:ln>
              <a:solidFill>
                <a:schemeClr val="tx1"/>
              </a:solidFill>
              <a:effectLst/>
              <a:latin typeface="Arial" charset="0"/>
            </a:endParaRPr>
          </a:p>
        </p:txBody>
      </p:sp>
      <p:sp>
        <p:nvSpPr>
          <p:cNvPr id="13" name="Rectangle 12"/>
          <p:cNvSpPr/>
          <p:nvPr/>
        </p:nvSpPr>
        <p:spPr>
          <a:xfrm>
            <a:off x="4572000" y="6402814"/>
            <a:ext cx="5832647" cy="338554"/>
          </a:xfrm>
          <a:prstGeom prst="rect">
            <a:avLst/>
          </a:prstGeom>
        </p:spPr>
        <p:txBody>
          <a:bodyPr wrap="square">
            <a:spAutoFit/>
          </a:bodyPr>
          <a:lstStyle/>
          <a:p>
            <a:r>
              <a:rPr lang="fr-FR" sz="1600" b="1" i="0" dirty="0" smtClean="0">
                <a:effectLst/>
                <a:latin typeface="Verdana" charset="0"/>
              </a:rPr>
              <a:t>Coloration </a:t>
            </a:r>
            <a:r>
              <a:rPr lang="fr-FR" sz="1600" b="0" i="0" dirty="0" smtClean="0">
                <a:effectLst/>
                <a:latin typeface="Verdana" charset="0"/>
              </a:rPr>
              <a:t>: Projection d’une pellicule d’or </a:t>
            </a:r>
            <a:endParaRPr lang="fr-FR" sz="1600" dirty="0"/>
          </a:p>
        </p:txBody>
      </p:sp>
    </p:spTree>
    <p:extLst>
      <p:ext uri="{BB962C8B-B14F-4D97-AF65-F5344CB8AC3E}">
        <p14:creationId xmlns:p14="http://schemas.microsoft.com/office/powerpoint/2010/main" val="1790856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Esophag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6"/>
            <a:ext cx="7776864" cy="47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3194050" y="6063046"/>
            <a:ext cx="4097338" cy="400050"/>
          </a:xfrm>
          <a:prstGeom prst="rect">
            <a:avLst/>
          </a:prstGeom>
          <a:noFill/>
        </p:spPr>
        <p:txBody>
          <a:bodyPr>
            <a:spAutoFit/>
          </a:bodyPr>
          <a:lstStyle/>
          <a:p>
            <a:pPr>
              <a:defRPr/>
            </a:pPr>
            <a:r>
              <a:rPr lang="fr-FR" sz="2000" b="1" dirty="0">
                <a:solidFill>
                  <a:schemeClr val="tx2"/>
                </a:solidFill>
                <a:effectLst>
                  <a:outerShdw blurRad="38100" dist="38100" dir="2700000" algn="tl">
                    <a:srgbClr val="000000">
                      <a:alpha val="43137"/>
                    </a:srgbClr>
                  </a:outerShdw>
                </a:effectLst>
              </a:rPr>
              <a:t>La jonction œsophage-cardia</a:t>
            </a:r>
          </a:p>
        </p:txBody>
      </p:sp>
    </p:spTree>
    <p:extLst>
      <p:ext uri="{BB962C8B-B14F-4D97-AF65-F5344CB8AC3E}">
        <p14:creationId xmlns:p14="http://schemas.microsoft.com/office/powerpoint/2010/main" val="3284789422"/>
      </p:ext>
    </p:extLst>
  </p:cSld>
  <p:clrMapOvr>
    <a:masterClrMapping/>
  </p:clrMapOvr>
  <p:transition>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348" y="428604"/>
            <a:ext cx="7429552" cy="1046440"/>
          </a:xfrm>
          <a:prstGeom prst="rect">
            <a:avLst/>
          </a:prstGeom>
        </p:spPr>
        <p:txBody>
          <a:bodyPr wrap="square">
            <a:spAutoFit/>
          </a:bodyPr>
          <a:lstStyle/>
          <a:p>
            <a:r>
              <a:rPr lang="fr-FR" sz="2800" b="1" dirty="0" smtClean="0"/>
              <a:t>    </a:t>
            </a:r>
            <a:r>
              <a:rPr lang="fr-FR" sz="4400" b="1" dirty="0" smtClean="0">
                <a:solidFill>
                  <a:schemeClr val="tx2"/>
                </a:solidFill>
                <a:latin typeface="+mj-lt"/>
              </a:rPr>
              <a:t>La caillette (estomac simple)</a:t>
            </a:r>
            <a:r>
              <a:rPr lang="fr-FR" dirty="0" smtClean="0"/>
              <a:t/>
            </a:r>
            <a:br>
              <a:rPr lang="fr-FR" dirty="0" smtClean="0"/>
            </a:br>
            <a:endParaRPr lang="fr-FR" dirty="0"/>
          </a:p>
        </p:txBody>
      </p:sp>
      <p:sp>
        <p:nvSpPr>
          <p:cNvPr id="6" name="Rectangle 5"/>
          <p:cNvSpPr/>
          <p:nvPr/>
        </p:nvSpPr>
        <p:spPr>
          <a:xfrm>
            <a:off x="214282" y="1214422"/>
            <a:ext cx="8643998" cy="4401205"/>
          </a:xfrm>
          <a:prstGeom prst="rect">
            <a:avLst/>
          </a:prstGeom>
        </p:spPr>
        <p:txBody>
          <a:bodyPr wrap="square">
            <a:spAutoFit/>
          </a:bodyPr>
          <a:lstStyle/>
          <a:p>
            <a:r>
              <a:rPr lang="fr-FR" sz="2800" dirty="0" smtClean="0">
                <a:latin typeface="+mj-lt"/>
              </a:rPr>
              <a:t>Sa muqueuse proprement dite se compose d’un épithélium, d’un chorion abondamment pourvu de glandes et d’une musculaire muqueuse lâche sous-jacente.</a:t>
            </a:r>
          </a:p>
          <a:p>
            <a:r>
              <a:rPr lang="fr-FR" sz="2800" dirty="0" smtClean="0">
                <a:latin typeface="+mj-lt"/>
              </a:rPr>
              <a:t>L’épithélium est formé d’une couche de hautes cellules prismatiques. Il revêt également les cryptes gastriques dans lesquelles débouchent les glandes stomacales tubuleuses et ramifiées  ; ces dernières sont situées au sein du chorion qui renferme aussi des ganglions lymphatiques.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2800" b="1" dirty="0" smtClean="0">
                <a:solidFill>
                  <a:srgbClr val="FFFF00"/>
                </a:solidFill>
              </a:rPr>
              <a:t>Estomac (chien)</a:t>
            </a:r>
            <a:endParaRPr lang="fr-FR" sz="2800" b="1" dirty="0">
              <a:solidFill>
                <a:srgbClr val="FFFF00"/>
              </a:solidFill>
            </a:endParaRPr>
          </a:p>
        </p:txBody>
      </p:sp>
      <p:pic>
        <p:nvPicPr>
          <p:cNvPr id="27651" name="Picture 4" descr="http://www.vivo.colostate.edu/hbooks/pathphys/digestion/stomach/ruga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1052736"/>
            <a:ext cx="7992888" cy="511725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2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476531"/>
            <a:ext cx="4382761" cy="3896685"/>
          </a:xfrm>
          <a:prstGeom prst="rect">
            <a:avLst/>
          </a:prstGeom>
          <a:ln>
            <a:solidFill>
              <a:schemeClr val="tx1"/>
            </a:solid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225" y="1476531"/>
            <a:ext cx="4322835" cy="3896685"/>
          </a:xfrm>
          <a:prstGeom prst="rect">
            <a:avLst/>
          </a:prstGeom>
          <a:ln>
            <a:solidFill>
              <a:schemeClr val="tx1"/>
            </a:solidFill>
          </a:ln>
        </p:spPr>
      </p:pic>
      <p:sp>
        <p:nvSpPr>
          <p:cNvPr id="3" name="ZoneTexte 2"/>
          <p:cNvSpPr txBox="1"/>
          <p:nvPr/>
        </p:nvSpPr>
        <p:spPr>
          <a:xfrm>
            <a:off x="877770" y="6024994"/>
            <a:ext cx="2246834" cy="369332"/>
          </a:xfrm>
          <a:prstGeom prst="rect">
            <a:avLst/>
          </a:prstGeom>
          <a:noFill/>
        </p:spPr>
        <p:txBody>
          <a:bodyPr wrap="none" rtlCol="0">
            <a:spAutoFit/>
          </a:bodyPr>
          <a:lstStyle/>
          <a:p>
            <a:r>
              <a:rPr lang="fr-FR" b="1" dirty="0" smtClean="0"/>
              <a:t>Les poly gastriques</a:t>
            </a:r>
            <a:endParaRPr lang="fr-FR" b="1" dirty="0"/>
          </a:p>
        </p:txBody>
      </p:sp>
      <p:sp>
        <p:nvSpPr>
          <p:cNvPr id="4" name="ZoneTexte 3"/>
          <p:cNvSpPr txBox="1"/>
          <p:nvPr/>
        </p:nvSpPr>
        <p:spPr>
          <a:xfrm>
            <a:off x="6149715" y="6220918"/>
            <a:ext cx="2375779" cy="369332"/>
          </a:xfrm>
          <a:prstGeom prst="rect">
            <a:avLst/>
          </a:prstGeom>
          <a:noFill/>
        </p:spPr>
        <p:txBody>
          <a:bodyPr wrap="none" rtlCol="0">
            <a:spAutoFit/>
          </a:bodyPr>
          <a:lstStyle/>
          <a:p>
            <a:r>
              <a:rPr lang="fr-FR" b="1" dirty="0" smtClean="0"/>
              <a:t>Les monogastriques</a:t>
            </a:r>
            <a:endParaRPr lang="fr-FR" b="1" dirty="0"/>
          </a:p>
        </p:txBody>
      </p:sp>
    </p:spTree>
    <p:extLst>
      <p:ext uri="{BB962C8B-B14F-4D97-AF65-F5344CB8AC3E}">
        <p14:creationId xmlns:p14="http://schemas.microsoft.com/office/powerpoint/2010/main" val="3463168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431" y="554635"/>
            <a:ext cx="5025452" cy="5111646"/>
          </a:xfrm>
          <a:prstGeom prst="rect">
            <a:avLst/>
          </a:prstGeom>
          <a:ln>
            <a:solidFill>
              <a:schemeClr val="tx1"/>
            </a:solidFill>
          </a:ln>
        </p:spPr>
      </p:pic>
      <p:sp>
        <p:nvSpPr>
          <p:cNvPr id="2" name="ZoneTexte 1"/>
          <p:cNvSpPr txBox="1"/>
          <p:nvPr/>
        </p:nvSpPr>
        <p:spPr>
          <a:xfrm>
            <a:off x="3642610" y="6145967"/>
            <a:ext cx="2375779" cy="369332"/>
          </a:xfrm>
          <a:prstGeom prst="rect">
            <a:avLst/>
          </a:prstGeom>
          <a:noFill/>
        </p:spPr>
        <p:txBody>
          <a:bodyPr wrap="none" rtlCol="0">
            <a:spAutoFit/>
          </a:bodyPr>
          <a:lstStyle/>
          <a:p>
            <a:r>
              <a:rPr lang="fr-FR" b="1" smtClean="0"/>
              <a:t>Les monogastriques</a:t>
            </a:r>
            <a:endParaRPr lang="fr-FR" b="1"/>
          </a:p>
        </p:txBody>
      </p:sp>
    </p:spTree>
    <p:extLst>
      <p:ext uri="{BB962C8B-B14F-4D97-AF65-F5344CB8AC3E}">
        <p14:creationId xmlns:p14="http://schemas.microsoft.com/office/powerpoint/2010/main" val="24920448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43878"/>
            <a:ext cx="6768752"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nvSpPr>
        <p:spPr>
          <a:xfrm>
            <a:off x="4496693" y="836712"/>
            <a:ext cx="3099643" cy="361732"/>
          </a:xfrm>
          <a:prstGeom prst="roundRect">
            <a:avLst/>
          </a:prstGeom>
          <a:solidFill>
            <a:schemeClr val="dk1">
              <a:tint val="80000"/>
              <a:satMod val="300000"/>
            </a:schemeClr>
          </a:solidFill>
          <a:ln w="38100">
            <a:solidFill>
              <a:srgbClr val="FF0000"/>
            </a:solidFill>
          </a:ln>
        </p:spPr>
        <p:style>
          <a:lnRef idx="2">
            <a:schemeClr val="accent1">
              <a:shade val="50000"/>
            </a:schemeClr>
          </a:lnRef>
          <a:fillRef idx="1003">
            <a:schemeClr val="dk1"/>
          </a:fillRef>
          <a:effectRef idx="0">
            <a:schemeClr val="accent1"/>
          </a:effectRef>
          <a:fontRef idx="minor">
            <a:schemeClr val="lt1"/>
          </a:fontRef>
        </p:style>
        <p:txBody>
          <a:bodyPr anchor="ctr"/>
          <a:lstStyle/>
          <a:p>
            <a:pPr algn="ctr">
              <a:defRPr/>
            </a:pPr>
            <a:r>
              <a:rPr lang="fr-FR" sz="2800" b="1" i="1" dirty="0">
                <a:solidFill>
                  <a:srgbClr val="FFFF00"/>
                </a:solidFill>
                <a:effectLst>
                  <a:outerShdw blurRad="38100" dist="38100" dir="2700000" algn="tl">
                    <a:srgbClr val="000000">
                      <a:alpha val="43137"/>
                    </a:srgbClr>
                  </a:outerShdw>
                </a:effectLst>
              </a:rPr>
              <a:t>L’estomac</a:t>
            </a:r>
          </a:p>
        </p:txBody>
      </p:sp>
    </p:spTree>
    <p:extLst>
      <p:ext uri="{BB962C8B-B14F-4D97-AF65-F5344CB8AC3E}">
        <p14:creationId xmlns:p14="http://schemas.microsoft.com/office/powerpoint/2010/main" val="3053829136"/>
      </p:ext>
    </p:extLst>
  </p:cSld>
  <p:clrMapOvr>
    <a:masterClrMapping/>
  </p:clrMapOvr>
  <p:transition>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908720"/>
            <a:ext cx="4546848" cy="360040"/>
          </a:xfrm>
        </p:spPr>
        <p:txBody>
          <a:bodyPr/>
          <a:lstStyle/>
          <a:p>
            <a:pPr>
              <a:defRPr/>
            </a:pPr>
            <a:r>
              <a:rPr lang="fr-FR" sz="2000" b="1" dirty="0" smtClean="0"/>
              <a:t>Les différentes couches de l’estomac</a:t>
            </a:r>
            <a:endParaRPr lang="fr-FR" sz="2000" b="1" dirty="0"/>
          </a:p>
        </p:txBody>
      </p:sp>
      <p:pic>
        <p:nvPicPr>
          <p:cNvPr id="29699" name="Picture 2" descr="tubularorganF.jpg (122296 by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09" t="4257" r="4266" b="1508"/>
          <a:stretch>
            <a:fillRect/>
          </a:stretch>
        </p:blipFill>
        <p:spPr>
          <a:xfrm>
            <a:off x="1115616" y="1556792"/>
            <a:ext cx="6696744" cy="468052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09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692696"/>
            <a:ext cx="8229600" cy="362304"/>
          </a:xfrm>
        </p:spPr>
        <p:txBody>
          <a:bodyPr>
            <a:normAutofit fontScale="90000"/>
          </a:bodyPr>
          <a:lstStyle/>
          <a:p>
            <a:pPr>
              <a:defRPr/>
            </a:pPr>
            <a:r>
              <a:rPr lang="fr-FR" sz="2800" b="1" dirty="0" smtClean="0"/>
              <a:t>Estomac</a:t>
            </a:r>
            <a:endParaRPr lang="fr-FR" sz="2800" b="1" dirty="0"/>
          </a:p>
        </p:txBody>
      </p:sp>
      <p:pic>
        <p:nvPicPr>
          <p:cNvPr id="30723" name="Picture 5" descr="http://instruction.cvhs.okstate.edu/histology/HistologyReference/hrd1.h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624" y="1124744"/>
            <a:ext cx="6892925" cy="5257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5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032" y="836712"/>
            <a:ext cx="9036496" cy="694430"/>
          </a:xfrm>
        </p:spPr>
        <p:txBody>
          <a:bodyPr>
            <a:normAutofit fontScale="90000"/>
          </a:bodyPr>
          <a:lstStyle/>
          <a:p>
            <a:r>
              <a:rPr lang="fr-FR" b="1" dirty="0" smtClean="0"/>
              <a:t/>
            </a:r>
            <a:br>
              <a:rPr lang="fr-FR" b="1" dirty="0" smtClean="0"/>
            </a:br>
            <a:r>
              <a:rPr lang="fr-FR" b="1" dirty="0" smtClean="0"/>
              <a:t>Différentes couches de la paroi de l’estomac, en coupe longitudinale</a:t>
            </a:r>
            <a:br>
              <a:rPr lang="fr-FR" b="1" dirty="0" smtClean="0"/>
            </a:br>
            <a:endParaRPr lang="fr-FR" b="1" dirty="0"/>
          </a:p>
        </p:txBody>
      </p:sp>
      <p:sp>
        <p:nvSpPr>
          <p:cNvPr id="4" name="Espace réservé du texte 3"/>
          <p:cNvSpPr>
            <a:spLocks noGrp="1"/>
          </p:cNvSpPr>
          <p:nvPr>
            <p:ph type="body" sz="half" idx="2"/>
          </p:nvPr>
        </p:nvSpPr>
        <p:spPr>
          <a:xfrm>
            <a:off x="142844" y="1484784"/>
            <a:ext cx="4929222" cy="4680520"/>
          </a:xfrm>
        </p:spPr>
        <p:txBody>
          <a:bodyPr>
            <a:noAutofit/>
          </a:bodyPr>
          <a:lstStyle/>
          <a:p>
            <a:r>
              <a:rPr lang="fr-FR" sz="2400" dirty="0" smtClean="0"/>
              <a:t>La paroi de l'estomac se compose des quatre tuniques classiques du </a:t>
            </a:r>
            <a:r>
              <a:rPr lang="fr-FR" sz="1800" dirty="0" smtClean="0"/>
              <a:t>tube</a:t>
            </a:r>
            <a:r>
              <a:rPr lang="fr-FR" sz="2400" dirty="0" smtClean="0"/>
              <a:t> digestif : en 1, la muqueuse ; en 2, la sous-muqueuse qui se soulève, comme l'indique la flèche, pour former des replis ; en 3, la musculeuse et en 4, l'adventice. La muqueuse caractérise l'estomac. Elle comprend, en 5,des invaginations de l'épithélium ou cryptes et, en 6, des glandes gastriques. </a:t>
            </a:r>
          </a:p>
          <a:p>
            <a:endParaRPr lang="fr-FR" sz="2400" dirty="0"/>
          </a:p>
        </p:txBody>
      </p:sp>
      <p:pic>
        <p:nvPicPr>
          <p:cNvPr id="5" name="Espace réservé du contenu 3"/>
          <p:cNvPicPr>
            <a:picLocks noGrp="1"/>
          </p:cNvPicPr>
          <p:nvPr>
            <p:ph idx="1"/>
          </p:nvPr>
        </p:nvPicPr>
        <p:blipFill>
          <a:blip r:embed="rId2"/>
          <a:srcRect/>
          <a:stretch>
            <a:fillRect/>
          </a:stretch>
        </p:blipFill>
        <p:spPr bwMode="auto">
          <a:xfrm>
            <a:off x="5076056" y="1268760"/>
            <a:ext cx="3904863"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71546"/>
            <a:ext cx="9144000" cy="5786454"/>
          </a:xfrm>
        </p:spPr>
        <p:txBody>
          <a:bodyPr>
            <a:normAutofit fontScale="77500" lnSpcReduction="20000"/>
          </a:bodyPr>
          <a:lstStyle/>
          <a:p>
            <a:pPr>
              <a:buNone/>
            </a:pPr>
            <a:r>
              <a:rPr lang="fr-FR" sz="4100" dirty="0" smtClean="0">
                <a:solidFill>
                  <a:schemeClr val="accent4"/>
                </a:solidFill>
                <a:latin typeface="Comic Sans MS" pitchFamily="66" charset="0"/>
              </a:rPr>
              <a:t>a) la muqueuse : </a:t>
            </a:r>
          </a:p>
          <a:p>
            <a:pPr>
              <a:buNone/>
            </a:pPr>
            <a:r>
              <a:rPr lang="fr-FR" sz="4100" dirty="0" smtClean="0">
                <a:latin typeface="Comic Sans MS" pitchFamily="66" charset="0"/>
              </a:rPr>
              <a:t>   Est délimitée par un </a:t>
            </a:r>
            <a:r>
              <a:rPr lang="fr-FR" sz="4100" dirty="0" smtClean="0">
                <a:solidFill>
                  <a:srgbClr val="B11F95"/>
                </a:solidFill>
                <a:latin typeface="Comic Sans MS" pitchFamily="66" charset="0"/>
              </a:rPr>
              <a:t>épithélium</a:t>
            </a:r>
            <a:r>
              <a:rPr lang="fr-FR" sz="4100" dirty="0" smtClean="0">
                <a:latin typeface="Comic Sans MS" pitchFamily="66" charset="0"/>
              </a:rPr>
              <a:t> dont le type est un </a:t>
            </a:r>
            <a:r>
              <a:rPr lang="fr-FR" sz="4100" dirty="0" smtClean="0">
                <a:solidFill>
                  <a:srgbClr val="FF0000"/>
                </a:solidFill>
                <a:latin typeface="Comic Sans MS" pitchFamily="66" charset="0"/>
              </a:rPr>
              <a:t>épithélium pavimenteux pluristratifié</a:t>
            </a:r>
            <a:r>
              <a:rPr lang="fr-FR" sz="4100" dirty="0" smtClean="0">
                <a:latin typeface="Comic Sans MS" pitchFamily="66" charset="0"/>
              </a:rPr>
              <a:t>, situé au dessus d’un </a:t>
            </a:r>
            <a:r>
              <a:rPr lang="fr-FR" sz="4100" dirty="0" smtClean="0">
                <a:solidFill>
                  <a:srgbClr val="B11F95"/>
                </a:solidFill>
                <a:latin typeface="Comic Sans MS" pitchFamily="66" charset="0"/>
              </a:rPr>
              <a:t>chorion</a:t>
            </a:r>
            <a:r>
              <a:rPr lang="fr-FR" sz="4100" dirty="0" smtClean="0">
                <a:latin typeface="Comic Sans MS" pitchFamily="66" charset="0"/>
              </a:rPr>
              <a:t> composé d’un tissu conjonctif lâche, très vascularisé, riche en cellules immunitaires organisées en formations lymphoïdes et pourvue de glandes exocrines dont la structure varie selon les segments considérés.</a:t>
            </a:r>
          </a:p>
          <a:p>
            <a:pPr>
              <a:buNone/>
            </a:pPr>
            <a:r>
              <a:rPr lang="fr-FR" sz="4100" dirty="0" smtClean="0">
                <a:latin typeface="Comic Sans MS" pitchFamily="66" charset="0"/>
              </a:rPr>
              <a:t>   La muqueuse se termine par la </a:t>
            </a:r>
            <a:r>
              <a:rPr lang="fr-FR" sz="4100" dirty="0" smtClean="0">
                <a:solidFill>
                  <a:srgbClr val="B11F95"/>
                </a:solidFill>
                <a:latin typeface="Comic Sans MS" pitchFamily="66" charset="0"/>
              </a:rPr>
              <a:t>musculaire muqueuse </a:t>
            </a:r>
            <a:r>
              <a:rPr lang="fr-FR" sz="4100" dirty="0" smtClean="0">
                <a:latin typeface="Comic Sans MS" pitchFamily="66" charset="0"/>
              </a:rPr>
              <a:t>appelée </a:t>
            </a:r>
            <a:r>
              <a:rPr lang="fr-FR" sz="4100" dirty="0" err="1" smtClean="0">
                <a:latin typeface="Comic Sans MS" pitchFamily="66" charset="0"/>
              </a:rPr>
              <a:t>muscularis</a:t>
            </a:r>
            <a:r>
              <a:rPr lang="fr-FR" sz="4100" dirty="0" smtClean="0">
                <a:latin typeface="Comic Sans MS" pitchFamily="66" charset="0"/>
              </a:rPr>
              <a:t> </a:t>
            </a:r>
            <a:r>
              <a:rPr lang="fr-FR" sz="4100" dirty="0" err="1" smtClean="0">
                <a:latin typeface="Comic Sans MS" pitchFamily="66" charset="0"/>
              </a:rPr>
              <a:t>mucosae</a:t>
            </a:r>
            <a:r>
              <a:rPr lang="fr-FR" sz="4100" dirty="0" smtClean="0">
                <a:latin typeface="Comic Sans MS" pitchFamily="66" charset="0"/>
              </a:rPr>
              <a:t>, formée de cellules musculaires lisses.</a:t>
            </a:r>
          </a:p>
          <a:p>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2486" y="782690"/>
            <a:ext cx="1479892" cy="523220"/>
          </a:xfrm>
          <a:prstGeom prst="rect">
            <a:avLst/>
          </a:prstGeom>
        </p:spPr>
        <p:txBody>
          <a:bodyPr wrap="none">
            <a:spAutoFit/>
          </a:bodyPr>
          <a:lstStyle/>
          <a:p>
            <a:r>
              <a:rPr lang="fr-FR" sz="2800" b="1" i="0" dirty="0" smtClean="0">
                <a:solidFill>
                  <a:schemeClr val="tx2"/>
                </a:solidFill>
                <a:effectLst/>
                <a:latin typeface="Times New Roman" pitchFamily="18" charset="0"/>
                <a:cs typeface="Times New Roman" pitchFamily="18" charset="0"/>
              </a:rPr>
              <a:t>Caillette</a:t>
            </a:r>
            <a:endParaRPr lang="fr-FR" sz="2800" dirty="0">
              <a:solidFill>
                <a:schemeClr val="tx2"/>
              </a:solidFill>
              <a:latin typeface="Times New Roman" pitchFamily="18" charset="0"/>
              <a:cs typeface="Times New Roman" pitchFamily="18" charset="0"/>
            </a:endParaRPr>
          </a:p>
        </p:txBody>
      </p:sp>
      <p:sp>
        <p:nvSpPr>
          <p:cNvPr id="3" name="Rectangle 2"/>
          <p:cNvSpPr/>
          <p:nvPr/>
        </p:nvSpPr>
        <p:spPr>
          <a:xfrm>
            <a:off x="153234" y="1631697"/>
            <a:ext cx="4994830" cy="4893647"/>
          </a:xfrm>
          <a:prstGeom prst="rect">
            <a:avLst/>
          </a:prstGeom>
        </p:spPr>
        <p:txBody>
          <a:bodyPr wrap="square">
            <a:spAutoFit/>
          </a:bodyPr>
          <a:lstStyle/>
          <a:p>
            <a:r>
              <a:rPr lang="fr-FR" sz="2400" b="0" i="0" dirty="0" smtClean="0">
                <a:solidFill>
                  <a:srgbClr val="343F6E"/>
                </a:solidFill>
                <a:effectLst/>
                <a:latin typeface="Verdana" charset="0"/>
              </a:rPr>
              <a:t>La caillette est un véritable estomac glandulaire chez les ruminants. On y retrouve les quatre couches classiques. La muqueuse présente les mêmes caractéristiques que celles du fond d'estomac humain. En 1, des cryptes; en 2, des tubes glandulaires bien individualisés. Notons que les cellules bordantes sont volumineuses et peuvent être binucléées. </a:t>
            </a:r>
            <a:endParaRPr lang="fr-FR" sz="2400" dirty="0"/>
          </a:p>
        </p:txBody>
      </p:sp>
      <p:sp>
        <p:nvSpPr>
          <p:cNvPr id="5" name="Rectangle 4"/>
          <p:cNvSpPr/>
          <p:nvPr/>
        </p:nvSpPr>
        <p:spPr>
          <a:xfrm>
            <a:off x="5292080" y="6021288"/>
            <a:ext cx="4572000" cy="1200329"/>
          </a:xfrm>
          <a:prstGeom prst="rect">
            <a:avLst/>
          </a:prstGeom>
        </p:spPr>
        <p:txBody>
          <a:bodyPr>
            <a:spAutoFit/>
          </a:bodyPr>
          <a:lstStyle/>
          <a:p>
            <a:r>
              <a:rPr lang="fr-FR" b="1" dirty="0" smtClean="0">
                <a:solidFill>
                  <a:srgbClr val="343F6E"/>
                </a:solidFill>
                <a:effectLst/>
                <a:latin typeface="Verdana" charset="0"/>
              </a:rPr>
              <a:t>Colorations:  </a:t>
            </a:r>
            <a:endParaRPr lang="fr-FR" dirty="0" smtClean="0">
              <a:solidFill>
                <a:srgbClr val="343F6E"/>
              </a:solidFill>
              <a:effectLst/>
              <a:latin typeface="Verdana" charset="0"/>
            </a:endParaRPr>
          </a:p>
          <a:p>
            <a:r>
              <a:rPr lang="fr-FR" u="none" strike="noStrike" dirty="0" err="1" smtClean="0">
                <a:solidFill>
                  <a:srgbClr val="B3AF96"/>
                </a:solidFill>
                <a:effectLst/>
                <a:latin typeface="Verdana" charset="0"/>
              </a:rPr>
              <a:t>Hémalun</a:t>
            </a:r>
            <a:r>
              <a:rPr lang="fr-FR" u="none" strike="noStrike" dirty="0" smtClean="0">
                <a:solidFill>
                  <a:srgbClr val="B3AF96"/>
                </a:solidFill>
                <a:effectLst/>
                <a:latin typeface="Verdana" charset="0"/>
              </a:rPr>
              <a:t>-Erythrosine-Safran;</a:t>
            </a:r>
            <a:endParaRPr lang="fr-FR" dirty="0" smtClean="0">
              <a:solidFill>
                <a:srgbClr val="343F6E"/>
              </a:solidFill>
              <a:effectLst/>
              <a:latin typeface="Verdana" charset="0"/>
            </a:endParaRPr>
          </a:p>
          <a:p>
            <a:r>
              <a:rPr lang="fr-FR" dirty="0" smtClean="0"/>
              <a:t/>
            </a:r>
            <a:br>
              <a:rPr lang="fr-FR" dirty="0" smtClean="0"/>
            </a:b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013524"/>
            <a:ext cx="3816424" cy="4945841"/>
          </a:xfrm>
          <a:prstGeom prst="rect">
            <a:avLst/>
          </a:prstGeom>
        </p:spPr>
      </p:pic>
    </p:spTree>
    <p:extLst>
      <p:ext uri="{BB962C8B-B14F-4D97-AF65-F5344CB8AC3E}">
        <p14:creationId xmlns:p14="http://schemas.microsoft.com/office/powerpoint/2010/main" val="668542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1268760"/>
            <a:ext cx="2743200" cy="1080120"/>
          </a:xfrm>
        </p:spPr>
        <p:txBody>
          <a:bodyPr/>
          <a:lstStyle/>
          <a:p>
            <a:pPr algn="r"/>
            <a:r>
              <a:rPr lang="fr-FR" sz="4000" dirty="0" smtClean="0"/>
              <a:t/>
            </a:r>
            <a:br>
              <a:rPr lang="fr-FR" sz="4000" dirty="0" smtClean="0"/>
            </a:br>
            <a:r>
              <a:rPr lang="fr-FR" sz="4000" dirty="0" smtClean="0"/>
              <a:t>Caillette</a:t>
            </a:r>
            <a:br>
              <a:rPr lang="fr-FR" sz="4000" dirty="0" smtClean="0"/>
            </a:br>
            <a:endParaRPr lang="fr-FR" sz="4000" dirty="0"/>
          </a:p>
        </p:txBody>
      </p:sp>
      <p:sp>
        <p:nvSpPr>
          <p:cNvPr id="4" name="Espace réservé du texte 3"/>
          <p:cNvSpPr>
            <a:spLocks noGrp="1"/>
          </p:cNvSpPr>
          <p:nvPr>
            <p:ph type="body" sz="half" idx="2"/>
          </p:nvPr>
        </p:nvSpPr>
        <p:spPr>
          <a:xfrm>
            <a:off x="357158" y="2008790"/>
            <a:ext cx="4714908" cy="4588562"/>
          </a:xfrm>
        </p:spPr>
        <p:txBody>
          <a:bodyPr>
            <a:normAutofit/>
          </a:bodyPr>
          <a:lstStyle/>
          <a:p>
            <a:r>
              <a:rPr lang="fr-FR" sz="2800" dirty="0" smtClean="0"/>
              <a:t>La muqueuse présente les mêmes caractéristiques que celles du fond d'estomac humain. En 1, des cryptes; en 2, des tubes glandulaires bien individualisés. Notons que les cellules </a:t>
            </a:r>
            <a:r>
              <a:rPr lang="fr-FR" sz="2800" dirty="0" err="1" smtClean="0"/>
              <a:t>bordantes</a:t>
            </a:r>
            <a:r>
              <a:rPr lang="fr-FR" sz="2800" dirty="0" smtClean="0"/>
              <a:t> sont volumineuses et peuvent être binucléées. </a:t>
            </a:r>
          </a:p>
          <a:p>
            <a:endParaRPr lang="fr-FR" sz="2800" dirty="0"/>
          </a:p>
        </p:txBody>
      </p:sp>
      <p:pic>
        <p:nvPicPr>
          <p:cNvPr id="5" name="Espace réservé du contenu 3"/>
          <p:cNvPicPr>
            <a:picLocks noGrp="1"/>
          </p:cNvPicPr>
          <p:nvPr>
            <p:ph idx="1"/>
          </p:nvPr>
        </p:nvPicPr>
        <p:blipFill>
          <a:blip r:embed="rId2"/>
          <a:srcRect/>
          <a:stretch>
            <a:fillRect/>
          </a:stretch>
        </p:blipFill>
        <p:spPr bwMode="auto">
          <a:xfrm>
            <a:off x="5076056" y="744239"/>
            <a:ext cx="3904863"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736" y="1124744"/>
            <a:ext cx="2664296" cy="648072"/>
          </a:xfrm>
        </p:spPr>
        <p:txBody>
          <a:bodyPr/>
          <a:lstStyle/>
          <a:p>
            <a:r>
              <a:rPr lang="fr-FR" b="1" dirty="0" smtClean="0">
                <a:solidFill>
                  <a:schemeClr val="accent1"/>
                </a:solidFill>
              </a:rPr>
              <a:t>Muqueuse</a:t>
            </a:r>
            <a:r>
              <a:rPr lang="fr-FR" dirty="0" smtClean="0"/>
              <a:t/>
            </a:r>
            <a:br>
              <a:rPr lang="fr-FR" dirty="0" smtClean="0"/>
            </a:br>
            <a:endParaRPr lang="fr-FR" dirty="0"/>
          </a:p>
        </p:txBody>
      </p:sp>
      <p:sp>
        <p:nvSpPr>
          <p:cNvPr id="4" name="Espace réservé du texte 3"/>
          <p:cNvSpPr>
            <a:spLocks noGrp="1"/>
          </p:cNvSpPr>
          <p:nvPr>
            <p:ph type="body" sz="half" idx="2"/>
          </p:nvPr>
        </p:nvSpPr>
        <p:spPr>
          <a:xfrm>
            <a:off x="214282" y="1655020"/>
            <a:ext cx="4857784" cy="4870324"/>
          </a:xfrm>
        </p:spPr>
        <p:txBody>
          <a:bodyPr>
            <a:normAutofit/>
          </a:bodyPr>
          <a:lstStyle/>
          <a:p>
            <a:r>
              <a:rPr lang="fr-FR" sz="2400" dirty="0" smtClean="0"/>
              <a:t>Détaillons cette muqueuse stomacale. En 1, l'épithélium cylindrique simple de revêtement s'enfonce régulièrement pour former des cryptes. Il s'agit d'un épithélium glandulaire </a:t>
            </a:r>
            <a:r>
              <a:rPr lang="fr-FR" sz="2400" dirty="0" err="1" smtClean="0"/>
              <a:t>mucipare</a:t>
            </a:r>
            <a:r>
              <a:rPr lang="fr-FR" sz="2400" dirty="0" smtClean="0"/>
              <a:t> fermé. En 2, de nombreuses glandes gastriques envahissent le chorion de la muqueuse. Ces glandes tubulaires sont nombreuses et tassées. Remarquez en 3 le dépôt d'un film de mucus en surface de l'épithélium. </a:t>
            </a:r>
          </a:p>
          <a:p>
            <a:endParaRPr lang="fr-FR" dirty="0"/>
          </a:p>
        </p:txBody>
      </p:sp>
      <p:pic>
        <p:nvPicPr>
          <p:cNvPr id="5" name="Espace réservé du contenu 3"/>
          <p:cNvPicPr>
            <a:picLocks noGrp="1"/>
          </p:cNvPicPr>
          <p:nvPr>
            <p:ph idx="1"/>
          </p:nvPr>
        </p:nvPicPr>
        <p:blipFill>
          <a:blip r:embed="rId2"/>
          <a:srcRect/>
          <a:stretch>
            <a:fillRect/>
          </a:stretch>
        </p:blipFill>
        <p:spPr bwMode="auto">
          <a:xfrm>
            <a:off x="5076056" y="764704"/>
            <a:ext cx="3904863"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956" y="1403484"/>
            <a:ext cx="5686172" cy="369332"/>
          </a:xfrm>
          <a:prstGeom prst="rect">
            <a:avLst/>
          </a:prstGeom>
        </p:spPr>
        <p:txBody>
          <a:bodyPr wrap="none">
            <a:spAutoFit/>
          </a:bodyPr>
          <a:lstStyle/>
          <a:p>
            <a:r>
              <a:rPr lang="fr-FR" b="1" dirty="0" smtClean="0">
                <a:solidFill>
                  <a:schemeClr val="accent1"/>
                </a:solidFill>
                <a:effectLst/>
                <a:latin typeface="Verdana" charset="0"/>
              </a:rPr>
              <a:t>Différentes zones des glandes </a:t>
            </a:r>
            <a:r>
              <a:rPr lang="fr-FR" b="1" dirty="0" err="1" smtClean="0">
                <a:solidFill>
                  <a:schemeClr val="accent1"/>
                </a:solidFill>
                <a:effectLst/>
                <a:latin typeface="Verdana" charset="0"/>
              </a:rPr>
              <a:t>fundiques</a:t>
            </a:r>
            <a:r>
              <a:rPr lang="fr-FR" b="1" dirty="0" smtClean="0">
                <a:solidFill>
                  <a:schemeClr val="accent1"/>
                </a:solidFill>
                <a:effectLst/>
                <a:latin typeface="Verdana" charset="0"/>
              </a:rPr>
              <a:t> </a:t>
            </a:r>
            <a:r>
              <a:rPr lang="fr-FR" u="sng" dirty="0" smtClean="0">
                <a:solidFill>
                  <a:srgbClr val="343F6E"/>
                </a:solidFill>
                <a:effectLst/>
                <a:latin typeface="Verdana" charset="0"/>
              </a:rPr>
              <a:t> </a:t>
            </a:r>
            <a:r>
              <a:rPr lang="fr-FR" dirty="0" smtClean="0">
                <a:solidFill>
                  <a:srgbClr val="343F6E"/>
                </a:solidFill>
                <a:effectLst/>
                <a:latin typeface="Verdana" charset="0"/>
              </a:rPr>
              <a:t> </a:t>
            </a:r>
            <a:endParaRPr lang="fr-FR" dirty="0">
              <a:solidFill>
                <a:srgbClr val="343F6E"/>
              </a:solidFill>
              <a:effectLst/>
              <a:latin typeface="Verdana" charset="0"/>
            </a:endParaRPr>
          </a:p>
        </p:txBody>
      </p:sp>
      <p:sp>
        <p:nvSpPr>
          <p:cNvPr id="4" name="Rectangle 3"/>
          <p:cNvSpPr/>
          <p:nvPr/>
        </p:nvSpPr>
        <p:spPr>
          <a:xfrm>
            <a:off x="338853" y="2359463"/>
            <a:ext cx="4572000" cy="2862322"/>
          </a:xfrm>
          <a:prstGeom prst="rect">
            <a:avLst/>
          </a:prstGeom>
        </p:spPr>
        <p:txBody>
          <a:bodyPr>
            <a:spAutoFit/>
          </a:bodyPr>
          <a:lstStyle/>
          <a:p>
            <a:r>
              <a:rPr lang="fr-FR" b="1" i="0" dirty="0" smtClean="0">
                <a:effectLst/>
                <a:latin typeface="Constantia" pitchFamily="18" charset="0"/>
                <a:cs typeface="Times New Roman" pitchFamily="18" charset="0"/>
              </a:rPr>
              <a:t>On distingue trois zones dans les glandes </a:t>
            </a:r>
            <a:r>
              <a:rPr lang="fr-FR" b="1" i="0" dirty="0" err="1" smtClean="0">
                <a:effectLst/>
                <a:latin typeface="Constantia" pitchFamily="18" charset="0"/>
                <a:cs typeface="Times New Roman" pitchFamily="18" charset="0"/>
              </a:rPr>
              <a:t>fundiques</a:t>
            </a:r>
            <a:r>
              <a:rPr lang="fr-FR" b="1" i="0" dirty="0" smtClean="0">
                <a:effectLst/>
                <a:latin typeface="Constantia" pitchFamily="18" charset="0"/>
                <a:cs typeface="Times New Roman" pitchFamily="18" charset="0"/>
              </a:rPr>
              <a:t>. En 1, le col, très court, est difficile à différencier. Il est constitué de cellules muqueuses et de quelques cellules acidophiles. En 2, le corps est riche en cellules acidophiles comme celle marquée par la flèche. En 3, le fond de la glande est beaucoup plus basophile. L'aspect général des glandes </a:t>
            </a:r>
            <a:r>
              <a:rPr lang="fr-FR" b="1" i="0" dirty="0" err="1" smtClean="0">
                <a:effectLst/>
                <a:latin typeface="Constantia" pitchFamily="18" charset="0"/>
                <a:cs typeface="Times New Roman" pitchFamily="18" charset="0"/>
              </a:rPr>
              <a:t>fundiques</a:t>
            </a:r>
            <a:r>
              <a:rPr lang="fr-FR" b="1" i="0" dirty="0" smtClean="0">
                <a:effectLst/>
                <a:latin typeface="Constantia" pitchFamily="18" charset="0"/>
                <a:cs typeface="Times New Roman" pitchFamily="18" charset="0"/>
              </a:rPr>
              <a:t> est foncé. </a:t>
            </a:r>
            <a:endParaRPr lang="fr-FR" b="1" dirty="0">
              <a:latin typeface="Constantia" pitchFamily="18" charset="0"/>
              <a:cs typeface="Times New Roman" pitchFamily="18"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124744"/>
            <a:ext cx="3384376" cy="4820348"/>
          </a:xfrm>
          <a:prstGeom prst="rect">
            <a:avLst/>
          </a:prstGeom>
        </p:spPr>
      </p:pic>
      <p:sp>
        <p:nvSpPr>
          <p:cNvPr id="7" name="Rectangle 6"/>
          <p:cNvSpPr/>
          <p:nvPr/>
        </p:nvSpPr>
        <p:spPr>
          <a:xfrm>
            <a:off x="5364088" y="5981798"/>
            <a:ext cx="4572000" cy="1200329"/>
          </a:xfrm>
          <a:prstGeom prst="rect">
            <a:avLst/>
          </a:prstGeom>
        </p:spPr>
        <p:txBody>
          <a:bodyPr>
            <a:spAutoFit/>
          </a:bodyPr>
          <a:lstStyle/>
          <a:p>
            <a:r>
              <a:rPr lang="fr-FR" b="1" dirty="0" smtClean="0">
                <a:solidFill>
                  <a:schemeClr val="tx2"/>
                </a:solidFill>
                <a:effectLst/>
                <a:latin typeface="Verdana" charset="0"/>
              </a:rPr>
              <a:t>Colorations:  </a:t>
            </a:r>
            <a:endParaRPr lang="fr-FR" dirty="0" smtClean="0">
              <a:solidFill>
                <a:schemeClr val="tx2"/>
              </a:solidFill>
              <a:effectLst/>
              <a:latin typeface="Verdana" charset="0"/>
            </a:endParaRPr>
          </a:p>
          <a:p>
            <a:r>
              <a:rPr lang="fr-FR" u="none" strike="noStrike" dirty="0" err="1" smtClean="0">
                <a:solidFill>
                  <a:schemeClr val="tx2"/>
                </a:solidFill>
                <a:effectLst/>
                <a:latin typeface="Verdana" charset="0"/>
              </a:rPr>
              <a:t>Hémalun</a:t>
            </a:r>
            <a:r>
              <a:rPr lang="fr-FR" u="none" strike="noStrike" dirty="0" smtClean="0">
                <a:solidFill>
                  <a:schemeClr val="tx2"/>
                </a:solidFill>
                <a:effectLst/>
                <a:latin typeface="Verdana" charset="0"/>
              </a:rPr>
              <a:t>-Erythrosine-Safran;</a:t>
            </a:r>
            <a:endParaRPr lang="fr-FR" dirty="0" smtClean="0">
              <a:solidFill>
                <a:schemeClr val="tx2"/>
              </a:solidFill>
              <a:effectLst/>
              <a:latin typeface="Verdana" charset="0"/>
            </a:endParaRPr>
          </a:p>
          <a:p>
            <a:r>
              <a:rPr lang="fr-FR" dirty="0" smtClean="0">
                <a:solidFill>
                  <a:schemeClr val="tx2"/>
                </a:solidFill>
              </a:rPr>
              <a:t/>
            </a:r>
            <a:br>
              <a:rPr lang="fr-FR" dirty="0" smtClean="0">
                <a:solidFill>
                  <a:schemeClr val="tx2"/>
                </a:solidFill>
              </a:rPr>
            </a:br>
            <a:endParaRPr lang="fr-FR" dirty="0">
              <a:solidFill>
                <a:schemeClr val="tx2"/>
              </a:solidFill>
            </a:endParaRPr>
          </a:p>
        </p:txBody>
      </p:sp>
    </p:spTree>
    <p:extLst>
      <p:ext uri="{BB962C8B-B14F-4D97-AF65-F5344CB8AC3E}">
        <p14:creationId xmlns:p14="http://schemas.microsoft.com/office/powerpoint/2010/main" val="15668704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514352"/>
            <a:ext cx="5072098" cy="1162050"/>
          </a:xfrm>
        </p:spPr>
        <p:txBody>
          <a:bodyPr/>
          <a:lstStyle/>
          <a:p>
            <a:r>
              <a:rPr lang="fr-FR" b="1" dirty="0" smtClean="0">
                <a:solidFill>
                  <a:schemeClr val="accent1"/>
                </a:solidFill>
              </a:rPr>
              <a:t>Différentes zones des glandes </a:t>
            </a:r>
            <a:r>
              <a:rPr lang="fr-FR" b="1" dirty="0" err="1" smtClean="0">
                <a:solidFill>
                  <a:schemeClr val="accent1"/>
                </a:solidFill>
              </a:rPr>
              <a:t>fundiques</a:t>
            </a:r>
            <a:r>
              <a:rPr lang="fr-FR" b="1" dirty="0" smtClean="0">
                <a:solidFill>
                  <a:schemeClr val="accent1"/>
                </a:solidFill>
              </a:rPr>
              <a:t>   </a:t>
            </a:r>
            <a:endParaRPr lang="fr-FR" b="1" dirty="0">
              <a:solidFill>
                <a:schemeClr val="accent1"/>
              </a:solidFill>
            </a:endParaRPr>
          </a:p>
        </p:txBody>
      </p:sp>
      <p:sp>
        <p:nvSpPr>
          <p:cNvPr id="4" name="Espace réservé du texte 3"/>
          <p:cNvSpPr>
            <a:spLocks noGrp="1"/>
          </p:cNvSpPr>
          <p:nvPr>
            <p:ph type="body" sz="half" idx="2"/>
          </p:nvPr>
        </p:nvSpPr>
        <p:spPr>
          <a:xfrm>
            <a:off x="214282" y="2108448"/>
            <a:ext cx="4929222" cy="4416896"/>
          </a:xfrm>
        </p:spPr>
        <p:txBody>
          <a:bodyPr>
            <a:normAutofit/>
          </a:bodyPr>
          <a:lstStyle/>
          <a:p>
            <a:r>
              <a:rPr lang="fr-FR" sz="2400" dirty="0" smtClean="0"/>
              <a:t>On distingue trois zones dans les glandes </a:t>
            </a:r>
            <a:r>
              <a:rPr lang="fr-FR" sz="2400" dirty="0" err="1" smtClean="0"/>
              <a:t>fundiques</a:t>
            </a:r>
            <a:r>
              <a:rPr lang="fr-FR" sz="2400" dirty="0" smtClean="0"/>
              <a:t>. En 1, le col, très court, est difficile à différencier. Il est constitué de cellules muqueuses et de quelques cellules acidophiles. En 2, le corps est riche en cellules acidophiles comme celle marquée par la flèche. En 3, le fond de la glande est beaucoup plus basophile. L'aspect général des glandes </a:t>
            </a:r>
            <a:r>
              <a:rPr lang="fr-FR" sz="2400" dirty="0" err="1" smtClean="0"/>
              <a:t>fundiques</a:t>
            </a:r>
            <a:r>
              <a:rPr lang="fr-FR" sz="2400" dirty="0" smtClean="0"/>
              <a:t> est foncé. </a:t>
            </a:r>
          </a:p>
          <a:p>
            <a:endParaRPr lang="fr-FR" dirty="0"/>
          </a:p>
        </p:txBody>
      </p:sp>
      <p:pic>
        <p:nvPicPr>
          <p:cNvPr id="5" name="Espace réservé du contenu 3"/>
          <p:cNvPicPr>
            <a:picLocks noGrp="1"/>
          </p:cNvPicPr>
          <p:nvPr>
            <p:ph idx="1"/>
          </p:nvPr>
        </p:nvPicPr>
        <p:blipFill>
          <a:blip r:embed="rId2"/>
          <a:srcRect/>
          <a:stretch>
            <a:fillRect/>
          </a:stretch>
        </p:blipFill>
        <p:spPr bwMode="auto">
          <a:xfrm>
            <a:off x="5076057" y="1052736"/>
            <a:ext cx="3888431" cy="5514733"/>
          </a:xfrm>
          <a:prstGeom prst="rect">
            <a:avLst/>
          </a:prstGeom>
          <a:noFill/>
          <a:ln w="9525">
            <a:noFill/>
            <a:miter lim="800000"/>
            <a:headEnd/>
            <a:tailEnd/>
          </a:ln>
        </p:spPr>
      </p:pic>
    </p:spTree>
    <p:extLst>
      <p:ext uri="{BB962C8B-B14F-4D97-AF65-F5344CB8AC3E}">
        <p14:creationId xmlns:p14="http://schemas.microsoft.com/office/powerpoint/2010/main" val="30377337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Pylore de cheval  </a:t>
            </a:r>
            <a:br>
              <a:rPr lang="fr-FR" dirty="0" smtClean="0"/>
            </a:br>
            <a:endParaRPr lang="fr-FR" dirty="0"/>
          </a:p>
        </p:txBody>
      </p:sp>
      <p:sp>
        <p:nvSpPr>
          <p:cNvPr id="4" name="Espace réservé du texte 3"/>
          <p:cNvSpPr>
            <a:spLocks noGrp="1"/>
          </p:cNvSpPr>
          <p:nvPr>
            <p:ph type="body" sz="half" idx="2"/>
          </p:nvPr>
        </p:nvSpPr>
        <p:spPr>
          <a:xfrm>
            <a:off x="142844" y="1676400"/>
            <a:ext cx="4929222" cy="4967310"/>
          </a:xfrm>
        </p:spPr>
        <p:txBody>
          <a:bodyPr>
            <a:normAutofit/>
          </a:bodyPr>
          <a:lstStyle/>
          <a:p>
            <a:r>
              <a:rPr lang="fr-FR" sz="3200" dirty="0" smtClean="0"/>
              <a:t>Le pylore du cheval se caractérise, en 1, par l'aspect mamelonné de sa surface ; aspect que nous avions d'ailleurs déjà constaté dans le fond d'estomac. Les glandes pyloriques, en 2, sont pâles.</a:t>
            </a:r>
          </a:p>
          <a:p>
            <a:endParaRPr lang="fr-FR" sz="3200" dirty="0"/>
          </a:p>
        </p:txBody>
      </p:sp>
      <p:pic>
        <p:nvPicPr>
          <p:cNvPr id="5" name="Espace réservé du contenu 3"/>
          <p:cNvPicPr>
            <a:picLocks noGrp="1"/>
          </p:cNvPicPr>
          <p:nvPr>
            <p:ph idx="1"/>
          </p:nvPr>
        </p:nvPicPr>
        <p:blipFill>
          <a:blip r:embed="rId2"/>
          <a:srcRect/>
          <a:stretch>
            <a:fillRect/>
          </a:stretch>
        </p:blipFill>
        <p:spPr bwMode="auto">
          <a:xfrm>
            <a:off x="5004048" y="980729"/>
            <a:ext cx="3904863"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Glandes pyloriques </a:t>
            </a:r>
            <a:br>
              <a:rPr lang="fr-FR" dirty="0" smtClean="0"/>
            </a:br>
            <a:endParaRPr lang="fr-FR" dirty="0"/>
          </a:p>
        </p:txBody>
      </p:sp>
      <p:sp>
        <p:nvSpPr>
          <p:cNvPr id="4" name="Espace réservé du texte 3"/>
          <p:cNvSpPr>
            <a:spLocks noGrp="1"/>
          </p:cNvSpPr>
          <p:nvPr>
            <p:ph type="body" sz="half" idx="2"/>
          </p:nvPr>
        </p:nvSpPr>
        <p:spPr>
          <a:xfrm>
            <a:off x="323528" y="1700808"/>
            <a:ext cx="4857784" cy="4967310"/>
          </a:xfrm>
        </p:spPr>
        <p:txBody>
          <a:bodyPr/>
          <a:lstStyle/>
          <a:p>
            <a:r>
              <a:rPr lang="fr-FR" sz="3200" dirty="0" smtClean="0"/>
              <a:t>Voici un détail des glandes pyloriques. Elles sont de forme tubuleuse ramifiée comme on le voit en incidence parfaitement longitudinale. Les cellules glandulaires apparaissent pâles. Leur sécrétion est de type muqueux. </a:t>
            </a:r>
          </a:p>
          <a:p>
            <a:endParaRPr lang="fr-FR" dirty="0"/>
          </a:p>
        </p:txBody>
      </p:sp>
      <p:pic>
        <p:nvPicPr>
          <p:cNvPr id="5" name="Espace réservé du contenu 3"/>
          <p:cNvPicPr>
            <a:picLocks noGrp="1"/>
          </p:cNvPicPr>
          <p:nvPr>
            <p:ph idx="1"/>
          </p:nvPr>
        </p:nvPicPr>
        <p:blipFill>
          <a:blip r:embed="rId2"/>
          <a:srcRect/>
          <a:stretch>
            <a:fillRect/>
          </a:stretch>
        </p:blipFill>
        <p:spPr bwMode="auto">
          <a:xfrm>
            <a:off x="5076057" y="1052736"/>
            <a:ext cx="3888431"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52736"/>
            <a:ext cx="7848872" cy="5386999"/>
          </a:xfrm>
          <a:prstGeom prst="rect">
            <a:avLst/>
          </a:prstGeom>
        </p:spPr>
      </p:pic>
    </p:spTree>
    <p:extLst>
      <p:ext uri="{BB962C8B-B14F-4D97-AF65-F5344CB8AC3E}">
        <p14:creationId xmlns:p14="http://schemas.microsoft.com/office/powerpoint/2010/main" val="5909095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36712"/>
            <a:ext cx="8208912" cy="5688632"/>
          </a:xfrm>
          <a:prstGeom prst="rect">
            <a:avLst/>
          </a:prstGeom>
        </p:spPr>
      </p:pic>
    </p:spTree>
    <p:extLst>
      <p:ext uri="{BB962C8B-B14F-4D97-AF65-F5344CB8AC3E}">
        <p14:creationId xmlns:p14="http://schemas.microsoft.com/office/powerpoint/2010/main" val="4254048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061864"/>
            <a:ext cx="8229600" cy="1143000"/>
          </a:xfrm>
        </p:spPr>
        <p:txBody>
          <a:bodyPr>
            <a:normAutofit fontScale="90000"/>
          </a:bodyPr>
          <a:lstStyle/>
          <a:p>
            <a:r>
              <a:rPr lang="fr-FR" b="1" i="1" dirty="0" smtClean="0"/>
              <a:t/>
            </a:r>
            <a:br>
              <a:rPr lang="fr-FR" b="1" i="1" dirty="0" smtClean="0"/>
            </a:br>
            <a:r>
              <a:rPr lang="fr-FR" b="1" i="1" dirty="0" smtClean="0"/>
              <a:t>                         l’intestin  </a:t>
            </a:r>
            <a:endParaRPr lang="fr-FR" dirty="0"/>
          </a:p>
        </p:txBody>
      </p:sp>
      <p:sp>
        <p:nvSpPr>
          <p:cNvPr id="3" name="Espace réservé du contenu 2"/>
          <p:cNvSpPr>
            <a:spLocks noGrp="1"/>
          </p:cNvSpPr>
          <p:nvPr>
            <p:ph idx="1"/>
          </p:nvPr>
        </p:nvSpPr>
        <p:spPr>
          <a:xfrm>
            <a:off x="457200" y="2928312"/>
            <a:ext cx="8229600" cy="3525024"/>
          </a:xfrm>
        </p:spPr>
        <p:txBody>
          <a:bodyPr/>
          <a:lstStyle/>
          <a:p>
            <a:r>
              <a:rPr lang="fr-FR" dirty="0" smtClean="0"/>
              <a:t>L’intestin grêle comporte; le duodénum, le jéjunum et l’iléon. Alors  que le gros intestin comporte ; le caecum, le colon et le rectum en dernier lieu.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71570"/>
            <a:ext cx="9144000" cy="5857892"/>
          </a:xfrm>
        </p:spPr>
        <p:txBody>
          <a:bodyPr>
            <a:normAutofit/>
          </a:bodyPr>
          <a:lstStyle/>
          <a:p>
            <a:pPr>
              <a:buNone/>
            </a:pPr>
            <a:r>
              <a:rPr lang="fr-FR" sz="4000" dirty="0" smtClean="0">
                <a:solidFill>
                  <a:schemeClr val="accent4"/>
                </a:solidFill>
                <a:latin typeface="Comic Sans MS" pitchFamily="66" charset="0"/>
              </a:rPr>
              <a:t>   b) La sous muqueuse : </a:t>
            </a:r>
          </a:p>
          <a:p>
            <a:pPr>
              <a:lnSpc>
                <a:spcPct val="150000"/>
              </a:lnSpc>
              <a:buNone/>
            </a:pPr>
            <a:r>
              <a:rPr lang="fr-FR" dirty="0" smtClean="0">
                <a:latin typeface="Comic Sans MS" pitchFamily="66" charset="0"/>
              </a:rPr>
              <a:t>   Elle est composée d’un </a:t>
            </a:r>
            <a:r>
              <a:rPr lang="fr-FR" dirty="0" smtClean="0">
                <a:solidFill>
                  <a:srgbClr val="FFC000"/>
                </a:solidFill>
                <a:latin typeface="Comic Sans MS" pitchFamily="66" charset="0"/>
              </a:rPr>
              <a:t>tissu conjonctif plus dense    </a:t>
            </a:r>
            <a:r>
              <a:rPr lang="fr-FR" dirty="0" smtClean="0">
                <a:latin typeface="Comic Sans MS" pitchFamily="66" charset="0"/>
              </a:rPr>
              <a:t>contenant des </a:t>
            </a:r>
            <a:r>
              <a:rPr lang="fr-FR" dirty="0" smtClean="0">
                <a:solidFill>
                  <a:srgbClr val="0070C0"/>
                </a:solidFill>
                <a:latin typeface="Comic Sans MS" pitchFamily="66" charset="0"/>
              </a:rPr>
              <a:t>vaisseaux sanguins </a:t>
            </a:r>
            <a:r>
              <a:rPr lang="fr-FR" dirty="0" smtClean="0">
                <a:latin typeface="Comic Sans MS" pitchFamily="66" charset="0"/>
              </a:rPr>
              <a:t>et un réseau de </a:t>
            </a:r>
            <a:r>
              <a:rPr lang="fr-FR" dirty="0" smtClean="0">
                <a:solidFill>
                  <a:srgbClr val="00B050"/>
                </a:solidFill>
                <a:latin typeface="Comic Sans MS" pitchFamily="66" charset="0"/>
              </a:rPr>
              <a:t>nerfs</a:t>
            </a:r>
            <a:r>
              <a:rPr lang="fr-FR" dirty="0" smtClean="0">
                <a:latin typeface="Comic Sans MS" pitchFamily="66" charset="0"/>
              </a:rPr>
              <a:t> sympathiques, le </a:t>
            </a:r>
            <a:r>
              <a:rPr lang="fr-FR" b="1" dirty="0" smtClean="0">
                <a:solidFill>
                  <a:srgbClr val="FF0000"/>
                </a:solidFill>
                <a:latin typeface="Comic Sans MS" pitchFamily="66" charset="0"/>
              </a:rPr>
              <a:t>plexus de Meissner </a:t>
            </a:r>
            <a:r>
              <a:rPr lang="fr-FR" dirty="0" smtClean="0">
                <a:latin typeface="Comic Sans MS" pitchFamily="66" charset="0"/>
              </a:rPr>
              <a:t>qui commande la mobilité du tube digestif.</a:t>
            </a:r>
          </a:p>
          <a:p>
            <a:pPr>
              <a:lnSpc>
                <a:spcPct val="150000"/>
              </a:lnSpc>
              <a:buNone/>
            </a:pPr>
            <a:r>
              <a:rPr lang="fr-FR" dirty="0" smtClean="0">
                <a:latin typeface="Comic Sans MS" pitchFamily="66" charset="0"/>
              </a:rPr>
              <a:t>   C’est dans cette couche que l’on trouve les follicules lymphoïdes des organes lymphoïdes annexés au tube digestif (plaques de Peyer de l’iléon) et les glandes du duodénum</a:t>
            </a:r>
            <a:r>
              <a:rPr lang="fr-FR" sz="2800" dirty="0" smtClean="0">
                <a:latin typeface="Comic Sans MS" pitchFamily="66" charset="0"/>
              </a:rPr>
              <a:t>.</a:t>
            </a:r>
          </a:p>
          <a:p>
            <a:pPr>
              <a:buNone/>
            </a:pPr>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843532"/>
            <a:ext cx="3528392" cy="630238"/>
          </a:xfrm>
        </p:spPr>
        <p:txBody>
          <a:bodyPr/>
          <a:lstStyle/>
          <a:p>
            <a:pPr algn="l">
              <a:defRPr/>
            </a:pPr>
            <a:r>
              <a:rPr lang="fr-FR" sz="2800" b="1" dirty="0" smtClean="0">
                <a:solidFill>
                  <a:schemeClr val="accent1"/>
                </a:solidFill>
              </a:rPr>
              <a:t>La surface d’absorption</a:t>
            </a:r>
          </a:p>
        </p:txBody>
      </p:sp>
      <p:sp>
        <p:nvSpPr>
          <p:cNvPr id="3" name="Espace réservé du contenu 2"/>
          <p:cNvSpPr>
            <a:spLocks noGrp="1"/>
          </p:cNvSpPr>
          <p:nvPr>
            <p:ph idx="1"/>
          </p:nvPr>
        </p:nvSpPr>
        <p:spPr>
          <a:xfrm>
            <a:off x="457200" y="1600200"/>
            <a:ext cx="8229600" cy="3365500"/>
          </a:xfrm>
        </p:spPr>
        <p:txBody>
          <a:bodyPr/>
          <a:lstStyle/>
          <a:p>
            <a:pPr algn="just">
              <a:lnSpc>
                <a:spcPct val="150000"/>
              </a:lnSpc>
              <a:buSzPct val="101000"/>
              <a:buFont typeface="Wingdings" pitchFamily="2" charset="2"/>
              <a:buBlip>
                <a:blip r:embed="rId3"/>
              </a:buBlip>
              <a:defRPr/>
            </a:pPr>
            <a:r>
              <a:rPr lang="fr-FR" sz="2000" b="1" dirty="0" smtClean="0"/>
              <a:t>Les valvules conniventes  </a:t>
            </a:r>
          </a:p>
          <a:p>
            <a:pPr algn="just">
              <a:lnSpc>
                <a:spcPct val="150000"/>
              </a:lnSpc>
              <a:buSzPct val="101000"/>
              <a:buFont typeface="Wingdings" pitchFamily="2" charset="2"/>
              <a:buBlip>
                <a:blip r:embed="rId3"/>
              </a:buBlip>
              <a:defRPr/>
            </a:pPr>
            <a:r>
              <a:rPr lang="fr-FR" sz="2000" b="1" dirty="0" smtClean="0"/>
              <a:t>La longueur de l’intestin grêle (intestin grêle chez le cheval=21m)</a:t>
            </a:r>
          </a:p>
          <a:p>
            <a:pPr algn="just">
              <a:lnSpc>
                <a:spcPct val="150000"/>
              </a:lnSpc>
              <a:buSzPct val="101000"/>
              <a:buFont typeface="Wingdings" pitchFamily="2" charset="2"/>
              <a:buBlip>
                <a:blip r:embed="rId3"/>
              </a:buBlip>
              <a:defRPr/>
            </a:pPr>
            <a:r>
              <a:rPr lang="fr-FR" sz="2000" b="1" dirty="0" smtClean="0"/>
              <a:t>Les villosités et les invaginations de la muqueuse</a:t>
            </a:r>
          </a:p>
          <a:p>
            <a:pPr algn="just">
              <a:lnSpc>
                <a:spcPct val="150000"/>
              </a:lnSpc>
              <a:buSzPct val="101000"/>
              <a:buFont typeface="Wingdings" pitchFamily="2" charset="2"/>
              <a:buBlip>
                <a:blip r:embed="rId3"/>
              </a:buBlip>
              <a:defRPr/>
            </a:pPr>
            <a:r>
              <a:rPr lang="fr-FR" sz="2000" b="1" dirty="0" smtClean="0"/>
              <a:t>Les microvillosités à la surface de chaque cellule intestinale du revêtement.</a:t>
            </a:r>
            <a:endParaRPr lang="fr-FR" sz="2000" b="1" dirty="0"/>
          </a:p>
        </p:txBody>
      </p:sp>
    </p:spTree>
    <p:extLst>
      <p:ext uri="{BB962C8B-B14F-4D97-AF65-F5344CB8AC3E}">
        <p14:creationId xmlns:p14="http://schemas.microsoft.com/office/powerpoint/2010/main" val="304938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pic>
        <p:nvPicPr>
          <p:cNvPr id="38915" name="Picture 5" descr="http://www-rocq.inria.fr/who/Marc.Thiriet/Glosr/Bio/TubDigest/Fig/ParoiIle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00" y="1774825"/>
            <a:ext cx="5986463"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77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a:p>
        </p:txBody>
      </p:sp>
      <p:pic>
        <p:nvPicPr>
          <p:cNvPr id="36867" name="Picture 2" descr="http://www-rocq.inria.fr/who/Marc.Thiriet/Glosr/Bio/TubDigest/Fig/IntestinSurfEch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766888"/>
            <a:ext cx="66294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4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ar-DZ"/>
          </a:p>
        </p:txBody>
      </p:sp>
      <p:pic>
        <p:nvPicPr>
          <p:cNvPr id="37892" name="Picture 1026" descr="F:\Digestive System 2\small intest diag.JPG"/>
          <p:cNvPicPr>
            <a:picLocks noChangeAspect="1" noChangeArrowheads="1"/>
          </p:cNvPicPr>
          <p:nvPr/>
        </p:nvPicPr>
        <p:blipFill>
          <a:blip r:embed="rId2">
            <a:extLst>
              <a:ext uri="{28A0092B-C50C-407E-A947-70E740481C1C}">
                <a14:useLocalDpi xmlns:a14="http://schemas.microsoft.com/office/drawing/2010/main" val="0"/>
              </a:ext>
            </a:extLst>
          </a:blip>
          <a:srcRect b="-232"/>
          <a:stretch>
            <a:fillRect/>
          </a:stretch>
        </p:blipFill>
        <p:spPr bwMode="auto">
          <a:xfrm>
            <a:off x="989841" y="228600"/>
            <a:ext cx="7164317" cy="636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279043"/>
      </p:ext>
    </p:extLst>
  </p:cSld>
  <p:clrMapOvr>
    <a:masterClrMapping/>
  </p:clrMapOvr>
  <p:transition>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508104" y="908720"/>
            <a:ext cx="3491880" cy="400110"/>
          </a:xfrm>
          <a:prstGeom prst="rect">
            <a:avLst/>
          </a:prstGeom>
          <a:solidFill>
            <a:srgbClr val="92D050"/>
          </a:solidFill>
        </p:spPr>
        <p:txBody>
          <a:bodyPr wrap="square" rtlCol="0">
            <a:spAutoFit/>
          </a:bodyPr>
          <a:lstStyle/>
          <a:p>
            <a:pPr algn="r"/>
            <a:r>
              <a:rPr lang="fr-FR" sz="2000" b="1" dirty="0" smtClean="0">
                <a:latin typeface="Times New Roman" pitchFamily="18" charset="0"/>
                <a:cs typeface="Times New Roman" pitchFamily="18" charset="0"/>
              </a:rPr>
              <a:t>L’histologie de l’intestin grêle </a:t>
            </a:r>
            <a:endParaRPr lang="fr-FR" sz="2000" b="1" dirty="0">
              <a:latin typeface="Times New Roman" pitchFamily="18" charset="0"/>
              <a:cs typeface="Times New Roman" pitchFamily="18" charset="0"/>
            </a:endParaRPr>
          </a:p>
        </p:txBody>
      </p:sp>
      <p:sp>
        <p:nvSpPr>
          <p:cNvPr id="5" name="ZoneTexte 4"/>
          <p:cNvSpPr txBox="1"/>
          <p:nvPr/>
        </p:nvSpPr>
        <p:spPr>
          <a:xfrm>
            <a:off x="179512" y="1452840"/>
            <a:ext cx="6084168" cy="3416320"/>
          </a:xfrm>
          <a:prstGeom prst="rect">
            <a:avLst/>
          </a:prstGeom>
          <a:noFill/>
        </p:spPr>
        <p:txBody>
          <a:bodyPr wrap="square" rtlCol="0">
            <a:spAutoFit/>
          </a:bodyPr>
          <a:lstStyle/>
          <a:p>
            <a:pPr>
              <a:buFont typeface="Arial" pitchFamily="34" charset="0"/>
              <a:buChar char="•"/>
            </a:pPr>
            <a:r>
              <a:rPr lang="fr-FR" dirty="0" smtClean="0">
                <a:latin typeface="Times New Roman" pitchFamily="18" charset="0"/>
                <a:cs typeface="Times New Roman" pitchFamily="18" charset="0"/>
              </a:rPr>
              <a:t> L’intestin grêle est une partie du tube digestif situé entre l’estomac et le colon.</a:t>
            </a:r>
          </a:p>
          <a:p>
            <a:endParaRPr lang="fr-FR" dirty="0" smtClean="0">
              <a:latin typeface="Times New Roman" pitchFamily="18" charset="0"/>
              <a:cs typeface="Times New Roman" pitchFamily="18" charset="0"/>
            </a:endParaRPr>
          </a:p>
          <a:p>
            <a:pPr>
              <a:buFont typeface="Arial" pitchFamily="34" charset="0"/>
              <a:buChar char="•"/>
            </a:pPr>
            <a:r>
              <a:rPr lang="fr-FR" dirty="0" smtClean="0">
                <a:latin typeface="Times New Roman" pitchFamily="18" charset="0"/>
                <a:cs typeface="Times New Roman" pitchFamily="18" charset="0"/>
              </a:rPr>
              <a:t>  </a:t>
            </a:r>
            <a:r>
              <a:rPr lang="fr-FR" b="1" dirty="0" smtClean="0">
                <a:latin typeface="Times New Roman" pitchFamily="18" charset="0"/>
                <a:cs typeface="Times New Roman" pitchFamily="18" charset="0"/>
              </a:rPr>
              <a:t>Anatomie</a:t>
            </a:r>
            <a:r>
              <a:rPr lang="fr-FR" dirty="0" smtClean="0">
                <a:latin typeface="Times New Roman" pitchFamily="18" charset="0"/>
                <a:cs typeface="Times New Roman" pitchFamily="18" charset="0"/>
              </a:rPr>
              <a:t>: 3 parties </a:t>
            </a:r>
          </a:p>
          <a:p>
            <a:pPr marL="1257300" lvl="2" indent="-342900">
              <a:buFont typeface="+mj-lt"/>
              <a:buAutoNum type="arabicPeriod"/>
            </a:pPr>
            <a:r>
              <a:rPr lang="fr-FR" b="1" dirty="0" smtClean="0">
                <a:latin typeface="Times New Roman" pitchFamily="18" charset="0"/>
                <a:cs typeface="Times New Roman" pitchFamily="18" charset="0"/>
              </a:rPr>
              <a:t>Duodénum</a:t>
            </a:r>
            <a:r>
              <a:rPr lang="fr-FR" dirty="0" smtClean="0">
                <a:latin typeface="Times New Roman" pitchFamily="18" charset="0"/>
                <a:cs typeface="Times New Roman" pitchFamily="18" charset="0"/>
              </a:rPr>
              <a:t>: faisant suite au pylore, partie fixe,</a:t>
            </a:r>
          </a:p>
          <a:p>
            <a:pPr marL="1257300" lvl="2" indent="-342900"/>
            <a:r>
              <a:rPr lang="fr-FR" dirty="0" smtClean="0">
                <a:latin typeface="Times New Roman" pitchFamily="18" charset="0"/>
                <a:cs typeface="Times New Roman" pitchFamily="18" charset="0"/>
              </a:rPr>
              <a:t>     a pour fonction principale de neutraliser l’acidité du chyme par ses sécrétions alcalines.</a:t>
            </a:r>
          </a:p>
          <a:p>
            <a:pPr marL="1257300" lvl="2" indent="-342900">
              <a:buFont typeface="+mj-lt"/>
              <a:buAutoNum type="arabicPeriod"/>
            </a:pPr>
            <a:r>
              <a:rPr lang="fr-FR" b="1" dirty="0" smtClean="0">
                <a:latin typeface="Times New Roman" pitchFamily="18" charset="0"/>
                <a:cs typeface="Times New Roman" pitchFamily="18" charset="0"/>
              </a:rPr>
              <a:t>Jéjunum</a:t>
            </a:r>
            <a:r>
              <a:rPr lang="fr-FR" dirty="0" smtClean="0">
                <a:latin typeface="Times New Roman" pitchFamily="18" charset="0"/>
                <a:cs typeface="Times New Roman" pitchFamily="18" charset="0"/>
              </a:rPr>
              <a:t>: ↑↑ absorption, partie mobile de l’intestin.</a:t>
            </a:r>
          </a:p>
          <a:p>
            <a:pPr marL="1257300" lvl="2" indent="-342900">
              <a:buFont typeface="+mj-lt"/>
              <a:buAutoNum type="arabicPeriod"/>
            </a:pPr>
            <a:r>
              <a:rPr lang="fr-FR" b="1" dirty="0" smtClean="0">
                <a:latin typeface="Times New Roman" pitchFamily="18" charset="0"/>
                <a:cs typeface="Times New Roman" pitchFamily="18" charset="0"/>
              </a:rPr>
              <a:t> Iléon</a:t>
            </a:r>
            <a:r>
              <a:rPr lang="fr-FR" dirty="0" smtClean="0">
                <a:latin typeface="Times New Roman" pitchFamily="18" charset="0"/>
                <a:cs typeface="Times New Roman" pitchFamily="18" charset="0"/>
              </a:rPr>
              <a:t>: partie terminale de l’intestin, mobile où a lieu l’absorption du contenu hydrique (H2O) des résidus du bol alimentaire.             </a:t>
            </a:r>
            <a:endParaRPr lang="fr-FR"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6048164" y="1809328"/>
            <a:ext cx="2808312" cy="2195736"/>
          </a:xfrm>
          <a:prstGeom prst="rect">
            <a:avLst/>
          </a:prstGeom>
          <a:noFill/>
          <a:ln w="9525">
            <a:noFill/>
            <a:miter lim="800000"/>
            <a:headEnd/>
            <a:tailEnd/>
          </a:ln>
        </p:spPr>
      </p:pic>
      <p:sp>
        <p:nvSpPr>
          <p:cNvPr id="7" name="Ellipse 6"/>
          <p:cNvSpPr/>
          <p:nvPr/>
        </p:nvSpPr>
        <p:spPr>
          <a:xfrm>
            <a:off x="6156176" y="2060848"/>
            <a:ext cx="1296144"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p:cNvCxnSpPr/>
          <p:nvPr/>
        </p:nvCxnSpPr>
        <p:spPr>
          <a:xfrm>
            <a:off x="5796136" y="1916832"/>
            <a:ext cx="936104"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83568" y="5036983"/>
            <a:ext cx="5832648" cy="1200329"/>
          </a:xfrm>
          <a:prstGeom prst="rect">
            <a:avLst/>
          </a:prstGeom>
          <a:noFill/>
        </p:spPr>
        <p:txBody>
          <a:bodyPr wrap="square" rtlCol="0">
            <a:spAutoFit/>
          </a:bodyPr>
          <a:lstStyle/>
          <a:p>
            <a:pPr>
              <a:lnSpc>
                <a:spcPct val="200000"/>
              </a:lnSpc>
              <a:buFont typeface="Arial" pitchFamily="34" charset="0"/>
              <a:buChar char="•"/>
            </a:pPr>
            <a:r>
              <a:rPr lang="fr-FR" dirty="0" smtClean="0"/>
              <a:t> </a:t>
            </a:r>
            <a:r>
              <a:rPr lang="fr-FR" dirty="0" smtClean="0">
                <a:latin typeface="Times New Roman" pitchFamily="18" charset="0"/>
                <a:cs typeface="Times New Roman" pitchFamily="18" charset="0"/>
              </a:rPr>
              <a:t>L’intestin grêle est le lieu principal de l’absorption</a:t>
            </a:r>
          </a:p>
          <a:p>
            <a:pPr>
              <a:lnSpc>
                <a:spcPct val="200000"/>
              </a:lnSpc>
              <a:buFont typeface="Arial" pitchFamily="34" charset="0"/>
              <a:buChar char="•"/>
            </a:pPr>
            <a:r>
              <a:rPr lang="fr-FR" dirty="0" smtClean="0">
                <a:latin typeface="Times New Roman" pitchFamily="18" charset="0"/>
                <a:cs typeface="Times New Roman" pitchFamily="18" charset="0"/>
              </a:rPr>
              <a:t> Il participe aussi  dans la digestion des aliments </a:t>
            </a:r>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2679810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6228184" y="980728"/>
            <a:ext cx="2715394" cy="4320480"/>
          </a:xfrm>
          <a:prstGeom prst="rect">
            <a:avLst/>
          </a:prstGeom>
          <a:noFill/>
          <a:ln w="9525">
            <a:noFill/>
            <a:miter lim="800000"/>
            <a:headEnd/>
            <a:tailEnd/>
          </a:ln>
        </p:spPr>
      </p:pic>
      <p:cxnSp>
        <p:nvCxnSpPr>
          <p:cNvPr id="23" name="Connecteur droit avec flèche 22"/>
          <p:cNvCxnSpPr/>
          <p:nvPr/>
        </p:nvCxnSpPr>
        <p:spPr>
          <a:xfrm flipV="1">
            <a:off x="5364088" y="4365104"/>
            <a:ext cx="2448272"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3" cstate="print"/>
          <a:srcRect/>
          <a:stretch>
            <a:fillRect/>
          </a:stretch>
        </p:blipFill>
        <p:spPr bwMode="auto">
          <a:xfrm>
            <a:off x="175192" y="980728"/>
            <a:ext cx="3384376" cy="4335350"/>
          </a:xfrm>
          <a:prstGeom prst="rect">
            <a:avLst/>
          </a:prstGeom>
          <a:noFill/>
          <a:ln w="9525">
            <a:noFill/>
            <a:miter lim="800000"/>
            <a:headEnd/>
            <a:tailEnd/>
          </a:ln>
        </p:spPr>
      </p:pic>
      <p:sp>
        <p:nvSpPr>
          <p:cNvPr id="5" name="ZoneTexte 4"/>
          <p:cNvSpPr txBox="1"/>
          <p:nvPr/>
        </p:nvSpPr>
        <p:spPr>
          <a:xfrm>
            <a:off x="971600" y="519063"/>
            <a:ext cx="6696744" cy="461665"/>
          </a:xfrm>
          <a:prstGeom prst="rect">
            <a:avLst/>
          </a:prstGeom>
          <a:noFill/>
        </p:spPr>
        <p:txBody>
          <a:bodyPr wrap="square" rtlCol="0">
            <a:spAutoFit/>
          </a:bodyPr>
          <a:lstStyle/>
          <a:p>
            <a:r>
              <a:rPr lang="fr-FR" sz="2400" b="1" dirty="0" smtClean="0">
                <a:solidFill>
                  <a:schemeClr val="tx2"/>
                </a:solidFill>
                <a:latin typeface="Times New Roman" pitchFamily="18" charset="0"/>
                <a:cs typeface="Times New Roman" pitchFamily="18" charset="0"/>
              </a:rPr>
              <a:t>Description macroscopique de la paroi intestinale   </a:t>
            </a:r>
            <a:endParaRPr lang="fr-FR" sz="2400" b="1" dirty="0">
              <a:solidFill>
                <a:schemeClr val="tx2"/>
              </a:solidFill>
              <a:latin typeface="Times New Roman" pitchFamily="18" charset="0"/>
              <a:cs typeface="Times New Roman" pitchFamily="18" charset="0"/>
            </a:endParaRPr>
          </a:p>
        </p:txBody>
      </p:sp>
      <p:cxnSp>
        <p:nvCxnSpPr>
          <p:cNvPr id="7" name="Connecteur droit avec flèche 6"/>
          <p:cNvCxnSpPr/>
          <p:nvPr/>
        </p:nvCxnSpPr>
        <p:spPr>
          <a:xfrm>
            <a:off x="5076056" y="1268760"/>
            <a:ext cx="25202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4067944" y="1052736"/>
            <a:ext cx="1800200" cy="369332"/>
          </a:xfrm>
          <a:prstGeom prst="rect">
            <a:avLst/>
          </a:prstGeom>
          <a:noFill/>
        </p:spPr>
        <p:txBody>
          <a:bodyPr wrap="square" rtlCol="0">
            <a:spAutoFit/>
          </a:bodyPr>
          <a:lstStyle/>
          <a:p>
            <a:r>
              <a:rPr lang="fr-FR" b="1" dirty="0" smtClean="0"/>
              <a:t>Séreuse</a:t>
            </a:r>
            <a:r>
              <a:rPr lang="fr-FR" dirty="0" smtClean="0"/>
              <a:t> </a:t>
            </a:r>
            <a:endParaRPr lang="fr-FR" dirty="0"/>
          </a:p>
        </p:txBody>
      </p:sp>
      <p:cxnSp>
        <p:nvCxnSpPr>
          <p:cNvPr id="11" name="Connecteur droit avec flèche 10"/>
          <p:cNvCxnSpPr/>
          <p:nvPr/>
        </p:nvCxnSpPr>
        <p:spPr>
          <a:xfrm flipH="1" flipV="1">
            <a:off x="3059832" y="3068960"/>
            <a:ext cx="648072"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995936" y="4365104"/>
            <a:ext cx="1656184" cy="369332"/>
          </a:xfrm>
          <a:prstGeom prst="rect">
            <a:avLst/>
          </a:prstGeom>
          <a:noFill/>
        </p:spPr>
        <p:txBody>
          <a:bodyPr wrap="square" rtlCol="0">
            <a:spAutoFit/>
          </a:bodyPr>
          <a:lstStyle/>
          <a:p>
            <a:r>
              <a:rPr lang="fr-FR" dirty="0" smtClean="0"/>
              <a:t>Musculeuse </a:t>
            </a:r>
            <a:endParaRPr lang="fr-FR" dirty="0"/>
          </a:p>
        </p:txBody>
      </p:sp>
      <p:cxnSp>
        <p:nvCxnSpPr>
          <p:cNvPr id="14" name="Connecteur droit avec flèche 13"/>
          <p:cNvCxnSpPr/>
          <p:nvPr/>
        </p:nvCxnSpPr>
        <p:spPr>
          <a:xfrm>
            <a:off x="6012160" y="2852936"/>
            <a:ext cx="2088232"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776320" y="2566645"/>
            <a:ext cx="2595880" cy="646331"/>
          </a:xfrm>
          <a:prstGeom prst="rect">
            <a:avLst/>
          </a:prstGeom>
          <a:noFill/>
        </p:spPr>
        <p:txBody>
          <a:bodyPr wrap="square" rtlCol="0">
            <a:spAutoFit/>
          </a:bodyPr>
          <a:lstStyle/>
          <a:p>
            <a:r>
              <a:rPr lang="fr-FR" dirty="0" smtClean="0"/>
              <a:t>Muqueuse: replis ou valvules conniventes </a:t>
            </a:r>
            <a:endParaRPr lang="fr-FR" dirty="0"/>
          </a:p>
        </p:txBody>
      </p:sp>
      <p:sp>
        <p:nvSpPr>
          <p:cNvPr id="17" name="ZoneTexte 16"/>
          <p:cNvSpPr txBox="1"/>
          <p:nvPr/>
        </p:nvSpPr>
        <p:spPr>
          <a:xfrm>
            <a:off x="6156176" y="5230941"/>
            <a:ext cx="3240360" cy="646331"/>
          </a:xfrm>
          <a:prstGeom prst="rect">
            <a:avLst/>
          </a:prstGeom>
          <a:noFill/>
        </p:spPr>
        <p:txBody>
          <a:bodyPr wrap="square" rtlCol="0">
            <a:spAutoFit/>
          </a:bodyPr>
          <a:lstStyle/>
          <a:p>
            <a:r>
              <a:rPr lang="fr-FR" dirty="0" smtClean="0"/>
              <a:t>Section de l’intestin grêle </a:t>
            </a:r>
          </a:p>
          <a:p>
            <a:endParaRPr lang="fr-FR" dirty="0"/>
          </a:p>
        </p:txBody>
      </p:sp>
      <p:cxnSp>
        <p:nvCxnSpPr>
          <p:cNvPr id="20" name="Connecteur droit avec flèche 19"/>
          <p:cNvCxnSpPr/>
          <p:nvPr/>
        </p:nvCxnSpPr>
        <p:spPr>
          <a:xfrm flipH="1" flipV="1">
            <a:off x="1691680" y="2564904"/>
            <a:ext cx="2016224"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3779912" y="3573016"/>
            <a:ext cx="2232248" cy="646331"/>
          </a:xfrm>
          <a:prstGeom prst="rect">
            <a:avLst/>
          </a:prstGeom>
          <a:noFill/>
        </p:spPr>
        <p:txBody>
          <a:bodyPr wrap="square" rtlCol="0">
            <a:spAutoFit/>
          </a:bodyPr>
          <a:lstStyle/>
          <a:p>
            <a:r>
              <a:rPr lang="fr-FR" dirty="0" smtClean="0"/>
              <a:t>Villosités intestinales </a:t>
            </a:r>
            <a:endParaRPr lang="fr-FR" dirty="0"/>
          </a:p>
        </p:txBody>
      </p:sp>
      <p:cxnSp>
        <p:nvCxnSpPr>
          <p:cNvPr id="26" name="Connecteur droit avec flèche 25"/>
          <p:cNvCxnSpPr>
            <a:stCxn id="13" idx="1"/>
          </p:cNvCxnSpPr>
          <p:nvPr/>
        </p:nvCxnSpPr>
        <p:spPr>
          <a:xfrm flipH="1" flipV="1">
            <a:off x="2339752" y="4221088"/>
            <a:ext cx="1656184" cy="3286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79512" y="5579948"/>
            <a:ext cx="8494633" cy="369332"/>
          </a:xfrm>
          <a:prstGeom prst="rect">
            <a:avLst/>
          </a:prstGeom>
        </p:spPr>
        <p:txBody>
          <a:bodyPr wrap="none">
            <a:spAutoFit/>
          </a:bodyPr>
          <a:lstStyle/>
          <a:p>
            <a:r>
              <a:rPr lang="fr-FR" dirty="0" smtClean="0">
                <a:latin typeface="Times New Roman" pitchFamily="18" charset="0"/>
                <a:cs typeface="Times New Roman" pitchFamily="18" charset="0"/>
              </a:rPr>
              <a:t>Valvules conniventes: des saillies de la muqueuse et de la sous muqueuse: ++++ jéjunum  </a:t>
            </a:r>
            <a:endParaRPr lang="fr-FR" dirty="0">
              <a:latin typeface="Times New Roman" pitchFamily="18" charset="0"/>
              <a:cs typeface="Times New Roman" pitchFamily="18" charset="0"/>
            </a:endParaRPr>
          </a:p>
        </p:txBody>
      </p:sp>
      <p:sp>
        <p:nvSpPr>
          <p:cNvPr id="31" name="ZoneTexte 30"/>
          <p:cNvSpPr txBox="1"/>
          <p:nvPr/>
        </p:nvSpPr>
        <p:spPr>
          <a:xfrm>
            <a:off x="179512" y="6156012"/>
            <a:ext cx="446449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Villosités: des saillies de la muqueuse </a:t>
            </a:r>
            <a:endParaRPr lang="fr-FR" dirty="0">
              <a:latin typeface="Times New Roman" pitchFamily="18" charset="0"/>
              <a:cs typeface="Times New Roman" pitchFamily="18" charset="0"/>
            </a:endParaRPr>
          </a:p>
        </p:txBody>
      </p:sp>
      <p:sp>
        <p:nvSpPr>
          <p:cNvPr id="21" name="ZoneTexte 20"/>
          <p:cNvSpPr txBox="1"/>
          <p:nvPr/>
        </p:nvSpPr>
        <p:spPr>
          <a:xfrm>
            <a:off x="7716253" y="160421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733874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59632" y="580618"/>
            <a:ext cx="4824536" cy="400110"/>
          </a:xfrm>
          <a:prstGeom prst="rect">
            <a:avLst/>
          </a:prstGeom>
          <a:noFill/>
        </p:spPr>
        <p:txBody>
          <a:bodyPr wrap="square" rtlCol="0">
            <a:spAutoFit/>
          </a:bodyPr>
          <a:lstStyle/>
          <a:p>
            <a:r>
              <a:rPr lang="fr-FR" sz="2000" b="1" dirty="0" smtClean="0">
                <a:solidFill>
                  <a:schemeClr val="tx2"/>
                </a:solidFill>
                <a:latin typeface="Times New Roman" pitchFamily="18" charset="0"/>
                <a:cs typeface="Times New Roman" pitchFamily="18" charset="0"/>
              </a:rPr>
              <a:t>Structure de la muqueuse intestinale </a:t>
            </a:r>
            <a:endParaRPr lang="fr-FR" sz="2000" b="1" dirty="0">
              <a:solidFill>
                <a:schemeClr val="tx2"/>
              </a:solidFill>
              <a:latin typeface="Times New Roman" pitchFamily="18" charset="0"/>
              <a:cs typeface="Times New Roman" pitchFamily="18" charset="0"/>
            </a:endParaRPr>
          </a:p>
        </p:txBody>
      </p:sp>
      <p:sp>
        <p:nvSpPr>
          <p:cNvPr id="5" name="ZoneTexte 4"/>
          <p:cNvSpPr txBox="1"/>
          <p:nvPr/>
        </p:nvSpPr>
        <p:spPr>
          <a:xfrm>
            <a:off x="179512" y="1059701"/>
            <a:ext cx="5904656" cy="2585323"/>
          </a:xfrm>
          <a:prstGeom prst="rect">
            <a:avLst/>
          </a:prstGeom>
          <a:noFill/>
        </p:spPr>
        <p:txBody>
          <a:bodyPr wrap="square" rtlCol="0">
            <a:spAutoFit/>
          </a:bodyPr>
          <a:lstStyle/>
          <a:p>
            <a:r>
              <a:rPr lang="fr-FR" dirty="0" smtClean="0">
                <a:latin typeface="Times New Roman" pitchFamily="18" charset="0"/>
                <a:cs typeface="Times New Roman" pitchFamily="18" charset="0"/>
              </a:rPr>
              <a:t>muqueuse intestinale peut être décrite en deux parties:</a:t>
            </a:r>
          </a:p>
          <a:p>
            <a:endParaRPr lang="fr-FR" dirty="0" smtClean="0">
              <a:latin typeface="Times New Roman" pitchFamily="18" charset="0"/>
              <a:cs typeface="Times New Roman" pitchFamily="18" charset="0"/>
            </a:endParaRPr>
          </a:p>
          <a:p>
            <a:endParaRPr lang="fr-FR" dirty="0" smtClean="0">
              <a:latin typeface="Times New Roman" pitchFamily="18" charset="0"/>
              <a:cs typeface="Times New Roman" pitchFamily="18" charset="0"/>
            </a:endParaRPr>
          </a:p>
          <a:p>
            <a:r>
              <a:rPr lang="fr-FR" b="1" dirty="0" smtClean="0">
                <a:latin typeface="Times New Roman" pitchFamily="18" charset="0"/>
                <a:cs typeface="Times New Roman" pitchFamily="18" charset="0"/>
              </a:rPr>
              <a:t>1- Les villosités</a:t>
            </a:r>
            <a:r>
              <a:rPr lang="fr-FR" dirty="0" smtClean="0">
                <a:latin typeface="Times New Roman" pitchFamily="18" charset="0"/>
                <a:cs typeface="Times New Roman" pitchFamily="18" charset="0"/>
              </a:rPr>
              <a:t>: expansions orientés vers la lumière, constituant la partie fonctionnelle et </a:t>
            </a:r>
            <a:r>
              <a:rPr lang="fr-FR" dirty="0" smtClean="0">
                <a:latin typeface="Times New Roman" pitchFamily="18" charset="0"/>
                <a:cs typeface="Times New Roman" pitchFamily="18" charset="0"/>
              </a:rPr>
              <a:t>différenciée </a:t>
            </a:r>
            <a:r>
              <a:rPr lang="fr-FR" dirty="0" smtClean="0">
                <a:latin typeface="Times New Roman" pitchFamily="18" charset="0"/>
                <a:cs typeface="Times New Roman" pitchFamily="18" charset="0"/>
              </a:rPr>
              <a:t>de la muqueuse</a:t>
            </a:r>
          </a:p>
          <a:p>
            <a:pPr>
              <a:lnSpc>
                <a:spcPct val="150000"/>
              </a:lnSpc>
            </a:pPr>
            <a:r>
              <a:rPr lang="fr-FR" b="1" dirty="0" smtClean="0">
                <a:latin typeface="Times New Roman" pitchFamily="18" charset="0"/>
                <a:cs typeface="Times New Roman" pitchFamily="18" charset="0"/>
              </a:rPr>
              <a:t>2- Les glandes (cryptes) de </a:t>
            </a:r>
            <a:r>
              <a:rPr lang="fr-FR" b="1" dirty="0" err="1" smtClean="0">
                <a:latin typeface="Times New Roman" pitchFamily="18" charset="0"/>
                <a:cs typeface="Times New Roman" pitchFamily="18" charset="0"/>
              </a:rPr>
              <a:t>Lieberkhun</a:t>
            </a:r>
            <a:r>
              <a:rPr lang="fr-FR" b="1" dirty="0" smtClean="0">
                <a:latin typeface="Times New Roman" pitchFamily="18" charset="0"/>
                <a:cs typeface="Times New Roman" pitchFamily="18" charset="0"/>
              </a:rPr>
              <a:t> ou glandes intestinales</a:t>
            </a:r>
            <a:r>
              <a:rPr lang="fr-FR" dirty="0" smtClean="0">
                <a:latin typeface="Times New Roman" pitchFamily="18" charset="0"/>
                <a:cs typeface="Times New Roman" pitchFamily="18" charset="0"/>
              </a:rPr>
              <a:t>: orientées vers la couche musculaire </a:t>
            </a:r>
            <a:endParaRPr lang="fr-FR" dirty="0">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5724128" y="188640"/>
            <a:ext cx="3266703" cy="6493371"/>
          </a:xfrm>
          <a:prstGeom prst="rect">
            <a:avLst/>
          </a:prstGeom>
          <a:noFill/>
          <a:ln w="9525">
            <a:noFill/>
            <a:miter lim="800000"/>
            <a:headEnd/>
            <a:tailEnd/>
          </a:ln>
        </p:spPr>
      </p:pic>
      <p:sp>
        <p:nvSpPr>
          <p:cNvPr id="6" name="Rectangle 5"/>
          <p:cNvSpPr/>
          <p:nvPr/>
        </p:nvSpPr>
        <p:spPr>
          <a:xfrm>
            <a:off x="6372200" y="5085184"/>
            <a:ext cx="936104" cy="1512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p:cNvCxnSpPr/>
          <p:nvPr/>
        </p:nvCxnSpPr>
        <p:spPr>
          <a:xfrm>
            <a:off x="5292080" y="5445224"/>
            <a:ext cx="10801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55776" y="5229200"/>
            <a:ext cx="2852063" cy="923330"/>
          </a:xfrm>
          <a:prstGeom prst="rect">
            <a:avLst/>
          </a:prstGeom>
        </p:spPr>
        <p:txBody>
          <a:bodyPr wrap="none">
            <a:spAutoFit/>
          </a:bodyPr>
          <a:lstStyle/>
          <a:p>
            <a:r>
              <a:rPr lang="fr-FR" b="1" dirty="0" smtClean="0">
                <a:latin typeface="Times New Roman" pitchFamily="18" charset="0"/>
                <a:cs typeface="Times New Roman" pitchFamily="18" charset="0"/>
              </a:rPr>
              <a:t>Les glandes de </a:t>
            </a:r>
            <a:r>
              <a:rPr lang="fr-FR" b="1" dirty="0" err="1" smtClean="0">
                <a:latin typeface="Times New Roman" pitchFamily="18" charset="0"/>
                <a:cs typeface="Times New Roman" pitchFamily="18" charset="0"/>
              </a:rPr>
              <a:t>Lieberkhun</a:t>
            </a:r>
            <a:endParaRPr lang="fr-FR" b="1"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Isolées ou en continuité avec</a:t>
            </a:r>
          </a:p>
          <a:p>
            <a:r>
              <a:rPr lang="fr-FR" dirty="0" smtClean="0">
                <a:latin typeface="Times New Roman" pitchFamily="18" charset="0"/>
                <a:cs typeface="Times New Roman" pitchFamily="18" charset="0"/>
              </a:rPr>
              <a:t> le revêtement  </a:t>
            </a:r>
            <a:endParaRPr lang="fr-FR" dirty="0"/>
          </a:p>
        </p:txBody>
      </p:sp>
      <p:sp>
        <p:nvSpPr>
          <p:cNvPr id="14" name="ZoneTexte 13"/>
          <p:cNvSpPr txBox="1"/>
          <p:nvPr/>
        </p:nvSpPr>
        <p:spPr>
          <a:xfrm>
            <a:off x="323528" y="3618890"/>
            <a:ext cx="5256584" cy="1754326"/>
          </a:xfrm>
          <a:prstGeom prst="rect">
            <a:avLst/>
          </a:prstGeom>
          <a:noFill/>
        </p:spPr>
        <p:txBody>
          <a:bodyPr wrap="square" rtlCol="0">
            <a:spAutoFit/>
          </a:bodyPr>
          <a:lstStyle/>
          <a:p>
            <a:r>
              <a:rPr lang="fr-FR" dirty="0" smtClean="0">
                <a:latin typeface="Times New Roman" pitchFamily="18" charset="0"/>
                <a:cs typeface="Times New Roman" pitchFamily="18" charset="0"/>
              </a:rPr>
              <a:t>L’épithélium de l’intestin: est prismatique simple constitué de plusieurs (04) types cellulaires:</a:t>
            </a:r>
          </a:p>
          <a:p>
            <a:pPr>
              <a:buFontTx/>
              <a:buChar char="-"/>
            </a:pPr>
            <a:r>
              <a:rPr lang="fr-FR" dirty="0" smtClean="0">
                <a:latin typeface="Times New Roman" pitchFamily="18" charset="0"/>
                <a:cs typeface="Times New Roman" pitchFamily="18" charset="0"/>
              </a:rPr>
              <a:t>Des entérocytes</a:t>
            </a:r>
          </a:p>
          <a:p>
            <a:pPr>
              <a:buFontTx/>
              <a:buChar char="-"/>
            </a:pPr>
            <a:r>
              <a:rPr lang="fr-FR" dirty="0" smtClean="0">
                <a:latin typeface="Times New Roman" pitchFamily="18" charset="0"/>
                <a:cs typeface="Times New Roman" pitchFamily="18" charset="0"/>
              </a:rPr>
              <a:t>Des cellules caliciformes (C. à mucus)</a:t>
            </a:r>
          </a:p>
          <a:p>
            <a:pPr>
              <a:buFontTx/>
              <a:buChar char="-"/>
            </a:pPr>
            <a:r>
              <a:rPr lang="fr-FR" dirty="0" smtClean="0">
                <a:latin typeface="Times New Roman" pitchFamily="18" charset="0"/>
                <a:cs typeface="Times New Roman" pitchFamily="18" charset="0"/>
              </a:rPr>
              <a:t>C. neuroendocrines</a:t>
            </a:r>
          </a:p>
          <a:p>
            <a:pPr>
              <a:buFontTx/>
              <a:buChar char="-"/>
            </a:pPr>
            <a:r>
              <a:rPr lang="fr-FR" dirty="0" smtClean="0">
                <a:latin typeface="Times New Roman" pitchFamily="18" charset="0"/>
                <a:cs typeface="Times New Roman" pitchFamily="18" charset="0"/>
              </a:rPr>
              <a:t>Cellules « M »</a:t>
            </a:r>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35795253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ebapps.fundp.ac.be/umdb/histohuma/histohuma/img/tmp/v_02.jpg"/>
          <p:cNvPicPr>
            <a:picLocks noChangeAspect="1" noChangeArrowheads="1"/>
          </p:cNvPicPr>
          <p:nvPr/>
        </p:nvPicPr>
        <p:blipFill>
          <a:blip r:embed="rId2" cstate="print"/>
          <a:srcRect/>
          <a:stretch>
            <a:fillRect/>
          </a:stretch>
        </p:blipFill>
        <p:spPr bwMode="auto">
          <a:xfrm>
            <a:off x="4067944" y="692696"/>
            <a:ext cx="4788024" cy="5504434"/>
          </a:xfrm>
          <a:prstGeom prst="rect">
            <a:avLst/>
          </a:prstGeom>
          <a:noFill/>
        </p:spPr>
      </p:pic>
      <p:sp>
        <p:nvSpPr>
          <p:cNvPr id="6" name="ZoneTexte 5"/>
          <p:cNvSpPr txBox="1"/>
          <p:nvPr/>
        </p:nvSpPr>
        <p:spPr>
          <a:xfrm>
            <a:off x="4355976" y="6228020"/>
            <a:ext cx="5040560" cy="369332"/>
          </a:xfrm>
          <a:prstGeom prst="rect">
            <a:avLst/>
          </a:prstGeom>
          <a:noFill/>
        </p:spPr>
        <p:txBody>
          <a:bodyPr wrap="square" rtlCol="0">
            <a:spAutoFit/>
          </a:bodyPr>
          <a:lstStyle/>
          <a:p>
            <a:r>
              <a:rPr lang="fr-FR" dirty="0" smtClean="0"/>
              <a:t>La muqueuse intestinale de l’iléon </a:t>
            </a:r>
            <a:endParaRPr lang="fr-FR" dirty="0"/>
          </a:p>
        </p:txBody>
      </p:sp>
      <p:sp>
        <p:nvSpPr>
          <p:cNvPr id="7" name="ZoneTexte 6"/>
          <p:cNvSpPr txBox="1"/>
          <p:nvPr/>
        </p:nvSpPr>
        <p:spPr>
          <a:xfrm>
            <a:off x="323528" y="1484784"/>
            <a:ext cx="3888432" cy="2862322"/>
          </a:xfrm>
          <a:prstGeom prst="rect">
            <a:avLst/>
          </a:prstGeom>
          <a:noFill/>
        </p:spPr>
        <p:txBody>
          <a:bodyPr wrap="square" rtlCol="0">
            <a:spAutoFit/>
          </a:bodyPr>
          <a:lstStyle/>
          <a:p>
            <a:pPr>
              <a:lnSpc>
                <a:spcPct val="250000"/>
              </a:lnSpc>
            </a:pPr>
            <a:r>
              <a:rPr lang="fr-FR" dirty="0" smtClean="0"/>
              <a:t>1- </a:t>
            </a:r>
            <a:r>
              <a:rPr lang="fr-FR" b="1" dirty="0" smtClean="0">
                <a:latin typeface="Times New Roman" pitchFamily="18" charset="0"/>
                <a:cs typeface="Times New Roman" pitchFamily="18" charset="0"/>
              </a:rPr>
              <a:t>Villosités:</a:t>
            </a:r>
            <a:r>
              <a:rPr lang="fr-FR" dirty="0" smtClean="0"/>
              <a:t> de  hauteur variable en forme de doigts (digitiforme)</a:t>
            </a:r>
          </a:p>
          <a:p>
            <a:pPr>
              <a:lnSpc>
                <a:spcPct val="250000"/>
              </a:lnSpc>
            </a:pPr>
            <a:r>
              <a:rPr lang="fr-FR" b="1" dirty="0" smtClean="0"/>
              <a:t>2</a:t>
            </a:r>
            <a:r>
              <a:rPr lang="fr-FR" dirty="0" smtClean="0"/>
              <a:t>- </a:t>
            </a:r>
            <a:r>
              <a:rPr lang="fr-FR" b="1" dirty="0" smtClean="0"/>
              <a:t>Glande de </a:t>
            </a:r>
            <a:r>
              <a:rPr lang="fr-FR" b="1" dirty="0" err="1" smtClean="0"/>
              <a:t>Lieberkhun</a:t>
            </a:r>
            <a:r>
              <a:rPr lang="fr-FR" b="1" dirty="0" smtClean="0"/>
              <a:t> </a:t>
            </a:r>
          </a:p>
          <a:p>
            <a:pPr>
              <a:lnSpc>
                <a:spcPct val="250000"/>
              </a:lnSpc>
            </a:pPr>
            <a:r>
              <a:rPr lang="fr-FR" b="1" dirty="0" smtClean="0"/>
              <a:t>3- musculaire muqueuse </a:t>
            </a:r>
            <a:endParaRPr lang="fr-FR" b="1" dirty="0"/>
          </a:p>
        </p:txBody>
      </p:sp>
    </p:spTree>
    <p:extLst>
      <p:ext uri="{BB962C8B-B14F-4D97-AF65-F5344CB8AC3E}">
        <p14:creationId xmlns:p14="http://schemas.microsoft.com/office/powerpoint/2010/main" val="17929862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ebapps.fundp.ac.be/umdb/histohuma/histohuma/img/tmp/v_03.jpg"/>
          <p:cNvPicPr>
            <a:picLocks noChangeAspect="1" noChangeArrowheads="1"/>
          </p:cNvPicPr>
          <p:nvPr/>
        </p:nvPicPr>
        <p:blipFill>
          <a:blip r:embed="rId2" cstate="print"/>
          <a:srcRect/>
          <a:stretch>
            <a:fillRect/>
          </a:stretch>
        </p:blipFill>
        <p:spPr bwMode="auto">
          <a:xfrm>
            <a:off x="4355976" y="980728"/>
            <a:ext cx="4392488" cy="5256584"/>
          </a:xfrm>
          <a:prstGeom prst="rect">
            <a:avLst/>
          </a:prstGeom>
          <a:noFill/>
        </p:spPr>
      </p:pic>
      <p:sp>
        <p:nvSpPr>
          <p:cNvPr id="5" name="Rectangle 4"/>
          <p:cNvSpPr/>
          <p:nvPr/>
        </p:nvSpPr>
        <p:spPr>
          <a:xfrm>
            <a:off x="179512" y="2060848"/>
            <a:ext cx="4572000" cy="2585323"/>
          </a:xfrm>
          <a:prstGeom prst="rect">
            <a:avLst/>
          </a:prstGeom>
        </p:spPr>
        <p:txBody>
          <a:bodyPr>
            <a:spAutoFit/>
          </a:bodyPr>
          <a:lstStyle/>
          <a:p>
            <a:r>
              <a:rPr lang="fr-FR" dirty="0" smtClean="0">
                <a:latin typeface="Times New Roman" pitchFamily="18" charset="0"/>
                <a:cs typeface="Times New Roman" pitchFamily="18" charset="0"/>
              </a:rPr>
              <a:t>Une  villosité intestinale est constituée:</a:t>
            </a:r>
          </a:p>
          <a:p>
            <a:pPr>
              <a:lnSpc>
                <a:spcPct val="200000"/>
              </a:lnSpc>
            </a:pPr>
            <a:r>
              <a:rPr lang="fr-FR" dirty="0" smtClean="0">
                <a:latin typeface="Times New Roman" pitchFamily="18" charset="0"/>
                <a:cs typeface="Times New Roman" pitchFamily="18" charset="0"/>
              </a:rPr>
              <a:t>1- un axe conjonctif très cellulaire:</a:t>
            </a:r>
          </a:p>
          <a:p>
            <a:pPr>
              <a:lnSpc>
                <a:spcPct val="200000"/>
              </a:lnSpc>
            </a:pPr>
            <a:r>
              <a:rPr lang="fr-FR" dirty="0" smtClean="0">
                <a:latin typeface="Times New Roman" pitchFamily="18" charset="0"/>
                <a:cs typeface="Times New Roman" pitchFamily="18" charset="0"/>
              </a:rPr>
              <a:t>2-  entérocyte</a:t>
            </a:r>
          </a:p>
          <a:p>
            <a:pPr>
              <a:lnSpc>
                <a:spcPct val="200000"/>
              </a:lnSpc>
            </a:pPr>
            <a:r>
              <a:rPr lang="fr-FR" dirty="0" smtClean="0">
                <a:latin typeface="Times New Roman" pitchFamily="18" charset="0"/>
                <a:cs typeface="Times New Roman" pitchFamily="18" charset="0"/>
              </a:rPr>
              <a:t>3- cellule caliciforme (C. à mucus)</a:t>
            </a:r>
          </a:p>
          <a:p>
            <a:pPr>
              <a:lnSpc>
                <a:spcPct val="200000"/>
              </a:lnSpc>
            </a:pPr>
            <a:r>
              <a:rPr lang="fr-FR" dirty="0" smtClean="0">
                <a:latin typeface="Times New Roman" pitchFamily="18" charset="0"/>
                <a:cs typeface="Times New Roman" pitchFamily="18" charset="0"/>
              </a:rPr>
              <a:t>4- La lame basale </a:t>
            </a:r>
          </a:p>
        </p:txBody>
      </p:sp>
    </p:spTree>
    <p:extLst>
      <p:ext uri="{BB962C8B-B14F-4D97-AF65-F5344CB8AC3E}">
        <p14:creationId xmlns:p14="http://schemas.microsoft.com/office/powerpoint/2010/main" val="32116566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ebapps.fundp.ac.be/umdb/histohuma/histohuma/img/tmp/v_06.jpg"/>
          <p:cNvPicPr>
            <a:picLocks noChangeAspect="1" noChangeArrowheads="1"/>
          </p:cNvPicPr>
          <p:nvPr/>
        </p:nvPicPr>
        <p:blipFill>
          <a:blip r:embed="rId2" cstate="print"/>
          <a:srcRect/>
          <a:stretch>
            <a:fillRect/>
          </a:stretch>
        </p:blipFill>
        <p:spPr bwMode="auto">
          <a:xfrm>
            <a:off x="4355976" y="978987"/>
            <a:ext cx="4464496" cy="5566073"/>
          </a:xfrm>
          <a:prstGeom prst="rect">
            <a:avLst/>
          </a:prstGeom>
          <a:noFill/>
        </p:spPr>
      </p:pic>
      <p:sp>
        <p:nvSpPr>
          <p:cNvPr id="5" name="ZoneTexte 4"/>
          <p:cNvSpPr txBox="1"/>
          <p:nvPr/>
        </p:nvSpPr>
        <p:spPr>
          <a:xfrm>
            <a:off x="251520" y="622429"/>
            <a:ext cx="3456384" cy="707886"/>
          </a:xfrm>
          <a:prstGeom prst="rect">
            <a:avLst/>
          </a:prstGeom>
          <a:noFill/>
        </p:spPr>
        <p:txBody>
          <a:bodyPr wrap="square" rtlCol="0">
            <a:spAutoFit/>
          </a:bodyPr>
          <a:lstStyle/>
          <a:p>
            <a:pPr algn="just"/>
            <a:r>
              <a:rPr lang="fr-FR" sz="2000" b="1" dirty="0" smtClean="0">
                <a:solidFill>
                  <a:schemeClr val="tx2"/>
                </a:solidFill>
                <a:latin typeface="Times New Roman" pitchFamily="18" charset="0"/>
                <a:cs typeface="Times New Roman" pitchFamily="18" charset="0"/>
              </a:rPr>
              <a:t>Les glandes intestinales ou glandes de </a:t>
            </a:r>
            <a:r>
              <a:rPr lang="fr-FR" sz="2000" b="1" dirty="0" err="1" smtClean="0">
                <a:solidFill>
                  <a:schemeClr val="tx2"/>
                </a:solidFill>
                <a:latin typeface="Times New Roman" pitchFamily="18" charset="0"/>
                <a:cs typeface="Times New Roman" pitchFamily="18" charset="0"/>
              </a:rPr>
              <a:t>Lieberkhun</a:t>
            </a:r>
            <a:endParaRPr lang="fr-FR" sz="2000" b="1" dirty="0">
              <a:solidFill>
                <a:schemeClr val="tx2"/>
              </a:solidFill>
              <a:latin typeface="Times New Roman" pitchFamily="18" charset="0"/>
              <a:cs typeface="Times New Roman" pitchFamily="18" charset="0"/>
            </a:endParaRPr>
          </a:p>
        </p:txBody>
      </p:sp>
      <p:sp>
        <p:nvSpPr>
          <p:cNvPr id="6" name="ZoneTexte 5"/>
          <p:cNvSpPr txBox="1"/>
          <p:nvPr/>
        </p:nvSpPr>
        <p:spPr>
          <a:xfrm>
            <a:off x="323528" y="1412776"/>
            <a:ext cx="3888432" cy="4662815"/>
          </a:xfrm>
          <a:prstGeom prst="rect">
            <a:avLst/>
          </a:prstGeom>
          <a:noFill/>
        </p:spPr>
        <p:txBody>
          <a:bodyPr wrap="square" rtlCol="0">
            <a:spAutoFit/>
          </a:bodyPr>
          <a:lstStyle/>
          <a:p>
            <a:r>
              <a:rPr lang="fr-FR" dirty="0" smtClean="0"/>
              <a:t>Invaginées en forme de doigts vers la paroi musculaire</a:t>
            </a:r>
          </a:p>
          <a:p>
            <a:endParaRPr lang="fr-FR" dirty="0" smtClean="0"/>
          </a:p>
          <a:p>
            <a:r>
              <a:rPr lang="fr-FR" dirty="0" smtClean="0"/>
              <a:t>Elles sont formées de plusieurs types de cellules qui apparaissent dans la photo ci contre:</a:t>
            </a:r>
          </a:p>
          <a:p>
            <a:pPr>
              <a:lnSpc>
                <a:spcPct val="150000"/>
              </a:lnSpc>
            </a:pPr>
            <a:r>
              <a:rPr lang="fr-FR" dirty="0" smtClean="0"/>
              <a:t>1 – Entérocyte</a:t>
            </a:r>
          </a:p>
          <a:p>
            <a:pPr>
              <a:lnSpc>
                <a:spcPct val="150000"/>
              </a:lnSpc>
            </a:pPr>
            <a:r>
              <a:rPr lang="fr-FR" dirty="0" smtClean="0"/>
              <a:t>2- Cellule caliciforme</a:t>
            </a:r>
          </a:p>
          <a:p>
            <a:pPr>
              <a:lnSpc>
                <a:spcPct val="150000"/>
              </a:lnSpc>
            </a:pPr>
            <a:r>
              <a:rPr lang="fr-FR" dirty="0" smtClean="0"/>
              <a:t>3- Cellule de </a:t>
            </a:r>
            <a:r>
              <a:rPr lang="fr-FR" dirty="0" err="1" smtClean="0"/>
              <a:t>Paneth</a:t>
            </a:r>
            <a:r>
              <a:rPr lang="fr-FR" dirty="0" smtClean="0"/>
              <a:t>   </a:t>
            </a:r>
          </a:p>
          <a:p>
            <a:pPr>
              <a:lnSpc>
                <a:spcPct val="150000"/>
              </a:lnSpc>
            </a:pPr>
            <a:r>
              <a:rPr lang="fr-FR" dirty="0" smtClean="0"/>
              <a:t>D’autres cellules :</a:t>
            </a:r>
          </a:p>
          <a:p>
            <a:pPr>
              <a:lnSpc>
                <a:spcPct val="150000"/>
              </a:lnSpc>
              <a:buFontTx/>
              <a:buChar char="-"/>
            </a:pPr>
            <a:r>
              <a:rPr lang="fr-FR" dirty="0" smtClean="0"/>
              <a:t>Cellules de Transit (immature)</a:t>
            </a:r>
          </a:p>
          <a:p>
            <a:pPr>
              <a:lnSpc>
                <a:spcPct val="150000"/>
              </a:lnSpc>
              <a:buFontTx/>
              <a:buChar char="-"/>
            </a:pPr>
            <a:r>
              <a:rPr lang="fr-FR" dirty="0" smtClean="0"/>
              <a:t>Les cellules neuroendocrines</a:t>
            </a:r>
          </a:p>
          <a:p>
            <a:pPr>
              <a:lnSpc>
                <a:spcPct val="150000"/>
              </a:lnSpc>
              <a:buFontTx/>
              <a:buChar char="-"/>
            </a:pPr>
            <a:r>
              <a:rPr lang="fr-FR" dirty="0" smtClean="0"/>
              <a:t>Les cellules souches </a:t>
            </a:r>
            <a:endParaRPr lang="fr-FR" dirty="0"/>
          </a:p>
        </p:txBody>
      </p:sp>
    </p:spTree>
    <p:extLst>
      <p:ext uri="{BB962C8B-B14F-4D97-AF65-F5344CB8AC3E}">
        <p14:creationId xmlns:p14="http://schemas.microsoft.com/office/powerpoint/2010/main" val="255442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71546"/>
            <a:ext cx="9144000" cy="5786454"/>
          </a:xfrm>
        </p:spPr>
        <p:txBody>
          <a:bodyPr>
            <a:normAutofit/>
          </a:bodyPr>
          <a:lstStyle/>
          <a:p>
            <a:pPr>
              <a:buNone/>
            </a:pPr>
            <a:r>
              <a:rPr lang="fr-FR" sz="4000" dirty="0" smtClean="0">
                <a:solidFill>
                  <a:schemeClr val="accent4"/>
                </a:solidFill>
                <a:latin typeface="Comic Sans MS" pitchFamily="66" charset="0"/>
              </a:rPr>
              <a:t>   c) La musculeuse :</a:t>
            </a:r>
          </a:p>
          <a:p>
            <a:pPr>
              <a:lnSpc>
                <a:spcPct val="150000"/>
              </a:lnSpc>
              <a:buNone/>
            </a:pPr>
            <a:r>
              <a:rPr lang="fr-FR" dirty="0" smtClean="0">
                <a:latin typeface="Comic Sans MS" pitchFamily="66" charset="0"/>
              </a:rPr>
              <a:t>    </a:t>
            </a:r>
            <a:r>
              <a:rPr lang="fr-FR" sz="2800" dirty="0" smtClean="0">
                <a:latin typeface="Comic Sans MS" pitchFamily="66" charset="0"/>
              </a:rPr>
              <a:t>Elle est formée de </a:t>
            </a:r>
            <a:r>
              <a:rPr lang="fr-FR" sz="2800" dirty="0" smtClean="0">
                <a:solidFill>
                  <a:srgbClr val="FF0000"/>
                </a:solidFill>
                <a:latin typeface="Comic Sans MS" pitchFamily="66" charset="0"/>
              </a:rPr>
              <a:t>cellules musculaires lisses </a:t>
            </a:r>
            <a:r>
              <a:rPr lang="fr-FR" sz="2800" dirty="0" smtClean="0">
                <a:latin typeface="Comic Sans MS" pitchFamily="66" charset="0"/>
              </a:rPr>
              <a:t>disposées selon deux axes formant ainsi une couche </a:t>
            </a:r>
            <a:r>
              <a:rPr lang="fr-FR" sz="2800" dirty="0" smtClean="0">
                <a:solidFill>
                  <a:srgbClr val="0000FF"/>
                </a:solidFill>
                <a:latin typeface="Comic Sans MS" pitchFamily="66" charset="0"/>
              </a:rPr>
              <a:t>circulaire interne </a:t>
            </a:r>
            <a:r>
              <a:rPr lang="fr-FR" sz="2800" dirty="0" smtClean="0">
                <a:latin typeface="Comic Sans MS" pitchFamily="66" charset="0"/>
              </a:rPr>
              <a:t>et une couche </a:t>
            </a:r>
            <a:r>
              <a:rPr lang="fr-FR" sz="2800" dirty="0" smtClean="0">
                <a:solidFill>
                  <a:srgbClr val="FF33CC"/>
                </a:solidFill>
                <a:latin typeface="Comic Sans MS" pitchFamily="66" charset="0"/>
              </a:rPr>
              <a:t>longitudinale externe</a:t>
            </a:r>
            <a:r>
              <a:rPr lang="fr-FR" sz="2800" dirty="0" smtClean="0">
                <a:latin typeface="Comic Sans MS" pitchFamily="66" charset="0"/>
              </a:rPr>
              <a:t>. </a:t>
            </a:r>
          </a:p>
          <a:p>
            <a:pPr>
              <a:lnSpc>
                <a:spcPct val="150000"/>
              </a:lnSpc>
              <a:buNone/>
            </a:pPr>
            <a:r>
              <a:rPr lang="fr-FR" sz="2800" dirty="0" smtClean="0">
                <a:latin typeface="Comic Sans MS" pitchFamily="66" charset="0"/>
              </a:rPr>
              <a:t>   Entre les deux, des plexus nerveux, les </a:t>
            </a:r>
            <a:r>
              <a:rPr lang="fr-FR" sz="2800" b="1" dirty="0" smtClean="0">
                <a:solidFill>
                  <a:srgbClr val="FF6600"/>
                </a:solidFill>
                <a:latin typeface="Comic Sans MS" pitchFamily="66" charset="0"/>
              </a:rPr>
              <a:t>plexus d’</a:t>
            </a:r>
            <a:r>
              <a:rPr lang="fr-FR" sz="2800" b="1" dirty="0" err="1" smtClean="0">
                <a:solidFill>
                  <a:srgbClr val="FF6600"/>
                </a:solidFill>
                <a:latin typeface="Comic Sans MS" pitchFamily="66" charset="0"/>
              </a:rPr>
              <a:t>Auerbach</a:t>
            </a:r>
            <a:r>
              <a:rPr lang="fr-FR" sz="2800" b="1" dirty="0" smtClean="0">
                <a:solidFill>
                  <a:srgbClr val="FF6600"/>
                </a:solidFill>
                <a:latin typeface="Comic Sans MS" pitchFamily="66" charset="0"/>
              </a:rPr>
              <a:t> </a:t>
            </a:r>
            <a:r>
              <a:rPr lang="fr-FR" sz="2800" dirty="0" smtClean="0">
                <a:latin typeface="Comic Sans MS" pitchFamily="66" charset="0"/>
              </a:rPr>
              <a:t>assurant l’innervation végétative du tube digestif </a:t>
            </a:r>
          </a:p>
          <a:p>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23528" y="951111"/>
            <a:ext cx="1656184" cy="461665"/>
          </a:xfrm>
          <a:prstGeom prst="rect">
            <a:avLst/>
          </a:prstGeom>
          <a:noFill/>
        </p:spPr>
        <p:txBody>
          <a:bodyPr wrap="square" rtlCol="0">
            <a:spAutoFit/>
          </a:bodyPr>
          <a:lstStyle/>
          <a:p>
            <a:r>
              <a:rPr lang="fr-FR" sz="2400" b="1" dirty="0" smtClean="0">
                <a:solidFill>
                  <a:schemeClr val="tx2"/>
                </a:solidFill>
                <a:latin typeface="Times New Roman" pitchFamily="18" charset="0"/>
                <a:cs typeface="Times New Roman" pitchFamily="18" charset="0"/>
              </a:rPr>
              <a:t>Duodénum</a:t>
            </a:r>
            <a:r>
              <a:rPr lang="fr-FR" dirty="0" smtClean="0">
                <a:solidFill>
                  <a:schemeClr val="tx2"/>
                </a:solidFill>
              </a:rPr>
              <a:t> </a:t>
            </a:r>
            <a:endParaRPr lang="fr-FR" dirty="0">
              <a:solidFill>
                <a:schemeClr val="tx2"/>
              </a:solidFill>
            </a:endParaRPr>
          </a:p>
        </p:txBody>
      </p:sp>
      <p:pic>
        <p:nvPicPr>
          <p:cNvPr id="4097" name="Picture 1"/>
          <p:cNvPicPr>
            <a:picLocks noChangeAspect="1" noChangeArrowheads="1"/>
          </p:cNvPicPr>
          <p:nvPr/>
        </p:nvPicPr>
        <p:blipFill>
          <a:blip r:embed="rId3" cstate="print"/>
          <a:srcRect/>
          <a:stretch>
            <a:fillRect/>
          </a:stretch>
        </p:blipFill>
        <p:spPr bwMode="auto">
          <a:xfrm>
            <a:off x="4283968" y="379021"/>
            <a:ext cx="4680519" cy="5716016"/>
          </a:xfrm>
          <a:prstGeom prst="rect">
            <a:avLst/>
          </a:prstGeom>
          <a:noFill/>
          <a:ln w="9525">
            <a:noFill/>
            <a:miter lim="800000"/>
            <a:headEnd/>
            <a:tailEnd/>
          </a:ln>
        </p:spPr>
      </p:pic>
      <p:cxnSp>
        <p:nvCxnSpPr>
          <p:cNvPr id="11" name="Connecteur droit avec flèche 10"/>
          <p:cNvCxnSpPr/>
          <p:nvPr/>
        </p:nvCxnSpPr>
        <p:spPr>
          <a:xfrm>
            <a:off x="3851920" y="476672"/>
            <a:ext cx="1080120" cy="2160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2411760" y="260648"/>
            <a:ext cx="1728192" cy="646331"/>
          </a:xfrm>
          <a:prstGeom prst="rect">
            <a:avLst/>
          </a:prstGeom>
          <a:noFill/>
        </p:spPr>
        <p:txBody>
          <a:bodyPr wrap="square" rtlCol="0">
            <a:spAutoFit/>
          </a:bodyPr>
          <a:lstStyle/>
          <a:p>
            <a:r>
              <a:rPr lang="fr-FR" dirty="0" smtClean="0"/>
              <a:t>Épithélium simple </a:t>
            </a:r>
            <a:endParaRPr lang="fr-FR" dirty="0"/>
          </a:p>
        </p:txBody>
      </p:sp>
      <p:cxnSp>
        <p:nvCxnSpPr>
          <p:cNvPr id="17" name="Connecteur droit avec flèche 16"/>
          <p:cNvCxnSpPr/>
          <p:nvPr/>
        </p:nvCxnSpPr>
        <p:spPr>
          <a:xfrm>
            <a:off x="3779912" y="1124744"/>
            <a:ext cx="1872208"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2771800" y="908720"/>
            <a:ext cx="1656184" cy="369332"/>
          </a:xfrm>
          <a:prstGeom prst="rect">
            <a:avLst/>
          </a:prstGeom>
          <a:noFill/>
        </p:spPr>
        <p:txBody>
          <a:bodyPr wrap="square" rtlCol="0">
            <a:spAutoFit/>
          </a:bodyPr>
          <a:lstStyle/>
          <a:p>
            <a:r>
              <a:rPr lang="fr-FR" dirty="0" smtClean="0"/>
              <a:t>Villosité </a:t>
            </a:r>
            <a:endParaRPr lang="fr-FR" dirty="0"/>
          </a:p>
        </p:txBody>
      </p:sp>
      <p:cxnSp>
        <p:nvCxnSpPr>
          <p:cNvPr id="22" name="Connecteur droit avec flèche 21"/>
          <p:cNvCxnSpPr/>
          <p:nvPr/>
        </p:nvCxnSpPr>
        <p:spPr>
          <a:xfrm>
            <a:off x="3779912" y="2060848"/>
            <a:ext cx="2376264" cy="25922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1412776"/>
            <a:ext cx="1800200" cy="646331"/>
          </a:xfrm>
          <a:prstGeom prst="rect">
            <a:avLst/>
          </a:prstGeom>
          <a:noFill/>
        </p:spPr>
        <p:txBody>
          <a:bodyPr wrap="square" rtlCol="0">
            <a:spAutoFit/>
          </a:bodyPr>
          <a:lstStyle/>
          <a:p>
            <a:r>
              <a:rPr lang="fr-FR" dirty="0" smtClean="0"/>
              <a:t>Crypte glandulaire </a:t>
            </a:r>
            <a:endParaRPr lang="fr-FR" dirty="0"/>
          </a:p>
        </p:txBody>
      </p:sp>
      <p:cxnSp>
        <p:nvCxnSpPr>
          <p:cNvPr id="27" name="Connecteur droit avec flèche 26"/>
          <p:cNvCxnSpPr/>
          <p:nvPr/>
        </p:nvCxnSpPr>
        <p:spPr>
          <a:xfrm>
            <a:off x="3779912" y="2564904"/>
            <a:ext cx="2592288" cy="3168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2627784" y="2348880"/>
            <a:ext cx="1296144" cy="646331"/>
          </a:xfrm>
          <a:prstGeom prst="rect">
            <a:avLst/>
          </a:prstGeom>
          <a:noFill/>
        </p:spPr>
        <p:txBody>
          <a:bodyPr wrap="square" rtlCol="0">
            <a:spAutoFit/>
          </a:bodyPr>
          <a:lstStyle/>
          <a:p>
            <a:r>
              <a:rPr lang="fr-FR" dirty="0" smtClean="0"/>
              <a:t>Glande de Brunner </a:t>
            </a:r>
            <a:endParaRPr lang="fr-FR" dirty="0"/>
          </a:p>
        </p:txBody>
      </p:sp>
      <p:sp>
        <p:nvSpPr>
          <p:cNvPr id="31" name="ZoneTexte 30"/>
          <p:cNvSpPr txBox="1"/>
          <p:nvPr/>
        </p:nvSpPr>
        <p:spPr>
          <a:xfrm>
            <a:off x="251520" y="4194954"/>
            <a:ext cx="3888432" cy="1477328"/>
          </a:xfrm>
          <a:prstGeom prst="rect">
            <a:avLst/>
          </a:prstGeom>
          <a:noFill/>
        </p:spPr>
        <p:txBody>
          <a:bodyPr wrap="square" rtlCol="0">
            <a:spAutoFit/>
          </a:bodyPr>
          <a:lstStyle/>
          <a:p>
            <a:pPr algn="just">
              <a:buFont typeface="Wingdings" pitchFamily="2" charset="2"/>
              <a:buChar char="Ø"/>
            </a:pPr>
            <a:r>
              <a:rPr lang="fr-FR" dirty="0" smtClean="0">
                <a:latin typeface="Times New Roman" pitchFamily="18" charset="0"/>
                <a:cs typeface="Times New Roman" pitchFamily="18" charset="0"/>
              </a:rPr>
              <a:t>Les glandes de Brunner possèdent  une </a:t>
            </a:r>
            <a:r>
              <a:rPr lang="fr-FR" dirty="0" smtClean="0">
                <a:latin typeface="Times New Roman" pitchFamily="18" charset="0"/>
                <a:cs typeface="Times New Roman" pitchFamily="18" charset="0"/>
              </a:rPr>
              <a:t>lumière </a:t>
            </a:r>
            <a:r>
              <a:rPr lang="fr-FR" dirty="0" smtClean="0">
                <a:latin typeface="Times New Roman" pitchFamily="18" charset="0"/>
                <a:cs typeface="Times New Roman" pitchFamily="18" charset="0"/>
              </a:rPr>
              <a:t>entourée par des cellules à </a:t>
            </a:r>
          </a:p>
          <a:p>
            <a:pPr algn="just"/>
            <a:r>
              <a:rPr lang="fr-FR" dirty="0" smtClean="0">
                <a:latin typeface="Times New Roman" pitchFamily="18" charset="0"/>
                <a:cs typeface="Times New Roman" pitchFamily="18" charset="0"/>
              </a:rPr>
              <a:t>cytoplasme riche en </a:t>
            </a:r>
            <a:r>
              <a:rPr lang="fr-FR" b="1" dirty="0" smtClean="0">
                <a:latin typeface="Times New Roman" pitchFamily="18" charset="0"/>
                <a:cs typeface="Times New Roman" pitchFamily="18" charset="0"/>
              </a:rPr>
              <a:t>mucus</a:t>
            </a:r>
            <a:r>
              <a:rPr lang="fr-FR" dirty="0" smtClean="0">
                <a:latin typeface="Times New Roman" pitchFamily="18" charset="0"/>
                <a:cs typeface="Times New Roman" pitchFamily="18" charset="0"/>
              </a:rPr>
              <a:t> refoulant</a:t>
            </a:r>
          </a:p>
          <a:p>
            <a:pPr algn="just"/>
            <a:r>
              <a:rPr lang="fr-FR" dirty="0" smtClean="0">
                <a:latin typeface="Times New Roman" pitchFamily="18" charset="0"/>
                <a:cs typeface="Times New Roman" pitchFamily="18" charset="0"/>
              </a:rPr>
              <a:t> le noyau vers la base.</a:t>
            </a:r>
          </a:p>
          <a:p>
            <a:pPr algn="just"/>
            <a:endParaRPr lang="fr-FR" dirty="0">
              <a:latin typeface="Times New Roman" pitchFamily="18" charset="0"/>
              <a:cs typeface="Times New Roman" pitchFamily="18" charset="0"/>
            </a:endParaRPr>
          </a:p>
        </p:txBody>
      </p:sp>
      <p:sp>
        <p:nvSpPr>
          <p:cNvPr id="34" name="ZoneTexte 33"/>
          <p:cNvSpPr txBox="1"/>
          <p:nvPr/>
        </p:nvSpPr>
        <p:spPr>
          <a:xfrm>
            <a:off x="4283968" y="6095037"/>
            <a:ext cx="4860032" cy="646331"/>
          </a:xfrm>
          <a:prstGeom prst="rect">
            <a:avLst/>
          </a:prstGeom>
          <a:noFill/>
        </p:spPr>
        <p:txBody>
          <a:bodyPr wrap="square" rtlCol="0">
            <a:spAutoFit/>
          </a:bodyPr>
          <a:lstStyle/>
          <a:p>
            <a:pPr algn="just"/>
            <a:r>
              <a:rPr lang="fr-FR" b="1" dirty="0" smtClean="0">
                <a:latin typeface="Times New Roman" pitchFamily="18" charset="0"/>
                <a:cs typeface="Times New Roman" pitchFamily="18" charset="0"/>
              </a:rPr>
              <a:t>Vue microscopique à fort grossissement après coloration PAS</a:t>
            </a:r>
            <a:endParaRPr lang="fr-FR" b="1" dirty="0">
              <a:latin typeface="Times New Roman" pitchFamily="18" charset="0"/>
              <a:cs typeface="Times New Roman" pitchFamily="18" charset="0"/>
            </a:endParaRPr>
          </a:p>
        </p:txBody>
      </p:sp>
    </p:spTree>
    <p:extLst>
      <p:ext uri="{BB962C8B-B14F-4D97-AF65-F5344CB8AC3E}">
        <p14:creationId xmlns:p14="http://schemas.microsoft.com/office/powerpoint/2010/main" val="19856172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690563"/>
            <a:ext cx="9144000" cy="6167437"/>
          </a:xfrm>
          <a:prstGeom prst="rect">
            <a:avLst/>
          </a:prstGeom>
          <a:noFill/>
          <a:ln w="9525">
            <a:noFill/>
            <a:miter lim="800000"/>
            <a:headEnd/>
            <a:tailEnd/>
          </a:ln>
        </p:spPr>
      </p:pic>
      <p:cxnSp>
        <p:nvCxnSpPr>
          <p:cNvPr id="6" name="Connecteur droit avec flèche 5"/>
          <p:cNvCxnSpPr/>
          <p:nvPr/>
        </p:nvCxnSpPr>
        <p:spPr>
          <a:xfrm>
            <a:off x="1979712" y="1196752"/>
            <a:ext cx="79208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1907704" y="1196752"/>
            <a:ext cx="72008"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259632" y="908720"/>
            <a:ext cx="1944216" cy="369332"/>
          </a:xfrm>
          <a:prstGeom prst="rect">
            <a:avLst/>
          </a:prstGeom>
          <a:noFill/>
        </p:spPr>
        <p:txBody>
          <a:bodyPr wrap="square" rtlCol="0">
            <a:spAutoFit/>
          </a:bodyPr>
          <a:lstStyle/>
          <a:p>
            <a:r>
              <a:rPr lang="fr-FR" dirty="0" smtClean="0"/>
              <a:t>Villosités </a:t>
            </a:r>
            <a:endParaRPr lang="fr-FR" dirty="0"/>
          </a:p>
        </p:txBody>
      </p:sp>
      <p:cxnSp>
        <p:nvCxnSpPr>
          <p:cNvPr id="13" name="Connecteur droit avec flèche 12"/>
          <p:cNvCxnSpPr/>
          <p:nvPr/>
        </p:nvCxnSpPr>
        <p:spPr>
          <a:xfrm>
            <a:off x="1187624" y="2564904"/>
            <a:ext cx="288032" cy="18002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51520" y="2204864"/>
            <a:ext cx="1296144" cy="369332"/>
          </a:xfrm>
          <a:prstGeom prst="rect">
            <a:avLst/>
          </a:prstGeom>
          <a:noFill/>
        </p:spPr>
        <p:txBody>
          <a:bodyPr wrap="square" rtlCol="0">
            <a:spAutoFit/>
          </a:bodyPr>
          <a:lstStyle/>
          <a:p>
            <a:r>
              <a:rPr lang="fr-FR" dirty="0" smtClean="0"/>
              <a:t>Muqueuse </a:t>
            </a:r>
            <a:endParaRPr lang="fr-FR" dirty="0"/>
          </a:p>
        </p:txBody>
      </p:sp>
      <p:cxnSp>
        <p:nvCxnSpPr>
          <p:cNvPr id="15" name="Connecteur droit avec flèche 14"/>
          <p:cNvCxnSpPr/>
          <p:nvPr/>
        </p:nvCxnSpPr>
        <p:spPr>
          <a:xfrm>
            <a:off x="3707904" y="2780928"/>
            <a:ext cx="144016" cy="194421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339752" y="4077072"/>
            <a:ext cx="1944216" cy="369332"/>
          </a:xfrm>
          <a:prstGeom prst="rect">
            <a:avLst/>
          </a:prstGeom>
          <a:noFill/>
        </p:spPr>
        <p:txBody>
          <a:bodyPr wrap="square" rtlCol="0">
            <a:spAutoFit/>
          </a:bodyPr>
          <a:lstStyle/>
          <a:p>
            <a:r>
              <a:rPr lang="fr-FR" dirty="0" smtClean="0"/>
              <a:t>Sous muqueuse </a:t>
            </a:r>
            <a:endParaRPr lang="fr-FR" dirty="0"/>
          </a:p>
        </p:txBody>
      </p:sp>
      <p:cxnSp>
        <p:nvCxnSpPr>
          <p:cNvPr id="18" name="Connecteur droit avec flèche 17"/>
          <p:cNvCxnSpPr/>
          <p:nvPr/>
        </p:nvCxnSpPr>
        <p:spPr>
          <a:xfrm>
            <a:off x="2843808" y="4913784"/>
            <a:ext cx="144016" cy="1539552"/>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619672" y="5589240"/>
            <a:ext cx="1656184" cy="369332"/>
          </a:xfrm>
          <a:prstGeom prst="rect">
            <a:avLst/>
          </a:prstGeom>
          <a:noFill/>
        </p:spPr>
        <p:txBody>
          <a:bodyPr wrap="square" rtlCol="0">
            <a:spAutoFit/>
          </a:bodyPr>
          <a:lstStyle/>
          <a:p>
            <a:r>
              <a:rPr lang="fr-FR" dirty="0" smtClean="0"/>
              <a:t>Musculeuse </a:t>
            </a:r>
            <a:endParaRPr lang="fr-FR" dirty="0"/>
          </a:p>
        </p:txBody>
      </p:sp>
      <p:cxnSp>
        <p:nvCxnSpPr>
          <p:cNvPr id="22" name="Connecteur droit avec flèche 21"/>
          <p:cNvCxnSpPr/>
          <p:nvPr/>
        </p:nvCxnSpPr>
        <p:spPr>
          <a:xfrm flipH="1" flipV="1">
            <a:off x="4355976" y="3140968"/>
            <a:ext cx="1440160" cy="15841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5724128" y="4581128"/>
            <a:ext cx="2376264" cy="369332"/>
          </a:xfrm>
          <a:prstGeom prst="rect">
            <a:avLst/>
          </a:prstGeom>
          <a:noFill/>
        </p:spPr>
        <p:txBody>
          <a:bodyPr wrap="square" rtlCol="0">
            <a:spAutoFit/>
          </a:bodyPr>
          <a:lstStyle/>
          <a:p>
            <a:r>
              <a:rPr lang="fr-FR" b="1" dirty="0" smtClean="0">
                <a:solidFill>
                  <a:srgbClr val="FF0000"/>
                </a:solidFill>
                <a:latin typeface="Times New Roman" pitchFamily="18" charset="0"/>
                <a:cs typeface="Times New Roman" pitchFamily="18" charset="0"/>
              </a:rPr>
              <a:t>Glandes de Brunner </a:t>
            </a:r>
            <a:endParaRPr lang="fr-FR" b="1" dirty="0">
              <a:solidFill>
                <a:srgbClr val="FF0000"/>
              </a:solidFill>
              <a:latin typeface="Times New Roman" pitchFamily="18" charset="0"/>
              <a:cs typeface="Times New Roman" pitchFamily="18" charset="0"/>
            </a:endParaRPr>
          </a:p>
        </p:txBody>
      </p:sp>
      <p:sp>
        <p:nvSpPr>
          <p:cNvPr id="30" name="ZoneTexte 29"/>
          <p:cNvSpPr txBox="1"/>
          <p:nvPr/>
        </p:nvSpPr>
        <p:spPr>
          <a:xfrm>
            <a:off x="179512" y="260648"/>
            <a:ext cx="3456384" cy="369332"/>
          </a:xfrm>
          <a:prstGeom prst="rect">
            <a:avLst/>
          </a:prstGeom>
          <a:noFill/>
        </p:spPr>
        <p:txBody>
          <a:bodyPr wrap="square" rtlCol="0">
            <a:spAutoFit/>
          </a:bodyPr>
          <a:lstStyle/>
          <a:p>
            <a:r>
              <a:rPr lang="fr-FR" dirty="0" smtClean="0"/>
              <a:t>La paroi duodénale </a:t>
            </a:r>
            <a:endParaRPr lang="fr-FR" dirty="0"/>
          </a:p>
        </p:txBody>
      </p:sp>
    </p:spTree>
    <p:extLst>
      <p:ext uri="{BB962C8B-B14F-4D97-AF65-F5344CB8AC3E}">
        <p14:creationId xmlns:p14="http://schemas.microsoft.com/office/powerpoint/2010/main" val="15468634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571480"/>
            <a:ext cx="2743200" cy="533418"/>
          </a:xfrm>
        </p:spPr>
        <p:txBody>
          <a:bodyPr/>
          <a:lstStyle/>
          <a:p>
            <a:r>
              <a:rPr lang="fr-FR" dirty="0" smtClean="0"/>
              <a:t>Paroi de l'iléon </a:t>
            </a:r>
            <a:endParaRPr lang="fr-FR" dirty="0"/>
          </a:p>
        </p:txBody>
      </p:sp>
      <p:sp>
        <p:nvSpPr>
          <p:cNvPr id="4" name="Espace réservé du texte 3"/>
          <p:cNvSpPr>
            <a:spLocks noGrp="1"/>
          </p:cNvSpPr>
          <p:nvPr>
            <p:ph type="body" sz="half" idx="2"/>
          </p:nvPr>
        </p:nvSpPr>
        <p:spPr>
          <a:xfrm>
            <a:off x="214282" y="1214422"/>
            <a:ext cx="4572032" cy="5429288"/>
          </a:xfrm>
        </p:spPr>
        <p:txBody>
          <a:bodyPr/>
          <a:lstStyle/>
          <a:p>
            <a:r>
              <a:rPr lang="fr-FR" sz="2400" dirty="0" smtClean="0"/>
              <a:t>Nous localisons, en 1, la lumière d'un iléon qui a été ouvert et étalé. La paroi de l'iléon forme un relief accidenté. Son tissu conjonctif, coloré en bleu, se soulève régulièrement, comme l'indique les flèches, pour former, en 2, des replis intestinaux, ou valvules conniventes. En 3, un relief secondaire est produit par des soulèvements plus minces de la paroi, qui sont les villosités intestinales. </a:t>
            </a:r>
          </a:p>
          <a:p>
            <a:endParaRPr lang="fr-FR" dirty="0"/>
          </a:p>
        </p:txBody>
      </p:sp>
      <p:pic>
        <p:nvPicPr>
          <p:cNvPr id="5" name="Espace réservé du contenu 4" descr="http://webapps.fundp.ac.be/umdb/histohuma/histohuma/img/tmp/3_01.jpg"/>
          <p:cNvPicPr>
            <a:picLocks noGrp="1"/>
          </p:cNvPicPr>
          <p:nvPr>
            <p:ph idx="1"/>
          </p:nvPr>
        </p:nvPicPr>
        <p:blipFill>
          <a:blip r:embed="rId2"/>
          <a:srcRect/>
          <a:stretch>
            <a:fillRect/>
          </a:stretch>
        </p:blipFill>
        <p:spPr bwMode="auto">
          <a:xfrm rot="16200000">
            <a:off x="4231135" y="1681634"/>
            <a:ext cx="5328592" cy="4070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4414" y="571480"/>
            <a:ext cx="2743200" cy="533418"/>
          </a:xfrm>
        </p:spPr>
        <p:txBody>
          <a:bodyPr/>
          <a:lstStyle/>
          <a:p>
            <a:r>
              <a:rPr lang="fr-FR" dirty="0" smtClean="0"/>
              <a:t>Villosité intestinale </a:t>
            </a:r>
            <a:endParaRPr lang="fr-FR" dirty="0"/>
          </a:p>
        </p:txBody>
      </p:sp>
      <p:sp>
        <p:nvSpPr>
          <p:cNvPr id="4" name="Espace réservé du texte 3"/>
          <p:cNvSpPr>
            <a:spLocks noGrp="1"/>
          </p:cNvSpPr>
          <p:nvPr>
            <p:ph type="body" sz="half" idx="2"/>
          </p:nvPr>
        </p:nvSpPr>
        <p:spPr>
          <a:xfrm>
            <a:off x="214282" y="1214422"/>
            <a:ext cx="4929222" cy="5357850"/>
          </a:xfrm>
        </p:spPr>
        <p:txBody>
          <a:bodyPr>
            <a:normAutofit/>
          </a:bodyPr>
          <a:lstStyle/>
          <a:p>
            <a:r>
              <a:rPr lang="fr-FR" sz="2800" dirty="0" smtClean="0"/>
              <a:t>En 1, nous situons l'axe conjonctif d'une villosité intestinale. En 2, l'épithélium de revêtement, et en 3, la membrane basale qui sépare tout tissu épithélial du conjonctif sous-jacent. Dans les cellules épithéliales, on distingue en 4 le pôle basal qui, ici, contient les noyaux, et en 5, du côté de la lumière, le pôle apical. </a:t>
            </a:r>
          </a:p>
          <a:p>
            <a:endParaRPr lang="fr-FR" sz="2800" dirty="0"/>
          </a:p>
        </p:txBody>
      </p:sp>
      <p:pic>
        <p:nvPicPr>
          <p:cNvPr id="5" name="Espace réservé du contenu 4" descr="http://webapps.fundp.ac.be/umdb/histohuma/histohuma/img/tmp/3_03.jpg"/>
          <p:cNvPicPr>
            <a:picLocks noGrp="1"/>
          </p:cNvPicPr>
          <p:nvPr>
            <p:ph idx="1"/>
          </p:nvPr>
        </p:nvPicPr>
        <p:blipFill>
          <a:blip r:embed="rId2"/>
          <a:srcRect/>
          <a:stretch>
            <a:fillRect/>
          </a:stretch>
        </p:blipFill>
        <p:spPr bwMode="auto">
          <a:xfrm>
            <a:off x="5306030" y="642918"/>
            <a:ext cx="3837970"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85728"/>
            <a:ext cx="5286412" cy="890608"/>
          </a:xfrm>
        </p:spPr>
        <p:txBody>
          <a:bodyPr/>
          <a:lstStyle/>
          <a:p>
            <a:r>
              <a:rPr lang="fr-FR" dirty="0" smtClean="0"/>
              <a:t>Epithélium d'une villosité intestinale </a:t>
            </a:r>
            <a:endParaRPr lang="fr-FR" dirty="0"/>
          </a:p>
        </p:txBody>
      </p:sp>
      <p:sp>
        <p:nvSpPr>
          <p:cNvPr id="4" name="Espace réservé du texte 3"/>
          <p:cNvSpPr>
            <a:spLocks noGrp="1"/>
          </p:cNvSpPr>
          <p:nvPr>
            <p:ph type="body" sz="half" idx="2"/>
          </p:nvPr>
        </p:nvSpPr>
        <p:spPr>
          <a:xfrm>
            <a:off x="214282" y="1285860"/>
            <a:ext cx="5143536" cy="5214974"/>
          </a:xfrm>
        </p:spPr>
        <p:txBody>
          <a:bodyPr>
            <a:normAutofit/>
          </a:bodyPr>
          <a:lstStyle/>
          <a:p>
            <a:r>
              <a:rPr lang="fr-FR" sz="2400" dirty="0" smtClean="0"/>
              <a:t>Deux types cellulaires constituent l'épithélium intestinal. En 1, les </a:t>
            </a:r>
            <a:r>
              <a:rPr lang="fr-FR" sz="2400" dirty="0" err="1" smtClean="0"/>
              <a:t>entérocytes</a:t>
            </a:r>
            <a:r>
              <a:rPr lang="fr-FR" sz="2400" dirty="0" smtClean="0"/>
              <a:t>, ou cellules à plateau strié, ont une différenciation apicale d'apparence floue, soulignée par une ligne plus colorée.</a:t>
            </a:r>
          </a:p>
          <a:p>
            <a:r>
              <a:rPr lang="fr-FR" sz="2400" dirty="0" smtClean="0"/>
              <a:t> En 2, les cellules caliciformes sont glandulaires et produisent du mucus. Ce mucus apparait clair en coloration ordinaire. On observe aussi en 3, des lymphocytes traversant l'épithélium. </a:t>
            </a:r>
          </a:p>
          <a:p>
            <a:endParaRPr lang="fr-FR" sz="2400" dirty="0"/>
          </a:p>
        </p:txBody>
      </p:sp>
      <p:pic>
        <p:nvPicPr>
          <p:cNvPr id="5" name="Espace réservé du contenu 4" descr="http://webapps.fundp.ac.be/umdb/histohuma/histohuma/img/tmp/3_04.jpg"/>
          <p:cNvPicPr>
            <a:picLocks noGrp="1"/>
          </p:cNvPicPr>
          <p:nvPr>
            <p:ph idx="1"/>
          </p:nvPr>
        </p:nvPicPr>
        <p:blipFill>
          <a:blip r:embed="rId2"/>
          <a:srcRect/>
          <a:stretch>
            <a:fillRect/>
          </a:stretch>
        </p:blipFill>
        <p:spPr bwMode="auto">
          <a:xfrm rot="16200000">
            <a:off x="4385982" y="1958831"/>
            <a:ext cx="5376085" cy="3707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Gros intestin</a:t>
            </a:r>
            <a:endParaRPr lang="fr-FR" dirty="0"/>
          </a:p>
        </p:txBody>
      </p:sp>
      <p:sp>
        <p:nvSpPr>
          <p:cNvPr id="3" name="Espace réservé du contenu 2"/>
          <p:cNvSpPr>
            <a:spLocks noGrp="1"/>
          </p:cNvSpPr>
          <p:nvPr>
            <p:ph idx="1"/>
          </p:nvPr>
        </p:nvSpPr>
        <p:spPr/>
        <p:txBody>
          <a:bodyPr/>
          <a:lstStyle/>
          <a:p>
            <a:r>
              <a:rPr lang="fr-FR" dirty="0" smtClean="0"/>
              <a:t>La paroi du gros intestin est bordée, du côté de sa lumière par un épithélium de revêtement simple, indiqué par la flèche. Il est constitué d'une seule assise cellulaire qui s'enfonce régulièrement pour former des glandes. </a:t>
            </a:r>
          </a:p>
        </p:txBody>
      </p:sp>
    </p:spTree>
    <p:extLst>
      <p:ext uri="{BB962C8B-B14F-4D97-AF65-F5344CB8AC3E}">
        <p14:creationId xmlns:p14="http://schemas.microsoft.com/office/powerpoint/2010/main" val="2260864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2743200" cy="731837"/>
          </a:xfrm>
        </p:spPr>
        <p:txBody>
          <a:bodyPr/>
          <a:lstStyle/>
          <a:p>
            <a:pPr>
              <a:defRPr/>
            </a:pPr>
            <a:r>
              <a:rPr lang="fr-FR" sz="2400" b="1" dirty="0" smtClean="0"/>
              <a:t>Le gros intestin</a:t>
            </a:r>
            <a:endParaRPr lang="fr-FR" sz="2400" b="1" dirty="0"/>
          </a:p>
        </p:txBody>
      </p:sp>
      <p:pic>
        <p:nvPicPr>
          <p:cNvPr id="39939" name="Picture 2" descr="F:\Digestive System 2\large intest di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1077913"/>
            <a:ext cx="5713412"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510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514352"/>
            <a:ext cx="5000660" cy="1162050"/>
          </a:xfrm>
        </p:spPr>
        <p:txBody>
          <a:bodyPr/>
          <a:lstStyle/>
          <a:p>
            <a:r>
              <a:rPr lang="fr-FR" dirty="0" smtClean="0"/>
              <a:t>Glandes de </a:t>
            </a:r>
            <a:r>
              <a:rPr lang="fr-FR" dirty="0" err="1" smtClean="0"/>
              <a:t>Lieberkühn</a:t>
            </a:r>
            <a:r>
              <a:rPr lang="fr-FR" dirty="0" smtClean="0"/>
              <a:t> en coupe longitudinale.</a:t>
            </a:r>
            <a:endParaRPr lang="fr-FR" dirty="0"/>
          </a:p>
        </p:txBody>
      </p:sp>
      <p:sp>
        <p:nvSpPr>
          <p:cNvPr id="4" name="Espace réservé du texte 3"/>
          <p:cNvSpPr>
            <a:spLocks noGrp="1"/>
          </p:cNvSpPr>
          <p:nvPr>
            <p:ph type="body" sz="half" idx="2"/>
          </p:nvPr>
        </p:nvSpPr>
        <p:spPr>
          <a:xfrm>
            <a:off x="142844" y="1676400"/>
            <a:ext cx="5000660" cy="4895872"/>
          </a:xfrm>
        </p:spPr>
        <p:txBody>
          <a:bodyPr>
            <a:normAutofit fontScale="92500" lnSpcReduction="10000"/>
          </a:bodyPr>
          <a:lstStyle/>
          <a:p>
            <a:r>
              <a:rPr lang="fr-FR" sz="2800" dirty="0" smtClean="0"/>
              <a:t>Observons ces glandes du gros intestin à plus fort grossissement. En 1 est noté l'épithélium.</a:t>
            </a:r>
          </a:p>
          <a:p>
            <a:r>
              <a:rPr lang="fr-FR" sz="2800" dirty="0" smtClean="0"/>
              <a:t> En 2, un tissu conjonctif entoure les glandes. En 3, est fléché le noyau d'une cellule épithéliale. Il est situé dans la partie attenant au tissu conjonctif, c'est le pôle dit "basal".</a:t>
            </a:r>
          </a:p>
          <a:p>
            <a:r>
              <a:rPr lang="fr-FR" sz="2800" dirty="0" smtClean="0"/>
              <a:t> En 4, le cytoplasme occupe le pôle dit "apical", situé du côté de la lumière. </a:t>
            </a:r>
          </a:p>
          <a:p>
            <a:endParaRPr lang="fr-FR" dirty="0"/>
          </a:p>
        </p:txBody>
      </p:sp>
      <p:pic>
        <p:nvPicPr>
          <p:cNvPr id="5" name="Espace réservé du contenu 4" descr="http://webapps.fundp.ac.be/umdb/histohuma/histohuma/img/tmp/1_10.jpg"/>
          <p:cNvPicPr>
            <a:picLocks noGrp="1"/>
          </p:cNvPicPr>
          <p:nvPr>
            <p:ph idx="1"/>
          </p:nvPr>
        </p:nvPicPr>
        <p:blipFill>
          <a:blip r:embed="rId2"/>
          <a:srcRect/>
          <a:stretch>
            <a:fillRect/>
          </a:stretch>
        </p:blipFill>
        <p:spPr bwMode="auto">
          <a:xfrm>
            <a:off x="5272584" y="714356"/>
            <a:ext cx="3871416"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428604"/>
            <a:ext cx="8229600" cy="1143000"/>
          </a:xfrm>
        </p:spPr>
        <p:txBody>
          <a:bodyPr/>
          <a:lstStyle/>
          <a:p>
            <a:r>
              <a:rPr lang="fr-FR" dirty="0" smtClean="0"/>
              <a:t>Gros intestin</a:t>
            </a:r>
            <a:endParaRPr lang="fr-FR" dirty="0"/>
          </a:p>
        </p:txBody>
      </p:sp>
      <p:sp>
        <p:nvSpPr>
          <p:cNvPr id="3" name="Espace réservé du contenu 2"/>
          <p:cNvSpPr>
            <a:spLocks noGrp="1"/>
          </p:cNvSpPr>
          <p:nvPr>
            <p:ph idx="1"/>
          </p:nvPr>
        </p:nvSpPr>
        <p:spPr/>
        <p:txBody>
          <a:bodyPr/>
          <a:lstStyle/>
          <a:p>
            <a:endParaRPr lang="fr-FR"/>
          </a:p>
        </p:txBody>
      </p:sp>
      <p:pic>
        <p:nvPicPr>
          <p:cNvPr id="6146" name="Picture 2" descr="H:\1_09.jpg"/>
          <p:cNvPicPr>
            <a:picLocks noChangeAspect="1" noChangeArrowheads="1"/>
          </p:cNvPicPr>
          <p:nvPr/>
        </p:nvPicPr>
        <p:blipFill>
          <a:blip r:embed="rId2"/>
          <a:srcRect/>
          <a:stretch>
            <a:fillRect/>
          </a:stretch>
        </p:blipFill>
        <p:spPr bwMode="auto">
          <a:xfrm rot="5400000">
            <a:off x="2312193" y="-97671"/>
            <a:ext cx="4519614" cy="8286808"/>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Gros intestin</a:t>
            </a:r>
            <a:endParaRPr lang="fr-FR" dirty="0"/>
          </a:p>
        </p:txBody>
      </p:sp>
      <p:sp>
        <p:nvSpPr>
          <p:cNvPr id="3" name="Espace réservé du contenu 2"/>
          <p:cNvSpPr>
            <a:spLocks noGrp="1"/>
          </p:cNvSpPr>
          <p:nvPr>
            <p:ph idx="1"/>
          </p:nvPr>
        </p:nvSpPr>
        <p:spPr/>
        <p:txBody>
          <a:bodyPr>
            <a:normAutofit/>
          </a:bodyPr>
          <a:lstStyle/>
          <a:p>
            <a:r>
              <a:rPr lang="fr-FR" dirty="0" smtClean="0"/>
              <a:t>Observons ces glandes du gros intestin à plus fort grossissement. En 1 est noté l'épithélium. En 2, un tissu conjonctif entoure les glandes. En 3, est fléché le noyau d'une cellule épithéliale. Il est situé dans la partie attenant au tissu conjonctif, c'est le pôle dit "basal". En 4, le cytoplasme occupe le pôle dit "apical", situé du côté de la lumière.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1746</TotalTime>
  <Words>5178</Words>
  <Application>Microsoft Office PowerPoint</Application>
  <PresentationFormat>Affichage à l'écran (4:3)</PresentationFormat>
  <Paragraphs>475</Paragraphs>
  <Slides>136</Slides>
  <Notes>10</Notes>
  <HiddenSlides>0</HiddenSlides>
  <MMClips>0</MMClips>
  <ScaleCrop>false</ScaleCrop>
  <HeadingPairs>
    <vt:vector size="4" baseType="variant">
      <vt:variant>
        <vt:lpstr>Thème</vt:lpstr>
      </vt:variant>
      <vt:variant>
        <vt:i4>1</vt:i4>
      </vt:variant>
      <vt:variant>
        <vt:lpstr>Titres des diapositives</vt:lpstr>
      </vt:variant>
      <vt:variant>
        <vt:i4>136</vt:i4>
      </vt:variant>
    </vt:vector>
  </HeadingPairs>
  <TitlesOfParts>
    <vt:vector size="137" baseType="lpstr">
      <vt:lpstr>Débit</vt:lpstr>
      <vt:lpstr>Histologie de l’appareil digestif</vt:lpstr>
      <vt:lpstr>           L’appareil digestif</vt:lpstr>
      <vt:lpstr>Présentation PowerPoint</vt:lpstr>
      <vt:lpstr>      Le tube digestif</vt:lpstr>
      <vt:lpstr>Présentation PowerPoint</vt:lpstr>
      <vt:lpstr>       Paroi du tube digestif</vt:lpstr>
      <vt:lpstr>Présentation PowerPoint</vt:lpstr>
      <vt:lpstr>Présentation PowerPoint</vt:lpstr>
      <vt:lpstr>Présentation PowerPoint</vt:lpstr>
      <vt:lpstr>Présentation PowerPoint</vt:lpstr>
      <vt:lpstr>          La cavité buccale </vt:lpstr>
      <vt:lpstr>                   Les lèvres</vt:lpstr>
      <vt:lpstr>                                          Les gencives  </vt:lpstr>
      <vt:lpstr>Le palais </vt:lpstr>
      <vt:lpstr>                   La langue</vt:lpstr>
      <vt:lpstr>La langue</vt:lpstr>
      <vt:lpstr>      La surface supérieure de la langue                     (ruminants): </vt:lpstr>
      <vt:lpstr>Présentation PowerPoint</vt:lpstr>
      <vt:lpstr>                  Les papilles</vt:lpstr>
      <vt:lpstr>Présentation PowerPoint</vt:lpstr>
      <vt:lpstr>          Les papilles filiformes</vt:lpstr>
      <vt:lpstr>       Les papilles filiformes </vt:lpstr>
      <vt:lpstr>Les papilles caliciformes</vt:lpstr>
      <vt:lpstr>Papilles caliciformes</vt:lpstr>
      <vt:lpstr>Papilles caliciformes</vt:lpstr>
      <vt:lpstr>Présentation PowerPoint</vt:lpstr>
      <vt:lpstr>Papille fungiforme </vt:lpstr>
      <vt:lpstr>Présentation PowerPoint</vt:lpstr>
      <vt:lpstr>Papille foliée</vt:lpstr>
      <vt:lpstr>Un bourgeon gustatif</vt:lpstr>
      <vt:lpstr>Les dents</vt:lpstr>
      <vt:lpstr>Structure d’une dents</vt:lpstr>
      <vt:lpstr>Structure de la dent</vt:lpstr>
      <vt:lpstr>Le pharynx</vt:lpstr>
      <vt:lpstr>L’ œsophage</vt:lpstr>
      <vt:lpstr>Structure de l’oesophage</vt:lpstr>
      <vt:lpstr>Structure histologique de l’œsophage</vt:lpstr>
      <vt:lpstr>Présentation PowerPoint</vt:lpstr>
      <vt:lpstr>Présentation PowerPoint</vt:lpstr>
      <vt:lpstr>Les prés estomacs des              ruminants</vt:lpstr>
      <vt:lpstr>Les prés estomacs des ruminants</vt:lpstr>
      <vt:lpstr>Les prés estomacs des ruminants</vt:lpstr>
      <vt:lpstr> Le rumen (La panse):  </vt:lpstr>
      <vt:lpstr>Le rumen</vt:lpstr>
      <vt:lpstr>Présentation PowerPoint</vt:lpstr>
      <vt:lpstr>Rumen d’une vache</vt:lpstr>
      <vt:lpstr>                   Le rumen</vt:lpstr>
      <vt:lpstr>Le réseau (Le réticulum)  </vt:lpstr>
      <vt:lpstr>Présentation PowerPoint</vt:lpstr>
      <vt:lpstr>Le réseau</vt:lpstr>
      <vt:lpstr>Présentation PowerPoint</vt:lpstr>
      <vt:lpstr>Présentation PowerPoint</vt:lpstr>
      <vt:lpstr>Réseau d’une vache</vt:lpstr>
      <vt:lpstr>                   Le réseau</vt:lpstr>
      <vt:lpstr>Le feuillet  ou omasum</vt:lpstr>
      <vt:lpstr>Le feuillet</vt:lpstr>
      <vt:lpstr>Présentation PowerPoint</vt:lpstr>
      <vt:lpstr>Le feuillet</vt:lpstr>
      <vt:lpstr>                   Le feuillet</vt:lpstr>
      <vt:lpstr>Présentation PowerPoint</vt:lpstr>
      <vt:lpstr>Présentation PowerPoint</vt:lpstr>
      <vt:lpstr>Présentation PowerPoint</vt:lpstr>
      <vt:lpstr>Estomac (chien)</vt:lpstr>
      <vt:lpstr>Présentation PowerPoint</vt:lpstr>
      <vt:lpstr>Présentation PowerPoint</vt:lpstr>
      <vt:lpstr>Présentation PowerPoint</vt:lpstr>
      <vt:lpstr>Les différentes couches de l’estomac</vt:lpstr>
      <vt:lpstr>Estomac</vt:lpstr>
      <vt:lpstr> Différentes couches de la paroi de l’estomac, en coupe longitudinale </vt:lpstr>
      <vt:lpstr>Présentation PowerPoint</vt:lpstr>
      <vt:lpstr> Caillette </vt:lpstr>
      <vt:lpstr>Muqueuse </vt:lpstr>
      <vt:lpstr>Présentation PowerPoint</vt:lpstr>
      <vt:lpstr>Différentes zones des glandes fundiques   </vt:lpstr>
      <vt:lpstr>Pylore de cheval   </vt:lpstr>
      <vt:lpstr>Glandes pyloriques  </vt:lpstr>
      <vt:lpstr>Présentation PowerPoint</vt:lpstr>
      <vt:lpstr>Présentation PowerPoint</vt:lpstr>
      <vt:lpstr>                          l’intestin  </vt:lpstr>
      <vt:lpstr>La surface d’absorption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Paroi de l'iléon </vt:lpstr>
      <vt:lpstr>Villosité intestinale </vt:lpstr>
      <vt:lpstr>Epithélium d'une villosité intestinale </vt:lpstr>
      <vt:lpstr>Gros intestin</vt:lpstr>
      <vt:lpstr>Le gros intestin</vt:lpstr>
      <vt:lpstr>Glandes de Lieberkühn en coupe longitudinale.</vt:lpstr>
      <vt:lpstr>Gros intestin</vt:lpstr>
      <vt:lpstr>Gros intestin</vt:lpstr>
      <vt:lpstr>Gros intestin</vt:lpstr>
      <vt:lpstr>Gros intestin</vt:lpstr>
      <vt:lpstr>Gros intestin</vt:lpstr>
      <vt:lpstr>Les glandes    annexes </vt:lpstr>
      <vt:lpstr>Les glandes salivaires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glande sublinguale </vt:lpstr>
      <vt:lpstr>Présentation PowerPoint</vt:lpstr>
      <vt:lpstr>Présentation PowerPoint</vt:lpstr>
      <vt:lpstr>Présentation PowerPoint</vt:lpstr>
      <vt:lpstr>Présentation PowerPoint</vt:lpstr>
      <vt:lpstr>      Le foie</vt:lpstr>
      <vt:lpstr>Présentation PowerPoint</vt:lpstr>
      <vt:lpstr>Présentation PowerPoint</vt:lpstr>
      <vt:lpstr>Présentation PowerPoint</vt:lpstr>
      <vt:lpstr>Lobule hépatique </vt:lpstr>
      <vt:lpstr>Foie humain: vue générale </vt:lpstr>
      <vt:lpstr>Espace porte </vt:lpstr>
      <vt:lpstr>la vésicule biliaire</vt:lpstr>
      <vt:lpstr>la vésicule biliaire</vt:lpstr>
      <vt:lpstr>Présentation PowerPoint</vt:lpstr>
      <vt:lpstr>Présentation PowerPoint</vt:lpstr>
      <vt:lpstr>Présentation PowerPoint</vt:lpstr>
      <vt:lpstr>Présentation PowerPoint</vt:lpstr>
      <vt:lpstr>Présentation PowerPoint</vt:lpstr>
      <vt:lpstr>Présentation PowerPoint</vt:lpstr>
      <vt:lpstr>Le pancréas </vt:lpstr>
      <vt:lpstr>Portion exocrine du pancréas </vt:lpstr>
      <vt:lpstr>Canaux excréteurs du pancréas exocrine </vt:lpstr>
      <vt:lpstr>Portion endocrine </vt:lpstr>
    </vt:vector>
  </TitlesOfParts>
  <Company>zizousoft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Histologie de l’ppareil digestif</dc:title>
  <dc:creator>UTiLISATEUR</dc:creator>
  <cp:lastModifiedBy>Admin</cp:lastModifiedBy>
  <cp:revision>197</cp:revision>
  <dcterms:created xsi:type="dcterms:W3CDTF">2006-10-04T01:36:24Z</dcterms:created>
  <dcterms:modified xsi:type="dcterms:W3CDTF">2021-11-15T22:41:49Z</dcterms:modified>
</cp:coreProperties>
</file>