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14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147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slides/slide143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s/slide150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s/slide148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44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s/slide139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2"/>
  </p:notesMasterIdLst>
  <p:sldIdLst>
    <p:sldId id="256" r:id="rId2"/>
    <p:sldId id="338" r:id="rId3"/>
    <p:sldId id="257" r:id="rId4"/>
    <p:sldId id="33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341" r:id="rId13"/>
    <p:sldId id="378" r:id="rId14"/>
    <p:sldId id="265" r:id="rId15"/>
    <p:sldId id="379" r:id="rId16"/>
    <p:sldId id="376" r:id="rId17"/>
    <p:sldId id="377" r:id="rId18"/>
    <p:sldId id="342" r:id="rId19"/>
    <p:sldId id="267" r:id="rId20"/>
    <p:sldId id="350" r:id="rId21"/>
    <p:sldId id="343" r:id="rId22"/>
    <p:sldId id="344" r:id="rId23"/>
    <p:sldId id="340" r:id="rId24"/>
    <p:sldId id="269" r:id="rId25"/>
    <p:sldId id="352" r:id="rId26"/>
    <p:sldId id="271" r:id="rId27"/>
    <p:sldId id="346" r:id="rId28"/>
    <p:sldId id="272" r:id="rId29"/>
    <p:sldId id="349" r:id="rId30"/>
    <p:sldId id="273" r:id="rId31"/>
    <p:sldId id="274" r:id="rId32"/>
    <p:sldId id="275" r:id="rId33"/>
    <p:sldId id="276" r:id="rId34"/>
    <p:sldId id="345" r:id="rId35"/>
    <p:sldId id="277" r:id="rId36"/>
    <p:sldId id="278" r:id="rId37"/>
    <p:sldId id="279" r:id="rId38"/>
    <p:sldId id="358" r:id="rId39"/>
    <p:sldId id="280" r:id="rId40"/>
    <p:sldId id="360" r:id="rId41"/>
    <p:sldId id="281" r:id="rId42"/>
    <p:sldId id="282" r:id="rId43"/>
    <p:sldId id="355" r:id="rId44"/>
    <p:sldId id="283" r:id="rId45"/>
    <p:sldId id="284" r:id="rId46"/>
    <p:sldId id="285" r:id="rId47"/>
    <p:sldId id="380" r:id="rId48"/>
    <p:sldId id="359" r:id="rId49"/>
    <p:sldId id="286" r:id="rId50"/>
    <p:sldId id="287" r:id="rId51"/>
    <p:sldId id="347" r:id="rId52"/>
    <p:sldId id="356" r:id="rId53"/>
    <p:sldId id="348" r:id="rId54"/>
    <p:sldId id="288" r:id="rId55"/>
    <p:sldId id="289" r:id="rId56"/>
    <p:sldId id="357" r:id="rId57"/>
    <p:sldId id="290" r:id="rId58"/>
    <p:sldId id="384" r:id="rId59"/>
    <p:sldId id="382" r:id="rId60"/>
    <p:sldId id="291" r:id="rId61"/>
    <p:sldId id="381" r:id="rId62"/>
    <p:sldId id="354" r:id="rId63"/>
    <p:sldId id="363" r:id="rId64"/>
    <p:sldId id="361" r:id="rId65"/>
    <p:sldId id="383" r:id="rId66"/>
    <p:sldId id="292" r:id="rId67"/>
    <p:sldId id="362" r:id="rId68"/>
    <p:sldId id="293" r:id="rId69"/>
    <p:sldId id="385" r:id="rId70"/>
    <p:sldId id="294" r:id="rId71"/>
    <p:sldId id="386" r:id="rId72"/>
    <p:sldId id="295" r:id="rId73"/>
    <p:sldId id="387" r:id="rId74"/>
    <p:sldId id="364" r:id="rId75"/>
    <p:sldId id="296" r:id="rId76"/>
    <p:sldId id="388" r:id="rId77"/>
    <p:sldId id="297" r:id="rId78"/>
    <p:sldId id="389" r:id="rId79"/>
    <p:sldId id="365" r:id="rId80"/>
    <p:sldId id="322" r:id="rId81"/>
    <p:sldId id="390" r:id="rId82"/>
    <p:sldId id="366" r:id="rId83"/>
    <p:sldId id="298" r:id="rId84"/>
    <p:sldId id="367" r:id="rId85"/>
    <p:sldId id="323" r:id="rId86"/>
    <p:sldId id="299" r:id="rId87"/>
    <p:sldId id="391" r:id="rId88"/>
    <p:sldId id="300" r:id="rId89"/>
    <p:sldId id="375" r:id="rId90"/>
    <p:sldId id="368" r:id="rId91"/>
    <p:sldId id="370" r:id="rId92"/>
    <p:sldId id="374" r:id="rId93"/>
    <p:sldId id="302" r:id="rId94"/>
    <p:sldId id="392" r:id="rId95"/>
    <p:sldId id="303" r:id="rId96"/>
    <p:sldId id="304" r:id="rId97"/>
    <p:sldId id="305" r:id="rId98"/>
    <p:sldId id="371" r:id="rId99"/>
    <p:sldId id="324" r:id="rId100"/>
    <p:sldId id="396" r:id="rId101"/>
    <p:sldId id="372" r:id="rId102"/>
    <p:sldId id="306" r:id="rId103"/>
    <p:sldId id="394" r:id="rId104"/>
    <p:sldId id="307" r:id="rId105"/>
    <p:sldId id="325" r:id="rId106"/>
    <p:sldId id="393" r:id="rId107"/>
    <p:sldId id="373" r:id="rId108"/>
    <p:sldId id="395" r:id="rId109"/>
    <p:sldId id="308" r:id="rId110"/>
    <p:sldId id="309" r:id="rId111"/>
    <p:sldId id="310" r:id="rId112"/>
    <p:sldId id="311" r:id="rId113"/>
    <p:sldId id="312" r:id="rId114"/>
    <p:sldId id="313" r:id="rId115"/>
    <p:sldId id="397" r:id="rId116"/>
    <p:sldId id="314" r:id="rId117"/>
    <p:sldId id="398" r:id="rId118"/>
    <p:sldId id="315" r:id="rId119"/>
    <p:sldId id="399" r:id="rId120"/>
    <p:sldId id="316" r:id="rId121"/>
    <p:sldId id="400" r:id="rId122"/>
    <p:sldId id="317" r:id="rId123"/>
    <p:sldId id="401" r:id="rId124"/>
    <p:sldId id="318" r:id="rId125"/>
    <p:sldId id="402" r:id="rId126"/>
    <p:sldId id="320" r:id="rId127"/>
    <p:sldId id="321" r:id="rId128"/>
    <p:sldId id="417" r:id="rId129"/>
    <p:sldId id="403" r:id="rId130"/>
    <p:sldId id="404" r:id="rId131"/>
    <p:sldId id="405" r:id="rId132"/>
    <p:sldId id="413" r:id="rId133"/>
    <p:sldId id="406" r:id="rId134"/>
    <p:sldId id="415" r:id="rId135"/>
    <p:sldId id="328" r:id="rId136"/>
    <p:sldId id="419" r:id="rId137"/>
    <p:sldId id="407" r:id="rId138"/>
    <p:sldId id="329" r:id="rId139"/>
    <p:sldId id="331" r:id="rId140"/>
    <p:sldId id="332" r:id="rId141"/>
    <p:sldId id="408" r:id="rId142"/>
    <p:sldId id="333" r:id="rId143"/>
    <p:sldId id="409" r:id="rId144"/>
    <p:sldId id="330" r:id="rId145"/>
    <p:sldId id="418" r:id="rId146"/>
    <p:sldId id="334" r:id="rId147"/>
    <p:sldId id="335" r:id="rId148"/>
    <p:sldId id="336" r:id="rId149"/>
    <p:sldId id="410" r:id="rId150"/>
    <p:sldId id="411" r:id="rId151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382" autoAdjust="0"/>
    <p:restoredTop sz="86422" autoAdjust="0"/>
  </p:normalViewPr>
  <p:slideViewPr>
    <p:cSldViewPr>
      <p:cViewPr>
        <p:scale>
          <a:sx n="64" d="100"/>
          <a:sy n="64" d="100"/>
        </p:scale>
        <p:origin x="-1572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8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5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108A0-A14B-4D47-BB7E-687CA31403F7}" type="datetimeFigureOut">
              <a:rPr lang="fr-FR" smtClean="0"/>
              <a:pPr/>
              <a:t>09/05/2021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A0549-8731-4BD0-8196-9C91A5B0F4D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A0549-8731-4BD0-8196-9C91A5B0F4DD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A0549-8731-4BD0-8196-9C91A5B0F4DD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A0549-8731-4BD0-8196-9C91A5B0F4DD}" type="slidenum">
              <a:rPr lang="fr-FR" smtClean="0"/>
              <a:pPr/>
              <a:t>27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A0549-8731-4BD0-8196-9C91A5B0F4DD}" type="slidenum">
              <a:rPr lang="fr-FR" smtClean="0"/>
              <a:pPr/>
              <a:t>35</a:t>
            </a:fld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A0549-8731-4BD0-8196-9C91A5B0F4DD}" type="slidenum">
              <a:rPr lang="fr-FR" smtClean="0"/>
              <a:pPr/>
              <a:t>39</a:t>
            </a:fld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A0549-8731-4BD0-8196-9C91A5B0F4DD}" type="slidenum">
              <a:rPr lang="fr-FR" smtClean="0"/>
              <a:pPr/>
              <a:t>50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A0549-8731-4BD0-8196-9C91A5B0F4DD}" type="slidenum">
              <a:rPr lang="fr-FR" smtClean="0"/>
              <a:pPr/>
              <a:t>60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A0549-8731-4BD0-8196-9C91A5B0F4DD}" type="slidenum">
              <a:rPr lang="fr-FR" smtClean="0"/>
              <a:pPr/>
              <a:t>127</a:t>
            </a:fld>
            <a:endParaRPr lang="fr-F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A0549-8731-4BD0-8196-9C91A5B0F4DD}" type="slidenum">
              <a:rPr lang="fr-FR" smtClean="0"/>
              <a:pPr/>
              <a:t>147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D193-7576-4381-83A9-365AAD1FCC8A}" type="datetimeFigureOut">
              <a:rPr lang="fr-FR" smtClean="0"/>
              <a:pPr/>
              <a:t>09/05/2021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41D5-ECC7-42A7-A748-F8F621BB752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D193-7576-4381-83A9-365AAD1FCC8A}" type="datetimeFigureOut">
              <a:rPr lang="fr-FR" smtClean="0"/>
              <a:pPr/>
              <a:t>09/05/2021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41D5-ECC7-42A7-A748-F8F621BB752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D193-7576-4381-83A9-365AAD1FCC8A}" type="datetimeFigureOut">
              <a:rPr lang="fr-FR" smtClean="0"/>
              <a:pPr/>
              <a:t>09/05/2021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41D5-ECC7-42A7-A748-F8F621BB752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D193-7576-4381-83A9-365AAD1FCC8A}" type="datetimeFigureOut">
              <a:rPr lang="fr-FR" smtClean="0"/>
              <a:pPr/>
              <a:t>09/05/2021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41D5-ECC7-42A7-A748-F8F621BB752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D193-7576-4381-83A9-365AAD1FCC8A}" type="datetimeFigureOut">
              <a:rPr lang="fr-FR" smtClean="0"/>
              <a:pPr/>
              <a:t>09/05/2021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41D5-ECC7-42A7-A748-F8F621BB752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D193-7576-4381-83A9-365AAD1FCC8A}" type="datetimeFigureOut">
              <a:rPr lang="fr-FR" smtClean="0"/>
              <a:pPr/>
              <a:t>09/05/2021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41D5-ECC7-42A7-A748-F8F621BB752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D193-7576-4381-83A9-365AAD1FCC8A}" type="datetimeFigureOut">
              <a:rPr lang="fr-FR" smtClean="0"/>
              <a:pPr/>
              <a:t>09/05/2021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41D5-ECC7-42A7-A748-F8F621BB752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D193-7576-4381-83A9-365AAD1FCC8A}" type="datetimeFigureOut">
              <a:rPr lang="fr-FR" smtClean="0"/>
              <a:pPr/>
              <a:t>09/05/2021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41D5-ECC7-42A7-A748-F8F621BB752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D193-7576-4381-83A9-365AAD1FCC8A}" type="datetimeFigureOut">
              <a:rPr lang="fr-FR" smtClean="0"/>
              <a:pPr/>
              <a:t>09/05/2021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41D5-ECC7-42A7-A748-F8F621BB752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D193-7576-4381-83A9-365AAD1FCC8A}" type="datetimeFigureOut">
              <a:rPr lang="fr-FR" smtClean="0"/>
              <a:pPr/>
              <a:t>09/05/2021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41D5-ECC7-42A7-A748-F8F621BB752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D193-7576-4381-83A9-365AAD1FCC8A}" type="datetimeFigureOut">
              <a:rPr lang="fr-FR" smtClean="0"/>
              <a:pPr/>
              <a:t>09/05/2021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41D5-ECC7-42A7-A748-F8F621BB752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4D193-7576-4381-83A9-365AAD1FCC8A}" type="datetimeFigureOut">
              <a:rPr lang="fr-FR" smtClean="0"/>
              <a:pPr/>
              <a:t>09/05/2021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441D5-ECC7-42A7-A748-F8F621BB752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8000" b="1" spc="300" dirty="0" smtClean="0">
                <a:solidFill>
                  <a:srgbClr val="002060"/>
                </a:solidFill>
              </a:rPr>
              <a:t>LE  LAIT</a:t>
            </a:r>
            <a:endParaRPr lang="fr-FR" sz="8000" b="1" spc="300" dirty="0">
              <a:solidFill>
                <a:srgbClr val="002060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fr-FR" dirty="0" smtClean="0"/>
          </a:p>
          <a:p>
            <a:pPr algn="r">
              <a:buNone/>
            </a:pPr>
            <a:r>
              <a:rPr lang="fr-FR" sz="6600" dirty="0" smtClean="0"/>
              <a:t>       </a:t>
            </a:r>
            <a:r>
              <a:rPr lang="fr-FR" sz="6600" b="1" dirty="0" smtClean="0"/>
              <a:t>                        </a:t>
            </a:r>
          </a:p>
          <a:p>
            <a:pPr>
              <a:buNone/>
            </a:pPr>
            <a:r>
              <a:rPr lang="fr-FR" sz="6600" b="1" dirty="0" smtClean="0"/>
              <a:t>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8000" cy="648000"/>
          </a:xfrm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b="1" spc="300" dirty="0" smtClean="0">
                <a:solidFill>
                  <a:srgbClr val="002060"/>
                </a:solidFill>
              </a:rPr>
              <a:t>b-1 Mécanisme</a:t>
            </a:r>
            <a:r>
              <a:rPr lang="fr-FR" b="1" dirty="0" smtClean="0">
                <a:solidFill>
                  <a:srgbClr val="002060"/>
                </a:solidFill>
              </a:rPr>
              <a:t> simplifié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5443463"/>
          </a:xfrm>
          <a:solidFill>
            <a:schemeClr val="bg1">
              <a:lumMod val="95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 fontScale="40000" lnSpcReduction="20000"/>
          </a:bodyPr>
          <a:lstStyle/>
          <a:p>
            <a:pPr algn="ctr">
              <a:lnSpc>
                <a:spcPct val="210000"/>
              </a:lnSpc>
              <a:spcBef>
                <a:spcPts val="600"/>
              </a:spcBef>
              <a:buNone/>
            </a:pPr>
            <a:r>
              <a:rPr lang="fr-FR" sz="9000" b="1" dirty="0" smtClean="0">
                <a:solidFill>
                  <a:srgbClr val="660033"/>
                </a:solidFill>
              </a:rPr>
              <a:t>Sucre réducteur + Amine (acide aminé)</a:t>
            </a:r>
          </a:p>
          <a:p>
            <a:pPr algn="ctr">
              <a:lnSpc>
                <a:spcPct val="210000"/>
              </a:lnSpc>
              <a:spcBef>
                <a:spcPts val="600"/>
              </a:spcBef>
              <a:buNone/>
            </a:pPr>
            <a:r>
              <a:rPr lang="fr-FR" sz="6700" b="1" dirty="0" err="1" smtClean="0"/>
              <a:t>Cétosamines</a:t>
            </a:r>
            <a:r>
              <a:rPr lang="fr-FR" sz="6700" b="1" dirty="0" smtClean="0"/>
              <a:t> ou </a:t>
            </a:r>
            <a:r>
              <a:rPr lang="fr-FR" sz="6700" b="1" dirty="0" err="1" smtClean="0"/>
              <a:t>AldoLamines</a:t>
            </a:r>
            <a:endParaRPr lang="fr-FR" sz="6700" b="1" dirty="0" smtClean="0"/>
          </a:p>
          <a:p>
            <a:pPr algn="ctr">
              <a:lnSpc>
                <a:spcPct val="210000"/>
              </a:lnSpc>
              <a:spcBef>
                <a:spcPts val="600"/>
              </a:spcBef>
              <a:buNone/>
            </a:pPr>
            <a:r>
              <a:rPr lang="fr-FR" sz="6700" b="1" dirty="0" smtClean="0"/>
              <a:t>Composés carbonylés très réactifs </a:t>
            </a:r>
          </a:p>
          <a:p>
            <a:pPr algn="ctr">
              <a:lnSpc>
                <a:spcPct val="170000"/>
              </a:lnSpc>
              <a:spcBef>
                <a:spcPts val="600"/>
              </a:spcBef>
              <a:buNone/>
            </a:pPr>
            <a:r>
              <a:rPr lang="fr-FR" sz="8000" b="1" dirty="0" smtClean="0">
                <a:solidFill>
                  <a:srgbClr val="FF0000"/>
                </a:solidFill>
              </a:rPr>
              <a:t>Polymères bruns insolubles (</a:t>
            </a:r>
            <a:r>
              <a:rPr lang="fr-FR" sz="8000" b="1" dirty="0" err="1" smtClean="0">
                <a:solidFill>
                  <a:srgbClr val="FF0000"/>
                </a:solidFill>
              </a:rPr>
              <a:t>Mélanoidines</a:t>
            </a:r>
            <a:r>
              <a:rPr lang="fr-FR" sz="8000" b="1" dirty="0" smtClean="0">
                <a:solidFill>
                  <a:srgbClr val="FF0000"/>
                </a:solidFill>
              </a:rPr>
              <a:t>)</a:t>
            </a:r>
          </a:p>
          <a:p>
            <a:pPr algn="ctr">
              <a:lnSpc>
                <a:spcPct val="170000"/>
              </a:lnSpc>
              <a:spcBef>
                <a:spcPts val="600"/>
              </a:spcBef>
              <a:buNone/>
            </a:pPr>
            <a:r>
              <a:rPr lang="fr-FR" sz="6700" b="1" dirty="0" smtClean="0">
                <a:solidFill>
                  <a:srgbClr val="FF0000"/>
                </a:solidFill>
              </a:rPr>
              <a:t>+</a:t>
            </a:r>
          </a:p>
          <a:p>
            <a:pPr algn="ctr">
              <a:lnSpc>
                <a:spcPct val="170000"/>
              </a:lnSpc>
              <a:spcBef>
                <a:spcPts val="600"/>
              </a:spcBef>
              <a:buNone/>
            </a:pPr>
            <a:r>
              <a:rPr lang="fr-FR" sz="8000" b="1" dirty="0" smtClean="0">
                <a:solidFill>
                  <a:srgbClr val="FF0000"/>
                </a:solidFill>
              </a:rPr>
              <a:t>Produits volatiles odorants</a:t>
            </a:r>
          </a:p>
          <a:p>
            <a:pPr algn="ctr">
              <a:spcBef>
                <a:spcPts val="600"/>
              </a:spcBef>
              <a:buNone/>
            </a:pPr>
            <a:endParaRPr lang="fr-FR" dirty="0" smtClean="0"/>
          </a:p>
          <a:p>
            <a:pPr algn="ctr">
              <a:spcBef>
                <a:spcPts val="600"/>
              </a:spcBef>
              <a:buNone/>
            </a:pPr>
            <a:endParaRPr lang="fr-FR" dirty="0"/>
          </a:p>
        </p:txBody>
      </p:sp>
      <p:cxnSp>
        <p:nvCxnSpPr>
          <p:cNvPr id="15" name="Connecteur droit avec flèche 14"/>
          <p:cNvCxnSpPr/>
          <p:nvPr/>
        </p:nvCxnSpPr>
        <p:spPr>
          <a:xfrm rot="5400000">
            <a:off x="4321967" y="303609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rot="5400000">
            <a:off x="4250529" y="396478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rot="5400000">
            <a:off x="4179091" y="217883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sz="4000" b="1" dirty="0" smtClean="0"/>
              <a:t>La réaction est négative lorsque le lait a été correctement pasteurisé.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           </a:t>
            </a:r>
            <a:r>
              <a:rPr lang="fr-FR" sz="4400" b="1" dirty="0" smtClean="0"/>
              <a:t>       </a:t>
            </a:r>
            <a:r>
              <a:rPr lang="fr-FR" sz="4400" b="1" dirty="0" smtClean="0">
                <a:solidFill>
                  <a:srgbClr val="FF0000"/>
                </a:solidFill>
              </a:rPr>
              <a:t>PNPPS</a:t>
            </a:r>
            <a:r>
              <a:rPr lang="fr-FR" sz="4400" b="1" dirty="0" smtClean="0"/>
              <a:t>            </a:t>
            </a:r>
            <a:r>
              <a:rPr lang="fr-FR" sz="4400" b="1" dirty="0" err="1" smtClean="0">
                <a:solidFill>
                  <a:srgbClr val="FF0000"/>
                </a:solidFill>
              </a:rPr>
              <a:t>PNPPS</a:t>
            </a:r>
            <a:endParaRPr lang="fr-F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b="1" dirty="0" smtClean="0"/>
              <a:t>                INCOLORE                     </a:t>
            </a:r>
            <a:r>
              <a:rPr lang="fr-FR" b="1" dirty="0" err="1" smtClean="0"/>
              <a:t>INCOLORE</a:t>
            </a:r>
            <a:endParaRPr lang="fr-FR" b="1" dirty="0" smtClean="0"/>
          </a:p>
        </p:txBody>
      </p:sp>
      <p:sp>
        <p:nvSpPr>
          <p:cNvPr id="10" name="Flèche droite 9"/>
          <p:cNvSpPr/>
          <p:nvPr/>
        </p:nvSpPr>
        <p:spPr>
          <a:xfrm>
            <a:off x="4572000" y="4214818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4143372" y="3857628"/>
            <a:ext cx="1143008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                 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                   </a:t>
            </a:r>
            <a:r>
              <a:rPr lang="fr-FR" sz="4800" b="1" dirty="0" smtClean="0">
                <a:solidFill>
                  <a:srgbClr val="FF0000"/>
                </a:solidFill>
              </a:rPr>
              <a:t>PNPPS</a:t>
            </a:r>
            <a:r>
              <a:rPr lang="fr-FR" b="1" dirty="0" smtClean="0">
                <a:solidFill>
                  <a:srgbClr val="FF0000"/>
                </a:solidFill>
              </a:rPr>
              <a:t>  </a:t>
            </a:r>
            <a:r>
              <a:rPr lang="fr-FR" b="1" dirty="0" smtClean="0"/>
              <a:t>              </a:t>
            </a:r>
            <a:r>
              <a:rPr lang="fr-FR" sz="4400" b="1" dirty="0" smtClean="0">
                <a:solidFill>
                  <a:srgbClr val="FF0000"/>
                </a:solidFill>
              </a:rPr>
              <a:t> PNP</a:t>
            </a:r>
          </a:p>
          <a:p>
            <a:pPr>
              <a:buNone/>
            </a:pPr>
            <a:r>
              <a:rPr lang="fr-FR" b="1" dirty="0" smtClean="0"/>
              <a:t>                   (incolore)             ( jaune)</a:t>
            </a:r>
          </a:p>
          <a:p>
            <a:pPr>
              <a:buNone/>
            </a:pPr>
            <a:r>
              <a:rPr lang="fr-FR" sz="4400" dirty="0" smtClean="0"/>
              <a:t>      - </a:t>
            </a:r>
            <a:r>
              <a:rPr lang="fr-FR" sz="4400" b="1" dirty="0" smtClean="0"/>
              <a:t>L’intensité  de la coloration jaune est proportionnelle à l’activité de l’enzyme </a:t>
            </a:r>
            <a:r>
              <a:rPr lang="fr-FR" sz="3600" b="1" dirty="0" smtClean="0"/>
              <a:t>.            </a:t>
            </a:r>
            <a:endParaRPr lang="fr-FR" sz="3600" b="1" dirty="0"/>
          </a:p>
        </p:txBody>
      </p:sp>
      <p:sp>
        <p:nvSpPr>
          <p:cNvPr id="6" name="Flèche droite 5"/>
          <p:cNvSpPr/>
          <p:nvPr/>
        </p:nvSpPr>
        <p:spPr>
          <a:xfrm>
            <a:off x="4786314" y="3214686"/>
            <a:ext cx="57150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/>
              <a:t>2- LES ENZYMES D’OXYDORÉDUCTION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179388">
              <a:buNone/>
            </a:pPr>
            <a:r>
              <a:rPr lang="fr-FR" sz="4800" b="1" dirty="0" smtClean="0">
                <a:solidFill>
                  <a:srgbClr val="FF0000"/>
                </a:solidFill>
              </a:rPr>
              <a:t>1- LA CATALASE :</a:t>
            </a:r>
          </a:p>
          <a:p>
            <a:pPr marL="0" indent="179388">
              <a:buNone/>
            </a:pPr>
            <a:r>
              <a:rPr lang="fr-FR" sz="4400" b="1" dirty="0" smtClean="0"/>
              <a:t> Sa teneur augmente avec les états de mammites.</a:t>
            </a:r>
          </a:p>
          <a:p>
            <a:pPr marL="0" indent="179388">
              <a:buNone/>
            </a:pPr>
            <a:endParaRPr lang="fr-FR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179388">
              <a:buNone/>
            </a:pPr>
            <a:r>
              <a:rPr lang="fr-FR" sz="4800" b="1" dirty="0" smtClean="0">
                <a:solidFill>
                  <a:srgbClr val="FF0000"/>
                </a:solidFill>
              </a:rPr>
              <a:t>Intérêt:</a:t>
            </a:r>
          </a:p>
          <a:p>
            <a:pPr marL="0" indent="179388">
              <a:buFont typeface="Wingdings" pitchFamily="2" charset="2"/>
              <a:buChar char="Ø"/>
            </a:pPr>
            <a:r>
              <a:rPr lang="fr-FR" sz="4000" b="1" dirty="0" smtClean="0"/>
              <a:t>Diagnostic rapide des mammites.</a:t>
            </a:r>
          </a:p>
          <a:p>
            <a:pPr marL="0" indent="179388">
              <a:buFont typeface="Wingdings" pitchFamily="2" charset="2"/>
              <a:buChar char="Ø"/>
            </a:pPr>
            <a:r>
              <a:rPr lang="fr-FR" sz="4000" b="1" dirty="0" smtClean="0"/>
              <a:t>Recherche des laits de mammites dans les laits de grand mélange.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marL="0" indent="179388">
              <a:buNone/>
            </a:pPr>
            <a:endParaRPr lang="fr-FR" sz="4400" b="1" dirty="0" smtClean="0"/>
          </a:p>
          <a:p>
            <a:pPr marL="0" indent="179388">
              <a:buNone/>
            </a:pPr>
            <a:r>
              <a:rPr lang="fr-FR" sz="4400" b="1" dirty="0" smtClean="0">
                <a:solidFill>
                  <a:srgbClr val="FF0000"/>
                </a:solidFill>
              </a:rPr>
              <a:t>2- LA PEROXYDASE:</a:t>
            </a:r>
          </a:p>
          <a:p>
            <a:pPr marL="0" indent="179388">
              <a:buNone/>
            </a:pPr>
            <a:r>
              <a:rPr lang="fr-FR" sz="4000" b="1" dirty="0" smtClean="0"/>
              <a:t>Elle est inactivée après chauffage à 82°C pendant 20 secondes, elle fournit un moyen de contrôle des laits hautement pasteurisés de haute qualité.</a:t>
            </a:r>
          </a:p>
          <a:p>
            <a:pPr marL="0" indent="179388"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179388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3- LA RÉDUCTASE   MICROBIENNE </a:t>
            </a:r>
          </a:p>
          <a:p>
            <a:pPr marL="0" indent="179388">
              <a:buNone/>
            </a:pPr>
            <a:r>
              <a:rPr lang="fr-FR" sz="4400" b="1" dirty="0" smtClean="0"/>
              <a:t>C’est un groupe d’enzymes réductrices d’origine microbienne réduisant le </a:t>
            </a:r>
            <a:r>
              <a:rPr lang="fr-FR" sz="4400" b="1" i="1" dirty="0" smtClean="0"/>
              <a:t>bleu de méthylène .</a:t>
            </a:r>
            <a:r>
              <a:rPr lang="fr-FR" sz="4400" b="1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179388">
              <a:buNone/>
            </a:pPr>
            <a:r>
              <a:rPr lang="fr-FR" sz="4400" b="1" dirty="0" smtClean="0"/>
              <a:t>L’activité réductrice du lait est d’autant plus importante que les microorganismes qu’il contient sont plus nombreux.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179388">
              <a:buNone/>
            </a:pPr>
            <a:r>
              <a:rPr lang="fr-FR" sz="5400" b="1" dirty="0" smtClean="0">
                <a:solidFill>
                  <a:srgbClr val="FF0000"/>
                </a:solidFill>
              </a:rPr>
              <a:t>Intérêt :</a:t>
            </a:r>
          </a:p>
          <a:p>
            <a:pPr marL="0" indent="179388">
              <a:buNone/>
            </a:pPr>
            <a:r>
              <a:rPr lang="fr-FR" sz="4400" b="1" dirty="0" smtClean="0"/>
              <a:t> -on détermine la qualité du lait en mesurant l’activité réductrice par rapport au temps de réduction du bleu de méthylène.</a:t>
            </a:r>
          </a:p>
          <a:p>
            <a:pPr marL="0" indent="179388">
              <a:buNone/>
            </a:pPr>
            <a:r>
              <a:rPr lang="fr-FR" sz="3600" b="1" dirty="0" smtClean="0"/>
              <a:t> </a:t>
            </a:r>
            <a:endParaRPr lang="fr-F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fr-FR" sz="4800" b="1" dirty="0" smtClean="0"/>
              <a:t>   cette réduction est d’autant plus brève que la contamination du lait est plus forte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4800" b="1" dirty="0" smtClean="0">
                <a:solidFill>
                  <a:srgbClr val="FF0000"/>
                </a:solidFill>
              </a:rPr>
              <a:t>Fraudes et falsification du lait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fr-FR" sz="4400" b="1" dirty="0" smtClean="0"/>
              <a:t>    Les principaux fraudes et falsifications   du lait sont :</a:t>
            </a:r>
          </a:p>
          <a:p>
            <a:pPr>
              <a:buFont typeface="Wingdings" pitchFamily="2" charset="2"/>
              <a:buChar char="Ø"/>
            </a:pPr>
            <a:r>
              <a:rPr lang="fr-FR" sz="4400" b="1" dirty="0" smtClean="0"/>
              <a:t>   Le  mouillage.</a:t>
            </a:r>
          </a:p>
          <a:p>
            <a:pPr>
              <a:buFont typeface="Wingdings" pitchFamily="2" charset="2"/>
              <a:buChar char="Ø"/>
            </a:pPr>
            <a:r>
              <a:rPr lang="fr-FR" sz="4400" b="1" dirty="0" smtClean="0"/>
              <a:t>   l’écrémage.</a:t>
            </a:r>
          </a:p>
          <a:p>
            <a:pPr>
              <a:buFont typeface="Wingdings" pitchFamily="2" charset="2"/>
              <a:buChar char="Ø"/>
            </a:pPr>
            <a:r>
              <a:rPr lang="fr-FR" sz="4400" b="1" dirty="0" smtClean="0"/>
              <a:t>   l’addition de lait  d’une autre espèce.</a:t>
            </a:r>
            <a:endParaRPr lang="fr-F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6000"/>
          </a:xfrm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3600" b="1" spc="300" dirty="0" smtClean="0">
                <a:solidFill>
                  <a:srgbClr val="002060"/>
                </a:solidFill>
              </a:rPr>
              <a:t>b-2Conséquences</a:t>
            </a:r>
            <a:r>
              <a:rPr lang="fr-FR" sz="3600" b="1" dirty="0" smtClean="0">
                <a:solidFill>
                  <a:srgbClr val="002060"/>
                </a:solidFill>
              </a:rPr>
              <a:t> des réactions de Maillard</a:t>
            </a:r>
            <a:endParaRPr lang="fr-FR" sz="3600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6"/>
            <a:ext cx="8229600" cy="5001419"/>
          </a:xfrm>
          <a:solidFill>
            <a:schemeClr val="bg1">
              <a:lumMod val="95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sz="4000" b="1" dirty="0" smtClean="0"/>
              <a:t>Effet défavorable par ordre d’apparition:</a:t>
            </a:r>
          </a:p>
          <a:p>
            <a:pPr marL="514350" indent="-514350">
              <a:buFont typeface="+mj-lt"/>
              <a:buAutoNum type="arabicParenR"/>
            </a:pPr>
            <a:r>
              <a:rPr lang="fr-FR" sz="4000" b="1" dirty="0" smtClean="0"/>
              <a:t>Diminution de la valeur protidique des aliments</a:t>
            </a:r>
          </a:p>
          <a:p>
            <a:pPr marL="514350" indent="25400">
              <a:buNone/>
            </a:pPr>
            <a:r>
              <a:rPr lang="fr-FR" sz="4000" b="1" dirty="0" smtClean="0"/>
              <a:t>Acides aminés sensibles à ce genre de réactions: Lysine, Arginine, Histidine et Méthionine.</a:t>
            </a:r>
          </a:p>
          <a:p>
            <a:pPr marL="514350" indent="25400">
              <a:buFont typeface="+mj-lt"/>
              <a:buAutoNum type="arabicParenR" startAt="2"/>
            </a:pPr>
            <a:endParaRPr lang="fr-FR" sz="2800" dirty="0" smtClean="0"/>
          </a:p>
          <a:p>
            <a:pPr marL="514350" indent="-514350">
              <a:buFont typeface="+mj-lt"/>
              <a:buAutoNum type="arabicParenR" startAt="2"/>
            </a:pPr>
            <a:endParaRPr lang="fr-FR" sz="2800" dirty="0" smtClean="0"/>
          </a:p>
          <a:p>
            <a:pPr marL="514350" indent="-514350">
              <a:buFont typeface="+mj-lt"/>
              <a:buAutoNum type="arabicParenR" startAt="2"/>
            </a:pP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0000"/>
                </a:solidFill>
              </a:rPr>
              <a:t>Le mouillage</a:t>
            </a:r>
            <a:endParaRPr lang="fr-FR" sz="6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fr-FR" sz="4400" b="1" dirty="0" smtClean="0"/>
              <a:t>Fraude consistant a diluer  le  lait , elle en diminue la valeur nutritive et peut être a l’origine de nombreuses pollutions  du lait.</a:t>
            </a:r>
            <a:endParaRPr lang="fr-F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sz="6000" b="1" dirty="0" smtClean="0">
                <a:solidFill>
                  <a:srgbClr val="FF0000"/>
                </a:solidFill>
              </a:rPr>
              <a:t>L’écrémage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fr-FR" sz="4800" b="1" dirty="0" smtClean="0"/>
              <a:t>C’est une fraude consistant a retirer une partie ou la totalité  des matières grasses.</a:t>
            </a:r>
            <a:endParaRPr lang="fr-FR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L’addition de lait  provenant d’une autre espèce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2880" y="1711349"/>
            <a:ext cx="8229600" cy="452596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fr-FR" sz="4800" b="1" dirty="0" smtClean="0"/>
              <a:t>Concerne plus ou  moins la fromagerie            mélange de lait de vache avec du lait de chèvre.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800" b="1" dirty="0" smtClean="0">
                <a:solidFill>
                  <a:srgbClr val="FF0000"/>
                </a:solidFill>
              </a:rPr>
              <a:t>Les laits physiologiquement anormaux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fr-FR" sz="4800" b="1" dirty="0" smtClean="0">
                <a:solidFill>
                  <a:srgbClr val="FF0000"/>
                </a:solidFill>
              </a:rPr>
              <a:t>Le  colostrum</a:t>
            </a:r>
            <a:r>
              <a:rPr lang="fr-FR" sz="4800" b="1" dirty="0" smtClean="0"/>
              <a:t>:</a:t>
            </a:r>
          </a:p>
          <a:p>
            <a:r>
              <a:rPr lang="fr-FR" sz="4400" b="1" dirty="0" smtClean="0"/>
              <a:t>C’est un liquide sécrété par la femelle dans les jours qui  précèdent et ceux qui suivent la parturition.</a:t>
            </a:r>
            <a:endParaRPr lang="fr-F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fr-FR" sz="4400" b="1" dirty="0" smtClean="0"/>
              <a:t>Caractères:</a:t>
            </a:r>
          </a:p>
          <a:p>
            <a:r>
              <a:rPr lang="fr-FR" sz="4400" b="1" dirty="0" smtClean="0"/>
              <a:t>C’est un liquide visqueux ,collant aux doigts , de couleur variable , à gout salé ,odeur désagréable.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sz="4400" b="1" dirty="0" smtClean="0"/>
              <a:t>une augmentation très nette des albumines globulines   et une variabilité de la teneur  des autres constituants. </a:t>
            </a:r>
            <a:endParaRPr lang="fr-F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fr-FR" sz="4400" b="1" dirty="0" smtClean="0"/>
              <a:t> l’évolution de la composition du  colostrum  vers celle du lait  est d’autant plus rapide que les traites et les tétées sont plus fréquentes.</a:t>
            </a:r>
          </a:p>
          <a:p>
            <a:pPr>
              <a:buNone/>
            </a:pPr>
            <a:r>
              <a:rPr lang="fr-FR" b="1" dirty="0" smtClean="0"/>
              <a:t>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sz="4800" b="1" dirty="0" smtClean="0"/>
              <a:t> La  composition chimique  du colostrum va retrouver ses valeurs  standards correspondant aux valeurs d’un lait normal</a:t>
            </a:r>
            <a:r>
              <a:rPr lang="fr-FR" b="1" dirty="0" smtClean="0"/>
              <a:t>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fr-FR" sz="5200" b="1" dirty="0" smtClean="0">
                <a:solidFill>
                  <a:srgbClr val="FF0000"/>
                </a:solidFill>
              </a:rPr>
              <a:t>Propriétés  biologiques du colostrum</a:t>
            </a:r>
          </a:p>
          <a:p>
            <a:endParaRPr lang="fr-FR" sz="4400" b="1" dirty="0" smtClean="0"/>
          </a:p>
          <a:p>
            <a:pPr>
              <a:buNone/>
            </a:pPr>
            <a:r>
              <a:rPr lang="fr-FR" sz="4400" b="1" dirty="0" smtClean="0"/>
              <a:t>            - PROPRIETES  NUTRITIVES</a:t>
            </a:r>
          </a:p>
          <a:p>
            <a:pPr>
              <a:buNone/>
            </a:pPr>
            <a:r>
              <a:rPr lang="fr-FR" sz="4400" b="1" dirty="0" smtClean="0"/>
              <a:t>             - POUVOIR LAXATIF</a:t>
            </a:r>
          </a:p>
          <a:p>
            <a:pPr>
              <a:buNone/>
            </a:pPr>
            <a:r>
              <a:rPr lang="fr-FR" b="1" dirty="0" smtClean="0"/>
              <a:t>                      </a:t>
            </a:r>
          </a:p>
          <a:p>
            <a:pPr>
              <a:buNone/>
            </a:pPr>
            <a:r>
              <a:rPr lang="fr-FR" b="1" dirty="0" smtClean="0"/>
              <a:t>                                   </a:t>
            </a:r>
          </a:p>
          <a:p>
            <a:pPr>
              <a:buNone/>
            </a:pPr>
            <a:r>
              <a:rPr lang="fr-FR" b="1" dirty="0" smtClean="0"/>
              <a:t>                                      </a:t>
            </a:r>
          </a:p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fr-FR" sz="4400" b="1" dirty="0" smtClean="0"/>
              <a:t> -propriétés humorales :</a:t>
            </a:r>
          </a:p>
          <a:p>
            <a:pPr>
              <a:buNone/>
            </a:pPr>
            <a:r>
              <a:rPr lang="fr-FR" sz="4400" b="1" dirty="0" smtClean="0"/>
              <a:t>                                   -pouvoir bactéricide.</a:t>
            </a:r>
          </a:p>
          <a:p>
            <a:pPr>
              <a:buNone/>
            </a:pPr>
            <a:r>
              <a:rPr lang="fr-FR" sz="4400" b="1" dirty="0" smtClean="0"/>
              <a:t>                                   -pouvoir immunisant                                </a:t>
            </a:r>
            <a:endParaRPr lang="fr-FR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 startAt="2"/>
            </a:pPr>
            <a:r>
              <a:rPr lang="fr-FR" sz="4000" b="1" dirty="0" smtClean="0"/>
              <a:t>Apparition d’odeur et de saveur indésirables (goût de cuit ou goût de brûlé).</a:t>
            </a:r>
          </a:p>
          <a:p>
            <a:pPr marL="514350" indent="-514350">
              <a:buFont typeface="+mj-lt"/>
              <a:buAutoNum type="arabicParenR" startAt="2"/>
            </a:pPr>
            <a:r>
              <a:rPr lang="fr-FR" sz="4000" b="1" dirty="0" smtClean="0"/>
              <a:t>Brunissement défavorable à l’acceptabilité du produit  tel que le lait.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fr-FR" sz="4800" b="1" dirty="0" smtClean="0">
                <a:solidFill>
                  <a:srgbClr val="FF0000"/>
                </a:solidFill>
              </a:rPr>
              <a:t>Les laits de rétention:</a:t>
            </a:r>
          </a:p>
          <a:p>
            <a:pPr>
              <a:buNone/>
            </a:pPr>
            <a:r>
              <a:rPr lang="fr-FR" sz="4400" b="1" dirty="0" smtClean="0"/>
              <a:t>                    ce sont des sécrétions séjournant  dans la mamelle plus de  12 heures .</a:t>
            </a:r>
          </a:p>
          <a:p>
            <a:pPr>
              <a:buNone/>
            </a:pPr>
            <a:r>
              <a:rPr lang="fr-FR" dirty="0" smtClean="0"/>
              <a:t>                       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fr-FR" sz="4800" b="1" dirty="0" smtClean="0">
                <a:solidFill>
                  <a:srgbClr val="FF0000"/>
                </a:solidFill>
              </a:rPr>
              <a:t>Origine :</a:t>
            </a:r>
          </a:p>
          <a:p>
            <a:pPr>
              <a:buNone/>
            </a:pPr>
            <a:r>
              <a:rPr lang="fr-FR" sz="4400" b="1" dirty="0" smtClean="0"/>
              <a:t>                     -absence de traite .</a:t>
            </a:r>
          </a:p>
          <a:p>
            <a:pPr>
              <a:buNone/>
            </a:pPr>
            <a:r>
              <a:rPr lang="fr-FR" sz="4400" b="1" dirty="0" smtClean="0"/>
              <a:t>                     -traite incomplète.</a:t>
            </a:r>
          </a:p>
          <a:p>
            <a:pPr>
              <a:buNone/>
            </a:pPr>
            <a:r>
              <a:rPr lang="fr-FR" sz="4400" b="1" dirty="0" smtClean="0"/>
              <a:t>                     -arrêt des tétées.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fr-FR" sz="4000" b="1" dirty="0" smtClean="0">
                <a:solidFill>
                  <a:srgbClr val="FF0000"/>
                </a:solidFill>
              </a:rPr>
              <a:t>Modification de la glande de rétention:</a:t>
            </a:r>
          </a:p>
          <a:p>
            <a:pPr>
              <a:buNone/>
            </a:pPr>
            <a:r>
              <a:rPr lang="fr-FR" sz="4000" b="1" dirty="0" smtClean="0"/>
              <a:t>1- Augmentation du volume de la mamelle.</a:t>
            </a:r>
            <a:r>
              <a:rPr lang="fr-FR" b="1" dirty="0" smtClean="0"/>
              <a:t>                 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fr-FR" b="1" dirty="0" smtClean="0"/>
              <a:t>   </a:t>
            </a:r>
            <a:r>
              <a:rPr lang="fr-FR" b="1" dirty="0" smtClean="0"/>
              <a:t>2</a:t>
            </a:r>
            <a:r>
              <a:rPr lang="fr-FR" b="1" dirty="0" smtClean="0"/>
              <a:t>-</a:t>
            </a:r>
            <a:r>
              <a:rPr lang="fr-FR" sz="4400" b="1" dirty="0" smtClean="0"/>
              <a:t>D</a:t>
            </a:r>
            <a:r>
              <a:rPr lang="fr-FR" sz="4400" b="1" dirty="0" smtClean="0"/>
              <a:t>iminution </a:t>
            </a:r>
            <a:r>
              <a:rPr lang="fr-FR" sz="4400" b="1" dirty="0" smtClean="0"/>
              <a:t>du volume et induration du tissu mammaire</a:t>
            </a:r>
            <a:r>
              <a:rPr lang="fr-FR" sz="4400" b="1" dirty="0" smtClean="0"/>
              <a:t>.</a:t>
            </a:r>
          </a:p>
          <a:p>
            <a:pPr>
              <a:buNone/>
            </a:pPr>
            <a:endParaRPr lang="fr-FR" sz="4400" b="1" dirty="0" smtClean="0"/>
          </a:p>
          <a:p>
            <a:pPr>
              <a:buNone/>
            </a:pPr>
            <a:r>
              <a:rPr lang="fr-FR" sz="4400" b="1" dirty="0" smtClean="0"/>
              <a:t>  </a:t>
            </a:r>
            <a:r>
              <a:rPr lang="fr-FR" sz="4400" b="1" dirty="0" smtClean="0"/>
              <a:t>3 </a:t>
            </a:r>
            <a:r>
              <a:rPr lang="fr-FR" sz="4400" b="1" dirty="0" smtClean="0"/>
              <a:t>- résorption de l’induration.</a:t>
            </a:r>
            <a:endParaRPr lang="fr-FR" sz="4400" dirty="0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sz="4400" b="1" dirty="0" smtClean="0">
                <a:solidFill>
                  <a:srgbClr val="FF0000"/>
                </a:solidFill>
              </a:rPr>
              <a:t>Caractères des laits de rétention:</a:t>
            </a:r>
          </a:p>
          <a:p>
            <a:pPr>
              <a:buNone/>
            </a:pPr>
            <a:r>
              <a:rPr lang="fr-FR" sz="4400" b="1" dirty="0" smtClean="0"/>
              <a:t>  on assiste a une  dégradation et une résorption progressive de tous les composants biochimique du lait </a:t>
            </a:r>
            <a:r>
              <a:rPr lang="fr-FR" b="1" dirty="0" smtClean="0"/>
              <a:t>.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             </a:t>
            </a:r>
          </a:p>
          <a:p>
            <a:pPr>
              <a:buNone/>
            </a:pPr>
            <a:r>
              <a:rPr lang="fr-FR" b="1" dirty="0" smtClean="0"/>
              <a:t>            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fr-FR" sz="4400" b="1" dirty="0" smtClean="0"/>
              <a:t>le lactose  et  les lipides sont  résorbés </a:t>
            </a:r>
          </a:p>
          <a:p>
            <a:pPr>
              <a:buNone/>
            </a:pPr>
            <a:r>
              <a:rPr lang="fr-FR" sz="4400" b="1" dirty="0" smtClean="0"/>
              <a:t>                 - la caséine est dégradée par perte de phosphore .</a:t>
            </a:r>
          </a:p>
          <a:p>
            <a:pPr>
              <a:buNone/>
            </a:pPr>
            <a:r>
              <a:rPr lang="fr-FR" sz="4400" b="1" dirty="0" smtClean="0"/>
              <a:t>                  - le lait  est moins opalescent.</a:t>
            </a:r>
            <a:endParaRPr lang="fr-F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  <a:ln w="57150">
            <a:solidFill>
              <a:schemeClr val="bg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fr-FR" sz="5600" b="1" dirty="0" smtClean="0">
                <a:solidFill>
                  <a:srgbClr val="FF0000"/>
                </a:solidFill>
              </a:rPr>
              <a:t>conclusion :</a:t>
            </a:r>
          </a:p>
          <a:p>
            <a:pPr>
              <a:buNone/>
            </a:pPr>
            <a:r>
              <a:rPr lang="fr-FR" sz="4800" b="1" dirty="0" smtClean="0"/>
              <a:t>              - les laits de rétention sont impropres à la consommation et à l’utilisation industrielle.</a:t>
            </a:r>
          </a:p>
          <a:p>
            <a:pPr>
              <a:buNone/>
            </a:pPr>
            <a:r>
              <a:rPr lang="fr-FR" sz="4800" b="1" dirty="0" smtClean="0">
                <a:solidFill>
                  <a:srgbClr val="FF0000"/>
                </a:solidFill>
              </a:rPr>
              <a:t>              -la rétention est le lit de la  mammite .</a:t>
            </a:r>
          </a:p>
          <a:p>
            <a:pPr>
              <a:buNone/>
            </a:pPr>
            <a:r>
              <a:rPr lang="fr-FR" sz="4800" b="1" dirty="0" smtClean="0">
                <a:solidFill>
                  <a:srgbClr val="FF0000"/>
                </a:solidFill>
              </a:rPr>
              <a:t>          ( citation de PORCHER )</a:t>
            </a:r>
          </a:p>
          <a:p>
            <a:pPr>
              <a:buNone/>
            </a:pPr>
            <a:r>
              <a:rPr lang="fr-FR" b="1" dirty="0" smtClean="0"/>
              <a:t>         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LES MALADIES  TRANSMISSIBLES PAR LE LAIT   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fr-FR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A- Maladies provoqués par les bactéries ou leur toxines:</a:t>
            </a:r>
          </a:p>
          <a:p>
            <a:pPr>
              <a:buNone/>
            </a:pPr>
            <a:r>
              <a:rPr lang="fr-FR" sz="4300" b="1" dirty="0" smtClean="0">
                <a:solidFill>
                  <a:srgbClr val="FF0000"/>
                </a:solidFill>
              </a:rPr>
              <a:t>              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    </a:t>
            </a:r>
          </a:p>
          <a:p>
            <a:pPr>
              <a:buNone/>
            </a:pPr>
            <a:r>
              <a:rPr lang="fr-FR" sz="2800" dirty="0" smtClean="0"/>
              <a:t>  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0000"/>
                </a:solidFill>
              </a:rPr>
              <a:t>1- </a:t>
            </a:r>
            <a:r>
              <a:rPr lang="fr-FR" sz="6000" b="1" dirty="0" smtClean="0">
                <a:solidFill>
                  <a:srgbClr val="FF0000"/>
                </a:solidFill>
              </a:rPr>
              <a:t>BOTULISME</a:t>
            </a:r>
            <a:endParaRPr lang="fr-FR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 </a:t>
            </a:r>
            <a:endParaRPr lang="fr-FR" b="1" dirty="0" smtClean="0"/>
          </a:p>
          <a:p>
            <a:pPr>
              <a:buNone/>
            </a:pPr>
            <a:r>
              <a:rPr lang="fr-FR" sz="4000" b="1" dirty="0" smtClean="0"/>
              <a:t>   </a:t>
            </a:r>
            <a:r>
              <a:rPr lang="fr-FR" sz="4000" b="1" dirty="0" smtClean="0"/>
              <a:t>-</a:t>
            </a:r>
            <a:r>
              <a:rPr lang="fr-FR" sz="4000" b="1" dirty="0" smtClean="0"/>
              <a:t> </a:t>
            </a:r>
            <a:r>
              <a:rPr lang="fr-FR" sz="4000" b="1" dirty="0" smtClean="0"/>
              <a:t>I</a:t>
            </a:r>
            <a:r>
              <a:rPr lang="fr-FR" sz="4000" b="1" dirty="0" smtClean="0"/>
              <a:t>ntoxication </a:t>
            </a:r>
            <a:r>
              <a:rPr lang="fr-FR" sz="4000" b="1" dirty="0" smtClean="0"/>
              <a:t>provoquée par l’ingestion d’aliments contenant  la toxine de </a:t>
            </a:r>
            <a:r>
              <a:rPr lang="fr-FR" sz="4000" b="1" dirty="0" err="1" smtClean="0"/>
              <a:t>Clostridium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botulinum</a:t>
            </a:r>
            <a:r>
              <a:rPr lang="fr-FR" sz="4000" b="1" dirty="0" smtClean="0"/>
              <a:t>, germe </a:t>
            </a:r>
            <a:r>
              <a:rPr lang="fr-FR" sz="4000" b="1" dirty="0" err="1" smtClean="0"/>
              <a:t>anaérobi</a:t>
            </a:r>
            <a:r>
              <a:rPr lang="fr-FR" sz="4000" b="1" dirty="0" smtClean="0"/>
              <a:t> sporulant .</a:t>
            </a:r>
            <a:endParaRPr lang="fr-FR" sz="4000" dirty="0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sz="4000" b="1" dirty="0" smtClean="0"/>
              <a:t>Les produits laitiers sont rarement à l’origine du botulisme  humain .</a:t>
            </a:r>
            <a:endParaRPr lang="fr-FR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fr-FR" sz="4000" b="1" dirty="0" smtClean="0"/>
              <a:t> 4) -  Altération de certains propriétés technologiques (solubilité en particulier).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fr-FR" sz="6700" b="1" dirty="0" smtClean="0">
                <a:solidFill>
                  <a:srgbClr val="FF0000"/>
                </a:solidFill>
              </a:rPr>
              <a:t>2-brucellose</a:t>
            </a:r>
            <a:r>
              <a:rPr lang="fr-FR" b="1" dirty="0" smtClean="0">
                <a:solidFill>
                  <a:srgbClr val="FF0000"/>
                </a:solidFill>
              </a:rPr>
              <a:t/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fr-FR" sz="4400" b="1" dirty="0" smtClean="0">
              <a:solidFill>
                <a:srgbClr val="FF0000"/>
              </a:solidFill>
            </a:endParaRPr>
          </a:p>
          <a:p>
            <a:r>
              <a:rPr lang="fr-FR" sz="4400" b="1" dirty="0" smtClean="0"/>
              <a:t>Les espèces bactériennes mises en cause sont </a:t>
            </a:r>
            <a:r>
              <a:rPr lang="fr-FR" sz="4400" b="1" dirty="0" smtClean="0">
                <a:solidFill>
                  <a:srgbClr val="FF0000"/>
                </a:solidFill>
              </a:rPr>
              <a:t>les brucelles </a:t>
            </a:r>
            <a:r>
              <a:rPr lang="fr-FR" sz="4400" b="1" dirty="0" smtClean="0"/>
              <a:t>.</a:t>
            </a:r>
          </a:p>
          <a:p>
            <a:pPr>
              <a:buNone/>
            </a:pPr>
            <a:endParaRPr lang="fr-FR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sz="4800" b="1" dirty="0" smtClean="0"/>
              <a:t>Brucella </a:t>
            </a:r>
            <a:r>
              <a:rPr lang="fr-FR" sz="4800" b="1" dirty="0" err="1" smtClean="0"/>
              <a:t>melitensis</a:t>
            </a:r>
            <a:endParaRPr lang="fr-FR" sz="4800" b="1" dirty="0" smtClean="0"/>
          </a:p>
          <a:p>
            <a:r>
              <a:rPr lang="fr-FR" sz="4800" b="1" dirty="0" smtClean="0"/>
              <a:t>Brucella suis </a:t>
            </a:r>
          </a:p>
          <a:p>
            <a:r>
              <a:rPr lang="fr-FR" sz="4800" b="1" dirty="0" smtClean="0"/>
              <a:t>Brucella </a:t>
            </a:r>
            <a:r>
              <a:rPr lang="fr-FR" sz="4800" b="1" dirty="0" err="1" smtClean="0"/>
              <a:t>abortus</a:t>
            </a:r>
            <a:endParaRPr lang="fr-FR" sz="4800" b="1" dirty="0"/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4400" b="1" dirty="0" smtClean="0"/>
              <a:t> l’excrétion des brucelles se fait par intermittence 	.</a:t>
            </a:r>
          </a:p>
          <a:p>
            <a:pPr>
              <a:buFont typeface="Wingdings" pitchFamily="2" charset="2"/>
              <a:buChar char="Ø"/>
            </a:pPr>
            <a:r>
              <a:rPr lang="fr-FR" sz="4400" b="1" dirty="0" smtClean="0"/>
              <a:t> Le nombre de germes contenus  dans le lait </a:t>
            </a:r>
            <a:r>
              <a:rPr lang="fr-FR" sz="4400" b="1" dirty="0" smtClean="0"/>
              <a:t>est variable</a:t>
            </a:r>
            <a:r>
              <a:rPr lang="fr-FR" sz="4400" b="1" dirty="0" smtClean="0"/>
              <a:t>.</a:t>
            </a:r>
            <a:endParaRPr lang="fr-FR" sz="4400" b="1" dirty="0"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sz="4000" b="1" dirty="0" smtClean="0"/>
              <a:t>La </a:t>
            </a:r>
            <a:r>
              <a:rPr lang="fr-FR" sz="4000" b="1" dirty="0" err="1" smtClean="0"/>
              <a:t>brucelle</a:t>
            </a:r>
            <a:r>
              <a:rPr lang="fr-FR" sz="4000" b="1" dirty="0" smtClean="0"/>
              <a:t> est retrouvée dans les produits laitiers obtenus sans traitement  thermique.</a:t>
            </a:r>
            <a:endParaRPr lang="fr-FR" sz="4000" dirty="0" smtClean="0"/>
          </a:p>
          <a:p>
            <a:r>
              <a:rPr lang="fr-FR" sz="4000" b="1" dirty="0" smtClean="0"/>
              <a:t>La crème est plus massivement contaminée.</a:t>
            </a:r>
          </a:p>
          <a:p>
            <a:endParaRPr lang="fr-FR" b="1" dirty="0"/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4800" b="1" dirty="0" smtClean="0"/>
              <a:t> Les laits  de mélange  provenant de collecte sont beaucoup plus souvent pollués.</a:t>
            </a:r>
            <a:endParaRPr lang="fr-FR" sz="4800" b="1" dirty="0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fr-FR" sz="6700" b="1" dirty="0" smtClean="0">
                <a:solidFill>
                  <a:srgbClr val="FF0000"/>
                </a:solidFill>
              </a:rPr>
              <a:t>3-</a:t>
            </a:r>
            <a:r>
              <a:rPr lang="fr-FR" sz="6700" b="1" dirty="0" smtClean="0"/>
              <a:t> </a:t>
            </a:r>
            <a:r>
              <a:rPr lang="fr-FR" sz="6700" b="1" dirty="0" err="1" smtClean="0">
                <a:solidFill>
                  <a:srgbClr val="FF0000"/>
                </a:solidFill>
              </a:rPr>
              <a:t>Collibacillose</a:t>
            </a:r>
            <a:r>
              <a:rPr lang="fr-FR" sz="6700" b="1" dirty="0" smtClean="0">
                <a:solidFill>
                  <a:srgbClr val="FF0000"/>
                </a:solidFill>
              </a:rPr>
              <a:t> </a:t>
            </a:r>
            <a:r>
              <a:rPr lang="fr-FR" sz="9600" b="1" dirty="0" smtClean="0">
                <a:solidFill>
                  <a:srgbClr val="FF0000"/>
                </a:solidFill>
              </a:rPr>
              <a:t/>
            </a:r>
            <a:br>
              <a:rPr lang="fr-FR" sz="9600" b="1" dirty="0" smtClean="0">
                <a:solidFill>
                  <a:srgbClr val="FF000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  <a:solidFill>
            <a:schemeClr val="bg1">
              <a:lumMod val="85000"/>
            </a:schemeClr>
          </a:solidFill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fr-FR" sz="14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16000" b="1" dirty="0" smtClean="0"/>
              <a:t>      </a:t>
            </a:r>
            <a:r>
              <a:rPr lang="fr-FR" sz="17600" b="1" dirty="0" smtClean="0"/>
              <a:t>-Certains E coli caractérisés par leur antigène  o sont particulièrement  dangereux pour l’homme.</a:t>
            </a:r>
            <a:endParaRPr lang="fr-FR" sz="16000" b="1" dirty="0" smtClean="0"/>
          </a:p>
          <a:p>
            <a:pPr>
              <a:buNone/>
            </a:pPr>
            <a:r>
              <a:rPr lang="fr-FR" sz="16000" b="1" dirty="0" smtClean="0"/>
              <a:t>      </a:t>
            </a:r>
            <a:endParaRPr lang="fr-FR" sz="14400" b="1" dirty="0" smtClean="0"/>
          </a:p>
          <a:p>
            <a:pPr>
              <a:buNone/>
            </a:pPr>
            <a:r>
              <a:rPr lang="fr-FR" sz="14400" b="1" dirty="0" smtClean="0"/>
              <a:t>     </a:t>
            </a:r>
          </a:p>
          <a:p>
            <a:pPr>
              <a:buNone/>
            </a:pPr>
            <a:r>
              <a:rPr lang="fr-FR" sz="12800" dirty="0" smtClean="0"/>
              <a:t>     </a:t>
            </a:r>
          </a:p>
          <a:p>
            <a:pPr>
              <a:buNone/>
            </a:pPr>
            <a:r>
              <a:rPr lang="fr-FR" sz="12800" dirty="0" smtClean="0"/>
              <a:t>      </a:t>
            </a:r>
          </a:p>
          <a:p>
            <a:pPr>
              <a:buNone/>
            </a:pPr>
            <a:r>
              <a:rPr lang="fr-FR" sz="12800" dirty="0" smtClean="0"/>
              <a:t>      </a:t>
            </a:r>
          </a:p>
          <a:p>
            <a:pPr>
              <a:buNone/>
            </a:pPr>
            <a:endParaRPr lang="fr-FR" sz="12800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fr-FR" sz="4800" b="1" dirty="0" smtClean="0"/>
              <a:t> -D’autre sont capables également de provoquer des accidents chez l’homme.</a:t>
            </a:r>
            <a:endParaRPr lang="fr-FR" sz="1400" dirty="0"/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sz="4400" b="1" dirty="0" smtClean="0"/>
              <a:t> -Ces germes prolifèrent très bien dans le lait</a:t>
            </a: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fr-FR" sz="4800" b="1" dirty="0" smtClean="0"/>
              <a:t>L’origine de ces germes pathogène est double:</a:t>
            </a:r>
          </a:p>
          <a:p>
            <a:pPr>
              <a:buNone/>
            </a:pPr>
            <a:r>
              <a:rPr lang="fr-FR" sz="4800" b="1" dirty="0" smtClean="0"/>
              <a:t>     -origine animale   </a:t>
            </a:r>
          </a:p>
          <a:p>
            <a:pPr>
              <a:buNone/>
            </a:pPr>
            <a:r>
              <a:rPr lang="fr-FR" sz="4800" b="1" dirty="0" smtClean="0"/>
              <a:t>    -origine humaine      </a:t>
            </a:r>
            <a:endParaRPr lang="fr-FR" sz="4800" b="1" dirty="0"/>
          </a:p>
        </p:txBody>
      </p:sp>
      <p:sp>
        <p:nvSpPr>
          <p:cNvPr id="11" name="Flèche droite 10"/>
          <p:cNvSpPr/>
          <p:nvPr/>
        </p:nvSpPr>
        <p:spPr>
          <a:xfrm>
            <a:off x="4214810" y="3500438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0000"/>
                </a:solidFill>
              </a:rPr>
              <a:t> 4- Salmonelloses </a:t>
            </a:r>
            <a:endParaRPr lang="fr-FR" sz="6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     </a:t>
            </a:r>
          </a:p>
          <a:p>
            <a:r>
              <a:rPr lang="fr-FR" sz="4400" b="1" dirty="0" smtClean="0"/>
              <a:t>la majorité des salmonelles entrainent des troubles gastro-intestinaux ,ce sont les toxi-infections alimentaires.</a:t>
            </a:r>
          </a:p>
          <a:p>
            <a:r>
              <a:rPr lang="fr-FR" sz="4400" b="1" dirty="0" smtClean="0"/>
              <a:t>5%  sont d’origine lactée.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066130"/>
          </a:xfr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3600" b="1" dirty="0" smtClean="0"/>
              <a:t>c-Utilisation du lactose par les microorganismes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4400" dirty="0" smtClean="0"/>
              <a:t> </a:t>
            </a:r>
            <a:r>
              <a:rPr lang="fr-FR" sz="4400" b="1" dirty="0" smtClean="0"/>
              <a:t>Le lactose est le seul sucre présent en grande quantité dans le lait capable d’être dégradé par les bactéries.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fr-FR" sz="4800" b="1" dirty="0" smtClean="0"/>
              <a:t>Les salmonelles prolifèrent très bien  dans:</a:t>
            </a:r>
          </a:p>
          <a:p>
            <a:pPr>
              <a:buFont typeface="Wingdings" pitchFamily="2" charset="2"/>
              <a:buChar char="Ø"/>
            </a:pPr>
            <a:r>
              <a:rPr lang="fr-FR" sz="4800" b="1" dirty="0" smtClean="0"/>
              <a:t> le lait </a:t>
            </a:r>
          </a:p>
          <a:p>
            <a:pPr>
              <a:buFont typeface="Wingdings" pitchFamily="2" charset="2"/>
              <a:buChar char="Ø"/>
            </a:pPr>
            <a:r>
              <a:rPr lang="fr-FR" sz="4800" b="1" dirty="0" smtClean="0"/>
              <a:t> la crème et le  fromage.</a:t>
            </a:r>
          </a:p>
          <a:p>
            <a:pPr>
              <a:buNone/>
            </a:pPr>
            <a:r>
              <a:rPr lang="fr-FR" sz="3900" b="1" dirty="0" smtClean="0"/>
              <a:t>     </a:t>
            </a:r>
          </a:p>
          <a:p>
            <a:pPr>
              <a:buNone/>
            </a:pPr>
            <a:endParaRPr lang="fr-FR" sz="39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4800" b="1" dirty="0" smtClean="0"/>
              <a:t> la survie de salmonella </a:t>
            </a:r>
            <a:r>
              <a:rPr lang="fr-FR" sz="4800" b="1" dirty="0" err="1" smtClean="0"/>
              <a:t>thyphi</a:t>
            </a:r>
            <a:r>
              <a:rPr lang="fr-FR" sz="4800" b="1" dirty="0" smtClean="0"/>
              <a:t> est de plus de 10 mois dans les fromages </a:t>
            </a:r>
          </a:p>
          <a:p>
            <a:pPr>
              <a:buFont typeface="Wingdings" pitchFamily="2" charset="2"/>
              <a:buChar char="Ø"/>
            </a:pPr>
            <a:r>
              <a:rPr lang="fr-FR" sz="4800" b="1" dirty="0" smtClean="0"/>
              <a:t>et de plus de  2 mois dans les crèmes glacées. </a:t>
            </a:r>
            <a:endParaRPr lang="fr-FR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5-</a:t>
            </a:r>
            <a:r>
              <a:rPr lang="fr-FR" sz="5400" b="1" dirty="0" err="1" smtClean="0">
                <a:solidFill>
                  <a:srgbClr val="FF0000"/>
                </a:solidFill>
              </a:rPr>
              <a:t>Staphylococcose</a:t>
            </a:r>
            <a:r>
              <a:rPr lang="fr-FR" sz="4800" b="1" dirty="0" smtClean="0">
                <a:solidFill>
                  <a:srgbClr val="FF0000"/>
                </a:solidFill>
              </a:rPr>
              <a:t> 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fr-FR" sz="4800" b="1" dirty="0" smtClean="0">
                <a:solidFill>
                  <a:srgbClr val="FF0000"/>
                </a:solidFill>
              </a:rPr>
              <a:t>intoxication staphylococcique</a:t>
            </a:r>
            <a:endParaRPr lang="fr-FR" sz="4800" b="1" dirty="0" smtClean="0"/>
          </a:p>
          <a:p>
            <a:pPr>
              <a:buNone/>
            </a:pPr>
            <a:r>
              <a:rPr lang="fr-FR" sz="4400" b="1" dirty="0" smtClean="0"/>
              <a:t>Certaines souches de staphylocoques produisent une </a:t>
            </a:r>
            <a:r>
              <a:rPr lang="fr-FR" sz="4400" b="1" dirty="0" err="1" smtClean="0"/>
              <a:t>enterotoxine</a:t>
            </a:r>
            <a:r>
              <a:rPr lang="fr-FR" sz="4400" b="1" dirty="0" smtClean="0"/>
              <a:t> thermostable</a:t>
            </a:r>
            <a:r>
              <a:rPr lang="fr-FR" sz="3600" b="1" dirty="0" smtClean="0"/>
              <a:t>.        </a:t>
            </a:r>
          </a:p>
          <a:p>
            <a:pPr indent="557213">
              <a:buNone/>
            </a:pPr>
            <a:endParaRPr lang="fr-FR" sz="4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indent="557213">
              <a:buNone/>
            </a:pPr>
            <a:r>
              <a:rPr lang="fr-FR" sz="4400" b="1" u="sng" dirty="0" smtClean="0">
                <a:solidFill>
                  <a:srgbClr val="FF0000"/>
                </a:solidFill>
              </a:rPr>
              <a:t>Origine de l’infection</a:t>
            </a:r>
            <a:endParaRPr lang="fr-FR" sz="4400" b="1" dirty="0" smtClean="0">
              <a:solidFill>
                <a:srgbClr val="FF0000"/>
              </a:solidFill>
            </a:endParaRPr>
          </a:p>
          <a:p>
            <a:pPr indent="557213">
              <a:buFont typeface="Wingdings" pitchFamily="2" charset="2"/>
              <a:buChar char="v"/>
            </a:pPr>
            <a:r>
              <a:rPr lang="fr-FR" sz="4400" b="1" dirty="0" smtClean="0"/>
              <a:t>Origine humaine</a:t>
            </a:r>
          </a:p>
          <a:p>
            <a:pPr indent="557213">
              <a:buFont typeface="Wingdings" pitchFamily="2" charset="2"/>
              <a:buChar char="v"/>
            </a:pPr>
            <a:r>
              <a:rPr lang="fr-FR" sz="4400" b="1" dirty="0" smtClean="0"/>
              <a:t>Origine animale  : mammite à staphylocoque </a:t>
            </a:r>
            <a:r>
              <a:rPr lang="fr-FR" sz="4400" b="1" dirty="0" err="1" smtClean="0"/>
              <a:t>enterotoxique</a:t>
            </a:r>
            <a:r>
              <a:rPr lang="fr-FR" sz="4400" b="1" dirty="0" smtClean="0"/>
              <a:t> 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06613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40000" lnSpcReduction="20000"/>
          </a:bodyPr>
          <a:lstStyle/>
          <a:p>
            <a:pPr indent="17463">
              <a:buNone/>
            </a:pPr>
            <a:endParaRPr lang="fr-FR" sz="5100" dirty="0" smtClean="0"/>
          </a:p>
          <a:p>
            <a:pPr indent="557213">
              <a:buFont typeface="Wingdings" pitchFamily="2" charset="2"/>
              <a:buChar char="v"/>
            </a:pPr>
            <a:r>
              <a:rPr lang="fr-FR" sz="10000" b="1" dirty="0" smtClean="0"/>
              <a:t>Certains auteurs estiment qu’il faut    5.10</a:t>
            </a:r>
            <a:r>
              <a:rPr lang="fr-FR" sz="10000" b="1" dirty="0" smtClean="0">
                <a:sym typeface="Symbol"/>
              </a:rPr>
              <a:t>⁵.10</a:t>
            </a:r>
            <a:r>
              <a:rPr lang="fr-FR" sz="10000" b="1" dirty="0" smtClean="0"/>
              <a:t>⁶ germes/gramme de produit pour que la concentration </a:t>
            </a:r>
          </a:p>
          <a:p>
            <a:pPr indent="17463">
              <a:buNone/>
            </a:pPr>
            <a:r>
              <a:rPr lang="fr-FR" sz="10000" b="1" dirty="0" smtClean="0"/>
              <a:t>en </a:t>
            </a:r>
            <a:r>
              <a:rPr lang="fr-FR" sz="10000" b="1" dirty="0" err="1" smtClean="0"/>
              <a:t>enterotoxine</a:t>
            </a:r>
            <a:r>
              <a:rPr lang="fr-FR" sz="10000" b="1" dirty="0" smtClean="0"/>
              <a:t> soit  suffisante pour entrainer des troubles toxiques.</a:t>
            </a:r>
          </a:p>
          <a:p>
            <a:pPr indent="17463">
              <a:buNone/>
            </a:pPr>
            <a:endParaRPr lang="fr-FR" sz="4600" b="1" dirty="0" smtClean="0"/>
          </a:p>
          <a:p>
            <a:pPr indent="17463">
              <a:buNone/>
            </a:pPr>
            <a:endParaRPr lang="fr-FR" sz="4600" b="1" dirty="0" smtClean="0"/>
          </a:p>
          <a:p>
            <a:pPr indent="17463">
              <a:buNone/>
            </a:pPr>
            <a:r>
              <a:rPr lang="fr-FR" sz="4600" dirty="0" smtClean="0"/>
              <a:t>  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sz="4800" b="1" dirty="0" smtClean="0"/>
              <a:t>Le chauffage ne détruit pas l’</a:t>
            </a:r>
            <a:r>
              <a:rPr lang="fr-FR" sz="4800" b="1" dirty="0" err="1" smtClean="0"/>
              <a:t>enterotoxine</a:t>
            </a:r>
            <a:r>
              <a:rPr lang="fr-FR" sz="4800" b="1" dirty="0" smtClean="0"/>
              <a:t> sauf s’il est très élevé.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fr-FR" sz="4000" b="1" dirty="0" smtClean="0"/>
              <a:t>La destruction des staphylocoques au cours de l’affinage des fromages à pate molle est d’autant plus rapide que l’acidification est plus accusée.</a:t>
            </a:r>
            <a:endParaRPr lang="fr-F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fr-FR" sz="7300" b="1" dirty="0" smtClean="0">
                <a:solidFill>
                  <a:srgbClr val="FF0000"/>
                </a:solidFill>
              </a:rPr>
              <a:t>6- la tuberculose 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fr-FR" sz="3600" b="1" dirty="0" smtClean="0"/>
          </a:p>
          <a:p>
            <a:pPr>
              <a:buNone/>
            </a:pPr>
            <a:r>
              <a:rPr lang="fr-FR" sz="7300" b="1" dirty="0" smtClean="0"/>
              <a:t>      - le lait cru est le principal véhicule du bacille tuberculeux à  l’homme</a:t>
            </a:r>
            <a:r>
              <a:rPr lang="fr-FR" sz="7300" b="1" dirty="0" smtClean="0"/>
              <a:t>.</a:t>
            </a:r>
          </a:p>
          <a:p>
            <a:pPr>
              <a:buNone/>
            </a:pPr>
            <a:endParaRPr lang="fr-FR" sz="8000" b="1" dirty="0" smtClean="0"/>
          </a:p>
          <a:p>
            <a:pPr>
              <a:buNone/>
            </a:pPr>
            <a:r>
              <a:rPr lang="fr-FR" sz="7300" b="1" dirty="0" smtClean="0"/>
              <a:t>        -les bacilles tuberculeux proviennent des pis infectes qui peuvent  conserver leur aspect normal.</a:t>
            </a:r>
          </a:p>
          <a:p>
            <a:pPr>
              <a:buNone/>
            </a:pPr>
            <a:r>
              <a:rPr lang="fr-FR" sz="3600" b="1" dirty="0" smtClean="0"/>
              <a:t>        </a:t>
            </a:r>
            <a:endParaRPr lang="fr-FR" sz="3600" b="1" dirty="0"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endParaRPr lang="fr-FR" b="1" dirty="0" smtClean="0"/>
          </a:p>
          <a:p>
            <a:r>
              <a:rPr lang="fr-FR" sz="4400" b="1" dirty="0" smtClean="0"/>
              <a:t>Les bacilles tuberculeux peuvent résister très longtemps dans certains dérivés laitiers: beurre, fromage ,crème.</a:t>
            </a:r>
            <a:endParaRPr lang="fr-FR" sz="4400" b="1" dirty="0"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fr-FR" sz="4800" b="1" dirty="0" smtClean="0">
                <a:solidFill>
                  <a:srgbClr val="FF0000"/>
                </a:solidFill>
              </a:rPr>
              <a:t> B-Maladies provoquées  par des virus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sz="4000" b="1" dirty="0" smtClean="0"/>
              <a:t>Le lait peut contenir  des adénovirus ; des agents de l’</a:t>
            </a:r>
            <a:r>
              <a:rPr lang="fr-FR" sz="4000" b="1" dirty="0" err="1" smtClean="0"/>
              <a:t>hepatite</a:t>
            </a:r>
            <a:r>
              <a:rPr lang="fr-FR" sz="4000" b="1" dirty="0" smtClean="0"/>
              <a:t> infectieuse </a:t>
            </a:r>
          </a:p>
          <a:p>
            <a:r>
              <a:rPr lang="fr-FR" sz="4000" b="1" dirty="0" smtClean="0"/>
              <a:t>La  </a:t>
            </a:r>
            <a:r>
              <a:rPr lang="fr-FR" sz="4000" b="1" dirty="0" err="1" smtClean="0"/>
              <a:t>fievre</a:t>
            </a:r>
            <a:r>
              <a:rPr lang="fr-FR" sz="4000" b="1" dirty="0" smtClean="0"/>
              <a:t> Q due a </a:t>
            </a:r>
            <a:r>
              <a:rPr lang="fr-FR" sz="4000" b="1" dirty="0" err="1" smtClean="0"/>
              <a:t>Coxiella</a:t>
            </a:r>
            <a:r>
              <a:rPr lang="fr-FR" sz="4000" b="1" dirty="0" smtClean="0"/>
              <a:t>  </a:t>
            </a:r>
            <a:r>
              <a:rPr lang="fr-FR" sz="4000" b="1" dirty="0" err="1" smtClean="0"/>
              <a:t>burnetii</a:t>
            </a:r>
            <a:r>
              <a:rPr lang="fr-FR" sz="4000" b="1" dirty="0" smtClean="0"/>
              <a:t> est due a des animaux laitiers </a:t>
            </a:r>
            <a:r>
              <a:rPr lang="fr-FR" sz="3600" b="1" dirty="0" smtClean="0"/>
              <a:t>.</a:t>
            </a:r>
            <a:endParaRPr lang="fr-FR" sz="36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sz="4000" b="1" dirty="0" smtClean="0"/>
              <a:t>Cette dégradation du lactose s’accompagne d une désorganisation de la structure originelle du lait aboutissant à la formation d’un nouveau  produit  dit :</a:t>
            </a:r>
          </a:p>
          <a:p>
            <a:pPr marL="0" indent="0" algn="just">
              <a:buNone/>
            </a:pPr>
            <a:r>
              <a:rPr lang="fr-FR" sz="4000" b="1" dirty="0" smtClean="0">
                <a:solidFill>
                  <a:srgbClr val="C00000"/>
                </a:solidFill>
              </a:rPr>
              <a:t> ( Dérivé   laitier 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sz="4400" b="1" dirty="0" smtClean="0"/>
              <a:t>Ces transformations du lactose sont dites:</a:t>
            </a:r>
          </a:p>
          <a:p>
            <a:pPr>
              <a:buNone/>
            </a:pPr>
            <a:r>
              <a:rPr lang="fr-FR" sz="6000" b="1" dirty="0" smtClean="0">
                <a:solidFill>
                  <a:srgbClr val="C00000"/>
                </a:solidFill>
              </a:rPr>
              <a:t>             - Fermentations</a:t>
            </a:r>
            <a:endParaRPr lang="fr-FR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sz="4000" b="1" dirty="0" smtClean="0"/>
              <a:t>Il existe  3 fermentations utiles en technologie laitière :</a:t>
            </a:r>
          </a:p>
          <a:p>
            <a:r>
              <a:rPr lang="fr-FR" sz="4000" b="1" dirty="0" smtClean="0"/>
              <a:t>Fermentations  lactiques</a:t>
            </a:r>
          </a:p>
          <a:p>
            <a:r>
              <a:rPr lang="fr-FR" sz="4000" b="1" dirty="0" smtClean="0"/>
              <a:t>Fermentation </a:t>
            </a:r>
            <a:r>
              <a:rPr lang="fr-FR" sz="4000" b="1" dirty="0" err="1" smtClean="0"/>
              <a:t>propionnique</a:t>
            </a:r>
            <a:endParaRPr lang="fr-FR" sz="4000" b="1" dirty="0" smtClean="0"/>
          </a:p>
          <a:p>
            <a:r>
              <a:rPr lang="fr-FR" sz="4000" b="1" dirty="0" smtClean="0"/>
              <a:t>Fermentation alcoolique</a:t>
            </a:r>
            <a:endParaRPr lang="fr-F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269875">
              <a:buNone/>
            </a:pPr>
            <a:r>
              <a:rPr lang="fr-FR" sz="4000" b="1" dirty="0" smtClean="0"/>
              <a:t>Il existe une seule fermentation du lactose qui est en fait un accident de fabrication du lait:</a:t>
            </a:r>
          </a:p>
          <a:p>
            <a:pPr marL="0" indent="269875">
              <a:buFont typeface="Wingdings" pitchFamily="2" charset="2"/>
              <a:buChar char="Ø"/>
            </a:pPr>
            <a:r>
              <a:rPr lang="fr-FR" sz="4000" b="1" dirty="0" smtClean="0"/>
              <a:t> FERMENTATION  butyrique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 smtClean="0"/>
              <a:t>1-Fermentations lactiques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pPr marL="0" indent="269875"/>
            <a:r>
              <a:rPr lang="fr-FR" sz="3600" b="1" dirty="0" smtClean="0"/>
              <a:t>Cette fermentation est le résultat de la dégradation du lactose par les </a:t>
            </a:r>
            <a:r>
              <a:rPr lang="fr-FR" sz="3600" b="1" u="sng" dirty="0" smtClean="0"/>
              <a:t>bactéries lactiques </a:t>
            </a:r>
            <a:r>
              <a:rPr lang="fr-FR" sz="3600" b="1" dirty="0" smtClean="0"/>
              <a:t> s’accompagnant :</a:t>
            </a:r>
          </a:p>
          <a:p>
            <a:pPr marL="0" indent="269875">
              <a:buFont typeface="Wingdings" pitchFamily="2" charset="2"/>
              <a:buChar char="Ø"/>
            </a:pPr>
            <a:r>
              <a:rPr lang="fr-FR" sz="3600" b="1" dirty="0" smtClean="0"/>
              <a:t>D’une acidification du milieu par la production d’acide lactique.</a:t>
            </a:r>
          </a:p>
          <a:p>
            <a:pPr marL="0" indent="269875">
              <a:buFont typeface="Wingdings" pitchFamily="2" charset="2"/>
              <a:buChar char="Ø"/>
            </a:pPr>
            <a:r>
              <a:rPr lang="fr-FR" sz="3600" b="1" dirty="0" smtClean="0"/>
              <a:t>Une chute sensible du pH </a:t>
            </a:r>
          </a:p>
          <a:p>
            <a:pPr marL="0" indent="179388" algn="just">
              <a:buNone/>
            </a:pP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fr-FR" b="1" dirty="0" smtClean="0"/>
              <a:t>1- DEFINITION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fr-FR" sz="3600" b="1" dirty="0" smtClean="0"/>
          </a:p>
          <a:p>
            <a:r>
              <a:rPr lang="fr-FR" sz="3600" b="1" dirty="0" smtClean="0"/>
              <a:t>Le lait est le produit intégral de la traite totale et ininterrompue d’une femelle laitière bien portante bien nourrie et non surmenée.</a:t>
            </a:r>
          </a:p>
          <a:p>
            <a:r>
              <a:rPr lang="fr-FR" sz="3600" b="1" dirty="0" smtClean="0"/>
              <a:t>Le lait doit être recueilli proprement, et ne  pas contenir de colostrum.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fr-FR" sz="4000" b="1" dirty="0" smtClean="0"/>
              <a:t>L’ensemble des transformations aboutit spontanément  à la coagulation du lait, il en résulte la production d’un « Caillé lactique »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fr-FR" sz="4000" b="1" dirty="0" smtClean="0"/>
              <a:t>il</a:t>
            </a:r>
            <a:r>
              <a:rPr lang="fr-FR" sz="4000" dirty="0" smtClean="0"/>
              <a:t> </a:t>
            </a:r>
            <a:r>
              <a:rPr lang="fr-FR" sz="4000" b="1" dirty="0" smtClean="0"/>
              <a:t>existe :</a:t>
            </a:r>
          </a:p>
          <a:p>
            <a:pPr>
              <a:buNone/>
            </a:pPr>
            <a:r>
              <a:rPr lang="fr-FR" sz="4000" b="1" dirty="0" smtClean="0"/>
              <a:t>     2 types de fermentations  :</a:t>
            </a:r>
          </a:p>
          <a:p>
            <a:pPr>
              <a:buNone/>
            </a:pPr>
            <a:r>
              <a:rPr lang="fr-FR" sz="4000" b="1" dirty="0" smtClean="0"/>
              <a:t>          -fermentation lactique </a:t>
            </a:r>
            <a:r>
              <a:rPr lang="fr-FR" sz="4000" b="1" dirty="0" err="1" smtClean="0"/>
              <a:t>homofermentaire</a:t>
            </a:r>
            <a:r>
              <a:rPr lang="fr-FR" sz="4000" b="1" dirty="0" smtClean="0"/>
              <a:t> .</a:t>
            </a:r>
          </a:p>
          <a:p>
            <a:pPr>
              <a:buNone/>
            </a:pPr>
            <a:r>
              <a:rPr lang="fr-FR" sz="4000" b="1" dirty="0" smtClean="0"/>
              <a:t>          -fermentation lactique </a:t>
            </a:r>
            <a:r>
              <a:rPr lang="fr-FR" sz="4000" b="1" dirty="0" err="1" smtClean="0"/>
              <a:t>heterofermentaire</a:t>
            </a:r>
            <a:r>
              <a:rPr lang="fr-FR" sz="4000" dirty="0" smtClean="0"/>
              <a:t>.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sz="3200" b="1" dirty="0" smtClean="0"/>
              <a:t>1-a  FERMENTATION LACTIQUE HOMOFERMENTAIRE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4000" b="1" dirty="0" smtClean="0"/>
              <a:t>Provoquée par les bactéries lactiques </a:t>
            </a:r>
            <a:r>
              <a:rPr lang="fr-FR" sz="4000" b="1" dirty="0" err="1" smtClean="0"/>
              <a:t>homofermentaires</a:t>
            </a:r>
            <a:r>
              <a:rPr lang="fr-FR" sz="4000" b="1" dirty="0" smtClean="0"/>
              <a:t> :             </a:t>
            </a:r>
            <a:r>
              <a:rPr lang="fr-FR" sz="4000" b="1" dirty="0" err="1" smtClean="0"/>
              <a:t>Streptococuss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bulgaricus</a:t>
            </a:r>
            <a:r>
              <a:rPr lang="fr-FR" sz="4000" b="1" dirty="0" smtClean="0"/>
              <a:t> et </a:t>
            </a:r>
            <a:r>
              <a:rPr lang="fr-FR" sz="4000" b="1" dirty="0" err="1" smtClean="0"/>
              <a:t>Lactobacillus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thermophilus</a:t>
            </a:r>
            <a:endParaRPr lang="fr-FR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b="1" dirty="0" smtClean="0"/>
              <a:t>MECANISME  SIMPLIFIE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fr-FR" sz="4600" b="1" u="sng" dirty="0" smtClean="0"/>
              <a:t>Lactose </a:t>
            </a:r>
          </a:p>
          <a:p>
            <a:pPr algn="ctr">
              <a:buNone/>
            </a:pPr>
            <a:endParaRPr lang="fr-FR" b="1" u="sng" dirty="0" smtClean="0">
              <a:sym typeface="Symbol"/>
            </a:endParaRPr>
          </a:p>
          <a:p>
            <a:pPr indent="1185863">
              <a:buNone/>
              <a:tabLst>
                <a:tab pos="1619250" algn="l"/>
              </a:tabLst>
            </a:pPr>
            <a:r>
              <a:rPr lang="fr-FR" b="1" dirty="0" smtClean="0">
                <a:sym typeface="Symbol"/>
              </a:rPr>
              <a:t>Glucose                                                Galactose </a:t>
            </a:r>
          </a:p>
          <a:p>
            <a:pPr indent="2609850">
              <a:buNone/>
              <a:tabLst>
                <a:tab pos="1619250" algn="l"/>
              </a:tabLst>
            </a:pPr>
            <a:endParaRPr lang="fr-FR" b="1" dirty="0" smtClean="0">
              <a:sym typeface="Symbol"/>
            </a:endParaRPr>
          </a:p>
          <a:p>
            <a:pPr indent="2609850">
              <a:buNone/>
              <a:tabLst>
                <a:tab pos="1619250" algn="l"/>
              </a:tabLst>
            </a:pPr>
            <a:r>
              <a:rPr lang="fr-FR" b="1" dirty="0" smtClean="0">
                <a:sym typeface="Symbol"/>
              </a:rPr>
              <a:t>2 </a:t>
            </a:r>
            <a:r>
              <a:rPr lang="fr-FR" b="1" dirty="0" err="1" smtClean="0">
                <a:sym typeface="Symbol"/>
              </a:rPr>
              <a:t>trioses</a:t>
            </a:r>
            <a:r>
              <a:rPr lang="fr-FR" b="1" dirty="0" smtClean="0">
                <a:sym typeface="Symbol"/>
              </a:rPr>
              <a:t> phosphates </a:t>
            </a:r>
          </a:p>
          <a:p>
            <a:pPr indent="3149600">
              <a:buNone/>
              <a:tabLst>
                <a:tab pos="1619250" algn="l"/>
              </a:tabLst>
            </a:pPr>
            <a:endParaRPr lang="fr-FR" b="1" dirty="0" smtClean="0">
              <a:sym typeface="Symbol"/>
            </a:endParaRPr>
          </a:p>
          <a:p>
            <a:pPr indent="3149600">
              <a:buNone/>
              <a:tabLst>
                <a:tab pos="1619250" algn="l"/>
              </a:tabLst>
            </a:pPr>
            <a:r>
              <a:rPr lang="fr-FR" b="1" dirty="0" smtClean="0">
                <a:sym typeface="Symbol"/>
              </a:rPr>
              <a:t>2 </a:t>
            </a:r>
            <a:r>
              <a:rPr lang="fr-FR" b="1" dirty="0" err="1" smtClean="0">
                <a:sym typeface="Symbol"/>
              </a:rPr>
              <a:t>ac</a:t>
            </a:r>
            <a:r>
              <a:rPr lang="fr-FR" b="1" dirty="0" smtClean="0">
                <a:sym typeface="Symbol"/>
              </a:rPr>
              <a:t> pyruvique</a:t>
            </a:r>
          </a:p>
          <a:p>
            <a:pPr indent="3689350">
              <a:buNone/>
              <a:tabLst>
                <a:tab pos="1619250" algn="l"/>
              </a:tabLst>
            </a:pPr>
            <a:r>
              <a:rPr lang="fr-FR" b="1" dirty="0" smtClean="0">
                <a:sym typeface="Symbol"/>
              </a:rPr>
              <a:t>        </a:t>
            </a:r>
          </a:p>
          <a:p>
            <a:pPr indent="3240088">
              <a:buNone/>
              <a:tabLst>
                <a:tab pos="1619250" algn="l"/>
              </a:tabLst>
            </a:pPr>
            <a:r>
              <a:rPr lang="fr-FR" sz="4600" b="1" dirty="0" smtClean="0">
                <a:sym typeface="Symbol"/>
              </a:rPr>
              <a:t>2 </a:t>
            </a:r>
            <a:r>
              <a:rPr lang="fr-FR" sz="4600" b="1" dirty="0" err="1" smtClean="0">
                <a:sym typeface="Symbol"/>
              </a:rPr>
              <a:t>ac</a:t>
            </a:r>
            <a:r>
              <a:rPr lang="fr-FR" sz="4600" b="1" dirty="0" smtClean="0">
                <a:sym typeface="Symbol"/>
              </a:rPr>
              <a:t> lactique</a:t>
            </a:r>
          </a:p>
          <a:p>
            <a:pPr indent="2174875">
              <a:buNone/>
              <a:tabLst>
                <a:tab pos="1619250" algn="l"/>
              </a:tabLst>
            </a:pPr>
            <a:r>
              <a:rPr lang="fr-FR" b="1" dirty="0" smtClean="0">
                <a:sym typeface="Symbol"/>
              </a:rPr>
              <a:t>  </a:t>
            </a:r>
          </a:p>
          <a:p>
            <a:pPr indent="2174875">
              <a:buNone/>
              <a:tabLst>
                <a:tab pos="1619250" algn="l"/>
              </a:tabLst>
            </a:pPr>
            <a:r>
              <a:rPr lang="fr-FR" b="1" u="sng" dirty="0" smtClean="0">
                <a:sym typeface="Symbol"/>
              </a:rPr>
              <a:t>Schéma   d’EMBDEN-</a:t>
            </a:r>
            <a:r>
              <a:rPr lang="fr-FR" b="1" u="sng" dirty="0" err="1" smtClean="0">
                <a:sym typeface="Symbol"/>
              </a:rPr>
              <a:t>Myerhof</a:t>
            </a:r>
            <a:r>
              <a:rPr lang="fr-FR" b="1" u="sng" dirty="0" smtClean="0">
                <a:sym typeface="Symbol"/>
              </a:rPr>
              <a:t>-</a:t>
            </a:r>
            <a:r>
              <a:rPr lang="fr-FR" b="1" u="sng" dirty="0" err="1" smtClean="0">
                <a:sym typeface="Symbol"/>
              </a:rPr>
              <a:t>Parnas</a:t>
            </a:r>
            <a:endParaRPr lang="fr-FR" b="1" u="sng" dirty="0" smtClean="0">
              <a:sym typeface="Symbol"/>
            </a:endParaRPr>
          </a:p>
          <a:p>
            <a:endParaRPr lang="fr-FR" dirty="0"/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5500694" y="1785926"/>
            <a:ext cx="928694" cy="57150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rot="10800000" flipV="1">
            <a:off x="6143636" y="2786058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rot="10800000" flipV="1">
            <a:off x="3071802" y="2071678"/>
            <a:ext cx="714380" cy="500066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2857488" y="2786058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rot="5400000">
            <a:off x="4572000" y="378619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rot="5400000">
            <a:off x="4643438" y="457200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rot="5400000" flipH="1" flipV="1">
            <a:off x="5786446" y="2143116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 smtClean="0"/>
              <a:t>Rendement  théorique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72818"/>
            <a:ext cx="8229600" cy="4525963"/>
          </a:xfrm>
          <a:solidFill>
            <a:schemeClr val="bg1">
              <a:lumMod val="8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b="1" dirty="0" smtClean="0"/>
              <a:t>  Une molécule de lactose   produit  :</a:t>
            </a:r>
          </a:p>
          <a:p>
            <a:pPr marL="0" indent="0">
              <a:buNone/>
            </a:pPr>
            <a:r>
              <a:rPr lang="fr-FR" sz="4000" b="1" dirty="0" smtClean="0"/>
              <a:t>      4 molécules  d’acide  lactique .    </a:t>
            </a:r>
          </a:p>
          <a:p>
            <a:pPr>
              <a:buNone/>
            </a:pPr>
            <a:r>
              <a:rPr lang="fr-FR" sz="4000" b="1" dirty="0" smtClean="0"/>
              <a:t>La  réaction fournit 95%  d’acide lactique.</a:t>
            </a:r>
            <a:endParaRPr lang="fr-F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ln w="57150"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fr-FR" sz="3600" b="1" dirty="0" smtClean="0"/>
              <a:t>Fermentation lactique hétérofermentaire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25963"/>
          </a:xfrm>
          <a:solidFill>
            <a:schemeClr val="bg1">
              <a:lumMod val="85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sz="2300" dirty="0" smtClean="0"/>
              <a:t> </a:t>
            </a:r>
            <a:r>
              <a:rPr lang="fr-FR" sz="2300" b="1" dirty="0" smtClean="0"/>
              <a:t>Résulte de l’activité des bactéries lactiques </a:t>
            </a:r>
            <a:r>
              <a:rPr lang="fr-FR" sz="2300" b="1" dirty="0" err="1" smtClean="0"/>
              <a:t>hétérofermentaires</a:t>
            </a:r>
            <a:r>
              <a:rPr lang="fr-FR" sz="2300" b="1" dirty="0" smtClean="0"/>
              <a:t> (genre: </a:t>
            </a:r>
            <a:r>
              <a:rPr lang="fr-FR" sz="2300" b="1" dirty="0" err="1" smtClean="0"/>
              <a:t>Leuconostocs</a:t>
            </a:r>
            <a:r>
              <a:rPr lang="fr-FR" sz="2300" b="1" dirty="0" smtClean="0"/>
              <a:t>)</a:t>
            </a:r>
          </a:p>
          <a:p>
            <a:pPr>
              <a:buNone/>
            </a:pPr>
            <a:endParaRPr lang="fr-FR" sz="2600" b="1" dirty="0" smtClean="0"/>
          </a:p>
          <a:p>
            <a:pPr>
              <a:buFont typeface="Wingdings" pitchFamily="2" charset="2"/>
              <a:buChar char="Ø"/>
            </a:pPr>
            <a:r>
              <a:rPr lang="fr-FR" sz="2600" b="1" dirty="0" smtClean="0"/>
              <a:t>L’une s’établit à partir du lactose</a:t>
            </a:r>
          </a:p>
          <a:p>
            <a:pPr algn="ctr">
              <a:buNone/>
            </a:pPr>
            <a:r>
              <a:rPr lang="fr-FR" sz="2600" b="1" dirty="0" smtClean="0"/>
              <a:t>Lactose </a:t>
            </a:r>
          </a:p>
          <a:p>
            <a:pPr algn="ctr">
              <a:buNone/>
            </a:pPr>
            <a:endParaRPr lang="fr-FR" sz="2600" b="1" dirty="0" smtClean="0">
              <a:sym typeface="Symbol"/>
            </a:endParaRPr>
          </a:p>
          <a:p>
            <a:pPr>
              <a:buNone/>
            </a:pPr>
            <a:r>
              <a:rPr lang="fr-FR" sz="2600" dirty="0" smtClean="0">
                <a:sym typeface="Symbol"/>
              </a:rPr>
              <a:t>                                    </a:t>
            </a:r>
            <a:r>
              <a:rPr lang="fr-FR" sz="2600" b="1" dirty="0" smtClean="0">
                <a:sym typeface="Symbol"/>
              </a:rPr>
              <a:t>Glucose                                                       Galactose </a:t>
            </a:r>
          </a:p>
          <a:p>
            <a:pPr algn="ctr">
              <a:buNone/>
            </a:pPr>
            <a:endParaRPr lang="fr-FR" sz="2600" dirty="0" smtClean="0">
              <a:sym typeface="Symbol"/>
            </a:endParaRPr>
          </a:p>
          <a:p>
            <a:pPr algn="ctr">
              <a:buNone/>
            </a:pPr>
            <a:r>
              <a:rPr lang="fr-FR" sz="2600" b="1" dirty="0" smtClean="0">
                <a:sym typeface="Symbol"/>
              </a:rPr>
              <a:t>Glucose 6 phosphate</a:t>
            </a:r>
          </a:p>
          <a:p>
            <a:pPr algn="ctr">
              <a:buNone/>
            </a:pPr>
            <a:endParaRPr lang="fr-FR" sz="2600" dirty="0" smtClean="0">
              <a:sym typeface="Symbol"/>
            </a:endParaRPr>
          </a:p>
          <a:p>
            <a:pPr algn="ctr">
              <a:buNone/>
            </a:pPr>
            <a:endParaRPr lang="fr-FR" sz="2600" dirty="0" smtClean="0">
              <a:sym typeface="Symbol"/>
            </a:endParaRPr>
          </a:p>
          <a:p>
            <a:pPr algn="ctr">
              <a:lnSpc>
                <a:spcPct val="110000"/>
              </a:lnSpc>
              <a:buNone/>
            </a:pPr>
            <a:r>
              <a:rPr lang="fr-FR" sz="2600" b="1" dirty="0" smtClean="0">
                <a:sym typeface="Symbol"/>
              </a:rPr>
              <a:t>Acide pyruvique</a:t>
            </a:r>
          </a:p>
          <a:p>
            <a:pPr algn="ctr">
              <a:buNone/>
            </a:pPr>
            <a:endParaRPr lang="fr-FR" sz="2600" dirty="0" smtClean="0">
              <a:sym typeface="Symbol"/>
            </a:endParaRPr>
          </a:p>
          <a:p>
            <a:pPr algn="ctr">
              <a:buNone/>
            </a:pPr>
            <a:r>
              <a:rPr lang="fr-FR" sz="2600" b="1" dirty="0" smtClean="0">
                <a:sym typeface="Symbol"/>
              </a:rPr>
              <a:t>Acide lactique</a:t>
            </a:r>
          </a:p>
          <a:p>
            <a:pPr algn="ctr">
              <a:buNone/>
            </a:pPr>
            <a:r>
              <a:rPr lang="fr-FR" sz="1800" dirty="0" smtClean="0">
                <a:sym typeface="Symbol"/>
              </a:rPr>
              <a:t>        </a:t>
            </a:r>
            <a:endParaRPr lang="fr-FR" sz="1800" dirty="0"/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2928926" y="2500306"/>
            <a:ext cx="108012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4857752" y="2500306"/>
            <a:ext cx="100800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2928926" y="3071810"/>
            <a:ext cx="642942" cy="5000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rot="10800000" flipV="1">
            <a:off x="5429256" y="3143247"/>
            <a:ext cx="714380" cy="43147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èche vers le bas 13"/>
          <p:cNvSpPr/>
          <p:nvPr/>
        </p:nvSpPr>
        <p:spPr>
          <a:xfrm>
            <a:off x="4500562" y="3929066"/>
            <a:ext cx="45719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vers le bas 14"/>
          <p:cNvSpPr/>
          <p:nvPr/>
        </p:nvSpPr>
        <p:spPr>
          <a:xfrm>
            <a:off x="4500562" y="4857760"/>
            <a:ext cx="45719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641379"/>
          </a:xfrm>
          <a:solidFill>
            <a:schemeClr val="bg1">
              <a:lumMod val="9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pPr lvl="1">
              <a:buFont typeface="Wingdings" pitchFamily="2" charset="2"/>
              <a:buChar char="Ø"/>
            </a:pPr>
            <a:r>
              <a:rPr lang="fr-FR" sz="11200" b="1" dirty="0" smtClean="0"/>
              <a:t>L’autre s’établit à partir des citrates</a:t>
            </a:r>
          </a:p>
          <a:p>
            <a:pPr>
              <a:buFont typeface="Wingdings" pitchFamily="2" charset="2"/>
              <a:buChar char="Ø"/>
            </a:pPr>
            <a:endParaRPr lang="fr-FR" sz="11200" b="1" dirty="0" smtClean="0"/>
          </a:p>
          <a:p>
            <a:pPr algn="ctr">
              <a:buNone/>
            </a:pPr>
            <a:r>
              <a:rPr lang="fr-FR" sz="11200" b="1" dirty="0" smtClean="0"/>
              <a:t>Citrates </a:t>
            </a:r>
          </a:p>
          <a:p>
            <a:pPr algn="ctr">
              <a:buNone/>
            </a:pPr>
            <a:endParaRPr lang="fr-FR" sz="11200" b="1" dirty="0" smtClean="0"/>
          </a:p>
          <a:p>
            <a:pPr algn="ctr">
              <a:buNone/>
            </a:pPr>
            <a:r>
              <a:rPr lang="fr-FR" sz="11200" b="1" dirty="0" smtClean="0"/>
              <a:t>Acide </a:t>
            </a:r>
            <a:r>
              <a:rPr lang="fr-FR" sz="11200" b="1" dirty="0" err="1" smtClean="0"/>
              <a:t>oxaloacetique</a:t>
            </a:r>
            <a:endParaRPr lang="fr-FR" sz="11200" b="1" dirty="0" smtClean="0"/>
          </a:p>
          <a:p>
            <a:pPr algn="ctr">
              <a:buNone/>
            </a:pPr>
            <a:endParaRPr lang="fr-FR" sz="11200" b="1" dirty="0" smtClean="0"/>
          </a:p>
          <a:p>
            <a:pPr algn="ctr">
              <a:buNone/>
            </a:pPr>
            <a:r>
              <a:rPr lang="fr-FR" sz="11200" b="1" dirty="0" smtClean="0"/>
              <a:t>Acide pyruvique</a:t>
            </a:r>
          </a:p>
          <a:p>
            <a:pPr algn="ctr">
              <a:buNone/>
            </a:pPr>
            <a:endParaRPr lang="fr-FR" sz="11200" b="1" dirty="0" smtClean="0"/>
          </a:p>
          <a:p>
            <a:pPr algn="ctr">
              <a:buNone/>
            </a:pPr>
            <a:r>
              <a:rPr lang="fr-FR" sz="11200" b="1" dirty="0" err="1" smtClean="0"/>
              <a:t>DiACETYLE</a:t>
            </a:r>
            <a:r>
              <a:rPr lang="fr-FR" sz="11200" b="1" dirty="0" smtClean="0"/>
              <a:t> </a:t>
            </a:r>
          </a:p>
          <a:p>
            <a:pPr algn="ctr">
              <a:buNone/>
            </a:pPr>
            <a:endParaRPr lang="fr-FR" sz="6200" dirty="0" smtClean="0"/>
          </a:p>
          <a:p>
            <a:pPr indent="-163513">
              <a:buNone/>
            </a:pPr>
            <a:endParaRPr lang="fr-FR" sz="6200" dirty="0" smtClean="0"/>
          </a:p>
          <a:p>
            <a:pPr algn="ctr">
              <a:buNone/>
            </a:pPr>
            <a:endParaRPr lang="fr-FR" sz="2800" dirty="0" smtClean="0"/>
          </a:p>
          <a:p>
            <a:pPr algn="ctr">
              <a:buNone/>
            </a:pPr>
            <a:endParaRPr lang="fr-FR" sz="2800" dirty="0" smtClean="0"/>
          </a:p>
          <a:p>
            <a:pPr algn="ctr">
              <a:buNone/>
            </a:pPr>
            <a:endParaRPr lang="fr-FR" sz="2800" dirty="0" smtClean="0"/>
          </a:p>
          <a:p>
            <a:pPr algn="ctr">
              <a:buNone/>
            </a:pPr>
            <a:r>
              <a:rPr lang="fr-FR" sz="2800" dirty="0" smtClean="0"/>
              <a:t> </a:t>
            </a:r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4572000" y="2852937"/>
            <a:ext cx="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rot="5400000">
            <a:off x="4357686" y="378619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rot="5400000">
            <a:off x="4321967" y="460772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/>
          <a:p>
            <a:pPr indent="-163513">
              <a:buNone/>
            </a:pPr>
            <a:endParaRPr lang="fr-FR" dirty="0" smtClean="0"/>
          </a:p>
          <a:p>
            <a:pPr marL="0" indent="269875">
              <a:buNone/>
            </a:pPr>
            <a:r>
              <a:rPr lang="fr-FR" b="1" dirty="0" smtClean="0"/>
              <a:t>Rendement théorique: </a:t>
            </a:r>
          </a:p>
          <a:p>
            <a:pPr marL="0" indent="269875">
              <a:buNone/>
            </a:pPr>
            <a:r>
              <a:rPr lang="fr-FR" b="1" dirty="0" smtClean="0"/>
              <a:t>le rendement de ces chaînes est variable, on obtient généralement 50% - 70% d’acide organique  dont  l’acide lactique et  autres acides volatils, le reste est représenté par de nombreux composés dérivés: </a:t>
            </a:r>
            <a:r>
              <a:rPr lang="fr-FR" b="1" dirty="0" err="1" smtClean="0"/>
              <a:t>Acetoine</a:t>
            </a:r>
            <a:r>
              <a:rPr lang="fr-FR" b="1" dirty="0" smtClean="0"/>
              <a:t> et </a:t>
            </a:r>
            <a:r>
              <a:rPr lang="fr-FR" b="1" dirty="0" err="1" smtClean="0"/>
              <a:t>Diacetyle</a:t>
            </a:r>
            <a:r>
              <a:rPr lang="fr-FR" b="1" dirty="0" smtClean="0"/>
              <a:t>    (environ 10%).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 smtClean="0"/>
              <a:t>1-c Intérêt des fermentations lactiques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179388" algn="just">
              <a:buNone/>
            </a:pPr>
            <a:r>
              <a:rPr lang="fr-FR" sz="3600" b="1" dirty="0" smtClean="0"/>
              <a:t>  Evolution la plus fréquente et la plus importante du lactose, s’accompagnant de l’acidification spontanée du lait ou des produits laitiers.</a:t>
            </a:r>
          </a:p>
          <a:p>
            <a:pPr marL="0" indent="179388" algn="just">
              <a:buNone/>
            </a:pPr>
            <a:endParaRPr lang="fr-FR" sz="2400" b="1" dirty="0" smtClean="0"/>
          </a:p>
          <a:p>
            <a:pPr marL="0" indent="179388" algn="just">
              <a:buNone/>
            </a:pPr>
            <a:endParaRPr lang="fr-FR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179388" algn="just">
              <a:buNone/>
            </a:pPr>
            <a:r>
              <a:rPr lang="fr-FR" sz="3600" b="1" dirty="0" smtClean="0"/>
              <a:t>1-Conséquences favorables</a:t>
            </a:r>
          </a:p>
          <a:p>
            <a:pPr marL="0" indent="179388" algn="just">
              <a:buFont typeface="Wingdings" pitchFamily="2" charset="2"/>
              <a:buChar char="Ø"/>
            </a:pPr>
            <a:r>
              <a:rPr lang="fr-FR" sz="3600" b="1" dirty="0" smtClean="0"/>
              <a:t>Protection contre le développement des germes </a:t>
            </a:r>
            <a:r>
              <a:rPr lang="fr-FR" sz="3600" b="1" dirty="0" err="1" smtClean="0"/>
              <a:t>putréfiants</a:t>
            </a:r>
            <a:endParaRPr lang="fr-FR" sz="3600" b="1" dirty="0" smtClean="0"/>
          </a:p>
          <a:p>
            <a:pPr marL="0" indent="179388" algn="just">
              <a:buFont typeface="Wingdings" pitchFamily="2" charset="2"/>
              <a:buChar char="Ø"/>
            </a:pPr>
            <a:r>
              <a:rPr lang="fr-FR" sz="3600" b="1" dirty="0" smtClean="0"/>
              <a:t>Développement d’un arôme caractéristique dans certains produits laitiers (</a:t>
            </a:r>
            <a:r>
              <a:rPr lang="fr-FR" sz="3600" b="1" dirty="0" err="1" smtClean="0"/>
              <a:t>Diacetyle</a:t>
            </a:r>
            <a:r>
              <a:rPr lang="fr-FR" sz="3600" b="1" dirty="0" smtClean="0"/>
              <a:t>)</a:t>
            </a:r>
          </a:p>
          <a:p>
            <a:pPr marL="0" indent="179388" algn="just">
              <a:buFont typeface="Wingdings" pitchFamily="2" charset="2"/>
              <a:buChar char="Ø"/>
            </a:pPr>
            <a:r>
              <a:rPr lang="fr-FR" sz="3600" b="1" dirty="0" smtClean="0"/>
              <a:t>La coagulation ménagée du lait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000"/>
          </a:xfrm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Laits considérés comme impropres à la consommation humaine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980728"/>
            <a:ext cx="8229600" cy="5112568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fr-FR" sz="3600" b="1" dirty="0" smtClean="0"/>
              <a:t>Le Lait provenant d’animaux malades.</a:t>
            </a:r>
          </a:p>
          <a:p>
            <a:endParaRPr lang="fr-FR" sz="3600" b="1" dirty="0" smtClean="0"/>
          </a:p>
          <a:p>
            <a:r>
              <a:rPr lang="fr-FR" sz="3600" b="1" dirty="0" smtClean="0"/>
              <a:t>Le Lait provenant d’une traite opérée moins de sept jours après le part.</a:t>
            </a:r>
          </a:p>
          <a:p>
            <a:endParaRPr lang="fr-FR" sz="3600" b="1" dirty="0" smtClean="0"/>
          </a:p>
          <a:p>
            <a:r>
              <a:rPr lang="fr-FR" sz="3600" b="1" dirty="0" smtClean="0"/>
              <a:t>Le lait provenant d’animaux mal nourris ou manifestement fatigués.</a:t>
            </a:r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marL="0" indent="179388" algn="just">
              <a:buNone/>
            </a:pPr>
            <a:r>
              <a:rPr lang="fr-FR" b="1" dirty="0" smtClean="0"/>
              <a:t>2-Conséquences défavorables</a:t>
            </a:r>
          </a:p>
          <a:p>
            <a:pPr marL="0" indent="179388" algn="just">
              <a:buNone/>
            </a:pPr>
            <a:r>
              <a:rPr lang="fr-FR" b="1" dirty="0" smtClean="0"/>
              <a:t>Acidification rapide et exagérée des laits collectés dans de mauvaises conditions:</a:t>
            </a:r>
          </a:p>
          <a:p>
            <a:pPr marL="0" indent="179388" algn="just">
              <a:buNone/>
            </a:pPr>
            <a:endParaRPr lang="fr-FR" b="1" dirty="0" smtClean="0"/>
          </a:p>
          <a:p>
            <a:pPr marL="0" indent="179388" algn="just">
              <a:buFont typeface="Wingdings" pitchFamily="2" charset="2"/>
              <a:buChar char="Ø"/>
            </a:pPr>
            <a:r>
              <a:rPr lang="fr-FR" b="1" dirty="0" smtClean="0"/>
              <a:t>Caillage des laits acides à l’occasion du chauffage.</a:t>
            </a:r>
          </a:p>
          <a:p>
            <a:pPr marL="0" indent="179388" algn="just">
              <a:buFont typeface="Wingdings" pitchFamily="2" charset="2"/>
              <a:buChar char="Ø"/>
            </a:pPr>
            <a:r>
              <a:rPr lang="fr-FR" b="1" dirty="0" smtClean="0"/>
              <a:t>Diminution du rendement beurrier et des crèmes acides.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b="1" dirty="0" smtClean="0"/>
              <a:t>2- Fermentation  </a:t>
            </a:r>
            <a:r>
              <a:rPr lang="fr-FR" b="1" dirty="0" err="1" smtClean="0"/>
              <a:t>propionnique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179388" algn="just">
              <a:buNone/>
            </a:pPr>
            <a:r>
              <a:rPr lang="fr-FR" sz="3600" b="1" dirty="0" smtClean="0"/>
              <a:t>Elle correspond à la dégradation du lactose par les bactéries </a:t>
            </a:r>
            <a:r>
              <a:rPr lang="fr-FR" sz="3600" b="1" dirty="0" err="1" smtClean="0"/>
              <a:t>propionniques</a:t>
            </a:r>
            <a:r>
              <a:rPr lang="fr-FR" sz="3600" b="1" dirty="0" smtClean="0"/>
              <a:t>.</a:t>
            </a:r>
          </a:p>
          <a:p>
            <a:pPr marL="0" indent="179388" algn="just">
              <a:buNone/>
            </a:pPr>
            <a:r>
              <a:rPr lang="fr-FR" sz="3600" b="1" dirty="0" smtClean="0"/>
              <a:t>Cette dégradation s’accompagne:</a:t>
            </a:r>
          </a:p>
          <a:p>
            <a:pPr marL="0" indent="179388" algn="just">
              <a:buFont typeface="Wingdings" pitchFamily="2" charset="2"/>
              <a:buChar char="Ø"/>
            </a:pPr>
            <a:r>
              <a:rPr lang="fr-FR" sz="3600" b="1" dirty="0" smtClean="0"/>
              <a:t>De l’apparition de l’acide </a:t>
            </a:r>
            <a:r>
              <a:rPr lang="fr-FR" sz="3600" b="1" dirty="0" err="1" smtClean="0"/>
              <a:t>propionnique</a:t>
            </a:r>
            <a:endParaRPr lang="fr-FR" sz="3600" b="1" dirty="0" smtClean="0"/>
          </a:p>
          <a:p>
            <a:pPr marL="0" indent="179388" algn="just">
              <a:buFont typeface="Wingdings" pitchFamily="2" charset="2"/>
              <a:buChar char="Ø"/>
            </a:pPr>
            <a:r>
              <a:rPr lang="fr-FR" sz="3600" b="1" dirty="0" smtClean="0"/>
              <a:t>D’un dégagement de CO₂.</a:t>
            </a:r>
          </a:p>
          <a:p>
            <a:pPr marL="0" indent="179388" algn="just">
              <a:buFont typeface="Wingdings" pitchFamily="2" charset="2"/>
              <a:buChar char="Ø"/>
            </a:pPr>
            <a:r>
              <a:rPr lang="fr-FR" sz="3600" b="1" dirty="0" smtClean="0"/>
              <a:t> Cette fermentation est utile dans la fabrication des fromages à pâte cuite, ex: gruyère</a:t>
            </a:r>
            <a:r>
              <a:rPr lang="fr-FR" sz="3600" dirty="0" smtClean="0"/>
              <a:t>. 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 smtClean="0"/>
              <a:t>3-Fermentation alcoolique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179388" algn="just">
              <a:buNone/>
            </a:pPr>
            <a:r>
              <a:rPr lang="fr-FR" sz="4000" b="1" dirty="0" smtClean="0"/>
              <a:t>Elle correspond à l’attaque du lactose par les levures, recherchée dans la fabrication des laits fermentés alcoolisés.</a:t>
            </a:r>
            <a:endParaRPr lang="fr-F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 smtClean="0"/>
              <a:t>4-Fermentation butyrique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179388">
              <a:buNone/>
            </a:pPr>
            <a:r>
              <a:rPr lang="fr-FR" sz="4000" b="1" dirty="0" smtClean="0"/>
              <a:t>C’est un accident de fabrication.</a:t>
            </a:r>
          </a:p>
          <a:p>
            <a:pPr marL="0" indent="179388">
              <a:buFontTx/>
              <a:buChar char="-"/>
            </a:pPr>
            <a:r>
              <a:rPr lang="fr-FR" sz="4000" b="1" dirty="0" smtClean="0"/>
              <a:t>très redouté en Industrie fromagère.</a:t>
            </a:r>
          </a:p>
          <a:p>
            <a:pPr marL="0" indent="179388">
              <a:buFontTx/>
              <a:buChar char="-"/>
            </a:pPr>
            <a:r>
              <a:rPr lang="fr-FR" sz="4000" b="1" dirty="0" smtClean="0"/>
              <a:t> la contamination se fait par les clostridies butyriques.</a:t>
            </a:r>
          </a:p>
          <a:p>
            <a:pPr marL="0" indent="179388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179388">
              <a:buNone/>
            </a:pPr>
            <a:r>
              <a:rPr lang="fr-FR" sz="3600" b="1" dirty="0" smtClean="0"/>
              <a:t>Le lactose est dégradé  par les clostridies  il en résulte :</a:t>
            </a:r>
          </a:p>
          <a:p>
            <a:pPr marL="0" indent="179388">
              <a:buNone/>
            </a:pPr>
            <a:r>
              <a:rPr lang="fr-FR" sz="3600" b="1" dirty="0" smtClean="0"/>
              <a:t>-Un dégagement d’acide butyrique  d’odeur nauséabonde .</a:t>
            </a:r>
          </a:p>
          <a:p>
            <a:pPr marL="0" indent="179388">
              <a:buNone/>
            </a:pPr>
            <a:r>
              <a:rPr lang="fr-FR" sz="3600" b="1" dirty="0" smtClean="0"/>
              <a:t>- Un dégagement  excessif de gaz carbonique  responsable du déchirement  voir éclatement  du fromage.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4800" b="1" dirty="0" smtClean="0"/>
              <a:t>II- La matière  grasse  </a:t>
            </a:r>
            <a:endParaRPr lang="fr-FR" sz="4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fr-FR" sz="3600" b="1" dirty="0" smtClean="0"/>
              <a:t>C’est l’ensemble des substances solubles dans les solvants organiques.</a:t>
            </a:r>
          </a:p>
          <a:p>
            <a:r>
              <a:rPr lang="fr-FR" sz="3600" b="1" dirty="0" smtClean="0"/>
              <a:t>On distingue:</a:t>
            </a:r>
          </a:p>
          <a:p>
            <a:pPr>
              <a:buNone/>
            </a:pPr>
            <a:r>
              <a:rPr lang="fr-FR" sz="3600" b="1" dirty="0" smtClean="0"/>
              <a:t>                  - la matière grasse saponifiable .</a:t>
            </a:r>
          </a:p>
          <a:p>
            <a:pPr>
              <a:buNone/>
            </a:pPr>
            <a:r>
              <a:rPr lang="fr-FR" sz="3600" b="1" dirty="0" smtClean="0"/>
              <a:t>                  - la matière </a:t>
            </a:r>
            <a:r>
              <a:rPr lang="fr-FR" sz="3600" b="1" smtClean="0"/>
              <a:t>grasse     insaponifiable</a:t>
            </a:r>
            <a:r>
              <a:rPr lang="fr-FR" sz="3600" b="1" dirty="0" smtClean="0"/>
              <a:t>.   </a:t>
            </a:r>
            <a:endParaRPr lang="fr-F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fr-FR" sz="4000" b="1" dirty="0" smtClean="0"/>
              <a:t>CLASSSIFICATION:</a:t>
            </a:r>
          </a:p>
          <a:p>
            <a:pPr marL="514350" indent="-514350">
              <a:buNone/>
            </a:pPr>
            <a:r>
              <a:rPr lang="fr-FR" sz="4000" b="1" dirty="0" smtClean="0"/>
              <a:t>                       1- les lipides simples</a:t>
            </a:r>
          </a:p>
          <a:p>
            <a:pPr marL="514350" indent="-514350">
              <a:buNone/>
            </a:pPr>
            <a:r>
              <a:rPr lang="fr-FR" sz="4000" b="1" dirty="0" smtClean="0"/>
              <a:t>                       2- les lipides complexes  </a:t>
            </a:r>
          </a:p>
          <a:p>
            <a:pPr marL="514350" indent="-514350">
              <a:buNone/>
            </a:pPr>
            <a:r>
              <a:rPr lang="fr-FR" sz="4000" b="1" dirty="0" smtClean="0"/>
              <a:t>                       3- l’insaponifiable</a:t>
            </a:r>
            <a:endParaRPr lang="fr-F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5400" b="1" dirty="0" smtClean="0"/>
              <a:t>1-Lipides simples</a:t>
            </a:r>
            <a:endParaRPr lang="fr-FR" sz="5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179388">
              <a:buNone/>
            </a:pPr>
            <a:r>
              <a:rPr lang="fr-FR" sz="4400" b="1" dirty="0" smtClean="0"/>
              <a:t>Ils sont constitues:</a:t>
            </a:r>
          </a:p>
          <a:p>
            <a:pPr marL="0" indent="179388">
              <a:buNone/>
            </a:pPr>
            <a:r>
              <a:rPr lang="fr-FR" sz="4400" b="1" dirty="0" smtClean="0"/>
              <a:t>            -acides gras saturés.</a:t>
            </a:r>
          </a:p>
          <a:p>
            <a:pPr marL="0" indent="179388">
              <a:buNone/>
            </a:pPr>
            <a:r>
              <a:rPr lang="fr-FR" sz="4400" b="1" dirty="0" smtClean="0"/>
              <a:t>            -acides gras insaturés</a:t>
            </a:r>
            <a:r>
              <a:rPr lang="fr-FR" sz="4000" b="1" dirty="0" smtClean="0"/>
              <a:t>.</a:t>
            </a:r>
            <a:endParaRPr lang="fr-F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fr-FR" sz="4900" b="1" dirty="0" smtClean="0"/>
              <a:t>1-a Acides gras saturés: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marL="0" indent="179388">
              <a:buNone/>
            </a:pPr>
            <a:endParaRPr lang="fr-FR" b="1" dirty="0" smtClean="0"/>
          </a:p>
          <a:p>
            <a:pPr marL="0" indent="179388">
              <a:buFont typeface="Wingdings" pitchFamily="2" charset="2"/>
              <a:buChar char="Ø"/>
            </a:pPr>
            <a:r>
              <a:rPr lang="fr-FR" sz="3600" b="1" dirty="0" smtClean="0"/>
              <a:t>Acides gras volatils </a:t>
            </a:r>
            <a:r>
              <a:rPr lang="fr-FR" sz="3600" b="1" dirty="0" smtClean="0">
                <a:solidFill>
                  <a:srgbClr val="FF0000"/>
                </a:solidFill>
              </a:rPr>
              <a:t>solubles: </a:t>
            </a:r>
          </a:p>
          <a:p>
            <a:pPr marL="0" indent="179388">
              <a:buFont typeface="Wingdings" pitchFamily="2" charset="2"/>
              <a:buChar char="Ø"/>
            </a:pPr>
            <a:r>
              <a:rPr lang="fr-FR" sz="3600" b="1" dirty="0" smtClean="0"/>
              <a:t>leur dosage est utilisé en beurrerie pour déceler l’addition de graisses étrangères.</a:t>
            </a:r>
          </a:p>
          <a:p>
            <a:pPr marL="0" indent="179388">
              <a:buFont typeface="Wingdings" pitchFamily="2" charset="2"/>
              <a:buChar char="Ø"/>
            </a:pPr>
            <a:r>
              <a:rPr lang="fr-FR" sz="3600" b="1" dirty="0" smtClean="0"/>
              <a:t>Acides gras volatils</a:t>
            </a:r>
            <a:r>
              <a:rPr lang="fr-FR" sz="3600" b="1" dirty="0" smtClean="0">
                <a:solidFill>
                  <a:srgbClr val="FF0000"/>
                </a:solidFill>
              </a:rPr>
              <a:t> insolubles</a:t>
            </a:r>
            <a:r>
              <a:rPr lang="fr-FR" sz="3600" b="1" dirty="0" smtClean="0"/>
              <a:t>: leur dosage est important  pour la recherche des fraudes .</a:t>
            </a:r>
          </a:p>
          <a:p>
            <a:pPr marL="0" indent="179388">
              <a:buFont typeface="Wingdings" pitchFamily="2" charset="2"/>
              <a:buChar char="Ø"/>
            </a:pPr>
            <a:r>
              <a:rPr lang="fr-FR" sz="3600" b="1" dirty="0" smtClean="0"/>
              <a:t> acides gras </a:t>
            </a:r>
            <a:r>
              <a:rPr lang="fr-FR" sz="3600" b="1" dirty="0" smtClean="0">
                <a:solidFill>
                  <a:srgbClr val="FF0000"/>
                </a:solidFill>
              </a:rPr>
              <a:t>fixes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2-a Acides gras insaturés</a:t>
            </a:r>
            <a:br>
              <a:rPr lang="fr-FR" b="1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360363">
              <a:buFont typeface="Wingdings" pitchFamily="2" charset="2"/>
              <a:buChar char="Ø"/>
            </a:pPr>
            <a:r>
              <a:rPr lang="fr-FR" sz="3600" b="1" dirty="0" err="1" smtClean="0"/>
              <a:t>Monoènes</a:t>
            </a:r>
            <a:r>
              <a:rPr lang="fr-FR" sz="3600" b="1" dirty="0" smtClean="0"/>
              <a:t>:  </a:t>
            </a:r>
            <a:r>
              <a:rPr lang="fr-FR" sz="3600" b="1" dirty="0" smtClean="0">
                <a:solidFill>
                  <a:srgbClr val="FF0000"/>
                </a:solidFill>
              </a:rPr>
              <a:t>l’acide oléique.</a:t>
            </a:r>
          </a:p>
          <a:p>
            <a:pPr marL="0" indent="360363">
              <a:buNone/>
            </a:pPr>
            <a:r>
              <a:rPr lang="fr-FR" sz="3600" b="1" dirty="0" smtClean="0"/>
              <a:t>la teneur de la matières grasse en acide oléique est fortement influencée par l’alimentation.</a:t>
            </a:r>
          </a:p>
          <a:p>
            <a:pPr marL="0" indent="360363">
              <a:buFont typeface="Wingdings" pitchFamily="2" charset="2"/>
              <a:buChar char="Ø"/>
            </a:pPr>
            <a:r>
              <a:rPr lang="fr-FR" sz="3600" b="1" dirty="0" err="1" smtClean="0"/>
              <a:t>Polyènes</a:t>
            </a:r>
            <a:r>
              <a:rPr lang="fr-FR" sz="3600" b="1" dirty="0" smtClean="0"/>
              <a:t>: </a:t>
            </a:r>
            <a:r>
              <a:rPr lang="fr-FR" sz="3600" b="1" dirty="0" smtClean="0">
                <a:solidFill>
                  <a:srgbClr val="FF0000"/>
                </a:solidFill>
              </a:rPr>
              <a:t>l’acide linoléique </a:t>
            </a:r>
          </a:p>
          <a:p>
            <a:pPr marL="0" indent="0"/>
            <a:r>
              <a:rPr lang="fr-FR" sz="3600" b="1" dirty="0" smtClean="0"/>
              <a:t>Les </a:t>
            </a:r>
            <a:r>
              <a:rPr lang="fr-FR" sz="3600" b="1" dirty="0" err="1" smtClean="0"/>
              <a:t>polyenes</a:t>
            </a:r>
            <a:r>
              <a:rPr lang="fr-FR" sz="3600" b="1" dirty="0" smtClean="0"/>
              <a:t> jouent un rôle  non </a:t>
            </a:r>
            <a:r>
              <a:rPr lang="fr-FR" sz="3600" b="1" dirty="0" err="1" smtClean="0"/>
              <a:t>negligeable</a:t>
            </a:r>
            <a:r>
              <a:rPr lang="fr-FR" sz="3600" b="1" dirty="0" smtClean="0"/>
              <a:t> en diététique humaine.</a:t>
            </a:r>
          </a:p>
          <a:p>
            <a:pPr marL="0" indent="360363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fr-FR" sz="3600" b="1" dirty="0" smtClean="0"/>
              <a:t>Le lait malpropre ou malodorant.</a:t>
            </a:r>
          </a:p>
          <a:p>
            <a:endParaRPr lang="fr-FR" sz="3600" b="1" dirty="0" smtClean="0"/>
          </a:p>
          <a:p>
            <a:r>
              <a:rPr lang="fr-FR" sz="3600" b="1" dirty="0" smtClean="0"/>
              <a:t>Le lait contenant des antiseptiques ou des antibiotiques.</a:t>
            </a:r>
          </a:p>
          <a:p>
            <a:endParaRPr lang="fr-FR" sz="3600" b="1" dirty="0" smtClean="0"/>
          </a:p>
          <a:p>
            <a:r>
              <a:rPr lang="fr-FR" sz="3600" b="1" dirty="0" smtClean="0"/>
              <a:t>Le lait coagulant à l’ébullition.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600200"/>
            <a:ext cx="8229600" cy="452596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fr-FR" sz="3600" b="1" dirty="0" smtClean="0"/>
              <a:t>   </a:t>
            </a:r>
            <a:r>
              <a:rPr lang="fr-FR" sz="4800" b="1" dirty="0" smtClean="0"/>
              <a:t>Les </a:t>
            </a:r>
            <a:r>
              <a:rPr lang="fr-FR" sz="4800" b="1" dirty="0" err="1" smtClean="0"/>
              <a:t>polyenes</a:t>
            </a:r>
            <a:r>
              <a:rPr lang="fr-FR" sz="4800" b="1" dirty="0" smtClean="0"/>
              <a:t>  possèdent  les  propriétés  suivantes :</a:t>
            </a:r>
          </a:p>
          <a:p>
            <a:r>
              <a:rPr lang="fr-FR" sz="4800" b="1" dirty="0" smtClean="0"/>
              <a:t>Action  bactériostatique.</a:t>
            </a:r>
          </a:p>
          <a:p>
            <a:r>
              <a:rPr lang="fr-FR" sz="4800" b="1" dirty="0" smtClean="0"/>
              <a:t>Sensibilité aux phénomène  d’oxydation</a:t>
            </a:r>
            <a:r>
              <a:rPr lang="fr-FR" sz="3600" b="1" dirty="0" smtClean="0"/>
              <a:t>.    </a:t>
            </a:r>
            <a:endParaRPr lang="fr-F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5400" b="1" dirty="0" smtClean="0"/>
              <a:t>2- Lipides complexes</a:t>
            </a:r>
            <a:endParaRPr lang="fr-FR" sz="5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marL="0" indent="360363"/>
            <a:r>
              <a:rPr lang="fr-FR" sz="4400" b="1" dirty="0" smtClean="0"/>
              <a:t>Ces lipides contiennent une fraction non lipidique. Selon la nature de cette fraction, on distingue:</a:t>
            </a:r>
          </a:p>
          <a:p>
            <a:pPr marL="0" indent="0">
              <a:buNone/>
            </a:pPr>
            <a:r>
              <a:rPr lang="fr-FR" sz="4400" b="1" dirty="0" smtClean="0"/>
              <a:t>Les lécithines, les </a:t>
            </a:r>
            <a:r>
              <a:rPr lang="fr-FR" sz="4400" b="1" dirty="0" err="1" smtClean="0"/>
              <a:t>céphalines</a:t>
            </a:r>
            <a:r>
              <a:rPr lang="fr-FR" sz="4400" b="1" dirty="0" smtClean="0"/>
              <a:t>  et  les  </a:t>
            </a:r>
            <a:r>
              <a:rPr lang="fr-FR" sz="4400" b="1" dirty="0" err="1" smtClean="0"/>
              <a:t>sphingo</a:t>
            </a:r>
            <a:r>
              <a:rPr lang="fr-FR" sz="4400" b="1" dirty="0" smtClean="0"/>
              <a:t>-</a:t>
            </a:r>
            <a:r>
              <a:rPr lang="fr-FR" sz="4400" b="1" dirty="0" err="1" smtClean="0"/>
              <a:t>phospholines</a:t>
            </a:r>
            <a:r>
              <a:rPr lang="fr-FR" sz="4400" b="1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6000" b="1" dirty="0" smtClean="0"/>
              <a:t>Intérêt</a:t>
            </a:r>
            <a:r>
              <a:rPr lang="fr-FR" sz="6000" dirty="0" smtClean="0"/>
              <a:t> </a:t>
            </a:r>
            <a:endParaRPr lang="fr-FR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360363">
              <a:buNone/>
            </a:pPr>
            <a:r>
              <a:rPr lang="fr-FR" sz="4000" b="1" dirty="0" smtClean="0"/>
              <a:t>Malgré leur faible taux, les lipides complexes jouent un rôle majeur dans la stabilité de la matière grasse:</a:t>
            </a:r>
          </a:p>
          <a:p>
            <a:pPr marL="0" indent="360363">
              <a:buNone/>
            </a:pPr>
            <a:endParaRPr lang="fr-FR" sz="4000" b="1" dirty="0" smtClean="0"/>
          </a:p>
          <a:p>
            <a:pPr marL="0" indent="360363">
              <a:buFont typeface="Wingdings" pitchFamily="2" charset="2"/>
              <a:buChar char="Ø"/>
            </a:pPr>
            <a:r>
              <a:rPr lang="fr-FR" sz="4000" b="1" dirty="0" smtClean="0"/>
              <a:t>Les lipides complexes sont dotés d’</a:t>
            </a:r>
            <a:r>
              <a:rPr lang="fr-FR" sz="4000" b="1" i="1" dirty="0" err="1" smtClean="0"/>
              <a:t>Amphilyophilie</a:t>
            </a:r>
            <a:r>
              <a:rPr lang="fr-FR" sz="4000" b="1" i="1" dirty="0" smtClean="0"/>
              <a:t>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marL="0" indent="360363">
              <a:buFont typeface="Wingdings" pitchFamily="2" charset="2"/>
              <a:buChar char="Ø"/>
            </a:pPr>
            <a:r>
              <a:rPr lang="fr-FR" sz="4000" b="1" dirty="0" smtClean="0"/>
              <a:t>Egalement responsable de la stabilisation de l’émulsion des triglycérides dans la phase aqueuse du lait.</a:t>
            </a:r>
          </a:p>
          <a:p>
            <a:pPr marL="0" indent="360363">
              <a:buFont typeface="Wingdings" pitchFamily="2" charset="2"/>
              <a:buChar char="Ø"/>
            </a:pPr>
            <a:r>
              <a:rPr lang="fr-FR" sz="4000" b="1" dirty="0" smtClean="0"/>
              <a:t>Les lipides complexes sont sensibles aux phénomène d’oxydation.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5400" b="1" dirty="0" smtClean="0"/>
              <a:t>3- Insaponifiables </a:t>
            </a:r>
            <a:endParaRPr lang="fr-FR" sz="5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indent="360363">
              <a:buNone/>
            </a:pPr>
            <a:r>
              <a:rPr lang="fr-FR" sz="4000" b="1" dirty="0" smtClean="0"/>
              <a:t>C’est un groupe qui résiste à l’hydrolyse:</a:t>
            </a:r>
          </a:p>
          <a:p>
            <a:pPr marL="0" indent="360363">
              <a:buFont typeface="Wingdings" pitchFamily="2" charset="2"/>
              <a:buChar char="Ø"/>
            </a:pPr>
            <a:r>
              <a:rPr lang="fr-FR" sz="4000" b="1" dirty="0" smtClean="0"/>
              <a:t>Caroténoïdes</a:t>
            </a:r>
          </a:p>
          <a:p>
            <a:pPr marL="0" indent="360363">
              <a:buFont typeface="Wingdings" pitchFamily="2" charset="2"/>
              <a:buChar char="Ø"/>
            </a:pPr>
            <a:r>
              <a:rPr lang="fr-FR" sz="4000" b="1" dirty="0" smtClean="0"/>
              <a:t>Stérols</a:t>
            </a:r>
          </a:p>
          <a:p>
            <a:pPr marL="0" indent="360363">
              <a:buFont typeface="Wingdings" pitchFamily="2" charset="2"/>
              <a:buChar char="Ø"/>
            </a:pPr>
            <a:r>
              <a:rPr lang="fr-FR" sz="4000" b="1" dirty="0" smtClean="0"/>
              <a:t>Tocophérols</a:t>
            </a:r>
          </a:p>
          <a:p>
            <a:pPr marL="0" indent="360363">
              <a:buFont typeface="Wingdings" pitchFamily="2" charset="2"/>
              <a:buChar char="Ø"/>
            </a:pPr>
            <a:r>
              <a:rPr lang="fr-FR" sz="4000" b="1" dirty="0" smtClean="0"/>
              <a:t>Autres constituants: vitamines ( A, E etc.)</a:t>
            </a:r>
            <a:endParaRPr lang="fr-F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b="1" dirty="0" smtClean="0"/>
              <a:t>4-Etat physique de la matière grasse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179388">
              <a:buNone/>
            </a:pPr>
            <a:r>
              <a:rPr lang="fr-FR" sz="4800" b="1" dirty="0" smtClean="0"/>
              <a:t>La matière grasse présente la particularité de se trouver dans le lait sous la forme d’une émulsion  :</a:t>
            </a:r>
          </a:p>
          <a:p>
            <a:pPr marL="0" indent="179388">
              <a:buNone/>
            </a:pPr>
            <a:r>
              <a:rPr lang="fr-FR" sz="4800" b="1" dirty="0" smtClean="0"/>
              <a:t>de globules gras sphériques.</a:t>
            </a:r>
            <a:endParaRPr lang="fr-F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/>
              <a:t>4-1 Dimensions et nombre des globules gras dans le lait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1903433"/>
            <a:ext cx="8229600" cy="4525963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360363">
              <a:buNone/>
            </a:pPr>
            <a:endParaRPr lang="fr-FR" sz="4000" b="1" dirty="0" smtClean="0"/>
          </a:p>
          <a:p>
            <a:pPr marL="0" indent="360363">
              <a:buNone/>
            </a:pPr>
            <a:endParaRPr lang="fr-FR" sz="4400" b="1" dirty="0" smtClean="0"/>
          </a:p>
          <a:p>
            <a:pPr marL="0" indent="360363">
              <a:buNone/>
            </a:pPr>
            <a:r>
              <a:rPr lang="fr-FR" sz="4400" b="1" dirty="0" smtClean="0"/>
              <a:t>Lait de vache:</a:t>
            </a:r>
          </a:p>
          <a:p>
            <a:pPr marL="0" indent="360363">
              <a:buNone/>
            </a:pPr>
            <a:r>
              <a:rPr lang="fr-FR" sz="4400" b="1" dirty="0" smtClean="0"/>
              <a:t>Le diamètre moyen est de 2.7 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marL="0" indent="360363">
              <a:buNone/>
            </a:pPr>
            <a:r>
              <a:rPr lang="fr-FR" sz="4400" b="1" dirty="0" smtClean="0"/>
              <a:t>Variations:</a:t>
            </a:r>
          </a:p>
          <a:p>
            <a:pPr marL="0" indent="360363">
              <a:buFont typeface="Wingdings" pitchFamily="2" charset="2"/>
              <a:buChar char="Ø"/>
            </a:pPr>
            <a:r>
              <a:rPr lang="fr-FR" sz="4400" b="1" dirty="0" smtClean="0"/>
              <a:t>Espèce.</a:t>
            </a:r>
          </a:p>
          <a:p>
            <a:pPr marL="0" indent="360363">
              <a:buFont typeface="Wingdings" pitchFamily="2" charset="2"/>
              <a:buChar char="Ø"/>
            </a:pPr>
            <a:r>
              <a:rPr lang="fr-FR" sz="4400" b="1" dirty="0" smtClean="0"/>
              <a:t>Race.</a:t>
            </a:r>
          </a:p>
          <a:p>
            <a:pPr marL="0" indent="360363">
              <a:buFont typeface="Wingdings" pitchFamily="2" charset="2"/>
              <a:buChar char="Ø"/>
            </a:pPr>
            <a:r>
              <a:rPr lang="fr-FR" sz="4400" b="1" dirty="0" smtClean="0"/>
              <a:t>Stade de lactation.</a:t>
            </a:r>
          </a:p>
          <a:p>
            <a:pPr marL="0" indent="360363">
              <a:buFont typeface="Wingdings" pitchFamily="2" charset="2"/>
              <a:buChar char="Ø"/>
            </a:pPr>
            <a:r>
              <a:rPr lang="fr-FR" sz="4400" b="1" dirty="0" smtClean="0"/>
              <a:t>Moment de la traite.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 smtClean="0"/>
              <a:t>4-2 FORMES ET ASSOCIATION DES GLOBULES GRAS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buNone/>
            </a:pPr>
            <a:r>
              <a:rPr lang="fr-FR" sz="4000" b="1" dirty="0" smtClean="0"/>
              <a:t> Les globules gras peuvent être rencontrés :</a:t>
            </a:r>
          </a:p>
          <a:p>
            <a:pPr>
              <a:buNone/>
            </a:pPr>
            <a:r>
              <a:rPr lang="fr-FR" sz="4000" b="1" dirty="0" smtClean="0"/>
              <a:t>        1 - à l’état libre</a:t>
            </a:r>
          </a:p>
          <a:p>
            <a:pPr>
              <a:buNone/>
            </a:pPr>
            <a:r>
              <a:rPr lang="fr-FR" sz="4000" b="1" dirty="0" smtClean="0"/>
              <a:t>       2 -association réversible	</a:t>
            </a:r>
          </a:p>
          <a:p>
            <a:pPr>
              <a:buNone/>
            </a:pPr>
            <a:r>
              <a:rPr lang="fr-FR" sz="4000" b="1" dirty="0" smtClean="0"/>
              <a:t>     3 -association irréversible. </a:t>
            </a:r>
          </a:p>
          <a:p>
            <a:pPr>
              <a:buNone/>
            </a:pPr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1- FORME   LIBRE   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0" indent="360363" algn="just">
              <a:buNone/>
            </a:pPr>
            <a:r>
              <a:rPr lang="fr-FR" sz="4000" b="1" dirty="0" smtClean="0"/>
              <a:t>Les globules gras libres : les globules  gras sont sphériques, indépendants . </a:t>
            </a:r>
          </a:p>
          <a:p>
            <a:pPr marL="0" indent="360363" algn="just">
              <a:buNone/>
            </a:pPr>
            <a:endParaRPr lang="fr-FR" sz="2800" b="1" dirty="0" smtClean="0"/>
          </a:p>
          <a:p>
            <a:pPr marL="0" indent="360363" algn="just">
              <a:buNone/>
            </a:pPr>
            <a:endParaRPr lang="fr-FR" sz="2800" b="1" dirty="0" smtClean="0"/>
          </a:p>
          <a:p>
            <a:pPr marL="0" indent="360363" algn="just">
              <a:buNone/>
            </a:pPr>
            <a:r>
              <a:rPr lang="fr-FR" sz="2800" b="1" dirty="0" smtClean="0"/>
              <a:t>                                                                                              </a:t>
            </a:r>
          </a:p>
          <a:p>
            <a:pPr marL="0" indent="360363" algn="just">
              <a:buNone/>
            </a:pPr>
            <a:r>
              <a:rPr lang="fr-FR" sz="2800" b="1" dirty="0" smtClean="0"/>
              <a:t>                                     </a:t>
            </a:r>
          </a:p>
          <a:p>
            <a:pPr marL="0" indent="360363">
              <a:buNone/>
            </a:pPr>
            <a:r>
              <a:rPr lang="fr-FR" sz="2800" b="1" dirty="0" smtClean="0"/>
              <a:t>          </a:t>
            </a:r>
            <a:endParaRPr lang="fr-FR" sz="2800" b="1" dirty="0"/>
          </a:p>
        </p:txBody>
      </p:sp>
      <p:sp>
        <p:nvSpPr>
          <p:cNvPr id="4" name="Ellipse 3"/>
          <p:cNvSpPr/>
          <p:nvPr/>
        </p:nvSpPr>
        <p:spPr>
          <a:xfrm rot="2702186">
            <a:off x="2435717" y="3283114"/>
            <a:ext cx="942164" cy="14257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 rot="2726688">
            <a:off x="2555796" y="3341087"/>
            <a:ext cx="738555" cy="12725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 rot="651629">
            <a:off x="4756937" y="3143644"/>
            <a:ext cx="914962" cy="128567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 rot="789523">
            <a:off x="4852304" y="3263179"/>
            <a:ext cx="715199" cy="10562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 rot="2201712">
            <a:off x="3593079" y="4454244"/>
            <a:ext cx="1003011" cy="67134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 rot="18486207">
            <a:off x="3843353" y="4417991"/>
            <a:ext cx="512315" cy="7765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4062335" y="3789039"/>
            <a:ext cx="437658" cy="218331"/>
          </a:xfrm>
          <a:custGeom>
            <a:avLst/>
            <a:gdLst>
              <a:gd name="connsiteX0" fmla="*/ 0 w 559633"/>
              <a:gd name="connsiteY0" fmla="*/ 99935 h 494676"/>
              <a:gd name="connsiteX1" fmla="*/ 224853 w 559633"/>
              <a:gd name="connsiteY1" fmla="*/ 489679 h 494676"/>
              <a:gd name="connsiteX2" fmla="*/ 509666 w 559633"/>
              <a:gd name="connsiteY2" fmla="*/ 69954 h 494676"/>
              <a:gd name="connsiteX3" fmla="*/ 524656 w 559633"/>
              <a:gd name="connsiteY3" fmla="*/ 69954 h 494676"/>
              <a:gd name="connsiteX4" fmla="*/ 509666 w 559633"/>
              <a:gd name="connsiteY4" fmla="*/ 39974 h 494676"/>
              <a:gd name="connsiteX5" fmla="*/ 494676 w 559633"/>
              <a:gd name="connsiteY5" fmla="*/ 54964 h 494676"/>
              <a:gd name="connsiteX6" fmla="*/ 509666 w 559633"/>
              <a:gd name="connsiteY6" fmla="*/ 84944 h 49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9633" h="494676">
                <a:moveTo>
                  <a:pt x="0" y="99935"/>
                </a:moveTo>
                <a:cubicBezTo>
                  <a:pt x="69954" y="297305"/>
                  <a:pt x="139909" y="494676"/>
                  <a:pt x="224853" y="489679"/>
                </a:cubicBezTo>
                <a:cubicBezTo>
                  <a:pt x="309797" y="484682"/>
                  <a:pt x="459699" y="139908"/>
                  <a:pt x="509666" y="69954"/>
                </a:cubicBezTo>
                <a:cubicBezTo>
                  <a:pt x="559633" y="0"/>
                  <a:pt x="524656" y="74951"/>
                  <a:pt x="524656" y="69954"/>
                </a:cubicBezTo>
                <a:cubicBezTo>
                  <a:pt x="524656" y="64957"/>
                  <a:pt x="514663" y="42472"/>
                  <a:pt x="509666" y="39974"/>
                </a:cubicBezTo>
                <a:cubicBezTo>
                  <a:pt x="504669" y="37476"/>
                  <a:pt x="494676" y="47469"/>
                  <a:pt x="494676" y="54964"/>
                </a:cubicBezTo>
                <a:cubicBezTo>
                  <a:pt x="494676" y="62459"/>
                  <a:pt x="502171" y="73701"/>
                  <a:pt x="509666" y="84944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/>
          <p:cNvCxnSpPr/>
          <p:nvPr/>
        </p:nvCxnSpPr>
        <p:spPr>
          <a:xfrm flipV="1">
            <a:off x="4355976" y="3501008"/>
            <a:ext cx="288032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3995936" y="3501008"/>
            <a:ext cx="216024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>
            <a:off x="2267744" y="3573016"/>
            <a:ext cx="216024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H="1">
            <a:off x="2555776" y="3212976"/>
            <a:ext cx="216024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5796136" y="3429000"/>
            <a:ext cx="216024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5868144" y="3789040"/>
            <a:ext cx="0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5868144" y="4005064"/>
            <a:ext cx="432048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H="1">
            <a:off x="3491880" y="3284984"/>
            <a:ext cx="216024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2843808" y="3212976"/>
            <a:ext cx="288032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3419872" y="3140968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rc 35"/>
          <p:cNvSpPr/>
          <p:nvPr/>
        </p:nvSpPr>
        <p:spPr>
          <a:xfrm rot="1557125" flipV="1">
            <a:off x="1978947" y="4308734"/>
            <a:ext cx="1197338" cy="60149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0" name="Connecteur droit 39"/>
          <p:cNvCxnSpPr/>
          <p:nvPr/>
        </p:nvCxnSpPr>
        <p:spPr>
          <a:xfrm>
            <a:off x="2483768" y="5085184"/>
            <a:ext cx="360040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2555776" y="4797152"/>
            <a:ext cx="360040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rc 42"/>
          <p:cNvSpPr/>
          <p:nvPr/>
        </p:nvSpPr>
        <p:spPr>
          <a:xfrm rot="7810480">
            <a:off x="4748981" y="3694274"/>
            <a:ext cx="1184333" cy="824838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5" name="Connecteur droit 44"/>
          <p:cNvCxnSpPr/>
          <p:nvPr/>
        </p:nvCxnSpPr>
        <p:spPr>
          <a:xfrm>
            <a:off x="1835696" y="3933056"/>
            <a:ext cx="288032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 flipH="1">
            <a:off x="2051720" y="4509120"/>
            <a:ext cx="144016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4716016" y="4653136"/>
            <a:ext cx="36004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3347864" y="4365104"/>
            <a:ext cx="72008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3851920" y="3789040"/>
            <a:ext cx="72008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flipH="1">
            <a:off x="4644008" y="4869160"/>
            <a:ext cx="72008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4724400" y="4373488"/>
            <a:ext cx="72008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3707904" y="4005064"/>
            <a:ext cx="0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4572000" y="4221088"/>
            <a:ext cx="72008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 flipH="1">
            <a:off x="5436096" y="4437112"/>
            <a:ext cx="360040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Arc 65"/>
          <p:cNvSpPr/>
          <p:nvPr/>
        </p:nvSpPr>
        <p:spPr>
          <a:xfrm rot="7810480">
            <a:off x="4748981" y="4095144"/>
            <a:ext cx="1184333" cy="824838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0" name="Connecteur droit 69"/>
          <p:cNvCxnSpPr/>
          <p:nvPr/>
        </p:nvCxnSpPr>
        <p:spPr>
          <a:xfrm>
            <a:off x="5652120" y="3068960"/>
            <a:ext cx="216024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 flipV="1">
            <a:off x="4788024" y="3068960"/>
            <a:ext cx="288032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 flipV="1">
            <a:off x="4211960" y="4077072"/>
            <a:ext cx="288032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b="1" spc="300" dirty="0" smtClean="0">
                <a:solidFill>
                  <a:srgbClr val="002060"/>
                </a:solidFill>
              </a:rPr>
              <a:t>2-Propriétés physiques du lait</a:t>
            </a:r>
            <a:endParaRPr lang="fr-FR" b="1" spc="300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fr-FR" sz="3600" b="1" dirty="0" smtClean="0"/>
              <a:t>Le lait est blanc opaque (blanc mat),plus ou moins coloré en jaune (selon la teneur en (</a:t>
            </a:r>
            <a:r>
              <a:rPr lang="fr-FR" sz="3600" b="1" i="1" dirty="0" err="1" smtClean="0"/>
              <a:t>bêtacarotènes</a:t>
            </a:r>
            <a:r>
              <a:rPr lang="fr-FR" sz="3600" b="1" dirty="0" smtClean="0"/>
              <a:t>)</a:t>
            </a:r>
          </a:p>
          <a:p>
            <a:r>
              <a:rPr lang="fr-FR" sz="3600" b="1" dirty="0" smtClean="0"/>
              <a:t>Saveur douçâtre et goût variable selon les espèces animales.</a:t>
            </a:r>
            <a:endParaRPr lang="fr-F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600" b="1" dirty="0" smtClean="0"/>
              <a:t>2-ASSOCIATION RÉVERSIBLE (CLUSTERING)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marL="0" indent="179388">
              <a:buNone/>
            </a:pPr>
            <a:endParaRPr lang="fr-FR" sz="2000" dirty="0" smtClean="0"/>
          </a:p>
          <a:p>
            <a:pPr marL="0" indent="179388">
              <a:buNone/>
            </a:pPr>
            <a:endParaRPr lang="fr-FR" sz="2000" dirty="0" smtClean="0"/>
          </a:p>
          <a:p>
            <a:pPr marL="0" indent="179388">
              <a:buNone/>
            </a:pPr>
            <a:endParaRPr lang="fr-FR" sz="2000" dirty="0" smtClean="0"/>
          </a:p>
          <a:p>
            <a:pPr marL="0" indent="179388">
              <a:buNone/>
            </a:pPr>
            <a:endParaRPr lang="fr-FR" sz="2800" b="1" dirty="0" smtClean="0"/>
          </a:p>
          <a:p>
            <a:pPr marL="0" indent="179388">
              <a:buNone/>
            </a:pPr>
            <a:r>
              <a:rPr lang="fr-FR" b="1" dirty="0" smtClean="0"/>
              <a:t>Formation de grappes « clusters »: les globules gras sont en contact les uns aux autres, ils peuvent retrouver leur individualité (réversibilité).</a:t>
            </a:r>
          </a:p>
          <a:p>
            <a:pPr marL="0" indent="179388">
              <a:buFont typeface="Wingdings" pitchFamily="2" charset="2"/>
              <a:buChar char="Ø"/>
            </a:pPr>
            <a:endParaRPr lang="fr-FR" sz="2000" dirty="0" smtClean="0"/>
          </a:p>
          <a:p>
            <a:pPr marL="0" indent="179388">
              <a:buFont typeface="Wingdings" pitchFamily="2" charset="2"/>
              <a:buChar char="Ø"/>
            </a:pPr>
            <a:endParaRPr lang="fr-FR" sz="2000" dirty="0" smtClean="0"/>
          </a:p>
        </p:txBody>
      </p:sp>
      <p:sp>
        <p:nvSpPr>
          <p:cNvPr id="6" name="Ellipse 5"/>
          <p:cNvSpPr/>
          <p:nvPr/>
        </p:nvSpPr>
        <p:spPr>
          <a:xfrm rot="3397278">
            <a:off x="1741515" y="1761539"/>
            <a:ext cx="576064" cy="11195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 rot="2045759">
            <a:off x="2694489" y="2872493"/>
            <a:ext cx="419248" cy="82519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 rot="3768550">
            <a:off x="2167400" y="2194645"/>
            <a:ext cx="689269" cy="11666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 rot="2259116">
            <a:off x="2605606" y="2767978"/>
            <a:ext cx="554578" cy="10594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 rot="1494342">
            <a:off x="3259147" y="2286343"/>
            <a:ext cx="576064" cy="9361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 rot="3344231">
            <a:off x="1869383" y="1851399"/>
            <a:ext cx="351649" cy="9644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 rot="3754205">
            <a:off x="2265913" y="2230285"/>
            <a:ext cx="550216" cy="107823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 rot="1753385">
            <a:off x="3325919" y="2401834"/>
            <a:ext cx="406018" cy="7161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Arc 20"/>
          <p:cNvSpPr/>
          <p:nvPr/>
        </p:nvSpPr>
        <p:spPr>
          <a:xfrm rot="878105">
            <a:off x="2726510" y="1922513"/>
            <a:ext cx="727312" cy="874880"/>
          </a:xfrm>
          <a:prstGeom prst="arc">
            <a:avLst>
              <a:gd name="adj1" fmla="val 9643036"/>
              <a:gd name="adj2" fmla="val 69935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Arc 21"/>
          <p:cNvSpPr/>
          <p:nvPr/>
        </p:nvSpPr>
        <p:spPr>
          <a:xfrm rot="878105">
            <a:off x="2863941" y="2037563"/>
            <a:ext cx="487382" cy="791952"/>
          </a:xfrm>
          <a:prstGeom prst="arc">
            <a:avLst>
              <a:gd name="adj1" fmla="val 9643036"/>
              <a:gd name="adj2" fmla="val 164334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Arc 22"/>
          <p:cNvSpPr/>
          <p:nvPr/>
        </p:nvSpPr>
        <p:spPr>
          <a:xfrm rot="7979463">
            <a:off x="3342242" y="2850882"/>
            <a:ext cx="576064" cy="432048"/>
          </a:xfrm>
          <a:prstGeom prst="arc">
            <a:avLst>
              <a:gd name="adj1" fmla="val 14268600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Arc 23"/>
          <p:cNvSpPr/>
          <p:nvPr/>
        </p:nvSpPr>
        <p:spPr>
          <a:xfrm rot="7979463">
            <a:off x="2590598" y="3066993"/>
            <a:ext cx="878482" cy="674156"/>
          </a:xfrm>
          <a:prstGeom prst="arc">
            <a:avLst>
              <a:gd name="adj1" fmla="val 14268600"/>
              <a:gd name="adj2" fmla="val 2065525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 droit 25"/>
          <p:cNvCxnSpPr/>
          <p:nvPr/>
        </p:nvCxnSpPr>
        <p:spPr>
          <a:xfrm>
            <a:off x="3491880" y="1844824"/>
            <a:ext cx="216024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2051720" y="3356992"/>
            <a:ext cx="504056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3923928" y="2132856"/>
            <a:ext cx="216024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1259632" y="2348880"/>
            <a:ext cx="216024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3347864" y="3645024"/>
            <a:ext cx="216024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H="1">
            <a:off x="3995936" y="2492896"/>
            <a:ext cx="360040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rc 33"/>
          <p:cNvSpPr/>
          <p:nvPr/>
        </p:nvSpPr>
        <p:spPr>
          <a:xfrm rot="13800416">
            <a:off x="1800882" y="3080268"/>
            <a:ext cx="576064" cy="365762"/>
          </a:xfrm>
          <a:prstGeom prst="arc">
            <a:avLst>
              <a:gd name="adj1" fmla="val 14268600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Arc 34"/>
          <p:cNvSpPr/>
          <p:nvPr/>
        </p:nvSpPr>
        <p:spPr>
          <a:xfrm rot="18644517">
            <a:off x="2634402" y="1644259"/>
            <a:ext cx="633466" cy="878126"/>
          </a:xfrm>
          <a:prstGeom prst="arc">
            <a:avLst>
              <a:gd name="adj1" fmla="val 15097990"/>
              <a:gd name="adj2" fmla="val 1839875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/>
          <p:cNvCxnSpPr/>
          <p:nvPr/>
        </p:nvCxnSpPr>
        <p:spPr>
          <a:xfrm flipH="1">
            <a:off x="3923928" y="3068960"/>
            <a:ext cx="360040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2195736" y="3429000"/>
            <a:ext cx="216024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3419872" y="3717032"/>
            <a:ext cx="432048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V="1">
            <a:off x="2987824" y="3861048"/>
            <a:ext cx="360040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1619672" y="2852936"/>
            <a:ext cx="144016" cy="432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3347864" y="3284984"/>
            <a:ext cx="216024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1475656" y="1916832"/>
            <a:ext cx="36004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179388">
              <a:buFont typeface="Wingdings" pitchFamily="2" charset="2"/>
              <a:buChar char="Ø"/>
            </a:pPr>
            <a:r>
              <a:rPr lang="fr-FR" sz="3600" b="1" i="1" dirty="0" smtClean="0"/>
              <a:t>Mécanisme</a:t>
            </a:r>
            <a:r>
              <a:rPr lang="fr-FR" sz="3600" b="1" dirty="0" smtClean="0"/>
              <a:t> : l’adhésion des globules gras  est sous l’action des agglutinines (globulines)qui sont des protéines présentes à la surface des membranes.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17681"/>
            <a:ext cx="8229600" cy="4525963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179388">
              <a:buFont typeface="Wingdings" pitchFamily="2" charset="2"/>
              <a:buChar char="Ø"/>
            </a:pPr>
            <a:r>
              <a:rPr lang="fr-FR" sz="4000" b="1" dirty="0" smtClean="0"/>
              <a:t>Facteurs:</a:t>
            </a:r>
          </a:p>
          <a:p>
            <a:pPr marL="0" indent="179388">
              <a:buNone/>
            </a:pPr>
            <a:r>
              <a:rPr lang="fr-FR" sz="4000" b="1" dirty="0" smtClean="0"/>
              <a:t>  </a:t>
            </a:r>
            <a:r>
              <a:rPr lang="fr-FR" sz="4000" b="1" dirty="0" smtClean="0">
                <a:solidFill>
                  <a:srgbClr val="FF0000"/>
                </a:solidFill>
              </a:rPr>
              <a:t>Favorisants</a:t>
            </a:r>
            <a:r>
              <a:rPr lang="fr-FR" sz="4000" b="1" dirty="0" smtClean="0"/>
              <a:t> </a:t>
            </a:r>
          </a:p>
          <a:p>
            <a:pPr marL="0" indent="179388">
              <a:buNone/>
            </a:pPr>
            <a:r>
              <a:rPr lang="fr-FR" sz="4000" b="1" dirty="0" smtClean="0"/>
              <a:t>    - rapprochement des globules gras                       concentration en matière grasse.</a:t>
            </a:r>
          </a:p>
          <a:p>
            <a:pPr marL="0" indent="179388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 Antagonistes</a:t>
            </a:r>
          </a:p>
          <a:p>
            <a:pPr marL="0" indent="179388">
              <a:buNone/>
            </a:pPr>
            <a:r>
              <a:rPr lang="fr-FR" sz="4000" b="1" dirty="0" smtClean="0"/>
              <a:t> (empêchant le rapprochement) : température élevée: sup à 65 °C. </a:t>
            </a:r>
            <a:endParaRPr lang="fr-F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fr-FR" b="1" dirty="0" smtClean="0">
                <a:solidFill>
                  <a:schemeClr val="dk1"/>
                </a:solidFill>
              </a:rPr>
              <a:t>3-Association irréversible (</a:t>
            </a:r>
            <a:r>
              <a:rPr lang="fr-FR" b="1" dirty="0" err="1" smtClean="0">
                <a:solidFill>
                  <a:schemeClr val="dk1"/>
                </a:solidFill>
              </a:rPr>
              <a:t>Clumping</a:t>
            </a:r>
            <a:r>
              <a:rPr lang="fr-FR" dirty="0" smtClean="0">
                <a:solidFill>
                  <a:schemeClr val="dk1"/>
                </a:solidFill>
              </a:rPr>
              <a:t>)</a:t>
            </a:r>
            <a:endParaRPr lang="fr-FR" dirty="0">
              <a:solidFill>
                <a:schemeClr val="dk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179388">
              <a:buNone/>
            </a:pPr>
            <a:r>
              <a:rPr lang="fr-FR" sz="4000" b="1" dirty="0" smtClean="0"/>
              <a:t>Formation d’amas ou de </a:t>
            </a:r>
            <a:r>
              <a:rPr lang="fr-FR" sz="4000" b="1" dirty="0" err="1" smtClean="0"/>
              <a:t>clumps</a:t>
            </a:r>
            <a:r>
              <a:rPr lang="fr-FR" sz="4000" b="1" dirty="0" smtClean="0"/>
              <a:t>.</a:t>
            </a:r>
          </a:p>
          <a:p>
            <a:pPr marL="0" indent="179388">
              <a:buNone/>
            </a:pPr>
            <a:r>
              <a:rPr lang="fr-FR" sz="4000" b="1" dirty="0" smtClean="0"/>
              <a:t>Les globules gras dont la membrane est rompue  sont intimement associés par une couche de matière grasse hydrophobe.</a:t>
            </a:r>
          </a:p>
          <a:p>
            <a:pPr marL="0" indent="179388">
              <a:buNone/>
            </a:pPr>
            <a:r>
              <a:rPr lang="fr-FR" sz="4000" b="1" dirty="0" smtClean="0"/>
              <a:t>Les globules gras ont perdu leur individualité.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Association irréversible (</a:t>
            </a:r>
            <a:r>
              <a:rPr lang="fr-FR" dirty="0" err="1" smtClean="0"/>
              <a:t>Clumping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004320"/>
            <a:ext cx="8661648" cy="492514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179388">
              <a:buNone/>
            </a:pPr>
            <a:endParaRPr lang="fr-FR" sz="2000" dirty="0" smtClean="0"/>
          </a:p>
          <a:p>
            <a:pPr marL="0" indent="179388">
              <a:buNone/>
            </a:pPr>
            <a:endParaRPr lang="fr-FR" sz="2000" dirty="0" smtClean="0"/>
          </a:p>
          <a:p>
            <a:pPr marL="0" indent="179388">
              <a:buNone/>
            </a:pPr>
            <a:endParaRPr lang="fr-FR" sz="2000" dirty="0" smtClean="0"/>
          </a:p>
          <a:p>
            <a:pPr marL="0" indent="179388">
              <a:buNone/>
            </a:pPr>
            <a:endParaRPr lang="fr-FR" sz="2000" dirty="0" smtClean="0"/>
          </a:p>
          <a:p>
            <a:pPr marL="0" indent="179388">
              <a:buNone/>
            </a:pPr>
            <a:endParaRPr lang="fr-FR" sz="2000" dirty="0" smtClean="0"/>
          </a:p>
          <a:p>
            <a:pPr marL="0" indent="179388">
              <a:buNone/>
            </a:pPr>
            <a:endParaRPr lang="fr-FR" sz="2000" dirty="0" smtClean="0"/>
          </a:p>
          <a:p>
            <a:pPr marL="0" indent="179388">
              <a:buNone/>
            </a:pPr>
            <a:endParaRPr lang="fr-FR" sz="2000" dirty="0" smtClean="0"/>
          </a:p>
          <a:p>
            <a:pPr marL="0" indent="179388">
              <a:buNone/>
            </a:pPr>
            <a:r>
              <a:rPr lang="fr-FR" sz="2000" dirty="0" smtClean="0"/>
              <a:t>                                                                  </a:t>
            </a:r>
          </a:p>
          <a:p>
            <a:pPr marL="0" indent="179388">
              <a:buNone/>
            </a:pPr>
            <a:endParaRPr lang="fr-FR" sz="2000" dirty="0" smtClean="0">
              <a:solidFill>
                <a:srgbClr val="FF0000"/>
              </a:solidFill>
            </a:endParaRPr>
          </a:p>
          <a:p>
            <a:pPr marL="0" indent="179388">
              <a:buNone/>
            </a:pPr>
            <a:endParaRPr lang="fr-FR" sz="2000" dirty="0" smtClean="0">
              <a:solidFill>
                <a:srgbClr val="FF0000"/>
              </a:solidFill>
            </a:endParaRPr>
          </a:p>
          <a:p>
            <a:pPr marL="0" indent="179388">
              <a:buNone/>
            </a:pPr>
            <a:endParaRPr lang="fr-FR" sz="2000" dirty="0" smtClean="0"/>
          </a:p>
          <a:p>
            <a:pPr marL="0" indent="179388">
              <a:buNone/>
            </a:pPr>
            <a:r>
              <a:rPr lang="fr-FR" sz="2000" dirty="0" smtClean="0"/>
              <a:t>                             </a:t>
            </a:r>
          </a:p>
          <a:p>
            <a:pPr marL="0" indent="179388">
              <a:buNone/>
            </a:pPr>
            <a:endParaRPr lang="fr-FR" sz="2000" dirty="0" smtClean="0"/>
          </a:p>
          <a:p>
            <a:pPr marL="0" indent="179388">
              <a:buNone/>
            </a:pPr>
            <a:endParaRPr lang="fr-FR" sz="2000" dirty="0"/>
          </a:p>
        </p:txBody>
      </p:sp>
      <p:sp>
        <p:nvSpPr>
          <p:cNvPr id="4" name="Ellipse 3"/>
          <p:cNvSpPr/>
          <p:nvPr/>
        </p:nvSpPr>
        <p:spPr>
          <a:xfrm rot="3383543">
            <a:off x="1360799" y="3176332"/>
            <a:ext cx="432048" cy="64748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 rot="3383543">
            <a:off x="1411935" y="3232319"/>
            <a:ext cx="340346" cy="54820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347864" y="3284984"/>
            <a:ext cx="22322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b="1" dirty="0" smtClean="0"/>
              <a:t>  </a:t>
            </a:r>
            <a:r>
              <a:rPr lang="fr-FR" sz="2400" b="1" dirty="0" smtClean="0"/>
              <a:t>globule isolé</a:t>
            </a:r>
          </a:p>
          <a:p>
            <a:endParaRPr lang="fr-FR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3419872" y="4149080"/>
            <a:ext cx="54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  Rupture partielle de la membrane.</a:t>
            </a:r>
            <a:endParaRPr lang="fr-FR" sz="2000" b="1" dirty="0"/>
          </a:p>
        </p:txBody>
      </p:sp>
      <p:sp>
        <p:nvSpPr>
          <p:cNvPr id="14" name="Ellipse 13"/>
          <p:cNvSpPr/>
          <p:nvPr/>
        </p:nvSpPr>
        <p:spPr>
          <a:xfrm rot="1168161">
            <a:off x="1110409" y="5302659"/>
            <a:ext cx="601389" cy="93610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Oval 2"/>
          <p:cNvSpPr>
            <a:spLocks noChangeArrowheads="1"/>
          </p:cNvSpPr>
          <p:nvPr/>
        </p:nvSpPr>
        <p:spPr bwMode="auto">
          <a:xfrm rot="1144939">
            <a:off x="1226768" y="5420581"/>
            <a:ext cx="415800" cy="74987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" name="Forme libre 26"/>
          <p:cNvSpPr/>
          <p:nvPr/>
        </p:nvSpPr>
        <p:spPr>
          <a:xfrm>
            <a:off x="1199213" y="4931764"/>
            <a:ext cx="880716" cy="524656"/>
          </a:xfrm>
          <a:custGeom>
            <a:avLst/>
            <a:gdLst>
              <a:gd name="connsiteX0" fmla="*/ 299803 w 880716"/>
              <a:gd name="connsiteY0" fmla="*/ 494675 h 524656"/>
              <a:gd name="connsiteX1" fmla="*/ 299803 w 880716"/>
              <a:gd name="connsiteY1" fmla="*/ 494675 h 524656"/>
              <a:gd name="connsiteX2" fmla="*/ 269823 w 880716"/>
              <a:gd name="connsiteY2" fmla="*/ 269823 h 524656"/>
              <a:gd name="connsiteX3" fmla="*/ 209862 w 880716"/>
              <a:gd name="connsiteY3" fmla="*/ 194872 h 524656"/>
              <a:gd name="connsiteX4" fmla="*/ 59961 w 880716"/>
              <a:gd name="connsiteY4" fmla="*/ 179882 h 524656"/>
              <a:gd name="connsiteX5" fmla="*/ 14990 w 880716"/>
              <a:gd name="connsiteY5" fmla="*/ 149902 h 524656"/>
              <a:gd name="connsiteX6" fmla="*/ 0 w 880716"/>
              <a:gd name="connsiteY6" fmla="*/ 104931 h 524656"/>
              <a:gd name="connsiteX7" fmla="*/ 14990 w 880716"/>
              <a:gd name="connsiteY7" fmla="*/ 44970 h 524656"/>
              <a:gd name="connsiteX8" fmla="*/ 104931 w 880716"/>
              <a:gd name="connsiteY8" fmla="*/ 0 h 524656"/>
              <a:gd name="connsiteX9" fmla="*/ 494676 w 880716"/>
              <a:gd name="connsiteY9" fmla="*/ 14990 h 524656"/>
              <a:gd name="connsiteX10" fmla="*/ 614597 w 880716"/>
              <a:gd name="connsiteY10" fmla="*/ 29980 h 524656"/>
              <a:gd name="connsiteX11" fmla="*/ 644577 w 880716"/>
              <a:gd name="connsiteY11" fmla="*/ 59961 h 524656"/>
              <a:gd name="connsiteX12" fmla="*/ 764498 w 880716"/>
              <a:gd name="connsiteY12" fmla="*/ 89941 h 524656"/>
              <a:gd name="connsiteX13" fmla="*/ 854439 w 880716"/>
              <a:gd name="connsiteY13" fmla="*/ 149902 h 524656"/>
              <a:gd name="connsiteX14" fmla="*/ 794479 w 880716"/>
              <a:gd name="connsiteY14" fmla="*/ 299803 h 524656"/>
              <a:gd name="connsiteX15" fmla="*/ 749508 w 880716"/>
              <a:gd name="connsiteY15" fmla="*/ 299803 h 524656"/>
              <a:gd name="connsiteX16" fmla="*/ 359764 w 880716"/>
              <a:gd name="connsiteY16" fmla="*/ 524656 h 524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80716" h="524656">
                <a:moveTo>
                  <a:pt x="299803" y="494675"/>
                </a:moveTo>
                <a:lnTo>
                  <a:pt x="299803" y="494675"/>
                </a:lnTo>
                <a:cubicBezTo>
                  <a:pt x="292586" y="429724"/>
                  <a:pt x="284775" y="337109"/>
                  <a:pt x="269823" y="269823"/>
                </a:cubicBezTo>
                <a:cubicBezTo>
                  <a:pt x="261609" y="232857"/>
                  <a:pt x="253760" y="205002"/>
                  <a:pt x="209862" y="194872"/>
                </a:cubicBezTo>
                <a:cubicBezTo>
                  <a:pt x="160932" y="183581"/>
                  <a:pt x="109928" y="184879"/>
                  <a:pt x="59961" y="179882"/>
                </a:cubicBezTo>
                <a:cubicBezTo>
                  <a:pt x="44971" y="169889"/>
                  <a:pt x="26245" y="163970"/>
                  <a:pt x="14990" y="149902"/>
                </a:cubicBezTo>
                <a:cubicBezTo>
                  <a:pt x="5119" y="137563"/>
                  <a:pt x="0" y="120732"/>
                  <a:pt x="0" y="104931"/>
                </a:cubicBezTo>
                <a:cubicBezTo>
                  <a:pt x="0" y="84329"/>
                  <a:pt x="3562" y="62112"/>
                  <a:pt x="14990" y="44970"/>
                </a:cubicBezTo>
                <a:cubicBezTo>
                  <a:pt x="31595" y="20063"/>
                  <a:pt x="79279" y="8551"/>
                  <a:pt x="104931" y="0"/>
                </a:cubicBezTo>
                <a:cubicBezTo>
                  <a:pt x="234846" y="4997"/>
                  <a:pt x="364889" y="7356"/>
                  <a:pt x="494676" y="14990"/>
                </a:cubicBezTo>
                <a:cubicBezTo>
                  <a:pt x="534891" y="17356"/>
                  <a:pt x="576011" y="18404"/>
                  <a:pt x="614597" y="29980"/>
                </a:cubicBezTo>
                <a:cubicBezTo>
                  <a:pt x="628134" y="34041"/>
                  <a:pt x="632458" y="52690"/>
                  <a:pt x="644577" y="59961"/>
                </a:cubicBezTo>
                <a:cubicBezTo>
                  <a:pt x="667623" y="73789"/>
                  <a:pt x="748380" y="86717"/>
                  <a:pt x="764498" y="89941"/>
                </a:cubicBezTo>
                <a:cubicBezTo>
                  <a:pt x="794478" y="109928"/>
                  <a:pt x="858418" y="114090"/>
                  <a:pt x="854439" y="149902"/>
                </a:cubicBezTo>
                <a:cubicBezTo>
                  <a:pt x="842453" y="257776"/>
                  <a:pt x="880716" y="285430"/>
                  <a:pt x="794479" y="299803"/>
                </a:cubicBezTo>
                <a:cubicBezTo>
                  <a:pt x="779693" y="302267"/>
                  <a:pt x="764498" y="299803"/>
                  <a:pt x="749508" y="299803"/>
                </a:cubicBezTo>
                <a:lnTo>
                  <a:pt x="359764" y="524656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orme libre 28"/>
          <p:cNvSpPr/>
          <p:nvPr/>
        </p:nvSpPr>
        <p:spPr>
          <a:xfrm>
            <a:off x="1691680" y="5445224"/>
            <a:ext cx="865572" cy="811618"/>
          </a:xfrm>
          <a:custGeom>
            <a:avLst/>
            <a:gdLst>
              <a:gd name="connsiteX0" fmla="*/ 50514 w 865572"/>
              <a:gd name="connsiteY0" fmla="*/ 393373 h 811618"/>
              <a:gd name="connsiteX1" fmla="*/ 50514 w 865572"/>
              <a:gd name="connsiteY1" fmla="*/ 393373 h 811618"/>
              <a:gd name="connsiteX2" fmla="*/ 365307 w 865572"/>
              <a:gd name="connsiteY2" fmla="*/ 393373 h 811618"/>
              <a:gd name="connsiteX3" fmla="*/ 395288 w 865572"/>
              <a:gd name="connsiteY3" fmla="*/ 363392 h 811618"/>
              <a:gd name="connsiteX4" fmla="*/ 410278 w 865572"/>
              <a:gd name="connsiteY4" fmla="*/ 318422 h 811618"/>
              <a:gd name="connsiteX5" fmla="*/ 365307 w 865572"/>
              <a:gd name="connsiteY5" fmla="*/ 168520 h 811618"/>
              <a:gd name="connsiteX6" fmla="*/ 395288 w 865572"/>
              <a:gd name="connsiteY6" fmla="*/ 48599 h 811618"/>
              <a:gd name="connsiteX7" fmla="*/ 575170 w 865572"/>
              <a:gd name="connsiteY7" fmla="*/ 3628 h 811618"/>
              <a:gd name="connsiteX8" fmla="*/ 710081 w 865572"/>
              <a:gd name="connsiteY8" fmla="*/ 18619 h 811618"/>
              <a:gd name="connsiteX9" fmla="*/ 755052 w 865572"/>
              <a:gd name="connsiteY9" fmla="*/ 33609 h 811618"/>
              <a:gd name="connsiteX10" fmla="*/ 770042 w 865572"/>
              <a:gd name="connsiteY10" fmla="*/ 78579 h 811618"/>
              <a:gd name="connsiteX11" fmla="*/ 830003 w 865572"/>
              <a:gd name="connsiteY11" fmla="*/ 153530 h 811618"/>
              <a:gd name="connsiteX12" fmla="*/ 830003 w 865572"/>
              <a:gd name="connsiteY12" fmla="*/ 573255 h 811618"/>
              <a:gd name="connsiteX13" fmla="*/ 815012 w 865572"/>
              <a:gd name="connsiteY13" fmla="*/ 618225 h 811618"/>
              <a:gd name="connsiteX14" fmla="*/ 800022 w 865572"/>
              <a:gd name="connsiteY14" fmla="*/ 678186 h 811618"/>
              <a:gd name="connsiteX15" fmla="*/ 770042 w 865572"/>
              <a:gd name="connsiteY15" fmla="*/ 768127 h 811618"/>
              <a:gd name="connsiteX16" fmla="*/ 680101 w 865572"/>
              <a:gd name="connsiteY16" fmla="*/ 798107 h 811618"/>
              <a:gd name="connsiteX17" fmla="*/ 455248 w 865572"/>
              <a:gd name="connsiteY17" fmla="*/ 753137 h 811618"/>
              <a:gd name="connsiteX18" fmla="*/ 425268 w 865572"/>
              <a:gd name="connsiteY18" fmla="*/ 663196 h 811618"/>
              <a:gd name="connsiteX19" fmla="*/ 410278 w 865572"/>
              <a:gd name="connsiteY19" fmla="*/ 618225 h 811618"/>
              <a:gd name="connsiteX20" fmla="*/ 335327 w 865572"/>
              <a:gd name="connsiteY20" fmla="*/ 603235 h 811618"/>
              <a:gd name="connsiteX21" fmla="*/ 290357 w 865572"/>
              <a:gd name="connsiteY21" fmla="*/ 588245 h 811618"/>
              <a:gd name="connsiteX22" fmla="*/ 140455 w 865572"/>
              <a:gd name="connsiteY22" fmla="*/ 573255 h 811618"/>
              <a:gd name="connsiteX23" fmla="*/ 65504 w 865572"/>
              <a:gd name="connsiteY23" fmla="*/ 528284 h 811618"/>
              <a:gd name="connsiteX24" fmla="*/ 5544 w 865572"/>
              <a:gd name="connsiteY24" fmla="*/ 498304 h 811618"/>
              <a:gd name="connsiteX25" fmla="*/ 5544 w 865572"/>
              <a:gd name="connsiteY25" fmla="*/ 468323 h 811618"/>
              <a:gd name="connsiteX26" fmla="*/ 5544 w 865572"/>
              <a:gd name="connsiteY26" fmla="*/ 468323 h 811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65572" h="811618">
                <a:moveTo>
                  <a:pt x="50514" y="393373"/>
                </a:moveTo>
                <a:lnTo>
                  <a:pt x="50514" y="393373"/>
                </a:lnTo>
                <a:cubicBezTo>
                  <a:pt x="177139" y="407442"/>
                  <a:pt x="230874" y="422180"/>
                  <a:pt x="365307" y="393373"/>
                </a:cubicBezTo>
                <a:cubicBezTo>
                  <a:pt x="379126" y="390412"/>
                  <a:pt x="385294" y="373386"/>
                  <a:pt x="395288" y="363392"/>
                </a:cubicBezTo>
                <a:cubicBezTo>
                  <a:pt x="400285" y="348402"/>
                  <a:pt x="410278" y="334223"/>
                  <a:pt x="410278" y="318422"/>
                </a:cubicBezTo>
                <a:cubicBezTo>
                  <a:pt x="410278" y="221962"/>
                  <a:pt x="405944" y="229475"/>
                  <a:pt x="365307" y="168520"/>
                </a:cubicBezTo>
                <a:cubicBezTo>
                  <a:pt x="375301" y="128546"/>
                  <a:pt x="376861" y="85453"/>
                  <a:pt x="395288" y="48599"/>
                </a:cubicBezTo>
                <a:cubicBezTo>
                  <a:pt x="419587" y="0"/>
                  <a:pt x="568823" y="4333"/>
                  <a:pt x="575170" y="3628"/>
                </a:cubicBezTo>
                <a:cubicBezTo>
                  <a:pt x="620140" y="8625"/>
                  <a:pt x="665450" y="11180"/>
                  <a:pt x="710081" y="18619"/>
                </a:cubicBezTo>
                <a:cubicBezTo>
                  <a:pt x="725667" y="21217"/>
                  <a:pt x="743879" y="22436"/>
                  <a:pt x="755052" y="33609"/>
                </a:cubicBezTo>
                <a:cubicBezTo>
                  <a:pt x="766225" y="44782"/>
                  <a:pt x="762976" y="64446"/>
                  <a:pt x="770042" y="78579"/>
                </a:cubicBezTo>
                <a:cubicBezTo>
                  <a:pt x="788953" y="116402"/>
                  <a:pt x="802115" y="125643"/>
                  <a:pt x="830003" y="153530"/>
                </a:cubicBezTo>
                <a:cubicBezTo>
                  <a:pt x="865572" y="331376"/>
                  <a:pt x="855043" y="247743"/>
                  <a:pt x="830003" y="573255"/>
                </a:cubicBezTo>
                <a:cubicBezTo>
                  <a:pt x="828791" y="589009"/>
                  <a:pt x="819353" y="603032"/>
                  <a:pt x="815012" y="618225"/>
                </a:cubicBezTo>
                <a:cubicBezTo>
                  <a:pt x="809352" y="638034"/>
                  <a:pt x="805942" y="658453"/>
                  <a:pt x="800022" y="678186"/>
                </a:cubicBezTo>
                <a:cubicBezTo>
                  <a:pt x="790941" y="708455"/>
                  <a:pt x="800022" y="758134"/>
                  <a:pt x="770042" y="768127"/>
                </a:cubicBezTo>
                <a:lnTo>
                  <a:pt x="680101" y="798107"/>
                </a:lnTo>
                <a:cubicBezTo>
                  <a:pt x="677584" y="797897"/>
                  <a:pt x="491799" y="811618"/>
                  <a:pt x="455248" y="753137"/>
                </a:cubicBezTo>
                <a:cubicBezTo>
                  <a:pt x="438499" y="726339"/>
                  <a:pt x="435261" y="693176"/>
                  <a:pt x="425268" y="663196"/>
                </a:cubicBezTo>
                <a:cubicBezTo>
                  <a:pt x="420271" y="648206"/>
                  <a:pt x="425772" y="621324"/>
                  <a:pt x="410278" y="618225"/>
                </a:cubicBezTo>
                <a:cubicBezTo>
                  <a:pt x="385294" y="613228"/>
                  <a:pt x="360045" y="609414"/>
                  <a:pt x="335327" y="603235"/>
                </a:cubicBezTo>
                <a:cubicBezTo>
                  <a:pt x="319998" y="599403"/>
                  <a:pt x="305974" y="590648"/>
                  <a:pt x="290357" y="588245"/>
                </a:cubicBezTo>
                <a:cubicBezTo>
                  <a:pt x="240724" y="580609"/>
                  <a:pt x="190422" y="578252"/>
                  <a:pt x="140455" y="573255"/>
                </a:cubicBezTo>
                <a:cubicBezTo>
                  <a:pt x="81898" y="514696"/>
                  <a:pt x="143341" y="567202"/>
                  <a:pt x="65504" y="528284"/>
                </a:cubicBezTo>
                <a:cubicBezTo>
                  <a:pt x="0" y="495532"/>
                  <a:pt x="43092" y="498304"/>
                  <a:pt x="5544" y="498304"/>
                </a:cubicBezTo>
                <a:lnTo>
                  <a:pt x="5544" y="468323"/>
                </a:lnTo>
                <a:lnTo>
                  <a:pt x="5544" y="468323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388666" y="6145967"/>
            <a:ext cx="1577862" cy="594936"/>
          </a:xfrm>
          <a:custGeom>
            <a:avLst/>
            <a:gdLst>
              <a:gd name="connsiteX0" fmla="*/ 795557 w 1577862"/>
              <a:gd name="connsiteY0" fmla="*/ 0 h 594936"/>
              <a:gd name="connsiteX1" fmla="*/ 795557 w 1577862"/>
              <a:gd name="connsiteY1" fmla="*/ 0 h 594936"/>
              <a:gd name="connsiteX2" fmla="*/ 780567 w 1577862"/>
              <a:gd name="connsiteY2" fmla="*/ 179882 h 594936"/>
              <a:gd name="connsiteX3" fmla="*/ 735596 w 1577862"/>
              <a:gd name="connsiteY3" fmla="*/ 194872 h 594936"/>
              <a:gd name="connsiteX4" fmla="*/ 630665 w 1577862"/>
              <a:gd name="connsiteY4" fmla="*/ 179882 h 594936"/>
              <a:gd name="connsiteX5" fmla="*/ 540724 w 1577862"/>
              <a:gd name="connsiteY5" fmla="*/ 149902 h 594936"/>
              <a:gd name="connsiteX6" fmla="*/ 495754 w 1577862"/>
              <a:gd name="connsiteY6" fmla="*/ 134912 h 594936"/>
              <a:gd name="connsiteX7" fmla="*/ 435793 w 1577862"/>
              <a:gd name="connsiteY7" fmla="*/ 119922 h 594936"/>
              <a:gd name="connsiteX8" fmla="*/ 390823 w 1577862"/>
              <a:gd name="connsiteY8" fmla="*/ 104931 h 594936"/>
              <a:gd name="connsiteX9" fmla="*/ 225931 w 1577862"/>
              <a:gd name="connsiteY9" fmla="*/ 89941 h 594936"/>
              <a:gd name="connsiteX10" fmla="*/ 106009 w 1577862"/>
              <a:gd name="connsiteY10" fmla="*/ 104931 h 594936"/>
              <a:gd name="connsiteX11" fmla="*/ 76029 w 1577862"/>
              <a:gd name="connsiteY11" fmla="*/ 134912 h 594936"/>
              <a:gd name="connsiteX12" fmla="*/ 31059 w 1577862"/>
              <a:gd name="connsiteY12" fmla="*/ 164892 h 594936"/>
              <a:gd name="connsiteX13" fmla="*/ 31059 w 1577862"/>
              <a:gd name="connsiteY13" fmla="*/ 314794 h 594936"/>
              <a:gd name="connsiteX14" fmla="*/ 91019 w 1577862"/>
              <a:gd name="connsiteY14" fmla="*/ 344774 h 594936"/>
              <a:gd name="connsiteX15" fmla="*/ 121000 w 1577862"/>
              <a:gd name="connsiteY15" fmla="*/ 374754 h 594936"/>
              <a:gd name="connsiteX16" fmla="*/ 180960 w 1577862"/>
              <a:gd name="connsiteY16" fmla="*/ 404735 h 594936"/>
              <a:gd name="connsiteX17" fmla="*/ 225931 w 1577862"/>
              <a:gd name="connsiteY17" fmla="*/ 434715 h 594936"/>
              <a:gd name="connsiteX18" fmla="*/ 375832 w 1577862"/>
              <a:gd name="connsiteY18" fmla="*/ 464695 h 594936"/>
              <a:gd name="connsiteX19" fmla="*/ 495754 w 1577862"/>
              <a:gd name="connsiteY19" fmla="*/ 494676 h 594936"/>
              <a:gd name="connsiteX20" fmla="*/ 540724 w 1577862"/>
              <a:gd name="connsiteY20" fmla="*/ 509666 h 594936"/>
              <a:gd name="connsiteX21" fmla="*/ 645655 w 1577862"/>
              <a:gd name="connsiteY21" fmla="*/ 524656 h 594936"/>
              <a:gd name="connsiteX22" fmla="*/ 810547 w 1577862"/>
              <a:gd name="connsiteY22" fmla="*/ 554636 h 594936"/>
              <a:gd name="connsiteX23" fmla="*/ 930468 w 1577862"/>
              <a:gd name="connsiteY23" fmla="*/ 569626 h 594936"/>
              <a:gd name="connsiteX24" fmla="*/ 1500095 w 1577862"/>
              <a:gd name="connsiteY24" fmla="*/ 539646 h 594936"/>
              <a:gd name="connsiteX25" fmla="*/ 1545065 w 1577862"/>
              <a:gd name="connsiteY25" fmla="*/ 524656 h 594936"/>
              <a:gd name="connsiteX26" fmla="*/ 1575045 w 1577862"/>
              <a:gd name="connsiteY26" fmla="*/ 479685 h 594936"/>
              <a:gd name="connsiteX27" fmla="*/ 1530075 w 1577862"/>
              <a:gd name="connsiteY27" fmla="*/ 329784 h 594936"/>
              <a:gd name="connsiteX28" fmla="*/ 1470114 w 1577862"/>
              <a:gd name="connsiteY28" fmla="*/ 314794 h 594936"/>
              <a:gd name="connsiteX29" fmla="*/ 1290232 w 1577862"/>
              <a:gd name="connsiteY29" fmla="*/ 284813 h 594936"/>
              <a:gd name="connsiteX30" fmla="*/ 1170311 w 1577862"/>
              <a:gd name="connsiteY30" fmla="*/ 254833 h 594936"/>
              <a:gd name="connsiteX31" fmla="*/ 990429 w 1577862"/>
              <a:gd name="connsiteY31" fmla="*/ 194872 h 594936"/>
              <a:gd name="connsiteX32" fmla="*/ 900488 w 1577862"/>
              <a:gd name="connsiteY32" fmla="*/ 149902 h 594936"/>
              <a:gd name="connsiteX33" fmla="*/ 900488 w 1577862"/>
              <a:gd name="connsiteY33" fmla="*/ 74951 h 594936"/>
              <a:gd name="connsiteX34" fmla="*/ 900488 w 1577862"/>
              <a:gd name="connsiteY34" fmla="*/ 74951 h 594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577862" h="594936">
                <a:moveTo>
                  <a:pt x="795557" y="0"/>
                </a:moveTo>
                <a:lnTo>
                  <a:pt x="795557" y="0"/>
                </a:lnTo>
                <a:cubicBezTo>
                  <a:pt x="790560" y="59961"/>
                  <a:pt x="798262" y="122374"/>
                  <a:pt x="780567" y="179882"/>
                </a:cubicBezTo>
                <a:cubicBezTo>
                  <a:pt x="775920" y="194984"/>
                  <a:pt x="751397" y="194872"/>
                  <a:pt x="735596" y="194872"/>
                </a:cubicBezTo>
                <a:cubicBezTo>
                  <a:pt x="700264" y="194872"/>
                  <a:pt x="665642" y="184879"/>
                  <a:pt x="630665" y="179882"/>
                </a:cubicBezTo>
                <a:lnTo>
                  <a:pt x="540724" y="149902"/>
                </a:lnTo>
                <a:cubicBezTo>
                  <a:pt x="525734" y="144905"/>
                  <a:pt x="511083" y="138744"/>
                  <a:pt x="495754" y="134912"/>
                </a:cubicBezTo>
                <a:cubicBezTo>
                  <a:pt x="475767" y="129915"/>
                  <a:pt x="455602" y="125582"/>
                  <a:pt x="435793" y="119922"/>
                </a:cubicBezTo>
                <a:cubicBezTo>
                  <a:pt x="420600" y="115581"/>
                  <a:pt x="406465" y="107166"/>
                  <a:pt x="390823" y="104931"/>
                </a:cubicBezTo>
                <a:cubicBezTo>
                  <a:pt x="336187" y="97126"/>
                  <a:pt x="280895" y="94938"/>
                  <a:pt x="225931" y="89941"/>
                </a:cubicBezTo>
                <a:cubicBezTo>
                  <a:pt x="185957" y="94938"/>
                  <a:pt x="144595" y="93355"/>
                  <a:pt x="106009" y="104931"/>
                </a:cubicBezTo>
                <a:cubicBezTo>
                  <a:pt x="92472" y="108992"/>
                  <a:pt x="87065" y="126083"/>
                  <a:pt x="76029" y="134912"/>
                </a:cubicBezTo>
                <a:cubicBezTo>
                  <a:pt x="61961" y="146166"/>
                  <a:pt x="46049" y="154899"/>
                  <a:pt x="31059" y="164892"/>
                </a:cubicBezTo>
                <a:cubicBezTo>
                  <a:pt x="25511" y="198181"/>
                  <a:pt x="0" y="277523"/>
                  <a:pt x="31059" y="314794"/>
                </a:cubicBezTo>
                <a:cubicBezTo>
                  <a:pt x="45364" y="331960"/>
                  <a:pt x="72426" y="332379"/>
                  <a:pt x="91019" y="344774"/>
                </a:cubicBezTo>
                <a:cubicBezTo>
                  <a:pt x="102778" y="352613"/>
                  <a:pt x="109241" y="366914"/>
                  <a:pt x="121000" y="374754"/>
                </a:cubicBezTo>
                <a:cubicBezTo>
                  <a:pt x="139593" y="387149"/>
                  <a:pt x="161558" y="393648"/>
                  <a:pt x="180960" y="404735"/>
                </a:cubicBezTo>
                <a:cubicBezTo>
                  <a:pt x="196602" y="413673"/>
                  <a:pt x="209372" y="427618"/>
                  <a:pt x="225931" y="434715"/>
                </a:cubicBezTo>
                <a:cubicBezTo>
                  <a:pt x="257449" y="448222"/>
                  <a:pt x="351032" y="459381"/>
                  <a:pt x="375832" y="464695"/>
                </a:cubicBezTo>
                <a:cubicBezTo>
                  <a:pt x="416122" y="473329"/>
                  <a:pt x="456664" y="481646"/>
                  <a:pt x="495754" y="494676"/>
                </a:cubicBezTo>
                <a:cubicBezTo>
                  <a:pt x="510744" y="499673"/>
                  <a:pt x="525230" y="506567"/>
                  <a:pt x="540724" y="509666"/>
                </a:cubicBezTo>
                <a:cubicBezTo>
                  <a:pt x="575370" y="516595"/>
                  <a:pt x="610804" y="518848"/>
                  <a:pt x="645655" y="524656"/>
                </a:cubicBezTo>
                <a:cubicBezTo>
                  <a:pt x="800603" y="550480"/>
                  <a:pt x="635597" y="529643"/>
                  <a:pt x="810547" y="554636"/>
                </a:cubicBezTo>
                <a:cubicBezTo>
                  <a:pt x="850427" y="560333"/>
                  <a:pt x="890494" y="564629"/>
                  <a:pt x="930468" y="569626"/>
                </a:cubicBezTo>
                <a:cubicBezTo>
                  <a:pt x="1202239" y="561633"/>
                  <a:pt x="1306579" y="594936"/>
                  <a:pt x="1500095" y="539646"/>
                </a:cubicBezTo>
                <a:cubicBezTo>
                  <a:pt x="1515288" y="535305"/>
                  <a:pt x="1530075" y="529653"/>
                  <a:pt x="1545065" y="524656"/>
                </a:cubicBezTo>
                <a:cubicBezTo>
                  <a:pt x="1555058" y="509666"/>
                  <a:pt x="1573252" y="497612"/>
                  <a:pt x="1575045" y="479685"/>
                </a:cubicBezTo>
                <a:cubicBezTo>
                  <a:pt x="1577862" y="451517"/>
                  <a:pt x="1569275" y="355917"/>
                  <a:pt x="1530075" y="329784"/>
                </a:cubicBezTo>
                <a:cubicBezTo>
                  <a:pt x="1512933" y="318356"/>
                  <a:pt x="1489923" y="320454"/>
                  <a:pt x="1470114" y="314794"/>
                </a:cubicBezTo>
                <a:cubicBezTo>
                  <a:pt x="1358241" y="282829"/>
                  <a:pt x="1509511" y="309177"/>
                  <a:pt x="1290232" y="284813"/>
                </a:cubicBezTo>
                <a:cubicBezTo>
                  <a:pt x="1250258" y="274820"/>
                  <a:pt x="1209400" y="267863"/>
                  <a:pt x="1170311" y="254833"/>
                </a:cubicBezTo>
                <a:lnTo>
                  <a:pt x="990429" y="194872"/>
                </a:lnTo>
                <a:cubicBezTo>
                  <a:pt x="970845" y="188344"/>
                  <a:pt x="910174" y="172503"/>
                  <a:pt x="900488" y="149902"/>
                </a:cubicBezTo>
                <a:cubicBezTo>
                  <a:pt x="890646" y="126938"/>
                  <a:pt x="900488" y="99935"/>
                  <a:pt x="900488" y="74951"/>
                </a:cubicBezTo>
                <a:lnTo>
                  <a:pt x="900488" y="74951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orme libre 31"/>
          <p:cNvSpPr/>
          <p:nvPr/>
        </p:nvSpPr>
        <p:spPr>
          <a:xfrm>
            <a:off x="419725" y="5081666"/>
            <a:ext cx="824459" cy="884419"/>
          </a:xfrm>
          <a:custGeom>
            <a:avLst/>
            <a:gdLst>
              <a:gd name="connsiteX0" fmla="*/ 824459 w 824459"/>
              <a:gd name="connsiteY0" fmla="*/ 539645 h 884419"/>
              <a:gd name="connsiteX1" fmla="*/ 824459 w 824459"/>
              <a:gd name="connsiteY1" fmla="*/ 539645 h 884419"/>
              <a:gd name="connsiteX2" fmla="*/ 704537 w 824459"/>
              <a:gd name="connsiteY2" fmla="*/ 479685 h 884419"/>
              <a:gd name="connsiteX3" fmla="*/ 554636 w 824459"/>
              <a:gd name="connsiteY3" fmla="*/ 434714 h 884419"/>
              <a:gd name="connsiteX4" fmla="*/ 509665 w 824459"/>
              <a:gd name="connsiteY4" fmla="*/ 419724 h 884419"/>
              <a:gd name="connsiteX5" fmla="*/ 464695 w 824459"/>
              <a:gd name="connsiteY5" fmla="*/ 374754 h 884419"/>
              <a:gd name="connsiteX6" fmla="*/ 434714 w 824459"/>
              <a:gd name="connsiteY6" fmla="*/ 269823 h 884419"/>
              <a:gd name="connsiteX7" fmla="*/ 419724 w 824459"/>
              <a:gd name="connsiteY7" fmla="*/ 164891 h 884419"/>
              <a:gd name="connsiteX8" fmla="*/ 404734 w 824459"/>
              <a:gd name="connsiteY8" fmla="*/ 104931 h 884419"/>
              <a:gd name="connsiteX9" fmla="*/ 359764 w 824459"/>
              <a:gd name="connsiteY9" fmla="*/ 74950 h 884419"/>
              <a:gd name="connsiteX10" fmla="*/ 299803 w 824459"/>
              <a:gd name="connsiteY10" fmla="*/ 0 h 884419"/>
              <a:gd name="connsiteX11" fmla="*/ 164891 w 824459"/>
              <a:gd name="connsiteY11" fmla="*/ 14990 h 884419"/>
              <a:gd name="connsiteX12" fmla="*/ 44970 w 824459"/>
              <a:gd name="connsiteY12" fmla="*/ 104931 h 884419"/>
              <a:gd name="connsiteX13" fmla="*/ 14990 w 824459"/>
              <a:gd name="connsiteY13" fmla="*/ 239842 h 884419"/>
              <a:gd name="connsiteX14" fmla="*/ 0 w 824459"/>
              <a:gd name="connsiteY14" fmla="*/ 284813 h 884419"/>
              <a:gd name="connsiteX15" fmla="*/ 14990 w 824459"/>
              <a:gd name="connsiteY15" fmla="*/ 644577 h 884419"/>
              <a:gd name="connsiteX16" fmla="*/ 29980 w 824459"/>
              <a:gd name="connsiteY16" fmla="*/ 689547 h 884419"/>
              <a:gd name="connsiteX17" fmla="*/ 44970 w 824459"/>
              <a:gd name="connsiteY17" fmla="*/ 764498 h 884419"/>
              <a:gd name="connsiteX18" fmla="*/ 104931 w 824459"/>
              <a:gd name="connsiteY18" fmla="*/ 839449 h 884419"/>
              <a:gd name="connsiteX19" fmla="*/ 194872 w 824459"/>
              <a:gd name="connsiteY19" fmla="*/ 869429 h 884419"/>
              <a:gd name="connsiteX20" fmla="*/ 239842 w 824459"/>
              <a:gd name="connsiteY20" fmla="*/ 884419 h 884419"/>
              <a:gd name="connsiteX21" fmla="*/ 314793 w 824459"/>
              <a:gd name="connsiteY21" fmla="*/ 869429 h 884419"/>
              <a:gd name="connsiteX22" fmla="*/ 329783 w 824459"/>
              <a:gd name="connsiteY22" fmla="*/ 824459 h 884419"/>
              <a:gd name="connsiteX23" fmla="*/ 359764 w 824459"/>
              <a:gd name="connsiteY23" fmla="*/ 794478 h 884419"/>
              <a:gd name="connsiteX24" fmla="*/ 389744 w 824459"/>
              <a:gd name="connsiteY24" fmla="*/ 704537 h 884419"/>
              <a:gd name="connsiteX25" fmla="*/ 479685 w 824459"/>
              <a:gd name="connsiteY25" fmla="*/ 674557 h 884419"/>
              <a:gd name="connsiteX26" fmla="*/ 599606 w 824459"/>
              <a:gd name="connsiteY26" fmla="*/ 689547 h 884419"/>
              <a:gd name="connsiteX27" fmla="*/ 689547 w 824459"/>
              <a:gd name="connsiteY27" fmla="*/ 719527 h 884419"/>
              <a:gd name="connsiteX28" fmla="*/ 734518 w 824459"/>
              <a:gd name="connsiteY28" fmla="*/ 749508 h 884419"/>
              <a:gd name="connsiteX29" fmla="*/ 794478 w 824459"/>
              <a:gd name="connsiteY29" fmla="*/ 764498 h 884419"/>
              <a:gd name="connsiteX30" fmla="*/ 794478 w 824459"/>
              <a:gd name="connsiteY30" fmla="*/ 764498 h 88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824459" h="884419">
                <a:moveTo>
                  <a:pt x="824459" y="539645"/>
                </a:moveTo>
                <a:lnTo>
                  <a:pt x="824459" y="539645"/>
                </a:lnTo>
                <a:cubicBezTo>
                  <a:pt x="784485" y="519658"/>
                  <a:pt x="745616" y="497290"/>
                  <a:pt x="704537" y="479685"/>
                </a:cubicBezTo>
                <a:cubicBezTo>
                  <a:pt x="633286" y="449149"/>
                  <a:pt x="620329" y="453483"/>
                  <a:pt x="554636" y="434714"/>
                </a:cubicBezTo>
                <a:cubicBezTo>
                  <a:pt x="539443" y="430373"/>
                  <a:pt x="524655" y="424721"/>
                  <a:pt x="509665" y="419724"/>
                </a:cubicBezTo>
                <a:cubicBezTo>
                  <a:pt x="494675" y="404734"/>
                  <a:pt x="476454" y="392393"/>
                  <a:pt x="464695" y="374754"/>
                </a:cubicBezTo>
                <a:cubicBezTo>
                  <a:pt x="456670" y="362716"/>
                  <a:pt x="435963" y="276691"/>
                  <a:pt x="434714" y="269823"/>
                </a:cubicBezTo>
                <a:cubicBezTo>
                  <a:pt x="428393" y="235061"/>
                  <a:pt x="426044" y="199654"/>
                  <a:pt x="419724" y="164891"/>
                </a:cubicBezTo>
                <a:cubicBezTo>
                  <a:pt x="416039" y="144622"/>
                  <a:pt x="416162" y="122073"/>
                  <a:pt x="404734" y="104931"/>
                </a:cubicBezTo>
                <a:cubicBezTo>
                  <a:pt x="394741" y="89941"/>
                  <a:pt x="373832" y="86204"/>
                  <a:pt x="359764" y="74950"/>
                </a:cubicBezTo>
                <a:cubicBezTo>
                  <a:pt x="329247" y="50537"/>
                  <a:pt x="322066" y="33395"/>
                  <a:pt x="299803" y="0"/>
                </a:cubicBezTo>
                <a:cubicBezTo>
                  <a:pt x="254832" y="4997"/>
                  <a:pt x="207817" y="682"/>
                  <a:pt x="164891" y="14990"/>
                </a:cubicBezTo>
                <a:cubicBezTo>
                  <a:pt x="114037" y="31941"/>
                  <a:pt x="80484" y="69416"/>
                  <a:pt x="44970" y="104931"/>
                </a:cubicBezTo>
                <a:cubicBezTo>
                  <a:pt x="11226" y="206164"/>
                  <a:pt x="50164" y="81555"/>
                  <a:pt x="14990" y="239842"/>
                </a:cubicBezTo>
                <a:cubicBezTo>
                  <a:pt x="11562" y="255267"/>
                  <a:pt x="4997" y="269823"/>
                  <a:pt x="0" y="284813"/>
                </a:cubicBezTo>
                <a:cubicBezTo>
                  <a:pt x="4997" y="404734"/>
                  <a:pt x="6124" y="524880"/>
                  <a:pt x="14990" y="644577"/>
                </a:cubicBezTo>
                <a:cubicBezTo>
                  <a:pt x="16157" y="660335"/>
                  <a:pt x="26148" y="674218"/>
                  <a:pt x="29980" y="689547"/>
                </a:cubicBezTo>
                <a:cubicBezTo>
                  <a:pt x="36159" y="714265"/>
                  <a:pt x="36024" y="740642"/>
                  <a:pt x="44970" y="764498"/>
                </a:cubicBezTo>
                <a:cubicBezTo>
                  <a:pt x="49858" y="777534"/>
                  <a:pt x="88045" y="831006"/>
                  <a:pt x="104931" y="839449"/>
                </a:cubicBezTo>
                <a:cubicBezTo>
                  <a:pt x="133197" y="853582"/>
                  <a:pt x="164892" y="859436"/>
                  <a:pt x="194872" y="869429"/>
                </a:cubicBezTo>
                <a:lnTo>
                  <a:pt x="239842" y="884419"/>
                </a:lnTo>
                <a:cubicBezTo>
                  <a:pt x="264826" y="879422"/>
                  <a:pt x="293594" y="883562"/>
                  <a:pt x="314793" y="869429"/>
                </a:cubicBezTo>
                <a:cubicBezTo>
                  <a:pt x="327940" y="860664"/>
                  <a:pt x="321653" y="838008"/>
                  <a:pt x="329783" y="824459"/>
                </a:cubicBezTo>
                <a:cubicBezTo>
                  <a:pt x="337055" y="812340"/>
                  <a:pt x="349770" y="804472"/>
                  <a:pt x="359764" y="794478"/>
                </a:cubicBezTo>
                <a:cubicBezTo>
                  <a:pt x="369757" y="764498"/>
                  <a:pt x="359764" y="714530"/>
                  <a:pt x="389744" y="704537"/>
                </a:cubicBezTo>
                <a:lnTo>
                  <a:pt x="479685" y="674557"/>
                </a:lnTo>
                <a:cubicBezTo>
                  <a:pt x="519659" y="679554"/>
                  <a:pt x="560215" y="681106"/>
                  <a:pt x="599606" y="689547"/>
                </a:cubicBezTo>
                <a:cubicBezTo>
                  <a:pt x="630507" y="696168"/>
                  <a:pt x="689547" y="719527"/>
                  <a:pt x="689547" y="719527"/>
                </a:cubicBezTo>
                <a:cubicBezTo>
                  <a:pt x="704537" y="729521"/>
                  <a:pt x="717959" y="742411"/>
                  <a:pt x="734518" y="749508"/>
                </a:cubicBezTo>
                <a:cubicBezTo>
                  <a:pt x="753454" y="757624"/>
                  <a:pt x="794478" y="764498"/>
                  <a:pt x="794478" y="764498"/>
                </a:cubicBezTo>
                <a:lnTo>
                  <a:pt x="794478" y="764498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3491880" y="5301208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400" b="1" dirty="0" smtClean="0"/>
              <a:t>Effusion de la matière grasse liquide qui se répand  formant une couche hydrophobe</a:t>
            </a:r>
            <a:endParaRPr lang="fr-FR" sz="2400" b="1" dirty="0"/>
          </a:p>
        </p:txBody>
      </p:sp>
      <p:cxnSp>
        <p:nvCxnSpPr>
          <p:cNvPr id="35" name="Connecteur droit 34"/>
          <p:cNvCxnSpPr>
            <a:stCxn id="14" idx="1"/>
            <a:endCxn id="15" idx="1"/>
          </p:cNvCxnSpPr>
          <p:nvPr/>
        </p:nvCxnSpPr>
        <p:spPr>
          <a:xfrm>
            <a:off x="1320949" y="5387805"/>
            <a:ext cx="61465" cy="1091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orme libre 37"/>
          <p:cNvSpPr/>
          <p:nvPr/>
        </p:nvSpPr>
        <p:spPr>
          <a:xfrm flipH="1">
            <a:off x="1403648" y="5711252"/>
            <a:ext cx="48438" cy="166020"/>
          </a:xfrm>
          <a:custGeom>
            <a:avLst/>
            <a:gdLst>
              <a:gd name="connsiteX0" fmla="*/ 16950 w 16950"/>
              <a:gd name="connsiteY0" fmla="*/ 0 h 104932"/>
              <a:gd name="connsiteX1" fmla="*/ 1960 w 16950"/>
              <a:gd name="connsiteY1" fmla="*/ 104932 h 104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950" h="104932">
                <a:moveTo>
                  <a:pt x="16950" y="0"/>
                </a:moveTo>
                <a:cubicBezTo>
                  <a:pt x="0" y="84751"/>
                  <a:pt x="1960" y="49473"/>
                  <a:pt x="1960" y="104932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orme libre 38"/>
          <p:cNvSpPr/>
          <p:nvPr/>
        </p:nvSpPr>
        <p:spPr>
          <a:xfrm>
            <a:off x="1289154" y="5891134"/>
            <a:ext cx="119921" cy="179882"/>
          </a:xfrm>
          <a:custGeom>
            <a:avLst/>
            <a:gdLst>
              <a:gd name="connsiteX0" fmla="*/ 0 w 119921"/>
              <a:gd name="connsiteY0" fmla="*/ 0 h 179882"/>
              <a:gd name="connsiteX1" fmla="*/ 29980 w 119921"/>
              <a:gd name="connsiteY1" fmla="*/ 104932 h 179882"/>
              <a:gd name="connsiteX2" fmla="*/ 74951 w 119921"/>
              <a:gd name="connsiteY2" fmla="*/ 119922 h 179882"/>
              <a:gd name="connsiteX3" fmla="*/ 119921 w 119921"/>
              <a:gd name="connsiteY3" fmla="*/ 179882 h 179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921" h="179882">
                <a:moveTo>
                  <a:pt x="0" y="0"/>
                </a:moveTo>
                <a:cubicBezTo>
                  <a:pt x="130" y="518"/>
                  <a:pt x="22812" y="97764"/>
                  <a:pt x="29980" y="104932"/>
                </a:cubicBezTo>
                <a:cubicBezTo>
                  <a:pt x="41153" y="116105"/>
                  <a:pt x="59961" y="114925"/>
                  <a:pt x="74951" y="119922"/>
                </a:cubicBezTo>
                <a:cubicBezTo>
                  <a:pt x="108851" y="170772"/>
                  <a:pt x="92192" y="152153"/>
                  <a:pt x="119921" y="179882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Forme libre 39"/>
          <p:cNvSpPr/>
          <p:nvPr/>
        </p:nvSpPr>
        <p:spPr>
          <a:xfrm>
            <a:off x="2203554" y="5606321"/>
            <a:ext cx="0" cy="179882"/>
          </a:xfrm>
          <a:custGeom>
            <a:avLst/>
            <a:gdLst>
              <a:gd name="connsiteX0" fmla="*/ 0 w 0"/>
              <a:gd name="connsiteY0" fmla="*/ 0 h 179882"/>
              <a:gd name="connsiteX1" fmla="*/ 0 w 0"/>
              <a:gd name="connsiteY1" fmla="*/ 179882 h 179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79882">
                <a:moveTo>
                  <a:pt x="0" y="0"/>
                </a:moveTo>
                <a:lnTo>
                  <a:pt x="0" y="179882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Forme libre 40"/>
          <p:cNvSpPr/>
          <p:nvPr/>
        </p:nvSpPr>
        <p:spPr>
          <a:xfrm>
            <a:off x="1187624" y="6309320"/>
            <a:ext cx="137854" cy="288032"/>
          </a:xfrm>
          <a:custGeom>
            <a:avLst/>
            <a:gdLst>
              <a:gd name="connsiteX0" fmla="*/ 0 w 209862"/>
              <a:gd name="connsiteY0" fmla="*/ 344774 h 369590"/>
              <a:gd name="connsiteX1" fmla="*/ 74951 w 209862"/>
              <a:gd name="connsiteY1" fmla="*/ 314794 h 369590"/>
              <a:gd name="connsiteX2" fmla="*/ 164892 w 209862"/>
              <a:gd name="connsiteY2" fmla="*/ 224853 h 369590"/>
              <a:gd name="connsiteX3" fmla="*/ 179882 w 209862"/>
              <a:gd name="connsiteY3" fmla="*/ 89941 h 369590"/>
              <a:gd name="connsiteX4" fmla="*/ 149902 w 209862"/>
              <a:gd name="connsiteY4" fmla="*/ 44971 h 369590"/>
              <a:gd name="connsiteX5" fmla="*/ 104931 w 209862"/>
              <a:gd name="connsiteY5" fmla="*/ 14991 h 369590"/>
              <a:gd name="connsiteX6" fmla="*/ 89941 w 209862"/>
              <a:gd name="connsiteY6" fmla="*/ 0 h 369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862" h="369590">
                <a:moveTo>
                  <a:pt x="0" y="344774"/>
                </a:moveTo>
                <a:cubicBezTo>
                  <a:pt x="70801" y="368374"/>
                  <a:pt x="26243" y="369590"/>
                  <a:pt x="74951" y="314794"/>
                </a:cubicBezTo>
                <a:cubicBezTo>
                  <a:pt x="103119" y="283105"/>
                  <a:pt x="164892" y="224853"/>
                  <a:pt x="164892" y="224853"/>
                </a:cubicBezTo>
                <a:cubicBezTo>
                  <a:pt x="189875" y="149903"/>
                  <a:pt x="209862" y="149902"/>
                  <a:pt x="179882" y="89941"/>
                </a:cubicBezTo>
                <a:cubicBezTo>
                  <a:pt x="171825" y="73827"/>
                  <a:pt x="162641" y="57710"/>
                  <a:pt x="149902" y="44971"/>
                </a:cubicBezTo>
                <a:cubicBezTo>
                  <a:pt x="137163" y="32232"/>
                  <a:pt x="119344" y="25801"/>
                  <a:pt x="104931" y="14991"/>
                </a:cubicBezTo>
                <a:cubicBezTo>
                  <a:pt x="99278" y="10751"/>
                  <a:pt x="94938" y="4997"/>
                  <a:pt x="89941" y="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Forme libre 41"/>
          <p:cNvSpPr/>
          <p:nvPr/>
        </p:nvSpPr>
        <p:spPr>
          <a:xfrm flipH="1">
            <a:off x="683568" y="5517232"/>
            <a:ext cx="72008" cy="225574"/>
          </a:xfrm>
          <a:custGeom>
            <a:avLst/>
            <a:gdLst>
              <a:gd name="connsiteX0" fmla="*/ 0 w 209862"/>
              <a:gd name="connsiteY0" fmla="*/ 344774 h 369590"/>
              <a:gd name="connsiteX1" fmla="*/ 74951 w 209862"/>
              <a:gd name="connsiteY1" fmla="*/ 314794 h 369590"/>
              <a:gd name="connsiteX2" fmla="*/ 164892 w 209862"/>
              <a:gd name="connsiteY2" fmla="*/ 224853 h 369590"/>
              <a:gd name="connsiteX3" fmla="*/ 179882 w 209862"/>
              <a:gd name="connsiteY3" fmla="*/ 89941 h 369590"/>
              <a:gd name="connsiteX4" fmla="*/ 149902 w 209862"/>
              <a:gd name="connsiteY4" fmla="*/ 44971 h 369590"/>
              <a:gd name="connsiteX5" fmla="*/ 104931 w 209862"/>
              <a:gd name="connsiteY5" fmla="*/ 14991 h 369590"/>
              <a:gd name="connsiteX6" fmla="*/ 89941 w 209862"/>
              <a:gd name="connsiteY6" fmla="*/ 0 h 369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862" h="369590">
                <a:moveTo>
                  <a:pt x="0" y="344774"/>
                </a:moveTo>
                <a:cubicBezTo>
                  <a:pt x="70801" y="368374"/>
                  <a:pt x="26243" y="369590"/>
                  <a:pt x="74951" y="314794"/>
                </a:cubicBezTo>
                <a:cubicBezTo>
                  <a:pt x="103119" y="283105"/>
                  <a:pt x="164892" y="224853"/>
                  <a:pt x="164892" y="224853"/>
                </a:cubicBezTo>
                <a:cubicBezTo>
                  <a:pt x="189875" y="149903"/>
                  <a:pt x="209862" y="149902"/>
                  <a:pt x="179882" y="89941"/>
                </a:cubicBezTo>
                <a:cubicBezTo>
                  <a:pt x="171825" y="73827"/>
                  <a:pt x="162641" y="57710"/>
                  <a:pt x="149902" y="44971"/>
                </a:cubicBezTo>
                <a:cubicBezTo>
                  <a:pt x="137163" y="32232"/>
                  <a:pt x="119344" y="25801"/>
                  <a:pt x="104931" y="14991"/>
                </a:cubicBezTo>
                <a:cubicBezTo>
                  <a:pt x="99278" y="10751"/>
                  <a:pt x="94938" y="4997"/>
                  <a:pt x="89941" y="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Forme libre 42"/>
          <p:cNvSpPr/>
          <p:nvPr/>
        </p:nvSpPr>
        <p:spPr>
          <a:xfrm>
            <a:off x="2195736" y="5733256"/>
            <a:ext cx="209862" cy="369590"/>
          </a:xfrm>
          <a:custGeom>
            <a:avLst/>
            <a:gdLst>
              <a:gd name="connsiteX0" fmla="*/ 0 w 209862"/>
              <a:gd name="connsiteY0" fmla="*/ 344774 h 369590"/>
              <a:gd name="connsiteX1" fmla="*/ 74951 w 209862"/>
              <a:gd name="connsiteY1" fmla="*/ 314794 h 369590"/>
              <a:gd name="connsiteX2" fmla="*/ 164892 w 209862"/>
              <a:gd name="connsiteY2" fmla="*/ 224853 h 369590"/>
              <a:gd name="connsiteX3" fmla="*/ 179882 w 209862"/>
              <a:gd name="connsiteY3" fmla="*/ 89941 h 369590"/>
              <a:gd name="connsiteX4" fmla="*/ 149902 w 209862"/>
              <a:gd name="connsiteY4" fmla="*/ 44971 h 369590"/>
              <a:gd name="connsiteX5" fmla="*/ 104931 w 209862"/>
              <a:gd name="connsiteY5" fmla="*/ 14991 h 369590"/>
              <a:gd name="connsiteX6" fmla="*/ 89941 w 209862"/>
              <a:gd name="connsiteY6" fmla="*/ 0 h 369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862" h="369590">
                <a:moveTo>
                  <a:pt x="0" y="344774"/>
                </a:moveTo>
                <a:cubicBezTo>
                  <a:pt x="70801" y="368374"/>
                  <a:pt x="26243" y="369590"/>
                  <a:pt x="74951" y="314794"/>
                </a:cubicBezTo>
                <a:cubicBezTo>
                  <a:pt x="103119" y="283105"/>
                  <a:pt x="164892" y="224853"/>
                  <a:pt x="164892" y="224853"/>
                </a:cubicBezTo>
                <a:cubicBezTo>
                  <a:pt x="189875" y="149903"/>
                  <a:pt x="209862" y="149902"/>
                  <a:pt x="179882" y="89941"/>
                </a:cubicBezTo>
                <a:cubicBezTo>
                  <a:pt x="171825" y="73827"/>
                  <a:pt x="162641" y="57710"/>
                  <a:pt x="149902" y="44971"/>
                </a:cubicBezTo>
                <a:cubicBezTo>
                  <a:pt x="137163" y="32232"/>
                  <a:pt x="119344" y="25801"/>
                  <a:pt x="104931" y="14991"/>
                </a:cubicBezTo>
                <a:cubicBezTo>
                  <a:pt x="99278" y="10751"/>
                  <a:pt x="94938" y="4997"/>
                  <a:pt x="89941" y="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5" name="Connecteur droit 44"/>
          <p:cNvCxnSpPr/>
          <p:nvPr/>
        </p:nvCxnSpPr>
        <p:spPr>
          <a:xfrm>
            <a:off x="683568" y="6381328"/>
            <a:ext cx="288032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orme libre 45"/>
          <p:cNvSpPr/>
          <p:nvPr/>
        </p:nvSpPr>
        <p:spPr>
          <a:xfrm flipH="1">
            <a:off x="1619672" y="5013176"/>
            <a:ext cx="72008" cy="225574"/>
          </a:xfrm>
          <a:custGeom>
            <a:avLst/>
            <a:gdLst>
              <a:gd name="connsiteX0" fmla="*/ 0 w 209862"/>
              <a:gd name="connsiteY0" fmla="*/ 344774 h 369590"/>
              <a:gd name="connsiteX1" fmla="*/ 74951 w 209862"/>
              <a:gd name="connsiteY1" fmla="*/ 314794 h 369590"/>
              <a:gd name="connsiteX2" fmla="*/ 164892 w 209862"/>
              <a:gd name="connsiteY2" fmla="*/ 224853 h 369590"/>
              <a:gd name="connsiteX3" fmla="*/ 179882 w 209862"/>
              <a:gd name="connsiteY3" fmla="*/ 89941 h 369590"/>
              <a:gd name="connsiteX4" fmla="*/ 149902 w 209862"/>
              <a:gd name="connsiteY4" fmla="*/ 44971 h 369590"/>
              <a:gd name="connsiteX5" fmla="*/ 104931 w 209862"/>
              <a:gd name="connsiteY5" fmla="*/ 14991 h 369590"/>
              <a:gd name="connsiteX6" fmla="*/ 89941 w 209862"/>
              <a:gd name="connsiteY6" fmla="*/ 0 h 369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862" h="369590">
                <a:moveTo>
                  <a:pt x="0" y="344774"/>
                </a:moveTo>
                <a:cubicBezTo>
                  <a:pt x="70801" y="368374"/>
                  <a:pt x="26243" y="369590"/>
                  <a:pt x="74951" y="314794"/>
                </a:cubicBezTo>
                <a:cubicBezTo>
                  <a:pt x="103119" y="283105"/>
                  <a:pt x="164892" y="224853"/>
                  <a:pt x="164892" y="224853"/>
                </a:cubicBezTo>
                <a:cubicBezTo>
                  <a:pt x="189875" y="149903"/>
                  <a:pt x="209862" y="149902"/>
                  <a:pt x="179882" y="89941"/>
                </a:cubicBezTo>
                <a:cubicBezTo>
                  <a:pt x="171825" y="73827"/>
                  <a:pt x="162641" y="57710"/>
                  <a:pt x="149902" y="44971"/>
                </a:cubicBezTo>
                <a:cubicBezTo>
                  <a:pt x="137163" y="32232"/>
                  <a:pt x="119344" y="25801"/>
                  <a:pt x="104931" y="14991"/>
                </a:cubicBezTo>
                <a:cubicBezTo>
                  <a:pt x="99278" y="10751"/>
                  <a:pt x="94938" y="4997"/>
                  <a:pt x="89941" y="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7" name="Connecteur droit 46"/>
          <p:cNvCxnSpPr/>
          <p:nvPr/>
        </p:nvCxnSpPr>
        <p:spPr>
          <a:xfrm>
            <a:off x="539552" y="5301208"/>
            <a:ext cx="216024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 rot="18365461">
            <a:off x="1043608" y="4149080"/>
            <a:ext cx="864096" cy="504056"/>
          </a:xfrm>
          <a:prstGeom prst="ellipse">
            <a:avLst/>
          </a:prstGeom>
          <a:noFill/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4" name="Connecteur droit 43"/>
          <p:cNvCxnSpPr>
            <a:endCxn id="28" idx="5"/>
          </p:cNvCxnSpPr>
          <p:nvPr/>
        </p:nvCxnSpPr>
        <p:spPr>
          <a:xfrm flipV="1">
            <a:off x="1763688" y="4259214"/>
            <a:ext cx="35940" cy="1058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re 1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  <a:ln w="38100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 smtClean="0"/>
              <a:t> Mécanisme simplifié </a:t>
            </a:r>
            <a:r>
              <a:rPr lang="fr-FR" sz="4400" dirty="0" smtClean="0"/>
              <a:t> 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b="1" dirty="0" smtClean="0"/>
          </a:p>
          <a:p>
            <a:pPr marL="0" indent="179388">
              <a:buNone/>
            </a:pPr>
            <a:r>
              <a:rPr lang="fr-FR" b="1" dirty="0" smtClean="0"/>
              <a:t> 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5" name="Forme libre 4"/>
          <p:cNvSpPr/>
          <p:nvPr/>
        </p:nvSpPr>
        <p:spPr>
          <a:xfrm>
            <a:off x="467544" y="1628800"/>
            <a:ext cx="1368152" cy="1440160"/>
          </a:xfrm>
          <a:custGeom>
            <a:avLst/>
            <a:gdLst>
              <a:gd name="connsiteX0" fmla="*/ 977204 w 2131447"/>
              <a:gd name="connsiteY0" fmla="*/ 237973 h 1884600"/>
              <a:gd name="connsiteX1" fmla="*/ 977204 w 2131447"/>
              <a:gd name="connsiteY1" fmla="*/ 237973 h 1884600"/>
              <a:gd name="connsiteX2" fmla="*/ 887263 w 2131447"/>
              <a:gd name="connsiteY2" fmla="*/ 133041 h 1884600"/>
              <a:gd name="connsiteX3" fmla="*/ 842293 w 2131447"/>
              <a:gd name="connsiteY3" fmla="*/ 118051 h 1884600"/>
              <a:gd name="connsiteX4" fmla="*/ 797322 w 2131447"/>
              <a:gd name="connsiteY4" fmla="*/ 73081 h 1884600"/>
              <a:gd name="connsiteX5" fmla="*/ 752352 w 2131447"/>
              <a:gd name="connsiteY5" fmla="*/ 43100 h 1884600"/>
              <a:gd name="connsiteX6" fmla="*/ 662411 w 2131447"/>
              <a:gd name="connsiteY6" fmla="*/ 13120 h 1884600"/>
              <a:gd name="connsiteX7" fmla="*/ 452549 w 2131447"/>
              <a:gd name="connsiteY7" fmla="*/ 28110 h 1884600"/>
              <a:gd name="connsiteX8" fmla="*/ 422568 w 2131447"/>
              <a:gd name="connsiteY8" fmla="*/ 118051 h 1884600"/>
              <a:gd name="connsiteX9" fmla="*/ 437558 w 2131447"/>
              <a:gd name="connsiteY9" fmla="*/ 432845 h 1884600"/>
              <a:gd name="connsiteX10" fmla="*/ 452549 w 2131447"/>
              <a:gd name="connsiteY10" fmla="*/ 477815 h 1884600"/>
              <a:gd name="connsiteX11" fmla="*/ 497519 w 2131447"/>
              <a:gd name="connsiteY11" fmla="*/ 507796 h 1884600"/>
              <a:gd name="connsiteX12" fmla="*/ 527499 w 2131447"/>
              <a:gd name="connsiteY12" fmla="*/ 552766 h 1884600"/>
              <a:gd name="connsiteX13" fmla="*/ 587460 w 2131447"/>
              <a:gd name="connsiteY13" fmla="*/ 612727 h 1884600"/>
              <a:gd name="connsiteX14" fmla="*/ 572470 w 2131447"/>
              <a:gd name="connsiteY14" fmla="*/ 822589 h 1884600"/>
              <a:gd name="connsiteX15" fmla="*/ 467539 w 2131447"/>
              <a:gd name="connsiteY15" fmla="*/ 942510 h 1884600"/>
              <a:gd name="connsiteX16" fmla="*/ 437558 w 2131447"/>
              <a:gd name="connsiteY16" fmla="*/ 972491 h 1884600"/>
              <a:gd name="connsiteX17" fmla="*/ 347617 w 2131447"/>
              <a:gd name="connsiteY17" fmla="*/ 1032451 h 1884600"/>
              <a:gd name="connsiteX18" fmla="*/ 317637 w 2131447"/>
              <a:gd name="connsiteY18" fmla="*/ 1062432 h 1884600"/>
              <a:gd name="connsiteX19" fmla="*/ 197716 w 2131447"/>
              <a:gd name="connsiteY19" fmla="*/ 1092412 h 1884600"/>
              <a:gd name="connsiteX20" fmla="*/ 152745 w 2131447"/>
              <a:gd name="connsiteY20" fmla="*/ 1107402 h 1884600"/>
              <a:gd name="connsiteX21" fmla="*/ 107775 w 2131447"/>
              <a:gd name="connsiteY21" fmla="*/ 1137382 h 1884600"/>
              <a:gd name="connsiteX22" fmla="*/ 47814 w 2131447"/>
              <a:gd name="connsiteY22" fmla="*/ 1212333 h 1884600"/>
              <a:gd name="connsiteX23" fmla="*/ 62804 w 2131447"/>
              <a:gd name="connsiteY23" fmla="*/ 1602077 h 1884600"/>
              <a:gd name="connsiteX24" fmla="*/ 122765 w 2131447"/>
              <a:gd name="connsiteY24" fmla="*/ 1692018 h 1884600"/>
              <a:gd name="connsiteX25" fmla="*/ 197716 w 2131447"/>
              <a:gd name="connsiteY25" fmla="*/ 1781959 h 1884600"/>
              <a:gd name="connsiteX26" fmla="*/ 242686 w 2131447"/>
              <a:gd name="connsiteY26" fmla="*/ 1811940 h 1884600"/>
              <a:gd name="connsiteX27" fmla="*/ 317637 w 2131447"/>
              <a:gd name="connsiteY27" fmla="*/ 1826930 h 1884600"/>
              <a:gd name="connsiteX28" fmla="*/ 377598 w 2131447"/>
              <a:gd name="connsiteY28" fmla="*/ 1856910 h 1884600"/>
              <a:gd name="connsiteX29" fmla="*/ 707381 w 2131447"/>
              <a:gd name="connsiteY29" fmla="*/ 1856910 h 1884600"/>
              <a:gd name="connsiteX30" fmla="*/ 767342 w 2131447"/>
              <a:gd name="connsiteY30" fmla="*/ 1796950 h 1884600"/>
              <a:gd name="connsiteX31" fmla="*/ 812313 w 2131447"/>
              <a:gd name="connsiteY31" fmla="*/ 1766969 h 1884600"/>
              <a:gd name="connsiteX32" fmla="*/ 842293 w 2131447"/>
              <a:gd name="connsiteY32" fmla="*/ 1707009 h 1884600"/>
              <a:gd name="connsiteX33" fmla="*/ 902254 w 2131447"/>
              <a:gd name="connsiteY33" fmla="*/ 1647048 h 1884600"/>
              <a:gd name="connsiteX34" fmla="*/ 1142096 w 2131447"/>
              <a:gd name="connsiteY34" fmla="*/ 1662038 h 1884600"/>
              <a:gd name="connsiteX35" fmla="*/ 1187067 w 2131447"/>
              <a:gd name="connsiteY35" fmla="*/ 1677028 h 1884600"/>
              <a:gd name="connsiteX36" fmla="*/ 1247027 w 2131447"/>
              <a:gd name="connsiteY36" fmla="*/ 1692018 h 1884600"/>
              <a:gd name="connsiteX37" fmla="*/ 1336968 w 2131447"/>
              <a:gd name="connsiteY37" fmla="*/ 1721999 h 1884600"/>
              <a:gd name="connsiteX38" fmla="*/ 1486870 w 2131447"/>
              <a:gd name="connsiteY38" fmla="*/ 1766969 h 1884600"/>
              <a:gd name="connsiteX39" fmla="*/ 1531840 w 2131447"/>
              <a:gd name="connsiteY39" fmla="*/ 1781959 h 1884600"/>
              <a:gd name="connsiteX40" fmla="*/ 1591801 w 2131447"/>
              <a:gd name="connsiteY40" fmla="*/ 1811940 h 1884600"/>
              <a:gd name="connsiteX41" fmla="*/ 1636772 w 2131447"/>
              <a:gd name="connsiteY41" fmla="*/ 1841920 h 1884600"/>
              <a:gd name="connsiteX42" fmla="*/ 1681742 w 2131447"/>
              <a:gd name="connsiteY42" fmla="*/ 1856910 h 1884600"/>
              <a:gd name="connsiteX43" fmla="*/ 1951565 w 2131447"/>
              <a:gd name="connsiteY43" fmla="*/ 1841920 h 1884600"/>
              <a:gd name="connsiteX44" fmla="*/ 1966555 w 2131447"/>
              <a:gd name="connsiteY44" fmla="*/ 1796950 h 1884600"/>
              <a:gd name="connsiteX45" fmla="*/ 1996536 w 2131447"/>
              <a:gd name="connsiteY45" fmla="*/ 1766969 h 1884600"/>
              <a:gd name="connsiteX46" fmla="*/ 2041506 w 2131447"/>
              <a:gd name="connsiteY46" fmla="*/ 1662038 h 1884600"/>
              <a:gd name="connsiteX47" fmla="*/ 2071486 w 2131447"/>
              <a:gd name="connsiteY47" fmla="*/ 1392215 h 1884600"/>
              <a:gd name="connsiteX48" fmla="*/ 2086477 w 2131447"/>
              <a:gd name="connsiteY48" fmla="*/ 1347245 h 1884600"/>
              <a:gd name="connsiteX49" fmla="*/ 2131447 w 2131447"/>
              <a:gd name="connsiteY49" fmla="*/ 1017461 h 1884600"/>
              <a:gd name="connsiteX50" fmla="*/ 2116457 w 2131447"/>
              <a:gd name="connsiteY50" fmla="*/ 597736 h 1884600"/>
              <a:gd name="connsiteX51" fmla="*/ 2101467 w 2131447"/>
              <a:gd name="connsiteY51" fmla="*/ 552766 h 1884600"/>
              <a:gd name="connsiteX52" fmla="*/ 2071486 w 2131447"/>
              <a:gd name="connsiteY52" fmla="*/ 522786 h 1884600"/>
              <a:gd name="connsiteX53" fmla="*/ 2026516 w 2131447"/>
              <a:gd name="connsiteY53" fmla="*/ 417855 h 1884600"/>
              <a:gd name="connsiteX54" fmla="*/ 1921585 w 2131447"/>
              <a:gd name="connsiteY54" fmla="*/ 327914 h 1884600"/>
              <a:gd name="connsiteX55" fmla="*/ 1756693 w 2131447"/>
              <a:gd name="connsiteY55" fmla="*/ 252963 h 1884600"/>
              <a:gd name="connsiteX56" fmla="*/ 1711722 w 2131447"/>
              <a:gd name="connsiteY56" fmla="*/ 222982 h 1884600"/>
              <a:gd name="connsiteX57" fmla="*/ 1621781 w 2131447"/>
              <a:gd name="connsiteY57" fmla="*/ 193002 h 1884600"/>
              <a:gd name="connsiteX58" fmla="*/ 1576811 w 2131447"/>
              <a:gd name="connsiteY58" fmla="*/ 163022 h 1884600"/>
              <a:gd name="connsiteX59" fmla="*/ 1291998 w 2131447"/>
              <a:gd name="connsiteY59" fmla="*/ 163022 h 1884600"/>
              <a:gd name="connsiteX60" fmla="*/ 1157086 w 2131447"/>
              <a:gd name="connsiteY60" fmla="*/ 178012 h 1884600"/>
              <a:gd name="connsiteX61" fmla="*/ 977204 w 2131447"/>
              <a:gd name="connsiteY61" fmla="*/ 237973 h 1884600"/>
              <a:gd name="connsiteX0" fmla="*/ 1079927 w 2131447"/>
              <a:gd name="connsiteY0" fmla="*/ 86438 h 1884600"/>
              <a:gd name="connsiteX1" fmla="*/ 977204 w 2131447"/>
              <a:gd name="connsiteY1" fmla="*/ 237973 h 1884600"/>
              <a:gd name="connsiteX2" fmla="*/ 887263 w 2131447"/>
              <a:gd name="connsiteY2" fmla="*/ 133041 h 1884600"/>
              <a:gd name="connsiteX3" fmla="*/ 842293 w 2131447"/>
              <a:gd name="connsiteY3" fmla="*/ 118051 h 1884600"/>
              <a:gd name="connsiteX4" fmla="*/ 797322 w 2131447"/>
              <a:gd name="connsiteY4" fmla="*/ 73081 h 1884600"/>
              <a:gd name="connsiteX5" fmla="*/ 752352 w 2131447"/>
              <a:gd name="connsiteY5" fmla="*/ 43100 h 1884600"/>
              <a:gd name="connsiteX6" fmla="*/ 662411 w 2131447"/>
              <a:gd name="connsiteY6" fmla="*/ 13120 h 1884600"/>
              <a:gd name="connsiteX7" fmla="*/ 452549 w 2131447"/>
              <a:gd name="connsiteY7" fmla="*/ 28110 h 1884600"/>
              <a:gd name="connsiteX8" fmla="*/ 422568 w 2131447"/>
              <a:gd name="connsiteY8" fmla="*/ 118051 h 1884600"/>
              <a:gd name="connsiteX9" fmla="*/ 437558 w 2131447"/>
              <a:gd name="connsiteY9" fmla="*/ 432845 h 1884600"/>
              <a:gd name="connsiteX10" fmla="*/ 452549 w 2131447"/>
              <a:gd name="connsiteY10" fmla="*/ 477815 h 1884600"/>
              <a:gd name="connsiteX11" fmla="*/ 497519 w 2131447"/>
              <a:gd name="connsiteY11" fmla="*/ 507796 h 1884600"/>
              <a:gd name="connsiteX12" fmla="*/ 527499 w 2131447"/>
              <a:gd name="connsiteY12" fmla="*/ 552766 h 1884600"/>
              <a:gd name="connsiteX13" fmla="*/ 587460 w 2131447"/>
              <a:gd name="connsiteY13" fmla="*/ 612727 h 1884600"/>
              <a:gd name="connsiteX14" fmla="*/ 572470 w 2131447"/>
              <a:gd name="connsiteY14" fmla="*/ 822589 h 1884600"/>
              <a:gd name="connsiteX15" fmla="*/ 467539 w 2131447"/>
              <a:gd name="connsiteY15" fmla="*/ 942510 h 1884600"/>
              <a:gd name="connsiteX16" fmla="*/ 437558 w 2131447"/>
              <a:gd name="connsiteY16" fmla="*/ 972491 h 1884600"/>
              <a:gd name="connsiteX17" fmla="*/ 347617 w 2131447"/>
              <a:gd name="connsiteY17" fmla="*/ 1032451 h 1884600"/>
              <a:gd name="connsiteX18" fmla="*/ 317637 w 2131447"/>
              <a:gd name="connsiteY18" fmla="*/ 1062432 h 1884600"/>
              <a:gd name="connsiteX19" fmla="*/ 197716 w 2131447"/>
              <a:gd name="connsiteY19" fmla="*/ 1092412 h 1884600"/>
              <a:gd name="connsiteX20" fmla="*/ 152745 w 2131447"/>
              <a:gd name="connsiteY20" fmla="*/ 1107402 h 1884600"/>
              <a:gd name="connsiteX21" fmla="*/ 107775 w 2131447"/>
              <a:gd name="connsiteY21" fmla="*/ 1137382 h 1884600"/>
              <a:gd name="connsiteX22" fmla="*/ 47814 w 2131447"/>
              <a:gd name="connsiteY22" fmla="*/ 1212333 h 1884600"/>
              <a:gd name="connsiteX23" fmla="*/ 62804 w 2131447"/>
              <a:gd name="connsiteY23" fmla="*/ 1602077 h 1884600"/>
              <a:gd name="connsiteX24" fmla="*/ 122765 w 2131447"/>
              <a:gd name="connsiteY24" fmla="*/ 1692018 h 1884600"/>
              <a:gd name="connsiteX25" fmla="*/ 197716 w 2131447"/>
              <a:gd name="connsiteY25" fmla="*/ 1781959 h 1884600"/>
              <a:gd name="connsiteX26" fmla="*/ 242686 w 2131447"/>
              <a:gd name="connsiteY26" fmla="*/ 1811940 h 1884600"/>
              <a:gd name="connsiteX27" fmla="*/ 317637 w 2131447"/>
              <a:gd name="connsiteY27" fmla="*/ 1826930 h 1884600"/>
              <a:gd name="connsiteX28" fmla="*/ 377598 w 2131447"/>
              <a:gd name="connsiteY28" fmla="*/ 1856910 h 1884600"/>
              <a:gd name="connsiteX29" fmla="*/ 707381 w 2131447"/>
              <a:gd name="connsiteY29" fmla="*/ 1856910 h 1884600"/>
              <a:gd name="connsiteX30" fmla="*/ 767342 w 2131447"/>
              <a:gd name="connsiteY30" fmla="*/ 1796950 h 1884600"/>
              <a:gd name="connsiteX31" fmla="*/ 812313 w 2131447"/>
              <a:gd name="connsiteY31" fmla="*/ 1766969 h 1884600"/>
              <a:gd name="connsiteX32" fmla="*/ 842293 w 2131447"/>
              <a:gd name="connsiteY32" fmla="*/ 1707009 h 1884600"/>
              <a:gd name="connsiteX33" fmla="*/ 902254 w 2131447"/>
              <a:gd name="connsiteY33" fmla="*/ 1647048 h 1884600"/>
              <a:gd name="connsiteX34" fmla="*/ 1142096 w 2131447"/>
              <a:gd name="connsiteY34" fmla="*/ 1662038 h 1884600"/>
              <a:gd name="connsiteX35" fmla="*/ 1187067 w 2131447"/>
              <a:gd name="connsiteY35" fmla="*/ 1677028 h 1884600"/>
              <a:gd name="connsiteX36" fmla="*/ 1247027 w 2131447"/>
              <a:gd name="connsiteY36" fmla="*/ 1692018 h 1884600"/>
              <a:gd name="connsiteX37" fmla="*/ 1336968 w 2131447"/>
              <a:gd name="connsiteY37" fmla="*/ 1721999 h 1884600"/>
              <a:gd name="connsiteX38" fmla="*/ 1486870 w 2131447"/>
              <a:gd name="connsiteY38" fmla="*/ 1766969 h 1884600"/>
              <a:gd name="connsiteX39" fmla="*/ 1531840 w 2131447"/>
              <a:gd name="connsiteY39" fmla="*/ 1781959 h 1884600"/>
              <a:gd name="connsiteX40" fmla="*/ 1591801 w 2131447"/>
              <a:gd name="connsiteY40" fmla="*/ 1811940 h 1884600"/>
              <a:gd name="connsiteX41" fmla="*/ 1636772 w 2131447"/>
              <a:gd name="connsiteY41" fmla="*/ 1841920 h 1884600"/>
              <a:gd name="connsiteX42" fmla="*/ 1681742 w 2131447"/>
              <a:gd name="connsiteY42" fmla="*/ 1856910 h 1884600"/>
              <a:gd name="connsiteX43" fmla="*/ 1951565 w 2131447"/>
              <a:gd name="connsiteY43" fmla="*/ 1841920 h 1884600"/>
              <a:gd name="connsiteX44" fmla="*/ 1966555 w 2131447"/>
              <a:gd name="connsiteY44" fmla="*/ 1796950 h 1884600"/>
              <a:gd name="connsiteX45" fmla="*/ 1996536 w 2131447"/>
              <a:gd name="connsiteY45" fmla="*/ 1766969 h 1884600"/>
              <a:gd name="connsiteX46" fmla="*/ 2041506 w 2131447"/>
              <a:gd name="connsiteY46" fmla="*/ 1662038 h 1884600"/>
              <a:gd name="connsiteX47" fmla="*/ 2071486 w 2131447"/>
              <a:gd name="connsiteY47" fmla="*/ 1392215 h 1884600"/>
              <a:gd name="connsiteX48" fmla="*/ 2086477 w 2131447"/>
              <a:gd name="connsiteY48" fmla="*/ 1347245 h 1884600"/>
              <a:gd name="connsiteX49" fmla="*/ 2131447 w 2131447"/>
              <a:gd name="connsiteY49" fmla="*/ 1017461 h 1884600"/>
              <a:gd name="connsiteX50" fmla="*/ 2116457 w 2131447"/>
              <a:gd name="connsiteY50" fmla="*/ 597736 h 1884600"/>
              <a:gd name="connsiteX51" fmla="*/ 2101467 w 2131447"/>
              <a:gd name="connsiteY51" fmla="*/ 552766 h 1884600"/>
              <a:gd name="connsiteX52" fmla="*/ 2071486 w 2131447"/>
              <a:gd name="connsiteY52" fmla="*/ 522786 h 1884600"/>
              <a:gd name="connsiteX53" fmla="*/ 2026516 w 2131447"/>
              <a:gd name="connsiteY53" fmla="*/ 417855 h 1884600"/>
              <a:gd name="connsiteX54" fmla="*/ 1921585 w 2131447"/>
              <a:gd name="connsiteY54" fmla="*/ 327914 h 1884600"/>
              <a:gd name="connsiteX55" fmla="*/ 1756693 w 2131447"/>
              <a:gd name="connsiteY55" fmla="*/ 252963 h 1884600"/>
              <a:gd name="connsiteX56" fmla="*/ 1711722 w 2131447"/>
              <a:gd name="connsiteY56" fmla="*/ 222982 h 1884600"/>
              <a:gd name="connsiteX57" fmla="*/ 1621781 w 2131447"/>
              <a:gd name="connsiteY57" fmla="*/ 193002 h 1884600"/>
              <a:gd name="connsiteX58" fmla="*/ 1576811 w 2131447"/>
              <a:gd name="connsiteY58" fmla="*/ 163022 h 1884600"/>
              <a:gd name="connsiteX59" fmla="*/ 1291998 w 2131447"/>
              <a:gd name="connsiteY59" fmla="*/ 163022 h 1884600"/>
              <a:gd name="connsiteX60" fmla="*/ 1157086 w 2131447"/>
              <a:gd name="connsiteY60" fmla="*/ 178012 h 1884600"/>
              <a:gd name="connsiteX61" fmla="*/ 1079927 w 2131447"/>
              <a:gd name="connsiteY61" fmla="*/ 86438 h 1884600"/>
              <a:gd name="connsiteX0" fmla="*/ 1079927 w 2131447"/>
              <a:gd name="connsiteY0" fmla="*/ 86438 h 1884600"/>
              <a:gd name="connsiteX1" fmla="*/ 1079927 w 2131447"/>
              <a:gd name="connsiteY1" fmla="*/ 158446 h 1884600"/>
              <a:gd name="connsiteX2" fmla="*/ 887263 w 2131447"/>
              <a:gd name="connsiteY2" fmla="*/ 133041 h 1884600"/>
              <a:gd name="connsiteX3" fmla="*/ 842293 w 2131447"/>
              <a:gd name="connsiteY3" fmla="*/ 118051 h 1884600"/>
              <a:gd name="connsiteX4" fmla="*/ 797322 w 2131447"/>
              <a:gd name="connsiteY4" fmla="*/ 73081 h 1884600"/>
              <a:gd name="connsiteX5" fmla="*/ 752352 w 2131447"/>
              <a:gd name="connsiteY5" fmla="*/ 43100 h 1884600"/>
              <a:gd name="connsiteX6" fmla="*/ 662411 w 2131447"/>
              <a:gd name="connsiteY6" fmla="*/ 13120 h 1884600"/>
              <a:gd name="connsiteX7" fmla="*/ 452549 w 2131447"/>
              <a:gd name="connsiteY7" fmla="*/ 28110 h 1884600"/>
              <a:gd name="connsiteX8" fmla="*/ 422568 w 2131447"/>
              <a:gd name="connsiteY8" fmla="*/ 118051 h 1884600"/>
              <a:gd name="connsiteX9" fmla="*/ 437558 w 2131447"/>
              <a:gd name="connsiteY9" fmla="*/ 432845 h 1884600"/>
              <a:gd name="connsiteX10" fmla="*/ 452549 w 2131447"/>
              <a:gd name="connsiteY10" fmla="*/ 477815 h 1884600"/>
              <a:gd name="connsiteX11" fmla="*/ 497519 w 2131447"/>
              <a:gd name="connsiteY11" fmla="*/ 507796 h 1884600"/>
              <a:gd name="connsiteX12" fmla="*/ 527499 w 2131447"/>
              <a:gd name="connsiteY12" fmla="*/ 552766 h 1884600"/>
              <a:gd name="connsiteX13" fmla="*/ 587460 w 2131447"/>
              <a:gd name="connsiteY13" fmla="*/ 612727 h 1884600"/>
              <a:gd name="connsiteX14" fmla="*/ 572470 w 2131447"/>
              <a:gd name="connsiteY14" fmla="*/ 822589 h 1884600"/>
              <a:gd name="connsiteX15" fmla="*/ 467539 w 2131447"/>
              <a:gd name="connsiteY15" fmla="*/ 942510 h 1884600"/>
              <a:gd name="connsiteX16" fmla="*/ 437558 w 2131447"/>
              <a:gd name="connsiteY16" fmla="*/ 972491 h 1884600"/>
              <a:gd name="connsiteX17" fmla="*/ 347617 w 2131447"/>
              <a:gd name="connsiteY17" fmla="*/ 1032451 h 1884600"/>
              <a:gd name="connsiteX18" fmla="*/ 317637 w 2131447"/>
              <a:gd name="connsiteY18" fmla="*/ 1062432 h 1884600"/>
              <a:gd name="connsiteX19" fmla="*/ 197716 w 2131447"/>
              <a:gd name="connsiteY19" fmla="*/ 1092412 h 1884600"/>
              <a:gd name="connsiteX20" fmla="*/ 152745 w 2131447"/>
              <a:gd name="connsiteY20" fmla="*/ 1107402 h 1884600"/>
              <a:gd name="connsiteX21" fmla="*/ 107775 w 2131447"/>
              <a:gd name="connsiteY21" fmla="*/ 1137382 h 1884600"/>
              <a:gd name="connsiteX22" fmla="*/ 47814 w 2131447"/>
              <a:gd name="connsiteY22" fmla="*/ 1212333 h 1884600"/>
              <a:gd name="connsiteX23" fmla="*/ 62804 w 2131447"/>
              <a:gd name="connsiteY23" fmla="*/ 1602077 h 1884600"/>
              <a:gd name="connsiteX24" fmla="*/ 122765 w 2131447"/>
              <a:gd name="connsiteY24" fmla="*/ 1692018 h 1884600"/>
              <a:gd name="connsiteX25" fmla="*/ 197716 w 2131447"/>
              <a:gd name="connsiteY25" fmla="*/ 1781959 h 1884600"/>
              <a:gd name="connsiteX26" fmla="*/ 242686 w 2131447"/>
              <a:gd name="connsiteY26" fmla="*/ 1811940 h 1884600"/>
              <a:gd name="connsiteX27" fmla="*/ 317637 w 2131447"/>
              <a:gd name="connsiteY27" fmla="*/ 1826930 h 1884600"/>
              <a:gd name="connsiteX28" fmla="*/ 377598 w 2131447"/>
              <a:gd name="connsiteY28" fmla="*/ 1856910 h 1884600"/>
              <a:gd name="connsiteX29" fmla="*/ 707381 w 2131447"/>
              <a:gd name="connsiteY29" fmla="*/ 1856910 h 1884600"/>
              <a:gd name="connsiteX30" fmla="*/ 767342 w 2131447"/>
              <a:gd name="connsiteY30" fmla="*/ 1796950 h 1884600"/>
              <a:gd name="connsiteX31" fmla="*/ 812313 w 2131447"/>
              <a:gd name="connsiteY31" fmla="*/ 1766969 h 1884600"/>
              <a:gd name="connsiteX32" fmla="*/ 842293 w 2131447"/>
              <a:gd name="connsiteY32" fmla="*/ 1707009 h 1884600"/>
              <a:gd name="connsiteX33" fmla="*/ 902254 w 2131447"/>
              <a:gd name="connsiteY33" fmla="*/ 1647048 h 1884600"/>
              <a:gd name="connsiteX34" fmla="*/ 1142096 w 2131447"/>
              <a:gd name="connsiteY34" fmla="*/ 1662038 h 1884600"/>
              <a:gd name="connsiteX35" fmla="*/ 1187067 w 2131447"/>
              <a:gd name="connsiteY35" fmla="*/ 1677028 h 1884600"/>
              <a:gd name="connsiteX36" fmla="*/ 1247027 w 2131447"/>
              <a:gd name="connsiteY36" fmla="*/ 1692018 h 1884600"/>
              <a:gd name="connsiteX37" fmla="*/ 1336968 w 2131447"/>
              <a:gd name="connsiteY37" fmla="*/ 1721999 h 1884600"/>
              <a:gd name="connsiteX38" fmla="*/ 1486870 w 2131447"/>
              <a:gd name="connsiteY38" fmla="*/ 1766969 h 1884600"/>
              <a:gd name="connsiteX39" fmla="*/ 1531840 w 2131447"/>
              <a:gd name="connsiteY39" fmla="*/ 1781959 h 1884600"/>
              <a:gd name="connsiteX40" fmla="*/ 1591801 w 2131447"/>
              <a:gd name="connsiteY40" fmla="*/ 1811940 h 1884600"/>
              <a:gd name="connsiteX41" fmla="*/ 1636772 w 2131447"/>
              <a:gd name="connsiteY41" fmla="*/ 1841920 h 1884600"/>
              <a:gd name="connsiteX42" fmla="*/ 1681742 w 2131447"/>
              <a:gd name="connsiteY42" fmla="*/ 1856910 h 1884600"/>
              <a:gd name="connsiteX43" fmla="*/ 1951565 w 2131447"/>
              <a:gd name="connsiteY43" fmla="*/ 1841920 h 1884600"/>
              <a:gd name="connsiteX44" fmla="*/ 1966555 w 2131447"/>
              <a:gd name="connsiteY44" fmla="*/ 1796950 h 1884600"/>
              <a:gd name="connsiteX45" fmla="*/ 1996536 w 2131447"/>
              <a:gd name="connsiteY45" fmla="*/ 1766969 h 1884600"/>
              <a:gd name="connsiteX46" fmla="*/ 2041506 w 2131447"/>
              <a:gd name="connsiteY46" fmla="*/ 1662038 h 1884600"/>
              <a:gd name="connsiteX47" fmla="*/ 2071486 w 2131447"/>
              <a:gd name="connsiteY47" fmla="*/ 1392215 h 1884600"/>
              <a:gd name="connsiteX48" fmla="*/ 2086477 w 2131447"/>
              <a:gd name="connsiteY48" fmla="*/ 1347245 h 1884600"/>
              <a:gd name="connsiteX49" fmla="*/ 2131447 w 2131447"/>
              <a:gd name="connsiteY49" fmla="*/ 1017461 h 1884600"/>
              <a:gd name="connsiteX50" fmla="*/ 2116457 w 2131447"/>
              <a:gd name="connsiteY50" fmla="*/ 597736 h 1884600"/>
              <a:gd name="connsiteX51" fmla="*/ 2101467 w 2131447"/>
              <a:gd name="connsiteY51" fmla="*/ 552766 h 1884600"/>
              <a:gd name="connsiteX52" fmla="*/ 2071486 w 2131447"/>
              <a:gd name="connsiteY52" fmla="*/ 522786 h 1884600"/>
              <a:gd name="connsiteX53" fmla="*/ 2026516 w 2131447"/>
              <a:gd name="connsiteY53" fmla="*/ 417855 h 1884600"/>
              <a:gd name="connsiteX54" fmla="*/ 1921585 w 2131447"/>
              <a:gd name="connsiteY54" fmla="*/ 327914 h 1884600"/>
              <a:gd name="connsiteX55" fmla="*/ 1756693 w 2131447"/>
              <a:gd name="connsiteY55" fmla="*/ 252963 h 1884600"/>
              <a:gd name="connsiteX56" fmla="*/ 1711722 w 2131447"/>
              <a:gd name="connsiteY56" fmla="*/ 222982 h 1884600"/>
              <a:gd name="connsiteX57" fmla="*/ 1621781 w 2131447"/>
              <a:gd name="connsiteY57" fmla="*/ 193002 h 1884600"/>
              <a:gd name="connsiteX58" fmla="*/ 1576811 w 2131447"/>
              <a:gd name="connsiteY58" fmla="*/ 163022 h 1884600"/>
              <a:gd name="connsiteX59" fmla="*/ 1291998 w 2131447"/>
              <a:gd name="connsiteY59" fmla="*/ 163022 h 1884600"/>
              <a:gd name="connsiteX60" fmla="*/ 1157086 w 2131447"/>
              <a:gd name="connsiteY60" fmla="*/ 178012 h 1884600"/>
              <a:gd name="connsiteX61" fmla="*/ 1079927 w 2131447"/>
              <a:gd name="connsiteY61" fmla="*/ 86438 h 1884600"/>
              <a:gd name="connsiteX0" fmla="*/ 1079927 w 2131447"/>
              <a:gd name="connsiteY0" fmla="*/ 86438 h 1884600"/>
              <a:gd name="connsiteX1" fmla="*/ 1079927 w 2131447"/>
              <a:gd name="connsiteY1" fmla="*/ 158446 h 1884600"/>
              <a:gd name="connsiteX2" fmla="*/ 887263 w 2131447"/>
              <a:gd name="connsiteY2" fmla="*/ 133041 h 1884600"/>
              <a:gd name="connsiteX3" fmla="*/ 842293 w 2131447"/>
              <a:gd name="connsiteY3" fmla="*/ 118051 h 1884600"/>
              <a:gd name="connsiteX4" fmla="*/ 797322 w 2131447"/>
              <a:gd name="connsiteY4" fmla="*/ 73081 h 1884600"/>
              <a:gd name="connsiteX5" fmla="*/ 752352 w 2131447"/>
              <a:gd name="connsiteY5" fmla="*/ 43100 h 1884600"/>
              <a:gd name="connsiteX6" fmla="*/ 662411 w 2131447"/>
              <a:gd name="connsiteY6" fmla="*/ 13120 h 1884600"/>
              <a:gd name="connsiteX7" fmla="*/ 452549 w 2131447"/>
              <a:gd name="connsiteY7" fmla="*/ 28110 h 1884600"/>
              <a:gd name="connsiteX8" fmla="*/ 422568 w 2131447"/>
              <a:gd name="connsiteY8" fmla="*/ 118051 h 1884600"/>
              <a:gd name="connsiteX9" fmla="*/ 437558 w 2131447"/>
              <a:gd name="connsiteY9" fmla="*/ 432845 h 1884600"/>
              <a:gd name="connsiteX10" fmla="*/ 452549 w 2131447"/>
              <a:gd name="connsiteY10" fmla="*/ 477815 h 1884600"/>
              <a:gd name="connsiteX11" fmla="*/ 497519 w 2131447"/>
              <a:gd name="connsiteY11" fmla="*/ 507796 h 1884600"/>
              <a:gd name="connsiteX12" fmla="*/ 527499 w 2131447"/>
              <a:gd name="connsiteY12" fmla="*/ 552766 h 1884600"/>
              <a:gd name="connsiteX13" fmla="*/ 587460 w 2131447"/>
              <a:gd name="connsiteY13" fmla="*/ 612727 h 1884600"/>
              <a:gd name="connsiteX14" fmla="*/ 359847 w 2131447"/>
              <a:gd name="connsiteY14" fmla="*/ 806518 h 1884600"/>
              <a:gd name="connsiteX15" fmla="*/ 467539 w 2131447"/>
              <a:gd name="connsiteY15" fmla="*/ 942510 h 1884600"/>
              <a:gd name="connsiteX16" fmla="*/ 437558 w 2131447"/>
              <a:gd name="connsiteY16" fmla="*/ 972491 h 1884600"/>
              <a:gd name="connsiteX17" fmla="*/ 347617 w 2131447"/>
              <a:gd name="connsiteY17" fmla="*/ 1032451 h 1884600"/>
              <a:gd name="connsiteX18" fmla="*/ 317637 w 2131447"/>
              <a:gd name="connsiteY18" fmla="*/ 1062432 h 1884600"/>
              <a:gd name="connsiteX19" fmla="*/ 197716 w 2131447"/>
              <a:gd name="connsiteY19" fmla="*/ 1092412 h 1884600"/>
              <a:gd name="connsiteX20" fmla="*/ 152745 w 2131447"/>
              <a:gd name="connsiteY20" fmla="*/ 1107402 h 1884600"/>
              <a:gd name="connsiteX21" fmla="*/ 107775 w 2131447"/>
              <a:gd name="connsiteY21" fmla="*/ 1137382 h 1884600"/>
              <a:gd name="connsiteX22" fmla="*/ 47814 w 2131447"/>
              <a:gd name="connsiteY22" fmla="*/ 1212333 h 1884600"/>
              <a:gd name="connsiteX23" fmla="*/ 62804 w 2131447"/>
              <a:gd name="connsiteY23" fmla="*/ 1602077 h 1884600"/>
              <a:gd name="connsiteX24" fmla="*/ 122765 w 2131447"/>
              <a:gd name="connsiteY24" fmla="*/ 1692018 h 1884600"/>
              <a:gd name="connsiteX25" fmla="*/ 197716 w 2131447"/>
              <a:gd name="connsiteY25" fmla="*/ 1781959 h 1884600"/>
              <a:gd name="connsiteX26" fmla="*/ 242686 w 2131447"/>
              <a:gd name="connsiteY26" fmla="*/ 1811940 h 1884600"/>
              <a:gd name="connsiteX27" fmla="*/ 317637 w 2131447"/>
              <a:gd name="connsiteY27" fmla="*/ 1826930 h 1884600"/>
              <a:gd name="connsiteX28" fmla="*/ 377598 w 2131447"/>
              <a:gd name="connsiteY28" fmla="*/ 1856910 h 1884600"/>
              <a:gd name="connsiteX29" fmla="*/ 707381 w 2131447"/>
              <a:gd name="connsiteY29" fmla="*/ 1856910 h 1884600"/>
              <a:gd name="connsiteX30" fmla="*/ 767342 w 2131447"/>
              <a:gd name="connsiteY30" fmla="*/ 1796950 h 1884600"/>
              <a:gd name="connsiteX31" fmla="*/ 812313 w 2131447"/>
              <a:gd name="connsiteY31" fmla="*/ 1766969 h 1884600"/>
              <a:gd name="connsiteX32" fmla="*/ 842293 w 2131447"/>
              <a:gd name="connsiteY32" fmla="*/ 1707009 h 1884600"/>
              <a:gd name="connsiteX33" fmla="*/ 902254 w 2131447"/>
              <a:gd name="connsiteY33" fmla="*/ 1647048 h 1884600"/>
              <a:gd name="connsiteX34" fmla="*/ 1142096 w 2131447"/>
              <a:gd name="connsiteY34" fmla="*/ 1662038 h 1884600"/>
              <a:gd name="connsiteX35" fmla="*/ 1187067 w 2131447"/>
              <a:gd name="connsiteY35" fmla="*/ 1677028 h 1884600"/>
              <a:gd name="connsiteX36" fmla="*/ 1247027 w 2131447"/>
              <a:gd name="connsiteY36" fmla="*/ 1692018 h 1884600"/>
              <a:gd name="connsiteX37" fmla="*/ 1336968 w 2131447"/>
              <a:gd name="connsiteY37" fmla="*/ 1721999 h 1884600"/>
              <a:gd name="connsiteX38" fmla="*/ 1486870 w 2131447"/>
              <a:gd name="connsiteY38" fmla="*/ 1766969 h 1884600"/>
              <a:gd name="connsiteX39" fmla="*/ 1531840 w 2131447"/>
              <a:gd name="connsiteY39" fmla="*/ 1781959 h 1884600"/>
              <a:gd name="connsiteX40" fmla="*/ 1591801 w 2131447"/>
              <a:gd name="connsiteY40" fmla="*/ 1811940 h 1884600"/>
              <a:gd name="connsiteX41" fmla="*/ 1636772 w 2131447"/>
              <a:gd name="connsiteY41" fmla="*/ 1841920 h 1884600"/>
              <a:gd name="connsiteX42" fmla="*/ 1681742 w 2131447"/>
              <a:gd name="connsiteY42" fmla="*/ 1856910 h 1884600"/>
              <a:gd name="connsiteX43" fmla="*/ 1951565 w 2131447"/>
              <a:gd name="connsiteY43" fmla="*/ 1841920 h 1884600"/>
              <a:gd name="connsiteX44" fmla="*/ 1966555 w 2131447"/>
              <a:gd name="connsiteY44" fmla="*/ 1796950 h 1884600"/>
              <a:gd name="connsiteX45" fmla="*/ 1996536 w 2131447"/>
              <a:gd name="connsiteY45" fmla="*/ 1766969 h 1884600"/>
              <a:gd name="connsiteX46" fmla="*/ 2041506 w 2131447"/>
              <a:gd name="connsiteY46" fmla="*/ 1662038 h 1884600"/>
              <a:gd name="connsiteX47" fmla="*/ 2071486 w 2131447"/>
              <a:gd name="connsiteY47" fmla="*/ 1392215 h 1884600"/>
              <a:gd name="connsiteX48" fmla="*/ 2086477 w 2131447"/>
              <a:gd name="connsiteY48" fmla="*/ 1347245 h 1884600"/>
              <a:gd name="connsiteX49" fmla="*/ 2131447 w 2131447"/>
              <a:gd name="connsiteY49" fmla="*/ 1017461 h 1884600"/>
              <a:gd name="connsiteX50" fmla="*/ 2116457 w 2131447"/>
              <a:gd name="connsiteY50" fmla="*/ 597736 h 1884600"/>
              <a:gd name="connsiteX51" fmla="*/ 2101467 w 2131447"/>
              <a:gd name="connsiteY51" fmla="*/ 552766 h 1884600"/>
              <a:gd name="connsiteX52" fmla="*/ 2071486 w 2131447"/>
              <a:gd name="connsiteY52" fmla="*/ 522786 h 1884600"/>
              <a:gd name="connsiteX53" fmla="*/ 2026516 w 2131447"/>
              <a:gd name="connsiteY53" fmla="*/ 417855 h 1884600"/>
              <a:gd name="connsiteX54" fmla="*/ 1921585 w 2131447"/>
              <a:gd name="connsiteY54" fmla="*/ 327914 h 1884600"/>
              <a:gd name="connsiteX55" fmla="*/ 1756693 w 2131447"/>
              <a:gd name="connsiteY55" fmla="*/ 252963 h 1884600"/>
              <a:gd name="connsiteX56" fmla="*/ 1711722 w 2131447"/>
              <a:gd name="connsiteY56" fmla="*/ 222982 h 1884600"/>
              <a:gd name="connsiteX57" fmla="*/ 1621781 w 2131447"/>
              <a:gd name="connsiteY57" fmla="*/ 193002 h 1884600"/>
              <a:gd name="connsiteX58" fmla="*/ 1576811 w 2131447"/>
              <a:gd name="connsiteY58" fmla="*/ 163022 h 1884600"/>
              <a:gd name="connsiteX59" fmla="*/ 1291998 w 2131447"/>
              <a:gd name="connsiteY59" fmla="*/ 163022 h 1884600"/>
              <a:gd name="connsiteX60" fmla="*/ 1157086 w 2131447"/>
              <a:gd name="connsiteY60" fmla="*/ 178012 h 1884600"/>
              <a:gd name="connsiteX61" fmla="*/ 1079927 w 2131447"/>
              <a:gd name="connsiteY61" fmla="*/ 86438 h 1884600"/>
              <a:gd name="connsiteX0" fmla="*/ 1079927 w 2131447"/>
              <a:gd name="connsiteY0" fmla="*/ 86438 h 1884600"/>
              <a:gd name="connsiteX1" fmla="*/ 1079927 w 2131447"/>
              <a:gd name="connsiteY1" fmla="*/ 158446 h 1884600"/>
              <a:gd name="connsiteX2" fmla="*/ 887263 w 2131447"/>
              <a:gd name="connsiteY2" fmla="*/ 133041 h 1884600"/>
              <a:gd name="connsiteX3" fmla="*/ 842293 w 2131447"/>
              <a:gd name="connsiteY3" fmla="*/ 118051 h 1884600"/>
              <a:gd name="connsiteX4" fmla="*/ 797322 w 2131447"/>
              <a:gd name="connsiteY4" fmla="*/ 73081 h 1884600"/>
              <a:gd name="connsiteX5" fmla="*/ 752352 w 2131447"/>
              <a:gd name="connsiteY5" fmla="*/ 43100 h 1884600"/>
              <a:gd name="connsiteX6" fmla="*/ 662411 w 2131447"/>
              <a:gd name="connsiteY6" fmla="*/ 13120 h 1884600"/>
              <a:gd name="connsiteX7" fmla="*/ 452549 w 2131447"/>
              <a:gd name="connsiteY7" fmla="*/ 28110 h 1884600"/>
              <a:gd name="connsiteX8" fmla="*/ 422568 w 2131447"/>
              <a:gd name="connsiteY8" fmla="*/ 118051 h 1884600"/>
              <a:gd name="connsiteX9" fmla="*/ 437558 w 2131447"/>
              <a:gd name="connsiteY9" fmla="*/ 432845 h 1884600"/>
              <a:gd name="connsiteX10" fmla="*/ 452549 w 2131447"/>
              <a:gd name="connsiteY10" fmla="*/ 477815 h 1884600"/>
              <a:gd name="connsiteX11" fmla="*/ 497519 w 2131447"/>
              <a:gd name="connsiteY11" fmla="*/ 507796 h 1884600"/>
              <a:gd name="connsiteX12" fmla="*/ 527499 w 2131447"/>
              <a:gd name="connsiteY12" fmla="*/ 552766 h 1884600"/>
              <a:gd name="connsiteX13" fmla="*/ 431855 w 2131447"/>
              <a:gd name="connsiteY13" fmla="*/ 662502 h 1884600"/>
              <a:gd name="connsiteX14" fmla="*/ 359847 w 2131447"/>
              <a:gd name="connsiteY14" fmla="*/ 806518 h 1884600"/>
              <a:gd name="connsiteX15" fmla="*/ 467539 w 2131447"/>
              <a:gd name="connsiteY15" fmla="*/ 942510 h 1884600"/>
              <a:gd name="connsiteX16" fmla="*/ 437558 w 2131447"/>
              <a:gd name="connsiteY16" fmla="*/ 972491 h 1884600"/>
              <a:gd name="connsiteX17" fmla="*/ 347617 w 2131447"/>
              <a:gd name="connsiteY17" fmla="*/ 1032451 h 1884600"/>
              <a:gd name="connsiteX18" fmla="*/ 317637 w 2131447"/>
              <a:gd name="connsiteY18" fmla="*/ 1062432 h 1884600"/>
              <a:gd name="connsiteX19" fmla="*/ 197716 w 2131447"/>
              <a:gd name="connsiteY19" fmla="*/ 1092412 h 1884600"/>
              <a:gd name="connsiteX20" fmla="*/ 152745 w 2131447"/>
              <a:gd name="connsiteY20" fmla="*/ 1107402 h 1884600"/>
              <a:gd name="connsiteX21" fmla="*/ 107775 w 2131447"/>
              <a:gd name="connsiteY21" fmla="*/ 1137382 h 1884600"/>
              <a:gd name="connsiteX22" fmla="*/ 47814 w 2131447"/>
              <a:gd name="connsiteY22" fmla="*/ 1212333 h 1884600"/>
              <a:gd name="connsiteX23" fmla="*/ 62804 w 2131447"/>
              <a:gd name="connsiteY23" fmla="*/ 1602077 h 1884600"/>
              <a:gd name="connsiteX24" fmla="*/ 122765 w 2131447"/>
              <a:gd name="connsiteY24" fmla="*/ 1692018 h 1884600"/>
              <a:gd name="connsiteX25" fmla="*/ 197716 w 2131447"/>
              <a:gd name="connsiteY25" fmla="*/ 1781959 h 1884600"/>
              <a:gd name="connsiteX26" fmla="*/ 242686 w 2131447"/>
              <a:gd name="connsiteY26" fmla="*/ 1811940 h 1884600"/>
              <a:gd name="connsiteX27" fmla="*/ 317637 w 2131447"/>
              <a:gd name="connsiteY27" fmla="*/ 1826930 h 1884600"/>
              <a:gd name="connsiteX28" fmla="*/ 377598 w 2131447"/>
              <a:gd name="connsiteY28" fmla="*/ 1856910 h 1884600"/>
              <a:gd name="connsiteX29" fmla="*/ 707381 w 2131447"/>
              <a:gd name="connsiteY29" fmla="*/ 1856910 h 1884600"/>
              <a:gd name="connsiteX30" fmla="*/ 767342 w 2131447"/>
              <a:gd name="connsiteY30" fmla="*/ 1796950 h 1884600"/>
              <a:gd name="connsiteX31" fmla="*/ 812313 w 2131447"/>
              <a:gd name="connsiteY31" fmla="*/ 1766969 h 1884600"/>
              <a:gd name="connsiteX32" fmla="*/ 842293 w 2131447"/>
              <a:gd name="connsiteY32" fmla="*/ 1707009 h 1884600"/>
              <a:gd name="connsiteX33" fmla="*/ 902254 w 2131447"/>
              <a:gd name="connsiteY33" fmla="*/ 1647048 h 1884600"/>
              <a:gd name="connsiteX34" fmla="*/ 1142096 w 2131447"/>
              <a:gd name="connsiteY34" fmla="*/ 1662038 h 1884600"/>
              <a:gd name="connsiteX35" fmla="*/ 1187067 w 2131447"/>
              <a:gd name="connsiteY35" fmla="*/ 1677028 h 1884600"/>
              <a:gd name="connsiteX36" fmla="*/ 1247027 w 2131447"/>
              <a:gd name="connsiteY36" fmla="*/ 1692018 h 1884600"/>
              <a:gd name="connsiteX37" fmla="*/ 1336968 w 2131447"/>
              <a:gd name="connsiteY37" fmla="*/ 1721999 h 1884600"/>
              <a:gd name="connsiteX38" fmla="*/ 1486870 w 2131447"/>
              <a:gd name="connsiteY38" fmla="*/ 1766969 h 1884600"/>
              <a:gd name="connsiteX39" fmla="*/ 1531840 w 2131447"/>
              <a:gd name="connsiteY39" fmla="*/ 1781959 h 1884600"/>
              <a:gd name="connsiteX40" fmla="*/ 1591801 w 2131447"/>
              <a:gd name="connsiteY40" fmla="*/ 1811940 h 1884600"/>
              <a:gd name="connsiteX41" fmla="*/ 1636772 w 2131447"/>
              <a:gd name="connsiteY41" fmla="*/ 1841920 h 1884600"/>
              <a:gd name="connsiteX42" fmla="*/ 1681742 w 2131447"/>
              <a:gd name="connsiteY42" fmla="*/ 1856910 h 1884600"/>
              <a:gd name="connsiteX43" fmla="*/ 1951565 w 2131447"/>
              <a:gd name="connsiteY43" fmla="*/ 1841920 h 1884600"/>
              <a:gd name="connsiteX44" fmla="*/ 1966555 w 2131447"/>
              <a:gd name="connsiteY44" fmla="*/ 1796950 h 1884600"/>
              <a:gd name="connsiteX45" fmla="*/ 1996536 w 2131447"/>
              <a:gd name="connsiteY45" fmla="*/ 1766969 h 1884600"/>
              <a:gd name="connsiteX46" fmla="*/ 2041506 w 2131447"/>
              <a:gd name="connsiteY46" fmla="*/ 1662038 h 1884600"/>
              <a:gd name="connsiteX47" fmla="*/ 2071486 w 2131447"/>
              <a:gd name="connsiteY47" fmla="*/ 1392215 h 1884600"/>
              <a:gd name="connsiteX48" fmla="*/ 2086477 w 2131447"/>
              <a:gd name="connsiteY48" fmla="*/ 1347245 h 1884600"/>
              <a:gd name="connsiteX49" fmla="*/ 2131447 w 2131447"/>
              <a:gd name="connsiteY49" fmla="*/ 1017461 h 1884600"/>
              <a:gd name="connsiteX50" fmla="*/ 2116457 w 2131447"/>
              <a:gd name="connsiteY50" fmla="*/ 597736 h 1884600"/>
              <a:gd name="connsiteX51" fmla="*/ 2101467 w 2131447"/>
              <a:gd name="connsiteY51" fmla="*/ 552766 h 1884600"/>
              <a:gd name="connsiteX52" fmla="*/ 2071486 w 2131447"/>
              <a:gd name="connsiteY52" fmla="*/ 522786 h 1884600"/>
              <a:gd name="connsiteX53" fmla="*/ 2026516 w 2131447"/>
              <a:gd name="connsiteY53" fmla="*/ 417855 h 1884600"/>
              <a:gd name="connsiteX54" fmla="*/ 1921585 w 2131447"/>
              <a:gd name="connsiteY54" fmla="*/ 327914 h 1884600"/>
              <a:gd name="connsiteX55" fmla="*/ 1756693 w 2131447"/>
              <a:gd name="connsiteY55" fmla="*/ 252963 h 1884600"/>
              <a:gd name="connsiteX56" fmla="*/ 1711722 w 2131447"/>
              <a:gd name="connsiteY56" fmla="*/ 222982 h 1884600"/>
              <a:gd name="connsiteX57" fmla="*/ 1621781 w 2131447"/>
              <a:gd name="connsiteY57" fmla="*/ 193002 h 1884600"/>
              <a:gd name="connsiteX58" fmla="*/ 1576811 w 2131447"/>
              <a:gd name="connsiteY58" fmla="*/ 163022 h 1884600"/>
              <a:gd name="connsiteX59" fmla="*/ 1291998 w 2131447"/>
              <a:gd name="connsiteY59" fmla="*/ 163022 h 1884600"/>
              <a:gd name="connsiteX60" fmla="*/ 1157086 w 2131447"/>
              <a:gd name="connsiteY60" fmla="*/ 178012 h 1884600"/>
              <a:gd name="connsiteX61" fmla="*/ 1079927 w 2131447"/>
              <a:gd name="connsiteY61" fmla="*/ 86438 h 1884600"/>
              <a:gd name="connsiteX0" fmla="*/ 1079927 w 2131447"/>
              <a:gd name="connsiteY0" fmla="*/ 86438 h 1884600"/>
              <a:gd name="connsiteX1" fmla="*/ 1079927 w 2131447"/>
              <a:gd name="connsiteY1" fmla="*/ 158446 h 1884600"/>
              <a:gd name="connsiteX2" fmla="*/ 887263 w 2131447"/>
              <a:gd name="connsiteY2" fmla="*/ 133041 h 1884600"/>
              <a:gd name="connsiteX3" fmla="*/ 842293 w 2131447"/>
              <a:gd name="connsiteY3" fmla="*/ 118051 h 1884600"/>
              <a:gd name="connsiteX4" fmla="*/ 797322 w 2131447"/>
              <a:gd name="connsiteY4" fmla="*/ 73081 h 1884600"/>
              <a:gd name="connsiteX5" fmla="*/ 752352 w 2131447"/>
              <a:gd name="connsiteY5" fmla="*/ 43100 h 1884600"/>
              <a:gd name="connsiteX6" fmla="*/ 662411 w 2131447"/>
              <a:gd name="connsiteY6" fmla="*/ 13120 h 1884600"/>
              <a:gd name="connsiteX7" fmla="*/ 452549 w 2131447"/>
              <a:gd name="connsiteY7" fmla="*/ 28110 h 1884600"/>
              <a:gd name="connsiteX8" fmla="*/ 422568 w 2131447"/>
              <a:gd name="connsiteY8" fmla="*/ 118051 h 1884600"/>
              <a:gd name="connsiteX9" fmla="*/ 437558 w 2131447"/>
              <a:gd name="connsiteY9" fmla="*/ 432845 h 1884600"/>
              <a:gd name="connsiteX10" fmla="*/ 452549 w 2131447"/>
              <a:gd name="connsiteY10" fmla="*/ 477815 h 1884600"/>
              <a:gd name="connsiteX11" fmla="*/ 497519 w 2131447"/>
              <a:gd name="connsiteY11" fmla="*/ 507796 h 1884600"/>
              <a:gd name="connsiteX12" fmla="*/ 527499 w 2131447"/>
              <a:gd name="connsiteY12" fmla="*/ 552766 h 1884600"/>
              <a:gd name="connsiteX13" fmla="*/ 431855 w 2131447"/>
              <a:gd name="connsiteY13" fmla="*/ 662502 h 1884600"/>
              <a:gd name="connsiteX14" fmla="*/ 575871 w 2131447"/>
              <a:gd name="connsiteY14" fmla="*/ 806518 h 1884600"/>
              <a:gd name="connsiteX15" fmla="*/ 467539 w 2131447"/>
              <a:gd name="connsiteY15" fmla="*/ 942510 h 1884600"/>
              <a:gd name="connsiteX16" fmla="*/ 437558 w 2131447"/>
              <a:gd name="connsiteY16" fmla="*/ 972491 h 1884600"/>
              <a:gd name="connsiteX17" fmla="*/ 347617 w 2131447"/>
              <a:gd name="connsiteY17" fmla="*/ 1032451 h 1884600"/>
              <a:gd name="connsiteX18" fmla="*/ 317637 w 2131447"/>
              <a:gd name="connsiteY18" fmla="*/ 1062432 h 1884600"/>
              <a:gd name="connsiteX19" fmla="*/ 197716 w 2131447"/>
              <a:gd name="connsiteY19" fmla="*/ 1092412 h 1884600"/>
              <a:gd name="connsiteX20" fmla="*/ 152745 w 2131447"/>
              <a:gd name="connsiteY20" fmla="*/ 1107402 h 1884600"/>
              <a:gd name="connsiteX21" fmla="*/ 107775 w 2131447"/>
              <a:gd name="connsiteY21" fmla="*/ 1137382 h 1884600"/>
              <a:gd name="connsiteX22" fmla="*/ 47814 w 2131447"/>
              <a:gd name="connsiteY22" fmla="*/ 1212333 h 1884600"/>
              <a:gd name="connsiteX23" fmla="*/ 62804 w 2131447"/>
              <a:gd name="connsiteY23" fmla="*/ 1602077 h 1884600"/>
              <a:gd name="connsiteX24" fmla="*/ 122765 w 2131447"/>
              <a:gd name="connsiteY24" fmla="*/ 1692018 h 1884600"/>
              <a:gd name="connsiteX25" fmla="*/ 197716 w 2131447"/>
              <a:gd name="connsiteY25" fmla="*/ 1781959 h 1884600"/>
              <a:gd name="connsiteX26" fmla="*/ 242686 w 2131447"/>
              <a:gd name="connsiteY26" fmla="*/ 1811940 h 1884600"/>
              <a:gd name="connsiteX27" fmla="*/ 317637 w 2131447"/>
              <a:gd name="connsiteY27" fmla="*/ 1826930 h 1884600"/>
              <a:gd name="connsiteX28" fmla="*/ 377598 w 2131447"/>
              <a:gd name="connsiteY28" fmla="*/ 1856910 h 1884600"/>
              <a:gd name="connsiteX29" fmla="*/ 707381 w 2131447"/>
              <a:gd name="connsiteY29" fmla="*/ 1856910 h 1884600"/>
              <a:gd name="connsiteX30" fmla="*/ 767342 w 2131447"/>
              <a:gd name="connsiteY30" fmla="*/ 1796950 h 1884600"/>
              <a:gd name="connsiteX31" fmla="*/ 812313 w 2131447"/>
              <a:gd name="connsiteY31" fmla="*/ 1766969 h 1884600"/>
              <a:gd name="connsiteX32" fmla="*/ 842293 w 2131447"/>
              <a:gd name="connsiteY32" fmla="*/ 1707009 h 1884600"/>
              <a:gd name="connsiteX33" fmla="*/ 902254 w 2131447"/>
              <a:gd name="connsiteY33" fmla="*/ 1647048 h 1884600"/>
              <a:gd name="connsiteX34" fmla="*/ 1142096 w 2131447"/>
              <a:gd name="connsiteY34" fmla="*/ 1662038 h 1884600"/>
              <a:gd name="connsiteX35" fmla="*/ 1187067 w 2131447"/>
              <a:gd name="connsiteY35" fmla="*/ 1677028 h 1884600"/>
              <a:gd name="connsiteX36" fmla="*/ 1247027 w 2131447"/>
              <a:gd name="connsiteY36" fmla="*/ 1692018 h 1884600"/>
              <a:gd name="connsiteX37" fmla="*/ 1336968 w 2131447"/>
              <a:gd name="connsiteY37" fmla="*/ 1721999 h 1884600"/>
              <a:gd name="connsiteX38" fmla="*/ 1486870 w 2131447"/>
              <a:gd name="connsiteY38" fmla="*/ 1766969 h 1884600"/>
              <a:gd name="connsiteX39" fmla="*/ 1531840 w 2131447"/>
              <a:gd name="connsiteY39" fmla="*/ 1781959 h 1884600"/>
              <a:gd name="connsiteX40" fmla="*/ 1591801 w 2131447"/>
              <a:gd name="connsiteY40" fmla="*/ 1811940 h 1884600"/>
              <a:gd name="connsiteX41" fmla="*/ 1636772 w 2131447"/>
              <a:gd name="connsiteY41" fmla="*/ 1841920 h 1884600"/>
              <a:gd name="connsiteX42" fmla="*/ 1681742 w 2131447"/>
              <a:gd name="connsiteY42" fmla="*/ 1856910 h 1884600"/>
              <a:gd name="connsiteX43" fmla="*/ 1951565 w 2131447"/>
              <a:gd name="connsiteY43" fmla="*/ 1841920 h 1884600"/>
              <a:gd name="connsiteX44" fmla="*/ 1966555 w 2131447"/>
              <a:gd name="connsiteY44" fmla="*/ 1796950 h 1884600"/>
              <a:gd name="connsiteX45" fmla="*/ 1996536 w 2131447"/>
              <a:gd name="connsiteY45" fmla="*/ 1766969 h 1884600"/>
              <a:gd name="connsiteX46" fmla="*/ 2041506 w 2131447"/>
              <a:gd name="connsiteY46" fmla="*/ 1662038 h 1884600"/>
              <a:gd name="connsiteX47" fmla="*/ 2071486 w 2131447"/>
              <a:gd name="connsiteY47" fmla="*/ 1392215 h 1884600"/>
              <a:gd name="connsiteX48" fmla="*/ 2086477 w 2131447"/>
              <a:gd name="connsiteY48" fmla="*/ 1347245 h 1884600"/>
              <a:gd name="connsiteX49" fmla="*/ 2131447 w 2131447"/>
              <a:gd name="connsiteY49" fmla="*/ 1017461 h 1884600"/>
              <a:gd name="connsiteX50" fmla="*/ 2116457 w 2131447"/>
              <a:gd name="connsiteY50" fmla="*/ 597736 h 1884600"/>
              <a:gd name="connsiteX51" fmla="*/ 2101467 w 2131447"/>
              <a:gd name="connsiteY51" fmla="*/ 552766 h 1884600"/>
              <a:gd name="connsiteX52" fmla="*/ 2071486 w 2131447"/>
              <a:gd name="connsiteY52" fmla="*/ 522786 h 1884600"/>
              <a:gd name="connsiteX53" fmla="*/ 2026516 w 2131447"/>
              <a:gd name="connsiteY53" fmla="*/ 417855 h 1884600"/>
              <a:gd name="connsiteX54" fmla="*/ 1921585 w 2131447"/>
              <a:gd name="connsiteY54" fmla="*/ 327914 h 1884600"/>
              <a:gd name="connsiteX55" fmla="*/ 1756693 w 2131447"/>
              <a:gd name="connsiteY55" fmla="*/ 252963 h 1884600"/>
              <a:gd name="connsiteX56" fmla="*/ 1711722 w 2131447"/>
              <a:gd name="connsiteY56" fmla="*/ 222982 h 1884600"/>
              <a:gd name="connsiteX57" fmla="*/ 1621781 w 2131447"/>
              <a:gd name="connsiteY57" fmla="*/ 193002 h 1884600"/>
              <a:gd name="connsiteX58" fmla="*/ 1576811 w 2131447"/>
              <a:gd name="connsiteY58" fmla="*/ 163022 h 1884600"/>
              <a:gd name="connsiteX59" fmla="*/ 1291998 w 2131447"/>
              <a:gd name="connsiteY59" fmla="*/ 163022 h 1884600"/>
              <a:gd name="connsiteX60" fmla="*/ 1157086 w 2131447"/>
              <a:gd name="connsiteY60" fmla="*/ 178012 h 1884600"/>
              <a:gd name="connsiteX61" fmla="*/ 1079927 w 2131447"/>
              <a:gd name="connsiteY61" fmla="*/ 86438 h 1884600"/>
              <a:gd name="connsiteX0" fmla="*/ 1079927 w 2131447"/>
              <a:gd name="connsiteY0" fmla="*/ 86438 h 1884600"/>
              <a:gd name="connsiteX1" fmla="*/ 1079927 w 2131447"/>
              <a:gd name="connsiteY1" fmla="*/ 158446 h 1884600"/>
              <a:gd name="connsiteX2" fmla="*/ 887263 w 2131447"/>
              <a:gd name="connsiteY2" fmla="*/ 133041 h 1884600"/>
              <a:gd name="connsiteX3" fmla="*/ 842293 w 2131447"/>
              <a:gd name="connsiteY3" fmla="*/ 118051 h 1884600"/>
              <a:gd name="connsiteX4" fmla="*/ 797322 w 2131447"/>
              <a:gd name="connsiteY4" fmla="*/ 73081 h 1884600"/>
              <a:gd name="connsiteX5" fmla="*/ 752352 w 2131447"/>
              <a:gd name="connsiteY5" fmla="*/ 43100 h 1884600"/>
              <a:gd name="connsiteX6" fmla="*/ 662411 w 2131447"/>
              <a:gd name="connsiteY6" fmla="*/ 13120 h 1884600"/>
              <a:gd name="connsiteX7" fmla="*/ 452549 w 2131447"/>
              <a:gd name="connsiteY7" fmla="*/ 28110 h 1884600"/>
              <a:gd name="connsiteX8" fmla="*/ 422568 w 2131447"/>
              <a:gd name="connsiteY8" fmla="*/ 118051 h 1884600"/>
              <a:gd name="connsiteX9" fmla="*/ 437558 w 2131447"/>
              <a:gd name="connsiteY9" fmla="*/ 432845 h 1884600"/>
              <a:gd name="connsiteX10" fmla="*/ 452549 w 2131447"/>
              <a:gd name="connsiteY10" fmla="*/ 477815 h 1884600"/>
              <a:gd name="connsiteX11" fmla="*/ 497519 w 2131447"/>
              <a:gd name="connsiteY11" fmla="*/ 507796 h 1884600"/>
              <a:gd name="connsiteX12" fmla="*/ 527499 w 2131447"/>
              <a:gd name="connsiteY12" fmla="*/ 552766 h 1884600"/>
              <a:gd name="connsiteX13" fmla="*/ 575871 w 2131447"/>
              <a:gd name="connsiteY13" fmla="*/ 662502 h 1884600"/>
              <a:gd name="connsiteX14" fmla="*/ 575871 w 2131447"/>
              <a:gd name="connsiteY14" fmla="*/ 806518 h 1884600"/>
              <a:gd name="connsiteX15" fmla="*/ 467539 w 2131447"/>
              <a:gd name="connsiteY15" fmla="*/ 942510 h 1884600"/>
              <a:gd name="connsiteX16" fmla="*/ 437558 w 2131447"/>
              <a:gd name="connsiteY16" fmla="*/ 972491 h 1884600"/>
              <a:gd name="connsiteX17" fmla="*/ 347617 w 2131447"/>
              <a:gd name="connsiteY17" fmla="*/ 1032451 h 1884600"/>
              <a:gd name="connsiteX18" fmla="*/ 317637 w 2131447"/>
              <a:gd name="connsiteY18" fmla="*/ 1062432 h 1884600"/>
              <a:gd name="connsiteX19" fmla="*/ 197716 w 2131447"/>
              <a:gd name="connsiteY19" fmla="*/ 1092412 h 1884600"/>
              <a:gd name="connsiteX20" fmla="*/ 152745 w 2131447"/>
              <a:gd name="connsiteY20" fmla="*/ 1107402 h 1884600"/>
              <a:gd name="connsiteX21" fmla="*/ 107775 w 2131447"/>
              <a:gd name="connsiteY21" fmla="*/ 1137382 h 1884600"/>
              <a:gd name="connsiteX22" fmla="*/ 47814 w 2131447"/>
              <a:gd name="connsiteY22" fmla="*/ 1212333 h 1884600"/>
              <a:gd name="connsiteX23" fmla="*/ 62804 w 2131447"/>
              <a:gd name="connsiteY23" fmla="*/ 1602077 h 1884600"/>
              <a:gd name="connsiteX24" fmla="*/ 122765 w 2131447"/>
              <a:gd name="connsiteY24" fmla="*/ 1692018 h 1884600"/>
              <a:gd name="connsiteX25" fmla="*/ 197716 w 2131447"/>
              <a:gd name="connsiteY25" fmla="*/ 1781959 h 1884600"/>
              <a:gd name="connsiteX26" fmla="*/ 242686 w 2131447"/>
              <a:gd name="connsiteY26" fmla="*/ 1811940 h 1884600"/>
              <a:gd name="connsiteX27" fmla="*/ 317637 w 2131447"/>
              <a:gd name="connsiteY27" fmla="*/ 1826930 h 1884600"/>
              <a:gd name="connsiteX28" fmla="*/ 377598 w 2131447"/>
              <a:gd name="connsiteY28" fmla="*/ 1856910 h 1884600"/>
              <a:gd name="connsiteX29" fmla="*/ 707381 w 2131447"/>
              <a:gd name="connsiteY29" fmla="*/ 1856910 h 1884600"/>
              <a:gd name="connsiteX30" fmla="*/ 767342 w 2131447"/>
              <a:gd name="connsiteY30" fmla="*/ 1796950 h 1884600"/>
              <a:gd name="connsiteX31" fmla="*/ 812313 w 2131447"/>
              <a:gd name="connsiteY31" fmla="*/ 1766969 h 1884600"/>
              <a:gd name="connsiteX32" fmla="*/ 842293 w 2131447"/>
              <a:gd name="connsiteY32" fmla="*/ 1707009 h 1884600"/>
              <a:gd name="connsiteX33" fmla="*/ 902254 w 2131447"/>
              <a:gd name="connsiteY33" fmla="*/ 1647048 h 1884600"/>
              <a:gd name="connsiteX34" fmla="*/ 1142096 w 2131447"/>
              <a:gd name="connsiteY34" fmla="*/ 1662038 h 1884600"/>
              <a:gd name="connsiteX35" fmla="*/ 1187067 w 2131447"/>
              <a:gd name="connsiteY35" fmla="*/ 1677028 h 1884600"/>
              <a:gd name="connsiteX36" fmla="*/ 1247027 w 2131447"/>
              <a:gd name="connsiteY36" fmla="*/ 1692018 h 1884600"/>
              <a:gd name="connsiteX37" fmla="*/ 1336968 w 2131447"/>
              <a:gd name="connsiteY37" fmla="*/ 1721999 h 1884600"/>
              <a:gd name="connsiteX38" fmla="*/ 1486870 w 2131447"/>
              <a:gd name="connsiteY38" fmla="*/ 1766969 h 1884600"/>
              <a:gd name="connsiteX39" fmla="*/ 1531840 w 2131447"/>
              <a:gd name="connsiteY39" fmla="*/ 1781959 h 1884600"/>
              <a:gd name="connsiteX40" fmla="*/ 1591801 w 2131447"/>
              <a:gd name="connsiteY40" fmla="*/ 1811940 h 1884600"/>
              <a:gd name="connsiteX41" fmla="*/ 1636772 w 2131447"/>
              <a:gd name="connsiteY41" fmla="*/ 1841920 h 1884600"/>
              <a:gd name="connsiteX42" fmla="*/ 1681742 w 2131447"/>
              <a:gd name="connsiteY42" fmla="*/ 1856910 h 1884600"/>
              <a:gd name="connsiteX43" fmla="*/ 1951565 w 2131447"/>
              <a:gd name="connsiteY43" fmla="*/ 1841920 h 1884600"/>
              <a:gd name="connsiteX44" fmla="*/ 1966555 w 2131447"/>
              <a:gd name="connsiteY44" fmla="*/ 1796950 h 1884600"/>
              <a:gd name="connsiteX45" fmla="*/ 1996536 w 2131447"/>
              <a:gd name="connsiteY45" fmla="*/ 1766969 h 1884600"/>
              <a:gd name="connsiteX46" fmla="*/ 2041506 w 2131447"/>
              <a:gd name="connsiteY46" fmla="*/ 1662038 h 1884600"/>
              <a:gd name="connsiteX47" fmla="*/ 2071486 w 2131447"/>
              <a:gd name="connsiteY47" fmla="*/ 1392215 h 1884600"/>
              <a:gd name="connsiteX48" fmla="*/ 2086477 w 2131447"/>
              <a:gd name="connsiteY48" fmla="*/ 1347245 h 1884600"/>
              <a:gd name="connsiteX49" fmla="*/ 2131447 w 2131447"/>
              <a:gd name="connsiteY49" fmla="*/ 1017461 h 1884600"/>
              <a:gd name="connsiteX50" fmla="*/ 2116457 w 2131447"/>
              <a:gd name="connsiteY50" fmla="*/ 597736 h 1884600"/>
              <a:gd name="connsiteX51" fmla="*/ 2101467 w 2131447"/>
              <a:gd name="connsiteY51" fmla="*/ 552766 h 1884600"/>
              <a:gd name="connsiteX52" fmla="*/ 2071486 w 2131447"/>
              <a:gd name="connsiteY52" fmla="*/ 522786 h 1884600"/>
              <a:gd name="connsiteX53" fmla="*/ 2026516 w 2131447"/>
              <a:gd name="connsiteY53" fmla="*/ 417855 h 1884600"/>
              <a:gd name="connsiteX54" fmla="*/ 1921585 w 2131447"/>
              <a:gd name="connsiteY54" fmla="*/ 327914 h 1884600"/>
              <a:gd name="connsiteX55" fmla="*/ 1756693 w 2131447"/>
              <a:gd name="connsiteY55" fmla="*/ 252963 h 1884600"/>
              <a:gd name="connsiteX56" fmla="*/ 1711722 w 2131447"/>
              <a:gd name="connsiteY56" fmla="*/ 222982 h 1884600"/>
              <a:gd name="connsiteX57" fmla="*/ 1621781 w 2131447"/>
              <a:gd name="connsiteY57" fmla="*/ 193002 h 1884600"/>
              <a:gd name="connsiteX58" fmla="*/ 1576811 w 2131447"/>
              <a:gd name="connsiteY58" fmla="*/ 163022 h 1884600"/>
              <a:gd name="connsiteX59" fmla="*/ 1291998 w 2131447"/>
              <a:gd name="connsiteY59" fmla="*/ 163022 h 1884600"/>
              <a:gd name="connsiteX60" fmla="*/ 1157086 w 2131447"/>
              <a:gd name="connsiteY60" fmla="*/ 178012 h 1884600"/>
              <a:gd name="connsiteX61" fmla="*/ 1079927 w 2131447"/>
              <a:gd name="connsiteY61" fmla="*/ 86438 h 188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2131447" h="1884600">
                <a:moveTo>
                  <a:pt x="1079927" y="86438"/>
                </a:moveTo>
                <a:lnTo>
                  <a:pt x="1079927" y="158446"/>
                </a:lnTo>
                <a:cubicBezTo>
                  <a:pt x="1049947" y="123469"/>
                  <a:pt x="921694" y="163647"/>
                  <a:pt x="887263" y="133041"/>
                </a:cubicBezTo>
                <a:cubicBezTo>
                  <a:pt x="875453" y="122543"/>
                  <a:pt x="855440" y="126816"/>
                  <a:pt x="842293" y="118051"/>
                </a:cubicBezTo>
                <a:cubicBezTo>
                  <a:pt x="824654" y="106292"/>
                  <a:pt x="813608" y="86652"/>
                  <a:pt x="797322" y="73081"/>
                </a:cubicBezTo>
                <a:cubicBezTo>
                  <a:pt x="783482" y="61547"/>
                  <a:pt x="768815" y="50417"/>
                  <a:pt x="752352" y="43100"/>
                </a:cubicBezTo>
                <a:cubicBezTo>
                  <a:pt x="723474" y="30265"/>
                  <a:pt x="662411" y="13120"/>
                  <a:pt x="662411" y="13120"/>
                </a:cubicBezTo>
                <a:cubicBezTo>
                  <a:pt x="592457" y="18117"/>
                  <a:pt x="516801" y="0"/>
                  <a:pt x="452549" y="28110"/>
                </a:cubicBezTo>
                <a:cubicBezTo>
                  <a:pt x="423596" y="40777"/>
                  <a:pt x="422568" y="118051"/>
                  <a:pt x="422568" y="118051"/>
                </a:cubicBezTo>
                <a:cubicBezTo>
                  <a:pt x="427565" y="222982"/>
                  <a:pt x="428834" y="328158"/>
                  <a:pt x="437558" y="432845"/>
                </a:cubicBezTo>
                <a:cubicBezTo>
                  <a:pt x="438870" y="448591"/>
                  <a:pt x="442678" y="465477"/>
                  <a:pt x="452549" y="477815"/>
                </a:cubicBezTo>
                <a:cubicBezTo>
                  <a:pt x="463803" y="491883"/>
                  <a:pt x="482529" y="497802"/>
                  <a:pt x="497519" y="507796"/>
                </a:cubicBezTo>
                <a:cubicBezTo>
                  <a:pt x="507512" y="522786"/>
                  <a:pt x="513431" y="541512"/>
                  <a:pt x="527499" y="552766"/>
                </a:cubicBezTo>
                <a:cubicBezTo>
                  <a:pt x="600179" y="610909"/>
                  <a:pt x="543166" y="564384"/>
                  <a:pt x="575871" y="662502"/>
                </a:cubicBezTo>
                <a:cubicBezTo>
                  <a:pt x="570874" y="732456"/>
                  <a:pt x="588059" y="737453"/>
                  <a:pt x="575871" y="806518"/>
                </a:cubicBezTo>
                <a:cubicBezTo>
                  <a:pt x="570559" y="836619"/>
                  <a:pt x="468413" y="941636"/>
                  <a:pt x="467539" y="942510"/>
                </a:cubicBezTo>
                <a:cubicBezTo>
                  <a:pt x="457545" y="952504"/>
                  <a:pt x="449318" y="964651"/>
                  <a:pt x="437558" y="972491"/>
                </a:cubicBezTo>
                <a:cubicBezTo>
                  <a:pt x="407578" y="992478"/>
                  <a:pt x="373095" y="1006972"/>
                  <a:pt x="347617" y="1032451"/>
                </a:cubicBezTo>
                <a:cubicBezTo>
                  <a:pt x="337624" y="1042445"/>
                  <a:pt x="329756" y="1055161"/>
                  <a:pt x="317637" y="1062432"/>
                </a:cubicBezTo>
                <a:cubicBezTo>
                  <a:pt x="293163" y="1077117"/>
                  <a:pt x="216138" y="1087807"/>
                  <a:pt x="197716" y="1092412"/>
                </a:cubicBezTo>
                <a:cubicBezTo>
                  <a:pt x="182387" y="1096244"/>
                  <a:pt x="167735" y="1102405"/>
                  <a:pt x="152745" y="1107402"/>
                </a:cubicBezTo>
                <a:cubicBezTo>
                  <a:pt x="137755" y="1117395"/>
                  <a:pt x="121843" y="1126128"/>
                  <a:pt x="107775" y="1137382"/>
                </a:cubicBezTo>
                <a:cubicBezTo>
                  <a:pt x="77264" y="1161791"/>
                  <a:pt x="70073" y="1178946"/>
                  <a:pt x="47814" y="1212333"/>
                </a:cubicBezTo>
                <a:cubicBezTo>
                  <a:pt x="0" y="1355779"/>
                  <a:pt x="4775" y="1321604"/>
                  <a:pt x="62804" y="1602077"/>
                </a:cubicBezTo>
                <a:cubicBezTo>
                  <a:pt x="70104" y="1637362"/>
                  <a:pt x="102778" y="1662038"/>
                  <a:pt x="122765" y="1692018"/>
                </a:cubicBezTo>
                <a:cubicBezTo>
                  <a:pt x="152247" y="1736240"/>
                  <a:pt x="154429" y="1745886"/>
                  <a:pt x="197716" y="1781959"/>
                </a:cubicBezTo>
                <a:cubicBezTo>
                  <a:pt x="211556" y="1793493"/>
                  <a:pt x="225817" y="1805614"/>
                  <a:pt x="242686" y="1811940"/>
                </a:cubicBezTo>
                <a:cubicBezTo>
                  <a:pt x="266542" y="1820886"/>
                  <a:pt x="292653" y="1821933"/>
                  <a:pt x="317637" y="1826930"/>
                </a:cubicBezTo>
                <a:cubicBezTo>
                  <a:pt x="337624" y="1836923"/>
                  <a:pt x="355592" y="1853027"/>
                  <a:pt x="377598" y="1856910"/>
                </a:cubicBezTo>
                <a:cubicBezTo>
                  <a:pt x="534512" y="1884600"/>
                  <a:pt x="565414" y="1872684"/>
                  <a:pt x="707381" y="1856910"/>
                </a:cubicBezTo>
                <a:cubicBezTo>
                  <a:pt x="805499" y="1824205"/>
                  <a:pt x="709199" y="1869629"/>
                  <a:pt x="767342" y="1796950"/>
                </a:cubicBezTo>
                <a:cubicBezTo>
                  <a:pt x="778597" y="1782882"/>
                  <a:pt x="797323" y="1776963"/>
                  <a:pt x="812313" y="1766969"/>
                </a:cubicBezTo>
                <a:cubicBezTo>
                  <a:pt x="822306" y="1746982"/>
                  <a:pt x="828886" y="1724886"/>
                  <a:pt x="842293" y="1707009"/>
                </a:cubicBezTo>
                <a:cubicBezTo>
                  <a:pt x="859253" y="1684396"/>
                  <a:pt x="902254" y="1647048"/>
                  <a:pt x="902254" y="1647048"/>
                </a:cubicBezTo>
                <a:cubicBezTo>
                  <a:pt x="982201" y="1652045"/>
                  <a:pt x="1062433" y="1653652"/>
                  <a:pt x="1142096" y="1662038"/>
                </a:cubicBezTo>
                <a:cubicBezTo>
                  <a:pt x="1157810" y="1663692"/>
                  <a:pt x="1171874" y="1672687"/>
                  <a:pt x="1187067" y="1677028"/>
                </a:cubicBezTo>
                <a:cubicBezTo>
                  <a:pt x="1206876" y="1682688"/>
                  <a:pt x="1227294" y="1686098"/>
                  <a:pt x="1247027" y="1692018"/>
                </a:cubicBezTo>
                <a:cubicBezTo>
                  <a:pt x="1277296" y="1701099"/>
                  <a:pt x="1306309" y="1714334"/>
                  <a:pt x="1336968" y="1721999"/>
                </a:cubicBezTo>
                <a:cubicBezTo>
                  <a:pt x="1427586" y="1744653"/>
                  <a:pt x="1377386" y="1730475"/>
                  <a:pt x="1486870" y="1766969"/>
                </a:cubicBezTo>
                <a:cubicBezTo>
                  <a:pt x="1501860" y="1771966"/>
                  <a:pt x="1517707" y="1774893"/>
                  <a:pt x="1531840" y="1781959"/>
                </a:cubicBezTo>
                <a:cubicBezTo>
                  <a:pt x="1551827" y="1791953"/>
                  <a:pt x="1572399" y="1800853"/>
                  <a:pt x="1591801" y="1811940"/>
                </a:cubicBezTo>
                <a:cubicBezTo>
                  <a:pt x="1607443" y="1820878"/>
                  <a:pt x="1620658" y="1833863"/>
                  <a:pt x="1636772" y="1841920"/>
                </a:cubicBezTo>
                <a:cubicBezTo>
                  <a:pt x="1650905" y="1848986"/>
                  <a:pt x="1666752" y="1851913"/>
                  <a:pt x="1681742" y="1856910"/>
                </a:cubicBezTo>
                <a:cubicBezTo>
                  <a:pt x="1771683" y="1851913"/>
                  <a:pt x="1863418" y="1860477"/>
                  <a:pt x="1951565" y="1841920"/>
                </a:cubicBezTo>
                <a:cubicBezTo>
                  <a:pt x="1967027" y="1838665"/>
                  <a:pt x="1958425" y="1810499"/>
                  <a:pt x="1966555" y="1796950"/>
                </a:cubicBezTo>
                <a:cubicBezTo>
                  <a:pt x="1973827" y="1784831"/>
                  <a:pt x="1988696" y="1778728"/>
                  <a:pt x="1996536" y="1766969"/>
                </a:cubicBezTo>
                <a:cubicBezTo>
                  <a:pt x="2021234" y="1729922"/>
                  <a:pt x="2028182" y="1702012"/>
                  <a:pt x="2041506" y="1662038"/>
                </a:cubicBezTo>
                <a:cubicBezTo>
                  <a:pt x="2045810" y="1619000"/>
                  <a:pt x="2062056" y="1444080"/>
                  <a:pt x="2071486" y="1392215"/>
                </a:cubicBezTo>
                <a:cubicBezTo>
                  <a:pt x="2074313" y="1376669"/>
                  <a:pt x="2081480" y="1362235"/>
                  <a:pt x="2086477" y="1347245"/>
                </a:cubicBezTo>
                <a:cubicBezTo>
                  <a:pt x="2120227" y="1077243"/>
                  <a:pt x="2103212" y="1186876"/>
                  <a:pt x="2131447" y="1017461"/>
                </a:cubicBezTo>
                <a:cubicBezTo>
                  <a:pt x="2126450" y="877553"/>
                  <a:pt x="2125470" y="737443"/>
                  <a:pt x="2116457" y="597736"/>
                </a:cubicBezTo>
                <a:cubicBezTo>
                  <a:pt x="2115440" y="581968"/>
                  <a:pt x="2109597" y="566315"/>
                  <a:pt x="2101467" y="552766"/>
                </a:cubicBezTo>
                <a:cubicBezTo>
                  <a:pt x="2094196" y="540647"/>
                  <a:pt x="2081480" y="532779"/>
                  <a:pt x="2071486" y="522786"/>
                </a:cubicBezTo>
                <a:cubicBezTo>
                  <a:pt x="2059908" y="488051"/>
                  <a:pt x="2048744" y="447493"/>
                  <a:pt x="2026516" y="417855"/>
                </a:cubicBezTo>
                <a:cubicBezTo>
                  <a:pt x="2004387" y="388349"/>
                  <a:pt x="1957842" y="346042"/>
                  <a:pt x="1921585" y="327914"/>
                </a:cubicBezTo>
                <a:cubicBezTo>
                  <a:pt x="1794251" y="264246"/>
                  <a:pt x="2003781" y="417690"/>
                  <a:pt x="1756693" y="252963"/>
                </a:cubicBezTo>
                <a:cubicBezTo>
                  <a:pt x="1741703" y="242969"/>
                  <a:pt x="1728185" y="230299"/>
                  <a:pt x="1711722" y="222982"/>
                </a:cubicBezTo>
                <a:cubicBezTo>
                  <a:pt x="1682844" y="210147"/>
                  <a:pt x="1621781" y="193002"/>
                  <a:pt x="1621781" y="193002"/>
                </a:cubicBezTo>
                <a:cubicBezTo>
                  <a:pt x="1606791" y="183009"/>
                  <a:pt x="1593680" y="169348"/>
                  <a:pt x="1576811" y="163022"/>
                </a:cubicBezTo>
                <a:cubicBezTo>
                  <a:pt x="1490408" y="130621"/>
                  <a:pt x="1369498" y="156283"/>
                  <a:pt x="1291998" y="163022"/>
                </a:cubicBezTo>
                <a:cubicBezTo>
                  <a:pt x="1246921" y="166942"/>
                  <a:pt x="1202109" y="173510"/>
                  <a:pt x="1157086" y="178012"/>
                </a:cubicBezTo>
                <a:cubicBezTo>
                  <a:pt x="1002660" y="193454"/>
                  <a:pt x="1109907" y="76445"/>
                  <a:pt x="1079927" y="86438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899592" y="1844824"/>
            <a:ext cx="360040" cy="36004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403648" y="2276872"/>
            <a:ext cx="360040" cy="36004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611560" y="2564904"/>
            <a:ext cx="360040" cy="36004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 12"/>
          <p:cNvSpPr/>
          <p:nvPr/>
        </p:nvSpPr>
        <p:spPr>
          <a:xfrm flipH="1">
            <a:off x="1331640" y="2420888"/>
            <a:ext cx="60971" cy="503372"/>
          </a:xfrm>
          <a:custGeom>
            <a:avLst/>
            <a:gdLst>
              <a:gd name="connsiteX0" fmla="*/ 157740 w 157740"/>
              <a:gd name="connsiteY0" fmla="*/ 0 h 503372"/>
              <a:gd name="connsiteX1" fmla="*/ 142750 w 157740"/>
              <a:gd name="connsiteY1" fmla="*/ 44970 h 503372"/>
              <a:gd name="connsiteX2" fmla="*/ 112769 w 157740"/>
              <a:gd name="connsiteY2" fmla="*/ 74951 h 503372"/>
              <a:gd name="connsiteX3" fmla="*/ 52809 w 157740"/>
              <a:gd name="connsiteY3" fmla="*/ 149902 h 503372"/>
              <a:gd name="connsiteX4" fmla="*/ 37819 w 157740"/>
              <a:gd name="connsiteY4" fmla="*/ 359764 h 503372"/>
              <a:gd name="connsiteX5" fmla="*/ 82789 w 157740"/>
              <a:gd name="connsiteY5" fmla="*/ 434715 h 503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740" h="503372">
                <a:moveTo>
                  <a:pt x="157740" y="0"/>
                </a:moveTo>
                <a:cubicBezTo>
                  <a:pt x="152743" y="14990"/>
                  <a:pt x="150880" y="31421"/>
                  <a:pt x="142750" y="44970"/>
                </a:cubicBezTo>
                <a:cubicBezTo>
                  <a:pt x="135478" y="57089"/>
                  <a:pt x="121598" y="63915"/>
                  <a:pt x="112769" y="74951"/>
                </a:cubicBezTo>
                <a:cubicBezTo>
                  <a:pt x="37124" y="169507"/>
                  <a:pt x="125201" y="77507"/>
                  <a:pt x="52809" y="149902"/>
                </a:cubicBezTo>
                <a:cubicBezTo>
                  <a:pt x="24924" y="233558"/>
                  <a:pt x="0" y="265215"/>
                  <a:pt x="37819" y="359764"/>
                </a:cubicBezTo>
                <a:cubicBezTo>
                  <a:pt x="95262" y="503372"/>
                  <a:pt x="82789" y="284101"/>
                  <a:pt x="82789" y="434715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 flipH="1">
            <a:off x="857224" y="1857364"/>
            <a:ext cx="216024" cy="431364"/>
          </a:xfrm>
          <a:custGeom>
            <a:avLst/>
            <a:gdLst>
              <a:gd name="connsiteX0" fmla="*/ 157740 w 157740"/>
              <a:gd name="connsiteY0" fmla="*/ 0 h 503372"/>
              <a:gd name="connsiteX1" fmla="*/ 142750 w 157740"/>
              <a:gd name="connsiteY1" fmla="*/ 44970 h 503372"/>
              <a:gd name="connsiteX2" fmla="*/ 112769 w 157740"/>
              <a:gd name="connsiteY2" fmla="*/ 74951 h 503372"/>
              <a:gd name="connsiteX3" fmla="*/ 52809 w 157740"/>
              <a:gd name="connsiteY3" fmla="*/ 149902 h 503372"/>
              <a:gd name="connsiteX4" fmla="*/ 37819 w 157740"/>
              <a:gd name="connsiteY4" fmla="*/ 359764 h 503372"/>
              <a:gd name="connsiteX5" fmla="*/ 82789 w 157740"/>
              <a:gd name="connsiteY5" fmla="*/ 434715 h 503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740" h="503372">
                <a:moveTo>
                  <a:pt x="157740" y="0"/>
                </a:moveTo>
                <a:cubicBezTo>
                  <a:pt x="152743" y="14990"/>
                  <a:pt x="150880" y="31421"/>
                  <a:pt x="142750" y="44970"/>
                </a:cubicBezTo>
                <a:cubicBezTo>
                  <a:pt x="135478" y="57089"/>
                  <a:pt x="121598" y="63915"/>
                  <a:pt x="112769" y="74951"/>
                </a:cubicBezTo>
                <a:cubicBezTo>
                  <a:pt x="37124" y="169507"/>
                  <a:pt x="125201" y="77507"/>
                  <a:pt x="52809" y="149902"/>
                </a:cubicBezTo>
                <a:cubicBezTo>
                  <a:pt x="24924" y="233558"/>
                  <a:pt x="0" y="265215"/>
                  <a:pt x="37819" y="359764"/>
                </a:cubicBezTo>
                <a:cubicBezTo>
                  <a:pt x="95262" y="503372"/>
                  <a:pt x="82789" y="284101"/>
                  <a:pt x="82789" y="434715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 flipH="1">
            <a:off x="1547664" y="2708920"/>
            <a:ext cx="144016" cy="288032"/>
          </a:xfrm>
          <a:custGeom>
            <a:avLst/>
            <a:gdLst>
              <a:gd name="connsiteX0" fmla="*/ 157740 w 157740"/>
              <a:gd name="connsiteY0" fmla="*/ 0 h 503372"/>
              <a:gd name="connsiteX1" fmla="*/ 142750 w 157740"/>
              <a:gd name="connsiteY1" fmla="*/ 44970 h 503372"/>
              <a:gd name="connsiteX2" fmla="*/ 112769 w 157740"/>
              <a:gd name="connsiteY2" fmla="*/ 74951 h 503372"/>
              <a:gd name="connsiteX3" fmla="*/ 52809 w 157740"/>
              <a:gd name="connsiteY3" fmla="*/ 149902 h 503372"/>
              <a:gd name="connsiteX4" fmla="*/ 37819 w 157740"/>
              <a:gd name="connsiteY4" fmla="*/ 359764 h 503372"/>
              <a:gd name="connsiteX5" fmla="*/ 82789 w 157740"/>
              <a:gd name="connsiteY5" fmla="*/ 434715 h 503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740" h="503372">
                <a:moveTo>
                  <a:pt x="157740" y="0"/>
                </a:moveTo>
                <a:cubicBezTo>
                  <a:pt x="152743" y="14990"/>
                  <a:pt x="150880" y="31421"/>
                  <a:pt x="142750" y="44970"/>
                </a:cubicBezTo>
                <a:cubicBezTo>
                  <a:pt x="135478" y="57089"/>
                  <a:pt x="121598" y="63915"/>
                  <a:pt x="112769" y="74951"/>
                </a:cubicBezTo>
                <a:cubicBezTo>
                  <a:pt x="37124" y="169507"/>
                  <a:pt x="125201" y="77507"/>
                  <a:pt x="52809" y="149902"/>
                </a:cubicBezTo>
                <a:cubicBezTo>
                  <a:pt x="24924" y="233558"/>
                  <a:pt x="0" y="265215"/>
                  <a:pt x="37819" y="359764"/>
                </a:cubicBezTo>
                <a:cubicBezTo>
                  <a:pt x="95262" y="503372"/>
                  <a:pt x="82789" y="284101"/>
                  <a:pt x="82789" y="434715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libre 16"/>
          <p:cNvSpPr/>
          <p:nvPr/>
        </p:nvSpPr>
        <p:spPr>
          <a:xfrm flipH="1">
            <a:off x="1043608" y="2348880"/>
            <a:ext cx="216024" cy="503372"/>
          </a:xfrm>
          <a:custGeom>
            <a:avLst/>
            <a:gdLst>
              <a:gd name="connsiteX0" fmla="*/ 157740 w 157740"/>
              <a:gd name="connsiteY0" fmla="*/ 0 h 503372"/>
              <a:gd name="connsiteX1" fmla="*/ 142750 w 157740"/>
              <a:gd name="connsiteY1" fmla="*/ 44970 h 503372"/>
              <a:gd name="connsiteX2" fmla="*/ 112769 w 157740"/>
              <a:gd name="connsiteY2" fmla="*/ 74951 h 503372"/>
              <a:gd name="connsiteX3" fmla="*/ 52809 w 157740"/>
              <a:gd name="connsiteY3" fmla="*/ 149902 h 503372"/>
              <a:gd name="connsiteX4" fmla="*/ 37819 w 157740"/>
              <a:gd name="connsiteY4" fmla="*/ 359764 h 503372"/>
              <a:gd name="connsiteX5" fmla="*/ 82789 w 157740"/>
              <a:gd name="connsiteY5" fmla="*/ 434715 h 503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740" h="503372">
                <a:moveTo>
                  <a:pt x="157740" y="0"/>
                </a:moveTo>
                <a:cubicBezTo>
                  <a:pt x="152743" y="14990"/>
                  <a:pt x="150880" y="31421"/>
                  <a:pt x="142750" y="44970"/>
                </a:cubicBezTo>
                <a:cubicBezTo>
                  <a:pt x="135478" y="57089"/>
                  <a:pt x="121598" y="63915"/>
                  <a:pt x="112769" y="74951"/>
                </a:cubicBezTo>
                <a:cubicBezTo>
                  <a:pt x="37124" y="169507"/>
                  <a:pt x="125201" y="77507"/>
                  <a:pt x="52809" y="149902"/>
                </a:cubicBezTo>
                <a:cubicBezTo>
                  <a:pt x="24924" y="233558"/>
                  <a:pt x="0" y="265215"/>
                  <a:pt x="37819" y="359764"/>
                </a:cubicBezTo>
                <a:cubicBezTo>
                  <a:pt x="95262" y="503372"/>
                  <a:pt x="82789" y="284101"/>
                  <a:pt x="82789" y="434715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1907704" y="2276872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sz="3200" b="1" dirty="0" smtClean="0"/>
              <a:t>Agglutination et hydrophobisation de l’ensemble= Formation de </a:t>
            </a:r>
            <a:r>
              <a:rPr lang="fr-FR" sz="3200" b="1" dirty="0" err="1" smtClean="0"/>
              <a:t>clumps</a:t>
            </a:r>
            <a:endParaRPr lang="fr-FR" sz="3200" b="1" dirty="0" smtClean="0"/>
          </a:p>
          <a:p>
            <a:pPr>
              <a:buFont typeface="Arial" pitchFamily="34" charset="0"/>
              <a:buChar char="•"/>
            </a:pPr>
            <a:r>
              <a:rPr lang="fr-FR" sz="3200" b="1" dirty="0" smtClean="0"/>
              <a:t>Ce  sont  les grains primitifs de beurre.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marL="0" indent="179388"/>
            <a:r>
              <a:rPr lang="fr-FR" b="1" dirty="0" smtClean="0"/>
              <a:t>Facteurs favorisant l’association irréversible.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marL="0" indent="179388">
              <a:buNone/>
            </a:pPr>
            <a:endParaRPr lang="fr-FR" b="1" dirty="0" smtClean="0"/>
          </a:p>
          <a:p>
            <a:pPr>
              <a:buFont typeface="Wingdings" pitchFamily="2" charset="2"/>
              <a:buChar char="Ø"/>
            </a:pPr>
            <a:r>
              <a:rPr lang="fr-FR" sz="3600" b="1" dirty="0" smtClean="0"/>
              <a:t>Basse température</a:t>
            </a:r>
          </a:p>
          <a:p>
            <a:pPr>
              <a:buFont typeface="Wingdings" pitchFamily="2" charset="2"/>
              <a:buChar char="Ø"/>
            </a:pPr>
            <a:r>
              <a:rPr lang="fr-FR" sz="3600" b="1" dirty="0" smtClean="0"/>
              <a:t>Agitation</a:t>
            </a:r>
          </a:p>
          <a:p>
            <a:pPr marL="0" indent="0">
              <a:buFont typeface="Wingdings" pitchFamily="2" charset="2"/>
              <a:buChar char="Ø"/>
            </a:pPr>
            <a:r>
              <a:rPr lang="fr-FR" sz="3600" b="1" dirty="0" smtClean="0"/>
              <a:t>Concentration de la matière grasse favorisant le rapprochement et la coalescence des globules gras modifiés  devenus  hydrophobes.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sz="6000" b="1" dirty="0" smtClean="0"/>
              <a:t>Intérêts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indent="90488">
              <a:buNone/>
            </a:pPr>
            <a:r>
              <a:rPr lang="fr-FR" sz="4000" b="1" dirty="0" smtClean="0"/>
              <a:t>Les 3 associations des globules gras permettent de comprendre le mode d’action des divers traitements technologiques des matières grasses.</a:t>
            </a:r>
            <a:endParaRPr lang="fr-F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marL="0" indent="90488">
              <a:buNone/>
            </a:pPr>
            <a:r>
              <a:rPr lang="fr-FR" sz="4800" b="1" dirty="0" smtClean="0"/>
              <a:t>en particulier: </a:t>
            </a:r>
          </a:p>
          <a:p>
            <a:pPr marL="0" indent="90488"/>
            <a:r>
              <a:rPr lang="fr-FR" sz="4800" b="1" dirty="0" smtClean="0"/>
              <a:t>Montée de la crème:  </a:t>
            </a:r>
          </a:p>
          <a:p>
            <a:pPr marL="0" indent="90488"/>
            <a:r>
              <a:rPr lang="fr-FR" sz="4800" b="1" dirty="0" smtClean="0"/>
              <a:t>Implication technologique: fabrication du beurre.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b="1" dirty="0" smtClean="0"/>
              <a:t>4-PROPRIETES  CHIMIQUES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fr-FR" sz="4400" b="1" dirty="0" smtClean="0"/>
          </a:p>
          <a:p>
            <a:r>
              <a:rPr lang="fr-FR" sz="4400" b="1" dirty="0" smtClean="0"/>
              <a:t>LIPOLYSE</a:t>
            </a:r>
          </a:p>
          <a:p>
            <a:r>
              <a:rPr lang="fr-FR" sz="4400" b="1" dirty="0" smtClean="0"/>
              <a:t>OXYDATION</a:t>
            </a:r>
            <a:endParaRPr lang="fr-FR" sz="4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3-Composition chimique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Pour un litre de lait:</a:t>
            </a:r>
          </a:p>
          <a:p>
            <a:r>
              <a:rPr lang="fr-FR" smtClean="0"/>
              <a:t>Eau:  902 g (99%)</a:t>
            </a:r>
          </a:p>
          <a:p>
            <a:r>
              <a:rPr lang="fr-FR" smtClean="0"/>
              <a:t>Glucides: 49 g</a:t>
            </a:r>
          </a:p>
          <a:p>
            <a:r>
              <a:rPr lang="fr-FR" smtClean="0"/>
              <a:t>Matières grasses (lipides): 39 g</a:t>
            </a:r>
          </a:p>
          <a:p>
            <a:r>
              <a:rPr lang="fr-FR" smtClean="0"/>
              <a:t>Matières azotées (protides): 33 g</a:t>
            </a:r>
          </a:p>
          <a:p>
            <a:r>
              <a:rPr lang="fr-FR" smtClean="0"/>
              <a:t>Vitamines, enzymes et sels minéraux: traces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4000" b="1" dirty="0" smtClean="0"/>
              <a:t> 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785397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marL="0" indent="179388">
              <a:buNone/>
            </a:pPr>
            <a:endParaRPr lang="fr-FR" b="1" dirty="0" smtClean="0">
              <a:solidFill>
                <a:srgbClr val="FF0000"/>
              </a:solidFill>
            </a:endParaRPr>
          </a:p>
          <a:p>
            <a:pPr marL="0" indent="179388">
              <a:buNone/>
            </a:pPr>
            <a:r>
              <a:rPr lang="fr-FR" sz="4400" b="1" dirty="0" smtClean="0">
                <a:solidFill>
                  <a:srgbClr val="FF0000"/>
                </a:solidFill>
              </a:rPr>
              <a:t>Lipolyse</a:t>
            </a:r>
            <a:r>
              <a:rPr lang="fr-FR" sz="4400" dirty="0" smtClean="0">
                <a:solidFill>
                  <a:srgbClr val="FF0000"/>
                </a:solidFill>
              </a:rPr>
              <a:t> </a:t>
            </a:r>
          </a:p>
          <a:p>
            <a:pPr marL="0" indent="179388">
              <a:buNone/>
            </a:pPr>
            <a:r>
              <a:rPr lang="fr-FR" sz="4400" b="1" dirty="0" smtClean="0"/>
              <a:t>Définition: c’est une hydrolyse enzymatique des lipides, entraînant l’apparition d’acides gras libres.</a:t>
            </a:r>
          </a:p>
          <a:p>
            <a:pPr marL="0" indent="179388">
              <a:buNone/>
            </a:pPr>
            <a:r>
              <a:rPr lang="fr-FR" sz="3600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179388">
              <a:buNone/>
            </a:pPr>
            <a:r>
              <a:rPr lang="fr-FR" sz="4800" b="1" dirty="0" smtClean="0">
                <a:solidFill>
                  <a:srgbClr val="FF0000"/>
                </a:solidFill>
              </a:rPr>
              <a:t>Enzymes responsables: </a:t>
            </a:r>
          </a:p>
          <a:p>
            <a:pPr marL="0" indent="179388">
              <a:buNone/>
            </a:pPr>
            <a:r>
              <a:rPr lang="fr-FR" sz="4800" b="1" dirty="0" smtClean="0"/>
              <a:t>Ce sont des lipases qui peuvent être d’origine naturelle ou microbienne</a:t>
            </a:r>
            <a:endParaRPr lang="fr-F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sz="5400" b="1" dirty="0" smtClean="0"/>
              <a:t>Lipases  naturelles</a:t>
            </a:r>
            <a:endParaRPr lang="fr-FR" sz="5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endParaRPr lang="fr-FR" b="1" dirty="0" smtClean="0">
              <a:solidFill>
                <a:srgbClr val="FF0000"/>
              </a:solidFill>
            </a:endParaRPr>
          </a:p>
          <a:p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sz="4400" b="1" dirty="0" smtClean="0">
                <a:solidFill>
                  <a:srgbClr val="FF0000"/>
                </a:solidFill>
              </a:rPr>
              <a:t>(membranaires et plasmatiques)</a:t>
            </a:r>
          </a:p>
          <a:p>
            <a:r>
              <a:rPr lang="fr-FR" sz="4000" b="1" dirty="0" smtClean="0"/>
              <a:t>Lipase membranaire: adsorbée sur la membrane des globules gras.</a:t>
            </a:r>
          </a:p>
          <a:p>
            <a:r>
              <a:rPr lang="fr-FR" sz="4000" b="1" dirty="0" smtClean="0"/>
              <a:t>Rencontrées  dans des  cas particuliers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1203790" y="4579650"/>
            <a:ext cx="2936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prstClr val="black"/>
                </a:solidFill>
              </a:rPr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sz="4000" b="1" dirty="0" smtClean="0"/>
              <a:t>Lipase plasmatique:</a:t>
            </a:r>
          </a:p>
          <a:p>
            <a:r>
              <a:rPr lang="fr-FR" sz="4000" b="1" dirty="0" smtClean="0"/>
              <a:t> elle est présente dans tous les laits, associée à la caséine.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179388" indent="179388">
              <a:buFont typeface="Courier New" pitchFamily="49" charset="0"/>
              <a:buChar char="o"/>
            </a:pPr>
            <a:r>
              <a:rPr lang="fr-FR" sz="4000" b="1" dirty="0" smtClean="0"/>
              <a:t> Ces lipases plasmatiques sont activés a la faveur :</a:t>
            </a:r>
          </a:p>
          <a:p>
            <a:pPr marL="179388" indent="179388">
              <a:buFont typeface="Courier New" pitchFamily="49" charset="0"/>
              <a:buChar char="o"/>
            </a:pPr>
            <a:r>
              <a:rPr lang="fr-FR" sz="4000" b="1" dirty="0" smtClean="0"/>
              <a:t>Agitation, choc, incorporation d’air, refroidissement brutal, succession de chauffage et de refroidissement.</a:t>
            </a:r>
          </a:p>
          <a:p>
            <a:pPr marL="179388" indent="179388">
              <a:buNone/>
            </a:pPr>
            <a:r>
              <a:rPr lang="fr-FR" b="1" dirty="0" smtClean="0"/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sz="4000" b="1" dirty="0" smtClean="0"/>
              <a:t>Les lipases naturelles sont </a:t>
            </a:r>
            <a:r>
              <a:rPr lang="fr-FR" sz="4000" b="1" dirty="0" smtClean="0">
                <a:solidFill>
                  <a:srgbClr val="FF0000"/>
                </a:solidFill>
              </a:rPr>
              <a:t>thermolabiles:</a:t>
            </a:r>
          </a:p>
          <a:p>
            <a:pPr>
              <a:buNone/>
            </a:pPr>
            <a:r>
              <a:rPr lang="fr-FR" sz="4000" b="1" dirty="0" smtClean="0"/>
              <a:t> détruites à 100% pour une durée de chauffage  de 20 secondes à 80°C.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 smtClean="0"/>
              <a:t>Lipases microbiennes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indent="179388">
              <a:buNone/>
            </a:pPr>
            <a:r>
              <a:rPr lang="fr-FR" sz="4000" b="1" dirty="0" smtClean="0">
                <a:latin typeface="Aparajita" pitchFamily="34" charset="0"/>
                <a:cs typeface="Aparajita" pitchFamily="34" charset="0"/>
              </a:rPr>
              <a:t>Lipases microbiennes: microorganismes dotés de propriétés </a:t>
            </a:r>
            <a:r>
              <a:rPr lang="fr-FR" sz="4000" b="1" dirty="0" err="1" smtClean="0">
                <a:latin typeface="Aparajita" pitchFamily="34" charset="0"/>
                <a:cs typeface="Aparajita" pitchFamily="34" charset="0"/>
              </a:rPr>
              <a:t>lipolytiques</a:t>
            </a:r>
            <a:r>
              <a:rPr lang="fr-FR" sz="4000" b="1" dirty="0" smtClean="0">
                <a:latin typeface="Aparajita" pitchFamily="34" charset="0"/>
                <a:cs typeface="Aparajita" pitchFamily="34" charset="0"/>
              </a:rPr>
              <a:t>. </a:t>
            </a:r>
          </a:p>
          <a:p>
            <a:pPr marL="0" indent="179388">
              <a:buFont typeface="Wingdings" pitchFamily="2" charset="2"/>
              <a:buChar char="Ø"/>
            </a:pPr>
            <a:r>
              <a:rPr lang="fr-FR" sz="4000" b="1" dirty="0" smtClean="0">
                <a:latin typeface="Aparajita" pitchFamily="34" charset="0"/>
                <a:cs typeface="Aparajita" pitchFamily="34" charset="0"/>
              </a:rPr>
              <a:t>Bactéries:</a:t>
            </a:r>
          </a:p>
          <a:p>
            <a:pPr marL="0" indent="179388">
              <a:buFont typeface="Courier New" pitchFamily="49" charset="0"/>
              <a:buChar char="o"/>
            </a:pPr>
            <a:r>
              <a:rPr lang="fr-FR" sz="4000" b="1" i="1" dirty="0" err="1" smtClean="0">
                <a:latin typeface="Aparajita" pitchFamily="34" charset="0"/>
                <a:cs typeface="Aparajita" pitchFamily="34" charset="0"/>
              </a:rPr>
              <a:t>Pseudomonas</a:t>
            </a:r>
            <a:r>
              <a:rPr lang="fr-FR" sz="4000" b="1" dirty="0" smtClean="0">
                <a:latin typeface="Aparajita" pitchFamily="34" charset="0"/>
                <a:cs typeface="Aparajita" pitchFamily="34" charset="0"/>
              </a:rPr>
              <a:t> et </a:t>
            </a:r>
            <a:r>
              <a:rPr lang="fr-FR" sz="4000" b="1" i="1" dirty="0" smtClean="0">
                <a:latin typeface="Aparajita" pitchFamily="34" charset="0"/>
                <a:cs typeface="Aparajita" pitchFamily="34" charset="0"/>
              </a:rPr>
              <a:t>Achromobacter</a:t>
            </a:r>
            <a:r>
              <a:rPr lang="fr-FR" sz="4000" b="1" dirty="0" smtClean="0">
                <a:latin typeface="Aparajita" pitchFamily="34" charset="0"/>
                <a:cs typeface="Aparajita" pitchFamily="34" charset="0"/>
              </a:rPr>
              <a:t>: ces germes présentent la particularité d’être </a:t>
            </a:r>
            <a:r>
              <a:rPr lang="fr-FR" sz="4000" b="1" dirty="0" err="1" smtClean="0">
                <a:latin typeface="Aparajita" pitchFamily="34" charset="0"/>
                <a:cs typeface="Aparajita" pitchFamily="34" charset="0"/>
              </a:rPr>
              <a:t>psychotrophes</a:t>
            </a:r>
            <a:r>
              <a:rPr lang="fr-FR" sz="4000" b="1" dirty="0" smtClean="0">
                <a:latin typeface="Aparajita" pitchFamily="34" charset="0"/>
                <a:cs typeface="Aparajita" pitchFamily="34" charset="0"/>
              </a:rPr>
              <a:t> et de pouvoir se multiplier dans le lait réfrigéré</a:t>
            </a:r>
            <a:r>
              <a:rPr lang="fr-FR" sz="4000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179388">
              <a:buNone/>
            </a:pPr>
            <a:r>
              <a:rPr lang="fr-FR" sz="3600" b="1" dirty="0" smtClean="0"/>
              <a:t>Ces bactéries produisent une </a:t>
            </a:r>
            <a:r>
              <a:rPr lang="fr-FR" sz="3600" b="1" dirty="0" err="1" smtClean="0"/>
              <a:t>phospholipase</a:t>
            </a:r>
            <a:r>
              <a:rPr lang="fr-FR" sz="3600" b="1" dirty="0" smtClean="0"/>
              <a:t> C qui attaque la membrane des globules gras.</a:t>
            </a:r>
          </a:p>
          <a:p>
            <a:pPr marL="0" indent="179388">
              <a:buFont typeface="Courier New" pitchFamily="49" charset="0"/>
              <a:buChar char="o"/>
            </a:pPr>
            <a:r>
              <a:rPr lang="fr-FR" sz="3600" b="1" i="1" dirty="0" err="1" smtClean="0"/>
              <a:t>Lactobacillus</a:t>
            </a:r>
            <a:r>
              <a:rPr lang="fr-FR" sz="3600" b="1" i="1" dirty="0" smtClean="0"/>
              <a:t> et </a:t>
            </a:r>
            <a:r>
              <a:rPr lang="fr-FR" sz="3600" b="1" i="1" dirty="0" err="1" smtClean="0"/>
              <a:t>Bacillus</a:t>
            </a:r>
            <a:r>
              <a:rPr lang="fr-FR" sz="3600" b="1" i="1" dirty="0" smtClean="0"/>
              <a:t> </a:t>
            </a:r>
            <a:r>
              <a:rPr lang="fr-FR" sz="3600" b="1" i="1" dirty="0" err="1" smtClean="0"/>
              <a:t>cereus</a:t>
            </a:r>
            <a:endParaRPr lang="fr-FR" sz="3600" b="1" i="1" dirty="0" smtClean="0"/>
          </a:p>
          <a:p>
            <a:pPr marL="0" indent="179388">
              <a:buFont typeface="Courier New" pitchFamily="49" charset="0"/>
              <a:buChar char="o"/>
            </a:pPr>
            <a:r>
              <a:rPr lang="fr-FR" sz="3600" b="1" dirty="0" smtClean="0"/>
              <a:t>Levures et moisissures diverses</a:t>
            </a:r>
            <a:endParaRPr lang="fr-F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179388">
              <a:buNone/>
            </a:pPr>
            <a:r>
              <a:rPr lang="fr-FR" sz="4000" b="1" dirty="0" smtClean="0"/>
              <a:t>Les lipases microbiennes présentent 2 particularités remarquables par rapport aux lipases naturelles: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marL="0" indent="179388"/>
            <a:r>
              <a:rPr lang="fr-FR" sz="4000" b="1" dirty="0" smtClean="0"/>
              <a:t>Elles sont plus résistantes à la chaleur</a:t>
            </a:r>
          </a:p>
          <a:p>
            <a:pPr marL="0" indent="179388"/>
            <a:r>
              <a:rPr lang="fr-FR" sz="4000" b="1" dirty="0" smtClean="0"/>
              <a:t>Elles conservent leur activité aux basses températures, ex: la plupart sont encore actives à 0°C.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spc="300" dirty="0" smtClean="0">
                <a:solidFill>
                  <a:srgbClr val="002060"/>
                </a:solidFill>
              </a:rPr>
              <a:t>I-LES GLUCIDES</a:t>
            </a:r>
            <a:endParaRPr lang="fr-FR" b="1" spc="300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r>
              <a:rPr lang="fr-FR" sz="4000" b="1" dirty="0" smtClean="0"/>
              <a:t>Essentiellement représentés par le </a:t>
            </a:r>
            <a:endParaRPr lang="fr-FR" sz="4000" b="1" i="1" dirty="0" smtClean="0"/>
          </a:p>
          <a:p>
            <a:r>
              <a:rPr lang="fr-FR" sz="4000" b="1" i="1" dirty="0" smtClean="0"/>
              <a:t>LACTOSE.</a:t>
            </a:r>
            <a:endParaRPr lang="fr-FR" sz="4000" b="1" dirty="0" smtClean="0"/>
          </a:p>
          <a:p>
            <a:r>
              <a:rPr lang="fr-FR" sz="4000" b="1" dirty="0" smtClean="0"/>
              <a:t> constituant le plus abondant de la matière sèche. </a:t>
            </a:r>
            <a:endParaRPr lang="fr-F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 smtClean="0"/>
              <a:t>Conséquences de la lipolyse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buNone/>
            </a:pPr>
            <a:r>
              <a:rPr lang="fr-FR" sz="4000" b="1" dirty="0" smtClean="0"/>
              <a:t>  1-Formation d’acides gras libres</a:t>
            </a:r>
          </a:p>
          <a:p>
            <a:pPr indent="17463">
              <a:buNone/>
            </a:pPr>
            <a:r>
              <a:rPr lang="fr-FR" sz="4000" b="1" dirty="0" smtClean="0"/>
              <a:t>Perte  d’une proportion importante d’acides butyriques et capriques solubles .</a:t>
            </a:r>
          </a:p>
          <a:p>
            <a:pPr indent="17463">
              <a:buNone/>
            </a:pPr>
            <a:r>
              <a:rPr lang="fr-FR" sz="4000" b="1" dirty="0" smtClean="0"/>
              <a:t>Diminution du rendement beurrier.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fr-FR" sz="4800" b="1" dirty="0" smtClean="0"/>
              <a:t>        2-Saveurs anormales  </a:t>
            </a:r>
          </a:p>
          <a:p>
            <a:pPr indent="17463">
              <a:buNone/>
            </a:pPr>
            <a:r>
              <a:rPr lang="fr-FR" sz="4800" b="1" dirty="0" smtClean="0"/>
              <a:t>      3- Inhibition des ferments lactiques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sz="6000" b="1" dirty="0" smtClean="0"/>
              <a:t>Oxydation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90488" indent="88900">
              <a:buNone/>
            </a:pPr>
            <a:r>
              <a:rPr lang="fr-FR" sz="4800" b="1" dirty="0" smtClean="0"/>
              <a:t>2 types :</a:t>
            </a:r>
          </a:p>
          <a:p>
            <a:pPr marL="0" indent="179388">
              <a:buNone/>
            </a:pPr>
            <a:r>
              <a:rPr lang="fr-FR" sz="4800" b="1" dirty="0" smtClean="0"/>
              <a:t>       -Oxydation spontanée</a:t>
            </a:r>
          </a:p>
          <a:p>
            <a:pPr marL="0" indent="179388">
              <a:buNone/>
            </a:pPr>
            <a:r>
              <a:rPr lang="fr-FR" sz="4800" b="1" dirty="0" smtClean="0"/>
              <a:t>       -oxydation a la lumière</a:t>
            </a:r>
          </a:p>
          <a:p>
            <a:pPr marL="0" indent="179388">
              <a:buNone/>
            </a:pPr>
            <a:endParaRPr lang="fr-FR" sz="2000" dirty="0" smtClean="0"/>
          </a:p>
          <a:p>
            <a:pPr marL="0" indent="179388">
              <a:buNone/>
            </a:pP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179388">
              <a:buNone/>
            </a:pPr>
            <a:r>
              <a:rPr lang="fr-FR" sz="4000" b="1" dirty="0" smtClean="0"/>
              <a:t>Oxydation spontanée:</a:t>
            </a:r>
          </a:p>
          <a:p>
            <a:pPr marL="0" indent="179388">
              <a:buNone/>
            </a:pPr>
            <a:r>
              <a:rPr lang="fr-FR" sz="4000" b="1" dirty="0" smtClean="0"/>
              <a:t>elle concerne les acides gras insaturés et les phospholipides très riches en acides gras polyinsaturés qui sont très sensibles à ce phénomène.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179388">
              <a:buNone/>
            </a:pPr>
            <a:endParaRPr lang="fr-FR" sz="4000" dirty="0" smtClean="0"/>
          </a:p>
          <a:p>
            <a:pPr marL="0" indent="179388">
              <a:buNone/>
            </a:pPr>
            <a:r>
              <a:rPr lang="fr-FR" sz="4000" b="1" dirty="0" smtClean="0"/>
              <a:t>Oxydation à la lumière :</a:t>
            </a:r>
          </a:p>
          <a:p>
            <a:pPr marL="0" indent="179388">
              <a:buNone/>
            </a:pPr>
            <a:r>
              <a:rPr lang="fr-FR" sz="4000" b="1" dirty="0" smtClean="0"/>
              <a:t>C’est une réaction photochimique qui concerne non seulement la matière grasse, mais encore les vitamines et les protéines 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 smtClean="0"/>
              <a:t>Conséquences de l’oxydation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31995"/>
            <a:ext cx="8229600" cy="4525963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179388">
              <a:buNone/>
            </a:pPr>
            <a:r>
              <a:rPr lang="fr-FR" sz="4000" b="1" dirty="0" smtClean="0"/>
              <a:t>Essentiellement, saveurs anormales liées à la formation de composés fortement aromatiques.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179388">
              <a:buNone/>
            </a:pPr>
            <a:r>
              <a:rPr lang="fr-FR" sz="4000" b="1" dirty="0" smtClean="0"/>
              <a:t>Les saveurs anormales sont désignées par des qualificatifs divers. On les appelle: goût de lumière, goût de gras et goût de suif.</a:t>
            </a:r>
            <a:endParaRPr lang="fr-F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 smtClean="0"/>
              <a:t>III-Les matières azotées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3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179388">
              <a:buNone/>
            </a:pPr>
            <a:r>
              <a:rPr lang="fr-FR" sz="4000" b="1" dirty="0" smtClean="0"/>
              <a:t>Nous distinguons 2 types de constituants:</a:t>
            </a:r>
          </a:p>
          <a:p>
            <a:pPr marL="0" indent="179388">
              <a:buNone/>
            </a:pPr>
            <a:endParaRPr lang="fr-FR" b="1" dirty="0" smtClean="0"/>
          </a:p>
          <a:p>
            <a:pPr marL="0" indent="0">
              <a:buFont typeface="Wingdings" pitchFamily="2" charset="2"/>
              <a:buChar char="Ø"/>
            </a:pPr>
            <a:r>
              <a:rPr lang="fr-FR" sz="4800" b="1" dirty="0" smtClean="0"/>
              <a:t>Les constituants majeurs: </a:t>
            </a:r>
            <a:r>
              <a:rPr lang="fr-FR" sz="4800" b="1" dirty="0" smtClean="0">
                <a:solidFill>
                  <a:srgbClr val="FF0000"/>
                </a:solidFill>
              </a:rPr>
              <a:t>les</a:t>
            </a:r>
            <a:r>
              <a:rPr lang="fr-FR" sz="4800" b="1" dirty="0" smtClean="0"/>
              <a:t> </a:t>
            </a:r>
            <a:r>
              <a:rPr lang="fr-FR" sz="4800" b="1" dirty="0" smtClean="0">
                <a:solidFill>
                  <a:srgbClr val="FF0000"/>
                </a:solidFill>
              </a:rPr>
              <a:t>protéines du </a:t>
            </a:r>
            <a:r>
              <a:rPr lang="fr-FR" sz="4800" b="1" i="1" dirty="0" smtClean="0">
                <a:solidFill>
                  <a:srgbClr val="FF0000"/>
                </a:solidFill>
              </a:rPr>
              <a:t>lactosérum </a:t>
            </a:r>
            <a:r>
              <a:rPr lang="fr-FR" sz="4800" b="1" dirty="0" smtClean="0">
                <a:solidFill>
                  <a:srgbClr val="FF0000"/>
                </a:solidFill>
              </a:rPr>
              <a:t>et </a:t>
            </a:r>
            <a:r>
              <a:rPr lang="fr-FR" sz="4800" b="1" i="1" dirty="0" smtClean="0">
                <a:solidFill>
                  <a:srgbClr val="FF0000"/>
                </a:solidFill>
              </a:rPr>
              <a:t>caséine </a:t>
            </a:r>
            <a:r>
              <a:rPr lang="fr-FR" sz="4800" b="1" i="1" dirty="0" smtClean="0"/>
              <a:t>.</a:t>
            </a:r>
          </a:p>
          <a:p>
            <a:pPr marL="0" indent="0">
              <a:buNone/>
            </a:pP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Ø"/>
            </a:pPr>
            <a:r>
              <a:rPr lang="fr-FR" sz="4800" b="1" dirty="0" smtClean="0">
                <a:solidFill>
                  <a:srgbClr val="FF0000"/>
                </a:solidFill>
              </a:rPr>
              <a:t>Les constituants mineurs: </a:t>
            </a:r>
            <a:r>
              <a:rPr lang="fr-FR" sz="4400" b="1" dirty="0" smtClean="0"/>
              <a:t>matières azotées non protéiques, protéines mineures.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b="1" dirty="0" smtClean="0"/>
              <a:t>A- LES  CONSTITUANTS  MAJEURS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179388">
              <a:buNone/>
            </a:pPr>
            <a:endParaRPr lang="fr-FR" sz="4800" b="1" dirty="0" smtClean="0"/>
          </a:p>
          <a:p>
            <a:pPr marL="0" indent="179388">
              <a:buNone/>
            </a:pPr>
            <a:r>
              <a:rPr lang="fr-FR" sz="4800" b="1" dirty="0" err="1" smtClean="0">
                <a:solidFill>
                  <a:srgbClr val="FF0000"/>
                </a:solidFill>
              </a:rPr>
              <a:t>A-Les</a:t>
            </a:r>
            <a:r>
              <a:rPr lang="fr-FR" sz="4800" b="1" dirty="0" smtClean="0">
                <a:solidFill>
                  <a:srgbClr val="FF0000"/>
                </a:solidFill>
              </a:rPr>
              <a:t> protéines du lactosérum</a:t>
            </a:r>
          </a:p>
          <a:p>
            <a:pPr marL="0" indent="179388">
              <a:buNone/>
            </a:pPr>
            <a:r>
              <a:rPr lang="fr-FR" sz="4800" b="1" dirty="0" smtClean="0">
                <a:solidFill>
                  <a:srgbClr val="FF0000"/>
                </a:solidFill>
              </a:rPr>
              <a:t>1-Albumines</a:t>
            </a:r>
          </a:p>
          <a:p>
            <a:pPr marL="0" indent="179388">
              <a:buNone/>
            </a:pPr>
            <a:r>
              <a:rPr lang="fr-FR" sz="4800" b="1" dirty="0" smtClean="0"/>
              <a:t>C’est la fraction la plus importante quantitativement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spc="300" dirty="0" smtClean="0">
                <a:solidFill>
                  <a:srgbClr val="002060"/>
                </a:solidFill>
              </a:rPr>
              <a:t>a-Sensibilité à la chaleur</a:t>
            </a:r>
            <a:endParaRPr lang="fr-FR" b="1" spc="300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fr-FR" sz="4400" b="1" dirty="0" smtClean="0"/>
              <a:t>Entre 110°C -130°C le lactose hydraté perd son eau de cristallisation.</a:t>
            </a:r>
          </a:p>
          <a:p>
            <a:r>
              <a:rPr lang="fr-FR" sz="4400" b="1" dirty="0" smtClean="0"/>
              <a:t>Au-delà de 150°C il jaunit.</a:t>
            </a:r>
          </a:p>
          <a:p>
            <a:r>
              <a:rPr lang="fr-FR" sz="4400" b="1" dirty="0" smtClean="0"/>
              <a:t>Vers 170°C, il brunit et forme un caramel.</a:t>
            </a:r>
            <a:endParaRPr lang="fr-F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179388">
              <a:buNone/>
            </a:pPr>
            <a:r>
              <a:rPr lang="fr-FR" sz="4800" b="1" dirty="0" smtClean="0">
                <a:solidFill>
                  <a:srgbClr val="FF0000"/>
                </a:solidFill>
              </a:rPr>
              <a:t>2-Globulines:  </a:t>
            </a:r>
            <a:r>
              <a:rPr lang="fr-FR" sz="4800" b="1" dirty="0" smtClean="0"/>
              <a:t>Activité immunologique importante par le biais de:</a:t>
            </a:r>
          </a:p>
          <a:p>
            <a:pPr marL="0" indent="179388">
              <a:buNone/>
            </a:pPr>
            <a:endParaRPr lang="fr-FR" sz="4000" b="1" dirty="0" smtClean="0"/>
          </a:p>
          <a:p>
            <a:pPr marL="0" indent="179388"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sz="4800" b="1" dirty="0" smtClean="0">
                <a:solidFill>
                  <a:srgbClr val="FF0000"/>
                </a:solidFill>
              </a:rPr>
              <a:t>Agglutinines: </a:t>
            </a:r>
            <a:r>
              <a:rPr lang="fr-FR" sz="4800" b="1" dirty="0" smtClean="0"/>
              <a:t>provoquant l’agglutination de certaines bactéries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179388">
              <a:buFont typeface="Wingdings" pitchFamily="2" charset="2"/>
              <a:buChar char="v"/>
            </a:pPr>
            <a:r>
              <a:rPr lang="fr-FR" sz="4800" b="1" dirty="0" err="1" smtClean="0">
                <a:solidFill>
                  <a:srgbClr val="FF0000"/>
                </a:solidFill>
              </a:rPr>
              <a:t>Euglobulines</a:t>
            </a:r>
            <a:r>
              <a:rPr lang="fr-FR" sz="4800" b="1" dirty="0" smtClean="0"/>
              <a:t>: présents à la surface des globules gras .</a:t>
            </a:r>
          </a:p>
          <a:p>
            <a:pPr marL="0" indent="179388">
              <a:buFont typeface="Wingdings" pitchFamily="2" charset="2"/>
              <a:buChar char="v"/>
            </a:pPr>
            <a:r>
              <a:rPr lang="fr-FR" sz="4800" b="1" dirty="0" smtClean="0">
                <a:solidFill>
                  <a:srgbClr val="FF0000"/>
                </a:solidFill>
              </a:rPr>
              <a:t>Immunoglobulines:  </a:t>
            </a:r>
            <a:r>
              <a:rPr lang="fr-FR" sz="4800" b="1" dirty="0" smtClean="0"/>
              <a:t>présents en grande quantité dans le colostrum.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5400" b="1" dirty="0" err="1" smtClean="0"/>
              <a:t>B-La</a:t>
            </a:r>
            <a:r>
              <a:rPr lang="fr-FR" sz="5400" b="1" dirty="0" smtClean="0"/>
              <a:t> caséine </a:t>
            </a:r>
            <a:endParaRPr lang="fr-FR" sz="5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179388">
              <a:buNone/>
            </a:pPr>
            <a:endParaRPr lang="fr-FR" sz="4000" b="1" dirty="0" smtClean="0"/>
          </a:p>
          <a:p>
            <a:pPr marL="0" indent="179388">
              <a:buNone/>
            </a:pPr>
            <a:r>
              <a:rPr lang="fr-FR" sz="4400" b="1" dirty="0" smtClean="0"/>
              <a:t>C’est une phosphoprotéine caractéristique du lait, présente sous forme :</a:t>
            </a:r>
          </a:p>
          <a:p>
            <a:pPr marL="0" indent="179388">
              <a:buNone/>
            </a:pPr>
            <a:r>
              <a:rPr lang="fr-FR" sz="4400" b="1" dirty="0" smtClean="0"/>
              <a:t>de micelle  dont le diamètre varie</a:t>
            </a:r>
          </a:p>
          <a:p>
            <a:pPr marL="0" indent="179388">
              <a:buNone/>
            </a:pPr>
            <a:r>
              <a:rPr lang="fr-FR" sz="4400" b="1" dirty="0" smtClean="0"/>
              <a:t> de 80 à 100 mµ.</a:t>
            </a:r>
          </a:p>
          <a:p>
            <a:pPr marL="179388" indent="179388">
              <a:buFont typeface="Wingdings" pitchFamily="2" charset="2"/>
              <a:buChar char="§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179388"/>
            <a:r>
              <a:rPr lang="fr-FR" sz="4800" b="1" dirty="0" smtClean="0"/>
              <a:t>Composants de la caséine entière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179388">
              <a:buNone/>
            </a:pPr>
            <a:endParaRPr lang="fr-FR" sz="4000" b="1" dirty="0" smtClean="0"/>
          </a:p>
          <a:p>
            <a:pPr marL="0" indent="179388">
              <a:buNone/>
            </a:pPr>
            <a:r>
              <a:rPr lang="fr-FR" sz="4800" b="1" dirty="0" smtClean="0"/>
              <a:t>3 composants majeurs:</a:t>
            </a:r>
          </a:p>
          <a:p>
            <a:pPr marL="0" indent="179388">
              <a:buFont typeface="Wingdings" pitchFamily="2" charset="2"/>
              <a:buChar char="Ø"/>
            </a:pPr>
            <a:r>
              <a:rPr lang="fr-FR" sz="4800" b="1" dirty="0" smtClean="0"/>
              <a:t> Caséine </a:t>
            </a:r>
            <a:r>
              <a:rPr lang="fr-FR" sz="4800" b="1" dirty="0" smtClean="0">
                <a:sym typeface="Symbol"/>
              </a:rPr>
              <a:t>  s1  (alpha s1)</a:t>
            </a:r>
          </a:p>
          <a:p>
            <a:pPr marL="0" indent="179388">
              <a:buFont typeface="Wingdings" pitchFamily="2" charset="2"/>
              <a:buChar char="Ø"/>
            </a:pPr>
            <a:r>
              <a:rPr lang="fr-FR" sz="4800" b="1" dirty="0" smtClean="0">
                <a:sym typeface="Symbol"/>
              </a:rPr>
              <a:t>  Caséine   (beta)</a:t>
            </a:r>
          </a:p>
          <a:p>
            <a:pPr marL="0" indent="179388">
              <a:buFont typeface="Wingdings" pitchFamily="2" charset="2"/>
              <a:buChar char="Ø"/>
            </a:pPr>
            <a:r>
              <a:rPr lang="fr-FR" sz="4800" b="1" dirty="0" smtClean="0">
                <a:sym typeface="Symbol"/>
              </a:rPr>
              <a:t> Caséine K  (Kappa) </a:t>
            </a:r>
            <a:r>
              <a:rPr lang="fr-FR" sz="4000" b="1" dirty="0" smtClean="0">
                <a:sym typeface="Symbo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2500" lnSpcReduction="10000"/>
          </a:bodyPr>
          <a:lstStyle/>
          <a:p>
            <a:pPr marL="179388" indent="179388">
              <a:buFont typeface="Wingdings" pitchFamily="2" charset="2"/>
              <a:buChar char="§"/>
            </a:pPr>
            <a:r>
              <a:rPr lang="fr-FR" b="1" dirty="0" smtClean="0"/>
              <a:t>La caséine </a:t>
            </a:r>
            <a:r>
              <a:rPr lang="fr-FR" b="1" dirty="0" smtClean="0">
                <a:sym typeface="Symbol"/>
              </a:rPr>
              <a:t> s1 :  199 acides aminés.</a:t>
            </a:r>
          </a:p>
          <a:p>
            <a:pPr marL="179388" indent="179388">
              <a:buNone/>
            </a:pPr>
            <a:r>
              <a:rPr lang="fr-FR" b="1" dirty="0" smtClean="0">
                <a:sym typeface="Symbol"/>
              </a:rPr>
              <a:t>- Elle est insoluble en présence de calcium à toute température.</a:t>
            </a:r>
          </a:p>
          <a:p>
            <a:pPr marL="179388" indent="179388">
              <a:buFont typeface="Wingdings" pitchFamily="2" charset="2"/>
              <a:buChar char="§"/>
            </a:pPr>
            <a:r>
              <a:rPr lang="fr-FR" b="1" dirty="0" smtClean="0">
                <a:sym typeface="Symbol"/>
              </a:rPr>
              <a:t>La caséine  : 209 acides aminés. </a:t>
            </a:r>
          </a:p>
          <a:p>
            <a:pPr marL="179388" indent="179388">
              <a:buNone/>
            </a:pPr>
            <a:r>
              <a:rPr lang="fr-FR" b="1" dirty="0" smtClean="0">
                <a:sym typeface="Symbol"/>
              </a:rPr>
              <a:t>-Elle est insoluble en présence de calcium a basse température.</a:t>
            </a:r>
          </a:p>
          <a:p>
            <a:pPr marL="179388" indent="179388">
              <a:buFont typeface="Wingdings" pitchFamily="2" charset="2"/>
              <a:buChar char="§"/>
            </a:pPr>
            <a:r>
              <a:rPr lang="fr-FR" b="1" dirty="0" smtClean="0">
                <a:sym typeface="Symbol"/>
              </a:rPr>
              <a:t>La caséine K :  169 acides aminés.</a:t>
            </a:r>
          </a:p>
          <a:p>
            <a:pPr marL="179388" indent="179388">
              <a:buNone/>
            </a:pPr>
            <a:r>
              <a:rPr lang="fr-FR" b="1" dirty="0" smtClean="0">
                <a:sym typeface="Symbol"/>
              </a:rPr>
              <a:t>- Elle est soluble en présence de calcium  a toute température.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4000" b="1" dirty="0" smtClean="0"/>
              <a:t>Association des caséines </a:t>
            </a:r>
            <a:r>
              <a:rPr lang="fr-FR" sz="4000" b="1" dirty="0" smtClean="0">
                <a:sym typeface="Symbol"/>
              </a:rPr>
              <a:t>, , K au sein de la micelle de caséine native </a:t>
            </a:r>
            <a:r>
              <a:rPr lang="fr-FR" sz="3100" b="1" dirty="0" smtClean="0">
                <a:sym typeface="Symbol"/>
              </a:rPr>
              <a:t>.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179388">
              <a:buNone/>
            </a:pPr>
            <a:r>
              <a:rPr lang="fr-FR" sz="4400" b="1" dirty="0" smtClean="0"/>
              <a:t>Chaque micelle de caséine est constituée de molécules de caséines </a:t>
            </a:r>
            <a:r>
              <a:rPr lang="fr-FR" sz="4400" b="1" dirty="0" smtClean="0">
                <a:sym typeface="Symbol"/>
              </a:rPr>
              <a:t> s1 ,  et K.</a:t>
            </a:r>
          </a:p>
          <a:p>
            <a:pPr marL="0" indent="179388">
              <a:buNone/>
            </a:pPr>
            <a:endParaRPr lang="fr-FR" b="1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marL="0" indent="179388">
              <a:buNone/>
            </a:pPr>
            <a:r>
              <a:rPr lang="fr-FR" sz="4000" b="1" dirty="0" smtClean="0">
                <a:sym typeface="Symbol"/>
              </a:rPr>
              <a:t>La structure de l’ensemble est stabilisée par  des  sels  de calcium et de phosphates, la caséine se trouve ainsi dans le lait sous forme de </a:t>
            </a:r>
          </a:p>
          <a:p>
            <a:pPr marL="0" indent="179388">
              <a:buNone/>
            </a:pPr>
            <a:r>
              <a:rPr lang="fr-FR" sz="4000" b="1" dirty="0" smtClean="0">
                <a:sym typeface="Symbol"/>
              </a:rPr>
              <a:t>« </a:t>
            </a:r>
            <a:r>
              <a:rPr lang="fr-FR" sz="4000" b="1" dirty="0" err="1" smtClean="0">
                <a:solidFill>
                  <a:srgbClr val="FF0000"/>
                </a:solidFill>
                <a:sym typeface="Symbol"/>
              </a:rPr>
              <a:t>caséinates</a:t>
            </a:r>
            <a:r>
              <a:rPr lang="fr-FR" sz="4000" b="1" dirty="0" smtClean="0">
                <a:solidFill>
                  <a:srgbClr val="FF0000"/>
                </a:solidFill>
                <a:sym typeface="Symbol"/>
              </a:rPr>
              <a:t>- phosphate de calcium »</a:t>
            </a:r>
            <a:endParaRPr lang="fr-FR" sz="4000" b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/>
              <a:t>Stabilité de la caséine en solution micellaire 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179388">
              <a:buNone/>
            </a:pPr>
            <a:r>
              <a:rPr lang="fr-FR" sz="4400" b="1" dirty="0" smtClean="0"/>
              <a:t>Dans le lait cru frais, la solution constituée par les micelles de caséines est stable, les micelles restent dispersées sans tendance à l’agrégation.</a:t>
            </a:r>
            <a:endParaRPr lang="fr-FR" sz="4400" dirty="0" smtClean="0"/>
          </a:p>
          <a:p>
            <a:pPr marL="0" indent="179388">
              <a:buFont typeface="Wingdings" pitchFamily="2" charset="2"/>
              <a:buChar char="Ø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fr-FR" sz="4000" b="1" dirty="0" smtClean="0"/>
              <a:t>On distingue 2 types de </a:t>
            </a:r>
            <a:r>
              <a:rPr lang="fr-FR" sz="4000" b="1" dirty="0" err="1" smtClean="0"/>
              <a:t>destabilisation</a:t>
            </a:r>
            <a:r>
              <a:rPr lang="fr-FR" sz="4000" b="1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fr-FR" sz="4000" b="1" dirty="0" smtClean="0"/>
              <a:t>Déstabilisation  par acidification lactique.</a:t>
            </a:r>
          </a:p>
          <a:p>
            <a:pPr>
              <a:buNone/>
            </a:pPr>
            <a:endParaRPr lang="fr-FR" sz="4000" b="1" dirty="0" smtClean="0"/>
          </a:p>
          <a:p>
            <a:pPr>
              <a:buFont typeface="Wingdings" pitchFamily="2" charset="2"/>
              <a:buChar char="Ø"/>
            </a:pPr>
            <a:r>
              <a:rPr lang="fr-FR" sz="4000" b="1" dirty="0" smtClean="0"/>
              <a:t>Déstabilisation par attaque enzymatique.</a:t>
            </a:r>
            <a:endParaRPr lang="fr-F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spc="300" dirty="0" smtClean="0">
                <a:solidFill>
                  <a:srgbClr val="002060"/>
                </a:solidFill>
              </a:rPr>
              <a:t>b-Propriétés chimiques</a:t>
            </a:r>
            <a:endParaRPr lang="fr-FR" b="1" spc="300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sz="3600" b="1" dirty="0" smtClean="0">
                <a:solidFill>
                  <a:srgbClr val="FF0000"/>
                </a:solidFill>
              </a:rPr>
              <a:t>REACTIONS  DE  MAILLARD</a:t>
            </a:r>
          </a:p>
          <a:p>
            <a:pPr>
              <a:buNone/>
            </a:pPr>
            <a:r>
              <a:rPr lang="fr-FR" sz="3600" b="1" dirty="0" smtClean="0"/>
              <a:t>Ces réaction font intervenir deux substrats:</a:t>
            </a:r>
          </a:p>
          <a:p>
            <a:pPr>
              <a:buFont typeface="Wingdings" pitchFamily="2" charset="2"/>
              <a:buChar char="§"/>
            </a:pPr>
            <a:r>
              <a:rPr lang="fr-FR" sz="3600" b="1" dirty="0" smtClean="0"/>
              <a:t>Sucre réducteur: lactose</a:t>
            </a:r>
          </a:p>
          <a:p>
            <a:pPr>
              <a:buFont typeface="Wingdings" pitchFamily="2" charset="2"/>
              <a:buChar char="§"/>
            </a:pPr>
            <a:r>
              <a:rPr lang="fr-FR" sz="3600" b="1" dirty="0" smtClean="0"/>
              <a:t>Acides aminés, protéines</a:t>
            </a:r>
          </a:p>
          <a:p>
            <a:pPr>
              <a:buFont typeface="Wingdings" pitchFamily="2" charset="2"/>
              <a:buChar char="§"/>
            </a:pPr>
            <a:r>
              <a:rPr lang="fr-FR" sz="3600" b="1" dirty="0" smtClean="0"/>
              <a:t>Ces réactions sont fortement catalysées par  les  fortes températures. </a:t>
            </a:r>
          </a:p>
          <a:p>
            <a:pPr>
              <a:buFont typeface="Wingdings" pitchFamily="2" charset="2"/>
              <a:buChar char="§"/>
            </a:pPr>
            <a:endParaRPr lang="fr-FR" dirty="0" smtClean="0"/>
          </a:p>
          <a:p>
            <a:pPr>
              <a:buFont typeface="Wingdings" pitchFamily="2" charset="2"/>
              <a:buChar char="§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b="1" dirty="0" smtClean="0"/>
              <a:t>1-Déstabilisation par acidification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 smtClean="0"/>
              <a:t> </a:t>
            </a:r>
          </a:p>
          <a:p>
            <a:pPr>
              <a:buNone/>
            </a:pPr>
            <a:r>
              <a:rPr lang="fr-FR" sz="3500" b="1" dirty="0" smtClean="0">
                <a:solidFill>
                  <a:srgbClr val="FF0000"/>
                </a:solidFill>
              </a:rPr>
              <a:t>Mécanisme</a:t>
            </a:r>
          </a:p>
          <a:p>
            <a:r>
              <a:rPr lang="fr-FR" sz="3500" b="1" dirty="0" smtClean="0"/>
              <a:t>Libération d’acide lactique par action bactérienne</a:t>
            </a:r>
          </a:p>
          <a:p>
            <a:r>
              <a:rPr lang="fr-FR" sz="3500" b="1" dirty="0" smtClean="0"/>
              <a:t>Déminéralisation du complexe micellaire.</a:t>
            </a:r>
          </a:p>
          <a:p>
            <a:r>
              <a:rPr lang="fr-FR" sz="3500" b="1" dirty="0" smtClean="0"/>
              <a:t>Coalescence des micelles et floculation à </a:t>
            </a:r>
          </a:p>
          <a:p>
            <a:pPr>
              <a:buNone/>
            </a:pPr>
            <a:r>
              <a:rPr lang="fr-FR" sz="3500" b="1" dirty="0" smtClean="0"/>
              <a:t>  pH = 4,6.</a:t>
            </a:r>
          </a:p>
          <a:p>
            <a:r>
              <a:rPr lang="fr-FR" sz="3500" b="1" dirty="0" smtClean="0"/>
              <a:t> </a:t>
            </a:r>
            <a:r>
              <a:rPr lang="fr-FR" sz="4800" b="1" dirty="0" smtClean="0">
                <a:solidFill>
                  <a:srgbClr val="C00000"/>
                </a:solidFill>
              </a:rPr>
              <a:t>formation d’un caillé lactique.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b="1" dirty="0" smtClean="0"/>
              <a:t>Caractères des caillés lactiques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fr-FR" sz="4000" b="1" dirty="0" smtClean="0"/>
              <a:t>Gel déminéralisé, poreux, peu contractile, friable et très sensible aux actions mécaniques.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buNone/>
            </a:pPr>
            <a:r>
              <a:rPr lang="fr-FR" sz="3600" b="1" dirty="0" smtClean="0">
                <a:solidFill>
                  <a:srgbClr val="FF0000"/>
                </a:solidFill>
              </a:rPr>
              <a:t>       </a:t>
            </a:r>
            <a:r>
              <a:rPr lang="fr-FR" sz="4000" b="1" dirty="0" smtClean="0">
                <a:solidFill>
                  <a:srgbClr val="FF0000"/>
                </a:solidFill>
              </a:rPr>
              <a:t>Intérêts:  préparation des yaourts </a:t>
            </a:r>
          </a:p>
          <a:p>
            <a:r>
              <a:rPr lang="fr-FR" sz="3600" b="1" dirty="0" smtClean="0"/>
              <a:t>coagulation lactique pure obtenue par action conjointe de deux germes:</a:t>
            </a:r>
          </a:p>
          <a:p>
            <a:r>
              <a:rPr lang="fr-FR" sz="3600" b="1" dirty="0" err="1" smtClean="0"/>
              <a:t>Streptococcus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thermophilus</a:t>
            </a:r>
            <a:r>
              <a:rPr lang="fr-FR" sz="3600" b="1" dirty="0" smtClean="0"/>
              <a:t>.</a:t>
            </a:r>
          </a:p>
          <a:p>
            <a:r>
              <a:rPr lang="fr-FR" sz="3600" b="1" dirty="0" smtClean="0"/>
              <a:t> </a:t>
            </a:r>
            <a:r>
              <a:rPr lang="fr-FR" sz="3600" b="1" dirty="0" err="1" smtClean="0"/>
              <a:t>lactobacillus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bulgaricus</a:t>
            </a:r>
            <a:endParaRPr lang="fr-FR" sz="3600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</a:rPr>
              <a:t>2-Déstabilisation par attaque enzymatique </a:t>
            </a:r>
            <a:endParaRPr lang="fr-FR" sz="4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2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179388">
              <a:buNone/>
            </a:pPr>
            <a:r>
              <a:rPr lang="fr-FR" sz="4400" b="1" dirty="0" smtClean="0"/>
              <a:t>Action de la présure:</a:t>
            </a:r>
          </a:p>
          <a:p>
            <a:pPr marL="0" indent="179388">
              <a:buNone/>
            </a:pPr>
            <a:r>
              <a:rPr lang="fr-FR" sz="4400" b="1" dirty="0" smtClean="0"/>
              <a:t>- Mécanisme</a:t>
            </a:r>
          </a:p>
          <a:p>
            <a:pPr marL="0" indent="179388">
              <a:buFont typeface="Wingdings" pitchFamily="2" charset="2"/>
              <a:buChar char="Ø"/>
            </a:pPr>
            <a:r>
              <a:rPr lang="fr-FR" sz="4400" b="1" dirty="0" smtClean="0"/>
              <a:t>Hydrolyse enzymatique de la caséine K: l’action de l’enzyme porte sur une seule liaison peptidique .</a:t>
            </a:r>
          </a:p>
          <a:p>
            <a:pPr marL="0" indent="179388">
              <a:buNone/>
            </a:pPr>
            <a:endParaRPr lang="fr-FR" sz="3600" b="1" dirty="0" smtClean="0">
              <a:solidFill>
                <a:srgbClr val="FF0000"/>
              </a:solidFill>
            </a:endParaRPr>
          </a:p>
          <a:p>
            <a:pPr marL="0" indent="179388">
              <a:buNone/>
            </a:pP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marL="0" indent="179388">
              <a:buNone/>
            </a:pPr>
            <a:r>
              <a:rPr lang="fr-FR" sz="4800" b="1" dirty="0" smtClean="0"/>
              <a:t>   La rupture de la chaine peptidique  donne à naissance a :</a:t>
            </a:r>
          </a:p>
          <a:p>
            <a:pPr marL="0" indent="179388">
              <a:buNone/>
            </a:pPr>
            <a:r>
              <a:rPr lang="fr-FR" sz="4800" b="1" dirty="0" smtClean="0"/>
              <a:t>  </a:t>
            </a:r>
            <a:r>
              <a:rPr lang="fr-FR" sz="4800" b="1" dirty="0" smtClean="0">
                <a:solidFill>
                  <a:srgbClr val="C00000"/>
                </a:solidFill>
              </a:rPr>
              <a:t> </a:t>
            </a:r>
            <a:r>
              <a:rPr lang="fr-FR" sz="4800" b="1" dirty="0" smtClean="0">
                <a:solidFill>
                  <a:srgbClr val="FF0000"/>
                </a:solidFill>
              </a:rPr>
              <a:t>un caillé présure 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 smtClean="0"/>
              <a:t>Caractères du caillé présure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indent="179388">
              <a:buNone/>
            </a:pPr>
            <a:r>
              <a:rPr lang="fr-FR" sz="3600" b="1" dirty="0" smtClean="0"/>
              <a:t>C’est un gel minéralisé, compact, souple, élastique et contractile.</a:t>
            </a:r>
          </a:p>
          <a:p>
            <a:pPr marL="0" indent="179388">
              <a:buNone/>
            </a:pPr>
            <a:r>
              <a:rPr lang="fr-FR" sz="3600" b="1" dirty="0" smtClean="0"/>
              <a:t>La compacité rend facile divers actions mécaniques.</a:t>
            </a:r>
          </a:p>
          <a:p>
            <a:pPr marL="0" indent="179388">
              <a:buNone/>
            </a:pPr>
            <a:r>
              <a:rPr lang="fr-FR" sz="4400" b="1" dirty="0" smtClean="0">
                <a:solidFill>
                  <a:srgbClr val="FF0000"/>
                </a:solidFill>
              </a:rPr>
              <a:t>Intérêt</a:t>
            </a:r>
          </a:p>
          <a:p>
            <a:pPr marL="0" indent="179388">
              <a:buNone/>
            </a:pPr>
            <a:r>
              <a:rPr lang="fr-FR" sz="4400" b="1" dirty="0" smtClean="0">
                <a:solidFill>
                  <a:srgbClr val="FF0000"/>
                </a:solidFill>
              </a:rPr>
              <a:t>Fabrication des fromages</a:t>
            </a:r>
            <a:r>
              <a:rPr lang="fr-FR" sz="3600" b="1" dirty="0" smtClean="0">
                <a:solidFill>
                  <a:srgbClr val="FF0000"/>
                </a:solidFill>
              </a:rPr>
              <a:t>.</a:t>
            </a:r>
            <a:endParaRPr lang="fr-FR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0000"/>
                </a:solidFill>
              </a:rPr>
              <a:t>LES ENZYMES</a:t>
            </a:r>
            <a:endParaRPr lang="fr-FR" sz="6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fr-FR" sz="4400" b="1" dirty="0" smtClean="0"/>
              <a:t>En règle générale, on distingue deux groupes d’enzymes:</a:t>
            </a:r>
          </a:p>
          <a:p>
            <a:pPr>
              <a:buFont typeface="Wingdings" pitchFamily="2" charset="2"/>
              <a:buChar char="Ø"/>
            </a:pPr>
            <a:r>
              <a:rPr lang="fr-FR" sz="4400" b="1" dirty="0" smtClean="0">
                <a:solidFill>
                  <a:srgbClr val="FF0000"/>
                </a:solidFill>
              </a:rPr>
              <a:t> les hydrolases.</a:t>
            </a:r>
          </a:p>
          <a:p>
            <a:pPr>
              <a:buFont typeface="Wingdings" pitchFamily="2" charset="2"/>
              <a:buChar char="Ø"/>
            </a:pPr>
            <a:r>
              <a:rPr lang="fr-FR" sz="4400" b="1" dirty="0" smtClean="0">
                <a:solidFill>
                  <a:srgbClr val="FF0000"/>
                </a:solidFill>
              </a:rPr>
              <a:t> les enzymes d’oxydoréduction</a:t>
            </a:r>
            <a:r>
              <a:rPr lang="fr-FR" sz="3600" b="1" dirty="0" smtClean="0">
                <a:solidFill>
                  <a:srgbClr val="FF0000"/>
                </a:solidFill>
              </a:rPr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4800" b="1" dirty="0" smtClean="0">
                <a:solidFill>
                  <a:srgbClr val="FF0000"/>
                </a:solidFill>
              </a:rPr>
              <a:t>1-LES  HYDROLASES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179388">
              <a:buNone/>
            </a:pPr>
            <a:r>
              <a:rPr lang="fr-FR" sz="4400" b="1" dirty="0" smtClean="0"/>
              <a:t>La plus importante de ces enzymes est:</a:t>
            </a:r>
          </a:p>
          <a:p>
            <a:pPr marL="0" indent="179388">
              <a:buNone/>
            </a:pPr>
            <a:r>
              <a:rPr lang="fr-FR" sz="4400" b="1" dirty="0" smtClean="0">
                <a:solidFill>
                  <a:srgbClr val="FF0000"/>
                </a:solidFill>
              </a:rPr>
              <a:t> la phosphatase alcaline </a:t>
            </a:r>
            <a:r>
              <a:rPr lang="fr-FR" sz="4400" b="1" dirty="0" smtClean="0"/>
              <a:t>qui présente un intérêt majeur dans  le contrôle de la pasteurisation du lait.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fr-FR" sz="6000" b="1" dirty="0" smtClean="0">
                <a:solidFill>
                  <a:srgbClr val="FF0000"/>
                </a:solidFill>
              </a:rPr>
              <a:t> La phosphatase alcaline 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179388">
              <a:buNone/>
            </a:pPr>
            <a:endParaRPr lang="fr-FR" b="1" dirty="0" smtClean="0"/>
          </a:p>
          <a:p>
            <a:pPr marL="0" indent="179388">
              <a:buNone/>
            </a:pPr>
            <a:r>
              <a:rPr lang="fr-FR" sz="4400" b="1" dirty="0" smtClean="0"/>
              <a:t>-Elle est inactivée par chauffage à                      - + 60°C pendant 20 minutes     </a:t>
            </a:r>
          </a:p>
          <a:p>
            <a:pPr marL="0" indent="179388">
              <a:buNone/>
            </a:pPr>
            <a:r>
              <a:rPr lang="fr-FR" sz="4400" b="1" dirty="0" smtClean="0"/>
              <a:t>- à 72°C pendant 15 à 20 secondes</a:t>
            </a:r>
            <a:r>
              <a:rPr lang="fr-FR" sz="3600" b="1" dirty="0" smtClean="0"/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179388"/>
            <a:r>
              <a:rPr lang="fr-FR" sz="4800" b="1" dirty="0" smtClean="0">
                <a:solidFill>
                  <a:srgbClr val="FF0000"/>
                </a:solidFill>
              </a:rPr>
              <a:t>Test de la phosphatase alcaline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marL="0" indent="179388">
              <a:buNone/>
            </a:pPr>
            <a:endParaRPr lang="fr-FR" b="1" dirty="0" smtClean="0"/>
          </a:p>
          <a:p>
            <a:pPr marL="0" indent="179388">
              <a:buNone/>
            </a:pPr>
            <a:r>
              <a:rPr lang="fr-FR" sz="4400" b="1" dirty="0" smtClean="0">
                <a:solidFill>
                  <a:srgbClr val="FF0000"/>
                </a:solidFill>
              </a:rPr>
              <a:t>Principe:</a:t>
            </a:r>
          </a:p>
          <a:p>
            <a:pPr marL="0" indent="179388">
              <a:buNone/>
            </a:pPr>
            <a:r>
              <a:rPr lang="fr-FR" sz="4000" b="1" dirty="0" smtClean="0"/>
              <a:t> c’est la dissociation du </a:t>
            </a:r>
            <a:r>
              <a:rPr lang="fr-FR" sz="4000" b="1" i="1" dirty="0" err="1" smtClean="0"/>
              <a:t>Paranitrophényl</a:t>
            </a:r>
            <a:r>
              <a:rPr lang="fr-FR" sz="4000" b="1" i="1" dirty="0" smtClean="0"/>
              <a:t> </a:t>
            </a:r>
            <a:r>
              <a:rPr lang="fr-FR" sz="4000" b="1" dirty="0" smtClean="0"/>
              <a:t> </a:t>
            </a:r>
            <a:r>
              <a:rPr lang="fr-FR" sz="4000" b="1" i="1" dirty="0" smtClean="0"/>
              <a:t>phosphate sodique incolore </a:t>
            </a:r>
            <a:r>
              <a:rPr lang="fr-FR" sz="4000" b="1" dirty="0" smtClean="0"/>
              <a:t>« PNPPS »  qui va être dégradé en </a:t>
            </a:r>
            <a:r>
              <a:rPr lang="fr-FR" sz="4000" b="1" i="1" dirty="0" err="1" smtClean="0"/>
              <a:t>Paranitrophénol</a:t>
            </a:r>
            <a:r>
              <a:rPr lang="fr-FR" sz="4000" b="1" dirty="0" smtClean="0"/>
              <a:t> de coloration jaune.</a:t>
            </a:r>
          </a:p>
          <a:p>
            <a:pPr marL="0" indent="179388"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3867</TotalTime>
  <Words>3456</Words>
  <Application>Microsoft Office PowerPoint</Application>
  <PresentationFormat>Affichage à l'écran (4:3)</PresentationFormat>
  <Paragraphs>576</Paragraphs>
  <Slides>150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150</vt:i4>
      </vt:variant>
    </vt:vector>
  </HeadingPairs>
  <TitlesOfParts>
    <vt:vector size="151" baseType="lpstr">
      <vt:lpstr>Thème Office</vt:lpstr>
      <vt:lpstr>LE  LAIT</vt:lpstr>
      <vt:lpstr>1- DEFINITION</vt:lpstr>
      <vt:lpstr>Laits considérés comme impropres à la consommation humaine</vt:lpstr>
      <vt:lpstr>Diapositive 4</vt:lpstr>
      <vt:lpstr>2-Propriétés physiques du lait</vt:lpstr>
      <vt:lpstr>3-Composition chimique</vt:lpstr>
      <vt:lpstr>I-LES GLUCIDES</vt:lpstr>
      <vt:lpstr>a-Sensibilité à la chaleur</vt:lpstr>
      <vt:lpstr>b-Propriétés chimiques</vt:lpstr>
      <vt:lpstr>b-1 Mécanisme simplifié</vt:lpstr>
      <vt:lpstr>b-2Conséquences des réactions de Maillard</vt:lpstr>
      <vt:lpstr>Diapositive 12</vt:lpstr>
      <vt:lpstr>Diapositive 13</vt:lpstr>
      <vt:lpstr>c-Utilisation du lactose par les microorganismes</vt:lpstr>
      <vt:lpstr>Diapositive 15</vt:lpstr>
      <vt:lpstr>Diapositive 16</vt:lpstr>
      <vt:lpstr>Diapositive 17</vt:lpstr>
      <vt:lpstr>Diapositive 18</vt:lpstr>
      <vt:lpstr>1-Fermentations lactiques</vt:lpstr>
      <vt:lpstr>Diapositive 20</vt:lpstr>
      <vt:lpstr>Diapositive 21</vt:lpstr>
      <vt:lpstr>1-a  FERMENTATION LACTIQUE HOMOFERMENTAIRE</vt:lpstr>
      <vt:lpstr>MECANISME  SIMPLIFIE</vt:lpstr>
      <vt:lpstr>Rendement  théorique</vt:lpstr>
      <vt:lpstr>Fermentation lactique hétérofermentaire</vt:lpstr>
      <vt:lpstr>Diapositive 26</vt:lpstr>
      <vt:lpstr>Diapositive 27</vt:lpstr>
      <vt:lpstr>1-c Intérêt des fermentations lactiques</vt:lpstr>
      <vt:lpstr>Diapositive 29</vt:lpstr>
      <vt:lpstr>Diapositive 30</vt:lpstr>
      <vt:lpstr>2- Fermentation  propionnique</vt:lpstr>
      <vt:lpstr>3-Fermentation alcoolique</vt:lpstr>
      <vt:lpstr>4-Fermentation butyrique</vt:lpstr>
      <vt:lpstr>Diapositive 34</vt:lpstr>
      <vt:lpstr>II- La matière  grasse  </vt:lpstr>
      <vt:lpstr>Diapositive 36</vt:lpstr>
      <vt:lpstr>1-Lipides simples</vt:lpstr>
      <vt:lpstr>1-a Acides gras saturés:  </vt:lpstr>
      <vt:lpstr>   2-a Acides gras insaturés    </vt:lpstr>
      <vt:lpstr>Diapositive 40</vt:lpstr>
      <vt:lpstr>2- Lipides complexes</vt:lpstr>
      <vt:lpstr>Intérêt </vt:lpstr>
      <vt:lpstr>Diapositive 43</vt:lpstr>
      <vt:lpstr>3- Insaponifiables </vt:lpstr>
      <vt:lpstr>4-Etat physique de la matière grasse</vt:lpstr>
      <vt:lpstr>4-1 Dimensions et nombre des globules gras dans le lait</vt:lpstr>
      <vt:lpstr>Diapositive 47</vt:lpstr>
      <vt:lpstr>4-2 FORMES ET ASSOCIATION DES GLOBULES GRAS</vt:lpstr>
      <vt:lpstr>1- FORME   LIBRE    </vt:lpstr>
      <vt:lpstr>2-ASSOCIATION RÉVERSIBLE (CLUSTERING)</vt:lpstr>
      <vt:lpstr>Diapositive 51</vt:lpstr>
      <vt:lpstr>Diapositive 52</vt:lpstr>
      <vt:lpstr>3-Association irréversible (Clumping)</vt:lpstr>
      <vt:lpstr>Association irréversible (Clumping)</vt:lpstr>
      <vt:lpstr>Diapositive 55</vt:lpstr>
      <vt:lpstr>Facteurs favorisant l’association irréversible.</vt:lpstr>
      <vt:lpstr>Intérêts </vt:lpstr>
      <vt:lpstr>Diapositive 58</vt:lpstr>
      <vt:lpstr>4-PROPRIETES  CHIMIQUES</vt:lpstr>
      <vt:lpstr> </vt:lpstr>
      <vt:lpstr>Diapositive 61</vt:lpstr>
      <vt:lpstr>Lipases  naturelles</vt:lpstr>
      <vt:lpstr>Diapositive 63</vt:lpstr>
      <vt:lpstr>Diapositive 64</vt:lpstr>
      <vt:lpstr>Diapositive 65</vt:lpstr>
      <vt:lpstr>Lipases microbiennes</vt:lpstr>
      <vt:lpstr>Diapositive 67</vt:lpstr>
      <vt:lpstr>Diapositive 68</vt:lpstr>
      <vt:lpstr>Diapositive 69</vt:lpstr>
      <vt:lpstr>Conséquences de la lipolyse</vt:lpstr>
      <vt:lpstr>Diapositive 71</vt:lpstr>
      <vt:lpstr>Oxydation </vt:lpstr>
      <vt:lpstr>Diapositive 73</vt:lpstr>
      <vt:lpstr>Diapositive 74</vt:lpstr>
      <vt:lpstr>Conséquences de l’oxydation</vt:lpstr>
      <vt:lpstr>Diapositive 76</vt:lpstr>
      <vt:lpstr>III-Les matières azotées </vt:lpstr>
      <vt:lpstr>Diapositive 78</vt:lpstr>
      <vt:lpstr>A- LES  CONSTITUANTS  MAJEURS</vt:lpstr>
      <vt:lpstr>Diapositive 80</vt:lpstr>
      <vt:lpstr>Diapositive 81</vt:lpstr>
      <vt:lpstr>Diapositive 82</vt:lpstr>
      <vt:lpstr>B-La caséine </vt:lpstr>
      <vt:lpstr>Composants de la caséine entière</vt:lpstr>
      <vt:lpstr> </vt:lpstr>
      <vt:lpstr>Association des caséines , , K au sein de la micelle de caséine native .</vt:lpstr>
      <vt:lpstr>Diapositive 87</vt:lpstr>
      <vt:lpstr>Stabilité de la caséine en solution micellaire </vt:lpstr>
      <vt:lpstr>Diapositive 89</vt:lpstr>
      <vt:lpstr>1-Déstabilisation par acidification </vt:lpstr>
      <vt:lpstr>Caractères des caillés lactiques</vt:lpstr>
      <vt:lpstr>Diapositive 92</vt:lpstr>
      <vt:lpstr>2-Déstabilisation par attaque enzymatique </vt:lpstr>
      <vt:lpstr>Diapositive 94</vt:lpstr>
      <vt:lpstr>Caractères du caillé présure</vt:lpstr>
      <vt:lpstr>LES ENZYMES</vt:lpstr>
      <vt:lpstr>1-LES  HYDROLASES</vt:lpstr>
      <vt:lpstr> La phosphatase alcaline  </vt:lpstr>
      <vt:lpstr>Test de la phosphatase alcaline</vt:lpstr>
      <vt:lpstr>Diapositive 100</vt:lpstr>
      <vt:lpstr>Diapositive 101</vt:lpstr>
      <vt:lpstr>2- LES ENZYMES D’OXYDORÉDUCTION</vt:lpstr>
      <vt:lpstr>Diapositive 103</vt:lpstr>
      <vt:lpstr>Diapositive 104</vt:lpstr>
      <vt:lpstr>Diapositive 105</vt:lpstr>
      <vt:lpstr>Diapositive 106</vt:lpstr>
      <vt:lpstr>Diapositive 107</vt:lpstr>
      <vt:lpstr>Diapositive 108</vt:lpstr>
      <vt:lpstr>Fraudes et falsification du lait</vt:lpstr>
      <vt:lpstr>Le mouillage</vt:lpstr>
      <vt:lpstr>L’écrémage </vt:lpstr>
      <vt:lpstr>L’addition de lait  provenant d’une autre espèce</vt:lpstr>
      <vt:lpstr>Les laits physiologiquement anormaux</vt:lpstr>
      <vt:lpstr>Diapositive 114</vt:lpstr>
      <vt:lpstr>Diapositive 115</vt:lpstr>
      <vt:lpstr>Diapositive 116</vt:lpstr>
      <vt:lpstr>Diapositive 117</vt:lpstr>
      <vt:lpstr> </vt:lpstr>
      <vt:lpstr>Diapositive 119</vt:lpstr>
      <vt:lpstr>Diapositive 120</vt:lpstr>
      <vt:lpstr>Diapositive 121</vt:lpstr>
      <vt:lpstr>Diapositive 122</vt:lpstr>
      <vt:lpstr>Diapositive 123</vt:lpstr>
      <vt:lpstr>Diapositive 124</vt:lpstr>
      <vt:lpstr>Diapositive 125</vt:lpstr>
      <vt:lpstr>Diapositive 126</vt:lpstr>
      <vt:lpstr>LES MALADIES  TRANSMISSIBLES PAR LE LAIT    </vt:lpstr>
      <vt:lpstr>1- BOTULISME</vt:lpstr>
      <vt:lpstr>Diapositive 129</vt:lpstr>
      <vt:lpstr>2-brucellose  </vt:lpstr>
      <vt:lpstr>Diapositive 131</vt:lpstr>
      <vt:lpstr>Diapositive 132</vt:lpstr>
      <vt:lpstr>Diapositive 133</vt:lpstr>
      <vt:lpstr>Diapositive 134</vt:lpstr>
      <vt:lpstr>3- Collibacillose  </vt:lpstr>
      <vt:lpstr>Diapositive 136</vt:lpstr>
      <vt:lpstr>Diapositive 137</vt:lpstr>
      <vt:lpstr>Diapositive 138</vt:lpstr>
      <vt:lpstr> 4- Salmonelloses </vt:lpstr>
      <vt:lpstr>Diapositive 140</vt:lpstr>
      <vt:lpstr>Diapositive 141</vt:lpstr>
      <vt:lpstr>5-Staphylococcose </vt:lpstr>
      <vt:lpstr>Diapositive 143</vt:lpstr>
      <vt:lpstr>Diapositive 144</vt:lpstr>
      <vt:lpstr>Diapositive 145</vt:lpstr>
      <vt:lpstr>Diapositive 146</vt:lpstr>
      <vt:lpstr>6- la tuberculose  </vt:lpstr>
      <vt:lpstr>Diapositive 148</vt:lpstr>
      <vt:lpstr> B-Maladies provoquées  par des virus</vt:lpstr>
      <vt:lpstr>Diapositive 150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lait</dc:title>
  <dc:creator>user</dc:creator>
  <cp:lastModifiedBy>dell</cp:lastModifiedBy>
  <cp:revision>630</cp:revision>
  <dcterms:created xsi:type="dcterms:W3CDTF">2016-12-16T16:16:47Z</dcterms:created>
  <dcterms:modified xsi:type="dcterms:W3CDTF">2021-05-09T23:03:37Z</dcterms:modified>
</cp:coreProperties>
</file>