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23/12/2020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fr-FR" dirty="0" smtClean="0"/>
              <a:t>La spectrophotométrie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/>
              <a:t>Les objectifs:</a:t>
            </a:r>
          </a:p>
          <a:p>
            <a:pPr lvl="2">
              <a:buFont typeface="Wingdings" pitchFamily="2" charset="2"/>
              <a:buChar char="Ø"/>
            </a:pPr>
            <a:r>
              <a:rPr lang="fr-FR" sz="3200" dirty="0" smtClean="0"/>
              <a:t>comprendre  le principe de la méthode</a:t>
            </a:r>
          </a:p>
          <a:p>
            <a:pPr lvl="2">
              <a:buFont typeface="Wingdings" pitchFamily="2" charset="2"/>
              <a:buChar char="Ø"/>
            </a:pPr>
            <a:r>
              <a:rPr lang="fr-FR" sz="3200" dirty="0" smtClean="0"/>
              <a:t> apprendre les conditions exigées pour une bonne spectrophotométrie</a:t>
            </a:r>
          </a:p>
          <a:p>
            <a:pPr lvl="2">
              <a:buFont typeface="Wingdings" pitchFamily="2" charset="2"/>
              <a:buChar char="Ø"/>
            </a:pPr>
            <a:r>
              <a:rPr lang="fr-FR" sz="3200" dirty="0" smtClean="0"/>
              <a:t>Connaitre les domaines d’application </a:t>
            </a:r>
          </a:p>
          <a:p>
            <a:pPr lvl="2">
              <a:buFont typeface="Wingdings" pitchFamily="2" charset="2"/>
              <a:buChar char="Ø"/>
            </a:pPr>
            <a:r>
              <a:rPr lang="fr-FR" sz="3200" dirty="0" smtClean="0"/>
              <a:t> savoir faire une analyse biochimique 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r>
              <a:rPr lang="fr-FR" b="1" dirty="0" smtClean="0">
                <a:solidFill>
                  <a:srgbClr val="FFC000"/>
                </a:solidFill>
              </a:rPr>
              <a:t>Définition et principe de la méthode: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méthode analytique quantitative la plus utilise en biochimie clinique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Consiste à mesurer l’absorbance ou la densité optique d’une substance chimique donnée en solution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la densité optique des solutions est déterminée par un </a:t>
            </a:r>
            <a:r>
              <a:rPr lang="fr-FR" sz="2800" b="1" dirty="0" smtClean="0">
                <a:solidFill>
                  <a:srgbClr val="00B050"/>
                </a:solidFill>
              </a:rPr>
              <a:t>spectrophotomètre </a:t>
            </a:r>
            <a:r>
              <a:rPr lang="fr-FR" dirty="0" smtClean="0"/>
              <a:t>préalablement étalonné sur la longueur d’onde d’absorption de l’espèce chimique  à étudier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principe: </a:t>
            </a:r>
            <a:r>
              <a:rPr lang="fr-FR" sz="2400" dirty="0" smtClean="0">
                <a:cs typeface="Times New Roman" pitchFamily="18" charset="0"/>
              </a:rPr>
              <a:t>Faisceau lumineux monochromatique traversant une cuve avec substance dissoute</a:t>
            </a:r>
            <a:r>
              <a:rPr lang="fr-FR" sz="3200" dirty="0" smtClean="0"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071934" y="1928802"/>
            <a:ext cx="1500190" cy="3455988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5143504" y="2643182"/>
            <a:ext cx="430214" cy="5000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692275" y="3789363"/>
            <a:ext cx="2303463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572132" y="3857628"/>
            <a:ext cx="2376488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H="1" flipV="1">
            <a:off x="4071932" y="3046089"/>
            <a:ext cx="1143009" cy="45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2143108" y="3071810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Lumière incidente I</a:t>
            </a:r>
            <a:r>
              <a:rPr lang="fr-FR" b="1" baseline="-25000" dirty="0" smtClean="0"/>
              <a:t>0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6143636" y="321468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Lumière émergente I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4020061" y="3899831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Substance </a:t>
            </a:r>
          </a:p>
          <a:p>
            <a:r>
              <a:rPr lang="fr-FR" dirty="0" smtClean="0"/>
              <a:t>dissoute</a:t>
            </a:r>
            <a:endParaRPr lang="fr-FR" dirty="0"/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4000496" y="5786454"/>
            <a:ext cx="1309694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r>
              <a:rPr lang="fr-FR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&lt;&lt;</a:t>
            </a:r>
            <a:r>
              <a:rPr lang="fr-FR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3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r>
              <a:rPr lang="fr-FR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tebulb"/>
          <p:cNvSpPr>
            <a:spLocks noEditPoints="1" noChangeArrowheads="1"/>
          </p:cNvSpPr>
          <p:nvPr/>
        </p:nvSpPr>
        <p:spPr bwMode="auto">
          <a:xfrm>
            <a:off x="900113" y="1268413"/>
            <a:ext cx="385762" cy="5095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" name="tower"/>
          <p:cNvSpPr>
            <a:spLocks noEditPoints="1" noChangeArrowheads="1"/>
          </p:cNvSpPr>
          <p:nvPr/>
        </p:nvSpPr>
        <p:spPr bwMode="auto">
          <a:xfrm>
            <a:off x="2124075" y="765175"/>
            <a:ext cx="142875" cy="180975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w 21600"/>
              <a:gd name="T17" fmla="*/ 2147483647 h 21600"/>
              <a:gd name="T18" fmla="*/ 0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2771775" y="908050"/>
            <a:ext cx="1368425" cy="1295400"/>
            <a:chOff x="1248" y="240"/>
            <a:chExt cx="4176" cy="3600"/>
          </a:xfrm>
        </p:grpSpPr>
        <p:sp>
          <p:nvSpPr>
            <p:cNvPr id="7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" name="tower"/>
          <p:cNvSpPr>
            <a:spLocks noEditPoints="1" noChangeArrowheads="1"/>
          </p:cNvSpPr>
          <p:nvPr/>
        </p:nvSpPr>
        <p:spPr bwMode="auto">
          <a:xfrm>
            <a:off x="4716463" y="765175"/>
            <a:ext cx="142875" cy="180975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w 21600"/>
              <a:gd name="T17" fmla="*/ 2147483647 h 21600"/>
              <a:gd name="T18" fmla="*/ 0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" name="AutoShape 19"/>
          <p:cNvSpPr>
            <a:spLocks noChangeArrowheads="1"/>
          </p:cNvSpPr>
          <p:nvPr/>
        </p:nvSpPr>
        <p:spPr bwMode="auto">
          <a:xfrm>
            <a:off x="5508625" y="836613"/>
            <a:ext cx="504825" cy="15113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3" name="Oval 21"/>
          <p:cNvSpPr>
            <a:spLocks noChangeArrowheads="1"/>
          </p:cNvSpPr>
          <p:nvPr/>
        </p:nvSpPr>
        <p:spPr bwMode="auto">
          <a:xfrm>
            <a:off x="7215206" y="1142984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" name="AutoShape 23"/>
          <p:cNvSpPr>
            <a:spLocks noChangeArrowheads="1"/>
          </p:cNvSpPr>
          <p:nvPr/>
        </p:nvSpPr>
        <p:spPr bwMode="auto">
          <a:xfrm>
            <a:off x="6804025" y="3933825"/>
            <a:ext cx="2066925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computr2"/>
          <p:cNvSpPr>
            <a:spLocks noEditPoints="1" noChangeArrowheads="1"/>
          </p:cNvSpPr>
          <p:nvPr/>
        </p:nvSpPr>
        <p:spPr bwMode="auto">
          <a:xfrm>
            <a:off x="3500430" y="3571876"/>
            <a:ext cx="1809750" cy="18097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1476375" y="1484313"/>
            <a:ext cx="15113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fr-FR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924300" y="1484313"/>
            <a:ext cx="15113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fr-FR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6011863" y="1484312"/>
            <a:ext cx="1203343" cy="4571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fr-FR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7929586" y="2000240"/>
            <a:ext cx="0" cy="20177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fr-FR"/>
          </a:p>
        </p:txBody>
      </p:sp>
      <p:cxnSp>
        <p:nvCxnSpPr>
          <p:cNvPr id="20" name="AutoShape 24"/>
          <p:cNvCxnSpPr>
            <a:cxnSpLocks noChangeShapeType="1"/>
          </p:cNvCxnSpPr>
          <p:nvPr/>
        </p:nvCxnSpPr>
        <p:spPr bwMode="auto">
          <a:xfrm>
            <a:off x="5148263" y="4365625"/>
            <a:ext cx="1655762" cy="25400"/>
          </a:xfrm>
          <a:prstGeom prst="straightConnector1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Line 9"/>
          <p:cNvSpPr>
            <a:spLocks noChangeShapeType="1"/>
          </p:cNvSpPr>
          <p:nvPr/>
        </p:nvSpPr>
        <p:spPr bwMode="auto">
          <a:xfrm flipV="1">
            <a:off x="1331913" y="981075"/>
            <a:ext cx="7191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1258888" y="1700213"/>
            <a:ext cx="7921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19113" y="1987550"/>
            <a:ext cx="1060450" cy="5175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Source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</a:rPr>
              <a:t>lumineuse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763713" y="2636838"/>
            <a:ext cx="873125" cy="5175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Fente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</a:rPr>
              <a:t>d’entrée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2700338" y="2276475"/>
            <a:ext cx="1631950" cy="304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Monochromateur</a:t>
            </a: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4332288" y="2636838"/>
            <a:ext cx="922337" cy="5175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Fente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</a:rPr>
              <a:t>de sortie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5416550" y="2419350"/>
            <a:ext cx="617538" cy="304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Cuve</a:t>
            </a:r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6929454" y="2143116"/>
            <a:ext cx="1020762" cy="7302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Cellule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</a:rPr>
              <a:t>Photo</a:t>
            </a:r>
          </a:p>
          <a:p>
            <a:pPr algn="ctr"/>
            <a:r>
              <a:rPr lang="fr-FR" sz="1400" b="1" dirty="0" err="1">
                <a:solidFill>
                  <a:schemeClr val="bg1"/>
                </a:solidFill>
              </a:rPr>
              <a:t>electrique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7216775" y="4940300"/>
            <a:ext cx="1317625" cy="304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Amplificateur</a:t>
            </a: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3786182" y="5572140"/>
            <a:ext cx="1366838" cy="5175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Galvanomètre</a:t>
            </a:r>
          </a:p>
          <a:p>
            <a:r>
              <a:rPr lang="fr-FR" sz="1400" b="1" dirty="0">
                <a:solidFill>
                  <a:schemeClr val="bg1"/>
                </a:solidFill>
              </a:rPr>
              <a:t>Ou ordinateur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51520" y="623731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u="sng" dirty="0" smtClean="0"/>
              <a:t>SPECTROPHOTOMETRE </a:t>
            </a:r>
            <a:r>
              <a:rPr lang="fr-FR" sz="2400" b="1" u="sng" dirty="0" smtClean="0"/>
              <a:t>MO</a:t>
            </a:r>
            <a:r>
              <a:rPr lang="fr-FR" sz="2800" b="1" u="sng" dirty="0" smtClean="0"/>
              <a:t>NOFAI</a:t>
            </a:r>
            <a:r>
              <a:rPr lang="fr-FR" sz="2400" b="1" u="sng" dirty="0" smtClean="0"/>
              <a:t>SCEAU</a:t>
            </a:r>
            <a:endParaRPr lang="fr-FR" sz="24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8829676" cy="484632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Conditions exigées pour une bonne spectrophotométrie</a:t>
            </a: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/>
              <a:t> </a:t>
            </a:r>
            <a:r>
              <a:rPr lang="fr-FR" sz="3200" b="1" dirty="0" smtClean="0">
                <a:solidFill>
                  <a:srgbClr val="00FF00"/>
                </a:solidFill>
                <a:cs typeface="Times New Roman" pitchFamily="18" charset="0"/>
              </a:rPr>
              <a:t>Stabilité de la source lumineuse</a:t>
            </a:r>
          </a:p>
          <a:p>
            <a:pPr lvl="1">
              <a:buFont typeface="Wingdings" pitchFamily="2" charset="2"/>
              <a:buChar char="Ø"/>
            </a:pPr>
            <a:r>
              <a:rPr lang="fr-FR" sz="3200" b="1" dirty="0" smtClean="0">
                <a:solidFill>
                  <a:srgbClr val="00FF00"/>
                </a:solidFill>
                <a:cs typeface="Times New Roman" pitchFamily="18" charset="0"/>
              </a:rPr>
              <a:t>Qualité et propreté des cuves utilisées</a:t>
            </a:r>
          </a:p>
          <a:p>
            <a:pPr lvl="1">
              <a:buFont typeface="Wingdings" pitchFamily="2" charset="2"/>
              <a:buChar char="Ø"/>
            </a:pPr>
            <a:r>
              <a:rPr lang="fr-FR" sz="3200" b="1" dirty="0" smtClean="0">
                <a:solidFill>
                  <a:srgbClr val="00FF00"/>
                </a:solidFill>
                <a:cs typeface="Times New Roman" pitchFamily="18" charset="0"/>
              </a:rPr>
              <a:t> Couvrir la cuve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Domaines d’application :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nombreuses substance organique (bilirubine, cholestérol, urée, créatinine….)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nombreuses enzyme ( TGO,TGP,PAL,LDH …..)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plusieurs </a:t>
            </a:r>
            <a:r>
              <a:rPr lang="fr-FR" dirty="0" err="1" smtClean="0"/>
              <a:t>oligo</a:t>
            </a:r>
            <a:r>
              <a:rPr lang="fr-FR" dirty="0" smtClean="0"/>
              <a:t> et macroéléments(Ca, Fe ,Mg….)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biochimique: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réalisation du prélèvement sanguin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les différentes traitement du prélèvement sanguin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analyse proprement dite </a:t>
            </a: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8383" t="13672" r="18740" b="40429"/>
          <a:stretch>
            <a:fillRect/>
          </a:stretch>
        </p:blipFill>
        <p:spPr bwMode="auto">
          <a:xfrm>
            <a:off x="4000496" y="1000108"/>
            <a:ext cx="371477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8668" t="13672" r="54862" b="40429"/>
          <a:stretch>
            <a:fillRect/>
          </a:stretch>
        </p:blipFill>
        <p:spPr bwMode="auto">
          <a:xfrm>
            <a:off x="795310" y="1152508"/>
            <a:ext cx="299087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1962" t="13672" r="23682" b="13086"/>
          <a:stretch>
            <a:fillRect/>
          </a:stretch>
        </p:blipFill>
        <p:spPr bwMode="auto">
          <a:xfrm>
            <a:off x="642910" y="500042"/>
            <a:ext cx="707236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199</Words>
  <Application>Microsoft Office PowerPoint</Application>
  <PresentationFormat>Affichage à l'écran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Apex</vt:lpstr>
      <vt:lpstr>La spectrophotométrie</vt:lpstr>
      <vt:lpstr> 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spectrophotométrie</dc:title>
  <dc:creator>USER</dc:creator>
  <cp:lastModifiedBy>LeNOVo</cp:lastModifiedBy>
  <cp:revision>4</cp:revision>
  <dcterms:created xsi:type="dcterms:W3CDTF">2015-10-06T19:20:57Z</dcterms:created>
  <dcterms:modified xsi:type="dcterms:W3CDTF">2020-12-23T19:38:38Z</dcterms:modified>
</cp:coreProperties>
</file>