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2" r:id="rId3"/>
    <p:sldId id="258" r:id="rId4"/>
    <p:sldId id="259" r:id="rId5"/>
    <p:sldId id="273" r:id="rId6"/>
    <p:sldId id="310" r:id="rId7"/>
    <p:sldId id="260" r:id="rId8"/>
    <p:sldId id="256" r:id="rId9"/>
    <p:sldId id="261" r:id="rId10"/>
    <p:sldId id="262" r:id="rId11"/>
    <p:sldId id="263" r:id="rId12"/>
    <p:sldId id="264" r:id="rId13"/>
    <p:sldId id="296" r:id="rId14"/>
    <p:sldId id="291" r:id="rId15"/>
    <p:sldId id="292" r:id="rId16"/>
    <p:sldId id="293" r:id="rId17"/>
    <p:sldId id="294" r:id="rId18"/>
    <p:sldId id="303" r:id="rId19"/>
    <p:sldId id="265" r:id="rId20"/>
    <p:sldId id="290" r:id="rId21"/>
    <p:sldId id="266" r:id="rId22"/>
    <p:sldId id="289" r:id="rId23"/>
    <p:sldId id="268" r:id="rId24"/>
    <p:sldId id="269" r:id="rId25"/>
    <p:sldId id="304" r:id="rId26"/>
    <p:sldId id="270" r:id="rId27"/>
    <p:sldId id="271" r:id="rId28"/>
    <p:sldId id="272" r:id="rId29"/>
    <p:sldId id="274" r:id="rId30"/>
    <p:sldId id="275" r:id="rId31"/>
    <p:sldId id="276" r:id="rId32"/>
    <p:sldId id="277" r:id="rId33"/>
    <p:sldId id="278" r:id="rId34"/>
    <p:sldId id="279" r:id="rId35"/>
    <p:sldId id="280" r:id="rId36"/>
    <p:sldId id="281" r:id="rId37"/>
    <p:sldId id="282" r:id="rId38"/>
    <p:sldId id="305" r:id="rId39"/>
    <p:sldId id="306" r:id="rId40"/>
    <p:sldId id="307" r:id="rId41"/>
    <p:sldId id="308" r:id="rId42"/>
    <p:sldId id="300" r:id="rId43"/>
    <p:sldId id="297" r:id="rId44"/>
    <p:sldId id="298" r:id="rId45"/>
    <p:sldId id="299" r:id="rId46"/>
    <p:sldId id="284" r:id="rId47"/>
    <p:sldId id="285" r:id="rId48"/>
    <p:sldId id="286" r:id="rId49"/>
    <p:sldId id="287" r:id="rId50"/>
    <p:sldId id="288" r:id="rId51"/>
    <p:sldId id="301" r:id="rId52"/>
    <p:sldId id="302" r:id="rId53"/>
    <p:sldId id="309"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4" autoAdjust="0"/>
    <p:restoredTop sz="94660"/>
  </p:normalViewPr>
  <p:slideViewPr>
    <p:cSldViewPr>
      <p:cViewPr>
        <p:scale>
          <a:sx n="66" d="100"/>
          <a:sy n="66" d="100"/>
        </p:scale>
        <p:origin x="-89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17" name="Espace réservé du pied de page 16"/>
          <p:cNvSpPr>
            <a:spLocks noGrp="1"/>
          </p:cNvSpPr>
          <p:nvPr>
            <p:ph type="ftr" sz="quarter" idx="11"/>
          </p:nvPr>
        </p:nvSpPr>
        <p:spPr/>
        <p:txBody>
          <a:bodyPr/>
          <a:lstStyle>
            <a:extLst/>
          </a:lstStyle>
          <a:p>
            <a:endParaRPr lang="fr-BE"/>
          </a:p>
        </p:txBody>
      </p:sp>
      <p:sp>
        <p:nvSpPr>
          <p:cNvPr id="29" name="Espace réservé du numéro de diapositive 28"/>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25/10/2017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AA309A6D-C09C-4548-B29A-6CF363A7E532}" type="datetimeFigureOut">
              <a:rPr lang="fr-FR" smtClean="0"/>
              <a:pPr/>
              <a:t>25/10/2017</a:t>
            </a:fld>
            <a:endParaRPr lang="fr-BE"/>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BE"/>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A309A6D-C09C-4548-B29A-6CF363A7E532}" type="datetimeFigureOut">
              <a:rPr lang="fr-FR" smtClean="0"/>
              <a:pPr/>
              <a:t>25/10/2017</a:t>
            </a:fld>
            <a:endParaRPr lang="fr-BE"/>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BE"/>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ante-medecine.commentcamarche.net/faq/20887-oestrogene-definitio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ante-medecine.commentcamarche.net/faq/8807-insuffisance-renale-aigue-et-chronique" TargetMode="External"/><Relationship Id="rId3" Type="http://schemas.openxmlformats.org/officeDocument/2006/relationships/hyperlink" Target="http://sante-medecine.commentcamarche.net/faq/23618-parasitose-definition" TargetMode="External"/><Relationship Id="rId7" Type="http://schemas.openxmlformats.org/officeDocument/2006/relationships/hyperlink" Target="http://sante-medecine.commentcamarche.net/faq/12334-triglycerides-taux-sanguin-complications" TargetMode="External"/><Relationship Id="rId2" Type="http://schemas.openxmlformats.org/officeDocument/2006/relationships/hyperlink" Target="http://sante-medecine.commentcamarche.net/faq/32862-infection-bacterienne-definition" TargetMode="External"/><Relationship Id="rId1" Type="http://schemas.openxmlformats.org/officeDocument/2006/relationships/slideLayout" Target="../slideLayouts/slideLayout7.xml"/><Relationship Id="rId6" Type="http://schemas.openxmlformats.org/officeDocument/2006/relationships/hyperlink" Target="http://sante-medecine.commentcamarche.net/faq/19388-hypercholesterolemie-definition" TargetMode="External"/><Relationship Id="rId5" Type="http://schemas.openxmlformats.org/officeDocument/2006/relationships/hyperlink" Target="http://sante-medecine.commentcamarche.net/faq/15354-obesite" TargetMode="External"/><Relationship Id="rId4" Type="http://schemas.openxmlformats.org/officeDocument/2006/relationships/hyperlink" Target="http://sante-medecine.commentcamarche.net/faq/7627-anemie-symptomes-et-diagnostic" TargetMode="External"/><Relationship Id="rId9" Type="http://schemas.openxmlformats.org/officeDocument/2006/relationships/hyperlink" Target="http://sante-medecine.commentcamarche.net/contents/118-cancer-statistiques-de-mortalit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ante-medecine.commentcamarche.net/faq/14079-polyglobulie-definition"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ante-medecine.commentcamarche.net/faq/numeration-formule-sanguine-220" TargetMode="External"/><Relationship Id="rId2" Type="http://schemas.openxmlformats.org/officeDocument/2006/relationships/hyperlink" Target="http://sante-medecine.commentcamarche.net/faq/1994-globules-rouges-taux-trop-eleve-ou-trop-ba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ante-medecine.commentcamarche.net/faq/3643-maux-de-tete-cephalees" TargetMode="External"/><Relationship Id="rId3" Type="http://schemas.openxmlformats.org/officeDocument/2006/relationships/hyperlink" Target="http://sante-medecine.commentcamarche.net/faq/13433-hemoglobine-definition" TargetMode="External"/><Relationship Id="rId7" Type="http://schemas.openxmlformats.org/officeDocument/2006/relationships/hyperlink" Target="http://sante-medecine.commentcamarche.net/faq/8387-acceleration-du-rythme-cardiaque" TargetMode="External"/><Relationship Id="rId2" Type="http://schemas.openxmlformats.org/officeDocument/2006/relationships/hyperlink" Target="http://sante-medecine.commentcamarche.net/faq/7627-anemie-symptomes-et-diagnostic" TargetMode="External"/><Relationship Id="rId1" Type="http://schemas.openxmlformats.org/officeDocument/2006/relationships/slideLayout" Target="../slideLayouts/slideLayout2.xml"/><Relationship Id="rId6" Type="http://schemas.openxmlformats.org/officeDocument/2006/relationships/hyperlink" Target="http://sante-medecine.commentcamarche.net/faq/7754-fatigue-causes-possibles" TargetMode="External"/><Relationship Id="rId5" Type="http://schemas.openxmlformats.org/officeDocument/2006/relationships/hyperlink" Target="http://sante-medecine.commentcamarche.net/faq/13531-inflammation-definition" TargetMode="External"/><Relationship Id="rId4" Type="http://schemas.openxmlformats.org/officeDocument/2006/relationships/hyperlink" Target="http://sante-medecine.commentcamarche.net/faq/37214-carence-en-fer-defini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nte-medecine.commentcamarche.net/faq/8765-moelle-osseuse-definition" TargetMode="External"/><Relationship Id="rId2" Type="http://schemas.openxmlformats.org/officeDocument/2006/relationships/hyperlink" Target="http://sante-medecine.commentcamarche.net/faq/14079-polyglobulie-definition" TargetMode="External"/><Relationship Id="rId1" Type="http://schemas.openxmlformats.org/officeDocument/2006/relationships/slideLayout" Target="../slideLayouts/slideLayout7.xml"/><Relationship Id="rId4" Type="http://schemas.openxmlformats.org/officeDocument/2006/relationships/hyperlink" Target="http://sante-medecine.commentcamarche.net/faq/1994-globules-rouges-taux-trop-eleve-ou-trop-ba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nte-medecine.commentcamarche.net/faq/13464-hormone-definition" TargetMode="External"/><Relationship Id="rId2" Type="http://schemas.openxmlformats.org/officeDocument/2006/relationships/hyperlink" Target="http://sante-medecine.commentcamarche.net/faq/14308-tumeur-definitio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ante-medecine.commentcamarche.net/contents/913-thrombose-veineuse-profonde-phlebite-et-embolie-pulmonaire" TargetMode="External"/><Relationship Id="rId7" Type="http://schemas.openxmlformats.org/officeDocument/2006/relationships/hyperlink" Target="http://sante-medecine.commentcamarche.net/faq/5810-acouphene-oreilles-qui-sifflent-traitement" TargetMode="External"/><Relationship Id="rId2" Type="http://schemas.openxmlformats.org/officeDocument/2006/relationships/hyperlink" Target="http://sante-medecine.commentcamarche.net/faq/14079-polyglobulie-definition" TargetMode="External"/><Relationship Id="rId1" Type="http://schemas.openxmlformats.org/officeDocument/2006/relationships/slideLayout" Target="../slideLayouts/slideLayout7.xml"/><Relationship Id="rId6" Type="http://schemas.openxmlformats.org/officeDocument/2006/relationships/hyperlink" Target="http://sante-medecine.commentcamarche.net/faq/3364-vertiges-symptomes" TargetMode="External"/><Relationship Id="rId5" Type="http://schemas.openxmlformats.org/officeDocument/2006/relationships/hyperlink" Target="http://sante-medecine.commentcamarche.net/faq/1942-hypertension-arterielle-symptomes-tension-elevee" TargetMode="External"/><Relationship Id="rId4" Type="http://schemas.openxmlformats.org/officeDocument/2006/relationships/hyperlink" Target="http://sante-medecine.commentcamarche.net/faq/17669-circulation-sanguine-definitio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futura-sciences.com/fr/doc/t/medecine-1/d/loeil-la-vision-au-dela-de-la-vision_667/c3/221/p3/" TargetMode="External"/><Relationship Id="rId13" Type="http://schemas.openxmlformats.org/officeDocument/2006/relationships/hyperlink" Target="http://www.futura-sciences.com/magazines/nature/infos/dico/d/zoologie-crustace-2241/" TargetMode="External"/><Relationship Id="rId3" Type="http://schemas.openxmlformats.org/officeDocument/2006/relationships/hyperlink" Target="http://www.futura-sciences.com/magazines/sante/infos/dico/d/medecine-globule-rouge-715/" TargetMode="External"/><Relationship Id="rId7" Type="http://schemas.openxmlformats.org/officeDocument/2006/relationships/hyperlink" Target="http://www.futura-sciences.com/magazines/matiere/infos/dico/d/physique-lumiere-326/" TargetMode="External"/><Relationship Id="rId12" Type="http://schemas.openxmlformats.org/officeDocument/2006/relationships/hyperlink" Target="http://www.futura-sciences.com/magazines/nature/infos/dico/d/classification-vivant-insecte-2305/" TargetMode="External"/><Relationship Id="rId2" Type="http://schemas.openxmlformats.org/officeDocument/2006/relationships/hyperlink" Target="http://www.futura-sciences.com/magazines/sante/infos/dico/d/biologie-proteine-237/" TargetMode="External"/><Relationship Id="rId1" Type="http://schemas.openxmlformats.org/officeDocument/2006/relationships/slideLayout" Target="../slideLayouts/slideLayout7.xml"/><Relationship Id="rId6" Type="http://schemas.openxmlformats.org/officeDocument/2006/relationships/hyperlink" Target="http://www.futura-sciences.com/magazines/matiere/infos/dico/d/chimie-fer-721/" TargetMode="External"/><Relationship Id="rId11" Type="http://schemas.openxmlformats.org/officeDocument/2006/relationships/hyperlink" Target="http://www.futura-sciences.com/magazines/matiere/infos/dico/d/chimie-cuivre-14798/" TargetMode="External"/><Relationship Id="rId5" Type="http://schemas.openxmlformats.org/officeDocument/2006/relationships/hyperlink" Target="http://www.futura-sciences.com/magazines/matiere/infos/dico/d/chimie-atome-1990/" TargetMode="External"/><Relationship Id="rId10" Type="http://schemas.openxmlformats.org/officeDocument/2006/relationships/hyperlink" Target="http://www.futura-sciences.com/magazines/nature/infos/dico/d/zoologie-hemolymphe-2117/" TargetMode="External"/><Relationship Id="rId4" Type="http://schemas.openxmlformats.org/officeDocument/2006/relationships/hyperlink" Target="http://www.futura-sciences.com/magazines/sante/infos/dico/d/medecine-hemoglobine-755/" TargetMode="External"/><Relationship Id="rId9" Type="http://schemas.openxmlformats.org/officeDocument/2006/relationships/hyperlink" Target="http://www.futura-sciences.com/fr/doc/t/medecine-1/d/loeil-la-vision-au-dela-de-la-vision_667/c3/221/p2/" TargetMode="External"/><Relationship Id="rId14" Type="http://schemas.openxmlformats.org/officeDocument/2006/relationships/hyperlink" Target="http://www.futura-sciences.com/magazines/nature/infos/dico/d/classification-vivant-arthropode-40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histoblog.viabloga.com/images/follicules_t.800.jpg"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46.gif"/><Relationship Id="rId7" Type="http://schemas.openxmlformats.org/officeDocument/2006/relationships/image" Target="../media/image50.gif"/><Relationship Id="rId2" Type="http://schemas.openxmlformats.org/officeDocument/2006/relationships/hyperlink" Target="http://www.sciencedirect.com/science/article/pii/S1773035X10704196" TargetMode="External"/><Relationship Id="rId1" Type="http://schemas.openxmlformats.org/officeDocument/2006/relationships/slideLayout" Target="../slideLayouts/slideLayout2.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4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www.sciencedirect.com/science/article/pii/S1773035X10704196" TargetMode="External"/><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docteurclic.com/encyclopedie/globules-blancs.aspx" TargetMode="External"/><Relationship Id="rId2" Type="http://schemas.openxmlformats.org/officeDocument/2006/relationships/hyperlink" Target="http://www.docteurclic.com/encyclopedie/sang.aspx" TargetMode="External"/><Relationship Id="rId1" Type="http://schemas.openxmlformats.org/officeDocument/2006/relationships/slideLayout" Target="../slideLayouts/slideLayout2.xml"/><Relationship Id="rId5" Type="http://schemas.openxmlformats.org/officeDocument/2006/relationships/hyperlink" Target="http://www.docteurclic.com/examen/numeration-formule-sanguine.aspx" TargetMode="External"/><Relationship Id="rId4" Type="http://schemas.openxmlformats.org/officeDocument/2006/relationships/hyperlink" Target="http://www.docteurclic.com/encyclopedie/polynucleaires.asp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ante-medecine.commentcamarche.net/faq/14356-vgm-definition" TargetMode="External"/><Relationship Id="rId2" Type="http://schemas.openxmlformats.org/officeDocument/2006/relationships/hyperlink" Target="http://sante-medecine.commentcamarche.net/faq/28111-volume-globulaire-moyen-definition" TargetMode="External"/><Relationship Id="rId1" Type="http://schemas.openxmlformats.org/officeDocument/2006/relationships/slideLayout" Target="../slideLayouts/slideLayout2.xml"/><Relationship Id="rId4" Type="http://schemas.openxmlformats.org/officeDocument/2006/relationships/hyperlink" Target="http://sante-medecine.commentcamarche.net/faq/numeration-formule-sanguine-2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nte-medecine.commentcamarche.net/faq/8265-cellule-definition" TargetMode="External"/><Relationship Id="rId2" Type="http://schemas.openxmlformats.org/officeDocument/2006/relationships/hyperlink" Target="http://sante-medecine.commentcamarche.net/faq/numeration-formule-sanguine-220" TargetMode="External"/><Relationship Id="rId1" Type="http://schemas.openxmlformats.org/officeDocument/2006/relationships/slideLayout" Target="../slideLayouts/slideLayout1.xml"/><Relationship Id="rId4" Type="http://schemas.openxmlformats.org/officeDocument/2006/relationships/hyperlink" Target="http://sante-medecine.commentcamarche.net/faq/1994-globules-roug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772817"/>
            <a:ext cx="8820472" cy="4247317"/>
          </a:xfrm>
          <a:prstGeom prst="rect">
            <a:avLst/>
          </a:prstGeom>
        </p:spPr>
        <p:txBody>
          <a:bodyPr wrap="square">
            <a:spAutoFit/>
          </a:bodyPr>
          <a:lstStyle/>
          <a:p>
            <a:r>
              <a:rPr lang="fr-FR" sz="5400" dirty="0" smtClean="0">
                <a:cs typeface="Times New Roman" pitchFamily="18" charset="0"/>
              </a:rPr>
              <a:t>Les analyses hématologiques sont pratiquées sur le sang pour permettre le diagnostic ou le suivi de certaines maladies. </a:t>
            </a:r>
          </a:p>
        </p:txBody>
      </p:sp>
      <p:sp>
        <p:nvSpPr>
          <p:cNvPr id="4" name="Titre 3"/>
          <p:cNvSpPr>
            <a:spLocks noGrp="1"/>
          </p:cNvSpPr>
          <p:nvPr>
            <p:ph type="title"/>
          </p:nvPr>
        </p:nvSpPr>
        <p:spPr>
          <a:xfrm>
            <a:off x="395536" y="182880"/>
            <a:ext cx="8748464" cy="1229896"/>
          </a:xfrm>
        </p:spPr>
        <p:txBody>
          <a:bodyPr/>
          <a:lstStyle/>
          <a:p>
            <a:r>
              <a:rPr lang="fr-FR" sz="7200" dirty="0" smtClean="0"/>
              <a:t>  hématologie</a:t>
            </a:r>
            <a:endParaRPr lang="fr-FR"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8964488" cy="6309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3600" dirty="0" smtClean="0">
                <a:solidFill>
                  <a:srgbClr val="FFC000"/>
                </a:solidFill>
              </a:rPr>
              <a:t>Méthode :</a:t>
            </a:r>
          </a:p>
          <a:p>
            <a:r>
              <a:rPr lang="fr-FR" sz="3600" dirty="0" smtClean="0"/>
              <a:t>Après homogénéisation soigneuse du sang , plonger le tube de </a:t>
            </a:r>
            <a:r>
              <a:rPr lang="fr-FR" sz="3600" dirty="0" err="1" smtClean="0"/>
              <a:t>westergreen</a:t>
            </a:r>
            <a:r>
              <a:rPr lang="fr-FR" sz="3600" dirty="0" smtClean="0"/>
              <a:t> dans le tube du sang </a:t>
            </a:r>
          </a:p>
          <a:p>
            <a:endParaRPr lang="fr-FR" sz="3600" dirty="0" smtClean="0"/>
          </a:p>
          <a:p>
            <a:r>
              <a:rPr lang="fr-FR" sz="3600" dirty="0" smtClean="0"/>
              <a:t>Aspirer le sang jusqu’au 0 </a:t>
            </a:r>
          </a:p>
          <a:p>
            <a:endParaRPr lang="fr-FR" sz="3600" dirty="0" smtClean="0"/>
          </a:p>
          <a:p>
            <a:r>
              <a:rPr lang="fr-FR" sz="3600" dirty="0" smtClean="0"/>
              <a:t>Mettre le tube sur le support et noter le </a:t>
            </a:r>
            <a:r>
              <a:rPr lang="fr-FR" sz="3600" dirty="0" err="1" smtClean="0"/>
              <a:t>temp</a:t>
            </a:r>
            <a:r>
              <a:rPr lang="fr-FR" sz="3600" dirty="0" smtClean="0"/>
              <a:t> </a:t>
            </a:r>
          </a:p>
          <a:p>
            <a:r>
              <a:rPr lang="fr-FR" sz="3600" dirty="0" smtClean="0"/>
              <a:t>Au bout d’une heur lire la hauteur du plasma en millimètre  depuis le ménisque supérieur</a:t>
            </a:r>
          </a:p>
          <a:p>
            <a:r>
              <a:rPr lang="fr-FR" sz="3600" dirty="0" smtClean="0"/>
              <a:t> </a:t>
            </a:r>
          </a:p>
          <a:p>
            <a:endParaRPr lang="fr-F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04664"/>
            <a:ext cx="8424936" cy="707886"/>
          </a:xfrm>
          <a:prstGeom prst="rect">
            <a:avLst/>
          </a:prstGeom>
        </p:spPr>
        <p:txBody>
          <a:bodyPr wrap="square">
            <a:spAutoFit/>
          </a:bodyPr>
          <a:lstStyle/>
          <a:p>
            <a:r>
              <a:rPr lang="fr-FR" sz="4000" b="1" dirty="0" smtClean="0"/>
              <a:t>        Facteurs modifiant la VS</a:t>
            </a:r>
            <a:endParaRPr lang="fr-FR" sz="4000" b="1" dirty="0"/>
          </a:p>
        </p:txBody>
      </p:sp>
      <p:sp>
        <p:nvSpPr>
          <p:cNvPr id="4" name="Rectangle 3"/>
          <p:cNvSpPr/>
          <p:nvPr/>
        </p:nvSpPr>
        <p:spPr>
          <a:xfrm>
            <a:off x="0" y="1268760"/>
            <a:ext cx="5182701" cy="523220"/>
          </a:xfrm>
          <a:prstGeom prst="rect">
            <a:avLst/>
          </a:prstGeom>
        </p:spPr>
        <p:txBody>
          <a:bodyPr wrap="none">
            <a:spAutoFit/>
          </a:bodyPr>
          <a:lstStyle/>
          <a:p>
            <a:r>
              <a:rPr lang="fr-FR" sz="2800" b="1" dirty="0" smtClean="0"/>
              <a:t>Vitesse de sédimentation élevée</a:t>
            </a:r>
            <a:endParaRPr lang="fr-FR" sz="2800" b="1" dirty="0"/>
          </a:p>
        </p:txBody>
      </p:sp>
      <p:sp>
        <p:nvSpPr>
          <p:cNvPr id="5" name="Rectangle 4"/>
          <p:cNvSpPr/>
          <p:nvPr/>
        </p:nvSpPr>
        <p:spPr>
          <a:xfrm>
            <a:off x="0" y="2132856"/>
            <a:ext cx="9144000" cy="4585871"/>
          </a:xfrm>
          <a:prstGeom prst="rect">
            <a:avLst/>
          </a:prstGeom>
        </p:spPr>
        <p:txBody>
          <a:bodyPr wrap="square">
            <a:spAutoFit/>
          </a:bodyPr>
          <a:lstStyle/>
          <a:p>
            <a:r>
              <a:rPr lang="fr-FR" sz="4400" b="1" dirty="0" smtClean="0"/>
              <a:t>Vitesse de sédimentation élevée</a:t>
            </a:r>
          </a:p>
          <a:p>
            <a:r>
              <a:rPr lang="fr-FR" sz="4400" dirty="0" smtClean="0"/>
              <a:t>La VS est accélérée de manière normale avec l'âge et au cours de la </a:t>
            </a:r>
            <a:r>
              <a:rPr lang="fr-FR" sz="4400" b="1" dirty="0" err="1" smtClean="0">
                <a:solidFill>
                  <a:srgbClr val="FFC000"/>
                </a:solidFill>
              </a:rPr>
              <a:t>géstation</a:t>
            </a:r>
            <a:r>
              <a:rPr lang="fr-FR" sz="4400" dirty="0" smtClean="0"/>
              <a:t>. Les </a:t>
            </a:r>
            <a:r>
              <a:rPr lang="fr-FR" sz="4400" b="1" dirty="0" err="1" smtClean="0">
                <a:hlinkClick r:id="rId2"/>
              </a:rPr>
              <a:t>oestrogènes</a:t>
            </a:r>
            <a:r>
              <a:rPr lang="fr-FR" sz="4400" dirty="0" smtClean="0"/>
              <a:t> peuvent augmenter la VS </a:t>
            </a:r>
          </a:p>
          <a:p>
            <a:r>
              <a:rPr lang="fr-FR" sz="3600" dirty="0" smtClean="0"/>
              <a:t/>
            </a:r>
            <a:br>
              <a:rPr lang="fr-FR" sz="3600" dirty="0" smtClean="0"/>
            </a:br>
            <a:endParaRPr lang="fr-F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edge">
                                      <p:cBhvr>
                                        <p:cTn id="25" dur="2000"/>
                                        <p:tgtEl>
                                          <p:spTgt spid="5">
                                            <p:txEl>
                                              <p:pRg st="1" end="1"/>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edge">
                                      <p:cBhvr>
                                        <p:cTn id="28"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309420"/>
          </a:xfrm>
          <a:prstGeom prst="rect">
            <a:avLst/>
          </a:prstGeom>
        </p:spPr>
        <p:txBody>
          <a:bodyPr wrap="square">
            <a:spAutoFit/>
          </a:bodyPr>
          <a:lstStyle/>
          <a:p>
            <a:r>
              <a:rPr lang="fr-FR" sz="2800" b="1" dirty="0" smtClean="0"/>
              <a:t>Augmentation de la VS</a:t>
            </a:r>
          </a:p>
          <a:p>
            <a:r>
              <a:rPr lang="fr-FR" sz="2800" dirty="0" smtClean="0"/>
              <a:t>Une modification de la VS n'est pas spécifique d'une maladie particulière. La VS est augmentée et accélérée dans plusieurs maladies.</a:t>
            </a:r>
          </a:p>
          <a:p>
            <a:r>
              <a:rPr lang="fr-FR" sz="2800" dirty="0" smtClean="0"/>
              <a:t> </a:t>
            </a:r>
            <a:r>
              <a:rPr lang="fr-FR" sz="2800" dirty="0" smtClean="0">
                <a:hlinkClick r:id="rId2"/>
              </a:rPr>
              <a:t>Infections bactériennes</a:t>
            </a:r>
            <a:r>
              <a:rPr lang="fr-FR" sz="2800" dirty="0" smtClean="0"/>
              <a:t>. </a:t>
            </a:r>
          </a:p>
          <a:p>
            <a:r>
              <a:rPr lang="fr-FR" sz="2800" dirty="0" smtClean="0">
                <a:hlinkClick r:id="rId3"/>
              </a:rPr>
              <a:t>Parasitoses</a:t>
            </a:r>
            <a:r>
              <a:rPr lang="fr-FR" sz="2800" dirty="0" smtClean="0"/>
              <a:t>. </a:t>
            </a:r>
          </a:p>
          <a:p>
            <a:r>
              <a:rPr lang="fr-FR" sz="2800" dirty="0" smtClean="0">
                <a:hlinkClick r:id="rId4"/>
              </a:rPr>
              <a:t>Anémie</a:t>
            </a:r>
            <a:r>
              <a:rPr lang="fr-FR" sz="2800" dirty="0" smtClean="0"/>
              <a:t>. </a:t>
            </a:r>
          </a:p>
          <a:p>
            <a:r>
              <a:rPr lang="fr-FR" sz="2800" dirty="0" smtClean="0">
                <a:hlinkClick r:id="rId5"/>
              </a:rPr>
              <a:t>Obésité</a:t>
            </a:r>
            <a:r>
              <a:rPr lang="fr-FR" sz="2800" dirty="0" smtClean="0"/>
              <a:t>. </a:t>
            </a:r>
          </a:p>
          <a:p>
            <a:r>
              <a:rPr lang="fr-FR" sz="2800" dirty="0" smtClean="0">
                <a:hlinkClick r:id="rId6"/>
              </a:rPr>
              <a:t>Hypercholestérolémie</a:t>
            </a:r>
            <a:r>
              <a:rPr lang="fr-FR" sz="2800" dirty="0" smtClean="0"/>
              <a:t>, </a:t>
            </a:r>
            <a:r>
              <a:rPr lang="fr-FR" sz="2800" dirty="0" err="1" smtClean="0">
                <a:hlinkClick r:id="rId7"/>
              </a:rPr>
              <a:t>hypertriglycéridémie</a:t>
            </a:r>
            <a:r>
              <a:rPr lang="fr-FR" sz="2800" dirty="0" smtClean="0"/>
              <a:t>. </a:t>
            </a:r>
          </a:p>
          <a:p>
            <a:r>
              <a:rPr lang="fr-FR" sz="2800" dirty="0" smtClean="0"/>
              <a:t>Maladies inflammatoires. </a:t>
            </a:r>
          </a:p>
          <a:p>
            <a:r>
              <a:rPr lang="fr-FR" sz="2800" dirty="0" err="1" smtClean="0"/>
              <a:t>Hypergammaglobulinémie</a:t>
            </a:r>
            <a:r>
              <a:rPr lang="fr-FR" sz="2800" dirty="0" smtClean="0"/>
              <a:t>. </a:t>
            </a:r>
          </a:p>
          <a:p>
            <a:r>
              <a:rPr lang="fr-FR" sz="2800" dirty="0" smtClean="0">
                <a:hlinkClick r:id="rId8"/>
              </a:rPr>
              <a:t>Insuffisance rénale</a:t>
            </a:r>
            <a:r>
              <a:rPr lang="fr-FR" sz="2800" dirty="0" smtClean="0"/>
              <a:t>, cardiaque. </a:t>
            </a:r>
          </a:p>
          <a:p>
            <a:r>
              <a:rPr lang="fr-FR" sz="2800" dirty="0" smtClean="0"/>
              <a:t>Certains </a:t>
            </a:r>
            <a:r>
              <a:rPr lang="fr-FR" sz="2800" dirty="0" smtClean="0">
                <a:hlinkClick r:id="rId9"/>
              </a:rPr>
              <a:t>cancers</a:t>
            </a:r>
            <a:r>
              <a:rPr lang="fr-FR" sz="2800" dirty="0" smtClean="0"/>
              <a:t>. </a:t>
            </a:r>
          </a:p>
          <a:p>
            <a:r>
              <a:rPr lang="fr-FR" sz="2000" dirty="0" smtClean="0"/>
              <a:t/>
            </a:r>
            <a:br>
              <a:rPr lang="fr-FR" sz="2000" dirty="0" smtClean="0"/>
            </a:b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 calcmode="lin" valueType="num">
                                      <p:cBhvr additive="base">
                                        <p:cTn id="5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 calcmode="lin" valueType="num">
                                      <p:cBhvr additive="base">
                                        <p:cTn id="6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8964488" cy="4832092"/>
          </a:xfrm>
          <a:prstGeom prst="rect">
            <a:avLst/>
          </a:prstGeom>
        </p:spPr>
        <p:txBody>
          <a:bodyPr wrap="square">
            <a:spAutoFit/>
          </a:bodyPr>
          <a:lstStyle/>
          <a:p>
            <a:r>
              <a:rPr lang="fr-FR" sz="4400" b="1" dirty="0" smtClean="0"/>
              <a:t>Diminution de la VS</a:t>
            </a:r>
          </a:p>
          <a:p>
            <a:r>
              <a:rPr lang="fr-FR" sz="4400" dirty="0" smtClean="0"/>
              <a:t>Les causes d'une baisse de VS sont notamment : </a:t>
            </a:r>
            <a:r>
              <a:rPr lang="fr-FR" sz="4400" dirty="0" smtClean="0">
                <a:hlinkClick r:id="rId2"/>
              </a:rPr>
              <a:t>Polyglobulie</a:t>
            </a:r>
            <a:r>
              <a:rPr lang="fr-FR" sz="4400" dirty="0" smtClean="0"/>
              <a:t>. </a:t>
            </a:r>
          </a:p>
          <a:p>
            <a:r>
              <a:rPr lang="fr-FR" sz="4400" dirty="0" smtClean="0"/>
              <a:t>Hyperleucocytose. </a:t>
            </a:r>
          </a:p>
          <a:p>
            <a:r>
              <a:rPr lang="fr-FR" sz="4400" dirty="0" smtClean="0"/>
              <a:t>Hyperviscosités. </a:t>
            </a:r>
          </a:p>
          <a:p>
            <a:r>
              <a:rPr lang="fr-FR" sz="4400" dirty="0" smtClean="0"/>
              <a:t>Anémie hémolytique. </a:t>
            </a:r>
          </a:p>
          <a:p>
            <a:r>
              <a:rPr lang="fr-FR" sz="4400" dirty="0" smtClean="0"/>
              <a:t>Hémoglobinopathies.</a:t>
            </a:r>
            <a:endParaRPr lang="fr-F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770" decel="100000"/>
                                        <p:tgtEl>
                                          <p:spTgt spid="2">
                                            <p:txEl>
                                              <p:pRg st="4" end="4"/>
                                            </p:txEl>
                                          </p:spTgt>
                                        </p:tgtEl>
                                      </p:cBhvr>
                                    </p:animEffect>
                                    <p:animScale>
                                      <p:cBhvr>
                                        <p:cTn id="32" dur="770" decel="100000"/>
                                        <p:tgtEl>
                                          <p:spTgt spid="2">
                                            <p:txEl>
                                              <p:pRg st="4" end="4"/>
                                            </p:txEl>
                                          </p:spTgt>
                                        </p:tgtEl>
                                      </p:cBhvr>
                                      <p:from x="10000" y="10000"/>
                                      <p:to x="200000" y="450000"/>
                                    </p:animScale>
                                    <p:animScale>
                                      <p:cBhvr>
                                        <p:cTn id="33" dur="1230" accel="100000" fill="hold">
                                          <p:stCondLst>
                                            <p:cond delay="770"/>
                                          </p:stCondLst>
                                        </p:cTn>
                                        <p:tgtEl>
                                          <p:spTgt spid="2">
                                            <p:txEl>
                                              <p:pRg st="4" end="4"/>
                                            </p:txEl>
                                          </p:spTgt>
                                        </p:tgtEl>
                                      </p:cBhvr>
                                      <p:from x="200000" y="450000"/>
                                      <p:to x="100000" y="100000"/>
                                    </p:animScale>
                                    <p:set>
                                      <p:cBhvr>
                                        <p:cTn id="34" dur="770" fill="hold"/>
                                        <p:tgtEl>
                                          <p:spTgt spid="2">
                                            <p:txEl>
                                              <p:pRg st="4" end="4"/>
                                            </p:txEl>
                                          </p:spTgt>
                                        </p:tgtEl>
                                        <p:attrNameLst>
                                          <p:attrName>ppt_x</p:attrName>
                                        </p:attrNameLst>
                                      </p:cBhvr>
                                      <p:to>
                                        <p:strVal val="(0.5)"/>
                                      </p:to>
                                    </p:set>
                                    <p:anim from="(0.5)" to="(#ppt_x)" calcmode="lin" valueType="num">
                                      <p:cBhvr>
                                        <p:cTn id="35" dur="1230" accel="100000" fill="hold">
                                          <p:stCondLst>
                                            <p:cond delay="770"/>
                                          </p:stCondLst>
                                        </p:cTn>
                                        <p:tgtEl>
                                          <p:spTgt spid="2">
                                            <p:txEl>
                                              <p:pRg st="4" end="4"/>
                                            </p:txEl>
                                          </p:spTgt>
                                        </p:tgtEl>
                                        <p:attrNameLst>
                                          <p:attrName>ppt_x</p:attrName>
                                        </p:attrNameLst>
                                      </p:cBhvr>
                                    </p:anim>
                                    <p:set>
                                      <p:cBhvr>
                                        <p:cTn id="36" dur="770" fill="hold"/>
                                        <p:tgtEl>
                                          <p:spTgt spid="2">
                                            <p:txEl>
                                              <p:pRg st="4" end="4"/>
                                            </p:txEl>
                                          </p:spTgt>
                                        </p:tgtEl>
                                        <p:attrNameLst>
                                          <p:attrName>ppt_y</p:attrName>
                                        </p:attrNameLst>
                                      </p:cBhvr>
                                      <p:to>
                                        <p:strVal val="(#ppt_y+0.4)"/>
                                      </p:to>
                                    </p:set>
                                    <p:anim from="(#ppt_y+0.4)" to="(#ppt_y)" calcmode="lin" valueType="num">
                                      <p:cBhvr>
                                        <p:cTn id="37" dur="1230" accel="100000" fill="hold">
                                          <p:stCondLst>
                                            <p:cond delay="770"/>
                                          </p:stCondLst>
                                        </p:cTn>
                                        <p:tgtEl>
                                          <p:spTgt spid="2">
                                            <p:txEl>
                                              <p:pRg st="4" end="4"/>
                                            </p:txEl>
                                          </p:spTgt>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6000" dirty="0" smtClean="0"/>
              <a:t> L’hématocrite</a:t>
            </a:r>
            <a:endParaRPr lang="fr-FR" sz="6000" dirty="0"/>
          </a:p>
        </p:txBody>
      </p:sp>
      <p:sp>
        <p:nvSpPr>
          <p:cNvPr id="3" name="Espace réservé du contenu 2"/>
          <p:cNvSpPr>
            <a:spLocks noGrp="1"/>
          </p:cNvSpPr>
          <p:nvPr>
            <p:ph idx="1"/>
          </p:nvPr>
        </p:nvSpPr>
        <p:spPr>
          <a:xfrm>
            <a:off x="0" y="1783560"/>
            <a:ext cx="9144000" cy="5074440"/>
          </a:xfrm>
        </p:spPr>
        <p:txBody>
          <a:bodyPr>
            <a:normAutofit/>
          </a:bodyPr>
          <a:lstStyle/>
          <a:p>
            <a:r>
              <a:rPr lang="fr-FR" dirty="0" smtClean="0"/>
              <a:t>L'hématocrite correspond au volume de </a:t>
            </a:r>
            <a:r>
              <a:rPr lang="fr-FR" dirty="0" smtClean="0">
                <a:hlinkClick r:id="rId2"/>
              </a:rPr>
              <a:t>globules rouges</a:t>
            </a:r>
            <a:r>
              <a:rPr lang="fr-FR" dirty="0" smtClean="0"/>
              <a:t>, par rapport au volume sanguin total. Il est exprimé en pourcentage. L'hématocrite est dosé dans la </a:t>
            </a:r>
            <a:r>
              <a:rPr lang="fr-FR" dirty="0" smtClean="0">
                <a:hlinkClick r:id="rId3"/>
              </a:rPr>
              <a:t>numération formule sanguine</a:t>
            </a:r>
            <a:r>
              <a:rPr lang="fr-FR" dirty="0" smtClean="0"/>
              <a:t> (</a:t>
            </a:r>
            <a:r>
              <a:rPr lang="fr-FR" dirty="0" smtClean="0">
                <a:hlinkClick r:id="rId3"/>
              </a:rPr>
              <a:t>NFS</a:t>
            </a:r>
            <a:r>
              <a:rPr lang="fr-FR" dirty="0" smtClean="0"/>
              <a:t>), un bilan biologique pratiqué sur un prélèvement sanguin.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r>
              <a:rPr lang="fr-FR" dirty="0" smtClean="0"/>
              <a:t>La diminution de l'hématocrite peut traduire une </a:t>
            </a:r>
            <a:r>
              <a:rPr lang="fr-FR" dirty="0" smtClean="0">
                <a:hlinkClick r:id="rId2"/>
              </a:rPr>
              <a:t>anémie</a:t>
            </a:r>
            <a:r>
              <a:rPr lang="fr-FR" dirty="0" smtClean="0"/>
              <a:t> dans la plupart des cas (diminution de globules rouge ou d'</a:t>
            </a:r>
            <a:r>
              <a:rPr lang="fr-FR" dirty="0" smtClean="0">
                <a:hlinkClick r:id="rId3"/>
              </a:rPr>
              <a:t>hémoglobine</a:t>
            </a:r>
            <a:r>
              <a:rPr lang="fr-FR" dirty="0" smtClean="0"/>
              <a:t>).</a:t>
            </a:r>
          </a:p>
          <a:p>
            <a:r>
              <a:rPr lang="fr-FR" dirty="0" smtClean="0"/>
              <a:t> Elle peut avoir différentes causes : </a:t>
            </a:r>
            <a:r>
              <a:rPr lang="fr-FR" dirty="0" smtClean="0">
                <a:hlinkClick r:id="rId4"/>
              </a:rPr>
              <a:t>carences en fer</a:t>
            </a:r>
            <a:r>
              <a:rPr lang="fr-FR" dirty="0" smtClean="0"/>
              <a:t>, </a:t>
            </a:r>
            <a:r>
              <a:rPr lang="fr-FR" dirty="0" smtClean="0">
                <a:hlinkClick r:id="rId5"/>
              </a:rPr>
              <a:t>inflammation</a:t>
            </a:r>
            <a:r>
              <a:rPr lang="fr-FR" dirty="0" smtClean="0"/>
              <a:t>, malabsorption intestinale (anémie de Biermer), pertes sanguines excessives. </a:t>
            </a:r>
            <a:br>
              <a:rPr lang="fr-FR" dirty="0" smtClean="0"/>
            </a:br>
            <a:r>
              <a:rPr lang="fr-FR" dirty="0" smtClean="0"/>
              <a:t>L'anémie se traduit par : une pâleur ; </a:t>
            </a:r>
          </a:p>
          <a:p>
            <a:r>
              <a:rPr lang="fr-FR" dirty="0" smtClean="0"/>
              <a:t>un état de </a:t>
            </a:r>
            <a:r>
              <a:rPr lang="fr-FR" dirty="0" smtClean="0">
                <a:hlinkClick r:id="rId6"/>
              </a:rPr>
              <a:t>fatigue</a:t>
            </a:r>
            <a:r>
              <a:rPr lang="fr-FR" dirty="0" smtClean="0"/>
              <a:t> ; </a:t>
            </a:r>
          </a:p>
          <a:p>
            <a:r>
              <a:rPr lang="fr-FR" dirty="0" smtClean="0"/>
              <a:t>l'</a:t>
            </a:r>
            <a:r>
              <a:rPr lang="fr-FR" dirty="0" smtClean="0">
                <a:hlinkClick r:id="rId7"/>
              </a:rPr>
              <a:t>augmentation du rythme cardiaque</a:t>
            </a:r>
            <a:r>
              <a:rPr lang="fr-FR" dirty="0" smtClean="0"/>
              <a:t> ; </a:t>
            </a:r>
          </a:p>
          <a:p>
            <a:r>
              <a:rPr lang="fr-FR" dirty="0" smtClean="0">
                <a:hlinkClick r:id="rId8"/>
              </a:rPr>
              <a:t>maux de tête</a:t>
            </a:r>
            <a:r>
              <a:rPr lang="fr-FR" dirty="0" smtClean="0"/>
              <a:t> ; </a:t>
            </a:r>
          </a:p>
          <a:p>
            <a:r>
              <a:rPr lang="fr-FR" dirty="0" smtClean="0"/>
              <a:t>difficulté à respirer ou respiration rapide.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r>
              <a:rPr lang="fr-FR" sz="4000" dirty="0" smtClean="0"/>
              <a:t>L'augmentation de l'hématocrite traduit une </a:t>
            </a:r>
            <a:r>
              <a:rPr lang="fr-FR" sz="4000" dirty="0" smtClean="0">
                <a:hlinkClick r:id="rId2"/>
              </a:rPr>
              <a:t>polyglobulie</a:t>
            </a:r>
            <a:r>
              <a:rPr lang="fr-FR" sz="4000" dirty="0" smtClean="0"/>
              <a:t> (augmentation du nombre de globules rouges).</a:t>
            </a:r>
          </a:p>
          <a:p>
            <a:endParaRPr lang="fr-FR" sz="4000" dirty="0" smtClean="0"/>
          </a:p>
          <a:p>
            <a:pPr>
              <a:buFont typeface="Wingdings" pitchFamily="2" charset="2"/>
              <a:buChar char="q"/>
            </a:pPr>
            <a:r>
              <a:rPr lang="fr-FR" sz="4000" dirty="0" smtClean="0"/>
              <a:t> La polyglobulie peut être primitive:</a:t>
            </a:r>
          </a:p>
          <a:p>
            <a:r>
              <a:rPr lang="fr-FR" sz="4000" dirty="0" smtClean="0"/>
              <a:t> </a:t>
            </a:r>
          </a:p>
          <a:p>
            <a:pPr>
              <a:buFont typeface="Wingdings" pitchFamily="2" charset="2"/>
              <a:buChar char="§"/>
            </a:pPr>
            <a:r>
              <a:rPr lang="fr-FR" sz="4000" dirty="0" smtClean="0"/>
              <a:t>C'est le cas dans la maladie de Vaquez; Il s'agit d'une affection qui va toucher la </a:t>
            </a:r>
            <a:r>
              <a:rPr lang="fr-FR" sz="4000" dirty="0" err="1" smtClean="0">
                <a:hlinkClick r:id="rId3"/>
              </a:rPr>
              <a:t>moëlle</a:t>
            </a:r>
            <a:r>
              <a:rPr lang="fr-FR" sz="4000" dirty="0" smtClean="0">
                <a:hlinkClick r:id="rId3"/>
              </a:rPr>
              <a:t> osseuse</a:t>
            </a:r>
            <a:r>
              <a:rPr lang="fr-FR" sz="4000" dirty="0" smtClean="0"/>
              <a:t>, siège de la synthèse de </a:t>
            </a:r>
            <a:r>
              <a:rPr lang="fr-FR" sz="4000" dirty="0" smtClean="0">
                <a:hlinkClick r:id="rId4"/>
              </a:rPr>
              <a:t>globule rouge</a:t>
            </a:r>
            <a:r>
              <a:rPr lang="fr-FR" sz="4000" dirty="0" smtClean="0"/>
              <a:t>. Ces derniers vont être produits de manière trop importante.</a:t>
            </a:r>
          </a:p>
          <a:p>
            <a:r>
              <a:rPr lang="fr-FR" sz="4000" dirty="0" smtClean="0"/>
              <a:t> </a:t>
            </a:r>
            <a:endParaRPr lang="fr-FR"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4832092"/>
          </a:xfrm>
          <a:prstGeom prst="rect">
            <a:avLst/>
          </a:prstGeom>
        </p:spPr>
        <p:txBody>
          <a:bodyPr wrap="square">
            <a:spAutoFit/>
          </a:bodyPr>
          <a:lstStyle/>
          <a:p>
            <a:pPr>
              <a:buFont typeface="Wingdings" pitchFamily="2" charset="2"/>
              <a:buChar char="q"/>
            </a:pPr>
            <a:r>
              <a:rPr lang="fr-FR" sz="4400" b="1" dirty="0" smtClean="0"/>
              <a:t> Elle peut être secondaire, due à des maladies cardiaques, à des </a:t>
            </a:r>
            <a:r>
              <a:rPr lang="fr-FR" sz="4400" b="1" dirty="0" smtClean="0">
                <a:hlinkClick r:id="rId2"/>
              </a:rPr>
              <a:t>tumeurs</a:t>
            </a:r>
            <a:r>
              <a:rPr lang="fr-FR" sz="4400" b="1" dirty="0" smtClean="0"/>
              <a:t> ou à l'augmentation de la synthèse des </a:t>
            </a:r>
            <a:r>
              <a:rPr lang="fr-FR" sz="4400" b="1" dirty="0" smtClean="0">
                <a:hlinkClick r:id="rId3"/>
              </a:rPr>
              <a:t>hormones</a:t>
            </a:r>
            <a:r>
              <a:rPr lang="fr-FR" sz="4400" b="1" dirty="0" smtClean="0"/>
              <a:t> qui stimulent la fabrication des globules rouges. </a:t>
            </a:r>
          </a:p>
          <a:p>
            <a:endParaRPr lang="fr-FR" sz="4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6186309"/>
          </a:xfrm>
          <a:prstGeom prst="rect">
            <a:avLst/>
          </a:prstGeom>
        </p:spPr>
        <p:txBody>
          <a:bodyPr wrap="square">
            <a:spAutoFit/>
          </a:bodyPr>
          <a:lstStyle/>
          <a:p>
            <a:pPr>
              <a:buFont typeface="Wingdings" pitchFamily="2" charset="2"/>
              <a:buChar char="q"/>
            </a:pPr>
            <a:r>
              <a:rPr lang="fr-FR" sz="3600" b="1" dirty="0" smtClean="0"/>
              <a:t>Dans les cas de </a:t>
            </a:r>
            <a:r>
              <a:rPr lang="fr-FR" sz="3600" b="1" dirty="0" smtClean="0">
                <a:hlinkClick r:id="rId2"/>
              </a:rPr>
              <a:t>polyglobulies</a:t>
            </a:r>
            <a:r>
              <a:rPr lang="fr-FR" sz="3600" b="1" dirty="0" smtClean="0"/>
              <a:t>, le sang est plus épais et le risque principal est la survenue de </a:t>
            </a:r>
            <a:r>
              <a:rPr lang="fr-FR" sz="3600" b="1" dirty="0" smtClean="0">
                <a:hlinkClick r:id="rId3"/>
              </a:rPr>
              <a:t>thrombose</a:t>
            </a:r>
            <a:r>
              <a:rPr lang="fr-FR" sz="3600" b="1" dirty="0" smtClean="0"/>
              <a:t>, caillots sanguins pouvant boucher la </a:t>
            </a:r>
            <a:r>
              <a:rPr lang="fr-FR" sz="3600" b="1" dirty="0" smtClean="0">
                <a:hlinkClick r:id="rId4"/>
              </a:rPr>
              <a:t>circulation sanguine</a:t>
            </a:r>
            <a:r>
              <a:rPr lang="fr-FR" sz="3600" b="1" dirty="0" smtClean="0"/>
              <a:t>. </a:t>
            </a:r>
          </a:p>
          <a:p>
            <a:pPr>
              <a:buFont typeface="Wingdings" pitchFamily="2" charset="2"/>
              <a:buChar char="q"/>
            </a:pPr>
            <a:endParaRPr lang="fr-FR" sz="3600" b="1" dirty="0" smtClean="0"/>
          </a:p>
          <a:p>
            <a:endParaRPr lang="fr-FR" sz="3600" b="1" dirty="0" smtClean="0"/>
          </a:p>
          <a:p>
            <a:pPr>
              <a:buFont typeface="Wingdings" pitchFamily="2" charset="2"/>
              <a:buChar char="q"/>
            </a:pPr>
            <a:r>
              <a:rPr lang="fr-FR" sz="3600" b="1" dirty="0" smtClean="0"/>
              <a:t>La polyglobulie peut provoquer des maux de tête, de l'</a:t>
            </a:r>
            <a:r>
              <a:rPr lang="fr-FR" sz="3600" b="1" dirty="0" smtClean="0">
                <a:hlinkClick r:id="rId5"/>
              </a:rPr>
              <a:t>hypertension</a:t>
            </a:r>
            <a:r>
              <a:rPr lang="fr-FR" sz="3600" b="1" dirty="0" smtClean="0"/>
              <a:t>, des </a:t>
            </a:r>
            <a:r>
              <a:rPr lang="fr-FR" sz="3600" b="1" dirty="0" smtClean="0">
                <a:hlinkClick r:id="rId6"/>
              </a:rPr>
              <a:t>vertiges</a:t>
            </a:r>
            <a:r>
              <a:rPr lang="fr-FR" sz="3600" b="1" dirty="0" smtClean="0"/>
              <a:t>, une </a:t>
            </a:r>
            <a:r>
              <a:rPr lang="fr-FR" sz="3600" b="1" dirty="0" err="1" smtClean="0"/>
              <a:t>erythrose</a:t>
            </a:r>
            <a:r>
              <a:rPr lang="fr-FR" sz="3600" b="1" dirty="0" smtClean="0"/>
              <a:t> cutanée ce qui signifie que la peau est rouge et des </a:t>
            </a:r>
            <a:r>
              <a:rPr lang="fr-FR" sz="3600" b="1" dirty="0" smtClean="0">
                <a:hlinkClick r:id="rId7"/>
              </a:rPr>
              <a:t>acouphènes</a:t>
            </a:r>
            <a:r>
              <a:rPr lang="fr-FR" sz="3600" b="1" dirty="0" smtClean="0"/>
              <a:t> (bourdonnements dans les oreilles). </a:t>
            </a:r>
            <a:endParaRPr lang="fr-FR" sz="3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7772400" cy="1124744"/>
          </a:xfrm>
        </p:spPr>
        <p:txBody>
          <a:bodyPr/>
          <a:lstStyle/>
          <a:p>
            <a:r>
              <a:rPr lang="fr-FR" sz="6000" dirty="0" smtClean="0">
                <a:solidFill>
                  <a:srgbClr val="FFFF00"/>
                </a:solidFill>
                <a:latin typeface="Amerigo Md BT" pitchFamily="34" charset="0"/>
              </a:rPr>
              <a:t>   Le frottis de sang</a:t>
            </a:r>
            <a:endParaRPr lang="fr-FR" sz="60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51520" y="1196752"/>
            <a:ext cx="8892480" cy="53285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6247864"/>
          </a:xfrm>
          <a:prstGeom prst="rect">
            <a:avLst/>
          </a:prstGeom>
        </p:spPr>
        <p:txBody>
          <a:bodyPr wrap="square">
            <a:spAutoFit/>
          </a:bodyPr>
          <a:lstStyle/>
          <a:p>
            <a:r>
              <a:rPr lang="fr-FR" sz="2000" b="1" dirty="0" smtClean="0"/>
              <a:t>La couleur du sang chez les Vertébrés</a:t>
            </a:r>
          </a:p>
          <a:p>
            <a:r>
              <a:rPr lang="fr-FR" sz="2000" dirty="0" smtClean="0"/>
              <a:t>Chez les Vertébrés, le sang transporte l’oxygène grâce à une </a:t>
            </a:r>
            <a:r>
              <a:rPr lang="fr-FR" sz="2000" dirty="0" smtClean="0">
                <a:hlinkClick r:id="rId2"/>
              </a:rPr>
              <a:t>protéine</a:t>
            </a:r>
            <a:r>
              <a:rPr lang="fr-FR" sz="2000" dirty="0" smtClean="0"/>
              <a:t> contenue dans les </a:t>
            </a:r>
            <a:r>
              <a:rPr lang="fr-FR" sz="2000" dirty="0" smtClean="0">
                <a:hlinkClick r:id="rId3"/>
              </a:rPr>
              <a:t>globules rouges</a:t>
            </a:r>
            <a:r>
              <a:rPr lang="fr-FR" sz="2000" dirty="0" smtClean="0"/>
              <a:t> (hématies ou érythrocytes) : l’</a:t>
            </a:r>
            <a:r>
              <a:rPr lang="fr-FR" sz="2000" dirty="0" smtClean="0">
                <a:hlinkClick r:id="rId4"/>
              </a:rPr>
              <a:t>hémoglobine</a:t>
            </a:r>
            <a:r>
              <a:rPr lang="fr-FR" sz="2000" dirty="0" smtClean="0"/>
              <a:t>. Les quatre </a:t>
            </a:r>
            <a:r>
              <a:rPr lang="fr-FR" sz="2000" dirty="0" smtClean="0">
                <a:hlinkClick r:id="rId5"/>
              </a:rPr>
              <a:t>atomes</a:t>
            </a:r>
            <a:r>
              <a:rPr lang="fr-FR" sz="2000" dirty="0" smtClean="0"/>
              <a:t> de </a:t>
            </a:r>
            <a:r>
              <a:rPr lang="fr-FR" sz="2000" dirty="0" smtClean="0">
                <a:hlinkClick r:id="rId6"/>
              </a:rPr>
              <a:t>fer</a:t>
            </a:r>
            <a:r>
              <a:rPr lang="fr-FR" sz="2000" dirty="0" smtClean="0"/>
              <a:t> de cette protéine en font un pigment qui absorbe toutes les longueurs d’ondes de la </a:t>
            </a:r>
            <a:r>
              <a:rPr lang="fr-FR" sz="2000" dirty="0" smtClean="0">
                <a:hlinkClick r:id="rId7"/>
              </a:rPr>
              <a:t>lumière</a:t>
            </a:r>
            <a:r>
              <a:rPr lang="fr-FR" sz="2000" dirty="0" smtClean="0"/>
              <a:t>, sauf le rouge. C’est pour cette raison que le sang des </a:t>
            </a:r>
            <a:r>
              <a:rPr lang="fr-FR" sz="2000" dirty="0" smtClean="0">
                <a:hlinkClick r:id="rId8" tooltip="L'œil et la vision des Vertébrés"/>
              </a:rPr>
              <a:t>Vertébrés</a:t>
            </a:r>
            <a:r>
              <a:rPr lang="fr-FR" sz="2000" dirty="0" smtClean="0"/>
              <a:t> est rouge.</a:t>
            </a:r>
          </a:p>
          <a:p>
            <a:r>
              <a:rPr lang="fr-FR" sz="2000" dirty="0" smtClean="0"/>
              <a:t>Il faut noter que si les veines peuvent paraître bleues, elles contiennent bien du sang rouge, même si celui-ci est plus foncé que le sang oxygéné. C’est la peau, en tenant lieu de filtre, qui semble donner une couleur bleue à ce sang rouge sombre.</a:t>
            </a:r>
          </a:p>
          <a:p>
            <a:r>
              <a:rPr lang="fr-FR" sz="2000" b="1" dirty="0" smtClean="0"/>
              <a:t>La couleur du sang chez les Invertébrés</a:t>
            </a:r>
          </a:p>
          <a:p>
            <a:r>
              <a:rPr lang="fr-FR" sz="2000" dirty="0" smtClean="0"/>
              <a:t>En revanche, chez les </a:t>
            </a:r>
            <a:r>
              <a:rPr lang="fr-FR" sz="2000" dirty="0" smtClean="0">
                <a:hlinkClick r:id="rId9" tooltip="L'œil et la vision des Invertébrés"/>
              </a:rPr>
              <a:t>Invertébrés</a:t>
            </a:r>
            <a:r>
              <a:rPr lang="fr-FR" sz="2000" dirty="0" smtClean="0"/>
              <a:t>, les choses sont légèrement différentes. L’</a:t>
            </a:r>
            <a:r>
              <a:rPr lang="fr-FR" sz="2000" dirty="0" smtClean="0">
                <a:hlinkClick r:id="rId10"/>
              </a:rPr>
              <a:t>hémolymphe</a:t>
            </a:r>
            <a:r>
              <a:rPr lang="fr-FR" sz="2000" dirty="0" smtClean="0"/>
              <a:t>, c'est-à-dire le liquide qui joue le rôle du sang, ne contient pas d’hémoglobine mais de l’hémocyanine. Ce pigment transporteur d’oxygène contient des atomes de </a:t>
            </a:r>
            <a:r>
              <a:rPr lang="fr-FR" sz="2000" dirty="0" smtClean="0">
                <a:hlinkClick r:id="rId11"/>
              </a:rPr>
              <a:t>cuivre</a:t>
            </a:r>
            <a:r>
              <a:rPr lang="fr-FR" sz="2000" dirty="0" smtClean="0"/>
              <a:t> en lieu et place des atomes de fer, ce qui lui donne une couleur bleu-vert.</a:t>
            </a:r>
          </a:p>
          <a:p>
            <a:r>
              <a:rPr lang="fr-FR" sz="2000" dirty="0" smtClean="0"/>
              <a:t>C’est pour cette raison que le sang des </a:t>
            </a:r>
            <a:r>
              <a:rPr lang="fr-FR" sz="2000" dirty="0" smtClean="0">
                <a:hlinkClick r:id="rId12"/>
              </a:rPr>
              <a:t>insectes</a:t>
            </a:r>
            <a:r>
              <a:rPr lang="fr-FR" sz="2000" dirty="0" smtClean="0"/>
              <a:t> ou des </a:t>
            </a:r>
            <a:r>
              <a:rPr lang="fr-FR" sz="2000" dirty="0" smtClean="0">
                <a:hlinkClick r:id="rId13"/>
              </a:rPr>
              <a:t>crustacés</a:t>
            </a:r>
            <a:r>
              <a:rPr lang="fr-FR" sz="2000" dirty="0" smtClean="0"/>
              <a:t> n’est pas rouge, mais bleu-vert. L’exemple le plus connu d’animal à sang bleu est celui d’un </a:t>
            </a:r>
            <a:r>
              <a:rPr lang="fr-FR" sz="2000" dirty="0" smtClean="0">
                <a:hlinkClick r:id="rId14"/>
              </a:rPr>
              <a:t>arthropode</a:t>
            </a:r>
            <a:r>
              <a:rPr lang="fr-FR" sz="2000" dirty="0" smtClean="0"/>
              <a:t> appelé parfois « crabe au sang bleu</a:t>
            </a:r>
            <a:r>
              <a:rPr lang="fr-FR" sz="2000" i="1" dirty="0" smtClean="0"/>
              <a:t> »</a:t>
            </a:r>
            <a:r>
              <a:rPr lang="fr-FR" sz="2000" dirty="0" smtClean="0"/>
              <a:t> : la limule (</a:t>
            </a:r>
            <a:r>
              <a:rPr lang="fr-FR" sz="2000" i="1" dirty="0" err="1" smtClean="0"/>
              <a:t>Limulus</a:t>
            </a:r>
            <a:r>
              <a:rPr lang="fr-FR" sz="2000" i="1" dirty="0" smtClean="0"/>
              <a:t> </a:t>
            </a:r>
            <a:r>
              <a:rPr lang="fr-FR" sz="2000" i="1" dirty="0" err="1" smtClean="0"/>
              <a:t>sp</a:t>
            </a:r>
            <a:r>
              <a:rPr lang="fr-FR" sz="2000" i="1" dirty="0" smtClean="0"/>
              <a:t>.</a:t>
            </a:r>
            <a:r>
              <a:rPr lang="fr-FR" sz="2000" dirty="0" smtClean="0"/>
              <a:t>).</a:t>
            </a:r>
          </a:p>
          <a:p>
            <a:r>
              <a:rPr lang="fr-FR" sz="2000" dirty="0" smtClean="0"/>
              <a:t>Tous les animaux n’ont donc pas du sang rouge, certains peuvent se prévaloir d’avoir du « sang bleu », ou du moins une hémolymphe bleue.</a:t>
            </a:r>
            <a:endParaRPr lang="fr-F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r>
              <a:rPr lang="fr-FR" sz="4000" dirty="0" smtClean="0">
                <a:solidFill>
                  <a:srgbClr val="00B0F0"/>
                </a:solidFill>
              </a:rPr>
              <a:t>Un frottis sanguin permet d'examiner les cellules sanguines au microscope</a:t>
            </a:r>
            <a:r>
              <a:rPr lang="fr-FR" sz="4000" dirty="0" smtClean="0"/>
              <a:t>. </a:t>
            </a:r>
          </a:p>
          <a:p>
            <a:endParaRPr lang="fr-FR" sz="4000" dirty="0" smtClean="0"/>
          </a:p>
          <a:p>
            <a:r>
              <a:rPr lang="fr-FR" sz="4000" b="1" dirty="0" smtClean="0">
                <a:solidFill>
                  <a:srgbClr val="FFC000"/>
                </a:solidFill>
              </a:rPr>
              <a:t>Le frottis sanguin est un précieux outil de diagnostic </a:t>
            </a:r>
            <a:r>
              <a:rPr lang="fr-FR" sz="4000" dirty="0" smtClean="0"/>
              <a:t>: il permet notamment de vérifier si les différentes cellules sanguines (ex. : hématies) sont en quantités suffisantes et si elles ne présentent pas d'anomalies structurelles. Il peut aussi révéler la présence d'un parasite dans la circulation sanguine.</a:t>
            </a:r>
            <a:endParaRPr lang="fr-F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W3p1ix2hOs0bVozi1my6B6f_2YCdbZ3hjBuMVmhdzybEppycF7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6130"/>
            <a:ext cx="9144000" cy="6461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3200" b="1" i="0" u="none" strike="noStrike" cap="none" normalizeH="0" baseline="0" dirty="0" smtClean="0">
                <a:ln>
                  <a:noFill/>
                </a:ln>
                <a:solidFill>
                  <a:srgbClr val="FFC000"/>
                </a:solidFill>
                <a:effectLst/>
                <a:latin typeface="Arial" charset="0"/>
                <a:cs typeface="Arial" charset="0"/>
              </a:rPr>
              <a:t>Protocole</a:t>
            </a:r>
            <a:r>
              <a:rPr kumimoji="0" lang="fr-FR" sz="32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3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3200" b="0" i="0" u="none" strike="noStrike" cap="none" normalizeH="0" baseline="0" dirty="0" smtClean="0">
                <a:ln>
                  <a:noFill/>
                </a:ln>
                <a:solidFill>
                  <a:schemeClr val="tx1"/>
                </a:solidFill>
                <a:effectLst/>
                <a:latin typeface="Arial" charset="0"/>
                <a:cs typeface="Arial" charset="0"/>
              </a:rPr>
              <a:t>Déposer une goutte de sang la plus petite possible (sang animal : mouton ou cheval) à l'extrémité d'une lame avec une pipette Pasteur.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3200" b="0" i="0" u="none" strike="noStrike" cap="none" normalizeH="0" baseline="0" dirty="0" smtClean="0">
                <a:ln>
                  <a:noFill/>
                </a:ln>
                <a:solidFill>
                  <a:schemeClr val="tx1"/>
                </a:solidFill>
                <a:effectLst/>
                <a:latin typeface="Arial" charset="0"/>
                <a:cs typeface="Arial" charset="0"/>
              </a:rPr>
              <a:t>Placer sur la goutte une lamelle inclinée à 45° de façon à ce que le sang s'étale sous la lamelle par capillarité. </a:t>
            </a:r>
          </a:p>
          <a:p>
            <a:pPr marL="0" marR="0" lvl="0" indent="0" algn="l" defTabSz="914400" rtl="0" eaLnBrk="0" fontAlgn="base" latinLnBrk="0" hangingPunct="0">
              <a:lnSpc>
                <a:spcPct val="100000"/>
              </a:lnSpc>
              <a:spcBef>
                <a:spcPct val="0"/>
              </a:spcBef>
              <a:spcAft>
                <a:spcPct val="0"/>
              </a:spcAft>
              <a:buClrTx/>
              <a:buSzTx/>
              <a:tabLst/>
            </a:pPr>
            <a:endParaRPr kumimoji="0" lang="fr-FR" sz="3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3200" b="0" i="0" u="none" strike="noStrike" cap="none" normalizeH="0" baseline="0" dirty="0" smtClean="0">
                <a:ln>
                  <a:noFill/>
                </a:ln>
                <a:solidFill>
                  <a:schemeClr val="tx1"/>
                </a:solidFill>
                <a:effectLst/>
                <a:latin typeface="Arial" charset="0"/>
                <a:cs typeface="Arial" charset="0"/>
              </a:rPr>
              <a:t>Faire glisser la lamelle maintenue à 45° le long de la lame pour étaler uniformément la goutte.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3200" b="0" i="0" u="none" strike="noStrike" cap="none" normalizeH="0" baseline="0" dirty="0" smtClean="0">
                <a:ln>
                  <a:noFill/>
                </a:ln>
                <a:solidFill>
                  <a:schemeClr val="tx1"/>
                </a:solidFill>
                <a:effectLst/>
                <a:latin typeface="Arial" charset="0"/>
                <a:cs typeface="Arial" charset="0"/>
              </a:rPr>
              <a:t>Sécher la lame en l'agitant dans l'air.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wipe(down)">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5">
                                            <p:txEl>
                                              <p:pRg st="2" end="2"/>
                                            </p:txEl>
                                          </p:spTgt>
                                        </p:tgtEl>
                                        <p:attrNameLst>
                                          <p:attrName>style.visibility</p:attrName>
                                        </p:attrNameLst>
                                      </p:cBhvr>
                                      <p:to>
                                        <p:strVal val="visible"/>
                                      </p:to>
                                    </p:set>
                                    <p:animEffect transition="in" filter="wipe(down)">
                                      <p:cBhvr>
                                        <p:cTn id="12" dur="500"/>
                                        <p:tgtEl>
                                          <p:spTgt spid="10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5">
                                            <p:txEl>
                                              <p:pRg st="3" end="3"/>
                                            </p:txEl>
                                          </p:spTgt>
                                        </p:tgtEl>
                                        <p:attrNameLst>
                                          <p:attrName>style.visibility</p:attrName>
                                        </p:attrNameLst>
                                      </p:cBhvr>
                                      <p:to>
                                        <p:strVal val="visible"/>
                                      </p:to>
                                    </p:set>
                                    <p:animEffect transition="in" filter="wipe(down)">
                                      <p:cBhvr>
                                        <p:cTn id="17" dur="500"/>
                                        <p:tgtEl>
                                          <p:spTgt spid="10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5">
                                            <p:txEl>
                                              <p:pRg st="5" end="5"/>
                                            </p:txEl>
                                          </p:spTgt>
                                        </p:tgtEl>
                                        <p:attrNameLst>
                                          <p:attrName>style.visibility</p:attrName>
                                        </p:attrNameLst>
                                      </p:cBhvr>
                                      <p:to>
                                        <p:strVal val="visible"/>
                                      </p:to>
                                    </p:set>
                                    <p:animEffect transition="in" filter="wipe(down)">
                                      <p:cBhvr>
                                        <p:cTn id="22" dur="500"/>
                                        <p:tgtEl>
                                          <p:spTgt spid="1025">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25">
                                            <p:txEl>
                                              <p:pRg st="6" end="6"/>
                                            </p:txEl>
                                          </p:spTgt>
                                        </p:tgtEl>
                                        <p:attrNameLst>
                                          <p:attrName>style.visibility</p:attrName>
                                        </p:attrNameLst>
                                      </p:cBhvr>
                                      <p:to>
                                        <p:strVal val="visible"/>
                                      </p:to>
                                    </p:set>
                                    <p:animEffect transition="in" filter="wipe(down)">
                                      <p:cBhvr>
                                        <p:cTn id="25" dur="500"/>
                                        <p:tgtEl>
                                          <p:spTgt spid="10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323850" y="260350"/>
            <a:ext cx="8820150" cy="79216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100" normalizeH="0" baseline="0" noProof="0" dirty="0" smtClean="0">
                <a:ln>
                  <a:noFill/>
                </a:ln>
                <a:solidFill>
                  <a:srgbClr val="FFFF00"/>
                </a:solidFill>
                <a:effectLst/>
                <a:uLnTx/>
                <a:uFillTx/>
                <a:latin typeface="+mj-lt"/>
                <a:ea typeface="+mj-ea"/>
                <a:cs typeface="+mj-cs"/>
              </a:rPr>
              <a:t>Coloration au May-</a:t>
            </a:r>
            <a:r>
              <a:rPr kumimoji="0" lang="fr-FR" sz="2800" b="1" i="0" u="none" strike="noStrike" kern="1200" cap="none" spc="-100" normalizeH="0" baseline="0" noProof="0" dirty="0" err="1" smtClean="0">
                <a:ln>
                  <a:noFill/>
                </a:ln>
                <a:solidFill>
                  <a:srgbClr val="FFFF00"/>
                </a:solidFill>
                <a:effectLst/>
                <a:uLnTx/>
                <a:uFillTx/>
                <a:latin typeface="+mj-lt"/>
                <a:ea typeface="+mj-ea"/>
                <a:cs typeface="+mj-cs"/>
              </a:rPr>
              <a:t>Grünwald</a:t>
            </a:r>
            <a:r>
              <a:rPr kumimoji="0" lang="fr-FR" sz="2800" b="1" i="0" u="none" strike="noStrike" kern="1200" cap="none" spc="-100" normalizeH="0" baseline="0" noProof="0" dirty="0" smtClean="0">
                <a:ln>
                  <a:noFill/>
                </a:ln>
                <a:solidFill>
                  <a:srgbClr val="FFFF00"/>
                </a:solidFill>
                <a:effectLst/>
                <a:uLnTx/>
                <a:uFillTx/>
                <a:latin typeface="+mj-lt"/>
                <a:ea typeface="+mj-ea"/>
                <a:cs typeface="+mj-cs"/>
              </a:rPr>
              <a:t>  </a:t>
            </a:r>
            <a:r>
              <a:rPr kumimoji="0" lang="fr-FR" sz="2800" b="1" i="0" u="none" strike="noStrike" kern="1200" cap="none" spc="-100" normalizeH="0" baseline="0" noProof="0" dirty="0" err="1" smtClean="0">
                <a:ln>
                  <a:noFill/>
                </a:ln>
                <a:solidFill>
                  <a:srgbClr val="FFFF00"/>
                </a:solidFill>
                <a:effectLst/>
                <a:uLnTx/>
                <a:uFillTx/>
                <a:latin typeface="+mj-lt"/>
                <a:ea typeface="+mj-ea"/>
                <a:cs typeface="+mj-cs"/>
              </a:rPr>
              <a:t>Giemsa</a:t>
            </a:r>
            <a:r>
              <a:rPr kumimoji="0" lang="fr-FR" sz="4400" b="1" i="0" u="none" strike="noStrike" kern="1200" cap="none" spc="-100" normalizeH="0" baseline="0" noProof="0" dirty="0" smtClean="0">
                <a:ln>
                  <a:noFill/>
                </a:ln>
                <a:solidFill>
                  <a:schemeClr val="tx2">
                    <a:tint val="100000"/>
                    <a:shade val="90000"/>
                    <a:satMod val="250000"/>
                    <a:alpha val="100000"/>
                  </a:schemeClr>
                </a:solidFill>
                <a:effectLst/>
                <a:uLnTx/>
                <a:uFillTx/>
                <a:latin typeface="+mj-lt"/>
                <a:ea typeface="+mj-ea"/>
                <a:cs typeface="+mj-cs"/>
              </a:rPr>
              <a:t>  </a:t>
            </a:r>
            <a:r>
              <a:rPr kumimoji="0" lang="fr-FR" sz="2800" b="1" i="0" u="none" strike="noStrike" kern="1200" cap="none" spc="-100" normalizeH="0" baseline="0" noProof="0" dirty="0" smtClean="0">
                <a:ln>
                  <a:noFill/>
                </a:ln>
                <a:solidFill>
                  <a:schemeClr val="tx2">
                    <a:tint val="100000"/>
                    <a:shade val="90000"/>
                    <a:satMod val="250000"/>
                    <a:alpha val="100000"/>
                  </a:schemeClr>
                </a:solidFill>
                <a:effectLst/>
                <a:uLnTx/>
                <a:uFillTx/>
                <a:latin typeface="+mj-lt"/>
                <a:ea typeface="+mj-ea"/>
                <a:cs typeface="+mj-cs"/>
              </a:rPr>
              <a:t>(MGG)</a:t>
            </a:r>
          </a:p>
        </p:txBody>
      </p:sp>
      <p:sp>
        <p:nvSpPr>
          <p:cNvPr id="3" name="Rectangle 2"/>
          <p:cNvSpPr/>
          <p:nvPr/>
        </p:nvSpPr>
        <p:spPr>
          <a:xfrm>
            <a:off x="0" y="1196752"/>
            <a:ext cx="9144000" cy="6124754"/>
          </a:xfrm>
          <a:prstGeom prst="rect">
            <a:avLst/>
          </a:prstGeom>
        </p:spPr>
        <p:txBody>
          <a:bodyPr wrap="square">
            <a:spAutoFit/>
          </a:bodyPr>
          <a:lstStyle/>
          <a:p>
            <a:r>
              <a:rPr lang="fr-FR" sz="2800" b="1" dirty="0" smtClean="0">
                <a:solidFill>
                  <a:srgbClr val="FFFF00"/>
                </a:solidFill>
              </a:rPr>
              <a:t>1- Fixation</a:t>
            </a:r>
          </a:p>
          <a:p>
            <a:r>
              <a:rPr lang="fr-FR" sz="2800" dirty="0" smtClean="0">
                <a:sym typeface="Symbol" pitchFamily="18" charset="2"/>
              </a:rPr>
              <a:t></a:t>
            </a:r>
            <a:r>
              <a:rPr lang="fr-FR" sz="2800" dirty="0" smtClean="0"/>
              <a:t> Placer la lame du frottis sur un support horizontal au dessus d’un bac de coloration.</a:t>
            </a:r>
            <a:endParaRPr lang="fr-FR" sz="2800" dirty="0" smtClean="0">
              <a:sym typeface="Symbol" pitchFamily="18" charset="2"/>
            </a:endParaRPr>
          </a:p>
          <a:p>
            <a:pPr>
              <a:buFont typeface="Symbol" pitchFamily="18" charset="2"/>
              <a:buChar char="·"/>
            </a:pPr>
            <a:r>
              <a:rPr lang="fr-FR" sz="2800" dirty="0" smtClean="0"/>
              <a:t>Verser sur la lame 15 gouttes de colorant May-</a:t>
            </a:r>
            <a:r>
              <a:rPr lang="fr-FR" sz="2800" dirty="0" err="1" smtClean="0"/>
              <a:t>Grünwald</a:t>
            </a:r>
            <a:r>
              <a:rPr lang="fr-FR" sz="2800" dirty="0" smtClean="0"/>
              <a:t> pur de façon à recouvrir complètement le frottis. </a:t>
            </a:r>
            <a:r>
              <a:rPr lang="fr-FR" sz="2800" b="1" dirty="0" smtClean="0">
                <a:sym typeface="Symbol" pitchFamily="18" charset="2"/>
              </a:rPr>
              <a:t>Laisser agir 3 minutes</a:t>
            </a:r>
            <a:r>
              <a:rPr lang="fr-FR" sz="2800" dirty="0" smtClean="0">
                <a:sym typeface="Symbol" pitchFamily="18" charset="2"/>
              </a:rPr>
              <a:t>.</a:t>
            </a:r>
          </a:p>
          <a:p>
            <a:pPr>
              <a:buFont typeface="Symbol" pitchFamily="18" charset="2"/>
              <a:buChar char="·"/>
            </a:pPr>
            <a:endParaRPr lang="fr-FR" sz="2800" dirty="0" smtClean="0">
              <a:sym typeface="Symbol" pitchFamily="18" charset="2"/>
            </a:endParaRPr>
          </a:p>
          <a:p>
            <a:r>
              <a:rPr lang="fr-FR" sz="2800" b="1" dirty="0" smtClean="0">
                <a:solidFill>
                  <a:srgbClr val="FFFF00"/>
                </a:solidFill>
                <a:sym typeface="Symbol" pitchFamily="18" charset="2"/>
              </a:rPr>
              <a:t>2- Coloration au May-</a:t>
            </a:r>
            <a:r>
              <a:rPr lang="fr-FR" sz="2800" b="1" dirty="0" err="1" smtClean="0">
                <a:solidFill>
                  <a:srgbClr val="FFFF00"/>
                </a:solidFill>
                <a:sym typeface="Symbol" pitchFamily="18" charset="2"/>
              </a:rPr>
              <a:t>Grünwald</a:t>
            </a:r>
            <a:endParaRPr lang="fr-FR" sz="2800" dirty="0" smtClean="0">
              <a:solidFill>
                <a:srgbClr val="FFFF00"/>
              </a:solidFill>
              <a:sym typeface="Symbol" pitchFamily="18" charset="2"/>
            </a:endParaRPr>
          </a:p>
          <a:p>
            <a:r>
              <a:rPr lang="fr-FR" sz="2800" dirty="0" smtClean="0">
                <a:sym typeface="Symbol" pitchFamily="18" charset="2"/>
              </a:rPr>
              <a:t></a:t>
            </a:r>
            <a:r>
              <a:rPr lang="fr-FR" sz="2800" dirty="0" smtClean="0"/>
              <a:t> Ajouter autant de gouttes d’eau neutre que de gouttes de colorant, le mélange est rapide.</a:t>
            </a:r>
            <a:endParaRPr lang="fr-FR" sz="2800" dirty="0" smtClean="0">
              <a:sym typeface="Symbol" pitchFamily="18" charset="2"/>
            </a:endParaRPr>
          </a:p>
          <a:p>
            <a:r>
              <a:rPr lang="fr-FR" sz="2800" dirty="0" smtClean="0">
                <a:sym typeface="Symbol" pitchFamily="18" charset="2"/>
              </a:rPr>
              <a:t></a:t>
            </a:r>
            <a:r>
              <a:rPr lang="fr-FR" sz="2800" dirty="0" smtClean="0"/>
              <a:t> </a:t>
            </a:r>
            <a:r>
              <a:rPr lang="fr-FR" sz="2800" b="1" dirty="0" smtClean="0">
                <a:sym typeface="Symbol" pitchFamily="18" charset="2"/>
              </a:rPr>
              <a:t>Laisser agir 2 minutes</a:t>
            </a:r>
            <a:r>
              <a:rPr lang="fr-FR" sz="2800" dirty="0" smtClean="0">
                <a:sym typeface="Symbol" pitchFamily="18" charset="2"/>
              </a:rPr>
              <a:t>.    </a:t>
            </a:r>
            <a:r>
              <a:rPr lang="fr-FR" sz="2800" i="1" dirty="0" smtClean="0">
                <a:sym typeface="Symbol" pitchFamily="18" charset="2"/>
              </a:rPr>
              <a:t>(Préparer la dilution du </a:t>
            </a:r>
            <a:r>
              <a:rPr lang="fr-FR" sz="2800" i="1" dirty="0" err="1" smtClean="0">
                <a:sym typeface="Symbol" pitchFamily="18" charset="2"/>
              </a:rPr>
              <a:t>Giemsa</a:t>
            </a:r>
            <a:r>
              <a:rPr lang="fr-FR" sz="2800" i="1" dirty="0" smtClean="0">
                <a:sym typeface="Symbol" pitchFamily="18" charset="2"/>
              </a:rPr>
              <a:t> pendant ce temps.)</a:t>
            </a:r>
            <a:endParaRPr lang="fr-FR" sz="2800" dirty="0" smtClean="0">
              <a:sym typeface="Symbol" pitchFamily="18" charset="2"/>
            </a:endParaRPr>
          </a:p>
          <a:p>
            <a:r>
              <a:rPr lang="fr-FR" sz="2800" dirty="0" smtClean="0">
                <a:sym typeface="Symbol" pitchFamily="18" charset="2"/>
              </a:rPr>
              <a:t></a:t>
            </a:r>
            <a:r>
              <a:rPr lang="fr-FR" sz="2800" dirty="0" smtClean="0"/>
              <a:t> Rejeter le colorant par un jet d’eau neutre.</a:t>
            </a:r>
            <a:endParaRPr lang="fr-FR" sz="2800" dirty="0" smtClean="0">
              <a:sym typeface="Symbol" pitchFamily="18" charset="2"/>
            </a:endParaRPr>
          </a:p>
          <a:p>
            <a:endParaRPr lang="fr-FR" sz="2800" b="1" dirty="0" smtClean="0">
              <a:solidFill>
                <a:srgbClr val="FFFF00"/>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8964488" cy="6370975"/>
          </a:xfrm>
          <a:prstGeom prst="rect">
            <a:avLst/>
          </a:prstGeom>
        </p:spPr>
        <p:txBody>
          <a:bodyPr wrap="square">
            <a:spAutoFit/>
          </a:bodyPr>
          <a:lstStyle/>
          <a:p>
            <a:r>
              <a:rPr lang="fr-FR" sz="2400" b="1" dirty="0" smtClean="0">
                <a:solidFill>
                  <a:srgbClr val="FFFF00"/>
                </a:solidFill>
                <a:sym typeface="Symbol" pitchFamily="18" charset="2"/>
              </a:rPr>
              <a:t>3- Coloration au </a:t>
            </a:r>
            <a:r>
              <a:rPr lang="fr-FR" sz="2400" b="1" dirty="0" err="1" smtClean="0">
                <a:solidFill>
                  <a:srgbClr val="FFFF00"/>
                </a:solidFill>
                <a:sym typeface="Symbol" pitchFamily="18" charset="2"/>
              </a:rPr>
              <a:t>Giemsa</a:t>
            </a:r>
            <a:endParaRPr lang="fr-FR" sz="2400" b="1" dirty="0" smtClean="0">
              <a:solidFill>
                <a:srgbClr val="FFFF00"/>
              </a:solidFill>
              <a:sym typeface="Symbol" pitchFamily="18" charset="2"/>
            </a:endParaRPr>
          </a:p>
          <a:p>
            <a:r>
              <a:rPr lang="fr-FR" sz="2400" dirty="0" smtClean="0">
                <a:sym typeface="Symbol" pitchFamily="18" charset="2"/>
              </a:rPr>
              <a:t></a:t>
            </a:r>
            <a:r>
              <a:rPr lang="fr-FR" sz="2400" dirty="0" smtClean="0"/>
              <a:t> Préparer la dilution du </a:t>
            </a:r>
            <a:r>
              <a:rPr lang="fr-FR" sz="2400" dirty="0" err="1" smtClean="0"/>
              <a:t>Giemsa</a:t>
            </a:r>
            <a:r>
              <a:rPr lang="fr-FR" sz="2400" dirty="0" smtClean="0"/>
              <a:t> pendant les 3 minutes précédentes : pour cela</a:t>
            </a:r>
            <a:r>
              <a:rPr lang="fr-FR" sz="2400" dirty="0" smtClean="0">
                <a:sym typeface="Symbol" pitchFamily="18" charset="2"/>
              </a:rPr>
              <a:t>  introduire 20 cm3 d’eau neutre dans une éprouvette graduée, ajouter 30 gouttes de colorant de telle manière que celui-ci reste à la surface de l’eau neutre.</a:t>
            </a:r>
          </a:p>
          <a:p>
            <a:r>
              <a:rPr lang="fr-FR" sz="2400" dirty="0" smtClean="0">
                <a:sym typeface="Symbol" pitchFamily="18" charset="2"/>
              </a:rPr>
              <a:t></a:t>
            </a:r>
            <a:r>
              <a:rPr lang="fr-FR" sz="2400" dirty="0" smtClean="0"/>
              <a:t> Verser le contenu de l’éprouvette dans une boîte de Laveran. Dès que la lame est prête, mélanger en agitant doucement (le pouvoir colorant est maximum au moment du mélange).</a:t>
            </a:r>
            <a:endParaRPr lang="fr-FR" sz="2400" dirty="0" smtClean="0">
              <a:sym typeface="Symbol" pitchFamily="18" charset="2"/>
            </a:endParaRPr>
          </a:p>
          <a:p>
            <a:r>
              <a:rPr lang="fr-FR" sz="2400" dirty="0" smtClean="0">
                <a:sym typeface="Symbol" pitchFamily="18" charset="2"/>
              </a:rPr>
              <a:t></a:t>
            </a:r>
            <a:r>
              <a:rPr lang="fr-FR" sz="2400" dirty="0" smtClean="0"/>
              <a:t> Déposer la lame (frottis en dessous) dans la boîte, </a:t>
            </a:r>
            <a:r>
              <a:rPr lang="fr-FR" sz="2400" b="1" dirty="0" smtClean="0">
                <a:sym typeface="Symbol" pitchFamily="18" charset="2"/>
              </a:rPr>
              <a:t>laisser agir 20 minutes</a:t>
            </a:r>
            <a:r>
              <a:rPr lang="fr-FR" sz="2400" dirty="0" smtClean="0">
                <a:sym typeface="Symbol" pitchFamily="18" charset="2"/>
              </a:rPr>
              <a:t> (</a:t>
            </a:r>
            <a:r>
              <a:rPr lang="fr-FR" sz="2400" dirty="0" err="1" smtClean="0">
                <a:sym typeface="Symbol" pitchFamily="18" charset="2"/>
              </a:rPr>
              <a:t>Giemsa</a:t>
            </a:r>
            <a:r>
              <a:rPr lang="fr-FR" sz="2400" dirty="0" smtClean="0">
                <a:sym typeface="Symbol" pitchFamily="18" charset="2"/>
              </a:rPr>
              <a:t> lent).</a:t>
            </a:r>
          </a:p>
          <a:p>
            <a:r>
              <a:rPr lang="fr-FR" sz="2400" dirty="0" smtClean="0">
                <a:sym typeface="Symbol" pitchFamily="18" charset="2"/>
              </a:rPr>
              <a:t>Rincer sous un jet d’eau neutre.</a:t>
            </a:r>
          </a:p>
          <a:p>
            <a:endParaRPr lang="fr-FR" sz="2400" dirty="0" smtClean="0">
              <a:sym typeface="Symbol" pitchFamily="18" charset="2"/>
            </a:endParaRPr>
          </a:p>
          <a:p>
            <a:r>
              <a:rPr lang="fr-FR" sz="2400" b="1" dirty="0" smtClean="0">
                <a:solidFill>
                  <a:srgbClr val="FFFF00"/>
                </a:solidFill>
                <a:sym typeface="Symbol" pitchFamily="18" charset="2"/>
              </a:rPr>
              <a:t>4- Séchage</a:t>
            </a:r>
            <a:endParaRPr lang="fr-FR" sz="2400" dirty="0" smtClean="0">
              <a:solidFill>
                <a:srgbClr val="FFFF00"/>
              </a:solidFill>
              <a:sym typeface="Symbol" pitchFamily="18" charset="2"/>
            </a:endParaRPr>
          </a:p>
          <a:p>
            <a:r>
              <a:rPr lang="fr-FR" sz="2400" dirty="0" smtClean="0">
                <a:sym typeface="Symbol" pitchFamily="18" charset="2"/>
              </a:rPr>
              <a:t></a:t>
            </a:r>
            <a:r>
              <a:rPr lang="fr-FR" sz="2400" dirty="0" smtClean="0"/>
              <a:t> Laisser sécher la lame à l’air, en position inclinée, après avoir essuyé la face inférieure de la lame avec du papier filtre.</a:t>
            </a:r>
            <a:endParaRPr lang="fr-FR" sz="2400" dirty="0" smtClean="0">
              <a:sym typeface="Symbol" pitchFamily="18" charset="2"/>
            </a:endParaRPr>
          </a:p>
          <a:p>
            <a:r>
              <a:rPr lang="fr-FR" sz="2400" dirty="0" smtClean="0">
                <a:sym typeface="Symbol" pitchFamily="18" charset="2"/>
              </a:rPr>
              <a:t></a:t>
            </a:r>
            <a:r>
              <a:rPr lang="fr-FR" sz="2400" dirty="0" smtClean="0"/>
              <a:t> Attendre au moins </a:t>
            </a:r>
            <a:r>
              <a:rPr lang="fr-FR" sz="2400" b="1" dirty="0" smtClean="0">
                <a:sym typeface="Symbol" pitchFamily="18" charset="2"/>
              </a:rPr>
              <a:t>5 minutes</a:t>
            </a:r>
            <a:r>
              <a:rPr lang="fr-FR" sz="2400" dirty="0" smtClean="0">
                <a:sym typeface="Symbol" pitchFamily="18" charset="2"/>
              </a:rPr>
              <a:t> avant l’examen microscopique du frottis</a:t>
            </a:r>
            <a:endParaRPr lang="fr-F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monanneeaucollege.com/microscope_fichiers/mcrpage1.gif"/>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lumMod val="60000"/>
              <a:lumOff val="40000"/>
            </a:schemeClr>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5004048" cy="707886"/>
          </a:xfrm>
          <a:prstGeom prst="rect">
            <a:avLst/>
          </a:prstGeom>
        </p:spPr>
        <p:txBody>
          <a:bodyPr wrap="square">
            <a:spAutoFit/>
          </a:bodyPr>
          <a:lstStyle/>
          <a:p>
            <a:r>
              <a:rPr lang="fr-FR" sz="4000" b="1" dirty="0" smtClean="0">
                <a:solidFill>
                  <a:srgbClr val="FFFF00"/>
                </a:solidFill>
              </a:rPr>
              <a:t>Les hématies</a:t>
            </a:r>
            <a:endParaRPr lang="fr-FR" sz="4000" b="1" dirty="0"/>
          </a:p>
        </p:txBody>
      </p:sp>
      <p:pic>
        <p:nvPicPr>
          <p:cNvPr id="3" name="Picture 3" descr="Neutro002"/>
          <p:cNvPicPr>
            <a:picLocks noChangeAspect="1" noChangeArrowheads="1"/>
          </p:cNvPicPr>
          <p:nvPr/>
        </p:nvPicPr>
        <p:blipFill>
          <a:blip r:embed="rId2" cstate="print"/>
          <a:srcRect l="48830" b="5507"/>
          <a:stretch>
            <a:fillRect/>
          </a:stretch>
        </p:blipFill>
        <p:spPr>
          <a:xfrm>
            <a:off x="0" y="1341438"/>
            <a:ext cx="3698875" cy="5327922"/>
          </a:xfrm>
          <a:prstGeom prst="rect">
            <a:avLst/>
          </a:prstGeom>
          <a:noFill/>
        </p:spPr>
      </p:pic>
      <p:sp>
        <p:nvSpPr>
          <p:cNvPr id="4" name="Rectangle 3"/>
          <p:cNvSpPr/>
          <p:nvPr/>
        </p:nvSpPr>
        <p:spPr>
          <a:xfrm>
            <a:off x="3995936" y="1340768"/>
            <a:ext cx="4572000" cy="3754874"/>
          </a:xfrm>
          <a:prstGeom prst="rect">
            <a:avLst/>
          </a:prstGeom>
        </p:spPr>
        <p:txBody>
          <a:bodyPr wrap="square">
            <a:spAutoFit/>
          </a:bodyPr>
          <a:lstStyle/>
          <a:p>
            <a:pPr>
              <a:spcBef>
                <a:spcPct val="50000"/>
              </a:spcBef>
              <a:buFont typeface="Wingdings" pitchFamily="2" charset="2"/>
              <a:buChar char="Ø"/>
            </a:pPr>
            <a:r>
              <a:rPr lang="fr-FR" sz="2800" b="1" dirty="0" smtClean="0"/>
              <a:t>Diamètre : 7,5 µm</a:t>
            </a:r>
          </a:p>
          <a:p>
            <a:pPr>
              <a:spcBef>
                <a:spcPct val="50000"/>
              </a:spcBef>
              <a:buFont typeface="Wingdings" pitchFamily="2" charset="2"/>
              <a:buChar char="Ø"/>
            </a:pPr>
            <a:endParaRPr lang="fr-FR" sz="2800" b="1" dirty="0" smtClean="0"/>
          </a:p>
          <a:p>
            <a:pPr>
              <a:buFont typeface="Wingdings" pitchFamily="2" charset="2"/>
              <a:buChar char="Ø"/>
            </a:pPr>
            <a:r>
              <a:rPr lang="fr-FR" sz="2800" b="1" dirty="0" smtClean="0"/>
              <a:t>Noyau : anucléés</a:t>
            </a:r>
          </a:p>
          <a:p>
            <a:r>
              <a:rPr lang="fr-FR" sz="2800" b="1" dirty="0" smtClean="0"/>
              <a:t>(Excepté pour les oiseaux et les batraciens)</a:t>
            </a:r>
          </a:p>
          <a:p>
            <a:pPr>
              <a:buFont typeface="Wingdings" pitchFamily="2" charset="2"/>
              <a:buChar char="Ø"/>
            </a:pPr>
            <a:endParaRPr lang="fr-FR" altLang="zh-CN" sz="2800" b="1" dirty="0" smtClean="0">
              <a:ea typeface="SimSun" pitchFamily="2" charset="-122"/>
            </a:endParaRPr>
          </a:p>
          <a:p>
            <a:pPr>
              <a:buFont typeface="Wingdings" pitchFamily="2" charset="2"/>
              <a:buChar char="Ø"/>
            </a:pPr>
            <a:r>
              <a:rPr lang="fr-FR" altLang="zh-CN" sz="2800" b="1" dirty="0" smtClean="0">
                <a:ea typeface="SimSun" pitchFamily="2" charset="-122"/>
              </a:rPr>
              <a:t>Cytoplasme : pas de </a:t>
            </a:r>
            <a:r>
              <a:rPr lang="fr-FR" altLang="zh-CN" sz="2800" b="1" dirty="0" err="1" smtClean="0">
                <a:ea typeface="SimSun" pitchFamily="2" charset="-122"/>
              </a:rPr>
              <a:t>granulati</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7529625" cy="646331"/>
          </a:xfrm>
          <a:prstGeom prst="rect">
            <a:avLst/>
          </a:prstGeom>
        </p:spPr>
        <p:txBody>
          <a:bodyPr wrap="none">
            <a:spAutoFit/>
          </a:bodyPr>
          <a:lstStyle/>
          <a:p>
            <a:r>
              <a:rPr lang="fr-FR" sz="3600" b="1" u="sng" dirty="0" smtClean="0"/>
              <a:t>Principales pathologies des hématies</a:t>
            </a:r>
            <a:endParaRPr lang="en-US" sz="3600" b="1" u="sng" dirty="0"/>
          </a:p>
        </p:txBody>
      </p:sp>
      <p:pic>
        <p:nvPicPr>
          <p:cNvPr id="3" name="Picture 5" descr="ery1_g"/>
          <p:cNvPicPr>
            <a:picLocks noChangeAspect="1" noChangeArrowheads="1"/>
          </p:cNvPicPr>
          <p:nvPr/>
        </p:nvPicPr>
        <p:blipFill>
          <a:blip r:embed="rId2" cstate="print"/>
          <a:srcRect/>
          <a:stretch>
            <a:fillRect/>
          </a:stretch>
        </p:blipFill>
        <p:spPr bwMode="auto">
          <a:xfrm>
            <a:off x="251520" y="1268760"/>
            <a:ext cx="8208912" cy="3456682"/>
          </a:xfrm>
          <a:prstGeom prst="rect">
            <a:avLst/>
          </a:prstGeom>
          <a:noFill/>
          <a:ln w="9525">
            <a:noFill/>
            <a:miter lim="800000"/>
            <a:headEnd/>
            <a:tailEnd/>
          </a:ln>
        </p:spPr>
      </p:pic>
      <p:sp>
        <p:nvSpPr>
          <p:cNvPr id="4" name="Rectangle 3"/>
          <p:cNvSpPr/>
          <p:nvPr/>
        </p:nvSpPr>
        <p:spPr>
          <a:xfrm>
            <a:off x="251520" y="4919008"/>
            <a:ext cx="8892480" cy="1938992"/>
          </a:xfrm>
          <a:prstGeom prst="rect">
            <a:avLst/>
          </a:prstGeom>
        </p:spPr>
        <p:txBody>
          <a:bodyPr wrap="square">
            <a:spAutoFit/>
          </a:bodyPr>
          <a:lstStyle/>
          <a:p>
            <a:r>
              <a:rPr lang="fr-FR" sz="2400" b="1" dirty="0" smtClean="0"/>
              <a:t>L'</a:t>
            </a:r>
            <a:r>
              <a:rPr lang="fr-FR" sz="2400" b="1" dirty="0" err="1" smtClean="0"/>
              <a:t>anisocytose</a:t>
            </a:r>
            <a:r>
              <a:rPr lang="fr-FR" sz="2400" b="1" dirty="0" smtClean="0"/>
              <a:t> et l'</a:t>
            </a:r>
            <a:r>
              <a:rPr lang="fr-FR" sz="2400" b="1" dirty="0" err="1" smtClean="0"/>
              <a:t>anisochromie</a:t>
            </a:r>
            <a:r>
              <a:rPr lang="fr-FR" sz="2400" b="1" dirty="0" smtClean="0"/>
              <a:t> sont des </a:t>
            </a:r>
          </a:p>
          <a:p>
            <a:r>
              <a:rPr lang="fr-FR" sz="2400" b="1" dirty="0" smtClean="0"/>
              <a:t>signes de régénération, dans la mesure </a:t>
            </a:r>
          </a:p>
          <a:p>
            <a:r>
              <a:rPr lang="fr-FR" sz="2400" b="1" dirty="0" smtClean="0"/>
              <a:t>où les jeunes hématies sont plus basophiles</a:t>
            </a:r>
          </a:p>
          <a:p>
            <a:r>
              <a:rPr lang="fr-FR" sz="2400" b="1" dirty="0" smtClean="0"/>
              <a:t> et plus grosses. Un </a:t>
            </a:r>
            <a:r>
              <a:rPr lang="fr-FR" sz="2400" b="1" dirty="0" err="1" smtClean="0"/>
              <a:t>erytroblaste</a:t>
            </a:r>
            <a:r>
              <a:rPr lang="fr-FR" sz="2400" b="1" dirty="0" smtClean="0"/>
              <a:t> (hématie</a:t>
            </a:r>
          </a:p>
          <a:p>
            <a:r>
              <a:rPr lang="fr-FR" sz="2400" b="1" dirty="0" smtClean="0"/>
              <a:t> nucléée) est visible en haut du champ</a:t>
            </a:r>
            <a:r>
              <a:rPr lang="fr-FR" dirty="0" smtClean="0"/>
              <a:t>.</a:t>
            </a: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abesia_divergens_and_retic"/>
          <p:cNvPicPr>
            <a:picLocks noChangeAspect="1" noChangeArrowheads="1"/>
          </p:cNvPicPr>
          <p:nvPr/>
        </p:nvPicPr>
        <p:blipFill>
          <a:blip r:embed="rId2" cstate="print"/>
          <a:srcRect/>
          <a:stretch>
            <a:fillRect/>
          </a:stretch>
        </p:blipFill>
        <p:spPr bwMode="auto">
          <a:xfrm>
            <a:off x="179512" y="188640"/>
            <a:ext cx="3744416" cy="4536504"/>
          </a:xfrm>
          <a:prstGeom prst="rect">
            <a:avLst/>
          </a:prstGeom>
          <a:noFill/>
          <a:ln w="9525">
            <a:noFill/>
            <a:miter lim="800000"/>
            <a:headEnd/>
            <a:tailEnd/>
          </a:ln>
        </p:spPr>
      </p:pic>
      <p:sp>
        <p:nvSpPr>
          <p:cNvPr id="3" name="Rectangle 2"/>
          <p:cNvSpPr/>
          <p:nvPr/>
        </p:nvSpPr>
        <p:spPr>
          <a:xfrm>
            <a:off x="251520" y="5085184"/>
            <a:ext cx="3672408" cy="584775"/>
          </a:xfrm>
          <a:prstGeom prst="rect">
            <a:avLst/>
          </a:prstGeom>
        </p:spPr>
        <p:txBody>
          <a:bodyPr wrap="square">
            <a:spAutoFit/>
          </a:bodyPr>
          <a:lstStyle/>
          <a:p>
            <a:r>
              <a:rPr lang="fr-FR" sz="3200" dirty="0" err="1" smtClean="0">
                <a:solidFill>
                  <a:srgbClr val="FFFF00"/>
                </a:solidFill>
                <a:latin typeface="Tahoma" pitchFamily="34" charset="0"/>
              </a:rPr>
              <a:t>Babésia</a:t>
            </a:r>
            <a:r>
              <a:rPr lang="fr-FR" sz="3200" dirty="0" smtClean="0">
                <a:solidFill>
                  <a:srgbClr val="FFFF00"/>
                </a:solidFill>
                <a:latin typeface="Tahoma" pitchFamily="34" charset="0"/>
              </a:rPr>
              <a:t> </a:t>
            </a:r>
            <a:r>
              <a:rPr lang="fr-FR" sz="3200" dirty="0" err="1" smtClean="0">
                <a:solidFill>
                  <a:srgbClr val="FFFF00"/>
                </a:solidFill>
                <a:latin typeface="Tahoma" pitchFamily="34" charset="0"/>
              </a:rPr>
              <a:t>bovis</a:t>
            </a:r>
            <a:endParaRPr lang="fr-FR" sz="3200" dirty="0">
              <a:solidFill>
                <a:srgbClr val="FFFF00"/>
              </a:solidFill>
              <a:latin typeface="Tahoma" pitchFamily="34" charset="0"/>
            </a:endParaRPr>
          </a:p>
        </p:txBody>
      </p:sp>
      <p:pic>
        <p:nvPicPr>
          <p:cNvPr id="4" name="Picture 7" descr="babesia_canis_in_blood_giem">
            <a:hlinkClick r:id="rId3"/>
          </p:cNvPr>
          <p:cNvPicPr>
            <a:picLocks noChangeAspect="1" noChangeArrowheads="1"/>
          </p:cNvPicPr>
          <p:nvPr/>
        </p:nvPicPr>
        <p:blipFill>
          <a:blip r:embed="rId4" cstate="print"/>
          <a:srcRect/>
          <a:stretch>
            <a:fillRect/>
          </a:stretch>
        </p:blipFill>
        <p:spPr bwMode="auto">
          <a:xfrm>
            <a:off x="4139952" y="188640"/>
            <a:ext cx="4646861" cy="4392487"/>
          </a:xfrm>
          <a:prstGeom prst="rect">
            <a:avLst/>
          </a:prstGeom>
          <a:noFill/>
          <a:ln w="9525">
            <a:noFill/>
            <a:miter lim="800000"/>
            <a:headEnd/>
            <a:tailEnd/>
          </a:ln>
        </p:spPr>
      </p:pic>
      <p:sp>
        <p:nvSpPr>
          <p:cNvPr id="5" name="Rectangle 4"/>
          <p:cNvSpPr/>
          <p:nvPr/>
        </p:nvSpPr>
        <p:spPr>
          <a:xfrm>
            <a:off x="5292080" y="5013176"/>
            <a:ext cx="2315186" cy="523220"/>
          </a:xfrm>
          <a:prstGeom prst="rect">
            <a:avLst/>
          </a:prstGeom>
        </p:spPr>
        <p:txBody>
          <a:bodyPr wrap="none">
            <a:spAutoFit/>
          </a:bodyPr>
          <a:lstStyle/>
          <a:p>
            <a:r>
              <a:rPr lang="fr-FR" sz="2800" dirty="0" err="1" smtClean="0">
                <a:solidFill>
                  <a:srgbClr val="FFFF00"/>
                </a:solidFill>
                <a:latin typeface="Tahoma" pitchFamily="34" charset="0"/>
              </a:rPr>
              <a:t>Babésia</a:t>
            </a:r>
            <a:r>
              <a:rPr lang="fr-FR" sz="2800" dirty="0" smtClean="0">
                <a:solidFill>
                  <a:srgbClr val="FFFF00"/>
                </a:solidFill>
                <a:latin typeface="Tahoma" pitchFamily="34" charset="0"/>
              </a:rPr>
              <a:t> </a:t>
            </a:r>
            <a:r>
              <a:rPr lang="fr-FR" sz="2800" dirty="0" err="1" smtClean="0">
                <a:solidFill>
                  <a:srgbClr val="FFFF00"/>
                </a:solidFill>
                <a:latin typeface="Tahoma" pitchFamily="34" charset="0"/>
              </a:rPr>
              <a:t>canis</a:t>
            </a:r>
            <a:endParaRPr lang="fr-FR" sz="2800" dirty="0">
              <a:solidFill>
                <a:srgbClr val="FFFF00"/>
              </a:solidFill>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rrowheads="1"/>
          </p:cNvSpPr>
          <p:nvPr>
            <p:ph type="title"/>
          </p:nvPr>
        </p:nvSpPr>
        <p:spPr>
          <a:xfrm>
            <a:off x="457200" y="253536"/>
            <a:ext cx="8229600" cy="1143000"/>
          </a:xfrm>
        </p:spPr>
        <p:txBody>
          <a:bodyPr>
            <a:normAutofit fontScale="90000"/>
          </a:bodyPr>
          <a:lstStyle/>
          <a:p>
            <a:pPr marL="54864" indent="0" fontAlgn="auto">
              <a:spcAft>
                <a:spcPts val="0"/>
              </a:spcAft>
              <a:defRPr/>
            </a:pPr>
            <a:r>
              <a:rPr lang="fr-FR" smtClean="0">
                <a:solidFill>
                  <a:srgbClr val="FFFF00"/>
                </a:solidFill>
              </a:rPr>
              <a:t>Les granulocytes  neutrophiles</a:t>
            </a:r>
          </a:p>
        </p:txBody>
      </p:sp>
      <p:pic>
        <p:nvPicPr>
          <p:cNvPr id="414723" name="Picture 3" descr="Neutro002"/>
          <p:cNvPicPr>
            <a:picLocks noGrp="1" noChangeAspect="1" noChangeArrowheads="1"/>
          </p:cNvPicPr>
          <p:nvPr>
            <p:ph idx="1"/>
          </p:nvPr>
        </p:nvPicPr>
        <p:blipFill>
          <a:blip r:embed="rId2" cstate="print"/>
          <a:srcRect/>
          <a:stretch>
            <a:fillRect/>
          </a:stretch>
        </p:blipFill>
        <p:spPr>
          <a:xfrm>
            <a:off x="684213" y="1268413"/>
            <a:ext cx="3240087" cy="2430462"/>
          </a:xfrm>
          <a:noFill/>
        </p:spPr>
      </p:pic>
      <p:pic>
        <p:nvPicPr>
          <p:cNvPr id="414724" name="Picture 4" descr="Neutro031"/>
          <p:cNvPicPr>
            <a:picLocks noChangeAspect="1" noChangeArrowheads="1"/>
          </p:cNvPicPr>
          <p:nvPr/>
        </p:nvPicPr>
        <p:blipFill>
          <a:blip r:embed="rId3" cstate="print"/>
          <a:srcRect/>
          <a:stretch>
            <a:fillRect/>
          </a:stretch>
        </p:blipFill>
        <p:spPr bwMode="auto">
          <a:xfrm>
            <a:off x="684213" y="3789363"/>
            <a:ext cx="3240087" cy="2430462"/>
          </a:xfrm>
          <a:prstGeom prst="rect">
            <a:avLst/>
          </a:prstGeom>
          <a:noFill/>
          <a:ln w="9525">
            <a:noFill/>
            <a:miter lim="800000"/>
            <a:headEnd/>
            <a:tailEnd/>
          </a:ln>
        </p:spPr>
      </p:pic>
      <p:pic>
        <p:nvPicPr>
          <p:cNvPr id="414725" name="Picture 5" descr="Neutro020"/>
          <p:cNvPicPr>
            <a:picLocks noChangeAspect="1" noChangeArrowheads="1"/>
          </p:cNvPicPr>
          <p:nvPr/>
        </p:nvPicPr>
        <p:blipFill>
          <a:blip r:embed="rId4" cstate="print"/>
          <a:srcRect l="42323" t="48727" r="13445" b="7687"/>
          <a:stretch>
            <a:fillRect/>
          </a:stretch>
        </p:blipFill>
        <p:spPr bwMode="auto">
          <a:xfrm>
            <a:off x="5795963" y="1484313"/>
            <a:ext cx="1655762" cy="1223962"/>
          </a:xfrm>
          <a:prstGeom prst="rect">
            <a:avLst/>
          </a:prstGeom>
          <a:noFill/>
          <a:ln w="9525">
            <a:noFill/>
            <a:miter lim="800000"/>
            <a:headEnd/>
            <a:tailEnd/>
          </a:ln>
        </p:spPr>
      </p:pic>
      <p:pic>
        <p:nvPicPr>
          <p:cNvPr id="414726" name="Picture 6" descr="Neutro024"/>
          <p:cNvPicPr>
            <a:picLocks noChangeAspect="1" noChangeArrowheads="1"/>
          </p:cNvPicPr>
          <p:nvPr/>
        </p:nvPicPr>
        <p:blipFill>
          <a:blip r:embed="rId5" cstate="print"/>
          <a:srcRect l="14163" t="30681" r="46898" b="17421"/>
          <a:stretch>
            <a:fillRect/>
          </a:stretch>
        </p:blipFill>
        <p:spPr bwMode="auto">
          <a:xfrm>
            <a:off x="4140200" y="1341438"/>
            <a:ext cx="1584325" cy="1584325"/>
          </a:xfrm>
          <a:prstGeom prst="rect">
            <a:avLst/>
          </a:prstGeom>
          <a:noFill/>
          <a:ln w="9525">
            <a:noFill/>
            <a:miter lim="800000"/>
            <a:headEnd/>
            <a:tailEnd/>
          </a:ln>
        </p:spPr>
      </p:pic>
      <p:sp>
        <p:nvSpPr>
          <p:cNvPr id="414727" name="Text Box 7"/>
          <p:cNvSpPr txBox="1">
            <a:spLocks noChangeArrowheads="1"/>
          </p:cNvSpPr>
          <p:nvPr/>
        </p:nvSpPr>
        <p:spPr bwMode="auto">
          <a:xfrm>
            <a:off x="4140200" y="3141663"/>
            <a:ext cx="4535488" cy="2563812"/>
          </a:xfrm>
          <a:prstGeom prst="rect">
            <a:avLst/>
          </a:prstGeom>
          <a:noFill/>
          <a:ln w="9525">
            <a:noFill/>
            <a:miter lim="800000"/>
            <a:headEnd/>
            <a:tailEnd/>
          </a:ln>
        </p:spPr>
        <p:txBody>
          <a:bodyPr>
            <a:spAutoFit/>
          </a:bodyPr>
          <a:lstStyle/>
          <a:p>
            <a:pPr rtl="0">
              <a:buFont typeface="Wingdings" pitchFamily="2" charset="2"/>
              <a:buChar char="Ø"/>
            </a:pPr>
            <a:r>
              <a:rPr lang="fr-FR" b="1"/>
              <a:t>Diamètre :</a:t>
            </a:r>
            <a:r>
              <a:rPr lang="fr-FR"/>
              <a:t> 15 µm</a:t>
            </a:r>
          </a:p>
          <a:p>
            <a:pPr rtl="0">
              <a:buFont typeface="Wingdings" pitchFamily="2" charset="2"/>
              <a:buChar char="Ø"/>
            </a:pPr>
            <a:endParaRPr lang="fr-FR"/>
          </a:p>
          <a:p>
            <a:pPr rtl="0">
              <a:buFont typeface="Wingdings" pitchFamily="2" charset="2"/>
              <a:buChar char="Ø"/>
            </a:pPr>
            <a:r>
              <a:rPr lang="fr-FR" b="1"/>
              <a:t>Noyau :</a:t>
            </a:r>
            <a:r>
              <a:rPr lang="fr-FR"/>
              <a:t> polylobé (3 ou  4 lobes en général) </a:t>
            </a:r>
          </a:p>
          <a:p>
            <a:pPr rtl="0">
              <a:buFont typeface="Wingdings" pitchFamily="2" charset="2"/>
              <a:buChar char="Ø"/>
            </a:pPr>
            <a:endParaRPr lang="fr-FR" altLang="zh-CN">
              <a:ea typeface="SimSun" pitchFamily="2" charset="-122"/>
            </a:endParaRPr>
          </a:p>
          <a:p>
            <a:pPr algn="dist" rtl="0">
              <a:buFont typeface="Wingdings" pitchFamily="2" charset="2"/>
              <a:buChar char="Ø"/>
            </a:pPr>
            <a:r>
              <a:rPr lang="fr-FR" altLang="zh-CN" b="1">
                <a:ea typeface="SimSun" pitchFamily="2" charset="-122"/>
              </a:rPr>
              <a:t>Cytoplasme :</a:t>
            </a:r>
            <a:r>
              <a:rPr lang="fr-FR" altLang="zh-CN">
                <a:ea typeface="SimSun" pitchFamily="2" charset="-122"/>
              </a:rPr>
              <a:t> deux types de granulations : azurophiles non spécifiques peu nombreuses et neutrophiles spécifiques nombreuses.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4722"/>
                                        </p:tgtEl>
                                        <p:attrNameLst>
                                          <p:attrName>style.visibility</p:attrName>
                                        </p:attrNameLst>
                                      </p:cBhvr>
                                      <p:to>
                                        <p:strVal val="visible"/>
                                      </p:to>
                                    </p:set>
                                    <p:anim calcmode="lin" valueType="num">
                                      <p:cBhvr>
                                        <p:cTn id="7" dur="500" fill="hold"/>
                                        <p:tgtEl>
                                          <p:spTgt spid="414722"/>
                                        </p:tgtEl>
                                        <p:attrNameLst>
                                          <p:attrName>ppt_w</p:attrName>
                                        </p:attrNameLst>
                                      </p:cBhvr>
                                      <p:tavLst>
                                        <p:tav tm="0">
                                          <p:val>
                                            <p:fltVal val="0"/>
                                          </p:val>
                                        </p:tav>
                                        <p:tav tm="100000">
                                          <p:val>
                                            <p:strVal val="#ppt_w"/>
                                          </p:val>
                                        </p:tav>
                                      </p:tavLst>
                                    </p:anim>
                                    <p:anim calcmode="lin" valueType="num">
                                      <p:cBhvr>
                                        <p:cTn id="8" dur="500" fill="hold"/>
                                        <p:tgtEl>
                                          <p:spTgt spid="4147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4723"/>
                                        </p:tgtEl>
                                        <p:attrNameLst>
                                          <p:attrName>style.visibility</p:attrName>
                                        </p:attrNameLst>
                                      </p:cBhvr>
                                      <p:to>
                                        <p:strVal val="visible"/>
                                      </p:to>
                                    </p:set>
                                    <p:animEffect transition="in" filter="blinds(horizontal)">
                                      <p:cBhvr>
                                        <p:cTn id="13" dur="500"/>
                                        <p:tgtEl>
                                          <p:spTgt spid="4147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4724"/>
                                        </p:tgtEl>
                                        <p:attrNameLst>
                                          <p:attrName>style.visibility</p:attrName>
                                        </p:attrNameLst>
                                      </p:cBhvr>
                                      <p:to>
                                        <p:strVal val="visible"/>
                                      </p:to>
                                    </p:set>
                                    <p:animEffect transition="in" filter="blinds(horizontal)">
                                      <p:cBhvr>
                                        <p:cTn id="18" dur="500"/>
                                        <p:tgtEl>
                                          <p:spTgt spid="4147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4726"/>
                                        </p:tgtEl>
                                        <p:attrNameLst>
                                          <p:attrName>style.visibility</p:attrName>
                                        </p:attrNameLst>
                                      </p:cBhvr>
                                      <p:to>
                                        <p:strVal val="visible"/>
                                      </p:to>
                                    </p:set>
                                    <p:animEffect transition="in" filter="blinds(horizontal)">
                                      <p:cBhvr>
                                        <p:cTn id="23" dur="500"/>
                                        <p:tgtEl>
                                          <p:spTgt spid="4147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14725"/>
                                        </p:tgtEl>
                                        <p:attrNameLst>
                                          <p:attrName>style.visibility</p:attrName>
                                        </p:attrNameLst>
                                      </p:cBhvr>
                                      <p:to>
                                        <p:strVal val="visible"/>
                                      </p:to>
                                    </p:set>
                                    <p:animEffect transition="in" filter="blinds(horizontal)">
                                      <p:cBhvr>
                                        <p:cTn id="28" dur="500"/>
                                        <p:tgtEl>
                                          <p:spTgt spid="41472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4727"/>
                                        </p:tgtEl>
                                        <p:attrNameLst>
                                          <p:attrName>style.visibility</p:attrName>
                                        </p:attrNameLst>
                                      </p:cBhvr>
                                      <p:to>
                                        <p:strVal val="visible"/>
                                      </p:to>
                                    </p:set>
                                    <p:anim calcmode="lin" valueType="num">
                                      <p:cBhvr additive="base">
                                        <p:cTn id="33" dur="500" fill="hold"/>
                                        <p:tgtEl>
                                          <p:spTgt spid="414727"/>
                                        </p:tgtEl>
                                        <p:attrNameLst>
                                          <p:attrName>ppt_x</p:attrName>
                                        </p:attrNameLst>
                                      </p:cBhvr>
                                      <p:tavLst>
                                        <p:tav tm="0">
                                          <p:val>
                                            <p:strVal val="#ppt_x"/>
                                          </p:val>
                                        </p:tav>
                                        <p:tav tm="100000">
                                          <p:val>
                                            <p:strVal val="#ppt_x"/>
                                          </p:val>
                                        </p:tav>
                                      </p:tavLst>
                                    </p:anim>
                                    <p:anim calcmode="lin" valueType="num">
                                      <p:cBhvr additive="base">
                                        <p:cTn id="34" dur="500" fill="hold"/>
                                        <p:tgtEl>
                                          <p:spTgt spid="414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09310"/>
          </a:xfrm>
          <a:prstGeom prst="rect">
            <a:avLst/>
          </a:prstGeom>
        </p:spPr>
        <p:txBody>
          <a:bodyPr wrap="square">
            <a:spAutoFit/>
          </a:bodyPr>
          <a:lstStyle/>
          <a:p>
            <a:r>
              <a:rPr lang="fr-FR" sz="5400" dirty="0" smtClean="0">
                <a:cs typeface="Times New Roman" pitchFamily="18" charset="0"/>
              </a:rPr>
              <a:t>Le sang est composé d'un liquide</a:t>
            </a:r>
            <a:r>
              <a:rPr lang="fr-FR" sz="5400" dirty="0" smtClean="0">
                <a:solidFill>
                  <a:srgbClr val="FFC000"/>
                </a:solidFill>
                <a:cs typeface="Times New Roman" pitchFamily="18" charset="0"/>
              </a:rPr>
              <a:t>, le plasma</a:t>
            </a:r>
            <a:r>
              <a:rPr lang="fr-FR" sz="5400" dirty="0" smtClean="0">
                <a:cs typeface="Times New Roman" pitchFamily="18" charset="0"/>
              </a:rPr>
              <a:t>, dans lequel flottent des cellules </a:t>
            </a:r>
            <a:r>
              <a:rPr lang="fr-FR" sz="5400" b="1" dirty="0" smtClean="0">
                <a:solidFill>
                  <a:srgbClr val="FFC000"/>
                </a:solidFill>
                <a:cs typeface="Times New Roman" pitchFamily="18" charset="0"/>
              </a:rPr>
              <a:t>(globules rouges, blancs et plaquettes) et un grand nombre de substances (protéines, hormones, vitamines,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0" y="582613"/>
            <a:ext cx="9144000" cy="0"/>
          </a:xfrm>
          <a:prstGeom prst="rect">
            <a:avLst/>
          </a:prstGeom>
          <a:noFill/>
          <a:ln w="9525">
            <a:noFill/>
            <a:miter lim="800000"/>
            <a:headEnd/>
            <a:tailEnd/>
          </a:ln>
        </p:spPr>
        <p:txBody>
          <a:bodyPr wrap="none" anchor="ctr">
            <a:spAutoFit/>
          </a:bodyPr>
          <a:lstStyle/>
          <a:p>
            <a:endParaRPr lang="fr-FR"/>
          </a:p>
        </p:txBody>
      </p:sp>
      <p:sp>
        <p:nvSpPr>
          <p:cNvPr id="80899" name="Rectangle 4"/>
          <p:cNvSpPr>
            <a:spLocks noChangeArrowheads="1"/>
          </p:cNvSpPr>
          <p:nvPr/>
        </p:nvSpPr>
        <p:spPr bwMode="auto">
          <a:xfrm>
            <a:off x="0" y="2297113"/>
            <a:ext cx="484188" cy="274637"/>
          </a:xfrm>
          <a:prstGeom prst="rect">
            <a:avLst/>
          </a:prstGeom>
          <a:noFill/>
          <a:ln w="9525">
            <a:noFill/>
            <a:miter lim="800000"/>
            <a:headEnd/>
            <a:tailEnd/>
          </a:ln>
        </p:spPr>
        <p:txBody>
          <a:bodyPr wrap="none" anchor="ctr">
            <a:spAutoFit/>
          </a:bodyPr>
          <a:lstStyle/>
          <a:p>
            <a:pPr algn="justLow"/>
            <a:r>
              <a:rPr lang="fr-FR" sz="1200">
                <a:cs typeface="Times New Roman" pitchFamily="18" charset="0"/>
              </a:rPr>
              <a:t>  </a:t>
            </a:r>
            <a:r>
              <a:rPr lang="en-US" sz="1200">
                <a:solidFill>
                  <a:srgbClr val="000000"/>
                </a:solidFill>
                <a:cs typeface="Times New Roman" pitchFamily="18" charset="0"/>
              </a:rPr>
              <a:t>     </a:t>
            </a:r>
            <a:endParaRPr lang="en-US"/>
          </a:p>
        </p:txBody>
      </p:sp>
      <p:sp>
        <p:nvSpPr>
          <p:cNvPr id="80900" name="Rectangle 5"/>
          <p:cNvSpPr>
            <a:spLocks noChangeArrowheads="1"/>
          </p:cNvSpPr>
          <p:nvPr/>
        </p:nvSpPr>
        <p:spPr bwMode="auto">
          <a:xfrm>
            <a:off x="0" y="4286250"/>
            <a:ext cx="441325" cy="274638"/>
          </a:xfrm>
          <a:prstGeom prst="rect">
            <a:avLst/>
          </a:prstGeom>
          <a:noFill/>
          <a:ln w="9525">
            <a:noFill/>
            <a:miter lim="800000"/>
            <a:headEnd/>
            <a:tailEnd/>
          </a:ln>
        </p:spPr>
        <p:txBody>
          <a:bodyPr wrap="none" anchor="ctr">
            <a:spAutoFit/>
          </a:bodyPr>
          <a:lstStyle/>
          <a:p>
            <a:pPr algn="justLow"/>
            <a:r>
              <a:rPr lang="fr-FR" sz="1200">
                <a:cs typeface="Times New Roman" pitchFamily="18" charset="0"/>
              </a:rPr>
              <a:t>      </a:t>
            </a:r>
            <a:endParaRPr lang="fr-FR"/>
          </a:p>
        </p:txBody>
      </p:sp>
      <p:sp>
        <p:nvSpPr>
          <p:cNvPr id="80901" name="Rectangle 6"/>
          <p:cNvSpPr>
            <a:spLocks noChangeArrowheads="1"/>
          </p:cNvSpPr>
          <p:nvPr/>
        </p:nvSpPr>
        <p:spPr bwMode="auto">
          <a:xfrm>
            <a:off x="0" y="6275388"/>
            <a:ext cx="9144000" cy="0"/>
          </a:xfrm>
          <a:prstGeom prst="rect">
            <a:avLst/>
          </a:prstGeom>
          <a:noFill/>
          <a:ln w="9525">
            <a:noFill/>
            <a:miter lim="800000"/>
            <a:headEnd/>
            <a:tailEnd/>
          </a:ln>
        </p:spPr>
        <p:txBody>
          <a:bodyPr wrap="none" anchor="ctr">
            <a:spAutoFit/>
          </a:bodyPr>
          <a:lstStyle/>
          <a:p>
            <a:pPr algn="r"/>
            <a:endParaRPr lang="fr-FR"/>
          </a:p>
        </p:txBody>
      </p:sp>
      <p:pic>
        <p:nvPicPr>
          <p:cNvPr id="80902" name="ipfYzNbTaXh_IpgFM:" descr="ANd9GcTXmB3NUAdas8rm-JBf70j2jcyWdq_GVH-6GDaDUbXiALd0p-RqoGGRvw"/>
          <p:cNvPicPr>
            <a:picLocks noChangeAspect="1" noChangeArrowheads="1"/>
          </p:cNvPicPr>
          <p:nvPr/>
        </p:nvPicPr>
        <p:blipFill>
          <a:blip r:embed="rId2" cstate="print"/>
          <a:srcRect/>
          <a:stretch>
            <a:fillRect/>
          </a:stretch>
        </p:blipFill>
        <p:spPr bwMode="auto">
          <a:xfrm>
            <a:off x="323850" y="188913"/>
            <a:ext cx="2484438" cy="2133600"/>
          </a:xfrm>
          <a:prstGeom prst="rect">
            <a:avLst/>
          </a:prstGeom>
          <a:noFill/>
          <a:ln w="9525">
            <a:noFill/>
            <a:miter lim="800000"/>
            <a:headEnd/>
            <a:tailEnd/>
          </a:ln>
        </p:spPr>
      </p:pic>
      <p:pic>
        <p:nvPicPr>
          <p:cNvPr id="80903" name="ipfsHI5KcED4HypJM:" descr="ANd9GcSAUZGAeQN-6EBZM_dsUjxqqfbBhlVMUiG_tRxxo_0hsOznOf3Zgf7uYew"/>
          <p:cNvPicPr>
            <a:picLocks noChangeAspect="1" noChangeArrowheads="1"/>
          </p:cNvPicPr>
          <p:nvPr/>
        </p:nvPicPr>
        <p:blipFill>
          <a:blip r:embed="rId3" cstate="print"/>
          <a:srcRect/>
          <a:stretch>
            <a:fillRect/>
          </a:stretch>
        </p:blipFill>
        <p:spPr bwMode="auto">
          <a:xfrm>
            <a:off x="3419475" y="2060575"/>
            <a:ext cx="2232025" cy="2305050"/>
          </a:xfrm>
          <a:prstGeom prst="rect">
            <a:avLst/>
          </a:prstGeom>
          <a:noFill/>
          <a:ln w="9525">
            <a:noFill/>
            <a:miter lim="800000"/>
            <a:headEnd/>
            <a:tailEnd/>
          </a:ln>
        </p:spPr>
      </p:pic>
      <p:pic>
        <p:nvPicPr>
          <p:cNvPr id="80904" name="ipf2QeO4zWCtRfWcM:" descr="ANd9GcRIRktcZWnZ_AfUU0XWNtjNwzI5JNirWCC7XpTycCF8sNGdhbqaSoOsDg"/>
          <p:cNvPicPr>
            <a:picLocks noChangeAspect="1" noChangeArrowheads="1"/>
          </p:cNvPicPr>
          <p:nvPr/>
        </p:nvPicPr>
        <p:blipFill>
          <a:blip r:embed="rId4" cstate="print"/>
          <a:srcRect/>
          <a:stretch>
            <a:fillRect/>
          </a:stretch>
        </p:blipFill>
        <p:spPr bwMode="auto">
          <a:xfrm>
            <a:off x="6443663" y="4149725"/>
            <a:ext cx="2384425" cy="2278063"/>
          </a:xfrm>
          <a:prstGeom prst="rect">
            <a:avLst/>
          </a:prstGeom>
          <a:noFill/>
          <a:ln w="9525">
            <a:noFill/>
            <a:miter lim="800000"/>
            <a:headEnd/>
            <a:tailEnd/>
          </a:ln>
        </p:spPr>
      </p:pic>
      <p:sp>
        <p:nvSpPr>
          <p:cNvPr id="455690" name="Rectangle 10"/>
          <p:cNvSpPr>
            <a:spLocks noGrp="1" noRot="1" noChangeArrowheads="1"/>
          </p:cNvSpPr>
          <p:nvPr>
            <p:ph type="title"/>
          </p:nvPr>
        </p:nvSpPr>
        <p:spPr>
          <a:xfrm>
            <a:off x="2916238" y="228600"/>
            <a:ext cx="5895975" cy="1325563"/>
          </a:xfrm>
        </p:spPr>
        <p:txBody>
          <a:bodyPr/>
          <a:lstStyle/>
          <a:p>
            <a:pPr marL="54864" indent="0" fontAlgn="auto">
              <a:spcAft>
                <a:spcPts val="0"/>
              </a:spcAft>
              <a:defRPr/>
            </a:pPr>
            <a:r>
              <a:rPr lang="fr-FR" sz="4000" smtClean="0">
                <a:solidFill>
                  <a:srgbClr val="FFFF00"/>
                </a:solidFill>
              </a:rPr>
              <a:t>Les granulocytes  neutrophiles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5690"/>
                                        </p:tgtEl>
                                        <p:attrNameLst>
                                          <p:attrName>style.visibility</p:attrName>
                                        </p:attrNameLst>
                                      </p:cBhvr>
                                      <p:to>
                                        <p:strVal val="visible"/>
                                      </p:to>
                                    </p:set>
                                    <p:anim calcmode="lin" valueType="num">
                                      <p:cBhvr>
                                        <p:cTn id="7" dur="500" fill="hold"/>
                                        <p:tgtEl>
                                          <p:spTgt spid="455690"/>
                                        </p:tgtEl>
                                        <p:attrNameLst>
                                          <p:attrName>ppt_w</p:attrName>
                                        </p:attrNameLst>
                                      </p:cBhvr>
                                      <p:tavLst>
                                        <p:tav tm="0">
                                          <p:val>
                                            <p:fltVal val="0"/>
                                          </p:val>
                                        </p:tav>
                                        <p:tav tm="100000">
                                          <p:val>
                                            <p:strVal val="#ppt_w"/>
                                          </p:val>
                                        </p:tav>
                                      </p:tavLst>
                                    </p:anim>
                                    <p:anim calcmode="lin" valueType="num">
                                      <p:cBhvr>
                                        <p:cTn id="8" dur="500" fill="hold"/>
                                        <p:tgtEl>
                                          <p:spTgt spid="4556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rrowheads="1"/>
          </p:cNvSpPr>
          <p:nvPr>
            <p:ph type="title"/>
          </p:nvPr>
        </p:nvSpPr>
        <p:spPr>
          <a:xfrm>
            <a:off x="323850" y="0"/>
            <a:ext cx="8509000" cy="1325563"/>
          </a:xfrm>
        </p:spPr>
        <p:txBody>
          <a:bodyPr/>
          <a:lstStyle/>
          <a:p>
            <a:pPr marL="54864" indent="0" fontAlgn="auto">
              <a:spcAft>
                <a:spcPts val="0"/>
              </a:spcAft>
              <a:defRPr/>
            </a:pPr>
            <a:r>
              <a:rPr lang="fr-FR" dirty="0" smtClean="0">
                <a:solidFill>
                  <a:srgbClr val="FFFF00"/>
                </a:solidFill>
              </a:rPr>
              <a:t>Granulocyte éosinophile</a:t>
            </a:r>
          </a:p>
        </p:txBody>
      </p:sp>
      <p:sp>
        <p:nvSpPr>
          <p:cNvPr id="415747" name="Rectangle 3"/>
          <p:cNvSpPr>
            <a:spLocks noGrp="1" noRot="1" noChangeArrowheads="1"/>
          </p:cNvSpPr>
          <p:nvPr>
            <p:ph idx="1"/>
          </p:nvPr>
        </p:nvSpPr>
        <p:spPr>
          <a:xfrm>
            <a:off x="3851275" y="2997200"/>
            <a:ext cx="4752975" cy="3168650"/>
          </a:xfrm>
        </p:spPr>
        <p:txBody>
          <a:bodyPr/>
          <a:lstStyle/>
          <a:p>
            <a:pPr algn="dist">
              <a:buClr>
                <a:schemeClr val="tx1"/>
              </a:buClr>
              <a:buFont typeface="Wingdings" pitchFamily="2" charset="2"/>
              <a:buChar char="Ø"/>
            </a:pPr>
            <a:r>
              <a:rPr lang="fr-FR" sz="1800" b="1" smtClean="0">
                <a:cs typeface="Times New Roman" pitchFamily="18" charset="0"/>
              </a:rPr>
              <a:t>Diamètre :</a:t>
            </a:r>
            <a:r>
              <a:rPr lang="fr-FR" sz="1800" smtClean="0">
                <a:cs typeface="Times New Roman" pitchFamily="18" charset="0"/>
              </a:rPr>
              <a:t> 15 µm</a:t>
            </a:r>
          </a:p>
          <a:p>
            <a:pPr algn="dist">
              <a:buClr>
                <a:schemeClr val="tx1"/>
              </a:buClr>
              <a:buFont typeface="Wingdings" pitchFamily="2" charset="2"/>
              <a:buChar char="Ø"/>
            </a:pPr>
            <a:r>
              <a:rPr lang="fr-FR" sz="1800" b="1" smtClean="0">
                <a:cs typeface="Times New Roman" pitchFamily="18" charset="0"/>
              </a:rPr>
              <a:t>Noyau :</a:t>
            </a:r>
            <a:r>
              <a:rPr lang="fr-FR" sz="1800" smtClean="0">
                <a:cs typeface="Times New Roman" pitchFamily="18" charset="0"/>
              </a:rPr>
              <a:t>  souvent bilobé.</a:t>
            </a:r>
            <a:endParaRPr lang="fr-FR" altLang="zh-CN" sz="1800" smtClean="0">
              <a:ea typeface="SimSun" pitchFamily="2" charset="-122"/>
              <a:cs typeface="Times New Roman" pitchFamily="18" charset="0"/>
            </a:endParaRPr>
          </a:p>
          <a:p>
            <a:pPr algn="dist">
              <a:buClr>
                <a:schemeClr val="tx1"/>
              </a:buClr>
              <a:buFont typeface="Wingdings" pitchFamily="2" charset="2"/>
              <a:buChar char="Ø"/>
            </a:pPr>
            <a:r>
              <a:rPr lang="fr-FR" altLang="zh-CN" sz="1800" b="1" smtClean="0">
                <a:ea typeface="SimSun" pitchFamily="2" charset="-122"/>
                <a:cs typeface="Times New Roman" pitchFamily="18" charset="0"/>
              </a:rPr>
              <a:t>Cytoplasme :</a:t>
            </a:r>
            <a:r>
              <a:rPr lang="fr-FR" altLang="zh-CN" sz="1800" smtClean="0">
                <a:ea typeface="SimSun" pitchFamily="2" charset="-122"/>
                <a:cs typeface="Times New Roman" pitchFamily="18" charset="0"/>
              </a:rPr>
              <a:t> grosses granulations arrondies </a:t>
            </a:r>
            <a:r>
              <a:rPr lang="fr-FR" altLang="zh-CN" sz="1800" b="1" smtClean="0">
                <a:ea typeface="SimSun" pitchFamily="2" charset="-122"/>
                <a:cs typeface="Times New Roman" pitchFamily="18" charset="0"/>
              </a:rPr>
              <a:t>éosinophiles </a:t>
            </a:r>
            <a:r>
              <a:rPr lang="fr-FR" altLang="zh-CN" sz="1800" smtClean="0">
                <a:ea typeface="SimSun" pitchFamily="2" charset="-122"/>
                <a:cs typeface="Times New Roman" pitchFamily="18" charset="0"/>
              </a:rPr>
              <a:t>(rouge). </a:t>
            </a:r>
            <a:endParaRPr lang="fr-FR" sz="1800" smtClean="0">
              <a:cs typeface="Times New Roman" pitchFamily="18" charset="0"/>
            </a:endParaRPr>
          </a:p>
        </p:txBody>
      </p:sp>
      <p:pic>
        <p:nvPicPr>
          <p:cNvPr id="415748" name="Picture 4" descr="eosino005"/>
          <p:cNvPicPr>
            <a:picLocks noChangeAspect="1" noChangeArrowheads="1"/>
          </p:cNvPicPr>
          <p:nvPr/>
        </p:nvPicPr>
        <p:blipFill>
          <a:blip r:embed="rId2" cstate="print"/>
          <a:srcRect l="16164" t="11125" r="43898" b="42017"/>
          <a:stretch>
            <a:fillRect/>
          </a:stretch>
        </p:blipFill>
        <p:spPr bwMode="auto">
          <a:xfrm>
            <a:off x="3779838" y="1196975"/>
            <a:ext cx="1800225" cy="1584325"/>
          </a:xfrm>
          <a:prstGeom prst="rect">
            <a:avLst/>
          </a:prstGeom>
          <a:noFill/>
          <a:ln w="9525">
            <a:noFill/>
            <a:miter lim="800000"/>
            <a:headEnd/>
            <a:tailEnd/>
          </a:ln>
        </p:spPr>
      </p:pic>
      <p:pic>
        <p:nvPicPr>
          <p:cNvPr id="415749" name="Picture 5" descr="eosino001"/>
          <p:cNvPicPr>
            <a:picLocks noChangeAspect="1" noChangeArrowheads="1"/>
          </p:cNvPicPr>
          <p:nvPr/>
        </p:nvPicPr>
        <p:blipFill>
          <a:blip r:embed="rId3" cstate="print"/>
          <a:srcRect l="23723" t="38478" r="36447" b="15996"/>
          <a:stretch>
            <a:fillRect/>
          </a:stretch>
        </p:blipFill>
        <p:spPr bwMode="auto">
          <a:xfrm>
            <a:off x="7380288" y="1341438"/>
            <a:ext cx="1511300" cy="1295400"/>
          </a:xfrm>
          <a:prstGeom prst="rect">
            <a:avLst/>
          </a:prstGeom>
          <a:noFill/>
          <a:ln w="9525">
            <a:noFill/>
            <a:miter lim="800000"/>
            <a:headEnd/>
            <a:tailEnd/>
          </a:ln>
        </p:spPr>
      </p:pic>
      <p:pic>
        <p:nvPicPr>
          <p:cNvPr id="415750" name="Picture 6" descr="eosino002"/>
          <p:cNvPicPr>
            <a:picLocks noChangeAspect="1" noChangeArrowheads="1"/>
          </p:cNvPicPr>
          <p:nvPr/>
        </p:nvPicPr>
        <p:blipFill>
          <a:blip r:embed="rId4" cstate="print"/>
          <a:srcRect/>
          <a:stretch>
            <a:fillRect/>
          </a:stretch>
        </p:blipFill>
        <p:spPr bwMode="auto">
          <a:xfrm>
            <a:off x="395288" y="3716338"/>
            <a:ext cx="3313112" cy="2484437"/>
          </a:xfrm>
          <a:prstGeom prst="rect">
            <a:avLst/>
          </a:prstGeom>
          <a:noFill/>
          <a:ln w="9525">
            <a:noFill/>
            <a:miter lim="800000"/>
            <a:headEnd/>
            <a:tailEnd/>
          </a:ln>
        </p:spPr>
      </p:pic>
      <p:pic>
        <p:nvPicPr>
          <p:cNvPr id="415751" name="Picture 7" descr="eosino003"/>
          <p:cNvPicPr>
            <a:picLocks noChangeAspect="1" noChangeArrowheads="1"/>
          </p:cNvPicPr>
          <p:nvPr/>
        </p:nvPicPr>
        <p:blipFill>
          <a:blip r:embed="rId5" cstate="print"/>
          <a:srcRect l="22638" t="33070" r="45039" b="28137"/>
          <a:stretch>
            <a:fillRect/>
          </a:stretch>
        </p:blipFill>
        <p:spPr bwMode="auto">
          <a:xfrm>
            <a:off x="5651500" y="1268413"/>
            <a:ext cx="1652588" cy="1487487"/>
          </a:xfrm>
          <a:prstGeom prst="rect">
            <a:avLst/>
          </a:prstGeom>
          <a:noFill/>
          <a:ln w="9525">
            <a:noFill/>
            <a:miter lim="800000"/>
            <a:headEnd/>
            <a:tailEnd/>
          </a:ln>
        </p:spPr>
      </p:pic>
      <p:pic>
        <p:nvPicPr>
          <p:cNvPr id="415752" name="Picture 8" descr="eosino004"/>
          <p:cNvPicPr>
            <a:picLocks noChangeAspect="1" noChangeArrowheads="1"/>
          </p:cNvPicPr>
          <p:nvPr/>
        </p:nvPicPr>
        <p:blipFill>
          <a:blip r:embed="rId6" cstate="print"/>
          <a:srcRect/>
          <a:stretch>
            <a:fillRect/>
          </a:stretch>
        </p:blipFill>
        <p:spPr bwMode="auto">
          <a:xfrm>
            <a:off x="395288" y="1196975"/>
            <a:ext cx="3313112" cy="2484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5746"/>
                                        </p:tgtEl>
                                        <p:attrNameLst>
                                          <p:attrName>style.visibility</p:attrName>
                                        </p:attrNameLst>
                                      </p:cBhvr>
                                      <p:to>
                                        <p:strVal val="visible"/>
                                      </p:to>
                                    </p:set>
                                    <p:anim calcmode="lin" valueType="num">
                                      <p:cBhvr>
                                        <p:cTn id="7" dur="500" fill="hold"/>
                                        <p:tgtEl>
                                          <p:spTgt spid="415746"/>
                                        </p:tgtEl>
                                        <p:attrNameLst>
                                          <p:attrName>ppt_w</p:attrName>
                                        </p:attrNameLst>
                                      </p:cBhvr>
                                      <p:tavLst>
                                        <p:tav tm="0">
                                          <p:val>
                                            <p:fltVal val="0"/>
                                          </p:val>
                                        </p:tav>
                                        <p:tav tm="100000">
                                          <p:val>
                                            <p:strVal val="#ppt_w"/>
                                          </p:val>
                                        </p:tav>
                                      </p:tavLst>
                                    </p:anim>
                                    <p:anim calcmode="lin" valueType="num">
                                      <p:cBhvr>
                                        <p:cTn id="8" dur="500" fill="hold"/>
                                        <p:tgtEl>
                                          <p:spTgt spid="4157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5752"/>
                                        </p:tgtEl>
                                        <p:attrNameLst>
                                          <p:attrName>style.visibility</p:attrName>
                                        </p:attrNameLst>
                                      </p:cBhvr>
                                      <p:to>
                                        <p:strVal val="visible"/>
                                      </p:to>
                                    </p:set>
                                    <p:animEffect transition="in" filter="blinds(horizontal)">
                                      <p:cBhvr>
                                        <p:cTn id="13" dur="500"/>
                                        <p:tgtEl>
                                          <p:spTgt spid="41575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5750"/>
                                        </p:tgtEl>
                                        <p:attrNameLst>
                                          <p:attrName>style.visibility</p:attrName>
                                        </p:attrNameLst>
                                      </p:cBhvr>
                                      <p:to>
                                        <p:strVal val="visible"/>
                                      </p:to>
                                    </p:set>
                                    <p:animEffect transition="in" filter="blinds(horizontal)">
                                      <p:cBhvr>
                                        <p:cTn id="18" dur="500"/>
                                        <p:tgtEl>
                                          <p:spTgt spid="4157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5748"/>
                                        </p:tgtEl>
                                        <p:attrNameLst>
                                          <p:attrName>style.visibility</p:attrName>
                                        </p:attrNameLst>
                                      </p:cBhvr>
                                      <p:to>
                                        <p:strVal val="visible"/>
                                      </p:to>
                                    </p:set>
                                    <p:animEffect transition="in" filter="blinds(horizontal)">
                                      <p:cBhvr>
                                        <p:cTn id="23" dur="500"/>
                                        <p:tgtEl>
                                          <p:spTgt spid="41574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15751"/>
                                        </p:tgtEl>
                                        <p:attrNameLst>
                                          <p:attrName>style.visibility</p:attrName>
                                        </p:attrNameLst>
                                      </p:cBhvr>
                                      <p:to>
                                        <p:strVal val="visible"/>
                                      </p:to>
                                    </p:set>
                                    <p:animEffect transition="in" filter="blinds(horizontal)">
                                      <p:cBhvr>
                                        <p:cTn id="28" dur="500"/>
                                        <p:tgtEl>
                                          <p:spTgt spid="41575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15749"/>
                                        </p:tgtEl>
                                        <p:attrNameLst>
                                          <p:attrName>style.visibility</p:attrName>
                                        </p:attrNameLst>
                                      </p:cBhvr>
                                      <p:to>
                                        <p:strVal val="visible"/>
                                      </p:to>
                                    </p:set>
                                    <p:animEffect transition="in" filter="blinds(horizontal)">
                                      <p:cBhvr>
                                        <p:cTn id="33" dur="500"/>
                                        <p:tgtEl>
                                          <p:spTgt spid="41574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5747">
                                            <p:txEl>
                                              <p:pRg st="0" end="0"/>
                                            </p:txEl>
                                          </p:spTgt>
                                        </p:tgtEl>
                                        <p:attrNameLst>
                                          <p:attrName>style.visibility</p:attrName>
                                        </p:attrNameLst>
                                      </p:cBhvr>
                                      <p:to>
                                        <p:strVal val="visible"/>
                                      </p:to>
                                    </p:set>
                                    <p:anim calcmode="lin" valueType="num">
                                      <p:cBhvr additive="base">
                                        <p:cTn id="38" dur="500" fill="hold"/>
                                        <p:tgtEl>
                                          <p:spTgt spid="41574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15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15747">
                                            <p:txEl>
                                              <p:pRg st="1" end="1"/>
                                            </p:txEl>
                                          </p:spTgt>
                                        </p:tgtEl>
                                        <p:attrNameLst>
                                          <p:attrName>style.visibility</p:attrName>
                                        </p:attrNameLst>
                                      </p:cBhvr>
                                      <p:to>
                                        <p:strVal val="visible"/>
                                      </p:to>
                                    </p:set>
                                    <p:anim calcmode="lin" valueType="num">
                                      <p:cBhvr additive="base">
                                        <p:cTn id="44" dur="500" fill="hold"/>
                                        <p:tgtEl>
                                          <p:spTgt spid="415747">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5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15747">
                                            <p:txEl>
                                              <p:pRg st="2" end="2"/>
                                            </p:txEl>
                                          </p:spTgt>
                                        </p:tgtEl>
                                        <p:attrNameLst>
                                          <p:attrName>style.visibility</p:attrName>
                                        </p:attrNameLst>
                                      </p:cBhvr>
                                      <p:to>
                                        <p:strVal val="visible"/>
                                      </p:to>
                                    </p:set>
                                    <p:anim calcmode="lin" valueType="num">
                                      <p:cBhvr additive="base">
                                        <p:cTn id="50" dur="500" fill="hold"/>
                                        <p:tgtEl>
                                          <p:spTgt spid="415747">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5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0" y="582613"/>
            <a:ext cx="9144000" cy="0"/>
          </a:xfrm>
          <a:prstGeom prst="rect">
            <a:avLst/>
          </a:prstGeom>
          <a:noFill/>
          <a:ln w="9525">
            <a:noFill/>
            <a:miter lim="800000"/>
            <a:headEnd/>
            <a:tailEnd/>
          </a:ln>
        </p:spPr>
        <p:txBody>
          <a:bodyPr wrap="none" anchor="ctr">
            <a:spAutoFit/>
          </a:bodyPr>
          <a:lstStyle/>
          <a:p>
            <a:endParaRPr lang="fr-FR"/>
          </a:p>
        </p:txBody>
      </p:sp>
      <p:sp>
        <p:nvSpPr>
          <p:cNvPr id="82947" name="Rectangle 4"/>
          <p:cNvSpPr>
            <a:spLocks noChangeArrowheads="1"/>
          </p:cNvSpPr>
          <p:nvPr/>
        </p:nvSpPr>
        <p:spPr bwMode="auto">
          <a:xfrm>
            <a:off x="0" y="2297113"/>
            <a:ext cx="484188" cy="274637"/>
          </a:xfrm>
          <a:prstGeom prst="rect">
            <a:avLst/>
          </a:prstGeom>
          <a:noFill/>
          <a:ln w="9525">
            <a:noFill/>
            <a:miter lim="800000"/>
            <a:headEnd/>
            <a:tailEnd/>
          </a:ln>
        </p:spPr>
        <p:txBody>
          <a:bodyPr wrap="none" anchor="ctr">
            <a:spAutoFit/>
          </a:bodyPr>
          <a:lstStyle/>
          <a:p>
            <a:pPr algn="justLow"/>
            <a:r>
              <a:rPr lang="fr-FR" sz="1200">
                <a:cs typeface="Times New Roman" pitchFamily="18" charset="0"/>
              </a:rPr>
              <a:t>  </a:t>
            </a:r>
            <a:r>
              <a:rPr lang="en-US" sz="1200">
                <a:solidFill>
                  <a:srgbClr val="000000"/>
                </a:solidFill>
                <a:cs typeface="Times New Roman" pitchFamily="18" charset="0"/>
              </a:rPr>
              <a:t>     </a:t>
            </a:r>
            <a:endParaRPr lang="en-US"/>
          </a:p>
        </p:txBody>
      </p:sp>
      <p:sp>
        <p:nvSpPr>
          <p:cNvPr id="82948" name="Rectangle 5"/>
          <p:cNvSpPr>
            <a:spLocks noChangeArrowheads="1"/>
          </p:cNvSpPr>
          <p:nvPr/>
        </p:nvSpPr>
        <p:spPr bwMode="auto">
          <a:xfrm>
            <a:off x="0" y="4286250"/>
            <a:ext cx="441325" cy="274638"/>
          </a:xfrm>
          <a:prstGeom prst="rect">
            <a:avLst/>
          </a:prstGeom>
          <a:noFill/>
          <a:ln w="9525">
            <a:noFill/>
            <a:miter lim="800000"/>
            <a:headEnd/>
            <a:tailEnd/>
          </a:ln>
        </p:spPr>
        <p:txBody>
          <a:bodyPr wrap="none" anchor="ctr">
            <a:spAutoFit/>
          </a:bodyPr>
          <a:lstStyle/>
          <a:p>
            <a:pPr algn="justLow"/>
            <a:r>
              <a:rPr lang="fr-FR" sz="1200">
                <a:cs typeface="Times New Roman" pitchFamily="18" charset="0"/>
              </a:rPr>
              <a:t>      </a:t>
            </a:r>
            <a:endParaRPr lang="fr-FR"/>
          </a:p>
        </p:txBody>
      </p:sp>
      <p:sp>
        <p:nvSpPr>
          <p:cNvPr id="82949" name="Rectangle 6"/>
          <p:cNvSpPr>
            <a:spLocks noChangeArrowheads="1"/>
          </p:cNvSpPr>
          <p:nvPr/>
        </p:nvSpPr>
        <p:spPr bwMode="auto">
          <a:xfrm>
            <a:off x="0" y="6275388"/>
            <a:ext cx="9144000" cy="0"/>
          </a:xfrm>
          <a:prstGeom prst="rect">
            <a:avLst/>
          </a:prstGeom>
          <a:noFill/>
          <a:ln w="9525">
            <a:noFill/>
            <a:miter lim="800000"/>
            <a:headEnd/>
            <a:tailEnd/>
          </a:ln>
        </p:spPr>
        <p:txBody>
          <a:bodyPr wrap="none" anchor="ctr">
            <a:spAutoFit/>
          </a:bodyPr>
          <a:lstStyle/>
          <a:p>
            <a:pPr algn="r"/>
            <a:endParaRPr lang="fr-FR"/>
          </a:p>
        </p:txBody>
      </p:sp>
      <p:sp>
        <p:nvSpPr>
          <p:cNvPr id="456714" name="Rectangle 10"/>
          <p:cNvSpPr>
            <a:spLocks noGrp="1" noRot="1" noChangeArrowheads="1"/>
          </p:cNvSpPr>
          <p:nvPr>
            <p:ph type="title"/>
          </p:nvPr>
        </p:nvSpPr>
        <p:spPr>
          <a:xfrm>
            <a:off x="2916238" y="228600"/>
            <a:ext cx="5895975" cy="1325563"/>
          </a:xfrm>
        </p:spPr>
        <p:txBody>
          <a:bodyPr/>
          <a:lstStyle/>
          <a:p>
            <a:pPr marL="54864" indent="0" fontAlgn="auto">
              <a:spcAft>
                <a:spcPts val="0"/>
              </a:spcAft>
              <a:defRPr/>
            </a:pPr>
            <a:r>
              <a:rPr lang="fr-FR" sz="4000" smtClean="0">
                <a:solidFill>
                  <a:srgbClr val="FFFF00"/>
                </a:solidFill>
              </a:rPr>
              <a:t>Les granulocytes  éosinophiles</a:t>
            </a:r>
          </a:p>
        </p:txBody>
      </p:sp>
      <p:pic>
        <p:nvPicPr>
          <p:cNvPr id="82951" name="ipfjuBs6Fpf4UNYFM:" descr="ANd9GcSe4HuxOoD7D1MgTyOObtK-IbQa_ZqhhxD18NWfwNmckm_XLUIqpv1jDg"/>
          <p:cNvPicPr>
            <a:picLocks noChangeAspect="1" noChangeArrowheads="1"/>
          </p:cNvPicPr>
          <p:nvPr/>
        </p:nvPicPr>
        <p:blipFill>
          <a:blip r:embed="rId2" cstate="print"/>
          <a:srcRect/>
          <a:stretch>
            <a:fillRect/>
          </a:stretch>
        </p:blipFill>
        <p:spPr bwMode="auto">
          <a:xfrm>
            <a:off x="250825" y="0"/>
            <a:ext cx="2249488" cy="2119313"/>
          </a:xfrm>
          <a:prstGeom prst="rect">
            <a:avLst/>
          </a:prstGeom>
          <a:noFill/>
          <a:ln w="9525">
            <a:noFill/>
            <a:miter lim="800000"/>
            <a:headEnd/>
            <a:tailEnd/>
          </a:ln>
        </p:spPr>
      </p:pic>
      <p:pic>
        <p:nvPicPr>
          <p:cNvPr id="82952" name="ipfYKIsQ7vreTOPOM:" descr="ANd9GcRHGYm9BhIC7t39y2NHRpc4vNfAtj0UjiDngm8unKRS9FEnvBtNWnltzyA"/>
          <p:cNvPicPr>
            <a:picLocks noChangeAspect="1" noChangeArrowheads="1"/>
          </p:cNvPicPr>
          <p:nvPr/>
        </p:nvPicPr>
        <p:blipFill>
          <a:blip r:embed="rId3" cstate="print"/>
          <a:srcRect/>
          <a:stretch>
            <a:fillRect/>
          </a:stretch>
        </p:blipFill>
        <p:spPr bwMode="auto">
          <a:xfrm>
            <a:off x="3635375" y="2060575"/>
            <a:ext cx="2239963" cy="2219325"/>
          </a:xfrm>
          <a:prstGeom prst="rect">
            <a:avLst/>
          </a:prstGeom>
          <a:noFill/>
          <a:ln w="9525">
            <a:noFill/>
            <a:miter lim="800000"/>
            <a:headEnd/>
            <a:tailEnd/>
          </a:ln>
        </p:spPr>
      </p:pic>
      <p:pic>
        <p:nvPicPr>
          <p:cNvPr id="82953" name="ipfliz9HAwzh87hzM:" descr="ANd9GcQL36lFSeHz-gQV38T_brkHKwk7R3rfT3VmlHl-onKuDi_MMcW1C5uC-VE"/>
          <p:cNvPicPr>
            <a:picLocks noChangeAspect="1" noChangeArrowheads="1"/>
          </p:cNvPicPr>
          <p:nvPr/>
        </p:nvPicPr>
        <p:blipFill>
          <a:blip r:embed="rId4" cstate="print"/>
          <a:srcRect/>
          <a:stretch>
            <a:fillRect/>
          </a:stretch>
        </p:blipFill>
        <p:spPr bwMode="auto">
          <a:xfrm>
            <a:off x="6588125" y="4365625"/>
            <a:ext cx="2197100" cy="2290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6714"/>
                                        </p:tgtEl>
                                        <p:attrNameLst>
                                          <p:attrName>style.visibility</p:attrName>
                                        </p:attrNameLst>
                                      </p:cBhvr>
                                      <p:to>
                                        <p:strVal val="visible"/>
                                      </p:to>
                                    </p:set>
                                    <p:anim calcmode="lin" valueType="num">
                                      <p:cBhvr>
                                        <p:cTn id="7" dur="500" fill="hold"/>
                                        <p:tgtEl>
                                          <p:spTgt spid="456714"/>
                                        </p:tgtEl>
                                        <p:attrNameLst>
                                          <p:attrName>ppt_w</p:attrName>
                                        </p:attrNameLst>
                                      </p:cBhvr>
                                      <p:tavLst>
                                        <p:tav tm="0">
                                          <p:val>
                                            <p:fltVal val="0"/>
                                          </p:val>
                                        </p:tav>
                                        <p:tav tm="100000">
                                          <p:val>
                                            <p:strVal val="#ppt_w"/>
                                          </p:val>
                                        </p:tav>
                                      </p:tavLst>
                                    </p:anim>
                                    <p:anim calcmode="lin" valueType="num">
                                      <p:cBhvr>
                                        <p:cTn id="8" dur="500" fill="hold"/>
                                        <p:tgtEl>
                                          <p:spTgt spid="4567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fr-FR" smtClean="0">
                <a:solidFill>
                  <a:srgbClr val="FFFF00"/>
                </a:solidFill>
              </a:rPr>
              <a:t>Granulocyte basophile</a:t>
            </a:r>
          </a:p>
        </p:txBody>
      </p:sp>
      <p:pic>
        <p:nvPicPr>
          <p:cNvPr id="416771" name="Picture 3" descr="Baso003"/>
          <p:cNvPicPr>
            <a:picLocks noChangeAspect="1" noChangeArrowheads="1"/>
          </p:cNvPicPr>
          <p:nvPr/>
        </p:nvPicPr>
        <p:blipFill>
          <a:blip r:embed="rId2" cstate="print"/>
          <a:srcRect l="35162" t="38673" r="31250" b="16544"/>
          <a:stretch>
            <a:fillRect/>
          </a:stretch>
        </p:blipFill>
        <p:spPr bwMode="auto">
          <a:xfrm>
            <a:off x="6948488" y="1412875"/>
            <a:ext cx="1871662" cy="1871663"/>
          </a:xfrm>
          <a:prstGeom prst="rect">
            <a:avLst/>
          </a:prstGeom>
          <a:noFill/>
          <a:ln w="9525">
            <a:noFill/>
            <a:miter lim="800000"/>
            <a:headEnd/>
            <a:tailEnd/>
          </a:ln>
        </p:spPr>
      </p:pic>
      <p:pic>
        <p:nvPicPr>
          <p:cNvPr id="416772" name="Picture 4" descr="Baso001"/>
          <p:cNvPicPr>
            <a:picLocks noChangeAspect="1" noChangeArrowheads="1"/>
          </p:cNvPicPr>
          <p:nvPr/>
        </p:nvPicPr>
        <p:blipFill>
          <a:blip r:embed="rId3" cstate="print"/>
          <a:srcRect l="16273" t="42871" r="48032" b="9506"/>
          <a:stretch>
            <a:fillRect/>
          </a:stretch>
        </p:blipFill>
        <p:spPr bwMode="auto">
          <a:xfrm>
            <a:off x="4859338" y="1412875"/>
            <a:ext cx="1941512" cy="1943100"/>
          </a:xfrm>
          <a:prstGeom prst="rect">
            <a:avLst/>
          </a:prstGeom>
          <a:noFill/>
          <a:ln w="9525">
            <a:noFill/>
            <a:miter lim="800000"/>
            <a:headEnd/>
            <a:tailEnd/>
          </a:ln>
        </p:spPr>
      </p:pic>
      <p:pic>
        <p:nvPicPr>
          <p:cNvPr id="416773" name="Picture 5" descr="Baso002"/>
          <p:cNvPicPr>
            <a:picLocks noChangeAspect="1" noChangeArrowheads="1"/>
          </p:cNvPicPr>
          <p:nvPr/>
        </p:nvPicPr>
        <p:blipFill>
          <a:blip r:embed="rId4" cstate="print"/>
          <a:srcRect/>
          <a:stretch>
            <a:fillRect/>
          </a:stretch>
        </p:blipFill>
        <p:spPr bwMode="auto">
          <a:xfrm>
            <a:off x="539552" y="1412875"/>
            <a:ext cx="4229298" cy="3441700"/>
          </a:xfrm>
          <a:prstGeom prst="rect">
            <a:avLst/>
          </a:prstGeom>
          <a:noFill/>
          <a:ln w="9525">
            <a:noFill/>
            <a:miter lim="800000"/>
            <a:headEnd/>
            <a:tailEnd/>
          </a:ln>
        </p:spPr>
      </p:pic>
      <p:sp>
        <p:nvSpPr>
          <p:cNvPr id="416774" name="Text Box 6"/>
          <p:cNvSpPr txBox="1">
            <a:spLocks noChangeArrowheads="1"/>
          </p:cNvSpPr>
          <p:nvPr/>
        </p:nvSpPr>
        <p:spPr bwMode="auto">
          <a:xfrm>
            <a:off x="4859338" y="3573463"/>
            <a:ext cx="3889375" cy="2976562"/>
          </a:xfrm>
          <a:prstGeom prst="rect">
            <a:avLst/>
          </a:prstGeom>
          <a:noFill/>
          <a:ln w="9525">
            <a:noFill/>
            <a:miter lim="800000"/>
            <a:headEnd/>
            <a:tailEnd/>
          </a:ln>
        </p:spPr>
        <p:txBody>
          <a:bodyPr>
            <a:spAutoFit/>
          </a:bodyPr>
          <a:lstStyle/>
          <a:p>
            <a:pPr rtl="0">
              <a:spcBef>
                <a:spcPct val="50000"/>
              </a:spcBef>
              <a:buFont typeface="Wingdings" pitchFamily="2" charset="2"/>
              <a:buChar char="Ø"/>
            </a:pPr>
            <a:r>
              <a:rPr lang="fr-FR" b="1"/>
              <a:t>Diamètre </a:t>
            </a:r>
            <a:r>
              <a:rPr lang="fr-FR"/>
              <a:t>: 13 à 15 µm</a:t>
            </a:r>
          </a:p>
          <a:p>
            <a:pPr rtl="0">
              <a:spcBef>
                <a:spcPct val="50000"/>
              </a:spcBef>
              <a:buFont typeface="Wingdings" pitchFamily="2" charset="2"/>
              <a:buChar char="Ø"/>
            </a:pPr>
            <a:endParaRPr lang="fr-FR"/>
          </a:p>
          <a:p>
            <a:pPr rtl="0">
              <a:buFont typeface="Wingdings" pitchFamily="2" charset="2"/>
              <a:buChar char="Ø"/>
            </a:pPr>
            <a:r>
              <a:rPr lang="fr-FR" b="1"/>
              <a:t>Noyau :</a:t>
            </a:r>
            <a:r>
              <a:rPr lang="fr-FR"/>
              <a:t> aspect en trèfle, souvent masqué par de grosses granulations.</a:t>
            </a:r>
          </a:p>
          <a:p>
            <a:pPr rtl="0">
              <a:buFont typeface="Wingdings" pitchFamily="2" charset="2"/>
              <a:buChar char="Ø"/>
            </a:pPr>
            <a:endParaRPr lang="fr-FR" altLang="zh-CN">
              <a:ea typeface="SimSun" pitchFamily="2" charset="-122"/>
            </a:endParaRPr>
          </a:p>
          <a:p>
            <a:pPr rtl="0">
              <a:buFont typeface="Wingdings" pitchFamily="2" charset="2"/>
              <a:buChar char="Ø"/>
            </a:pPr>
            <a:r>
              <a:rPr lang="fr-FR" altLang="zh-CN" b="1">
                <a:ea typeface="SimSun" pitchFamily="2" charset="-122"/>
              </a:rPr>
              <a:t>Cytoplasme :</a:t>
            </a:r>
            <a:r>
              <a:rPr lang="fr-FR" altLang="zh-CN">
                <a:ea typeface="SimSun" pitchFamily="2" charset="-122"/>
              </a:rPr>
              <a:t> grosses granulations irrégulières et nombreuses </a:t>
            </a:r>
            <a:r>
              <a:rPr lang="fr-FR" altLang="zh-CN" b="1">
                <a:ea typeface="SimSun" pitchFamily="2" charset="-122"/>
              </a:rPr>
              <a:t>basophiles</a:t>
            </a:r>
            <a:r>
              <a:rPr lang="fr-FR" altLang="zh-CN">
                <a:ea typeface="SimSun" pitchFamily="2" charset="-122"/>
              </a:rPr>
              <a:t> (bleu-violet).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6770"/>
                                        </p:tgtEl>
                                        <p:attrNameLst>
                                          <p:attrName>style.visibility</p:attrName>
                                        </p:attrNameLst>
                                      </p:cBhvr>
                                      <p:to>
                                        <p:strVal val="visible"/>
                                      </p:to>
                                    </p:set>
                                    <p:anim calcmode="lin" valueType="num">
                                      <p:cBhvr>
                                        <p:cTn id="7" dur="500" fill="hold"/>
                                        <p:tgtEl>
                                          <p:spTgt spid="416770"/>
                                        </p:tgtEl>
                                        <p:attrNameLst>
                                          <p:attrName>ppt_w</p:attrName>
                                        </p:attrNameLst>
                                      </p:cBhvr>
                                      <p:tavLst>
                                        <p:tav tm="0">
                                          <p:val>
                                            <p:fltVal val="0"/>
                                          </p:val>
                                        </p:tav>
                                        <p:tav tm="100000">
                                          <p:val>
                                            <p:strVal val="#ppt_w"/>
                                          </p:val>
                                        </p:tav>
                                      </p:tavLst>
                                    </p:anim>
                                    <p:anim calcmode="lin" valueType="num">
                                      <p:cBhvr>
                                        <p:cTn id="8" dur="500" fill="hold"/>
                                        <p:tgtEl>
                                          <p:spTgt spid="4167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6773"/>
                                        </p:tgtEl>
                                        <p:attrNameLst>
                                          <p:attrName>style.visibility</p:attrName>
                                        </p:attrNameLst>
                                      </p:cBhvr>
                                      <p:to>
                                        <p:strVal val="visible"/>
                                      </p:to>
                                    </p:set>
                                    <p:animEffect transition="in" filter="blinds(horizontal)">
                                      <p:cBhvr>
                                        <p:cTn id="13" dur="500"/>
                                        <p:tgtEl>
                                          <p:spTgt spid="41677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6772"/>
                                        </p:tgtEl>
                                        <p:attrNameLst>
                                          <p:attrName>style.visibility</p:attrName>
                                        </p:attrNameLst>
                                      </p:cBhvr>
                                      <p:to>
                                        <p:strVal val="visible"/>
                                      </p:to>
                                    </p:set>
                                    <p:animEffect transition="in" filter="blinds(horizontal)">
                                      <p:cBhvr>
                                        <p:cTn id="18" dur="500"/>
                                        <p:tgtEl>
                                          <p:spTgt spid="41677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6771"/>
                                        </p:tgtEl>
                                        <p:attrNameLst>
                                          <p:attrName>style.visibility</p:attrName>
                                        </p:attrNameLst>
                                      </p:cBhvr>
                                      <p:to>
                                        <p:strVal val="visible"/>
                                      </p:to>
                                    </p:set>
                                    <p:animEffect transition="in" filter="blinds(horizontal)">
                                      <p:cBhvr>
                                        <p:cTn id="23" dur="500"/>
                                        <p:tgtEl>
                                          <p:spTgt spid="41677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6774"/>
                                        </p:tgtEl>
                                        <p:attrNameLst>
                                          <p:attrName>style.visibility</p:attrName>
                                        </p:attrNameLst>
                                      </p:cBhvr>
                                      <p:to>
                                        <p:strVal val="visible"/>
                                      </p:to>
                                    </p:set>
                                    <p:anim calcmode="lin" valueType="num">
                                      <p:cBhvr additive="base">
                                        <p:cTn id="28" dur="500" fill="hold"/>
                                        <p:tgtEl>
                                          <p:spTgt spid="416774"/>
                                        </p:tgtEl>
                                        <p:attrNameLst>
                                          <p:attrName>ppt_x</p:attrName>
                                        </p:attrNameLst>
                                      </p:cBhvr>
                                      <p:tavLst>
                                        <p:tav tm="0">
                                          <p:val>
                                            <p:strVal val="#ppt_x"/>
                                          </p:val>
                                        </p:tav>
                                        <p:tav tm="100000">
                                          <p:val>
                                            <p:strVal val="#ppt_x"/>
                                          </p:val>
                                        </p:tav>
                                      </p:tavLst>
                                    </p:anim>
                                    <p:anim calcmode="lin" valueType="num">
                                      <p:cBhvr additive="base">
                                        <p:cTn id="29" dur="500" fill="hold"/>
                                        <p:tgtEl>
                                          <p:spTgt spid="416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0" y="582613"/>
            <a:ext cx="9144000" cy="0"/>
          </a:xfrm>
          <a:prstGeom prst="rect">
            <a:avLst/>
          </a:prstGeom>
          <a:noFill/>
          <a:ln w="9525">
            <a:noFill/>
            <a:miter lim="800000"/>
            <a:headEnd/>
            <a:tailEnd/>
          </a:ln>
        </p:spPr>
        <p:txBody>
          <a:bodyPr wrap="none" anchor="ctr">
            <a:spAutoFit/>
          </a:bodyPr>
          <a:lstStyle/>
          <a:p>
            <a:endParaRPr lang="fr-FR"/>
          </a:p>
        </p:txBody>
      </p:sp>
      <p:sp>
        <p:nvSpPr>
          <p:cNvPr id="84995" name="Rectangle 4"/>
          <p:cNvSpPr>
            <a:spLocks noChangeArrowheads="1"/>
          </p:cNvSpPr>
          <p:nvPr/>
        </p:nvSpPr>
        <p:spPr bwMode="auto">
          <a:xfrm>
            <a:off x="0" y="2297113"/>
            <a:ext cx="484188" cy="274637"/>
          </a:xfrm>
          <a:prstGeom prst="rect">
            <a:avLst/>
          </a:prstGeom>
          <a:noFill/>
          <a:ln w="9525">
            <a:noFill/>
            <a:miter lim="800000"/>
            <a:headEnd/>
            <a:tailEnd/>
          </a:ln>
        </p:spPr>
        <p:txBody>
          <a:bodyPr wrap="none" anchor="ctr">
            <a:spAutoFit/>
          </a:bodyPr>
          <a:lstStyle/>
          <a:p>
            <a:pPr algn="justLow"/>
            <a:r>
              <a:rPr lang="fr-FR" sz="1200">
                <a:cs typeface="Times New Roman" pitchFamily="18" charset="0"/>
              </a:rPr>
              <a:t>  </a:t>
            </a:r>
            <a:r>
              <a:rPr lang="en-US" sz="1200">
                <a:solidFill>
                  <a:srgbClr val="000000"/>
                </a:solidFill>
                <a:cs typeface="Times New Roman" pitchFamily="18" charset="0"/>
              </a:rPr>
              <a:t>     </a:t>
            </a:r>
            <a:endParaRPr lang="en-US"/>
          </a:p>
        </p:txBody>
      </p:sp>
      <p:sp>
        <p:nvSpPr>
          <p:cNvPr id="84996" name="Rectangle 5"/>
          <p:cNvSpPr>
            <a:spLocks noChangeArrowheads="1"/>
          </p:cNvSpPr>
          <p:nvPr/>
        </p:nvSpPr>
        <p:spPr bwMode="auto">
          <a:xfrm>
            <a:off x="0" y="4286250"/>
            <a:ext cx="441325" cy="274638"/>
          </a:xfrm>
          <a:prstGeom prst="rect">
            <a:avLst/>
          </a:prstGeom>
          <a:noFill/>
          <a:ln w="9525">
            <a:noFill/>
            <a:miter lim="800000"/>
            <a:headEnd/>
            <a:tailEnd/>
          </a:ln>
        </p:spPr>
        <p:txBody>
          <a:bodyPr wrap="none" anchor="ctr">
            <a:spAutoFit/>
          </a:bodyPr>
          <a:lstStyle/>
          <a:p>
            <a:pPr algn="justLow"/>
            <a:r>
              <a:rPr lang="fr-FR" sz="1200">
                <a:cs typeface="Times New Roman" pitchFamily="18" charset="0"/>
              </a:rPr>
              <a:t>      </a:t>
            </a:r>
            <a:endParaRPr lang="fr-FR"/>
          </a:p>
        </p:txBody>
      </p:sp>
      <p:sp>
        <p:nvSpPr>
          <p:cNvPr id="84997" name="Rectangle 6"/>
          <p:cNvSpPr>
            <a:spLocks noChangeArrowheads="1"/>
          </p:cNvSpPr>
          <p:nvPr/>
        </p:nvSpPr>
        <p:spPr bwMode="auto">
          <a:xfrm>
            <a:off x="0" y="6275388"/>
            <a:ext cx="9144000" cy="0"/>
          </a:xfrm>
          <a:prstGeom prst="rect">
            <a:avLst/>
          </a:prstGeom>
          <a:noFill/>
          <a:ln w="9525">
            <a:noFill/>
            <a:miter lim="800000"/>
            <a:headEnd/>
            <a:tailEnd/>
          </a:ln>
        </p:spPr>
        <p:txBody>
          <a:bodyPr wrap="none" anchor="ctr">
            <a:spAutoFit/>
          </a:bodyPr>
          <a:lstStyle/>
          <a:p>
            <a:pPr algn="r"/>
            <a:endParaRPr lang="fr-FR"/>
          </a:p>
        </p:txBody>
      </p:sp>
      <p:sp>
        <p:nvSpPr>
          <p:cNvPr id="457735" name="Rectangle 7"/>
          <p:cNvSpPr>
            <a:spLocks noGrp="1" noRot="1" noChangeArrowheads="1"/>
          </p:cNvSpPr>
          <p:nvPr>
            <p:ph type="title"/>
          </p:nvPr>
        </p:nvSpPr>
        <p:spPr>
          <a:xfrm>
            <a:off x="2916238" y="228600"/>
            <a:ext cx="5895975" cy="1325563"/>
          </a:xfrm>
        </p:spPr>
        <p:txBody>
          <a:bodyPr/>
          <a:lstStyle/>
          <a:p>
            <a:pPr marL="54864" indent="0" fontAlgn="auto">
              <a:spcAft>
                <a:spcPts val="0"/>
              </a:spcAft>
              <a:defRPr/>
            </a:pPr>
            <a:r>
              <a:rPr lang="fr-FR" sz="4000" smtClean="0">
                <a:solidFill>
                  <a:srgbClr val="FFFF00"/>
                </a:solidFill>
              </a:rPr>
              <a:t>Les granulocytes  basophiles</a:t>
            </a:r>
          </a:p>
        </p:txBody>
      </p:sp>
      <p:pic>
        <p:nvPicPr>
          <p:cNvPr id="84999" name="ipfZAVyO9lAcb2_wM:" descr="ANd9GcRw738bRylx4ZNAn9swKcyGoBGO5AjUWCvth9n0S7bczxaIrAWXjVXEIw"/>
          <p:cNvPicPr>
            <a:picLocks noChangeAspect="1" noChangeArrowheads="1"/>
          </p:cNvPicPr>
          <p:nvPr/>
        </p:nvPicPr>
        <p:blipFill>
          <a:blip r:embed="rId2" cstate="print"/>
          <a:srcRect/>
          <a:stretch>
            <a:fillRect/>
          </a:stretch>
        </p:blipFill>
        <p:spPr bwMode="auto">
          <a:xfrm>
            <a:off x="250825" y="0"/>
            <a:ext cx="2320925" cy="2211388"/>
          </a:xfrm>
          <a:prstGeom prst="rect">
            <a:avLst/>
          </a:prstGeom>
          <a:noFill/>
          <a:ln w="9525">
            <a:noFill/>
            <a:miter lim="800000"/>
            <a:headEnd/>
            <a:tailEnd/>
          </a:ln>
        </p:spPr>
      </p:pic>
      <p:pic>
        <p:nvPicPr>
          <p:cNvPr id="85000" name="ipfsW-9nERzHZFUEM:" descr="ANd9GcTTytlL9NNHb7DuErS8PF6Qut2ljpi4_l5imKUCRAOQ-zVjYbZH"/>
          <p:cNvPicPr>
            <a:picLocks noChangeAspect="1" noChangeArrowheads="1"/>
          </p:cNvPicPr>
          <p:nvPr/>
        </p:nvPicPr>
        <p:blipFill>
          <a:blip r:embed="rId3" cstate="print"/>
          <a:srcRect/>
          <a:stretch>
            <a:fillRect/>
          </a:stretch>
        </p:blipFill>
        <p:spPr bwMode="auto">
          <a:xfrm>
            <a:off x="3492500" y="2060575"/>
            <a:ext cx="2166938" cy="2247900"/>
          </a:xfrm>
          <a:prstGeom prst="rect">
            <a:avLst/>
          </a:prstGeom>
          <a:noFill/>
          <a:ln w="9525">
            <a:noFill/>
            <a:miter lim="800000"/>
            <a:headEnd/>
            <a:tailEnd/>
          </a:ln>
        </p:spPr>
      </p:pic>
      <p:pic>
        <p:nvPicPr>
          <p:cNvPr id="85001" name="ipfzCsQoFoevmY58M:" descr="ANd9GcTQ7DuG_M2hlTfQqfPAAWfPPzGNGZmorn6CPeN6BfbGH_cNzIq4QFKU7w"/>
          <p:cNvPicPr>
            <a:picLocks noChangeAspect="1" noChangeArrowheads="1"/>
          </p:cNvPicPr>
          <p:nvPr/>
        </p:nvPicPr>
        <p:blipFill>
          <a:blip r:embed="rId4" cstate="print"/>
          <a:srcRect/>
          <a:stretch>
            <a:fillRect/>
          </a:stretch>
        </p:blipFill>
        <p:spPr bwMode="auto">
          <a:xfrm>
            <a:off x="6732588" y="4292600"/>
            <a:ext cx="2171700" cy="2401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7735"/>
                                        </p:tgtEl>
                                        <p:attrNameLst>
                                          <p:attrName>style.visibility</p:attrName>
                                        </p:attrNameLst>
                                      </p:cBhvr>
                                      <p:to>
                                        <p:strVal val="visible"/>
                                      </p:to>
                                    </p:set>
                                    <p:anim calcmode="lin" valueType="num">
                                      <p:cBhvr>
                                        <p:cTn id="7" dur="500" fill="hold"/>
                                        <p:tgtEl>
                                          <p:spTgt spid="457735"/>
                                        </p:tgtEl>
                                        <p:attrNameLst>
                                          <p:attrName>ppt_w</p:attrName>
                                        </p:attrNameLst>
                                      </p:cBhvr>
                                      <p:tavLst>
                                        <p:tav tm="0">
                                          <p:val>
                                            <p:fltVal val="0"/>
                                          </p:val>
                                        </p:tav>
                                        <p:tav tm="100000">
                                          <p:val>
                                            <p:strVal val="#ppt_w"/>
                                          </p:val>
                                        </p:tav>
                                      </p:tavLst>
                                    </p:anim>
                                    <p:anim calcmode="lin" valueType="num">
                                      <p:cBhvr>
                                        <p:cTn id="8" dur="500" fill="hold"/>
                                        <p:tgtEl>
                                          <p:spTgt spid="4577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rrowheads="1"/>
          </p:cNvSpPr>
          <p:nvPr>
            <p:ph type="title"/>
          </p:nvPr>
        </p:nvSpPr>
        <p:spPr>
          <a:xfrm>
            <a:off x="323850" y="0"/>
            <a:ext cx="8509000" cy="1325563"/>
          </a:xfrm>
        </p:spPr>
        <p:txBody>
          <a:bodyPr/>
          <a:lstStyle/>
          <a:p>
            <a:pPr marL="54864" indent="0" fontAlgn="auto">
              <a:spcAft>
                <a:spcPts val="0"/>
              </a:spcAft>
              <a:defRPr/>
            </a:pPr>
            <a:r>
              <a:rPr lang="fr-FR" smtClean="0">
                <a:solidFill>
                  <a:srgbClr val="FFFF00"/>
                </a:solidFill>
              </a:rPr>
              <a:t>Petits lymphocytes</a:t>
            </a:r>
          </a:p>
        </p:txBody>
      </p:sp>
      <p:pic>
        <p:nvPicPr>
          <p:cNvPr id="417795" name="Picture 3" descr="lympho015"/>
          <p:cNvPicPr>
            <a:picLocks noChangeAspect="1" noChangeArrowheads="1"/>
          </p:cNvPicPr>
          <p:nvPr/>
        </p:nvPicPr>
        <p:blipFill>
          <a:blip r:embed="rId2" cstate="print"/>
          <a:srcRect/>
          <a:stretch>
            <a:fillRect/>
          </a:stretch>
        </p:blipFill>
        <p:spPr bwMode="auto">
          <a:xfrm>
            <a:off x="395288" y="1160463"/>
            <a:ext cx="3600450" cy="2700337"/>
          </a:xfrm>
          <a:prstGeom prst="rect">
            <a:avLst/>
          </a:prstGeom>
          <a:noFill/>
          <a:ln w="9525">
            <a:noFill/>
            <a:miter lim="800000"/>
            <a:headEnd/>
            <a:tailEnd/>
          </a:ln>
        </p:spPr>
      </p:pic>
      <p:pic>
        <p:nvPicPr>
          <p:cNvPr id="417796" name="Picture 4" descr="lympho011"/>
          <p:cNvPicPr>
            <a:picLocks noChangeAspect="1" noChangeArrowheads="1"/>
          </p:cNvPicPr>
          <p:nvPr/>
        </p:nvPicPr>
        <p:blipFill>
          <a:blip r:embed="rId3" cstate="print"/>
          <a:srcRect/>
          <a:stretch>
            <a:fillRect/>
          </a:stretch>
        </p:blipFill>
        <p:spPr bwMode="auto">
          <a:xfrm>
            <a:off x="395288" y="3860800"/>
            <a:ext cx="3600450" cy="2700338"/>
          </a:xfrm>
          <a:prstGeom prst="rect">
            <a:avLst/>
          </a:prstGeom>
          <a:noFill/>
          <a:ln w="9525">
            <a:noFill/>
            <a:miter lim="800000"/>
            <a:headEnd/>
            <a:tailEnd/>
          </a:ln>
        </p:spPr>
      </p:pic>
      <p:pic>
        <p:nvPicPr>
          <p:cNvPr id="417797" name="Picture 5" descr="lympho012"/>
          <p:cNvPicPr>
            <a:picLocks noChangeAspect="1" noChangeArrowheads="1"/>
          </p:cNvPicPr>
          <p:nvPr/>
        </p:nvPicPr>
        <p:blipFill>
          <a:blip r:embed="rId4" cstate="print"/>
          <a:srcRect l="43498" t="53351" r="26927" b="9514"/>
          <a:stretch>
            <a:fillRect/>
          </a:stretch>
        </p:blipFill>
        <p:spPr bwMode="auto">
          <a:xfrm>
            <a:off x="5219700" y="1412875"/>
            <a:ext cx="1655763" cy="1558925"/>
          </a:xfrm>
          <a:prstGeom prst="rect">
            <a:avLst/>
          </a:prstGeom>
          <a:noFill/>
          <a:ln w="9525">
            <a:noFill/>
            <a:miter lim="800000"/>
            <a:headEnd/>
            <a:tailEnd/>
          </a:ln>
        </p:spPr>
      </p:pic>
      <p:pic>
        <p:nvPicPr>
          <p:cNvPr id="417798" name="Picture 6" descr="lympho013+"/>
          <p:cNvPicPr>
            <a:picLocks noChangeAspect="1" noChangeArrowheads="1"/>
          </p:cNvPicPr>
          <p:nvPr/>
        </p:nvPicPr>
        <p:blipFill>
          <a:blip r:embed="rId5" cstate="print"/>
          <a:srcRect l="19141" t="44092" r="46068" b="14169"/>
          <a:stretch>
            <a:fillRect/>
          </a:stretch>
        </p:blipFill>
        <p:spPr bwMode="auto">
          <a:xfrm>
            <a:off x="6948488" y="1412875"/>
            <a:ext cx="1727200" cy="1554163"/>
          </a:xfrm>
          <a:prstGeom prst="rect">
            <a:avLst/>
          </a:prstGeom>
          <a:noFill/>
          <a:ln w="9525">
            <a:noFill/>
            <a:miter lim="800000"/>
            <a:headEnd/>
            <a:tailEnd/>
          </a:ln>
        </p:spPr>
      </p:pic>
      <p:sp>
        <p:nvSpPr>
          <p:cNvPr id="417799" name="Text Box 7"/>
          <p:cNvSpPr txBox="1">
            <a:spLocks noChangeArrowheads="1"/>
          </p:cNvSpPr>
          <p:nvPr/>
        </p:nvSpPr>
        <p:spPr bwMode="auto">
          <a:xfrm>
            <a:off x="4643438" y="3500438"/>
            <a:ext cx="4032250" cy="1466850"/>
          </a:xfrm>
          <a:prstGeom prst="rect">
            <a:avLst/>
          </a:prstGeom>
          <a:noFill/>
          <a:ln w="9525">
            <a:noFill/>
            <a:miter lim="800000"/>
            <a:headEnd/>
            <a:tailEnd/>
          </a:ln>
        </p:spPr>
        <p:txBody>
          <a:bodyPr>
            <a:spAutoFit/>
          </a:bodyPr>
          <a:lstStyle/>
          <a:p>
            <a:pPr rtl="0">
              <a:spcBef>
                <a:spcPct val="50000"/>
              </a:spcBef>
              <a:buFont typeface="Wingdings" pitchFamily="2" charset="2"/>
              <a:buChar char="Ø"/>
            </a:pPr>
            <a:r>
              <a:rPr lang="fr-FR" altLang="zh-CN" b="1">
                <a:ea typeface="SimSun" pitchFamily="2" charset="-122"/>
              </a:rPr>
              <a:t>Diamètre</a:t>
            </a:r>
            <a:r>
              <a:rPr lang="fr-FR" altLang="zh-CN">
                <a:ea typeface="SimSun" pitchFamily="2" charset="-122"/>
              </a:rPr>
              <a:t> : 7 à 9 µm</a:t>
            </a:r>
          </a:p>
          <a:p>
            <a:pPr rtl="0">
              <a:spcBef>
                <a:spcPct val="50000"/>
              </a:spcBef>
              <a:buFont typeface="Wingdings" pitchFamily="2" charset="2"/>
              <a:buChar char="Ø"/>
            </a:pPr>
            <a:r>
              <a:rPr lang="fr-FR" altLang="zh-CN" b="1">
                <a:ea typeface="SimSun" pitchFamily="2" charset="-122"/>
              </a:rPr>
              <a:t>Noyau</a:t>
            </a:r>
            <a:r>
              <a:rPr lang="fr-FR" altLang="zh-CN">
                <a:ea typeface="SimSun" pitchFamily="2" charset="-122"/>
              </a:rPr>
              <a:t> : arrondi occupant presque toute la cellule. </a:t>
            </a:r>
          </a:p>
          <a:p>
            <a:pPr rtl="0">
              <a:spcBef>
                <a:spcPct val="50000"/>
              </a:spcBef>
              <a:buFont typeface="Wingdings" pitchFamily="2" charset="2"/>
              <a:buChar char="Ø"/>
            </a:pPr>
            <a:r>
              <a:rPr lang="fr-FR" altLang="zh-CN" b="1">
                <a:ea typeface="SimSun" pitchFamily="2" charset="-122"/>
              </a:rPr>
              <a:t>Cytoplasme</a:t>
            </a:r>
            <a:r>
              <a:rPr lang="fr-FR" altLang="zh-CN">
                <a:ea typeface="SimSun" pitchFamily="2" charset="-122"/>
              </a:rPr>
              <a:t> : Pas de granulations.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7794"/>
                                        </p:tgtEl>
                                        <p:attrNameLst>
                                          <p:attrName>style.visibility</p:attrName>
                                        </p:attrNameLst>
                                      </p:cBhvr>
                                      <p:to>
                                        <p:strVal val="visible"/>
                                      </p:to>
                                    </p:set>
                                    <p:anim calcmode="lin" valueType="num">
                                      <p:cBhvr>
                                        <p:cTn id="7" dur="500" fill="hold"/>
                                        <p:tgtEl>
                                          <p:spTgt spid="417794"/>
                                        </p:tgtEl>
                                        <p:attrNameLst>
                                          <p:attrName>ppt_w</p:attrName>
                                        </p:attrNameLst>
                                      </p:cBhvr>
                                      <p:tavLst>
                                        <p:tav tm="0">
                                          <p:val>
                                            <p:fltVal val="0"/>
                                          </p:val>
                                        </p:tav>
                                        <p:tav tm="100000">
                                          <p:val>
                                            <p:strVal val="#ppt_w"/>
                                          </p:val>
                                        </p:tav>
                                      </p:tavLst>
                                    </p:anim>
                                    <p:anim calcmode="lin" valueType="num">
                                      <p:cBhvr>
                                        <p:cTn id="8" dur="500" fill="hold"/>
                                        <p:tgtEl>
                                          <p:spTgt spid="4177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7795"/>
                                        </p:tgtEl>
                                        <p:attrNameLst>
                                          <p:attrName>style.visibility</p:attrName>
                                        </p:attrNameLst>
                                      </p:cBhvr>
                                      <p:to>
                                        <p:strVal val="visible"/>
                                      </p:to>
                                    </p:set>
                                    <p:animEffect transition="in" filter="blinds(horizontal)">
                                      <p:cBhvr>
                                        <p:cTn id="13" dur="500"/>
                                        <p:tgtEl>
                                          <p:spTgt spid="41779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7796"/>
                                        </p:tgtEl>
                                        <p:attrNameLst>
                                          <p:attrName>style.visibility</p:attrName>
                                        </p:attrNameLst>
                                      </p:cBhvr>
                                      <p:to>
                                        <p:strVal val="visible"/>
                                      </p:to>
                                    </p:set>
                                    <p:animEffect transition="in" filter="blinds(horizontal)">
                                      <p:cBhvr>
                                        <p:cTn id="18" dur="500"/>
                                        <p:tgtEl>
                                          <p:spTgt spid="41779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7797"/>
                                        </p:tgtEl>
                                        <p:attrNameLst>
                                          <p:attrName>style.visibility</p:attrName>
                                        </p:attrNameLst>
                                      </p:cBhvr>
                                      <p:to>
                                        <p:strVal val="visible"/>
                                      </p:to>
                                    </p:set>
                                    <p:animEffect transition="in" filter="blinds(horizontal)">
                                      <p:cBhvr>
                                        <p:cTn id="23" dur="500"/>
                                        <p:tgtEl>
                                          <p:spTgt spid="41779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17798"/>
                                        </p:tgtEl>
                                        <p:attrNameLst>
                                          <p:attrName>style.visibility</p:attrName>
                                        </p:attrNameLst>
                                      </p:cBhvr>
                                      <p:to>
                                        <p:strVal val="visible"/>
                                      </p:to>
                                    </p:set>
                                    <p:animEffect transition="in" filter="blinds(horizontal)">
                                      <p:cBhvr>
                                        <p:cTn id="28" dur="500"/>
                                        <p:tgtEl>
                                          <p:spTgt spid="41779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7799"/>
                                        </p:tgtEl>
                                        <p:attrNameLst>
                                          <p:attrName>style.visibility</p:attrName>
                                        </p:attrNameLst>
                                      </p:cBhvr>
                                      <p:to>
                                        <p:strVal val="visible"/>
                                      </p:to>
                                    </p:set>
                                    <p:anim calcmode="lin" valueType="num">
                                      <p:cBhvr additive="base">
                                        <p:cTn id="33" dur="500" fill="hold"/>
                                        <p:tgtEl>
                                          <p:spTgt spid="417799"/>
                                        </p:tgtEl>
                                        <p:attrNameLst>
                                          <p:attrName>ppt_x</p:attrName>
                                        </p:attrNameLst>
                                      </p:cBhvr>
                                      <p:tavLst>
                                        <p:tav tm="0">
                                          <p:val>
                                            <p:strVal val="#ppt_x"/>
                                          </p:val>
                                        </p:tav>
                                        <p:tav tm="100000">
                                          <p:val>
                                            <p:strVal val="#ppt_x"/>
                                          </p:val>
                                        </p:tav>
                                      </p:tavLst>
                                    </p:anim>
                                    <p:anim calcmode="lin" valueType="num">
                                      <p:cBhvr additive="base">
                                        <p:cTn id="34" dur="500" fill="hold"/>
                                        <p:tgtEl>
                                          <p:spTgt spid="417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rrowheads="1"/>
          </p:cNvSpPr>
          <p:nvPr>
            <p:ph type="title"/>
          </p:nvPr>
        </p:nvSpPr>
        <p:spPr>
          <a:xfrm>
            <a:off x="323850" y="0"/>
            <a:ext cx="8509000" cy="1325563"/>
          </a:xfrm>
        </p:spPr>
        <p:txBody>
          <a:bodyPr/>
          <a:lstStyle/>
          <a:p>
            <a:pPr marL="54864" indent="0" fontAlgn="auto">
              <a:spcAft>
                <a:spcPts val="0"/>
              </a:spcAft>
              <a:defRPr/>
            </a:pPr>
            <a:r>
              <a:rPr lang="fr-FR" smtClean="0">
                <a:solidFill>
                  <a:srgbClr val="FFFF00"/>
                </a:solidFill>
              </a:rPr>
              <a:t>Grands lymphocytes</a:t>
            </a:r>
          </a:p>
        </p:txBody>
      </p:sp>
      <p:pic>
        <p:nvPicPr>
          <p:cNvPr id="418819" name="Picture 3" descr="LYmphoGrand005"/>
          <p:cNvPicPr>
            <a:picLocks noChangeAspect="1" noChangeArrowheads="1"/>
          </p:cNvPicPr>
          <p:nvPr/>
        </p:nvPicPr>
        <p:blipFill>
          <a:blip r:embed="rId2" cstate="print"/>
          <a:srcRect/>
          <a:stretch>
            <a:fillRect/>
          </a:stretch>
        </p:blipFill>
        <p:spPr bwMode="auto">
          <a:xfrm>
            <a:off x="179388" y="1179513"/>
            <a:ext cx="3671887" cy="2754312"/>
          </a:xfrm>
          <a:prstGeom prst="rect">
            <a:avLst/>
          </a:prstGeom>
          <a:noFill/>
          <a:ln w="9525">
            <a:noFill/>
            <a:miter lim="800000"/>
            <a:headEnd/>
            <a:tailEnd/>
          </a:ln>
        </p:spPr>
      </p:pic>
      <p:pic>
        <p:nvPicPr>
          <p:cNvPr id="418820" name="Picture 4" descr="LYmphoGrand003"/>
          <p:cNvPicPr>
            <a:picLocks noChangeAspect="1" noChangeArrowheads="1"/>
          </p:cNvPicPr>
          <p:nvPr/>
        </p:nvPicPr>
        <p:blipFill>
          <a:blip r:embed="rId3" cstate="print"/>
          <a:srcRect l="14890" t="18182" r="43979" b="19391"/>
          <a:stretch>
            <a:fillRect/>
          </a:stretch>
        </p:blipFill>
        <p:spPr bwMode="auto">
          <a:xfrm>
            <a:off x="6588125" y="1196975"/>
            <a:ext cx="2087563" cy="2376488"/>
          </a:xfrm>
          <a:prstGeom prst="rect">
            <a:avLst/>
          </a:prstGeom>
          <a:noFill/>
          <a:ln w="9525">
            <a:noFill/>
            <a:miter lim="800000"/>
            <a:headEnd/>
            <a:tailEnd/>
          </a:ln>
        </p:spPr>
      </p:pic>
      <p:pic>
        <p:nvPicPr>
          <p:cNvPr id="418821" name="Picture 5" descr="LYmphoGrand004"/>
          <p:cNvPicPr>
            <a:picLocks noChangeAspect="1" noChangeArrowheads="1"/>
          </p:cNvPicPr>
          <p:nvPr/>
        </p:nvPicPr>
        <p:blipFill>
          <a:blip r:embed="rId4" cstate="print"/>
          <a:srcRect l="20551" t="37114" r="28371" b="9924"/>
          <a:stretch>
            <a:fillRect/>
          </a:stretch>
        </p:blipFill>
        <p:spPr bwMode="auto">
          <a:xfrm>
            <a:off x="3995738" y="1196975"/>
            <a:ext cx="2592387" cy="2016125"/>
          </a:xfrm>
          <a:prstGeom prst="rect">
            <a:avLst/>
          </a:prstGeom>
          <a:noFill/>
          <a:ln w="9525">
            <a:noFill/>
            <a:miter lim="800000"/>
            <a:headEnd/>
            <a:tailEnd/>
          </a:ln>
        </p:spPr>
      </p:pic>
      <p:sp>
        <p:nvSpPr>
          <p:cNvPr id="418822" name="Text Box 6"/>
          <p:cNvSpPr txBox="1">
            <a:spLocks noChangeArrowheads="1"/>
          </p:cNvSpPr>
          <p:nvPr/>
        </p:nvSpPr>
        <p:spPr bwMode="auto">
          <a:xfrm>
            <a:off x="4140200" y="3789363"/>
            <a:ext cx="4608513" cy="1741487"/>
          </a:xfrm>
          <a:prstGeom prst="rect">
            <a:avLst/>
          </a:prstGeom>
          <a:noFill/>
          <a:ln w="9525">
            <a:noFill/>
            <a:miter lim="800000"/>
            <a:headEnd/>
            <a:tailEnd/>
          </a:ln>
        </p:spPr>
        <p:txBody>
          <a:bodyPr>
            <a:spAutoFit/>
          </a:bodyPr>
          <a:lstStyle/>
          <a:p>
            <a:pPr rtl="0">
              <a:spcBef>
                <a:spcPct val="50000"/>
              </a:spcBef>
              <a:buFont typeface="Wingdings" pitchFamily="2" charset="2"/>
              <a:buChar char="Ø"/>
            </a:pPr>
            <a:r>
              <a:rPr lang="fr-FR" b="1"/>
              <a:t>Diamètre : </a:t>
            </a:r>
            <a:r>
              <a:rPr lang="fr-FR"/>
              <a:t>10 à 15 µm</a:t>
            </a:r>
          </a:p>
          <a:p>
            <a:pPr rtl="0">
              <a:spcBef>
                <a:spcPct val="50000"/>
              </a:spcBef>
              <a:buFont typeface="Wingdings" pitchFamily="2" charset="2"/>
              <a:buChar char="Ø"/>
            </a:pPr>
            <a:r>
              <a:rPr lang="fr-FR" altLang="zh-CN" b="1">
                <a:ea typeface="SimSun" pitchFamily="2" charset="-122"/>
              </a:rPr>
              <a:t>Noyau</a:t>
            </a:r>
            <a:r>
              <a:rPr lang="fr-FR" altLang="zh-CN">
                <a:ea typeface="SimSun" pitchFamily="2" charset="-122"/>
              </a:rPr>
              <a:t> : arrondi, parfois légèrement incurvé.</a:t>
            </a:r>
          </a:p>
          <a:p>
            <a:pPr rtl="0">
              <a:spcBef>
                <a:spcPct val="50000"/>
              </a:spcBef>
              <a:buFont typeface="Wingdings" pitchFamily="2" charset="2"/>
              <a:buChar char="Ø"/>
            </a:pPr>
            <a:r>
              <a:rPr lang="fr-FR" altLang="zh-CN">
                <a:ea typeface="SimSun" pitchFamily="2" charset="-122"/>
              </a:rPr>
              <a:t> </a:t>
            </a:r>
            <a:r>
              <a:rPr lang="fr-FR" altLang="zh-CN" b="1">
                <a:ea typeface="SimSun" pitchFamily="2" charset="-122"/>
              </a:rPr>
              <a:t>Cytoplasme</a:t>
            </a:r>
            <a:r>
              <a:rPr lang="fr-FR" altLang="zh-CN">
                <a:ea typeface="SimSun" pitchFamily="2" charset="-122"/>
              </a:rPr>
              <a:t> : quelques granulations </a:t>
            </a:r>
            <a:r>
              <a:rPr lang="fr-FR" altLang="zh-CN" b="1">
                <a:ea typeface="SimSun" pitchFamily="2" charset="-122"/>
              </a:rPr>
              <a:t>azurophiles</a:t>
            </a:r>
            <a:r>
              <a:rPr lang="fr-FR" altLang="zh-CN">
                <a:ea typeface="SimSun" pitchFamily="2" charset="-122"/>
              </a:rPr>
              <a:t>.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8818"/>
                                        </p:tgtEl>
                                        <p:attrNameLst>
                                          <p:attrName>style.visibility</p:attrName>
                                        </p:attrNameLst>
                                      </p:cBhvr>
                                      <p:to>
                                        <p:strVal val="visible"/>
                                      </p:to>
                                    </p:set>
                                    <p:anim calcmode="lin" valueType="num">
                                      <p:cBhvr>
                                        <p:cTn id="7" dur="500" fill="hold"/>
                                        <p:tgtEl>
                                          <p:spTgt spid="418818"/>
                                        </p:tgtEl>
                                        <p:attrNameLst>
                                          <p:attrName>ppt_w</p:attrName>
                                        </p:attrNameLst>
                                      </p:cBhvr>
                                      <p:tavLst>
                                        <p:tav tm="0">
                                          <p:val>
                                            <p:fltVal val="0"/>
                                          </p:val>
                                        </p:tav>
                                        <p:tav tm="100000">
                                          <p:val>
                                            <p:strVal val="#ppt_w"/>
                                          </p:val>
                                        </p:tav>
                                      </p:tavLst>
                                    </p:anim>
                                    <p:anim calcmode="lin" valueType="num">
                                      <p:cBhvr>
                                        <p:cTn id="8" dur="500" fill="hold"/>
                                        <p:tgtEl>
                                          <p:spTgt spid="4188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8819"/>
                                        </p:tgtEl>
                                        <p:attrNameLst>
                                          <p:attrName>style.visibility</p:attrName>
                                        </p:attrNameLst>
                                      </p:cBhvr>
                                      <p:to>
                                        <p:strVal val="visible"/>
                                      </p:to>
                                    </p:set>
                                    <p:animEffect transition="in" filter="blinds(horizontal)">
                                      <p:cBhvr>
                                        <p:cTn id="13" dur="500"/>
                                        <p:tgtEl>
                                          <p:spTgt spid="4188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8821"/>
                                        </p:tgtEl>
                                        <p:attrNameLst>
                                          <p:attrName>style.visibility</p:attrName>
                                        </p:attrNameLst>
                                      </p:cBhvr>
                                      <p:to>
                                        <p:strVal val="visible"/>
                                      </p:to>
                                    </p:set>
                                    <p:animEffect transition="in" filter="blinds(horizontal)">
                                      <p:cBhvr>
                                        <p:cTn id="18" dur="500"/>
                                        <p:tgtEl>
                                          <p:spTgt spid="4188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8820"/>
                                        </p:tgtEl>
                                        <p:attrNameLst>
                                          <p:attrName>style.visibility</p:attrName>
                                        </p:attrNameLst>
                                      </p:cBhvr>
                                      <p:to>
                                        <p:strVal val="visible"/>
                                      </p:to>
                                    </p:set>
                                    <p:animEffect transition="in" filter="blinds(horizontal)">
                                      <p:cBhvr>
                                        <p:cTn id="23" dur="500"/>
                                        <p:tgtEl>
                                          <p:spTgt spid="41882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8822"/>
                                        </p:tgtEl>
                                        <p:attrNameLst>
                                          <p:attrName>style.visibility</p:attrName>
                                        </p:attrNameLst>
                                      </p:cBhvr>
                                      <p:to>
                                        <p:strVal val="visible"/>
                                      </p:to>
                                    </p:set>
                                    <p:anim calcmode="lin" valueType="num">
                                      <p:cBhvr additive="base">
                                        <p:cTn id="28" dur="500" fill="hold"/>
                                        <p:tgtEl>
                                          <p:spTgt spid="418822"/>
                                        </p:tgtEl>
                                        <p:attrNameLst>
                                          <p:attrName>ppt_x</p:attrName>
                                        </p:attrNameLst>
                                      </p:cBhvr>
                                      <p:tavLst>
                                        <p:tav tm="0">
                                          <p:val>
                                            <p:strVal val="#ppt_x"/>
                                          </p:val>
                                        </p:tav>
                                        <p:tav tm="100000">
                                          <p:val>
                                            <p:strVal val="#ppt_x"/>
                                          </p:val>
                                        </p:tav>
                                      </p:tavLst>
                                    </p:anim>
                                    <p:anim calcmode="lin" valueType="num">
                                      <p:cBhvr additive="base">
                                        <p:cTn id="29" dur="500" fill="hold"/>
                                        <p:tgtEl>
                                          <p:spTgt spid="418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rrowheads="1"/>
          </p:cNvSpPr>
          <p:nvPr>
            <p:ph type="title"/>
          </p:nvPr>
        </p:nvSpPr>
        <p:spPr>
          <a:xfrm>
            <a:off x="323850" y="0"/>
            <a:ext cx="8509000" cy="1325563"/>
          </a:xfrm>
        </p:spPr>
        <p:txBody>
          <a:bodyPr/>
          <a:lstStyle/>
          <a:p>
            <a:pPr marL="54864" indent="0" fontAlgn="auto">
              <a:spcAft>
                <a:spcPts val="0"/>
              </a:spcAft>
              <a:defRPr/>
            </a:pPr>
            <a:r>
              <a:rPr lang="fr-FR" smtClean="0">
                <a:solidFill>
                  <a:srgbClr val="FFFF00"/>
                </a:solidFill>
              </a:rPr>
              <a:t>Monocyte</a:t>
            </a:r>
          </a:p>
        </p:txBody>
      </p:sp>
      <p:pic>
        <p:nvPicPr>
          <p:cNvPr id="419843" name="Picture 3" descr="mono005"/>
          <p:cNvPicPr>
            <a:picLocks noChangeAspect="1" noChangeArrowheads="1"/>
          </p:cNvPicPr>
          <p:nvPr/>
        </p:nvPicPr>
        <p:blipFill>
          <a:blip r:embed="rId2" cstate="print"/>
          <a:srcRect/>
          <a:stretch>
            <a:fillRect/>
          </a:stretch>
        </p:blipFill>
        <p:spPr bwMode="auto">
          <a:xfrm>
            <a:off x="395536" y="836712"/>
            <a:ext cx="3851275" cy="2889250"/>
          </a:xfrm>
          <a:prstGeom prst="rect">
            <a:avLst/>
          </a:prstGeom>
          <a:noFill/>
          <a:ln w="9525">
            <a:noFill/>
            <a:miter lim="800000"/>
            <a:headEnd/>
            <a:tailEnd/>
          </a:ln>
        </p:spPr>
      </p:pic>
      <p:pic>
        <p:nvPicPr>
          <p:cNvPr id="419844" name="Picture 4" descr="mono001"/>
          <p:cNvPicPr>
            <a:picLocks noChangeAspect="1" noChangeArrowheads="1"/>
          </p:cNvPicPr>
          <p:nvPr/>
        </p:nvPicPr>
        <p:blipFill>
          <a:blip r:embed="rId3" cstate="print"/>
          <a:srcRect/>
          <a:stretch>
            <a:fillRect/>
          </a:stretch>
        </p:blipFill>
        <p:spPr bwMode="auto">
          <a:xfrm>
            <a:off x="467544" y="3933056"/>
            <a:ext cx="3816350" cy="2724150"/>
          </a:xfrm>
          <a:prstGeom prst="rect">
            <a:avLst/>
          </a:prstGeom>
          <a:noFill/>
          <a:ln w="9525">
            <a:noFill/>
            <a:miter lim="800000"/>
            <a:headEnd/>
            <a:tailEnd/>
          </a:ln>
        </p:spPr>
      </p:pic>
      <p:pic>
        <p:nvPicPr>
          <p:cNvPr id="419845" name="Picture 5" descr="mono002"/>
          <p:cNvPicPr>
            <a:picLocks noChangeAspect="1" noChangeArrowheads="1"/>
          </p:cNvPicPr>
          <p:nvPr/>
        </p:nvPicPr>
        <p:blipFill>
          <a:blip r:embed="rId4" cstate="print"/>
          <a:srcRect l="19994" t="13066" r="39987" b="15810"/>
          <a:stretch>
            <a:fillRect/>
          </a:stretch>
        </p:blipFill>
        <p:spPr bwMode="auto">
          <a:xfrm>
            <a:off x="4859338" y="1196752"/>
            <a:ext cx="1999967" cy="2592611"/>
          </a:xfrm>
          <a:prstGeom prst="rect">
            <a:avLst/>
          </a:prstGeom>
          <a:noFill/>
          <a:ln w="9525">
            <a:noFill/>
            <a:miter lim="800000"/>
            <a:headEnd/>
            <a:tailEnd/>
          </a:ln>
        </p:spPr>
      </p:pic>
      <p:pic>
        <p:nvPicPr>
          <p:cNvPr id="419846" name="Picture 6" descr="mono004"/>
          <p:cNvPicPr>
            <a:picLocks noChangeAspect="1" noChangeArrowheads="1"/>
          </p:cNvPicPr>
          <p:nvPr/>
        </p:nvPicPr>
        <p:blipFill>
          <a:blip r:embed="rId5" cstate="print"/>
          <a:srcRect l="52597" t="28876" r="7416" b="2003"/>
          <a:stretch>
            <a:fillRect/>
          </a:stretch>
        </p:blipFill>
        <p:spPr bwMode="auto">
          <a:xfrm>
            <a:off x="6804025" y="1268413"/>
            <a:ext cx="1943100" cy="2519362"/>
          </a:xfrm>
          <a:prstGeom prst="rect">
            <a:avLst/>
          </a:prstGeom>
          <a:noFill/>
          <a:ln w="9525">
            <a:noFill/>
            <a:miter lim="800000"/>
            <a:headEnd/>
            <a:tailEnd/>
          </a:ln>
        </p:spPr>
      </p:pic>
      <p:sp>
        <p:nvSpPr>
          <p:cNvPr id="419847" name="Text Box 7"/>
          <p:cNvSpPr txBox="1">
            <a:spLocks noChangeArrowheads="1"/>
          </p:cNvSpPr>
          <p:nvPr/>
        </p:nvSpPr>
        <p:spPr bwMode="auto">
          <a:xfrm>
            <a:off x="4572000" y="4005263"/>
            <a:ext cx="4248150" cy="2016125"/>
          </a:xfrm>
          <a:prstGeom prst="rect">
            <a:avLst/>
          </a:prstGeom>
          <a:noFill/>
          <a:ln w="9525">
            <a:noFill/>
            <a:miter lim="800000"/>
            <a:headEnd/>
            <a:tailEnd/>
          </a:ln>
        </p:spPr>
        <p:txBody>
          <a:bodyPr>
            <a:spAutoFit/>
          </a:bodyPr>
          <a:lstStyle/>
          <a:p>
            <a:pPr rtl="0">
              <a:spcBef>
                <a:spcPct val="50000"/>
              </a:spcBef>
              <a:buFont typeface="Wingdings" pitchFamily="2" charset="2"/>
              <a:buChar char="Ø"/>
            </a:pPr>
            <a:r>
              <a:rPr lang="fr-FR" b="1"/>
              <a:t>Diamètre : </a:t>
            </a:r>
            <a:r>
              <a:rPr lang="fr-FR"/>
              <a:t>20 à 30 µm</a:t>
            </a:r>
          </a:p>
          <a:p>
            <a:pPr rtl="0">
              <a:spcBef>
                <a:spcPct val="50000"/>
              </a:spcBef>
              <a:buFont typeface="Wingdings" pitchFamily="2" charset="2"/>
              <a:buChar char="Ø"/>
            </a:pPr>
            <a:r>
              <a:rPr lang="fr-FR" altLang="zh-CN" b="1">
                <a:ea typeface="SimSun" pitchFamily="2" charset="-122"/>
              </a:rPr>
              <a:t>Noyau</a:t>
            </a:r>
            <a:r>
              <a:rPr lang="fr-FR" altLang="zh-CN">
                <a:ea typeface="SimSun" pitchFamily="2" charset="-122"/>
              </a:rPr>
              <a:t> : irrégulier, chromatine « peignée », encoché (en forme de rein). </a:t>
            </a:r>
          </a:p>
          <a:p>
            <a:pPr rtl="0">
              <a:spcBef>
                <a:spcPct val="50000"/>
              </a:spcBef>
              <a:buFont typeface="Wingdings" pitchFamily="2" charset="2"/>
              <a:buChar char="Ø"/>
            </a:pPr>
            <a:r>
              <a:rPr lang="fr-FR" altLang="zh-CN" b="1">
                <a:ea typeface="SimSun" pitchFamily="2" charset="-122"/>
              </a:rPr>
              <a:t>Cytoplasme</a:t>
            </a:r>
            <a:r>
              <a:rPr lang="fr-FR" altLang="zh-CN">
                <a:ea typeface="SimSun" pitchFamily="2" charset="-122"/>
              </a:rPr>
              <a:t> : granulations fines et nombreuses, </a:t>
            </a:r>
            <a:r>
              <a:rPr lang="fr-FR" altLang="zh-CN" b="1">
                <a:ea typeface="SimSun" pitchFamily="2" charset="-122"/>
              </a:rPr>
              <a:t>azurophiles</a:t>
            </a:r>
            <a:r>
              <a:rPr lang="fr-FR" altLang="zh-CN">
                <a:ea typeface="SimSun" pitchFamily="2" charset="-122"/>
              </a:rPr>
              <a:t>. Souvent présence de vacuoles.</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9842"/>
                                        </p:tgtEl>
                                        <p:attrNameLst>
                                          <p:attrName>style.visibility</p:attrName>
                                        </p:attrNameLst>
                                      </p:cBhvr>
                                      <p:to>
                                        <p:strVal val="visible"/>
                                      </p:to>
                                    </p:set>
                                    <p:anim calcmode="lin" valueType="num">
                                      <p:cBhvr>
                                        <p:cTn id="7" dur="500" fill="hold"/>
                                        <p:tgtEl>
                                          <p:spTgt spid="419842"/>
                                        </p:tgtEl>
                                        <p:attrNameLst>
                                          <p:attrName>ppt_w</p:attrName>
                                        </p:attrNameLst>
                                      </p:cBhvr>
                                      <p:tavLst>
                                        <p:tav tm="0">
                                          <p:val>
                                            <p:fltVal val="0"/>
                                          </p:val>
                                        </p:tav>
                                        <p:tav tm="100000">
                                          <p:val>
                                            <p:strVal val="#ppt_w"/>
                                          </p:val>
                                        </p:tav>
                                      </p:tavLst>
                                    </p:anim>
                                    <p:anim calcmode="lin" valueType="num">
                                      <p:cBhvr>
                                        <p:cTn id="8" dur="500" fill="hold"/>
                                        <p:tgtEl>
                                          <p:spTgt spid="4198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9843"/>
                                        </p:tgtEl>
                                        <p:attrNameLst>
                                          <p:attrName>style.visibility</p:attrName>
                                        </p:attrNameLst>
                                      </p:cBhvr>
                                      <p:to>
                                        <p:strVal val="visible"/>
                                      </p:to>
                                    </p:set>
                                    <p:animEffect transition="in" filter="blinds(horizontal)">
                                      <p:cBhvr>
                                        <p:cTn id="13" dur="500"/>
                                        <p:tgtEl>
                                          <p:spTgt spid="41984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9844"/>
                                        </p:tgtEl>
                                        <p:attrNameLst>
                                          <p:attrName>style.visibility</p:attrName>
                                        </p:attrNameLst>
                                      </p:cBhvr>
                                      <p:to>
                                        <p:strVal val="visible"/>
                                      </p:to>
                                    </p:set>
                                    <p:animEffect transition="in" filter="blinds(horizontal)">
                                      <p:cBhvr>
                                        <p:cTn id="18" dur="500"/>
                                        <p:tgtEl>
                                          <p:spTgt spid="41984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9845"/>
                                        </p:tgtEl>
                                        <p:attrNameLst>
                                          <p:attrName>style.visibility</p:attrName>
                                        </p:attrNameLst>
                                      </p:cBhvr>
                                      <p:to>
                                        <p:strVal val="visible"/>
                                      </p:to>
                                    </p:set>
                                    <p:animEffect transition="in" filter="blinds(horizontal)">
                                      <p:cBhvr>
                                        <p:cTn id="23" dur="500"/>
                                        <p:tgtEl>
                                          <p:spTgt spid="41984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19846"/>
                                        </p:tgtEl>
                                        <p:attrNameLst>
                                          <p:attrName>style.visibility</p:attrName>
                                        </p:attrNameLst>
                                      </p:cBhvr>
                                      <p:to>
                                        <p:strVal val="visible"/>
                                      </p:to>
                                    </p:set>
                                    <p:animEffect transition="in" filter="blinds(horizontal)">
                                      <p:cBhvr>
                                        <p:cTn id="28" dur="500"/>
                                        <p:tgtEl>
                                          <p:spTgt spid="41984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9847"/>
                                        </p:tgtEl>
                                        <p:attrNameLst>
                                          <p:attrName>style.visibility</p:attrName>
                                        </p:attrNameLst>
                                      </p:cBhvr>
                                      <p:to>
                                        <p:strVal val="visible"/>
                                      </p:to>
                                    </p:set>
                                    <p:anim calcmode="lin" valueType="num">
                                      <p:cBhvr additive="base">
                                        <p:cTn id="33" dur="500" fill="hold"/>
                                        <p:tgtEl>
                                          <p:spTgt spid="419847"/>
                                        </p:tgtEl>
                                        <p:attrNameLst>
                                          <p:attrName>ppt_x</p:attrName>
                                        </p:attrNameLst>
                                      </p:cBhvr>
                                      <p:tavLst>
                                        <p:tav tm="0">
                                          <p:val>
                                            <p:strVal val="#ppt_x"/>
                                          </p:val>
                                        </p:tav>
                                        <p:tav tm="100000">
                                          <p:val>
                                            <p:strVal val="#ppt_x"/>
                                          </p:val>
                                        </p:tav>
                                      </p:tavLst>
                                    </p:anim>
                                    <p:anim calcmode="lin" valueType="num">
                                      <p:cBhvr additive="base">
                                        <p:cTn id="34" dur="500" fill="hold"/>
                                        <p:tgtEl>
                                          <p:spTgt spid="419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323850" y="0"/>
            <a:ext cx="8509000" cy="1325563"/>
          </a:xfrm>
        </p:spPr>
        <p:txBody>
          <a:bodyPr/>
          <a:lstStyle/>
          <a:p>
            <a:pPr marL="54864" indent="0" fontAlgn="auto">
              <a:spcAft>
                <a:spcPts val="0"/>
              </a:spcAft>
              <a:defRPr/>
            </a:pPr>
            <a:r>
              <a:rPr lang="fr-FR" smtClean="0">
                <a:solidFill>
                  <a:srgbClr val="FFFF00"/>
                </a:solidFill>
              </a:rPr>
              <a:t>Quiz 1</a:t>
            </a:r>
          </a:p>
        </p:txBody>
      </p:sp>
      <p:pic>
        <p:nvPicPr>
          <p:cNvPr id="420867" name="Picture 3" descr="Neutro006"/>
          <p:cNvPicPr>
            <a:picLocks noChangeAspect="1" noChangeArrowheads="1"/>
          </p:cNvPicPr>
          <p:nvPr/>
        </p:nvPicPr>
        <p:blipFill>
          <a:blip r:embed="rId2" cstate="print"/>
          <a:srcRect/>
          <a:stretch>
            <a:fillRect/>
          </a:stretch>
        </p:blipFill>
        <p:spPr bwMode="auto">
          <a:xfrm>
            <a:off x="684213" y="4071938"/>
            <a:ext cx="3852862" cy="2533650"/>
          </a:xfrm>
          <a:prstGeom prst="rect">
            <a:avLst/>
          </a:prstGeom>
          <a:noFill/>
          <a:ln w="9525">
            <a:noFill/>
            <a:miter lim="800000"/>
            <a:headEnd/>
            <a:tailEnd/>
          </a:ln>
        </p:spPr>
      </p:pic>
      <p:pic>
        <p:nvPicPr>
          <p:cNvPr id="420868" name="Picture 4" descr="Baso001"/>
          <p:cNvPicPr>
            <a:picLocks noChangeAspect="1" noChangeArrowheads="1"/>
          </p:cNvPicPr>
          <p:nvPr/>
        </p:nvPicPr>
        <p:blipFill>
          <a:blip r:embed="rId3" cstate="print"/>
          <a:srcRect/>
          <a:stretch>
            <a:fillRect/>
          </a:stretch>
        </p:blipFill>
        <p:spPr bwMode="auto">
          <a:xfrm>
            <a:off x="684213" y="1196975"/>
            <a:ext cx="3852862" cy="2874963"/>
          </a:xfrm>
          <a:prstGeom prst="rect">
            <a:avLst/>
          </a:prstGeom>
          <a:noFill/>
          <a:ln w="9525">
            <a:noFill/>
            <a:miter lim="800000"/>
            <a:headEnd/>
            <a:tailEnd/>
          </a:ln>
        </p:spPr>
      </p:pic>
      <p:pic>
        <p:nvPicPr>
          <p:cNvPr id="420869" name="Picture 5" descr="eosino003"/>
          <p:cNvPicPr>
            <a:picLocks noChangeAspect="1" noChangeArrowheads="1"/>
          </p:cNvPicPr>
          <p:nvPr/>
        </p:nvPicPr>
        <p:blipFill>
          <a:blip r:embed="rId4" cstate="print"/>
          <a:srcRect/>
          <a:stretch>
            <a:fillRect/>
          </a:stretch>
        </p:blipFill>
        <p:spPr bwMode="auto">
          <a:xfrm>
            <a:off x="4859338" y="4071938"/>
            <a:ext cx="3852862" cy="2533650"/>
          </a:xfrm>
          <a:prstGeom prst="rect">
            <a:avLst/>
          </a:prstGeom>
          <a:noFill/>
          <a:ln w="9525">
            <a:noFill/>
            <a:miter lim="800000"/>
            <a:headEnd/>
            <a:tailEnd/>
          </a:ln>
        </p:spPr>
      </p:pic>
      <p:pic>
        <p:nvPicPr>
          <p:cNvPr id="420870" name="Picture 6" descr="lympho002"/>
          <p:cNvPicPr>
            <a:picLocks noChangeAspect="1" noChangeArrowheads="1"/>
          </p:cNvPicPr>
          <p:nvPr/>
        </p:nvPicPr>
        <p:blipFill>
          <a:blip r:embed="rId5" cstate="print"/>
          <a:srcRect/>
          <a:stretch>
            <a:fillRect/>
          </a:stretch>
        </p:blipFill>
        <p:spPr bwMode="auto">
          <a:xfrm>
            <a:off x="4859338" y="1196975"/>
            <a:ext cx="3851275" cy="2874963"/>
          </a:xfrm>
          <a:prstGeom prst="rect">
            <a:avLst/>
          </a:prstGeom>
          <a:noFill/>
          <a:ln w="9525">
            <a:noFill/>
            <a:miter lim="800000"/>
            <a:headEnd/>
            <a:tailEnd/>
          </a:ln>
        </p:spPr>
      </p:pic>
      <p:sp>
        <p:nvSpPr>
          <p:cNvPr id="89095" name="Text Box 7"/>
          <p:cNvSpPr txBox="1">
            <a:spLocks noChangeArrowheads="1"/>
          </p:cNvSpPr>
          <p:nvPr/>
        </p:nvSpPr>
        <p:spPr bwMode="auto">
          <a:xfrm>
            <a:off x="3995738" y="3573463"/>
            <a:ext cx="503237" cy="457200"/>
          </a:xfrm>
          <a:prstGeom prst="rect">
            <a:avLst/>
          </a:prstGeom>
          <a:noFill/>
          <a:ln w="9525">
            <a:noFill/>
            <a:miter lim="800000"/>
            <a:headEnd/>
            <a:tailEnd/>
          </a:ln>
        </p:spPr>
        <p:txBody>
          <a:bodyPr>
            <a:spAutoFit/>
          </a:bodyPr>
          <a:lstStyle/>
          <a:p>
            <a:pPr rtl="0">
              <a:spcBef>
                <a:spcPct val="50000"/>
              </a:spcBef>
            </a:pPr>
            <a:r>
              <a:rPr lang="fr-FR" sz="2400" b="1">
                <a:solidFill>
                  <a:srgbClr val="FF3300"/>
                </a:solidFill>
              </a:rPr>
              <a:t>1</a:t>
            </a:r>
          </a:p>
        </p:txBody>
      </p:sp>
      <p:sp>
        <p:nvSpPr>
          <p:cNvPr id="89096" name="Text Box 8"/>
          <p:cNvSpPr txBox="1">
            <a:spLocks noChangeArrowheads="1"/>
          </p:cNvSpPr>
          <p:nvPr/>
        </p:nvSpPr>
        <p:spPr bwMode="auto">
          <a:xfrm>
            <a:off x="4932363" y="3573463"/>
            <a:ext cx="503237" cy="457200"/>
          </a:xfrm>
          <a:prstGeom prst="rect">
            <a:avLst/>
          </a:prstGeom>
          <a:noFill/>
          <a:ln w="9525">
            <a:noFill/>
            <a:miter lim="800000"/>
            <a:headEnd/>
            <a:tailEnd/>
          </a:ln>
        </p:spPr>
        <p:txBody>
          <a:bodyPr>
            <a:spAutoFit/>
          </a:bodyPr>
          <a:lstStyle/>
          <a:p>
            <a:pPr rtl="0">
              <a:spcBef>
                <a:spcPct val="50000"/>
              </a:spcBef>
            </a:pPr>
            <a:r>
              <a:rPr lang="fr-FR" sz="2400" b="1">
                <a:solidFill>
                  <a:srgbClr val="FF3300"/>
                </a:solidFill>
              </a:rPr>
              <a:t>2</a:t>
            </a:r>
          </a:p>
        </p:txBody>
      </p:sp>
      <p:sp>
        <p:nvSpPr>
          <p:cNvPr id="89097" name="Text Box 9"/>
          <p:cNvSpPr txBox="1">
            <a:spLocks noChangeArrowheads="1"/>
          </p:cNvSpPr>
          <p:nvPr/>
        </p:nvSpPr>
        <p:spPr bwMode="auto">
          <a:xfrm>
            <a:off x="3995738" y="4149725"/>
            <a:ext cx="503237" cy="457200"/>
          </a:xfrm>
          <a:prstGeom prst="rect">
            <a:avLst/>
          </a:prstGeom>
          <a:noFill/>
          <a:ln w="9525">
            <a:noFill/>
            <a:miter lim="800000"/>
            <a:headEnd/>
            <a:tailEnd/>
          </a:ln>
        </p:spPr>
        <p:txBody>
          <a:bodyPr>
            <a:spAutoFit/>
          </a:bodyPr>
          <a:lstStyle/>
          <a:p>
            <a:pPr rtl="0">
              <a:spcBef>
                <a:spcPct val="50000"/>
              </a:spcBef>
            </a:pPr>
            <a:r>
              <a:rPr lang="fr-FR" sz="2400" b="1">
                <a:solidFill>
                  <a:srgbClr val="FF3300"/>
                </a:solidFill>
              </a:rPr>
              <a:t>3</a:t>
            </a:r>
          </a:p>
        </p:txBody>
      </p:sp>
      <p:sp>
        <p:nvSpPr>
          <p:cNvPr id="89098" name="Text Box 10"/>
          <p:cNvSpPr txBox="1">
            <a:spLocks noChangeArrowheads="1"/>
          </p:cNvSpPr>
          <p:nvPr/>
        </p:nvSpPr>
        <p:spPr bwMode="auto">
          <a:xfrm>
            <a:off x="4932363" y="4149725"/>
            <a:ext cx="503237" cy="457200"/>
          </a:xfrm>
          <a:prstGeom prst="rect">
            <a:avLst/>
          </a:prstGeom>
          <a:noFill/>
          <a:ln w="9525">
            <a:noFill/>
            <a:miter lim="800000"/>
            <a:headEnd/>
            <a:tailEnd/>
          </a:ln>
        </p:spPr>
        <p:txBody>
          <a:bodyPr>
            <a:spAutoFit/>
          </a:bodyPr>
          <a:lstStyle/>
          <a:p>
            <a:pPr rtl="0">
              <a:spcBef>
                <a:spcPct val="50000"/>
              </a:spcBef>
            </a:pPr>
            <a:r>
              <a:rPr lang="fr-FR" sz="2400" b="1">
                <a:solidFill>
                  <a:srgbClr val="FF3300"/>
                </a:solidFill>
              </a:rPr>
              <a:t>4</a:t>
            </a:r>
          </a:p>
        </p:txBody>
      </p:sp>
      <p:sp>
        <p:nvSpPr>
          <p:cNvPr id="13" name="ZoneTexte 12"/>
          <p:cNvSpPr txBox="1"/>
          <p:nvPr/>
        </p:nvSpPr>
        <p:spPr>
          <a:xfrm>
            <a:off x="2428860" y="3643314"/>
            <a:ext cx="1285884" cy="369332"/>
          </a:xfrm>
          <a:prstGeom prst="rect">
            <a:avLst/>
          </a:prstGeom>
          <a:solidFill>
            <a:schemeClr val="tx1"/>
          </a:solidFill>
        </p:spPr>
        <p:txBody>
          <a:bodyPr wrap="square" rtlCol="0">
            <a:spAutoFit/>
          </a:bodyPr>
          <a:lstStyle/>
          <a:p>
            <a:r>
              <a:rPr lang="fr-FR" dirty="0" smtClean="0">
                <a:solidFill>
                  <a:schemeClr val="bg1"/>
                </a:solidFill>
              </a:rPr>
              <a:t>Basophile</a:t>
            </a:r>
            <a:endParaRPr lang="fr-FR" dirty="0">
              <a:solidFill>
                <a:schemeClr val="bg1"/>
              </a:solidFill>
            </a:endParaRPr>
          </a:p>
        </p:txBody>
      </p:sp>
      <p:sp>
        <p:nvSpPr>
          <p:cNvPr id="14" name="ZoneTexte 13"/>
          <p:cNvSpPr txBox="1"/>
          <p:nvPr/>
        </p:nvSpPr>
        <p:spPr>
          <a:xfrm>
            <a:off x="6500826" y="3571876"/>
            <a:ext cx="1500198" cy="369332"/>
          </a:xfrm>
          <a:prstGeom prst="rect">
            <a:avLst/>
          </a:prstGeom>
          <a:solidFill>
            <a:schemeClr val="tx1"/>
          </a:solidFill>
        </p:spPr>
        <p:txBody>
          <a:bodyPr wrap="square" rtlCol="0">
            <a:spAutoFit/>
          </a:bodyPr>
          <a:lstStyle/>
          <a:p>
            <a:r>
              <a:rPr lang="fr-FR" dirty="0" smtClean="0">
                <a:solidFill>
                  <a:schemeClr val="bg1"/>
                </a:solidFill>
              </a:rPr>
              <a:t>Lymphocyte</a:t>
            </a:r>
            <a:endParaRPr lang="fr-FR" dirty="0">
              <a:solidFill>
                <a:schemeClr val="bg1"/>
              </a:solidFill>
            </a:endParaRPr>
          </a:p>
        </p:txBody>
      </p:sp>
      <p:sp>
        <p:nvSpPr>
          <p:cNvPr id="15" name="ZoneTexte 14"/>
          <p:cNvSpPr txBox="1"/>
          <p:nvPr/>
        </p:nvSpPr>
        <p:spPr>
          <a:xfrm>
            <a:off x="714348" y="6143644"/>
            <a:ext cx="1409380" cy="369332"/>
          </a:xfrm>
          <a:prstGeom prst="rect">
            <a:avLst/>
          </a:prstGeom>
          <a:solidFill>
            <a:schemeClr val="tx1"/>
          </a:solidFill>
        </p:spPr>
        <p:txBody>
          <a:bodyPr wrap="square" rtlCol="0">
            <a:spAutoFit/>
          </a:bodyPr>
          <a:lstStyle/>
          <a:p>
            <a:r>
              <a:rPr lang="fr-FR" dirty="0" smtClean="0">
                <a:solidFill>
                  <a:schemeClr val="bg1"/>
                </a:solidFill>
              </a:rPr>
              <a:t>neutrophile</a:t>
            </a:r>
            <a:endParaRPr lang="fr-FR" dirty="0">
              <a:solidFill>
                <a:schemeClr val="bg1"/>
              </a:solidFill>
            </a:endParaRPr>
          </a:p>
        </p:txBody>
      </p:sp>
      <p:sp>
        <p:nvSpPr>
          <p:cNvPr id="16" name="ZoneTexte 15"/>
          <p:cNvSpPr txBox="1"/>
          <p:nvPr/>
        </p:nvSpPr>
        <p:spPr>
          <a:xfrm>
            <a:off x="7092280" y="6211669"/>
            <a:ext cx="1584176" cy="369332"/>
          </a:xfrm>
          <a:prstGeom prst="rect">
            <a:avLst/>
          </a:prstGeom>
          <a:solidFill>
            <a:schemeClr val="tx1"/>
          </a:solidFill>
        </p:spPr>
        <p:txBody>
          <a:bodyPr wrap="square" rtlCol="0">
            <a:spAutoFit/>
          </a:bodyPr>
          <a:lstStyle/>
          <a:p>
            <a:r>
              <a:rPr lang="fr-FR" dirty="0" smtClean="0">
                <a:solidFill>
                  <a:schemeClr val="bg1"/>
                </a:solidFill>
              </a:rPr>
              <a:t>éosinophile</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0866"/>
                                        </p:tgtEl>
                                        <p:attrNameLst>
                                          <p:attrName>style.visibility</p:attrName>
                                        </p:attrNameLst>
                                      </p:cBhvr>
                                      <p:to>
                                        <p:strVal val="visible"/>
                                      </p:to>
                                    </p:set>
                                    <p:anim calcmode="lin" valueType="num">
                                      <p:cBhvr>
                                        <p:cTn id="7" dur="500" fill="hold"/>
                                        <p:tgtEl>
                                          <p:spTgt spid="420866"/>
                                        </p:tgtEl>
                                        <p:attrNameLst>
                                          <p:attrName>ppt_w</p:attrName>
                                        </p:attrNameLst>
                                      </p:cBhvr>
                                      <p:tavLst>
                                        <p:tav tm="0">
                                          <p:val>
                                            <p:fltVal val="0"/>
                                          </p:val>
                                        </p:tav>
                                        <p:tav tm="100000">
                                          <p:val>
                                            <p:strVal val="#ppt_w"/>
                                          </p:val>
                                        </p:tav>
                                      </p:tavLst>
                                    </p:anim>
                                    <p:anim calcmode="lin" valueType="num">
                                      <p:cBhvr>
                                        <p:cTn id="8" dur="500" fill="hold"/>
                                        <p:tgtEl>
                                          <p:spTgt spid="4208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0868"/>
                                        </p:tgtEl>
                                        <p:attrNameLst>
                                          <p:attrName>style.visibility</p:attrName>
                                        </p:attrNameLst>
                                      </p:cBhvr>
                                      <p:to>
                                        <p:strVal val="visible"/>
                                      </p:to>
                                    </p:set>
                                    <p:anim calcmode="lin" valueType="num">
                                      <p:cBhvr>
                                        <p:cTn id="13" dur="500" fill="hold"/>
                                        <p:tgtEl>
                                          <p:spTgt spid="420868"/>
                                        </p:tgtEl>
                                        <p:attrNameLst>
                                          <p:attrName>ppt_w</p:attrName>
                                        </p:attrNameLst>
                                      </p:cBhvr>
                                      <p:tavLst>
                                        <p:tav tm="0">
                                          <p:val>
                                            <p:fltVal val="0"/>
                                          </p:val>
                                        </p:tav>
                                        <p:tav tm="100000">
                                          <p:val>
                                            <p:strVal val="#ppt_w"/>
                                          </p:val>
                                        </p:tav>
                                      </p:tavLst>
                                    </p:anim>
                                    <p:anim calcmode="lin" valueType="num">
                                      <p:cBhvr>
                                        <p:cTn id="14" dur="500" fill="hold"/>
                                        <p:tgtEl>
                                          <p:spTgt spid="42086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20870"/>
                                        </p:tgtEl>
                                        <p:attrNameLst>
                                          <p:attrName>style.visibility</p:attrName>
                                        </p:attrNameLst>
                                      </p:cBhvr>
                                      <p:to>
                                        <p:strVal val="visible"/>
                                      </p:to>
                                    </p:set>
                                    <p:anim calcmode="lin" valueType="num">
                                      <p:cBhvr>
                                        <p:cTn id="24" dur="500" fill="hold"/>
                                        <p:tgtEl>
                                          <p:spTgt spid="420870"/>
                                        </p:tgtEl>
                                        <p:attrNameLst>
                                          <p:attrName>ppt_w</p:attrName>
                                        </p:attrNameLst>
                                      </p:cBhvr>
                                      <p:tavLst>
                                        <p:tav tm="0">
                                          <p:val>
                                            <p:fltVal val="0"/>
                                          </p:val>
                                        </p:tav>
                                        <p:tav tm="100000">
                                          <p:val>
                                            <p:strVal val="#ppt_w"/>
                                          </p:val>
                                        </p:tav>
                                      </p:tavLst>
                                    </p:anim>
                                    <p:anim calcmode="lin" valueType="num">
                                      <p:cBhvr>
                                        <p:cTn id="25" dur="500" fill="hold"/>
                                        <p:tgtEl>
                                          <p:spTgt spid="420870"/>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420867"/>
                                        </p:tgtEl>
                                        <p:attrNameLst>
                                          <p:attrName>style.visibility</p:attrName>
                                        </p:attrNameLst>
                                      </p:cBhvr>
                                      <p:to>
                                        <p:strVal val="visible"/>
                                      </p:to>
                                    </p:set>
                                    <p:anim calcmode="lin" valueType="num">
                                      <p:cBhvr>
                                        <p:cTn id="35" dur="500" fill="hold"/>
                                        <p:tgtEl>
                                          <p:spTgt spid="420867"/>
                                        </p:tgtEl>
                                        <p:attrNameLst>
                                          <p:attrName>ppt_w</p:attrName>
                                        </p:attrNameLst>
                                      </p:cBhvr>
                                      <p:tavLst>
                                        <p:tav tm="0">
                                          <p:val>
                                            <p:fltVal val="0"/>
                                          </p:val>
                                        </p:tav>
                                        <p:tav tm="100000">
                                          <p:val>
                                            <p:strVal val="#ppt_w"/>
                                          </p:val>
                                        </p:tav>
                                      </p:tavLst>
                                    </p:anim>
                                    <p:anim calcmode="lin" valueType="num">
                                      <p:cBhvr>
                                        <p:cTn id="36" dur="500" fill="hold"/>
                                        <p:tgtEl>
                                          <p:spTgt spid="420867"/>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420869"/>
                                        </p:tgtEl>
                                        <p:attrNameLst>
                                          <p:attrName>style.visibility</p:attrName>
                                        </p:attrNameLst>
                                      </p:cBhvr>
                                      <p:to>
                                        <p:strVal val="visible"/>
                                      </p:to>
                                    </p:set>
                                    <p:anim calcmode="lin" valueType="num">
                                      <p:cBhvr>
                                        <p:cTn id="46" dur="500" fill="hold"/>
                                        <p:tgtEl>
                                          <p:spTgt spid="420869"/>
                                        </p:tgtEl>
                                        <p:attrNameLst>
                                          <p:attrName>ppt_w</p:attrName>
                                        </p:attrNameLst>
                                      </p:cBhvr>
                                      <p:tavLst>
                                        <p:tav tm="0">
                                          <p:val>
                                            <p:fltVal val="0"/>
                                          </p:val>
                                        </p:tav>
                                        <p:tav tm="100000">
                                          <p:val>
                                            <p:strVal val="#ppt_w"/>
                                          </p:val>
                                        </p:tav>
                                      </p:tavLst>
                                    </p:anim>
                                    <p:anim calcmode="lin" valueType="num">
                                      <p:cBhvr>
                                        <p:cTn id="47" dur="500" fill="hold"/>
                                        <p:tgtEl>
                                          <p:spTgt spid="420869"/>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descr="lympho017"/>
          <p:cNvPicPr>
            <a:picLocks noChangeAspect="1" noChangeArrowheads="1"/>
          </p:cNvPicPr>
          <p:nvPr/>
        </p:nvPicPr>
        <p:blipFill>
          <a:blip r:embed="rId2" cstate="print"/>
          <a:srcRect/>
          <a:stretch>
            <a:fillRect/>
          </a:stretch>
        </p:blipFill>
        <p:spPr bwMode="auto">
          <a:xfrm>
            <a:off x="468313" y="3789363"/>
            <a:ext cx="3852862" cy="2889250"/>
          </a:xfrm>
          <a:prstGeom prst="rect">
            <a:avLst/>
          </a:prstGeom>
          <a:noFill/>
          <a:ln w="9525">
            <a:noFill/>
            <a:miter lim="800000"/>
            <a:headEnd/>
            <a:tailEnd/>
          </a:ln>
        </p:spPr>
      </p:pic>
      <p:pic>
        <p:nvPicPr>
          <p:cNvPr id="421891" name="Picture 3" descr="LYmphoGrand002"/>
          <p:cNvPicPr>
            <a:picLocks noChangeAspect="1" noChangeArrowheads="1"/>
          </p:cNvPicPr>
          <p:nvPr/>
        </p:nvPicPr>
        <p:blipFill>
          <a:blip r:embed="rId3" cstate="print"/>
          <a:srcRect/>
          <a:stretch>
            <a:fillRect/>
          </a:stretch>
        </p:blipFill>
        <p:spPr bwMode="auto">
          <a:xfrm>
            <a:off x="468313" y="1125538"/>
            <a:ext cx="3852862" cy="2889250"/>
          </a:xfrm>
          <a:prstGeom prst="rect">
            <a:avLst/>
          </a:prstGeom>
          <a:noFill/>
          <a:ln w="9525">
            <a:noFill/>
            <a:miter lim="800000"/>
            <a:headEnd/>
            <a:tailEnd/>
          </a:ln>
        </p:spPr>
      </p:pic>
      <p:pic>
        <p:nvPicPr>
          <p:cNvPr id="421892" name="Picture 4" descr="mono002"/>
          <p:cNvPicPr>
            <a:picLocks noChangeAspect="1" noChangeArrowheads="1"/>
          </p:cNvPicPr>
          <p:nvPr/>
        </p:nvPicPr>
        <p:blipFill>
          <a:blip r:embed="rId4" cstate="print"/>
          <a:srcRect/>
          <a:stretch>
            <a:fillRect/>
          </a:stretch>
        </p:blipFill>
        <p:spPr bwMode="auto">
          <a:xfrm>
            <a:off x="4859338" y="3789363"/>
            <a:ext cx="3852862" cy="2889250"/>
          </a:xfrm>
          <a:prstGeom prst="rect">
            <a:avLst/>
          </a:prstGeom>
          <a:noFill/>
          <a:ln w="9525">
            <a:noFill/>
            <a:miter lim="800000"/>
            <a:headEnd/>
            <a:tailEnd/>
          </a:ln>
        </p:spPr>
      </p:pic>
      <p:pic>
        <p:nvPicPr>
          <p:cNvPr id="421893" name="Picture 5" descr="Neutro005"/>
          <p:cNvPicPr>
            <a:picLocks noChangeAspect="1" noChangeArrowheads="1"/>
          </p:cNvPicPr>
          <p:nvPr/>
        </p:nvPicPr>
        <p:blipFill>
          <a:blip r:embed="rId5" cstate="print"/>
          <a:srcRect/>
          <a:stretch>
            <a:fillRect/>
          </a:stretch>
        </p:blipFill>
        <p:spPr bwMode="auto">
          <a:xfrm>
            <a:off x="4859338" y="1125538"/>
            <a:ext cx="3851275" cy="2889250"/>
          </a:xfrm>
          <a:prstGeom prst="rect">
            <a:avLst/>
          </a:prstGeom>
          <a:noFill/>
          <a:ln w="9525">
            <a:noFill/>
            <a:miter lim="800000"/>
            <a:headEnd/>
            <a:tailEnd/>
          </a:ln>
        </p:spPr>
      </p:pic>
      <p:sp>
        <p:nvSpPr>
          <p:cNvPr id="421894" name="Rectangle 6"/>
          <p:cNvSpPr>
            <a:spLocks noGrp="1" noChangeArrowheads="1"/>
          </p:cNvSpPr>
          <p:nvPr>
            <p:ph type="title"/>
          </p:nvPr>
        </p:nvSpPr>
        <p:spPr>
          <a:xfrm>
            <a:off x="457200" y="253536"/>
            <a:ext cx="8229600" cy="1143000"/>
          </a:xfrm>
        </p:spPr>
        <p:txBody>
          <a:bodyPr/>
          <a:lstStyle/>
          <a:p>
            <a:pPr marL="54864" indent="0" fontAlgn="auto">
              <a:spcAft>
                <a:spcPts val="0"/>
              </a:spcAft>
              <a:defRPr/>
            </a:pPr>
            <a:r>
              <a:rPr lang="fr-FR" smtClean="0">
                <a:solidFill>
                  <a:srgbClr val="FFFF00"/>
                </a:solidFill>
              </a:rPr>
              <a:t>Quiz 2</a:t>
            </a:r>
          </a:p>
        </p:txBody>
      </p:sp>
      <p:sp>
        <p:nvSpPr>
          <p:cNvPr id="90119" name="Text Box 7"/>
          <p:cNvSpPr txBox="1">
            <a:spLocks noChangeArrowheads="1"/>
          </p:cNvSpPr>
          <p:nvPr/>
        </p:nvSpPr>
        <p:spPr bwMode="auto">
          <a:xfrm>
            <a:off x="3995738" y="3573463"/>
            <a:ext cx="503237" cy="457200"/>
          </a:xfrm>
          <a:prstGeom prst="rect">
            <a:avLst/>
          </a:prstGeom>
          <a:noFill/>
          <a:ln w="9525">
            <a:noFill/>
            <a:miter lim="800000"/>
            <a:headEnd/>
            <a:tailEnd/>
          </a:ln>
        </p:spPr>
        <p:txBody>
          <a:bodyPr>
            <a:spAutoFit/>
          </a:bodyPr>
          <a:lstStyle/>
          <a:p>
            <a:pPr rtl="0">
              <a:spcBef>
                <a:spcPct val="50000"/>
              </a:spcBef>
            </a:pPr>
            <a:r>
              <a:rPr lang="fr-FR" sz="2400" b="1">
                <a:solidFill>
                  <a:srgbClr val="FF3300"/>
                </a:solidFill>
              </a:rPr>
              <a:t>1</a:t>
            </a:r>
          </a:p>
        </p:txBody>
      </p:sp>
      <p:sp>
        <p:nvSpPr>
          <p:cNvPr id="90120" name="Text Box 8"/>
          <p:cNvSpPr txBox="1">
            <a:spLocks noChangeArrowheads="1"/>
          </p:cNvSpPr>
          <p:nvPr/>
        </p:nvSpPr>
        <p:spPr bwMode="auto">
          <a:xfrm>
            <a:off x="4932363" y="3573463"/>
            <a:ext cx="503237" cy="457200"/>
          </a:xfrm>
          <a:prstGeom prst="rect">
            <a:avLst/>
          </a:prstGeom>
          <a:noFill/>
          <a:ln w="9525">
            <a:noFill/>
            <a:miter lim="800000"/>
            <a:headEnd/>
            <a:tailEnd/>
          </a:ln>
        </p:spPr>
        <p:txBody>
          <a:bodyPr>
            <a:spAutoFit/>
          </a:bodyPr>
          <a:lstStyle/>
          <a:p>
            <a:pPr rtl="0">
              <a:spcBef>
                <a:spcPct val="50000"/>
              </a:spcBef>
            </a:pPr>
            <a:r>
              <a:rPr lang="fr-FR" sz="2400" b="1">
                <a:solidFill>
                  <a:srgbClr val="FF3300"/>
                </a:solidFill>
              </a:rPr>
              <a:t>2</a:t>
            </a:r>
          </a:p>
        </p:txBody>
      </p:sp>
      <p:sp>
        <p:nvSpPr>
          <p:cNvPr id="90121" name="Text Box 9"/>
          <p:cNvSpPr txBox="1">
            <a:spLocks noChangeArrowheads="1"/>
          </p:cNvSpPr>
          <p:nvPr/>
        </p:nvSpPr>
        <p:spPr bwMode="auto">
          <a:xfrm>
            <a:off x="3995738" y="4149725"/>
            <a:ext cx="503237" cy="457200"/>
          </a:xfrm>
          <a:prstGeom prst="rect">
            <a:avLst/>
          </a:prstGeom>
          <a:noFill/>
          <a:ln w="9525">
            <a:noFill/>
            <a:miter lim="800000"/>
            <a:headEnd/>
            <a:tailEnd/>
          </a:ln>
        </p:spPr>
        <p:txBody>
          <a:bodyPr>
            <a:spAutoFit/>
          </a:bodyPr>
          <a:lstStyle/>
          <a:p>
            <a:pPr rtl="0">
              <a:spcBef>
                <a:spcPct val="50000"/>
              </a:spcBef>
            </a:pPr>
            <a:r>
              <a:rPr lang="fr-FR" sz="2400" b="1">
                <a:solidFill>
                  <a:srgbClr val="FF3300"/>
                </a:solidFill>
              </a:rPr>
              <a:t>3</a:t>
            </a:r>
          </a:p>
        </p:txBody>
      </p:sp>
      <p:sp>
        <p:nvSpPr>
          <p:cNvPr id="90122" name="Text Box 10"/>
          <p:cNvSpPr txBox="1">
            <a:spLocks noChangeArrowheads="1"/>
          </p:cNvSpPr>
          <p:nvPr/>
        </p:nvSpPr>
        <p:spPr bwMode="auto">
          <a:xfrm>
            <a:off x="4932363" y="4149725"/>
            <a:ext cx="503237" cy="457200"/>
          </a:xfrm>
          <a:prstGeom prst="rect">
            <a:avLst/>
          </a:prstGeom>
          <a:noFill/>
          <a:ln w="9525">
            <a:noFill/>
            <a:miter lim="800000"/>
            <a:headEnd/>
            <a:tailEnd/>
          </a:ln>
        </p:spPr>
        <p:txBody>
          <a:bodyPr>
            <a:spAutoFit/>
          </a:bodyPr>
          <a:lstStyle/>
          <a:p>
            <a:pPr rtl="0">
              <a:spcBef>
                <a:spcPct val="50000"/>
              </a:spcBef>
            </a:pPr>
            <a:r>
              <a:rPr lang="fr-FR" sz="2400" b="1">
                <a:solidFill>
                  <a:srgbClr val="FF3300"/>
                </a:solidFill>
              </a:rPr>
              <a:t>4</a:t>
            </a:r>
          </a:p>
        </p:txBody>
      </p:sp>
      <p:sp>
        <p:nvSpPr>
          <p:cNvPr id="13" name="ZoneTexte 12"/>
          <p:cNvSpPr txBox="1"/>
          <p:nvPr/>
        </p:nvSpPr>
        <p:spPr>
          <a:xfrm>
            <a:off x="2643174" y="3571876"/>
            <a:ext cx="1285884" cy="369332"/>
          </a:xfrm>
          <a:prstGeom prst="rect">
            <a:avLst/>
          </a:prstGeom>
          <a:solidFill>
            <a:schemeClr val="tx1"/>
          </a:solidFill>
        </p:spPr>
        <p:txBody>
          <a:bodyPr wrap="square" rtlCol="0">
            <a:spAutoFit/>
          </a:bodyPr>
          <a:lstStyle/>
          <a:p>
            <a:r>
              <a:rPr lang="fr-FR" dirty="0" smtClean="0">
                <a:solidFill>
                  <a:schemeClr val="bg1"/>
                </a:solidFill>
              </a:rPr>
              <a:t>Monocyte</a:t>
            </a:r>
            <a:endParaRPr lang="fr-FR" dirty="0">
              <a:solidFill>
                <a:schemeClr val="bg1"/>
              </a:solidFill>
            </a:endParaRPr>
          </a:p>
        </p:txBody>
      </p:sp>
      <p:sp>
        <p:nvSpPr>
          <p:cNvPr id="14" name="ZoneTexte 13"/>
          <p:cNvSpPr txBox="1"/>
          <p:nvPr/>
        </p:nvSpPr>
        <p:spPr>
          <a:xfrm>
            <a:off x="7143768" y="3571876"/>
            <a:ext cx="1428760" cy="369332"/>
          </a:xfrm>
          <a:prstGeom prst="rect">
            <a:avLst/>
          </a:prstGeom>
          <a:solidFill>
            <a:schemeClr val="tx1"/>
          </a:solidFill>
        </p:spPr>
        <p:txBody>
          <a:bodyPr wrap="square" rtlCol="0">
            <a:spAutoFit/>
          </a:bodyPr>
          <a:lstStyle/>
          <a:p>
            <a:r>
              <a:rPr lang="fr-FR" dirty="0" smtClean="0">
                <a:solidFill>
                  <a:schemeClr val="bg1"/>
                </a:solidFill>
              </a:rPr>
              <a:t>neutrophile</a:t>
            </a:r>
            <a:endParaRPr lang="fr-FR" dirty="0">
              <a:solidFill>
                <a:schemeClr val="bg1"/>
              </a:solidFill>
            </a:endParaRPr>
          </a:p>
        </p:txBody>
      </p:sp>
      <p:sp>
        <p:nvSpPr>
          <p:cNvPr id="15" name="ZoneTexte 14"/>
          <p:cNvSpPr txBox="1"/>
          <p:nvPr/>
        </p:nvSpPr>
        <p:spPr>
          <a:xfrm>
            <a:off x="1785918" y="6143644"/>
            <a:ext cx="2000264" cy="369332"/>
          </a:xfrm>
          <a:prstGeom prst="rect">
            <a:avLst/>
          </a:prstGeom>
          <a:solidFill>
            <a:schemeClr val="tx1"/>
          </a:solidFill>
        </p:spPr>
        <p:txBody>
          <a:bodyPr wrap="square" rtlCol="0">
            <a:spAutoFit/>
          </a:bodyPr>
          <a:lstStyle/>
          <a:p>
            <a:r>
              <a:rPr lang="fr-FR" dirty="0" smtClean="0">
                <a:solidFill>
                  <a:schemeClr val="bg1"/>
                </a:solidFill>
              </a:rPr>
              <a:t>Petit   lymphocyte</a:t>
            </a:r>
            <a:endParaRPr lang="fr-FR" dirty="0">
              <a:solidFill>
                <a:schemeClr val="bg1"/>
              </a:solidFill>
            </a:endParaRPr>
          </a:p>
        </p:txBody>
      </p:sp>
      <p:sp>
        <p:nvSpPr>
          <p:cNvPr id="16" name="ZoneTexte 15"/>
          <p:cNvSpPr txBox="1"/>
          <p:nvPr/>
        </p:nvSpPr>
        <p:spPr>
          <a:xfrm>
            <a:off x="7286644" y="6215082"/>
            <a:ext cx="1285884" cy="369332"/>
          </a:xfrm>
          <a:prstGeom prst="rect">
            <a:avLst/>
          </a:prstGeom>
          <a:solidFill>
            <a:schemeClr val="tx1"/>
          </a:solidFill>
        </p:spPr>
        <p:txBody>
          <a:bodyPr wrap="square" rtlCol="0">
            <a:spAutoFit/>
          </a:bodyPr>
          <a:lstStyle/>
          <a:p>
            <a:r>
              <a:rPr lang="fr-FR" dirty="0" smtClean="0">
                <a:solidFill>
                  <a:schemeClr val="bg1"/>
                </a:solidFill>
              </a:rPr>
              <a:t>Monocyte</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1894"/>
                                        </p:tgtEl>
                                        <p:attrNameLst>
                                          <p:attrName>style.visibility</p:attrName>
                                        </p:attrNameLst>
                                      </p:cBhvr>
                                      <p:to>
                                        <p:strVal val="visible"/>
                                      </p:to>
                                    </p:set>
                                    <p:anim calcmode="lin" valueType="num">
                                      <p:cBhvr>
                                        <p:cTn id="7" dur="500" fill="hold"/>
                                        <p:tgtEl>
                                          <p:spTgt spid="421894"/>
                                        </p:tgtEl>
                                        <p:attrNameLst>
                                          <p:attrName>ppt_w</p:attrName>
                                        </p:attrNameLst>
                                      </p:cBhvr>
                                      <p:tavLst>
                                        <p:tav tm="0">
                                          <p:val>
                                            <p:fltVal val="0"/>
                                          </p:val>
                                        </p:tav>
                                        <p:tav tm="100000">
                                          <p:val>
                                            <p:strVal val="#ppt_w"/>
                                          </p:val>
                                        </p:tav>
                                      </p:tavLst>
                                    </p:anim>
                                    <p:anim calcmode="lin" valueType="num">
                                      <p:cBhvr>
                                        <p:cTn id="8" dur="500" fill="hold"/>
                                        <p:tgtEl>
                                          <p:spTgt spid="4218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1891"/>
                                        </p:tgtEl>
                                        <p:attrNameLst>
                                          <p:attrName>style.visibility</p:attrName>
                                        </p:attrNameLst>
                                      </p:cBhvr>
                                      <p:to>
                                        <p:strVal val="visible"/>
                                      </p:to>
                                    </p:set>
                                    <p:anim calcmode="lin" valueType="num">
                                      <p:cBhvr>
                                        <p:cTn id="13" dur="500" fill="hold"/>
                                        <p:tgtEl>
                                          <p:spTgt spid="421891"/>
                                        </p:tgtEl>
                                        <p:attrNameLst>
                                          <p:attrName>ppt_w</p:attrName>
                                        </p:attrNameLst>
                                      </p:cBhvr>
                                      <p:tavLst>
                                        <p:tav tm="0">
                                          <p:val>
                                            <p:fltVal val="0"/>
                                          </p:val>
                                        </p:tav>
                                        <p:tav tm="100000">
                                          <p:val>
                                            <p:strVal val="#ppt_w"/>
                                          </p:val>
                                        </p:tav>
                                      </p:tavLst>
                                    </p:anim>
                                    <p:anim calcmode="lin" valueType="num">
                                      <p:cBhvr>
                                        <p:cTn id="14" dur="500" fill="hold"/>
                                        <p:tgtEl>
                                          <p:spTgt spid="42189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21893"/>
                                        </p:tgtEl>
                                        <p:attrNameLst>
                                          <p:attrName>style.visibility</p:attrName>
                                        </p:attrNameLst>
                                      </p:cBhvr>
                                      <p:to>
                                        <p:strVal val="visible"/>
                                      </p:to>
                                    </p:set>
                                    <p:anim calcmode="lin" valueType="num">
                                      <p:cBhvr>
                                        <p:cTn id="24" dur="500" fill="hold"/>
                                        <p:tgtEl>
                                          <p:spTgt spid="421893"/>
                                        </p:tgtEl>
                                        <p:attrNameLst>
                                          <p:attrName>ppt_w</p:attrName>
                                        </p:attrNameLst>
                                      </p:cBhvr>
                                      <p:tavLst>
                                        <p:tav tm="0">
                                          <p:val>
                                            <p:fltVal val="0"/>
                                          </p:val>
                                        </p:tav>
                                        <p:tav tm="100000">
                                          <p:val>
                                            <p:strVal val="#ppt_w"/>
                                          </p:val>
                                        </p:tav>
                                      </p:tavLst>
                                    </p:anim>
                                    <p:anim calcmode="lin" valueType="num">
                                      <p:cBhvr>
                                        <p:cTn id="25" dur="500" fill="hold"/>
                                        <p:tgtEl>
                                          <p:spTgt spid="42189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421890"/>
                                        </p:tgtEl>
                                        <p:attrNameLst>
                                          <p:attrName>style.visibility</p:attrName>
                                        </p:attrNameLst>
                                      </p:cBhvr>
                                      <p:to>
                                        <p:strVal val="visible"/>
                                      </p:to>
                                    </p:set>
                                    <p:anim calcmode="lin" valueType="num">
                                      <p:cBhvr>
                                        <p:cTn id="35" dur="500" fill="hold"/>
                                        <p:tgtEl>
                                          <p:spTgt spid="421890"/>
                                        </p:tgtEl>
                                        <p:attrNameLst>
                                          <p:attrName>ppt_w</p:attrName>
                                        </p:attrNameLst>
                                      </p:cBhvr>
                                      <p:tavLst>
                                        <p:tav tm="0">
                                          <p:val>
                                            <p:fltVal val="0"/>
                                          </p:val>
                                        </p:tav>
                                        <p:tav tm="100000">
                                          <p:val>
                                            <p:strVal val="#ppt_w"/>
                                          </p:val>
                                        </p:tav>
                                      </p:tavLst>
                                    </p:anim>
                                    <p:anim calcmode="lin" valueType="num">
                                      <p:cBhvr>
                                        <p:cTn id="36" dur="500" fill="hold"/>
                                        <p:tgtEl>
                                          <p:spTgt spid="42189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421892"/>
                                        </p:tgtEl>
                                        <p:attrNameLst>
                                          <p:attrName>style.visibility</p:attrName>
                                        </p:attrNameLst>
                                      </p:cBhvr>
                                      <p:to>
                                        <p:strVal val="visible"/>
                                      </p:to>
                                    </p:set>
                                    <p:anim calcmode="lin" valueType="num">
                                      <p:cBhvr>
                                        <p:cTn id="46" dur="500" fill="hold"/>
                                        <p:tgtEl>
                                          <p:spTgt spid="421892"/>
                                        </p:tgtEl>
                                        <p:attrNameLst>
                                          <p:attrName>ppt_w</p:attrName>
                                        </p:attrNameLst>
                                      </p:cBhvr>
                                      <p:tavLst>
                                        <p:tav tm="0">
                                          <p:val>
                                            <p:fltVal val="0"/>
                                          </p:val>
                                        </p:tav>
                                        <p:tav tm="100000">
                                          <p:val>
                                            <p:strVal val="#ppt_w"/>
                                          </p:val>
                                        </p:tav>
                                      </p:tavLst>
                                    </p:anim>
                                    <p:anim calcmode="lin" valueType="num">
                                      <p:cBhvr>
                                        <p:cTn id="47" dur="500" fill="hold"/>
                                        <p:tgtEl>
                                          <p:spTgt spid="421892"/>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2/20/Illu_blood_cell_lineage.jpg/300px-Illu_blood_cell_linea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3240" y="0"/>
            <a:ext cx="4324360" cy="642918"/>
          </a:xfrm>
        </p:spPr>
        <p:txBody>
          <a:bodyPr>
            <a:normAutofit fontScale="90000"/>
          </a:bodyPr>
          <a:lstStyle/>
          <a:p>
            <a:r>
              <a:rPr lang="fr-FR" dirty="0" smtClean="0">
                <a:solidFill>
                  <a:srgbClr val="FFFF00"/>
                </a:solidFill>
              </a:rPr>
              <a:t>Quiz 3</a:t>
            </a:r>
            <a:endParaRPr lang="fr-FR" dirty="0">
              <a:solidFill>
                <a:srgbClr val="FFFF00"/>
              </a:solidFill>
            </a:endParaRPr>
          </a:p>
        </p:txBody>
      </p:sp>
      <p:pic>
        <p:nvPicPr>
          <p:cNvPr id="5" name="Image 4" descr="Full-size image (32 K)">
            <a:hlinkClick r:id="rId2" tooltip="&quot;Full-size image (32 K)&quot;"/>
          </p:cNvPr>
          <p:cNvPicPr/>
          <p:nvPr/>
        </p:nvPicPr>
        <p:blipFill>
          <a:blip r:embed="rId3" cstate="print"/>
          <a:srcRect/>
          <a:stretch>
            <a:fillRect/>
          </a:stretch>
        </p:blipFill>
        <p:spPr bwMode="auto">
          <a:xfrm>
            <a:off x="214282" y="785794"/>
            <a:ext cx="2643206" cy="1857388"/>
          </a:xfrm>
          <a:prstGeom prst="rect">
            <a:avLst/>
          </a:prstGeom>
          <a:noFill/>
          <a:ln w="9525">
            <a:noFill/>
            <a:miter lim="800000"/>
            <a:headEnd/>
            <a:tailEnd/>
          </a:ln>
        </p:spPr>
      </p:pic>
      <p:sp>
        <p:nvSpPr>
          <p:cNvPr id="6" name="Rectangle 5"/>
          <p:cNvSpPr/>
          <p:nvPr/>
        </p:nvSpPr>
        <p:spPr>
          <a:xfrm>
            <a:off x="0" y="2714620"/>
            <a:ext cx="3428992" cy="584775"/>
          </a:xfrm>
          <a:prstGeom prst="rect">
            <a:avLst/>
          </a:prstGeom>
        </p:spPr>
        <p:txBody>
          <a:bodyPr wrap="square">
            <a:spAutoFit/>
          </a:bodyPr>
          <a:lstStyle/>
          <a:p>
            <a:r>
              <a:rPr lang="fr-FR" sz="1600" dirty="0" smtClean="0"/>
              <a:t>Figure 1. Sang de chien. </a:t>
            </a:r>
          </a:p>
          <a:p>
            <a:r>
              <a:rPr lang="fr-FR" sz="1600" dirty="0" smtClean="0"/>
              <a:t>Amas plaquettaire et hématies</a:t>
            </a:r>
            <a:endParaRPr lang="fr-FR" sz="1600" dirty="0"/>
          </a:p>
        </p:txBody>
      </p:sp>
      <p:pic>
        <p:nvPicPr>
          <p:cNvPr id="7" name="Image 6" descr="Full-size image (17 K)">
            <a:hlinkClick r:id="rId2" tooltip="&quot;Full-size image (17 K)&quot;"/>
          </p:cNvPr>
          <p:cNvPicPr/>
          <p:nvPr/>
        </p:nvPicPr>
        <p:blipFill>
          <a:blip r:embed="rId4" cstate="print"/>
          <a:srcRect/>
          <a:stretch>
            <a:fillRect/>
          </a:stretch>
        </p:blipFill>
        <p:spPr bwMode="auto">
          <a:xfrm>
            <a:off x="3286116" y="785794"/>
            <a:ext cx="2500330" cy="1847217"/>
          </a:xfrm>
          <a:prstGeom prst="rect">
            <a:avLst/>
          </a:prstGeom>
          <a:noFill/>
          <a:ln w="9525">
            <a:noFill/>
            <a:miter lim="800000"/>
            <a:headEnd/>
            <a:tailEnd/>
          </a:ln>
        </p:spPr>
      </p:pic>
      <p:sp>
        <p:nvSpPr>
          <p:cNvPr id="8" name="Rectangle 7"/>
          <p:cNvSpPr/>
          <p:nvPr/>
        </p:nvSpPr>
        <p:spPr>
          <a:xfrm>
            <a:off x="3286116" y="2714620"/>
            <a:ext cx="2571768" cy="584775"/>
          </a:xfrm>
          <a:prstGeom prst="rect">
            <a:avLst/>
          </a:prstGeom>
        </p:spPr>
        <p:txBody>
          <a:bodyPr wrap="square">
            <a:spAutoFit/>
          </a:bodyPr>
          <a:lstStyle/>
          <a:p>
            <a:r>
              <a:rPr lang="fr-FR" sz="1600" dirty="0" smtClean="0"/>
              <a:t>Figure 2. Sang de chien. </a:t>
            </a:r>
          </a:p>
          <a:p>
            <a:r>
              <a:rPr lang="fr-FR" sz="1600" dirty="0" smtClean="0"/>
              <a:t>Granulocyte neutrophile.</a:t>
            </a:r>
            <a:r>
              <a:rPr lang="fr-FR" sz="1600" baseline="30000" dirty="0" smtClean="0">
                <a:hlinkClick r:id="rId2"/>
              </a:rPr>
              <a:t>*</a:t>
            </a:r>
            <a:endParaRPr lang="fr-FR" sz="1600" dirty="0"/>
          </a:p>
        </p:txBody>
      </p:sp>
      <p:pic>
        <p:nvPicPr>
          <p:cNvPr id="9" name="Image 8" descr="Full-size image (28 K)">
            <a:hlinkClick r:id="rId2" tooltip="&quot;Full-size image (28 K)&quot;"/>
          </p:cNvPr>
          <p:cNvPicPr/>
          <p:nvPr/>
        </p:nvPicPr>
        <p:blipFill>
          <a:blip r:embed="rId5" cstate="print"/>
          <a:srcRect/>
          <a:stretch>
            <a:fillRect/>
          </a:stretch>
        </p:blipFill>
        <p:spPr bwMode="auto">
          <a:xfrm>
            <a:off x="6215074" y="785794"/>
            <a:ext cx="2357454" cy="1857388"/>
          </a:xfrm>
          <a:prstGeom prst="rect">
            <a:avLst/>
          </a:prstGeom>
          <a:noFill/>
          <a:ln w="9525">
            <a:noFill/>
            <a:miter lim="800000"/>
            <a:headEnd/>
            <a:tailEnd/>
          </a:ln>
        </p:spPr>
      </p:pic>
      <p:sp>
        <p:nvSpPr>
          <p:cNvPr id="10" name="Rectangle 9"/>
          <p:cNvSpPr/>
          <p:nvPr/>
        </p:nvSpPr>
        <p:spPr>
          <a:xfrm>
            <a:off x="6143636" y="2786058"/>
            <a:ext cx="4572000" cy="584775"/>
          </a:xfrm>
          <a:prstGeom prst="rect">
            <a:avLst/>
          </a:prstGeom>
        </p:spPr>
        <p:txBody>
          <a:bodyPr>
            <a:spAutoFit/>
          </a:bodyPr>
          <a:lstStyle/>
          <a:p>
            <a:r>
              <a:rPr lang="fr-FR" sz="1600" dirty="0" smtClean="0"/>
              <a:t>Figure 3. Sang de chien. </a:t>
            </a:r>
          </a:p>
          <a:p>
            <a:r>
              <a:rPr lang="fr-FR" sz="1600" dirty="0" smtClean="0"/>
              <a:t>Granulocytes éosinophiles</a:t>
            </a:r>
            <a:endParaRPr lang="fr-FR" sz="1600" dirty="0"/>
          </a:p>
        </p:txBody>
      </p:sp>
      <p:pic>
        <p:nvPicPr>
          <p:cNvPr id="11" name="Image 10" descr="Full-size image (16 K)">
            <a:hlinkClick r:id="rId2" tooltip="&quot;Full-size image (16 K)&quot;"/>
          </p:cNvPr>
          <p:cNvPicPr/>
          <p:nvPr/>
        </p:nvPicPr>
        <p:blipFill>
          <a:blip r:embed="rId6" cstate="print"/>
          <a:srcRect/>
          <a:stretch>
            <a:fillRect/>
          </a:stretch>
        </p:blipFill>
        <p:spPr bwMode="auto">
          <a:xfrm>
            <a:off x="285720" y="3500438"/>
            <a:ext cx="2571768" cy="1857388"/>
          </a:xfrm>
          <a:prstGeom prst="rect">
            <a:avLst/>
          </a:prstGeom>
          <a:noFill/>
          <a:ln w="9525">
            <a:noFill/>
            <a:miter lim="800000"/>
            <a:headEnd/>
            <a:tailEnd/>
          </a:ln>
        </p:spPr>
      </p:pic>
      <p:sp>
        <p:nvSpPr>
          <p:cNvPr id="12" name="Rectangle 11"/>
          <p:cNvSpPr/>
          <p:nvPr/>
        </p:nvSpPr>
        <p:spPr>
          <a:xfrm>
            <a:off x="285720" y="5429264"/>
            <a:ext cx="2571768" cy="584775"/>
          </a:xfrm>
          <a:prstGeom prst="rect">
            <a:avLst/>
          </a:prstGeom>
        </p:spPr>
        <p:txBody>
          <a:bodyPr wrap="square">
            <a:spAutoFit/>
          </a:bodyPr>
          <a:lstStyle/>
          <a:p>
            <a:r>
              <a:rPr lang="fr-FR" sz="1600" dirty="0" smtClean="0"/>
              <a:t>Figure 4. Sang de chat. </a:t>
            </a:r>
          </a:p>
          <a:p>
            <a:r>
              <a:rPr lang="fr-FR" sz="1600" dirty="0" smtClean="0"/>
              <a:t>Granulocyte éosinophile</a:t>
            </a:r>
            <a:endParaRPr lang="fr-FR" sz="1600" dirty="0"/>
          </a:p>
        </p:txBody>
      </p:sp>
      <p:pic>
        <p:nvPicPr>
          <p:cNvPr id="13" name="Image 12" descr="Full-size image (22 K)">
            <a:hlinkClick r:id="rId2" tooltip="&quot;Full-size image (22 K)&quot;"/>
          </p:cNvPr>
          <p:cNvPicPr/>
          <p:nvPr/>
        </p:nvPicPr>
        <p:blipFill>
          <a:blip r:embed="rId7" cstate="print"/>
          <a:srcRect/>
          <a:stretch>
            <a:fillRect/>
          </a:stretch>
        </p:blipFill>
        <p:spPr bwMode="auto">
          <a:xfrm>
            <a:off x="3286116" y="3500438"/>
            <a:ext cx="2571768" cy="1857388"/>
          </a:xfrm>
          <a:prstGeom prst="rect">
            <a:avLst/>
          </a:prstGeom>
          <a:noFill/>
          <a:ln w="9525">
            <a:noFill/>
            <a:miter lim="800000"/>
            <a:headEnd/>
            <a:tailEnd/>
          </a:ln>
        </p:spPr>
      </p:pic>
      <p:sp>
        <p:nvSpPr>
          <p:cNvPr id="58372" name="Rectangle 4"/>
          <p:cNvSpPr>
            <a:spLocks noChangeArrowheads="1"/>
          </p:cNvSpPr>
          <p:nvPr/>
        </p:nvSpPr>
        <p:spPr bwMode="auto">
          <a:xfrm>
            <a:off x="3286116" y="5500702"/>
            <a:ext cx="246574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Unicode MS" pitchFamily="34" charset="-128"/>
                <a:ea typeface="Arial Unicode MS" pitchFamily="34" charset="-128"/>
                <a:cs typeface="Arial Unicode MS" pitchFamily="34" charset="-128"/>
              </a:rPr>
              <a:t>Figure 5.</a:t>
            </a:r>
            <a:r>
              <a:rPr kumimoji="0" lang="fr-FR" sz="1600" b="0" i="0" u="none" strike="noStrike" cap="none" normalizeH="0" baseline="0" dirty="0" smtClean="0">
                <a:ln>
                  <a:noFill/>
                </a:ln>
                <a:effectLst/>
                <a:latin typeface="Calibri"/>
                <a:ea typeface="Arial Unicode MS" pitchFamily="34" charset="-128"/>
                <a:cs typeface="Arial Unicode MS" pitchFamily="34" charset="-128"/>
              </a:rPr>
              <a:t> </a:t>
            </a:r>
            <a:r>
              <a:rPr kumimoji="0" lang="fr-FR" sz="1600" b="0" i="0" u="none" strike="noStrike" cap="none" normalizeH="0" baseline="0" dirty="0" smtClean="0">
                <a:ln>
                  <a:noFill/>
                </a:ln>
                <a:effectLst/>
                <a:latin typeface="Arial Unicode MS" pitchFamily="34" charset="-128"/>
                <a:ea typeface="Arial Unicode MS" pitchFamily="34" charset="-128"/>
                <a:cs typeface="Arial Unicode MS" pitchFamily="34" charset="-128"/>
              </a:rPr>
              <a:t>Sang de chien.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Unicode MS" pitchFamily="34" charset="-128"/>
                <a:ea typeface="Arial Unicode MS" pitchFamily="34" charset="-128"/>
                <a:cs typeface="Arial Unicode MS" pitchFamily="34" charset="-128"/>
              </a:rPr>
              <a:t>Lymphocyte</a:t>
            </a:r>
            <a:endParaRPr kumimoji="0" lang="fr-FR" sz="1600" b="0" i="0" u="none" strike="noStrike" cap="none" normalizeH="0" baseline="0" dirty="0" smtClean="0">
              <a:ln>
                <a:noFill/>
              </a:ln>
              <a:effectLst/>
              <a:latin typeface="Arial" pitchFamily="34" charset="0"/>
              <a:cs typeface="Arial" pitchFamily="34" charset="0"/>
            </a:endParaRPr>
          </a:p>
        </p:txBody>
      </p:sp>
      <p:pic>
        <p:nvPicPr>
          <p:cNvPr id="16" name="Image 15" descr="Full-size image (20 K)">
            <a:hlinkClick r:id="rId2" tooltip="&quot;Full-size image (20 K)&quot;"/>
          </p:cNvPr>
          <p:cNvPicPr/>
          <p:nvPr/>
        </p:nvPicPr>
        <p:blipFill>
          <a:blip r:embed="rId8" cstate="print"/>
          <a:srcRect/>
          <a:stretch>
            <a:fillRect/>
          </a:stretch>
        </p:blipFill>
        <p:spPr bwMode="auto">
          <a:xfrm>
            <a:off x="6286512" y="3500438"/>
            <a:ext cx="2357454" cy="1857388"/>
          </a:xfrm>
          <a:prstGeom prst="rect">
            <a:avLst/>
          </a:prstGeom>
          <a:noFill/>
          <a:ln w="9525">
            <a:noFill/>
            <a:miter lim="800000"/>
            <a:headEnd/>
            <a:tailEnd/>
          </a:ln>
        </p:spPr>
      </p:pic>
      <p:sp>
        <p:nvSpPr>
          <p:cNvPr id="58373" name="Rectangle 5"/>
          <p:cNvSpPr>
            <a:spLocks noChangeArrowheads="1"/>
          </p:cNvSpPr>
          <p:nvPr/>
        </p:nvSpPr>
        <p:spPr bwMode="auto">
          <a:xfrm>
            <a:off x="6215074" y="5487431"/>
            <a:ext cx="250033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Unicode MS" pitchFamily="34" charset="-128"/>
                <a:ea typeface="Arial Unicode MS" pitchFamily="34" charset="-128"/>
                <a:cs typeface="Arial Unicode MS" pitchFamily="34" charset="-128"/>
              </a:rPr>
              <a:t>Figure 6.</a:t>
            </a:r>
            <a:r>
              <a:rPr kumimoji="0" lang="fr-FR" sz="1600" b="0" i="0" u="none" strike="noStrike" cap="none" normalizeH="0" baseline="0" dirty="0" smtClean="0">
                <a:ln>
                  <a:noFill/>
                </a:ln>
                <a:effectLst/>
                <a:latin typeface="Calibri"/>
                <a:ea typeface="Arial Unicode MS" pitchFamily="34" charset="-128"/>
                <a:cs typeface="Arial Unicode MS" pitchFamily="34" charset="-128"/>
              </a:rPr>
              <a:t> </a:t>
            </a:r>
            <a:r>
              <a:rPr kumimoji="0" lang="fr-FR" sz="1600" b="0" i="0" u="none" strike="noStrike" cap="none" normalizeH="0" baseline="0" dirty="0" smtClean="0">
                <a:ln>
                  <a:noFill/>
                </a:ln>
                <a:effectLst/>
                <a:latin typeface="Arial Unicode MS" pitchFamily="34" charset="-128"/>
                <a:ea typeface="Arial Unicode MS" pitchFamily="34" charset="-128"/>
                <a:cs typeface="Arial Unicode MS" pitchFamily="34" charset="-128"/>
              </a:rPr>
              <a:t>Sang de chien. Monocyte</a:t>
            </a:r>
            <a:endParaRPr kumimoji="0" lang="fr-FR" sz="16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heckerboard(across)">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heckerboard(across)">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8372"/>
                                        </p:tgtEl>
                                        <p:attrNameLst>
                                          <p:attrName>style.visibility</p:attrName>
                                        </p:attrNameLst>
                                      </p:cBhvr>
                                      <p:to>
                                        <p:strVal val="visible"/>
                                      </p:to>
                                    </p:set>
                                    <p:anim calcmode="lin" valueType="num">
                                      <p:cBhvr additive="base">
                                        <p:cTn id="56" dur="500" fill="hold"/>
                                        <p:tgtEl>
                                          <p:spTgt spid="58372"/>
                                        </p:tgtEl>
                                        <p:attrNameLst>
                                          <p:attrName>ppt_x</p:attrName>
                                        </p:attrNameLst>
                                      </p:cBhvr>
                                      <p:tavLst>
                                        <p:tav tm="0">
                                          <p:val>
                                            <p:strVal val="#ppt_x"/>
                                          </p:val>
                                        </p:tav>
                                        <p:tav tm="100000">
                                          <p:val>
                                            <p:strVal val="#ppt_x"/>
                                          </p:val>
                                        </p:tav>
                                      </p:tavLst>
                                    </p:anim>
                                    <p:anim calcmode="lin" valueType="num">
                                      <p:cBhvr additive="base">
                                        <p:cTn id="57"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8373"/>
                                        </p:tgtEl>
                                        <p:attrNameLst>
                                          <p:attrName>style.visibility</p:attrName>
                                        </p:attrNameLst>
                                      </p:cBhvr>
                                      <p:to>
                                        <p:strVal val="visible"/>
                                      </p:to>
                                    </p:set>
                                    <p:anim calcmode="lin" valueType="num">
                                      <p:cBhvr additive="base">
                                        <p:cTn id="67" dur="500" fill="hold"/>
                                        <p:tgtEl>
                                          <p:spTgt spid="58373"/>
                                        </p:tgtEl>
                                        <p:attrNameLst>
                                          <p:attrName>ppt_x</p:attrName>
                                        </p:attrNameLst>
                                      </p:cBhvr>
                                      <p:tavLst>
                                        <p:tav tm="0">
                                          <p:val>
                                            <p:strVal val="#ppt_x"/>
                                          </p:val>
                                        </p:tav>
                                        <p:tav tm="100000">
                                          <p:val>
                                            <p:strVal val="#ppt_x"/>
                                          </p:val>
                                        </p:tav>
                                      </p:tavLst>
                                    </p:anim>
                                    <p:anim calcmode="lin" valueType="num">
                                      <p:cBhvr additive="base">
                                        <p:cTn id="68" dur="5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58372" grpId="0"/>
      <p:bldP spid="583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43240" y="0"/>
            <a:ext cx="4324360" cy="642918"/>
          </a:xfrm>
        </p:spPr>
        <p:txBody>
          <a:bodyPr>
            <a:normAutofit fontScale="90000"/>
          </a:bodyPr>
          <a:lstStyle/>
          <a:p>
            <a:r>
              <a:rPr lang="fr-FR" dirty="0" smtClean="0">
                <a:solidFill>
                  <a:srgbClr val="FFFF00"/>
                </a:solidFill>
              </a:rPr>
              <a:t>Quiz 3</a:t>
            </a:r>
            <a:endParaRPr lang="fr-FR" dirty="0">
              <a:solidFill>
                <a:srgbClr val="FFFF00"/>
              </a:solidFill>
            </a:endParaRPr>
          </a:p>
        </p:txBody>
      </p:sp>
      <p:pic>
        <p:nvPicPr>
          <p:cNvPr id="6" name="Image 5" descr="Full-size image (38 K)">
            <a:hlinkClick r:id="rId2" tooltip="&quot;Full-size image (38 K)&quot;"/>
          </p:cNvPr>
          <p:cNvPicPr/>
          <p:nvPr/>
        </p:nvPicPr>
        <p:blipFill>
          <a:blip r:embed="rId3" cstate="print"/>
          <a:srcRect/>
          <a:stretch>
            <a:fillRect/>
          </a:stretch>
        </p:blipFill>
        <p:spPr bwMode="auto">
          <a:xfrm>
            <a:off x="428596" y="857232"/>
            <a:ext cx="2500330" cy="1928826"/>
          </a:xfrm>
          <a:prstGeom prst="rect">
            <a:avLst/>
          </a:prstGeom>
          <a:noFill/>
          <a:ln w="9525">
            <a:noFill/>
            <a:miter lim="800000"/>
            <a:headEnd/>
            <a:tailEnd/>
          </a:ln>
        </p:spPr>
      </p:pic>
      <p:sp>
        <p:nvSpPr>
          <p:cNvPr id="7" name="Rectangle 6"/>
          <p:cNvSpPr/>
          <p:nvPr/>
        </p:nvSpPr>
        <p:spPr>
          <a:xfrm>
            <a:off x="214282" y="2857496"/>
            <a:ext cx="3500430" cy="523220"/>
          </a:xfrm>
          <a:prstGeom prst="rect">
            <a:avLst/>
          </a:prstGeom>
        </p:spPr>
        <p:txBody>
          <a:bodyPr wrap="square">
            <a:spAutoFit/>
          </a:bodyPr>
          <a:lstStyle/>
          <a:p>
            <a:r>
              <a:rPr lang="fr-FR" sz="1400" dirty="0" smtClean="0"/>
              <a:t>Figure 7. Sang de chien. Hématies </a:t>
            </a:r>
          </a:p>
          <a:p>
            <a:r>
              <a:rPr lang="fr-FR" sz="1400" dirty="0" smtClean="0"/>
              <a:t>et un réticulocyte (flèche verte).</a:t>
            </a:r>
            <a:r>
              <a:rPr lang="fr-FR" sz="1400" baseline="30000" dirty="0" smtClean="0">
                <a:hlinkClick r:id="rId2"/>
              </a:rPr>
              <a:t>*</a:t>
            </a:r>
            <a:endParaRPr lang="fr-FR" sz="1400" dirty="0"/>
          </a:p>
        </p:txBody>
      </p:sp>
      <p:pic>
        <p:nvPicPr>
          <p:cNvPr id="8" name="Image 7" descr="Full-size image (27 K)">
            <a:hlinkClick r:id="rId2" tooltip="&quot;Full-size image (27 K)&quot;"/>
          </p:cNvPr>
          <p:cNvPicPr/>
          <p:nvPr/>
        </p:nvPicPr>
        <p:blipFill>
          <a:blip r:embed="rId4" cstate="print"/>
          <a:srcRect/>
          <a:stretch>
            <a:fillRect/>
          </a:stretch>
        </p:blipFill>
        <p:spPr bwMode="auto">
          <a:xfrm>
            <a:off x="3357554" y="857232"/>
            <a:ext cx="2500330" cy="1928826"/>
          </a:xfrm>
          <a:prstGeom prst="rect">
            <a:avLst/>
          </a:prstGeom>
          <a:noFill/>
          <a:ln w="9525">
            <a:noFill/>
            <a:miter lim="800000"/>
            <a:headEnd/>
            <a:tailEnd/>
          </a:ln>
        </p:spPr>
      </p:pic>
      <p:sp>
        <p:nvSpPr>
          <p:cNvPr id="9" name="Rectangle 8"/>
          <p:cNvSpPr/>
          <p:nvPr/>
        </p:nvSpPr>
        <p:spPr>
          <a:xfrm>
            <a:off x="3428992" y="2857496"/>
            <a:ext cx="2643206" cy="584775"/>
          </a:xfrm>
          <a:prstGeom prst="rect">
            <a:avLst/>
          </a:prstGeom>
        </p:spPr>
        <p:txBody>
          <a:bodyPr wrap="square">
            <a:spAutoFit/>
          </a:bodyPr>
          <a:lstStyle/>
          <a:p>
            <a:r>
              <a:rPr lang="fr-FR" sz="1600" dirty="0" smtClean="0"/>
              <a:t>Figure 8. Sang de vache. </a:t>
            </a:r>
          </a:p>
          <a:p>
            <a:r>
              <a:rPr lang="fr-FR" sz="1600" dirty="0" smtClean="0"/>
              <a:t>Granulocyte éosinophile</a:t>
            </a:r>
            <a:endParaRPr lang="fr-FR" sz="1600" dirty="0"/>
          </a:p>
        </p:txBody>
      </p:sp>
      <p:pic>
        <p:nvPicPr>
          <p:cNvPr id="10" name="Image 9" descr="Full-size image (20 K)">
            <a:hlinkClick r:id="rId2" tooltip="&quot;Full-size image (20 K)&quot;"/>
          </p:cNvPr>
          <p:cNvPicPr/>
          <p:nvPr/>
        </p:nvPicPr>
        <p:blipFill>
          <a:blip r:embed="rId5" cstate="print"/>
          <a:srcRect/>
          <a:stretch>
            <a:fillRect/>
          </a:stretch>
        </p:blipFill>
        <p:spPr bwMode="auto">
          <a:xfrm>
            <a:off x="6357950" y="857232"/>
            <a:ext cx="2500330" cy="1928826"/>
          </a:xfrm>
          <a:prstGeom prst="rect">
            <a:avLst/>
          </a:prstGeom>
          <a:noFill/>
          <a:ln w="9525">
            <a:noFill/>
            <a:miter lim="800000"/>
            <a:headEnd/>
            <a:tailEnd/>
          </a:ln>
        </p:spPr>
      </p:pic>
      <p:sp>
        <p:nvSpPr>
          <p:cNvPr id="11" name="Rectangle 10"/>
          <p:cNvSpPr/>
          <p:nvPr/>
        </p:nvSpPr>
        <p:spPr>
          <a:xfrm>
            <a:off x="6357950" y="2928934"/>
            <a:ext cx="4572000" cy="584775"/>
          </a:xfrm>
          <a:prstGeom prst="rect">
            <a:avLst/>
          </a:prstGeom>
        </p:spPr>
        <p:txBody>
          <a:bodyPr>
            <a:spAutoFit/>
          </a:bodyPr>
          <a:lstStyle/>
          <a:p>
            <a:r>
              <a:rPr lang="fr-FR" sz="1600" dirty="0" smtClean="0"/>
              <a:t>Figure 9. Sang de cheval. </a:t>
            </a:r>
          </a:p>
          <a:p>
            <a:r>
              <a:rPr lang="fr-FR" sz="1600" dirty="0" smtClean="0"/>
              <a:t>Granulocyte éosinophile</a:t>
            </a:r>
            <a:endParaRPr lang="fr-FR" sz="1600" dirty="0"/>
          </a:p>
        </p:txBody>
      </p:sp>
      <p:pic>
        <p:nvPicPr>
          <p:cNvPr id="12" name="Image 11" descr="Full-size image (25 K)">
            <a:hlinkClick r:id="rId2" tooltip="&quot;Full-size image (25 K)&quot;"/>
          </p:cNvPr>
          <p:cNvPicPr/>
          <p:nvPr/>
        </p:nvPicPr>
        <p:blipFill>
          <a:blip r:embed="rId6" cstate="print"/>
          <a:srcRect/>
          <a:stretch>
            <a:fillRect/>
          </a:stretch>
        </p:blipFill>
        <p:spPr bwMode="auto">
          <a:xfrm>
            <a:off x="500034" y="3714752"/>
            <a:ext cx="2428892" cy="2000264"/>
          </a:xfrm>
          <a:prstGeom prst="rect">
            <a:avLst/>
          </a:prstGeom>
          <a:noFill/>
          <a:ln w="9525">
            <a:noFill/>
            <a:miter lim="800000"/>
            <a:headEnd/>
            <a:tailEnd/>
          </a:ln>
        </p:spPr>
      </p:pic>
      <p:sp>
        <p:nvSpPr>
          <p:cNvPr id="13" name="Rectangle 12"/>
          <p:cNvSpPr/>
          <p:nvPr/>
        </p:nvSpPr>
        <p:spPr>
          <a:xfrm>
            <a:off x="428596" y="5857892"/>
            <a:ext cx="2643206" cy="584775"/>
          </a:xfrm>
          <a:prstGeom prst="rect">
            <a:avLst/>
          </a:prstGeom>
        </p:spPr>
        <p:txBody>
          <a:bodyPr wrap="square">
            <a:spAutoFit/>
          </a:bodyPr>
          <a:lstStyle/>
          <a:p>
            <a:r>
              <a:rPr lang="fr-FR" sz="1600" dirty="0" smtClean="0"/>
              <a:t>Figure 10. Sang de cheval. </a:t>
            </a:r>
          </a:p>
          <a:p>
            <a:r>
              <a:rPr lang="fr-FR" sz="1600" dirty="0" smtClean="0"/>
              <a:t>Granulocyte basophile</a:t>
            </a:r>
            <a:endParaRPr lang="fr-FR" sz="1600" dirty="0"/>
          </a:p>
        </p:txBody>
      </p:sp>
      <p:sp>
        <p:nvSpPr>
          <p:cNvPr id="14" name="ZoneTexte 13"/>
          <p:cNvSpPr txBox="1"/>
          <p:nvPr/>
        </p:nvSpPr>
        <p:spPr>
          <a:xfrm>
            <a:off x="4000496" y="4214818"/>
            <a:ext cx="4929555" cy="369332"/>
          </a:xfrm>
          <a:prstGeom prst="rect">
            <a:avLst/>
          </a:prstGeom>
          <a:noFill/>
        </p:spPr>
        <p:txBody>
          <a:bodyPr wrap="none" rtlCol="0">
            <a:spAutoFit/>
          </a:bodyPr>
          <a:lstStyle/>
          <a:p>
            <a:r>
              <a:rPr lang="fr-FR" dirty="0" smtClean="0"/>
              <a:t>(Photos de BELLIER et CORDONNIER, 2010)</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amond(in)">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12064"/>
            <a:ext cx="8219256" cy="6661352"/>
          </a:xfrm>
        </p:spPr>
        <p:txBody>
          <a:bodyPr/>
          <a:lstStyle/>
          <a:p>
            <a:pPr algn="ctr"/>
            <a:r>
              <a:rPr lang="fr-FR" sz="6600" dirty="0" smtClean="0">
                <a:solidFill>
                  <a:srgbClr val="FFC000"/>
                </a:solidFill>
              </a:rPr>
              <a:t>Variation de la formule               leucocytaire </a:t>
            </a:r>
            <a:endParaRPr lang="fr-FR" sz="6600" dirty="0">
              <a:solidFill>
                <a:srgbClr val="FFC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neutropénie</a:t>
            </a:r>
            <a:br>
              <a:rPr lang="fr-FR" dirty="0" smtClean="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C’est la diminution du taux de PN </a:t>
            </a:r>
          </a:p>
          <a:p>
            <a:pPr>
              <a:buNone/>
            </a:pPr>
            <a:r>
              <a:rPr lang="fr-FR" dirty="0" smtClean="0"/>
              <a:t>Elle peut être</a:t>
            </a:r>
          </a:p>
          <a:p>
            <a:pPr>
              <a:buNone/>
            </a:pPr>
            <a:r>
              <a:rPr lang="fr-FR" dirty="0" smtClean="0"/>
              <a:t> centrale </a:t>
            </a:r>
          </a:p>
          <a:p>
            <a:pPr>
              <a:buNone/>
            </a:pPr>
            <a:r>
              <a:rPr lang="fr-FR" dirty="0" smtClean="0"/>
              <a:t>médicamenteuse</a:t>
            </a:r>
          </a:p>
          <a:p>
            <a:pPr>
              <a:buNone/>
            </a:pPr>
            <a:r>
              <a:rPr lang="fr-FR" dirty="0" smtClean="0"/>
              <a:t>infectieuse :</a:t>
            </a:r>
          </a:p>
          <a:p>
            <a:r>
              <a:rPr lang="fr-FR" dirty="0" smtClean="0"/>
              <a:t>Virale :ex VIH </a:t>
            </a:r>
          </a:p>
          <a:p>
            <a:r>
              <a:rPr lang="fr-FR" dirty="0" smtClean="0"/>
              <a:t>Bactérienne :ex tuberculose brucellose </a:t>
            </a:r>
          </a:p>
          <a:p>
            <a:r>
              <a:rPr lang="fr-FR" dirty="0" smtClean="0"/>
              <a:t>Parasitaire : ex leishmaniose</a:t>
            </a:r>
          </a:p>
          <a:p>
            <a:pPr>
              <a:buNone/>
            </a:pPr>
            <a:r>
              <a:rPr lang="fr-FR" dirty="0" smtClean="0"/>
              <a:t>Ou endocrinienne:</a:t>
            </a:r>
          </a:p>
          <a:p>
            <a:pPr>
              <a:buNone/>
            </a:pPr>
            <a:r>
              <a:rPr lang="fr-FR" dirty="0" smtClean="0"/>
              <a:t>Les dysthyroidie et les pathologies de la glande surrénalienne </a:t>
            </a:r>
          </a:p>
          <a:p>
            <a:endParaRPr lang="fr-FR" dirty="0" smtClean="0"/>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neutophelie</a:t>
            </a:r>
            <a:endParaRPr lang="fr-FR" dirty="0"/>
          </a:p>
        </p:txBody>
      </p:sp>
      <p:sp>
        <p:nvSpPr>
          <p:cNvPr id="3" name="Espace réservé du contenu 2"/>
          <p:cNvSpPr>
            <a:spLocks noGrp="1"/>
          </p:cNvSpPr>
          <p:nvPr>
            <p:ph idx="1"/>
          </p:nvPr>
        </p:nvSpPr>
        <p:spPr>
          <a:xfrm>
            <a:off x="395536" y="1783560"/>
            <a:ext cx="8748464" cy="4572000"/>
          </a:xfrm>
        </p:spPr>
        <p:txBody>
          <a:bodyPr/>
          <a:lstStyle/>
          <a:p>
            <a:r>
              <a:rPr lang="fr-FR" dirty="0" smtClean="0"/>
              <a:t>la </a:t>
            </a:r>
            <a:r>
              <a:rPr lang="fr-FR" dirty="0" err="1" smtClean="0"/>
              <a:t>neutrophilie</a:t>
            </a:r>
            <a:r>
              <a:rPr lang="fr-FR" dirty="0" smtClean="0"/>
              <a:t> est l'augmentation dans le </a:t>
            </a:r>
            <a:r>
              <a:rPr lang="fr-FR" u="sng" dirty="0" smtClean="0">
                <a:hlinkClick r:id="rId2"/>
              </a:rPr>
              <a:t>sang</a:t>
            </a:r>
            <a:r>
              <a:rPr lang="fr-FR" dirty="0" smtClean="0"/>
              <a:t> de certains </a:t>
            </a:r>
            <a:r>
              <a:rPr lang="fr-FR" b="1" dirty="0" smtClean="0">
                <a:hlinkClick r:id="rId3"/>
              </a:rPr>
              <a:t>globules blancs</a:t>
            </a:r>
            <a:r>
              <a:rPr lang="fr-FR" dirty="0" smtClean="0"/>
              <a:t> appelés </a:t>
            </a:r>
            <a:r>
              <a:rPr lang="fr-FR" u="sng" dirty="0" smtClean="0">
                <a:hlinkClick r:id="rId4"/>
              </a:rPr>
              <a:t>polynucléaires</a:t>
            </a:r>
            <a:r>
              <a:rPr lang="fr-FR" dirty="0" smtClean="0"/>
              <a:t> neutrophiles, et constatée lors de la </a:t>
            </a:r>
            <a:r>
              <a:rPr lang="fr-FR" u="sng" dirty="0" smtClean="0">
                <a:hlinkClick r:id="rId5"/>
              </a:rPr>
              <a:t>numération formule sanguine</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260648"/>
            <a:ext cx="7772400" cy="6094912"/>
          </a:xfrm>
        </p:spPr>
        <p:txBody>
          <a:bodyPr>
            <a:normAutofit lnSpcReduction="10000"/>
          </a:bodyPr>
          <a:lstStyle/>
          <a:p>
            <a:r>
              <a:rPr lang="fr-FR" sz="3200" dirty="0" smtClean="0">
                <a:cs typeface="Times New Roman" pitchFamily="18" charset="0"/>
              </a:rPr>
              <a:t>Infections bactériennes à germes pyogènes</a:t>
            </a:r>
            <a:br>
              <a:rPr lang="fr-FR" sz="3200" dirty="0" smtClean="0">
                <a:cs typeface="Times New Roman" pitchFamily="18" charset="0"/>
              </a:rPr>
            </a:br>
            <a:r>
              <a:rPr lang="fr-FR" sz="3200" dirty="0" smtClean="0">
                <a:cs typeface="Times New Roman" pitchFamily="18" charset="0"/>
              </a:rPr>
              <a:t>Certaines parasitoses</a:t>
            </a:r>
            <a:br>
              <a:rPr lang="fr-FR" sz="3200" dirty="0" smtClean="0">
                <a:cs typeface="Times New Roman" pitchFamily="18" charset="0"/>
              </a:rPr>
            </a:br>
            <a:r>
              <a:rPr lang="fr-FR" sz="3200" dirty="0" smtClean="0">
                <a:cs typeface="Times New Roman" pitchFamily="18" charset="0"/>
              </a:rPr>
              <a:t>Maladies inflammatoires</a:t>
            </a:r>
            <a:br>
              <a:rPr lang="fr-FR" sz="3200" dirty="0" smtClean="0">
                <a:cs typeface="Times New Roman" pitchFamily="18" charset="0"/>
              </a:rPr>
            </a:br>
            <a:r>
              <a:rPr lang="fr-FR" sz="3200" dirty="0" smtClean="0">
                <a:cs typeface="Times New Roman" pitchFamily="18" charset="0"/>
              </a:rPr>
              <a:t>Nécrose tissulaire (infarctus du myocarde, traumatismes)</a:t>
            </a:r>
            <a:br>
              <a:rPr lang="fr-FR" sz="3200" dirty="0" smtClean="0">
                <a:cs typeface="Times New Roman" pitchFamily="18" charset="0"/>
              </a:rPr>
            </a:br>
            <a:r>
              <a:rPr lang="fr-FR" sz="3200" dirty="0" smtClean="0">
                <a:cs typeface="Times New Roman" pitchFamily="18" charset="0"/>
              </a:rPr>
              <a:t>Cancers</a:t>
            </a:r>
            <a:br>
              <a:rPr lang="fr-FR" sz="3200" dirty="0" smtClean="0">
                <a:cs typeface="Times New Roman" pitchFamily="18" charset="0"/>
              </a:rPr>
            </a:br>
            <a:r>
              <a:rPr lang="fr-FR" sz="3200" dirty="0" smtClean="0">
                <a:cs typeface="Times New Roman" pitchFamily="18" charset="0"/>
              </a:rPr>
              <a:t>Désordres métaboliques : uricémie, urémie</a:t>
            </a:r>
            <a:br>
              <a:rPr lang="fr-FR" sz="3200" dirty="0" smtClean="0">
                <a:cs typeface="Times New Roman" pitchFamily="18" charset="0"/>
              </a:rPr>
            </a:br>
            <a:r>
              <a:rPr lang="fr-FR" sz="3200" dirty="0" smtClean="0">
                <a:cs typeface="Times New Roman" pitchFamily="18" charset="0"/>
              </a:rPr>
              <a:t>Syndromes </a:t>
            </a:r>
            <a:r>
              <a:rPr lang="fr-FR" sz="3200" dirty="0" err="1" smtClean="0">
                <a:cs typeface="Times New Roman" pitchFamily="18" charset="0"/>
              </a:rPr>
              <a:t>myéloprolifératifs</a:t>
            </a:r>
            <a:r>
              <a:rPr lang="fr-FR" sz="3200" dirty="0" smtClean="0">
                <a:cs typeface="Times New Roman" pitchFamily="18" charset="0"/>
              </a:rPr>
              <a:t/>
            </a:r>
            <a:br>
              <a:rPr lang="fr-FR" sz="3200" dirty="0" smtClean="0">
                <a:cs typeface="Times New Roman" pitchFamily="18" charset="0"/>
              </a:rPr>
            </a:br>
            <a:r>
              <a:rPr lang="fr-FR" sz="3200" dirty="0" smtClean="0">
                <a:cs typeface="Times New Roman" pitchFamily="18" charset="0"/>
              </a:rPr>
              <a:t>Hémorragies et hémolyses</a:t>
            </a:r>
            <a:br>
              <a:rPr lang="fr-FR" sz="3200" dirty="0" smtClean="0">
                <a:cs typeface="Times New Roman" pitchFamily="18" charset="0"/>
              </a:rPr>
            </a:br>
            <a:r>
              <a:rPr lang="fr-FR" sz="3200" dirty="0" smtClean="0">
                <a:cs typeface="Times New Roman" pitchFamily="18" charset="0"/>
              </a:rPr>
              <a:t/>
            </a:r>
            <a:br>
              <a:rPr lang="fr-FR" sz="3200" dirty="0" smtClean="0">
                <a:cs typeface="Times New Roman" pitchFamily="18" charset="0"/>
              </a:rPr>
            </a:b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Rot="1" noChangeArrowheads="1"/>
          </p:cNvSpPr>
          <p:nvPr>
            <p:ph idx="1"/>
          </p:nvPr>
        </p:nvSpPr>
        <p:spPr>
          <a:xfrm>
            <a:off x="468313" y="1052513"/>
            <a:ext cx="8229600" cy="5805487"/>
          </a:xfrm>
        </p:spPr>
        <p:txBody>
          <a:bodyPr/>
          <a:lstStyle/>
          <a:p>
            <a:r>
              <a:rPr lang="fr-FR" b="1" dirty="0" smtClean="0">
                <a:solidFill>
                  <a:srgbClr val="66FF33"/>
                </a:solidFill>
                <a:cs typeface="Times New Roman" pitchFamily="18" charset="0"/>
              </a:rPr>
              <a:t>Polynucléaires éosinophiles</a:t>
            </a:r>
          </a:p>
          <a:p>
            <a:r>
              <a:rPr lang="fr-FR" sz="2800" dirty="0" smtClean="0">
                <a:solidFill>
                  <a:srgbClr val="FFFF00"/>
                </a:solidFill>
                <a:cs typeface="Times New Roman" pitchFamily="18" charset="0"/>
              </a:rPr>
              <a:t>Augmentation : </a:t>
            </a:r>
            <a:br>
              <a:rPr lang="fr-FR" sz="2800" dirty="0" smtClean="0">
                <a:solidFill>
                  <a:srgbClr val="FFFF00"/>
                </a:solidFill>
                <a:cs typeface="Times New Roman" pitchFamily="18" charset="0"/>
              </a:rPr>
            </a:br>
            <a:r>
              <a:rPr lang="fr-FR" sz="2400" dirty="0" smtClean="0">
                <a:cs typeface="Times New Roman" pitchFamily="18" charset="0"/>
              </a:rPr>
              <a:t>Maladies allergiques</a:t>
            </a:r>
            <a:br>
              <a:rPr lang="fr-FR" sz="2400" dirty="0" smtClean="0">
                <a:cs typeface="Times New Roman" pitchFamily="18" charset="0"/>
              </a:rPr>
            </a:br>
            <a:r>
              <a:rPr lang="fr-FR" sz="2400" dirty="0" smtClean="0">
                <a:cs typeface="Times New Roman" pitchFamily="18" charset="0"/>
              </a:rPr>
              <a:t>Parasitoses (surtout helminthiases : parasitoses à vers)</a:t>
            </a:r>
            <a:br>
              <a:rPr lang="fr-FR" sz="2400" dirty="0" smtClean="0">
                <a:cs typeface="Times New Roman" pitchFamily="18" charset="0"/>
              </a:rPr>
            </a:br>
            <a:r>
              <a:rPr lang="fr-FR" sz="2400" dirty="0" smtClean="0">
                <a:cs typeface="Times New Roman" pitchFamily="18" charset="0"/>
              </a:rPr>
              <a:t>Certaines maladies auto-immunes, Dermatoses </a:t>
            </a:r>
          </a:p>
          <a:p>
            <a:pPr>
              <a:buFont typeface="Wingdings" pitchFamily="2" charset="2"/>
              <a:buNone/>
            </a:pPr>
            <a:endParaRPr lang="fr-FR" sz="2800" dirty="0" smtClean="0">
              <a:cs typeface="Times New Roman" pitchFamily="18" charset="0"/>
            </a:endParaRPr>
          </a:p>
          <a:p>
            <a:r>
              <a:rPr lang="fr-FR" b="1" dirty="0" smtClean="0">
                <a:solidFill>
                  <a:srgbClr val="66FF33"/>
                </a:solidFill>
                <a:cs typeface="Times New Roman" pitchFamily="18" charset="0"/>
              </a:rPr>
              <a:t>Polynucléaires basophiles</a:t>
            </a:r>
          </a:p>
          <a:p>
            <a:r>
              <a:rPr lang="fr-FR" sz="2800" dirty="0" smtClean="0">
                <a:solidFill>
                  <a:srgbClr val="FFFF00"/>
                </a:solidFill>
                <a:cs typeface="Times New Roman" pitchFamily="18" charset="0"/>
              </a:rPr>
              <a:t>Augmentation : </a:t>
            </a:r>
            <a:br>
              <a:rPr lang="fr-FR" sz="2800" dirty="0" smtClean="0">
                <a:solidFill>
                  <a:srgbClr val="FFFF00"/>
                </a:solidFill>
                <a:cs typeface="Times New Roman" pitchFamily="18" charset="0"/>
              </a:rPr>
            </a:br>
            <a:r>
              <a:rPr lang="fr-FR" sz="2400" dirty="0" smtClean="0">
                <a:cs typeface="Times New Roman" pitchFamily="18" charset="0"/>
              </a:rPr>
              <a:t>Syndromes </a:t>
            </a:r>
            <a:r>
              <a:rPr lang="fr-FR" sz="2400" dirty="0" err="1" smtClean="0">
                <a:cs typeface="Times New Roman" pitchFamily="18" charset="0"/>
              </a:rPr>
              <a:t>myéloprolifératifs</a:t>
            </a:r>
            <a:r>
              <a:rPr lang="fr-FR" sz="2400" dirty="0" smtClean="0">
                <a:cs typeface="Times New Roman" pitchFamily="18" charset="0"/>
              </a:rPr>
              <a:t/>
            </a:r>
            <a:br>
              <a:rPr lang="fr-FR" sz="2400" dirty="0" smtClean="0">
                <a:cs typeface="Times New Roman" pitchFamily="18" charset="0"/>
              </a:rPr>
            </a:br>
            <a:r>
              <a:rPr lang="fr-FR" sz="2400" dirty="0" smtClean="0">
                <a:cs typeface="Times New Roman" pitchFamily="18" charset="0"/>
              </a:rPr>
              <a:t>Hypothyroïdie</a:t>
            </a:r>
            <a:br>
              <a:rPr lang="fr-FR" sz="2400" dirty="0" smtClean="0">
                <a:cs typeface="Times New Roman" pitchFamily="18" charset="0"/>
              </a:rPr>
            </a:br>
            <a:r>
              <a:rPr lang="fr-FR" sz="2400" dirty="0" smtClean="0">
                <a:cs typeface="Times New Roman" pitchFamily="18" charset="0"/>
              </a:rPr>
              <a:t>Colite ulcéreuse </a:t>
            </a:r>
          </a:p>
          <a:p>
            <a:pPr>
              <a:buFont typeface="Wingdings" pitchFamily="2" charset="2"/>
              <a:buNone/>
            </a:pPr>
            <a:endParaRPr lang="fr-FR"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Rot="1" noChangeArrowheads="1"/>
          </p:cNvSpPr>
          <p:nvPr>
            <p:ph idx="1"/>
          </p:nvPr>
        </p:nvSpPr>
        <p:spPr>
          <a:xfrm>
            <a:off x="468313" y="908050"/>
            <a:ext cx="8229600" cy="5949950"/>
          </a:xfrm>
        </p:spPr>
        <p:txBody>
          <a:bodyPr/>
          <a:lstStyle/>
          <a:p>
            <a:r>
              <a:rPr lang="fr-FR" sz="2800" b="1" dirty="0" smtClean="0">
                <a:solidFill>
                  <a:srgbClr val="66FF33"/>
                </a:solidFill>
                <a:cs typeface="Times New Roman" pitchFamily="18" charset="0"/>
              </a:rPr>
              <a:t>Lymphocytes</a:t>
            </a:r>
          </a:p>
          <a:p>
            <a:r>
              <a:rPr lang="fr-FR" sz="2400" dirty="0" smtClean="0">
                <a:solidFill>
                  <a:srgbClr val="FFFF00"/>
                </a:solidFill>
                <a:cs typeface="Times New Roman" pitchFamily="18" charset="0"/>
              </a:rPr>
              <a:t>Diminution : </a:t>
            </a:r>
            <a:br>
              <a:rPr lang="fr-FR" sz="2400" dirty="0" smtClean="0">
                <a:solidFill>
                  <a:srgbClr val="FFFF00"/>
                </a:solidFill>
                <a:cs typeface="Times New Roman" pitchFamily="18" charset="0"/>
              </a:rPr>
            </a:br>
            <a:r>
              <a:rPr lang="fr-FR" sz="2400" dirty="0" smtClean="0">
                <a:cs typeface="Times New Roman" pitchFamily="18" charset="0"/>
              </a:rPr>
              <a:t>Aplasie médullaire</a:t>
            </a:r>
            <a:br>
              <a:rPr lang="fr-FR" sz="2400" dirty="0" smtClean="0">
                <a:cs typeface="Times New Roman" pitchFamily="18" charset="0"/>
              </a:rPr>
            </a:br>
            <a:r>
              <a:rPr lang="fr-FR" sz="2400" dirty="0" smtClean="0">
                <a:cs typeface="Times New Roman" pitchFamily="18" charset="0"/>
              </a:rPr>
              <a:t>Agranulocytose d'origine toxique</a:t>
            </a:r>
            <a:br>
              <a:rPr lang="fr-FR" sz="2400" dirty="0" smtClean="0">
                <a:cs typeface="Times New Roman" pitchFamily="18" charset="0"/>
              </a:rPr>
            </a:br>
            <a:r>
              <a:rPr lang="fr-FR" sz="2400" dirty="0" smtClean="0">
                <a:cs typeface="Times New Roman" pitchFamily="18" charset="0"/>
              </a:rPr>
              <a:t>Corticothérapie et traitements </a:t>
            </a:r>
            <a:r>
              <a:rPr lang="fr-FR" sz="2400" dirty="0" err="1" smtClean="0">
                <a:cs typeface="Times New Roman" pitchFamily="18" charset="0"/>
              </a:rPr>
              <a:t>immuno-suppresseurs</a:t>
            </a:r>
            <a:r>
              <a:rPr lang="fr-FR" sz="2400" dirty="0" smtClean="0">
                <a:cs typeface="Times New Roman" pitchFamily="18" charset="0"/>
              </a:rPr>
              <a:t/>
            </a:r>
            <a:br>
              <a:rPr lang="fr-FR" sz="2400" dirty="0" smtClean="0">
                <a:cs typeface="Times New Roman" pitchFamily="18" charset="0"/>
              </a:rPr>
            </a:br>
            <a:r>
              <a:rPr lang="fr-FR" sz="2400" dirty="0" smtClean="0">
                <a:cs typeface="Times New Roman" pitchFamily="18" charset="0"/>
              </a:rPr>
              <a:t>Irradiation étendue</a:t>
            </a:r>
            <a:br>
              <a:rPr lang="fr-FR" sz="2400" dirty="0" smtClean="0">
                <a:cs typeface="Times New Roman" pitchFamily="18" charset="0"/>
              </a:rPr>
            </a:br>
            <a:r>
              <a:rPr lang="fr-FR" sz="2400" dirty="0" smtClean="0">
                <a:cs typeface="Times New Roman" pitchFamily="18" charset="0"/>
              </a:rPr>
              <a:t>Déficits immunitaires congénitaux</a:t>
            </a:r>
            <a:br>
              <a:rPr lang="fr-FR" sz="2400" dirty="0" smtClean="0">
                <a:cs typeface="Times New Roman" pitchFamily="18" charset="0"/>
              </a:rPr>
            </a:br>
            <a:r>
              <a:rPr lang="fr-FR" sz="2400" dirty="0" smtClean="0">
                <a:cs typeface="Times New Roman" pitchFamily="18" charset="0"/>
              </a:rPr>
              <a:t/>
            </a:r>
            <a:br>
              <a:rPr lang="fr-FR" sz="2400" dirty="0" smtClean="0">
                <a:cs typeface="Times New Roman" pitchFamily="18" charset="0"/>
              </a:rPr>
            </a:br>
            <a:r>
              <a:rPr lang="fr-FR" sz="2400" dirty="0" smtClean="0">
                <a:solidFill>
                  <a:srgbClr val="FFFF00"/>
                </a:solidFill>
                <a:cs typeface="Times New Roman" pitchFamily="18" charset="0"/>
              </a:rPr>
              <a:t>Augmentation : </a:t>
            </a:r>
            <a:br>
              <a:rPr lang="fr-FR" sz="2400" dirty="0" smtClean="0">
                <a:solidFill>
                  <a:srgbClr val="FFFF00"/>
                </a:solidFill>
                <a:cs typeface="Times New Roman" pitchFamily="18" charset="0"/>
              </a:rPr>
            </a:br>
            <a:r>
              <a:rPr lang="fr-FR" sz="2400" dirty="0" smtClean="0">
                <a:cs typeface="Times New Roman" pitchFamily="18" charset="0"/>
              </a:rPr>
              <a:t>Physiologique chez le jeune animal</a:t>
            </a:r>
            <a:br>
              <a:rPr lang="fr-FR" sz="2400" dirty="0" smtClean="0">
                <a:cs typeface="Times New Roman" pitchFamily="18" charset="0"/>
              </a:rPr>
            </a:br>
            <a:r>
              <a:rPr lang="fr-FR" sz="2400" dirty="0" smtClean="0">
                <a:cs typeface="Times New Roman" pitchFamily="18" charset="0"/>
              </a:rPr>
              <a:t>Infections aiguës virales ou bactériennes</a:t>
            </a:r>
            <a:br>
              <a:rPr lang="fr-FR" sz="2400" dirty="0" smtClean="0">
                <a:cs typeface="Times New Roman" pitchFamily="18" charset="0"/>
              </a:rPr>
            </a:br>
            <a:r>
              <a:rPr lang="fr-FR" sz="2400" dirty="0" smtClean="0">
                <a:cs typeface="Times New Roman" pitchFamily="18" charset="0"/>
              </a:rPr>
              <a:t>Tuberculose, brucellose</a:t>
            </a:r>
            <a:br>
              <a:rPr lang="fr-FR" sz="2400" dirty="0" smtClean="0">
                <a:cs typeface="Times New Roman" pitchFamily="18" charset="0"/>
              </a:rPr>
            </a:br>
            <a:r>
              <a:rPr lang="fr-FR" sz="2400" dirty="0" smtClean="0">
                <a:cs typeface="Times New Roman" pitchFamily="18" charset="0"/>
              </a:rPr>
              <a:t>Réaction allergique médicamenteuse</a:t>
            </a:r>
            <a:br>
              <a:rPr lang="fr-FR" sz="2400" dirty="0" smtClean="0">
                <a:cs typeface="Times New Roman" pitchFamily="18" charset="0"/>
              </a:rPr>
            </a:br>
            <a:r>
              <a:rPr lang="fr-FR" sz="2400" dirty="0" smtClean="0">
                <a:cs typeface="Times New Roman" pitchFamily="18" charset="0"/>
              </a:rPr>
              <a:t>Maladies auto-immunes</a:t>
            </a:r>
            <a:br>
              <a:rPr lang="fr-FR" sz="2400" dirty="0" smtClean="0">
                <a:cs typeface="Times New Roman" pitchFamily="18" charset="0"/>
              </a:rPr>
            </a:br>
            <a:r>
              <a:rPr lang="fr-FR" sz="2400" dirty="0" smtClean="0">
                <a:cs typeface="Times New Roman" pitchFamily="18" charset="0"/>
              </a:rPr>
              <a:t>Hémopathie lymphoïde maligne </a:t>
            </a:r>
          </a:p>
          <a:p>
            <a:endParaRPr lang="fr-FR" sz="2400" dirty="0" smtClean="0">
              <a:cs typeface="Times New Roman" pitchFamily="18" charset="0"/>
            </a:endParaRPr>
          </a:p>
          <a:p>
            <a:endParaRPr lang="fr-FR"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Rot="1" noChangeArrowheads="1"/>
          </p:cNvSpPr>
          <p:nvPr>
            <p:ph idx="1"/>
          </p:nvPr>
        </p:nvSpPr>
        <p:spPr>
          <a:xfrm>
            <a:off x="323528" y="692696"/>
            <a:ext cx="8229600" cy="5589587"/>
          </a:xfrm>
        </p:spPr>
        <p:txBody>
          <a:bodyPr/>
          <a:lstStyle/>
          <a:p>
            <a:pPr>
              <a:lnSpc>
                <a:spcPct val="90000"/>
              </a:lnSpc>
            </a:pPr>
            <a:r>
              <a:rPr lang="fr-FR" sz="2400" b="1" dirty="0" smtClean="0">
                <a:solidFill>
                  <a:srgbClr val="66FF33"/>
                </a:solidFill>
                <a:cs typeface="Times New Roman" pitchFamily="18" charset="0"/>
              </a:rPr>
              <a:t>Monocytes</a:t>
            </a:r>
          </a:p>
          <a:p>
            <a:pPr>
              <a:lnSpc>
                <a:spcPct val="90000"/>
              </a:lnSpc>
            </a:pPr>
            <a:r>
              <a:rPr lang="fr-FR" sz="2400" dirty="0" smtClean="0">
                <a:solidFill>
                  <a:srgbClr val="FFFF00"/>
                </a:solidFill>
                <a:cs typeface="Times New Roman" pitchFamily="18" charset="0"/>
              </a:rPr>
              <a:t>Augmentation :</a:t>
            </a:r>
            <a:r>
              <a:rPr lang="fr-FR" sz="2400" dirty="0" smtClean="0">
                <a:cs typeface="Times New Roman" pitchFamily="18" charset="0"/>
              </a:rPr>
              <a:t> </a:t>
            </a:r>
            <a:br>
              <a:rPr lang="fr-FR" sz="2400" dirty="0" smtClean="0">
                <a:cs typeface="Times New Roman" pitchFamily="18" charset="0"/>
              </a:rPr>
            </a:br>
            <a:r>
              <a:rPr lang="fr-FR" sz="2400" dirty="0" smtClean="0">
                <a:cs typeface="Times New Roman" pitchFamily="18" charset="0"/>
              </a:rPr>
              <a:t>Infections surtout chroniques</a:t>
            </a:r>
            <a:br>
              <a:rPr lang="fr-FR" sz="2400" dirty="0" smtClean="0">
                <a:cs typeface="Times New Roman" pitchFamily="18" charset="0"/>
              </a:rPr>
            </a:br>
            <a:r>
              <a:rPr lang="fr-FR" sz="2400" dirty="0" smtClean="0">
                <a:cs typeface="Times New Roman" pitchFamily="18" charset="0"/>
              </a:rPr>
              <a:t>Réactionnelle face à neutropénie aiguë ou chronique (baisse des polynucléaires) Syndromes inflammatoires</a:t>
            </a:r>
            <a:br>
              <a:rPr lang="fr-FR" sz="2400" dirty="0" smtClean="0">
                <a:cs typeface="Times New Roman" pitchFamily="18" charset="0"/>
              </a:rPr>
            </a:br>
            <a:r>
              <a:rPr lang="fr-FR" sz="2400" dirty="0" smtClean="0">
                <a:cs typeface="Times New Roman" pitchFamily="18" charset="0"/>
              </a:rPr>
              <a:t>Collagénoses, </a:t>
            </a:r>
            <a:br>
              <a:rPr lang="fr-FR" sz="2400" dirty="0" smtClean="0">
                <a:cs typeface="Times New Roman" pitchFamily="18" charset="0"/>
              </a:rPr>
            </a:br>
            <a:r>
              <a:rPr lang="fr-FR" sz="2400" dirty="0" smtClean="0">
                <a:cs typeface="Times New Roman" pitchFamily="18" charset="0"/>
              </a:rPr>
              <a:t>myélome, </a:t>
            </a:r>
            <a:r>
              <a:rPr lang="fr-FR" sz="2400" dirty="0" err="1" smtClean="0">
                <a:cs typeface="Times New Roman" pitchFamily="18" charset="0"/>
              </a:rPr>
              <a:t>myelofibrose</a:t>
            </a:r>
            <a:r>
              <a:rPr lang="fr-FR" sz="2400" dirty="0" smtClean="0">
                <a:cs typeface="Times New Roman" pitchFamily="18" charset="0"/>
              </a:rPr>
              <a:t/>
            </a:r>
            <a:br>
              <a:rPr lang="fr-FR" sz="2400" dirty="0" smtClean="0">
                <a:cs typeface="Times New Roman" pitchFamily="18" charset="0"/>
              </a:rPr>
            </a:br>
            <a:r>
              <a:rPr lang="fr-FR" sz="2400" dirty="0" smtClean="0">
                <a:cs typeface="Times New Roman" pitchFamily="18" charset="0"/>
              </a:rPr>
              <a:t>Leucémies </a:t>
            </a:r>
            <a:r>
              <a:rPr lang="fr-FR" sz="2400" dirty="0" err="1" smtClean="0">
                <a:cs typeface="Times New Roman" pitchFamily="18" charset="0"/>
              </a:rPr>
              <a:t>myélo</a:t>
            </a:r>
            <a:r>
              <a:rPr lang="fr-FR" sz="2400" dirty="0" smtClean="0">
                <a:cs typeface="Times New Roman" pitchFamily="18" charset="0"/>
              </a:rPr>
              <a:t>-</a:t>
            </a:r>
            <a:r>
              <a:rPr lang="fr-FR" sz="2400" dirty="0" err="1" smtClean="0">
                <a:cs typeface="Times New Roman" pitchFamily="18" charset="0"/>
              </a:rPr>
              <a:t>monocytaires</a:t>
            </a:r>
            <a:r>
              <a:rPr lang="fr-FR" sz="2400" dirty="0" smtClean="0">
                <a:cs typeface="Times New Roman" pitchFamily="18" charset="0"/>
              </a:rPr>
              <a:t/>
            </a:r>
            <a:br>
              <a:rPr lang="fr-FR" sz="2400" dirty="0" smtClean="0">
                <a:cs typeface="Times New Roman" pitchFamily="18" charset="0"/>
              </a:rPr>
            </a:br>
            <a:r>
              <a:rPr lang="fr-FR" sz="2400" dirty="0" smtClean="0">
                <a:cs typeface="Times New Roman" pitchFamily="18" charset="0"/>
              </a:rPr>
              <a:t>Splénectomie</a:t>
            </a:r>
            <a:br>
              <a:rPr lang="fr-FR" sz="2400" dirty="0" smtClean="0">
                <a:cs typeface="Times New Roman" pitchFamily="18" charset="0"/>
              </a:rPr>
            </a:br>
            <a:r>
              <a:rPr lang="fr-FR" sz="2400" dirty="0" smtClean="0">
                <a:cs typeface="Times New Roman" pitchFamily="18" charset="0"/>
              </a:rPr>
              <a:t>Présence d'éléments médullaires immatures :</a:t>
            </a:r>
            <a:br>
              <a:rPr lang="fr-FR" sz="2400" dirty="0" smtClean="0">
                <a:cs typeface="Times New Roman" pitchFamily="18" charset="0"/>
              </a:rPr>
            </a:br>
            <a:r>
              <a:rPr lang="fr-FR" sz="2400" dirty="0" smtClean="0">
                <a:cs typeface="Times New Roman" pitchFamily="18" charset="0"/>
              </a:rPr>
              <a:t>Syndromes </a:t>
            </a:r>
            <a:r>
              <a:rPr lang="fr-FR" sz="2400" dirty="0" err="1" smtClean="0">
                <a:cs typeface="Times New Roman" pitchFamily="18" charset="0"/>
              </a:rPr>
              <a:t>myélo</a:t>
            </a:r>
            <a:r>
              <a:rPr lang="fr-FR" sz="2400" dirty="0" smtClean="0">
                <a:cs typeface="Times New Roman" pitchFamily="18" charset="0"/>
              </a:rPr>
              <a:t>-prolifératifs (</a:t>
            </a:r>
            <a:r>
              <a:rPr lang="fr-FR" sz="2400" dirty="0" err="1" smtClean="0">
                <a:cs typeface="Times New Roman" pitchFamily="18" charset="0"/>
              </a:rPr>
              <a:t>myélémie</a:t>
            </a:r>
            <a:r>
              <a:rPr lang="fr-FR" sz="2400" dirty="0" smtClean="0">
                <a:cs typeface="Times New Roman" pitchFamily="18" charset="0"/>
              </a:rPr>
              <a:t>)</a:t>
            </a:r>
            <a:br>
              <a:rPr lang="fr-FR" sz="2400" dirty="0" smtClean="0">
                <a:cs typeface="Times New Roman" pitchFamily="18" charset="0"/>
              </a:rPr>
            </a:br>
            <a:r>
              <a:rPr lang="fr-FR" sz="2400" dirty="0" smtClean="0">
                <a:cs typeface="Times New Roman" pitchFamily="18" charset="0"/>
              </a:rPr>
              <a:t>Erythroblastose après splénectomie, hémolyse sévère </a:t>
            </a:r>
            <a:br>
              <a:rPr lang="fr-FR" sz="2400" dirty="0" smtClean="0">
                <a:cs typeface="Times New Roman" pitchFamily="18" charset="0"/>
              </a:rPr>
            </a:br>
            <a:r>
              <a:rPr lang="fr-FR" sz="2400" dirty="0" err="1" smtClean="0">
                <a:cs typeface="Times New Roman" pitchFamily="18" charset="0"/>
              </a:rPr>
              <a:t>Myélofibrose</a:t>
            </a:r>
            <a:r>
              <a:rPr lang="fr-FR" sz="2400" dirty="0" smtClean="0">
                <a:cs typeface="Times New Roman" pitchFamily="18" charset="0"/>
              </a:rPr>
              <a:t>, lymphomes myélomes</a:t>
            </a:r>
            <a:br>
              <a:rPr lang="fr-FR" sz="2400" dirty="0" smtClean="0">
                <a:cs typeface="Times New Roman" pitchFamily="18" charset="0"/>
              </a:rPr>
            </a:br>
            <a:r>
              <a:rPr lang="fr-FR" sz="2400" dirty="0" smtClean="0">
                <a:cs typeface="Times New Roman" pitchFamily="18" charset="0"/>
              </a:rPr>
              <a:t>Métastases de cancers dans la </a:t>
            </a:r>
            <a:r>
              <a:rPr lang="fr-FR" sz="2400" dirty="0" err="1" smtClean="0">
                <a:cs typeface="Times New Roman" pitchFamily="18" charset="0"/>
              </a:rPr>
              <a:t>mœlle</a:t>
            </a:r>
            <a:r>
              <a:rPr lang="fr-FR" sz="2400" dirty="0" smtClean="0">
                <a:cs typeface="Times New Roman" pitchFamily="18" charset="0"/>
              </a:rPr>
              <a:t> osseuse</a:t>
            </a:r>
            <a:br>
              <a:rPr lang="fr-FR" sz="2400" dirty="0" smtClean="0">
                <a:cs typeface="Times New Roman" pitchFamily="18" charset="0"/>
              </a:rPr>
            </a:br>
            <a:r>
              <a:rPr lang="fr-FR" sz="2400" dirty="0" err="1" smtClean="0">
                <a:cs typeface="Times New Roman" pitchFamily="18" charset="0"/>
              </a:rPr>
              <a:t>Blastose</a:t>
            </a:r>
            <a:r>
              <a:rPr lang="fr-FR" sz="2400" dirty="0" smtClean="0">
                <a:cs typeface="Times New Roman" pitchFamily="18" charset="0"/>
              </a:rPr>
              <a:t> sanguine dans leucémies aiguës </a:t>
            </a:r>
          </a:p>
          <a:p>
            <a:pPr>
              <a:lnSpc>
                <a:spcPct val="90000"/>
              </a:lnSpc>
            </a:pPr>
            <a:endParaRPr lang="fr-FR" sz="2400" dirty="0" smtClean="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rrowheads="1"/>
          </p:cNvSpPr>
          <p:nvPr>
            <p:ph type="title"/>
          </p:nvPr>
        </p:nvSpPr>
        <p:spPr>
          <a:xfrm>
            <a:off x="395288" y="692150"/>
            <a:ext cx="8229600" cy="633413"/>
          </a:xfrm>
        </p:spPr>
        <p:txBody>
          <a:bodyPr/>
          <a:lstStyle/>
          <a:p>
            <a:pPr marL="54864" indent="0" fontAlgn="auto">
              <a:spcAft>
                <a:spcPts val="0"/>
              </a:spcAft>
              <a:defRPr/>
            </a:pPr>
            <a:r>
              <a:rPr lang="fr-FR" sz="3200" smtClean="0">
                <a:solidFill>
                  <a:srgbClr val="FFFF00"/>
                </a:solidFill>
              </a:rPr>
              <a:t>Plaquettes sanguines (thrombocytes)</a:t>
            </a:r>
          </a:p>
        </p:txBody>
      </p:sp>
      <p:sp>
        <p:nvSpPr>
          <p:cNvPr id="91139" name="Rectangle 3"/>
          <p:cNvSpPr>
            <a:spLocks noGrp="1" noRot="1" noChangeArrowheads="1"/>
          </p:cNvSpPr>
          <p:nvPr>
            <p:ph idx="1"/>
          </p:nvPr>
        </p:nvSpPr>
        <p:spPr>
          <a:xfrm>
            <a:off x="457200" y="1600200"/>
            <a:ext cx="8229600" cy="5257800"/>
          </a:xfrm>
        </p:spPr>
        <p:txBody>
          <a:bodyPr/>
          <a:lstStyle/>
          <a:p>
            <a:pPr>
              <a:lnSpc>
                <a:spcPct val="80000"/>
              </a:lnSpc>
            </a:pPr>
            <a:r>
              <a:rPr lang="fr-FR" sz="2400" b="1" smtClean="0">
                <a:solidFill>
                  <a:srgbClr val="66FF33"/>
                </a:solidFill>
                <a:cs typeface="Times New Roman" pitchFamily="18" charset="0"/>
              </a:rPr>
              <a:t>Plaquettes</a:t>
            </a:r>
            <a:r>
              <a:rPr lang="fr-FR" sz="2400" smtClean="0">
                <a:solidFill>
                  <a:srgbClr val="66FF33"/>
                </a:solidFill>
                <a:cs typeface="Times New Roman" pitchFamily="18" charset="0"/>
              </a:rPr>
              <a:t> </a:t>
            </a:r>
            <a:endParaRPr lang="fr-FR" sz="2400" b="1" smtClean="0">
              <a:solidFill>
                <a:srgbClr val="66FF33"/>
              </a:solidFill>
              <a:cs typeface="Times New Roman" pitchFamily="18" charset="0"/>
            </a:endParaRPr>
          </a:p>
          <a:p>
            <a:pPr>
              <a:lnSpc>
                <a:spcPct val="80000"/>
              </a:lnSpc>
            </a:pPr>
            <a:r>
              <a:rPr lang="fr-FR" sz="2400" b="1" smtClean="0">
                <a:solidFill>
                  <a:srgbClr val="FFFF00"/>
                </a:solidFill>
                <a:cs typeface="Times New Roman" pitchFamily="18" charset="0"/>
              </a:rPr>
              <a:t>Conditions de prélèvement</a:t>
            </a:r>
          </a:p>
          <a:p>
            <a:pPr>
              <a:lnSpc>
                <a:spcPct val="80000"/>
              </a:lnSpc>
            </a:pPr>
            <a:r>
              <a:rPr lang="fr-FR" sz="2400" smtClean="0">
                <a:cs typeface="Times New Roman" pitchFamily="18" charset="0"/>
              </a:rPr>
              <a:t>Prélèvement de sang veineux. Le tube de sang contient un anticoagulant. </a:t>
            </a:r>
          </a:p>
          <a:p>
            <a:pPr>
              <a:lnSpc>
                <a:spcPct val="80000"/>
              </a:lnSpc>
            </a:pPr>
            <a:r>
              <a:rPr lang="fr-FR" sz="2400" smtClean="0">
                <a:cs typeface="Times New Roman" pitchFamily="18" charset="0"/>
              </a:rPr>
              <a:t>Il n'est pas nécessaire d'être à jeun. Il n'y a pas de précaution particulière à observer. </a:t>
            </a:r>
          </a:p>
          <a:p>
            <a:pPr>
              <a:lnSpc>
                <a:spcPct val="80000"/>
              </a:lnSpc>
              <a:buFont typeface="Wingdings" pitchFamily="2" charset="2"/>
              <a:buNone/>
            </a:pPr>
            <a:endParaRPr lang="fr-FR" sz="2400" smtClean="0">
              <a:cs typeface="Times New Roman" pitchFamily="18" charset="0"/>
            </a:endParaRPr>
          </a:p>
          <a:p>
            <a:pPr>
              <a:lnSpc>
                <a:spcPct val="80000"/>
              </a:lnSpc>
            </a:pPr>
            <a:r>
              <a:rPr lang="fr-FR" sz="2400" b="1" smtClean="0">
                <a:solidFill>
                  <a:srgbClr val="FFFF00"/>
                </a:solidFill>
                <a:cs typeface="Times New Roman" pitchFamily="18" charset="0"/>
              </a:rPr>
              <a:t>Intérêt du dénombrement</a:t>
            </a:r>
            <a:endParaRPr lang="fr-FR" sz="2400" smtClean="0">
              <a:solidFill>
                <a:srgbClr val="FFFF00"/>
              </a:solidFill>
              <a:cs typeface="Times New Roman" pitchFamily="18" charset="0"/>
            </a:endParaRPr>
          </a:p>
          <a:p>
            <a:pPr>
              <a:lnSpc>
                <a:spcPct val="80000"/>
              </a:lnSpc>
            </a:pPr>
            <a:r>
              <a:rPr lang="fr-FR" sz="2400" smtClean="0">
                <a:cs typeface="Times New Roman" pitchFamily="18" charset="0"/>
              </a:rPr>
              <a:t>Les plaquettes sanguines ont un rôle très important dans la coagulation. Une diminution trop importante du taux de plaquettes entraîne un risque hémorragique (à envisager avant une intervention chirurgicale par exemple). Une augmentation du taux entraîne au contraire un risque de thrombose par formation d'agrégats plaquettaires.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3492500" y="260350"/>
            <a:ext cx="2527300" cy="528638"/>
          </a:xfrm>
          <a:prstGeom prst="rect">
            <a:avLst/>
          </a:prstGeom>
          <a:solidFill>
            <a:srgbClr val="F9F90D"/>
          </a:solidFill>
          <a:ln w="9525">
            <a:solidFill>
              <a:srgbClr val="FF3300"/>
            </a:solidFill>
            <a:miter lim="800000"/>
            <a:headEnd/>
            <a:tailEnd/>
          </a:ln>
        </p:spPr>
        <p:txBody>
          <a:bodyPr wrap="none">
            <a:spAutoFit/>
          </a:bodyPr>
          <a:lstStyle/>
          <a:p>
            <a:pPr rtl="0"/>
            <a:r>
              <a:rPr lang="fr-FR" sz="2800" b="1">
                <a:solidFill>
                  <a:srgbClr val="000000"/>
                </a:solidFill>
                <a:latin typeface="Tahoma" pitchFamily="34" charset="0"/>
              </a:rPr>
              <a:t>LEUCOCYTES</a:t>
            </a:r>
          </a:p>
        </p:txBody>
      </p:sp>
      <p:sp>
        <p:nvSpPr>
          <p:cNvPr id="425987" name="Line 3"/>
          <p:cNvSpPr>
            <a:spLocks noChangeShapeType="1"/>
          </p:cNvSpPr>
          <p:nvPr/>
        </p:nvSpPr>
        <p:spPr bwMode="auto">
          <a:xfrm>
            <a:off x="4643438" y="836613"/>
            <a:ext cx="0" cy="576262"/>
          </a:xfrm>
          <a:prstGeom prst="line">
            <a:avLst/>
          </a:prstGeom>
          <a:noFill/>
          <a:ln w="9525">
            <a:solidFill>
              <a:schemeClr val="tx1"/>
            </a:solidFill>
            <a:round/>
            <a:headEnd/>
            <a:tailEnd type="triangle" w="med" len="med"/>
          </a:ln>
        </p:spPr>
        <p:txBody>
          <a:bodyPr/>
          <a:lstStyle/>
          <a:p>
            <a:endParaRPr lang="fr-FR"/>
          </a:p>
        </p:txBody>
      </p:sp>
      <p:sp>
        <p:nvSpPr>
          <p:cNvPr id="425988" name="Text Box 4"/>
          <p:cNvSpPr txBox="1">
            <a:spLocks noChangeArrowheads="1"/>
          </p:cNvSpPr>
          <p:nvPr/>
        </p:nvSpPr>
        <p:spPr bwMode="auto">
          <a:xfrm>
            <a:off x="3132138" y="1341438"/>
            <a:ext cx="3022600" cy="376237"/>
          </a:xfrm>
          <a:prstGeom prst="rect">
            <a:avLst/>
          </a:prstGeom>
          <a:solidFill>
            <a:srgbClr val="000000"/>
          </a:solidFill>
          <a:ln w="9525">
            <a:solidFill>
              <a:srgbClr val="FF00FF"/>
            </a:solidFill>
            <a:miter lim="800000"/>
            <a:headEnd/>
            <a:tailEnd/>
          </a:ln>
        </p:spPr>
        <p:txBody>
          <a:bodyPr wrap="none">
            <a:spAutoFit/>
          </a:bodyPr>
          <a:lstStyle/>
          <a:p>
            <a:pPr rtl="0"/>
            <a:r>
              <a:rPr lang="fr-FR">
                <a:latin typeface="Tahoma" pitchFamily="34" charset="0"/>
              </a:rPr>
              <a:t>1</a:t>
            </a:r>
            <a:r>
              <a:rPr lang="fr-FR" baseline="30000">
                <a:latin typeface="Tahoma" pitchFamily="34" charset="0"/>
              </a:rPr>
              <a:t>er</a:t>
            </a:r>
            <a:r>
              <a:rPr lang="fr-FR">
                <a:latin typeface="Tahoma" pitchFamily="34" charset="0"/>
              </a:rPr>
              <a:t> Critère de différenciation</a:t>
            </a:r>
          </a:p>
        </p:txBody>
      </p:sp>
      <p:sp>
        <p:nvSpPr>
          <p:cNvPr id="425989" name="Line 5"/>
          <p:cNvSpPr>
            <a:spLocks noChangeShapeType="1"/>
          </p:cNvSpPr>
          <p:nvPr/>
        </p:nvSpPr>
        <p:spPr bwMode="auto">
          <a:xfrm>
            <a:off x="4643438" y="1773238"/>
            <a:ext cx="0" cy="431800"/>
          </a:xfrm>
          <a:prstGeom prst="line">
            <a:avLst/>
          </a:prstGeom>
          <a:noFill/>
          <a:ln w="9525">
            <a:solidFill>
              <a:schemeClr val="tx1"/>
            </a:solidFill>
            <a:round/>
            <a:headEnd/>
            <a:tailEnd type="triangle" w="med" len="med"/>
          </a:ln>
        </p:spPr>
        <p:txBody>
          <a:bodyPr/>
          <a:lstStyle/>
          <a:p>
            <a:endParaRPr lang="fr-FR"/>
          </a:p>
        </p:txBody>
      </p:sp>
      <p:sp>
        <p:nvSpPr>
          <p:cNvPr id="425990" name="Text Box 6"/>
          <p:cNvSpPr txBox="1">
            <a:spLocks noChangeArrowheads="1"/>
          </p:cNvSpPr>
          <p:nvPr/>
        </p:nvSpPr>
        <p:spPr bwMode="auto">
          <a:xfrm>
            <a:off x="4211638" y="2276475"/>
            <a:ext cx="1016000" cy="366713"/>
          </a:xfrm>
          <a:prstGeom prst="rect">
            <a:avLst/>
          </a:prstGeom>
          <a:solidFill>
            <a:srgbClr val="FF3300"/>
          </a:solidFill>
          <a:ln w="9525">
            <a:noFill/>
            <a:miter lim="800000"/>
            <a:headEnd/>
            <a:tailEnd/>
          </a:ln>
        </p:spPr>
        <p:txBody>
          <a:bodyPr wrap="none">
            <a:spAutoFit/>
          </a:bodyPr>
          <a:lstStyle/>
          <a:p>
            <a:pPr rtl="0"/>
            <a:r>
              <a:rPr lang="fr-FR" b="1">
                <a:latin typeface="Tahoma" pitchFamily="34" charset="0"/>
              </a:rPr>
              <a:t>NOYAU</a:t>
            </a:r>
          </a:p>
        </p:txBody>
      </p:sp>
      <p:sp>
        <p:nvSpPr>
          <p:cNvPr id="425991" name="Line 7"/>
          <p:cNvSpPr>
            <a:spLocks noChangeShapeType="1"/>
          </p:cNvSpPr>
          <p:nvPr/>
        </p:nvSpPr>
        <p:spPr bwMode="auto">
          <a:xfrm flipH="1">
            <a:off x="1979613" y="2492375"/>
            <a:ext cx="2160587" cy="576263"/>
          </a:xfrm>
          <a:prstGeom prst="line">
            <a:avLst/>
          </a:prstGeom>
          <a:noFill/>
          <a:ln w="9525">
            <a:solidFill>
              <a:schemeClr val="tx1"/>
            </a:solidFill>
            <a:round/>
            <a:headEnd/>
            <a:tailEnd type="triangle" w="med" len="med"/>
          </a:ln>
        </p:spPr>
        <p:txBody>
          <a:bodyPr/>
          <a:lstStyle/>
          <a:p>
            <a:endParaRPr lang="fr-FR"/>
          </a:p>
        </p:txBody>
      </p:sp>
      <p:sp>
        <p:nvSpPr>
          <p:cNvPr id="425992" name="Text Box 8"/>
          <p:cNvSpPr txBox="1">
            <a:spLocks noChangeArrowheads="1"/>
          </p:cNvSpPr>
          <p:nvPr/>
        </p:nvSpPr>
        <p:spPr bwMode="auto">
          <a:xfrm>
            <a:off x="971550" y="3068638"/>
            <a:ext cx="1600200" cy="376237"/>
          </a:xfrm>
          <a:prstGeom prst="rect">
            <a:avLst/>
          </a:prstGeom>
          <a:solidFill>
            <a:srgbClr val="F9F90D"/>
          </a:solidFill>
          <a:ln w="9525">
            <a:solidFill>
              <a:srgbClr val="FF3300"/>
            </a:solidFill>
            <a:miter lim="800000"/>
            <a:headEnd/>
            <a:tailEnd/>
          </a:ln>
        </p:spPr>
        <p:txBody>
          <a:bodyPr wrap="none">
            <a:spAutoFit/>
          </a:bodyPr>
          <a:lstStyle/>
          <a:p>
            <a:pPr rtl="0"/>
            <a:r>
              <a:rPr lang="fr-FR" b="1">
                <a:solidFill>
                  <a:srgbClr val="3333CC"/>
                </a:solidFill>
                <a:latin typeface="Tahoma" pitchFamily="34" charset="0"/>
              </a:rPr>
              <a:t>Un seul lobe</a:t>
            </a:r>
          </a:p>
        </p:txBody>
      </p:sp>
      <p:sp>
        <p:nvSpPr>
          <p:cNvPr id="425993" name="Line 9"/>
          <p:cNvSpPr>
            <a:spLocks noChangeShapeType="1"/>
          </p:cNvSpPr>
          <p:nvPr/>
        </p:nvSpPr>
        <p:spPr bwMode="auto">
          <a:xfrm>
            <a:off x="1763713" y="3500438"/>
            <a:ext cx="0" cy="649287"/>
          </a:xfrm>
          <a:prstGeom prst="line">
            <a:avLst/>
          </a:prstGeom>
          <a:noFill/>
          <a:ln w="9525">
            <a:solidFill>
              <a:schemeClr val="tx1"/>
            </a:solidFill>
            <a:round/>
            <a:headEnd/>
            <a:tailEnd type="triangle" w="med" len="med"/>
          </a:ln>
        </p:spPr>
        <p:txBody>
          <a:bodyPr/>
          <a:lstStyle/>
          <a:p>
            <a:endParaRPr lang="fr-FR"/>
          </a:p>
        </p:txBody>
      </p:sp>
      <p:sp>
        <p:nvSpPr>
          <p:cNvPr id="425994" name="Text Box 10"/>
          <p:cNvSpPr txBox="1">
            <a:spLocks noChangeArrowheads="1"/>
          </p:cNvSpPr>
          <p:nvPr/>
        </p:nvSpPr>
        <p:spPr bwMode="auto">
          <a:xfrm>
            <a:off x="611188" y="4149725"/>
            <a:ext cx="2017712" cy="376238"/>
          </a:xfrm>
          <a:prstGeom prst="rect">
            <a:avLst/>
          </a:prstGeom>
          <a:solidFill>
            <a:srgbClr val="0AFC83"/>
          </a:solidFill>
          <a:ln w="9525">
            <a:solidFill>
              <a:srgbClr val="FF3300"/>
            </a:solidFill>
            <a:miter lim="800000"/>
            <a:headEnd/>
            <a:tailEnd/>
          </a:ln>
        </p:spPr>
        <p:txBody>
          <a:bodyPr wrap="none">
            <a:spAutoFit/>
          </a:bodyPr>
          <a:lstStyle/>
          <a:p>
            <a:pPr rtl="0"/>
            <a:r>
              <a:rPr lang="fr-FR">
                <a:solidFill>
                  <a:srgbClr val="3333CC"/>
                </a:solidFill>
                <a:latin typeface="Tahoma" pitchFamily="34" charset="0"/>
              </a:rPr>
              <a:t>MONONUCLAIRES</a:t>
            </a:r>
          </a:p>
        </p:txBody>
      </p:sp>
      <p:sp>
        <p:nvSpPr>
          <p:cNvPr id="425995" name="Line 11"/>
          <p:cNvSpPr>
            <a:spLocks noChangeShapeType="1"/>
          </p:cNvSpPr>
          <p:nvPr/>
        </p:nvSpPr>
        <p:spPr bwMode="auto">
          <a:xfrm flipH="1">
            <a:off x="755650" y="4581525"/>
            <a:ext cx="215900" cy="576263"/>
          </a:xfrm>
          <a:prstGeom prst="line">
            <a:avLst/>
          </a:prstGeom>
          <a:noFill/>
          <a:ln w="9525">
            <a:solidFill>
              <a:schemeClr val="tx1"/>
            </a:solidFill>
            <a:round/>
            <a:headEnd/>
            <a:tailEnd type="triangle" w="med" len="med"/>
          </a:ln>
        </p:spPr>
        <p:txBody>
          <a:bodyPr/>
          <a:lstStyle/>
          <a:p>
            <a:endParaRPr lang="fr-FR"/>
          </a:p>
        </p:txBody>
      </p:sp>
      <p:sp>
        <p:nvSpPr>
          <p:cNvPr id="425996" name="Text Box 12"/>
          <p:cNvSpPr txBox="1">
            <a:spLocks noChangeArrowheads="1"/>
          </p:cNvSpPr>
          <p:nvPr/>
        </p:nvSpPr>
        <p:spPr bwMode="auto">
          <a:xfrm>
            <a:off x="250825" y="5229225"/>
            <a:ext cx="1697038" cy="366713"/>
          </a:xfrm>
          <a:prstGeom prst="rect">
            <a:avLst/>
          </a:prstGeom>
          <a:solidFill>
            <a:srgbClr val="FF00FF"/>
          </a:solidFill>
          <a:ln w="9525">
            <a:noFill/>
            <a:miter lim="800000"/>
            <a:headEnd/>
            <a:tailEnd/>
          </a:ln>
        </p:spPr>
        <p:txBody>
          <a:bodyPr wrap="none">
            <a:spAutoFit/>
          </a:bodyPr>
          <a:lstStyle/>
          <a:p>
            <a:pPr rtl="0"/>
            <a:r>
              <a:rPr lang="fr-FR" b="1">
                <a:latin typeface="Tahoma" pitchFamily="34" charset="0"/>
              </a:rPr>
              <a:t>Lymphocytes</a:t>
            </a:r>
          </a:p>
        </p:txBody>
      </p:sp>
      <p:sp>
        <p:nvSpPr>
          <p:cNvPr id="425997" name="Line 13"/>
          <p:cNvSpPr>
            <a:spLocks noChangeShapeType="1"/>
          </p:cNvSpPr>
          <p:nvPr/>
        </p:nvSpPr>
        <p:spPr bwMode="auto">
          <a:xfrm flipH="1">
            <a:off x="827088" y="4581525"/>
            <a:ext cx="1008062" cy="1152525"/>
          </a:xfrm>
          <a:prstGeom prst="line">
            <a:avLst/>
          </a:prstGeom>
          <a:noFill/>
          <a:ln w="9525">
            <a:solidFill>
              <a:schemeClr val="tx1"/>
            </a:solidFill>
            <a:round/>
            <a:headEnd/>
            <a:tailEnd type="triangle" w="med" len="med"/>
          </a:ln>
        </p:spPr>
        <p:txBody>
          <a:bodyPr/>
          <a:lstStyle/>
          <a:p>
            <a:endParaRPr lang="fr-FR"/>
          </a:p>
        </p:txBody>
      </p:sp>
      <p:sp>
        <p:nvSpPr>
          <p:cNvPr id="425998" name="Text Box 14"/>
          <p:cNvSpPr txBox="1">
            <a:spLocks noChangeArrowheads="1"/>
          </p:cNvSpPr>
          <p:nvPr/>
        </p:nvSpPr>
        <p:spPr bwMode="auto">
          <a:xfrm>
            <a:off x="250825" y="5876925"/>
            <a:ext cx="1419225" cy="366713"/>
          </a:xfrm>
          <a:prstGeom prst="rect">
            <a:avLst/>
          </a:prstGeom>
          <a:solidFill>
            <a:srgbClr val="FF00FF"/>
          </a:solidFill>
          <a:ln w="9525">
            <a:noFill/>
            <a:miter lim="800000"/>
            <a:headEnd/>
            <a:tailEnd/>
          </a:ln>
        </p:spPr>
        <p:txBody>
          <a:bodyPr wrap="none">
            <a:spAutoFit/>
          </a:bodyPr>
          <a:lstStyle/>
          <a:p>
            <a:pPr rtl="0"/>
            <a:r>
              <a:rPr lang="fr-FR" b="1">
                <a:latin typeface="Tahoma" pitchFamily="34" charset="0"/>
              </a:rPr>
              <a:t>Monocytes</a:t>
            </a:r>
          </a:p>
        </p:txBody>
      </p:sp>
      <p:sp>
        <p:nvSpPr>
          <p:cNvPr id="425999" name="Line 15"/>
          <p:cNvSpPr>
            <a:spLocks noChangeShapeType="1"/>
          </p:cNvSpPr>
          <p:nvPr/>
        </p:nvSpPr>
        <p:spPr bwMode="auto">
          <a:xfrm>
            <a:off x="5292725" y="2492375"/>
            <a:ext cx="2159000" cy="576263"/>
          </a:xfrm>
          <a:prstGeom prst="line">
            <a:avLst/>
          </a:prstGeom>
          <a:noFill/>
          <a:ln w="9525">
            <a:solidFill>
              <a:schemeClr val="tx1"/>
            </a:solidFill>
            <a:round/>
            <a:headEnd/>
            <a:tailEnd type="triangle" w="med" len="med"/>
          </a:ln>
        </p:spPr>
        <p:txBody>
          <a:bodyPr/>
          <a:lstStyle/>
          <a:p>
            <a:endParaRPr lang="fr-FR"/>
          </a:p>
        </p:txBody>
      </p:sp>
      <p:sp>
        <p:nvSpPr>
          <p:cNvPr id="426000" name="Text Box 16"/>
          <p:cNvSpPr txBox="1">
            <a:spLocks noChangeArrowheads="1"/>
          </p:cNvSpPr>
          <p:nvPr/>
        </p:nvSpPr>
        <p:spPr bwMode="auto">
          <a:xfrm>
            <a:off x="6732588" y="3141663"/>
            <a:ext cx="1917700" cy="376237"/>
          </a:xfrm>
          <a:prstGeom prst="rect">
            <a:avLst/>
          </a:prstGeom>
          <a:solidFill>
            <a:srgbClr val="F9F90D"/>
          </a:solidFill>
          <a:ln w="9525">
            <a:solidFill>
              <a:srgbClr val="FF3300"/>
            </a:solidFill>
            <a:miter lim="800000"/>
            <a:headEnd/>
            <a:tailEnd/>
          </a:ln>
        </p:spPr>
        <p:txBody>
          <a:bodyPr wrap="none">
            <a:spAutoFit/>
          </a:bodyPr>
          <a:lstStyle/>
          <a:p>
            <a:pPr rtl="0"/>
            <a:r>
              <a:rPr lang="fr-FR" b="1">
                <a:solidFill>
                  <a:srgbClr val="3333CC"/>
                </a:solidFill>
                <a:latin typeface="Tahoma" pitchFamily="34" charset="0"/>
              </a:rPr>
              <a:t>Plusieurs lobes</a:t>
            </a:r>
          </a:p>
        </p:txBody>
      </p:sp>
      <p:sp>
        <p:nvSpPr>
          <p:cNvPr id="426001" name="Line 17"/>
          <p:cNvSpPr>
            <a:spLocks noChangeShapeType="1"/>
          </p:cNvSpPr>
          <p:nvPr/>
        </p:nvSpPr>
        <p:spPr bwMode="auto">
          <a:xfrm>
            <a:off x="7667625" y="3644900"/>
            <a:ext cx="0" cy="576263"/>
          </a:xfrm>
          <a:prstGeom prst="line">
            <a:avLst/>
          </a:prstGeom>
          <a:noFill/>
          <a:ln w="9525">
            <a:solidFill>
              <a:schemeClr val="tx1"/>
            </a:solidFill>
            <a:round/>
            <a:headEnd/>
            <a:tailEnd type="triangle" w="med" len="med"/>
          </a:ln>
        </p:spPr>
        <p:txBody>
          <a:bodyPr/>
          <a:lstStyle/>
          <a:p>
            <a:endParaRPr lang="fr-FR"/>
          </a:p>
        </p:txBody>
      </p:sp>
      <p:sp>
        <p:nvSpPr>
          <p:cNvPr id="426002" name="Text Box 18"/>
          <p:cNvSpPr txBox="1">
            <a:spLocks noChangeArrowheads="1"/>
          </p:cNvSpPr>
          <p:nvPr/>
        </p:nvSpPr>
        <p:spPr bwMode="auto">
          <a:xfrm>
            <a:off x="6443663" y="4221163"/>
            <a:ext cx="2293937" cy="376237"/>
          </a:xfrm>
          <a:prstGeom prst="rect">
            <a:avLst/>
          </a:prstGeom>
          <a:solidFill>
            <a:srgbClr val="0AFC83"/>
          </a:solidFill>
          <a:ln w="9525">
            <a:solidFill>
              <a:srgbClr val="FF3300"/>
            </a:solidFill>
            <a:miter lim="800000"/>
            <a:headEnd/>
            <a:tailEnd/>
          </a:ln>
        </p:spPr>
        <p:txBody>
          <a:bodyPr wrap="none">
            <a:spAutoFit/>
          </a:bodyPr>
          <a:lstStyle/>
          <a:p>
            <a:pPr rtl="0"/>
            <a:r>
              <a:rPr lang="fr-FR" b="1">
                <a:solidFill>
                  <a:srgbClr val="3333CC"/>
                </a:solidFill>
                <a:latin typeface="Tahoma" pitchFamily="34" charset="0"/>
              </a:rPr>
              <a:t>POLYNUCLEAIRES</a:t>
            </a:r>
          </a:p>
        </p:txBody>
      </p:sp>
      <p:sp>
        <p:nvSpPr>
          <p:cNvPr id="426003" name="Line 19"/>
          <p:cNvSpPr>
            <a:spLocks noChangeShapeType="1"/>
          </p:cNvSpPr>
          <p:nvPr/>
        </p:nvSpPr>
        <p:spPr bwMode="auto">
          <a:xfrm flipH="1" flipV="1">
            <a:off x="5580063" y="3573463"/>
            <a:ext cx="792162" cy="863600"/>
          </a:xfrm>
          <a:prstGeom prst="line">
            <a:avLst/>
          </a:prstGeom>
          <a:noFill/>
          <a:ln w="9525">
            <a:solidFill>
              <a:schemeClr val="tx1"/>
            </a:solidFill>
            <a:round/>
            <a:headEnd/>
            <a:tailEnd type="triangle" w="med" len="med"/>
          </a:ln>
        </p:spPr>
        <p:txBody>
          <a:bodyPr/>
          <a:lstStyle/>
          <a:p>
            <a:endParaRPr lang="fr-FR"/>
          </a:p>
        </p:txBody>
      </p:sp>
      <p:sp>
        <p:nvSpPr>
          <p:cNvPr id="426004" name="Text Box 20"/>
          <p:cNvSpPr txBox="1">
            <a:spLocks noChangeArrowheads="1"/>
          </p:cNvSpPr>
          <p:nvPr/>
        </p:nvSpPr>
        <p:spPr bwMode="auto">
          <a:xfrm>
            <a:off x="2700338" y="5949950"/>
            <a:ext cx="977900" cy="366713"/>
          </a:xfrm>
          <a:prstGeom prst="rect">
            <a:avLst/>
          </a:prstGeom>
          <a:solidFill>
            <a:srgbClr val="FF00FF"/>
          </a:solidFill>
          <a:ln w="9525">
            <a:noFill/>
            <a:miter lim="800000"/>
            <a:headEnd/>
            <a:tailEnd/>
          </a:ln>
        </p:spPr>
        <p:txBody>
          <a:bodyPr wrap="none">
            <a:spAutoFit/>
          </a:bodyPr>
          <a:lstStyle/>
          <a:p>
            <a:pPr rtl="0"/>
            <a:r>
              <a:rPr lang="fr-FR" b="1">
                <a:latin typeface="Tahoma" pitchFamily="34" charset="0"/>
              </a:rPr>
              <a:t>Neutro</a:t>
            </a:r>
          </a:p>
        </p:txBody>
      </p:sp>
      <p:sp>
        <p:nvSpPr>
          <p:cNvPr id="426005" name="Line 21"/>
          <p:cNvSpPr>
            <a:spLocks noChangeShapeType="1"/>
          </p:cNvSpPr>
          <p:nvPr/>
        </p:nvSpPr>
        <p:spPr bwMode="auto">
          <a:xfrm>
            <a:off x="4714875" y="3933825"/>
            <a:ext cx="1588" cy="647700"/>
          </a:xfrm>
          <a:prstGeom prst="line">
            <a:avLst/>
          </a:prstGeom>
          <a:noFill/>
          <a:ln w="9525">
            <a:solidFill>
              <a:schemeClr val="tx1"/>
            </a:solidFill>
            <a:round/>
            <a:headEnd/>
            <a:tailEnd type="triangle" w="med" len="med"/>
          </a:ln>
        </p:spPr>
        <p:txBody>
          <a:bodyPr/>
          <a:lstStyle/>
          <a:p>
            <a:endParaRPr lang="fr-FR"/>
          </a:p>
        </p:txBody>
      </p:sp>
      <p:sp>
        <p:nvSpPr>
          <p:cNvPr id="426006" name="Text Box 22"/>
          <p:cNvSpPr txBox="1">
            <a:spLocks noChangeArrowheads="1"/>
          </p:cNvSpPr>
          <p:nvPr/>
        </p:nvSpPr>
        <p:spPr bwMode="auto">
          <a:xfrm>
            <a:off x="4140200" y="5949950"/>
            <a:ext cx="939800" cy="366713"/>
          </a:xfrm>
          <a:prstGeom prst="rect">
            <a:avLst/>
          </a:prstGeom>
          <a:solidFill>
            <a:srgbClr val="FF00FF"/>
          </a:solidFill>
          <a:ln w="9525">
            <a:noFill/>
            <a:miter lim="800000"/>
            <a:headEnd/>
            <a:tailEnd/>
          </a:ln>
        </p:spPr>
        <p:txBody>
          <a:bodyPr wrap="none">
            <a:spAutoFit/>
          </a:bodyPr>
          <a:lstStyle/>
          <a:p>
            <a:pPr rtl="0"/>
            <a:r>
              <a:rPr lang="fr-FR" b="1">
                <a:latin typeface="Tahoma" pitchFamily="34" charset="0"/>
              </a:rPr>
              <a:t>Eosino</a:t>
            </a:r>
          </a:p>
        </p:txBody>
      </p:sp>
      <p:sp>
        <p:nvSpPr>
          <p:cNvPr id="426007" name="Line 23"/>
          <p:cNvSpPr>
            <a:spLocks noChangeShapeType="1"/>
          </p:cNvSpPr>
          <p:nvPr/>
        </p:nvSpPr>
        <p:spPr bwMode="auto">
          <a:xfrm flipH="1">
            <a:off x="3419475" y="5229225"/>
            <a:ext cx="793750" cy="647700"/>
          </a:xfrm>
          <a:prstGeom prst="line">
            <a:avLst/>
          </a:prstGeom>
          <a:noFill/>
          <a:ln w="9525">
            <a:solidFill>
              <a:schemeClr val="tx1"/>
            </a:solidFill>
            <a:round/>
            <a:headEnd/>
            <a:tailEnd type="triangle" w="med" len="med"/>
          </a:ln>
        </p:spPr>
        <p:txBody>
          <a:bodyPr/>
          <a:lstStyle/>
          <a:p>
            <a:endParaRPr lang="fr-FR"/>
          </a:p>
        </p:txBody>
      </p:sp>
      <p:sp>
        <p:nvSpPr>
          <p:cNvPr id="426008" name="Text Box 24"/>
          <p:cNvSpPr txBox="1">
            <a:spLocks noChangeArrowheads="1"/>
          </p:cNvSpPr>
          <p:nvPr/>
        </p:nvSpPr>
        <p:spPr bwMode="auto">
          <a:xfrm>
            <a:off x="5508625" y="5949950"/>
            <a:ext cx="736600" cy="366713"/>
          </a:xfrm>
          <a:prstGeom prst="rect">
            <a:avLst/>
          </a:prstGeom>
          <a:solidFill>
            <a:srgbClr val="FF00FF"/>
          </a:solidFill>
          <a:ln w="9525">
            <a:noFill/>
            <a:miter lim="800000"/>
            <a:headEnd/>
            <a:tailEnd/>
          </a:ln>
        </p:spPr>
        <p:txBody>
          <a:bodyPr wrap="none">
            <a:spAutoFit/>
          </a:bodyPr>
          <a:lstStyle/>
          <a:p>
            <a:pPr rtl="0"/>
            <a:r>
              <a:rPr lang="fr-FR" b="1">
                <a:latin typeface="Tahoma" pitchFamily="34" charset="0"/>
              </a:rPr>
              <a:t>Baso</a:t>
            </a:r>
          </a:p>
        </p:txBody>
      </p:sp>
      <p:sp>
        <p:nvSpPr>
          <p:cNvPr id="426009" name="Text Box 25"/>
          <p:cNvSpPr txBox="1">
            <a:spLocks noChangeArrowheads="1"/>
          </p:cNvSpPr>
          <p:nvPr/>
        </p:nvSpPr>
        <p:spPr bwMode="auto">
          <a:xfrm>
            <a:off x="3708400" y="3284538"/>
            <a:ext cx="1814513" cy="650875"/>
          </a:xfrm>
          <a:prstGeom prst="rect">
            <a:avLst/>
          </a:prstGeom>
          <a:solidFill>
            <a:srgbClr val="000000"/>
          </a:solidFill>
          <a:ln w="9525">
            <a:solidFill>
              <a:srgbClr val="FF00FF"/>
            </a:solidFill>
            <a:miter lim="800000"/>
            <a:headEnd/>
            <a:tailEnd/>
          </a:ln>
        </p:spPr>
        <p:txBody>
          <a:bodyPr wrap="none">
            <a:spAutoFit/>
          </a:bodyPr>
          <a:lstStyle/>
          <a:p>
            <a:pPr rtl="0"/>
            <a:r>
              <a:rPr lang="fr-FR">
                <a:latin typeface="Tahoma" pitchFamily="34" charset="0"/>
              </a:rPr>
              <a:t>2</a:t>
            </a:r>
            <a:r>
              <a:rPr lang="fr-FR" baseline="30000">
                <a:latin typeface="Tahoma" pitchFamily="34" charset="0"/>
              </a:rPr>
              <a:t>ème</a:t>
            </a:r>
            <a:r>
              <a:rPr lang="fr-FR">
                <a:latin typeface="Tahoma" pitchFamily="34" charset="0"/>
              </a:rPr>
              <a:t>  Critère de </a:t>
            </a:r>
          </a:p>
          <a:p>
            <a:pPr rtl="0"/>
            <a:r>
              <a:rPr lang="fr-FR">
                <a:latin typeface="Tahoma" pitchFamily="34" charset="0"/>
              </a:rPr>
              <a:t>différenciation</a:t>
            </a:r>
          </a:p>
        </p:txBody>
      </p:sp>
      <p:sp>
        <p:nvSpPr>
          <p:cNvPr id="426010" name="Text Box 26"/>
          <p:cNvSpPr txBox="1">
            <a:spLocks noChangeArrowheads="1"/>
          </p:cNvSpPr>
          <p:nvPr/>
        </p:nvSpPr>
        <p:spPr bwMode="auto">
          <a:xfrm>
            <a:off x="3419475" y="4652963"/>
            <a:ext cx="2335213" cy="641350"/>
          </a:xfrm>
          <a:prstGeom prst="rect">
            <a:avLst/>
          </a:prstGeom>
          <a:solidFill>
            <a:srgbClr val="FF3300"/>
          </a:solidFill>
          <a:ln w="9525">
            <a:noFill/>
            <a:miter lim="800000"/>
            <a:headEnd/>
            <a:tailEnd/>
          </a:ln>
        </p:spPr>
        <p:txBody>
          <a:bodyPr wrap="none">
            <a:spAutoFit/>
          </a:bodyPr>
          <a:lstStyle/>
          <a:p>
            <a:pPr algn="ctr" rtl="0"/>
            <a:r>
              <a:rPr lang="fr-FR" b="1">
                <a:latin typeface="Tahoma" pitchFamily="34" charset="0"/>
              </a:rPr>
              <a:t>GRANULATIONS</a:t>
            </a:r>
          </a:p>
          <a:p>
            <a:pPr algn="ctr" rtl="0"/>
            <a:r>
              <a:rPr lang="fr-FR" b="1">
                <a:latin typeface="Tahoma" pitchFamily="34" charset="0"/>
              </a:rPr>
              <a:t>CYTOPLASMIQUES</a:t>
            </a:r>
          </a:p>
        </p:txBody>
      </p:sp>
      <p:sp>
        <p:nvSpPr>
          <p:cNvPr id="426011" name="Line 27"/>
          <p:cNvSpPr>
            <a:spLocks noChangeShapeType="1"/>
          </p:cNvSpPr>
          <p:nvPr/>
        </p:nvSpPr>
        <p:spPr bwMode="auto">
          <a:xfrm>
            <a:off x="4643438" y="5373688"/>
            <a:ext cx="0" cy="503237"/>
          </a:xfrm>
          <a:prstGeom prst="line">
            <a:avLst/>
          </a:prstGeom>
          <a:noFill/>
          <a:ln w="9525">
            <a:solidFill>
              <a:schemeClr val="tx1"/>
            </a:solidFill>
            <a:round/>
            <a:headEnd/>
            <a:tailEnd type="triangle" w="med" len="med"/>
          </a:ln>
        </p:spPr>
        <p:txBody>
          <a:bodyPr/>
          <a:lstStyle/>
          <a:p>
            <a:endParaRPr lang="fr-FR"/>
          </a:p>
        </p:txBody>
      </p:sp>
      <p:sp>
        <p:nvSpPr>
          <p:cNvPr id="426012" name="Line 28"/>
          <p:cNvSpPr>
            <a:spLocks noChangeShapeType="1"/>
          </p:cNvSpPr>
          <p:nvPr/>
        </p:nvSpPr>
        <p:spPr bwMode="auto">
          <a:xfrm>
            <a:off x="5219700" y="5373688"/>
            <a:ext cx="576263" cy="431800"/>
          </a:xfrm>
          <a:prstGeom prst="line">
            <a:avLst/>
          </a:prstGeom>
          <a:noFill/>
          <a:ln w="9525">
            <a:solidFill>
              <a:schemeClr val="tx1"/>
            </a:solidFill>
            <a:round/>
            <a:headEnd/>
            <a:tailEnd type="triangle" w="med" len="med"/>
          </a:ln>
        </p:spPr>
        <p:txBody>
          <a:bodyPr/>
          <a:lstStyle/>
          <a:p>
            <a:endParaRPr lang="fr-FR"/>
          </a:p>
        </p:txBody>
      </p:sp>
      <p:sp>
        <p:nvSpPr>
          <p:cNvPr id="426013" name="Text Box 29"/>
          <p:cNvSpPr txBox="1">
            <a:spLocks noChangeArrowheads="1"/>
          </p:cNvSpPr>
          <p:nvPr/>
        </p:nvSpPr>
        <p:spPr bwMode="auto">
          <a:xfrm>
            <a:off x="6877050" y="5851525"/>
            <a:ext cx="2276475" cy="406400"/>
          </a:xfrm>
          <a:prstGeom prst="rect">
            <a:avLst/>
          </a:prstGeom>
          <a:noFill/>
          <a:ln w="9525">
            <a:solidFill>
              <a:srgbClr val="FF00FF"/>
            </a:solidFill>
            <a:miter lim="800000"/>
            <a:headEnd/>
            <a:tailEnd/>
          </a:ln>
        </p:spPr>
        <p:txBody>
          <a:bodyPr wrap="none">
            <a:spAutoFit/>
          </a:bodyPr>
          <a:lstStyle/>
          <a:p>
            <a:pPr rtl="0"/>
            <a:r>
              <a:rPr lang="fr-FR" sz="2000" b="1">
                <a:latin typeface="Tahoma" pitchFamily="34" charset="0"/>
              </a:rPr>
              <a:t>GRANULOCYTES</a:t>
            </a:r>
          </a:p>
        </p:txBody>
      </p:sp>
      <p:sp>
        <p:nvSpPr>
          <p:cNvPr id="426014" name="AutoShape 30"/>
          <p:cNvSpPr>
            <a:spLocks/>
          </p:cNvSpPr>
          <p:nvPr/>
        </p:nvSpPr>
        <p:spPr bwMode="auto">
          <a:xfrm>
            <a:off x="6372225" y="5734050"/>
            <a:ext cx="360363" cy="790575"/>
          </a:xfrm>
          <a:prstGeom prst="rightBrace">
            <a:avLst>
              <a:gd name="adj1" fmla="val 18282"/>
              <a:gd name="adj2" fmla="val 50000"/>
            </a:avLst>
          </a:prstGeom>
          <a:noFill/>
          <a:ln w="9525">
            <a:solidFill>
              <a:schemeClr val="tx1"/>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25986"/>
                                        </p:tgtEl>
                                        <p:attrNameLst>
                                          <p:attrName>style.visibility</p:attrName>
                                        </p:attrNameLst>
                                      </p:cBhvr>
                                      <p:to>
                                        <p:strVal val="visible"/>
                                      </p:to>
                                    </p:set>
                                    <p:anim calcmode="lin" valueType="num">
                                      <p:cBhvr>
                                        <p:cTn id="7" dur="500" fill="hold"/>
                                        <p:tgtEl>
                                          <p:spTgt spid="425986"/>
                                        </p:tgtEl>
                                        <p:attrNameLst>
                                          <p:attrName>ppt_w</p:attrName>
                                        </p:attrNameLst>
                                      </p:cBhvr>
                                      <p:tavLst>
                                        <p:tav tm="0">
                                          <p:val>
                                            <p:fltVal val="0"/>
                                          </p:val>
                                        </p:tav>
                                        <p:tav tm="100000">
                                          <p:val>
                                            <p:strVal val="#ppt_w"/>
                                          </p:val>
                                        </p:tav>
                                      </p:tavLst>
                                    </p:anim>
                                    <p:anim calcmode="lin" valueType="num">
                                      <p:cBhvr>
                                        <p:cTn id="8" dur="500" fill="hold"/>
                                        <p:tgtEl>
                                          <p:spTgt spid="4259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425987"/>
                                        </p:tgtEl>
                                        <p:attrNameLst>
                                          <p:attrName>style.visibility</p:attrName>
                                        </p:attrNameLst>
                                      </p:cBhvr>
                                      <p:to>
                                        <p:strVal val="visible"/>
                                      </p:to>
                                    </p:set>
                                    <p:anim calcmode="lin" valueType="num">
                                      <p:cBhvr>
                                        <p:cTn id="13" dur="500" fill="hold"/>
                                        <p:tgtEl>
                                          <p:spTgt spid="425987"/>
                                        </p:tgtEl>
                                        <p:attrNameLst>
                                          <p:attrName>ppt_w</p:attrName>
                                        </p:attrNameLst>
                                      </p:cBhvr>
                                      <p:tavLst>
                                        <p:tav tm="0">
                                          <p:val>
                                            <p:strVal val="#ppt_w*0.05"/>
                                          </p:val>
                                        </p:tav>
                                        <p:tav tm="100000">
                                          <p:val>
                                            <p:strVal val="#ppt_w"/>
                                          </p:val>
                                        </p:tav>
                                      </p:tavLst>
                                    </p:anim>
                                    <p:anim calcmode="lin" valueType="num">
                                      <p:cBhvr>
                                        <p:cTn id="14" dur="500" fill="hold"/>
                                        <p:tgtEl>
                                          <p:spTgt spid="425987"/>
                                        </p:tgtEl>
                                        <p:attrNameLst>
                                          <p:attrName>ppt_h</p:attrName>
                                        </p:attrNameLst>
                                      </p:cBhvr>
                                      <p:tavLst>
                                        <p:tav tm="0">
                                          <p:val>
                                            <p:strVal val="#ppt_h"/>
                                          </p:val>
                                        </p:tav>
                                        <p:tav tm="100000">
                                          <p:val>
                                            <p:strVal val="#ppt_h"/>
                                          </p:val>
                                        </p:tav>
                                      </p:tavLst>
                                    </p:anim>
                                    <p:anim calcmode="lin" valueType="num">
                                      <p:cBhvr>
                                        <p:cTn id="15" dur="500" fill="hold"/>
                                        <p:tgtEl>
                                          <p:spTgt spid="425987"/>
                                        </p:tgtEl>
                                        <p:attrNameLst>
                                          <p:attrName>ppt_x</p:attrName>
                                        </p:attrNameLst>
                                      </p:cBhvr>
                                      <p:tavLst>
                                        <p:tav tm="0">
                                          <p:val>
                                            <p:strVal val="#ppt_x-.2"/>
                                          </p:val>
                                        </p:tav>
                                        <p:tav tm="100000">
                                          <p:val>
                                            <p:strVal val="#ppt_x"/>
                                          </p:val>
                                        </p:tav>
                                      </p:tavLst>
                                    </p:anim>
                                    <p:anim calcmode="lin" valueType="num">
                                      <p:cBhvr>
                                        <p:cTn id="16" dur="500" fill="hold"/>
                                        <p:tgtEl>
                                          <p:spTgt spid="425987"/>
                                        </p:tgtEl>
                                        <p:attrNameLst>
                                          <p:attrName>ppt_y</p:attrName>
                                        </p:attrNameLst>
                                      </p:cBhvr>
                                      <p:tavLst>
                                        <p:tav tm="0">
                                          <p:val>
                                            <p:strVal val="#ppt_y"/>
                                          </p:val>
                                        </p:tav>
                                        <p:tav tm="100000">
                                          <p:val>
                                            <p:strVal val="#ppt_y"/>
                                          </p:val>
                                        </p:tav>
                                      </p:tavLst>
                                    </p:anim>
                                    <p:animEffect transition="in" filter="fade">
                                      <p:cBhvr>
                                        <p:cTn id="17" dur="500"/>
                                        <p:tgtEl>
                                          <p:spTgt spid="425987"/>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425988"/>
                                        </p:tgtEl>
                                        <p:attrNameLst>
                                          <p:attrName>style.visibility</p:attrName>
                                        </p:attrNameLst>
                                      </p:cBhvr>
                                      <p:to>
                                        <p:strVal val="visible"/>
                                      </p:to>
                                    </p:set>
                                    <p:anim calcmode="lin" valueType="num">
                                      <p:cBhvr>
                                        <p:cTn id="22" dur="500" fill="hold"/>
                                        <p:tgtEl>
                                          <p:spTgt spid="425988"/>
                                        </p:tgtEl>
                                        <p:attrNameLst>
                                          <p:attrName>ppt_w</p:attrName>
                                        </p:attrNameLst>
                                      </p:cBhvr>
                                      <p:tavLst>
                                        <p:tav tm="0">
                                          <p:val>
                                            <p:fltVal val="0"/>
                                          </p:val>
                                        </p:tav>
                                        <p:tav tm="100000">
                                          <p:val>
                                            <p:strVal val="#ppt_w"/>
                                          </p:val>
                                        </p:tav>
                                      </p:tavLst>
                                    </p:anim>
                                    <p:anim calcmode="lin" valueType="num">
                                      <p:cBhvr>
                                        <p:cTn id="23" dur="500" fill="hold"/>
                                        <p:tgtEl>
                                          <p:spTgt spid="42598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425989"/>
                                        </p:tgtEl>
                                        <p:attrNameLst>
                                          <p:attrName>style.visibility</p:attrName>
                                        </p:attrNameLst>
                                      </p:cBhvr>
                                      <p:to>
                                        <p:strVal val="visible"/>
                                      </p:to>
                                    </p:set>
                                    <p:anim calcmode="lin" valueType="num">
                                      <p:cBhvr>
                                        <p:cTn id="28" dur="500" fill="hold"/>
                                        <p:tgtEl>
                                          <p:spTgt spid="425989"/>
                                        </p:tgtEl>
                                        <p:attrNameLst>
                                          <p:attrName>ppt_w</p:attrName>
                                        </p:attrNameLst>
                                      </p:cBhvr>
                                      <p:tavLst>
                                        <p:tav tm="0">
                                          <p:val>
                                            <p:strVal val="#ppt_w*0.05"/>
                                          </p:val>
                                        </p:tav>
                                        <p:tav tm="100000">
                                          <p:val>
                                            <p:strVal val="#ppt_w"/>
                                          </p:val>
                                        </p:tav>
                                      </p:tavLst>
                                    </p:anim>
                                    <p:anim calcmode="lin" valueType="num">
                                      <p:cBhvr>
                                        <p:cTn id="29" dur="500" fill="hold"/>
                                        <p:tgtEl>
                                          <p:spTgt spid="425989"/>
                                        </p:tgtEl>
                                        <p:attrNameLst>
                                          <p:attrName>ppt_h</p:attrName>
                                        </p:attrNameLst>
                                      </p:cBhvr>
                                      <p:tavLst>
                                        <p:tav tm="0">
                                          <p:val>
                                            <p:strVal val="#ppt_h"/>
                                          </p:val>
                                        </p:tav>
                                        <p:tav tm="100000">
                                          <p:val>
                                            <p:strVal val="#ppt_h"/>
                                          </p:val>
                                        </p:tav>
                                      </p:tavLst>
                                    </p:anim>
                                    <p:anim calcmode="lin" valueType="num">
                                      <p:cBhvr>
                                        <p:cTn id="30" dur="500" fill="hold"/>
                                        <p:tgtEl>
                                          <p:spTgt spid="425989"/>
                                        </p:tgtEl>
                                        <p:attrNameLst>
                                          <p:attrName>ppt_x</p:attrName>
                                        </p:attrNameLst>
                                      </p:cBhvr>
                                      <p:tavLst>
                                        <p:tav tm="0">
                                          <p:val>
                                            <p:strVal val="#ppt_x-.2"/>
                                          </p:val>
                                        </p:tav>
                                        <p:tav tm="100000">
                                          <p:val>
                                            <p:strVal val="#ppt_x"/>
                                          </p:val>
                                        </p:tav>
                                      </p:tavLst>
                                    </p:anim>
                                    <p:anim calcmode="lin" valueType="num">
                                      <p:cBhvr>
                                        <p:cTn id="31" dur="500" fill="hold"/>
                                        <p:tgtEl>
                                          <p:spTgt spid="425989"/>
                                        </p:tgtEl>
                                        <p:attrNameLst>
                                          <p:attrName>ppt_y</p:attrName>
                                        </p:attrNameLst>
                                      </p:cBhvr>
                                      <p:tavLst>
                                        <p:tav tm="0">
                                          <p:val>
                                            <p:strVal val="#ppt_y"/>
                                          </p:val>
                                        </p:tav>
                                        <p:tav tm="100000">
                                          <p:val>
                                            <p:strVal val="#ppt_y"/>
                                          </p:val>
                                        </p:tav>
                                      </p:tavLst>
                                    </p:anim>
                                    <p:animEffect transition="in" filter="fade">
                                      <p:cBhvr>
                                        <p:cTn id="32" dur="500"/>
                                        <p:tgtEl>
                                          <p:spTgt spid="425989"/>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25990"/>
                                        </p:tgtEl>
                                        <p:attrNameLst>
                                          <p:attrName>style.visibility</p:attrName>
                                        </p:attrNameLst>
                                      </p:cBhvr>
                                      <p:to>
                                        <p:strVal val="visible"/>
                                      </p:to>
                                    </p:set>
                                    <p:anim calcmode="lin" valueType="num">
                                      <p:cBhvr>
                                        <p:cTn id="37" dur="500" fill="hold"/>
                                        <p:tgtEl>
                                          <p:spTgt spid="425990"/>
                                        </p:tgtEl>
                                        <p:attrNameLst>
                                          <p:attrName>ppt_w</p:attrName>
                                        </p:attrNameLst>
                                      </p:cBhvr>
                                      <p:tavLst>
                                        <p:tav tm="0">
                                          <p:val>
                                            <p:fltVal val="0"/>
                                          </p:val>
                                        </p:tav>
                                        <p:tav tm="100000">
                                          <p:val>
                                            <p:strVal val="#ppt_w"/>
                                          </p:val>
                                        </p:tav>
                                      </p:tavLst>
                                    </p:anim>
                                    <p:anim calcmode="lin" valueType="num">
                                      <p:cBhvr>
                                        <p:cTn id="38" dur="500" fill="hold"/>
                                        <p:tgtEl>
                                          <p:spTgt spid="42599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425991"/>
                                        </p:tgtEl>
                                        <p:attrNameLst>
                                          <p:attrName>style.visibility</p:attrName>
                                        </p:attrNameLst>
                                      </p:cBhvr>
                                      <p:to>
                                        <p:strVal val="visible"/>
                                      </p:to>
                                    </p:set>
                                    <p:anim calcmode="lin" valueType="num">
                                      <p:cBhvr>
                                        <p:cTn id="43" dur="500" fill="hold"/>
                                        <p:tgtEl>
                                          <p:spTgt spid="425991"/>
                                        </p:tgtEl>
                                        <p:attrNameLst>
                                          <p:attrName>ppt_w</p:attrName>
                                        </p:attrNameLst>
                                      </p:cBhvr>
                                      <p:tavLst>
                                        <p:tav tm="0">
                                          <p:val>
                                            <p:strVal val="#ppt_w*0.05"/>
                                          </p:val>
                                        </p:tav>
                                        <p:tav tm="100000">
                                          <p:val>
                                            <p:strVal val="#ppt_w"/>
                                          </p:val>
                                        </p:tav>
                                      </p:tavLst>
                                    </p:anim>
                                    <p:anim calcmode="lin" valueType="num">
                                      <p:cBhvr>
                                        <p:cTn id="44" dur="500" fill="hold"/>
                                        <p:tgtEl>
                                          <p:spTgt spid="425991"/>
                                        </p:tgtEl>
                                        <p:attrNameLst>
                                          <p:attrName>ppt_h</p:attrName>
                                        </p:attrNameLst>
                                      </p:cBhvr>
                                      <p:tavLst>
                                        <p:tav tm="0">
                                          <p:val>
                                            <p:strVal val="#ppt_h"/>
                                          </p:val>
                                        </p:tav>
                                        <p:tav tm="100000">
                                          <p:val>
                                            <p:strVal val="#ppt_h"/>
                                          </p:val>
                                        </p:tav>
                                      </p:tavLst>
                                    </p:anim>
                                    <p:anim calcmode="lin" valueType="num">
                                      <p:cBhvr>
                                        <p:cTn id="45" dur="500" fill="hold"/>
                                        <p:tgtEl>
                                          <p:spTgt spid="425991"/>
                                        </p:tgtEl>
                                        <p:attrNameLst>
                                          <p:attrName>ppt_x</p:attrName>
                                        </p:attrNameLst>
                                      </p:cBhvr>
                                      <p:tavLst>
                                        <p:tav tm="0">
                                          <p:val>
                                            <p:strVal val="#ppt_x-.2"/>
                                          </p:val>
                                        </p:tav>
                                        <p:tav tm="100000">
                                          <p:val>
                                            <p:strVal val="#ppt_x"/>
                                          </p:val>
                                        </p:tav>
                                      </p:tavLst>
                                    </p:anim>
                                    <p:anim calcmode="lin" valueType="num">
                                      <p:cBhvr>
                                        <p:cTn id="46" dur="500" fill="hold"/>
                                        <p:tgtEl>
                                          <p:spTgt spid="425991"/>
                                        </p:tgtEl>
                                        <p:attrNameLst>
                                          <p:attrName>ppt_y</p:attrName>
                                        </p:attrNameLst>
                                      </p:cBhvr>
                                      <p:tavLst>
                                        <p:tav tm="0">
                                          <p:val>
                                            <p:strVal val="#ppt_y"/>
                                          </p:val>
                                        </p:tav>
                                        <p:tav tm="100000">
                                          <p:val>
                                            <p:strVal val="#ppt_y"/>
                                          </p:val>
                                        </p:tav>
                                      </p:tavLst>
                                    </p:anim>
                                    <p:animEffect transition="in" filter="fade">
                                      <p:cBhvr>
                                        <p:cTn id="47" dur="500"/>
                                        <p:tgtEl>
                                          <p:spTgt spid="425991"/>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425992"/>
                                        </p:tgtEl>
                                        <p:attrNameLst>
                                          <p:attrName>style.visibility</p:attrName>
                                        </p:attrNameLst>
                                      </p:cBhvr>
                                      <p:to>
                                        <p:strVal val="visible"/>
                                      </p:to>
                                    </p:set>
                                    <p:anim calcmode="lin" valueType="num">
                                      <p:cBhvr>
                                        <p:cTn id="52" dur="500" fill="hold"/>
                                        <p:tgtEl>
                                          <p:spTgt spid="425992"/>
                                        </p:tgtEl>
                                        <p:attrNameLst>
                                          <p:attrName>ppt_w</p:attrName>
                                        </p:attrNameLst>
                                      </p:cBhvr>
                                      <p:tavLst>
                                        <p:tav tm="0">
                                          <p:val>
                                            <p:fltVal val="0"/>
                                          </p:val>
                                        </p:tav>
                                        <p:tav tm="100000">
                                          <p:val>
                                            <p:strVal val="#ppt_w"/>
                                          </p:val>
                                        </p:tav>
                                      </p:tavLst>
                                    </p:anim>
                                    <p:anim calcmode="lin" valueType="num">
                                      <p:cBhvr>
                                        <p:cTn id="53" dur="500" fill="hold"/>
                                        <p:tgtEl>
                                          <p:spTgt spid="425992"/>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grpId="0" nodeType="clickEffect">
                                  <p:stCondLst>
                                    <p:cond delay="0"/>
                                  </p:stCondLst>
                                  <p:childTnLst>
                                    <p:set>
                                      <p:cBhvr>
                                        <p:cTn id="57" dur="1" fill="hold">
                                          <p:stCondLst>
                                            <p:cond delay="0"/>
                                          </p:stCondLst>
                                        </p:cTn>
                                        <p:tgtEl>
                                          <p:spTgt spid="425993"/>
                                        </p:tgtEl>
                                        <p:attrNameLst>
                                          <p:attrName>style.visibility</p:attrName>
                                        </p:attrNameLst>
                                      </p:cBhvr>
                                      <p:to>
                                        <p:strVal val="visible"/>
                                      </p:to>
                                    </p:set>
                                    <p:anim calcmode="lin" valueType="num">
                                      <p:cBhvr>
                                        <p:cTn id="58" dur="500" fill="hold"/>
                                        <p:tgtEl>
                                          <p:spTgt spid="425993"/>
                                        </p:tgtEl>
                                        <p:attrNameLst>
                                          <p:attrName>ppt_w</p:attrName>
                                        </p:attrNameLst>
                                      </p:cBhvr>
                                      <p:tavLst>
                                        <p:tav tm="0">
                                          <p:val>
                                            <p:strVal val="#ppt_w*0.05"/>
                                          </p:val>
                                        </p:tav>
                                        <p:tav tm="100000">
                                          <p:val>
                                            <p:strVal val="#ppt_w"/>
                                          </p:val>
                                        </p:tav>
                                      </p:tavLst>
                                    </p:anim>
                                    <p:anim calcmode="lin" valueType="num">
                                      <p:cBhvr>
                                        <p:cTn id="59" dur="500" fill="hold"/>
                                        <p:tgtEl>
                                          <p:spTgt spid="425993"/>
                                        </p:tgtEl>
                                        <p:attrNameLst>
                                          <p:attrName>ppt_h</p:attrName>
                                        </p:attrNameLst>
                                      </p:cBhvr>
                                      <p:tavLst>
                                        <p:tav tm="0">
                                          <p:val>
                                            <p:strVal val="#ppt_h"/>
                                          </p:val>
                                        </p:tav>
                                        <p:tav tm="100000">
                                          <p:val>
                                            <p:strVal val="#ppt_h"/>
                                          </p:val>
                                        </p:tav>
                                      </p:tavLst>
                                    </p:anim>
                                    <p:anim calcmode="lin" valueType="num">
                                      <p:cBhvr>
                                        <p:cTn id="60" dur="500" fill="hold"/>
                                        <p:tgtEl>
                                          <p:spTgt spid="425993"/>
                                        </p:tgtEl>
                                        <p:attrNameLst>
                                          <p:attrName>ppt_x</p:attrName>
                                        </p:attrNameLst>
                                      </p:cBhvr>
                                      <p:tavLst>
                                        <p:tav tm="0">
                                          <p:val>
                                            <p:strVal val="#ppt_x-.2"/>
                                          </p:val>
                                        </p:tav>
                                        <p:tav tm="100000">
                                          <p:val>
                                            <p:strVal val="#ppt_x"/>
                                          </p:val>
                                        </p:tav>
                                      </p:tavLst>
                                    </p:anim>
                                    <p:anim calcmode="lin" valueType="num">
                                      <p:cBhvr>
                                        <p:cTn id="61" dur="500" fill="hold"/>
                                        <p:tgtEl>
                                          <p:spTgt spid="425993"/>
                                        </p:tgtEl>
                                        <p:attrNameLst>
                                          <p:attrName>ppt_y</p:attrName>
                                        </p:attrNameLst>
                                      </p:cBhvr>
                                      <p:tavLst>
                                        <p:tav tm="0">
                                          <p:val>
                                            <p:strVal val="#ppt_y"/>
                                          </p:val>
                                        </p:tav>
                                        <p:tav tm="100000">
                                          <p:val>
                                            <p:strVal val="#ppt_y"/>
                                          </p:val>
                                        </p:tav>
                                      </p:tavLst>
                                    </p:anim>
                                    <p:animEffect transition="in" filter="fade">
                                      <p:cBhvr>
                                        <p:cTn id="62" dur="500"/>
                                        <p:tgtEl>
                                          <p:spTgt spid="425993"/>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425994"/>
                                        </p:tgtEl>
                                        <p:attrNameLst>
                                          <p:attrName>style.visibility</p:attrName>
                                        </p:attrNameLst>
                                      </p:cBhvr>
                                      <p:to>
                                        <p:strVal val="visible"/>
                                      </p:to>
                                    </p:set>
                                    <p:anim calcmode="lin" valueType="num">
                                      <p:cBhvr>
                                        <p:cTn id="67" dur="500" fill="hold"/>
                                        <p:tgtEl>
                                          <p:spTgt spid="425994"/>
                                        </p:tgtEl>
                                        <p:attrNameLst>
                                          <p:attrName>ppt_w</p:attrName>
                                        </p:attrNameLst>
                                      </p:cBhvr>
                                      <p:tavLst>
                                        <p:tav tm="0">
                                          <p:val>
                                            <p:fltVal val="0"/>
                                          </p:val>
                                        </p:tav>
                                        <p:tav tm="100000">
                                          <p:val>
                                            <p:strVal val="#ppt_w"/>
                                          </p:val>
                                        </p:tav>
                                      </p:tavLst>
                                    </p:anim>
                                    <p:anim calcmode="lin" valueType="num">
                                      <p:cBhvr>
                                        <p:cTn id="68" dur="500" fill="hold"/>
                                        <p:tgtEl>
                                          <p:spTgt spid="425994"/>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54" presetClass="entr" presetSubtype="0" accel="100000" fill="hold" grpId="0" nodeType="clickEffect">
                                  <p:stCondLst>
                                    <p:cond delay="0"/>
                                  </p:stCondLst>
                                  <p:childTnLst>
                                    <p:set>
                                      <p:cBhvr>
                                        <p:cTn id="72" dur="1" fill="hold">
                                          <p:stCondLst>
                                            <p:cond delay="0"/>
                                          </p:stCondLst>
                                        </p:cTn>
                                        <p:tgtEl>
                                          <p:spTgt spid="425995"/>
                                        </p:tgtEl>
                                        <p:attrNameLst>
                                          <p:attrName>style.visibility</p:attrName>
                                        </p:attrNameLst>
                                      </p:cBhvr>
                                      <p:to>
                                        <p:strVal val="visible"/>
                                      </p:to>
                                    </p:set>
                                    <p:anim calcmode="lin" valueType="num">
                                      <p:cBhvr>
                                        <p:cTn id="73" dur="500" fill="hold"/>
                                        <p:tgtEl>
                                          <p:spTgt spid="425995"/>
                                        </p:tgtEl>
                                        <p:attrNameLst>
                                          <p:attrName>ppt_w</p:attrName>
                                        </p:attrNameLst>
                                      </p:cBhvr>
                                      <p:tavLst>
                                        <p:tav tm="0">
                                          <p:val>
                                            <p:strVal val="#ppt_w*0.05"/>
                                          </p:val>
                                        </p:tav>
                                        <p:tav tm="100000">
                                          <p:val>
                                            <p:strVal val="#ppt_w"/>
                                          </p:val>
                                        </p:tav>
                                      </p:tavLst>
                                    </p:anim>
                                    <p:anim calcmode="lin" valueType="num">
                                      <p:cBhvr>
                                        <p:cTn id="74" dur="500" fill="hold"/>
                                        <p:tgtEl>
                                          <p:spTgt spid="425995"/>
                                        </p:tgtEl>
                                        <p:attrNameLst>
                                          <p:attrName>ppt_h</p:attrName>
                                        </p:attrNameLst>
                                      </p:cBhvr>
                                      <p:tavLst>
                                        <p:tav tm="0">
                                          <p:val>
                                            <p:strVal val="#ppt_h"/>
                                          </p:val>
                                        </p:tav>
                                        <p:tav tm="100000">
                                          <p:val>
                                            <p:strVal val="#ppt_h"/>
                                          </p:val>
                                        </p:tav>
                                      </p:tavLst>
                                    </p:anim>
                                    <p:anim calcmode="lin" valueType="num">
                                      <p:cBhvr>
                                        <p:cTn id="75" dur="500" fill="hold"/>
                                        <p:tgtEl>
                                          <p:spTgt spid="425995"/>
                                        </p:tgtEl>
                                        <p:attrNameLst>
                                          <p:attrName>ppt_x</p:attrName>
                                        </p:attrNameLst>
                                      </p:cBhvr>
                                      <p:tavLst>
                                        <p:tav tm="0">
                                          <p:val>
                                            <p:strVal val="#ppt_x-.2"/>
                                          </p:val>
                                        </p:tav>
                                        <p:tav tm="100000">
                                          <p:val>
                                            <p:strVal val="#ppt_x"/>
                                          </p:val>
                                        </p:tav>
                                      </p:tavLst>
                                    </p:anim>
                                    <p:anim calcmode="lin" valueType="num">
                                      <p:cBhvr>
                                        <p:cTn id="76" dur="500" fill="hold"/>
                                        <p:tgtEl>
                                          <p:spTgt spid="425995"/>
                                        </p:tgtEl>
                                        <p:attrNameLst>
                                          <p:attrName>ppt_y</p:attrName>
                                        </p:attrNameLst>
                                      </p:cBhvr>
                                      <p:tavLst>
                                        <p:tav tm="0">
                                          <p:val>
                                            <p:strVal val="#ppt_y"/>
                                          </p:val>
                                        </p:tav>
                                        <p:tav tm="100000">
                                          <p:val>
                                            <p:strVal val="#ppt_y"/>
                                          </p:val>
                                        </p:tav>
                                      </p:tavLst>
                                    </p:anim>
                                    <p:animEffect transition="in" filter="fade">
                                      <p:cBhvr>
                                        <p:cTn id="77" dur="500"/>
                                        <p:tgtEl>
                                          <p:spTgt spid="425995"/>
                                        </p:tgtEl>
                                      </p:cBhvr>
                                    </p:animEffect>
                                  </p:childTnLst>
                                </p:cTn>
                              </p:par>
                            </p:childTnLst>
                          </p:cTn>
                        </p:par>
                      </p:childTnLst>
                    </p:cTn>
                  </p:par>
                  <p:par>
                    <p:cTn id="78" fill="hold">
                      <p:stCondLst>
                        <p:cond delay="indefinite"/>
                      </p:stCondLst>
                      <p:childTnLst>
                        <p:par>
                          <p:cTn id="79" fill="hold">
                            <p:stCondLst>
                              <p:cond delay="0"/>
                            </p:stCondLst>
                            <p:childTnLst>
                              <p:par>
                                <p:cTn id="80" presetID="54" presetClass="entr" presetSubtype="0" accel="100000" fill="hold" grpId="0" nodeType="clickEffect">
                                  <p:stCondLst>
                                    <p:cond delay="0"/>
                                  </p:stCondLst>
                                  <p:childTnLst>
                                    <p:set>
                                      <p:cBhvr>
                                        <p:cTn id="81" dur="1" fill="hold">
                                          <p:stCondLst>
                                            <p:cond delay="0"/>
                                          </p:stCondLst>
                                        </p:cTn>
                                        <p:tgtEl>
                                          <p:spTgt spid="425997"/>
                                        </p:tgtEl>
                                        <p:attrNameLst>
                                          <p:attrName>style.visibility</p:attrName>
                                        </p:attrNameLst>
                                      </p:cBhvr>
                                      <p:to>
                                        <p:strVal val="visible"/>
                                      </p:to>
                                    </p:set>
                                    <p:anim calcmode="lin" valueType="num">
                                      <p:cBhvr>
                                        <p:cTn id="82" dur="500" fill="hold"/>
                                        <p:tgtEl>
                                          <p:spTgt spid="425997"/>
                                        </p:tgtEl>
                                        <p:attrNameLst>
                                          <p:attrName>ppt_w</p:attrName>
                                        </p:attrNameLst>
                                      </p:cBhvr>
                                      <p:tavLst>
                                        <p:tav tm="0">
                                          <p:val>
                                            <p:strVal val="#ppt_w*0.05"/>
                                          </p:val>
                                        </p:tav>
                                        <p:tav tm="100000">
                                          <p:val>
                                            <p:strVal val="#ppt_w"/>
                                          </p:val>
                                        </p:tav>
                                      </p:tavLst>
                                    </p:anim>
                                    <p:anim calcmode="lin" valueType="num">
                                      <p:cBhvr>
                                        <p:cTn id="83" dur="500" fill="hold"/>
                                        <p:tgtEl>
                                          <p:spTgt spid="425997"/>
                                        </p:tgtEl>
                                        <p:attrNameLst>
                                          <p:attrName>ppt_h</p:attrName>
                                        </p:attrNameLst>
                                      </p:cBhvr>
                                      <p:tavLst>
                                        <p:tav tm="0">
                                          <p:val>
                                            <p:strVal val="#ppt_h"/>
                                          </p:val>
                                        </p:tav>
                                        <p:tav tm="100000">
                                          <p:val>
                                            <p:strVal val="#ppt_h"/>
                                          </p:val>
                                        </p:tav>
                                      </p:tavLst>
                                    </p:anim>
                                    <p:anim calcmode="lin" valueType="num">
                                      <p:cBhvr>
                                        <p:cTn id="84" dur="500" fill="hold"/>
                                        <p:tgtEl>
                                          <p:spTgt spid="425997"/>
                                        </p:tgtEl>
                                        <p:attrNameLst>
                                          <p:attrName>ppt_x</p:attrName>
                                        </p:attrNameLst>
                                      </p:cBhvr>
                                      <p:tavLst>
                                        <p:tav tm="0">
                                          <p:val>
                                            <p:strVal val="#ppt_x-.2"/>
                                          </p:val>
                                        </p:tav>
                                        <p:tav tm="100000">
                                          <p:val>
                                            <p:strVal val="#ppt_x"/>
                                          </p:val>
                                        </p:tav>
                                      </p:tavLst>
                                    </p:anim>
                                    <p:anim calcmode="lin" valueType="num">
                                      <p:cBhvr>
                                        <p:cTn id="85" dur="500" fill="hold"/>
                                        <p:tgtEl>
                                          <p:spTgt spid="425997"/>
                                        </p:tgtEl>
                                        <p:attrNameLst>
                                          <p:attrName>ppt_y</p:attrName>
                                        </p:attrNameLst>
                                      </p:cBhvr>
                                      <p:tavLst>
                                        <p:tav tm="0">
                                          <p:val>
                                            <p:strVal val="#ppt_y"/>
                                          </p:val>
                                        </p:tav>
                                        <p:tav tm="100000">
                                          <p:val>
                                            <p:strVal val="#ppt_y"/>
                                          </p:val>
                                        </p:tav>
                                      </p:tavLst>
                                    </p:anim>
                                    <p:animEffect transition="in" filter="fade">
                                      <p:cBhvr>
                                        <p:cTn id="86" dur="500"/>
                                        <p:tgtEl>
                                          <p:spTgt spid="425997"/>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425996"/>
                                        </p:tgtEl>
                                        <p:attrNameLst>
                                          <p:attrName>style.visibility</p:attrName>
                                        </p:attrNameLst>
                                      </p:cBhvr>
                                      <p:to>
                                        <p:strVal val="visible"/>
                                      </p:to>
                                    </p:set>
                                    <p:anim calcmode="lin" valueType="num">
                                      <p:cBhvr>
                                        <p:cTn id="91" dur="500" fill="hold"/>
                                        <p:tgtEl>
                                          <p:spTgt spid="425996"/>
                                        </p:tgtEl>
                                        <p:attrNameLst>
                                          <p:attrName>ppt_w</p:attrName>
                                        </p:attrNameLst>
                                      </p:cBhvr>
                                      <p:tavLst>
                                        <p:tav tm="0">
                                          <p:val>
                                            <p:fltVal val="0"/>
                                          </p:val>
                                        </p:tav>
                                        <p:tav tm="100000">
                                          <p:val>
                                            <p:strVal val="#ppt_w"/>
                                          </p:val>
                                        </p:tav>
                                      </p:tavLst>
                                    </p:anim>
                                    <p:anim calcmode="lin" valueType="num">
                                      <p:cBhvr>
                                        <p:cTn id="92" dur="500" fill="hold"/>
                                        <p:tgtEl>
                                          <p:spTgt spid="425996"/>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425998"/>
                                        </p:tgtEl>
                                        <p:attrNameLst>
                                          <p:attrName>style.visibility</p:attrName>
                                        </p:attrNameLst>
                                      </p:cBhvr>
                                      <p:to>
                                        <p:strVal val="visible"/>
                                      </p:to>
                                    </p:set>
                                    <p:anim calcmode="lin" valueType="num">
                                      <p:cBhvr>
                                        <p:cTn id="97" dur="500" fill="hold"/>
                                        <p:tgtEl>
                                          <p:spTgt spid="425998"/>
                                        </p:tgtEl>
                                        <p:attrNameLst>
                                          <p:attrName>ppt_w</p:attrName>
                                        </p:attrNameLst>
                                      </p:cBhvr>
                                      <p:tavLst>
                                        <p:tav tm="0">
                                          <p:val>
                                            <p:fltVal val="0"/>
                                          </p:val>
                                        </p:tav>
                                        <p:tav tm="100000">
                                          <p:val>
                                            <p:strVal val="#ppt_w"/>
                                          </p:val>
                                        </p:tav>
                                      </p:tavLst>
                                    </p:anim>
                                    <p:anim calcmode="lin" valueType="num">
                                      <p:cBhvr>
                                        <p:cTn id="98" dur="500" fill="hold"/>
                                        <p:tgtEl>
                                          <p:spTgt spid="425998"/>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54" presetClass="entr" presetSubtype="0" accel="100000" fill="hold" grpId="0" nodeType="clickEffect">
                                  <p:stCondLst>
                                    <p:cond delay="0"/>
                                  </p:stCondLst>
                                  <p:childTnLst>
                                    <p:set>
                                      <p:cBhvr>
                                        <p:cTn id="102" dur="1" fill="hold">
                                          <p:stCondLst>
                                            <p:cond delay="0"/>
                                          </p:stCondLst>
                                        </p:cTn>
                                        <p:tgtEl>
                                          <p:spTgt spid="425999"/>
                                        </p:tgtEl>
                                        <p:attrNameLst>
                                          <p:attrName>style.visibility</p:attrName>
                                        </p:attrNameLst>
                                      </p:cBhvr>
                                      <p:to>
                                        <p:strVal val="visible"/>
                                      </p:to>
                                    </p:set>
                                    <p:anim calcmode="lin" valueType="num">
                                      <p:cBhvr>
                                        <p:cTn id="103" dur="500" fill="hold"/>
                                        <p:tgtEl>
                                          <p:spTgt spid="425999"/>
                                        </p:tgtEl>
                                        <p:attrNameLst>
                                          <p:attrName>ppt_w</p:attrName>
                                        </p:attrNameLst>
                                      </p:cBhvr>
                                      <p:tavLst>
                                        <p:tav tm="0">
                                          <p:val>
                                            <p:strVal val="#ppt_w*0.05"/>
                                          </p:val>
                                        </p:tav>
                                        <p:tav tm="100000">
                                          <p:val>
                                            <p:strVal val="#ppt_w"/>
                                          </p:val>
                                        </p:tav>
                                      </p:tavLst>
                                    </p:anim>
                                    <p:anim calcmode="lin" valueType="num">
                                      <p:cBhvr>
                                        <p:cTn id="104" dur="500" fill="hold"/>
                                        <p:tgtEl>
                                          <p:spTgt spid="425999"/>
                                        </p:tgtEl>
                                        <p:attrNameLst>
                                          <p:attrName>ppt_h</p:attrName>
                                        </p:attrNameLst>
                                      </p:cBhvr>
                                      <p:tavLst>
                                        <p:tav tm="0">
                                          <p:val>
                                            <p:strVal val="#ppt_h"/>
                                          </p:val>
                                        </p:tav>
                                        <p:tav tm="100000">
                                          <p:val>
                                            <p:strVal val="#ppt_h"/>
                                          </p:val>
                                        </p:tav>
                                      </p:tavLst>
                                    </p:anim>
                                    <p:anim calcmode="lin" valueType="num">
                                      <p:cBhvr>
                                        <p:cTn id="105" dur="500" fill="hold"/>
                                        <p:tgtEl>
                                          <p:spTgt spid="425999"/>
                                        </p:tgtEl>
                                        <p:attrNameLst>
                                          <p:attrName>ppt_x</p:attrName>
                                        </p:attrNameLst>
                                      </p:cBhvr>
                                      <p:tavLst>
                                        <p:tav tm="0">
                                          <p:val>
                                            <p:strVal val="#ppt_x-.2"/>
                                          </p:val>
                                        </p:tav>
                                        <p:tav tm="100000">
                                          <p:val>
                                            <p:strVal val="#ppt_x"/>
                                          </p:val>
                                        </p:tav>
                                      </p:tavLst>
                                    </p:anim>
                                    <p:anim calcmode="lin" valueType="num">
                                      <p:cBhvr>
                                        <p:cTn id="106" dur="500" fill="hold"/>
                                        <p:tgtEl>
                                          <p:spTgt spid="425999"/>
                                        </p:tgtEl>
                                        <p:attrNameLst>
                                          <p:attrName>ppt_y</p:attrName>
                                        </p:attrNameLst>
                                      </p:cBhvr>
                                      <p:tavLst>
                                        <p:tav tm="0">
                                          <p:val>
                                            <p:strVal val="#ppt_y"/>
                                          </p:val>
                                        </p:tav>
                                        <p:tav tm="100000">
                                          <p:val>
                                            <p:strVal val="#ppt_y"/>
                                          </p:val>
                                        </p:tav>
                                      </p:tavLst>
                                    </p:anim>
                                    <p:animEffect transition="in" filter="fade">
                                      <p:cBhvr>
                                        <p:cTn id="107" dur="500"/>
                                        <p:tgtEl>
                                          <p:spTgt spid="425999"/>
                                        </p:tgtEl>
                                      </p:cBhvr>
                                    </p:animEffect>
                                  </p:childTnLst>
                                </p:cTn>
                              </p:par>
                            </p:childTnLst>
                          </p:cTn>
                        </p:par>
                      </p:childTnLst>
                    </p:cTn>
                  </p:par>
                  <p:par>
                    <p:cTn id="108" fill="hold">
                      <p:stCondLst>
                        <p:cond delay="indefinite"/>
                      </p:stCondLst>
                      <p:childTnLst>
                        <p:par>
                          <p:cTn id="109" fill="hold">
                            <p:stCondLst>
                              <p:cond delay="0"/>
                            </p:stCondLst>
                            <p:childTnLst>
                              <p:par>
                                <p:cTn id="110" presetID="23" presetClass="entr" presetSubtype="16" fill="hold" grpId="0" nodeType="clickEffect">
                                  <p:stCondLst>
                                    <p:cond delay="0"/>
                                  </p:stCondLst>
                                  <p:childTnLst>
                                    <p:set>
                                      <p:cBhvr>
                                        <p:cTn id="111" dur="1" fill="hold">
                                          <p:stCondLst>
                                            <p:cond delay="0"/>
                                          </p:stCondLst>
                                        </p:cTn>
                                        <p:tgtEl>
                                          <p:spTgt spid="426000"/>
                                        </p:tgtEl>
                                        <p:attrNameLst>
                                          <p:attrName>style.visibility</p:attrName>
                                        </p:attrNameLst>
                                      </p:cBhvr>
                                      <p:to>
                                        <p:strVal val="visible"/>
                                      </p:to>
                                    </p:set>
                                    <p:anim calcmode="lin" valueType="num">
                                      <p:cBhvr>
                                        <p:cTn id="112" dur="500" fill="hold"/>
                                        <p:tgtEl>
                                          <p:spTgt spid="426000"/>
                                        </p:tgtEl>
                                        <p:attrNameLst>
                                          <p:attrName>ppt_w</p:attrName>
                                        </p:attrNameLst>
                                      </p:cBhvr>
                                      <p:tavLst>
                                        <p:tav tm="0">
                                          <p:val>
                                            <p:fltVal val="0"/>
                                          </p:val>
                                        </p:tav>
                                        <p:tav tm="100000">
                                          <p:val>
                                            <p:strVal val="#ppt_w"/>
                                          </p:val>
                                        </p:tav>
                                      </p:tavLst>
                                    </p:anim>
                                    <p:anim calcmode="lin" valueType="num">
                                      <p:cBhvr>
                                        <p:cTn id="113" dur="500" fill="hold"/>
                                        <p:tgtEl>
                                          <p:spTgt spid="426000"/>
                                        </p:tgtEl>
                                        <p:attrNameLst>
                                          <p:attrName>ppt_h</p:attrName>
                                        </p:attrNameLst>
                                      </p:cBhvr>
                                      <p:tavLst>
                                        <p:tav tm="0">
                                          <p:val>
                                            <p:fltVal val="0"/>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54" presetClass="entr" presetSubtype="0" accel="100000" fill="hold" grpId="0" nodeType="clickEffect">
                                  <p:stCondLst>
                                    <p:cond delay="0"/>
                                  </p:stCondLst>
                                  <p:childTnLst>
                                    <p:set>
                                      <p:cBhvr>
                                        <p:cTn id="117" dur="1" fill="hold">
                                          <p:stCondLst>
                                            <p:cond delay="0"/>
                                          </p:stCondLst>
                                        </p:cTn>
                                        <p:tgtEl>
                                          <p:spTgt spid="426001"/>
                                        </p:tgtEl>
                                        <p:attrNameLst>
                                          <p:attrName>style.visibility</p:attrName>
                                        </p:attrNameLst>
                                      </p:cBhvr>
                                      <p:to>
                                        <p:strVal val="visible"/>
                                      </p:to>
                                    </p:set>
                                    <p:anim calcmode="lin" valueType="num">
                                      <p:cBhvr>
                                        <p:cTn id="118" dur="500" fill="hold"/>
                                        <p:tgtEl>
                                          <p:spTgt spid="426001"/>
                                        </p:tgtEl>
                                        <p:attrNameLst>
                                          <p:attrName>ppt_w</p:attrName>
                                        </p:attrNameLst>
                                      </p:cBhvr>
                                      <p:tavLst>
                                        <p:tav tm="0">
                                          <p:val>
                                            <p:strVal val="#ppt_w*0.05"/>
                                          </p:val>
                                        </p:tav>
                                        <p:tav tm="100000">
                                          <p:val>
                                            <p:strVal val="#ppt_w"/>
                                          </p:val>
                                        </p:tav>
                                      </p:tavLst>
                                    </p:anim>
                                    <p:anim calcmode="lin" valueType="num">
                                      <p:cBhvr>
                                        <p:cTn id="119" dur="500" fill="hold"/>
                                        <p:tgtEl>
                                          <p:spTgt spid="426001"/>
                                        </p:tgtEl>
                                        <p:attrNameLst>
                                          <p:attrName>ppt_h</p:attrName>
                                        </p:attrNameLst>
                                      </p:cBhvr>
                                      <p:tavLst>
                                        <p:tav tm="0">
                                          <p:val>
                                            <p:strVal val="#ppt_h"/>
                                          </p:val>
                                        </p:tav>
                                        <p:tav tm="100000">
                                          <p:val>
                                            <p:strVal val="#ppt_h"/>
                                          </p:val>
                                        </p:tav>
                                      </p:tavLst>
                                    </p:anim>
                                    <p:anim calcmode="lin" valueType="num">
                                      <p:cBhvr>
                                        <p:cTn id="120" dur="500" fill="hold"/>
                                        <p:tgtEl>
                                          <p:spTgt spid="426001"/>
                                        </p:tgtEl>
                                        <p:attrNameLst>
                                          <p:attrName>ppt_x</p:attrName>
                                        </p:attrNameLst>
                                      </p:cBhvr>
                                      <p:tavLst>
                                        <p:tav tm="0">
                                          <p:val>
                                            <p:strVal val="#ppt_x-.2"/>
                                          </p:val>
                                        </p:tav>
                                        <p:tav tm="100000">
                                          <p:val>
                                            <p:strVal val="#ppt_x"/>
                                          </p:val>
                                        </p:tav>
                                      </p:tavLst>
                                    </p:anim>
                                    <p:anim calcmode="lin" valueType="num">
                                      <p:cBhvr>
                                        <p:cTn id="121" dur="500" fill="hold"/>
                                        <p:tgtEl>
                                          <p:spTgt spid="426001"/>
                                        </p:tgtEl>
                                        <p:attrNameLst>
                                          <p:attrName>ppt_y</p:attrName>
                                        </p:attrNameLst>
                                      </p:cBhvr>
                                      <p:tavLst>
                                        <p:tav tm="0">
                                          <p:val>
                                            <p:strVal val="#ppt_y"/>
                                          </p:val>
                                        </p:tav>
                                        <p:tav tm="100000">
                                          <p:val>
                                            <p:strVal val="#ppt_y"/>
                                          </p:val>
                                        </p:tav>
                                      </p:tavLst>
                                    </p:anim>
                                    <p:animEffect transition="in" filter="fade">
                                      <p:cBhvr>
                                        <p:cTn id="122" dur="500"/>
                                        <p:tgtEl>
                                          <p:spTgt spid="426001"/>
                                        </p:tgtEl>
                                      </p:cBhvr>
                                    </p:animEffect>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426002"/>
                                        </p:tgtEl>
                                        <p:attrNameLst>
                                          <p:attrName>style.visibility</p:attrName>
                                        </p:attrNameLst>
                                      </p:cBhvr>
                                      <p:to>
                                        <p:strVal val="visible"/>
                                      </p:to>
                                    </p:set>
                                    <p:anim calcmode="lin" valueType="num">
                                      <p:cBhvr>
                                        <p:cTn id="127" dur="500" fill="hold"/>
                                        <p:tgtEl>
                                          <p:spTgt spid="426002"/>
                                        </p:tgtEl>
                                        <p:attrNameLst>
                                          <p:attrName>ppt_w</p:attrName>
                                        </p:attrNameLst>
                                      </p:cBhvr>
                                      <p:tavLst>
                                        <p:tav tm="0">
                                          <p:val>
                                            <p:fltVal val="0"/>
                                          </p:val>
                                        </p:tav>
                                        <p:tav tm="100000">
                                          <p:val>
                                            <p:strVal val="#ppt_w"/>
                                          </p:val>
                                        </p:tav>
                                      </p:tavLst>
                                    </p:anim>
                                    <p:anim calcmode="lin" valueType="num">
                                      <p:cBhvr>
                                        <p:cTn id="128" dur="500" fill="hold"/>
                                        <p:tgtEl>
                                          <p:spTgt spid="426002"/>
                                        </p:tgtEl>
                                        <p:attrNameLst>
                                          <p:attrName>ppt_h</p:attrName>
                                        </p:attrNameLst>
                                      </p:cBhvr>
                                      <p:tavLst>
                                        <p:tav tm="0">
                                          <p:val>
                                            <p:fltVal val="0"/>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54" presetClass="entr" presetSubtype="0" accel="100000" fill="hold" grpId="0" nodeType="clickEffect">
                                  <p:stCondLst>
                                    <p:cond delay="0"/>
                                  </p:stCondLst>
                                  <p:childTnLst>
                                    <p:set>
                                      <p:cBhvr>
                                        <p:cTn id="132" dur="1" fill="hold">
                                          <p:stCondLst>
                                            <p:cond delay="0"/>
                                          </p:stCondLst>
                                        </p:cTn>
                                        <p:tgtEl>
                                          <p:spTgt spid="426003"/>
                                        </p:tgtEl>
                                        <p:attrNameLst>
                                          <p:attrName>style.visibility</p:attrName>
                                        </p:attrNameLst>
                                      </p:cBhvr>
                                      <p:to>
                                        <p:strVal val="visible"/>
                                      </p:to>
                                    </p:set>
                                    <p:anim calcmode="lin" valueType="num">
                                      <p:cBhvr>
                                        <p:cTn id="133" dur="500" fill="hold"/>
                                        <p:tgtEl>
                                          <p:spTgt spid="426003"/>
                                        </p:tgtEl>
                                        <p:attrNameLst>
                                          <p:attrName>ppt_w</p:attrName>
                                        </p:attrNameLst>
                                      </p:cBhvr>
                                      <p:tavLst>
                                        <p:tav tm="0">
                                          <p:val>
                                            <p:strVal val="#ppt_w*0.05"/>
                                          </p:val>
                                        </p:tav>
                                        <p:tav tm="100000">
                                          <p:val>
                                            <p:strVal val="#ppt_w"/>
                                          </p:val>
                                        </p:tav>
                                      </p:tavLst>
                                    </p:anim>
                                    <p:anim calcmode="lin" valueType="num">
                                      <p:cBhvr>
                                        <p:cTn id="134" dur="500" fill="hold"/>
                                        <p:tgtEl>
                                          <p:spTgt spid="426003"/>
                                        </p:tgtEl>
                                        <p:attrNameLst>
                                          <p:attrName>ppt_h</p:attrName>
                                        </p:attrNameLst>
                                      </p:cBhvr>
                                      <p:tavLst>
                                        <p:tav tm="0">
                                          <p:val>
                                            <p:strVal val="#ppt_h"/>
                                          </p:val>
                                        </p:tav>
                                        <p:tav tm="100000">
                                          <p:val>
                                            <p:strVal val="#ppt_h"/>
                                          </p:val>
                                        </p:tav>
                                      </p:tavLst>
                                    </p:anim>
                                    <p:anim calcmode="lin" valueType="num">
                                      <p:cBhvr>
                                        <p:cTn id="135" dur="500" fill="hold"/>
                                        <p:tgtEl>
                                          <p:spTgt spid="426003"/>
                                        </p:tgtEl>
                                        <p:attrNameLst>
                                          <p:attrName>ppt_x</p:attrName>
                                        </p:attrNameLst>
                                      </p:cBhvr>
                                      <p:tavLst>
                                        <p:tav tm="0">
                                          <p:val>
                                            <p:strVal val="#ppt_x-.2"/>
                                          </p:val>
                                        </p:tav>
                                        <p:tav tm="100000">
                                          <p:val>
                                            <p:strVal val="#ppt_x"/>
                                          </p:val>
                                        </p:tav>
                                      </p:tavLst>
                                    </p:anim>
                                    <p:anim calcmode="lin" valueType="num">
                                      <p:cBhvr>
                                        <p:cTn id="136" dur="500" fill="hold"/>
                                        <p:tgtEl>
                                          <p:spTgt spid="426003"/>
                                        </p:tgtEl>
                                        <p:attrNameLst>
                                          <p:attrName>ppt_y</p:attrName>
                                        </p:attrNameLst>
                                      </p:cBhvr>
                                      <p:tavLst>
                                        <p:tav tm="0">
                                          <p:val>
                                            <p:strVal val="#ppt_y"/>
                                          </p:val>
                                        </p:tav>
                                        <p:tav tm="100000">
                                          <p:val>
                                            <p:strVal val="#ppt_y"/>
                                          </p:val>
                                        </p:tav>
                                      </p:tavLst>
                                    </p:anim>
                                    <p:animEffect transition="in" filter="fade">
                                      <p:cBhvr>
                                        <p:cTn id="137" dur="500"/>
                                        <p:tgtEl>
                                          <p:spTgt spid="426003"/>
                                        </p:tgtEl>
                                      </p:cBhvr>
                                    </p:animEffect>
                                  </p:childTnLst>
                                </p:cTn>
                              </p:par>
                            </p:childTnLst>
                          </p:cTn>
                        </p:par>
                      </p:childTnLst>
                    </p:cTn>
                  </p:par>
                  <p:par>
                    <p:cTn id="138" fill="hold">
                      <p:stCondLst>
                        <p:cond delay="indefinite"/>
                      </p:stCondLst>
                      <p:childTnLst>
                        <p:par>
                          <p:cTn id="139" fill="hold">
                            <p:stCondLst>
                              <p:cond delay="0"/>
                            </p:stCondLst>
                            <p:childTnLst>
                              <p:par>
                                <p:cTn id="140" presetID="23" presetClass="entr" presetSubtype="16" fill="hold" grpId="0" nodeType="clickEffect">
                                  <p:stCondLst>
                                    <p:cond delay="0"/>
                                  </p:stCondLst>
                                  <p:childTnLst>
                                    <p:set>
                                      <p:cBhvr>
                                        <p:cTn id="141" dur="1" fill="hold">
                                          <p:stCondLst>
                                            <p:cond delay="0"/>
                                          </p:stCondLst>
                                        </p:cTn>
                                        <p:tgtEl>
                                          <p:spTgt spid="426009"/>
                                        </p:tgtEl>
                                        <p:attrNameLst>
                                          <p:attrName>style.visibility</p:attrName>
                                        </p:attrNameLst>
                                      </p:cBhvr>
                                      <p:to>
                                        <p:strVal val="visible"/>
                                      </p:to>
                                    </p:set>
                                    <p:anim calcmode="lin" valueType="num">
                                      <p:cBhvr>
                                        <p:cTn id="142" dur="500" fill="hold"/>
                                        <p:tgtEl>
                                          <p:spTgt spid="426009"/>
                                        </p:tgtEl>
                                        <p:attrNameLst>
                                          <p:attrName>ppt_w</p:attrName>
                                        </p:attrNameLst>
                                      </p:cBhvr>
                                      <p:tavLst>
                                        <p:tav tm="0">
                                          <p:val>
                                            <p:fltVal val="0"/>
                                          </p:val>
                                        </p:tav>
                                        <p:tav tm="100000">
                                          <p:val>
                                            <p:strVal val="#ppt_w"/>
                                          </p:val>
                                        </p:tav>
                                      </p:tavLst>
                                    </p:anim>
                                    <p:anim calcmode="lin" valueType="num">
                                      <p:cBhvr>
                                        <p:cTn id="143" dur="500" fill="hold"/>
                                        <p:tgtEl>
                                          <p:spTgt spid="426009"/>
                                        </p:tgtEl>
                                        <p:attrNameLst>
                                          <p:attrName>ppt_h</p:attrName>
                                        </p:attrNameLst>
                                      </p:cBhvr>
                                      <p:tavLst>
                                        <p:tav tm="0">
                                          <p:val>
                                            <p:fltVal val="0"/>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54" presetClass="entr" presetSubtype="0" accel="100000" fill="hold" grpId="0" nodeType="clickEffect">
                                  <p:stCondLst>
                                    <p:cond delay="0"/>
                                  </p:stCondLst>
                                  <p:childTnLst>
                                    <p:set>
                                      <p:cBhvr>
                                        <p:cTn id="147" dur="1" fill="hold">
                                          <p:stCondLst>
                                            <p:cond delay="0"/>
                                          </p:stCondLst>
                                        </p:cTn>
                                        <p:tgtEl>
                                          <p:spTgt spid="426005"/>
                                        </p:tgtEl>
                                        <p:attrNameLst>
                                          <p:attrName>style.visibility</p:attrName>
                                        </p:attrNameLst>
                                      </p:cBhvr>
                                      <p:to>
                                        <p:strVal val="visible"/>
                                      </p:to>
                                    </p:set>
                                    <p:anim calcmode="lin" valueType="num">
                                      <p:cBhvr>
                                        <p:cTn id="148" dur="500" fill="hold"/>
                                        <p:tgtEl>
                                          <p:spTgt spid="426005"/>
                                        </p:tgtEl>
                                        <p:attrNameLst>
                                          <p:attrName>ppt_w</p:attrName>
                                        </p:attrNameLst>
                                      </p:cBhvr>
                                      <p:tavLst>
                                        <p:tav tm="0">
                                          <p:val>
                                            <p:strVal val="#ppt_w*0.05"/>
                                          </p:val>
                                        </p:tav>
                                        <p:tav tm="100000">
                                          <p:val>
                                            <p:strVal val="#ppt_w"/>
                                          </p:val>
                                        </p:tav>
                                      </p:tavLst>
                                    </p:anim>
                                    <p:anim calcmode="lin" valueType="num">
                                      <p:cBhvr>
                                        <p:cTn id="149" dur="500" fill="hold"/>
                                        <p:tgtEl>
                                          <p:spTgt spid="426005"/>
                                        </p:tgtEl>
                                        <p:attrNameLst>
                                          <p:attrName>ppt_h</p:attrName>
                                        </p:attrNameLst>
                                      </p:cBhvr>
                                      <p:tavLst>
                                        <p:tav tm="0">
                                          <p:val>
                                            <p:strVal val="#ppt_h"/>
                                          </p:val>
                                        </p:tav>
                                        <p:tav tm="100000">
                                          <p:val>
                                            <p:strVal val="#ppt_h"/>
                                          </p:val>
                                        </p:tav>
                                      </p:tavLst>
                                    </p:anim>
                                    <p:anim calcmode="lin" valueType="num">
                                      <p:cBhvr>
                                        <p:cTn id="150" dur="500" fill="hold"/>
                                        <p:tgtEl>
                                          <p:spTgt spid="426005"/>
                                        </p:tgtEl>
                                        <p:attrNameLst>
                                          <p:attrName>ppt_x</p:attrName>
                                        </p:attrNameLst>
                                      </p:cBhvr>
                                      <p:tavLst>
                                        <p:tav tm="0">
                                          <p:val>
                                            <p:strVal val="#ppt_x-.2"/>
                                          </p:val>
                                        </p:tav>
                                        <p:tav tm="100000">
                                          <p:val>
                                            <p:strVal val="#ppt_x"/>
                                          </p:val>
                                        </p:tav>
                                      </p:tavLst>
                                    </p:anim>
                                    <p:anim calcmode="lin" valueType="num">
                                      <p:cBhvr>
                                        <p:cTn id="151" dur="500" fill="hold"/>
                                        <p:tgtEl>
                                          <p:spTgt spid="426005"/>
                                        </p:tgtEl>
                                        <p:attrNameLst>
                                          <p:attrName>ppt_y</p:attrName>
                                        </p:attrNameLst>
                                      </p:cBhvr>
                                      <p:tavLst>
                                        <p:tav tm="0">
                                          <p:val>
                                            <p:strVal val="#ppt_y"/>
                                          </p:val>
                                        </p:tav>
                                        <p:tav tm="100000">
                                          <p:val>
                                            <p:strVal val="#ppt_y"/>
                                          </p:val>
                                        </p:tav>
                                      </p:tavLst>
                                    </p:anim>
                                    <p:animEffect transition="in" filter="fade">
                                      <p:cBhvr>
                                        <p:cTn id="152" dur="500"/>
                                        <p:tgtEl>
                                          <p:spTgt spid="426005"/>
                                        </p:tgtEl>
                                      </p:cBhvr>
                                    </p:animEffect>
                                  </p:childTnLst>
                                </p:cTn>
                              </p:par>
                            </p:childTnLst>
                          </p:cTn>
                        </p:par>
                      </p:childTnLst>
                    </p:cTn>
                  </p:par>
                  <p:par>
                    <p:cTn id="153" fill="hold">
                      <p:stCondLst>
                        <p:cond delay="indefinite"/>
                      </p:stCondLst>
                      <p:childTnLst>
                        <p:par>
                          <p:cTn id="154" fill="hold">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426010"/>
                                        </p:tgtEl>
                                        <p:attrNameLst>
                                          <p:attrName>style.visibility</p:attrName>
                                        </p:attrNameLst>
                                      </p:cBhvr>
                                      <p:to>
                                        <p:strVal val="visible"/>
                                      </p:to>
                                    </p:set>
                                    <p:anim calcmode="lin" valueType="num">
                                      <p:cBhvr>
                                        <p:cTn id="157" dur="500" fill="hold"/>
                                        <p:tgtEl>
                                          <p:spTgt spid="426010"/>
                                        </p:tgtEl>
                                        <p:attrNameLst>
                                          <p:attrName>ppt_w</p:attrName>
                                        </p:attrNameLst>
                                      </p:cBhvr>
                                      <p:tavLst>
                                        <p:tav tm="0">
                                          <p:val>
                                            <p:fltVal val="0"/>
                                          </p:val>
                                        </p:tav>
                                        <p:tav tm="100000">
                                          <p:val>
                                            <p:strVal val="#ppt_w"/>
                                          </p:val>
                                        </p:tav>
                                      </p:tavLst>
                                    </p:anim>
                                    <p:anim calcmode="lin" valueType="num">
                                      <p:cBhvr>
                                        <p:cTn id="158" dur="500" fill="hold"/>
                                        <p:tgtEl>
                                          <p:spTgt spid="426010"/>
                                        </p:tgtEl>
                                        <p:attrNameLst>
                                          <p:attrName>ppt_h</p:attrName>
                                        </p:attrNameLst>
                                      </p:cBhvr>
                                      <p:tavLst>
                                        <p:tav tm="0">
                                          <p:val>
                                            <p:fltVal val="0"/>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54" presetClass="entr" presetSubtype="0" accel="100000" fill="hold" grpId="0" nodeType="clickEffect">
                                  <p:stCondLst>
                                    <p:cond delay="0"/>
                                  </p:stCondLst>
                                  <p:childTnLst>
                                    <p:set>
                                      <p:cBhvr>
                                        <p:cTn id="162" dur="1" fill="hold">
                                          <p:stCondLst>
                                            <p:cond delay="0"/>
                                          </p:stCondLst>
                                        </p:cTn>
                                        <p:tgtEl>
                                          <p:spTgt spid="426007"/>
                                        </p:tgtEl>
                                        <p:attrNameLst>
                                          <p:attrName>style.visibility</p:attrName>
                                        </p:attrNameLst>
                                      </p:cBhvr>
                                      <p:to>
                                        <p:strVal val="visible"/>
                                      </p:to>
                                    </p:set>
                                    <p:anim calcmode="lin" valueType="num">
                                      <p:cBhvr>
                                        <p:cTn id="163" dur="500" fill="hold"/>
                                        <p:tgtEl>
                                          <p:spTgt spid="426007"/>
                                        </p:tgtEl>
                                        <p:attrNameLst>
                                          <p:attrName>ppt_w</p:attrName>
                                        </p:attrNameLst>
                                      </p:cBhvr>
                                      <p:tavLst>
                                        <p:tav tm="0">
                                          <p:val>
                                            <p:strVal val="#ppt_w*0.05"/>
                                          </p:val>
                                        </p:tav>
                                        <p:tav tm="100000">
                                          <p:val>
                                            <p:strVal val="#ppt_w"/>
                                          </p:val>
                                        </p:tav>
                                      </p:tavLst>
                                    </p:anim>
                                    <p:anim calcmode="lin" valueType="num">
                                      <p:cBhvr>
                                        <p:cTn id="164" dur="500" fill="hold"/>
                                        <p:tgtEl>
                                          <p:spTgt spid="426007"/>
                                        </p:tgtEl>
                                        <p:attrNameLst>
                                          <p:attrName>ppt_h</p:attrName>
                                        </p:attrNameLst>
                                      </p:cBhvr>
                                      <p:tavLst>
                                        <p:tav tm="0">
                                          <p:val>
                                            <p:strVal val="#ppt_h"/>
                                          </p:val>
                                        </p:tav>
                                        <p:tav tm="100000">
                                          <p:val>
                                            <p:strVal val="#ppt_h"/>
                                          </p:val>
                                        </p:tav>
                                      </p:tavLst>
                                    </p:anim>
                                    <p:anim calcmode="lin" valueType="num">
                                      <p:cBhvr>
                                        <p:cTn id="165" dur="500" fill="hold"/>
                                        <p:tgtEl>
                                          <p:spTgt spid="426007"/>
                                        </p:tgtEl>
                                        <p:attrNameLst>
                                          <p:attrName>ppt_x</p:attrName>
                                        </p:attrNameLst>
                                      </p:cBhvr>
                                      <p:tavLst>
                                        <p:tav tm="0">
                                          <p:val>
                                            <p:strVal val="#ppt_x-.2"/>
                                          </p:val>
                                        </p:tav>
                                        <p:tav tm="100000">
                                          <p:val>
                                            <p:strVal val="#ppt_x"/>
                                          </p:val>
                                        </p:tav>
                                      </p:tavLst>
                                    </p:anim>
                                    <p:anim calcmode="lin" valueType="num">
                                      <p:cBhvr>
                                        <p:cTn id="166" dur="500" fill="hold"/>
                                        <p:tgtEl>
                                          <p:spTgt spid="426007"/>
                                        </p:tgtEl>
                                        <p:attrNameLst>
                                          <p:attrName>ppt_y</p:attrName>
                                        </p:attrNameLst>
                                      </p:cBhvr>
                                      <p:tavLst>
                                        <p:tav tm="0">
                                          <p:val>
                                            <p:strVal val="#ppt_y"/>
                                          </p:val>
                                        </p:tav>
                                        <p:tav tm="100000">
                                          <p:val>
                                            <p:strVal val="#ppt_y"/>
                                          </p:val>
                                        </p:tav>
                                      </p:tavLst>
                                    </p:anim>
                                    <p:animEffect transition="in" filter="fade">
                                      <p:cBhvr>
                                        <p:cTn id="167" dur="500"/>
                                        <p:tgtEl>
                                          <p:spTgt spid="426007"/>
                                        </p:tgtEl>
                                      </p:cBhvr>
                                    </p:animEffect>
                                  </p:childTnLst>
                                </p:cTn>
                              </p:par>
                            </p:childTnLst>
                          </p:cTn>
                        </p:par>
                      </p:childTnLst>
                    </p:cTn>
                  </p:par>
                  <p:par>
                    <p:cTn id="168" fill="hold">
                      <p:stCondLst>
                        <p:cond delay="indefinite"/>
                      </p:stCondLst>
                      <p:childTnLst>
                        <p:par>
                          <p:cTn id="169" fill="hold">
                            <p:stCondLst>
                              <p:cond delay="0"/>
                            </p:stCondLst>
                            <p:childTnLst>
                              <p:par>
                                <p:cTn id="170" presetID="23" presetClass="entr" presetSubtype="16" fill="hold" grpId="0" nodeType="clickEffect">
                                  <p:stCondLst>
                                    <p:cond delay="0"/>
                                  </p:stCondLst>
                                  <p:childTnLst>
                                    <p:set>
                                      <p:cBhvr>
                                        <p:cTn id="171" dur="1" fill="hold">
                                          <p:stCondLst>
                                            <p:cond delay="0"/>
                                          </p:stCondLst>
                                        </p:cTn>
                                        <p:tgtEl>
                                          <p:spTgt spid="426004"/>
                                        </p:tgtEl>
                                        <p:attrNameLst>
                                          <p:attrName>style.visibility</p:attrName>
                                        </p:attrNameLst>
                                      </p:cBhvr>
                                      <p:to>
                                        <p:strVal val="visible"/>
                                      </p:to>
                                    </p:set>
                                    <p:anim calcmode="lin" valueType="num">
                                      <p:cBhvr>
                                        <p:cTn id="172" dur="500" fill="hold"/>
                                        <p:tgtEl>
                                          <p:spTgt spid="426004"/>
                                        </p:tgtEl>
                                        <p:attrNameLst>
                                          <p:attrName>ppt_w</p:attrName>
                                        </p:attrNameLst>
                                      </p:cBhvr>
                                      <p:tavLst>
                                        <p:tav tm="0">
                                          <p:val>
                                            <p:fltVal val="0"/>
                                          </p:val>
                                        </p:tav>
                                        <p:tav tm="100000">
                                          <p:val>
                                            <p:strVal val="#ppt_w"/>
                                          </p:val>
                                        </p:tav>
                                      </p:tavLst>
                                    </p:anim>
                                    <p:anim calcmode="lin" valueType="num">
                                      <p:cBhvr>
                                        <p:cTn id="173" dur="500" fill="hold"/>
                                        <p:tgtEl>
                                          <p:spTgt spid="426004"/>
                                        </p:tgtEl>
                                        <p:attrNameLst>
                                          <p:attrName>ppt_h</p:attrName>
                                        </p:attrNameLst>
                                      </p:cBhvr>
                                      <p:tavLst>
                                        <p:tav tm="0">
                                          <p:val>
                                            <p:fltVal val="0"/>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54" presetClass="entr" presetSubtype="0" accel="100000" fill="hold" grpId="0" nodeType="clickEffect">
                                  <p:stCondLst>
                                    <p:cond delay="0"/>
                                  </p:stCondLst>
                                  <p:childTnLst>
                                    <p:set>
                                      <p:cBhvr>
                                        <p:cTn id="177" dur="1" fill="hold">
                                          <p:stCondLst>
                                            <p:cond delay="0"/>
                                          </p:stCondLst>
                                        </p:cTn>
                                        <p:tgtEl>
                                          <p:spTgt spid="426011"/>
                                        </p:tgtEl>
                                        <p:attrNameLst>
                                          <p:attrName>style.visibility</p:attrName>
                                        </p:attrNameLst>
                                      </p:cBhvr>
                                      <p:to>
                                        <p:strVal val="visible"/>
                                      </p:to>
                                    </p:set>
                                    <p:anim calcmode="lin" valueType="num">
                                      <p:cBhvr>
                                        <p:cTn id="178" dur="500" fill="hold"/>
                                        <p:tgtEl>
                                          <p:spTgt spid="426011"/>
                                        </p:tgtEl>
                                        <p:attrNameLst>
                                          <p:attrName>ppt_w</p:attrName>
                                        </p:attrNameLst>
                                      </p:cBhvr>
                                      <p:tavLst>
                                        <p:tav tm="0">
                                          <p:val>
                                            <p:strVal val="#ppt_w*0.05"/>
                                          </p:val>
                                        </p:tav>
                                        <p:tav tm="100000">
                                          <p:val>
                                            <p:strVal val="#ppt_w"/>
                                          </p:val>
                                        </p:tav>
                                      </p:tavLst>
                                    </p:anim>
                                    <p:anim calcmode="lin" valueType="num">
                                      <p:cBhvr>
                                        <p:cTn id="179" dur="500" fill="hold"/>
                                        <p:tgtEl>
                                          <p:spTgt spid="426011"/>
                                        </p:tgtEl>
                                        <p:attrNameLst>
                                          <p:attrName>ppt_h</p:attrName>
                                        </p:attrNameLst>
                                      </p:cBhvr>
                                      <p:tavLst>
                                        <p:tav tm="0">
                                          <p:val>
                                            <p:strVal val="#ppt_h"/>
                                          </p:val>
                                        </p:tav>
                                        <p:tav tm="100000">
                                          <p:val>
                                            <p:strVal val="#ppt_h"/>
                                          </p:val>
                                        </p:tav>
                                      </p:tavLst>
                                    </p:anim>
                                    <p:anim calcmode="lin" valueType="num">
                                      <p:cBhvr>
                                        <p:cTn id="180" dur="500" fill="hold"/>
                                        <p:tgtEl>
                                          <p:spTgt spid="426011"/>
                                        </p:tgtEl>
                                        <p:attrNameLst>
                                          <p:attrName>ppt_x</p:attrName>
                                        </p:attrNameLst>
                                      </p:cBhvr>
                                      <p:tavLst>
                                        <p:tav tm="0">
                                          <p:val>
                                            <p:strVal val="#ppt_x-.2"/>
                                          </p:val>
                                        </p:tav>
                                        <p:tav tm="100000">
                                          <p:val>
                                            <p:strVal val="#ppt_x"/>
                                          </p:val>
                                        </p:tav>
                                      </p:tavLst>
                                    </p:anim>
                                    <p:anim calcmode="lin" valueType="num">
                                      <p:cBhvr>
                                        <p:cTn id="181" dur="500" fill="hold"/>
                                        <p:tgtEl>
                                          <p:spTgt spid="426011"/>
                                        </p:tgtEl>
                                        <p:attrNameLst>
                                          <p:attrName>ppt_y</p:attrName>
                                        </p:attrNameLst>
                                      </p:cBhvr>
                                      <p:tavLst>
                                        <p:tav tm="0">
                                          <p:val>
                                            <p:strVal val="#ppt_y"/>
                                          </p:val>
                                        </p:tav>
                                        <p:tav tm="100000">
                                          <p:val>
                                            <p:strVal val="#ppt_y"/>
                                          </p:val>
                                        </p:tav>
                                      </p:tavLst>
                                    </p:anim>
                                    <p:animEffect transition="in" filter="fade">
                                      <p:cBhvr>
                                        <p:cTn id="182" dur="500"/>
                                        <p:tgtEl>
                                          <p:spTgt spid="426011"/>
                                        </p:tgtEl>
                                      </p:cBhvr>
                                    </p:animEffect>
                                  </p:childTnLst>
                                </p:cTn>
                              </p:par>
                            </p:childTnLst>
                          </p:cTn>
                        </p:par>
                      </p:childTnLst>
                    </p:cTn>
                  </p:par>
                  <p:par>
                    <p:cTn id="183" fill="hold">
                      <p:stCondLst>
                        <p:cond delay="indefinite"/>
                      </p:stCondLst>
                      <p:childTnLst>
                        <p:par>
                          <p:cTn id="184" fill="hold">
                            <p:stCondLst>
                              <p:cond delay="0"/>
                            </p:stCondLst>
                            <p:childTnLst>
                              <p:par>
                                <p:cTn id="185" presetID="23" presetClass="entr" presetSubtype="16" fill="hold" grpId="0" nodeType="clickEffect">
                                  <p:stCondLst>
                                    <p:cond delay="0"/>
                                  </p:stCondLst>
                                  <p:childTnLst>
                                    <p:set>
                                      <p:cBhvr>
                                        <p:cTn id="186" dur="1" fill="hold">
                                          <p:stCondLst>
                                            <p:cond delay="0"/>
                                          </p:stCondLst>
                                        </p:cTn>
                                        <p:tgtEl>
                                          <p:spTgt spid="426006"/>
                                        </p:tgtEl>
                                        <p:attrNameLst>
                                          <p:attrName>style.visibility</p:attrName>
                                        </p:attrNameLst>
                                      </p:cBhvr>
                                      <p:to>
                                        <p:strVal val="visible"/>
                                      </p:to>
                                    </p:set>
                                    <p:anim calcmode="lin" valueType="num">
                                      <p:cBhvr>
                                        <p:cTn id="187" dur="500" fill="hold"/>
                                        <p:tgtEl>
                                          <p:spTgt spid="426006"/>
                                        </p:tgtEl>
                                        <p:attrNameLst>
                                          <p:attrName>ppt_w</p:attrName>
                                        </p:attrNameLst>
                                      </p:cBhvr>
                                      <p:tavLst>
                                        <p:tav tm="0">
                                          <p:val>
                                            <p:fltVal val="0"/>
                                          </p:val>
                                        </p:tav>
                                        <p:tav tm="100000">
                                          <p:val>
                                            <p:strVal val="#ppt_w"/>
                                          </p:val>
                                        </p:tav>
                                      </p:tavLst>
                                    </p:anim>
                                    <p:anim calcmode="lin" valueType="num">
                                      <p:cBhvr>
                                        <p:cTn id="188" dur="500" fill="hold"/>
                                        <p:tgtEl>
                                          <p:spTgt spid="426006"/>
                                        </p:tgtEl>
                                        <p:attrNameLst>
                                          <p:attrName>ppt_h</p:attrName>
                                        </p:attrNameLst>
                                      </p:cBhvr>
                                      <p:tavLst>
                                        <p:tav tm="0">
                                          <p:val>
                                            <p:fltVal val="0"/>
                                          </p:val>
                                        </p:tav>
                                        <p:tav tm="100000">
                                          <p:val>
                                            <p:strVal val="#ppt_h"/>
                                          </p:val>
                                        </p:tav>
                                      </p:tavLst>
                                    </p:anim>
                                  </p:childTnLst>
                                </p:cTn>
                              </p:par>
                            </p:childTnLst>
                          </p:cTn>
                        </p:par>
                      </p:childTnLst>
                    </p:cTn>
                  </p:par>
                  <p:par>
                    <p:cTn id="189" fill="hold">
                      <p:stCondLst>
                        <p:cond delay="indefinite"/>
                      </p:stCondLst>
                      <p:childTnLst>
                        <p:par>
                          <p:cTn id="190" fill="hold">
                            <p:stCondLst>
                              <p:cond delay="0"/>
                            </p:stCondLst>
                            <p:childTnLst>
                              <p:par>
                                <p:cTn id="191" presetID="54" presetClass="entr" presetSubtype="0" accel="100000" fill="hold" grpId="0" nodeType="clickEffect">
                                  <p:stCondLst>
                                    <p:cond delay="0"/>
                                  </p:stCondLst>
                                  <p:childTnLst>
                                    <p:set>
                                      <p:cBhvr>
                                        <p:cTn id="192" dur="1" fill="hold">
                                          <p:stCondLst>
                                            <p:cond delay="0"/>
                                          </p:stCondLst>
                                        </p:cTn>
                                        <p:tgtEl>
                                          <p:spTgt spid="426012"/>
                                        </p:tgtEl>
                                        <p:attrNameLst>
                                          <p:attrName>style.visibility</p:attrName>
                                        </p:attrNameLst>
                                      </p:cBhvr>
                                      <p:to>
                                        <p:strVal val="visible"/>
                                      </p:to>
                                    </p:set>
                                    <p:anim calcmode="lin" valueType="num">
                                      <p:cBhvr>
                                        <p:cTn id="193" dur="500" fill="hold"/>
                                        <p:tgtEl>
                                          <p:spTgt spid="426012"/>
                                        </p:tgtEl>
                                        <p:attrNameLst>
                                          <p:attrName>ppt_w</p:attrName>
                                        </p:attrNameLst>
                                      </p:cBhvr>
                                      <p:tavLst>
                                        <p:tav tm="0">
                                          <p:val>
                                            <p:strVal val="#ppt_w*0.05"/>
                                          </p:val>
                                        </p:tav>
                                        <p:tav tm="100000">
                                          <p:val>
                                            <p:strVal val="#ppt_w"/>
                                          </p:val>
                                        </p:tav>
                                      </p:tavLst>
                                    </p:anim>
                                    <p:anim calcmode="lin" valueType="num">
                                      <p:cBhvr>
                                        <p:cTn id="194" dur="500" fill="hold"/>
                                        <p:tgtEl>
                                          <p:spTgt spid="426012"/>
                                        </p:tgtEl>
                                        <p:attrNameLst>
                                          <p:attrName>ppt_h</p:attrName>
                                        </p:attrNameLst>
                                      </p:cBhvr>
                                      <p:tavLst>
                                        <p:tav tm="0">
                                          <p:val>
                                            <p:strVal val="#ppt_h"/>
                                          </p:val>
                                        </p:tav>
                                        <p:tav tm="100000">
                                          <p:val>
                                            <p:strVal val="#ppt_h"/>
                                          </p:val>
                                        </p:tav>
                                      </p:tavLst>
                                    </p:anim>
                                    <p:anim calcmode="lin" valueType="num">
                                      <p:cBhvr>
                                        <p:cTn id="195" dur="500" fill="hold"/>
                                        <p:tgtEl>
                                          <p:spTgt spid="426012"/>
                                        </p:tgtEl>
                                        <p:attrNameLst>
                                          <p:attrName>ppt_x</p:attrName>
                                        </p:attrNameLst>
                                      </p:cBhvr>
                                      <p:tavLst>
                                        <p:tav tm="0">
                                          <p:val>
                                            <p:strVal val="#ppt_x-.2"/>
                                          </p:val>
                                        </p:tav>
                                        <p:tav tm="100000">
                                          <p:val>
                                            <p:strVal val="#ppt_x"/>
                                          </p:val>
                                        </p:tav>
                                      </p:tavLst>
                                    </p:anim>
                                    <p:anim calcmode="lin" valueType="num">
                                      <p:cBhvr>
                                        <p:cTn id="196" dur="500" fill="hold"/>
                                        <p:tgtEl>
                                          <p:spTgt spid="426012"/>
                                        </p:tgtEl>
                                        <p:attrNameLst>
                                          <p:attrName>ppt_y</p:attrName>
                                        </p:attrNameLst>
                                      </p:cBhvr>
                                      <p:tavLst>
                                        <p:tav tm="0">
                                          <p:val>
                                            <p:strVal val="#ppt_y"/>
                                          </p:val>
                                        </p:tav>
                                        <p:tav tm="100000">
                                          <p:val>
                                            <p:strVal val="#ppt_y"/>
                                          </p:val>
                                        </p:tav>
                                      </p:tavLst>
                                    </p:anim>
                                    <p:animEffect transition="in" filter="fade">
                                      <p:cBhvr>
                                        <p:cTn id="197" dur="500"/>
                                        <p:tgtEl>
                                          <p:spTgt spid="426012"/>
                                        </p:tgtEl>
                                      </p:cBhvr>
                                    </p:animEffect>
                                  </p:childTnLst>
                                </p:cTn>
                              </p:par>
                            </p:childTnLst>
                          </p:cTn>
                        </p:par>
                      </p:childTnLst>
                    </p:cTn>
                  </p:par>
                  <p:par>
                    <p:cTn id="198" fill="hold">
                      <p:stCondLst>
                        <p:cond delay="indefinite"/>
                      </p:stCondLst>
                      <p:childTnLst>
                        <p:par>
                          <p:cTn id="199" fill="hold">
                            <p:stCondLst>
                              <p:cond delay="0"/>
                            </p:stCondLst>
                            <p:childTnLst>
                              <p:par>
                                <p:cTn id="200" presetID="23" presetClass="entr" presetSubtype="16" fill="hold" grpId="0" nodeType="clickEffect">
                                  <p:stCondLst>
                                    <p:cond delay="0"/>
                                  </p:stCondLst>
                                  <p:childTnLst>
                                    <p:set>
                                      <p:cBhvr>
                                        <p:cTn id="201" dur="1" fill="hold">
                                          <p:stCondLst>
                                            <p:cond delay="0"/>
                                          </p:stCondLst>
                                        </p:cTn>
                                        <p:tgtEl>
                                          <p:spTgt spid="426008"/>
                                        </p:tgtEl>
                                        <p:attrNameLst>
                                          <p:attrName>style.visibility</p:attrName>
                                        </p:attrNameLst>
                                      </p:cBhvr>
                                      <p:to>
                                        <p:strVal val="visible"/>
                                      </p:to>
                                    </p:set>
                                    <p:anim calcmode="lin" valueType="num">
                                      <p:cBhvr>
                                        <p:cTn id="202" dur="500" fill="hold"/>
                                        <p:tgtEl>
                                          <p:spTgt spid="426008"/>
                                        </p:tgtEl>
                                        <p:attrNameLst>
                                          <p:attrName>ppt_w</p:attrName>
                                        </p:attrNameLst>
                                      </p:cBhvr>
                                      <p:tavLst>
                                        <p:tav tm="0">
                                          <p:val>
                                            <p:fltVal val="0"/>
                                          </p:val>
                                        </p:tav>
                                        <p:tav tm="100000">
                                          <p:val>
                                            <p:strVal val="#ppt_w"/>
                                          </p:val>
                                        </p:tav>
                                      </p:tavLst>
                                    </p:anim>
                                    <p:anim calcmode="lin" valueType="num">
                                      <p:cBhvr>
                                        <p:cTn id="203" dur="500" fill="hold"/>
                                        <p:tgtEl>
                                          <p:spTgt spid="426008"/>
                                        </p:tgtEl>
                                        <p:attrNameLst>
                                          <p:attrName>ppt_h</p:attrName>
                                        </p:attrNameLst>
                                      </p:cBhvr>
                                      <p:tavLst>
                                        <p:tav tm="0">
                                          <p:val>
                                            <p:fltVal val="0"/>
                                          </p:val>
                                        </p:tav>
                                        <p:tav tm="100000">
                                          <p:val>
                                            <p:strVal val="#ppt_h"/>
                                          </p:val>
                                        </p:tav>
                                      </p:tavLst>
                                    </p:anim>
                                  </p:childTnLst>
                                </p:cTn>
                              </p:par>
                            </p:childTnLst>
                          </p:cTn>
                        </p:par>
                      </p:childTnLst>
                    </p:cTn>
                  </p:par>
                  <p:par>
                    <p:cTn id="204" fill="hold">
                      <p:stCondLst>
                        <p:cond delay="indefinite"/>
                      </p:stCondLst>
                      <p:childTnLst>
                        <p:par>
                          <p:cTn id="205" fill="hold">
                            <p:stCondLst>
                              <p:cond delay="0"/>
                            </p:stCondLst>
                            <p:childTnLst>
                              <p:par>
                                <p:cTn id="206" presetID="54" presetClass="entr" presetSubtype="0" accel="100000" fill="hold" grpId="0" nodeType="clickEffect">
                                  <p:stCondLst>
                                    <p:cond delay="0"/>
                                  </p:stCondLst>
                                  <p:childTnLst>
                                    <p:set>
                                      <p:cBhvr>
                                        <p:cTn id="207" dur="1" fill="hold">
                                          <p:stCondLst>
                                            <p:cond delay="0"/>
                                          </p:stCondLst>
                                        </p:cTn>
                                        <p:tgtEl>
                                          <p:spTgt spid="426014"/>
                                        </p:tgtEl>
                                        <p:attrNameLst>
                                          <p:attrName>style.visibility</p:attrName>
                                        </p:attrNameLst>
                                      </p:cBhvr>
                                      <p:to>
                                        <p:strVal val="visible"/>
                                      </p:to>
                                    </p:set>
                                    <p:anim calcmode="lin" valueType="num">
                                      <p:cBhvr>
                                        <p:cTn id="208" dur="500" fill="hold"/>
                                        <p:tgtEl>
                                          <p:spTgt spid="426014"/>
                                        </p:tgtEl>
                                        <p:attrNameLst>
                                          <p:attrName>ppt_w</p:attrName>
                                        </p:attrNameLst>
                                      </p:cBhvr>
                                      <p:tavLst>
                                        <p:tav tm="0">
                                          <p:val>
                                            <p:strVal val="#ppt_w*0.05"/>
                                          </p:val>
                                        </p:tav>
                                        <p:tav tm="100000">
                                          <p:val>
                                            <p:strVal val="#ppt_w"/>
                                          </p:val>
                                        </p:tav>
                                      </p:tavLst>
                                    </p:anim>
                                    <p:anim calcmode="lin" valueType="num">
                                      <p:cBhvr>
                                        <p:cTn id="209" dur="500" fill="hold"/>
                                        <p:tgtEl>
                                          <p:spTgt spid="426014"/>
                                        </p:tgtEl>
                                        <p:attrNameLst>
                                          <p:attrName>ppt_h</p:attrName>
                                        </p:attrNameLst>
                                      </p:cBhvr>
                                      <p:tavLst>
                                        <p:tav tm="0">
                                          <p:val>
                                            <p:strVal val="#ppt_h"/>
                                          </p:val>
                                        </p:tav>
                                        <p:tav tm="100000">
                                          <p:val>
                                            <p:strVal val="#ppt_h"/>
                                          </p:val>
                                        </p:tav>
                                      </p:tavLst>
                                    </p:anim>
                                    <p:anim calcmode="lin" valueType="num">
                                      <p:cBhvr>
                                        <p:cTn id="210" dur="500" fill="hold"/>
                                        <p:tgtEl>
                                          <p:spTgt spid="426014"/>
                                        </p:tgtEl>
                                        <p:attrNameLst>
                                          <p:attrName>ppt_x</p:attrName>
                                        </p:attrNameLst>
                                      </p:cBhvr>
                                      <p:tavLst>
                                        <p:tav tm="0">
                                          <p:val>
                                            <p:strVal val="#ppt_x-.2"/>
                                          </p:val>
                                        </p:tav>
                                        <p:tav tm="100000">
                                          <p:val>
                                            <p:strVal val="#ppt_x"/>
                                          </p:val>
                                        </p:tav>
                                      </p:tavLst>
                                    </p:anim>
                                    <p:anim calcmode="lin" valueType="num">
                                      <p:cBhvr>
                                        <p:cTn id="211" dur="500" fill="hold"/>
                                        <p:tgtEl>
                                          <p:spTgt spid="426014"/>
                                        </p:tgtEl>
                                        <p:attrNameLst>
                                          <p:attrName>ppt_y</p:attrName>
                                        </p:attrNameLst>
                                      </p:cBhvr>
                                      <p:tavLst>
                                        <p:tav tm="0">
                                          <p:val>
                                            <p:strVal val="#ppt_y"/>
                                          </p:val>
                                        </p:tav>
                                        <p:tav tm="100000">
                                          <p:val>
                                            <p:strVal val="#ppt_y"/>
                                          </p:val>
                                        </p:tav>
                                      </p:tavLst>
                                    </p:anim>
                                    <p:animEffect transition="in" filter="fade">
                                      <p:cBhvr>
                                        <p:cTn id="212" dur="500"/>
                                        <p:tgtEl>
                                          <p:spTgt spid="426014"/>
                                        </p:tgtEl>
                                      </p:cBhvr>
                                    </p:animEffect>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childTnLst>
                                    <p:set>
                                      <p:cBhvr>
                                        <p:cTn id="216" dur="1" fill="hold">
                                          <p:stCondLst>
                                            <p:cond delay="0"/>
                                          </p:stCondLst>
                                        </p:cTn>
                                        <p:tgtEl>
                                          <p:spTgt spid="426013"/>
                                        </p:tgtEl>
                                        <p:attrNameLst>
                                          <p:attrName>style.visibility</p:attrName>
                                        </p:attrNameLst>
                                      </p:cBhvr>
                                      <p:to>
                                        <p:strVal val="visible"/>
                                      </p:to>
                                    </p:set>
                                    <p:anim calcmode="lin" valueType="num">
                                      <p:cBhvr>
                                        <p:cTn id="217" dur="500" fill="hold"/>
                                        <p:tgtEl>
                                          <p:spTgt spid="426013"/>
                                        </p:tgtEl>
                                        <p:attrNameLst>
                                          <p:attrName>ppt_w</p:attrName>
                                        </p:attrNameLst>
                                      </p:cBhvr>
                                      <p:tavLst>
                                        <p:tav tm="0">
                                          <p:val>
                                            <p:fltVal val="0"/>
                                          </p:val>
                                        </p:tav>
                                        <p:tav tm="100000">
                                          <p:val>
                                            <p:strVal val="#ppt_w"/>
                                          </p:val>
                                        </p:tav>
                                      </p:tavLst>
                                    </p:anim>
                                    <p:anim calcmode="lin" valueType="num">
                                      <p:cBhvr>
                                        <p:cTn id="218" dur="500" fill="hold"/>
                                        <p:tgtEl>
                                          <p:spTgt spid="426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animBg="1"/>
      <p:bldP spid="425987" grpId="0" animBg="1"/>
      <p:bldP spid="425988" grpId="0" animBg="1"/>
      <p:bldP spid="425989" grpId="0" animBg="1"/>
      <p:bldP spid="425990" grpId="0" animBg="1"/>
      <p:bldP spid="425991" grpId="0" animBg="1"/>
      <p:bldP spid="425992" grpId="0" animBg="1"/>
      <p:bldP spid="425993" grpId="0" animBg="1"/>
      <p:bldP spid="425994" grpId="0" animBg="1"/>
      <p:bldP spid="425995" grpId="0" animBg="1"/>
      <p:bldP spid="425996" grpId="0" animBg="1"/>
      <p:bldP spid="425997" grpId="0" animBg="1"/>
      <p:bldP spid="425998" grpId="0" animBg="1"/>
      <p:bldP spid="425999" grpId="0" animBg="1"/>
      <p:bldP spid="426000" grpId="0" animBg="1"/>
      <p:bldP spid="426001" grpId="0" animBg="1"/>
      <p:bldP spid="426002" grpId="0" animBg="1"/>
      <p:bldP spid="426003" grpId="0" animBg="1"/>
      <p:bldP spid="426004" grpId="0" animBg="1"/>
      <p:bldP spid="426005" grpId="0" animBg="1"/>
      <p:bldP spid="426006" grpId="0" animBg="1"/>
      <p:bldP spid="426007" grpId="0" animBg="1"/>
      <p:bldP spid="426008" grpId="0" animBg="1"/>
      <p:bldP spid="426009" grpId="0" animBg="1"/>
      <p:bldP spid="426010" grpId="0" animBg="1"/>
      <p:bldP spid="426011" grpId="0" animBg="1"/>
      <p:bldP spid="426012" grpId="0" animBg="1"/>
      <p:bldP spid="426013" grpId="0" animBg="1"/>
      <p:bldP spid="4260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Rot="1" noChangeArrowheads="1"/>
          </p:cNvSpPr>
          <p:nvPr>
            <p:ph idx="1"/>
          </p:nvPr>
        </p:nvSpPr>
        <p:spPr>
          <a:xfrm>
            <a:off x="0" y="764704"/>
            <a:ext cx="9144000" cy="6093296"/>
          </a:xfrm>
        </p:spPr>
        <p:txBody>
          <a:bodyPr>
            <a:normAutofit/>
          </a:bodyPr>
          <a:lstStyle/>
          <a:p>
            <a:pPr>
              <a:lnSpc>
                <a:spcPct val="80000"/>
              </a:lnSpc>
            </a:pPr>
            <a:r>
              <a:rPr lang="fr-FR" sz="2000" b="1" dirty="0" smtClean="0">
                <a:solidFill>
                  <a:srgbClr val="FFFF00"/>
                </a:solidFill>
                <a:cs typeface="Times New Roman" pitchFamily="18" charset="0"/>
              </a:rPr>
              <a:t>Valeurs normales </a:t>
            </a:r>
          </a:p>
          <a:p>
            <a:pPr>
              <a:lnSpc>
                <a:spcPct val="80000"/>
              </a:lnSpc>
            </a:pPr>
            <a:r>
              <a:rPr lang="fr-FR" sz="2000" dirty="0" smtClean="0">
                <a:cs typeface="Times New Roman" pitchFamily="18" charset="0"/>
              </a:rPr>
              <a:t>150000 - 400000 /mm3  (mais assez variable selon l’espèce animale)</a:t>
            </a:r>
            <a:endParaRPr lang="fr-FR" sz="2000" b="1" dirty="0" smtClean="0">
              <a:cs typeface="Times New Roman" pitchFamily="18" charset="0"/>
            </a:endParaRPr>
          </a:p>
          <a:p>
            <a:pPr>
              <a:lnSpc>
                <a:spcPct val="80000"/>
              </a:lnSpc>
            </a:pPr>
            <a:r>
              <a:rPr lang="fr-FR" sz="2000" b="1" dirty="0" smtClean="0">
                <a:solidFill>
                  <a:srgbClr val="66FF33"/>
                </a:solidFill>
                <a:cs typeface="Times New Roman" pitchFamily="18" charset="0"/>
              </a:rPr>
              <a:t>Variations pathologiques</a:t>
            </a:r>
          </a:p>
          <a:p>
            <a:pPr>
              <a:lnSpc>
                <a:spcPct val="80000"/>
              </a:lnSpc>
            </a:pPr>
            <a:r>
              <a:rPr lang="fr-FR" sz="2000" dirty="0" smtClean="0">
                <a:solidFill>
                  <a:srgbClr val="FFFF00"/>
                </a:solidFill>
                <a:cs typeface="Times New Roman" pitchFamily="18" charset="0"/>
              </a:rPr>
              <a:t>Diminution : </a:t>
            </a:r>
            <a:br>
              <a:rPr lang="fr-FR" sz="2000" dirty="0" smtClean="0">
                <a:solidFill>
                  <a:srgbClr val="FFFF00"/>
                </a:solidFill>
                <a:cs typeface="Times New Roman" pitchFamily="18" charset="0"/>
              </a:rPr>
            </a:br>
            <a:r>
              <a:rPr lang="fr-FR" sz="2000" dirty="0" smtClean="0">
                <a:cs typeface="Times New Roman" pitchFamily="18" charset="0"/>
              </a:rPr>
              <a:t>Insuffisance médullaire globale : aplasie médullaire, </a:t>
            </a:r>
            <a:r>
              <a:rPr lang="fr-FR" sz="2000" dirty="0" err="1" smtClean="0">
                <a:cs typeface="Times New Roman" pitchFamily="18" charset="0"/>
              </a:rPr>
              <a:t>myélofibrose</a:t>
            </a:r>
            <a:r>
              <a:rPr lang="fr-FR" sz="2000" dirty="0" smtClean="0">
                <a:cs typeface="Times New Roman" pitchFamily="18" charset="0"/>
              </a:rPr>
              <a:t/>
            </a:r>
            <a:br>
              <a:rPr lang="fr-FR" sz="2000" dirty="0" smtClean="0">
                <a:cs typeface="Times New Roman" pitchFamily="18" charset="0"/>
              </a:rPr>
            </a:br>
            <a:r>
              <a:rPr lang="fr-FR" sz="2000" dirty="0" smtClean="0">
                <a:cs typeface="Times New Roman" pitchFamily="18" charset="0"/>
              </a:rPr>
              <a:t>Thrombopénie d'origine toxique ou médicamenteuse</a:t>
            </a:r>
            <a:br>
              <a:rPr lang="fr-FR" sz="2000" dirty="0" smtClean="0">
                <a:cs typeface="Times New Roman" pitchFamily="18" charset="0"/>
              </a:rPr>
            </a:br>
            <a:r>
              <a:rPr lang="fr-FR" sz="2000" dirty="0" smtClean="0">
                <a:cs typeface="Times New Roman" pitchFamily="18" charset="0"/>
              </a:rPr>
              <a:t>Infections virales</a:t>
            </a:r>
            <a:br>
              <a:rPr lang="fr-FR" sz="2000" dirty="0" smtClean="0">
                <a:cs typeface="Times New Roman" pitchFamily="18" charset="0"/>
              </a:rPr>
            </a:br>
            <a:r>
              <a:rPr lang="fr-FR" sz="2000" dirty="0" smtClean="0">
                <a:cs typeface="Times New Roman" pitchFamily="18" charset="0"/>
              </a:rPr>
              <a:t>Thrombopénie héréditaire : </a:t>
            </a:r>
            <a:r>
              <a:rPr lang="fr-FR" sz="2000" dirty="0" err="1" smtClean="0">
                <a:cs typeface="Times New Roman" pitchFamily="18" charset="0"/>
              </a:rPr>
              <a:t>amégacaryocytose</a:t>
            </a:r>
            <a:r>
              <a:rPr lang="fr-FR" sz="2000" dirty="0" smtClean="0">
                <a:cs typeface="Times New Roman" pitchFamily="18" charset="0"/>
              </a:rPr>
              <a:t>, </a:t>
            </a:r>
            <a:br>
              <a:rPr lang="fr-FR" sz="2000" dirty="0" smtClean="0">
                <a:cs typeface="Times New Roman" pitchFamily="18" charset="0"/>
              </a:rPr>
            </a:br>
            <a:r>
              <a:rPr lang="fr-FR" sz="2000" dirty="0" smtClean="0">
                <a:cs typeface="Times New Roman" pitchFamily="18" charset="0"/>
              </a:rPr>
              <a:t>Maladies auto-immunes</a:t>
            </a:r>
            <a:br>
              <a:rPr lang="fr-FR" sz="2000" dirty="0" smtClean="0">
                <a:cs typeface="Times New Roman" pitchFamily="18" charset="0"/>
              </a:rPr>
            </a:br>
            <a:r>
              <a:rPr lang="fr-FR" sz="2000" dirty="0" smtClean="0">
                <a:cs typeface="Times New Roman" pitchFamily="18" charset="0"/>
              </a:rPr>
              <a:t>Traitement par héparine</a:t>
            </a:r>
            <a:br>
              <a:rPr lang="fr-FR" sz="2000" dirty="0" smtClean="0">
                <a:cs typeface="Times New Roman" pitchFamily="18" charset="0"/>
              </a:rPr>
            </a:br>
            <a:r>
              <a:rPr lang="fr-FR" sz="2000" dirty="0" smtClean="0">
                <a:cs typeface="Times New Roman" pitchFamily="18" charset="0"/>
              </a:rPr>
              <a:t>syndrome hémolytique et urémique, infections, cancers , certaines leucémies aiguës, Splénomégalie </a:t>
            </a:r>
          </a:p>
          <a:p>
            <a:pPr>
              <a:lnSpc>
                <a:spcPct val="80000"/>
              </a:lnSpc>
            </a:pPr>
            <a:r>
              <a:rPr lang="fr-FR" sz="2000" dirty="0" smtClean="0">
                <a:solidFill>
                  <a:srgbClr val="FFFF00"/>
                </a:solidFill>
                <a:cs typeface="Times New Roman" pitchFamily="18" charset="0"/>
              </a:rPr>
              <a:t>Augmentation : </a:t>
            </a:r>
            <a:br>
              <a:rPr lang="fr-FR" sz="2000" dirty="0" smtClean="0">
                <a:solidFill>
                  <a:srgbClr val="FFFF00"/>
                </a:solidFill>
                <a:cs typeface="Times New Roman" pitchFamily="18" charset="0"/>
              </a:rPr>
            </a:br>
            <a:r>
              <a:rPr lang="fr-FR" sz="2000" dirty="0" smtClean="0">
                <a:cs typeface="Times New Roman" pitchFamily="18" charset="0"/>
              </a:rPr>
              <a:t>Après splénectomie (ablation de la rate)</a:t>
            </a:r>
            <a:br>
              <a:rPr lang="fr-FR" sz="2000" dirty="0" smtClean="0">
                <a:cs typeface="Times New Roman" pitchFamily="18" charset="0"/>
              </a:rPr>
            </a:br>
            <a:r>
              <a:rPr lang="fr-FR" sz="2000" dirty="0" smtClean="0">
                <a:cs typeface="Times New Roman" pitchFamily="18" charset="0"/>
              </a:rPr>
              <a:t>Après hémorragie massive</a:t>
            </a:r>
            <a:br>
              <a:rPr lang="fr-FR" sz="2000" dirty="0" smtClean="0">
                <a:cs typeface="Times New Roman" pitchFamily="18" charset="0"/>
              </a:rPr>
            </a:br>
            <a:r>
              <a:rPr lang="fr-FR" sz="2000" dirty="0" smtClean="0">
                <a:cs typeface="Times New Roman" pitchFamily="18" charset="0"/>
              </a:rPr>
              <a:t>Maladies infectieuses, inflammatoires, cancéreuses</a:t>
            </a:r>
            <a:br>
              <a:rPr lang="fr-FR" sz="2000" dirty="0" smtClean="0">
                <a:cs typeface="Times New Roman" pitchFamily="18" charset="0"/>
              </a:rPr>
            </a:br>
            <a:r>
              <a:rPr lang="fr-FR" sz="2000" dirty="0" smtClean="0">
                <a:cs typeface="Times New Roman" pitchFamily="18" charset="0"/>
              </a:rPr>
              <a:t>Carence en fer chronique</a:t>
            </a:r>
            <a:br>
              <a:rPr lang="fr-FR" sz="2000" dirty="0" smtClean="0">
                <a:cs typeface="Times New Roman" pitchFamily="18" charset="0"/>
              </a:rPr>
            </a:br>
            <a:r>
              <a:rPr lang="fr-FR" sz="2000" dirty="0" err="1" smtClean="0">
                <a:cs typeface="Times New Roman" pitchFamily="18" charset="0"/>
              </a:rPr>
              <a:t>Thrombocytémie</a:t>
            </a:r>
            <a:r>
              <a:rPr lang="fr-FR" sz="2000" dirty="0" smtClean="0">
                <a:cs typeface="Times New Roman" pitchFamily="18" charset="0"/>
              </a:rPr>
              <a:t> primitive</a:t>
            </a:r>
            <a:br>
              <a:rPr lang="fr-FR" sz="2000" dirty="0" smtClean="0">
                <a:cs typeface="Times New Roman" pitchFamily="18" charset="0"/>
              </a:rPr>
            </a:br>
            <a:r>
              <a:rPr lang="fr-FR" sz="2000" dirty="0" smtClean="0">
                <a:cs typeface="Times New Roman" pitchFamily="18" charset="0"/>
              </a:rPr>
              <a:t/>
            </a:r>
            <a:br>
              <a:rPr lang="fr-FR" sz="2000" dirty="0" smtClean="0">
                <a:cs typeface="Times New Roman" pitchFamily="18" charset="0"/>
              </a:rPr>
            </a:br>
            <a:endParaRPr lang="fr-FR" sz="2000" dirty="0" smtClean="0">
              <a:cs typeface="Times New Roman" pitchFamily="18" charset="0"/>
            </a:endParaRPr>
          </a:p>
          <a:p>
            <a:pPr>
              <a:lnSpc>
                <a:spcPct val="80000"/>
              </a:lnSpc>
            </a:pPr>
            <a:endParaRPr lang="fr-FR" sz="2000" dirty="0" smtClean="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leromics.com/fr/resources/images/clip_image004.png"/>
          <p:cNvPicPr>
            <a:picLocks noGrp="1" noChangeAspect="1" noChangeArrowheads="1"/>
          </p:cNvPicPr>
          <p:nvPr>
            <p:ph idx="1"/>
          </p:nvPr>
        </p:nvPicPr>
        <p:blipFill>
          <a:blip r:embed="rId2" cstate="print"/>
          <a:srcRect/>
          <a:stretch>
            <a:fillRect/>
          </a:stretch>
        </p:blipFill>
        <p:spPr bwMode="auto">
          <a:xfrm>
            <a:off x="1043608" y="1544871"/>
            <a:ext cx="7488832" cy="374285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outils.unige.ch/experiences/images_exp_denombr_lev/thomafigure.jpg"/>
          <p:cNvPicPr>
            <a:picLocks noGrp="1" noChangeAspect="1" noChangeArrowheads="1"/>
          </p:cNvPicPr>
          <p:nvPr>
            <p:ph idx="1"/>
          </p:nvPr>
        </p:nvPicPr>
        <p:blipFill>
          <a:blip r:embed="rId2" cstate="print"/>
          <a:srcRect/>
          <a:stretch>
            <a:fillRect/>
          </a:stretch>
        </p:blipFill>
        <p:spPr bwMode="auto">
          <a:xfrm>
            <a:off x="179513" y="332656"/>
            <a:ext cx="9217024" cy="652534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820472" cy="914400"/>
          </a:xfrm>
        </p:spPr>
        <p:txBody>
          <a:bodyPr/>
          <a:lstStyle/>
          <a:p>
            <a:r>
              <a:rPr lang="fr-FR" sz="6000" dirty="0" smtClean="0"/>
              <a:t>     diagnostic</a:t>
            </a:r>
            <a:endParaRPr lang="fr-FR" sz="6000" dirty="0"/>
          </a:p>
        </p:txBody>
      </p:sp>
      <p:sp>
        <p:nvSpPr>
          <p:cNvPr id="3" name="Espace réservé du contenu 2"/>
          <p:cNvSpPr>
            <a:spLocks noGrp="1"/>
          </p:cNvSpPr>
          <p:nvPr>
            <p:ph idx="1"/>
          </p:nvPr>
        </p:nvSpPr>
        <p:spPr>
          <a:xfrm>
            <a:off x="323528" y="1340768"/>
            <a:ext cx="8820472" cy="4572000"/>
          </a:xfrm>
        </p:spPr>
        <p:txBody>
          <a:bodyPr>
            <a:noAutofit/>
          </a:bodyPr>
          <a:lstStyle/>
          <a:p>
            <a:r>
              <a:rPr lang="fr-FR" sz="3200" dirty="0" smtClean="0"/>
              <a:t>L'hématocrite seul ne peut permettre de poser un diagnostic. Son dosage va être complété par d'autres examens, afin de mettre en évidence une pathologie. L'hématocrite est dosé en même temps que le taux d'hémoglobine, le nombre de globules rouges, le </a:t>
            </a:r>
            <a:r>
              <a:rPr lang="fr-FR" sz="3200" dirty="0" smtClean="0">
                <a:hlinkClick r:id="rId2"/>
              </a:rPr>
              <a:t>volume globulaire moyen</a:t>
            </a:r>
            <a:r>
              <a:rPr lang="fr-FR" sz="3200" dirty="0" smtClean="0"/>
              <a:t> (</a:t>
            </a:r>
            <a:r>
              <a:rPr lang="fr-FR" sz="3200" dirty="0" smtClean="0">
                <a:hlinkClick r:id="rId3"/>
              </a:rPr>
              <a:t>VGM</a:t>
            </a:r>
            <a:r>
              <a:rPr lang="fr-FR" sz="3200" dirty="0" smtClean="0"/>
              <a:t>), dans la </a:t>
            </a:r>
            <a:r>
              <a:rPr lang="fr-FR" sz="3200" dirty="0" smtClean="0">
                <a:hlinkClick r:id="rId4"/>
              </a:rPr>
              <a:t>NFS</a:t>
            </a:r>
            <a:r>
              <a:rPr lang="fr-FR" sz="3200" dirty="0" smtClean="0"/>
              <a:t>. L'interprétation de l'hématocrite ne peut se faire qu'en complément de l'interprétation du reste de la formule globulaire sanguine. </a:t>
            </a:r>
            <a:endParaRPr lang="fr-F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nvGraphicFramePr>
        <p:xfrm>
          <a:off x="323528" y="1268760"/>
          <a:ext cx="8024812" cy="4752530"/>
        </p:xfrm>
        <a:graphic>
          <a:graphicData uri="http://schemas.openxmlformats.org/drawingml/2006/table">
            <a:tbl>
              <a:tblPr/>
              <a:tblGrid>
                <a:gridCol w="1495425"/>
                <a:gridCol w="795337"/>
                <a:gridCol w="765175"/>
                <a:gridCol w="720725"/>
                <a:gridCol w="792163"/>
                <a:gridCol w="792162"/>
                <a:gridCol w="936625"/>
                <a:gridCol w="792163"/>
                <a:gridCol w="935037"/>
              </a:tblGrid>
              <a:tr h="107543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Times New Roman" pitchFamily="18" charset="0"/>
                        </a:rPr>
                        <a:t>i</a:t>
                      </a:r>
                      <a:endParaRPr kumimoji="0" lang="fr-FR" sz="18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Bovin</a:t>
                      </a:r>
                      <a:br>
                        <a:rPr kumimoji="0" lang="fr-FR" sz="1000" b="1" i="0" u="none" strike="noStrike" cap="none" normalizeH="0" baseline="0" smtClean="0">
                          <a:ln>
                            <a:noFill/>
                          </a:ln>
                          <a:solidFill>
                            <a:schemeClr val="tx1"/>
                          </a:solidFill>
                          <a:effectLst/>
                          <a:latin typeface="Arial" charset="0"/>
                          <a:cs typeface="Times New Roman" pitchFamily="18" charset="0"/>
                        </a:rPr>
                      </a:br>
                      <a:r>
                        <a:rPr kumimoji="0" lang="fr-FR" sz="1000" b="1" i="0" u="none" strike="noStrike" cap="none" normalizeH="0" baseline="0" smtClean="0">
                          <a:ln>
                            <a:noFill/>
                          </a:ln>
                          <a:solidFill>
                            <a:schemeClr val="tx1"/>
                          </a:solidFill>
                          <a:effectLst/>
                          <a:latin typeface="Arial" charset="0"/>
                          <a:cs typeface="Times New Roman" pitchFamily="18" charset="0"/>
                        </a:rPr>
                        <a:t>%</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Valeur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absolue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/mm</a:t>
                      </a:r>
                      <a:r>
                        <a:rPr kumimoji="0" lang="fr-FR" sz="1000" b="1" i="0" u="none" strike="noStrike" cap="none" normalizeH="0" baseline="30000" smtClean="0">
                          <a:ln>
                            <a:noFill/>
                          </a:ln>
                          <a:solidFill>
                            <a:schemeClr val="tx1"/>
                          </a:solidFill>
                          <a:effectLst/>
                          <a:latin typeface="Arial" charset="0"/>
                          <a:cs typeface="Times New Roman" pitchFamily="18" charset="0"/>
                        </a:rPr>
                        <a:t>3</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Ovin</a:t>
                      </a:r>
                      <a:br>
                        <a:rPr kumimoji="0" lang="fr-FR" sz="1000" b="1" i="0" u="none" strike="noStrike" cap="none" normalizeH="0" baseline="0" smtClean="0">
                          <a:ln>
                            <a:noFill/>
                          </a:ln>
                          <a:solidFill>
                            <a:schemeClr val="tx1"/>
                          </a:solidFill>
                          <a:effectLst/>
                          <a:latin typeface="Arial" charset="0"/>
                          <a:cs typeface="Times New Roman" pitchFamily="18" charset="0"/>
                        </a:rPr>
                      </a:br>
                      <a:r>
                        <a:rPr kumimoji="0" lang="fr-FR" sz="1000" b="1" i="0" u="none" strike="noStrike" cap="none" normalizeH="0" baseline="0" smtClean="0">
                          <a:ln>
                            <a:noFill/>
                          </a:ln>
                          <a:solidFill>
                            <a:schemeClr val="tx1"/>
                          </a:solidFill>
                          <a:effectLst/>
                          <a:latin typeface="Arial" charset="0"/>
                          <a:cs typeface="Times New Roman" pitchFamily="18" charset="0"/>
                        </a:rPr>
                        <a:t>%</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Valeur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absolue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/mm</a:t>
                      </a:r>
                      <a:r>
                        <a:rPr kumimoji="0" lang="fr-FR" sz="1000" b="1" i="0" u="none" strike="noStrike" cap="none" normalizeH="0" baseline="30000" smtClean="0">
                          <a:ln>
                            <a:noFill/>
                          </a:ln>
                          <a:solidFill>
                            <a:schemeClr val="tx1"/>
                          </a:solidFill>
                          <a:effectLst/>
                          <a:latin typeface="Arial" charset="0"/>
                          <a:cs typeface="Times New Roman" pitchFamily="18" charset="0"/>
                        </a:rPr>
                        <a:t>3</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Chien</a:t>
                      </a:r>
                      <a:br>
                        <a:rPr kumimoji="0" lang="fr-FR" sz="1000" b="1" i="0" u="none" strike="noStrike" cap="none" normalizeH="0" baseline="0" smtClean="0">
                          <a:ln>
                            <a:noFill/>
                          </a:ln>
                          <a:solidFill>
                            <a:schemeClr val="tx1"/>
                          </a:solidFill>
                          <a:effectLst/>
                          <a:latin typeface="Arial" charset="0"/>
                          <a:cs typeface="Times New Roman" pitchFamily="18" charset="0"/>
                        </a:rPr>
                      </a:br>
                      <a:r>
                        <a:rPr kumimoji="0" lang="fr-FR" sz="1000" b="1" i="0" u="none" strike="noStrike" cap="none" normalizeH="0" baseline="0" smtClean="0">
                          <a:ln>
                            <a:noFill/>
                          </a:ln>
                          <a:solidFill>
                            <a:schemeClr val="tx1"/>
                          </a:solidFill>
                          <a:effectLst/>
                          <a:latin typeface="Arial" charset="0"/>
                          <a:cs typeface="Times New Roman" pitchFamily="18" charset="0"/>
                        </a:rPr>
                        <a:t>%</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Valeur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absolue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/mm</a:t>
                      </a:r>
                      <a:r>
                        <a:rPr kumimoji="0" lang="fr-FR" sz="1000" b="1" i="0" u="none" strike="noStrike" cap="none" normalizeH="0" baseline="30000" smtClean="0">
                          <a:ln>
                            <a:noFill/>
                          </a:ln>
                          <a:solidFill>
                            <a:schemeClr val="tx1"/>
                          </a:solidFill>
                          <a:effectLst/>
                          <a:latin typeface="Arial" charset="0"/>
                          <a:cs typeface="Times New Roman" pitchFamily="18" charset="0"/>
                        </a:rPr>
                        <a:t>3</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Cheval</a:t>
                      </a:r>
                      <a:br>
                        <a:rPr kumimoji="0" lang="fr-FR" sz="1000" b="1" i="0" u="none" strike="noStrike" cap="none" normalizeH="0" baseline="0" smtClean="0">
                          <a:ln>
                            <a:noFill/>
                          </a:ln>
                          <a:solidFill>
                            <a:schemeClr val="tx1"/>
                          </a:solidFill>
                          <a:effectLst/>
                          <a:latin typeface="Arial" charset="0"/>
                          <a:cs typeface="Times New Roman" pitchFamily="18" charset="0"/>
                        </a:rPr>
                      </a:br>
                      <a:r>
                        <a:rPr kumimoji="0" lang="fr-FR" sz="1000" b="1" i="0" u="none" strike="noStrike" cap="none" normalizeH="0" baseline="0" smtClean="0">
                          <a:ln>
                            <a:noFill/>
                          </a:ln>
                          <a:solidFill>
                            <a:schemeClr val="tx1"/>
                          </a:solidFill>
                          <a:effectLst/>
                          <a:latin typeface="Arial" charset="0"/>
                          <a:cs typeface="Times New Roman" pitchFamily="18" charset="0"/>
                        </a:rPr>
                        <a:t>%</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Valeur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absolue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/mm</a:t>
                      </a:r>
                      <a:r>
                        <a:rPr kumimoji="0" lang="fr-FR" sz="1000" b="1" i="0" u="none" strike="noStrike" cap="none" normalizeH="0" baseline="30000" smtClean="0">
                          <a:ln>
                            <a:noFill/>
                          </a:ln>
                          <a:solidFill>
                            <a:schemeClr val="tx1"/>
                          </a:solidFill>
                          <a:effectLst/>
                          <a:latin typeface="Arial" charset="0"/>
                          <a:cs typeface="Times New Roman" pitchFamily="18" charset="0"/>
                        </a:rPr>
                        <a:t>3</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84856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bg1"/>
                          </a:solidFill>
                          <a:effectLst/>
                          <a:latin typeface="Arial" charset="0"/>
                          <a:cs typeface="Times New Roman" pitchFamily="18" charset="0"/>
                        </a:rPr>
                        <a:t>Polynucléaires Neutrophiles</a:t>
                      </a:r>
                      <a:r>
                        <a:rPr kumimoji="0" lang="fr-FR" sz="1200" b="1" i="0" u="none" strike="noStrike" cap="none" normalizeH="0" baseline="0" smtClean="0">
                          <a:ln>
                            <a:noFill/>
                          </a:ln>
                          <a:solidFill>
                            <a:schemeClr val="bg1"/>
                          </a:solidFill>
                          <a:effectLst/>
                          <a:latin typeface="Times New Roman" pitchFamily="18" charset="0"/>
                          <a:cs typeface="Times New Roman" pitchFamily="18" charset="0"/>
                        </a:rPr>
                        <a:t> </a:t>
                      </a:r>
                      <a:endParaRPr kumimoji="0" lang="fr-FR" sz="12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Times New Roman" pitchFamily="18" charset="0"/>
                          <a:cs typeface="Times New Roman" pitchFamily="18" charset="0"/>
                        </a:rPr>
                        <a:t>30 -40</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charset="0"/>
                          <a:cs typeface="Times New Roman" pitchFamily="18" charset="0"/>
                        </a:rPr>
                        <a:t>30-40</a:t>
                      </a:r>
                      <a:endParaRPr kumimoji="0" lang="fr-FR" sz="1400" b="1" i="0" u="none" strike="noStrike" cap="none" normalizeH="0" baseline="0" dirty="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25-45</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45-50</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accent2"/>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84856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bg1"/>
                          </a:solidFill>
                          <a:effectLst/>
                          <a:latin typeface="Arial" charset="0"/>
                          <a:cs typeface="Times New Roman" pitchFamily="18" charset="0"/>
                        </a:rPr>
                        <a:t>Polynucléaires Eosinophiles</a:t>
                      </a:r>
                      <a:r>
                        <a:rPr kumimoji="0" lang="fr-FR" sz="1200" b="1" i="0" u="none" strike="noStrike" cap="none" normalizeH="0" baseline="0" smtClean="0">
                          <a:ln>
                            <a:noFill/>
                          </a:ln>
                          <a:solidFill>
                            <a:schemeClr val="bg1"/>
                          </a:solidFill>
                          <a:effectLst/>
                          <a:latin typeface="Times New Roman" pitchFamily="18" charset="0"/>
                          <a:cs typeface="Times New Roman" pitchFamily="18" charset="0"/>
                        </a:rPr>
                        <a:t> </a:t>
                      </a:r>
                      <a:endParaRPr kumimoji="0" lang="fr-FR" sz="12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Times New Roman" pitchFamily="18" charset="0"/>
                          <a:cs typeface="Times New Roman" pitchFamily="18" charset="0"/>
                        </a:rPr>
                        <a:t>5-8</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4-8</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5-8</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5-8</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accent2"/>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84856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bg1"/>
                          </a:solidFill>
                          <a:effectLst/>
                          <a:latin typeface="Arial" charset="0"/>
                          <a:cs typeface="Times New Roman" pitchFamily="18" charset="0"/>
                        </a:rPr>
                        <a:t>Polynucléaires Basophiles</a:t>
                      </a:r>
                      <a:r>
                        <a:rPr kumimoji="0" lang="fr-FR" sz="1200" b="1" i="0" u="none" strike="noStrike" cap="none" normalizeH="0" baseline="0" smtClean="0">
                          <a:ln>
                            <a:noFill/>
                          </a:ln>
                          <a:solidFill>
                            <a:schemeClr val="bg1"/>
                          </a:solidFill>
                          <a:effectLst/>
                          <a:latin typeface="Times New Roman" pitchFamily="18" charset="0"/>
                          <a:cs typeface="Times New Roman" pitchFamily="18" charset="0"/>
                        </a:rPr>
                        <a:t> </a:t>
                      </a:r>
                      <a:endParaRPr kumimoji="0" lang="fr-FR" sz="12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Times New Roman" pitchFamily="18" charset="0"/>
                          <a:cs typeface="Times New Roman" pitchFamily="18" charset="0"/>
                        </a:rPr>
                        <a:t>0-1</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0-1</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0-1</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0-1</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accent2"/>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56570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bg1"/>
                          </a:solidFill>
                          <a:effectLst/>
                          <a:latin typeface="Arial" charset="0"/>
                          <a:cs typeface="Times New Roman" pitchFamily="18" charset="0"/>
                        </a:rPr>
                        <a:t>Lymphocytes</a:t>
                      </a:r>
                      <a:r>
                        <a:rPr kumimoji="0" lang="fr-FR" sz="1200" b="1" i="0" u="none" strike="noStrike" cap="none" normalizeH="0" baseline="0" smtClean="0">
                          <a:ln>
                            <a:noFill/>
                          </a:ln>
                          <a:solidFill>
                            <a:schemeClr val="bg1"/>
                          </a:solidFill>
                          <a:effectLst/>
                          <a:latin typeface="Times New Roman" pitchFamily="18" charset="0"/>
                          <a:cs typeface="Times New Roman" pitchFamily="18" charset="0"/>
                        </a:rPr>
                        <a:t> </a:t>
                      </a:r>
                      <a:endParaRPr kumimoji="0" lang="fr-FR" sz="12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Times New Roman" pitchFamily="18" charset="0"/>
                          <a:cs typeface="Times New Roman" pitchFamily="18" charset="0"/>
                        </a:rPr>
                        <a:t>45-50</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45-50</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50-60</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40-50</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accent2"/>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56570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bg1"/>
                          </a:solidFill>
                          <a:effectLst/>
                          <a:latin typeface="Arial" charset="0"/>
                          <a:cs typeface="Times New Roman" pitchFamily="18" charset="0"/>
                        </a:rPr>
                        <a:t>Monocytes</a:t>
                      </a:r>
                      <a:r>
                        <a:rPr kumimoji="0" lang="fr-FR" sz="1200" b="1" i="0" u="none" strike="noStrike" cap="none" normalizeH="0" baseline="0" smtClean="0">
                          <a:ln>
                            <a:noFill/>
                          </a:ln>
                          <a:solidFill>
                            <a:schemeClr val="bg1"/>
                          </a:solidFill>
                          <a:effectLst/>
                          <a:latin typeface="Times New Roman" pitchFamily="18" charset="0"/>
                          <a:cs typeface="Times New Roman" pitchFamily="18" charset="0"/>
                        </a:rPr>
                        <a:t> </a:t>
                      </a:r>
                      <a:endParaRPr kumimoji="0" lang="fr-FR" sz="12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Times New Roman" pitchFamily="18" charset="0"/>
                          <a:cs typeface="Times New Roman" pitchFamily="18" charset="0"/>
                        </a:rPr>
                        <a:t>2-5</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2-5</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2-5</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smtClean="0">
                        <a:ln>
                          <a:noFill/>
                        </a:ln>
                        <a:solidFill>
                          <a:schemeClr val="bg1"/>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Arial" charset="0"/>
                          <a:cs typeface="Times New Roman" pitchFamily="18" charset="0"/>
                        </a:rPr>
                        <a:t>2-5</a:t>
                      </a:r>
                      <a:endParaRPr kumimoji="0" lang="fr-FR" sz="1400" b="1" i="0" u="none" strike="noStrike" cap="none" normalizeH="0" baseline="0" smtClean="0">
                        <a:ln>
                          <a:noFill/>
                        </a:ln>
                        <a:solidFill>
                          <a:schemeClr val="bg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400" b="1" i="0" u="none" strike="noStrike" cap="none" normalizeH="0" baseline="0" dirty="0" smtClean="0">
                        <a:ln>
                          <a:noFill/>
                        </a:ln>
                        <a:solidFill>
                          <a:schemeClr val="accent2"/>
                        </a:solidFill>
                        <a:effectLst>
                          <a:outerShdw blurRad="38100" dist="38100" dir="2700000" algn="tl">
                            <a:srgbClr val="C0C0C0"/>
                          </a:outerShdw>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analyses hématologiques</a:t>
            </a:r>
            <a:endParaRPr lang="fr-FR" dirty="0"/>
          </a:p>
        </p:txBody>
      </p:sp>
      <p:sp>
        <p:nvSpPr>
          <p:cNvPr id="3" name="Espace réservé du contenu 2"/>
          <p:cNvSpPr>
            <a:spLocks noGrp="1"/>
          </p:cNvSpPr>
          <p:nvPr>
            <p:ph idx="1"/>
          </p:nvPr>
        </p:nvSpPr>
        <p:spPr/>
        <p:txBody>
          <a:bodyPr>
            <a:normAutofit/>
          </a:bodyPr>
          <a:lstStyle/>
          <a:p>
            <a:r>
              <a:rPr lang="fr-FR" sz="4400" dirty="0" smtClean="0">
                <a:solidFill>
                  <a:srgbClr val="FFC000"/>
                </a:solidFill>
              </a:rPr>
              <a:t>1) la vitesse de sédimentation (vs)</a:t>
            </a:r>
          </a:p>
          <a:p>
            <a:r>
              <a:rPr lang="fr-FR" sz="4400" dirty="0" smtClean="0">
                <a:solidFill>
                  <a:srgbClr val="FF0000"/>
                </a:solidFill>
              </a:rPr>
              <a:t>2) l’hématocrite</a:t>
            </a:r>
          </a:p>
          <a:p>
            <a:r>
              <a:rPr lang="fr-FR" sz="4400" dirty="0" smtClean="0">
                <a:solidFill>
                  <a:srgbClr val="00B0F0"/>
                </a:solidFill>
              </a:rPr>
              <a:t>3)la numération formule sanguine (FNS)</a:t>
            </a:r>
          </a:p>
          <a:p>
            <a:r>
              <a:rPr lang="fr-FR" sz="4400" dirty="0" smtClean="0">
                <a:solidFill>
                  <a:srgbClr val="00B050"/>
                </a:solidFill>
              </a:rPr>
              <a:t>4) le comptage cellulaire</a:t>
            </a:r>
            <a:endParaRPr lang="fr-FR" sz="4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60648"/>
            <a:ext cx="9144000" cy="6597352"/>
          </a:xfrm>
        </p:spPr>
        <p:txBody>
          <a:bodyPr/>
          <a:lstStyle/>
          <a:p>
            <a:r>
              <a:rPr lang="fr-FR" dirty="0" smtClean="0"/>
              <a:t>  La vitesse de sédimentation</a:t>
            </a:r>
            <a:endParaRPr lang="fr-FR" dirty="0"/>
          </a:p>
        </p:txBody>
      </p:sp>
      <p:sp>
        <p:nvSpPr>
          <p:cNvPr id="4" name="Rectangle 3"/>
          <p:cNvSpPr/>
          <p:nvPr/>
        </p:nvSpPr>
        <p:spPr>
          <a:xfrm>
            <a:off x="323528" y="1268760"/>
            <a:ext cx="8820472" cy="5016758"/>
          </a:xfrm>
          <a:prstGeom prst="rect">
            <a:avLst/>
          </a:prstGeom>
        </p:spPr>
        <p:txBody>
          <a:bodyPr wrap="square">
            <a:spAutoFit/>
          </a:bodyPr>
          <a:lstStyle/>
          <a:p>
            <a:r>
              <a:rPr lang="fr-FR" sz="3200" b="1" dirty="0" smtClean="0"/>
              <a:t>La vitesse de sédimentation fait partie des examens de routine, avec la </a:t>
            </a:r>
            <a:r>
              <a:rPr lang="fr-FR" sz="3200" b="1" dirty="0" smtClean="0">
                <a:hlinkClick r:id="rId2"/>
              </a:rPr>
              <a:t>NFS</a:t>
            </a:r>
            <a:r>
              <a:rPr lang="fr-FR" sz="3200" b="1" dirty="0" smtClean="0"/>
              <a:t> (numération formule sanguine) effectué au cours d'un bilan sanguin. La vitesse de sédimentation correspond à la vitesse nécessaire aux </a:t>
            </a:r>
            <a:r>
              <a:rPr lang="fr-FR" sz="3200" b="1" dirty="0" smtClean="0">
                <a:hlinkClick r:id="rId3"/>
              </a:rPr>
              <a:t>cellules</a:t>
            </a:r>
            <a:r>
              <a:rPr lang="fr-FR" sz="3200" b="1" dirty="0" smtClean="0"/>
              <a:t> sanguines pour sédimenter et se déposer au fond d'un tube à essai. Le sang rendu incoagulable est placé dans un tube à essai et l'on observe la vitesse à laquelle les </a:t>
            </a:r>
            <a:r>
              <a:rPr lang="fr-FR" sz="3200" b="1" dirty="0" smtClean="0">
                <a:hlinkClick r:id="rId4"/>
              </a:rPr>
              <a:t>globules rouges</a:t>
            </a:r>
            <a:r>
              <a:rPr lang="fr-FR" sz="3200" b="1" dirty="0" smtClean="0"/>
              <a:t> tombent et se déposent dans le fond du tube. </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280920" cy="56166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4000" dirty="0" smtClean="0"/>
              <a:t>Le sang est recueille dans un tube contenant du citrate  (pour éviter la modification de la viscosité)</a:t>
            </a:r>
          </a:p>
          <a:p>
            <a:r>
              <a:rPr lang="fr-FR" sz="4000" b="1" dirty="0" smtClean="0">
                <a:solidFill>
                  <a:srgbClr val="FFC000"/>
                </a:solidFill>
              </a:rPr>
              <a:t>Matériels : </a:t>
            </a:r>
          </a:p>
          <a:p>
            <a:r>
              <a:rPr lang="fr-FR" sz="4000" dirty="0" smtClean="0"/>
              <a:t>1)Le tube de </a:t>
            </a:r>
            <a:r>
              <a:rPr lang="fr-FR" sz="4000" dirty="0" err="1" smtClean="0"/>
              <a:t>wesetrgreen</a:t>
            </a:r>
            <a:r>
              <a:rPr lang="fr-FR" sz="4000" dirty="0" smtClean="0"/>
              <a:t> </a:t>
            </a:r>
          </a:p>
          <a:p>
            <a:r>
              <a:rPr lang="fr-FR" sz="4000" dirty="0" smtClean="0"/>
              <a:t>2) Support de tube permettant leur maintien en position verticale ou oblique</a:t>
            </a:r>
          </a:p>
          <a:p>
            <a:endParaRPr lang="fr-F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687</TotalTime>
  <Words>1509</Words>
  <Application>Microsoft Office PowerPoint</Application>
  <PresentationFormat>Affichage à l'écran (4:3)</PresentationFormat>
  <Paragraphs>290</Paragraphs>
  <Slides>53</Slides>
  <Notes>0</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Métro</vt:lpstr>
      <vt:lpstr>  hématologie</vt:lpstr>
      <vt:lpstr>Diapositive 2</vt:lpstr>
      <vt:lpstr>Diapositive 3</vt:lpstr>
      <vt:lpstr>Diapositive 4</vt:lpstr>
      <vt:lpstr>Diapositive 5</vt:lpstr>
      <vt:lpstr>Diapositive 6</vt:lpstr>
      <vt:lpstr>Les analyses hématologiques</vt:lpstr>
      <vt:lpstr>  La vitesse de sédimentation</vt:lpstr>
      <vt:lpstr>Diapositive 9</vt:lpstr>
      <vt:lpstr>Diapositive 10</vt:lpstr>
      <vt:lpstr>Diapositive 11</vt:lpstr>
      <vt:lpstr>Diapositive 12</vt:lpstr>
      <vt:lpstr>Diapositive 13</vt:lpstr>
      <vt:lpstr> L’hématocrite</vt:lpstr>
      <vt:lpstr>Diapositive 15</vt:lpstr>
      <vt:lpstr>Diapositive 16</vt:lpstr>
      <vt:lpstr>Diapositive 17</vt:lpstr>
      <vt:lpstr>Diapositive 18</vt:lpstr>
      <vt:lpstr>   Le frottis de sang</vt:lpstr>
      <vt:lpstr>Diapositive 20</vt:lpstr>
      <vt:lpstr>Diapositive 21</vt:lpstr>
      <vt:lpstr>Diapositive 22</vt:lpstr>
      <vt:lpstr>Diapositive 23</vt:lpstr>
      <vt:lpstr>Diapositive 24</vt:lpstr>
      <vt:lpstr>Diapositive 25</vt:lpstr>
      <vt:lpstr>Diapositive 26</vt:lpstr>
      <vt:lpstr>Diapositive 27</vt:lpstr>
      <vt:lpstr>Diapositive 28</vt:lpstr>
      <vt:lpstr>Les granulocytes  neutrophiles</vt:lpstr>
      <vt:lpstr>Les granulocytes  neutrophiles</vt:lpstr>
      <vt:lpstr>Granulocyte éosinophile</vt:lpstr>
      <vt:lpstr>Les granulocytes  éosinophiles</vt:lpstr>
      <vt:lpstr>Granulocyte basophile</vt:lpstr>
      <vt:lpstr>Les granulocytes  basophiles</vt:lpstr>
      <vt:lpstr>Petits lymphocytes</vt:lpstr>
      <vt:lpstr>Grands lymphocytes</vt:lpstr>
      <vt:lpstr>Monocyte</vt:lpstr>
      <vt:lpstr>Quiz 1</vt:lpstr>
      <vt:lpstr>Quiz 2</vt:lpstr>
      <vt:lpstr>Quiz 3</vt:lpstr>
      <vt:lpstr>Quiz 3</vt:lpstr>
      <vt:lpstr>Variation de la formule               leucocytaire </vt:lpstr>
      <vt:lpstr>La neutropénie </vt:lpstr>
      <vt:lpstr>La neutophelie</vt:lpstr>
      <vt:lpstr>Diapositive 45</vt:lpstr>
      <vt:lpstr>Diapositive 46</vt:lpstr>
      <vt:lpstr>Diapositive 47</vt:lpstr>
      <vt:lpstr>Diapositive 48</vt:lpstr>
      <vt:lpstr>Plaquettes sanguines (thrombocytes)</vt:lpstr>
      <vt:lpstr>Diapositive 50</vt:lpstr>
      <vt:lpstr>Diapositive 51</vt:lpstr>
      <vt:lpstr>Diapositive 52</vt:lpstr>
      <vt:lpstr>     diagnostic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hématologie</dc:title>
  <dc:creator>Selma LapTop</dc:creator>
  <cp:lastModifiedBy>Semssouma</cp:lastModifiedBy>
  <cp:revision>51</cp:revision>
  <dcterms:created xsi:type="dcterms:W3CDTF">2014-10-10T13:19:50Z</dcterms:created>
  <dcterms:modified xsi:type="dcterms:W3CDTF">2017-10-25T16:52:38Z</dcterms:modified>
</cp:coreProperties>
</file>