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59" r:id="rId2"/>
    <p:sldId id="563" r:id="rId3"/>
    <p:sldId id="439" r:id="rId4"/>
    <p:sldId id="441" r:id="rId5"/>
    <p:sldId id="443" r:id="rId6"/>
    <p:sldId id="565" r:id="rId7"/>
    <p:sldId id="566" r:id="rId8"/>
    <p:sldId id="567" r:id="rId9"/>
    <p:sldId id="569" r:id="rId10"/>
    <p:sldId id="445" r:id="rId11"/>
    <p:sldId id="447" r:id="rId12"/>
    <p:sldId id="309" r:id="rId13"/>
    <p:sldId id="452" r:id="rId14"/>
    <p:sldId id="571" r:id="rId15"/>
    <p:sldId id="310" r:id="rId16"/>
    <p:sldId id="578" r:id="rId17"/>
    <p:sldId id="591" r:id="rId18"/>
    <p:sldId id="592" r:id="rId19"/>
    <p:sldId id="594" r:id="rId20"/>
    <p:sldId id="580" r:id="rId21"/>
    <p:sldId id="582" r:id="rId22"/>
    <p:sldId id="584" r:id="rId23"/>
    <p:sldId id="596" r:id="rId24"/>
    <p:sldId id="586" r:id="rId25"/>
    <p:sldId id="456" r:id="rId26"/>
    <p:sldId id="588" r:id="rId27"/>
    <p:sldId id="590" r:id="rId28"/>
    <p:sldId id="536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72" autoAdjust="0"/>
    <p:restoredTop sz="94660"/>
  </p:normalViewPr>
  <p:slideViewPr>
    <p:cSldViewPr>
      <p:cViewPr>
        <p:scale>
          <a:sx n="66" d="100"/>
          <a:sy n="66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5C31C-55C2-4315-9EE2-C571C2B37667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07AF5-2078-4B74-A42A-767465AE9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D114-B3BB-41FD-B95D-A5BEA321A87B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F4A6-2787-4353-AA4A-70AA5E705F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095F-A24D-4A4F-8C03-93CEBD7144AC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C66B-867E-44F3-A8A8-BADA6661E1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63A4-0513-44FF-899D-9B9A29E302E4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3091-00C9-48FE-8D1C-515669E7BF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B69E-AF40-4545-BB61-0BDE5860E81B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D398-51B3-47B9-B284-0379199212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431B-77CE-4903-A0EC-721A316461B6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9103-BA60-4425-9E55-634C7230D3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FE82-86FD-499B-8E18-C62B14A08831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C734-E507-4D20-9332-ACA9B6955B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6982-4076-491E-8EA6-EF997A301EEB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F8F4-B860-40E4-A226-933FF8B675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AF99-1198-4183-B73E-21E44A0D015E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0A13-9065-4F1A-AA53-DD03185D30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37EF-8B7B-49F2-A7E1-02ABA37511EF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61F3-BA89-4BC2-8844-057813B480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F9AB-69DD-48A8-989D-B59AD8FFC342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E541-87A2-4174-B41B-CD233FD326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87921-8D57-4124-822F-6C80966C4BE4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F8F2-7892-470B-8E7E-14623FB818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7898-6528-45D7-93BD-1AF9FC005821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6283-A111-4927-9B44-EF62D65658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9B78-4862-4C73-B63E-50571D09F378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0BA2-BC80-4758-8D61-FB9BF580A9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D694B-F68E-4BB7-8EC4-E0000BA0E108}" type="datetimeFigureOut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01951D-3F1B-4529-8966-9FAE2912AC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fr-FR" sz="4000" b="1" u="sng" dirty="0" smtClean="0"/>
              <a:t>Vertèbres  lombaires</a:t>
            </a:r>
            <a:endParaRPr lang="fr-FR" sz="40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/>
          <a:lstStyle/>
          <a:p>
            <a:pPr>
              <a:buNone/>
            </a:pPr>
            <a:r>
              <a:rPr lang="fr-FR" sz="3600" dirty="0" smtClean="0"/>
              <a:t>    Elles forment la base de la région du </a:t>
            </a:r>
            <a:r>
              <a:rPr lang="fr-FR" sz="3600" dirty="0" smtClean="0">
                <a:solidFill>
                  <a:srgbClr val="FF0000"/>
                </a:solidFill>
              </a:rPr>
              <a:t>rein</a:t>
            </a:r>
            <a:r>
              <a:rPr lang="fr-FR" sz="3600" dirty="0" smtClean="0"/>
              <a:t>. Elles sont caractérisées par le </a:t>
            </a:r>
            <a:r>
              <a:rPr lang="fr-FR" sz="3600" dirty="0" smtClean="0">
                <a:solidFill>
                  <a:srgbClr val="0070C0"/>
                </a:solidFill>
              </a:rPr>
              <a:t>grand volume </a:t>
            </a:r>
            <a:r>
              <a:rPr lang="fr-FR" sz="3600" dirty="0" smtClean="0"/>
              <a:t>de leur </a:t>
            </a:r>
            <a:r>
              <a:rPr lang="fr-FR" sz="3600" dirty="0" smtClean="0"/>
              <a:t> </a:t>
            </a:r>
            <a:r>
              <a:rPr lang="fr-FR" sz="3600" dirty="0" smtClean="0"/>
              <a:t>et le </a:t>
            </a:r>
            <a:r>
              <a:rPr lang="fr-FR" sz="3600" dirty="0" smtClean="0">
                <a:solidFill>
                  <a:srgbClr val="0070C0"/>
                </a:solidFill>
              </a:rPr>
              <a:t>développement</a:t>
            </a:r>
            <a:r>
              <a:rPr lang="fr-FR" sz="3600" dirty="0" smtClean="0"/>
              <a:t> de leurs </a:t>
            </a:r>
            <a:r>
              <a:rPr lang="fr-FR" sz="3600" dirty="0" smtClean="0">
                <a:solidFill>
                  <a:srgbClr val="0070C0"/>
                </a:solidFill>
              </a:rPr>
              <a:t>processus </a:t>
            </a:r>
            <a:r>
              <a:rPr lang="fr-FR" sz="3600" dirty="0" smtClean="0">
                <a:solidFill>
                  <a:srgbClr val="0070C0"/>
                </a:solidFill>
              </a:rPr>
              <a:t> transverses</a:t>
            </a:r>
            <a:r>
              <a:rPr lang="fr-FR" sz="3600" dirty="0" smtClean="0"/>
              <a:t>. Les variations individuelles sont plus fréquentes que dans les autres régions.</a:t>
            </a:r>
          </a:p>
          <a:p>
            <a:pPr>
              <a:buNone/>
            </a:pPr>
            <a:r>
              <a:rPr lang="fr-FR" sz="3600" dirty="0" smtClean="0"/>
              <a:t>   </a:t>
            </a:r>
            <a:endParaRPr lang="fr-FR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fr-FR" sz="4000" u="sng" dirty="0" smtClean="0"/>
              <a:t>SACRUM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 </a:t>
            </a:r>
            <a:r>
              <a:rPr lang="fr-FR" sz="3600" dirty="0" smtClean="0"/>
              <a:t>EQUIDE                                       BOVIN</a:t>
            </a:r>
            <a:br>
              <a:rPr lang="fr-FR" sz="3600" dirty="0" smtClean="0"/>
            </a:br>
            <a:r>
              <a:rPr lang="fr-FR" sz="3600" dirty="0" smtClean="0"/>
              <a:t>Vue dorsale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1266" name="Picture 2" descr="C:\Users\HP\Desktop\Sacrum Equ do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357718" cy="4714908"/>
          </a:xfrm>
          <a:prstGeom prst="rect">
            <a:avLst/>
          </a:prstGeom>
          <a:noFill/>
        </p:spPr>
      </p:pic>
      <p:pic>
        <p:nvPicPr>
          <p:cNvPr id="11267" name="Picture 3" descr="C:\Users\HP\Desktop\Sacrum Bov do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15290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fr-FR" sz="4000" u="sng" dirty="0" smtClean="0"/>
              <a:t>Sacrum</a:t>
            </a:r>
            <a:r>
              <a:rPr lang="fr-FR" dirty="0" smtClean="0"/>
              <a:t>      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4000" dirty="0" smtClean="0"/>
              <a:t>Equidé                   Bovin</a:t>
            </a:r>
            <a:br>
              <a:rPr lang="fr-FR" sz="4000" dirty="0" smtClean="0"/>
            </a:br>
            <a:r>
              <a:rPr lang="fr-FR" sz="3100" dirty="0" smtClean="0"/>
              <a:t>Face ventrale</a:t>
            </a:r>
            <a:endParaRPr lang="fr-FR" sz="3100" dirty="0"/>
          </a:p>
        </p:txBody>
      </p:sp>
      <p:pic>
        <p:nvPicPr>
          <p:cNvPr id="12290" name="Picture 2" descr="C:\Users\HP\Desktop\Sacrum Equ vent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538472" cy="4935666"/>
          </a:xfrm>
          <a:prstGeom prst="rect">
            <a:avLst/>
          </a:prstGeom>
          <a:noFill/>
        </p:spPr>
      </p:pic>
      <p:pic>
        <p:nvPicPr>
          <p:cNvPr id="12291" name="Picture 3" descr="C:\Users\HP\Desktop\sacrum Bov ven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414340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eaLnBrk="1" hangingPunct="1"/>
            <a:r>
              <a:rPr lang="fr-FR" sz="4000" u="sng" dirty="0" smtClean="0"/>
              <a:t>SACRUM</a:t>
            </a:r>
            <a:br>
              <a:rPr lang="fr-FR" sz="4000" u="sng" dirty="0" smtClean="0"/>
            </a:br>
            <a:r>
              <a:rPr lang="fr-FR" sz="3200" dirty="0" smtClean="0"/>
              <a:t>Equidé                                      Bovin   </a:t>
            </a:r>
          </a:p>
        </p:txBody>
      </p:sp>
      <p:sp>
        <p:nvSpPr>
          <p:cNvPr id="44034" name="Rectangl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fr-FR" sz="2400" smtClean="0"/>
          </a:p>
        </p:txBody>
      </p:sp>
      <p:pic>
        <p:nvPicPr>
          <p:cNvPr id="44035" name="Picture 9" descr="367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052513"/>
            <a:ext cx="2052669" cy="2663825"/>
          </a:xfrm>
        </p:spPr>
      </p:pic>
      <p:pic>
        <p:nvPicPr>
          <p:cNvPr id="44036" name="Picture 10" descr="8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52513"/>
            <a:ext cx="221457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368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44" y="3929066"/>
            <a:ext cx="4286280" cy="2571747"/>
          </a:xfrm>
        </p:spPr>
      </p:pic>
      <p:pic>
        <p:nvPicPr>
          <p:cNvPr id="44038" name="Picture 12" descr="8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6"/>
            <a:ext cx="4071966" cy="257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3" descr="36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071546"/>
            <a:ext cx="2087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4" descr="78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1052513"/>
            <a:ext cx="21605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" descr="G:\36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5929322" y="6500834"/>
            <a:ext cx="2786082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6000760" y="6429396"/>
            <a:ext cx="2686040" cy="142876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85794"/>
          </a:xfrm>
        </p:spPr>
        <p:txBody>
          <a:bodyPr/>
          <a:lstStyle/>
          <a:p>
            <a:r>
              <a:rPr lang="fr-FR" sz="3600" u="sng" dirty="0" smtClean="0"/>
              <a:t>SACRUM - CHIEN</a:t>
            </a:r>
            <a:br>
              <a:rPr lang="fr-FR" sz="3600" u="sng" dirty="0" smtClean="0"/>
            </a:br>
            <a:r>
              <a:rPr lang="fr-FR" sz="3200" dirty="0" smtClean="0"/>
              <a:t>Vue dorsale                      Vue  ventrale    </a:t>
            </a:r>
            <a:endParaRPr lang="fr-FR" sz="3200" dirty="0"/>
          </a:p>
        </p:txBody>
      </p:sp>
      <p:pic>
        <p:nvPicPr>
          <p:cNvPr id="14338" name="Picture 2" descr="C:\Users\HP\Desktop\Sacrum Chn do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429156" cy="4857784"/>
          </a:xfrm>
          <a:prstGeom prst="rect">
            <a:avLst/>
          </a:prstGeom>
          <a:noFill/>
        </p:spPr>
      </p:pic>
      <p:pic>
        <p:nvPicPr>
          <p:cNvPr id="14343" name="Picture 7" descr="C:\Users\HP\Desktop\Sacrum Chn ven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17738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fr-FR" sz="4000" b="1" u="sng" dirty="0" smtClean="0"/>
              <a:t>Vertèbres  coccygiennes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12605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Elles constituent la base ostéologique de la </a:t>
            </a:r>
            <a:r>
              <a:rPr lang="fr-FR" dirty="0" smtClean="0">
                <a:solidFill>
                  <a:srgbClr val="FF0000"/>
                </a:solidFill>
              </a:rPr>
              <a:t>queue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  Elles correspondent à </a:t>
            </a:r>
            <a:r>
              <a:rPr lang="fr-FR" b="1" u="sng" dirty="0" smtClean="0">
                <a:solidFill>
                  <a:srgbClr val="FF0000"/>
                </a:solidFill>
              </a:rPr>
              <a:t>l’os coccyx </a:t>
            </a:r>
            <a:r>
              <a:rPr lang="fr-FR" dirty="0" smtClean="0"/>
              <a:t>chez l’homme.</a:t>
            </a:r>
          </a:p>
          <a:p>
            <a:pPr>
              <a:buNone/>
            </a:pPr>
            <a:r>
              <a:rPr lang="fr-FR" dirty="0" smtClean="0"/>
              <a:t>  Leur nombre est variable, même dans une même espèce.</a:t>
            </a:r>
          </a:p>
          <a:p>
            <a:pPr>
              <a:buNone/>
            </a:pPr>
            <a:r>
              <a:rPr lang="fr-FR" dirty="0" smtClean="0"/>
              <a:t>  Seules les premières sont complètes, leur corps est long, cylindroïde, étranglé en son milieu.</a:t>
            </a:r>
          </a:p>
          <a:p>
            <a:pPr>
              <a:buNone/>
            </a:pPr>
            <a:r>
              <a:rPr lang="fr-FR" dirty="0" smtClean="0"/>
              <a:t>  Elles sont </a:t>
            </a:r>
            <a:r>
              <a:rPr lang="fr-FR" dirty="0" smtClean="0">
                <a:solidFill>
                  <a:srgbClr val="FF0000"/>
                </a:solidFill>
              </a:rPr>
              <a:t>convexes</a:t>
            </a:r>
            <a:r>
              <a:rPr lang="fr-FR" dirty="0" smtClean="0"/>
              <a:t> à leurs 2 extrémités.</a:t>
            </a:r>
          </a:p>
          <a:p>
            <a:pPr>
              <a:buNone/>
            </a:pPr>
            <a:r>
              <a:rPr lang="fr-FR" dirty="0" smtClean="0"/>
              <a:t>  Chez les équidés et le lapin, la1ère ou les deux 1ères peuvent se </a:t>
            </a:r>
            <a:r>
              <a:rPr lang="fr-FR" dirty="0" smtClean="0">
                <a:solidFill>
                  <a:srgbClr val="FF0000"/>
                </a:solidFill>
              </a:rPr>
              <a:t>souder</a:t>
            </a:r>
            <a:r>
              <a:rPr lang="fr-FR" dirty="0" smtClean="0"/>
              <a:t> au sacrum.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pPr eaLnBrk="1" hangingPunct="1"/>
            <a:r>
              <a:rPr lang="fr-FR" sz="4000" u="sng" dirty="0" smtClean="0"/>
              <a:t>Vertèbres coccygiennes</a:t>
            </a:r>
          </a:p>
        </p:txBody>
      </p:sp>
      <p:pic>
        <p:nvPicPr>
          <p:cNvPr id="45058" name="Picture 7" descr="396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857232"/>
            <a:ext cx="8713787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fr-FR" sz="4000" b="1" u="sng" dirty="0" smtClean="0"/>
              <a:t>Côtes</a:t>
            </a:r>
            <a:endParaRPr lang="fr-FR" sz="40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    Os pairs, allongés, courbés en arcs</a:t>
            </a:r>
          </a:p>
          <a:p>
            <a:pPr>
              <a:buNone/>
            </a:pPr>
            <a:r>
              <a:rPr lang="fr-FR" sz="2400" dirty="0" smtClean="0"/>
              <a:t>                                       </a:t>
            </a:r>
            <a:r>
              <a:rPr lang="fr-FR" sz="2400" u="sng" dirty="0" smtClean="0">
                <a:solidFill>
                  <a:srgbClr val="FF0000"/>
                </a:solidFill>
              </a:rPr>
              <a:t>Caractères  généraux</a:t>
            </a:r>
          </a:p>
          <a:p>
            <a:pPr>
              <a:buNone/>
            </a:pPr>
            <a:r>
              <a:rPr lang="fr-FR" sz="2400" dirty="0" smtClean="0"/>
              <a:t>    Chez les MD, chaque côte comprend 2 parties:</a:t>
            </a:r>
          </a:p>
          <a:p>
            <a:pPr>
              <a:buNone/>
            </a:pPr>
            <a:r>
              <a:rPr lang="fr-FR" sz="2400" dirty="0" smtClean="0"/>
              <a:t>   - Une dorsale et osseuse, la plus importante: c’est </a:t>
            </a:r>
            <a:r>
              <a:rPr lang="fr-FR" sz="2400" dirty="0" smtClean="0">
                <a:solidFill>
                  <a:srgbClr val="0070C0"/>
                </a:solidFill>
              </a:rPr>
              <a:t>l’os costal</a:t>
            </a:r>
          </a:p>
          <a:p>
            <a:pPr>
              <a:buNone/>
            </a:pPr>
            <a:r>
              <a:rPr lang="fr-FR" sz="2400" dirty="0" smtClean="0"/>
              <a:t>   - Une ventrale et cartilagineuse: c’est </a:t>
            </a:r>
            <a:r>
              <a:rPr lang="fr-FR" sz="2400" dirty="0" smtClean="0">
                <a:solidFill>
                  <a:srgbClr val="0070C0"/>
                </a:solidFill>
              </a:rPr>
              <a:t>le cartilage costal</a:t>
            </a:r>
          </a:p>
          <a:p>
            <a:pPr>
              <a:buNone/>
            </a:pPr>
            <a:r>
              <a:rPr lang="fr-FR" sz="2400" dirty="0" smtClean="0"/>
              <a:t>    Seules les 1ères paires de cartilages costaux s’articulent directement au sternum par leur extrémité ventrale: ce sont </a:t>
            </a:r>
            <a:r>
              <a:rPr lang="fr-FR" sz="2400" dirty="0" smtClean="0">
                <a:solidFill>
                  <a:srgbClr val="0070C0"/>
                </a:solidFill>
              </a:rPr>
              <a:t>les côtes sternales ou vraies côtes.</a:t>
            </a:r>
          </a:p>
          <a:p>
            <a:pPr>
              <a:buNone/>
            </a:pPr>
            <a:r>
              <a:rPr lang="fr-FR" sz="2400" dirty="0" smtClean="0"/>
              <a:t>     Contrairement </a:t>
            </a:r>
            <a:r>
              <a:rPr lang="fr-FR" sz="2400" dirty="0" smtClean="0">
                <a:solidFill>
                  <a:srgbClr val="0070C0"/>
                </a:solidFill>
              </a:rPr>
              <a:t>aux côtes asternales ou fausses côtes </a:t>
            </a:r>
            <a:r>
              <a:rPr lang="fr-FR" sz="2400" dirty="0" smtClean="0"/>
              <a:t>dont les cartilages costaux n’arrivent pas au sternum.</a:t>
            </a:r>
          </a:p>
          <a:p>
            <a:pPr>
              <a:buNone/>
            </a:pPr>
            <a:r>
              <a:rPr lang="fr-FR" sz="2400" dirty="0" smtClean="0"/>
              <a:t>     Dans certaines espèces (homme),certaines côtes asternales possèdent un cartilage rudimentaire qui ne s’unit pas à celui  des côtes précédentes: ce sont </a:t>
            </a:r>
            <a:r>
              <a:rPr lang="fr-FR" sz="2400" dirty="0" smtClean="0">
                <a:solidFill>
                  <a:srgbClr val="0070C0"/>
                </a:solidFill>
              </a:rPr>
              <a:t>les côtes flottantes.  </a:t>
            </a:r>
          </a:p>
          <a:p>
            <a:pPr>
              <a:buNone/>
            </a:pPr>
            <a:r>
              <a:rPr lang="fr-FR" sz="2400" dirty="0" smtClean="0"/>
              <a:t> 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71480"/>
            <a:ext cx="8715436" cy="5554683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2400" u="sng" dirty="0" smtClean="0">
                <a:solidFill>
                  <a:srgbClr val="FF0000"/>
                </a:solidFill>
              </a:rPr>
              <a:t>Os costal</a:t>
            </a:r>
            <a:r>
              <a:rPr lang="fr-FR" sz="2400" dirty="0" smtClean="0"/>
              <a:t>: présente une extrémité dorsale ou vertébrale, un corps et une extrémité ventrale</a:t>
            </a:r>
          </a:p>
          <a:p>
            <a:pPr>
              <a:buNone/>
            </a:pPr>
            <a:r>
              <a:rPr lang="fr-FR" sz="2400" dirty="0" smtClean="0"/>
              <a:t>          * L’extrémité dorsale s’articule avec les vertèbres, elle présente une </a:t>
            </a:r>
            <a:r>
              <a:rPr lang="fr-FR" sz="2400" dirty="0" smtClean="0">
                <a:solidFill>
                  <a:srgbClr val="0070C0"/>
                </a:solidFill>
              </a:rPr>
              <a:t>tête</a:t>
            </a:r>
            <a:r>
              <a:rPr lang="fr-FR" sz="2400" dirty="0" smtClean="0"/>
              <a:t> et un </a:t>
            </a:r>
            <a:r>
              <a:rPr lang="fr-FR" sz="2400" dirty="0" smtClean="0">
                <a:solidFill>
                  <a:srgbClr val="0070C0"/>
                </a:solidFill>
              </a:rPr>
              <a:t>tubercule</a:t>
            </a:r>
            <a:r>
              <a:rPr lang="fr-FR" sz="2400" dirty="0" smtClean="0"/>
              <a:t> séparés par un </a:t>
            </a:r>
            <a:r>
              <a:rPr lang="fr-FR" sz="2400" dirty="0" smtClean="0">
                <a:solidFill>
                  <a:srgbClr val="0070C0"/>
                </a:solidFill>
              </a:rPr>
              <a:t>col</a:t>
            </a:r>
          </a:p>
          <a:p>
            <a:pPr>
              <a:buNone/>
            </a:pPr>
            <a:r>
              <a:rPr lang="fr-FR" sz="2400" dirty="0" smtClean="0"/>
              <a:t>           * Le corps ou partie moyenne constitue presque toute la côte</a:t>
            </a:r>
          </a:p>
          <a:p>
            <a:pPr>
              <a:buNone/>
            </a:pPr>
            <a:r>
              <a:rPr lang="fr-FR" sz="2400" dirty="0" smtClean="0"/>
              <a:t>           * L’extrémité ventrale est creusée d’une cavité rugueuse dans laquelle le cartilage costal s’articule parfois </a:t>
            </a:r>
            <a:r>
              <a:rPr lang="fr-FR" sz="2400" dirty="0" err="1" smtClean="0"/>
              <a:t>parfois</a:t>
            </a:r>
            <a:r>
              <a:rPr lang="fr-FR" sz="2400" dirty="0" smtClean="0"/>
              <a:t> par une articulation mobile (Ruminants)</a:t>
            </a:r>
          </a:p>
          <a:p>
            <a:pPr>
              <a:buFontTx/>
              <a:buChar char="-"/>
            </a:pPr>
            <a:r>
              <a:rPr lang="fr-FR" sz="2400" u="sng" dirty="0" smtClean="0">
                <a:solidFill>
                  <a:srgbClr val="FF0000"/>
                </a:solidFill>
              </a:rPr>
              <a:t>Cartilage costal</a:t>
            </a:r>
            <a:r>
              <a:rPr lang="fr-FR" sz="2400" dirty="0" smtClean="0"/>
              <a:t>: c’est une tige </a:t>
            </a:r>
            <a:r>
              <a:rPr lang="fr-FR" sz="2400" dirty="0" err="1" smtClean="0"/>
              <a:t>fibro</a:t>
            </a:r>
            <a:r>
              <a:rPr lang="fr-FR" sz="2400" dirty="0" smtClean="0"/>
              <a:t>-cartilagineuse qui forme avec l’os costal: </a:t>
            </a:r>
            <a:r>
              <a:rPr lang="fr-FR" sz="2400" dirty="0" smtClean="0">
                <a:solidFill>
                  <a:srgbClr val="0070C0"/>
                </a:solidFill>
              </a:rPr>
              <a:t>le genou de la côte</a:t>
            </a:r>
          </a:p>
          <a:p>
            <a:pPr>
              <a:buNone/>
            </a:pPr>
            <a:r>
              <a:rPr lang="fr-FR" sz="2400" dirty="0" smtClean="0"/>
              <a:t>     Les cartilages des côtes sternales sont courts et se terminent par une surface articulaire répondant au sternum.</a:t>
            </a:r>
          </a:p>
          <a:p>
            <a:pPr>
              <a:buNone/>
            </a:pPr>
            <a:r>
              <a:rPr lang="fr-FR" sz="2400" dirty="0" smtClean="0"/>
              <a:t>      Les cartilages des côtes asternales sont longs et s’attachent à ceux de la côte qui précède.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fr-FR" sz="4000" b="1" u="sng" dirty="0" smtClean="0"/>
              <a:t>Côtes</a:t>
            </a:r>
            <a:endParaRPr lang="fr-FR" sz="40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                                     </a:t>
            </a:r>
            <a:r>
              <a:rPr lang="fr-FR" sz="2400" u="sng" dirty="0" smtClean="0">
                <a:solidFill>
                  <a:srgbClr val="FF0000"/>
                </a:solidFill>
              </a:rPr>
              <a:t>Caractères  de rang</a:t>
            </a:r>
          </a:p>
          <a:p>
            <a:pPr>
              <a:buNone/>
            </a:pPr>
            <a:endParaRPr lang="fr-FR" sz="24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    </a:t>
            </a:r>
            <a:r>
              <a:rPr lang="fr-FR" sz="2600" u="sng" dirty="0" smtClean="0">
                <a:solidFill>
                  <a:srgbClr val="0070C0"/>
                </a:solidFill>
              </a:rPr>
              <a:t>Il est impossible de connaître le rang exact d’une côte</a:t>
            </a:r>
            <a:r>
              <a:rPr lang="fr-FR" sz="2600" b="1" u="sng" dirty="0" smtClean="0">
                <a:solidFill>
                  <a:srgbClr val="0070C0"/>
                </a:solidFill>
              </a:rPr>
              <a:t> isolée</a:t>
            </a:r>
          </a:p>
          <a:p>
            <a:pPr>
              <a:buNone/>
            </a:pPr>
            <a:r>
              <a:rPr lang="fr-FR" sz="2600" dirty="0" smtClean="0"/>
              <a:t>    La 1</a:t>
            </a:r>
            <a:r>
              <a:rPr lang="fr-FR" sz="2600" baseline="30000" dirty="0" smtClean="0"/>
              <a:t>ère</a:t>
            </a:r>
            <a:r>
              <a:rPr lang="fr-FR" sz="2600" dirty="0" smtClean="0"/>
              <a:t> côte est toujours </a:t>
            </a:r>
            <a:r>
              <a:rPr lang="fr-FR" sz="2600" dirty="0" err="1" smtClean="0">
                <a:solidFill>
                  <a:srgbClr val="0070C0"/>
                </a:solidFill>
              </a:rPr>
              <a:t>courte,large</a:t>
            </a:r>
            <a:r>
              <a:rPr lang="fr-FR" sz="2600" dirty="0" smtClean="0">
                <a:solidFill>
                  <a:srgbClr val="0070C0"/>
                </a:solidFill>
              </a:rPr>
              <a:t> et épaisse </a:t>
            </a:r>
            <a:r>
              <a:rPr lang="fr-FR" sz="2600" dirty="0" smtClean="0"/>
              <a:t>avec une tête forte, un tubercule volumineux et un col bref</a:t>
            </a:r>
          </a:p>
          <a:p>
            <a:pPr>
              <a:buNone/>
            </a:pPr>
            <a:r>
              <a:rPr lang="fr-FR" sz="2600" dirty="0" smtClean="0"/>
              <a:t>    La dernière côte est toujours </a:t>
            </a:r>
            <a:r>
              <a:rPr lang="fr-FR" sz="2600" dirty="0" smtClean="0">
                <a:solidFill>
                  <a:srgbClr val="0070C0"/>
                </a:solidFill>
              </a:rPr>
              <a:t>grêle</a:t>
            </a:r>
            <a:r>
              <a:rPr lang="fr-FR" sz="2600" dirty="0" smtClean="0"/>
              <a:t>, le col manque, le tubercule effacé, sur le même plan que la tête</a:t>
            </a:r>
          </a:p>
          <a:p>
            <a:pPr>
              <a:buNone/>
            </a:pPr>
            <a:r>
              <a:rPr lang="fr-FR" sz="2600" dirty="0" smtClean="0"/>
              <a:t>    Pour les côtes intermédiaires, leur obliquité augmente de la 1</a:t>
            </a:r>
            <a:r>
              <a:rPr lang="fr-FR" sz="2600" baseline="30000" dirty="0" smtClean="0"/>
              <a:t>ère</a:t>
            </a:r>
            <a:r>
              <a:rPr lang="fr-FR" sz="2600" dirty="0" smtClean="0"/>
              <a:t>  à la dernière, la longueur et la largeur augmentent jusqu’au milieu de la série et diminuent ensuite.</a:t>
            </a:r>
          </a:p>
          <a:p>
            <a:pPr>
              <a:buNone/>
            </a:pPr>
            <a:r>
              <a:rPr lang="fr-FR" sz="2600" dirty="0" smtClean="0"/>
              <a:t>    La courbure est plus grande dans la région moyenne du thorax.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fr-FR" sz="4000" b="1" u="sng" dirty="0" smtClean="0"/>
              <a:t>Particularités  spécifiques</a:t>
            </a:r>
            <a:endParaRPr lang="fr-FR" sz="4000" b="1" u="sng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42928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-    Equidés: 18  paires de côtes, </a:t>
            </a:r>
            <a:r>
              <a:rPr lang="fr-FR" dirty="0" smtClean="0">
                <a:solidFill>
                  <a:srgbClr val="FF0000"/>
                </a:solidFill>
              </a:rPr>
              <a:t>8 </a:t>
            </a:r>
            <a:r>
              <a:rPr lang="fr-FR" dirty="0" smtClean="0"/>
              <a:t>sternales et </a:t>
            </a:r>
            <a:r>
              <a:rPr lang="fr-FR" dirty="0" smtClean="0">
                <a:solidFill>
                  <a:srgbClr val="FF0000"/>
                </a:solidFill>
              </a:rPr>
              <a:t>10 </a:t>
            </a:r>
            <a:r>
              <a:rPr lang="fr-FR" dirty="0" smtClean="0"/>
              <a:t>asternales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 Ruminants : 13  paires de côtes, </a:t>
            </a:r>
            <a:r>
              <a:rPr lang="fr-FR" dirty="0" smtClean="0">
                <a:solidFill>
                  <a:srgbClr val="FF0000"/>
                </a:solidFill>
              </a:rPr>
              <a:t>8 </a:t>
            </a:r>
            <a:r>
              <a:rPr lang="fr-FR" dirty="0" smtClean="0"/>
              <a:t>sternales et </a:t>
            </a:r>
            <a:r>
              <a:rPr lang="fr-FR" dirty="0" smtClean="0">
                <a:solidFill>
                  <a:srgbClr val="FF0000"/>
                </a:solidFill>
              </a:rPr>
              <a:t>5</a:t>
            </a:r>
            <a:r>
              <a:rPr lang="fr-FR" dirty="0" smtClean="0"/>
              <a:t> asternales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Carnivores: 13  paires de côtes,</a:t>
            </a:r>
            <a:r>
              <a:rPr lang="fr-FR" dirty="0" smtClean="0">
                <a:solidFill>
                  <a:srgbClr val="FF0000"/>
                </a:solidFill>
              </a:rPr>
              <a:t> 9 </a:t>
            </a:r>
            <a:r>
              <a:rPr lang="fr-FR" dirty="0" smtClean="0"/>
              <a:t>sternales et </a:t>
            </a:r>
            <a:r>
              <a:rPr lang="fr-FR" dirty="0" smtClean="0">
                <a:solidFill>
                  <a:srgbClr val="FF0000"/>
                </a:solidFill>
              </a:rPr>
              <a:t>4 </a:t>
            </a:r>
            <a:r>
              <a:rPr lang="fr-FR" dirty="0" smtClean="0"/>
              <a:t>asternales</a:t>
            </a:r>
          </a:p>
          <a:p>
            <a:pPr>
              <a:buFontTx/>
              <a:buChar char="-"/>
            </a:pPr>
            <a:r>
              <a:rPr lang="fr-FR" dirty="0" smtClean="0"/>
              <a:t>Lapin: 12  paires de côtes, </a:t>
            </a:r>
            <a:r>
              <a:rPr lang="fr-FR" dirty="0" smtClean="0">
                <a:solidFill>
                  <a:srgbClr val="FF0000"/>
                </a:solidFill>
              </a:rPr>
              <a:t>7 </a:t>
            </a:r>
            <a:r>
              <a:rPr lang="fr-FR" dirty="0" smtClean="0"/>
              <a:t>sternales et </a:t>
            </a:r>
            <a:r>
              <a:rPr lang="fr-FR" dirty="0" smtClean="0">
                <a:solidFill>
                  <a:srgbClr val="FF0000"/>
                </a:solidFill>
              </a:rPr>
              <a:t>5</a:t>
            </a:r>
            <a:r>
              <a:rPr lang="fr-FR" dirty="0" smtClean="0"/>
              <a:t> asternales</a:t>
            </a:r>
          </a:p>
          <a:p>
            <a:pPr>
              <a:buFontTx/>
              <a:buChar char="-"/>
            </a:pPr>
            <a:r>
              <a:rPr lang="fr-FR" dirty="0" smtClean="0"/>
              <a:t>Homme: 12  paires de côtes, </a:t>
            </a:r>
            <a:r>
              <a:rPr lang="fr-FR" dirty="0" smtClean="0">
                <a:solidFill>
                  <a:srgbClr val="FF0000"/>
                </a:solidFill>
              </a:rPr>
              <a:t>7 </a:t>
            </a:r>
            <a:r>
              <a:rPr lang="fr-FR" dirty="0" smtClean="0"/>
              <a:t>sternales et </a:t>
            </a:r>
            <a:r>
              <a:rPr lang="fr-FR" dirty="0" smtClean="0">
                <a:solidFill>
                  <a:srgbClr val="FF0000"/>
                </a:solidFill>
              </a:rPr>
              <a:t>5 </a:t>
            </a:r>
            <a:r>
              <a:rPr lang="fr-FR" dirty="0" smtClean="0"/>
              <a:t>asternales (2 dernières flottantes)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/>
          <a:lstStyle/>
          <a:p>
            <a:r>
              <a:rPr lang="fr-FR" sz="4000" b="1" u="sng" dirty="0" smtClean="0"/>
              <a:t>Vertèbres  lombaires</a:t>
            </a:r>
            <a:endParaRPr lang="fr-FR" sz="40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929354"/>
          </a:xfrm>
        </p:spPr>
        <p:txBody>
          <a:bodyPr/>
          <a:lstStyle/>
          <a:p>
            <a:pPr algn="ctr">
              <a:buNone/>
            </a:pPr>
            <a:r>
              <a:rPr lang="fr-FR" sz="1800" dirty="0" smtClean="0"/>
              <a:t>   </a:t>
            </a:r>
            <a:r>
              <a:rPr lang="fr-FR" u="sng" dirty="0" smtClean="0">
                <a:solidFill>
                  <a:srgbClr val="FF0000"/>
                </a:solidFill>
              </a:rPr>
              <a:t>Caractères de rang</a:t>
            </a:r>
            <a:endParaRPr lang="fr-FR" sz="1900" b="1" u="sng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/>
              <a:t>Corps </a:t>
            </a:r>
            <a:r>
              <a:rPr lang="fr-FR" sz="2400" dirty="0" smtClean="0">
                <a:solidFill>
                  <a:srgbClr val="0070C0"/>
                </a:solidFill>
              </a:rPr>
              <a:t>élargis et aplatis </a:t>
            </a:r>
            <a:r>
              <a:rPr lang="fr-FR" sz="2400" dirty="0" err="1" smtClean="0">
                <a:solidFill>
                  <a:srgbClr val="0070C0"/>
                </a:solidFill>
              </a:rPr>
              <a:t>dorso</a:t>
            </a:r>
            <a:r>
              <a:rPr lang="fr-FR" sz="2400" dirty="0" smtClean="0">
                <a:solidFill>
                  <a:srgbClr val="0070C0"/>
                </a:solidFill>
              </a:rPr>
              <a:t>-</a:t>
            </a:r>
            <a:r>
              <a:rPr lang="fr-FR" sz="2400" dirty="0" err="1" smtClean="0">
                <a:solidFill>
                  <a:srgbClr val="0070C0"/>
                </a:solidFill>
              </a:rPr>
              <a:t>ventralement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de la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vers la dernière</a:t>
            </a:r>
          </a:p>
          <a:p>
            <a:pPr>
              <a:buFontTx/>
              <a:buChar char="-"/>
            </a:pPr>
            <a:r>
              <a:rPr lang="fr-FR" sz="2400" dirty="0" smtClean="0"/>
              <a:t>Crête ventrale </a:t>
            </a:r>
            <a:r>
              <a:rPr lang="fr-FR" sz="2400" dirty="0" smtClean="0">
                <a:solidFill>
                  <a:srgbClr val="0070C0"/>
                </a:solidFill>
              </a:rPr>
              <a:t>s’efface</a:t>
            </a:r>
          </a:p>
          <a:p>
            <a:pPr>
              <a:buFontTx/>
              <a:buChar char="-"/>
            </a:pPr>
            <a:r>
              <a:rPr lang="fr-FR" sz="2400" dirty="0" smtClean="0"/>
              <a:t>Foramen vertébral de plus en plus </a:t>
            </a:r>
            <a:r>
              <a:rPr lang="fr-FR" sz="2400" dirty="0" smtClean="0">
                <a:solidFill>
                  <a:srgbClr val="0070C0"/>
                </a:solidFill>
              </a:rPr>
              <a:t>large</a:t>
            </a:r>
          </a:p>
          <a:p>
            <a:pPr>
              <a:buFontTx/>
              <a:buChar char="-"/>
            </a:pPr>
            <a:r>
              <a:rPr lang="fr-FR" sz="2400" dirty="0" smtClean="0"/>
              <a:t>Derniers processus épineux  sont les plus </a:t>
            </a:r>
            <a:r>
              <a:rPr lang="fr-FR" sz="2400" dirty="0" smtClean="0">
                <a:solidFill>
                  <a:srgbClr val="0070C0"/>
                </a:solidFill>
              </a:rPr>
              <a:t>étroits</a:t>
            </a:r>
          </a:p>
          <a:p>
            <a:pPr>
              <a:buFontTx/>
              <a:buChar char="-"/>
            </a:pPr>
            <a:r>
              <a:rPr lang="fr-FR" sz="2400" dirty="0" smtClean="0"/>
              <a:t>La longueur des processus transverses </a:t>
            </a:r>
            <a:r>
              <a:rPr lang="fr-FR" sz="2400" dirty="0" smtClean="0">
                <a:solidFill>
                  <a:srgbClr val="0070C0"/>
                </a:solidFill>
              </a:rPr>
              <a:t>augmente </a:t>
            </a:r>
            <a:r>
              <a:rPr lang="fr-FR" sz="2400" dirty="0" smtClean="0"/>
              <a:t>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à l’avant-dernier, le dernier étant </a:t>
            </a:r>
            <a:r>
              <a:rPr lang="fr-FR" sz="2400" dirty="0" smtClean="0">
                <a:solidFill>
                  <a:srgbClr val="0070C0"/>
                </a:solidFill>
              </a:rPr>
              <a:t>plus court </a:t>
            </a:r>
            <a:r>
              <a:rPr lang="fr-FR" sz="2400" dirty="0" smtClean="0"/>
              <a:t>que  celui qui précède</a:t>
            </a:r>
          </a:p>
          <a:p>
            <a:pPr>
              <a:buNone/>
            </a:pPr>
            <a:r>
              <a:rPr lang="fr-FR" sz="2400" dirty="0" smtClean="0"/>
              <a:t>      Chez les équidés, les processus transverses de la dernière vertèbre lombaire </a:t>
            </a:r>
            <a:r>
              <a:rPr lang="fr-FR" sz="2400" dirty="0" smtClean="0">
                <a:solidFill>
                  <a:srgbClr val="0070C0"/>
                </a:solidFill>
              </a:rPr>
              <a:t>s’articulent</a:t>
            </a:r>
            <a:r>
              <a:rPr lang="fr-FR" sz="2400" dirty="0" smtClean="0"/>
              <a:t> avec ceux de la vertèbre qui précède et avec la base du sacrum.</a:t>
            </a:r>
          </a:p>
          <a:p>
            <a:pPr>
              <a:buNone/>
            </a:pPr>
            <a:r>
              <a:rPr lang="fr-FR" sz="2400" b="1" dirty="0" smtClean="0"/>
              <a:t>     </a:t>
            </a:r>
            <a:r>
              <a:rPr lang="fr-FR" sz="2800" b="1" dirty="0" smtClean="0">
                <a:solidFill>
                  <a:srgbClr val="FF0000"/>
                </a:solidFill>
              </a:rPr>
              <a:t>Ces articulations  inter </a:t>
            </a:r>
            <a:r>
              <a:rPr lang="fr-FR" sz="2800" b="1" dirty="0" err="1" smtClean="0">
                <a:solidFill>
                  <a:srgbClr val="FF0000"/>
                </a:solidFill>
              </a:rPr>
              <a:t>transversaires</a:t>
            </a:r>
            <a:r>
              <a:rPr lang="fr-FR" sz="2800" b="1" dirty="0" smtClean="0">
                <a:solidFill>
                  <a:srgbClr val="FF0000"/>
                </a:solidFill>
              </a:rPr>
              <a:t> n’existent pas dans les autres espèces.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eaLnBrk="1" hangingPunct="1"/>
            <a:r>
              <a:rPr lang="fr-FR" u="sng" dirty="0" smtClean="0"/>
              <a:t>Côtes</a:t>
            </a:r>
          </a:p>
        </p:txBody>
      </p:sp>
      <p:pic>
        <p:nvPicPr>
          <p:cNvPr id="46082" name="Picture 4" descr="30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2944813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2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908050"/>
            <a:ext cx="2478088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HP\Desktop\Côtes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fr-FR" sz="4000" b="1" u="sng" dirty="0" smtClean="0"/>
              <a:t>Sternum</a:t>
            </a:r>
            <a:endParaRPr lang="fr-FR" sz="4000" b="1" u="sng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</a:t>
            </a:r>
            <a:r>
              <a:rPr lang="fr-FR" sz="2000" dirty="0" smtClean="0"/>
              <a:t>Formation </a:t>
            </a:r>
            <a:r>
              <a:rPr lang="fr-FR" sz="2000" dirty="0" err="1" smtClean="0"/>
              <a:t>ostéo</a:t>
            </a:r>
            <a:r>
              <a:rPr lang="fr-FR" sz="2000" dirty="0" smtClean="0"/>
              <a:t>-cartilagineuse médiane, placée à la face ventrale du thorax et articulée avec les cartilages des côtes sternales. </a:t>
            </a:r>
          </a:p>
          <a:p>
            <a:pPr>
              <a:buNone/>
            </a:pPr>
            <a:r>
              <a:rPr lang="fr-FR" sz="2000" dirty="0" smtClean="0"/>
              <a:t>    Son extrémité </a:t>
            </a:r>
            <a:r>
              <a:rPr lang="fr-FR" sz="2000" dirty="0" err="1" smtClean="0"/>
              <a:t>crâniale</a:t>
            </a:r>
            <a:r>
              <a:rPr lang="fr-FR" sz="2000" dirty="0" smtClean="0"/>
              <a:t> est unie </a:t>
            </a:r>
            <a:r>
              <a:rPr lang="fr-FR" sz="2000" dirty="0" smtClean="0"/>
              <a:t>à la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clavicule</a:t>
            </a:r>
            <a:r>
              <a:rPr lang="fr-FR" sz="2000" dirty="0" smtClean="0"/>
              <a:t> </a:t>
            </a:r>
            <a:r>
              <a:rPr lang="fr-FR" sz="2000" dirty="0" smtClean="0"/>
              <a:t>dans les espèces où cet os est bien développé.</a:t>
            </a:r>
          </a:p>
          <a:p>
            <a:pPr>
              <a:buNone/>
            </a:pPr>
            <a:r>
              <a:rPr lang="fr-FR" sz="2000" dirty="0" smtClean="0"/>
              <a:t>     Il est constitué par une série de pièces impaires: </a:t>
            </a:r>
            <a:r>
              <a:rPr lang="fr-FR" sz="2000" b="1" u="sng" dirty="0" smtClean="0">
                <a:solidFill>
                  <a:srgbClr val="FF0000"/>
                </a:solidFill>
              </a:rPr>
              <a:t>les </a:t>
            </a:r>
            <a:r>
              <a:rPr lang="fr-FR" sz="2000" b="1" u="sng" dirty="0" err="1" smtClean="0">
                <a:solidFill>
                  <a:srgbClr val="FF0000"/>
                </a:solidFill>
              </a:rPr>
              <a:t>sternèbres</a:t>
            </a:r>
            <a:r>
              <a:rPr lang="fr-FR" sz="2000" dirty="0" smtClean="0"/>
              <a:t>, leur ensemble constitue le </a:t>
            </a:r>
            <a:r>
              <a:rPr lang="fr-FR" sz="2000" dirty="0" smtClean="0">
                <a:solidFill>
                  <a:srgbClr val="0070C0"/>
                </a:solidFill>
              </a:rPr>
              <a:t>corps</a:t>
            </a:r>
            <a:r>
              <a:rPr lang="fr-FR" sz="2000" dirty="0" smtClean="0"/>
              <a:t> du sternum.</a:t>
            </a:r>
          </a:p>
          <a:p>
            <a:pPr>
              <a:buNone/>
            </a:pPr>
            <a:r>
              <a:rPr lang="fr-FR" sz="2000" dirty="0" smtClean="0"/>
              <a:t>    Il est prolongé par 2 appendices:</a:t>
            </a:r>
          </a:p>
          <a:p>
            <a:pPr>
              <a:buFontTx/>
              <a:buChar char="-"/>
            </a:pPr>
            <a:r>
              <a:rPr lang="fr-FR" sz="2000" dirty="0" smtClean="0"/>
              <a:t>Un </a:t>
            </a:r>
            <a:r>
              <a:rPr lang="fr-FR" sz="2000" dirty="0" err="1" smtClean="0"/>
              <a:t>crânial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FF0000"/>
                </a:solidFill>
              </a:rPr>
              <a:t>le manubrium sternal</a:t>
            </a:r>
          </a:p>
          <a:p>
            <a:pPr>
              <a:buFontTx/>
              <a:buChar char="-"/>
            </a:pPr>
            <a:r>
              <a:rPr lang="fr-FR" sz="2000" dirty="0" smtClean="0"/>
              <a:t>Un caudal: </a:t>
            </a:r>
            <a:r>
              <a:rPr lang="fr-FR" sz="2000" dirty="0" smtClean="0">
                <a:solidFill>
                  <a:srgbClr val="FF0000"/>
                </a:solidFill>
              </a:rPr>
              <a:t>le processus xiphoïde </a:t>
            </a:r>
            <a:r>
              <a:rPr lang="fr-FR" sz="2000" dirty="0" smtClean="0"/>
              <a:t>en forme de lame mince qui constitue le </a:t>
            </a:r>
            <a:r>
              <a:rPr lang="fr-FR" sz="2000" dirty="0" smtClean="0">
                <a:solidFill>
                  <a:srgbClr val="0070C0"/>
                </a:solidFill>
              </a:rPr>
              <a:t>cartilage xiphoïde </a:t>
            </a:r>
          </a:p>
          <a:p>
            <a:pPr>
              <a:buNone/>
            </a:pPr>
            <a:r>
              <a:rPr lang="fr-FR" sz="2000" dirty="0" smtClean="0"/>
              <a:t>      Le sternum est formé de 2 faces, 2 bords et 2 extrémités</a:t>
            </a:r>
          </a:p>
          <a:p>
            <a:pPr>
              <a:buNone/>
            </a:pPr>
            <a:r>
              <a:rPr lang="fr-FR" sz="2000" dirty="0" smtClean="0"/>
              <a:t>  -  Face dorsale  ou endothoracique: étroite</a:t>
            </a:r>
          </a:p>
          <a:p>
            <a:pPr>
              <a:buNone/>
            </a:pPr>
            <a:r>
              <a:rPr lang="fr-FR" sz="2000" dirty="0" smtClean="0"/>
              <a:t>  -  Face  ventrale ou </a:t>
            </a:r>
            <a:r>
              <a:rPr lang="fr-FR" sz="2000" dirty="0" err="1" smtClean="0"/>
              <a:t>exothoracique</a:t>
            </a:r>
            <a:r>
              <a:rPr lang="fr-FR" sz="2000" dirty="0" smtClean="0"/>
              <a:t> qui forme à sa partie </a:t>
            </a:r>
            <a:r>
              <a:rPr lang="fr-FR" sz="2000" dirty="0" err="1" smtClean="0"/>
              <a:t>crâniale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70C0"/>
                </a:solidFill>
              </a:rPr>
              <a:t>la crête sternale</a:t>
            </a:r>
          </a:p>
          <a:p>
            <a:pPr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  </a:t>
            </a:r>
            <a:r>
              <a:rPr lang="fr-FR" sz="2000" dirty="0" smtClean="0"/>
              <a:t>-  Bords épais dans les 1ères </a:t>
            </a:r>
            <a:r>
              <a:rPr lang="fr-FR" sz="2000" dirty="0" err="1" smtClean="0"/>
              <a:t>sternèbres</a:t>
            </a:r>
            <a:r>
              <a:rPr lang="fr-FR" sz="2000" dirty="0" smtClean="0"/>
              <a:t> où ils montrent les incisures costales qui correspondent à l’extrémité  ventrale des cartilages costaux</a:t>
            </a:r>
          </a:p>
          <a:p>
            <a:pPr>
              <a:buNone/>
            </a:pPr>
            <a:r>
              <a:rPr lang="fr-FR" sz="2000" dirty="0" smtClean="0"/>
              <a:t>   -  Extrémité </a:t>
            </a:r>
            <a:r>
              <a:rPr lang="fr-FR" sz="2000" dirty="0" err="1" smtClean="0"/>
              <a:t>crâniale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   -  Extrémité caudale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fr-FR" sz="4000" b="1" u="sng" dirty="0" smtClean="0"/>
              <a:t>Particularités  spécifiques</a:t>
            </a:r>
            <a:endParaRPr lang="fr-FR" sz="4000" b="1" u="sng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214974"/>
          </a:xfrm>
        </p:spPr>
        <p:txBody>
          <a:bodyPr/>
          <a:lstStyle/>
          <a:p>
            <a:pPr>
              <a:buNone/>
            </a:pPr>
            <a:r>
              <a:rPr lang="fr-FR" sz="3600" dirty="0" smtClean="0"/>
              <a:t>-    Equidés: </a:t>
            </a:r>
            <a:r>
              <a:rPr lang="fr-FR" sz="3600" dirty="0" smtClean="0">
                <a:solidFill>
                  <a:srgbClr val="0070C0"/>
                </a:solidFill>
              </a:rPr>
              <a:t>7 </a:t>
            </a:r>
            <a:r>
              <a:rPr lang="fr-FR" sz="3600" dirty="0" smtClean="0"/>
              <a:t> </a:t>
            </a:r>
            <a:r>
              <a:rPr lang="fr-FR" sz="3600" dirty="0" err="1" smtClean="0"/>
              <a:t>sternèbres</a:t>
            </a:r>
            <a:endParaRPr lang="fr-FR" sz="36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3600" dirty="0" smtClean="0"/>
              <a:t> Ruminants : </a:t>
            </a:r>
            <a:r>
              <a:rPr lang="fr-FR" sz="3600" dirty="0" smtClean="0">
                <a:solidFill>
                  <a:srgbClr val="0070C0"/>
                </a:solidFill>
              </a:rPr>
              <a:t>7</a:t>
            </a:r>
            <a:r>
              <a:rPr lang="fr-FR" sz="3600" dirty="0" smtClean="0"/>
              <a:t>  </a:t>
            </a:r>
            <a:r>
              <a:rPr lang="fr-FR" sz="3600" dirty="0" err="1" smtClean="0"/>
              <a:t>sternèbres</a:t>
            </a:r>
            <a:endParaRPr lang="fr-FR" sz="36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3600" dirty="0" smtClean="0"/>
              <a:t>Carnivores: </a:t>
            </a:r>
            <a:r>
              <a:rPr lang="fr-FR" sz="3600" dirty="0" smtClean="0">
                <a:solidFill>
                  <a:srgbClr val="0070C0"/>
                </a:solidFill>
              </a:rPr>
              <a:t>8 </a:t>
            </a:r>
            <a:r>
              <a:rPr lang="fr-FR" sz="3600" dirty="0" smtClean="0"/>
              <a:t> </a:t>
            </a:r>
            <a:r>
              <a:rPr lang="fr-FR" sz="3600" dirty="0" err="1" smtClean="0"/>
              <a:t>sternèbres</a:t>
            </a:r>
            <a:r>
              <a:rPr lang="fr-FR" sz="3600" dirty="0" smtClean="0"/>
              <a:t>, parfois 9 chez le chien et 8 chez le chat</a:t>
            </a:r>
          </a:p>
          <a:p>
            <a:pPr>
              <a:buFontTx/>
              <a:buChar char="-"/>
            </a:pPr>
            <a:r>
              <a:rPr lang="fr-FR" sz="3600" dirty="0" smtClean="0"/>
              <a:t>Lapin: </a:t>
            </a:r>
            <a:r>
              <a:rPr lang="fr-FR" sz="3600" dirty="0" smtClean="0">
                <a:solidFill>
                  <a:srgbClr val="0070C0"/>
                </a:solidFill>
              </a:rPr>
              <a:t>6 </a:t>
            </a:r>
            <a:r>
              <a:rPr lang="fr-FR" sz="3600" dirty="0" err="1" smtClean="0"/>
              <a:t>sternèbres</a:t>
            </a:r>
            <a:endParaRPr lang="fr-FR" sz="3600" dirty="0" smtClean="0"/>
          </a:p>
          <a:p>
            <a:pPr>
              <a:buFontTx/>
              <a:buChar char="-"/>
            </a:pPr>
            <a:r>
              <a:rPr lang="fr-FR" sz="3600" dirty="0" smtClean="0"/>
              <a:t>Homme: </a:t>
            </a:r>
            <a:r>
              <a:rPr lang="fr-FR" sz="3600" dirty="0" smtClean="0">
                <a:solidFill>
                  <a:srgbClr val="0070C0"/>
                </a:solidFill>
              </a:rPr>
              <a:t>5 </a:t>
            </a:r>
            <a:r>
              <a:rPr lang="fr-FR" sz="3600" dirty="0" smtClean="0"/>
              <a:t> </a:t>
            </a:r>
            <a:r>
              <a:rPr lang="fr-FR" sz="3600" dirty="0" err="1" smtClean="0"/>
              <a:t>sternèbres</a:t>
            </a:r>
            <a:r>
              <a:rPr lang="fr-FR" sz="3600" dirty="0" smtClean="0"/>
              <a:t>, parfois 4</a:t>
            </a:r>
            <a:endParaRPr lang="fr-FR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fr-FR" sz="3600" u="sng" dirty="0" smtClean="0"/>
              <a:t>STERNUM</a:t>
            </a:r>
            <a:endParaRPr lang="fr-FR" sz="3600" u="sng" dirty="0"/>
          </a:p>
        </p:txBody>
      </p:sp>
      <p:pic>
        <p:nvPicPr>
          <p:cNvPr id="5122" name="Picture 2" descr="C:\Users\HP\Desktop\Stern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14366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fr-FR" sz="3600" b="1" u="sng" dirty="0" smtClean="0"/>
              <a:t>Articulation </a:t>
            </a:r>
            <a:r>
              <a:rPr lang="fr-FR" sz="3600" b="1" u="sng" dirty="0" err="1" smtClean="0"/>
              <a:t>costo</a:t>
            </a:r>
            <a:r>
              <a:rPr lang="fr-FR" sz="3600" b="1" u="sng" dirty="0" smtClean="0"/>
              <a:t>-vertébrale</a:t>
            </a:r>
            <a:endParaRPr lang="fr-FR" sz="3600" b="1" u="sng" dirty="0"/>
          </a:p>
        </p:txBody>
      </p:sp>
      <p:pic>
        <p:nvPicPr>
          <p:cNvPr id="5" name="Picture 2" descr="C:\Users\HP\Desktop\2 côtes, 1 vertèb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14810" y="1428736"/>
            <a:ext cx="4929190" cy="4643469"/>
          </a:xfrm>
          <a:prstGeom prst="rect">
            <a:avLst/>
          </a:prstGeom>
          <a:noFill/>
        </p:spPr>
      </p:pic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572032" cy="578647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Le nombre de vertèbres </a:t>
            </a:r>
          </a:p>
          <a:p>
            <a:pPr>
              <a:buNone/>
            </a:pPr>
            <a:r>
              <a:rPr lang="fr-FR" dirty="0" smtClean="0"/>
              <a:t>thoraciques est </a:t>
            </a:r>
            <a:r>
              <a:rPr lang="fr-FR" dirty="0" smtClean="0">
                <a:solidFill>
                  <a:srgbClr val="FF0000"/>
                </a:solidFill>
              </a:rPr>
              <a:t>égal </a:t>
            </a:r>
            <a:r>
              <a:rPr lang="fr-FR" dirty="0" smtClean="0"/>
              <a:t>au </a:t>
            </a:r>
          </a:p>
          <a:p>
            <a:pPr>
              <a:buNone/>
            </a:pPr>
            <a:r>
              <a:rPr lang="fr-FR" dirty="0" smtClean="0"/>
              <a:t>nombre de </a:t>
            </a:r>
            <a:r>
              <a:rPr lang="fr-FR" dirty="0" smtClean="0">
                <a:solidFill>
                  <a:srgbClr val="FF0000"/>
                </a:solidFill>
              </a:rPr>
              <a:t>paires</a:t>
            </a:r>
            <a:r>
              <a:rPr lang="fr-FR" dirty="0" smtClean="0"/>
              <a:t> de côtes.</a:t>
            </a:r>
          </a:p>
          <a:p>
            <a:pPr>
              <a:buNone/>
            </a:pPr>
            <a:r>
              <a:rPr lang="fr-FR" dirty="0" smtClean="0"/>
              <a:t>Chaque côte s’articule par </a:t>
            </a:r>
          </a:p>
          <a:p>
            <a:pPr>
              <a:buNone/>
            </a:pPr>
            <a:r>
              <a:rPr lang="fr-FR" dirty="0" smtClean="0"/>
              <a:t>son </a:t>
            </a:r>
            <a:r>
              <a:rPr lang="fr-FR" dirty="0" smtClean="0">
                <a:solidFill>
                  <a:srgbClr val="FF0000"/>
                </a:solidFill>
              </a:rPr>
              <a:t>tubercule</a:t>
            </a:r>
            <a:r>
              <a:rPr lang="fr-FR" dirty="0" smtClean="0"/>
              <a:t> au </a:t>
            </a:r>
            <a:r>
              <a:rPr lang="fr-FR" dirty="0" smtClean="0">
                <a:solidFill>
                  <a:srgbClr val="00B0F0"/>
                </a:solidFill>
              </a:rPr>
              <a:t>processus </a:t>
            </a:r>
          </a:p>
          <a:p>
            <a:pPr>
              <a:buNone/>
            </a:pPr>
            <a:r>
              <a:rPr lang="fr-FR" dirty="0" smtClean="0">
                <a:solidFill>
                  <a:srgbClr val="00B0F0"/>
                </a:solidFill>
              </a:rPr>
              <a:t>transverse </a:t>
            </a:r>
            <a:r>
              <a:rPr lang="fr-FR" dirty="0" smtClean="0"/>
              <a:t>de la vertèbre de </a:t>
            </a:r>
          </a:p>
          <a:p>
            <a:pPr>
              <a:buNone/>
            </a:pPr>
            <a:r>
              <a:rPr lang="fr-FR" dirty="0" smtClean="0">
                <a:solidFill>
                  <a:srgbClr val="00B0F0"/>
                </a:solidFill>
              </a:rPr>
              <a:t>même rang </a:t>
            </a:r>
            <a:r>
              <a:rPr lang="fr-FR" dirty="0" smtClean="0"/>
              <a:t>et par sa </a:t>
            </a:r>
            <a:r>
              <a:rPr lang="fr-FR" dirty="0" smtClean="0">
                <a:solidFill>
                  <a:srgbClr val="FF0000"/>
                </a:solidFill>
              </a:rPr>
              <a:t>tête</a:t>
            </a:r>
            <a:r>
              <a:rPr lang="fr-FR" dirty="0" smtClean="0"/>
              <a:t> au </a:t>
            </a:r>
          </a:p>
          <a:p>
            <a:pPr>
              <a:buNone/>
            </a:pPr>
            <a:r>
              <a:rPr lang="fr-FR" dirty="0" smtClean="0">
                <a:solidFill>
                  <a:srgbClr val="00B0F0"/>
                </a:solidFill>
              </a:rPr>
              <a:t>corps</a:t>
            </a:r>
            <a:r>
              <a:rPr lang="fr-FR" dirty="0" smtClean="0"/>
              <a:t> de la vertèbre de </a:t>
            </a:r>
          </a:p>
          <a:p>
            <a:pPr>
              <a:buNone/>
            </a:pPr>
            <a:r>
              <a:rPr lang="fr-FR" dirty="0" smtClean="0">
                <a:solidFill>
                  <a:srgbClr val="00B0F0"/>
                </a:solidFill>
              </a:rPr>
              <a:t>même rang </a:t>
            </a:r>
            <a:r>
              <a:rPr lang="fr-FR" dirty="0" smtClean="0"/>
              <a:t>et celui de la </a:t>
            </a:r>
          </a:p>
          <a:p>
            <a:pPr>
              <a:buNone/>
            </a:pPr>
            <a:r>
              <a:rPr lang="fr-FR" dirty="0" smtClean="0">
                <a:solidFill>
                  <a:srgbClr val="00B0F0"/>
                </a:solidFill>
              </a:rPr>
              <a:t>précédente.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fr-FR" b="1" dirty="0" smtClean="0"/>
              <a:t>  </a:t>
            </a:r>
            <a:r>
              <a:rPr lang="fr-FR" b="1" u="sng" dirty="0" smtClean="0"/>
              <a:t>Thorax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857916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    Ou </a:t>
            </a:r>
            <a:r>
              <a:rPr lang="fr-FR" sz="2400" dirty="0" smtClean="0">
                <a:solidFill>
                  <a:srgbClr val="0070C0"/>
                </a:solidFill>
              </a:rPr>
              <a:t>cage thoracique</a:t>
            </a:r>
            <a:r>
              <a:rPr lang="fr-FR" sz="2400" dirty="0" smtClean="0"/>
              <a:t>, il loge les organes essentiels de la</a:t>
            </a:r>
          </a:p>
          <a:p>
            <a:pPr>
              <a:buNone/>
            </a:pPr>
            <a:r>
              <a:rPr lang="fr-FR" sz="2400" dirty="0" smtClean="0"/>
              <a:t>    circulation et de la respiration.</a:t>
            </a:r>
          </a:p>
          <a:p>
            <a:pPr>
              <a:buNone/>
            </a:pPr>
            <a:r>
              <a:rPr lang="fr-FR" sz="2400" dirty="0" smtClean="0"/>
              <a:t>    Il est constitué par:</a:t>
            </a:r>
          </a:p>
          <a:p>
            <a:pPr>
              <a:buNone/>
            </a:pPr>
            <a:r>
              <a:rPr lang="fr-FR" sz="2400" dirty="0" smtClean="0"/>
              <a:t>    - Dorsalement: </a:t>
            </a:r>
            <a:r>
              <a:rPr lang="fr-FR" sz="2400" dirty="0" smtClean="0">
                <a:solidFill>
                  <a:srgbClr val="FF0000"/>
                </a:solidFill>
              </a:rPr>
              <a:t>les vertèbres thoraciques</a:t>
            </a:r>
          </a:p>
          <a:p>
            <a:pPr>
              <a:buNone/>
            </a:pPr>
            <a:r>
              <a:rPr lang="fr-FR" sz="2400" dirty="0" smtClean="0"/>
              <a:t>    - </a:t>
            </a:r>
            <a:r>
              <a:rPr lang="fr-FR" sz="2400" dirty="0" err="1" smtClean="0"/>
              <a:t>Ventralement</a:t>
            </a:r>
            <a:r>
              <a:rPr lang="fr-FR" sz="2400" dirty="0" smtClean="0"/>
              <a:t>: </a:t>
            </a:r>
            <a:r>
              <a:rPr lang="fr-FR" sz="2400" dirty="0" smtClean="0">
                <a:solidFill>
                  <a:srgbClr val="FF0000"/>
                </a:solidFill>
              </a:rPr>
              <a:t>le sternum</a:t>
            </a:r>
          </a:p>
          <a:p>
            <a:pPr>
              <a:buNone/>
            </a:pPr>
            <a:r>
              <a:rPr lang="fr-FR" sz="2400" dirty="0" smtClean="0"/>
              <a:t>    - Latéralement: </a:t>
            </a:r>
            <a:r>
              <a:rPr lang="fr-FR" sz="2400" dirty="0" smtClean="0">
                <a:solidFill>
                  <a:srgbClr val="FF0000"/>
                </a:solidFill>
              </a:rPr>
              <a:t>les côtes </a:t>
            </a:r>
          </a:p>
          <a:p>
            <a:pPr>
              <a:buNone/>
            </a:pPr>
            <a:r>
              <a:rPr lang="fr-FR" sz="2000" dirty="0" smtClean="0"/>
              <a:t>                                        </a:t>
            </a:r>
            <a:r>
              <a:rPr lang="fr-FR" sz="2800" b="1" u="sng" dirty="0" smtClean="0"/>
              <a:t>Thorax dans son ensemble</a:t>
            </a:r>
          </a:p>
          <a:p>
            <a:pPr>
              <a:buFontTx/>
              <a:buChar char="-"/>
            </a:pPr>
            <a:r>
              <a:rPr lang="fr-FR" sz="2400" dirty="0" smtClean="0"/>
              <a:t>Face dorsale: vertèbres thoraciques + </a:t>
            </a:r>
            <a:r>
              <a:rPr lang="fr-FR" sz="2400" dirty="0" smtClean="0"/>
              <a:t>extrémité</a:t>
            </a:r>
            <a:r>
              <a:rPr lang="fr-FR" sz="2400" dirty="0" smtClean="0"/>
              <a:t> </a:t>
            </a:r>
            <a:r>
              <a:rPr lang="fr-FR" sz="2400" dirty="0" smtClean="0"/>
              <a:t>dorsale des côtes</a:t>
            </a:r>
          </a:p>
          <a:p>
            <a:pPr>
              <a:buFontTx/>
              <a:buChar char="-"/>
            </a:pPr>
            <a:r>
              <a:rPr lang="fr-FR" sz="2400" dirty="0" smtClean="0"/>
              <a:t>Face ventrale: sternum</a:t>
            </a:r>
          </a:p>
          <a:p>
            <a:pPr>
              <a:buFontTx/>
              <a:buChar char="-"/>
            </a:pPr>
            <a:r>
              <a:rPr lang="fr-FR" sz="2400" dirty="0" smtClean="0"/>
              <a:t>Faces latérales: côtes séparées par les espaces intercostaux, formés de muscles intercostaux</a:t>
            </a:r>
          </a:p>
          <a:p>
            <a:pPr>
              <a:buFontTx/>
              <a:buChar char="-"/>
            </a:pPr>
            <a:r>
              <a:rPr lang="fr-FR" sz="2400" dirty="0" smtClean="0"/>
              <a:t>Base: ouverture caudale fermée par </a:t>
            </a:r>
            <a:r>
              <a:rPr lang="fr-FR" sz="2400" dirty="0" smtClean="0">
                <a:solidFill>
                  <a:srgbClr val="0070C0"/>
                </a:solidFill>
              </a:rPr>
              <a:t>le diaphragme</a:t>
            </a:r>
          </a:p>
          <a:p>
            <a:pPr>
              <a:buFontTx/>
              <a:buChar char="-"/>
            </a:pPr>
            <a:r>
              <a:rPr lang="fr-FR" sz="2400" dirty="0" smtClean="0"/>
              <a:t>Sommet: ouverture </a:t>
            </a:r>
            <a:r>
              <a:rPr lang="fr-FR" sz="2400" dirty="0" err="1" smtClean="0"/>
              <a:t>crâniale</a:t>
            </a:r>
            <a:r>
              <a:rPr lang="fr-FR" sz="2400" dirty="0" smtClean="0"/>
              <a:t> ou </a:t>
            </a:r>
            <a:r>
              <a:rPr lang="fr-FR" sz="2400" dirty="0" smtClean="0">
                <a:solidFill>
                  <a:srgbClr val="0070C0"/>
                </a:solidFill>
              </a:rPr>
              <a:t>entrée de la poitrine </a:t>
            </a:r>
            <a:r>
              <a:rPr lang="fr-FR" sz="2400" dirty="0" smtClean="0"/>
              <a:t>où passent la trachée, l’œsophage et d’importants vaisseaux et nerfs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fr-FR" sz="3600" u="sng" dirty="0" smtClean="0"/>
              <a:t>Cage  thoracique- Homme</a:t>
            </a:r>
            <a:endParaRPr lang="fr-FR" sz="3600" u="sng" dirty="0"/>
          </a:p>
        </p:txBody>
      </p:sp>
      <p:pic>
        <p:nvPicPr>
          <p:cNvPr id="3074" name="Picture 2" descr="C:\Users\HP\Desktop\Côt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Références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Barone</a:t>
            </a:r>
            <a:r>
              <a:rPr lang="fr-FR" dirty="0" smtClean="0"/>
              <a:t> R. : Anatomie comparée des mammifères domestiques, Tome 1: Ostéologie</a:t>
            </a:r>
          </a:p>
          <a:p>
            <a:r>
              <a:rPr lang="fr-FR" dirty="0" smtClean="0"/>
              <a:t>Atlas d’ostéologie : Ecole Nationale Vétérinaire d’</a:t>
            </a:r>
            <a:r>
              <a:rPr lang="fr-FR" dirty="0" err="1" smtClean="0"/>
              <a:t>Alfort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Pr. </a:t>
            </a:r>
            <a:r>
              <a:rPr lang="fr-FR" dirty="0" err="1" smtClean="0"/>
              <a:t>Tekkouk</a:t>
            </a:r>
            <a:r>
              <a:rPr lang="fr-FR" dirty="0" smtClean="0"/>
              <a:t> –</a:t>
            </a:r>
            <a:r>
              <a:rPr lang="fr-FR" dirty="0" err="1" smtClean="0"/>
              <a:t>Zemmouchi</a:t>
            </a:r>
            <a:r>
              <a:rPr lang="fr-FR" dirty="0" smtClean="0"/>
              <a:t>  F.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fr-FR" sz="3600" u="sng" dirty="0" smtClean="0"/>
              <a:t>Vertèbre  lombaire -Equidé</a:t>
            </a:r>
            <a:endParaRPr lang="fr-FR" sz="3600" u="sng" dirty="0"/>
          </a:p>
        </p:txBody>
      </p:sp>
      <p:pic>
        <p:nvPicPr>
          <p:cNvPr id="8194" name="Picture 2" descr="C:\Users\HP\Desktop\V.lomb Equ cr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490674" cy="2857520"/>
          </a:xfrm>
          <a:prstGeom prst="rect">
            <a:avLst/>
          </a:prstGeom>
          <a:noFill/>
        </p:spPr>
      </p:pic>
      <p:pic>
        <p:nvPicPr>
          <p:cNvPr id="8195" name="Picture 3" descr="C:\Users\HP\Desktop\V.lom Equ ca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4143372" cy="2857520"/>
          </a:xfrm>
          <a:prstGeom prst="rect">
            <a:avLst/>
          </a:prstGeom>
          <a:noFill/>
        </p:spPr>
      </p:pic>
      <p:pic>
        <p:nvPicPr>
          <p:cNvPr id="8196" name="Picture 4" descr="C:\Users\HP\Desktop\V.lom Equ l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100387"/>
            <a:ext cx="2185987" cy="375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fr-FR" sz="4000" u="sng" dirty="0" smtClean="0"/>
              <a:t>Vertèbre  lombaire -Bovin</a:t>
            </a:r>
            <a:endParaRPr lang="fr-FR" sz="4000" u="sng" dirty="0"/>
          </a:p>
        </p:txBody>
      </p:sp>
      <p:pic>
        <p:nvPicPr>
          <p:cNvPr id="9218" name="Picture 2" descr="C:\Users\HP\Desktop\V.lom Bov cr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643470" cy="2357454"/>
          </a:xfrm>
          <a:prstGeom prst="rect">
            <a:avLst/>
          </a:prstGeom>
          <a:noFill/>
        </p:spPr>
      </p:pic>
      <p:pic>
        <p:nvPicPr>
          <p:cNvPr id="9219" name="Picture 3" descr="C:\Users\HP\Desktop\V.lomb Bov ca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4429124" cy="2357454"/>
          </a:xfrm>
          <a:prstGeom prst="rect">
            <a:avLst/>
          </a:prstGeom>
          <a:noFill/>
        </p:spPr>
      </p:pic>
      <p:pic>
        <p:nvPicPr>
          <p:cNvPr id="9220" name="Picture 4" descr="C:\Users\HP\Desktop\V.lomb Bov l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143248"/>
            <a:ext cx="350046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fr-FR" sz="3600" u="sng" dirty="0" smtClean="0"/>
              <a:t>Vertèbre lombaire- Chien</a:t>
            </a:r>
            <a:endParaRPr lang="fr-FR" sz="3600" u="sng" dirty="0"/>
          </a:p>
        </p:txBody>
      </p:sp>
      <p:pic>
        <p:nvPicPr>
          <p:cNvPr id="10242" name="Picture 2" descr="C:\Users\HP\Desktop\V.lomb Chn cr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214842" cy="3000396"/>
          </a:xfrm>
          <a:prstGeom prst="rect">
            <a:avLst/>
          </a:prstGeom>
          <a:noFill/>
        </p:spPr>
      </p:pic>
      <p:pic>
        <p:nvPicPr>
          <p:cNvPr id="10243" name="Picture 3" descr="C:\Users\HP\Desktop\V.lomb Chn ca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4117975" cy="3000396"/>
          </a:xfrm>
          <a:prstGeom prst="rect">
            <a:avLst/>
          </a:prstGeom>
          <a:noFill/>
        </p:spPr>
      </p:pic>
      <p:pic>
        <p:nvPicPr>
          <p:cNvPr id="10244" name="Picture 4" descr="C:\Users\HP\Desktop\V.lomb Chn l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643314"/>
            <a:ext cx="3249613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/>
          <a:lstStyle/>
          <a:p>
            <a:r>
              <a:rPr lang="fr-FR" sz="4000" b="1" u="sng" dirty="0" smtClean="0"/>
              <a:t>Os  sacrum</a:t>
            </a:r>
            <a:endParaRPr lang="fr-FR" sz="40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72230"/>
          </a:xfrm>
        </p:spPr>
        <p:txBody>
          <a:bodyPr/>
          <a:lstStyle/>
          <a:p>
            <a:pPr algn="ctr">
              <a:buNone/>
            </a:pPr>
            <a:r>
              <a:rPr lang="fr-FR" sz="1800" dirty="0" smtClean="0"/>
              <a:t>   </a:t>
            </a:r>
            <a:endParaRPr lang="fr-FR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900" dirty="0" smtClean="0"/>
              <a:t>      Base de la région de la </a:t>
            </a:r>
            <a:r>
              <a:rPr lang="fr-FR" sz="1900" dirty="0" smtClean="0">
                <a:solidFill>
                  <a:srgbClr val="0070C0"/>
                </a:solidFill>
              </a:rPr>
              <a:t>croupe</a:t>
            </a:r>
            <a:r>
              <a:rPr lang="fr-FR" sz="1900" dirty="0" smtClean="0"/>
              <a:t>. Pièce impaire qui  résulte de l’union des </a:t>
            </a:r>
            <a:r>
              <a:rPr lang="fr-FR" sz="1900" dirty="0" smtClean="0">
                <a:solidFill>
                  <a:srgbClr val="0070C0"/>
                </a:solidFill>
              </a:rPr>
              <a:t>vertèbres sacrales.</a:t>
            </a:r>
          </a:p>
          <a:p>
            <a:pPr>
              <a:buNone/>
            </a:pPr>
            <a:r>
              <a:rPr lang="fr-FR" sz="1900" dirty="0" smtClean="0"/>
              <a:t>      Articulé </a:t>
            </a:r>
            <a:r>
              <a:rPr lang="fr-FR" sz="1900" dirty="0" err="1" smtClean="0"/>
              <a:t>crânialement</a:t>
            </a:r>
            <a:r>
              <a:rPr lang="fr-FR" sz="1900" dirty="0" smtClean="0"/>
              <a:t> à la  dernière vertèbre lombaire et caudalement à la 1</a:t>
            </a:r>
            <a:r>
              <a:rPr lang="fr-FR" sz="1900" baseline="30000" dirty="0" smtClean="0"/>
              <a:t>ère</a:t>
            </a:r>
            <a:r>
              <a:rPr lang="fr-FR" sz="1900" dirty="0" smtClean="0"/>
              <a:t> vertèbre coccygienne, il s’unit latéralement aux </a:t>
            </a:r>
            <a:r>
              <a:rPr lang="fr-FR" sz="1900" dirty="0" smtClean="0">
                <a:solidFill>
                  <a:srgbClr val="0070C0"/>
                </a:solidFill>
              </a:rPr>
              <a:t>os coxaux </a:t>
            </a:r>
            <a:r>
              <a:rPr lang="fr-FR" sz="1900" dirty="0" smtClean="0"/>
              <a:t>avec lesquels il constituent le </a:t>
            </a:r>
            <a:r>
              <a:rPr lang="fr-FR" sz="1900" dirty="0" smtClean="0">
                <a:solidFill>
                  <a:srgbClr val="0070C0"/>
                </a:solidFill>
              </a:rPr>
              <a:t>bassin</a:t>
            </a:r>
            <a:r>
              <a:rPr lang="fr-FR" sz="1900" dirty="0" smtClean="0"/>
              <a:t> ou </a:t>
            </a:r>
            <a:r>
              <a:rPr lang="fr-FR" sz="1900" dirty="0" smtClean="0">
                <a:solidFill>
                  <a:srgbClr val="0070C0"/>
                </a:solidFill>
              </a:rPr>
              <a:t>pelvis</a:t>
            </a:r>
          </a:p>
          <a:p>
            <a:pPr>
              <a:buNone/>
            </a:pPr>
            <a:r>
              <a:rPr lang="fr-FR" sz="1900" dirty="0" smtClean="0">
                <a:solidFill>
                  <a:srgbClr val="0070C0"/>
                </a:solidFill>
              </a:rPr>
              <a:t>      </a:t>
            </a:r>
            <a:r>
              <a:rPr lang="fr-FR" sz="1900" dirty="0" smtClean="0"/>
              <a:t>Aplati </a:t>
            </a:r>
            <a:r>
              <a:rPr lang="fr-FR" sz="1900" dirty="0" err="1" smtClean="0"/>
              <a:t>dorso</a:t>
            </a:r>
            <a:r>
              <a:rPr lang="fr-FR" sz="1900" dirty="0" smtClean="0"/>
              <a:t>-</a:t>
            </a:r>
            <a:r>
              <a:rPr lang="fr-FR" sz="1900" dirty="0" err="1" smtClean="0"/>
              <a:t>ventralement</a:t>
            </a:r>
            <a:r>
              <a:rPr lang="fr-FR" sz="1900" dirty="0" smtClean="0"/>
              <a:t>, élargi à sa partie </a:t>
            </a:r>
            <a:r>
              <a:rPr lang="fr-FR" sz="1900" dirty="0" err="1" smtClean="0"/>
              <a:t>crâniale</a:t>
            </a:r>
            <a:r>
              <a:rPr lang="fr-FR" sz="1900" dirty="0" smtClean="0"/>
              <a:t> et rétréci à sa partie caudale, il est triangulaire et présente 2 faces, 2 bords ,une base et un sommet ou apex</a:t>
            </a:r>
          </a:p>
          <a:p>
            <a:pPr>
              <a:buNone/>
            </a:pPr>
            <a:r>
              <a:rPr lang="fr-FR" sz="1900" dirty="0" smtClean="0"/>
              <a:t>    - </a:t>
            </a:r>
            <a:r>
              <a:rPr lang="fr-FR" sz="1900" u="sng" dirty="0" smtClean="0">
                <a:solidFill>
                  <a:srgbClr val="FF0000"/>
                </a:solidFill>
              </a:rPr>
              <a:t>Face dorsale </a:t>
            </a:r>
            <a:r>
              <a:rPr lang="fr-FR" sz="1900" dirty="0" smtClean="0"/>
              <a:t>: montre sur le plan médian la série des processus épineux sacraux; Leur ensemble constitue : </a:t>
            </a:r>
            <a:r>
              <a:rPr lang="fr-FR" sz="1900" dirty="0" smtClean="0">
                <a:solidFill>
                  <a:srgbClr val="0070C0"/>
                </a:solidFill>
              </a:rPr>
              <a:t>la crête sacrale médiane</a:t>
            </a:r>
            <a:r>
              <a:rPr lang="fr-FR" sz="1900" dirty="0" smtClean="0"/>
              <a:t>, sur les côtés s’ouvrent </a:t>
            </a:r>
            <a:r>
              <a:rPr lang="fr-FR" sz="1900" smtClean="0"/>
              <a:t>les foramens </a:t>
            </a:r>
            <a:r>
              <a:rPr lang="fr-FR" sz="1900" dirty="0" smtClean="0"/>
              <a:t>sacraux dorsaux.</a:t>
            </a:r>
          </a:p>
          <a:p>
            <a:pPr>
              <a:buNone/>
            </a:pPr>
            <a:r>
              <a:rPr lang="fr-FR" sz="1900" dirty="0" smtClean="0"/>
              <a:t>       Latéralement se trouvent </a:t>
            </a:r>
            <a:r>
              <a:rPr lang="fr-FR" sz="1900" dirty="0" smtClean="0">
                <a:solidFill>
                  <a:srgbClr val="0070C0"/>
                </a:solidFill>
              </a:rPr>
              <a:t>la crête sacrale latérale</a:t>
            </a:r>
            <a:r>
              <a:rPr lang="fr-FR" sz="1900" dirty="0" smtClean="0"/>
              <a:t>, située à la base des processus transverses</a:t>
            </a:r>
          </a:p>
          <a:p>
            <a:pPr>
              <a:buNone/>
            </a:pPr>
            <a:r>
              <a:rPr lang="fr-FR" sz="1900" dirty="0" smtClean="0"/>
              <a:t>     - </a:t>
            </a:r>
            <a:r>
              <a:rPr lang="fr-FR" sz="1900" u="sng" dirty="0" smtClean="0">
                <a:solidFill>
                  <a:srgbClr val="FF0000"/>
                </a:solidFill>
              </a:rPr>
              <a:t>Face pelvienne</a:t>
            </a:r>
            <a:r>
              <a:rPr lang="fr-FR" sz="1900" dirty="0" smtClean="0"/>
              <a:t>: forme la paroi dorsale du bassin. Elle montre dans sa région médiane la série des corps vertébraux .</a:t>
            </a:r>
          </a:p>
          <a:p>
            <a:pPr>
              <a:buNone/>
            </a:pPr>
            <a:r>
              <a:rPr lang="fr-FR" sz="1900" dirty="0" smtClean="0"/>
              <a:t>       De chaque côté s’ouvrent les foramens sacraux pelviens</a:t>
            </a:r>
          </a:p>
          <a:p>
            <a:pPr>
              <a:buNone/>
            </a:pPr>
            <a:r>
              <a:rPr lang="fr-FR" sz="1900" dirty="0" smtClean="0"/>
              <a:t>     - Chaque </a:t>
            </a:r>
            <a:r>
              <a:rPr lang="fr-FR" sz="1900" u="sng" dirty="0" smtClean="0">
                <a:solidFill>
                  <a:srgbClr val="FF0000"/>
                </a:solidFill>
              </a:rPr>
              <a:t>bord</a:t>
            </a:r>
            <a:r>
              <a:rPr lang="fr-FR" sz="1900" dirty="0" smtClean="0"/>
              <a:t> appartient à une partie latérale du sacrum et résulte de la </a:t>
            </a:r>
            <a:r>
              <a:rPr lang="fr-FR" sz="1900" dirty="0" smtClean="0">
                <a:solidFill>
                  <a:srgbClr val="0070C0"/>
                </a:solidFill>
              </a:rPr>
              <a:t>soudure de tous les processus transverses. </a:t>
            </a:r>
          </a:p>
          <a:p>
            <a:pPr>
              <a:buNone/>
            </a:pPr>
            <a:endParaRPr lang="fr-FR" sz="1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>
                <a:solidFill>
                  <a:srgbClr val="0070C0"/>
                </a:solidFill>
              </a:rPr>
              <a:t>1</a:t>
            </a:r>
            <a:r>
              <a:rPr lang="fr-FR" baseline="30000" dirty="0" smtClean="0">
                <a:solidFill>
                  <a:srgbClr val="0070C0"/>
                </a:solidFill>
              </a:rPr>
              <a:t>er</a:t>
            </a:r>
            <a:r>
              <a:rPr lang="fr-FR" dirty="0" smtClean="0">
                <a:solidFill>
                  <a:srgbClr val="0070C0"/>
                </a:solidFill>
              </a:rPr>
              <a:t> processus transverse </a:t>
            </a:r>
            <a:r>
              <a:rPr lang="fr-FR" dirty="0" smtClean="0"/>
              <a:t>est large et plus épais que les autres , il forme une expansion appelée: </a:t>
            </a:r>
            <a:r>
              <a:rPr lang="fr-FR" dirty="0" smtClean="0">
                <a:solidFill>
                  <a:srgbClr val="FF0000"/>
                </a:solidFill>
              </a:rPr>
              <a:t>aile du sacrum </a:t>
            </a:r>
          </a:p>
          <a:p>
            <a:r>
              <a:rPr lang="fr-FR" dirty="0" smtClean="0"/>
              <a:t>A sa face dorsale se trouve une surface articulaire </a:t>
            </a:r>
            <a:r>
              <a:rPr lang="fr-FR" dirty="0" err="1" smtClean="0"/>
              <a:t>planiforme</a:t>
            </a:r>
            <a:r>
              <a:rPr lang="fr-FR" dirty="0" smtClean="0"/>
              <a:t> ,irrégulière qui rappelle l’oreille humaine, c’est </a:t>
            </a:r>
            <a:r>
              <a:rPr lang="fr-FR" dirty="0" smtClean="0">
                <a:solidFill>
                  <a:srgbClr val="0070C0"/>
                </a:solidFill>
              </a:rPr>
              <a:t>la surface auriculaire </a:t>
            </a:r>
            <a:r>
              <a:rPr lang="fr-FR" dirty="0" smtClean="0"/>
              <a:t>qui répond à la surface correspondante de l’os ilium.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543956" cy="5840435"/>
          </a:xfrm>
        </p:spPr>
        <p:txBody>
          <a:bodyPr/>
          <a:lstStyle/>
          <a:p>
            <a:pPr>
              <a:buNone/>
            </a:pPr>
            <a:r>
              <a:rPr lang="fr-FR" sz="2800" dirty="0" smtClean="0"/>
              <a:t>  - </a:t>
            </a:r>
            <a:r>
              <a:rPr lang="fr-FR" sz="2800" u="sng" dirty="0" smtClean="0">
                <a:solidFill>
                  <a:srgbClr val="FF0000"/>
                </a:solidFill>
              </a:rPr>
              <a:t>La base </a:t>
            </a:r>
            <a:r>
              <a:rPr lang="fr-FR" sz="2800" dirty="0" smtClean="0"/>
              <a:t>est </a:t>
            </a:r>
            <a:r>
              <a:rPr lang="fr-FR" sz="2800" dirty="0" err="1" smtClean="0"/>
              <a:t>crâniale</a:t>
            </a:r>
            <a:r>
              <a:rPr lang="fr-FR" sz="2800" dirty="0" smtClean="0"/>
              <a:t> et s’articule à la dernière vertèbre lombaire.</a:t>
            </a:r>
          </a:p>
          <a:p>
            <a:pPr>
              <a:buNone/>
            </a:pPr>
            <a:r>
              <a:rPr lang="fr-FR" sz="2800" dirty="0" smtClean="0"/>
              <a:t>    Dorsalement à la tête de la 1</a:t>
            </a:r>
            <a:r>
              <a:rPr lang="fr-FR" sz="2800" baseline="30000" dirty="0" smtClean="0"/>
              <a:t>ère </a:t>
            </a:r>
            <a:r>
              <a:rPr lang="fr-FR" sz="2800" dirty="0" smtClean="0"/>
              <a:t>  vertèbre sacrale, un large orifice constitue l’entrée du </a:t>
            </a:r>
            <a:r>
              <a:rPr lang="fr-FR" sz="2800" dirty="0" smtClean="0">
                <a:solidFill>
                  <a:srgbClr val="0070C0"/>
                </a:solidFill>
              </a:rPr>
              <a:t>canal sacral </a:t>
            </a:r>
            <a:r>
              <a:rPr lang="fr-FR" sz="2800" dirty="0" smtClean="0"/>
              <a:t>surmonté de chaque côté par le processus articulaire </a:t>
            </a:r>
            <a:r>
              <a:rPr lang="fr-FR" sz="2800" dirty="0" err="1" smtClean="0"/>
              <a:t>crânial</a:t>
            </a:r>
            <a:r>
              <a:rPr lang="fr-FR" sz="2800" dirty="0" smtClean="0"/>
              <a:t>.</a:t>
            </a:r>
          </a:p>
          <a:p>
            <a:pPr>
              <a:buNone/>
            </a:pPr>
            <a:r>
              <a:rPr lang="fr-FR" sz="2800" dirty="0" smtClean="0"/>
              <a:t>   - </a:t>
            </a:r>
            <a:r>
              <a:rPr lang="fr-FR" sz="2800" u="sng" dirty="0" smtClean="0">
                <a:solidFill>
                  <a:srgbClr val="FF0000"/>
                </a:solidFill>
              </a:rPr>
              <a:t>L’apex</a:t>
            </a:r>
            <a:r>
              <a:rPr lang="fr-FR" sz="2800" u="sng" dirty="0" smtClean="0"/>
              <a:t> </a:t>
            </a:r>
            <a:r>
              <a:rPr lang="fr-FR" sz="2800" dirty="0" smtClean="0"/>
              <a:t>ou sommet est caudal, il montre l’ouverture terminale du canal sacral surmonté par le dernier processus épineux sacral.</a:t>
            </a:r>
          </a:p>
          <a:p>
            <a:pPr>
              <a:buNone/>
            </a:pPr>
            <a:r>
              <a:rPr lang="fr-FR" sz="2800" dirty="0" smtClean="0"/>
              <a:t>     Le canal sacral est aplati </a:t>
            </a:r>
            <a:r>
              <a:rPr lang="fr-FR" sz="2800" dirty="0" err="1" smtClean="0"/>
              <a:t>dorso</a:t>
            </a:r>
            <a:r>
              <a:rPr lang="fr-FR" sz="2800" dirty="0" smtClean="0"/>
              <a:t>-</a:t>
            </a:r>
            <a:r>
              <a:rPr lang="fr-FR" sz="2800" dirty="0" err="1" smtClean="0"/>
              <a:t>ventralement</a:t>
            </a:r>
            <a:r>
              <a:rPr lang="fr-FR" sz="2800" dirty="0" smtClean="0"/>
              <a:t>, large au niveau de la base, il diminue de largeur en direction caudale.</a:t>
            </a:r>
          </a:p>
          <a:p>
            <a:pPr>
              <a:buNone/>
            </a:pPr>
            <a:r>
              <a:rPr lang="fr-FR" sz="2800" dirty="0" smtClean="0"/>
              <a:t>     Au niveau de chaque espace intervertébral     </a:t>
            </a:r>
          </a:p>
          <a:p>
            <a:pPr>
              <a:buNone/>
            </a:pPr>
            <a:r>
              <a:rPr lang="fr-FR" sz="2800" dirty="0" smtClean="0"/>
              <a:t>     s’ouvrent les foramens intervertébraux.  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fr-FR" sz="4000" b="1" u="sng" dirty="0" smtClean="0"/>
              <a:t>Particularités  spécifiques</a:t>
            </a:r>
            <a:endParaRPr lang="fr-FR" sz="4000" b="1" u="sng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fr-FR" sz="2600" dirty="0" smtClean="0"/>
              <a:t>-    Equidés: </a:t>
            </a:r>
            <a:r>
              <a:rPr lang="fr-FR" sz="2600" dirty="0" smtClean="0">
                <a:solidFill>
                  <a:srgbClr val="FF0000"/>
                </a:solidFill>
              </a:rPr>
              <a:t>5</a:t>
            </a:r>
            <a:r>
              <a:rPr lang="fr-FR" sz="2600" dirty="0" smtClean="0"/>
              <a:t> vertèbres sacrales, les processus épineux </a:t>
            </a:r>
            <a:r>
              <a:rPr lang="fr-FR" sz="2600" dirty="0" smtClean="0">
                <a:solidFill>
                  <a:srgbClr val="FF0000"/>
                </a:solidFill>
              </a:rPr>
              <a:t>ne se soudent que par leur base</a:t>
            </a:r>
            <a:r>
              <a:rPr lang="fr-FR" sz="2600" dirty="0" smtClean="0"/>
              <a:t> et restent entièrement séparés</a:t>
            </a:r>
            <a:endParaRPr lang="fr-FR" sz="26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2600" dirty="0" smtClean="0"/>
              <a:t>Grands ruminants : </a:t>
            </a:r>
            <a:r>
              <a:rPr lang="fr-FR" sz="2600" dirty="0" smtClean="0">
                <a:solidFill>
                  <a:srgbClr val="FF0000"/>
                </a:solidFill>
              </a:rPr>
              <a:t>5</a:t>
            </a:r>
            <a:r>
              <a:rPr lang="fr-FR" sz="2600" dirty="0" smtClean="0"/>
              <a:t> vertèbres sacrales, les processus épineux sont </a:t>
            </a:r>
            <a:r>
              <a:rPr lang="fr-FR" sz="2600" dirty="0" smtClean="0">
                <a:solidFill>
                  <a:srgbClr val="FF0000"/>
                </a:solidFill>
              </a:rPr>
              <a:t>complètement soudés</a:t>
            </a:r>
          </a:p>
          <a:p>
            <a:pPr>
              <a:buFontTx/>
              <a:buChar char="-"/>
            </a:pPr>
            <a:r>
              <a:rPr lang="fr-FR" sz="2600" dirty="0" smtClean="0"/>
              <a:t>Mouton: </a:t>
            </a:r>
            <a:r>
              <a:rPr lang="fr-FR" sz="2600" dirty="0" smtClean="0">
                <a:solidFill>
                  <a:srgbClr val="FF0000"/>
                </a:solidFill>
              </a:rPr>
              <a:t>4</a:t>
            </a:r>
            <a:r>
              <a:rPr lang="fr-FR" sz="2600" dirty="0" smtClean="0"/>
              <a:t> vertèbres sacrales, la dernière de soude à l’os de </a:t>
            </a:r>
            <a:r>
              <a:rPr lang="fr-FR" sz="2600" dirty="0" smtClean="0">
                <a:solidFill>
                  <a:srgbClr val="FF0000"/>
                </a:solidFill>
              </a:rPr>
              <a:t>façon tardive</a:t>
            </a:r>
          </a:p>
          <a:p>
            <a:pPr>
              <a:buFontTx/>
              <a:buChar char="-"/>
            </a:pPr>
            <a:r>
              <a:rPr lang="fr-FR" sz="2600" dirty="0" smtClean="0"/>
              <a:t>Chèvre: </a:t>
            </a:r>
            <a:r>
              <a:rPr lang="fr-FR" sz="2600" dirty="0" smtClean="0">
                <a:solidFill>
                  <a:srgbClr val="FF0000"/>
                </a:solidFill>
              </a:rPr>
              <a:t>5 </a:t>
            </a:r>
            <a:r>
              <a:rPr lang="fr-FR" sz="2600" dirty="0" smtClean="0"/>
              <a:t>vertèbres sacrales, rarement 4, la dernière </a:t>
            </a:r>
            <a:r>
              <a:rPr lang="fr-FR" sz="2600" dirty="0" smtClean="0">
                <a:solidFill>
                  <a:srgbClr val="FF0000"/>
                </a:solidFill>
              </a:rPr>
              <a:t>bien soudée à l’os</a:t>
            </a:r>
          </a:p>
          <a:p>
            <a:pPr>
              <a:buFontTx/>
              <a:buChar char="-"/>
            </a:pPr>
            <a:r>
              <a:rPr lang="fr-FR" sz="2600" dirty="0" smtClean="0"/>
              <a:t>Carnivores: </a:t>
            </a:r>
            <a:r>
              <a:rPr lang="fr-FR" sz="2600" dirty="0" smtClean="0">
                <a:solidFill>
                  <a:srgbClr val="FF0000"/>
                </a:solidFill>
              </a:rPr>
              <a:t>3</a:t>
            </a:r>
            <a:r>
              <a:rPr lang="fr-FR" sz="2600" dirty="0" smtClean="0"/>
              <a:t> vertèbres sacrales, sacrum presque </a:t>
            </a:r>
            <a:r>
              <a:rPr lang="fr-FR" sz="2600" dirty="0" smtClean="0">
                <a:solidFill>
                  <a:srgbClr val="FF0000"/>
                </a:solidFill>
              </a:rPr>
              <a:t>carré </a:t>
            </a:r>
            <a:r>
              <a:rPr lang="fr-FR" sz="2600" dirty="0" smtClean="0"/>
              <a:t>et aplati </a:t>
            </a:r>
            <a:r>
              <a:rPr lang="fr-FR" sz="2600" dirty="0" err="1" smtClean="0"/>
              <a:t>dorso</a:t>
            </a:r>
            <a:r>
              <a:rPr lang="fr-FR" sz="2600" dirty="0" smtClean="0"/>
              <a:t>-</a:t>
            </a:r>
            <a:r>
              <a:rPr lang="fr-FR" sz="2600" dirty="0" err="1" smtClean="0"/>
              <a:t>ventralement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-   Lapin: </a:t>
            </a:r>
            <a:r>
              <a:rPr lang="fr-FR" sz="2600" dirty="0" smtClean="0">
                <a:solidFill>
                  <a:srgbClr val="FF0000"/>
                </a:solidFill>
              </a:rPr>
              <a:t>4</a:t>
            </a:r>
            <a:r>
              <a:rPr lang="fr-FR" sz="2600" dirty="0" smtClean="0"/>
              <a:t> vertèbres sacrales, sacrum </a:t>
            </a:r>
            <a:r>
              <a:rPr lang="fr-FR" sz="2600" dirty="0" smtClean="0">
                <a:solidFill>
                  <a:srgbClr val="FF0000"/>
                </a:solidFill>
              </a:rPr>
              <a:t>triangulaire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1485</Words>
  <Application>Microsoft Office PowerPoint</Application>
  <PresentationFormat>Affichage à l'écran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Vertèbres  lombaires</vt:lpstr>
      <vt:lpstr>Vertèbres  lombaires</vt:lpstr>
      <vt:lpstr>Vertèbre  lombaire -Equidé</vt:lpstr>
      <vt:lpstr>Vertèbre  lombaire -Bovin</vt:lpstr>
      <vt:lpstr>Vertèbre lombaire- Chien</vt:lpstr>
      <vt:lpstr>Os  sacrum</vt:lpstr>
      <vt:lpstr>Diapositive 7</vt:lpstr>
      <vt:lpstr>Diapositive 8</vt:lpstr>
      <vt:lpstr>Particularités  spécifiques</vt:lpstr>
      <vt:lpstr>SACRUM  EQUIDE                                       BOVIN Vue dorsale </vt:lpstr>
      <vt:lpstr>Sacrum        Equidé                   Bovin Face ventrale</vt:lpstr>
      <vt:lpstr>SACRUM Equidé                                      Bovin   </vt:lpstr>
      <vt:lpstr>SACRUM - CHIEN Vue dorsale                      Vue  ventrale    </vt:lpstr>
      <vt:lpstr>Vertèbres  coccygiennes</vt:lpstr>
      <vt:lpstr>Vertèbres coccygiennes</vt:lpstr>
      <vt:lpstr>Côtes</vt:lpstr>
      <vt:lpstr>Diapositive 17</vt:lpstr>
      <vt:lpstr>Côtes</vt:lpstr>
      <vt:lpstr>Particularités  spécifiques</vt:lpstr>
      <vt:lpstr>Côtes</vt:lpstr>
      <vt:lpstr>Diapositive 21</vt:lpstr>
      <vt:lpstr>Sternum</vt:lpstr>
      <vt:lpstr>Particularités  spécifiques</vt:lpstr>
      <vt:lpstr>STERNUM</vt:lpstr>
      <vt:lpstr>Articulation costo-vertébrale</vt:lpstr>
      <vt:lpstr>  Thorax</vt:lpstr>
      <vt:lpstr>Cage  thoracique- Homme</vt:lpstr>
      <vt:lpstr>Références </vt:lpstr>
    </vt:vector>
  </TitlesOfParts>
  <Company>I.M v3.0 VistaXP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Régions du corps du cheval</dc:title>
  <dc:creator>Admin</dc:creator>
  <cp:lastModifiedBy>e-machine</cp:lastModifiedBy>
  <cp:revision>193</cp:revision>
  <dcterms:created xsi:type="dcterms:W3CDTF">2011-12-04T20:39:49Z</dcterms:created>
  <dcterms:modified xsi:type="dcterms:W3CDTF">2021-01-06T14:29:09Z</dcterms:modified>
</cp:coreProperties>
</file>