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500" r:id="rId2"/>
    <p:sldId id="501" r:id="rId3"/>
    <p:sldId id="502" r:id="rId4"/>
    <p:sldId id="503" r:id="rId5"/>
    <p:sldId id="504" r:id="rId6"/>
    <p:sldId id="505" r:id="rId7"/>
    <p:sldId id="506" r:id="rId8"/>
    <p:sldId id="507" r:id="rId9"/>
    <p:sldId id="512" r:id="rId10"/>
    <p:sldId id="513" r:id="rId11"/>
    <p:sldId id="514" r:id="rId12"/>
    <p:sldId id="509" r:id="rId13"/>
    <p:sldId id="482" r:id="rId14"/>
    <p:sldId id="484" r:id="rId15"/>
    <p:sldId id="483" r:id="rId16"/>
    <p:sldId id="487" r:id="rId17"/>
    <p:sldId id="488" r:id="rId18"/>
    <p:sldId id="510" r:id="rId19"/>
    <p:sldId id="511" r:id="rId20"/>
    <p:sldId id="519" r:id="rId21"/>
    <p:sldId id="517" r:id="rId22"/>
    <p:sldId id="516" r:id="rId23"/>
    <p:sldId id="521" r:id="rId24"/>
    <p:sldId id="522" r:id="rId25"/>
    <p:sldId id="523" r:id="rId26"/>
    <p:sldId id="486" r:id="rId27"/>
    <p:sldId id="291" r:id="rId28"/>
    <p:sldId id="399" r:id="rId29"/>
    <p:sldId id="289" r:id="rId30"/>
    <p:sldId id="401" r:id="rId31"/>
    <p:sldId id="294" r:id="rId32"/>
    <p:sldId id="295" r:id="rId33"/>
    <p:sldId id="297" r:id="rId34"/>
    <p:sldId id="405" r:id="rId35"/>
    <p:sldId id="407" r:id="rId36"/>
    <p:sldId id="526" r:id="rId3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5C31C-55C2-4315-9EE2-C571C2B37667}" type="datetimeFigureOut">
              <a:rPr lang="fr-FR" smtClean="0"/>
              <a:pPr/>
              <a:t>31/12/2020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07AF5-2078-4B74-A42A-767465AE930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107AF5-2078-4B74-A42A-767465AE9306}"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107AF5-2078-4B74-A42A-767465AE9306}" type="slidenum">
              <a:rPr lang="fr-FR" smtClean="0"/>
              <a:pPr/>
              <a:t>16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107AF5-2078-4B74-A42A-767465AE9306}"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5C24D114-B3BB-41FD-B95D-A5BEA321A87B}" type="datetimeFigureOut">
              <a:rPr lang="fr-FR"/>
              <a:pPr>
                <a:defRPr/>
              </a:pPr>
              <a:t>31/12/2020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EC3F4A6-2787-4353-AA4A-70AA5E705FA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6C3095F-A24D-4A4F-8C03-93CEBD7144AC}" type="datetimeFigureOut">
              <a:rPr lang="fr-FR"/>
              <a:pPr>
                <a:defRPr/>
              </a:pPr>
              <a:t>31/12/2020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521C66B-867E-44F3-A8A8-BADA6661E13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D9F63A4-0513-44FF-899D-9B9A29E302E4}" type="datetimeFigureOut">
              <a:rPr lang="fr-FR"/>
              <a:pPr>
                <a:defRPr/>
              </a:pPr>
              <a:t>31/12/2020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B093091-00C9-48FE-8D1C-515669E7BF1D}"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fr-F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623DB69E-AF40-4545-BB61-0BDE5860E81B}" type="datetimeFigureOut">
              <a:rPr lang="fr-FR"/>
              <a:pPr>
                <a:defRPr/>
              </a:pPr>
              <a:t>31/12/2020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1E1D398-51B3-47B9-B284-03791992125E}"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Espace réservé de la date 3"/>
          <p:cNvSpPr>
            <a:spLocks noGrp="1"/>
          </p:cNvSpPr>
          <p:nvPr>
            <p:ph type="dt" sz="half" idx="10"/>
          </p:nvPr>
        </p:nvSpPr>
        <p:spPr/>
        <p:txBody>
          <a:bodyPr/>
          <a:lstStyle>
            <a:lvl1pPr>
              <a:defRPr/>
            </a:lvl1pPr>
          </a:lstStyle>
          <a:p>
            <a:pPr>
              <a:defRPr/>
            </a:pPr>
            <a:fld id="{E806431B-77CE-4903-A0EC-721A316461B6}" type="datetimeFigureOut">
              <a:rPr lang="fr-FR"/>
              <a:pPr>
                <a:defRPr/>
              </a:pPr>
              <a:t>31/12/2020</a:t>
            </a:fld>
            <a:endParaRPr lang="fr-F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CD439103-BA60-4425-9E55-634C7230D31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7BFFE82-86FD-499B-8E18-C62B14A08831}" type="datetimeFigureOut">
              <a:rPr lang="fr-FR"/>
              <a:pPr>
                <a:defRPr/>
              </a:pPr>
              <a:t>31/12/2020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B3C734-E507-4D20-9332-ACA9B6955BC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5F76982-4076-491E-8EA6-EF997A301EEB}" type="datetimeFigureOut">
              <a:rPr lang="fr-FR"/>
              <a:pPr>
                <a:defRPr/>
              </a:pPr>
              <a:t>31/12/2020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CE2F8F4-B860-40E4-A226-933FF8B67574}"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7D77AF99-1198-4183-B73E-21E44A0D015E}" type="datetimeFigureOut">
              <a:rPr lang="fr-FR"/>
              <a:pPr>
                <a:defRPr/>
              </a:pPr>
              <a:t>31/12/2020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D120A13-9065-4F1A-AA53-DD03185D3030}"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C8537EF-8B7B-49F2-A7E1-02ABA37511EF}" type="datetimeFigureOut">
              <a:rPr lang="fr-FR"/>
              <a:pPr>
                <a:defRPr/>
              </a:pPr>
              <a:t>31/12/2020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2D461F3-BA89-4BC2-8844-057813B480E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E73F9AB-69DD-48A8-989D-B59AD8FFC342}" type="datetimeFigureOut">
              <a:rPr lang="fr-FR"/>
              <a:pPr>
                <a:defRPr/>
              </a:pPr>
              <a:t>31/12/2020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E93E541-87A2-4174-B41B-CD233FD32629}"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BE87921-8D57-4124-822F-6C80966C4BE4}" type="datetimeFigureOut">
              <a:rPr lang="fr-FR"/>
              <a:pPr>
                <a:defRPr/>
              </a:pPr>
              <a:t>31/12/2020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B40F8F2-7892-470B-8E7E-14623FB8186D}"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6BA7898-6528-45D7-93BD-1AF9FC005821}" type="datetimeFigureOut">
              <a:rPr lang="fr-FR"/>
              <a:pPr>
                <a:defRPr/>
              </a:pPr>
              <a:t>31/12/2020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6C6283-A111-4927-9B44-EF62D656588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4D19B78-4862-4C73-B63E-50571D09F378}" type="datetimeFigureOut">
              <a:rPr lang="fr-FR"/>
              <a:pPr>
                <a:defRPr/>
              </a:pPr>
              <a:t>31/12/2020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9410BA2-BC80-4758-8D61-FB9BF580A913}"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80D694B-F68E-4BB7-8EC4-E0000BA0E108}" type="datetimeFigureOut">
              <a:rPr lang="fr-FR"/>
              <a:pPr>
                <a:defRPr/>
              </a:pPr>
              <a:t>31/12/2020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01951D-3F1B-4529-8966-9FAE2912AC5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lstStyle/>
          <a:p>
            <a:r>
              <a:rPr lang="fr-FR" sz="4000" b="1" u="sng" dirty="0" smtClean="0"/>
              <a:t>OSTEOLOGIE</a:t>
            </a:r>
            <a:endParaRPr lang="fr-FR" sz="4000" b="1" u="sng" dirty="0"/>
          </a:p>
        </p:txBody>
      </p:sp>
      <p:sp>
        <p:nvSpPr>
          <p:cNvPr id="3" name="Espace réservé du contenu 2"/>
          <p:cNvSpPr>
            <a:spLocks noGrp="1"/>
          </p:cNvSpPr>
          <p:nvPr>
            <p:ph idx="1"/>
          </p:nvPr>
        </p:nvSpPr>
        <p:spPr>
          <a:xfrm>
            <a:off x="457200" y="714356"/>
            <a:ext cx="8229600" cy="5929354"/>
          </a:xfrm>
        </p:spPr>
        <p:txBody>
          <a:bodyPr/>
          <a:lstStyle/>
          <a:p>
            <a:pPr>
              <a:buNone/>
            </a:pPr>
            <a:r>
              <a:rPr lang="fr-FR" dirty="0" smtClean="0"/>
              <a:t>C’est la partie de l’Anatomie qui étudie les os</a:t>
            </a:r>
          </a:p>
          <a:p>
            <a:pPr algn="ctr">
              <a:buNone/>
            </a:pPr>
            <a:endParaRPr lang="fr-FR" u="sng" dirty="0" smtClean="0"/>
          </a:p>
          <a:p>
            <a:pPr algn="ctr">
              <a:buNone/>
            </a:pPr>
            <a:r>
              <a:rPr lang="fr-FR" u="sng" dirty="0" smtClean="0"/>
              <a:t>Caractères généraux des os</a:t>
            </a:r>
          </a:p>
          <a:p>
            <a:pPr algn="ctr">
              <a:buNone/>
            </a:pPr>
            <a:endParaRPr lang="fr-FR" u="sng" dirty="0" smtClean="0"/>
          </a:p>
          <a:p>
            <a:pPr>
              <a:buNone/>
            </a:pPr>
            <a:r>
              <a:rPr lang="fr-FR" sz="2400" dirty="0" smtClean="0"/>
              <a:t>     Ce sont les organes </a:t>
            </a:r>
            <a:r>
              <a:rPr lang="fr-FR" sz="2400" dirty="0" smtClean="0">
                <a:solidFill>
                  <a:srgbClr val="FF0000"/>
                </a:solidFill>
              </a:rPr>
              <a:t>passifs </a:t>
            </a:r>
            <a:r>
              <a:rPr lang="fr-FR" sz="2400" dirty="0" smtClean="0"/>
              <a:t>de la locomotion; Durs, </a:t>
            </a:r>
            <a:r>
              <a:rPr lang="fr-FR" sz="2400" dirty="0" err="1" smtClean="0"/>
              <a:t>rigides,de</a:t>
            </a:r>
            <a:r>
              <a:rPr lang="fr-FR" sz="2400" dirty="0" smtClean="0"/>
              <a:t> couleur </a:t>
            </a:r>
            <a:r>
              <a:rPr lang="fr-FR" sz="2400" dirty="0" err="1" smtClean="0"/>
              <a:t>blanc-jaunâtre,ils</a:t>
            </a:r>
            <a:r>
              <a:rPr lang="fr-FR" sz="2400" dirty="0" smtClean="0"/>
              <a:t> donnent attache aux muscles.</a:t>
            </a:r>
          </a:p>
          <a:p>
            <a:pPr>
              <a:buNone/>
            </a:pPr>
            <a:r>
              <a:rPr lang="fr-FR" sz="2400" dirty="0" smtClean="0"/>
              <a:t>     On appelle </a:t>
            </a:r>
            <a:r>
              <a:rPr lang="fr-FR" sz="2400" dirty="0" smtClean="0">
                <a:solidFill>
                  <a:srgbClr val="FF0000"/>
                </a:solidFill>
              </a:rPr>
              <a:t>SQUELETTE</a:t>
            </a:r>
            <a:r>
              <a:rPr lang="fr-FR" sz="2400" dirty="0" smtClean="0"/>
              <a:t> la charpente constituée par l’ensemble des os d’un animal et qui donne à l’individu sa forme générale et ses dimensions. Ils ont un rôle important comme réservoirs de substances minérales et leur moelle intervient dans la production d’éléments figurés du sang. Ils servent également à protéger certains organes fragiles (</a:t>
            </a:r>
            <a:r>
              <a:rPr lang="fr-FR" sz="2400" dirty="0" err="1" smtClean="0"/>
              <a:t>cerveau,cœur</a:t>
            </a:r>
            <a:r>
              <a:rPr lang="fr-FR" sz="2400" dirty="0" smtClean="0"/>
              <a:t>, poumon..)</a:t>
            </a:r>
          </a:p>
          <a:p>
            <a:pPr>
              <a:buNone/>
            </a:pP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lstStyle/>
          <a:p>
            <a:r>
              <a:rPr lang="fr-FR" sz="4000" b="1" u="sng" dirty="0" smtClean="0"/>
              <a:t>Membre thoracique</a:t>
            </a:r>
            <a:endParaRPr lang="fr-FR" sz="4000" b="1" u="sng" dirty="0"/>
          </a:p>
        </p:txBody>
      </p:sp>
      <p:sp>
        <p:nvSpPr>
          <p:cNvPr id="3" name="Espace réservé du contenu 2"/>
          <p:cNvSpPr>
            <a:spLocks noGrp="1"/>
          </p:cNvSpPr>
          <p:nvPr>
            <p:ph idx="1"/>
          </p:nvPr>
        </p:nvSpPr>
        <p:spPr>
          <a:xfrm>
            <a:off x="457200" y="785794"/>
            <a:ext cx="8401080" cy="5786478"/>
          </a:xfrm>
        </p:spPr>
        <p:txBody>
          <a:bodyPr/>
          <a:lstStyle/>
          <a:p>
            <a:pPr>
              <a:buNone/>
            </a:pPr>
            <a:r>
              <a:rPr lang="fr-FR" sz="2400" dirty="0" smtClean="0">
                <a:solidFill>
                  <a:srgbClr val="FF0000"/>
                </a:solidFill>
              </a:rPr>
              <a:t>      Il est formé du bras, de l’avant bras et de la main.</a:t>
            </a:r>
          </a:p>
          <a:p>
            <a:pPr>
              <a:buFontTx/>
              <a:buChar char="-"/>
            </a:pPr>
            <a:r>
              <a:rPr lang="fr-FR" sz="2400" dirty="0" smtClean="0"/>
              <a:t>l’unique os du bras est : </a:t>
            </a:r>
            <a:r>
              <a:rPr lang="fr-FR" sz="2400" dirty="0" smtClean="0">
                <a:solidFill>
                  <a:srgbClr val="FF0000"/>
                </a:solidFill>
              </a:rPr>
              <a:t>l’humérus</a:t>
            </a:r>
          </a:p>
          <a:p>
            <a:pPr>
              <a:buFontTx/>
              <a:buChar char="-"/>
            </a:pPr>
            <a:r>
              <a:rPr lang="fr-FR" sz="2400" dirty="0" smtClean="0"/>
              <a:t>Les 2 os de l’avant-bras sont : </a:t>
            </a:r>
            <a:r>
              <a:rPr lang="fr-FR" sz="2400" dirty="0" smtClean="0">
                <a:solidFill>
                  <a:srgbClr val="FF0000"/>
                </a:solidFill>
              </a:rPr>
              <a:t>le radius et l’</a:t>
            </a:r>
            <a:r>
              <a:rPr lang="fr-FR" sz="2400" dirty="0" err="1" smtClean="0">
                <a:solidFill>
                  <a:srgbClr val="FF0000"/>
                </a:solidFill>
              </a:rPr>
              <a:t>ulna</a:t>
            </a:r>
            <a:endParaRPr lang="fr-FR" sz="2400" dirty="0" smtClean="0">
              <a:solidFill>
                <a:srgbClr val="FF0000"/>
              </a:solidFill>
            </a:endParaRPr>
          </a:p>
          <a:p>
            <a:pPr>
              <a:buNone/>
            </a:pPr>
            <a:r>
              <a:rPr lang="fr-FR" sz="2400" dirty="0" smtClean="0"/>
              <a:t>   Ils peuvent tourner l’un sur l’autre (carnivores, homme) ou se souder (ongulés)</a:t>
            </a:r>
          </a:p>
          <a:p>
            <a:pPr>
              <a:buFontTx/>
              <a:buChar char="-"/>
            </a:pPr>
            <a:r>
              <a:rPr lang="fr-FR" sz="2400" dirty="0" smtClean="0"/>
              <a:t>La main est formée : du carpe, métacarpe et phalanges</a:t>
            </a:r>
          </a:p>
          <a:p>
            <a:pPr>
              <a:buNone/>
            </a:pPr>
            <a:r>
              <a:rPr lang="fr-FR" sz="2400" dirty="0" smtClean="0"/>
              <a:t>              * </a:t>
            </a:r>
            <a:r>
              <a:rPr lang="fr-FR" sz="2400" dirty="0" smtClean="0">
                <a:solidFill>
                  <a:srgbClr val="FF0000"/>
                </a:solidFill>
              </a:rPr>
              <a:t>Le carpe </a:t>
            </a:r>
            <a:r>
              <a:rPr lang="fr-FR" sz="2400" dirty="0" smtClean="0"/>
              <a:t>correspond au poignet humain, il comprend généralement 4 petits os dans chaque rangée et un os central entre les 2 rangées</a:t>
            </a:r>
          </a:p>
          <a:p>
            <a:pPr>
              <a:buNone/>
            </a:pPr>
            <a:r>
              <a:rPr lang="fr-FR" sz="2400" dirty="0" smtClean="0"/>
              <a:t>               * </a:t>
            </a:r>
            <a:r>
              <a:rPr lang="fr-FR" sz="2400" dirty="0" smtClean="0">
                <a:solidFill>
                  <a:srgbClr val="FF0000"/>
                </a:solidFill>
              </a:rPr>
              <a:t>Le métacarpe </a:t>
            </a:r>
            <a:r>
              <a:rPr lang="fr-FR" sz="2400" dirty="0" smtClean="0"/>
              <a:t>est formé en principe de 5 os métacarpiens dont chacun porte </a:t>
            </a:r>
            <a:r>
              <a:rPr lang="fr-FR" sz="2400" dirty="0" err="1" smtClean="0"/>
              <a:t>distalement</a:t>
            </a:r>
            <a:r>
              <a:rPr lang="fr-FR" sz="2400" dirty="0" smtClean="0"/>
              <a:t> un doigt, mais la régression de chaque doigt s’accompagne de celle des métacarpiens </a:t>
            </a:r>
            <a:r>
              <a:rPr lang="fr-FR" sz="2400" dirty="0" err="1" smtClean="0"/>
              <a:t>correpondants</a:t>
            </a:r>
            <a:endParaRPr lang="fr-FR" sz="2400" dirty="0" smtClean="0"/>
          </a:p>
          <a:p>
            <a:pPr>
              <a:buNone/>
            </a:pPr>
            <a:r>
              <a:rPr lang="fr-FR" sz="2400" dirty="0" smtClean="0"/>
              <a:t>                * </a:t>
            </a:r>
            <a:r>
              <a:rPr lang="fr-FR" sz="2400" dirty="0" smtClean="0">
                <a:solidFill>
                  <a:srgbClr val="FF0000"/>
                </a:solidFill>
              </a:rPr>
              <a:t>Le doigt </a:t>
            </a:r>
            <a:r>
              <a:rPr lang="fr-FR" sz="2400" dirty="0" smtClean="0"/>
              <a:t>formé de 3 phalanges en général</a:t>
            </a:r>
            <a:endParaRPr lang="fr-F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lstStyle/>
          <a:p>
            <a:r>
              <a:rPr lang="fr-FR" sz="4000" b="1" u="sng" dirty="0" smtClean="0"/>
              <a:t>Membre pelvien</a:t>
            </a:r>
            <a:endParaRPr lang="fr-FR" sz="4000" b="1" u="sng" dirty="0"/>
          </a:p>
        </p:txBody>
      </p:sp>
      <p:sp>
        <p:nvSpPr>
          <p:cNvPr id="3" name="Espace réservé du contenu 2"/>
          <p:cNvSpPr>
            <a:spLocks noGrp="1"/>
          </p:cNvSpPr>
          <p:nvPr>
            <p:ph idx="1"/>
          </p:nvPr>
        </p:nvSpPr>
        <p:spPr>
          <a:xfrm>
            <a:off x="457200" y="785794"/>
            <a:ext cx="8401080" cy="5786478"/>
          </a:xfrm>
        </p:spPr>
        <p:txBody>
          <a:bodyPr/>
          <a:lstStyle/>
          <a:p>
            <a:pPr>
              <a:buNone/>
            </a:pPr>
            <a:r>
              <a:rPr lang="fr-FR" sz="2400" dirty="0" smtClean="0">
                <a:solidFill>
                  <a:srgbClr val="FF0000"/>
                </a:solidFill>
              </a:rPr>
              <a:t>     Il est formé de la cuisse, de la jambe  et du  pied.</a:t>
            </a:r>
          </a:p>
          <a:p>
            <a:pPr>
              <a:buFontTx/>
              <a:buChar char="-"/>
            </a:pPr>
            <a:r>
              <a:rPr lang="fr-FR" sz="2400" dirty="0" smtClean="0"/>
              <a:t>l’unique os de la cuisse est : </a:t>
            </a:r>
            <a:r>
              <a:rPr lang="fr-FR" sz="2400" dirty="0" smtClean="0">
                <a:solidFill>
                  <a:srgbClr val="FF0000"/>
                </a:solidFill>
              </a:rPr>
              <a:t>le fémur</a:t>
            </a:r>
          </a:p>
          <a:p>
            <a:pPr>
              <a:buFontTx/>
              <a:buChar char="-"/>
            </a:pPr>
            <a:r>
              <a:rPr lang="fr-FR" sz="2400" dirty="0" smtClean="0"/>
              <a:t>Les 2 os de la jambe  sont : </a:t>
            </a:r>
            <a:r>
              <a:rPr lang="fr-FR" sz="2400" dirty="0" smtClean="0">
                <a:solidFill>
                  <a:srgbClr val="FF0000"/>
                </a:solidFill>
              </a:rPr>
              <a:t>le tibia et la </a:t>
            </a:r>
            <a:r>
              <a:rPr lang="fr-FR" sz="2400" dirty="0" err="1" smtClean="0">
                <a:solidFill>
                  <a:srgbClr val="FF0000"/>
                </a:solidFill>
              </a:rPr>
              <a:t>fibula</a:t>
            </a:r>
            <a:endParaRPr lang="fr-FR" sz="2400" dirty="0" smtClean="0">
              <a:solidFill>
                <a:srgbClr val="FF0000"/>
              </a:solidFill>
            </a:endParaRPr>
          </a:p>
          <a:p>
            <a:pPr>
              <a:buNone/>
            </a:pPr>
            <a:r>
              <a:rPr lang="fr-FR" sz="2400" dirty="0" smtClean="0"/>
              <a:t> Ces 2 os sont peu mobiles l’un sur l’autre et à peu près parallèles.</a:t>
            </a:r>
          </a:p>
          <a:p>
            <a:pPr>
              <a:buNone/>
            </a:pPr>
            <a:r>
              <a:rPr lang="fr-FR" sz="2400" dirty="0" smtClean="0"/>
              <a:t> Au niveau de l’extrémité distale du fémur se trouve:  </a:t>
            </a:r>
            <a:r>
              <a:rPr lang="fr-FR" sz="2400" b="1" dirty="0" smtClean="0">
                <a:solidFill>
                  <a:srgbClr val="FF0000"/>
                </a:solidFill>
              </a:rPr>
              <a:t>la rotule</a:t>
            </a:r>
          </a:p>
          <a:p>
            <a:pPr>
              <a:buFontTx/>
              <a:buChar char="-"/>
            </a:pPr>
            <a:r>
              <a:rPr lang="fr-FR" sz="2400" dirty="0" smtClean="0"/>
              <a:t>Le pied  est formé : du tarse, métatarse et phalanges</a:t>
            </a:r>
          </a:p>
          <a:p>
            <a:pPr>
              <a:buNone/>
            </a:pPr>
            <a:r>
              <a:rPr lang="fr-FR" sz="2400" dirty="0" smtClean="0"/>
              <a:t>              * </a:t>
            </a:r>
            <a:r>
              <a:rPr lang="fr-FR" sz="2400" dirty="0" smtClean="0">
                <a:solidFill>
                  <a:srgbClr val="FF0000"/>
                </a:solidFill>
              </a:rPr>
              <a:t>Le tarse </a:t>
            </a:r>
            <a:r>
              <a:rPr lang="fr-FR" sz="2400" dirty="0" smtClean="0"/>
              <a:t>ne possède généralement que 2 os dans la rangée proximale: le talus (astragale) et le </a:t>
            </a:r>
            <a:r>
              <a:rPr lang="fr-FR" sz="2400" dirty="0" err="1" smtClean="0"/>
              <a:t>calcanéus</a:t>
            </a:r>
            <a:r>
              <a:rPr lang="fr-FR" sz="2400" dirty="0" smtClean="0"/>
              <a:t>. Il correspond au talon chez l’homme . Les os de la rangée distale présentent de grandes variations spécifiques.</a:t>
            </a:r>
          </a:p>
          <a:p>
            <a:pPr>
              <a:buNone/>
            </a:pPr>
            <a:r>
              <a:rPr lang="fr-FR" sz="2400" dirty="0" smtClean="0"/>
              <a:t>               * </a:t>
            </a:r>
            <a:r>
              <a:rPr lang="fr-FR" sz="2400" dirty="0" smtClean="0">
                <a:solidFill>
                  <a:srgbClr val="FF0000"/>
                </a:solidFill>
              </a:rPr>
              <a:t>Le métatarse </a:t>
            </a:r>
            <a:r>
              <a:rPr lang="fr-FR" sz="2400" dirty="0" smtClean="0"/>
              <a:t>est formé d’os métatarsiens comparables aux os métacarpiens</a:t>
            </a:r>
          </a:p>
          <a:p>
            <a:pPr>
              <a:buNone/>
            </a:pPr>
            <a:r>
              <a:rPr lang="fr-FR" sz="2400" dirty="0" smtClean="0"/>
              <a:t>                * </a:t>
            </a:r>
            <a:r>
              <a:rPr lang="fr-FR" sz="2400" dirty="0" smtClean="0">
                <a:solidFill>
                  <a:srgbClr val="FF0000"/>
                </a:solidFill>
              </a:rPr>
              <a:t>Les doigts </a:t>
            </a:r>
            <a:r>
              <a:rPr lang="fr-FR" sz="2400" dirty="0" smtClean="0"/>
              <a:t>sont analogues à ceux de la main</a:t>
            </a:r>
            <a:endParaRPr lang="fr-F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642918"/>
          </a:xfrm>
        </p:spPr>
        <p:txBody>
          <a:bodyPr/>
          <a:lstStyle/>
          <a:p>
            <a:r>
              <a:rPr lang="fr-FR" sz="4000" b="1" u="sng" dirty="0" smtClean="0"/>
              <a:t>Différents segments d’un membre</a:t>
            </a:r>
            <a:endParaRPr lang="fr-FR" sz="4000" b="1" u="sng" dirty="0"/>
          </a:p>
        </p:txBody>
      </p:sp>
      <p:sp>
        <p:nvSpPr>
          <p:cNvPr id="7" name="Espace réservé du texte 6"/>
          <p:cNvSpPr>
            <a:spLocks noGrp="1"/>
          </p:cNvSpPr>
          <p:nvPr>
            <p:ph type="body" idx="1"/>
          </p:nvPr>
        </p:nvSpPr>
        <p:spPr>
          <a:xfrm>
            <a:off x="457200" y="500043"/>
            <a:ext cx="4040188" cy="500066"/>
          </a:xfrm>
        </p:spPr>
        <p:txBody>
          <a:bodyPr/>
          <a:lstStyle/>
          <a:p>
            <a:pPr algn="ctr"/>
            <a:r>
              <a:rPr lang="fr-FR" u="sng" dirty="0" smtClean="0">
                <a:solidFill>
                  <a:srgbClr val="FF0000"/>
                </a:solidFill>
              </a:rPr>
              <a:t>Membre thoracique</a:t>
            </a:r>
            <a:endParaRPr lang="fr-FR" u="sng" dirty="0">
              <a:solidFill>
                <a:srgbClr val="FF0000"/>
              </a:solidFill>
            </a:endParaRPr>
          </a:p>
        </p:txBody>
      </p:sp>
      <p:sp>
        <p:nvSpPr>
          <p:cNvPr id="8" name="Espace réservé du contenu 7"/>
          <p:cNvSpPr>
            <a:spLocks noGrp="1"/>
          </p:cNvSpPr>
          <p:nvPr>
            <p:ph sz="half" idx="2"/>
          </p:nvPr>
        </p:nvSpPr>
        <p:spPr>
          <a:xfrm>
            <a:off x="285720" y="1000108"/>
            <a:ext cx="4211668" cy="5572164"/>
          </a:xfrm>
        </p:spPr>
        <p:txBody>
          <a:bodyPr/>
          <a:lstStyle/>
          <a:p>
            <a:r>
              <a:rPr lang="fr-FR" b="1" i="1" u="sng" dirty="0" err="1" smtClean="0"/>
              <a:t>Stylopode</a:t>
            </a:r>
            <a:r>
              <a:rPr lang="fr-FR" dirty="0" smtClean="0"/>
              <a:t>: correspond au bras, comporte un seul os: </a:t>
            </a:r>
            <a:r>
              <a:rPr lang="fr-FR" dirty="0" smtClean="0">
                <a:solidFill>
                  <a:srgbClr val="FF0000"/>
                </a:solidFill>
              </a:rPr>
              <a:t>l’humérus</a:t>
            </a:r>
            <a:r>
              <a:rPr lang="fr-FR" dirty="0" smtClean="0"/>
              <a:t> </a:t>
            </a:r>
          </a:p>
          <a:p>
            <a:r>
              <a:rPr lang="fr-FR" b="1" i="1" u="sng" dirty="0" err="1" smtClean="0"/>
              <a:t>Zeugopode</a:t>
            </a:r>
            <a:r>
              <a:rPr lang="fr-FR" dirty="0" smtClean="0"/>
              <a:t>: correspond à l’avant-bras , possède 2 os: </a:t>
            </a:r>
            <a:r>
              <a:rPr lang="fr-FR" dirty="0" smtClean="0">
                <a:solidFill>
                  <a:srgbClr val="FF0000"/>
                </a:solidFill>
              </a:rPr>
              <a:t>Radius</a:t>
            </a:r>
            <a:r>
              <a:rPr lang="fr-FR" dirty="0" smtClean="0"/>
              <a:t> et </a:t>
            </a:r>
            <a:r>
              <a:rPr lang="fr-FR" dirty="0" err="1" smtClean="0">
                <a:solidFill>
                  <a:srgbClr val="FF0000"/>
                </a:solidFill>
              </a:rPr>
              <a:t>Ulna</a:t>
            </a:r>
            <a:r>
              <a:rPr lang="fr-FR" dirty="0" smtClean="0"/>
              <a:t> (cubitus)</a:t>
            </a:r>
          </a:p>
          <a:p>
            <a:r>
              <a:rPr lang="fr-FR" b="1" i="1" u="sng" dirty="0" smtClean="0"/>
              <a:t>Autopode</a:t>
            </a:r>
            <a:r>
              <a:rPr lang="fr-FR" dirty="0" smtClean="0"/>
              <a:t>: correspond à la </a:t>
            </a:r>
            <a:r>
              <a:rPr lang="fr-FR" dirty="0" smtClean="0">
                <a:solidFill>
                  <a:srgbClr val="FF0000"/>
                </a:solidFill>
              </a:rPr>
              <a:t>main,</a:t>
            </a:r>
            <a:r>
              <a:rPr lang="fr-FR" dirty="0" smtClean="0"/>
              <a:t> divisée en </a:t>
            </a:r>
            <a:r>
              <a:rPr lang="fr-FR" dirty="0" smtClean="0">
                <a:solidFill>
                  <a:srgbClr val="FF0000"/>
                </a:solidFill>
              </a:rPr>
              <a:t>3 </a:t>
            </a:r>
            <a:r>
              <a:rPr lang="fr-FR" dirty="0" smtClean="0"/>
              <a:t>segments: </a:t>
            </a:r>
          </a:p>
          <a:p>
            <a:pPr>
              <a:buNone/>
            </a:pPr>
            <a:r>
              <a:rPr lang="fr-FR" dirty="0" smtClean="0"/>
              <a:t>          *</a:t>
            </a:r>
            <a:r>
              <a:rPr lang="fr-FR" b="1" i="1" dirty="0" smtClean="0"/>
              <a:t> </a:t>
            </a:r>
            <a:r>
              <a:rPr lang="fr-FR" b="1" i="1" u="sng" dirty="0" smtClean="0"/>
              <a:t>Basipode</a:t>
            </a:r>
            <a:r>
              <a:rPr lang="fr-FR" dirty="0" smtClean="0"/>
              <a:t>: </a:t>
            </a:r>
            <a:r>
              <a:rPr lang="fr-FR" dirty="0" smtClean="0">
                <a:solidFill>
                  <a:srgbClr val="FF0000"/>
                </a:solidFill>
              </a:rPr>
              <a:t>carpe</a:t>
            </a:r>
            <a:r>
              <a:rPr lang="fr-FR" dirty="0" smtClean="0"/>
              <a:t> avec </a:t>
            </a:r>
            <a:r>
              <a:rPr lang="fr-FR" dirty="0" smtClean="0">
                <a:solidFill>
                  <a:srgbClr val="FF0000"/>
                </a:solidFill>
              </a:rPr>
              <a:t>2 </a:t>
            </a:r>
            <a:r>
              <a:rPr lang="fr-FR" dirty="0" smtClean="0"/>
              <a:t>rangées d’os courts</a:t>
            </a:r>
          </a:p>
          <a:p>
            <a:pPr>
              <a:buNone/>
            </a:pPr>
            <a:r>
              <a:rPr lang="fr-FR" dirty="0" smtClean="0"/>
              <a:t>          * </a:t>
            </a:r>
            <a:r>
              <a:rPr lang="fr-FR" b="1" i="1" u="sng" dirty="0" err="1" smtClean="0"/>
              <a:t>Métapode</a:t>
            </a:r>
            <a:r>
              <a:rPr lang="fr-FR" dirty="0" smtClean="0"/>
              <a:t>: </a:t>
            </a:r>
            <a:r>
              <a:rPr lang="fr-FR" dirty="0" smtClean="0">
                <a:solidFill>
                  <a:srgbClr val="FF0000"/>
                </a:solidFill>
              </a:rPr>
              <a:t>métacarpe</a:t>
            </a:r>
          </a:p>
          <a:p>
            <a:pPr>
              <a:buNone/>
            </a:pPr>
            <a:r>
              <a:rPr lang="fr-FR" dirty="0" smtClean="0"/>
              <a:t>          *</a:t>
            </a:r>
            <a:r>
              <a:rPr lang="fr-FR" b="1" i="1" dirty="0" smtClean="0"/>
              <a:t> </a:t>
            </a:r>
            <a:r>
              <a:rPr lang="fr-FR" b="1" i="1" u="sng" dirty="0" smtClean="0"/>
              <a:t>Acropode</a:t>
            </a:r>
            <a:r>
              <a:rPr lang="fr-FR" dirty="0" smtClean="0"/>
              <a:t>: </a:t>
            </a:r>
            <a:r>
              <a:rPr lang="fr-FR" dirty="0" smtClean="0">
                <a:solidFill>
                  <a:srgbClr val="FF0000"/>
                </a:solidFill>
              </a:rPr>
              <a:t>doigt</a:t>
            </a:r>
            <a:r>
              <a:rPr lang="fr-FR" dirty="0" smtClean="0"/>
              <a:t> avec </a:t>
            </a:r>
            <a:r>
              <a:rPr lang="fr-FR" dirty="0" smtClean="0">
                <a:solidFill>
                  <a:srgbClr val="FF0000"/>
                </a:solidFill>
              </a:rPr>
              <a:t>3 phalanges </a:t>
            </a:r>
            <a:r>
              <a:rPr lang="fr-FR" dirty="0" smtClean="0"/>
              <a:t>chacun (phalanges </a:t>
            </a:r>
            <a:r>
              <a:rPr lang="fr-FR" dirty="0" err="1" smtClean="0"/>
              <a:t>proximale,moyenne</a:t>
            </a:r>
            <a:r>
              <a:rPr lang="fr-FR" dirty="0" smtClean="0"/>
              <a:t>,distale) </a:t>
            </a:r>
            <a:endParaRPr lang="fr-FR" dirty="0"/>
          </a:p>
        </p:txBody>
      </p:sp>
      <p:sp>
        <p:nvSpPr>
          <p:cNvPr id="9" name="Espace réservé du texte 8"/>
          <p:cNvSpPr>
            <a:spLocks noGrp="1"/>
          </p:cNvSpPr>
          <p:nvPr>
            <p:ph type="body" sz="quarter" idx="3"/>
          </p:nvPr>
        </p:nvSpPr>
        <p:spPr>
          <a:xfrm>
            <a:off x="4645025" y="642919"/>
            <a:ext cx="4041775" cy="357189"/>
          </a:xfrm>
        </p:spPr>
        <p:txBody>
          <a:bodyPr/>
          <a:lstStyle/>
          <a:p>
            <a:pPr algn="ctr"/>
            <a:r>
              <a:rPr lang="fr-FR" u="sng" dirty="0" smtClean="0">
                <a:solidFill>
                  <a:srgbClr val="FF0000"/>
                </a:solidFill>
              </a:rPr>
              <a:t>Membre pelvien</a:t>
            </a:r>
            <a:endParaRPr lang="fr-FR" u="sng" dirty="0">
              <a:solidFill>
                <a:srgbClr val="FF0000"/>
              </a:solidFill>
            </a:endParaRPr>
          </a:p>
        </p:txBody>
      </p:sp>
      <p:sp>
        <p:nvSpPr>
          <p:cNvPr id="10" name="Espace réservé du contenu 9"/>
          <p:cNvSpPr>
            <a:spLocks noGrp="1"/>
          </p:cNvSpPr>
          <p:nvPr>
            <p:ph sz="quarter" idx="4"/>
          </p:nvPr>
        </p:nvSpPr>
        <p:spPr>
          <a:xfrm>
            <a:off x="4645025" y="928670"/>
            <a:ext cx="4213255" cy="5500726"/>
          </a:xfrm>
        </p:spPr>
        <p:txBody>
          <a:bodyPr/>
          <a:lstStyle/>
          <a:p>
            <a:r>
              <a:rPr lang="fr-FR" b="1" i="1" u="sng" dirty="0" err="1" smtClean="0"/>
              <a:t>Stylopode</a:t>
            </a:r>
            <a:r>
              <a:rPr lang="fr-FR" dirty="0" smtClean="0"/>
              <a:t>: correspond à la </a:t>
            </a:r>
            <a:r>
              <a:rPr lang="fr-FR" dirty="0" err="1" smtClean="0"/>
              <a:t>cuisse,comporte</a:t>
            </a:r>
            <a:r>
              <a:rPr lang="fr-FR" dirty="0" smtClean="0"/>
              <a:t> un seul os:</a:t>
            </a:r>
          </a:p>
          <a:p>
            <a:pPr>
              <a:buNone/>
            </a:pPr>
            <a:r>
              <a:rPr lang="fr-FR" dirty="0" smtClean="0">
                <a:solidFill>
                  <a:srgbClr val="FF0000"/>
                </a:solidFill>
              </a:rPr>
              <a:t>     le fémur </a:t>
            </a:r>
          </a:p>
          <a:p>
            <a:r>
              <a:rPr lang="fr-FR" b="1" i="1" u="sng" dirty="0" err="1" smtClean="0"/>
              <a:t>Zeugopode</a:t>
            </a:r>
            <a:r>
              <a:rPr lang="fr-FR" dirty="0" smtClean="0"/>
              <a:t>: </a:t>
            </a:r>
            <a:r>
              <a:rPr lang="fr-FR" dirty="0" err="1" smtClean="0"/>
              <a:t>correpond</a:t>
            </a:r>
            <a:r>
              <a:rPr lang="fr-FR" dirty="0" smtClean="0"/>
              <a:t>  à la jambe, possède 2 os: </a:t>
            </a:r>
            <a:r>
              <a:rPr lang="fr-FR" dirty="0" smtClean="0">
                <a:solidFill>
                  <a:srgbClr val="FF0000"/>
                </a:solidFill>
              </a:rPr>
              <a:t>Tibia</a:t>
            </a:r>
            <a:r>
              <a:rPr lang="fr-FR" dirty="0" smtClean="0"/>
              <a:t> et </a:t>
            </a:r>
            <a:r>
              <a:rPr lang="fr-FR" dirty="0" err="1" smtClean="0">
                <a:solidFill>
                  <a:srgbClr val="FF0000"/>
                </a:solidFill>
              </a:rPr>
              <a:t>Fibula</a:t>
            </a:r>
            <a:r>
              <a:rPr lang="fr-FR" dirty="0" smtClean="0"/>
              <a:t> (péroné)</a:t>
            </a:r>
          </a:p>
          <a:p>
            <a:r>
              <a:rPr lang="fr-FR" b="1" i="1" u="sng" dirty="0" smtClean="0"/>
              <a:t>Autopode</a:t>
            </a:r>
            <a:r>
              <a:rPr lang="fr-FR" dirty="0" smtClean="0"/>
              <a:t>: correspond  au </a:t>
            </a:r>
            <a:r>
              <a:rPr lang="fr-FR" dirty="0" smtClean="0">
                <a:solidFill>
                  <a:srgbClr val="FF0000"/>
                </a:solidFill>
              </a:rPr>
              <a:t>pied,</a:t>
            </a:r>
            <a:r>
              <a:rPr lang="fr-FR" dirty="0" smtClean="0"/>
              <a:t> divisé en </a:t>
            </a:r>
            <a:r>
              <a:rPr lang="fr-FR" dirty="0" smtClean="0">
                <a:solidFill>
                  <a:srgbClr val="FF0000"/>
                </a:solidFill>
              </a:rPr>
              <a:t>3</a:t>
            </a:r>
            <a:r>
              <a:rPr lang="fr-FR" dirty="0" smtClean="0"/>
              <a:t> segments: </a:t>
            </a:r>
          </a:p>
          <a:p>
            <a:pPr>
              <a:buNone/>
            </a:pPr>
            <a:r>
              <a:rPr lang="fr-FR" dirty="0" smtClean="0"/>
              <a:t>          * </a:t>
            </a:r>
            <a:r>
              <a:rPr lang="fr-FR" b="1" i="1" u="sng" dirty="0" smtClean="0"/>
              <a:t>Basipode</a:t>
            </a:r>
            <a:r>
              <a:rPr lang="fr-FR" dirty="0" smtClean="0"/>
              <a:t>: </a:t>
            </a:r>
            <a:r>
              <a:rPr lang="fr-FR" dirty="0" smtClean="0">
                <a:solidFill>
                  <a:srgbClr val="FF0000"/>
                </a:solidFill>
              </a:rPr>
              <a:t>tarse</a:t>
            </a:r>
            <a:r>
              <a:rPr lang="fr-FR" dirty="0" smtClean="0"/>
              <a:t> avec </a:t>
            </a:r>
            <a:r>
              <a:rPr lang="fr-FR" dirty="0" smtClean="0">
                <a:solidFill>
                  <a:srgbClr val="FF0000"/>
                </a:solidFill>
              </a:rPr>
              <a:t>2</a:t>
            </a:r>
            <a:r>
              <a:rPr lang="fr-FR" dirty="0" smtClean="0"/>
              <a:t> rangées d’os </a:t>
            </a:r>
          </a:p>
          <a:p>
            <a:pPr>
              <a:buNone/>
            </a:pPr>
            <a:r>
              <a:rPr lang="fr-FR" dirty="0" smtClean="0"/>
              <a:t>          * </a:t>
            </a:r>
            <a:r>
              <a:rPr lang="fr-FR" b="1" i="1" u="sng" dirty="0" err="1" smtClean="0"/>
              <a:t>Métapode</a:t>
            </a:r>
            <a:r>
              <a:rPr lang="fr-FR" dirty="0" smtClean="0"/>
              <a:t>: </a:t>
            </a:r>
            <a:r>
              <a:rPr lang="fr-FR" dirty="0" smtClean="0">
                <a:solidFill>
                  <a:srgbClr val="FF0000"/>
                </a:solidFill>
              </a:rPr>
              <a:t>métatarse</a:t>
            </a:r>
          </a:p>
          <a:p>
            <a:pPr>
              <a:buNone/>
            </a:pPr>
            <a:r>
              <a:rPr lang="fr-FR" dirty="0" smtClean="0"/>
              <a:t>          * </a:t>
            </a:r>
            <a:r>
              <a:rPr lang="fr-FR" b="1" i="1" u="sng" dirty="0" smtClean="0"/>
              <a:t>Acropode</a:t>
            </a:r>
            <a:r>
              <a:rPr lang="fr-FR" dirty="0" smtClean="0"/>
              <a:t>: </a:t>
            </a:r>
            <a:r>
              <a:rPr lang="fr-FR" dirty="0" smtClean="0">
                <a:solidFill>
                  <a:srgbClr val="FF0000"/>
                </a:solidFill>
              </a:rPr>
              <a:t>doigt</a:t>
            </a:r>
            <a:r>
              <a:rPr lang="fr-FR" dirty="0" smtClean="0"/>
              <a:t> avec </a:t>
            </a:r>
            <a:r>
              <a:rPr lang="fr-FR" dirty="0" smtClean="0">
                <a:solidFill>
                  <a:srgbClr val="FF0000"/>
                </a:solidFill>
              </a:rPr>
              <a:t>3 phalanges </a:t>
            </a:r>
            <a:r>
              <a:rPr lang="fr-FR" dirty="0" smtClean="0"/>
              <a:t>chacun(phalanges  (</a:t>
            </a:r>
            <a:r>
              <a:rPr lang="fr-FR" dirty="0" err="1" smtClean="0"/>
              <a:t>proximale,moyenne</a:t>
            </a:r>
            <a:r>
              <a:rPr lang="fr-FR" dirty="0" smtClean="0"/>
              <a:t>,distale)</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lstStyle/>
          <a:p>
            <a:r>
              <a:rPr lang="fr-FR" sz="3600" b="1" u="sng" dirty="0" smtClean="0"/>
              <a:t>SQUELETTE  D’UN MAMMIFERE</a:t>
            </a:r>
            <a:endParaRPr lang="fr-FR" sz="3600" b="1" u="sng" dirty="0"/>
          </a:p>
        </p:txBody>
      </p:sp>
      <p:sp>
        <p:nvSpPr>
          <p:cNvPr id="6" name="Espace réservé du contenu 5"/>
          <p:cNvSpPr>
            <a:spLocks noGrp="1"/>
          </p:cNvSpPr>
          <p:nvPr>
            <p:ph sz="half" idx="2"/>
          </p:nvPr>
        </p:nvSpPr>
        <p:spPr>
          <a:xfrm>
            <a:off x="5929322" y="1643050"/>
            <a:ext cx="3214678" cy="4483113"/>
          </a:xfrm>
        </p:spPr>
        <p:txBody>
          <a:bodyPr/>
          <a:lstStyle/>
          <a:p>
            <a:pPr>
              <a:buNone/>
            </a:pPr>
            <a:r>
              <a:rPr lang="fr-FR" sz="2400" b="1" dirty="0" smtClean="0"/>
              <a:t>     </a:t>
            </a:r>
            <a:r>
              <a:rPr lang="fr-FR" b="1" u="sng" dirty="0" smtClean="0">
                <a:solidFill>
                  <a:srgbClr val="FF0000"/>
                </a:solidFill>
              </a:rPr>
              <a:t>Squelette  axial</a:t>
            </a:r>
          </a:p>
          <a:p>
            <a:pPr>
              <a:buNone/>
            </a:pPr>
            <a:r>
              <a:rPr lang="fr-FR" sz="2500" b="1" dirty="0" smtClean="0">
                <a:solidFill>
                  <a:srgbClr val="FF0000"/>
                </a:solidFill>
              </a:rPr>
              <a:t>  </a:t>
            </a:r>
          </a:p>
          <a:p>
            <a:pPr>
              <a:buNone/>
            </a:pPr>
            <a:r>
              <a:rPr lang="fr-FR" sz="2400" b="1" dirty="0" smtClean="0"/>
              <a:t>    - Tête</a:t>
            </a:r>
          </a:p>
          <a:p>
            <a:pPr>
              <a:buNone/>
            </a:pPr>
            <a:r>
              <a:rPr lang="fr-FR" sz="2400" b="1" dirty="0" smtClean="0"/>
              <a:t>   </a:t>
            </a:r>
          </a:p>
          <a:p>
            <a:pPr>
              <a:buNone/>
            </a:pPr>
            <a:r>
              <a:rPr lang="fr-FR" sz="2400" b="1" dirty="0" smtClean="0"/>
              <a:t>   - Colonne vertébrale </a:t>
            </a:r>
          </a:p>
          <a:p>
            <a:pPr>
              <a:buNone/>
            </a:pPr>
            <a:endParaRPr lang="fr-FR" sz="2400" b="1" dirty="0" smtClean="0"/>
          </a:p>
          <a:p>
            <a:pPr>
              <a:buNone/>
            </a:pPr>
            <a:r>
              <a:rPr lang="fr-FR" sz="2400" b="1" dirty="0" smtClean="0"/>
              <a:t>   - Thorax:  Vertèbres thoraciques+ côtes + sternum</a:t>
            </a:r>
          </a:p>
          <a:p>
            <a:endParaRPr lang="fr-FR" sz="2400" b="1" dirty="0"/>
          </a:p>
        </p:txBody>
      </p:sp>
      <p:pic>
        <p:nvPicPr>
          <p:cNvPr id="7" name="Picture 2" descr="C:\Documents and Settings\Administrateur\Bureau\squelette-une-vache[1].jpg"/>
          <p:cNvPicPr>
            <a:picLocks noGrp="1" noChangeAspect="1" noChangeArrowheads="1"/>
          </p:cNvPicPr>
          <p:nvPr>
            <p:ph sz="half" idx="1"/>
          </p:nvPr>
        </p:nvPicPr>
        <p:blipFill>
          <a:blip r:embed="rId2" cstate="print"/>
          <a:srcRect/>
          <a:stretch>
            <a:fillRect/>
          </a:stretch>
        </p:blipFill>
        <p:spPr>
          <a:xfrm>
            <a:off x="142844" y="1785926"/>
            <a:ext cx="5857916" cy="464347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lstStyle/>
          <a:p>
            <a:r>
              <a:rPr lang="fr-FR" sz="3600" b="1" u="sng" dirty="0" smtClean="0"/>
              <a:t>SQUELETTE  D’UN MAMMIFERE</a:t>
            </a:r>
            <a:endParaRPr lang="fr-FR" sz="3600" b="1" u="sng" dirty="0"/>
          </a:p>
        </p:txBody>
      </p:sp>
      <p:sp>
        <p:nvSpPr>
          <p:cNvPr id="6" name="Espace réservé du contenu 5"/>
          <p:cNvSpPr>
            <a:spLocks noGrp="1"/>
          </p:cNvSpPr>
          <p:nvPr>
            <p:ph sz="half" idx="2"/>
          </p:nvPr>
        </p:nvSpPr>
        <p:spPr>
          <a:xfrm>
            <a:off x="5929322" y="1285860"/>
            <a:ext cx="3214678" cy="4840303"/>
          </a:xfrm>
        </p:spPr>
        <p:txBody>
          <a:bodyPr/>
          <a:lstStyle/>
          <a:p>
            <a:pPr>
              <a:buNone/>
            </a:pPr>
            <a:r>
              <a:rPr lang="fr-FR" b="1" dirty="0" smtClean="0">
                <a:solidFill>
                  <a:srgbClr val="FF0000"/>
                </a:solidFill>
              </a:rPr>
              <a:t>         </a:t>
            </a:r>
            <a:r>
              <a:rPr lang="fr-FR" b="1" u="sng" dirty="0" smtClean="0">
                <a:solidFill>
                  <a:srgbClr val="FF0000"/>
                </a:solidFill>
              </a:rPr>
              <a:t>Squelette  appendiculaire</a:t>
            </a:r>
          </a:p>
          <a:p>
            <a:pPr>
              <a:buNone/>
            </a:pPr>
            <a:r>
              <a:rPr lang="fr-FR" sz="2500" b="1" dirty="0" smtClean="0"/>
              <a:t>  </a:t>
            </a:r>
          </a:p>
          <a:p>
            <a:pPr>
              <a:buNone/>
            </a:pPr>
            <a:r>
              <a:rPr lang="fr-FR" sz="2400" b="1" dirty="0" smtClean="0"/>
              <a:t>    -  Squelette zonal ou  </a:t>
            </a:r>
            <a:r>
              <a:rPr lang="fr-FR" sz="2400" b="1" dirty="0" err="1" smtClean="0"/>
              <a:t>cingulaire</a:t>
            </a:r>
            <a:r>
              <a:rPr lang="fr-FR" sz="2400" b="1" dirty="0" smtClean="0"/>
              <a:t>(Ceintures) </a:t>
            </a:r>
          </a:p>
          <a:p>
            <a:pPr>
              <a:buNone/>
            </a:pPr>
            <a:r>
              <a:rPr lang="fr-FR" sz="2400" b="1" dirty="0" smtClean="0"/>
              <a:t>   </a:t>
            </a:r>
          </a:p>
          <a:p>
            <a:pPr>
              <a:buNone/>
            </a:pPr>
            <a:r>
              <a:rPr lang="fr-FR" sz="2400" b="1" dirty="0" smtClean="0"/>
              <a:t>   - Squelette </a:t>
            </a:r>
            <a:r>
              <a:rPr lang="fr-FR" sz="2400" b="1" dirty="0" err="1" smtClean="0"/>
              <a:t>chiridien</a:t>
            </a:r>
            <a:r>
              <a:rPr lang="fr-FR" sz="2400" b="1" dirty="0" smtClean="0"/>
              <a:t>         </a:t>
            </a:r>
          </a:p>
          <a:p>
            <a:pPr>
              <a:buNone/>
            </a:pPr>
            <a:r>
              <a:rPr lang="fr-FR" sz="2400" b="1" dirty="0" smtClean="0"/>
              <a:t>          (Membres)</a:t>
            </a:r>
          </a:p>
          <a:p>
            <a:endParaRPr lang="fr-FR" sz="2400" b="1" dirty="0"/>
          </a:p>
        </p:txBody>
      </p:sp>
      <p:pic>
        <p:nvPicPr>
          <p:cNvPr id="7" name="Picture 2" descr="C:\Documents and Settings\Administrateur\Bureau\squelette-une-vache[1].jpg"/>
          <p:cNvPicPr>
            <a:picLocks noGrp="1" noChangeAspect="1" noChangeArrowheads="1"/>
          </p:cNvPicPr>
          <p:nvPr>
            <p:ph sz="half" idx="1"/>
          </p:nvPr>
        </p:nvPicPr>
        <p:blipFill>
          <a:blip r:embed="rId2" cstate="print"/>
          <a:srcRect/>
          <a:stretch>
            <a:fillRect/>
          </a:stretch>
        </p:blipFill>
        <p:spPr>
          <a:xfrm>
            <a:off x="142844" y="1785926"/>
            <a:ext cx="5857916" cy="464347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lstStyle/>
          <a:p>
            <a:endParaRPr lang="fr-FR" sz="3600" b="1" u="sng" dirty="0"/>
          </a:p>
        </p:txBody>
      </p:sp>
      <p:pic>
        <p:nvPicPr>
          <p:cNvPr id="2050" name="Picture 2" descr="C:\Users\HP\Desktop\Cours 2018\Squelle Cheval couleurs.jpg"/>
          <p:cNvPicPr>
            <a:picLocks noGrp="1" noChangeAspect="1" noChangeArrowheads="1"/>
          </p:cNvPicPr>
          <p:nvPr>
            <p:ph sz="half" idx="1"/>
          </p:nvPr>
        </p:nvPicPr>
        <p:blipFill>
          <a:blip r:embed="rId3"/>
          <a:stretch>
            <a:fillRect/>
          </a:stretch>
        </p:blipFill>
        <p:spPr bwMode="auto">
          <a:xfrm>
            <a:off x="214282" y="1357298"/>
            <a:ext cx="6357982" cy="4214841"/>
          </a:xfrm>
          <a:prstGeom prst="rect">
            <a:avLst/>
          </a:prstGeom>
          <a:noFill/>
        </p:spPr>
      </p:pic>
      <p:sp>
        <p:nvSpPr>
          <p:cNvPr id="4" name="Espace réservé du contenu 3"/>
          <p:cNvSpPr>
            <a:spLocks noGrp="1"/>
          </p:cNvSpPr>
          <p:nvPr>
            <p:ph sz="half" idx="2"/>
          </p:nvPr>
        </p:nvSpPr>
        <p:spPr>
          <a:xfrm>
            <a:off x="5857884" y="428604"/>
            <a:ext cx="3143272" cy="6215106"/>
          </a:xfrm>
        </p:spPr>
        <p:txBody>
          <a:bodyPr/>
          <a:lstStyle/>
          <a:p>
            <a:pPr>
              <a:buNone/>
            </a:pPr>
            <a:r>
              <a:rPr lang="fr-FR" dirty="0" smtClean="0"/>
              <a:t>   </a:t>
            </a:r>
            <a:r>
              <a:rPr lang="fr-FR" dirty="0" smtClean="0">
                <a:solidFill>
                  <a:srgbClr val="FF0000"/>
                </a:solidFill>
              </a:rPr>
              <a:t> </a:t>
            </a:r>
            <a:r>
              <a:rPr lang="fr-FR" u="sng" dirty="0" smtClean="0">
                <a:solidFill>
                  <a:srgbClr val="FF0000"/>
                </a:solidFill>
              </a:rPr>
              <a:t>Tête</a:t>
            </a:r>
            <a:r>
              <a:rPr lang="fr-FR" dirty="0" smtClean="0"/>
              <a:t>: crâne+face</a:t>
            </a:r>
          </a:p>
          <a:p>
            <a:pPr>
              <a:buNone/>
            </a:pPr>
            <a:endParaRPr lang="fr-FR" sz="2700" dirty="0" smtClean="0"/>
          </a:p>
          <a:p>
            <a:pPr>
              <a:buNone/>
            </a:pPr>
            <a:r>
              <a:rPr lang="fr-FR" sz="2700" dirty="0" smtClean="0"/>
              <a:t>  </a:t>
            </a:r>
            <a:r>
              <a:rPr lang="fr-FR" sz="2700" u="sng" dirty="0" smtClean="0">
                <a:solidFill>
                  <a:srgbClr val="FF0000"/>
                </a:solidFill>
              </a:rPr>
              <a:t>Colonne vertébrale</a:t>
            </a:r>
            <a:r>
              <a:rPr lang="fr-FR" sz="2700" dirty="0" smtClean="0"/>
              <a:t>:</a:t>
            </a:r>
          </a:p>
          <a:p>
            <a:pPr>
              <a:buNone/>
            </a:pPr>
            <a:r>
              <a:rPr lang="fr-FR" sz="2700" dirty="0" smtClean="0"/>
              <a:t>  </a:t>
            </a:r>
          </a:p>
          <a:p>
            <a:pPr>
              <a:buNone/>
            </a:pPr>
            <a:r>
              <a:rPr lang="fr-FR" sz="2700" dirty="0" smtClean="0"/>
              <a:t>   - </a:t>
            </a:r>
            <a:r>
              <a:rPr lang="fr-FR" sz="2000" b="1" dirty="0" smtClean="0">
                <a:solidFill>
                  <a:schemeClr val="accent1"/>
                </a:solidFill>
              </a:rPr>
              <a:t>Vertèbres cervicales: </a:t>
            </a:r>
            <a:r>
              <a:rPr lang="fr-FR" sz="2000" dirty="0" err="1" smtClean="0"/>
              <a:t>Atlas,axis</a:t>
            </a:r>
            <a:r>
              <a:rPr lang="fr-FR" sz="2000" dirty="0" smtClean="0"/>
              <a:t>,3</a:t>
            </a:r>
            <a:r>
              <a:rPr lang="fr-FR" sz="2000" baseline="30000" dirty="0" smtClean="0"/>
              <a:t>ème</a:t>
            </a:r>
            <a:r>
              <a:rPr lang="fr-FR" sz="2000" dirty="0" smtClean="0"/>
              <a:t>, 4</a:t>
            </a:r>
            <a:r>
              <a:rPr lang="fr-FR" sz="2000" baseline="30000" dirty="0" smtClean="0"/>
              <a:t>ème</a:t>
            </a:r>
            <a:r>
              <a:rPr lang="fr-FR" sz="2000" dirty="0" smtClean="0"/>
              <a:t> ,…</a:t>
            </a:r>
          </a:p>
          <a:p>
            <a:pPr>
              <a:buNone/>
            </a:pPr>
            <a:r>
              <a:rPr lang="fr-FR" sz="2000" dirty="0" smtClean="0"/>
              <a:t>             (bleu)</a:t>
            </a:r>
          </a:p>
          <a:p>
            <a:pPr>
              <a:buNone/>
            </a:pPr>
            <a:r>
              <a:rPr lang="fr-FR" sz="2000" dirty="0" smtClean="0"/>
              <a:t>     - </a:t>
            </a:r>
            <a:r>
              <a:rPr lang="fr-FR" sz="2000" b="1" dirty="0" smtClean="0">
                <a:solidFill>
                  <a:schemeClr val="accent6"/>
                </a:solidFill>
              </a:rPr>
              <a:t>Vertèbres thoraciques </a:t>
            </a:r>
          </a:p>
          <a:p>
            <a:pPr>
              <a:buNone/>
            </a:pPr>
            <a:r>
              <a:rPr lang="fr-FR" sz="2000" b="1" dirty="0" smtClean="0">
                <a:solidFill>
                  <a:schemeClr val="accent6"/>
                </a:solidFill>
              </a:rPr>
              <a:t>       ou dorsales </a:t>
            </a:r>
            <a:r>
              <a:rPr lang="fr-FR" sz="2000" dirty="0" smtClean="0"/>
              <a:t>(orange)</a:t>
            </a:r>
          </a:p>
          <a:p>
            <a:pPr>
              <a:buNone/>
            </a:pPr>
            <a:r>
              <a:rPr lang="fr-FR" sz="2000" dirty="0" smtClean="0"/>
              <a:t>     - </a:t>
            </a:r>
            <a:r>
              <a:rPr lang="fr-FR" sz="2000" b="1" dirty="0" smtClean="0">
                <a:solidFill>
                  <a:schemeClr val="accent3">
                    <a:lumMod val="75000"/>
                  </a:schemeClr>
                </a:solidFill>
              </a:rPr>
              <a:t>Vertèbres lombaires</a:t>
            </a:r>
          </a:p>
          <a:p>
            <a:pPr>
              <a:buNone/>
            </a:pPr>
            <a:r>
              <a:rPr lang="fr-FR" sz="2000" dirty="0" smtClean="0"/>
              <a:t>               (vert)</a:t>
            </a:r>
          </a:p>
          <a:p>
            <a:pPr>
              <a:buNone/>
            </a:pPr>
            <a:r>
              <a:rPr lang="fr-FR" sz="2000" dirty="0" smtClean="0"/>
              <a:t>     - </a:t>
            </a:r>
            <a:r>
              <a:rPr lang="fr-FR" sz="2000" b="1" dirty="0" smtClean="0">
                <a:solidFill>
                  <a:srgbClr val="FF0000"/>
                </a:solidFill>
              </a:rPr>
              <a:t>Vertèbres sacrales ou    </a:t>
            </a:r>
          </a:p>
          <a:p>
            <a:pPr>
              <a:buNone/>
            </a:pPr>
            <a:r>
              <a:rPr lang="fr-FR" sz="2000" b="1" dirty="0" smtClean="0">
                <a:solidFill>
                  <a:srgbClr val="FF0000"/>
                </a:solidFill>
              </a:rPr>
              <a:t>       sacrées: Sacrum </a:t>
            </a:r>
            <a:r>
              <a:rPr lang="fr-FR" sz="2000" dirty="0" smtClean="0"/>
              <a:t>(rouge)</a:t>
            </a:r>
          </a:p>
          <a:p>
            <a:pPr>
              <a:buNone/>
            </a:pPr>
            <a:r>
              <a:rPr lang="fr-FR" sz="2000" dirty="0" smtClean="0"/>
              <a:t>     - </a:t>
            </a:r>
            <a:r>
              <a:rPr lang="fr-FR" sz="2000" b="1" dirty="0" smtClean="0">
                <a:solidFill>
                  <a:schemeClr val="accent6">
                    <a:lumMod val="50000"/>
                  </a:schemeClr>
                </a:solidFill>
              </a:rPr>
              <a:t>Vertèbres  caudales ou     </a:t>
            </a:r>
          </a:p>
          <a:p>
            <a:pPr>
              <a:buNone/>
            </a:pPr>
            <a:r>
              <a:rPr lang="fr-FR" sz="2000" b="1" dirty="0" smtClean="0">
                <a:solidFill>
                  <a:schemeClr val="accent6">
                    <a:lumMod val="50000"/>
                  </a:schemeClr>
                </a:solidFill>
              </a:rPr>
              <a:t>       coccygiennes</a:t>
            </a:r>
            <a:r>
              <a:rPr lang="fr-FR" sz="2000" dirty="0" smtClean="0"/>
              <a:t> (marron)</a:t>
            </a:r>
            <a:endParaRPr lang="fr-F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lstStyle/>
          <a:p>
            <a:endParaRPr lang="fr-FR" sz="3600" b="1" u="sng" dirty="0"/>
          </a:p>
        </p:txBody>
      </p:sp>
      <p:pic>
        <p:nvPicPr>
          <p:cNvPr id="2050" name="Picture 2" descr="C:\Users\HP\Desktop\Cours 2018\Squelle Cheval couleurs.jpg"/>
          <p:cNvPicPr>
            <a:picLocks noGrp="1" noChangeAspect="1" noChangeArrowheads="1"/>
          </p:cNvPicPr>
          <p:nvPr>
            <p:ph sz="half" idx="1"/>
          </p:nvPr>
        </p:nvPicPr>
        <p:blipFill>
          <a:blip r:embed="rId3"/>
          <a:stretch>
            <a:fillRect/>
          </a:stretch>
        </p:blipFill>
        <p:spPr bwMode="auto">
          <a:xfrm>
            <a:off x="142844" y="1357298"/>
            <a:ext cx="6286544" cy="4214841"/>
          </a:xfrm>
          <a:prstGeom prst="rect">
            <a:avLst/>
          </a:prstGeom>
          <a:noFill/>
        </p:spPr>
      </p:pic>
      <p:sp>
        <p:nvSpPr>
          <p:cNvPr id="4" name="Espace réservé du contenu 3"/>
          <p:cNvSpPr>
            <a:spLocks noGrp="1"/>
          </p:cNvSpPr>
          <p:nvPr>
            <p:ph sz="half" idx="2"/>
          </p:nvPr>
        </p:nvSpPr>
        <p:spPr>
          <a:xfrm>
            <a:off x="5857884" y="928670"/>
            <a:ext cx="3143272" cy="5197493"/>
          </a:xfrm>
        </p:spPr>
        <p:txBody>
          <a:bodyPr/>
          <a:lstStyle/>
          <a:p>
            <a:pPr>
              <a:buNone/>
            </a:pPr>
            <a:r>
              <a:rPr lang="fr-FR" sz="2400" b="1" dirty="0" smtClean="0"/>
              <a:t>   </a:t>
            </a:r>
          </a:p>
          <a:p>
            <a:pPr>
              <a:buNone/>
            </a:pPr>
            <a:r>
              <a:rPr lang="fr-FR" sz="2400" b="1" dirty="0" smtClean="0"/>
              <a:t>     </a:t>
            </a:r>
            <a:r>
              <a:rPr lang="fr-FR" sz="2400" b="1" u="sng" dirty="0" smtClean="0"/>
              <a:t>Ceinture thoracique</a:t>
            </a:r>
          </a:p>
          <a:p>
            <a:pPr>
              <a:buNone/>
            </a:pPr>
            <a:r>
              <a:rPr lang="fr-FR" sz="2400" b="1" dirty="0" smtClean="0"/>
              <a:t>   </a:t>
            </a:r>
            <a:r>
              <a:rPr lang="fr-FR" sz="2400" dirty="0" smtClean="0"/>
              <a:t>  </a:t>
            </a:r>
            <a:r>
              <a:rPr lang="fr-FR" sz="2400" dirty="0" err="1" smtClean="0"/>
              <a:t>Scapula</a:t>
            </a:r>
            <a:r>
              <a:rPr lang="fr-FR" sz="2400" dirty="0" smtClean="0"/>
              <a:t>+clavicule </a:t>
            </a:r>
          </a:p>
          <a:p>
            <a:pPr>
              <a:buNone/>
            </a:pPr>
            <a:r>
              <a:rPr lang="fr-FR" sz="2400" dirty="0" smtClean="0"/>
              <a:t>    </a:t>
            </a:r>
            <a:r>
              <a:rPr lang="fr-FR" sz="2400" b="1" u="sng" dirty="0" smtClean="0"/>
              <a:t>Membre thoracique</a:t>
            </a:r>
          </a:p>
          <a:p>
            <a:pPr>
              <a:buNone/>
            </a:pPr>
            <a:r>
              <a:rPr lang="fr-FR" sz="2400" dirty="0" smtClean="0"/>
              <a:t>        - Humérus</a:t>
            </a:r>
          </a:p>
          <a:p>
            <a:pPr>
              <a:buNone/>
            </a:pPr>
            <a:r>
              <a:rPr lang="fr-FR" sz="2400" dirty="0" smtClean="0"/>
              <a:t>        - Radius-</a:t>
            </a:r>
            <a:r>
              <a:rPr lang="fr-FR" sz="2400" dirty="0" err="1" smtClean="0"/>
              <a:t>Ulna</a:t>
            </a:r>
            <a:endParaRPr lang="fr-FR" sz="2400" dirty="0" smtClean="0"/>
          </a:p>
          <a:p>
            <a:pPr>
              <a:buNone/>
            </a:pPr>
            <a:r>
              <a:rPr lang="fr-FR" sz="2400" dirty="0" smtClean="0"/>
              <a:t>        - Carpe</a:t>
            </a:r>
          </a:p>
          <a:p>
            <a:pPr>
              <a:buNone/>
            </a:pPr>
            <a:r>
              <a:rPr lang="fr-FR" sz="2400" dirty="0" smtClean="0"/>
              <a:t>        - Métacarpe</a:t>
            </a:r>
          </a:p>
          <a:p>
            <a:pPr>
              <a:buNone/>
            </a:pPr>
            <a:r>
              <a:rPr lang="fr-FR" sz="2400" dirty="0" smtClean="0"/>
              <a:t>        - Phalanges</a:t>
            </a:r>
          </a:p>
          <a:p>
            <a:pPr>
              <a:buNone/>
            </a:pPr>
            <a:r>
              <a:rPr lang="fr-FR" sz="2400" dirty="0" smtClean="0"/>
              <a:t>        - Os </a:t>
            </a:r>
            <a:r>
              <a:rPr lang="fr-FR" sz="2400" dirty="0" err="1" smtClean="0"/>
              <a:t>sésamoides</a:t>
            </a:r>
            <a:endParaRPr lang="fr-F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lstStyle/>
          <a:p>
            <a:endParaRPr lang="fr-FR" sz="3600" b="1" u="sng" dirty="0"/>
          </a:p>
        </p:txBody>
      </p:sp>
      <p:pic>
        <p:nvPicPr>
          <p:cNvPr id="2050" name="Picture 2" descr="C:\Users\HP\Desktop\Cours 2018\Squelle Cheval couleurs.jpg"/>
          <p:cNvPicPr>
            <a:picLocks noGrp="1" noChangeAspect="1" noChangeArrowheads="1"/>
          </p:cNvPicPr>
          <p:nvPr>
            <p:ph sz="half" idx="1"/>
          </p:nvPr>
        </p:nvPicPr>
        <p:blipFill>
          <a:blip r:embed="rId3"/>
          <a:stretch>
            <a:fillRect/>
          </a:stretch>
        </p:blipFill>
        <p:spPr bwMode="auto">
          <a:xfrm>
            <a:off x="142844" y="1357298"/>
            <a:ext cx="5857916" cy="4214841"/>
          </a:xfrm>
          <a:prstGeom prst="rect">
            <a:avLst/>
          </a:prstGeom>
          <a:noFill/>
        </p:spPr>
      </p:pic>
      <p:sp>
        <p:nvSpPr>
          <p:cNvPr id="4" name="Espace réservé du contenu 3"/>
          <p:cNvSpPr>
            <a:spLocks noGrp="1"/>
          </p:cNvSpPr>
          <p:nvPr>
            <p:ph sz="half" idx="2"/>
          </p:nvPr>
        </p:nvSpPr>
        <p:spPr>
          <a:xfrm>
            <a:off x="5643570" y="571480"/>
            <a:ext cx="3500430" cy="5554683"/>
          </a:xfrm>
        </p:spPr>
        <p:txBody>
          <a:bodyPr/>
          <a:lstStyle/>
          <a:p>
            <a:pPr>
              <a:buNone/>
            </a:pPr>
            <a:r>
              <a:rPr lang="fr-FR" sz="2400" b="1" dirty="0" smtClean="0"/>
              <a:t>   </a:t>
            </a:r>
          </a:p>
          <a:p>
            <a:pPr>
              <a:buNone/>
            </a:pPr>
            <a:endParaRPr lang="fr-FR" sz="2400" b="1" dirty="0" smtClean="0"/>
          </a:p>
          <a:p>
            <a:pPr>
              <a:buNone/>
            </a:pPr>
            <a:r>
              <a:rPr lang="fr-FR" sz="2400" b="1" dirty="0" smtClean="0"/>
              <a:t>     </a:t>
            </a:r>
            <a:r>
              <a:rPr lang="fr-FR" sz="2400" b="1" u="sng" dirty="0" smtClean="0"/>
              <a:t>Ceinture pelvienne</a:t>
            </a:r>
          </a:p>
          <a:p>
            <a:pPr>
              <a:buNone/>
            </a:pPr>
            <a:r>
              <a:rPr lang="fr-FR" sz="2200" dirty="0" smtClean="0"/>
              <a:t>  Os coxal </a:t>
            </a:r>
            <a:r>
              <a:rPr lang="fr-FR" sz="2000" dirty="0" smtClean="0"/>
              <a:t>(ilium-pubis-</a:t>
            </a:r>
            <a:r>
              <a:rPr lang="fr-FR" sz="2000" dirty="0" err="1" smtClean="0"/>
              <a:t>ischium</a:t>
            </a:r>
            <a:r>
              <a:rPr lang="fr-FR" sz="2000" dirty="0" smtClean="0"/>
              <a:t>)</a:t>
            </a:r>
            <a:endParaRPr lang="fr-FR" sz="2000" b="1" u="sng" dirty="0" smtClean="0"/>
          </a:p>
          <a:p>
            <a:pPr>
              <a:buNone/>
            </a:pPr>
            <a:r>
              <a:rPr lang="fr-FR" sz="2400" b="1" dirty="0" smtClean="0"/>
              <a:t>     </a:t>
            </a:r>
            <a:r>
              <a:rPr lang="fr-FR" sz="2400" b="1" u="sng" dirty="0" smtClean="0"/>
              <a:t>Membre pelvien</a:t>
            </a:r>
          </a:p>
          <a:p>
            <a:pPr>
              <a:buNone/>
            </a:pPr>
            <a:r>
              <a:rPr lang="fr-FR" sz="2400" dirty="0" smtClean="0"/>
              <a:t>        - Fémur</a:t>
            </a:r>
          </a:p>
          <a:p>
            <a:pPr>
              <a:buNone/>
            </a:pPr>
            <a:r>
              <a:rPr lang="fr-FR" sz="2400" dirty="0" smtClean="0"/>
              <a:t>        - Tibia-</a:t>
            </a:r>
            <a:r>
              <a:rPr lang="fr-FR" sz="2400" dirty="0" err="1" smtClean="0"/>
              <a:t>Fibula</a:t>
            </a:r>
            <a:endParaRPr lang="fr-FR" sz="2400" dirty="0" smtClean="0"/>
          </a:p>
          <a:p>
            <a:pPr>
              <a:buNone/>
            </a:pPr>
            <a:r>
              <a:rPr lang="fr-FR" sz="2400" dirty="0" smtClean="0"/>
              <a:t>        -  Rotule</a:t>
            </a:r>
          </a:p>
          <a:p>
            <a:pPr>
              <a:buNone/>
            </a:pPr>
            <a:r>
              <a:rPr lang="fr-FR" sz="2400" dirty="0" smtClean="0"/>
              <a:t>        - Tarse</a:t>
            </a:r>
          </a:p>
          <a:p>
            <a:pPr>
              <a:buNone/>
            </a:pPr>
            <a:r>
              <a:rPr lang="fr-FR" sz="2400" dirty="0" smtClean="0"/>
              <a:t>        - Métatarse</a:t>
            </a:r>
          </a:p>
          <a:p>
            <a:pPr>
              <a:buNone/>
            </a:pPr>
            <a:r>
              <a:rPr lang="fr-FR" sz="2400" dirty="0" smtClean="0"/>
              <a:t>        - Phalanges</a:t>
            </a:r>
          </a:p>
          <a:p>
            <a:pPr>
              <a:buNone/>
            </a:pPr>
            <a:r>
              <a:rPr lang="fr-FR" sz="2400" dirty="0" smtClean="0"/>
              <a:t>        - Os </a:t>
            </a:r>
            <a:r>
              <a:rPr lang="fr-FR" sz="2400" dirty="0" err="1" smtClean="0"/>
              <a:t>sésamoides</a:t>
            </a:r>
            <a:endParaRPr lang="fr-F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lstStyle/>
          <a:p>
            <a:r>
              <a:rPr lang="fr-FR" sz="4000" b="1" u="sng" dirty="0" smtClean="0"/>
              <a:t>Nombre des OS</a:t>
            </a:r>
            <a:endParaRPr lang="fr-FR" sz="4000" b="1" u="sng" dirty="0"/>
          </a:p>
        </p:txBody>
      </p:sp>
      <p:sp>
        <p:nvSpPr>
          <p:cNvPr id="5" name="Espace réservé du contenu 4"/>
          <p:cNvSpPr>
            <a:spLocks noGrp="1"/>
          </p:cNvSpPr>
          <p:nvPr>
            <p:ph idx="1"/>
          </p:nvPr>
        </p:nvSpPr>
        <p:spPr>
          <a:xfrm>
            <a:off x="457200" y="1142984"/>
            <a:ext cx="8229600" cy="4983179"/>
          </a:xfrm>
        </p:spPr>
        <p:txBody>
          <a:bodyPr/>
          <a:lstStyle/>
          <a:p>
            <a:pPr>
              <a:buNone/>
            </a:pPr>
            <a:r>
              <a:rPr lang="fr-FR" dirty="0" smtClean="0"/>
              <a:t>Le nombre des os du squelette des animaux domestiques est très </a:t>
            </a:r>
            <a:r>
              <a:rPr lang="fr-FR" dirty="0" smtClean="0">
                <a:solidFill>
                  <a:srgbClr val="FF0000"/>
                </a:solidFill>
              </a:rPr>
              <a:t>variable</a:t>
            </a:r>
            <a:r>
              <a:rPr lang="fr-FR" dirty="0" smtClean="0"/>
              <a:t>. Il diffère d’une espèce à l’autre, surtout en raison des variations numériques de la colonne vertébrale, des côtes et du nombre de doigts.</a:t>
            </a:r>
          </a:p>
          <a:p>
            <a:pPr>
              <a:buNone/>
            </a:pPr>
            <a:r>
              <a:rPr lang="fr-FR" dirty="0" smtClean="0"/>
              <a:t>Ce nombre est généralement compris entre </a:t>
            </a:r>
            <a:r>
              <a:rPr lang="fr-FR" dirty="0" smtClean="0">
                <a:solidFill>
                  <a:srgbClr val="FF0000"/>
                </a:solidFill>
              </a:rPr>
              <a:t>180</a:t>
            </a:r>
            <a:r>
              <a:rPr lang="fr-FR" dirty="0" smtClean="0"/>
              <a:t> et </a:t>
            </a:r>
            <a:r>
              <a:rPr lang="fr-FR" dirty="0" smtClean="0">
                <a:solidFill>
                  <a:srgbClr val="FF0000"/>
                </a:solidFill>
              </a:rPr>
              <a:t>210</a:t>
            </a:r>
            <a:r>
              <a:rPr lang="fr-FR" dirty="0" smtClean="0"/>
              <a:t> chez l’adulte et que les variations se portent surtout sur les os qui se répètent en série.</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lstStyle/>
          <a:p>
            <a:r>
              <a:rPr lang="fr-FR" sz="4000" b="1" u="sng" dirty="0" smtClean="0"/>
              <a:t>Conformation des OS</a:t>
            </a:r>
            <a:endParaRPr lang="fr-FR" sz="4000" b="1" u="sng" dirty="0"/>
          </a:p>
        </p:txBody>
      </p:sp>
      <p:sp>
        <p:nvSpPr>
          <p:cNvPr id="3" name="Espace réservé du contenu 2"/>
          <p:cNvSpPr>
            <a:spLocks noGrp="1"/>
          </p:cNvSpPr>
          <p:nvPr>
            <p:ph idx="1"/>
          </p:nvPr>
        </p:nvSpPr>
        <p:spPr>
          <a:xfrm>
            <a:off x="457200" y="642918"/>
            <a:ext cx="8229600" cy="5857916"/>
          </a:xfrm>
        </p:spPr>
        <p:txBody>
          <a:bodyPr/>
          <a:lstStyle/>
          <a:p>
            <a:pPr algn="ctr">
              <a:buNone/>
            </a:pPr>
            <a:r>
              <a:rPr lang="fr-FR" sz="2000" b="1" dirty="0" smtClean="0">
                <a:solidFill>
                  <a:srgbClr val="FF0000"/>
                </a:solidFill>
              </a:rPr>
              <a:t>1/ </a:t>
            </a:r>
            <a:r>
              <a:rPr lang="fr-FR" sz="2000" b="1" u="sng" dirty="0" smtClean="0">
                <a:solidFill>
                  <a:srgbClr val="FF0000"/>
                </a:solidFill>
              </a:rPr>
              <a:t>Situation des os</a:t>
            </a:r>
            <a:endParaRPr lang="fr-FR" sz="2000" b="1" u="sng" dirty="0" smtClean="0"/>
          </a:p>
          <a:p>
            <a:pPr>
              <a:buNone/>
            </a:pPr>
            <a:r>
              <a:rPr lang="fr-FR" sz="2000" dirty="0" smtClean="0"/>
              <a:t>    * </a:t>
            </a:r>
            <a:r>
              <a:rPr lang="fr-FR" sz="2000" dirty="0" smtClean="0">
                <a:solidFill>
                  <a:srgbClr val="FF0000"/>
                </a:solidFill>
              </a:rPr>
              <a:t>Os impairs </a:t>
            </a:r>
            <a:r>
              <a:rPr lang="fr-FR" sz="2000" dirty="0" smtClean="0"/>
              <a:t>ou symétriques: ils sont situés sur le plan médian du corps et donc partagés en 2 parties égales: droite et gauche comme les vertèbres, vomer, os occipital…</a:t>
            </a:r>
          </a:p>
          <a:p>
            <a:pPr>
              <a:buNone/>
            </a:pPr>
            <a:r>
              <a:rPr lang="fr-FR" sz="2000" dirty="0" smtClean="0"/>
              <a:t>     * </a:t>
            </a:r>
            <a:r>
              <a:rPr lang="fr-FR" sz="2000" dirty="0" smtClean="0">
                <a:solidFill>
                  <a:srgbClr val="FF0000"/>
                </a:solidFill>
              </a:rPr>
              <a:t>Os pairs </a:t>
            </a:r>
            <a:r>
              <a:rPr lang="fr-FR" sz="2000" dirty="0" smtClean="0"/>
              <a:t>ou asymétriques: ils se répètent de façon semblable à gauche et à droite comme les os des ceintures, de la face, les côtes…</a:t>
            </a:r>
          </a:p>
          <a:p>
            <a:pPr algn="ctr">
              <a:buNone/>
            </a:pPr>
            <a:r>
              <a:rPr lang="fr-FR" sz="2000" dirty="0" smtClean="0">
                <a:solidFill>
                  <a:srgbClr val="FF0000"/>
                </a:solidFill>
              </a:rPr>
              <a:t> </a:t>
            </a:r>
            <a:r>
              <a:rPr lang="fr-FR" sz="2000" b="1" dirty="0" smtClean="0">
                <a:solidFill>
                  <a:srgbClr val="FF0000"/>
                </a:solidFill>
              </a:rPr>
              <a:t>2/ </a:t>
            </a:r>
            <a:r>
              <a:rPr lang="fr-FR" sz="2000" b="1" u="sng" dirty="0" smtClean="0">
                <a:solidFill>
                  <a:srgbClr val="FF0000"/>
                </a:solidFill>
              </a:rPr>
              <a:t>Types morphologiques d’os</a:t>
            </a:r>
          </a:p>
          <a:p>
            <a:pPr>
              <a:buNone/>
            </a:pPr>
            <a:r>
              <a:rPr lang="fr-FR" sz="2000" dirty="0" smtClean="0"/>
              <a:t>   Il y a 3 grands types d’os</a:t>
            </a:r>
          </a:p>
          <a:p>
            <a:pPr>
              <a:buNone/>
            </a:pPr>
            <a:r>
              <a:rPr lang="fr-FR" sz="2000" dirty="0" smtClean="0"/>
              <a:t>    * </a:t>
            </a:r>
            <a:r>
              <a:rPr lang="fr-FR" sz="2000" dirty="0" smtClean="0">
                <a:solidFill>
                  <a:srgbClr val="FF0000"/>
                </a:solidFill>
              </a:rPr>
              <a:t>Os longs</a:t>
            </a:r>
            <a:r>
              <a:rPr lang="fr-FR" sz="2000" dirty="0" smtClean="0"/>
              <a:t>: on les retrouve dans les membres (fémur, humérus, tibia…..)</a:t>
            </a:r>
          </a:p>
          <a:p>
            <a:pPr>
              <a:buNone/>
            </a:pPr>
            <a:r>
              <a:rPr lang="fr-FR" sz="2000" dirty="0" smtClean="0"/>
              <a:t>    ils sont différents des os allongés qui sont dépourvus de cavité médullaire (moelle osseuse) (côtes, </a:t>
            </a:r>
            <a:r>
              <a:rPr lang="fr-FR" sz="2000" dirty="0" err="1" smtClean="0"/>
              <a:t>fibula</a:t>
            </a:r>
            <a:r>
              <a:rPr lang="fr-FR" sz="2000" dirty="0" smtClean="0"/>
              <a:t>, </a:t>
            </a:r>
            <a:r>
              <a:rPr lang="fr-FR" sz="2000" dirty="0" err="1" smtClean="0"/>
              <a:t>ulna</a:t>
            </a:r>
            <a:r>
              <a:rPr lang="fr-FR" sz="2000" dirty="0" smtClean="0"/>
              <a:t>….)</a:t>
            </a:r>
          </a:p>
          <a:p>
            <a:pPr>
              <a:buNone/>
            </a:pPr>
            <a:r>
              <a:rPr lang="fr-FR" sz="2000" dirty="0" smtClean="0"/>
              <a:t>    * </a:t>
            </a:r>
            <a:r>
              <a:rPr lang="fr-FR" sz="2000" dirty="0" smtClean="0">
                <a:solidFill>
                  <a:srgbClr val="FF0000"/>
                </a:solidFill>
              </a:rPr>
              <a:t>Os plats</a:t>
            </a:r>
            <a:r>
              <a:rPr lang="fr-FR" sz="2000" dirty="0" smtClean="0"/>
              <a:t>: ont une longueur et une largeur à peu près égales. On les retrouve dans les ceintures, le crâne, la face; il existe plusieurs variétés. Certains os de la tête sont creusés de cavités aérifères ( sinus </a:t>
            </a:r>
            <a:r>
              <a:rPr lang="fr-FR" sz="2000" dirty="0" err="1" smtClean="0"/>
              <a:t>paranasaux</a:t>
            </a:r>
            <a:r>
              <a:rPr lang="fr-FR" sz="2000" dirty="0" smtClean="0"/>
              <a:t>): ce sont les os pneumatiques.</a:t>
            </a:r>
          </a:p>
          <a:p>
            <a:pPr>
              <a:buNone/>
            </a:pPr>
            <a:r>
              <a:rPr lang="fr-FR" sz="2000" dirty="0" smtClean="0"/>
              <a:t>    * </a:t>
            </a:r>
            <a:r>
              <a:rPr lang="fr-FR" sz="2000" dirty="0" smtClean="0">
                <a:solidFill>
                  <a:srgbClr val="FF0000"/>
                </a:solidFill>
              </a:rPr>
              <a:t>Os courts</a:t>
            </a:r>
            <a:r>
              <a:rPr lang="fr-FR" sz="2000" dirty="0" smtClean="0"/>
              <a:t>: ont une longueur, largeur et épaisseur à peu près égales. On les retrouve dans le carpe, tarse, doigts, colonne vertébrale… </a:t>
            </a:r>
            <a:endParaRPr lang="fr-F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214422"/>
          </a:xfrm>
        </p:spPr>
        <p:txBody>
          <a:bodyPr/>
          <a:lstStyle/>
          <a:p>
            <a:r>
              <a:rPr lang="fr-FR" sz="3600" b="1" u="sng" dirty="0" smtClean="0"/>
              <a:t>CONSTITUTION  GENERALE  D’UN SQUELETTE</a:t>
            </a:r>
            <a:endParaRPr lang="fr-FR" sz="3600" b="1" u="sng" dirty="0"/>
          </a:p>
        </p:txBody>
      </p:sp>
      <p:sp>
        <p:nvSpPr>
          <p:cNvPr id="3" name="Espace réservé du contenu 2"/>
          <p:cNvSpPr>
            <a:spLocks noGrp="1"/>
          </p:cNvSpPr>
          <p:nvPr>
            <p:ph idx="1"/>
          </p:nvPr>
        </p:nvSpPr>
        <p:spPr>
          <a:xfrm>
            <a:off x="457200" y="785794"/>
            <a:ext cx="8229600" cy="5340369"/>
          </a:xfrm>
        </p:spPr>
        <p:txBody>
          <a:bodyPr/>
          <a:lstStyle/>
          <a:p>
            <a:pPr>
              <a:buNone/>
            </a:pPr>
            <a:r>
              <a:rPr lang="fr-FR" dirty="0" smtClean="0"/>
              <a:t>  </a:t>
            </a:r>
          </a:p>
          <a:p>
            <a:pPr>
              <a:buNone/>
            </a:pPr>
            <a:r>
              <a:rPr lang="fr-FR" dirty="0" smtClean="0"/>
              <a:t>   Comme chez les autres </a:t>
            </a:r>
            <a:r>
              <a:rPr lang="fr-FR" dirty="0" err="1" smtClean="0"/>
              <a:t>vertébrés,on</a:t>
            </a:r>
            <a:r>
              <a:rPr lang="fr-FR" dirty="0" smtClean="0"/>
              <a:t> reconnaît 2 grandes divisions dans le squelette des Mammifères:</a:t>
            </a:r>
          </a:p>
          <a:p>
            <a:pPr>
              <a:buNone/>
            </a:pPr>
            <a:r>
              <a:rPr lang="fr-FR" dirty="0" smtClean="0"/>
              <a:t>1/ </a:t>
            </a:r>
            <a:r>
              <a:rPr lang="fr-FR" u="sng" dirty="0" smtClean="0">
                <a:solidFill>
                  <a:srgbClr val="FF0000"/>
                </a:solidFill>
              </a:rPr>
              <a:t>Squelette axial</a:t>
            </a:r>
            <a:r>
              <a:rPr lang="fr-FR" dirty="0" smtClean="0"/>
              <a:t>: celui de la tête, cou et tronc</a:t>
            </a:r>
          </a:p>
          <a:p>
            <a:pPr>
              <a:buNone/>
            </a:pPr>
            <a:r>
              <a:rPr lang="fr-FR" dirty="0" smtClean="0"/>
              <a:t>2/ </a:t>
            </a:r>
            <a:r>
              <a:rPr lang="fr-FR" u="sng" dirty="0" smtClean="0">
                <a:solidFill>
                  <a:srgbClr val="FF0000"/>
                </a:solidFill>
              </a:rPr>
              <a:t>Squelette appendiculaire</a:t>
            </a:r>
            <a:r>
              <a:rPr lang="fr-FR" dirty="0" smtClean="0"/>
              <a:t>: qui soutient les ceintures et les membres. On peut le diviser en squelette </a:t>
            </a:r>
            <a:r>
              <a:rPr lang="fr-FR" dirty="0" smtClean="0">
                <a:solidFill>
                  <a:srgbClr val="FF0000"/>
                </a:solidFill>
              </a:rPr>
              <a:t>zonal </a:t>
            </a:r>
            <a:r>
              <a:rPr lang="fr-FR" dirty="0" smtClean="0"/>
              <a:t>ou </a:t>
            </a:r>
            <a:r>
              <a:rPr lang="fr-FR" dirty="0" err="1" smtClean="0">
                <a:solidFill>
                  <a:srgbClr val="FF0000"/>
                </a:solidFill>
              </a:rPr>
              <a:t>cingulaire</a:t>
            </a:r>
            <a:r>
              <a:rPr lang="fr-FR" dirty="0" smtClean="0"/>
              <a:t> (ceintures) et squelette </a:t>
            </a:r>
            <a:r>
              <a:rPr lang="fr-FR" dirty="0" err="1" smtClean="0">
                <a:solidFill>
                  <a:srgbClr val="FF0000"/>
                </a:solidFill>
              </a:rPr>
              <a:t>chiridien</a:t>
            </a:r>
            <a:r>
              <a:rPr lang="fr-FR" dirty="0" smtClean="0"/>
              <a:t> (membres)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71546"/>
          </a:xfrm>
        </p:spPr>
        <p:txBody>
          <a:bodyPr/>
          <a:lstStyle/>
          <a:p>
            <a:r>
              <a:rPr lang="fr-FR" sz="4000" b="1" u="sng" dirty="0" smtClean="0"/>
              <a:t>EMINENCES  ET  CAVITES  DES  OS</a:t>
            </a:r>
            <a:endParaRPr lang="fr-FR" sz="4000" b="1" u="sng" dirty="0"/>
          </a:p>
        </p:txBody>
      </p:sp>
      <p:sp>
        <p:nvSpPr>
          <p:cNvPr id="3" name="Espace réservé du contenu 2"/>
          <p:cNvSpPr>
            <a:spLocks noGrp="1"/>
          </p:cNvSpPr>
          <p:nvPr>
            <p:ph idx="1"/>
          </p:nvPr>
        </p:nvSpPr>
        <p:spPr>
          <a:xfrm>
            <a:off x="457200" y="1857364"/>
            <a:ext cx="8543956" cy="3214710"/>
          </a:xfrm>
        </p:spPr>
        <p:txBody>
          <a:bodyPr/>
          <a:lstStyle/>
          <a:p>
            <a:pPr>
              <a:buNone/>
            </a:pPr>
            <a:r>
              <a:rPr lang="fr-FR" sz="4000" dirty="0" smtClean="0"/>
              <a:t>   L’aspect particulier de chaque os est déterminé par l’existence de </a:t>
            </a:r>
            <a:r>
              <a:rPr lang="fr-FR" sz="4000" dirty="0" smtClean="0">
                <a:solidFill>
                  <a:srgbClr val="FF0000"/>
                </a:solidFill>
              </a:rPr>
              <a:t>saillies</a:t>
            </a:r>
            <a:r>
              <a:rPr lang="fr-FR" sz="4000" dirty="0" smtClean="0"/>
              <a:t> (reliefs) ou de </a:t>
            </a:r>
            <a:r>
              <a:rPr lang="fr-FR" sz="4000" dirty="0" smtClean="0">
                <a:solidFill>
                  <a:srgbClr val="FF0000"/>
                </a:solidFill>
              </a:rPr>
              <a:t>cavités</a:t>
            </a:r>
            <a:r>
              <a:rPr lang="fr-FR" sz="4000" dirty="0" smtClean="0"/>
              <a:t> à sa surface.</a:t>
            </a:r>
          </a:p>
          <a:p>
            <a:pPr>
              <a:buNone/>
            </a:pPr>
            <a:endParaRPr lang="fr-F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lstStyle/>
          <a:p>
            <a:r>
              <a:rPr lang="fr-FR" sz="4000" b="1" u="sng" dirty="0" smtClean="0"/>
              <a:t>Eminences osseuses </a:t>
            </a:r>
            <a:endParaRPr lang="fr-FR" sz="4000" dirty="0"/>
          </a:p>
        </p:txBody>
      </p:sp>
      <p:sp>
        <p:nvSpPr>
          <p:cNvPr id="3" name="Espace réservé du contenu 2"/>
          <p:cNvSpPr>
            <a:spLocks noGrp="1"/>
          </p:cNvSpPr>
          <p:nvPr>
            <p:ph idx="1"/>
          </p:nvPr>
        </p:nvSpPr>
        <p:spPr>
          <a:xfrm>
            <a:off x="457200" y="857232"/>
            <a:ext cx="8543956" cy="5786478"/>
          </a:xfrm>
        </p:spPr>
        <p:txBody>
          <a:bodyPr/>
          <a:lstStyle/>
          <a:p>
            <a:pPr>
              <a:buNone/>
            </a:pPr>
            <a:r>
              <a:rPr lang="fr-FR" sz="3000" dirty="0" smtClean="0"/>
              <a:t>Elles peuvent être classées en 2 catégories:</a:t>
            </a:r>
          </a:p>
          <a:p>
            <a:pPr>
              <a:buNone/>
            </a:pPr>
            <a:r>
              <a:rPr lang="fr-FR" sz="3000" dirty="0" smtClean="0"/>
              <a:t>     a/ </a:t>
            </a:r>
            <a:r>
              <a:rPr lang="fr-FR" sz="3000" u="sng" dirty="0" smtClean="0">
                <a:solidFill>
                  <a:srgbClr val="FF0000"/>
                </a:solidFill>
              </a:rPr>
              <a:t>Eminences articulaires</a:t>
            </a:r>
            <a:r>
              <a:rPr lang="fr-FR" sz="3000" dirty="0" smtClean="0"/>
              <a:t>: ce sont celles par lesquelles les os entrent en contact les uns avec les autres. La plupart ont des surfaces articulaires qui participent à la constitution des articulations mobiles. Elles sont revêtues de cartilage articulaire. Exemple: tête articulaire, un pivot, un condyle</a:t>
            </a:r>
          </a:p>
          <a:p>
            <a:pPr>
              <a:buNone/>
            </a:pPr>
            <a:r>
              <a:rPr lang="fr-FR" sz="3000" dirty="0" smtClean="0">
                <a:solidFill>
                  <a:srgbClr val="FF0000"/>
                </a:solidFill>
              </a:rPr>
              <a:t>    </a:t>
            </a:r>
            <a:r>
              <a:rPr lang="fr-FR" sz="3000" dirty="0" smtClean="0"/>
              <a:t> b/ </a:t>
            </a:r>
            <a:r>
              <a:rPr lang="fr-FR" sz="3000" u="sng" dirty="0" smtClean="0">
                <a:solidFill>
                  <a:srgbClr val="FF0000"/>
                </a:solidFill>
              </a:rPr>
              <a:t>Eminences non articulaires</a:t>
            </a:r>
            <a:r>
              <a:rPr lang="fr-FR" sz="3000" dirty="0" smtClean="0"/>
              <a:t>: ces reliefs sont dépourvus  de revêtement cartilagineux. Ils donnent en général attache à des tendons ou à des muscles. Exemple:</a:t>
            </a:r>
          </a:p>
          <a:p>
            <a:pPr>
              <a:buNone/>
            </a:pP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lstStyle/>
          <a:p>
            <a:endParaRPr lang="fr-FR" dirty="0"/>
          </a:p>
        </p:txBody>
      </p:sp>
      <p:sp>
        <p:nvSpPr>
          <p:cNvPr id="3" name="Espace réservé du contenu 2"/>
          <p:cNvSpPr>
            <a:spLocks noGrp="1"/>
          </p:cNvSpPr>
          <p:nvPr>
            <p:ph idx="1"/>
          </p:nvPr>
        </p:nvSpPr>
        <p:spPr>
          <a:xfrm>
            <a:off x="457200" y="357166"/>
            <a:ext cx="8229600" cy="6215106"/>
          </a:xfrm>
        </p:spPr>
        <p:txBody>
          <a:bodyPr/>
          <a:lstStyle/>
          <a:p>
            <a:pPr>
              <a:buNone/>
            </a:pPr>
            <a:r>
              <a:rPr lang="fr-FR" sz="3000" dirty="0" smtClean="0">
                <a:solidFill>
                  <a:srgbClr val="FF0000"/>
                </a:solidFill>
              </a:rPr>
              <a:t>-</a:t>
            </a:r>
            <a:r>
              <a:rPr lang="fr-FR" sz="3000" dirty="0" smtClean="0"/>
              <a:t>  </a:t>
            </a:r>
            <a:r>
              <a:rPr lang="fr-FR" sz="3000" dirty="0" smtClean="0">
                <a:solidFill>
                  <a:srgbClr val="FF0000"/>
                </a:solidFill>
              </a:rPr>
              <a:t>Processus</a:t>
            </a:r>
            <a:r>
              <a:rPr lang="fr-FR" sz="3000" dirty="0" smtClean="0"/>
              <a:t> ou apophyse: relativement volumineux, détaché du reste de l’os</a:t>
            </a:r>
          </a:p>
          <a:p>
            <a:pPr>
              <a:buNone/>
            </a:pPr>
            <a:r>
              <a:rPr lang="fr-FR" sz="3000" dirty="0" smtClean="0">
                <a:solidFill>
                  <a:srgbClr val="FF0000"/>
                </a:solidFill>
              </a:rPr>
              <a:t>- </a:t>
            </a:r>
            <a:r>
              <a:rPr lang="fr-FR" sz="3000" dirty="0" smtClean="0"/>
              <a:t> </a:t>
            </a:r>
            <a:r>
              <a:rPr lang="fr-FR" sz="3000" dirty="0" smtClean="0">
                <a:solidFill>
                  <a:srgbClr val="FF0000"/>
                </a:solidFill>
              </a:rPr>
              <a:t>Protubérance</a:t>
            </a:r>
            <a:r>
              <a:rPr lang="fr-FR" sz="3000" dirty="0" smtClean="0"/>
              <a:t>: processus très large </a:t>
            </a:r>
          </a:p>
          <a:p>
            <a:pPr>
              <a:buNone/>
            </a:pPr>
            <a:r>
              <a:rPr lang="fr-FR" sz="3000" dirty="0" smtClean="0">
                <a:solidFill>
                  <a:srgbClr val="FF0000"/>
                </a:solidFill>
              </a:rPr>
              <a:t>- </a:t>
            </a:r>
            <a:r>
              <a:rPr lang="fr-FR" sz="3000" dirty="0" smtClean="0"/>
              <a:t> </a:t>
            </a:r>
            <a:r>
              <a:rPr lang="fr-FR" sz="3000" dirty="0" smtClean="0">
                <a:solidFill>
                  <a:srgbClr val="FF0000"/>
                </a:solidFill>
              </a:rPr>
              <a:t>Tubercule</a:t>
            </a:r>
            <a:r>
              <a:rPr lang="fr-FR" sz="3000" dirty="0" smtClean="0"/>
              <a:t>: relief volumineux, bien délimité et épais</a:t>
            </a:r>
          </a:p>
          <a:p>
            <a:pPr>
              <a:buFontTx/>
              <a:buChar char="-"/>
            </a:pPr>
            <a:r>
              <a:rPr lang="fr-FR" sz="3000" dirty="0" smtClean="0">
                <a:solidFill>
                  <a:srgbClr val="FF0000"/>
                </a:solidFill>
              </a:rPr>
              <a:t>Tubérosité</a:t>
            </a:r>
            <a:r>
              <a:rPr lang="fr-FR" sz="3000" dirty="0" smtClean="0"/>
              <a:t>: moins saillante, moins délimitée </a:t>
            </a:r>
          </a:p>
          <a:p>
            <a:pPr>
              <a:buFontTx/>
              <a:buChar char="-"/>
            </a:pPr>
            <a:r>
              <a:rPr lang="fr-FR" sz="3000" dirty="0" smtClean="0">
                <a:solidFill>
                  <a:srgbClr val="FF0000"/>
                </a:solidFill>
              </a:rPr>
              <a:t>Epine</a:t>
            </a:r>
            <a:r>
              <a:rPr lang="fr-FR" sz="3000" dirty="0" smtClean="0"/>
              <a:t>: saillie pointue</a:t>
            </a:r>
          </a:p>
          <a:p>
            <a:pPr>
              <a:buFontTx/>
              <a:buChar char="-"/>
            </a:pPr>
            <a:r>
              <a:rPr lang="fr-FR" sz="3000" dirty="0" smtClean="0">
                <a:solidFill>
                  <a:srgbClr val="FF0000"/>
                </a:solidFill>
              </a:rPr>
              <a:t>Crête</a:t>
            </a:r>
            <a:r>
              <a:rPr lang="fr-FR" sz="3000" dirty="0" smtClean="0"/>
              <a:t>: relief étroit et étiré, les crêtes les plus petites sont appelées: lignes</a:t>
            </a:r>
          </a:p>
          <a:p>
            <a:pPr>
              <a:buFontTx/>
              <a:buChar char="-"/>
            </a:pPr>
            <a:r>
              <a:rPr lang="fr-FR" sz="3000" dirty="0" smtClean="0">
                <a:solidFill>
                  <a:srgbClr val="FF0000"/>
                </a:solidFill>
              </a:rPr>
              <a:t>Rugosités</a:t>
            </a:r>
            <a:r>
              <a:rPr lang="fr-FR" sz="3000" dirty="0" smtClean="0"/>
              <a:t>: reliefs multiples et faibles</a:t>
            </a:r>
          </a:p>
          <a:p>
            <a:pPr>
              <a:buNone/>
            </a:pPr>
            <a:r>
              <a:rPr lang="fr-FR" sz="3000" dirty="0" smtClean="0"/>
              <a:t>    Un même relief peut avoir une dimension ou une forme différente d’une espèce à l’autre.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lstStyle/>
          <a:p>
            <a:r>
              <a:rPr lang="fr-FR" sz="4000" b="1" u="sng" dirty="0" smtClean="0">
                <a:solidFill>
                  <a:srgbClr val="FF0000"/>
                </a:solidFill>
              </a:rPr>
              <a:t>Cavités des os</a:t>
            </a:r>
            <a:endParaRPr lang="fr-FR" sz="4000" dirty="0"/>
          </a:p>
        </p:txBody>
      </p:sp>
      <p:sp>
        <p:nvSpPr>
          <p:cNvPr id="3" name="Espace réservé du contenu 2"/>
          <p:cNvSpPr>
            <a:spLocks noGrp="1"/>
          </p:cNvSpPr>
          <p:nvPr>
            <p:ph idx="1"/>
          </p:nvPr>
        </p:nvSpPr>
        <p:spPr>
          <a:xfrm>
            <a:off x="457200" y="642918"/>
            <a:ext cx="8543956" cy="6215082"/>
          </a:xfrm>
        </p:spPr>
        <p:txBody>
          <a:bodyPr/>
          <a:lstStyle/>
          <a:p>
            <a:pPr>
              <a:buNone/>
            </a:pPr>
            <a:r>
              <a:rPr lang="fr-FR" sz="2600" dirty="0" smtClean="0"/>
              <a:t>    Comme les éminences, elles peuvent être articulaires ou  non articulaires:</a:t>
            </a:r>
          </a:p>
          <a:p>
            <a:pPr>
              <a:buNone/>
            </a:pPr>
            <a:r>
              <a:rPr lang="fr-FR" sz="2600" dirty="0" smtClean="0"/>
              <a:t>     </a:t>
            </a:r>
            <a:r>
              <a:rPr lang="fr-FR" sz="2600" dirty="0" smtClean="0">
                <a:solidFill>
                  <a:srgbClr val="FF0000"/>
                </a:solidFill>
              </a:rPr>
              <a:t>a/ </a:t>
            </a:r>
            <a:r>
              <a:rPr lang="fr-FR" sz="2600" u="sng" dirty="0" smtClean="0">
                <a:solidFill>
                  <a:srgbClr val="FF0000"/>
                </a:solidFill>
              </a:rPr>
              <a:t>Cavités articulaires</a:t>
            </a:r>
            <a:r>
              <a:rPr lang="fr-FR" sz="2600" dirty="0" smtClean="0"/>
              <a:t>: la plupart sont recouvertes de cartilage articulaires pour participer à la constitutions des articulations mobiles. Exemple: cavité glénoïdale, </a:t>
            </a:r>
            <a:r>
              <a:rPr lang="fr-FR" sz="2600" dirty="0" err="1" smtClean="0"/>
              <a:t>acétabulum</a:t>
            </a:r>
            <a:r>
              <a:rPr lang="fr-FR" sz="2600" dirty="0" smtClean="0"/>
              <a:t>, trochlée, plateau, incisure articulaire</a:t>
            </a:r>
          </a:p>
          <a:p>
            <a:pPr>
              <a:buNone/>
            </a:pPr>
            <a:r>
              <a:rPr lang="fr-FR" sz="2600" dirty="0" smtClean="0">
                <a:solidFill>
                  <a:srgbClr val="FF0000"/>
                </a:solidFill>
              </a:rPr>
              <a:t>     b/ </a:t>
            </a:r>
            <a:r>
              <a:rPr lang="fr-FR" sz="2600" u="sng" dirty="0" smtClean="0">
                <a:solidFill>
                  <a:srgbClr val="FF0000"/>
                </a:solidFill>
              </a:rPr>
              <a:t>Cavités non articulaires</a:t>
            </a:r>
            <a:r>
              <a:rPr lang="fr-FR" sz="2600" dirty="0" smtClean="0"/>
              <a:t>: elles sont généralement dépourvues de cartilage articulaire, elles marquent en général l’empreinte d’un muscle ou d’un organe, le passage d’un tendon ou d’un nerf. </a:t>
            </a:r>
          </a:p>
          <a:p>
            <a:pPr>
              <a:buNone/>
            </a:pPr>
            <a:r>
              <a:rPr lang="fr-FR" sz="2600" dirty="0" smtClean="0"/>
              <a:t>        - Cavités d’agrandissement: sinus</a:t>
            </a:r>
          </a:p>
          <a:p>
            <a:pPr>
              <a:buNone/>
            </a:pPr>
            <a:r>
              <a:rPr lang="fr-FR" sz="2600" dirty="0" smtClean="0"/>
              <a:t>        - Cavités d’insertion: fosses et fossettes d’insertion</a:t>
            </a:r>
          </a:p>
          <a:p>
            <a:pPr>
              <a:buNone/>
            </a:pPr>
            <a:r>
              <a:rPr lang="fr-FR" sz="2600" dirty="0" smtClean="0"/>
              <a:t>        - Cavités de réception: sillons, rainures, empreintes,    </a:t>
            </a:r>
          </a:p>
          <a:p>
            <a:pPr>
              <a:buNone/>
            </a:pPr>
            <a:r>
              <a:rPr lang="fr-FR" sz="2600" dirty="0" smtClean="0"/>
              <a:t>         incisures.</a:t>
            </a:r>
          </a:p>
          <a:p>
            <a:pPr>
              <a:buNone/>
            </a:pPr>
            <a:r>
              <a:rPr lang="fr-FR" sz="2600" dirty="0" smtClean="0"/>
              <a:t>              </a:t>
            </a:r>
          </a:p>
          <a:p>
            <a:pPr>
              <a:buNone/>
            </a:pPr>
            <a:endParaRPr lang="fr-FR" sz="26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lstStyle/>
          <a:p>
            <a:r>
              <a:rPr lang="fr-FR" b="1" u="sng" dirty="0" smtClean="0"/>
              <a:t>Trous et canaux osseux</a:t>
            </a:r>
            <a:endParaRPr lang="fr-FR" b="1" u="sng" dirty="0"/>
          </a:p>
        </p:txBody>
      </p:sp>
      <p:sp>
        <p:nvSpPr>
          <p:cNvPr id="3" name="Espace réservé du contenu 2"/>
          <p:cNvSpPr>
            <a:spLocks noGrp="1"/>
          </p:cNvSpPr>
          <p:nvPr>
            <p:ph idx="1"/>
          </p:nvPr>
        </p:nvSpPr>
        <p:spPr>
          <a:xfrm>
            <a:off x="457200" y="1214422"/>
            <a:ext cx="8229600" cy="4911741"/>
          </a:xfrm>
        </p:spPr>
        <p:txBody>
          <a:bodyPr/>
          <a:lstStyle/>
          <a:p>
            <a:r>
              <a:rPr lang="fr-FR" sz="2800" dirty="0" smtClean="0">
                <a:solidFill>
                  <a:srgbClr val="FF0000"/>
                </a:solidFill>
              </a:rPr>
              <a:t>Un trou </a:t>
            </a:r>
            <a:r>
              <a:rPr lang="fr-FR" sz="2800" dirty="0" smtClean="0"/>
              <a:t>ou </a:t>
            </a:r>
            <a:r>
              <a:rPr lang="fr-FR" sz="2800" dirty="0" smtClean="0">
                <a:solidFill>
                  <a:srgbClr val="FF0000"/>
                </a:solidFill>
              </a:rPr>
              <a:t>foramen </a:t>
            </a:r>
            <a:r>
              <a:rPr lang="fr-FR" sz="2800" dirty="0" smtClean="0"/>
              <a:t>traverse en général un os mince (foramen mentonnier, foramen magnum..)</a:t>
            </a:r>
          </a:p>
          <a:p>
            <a:r>
              <a:rPr lang="fr-FR" sz="2800" dirty="0" smtClean="0">
                <a:solidFill>
                  <a:srgbClr val="FF0000"/>
                </a:solidFill>
              </a:rPr>
              <a:t>Un canal</a:t>
            </a:r>
            <a:r>
              <a:rPr lang="fr-FR" sz="2800" dirty="0" smtClean="0"/>
              <a:t> possède un trajet plus long dans l’os (canal rachidien..)</a:t>
            </a:r>
          </a:p>
          <a:p>
            <a:r>
              <a:rPr lang="fr-FR" sz="2800" dirty="0" smtClean="0">
                <a:solidFill>
                  <a:srgbClr val="FF0000"/>
                </a:solidFill>
              </a:rPr>
              <a:t>Un hiatus </a:t>
            </a:r>
            <a:r>
              <a:rPr lang="fr-FR" sz="2800" dirty="0" smtClean="0"/>
              <a:t>est un trou plus petit et plus irrégulier (hiatus œsophagien…)</a:t>
            </a:r>
          </a:p>
          <a:p>
            <a:r>
              <a:rPr lang="fr-FR" sz="2800" dirty="0" smtClean="0">
                <a:solidFill>
                  <a:srgbClr val="FF0000"/>
                </a:solidFill>
              </a:rPr>
              <a:t>Une fissure </a:t>
            </a:r>
            <a:r>
              <a:rPr lang="fr-FR" sz="2800" dirty="0" smtClean="0"/>
              <a:t>est une fente étroite et allongée</a:t>
            </a:r>
          </a:p>
          <a:p>
            <a:r>
              <a:rPr lang="fr-FR" sz="2800" dirty="0" smtClean="0">
                <a:solidFill>
                  <a:srgbClr val="FF0000"/>
                </a:solidFill>
              </a:rPr>
              <a:t>Un foramen nourricier </a:t>
            </a:r>
            <a:r>
              <a:rPr lang="fr-FR" sz="2800" dirty="0" smtClean="0"/>
              <a:t>est un lieu où passent les vaisseaux et nerfs appartenant à des organes</a:t>
            </a:r>
            <a:endParaRPr lang="fr-F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lstStyle/>
          <a:p>
            <a:r>
              <a:rPr lang="fr-FR" b="1" u="sng" dirty="0" smtClean="0"/>
              <a:t>Structure  des  os</a:t>
            </a:r>
            <a:endParaRPr lang="fr-FR" b="1" u="sng" dirty="0"/>
          </a:p>
        </p:txBody>
      </p:sp>
      <p:sp>
        <p:nvSpPr>
          <p:cNvPr id="3" name="Espace réservé du contenu 2"/>
          <p:cNvSpPr>
            <a:spLocks noGrp="1"/>
          </p:cNvSpPr>
          <p:nvPr>
            <p:ph idx="1"/>
          </p:nvPr>
        </p:nvSpPr>
        <p:spPr>
          <a:xfrm>
            <a:off x="457200" y="857232"/>
            <a:ext cx="8229600" cy="5268931"/>
          </a:xfrm>
        </p:spPr>
        <p:txBody>
          <a:bodyPr/>
          <a:lstStyle/>
          <a:p>
            <a:pPr>
              <a:buNone/>
            </a:pPr>
            <a:r>
              <a:rPr lang="fr-FR" sz="2800" dirty="0" smtClean="0"/>
              <a:t>    Comme tous les organes, les os sont constitués par plusieurs tissus: </a:t>
            </a:r>
          </a:p>
          <a:p>
            <a:pPr>
              <a:buNone/>
            </a:pPr>
            <a:r>
              <a:rPr lang="fr-FR" sz="2800" dirty="0" smtClean="0">
                <a:solidFill>
                  <a:srgbClr val="FF0000"/>
                </a:solidFill>
              </a:rPr>
              <a:t>    - Tissu osseux:</a:t>
            </a:r>
            <a:r>
              <a:rPr lang="fr-FR" sz="2800" dirty="0" smtClean="0"/>
              <a:t> il forme la plus grande partie de l’os</a:t>
            </a:r>
          </a:p>
          <a:p>
            <a:pPr>
              <a:buNone/>
            </a:pPr>
            <a:r>
              <a:rPr lang="fr-FR" sz="2800" dirty="0" smtClean="0"/>
              <a:t>    </a:t>
            </a:r>
            <a:r>
              <a:rPr lang="fr-FR" sz="2800" dirty="0" smtClean="0">
                <a:solidFill>
                  <a:srgbClr val="FF0000"/>
                </a:solidFill>
              </a:rPr>
              <a:t>- Périoste: </a:t>
            </a:r>
            <a:r>
              <a:rPr lang="fr-FR" sz="2800" dirty="0" smtClean="0"/>
              <a:t>c’est une membrane fibreuse qui recouvre l’os sauf au niveau des cartilages articulaires et de l’insertion des muscles et des tendons</a:t>
            </a:r>
          </a:p>
          <a:p>
            <a:pPr>
              <a:buNone/>
            </a:pPr>
            <a:r>
              <a:rPr lang="fr-FR" sz="2800" dirty="0" smtClean="0">
                <a:solidFill>
                  <a:srgbClr val="FF0000"/>
                </a:solidFill>
              </a:rPr>
              <a:t>    - Tissu cartilagineux: </a:t>
            </a:r>
            <a:r>
              <a:rPr lang="fr-FR" sz="2800" dirty="0" smtClean="0"/>
              <a:t>c’est un milieu de développement </a:t>
            </a:r>
          </a:p>
          <a:p>
            <a:pPr>
              <a:buNone/>
            </a:pPr>
            <a:r>
              <a:rPr lang="fr-FR" sz="2800" dirty="0" smtClean="0">
                <a:solidFill>
                  <a:srgbClr val="FF0000"/>
                </a:solidFill>
              </a:rPr>
              <a:t>    - Moelle osseuse: </a:t>
            </a:r>
            <a:r>
              <a:rPr lang="fr-FR" sz="2800" dirty="0" smtClean="0"/>
              <a:t>c’est un tissu conjonctif délicat très riche en vaisseaux et en cellules</a:t>
            </a:r>
          </a:p>
          <a:p>
            <a:pPr>
              <a:buNone/>
            </a:pPr>
            <a:r>
              <a:rPr lang="fr-FR" sz="2800" dirty="0" smtClean="0">
                <a:solidFill>
                  <a:srgbClr val="FF0000"/>
                </a:solidFill>
              </a:rPr>
              <a:t>    - Vaisseaux et nerfs: </a:t>
            </a:r>
            <a:r>
              <a:rPr lang="fr-FR" sz="2800" dirty="0" smtClean="0"/>
              <a:t>très nombreux</a:t>
            </a:r>
            <a:endParaRPr lang="fr-F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rtlCol="0">
            <a:normAutofit fontScale="90000"/>
          </a:bodyPr>
          <a:lstStyle/>
          <a:p>
            <a:pPr eaLnBrk="1" fontAlgn="auto" hangingPunct="1">
              <a:spcAft>
                <a:spcPts val="0"/>
              </a:spcAft>
              <a:defRPr/>
            </a:pPr>
            <a:r>
              <a:rPr lang="fr-FR" u="sng" dirty="0" smtClean="0"/>
              <a:t>Squelette de cheval</a:t>
            </a:r>
            <a:endParaRPr lang="fr-FR" u="sng" dirty="0"/>
          </a:p>
        </p:txBody>
      </p:sp>
      <p:pic>
        <p:nvPicPr>
          <p:cNvPr id="20482" name="Picture 2" descr="C:\Documents and Settings\Administrateur\Bureau\squelette_cheval[1].gif"/>
          <p:cNvPicPr>
            <a:picLocks noGrp="1" noChangeAspect="1" noChangeArrowheads="1"/>
          </p:cNvPicPr>
          <p:nvPr>
            <p:ph idx="1"/>
          </p:nvPr>
        </p:nvPicPr>
        <p:blipFill>
          <a:blip r:embed="rId2" cstate="print"/>
          <a:srcRect/>
          <a:stretch>
            <a:fillRect/>
          </a:stretch>
        </p:blipFill>
        <p:spPr>
          <a:xfrm>
            <a:off x="214313" y="642918"/>
            <a:ext cx="8786812" cy="621508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75"/>
          </a:xfrm>
        </p:spPr>
        <p:txBody>
          <a:bodyPr rtlCol="0">
            <a:normAutofit fontScale="90000"/>
          </a:bodyPr>
          <a:lstStyle/>
          <a:p>
            <a:pPr eaLnBrk="1" fontAlgn="auto" hangingPunct="1">
              <a:spcAft>
                <a:spcPts val="0"/>
              </a:spcAft>
              <a:defRPr/>
            </a:pPr>
            <a:r>
              <a:rPr lang="fr-FR" u="sng" dirty="0" smtClean="0"/>
              <a:t>Squelette  de  vache</a:t>
            </a:r>
            <a:endParaRPr lang="fr-FR" u="sng" dirty="0"/>
          </a:p>
        </p:txBody>
      </p:sp>
      <p:pic>
        <p:nvPicPr>
          <p:cNvPr id="21506" name="Picture 2" descr="C:\Documents and Settings\Administrateur\Bureau\squelette-une-vache[1].jpg"/>
          <p:cNvPicPr>
            <a:picLocks noGrp="1" noChangeAspect="1" noChangeArrowheads="1"/>
          </p:cNvPicPr>
          <p:nvPr>
            <p:ph idx="1"/>
          </p:nvPr>
        </p:nvPicPr>
        <p:blipFill>
          <a:blip r:embed="rId2" cstate="print"/>
          <a:srcRect/>
          <a:stretch>
            <a:fillRect/>
          </a:stretch>
        </p:blipFill>
        <p:spPr>
          <a:xfrm>
            <a:off x="357188" y="785813"/>
            <a:ext cx="8572500" cy="58578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lstStyle/>
          <a:p>
            <a:r>
              <a:rPr lang="fr-FR" sz="4000" u="sng" dirty="0" smtClean="0"/>
              <a:t>Squelette de chien</a:t>
            </a:r>
            <a:endParaRPr lang="fr-FR" sz="4000" u="sng" dirty="0"/>
          </a:p>
        </p:txBody>
      </p:sp>
      <p:pic>
        <p:nvPicPr>
          <p:cNvPr id="22530" name="Picture 2" descr="C:\Users\HP\Desktop\Cours 2018\Squelette Chien.jpg"/>
          <p:cNvPicPr>
            <a:picLocks noGrp="1" noChangeAspect="1" noChangeArrowheads="1"/>
          </p:cNvPicPr>
          <p:nvPr>
            <p:ph idx="1"/>
          </p:nvPr>
        </p:nvPicPr>
        <p:blipFill>
          <a:blip r:embed="rId2"/>
          <a:srcRect/>
          <a:stretch>
            <a:fillRect/>
          </a:stretch>
        </p:blipFill>
        <p:spPr bwMode="auto">
          <a:xfrm>
            <a:off x="285720" y="714356"/>
            <a:ext cx="8643998" cy="585791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rtlCol="0">
            <a:normAutofit fontScale="90000"/>
          </a:bodyPr>
          <a:lstStyle/>
          <a:p>
            <a:pPr eaLnBrk="1" fontAlgn="auto" hangingPunct="1">
              <a:spcAft>
                <a:spcPts val="0"/>
              </a:spcAft>
              <a:defRPr/>
            </a:pPr>
            <a:r>
              <a:rPr lang="fr-FR" u="sng" dirty="0" smtClean="0"/>
              <a:t>Squelette de chat</a:t>
            </a:r>
            <a:endParaRPr lang="fr-FR" u="sng" dirty="0"/>
          </a:p>
        </p:txBody>
      </p:sp>
      <p:pic>
        <p:nvPicPr>
          <p:cNvPr id="23554" name="Picture 2" descr="C:\Documents and Settings\Administrateur\Bureau\squelette[1].jpg"/>
          <p:cNvPicPr>
            <a:picLocks noGrp="1" noChangeAspect="1" noChangeArrowheads="1"/>
          </p:cNvPicPr>
          <p:nvPr>
            <p:ph idx="1"/>
          </p:nvPr>
        </p:nvPicPr>
        <p:blipFill>
          <a:blip r:embed="rId2" cstate="print"/>
          <a:srcRect/>
          <a:stretch>
            <a:fillRect/>
          </a:stretch>
        </p:blipFill>
        <p:spPr>
          <a:xfrm>
            <a:off x="142875" y="785794"/>
            <a:ext cx="8858250" cy="592933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lstStyle/>
          <a:p>
            <a:r>
              <a:rPr lang="fr-FR" sz="4000" b="1" u="sng" dirty="0" smtClean="0"/>
              <a:t>SQUELETTE  AXIAL</a:t>
            </a:r>
            <a:endParaRPr lang="fr-FR" sz="4000" b="1" u="sng" dirty="0"/>
          </a:p>
        </p:txBody>
      </p:sp>
      <p:sp>
        <p:nvSpPr>
          <p:cNvPr id="3" name="Espace réservé du contenu 2"/>
          <p:cNvSpPr>
            <a:spLocks noGrp="1"/>
          </p:cNvSpPr>
          <p:nvPr>
            <p:ph idx="1"/>
          </p:nvPr>
        </p:nvSpPr>
        <p:spPr>
          <a:xfrm>
            <a:off x="457200" y="1500174"/>
            <a:ext cx="8229600" cy="5072098"/>
          </a:xfrm>
        </p:spPr>
        <p:txBody>
          <a:bodyPr/>
          <a:lstStyle/>
          <a:p>
            <a:r>
              <a:rPr lang="fr-FR" dirty="0" smtClean="0"/>
              <a:t>Il comprend une tige axiale: </a:t>
            </a:r>
            <a:r>
              <a:rPr lang="fr-FR" dirty="0" smtClean="0">
                <a:solidFill>
                  <a:srgbClr val="FF0000"/>
                </a:solidFill>
              </a:rPr>
              <a:t>la colonne vertébrale </a:t>
            </a:r>
            <a:r>
              <a:rPr lang="fr-FR" dirty="0" smtClean="0"/>
              <a:t>formée d’une série de pièces: </a:t>
            </a:r>
            <a:r>
              <a:rPr lang="fr-FR" dirty="0" smtClean="0">
                <a:solidFill>
                  <a:srgbClr val="FF0000"/>
                </a:solidFill>
              </a:rPr>
              <a:t>les vertèbres.</a:t>
            </a:r>
          </a:p>
          <a:p>
            <a:r>
              <a:rPr lang="fr-FR" dirty="0" smtClean="0"/>
              <a:t>Elle porte à son extrémité </a:t>
            </a:r>
            <a:r>
              <a:rPr lang="fr-FR" dirty="0" err="1" smtClean="0"/>
              <a:t>crâniale</a:t>
            </a:r>
            <a:r>
              <a:rPr lang="fr-FR" dirty="0" smtClean="0"/>
              <a:t>, </a:t>
            </a:r>
            <a:r>
              <a:rPr lang="fr-FR" dirty="0" smtClean="0">
                <a:solidFill>
                  <a:srgbClr val="FF0000"/>
                </a:solidFill>
              </a:rPr>
              <a:t>la tête </a:t>
            </a:r>
            <a:r>
              <a:rPr lang="fr-FR" dirty="0" smtClean="0"/>
              <a:t>et dans la région du thorax, </a:t>
            </a:r>
            <a:r>
              <a:rPr lang="fr-FR" dirty="0" smtClean="0">
                <a:solidFill>
                  <a:srgbClr val="FF0000"/>
                </a:solidFill>
              </a:rPr>
              <a:t>les côtes </a:t>
            </a:r>
            <a:r>
              <a:rPr lang="fr-FR" dirty="0" smtClean="0"/>
              <a:t>qui s’unissent au </a:t>
            </a:r>
            <a:r>
              <a:rPr lang="fr-FR" dirty="0" smtClean="0">
                <a:solidFill>
                  <a:srgbClr val="FF0000"/>
                </a:solidFill>
              </a:rPr>
              <a:t>sternum</a:t>
            </a:r>
            <a:r>
              <a:rPr lang="fr-FR" dirty="0" smtClean="0"/>
              <a:t> par leur extrémité ventrale et à l’extrémité caudale, </a:t>
            </a:r>
            <a:r>
              <a:rPr lang="fr-FR" dirty="0" smtClean="0">
                <a:solidFill>
                  <a:srgbClr val="FF0000"/>
                </a:solidFill>
              </a:rPr>
              <a:t>la queue.</a:t>
            </a:r>
            <a:endParaRPr lang="fr-FR"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lstStyle/>
          <a:p>
            <a:r>
              <a:rPr lang="fr-FR" sz="4000" u="sng" dirty="0" smtClean="0"/>
              <a:t>Squelette de lapin</a:t>
            </a:r>
            <a:endParaRPr lang="fr-FR" sz="4000" u="sng" dirty="0"/>
          </a:p>
        </p:txBody>
      </p:sp>
      <p:pic>
        <p:nvPicPr>
          <p:cNvPr id="24578" name="Picture 2" descr="C:\Users\HP\Desktop\Cours 2018\Squelette Lapin.gif"/>
          <p:cNvPicPr>
            <a:picLocks noGrp="1" noChangeAspect="1" noChangeArrowheads="1"/>
          </p:cNvPicPr>
          <p:nvPr>
            <p:ph idx="1"/>
          </p:nvPr>
        </p:nvPicPr>
        <p:blipFill>
          <a:blip r:embed="rId2"/>
          <a:srcRect/>
          <a:stretch>
            <a:fillRect/>
          </a:stretch>
        </p:blipFill>
        <p:spPr bwMode="auto">
          <a:xfrm>
            <a:off x="285720" y="857232"/>
            <a:ext cx="8643998" cy="578647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457200" y="0"/>
            <a:ext cx="8229600" cy="785813"/>
          </a:xfrm>
        </p:spPr>
        <p:txBody>
          <a:bodyPr/>
          <a:lstStyle/>
          <a:p>
            <a:pPr eaLnBrk="1" hangingPunct="1"/>
            <a:r>
              <a:rPr lang="fr-FR" u="sng" dirty="0" smtClean="0"/>
              <a:t>Squelette de dromadaire</a:t>
            </a:r>
          </a:p>
        </p:txBody>
      </p:sp>
      <p:pic>
        <p:nvPicPr>
          <p:cNvPr id="25602" name="Picture 3" descr="C:\Documents and Settings\Administrateur\Bureau\SqueletteDromadaireChauveau1990[1].jpg"/>
          <p:cNvPicPr>
            <a:picLocks noGrp="1" noChangeAspect="1" noChangeArrowheads="1"/>
          </p:cNvPicPr>
          <p:nvPr>
            <p:ph idx="1"/>
          </p:nvPr>
        </p:nvPicPr>
        <p:blipFill>
          <a:blip r:embed="rId2" cstate="print"/>
          <a:srcRect/>
          <a:stretch>
            <a:fillRect/>
          </a:stretch>
        </p:blipFill>
        <p:spPr>
          <a:xfrm>
            <a:off x="214313" y="714375"/>
            <a:ext cx="8429625" cy="61436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57200" y="1"/>
            <a:ext cx="8229600" cy="714356"/>
          </a:xfrm>
        </p:spPr>
        <p:txBody>
          <a:bodyPr/>
          <a:lstStyle/>
          <a:p>
            <a:pPr eaLnBrk="1" hangingPunct="1"/>
            <a:r>
              <a:rPr lang="fr-FR" sz="4000" u="sng" dirty="0" smtClean="0"/>
              <a:t>Squelette de chauve-souris</a:t>
            </a:r>
          </a:p>
        </p:txBody>
      </p:sp>
      <p:pic>
        <p:nvPicPr>
          <p:cNvPr id="26626" name="Picture 2" descr="C:\Documents and Settings\Administrateur\Bureau\squelette-de-la-chauve-souris-288980[1].jpg"/>
          <p:cNvPicPr>
            <a:picLocks noGrp="1" noChangeAspect="1" noChangeArrowheads="1"/>
          </p:cNvPicPr>
          <p:nvPr>
            <p:ph idx="1"/>
          </p:nvPr>
        </p:nvPicPr>
        <p:blipFill>
          <a:blip r:embed="rId2" cstate="print"/>
          <a:srcRect/>
          <a:stretch>
            <a:fillRect/>
          </a:stretch>
        </p:blipFill>
        <p:spPr>
          <a:xfrm>
            <a:off x="500063" y="642919"/>
            <a:ext cx="8358187" cy="6000791"/>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38"/>
          </a:xfrm>
        </p:spPr>
        <p:txBody>
          <a:bodyPr rtlCol="0">
            <a:normAutofit fontScale="90000"/>
          </a:bodyPr>
          <a:lstStyle/>
          <a:p>
            <a:pPr eaLnBrk="1" fontAlgn="auto" hangingPunct="1">
              <a:spcAft>
                <a:spcPts val="0"/>
              </a:spcAft>
              <a:defRPr/>
            </a:pPr>
            <a:r>
              <a:rPr lang="fr-FR" u="sng" dirty="0" smtClean="0"/>
              <a:t>Squelette humain</a:t>
            </a:r>
            <a:endParaRPr lang="fr-FR" u="sng" dirty="0"/>
          </a:p>
        </p:txBody>
      </p:sp>
      <p:pic>
        <p:nvPicPr>
          <p:cNvPr id="27650" name="Picture 6" descr="C:\Documents and Settings\Administrateur\Bureau\le-squelette-humain-110530[1].jpg"/>
          <p:cNvPicPr>
            <a:picLocks noGrp="1" noChangeAspect="1" noChangeArrowheads="1"/>
          </p:cNvPicPr>
          <p:nvPr>
            <p:ph idx="1"/>
          </p:nvPr>
        </p:nvPicPr>
        <p:blipFill>
          <a:blip r:embed="rId2" cstate="print"/>
          <a:srcRect/>
          <a:stretch>
            <a:fillRect/>
          </a:stretch>
        </p:blipFill>
        <p:spPr>
          <a:xfrm>
            <a:off x="2195513" y="785813"/>
            <a:ext cx="4392612" cy="5929312"/>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lstStyle/>
          <a:p>
            <a:r>
              <a:rPr lang="fr-FR" sz="3600" u="sng" dirty="0" smtClean="0"/>
              <a:t>Thorax </a:t>
            </a:r>
            <a:r>
              <a:rPr lang="fr-FR" sz="3600" u="sng" dirty="0" err="1" smtClean="0"/>
              <a:t>humain:vue</a:t>
            </a:r>
            <a:r>
              <a:rPr lang="fr-FR" sz="3600" u="sng" dirty="0" smtClean="0"/>
              <a:t> antérieure ou ventrale</a:t>
            </a:r>
            <a:endParaRPr lang="fr-FR" sz="3600" u="sng" dirty="0"/>
          </a:p>
        </p:txBody>
      </p:sp>
      <p:pic>
        <p:nvPicPr>
          <p:cNvPr id="27650" name="Picture 2" descr="C:\Users\HP\Desktop\Cours 2018\Thorax Humain Ventral.jpg"/>
          <p:cNvPicPr>
            <a:picLocks noGrp="1" noChangeAspect="1" noChangeArrowheads="1"/>
          </p:cNvPicPr>
          <p:nvPr>
            <p:ph idx="1"/>
          </p:nvPr>
        </p:nvPicPr>
        <p:blipFill>
          <a:blip r:embed="rId2"/>
          <a:srcRect/>
          <a:stretch>
            <a:fillRect/>
          </a:stretch>
        </p:blipFill>
        <p:spPr bwMode="auto">
          <a:xfrm>
            <a:off x="1357291" y="785794"/>
            <a:ext cx="6643734" cy="578647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572560" cy="714356"/>
          </a:xfrm>
        </p:spPr>
        <p:txBody>
          <a:bodyPr/>
          <a:lstStyle/>
          <a:p>
            <a:r>
              <a:rPr lang="fr-FR" sz="3800" u="sng" dirty="0" smtClean="0"/>
              <a:t>Thorax </a:t>
            </a:r>
            <a:r>
              <a:rPr lang="fr-FR" sz="3800" u="sng" dirty="0" err="1" smtClean="0"/>
              <a:t>humain:vue</a:t>
            </a:r>
            <a:r>
              <a:rPr lang="fr-FR" sz="3800" u="sng" dirty="0" smtClean="0"/>
              <a:t> postérieure ou dorsale</a:t>
            </a:r>
            <a:endParaRPr lang="fr-FR" sz="3800" dirty="0"/>
          </a:p>
        </p:txBody>
      </p:sp>
      <p:pic>
        <p:nvPicPr>
          <p:cNvPr id="28674" name="Picture 2" descr="C:\Users\HP\Desktop\Cours 2018\Thorax humain dorsal.jpg"/>
          <p:cNvPicPr>
            <a:picLocks noGrp="1" noChangeAspect="1" noChangeArrowheads="1"/>
          </p:cNvPicPr>
          <p:nvPr>
            <p:ph idx="1"/>
          </p:nvPr>
        </p:nvPicPr>
        <p:blipFill>
          <a:blip r:embed="rId2"/>
          <a:srcRect/>
          <a:stretch>
            <a:fillRect/>
          </a:stretch>
        </p:blipFill>
        <p:spPr bwMode="auto">
          <a:xfrm>
            <a:off x="1000099" y="857232"/>
            <a:ext cx="6643735" cy="571504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Références</a:t>
            </a:r>
            <a:r>
              <a:rPr lang="fr-FR" dirty="0" smtClean="0"/>
              <a:t> </a:t>
            </a:r>
            <a:endParaRPr lang="fr-FR" dirty="0"/>
          </a:p>
        </p:txBody>
      </p:sp>
      <p:sp>
        <p:nvSpPr>
          <p:cNvPr id="3" name="Espace réservé du contenu 2"/>
          <p:cNvSpPr>
            <a:spLocks noGrp="1"/>
          </p:cNvSpPr>
          <p:nvPr>
            <p:ph idx="1"/>
          </p:nvPr>
        </p:nvSpPr>
        <p:spPr/>
        <p:txBody>
          <a:bodyPr/>
          <a:lstStyle/>
          <a:p>
            <a:r>
              <a:rPr lang="fr-FR" dirty="0" err="1" smtClean="0"/>
              <a:t>Barone</a:t>
            </a:r>
            <a:r>
              <a:rPr lang="fr-FR" dirty="0" smtClean="0"/>
              <a:t> R. : Anatomie comparée des mammifères domestiques, Tome 1: Ostéologie</a:t>
            </a:r>
          </a:p>
          <a:p>
            <a:r>
              <a:rPr lang="fr-FR" dirty="0" smtClean="0"/>
              <a:t>Atlas d’ostéologie : Ecole Nationale Vétérinaire d’</a:t>
            </a:r>
            <a:r>
              <a:rPr lang="fr-FR" dirty="0" err="1" smtClean="0"/>
              <a:t>Alfort</a:t>
            </a:r>
            <a:endParaRPr lang="fr-FR" dirty="0" smtClean="0"/>
          </a:p>
          <a:p>
            <a:endParaRPr lang="fr-FR" dirty="0" smtClean="0"/>
          </a:p>
          <a:p>
            <a:endParaRPr lang="fr-FR" dirty="0" smtClean="0"/>
          </a:p>
          <a:p>
            <a:pPr>
              <a:buNone/>
            </a:pPr>
            <a:r>
              <a:rPr lang="fr-FR" dirty="0" smtClean="0"/>
              <a:t>                                   Pr. </a:t>
            </a:r>
            <a:r>
              <a:rPr lang="fr-FR" dirty="0" err="1" smtClean="0"/>
              <a:t>Tekkouk</a:t>
            </a:r>
            <a:r>
              <a:rPr lang="fr-FR" dirty="0" smtClean="0"/>
              <a:t> –</a:t>
            </a:r>
            <a:r>
              <a:rPr lang="fr-FR" dirty="0" err="1" smtClean="0"/>
              <a:t>Zemmouchi</a:t>
            </a:r>
            <a:r>
              <a:rPr lang="fr-FR" dirty="0" smtClean="0"/>
              <a:t>  F.</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
            <a:ext cx="8229600" cy="708819"/>
          </a:xfrm>
        </p:spPr>
        <p:txBody>
          <a:bodyPr/>
          <a:lstStyle/>
          <a:p>
            <a:r>
              <a:rPr lang="fr-FR" b="1" u="sng" dirty="0" smtClean="0"/>
              <a:t>SQUELETTE DE LA TÊTE</a:t>
            </a:r>
            <a:endParaRPr lang="fr-FR" b="1" u="sng" dirty="0"/>
          </a:p>
        </p:txBody>
      </p:sp>
      <p:sp>
        <p:nvSpPr>
          <p:cNvPr id="3" name="Espace réservé du contenu 2"/>
          <p:cNvSpPr>
            <a:spLocks noGrp="1"/>
          </p:cNvSpPr>
          <p:nvPr>
            <p:ph idx="1"/>
          </p:nvPr>
        </p:nvSpPr>
        <p:spPr>
          <a:xfrm>
            <a:off x="457200" y="1000108"/>
            <a:ext cx="8229600" cy="5126055"/>
          </a:xfrm>
        </p:spPr>
        <p:txBody>
          <a:bodyPr/>
          <a:lstStyle/>
          <a:p>
            <a:pPr>
              <a:buNone/>
            </a:pPr>
            <a:r>
              <a:rPr lang="fr-FR" dirty="0" smtClean="0"/>
              <a:t>   </a:t>
            </a:r>
            <a:r>
              <a:rPr lang="fr-FR" sz="2800" dirty="0" smtClean="0"/>
              <a:t>Articulé à la première vertèbre du cou, le squelette de la tête comprend 2 parties:</a:t>
            </a:r>
          </a:p>
          <a:p>
            <a:pPr>
              <a:buFontTx/>
              <a:buChar char="-"/>
            </a:pPr>
            <a:r>
              <a:rPr lang="fr-FR" sz="2800" u="sng" dirty="0" smtClean="0">
                <a:solidFill>
                  <a:srgbClr val="FF0000"/>
                </a:solidFill>
              </a:rPr>
              <a:t>Le crâne</a:t>
            </a:r>
            <a:r>
              <a:rPr lang="fr-FR" sz="2800" dirty="0" smtClean="0"/>
              <a:t>: constitué par les os qui entourent l’encéphale et les organes essentiels de l’audition</a:t>
            </a:r>
          </a:p>
          <a:p>
            <a:pPr>
              <a:buFontTx/>
              <a:buChar char="-"/>
            </a:pPr>
            <a:r>
              <a:rPr lang="fr-FR" sz="2800" u="sng" dirty="0" smtClean="0">
                <a:solidFill>
                  <a:srgbClr val="FF0000"/>
                </a:solidFill>
              </a:rPr>
              <a:t>La face</a:t>
            </a:r>
            <a:r>
              <a:rPr lang="fr-FR" sz="2800" dirty="0" smtClean="0"/>
              <a:t>: forme la charpente des cavités du nez et de la bouche</a:t>
            </a:r>
          </a:p>
          <a:p>
            <a:pPr>
              <a:buNone/>
            </a:pPr>
            <a:r>
              <a:rPr lang="fr-FR" sz="2800" dirty="0" smtClean="0"/>
              <a:t>    Chez les mammifères, tous les os du crâne et de la face se soudent entre eux. Seuls restent mobiles:</a:t>
            </a:r>
          </a:p>
          <a:p>
            <a:pPr>
              <a:buNone/>
            </a:pPr>
            <a:r>
              <a:rPr lang="fr-FR" sz="2800" dirty="0" smtClean="0"/>
              <a:t>    les mandibules, articulées aux os temporaux et l’appareil hyoïdien ,uni aux os temporaux et qui donne attache à la langue, au pharynx et au larynx </a:t>
            </a:r>
            <a:endParaRPr lang="fr-F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lstStyle/>
          <a:p>
            <a:r>
              <a:rPr lang="fr-FR" sz="4000" b="1" u="sng" dirty="0" smtClean="0"/>
              <a:t>COLONNE  VERTEBRALE</a:t>
            </a:r>
            <a:endParaRPr lang="fr-FR" sz="4000" b="1" u="sng" dirty="0"/>
          </a:p>
        </p:txBody>
      </p:sp>
      <p:sp>
        <p:nvSpPr>
          <p:cNvPr id="3" name="Espace réservé du contenu 2"/>
          <p:cNvSpPr>
            <a:spLocks noGrp="1"/>
          </p:cNvSpPr>
          <p:nvPr>
            <p:ph idx="1"/>
          </p:nvPr>
        </p:nvSpPr>
        <p:spPr>
          <a:xfrm>
            <a:off x="457200" y="928670"/>
            <a:ext cx="8472518" cy="5929330"/>
          </a:xfrm>
        </p:spPr>
        <p:txBody>
          <a:bodyPr/>
          <a:lstStyle/>
          <a:p>
            <a:pPr>
              <a:buNone/>
            </a:pPr>
            <a:r>
              <a:rPr lang="fr-FR" sz="2800" dirty="0" smtClean="0"/>
              <a:t>Parfois appelée RACHIS, la colonne vertébrale est la partie fondamentale du squelette des vertébrés. Elle est formée d’une série de pièces impaires: les vertèbres qui sont constituées d’un corps et d’un arc.</a:t>
            </a:r>
          </a:p>
          <a:p>
            <a:pPr>
              <a:buNone/>
            </a:pPr>
            <a:r>
              <a:rPr lang="fr-FR" sz="2800" dirty="0" smtClean="0"/>
              <a:t>    Elles ne présentent pas le même aspect dans toutes les parties de la colonne vertébrale, il y a 5 groupes:</a:t>
            </a:r>
          </a:p>
          <a:p>
            <a:pPr>
              <a:buNone/>
            </a:pPr>
            <a:r>
              <a:rPr lang="fr-FR" sz="2800" dirty="0" smtClean="0"/>
              <a:t>1/ </a:t>
            </a:r>
            <a:r>
              <a:rPr lang="fr-FR" sz="2800" u="sng" dirty="0" smtClean="0">
                <a:solidFill>
                  <a:srgbClr val="FF0000"/>
                </a:solidFill>
              </a:rPr>
              <a:t>Vertèbres cervicales</a:t>
            </a:r>
            <a:r>
              <a:rPr lang="fr-FR" sz="2800" dirty="0" smtClean="0"/>
              <a:t>: Base de la région du cou, très mobiles, au nombre de 7 chez tous les mammifères. La 1</a:t>
            </a:r>
            <a:r>
              <a:rPr lang="fr-FR" sz="2800" baseline="30000" dirty="0" smtClean="0"/>
              <a:t>ère</a:t>
            </a:r>
            <a:r>
              <a:rPr lang="fr-FR" sz="2800" dirty="0" smtClean="0"/>
              <a:t> ou </a:t>
            </a:r>
            <a:r>
              <a:rPr lang="fr-FR" sz="2800" dirty="0" smtClean="0">
                <a:solidFill>
                  <a:srgbClr val="FF0000"/>
                </a:solidFill>
              </a:rPr>
              <a:t>ATLAS</a:t>
            </a:r>
            <a:r>
              <a:rPr lang="fr-FR" sz="2800" dirty="0" smtClean="0"/>
              <a:t> est seule articulée à la tête, elle pivote sur la 2</a:t>
            </a:r>
            <a:r>
              <a:rPr lang="fr-FR" sz="2800" baseline="30000" dirty="0" smtClean="0"/>
              <a:t>ème</a:t>
            </a:r>
            <a:r>
              <a:rPr lang="fr-FR" sz="2800" dirty="0" smtClean="0"/>
              <a:t> appelée </a:t>
            </a:r>
            <a:r>
              <a:rPr lang="fr-FR" sz="2800" dirty="0" smtClean="0">
                <a:solidFill>
                  <a:srgbClr val="FF0000"/>
                </a:solidFill>
              </a:rPr>
              <a:t>AXIS.</a:t>
            </a:r>
          </a:p>
          <a:p>
            <a:pPr>
              <a:buNone/>
            </a:pPr>
            <a:r>
              <a:rPr lang="fr-FR" sz="2800" dirty="0" smtClean="0"/>
              <a:t>   Ces 2 vertèbres ont des caractères très particuliers.</a:t>
            </a:r>
            <a:endParaRPr lang="fr-F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lstStyle/>
          <a:p>
            <a:endParaRPr lang="fr-FR" dirty="0"/>
          </a:p>
        </p:txBody>
      </p:sp>
      <p:sp>
        <p:nvSpPr>
          <p:cNvPr id="3" name="Espace réservé du contenu 2"/>
          <p:cNvSpPr>
            <a:spLocks noGrp="1"/>
          </p:cNvSpPr>
          <p:nvPr>
            <p:ph idx="1"/>
          </p:nvPr>
        </p:nvSpPr>
        <p:spPr>
          <a:xfrm>
            <a:off x="214282" y="285728"/>
            <a:ext cx="8786874" cy="6357982"/>
          </a:xfrm>
        </p:spPr>
        <p:txBody>
          <a:bodyPr/>
          <a:lstStyle/>
          <a:p>
            <a:pPr>
              <a:buNone/>
            </a:pPr>
            <a:r>
              <a:rPr lang="fr-FR" sz="2800" dirty="0" smtClean="0"/>
              <a:t>2/ </a:t>
            </a:r>
            <a:r>
              <a:rPr lang="fr-FR" sz="2800" u="sng" dirty="0" smtClean="0">
                <a:solidFill>
                  <a:srgbClr val="FF0000"/>
                </a:solidFill>
              </a:rPr>
              <a:t>Vertèbres thoraciques</a:t>
            </a:r>
            <a:r>
              <a:rPr lang="fr-FR" sz="2800" dirty="0" smtClean="0"/>
              <a:t>: base des régions du garrot et du dos. Moins mobiles, elles donnent articulations aux côtes et entrent dans la constitution du thorax.</a:t>
            </a:r>
          </a:p>
          <a:p>
            <a:pPr>
              <a:buNone/>
            </a:pPr>
            <a:r>
              <a:rPr lang="fr-FR" sz="2800" dirty="0" smtClean="0"/>
              <a:t> 3/ </a:t>
            </a:r>
            <a:r>
              <a:rPr lang="fr-FR" sz="2800" u="sng" dirty="0" smtClean="0">
                <a:solidFill>
                  <a:srgbClr val="FF0000"/>
                </a:solidFill>
              </a:rPr>
              <a:t>Vertèbres lombaires</a:t>
            </a:r>
            <a:r>
              <a:rPr lang="fr-FR" sz="2800" dirty="0" smtClean="0"/>
              <a:t>: fortes et larges, elle forment une sorte de pont entre le bassin et le dos.</a:t>
            </a:r>
          </a:p>
          <a:p>
            <a:pPr>
              <a:buNone/>
            </a:pPr>
            <a:r>
              <a:rPr lang="fr-FR" sz="2800" dirty="0" smtClean="0"/>
              <a:t>4/ </a:t>
            </a:r>
            <a:r>
              <a:rPr lang="fr-FR" sz="2800" u="sng" dirty="0" smtClean="0">
                <a:solidFill>
                  <a:srgbClr val="FF0000"/>
                </a:solidFill>
              </a:rPr>
              <a:t>Vertèbres sacrales</a:t>
            </a:r>
            <a:r>
              <a:rPr lang="fr-FR" sz="2800" dirty="0" smtClean="0"/>
              <a:t>: soudées les unes aux autres pour former l’os  </a:t>
            </a:r>
            <a:r>
              <a:rPr lang="fr-FR" sz="2800" b="1" dirty="0" smtClean="0">
                <a:solidFill>
                  <a:srgbClr val="FF0000"/>
                </a:solidFill>
              </a:rPr>
              <a:t>SACRUM</a:t>
            </a:r>
            <a:r>
              <a:rPr lang="fr-FR" sz="2800" dirty="0" smtClean="0"/>
              <a:t> qui est la base de la région de la </a:t>
            </a:r>
            <a:r>
              <a:rPr lang="fr-FR" sz="2800" dirty="0" err="1" smtClean="0"/>
              <a:t>croupe.Celui-ci</a:t>
            </a:r>
            <a:r>
              <a:rPr lang="fr-FR" sz="2800" dirty="0" smtClean="0"/>
              <a:t> s’unit aux os de la ceinture pelvienne ou </a:t>
            </a:r>
            <a:r>
              <a:rPr lang="fr-FR" sz="2800" b="1" dirty="0" smtClean="0">
                <a:solidFill>
                  <a:srgbClr val="FF0000"/>
                </a:solidFill>
              </a:rPr>
              <a:t>OS  COXAUX  </a:t>
            </a:r>
            <a:r>
              <a:rPr lang="fr-FR" sz="2800" dirty="0" smtClean="0"/>
              <a:t>pour former avec eux le BASSIN.</a:t>
            </a:r>
          </a:p>
          <a:p>
            <a:pPr>
              <a:buNone/>
            </a:pPr>
            <a:r>
              <a:rPr lang="fr-FR" sz="2800" dirty="0" smtClean="0"/>
              <a:t>5/ </a:t>
            </a:r>
            <a:r>
              <a:rPr lang="fr-FR" sz="2800" u="sng" dirty="0" smtClean="0">
                <a:solidFill>
                  <a:srgbClr val="FF0000"/>
                </a:solidFill>
              </a:rPr>
              <a:t>Vertèbres caudales ou coccygiennes</a:t>
            </a:r>
            <a:r>
              <a:rPr lang="fr-FR" sz="2800" dirty="0" smtClean="0"/>
              <a:t>: terminent la colonne vertébrale et forment la queue.</a:t>
            </a:r>
          </a:p>
          <a:p>
            <a:pPr>
              <a:buNone/>
            </a:pPr>
            <a:r>
              <a:rPr lang="fr-FR" sz="2800" dirty="0" smtClean="0"/>
              <a:t>     Ce sont les plus simples et les plus mobiles. Leur nombre est très variable selon les espèces et mêmes les individus.</a:t>
            </a:r>
            <a:endParaRPr lang="fr-F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lstStyle/>
          <a:p>
            <a:r>
              <a:rPr lang="fr-FR" sz="4000" b="1" u="sng" dirty="0" smtClean="0"/>
              <a:t>Côtes et sternum</a:t>
            </a:r>
            <a:endParaRPr lang="fr-FR" sz="4000" b="1" u="sng" dirty="0"/>
          </a:p>
        </p:txBody>
      </p:sp>
      <p:sp>
        <p:nvSpPr>
          <p:cNvPr id="3" name="Espace réservé du contenu 2"/>
          <p:cNvSpPr>
            <a:spLocks noGrp="1"/>
          </p:cNvSpPr>
          <p:nvPr>
            <p:ph idx="1"/>
          </p:nvPr>
        </p:nvSpPr>
        <p:spPr>
          <a:xfrm>
            <a:off x="457200" y="785794"/>
            <a:ext cx="8401080" cy="5929354"/>
          </a:xfrm>
        </p:spPr>
        <p:txBody>
          <a:bodyPr/>
          <a:lstStyle/>
          <a:p>
            <a:pPr>
              <a:buFontTx/>
              <a:buChar char="-"/>
            </a:pPr>
            <a:r>
              <a:rPr lang="fr-FR" sz="2800" u="sng" dirty="0" smtClean="0">
                <a:solidFill>
                  <a:srgbClr val="FF0000"/>
                </a:solidFill>
              </a:rPr>
              <a:t>Côtes</a:t>
            </a:r>
            <a:r>
              <a:rPr lang="fr-FR" sz="2800" dirty="0" smtClean="0"/>
              <a:t>: os allongés et incurvés, disposés par paires en série dans les parois du thorax.</a:t>
            </a:r>
          </a:p>
          <a:p>
            <a:pPr>
              <a:buNone/>
            </a:pPr>
            <a:r>
              <a:rPr lang="fr-FR" sz="2800" dirty="0" smtClean="0"/>
              <a:t>    Chaque côte comprend </a:t>
            </a:r>
            <a:r>
              <a:rPr lang="fr-FR" sz="2800" dirty="0" smtClean="0">
                <a:solidFill>
                  <a:srgbClr val="FF0000"/>
                </a:solidFill>
              </a:rPr>
              <a:t>2</a:t>
            </a:r>
            <a:r>
              <a:rPr lang="fr-FR" sz="2800" dirty="0" smtClean="0"/>
              <a:t> parties:</a:t>
            </a:r>
          </a:p>
          <a:p>
            <a:pPr>
              <a:buNone/>
            </a:pPr>
            <a:r>
              <a:rPr lang="fr-FR" sz="2800" dirty="0" smtClean="0"/>
              <a:t>      * une, proximale articulée aux 2 vertèbres adjacentes: c’est </a:t>
            </a:r>
            <a:r>
              <a:rPr lang="fr-FR" sz="2800" dirty="0" smtClean="0">
                <a:solidFill>
                  <a:srgbClr val="FF0000"/>
                </a:solidFill>
              </a:rPr>
              <a:t>l’os costal</a:t>
            </a:r>
          </a:p>
          <a:p>
            <a:pPr>
              <a:buNone/>
            </a:pPr>
            <a:r>
              <a:rPr lang="fr-FR" sz="2800" dirty="0" smtClean="0"/>
              <a:t>       * une, distale articulée au sternum: c’est </a:t>
            </a:r>
            <a:r>
              <a:rPr lang="fr-FR" sz="2800" dirty="0" smtClean="0">
                <a:solidFill>
                  <a:srgbClr val="FF0000"/>
                </a:solidFill>
              </a:rPr>
              <a:t>le cartilage costal</a:t>
            </a:r>
          </a:p>
          <a:p>
            <a:pPr>
              <a:buNone/>
            </a:pPr>
            <a:r>
              <a:rPr lang="fr-FR" sz="2800" dirty="0" smtClean="0">
                <a:solidFill>
                  <a:srgbClr val="FF0000"/>
                </a:solidFill>
              </a:rPr>
              <a:t>-    </a:t>
            </a:r>
            <a:r>
              <a:rPr lang="fr-FR" sz="2800" u="sng" dirty="0" smtClean="0">
                <a:solidFill>
                  <a:srgbClr val="FF0000"/>
                </a:solidFill>
              </a:rPr>
              <a:t>Sternum</a:t>
            </a:r>
            <a:r>
              <a:rPr lang="fr-FR" sz="2800" dirty="0" smtClean="0"/>
              <a:t>: os impair qui ferme </a:t>
            </a:r>
            <a:r>
              <a:rPr lang="fr-FR" sz="2800" dirty="0" err="1" smtClean="0"/>
              <a:t>ventralement</a:t>
            </a:r>
            <a:r>
              <a:rPr lang="fr-FR" sz="2800" dirty="0" smtClean="0"/>
              <a:t> le thorax.</a:t>
            </a:r>
          </a:p>
          <a:p>
            <a:pPr>
              <a:buNone/>
            </a:pPr>
            <a:r>
              <a:rPr lang="fr-FR" sz="2800" dirty="0" smtClean="0"/>
              <a:t>     Formé d’une série de pièces : </a:t>
            </a:r>
            <a:r>
              <a:rPr lang="fr-FR" sz="2800" dirty="0" smtClean="0">
                <a:solidFill>
                  <a:srgbClr val="FF0000"/>
                </a:solidFill>
              </a:rPr>
              <a:t>les </a:t>
            </a:r>
            <a:r>
              <a:rPr lang="fr-FR" sz="2800" dirty="0" err="1" smtClean="0">
                <a:solidFill>
                  <a:srgbClr val="FF0000"/>
                </a:solidFill>
              </a:rPr>
              <a:t>sternèbres</a:t>
            </a:r>
            <a:endParaRPr lang="fr-FR" sz="2800" dirty="0" smtClean="0">
              <a:solidFill>
                <a:srgbClr val="FF0000"/>
              </a:solidFill>
            </a:endParaRPr>
          </a:p>
          <a:p>
            <a:pPr>
              <a:buNone/>
            </a:pPr>
            <a:r>
              <a:rPr lang="fr-FR" sz="2800" dirty="0" smtClean="0"/>
              <a:t>    Vertèbres thoraciques, côtes et sternum constituent par leur assemblage: </a:t>
            </a:r>
            <a:r>
              <a:rPr lang="fr-FR" sz="2800" dirty="0" smtClean="0">
                <a:solidFill>
                  <a:srgbClr val="FF0000"/>
                </a:solidFill>
              </a:rPr>
              <a:t>la cage thoracique </a:t>
            </a:r>
            <a:r>
              <a:rPr lang="fr-FR" sz="2800" dirty="0" smtClean="0"/>
              <a:t>qui abrite en particulier le cœur et les poumons.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lstStyle/>
          <a:p>
            <a:r>
              <a:rPr lang="fr-FR" sz="3600" b="1" u="sng" dirty="0" smtClean="0"/>
              <a:t>Squelette </a:t>
            </a:r>
            <a:r>
              <a:rPr lang="fr-FR" sz="3600" b="1" u="sng" dirty="0" err="1" smtClean="0"/>
              <a:t>cingulaire</a:t>
            </a:r>
            <a:r>
              <a:rPr lang="fr-FR" sz="3600" b="1" u="sng" dirty="0" smtClean="0"/>
              <a:t> ou zonal</a:t>
            </a:r>
            <a:endParaRPr lang="fr-FR" sz="3600" b="1" u="sng" dirty="0"/>
          </a:p>
        </p:txBody>
      </p:sp>
      <p:sp>
        <p:nvSpPr>
          <p:cNvPr id="3" name="Espace réservé du contenu 2"/>
          <p:cNvSpPr>
            <a:spLocks noGrp="1"/>
          </p:cNvSpPr>
          <p:nvPr>
            <p:ph idx="1"/>
          </p:nvPr>
        </p:nvSpPr>
        <p:spPr>
          <a:xfrm>
            <a:off x="457200" y="642918"/>
            <a:ext cx="8229600" cy="6000792"/>
          </a:xfrm>
        </p:spPr>
        <p:txBody>
          <a:bodyPr/>
          <a:lstStyle/>
          <a:p>
            <a:pPr>
              <a:buNone/>
            </a:pPr>
            <a:r>
              <a:rPr lang="fr-FR" sz="2300" dirty="0" smtClean="0"/>
              <a:t>Les ceintures sont des arcs osseux qui donnent attache de chaque côté, au premier segment d’un membre.</a:t>
            </a:r>
          </a:p>
          <a:p>
            <a:pPr>
              <a:buNone/>
            </a:pPr>
            <a:r>
              <a:rPr lang="fr-FR" sz="2300" dirty="0" smtClean="0"/>
              <a:t>Il existe une ceinture thoracique et une ceinture pelvienne, articulée chacune à la paire de membres qui lui correspond.</a:t>
            </a:r>
          </a:p>
          <a:p>
            <a:pPr>
              <a:buNone/>
            </a:pPr>
            <a:r>
              <a:rPr lang="fr-FR" sz="2300" b="1" dirty="0" smtClean="0"/>
              <a:t>1/</a:t>
            </a:r>
            <a:r>
              <a:rPr lang="fr-FR" sz="2300" b="1" u="sng" dirty="0" smtClean="0">
                <a:solidFill>
                  <a:srgbClr val="FF0000"/>
                </a:solidFill>
              </a:rPr>
              <a:t>Ceinture thoracique</a:t>
            </a:r>
            <a:r>
              <a:rPr lang="fr-FR" sz="2300" dirty="0" smtClean="0"/>
              <a:t>: c’est la plus variable, ses pièces fondamentales sont: La </a:t>
            </a:r>
            <a:r>
              <a:rPr lang="fr-FR" sz="2300" dirty="0" err="1" smtClean="0"/>
              <a:t>scapula</a:t>
            </a:r>
            <a:r>
              <a:rPr lang="fr-FR" sz="2300" dirty="0" smtClean="0"/>
              <a:t> dorsalement et la clavicule </a:t>
            </a:r>
            <a:r>
              <a:rPr lang="fr-FR" sz="2300" dirty="0" err="1" smtClean="0"/>
              <a:t>ventralement</a:t>
            </a:r>
            <a:r>
              <a:rPr lang="fr-FR" sz="2300" dirty="0" smtClean="0"/>
              <a:t>. Cette dernière est puissante chez l’homme , les primates et la chauve-souris , faible chez les carnivores et le lapin et </a:t>
            </a:r>
            <a:r>
              <a:rPr lang="fr-FR" sz="2300" dirty="0" smtClean="0">
                <a:solidFill>
                  <a:srgbClr val="FF0000"/>
                </a:solidFill>
              </a:rPr>
              <a:t>n’existe pas </a:t>
            </a:r>
            <a:r>
              <a:rPr lang="fr-FR" sz="2300" dirty="0" smtClean="0"/>
              <a:t>chez </a:t>
            </a:r>
            <a:r>
              <a:rPr lang="fr-FR" sz="2300" dirty="0" smtClean="0">
                <a:solidFill>
                  <a:srgbClr val="FF0000"/>
                </a:solidFill>
              </a:rPr>
              <a:t>les ongulés</a:t>
            </a:r>
            <a:r>
              <a:rPr lang="fr-FR" sz="2300" dirty="0" smtClean="0"/>
              <a:t>.</a:t>
            </a:r>
          </a:p>
          <a:p>
            <a:pPr>
              <a:buNone/>
            </a:pPr>
            <a:r>
              <a:rPr lang="fr-FR" sz="2300" dirty="0" smtClean="0">
                <a:solidFill>
                  <a:srgbClr val="FF0000"/>
                </a:solidFill>
              </a:rPr>
              <a:t>2/ </a:t>
            </a:r>
            <a:r>
              <a:rPr lang="fr-FR" sz="2300" b="1" u="sng" dirty="0" smtClean="0">
                <a:solidFill>
                  <a:srgbClr val="FF0000"/>
                </a:solidFill>
              </a:rPr>
              <a:t>Ceinture pelvienne</a:t>
            </a:r>
            <a:r>
              <a:rPr lang="fr-FR" sz="2300" dirty="0" smtClean="0"/>
              <a:t>: les 3 pièces fondamentales sont toujours conservées et bien développés dans toutes les espèces.</a:t>
            </a:r>
          </a:p>
          <a:p>
            <a:pPr>
              <a:buNone/>
            </a:pPr>
            <a:r>
              <a:rPr lang="fr-FR" sz="2300" dirty="0" smtClean="0"/>
              <a:t>De chaque côté, dorsalement : l’os </a:t>
            </a:r>
            <a:r>
              <a:rPr lang="fr-FR" sz="2300" dirty="0" smtClean="0">
                <a:solidFill>
                  <a:srgbClr val="FF0000"/>
                </a:solidFill>
              </a:rPr>
              <a:t>ilium</a:t>
            </a:r>
            <a:r>
              <a:rPr lang="fr-FR" sz="2300" dirty="0" smtClean="0"/>
              <a:t> , </a:t>
            </a:r>
            <a:r>
              <a:rPr lang="fr-FR" sz="2300" dirty="0" err="1" smtClean="0"/>
              <a:t>ventralement</a:t>
            </a:r>
            <a:r>
              <a:rPr lang="fr-FR" sz="2300" dirty="0" smtClean="0"/>
              <a:t>: </a:t>
            </a:r>
            <a:r>
              <a:rPr lang="fr-FR" sz="2300" dirty="0" smtClean="0">
                <a:solidFill>
                  <a:srgbClr val="FF0000"/>
                </a:solidFill>
              </a:rPr>
              <a:t>l’os pubis </a:t>
            </a:r>
            <a:r>
              <a:rPr lang="fr-FR" sz="2300" dirty="0" smtClean="0"/>
              <a:t>qui est </a:t>
            </a:r>
            <a:r>
              <a:rPr lang="fr-FR" sz="2300" dirty="0" err="1" smtClean="0">
                <a:solidFill>
                  <a:srgbClr val="FF0000"/>
                </a:solidFill>
              </a:rPr>
              <a:t>crânial</a:t>
            </a:r>
            <a:r>
              <a:rPr lang="fr-FR" sz="2300" dirty="0" smtClean="0">
                <a:solidFill>
                  <a:srgbClr val="FF0000"/>
                </a:solidFill>
              </a:rPr>
              <a:t> </a:t>
            </a:r>
            <a:r>
              <a:rPr lang="fr-FR" sz="2300" dirty="0" smtClean="0"/>
              <a:t>et </a:t>
            </a:r>
            <a:r>
              <a:rPr lang="fr-FR" sz="2300" dirty="0" smtClean="0">
                <a:solidFill>
                  <a:srgbClr val="FF0000"/>
                </a:solidFill>
              </a:rPr>
              <a:t>l’os </a:t>
            </a:r>
            <a:r>
              <a:rPr lang="fr-FR" sz="2300" dirty="0" err="1" smtClean="0">
                <a:solidFill>
                  <a:srgbClr val="FF0000"/>
                </a:solidFill>
              </a:rPr>
              <a:t>ischium</a:t>
            </a:r>
            <a:r>
              <a:rPr lang="fr-FR" sz="2300" dirty="0" smtClean="0">
                <a:solidFill>
                  <a:srgbClr val="FF0000"/>
                </a:solidFill>
              </a:rPr>
              <a:t> </a:t>
            </a:r>
            <a:r>
              <a:rPr lang="fr-FR" sz="2300" dirty="0" smtClean="0"/>
              <a:t>qui est caudal.</a:t>
            </a:r>
          </a:p>
          <a:p>
            <a:pPr>
              <a:buNone/>
            </a:pPr>
            <a:r>
              <a:rPr lang="fr-FR" sz="2300" dirty="0" smtClean="0"/>
              <a:t>Tous les 3 sont solidement soudés et forment </a:t>
            </a:r>
            <a:r>
              <a:rPr lang="fr-FR" sz="2300" b="1" dirty="0" smtClean="0">
                <a:solidFill>
                  <a:srgbClr val="FF0000"/>
                </a:solidFill>
              </a:rPr>
              <a:t>l’os COXAL</a:t>
            </a:r>
            <a:r>
              <a:rPr lang="fr-FR" sz="2300" dirty="0" smtClean="0">
                <a:solidFill>
                  <a:srgbClr val="FF0000"/>
                </a:solidFill>
              </a:rPr>
              <a:t>.</a:t>
            </a:r>
          </a:p>
          <a:p>
            <a:pPr>
              <a:buNone/>
            </a:pPr>
            <a:r>
              <a:rPr lang="fr-FR" sz="2300" dirty="0" smtClean="0"/>
              <a:t>Les 2 coxaux et le sacrum forment </a:t>
            </a:r>
            <a:r>
              <a:rPr lang="fr-FR" sz="2300" b="1" dirty="0" smtClean="0">
                <a:solidFill>
                  <a:srgbClr val="FF0000"/>
                </a:solidFill>
              </a:rPr>
              <a:t>le BASSIN</a:t>
            </a:r>
            <a:r>
              <a:rPr lang="fr-FR" sz="2300" dirty="0" smtClean="0">
                <a:solidFill>
                  <a:srgbClr val="FF0000"/>
                </a:solidFill>
              </a:rPr>
              <a:t>, </a:t>
            </a:r>
            <a:r>
              <a:rPr lang="fr-FR" sz="2300" dirty="0" smtClean="0"/>
              <a:t>dans lequel sont logés les parties importantes de l’appareil uro-génital et le rectum.</a:t>
            </a:r>
            <a:endParaRPr lang="fr-FR" sz="23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lstStyle/>
          <a:p>
            <a:r>
              <a:rPr lang="fr-FR" sz="4000" b="1" u="sng" dirty="0" smtClean="0"/>
              <a:t>Squelette  des  membres </a:t>
            </a:r>
            <a:endParaRPr lang="fr-FR" sz="4000" b="1" u="sng" dirty="0"/>
          </a:p>
        </p:txBody>
      </p:sp>
      <p:sp>
        <p:nvSpPr>
          <p:cNvPr id="3" name="Espace réservé du contenu 2"/>
          <p:cNvSpPr>
            <a:spLocks noGrp="1"/>
          </p:cNvSpPr>
          <p:nvPr>
            <p:ph idx="1"/>
          </p:nvPr>
        </p:nvSpPr>
        <p:spPr>
          <a:xfrm>
            <a:off x="457200" y="785794"/>
            <a:ext cx="8229600" cy="5786478"/>
          </a:xfrm>
        </p:spPr>
        <p:txBody>
          <a:bodyPr/>
          <a:lstStyle/>
          <a:p>
            <a:pPr>
              <a:buNone/>
            </a:pPr>
            <a:r>
              <a:rPr lang="fr-FR" dirty="0" smtClean="0"/>
              <a:t> Les membres sont des appendices chargés de supporter  le corps et d’assurer son déplacement en prenant appui sur le sol.</a:t>
            </a:r>
          </a:p>
          <a:p>
            <a:pPr>
              <a:buNone/>
            </a:pPr>
            <a:r>
              <a:rPr lang="fr-FR" dirty="0" smtClean="0"/>
              <a:t>Ils sont formés de segments articulés dont le proximal est attaché à une ceinture.</a:t>
            </a:r>
          </a:p>
          <a:p>
            <a:pPr>
              <a:buNone/>
            </a:pPr>
            <a:r>
              <a:rPr lang="fr-FR" dirty="0" smtClean="0"/>
              <a:t>Il existe </a:t>
            </a:r>
            <a:r>
              <a:rPr lang="fr-FR" dirty="0" smtClean="0">
                <a:solidFill>
                  <a:srgbClr val="FF0000"/>
                </a:solidFill>
              </a:rPr>
              <a:t>2</a:t>
            </a:r>
            <a:r>
              <a:rPr lang="fr-FR" dirty="0" smtClean="0"/>
              <a:t> paires de membres: l’une </a:t>
            </a:r>
            <a:r>
              <a:rPr lang="fr-FR" dirty="0" smtClean="0">
                <a:solidFill>
                  <a:srgbClr val="FF0000"/>
                </a:solidFill>
              </a:rPr>
              <a:t>thoracique</a:t>
            </a:r>
            <a:r>
              <a:rPr lang="fr-FR" dirty="0" smtClean="0"/>
              <a:t>, l’autre </a:t>
            </a:r>
            <a:r>
              <a:rPr lang="fr-FR" dirty="0" smtClean="0">
                <a:solidFill>
                  <a:srgbClr val="FF0000"/>
                </a:solidFill>
              </a:rPr>
              <a:t>pelvienne</a:t>
            </a:r>
            <a:r>
              <a:rPr lang="fr-FR" dirty="0" smtClean="0"/>
              <a:t>.</a:t>
            </a:r>
          </a:p>
          <a:p>
            <a:pPr>
              <a:buNone/>
            </a:pPr>
            <a:r>
              <a:rPr lang="fr-FR" dirty="0" smtClean="0"/>
              <a:t>Tous les membres sont organisés selon le même plan mais différenciés en fonction de leur rôle particulier. Chaque membre est formé de </a:t>
            </a:r>
            <a:r>
              <a:rPr lang="fr-FR" dirty="0" smtClean="0">
                <a:solidFill>
                  <a:srgbClr val="FF0000"/>
                </a:solidFill>
              </a:rPr>
              <a:t>3 </a:t>
            </a:r>
            <a:r>
              <a:rPr lang="fr-FR" dirty="0" smtClean="0"/>
              <a:t>segments:</a:t>
            </a: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TotalTime>
  <Words>2335</Words>
  <Application>Microsoft Office PowerPoint</Application>
  <PresentationFormat>Affichage à l'écran (4:3)</PresentationFormat>
  <Paragraphs>206</Paragraphs>
  <Slides>36</Slides>
  <Notes>3</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OSTEOLOGIE</vt:lpstr>
      <vt:lpstr>CONSTITUTION  GENERALE  D’UN SQUELETTE</vt:lpstr>
      <vt:lpstr>SQUELETTE  AXIAL</vt:lpstr>
      <vt:lpstr>SQUELETTE DE LA TÊTE</vt:lpstr>
      <vt:lpstr>COLONNE  VERTEBRALE</vt:lpstr>
      <vt:lpstr>Diapositive 6</vt:lpstr>
      <vt:lpstr>Côtes et sternum</vt:lpstr>
      <vt:lpstr>Squelette cingulaire ou zonal</vt:lpstr>
      <vt:lpstr>Squelette  des  membres </vt:lpstr>
      <vt:lpstr>Membre thoracique</vt:lpstr>
      <vt:lpstr>Membre pelvien</vt:lpstr>
      <vt:lpstr>Différents segments d’un membre</vt:lpstr>
      <vt:lpstr>SQUELETTE  D’UN MAMMIFERE</vt:lpstr>
      <vt:lpstr>SQUELETTE  D’UN MAMMIFERE</vt:lpstr>
      <vt:lpstr>Diapositive 15</vt:lpstr>
      <vt:lpstr>Diapositive 16</vt:lpstr>
      <vt:lpstr>Diapositive 17</vt:lpstr>
      <vt:lpstr>Nombre des OS</vt:lpstr>
      <vt:lpstr>Conformation des OS</vt:lpstr>
      <vt:lpstr>EMINENCES  ET  CAVITES  DES  OS</vt:lpstr>
      <vt:lpstr>Eminences osseuses </vt:lpstr>
      <vt:lpstr>Diapositive 22</vt:lpstr>
      <vt:lpstr>Cavités des os</vt:lpstr>
      <vt:lpstr>Trous et canaux osseux</vt:lpstr>
      <vt:lpstr>Structure  des  os</vt:lpstr>
      <vt:lpstr>Squelette de cheval</vt:lpstr>
      <vt:lpstr>Squelette  de  vache</vt:lpstr>
      <vt:lpstr>Squelette de chien</vt:lpstr>
      <vt:lpstr>Squelette de chat</vt:lpstr>
      <vt:lpstr>Squelette de lapin</vt:lpstr>
      <vt:lpstr>Squelette de dromadaire</vt:lpstr>
      <vt:lpstr>Squelette de chauve-souris</vt:lpstr>
      <vt:lpstr>Squelette humain</vt:lpstr>
      <vt:lpstr>Thorax humain:vue antérieure ou ventrale</vt:lpstr>
      <vt:lpstr>Thorax humain:vue postérieure ou dorsale</vt:lpstr>
      <vt:lpstr>Références </vt:lpstr>
    </vt:vector>
  </TitlesOfParts>
  <Company>I.M v3.0 VistaXP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Régions du corps du cheval</dc:title>
  <dc:creator>Admin</dc:creator>
  <cp:lastModifiedBy>e-machine</cp:lastModifiedBy>
  <cp:revision>176</cp:revision>
  <dcterms:created xsi:type="dcterms:W3CDTF">2011-12-04T20:39:49Z</dcterms:created>
  <dcterms:modified xsi:type="dcterms:W3CDTF">2020-12-31T15:30:32Z</dcterms:modified>
</cp:coreProperties>
</file>