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6" r:id="rId5"/>
    <p:sldId id="263" r:id="rId6"/>
    <p:sldId id="258" r:id="rId7"/>
    <p:sldId id="267" r:id="rId8"/>
    <p:sldId id="259" r:id="rId9"/>
    <p:sldId id="268" r:id="rId10"/>
    <p:sldId id="257" r:id="rId11"/>
    <p:sldId id="269" r:id="rId12"/>
    <p:sldId id="270" r:id="rId13"/>
    <p:sldId id="261" r:id="rId14"/>
    <p:sldId id="262" r:id="rId15"/>
    <p:sldId id="27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8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0B9E-EEA1-4557-9C3E-0EF431073177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9D8F-6B5D-4B63-BFF8-B7E4E2C08A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0B9E-EEA1-4557-9C3E-0EF431073177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9D8F-6B5D-4B63-BFF8-B7E4E2C08A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0B9E-EEA1-4557-9C3E-0EF431073177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9D8F-6B5D-4B63-BFF8-B7E4E2C08A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0B9E-EEA1-4557-9C3E-0EF431073177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9D8F-6B5D-4B63-BFF8-B7E4E2C08A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0B9E-EEA1-4557-9C3E-0EF431073177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9D8F-6B5D-4B63-BFF8-B7E4E2C08A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0B9E-EEA1-4557-9C3E-0EF431073177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9D8F-6B5D-4B63-BFF8-B7E4E2C08A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0B9E-EEA1-4557-9C3E-0EF431073177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9D8F-6B5D-4B63-BFF8-B7E4E2C08A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0B9E-EEA1-4557-9C3E-0EF431073177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9D8F-6B5D-4B63-BFF8-B7E4E2C08A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0B9E-EEA1-4557-9C3E-0EF431073177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9D8F-6B5D-4B63-BFF8-B7E4E2C08A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0B9E-EEA1-4557-9C3E-0EF431073177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9D8F-6B5D-4B63-BFF8-B7E4E2C08A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40B9E-EEA1-4557-9C3E-0EF431073177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9D8F-6B5D-4B63-BFF8-B7E4E2C08A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40B9E-EEA1-4557-9C3E-0EF431073177}" type="datetimeFigureOut">
              <a:rPr lang="fr-FR" smtClean="0"/>
              <a:pPr/>
              <a:t>23/02/2021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9D8F-6B5D-4B63-BFF8-B7E4E2C08A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714355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APPAREIL   RESPIRATOIRE</a:t>
            </a:r>
            <a:endParaRPr lang="fr-FR" sz="36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857232"/>
            <a:ext cx="8715436" cy="5857916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solidFill>
                  <a:schemeClr val="tx1"/>
                </a:solidFill>
              </a:rPr>
              <a:t>Il est constitué des:</a:t>
            </a:r>
          </a:p>
          <a:p>
            <a:pPr algn="l"/>
            <a:r>
              <a:rPr lang="fr-FR" sz="2400" b="1" u="sng" dirty="0" smtClean="0">
                <a:solidFill>
                  <a:schemeClr val="tx1"/>
                </a:solidFill>
              </a:rPr>
              <a:t>Voies  respiratoires</a:t>
            </a:r>
            <a:r>
              <a:rPr lang="fr-FR" sz="2400" b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fr-FR" sz="2400" b="1" dirty="0" smtClean="0">
                <a:solidFill>
                  <a:schemeClr val="tx1"/>
                </a:solidFill>
              </a:rPr>
              <a:t>*</a:t>
            </a:r>
            <a:r>
              <a:rPr lang="fr-FR" sz="2400" b="1" dirty="0" smtClean="0">
                <a:solidFill>
                  <a:srgbClr val="FF0000"/>
                </a:solidFill>
              </a:rPr>
              <a:t>2 cavités nasales </a:t>
            </a:r>
            <a:r>
              <a:rPr lang="fr-FR" sz="2400" b="1" dirty="0" smtClean="0">
                <a:solidFill>
                  <a:schemeClr val="tx1"/>
                </a:solidFill>
              </a:rPr>
              <a:t>droite et gauche</a:t>
            </a:r>
            <a:r>
              <a:rPr lang="fr-FR" sz="2400" b="1" dirty="0" smtClean="0">
                <a:solidFill>
                  <a:schemeClr val="tx1"/>
                </a:solidFill>
              </a:rPr>
              <a:t>, séparées </a:t>
            </a:r>
            <a:r>
              <a:rPr lang="fr-FR" sz="2400" b="1" dirty="0" smtClean="0">
                <a:solidFill>
                  <a:schemeClr val="tx1"/>
                </a:solidFill>
              </a:rPr>
              <a:t>par le </a:t>
            </a:r>
            <a:r>
              <a:rPr lang="fr-FR" sz="2400" b="1" dirty="0" smtClean="0">
                <a:solidFill>
                  <a:srgbClr val="FF0000"/>
                </a:solidFill>
              </a:rPr>
              <a:t>septum nasal </a:t>
            </a:r>
            <a:r>
              <a:rPr lang="fr-FR" sz="2400" b="1" dirty="0" smtClean="0">
                <a:solidFill>
                  <a:schemeClr val="tx1"/>
                </a:solidFill>
              </a:rPr>
              <a:t>et constituées de </a:t>
            </a:r>
            <a:r>
              <a:rPr lang="fr-FR" sz="2400" b="1" dirty="0" smtClean="0">
                <a:solidFill>
                  <a:srgbClr val="FF0000"/>
                </a:solidFill>
              </a:rPr>
              <a:t>3 cornets nasaux </a:t>
            </a:r>
            <a:r>
              <a:rPr lang="fr-FR" sz="2400" b="1" dirty="0" smtClean="0">
                <a:solidFill>
                  <a:schemeClr val="tx1"/>
                </a:solidFill>
              </a:rPr>
              <a:t>chacune.</a:t>
            </a:r>
          </a:p>
          <a:p>
            <a:pPr algn="l"/>
            <a:r>
              <a:rPr lang="fr-FR" sz="2400" b="1" dirty="0" smtClean="0">
                <a:solidFill>
                  <a:schemeClr val="tx1"/>
                </a:solidFill>
              </a:rPr>
              <a:t>*</a:t>
            </a:r>
            <a:r>
              <a:rPr lang="fr-FR" sz="2400" b="1" dirty="0" smtClean="0">
                <a:solidFill>
                  <a:srgbClr val="FF0000"/>
                </a:solidFill>
              </a:rPr>
              <a:t>Larynx</a:t>
            </a:r>
            <a:r>
              <a:rPr lang="fr-FR" sz="2400" b="1" dirty="0" smtClean="0">
                <a:solidFill>
                  <a:schemeClr val="tx1"/>
                </a:solidFill>
              </a:rPr>
              <a:t>: formé de </a:t>
            </a:r>
            <a:r>
              <a:rPr lang="fr-FR" sz="2400" b="1" dirty="0" smtClean="0">
                <a:solidFill>
                  <a:srgbClr val="FF0000"/>
                </a:solidFill>
              </a:rPr>
              <a:t>5 cartilages </a:t>
            </a:r>
            <a:r>
              <a:rPr lang="fr-FR" sz="2400" b="1" dirty="0" smtClean="0">
                <a:solidFill>
                  <a:schemeClr val="tx1"/>
                </a:solidFill>
              </a:rPr>
              <a:t>(épiglotte impaire,</a:t>
            </a:r>
          </a:p>
          <a:p>
            <a:pPr algn="l"/>
            <a:r>
              <a:rPr lang="fr-FR" sz="2400" b="1" dirty="0" err="1" smtClean="0">
                <a:solidFill>
                  <a:schemeClr val="tx1"/>
                </a:solidFill>
              </a:rPr>
              <a:t>c.arythénoides;c.thyroide</a:t>
            </a:r>
            <a:r>
              <a:rPr lang="fr-FR" sz="2400" b="1" dirty="0" smtClean="0">
                <a:solidFill>
                  <a:schemeClr val="tx1"/>
                </a:solidFill>
              </a:rPr>
              <a:t> ou Pomme d’</a:t>
            </a:r>
            <a:r>
              <a:rPr lang="fr-FR" sz="2400" b="1" dirty="0" err="1" smtClean="0">
                <a:solidFill>
                  <a:schemeClr val="tx1"/>
                </a:solidFill>
              </a:rPr>
              <a:t>Adam,c.cricoide</a:t>
            </a:r>
            <a:r>
              <a:rPr lang="fr-FR" sz="2400" b="1" dirty="0" smtClean="0">
                <a:solidFill>
                  <a:schemeClr val="tx1"/>
                </a:solidFill>
              </a:rPr>
              <a:t> et </a:t>
            </a:r>
            <a:r>
              <a:rPr lang="fr-FR" sz="2400" b="1" dirty="0" err="1" smtClean="0">
                <a:solidFill>
                  <a:schemeClr val="tx1"/>
                </a:solidFill>
              </a:rPr>
              <a:t>c.accessoires</a:t>
            </a:r>
            <a:r>
              <a:rPr lang="fr-FR" sz="2400" b="1" dirty="0" smtClean="0">
                <a:solidFill>
                  <a:schemeClr val="tx1"/>
                </a:solidFill>
              </a:rPr>
              <a:t>).Au niveau de la glotte se trouvent 2 cordes vocales</a:t>
            </a:r>
          </a:p>
          <a:p>
            <a:pPr algn="l"/>
            <a:r>
              <a:rPr lang="fr-FR" sz="2400" b="1" dirty="0" smtClean="0">
                <a:solidFill>
                  <a:schemeClr val="tx1"/>
                </a:solidFill>
              </a:rPr>
              <a:t>*</a:t>
            </a:r>
            <a:r>
              <a:rPr lang="fr-FR" sz="2400" b="1" dirty="0" smtClean="0">
                <a:solidFill>
                  <a:srgbClr val="FF0000"/>
                </a:solidFill>
              </a:rPr>
              <a:t>Trachée</a:t>
            </a:r>
            <a:r>
              <a:rPr lang="fr-FR" sz="2400" b="1" dirty="0" smtClean="0">
                <a:solidFill>
                  <a:schemeClr val="tx1"/>
                </a:solidFill>
              </a:rPr>
              <a:t>: formée d’anneaux cartilagineux et divisée en </a:t>
            </a:r>
            <a:r>
              <a:rPr lang="fr-FR" sz="2400" b="1" dirty="0" smtClean="0">
                <a:solidFill>
                  <a:srgbClr val="FF0000"/>
                </a:solidFill>
              </a:rPr>
              <a:t>2 </a:t>
            </a:r>
            <a:r>
              <a:rPr lang="fr-FR" sz="2400" b="1" dirty="0" smtClean="0">
                <a:solidFill>
                  <a:schemeClr val="tx1"/>
                </a:solidFill>
              </a:rPr>
              <a:t>(</a:t>
            </a:r>
            <a:r>
              <a:rPr lang="fr-FR" sz="2400" b="1" dirty="0" err="1" smtClean="0">
                <a:solidFill>
                  <a:srgbClr val="FF0000"/>
                </a:solidFill>
              </a:rPr>
              <a:t>bifurcation</a:t>
            </a:r>
            <a:r>
              <a:rPr lang="fr-FR" sz="2400" b="1" dirty="0" err="1" smtClean="0">
                <a:solidFill>
                  <a:schemeClr val="tx1"/>
                </a:solidFill>
              </a:rPr>
              <a:t>:équidés</a:t>
            </a:r>
            <a:r>
              <a:rPr lang="fr-FR" sz="2400" b="1" dirty="0" smtClean="0">
                <a:solidFill>
                  <a:schemeClr val="tx1"/>
                </a:solidFill>
              </a:rPr>
              <a:t>, </a:t>
            </a:r>
            <a:r>
              <a:rPr lang="fr-FR" sz="2400" b="1" dirty="0" err="1" smtClean="0">
                <a:solidFill>
                  <a:schemeClr val="tx1"/>
                </a:solidFill>
              </a:rPr>
              <a:t>ruminants,lapin</a:t>
            </a:r>
            <a:r>
              <a:rPr lang="fr-FR" sz="2400" b="1" dirty="0" smtClean="0">
                <a:solidFill>
                  <a:schemeClr val="tx1"/>
                </a:solidFill>
              </a:rPr>
              <a:t>) ou en </a:t>
            </a:r>
            <a:r>
              <a:rPr lang="fr-FR" sz="2400" b="1" dirty="0" smtClean="0">
                <a:solidFill>
                  <a:srgbClr val="FF0000"/>
                </a:solidFill>
              </a:rPr>
              <a:t>3</a:t>
            </a:r>
            <a:r>
              <a:rPr lang="fr-FR" sz="2400" b="1" dirty="0" smtClean="0">
                <a:solidFill>
                  <a:schemeClr val="tx1"/>
                </a:solidFill>
              </a:rPr>
              <a:t> (</a:t>
            </a:r>
            <a:r>
              <a:rPr lang="fr-FR" sz="2400" b="1" dirty="0" err="1" smtClean="0">
                <a:solidFill>
                  <a:srgbClr val="FF0000"/>
                </a:solidFill>
              </a:rPr>
              <a:t>trifurcation</a:t>
            </a:r>
            <a:r>
              <a:rPr lang="fr-FR" sz="2400" b="1" dirty="0" err="1" smtClean="0">
                <a:solidFill>
                  <a:schemeClr val="tx1"/>
                </a:solidFill>
              </a:rPr>
              <a:t>:carnivores</a:t>
            </a:r>
            <a:r>
              <a:rPr lang="fr-FR" sz="2400" b="1" dirty="0" smtClean="0">
                <a:solidFill>
                  <a:schemeClr val="tx1"/>
                </a:solidFill>
              </a:rPr>
              <a:t>), bronche trachéale chez les ruminants</a:t>
            </a:r>
          </a:p>
          <a:p>
            <a:pPr algn="l"/>
            <a:r>
              <a:rPr lang="fr-FR" sz="2400" b="1" dirty="0" smtClean="0">
                <a:solidFill>
                  <a:schemeClr val="tx1"/>
                </a:solidFill>
              </a:rPr>
              <a:t>*</a:t>
            </a:r>
            <a:r>
              <a:rPr lang="fr-FR" sz="2400" b="1" dirty="0" smtClean="0">
                <a:solidFill>
                  <a:srgbClr val="FF0000"/>
                </a:solidFill>
              </a:rPr>
              <a:t>Bronches</a:t>
            </a:r>
            <a:r>
              <a:rPr lang="fr-FR" sz="2400" b="1" dirty="0" smtClean="0">
                <a:solidFill>
                  <a:schemeClr val="tx1"/>
                </a:solidFill>
              </a:rPr>
              <a:t>: </a:t>
            </a:r>
            <a:r>
              <a:rPr lang="fr-FR" sz="2400" b="1" dirty="0" smtClean="0">
                <a:solidFill>
                  <a:srgbClr val="FF0000"/>
                </a:solidFill>
              </a:rPr>
              <a:t>2 bronches principales  </a:t>
            </a:r>
            <a:r>
              <a:rPr lang="fr-FR" sz="2400" b="1" dirty="0" smtClean="0">
                <a:solidFill>
                  <a:schemeClr val="tx1"/>
                </a:solidFill>
              </a:rPr>
              <a:t>droite et gauche</a:t>
            </a:r>
          </a:p>
          <a:p>
            <a:pPr algn="l"/>
            <a:r>
              <a:rPr lang="fr-FR" sz="2400" b="1" dirty="0" smtClean="0">
                <a:solidFill>
                  <a:schemeClr val="tx1"/>
                </a:solidFill>
              </a:rPr>
              <a:t>bronches lobaires ,</a:t>
            </a:r>
            <a:r>
              <a:rPr lang="fr-FR" sz="2400" b="1" dirty="0" err="1" smtClean="0">
                <a:solidFill>
                  <a:schemeClr val="tx1"/>
                </a:solidFill>
              </a:rPr>
              <a:t>segmentaires,subsegmentaires</a:t>
            </a:r>
            <a:r>
              <a:rPr lang="fr-FR" sz="2400" b="1" dirty="0" smtClean="0">
                <a:solidFill>
                  <a:schemeClr val="tx1"/>
                </a:solidFill>
              </a:rPr>
              <a:t> …alvéoles</a:t>
            </a:r>
          </a:p>
          <a:p>
            <a:pPr algn="l"/>
            <a:r>
              <a:rPr lang="fr-FR" sz="2400" b="1" u="sng" dirty="0" smtClean="0">
                <a:solidFill>
                  <a:srgbClr val="FF0000"/>
                </a:solidFill>
              </a:rPr>
              <a:t>Poumons</a:t>
            </a:r>
            <a:r>
              <a:rPr lang="fr-FR" sz="2400" b="1" u="sng" dirty="0" smtClean="0">
                <a:solidFill>
                  <a:schemeClr val="tx1"/>
                </a:solidFill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</a:rPr>
              <a:t>: droit et gauche</a:t>
            </a:r>
            <a:r>
              <a:rPr lang="fr-FR" sz="2400" b="1" dirty="0" smtClean="0">
                <a:solidFill>
                  <a:schemeClr val="tx1"/>
                </a:solidFill>
              </a:rPr>
              <a:t>, organes </a:t>
            </a:r>
            <a:r>
              <a:rPr lang="fr-FR" sz="2400" b="1" dirty="0" smtClean="0">
                <a:solidFill>
                  <a:schemeClr val="tx1"/>
                </a:solidFill>
              </a:rPr>
              <a:t>essentiels  de la respiration</a:t>
            </a:r>
            <a:r>
              <a:rPr lang="fr-FR" sz="2400" b="1" dirty="0" smtClean="0">
                <a:solidFill>
                  <a:schemeClr val="tx1"/>
                </a:solidFill>
              </a:rPr>
              <a:t>: ils sont dissymétriques.</a:t>
            </a:r>
            <a:endParaRPr lang="fr-FR" sz="2400" b="1" dirty="0" smtClean="0">
              <a:solidFill>
                <a:schemeClr val="tx1"/>
              </a:solidFill>
            </a:endParaRPr>
          </a:p>
          <a:p>
            <a:pPr algn="l"/>
            <a:endParaRPr lang="fr-FR" sz="2400" b="1" dirty="0" smtClean="0">
              <a:solidFill>
                <a:schemeClr val="tx1"/>
              </a:solidFill>
            </a:endParaRPr>
          </a:p>
          <a:p>
            <a:pPr algn="l"/>
            <a:endParaRPr lang="fr-F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TRACHEE -BRONCHES</a:t>
            </a:r>
            <a:endParaRPr lang="fr-FR" sz="3200" b="1" u="sng" dirty="0"/>
          </a:p>
        </p:txBody>
      </p:sp>
      <p:pic>
        <p:nvPicPr>
          <p:cNvPr id="6" name="Picture 2" descr="C:\Users\HP\Desktop\Splanchno\alvéol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572132" y="571480"/>
            <a:ext cx="3071834" cy="3357586"/>
          </a:xfrm>
          <a:prstGeom prst="rect">
            <a:avLst/>
          </a:prstGeom>
          <a:noFill/>
        </p:spPr>
      </p:pic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214282" y="714356"/>
            <a:ext cx="4281518" cy="5929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/>
              <a:t>Les bronches sont les </a:t>
            </a:r>
          </a:p>
          <a:p>
            <a:pPr>
              <a:buNone/>
            </a:pPr>
            <a:r>
              <a:rPr lang="fr-FR" b="1" dirty="0" smtClean="0"/>
              <a:t>conduits qui partent de la </a:t>
            </a:r>
          </a:p>
          <a:p>
            <a:pPr>
              <a:buNone/>
            </a:pPr>
            <a:r>
              <a:rPr lang="fr-FR" b="1" dirty="0" smtClean="0"/>
              <a:t>trachée et se ramifient </a:t>
            </a:r>
          </a:p>
          <a:p>
            <a:pPr>
              <a:buNone/>
            </a:pPr>
            <a:r>
              <a:rPr lang="fr-FR" b="1" dirty="0" smtClean="0"/>
              <a:t>dans les poumons pour y </a:t>
            </a:r>
          </a:p>
          <a:p>
            <a:pPr>
              <a:buNone/>
            </a:pPr>
            <a:r>
              <a:rPr lang="fr-FR" b="1" dirty="0" smtClean="0"/>
              <a:t>assurer la circulation de l’air.</a:t>
            </a:r>
          </a:p>
          <a:p>
            <a:pPr>
              <a:buNone/>
            </a:pPr>
            <a:r>
              <a:rPr lang="fr-FR" b="1" dirty="0" smtClean="0"/>
              <a:t>-Equidés, Lapin: </a:t>
            </a:r>
            <a:r>
              <a:rPr lang="fr-FR" b="1" dirty="0" smtClean="0">
                <a:solidFill>
                  <a:srgbClr val="FF0000"/>
                </a:solidFill>
              </a:rPr>
              <a:t>bifurcation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trachéale</a:t>
            </a:r>
          </a:p>
          <a:p>
            <a:pPr>
              <a:buNone/>
            </a:pPr>
            <a:r>
              <a:rPr lang="fr-FR" b="1" dirty="0" smtClean="0"/>
              <a:t>-Ruminants: </a:t>
            </a:r>
            <a:r>
              <a:rPr lang="fr-FR" b="1" dirty="0" smtClean="0">
                <a:solidFill>
                  <a:srgbClr val="FF0000"/>
                </a:solidFill>
              </a:rPr>
              <a:t>bifurcation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trachéale</a:t>
            </a:r>
            <a:r>
              <a:rPr lang="fr-FR" b="1" dirty="0" smtClean="0"/>
              <a:t> et une </a:t>
            </a:r>
            <a:r>
              <a:rPr lang="fr-FR" b="1" dirty="0" smtClean="0">
                <a:solidFill>
                  <a:srgbClr val="FF0000"/>
                </a:solidFill>
              </a:rPr>
              <a:t>bronche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trachéale </a:t>
            </a:r>
            <a:r>
              <a:rPr lang="fr-FR" b="1" dirty="0" smtClean="0"/>
              <a:t>à droite qui va au </a:t>
            </a:r>
          </a:p>
          <a:p>
            <a:pPr>
              <a:buNone/>
            </a:pPr>
            <a:r>
              <a:rPr lang="fr-FR" b="1" dirty="0" smtClean="0"/>
              <a:t>lobe le plus </a:t>
            </a:r>
            <a:r>
              <a:rPr lang="fr-FR" b="1" dirty="0" err="1" smtClean="0"/>
              <a:t>crânial</a:t>
            </a:r>
            <a:endParaRPr lang="fr-FR" b="1" dirty="0" smtClean="0"/>
          </a:p>
          <a:p>
            <a:pPr>
              <a:buNone/>
            </a:pPr>
            <a:r>
              <a:rPr lang="fr-FR" b="1" dirty="0" smtClean="0"/>
              <a:t>-Carnivores : </a:t>
            </a:r>
            <a:r>
              <a:rPr lang="fr-FR" b="1" dirty="0" err="1" smtClean="0">
                <a:solidFill>
                  <a:srgbClr val="FF0000"/>
                </a:solidFill>
              </a:rPr>
              <a:t>trifurcation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trachéale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HP\Desktop\trachee-du-chi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929066"/>
            <a:ext cx="1857388" cy="2714668"/>
          </a:xfrm>
          <a:prstGeom prst="rect">
            <a:avLst/>
          </a:prstGeom>
          <a:noFill/>
        </p:spPr>
      </p:pic>
      <p:pic>
        <p:nvPicPr>
          <p:cNvPr id="2051" name="Picture 3" descr="C:\Users\HP\Desktop\téléchargem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000504"/>
            <a:ext cx="1504950" cy="2681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POUMONS</a:t>
            </a:r>
            <a:endParaRPr lang="fr-FR" b="1" u="sng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b="1" dirty="0" smtClean="0"/>
              <a:t>Ce sont les organes essentiels de la respiration.</a:t>
            </a:r>
          </a:p>
          <a:p>
            <a:pPr>
              <a:buNone/>
            </a:pPr>
            <a:r>
              <a:rPr lang="fr-FR" b="1" dirty="0" smtClean="0"/>
              <a:t>Ils sont au nombre de </a:t>
            </a:r>
            <a:r>
              <a:rPr lang="fr-FR" b="1" dirty="0" smtClean="0">
                <a:solidFill>
                  <a:srgbClr val="FF0000"/>
                </a:solidFill>
              </a:rPr>
              <a:t>2</a:t>
            </a:r>
            <a:r>
              <a:rPr lang="fr-FR" b="1" dirty="0" smtClean="0"/>
              <a:t>: un droit et un gauche </a:t>
            </a:r>
          </a:p>
          <a:p>
            <a:pPr>
              <a:buNone/>
            </a:pPr>
            <a:r>
              <a:rPr lang="fr-FR" b="1" dirty="0" smtClean="0"/>
              <a:t>et occupent toute la cavité du thorax. Chacun </a:t>
            </a:r>
          </a:p>
          <a:p>
            <a:pPr>
              <a:buNone/>
            </a:pPr>
            <a:r>
              <a:rPr lang="fr-FR" b="1" dirty="0" smtClean="0"/>
              <a:t>d’eux est entouré d’une </a:t>
            </a:r>
            <a:r>
              <a:rPr lang="fr-FR" b="1" dirty="0" smtClean="0">
                <a:solidFill>
                  <a:srgbClr val="FF0000"/>
                </a:solidFill>
              </a:rPr>
              <a:t>séreuse</a:t>
            </a:r>
            <a:r>
              <a:rPr lang="fr-FR" b="1" dirty="0" smtClean="0"/>
              <a:t> particulière ou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plèvre </a:t>
            </a:r>
            <a:r>
              <a:rPr lang="fr-FR" b="1" dirty="0" smtClean="0"/>
              <a:t>formée de 2 feuillets (pariétal et </a:t>
            </a:r>
          </a:p>
          <a:p>
            <a:pPr>
              <a:buNone/>
            </a:pPr>
            <a:r>
              <a:rPr lang="fr-FR" b="1" dirty="0" smtClean="0"/>
              <a:t>viscéral). Ils occupent un espace appelé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médiastin</a:t>
            </a:r>
            <a:r>
              <a:rPr lang="fr-FR" b="1" dirty="0" smtClean="0"/>
              <a:t> qui est une cloison verticale formée </a:t>
            </a:r>
          </a:p>
          <a:p>
            <a:pPr>
              <a:buNone/>
            </a:pPr>
            <a:r>
              <a:rPr lang="fr-FR" b="1" dirty="0" smtClean="0"/>
              <a:t>par le contact des 2 plèvres pariétales sur </a:t>
            </a:r>
            <a:r>
              <a:rPr lang="fr-FR" b="1" smtClean="0"/>
              <a:t>le </a:t>
            </a:r>
          </a:p>
          <a:p>
            <a:pPr>
              <a:buNone/>
            </a:pPr>
            <a:r>
              <a:rPr lang="fr-FR" b="1" smtClean="0"/>
              <a:t>plan </a:t>
            </a:r>
            <a:r>
              <a:rPr lang="fr-FR" b="1" dirty="0" smtClean="0"/>
              <a:t>médian. </a:t>
            </a:r>
            <a:endParaRPr lang="fr-FR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Splanchno\Scissu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142984"/>
            <a:ext cx="4429156" cy="5143536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POUMONS- SCISSURES-LOBES</a:t>
            </a:r>
            <a:endParaRPr lang="fr-FR" sz="3200" b="1" u="sng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4500594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400" b="1" dirty="0" smtClean="0"/>
              <a:t>Les poumons sont formés </a:t>
            </a:r>
          </a:p>
          <a:p>
            <a:pPr>
              <a:buNone/>
            </a:pPr>
            <a:r>
              <a:rPr lang="fr-FR" sz="2400" b="1" dirty="0" smtClean="0"/>
              <a:t>de lobes séparés les uns </a:t>
            </a:r>
          </a:p>
          <a:p>
            <a:pPr>
              <a:buNone/>
            </a:pPr>
            <a:r>
              <a:rPr lang="fr-FR" sz="2400" b="1" dirty="0" smtClean="0"/>
              <a:t>des autres par des 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fissures</a:t>
            </a:r>
            <a:r>
              <a:rPr lang="fr-FR" sz="2400" b="1" dirty="0" smtClean="0"/>
              <a:t> ou </a:t>
            </a:r>
            <a:r>
              <a:rPr lang="fr-FR" sz="2400" b="1" dirty="0" smtClean="0">
                <a:solidFill>
                  <a:srgbClr val="FF0000"/>
                </a:solidFill>
              </a:rPr>
              <a:t>scissures</a:t>
            </a:r>
            <a:r>
              <a:rPr lang="fr-FR" sz="2400" b="1" dirty="0" smtClean="0"/>
              <a:t>.</a:t>
            </a:r>
          </a:p>
          <a:p>
            <a:pPr>
              <a:buNone/>
            </a:pPr>
            <a:r>
              <a:rPr lang="fr-FR" sz="2400" b="1" dirty="0" smtClean="0"/>
              <a:t>-  Poumon gauche: </a:t>
            </a:r>
            <a:r>
              <a:rPr lang="fr-FR" sz="2400" b="1" dirty="0" smtClean="0">
                <a:solidFill>
                  <a:srgbClr val="FF0000"/>
                </a:solidFill>
              </a:rPr>
              <a:t>2</a:t>
            </a:r>
            <a:r>
              <a:rPr lang="fr-FR" sz="2400" b="1" dirty="0" smtClean="0"/>
              <a:t> lobes </a:t>
            </a:r>
          </a:p>
          <a:p>
            <a:pPr>
              <a:buNone/>
            </a:pPr>
            <a:r>
              <a:rPr lang="fr-FR" sz="2400" b="1" dirty="0" smtClean="0"/>
              <a:t>chez toutes les espèces</a:t>
            </a:r>
          </a:p>
          <a:p>
            <a:pPr>
              <a:buFontTx/>
              <a:buChar char="-"/>
            </a:pPr>
            <a:r>
              <a:rPr lang="fr-FR" sz="2400" b="1" dirty="0" smtClean="0"/>
              <a:t>Poumon droit:</a:t>
            </a:r>
          </a:p>
          <a:p>
            <a:pPr>
              <a:buNone/>
            </a:pPr>
            <a:r>
              <a:rPr lang="fr-FR" sz="2400" b="1" dirty="0" smtClean="0"/>
              <a:t>*Equidés: </a:t>
            </a:r>
            <a:r>
              <a:rPr lang="fr-FR" sz="2400" b="1" dirty="0" smtClean="0">
                <a:solidFill>
                  <a:srgbClr val="FF0000"/>
                </a:solidFill>
              </a:rPr>
              <a:t>3 lobes </a:t>
            </a:r>
          </a:p>
          <a:p>
            <a:pPr>
              <a:buNone/>
            </a:pPr>
            <a:r>
              <a:rPr lang="fr-FR" sz="2400" b="1" dirty="0" smtClean="0"/>
              <a:t>(</a:t>
            </a:r>
            <a:r>
              <a:rPr lang="fr-FR" sz="2400" b="1" dirty="0" err="1" smtClean="0"/>
              <a:t>crânial,caudal,accessoire</a:t>
            </a:r>
            <a:r>
              <a:rPr lang="fr-FR" sz="2400" b="1" dirty="0" smtClean="0"/>
              <a:t>) </a:t>
            </a:r>
          </a:p>
          <a:p>
            <a:pPr>
              <a:buNone/>
            </a:pPr>
            <a:r>
              <a:rPr lang="fr-FR" sz="2400" b="1" dirty="0" smtClean="0"/>
              <a:t>*</a:t>
            </a:r>
            <a:r>
              <a:rPr lang="fr-FR" sz="2400" b="1" dirty="0" err="1" smtClean="0"/>
              <a:t>Carnivores,Lapin</a:t>
            </a:r>
            <a:r>
              <a:rPr lang="fr-FR" sz="2400" b="1" dirty="0" smtClean="0"/>
              <a:t>: </a:t>
            </a:r>
            <a:r>
              <a:rPr lang="fr-FR" sz="2400" b="1" dirty="0" smtClean="0">
                <a:solidFill>
                  <a:srgbClr val="FF0000"/>
                </a:solidFill>
              </a:rPr>
              <a:t>4 lobes </a:t>
            </a:r>
          </a:p>
          <a:p>
            <a:pPr>
              <a:buNone/>
            </a:pPr>
            <a:r>
              <a:rPr lang="fr-FR" sz="2400" b="1" dirty="0" smtClean="0"/>
              <a:t>(</a:t>
            </a:r>
            <a:r>
              <a:rPr lang="fr-FR" sz="2400" b="1" dirty="0" err="1" smtClean="0"/>
              <a:t>crânial,moyen,caudal,accessoire</a:t>
            </a:r>
            <a:r>
              <a:rPr lang="fr-FR" sz="2400" b="1" dirty="0" smtClean="0"/>
              <a:t>)</a:t>
            </a:r>
          </a:p>
          <a:p>
            <a:pPr>
              <a:buNone/>
            </a:pPr>
            <a:r>
              <a:rPr lang="fr-FR" sz="2400" b="1" dirty="0" smtClean="0"/>
              <a:t>*Ruminants: </a:t>
            </a:r>
            <a:r>
              <a:rPr lang="fr-FR" sz="2400" b="1" dirty="0" smtClean="0">
                <a:solidFill>
                  <a:srgbClr val="FF0000"/>
                </a:solidFill>
              </a:rPr>
              <a:t>5 lobes </a:t>
            </a:r>
          </a:p>
          <a:p>
            <a:pPr>
              <a:buNone/>
            </a:pPr>
            <a:r>
              <a:rPr lang="fr-FR" sz="2400" b="1" dirty="0" smtClean="0"/>
              <a:t>(</a:t>
            </a:r>
            <a:r>
              <a:rPr lang="fr-FR" sz="2400" b="1" dirty="0" err="1" smtClean="0"/>
              <a:t>crânial,moyen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crânial,moyen</a:t>
            </a:r>
            <a:r>
              <a:rPr lang="fr-FR" sz="2400" b="1" dirty="0" smtClean="0"/>
              <a:t> </a:t>
            </a:r>
          </a:p>
          <a:p>
            <a:pPr>
              <a:buNone/>
            </a:pPr>
            <a:r>
              <a:rPr lang="fr-FR" sz="2400" b="1" dirty="0" smtClean="0"/>
              <a:t>caudal, </a:t>
            </a:r>
            <a:r>
              <a:rPr lang="fr-FR" sz="2400" b="1" dirty="0" err="1" smtClean="0"/>
              <a:t>caudal,accessoire</a:t>
            </a:r>
            <a:r>
              <a:rPr lang="fr-FR" sz="2400" b="1" dirty="0" smtClean="0"/>
              <a:t>)</a:t>
            </a:r>
          </a:p>
          <a:p>
            <a:pPr>
              <a:buNone/>
            </a:pPr>
            <a:endParaRPr lang="fr-FR" sz="24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500562" y="1285860"/>
            <a:ext cx="4429156" cy="3429024"/>
          </a:xfrm>
        </p:spPr>
        <p:txBody>
          <a:bodyPr>
            <a:normAutofit lnSpcReduction="10000"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Poumons  Equidés</a:t>
            </a:r>
            <a:endParaRPr lang="fr-FR" sz="3600" b="1" u="sng" dirty="0"/>
          </a:p>
        </p:txBody>
      </p:sp>
      <p:pic>
        <p:nvPicPr>
          <p:cNvPr id="5" name="Picture 2" descr="C:\Users\HP\Desktop\Splanchno\Poumons chev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3438" y="785794"/>
            <a:ext cx="4214842" cy="5715040"/>
          </a:xfrm>
          <a:prstGeom prst="rect">
            <a:avLst/>
          </a:prstGeom>
          <a:noFill/>
        </p:spPr>
      </p:pic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281518" cy="5357850"/>
          </a:xfrm>
        </p:spPr>
        <p:txBody>
          <a:bodyPr/>
          <a:lstStyle/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Poumon gauche: 2 lobes</a:t>
            </a:r>
          </a:p>
          <a:p>
            <a:r>
              <a:rPr lang="fr-FR" b="1" dirty="0" smtClean="0"/>
              <a:t>Poumon droit: 3 lobes</a:t>
            </a:r>
          </a:p>
          <a:p>
            <a:r>
              <a:rPr lang="fr-FR" b="1" dirty="0" smtClean="0"/>
              <a:t>Pas de fissures ou scissures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Poumons  Ruminants schématisés</a:t>
            </a:r>
            <a:endParaRPr lang="fr-FR" sz="3600" b="1" u="sng" dirty="0"/>
          </a:p>
        </p:txBody>
      </p:sp>
      <p:pic>
        <p:nvPicPr>
          <p:cNvPr id="5" name="Picture 2" descr="C:\Users\HP\Desktop\Splanchno\poumons bov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3857620" y="1785926"/>
            <a:ext cx="5072098" cy="4429156"/>
          </a:xfrm>
          <a:prstGeom prst="rect">
            <a:avLst/>
          </a:prstGeom>
          <a:noFill/>
        </p:spPr>
      </p:pic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4281518" cy="5500726"/>
          </a:xfrm>
        </p:spPr>
        <p:txBody>
          <a:bodyPr/>
          <a:lstStyle/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Poumon gauche :2 lobes</a:t>
            </a:r>
          </a:p>
          <a:p>
            <a:pPr>
              <a:buNone/>
            </a:pPr>
            <a:r>
              <a:rPr lang="fr-FR" b="1" dirty="0" smtClean="0"/>
              <a:t>    Le lobe </a:t>
            </a:r>
            <a:r>
              <a:rPr lang="fr-FR" b="1" dirty="0" err="1" smtClean="0"/>
              <a:t>crânial</a:t>
            </a:r>
            <a:r>
              <a:rPr lang="fr-FR" b="1" dirty="0" smtClean="0"/>
              <a:t> divisé  </a:t>
            </a:r>
          </a:p>
          <a:p>
            <a:r>
              <a:rPr lang="fr-FR" b="1" dirty="0" smtClean="0"/>
              <a:t>Poumon droit: 5 lobes</a:t>
            </a:r>
          </a:p>
          <a:p>
            <a:r>
              <a:rPr lang="fr-FR" b="1" dirty="0" smtClean="0"/>
              <a:t>Bronche trachéale (apicale)</a:t>
            </a:r>
          </a:p>
          <a:p>
            <a:r>
              <a:rPr lang="fr-FR" b="1" dirty="0" smtClean="0"/>
              <a:t>Les fissures sont plus profondes que celles des Equidés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sz="4400" u="sng" dirty="0" smtClean="0"/>
              <a:t>Références  bibliographiques </a:t>
            </a:r>
          </a:p>
          <a:p>
            <a:pPr>
              <a:buNone/>
            </a:pPr>
            <a:r>
              <a:rPr lang="fr-FR" dirty="0" smtClean="0"/>
              <a:t>   </a:t>
            </a:r>
          </a:p>
          <a:p>
            <a:pPr>
              <a:buNone/>
            </a:pPr>
            <a:r>
              <a:rPr lang="fr-FR" dirty="0" smtClean="0"/>
              <a:t>        BARONE  R. « Anatomie comparée des </a:t>
            </a:r>
          </a:p>
          <a:p>
            <a:pPr>
              <a:buNone/>
            </a:pPr>
            <a:r>
              <a:rPr lang="fr-FR" dirty="0" smtClean="0"/>
              <a:t>        animaux domestiques; Tome 3: Appareil  </a:t>
            </a:r>
          </a:p>
          <a:p>
            <a:pPr>
              <a:buNone/>
            </a:pPr>
            <a:r>
              <a:rPr lang="fr-FR" dirty="0" smtClean="0"/>
              <a:t>        digestif, Appareil respiratoire »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Splanchno\appareil-respiratoire-89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35824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Topographie\topo gauche chi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14380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Cours A2\P309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298"/>
            <a:ext cx="4071966" cy="3857652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CAVITES  NASALES</a:t>
            </a:r>
            <a:endParaRPr lang="fr-FR" sz="3600" b="1" u="sng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429156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2600" b="1" dirty="0" smtClean="0"/>
              <a:t>Au nombre de </a:t>
            </a:r>
            <a:r>
              <a:rPr lang="fr-FR" sz="2600" b="1" dirty="0" smtClean="0">
                <a:solidFill>
                  <a:srgbClr val="FF0000"/>
                </a:solidFill>
              </a:rPr>
              <a:t>2</a:t>
            </a:r>
            <a:r>
              <a:rPr lang="fr-FR" sz="2600" b="1" dirty="0" smtClean="0"/>
              <a:t>, droite </a:t>
            </a:r>
          </a:p>
          <a:p>
            <a:pPr>
              <a:buNone/>
            </a:pPr>
            <a:r>
              <a:rPr lang="fr-FR" sz="2600" b="1" dirty="0" smtClean="0"/>
              <a:t>et gauche, elles communiquent </a:t>
            </a:r>
          </a:p>
          <a:p>
            <a:pPr>
              <a:buNone/>
            </a:pPr>
            <a:r>
              <a:rPr lang="fr-FR" sz="2600" b="1" dirty="0" smtClean="0"/>
              <a:t>avec l’extérieur par les narines </a:t>
            </a:r>
          </a:p>
          <a:p>
            <a:pPr>
              <a:buNone/>
            </a:pPr>
            <a:r>
              <a:rPr lang="fr-FR" sz="2600" b="1" dirty="0" smtClean="0"/>
              <a:t>qui forment avec la lèvre </a:t>
            </a:r>
          </a:p>
          <a:p>
            <a:pPr>
              <a:buNone/>
            </a:pPr>
            <a:r>
              <a:rPr lang="fr-FR" sz="2600" b="1" dirty="0" smtClean="0"/>
              <a:t>supérieure : </a:t>
            </a:r>
            <a:r>
              <a:rPr lang="fr-FR" sz="2600" b="1" dirty="0" smtClean="0">
                <a:solidFill>
                  <a:srgbClr val="FF0000"/>
                </a:solidFill>
              </a:rPr>
              <a:t>le </a:t>
            </a:r>
            <a:r>
              <a:rPr lang="fr-FR" sz="2600" b="1" dirty="0" err="1" smtClean="0">
                <a:solidFill>
                  <a:srgbClr val="FF0000"/>
                </a:solidFill>
              </a:rPr>
              <a:t>rostrum</a:t>
            </a:r>
            <a:r>
              <a:rPr lang="fr-FR" sz="2600" b="1" dirty="0" smtClean="0">
                <a:solidFill>
                  <a:srgbClr val="FF0000"/>
                </a:solidFill>
              </a:rPr>
              <a:t> </a:t>
            </a:r>
            <a:r>
              <a:rPr lang="fr-FR" sz="2600" b="1" dirty="0" smtClean="0"/>
              <a:t>.</a:t>
            </a:r>
          </a:p>
          <a:p>
            <a:pPr>
              <a:buNone/>
            </a:pPr>
            <a:r>
              <a:rPr lang="fr-FR" sz="2600" b="1" dirty="0" smtClean="0"/>
              <a:t>Elles communiquent  avec le </a:t>
            </a:r>
          </a:p>
          <a:p>
            <a:pPr>
              <a:buNone/>
            </a:pPr>
            <a:r>
              <a:rPr lang="fr-FR" sz="2600" b="1" dirty="0" err="1" smtClean="0"/>
              <a:t>nasopharynx</a:t>
            </a:r>
            <a:r>
              <a:rPr lang="fr-FR" sz="2600" b="1" dirty="0" smtClean="0"/>
              <a:t> par </a:t>
            </a:r>
            <a:r>
              <a:rPr lang="fr-FR" sz="2600" b="1" dirty="0" smtClean="0">
                <a:solidFill>
                  <a:srgbClr val="FF0000"/>
                </a:solidFill>
              </a:rPr>
              <a:t>les choanes </a:t>
            </a:r>
          </a:p>
          <a:p>
            <a:pPr>
              <a:buNone/>
            </a:pPr>
            <a:r>
              <a:rPr lang="fr-FR" sz="2600" b="1" dirty="0" smtClean="0"/>
              <a:t>qui sont des ouvertures de la </a:t>
            </a:r>
          </a:p>
          <a:p>
            <a:pPr>
              <a:buNone/>
            </a:pPr>
            <a:r>
              <a:rPr lang="fr-FR" sz="2600" b="1" dirty="0" smtClean="0"/>
              <a:t>bouche avec le nez</a:t>
            </a:r>
            <a:r>
              <a:rPr lang="fr-FR" sz="2400" dirty="0" smtClean="0"/>
              <a:t>. </a:t>
            </a:r>
            <a:r>
              <a:rPr lang="fr-FR" sz="2600" b="1" dirty="0" smtClean="0"/>
              <a:t>Elles sont </a:t>
            </a:r>
          </a:p>
          <a:p>
            <a:pPr>
              <a:buNone/>
            </a:pPr>
            <a:r>
              <a:rPr lang="fr-FR" sz="2600" b="1" dirty="0" smtClean="0"/>
              <a:t>formées de </a:t>
            </a:r>
            <a:r>
              <a:rPr lang="fr-FR" sz="2600" b="1" dirty="0" smtClean="0">
                <a:solidFill>
                  <a:srgbClr val="FF0000"/>
                </a:solidFill>
              </a:rPr>
              <a:t>3 cornets nasaux </a:t>
            </a:r>
          </a:p>
          <a:p>
            <a:pPr>
              <a:buNone/>
            </a:pPr>
            <a:r>
              <a:rPr lang="fr-FR" sz="2600" b="1" dirty="0" smtClean="0"/>
              <a:t>chacune (</a:t>
            </a:r>
            <a:r>
              <a:rPr lang="fr-FR" sz="2600" b="1" dirty="0" err="1" smtClean="0"/>
              <a:t>dorsal,moyen</a:t>
            </a:r>
            <a:r>
              <a:rPr lang="fr-FR" sz="2600" b="1" dirty="0" smtClean="0"/>
              <a:t>,ventral)</a:t>
            </a:r>
          </a:p>
          <a:p>
            <a:pPr>
              <a:buNone/>
            </a:pPr>
            <a:r>
              <a:rPr lang="fr-FR" sz="2600" b="1" dirty="0" smtClean="0"/>
              <a:t>séparés par des espaces appelés </a:t>
            </a:r>
          </a:p>
          <a:p>
            <a:pPr>
              <a:buNone/>
            </a:pPr>
            <a:r>
              <a:rPr lang="fr-FR" sz="2600" b="1" dirty="0" smtClean="0">
                <a:solidFill>
                  <a:srgbClr val="FF0000"/>
                </a:solidFill>
              </a:rPr>
              <a:t>méats</a:t>
            </a:r>
            <a:r>
              <a:rPr lang="fr-FR" sz="2600" b="1" dirty="0" smtClean="0"/>
              <a:t> (</a:t>
            </a:r>
            <a:r>
              <a:rPr lang="fr-FR" sz="2600" b="1" dirty="0" err="1" smtClean="0"/>
              <a:t>dorsal,moyen</a:t>
            </a:r>
            <a:r>
              <a:rPr lang="fr-FR" sz="2600" b="1" smtClean="0"/>
              <a:t>,ventral)</a:t>
            </a:r>
            <a:endParaRPr lang="fr-FR" sz="26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429124" y="857232"/>
            <a:ext cx="4500594" cy="5268931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fr-FR" b="1" u="sng" dirty="0" smtClean="0"/>
              <a:t>Septum nasal et sinus </a:t>
            </a:r>
            <a:r>
              <a:rPr lang="fr-FR" b="1" u="sng" dirty="0" err="1" smtClean="0"/>
              <a:t>paranasaux</a:t>
            </a:r>
            <a:r>
              <a:rPr lang="fr-FR" b="1" u="sng" dirty="0" smtClean="0"/>
              <a:t> </a:t>
            </a:r>
            <a:endParaRPr lang="fr-FR" b="1" u="sng" dirty="0"/>
          </a:p>
        </p:txBody>
      </p:sp>
      <p:pic>
        <p:nvPicPr>
          <p:cNvPr id="5" name="Picture 2" descr="C:\Users\HP\Desktop\Splanchno\P30900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643050"/>
            <a:ext cx="4281518" cy="3689314"/>
          </a:xfrm>
          <a:prstGeom prst="rect">
            <a:avLst/>
          </a:prstGeom>
          <a:noFill/>
        </p:spPr>
      </p:pic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4281518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200" b="1" u="sng" dirty="0" smtClean="0">
                <a:solidFill>
                  <a:srgbClr val="FF0000"/>
                </a:solidFill>
              </a:rPr>
              <a:t>Septum nasal</a:t>
            </a:r>
            <a:r>
              <a:rPr lang="fr-FR" sz="2200" b="1" dirty="0" smtClean="0"/>
              <a:t>: cloison verticale  </a:t>
            </a:r>
          </a:p>
          <a:p>
            <a:pPr>
              <a:buNone/>
            </a:pPr>
            <a:r>
              <a:rPr lang="fr-FR" sz="2200" b="1" dirty="0" smtClean="0"/>
              <a:t>qui sépare les 2 cavités nasales</a:t>
            </a:r>
          </a:p>
          <a:p>
            <a:pPr>
              <a:buNone/>
            </a:pPr>
            <a:r>
              <a:rPr lang="fr-FR" sz="2200" b="1" u="sng" dirty="0" smtClean="0">
                <a:solidFill>
                  <a:srgbClr val="FF0000"/>
                </a:solidFill>
              </a:rPr>
              <a:t>Sinus </a:t>
            </a:r>
            <a:r>
              <a:rPr lang="fr-FR" sz="2200" b="1" u="sng" dirty="0" err="1" smtClean="0">
                <a:solidFill>
                  <a:srgbClr val="FF0000"/>
                </a:solidFill>
              </a:rPr>
              <a:t>paranasaux</a:t>
            </a:r>
            <a:r>
              <a:rPr lang="fr-FR" sz="2200" b="1" dirty="0" smtClean="0"/>
              <a:t>: cavités </a:t>
            </a:r>
          </a:p>
          <a:p>
            <a:pPr>
              <a:buNone/>
            </a:pPr>
            <a:r>
              <a:rPr lang="fr-FR" sz="2200" b="1" dirty="0" smtClean="0"/>
              <a:t>creusées dans les os de la tête </a:t>
            </a:r>
          </a:p>
          <a:p>
            <a:pPr>
              <a:buNone/>
            </a:pPr>
            <a:r>
              <a:rPr lang="fr-FR" sz="2200" b="1" dirty="0" smtClean="0"/>
              <a:t>surtout du crâne</a:t>
            </a:r>
            <a:r>
              <a:rPr lang="fr-FR" sz="2200" b="1" dirty="0" smtClean="0"/>
              <a:t>, il </a:t>
            </a:r>
            <a:r>
              <a:rPr lang="fr-FR" sz="2200" b="1" dirty="0" smtClean="0"/>
              <a:t>ya 4 groupes </a:t>
            </a:r>
          </a:p>
          <a:p>
            <a:pPr>
              <a:buNone/>
            </a:pPr>
            <a:r>
              <a:rPr lang="fr-FR" sz="2200" b="1" dirty="0" smtClean="0"/>
              <a:t>principaux:</a:t>
            </a:r>
          </a:p>
          <a:p>
            <a:pPr>
              <a:buNone/>
            </a:pPr>
            <a:r>
              <a:rPr lang="fr-FR" sz="2200" b="1" dirty="0" smtClean="0"/>
              <a:t>-</a:t>
            </a:r>
            <a:r>
              <a:rPr lang="fr-FR" sz="2200" b="1" dirty="0" smtClean="0">
                <a:solidFill>
                  <a:srgbClr val="FF0000"/>
                </a:solidFill>
              </a:rPr>
              <a:t>Sinus frontal</a:t>
            </a:r>
            <a:r>
              <a:rPr lang="fr-FR" sz="2200" b="1" dirty="0" smtClean="0"/>
              <a:t>: creusé dans l’os </a:t>
            </a:r>
          </a:p>
          <a:p>
            <a:pPr>
              <a:buNone/>
            </a:pPr>
            <a:r>
              <a:rPr lang="fr-FR" sz="2200" b="1" dirty="0" smtClean="0"/>
              <a:t>frontal</a:t>
            </a:r>
          </a:p>
          <a:p>
            <a:pPr>
              <a:buNone/>
            </a:pPr>
            <a:r>
              <a:rPr lang="fr-FR" sz="2200" b="1" dirty="0" smtClean="0"/>
              <a:t>-</a:t>
            </a:r>
            <a:r>
              <a:rPr lang="fr-FR" sz="2200" b="1" dirty="0" smtClean="0">
                <a:solidFill>
                  <a:srgbClr val="FF0000"/>
                </a:solidFill>
              </a:rPr>
              <a:t>Sinus </a:t>
            </a:r>
            <a:r>
              <a:rPr lang="fr-FR" sz="2200" b="1" dirty="0" err="1" smtClean="0">
                <a:solidFill>
                  <a:srgbClr val="FF0000"/>
                </a:solidFill>
              </a:rPr>
              <a:t>ethmoidal</a:t>
            </a:r>
            <a:r>
              <a:rPr lang="fr-FR" sz="2200" b="1" dirty="0" smtClean="0"/>
              <a:t>: creusé dans </a:t>
            </a:r>
          </a:p>
          <a:p>
            <a:pPr>
              <a:buNone/>
            </a:pPr>
            <a:r>
              <a:rPr lang="fr-FR" sz="2200" b="1" dirty="0" smtClean="0"/>
              <a:t>l’os </a:t>
            </a:r>
            <a:r>
              <a:rPr lang="fr-FR" sz="2200" b="1" dirty="0" err="1" smtClean="0"/>
              <a:t>ethmoide</a:t>
            </a:r>
            <a:endParaRPr lang="fr-FR" sz="2200" b="1" dirty="0" smtClean="0"/>
          </a:p>
          <a:p>
            <a:pPr>
              <a:buNone/>
            </a:pPr>
            <a:r>
              <a:rPr lang="fr-FR" sz="2200" b="1" dirty="0" smtClean="0"/>
              <a:t>-</a:t>
            </a:r>
            <a:r>
              <a:rPr lang="fr-FR" sz="2200" b="1" dirty="0" smtClean="0">
                <a:solidFill>
                  <a:srgbClr val="FF0000"/>
                </a:solidFill>
              </a:rPr>
              <a:t>Sinus maxillaire</a:t>
            </a:r>
            <a:r>
              <a:rPr lang="fr-FR" sz="2200" b="1" dirty="0" smtClean="0"/>
              <a:t>: creusé dans l’os </a:t>
            </a:r>
          </a:p>
          <a:p>
            <a:pPr>
              <a:buNone/>
            </a:pPr>
            <a:r>
              <a:rPr lang="fr-FR" sz="2200" b="1" dirty="0" smtClean="0"/>
              <a:t>maxillaire</a:t>
            </a:r>
          </a:p>
          <a:p>
            <a:pPr>
              <a:buNone/>
            </a:pPr>
            <a:r>
              <a:rPr lang="fr-FR" sz="2200" b="1" dirty="0" smtClean="0"/>
              <a:t>-</a:t>
            </a:r>
            <a:r>
              <a:rPr lang="fr-FR" sz="2200" b="1" dirty="0" smtClean="0">
                <a:solidFill>
                  <a:srgbClr val="FF0000"/>
                </a:solidFill>
              </a:rPr>
              <a:t>Sinus </a:t>
            </a:r>
            <a:r>
              <a:rPr lang="fr-FR" sz="2200" b="1" dirty="0" err="1" smtClean="0">
                <a:solidFill>
                  <a:srgbClr val="FF0000"/>
                </a:solidFill>
              </a:rPr>
              <a:t>conchal</a:t>
            </a:r>
            <a:r>
              <a:rPr lang="fr-FR" sz="2200" b="1" dirty="0" smtClean="0"/>
              <a:t>: creusé dans les </a:t>
            </a:r>
          </a:p>
          <a:p>
            <a:pPr>
              <a:buNone/>
            </a:pPr>
            <a:r>
              <a:rPr lang="fr-FR" sz="2200" b="1" dirty="0" smtClean="0"/>
              <a:t>cornets</a:t>
            </a:r>
            <a:endParaRPr lang="fr-F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Splanchno\pharynx Chev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621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Larynx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5721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b="1" dirty="0" smtClean="0"/>
              <a:t>Organe creux qui contrôle </a:t>
            </a:r>
          </a:p>
          <a:p>
            <a:pPr>
              <a:buNone/>
            </a:pPr>
            <a:r>
              <a:rPr lang="fr-FR" b="1" dirty="0" smtClean="0"/>
              <a:t>le transit de l’air entre le </a:t>
            </a:r>
          </a:p>
          <a:p>
            <a:pPr>
              <a:buNone/>
            </a:pPr>
            <a:r>
              <a:rPr lang="fr-FR" b="1" dirty="0" smtClean="0"/>
              <a:t>pharynx et la trachée.</a:t>
            </a:r>
          </a:p>
          <a:p>
            <a:pPr>
              <a:buNone/>
            </a:pPr>
            <a:r>
              <a:rPr lang="fr-FR" b="1" dirty="0" smtClean="0"/>
              <a:t>Base anatomique de la </a:t>
            </a:r>
          </a:p>
          <a:p>
            <a:pPr>
              <a:buNone/>
            </a:pPr>
            <a:r>
              <a:rPr lang="fr-FR" b="1" dirty="0" smtClean="0"/>
              <a:t>région de la gorge et siège  </a:t>
            </a:r>
          </a:p>
          <a:p>
            <a:pPr>
              <a:buNone/>
            </a:pPr>
            <a:r>
              <a:rPr lang="fr-FR" b="1" dirty="0" smtClean="0"/>
              <a:t>de la phonation.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La glotte </a:t>
            </a:r>
            <a:r>
              <a:rPr lang="fr-FR" b="1" dirty="0" smtClean="0"/>
              <a:t>est la partie </a:t>
            </a:r>
          </a:p>
          <a:p>
            <a:pPr>
              <a:buNone/>
            </a:pPr>
            <a:r>
              <a:rPr lang="fr-FR" b="1" dirty="0" smtClean="0"/>
              <a:t>rétrécie du larynx </a:t>
            </a:r>
          </a:p>
          <a:p>
            <a:pPr>
              <a:buNone/>
            </a:pPr>
            <a:r>
              <a:rPr lang="fr-FR" b="1" dirty="0" smtClean="0"/>
              <a:t>constituée par </a:t>
            </a:r>
            <a:r>
              <a:rPr lang="fr-FR" b="1" dirty="0" smtClean="0">
                <a:solidFill>
                  <a:srgbClr val="FF0000"/>
                </a:solidFill>
              </a:rPr>
              <a:t>les cordes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vocales</a:t>
            </a:r>
            <a:r>
              <a:rPr lang="fr-FR" b="1" dirty="0" smtClean="0"/>
              <a:t>. Il est constitué de </a:t>
            </a:r>
            <a:r>
              <a:rPr lang="fr-FR" b="1" dirty="0" smtClean="0">
                <a:solidFill>
                  <a:srgbClr val="FF0000"/>
                </a:solidFill>
              </a:rPr>
              <a:t>5</a:t>
            </a:r>
            <a:r>
              <a:rPr lang="fr-FR" b="1" dirty="0" smtClean="0"/>
              <a:t> </a:t>
            </a:r>
          </a:p>
          <a:p>
            <a:pPr>
              <a:buNone/>
            </a:pPr>
            <a:r>
              <a:rPr lang="fr-FR" b="1" dirty="0" smtClean="0"/>
              <a:t>cartilages: épiglotte, impaire </a:t>
            </a:r>
          </a:p>
          <a:p>
            <a:pPr>
              <a:buNone/>
            </a:pPr>
            <a:r>
              <a:rPr lang="fr-FR" b="1" dirty="0" smtClean="0"/>
              <a:t>et médiane, </a:t>
            </a:r>
            <a:r>
              <a:rPr lang="fr-FR" b="1" dirty="0" smtClean="0"/>
              <a:t>aryténoïdes, </a:t>
            </a:r>
            <a:endParaRPr lang="fr-FR" b="1" dirty="0" smtClean="0"/>
          </a:p>
          <a:p>
            <a:pPr>
              <a:buNone/>
            </a:pPr>
            <a:r>
              <a:rPr lang="fr-FR" b="1" dirty="0" smtClean="0"/>
              <a:t>thyroïde </a:t>
            </a:r>
            <a:r>
              <a:rPr lang="fr-FR" b="1" dirty="0" smtClean="0"/>
              <a:t>(Pomme d’Adam),</a:t>
            </a:r>
          </a:p>
          <a:p>
            <a:pPr>
              <a:buNone/>
            </a:pPr>
            <a:r>
              <a:rPr lang="fr-FR" b="1" dirty="0" smtClean="0"/>
              <a:t>cricoïde </a:t>
            </a:r>
            <a:r>
              <a:rPr lang="fr-FR" b="1" dirty="0" smtClean="0"/>
              <a:t>et accessoires;</a:t>
            </a:r>
          </a:p>
          <a:p>
            <a:pPr>
              <a:buNone/>
            </a:pPr>
            <a:r>
              <a:rPr lang="fr-FR" b="1" dirty="0" smtClean="0"/>
              <a:t>Il est soutenu par </a:t>
            </a:r>
            <a:r>
              <a:rPr lang="fr-FR" b="1" dirty="0" smtClean="0">
                <a:solidFill>
                  <a:srgbClr val="FF0000"/>
                </a:solidFill>
              </a:rPr>
              <a:t>l’os </a:t>
            </a:r>
            <a:r>
              <a:rPr lang="fr-FR" b="1" dirty="0" err="1" smtClean="0">
                <a:solidFill>
                  <a:srgbClr val="FF0000"/>
                </a:solidFill>
              </a:rPr>
              <a:t>hyoide</a:t>
            </a:r>
            <a:r>
              <a:rPr lang="fr-FR" b="1" dirty="0" smtClean="0"/>
              <a:t>.</a:t>
            </a:r>
            <a:endParaRPr lang="fr-FR" b="1" dirty="0"/>
          </a:p>
        </p:txBody>
      </p:sp>
      <p:pic>
        <p:nvPicPr>
          <p:cNvPr id="5" name="Picture 4" descr="C:\Users\HP\Desktop\Splanchno\Cart cricoid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429124" y="1000108"/>
            <a:ext cx="4572033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Splanchno\P2160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7200" y="-18516600"/>
            <a:ext cx="5400000" cy="7200000"/>
          </a:xfrm>
          <a:prstGeom prst="rect">
            <a:avLst/>
          </a:prstGeom>
          <a:noFill/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/>
              <a:t>               </a:t>
            </a:r>
            <a:r>
              <a:rPr lang="fr-FR" b="1" u="sng" dirty="0" smtClean="0"/>
              <a:t>Larynx  schématisé</a:t>
            </a:r>
            <a:br>
              <a:rPr lang="fr-FR" b="1" u="sng" dirty="0" smtClean="0"/>
            </a:br>
            <a:r>
              <a:rPr lang="fr-FR" sz="3100" dirty="0" smtClean="0"/>
              <a:t>Cordes vocales</a:t>
            </a:r>
            <a:endParaRPr lang="fr-FR" sz="3100" dirty="0"/>
          </a:p>
        </p:txBody>
      </p:sp>
      <p:pic>
        <p:nvPicPr>
          <p:cNvPr id="1026" name="Picture 2" descr="C:\Users\HP\Desktop\Splanchno\Larynx 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786182" y="1428736"/>
            <a:ext cx="5143504" cy="4071966"/>
          </a:xfrm>
          <a:prstGeom prst="rect">
            <a:avLst/>
          </a:prstGeom>
          <a:noFill/>
        </p:spPr>
      </p:pic>
      <p:pic>
        <p:nvPicPr>
          <p:cNvPr id="2" name="Picture 2" descr="C:\Users\HP\Desktop\Splanchno\Cordes voca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14488"/>
            <a:ext cx="3571900" cy="3571900"/>
          </a:xfrm>
          <a:prstGeom prst="rect">
            <a:avLst/>
          </a:prstGeom>
          <a:noFill/>
        </p:spPr>
      </p:pic>
      <p:sp>
        <p:nvSpPr>
          <p:cNvPr id="7" name="Flèche vers le bas 6"/>
          <p:cNvSpPr/>
          <p:nvPr/>
        </p:nvSpPr>
        <p:spPr>
          <a:xfrm>
            <a:off x="2214546" y="1214422"/>
            <a:ext cx="428628" cy="2214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14356"/>
          </a:xfrm>
        </p:spPr>
        <p:txBody>
          <a:bodyPr>
            <a:normAutofit/>
          </a:bodyPr>
          <a:lstStyle/>
          <a:p>
            <a:r>
              <a:rPr lang="fr-FR" sz="3600" b="1" u="sng" dirty="0" smtClean="0"/>
              <a:t>TRACHEE</a:t>
            </a:r>
            <a:endParaRPr lang="fr-FR" sz="36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143404" cy="57150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b="1" dirty="0" smtClean="0"/>
              <a:t>C’est un tube impair, </a:t>
            </a:r>
          </a:p>
          <a:p>
            <a:pPr>
              <a:buNone/>
            </a:pPr>
            <a:r>
              <a:rPr lang="fr-FR" b="1" dirty="0" smtClean="0"/>
              <a:t>flexible et béant qui fait </a:t>
            </a:r>
          </a:p>
          <a:p>
            <a:pPr>
              <a:buNone/>
            </a:pPr>
            <a:r>
              <a:rPr lang="fr-FR" b="1" dirty="0" smtClean="0"/>
              <a:t>suite au larynx et se </a:t>
            </a:r>
          </a:p>
          <a:p>
            <a:pPr>
              <a:buNone/>
            </a:pPr>
            <a:r>
              <a:rPr lang="fr-FR" b="1" dirty="0" smtClean="0"/>
              <a:t>termine dorsalement au </a:t>
            </a:r>
          </a:p>
          <a:p>
            <a:pPr>
              <a:buNone/>
            </a:pPr>
            <a:r>
              <a:rPr lang="fr-FR" b="1" dirty="0" smtClean="0"/>
              <a:t>cœur par une </a:t>
            </a:r>
            <a:r>
              <a:rPr lang="fr-FR" b="1" dirty="0" smtClean="0">
                <a:solidFill>
                  <a:srgbClr val="FF0000"/>
                </a:solidFill>
              </a:rPr>
              <a:t>division </a:t>
            </a:r>
          </a:p>
          <a:p>
            <a:pPr>
              <a:buNone/>
            </a:pPr>
            <a:r>
              <a:rPr lang="fr-FR" b="1" dirty="0" smtClean="0"/>
              <a:t>pour donner les </a:t>
            </a:r>
            <a:r>
              <a:rPr lang="fr-FR" b="1" dirty="0" smtClean="0">
                <a:solidFill>
                  <a:srgbClr val="FF0000"/>
                </a:solidFill>
              </a:rPr>
              <a:t>2 </a:t>
            </a:r>
          </a:p>
          <a:p>
            <a:pPr>
              <a:buNone/>
            </a:pPr>
            <a:r>
              <a:rPr lang="fr-FR" b="1" dirty="0" smtClean="0"/>
              <a:t>bronches principales, droite </a:t>
            </a:r>
          </a:p>
          <a:p>
            <a:pPr>
              <a:buNone/>
            </a:pPr>
            <a:r>
              <a:rPr lang="fr-FR" b="1" dirty="0" smtClean="0"/>
              <a:t>et gauche, une pour chaque </a:t>
            </a:r>
          </a:p>
          <a:p>
            <a:pPr>
              <a:buNone/>
            </a:pPr>
            <a:r>
              <a:rPr lang="fr-FR" b="1" dirty="0" smtClean="0"/>
              <a:t>poumon. </a:t>
            </a:r>
          </a:p>
          <a:p>
            <a:pPr>
              <a:buNone/>
            </a:pPr>
            <a:r>
              <a:rPr lang="fr-FR" b="1" dirty="0" smtClean="0"/>
              <a:t>Elle est formée </a:t>
            </a:r>
            <a:r>
              <a:rPr lang="fr-FR" b="1" dirty="0" smtClean="0">
                <a:solidFill>
                  <a:srgbClr val="FF0000"/>
                </a:solidFill>
              </a:rPr>
              <a:t>d’anneaux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cartilagineux</a:t>
            </a:r>
            <a:r>
              <a:rPr lang="fr-FR" b="1" dirty="0" smtClean="0"/>
              <a:t> et leur nombre </a:t>
            </a:r>
          </a:p>
          <a:p>
            <a:pPr>
              <a:buNone/>
            </a:pPr>
            <a:r>
              <a:rPr lang="fr-FR" b="1" dirty="0" smtClean="0"/>
              <a:t>dépend de la longueur du cou </a:t>
            </a:r>
          </a:p>
          <a:p>
            <a:pPr>
              <a:buNone/>
            </a:pPr>
            <a:r>
              <a:rPr lang="fr-FR" b="1" dirty="0" smtClean="0"/>
              <a:t>(45 chez les grands ongulés, </a:t>
            </a:r>
          </a:p>
          <a:p>
            <a:pPr>
              <a:buNone/>
            </a:pPr>
            <a:r>
              <a:rPr lang="fr-FR" b="1" dirty="0" smtClean="0"/>
              <a:t>250 chez la girafe).  </a:t>
            </a:r>
            <a:endParaRPr lang="fr-FR" b="1" dirty="0"/>
          </a:p>
        </p:txBody>
      </p:sp>
      <p:pic>
        <p:nvPicPr>
          <p:cNvPr id="5" name="Picture 2" descr="C:\Users\HP\Desktop\Splanchno\Poumon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1" y="1142984"/>
            <a:ext cx="4929190" cy="4857783"/>
          </a:xfrm>
          <a:prstGeom prst="rect">
            <a:avLst/>
          </a:prstGeom>
          <a:noFill/>
        </p:spPr>
      </p:pic>
      <p:sp>
        <p:nvSpPr>
          <p:cNvPr id="6" name="Flèche vers le bas 5"/>
          <p:cNvSpPr/>
          <p:nvPr/>
        </p:nvSpPr>
        <p:spPr>
          <a:xfrm>
            <a:off x="6215074" y="428604"/>
            <a:ext cx="428628" cy="928694"/>
          </a:xfrm>
          <a:prstGeom prst="downArrow">
            <a:avLst>
              <a:gd name="adj1" fmla="val 50000"/>
              <a:gd name="adj2" fmla="val 46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641</Words>
  <Application>Microsoft Office PowerPoint</Application>
  <PresentationFormat>Affichage à l'écran (4:3)</PresentationFormat>
  <Paragraphs>129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APPAREIL   RESPIRATOIRE</vt:lpstr>
      <vt:lpstr>Diapositive 2</vt:lpstr>
      <vt:lpstr>Diapositive 3</vt:lpstr>
      <vt:lpstr>CAVITES  NASALES</vt:lpstr>
      <vt:lpstr>Septum nasal et sinus paranasaux </vt:lpstr>
      <vt:lpstr>Diapositive 6</vt:lpstr>
      <vt:lpstr>Larynx</vt:lpstr>
      <vt:lpstr>               Larynx  schématisé Cordes vocales</vt:lpstr>
      <vt:lpstr>TRACHEE</vt:lpstr>
      <vt:lpstr>TRACHEE -BRONCHES</vt:lpstr>
      <vt:lpstr>POUMONS</vt:lpstr>
      <vt:lpstr>POUMONS- SCISSURES-LOBES</vt:lpstr>
      <vt:lpstr>Poumons  Equidés</vt:lpstr>
      <vt:lpstr>Poumons  Ruminants schématisés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APPAREIL RESPIRATOIRE</dc:title>
  <dc:creator>HP</dc:creator>
  <cp:lastModifiedBy>HP</cp:lastModifiedBy>
  <cp:revision>34</cp:revision>
  <dcterms:created xsi:type="dcterms:W3CDTF">2020-09-04T14:21:18Z</dcterms:created>
  <dcterms:modified xsi:type="dcterms:W3CDTF">2021-02-23T21:32:23Z</dcterms:modified>
</cp:coreProperties>
</file>