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7" r:id="rId4"/>
    <p:sldId id="259" r:id="rId5"/>
    <p:sldId id="263" r:id="rId6"/>
    <p:sldId id="264"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5E8A0A-1A7C-44BB-AB4E-EFB19D321DFD}" type="datetimeFigureOut">
              <a:rPr lang="fr-FR" smtClean="0"/>
              <a:pPr/>
              <a:t>20/05/2014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4A4EA-9096-4820-8F71-89D12C8F19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100" dirty="0"/>
          </a:p>
        </p:txBody>
      </p:sp>
      <p:sp>
        <p:nvSpPr>
          <p:cNvPr id="4" name="Espace réservé du numéro de diapositive 3"/>
          <p:cNvSpPr>
            <a:spLocks noGrp="1"/>
          </p:cNvSpPr>
          <p:nvPr>
            <p:ph type="sldNum" sz="quarter" idx="10"/>
          </p:nvPr>
        </p:nvSpPr>
        <p:spPr/>
        <p:txBody>
          <a:bodyPr/>
          <a:lstStyle/>
          <a:p>
            <a:fld id="{8264A4EA-9096-4820-8F71-89D12C8F194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20/05/2014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20/05/2014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ses.vet-alfort.fr/Th_multimedia/prope-bovine/thesevf/apploco/index.php?rub=5&amp;page=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theses.vet-alfort.fr/Th_multimedia/prope-bovine/apploco/img/retardcroissance.jpg" TargetMode="External"/><Relationship Id="rId2" Type="http://schemas.openxmlformats.org/officeDocument/2006/relationships/hyperlink" Target="http://theses.vet-alfort.fr/Th_multimedia/prope-bovine/apploco/img/fracturetibiaveau.jp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theses.vet-alfort.fr/Th_multimedia/prope-bovine/apploco/img/ailefractureilium.jp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theses.vet-alfort.fr/Th_multimedia/prope-bovine/apploco/img/fracturetibiaveau.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theses.vet-alfort.fr/Th_multimedia/prope-bovine/apploco/img/retardcroissance.jpg"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theses.vet-alfort.fr/Th_multimedia/prope-bovine/apploco/img/arthogrypose.jpg" TargetMode="Externa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theses.vet-alfort.fr/Th_multimedia/prope-bovine/apploco/img/paresiespastique.jp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theses.vet-alfort.fr/Th_multimedia/prope-bovine/thesevf/apploco/index.php?rub=5&amp;page=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theses.vet-alfort.fr/Th_multimedia/prope-bovine/apploco/img/fourbure.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theses.vet-alfort.fr/Th_multimedia/prope-bovine/apploco/img/panaris.jpg"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theses.vet-alfort.fr/Th_multimedia/prope-bovine/apploco/img/panaris2.jpg"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theses.vet-alfort.fr/Th_multimedia/prope-bovine/apploco/img/fourbure.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theses.vet-alfort.fr/Th_multimedia/prope-bovine/index.php?rub=5&amp;page=4" TargetMode="External"/><Relationship Id="rId2" Type="http://schemas.openxmlformats.org/officeDocument/2006/relationships/hyperlink" Target="http://theses.vet-alfort.fr/Th_multimedia/prope-bovine/index.php?rub=5&amp;page=2"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42918"/>
            <a:ext cx="9144000" cy="80637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Arial" charset="0"/>
                <a:cs typeface="Arial" charset="0"/>
              </a:rPr>
              <a:t>Généralités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charset="0"/>
                <a:cs typeface="Arial" charset="0"/>
              </a:rPr>
              <a:t>Il est très important de ne pas oublier que les différents éléments de l'appareil locomoteur peuvent être atteints de façon indépendante. Aussi, ces différents éléments peuvent être touchés dans le cadre de :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Arial" charset="0"/>
                <a:cs typeface="Arial" charset="0"/>
              </a:rPr>
              <a:t>certaines </a:t>
            </a:r>
            <a:r>
              <a:rPr kumimoji="0" lang="fr-FR" sz="2400" b="1" i="0" u="none" strike="noStrike" cap="none" normalizeH="0" baseline="0" dirty="0" smtClean="0">
                <a:ln>
                  <a:noFill/>
                </a:ln>
                <a:solidFill>
                  <a:schemeClr val="tx1"/>
                </a:solidFill>
                <a:effectLst/>
                <a:latin typeface="Arial" charset="0"/>
                <a:cs typeface="Arial" charset="0"/>
              </a:rPr>
              <a:t>maladies générales</a:t>
            </a:r>
            <a:r>
              <a:rPr kumimoji="0" lang="fr-FR" sz="2400" b="0" i="0" u="none" strike="noStrike" cap="none" normalizeH="0" baseline="0" dirty="0" smtClean="0">
                <a:ln>
                  <a:noFill/>
                </a:ln>
                <a:solidFill>
                  <a:schemeClr val="tx1"/>
                </a:solidFill>
                <a:effectLst/>
                <a:latin typeface="Arial" charset="0"/>
                <a:cs typeface="Arial" charset="0"/>
              </a:rPr>
              <a:t> </a:t>
            </a:r>
            <a:br>
              <a:rPr kumimoji="0" lang="fr-FR" sz="2400" b="0" i="0" u="none" strike="noStrike" cap="none" normalizeH="0" baseline="0" dirty="0" smtClean="0">
                <a:ln>
                  <a:noFill/>
                </a:ln>
                <a:solidFill>
                  <a:schemeClr val="tx1"/>
                </a:solidFill>
                <a:effectLst/>
                <a:latin typeface="Arial" charset="0"/>
                <a:cs typeface="Arial" charset="0"/>
              </a:rPr>
            </a:br>
            <a:endParaRPr kumimoji="0" lang="fr-FR" sz="2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Arial" charset="0"/>
                <a:cs typeface="Arial" charset="0"/>
              </a:rPr>
              <a:t>d'</a:t>
            </a:r>
            <a:r>
              <a:rPr kumimoji="0" lang="fr-FR" sz="2400" b="1" i="0" u="none" strike="noStrike" cap="none" normalizeH="0" baseline="0" dirty="0" smtClean="0">
                <a:ln>
                  <a:noFill/>
                </a:ln>
                <a:solidFill>
                  <a:schemeClr val="tx1"/>
                </a:solidFill>
                <a:effectLst/>
                <a:latin typeface="Arial" charset="0"/>
                <a:cs typeface="Arial" charset="0"/>
              </a:rPr>
              <a:t>intoxications</a:t>
            </a:r>
            <a:r>
              <a:rPr kumimoji="0" lang="fr-FR" sz="2400" b="0" i="0" u="none" strike="noStrike" cap="none" normalizeH="0" baseline="0" dirty="0" smtClean="0">
                <a:ln>
                  <a:noFill/>
                </a:ln>
                <a:solidFill>
                  <a:schemeClr val="tx1"/>
                </a:solidFill>
                <a:effectLst/>
                <a:latin typeface="Arial" charset="0"/>
                <a:cs typeface="Arial" charset="0"/>
              </a:rPr>
              <a:t/>
            </a:r>
            <a:br>
              <a:rPr kumimoji="0" lang="fr-FR" sz="2400" b="0" i="0" u="none" strike="noStrike" cap="none" normalizeH="0" baseline="0" dirty="0" smtClean="0">
                <a:ln>
                  <a:noFill/>
                </a:ln>
                <a:solidFill>
                  <a:schemeClr val="tx1"/>
                </a:solidFill>
                <a:effectLst/>
                <a:latin typeface="Arial" charset="0"/>
                <a:cs typeface="Arial" charset="0"/>
              </a:rPr>
            </a:br>
            <a:endParaRPr kumimoji="0" lang="fr-FR" sz="2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Arial" charset="0"/>
                <a:cs typeface="Arial" charset="0"/>
              </a:rPr>
              <a:t>d'</a:t>
            </a:r>
            <a:r>
              <a:rPr kumimoji="0" lang="fr-FR" sz="2400" b="1" i="0" u="none" strike="noStrike" cap="none" normalizeH="0" baseline="0" dirty="0" smtClean="0">
                <a:ln>
                  <a:noFill/>
                </a:ln>
                <a:solidFill>
                  <a:schemeClr val="tx1"/>
                </a:solidFill>
                <a:effectLst/>
                <a:latin typeface="Arial" charset="0"/>
                <a:cs typeface="Arial" charset="0"/>
              </a:rPr>
              <a:t>infections métastatiques</a:t>
            </a:r>
            <a:endParaRPr kumimoji="0" lang="fr-FR" sz="2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charset="0"/>
                <a:cs typeface="Arial" charset="0"/>
              </a:rPr>
              <a:t>Une </a:t>
            </a:r>
            <a:r>
              <a:rPr kumimoji="0" lang="fr-FR" sz="2400" b="1" i="0" u="none" strike="noStrike" cap="none" normalizeH="0" baseline="0" dirty="0" smtClean="0">
                <a:ln>
                  <a:noFill/>
                </a:ln>
                <a:solidFill>
                  <a:schemeClr val="tx1"/>
                </a:solidFill>
                <a:effectLst/>
                <a:latin typeface="Arial" charset="0"/>
                <a:cs typeface="Arial" charset="0"/>
              </a:rPr>
              <a:t>affection localisée primitivement</a:t>
            </a:r>
            <a:r>
              <a:rPr kumimoji="0" lang="fr-FR" sz="2400" b="0" i="0" u="none" strike="noStrike" cap="none" normalizeH="0" baseline="0" dirty="0" smtClean="0">
                <a:ln>
                  <a:noFill/>
                </a:ln>
                <a:solidFill>
                  <a:schemeClr val="tx1"/>
                </a:solidFill>
                <a:effectLst/>
                <a:latin typeface="Arial" charset="0"/>
                <a:cs typeface="Arial" charset="0"/>
              </a:rPr>
              <a:t> aux membres peut être le départ de </a:t>
            </a:r>
            <a:r>
              <a:rPr kumimoji="0" lang="fr-FR" sz="2400" b="1" i="0" u="none" strike="noStrike" cap="none" normalizeH="0" baseline="0" dirty="0" smtClean="0">
                <a:ln>
                  <a:noFill/>
                </a:ln>
                <a:solidFill>
                  <a:schemeClr val="tx1"/>
                </a:solidFill>
                <a:effectLst/>
                <a:latin typeface="Arial" charset="0"/>
                <a:cs typeface="Arial" charset="0"/>
              </a:rPr>
              <a:t>graves troubles généraux</a:t>
            </a:r>
            <a:r>
              <a:rPr kumimoji="0" lang="fr-FR" sz="2400" b="0" i="0" u="none" strike="noStrike" cap="none" normalizeH="0" baseline="0" dirty="0" smtClean="0">
                <a:ln>
                  <a:noFill/>
                </a:ln>
                <a:solidFill>
                  <a:schemeClr val="tx1"/>
                </a:solidFill>
                <a:effectLst/>
                <a:latin typeface="Arial" charset="0"/>
                <a:cs typeface="Arial" charset="0"/>
              </a:rPr>
              <a:t>.</a:t>
            </a:r>
            <a:br>
              <a:rPr kumimoji="0" lang="fr-FR" sz="2400" b="0" i="0" u="none" strike="noStrike" cap="none" normalizeH="0" baseline="0" dirty="0" smtClean="0">
                <a:ln>
                  <a:noFill/>
                </a:ln>
                <a:solidFill>
                  <a:schemeClr val="tx1"/>
                </a:solidFill>
                <a:effectLst/>
                <a:latin typeface="Arial" charset="0"/>
                <a:cs typeface="Arial" charset="0"/>
              </a:rPr>
            </a:br>
            <a:endParaRPr kumimoji="0" lang="fr-FR" sz="2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2400" dirty="0" smtClean="0">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dirty="0" smtClean="0">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dirty="0" smtClean="0">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dirty="0" smtClean="0">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charset="0"/>
              <a:cs typeface="Arial" charset="0"/>
            </a:endParaRPr>
          </a:p>
        </p:txBody>
      </p:sp>
      <p:sp>
        <p:nvSpPr>
          <p:cNvPr id="1026" name="AutoShape 2" descr="suivant">
            <a:hlinkClick r:id="rId3"/>
          </p:cNvPr>
          <p:cNvSpPr>
            <a:spLocks noChangeAspect="1" noChangeArrowheads="1"/>
          </p:cNvSpPr>
          <p:nvPr/>
        </p:nvSpPr>
        <p:spPr bwMode="auto">
          <a:xfrm>
            <a:off x="63500" y="2998788"/>
            <a:ext cx="476250" cy="1905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857232"/>
            <a:ext cx="8001056" cy="4093428"/>
          </a:xfrm>
          <a:prstGeom prst="rect">
            <a:avLst/>
          </a:prstGeom>
        </p:spPr>
        <p:txBody>
          <a:bodyPr wrap="square">
            <a:spAutoFit/>
          </a:bodyPr>
          <a:lstStyle/>
          <a:p>
            <a:r>
              <a:rPr lang="fr-FR" sz="2800" b="1" dirty="0" smtClean="0">
                <a:latin typeface="Times New Roman" pitchFamily="18" charset="0"/>
                <a:cs typeface="Times New Roman" pitchFamily="18" charset="0"/>
              </a:rPr>
              <a:t>Examen des articulations</a:t>
            </a:r>
          </a:p>
          <a:p>
            <a:r>
              <a:rPr lang="fr-FR" sz="2800" dirty="0" smtClean="0">
                <a:latin typeface="Times New Roman" pitchFamily="18" charset="0"/>
                <a:cs typeface="Times New Roman" pitchFamily="18" charset="0"/>
              </a:rPr>
              <a:t>Si l'affection n'est pas localisée aux onglons, le clinicien examine les membres en s'intéressant à toutes les autres structures.</a:t>
            </a:r>
          </a:p>
          <a:p>
            <a:r>
              <a:rPr lang="fr-FR" sz="2800" dirty="0" smtClean="0">
                <a:latin typeface="Times New Roman" pitchFamily="18" charset="0"/>
                <a:cs typeface="Times New Roman" pitchFamily="18" charset="0"/>
              </a:rPr>
              <a:t>Chez les </a:t>
            </a:r>
            <a:r>
              <a:rPr lang="fr-FR" sz="2800" b="1" dirty="0" smtClean="0">
                <a:latin typeface="Times New Roman" pitchFamily="18" charset="0"/>
                <a:cs typeface="Times New Roman" pitchFamily="18" charset="0"/>
              </a:rPr>
              <a:t>veaux</a:t>
            </a:r>
            <a:r>
              <a:rPr lang="fr-FR" sz="2800" dirty="0" smtClean="0">
                <a:latin typeface="Times New Roman" pitchFamily="18" charset="0"/>
                <a:cs typeface="Times New Roman" pitchFamily="18" charset="0"/>
              </a:rPr>
              <a:t>, et plus spécialement chez ceux présentant des </a:t>
            </a:r>
            <a:r>
              <a:rPr lang="fr-FR" sz="2800" b="1" dirty="0" smtClean="0">
                <a:latin typeface="Times New Roman" pitchFamily="18" charset="0"/>
                <a:cs typeface="Times New Roman" pitchFamily="18" charset="0"/>
              </a:rPr>
              <a:t>affections du nombril</a:t>
            </a:r>
            <a:r>
              <a:rPr lang="fr-FR" sz="2800" dirty="0" smtClean="0">
                <a:latin typeface="Times New Roman" pitchFamily="18" charset="0"/>
                <a:cs typeface="Times New Roman" pitchFamily="18" charset="0"/>
              </a:rPr>
              <a:t>, il convient d’examiner avec beaucoup d’attention les articulations ; les veaux sont très sujets aux </a:t>
            </a:r>
            <a:r>
              <a:rPr lang="fr-FR" sz="2800" b="1" dirty="0" smtClean="0">
                <a:latin typeface="Times New Roman" pitchFamily="18" charset="0"/>
                <a:cs typeface="Times New Roman" pitchFamily="18" charset="0"/>
              </a:rPr>
              <a:t>arthrites</a:t>
            </a:r>
            <a:r>
              <a:rPr lang="fr-FR" sz="2800" dirty="0" smtClean="0">
                <a:latin typeface="Times New Roman" pitchFamily="18" charset="0"/>
                <a:cs typeface="Times New Roman" pitchFamily="18" charset="0"/>
              </a:rPr>
              <a:t>.</a:t>
            </a:r>
          </a:p>
          <a:p>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au 9"/>
          <p:cNvGraphicFramePr>
            <a:graphicFrameLocks noGrp="1"/>
          </p:cNvGraphicFramePr>
          <p:nvPr/>
        </p:nvGraphicFramePr>
        <p:xfrm>
          <a:off x="785786" y="4429132"/>
          <a:ext cx="7858180" cy="1928826"/>
        </p:xfrm>
        <a:graphic>
          <a:graphicData uri="http://schemas.openxmlformats.org/drawingml/2006/table">
            <a:tbl>
              <a:tblPr/>
              <a:tblGrid>
                <a:gridCol w="3929090"/>
                <a:gridCol w="3929090"/>
              </a:tblGrid>
              <a:tr h="1928826">
                <a:tc>
                  <a:txBody>
                    <a:bodyPr/>
                    <a:lstStyle/>
                    <a:p>
                      <a:pPr algn="ctr"/>
                      <a:r>
                        <a:rPr lang="fr-FR" dirty="0"/>
                        <a:t/>
                      </a:r>
                      <a:br>
                        <a:rPr lang="fr-FR" dirty="0"/>
                      </a:br>
                      <a:r>
                        <a:rPr lang="fr-FR" u="sng" dirty="0"/>
                        <a:t>Veau présentant une polyarthrite : les carpes, les boulets antérieurs et les jarrets sont touchés</a:t>
                      </a:r>
                      <a:r>
                        <a:rPr lang="fr-FR" dirty="0"/>
                        <a:t> </a:t>
                      </a:r>
                    </a:p>
                  </a:txBody>
                  <a:tcPr marL="19050" marR="19050" marT="19050" marB="19050">
                    <a:lnL>
                      <a:noFill/>
                    </a:lnL>
                    <a:lnR>
                      <a:noFill/>
                    </a:lnR>
                    <a:lnT>
                      <a:noFill/>
                    </a:lnT>
                    <a:lnB>
                      <a:noFill/>
                    </a:lnB>
                  </a:tcPr>
                </a:tc>
                <a:tc>
                  <a:txBody>
                    <a:bodyPr/>
                    <a:lstStyle/>
                    <a:p>
                      <a:pPr algn="ctr"/>
                      <a:r>
                        <a:rPr lang="fr-FR" dirty="0"/>
                        <a:t/>
                      </a:r>
                      <a:br>
                        <a:rPr lang="fr-FR" dirty="0"/>
                      </a:br>
                      <a:r>
                        <a:rPr lang="fr-FR" u="sng" dirty="0"/>
                        <a:t>Veau présentant une polyarthrite : les deux carpes sont touchés</a:t>
                      </a:r>
                      <a:r>
                        <a:rPr lang="fr-FR" dirty="0"/>
                        <a:t> </a:t>
                      </a:r>
                    </a:p>
                  </a:txBody>
                  <a:tcPr marL="19050" marR="19050" marT="19050" marB="19050">
                    <a:lnL>
                      <a:noFill/>
                    </a:lnL>
                    <a:lnR>
                      <a:noFill/>
                    </a:lnR>
                    <a:lnT>
                      <a:noFill/>
                    </a:lnT>
                    <a:lnB>
                      <a:noFill/>
                    </a:lnB>
                  </a:tcPr>
                </a:tc>
              </a:tr>
            </a:tbl>
          </a:graphicData>
        </a:graphic>
      </p:graphicFrame>
      <p:pic>
        <p:nvPicPr>
          <p:cNvPr id="30727" name="Picture 7" descr="veau en polyarthrite"/>
          <p:cNvPicPr>
            <a:picLocks noChangeAspect="1" noChangeArrowheads="1"/>
          </p:cNvPicPr>
          <p:nvPr/>
        </p:nvPicPr>
        <p:blipFill>
          <a:blip r:embed="rId2"/>
          <a:srcRect/>
          <a:stretch>
            <a:fillRect/>
          </a:stretch>
        </p:blipFill>
        <p:spPr bwMode="auto">
          <a:xfrm>
            <a:off x="0" y="785794"/>
            <a:ext cx="3929058" cy="3286148"/>
          </a:xfrm>
          <a:prstGeom prst="rect">
            <a:avLst/>
          </a:prstGeom>
          <a:noFill/>
        </p:spPr>
      </p:pic>
      <p:pic>
        <p:nvPicPr>
          <p:cNvPr id="30728" name="Picture 8" descr="polyarthrite"/>
          <p:cNvPicPr>
            <a:picLocks noChangeAspect="1" noChangeArrowheads="1"/>
          </p:cNvPicPr>
          <p:nvPr/>
        </p:nvPicPr>
        <p:blipFill>
          <a:blip r:embed="rId3"/>
          <a:srcRect/>
          <a:stretch>
            <a:fillRect/>
          </a:stretch>
        </p:blipFill>
        <p:spPr bwMode="auto">
          <a:xfrm>
            <a:off x="4286248" y="571480"/>
            <a:ext cx="4429156" cy="3429024"/>
          </a:xfrm>
          <a:prstGeom prst="rect">
            <a:avLst/>
          </a:prstGeom>
          <a:noFill/>
        </p:spPr>
      </p:pic>
      <p:sp>
        <p:nvSpPr>
          <p:cNvPr id="3072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9144000" cy="4401205"/>
          </a:xfrm>
          <a:prstGeom prst="rect">
            <a:avLst/>
          </a:prstGeom>
        </p:spPr>
        <p:txBody>
          <a:bodyPr wrap="square">
            <a:spAutoFit/>
          </a:bodyPr>
          <a:lstStyle/>
          <a:p>
            <a:r>
              <a:rPr lang="fr-FR" sz="2400" b="1" dirty="0" smtClean="0"/>
              <a:t>A</a:t>
            </a:r>
            <a:r>
              <a:rPr lang="fr-FR" sz="2800" b="1" dirty="0" smtClean="0">
                <a:latin typeface="Times New Roman" pitchFamily="18" charset="0"/>
                <a:cs typeface="Times New Roman" pitchFamily="18" charset="0"/>
              </a:rPr>
              <a:t>. Inspection</a:t>
            </a:r>
          </a:p>
          <a:p>
            <a:r>
              <a:rPr lang="fr-FR" sz="2800" dirty="0" smtClean="0">
                <a:latin typeface="Times New Roman" pitchFamily="18" charset="0"/>
                <a:cs typeface="Times New Roman" pitchFamily="18" charset="0"/>
              </a:rPr>
              <a:t>Il faudra rechercher : </a:t>
            </a:r>
          </a:p>
          <a:p>
            <a:r>
              <a:rPr lang="fr-FR" sz="2800" dirty="0" smtClean="0">
                <a:latin typeface="Times New Roman" pitchFamily="18" charset="0"/>
                <a:cs typeface="Times New Roman" pitchFamily="18" charset="0"/>
              </a:rPr>
              <a:t>des </a:t>
            </a:r>
            <a:r>
              <a:rPr lang="fr-FR" sz="2800" b="1" dirty="0" smtClean="0">
                <a:latin typeface="Times New Roman" pitchFamily="18" charset="0"/>
                <a:cs typeface="Times New Roman" pitchFamily="18" charset="0"/>
              </a:rPr>
              <a:t>tuméfactions</a:t>
            </a:r>
            <a:r>
              <a:rPr lang="fr-FR" sz="2800" dirty="0" smtClean="0">
                <a:latin typeface="Times New Roman" pitchFamily="18" charset="0"/>
                <a:cs typeface="Times New Roman" pitchFamily="18" charset="0"/>
              </a:rPr>
              <a:t> plus ou moins importantes (arthrites, hygromas).</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une </a:t>
            </a:r>
            <a:r>
              <a:rPr lang="fr-FR" sz="2800" b="1" dirty="0" smtClean="0">
                <a:latin typeface="Times New Roman" pitchFamily="18" charset="0"/>
                <a:cs typeface="Times New Roman" pitchFamily="18" charset="0"/>
              </a:rPr>
              <a:t>rougeur</a:t>
            </a:r>
            <a:r>
              <a:rPr lang="fr-FR" sz="2800" dirty="0" smtClean="0">
                <a:latin typeface="Times New Roman" pitchFamily="18" charset="0"/>
                <a:cs typeface="Times New Roman" pitchFamily="18" charset="0"/>
              </a:rPr>
              <a:t> de la peau.</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une </a:t>
            </a:r>
            <a:r>
              <a:rPr lang="fr-FR" sz="2800" b="1" dirty="0" smtClean="0">
                <a:latin typeface="Times New Roman" pitchFamily="18" charset="0"/>
                <a:cs typeface="Times New Roman" pitchFamily="18" charset="0"/>
              </a:rPr>
              <a:t>déviation</a:t>
            </a:r>
            <a:r>
              <a:rPr lang="fr-FR" sz="2800" dirty="0" smtClean="0">
                <a:latin typeface="Times New Roman" pitchFamily="18" charset="0"/>
                <a:cs typeface="Times New Roman" pitchFamily="18" charset="0"/>
              </a:rPr>
              <a:t> marquée de l'axe de l'articulation (luxation).</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des blessures avec </a:t>
            </a:r>
            <a:r>
              <a:rPr lang="fr-FR" sz="2800" b="1" dirty="0" smtClean="0">
                <a:latin typeface="Times New Roman" pitchFamily="18" charset="0"/>
                <a:cs typeface="Times New Roman" pitchFamily="18" charset="0"/>
              </a:rPr>
              <a:t>épanchement de synovie</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0" y="4500570"/>
          <a:ext cx="8215338" cy="1500198"/>
        </p:xfrm>
        <a:graphic>
          <a:graphicData uri="http://schemas.openxmlformats.org/drawingml/2006/table">
            <a:tbl>
              <a:tblPr/>
              <a:tblGrid>
                <a:gridCol w="4107669"/>
                <a:gridCol w="4107669"/>
              </a:tblGrid>
              <a:tr h="1500198">
                <a:tc>
                  <a:txBody>
                    <a:bodyPr/>
                    <a:lstStyle/>
                    <a:p>
                      <a:pPr algn="ctr"/>
                      <a:r>
                        <a:rPr lang="fr-FR" dirty="0"/>
                        <a:t/>
                      </a:r>
                      <a:br>
                        <a:rPr lang="fr-FR" dirty="0"/>
                      </a:br>
                      <a:r>
                        <a:rPr lang="fr-FR" u="sng" dirty="0"/>
                        <a:t>Veau présentant une arthrite </a:t>
                      </a:r>
                      <a:r>
                        <a:rPr lang="fr-FR" sz="2400" u="sng" dirty="0"/>
                        <a:t>de l'an</a:t>
                      </a:r>
                      <a:r>
                        <a:rPr lang="fr-FR" u="sng" dirty="0"/>
                        <a:t>térieur droit</a:t>
                      </a:r>
                      <a:r>
                        <a:rPr lang="fr-FR" dirty="0"/>
                        <a:t> </a:t>
                      </a:r>
                    </a:p>
                  </a:txBody>
                  <a:tcPr marL="19050" marR="19050" marT="19050" marB="19050">
                    <a:lnL>
                      <a:noFill/>
                    </a:lnL>
                    <a:lnR>
                      <a:noFill/>
                    </a:lnR>
                    <a:lnT>
                      <a:noFill/>
                    </a:lnT>
                    <a:lnB>
                      <a:noFill/>
                    </a:lnB>
                  </a:tcPr>
                </a:tc>
                <a:tc>
                  <a:txBody>
                    <a:bodyPr/>
                    <a:lstStyle/>
                    <a:p>
                      <a:pPr algn="ctr"/>
                      <a:r>
                        <a:rPr lang="fr-FR" dirty="0"/>
                        <a:t/>
                      </a:r>
                      <a:br>
                        <a:rPr lang="fr-FR" dirty="0"/>
                      </a:br>
                      <a:r>
                        <a:rPr lang="fr-FR" u="sng" dirty="0"/>
                        <a:t>Vache présentant une arthrite du boulet postérieur gauche</a:t>
                      </a:r>
                      <a:r>
                        <a:rPr lang="fr-FR" dirty="0"/>
                        <a:t> </a:t>
                      </a:r>
                    </a:p>
                  </a:txBody>
                  <a:tcPr marL="19050" marR="19050" marT="19050" marB="19050">
                    <a:lnL>
                      <a:noFill/>
                    </a:lnL>
                    <a:lnR>
                      <a:noFill/>
                    </a:lnR>
                    <a:lnT>
                      <a:noFill/>
                    </a:lnT>
                    <a:lnB>
                      <a:noFill/>
                    </a:lnB>
                  </a:tcPr>
                </a:tc>
              </a:tr>
            </a:tbl>
          </a:graphicData>
        </a:graphic>
      </p:graphicFrame>
      <p:pic>
        <p:nvPicPr>
          <p:cNvPr id="28673" name="Picture 1" descr="arthrite veau anterieur"/>
          <p:cNvPicPr>
            <a:picLocks noChangeAspect="1" noChangeArrowheads="1"/>
          </p:cNvPicPr>
          <p:nvPr/>
        </p:nvPicPr>
        <p:blipFill>
          <a:blip r:embed="rId2"/>
          <a:srcRect/>
          <a:stretch>
            <a:fillRect/>
          </a:stretch>
        </p:blipFill>
        <p:spPr bwMode="auto">
          <a:xfrm>
            <a:off x="4643438" y="357166"/>
            <a:ext cx="4500562" cy="4000528"/>
          </a:xfrm>
          <a:prstGeom prst="rect">
            <a:avLst/>
          </a:prstGeom>
          <a:noFill/>
        </p:spPr>
      </p:pic>
      <p:pic>
        <p:nvPicPr>
          <p:cNvPr id="28674" name="Picture 2" descr="arthrite boulet vache"/>
          <p:cNvPicPr>
            <a:picLocks noChangeAspect="1" noChangeArrowheads="1"/>
          </p:cNvPicPr>
          <p:nvPr/>
        </p:nvPicPr>
        <p:blipFill>
          <a:blip r:embed="rId3"/>
          <a:srcRect/>
          <a:stretch>
            <a:fillRect/>
          </a:stretch>
        </p:blipFill>
        <p:spPr bwMode="auto">
          <a:xfrm>
            <a:off x="0" y="0"/>
            <a:ext cx="4143372" cy="464344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00108"/>
            <a:ext cx="9144000" cy="3785652"/>
          </a:xfrm>
          <a:prstGeom prst="rect">
            <a:avLst/>
          </a:prstGeom>
        </p:spPr>
        <p:txBody>
          <a:bodyPr wrap="square">
            <a:spAutoFit/>
          </a:bodyPr>
          <a:lstStyle/>
          <a:p>
            <a:r>
              <a:rPr lang="fr-FR" sz="2400" b="1" dirty="0" smtClean="0"/>
              <a:t>B. Palpation </a:t>
            </a:r>
          </a:p>
          <a:p>
            <a:r>
              <a:rPr lang="fr-FR" sz="2400" dirty="0" smtClean="0"/>
              <a:t>La </a:t>
            </a:r>
            <a:r>
              <a:rPr lang="fr-FR" sz="2400" b="1" dirty="0" smtClean="0"/>
              <a:t>palpation</a:t>
            </a:r>
            <a:r>
              <a:rPr lang="fr-FR" sz="2400" dirty="0" smtClean="0"/>
              <a:t> des articulations se réalise avec l’extrémité des doigts.</a:t>
            </a:r>
          </a:p>
          <a:p>
            <a:r>
              <a:rPr lang="fr-FR" sz="2400" dirty="0" smtClean="0"/>
              <a:t>L’examen se fait en plusieurs temps : </a:t>
            </a:r>
          </a:p>
          <a:p>
            <a:r>
              <a:rPr lang="fr-FR" sz="2400" dirty="0" smtClean="0"/>
              <a:t>rechercher une </a:t>
            </a:r>
            <a:r>
              <a:rPr lang="fr-FR" sz="2400" b="1" dirty="0" smtClean="0"/>
              <a:t>fluctuation</a:t>
            </a:r>
            <a:r>
              <a:rPr lang="fr-FR" sz="2400" dirty="0" smtClean="0"/>
              <a:t>.</a:t>
            </a:r>
            <a:br>
              <a:rPr lang="fr-FR" sz="2400" dirty="0" smtClean="0"/>
            </a:br>
            <a:endParaRPr lang="fr-FR" sz="2400" dirty="0" smtClean="0"/>
          </a:p>
          <a:p>
            <a:r>
              <a:rPr lang="fr-FR" sz="2400" dirty="0" smtClean="0"/>
              <a:t>apprécier la </a:t>
            </a:r>
            <a:r>
              <a:rPr lang="fr-FR" sz="2400" b="1" dirty="0" smtClean="0"/>
              <a:t>consistance</a:t>
            </a:r>
            <a:r>
              <a:rPr lang="fr-FR" sz="2400" dirty="0" smtClean="0"/>
              <a:t> de la capsule et des tissus périphériques.</a:t>
            </a:r>
            <a:br>
              <a:rPr lang="fr-FR" sz="2400" dirty="0" smtClean="0"/>
            </a:br>
            <a:endParaRPr lang="fr-FR" sz="2400" dirty="0" smtClean="0"/>
          </a:p>
          <a:p>
            <a:r>
              <a:rPr lang="fr-FR" sz="2400" dirty="0" smtClean="0"/>
              <a:t>apprécier </a:t>
            </a:r>
            <a:r>
              <a:rPr lang="fr-FR" sz="2400" b="1" dirty="0" smtClean="0"/>
              <a:t>chaleur</a:t>
            </a:r>
            <a:r>
              <a:rPr lang="fr-FR" sz="2400" dirty="0" smtClean="0"/>
              <a:t>, </a:t>
            </a:r>
            <a:r>
              <a:rPr lang="fr-FR" sz="2400" b="1" dirty="0" smtClean="0"/>
              <a:t>sensibilité</a:t>
            </a:r>
            <a:r>
              <a:rPr lang="fr-FR" sz="2400" dirty="0" smtClean="0"/>
              <a:t>.</a:t>
            </a:r>
            <a:br>
              <a:rPr lang="fr-FR" sz="2400" dirty="0" smtClean="0"/>
            </a:br>
            <a:endParaRPr lang="fr-FR" sz="2400" dirty="0" smtClean="0"/>
          </a:p>
          <a:p>
            <a:r>
              <a:rPr lang="fr-FR" sz="2400" b="1" dirty="0" smtClean="0"/>
              <a:t>mobiliser</a:t>
            </a:r>
            <a:r>
              <a:rPr lang="fr-FR" sz="2400" dirty="0" smtClean="0"/>
              <a:t> l'articulation...</a:t>
            </a:r>
            <a:endParaRPr lang="fr-F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71546"/>
            <a:ext cx="7858180" cy="4955203"/>
          </a:xfrm>
          <a:prstGeom prst="rect">
            <a:avLst/>
          </a:prstGeom>
        </p:spPr>
        <p:txBody>
          <a:bodyPr wrap="square">
            <a:spAutoFit/>
          </a:bodyPr>
          <a:lstStyle/>
          <a:p>
            <a:r>
              <a:rPr lang="fr-FR" sz="2800" b="1" dirty="0" smtClean="0"/>
              <a:t>C. Examens complémentaires</a:t>
            </a:r>
          </a:p>
          <a:p>
            <a:r>
              <a:rPr lang="fr-FR" sz="2800" dirty="0" smtClean="0"/>
              <a:t>Les </a:t>
            </a:r>
            <a:r>
              <a:rPr lang="fr-FR" sz="2800" b="1" dirty="0" smtClean="0"/>
              <a:t>radiographies</a:t>
            </a:r>
            <a:r>
              <a:rPr lang="fr-FR" sz="2800" dirty="0" smtClean="0"/>
              <a:t> sont rarement faites en pratique, sauf sur des veaux pour lesquels, on peut utiliser un appareil de petite taille. </a:t>
            </a:r>
          </a:p>
          <a:p>
            <a:r>
              <a:rPr lang="fr-FR" sz="2800" dirty="0" smtClean="0"/>
              <a:t>Une </a:t>
            </a:r>
            <a:r>
              <a:rPr lang="fr-FR" sz="2800" b="1" dirty="0" smtClean="0"/>
              <a:t>échographie</a:t>
            </a:r>
            <a:r>
              <a:rPr lang="fr-FR" sz="2800" dirty="0" smtClean="0"/>
              <a:t> de l'articulation permet de contrôler l'aspect des surfaces osseuses et l'existence d'une synovite.</a:t>
            </a:r>
          </a:p>
          <a:p>
            <a:r>
              <a:rPr lang="fr-FR" sz="2800" dirty="0" smtClean="0"/>
              <a:t>La </a:t>
            </a:r>
            <a:r>
              <a:rPr lang="fr-FR" sz="2800" b="1" dirty="0" smtClean="0"/>
              <a:t>ponction synoviale</a:t>
            </a:r>
            <a:r>
              <a:rPr lang="fr-FR" sz="2800" dirty="0" smtClean="0"/>
              <a:t> doit être faite très proprement et seulement dans les cas d’arthrite septique.</a:t>
            </a:r>
          </a:p>
          <a:p>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r>
              <a:rPr lang="fr-FR" sz="2800" b="1" dirty="0" smtClean="0">
                <a:latin typeface="Times New Roman" pitchFamily="18" charset="0"/>
                <a:cs typeface="Times New Roman" pitchFamily="18" charset="0"/>
              </a:rPr>
              <a:t>Examen des os</a:t>
            </a:r>
          </a:p>
          <a:p>
            <a:r>
              <a:rPr lang="fr-FR" sz="2800" dirty="0" smtClean="0">
                <a:latin typeface="Times New Roman" pitchFamily="18" charset="0"/>
                <a:cs typeface="Times New Roman" pitchFamily="18" charset="0"/>
              </a:rPr>
              <a:t>Il commence par une </a:t>
            </a:r>
            <a:r>
              <a:rPr lang="fr-FR" sz="2800" b="1" dirty="0" smtClean="0">
                <a:latin typeface="Times New Roman" pitchFamily="18" charset="0"/>
                <a:cs typeface="Times New Roman" pitchFamily="18" charset="0"/>
              </a:rPr>
              <a:t>inspection</a:t>
            </a:r>
            <a:r>
              <a:rPr lang="fr-FR" sz="2800" dirty="0" smtClean="0">
                <a:latin typeface="Times New Roman" pitchFamily="18" charset="0"/>
                <a:cs typeface="Times New Roman" pitchFamily="18" charset="0"/>
              </a:rPr>
              <a:t> pour vérifier la continuité des membres, les augmentations de volumes...</a:t>
            </a:r>
          </a:p>
          <a:p>
            <a:r>
              <a:rPr lang="fr-FR" sz="2800" dirty="0" smtClean="0">
                <a:latin typeface="Times New Roman" pitchFamily="18" charset="0"/>
                <a:cs typeface="Times New Roman" pitchFamily="18" charset="0"/>
              </a:rPr>
              <a:t>Lors de la palpation, il faut rechercher : </a:t>
            </a:r>
          </a:p>
          <a:p>
            <a:r>
              <a:rPr lang="fr-FR" sz="2800" dirty="0" smtClean="0">
                <a:latin typeface="Times New Roman" pitchFamily="18" charset="0"/>
                <a:cs typeface="Times New Roman" pitchFamily="18" charset="0"/>
              </a:rPr>
              <a:t>une </a:t>
            </a:r>
            <a:r>
              <a:rPr lang="fr-FR" sz="2800" b="1" dirty="0" smtClean="0">
                <a:latin typeface="Times New Roman" pitchFamily="18" charset="0"/>
                <a:cs typeface="Times New Roman" pitchFamily="18" charset="0"/>
              </a:rPr>
              <a:t>augmentation de volume</a:t>
            </a: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de la </a:t>
            </a:r>
            <a:r>
              <a:rPr lang="fr-FR" sz="2800" b="1" dirty="0" smtClean="0">
                <a:latin typeface="Times New Roman" pitchFamily="18" charset="0"/>
                <a:cs typeface="Times New Roman" pitchFamily="18" charset="0"/>
              </a:rPr>
              <a:t>douleur</a:t>
            </a: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des </a:t>
            </a:r>
            <a:r>
              <a:rPr lang="fr-FR" sz="2800" b="1" dirty="0" smtClean="0">
                <a:latin typeface="Times New Roman" pitchFamily="18" charset="0"/>
                <a:cs typeface="Times New Roman" pitchFamily="18" charset="0"/>
              </a:rPr>
              <a:t>crépitations</a:t>
            </a:r>
            <a:r>
              <a:rPr lang="fr-FR" sz="2800" dirty="0" smtClean="0">
                <a:latin typeface="Times New Roman" pitchFamily="18" charset="0"/>
                <a:cs typeface="Times New Roman" pitchFamily="18" charset="0"/>
              </a:rPr>
              <a:t>...</a:t>
            </a:r>
          </a:p>
          <a:p>
            <a:r>
              <a:rPr lang="fr-FR" sz="2800" dirty="0" smtClean="0">
                <a:latin typeface="Times New Roman" pitchFamily="18" charset="0"/>
                <a:cs typeface="Times New Roman" pitchFamily="18" charset="0"/>
              </a:rPr>
              <a:t>On peut éventuellement réaliser une </a:t>
            </a:r>
            <a:r>
              <a:rPr lang="fr-FR" sz="2800" b="1" dirty="0" smtClean="0">
                <a:latin typeface="Times New Roman" pitchFamily="18" charset="0"/>
                <a:cs typeface="Times New Roman" pitchFamily="18" charset="0"/>
              </a:rPr>
              <a:t>percussion</a:t>
            </a:r>
            <a:r>
              <a:rPr lang="fr-FR" sz="2800" dirty="0" smtClean="0">
                <a:latin typeface="Times New Roman" pitchFamily="18" charset="0"/>
                <a:cs typeface="Times New Roman" pitchFamily="18" charset="0"/>
              </a:rPr>
              <a:t> des rayons osseux lors de suspicions d’ostéopathies ou de fractures.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985"/>
            <a:ext cx="9144000" cy="3108543"/>
          </a:xfrm>
          <a:prstGeom prst="rect">
            <a:avLst/>
          </a:prstGeom>
        </p:spPr>
        <p:txBody>
          <a:bodyPr wrap="square">
            <a:spAutoFit/>
          </a:bodyPr>
          <a:lstStyle/>
          <a:p>
            <a:r>
              <a:rPr lang="fr-FR" sz="2800" dirty="0" smtClean="0">
                <a:latin typeface="Times New Roman" pitchFamily="18" charset="0"/>
                <a:cs typeface="Times New Roman" pitchFamily="18" charset="0"/>
              </a:rPr>
              <a:t>Les </a:t>
            </a:r>
            <a:r>
              <a:rPr lang="fr-FR" sz="2800" dirty="0" smtClean="0">
                <a:latin typeface="Times New Roman" pitchFamily="18" charset="0"/>
                <a:cs typeface="Times New Roman" pitchFamily="18" charset="0"/>
                <a:hlinkClick r:id="rId2"/>
              </a:rPr>
              <a:t>radiographies</a:t>
            </a:r>
            <a:r>
              <a:rPr lang="fr-FR" sz="2800" dirty="0" smtClean="0">
                <a:latin typeface="Times New Roman" pitchFamily="18" charset="0"/>
                <a:cs typeface="Times New Roman" pitchFamily="18" charset="0"/>
              </a:rPr>
              <a:t> sont de même rarement réalisées. Lors de suspicion de fracture du </a:t>
            </a:r>
            <a:r>
              <a:rPr lang="fr-FR" sz="2800" b="1" dirty="0" smtClean="0">
                <a:latin typeface="Times New Roman" pitchFamily="18" charset="0"/>
                <a:cs typeface="Times New Roman" pitchFamily="18" charset="0"/>
              </a:rPr>
              <a:t>bassin</a:t>
            </a:r>
            <a:r>
              <a:rPr lang="fr-FR" sz="2800" dirty="0" smtClean="0">
                <a:latin typeface="Times New Roman" pitchFamily="18" charset="0"/>
                <a:cs typeface="Times New Roman" pitchFamily="18" charset="0"/>
              </a:rPr>
              <a:t>, une </a:t>
            </a:r>
            <a:r>
              <a:rPr lang="fr-FR" sz="2800" b="1" dirty="0" smtClean="0">
                <a:latin typeface="Times New Roman" pitchFamily="18" charset="0"/>
                <a:cs typeface="Times New Roman" pitchFamily="18" charset="0"/>
              </a:rPr>
              <a:t>exploration transrectale</a:t>
            </a:r>
            <a:r>
              <a:rPr lang="fr-FR" sz="2800" dirty="0" smtClean="0">
                <a:latin typeface="Times New Roman" pitchFamily="18" charset="0"/>
                <a:cs typeface="Times New Roman" pitchFamily="18" charset="0"/>
              </a:rPr>
              <a:t> peut nous renseigner. </a:t>
            </a:r>
          </a:p>
          <a:p>
            <a:r>
              <a:rPr lang="fr-FR" sz="2800" dirty="0" smtClean="0">
                <a:latin typeface="Times New Roman" pitchFamily="18" charset="0"/>
                <a:cs typeface="Times New Roman" pitchFamily="18" charset="0"/>
              </a:rPr>
              <a:t>Chez les animaux présentant des </a:t>
            </a:r>
            <a:r>
              <a:rPr lang="fr-FR" sz="2800" dirty="0" smtClean="0">
                <a:latin typeface="Times New Roman" pitchFamily="18" charset="0"/>
                <a:cs typeface="Times New Roman" pitchFamily="18" charset="0"/>
                <a:hlinkClick r:id="rId3"/>
              </a:rPr>
              <a:t>anomalies de croissance</a:t>
            </a:r>
            <a:r>
              <a:rPr lang="fr-FR" sz="2800" dirty="0" smtClean="0">
                <a:latin typeface="Times New Roman" pitchFamily="18" charset="0"/>
                <a:cs typeface="Times New Roman" pitchFamily="18" charset="0"/>
              </a:rPr>
              <a:t>, une mesure de la </a:t>
            </a:r>
            <a:r>
              <a:rPr lang="fr-FR" sz="2800" b="1" dirty="0" smtClean="0">
                <a:latin typeface="Times New Roman" pitchFamily="18" charset="0"/>
                <a:cs typeface="Times New Roman" pitchFamily="18" charset="0"/>
              </a:rPr>
              <a:t>calcémie</a:t>
            </a:r>
            <a:r>
              <a:rPr lang="fr-FR" sz="2800" dirty="0" smtClean="0">
                <a:latin typeface="Times New Roman" pitchFamily="18" charset="0"/>
                <a:cs typeface="Times New Roman" pitchFamily="18" charset="0"/>
              </a:rPr>
              <a:t> et de la </a:t>
            </a:r>
            <a:r>
              <a:rPr lang="fr-FR" sz="2800" b="1" dirty="0" err="1" smtClean="0">
                <a:latin typeface="Times New Roman" pitchFamily="18" charset="0"/>
                <a:cs typeface="Times New Roman" pitchFamily="18" charset="0"/>
              </a:rPr>
              <a:t>phosphorémie</a:t>
            </a:r>
            <a:r>
              <a:rPr lang="fr-FR" sz="2800" dirty="0" smtClean="0">
                <a:latin typeface="Times New Roman" pitchFamily="18" charset="0"/>
                <a:cs typeface="Times New Roman" pitchFamily="18" charset="0"/>
              </a:rPr>
              <a:t> et des examens histochimiques de fragments de tissus osseux peuvent être </a:t>
            </a:r>
            <a:r>
              <a:rPr lang="fr-FR" sz="2800" dirty="0" smtClean="0"/>
              <a:t>réalisés</a:t>
            </a:r>
            <a:r>
              <a:rPr lang="fr-FR" dirty="0" smtClean="0"/>
              <a:t>.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4929198"/>
            <a:ext cx="9144000" cy="86177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hlinkClick r:id="rId2"/>
              </a:rPr>
              <a:t>  </a:t>
            </a:r>
            <a:r>
              <a:rPr kumimoji="0" lang="fr-FR" sz="2800" b="0" i="0" u="none" strike="noStrike" cap="none" normalizeH="0" baseline="0" dirty="0" smtClean="0">
                <a:ln>
                  <a:noFill/>
                </a:ln>
                <a:solidFill>
                  <a:schemeClr val="tx1"/>
                </a:solidFill>
                <a:effectLst/>
                <a:latin typeface="Arial" pitchFamily="34" charset="0"/>
                <a:cs typeface="Arial" pitchFamily="34" charset="0"/>
              </a:rPr>
              <a:t>                                              </a:t>
            </a:r>
            <a:br>
              <a:rPr kumimoji="0" lang="fr-FR" sz="2800" b="0" i="0" u="none" strike="noStrike" cap="none" normalizeH="0" baseline="0" dirty="0" smtClean="0">
                <a:ln>
                  <a:noFill/>
                </a:ln>
                <a:solidFill>
                  <a:schemeClr val="tx1"/>
                </a:solidFill>
                <a:effectLst/>
                <a:latin typeface="Arial" pitchFamily="34" charset="0"/>
                <a:cs typeface="Arial" pitchFamily="34" charset="0"/>
              </a:rPr>
            </a:br>
            <a:r>
              <a:rPr kumimoji="0" lang="fr-FR" sz="2800" b="0" i="0" u="sng" strike="noStrike" cap="none" normalizeH="0" baseline="0" dirty="0" smtClean="0">
                <a:ln>
                  <a:noFill/>
                </a:ln>
                <a:solidFill>
                  <a:schemeClr val="tx1"/>
                </a:solidFill>
                <a:effectLst/>
                <a:latin typeface="Arial" pitchFamily="34" charset="0"/>
                <a:cs typeface="Arial" pitchFamily="34" charset="0"/>
              </a:rPr>
              <a:t>Vache présentant une fracture de l'aile de l'ilium</a:t>
            </a:r>
            <a:r>
              <a:rPr kumimoji="0" lang="fr-FR" sz="28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41986" name="Picture 2" descr="ailefractureilium">
            <a:hlinkClick r:id="rId2"/>
          </p:cNvPr>
          <p:cNvPicPr>
            <a:picLocks noChangeAspect="1" noChangeArrowheads="1"/>
          </p:cNvPicPr>
          <p:nvPr/>
        </p:nvPicPr>
        <p:blipFill>
          <a:blip r:embed="rId3"/>
          <a:srcRect/>
          <a:stretch>
            <a:fillRect/>
          </a:stretch>
        </p:blipFill>
        <p:spPr bwMode="auto">
          <a:xfrm>
            <a:off x="500034" y="642918"/>
            <a:ext cx="6572296" cy="464347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0"/>
            <a:ext cx="9144000" cy="73866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hlinkClick r:id="rId2"/>
              </a:rPr>
              <a:t>  </a:t>
            </a:r>
            <a:r>
              <a:rPr kumimoji="0" lang="fr-FR" sz="2400" b="0" i="0" u="none" strike="noStrike" cap="none" normalizeH="0" baseline="0" dirty="0" smtClean="0">
                <a:ln>
                  <a:noFill/>
                </a:ln>
                <a:solidFill>
                  <a:schemeClr val="tx1"/>
                </a:solidFill>
                <a:effectLst/>
                <a:latin typeface="Arial" pitchFamily="34" charset="0"/>
                <a:cs typeface="Arial" pitchFamily="34" charset="0"/>
              </a:rPr>
              <a:t>                                </a:t>
            </a:r>
            <a:br>
              <a:rPr kumimoji="0" lang="fr-FR" sz="2400" b="0" i="0" u="none" strike="noStrike" cap="none" normalizeH="0" baseline="0" dirty="0" smtClean="0">
                <a:ln>
                  <a:noFill/>
                </a:ln>
                <a:solidFill>
                  <a:schemeClr val="tx1"/>
                </a:solidFill>
                <a:effectLst/>
                <a:latin typeface="Arial" pitchFamily="34" charset="0"/>
                <a:cs typeface="Arial" pitchFamily="34" charset="0"/>
              </a:rPr>
            </a:br>
            <a:r>
              <a:rPr kumimoji="0" lang="fr-FR" sz="2400" b="0" i="0" u="sng" strike="noStrike" cap="none" normalizeH="0" baseline="0" dirty="0" smtClean="0">
                <a:ln>
                  <a:noFill/>
                </a:ln>
                <a:solidFill>
                  <a:schemeClr val="tx1"/>
                </a:solidFill>
                <a:effectLst/>
                <a:latin typeface="Arial" pitchFamily="34" charset="0"/>
                <a:cs typeface="Arial" pitchFamily="34" charset="0"/>
              </a:rPr>
              <a:t>Radiographie d'un veau présentant une fracture du tibia</a:t>
            </a:r>
            <a:r>
              <a:rPr kumimoji="0" lang="fr-FR" sz="24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40962" name="Picture 2" descr="fracturetibiaveau">
            <a:hlinkClick r:id="rId2"/>
          </p:cNvPr>
          <p:cNvPicPr>
            <a:picLocks noChangeAspect="1" noChangeArrowheads="1"/>
          </p:cNvPicPr>
          <p:nvPr/>
        </p:nvPicPr>
        <p:blipFill>
          <a:blip r:embed="rId3"/>
          <a:srcRect/>
          <a:stretch>
            <a:fillRect/>
          </a:stretch>
        </p:blipFill>
        <p:spPr bwMode="auto">
          <a:xfrm>
            <a:off x="500034" y="785794"/>
            <a:ext cx="8001056" cy="57150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9644098" cy="4678204"/>
          </a:xfrm>
          <a:prstGeom prst="rect">
            <a:avLst/>
          </a:prstGeom>
        </p:spPr>
        <p:txBody>
          <a:bodyPr wrap="square">
            <a:spAutoFit/>
          </a:bodyPr>
          <a:lstStyle/>
          <a:p>
            <a:pPr lvl="0" eaLnBrk="0" fontAlgn="base" hangingPunct="0">
              <a:spcBef>
                <a:spcPct val="0"/>
              </a:spcBef>
              <a:spcAft>
                <a:spcPct val="0"/>
              </a:spcAft>
            </a:pPr>
            <a:r>
              <a:rPr lang="fr-FR" sz="2800" dirty="0" smtClean="0">
                <a:latin typeface="Times New Roman" pitchFamily="18" charset="0"/>
                <a:cs typeface="Times New Roman" pitchFamily="18" charset="0"/>
              </a:rPr>
              <a:t>De même que pour l’examen des autres appareils, le recueil des commémoratifs est très intéressant, en particulier : </a:t>
            </a:r>
          </a:p>
          <a:p>
            <a:pPr lvl="0" eaLnBrk="0" fontAlgn="base" hangingPunct="0">
              <a:spcBef>
                <a:spcPct val="0"/>
              </a:spcBef>
              <a:spcAft>
                <a:spcPct val="0"/>
              </a:spcAft>
              <a:buFontTx/>
              <a:buChar char="•"/>
            </a:pPr>
            <a:r>
              <a:rPr lang="fr-FR" sz="2800" dirty="0" smtClean="0">
                <a:latin typeface="Times New Roman" pitchFamily="18" charset="0"/>
                <a:cs typeface="Times New Roman" pitchFamily="18" charset="0"/>
              </a:rPr>
              <a:t>le </a:t>
            </a:r>
            <a:r>
              <a:rPr lang="fr-FR" sz="2800" b="1" dirty="0" smtClean="0">
                <a:latin typeface="Times New Roman" pitchFamily="18" charset="0"/>
                <a:cs typeface="Times New Roman" pitchFamily="18" charset="0"/>
              </a:rPr>
              <a:t>nombre</a:t>
            </a:r>
            <a:r>
              <a:rPr lang="fr-FR" sz="2800" dirty="0" smtClean="0">
                <a:latin typeface="Times New Roman" pitchFamily="18" charset="0"/>
                <a:cs typeface="Times New Roman" pitchFamily="18" charset="0"/>
              </a:rPr>
              <a:t> de </a:t>
            </a:r>
            <a:r>
              <a:rPr lang="fr-FR" sz="2800" b="1" dirty="0" smtClean="0">
                <a:latin typeface="Times New Roman" pitchFamily="18" charset="0"/>
                <a:cs typeface="Times New Roman" pitchFamily="18" charset="0"/>
              </a:rPr>
              <a:t>cas</a:t>
            </a: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fr-FR" sz="2800" dirty="0" smtClean="0">
                <a:latin typeface="Times New Roman" pitchFamily="18" charset="0"/>
                <a:cs typeface="Times New Roman" pitchFamily="18" charset="0"/>
              </a:rPr>
              <a:t>l’</a:t>
            </a:r>
            <a:r>
              <a:rPr lang="fr-FR" sz="2800" b="1" dirty="0" smtClean="0">
                <a:latin typeface="Times New Roman" pitchFamily="18" charset="0"/>
                <a:cs typeface="Times New Roman" pitchFamily="18" charset="0"/>
              </a:rPr>
              <a:t>âge</a:t>
            </a:r>
            <a:r>
              <a:rPr lang="fr-FR" sz="2800" dirty="0" smtClean="0">
                <a:latin typeface="Times New Roman" pitchFamily="18" charset="0"/>
                <a:cs typeface="Times New Roman" pitchFamily="18" charset="0"/>
              </a:rPr>
              <a:t> des animaux</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fr-FR" sz="2800" dirty="0" smtClean="0">
                <a:latin typeface="Times New Roman" pitchFamily="18" charset="0"/>
                <a:cs typeface="Times New Roman" pitchFamily="18" charset="0"/>
              </a:rPr>
              <a:t>les conditions de </a:t>
            </a:r>
            <a:r>
              <a:rPr lang="fr-FR" sz="2800" b="1" dirty="0" smtClean="0">
                <a:latin typeface="Times New Roman" pitchFamily="18" charset="0"/>
                <a:cs typeface="Times New Roman" pitchFamily="18" charset="0"/>
              </a:rPr>
              <a:t>logement</a:t>
            </a: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fr-FR" sz="2800" dirty="0" smtClean="0">
                <a:latin typeface="Times New Roman" pitchFamily="18" charset="0"/>
                <a:cs typeface="Times New Roman" pitchFamily="18" charset="0"/>
              </a:rPr>
              <a:t>l’</a:t>
            </a:r>
            <a:r>
              <a:rPr lang="fr-FR" sz="2800" b="1" dirty="0" smtClean="0">
                <a:latin typeface="Times New Roman" pitchFamily="18" charset="0"/>
                <a:cs typeface="Times New Roman" pitchFamily="18" charset="0"/>
              </a:rPr>
              <a:t>alimentation</a:t>
            </a:r>
            <a:endParaRPr lang="fr-FR" sz="2800" dirty="0" smtClean="0">
              <a:latin typeface="Times New Roman" pitchFamily="18" charset="0"/>
              <a:cs typeface="Times New Roman" pitchFamily="18" charset="0"/>
            </a:endParaRPr>
          </a:p>
          <a:p>
            <a:pPr lvl="0" eaLnBrk="0" fontAlgn="base" hangingPunct="0">
              <a:spcBef>
                <a:spcPct val="0"/>
              </a:spcBef>
              <a:spcAft>
                <a:spcPct val="0"/>
              </a:spcAft>
            </a:pPr>
            <a:endParaRPr lang="fr-FR" sz="2800" dirty="0" smtClean="0">
              <a:latin typeface="Times New Roman" pitchFamily="18" charset="0"/>
              <a:cs typeface="Times New Roman" pitchFamily="18" charset="0"/>
            </a:endParaRPr>
          </a:p>
          <a:p>
            <a:pPr lvl="0" eaLnBrk="0" fontAlgn="base" hangingPunct="0">
              <a:spcBef>
                <a:spcPct val="0"/>
              </a:spcBef>
              <a:spcAft>
                <a:spcPct val="0"/>
              </a:spcAft>
            </a:pPr>
            <a:endParaRPr lang="fr-FR"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1269579"/>
            <a:ext cx="9858412" cy="253915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hlinkClick r:id="rId2"/>
              </a:rPr>
              <a:t>  </a:t>
            </a:r>
            <a:r>
              <a:rPr kumimoji="0" lang="fr-FR" sz="13700" b="0" i="0" u="none" strike="noStrike" cap="none" normalizeH="0" baseline="0" dirty="0" smtClean="0">
                <a:ln>
                  <a:noFill/>
                </a:ln>
                <a:solidFill>
                  <a:schemeClr val="tx1"/>
                </a:solidFill>
                <a:effectLst/>
                <a:latin typeface="Arial" pitchFamily="34" charset="0"/>
                <a:cs typeface="Arial" pitchFamily="34" charset="0"/>
              </a:rPr>
              <a:t> </a:t>
            </a:r>
            <a:r>
              <a:rPr kumimoji="0" lang="fr-FR" sz="1800" b="0" i="0" u="none" strike="noStrike" cap="none" normalizeH="0" baseline="0" dirty="0" smtClean="0">
                <a:ln>
                  <a:noFill/>
                </a:ln>
                <a:solidFill>
                  <a:schemeClr val="tx1"/>
                </a:solidFill>
                <a:effectLst/>
                <a:latin typeface="Arial" pitchFamily="34" charset="0"/>
                <a:cs typeface="Arial" pitchFamily="34" charset="0"/>
              </a:rPr>
              <a:t>                                             </a:t>
            </a:r>
            <a:br>
              <a:rPr kumimoji="0" lang="fr-FR" sz="1800" b="0" i="0" u="none" strike="noStrike" cap="none" normalizeH="0" baseline="0" dirty="0" smtClean="0">
                <a:ln>
                  <a:noFill/>
                </a:ln>
                <a:solidFill>
                  <a:schemeClr val="tx1"/>
                </a:solidFill>
                <a:effectLst/>
                <a:latin typeface="Arial" pitchFamily="34" charset="0"/>
                <a:cs typeface="Arial" pitchFamily="34" charset="0"/>
              </a:rPr>
            </a:br>
            <a:r>
              <a:rPr kumimoji="0" lang="fr-FR" sz="2800" b="0" i="0" u="sng" strike="noStrike" cap="none" normalizeH="0" baseline="0" dirty="0" smtClean="0">
                <a:ln>
                  <a:noFill/>
                </a:ln>
                <a:solidFill>
                  <a:schemeClr val="tx1"/>
                </a:solidFill>
                <a:effectLst/>
                <a:latin typeface="Arial" pitchFamily="34" charset="0"/>
                <a:cs typeface="Arial" pitchFamily="34" charset="0"/>
              </a:rPr>
              <a:t>Retard de croissance chez une génisse Holstein</a:t>
            </a:r>
            <a:r>
              <a:rPr kumimoji="0" lang="fr-FR" sz="28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39938" name="Picture 2" descr="retard de croissance">
            <a:hlinkClick r:id="rId2"/>
          </p:cNvPr>
          <p:cNvPicPr>
            <a:picLocks noChangeAspect="1" noChangeArrowheads="1"/>
          </p:cNvPicPr>
          <p:nvPr/>
        </p:nvPicPr>
        <p:blipFill>
          <a:blip r:embed="rId3"/>
          <a:srcRect/>
          <a:stretch>
            <a:fillRect/>
          </a:stretch>
        </p:blipFill>
        <p:spPr bwMode="auto">
          <a:xfrm>
            <a:off x="1357290" y="1571612"/>
            <a:ext cx="7429552" cy="500066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357298"/>
            <a:ext cx="7643866" cy="3539430"/>
          </a:xfrm>
          <a:prstGeom prst="rect">
            <a:avLst/>
          </a:prstGeom>
        </p:spPr>
        <p:txBody>
          <a:bodyPr wrap="square">
            <a:spAutoFit/>
          </a:bodyPr>
          <a:lstStyle/>
          <a:p>
            <a:r>
              <a:rPr lang="fr-FR" sz="2800" b="1" dirty="0" smtClean="0">
                <a:latin typeface="Times New Roman" pitchFamily="18" charset="0"/>
                <a:cs typeface="Times New Roman" pitchFamily="18" charset="0"/>
              </a:rPr>
              <a:t>Examen des muscles, tendons et nerfs</a:t>
            </a:r>
          </a:p>
          <a:p>
            <a:r>
              <a:rPr lang="fr-FR" sz="2800" dirty="0" smtClean="0">
                <a:latin typeface="Times New Roman" pitchFamily="18" charset="0"/>
                <a:cs typeface="Times New Roman" pitchFamily="18" charset="0"/>
              </a:rPr>
              <a:t>En dernier lieu, on examinera les </a:t>
            </a:r>
            <a:r>
              <a:rPr lang="fr-FR" sz="2800" b="1" dirty="0" smtClean="0">
                <a:latin typeface="Times New Roman" pitchFamily="18" charset="0"/>
                <a:cs typeface="Times New Roman" pitchFamily="18" charset="0"/>
              </a:rPr>
              <a:t>muscles</a:t>
            </a:r>
            <a:r>
              <a:rPr lang="fr-FR" sz="28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tendons</a:t>
            </a:r>
            <a:r>
              <a:rPr lang="fr-FR" sz="2800" dirty="0" smtClean="0">
                <a:latin typeface="Times New Roman" pitchFamily="18" charset="0"/>
                <a:cs typeface="Times New Roman" pitchFamily="18" charset="0"/>
              </a:rPr>
              <a:t> et </a:t>
            </a:r>
            <a:r>
              <a:rPr lang="fr-FR" sz="2800" b="1" dirty="0" smtClean="0">
                <a:latin typeface="Times New Roman" pitchFamily="18" charset="0"/>
                <a:cs typeface="Times New Roman" pitchFamily="18" charset="0"/>
              </a:rPr>
              <a:t>nerfs</a:t>
            </a:r>
            <a:r>
              <a:rPr lang="fr-FR" sz="2800" dirty="0" smtClean="0">
                <a:latin typeface="Times New Roman" pitchFamily="18" charset="0"/>
                <a:cs typeface="Times New Roman" pitchFamily="18" charset="0"/>
              </a:rPr>
              <a:t>.</a:t>
            </a:r>
          </a:p>
          <a:p>
            <a:r>
              <a:rPr lang="fr-FR" sz="2800" dirty="0" smtClean="0">
                <a:latin typeface="Times New Roman" pitchFamily="18" charset="0"/>
                <a:cs typeface="Times New Roman" pitchFamily="18" charset="0"/>
              </a:rPr>
              <a:t>On observera d’abord l’animal pour repérer les </a:t>
            </a:r>
            <a:r>
              <a:rPr lang="fr-FR" sz="2800" b="1" dirty="0" smtClean="0">
                <a:latin typeface="Times New Roman" pitchFamily="18" charset="0"/>
                <a:cs typeface="Times New Roman" pitchFamily="18" charset="0"/>
              </a:rPr>
              <a:t>amyotrophies</a:t>
            </a:r>
            <a:r>
              <a:rPr lang="fr-FR" sz="2800" dirty="0" smtClean="0">
                <a:latin typeface="Times New Roman" pitchFamily="18" charset="0"/>
                <a:cs typeface="Times New Roman" pitchFamily="18" charset="0"/>
              </a:rPr>
              <a:t> uni ou bilatérales, qui seraient le signe d’un phénomène chronique. </a:t>
            </a:r>
          </a:p>
          <a:p>
            <a:r>
              <a:rPr lang="fr-FR" sz="2800" dirty="0" smtClean="0">
                <a:latin typeface="Times New Roman" pitchFamily="18" charset="0"/>
                <a:cs typeface="Times New Roman" pitchFamily="18" charset="0"/>
              </a:rPr>
              <a:t>En palpant les muscles et tendons, on peut déterminer si la boiterie est due à :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85794"/>
            <a:ext cx="9144000" cy="4832092"/>
          </a:xfrm>
          <a:prstGeom prst="rect">
            <a:avLst/>
          </a:prstGeom>
        </p:spPr>
        <p:txBody>
          <a:bodyPr wrap="square">
            <a:spAutoFit/>
          </a:bodyPr>
          <a:lstStyle/>
          <a:p>
            <a:r>
              <a:rPr lang="fr-FR" sz="2800" b="1" dirty="0" smtClean="0">
                <a:latin typeface="Times New Roman" pitchFamily="18" charset="0"/>
                <a:cs typeface="Times New Roman" pitchFamily="18" charset="0"/>
              </a:rPr>
              <a:t>En palpant les muscles et tendons, on peut déterminer si la boiterie est due à : </a:t>
            </a:r>
          </a:p>
          <a:p>
            <a:r>
              <a:rPr lang="fr-FR" sz="2800" b="1" dirty="0" smtClean="0">
                <a:latin typeface="Times New Roman" pitchFamily="18" charset="0"/>
                <a:cs typeface="Times New Roman" pitchFamily="18" charset="0"/>
              </a:rPr>
              <a:t>une blessure</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une inflammation</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une déchirure</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un déplacement musculaire ou tendineux</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une malformation</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28342"/>
            <a:ext cx="7643866" cy="3970318"/>
          </a:xfrm>
          <a:prstGeom prst="rect">
            <a:avLst/>
          </a:prstGeom>
        </p:spPr>
        <p:txBody>
          <a:bodyPr wrap="square">
            <a:spAutoFit/>
          </a:bodyPr>
          <a:lstStyle/>
          <a:p>
            <a:r>
              <a:rPr lang="fr-FR" u="sng" dirty="0" smtClean="0"/>
              <a:t>Exemples</a:t>
            </a:r>
            <a:r>
              <a:rPr lang="fr-FR" dirty="0" smtClean="0"/>
              <a:t> : </a:t>
            </a:r>
          </a:p>
          <a:p>
            <a:r>
              <a:rPr lang="fr-FR" dirty="0" smtClean="0"/>
              <a:t>muscles douloureux dans la </a:t>
            </a:r>
            <a:r>
              <a:rPr lang="fr-FR" b="1" dirty="0" smtClean="0"/>
              <a:t>tétanie d'herbage</a:t>
            </a:r>
            <a:r>
              <a:rPr lang="fr-FR" dirty="0" smtClean="0"/>
              <a:t>, </a:t>
            </a:r>
            <a:br>
              <a:rPr lang="fr-FR" dirty="0" smtClean="0"/>
            </a:br>
            <a:endParaRPr lang="fr-FR" dirty="0" smtClean="0"/>
          </a:p>
          <a:p>
            <a:r>
              <a:rPr lang="fr-FR" dirty="0" smtClean="0"/>
              <a:t>muscles chauds, gonflés lors d'</a:t>
            </a:r>
            <a:r>
              <a:rPr lang="fr-FR" b="1" dirty="0" smtClean="0"/>
              <a:t>abcès</a:t>
            </a:r>
            <a:r>
              <a:rPr lang="fr-FR" dirty="0" smtClean="0"/>
              <a:t/>
            </a:r>
            <a:br>
              <a:rPr lang="fr-FR" dirty="0" smtClean="0"/>
            </a:br>
            <a:endParaRPr lang="fr-FR" dirty="0" smtClean="0"/>
          </a:p>
          <a:p>
            <a:r>
              <a:rPr lang="fr-FR" b="1" dirty="0" smtClean="0"/>
              <a:t>maladies métaboliques</a:t>
            </a:r>
            <a:r>
              <a:rPr lang="fr-FR" dirty="0" smtClean="0"/>
              <a:t> ou </a:t>
            </a:r>
            <a:r>
              <a:rPr lang="fr-FR" b="1" dirty="0" smtClean="0"/>
              <a:t>myopathies nutritionnelles</a:t>
            </a:r>
            <a:r>
              <a:rPr lang="fr-FR" dirty="0" smtClean="0"/>
              <a:t> : cf. la "maladie du muscle blanc" ("myopathie-dyspnée" chez le veau) liée à une carence en vitamine E et sélénium et associée à des images histologiques "en cercle brisé" (dégénérescence de Zenker)</a:t>
            </a:r>
            <a:br>
              <a:rPr lang="fr-FR" dirty="0" smtClean="0"/>
            </a:br>
            <a:endParaRPr lang="fr-FR" dirty="0" smtClean="0"/>
          </a:p>
          <a:p>
            <a:r>
              <a:rPr lang="fr-FR" dirty="0" smtClean="0"/>
              <a:t>paralysie : par déchirure des adducteurs après un vêlage dystocique ou par écrasement du nerf obturateur...</a:t>
            </a:r>
          </a:p>
          <a:p>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3786190"/>
            <a:ext cx="9144000" cy="247760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hlinkClick r:id="rId2"/>
              </a:rPr>
              <a:t>  </a:t>
            </a:r>
            <a:r>
              <a:rPr kumimoji="0" lang="fr-FR" sz="13700" b="0" i="0" u="none" strike="noStrike" cap="none" normalizeH="0" baseline="0" dirty="0" smtClean="0">
                <a:ln>
                  <a:noFill/>
                </a:ln>
                <a:solidFill>
                  <a:schemeClr val="tx1"/>
                </a:solidFill>
                <a:effectLst/>
                <a:latin typeface="Arial" pitchFamily="34" charset="0"/>
                <a:cs typeface="Arial" pitchFamily="34" charset="0"/>
              </a:rPr>
              <a:t> </a:t>
            </a:r>
            <a:r>
              <a:rPr kumimoji="0" lang="fr-FR" sz="2000" b="0" i="0" u="none" strike="noStrike" cap="none" normalizeH="0" baseline="0" dirty="0" smtClean="0">
                <a:ln>
                  <a:noFill/>
                </a:ln>
                <a:solidFill>
                  <a:schemeClr val="tx1"/>
                </a:solidFill>
                <a:effectLst/>
                <a:latin typeface="Arial" pitchFamily="34" charset="0"/>
                <a:cs typeface="Arial" pitchFamily="34" charset="0"/>
              </a:rPr>
              <a:t>                                             </a:t>
            </a:r>
            <a:br>
              <a:rPr kumimoji="0" lang="fr-FR" sz="2000" b="0" i="0" u="none" strike="noStrike" cap="none" normalizeH="0" baseline="0" dirty="0" smtClean="0">
                <a:ln>
                  <a:noFill/>
                </a:ln>
                <a:solidFill>
                  <a:schemeClr val="tx1"/>
                </a:solidFill>
                <a:effectLst/>
                <a:latin typeface="Arial" pitchFamily="34" charset="0"/>
                <a:cs typeface="Arial" pitchFamily="34" charset="0"/>
              </a:rPr>
            </a:br>
            <a:r>
              <a:rPr kumimoji="0" lang="fr-FR" sz="2000" b="0" i="0" u="sng" strike="noStrike" cap="none" normalizeH="0" baseline="0" dirty="0" smtClean="0">
                <a:ln>
                  <a:noFill/>
                </a:ln>
                <a:solidFill>
                  <a:schemeClr val="tx1"/>
                </a:solidFill>
                <a:effectLst/>
                <a:latin typeface="Arial" pitchFamily="34" charset="0"/>
                <a:cs typeface="Arial" pitchFamily="34" charset="0"/>
              </a:rPr>
              <a:t>Veau présentant une </a:t>
            </a:r>
            <a:r>
              <a:rPr kumimoji="0" lang="fr-FR" sz="2000" b="0" i="0" u="sng" strike="noStrike" cap="none" normalizeH="0" baseline="0" dirty="0" err="1" smtClean="0">
                <a:ln>
                  <a:noFill/>
                </a:ln>
                <a:solidFill>
                  <a:schemeClr val="tx1"/>
                </a:solidFill>
                <a:effectLst/>
                <a:latin typeface="Arial" pitchFamily="34" charset="0"/>
                <a:cs typeface="Arial" pitchFamily="34" charset="0"/>
              </a:rPr>
              <a:t>arthogrypose</a:t>
            </a:r>
            <a:r>
              <a:rPr kumimoji="0" lang="fr-FR" sz="2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35842" name="Picture 2" descr="veau en arthogrypose">
            <a:hlinkClick r:id="rId2"/>
          </p:cNvPr>
          <p:cNvPicPr>
            <a:picLocks noChangeAspect="1" noChangeArrowheads="1"/>
          </p:cNvPicPr>
          <p:nvPr/>
        </p:nvPicPr>
        <p:blipFill>
          <a:blip r:embed="rId3"/>
          <a:srcRect/>
          <a:stretch>
            <a:fillRect/>
          </a:stretch>
        </p:blipFill>
        <p:spPr bwMode="auto">
          <a:xfrm>
            <a:off x="0" y="571480"/>
            <a:ext cx="4357654" cy="5143536"/>
          </a:xfrm>
          <a:prstGeom prst="rect">
            <a:avLst/>
          </a:prstGeom>
          <a:noFill/>
        </p:spPr>
      </p:pic>
      <p:sp>
        <p:nvSpPr>
          <p:cNvPr id="35843" name="Rectangle 3"/>
          <p:cNvSpPr>
            <a:spLocks noChangeArrowheads="1"/>
          </p:cNvSpPr>
          <p:nvPr/>
        </p:nvSpPr>
        <p:spPr bwMode="auto">
          <a:xfrm>
            <a:off x="4214810" y="5429264"/>
            <a:ext cx="492919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cs typeface="Arial" pitchFamily="34" charset="0"/>
                <a:hlinkClick r:id="rId4"/>
              </a:rPr>
              <a:t>  </a:t>
            </a:r>
            <a:r>
              <a:rPr kumimoji="0" lang="fr-FR" sz="2400" b="0" i="0" u="none" strike="noStrike" cap="none" normalizeH="0" baseline="0" dirty="0" smtClean="0">
                <a:ln>
                  <a:noFill/>
                </a:ln>
                <a:solidFill>
                  <a:schemeClr val="tx1"/>
                </a:solidFill>
                <a:effectLst/>
                <a:latin typeface="Arial" pitchFamily="34" charset="0"/>
                <a:cs typeface="Arial" pitchFamily="34" charset="0"/>
              </a:rPr>
              <a:t>                            </a:t>
            </a:r>
            <a:br>
              <a:rPr kumimoji="0" lang="fr-FR" sz="2400" b="0" i="0" u="none" strike="noStrike" cap="none" normalizeH="0" baseline="0" dirty="0" smtClean="0">
                <a:ln>
                  <a:noFill/>
                </a:ln>
                <a:solidFill>
                  <a:schemeClr val="tx1"/>
                </a:solidFill>
                <a:effectLst/>
                <a:latin typeface="Arial" pitchFamily="34" charset="0"/>
                <a:cs typeface="Arial" pitchFamily="34" charset="0"/>
              </a:rPr>
            </a:br>
            <a:r>
              <a:rPr kumimoji="0" lang="fr-FR" sz="2400" b="0" i="0" u="sng" strike="noStrike" cap="none" normalizeH="0" baseline="0" dirty="0" smtClean="0">
                <a:ln>
                  <a:noFill/>
                </a:ln>
                <a:solidFill>
                  <a:schemeClr val="tx1"/>
                </a:solidFill>
                <a:effectLst/>
                <a:latin typeface="Arial" pitchFamily="34" charset="0"/>
                <a:cs typeface="Arial" pitchFamily="34" charset="0"/>
              </a:rPr>
              <a:t>Vache présentant une paralysie du nerf fémoral </a:t>
            </a:r>
            <a:r>
              <a:rPr kumimoji="0" lang="fr-FR" sz="1000" b="0" i="0" u="sng" strike="noStrike" cap="none" normalizeH="0" baseline="0" dirty="0" smtClean="0">
                <a:ln>
                  <a:noFill/>
                </a:ln>
                <a:solidFill>
                  <a:schemeClr val="tx1"/>
                </a:solidFill>
                <a:effectLst/>
                <a:latin typeface="Arial" pitchFamily="34" charset="0"/>
                <a:cs typeface="Arial" pitchFamily="34" charset="0"/>
              </a:rPr>
              <a:t>droit</a:t>
            </a:r>
            <a:r>
              <a:rPr kumimoji="0" lang="fr-FR" sz="11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5844" name="Picture 4" descr=" vache en parésie spastique">
            <a:hlinkClick r:id="rId4"/>
          </p:cNvPr>
          <p:cNvPicPr>
            <a:picLocks noChangeAspect="1" noChangeArrowheads="1"/>
          </p:cNvPicPr>
          <p:nvPr/>
        </p:nvPicPr>
        <p:blipFill>
          <a:blip r:embed="rId5"/>
          <a:srcRect/>
          <a:stretch>
            <a:fillRect/>
          </a:stretch>
        </p:blipFill>
        <p:spPr bwMode="auto">
          <a:xfrm>
            <a:off x="4572000" y="785794"/>
            <a:ext cx="4572000" cy="471490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071547"/>
            <a:ext cx="6286528" cy="3970318"/>
          </a:xfrm>
          <a:prstGeom prst="rect">
            <a:avLst/>
          </a:prstGeom>
        </p:spPr>
        <p:txBody>
          <a:bodyPr wrap="square">
            <a:spAutoFit/>
          </a:bodyPr>
          <a:lstStyle/>
          <a:p>
            <a:pPr lvl="0" eaLnBrk="0" fontAlgn="base" hangingPunct="0">
              <a:spcBef>
                <a:spcPct val="0"/>
              </a:spcBef>
              <a:spcAft>
                <a:spcPct val="0"/>
              </a:spcAft>
            </a:pPr>
            <a:endParaRPr lang="fr-FR" sz="2800" dirty="0" smtClean="0">
              <a:latin typeface="Arial" charset="0"/>
              <a:cs typeface="Arial" charset="0"/>
            </a:endParaRPr>
          </a:p>
          <a:p>
            <a:pPr lvl="0" eaLnBrk="0" fontAlgn="base" hangingPunct="0">
              <a:spcBef>
                <a:spcPct val="0"/>
              </a:spcBef>
              <a:spcAft>
                <a:spcPct val="0"/>
              </a:spcAft>
            </a:pPr>
            <a:r>
              <a:rPr lang="fr-FR" sz="2800" b="1" dirty="0" smtClean="0">
                <a:latin typeface="Times New Roman" pitchFamily="18" charset="0"/>
                <a:cs typeface="Times New Roman" pitchFamily="18" charset="0"/>
              </a:rPr>
              <a:t>Les signes d’appels sont : </a:t>
            </a:r>
          </a:p>
          <a:p>
            <a:pPr lvl="0" eaLnBrk="0" fontAlgn="base" hangingPunct="0">
              <a:spcBef>
                <a:spcPct val="0"/>
              </a:spcBef>
              <a:spcAft>
                <a:spcPct val="0"/>
              </a:spcAft>
              <a:buFontTx/>
              <a:buChar char="•"/>
            </a:pPr>
            <a:r>
              <a:rPr lang="fr-FR" sz="2800" b="1" dirty="0" smtClean="0">
                <a:latin typeface="Times New Roman" pitchFamily="18" charset="0"/>
                <a:cs typeface="Times New Roman" pitchFamily="18" charset="0"/>
              </a:rPr>
              <a:t>raideur</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fr-FR" sz="2800" b="1" dirty="0" smtClean="0">
                <a:latin typeface="Times New Roman" pitchFamily="18" charset="0"/>
                <a:cs typeface="Times New Roman" pitchFamily="18" charset="0"/>
              </a:rPr>
              <a:t>boiterie</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fr-FR" sz="2800" b="1" dirty="0" smtClean="0">
                <a:latin typeface="Times New Roman" pitchFamily="18" charset="0"/>
                <a:cs typeface="Times New Roman" pitchFamily="18" charset="0"/>
              </a:rPr>
              <a:t>paralysie</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fr-FR" sz="2800" b="1" dirty="0" smtClean="0">
                <a:latin typeface="Times New Roman" pitchFamily="18" charset="0"/>
                <a:cs typeface="Times New Roman" pitchFamily="18" charset="0"/>
              </a:rPr>
              <a:t>port anormal de la tête</a:t>
            </a:r>
          </a:p>
        </p:txBody>
      </p:sp>
      <p:sp>
        <p:nvSpPr>
          <p:cNvPr id="3" name="Rectangle 2"/>
          <p:cNvSpPr/>
          <p:nvPr/>
        </p:nvSpPr>
        <p:spPr>
          <a:xfrm>
            <a:off x="500034" y="4714884"/>
            <a:ext cx="8643966" cy="2831544"/>
          </a:xfrm>
          <a:prstGeom prst="rect">
            <a:avLst/>
          </a:prstGeom>
        </p:spPr>
        <p:txBody>
          <a:bodyPr wrap="square">
            <a:spAutoFit/>
          </a:bodyPr>
          <a:lstStyle/>
          <a:p>
            <a:pPr lvl="0" eaLnBrk="0" fontAlgn="base" hangingPunct="0">
              <a:spcBef>
                <a:spcPct val="0"/>
              </a:spcBef>
              <a:spcAft>
                <a:spcPct val="0"/>
              </a:spcAft>
            </a:pPr>
            <a:endParaRPr lang="fr-FR" sz="2400" dirty="0" smtClean="0">
              <a:latin typeface="Arial" charset="0"/>
              <a:cs typeface="Arial" charset="0"/>
            </a:endParaRPr>
          </a:p>
          <a:p>
            <a:pPr lvl="0" eaLnBrk="0" fontAlgn="base" hangingPunct="0">
              <a:spcBef>
                <a:spcPct val="0"/>
              </a:spcBef>
              <a:spcAft>
                <a:spcPct val="0"/>
              </a:spcAft>
            </a:pPr>
            <a:endParaRPr lang="fr-FR" sz="2400" dirty="0" smtClean="0">
              <a:latin typeface="Arial" charset="0"/>
              <a:cs typeface="Arial" charset="0"/>
            </a:endParaRPr>
          </a:p>
          <a:p>
            <a:pPr lvl="0" eaLnBrk="0" fontAlgn="base" hangingPunct="0">
              <a:spcBef>
                <a:spcPct val="0"/>
              </a:spcBef>
              <a:spcAft>
                <a:spcPct val="0"/>
              </a:spcAft>
            </a:pPr>
            <a:r>
              <a:rPr lang="fr-FR" sz="2800" dirty="0" smtClean="0">
                <a:latin typeface="Times New Roman" pitchFamily="18" charset="0"/>
                <a:cs typeface="Times New Roman" pitchFamily="18" charset="0"/>
              </a:rPr>
              <a:t>Ainsi, afin d'objectiver au mieux les signes d'appels, la phase d'"</a:t>
            </a:r>
            <a:r>
              <a:rPr lang="fr-FR" sz="2800" b="1" dirty="0" smtClean="0">
                <a:latin typeface="Times New Roman" pitchFamily="18" charset="0"/>
                <a:cs typeface="Times New Roman" pitchFamily="18" charset="0"/>
              </a:rPr>
              <a:t>inspection</a:t>
            </a:r>
            <a:r>
              <a:rPr lang="fr-FR" sz="2800" dirty="0" smtClean="0">
                <a:latin typeface="Times New Roman" pitchFamily="18" charset="0"/>
                <a:cs typeface="Times New Roman" pitchFamily="18" charset="0"/>
              </a:rPr>
              <a:t>" est e</a:t>
            </a:r>
            <a:r>
              <a:rPr lang="fr-FR" sz="2800" dirty="0" smtClean="0">
                <a:latin typeface="Times New Roman" pitchFamily="18" charset="0"/>
                <a:cs typeface="Times New Roman" pitchFamily="18" charset="0"/>
                <a:hlinkClick r:id="rId2"/>
              </a:rPr>
              <a:t>ssentielle.</a:t>
            </a:r>
          </a:p>
          <a:p>
            <a:pPr lvl="0" eaLnBrk="0" fontAlgn="base" hangingPunct="0">
              <a:spcBef>
                <a:spcPct val="0"/>
              </a:spcBef>
              <a:spcAft>
                <a:spcPct val="0"/>
              </a:spcAft>
            </a:pPr>
            <a:r>
              <a:rPr lang="fr-FR" sz="2800" dirty="0" smtClean="0">
                <a:latin typeface="Times New Roman" pitchFamily="18" charset="0"/>
                <a:cs typeface="Times New Roman" pitchFamily="18" charset="0"/>
                <a:hlinkClick r:id="rId2"/>
              </a:rPr>
              <a:t>  </a:t>
            </a:r>
            <a:r>
              <a:rPr lang="fr-FR" sz="2800" dirty="0" smtClean="0">
                <a:latin typeface="Times New Roman" pitchFamily="18" charset="0"/>
                <a:cs typeface="Times New Roman" pitchFamily="18" charset="0"/>
              </a:rPr>
              <a:t> </a:t>
            </a:r>
          </a:p>
          <a:p>
            <a:pPr lvl="0" eaLnBrk="0" fontAlgn="base" hangingPunct="0">
              <a:spcBef>
                <a:spcPct val="0"/>
              </a:spcBef>
              <a:spcAft>
                <a:spcPct val="0"/>
              </a:spcAft>
            </a:pPr>
            <a:r>
              <a:rPr lang="fr-FR" sz="2800" dirty="0" smtClean="0">
                <a:latin typeface="Times New Roman" pitchFamily="18" charset="0"/>
                <a:cs typeface="Times New Roman" pitchFamily="18" charset="0"/>
              </a:rPr>
              <a:t>.</a:t>
            </a:r>
          </a:p>
          <a:p>
            <a:pPr lvl="0" eaLnBrk="0" fontAlgn="base" hangingPunct="0">
              <a:spcBef>
                <a:spcPct val="0"/>
              </a:spcBef>
              <a:spcAft>
                <a:spcPct val="0"/>
              </a:spcAft>
              <a:buFontTx/>
              <a:buChar char="•"/>
            </a:pPr>
            <a:endParaRPr lang="fr-FR"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845"/>
            <a:ext cx="9144000" cy="6063198"/>
          </a:xfrm>
          <a:prstGeom prst="rect">
            <a:avLst/>
          </a:prstGeom>
        </p:spPr>
        <p:txBody>
          <a:bodyPr wrap="square">
            <a:spAutoFit/>
          </a:bodyPr>
          <a:lstStyle/>
          <a:p>
            <a:r>
              <a:rPr lang="fr-FR" sz="2800" b="1" dirty="0" smtClean="0">
                <a:latin typeface="Times New Roman" pitchFamily="18" charset="0"/>
                <a:cs typeface="Times New Roman" pitchFamily="18" charset="0"/>
              </a:rPr>
              <a:t>Examen des onglons</a:t>
            </a:r>
          </a:p>
          <a:p>
            <a:r>
              <a:rPr lang="fr-FR" sz="2400" dirty="0" smtClean="0">
                <a:latin typeface="Times New Roman" pitchFamily="18" charset="0"/>
                <a:cs typeface="Times New Roman" pitchFamily="18" charset="0"/>
              </a:rPr>
              <a:t>Cet examen est très important car 80% des boiteries ont pour origine les onglons chez les bovins. Il nécessite une bonne contention, que ce soit pour le membre antérieur ou pour le membre postérieur d’où l’intérêt d’une bonne cage de contention.</a:t>
            </a:r>
          </a:p>
          <a:p>
            <a:r>
              <a:rPr lang="fr-FR" sz="2400" dirty="0" smtClean="0">
                <a:latin typeface="Times New Roman" pitchFamily="18" charset="0"/>
                <a:cs typeface="Times New Roman" pitchFamily="18" charset="0"/>
              </a:rPr>
              <a:t>Avant l'examen, il faut nettoyer les onglons (gratter avec le dos d'une rénette et avec une brosse).</a:t>
            </a:r>
          </a:p>
          <a:p>
            <a:r>
              <a:rPr lang="fr-FR" sz="2400" b="1" dirty="0" smtClean="0">
                <a:latin typeface="Times New Roman" pitchFamily="18" charset="0"/>
                <a:cs typeface="Times New Roman" pitchFamily="18" charset="0"/>
              </a:rPr>
              <a:t>A. Inspection</a:t>
            </a:r>
          </a:p>
          <a:p>
            <a:r>
              <a:rPr lang="fr-FR" sz="2400" b="1" dirty="0" smtClean="0">
                <a:latin typeface="Times New Roman" pitchFamily="18" charset="0"/>
                <a:cs typeface="Times New Roman" pitchFamily="18" charset="0"/>
              </a:rPr>
              <a:t>Un onglon normal </a:t>
            </a:r>
            <a:r>
              <a:rPr lang="fr-FR" sz="2400" dirty="0" smtClean="0">
                <a:latin typeface="Times New Roman" pitchFamily="18" charset="0"/>
                <a:cs typeface="Times New Roman" pitchFamily="18" charset="0"/>
              </a:rPr>
              <a:t>fait un angle de </a:t>
            </a:r>
            <a:r>
              <a:rPr lang="fr-FR" sz="2400" b="1" dirty="0" smtClean="0">
                <a:latin typeface="Times New Roman" pitchFamily="18" charset="0"/>
                <a:cs typeface="Times New Roman" pitchFamily="18" charset="0"/>
              </a:rPr>
              <a:t>50° </a:t>
            </a:r>
            <a:r>
              <a:rPr lang="fr-FR" sz="2400" dirty="0" smtClean="0">
                <a:latin typeface="Times New Roman" pitchFamily="18" charset="0"/>
                <a:cs typeface="Times New Roman" pitchFamily="18" charset="0"/>
              </a:rPr>
              <a:t>environ avec le sol, sa sole est deux fois plus longue que sa muraille et sa corne est lisse et unie. </a:t>
            </a:r>
          </a:p>
          <a:p>
            <a:r>
              <a:rPr lang="fr-FR" sz="2400" dirty="0" smtClean="0">
                <a:latin typeface="Times New Roman" pitchFamily="18" charset="0"/>
                <a:cs typeface="Times New Roman" pitchFamily="18" charset="0"/>
              </a:rPr>
              <a:t>On peut observer des onglons : </a:t>
            </a:r>
          </a:p>
          <a:p>
            <a:r>
              <a:rPr lang="fr-FR" sz="2400" dirty="0" smtClean="0">
                <a:latin typeface="Times New Roman" pitchFamily="18" charset="0"/>
                <a:cs typeface="Times New Roman" pitchFamily="18" charset="0"/>
              </a:rPr>
              <a:t>en sabot</a:t>
            </a:r>
            <a:br>
              <a:rPr lang="fr-FR" sz="2400" dirty="0" smtClean="0">
                <a:latin typeface="Times New Roman" pitchFamily="18" charset="0"/>
                <a:cs typeface="Times New Roman" pitchFamily="18" charset="0"/>
              </a:rPr>
            </a:b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en ciseaux</a:t>
            </a:r>
            <a:br>
              <a:rPr lang="fr-FR" sz="2400" dirty="0" smtClean="0">
                <a:latin typeface="Times New Roman" pitchFamily="18" charset="0"/>
                <a:cs typeface="Times New Roman" pitchFamily="18" charset="0"/>
              </a:rPr>
            </a:b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en tire-bouchon...</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fourbure">
            <a:hlinkClick r:id="rId2"/>
          </p:cNvPr>
          <p:cNvPicPr>
            <a:picLocks noChangeAspect="1" noChangeArrowheads="1"/>
          </p:cNvPicPr>
          <p:nvPr/>
        </p:nvPicPr>
        <p:blipFill>
          <a:blip r:embed="rId3"/>
          <a:srcRect/>
          <a:stretch>
            <a:fillRect/>
          </a:stretch>
        </p:blipFill>
        <p:spPr bwMode="auto">
          <a:xfrm>
            <a:off x="357158" y="0"/>
            <a:ext cx="7929618" cy="5357826"/>
          </a:xfrm>
          <a:prstGeom prst="rect">
            <a:avLst/>
          </a:prstGeom>
          <a:noFill/>
        </p:spPr>
      </p:pic>
      <p:sp>
        <p:nvSpPr>
          <p:cNvPr id="3" name="Rectangle 2"/>
          <p:cNvSpPr/>
          <p:nvPr/>
        </p:nvSpPr>
        <p:spPr>
          <a:xfrm>
            <a:off x="0" y="5429264"/>
            <a:ext cx="8858280" cy="1815882"/>
          </a:xfrm>
          <a:prstGeom prst="rect">
            <a:avLst/>
          </a:prstGeom>
        </p:spPr>
        <p:txBody>
          <a:bodyPr wrap="square">
            <a:spAutoFit/>
          </a:bodyPr>
          <a:lstStyle/>
          <a:p>
            <a:r>
              <a:rPr lang="fr-FR" sz="2800" u="sng" dirty="0" smtClean="0"/>
              <a:t>Vache présentant de la fourbure : la corne est allongée et présente de nombreuses fissures</a:t>
            </a:r>
            <a:r>
              <a:rPr lang="fr-FR" sz="2800" dirty="0" smtClean="0"/>
              <a:t> </a:t>
            </a:r>
          </a:p>
          <a:p>
            <a:r>
              <a:rPr lang="fr-FR" sz="2800" dirty="0" smtClean="0"/>
              <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panaris vue arrière">
            <a:hlinkClick r:id="rId2"/>
          </p:cNvPr>
          <p:cNvPicPr>
            <a:picLocks noChangeAspect="1" noChangeArrowheads="1"/>
          </p:cNvPicPr>
          <p:nvPr/>
        </p:nvPicPr>
        <p:blipFill>
          <a:blip r:embed="rId3"/>
          <a:srcRect/>
          <a:stretch>
            <a:fillRect/>
          </a:stretch>
        </p:blipFill>
        <p:spPr bwMode="auto">
          <a:xfrm>
            <a:off x="0" y="0"/>
            <a:ext cx="4572000" cy="4643446"/>
          </a:xfrm>
          <a:prstGeom prst="rect">
            <a:avLst/>
          </a:prstGeom>
          <a:noFill/>
        </p:spPr>
      </p:pic>
      <p:pic>
        <p:nvPicPr>
          <p:cNvPr id="22532" name="Picture 4" descr="panaris vue latérale">
            <a:hlinkClick r:id="rId4"/>
          </p:cNvPr>
          <p:cNvPicPr>
            <a:picLocks noChangeAspect="1" noChangeArrowheads="1"/>
          </p:cNvPicPr>
          <p:nvPr/>
        </p:nvPicPr>
        <p:blipFill>
          <a:blip r:embed="rId5"/>
          <a:srcRect/>
          <a:stretch>
            <a:fillRect/>
          </a:stretch>
        </p:blipFill>
        <p:spPr bwMode="auto">
          <a:xfrm>
            <a:off x="4643438" y="0"/>
            <a:ext cx="4500562" cy="5000636"/>
          </a:xfrm>
          <a:prstGeom prst="rect">
            <a:avLst/>
          </a:prstGeom>
          <a:noFill/>
        </p:spPr>
      </p:pic>
      <p:graphicFrame>
        <p:nvGraphicFramePr>
          <p:cNvPr id="4" name="Tableau 3"/>
          <p:cNvGraphicFramePr>
            <a:graphicFrameLocks noGrp="1"/>
          </p:cNvGraphicFramePr>
          <p:nvPr/>
        </p:nvGraphicFramePr>
        <p:xfrm>
          <a:off x="500002" y="5000636"/>
          <a:ext cx="8643998" cy="1857364"/>
        </p:xfrm>
        <a:graphic>
          <a:graphicData uri="http://schemas.openxmlformats.org/drawingml/2006/table">
            <a:tbl>
              <a:tblPr/>
              <a:tblGrid>
                <a:gridCol w="4321999"/>
                <a:gridCol w="4321999"/>
              </a:tblGrid>
              <a:tr h="1857364">
                <a:tc>
                  <a:txBody>
                    <a:bodyPr/>
                    <a:lstStyle/>
                    <a:p>
                      <a:pPr algn="ctr"/>
                      <a:r>
                        <a:rPr lang="fr-FR" sz="2400" u="sng" dirty="0"/>
                        <a:t>Vache présentant un panaris : le phlegmon </a:t>
                      </a:r>
                      <a:r>
                        <a:rPr lang="fr-FR" sz="2400" u="sng" dirty="0" err="1"/>
                        <a:t>interdigité</a:t>
                      </a:r>
                      <a:r>
                        <a:rPr lang="fr-FR" sz="2400" u="sng" dirty="0"/>
                        <a:t> est ici bien visible</a:t>
                      </a:r>
                      <a:r>
                        <a:rPr lang="fr-FR" sz="2400" dirty="0"/>
                        <a:t> </a:t>
                      </a:r>
                    </a:p>
                  </a:txBody>
                  <a:tcPr marL="19050" marR="19050" marT="19050" marB="19050">
                    <a:lnL>
                      <a:noFill/>
                    </a:lnL>
                    <a:lnR>
                      <a:noFill/>
                    </a:lnR>
                    <a:lnT>
                      <a:noFill/>
                    </a:lnT>
                    <a:lnB>
                      <a:noFill/>
                    </a:lnB>
                  </a:tcPr>
                </a:tc>
                <a:tc>
                  <a:txBody>
                    <a:bodyPr/>
                    <a:lstStyle/>
                    <a:p>
                      <a:pPr algn="ctr"/>
                      <a:r>
                        <a:rPr lang="fr-FR" sz="2400" dirty="0"/>
                        <a:t/>
                      </a:r>
                      <a:br>
                        <a:rPr lang="fr-FR" sz="2400" dirty="0"/>
                      </a:br>
                      <a:r>
                        <a:rPr lang="fr-FR" sz="2400" u="sng" dirty="0"/>
                        <a:t>Vache présentant un panaris : le bourrelet coronaire est </a:t>
                      </a:r>
                      <a:r>
                        <a:rPr lang="fr-FR" sz="2400" u="sng" dirty="0" err="1"/>
                        <a:t>oedémacié</a:t>
                      </a:r>
                      <a:r>
                        <a:rPr lang="fr-FR" sz="2400" u="sng" dirty="0"/>
                        <a:t> et congestionné</a:t>
                      </a:r>
                      <a:r>
                        <a:rPr lang="fr-FR" sz="2400" dirty="0"/>
                        <a:t> </a:t>
                      </a:r>
                    </a:p>
                  </a:txBody>
                  <a:tcPr marL="19050" marR="19050" marT="19050" marB="19050">
                    <a:lnL>
                      <a:noFill/>
                    </a:lnL>
                    <a:lnR>
                      <a:noFill/>
                    </a:lnR>
                    <a:lnT>
                      <a:noFill/>
                    </a:lnT>
                    <a:lnB>
                      <a:noFill/>
                    </a:lnB>
                  </a:tcPr>
                </a:tc>
              </a:tr>
            </a:tbl>
          </a:graphicData>
        </a:graphic>
      </p:graphicFrame>
      <p:pic>
        <p:nvPicPr>
          <p:cNvPr id="22533" name="Picture 5" descr="panaris vue latérale"/>
          <p:cNvPicPr>
            <a:picLocks noChangeAspect="1" noChangeArrowheads="1"/>
          </p:cNvPicPr>
          <p:nvPr/>
        </p:nvPicPr>
        <p:blipFill>
          <a:blip r:embed="rId5"/>
          <a:srcRect/>
          <a:stretch>
            <a:fillRect/>
          </a:stretch>
        </p:blipFill>
        <p:spPr bwMode="auto">
          <a:xfrm>
            <a:off x="8501090" y="2143116"/>
            <a:ext cx="2905125" cy="2486025"/>
          </a:xfrm>
          <a:prstGeom prst="rect">
            <a:avLst/>
          </a:prstGeom>
          <a:noFill/>
        </p:spPr>
      </p:pic>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2918"/>
            <a:ext cx="8572528" cy="5509200"/>
          </a:xfrm>
          <a:prstGeom prst="rect">
            <a:avLst/>
          </a:prstGeom>
        </p:spPr>
        <p:txBody>
          <a:bodyPr wrap="square">
            <a:spAutoFit/>
          </a:bodyPr>
          <a:lstStyle/>
          <a:p>
            <a:r>
              <a:rPr lang="fr-FR" sz="2400" dirty="0" smtClean="0"/>
              <a:t>Les </a:t>
            </a:r>
            <a:r>
              <a:rPr lang="fr-FR" sz="3200" dirty="0" smtClean="0">
                <a:latin typeface="Times New Roman" pitchFamily="18" charset="0"/>
                <a:cs typeface="Times New Roman" pitchFamily="18" charset="0"/>
              </a:rPr>
              <a:t>ruptures de la cornes ou pertes de substances possibles sont : </a:t>
            </a:r>
          </a:p>
          <a:p>
            <a:r>
              <a:rPr lang="fr-FR" sz="3200" dirty="0" smtClean="0">
                <a:latin typeface="Times New Roman" pitchFamily="18" charset="0"/>
                <a:cs typeface="Times New Roman" pitchFamily="18" charset="0"/>
              </a:rPr>
              <a:t>des </a:t>
            </a:r>
            <a:r>
              <a:rPr lang="fr-FR" sz="3200" b="1" dirty="0" smtClean="0">
                <a:latin typeface="Times New Roman" pitchFamily="18" charset="0"/>
                <a:cs typeface="Times New Roman" pitchFamily="18" charset="0"/>
              </a:rPr>
              <a:t>cassures</a:t>
            </a:r>
            <a:r>
              <a:rPr lang="fr-FR" sz="3200" dirty="0" smtClean="0">
                <a:latin typeface="Times New Roman" pitchFamily="18" charset="0"/>
                <a:cs typeface="Times New Roman" pitchFamily="18" charset="0"/>
              </a:rPr>
              <a:t> de l’onglon</a:t>
            </a:r>
            <a:br>
              <a:rPr lang="fr-FR" sz="3200" dirty="0" smtClean="0">
                <a:latin typeface="Times New Roman" pitchFamily="18" charset="0"/>
                <a:cs typeface="Times New Roman" pitchFamily="18" charset="0"/>
              </a:rPr>
            </a:br>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des </a:t>
            </a:r>
            <a:r>
              <a:rPr lang="fr-FR" sz="3200" b="1" dirty="0" smtClean="0">
                <a:latin typeface="Times New Roman" pitchFamily="18" charset="0"/>
                <a:cs typeface="Times New Roman" pitchFamily="18" charset="0"/>
              </a:rPr>
              <a:t>seimes</a:t>
            </a: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de la </a:t>
            </a:r>
            <a:r>
              <a:rPr lang="fr-FR" sz="3200" dirty="0" smtClean="0">
                <a:latin typeface="Times New Roman" pitchFamily="18" charset="0"/>
                <a:cs typeface="Times New Roman" pitchFamily="18" charset="0"/>
                <a:hlinkClick r:id="rId2"/>
              </a:rPr>
              <a:t>fourbure</a:t>
            </a: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des </a:t>
            </a:r>
            <a:r>
              <a:rPr lang="fr-FR" sz="3200" b="1" dirty="0" smtClean="0">
                <a:latin typeface="Times New Roman" pitchFamily="18" charset="0"/>
                <a:cs typeface="Times New Roman" pitchFamily="18" charset="0"/>
              </a:rPr>
              <a:t>ulcères</a:t>
            </a:r>
            <a:r>
              <a:rPr lang="fr-FR" sz="3200" dirty="0" smtClean="0">
                <a:latin typeface="Times New Roman" pitchFamily="18" charset="0"/>
                <a:cs typeface="Times New Roman" pitchFamily="18" charset="0"/>
              </a:rPr>
              <a:t> de la sole</a:t>
            </a:r>
            <a:br>
              <a:rPr lang="fr-FR" sz="3200" dirty="0" smtClean="0">
                <a:latin typeface="Times New Roman" pitchFamily="18" charset="0"/>
                <a:cs typeface="Times New Roman" pitchFamily="18" charset="0"/>
              </a:rPr>
            </a:br>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des </a:t>
            </a:r>
            <a:r>
              <a:rPr lang="fr-FR" sz="3200" b="1" dirty="0" smtClean="0">
                <a:latin typeface="Times New Roman" pitchFamily="18" charset="0"/>
                <a:cs typeface="Times New Roman" pitchFamily="18" charset="0"/>
              </a:rPr>
              <a:t>cerises</a:t>
            </a:r>
            <a:r>
              <a:rPr lang="fr-FR" sz="3200" dirty="0" smtClean="0">
                <a:latin typeface="Times New Roman" pitchFamily="18" charset="0"/>
                <a:cs typeface="Times New Roman" pitchFamily="18" charset="0"/>
              </a:rPr>
              <a:t>...</a:t>
            </a: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71480"/>
            <a:ext cx="9144000" cy="4708981"/>
          </a:xfrm>
          <a:prstGeom prst="rect">
            <a:avLst/>
          </a:prstGeom>
        </p:spPr>
        <p:txBody>
          <a:bodyPr wrap="square">
            <a:spAutoFit/>
          </a:bodyPr>
          <a:lstStyle/>
          <a:p>
            <a:r>
              <a:rPr lang="fr-FR" sz="2800" dirty="0" smtClean="0">
                <a:latin typeface="Times New Roman" pitchFamily="18" charset="0"/>
                <a:cs typeface="Times New Roman" pitchFamily="18" charset="0"/>
              </a:rPr>
              <a:t>Il ne faut pas négliger l’examen de l'</a:t>
            </a:r>
            <a:r>
              <a:rPr lang="fr-FR" sz="2800" b="1" dirty="0" smtClean="0">
                <a:latin typeface="Times New Roman" pitchFamily="18" charset="0"/>
                <a:cs typeface="Times New Roman" pitchFamily="18" charset="0"/>
              </a:rPr>
              <a:t>espace </a:t>
            </a:r>
            <a:r>
              <a:rPr lang="fr-FR" sz="2800" b="1" dirty="0" err="1" smtClean="0">
                <a:latin typeface="Times New Roman" pitchFamily="18" charset="0"/>
                <a:cs typeface="Times New Roman" pitchFamily="18" charset="0"/>
              </a:rPr>
              <a:t>interdigité</a:t>
            </a:r>
            <a:r>
              <a:rPr lang="fr-FR" sz="2800" dirty="0" smtClean="0">
                <a:latin typeface="Times New Roman" pitchFamily="18" charset="0"/>
                <a:cs typeface="Times New Roman" pitchFamily="18" charset="0"/>
              </a:rPr>
              <a:t> : </a:t>
            </a:r>
          </a:p>
          <a:p>
            <a:r>
              <a:rPr lang="fr-FR" sz="2800" dirty="0" smtClean="0">
                <a:latin typeface="Times New Roman" pitchFamily="18" charset="0"/>
                <a:cs typeface="Times New Roman" pitchFamily="18" charset="0"/>
              </a:rPr>
              <a:t>nécrose superficielle ou profonde</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formation hyperplasique (limace ou </a:t>
            </a:r>
            <a:r>
              <a:rPr lang="fr-FR" sz="2800" dirty="0" err="1" smtClean="0">
                <a:latin typeface="Times New Roman" pitchFamily="18" charset="0"/>
                <a:cs typeface="Times New Roman" pitchFamily="18" charset="0"/>
              </a:rPr>
              <a:t>tyloma</a:t>
            </a:r>
            <a:r>
              <a:rPr lang="fr-FR" sz="2800" dirty="0" smtClean="0">
                <a:latin typeface="Times New Roman" pitchFamily="18" charset="0"/>
                <a:cs typeface="Times New Roman" pitchFamily="18" charset="0"/>
              </a:rPr>
              <a:t>)</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dermite (fourchet) (</a:t>
            </a:r>
            <a:r>
              <a:rPr lang="fr-FR" sz="2800" dirty="0" err="1" smtClean="0">
                <a:latin typeface="Times New Roman" pitchFamily="18" charset="0"/>
                <a:cs typeface="Times New Roman" pitchFamily="18" charset="0"/>
              </a:rPr>
              <a:t>cf</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Fusobacterium</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necroforum</a:t>
            </a:r>
            <a:r>
              <a:rPr lang="fr-FR" sz="2800" dirty="0" smtClean="0">
                <a:latin typeface="Times New Roman" pitchFamily="18" charset="0"/>
                <a:cs typeface="Times New Roman" pitchFamily="18" charset="0"/>
              </a:rPr>
              <a:t> et </a:t>
            </a:r>
            <a:r>
              <a:rPr lang="fr-FR" sz="2800" dirty="0" err="1" smtClean="0">
                <a:latin typeface="Times New Roman" pitchFamily="18" charset="0"/>
                <a:cs typeface="Times New Roman" pitchFamily="18" charset="0"/>
              </a:rPr>
              <a:t>Bacteroïdes</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nodosus</a:t>
            </a:r>
            <a:r>
              <a:rPr lang="fr-FR" sz="2800" dirty="0" smtClean="0">
                <a:latin typeface="Times New Roman" pitchFamily="18" charset="0"/>
                <a:cs typeface="Times New Roman" pitchFamily="18" charset="0"/>
              </a:rPr>
              <a:t>)</a:t>
            </a:r>
            <a:br>
              <a:rPr lang="fr-FR" sz="2800" dirty="0" smtClean="0">
                <a:latin typeface="Times New Roman" pitchFamily="18" charset="0"/>
                <a:cs typeface="Times New Roman" pitchFamily="18" charset="0"/>
              </a:rPr>
            </a:b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phlegmon </a:t>
            </a:r>
            <a:r>
              <a:rPr lang="fr-FR" sz="2800" dirty="0" err="1" smtClean="0">
                <a:latin typeface="Times New Roman" pitchFamily="18" charset="0"/>
                <a:cs typeface="Times New Roman" pitchFamily="18" charset="0"/>
              </a:rPr>
              <a:t>interdigité</a:t>
            </a:r>
            <a:r>
              <a:rPr lang="fr-FR" sz="2800" dirty="0" smtClean="0">
                <a:latin typeface="Times New Roman" pitchFamily="18" charset="0"/>
                <a:cs typeface="Times New Roman" pitchFamily="18" charset="0"/>
              </a:rPr>
              <a:t> ("panaris")...</a:t>
            </a:r>
          </a:p>
          <a:p>
            <a:r>
              <a:rPr lang="fr-FR" sz="2400" dirty="0" smtClean="0"/>
              <a:t/>
            </a:r>
            <a:br>
              <a:rPr lang="fr-FR" sz="2400" dirty="0" smtClean="0"/>
            </a:br>
            <a:endParaRPr lang="fr-F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428604"/>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cs typeface="Arial" charset="0"/>
              </a:rPr>
              <a:t>B</a:t>
            </a:r>
            <a:r>
              <a:rPr kumimoji="0" lang="fr-FR" sz="2800" b="1" i="0" u="none" strike="noStrike" cap="none" normalizeH="0" baseline="0" dirty="0" smtClean="0">
                <a:ln>
                  <a:noFill/>
                </a:ln>
                <a:solidFill>
                  <a:schemeClr val="tx1"/>
                </a:solidFill>
                <a:effectLst/>
                <a:latin typeface="Arial" charset="0"/>
                <a:cs typeface="Arial" charset="0"/>
              </a:rPr>
              <a:t>. Palpation-pression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cs typeface="Arial" charset="0"/>
              </a:rPr>
              <a:t>On peut ensuite comparer la </a:t>
            </a:r>
            <a:r>
              <a:rPr kumimoji="0" lang="fr-FR" sz="2800" b="1" i="0" u="none" strike="noStrike" cap="none" normalizeH="0" baseline="0" dirty="0" smtClean="0">
                <a:ln>
                  <a:noFill/>
                </a:ln>
                <a:solidFill>
                  <a:schemeClr val="tx1"/>
                </a:solidFill>
                <a:effectLst/>
                <a:latin typeface="Arial" charset="0"/>
                <a:cs typeface="Arial" charset="0"/>
              </a:rPr>
              <a:t>température</a:t>
            </a:r>
            <a:r>
              <a:rPr kumimoji="0" lang="fr-FR" sz="2800" b="0" i="0" u="none" strike="noStrike" cap="none" normalizeH="0" baseline="0" dirty="0" smtClean="0">
                <a:ln>
                  <a:noFill/>
                </a:ln>
                <a:solidFill>
                  <a:schemeClr val="tx1"/>
                </a:solidFill>
                <a:effectLst/>
                <a:latin typeface="Arial" charset="0"/>
                <a:cs typeface="Arial" charset="0"/>
              </a:rPr>
              <a:t> des onglons, apprécier leur </a:t>
            </a:r>
            <a:r>
              <a:rPr kumimoji="0" lang="fr-FR" sz="2800" b="1" i="0" u="none" strike="noStrike" cap="none" normalizeH="0" baseline="0" dirty="0" smtClean="0">
                <a:ln>
                  <a:noFill/>
                </a:ln>
                <a:solidFill>
                  <a:schemeClr val="tx1"/>
                </a:solidFill>
                <a:effectLst/>
                <a:latin typeface="Arial" charset="0"/>
                <a:cs typeface="Arial" charset="0"/>
              </a:rPr>
              <a:t>consistance</a:t>
            </a:r>
            <a:r>
              <a:rPr kumimoji="0" lang="fr-FR" sz="2800" b="0" i="0" u="none" strike="noStrike" cap="none" normalizeH="0" baseline="0" dirty="0" smtClean="0">
                <a:ln>
                  <a:noFill/>
                </a:ln>
                <a:solidFill>
                  <a:schemeClr val="tx1"/>
                </a:solidFill>
                <a:effectLst/>
                <a:latin typeface="Arial" charset="0"/>
                <a:cs typeface="Arial" charset="0"/>
              </a:rPr>
              <a:t> et leur </a:t>
            </a:r>
            <a:r>
              <a:rPr kumimoji="0" lang="fr-FR" sz="2800" b="1" i="0" u="none" strike="noStrike" cap="none" normalizeH="0" baseline="0" dirty="0" smtClean="0">
                <a:ln>
                  <a:noFill/>
                </a:ln>
                <a:solidFill>
                  <a:schemeClr val="tx1"/>
                </a:solidFill>
                <a:effectLst/>
                <a:latin typeface="Arial" charset="0"/>
                <a:cs typeface="Arial" charset="0"/>
              </a:rPr>
              <a:t>sensibilité</a:t>
            </a:r>
            <a:r>
              <a:rPr kumimoji="0" lang="fr-FR" sz="2800" b="0" i="0" u="none" strike="noStrike" cap="none" normalizeH="0" baseline="0" dirty="0" smtClean="0">
                <a:ln>
                  <a:noFill/>
                </a:ln>
                <a:solidFill>
                  <a:schemeClr val="tx1"/>
                </a:solidFill>
                <a:effectLst/>
                <a:latin typeface="Arial" charset="0"/>
                <a:cs typeface="Arial" charset="0"/>
              </a:rPr>
              <a:t> (mobilisation des onglons, les uns par rapport aux autres).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cs typeface="Arial" charset="0"/>
              </a:rPr>
              <a:t>L’utilisation d’une </a:t>
            </a:r>
            <a:r>
              <a:rPr kumimoji="0" lang="fr-FR" sz="2800" b="1" i="0" u="none" strike="noStrike" cap="none" normalizeH="0" baseline="0" dirty="0" smtClean="0">
                <a:ln>
                  <a:noFill/>
                </a:ln>
                <a:solidFill>
                  <a:schemeClr val="tx1"/>
                </a:solidFill>
                <a:effectLst/>
                <a:latin typeface="Arial" charset="0"/>
                <a:cs typeface="Arial" charset="0"/>
              </a:rPr>
              <a:t>pince à sonder</a:t>
            </a:r>
            <a:r>
              <a:rPr kumimoji="0" lang="fr-FR" sz="2800" b="0" i="0" u="none" strike="noStrike" cap="none" normalizeH="0" baseline="0" dirty="0" smtClean="0">
                <a:ln>
                  <a:noFill/>
                </a:ln>
                <a:solidFill>
                  <a:schemeClr val="tx1"/>
                </a:solidFill>
                <a:effectLst/>
                <a:latin typeface="Arial" charset="0"/>
                <a:cs typeface="Arial" charset="0"/>
              </a:rPr>
              <a:t> et de l’</a:t>
            </a:r>
            <a:r>
              <a:rPr kumimoji="0" lang="fr-FR" sz="2800" b="1" i="0" u="none" strike="noStrike" cap="none" normalizeH="0" baseline="0" dirty="0" smtClean="0">
                <a:ln>
                  <a:noFill/>
                </a:ln>
                <a:solidFill>
                  <a:schemeClr val="tx1"/>
                </a:solidFill>
                <a:effectLst/>
                <a:latin typeface="Arial" charset="0"/>
                <a:cs typeface="Arial" charset="0"/>
              </a:rPr>
              <a:t>anesthésie</a:t>
            </a:r>
            <a:r>
              <a:rPr kumimoji="0" lang="fr-FR" sz="2800" b="0" i="0" u="none" strike="noStrike" cap="none" normalizeH="0" baseline="0" dirty="0" smtClean="0">
                <a:ln>
                  <a:noFill/>
                </a:ln>
                <a:solidFill>
                  <a:schemeClr val="tx1"/>
                </a:solidFill>
                <a:effectLst/>
                <a:latin typeface="Arial" charset="0"/>
                <a:cs typeface="Arial" charset="0"/>
              </a:rPr>
              <a:t> étagée peut permettre de localiser plus précisément l</a:t>
            </a:r>
            <a:r>
              <a:rPr kumimoji="0" lang="fr-FR" sz="2800" b="0" i="0" u="none" strike="noStrike" cap="none" normalizeH="0" baseline="0" dirty="0" smtClean="0">
                <a:ln>
                  <a:noFill/>
                </a:ln>
                <a:solidFill>
                  <a:schemeClr val="tx1"/>
                </a:solidFill>
                <a:effectLst/>
                <a:latin typeface="Arial" charset="0"/>
                <a:cs typeface="Arial" charset="0"/>
                <a:hlinkClick r:id="rId2"/>
              </a:rPr>
              <a:t>a b</a:t>
            </a:r>
            <a:r>
              <a:rPr kumimoji="0" lang="fr-FR" sz="2800" b="0" i="0" u="none" strike="noStrike" cap="none" normalizeH="0" baseline="0" dirty="0" smtClean="0">
                <a:ln>
                  <a:noFill/>
                </a:ln>
                <a:solidFill>
                  <a:schemeClr val="tx1"/>
                </a:solidFill>
                <a:effectLst/>
                <a:latin typeface="Arial" charset="0"/>
                <a:cs typeface="Arial" charset="0"/>
                <a:hlinkClick r:id="rId3"/>
              </a:rPr>
              <a:t>oiterie.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cs typeface="Arial" charset="0"/>
                <a:hlinkClick r:id="rId3"/>
              </a:rPr>
              <a:t>     </a:t>
            </a:r>
            <a:r>
              <a:rPr kumimoji="0" lang="fr-FR" sz="28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charset="0"/>
                <a:cs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charset="0"/>
              <a:cs typeface="Arial" charset="0"/>
            </a:endParaRPr>
          </a:p>
        </p:txBody>
      </p:sp>
      <p:sp>
        <p:nvSpPr>
          <p:cNvPr id="19458" name="AutoShape 2" descr="precedent">
            <a:hlinkClick r:id="rId2"/>
          </p:cNvPr>
          <p:cNvSpPr>
            <a:spLocks noChangeAspect="1" noChangeArrowheads="1"/>
          </p:cNvSpPr>
          <p:nvPr/>
        </p:nvSpPr>
        <p:spPr bwMode="auto">
          <a:xfrm>
            <a:off x="155575" y="214313"/>
            <a:ext cx="476250" cy="1905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459" name="AutoShape 3" descr="suivant">
            <a:hlinkClick r:id="rId3"/>
          </p:cNvPr>
          <p:cNvSpPr>
            <a:spLocks noChangeAspect="1" noChangeArrowheads="1"/>
          </p:cNvSpPr>
          <p:nvPr/>
        </p:nvSpPr>
        <p:spPr bwMode="auto">
          <a:xfrm>
            <a:off x="325438" y="214313"/>
            <a:ext cx="476250" cy="1905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645</Words>
  <PresentationFormat>Affichage à l'écran (4:3)</PresentationFormat>
  <Paragraphs>119</Paragraphs>
  <Slides>27</Slides>
  <Notes>1</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mini hp</dc:creator>
  <cp:lastModifiedBy>mini hp</cp:lastModifiedBy>
  <cp:revision>14</cp:revision>
  <dcterms:created xsi:type="dcterms:W3CDTF">2014-05-18T14:25:46Z</dcterms:created>
  <dcterms:modified xsi:type="dcterms:W3CDTF">2014-05-20T12:39:59Z</dcterms:modified>
</cp:coreProperties>
</file>