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3" r:id="rId12"/>
    <p:sldId id="262" r:id="rId13"/>
    <p:sldId id="272" r:id="rId14"/>
    <p:sldId id="271" r:id="rId15"/>
    <p:sldId id="264" r:id="rId16"/>
    <p:sldId id="265" r:id="rId17"/>
    <p:sldId id="273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4997-5819-47EA-810A-175D1C1E02FF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BC23-B9C7-4C90-B56E-75BFD51D51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ive_4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572560" cy="6357982"/>
          </a:xfrm>
        </p:spPr>
        <p:txBody>
          <a:bodyPr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>
              <a:solidFill>
                <a:schemeClr val="tx1"/>
              </a:solidFill>
            </a:endParaRPr>
          </a:p>
          <a:p>
            <a:r>
              <a:rPr lang="fr-FR" smtClean="0">
                <a:solidFill>
                  <a:schemeClr val="tx1"/>
                </a:solidFill>
              </a:rPr>
              <a:t>PIROPLASMOSES BOVINES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1692275" y="333375"/>
            <a:ext cx="6696075" cy="5881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i="0" u="none"/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 flipV="1">
            <a:off x="4932363" y="2924175"/>
            <a:ext cx="144462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5003800" y="2924175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5003800" y="2924175"/>
            <a:ext cx="2447925" cy="2376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V="1">
            <a:off x="5003800" y="1268413"/>
            <a:ext cx="2520950" cy="16557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 flipV="1">
            <a:off x="5003800" y="333375"/>
            <a:ext cx="431800" cy="2590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 flipH="1">
            <a:off x="2916238" y="2924175"/>
            <a:ext cx="2087562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3995738" y="0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Larve</a:t>
            </a: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6372225" y="260350"/>
            <a:ext cx="125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Nymphe</a:t>
            </a:r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 flipH="1" flipV="1">
            <a:off x="3779838" y="549275"/>
            <a:ext cx="1223962" cy="23749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7786688" y="135731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Adulte 2</a:t>
            </a:r>
          </a:p>
        </p:txBody>
      </p:sp>
      <p:sp>
        <p:nvSpPr>
          <p:cNvPr id="37901" name="Oval 16"/>
          <p:cNvSpPr>
            <a:spLocks noChangeArrowheads="1"/>
          </p:cNvSpPr>
          <p:nvPr/>
        </p:nvSpPr>
        <p:spPr bwMode="auto">
          <a:xfrm>
            <a:off x="6715125" y="3857625"/>
            <a:ext cx="720725" cy="6477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902" name="Text Box 20"/>
          <p:cNvSpPr txBox="1">
            <a:spLocks noChangeArrowheads="1"/>
          </p:cNvSpPr>
          <p:nvPr/>
        </p:nvSpPr>
        <p:spPr bwMode="auto">
          <a:xfrm>
            <a:off x="3995738" y="476250"/>
            <a:ext cx="150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      </a:t>
            </a:r>
            <a:r>
              <a:rPr lang="fr-FR" sz="1600" b="1" i="0" u="none"/>
              <a:t>Estomac</a:t>
            </a:r>
          </a:p>
          <a:p>
            <a:pPr>
              <a:spcBef>
                <a:spcPct val="50000"/>
              </a:spcBef>
            </a:pPr>
            <a:r>
              <a:rPr lang="fr-FR" sz="1600" i="0" u="none"/>
              <a:t>Haemolymphe</a:t>
            </a:r>
          </a:p>
        </p:txBody>
      </p:sp>
      <p:sp>
        <p:nvSpPr>
          <p:cNvPr id="37903" name="Text Box 21"/>
          <p:cNvSpPr txBox="1">
            <a:spLocks noChangeArrowheads="1"/>
          </p:cNvSpPr>
          <p:nvPr/>
        </p:nvSpPr>
        <p:spPr bwMode="auto">
          <a:xfrm>
            <a:off x="5651500" y="692150"/>
            <a:ext cx="1296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Glandes salivaires</a:t>
            </a:r>
          </a:p>
        </p:txBody>
      </p:sp>
      <p:sp>
        <p:nvSpPr>
          <p:cNvPr id="37904" name="Text Box 22"/>
          <p:cNvSpPr txBox="1">
            <a:spLocks noChangeArrowheads="1"/>
          </p:cNvSpPr>
          <p:nvPr/>
        </p:nvSpPr>
        <p:spPr bwMode="auto">
          <a:xfrm>
            <a:off x="6011863" y="2205038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Glandes             Ovaires salivaires</a:t>
            </a:r>
          </a:p>
        </p:txBody>
      </p:sp>
      <p:sp>
        <p:nvSpPr>
          <p:cNvPr id="37905" name="Line 23"/>
          <p:cNvSpPr>
            <a:spLocks noChangeShapeType="1"/>
          </p:cNvSpPr>
          <p:nvPr/>
        </p:nvSpPr>
        <p:spPr bwMode="auto">
          <a:xfrm>
            <a:off x="6588125" y="981075"/>
            <a:ext cx="107950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 flipH="1">
            <a:off x="6516688" y="1052513"/>
            <a:ext cx="71437" cy="1152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07" name="Line 25"/>
          <p:cNvSpPr>
            <a:spLocks noChangeShapeType="1"/>
          </p:cNvSpPr>
          <p:nvPr/>
        </p:nvSpPr>
        <p:spPr bwMode="auto">
          <a:xfrm>
            <a:off x="7740650" y="2492375"/>
            <a:ext cx="0" cy="215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08" name="Text Box 26"/>
          <p:cNvSpPr txBox="1">
            <a:spLocks noChangeArrowheads="1"/>
          </p:cNvSpPr>
          <p:nvPr/>
        </p:nvSpPr>
        <p:spPr bwMode="auto">
          <a:xfrm>
            <a:off x="7380288" y="2636838"/>
            <a:ext cx="86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oeufs</a:t>
            </a:r>
          </a:p>
        </p:txBody>
      </p:sp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563938" y="692150"/>
            <a:ext cx="720725" cy="144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>
            <a:off x="4787900" y="692150"/>
            <a:ext cx="0" cy="215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11" name="Text Box 33"/>
          <p:cNvSpPr txBox="1">
            <a:spLocks noChangeArrowheads="1"/>
          </p:cNvSpPr>
          <p:nvPr/>
        </p:nvSpPr>
        <p:spPr bwMode="auto">
          <a:xfrm>
            <a:off x="4140200" y="3933825"/>
            <a:ext cx="208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Caecums gastriques</a:t>
            </a:r>
          </a:p>
        </p:txBody>
      </p:sp>
      <p:sp>
        <p:nvSpPr>
          <p:cNvPr id="37912" name="Text Box 34"/>
          <p:cNvSpPr txBox="1">
            <a:spLocks noChangeArrowheads="1"/>
          </p:cNvSpPr>
          <p:nvPr/>
        </p:nvSpPr>
        <p:spPr bwMode="auto">
          <a:xfrm>
            <a:off x="4500563" y="4437063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(Sexualité ?)</a:t>
            </a:r>
          </a:p>
        </p:txBody>
      </p:sp>
      <p:sp>
        <p:nvSpPr>
          <p:cNvPr id="37914" name="Line 36"/>
          <p:cNvSpPr>
            <a:spLocks noChangeShapeType="1"/>
          </p:cNvSpPr>
          <p:nvPr/>
        </p:nvSpPr>
        <p:spPr bwMode="auto">
          <a:xfrm flipH="1">
            <a:off x="5786438" y="4214813"/>
            <a:ext cx="792162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15" name="Line 37"/>
          <p:cNvSpPr>
            <a:spLocks noChangeShapeType="1"/>
          </p:cNvSpPr>
          <p:nvPr/>
        </p:nvSpPr>
        <p:spPr bwMode="auto">
          <a:xfrm>
            <a:off x="5219700" y="836613"/>
            <a:ext cx="5032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16" name="Text Box 38"/>
          <p:cNvSpPr txBox="1">
            <a:spLocks noChangeArrowheads="1"/>
          </p:cNvSpPr>
          <p:nvPr/>
        </p:nvSpPr>
        <p:spPr bwMode="auto">
          <a:xfrm>
            <a:off x="1835150" y="3573463"/>
            <a:ext cx="2449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Epithélium gastrique</a:t>
            </a:r>
          </a:p>
        </p:txBody>
      </p:sp>
      <p:sp>
        <p:nvSpPr>
          <p:cNvPr id="37917" name="Text Box 39"/>
          <p:cNvSpPr txBox="1">
            <a:spLocks noChangeArrowheads="1"/>
          </p:cNvSpPr>
          <p:nvPr/>
        </p:nvSpPr>
        <p:spPr bwMode="auto">
          <a:xfrm>
            <a:off x="2051050" y="2997200"/>
            <a:ext cx="2016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Tubes de Malpighi</a:t>
            </a:r>
          </a:p>
        </p:txBody>
      </p:sp>
      <p:sp>
        <p:nvSpPr>
          <p:cNvPr id="37918" name="Line 40"/>
          <p:cNvSpPr>
            <a:spLocks noChangeShapeType="1"/>
          </p:cNvSpPr>
          <p:nvPr/>
        </p:nvSpPr>
        <p:spPr bwMode="auto">
          <a:xfrm flipH="1" flipV="1">
            <a:off x="3203575" y="3860800"/>
            <a:ext cx="1008063" cy="288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19" name="Line 41"/>
          <p:cNvSpPr>
            <a:spLocks noChangeShapeType="1"/>
          </p:cNvSpPr>
          <p:nvPr/>
        </p:nvSpPr>
        <p:spPr bwMode="auto">
          <a:xfrm flipV="1">
            <a:off x="2843213" y="3284538"/>
            <a:ext cx="0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20" name="Text Box 42"/>
          <p:cNvSpPr txBox="1">
            <a:spLocks noChangeArrowheads="1"/>
          </p:cNvSpPr>
          <p:nvPr/>
        </p:nvSpPr>
        <p:spPr bwMode="auto">
          <a:xfrm>
            <a:off x="2195513" y="2349500"/>
            <a:ext cx="2087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Haemolymphe</a:t>
            </a:r>
          </a:p>
        </p:txBody>
      </p:sp>
      <p:sp>
        <p:nvSpPr>
          <p:cNvPr id="37921" name="Line 43"/>
          <p:cNvSpPr>
            <a:spLocks noChangeShapeType="1"/>
          </p:cNvSpPr>
          <p:nvPr/>
        </p:nvSpPr>
        <p:spPr bwMode="auto">
          <a:xfrm flipV="1">
            <a:off x="2843213" y="2636838"/>
            <a:ext cx="0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22" name="Line 44"/>
          <p:cNvSpPr>
            <a:spLocks noChangeShapeType="1"/>
          </p:cNvSpPr>
          <p:nvPr/>
        </p:nvSpPr>
        <p:spPr bwMode="auto">
          <a:xfrm flipV="1">
            <a:off x="2843213" y="1989138"/>
            <a:ext cx="0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23" name="Text Box 45"/>
          <p:cNvSpPr txBox="1">
            <a:spLocks noChangeArrowheads="1"/>
          </p:cNvSpPr>
          <p:nvPr/>
        </p:nvSpPr>
        <p:spPr bwMode="auto">
          <a:xfrm>
            <a:off x="2484438" y="1557338"/>
            <a:ext cx="1223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Ovaire</a:t>
            </a:r>
          </a:p>
        </p:txBody>
      </p:sp>
      <p:sp>
        <p:nvSpPr>
          <p:cNvPr id="37924" name="Line 46"/>
          <p:cNvSpPr>
            <a:spLocks noChangeShapeType="1"/>
          </p:cNvSpPr>
          <p:nvPr/>
        </p:nvSpPr>
        <p:spPr bwMode="auto">
          <a:xfrm flipV="1">
            <a:off x="2771775" y="1268413"/>
            <a:ext cx="287338" cy="288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25" name="Text Box 47"/>
          <p:cNvSpPr txBox="1">
            <a:spLocks noChangeArrowheads="1"/>
          </p:cNvSpPr>
          <p:nvPr/>
        </p:nvSpPr>
        <p:spPr bwMode="auto">
          <a:xfrm>
            <a:off x="2987675" y="908050"/>
            <a:ext cx="86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Oeufs</a:t>
            </a:r>
          </a:p>
        </p:txBody>
      </p:sp>
      <p:sp>
        <p:nvSpPr>
          <p:cNvPr id="37926" name="Line 48"/>
          <p:cNvSpPr>
            <a:spLocks noChangeShapeType="1"/>
          </p:cNvSpPr>
          <p:nvPr/>
        </p:nvSpPr>
        <p:spPr bwMode="auto">
          <a:xfrm flipH="1">
            <a:off x="1042988" y="47625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27" name="Line 49"/>
          <p:cNvSpPr>
            <a:spLocks noChangeShapeType="1"/>
          </p:cNvSpPr>
          <p:nvPr/>
        </p:nvSpPr>
        <p:spPr bwMode="auto">
          <a:xfrm>
            <a:off x="1042988" y="476250"/>
            <a:ext cx="0" cy="60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28" name="Line 51"/>
          <p:cNvSpPr>
            <a:spLocks noChangeShapeType="1"/>
          </p:cNvSpPr>
          <p:nvPr/>
        </p:nvSpPr>
        <p:spPr bwMode="auto">
          <a:xfrm>
            <a:off x="1042988" y="6524625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29" name="Line 52"/>
          <p:cNvSpPr>
            <a:spLocks noChangeShapeType="1"/>
          </p:cNvSpPr>
          <p:nvPr/>
        </p:nvSpPr>
        <p:spPr bwMode="auto">
          <a:xfrm flipH="1" flipV="1">
            <a:off x="7524750" y="5445125"/>
            <a:ext cx="714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30" name="Text Box 53"/>
          <p:cNvSpPr txBox="1">
            <a:spLocks noChangeArrowheads="1"/>
          </p:cNvSpPr>
          <p:nvPr/>
        </p:nvSpPr>
        <p:spPr bwMode="auto">
          <a:xfrm>
            <a:off x="357188" y="2714625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Adulte 1</a:t>
            </a:r>
          </a:p>
        </p:txBody>
      </p:sp>
      <p:sp>
        <p:nvSpPr>
          <p:cNvPr id="37931" name="Text Box 54"/>
          <p:cNvSpPr txBox="1">
            <a:spLocks noChangeArrowheads="1"/>
          </p:cNvSpPr>
          <p:nvPr/>
        </p:nvSpPr>
        <p:spPr bwMode="auto">
          <a:xfrm>
            <a:off x="0" y="0"/>
            <a:ext cx="32146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i="0" u="none"/>
              <a:t>Cycle de</a:t>
            </a:r>
          </a:p>
          <a:p>
            <a:pPr algn="ctr">
              <a:spcBef>
                <a:spcPct val="50000"/>
              </a:spcBef>
            </a:pPr>
            <a:r>
              <a:rPr lang="fr-FR" sz="2200" b="1" u="none"/>
              <a:t>Babesia bigemina</a:t>
            </a:r>
          </a:p>
        </p:txBody>
      </p:sp>
      <p:sp>
        <p:nvSpPr>
          <p:cNvPr id="52" name="Triangle isocèle 51"/>
          <p:cNvSpPr/>
          <p:nvPr/>
        </p:nvSpPr>
        <p:spPr bwMode="auto">
          <a:xfrm rot="17434012">
            <a:off x="5272881" y="2024857"/>
            <a:ext cx="2484437" cy="3067050"/>
          </a:xfrm>
          <a:prstGeom prst="triangle">
            <a:avLst>
              <a:gd name="adj" fmla="val 528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37933" name="Connecteur droit avec flèche 53"/>
          <p:cNvCxnSpPr>
            <a:cxnSpLocks noChangeShapeType="1"/>
          </p:cNvCxnSpPr>
          <p:nvPr/>
        </p:nvCxnSpPr>
        <p:spPr bwMode="auto">
          <a:xfrm rot="5400000">
            <a:off x="6000750" y="2928938"/>
            <a:ext cx="500063" cy="714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934" name="ZoneTexte 54"/>
          <p:cNvSpPr txBox="1">
            <a:spLocks noChangeArrowheads="1"/>
          </p:cNvSpPr>
          <p:nvPr/>
        </p:nvSpPr>
        <p:spPr bwMode="auto">
          <a:xfrm>
            <a:off x="7072313" y="30718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0" u="none"/>
              <a:t>BOVIN</a:t>
            </a:r>
          </a:p>
        </p:txBody>
      </p:sp>
      <p:sp>
        <p:nvSpPr>
          <p:cNvPr id="37935" name="ZoneTexte 55"/>
          <p:cNvSpPr txBox="1">
            <a:spLocks noChangeArrowheads="1"/>
          </p:cNvSpPr>
          <p:nvPr/>
        </p:nvSpPr>
        <p:spPr bwMode="auto">
          <a:xfrm>
            <a:off x="5857875" y="3214688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0" u="none"/>
              <a:t>Multiplication</a:t>
            </a:r>
          </a:p>
          <a:p>
            <a:r>
              <a:rPr lang="fr-FR" i="0" u="none"/>
              <a:t>    asexuée</a:t>
            </a:r>
          </a:p>
        </p:txBody>
      </p:sp>
      <p:sp>
        <p:nvSpPr>
          <p:cNvPr id="37936" name="Ellipse 56"/>
          <p:cNvSpPr>
            <a:spLocks noChangeArrowheads="1"/>
          </p:cNvSpPr>
          <p:nvPr/>
        </p:nvSpPr>
        <p:spPr bwMode="auto">
          <a:xfrm>
            <a:off x="6715125" y="3786188"/>
            <a:ext cx="642938" cy="5715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37" name="Ellipse 57"/>
          <p:cNvSpPr>
            <a:spLocks noChangeArrowheads="1"/>
          </p:cNvSpPr>
          <p:nvPr/>
        </p:nvSpPr>
        <p:spPr bwMode="auto">
          <a:xfrm>
            <a:off x="6858000" y="3929063"/>
            <a:ext cx="142875" cy="2857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38" name="Ellipse 58"/>
          <p:cNvSpPr>
            <a:spLocks noChangeArrowheads="1"/>
          </p:cNvSpPr>
          <p:nvPr/>
        </p:nvSpPr>
        <p:spPr bwMode="auto">
          <a:xfrm rot="1723842">
            <a:off x="6942138" y="3935413"/>
            <a:ext cx="357187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39" name="Ellipse 60"/>
          <p:cNvSpPr>
            <a:spLocks noChangeArrowheads="1"/>
          </p:cNvSpPr>
          <p:nvPr/>
        </p:nvSpPr>
        <p:spPr bwMode="auto">
          <a:xfrm>
            <a:off x="6858000" y="4071938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40" name="Ellipse 61"/>
          <p:cNvSpPr>
            <a:spLocks noChangeArrowheads="1"/>
          </p:cNvSpPr>
          <p:nvPr/>
        </p:nvSpPr>
        <p:spPr bwMode="auto">
          <a:xfrm>
            <a:off x="7143750" y="4000500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7941" name="Connecteur droit avec flèche 63"/>
          <p:cNvCxnSpPr>
            <a:cxnSpLocks noChangeShapeType="1"/>
          </p:cNvCxnSpPr>
          <p:nvPr/>
        </p:nvCxnSpPr>
        <p:spPr bwMode="auto">
          <a:xfrm rot="5400000">
            <a:off x="4857750" y="2071688"/>
            <a:ext cx="1857375" cy="2857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ycle évolutif de Theileria annu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60350"/>
            <a:ext cx="67151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572125" y="2708275"/>
            <a:ext cx="23574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i="0" u="none"/>
              <a:t>Schizogonie dans les</a:t>
            </a:r>
          </a:p>
          <a:p>
            <a:pPr algn="ctr">
              <a:spcBef>
                <a:spcPct val="50000"/>
              </a:spcBef>
            </a:pPr>
            <a:r>
              <a:rPr lang="fr-FR" sz="1600" b="1" i="0" u="none"/>
              <a:t>Cellules du S.R.H.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143500" y="2000250"/>
            <a:ext cx="1357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shizozoïtes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572000" y="981075"/>
            <a:ext cx="2928938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Lymphocytes parasités</a:t>
            </a:r>
          </a:p>
          <a:p>
            <a:pPr>
              <a:spcBef>
                <a:spcPct val="50000"/>
              </a:spcBef>
            </a:pPr>
            <a:r>
              <a:rPr lang="fr-FR" sz="1600" i="0" u="none"/>
              <a:t>passant dans le sang pendant la phase aiguë</a:t>
            </a:r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flipH="1" flipV="1">
            <a:off x="8316913" y="141287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7667625" y="1052513"/>
            <a:ext cx="2159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7308850" y="620713"/>
            <a:ext cx="16557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0" u="none"/>
              <a:t>Sang périphérique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5929313" y="3429000"/>
            <a:ext cx="17383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Macroshizontes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215063" y="4572000"/>
            <a:ext cx="18129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Microshizontes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6011863" y="6165850"/>
            <a:ext cx="20891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i="0" u="none"/>
              <a:t>Formes erythrocytaires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5786438" y="428625"/>
            <a:ext cx="12779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BOVIN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000375" y="714375"/>
            <a:ext cx="1136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Tique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2357438" y="2060575"/>
            <a:ext cx="19986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Éléments infectieux tansmis par N ou A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3929063" y="4286250"/>
            <a:ext cx="1219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Glandes salivaires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2987675" y="5734050"/>
            <a:ext cx="136842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Infection de la larve et nymphe</a:t>
            </a: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4284663" y="31416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1</a:t>
            </a:r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5148263" y="32845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2</a:t>
            </a:r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6443663" y="4365625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3</a:t>
            </a:r>
          </a:p>
        </p:txBody>
      </p:sp>
      <p:sp>
        <p:nvSpPr>
          <p:cNvPr id="39956" name="Text Box 23"/>
          <p:cNvSpPr txBox="1">
            <a:spLocks noChangeArrowheads="1"/>
          </p:cNvSpPr>
          <p:nvPr/>
        </p:nvSpPr>
        <p:spPr bwMode="auto">
          <a:xfrm>
            <a:off x="8027988" y="34290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4</a:t>
            </a:r>
          </a:p>
        </p:txBody>
      </p:sp>
      <p:sp>
        <p:nvSpPr>
          <p:cNvPr id="39957" name="Text Box 24"/>
          <p:cNvSpPr txBox="1">
            <a:spLocks noChangeArrowheads="1"/>
          </p:cNvSpPr>
          <p:nvPr/>
        </p:nvSpPr>
        <p:spPr bwMode="auto">
          <a:xfrm>
            <a:off x="7092950" y="19891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5</a:t>
            </a:r>
          </a:p>
        </p:txBody>
      </p:sp>
      <p:sp>
        <p:nvSpPr>
          <p:cNvPr id="39958" name="Text Box 25"/>
          <p:cNvSpPr txBox="1">
            <a:spLocks noChangeArrowheads="1"/>
          </p:cNvSpPr>
          <p:nvPr/>
        </p:nvSpPr>
        <p:spPr bwMode="auto">
          <a:xfrm>
            <a:off x="8532813" y="42211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 6</a:t>
            </a:r>
          </a:p>
        </p:txBody>
      </p:sp>
      <p:sp>
        <p:nvSpPr>
          <p:cNvPr id="39959" name="Text Box 26"/>
          <p:cNvSpPr txBox="1">
            <a:spLocks noChangeArrowheads="1"/>
          </p:cNvSpPr>
          <p:nvPr/>
        </p:nvSpPr>
        <p:spPr bwMode="auto">
          <a:xfrm>
            <a:off x="8675688" y="5229225"/>
            <a:ext cx="21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7</a:t>
            </a:r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6948488" y="53736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8</a:t>
            </a: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4572000" y="6092825"/>
            <a:ext cx="21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9</a:t>
            </a: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2843213" y="42211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i="0" u="none"/>
              <a:t>10</a:t>
            </a: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0" y="0"/>
            <a:ext cx="2857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/>
              <a:t>Cycle évolutif</a:t>
            </a:r>
          </a:p>
          <a:p>
            <a:pPr algn="ctr">
              <a:spcBef>
                <a:spcPct val="50000"/>
              </a:spcBef>
            </a:pPr>
            <a:r>
              <a:rPr lang="fr-FR" sz="2000" b="1" i="0" u="none"/>
              <a:t> de </a:t>
            </a:r>
            <a:r>
              <a:rPr lang="fr-FR" sz="2000" b="1" u="none"/>
              <a:t>Theileria annulata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408737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fr-FR" sz="1800" smtClean="0">
              <a:solidFill>
                <a:schemeClr val="accent2"/>
              </a:solidFill>
            </a:endParaRPr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i="0" u="none">
                <a:solidFill>
                  <a:schemeClr val="bg1"/>
                </a:solidFill>
              </a:rPr>
              <a:t>BOVIN</a:t>
            </a:r>
          </a:p>
        </p:txBody>
      </p:sp>
      <p:sp>
        <p:nvSpPr>
          <p:cNvPr id="40965" name="Line 11"/>
          <p:cNvSpPr>
            <a:spLocks noChangeShapeType="1"/>
          </p:cNvSpPr>
          <p:nvPr/>
        </p:nvSpPr>
        <p:spPr bwMode="auto">
          <a:xfrm>
            <a:off x="4932363" y="260350"/>
            <a:ext cx="0" cy="208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66" name="Oval 12"/>
          <p:cNvSpPr>
            <a:spLocks noChangeArrowheads="1"/>
          </p:cNvSpPr>
          <p:nvPr/>
        </p:nvSpPr>
        <p:spPr bwMode="auto">
          <a:xfrm>
            <a:off x="5292725" y="692150"/>
            <a:ext cx="719138" cy="6492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Oval 13"/>
          <p:cNvSpPr>
            <a:spLocks noChangeArrowheads="1"/>
          </p:cNvSpPr>
          <p:nvPr/>
        </p:nvSpPr>
        <p:spPr bwMode="auto">
          <a:xfrm>
            <a:off x="6877050" y="692150"/>
            <a:ext cx="719138" cy="6492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8" name="Oval 14"/>
          <p:cNvSpPr>
            <a:spLocks noChangeArrowheads="1"/>
          </p:cNvSpPr>
          <p:nvPr/>
        </p:nvSpPr>
        <p:spPr bwMode="auto">
          <a:xfrm>
            <a:off x="5580063" y="836613"/>
            <a:ext cx="730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9" name="Oval 15"/>
          <p:cNvSpPr>
            <a:spLocks noChangeArrowheads="1"/>
          </p:cNvSpPr>
          <p:nvPr/>
        </p:nvSpPr>
        <p:spPr bwMode="auto">
          <a:xfrm>
            <a:off x="5580063" y="1052513"/>
            <a:ext cx="71437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Oval 16"/>
          <p:cNvSpPr>
            <a:spLocks noChangeArrowheads="1"/>
          </p:cNvSpPr>
          <p:nvPr/>
        </p:nvSpPr>
        <p:spPr bwMode="auto">
          <a:xfrm>
            <a:off x="7092950" y="908050"/>
            <a:ext cx="287338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1" name="Oval 17"/>
          <p:cNvSpPr>
            <a:spLocks noChangeArrowheads="1"/>
          </p:cNvSpPr>
          <p:nvPr/>
        </p:nvSpPr>
        <p:spPr bwMode="auto">
          <a:xfrm>
            <a:off x="7235825" y="908050"/>
            <a:ext cx="73025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2" name="Oval 18"/>
          <p:cNvSpPr>
            <a:spLocks noChangeArrowheads="1"/>
          </p:cNvSpPr>
          <p:nvPr/>
        </p:nvSpPr>
        <p:spPr bwMode="auto">
          <a:xfrm>
            <a:off x="1619250" y="620713"/>
            <a:ext cx="10810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3" name="Oval 21"/>
          <p:cNvSpPr>
            <a:spLocks noChangeArrowheads="1"/>
          </p:cNvSpPr>
          <p:nvPr/>
        </p:nvSpPr>
        <p:spPr bwMode="auto">
          <a:xfrm rot="5400000">
            <a:off x="2014538" y="512762"/>
            <a:ext cx="215900" cy="574675"/>
          </a:xfrm>
          <a:prstGeom prst="ellipse">
            <a:avLst/>
          </a:prstGeom>
          <a:solidFill>
            <a:srgbClr val="F9DB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4" name="Oval 22"/>
          <p:cNvSpPr>
            <a:spLocks noChangeArrowheads="1"/>
          </p:cNvSpPr>
          <p:nvPr/>
        </p:nvSpPr>
        <p:spPr bwMode="auto">
          <a:xfrm>
            <a:off x="1835150" y="981075"/>
            <a:ext cx="698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5" name="AutoShape 24"/>
          <p:cNvSpPr>
            <a:spLocks noChangeArrowheads="1"/>
          </p:cNvSpPr>
          <p:nvPr/>
        </p:nvSpPr>
        <p:spPr bwMode="auto">
          <a:xfrm>
            <a:off x="1908175" y="1052513"/>
            <a:ext cx="215900" cy="1444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6" name="AutoShape 25"/>
          <p:cNvSpPr>
            <a:spLocks noChangeArrowheads="1"/>
          </p:cNvSpPr>
          <p:nvPr/>
        </p:nvSpPr>
        <p:spPr bwMode="auto">
          <a:xfrm>
            <a:off x="2124075" y="1268413"/>
            <a:ext cx="215900" cy="1444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7" name="AutoShape 26"/>
          <p:cNvSpPr>
            <a:spLocks noChangeArrowheads="1"/>
          </p:cNvSpPr>
          <p:nvPr/>
        </p:nvSpPr>
        <p:spPr bwMode="auto">
          <a:xfrm>
            <a:off x="2051050" y="981075"/>
            <a:ext cx="215900" cy="1444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8" name="AutoShape 27"/>
          <p:cNvSpPr>
            <a:spLocks noChangeArrowheads="1"/>
          </p:cNvSpPr>
          <p:nvPr/>
        </p:nvSpPr>
        <p:spPr bwMode="auto">
          <a:xfrm>
            <a:off x="2124075" y="1052513"/>
            <a:ext cx="215900" cy="1444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9" name="AutoShape 28"/>
          <p:cNvSpPr>
            <a:spLocks noChangeArrowheads="1"/>
          </p:cNvSpPr>
          <p:nvPr/>
        </p:nvSpPr>
        <p:spPr bwMode="auto">
          <a:xfrm>
            <a:off x="1908175" y="1196975"/>
            <a:ext cx="215900" cy="1444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0" name="AutoShape 29"/>
          <p:cNvSpPr>
            <a:spLocks noChangeArrowheads="1"/>
          </p:cNvSpPr>
          <p:nvPr/>
        </p:nvSpPr>
        <p:spPr bwMode="auto">
          <a:xfrm>
            <a:off x="2268538" y="1125538"/>
            <a:ext cx="215900" cy="1444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1" name="Oval 30"/>
          <p:cNvSpPr>
            <a:spLocks noChangeArrowheads="1"/>
          </p:cNvSpPr>
          <p:nvPr/>
        </p:nvSpPr>
        <p:spPr bwMode="auto">
          <a:xfrm>
            <a:off x="2339975" y="11255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2" name="Oval 32"/>
          <p:cNvSpPr>
            <a:spLocks noChangeArrowheads="1"/>
          </p:cNvSpPr>
          <p:nvPr/>
        </p:nvSpPr>
        <p:spPr bwMode="auto">
          <a:xfrm>
            <a:off x="2051050" y="1196975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3" name="Oval 33"/>
          <p:cNvSpPr>
            <a:spLocks noChangeArrowheads="1"/>
          </p:cNvSpPr>
          <p:nvPr/>
        </p:nvSpPr>
        <p:spPr bwMode="auto">
          <a:xfrm>
            <a:off x="2124075" y="981075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4" name="Oval 34"/>
          <p:cNvSpPr>
            <a:spLocks noChangeArrowheads="1"/>
          </p:cNvSpPr>
          <p:nvPr/>
        </p:nvSpPr>
        <p:spPr bwMode="auto">
          <a:xfrm>
            <a:off x="2268538" y="126841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5" name="Oval 35"/>
          <p:cNvSpPr>
            <a:spLocks noChangeArrowheads="1"/>
          </p:cNvSpPr>
          <p:nvPr/>
        </p:nvSpPr>
        <p:spPr bwMode="auto">
          <a:xfrm>
            <a:off x="2195513" y="1125538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6" name="Oval 36"/>
          <p:cNvSpPr>
            <a:spLocks noChangeArrowheads="1"/>
          </p:cNvSpPr>
          <p:nvPr/>
        </p:nvSpPr>
        <p:spPr bwMode="auto">
          <a:xfrm>
            <a:off x="1979613" y="105251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7" name="Oval 38"/>
          <p:cNvSpPr>
            <a:spLocks noChangeArrowheads="1"/>
          </p:cNvSpPr>
          <p:nvPr/>
        </p:nvSpPr>
        <p:spPr bwMode="auto">
          <a:xfrm>
            <a:off x="3419475" y="765175"/>
            <a:ext cx="10810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8" name="Oval 39"/>
          <p:cNvSpPr>
            <a:spLocks noChangeArrowheads="1"/>
          </p:cNvSpPr>
          <p:nvPr/>
        </p:nvSpPr>
        <p:spPr bwMode="auto">
          <a:xfrm rot="5400000">
            <a:off x="3814763" y="657225"/>
            <a:ext cx="215900" cy="574675"/>
          </a:xfrm>
          <a:prstGeom prst="ellipse">
            <a:avLst/>
          </a:prstGeom>
          <a:solidFill>
            <a:srgbClr val="F9DB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9" name="Oval 40"/>
          <p:cNvSpPr>
            <a:spLocks noChangeArrowheads="1"/>
          </p:cNvSpPr>
          <p:nvPr/>
        </p:nvSpPr>
        <p:spPr bwMode="auto">
          <a:xfrm>
            <a:off x="3635375" y="1125538"/>
            <a:ext cx="6985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0" name="Oval 41"/>
          <p:cNvSpPr>
            <a:spLocks noChangeArrowheads="1"/>
          </p:cNvSpPr>
          <p:nvPr/>
        </p:nvSpPr>
        <p:spPr bwMode="auto">
          <a:xfrm>
            <a:off x="4067175" y="1341438"/>
            <a:ext cx="144463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1" name="Oval 42"/>
          <p:cNvSpPr>
            <a:spLocks noChangeArrowheads="1"/>
          </p:cNvSpPr>
          <p:nvPr/>
        </p:nvSpPr>
        <p:spPr bwMode="auto">
          <a:xfrm>
            <a:off x="4067175" y="1341438"/>
            <a:ext cx="73025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2" name="Oval 43"/>
          <p:cNvSpPr>
            <a:spLocks noChangeArrowheads="1"/>
          </p:cNvSpPr>
          <p:nvPr/>
        </p:nvSpPr>
        <p:spPr bwMode="auto">
          <a:xfrm>
            <a:off x="3779838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3" name="Oval 44"/>
          <p:cNvSpPr>
            <a:spLocks noChangeArrowheads="1"/>
          </p:cNvSpPr>
          <p:nvPr/>
        </p:nvSpPr>
        <p:spPr bwMode="auto">
          <a:xfrm>
            <a:off x="3924300" y="11255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4" name="Oval 46"/>
          <p:cNvSpPr>
            <a:spLocks noChangeArrowheads="1"/>
          </p:cNvSpPr>
          <p:nvPr/>
        </p:nvSpPr>
        <p:spPr bwMode="auto">
          <a:xfrm>
            <a:off x="3995738" y="126841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5" name="Oval 48"/>
          <p:cNvSpPr>
            <a:spLocks noChangeArrowheads="1"/>
          </p:cNvSpPr>
          <p:nvPr/>
        </p:nvSpPr>
        <p:spPr bwMode="auto">
          <a:xfrm>
            <a:off x="3851275" y="11969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6" name="Oval 49"/>
          <p:cNvSpPr>
            <a:spLocks noChangeArrowheads="1"/>
          </p:cNvSpPr>
          <p:nvPr/>
        </p:nvSpPr>
        <p:spPr bwMode="auto">
          <a:xfrm>
            <a:off x="3924300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7" name="Oval 50"/>
          <p:cNvSpPr>
            <a:spLocks noChangeArrowheads="1"/>
          </p:cNvSpPr>
          <p:nvPr/>
        </p:nvSpPr>
        <p:spPr bwMode="auto">
          <a:xfrm>
            <a:off x="3851275" y="14128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8" name="Oval 51"/>
          <p:cNvSpPr>
            <a:spLocks noChangeArrowheads="1"/>
          </p:cNvSpPr>
          <p:nvPr/>
        </p:nvSpPr>
        <p:spPr bwMode="auto">
          <a:xfrm>
            <a:off x="3708400" y="1341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9" name="Oval 52"/>
          <p:cNvSpPr>
            <a:spLocks noChangeArrowheads="1"/>
          </p:cNvSpPr>
          <p:nvPr/>
        </p:nvSpPr>
        <p:spPr bwMode="auto">
          <a:xfrm>
            <a:off x="4067175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0" name="Oval 53"/>
          <p:cNvSpPr>
            <a:spLocks noChangeArrowheads="1"/>
          </p:cNvSpPr>
          <p:nvPr/>
        </p:nvSpPr>
        <p:spPr bwMode="auto">
          <a:xfrm>
            <a:off x="3924300" y="14128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1" name="Oval 54"/>
          <p:cNvSpPr>
            <a:spLocks noChangeArrowheads="1"/>
          </p:cNvSpPr>
          <p:nvPr/>
        </p:nvSpPr>
        <p:spPr bwMode="auto">
          <a:xfrm>
            <a:off x="4140200" y="1341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2" name="Oval 55"/>
          <p:cNvSpPr>
            <a:spLocks noChangeArrowheads="1"/>
          </p:cNvSpPr>
          <p:nvPr/>
        </p:nvSpPr>
        <p:spPr bwMode="auto">
          <a:xfrm>
            <a:off x="3924300" y="14128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3" name="Oval 56"/>
          <p:cNvSpPr>
            <a:spLocks noChangeArrowheads="1"/>
          </p:cNvSpPr>
          <p:nvPr/>
        </p:nvSpPr>
        <p:spPr bwMode="auto">
          <a:xfrm>
            <a:off x="3924300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4" name="Oval 57"/>
          <p:cNvSpPr>
            <a:spLocks noChangeArrowheads="1"/>
          </p:cNvSpPr>
          <p:nvPr/>
        </p:nvSpPr>
        <p:spPr bwMode="auto">
          <a:xfrm>
            <a:off x="4067175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5" name="Oval 59"/>
          <p:cNvSpPr>
            <a:spLocks noChangeArrowheads="1"/>
          </p:cNvSpPr>
          <p:nvPr/>
        </p:nvSpPr>
        <p:spPr bwMode="auto">
          <a:xfrm>
            <a:off x="4140200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6" name="Oval 60"/>
          <p:cNvSpPr>
            <a:spLocks noChangeArrowheads="1"/>
          </p:cNvSpPr>
          <p:nvPr/>
        </p:nvSpPr>
        <p:spPr bwMode="auto">
          <a:xfrm>
            <a:off x="4067175" y="12684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7" name="Text Box 62"/>
          <p:cNvSpPr txBox="1">
            <a:spLocks noChangeArrowheads="1"/>
          </p:cNvSpPr>
          <p:nvPr/>
        </p:nvSpPr>
        <p:spPr bwMode="auto">
          <a:xfrm>
            <a:off x="928688" y="1412875"/>
            <a:ext cx="1771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>
                <a:solidFill>
                  <a:srgbClr val="FFFF00"/>
                </a:solidFill>
              </a:rPr>
              <a:t>Macroschizonte</a:t>
            </a:r>
          </a:p>
        </p:txBody>
      </p:sp>
      <p:sp>
        <p:nvSpPr>
          <p:cNvPr id="41008" name="Text Box 64"/>
          <p:cNvSpPr txBox="1">
            <a:spLocks noChangeArrowheads="1"/>
          </p:cNvSpPr>
          <p:nvPr/>
        </p:nvSpPr>
        <p:spPr bwMode="auto">
          <a:xfrm>
            <a:off x="3071813" y="1643063"/>
            <a:ext cx="172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>
                <a:solidFill>
                  <a:srgbClr val="FFFF00"/>
                </a:solidFill>
              </a:rPr>
              <a:t>Microschizonte</a:t>
            </a:r>
          </a:p>
        </p:txBody>
      </p:sp>
      <p:sp>
        <p:nvSpPr>
          <p:cNvPr id="41009" name="Text Box 65"/>
          <p:cNvSpPr txBox="1">
            <a:spLocks noChangeArrowheads="1"/>
          </p:cNvSpPr>
          <p:nvPr/>
        </p:nvSpPr>
        <p:spPr bwMode="auto">
          <a:xfrm>
            <a:off x="755650" y="1916113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Ganglions</a:t>
            </a:r>
          </a:p>
        </p:txBody>
      </p:sp>
      <p:sp>
        <p:nvSpPr>
          <p:cNvPr id="41010" name="Line 66"/>
          <p:cNvSpPr>
            <a:spLocks noChangeShapeType="1"/>
          </p:cNvSpPr>
          <p:nvPr/>
        </p:nvSpPr>
        <p:spPr bwMode="auto">
          <a:xfrm>
            <a:off x="2700338" y="981075"/>
            <a:ext cx="647700" cy="714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11" name="Line 67"/>
          <p:cNvSpPr>
            <a:spLocks noChangeShapeType="1"/>
          </p:cNvSpPr>
          <p:nvPr/>
        </p:nvSpPr>
        <p:spPr bwMode="auto">
          <a:xfrm>
            <a:off x="4572000" y="1125538"/>
            <a:ext cx="6477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12" name="AutoShape 68"/>
          <p:cNvSpPr>
            <a:spLocks noChangeArrowheads="1"/>
          </p:cNvSpPr>
          <p:nvPr/>
        </p:nvSpPr>
        <p:spPr bwMode="auto">
          <a:xfrm rot="1383546">
            <a:off x="6008688" y="1066800"/>
            <a:ext cx="360362" cy="431800"/>
          </a:xfrm>
          <a:prstGeom prst="curvedLef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3" name="Line 69"/>
          <p:cNvSpPr>
            <a:spLocks noChangeShapeType="1"/>
          </p:cNvSpPr>
          <p:nvPr/>
        </p:nvSpPr>
        <p:spPr bwMode="auto">
          <a:xfrm>
            <a:off x="6156325" y="981075"/>
            <a:ext cx="6477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14" name="Text Box 70"/>
          <p:cNvSpPr txBox="1">
            <a:spLocks noChangeArrowheads="1"/>
          </p:cNvSpPr>
          <p:nvPr/>
        </p:nvSpPr>
        <p:spPr bwMode="auto">
          <a:xfrm>
            <a:off x="5724525" y="1916113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Sang</a:t>
            </a:r>
          </a:p>
        </p:txBody>
      </p:sp>
      <p:sp>
        <p:nvSpPr>
          <p:cNvPr id="41015" name="Oval 71"/>
          <p:cNvSpPr>
            <a:spLocks noChangeArrowheads="1"/>
          </p:cNvSpPr>
          <p:nvPr/>
        </p:nvSpPr>
        <p:spPr bwMode="auto">
          <a:xfrm>
            <a:off x="7092950" y="3141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6" name="Oval 72"/>
          <p:cNvSpPr>
            <a:spLocks noChangeArrowheads="1"/>
          </p:cNvSpPr>
          <p:nvPr/>
        </p:nvSpPr>
        <p:spPr bwMode="auto">
          <a:xfrm>
            <a:off x="7885113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7" name="Oval 73"/>
          <p:cNvSpPr>
            <a:spLocks noChangeArrowheads="1"/>
          </p:cNvSpPr>
          <p:nvPr/>
        </p:nvSpPr>
        <p:spPr bwMode="auto">
          <a:xfrm>
            <a:off x="7164388" y="3141663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8" name="Oval 74"/>
          <p:cNvSpPr>
            <a:spLocks noChangeArrowheads="1"/>
          </p:cNvSpPr>
          <p:nvPr/>
        </p:nvSpPr>
        <p:spPr bwMode="auto">
          <a:xfrm>
            <a:off x="7956550" y="3357563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9" name="Oval 75"/>
          <p:cNvSpPr>
            <a:spLocks noChangeArrowheads="1"/>
          </p:cNvSpPr>
          <p:nvPr/>
        </p:nvSpPr>
        <p:spPr bwMode="auto">
          <a:xfrm>
            <a:off x="7667625" y="38608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0" name="Oval 76"/>
          <p:cNvSpPr>
            <a:spLocks noChangeArrowheads="1"/>
          </p:cNvSpPr>
          <p:nvPr/>
        </p:nvSpPr>
        <p:spPr bwMode="auto">
          <a:xfrm>
            <a:off x="7812088" y="39338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1" name="Oval 77"/>
          <p:cNvSpPr>
            <a:spLocks noChangeArrowheads="1"/>
          </p:cNvSpPr>
          <p:nvPr/>
        </p:nvSpPr>
        <p:spPr bwMode="auto">
          <a:xfrm>
            <a:off x="7885113" y="40767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2" name="Oval 78"/>
          <p:cNvSpPr>
            <a:spLocks noChangeArrowheads="1"/>
          </p:cNvSpPr>
          <p:nvPr/>
        </p:nvSpPr>
        <p:spPr bwMode="auto">
          <a:xfrm>
            <a:off x="7667625" y="40767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3" name="Oval 79"/>
          <p:cNvSpPr>
            <a:spLocks noChangeArrowheads="1"/>
          </p:cNvSpPr>
          <p:nvPr/>
        </p:nvSpPr>
        <p:spPr bwMode="auto">
          <a:xfrm>
            <a:off x="7885113" y="40767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4" name="Oval 80"/>
          <p:cNvSpPr>
            <a:spLocks noChangeArrowheads="1"/>
          </p:cNvSpPr>
          <p:nvPr/>
        </p:nvSpPr>
        <p:spPr bwMode="auto">
          <a:xfrm>
            <a:off x="7812088" y="41497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5" name="Oval 81"/>
          <p:cNvSpPr>
            <a:spLocks noChangeArrowheads="1"/>
          </p:cNvSpPr>
          <p:nvPr/>
        </p:nvSpPr>
        <p:spPr bwMode="auto">
          <a:xfrm rot="-1453079">
            <a:off x="6443663" y="4508500"/>
            <a:ext cx="719137" cy="147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6" name="Oval 82"/>
          <p:cNvSpPr>
            <a:spLocks noChangeArrowheads="1"/>
          </p:cNvSpPr>
          <p:nvPr/>
        </p:nvSpPr>
        <p:spPr bwMode="auto">
          <a:xfrm rot="-3200542">
            <a:off x="6591300" y="4722813"/>
            <a:ext cx="719137" cy="147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7" name="Oval 83"/>
          <p:cNvSpPr>
            <a:spLocks noChangeArrowheads="1"/>
          </p:cNvSpPr>
          <p:nvPr/>
        </p:nvSpPr>
        <p:spPr bwMode="auto">
          <a:xfrm rot="16261692" flipH="1">
            <a:off x="6909594" y="4691857"/>
            <a:ext cx="719137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8" name="Oval 84"/>
          <p:cNvSpPr>
            <a:spLocks noChangeArrowheads="1"/>
          </p:cNvSpPr>
          <p:nvPr/>
        </p:nvSpPr>
        <p:spPr bwMode="auto">
          <a:xfrm rot="7680302">
            <a:off x="6813550" y="4343400"/>
            <a:ext cx="863600" cy="215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9" name="Oval 85"/>
          <p:cNvSpPr>
            <a:spLocks noChangeArrowheads="1"/>
          </p:cNvSpPr>
          <p:nvPr/>
        </p:nvSpPr>
        <p:spPr bwMode="auto">
          <a:xfrm>
            <a:off x="7235825" y="47974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0" name="Oval 86"/>
          <p:cNvSpPr>
            <a:spLocks noChangeArrowheads="1"/>
          </p:cNvSpPr>
          <p:nvPr/>
        </p:nvSpPr>
        <p:spPr bwMode="auto">
          <a:xfrm>
            <a:off x="6732588" y="45085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1" name="Oval 87"/>
          <p:cNvSpPr>
            <a:spLocks noChangeArrowheads="1"/>
          </p:cNvSpPr>
          <p:nvPr/>
        </p:nvSpPr>
        <p:spPr bwMode="auto">
          <a:xfrm>
            <a:off x="6877050" y="47244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2" name="Oval 88"/>
          <p:cNvSpPr>
            <a:spLocks noChangeArrowheads="1"/>
          </p:cNvSpPr>
          <p:nvPr/>
        </p:nvSpPr>
        <p:spPr bwMode="auto">
          <a:xfrm rot="-1453079">
            <a:off x="5292725" y="4868863"/>
            <a:ext cx="719138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3" name="Oval 89"/>
          <p:cNvSpPr>
            <a:spLocks noChangeArrowheads="1"/>
          </p:cNvSpPr>
          <p:nvPr/>
        </p:nvSpPr>
        <p:spPr bwMode="auto">
          <a:xfrm>
            <a:off x="5580063" y="4941888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4" name="Oval 90"/>
          <p:cNvSpPr>
            <a:spLocks noChangeArrowheads="1"/>
          </p:cNvSpPr>
          <p:nvPr/>
        </p:nvSpPr>
        <p:spPr bwMode="auto">
          <a:xfrm>
            <a:off x="5364163" y="4149725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5" name="Oval 91"/>
          <p:cNvSpPr>
            <a:spLocks noChangeArrowheads="1"/>
          </p:cNvSpPr>
          <p:nvPr/>
        </p:nvSpPr>
        <p:spPr bwMode="auto">
          <a:xfrm>
            <a:off x="5435600" y="43656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6" name="AutoShape 92"/>
          <p:cNvSpPr>
            <a:spLocks noChangeArrowheads="1"/>
          </p:cNvSpPr>
          <p:nvPr/>
        </p:nvSpPr>
        <p:spPr bwMode="auto">
          <a:xfrm rot="-6220694">
            <a:off x="3956050" y="4483100"/>
            <a:ext cx="871538" cy="649288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7" name="Oval 93"/>
          <p:cNvSpPr>
            <a:spLocks noChangeArrowheads="1"/>
          </p:cNvSpPr>
          <p:nvPr/>
        </p:nvSpPr>
        <p:spPr bwMode="auto">
          <a:xfrm rot="-1328588">
            <a:off x="4211638" y="4368800"/>
            <a:ext cx="504825" cy="1295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8" name="Oval 94"/>
          <p:cNvSpPr>
            <a:spLocks noChangeArrowheads="1"/>
          </p:cNvSpPr>
          <p:nvPr/>
        </p:nvSpPr>
        <p:spPr bwMode="auto">
          <a:xfrm>
            <a:off x="4284663" y="4724400"/>
            <a:ext cx="215900" cy="1444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9" name="Oval 95"/>
          <p:cNvSpPr>
            <a:spLocks noChangeArrowheads="1"/>
          </p:cNvSpPr>
          <p:nvPr/>
        </p:nvSpPr>
        <p:spPr bwMode="auto">
          <a:xfrm>
            <a:off x="2843213" y="3860800"/>
            <a:ext cx="792162" cy="1295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0" name="Oval 96"/>
          <p:cNvSpPr>
            <a:spLocks noChangeArrowheads="1"/>
          </p:cNvSpPr>
          <p:nvPr/>
        </p:nvSpPr>
        <p:spPr bwMode="auto">
          <a:xfrm>
            <a:off x="3059113" y="47974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1" name="Oval 97"/>
          <p:cNvSpPr>
            <a:spLocks noChangeArrowheads="1"/>
          </p:cNvSpPr>
          <p:nvPr/>
        </p:nvSpPr>
        <p:spPr bwMode="auto">
          <a:xfrm>
            <a:off x="3419475" y="45815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2" name="Oval 98"/>
          <p:cNvSpPr>
            <a:spLocks noChangeArrowheads="1"/>
          </p:cNvSpPr>
          <p:nvPr/>
        </p:nvSpPr>
        <p:spPr bwMode="auto">
          <a:xfrm>
            <a:off x="3203575" y="4652963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3" name="Oval 99"/>
          <p:cNvSpPr>
            <a:spLocks noChangeArrowheads="1"/>
          </p:cNvSpPr>
          <p:nvPr/>
        </p:nvSpPr>
        <p:spPr bwMode="auto">
          <a:xfrm>
            <a:off x="3132138" y="4437063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4" name="Oval 101"/>
          <p:cNvSpPr>
            <a:spLocks noChangeArrowheads="1"/>
          </p:cNvSpPr>
          <p:nvPr/>
        </p:nvSpPr>
        <p:spPr bwMode="auto">
          <a:xfrm>
            <a:off x="3203575" y="42926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5" name="Oval 102"/>
          <p:cNvSpPr>
            <a:spLocks noChangeArrowheads="1"/>
          </p:cNvSpPr>
          <p:nvPr/>
        </p:nvSpPr>
        <p:spPr bwMode="auto">
          <a:xfrm>
            <a:off x="3419475" y="41497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6" name="Oval 103"/>
          <p:cNvSpPr>
            <a:spLocks noChangeArrowheads="1"/>
          </p:cNvSpPr>
          <p:nvPr/>
        </p:nvSpPr>
        <p:spPr bwMode="auto">
          <a:xfrm>
            <a:off x="2843213" y="43656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7" name="Oval 104"/>
          <p:cNvSpPr>
            <a:spLocks noChangeArrowheads="1"/>
          </p:cNvSpPr>
          <p:nvPr/>
        </p:nvSpPr>
        <p:spPr bwMode="auto">
          <a:xfrm>
            <a:off x="2916238" y="45815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8" name="Oval 105"/>
          <p:cNvSpPr>
            <a:spLocks noChangeArrowheads="1"/>
          </p:cNvSpPr>
          <p:nvPr/>
        </p:nvSpPr>
        <p:spPr bwMode="auto">
          <a:xfrm>
            <a:off x="3059113" y="4149725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49" name="Oval 106"/>
          <p:cNvSpPr>
            <a:spLocks noChangeArrowheads="1"/>
          </p:cNvSpPr>
          <p:nvPr/>
        </p:nvSpPr>
        <p:spPr bwMode="auto">
          <a:xfrm>
            <a:off x="3203575" y="4076700"/>
            <a:ext cx="14287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50" name="Oval 107"/>
          <p:cNvSpPr>
            <a:spLocks noChangeArrowheads="1"/>
          </p:cNvSpPr>
          <p:nvPr/>
        </p:nvSpPr>
        <p:spPr bwMode="auto">
          <a:xfrm>
            <a:off x="3276600" y="4868863"/>
            <a:ext cx="142875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51" name="Line 108"/>
          <p:cNvSpPr>
            <a:spLocks noChangeShapeType="1"/>
          </p:cNvSpPr>
          <p:nvPr/>
        </p:nvSpPr>
        <p:spPr bwMode="auto">
          <a:xfrm>
            <a:off x="3708400" y="2420938"/>
            <a:ext cx="142875" cy="3455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52" name="Line 109"/>
          <p:cNvSpPr>
            <a:spLocks noChangeShapeType="1"/>
          </p:cNvSpPr>
          <p:nvPr/>
        </p:nvSpPr>
        <p:spPr bwMode="auto">
          <a:xfrm>
            <a:off x="2339975" y="2349500"/>
            <a:ext cx="144463" cy="417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53" name="Line 110"/>
          <p:cNvSpPr>
            <a:spLocks noChangeShapeType="1"/>
          </p:cNvSpPr>
          <p:nvPr/>
        </p:nvSpPr>
        <p:spPr bwMode="auto">
          <a:xfrm>
            <a:off x="7740650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54" name="Line 111"/>
          <p:cNvSpPr>
            <a:spLocks noChangeShapeType="1"/>
          </p:cNvSpPr>
          <p:nvPr/>
        </p:nvSpPr>
        <p:spPr bwMode="auto">
          <a:xfrm>
            <a:off x="7740650" y="981075"/>
            <a:ext cx="863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55" name="Line 112"/>
          <p:cNvSpPr>
            <a:spLocks noChangeShapeType="1"/>
          </p:cNvSpPr>
          <p:nvPr/>
        </p:nvSpPr>
        <p:spPr bwMode="auto">
          <a:xfrm flipH="1">
            <a:off x="8172450" y="981075"/>
            <a:ext cx="503238" cy="20161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56" name="Line 113"/>
          <p:cNvSpPr>
            <a:spLocks noChangeShapeType="1"/>
          </p:cNvSpPr>
          <p:nvPr/>
        </p:nvSpPr>
        <p:spPr bwMode="auto">
          <a:xfrm flipH="1">
            <a:off x="7956550" y="3500438"/>
            <a:ext cx="73025" cy="2889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57" name="Line 114"/>
          <p:cNvSpPr>
            <a:spLocks noChangeShapeType="1"/>
          </p:cNvSpPr>
          <p:nvPr/>
        </p:nvSpPr>
        <p:spPr bwMode="auto">
          <a:xfrm flipH="1">
            <a:off x="7451725" y="4292600"/>
            <a:ext cx="360363" cy="3603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58" name="Line 115"/>
          <p:cNvSpPr>
            <a:spLocks noChangeShapeType="1"/>
          </p:cNvSpPr>
          <p:nvPr/>
        </p:nvSpPr>
        <p:spPr bwMode="auto">
          <a:xfrm flipH="1">
            <a:off x="6156325" y="4797425"/>
            <a:ext cx="28733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59" name="Text Box 116"/>
          <p:cNvSpPr txBox="1">
            <a:spLocks noChangeArrowheads="1"/>
          </p:cNvSpPr>
          <p:nvPr/>
        </p:nvSpPr>
        <p:spPr bwMode="auto">
          <a:xfrm>
            <a:off x="5364163" y="45085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>
                <a:solidFill>
                  <a:srgbClr val="FF9900"/>
                </a:solidFill>
              </a:rPr>
              <a:t>X</a:t>
            </a:r>
          </a:p>
        </p:txBody>
      </p:sp>
      <p:sp>
        <p:nvSpPr>
          <p:cNvPr id="41060" name="Line 117"/>
          <p:cNvSpPr>
            <a:spLocks noChangeShapeType="1"/>
          </p:cNvSpPr>
          <p:nvPr/>
        </p:nvSpPr>
        <p:spPr bwMode="auto">
          <a:xfrm flipH="1">
            <a:off x="4859338" y="4724400"/>
            <a:ext cx="43338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61" name="Line 118"/>
          <p:cNvSpPr>
            <a:spLocks noChangeShapeType="1"/>
          </p:cNvSpPr>
          <p:nvPr/>
        </p:nvSpPr>
        <p:spPr bwMode="auto">
          <a:xfrm flipH="1" flipV="1">
            <a:off x="3708400" y="4581525"/>
            <a:ext cx="287338" cy="714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62" name="Text Box 119"/>
          <p:cNvSpPr txBox="1">
            <a:spLocks noChangeArrowheads="1"/>
          </p:cNvSpPr>
          <p:nvPr/>
        </p:nvSpPr>
        <p:spPr bwMode="auto">
          <a:xfrm>
            <a:off x="4714875" y="37147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FFFF00"/>
                </a:solidFill>
              </a:rPr>
              <a:t>Macrogamête</a:t>
            </a:r>
          </a:p>
        </p:txBody>
      </p:sp>
      <p:sp>
        <p:nvSpPr>
          <p:cNvPr id="41063" name="Text Box 120"/>
          <p:cNvSpPr txBox="1">
            <a:spLocks noChangeArrowheads="1"/>
          </p:cNvSpPr>
          <p:nvPr/>
        </p:nvSpPr>
        <p:spPr bwMode="auto">
          <a:xfrm>
            <a:off x="6715125" y="5214938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FFFF00"/>
                </a:solidFill>
              </a:rPr>
              <a:t>microgamêtes</a:t>
            </a:r>
          </a:p>
        </p:txBody>
      </p:sp>
      <p:sp>
        <p:nvSpPr>
          <p:cNvPr id="41064" name="Text Box 121"/>
          <p:cNvSpPr txBox="1">
            <a:spLocks noChangeArrowheads="1"/>
          </p:cNvSpPr>
          <p:nvPr/>
        </p:nvSpPr>
        <p:spPr bwMode="auto">
          <a:xfrm>
            <a:off x="4572000" y="5661025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FFFF00"/>
                </a:solidFill>
              </a:rPr>
              <a:t>kinète</a:t>
            </a:r>
          </a:p>
        </p:txBody>
      </p:sp>
      <p:sp>
        <p:nvSpPr>
          <p:cNvPr id="41065" name="Text Box 122"/>
          <p:cNvSpPr txBox="1">
            <a:spLocks noChangeArrowheads="1"/>
          </p:cNvSpPr>
          <p:nvPr/>
        </p:nvSpPr>
        <p:spPr bwMode="auto">
          <a:xfrm>
            <a:off x="2571750" y="528637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FFFF00"/>
                </a:solidFill>
              </a:rPr>
              <a:t>Sporonte</a:t>
            </a:r>
          </a:p>
        </p:txBody>
      </p:sp>
      <p:sp>
        <p:nvSpPr>
          <p:cNvPr id="41066" name="Text Box 123"/>
          <p:cNvSpPr txBox="1">
            <a:spLocks noChangeArrowheads="1"/>
          </p:cNvSpPr>
          <p:nvPr/>
        </p:nvSpPr>
        <p:spPr bwMode="auto">
          <a:xfrm>
            <a:off x="4500563" y="2571750"/>
            <a:ext cx="2303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Cellules intestinales</a:t>
            </a:r>
          </a:p>
        </p:txBody>
      </p:sp>
      <p:sp>
        <p:nvSpPr>
          <p:cNvPr id="41067" name="Text Box 124"/>
          <p:cNvSpPr txBox="1">
            <a:spLocks noChangeArrowheads="1"/>
          </p:cNvSpPr>
          <p:nvPr/>
        </p:nvSpPr>
        <p:spPr bwMode="auto">
          <a:xfrm>
            <a:off x="2411413" y="2565400"/>
            <a:ext cx="137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Glandes salivaires</a:t>
            </a:r>
          </a:p>
        </p:txBody>
      </p:sp>
      <p:sp>
        <p:nvSpPr>
          <p:cNvPr id="41068" name="Text Box 125"/>
          <p:cNvSpPr txBox="1">
            <a:spLocks noChangeArrowheads="1"/>
          </p:cNvSpPr>
          <p:nvPr/>
        </p:nvSpPr>
        <p:spPr bwMode="auto">
          <a:xfrm>
            <a:off x="3563938" y="609282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i="0" u="none">
                <a:solidFill>
                  <a:schemeClr val="bg1"/>
                </a:solidFill>
              </a:rPr>
              <a:t>Larve de tique</a:t>
            </a:r>
          </a:p>
        </p:txBody>
      </p:sp>
      <p:sp>
        <p:nvSpPr>
          <p:cNvPr id="41069" name="Text Box 126"/>
          <p:cNvSpPr txBox="1">
            <a:spLocks noChangeArrowheads="1"/>
          </p:cNvSpPr>
          <p:nvPr/>
        </p:nvSpPr>
        <p:spPr bwMode="auto">
          <a:xfrm>
            <a:off x="285750" y="4357688"/>
            <a:ext cx="194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0" u="none">
                <a:solidFill>
                  <a:srgbClr val="FFFF00"/>
                </a:solidFill>
              </a:rPr>
              <a:t>Cellules des glandes salivaires</a:t>
            </a:r>
          </a:p>
        </p:txBody>
      </p:sp>
      <p:sp>
        <p:nvSpPr>
          <p:cNvPr id="41070" name="Text Box 127"/>
          <p:cNvSpPr txBox="1">
            <a:spLocks noChangeArrowheads="1"/>
          </p:cNvSpPr>
          <p:nvPr/>
        </p:nvSpPr>
        <p:spPr bwMode="auto">
          <a:xfrm>
            <a:off x="357188" y="3789363"/>
            <a:ext cx="155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FFFF00"/>
                </a:solidFill>
              </a:rPr>
              <a:t>Sporoblastes</a:t>
            </a:r>
          </a:p>
        </p:txBody>
      </p:sp>
      <p:sp>
        <p:nvSpPr>
          <p:cNvPr id="41071" name="Text Box 128"/>
          <p:cNvSpPr txBox="1">
            <a:spLocks noChangeArrowheads="1"/>
          </p:cNvSpPr>
          <p:nvPr/>
        </p:nvSpPr>
        <p:spPr bwMode="auto">
          <a:xfrm>
            <a:off x="571500" y="2786063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>
                <a:solidFill>
                  <a:srgbClr val="FFFF00"/>
                </a:solidFill>
              </a:rPr>
              <a:t>Sporozoïtes</a:t>
            </a:r>
          </a:p>
        </p:txBody>
      </p:sp>
      <p:sp>
        <p:nvSpPr>
          <p:cNvPr id="41072" name="Text Box 129"/>
          <p:cNvSpPr txBox="1">
            <a:spLocks noChangeArrowheads="1"/>
          </p:cNvSpPr>
          <p:nvPr/>
        </p:nvSpPr>
        <p:spPr bwMode="auto">
          <a:xfrm>
            <a:off x="323850" y="5445125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Nymphe ou Adulte de tique</a:t>
            </a:r>
          </a:p>
        </p:txBody>
      </p:sp>
      <p:sp>
        <p:nvSpPr>
          <p:cNvPr id="41073" name="Line 130"/>
          <p:cNvSpPr>
            <a:spLocks noChangeShapeType="1"/>
          </p:cNvSpPr>
          <p:nvPr/>
        </p:nvSpPr>
        <p:spPr bwMode="auto">
          <a:xfrm flipH="1" flipV="1">
            <a:off x="1763713" y="4076700"/>
            <a:ext cx="936625" cy="431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74" name="Line 131"/>
          <p:cNvSpPr>
            <a:spLocks noChangeShapeType="1"/>
          </p:cNvSpPr>
          <p:nvPr/>
        </p:nvSpPr>
        <p:spPr bwMode="auto">
          <a:xfrm flipV="1">
            <a:off x="1187450" y="3141663"/>
            <a:ext cx="0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75" name="Line 132"/>
          <p:cNvSpPr>
            <a:spLocks noChangeShapeType="1"/>
          </p:cNvSpPr>
          <p:nvPr/>
        </p:nvSpPr>
        <p:spPr bwMode="auto">
          <a:xfrm flipV="1">
            <a:off x="1258888" y="2133600"/>
            <a:ext cx="360362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76" name="Rectangle 133"/>
          <p:cNvSpPr>
            <a:spLocks noChangeArrowheads="1"/>
          </p:cNvSpPr>
          <p:nvPr/>
        </p:nvSpPr>
        <p:spPr bwMode="auto">
          <a:xfrm>
            <a:off x="6372225" y="5805488"/>
            <a:ext cx="23764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i="0" u="none">
                <a:solidFill>
                  <a:srgbClr val="002060"/>
                </a:solidFill>
              </a:rPr>
              <a:t>Cycle de </a:t>
            </a:r>
          </a:p>
          <a:p>
            <a:pPr algn="ctr"/>
            <a:r>
              <a:rPr lang="fr-FR" sz="2000" b="1" u="none">
                <a:solidFill>
                  <a:srgbClr val="002060"/>
                </a:solidFill>
              </a:rPr>
              <a:t>Theileria annulata</a:t>
            </a:r>
          </a:p>
        </p:txBody>
      </p:sp>
      <p:sp>
        <p:nvSpPr>
          <p:cNvPr id="41077" name="Line 135"/>
          <p:cNvSpPr>
            <a:spLocks noChangeShapeType="1"/>
          </p:cNvSpPr>
          <p:nvPr/>
        </p:nvSpPr>
        <p:spPr bwMode="auto">
          <a:xfrm flipH="1">
            <a:off x="5940425" y="3357563"/>
            <a:ext cx="1079500" cy="93503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0" u="none"/>
              <a:t>Action directe</a:t>
            </a:r>
          </a:p>
        </p:txBody>
      </p:sp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684213" y="765175"/>
            <a:ext cx="936625" cy="6477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1116013" y="1916113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1187450" y="836613"/>
            <a:ext cx="2159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1835150" y="3213100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1331913" y="908050"/>
            <a:ext cx="73025" cy="2889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4" name="Oval 10"/>
          <p:cNvSpPr>
            <a:spLocks noChangeArrowheads="1"/>
          </p:cNvSpPr>
          <p:nvPr/>
        </p:nvSpPr>
        <p:spPr bwMode="auto">
          <a:xfrm>
            <a:off x="827088" y="908050"/>
            <a:ext cx="288925" cy="3603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5" name="Oval 12"/>
          <p:cNvSpPr>
            <a:spLocks noChangeArrowheads="1"/>
          </p:cNvSpPr>
          <p:nvPr/>
        </p:nvSpPr>
        <p:spPr bwMode="auto">
          <a:xfrm>
            <a:off x="900113" y="981075"/>
            <a:ext cx="144462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1187450" y="1484313"/>
            <a:ext cx="0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47" name="Oval 14"/>
          <p:cNvSpPr>
            <a:spLocks noChangeArrowheads="1"/>
          </p:cNvSpPr>
          <p:nvPr/>
        </p:nvSpPr>
        <p:spPr bwMode="auto">
          <a:xfrm>
            <a:off x="684213" y="1844675"/>
            <a:ext cx="8413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8" name="Oval 15"/>
          <p:cNvSpPr>
            <a:spLocks noChangeArrowheads="1"/>
          </p:cNvSpPr>
          <p:nvPr/>
        </p:nvSpPr>
        <p:spPr bwMode="auto">
          <a:xfrm>
            <a:off x="684213" y="2133600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1116013" y="2205038"/>
            <a:ext cx="0" cy="431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50" name="Oval 17"/>
          <p:cNvSpPr>
            <a:spLocks noChangeArrowheads="1"/>
          </p:cNvSpPr>
          <p:nvPr/>
        </p:nvSpPr>
        <p:spPr bwMode="auto">
          <a:xfrm>
            <a:off x="971550" y="2781300"/>
            <a:ext cx="360363" cy="3603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51" name="Oval 19"/>
          <p:cNvSpPr>
            <a:spLocks noChangeArrowheads="1"/>
          </p:cNvSpPr>
          <p:nvPr/>
        </p:nvSpPr>
        <p:spPr bwMode="auto">
          <a:xfrm>
            <a:off x="1042988" y="2852738"/>
            <a:ext cx="2159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52" name="Text Box 20"/>
          <p:cNvSpPr txBox="1">
            <a:spLocks noChangeArrowheads="1"/>
          </p:cNvSpPr>
          <p:nvPr/>
        </p:nvSpPr>
        <p:spPr bwMode="auto">
          <a:xfrm>
            <a:off x="1331913" y="1412875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Lyse traumatique</a:t>
            </a:r>
          </a:p>
        </p:txBody>
      </p:sp>
      <p:sp>
        <p:nvSpPr>
          <p:cNvPr id="65553" name="Line 24"/>
          <p:cNvSpPr>
            <a:spLocks noChangeShapeType="1"/>
          </p:cNvSpPr>
          <p:nvPr/>
        </p:nvSpPr>
        <p:spPr bwMode="auto">
          <a:xfrm flipH="1">
            <a:off x="395288" y="29241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4" name="Line 25"/>
          <p:cNvSpPr>
            <a:spLocks noChangeShapeType="1"/>
          </p:cNvSpPr>
          <p:nvPr/>
        </p:nvSpPr>
        <p:spPr bwMode="auto">
          <a:xfrm flipV="1">
            <a:off x="395288" y="1268413"/>
            <a:ext cx="2159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55" name="Text Box 26"/>
          <p:cNvSpPr txBox="1">
            <a:spLocks noChangeArrowheads="1"/>
          </p:cNvSpPr>
          <p:nvPr/>
        </p:nvSpPr>
        <p:spPr bwMode="auto">
          <a:xfrm>
            <a:off x="1547813" y="2133600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Hémolyse toxique</a:t>
            </a:r>
          </a:p>
        </p:txBody>
      </p:sp>
      <p:sp>
        <p:nvSpPr>
          <p:cNvPr id="65556" name="Line 27"/>
          <p:cNvSpPr>
            <a:spLocks noChangeShapeType="1"/>
          </p:cNvSpPr>
          <p:nvPr/>
        </p:nvSpPr>
        <p:spPr bwMode="auto">
          <a:xfrm>
            <a:off x="1403350" y="30686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57" name="Text Box 28"/>
          <p:cNvSpPr txBox="1">
            <a:spLocks noChangeArrowheads="1"/>
          </p:cNvSpPr>
          <p:nvPr/>
        </p:nvSpPr>
        <p:spPr bwMode="auto">
          <a:xfrm>
            <a:off x="2268538" y="2852738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Ag</a:t>
            </a:r>
          </a:p>
        </p:txBody>
      </p:sp>
      <p:sp>
        <p:nvSpPr>
          <p:cNvPr id="65558" name="Line 29"/>
          <p:cNvSpPr>
            <a:spLocks noChangeShapeType="1"/>
          </p:cNvSpPr>
          <p:nvPr/>
        </p:nvSpPr>
        <p:spPr bwMode="auto">
          <a:xfrm>
            <a:off x="248443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59" name="Text Box 30"/>
          <p:cNvSpPr txBox="1">
            <a:spLocks noChangeArrowheads="1"/>
          </p:cNvSpPr>
          <p:nvPr/>
        </p:nvSpPr>
        <p:spPr bwMode="auto">
          <a:xfrm>
            <a:off x="2051050" y="3429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circulants</a:t>
            </a:r>
          </a:p>
        </p:txBody>
      </p:sp>
      <p:sp>
        <p:nvSpPr>
          <p:cNvPr id="65560" name="Text Box 31"/>
          <p:cNvSpPr txBox="1">
            <a:spLocks noChangeArrowheads="1"/>
          </p:cNvSpPr>
          <p:nvPr/>
        </p:nvSpPr>
        <p:spPr bwMode="auto">
          <a:xfrm>
            <a:off x="2339975" y="35734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+</a:t>
            </a:r>
          </a:p>
        </p:txBody>
      </p:sp>
      <p:sp>
        <p:nvSpPr>
          <p:cNvPr id="65561" name="Text Box 32"/>
          <p:cNvSpPr txBox="1">
            <a:spLocks noChangeArrowheads="1"/>
          </p:cNvSpPr>
          <p:nvPr/>
        </p:nvSpPr>
        <p:spPr bwMode="auto">
          <a:xfrm>
            <a:off x="2268538" y="37163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Ac</a:t>
            </a:r>
          </a:p>
        </p:txBody>
      </p:sp>
      <p:sp>
        <p:nvSpPr>
          <p:cNvPr id="65562" name="Line 33"/>
          <p:cNvSpPr>
            <a:spLocks noChangeShapeType="1"/>
          </p:cNvSpPr>
          <p:nvPr/>
        </p:nvSpPr>
        <p:spPr bwMode="auto">
          <a:xfrm>
            <a:off x="2484438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63" name="Text Box 34"/>
          <p:cNvSpPr txBox="1">
            <a:spLocks noChangeArrowheads="1"/>
          </p:cNvSpPr>
          <p:nvPr/>
        </p:nvSpPr>
        <p:spPr bwMode="auto">
          <a:xfrm>
            <a:off x="2051050" y="42926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Ag - Ac</a:t>
            </a:r>
          </a:p>
        </p:txBody>
      </p:sp>
      <p:sp>
        <p:nvSpPr>
          <p:cNvPr id="65564" name="Line 35"/>
          <p:cNvSpPr>
            <a:spLocks noChangeShapeType="1"/>
          </p:cNvSpPr>
          <p:nvPr/>
        </p:nvSpPr>
        <p:spPr bwMode="auto">
          <a:xfrm>
            <a:off x="2484438" y="45815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65" name="Text Box 37"/>
          <p:cNvSpPr txBox="1">
            <a:spLocks noChangeArrowheads="1"/>
          </p:cNvSpPr>
          <p:nvPr/>
        </p:nvSpPr>
        <p:spPr bwMode="auto">
          <a:xfrm>
            <a:off x="2555875" y="4714875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H.S. III</a:t>
            </a:r>
          </a:p>
        </p:txBody>
      </p:sp>
      <p:sp>
        <p:nvSpPr>
          <p:cNvPr id="65566" name="Text Box 38"/>
          <p:cNvSpPr txBox="1">
            <a:spLocks noChangeArrowheads="1"/>
          </p:cNvSpPr>
          <p:nvPr/>
        </p:nvSpPr>
        <p:spPr bwMode="auto">
          <a:xfrm>
            <a:off x="2051050" y="5013325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Glomérulo-néphrite</a:t>
            </a:r>
          </a:p>
        </p:txBody>
      </p:sp>
      <p:sp>
        <p:nvSpPr>
          <p:cNvPr id="65567" name="Oval 44"/>
          <p:cNvSpPr>
            <a:spLocks noChangeArrowheads="1"/>
          </p:cNvSpPr>
          <p:nvPr/>
        </p:nvSpPr>
        <p:spPr bwMode="auto">
          <a:xfrm>
            <a:off x="4067175" y="981075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68" name="Oval 45"/>
          <p:cNvSpPr>
            <a:spLocks noChangeArrowheads="1"/>
          </p:cNvSpPr>
          <p:nvPr/>
        </p:nvSpPr>
        <p:spPr bwMode="auto">
          <a:xfrm>
            <a:off x="4140200" y="1052513"/>
            <a:ext cx="771525" cy="792162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69" name="Oval 47"/>
          <p:cNvSpPr>
            <a:spLocks noChangeArrowheads="1"/>
          </p:cNvSpPr>
          <p:nvPr/>
        </p:nvSpPr>
        <p:spPr bwMode="auto">
          <a:xfrm>
            <a:off x="4140200" y="2060575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70" name="Oval 48"/>
          <p:cNvSpPr>
            <a:spLocks noChangeArrowheads="1"/>
          </p:cNvSpPr>
          <p:nvPr/>
        </p:nvSpPr>
        <p:spPr bwMode="auto">
          <a:xfrm>
            <a:off x="4211638" y="2133600"/>
            <a:ext cx="771525" cy="792163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71" name="Oval 49"/>
          <p:cNvSpPr>
            <a:spLocks noChangeArrowheads="1"/>
          </p:cNvSpPr>
          <p:nvPr/>
        </p:nvSpPr>
        <p:spPr bwMode="auto">
          <a:xfrm>
            <a:off x="4427538" y="2349500"/>
            <a:ext cx="2889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72" name="Oval 50"/>
          <p:cNvSpPr>
            <a:spLocks noChangeArrowheads="1"/>
          </p:cNvSpPr>
          <p:nvPr/>
        </p:nvSpPr>
        <p:spPr bwMode="auto">
          <a:xfrm>
            <a:off x="4643438" y="2420938"/>
            <a:ext cx="73025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73" name="Line 52"/>
          <p:cNvSpPr>
            <a:spLocks noChangeShapeType="1"/>
          </p:cNvSpPr>
          <p:nvPr/>
        </p:nvSpPr>
        <p:spPr bwMode="auto">
          <a:xfrm flipV="1">
            <a:off x="2700338" y="22764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74" name="Line 53"/>
          <p:cNvSpPr>
            <a:spLocks noChangeShapeType="1"/>
          </p:cNvSpPr>
          <p:nvPr/>
        </p:nvSpPr>
        <p:spPr bwMode="auto">
          <a:xfrm flipV="1">
            <a:off x="3779838" y="1844675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75" name="Line 54"/>
          <p:cNvSpPr>
            <a:spLocks noChangeShapeType="1"/>
          </p:cNvSpPr>
          <p:nvPr/>
        </p:nvSpPr>
        <p:spPr bwMode="auto">
          <a:xfrm>
            <a:off x="3779838" y="2276475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76" name="Line 55"/>
          <p:cNvSpPr>
            <a:spLocks noChangeShapeType="1"/>
          </p:cNvSpPr>
          <p:nvPr/>
        </p:nvSpPr>
        <p:spPr bwMode="auto">
          <a:xfrm flipH="1">
            <a:off x="4932363" y="908050"/>
            <a:ext cx="1728787" cy="7302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77" name="Line 56"/>
          <p:cNvSpPr>
            <a:spLocks noChangeShapeType="1"/>
          </p:cNvSpPr>
          <p:nvPr/>
        </p:nvSpPr>
        <p:spPr bwMode="auto">
          <a:xfrm flipH="1">
            <a:off x="4932363" y="908050"/>
            <a:ext cx="1727200" cy="115252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78" name="Text Box 57"/>
          <p:cNvSpPr txBox="1">
            <a:spLocks noChangeArrowheads="1"/>
          </p:cNvSpPr>
          <p:nvPr/>
        </p:nvSpPr>
        <p:spPr bwMode="auto">
          <a:xfrm>
            <a:off x="6732588" y="692150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Ac lytiques: hémolyse</a:t>
            </a:r>
          </a:p>
        </p:txBody>
      </p:sp>
      <p:sp>
        <p:nvSpPr>
          <p:cNvPr id="65579" name="Text Box 58"/>
          <p:cNvSpPr txBox="1">
            <a:spLocks noChangeArrowheads="1"/>
          </p:cNvSpPr>
          <p:nvPr/>
        </p:nvSpPr>
        <p:spPr bwMode="auto">
          <a:xfrm>
            <a:off x="6372225" y="1844675"/>
            <a:ext cx="277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Ac opsonisants: phagocytose</a:t>
            </a:r>
          </a:p>
        </p:txBody>
      </p:sp>
      <p:sp>
        <p:nvSpPr>
          <p:cNvPr id="65580" name="Line 59"/>
          <p:cNvSpPr>
            <a:spLocks noChangeShapeType="1"/>
          </p:cNvSpPr>
          <p:nvPr/>
        </p:nvSpPr>
        <p:spPr bwMode="auto">
          <a:xfrm flipH="1" flipV="1">
            <a:off x="5076825" y="1628775"/>
            <a:ext cx="129540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1" name="Line 60"/>
          <p:cNvSpPr>
            <a:spLocks noChangeShapeType="1"/>
          </p:cNvSpPr>
          <p:nvPr/>
        </p:nvSpPr>
        <p:spPr bwMode="auto">
          <a:xfrm flipH="1">
            <a:off x="5148263" y="1989138"/>
            <a:ext cx="1223962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2" name="Text Box 61"/>
          <p:cNvSpPr txBox="1">
            <a:spLocks noChangeArrowheads="1"/>
          </p:cNvSpPr>
          <p:nvPr/>
        </p:nvSpPr>
        <p:spPr bwMode="auto">
          <a:xfrm>
            <a:off x="6011863" y="2708275"/>
            <a:ext cx="2736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Ac agglutinants: embolysation des capillaires</a:t>
            </a:r>
          </a:p>
        </p:txBody>
      </p:sp>
      <p:sp>
        <p:nvSpPr>
          <p:cNvPr id="65583" name="Line 62"/>
          <p:cNvSpPr>
            <a:spLocks noChangeShapeType="1"/>
          </p:cNvSpPr>
          <p:nvPr/>
        </p:nvSpPr>
        <p:spPr bwMode="auto">
          <a:xfrm flipH="1" flipV="1">
            <a:off x="4932363" y="1773238"/>
            <a:ext cx="1079500" cy="10080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4" name="Line 63"/>
          <p:cNvSpPr>
            <a:spLocks noChangeShapeType="1"/>
          </p:cNvSpPr>
          <p:nvPr/>
        </p:nvSpPr>
        <p:spPr bwMode="auto">
          <a:xfrm flipH="1" flipV="1">
            <a:off x="5148263" y="2708275"/>
            <a:ext cx="863600" cy="730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5" name="Line 64"/>
          <p:cNvSpPr>
            <a:spLocks noChangeShapeType="1"/>
          </p:cNvSpPr>
          <p:nvPr/>
        </p:nvSpPr>
        <p:spPr bwMode="auto">
          <a:xfrm flipH="1">
            <a:off x="6156325" y="3213100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6" name="Text Box 65"/>
          <p:cNvSpPr txBox="1">
            <a:spLocks noChangeArrowheads="1"/>
          </p:cNvSpPr>
          <p:nvPr/>
        </p:nvSpPr>
        <p:spPr bwMode="auto">
          <a:xfrm>
            <a:off x="5435600" y="36449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dans la rate</a:t>
            </a:r>
          </a:p>
        </p:txBody>
      </p:sp>
      <p:sp>
        <p:nvSpPr>
          <p:cNvPr id="65587" name="Text Box 66"/>
          <p:cNvSpPr txBox="1">
            <a:spLocks noChangeArrowheads="1"/>
          </p:cNvSpPr>
          <p:nvPr/>
        </p:nvSpPr>
        <p:spPr bwMode="auto">
          <a:xfrm>
            <a:off x="7092950" y="3644900"/>
            <a:ext cx="1511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dans tissus divers: formes atypiques</a:t>
            </a:r>
          </a:p>
        </p:txBody>
      </p:sp>
      <p:sp>
        <p:nvSpPr>
          <p:cNvPr id="65588" name="Line 67"/>
          <p:cNvSpPr>
            <a:spLocks noChangeShapeType="1"/>
          </p:cNvSpPr>
          <p:nvPr/>
        </p:nvSpPr>
        <p:spPr bwMode="auto">
          <a:xfrm>
            <a:off x="7524750" y="3213100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589" name="Text Box 68"/>
          <p:cNvSpPr txBox="1">
            <a:spLocks noChangeArrowheads="1"/>
          </p:cNvSpPr>
          <p:nvPr/>
        </p:nvSpPr>
        <p:spPr bwMode="auto">
          <a:xfrm>
            <a:off x="2555875" y="573405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0" u="none">
                <a:solidFill>
                  <a:schemeClr val="accent2"/>
                </a:solidFill>
              </a:rPr>
              <a:t>Pathogénie de la destruction globulaire et des formes atypiques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50323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sz="2800" b="1" smtClean="0">
                <a:solidFill>
                  <a:schemeClr val="bg1"/>
                </a:solidFill>
              </a:rPr>
              <a:t>PATHOGENIE DES BABESIOSES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761037"/>
          </a:xfrm>
          <a:solidFill>
            <a:schemeClr val="tx1"/>
          </a:solidFill>
          <a:ln w="38100">
            <a:solidFill>
              <a:srgbClr val="C0C0C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1800" b="1" smtClean="0">
                <a:solidFill>
                  <a:schemeClr val="bg1"/>
                </a:solidFill>
              </a:rPr>
              <a:t>Actions pathogènes</a:t>
            </a:r>
          </a:p>
          <a:p>
            <a:pPr algn="ctr" eaLnBrk="1" hangingPunct="1">
              <a:buFontTx/>
              <a:buNone/>
            </a:pPr>
            <a:r>
              <a:rPr lang="fr-FR" sz="1800" smtClean="0">
                <a:solidFill>
                  <a:schemeClr val="bg1"/>
                </a:solidFill>
              </a:rPr>
              <a:t> mécanique     toxique       ipso-immunité</a:t>
            </a: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fr-FR" sz="1800" smtClean="0">
                <a:solidFill>
                  <a:schemeClr val="bg1"/>
                </a:solidFill>
              </a:rPr>
              <a:t>H.b.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276600" y="1700213"/>
            <a:ext cx="647700" cy="4333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4356100" y="1557338"/>
            <a:ext cx="1588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5076825" y="1628775"/>
            <a:ext cx="430213" cy="504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4067175" y="1916113"/>
            <a:ext cx="649288" cy="720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flipH="1" flipV="1">
            <a:off x="4211638" y="2060575"/>
            <a:ext cx="144462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4211638" y="2349500"/>
            <a:ext cx="144462" cy="1444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AutoShape 12"/>
          <p:cNvSpPr>
            <a:spLocks noChangeArrowheads="1"/>
          </p:cNvSpPr>
          <p:nvPr/>
        </p:nvSpPr>
        <p:spPr bwMode="auto">
          <a:xfrm rot="19633396" flipV="1">
            <a:off x="4356100" y="2060575"/>
            <a:ext cx="144463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3" name="Oval 14"/>
          <p:cNvSpPr>
            <a:spLocks noChangeArrowheads="1"/>
          </p:cNvSpPr>
          <p:nvPr/>
        </p:nvSpPr>
        <p:spPr bwMode="auto">
          <a:xfrm>
            <a:off x="4427538" y="2349500"/>
            <a:ext cx="144462" cy="1444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Freeform 16"/>
          <p:cNvSpPr>
            <a:spLocks/>
          </p:cNvSpPr>
          <p:nvPr/>
        </p:nvSpPr>
        <p:spPr bwMode="auto">
          <a:xfrm>
            <a:off x="3059113" y="3355975"/>
            <a:ext cx="1031875" cy="1009650"/>
          </a:xfrm>
          <a:custGeom>
            <a:avLst/>
            <a:gdLst>
              <a:gd name="T0" fmla="*/ 0 w 650"/>
              <a:gd name="T1" fmla="*/ 2147483647 h 636"/>
              <a:gd name="T2" fmla="*/ 2147483647 w 650"/>
              <a:gd name="T3" fmla="*/ 2147483647 h 636"/>
              <a:gd name="T4" fmla="*/ 2147483647 w 650"/>
              <a:gd name="T5" fmla="*/ 2147483647 h 636"/>
              <a:gd name="T6" fmla="*/ 0 60000 65536"/>
              <a:gd name="T7" fmla="*/ 0 60000 65536"/>
              <a:gd name="T8" fmla="*/ 0 60000 65536"/>
              <a:gd name="T9" fmla="*/ 0 w 650"/>
              <a:gd name="T10" fmla="*/ 0 h 636"/>
              <a:gd name="T11" fmla="*/ 650 w 650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636">
                <a:moveTo>
                  <a:pt x="0" y="91"/>
                </a:moveTo>
                <a:cubicBezTo>
                  <a:pt x="265" y="45"/>
                  <a:pt x="530" y="0"/>
                  <a:pt x="590" y="91"/>
                </a:cubicBezTo>
                <a:cubicBezTo>
                  <a:pt x="650" y="182"/>
                  <a:pt x="401" y="545"/>
                  <a:pt x="363" y="6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25" name="Oval 18"/>
          <p:cNvSpPr>
            <a:spLocks noChangeArrowheads="1"/>
          </p:cNvSpPr>
          <p:nvPr/>
        </p:nvSpPr>
        <p:spPr bwMode="auto">
          <a:xfrm>
            <a:off x="4140200" y="2852738"/>
            <a:ext cx="649288" cy="720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Rectangle 19"/>
          <p:cNvSpPr>
            <a:spLocks noChangeArrowheads="1"/>
          </p:cNvSpPr>
          <p:nvPr/>
        </p:nvSpPr>
        <p:spPr bwMode="auto">
          <a:xfrm>
            <a:off x="3995738" y="3284538"/>
            <a:ext cx="9144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7" name="AutoShape 20"/>
          <p:cNvSpPr>
            <a:spLocks noChangeArrowheads="1"/>
          </p:cNvSpPr>
          <p:nvPr/>
        </p:nvSpPr>
        <p:spPr bwMode="auto">
          <a:xfrm rot="19633396" flipV="1">
            <a:off x="4500563" y="3357563"/>
            <a:ext cx="144462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8" name="Oval 21"/>
          <p:cNvSpPr>
            <a:spLocks noChangeArrowheads="1"/>
          </p:cNvSpPr>
          <p:nvPr/>
        </p:nvSpPr>
        <p:spPr bwMode="auto">
          <a:xfrm>
            <a:off x="4572000" y="3644900"/>
            <a:ext cx="144463" cy="1444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29" name="AutoShape 23"/>
          <p:cNvSpPr>
            <a:spLocks noChangeArrowheads="1"/>
          </p:cNvSpPr>
          <p:nvPr/>
        </p:nvSpPr>
        <p:spPr bwMode="auto">
          <a:xfrm flipH="1" flipV="1">
            <a:off x="4284663" y="3284538"/>
            <a:ext cx="144462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0" name="Oval 24"/>
          <p:cNvSpPr>
            <a:spLocks noChangeArrowheads="1"/>
          </p:cNvSpPr>
          <p:nvPr/>
        </p:nvSpPr>
        <p:spPr bwMode="auto">
          <a:xfrm>
            <a:off x="4284663" y="3573463"/>
            <a:ext cx="144462" cy="1444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>
            <a:off x="4500563" y="3716338"/>
            <a:ext cx="0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32" name="Text Box 26"/>
          <p:cNvSpPr txBox="1">
            <a:spLocks noChangeArrowheads="1"/>
          </p:cNvSpPr>
          <p:nvPr/>
        </p:nvSpPr>
        <p:spPr bwMode="auto">
          <a:xfrm>
            <a:off x="4211638" y="39338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>
                <a:solidFill>
                  <a:schemeClr val="bg1"/>
                </a:solidFill>
              </a:rPr>
              <a:t>H.b.</a:t>
            </a:r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4500563" y="4292600"/>
            <a:ext cx="0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34" name="Oval 28"/>
          <p:cNvSpPr>
            <a:spLocks noChangeArrowheads="1"/>
          </p:cNvSpPr>
          <p:nvPr/>
        </p:nvSpPr>
        <p:spPr bwMode="auto">
          <a:xfrm>
            <a:off x="3995738" y="4581525"/>
            <a:ext cx="9366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b="1" i="0" u="none"/>
              <a:t>S.R.H.</a:t>
            </a:r>
          </a:p>
        </p:txBody>
      </p:sp>
      <p:sp>
        <p:nvSpPr>
          <p:cNvPr id="64535" name="Line 30"/>
          <p:cNvSpPr>
            <a:spLocks noChangeShapeType="1"/>
          </p:cNvSpPr>
          <p:nvPr/>
        </p:nvSpPr>
        <p:spPr bwMode="auto">
          <a:xfrm>
            <a:off x="4500563" y="5300663"/>
            <a:ext cx="0" cy="2889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36" name="Text Box 31"/>
          <p:cNvSpPr txBox="1">
            <a:spLocks noChangeArrowheads="1"/>
          </p:cNvSpPr>
          <p:nvPr/>
        </p:nvSpPr>
        <p:spPr bwMode="auto">
          <a:xfrm>
            <a:off x="3348038" y="57340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i="0" u="none"/>
          </a:p>
        </p:txBody>
      </p:sp>
      <p:sp>
        <p:nvSpPr>
          <p:cNvPr id="64537" name="Text Box 32"/>
          <p:cNvSpPr txBox="1">
            <a:spLocks noChangeArrowheads="1"/>
          </p:cNvSpPr>
          <p:nvPr/>
        </p:nvSpPr>
        <p:spPr bwMode="auto">
          <a:xfrm>
            <a:off x="3059113" y="5516563"/>
            <a:ext cx="33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0" u="none">
                <a:solidFill>
                  <a:srgbClr val="009900"/>
                </a:solidFill>
              </a:rPr>
              <a:t>Bilirubinémie(B.N.C.)</a:t>
            </a:r>
          </a:p>
        </p:txBody>
      </p:sp>
      <p:sp>
        <p:nvSpPr>
          <p:cNvPr id="64538" name="Line 33"/>
          <p:cNvSpPr>
            <a:spLocks noChangeShapeType="1"/>
          </p:cNvSpPr>
          <p:nvPr/>
        </p:nvSpPr>
        <p:spPr bwMode="auto">
          <a:xfrm>
            <a:off x="4500563" y="5805488"/>
            <a:ext cx="0" cy="2159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39" name="Text Box 34"/>
          <p:cNvSpPr txBox="1">
            <a:spLocks noChangeArrowheads="1"/>
          </p:cNvSpPr>
          <p:nvPr/>
        </p:nvSpPr>
        <p:spPr bwMode="auto">
          <a:xfrm>
            <a:off x="3563938" y="5949950"/>
            <a:ext cx="2160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>
                <a:solidFill>
                  <a:srgbClr val="FF9900"/>
                </a:solidFill>
              </a:rPr>
              <a:t>Sang, tissus: ictère pré-hépatique</a:t>
            </a:r>
          </a:p>
        </p:txBody>
      </p:sp>
      <p:sp>
        <p:nvSpPr>
          <p:cNvPr id="64540" name="Oval 35"/>
          <p:cNvSpPr>
            <a:spLocks noChangeArrowheads="1"/>
          </p:cNvSpPr>
          <p:nvPr/>
        </p:nvSpPr>
        <p:spPr bwMode="auto">
          <a:xfrm>
            <a:off x="5795963" y="2060575"/>
            <a:ext cx="1439862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i="0" u="none"/>
          </a:p>
        </p:txBody>
      </p:sp>
      <p:sp>
        <p:nvSpPr>
          <p:cNvPr id="64541" name="Line 37"/>
          <p:cNvSpPr>
            <a:spLocks noChangeShapeType="1"/>
          </p:cNvSpPr>
          <p:nvPr/>
        </p:nvSpPr>
        <p:spPr bwMode="auto">
          <a:xfrm flipV="1">
            <a:off x="5940425" y="2924175"/>
            <a:ext cx="10080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42" name="Text Box 38"/>
          <p:cNvSpPr txBox="1">
            <a:spLocks noChangeArrowheads="1"/>
          </p:cNvSpPr>
          <p:nvPr/>
        </p:nvSpPr>
        <p:spPr bwMode="auto">
          <a:xfrm>
            <a:off x="6156325" y="2060575"/>
            <a:ext cx="93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0" u="none"/>
              <a:t>Foie normal</a:t>
            </a:r>
          </a:p>
          <a:p>
            <a:r>
              <a:rPr lang="fr-FR" sz="1400" b="1" i="0" u="none">
                <a:solidFill>
                  <a:srgbClr val="009900"/>
                </a:solidFill>
              </a:rPr>
              <a:t>b.c.</a:t>
            </a:r>
          </a:p>
        </p:txBody>
      </p:sp>
      <p:sp>
        <p:nvSpPr>
          <p:cNvPr id="64543" name="Text Box 39"/>
          <p:cNvSpPr txBox="1">
            <a:spLocks noChangeArrowheads="1"/>
          </p:cNvSpPr>
          <p:nvPr/>
        </p:nvSpPr>
        <p:spPr bwMode="auto">
          <a:xfrm>
            <a:off x="6227763" y="2924175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/>
              <a:t>Foie lésé</a:t>
            </a:r>
          </a:p>
          <a:p>
            <a:pPr>
              <a:spcBef>
                <a:spcPct val="50000"/>
              </a:spcBef>
            </a:pPr>
            <a:r>
              <a:rPr lang="fr-FR" sz="1400" b="1" i="0" u="none">
                <a:solidFill>
                  <a:srgbClr val="009900"/>
                </a:solidFill>
              </a:rPr>
              <a:t>b.n.c.</a:t>
            </a:r>
          </a:p>
        </p:txBody>
      </p:sp>
      <p:sp>
        <p:nvSpPr>
          <p:cNvPr id="64544" name="Line 41"/>
          <p:cNvSpPr>
            <a:spLocks noChangeShapeType="1"/>
          </p:cNvSpPr>
          <p:nvPr/>
        </p:nvSpPr>
        <p:spPr bwMode="auto">
          <a:xfrm flipV="1">
            <a:off x="5292725" y="2997200"/>
            <a:ext cx="0" cy="259238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45" name="Line 42"/>
          <p:cNvSpPr>
            <a:spLocks noChangeShapeType="1"/>
          </p:cNvSpPr>
          <p:nvPr/>
        </p:nvSpPr>
        <p:spPr bwMode="auto">
          <a:xfrm>
            <a:off x="5292725" y="2997200"/>
            <a:ext cx="503238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46" name="Line 43"/>
          <p:cNvSpPr>
            <a:spLocks noChangeShapeType="1"/>
          </p:cNvSpPr>
          <p:nvPr/>
        </p:nvSpPr>
        <p:spPr bwMode="auto">
          <a:xfrm>
            <a:off x="5795963" y="2997200"/>
            <a:ext cx="431800" cy="57626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47" name="Line 44"/>
          <p:cNvSpPr>
            <a:spLocks noChangeShapeType="1"/>
          </p:cNvSpPr>
          <p:nvPr/>
        </p:nvSpPr>
        <p:spPr bwMode="auto">
          <a:xfrm flipV="1">
            <a:off x="5867400" y="2060575"/>
            <a:ext cx="1944688" cy="86518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48" name="Oval 45"/>
          <p:cNvSpPr>
            <a:spLocks noChangeArrowheads="1"/>
          </p:cNvSpPr>
          <p:nvPr/>
        </p:nvSpPr>
        <p:spPr bwMode="auto">
          <a:xfrm>
            <a:off x="7885113" y="2060575"/>
            <a:ext cx="5762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49" name="Line 46"/>
          <p:cNvSpPr>
            <a:spLocks noChangeShapeType="1"/>
          </p:cNvSpPr>
          <p:nvPr/>
        </p:nvSpPr>
        <p:spPr bwMode="auto">
          <a:xfrm flipV="1">
            <a:off x="7885113" y="170021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50" name="Line 47"/>
          <p:cNvSpPr>
            <a:spLocks noChangeShapeType="1"/>
          </p:cNvSpPr>
          <p:nvPr/>
        </p:nvSpPr>
        <p:spPr bwMode="auto">
          <a:xfrm flipV="1"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51" name="Line 50"/>
          <p:cNvSpPr>
            <a:spLocks noChangeShapeType="1"/>
          </p:cNvSpPr>
          <p:nvPr/>
        </p:nvSpPr>
        <p:spPr bwMode="auto">
          <a:xfrm flipH="1">
            <a:off x="8172450" y="1844675"/>
            <a:ext cx="0" cy="7207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52" name="Text Box 51"/>
          <p:cNvSpPr txBox="1">
            <a:spLocks noChangeArrowheads="1"/>
          </p:cNvSpPr>
          <p:nvPr/>
        </p:nvSpPr>
        <p:spPr bwMode="auto">
          <a:xfrm>
            <a:off x="7596188" y="1196975"/>
            <a:ext cx="9366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Intestin</a:t>
            </a:r>
          </a:p>
        </p:txBody>
      </p:sp>
      <p:sp>
        <p:nvSpPr>
          <p:cNvPr id="64553" name="Text Box 52"/>
          <p:cNvSpPr txBox="1">
            <a:spLocks noChangeArrowheads="1"/>
          </p:cNvSpPr>
          <p:nvPr/>
        </p:nvSpPr>
        <p:spPr bwMode="auto">
          <a:xfrm>
            <a:off x="7740650" y="119697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>
                <a:solidFill>
                  <a:schemeClr val="bg1"/>
                </a:solidFill>
              </a:rPr>
              <a:t>Intestin</a:t>
            </a:r>
          </a:p>
        </p:txBody>
      </p:sp>
      <p:sp>
        <p:nvSpPr>
          <p:cNvPr id="64554" name="Text Box 53"/>
          <p:cNvSpPr txBox="1">
            <a:spLocks noChangeArrowheads="1"/>
          </p:cNvSpPr>
          <p:nvPr/>
        </p:nvSpPr>
        <p:spPr bwMode="auto">
          <a:xfrm>
            <a:off x="7524750" y="24923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 u="none">
                <a:solidFill>
                  <a:srgbClr val="009900"/>
                </a:solidFill>
              </a:rPr>
              <a:t>stercobiline</a:t>
            </a:r>
          </a:p>
        </p:txBody>
      </p:sp>
      <p:sp>
        <p:nvSpPr>
          <p:cNvPr id="64555" name="Oval 55"/>
          <p:cNvSpPr>
            <a:spLocks noChangeArrowheads="1"/>
          </p:cNvSpPr>
          <p:nvPr/>
        </p:nvSpPr>
        <p:spPr bwMode="auto">
          <a:xfrm>
            <a:off x="7451725" y="3789363"/>
            <a:ext cx="504825" cy="863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56" name="Freeform 56"/>
          <p:cNvSpPr>
            <a:spLocks/>
          </p:cNvSpPr>
          <p:nvPr/>
        </p:nvSpPr>
        <p:spPr bwMode="auto">
          <a:xfrm>
            <a:off x="6453188" y="4572000"/>
            <a:ext cx="325437" cy="585788"/>
          </a:xfrm>
          <a:custGeom>
            <a:avLst/>
            <a:gdLst>
              <a:gd name="T0" fmla="*/ 0 w 205"/>
              <a:gd name="T1" fmla="*/ 0 h 369"/>
              <a:gd name="T2" fmla="*/ 2147483647 w 205"/>
              <a:gd name="T3" fmla="*/ 2147483647 h 369"/>
              <a:gd name="T4" fmla="*/ 2147483647 w 205"/>
              <a:gd name="T5" fmla="*/ 2147483647 h 369"/>
              <a:gd name="T6" fmla="*/ 2147483647 w 205"/>
              <a:gd name="T7" fmla="*/ 2147483647 h 369"/>
              <a:gd name="T8" fmla="*/ 2147483647 w 205"/>
              <a:gd name="T9" fmla="*/ 2147483647 h 369"/>
              <a:gd name="T10" fmla="*/ 2147483647 w 205"/>
              <a:gd name="T11" fmla="*/ 2147483647 h 369"/>
              <a:gd name="T12" fmla="*/ 2147483647 w 205"/>
              <a:gd name="T13" fmla="*/ 2147483647 h 369"/>
              <a:gd name="T14" fmla="*/ 2147483647 w 205"/>
              <a:gd name="T15" fmla="*/ 2147483647 h 369"/>
              <a:gd name="T16" fmla="*/ 2147483647 w 205"/>
              <a:gd name="T17" fmla="*/ 2147483647 h 3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"/>
              <a:gd name="T28" fmla="*/ 0 h 369"/>
              <a:gd name="T29" fmla="*/ 205 w 205"/>
              <a:gd name="T30" fmla="*/ 369 h 3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" h="369">
                <a:moveTo>
                  <a:pt x="0" y="0"/>
                </a:moveTo>
                <a:cubicBezTo>
                  <a:pt x="70" y="8"/>
                  <a:pt x="131" y="20"/>
                  <a:pt x="200" y="33"/>
                </a:cubicBezTo>
                <a:cubicBezTo>
                  <a:pt x="196" y="74"/>
                  <a:pt x="205" y="117"/>
                  <a:pt x="189" y="155"/>
                </a:cubicBezTo>
                <a:cubicBezTo>
                  <a:pt x="183" y="169"/>
                  <a:pt x="159" y="162"/>
                  <a:pt x="144" y="166"/>
                </a:cubicBezTo>
                <a:cubicBezTo>
                  <a:pt x="85" y="183"/>
                  <a:pt x="78" y="182"/>
                  <a:pt x="78" y="244"/>
                </a:cubicBezTo>
                <a:lnTo>
                  <a:pt x="176" y="187"/>
                </a:lnTo>
                <a:lnTo>
                  <a:pt x="130" y="369"/>
                </a:lnTo>
                <a:lnTo>
                  <a:pt x="130" y="233"/>
                </a:lnTo>
                <a:lnTo>
                  <a:pt x="130" y="14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57" name="Line 58"/>
          <p:cNvSpPr>
            <a:spLocks noChangeShapeType="1"/>
          </p:cNvSpPr>
          <p:nvPr/>
        </p:nvSpPr>
        <p:spPr bwMode="auto">
          <a:xfrm>
            <a:off x="7524750" y="4005263"/>
            <a:ext cx="714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58" name="Line 59"/>
          <p:cNvSpPr>
            <a:spLocks noChangeShapeType="1"/>
          </p:cNvSpPr>
          <p:nvPr/>
        </p:nvSpPr>
        <p:spPr bwMode="auto">
          <a:xfrm flipH="1">
            <a:off x="7596188" y="42926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59" name="Line 60"/>
          <p:cNvSpPr>
            <a:spLocks noChangeShapeType="1"/>
          </p:cNvSpPr>
          <p:nvPr/>
        </p:nvSpPr>
        <p:spPr bwMode="auto">
          <a:xfrm>
            <a:off x="6659563" y="2565400"/>
            <a:ext cx="1081087" cy="1295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60" name="Line 61"/>
          <p:cNvSpPr>
            <a:spLocks noChangeShapeType="1"/>
          </p:cNvSpPr>
          <p:nvPr/>
        </p:nvSpPr>
        <p:spPr bwMode="auto">
          <a:xfrm flipH="1">
            <a:off x="7308850" y="4292600"/>
            <a:ext cx="287338" cy="3603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61" name="Text Box 62"/>
          <p:cNvSpPr txBox="1">
            <a:spLocks noChangeArrowheads="1"/>
          </p:cNvSpPr>
          <p:nvPr/>
        </p:nvSpPr>
        <p:spPr bwMode="auto">
          <a:xfrm>
            <a:off x="6804025" y="45815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>
                <a:solidFill>
                  <a:srgbClr val="009900"/>
                </a:solidFill>
              </a:rPr>
              <a:t>bilirubinurie</a:t>
            </a:r>
          </a:p>
        </p:txBody>
      </p:sp>
      <p:sp>
        <p:nvSpPr>
          <p:cNvPr id="64562" name="Line 63"/>
          <p:cNvSpPr>
            <a:spLocks noChangeShapeType="1"/>
          </p:cNvSpPr>
          <p:nvPr/>
        </p:nvSpPr>
        <p:spPr bwMode="auto">
          <a:xfrm flipH="1">
            <a:off x="6372225" y="3716338"/>
            <a:ext cx="144463" cy="504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63" name="Text Box 64"/>
          <p:cNvSpPr txBox="1">
            <a:spLocks noChangeArrowheads="1"/>
          </p:cNvSpPr>
          <p:nvPr/>
        </p:nvSpPr>
        <p:spPr bwMode="auto">
          <a:xfrm>
            <a:off x="5795963" y="4149725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rgbClr val="FF9900"/>
                </a:solidFill>
              </a:rPr>
              <a:t>Ictère hépatique</a:t>
            </a:r>
          </a:p>
        </p:txBody>
      </p:sp>
      <p:sp>
        <p:nvSpPr>
          <p:cNvPr id="64564" name="Line 65"/>
          <p:cNvSpPr>
            <a:spLocks noChangeShapeType="1"/>
          </p:cNvSpPr>
          <p:nvPr/>
        </p:nvSpPr>
        <p:spPr bwMode="auto">
          <a:xfrm flipH="1">
            <a:off x="2843213" y="4005263"/>
            <a:ext cx="1368425" cy="5762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65" name="Oval 66"/>
          <p:cNvSpPr>
            <a:spLocks noChangeArrowheads="1"/>
          </p:cNvSpPr>
          <p:nvPr/>
        </p:nvSpPr>
        <p:spPr bwMode="auto">
          <a:xfrm>
            <a:off x="2268538" y="4292600"/>
            <a:ext cx="504825" cy="863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66" name="Oval 67"/>
          <p:cNvSpPr>
            <a:spLocks noChangeArrowheads="1"/>
          </p:cNvSpPr>
          <p:nvPr/>
        </p:nvSpPr>
        <p:spPr bwMode="auto">
          <a:xfrm>
            <a:off x="2700338" y="4365625"/>
            <a:ext cx="144462" cy="625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67" name="Line 68"/>
          <p:cNvSpPr>
            <a:spLocks noChangeShapeType="1"/>
          </p:cNvSpPr>
          <p:nvPr/>
        </p:nvSpPr>
        <p:spPr bwMode="auto">
          <a:xfrm flipH="1">
            <a:off x="2411413" y="4868863"/>
            <a:ext cx="144462" cy="504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68" name="Text Box 69"/>
          <p:cNvSpPr txBox="1">
            <a:spLocks noChangeArrowheads="1"/>
          </p:cNvSpPr>
          <p:nvPr/>
        </p:nvSpPr>
        <p:spPr bwMode="auto">
          <a:xfrm>
            <a:off x="1692275" y="5300663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>
                <a:solidFill>
                  <a:schemeClr val="bg1"/>
                </a:solidFill>
              </a:rPr>
              <a:t>Hémoglobinurie</a:t>
            </a:r>
          </a:p>
        </p:txBody>
      </p:sp>
      <p:sp>
        <p:nvSpPr>
          <p:cNvPr id="64569" name="Line 70"/>
          <p:cNvSpPr>
            <a:spLocks noChangeShapeType="1"/>
          </p:cNvSpPr>
          <p:nvPr/>
        </p:nvSpPr>
        <p:spPr bwMode="auto">
          <a:xfrm flipH="1" flipV="1">
            <a:off x="1763713" y="1052513"/>
            <a:ext cx="2232025" cy="288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70" name="Text Box 71"/>
          <p:cNvSpPr txBox="1">
            <a:spLocks noChangeArrowheads="1"/>
          </p:cNvSpPr>
          <p:nvPr/>
        </p:nvSpPr>
        <p:spPr bwMode="auto">
          <a:xfrm>
            <a:off x="323850" y="969963"/>
            <a:ext cx="1368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chemeClr val="bg1"/>
                </a:solidFill>
              </a:rPr>
              <a:t>Kininase dans lysat des parasites</a:t>
            </a:r>
          </a:p>
        </p:txBody>
      </p:sp>
      <p:sp>
        <p:nvSpPr>
          <p:cNvPr id="64571" name="Line 73"/>
          <p:cNvSpPr>
            <a:spLocks noChangeShapeType="1"/>
          </p:cNvSpPr>
          <p:nvPr/>
        </p:nvSpPr>
        <p:spPr bwMode="auto">
          <a:xfrm>
            <a:off x="827088" y="1700213"/>
            <a:ext cx="0" cy="2889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72" name="Text Box 74"/>
          <p:cNvSpPr txBox="1">
            <a:spLocks noChangeArrowheads="1"/>
          </p:cNvSpPr>
          <p:nvPr/>
        </p:nvSpPr>
        <p:spPr bwMode="auto">
          <a:xfrm>
            <a:off x="323850" y="18446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chemeClr val="bg1"/>
                </a:solidFill>
              </a:rPr>
              <a:t>kininogène</a:t>
            </a:r>
          </a:p>
        </p:txBody>
      </p:sp>
      <p:sp>
        <p:nvSpPr>
          <p:cNvPr id="64573" name="Line 75"/>
          <p:cNvSpPr>
            <a:spLocks noChangeShapeType="1"/>
          </p:cNvSpPr>
          <p:nvPr/>
        </p:nvSpPr>
        <p:spPr bwMode="auto">
          <a:xfrm flipH="1">
            <a:off x="827088" y="2205038"/>
            <a:ext cx="0" cy="2873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74" name="Text Box 76"/>
          <p:cNvSpPr txBox="1">
            <a:spLocks noChangeArrowheads="1"/>
          </p:cNvSpPr>
          <p:nvPr/>
        </p:nvSpPr>
        <p:spPr bwMode="auto">
          <a:xfrm>
            <a:off x="468313" y="249237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chemeClr val="bg1"/>
                </a:solidFill>
              </a:rPr>
              <a:t>kinine</a:t>
            </a:r>
          </a:p>
        </p:txBody>
      </p:sp>
      <p:sp>
        <p:nvSpPr>
          <p:cNvPr id="64575" name="Line 77"/>
          <p:cNvSpPr>
            <a:spLocks noChangeShapeType="1"/>
          </p:cNvSpPr>
          <p:nvPr/>
        </p:nvSpPr>
        <p:spPr bwMode="auto">
          <a:xfrm>
            <a:off x="827088" y="2781300"/>
            <a:ext cx="0" cy="215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76" name="Text Box 78"/>
          <p:cNvSpPr txBox="1">
            <a:spLocks noChangeArrowheads="1"/>
          </p:cNvSpPr>
          <p:nvPr/>
        </p:nvSpPr>
        <p:spPr bwMode="auto">
          <a:xfrm>
            <a:off x="250825" y="2924175"/>
            <a:ext cx="3311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chemeClr val="bg1"/>
                </a:solidFill>
              </a:rPr>
              <a:t>Vasodilatation,        perméabialité capill., nécrose cellulaire</a:t>
            </a:r>
          </a:p>
        </p:txBody>
      </p:sp>
      <p:sp>
        <p:nvSpPr>
          <p:cNvPr id="64577" name="Line 79"/>
          <p:cNvSpPr>
            <a:spLocks noChangeShapeType="1"/>
          </p:cNvSpPr>
          <p:nvPr/>
        </p:nvSpPr>
        <p:spPr bwMode="auto">
          <a:xfrm flipV="1">
            <a:off x="1692275" y="2997200"/>
            <a:ext cx="215900" cy="1444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78" name="Text Box 80"/>
          <p:cNvSpPr txBox="1">
            <a:spLocks noChangeArrowheads="1"/>
          </p:cNvSpPr>
          <p:nvPr/>
        </p:nvSpPr>
        <p:spPr bwMode="auto">
          <a:xfrm>
            <a:off x="1619250" y="443706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u="none">
                <a:solidFill>
                  <a:schemeClr val="bg1"/>
                </a:solidFill>
              </a:rPr>
              <a:t>Rein</a:t>
            </a:r>
          </a:p>
        </p:txBody>
      </p:sp>
      <p:sp>
        <p:nvSpPr>
          <p:cNvPr id="64579" name="Rectangle 81"/>
          <p:cNvSpPr>
            <a:spLocks noChangeArrowheads="1"/>
          </p:cNvSpPr>
          <p:nvPr/>
        </p:nvSpPr>
        <p:spPr bwMode="auto">
          <a:xfrm>
            <a:off x="611188" y="3573463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0" name="Text Box 82"/>
          <p:cNvSpPr txBox="1">
            <a:spLocks noChangeArrowheads="1"/>
          </p:cNvSpPr>
          <p:nvPr/>
        </p:nvSpPr>
        <p:spPr bwMode="auto">
          <a:xfrm>
            <a:off x="611188" y="3500438"/>
            <a:ext cx="2159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0" u="none"/>
              <a:t>Accès parasitaire</a:t>
            </a:r>
            <a:r>
              <a:rPr lang="fr-FR" sz="1400" i="0" u="none"/>
              <a:t>: fièvre, anémie, hémoglobinémie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accès aigu de la theilériose chez un bovin (abattement, larmo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65532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79388" y="115888"/>
            <a:ext cx="8750300" cy="830262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i="0" u="none"/>
              <a:t>Accès aigu de la theilériose bovine (abattement, larmoiement, yeux mi-clos)    </a:t>
            </a:r>
          </a:p>
        </p:txBody>
      </p:sp>
      <p:pic>
        <p:nvPicPr>
          <p:cNvPr id="55300" name="Picture 7" descr="180px-Five_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997200"/>
            <a:ext cx="230346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onction ganglionnai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60350"/>
            <a:ext cx="4895850" cy="6597650"/>
          </a:xfrm>
          <a:noFill/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979613" y="2781300"/>
            <a:ext cx="5256212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H="1" flipV="1">
            <a:off x="3995738" y="1196975"/>
            <a:ext cx="576262" cy="20875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 flipV="1">
            <a:off x="4572000" y="1484313"/>
            <a:ext cx="647700" cy="18002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2357438" y="3071813"/>
            <a:ext cx="4803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/>
              <a:t>Cas de theilériose bovine: hypertrophie des ganglions préscapulaires et précruraux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50300" cy="6408737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2.) Immunité cellulaire</a:t>
            </a:r>
            <a:endParaRPr lang="fr-FR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Infection</a:t>
            </a:r>
          </a:p>
          <a:p>
            <a:pPr eaLnBrk="1" hangingPunct="1">
              <a:buFontTx/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   Nœud lymphatique</a:t>
            </a:r>
          </a:p>
          <a:p>
            <a:pPr eaLnBrk="1" hangingPunct="1">
              <a:buFontTx/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De plus: </a:t>
            </a:r>
          </a:p>
        </p:txBody>
      </p:sp>
      <p:sp>
        <p:nvSpPr>
          <p:cNvPr id="72707" name="Oval 4"/>
          <p:cNvSpPr>
            <a:spLocks noChangeArrowheads="1"/>
          </p:cNvSpPr>
          <p:nvPr/>
        </p:nvSpPr>
        <p:spPr bwMode="auto">
          <a:xfrm>
            <a:off x="684213" y="1412875"/>
            <a:ext cx="2592387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1042988" y="1700213"/>
            <a:ext cx="1871662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0" u="none"/>
              <a:t>Prolifération des lymphocytes infectés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3276600" y="2133600"/>
            <a:ext cx="50323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0" name="Oval 7"/>
          <p:cNvSpPr>
            <a:spLocks noChangeArrowheads="1"/>
          </p:cNvSpPr>
          <p:nvPr/>
        </p:nvSpPr>
        <p:spPr bwMode="auto">
          <a:xfrm>
            <a:off x="3851275" y="1196975"/>
            <a:ext cx="4824413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i="0" u="none"/>
              <a:t>Prolifération de clones de lymphocytes T</a:t>
            </a:r>
          </a:p>
          <a:p>
            <a:pPr algn="ctr"/>
            <a:r>
              <a:rPr lang="fr-FR" i="0" u="none"/>
              <a:t>cytotoxiques, capables de lyser les</a:t>
            </a:r>
          </a:p>
          <a:p>
            <a:pPr algn="ctr"/>
            <a:r>
              <a:rPr lang="fr-FR" i="0" u="none"/>
              <a:t>lymphocytes parasités</a:t>
            </a:r>
          </a:p>
          <a:p>
            <a:pPr algn="ctr"/>
            <a:endParaRPr lang="fr-FR" i="0" u="none"/>
          </a:p>
        </p:txBody>
      </p:sp>
      <p:sp>
        <p:nvSpPr>
          <p:cNvPr id="72711" name="AutoShape 8"/>
          <p:cNvSpPr>
            <a:spLocks noChangeArrowheads="1"/>
          </p:cNvSpPr>
          <p:nvPr/>
        </p:nvSpPr>
        <p:spPr bwMode="auto">
          <a:xfrm>
            <a:off x="1476375" y="1052513"/>
            <a:ext cx="1223963" cy="431800"/>
          </a:xfrm>
          <a:prstGeom prst="curvedDownArrow">
            <a:avLst>
              <a:gd name="adj1" fmla="val 56691"/>
              <a:gd name="adj2" fmla="val 113382"/>
              <a:gd name="adj3" fmla="val 33333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3759200" y="683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i="0" u="none"/>
          </a:p>
        </p:txBody>
      </p:sp>
      <p:sp>
        <p:nvSpPr>
          <p:cNvPr id="72713" name="Oval 10"/>
          <p:cNvSpPr>
            <a:spLocks noChangeArrowheads="1"/>
          </p:cNvSpPr>
          <p:nvPr/>
        </p:nvSpPr>
        <p:spPr bwMode="auto">
          <a:xfrm>
            <a:off x="323850" y="3716338"/>
            <a:ext cx="20161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i="0" u="none"/>
              <a:t>Ag de</a:t>
            </a:r>
          </a:p>
          <a:p>
            <a:pPr algn="ctr"/>
            <a:r>
              <a:rPr lang="fr-FR" sz="1600" b="1" i="0" u="none"/>
              <a:t>Theileria annulata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2411413" y="4292600"/>
            <a:ext cx="20161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5" name="Text Box 14"/>
          <p:cNvSpPr txBox="1">
            <a:spLocks noChangeArrowheads="1"/>
          </p:cNvSpPr>
          <p:nvPr/>
        </p:nvSpPr>
        <p:spPr bwMode="auto">
          <a:xfrm>
            <a:off x="2627313" y="3716338"/>
            <a:ext cx="18923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0" u="none"/>
              <a:t>sensibilisation</a:t>
            </a:r>
          </a:p>
        </p:txBody>
      </p:sp>
      <p:sp>
        <p:nvSpPr>
          <p:cNvPr id="72716" name="Oval 15"/>
          <p:cNvSpPr>
            <a:spLocks noChangeArrowheads="1"/>
          </p:cNvSpPr>
          <p:nvPr/>
        </p:nvSpPr>
        <p:spPr bwMode="auto">
          <a:xfrm>
            <a:off x="4787900" y="3357563"/>
            <a:ext cx="367188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7" name="Text Box 16"/>
          <p:cNvSpPr txBox="1">
            <a:spLocks noChangeArrowheads="1"/>
          </p:cNvSpPr>
          <p:nvPr/>
        </p:nvSpPr>
        <p:spPr bwMode="auto">
          <a:xfrm>
            <a:off x="5003800" y="3644900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0" u="none"/>
              <a:t>Libération des lymphokines,M.I.F…              par les lymphocytes sensibilisés                              </a:t>
            </a:r>
          </a:p>
        </p:txBody>
      </p:sp>
      <p:sp>
        <p:nvSpPr>
          <p:cNvPr id="72718" name="Line 17"/>
          <p:cNvSpPr>
            <a:spLocks noChangeShapeType="1"/>
          </p:cNvSpPr>
          <p:nvPr/>
        </p:nvSpPr>
        <p:spPr bwMode="auto">
          <a:xfrm>
            <a:off x="6516688" y="4941888"/>
            <a:ext cx="0" cy="576262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9" name="Line 18"/>
          <p:cNvSpPr>
            <a:spLocks noChangeShapeType="1"/>
          </p:cNvSpPr>
          <p:nvPr/>
        </p:nvSpPr>
        <p:spPr bwMode="auto">
          <a:xfrm flipH="1">
            <a:off x="5435600" y="5516563"/>
            <a:ext cx="108108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20" name="Oval 19"/>
          <p:cNvSpPr>
            <a:spLocks noChangeArrowheads="1"/>
          </p:cNvSpPr>
          <p:nvPr/>
        </p:nvSpPr>
        <p:spPr bwMode="auto">
          <a:xfrm>
            <a:off x="2555875" y="4724400"/>
            <a:ext cx="2808288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i="0" u="none"/>
              <a:t>Activation des</a:t>
            </a:r>
          </a:p>
          <a:p>
            <a:pPr algn="ctr"/>
            <a:r>
              <a:rPr lang="fr-FR" i="0" u="none"/>
              <a:t>Macrophages et</a:t>
            </a:r>
          </a:p>
          <a:p>
            <a:pPr algn="ctr"/>
            <a:r>
              <a:rPr lang="fr-FR" i="0" u="none"/>
              <a:t>destruction des parasites</a:t>
            </a:r>
          </a:p>
          <a:p>
            <a:pPr algn="ctr"/>
            <a:r>
              <a:rPr lang="fr-FR" i="0" u="none"/>
              <a:t>intracellulaires</a:t>
            </a:r>
          </a:p>
        </p:txBody>
      </p:sp>
      <p:sp>
        <p:nvSpPr>
          <p:cNvPr id="72721" name="Line 20"/>
          <p:cNvSpPr>
            <a:spLocks noChangeShapeType="1"/>
          </p:cNvSpPr>
          <p:nvPr/>
        </p:nvSpPr>
        <p:spPr bwMode="auto">
          <a:xfrm flipV="1">
            <a:off x="1187450" y="3141663"/>
            <a:ext cx="431800" cy="5762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22" name="Rectangle 17"/>
          <p:cNvSpPr>
            <a:spLocks noChangeArrowheads="1"/>
          </p:cNvSpPr>
          <p:nvPr/>
        </p:nvSpPr>
        <p:spPr bwMode="auto">
          <a:xfrm>
            <a:off x="3714750" y="214313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i="0" u="none">
                <a:solidFill>
                  <a:schemeClr val="bg1"/>
                </a:solidFill>
              </a:rPr>
              <a:t>L'immunité à médiation cellulaire est la réponse                                                             protectrice la plus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ponction ganglionn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902075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2627313" y="2492375"/>
            <a:ext cx="3816350" cy="517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0" u="none"/>
              <a:t>Fig. 1- Lieu d’élection pour la ponction ganglionnaire (préscapulaire, précrural) 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2987675" y="5876925"/>
            <a:ext cx="338455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0" u="none"/>
              <a:t>Ponction du ganglion précrural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abesia bigem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6048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619250" y="3500438"/>
            <a:ext cx="5976938" cy="288925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i="0" u="none"/>
              <a:t>Fig.4- </a:t>
            </a:r>
            <a:r>
              <a:rPr lang="fr-FR" sz="2000" b="1" u="none"/>
              <a:t>Babesia bigemina</a:t>
            </a:r>
            <a:r>
              <a:rPr lang="fr-FR" sz="2000" b="1" i="0" u="none"/>
              <a:t> (Sergent et al., 1945)</a:t>
            </a:r>
          </a:p>
        </p:txBody>
      </p:sp>
      <p:sp>
        <p:nvSpPr>
          <p:cNvPr id="25604" name="Line 10"/>
          <p:cNvSpPr>
            <a:spLocks noChangeShapeType="1"/>
          </p:cNvSpPr>
          <p:nvPr/>
        </p:nvSpPr>
        <p:spPr bwMode="auto">
          <a:xfrm>
            <a:off x="1357313" y="928688"/>
            <a:ext cx="6048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143125" y="1000125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0" u="none"/>
              <a:t>2,5 à 3,5 µ de longueur  sur 0, 2 à 1,2 µ de large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besia bov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25538"/>
            <a:ext cx="55594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979613" y="1125538"/>
            <a:ext cx="1512887" cy="142875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908175" y="4365625"/>
            <a:ext cx="5543550" cy="576263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051050" y="4508500"/>
            <a:ext cx="532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/>
              <a:t>Fig. 3- Babesia bovis (Sergent et al., 1945)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500313" y="2786063"/>
            <a:ext cx="63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0" u="none"/>
              <a:t>1,5µ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ormes schizontes et intraglobulai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33375"/>
            <a:ext cx="5472112" cy="5975350"/>
          </a:xfrm>
          <a:prstGeom prst="rect">
            <a:avLst/>
          </a:prstGeom>
          <a:noFill/>
          <a:ln w="9525">
            <a:solidFill>
              <a:srgbClr val="F9DBA5"/>
            </a:solidFill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627313" y="6308725"/>
            <a:ext cx="4681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195513" y="404813"/>
            <a:ext cx="5472112" cy="581025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u="none"/>
              <a:t>Theileria annulata </a:t>
            </a:r>
            <a:r>
              <a:rPr lang="fr-FR" sz="1600" b="1" i="0" u="none"/>
              <a:t>:  a) formes intraglobulaires;                                                 b) formes schizontes</a:t>
            </a: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7667625" y="692150"/>
            <a:ext cx="0" cy="5616575"/>
          </a:xfrm>
          <a:prstGeom prst="line">
            <a:avLst/>
          </a:prstGeom>
          <a:noFill/>
          <a:ln w="57150">
            <a:solidFill>
              <a:srgbClr val="F9DBA5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 flipH="1">
            <a:off x="2195513" y="620713"/>
            <a:ext cx="0" cy="5688012"/>
          </a:xfrm>
          <a:prstGeom prst="line">
            <a:avLst/>
          </a:prstGeom>
          <a:noFill/>
          <a:ln w="57150">
            <a:solidFill>
              <a:srgbClr val="F9DBA5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2195513" y="6308725"/>
            <a:ext cx="54721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2195513" y="6092825"/>
            <a:ext cx="5472112" cy="215900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4284663" y="17732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/>
              <a:t>a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6227763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/>
              <a:t>b</a:t>
            </a:r>
          </a:p>
        </p:txBody>
      </p:sp>
      <p:sp>
        <p:nvSpPr>
          <p:cNvPr id="31755" name="Rectangle 16"/>
          <p:cNvSpPr>
            <a:spLocks noChangeArrowheads="1"/>
          </p:cNvSpPr>
          <p:nvPr/>
        </p:nvSpPr>
        <p:spPr bwMode="auto">
          <a:xfrm flipV="1">
            <a:off x="4211638" y="981075"/>
            <a:ext cx="576262" cy="73025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6" name="Rectangle 17"/>
          <p:cNvSpPr>
            <a:spLocks noChangeArrowheads="1"/>
          </p:cNvSpPr>
          <p:nvPr/>
        </p:nvSpPr>
        <p:spPr bwMode="auto">
          <a:xfrm>
            <a:off x="4211638" y="981075"/>
            <a:ext cx="504825" cy="215900"/>
          </a:xfrm>
          <a:prstGeom prst="rect">
            <a:avLst/>
          </a:prstGeom>
          <a:solidFill>
            <a:srgbClr val="F9DB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179388" y="2133600"/>
            <a:ext cx="223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0" u="none"/>
              <a:t>Macroschizonte mur </a:t>
            </a: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179388" y="3860800"/>
            <a:ext cx="201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/>
              <a:t>Libération des mérozoïtes d’un microschizonte mur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6372225" y="2060575"/>
            <a:ext cx="248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/>
              <a:t>Macrophage infesté</a:t>
            </a:r>
          </a:p>
        </p:txBody>
      </p:sp>
      <p:sp>
        <p:nvSpPr>
          <p:cNvPr id="31760" name="Line 21"/>
          <p:cNvSpPr>
            <a:spLocks noChangeShapeType="1"/>
          </p:cNvSpPr>
          <p:nvPr/>
        </p:nvSpPr>
        <p:spPr bwMode="auto">
          <a:xfrm>
            <a:off x="1908175" y="2492375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61" name="Line 22"/>
          <p:cNvSpPr>
            <a:spLocks noChangeShapeType="1"/>
          </p:cNvSpPr>
          <p:nvPr/>
        </p:nvSpPr>
        <p:spPr bwMode="auto">
          <a:xfrm>
            <a:off x="1692275" y="4005263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62" name="Line 23"/>
          <p:cNvSpPr>
            <a:spLocks noChangeShapeType="1"/>
          </p:cNvSpPr>
          <p:nvPr/>
        </p:nvSpPr>
        <p:spPr bwMode="auto">
          <a:xfrm flipH="1">
            <a:off x="4857750" y="2214563"/>
            <a:ext cx="1503363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63" name="ZoneTexte 18"/>
          <p:cNvSpPr txBox="1">
            <a:spLocks noChangeArrowheads="1"/>
          </p:cNvSpPr>
          <p:nvPr/>
        </p:nvSpPr>
        <p:spPr bwMode="auto">
          <a:xfrm>
            <a:off x="6858000" y="92868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0" u="none"/>
              <a:t>hématies</a:t>
            </a:r>
          </a:p>
        </p:txBody>
      </p:sp>
      <p:cxnSp>
        <p:nvCxnSpPr>
          <p:cNvPr id="31764" name="Connecteur droit avec flèche 20"/>
          <p:cNvCxnSpPr>
            <a:cxnSpLocks noChangeShapeType="1"/>
          </p:cNvCxnSpPr>
          <p:nvPr/>
        </p:nvCxnSpPr>
        <p:spPr bwMode="auto">
          <a:xfrm rot="10800000" flipV="1">
            <a:off x="5429250" y="1071563"/>
            <a:ext cx="142875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65" name="Connecteur droit avec flèche 22"/>
          <p:cNvCxnSpPr>
            <a:cxnSpLocks noChangeShapeType="1"/>
            <a:stCxn id="31763" idx="1"/>
          </p:cNvCxnSpPr>
          <p:nvPr/>
        </p:nvCxnSpPr>
        <p:spPr bwMode="auto">
          <a:xfrm rot="10800000" flipV="1">
            <a:off x="6643688" y="1128713"/>
            <a:ext cx="214312" cy="157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îtes de repos des nymphes de 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49275"/>
            <a:ext cx="7500937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5329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0" u="none"/>
              <a:t>Hibernation des nymphes de </a:t>
            </a:r>
            <a:r>
              <a:rPr lang="fr-FR" sz="2000" b="1" u="none"/>
              <a:t>Hyalomma detritum</a:t>
            </a:r>
            <a:r>
              <a:rPr lang="fr-FR" sz="2000" b="1" i="0" u="none"/>
              <a:t> entre les pierres des murs des cours de ferme ou des étables (Sergent et al., 1945)</a:t>
            </a:r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 flipH="1">
            <a:off x="2643188" y="2133600"/>
            <a:ext cx="41592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3059113" y="2133600"/>
            <a:ext cx="44132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1928813" y="17859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0" u="none"/>
              <a:t>Fentes des murs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fr-FR" sz="2400" b="1" smtClean="0">
              <a:solidFill>
                <a:schemeClr val="bg1"/>
              </a:solidFill>
            </a:endParaRPr>
          </a:p>
          <a:p>
            <a:pPr eaLnBrk="1" hangingPunct="1"/>
            <a:endParaRPr lang="fr-FR" sz="2400" b="1" smtClean="0">
              <a:solidFill>
                <a:schemeClr val="bg1"/>
              </a:solidFill>
            </a:endParaRPr>
          </a:p>
          <a:p>
            <a:pPr eaLnBrk="1" hangingPunct="1"/>
            <a:endParaRPr lang="fr-FR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fr-FR" sz="2800" b="1" smtClean="0">
                <a:solidFill>
                  <a:schemeClr val="bg1"/>
                </a:solidFill>
              </a:rPr>
              <a:t>Rappel des cycles biologiques des principales espèces de tiques agents vecteurs des piroplasmoses bovines</a:t>
            </a:r>
          </a:p>
          <a:p>
            <a:pPr eaLnBrk="1" hangingPunct="1"/>
            <a:endParaRPr lang="fr-FR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13787" cy="6480175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fr-FR" sz="2400" b="1" i="1" smtClean="0">
                <a:solidFill>
                  <a:schemeClr val="bg1"/>
                </a:solidFill>
              </a:rPr>
              <a:t>Boophilus annulatus </a:t>
            </a:r>
            <a:r>
              <a:rPr lang="fr-FR" sz="2200" b="1" i="1" smtClean="0">
                <a:solidFill>
                  <a:schemeClr val="bg1"/>
                </a:solidFill>
              </a:rPr>
              <a:t>  </a:t>
            </a:r>
            <a:r>
              <a:rPr lang="fr-FR" sz="2200" b="1" smtClean="0">
                <a:solidFill>
                  <a:schemeClr val="bg1"/>
                </a:solidFill>
              </a:rPr>
              <a:t>(</a:t>
            </a:r>
            <a:r>
              <a:rPr lang="fr-FR" sz="2200" i="1" smtClean="0">
                <a:solidFill>
                  <a:schemeClr val="bg1"/>
                </a:solidFill>
              </a:rPr>
              <a:t>Rhipicephalus (Boophilus) annulatus</a:t>
            </a:r>
            <a:r>
              <a:rPr lang="fr-FR" sz="2200" smtClean="0">
                <a:solidFill>
                  <a:schemeClr val="bg1"/>
                </a:solidFill>
              </a:rPr>
              <a:t>)</a:t>
            </a:r>
          </a:p>
          <a:p>
            <a:pPr algn="l" eaLnBrk="1" hangingPunct="1"/>
            <a:r>
              <a:rPr lang="fr-FR" sz="2400" smtClean="0">
                <a:solidFill>
                  <a:schemeClr val="bg1"/>
                </a:solidFill>
              </a:rPr>
              <a:t>- </a:t>
            </a:r>
            <a:r>
              <a:rPr lang="fr-FR" sz="2000" smtClean="0">
                <a:solidFill>
                  <a:schemeClr val="bg1"/>
                </a:solidFill>
              </a:rPr>
              <a:t>Cycle monotrope, monoxène: évolution sur 1 seul hôte;</a:t>
            </a:r>
          </a:p>
          <a:p>
            <a:pPr algn="l" eaLnBrk="1" hangingPunct="1"/>
            <a:r>
              <a:rPr lang="fr-FR" sz="2400" smtClean="0">
                <a:solidFill>
                  <a:schemeClr val="bg1"/>
                </a:solidFill>
              </a:rPr>
              <a:t>- Durée de fixation: 21 à 28 jours;</a:t>
            </a:r>
          </a:p>
          <a:p>
            <a:pPr algn="l" eaLnBrk="1" hangingPunct="1"/>
            <a:r>
              <a:rPr lang="fr-FR" sz="2400" smtClean="0">
                <a:solidFill>
                  <a:schemeClr val="bg1"/>
                </a:solidFill>
              </a:rPr>
              <a:t>- Saison d’activité: été surtout</a:t>
            </a:r>
          </a:p>
          <a:p>
            <a:pPr algn="l" eaLnBrk="1" hangingPunct="1"/>
            <a:r>
              <a:rPr lang="fr-FR" sz="2400" smtClean="0">
                <a:solidFill>
                  <a:schemeClr val="bg1"/>
                </a:solidFill>
              </a:rPr>
              <a:t>- Transmission de l’infection chez la tique:                                   transtadiale et transovariale</a:t>
            </a: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3924300" y="3789363"/>
            <a:ext cx="0" cy="1368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1547813" y="3789363"/>
            <a:ext cx="0" cy="1368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H="1" flipV="1">
            <a:off x="1547813" y="3787775"/>
            <a:ext cx="2376487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8388350" y="3716338"/>
            <a:ext cx="0" cy="1441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011863" y="3716338"/>
            <a:ext cx="23764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6011863" y="3716338"/>
            <a:ext cx="0" cy="1368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611188" y="5157788"/>
            <a:ext cx="5032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V="1">
            <a:off x="1476375" y="4221163"/>
            <a:ext cx="358775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1835150" y="4005263"/>
            <a:ext cx="20161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L</a:t>
            </a:r>
            <a:r>
              <a:rPr lang="fr-FR" i="0" u="none">
                <a:solidFill>
                  <a:schemeClr val="bg1"/>
                </a:solidFill>
              </a:rPr>
              <a:t>       </a:t>
            </a:r>
            <a:r>
              <a:rPr lang="fr-FR" sz="2000" b="1" i="0" u="none">
                <a:solidFill>
                  <a:schemeClr val="bg1"/>
                </a:solidFill>
              </a:rPr>
              <a:t>N </a:t>
            </a:r>
            <a:r>
              <a:rPr lang="fr-FR" i="0" u="none">
                <a:solidFill>
                  <a:schemeClr val="bg1"/>
                </a:solidFill>
              </a:rPr>
              <a:t>            </a:t>
            </a:r>
            <a:r>
              <a:rPr lang="fr-FR" sz="2000" b="1" i="0" u="none">
                <a:solidFill>
                  <a:schemeClr val="bg1"/>
                </a:solidFill>
              </a:rPr>
              <a:t>A  </a:t>
            </a:r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2124075" y="422116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2843213" y="4221163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250825" y="49418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1116013" y="494188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>
            <a:off x="3851275" y="4221163"/>
            <a:ext cx="360363" cy="863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4284663" y="479742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chemeClr val="bg1"/>
                </a:solidFill>
              </a:rPr>
              <a:t>A      O       L    </a:t>
            </a:r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>
            <a:off x="4572000" y="5013325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 flipV="1">
            <a:off x="5292725" y="5013325"/>
            <a:ext cx="2873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Line 24"/>
          <p:cNvSpPr>
            <a:spLocks noChangeShapeType="1"/>
          </p:cNvSpPr>
          <p:nvPr/>
        </p:nvSpPr>
        <p:spPr bwMode="auto">
          <a:xfrm flipV="1">
            <a:off x="5867400" y="4149725"/>
            <a:ext cx="288925" cy="792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3" name="Text Box 25"/>
          <p:cNvSpPr txBox="1">
            <a:spLocks noChangeArrowheads="1"/>
          </p:cNvSpPr>
          <p:nvPr/>
        </p:nvSpPr>
        <p:spPr bwMode="auto">
          <a:xfrm>
            <a:off x="6156325" y="3933825"/>
            <a:ext cx="21605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L         N        A</a:t>
            </a:r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6516688" y="4149725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5" name="Line 27"/>
          <p:cNvSpPr>
            <a:spLocks noChangeShapeType="1"/>
          </p:cNvSpPr>
          <p:nvPr/>
        </p:nvSpPr>
        <p:spPr bwMode="auto">
          <a:xfrm>
            <a:off x="7235825" y="4149725"/>
            <a:ext cx="4333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6" name="Line 28"/>
          <p:cNvSpPr>
            <a:spLocks noChangeShapeType="1"/>
          </p:cNvSpPr>
          <p:nvPr/>
        </p:nvSpPr>
        <p:spPr bwMode="auto">
          <a:xfrm flipV="1">
            <a:off x="1979613" y="4365625"/>
            <a:ext cx="0" cy="5762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7" name="Line 29"/>
          <p:cNvSpPr>
            <a:spLocks noChangeShapeType="1"/>
          </p:cNvSpPr>
          <p:nvPr/>
        </p:nvSpPr>
        <p:spPr bwMode="auto">
          <a:xfrm>
            <a:off x="2124075" y="4365625"/>
            <a:ext cx="360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8" name="Line 31"/>
          <p:cNvSpPr>
            <a:spLocks noChangeShapeType="1"/>
          </p:cNvSpPr>
          <p:nvPr/>
        </p:nvSpPr>
        <p:spPr bwMode="auto">
          <a:xfrm>
            <a:off x="2916238" y="4365625"/>
            <a:ext cx="5032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9" name="Line 32"/>
          <p:cNvSpPr>
            <a:spLocks noChangeShapeType="1"/>
          </p:cNvSpPr>
          <p:nvPr/>
        </p:nvSpPr>
        <p:spPr bwMode="auto">
          <a:xfrm>
            <a:off x="3708400" y="4365625"/>
            <a:ext cx="358775" cy="7191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0" name="Line 33"/>
          <p:cNvSpPr>
            <a:spLocks noChangeShapeType="1"/>
          </p:cNvSpPr>
          <p:nvPr/>
        </p:nvSpPr>
        <p:spPr bwMode="auto">
          <a:xfrm>
            <a:off x="4500563" y="5157788"/>
            <a:ext cx="5032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1" name="Line 34"/>
          <p:cNvSpPr>
            <a:spLocks noChangeShapeType="1"/>
          </p:cNvSpPr>
          <p:nvPr/>
        </p:nvSpPr>
        <p:spPr bwMode="auto">
          <a:xfrm>
            <a:off x="5292725" y="5157788"/>
            <a:ext cx="358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2" name="Line 35"/>
          <p:cNvSpPr>
            <a:spLocks noChangeShapeType="1"/>
          </p:cNvSpPr>
          <p:nvPr/>
        </p:nvSpPr>
        <p:spPr bwMode="auto">
          <a:xfrm flipV="1">
            <a:off x="5940425" y="4292600"/>
            <a:ext cx="287338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3" name="Line 36"/>
          <p:cNvSpPr>
            <a:spLocks noChangeShapeType="1"/>
          </p:cNvSpPr>
          <p:nvPr/>
        </p:nvSpPr>
        <p:spPr bwMode="auto">
          <a:xfrm>
            <a:off x="6443663" y="4292600"/>
            <a:ext cx="5032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4" name="Line 37"/>
          <p:cNvSpPr>
            <a:spLocks noChangeShapeType="1"/>
          </p:cNvSpPr>
          <p:nvPr/>
        </p:nvSpPr>
        <p:spPr bwMode="auto">
          <a:xfrm>
            <a:off x="7164388" y="4292600"/>
            <a:ext cx="0" cy="5762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5" name="Line 38"/>
          <p:cNvSpPr>
            <a:spLocks noChangeShapeType="1"/>
          </p:cNvSpPr>
          <p:nvPr/>
        </p:nvSpPr>
        <p:spPr bwMode="auto">
          <a:xfrm>
            <a:off x="7885113" y="4292600"/>
            <a:ext cx="0" cy="5762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6" name="Text Box 39"/>
          <p:cNvSpPr txBox="1">
            <a:spLocks noChangeArrowheads="1"/>
          </p:cNvSpPr>
          <p:nvPr/>
        </p:nvSpPr>
        <p:spPr bwMode="auto">
          <a:xfrm>
            <a:off x="395288" y="5805488"/>
            <a:ext cx="78486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A et N: stades infectants pour les bovins</a:t>
            </a:r>
          </a:p>
        </p:txBody>
      </p:sp>
      <p:sp>
        <p:nvSpPr>
          <p:cNvPr id="18467" name="Text Box 40"/>
          <p:cNvSpPr txBox="1">
            <a:spLocks noChangeArrowheads="1"/>
          </p:cNvSpPr>
          <p:nvPr/>
        </p:nvSpPr>
        <p:spPr bwMode="auto">
          <a:xfrm>
            <a:off x="1835150" y="3213100"/>
            <a:ext cx="29511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BV1 infecté</a:t>
            </a:r>
          </a:p>
        </p:txBody>
      </p:sp>
      <p:sp>
        <p:nvSpPr>
          <p:cNvPr id="18468" name="Text Box 41"/>
          <p:cNvSpPr txBox="1">
            <a:spLocks noChangeArrowheads="1"/>
          </p:cNvSpPr>
          <p:nvPr/>
        </p:nvSpPr>
        <p:spPr bwMode="auto">
          <a:xfrm>
            <a:off x="6443663" y="3213100"/>
            <a:ext cx="208756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BV2 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13787" cy="6480175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fr-FR" sz="2400" b="1" i="1" smtClean="0">
                <a:solidFill>
                  <a:schemeClr val="bg1"/>
                </a:solidFill>
              </a:rPr>
              <a:t>Rhipicephalus bursa</a:t>
            </a:r>
          </a:p>
          <a:p>
            <a:pPr algn="l" eaLnBrk="1" hangingPunct="1"/>
            <a:r>
              <a:rPr lang="fr-FR" sz="2000" smtClean="0">
                <a:solidFill>
                  <a:schemeClr val="bg1"/>
                </a:solidFill>
              </a:rPr>
              <a:t>- Cycle monotrope, diphasique: évolution sur 2 bovins;</a:t>
            </a:r>
          </a:p>
          <a:p>
            <a:pPr algn="l" eaLnBrk="1" hangingPunct="1"/>
            <a:r>
              <a:rPr lang="fr-FR" sz="2000" smtClean="0">
                <a:solidFill>
                  <a:schemeClr val="bg1"/>
                </a:solidFill>
              </a:rPr>
              <a:t>- Durée de fixation: L et N: 22 jours, A: 11 jours;</a:t>
            </a:r>
          </a:p>
          <a:p>
            <a:pPr algn="l" eaLnBrk="1" hangingPunct="1"/>
            <a:r>
              <a:rPr lang="fr-FR" sz="2000" smtClean="0">
                <a:solidFill>
                  <a:schemeClr val="bg1"/>
                </a:solidFill>
              </a:rPr>
              <a:t>- Saison d’activité: de mai à septembre;</a:t>
            </a:r>
          </a:p>
          <a:p>
            <a:pPr algn="l" eaLnBrk="1" hangingPunct="1"/>
            <a:r>
              <a:rPr lang="fr-FR" sz="2000" smtClean="0">
                <a:solidFill>
                  <a:schemeClr val="bg1"/>
                </a:solidFill>
              </a:rPr>
              <a:t>- Transmission  de l’infection chez la tique: transstadiale et transovariale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835150" y="3644900"/>
            <a:ext cx="2665413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5795963" y="3644900"/>
            <a:ext cx="2232025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95288" y="5084763"/>
            <a:ext cx="18002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A       O       L 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684213" y="5300663"/>
            <a:ext cx="5032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1331913" y="5300663"/>
            <a:ext cx="4302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V="1">
            <a:off x="1835150" y="3644900"/>
            <a:ext cx="215900" cy="14398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1908175" y="3284538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L                    N 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2195513" y="3429000"/>
            <a:ext cx="11525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3851275" y="3500438"/>
            <a:ext cx="720725" cy="1657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4500563" y="5157788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N          A</a:t>
            </a:r>
            <a:r>
              <a:rPr lang="fr-FR" sz="2000" i="0" u="none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4932363" y="5300663"/>
            <a:ext cx="5032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 flipV="1">
            <a:off x="5651500" y="3500438"/>
            <a:ext cx="1152525" cy="1728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6588125" y="3141663"/>
            <a:ext cx="12969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chemeClr val="bg1"/>
                </a:solidFill>
              </a:rPr>
              <a:t>   </a:t>
            </a:r>
            <a:r>
              <a:rPr lang="fr-FR" sz="2000" b="1" i="0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>
            <a:off x="7092950" y="3573463"/>
            <a:ext cx="71438" cy="1655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7019925" y="5229225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A        O        L  </a:t>
            </a:r>
          </a:p>
        </p:txBody>
      </p:sp>
      <p:sp>
        <p:nvSpPr>
          <p:cNvPr id="19474" name="Line 21"/>
          <p:cNvSpPr>
            <a:spLocks noChangeShapeType="1"/>
          </p:cNvSpPr>
          <p:nvPr/>
        </p:nvSpPr>
        <p:spPr bwMode="auto">
          <a:xfrm>
            <a:off x="7380288" y="5445125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2"/>
          <p:cNvSpPr>
            <a:spLocks noChangeShapeType="1"/>
          </p:cNvSpPr>
          <p:nvPr/>
        </p:nvSpPr>
        <p:spPr bwMode="auto">
          <a:xfrm>
            <a:off x="8172450" y="5445125"/>
            <a:ext cx="2873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 flipV="1">
            <a:off x="2124075" y="3716338"/>
            <a:ext cx="0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>
            <a:off x="2268538" y="3500438"/>
            <a:ext cx="10080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3779838" y="3644900"/>
            <a:ext cx="647700" cy="1655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9" name="Line 26"/>
          <p:cNvSpPr>
            <a:spLocks noChangeShapeType="1"/>
          </p:cNvSpPr>
          <p:nvPr/>
        </p:nvSpPr>
        <p:spPr bwMode="auto">
          <a:xfrm>
            <a:off x="4859338" y="5445125"/>
            <a:ext cx="5762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0" name="Line 27"/>
          <p:cNvSpPr>
            <a:spLocks noChangeShapeType="1"/>
          </p:cNvSpPr>
          <p:nvPr/>
        </p:nvSpPr>
        <p:spPr bwMode="auto">
          <a:xfrm flipV="1">
            <a:off x="5795963" y="3644900"/>
            <a:ext cx="1081087" cy="1655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1" name="Line 28"/>
          <p:cNvSpPr>
            <a:spLocks noChangeShapeType="1"/>
          </p:cNvSpPr>
          <p:nvPr/>
        </p:nvSpPr>
        <p:spPr bwMode="auto">
          <a:xfrm>
            <a:off x="6948488" y="3500438"/>
            <a:ext cx="0" cy="10810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2" name="Line 29"/>
          <p:cNvSpPr>
            <a:spLocks noChangeShapeType="1"/>
          </p:cNvSpPr>
          <p:nvPr/>
        </p:nvSpPr>
        <p:spPr bwMode="auto">
          <a:xfrm>
            <a:off x="7235825" y="3573463"/>
            <a:ext cx="73025" cy="172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3" name="Line 30"/>
          <p:cNvSpPr>
            <a:spLocks noChangeShapeType="1"/>
          </p:cNvSpPr>
          <p:nvPr/>
        </p:nvSpPr>
        <p:spPr bwMode="auto">
          <a:xfrm>
            <a:off x="7380288" y="5589588"/>
            <a:ext cx="431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4" name="Line 31"/>
          <p:cNvSpPr>
            <a:spLocks noChangeShapeType="1"/>
          </p:cNvSpPr>
          <p:nvPr/>
        </p:nvSpPr>
        <p:spPr bwMode="auto">
          <a:xfrm>
            <a:off x="8172450" y="5589588"/>
            <a:ext cx="360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85" name="Text Box 32"/>
          <p:cNvSpPr txBox="1">
            <a:spLocks noChangeArrowheads="1"/>
          </p:cNvSpPr>
          <p:nvPr/>
        </p:nvSpPr>
        <p:spPr bwMode="auto">
          <a:xfrm>
            <a:off x="250825" y="5949950"/>
            <a:ext cx="66262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A et N: stades infectants pour les bovins</a:t>
            </a:r>
          </a:p>
        </p:txBody>
      </p:sp>
      <p:sp>
        <p:nvSpPr>
          <p:cNvPr id="19486" name="Text Box 33"/>
          <p:cNvSpPr txBox="1">
            <a:spLocks noChangeArrowheads="1"/>
          </p:cNvSpPr>
          <p:nvPr/>
        </p:nvSpPr>
        <p:spPr bwMode="auto">
          <a:xfrm>
            <a:off x="2195513" y="2852738"/>
            <a:ext cx="208756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rgbClr val="FFFF00"/>
                </a:solidFill>
              </a:rPr>
              <a:t>BV1 infecté</a:t>
            </a:r>
          </a:p>
        </p:txBody>
      </p:sp>
      <p:sp>
        <p:nvSpPr>
          <p:cNvPr id="19487" name="Text Box 35"/>
          <p:cNvSpPr txBox="1">
            <a:spLocks noChangeArrowheads="1"/>
          </p:cNvSpPr>
          <p:nvPr/>
        </p:nvSpPr>
        <p:spPr bwMode="auto">
          <a:xfrm>
            <a:off x="6227763" y="2852738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rgbClr val="FFFF00"/>
                </a:solidFill>
              </a:rPr>
              <a:t>BV2 sain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8642350" cy="6480175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endParaRPr lang="fr-FR" sz="2400" smtClean="0">
              <a:solidFill>
                <a:schemeClr val="bg1"/>
              </a:solidFill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2400" b="1" u="none">
                <a:solidFill>
                  <a:schemeClr val="bg1"/>
                </a:solidFill>
              </a:rPr>
              <a:t>Hyalomma detritum  </a:t>
            </a:r>
            <a:r>
              <a:rPr lang="fr-FR" sz="2400" b="1" i="0" u="none">
                <a:solidFill>
                  <a:schemeClr val="bg1"/>
                </a:solidFill>
              </a:rPr>
              <a:t>(= </a:t>
            </a:r>
            <a:r>
              <a:rPr lang="fr-FR" sz="2400" u="none">
                <a:solidFill>
                  <a:schemeClr val="bg1"/>
                </a:solidFill>
              </a:rPr>
              <a:t>Hyalomma scupense</a:t>
            </a:r>
            <a:r>
              <a:rPr lang="fr-FR" sz="2400" b="1" i="0" u="none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fr-FR" sz="2000" i="0" u="none">
                <a:solidFill>
                  <a:schemeClr val="bg1"/>
                </a:solidFill>
              </a:rPr>
              <a:t>- Cycle monotrope, diphasique: évolution sur 2 bovins;</a:t>
            </a:r>
          </a:p>
          <a:p>
            <a:pPr>
              <a:spcBef>
                <a:spcPct val="20000"/>
              </a:spcBef>
            </a:pPr>
            <a:r>
              <a:rPr lang="fr-FR" sz="2000" i="0" u="none">
                <a:solidFill>
                  <a:schemeClr val="bg1"/>
                </a:solidFill>
              </a:rPr>
              <a:t>- Durée de fixation: L et N: 22 jours, A: 11 jours</a:t>
            </a:r>
          </a:p>
          <a:p>
            <a:pPr>
              <a:spcBef>
                <a:spcPct val="20000"/>
              </a:spcBef>
            </a:pPr>
            <a:r>
              <a:rPr lang="fr-FR" sz="2000" i="0" u="none">
                <a:solidFill>
                  <a:schemeClr val="bg1"/>
                </a:solidFill>
              </a:rPr>
              <a:t>- Saison d’activité: de mai à septembre (pic en juillet)</a:t>
            </a:r>
          </a:p>
          <a:p>
            <a:pPr>
              <a:spcBef>
                <a:spcPct val="20000"/>
              </a:spcBef>
            </a:pPr>
            <a:r>
              <a:rPr lang="fr-FR" sz="2000" i="0" u="none">
                <a:solidFill>
                  <a:schemeClr val="bg1"/>
                </a:solidFill>
              </a:rPr>
              <a:t>- Transmission  de l’infection chez la tique: </a:t>
            </a:r>
            <a:r>
              <a:rPr lang="fr-FR" sz="2000" b="1" i="0">
                <a:solidFill>
                  <a:srgbClr val="FFFF00"/>
                </a:solidFill>
              </a:rPr>
              <a:t>transstadiale uniquement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835150" y="3644900"/>
            <a:ext cx="2665413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5795963" y="3644900"/>
            <a:ext cx="2232025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395288" y="5084763"/>
            <a:ext cx="18002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A       O       L 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684213" y="5300663"/>
            <a:ext cx="5032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1331913" y="5300663"/>
            <a:ext cx="4302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1835150" y="3644900"/>
            <a:ext cx="215900" cy="14398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1908175" y="3284538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L                    N </a:t>
            </a:r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2195513" y="3429000"/>
            <a:ext cx="11525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3851275" y="3500438"/>
            <a:ext cx="720725" cy="1657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500563" y="5157788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N          A</a:t>
            </a:r>
            <a:r>
              <a:rPr lang="fr-FR" sz="2000" i="0" u="none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4932363" y="5300663"/>
            <a:ext cx="5032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 flipV="1">
            <a:off x="5651500" y="3500438"/>
            <a:ext cx="1152525" cy="1728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6588125" y="3141663"/>
            <a:ext cx="12969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chemeClr val="bg1"/>
                </a:solidFill>
              </a:rPr>
              <a:t>   </a:t>
            </a:r>
            <a:r>
              <a:rPr lang="fr-FR" sz="2000" b="1" i="0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7092950" y="3573463"/>
            <a:ext cx="71438" cy="1655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7019925" y="5229225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chemeClr val="bg1"/>
                </a:solidFill>
              </a:rPr>
              <a:t>A        O        L  </a:t>
            </a:r>
          </a:p>
        </p:txBody>
      </p:sp>
      <p:sp>
        <p:nvSpPr>
          <p:cNvPr id="20499" name="Line 22"/>
          <p:cNvSpPr>
            <a:spLocks noChangeShapeType="1"/>
          </p:cNvSpPr>
          <p:nvPr/>
        </p:nvSpPr>
        <p:spPr bwMode="auto">
          <a:xfrm>
            <a:off x="7380288" y="5373688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>
            <a:off x="8172450" y="5445125"/>
            <a:ext cx="2873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V="1">
            <a:off x="2124075" y="3716338"/>
            <a:ext cx="0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>
            <a:off x="2268538" y="3500438"/>
            <a:ext cx="10080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3779838" y="3644900"/>
            <a:ext cx="647700" cy="1655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4859338" y="5445125"/>
            <a:ext cx="5762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 flipV="1">
            <a:off x="5795963" y="3644900"/>
            <a:ext cx="1081087" cy="1655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>
            <a:off x="6948488" y="3500438"/>
            <a:ext cx="0" cy="10810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7" name="Line 30"/>
          <p:cNvSpPr>
            <a:spLocks noChangeShapeType="1"/>
          </p:cNvSpPr>
          <p:nvPr/>
        </p:nvSpPr>
        <p:spPr bwMode="auto">
          <a:xfrm>
            <a:off x="7235825" y="3573463"/>
            <a:ext cx="73025" cy="172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>
            <a:off x="7380288" y="5589588"/>
            <a:ext cx="431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>
            <a:off x="8172450" y="5589588"/>
            <a:ext cx="360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10" name="Text Box 33"/>
          <p:cNvSpPr txBox="1">
            <a:spLocks noChangeArrowheads="1"/>
          </p:cNvSpPr>
          <p:nvPr/>
        </p:nvSpPr>
        <p:spPr bwMode="auto">
          <a:xfrm>
            <a:off x="250825" y="5949950"/>
            <a:ext cx="66262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A: stades infectants pour les bovins</a:t>
            </a:r>
          </a:p>
        </p:txBody>
      </p:sp>
      <p:sp>
        <p:nvSpPr>
          <p:cNvPr id="20511" name="Text Box 34"/>
          <p:cNvSpPr txBox="1">
            <a:spLocks noChangeArrowheads="1"/>
          </p:cNvSpPr>
          <p:nvPr/>
        </p:nvSpPr>
        <p:spPr bwMode="auto">
          <a:xfrm>
            <a:off x="2195513" y="2852738"/>
            <a:ext cx="208756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rgbClr val="FFFF00"/>
                </a:solidFill>
              </a:rPr>
              <a:t>BV1 infecté</a:t>
            </a:r>
          </a:p>
        </p:txBody>
      </p:sp>
      <p:sp>
        <p:nvSpPr>
          <p:cNvPr id="20512" name="Text Box 35"/>
          <p:cNvSpPr txBox="1">
            <a:spLocks noChangeArrowheads="1"/>
          </p:cNvSpPr>
          <p:nvPr/>
        </p:nvSpPr>
        <p:spPr bwMode="auto">
          <a:xfrm>
            <a:off x="6227763" y="2852738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0" u="none">
                <a:solidFill>
                  <a:srgbClr val="FFFF00"/>
                </a:solidFill>
              </a:rPr>
              <a:t>BV2 sain </a:t>
            </a:r>
          </a:p>
        </p:txBody>
      </p:sp>
      <p:sp>
        <p:nvSpPr>
          <p:cNvPr id="20513" name="Line 37"/>
          <p:cNvSpPr>
            <a:spLocks noChangeShapeType="1"/>
          </p:cNvSpPr>
          <p:nvPr/>
        </p:nvSpPr>
        <p:spPr bwMode="auto">
          <a:xfrm flipH="1">
            <a:off x="7451725" y="5445125"/>
            <a:ext cx="1444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4" name="Text Box 38"/>
          <p:cNvSpPr txBox="1">
            <a:spLocks noChangeArrowheads="1"/>
          </p:cNvSpPr>
          <p:nvPr/>
        </p:nvSpPr>
        <p:spPr bwMode="auto">
          <a:xfrm>
            <a:off x="323850" y="2205038"/>
            <a:ext cx="5400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0" u="none">
                <a:solidFill>
                  <a:srgbClr val="FFFF00"/>
                </a:solidFill>
              </a:rPr>
              <a:t>Pas de transmission transovariale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678</Words>
  <Application>Microsoft Office PowerPoint</Application>
  <PresentationFormat>Affichage à l'écran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PATHOGENIE DES BABESIOSES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</cp:revision>
  <dcterms:created xsi:type="dcterms:W3CDTF">2016-04-10T21:04:56Z</dcterms:created>
  <dcterms:modified xsi:type="dcterms:W3CDTF">2019-06-20T11:44:58Z</dcterms:modified>
</cp:coreProperties>
</file>