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E49BC-C227-4B18-B448-CF784DB99DFC}" type="datetimeFigureOut">
              <a:rPr lang="fr-FR" smtClean="0"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BF8C-8D25-42DB-AC3A-DFA8D9EEF1A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Pathogénie</a:t>
            </a:r>
          </a:p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rme libre 3"/>
          <p:cNvSpPr/>
          <p:nvPr/>
        </p:nvSpPr>
        <p:spPr>
          <a:xfrm>
            <a:off x="1714480" y="1571612"/>
            <a:ext cx="1285884" cy="2428892"/>
          </a:xfrm>
          <a:custGeom>
            <a:avLst/>
            <a:gdLst>
              <a:gd name="connsiteX0" fmla="*/ 0 w 942536"/>
              <a:gd name="connsiteY0" fmla="*/ 65649 h 1999957"/>
              <a:gd name="connsiteX1" fmla="*/ 773723 w 942536"/>
              <a:gd name="connsiteY1" fmla="*/ 262597 h 1999957"/>
              <a:gd name="connsiteX2" fmla="*/ 914400 w 942536"/>
              <a:gd name="connsiteY2" fmla="*/ 1641231 h 1999957"/>
              <a:gd name="connsiteX3" fmla="*/ 844062 w 942536"/>
              <a:gd name="connsiteY3" fmla="*/ 1950720 h 1999957"/>
              <a:gd name="connsiteX4" fmla="*/ 942536 w 942536"/>
              <a:gd name="connsiteY4" fmla="*/ 1936652 h 199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536" h="1999957">
                <a:moveTo>
                  <a:pt x="0" y="65649"/>
                </a:moveTo>
                <a:cubicBezTo>
                  <a:pt x="310661" y="32824"/>
                  <a:pt x="621323" y="0"/>
                  <a:pt x="773723" y="262597"/>
                </a:cubicBezTo>
                <a:cubicBezTo>
                  <a:pt x="926123" y="525194"/>
                  <a:pt x="902677" y="1359877"/>
                  <a:pt x="914400" y="1641231"/>
                </a:cubicBezTo>
                <a:cubicBezTo>
                  <a:pt x="926123" y="1922585"/>
                  <a:pt x="839373" y="1901483"/>
                  <a:pt x="844062" y="1950720"/>
                </a:cubicBezTo>
                <a:cubicBezTo>
                  <a:pt x="848751" y="1999957"/>
                  <a:pt x="895643" y="1968304"/>
                  <a:pt x="942536" y="1936652"/>
                </a:cubicBez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4572000" y="1500174"/>
            <a:ext cx="1357322" cy="2571768"/>
          </a:xfrm>
          <a:custGeom>
            <a:avLst/>
            <a:gdLst>
              <a:gd name="connsiteX0" fmla="*/ 1109003 w 1109003"/>
              <a:gd name="connsiteY0" fmla="*/ 222738 h 1981200"/>
              <a:gd name="connsiteX1" fmla="*/ 180535 w 1109003"/>
              <a:gd name="connsiteY1" fmla="*/ 293077 h 1981200"/>
              <a:gd name="connsiteX2" fmla="*/ 25791 w 1109003"/>
              <a:gd name="connsiteY2" fmla="*/ 1981200 h 198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9003" h="1981200">
                <a:moveTo>
                  <a:pt x="1109003" y="222738"/>
                </a:moveTo>
                <a:cubicBezTo>
                  <a:pt x="735036" y="111369"/>
                  <a:pt x="361070" y="0"/>
                  <a:pt x="180535" y="293077"/>
                </a:cubicBezTo>
                <a:cubicBezTo>
                  <a:pt x="0" y="586154"/>
                  <a:pt x="12895" y="1283677"/>
                  <a:pt x="25791" y="1981200"/>
                </a:cubicBez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1857356" y="1643050"/>
            <a:ext cx="1214447" cy="1500198"/>
          </a:xfrm>
          <a:custGeom>
            <a:avLst/>
            <a:gdLst>
              <a:gd name="connsiteX0" fmla="*/ 0 w 942536"/>
              <a:gd name="connsiteY0" fmla="*/ 65649 h 1999957"/>
              <a:gd name="connsiteX1" fmla="*/ 773723 w 942536"/>
              <a:gd name="connsiteY1" fmla="*/ 262597 h 1999957"/>
              <a:gd name="connsiteX2" fmla="*/ 914400 w 942536"/>
              <a:gd name="connsiteY2" fmla="*/ 1641231 h 1999957"/>
              <a:gd name="connsiteX3" fmla="*/ 844062 w 942536"/>
              <a:gd name="connsiteY3" fmla="*/ 1950720 h 1999957"/>
              <a:gd name="connsiteX4" fmla="*/ 942536 w 942536"/>
              <a:gd name="connsiteY4" fmla="*/ 1936652 h 199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536" h="1999957">
                <a:moveTo>
                  <a:pt x="0" y="65649"/>
                </a:moveTo>
                <a:cubicBezTo>
                  <a:pt x="310661" y="32824"/>
                  <a:pt x="621323" y="0"/>
                  <a:pt x="773723" y="262597"/>
                </a:cubicBezTo>
                <a:cubicBezTo>
                  <a:pt x="926123" y="525194"/>
                  <a:pt x="902677" y="1359877"/>
                  <a:pt x="914400" y="1641231"/>
                </a:cubicBezTo>
                <a:cubicBezTo>
                  <a:pt x="926123" y="1922585"/>
                  <a:pt x="839373" y="1901483"/>
                  <a:pt x="844062" y="1950720"/>
                </a:cubicBezTo>
                <a:cubicBezTo>
                  <a:pt x="848751" y="1999957"/>
                  <a:pt x="895643" y="1968304"/>
                  <a:pt x="942536" y="1936652"/>
                </a:cubicBezTo>
              </a:path>
            </a:pathLst>
          </a:custGeom>
          <a:solidFill>
            <a:srgbClr val="002060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4643438" y="1643050"/>
            <a:ext cx="1428760" cy="1571636"/>
          </a:xfrm>
          <a:custGeom>
            <a:avLst/>
            <a:gdLst>
              <a:gd name="connsiteX0" fmla="*/ 1109003 w 1109003"/>
              <a:gd name="connsiteY0" fmla="*/ 222738 h 1981200"/>
              <a:gd name="connsiteX1" fmla="*/ 180535 w 1109003"/>
              <a:gd name="connsiteY1" fmla="*/ 293077 h 1981200"/>
              <a:gd name="connsiteX2" fmla="*/ 25791 w 1109003"/>
              <a:gd name="connsiteY2" fmla="*/ 1981200 h 198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9003" h="1981200">
                <a:moveTo>
                  <a:pt x="1109003" y="222738"/>
                </a:moveTo>
                <a:cubicBezTo>
                  <a:pt x="735036" y="111369"/>
                  <a:pt x="361070" y="0"/>
                  <a:pt x="180535" y="293077"/>
                </a:cubicBezTo>
                <a:cubicBezTo>
                  <a:pt x="0" y="586154"/>
                  <a:pt x="12895" y="1283677"/>
                  <a:pt x="25791" y="198120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2000232" y="142873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428860" y="1428736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714612" y="1500174"/>
            <a:ext cx="142876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16200000" flipH="1">
            <a:off x="3000364" y="1714488"/>
            <a:ext cx="142876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3036083" y="2035959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3071802" y="2357430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3036877" y="2678901"/>
            <a:ext cx="21352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3036877" y="3036091"/>
            <a:ext cx="21352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rot="5400000">
            <a:off x="2607852" y="2607066"/>
            <a:ext cx="1785950" cy="7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rot="5400000">
            <a:off x="3322629" y="2606669"/>
            <a:ext cx="17859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571868" y="3500438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rot="5400000">
            <a:off x="3036877" y="3393281"/>
            <a:ext cx="21352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3286116" y="3571876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3643306" y="3571876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3857620" y="3571876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4143372" y="3571876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rot="5400000">
            <a:off x="4286248" y="1857364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rot="5400000">
            <a:off x="4251323" y="2178835"/>
            <a:ext cx="21352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rot="5400000">
            <a:off x="4251323" y="2536025"/>
            <a:ext cx="21352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rot="5400000">
            <a:off x="4250529" y="2821777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rot="5400000">
            <a:off x="4286248" y="3143248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rot="5400000">
            <a:off x="4286248" y="3429000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4429124" y="1643050"/>
            <a:ext cx="214314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flipV="1">
            <a:off x="4786314" y="1571612"/>
            <a:ext cx="214314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>
            <a:off x="5072066" y="1571612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5286380" y="1571612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5500694" y="1571612"/>
            <a:ext cx="14287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571472" y="1000108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Filament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84" name="Connecteur droit avec flèche 83"/>
          <p:cNvCxnSpPr/>
          <p:nvPr/>
        </p:nvCxnSpPr>
        <p:spPr>
          <a:xfrm>
            <a:off x="1285852" y="1357298"/>
            <a:ext cx="571504" cy="7143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/>
          <p:cNvSpPr txBox="1"/>
          <p:nvPr/>
        </p:nvSpPr>
        <p:spPr>
          <a:xfrm>
            <a:off x="285720" y="1643050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bg1"/>
                </a:solidFill>
              </a:rPr>
              <a:t>arthrospores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87" name="Connecteur droit avec flèche 86"/>
          <p:cNvCxnSpPr/>
          <p:nvPr/>
        </p:nvCxnSpPr>
        <p:spPr>
          <a:xfrm flipV="1">
            <a:off x="1714480" y="1500174"/>
            <a:ext cx="642942" cy="28575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ZoneTexte 89"/>
          <p:cNvSpPr txBox="1"/>
          <p:nvPr/>
        </p:nvSpPr>
        <p:spPr>
          <a:xfrm>
            <a:off x="5786446" y="1214422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 Vers un autre poil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92" name="Connecteur droit avec flèche 91"/>
          <p:cNvCxnSpPr>
            <a:endCxn id="90" idx="1"/>
          </p:cNvCxnSpPr>
          <p:nvPr/>
        </p:nvCxnSpPr>
        <p:spPr>
          <a:xfrm flipV="1">
            <a:off x="5500694" y="1414477"/>
            <a:ext cx="285752" cy="8569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4929190" y="3000372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Limite de la kératine du follicule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rot="10800000" flipV="1">
            <a:off x="4286248" y="3357562"/>
            <a:ext cx="714380" cy="7143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2857488" y="4071942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Frange d’</a:t>
            </a:r>
            <a:r>
              <a:rPr lang="fr-FR" sz="2000" dirty="0" err="1" smtClean="0">
                <a:solidFill>
                  <a:schemeClr val="bg1"/>
                </a:solidFill>
              </a:rPr>
              <a:t>Adamson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100" name="Connecteur droit avec flèche 99"/>
          <p:cNvCxnSpPr/>
          <p:nvPr/>
        </p:nvCxnSpPr>
        <p:spPr>
          <a:xfrm rot="5400000" flipH="1" flipV="1">
            <a:off x="3500430" y="3786190"/>
            <a:ext cx="642942" cy="7143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28674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8072494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15106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1126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072494" cy="585791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428596" y="714356"/>
            <a:ext cx="8001056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Poil teigneux de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canis</a:t>
            </a:r>
            <a:endParaRPr lang="fr-FR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Spores disposées en mosaïque  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2285984" y="1571612"/>
            <a:ext cx="1714512" cy="928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Poil teigneux de </a:t>
            </a: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Trichophyton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verrucosum</a:t>
            </a:r>
            <a:endParaRPr lang="fr-FR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Spores disposées en chaînette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1612"/>
            <a:ext cx="6072230" cy="507209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28728" y="1571612"/>
            <a:ext cx="6072230" cy="35719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/>
          <p:cNvCxnSpPr/>
          <p:nvPr/>
        </p:nvCxnSpPr>
        <p:spPr>
          <a:xfrm rot="16200000" flipH="1">
            <a:off x="2357422" y="1142984"/>
            <a:ext cx="2714644" cy="25717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Examen macroscopique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colonies de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canis</a:t>
            </a: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(espèce la plus fréquente)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duveteuses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</a:t>
            </a:r>
          </a:p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. 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 de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coloration blanche au recto                                                </a:t>
            </a:r>
          </a:p>
          <a:p>
            <a:pPr>
              <a:buNone/>
            </a:pPr>
            <a:endParaRPr lang="fr-FR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.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pigmentées en jaune orange au verso</a:t>
            </a:r>
            <a:r>
              <a:rPr lang="fr-F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fr-FR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www.symbiosisonlinepublishing.com/microbiology-infectiousdiseases/images/microbiology-infectiousdiseases24-g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428868"/>
            <a:ext cx="4429156" cy="1714512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5" name="Rectangle 4"/>
          <p:cNvSpPr/>
          <p:nvPr/>
        </p:nvSpPr>
        <p:spPr>
          <a:xfrm>
            <a:off x="5643570" y="2071678"/>
            <a:ext cx="2928958" cy="207170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2" descr="Afficher l'image d'orig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572008"/>
            <a:ext cx="2214578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Examen microscopique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:                                                                          . l’examen d’un fragment de colonie montre des filaments mycéliens :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-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filaments végétatifs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composés d’articles </a:t>
            </a:r>
            <a:r>
              <a:rPr lang="fr-FR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en forme de raquette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Bulle ronde 4"/>
          <p:cNvSpPr/>
          <p:nvPr/>
        </p:nvSpPr>
        <p:spPr>
          <a:xfrm rot="1596912">
            <a:off x="4795424" y="2436964"/>
            <a:ext cx="785818" cy="1821151"/>
          </a:xfrm>
          <a:prstGeom prst="wedgeEllipseCallou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Bulle ronde 5"/>
          <p:cNvSpPr/>
          <p:nvPr/>
        </p:nvSpPr>
        <p:spPr>
          <a:xfrm rot="1596912">
            <a:off x="3723854" y="4151476"/>
            <a:ext cx="785818" cy="1821151"/>
          </a:xfrm>
          <a:prstGeom prst="wedgeEllipseCallou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 filaments sporifères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portant des spores directes (schémas) :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fr-FR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microconidies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(2-3 µ)                                                                                       </a:t>
            </a: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- et </a:t>
            </a:r>
            <a:r>
              <a:rPr lang="fr-FR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macroconidies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(50-100x 6 µ) en forme de fuseaux, à parois épaisses </a:t>
            </a:r>
            <a:r>
              <a:rPr lang="fr-FR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échinulées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cloisonnés.                                                            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rot="5400000">
            <a:off x="3571868" y="2714620"/>
            <a:ext cx="114300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5"/>
          <p:cNvSpPr/>
          <p:nvPr/>
        </p:nvSpPr>
        <p:spPr>
          <a:xfrm>
            <a:off x="4143372" y="2428868"/>
            <a:ext cx="71438" cy="71438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 flipH="1">
            <a:off x="4143372" y="2857496"/>
            <a:ext cx="71438" cy="71438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071934" y="2643182"/>
            <a:ext cx="45719" cy="142876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000504"/>
            <a:ext cx="3214710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2813" name="AutoShape 45"/>
          <p:cNvSpPr>
            <a:spLocks noChangeShapeType="1"/>
          </p:cNvSpPr>
          <p:nvPr/>
        </p:nvSpPr>
        <p:spPr bwMode="auto">
          <a:xfrm>
            <a:off x="2025650" y="796925"/>
            <a:ext cx="0" cy="17811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5" name="AutoShape 77"/>
          <p:cNvSpPr>
            <a:spLocks noChangeShapeType="1"/>
          </p:cNvSpPr>
          <p:nvPr/>
        </p:nvSpPr>
        <p:spPr bwMode="auto">
          <a:xfrm>
            <a:off x="2924175" y="796925"/>
            <a:ext cx="0" cy="17811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4" name="Oval 76"/>
          <p:cNvSpPr>
            <a:spLocks noChangeArrowheads="1"/>
          </p:cNvSpPr>
          <p:nvPr/>
        </p:nvSpPr>
        <p:spPr bwMode="auto">
          <a:xfrm>
            <a:off x="2073275" y="1211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3" name="Oval 75"/>
          <p:cNvSpPr>
            <a:spLocks noChangeArrowheads="1"/>
          </p:cNvSpPr>
          <p:nvPr/>
        </p:nvSpPr>
        <p:spPr bwMode="auto">
          <a:xfrm>
            <a:off x="2225675" y="13636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2" name="Oval 74"/>
          <p:cNvSpPr>
            <a:spLocks noChangeArrowheads="1"/>
          </p:cNvSpPr>
          <p:nvPr/>
        </p:nvSpPr>
        <p:spPr bwMode="auto">
          <a:xfrm>
            <a:off x="2762250" y="1211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1" name="Oval 73"/>
          <p:cNvSpPr>
            <a:spLocks noChangeArrowheads="1"/>
          </p:cNvSpPr>
          <p:nvPr/>
        </p:nvSpPr>
        <p:spPr bwMode="auto">
          <a:xfrm>
            <a:off x="2439988" y="12525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0" name="Oval 72"/>
          <p:cNvSpPr>
            <a:spLocks noChangeArrowheads="1"/>
          </p:cNvSpPr>
          <p:nvPr/>
        </p:nvSpPr>
        <p:spPr bwMode="auto">
          <a:xfrm>
            <a:off x="2073275" y="14747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9" name="Oval 71"/>
          <p:cNvSpPr>
            <a:spLocks noChangeArrowheads="1"/>
          </p:cNvSpPr>
          <p:nvPr/>
        </p:nvSpPr>
        <p:spPr bwMode="auto">
          <a:xfrm>
            <a:off x="2378075" y="15160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8" name="Oval 70"/>
          <p:cNvSpPr>
            <a:spLocks noChangeArrowheads="1"/>
          </p:cNvSpPr>
          <p:nvPr/>
        </p:nvSpPr>
        <p:spPr bwMode="auto">
          <a:xfrm>
            <a:off x="2530475" y="140493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7" name="Oval 69"/>
          <p:cNvSpPr>
            <a:spLocks noChangeArrowheads="1"/>
          </p:cNvSpPr>
          <p:nvPr/>
        </p:nvSpPr>
        <p:spPr bwMode="auto">
          <a:xfrm>
            <a:off x="2744788" y="14049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6" name="Oval 68"/>
          <p:cNvSpPr>
            <a:spLocks noChangeArrowheads="1"/>
          </p:cNvSpPr>
          <p:nvPr/>
        </p:nvSpPr>
        <p:spPr bwMode="auto">
          <a:xfrm>
            <a:off x="2573338" y="158591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5" name="Oval 67"/>
          <p:cNvSpPr>
            <a:spLocks noChangeArrowheads="1"/>
          </p:cNvSpPr>
          <p:nvPr/>
        </p:nvSpPr>
        <p:spPr bwMode="auto">
          <a:xfrm>
            <a:off x="2073275" y="16684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4" name="Oval 66"/>
          <p:cNvSpPr>
            <a:spLocks noChangeArrowheads="1"/>
          </p:cNvSpPr>
          <p:nvPr/>
        </p:nvSpPr>
        <p:spPr bwMode="auto">
          <a:xfrm>
            <a:off x="2682875" y="18208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3" name="Oval 65"/>
          <p:cNvSpPr>
            <a:spLocks noChangeArrowheads="1"/>
          </p:cNvSpPr>
          <p:nvPr/>
        </p:nvSpPr>
        <p:spPr bwMode="auto">
          <a:xfrm>
            <a:off x="2835275" y="1973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2" name="Oval 64"/>
          <p:cNvSpPr>
            <a:spLocks noChangeArrowheads="1"/>
          </p:cNvSpPr>
          <p:nvPr/>
        </p:nvSpPr>
        <p:spPr bwMode="auto">
          <a:xfrm>
            <a:off x="2530475" y="16684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1" name="Oval 63"/>
          <p:cNvSpPr>
            <a:spLocks noChangeArrowheads="1"/>
          </p:cNvSpPr>
          <p:nvPr/>
        </p:nvSpPr>
        <p:spPr bwMode="auto">
          <a:xfrm>
            <a:off x="2682875" y="18208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30" name="Oval 62"/>
          <p:cNvSpPr>
            <a:spLocks noChangeArrowheads="1"/>
          </p:cNvSpPr>
          <p:nvPr/>
        </p:nvSpPr>
        <p:spPr bwMode="auto">
          <a:xfrm>
            <a:off x="2835275" y="1973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9" name="Oval 61"/>
          <p:cNvSpPr>
            <a:spLocks noChangeArrowheads="1"/>
          </p:cNvSpPr>
          <p:nvPr/>
        </p:nvSpPr>
        <p:spPr bwMode="auto">
          <a:xfrm>
            <a:off x="2744788" y="162718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8" name="Oval 60"/>
          <p:cNvSpPr>
            <a:spLocks noChangeArrowheads="1"/>
          </p:cNvSpPr>
          <p:nvPr/>
        </p:nvSpPr>
        <p:spPr bwMode="auto">
          <a:xfrm>
            <a:off x="2135188" y="18621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7" name="Oval 59"/>
          <p:cNvSpPr>
            <a:spLocks noChangeArrowheads="1"/>
          </p:cNvSpPr>
          <p:nvPr/>
        </p:nvSpPr>
        <p:spPr bwMode="auto">
          <a:xfrm>
            <a:off x="2317750" y="170973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6" name="Oval 58"/>
          <p:cNvSpPr>
            <a:spLocks noChangeArrowheads="1"/>
          </p:cNvSpPr>
          <p:nvPr/>
        </p:nvSpPr>
        <p:spPr bwMode="auto">
          <a:xfrm>
            <a:off x="2408238" y="197326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5" name="Oval 57"/>
          <p:cNvSpPr>
            <a:spLocks noChangeArrowheads="1"/>
          </p:cNvSpPr>
          <p:nvPr/>
        </p:nvSpPr>
        <p:spPr bwMode="auto">
          <a:xfrm>
            <a:off x="2470150" y="18208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4" name="Oval 56"/>
          <p:cNvSpPr>
            <a:spLocks noChangeArrowheads="1"/>
          </p:cNvSpPr>
          <p:nvPr/>
        </p:nvSpPr>
        <p:spPr bwMode="auto">
          <a:xfrm>
            <a:off x="2073275" y="1973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3" name="Oval 55"/>
          <p:cNvSpPr>
            <a:spLocks noChangeArrowheads="1"/>
          </p:cNvSpPr>
          <p:nvPr/>
        </p:nvSpPr>
        <p:spPr bwMode="auto">
          <a:xfrm>
            <a:off x="2622550" y="1973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2" name="Oval 54"/>
          <p:cNvSpPr>
            <a:spLocks noChangeArrowheads="1"/>
          </p:cNvSpPr>
          <p:nvPr/>
        </p:nvSpPr>
        <p:spPr bwMode="auto">
          <a:xfrm>
            <a:off x="2225675" y="155733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1" name="Oval 53"/>
          <p:cNvSpPr>
            <a:spLocks noChangeArrowheads="1"/>
          </p:cNvSpPr>
          <p:nvPr/>
        </p:nvSpPr>
        <p:spPr bwMode="auto">
          <a:xfrm>
            <a:off x="2287588" y="18621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20" name="Oval 52"/>
          <p:cNvSpPr>
            <a:spLocks noChangeArrowheads="1"/>
          </p:cNvSpPr>
          <p:nvPr/>
        </p:nvSpPr>
        <p:spPr bwMode="auto">
          <a:xfrm>
            <a:off x="2225675" y="19732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9" name="Oval 51"/>
          <p:cNvSpPr>
            <a:spLocks noChangeArrowheads="1"/>
          </p:cNvSpPr>
          <p:nvPr/>
        </p:nvSpPr>
        <p:spPr bwMode="auto">
          <a:xfrm>
            <a:off x="2073275" y="20843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8" name="Oval 50"/>
          <p:cNvSpPr>
            <a:spLocks noChangeArrowheads="1"/>
          </p:cNvSpPr>
          <p:nvPr/>
        </p:nvSpPr>
        <p:spPr bwMode="auto">
          <a:xfrm>
            <a:off x="2498725" y="21256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2" name="Oval 44"/>
          <p:cNvSpPr>
            <a:spLocks noChangeArrowheads="1"/>
          </p:cNvSpPr>
          <p:nvPr/>
        </p:nvSpPr>
        <p:spPr bwMode="auto">
          <a:xfrm>
            <a:off x="1882775" y="14462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1" name="Oval 43"/>
          <p:cNvSpPr>
            <a:spLocks noChangeArrowheads="1"/>
          </p:cNvSpPr>
          <p:nvPr/>
        </p:nvSpPr>
        <p:spPr bwMode="auto">
          <a:xfrm>
            <a:off x="1935163" y="158591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1" name="Oval 93"/>
          <p:cNvSpPr>
            <a:spLocks noChangeArrowheads="1"/>
          </p:cNvSpPr>
          <p:nvPr/>
        </p:nvSpPr>
        <p:spPr bwMode="auto">
          <a:xfrm>
            <a:off x="2981325" y="14462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0" name="Oval 92"/>
          <p:cNvSpPr>
            <a:spLocks noChangeArrowheads="1"/>
          </p:cNvSpPr>
          <p:nvPr/>
        </p:nvSpPr>
        <p:spPr bwMode="auto">
          <a:xfrm>
            <a:off x="2981325" y="15986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9" name="Oval 91"/>
          <p:cNvSpPr>
            <a:spLocks noChangeArrowheads="1"/>
          </p:cNvSpPr>
          <p:nvPr/>
        </p:nvSpPr>
        <p:spPr bwMode="auto">
          <a:xfrm>
            <a:off x="3071813" y="151606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0" name="Oval 42"/>
          <p:cNvSpPr>
            <a:spLocks noChangeArrowheads="1"/>
          </p:cNvSpPr>
          <p:nvPr/>
        </p:nvSpPr>
        <p:spPr bwMode="auto">
          <a:xfrm>
            <a:off x="1792288" y="159861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9" name="Oval 41"/>
          <p:cNvSpPr>
            <a:spLocks noChangeArrowheads="1"/>
          </p:cNvSpPr>
          <p:nvPr/>
        </p:nvSpPr>
        <p:spPr bwMode="auto">
          <a:xfrm>
            <a:off x="1844675" y="13223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8" name="Oval 90"/>
          <p:cNvSpPr>
            <a:spLocks noChangeArrowheads="1"/>
          </p:cNvSpPr>
          <p:nvPr/>
        </p:nvSpPr>
        <p:spPr bwMode="auto">
          <a:xfrm>
            <a:off x="2981325" y="17795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7" name="Oval 89"/>
          <p:cNvSpPr>
            <a:spLocks noChangeArrowheads="1"/>
          </p:cNvSpPr>
          <p:nvPr/>
        </p:nvSpPr>
        <p:spPr bwMode="auto">
          <a:xfrm>
            <a:off x="3111500" y="169703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6" name="Oval 88"/>
          <p:cNvSpPr>
            <a:spLocks noChangeArrowheads="1"/>
          </p:cNvSpPr>
          <p:nvPr/>
        </p:nvSpPr>
        <p:spPr bwMode="auto">
          <a:xfrm>
            <a:off x="3021013" y="193198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5" name="Oval 87"/>
          <p:cNvSpPr>
            <a:spLocks noChangeArrowheads="1"/>
          </p:cNvSpPr>
          <p:nvPr/>
        </p:nvSpPr>
        <p:spPr bwMode="auto">
          <a:xfrm>
            <a:off x="2987675" y="21256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8" name="Oval 40"/>
          <p:cNvSpPr>
            <a:spLocks noChangeArrowheads="1"/>
          </p:cNvSpPr>
          <p:nvPr/>
        </p:nvSpPr>
        <p:spPr bwMode="auto">
          <a:xfrm>
            <a:off x="1844675" y="17383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7" name="Oval 39"/>
          <p:cNvSpPr>
            <a:spLocks noChangeArrowheads="1"/>
          </p:cNvSpPr>
          <p:nvPr/>
        </p:nvSpPr>
        <p:spPr bwMode="auto">
          <a:xfrm>
            <a:off x="1754188" y="143351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6" name="Oval 38"/>
          <p:cNvSpPr>
            <a:spLocks noChangeArrowheads="1"/>
          </p:cNvSpPr>
          <p:nvPr/>
        </p:nvSpPr>
        <p:spPr bwMode="auto">
          <a:xfrm>
            <a:off x="1882775" y="18907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4" name="Oval 86"/>
          <p:cNvSpPr>
            <a:spLocks noChangeArrowheads="1"/>
          </p:cNvSpPr>
          <p:nvPr/>
        </p:nvSpPr>
        <p:spPr bwMode="auto">
          <a:xfrm>
            <a:off x="3111500" y="18907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3" name="Oval 85"/>
          <p:cNvSpPr>
            <a:spLocks noChangeArrowheads="1"/>
          </p:cNvSpPr>
          <p:nvPr/>
        </p:nvSpPr>
        <p:spPr bwMode="auto">
          <a:xfrm>
            <a:off x="2981325" y="12938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5" name="Oval 37"/>
          <p:cNvSpPr>
            <a:spLocks noChangeArrowheads="1"/>
          </p:cNvSpPr>
          <p:nvPr/>
        </p:nvSpPr>
        <p:spPr bwMode="auto">
          <a:xfrm>
            <a:off x="1663700" y="15986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4" name="Oval 36"/>
          <p:cNvSpPr>
            <a:spLocks noChangeArrowheads="1"/>
          </p:cNvSpPr>
          <p:nvPr/>
        </p:nvSpPr>
        <p:spPr bwMode="auto">
          <a:xfrm>
            <a:off x="1754188" y="18621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2" name="Oval 84"/>
          <p:cNvSpPr>
            <a:spLocks noChangeArrowheads="1"/>
          </p:cNvSpPr>
          <p:nvPr/>
        </p:nvSpPr>
        <p:spPr bwMode="auto">
          <a:xfrm>
            <a:off x="3201988" y="162718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1" name="Oval 83"/>
          <p:cNvSpPr>
            <a:spLocks noChangeArrowheads="1"/>
          </p:cNvSpPr>
          <p:nvPr/>
        </p:nvSpPr>
        <p:spPr bwMode="auto">
          <a:xfrm>
            <a:off x="3140075" y="13636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3" name="Oval 35"/>
          <p:cNvSpPr>
            <a:spLocks noChangeArrowheads="1"/>
          </p:cNvSpPr>
          <p:nvPr/>
        </p:nvSpPr>
        <p:spPr bwMode="auto">
          <a:xfrm>
            <a:off x="1792288" y="20018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2" name="Oval 34"/>
          <p:cNvSpPr>
            <a:spLocks noChangeArrowheads="1"/>
          </p:cNvSpPr>
          <p:nvPr/>
        </p:nvSpPr>
        <p:spPr bwMode="auto">
          <a:xfrm>
            <a:off x="1882775" y="20431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50" name="Oval 82"/>
          <p:cNvSpPr>
            <a:spLocks noChangeArrowheads="1"/>
          </p:cNvSpPr>
          <p:nvPr/>
        </p:nvSpPr>
        <p:spPr bwMode="auto">
          <a:xfrm>
            <a:off x="3140075" y="204311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1" name="Oval 33"/>
          <p:cNvSpPr>
            <a:spLocks noChangeArrowheads="1"/>
          </p:cNvSpPr>
          <p:nvPr/>
        </p:nvSpPr>
        <p:spPr bwMode="auto">
          <a:xfrm>
            <a:off x="1663700" y="17795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5" name="AutoShape 27"/>
          <p:cNvSpPr>
            <a:spLocks noChangeShapeType="1"/>
          </p:cNvSpPr>
          <p:nvPr/>
        </p:nvSpPr>
        <p:spPr bwMode="auto">
          <a:xfrm>
            <a:off x="2025650" y="3302000"/>
            <a:ext cx="0" cy="17811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6" name="AutoShape 98"/>
          <p:cNvSpPr>
            <a:spLocks noChangeShapeType="1"/>
          </p:cNvSpPr>
          <p:nvPr/>
        </p:nvSpPr>
        <p:spPr bwMode="auto">
          <a:xfrm>
            <a:off x="3021013" y="3302000"/>
            <a:ext cx="0" cy="17811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5" name="Oval 97"/>
          <p:cNvSpPr>
            <a:spLocks noChangeArrowheads="1"/>
          </p:cNvSpPr>
          <p:nvPr/>
        </p:nvSpPr>
        <p:spPr bwMode="auto">
          <a:xfrm>
            <a:off x="2889250" y="34131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4" name="Oval 96"/>
          <p:cNvSpPr>
            <a:spLocks noChangeArrowheads="1"/>
          </p:cNvSpPr>
          <p:nvPr/>
        </p:nvSpPr>
        <p:spPr bwMode="auto">
          <a:xfrm>
            <a:off x="2889250" y="352425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3" name="Oval 95"/>
          <p:cNvSpPr>
            <a:spLocks noChangeArrowheads="1"/>
          </p:cNvSpPr>
          <p:nvPr/>
        </p:nvSpPr>
        <p:spPr bwMode="auto">
          <a:xfrm>
            <a:off x="2897188" y="363537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2897188" y="14097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2889250" y="129857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2897188" y="118745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0" name="Oval 2"/>
          <p:cNvSpPr>
            <a:spLocks noChangeArrowheads="1"/>
          </p:cNvSpPr>
          <p:nvPr/>
        </p:nvSpPr>
        <p:spPr bwMode="auto">
          <a:xfrm>
            <a:off x="2889250" y="10763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69" name="Oval 1"/>
          <p:cNvSpPr>
            <a:spLocks noChangeArrowheads="1"/>
          </p:cNvSpPr>
          <p:nvPr/>
        </p:nvSpPr>
        <p:spPr bwMode="auto">
          <a:xfrm>
            <a:off x="2889250" y="9652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2897188" y="196532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2897188" y="18542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2897188" y="174307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2897188" y="163195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2889250" y="15208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2" name="Oval 94"/>
          <p:cNvSpPr>
            <a:spLocks noChangeArrowheads="1"/>
          </p:cNvSpPr>
          <p:nvPr/>
        </p:nvSpPr>
        <p:spPr bwMode="auto">
          <a:xfrm>
            <a:off x="2897188" y="33020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2897188" y="207645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9" name="Oval 81"/>
          <p:cNvSpPr>
            <a:spLocks noChangeArrowheads="1"/>
          </p:cNvSpPr>
          <p:nvPr/>
        </p:nvSpPr>
        <p:spPr bwMode="auto">
          <a:xfrm>
            <a:off x="3079750" y="21590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00" name="Oval 32"/>
          <p:cNvSpPr>
            <a:spLocks noChangeArrowheads="1"/>
          </p:cNvSpPr>
          <p:nvPr/>
        </p:nvSpPr>
        <p:spPr bwMode="auto">
          <a:xfrm>
            <a:off x="1663700" y="1935163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8" name="Oval 80"/>
          <p:cNvSpPr>
            <a:spLocks noChangeArrowheads="1"/>
          </p:cNvSpPr>
          <p:nvPr/>
        </p:nvSpPr>
        <p:spPr bwMode="auto">
          <a:xfrm>
            <a:off x="3201988" y="18113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7" name="Oval 79"/>
          <p:cNvSpPr>
            <a:spLocks noChangeArrowheads="1"/>
          </p:cNvSpPr>
          <p:nvPr/>
        </p:nvSpPr>
        <p:spPr bwMode="auto">
          <a:xfrm>
            <a:off x="3232150" y="14478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7" name="Oval 49"/>
          <p:cNvSpPr>
            <a:spLocks noChangeArrowheads="1"/>
          </p:cNvSpPr>
          <p:nvPr/>
        </p:nvSpPr>
        <p:spPr bwMode="auto">
          <a:xfrm>
            <a:off x="2713038" y="213042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4" name="Oval 26"/>
          <p:cNvSpPr>
            <a:spLocks noChangeArrowheads="1"/>
          </p:cNvSpPr>
          <p:nvPr/>
        </p:nvSpPr>
        <p:spPr bwMode="auto">
          <a:xfrm>
            <a:off x="2044700" y="33020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3" name="Oval 25"/>
          <p:cNvSpPr>
            <a:spLocks noChangeArrowheads="1"/>
          </p:cNvSpPr>
          <p:nvPr/>
        </p:nvSpPr>
        <p:spPr bwMode="auto">
          <a:xfrm>
            <a:off x="2044700" y="34131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2044700" y="10763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Oval 12"/>
          <p:cNvSpPr>
            <a:spLocks noChangeArrowheads="1"/>
          </p:cNvSpPr>
          <p:nvPr/>
        </p:nvSpPr>
        <p:spPr bwMode="auto">
          <a:xfrm>
            <a:off x="2044700" y="9652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2" name="Oval 24"/>
          <p:cNvSpPr>
            <a:spLocks noChangeArrowheads="1"/>
          </p:cNvSpPr>
          <p:nvPr/>
        </p:nvSpPr>
        <p:spPr bwMode="auto">
          <a:xfrm>
            <a:off x="2044700" y="363537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1" name="Oval 23"/>
          <p:cNvSpPr>
            <a:spLocks noChangeArrowheads="1"/>
          </p:cNvSpPr>
          <p:nvPr/>
        </p:nvSpPr>
        <p:spPr bwMode="auto">
          <a:xfrm>
            <a:off x="2044700" y="352425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46" name="Oval 78"/>
          <p:cNvSpPr>
            <a:spLocks noChangeArrowheads="1"/>
          </p:cNvSpPr>
          <p:nvPr/>
        </p:nvSpPr>
        <p:spPr bwMode="auto">
          <a:xfrm>
            <a:off x="3201988" y="1935163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3" name="Oval 15"/>
          <p:cNvSpPr>
            <a:spLocks noChangeArrowheads="1"/>
          </p:cNvSpPr>
          <p:nvPr/>
        </p:nvSpPr>
        <p:spPr bwMode="auto">
          <a:xfrm>
            <a:off x="2044700" y="118745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2044700" y="129857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4" name="Oval 16"/>
          <p:cNvSpPr>
            <a:spLocks noChangeArrowheads="1"/>
          </p:cNvSpPr>
          <p:nvPr/>
        </p:nvSpPr>
        <p:spPr bwMode="auto">
          <a:xfrm>
            <a:off x="2044700" y="14097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5" name="Oval 17"/>
          <p:cNvSpPr>
            <a:spLocks noChangeArrowheads="1"/>
          </p:cNvSpPr>
          <p:nvPr/>
        </p:nvSpPr>
        <p:spPr bwMode="auto">
          <a:xfrm>
            <a:off x="2025650" y="152082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6" name="Oval 18"/>
          <p:cNvSpPr>
            <a:spLocks noChangeArrowheads="1"/>
          </p:cNvSpPr>
          <p:nvPr/>
        </p:nvSpPr>
        <p:spPr bwMode="auto">
          <a:xfrm>
            <a:off x="2025650" y="163195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2025650" y="1743075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8" name="Oval 20"/>
          <p:cNvSpPr>
            <a:spLocks noChangeArrowheads="1"/>
          </p:cNvSpPr>
          <p:nvPr/>
        </p:nvSpPr>
        <p:spPr bwMode="auto">
          <a:xfrm>
            <a:off x="2025650" y="18542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0" name="Oval 22"/>
          <p:cNvSpPr>
            <a:spLocks noChangeArrowheads="1"/>
          </p:cNvSpPr>
          <p:nvPr/>
        </p:nvSpPr>
        <p:spPr bwMode="auto">
          <a:xfrm>
            <a:off x="2025650" y="207645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9" name="Oval 21"/>
          <p:cNvSpPr>
            <a:spLocks noChangeArrowheads="1"/>
          </p:cNvSpPr>
          <p:nvPr/>
        </p:nvSpPr>
        <p:spPr bwMode="auto">
          <a:xfrm>
            <a:off x="2027238" y="196532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9" name="Oval 31"/>
          <p:cNvSpPr>
            <a:spLocks noChangeArrowheads="1"/>
          </p:cNvSpPr>
          <p:nvPr/>
        </p:nvSpPr>
        <p:spPr bwMode="auto">
          <a:xfrm>
            <a:off x="1701800" y="2046288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8" name="Oval 30"/>
          <p:cNvSpPr>
            <a:spLocks noChangeArrowheads="1"/>
          </p:cNvSpPr>
          <p:nvPr/>
        </p:nvSpPr>
        <p:spPr bwMode="auto">
          <a:xfrm>
            <a:off x="1882775" y="2159000"/>
            <a:ext cx="90488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7" name="Oval 29"/>
          <p:cNvSpPr>
            <a:spLocks noChangeArrowheads="1"/>
          </p:cNvSpPr>
          <p:nvPr/>
        </p:nvSpPr>
        <p:spPr bwMode="auto">
          <a:xfrm>
            <a:off x="1754188" y="12954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96" name="Oval 28"/>
          <p:cNvSpPr>
            <a:spLocks noChangeArrowheads="1"/>
          </p:cNvSpPr>
          <p:nvPr/>
        </p:nvSpPr>
        <p:spPr bwMode="auto">
          <a:xfrm>
            <a:off x="1754188" y="1698625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6" name="AutoShape 48"/>
          <p:cNvSpPr>
            <a:spLocks noChangeShapeType="1"/>
          </p:cNvSpPr>
          <p:nvPr/>
        </p:nvSpPr>
        <p:spPr bwMode="auto">
          <a:xfrm>
            <a:off x="2317750" y="457200"/>
            <a:ext cx="0" cy="5651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5" name="AutoShape 47"/>
          <p:cNvSpPr>
            <a:spLocks noChangeShapeType="1"/>
          </p:cNvSpPr>
          <p:nvPr/>
        </p:nvSpPr>
        <p:spPr bwMode="auto">
          <a:xfrm flipV="1">
            <a:off x="2317750" y="534988"/>
            <a:ext cx="152400" cy="1587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14" name="AutoShape 46"/>
          <p:cNvSpPr>
            <a:spLocks noChangeShapeType="1"/>
          </p:cNvSpPr>
          <p:nvPr/>
        </p:nvSpPr>
        <p:spPr bwMode="auto">
          <a:xfrm>
            <a:off x="2682875" y="457200"/>
            <a:ext cx="0" cy="5651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867" name="Rectangle 9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2869" name="Rectangle 10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46150" algn="l"/>
              </a:tabLst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46150" algn="l"/>
              </a:tabLst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ZoneTexte 104"/>
          <p:cNvSpPr txBox="1"/>
          <p:nvPr/>
        </p:nvSpPr>
        <p:spPr>
          <a:xfrm>
            <a:off x="5929322" y="28572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Poil teigneux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ZoneTexte 105"/>
          <p:cNvSpPr txBox="1"/>
          <p:nvPr/>
        </p:nvSpPr>
        <p:spPr>
          <a:xfrm>
            <a:off x="4286248" y="1000108"/>
            <a:ext cx="45720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Microconidies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arthrospores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:  2 à 3µ de diamètre,                                </a:t>
            </a: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disposées en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mosaïque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cas des teignes à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canis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fr-FR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disposées en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chaînette.</a:t>
            </a:r>
          </a:p>
          <a:p>
            <a:pPr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Cas des teignes à Trichophyton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.,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Trichophyton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verrucosum</a:t>
            </a:r>
            <a:endParaRPr lang="fr-F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Oval 95"/>
          <p:cNvSpPr>
            <a:spLocks noChangeArrowheads="1"/>
          </p:cNvSpPr>
          <p:nvPr/>
        </p:nvSpPr>
        <p:spPr bwMode="auto">
          <a:xfrm>
            <a:off x="2928926" y="378619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8" name="Oval 95"/>
          <p:cNvSpPr>
            <a:spLocks noChangeArrowheads="1"/>
          </p:cNvSpPr>
          <p:nvPr/>
        </p:nvSpPr>
        <p:spPr bwMode="auto">
          <a:xfrm>
            <a:off x="2928926" y="421481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9" name="Oval 95"/>
          <p:cNvSpPr>
            <a:spLocks noChangeArrowheads="1"/>
          </p:cNvSpPr>
          <p:nvPr/>
        </p:nvSpPr>
        <p:spPr bwMode="auto">
          <a:xfrm>
            <a:off x="2000232" y="378619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0" name="Oval 95"/>
          <p:cNvSpPr>
            <a:spLocks noChangeArrowheads="1"/>
          </p:cNvSpPr>
          <p:nvPr/>
        </p:nvSpPr>
        <p:spPr bwMode="auto">
          <a:xfrm>
            <a:off x="2928926" y="392906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1" name="Oval 95"/>
          <p:cNvSpPr>
            <a:spLocks noChangeArrowheads="1"/>
          </p:cNvSpPr>
          <p:nvPr/>
        </p:nvSpPr>
        <p:spPr bwMode="auto">
          <a:xfrm>
            <a:off x="2928926" y="407194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" name="Oval 95"/>
          <p:cNvSpPr>
            <a:spLocks noChangeArrowheads="1"/>
          </p:cNvSpPr>
          <p:nvPr/>
        </p:nvSpPr>
        <p:spPr bwMode="auto">
          <a:xfrm>
            <a:off x="2928926" y="414338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3" name="Oval 95"/>
          <p:cNvSpPr>
            <a:spLocks noChangeArrowheads="1"/>
          </p:cNvSpPr>
          <p:nvPr/>
        </p:nvSpPr>
        <p:spPr bwMode="auto">
          <a:xfrm>
            <a:off x="2000232" y="407194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4" name="Oval 95"/>
          <p:cNvSpPr>
            <a:spLocks noChangeArrowheads="1"/>
          </p:cNvSpPr>
          <p:nvPr/>
        </p:nvSpPr>
        <p:spPr bwMode="auto">
          <a:xfrm>
            <a:off x="2000232" y="392906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5" name="Oval 95"/>
          <p:cNvSpPr>
            <a:spLocks noChangeArrowheads="1"/>
          </p:cNvSpPr>
          <p:nvPr/>
        </p:nvSpPr>
        <p:spPr bwMode="auto">
          <a:xfrm>
            <a:off x="2000232" y="421481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6" name="Oval 95"/>
          <p:cNvSpPr>
            <a:spLocks noChangeArrowheads="1"/>
          </p:cNvSpPr>
          <p:nvPr/>
        </p:nvSpPr>
        <p:spPr bwMode="auto">
          <a:xfrm>
            <a:off x="2000232" y="442913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7" name="Oval 95"/>
          <p:cNvSpPr>
            <a:spLocks noChangeArrowheads="1"/>
          </p:cNvSpPr>
          <p:nvPr/>
        </p:nvSpPr>
        <p:spPr bwMode="auto">
          <a:xfrm>
            <a:off x="2143108" y="3286124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8" name="Oval 95"/>
          <p:cNvSpPr>
            <a:spLocks noChangeArrowheads="1"/>
          </p:cNvSpPr>
          <p:nvPr/>
        </p:nvSpPr>
        <p:spPr bwMode="auto">
          <a:xfrm>
            <a:off x="2071670" y="371475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9" name="Oval 95"/>
          <p:cNvSpPr>
            <a:spLocks noChangeArrowheads="1"/>
          </p:cNvSpPr>
          <p:nvPr/>
        </p:nvSpPr>
        <p:spPr bwMode="auto">
          <a:xfrm>
            <a:off x="2143108" y="34290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0" name="Oval 95"/>
          <p:cNvSpPr>
            <a:spLocks noChangeArrowheads="1"/>
          </p:cNvSpPr>
          <p:nvPr/>
        </p:nvSpPr>
        <p:spPr bwMode="auto">
          <a:xfrm>
            <a:off x="2143108" y="350043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1" name="Oval 95"/>
          <p:cNvSpPr>
            <a:spLocks noChangeArrowheads="1"/>
          </p:cNvSpPr>
          <p:nvPr/>
        </p:nvSpPr>
        <p:spPr bwMode="auto">
          <a:xfrm>
            <a:off x="2143108" y="357187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2" name="Oval 95"/>
          <p:cNvSpPr>
            <a:spLocks noChangeArrowheads="1"/>
          </p:cNvSpPr>
          <p:nvPr/>
        </p:nvSpPr>
        <p:spPr bwMode="auto">
          <a:xfrm>
            <a:off x="2143108" y="3643314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3" name="Oval 95"/>
          <p:cNvSpPr>
            <a:spLocks noChangeArrowheads="1"/>
          </p:cNvSpPr>
          <p:nvPr/>
        </p:nvSpPr>
        <p:spPr bwMode="auto">
          <a:xfrm>
            <a:off x="2143108" y="371475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4" name="Oval 95"/>
          <p:cNvSpPr>
            <a:spLocks noChangeArrowheads="1"/>
          </p:cNvSpPr>
          <p:nvPr/>
        </p:nvSpPr>
        <p:spPr bwMode="auto">
          <a:xfrm>
            <a:off x="2143108" y="378619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5" name="Oval 95"/>
          <p:cNvSpPr>
            <a:spLocks noChangeArrowheads="1"/>
          </p:cNvSpPr>
          <p:nvPr/>
        </p:nvSpPr>
        <p:spPr bwMode="auto">
          <a:xfrm>
            <a:off x="2143108" y="385762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6" name="Oval 95"/>
          <p:cNvSpPr>
            <a:spLocks noChangeArrowheads="1"/>
          </p:cNvSpPr>
          <p:nvPr/>
        </p:nvSpPr>
        <p:spPr bwMode="auto">
          <a:xfrm>
            <a:off x="2143108" y="392906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7" name="Oval 95"/>
          <p:cNvSpPr>
            <a:spLocks noChangeArrowheads="1"/>
          </p:cNvSpPr>
          <p:nvPr/>
        </p:nvSpPr>
        <p:spPr bwMode="auto">
          <a:xfrm>
            <a:off x="2143108" y="4000504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8" name="Oval 95"/>
          <p:cNvSpPr>
            <a:spLocks noChangeArrowheads="1"/>
          </p:cNvSpPr>
          <p:nvPr/>
        </p:nvSpPr>
        <p:spPr bwMode="auto">
          <a:xfrm>
            <a:off x="2143108" y="407194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9" name="Oval 95"/>
          <p:cNvSpPr>
            <a:spLocks noChangeArrowheads="1"/>
          </p:cNvSpPr>
          <p:nvPr/>
        </p:nvSpPr>
        <p:spPr bwMode="auto">
          <a:xfrm>
            <a:off x="2143108" y="414338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0" name="Oval 95"/>
          <p:cNvSpPr>
            <a:spLocks noChangeArrowheads="1"/>
          </p:cNvSpPr>
          <p:nvPr/>
        </p:nvSpPr>
        <p:spPr bwMode="auto">
          <a:xfrm>
            <a:off x="2143108" y="421481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1" name="Oval 95"/>
          <p:cNvSpPr>
            <a:spLocks noChangeArrowheads="1"/>
          </p:cNvSpPr>
          <p:nvPr/>
        </p:nvSpPr>
        <p:spPr bwMode="auto">
          <a:xfrm>
            <a:off x="2786050" y="3286124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2" name="Oval 95"/>
          <p:cNvSpPr>
            <a:spLocks noChangeArrowheads="1"/>
          </p:cNvSpPr>
          <p:nvPr/>
        </p:nvSpPr>
        <p:spPr bwMode="auto">
          <a:xfrm>
            <a:off x="2786050" y="342900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" name="Oval 95"/>
          <p:cNvSpPr>
            <a:spLocks noChangeArrowheads="1"/>
          </p:cNvSpPr>
          <p:nvPr/>
        </p:nvSpPr>
        <p:spPr bwMode="auto">
          <a:xfrm>
            <a:off x="2786050" y="357187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4" name="Oval 95"/>
          <p:cNvSpPr>
            <a:spLocks noChangeArrowheads="1"/>
          </p:cNvSpPr>
          <p:nvPr/>
        </p:nvSpPr>
        <p:spPr bwMode="auto">
          <a:xfrm>
            <a:off x="2786050" y="371475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5" name="Oval 95"/>
          <p:cNvSpPr>
            <a:spLocks noChangeArrowheads="1"/>
          </p:cNvSpPr>
          <p:nvPr/>
        </p:nvSpPr>
        <p:spPr bwMode="auto">
          <a:xfrm>
            <a:off x="2786050" y="3786190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6" name="Oval 95"/>
          <p:cNvSpPr>
            <a:spLocks noChangeArrowheads="1"/>
          </p:cNvSpPr>
          <p:nvPr/>
        </p:nvSpPr>
        <p:spPr bwMode="auto">
          <a:xfrm>
            <a:off x="2786050" y="3857628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7" name="Oval 95"/>
          <p:cNvSpPr>
            <a:spLocks noChangeArrowheads="1"/>
          </p:cNvSpPr>
          <p:nvPr/>
        </p:nvSpPr>
        <p:spPr bwMode="auto">
          <a:xfrm>
            <a:off x="2786050" y="3929066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8" name="Oval 95"/>
          <p:cNvSpPr>
            <a:spLocks noChangeArrowheads="1"/>
          </p:cNvSpPr>
          <p:nvPr/>
        </p:nvSpPr>
        <p:spPr bwMode="auto">
          <a:xfrm>
            <a:off x="2786050" y="4000504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9" name="Oval 95"/>
          <p:cNvSpPr>
            <a:spLocks noChangeArrowheads="1"/>
          </p:cNvSpPr>
          <p:nvPr/>
        </p:nvSpPr>
        <p:spPr bwMode="auto">
          <a:xfrm>
            <a:off x="2786050" y="4071942"/>
            <a:ext cx="90487" cy="1111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142" name="Connecteur droit avec flèche 141"/>
          <p:cNvCxnSpPr/>
          <p:nvPr/>
        </p:nvCxnSpPr>
        <p:spPr>
          <a:xfrm rot="10800000">
            <a:off x="3428992" y="1857364"/>
            <a:ext cx="714380" cy="2143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avec flèche 143"/>
          <p:cNvCxnSpPr/>
          <p:nvPr/>
        </p:nvCxnSpPr>
        <p:spPr>
          <a:xfrm rot="10800000">
            <a:off x="2285984" y="3786190"/>
            <a:ext cx="207170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857232"/>
            <a:ext cx="4500594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 Spores de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canis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en manchon sur un poil (microscopie optique)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fr-FR" sz="1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0" i="1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Spores de microsporum canis en manchon sur un poil (microscopie optique).</a:t>
            </a:r>
            <a:endParaRPr kumimoji="0" lang="fr-FR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Spores de microsporum canis autour d'un poil de ch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7929618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/>
              <a:t>Culture de </a:t>
            </a:r>
            <a:r>
              <a:rPr lang="en-US" sz="2400" i="1" dirty="0" err="1" smtClean="0"/>
              <a:t>Microsporum</a:t>
            </a:r>
            <a:r>
              <a:rPr lang="en-US" sz="2400" dirty="0"/>
              <a:t> </a:t>
            </a:r>
            <a:r>
              <a:rPr lang="en-US" sz="2400" dirty="0" err="1"/>
              <a:t>canis</a:t>
            </a:r>
            <a:r>
              <a:rPr lang="en-US" sz="2400" dirty="0"/>
              <a:t> </a:t>
            </a:r>
            <a:r>
              <a:rPr lang="en-US" sz="2400" dirty="0" smtClean="0"/>
              <a:t>, </a:t>
            </a:r>
            <a:r>
              <a:rPr lang="en-US" sz="2400" dirty="0" err="1" smtClean="0"/>
              <a:t>colonie</a:t>
            </a:r>
            <a:r>
              <a:rPr lang="en-US" sz="2400" dirty="0" smtClean="0"/>
              <a:t>: aspect </a:t>
            </a:r>
            <a:r>
              <a:rPr lang="en-US" sz="2400" dirty="0" err="1" smtClean="0"/>
              <a:t>macroscopique</a:t>
            </a:r>
            <a:r>
              <a:rPr lang="en-US" sz="2400" dirty="0" smtClean="0"/>
              <a:t>  </a:t>
            </a:r>
            <a:r>
              <a:rPr lang="en-US" sz="2400" dirty="0"/>
              <a:t>(A) </a:t>
            </a:r>
            <a:r>
              <a:rPr lang="en-US" sz="2400" dirty="0" smtClean="0"/>
              <a:t>et </a:t>
            </a:r>
            <a:r>
              <a:rPr lang="en-US" sz="2400" dirty="0" err="1" smtClean="0"/>
              <a:t>microscopicque</a:t>
            </a:r>
            <a:r>
              <a:rPr lang="en-US" sz="2400" dirty="0" smtClean="0"/>
              <a:t>, observation </a:t>
            </a:r>
            <a:r>
              <a:rPr lang="en-US" sz="2400" dirty="0" err="1" smtClean="0"/>
              <a:t>dans</a:t>
            </a:r>
            <a:r>
              <a:rPr lang="en-US" sz="2400" dirty="0" smtClean="0"/>
              <a:t> du  </a:t>
            </a:r>
            <a:r>
              <a:rPr lang="en-US" sz="2400" dirty="0" err="1"/>
              <a:t>lactophenol</a:t>
            </a:r>
            <a:r>
              <a:rPr lang="en-US" sz="2400" dirty="0"/>
              <a:t> (B) </a:t>
            </a:r>
            <a:endParaRPr lang="fr-FR" sz="2400" dirty="0"/>
          </a:p>
        </p:txBody>
      </p:sp>
      <p:pic>
        <p:nvPicPr>
          <p:cNvPr id="27650" name="Picture 2" descr="http://www.symbiosisonlinepublishing.com/microbiology-infectiousdiseases/images/microbiology-infectiousdiseases24-g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857364"/>
            <a:ext cx="8715436" cy="478634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57158" y="1428736"/>
            <a:ext cx="39101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/>
              <a:t>aspect duveteux, recto blanc-crème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b="1" dirty="0"/>
              <a:t> </a:t>
            </a:r>
            <a:r>
              <a:rPr lang="fr-FR" sz="2000" b="1" dirty="0" smtClean="0"/>
              <a:t> </a:t>
            </a:r>
            <a:r>
              <a:rPr lang="fr-FR" sz="2000" b="1" dirty="0"/>
              <a:t> </a:t>
            </a:r>
            <a:r>
              <a:rPr lang="fr-FR" sz="2400" b="1" dirty="0"/>
              <a:t>Aspect macroscopique des colonies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verso </a:t>
            </a:r>
            <a:r>
              <a:rPr lang="fr-FR" sz="2400" dirty="0"/>
              <a:t>orange</a:t>
            </a:r>
          </a:p>
          <a:p>
            <a:pPr>
              <a:buNone/>
            </a:pPr>
            <a:r>
              <a:rPr lang="fr-FR" sz="2400" b="1" dirty="0"/>
              <a:t> </a:t>
            </a:r>
            <a:r>
              <a:rPr lang="fr-FR" sz="2400" b="1" dirty="0" smtClean="0"/>
              <a:t> </a:t>
            </a:r>
            <a:endParaRPr lang="fr-FR" sz="2400" dirty="0"/>
          </a:p>
        </p:txBody>
      </p:sp>
      <p:pic>
        <p:nvPicPr>
          <p:cNvPr id="2662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5572164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24578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8215370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785786" y="2143116"/>
            <a:ext cx="816850" cy="3579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4857752" y="2143116"/>
            <a:ext cx="1250009" cy="129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5400000">
            <a:off x="1536679" y="1749413"/>
            <a:ext cx="107157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2179621" y="1677975"/>
            <a:ext cx="107157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1928794" y="2214554"/>
            <a:ext cx="142876" cy="357190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2571736" y="2214554"/>
            <a:ext cx="142876" cy="357190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>
            <a:off x="1643042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Forme libre 21"/>
          <p:cNvSpPr/>
          <p:nvPr/>
        </p:nvSpPr>
        <p:spPr>
          <a:xfrm>
            <a:off x="2285984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orme libre 22"/>
          <p:cNvSpPr/>
          <p:nvPr/>
        </p:nvSpPr>
        <p:spPr>
          <a:xfrm>
            <a:off x="2928926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 24"/>
          <p:cNvSpPr/>
          <p:nvPr/>
        </p:nvSpPr>
        <p:spPr>
          <a:xfrm>
            <a:off x="3571868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orme libre 25"/>
          <p:cNvSpPr/>
          <p:nvPr/>
        </p:nvSpPr>
        <p:spPr>
          <a:xfrm>
            <a:off x="4143372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libre 26"/>
          <p:cNvSpPr/>
          <p:nvPr/>
        </p:nvSpPr>
        <p:spPr>
          <a:xfrm>
            <a:off x="4714876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orme libre 27"/>
          <p:cNvSpPr/>
          <p:nvPr/>
        </p:nvSpPr>
        <p:spPr>
          <a:xfrm>
            <a:off x="5286380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orme libre 28"/>
          <p:cNvSpPr/>
          <p:nvPr/>
        </p:nvSpPr>
        <p:spPr>
          <a:xfrm>
            <a:off x="5929322" y="3571876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29"/>
          <p:cNvCxnSpPr/>
          <p:nvPr/>
        </p:nvCxnSpPr>
        <p:spPr>
          <a:xfrm rot="5400000">
            <a:off x="1465241" y="3321049"/>
            <a:ext cx="107157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5400000">
            <a:off x="2108183" y="3249611"/>
            <a:ext cx="107157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rot="5400000">
            <a:off x="3106727" y="3607595"/>
            <a:ext cx="357984" cy="79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5400000">
            <a:off x="3749669" y="3679033"/>
            <a:ext cx="357984" cy="79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e 36"/>
          <p:cNvSpPr/>
          <p:nvPr/>
        </p:nvSpPr>
        <p:spPr>
          <a:xfrm>
            <a:off x="2500298" y="3643314"/>
            <a:ext cx="142876" cy="357190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1857356" y="3643314"/>
            <a:ext cx="142876" cy="357190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3143240" y="3714752"/>
            <a:ext cx="142876" cy="285752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786182" y="3786190"/>
            <a:ext cx="142876" cy="285752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5" name="Connecteur droit 44"/>
          <p:cNvCxnSpPr>
            <a:endCxn id="21" idx="0"/>
          </p:cNvCxnSpPr>
          <p:nvPr/>
        </p:nvCxnSpPr>
        <p:spPr>
          <a:xfrm flipV="1">
            <a:off x="857224" y="3696140"/>
            <a:ext cx="785818" cy="1861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>
            <a:stCxn id="29" idx="2"/>
          </p:cNvCxnSpPr>
          <p:nvPr/>
        </p:nvCxnSpPr>
        <p:spPr>
          <a:xfrm>
            <a:off x="6548301" y="3639870"/>
            <a:ext cx="809781" cy="344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5429256" y="42860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</a:rPr>
              <a:t>Teignes sèches </a:t>
            </a:r>
            <a:endParaRPr lang="fr-FR" sz="2800" b="1" dirty="0">
              <a:solidFill>
                <a:srgbClr val="FFFF00"/>
              </a:solidFill>
            </a:endParaRPr>
          </a:p>
        </p:txBody>
      </p:sp>
      <p:sp>
        <p:nvSpPr>
          <p:cNvPr id="49" name="Forme libre 48"/>
          <p:cNvSpPr/>
          <p:nvPr/>
        </p:nvSpPr>
        <p:spPr>
          <a:xfrm>
            <a:off x="1643042" y="2071678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orme libre 49"/>
          <p:cNvSpPr/>
          <p:nvPr/>
        </p:nvSpPr>
        <p:spPr>
          <a:xfrm>
            <a:off x="2285984" y="2071678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orme libre 50"/>
          <p:cNvSpPr/>
          <p:nvPr/>
        </p:nvSpPr>
        <p:spPr>
          <a:xfrm>
            <a:off x="2928926" y="2071678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Forme libre 51"/>
          <p:cNvSpPr/>
          <p:nvPr/>
        </p:nvSpPr>
        <p:spPr>
          <a:xfrm>
            <a:off x="3571868" y="2071678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orme libre 52"/>
          <p:cNvSpPr/>
          <p:nvPr/>
        </p:nvSpPr>
        <p:spPr>
          <a:xfrm>
            <a:off x="4143372" y="2071678"/>
            <a:ext cx="668216" cy="527538"/>
          </a:xfrm>
          <a:custGeom>
            <a:avLst/>
            <a:gdLst>
              <a:gd name="connsiteX0" fmla="*/ 0 w 668216"/>
              <a:gd name="connsiteY0" fmla="*/ 124264 h 527538"/>
              <a:gd name="connsiteX1" fmla="*/ 365760 w 668216"/>
              <a:gd name="connsiteY1" fmla="*/ 518160 h 527538"/>
              <a:gd name="connsiteX2" fmla="*/ 618979 w 668216"/>
              <a:gd name="connsiteY2" fmla="*/ 67994 h 527538"/>
              <a:gd name="connsiteX3" fmla="*/ 661182 w 668216"/>
              <a:gd name="connsiteY3" fmla="*/ 110197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216" h="527538">
                <a:moveTo>
                  <a:pt x="0" y="124264"/>
                </a:moveTo>
                <a:cubicBezTo>
                  <a:pt x="131298" y="325901"/>
                  <a:pt x="262597" y="527538"/>
                  <a:pt x="365760" y="518160"/>
                </a:cubicBezTo>
                <a:cubicBezTo>
                  <a:pt x="468923" y="508782"/>
                  <a:pt x="569742" y="135988"/>
                  <a:pt x="618979" y="67994"/>
                </a:cubicBezTo>
                <a:cubicBezTo>
                  <a:pt x="668216" y="0"/>
                  <a:pt x="664699" y="55098"/>
                  <a:pt x="661182" y="110197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285720" y="21429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</a:t>
            </a:r>
            <a:r>
              <a:rPr lang="fr-FR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Epilantes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fr-FR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fr-FR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fr-FR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428596" y="4429132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Tondantes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(Trichophyton </a:t>
            </a:r>
            <a:r>
              <a:rPr lang="fr-FR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fr-FR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endParaRPr lang="fr-FR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fr-FR" b="1" dirty="0" smtClean="0"/>
              <a:t>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Evolution</a:t>
            </a:r>
            <a:endParaRPr lang="fr-FR" sz="2400" b="1" u="sng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Animaux non traités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Confluence possible des lésions;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Complications de sur- infections ou de généralisation possibles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en angle 4"/>
          <p:cNvCxnSpPr/>
          <p:nvPr/>
        </p:nvCxnSpPr>
        <p:spPr>
          <a:xfrm>
            <a:off x="642910" y="1285860"/>
            <a:ext cx="357190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en angle 6"/>
          <p:cNvCxnSpPr/>
          <p:nvPr/>
        </p:nvCxnSpPr>
        <p:spPr>
          <a:xfrm>
            <a:off x="642910" y="1714488"/>
            <a:ext cx="357190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/>
          <p:cNvSpPr/>
          <p:nvPr/>
        </p:nvSpPr>
        <p:spPr>
          <a:xfrm>
            <a:off x="3286116" y="2714620"/>
            <a:ext cx="714380" cy="642942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071934" y="2643182"/>
            <a:ext cx="785818" cy="642942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786182" y="3214686"/>
            <a:ext cx="642942" cy="642942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3214678" y="2357430"/>
            <a:ext cx="1857388" cy="15716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1857356" y="1643050"/>
            <a:ext cx="1428760" cy="10001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158</Words>
  <Application>Microsoft Office PowerPoint</Application>
  <PresentationFormat>Affichage à l'écran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</cp:revision>
  <dcterms:created xsi:type="dcterms:W3CDTF">2016-04-11T08:43:36Z</dcterms:created>
  <dcterms:modified xsi:type="dcterms:W3CDTF">2016-04-11T08:51:26Z</dcterms:modified>
</cp:coreProperties>
</file>