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E9B7-9FAC-4C68-9B51-20D3A530424D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CC725-A5D9-47A8-B15B-82C55BA2D37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E9B7-9FAC-4C68-9B51-20D3A530424D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CC725-A5D9-47A8-B15B-82C55BA2D37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E9B7-9FAC-4C68-9B51-20D3A530424D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CC725-A5D9-47A8-B15B-82C55BA2D37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E9B7-9FAC-4C68-9B51-20D3A530424D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CC725-A5D9-47A8-B15B-82C55BA2D37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E9B7-9FAC-4C68-9B51-20D3A530424D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CC725-A5D9-47A8-B15B-82C55BA2D37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E9B7-9FAC-4C68-9B51-20D3A530424D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CC725-A5D9-47A8-B15B-82C55BA2D37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E9B7-9FAC-4C68-9B51-20D3A530424D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CC725-A5D9-47A8-B15B-82C55BA2D37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E9B7-9FAC-4C68-9B51-20D3A530424D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CC725-A5D9-47A8-B15B-82C55BA2D37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E9B7-9FAC-4C68-9B51-20D3A530424D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CC725-A5D9-47A8-B15B-82C55BA2D37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E9B7-9FAC-4C68-9B51-20D3A530424D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CC725-A5D9-47A8-B15B-82C55BA2D37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E9B7-9FAC-4C68-9B51-20D3A530424D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CC725-A5D9-47A8-B15B-82C55BA2D37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EE9B7-9FAC-4C68-9B51-20D3A530424D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CC725-A5D9-47A8-B15B-82C55BA2D37B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6429420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l"/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CLASSE DES HYPHOMYCETES</a:t>
            </a:r>
          </a:p>
          <a:p>
            <a:pPr algn="l"/>
            <a:r>
              <a:rPr lang="fr-F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. Pas de reproduction sexuée connue;</a:t>
            </a:r>
            <a:endParaRPr lang="fr-FR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Ordre </a:t>
            </a:r>
            <a:r>
              <a:rPr lang="fr-FR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Thallosporales</a:t>
            </a:r>
            <a:endParaRPr lang="fr-FR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.  Spores </a:t>
            </a:r>
            <a:r>
              <a:rPr lang="fr-F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directes issues de la 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transformation du thalle.</a:t>
            </a:r>
          </a:p>
          <a:p>
            <a:pPr algn="l"/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Super-Famille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Blastosporacées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(Levures)</a:t>
            </a:r>
          </a:p>
          <a:p>
            <a:pPr algn="l"/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. </a:t>
            </a:r>
            <a:r>
              <a:rPr lang="fr-F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ultiplication asexuée des champignons, par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bourgeonnemen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t, au moyen de </a:t>
            </a:r>
            <a:r>
              <a:rPr lang="fr-FR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blastospores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(schéma).</a:t>
            </a:r>
          </a:p>
          <a:p>
            <a:pPr algn="l"/>
            <a:endParaRPr lang="fr-FR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Famille </a:t>
            </a:r>
            <a:r>
              <a:rPr lang="fr-FR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Cryptococcacées</a:t>
            </a:r>
            <a:r>
              <a:rPr lang="fr-F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: (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levures pathogènes).</a:t>
            </a:r>
            <a:endParaRPr lang="fr-FR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. </a:t>
            </a:r>
            <a:r>
              <a:rPr lang="fr-FR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 principaux </a:t>
            </a:r>
            <a:r>
              <a:rPr lang="fr-F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genres : Candida, </a:t>
            </a:r>
            <a:r>
              <a:rPr lang="fr-FR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Pityrosporum</a:t>
            </a:r>
            <a:r>
              <a:rPr lang="fr-F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Cryptococcus</a:t>
            </a:r>
            <a:r>
              <a:rPr lang="fr-F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fr-FR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Torulopsis</a:t>
            </a:r>
            <a:r>
              <a:rPr lang="fr-F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        </a:t>
            </a:r>
          </a:p>
          <a:p>
            <a:pPr algn="l"/>
            <a:endParaRPr lang="fr-FR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  <a:solidFill>
            <a:srgbClr val="00206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Lecture </a:t>
            </a:r>
            <a:endParaRPr lang="fr-FR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Isolement</a:t>
            </a:r>
            <a:endParaRPr lang="fr-FR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.Aspect macroscopique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                                                                                              </a:t>
            </a:r>
          </a:p>
          <a:p>
            <a:pPr>
              <a:buNone/>
            </a:pP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fr-FR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formation de colonies crémeuses, luisantes, ivoires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                                                       </a:t>
            </a:r>
          </a:p>
          <a:p>
            <a:pPr>
              <a:buNone/>
            </a:pP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Connecteur en angle 4"/>
          <p:cNvCxnSpPr/>
          <p:nvPr/>
        </p:nvCxnSpPr>
        <p:spPr>
          <a:xfrm>
            <a:off x="428596" y="2071678"/>
            <a:ext cx="357190" cy="214314"/>
          </a:xfrm>
          <a:prstGeom prst="bentConnector3">
            <a:avLst>
              <a:gd name="adj1" fmla="val 50000"/>
            </a:avLst>
          </a:prstGeom>
          <a:ln w="2857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554" name="Picture 2" descr="http://www.life-worldwide.org/assets/uploads/images/image002(1)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786058"/>
            <a:ext cx="4000528" cy="3643338"/>
          </a:xfrm>
          <a:prstGeom prst="rect">
            <a:avLst/>
          </a:prstGeom>
          <a:noFill/>
        </p:spPr>
      </p:pic>
      <p:pic>
        <p:nvPicPr>
          <p:cNvPr id="23557" name="Picture 5" descr="C:\Users\Pc\Documents\Candida_albicans_PHIL_3192_lor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6" y="2786058"/>
            <a:ext cx="4286280" cy="36906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286544"/>
          </a:xfrm>
          <a:solidFill>
            <a:srgbClr val="002060"/>
          </a:solidFill>
        </p:spPr>
        <p:txBody>
          <a:bodyPr>
            <a:normAutofit/>
          </a:bodyPr>
          <a:lstStyle/>
          <a:p>
            <a:pPr>
              <a:buNone/>
            </a:pPr>
            <a:endParaRPr lang="fr-FR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.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Aspect microscopique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                                                                                </a:t>
            </a:r>
          </a:p>
          <a:p>
            <a:pPr>
              <a:buNone/>
            </a:pP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fr-FR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formes de levures isolées et des pseudo-filaments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                                                               </a:t>
            </a:r>
          </a:p>
          <a:p>
            <a:pPr>
              <a:buNone/>
            </a:pP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2400" dirty="0"/>
          </a:p>
        </p:txBody>
      </p:sp>
      <p:cxnSp>
        <p:nvCxnSpPr>
          <p:cNvPr id="6" name="Connecteur en angle 5"/>
          <p:cNvCxnSpPr/>
          <p:nvPr/>
        </p:nvCxnSpPr>
        <p:spPr>
          <a:xfrm>
            <a:off x="500034" y="1214422"/>
            <a:ext cx="428628" cy="214314"/>
          </a:xfrm>
          <a:prstGeom prst="bentConnector3">
            <a:avLst>
              <a:gd name="adj1" fmla="val 50000"/>
            </a:avLst>
          </a:prstGeom>
          <a:ln w="2857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Saccharomyces bourgeonna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928934"/>
            <a:ext cx="2786082" cy="2214578"/>
          </a:xfrm>
          <a:prstGeom prst="rect">
            <a:avLst/>
          </a:prstGeom>
          <a:noFill/>
        </p:spPr>
      </p:pic>
      <p:pic>
        <p:nvPicPr>
          <p:cNvPr id="8" name="Picture 4" descr="Afficher l'image d'orig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2285992"/>
            <a:ext cx="5072098" cy="34290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214290"/>
            <a:ext cx="8643998" cy="6429420"/>
          </a:xfrm>
          <a:solidFill>
            <a:srgbClr val="002060"/>
          </a:solidFill>
        </p:spPr>
        <p:txBody>
          <a:bodyPr/>
          <a:lstStyle/>
          <a:p>
            <a:endParaRPr lang="fr-FR" dirty="0"/>
          </a:p>
        </p:txBody>
      </p:sp>
      <p:pic>
        <p:nvPicPr>
          <p:cNvPr id="19458" name="Picture 2" descr="Afficher l'image d'orig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24805"/>
            <a:ext cx="8501122" cy="6176029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5" name="Rectangle 4"/>
          <p:cNvSpPr/>
          <p:nvPr/>
        </p:nvSpPr>
        <p:spPr>
          <a:xfrm>
            <a:off x="5500694" y="714356"/>
            <a:ext cx="3143272" cy="56436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428596" y="285728"/>
            <a:ext cx="5000660" cy="621510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2143108" y="1928802"/>
            <a:ext cx="428628" cy="8572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2143108" y="2786058"/>
            <a:ext cx="428628" cy="8572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2143108" y="3643314"/>
            <a:ext cx="428628" cy="8572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2143108" y="4500570"/>
            <a:ext cx="428628" cy="8572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2143108" y="5357826"/>
            <a:ext cx="428628" cy="785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2285984" y="1428736"/>
            <a:ext cx="214314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1928794" y="1071546"/>
            <a:ext cx="857256" cy="85725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2071670" y="1214422"/>
            <a:ext cx="571504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2285984" y="1357298"/>
            <a:ext cx="214314" cy="28575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2571736" y="2857496"/>
            <a:ext cx="857256" cy="85725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2714612" y="3000372"/>
            <a:ext cx="571504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2928926" y="3214686"/>
            <a:ext cx="214314" cy="21431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>
            <a:off x="500034" y="285728"/>
            <a:ext cx="82153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Chlamydospores</a:t>
            </a:r>
            <a:endParaRPr lang="fr-FR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Candida </a:t>
            </a:r>
            <a:r>
              <a:rPr lang="fr-FR" sz="24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albicans</a:t>
            </a:r>
            <a:r>
              <a:rPr lang="fr-FR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(spores terminales</a:t>
            </a:r>
          </a:p>
          <a:p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ou latérales rondes, 6-12µ de</a:t>
            </a:r>
          </a:p>
          <a:p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à parois épaisses </a:t>
            </a:r>
            <a:endParaRPr lang="fr-FR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Connecteur droit avec flèche 21"/>
          <p:cNvCxnSpPr/>
          <p:nvPr/>
        </p:nvCxnSpPr>
        <p:spPr>
          <a:xfrm rot="16200000" flipV="1">
            <a:off x="2821769" y="1750207"/>
            <a:ext cx="214314" cy="142876"/>
          </a:xfrm>
          <a:prstGeom prst="straightConnector1">
            <a:avLst/>
          </a:prstGeom>
          <a:ln w="2857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rot="5400000">
            <a:off x="3286116" y="2428868"/>
            <a:ext cx="500066" cy="357190"/>
          </a:xfrm>
          <a:prstGeom prst="straightConnector1">
            <a:avLst/>
          </a:prstGeom>
          <a:ln w="2857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llipse 24"/>
          <p:cNvSpPr/>
          <p:nvPr/>
        </p:nvSpPr>
        <p:spPr>
          <a:xfrm>
            <a:off x="4214810" y="1142984"/>
            <a:ext cx="214314" cy="285752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7" name="Connecteur droit 26"/>
          <p:cNvCxnSpPr>
            <a:endCxn id="25" idx="4"/>
          </p:cNvCxnSpPr>
          <p:nvPr/>
        </p:nvCxnSpPr>
        <p:spPr>
          <a:xfrm rot="16200000" flipH="1">
            <a:off x="4161232" y="1268000"/>
            <a:ext cx="285751" cy="3571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  <a:solidFill>
            <a:srgbClr val="00206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2) </a:t>
            </a:r>
            <a:r>
              <a:rPr lang="fr-FR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Filamentation</a:t>
            </a:r>
            <a:r>
              <a:rPr lang="fr-FR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dans du sérum de veau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: 0,5ml de sérum additionné de quelques gouttes d’une suspension de levure à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37°C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en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à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 h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Seule </a:t>
            </a:r>
            <a:r>
              <a:rPr lang="fr-FR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Candida </a:t>
            </a:r>
            <a:r>
              <a:rPr lang="fr-FR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albicans</a:t>
            </a:r>
            <a:r>
              <a:rPr lang="fr-FR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filamente</a:t>
            </a:r>
            <a:r>
              <a:rPr lang="fr-FR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en 4h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donnant une forme caractéristique en «</a:t>
            </a:r>
            <a:r>
              <a:rPr lang="fr-FR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raquette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>
              <a:buNone/>
            </a:pP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pic>
        <p:nvPicPr>
          <p:cNvPr id="4" name="Picture 3" descr="Afficher l'image d'orig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786058"/>
            <a:ext cx="7858180" cy="21431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endParaRPr lang="fr-FR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C) expérimental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facile.                                                                                                              </a:t>
            </a:r>
          </a:p>
          <a:p>
            <a:pPr>
              <a:buNone/>
            </a:pP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   -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Recherche des Candida</a:t>
            </a:r>
          </a:p>
          <a:p>
            <a:pPr>
              <a:buNone/>
            </a:pP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.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Ecouvillonnage du jabot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</a:t>
            </a:r>
          </a:p>
          <a:p>
            <a:pPr>
              <a:buNone/>
            </a:pP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. Observation au microscope entre lame et lamelle                                    </a:t>
            </a:r>
          </a:p>
          <a:p>
            <a:pPr>
              <a:buNone/>
            </a:pP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des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formes isolées, des pseudo-filaments et des filaments mycéliens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                                                                                                                                        </a:t>
            </a:r>
            <a:endParaRPr lang="fr-FR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Connecteur en angle 4"/>
          <p:cNvCxnSpPr/>
          <p:nvPr/>
        </p:nvCxnSpPr>
        <p:spPr>
          <a:xfrm>
            <a:off x="571472" y="2428868"/>
            <a:ext cx="428628" cy="214314"/>
          </a:xfrm>
          <a:prstGeom prst="bentConnector3">
            <a:avLst>
              <a:gd name="adj1" fmla="val 50000"/>
            </a:avLst>
          </a:prstGeom>
          <a:ln w="2857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2" descr="Saccharomyces bourgeonna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857628"/>
            <a:ext cx="2500330" cy="1928826"/>
          </a:xfrm>
          <a:prstGeom prst="rect">
            <a:avLst/>
          </a:prstGeom>
          <a:noFill/>
        </p:spPr>
      </p:pic>
      <p:pic>
        <p:nvPicPr>
          <p:cNvPr id="17" name="Picture 4" descr="Afficher l'image d'orig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3429000"/>
            <a:ext cx="3786214" cy="29289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fr-FR" dirty="0" smtClean="0"/>
              <a:t> 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Identification de </a:t>
            </a:r>
            <a:r>
              <a:rPr lang="fr-FR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Candida </a:t>
            </a:r>
            <a:r>
              <a:rPr lang="fr-FR" sz="2400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albicans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est faîte                                                     </a:t>
            </a:r>
          </a:p>
          <a:p>
            <a:pPr>
              <a:buNone/>
            </a:pP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- sur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des milieux au sérum de veau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(0,5 ml), additionné de quelques gouttes d’une suspension de levure à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37°C 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au bout de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                                                </a:t>
            </a:r>
          </a:p>
          <a:p>
            <a:pPr>
              <a:buNone/>
            </a:pP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forme caractéristique 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en «</a:t>
            </a:r>
            <a:r>
              <a:rPr lang="fr-FR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raquette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»,                                                              </a:t>
            </a:r>
          </a:p>
          <a:p>
            <a:pPr>
              <a:buNone/>
            </a:pP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endParaRPr lang="fr-FR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- et sur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milieu pomme de terre-carotte-bile 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(PCB) favorable à la production de </a:t>
            </a:r>
            <a:r>
              <a:rPr lang="fr-FR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chlamydospores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fr-FR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Connecteur en angle 9"/>
          <p:cNvCxnSpPr/>
          <p:nvPr/>
        </p:nvCxnSpPr>
        <p:spPr>
          <a:xfrm>
            <a:off x="500034" y="1928802"/>
            <a:ext cx="357190" cy="214314"/>
          </a:xfrm>
          <a:prstGeom prst="bentConnector3">
            <a:avLst>
              <a:gd name="adj1" fmla="val 50000"/>
            </a:avLst>
          </a:prstGeom>
          <a:ln w="2857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3" descr="Afficher l'image d'orig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571744"/>
            <a:ext cx="4772023" cy="1214446"/>
          </a:xfrm>
          <a:prstGeom prst="rect">
            <a:avLst/>
          </a:prstGeom>
          <a:noFill/>
        </p:spPr>
      </p:pic>
      <p:sp>
        <p:nvSpPr>
          <p:cNvPr id="32" name="Ellipse 31"/>
          <p:cNvSpPr/>
          <p:nvPr/>
        </p:nvSpPr>
        <p:spPr>
          <a:xfrm>
            <a:off x="1214414" y="5286388"/>
            <a:ext cx="642942" cy="28575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Ellipse 32"/>
          <p:cNvSpPr/>
          <p:nvPr/>
        </p:nvSpPr>
        <p:spPr>
          <a:xfrm>
            <a:off x="1857356" y="5286388"/>
            <a:ext cx="642942" cy="28575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Ellipse 33"/>
          <p:cNvSpPr/>
          <p:nvPr/>
        </p:nvSpPr>
        <p:spPr>
          <a:xfrm>
            <a:off x="2500298" y="5286388"/>
            <a:ext cx="714380" cy="28575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Ellipse 34"/>
          <p:cNvSpPr/>
          <p:nvPr/>
        </p:nvSpPr>
        <p:spPr>
          <a:xfrm>
            <a:off x="3214678" y="5286388"/>
            <a:ext cx="642942" cy="28575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Ellipse 35"/>
          <p:cNvSpPr/>
          <p:nvPr/>
        </p:nvSpPr>
        <p:spPr>
          <a:xfrm>
            <a:off x="714348" y="5143512"/>
            <a:ext cx="571504" cy="50006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Ellipse 36"/>
          <p:cNvSpPr/>
          <p:nvPr/>
        </p:nvSpPr>
        <p:spPr>
          <a:xfrm>
            <a:off x="785786" y="5214950"/>
            <a:ext cx="428628" cy="357190"/>
          </a:xfrm>
          <a:prstGeom prst="ellips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Ellipse 37"/>
          <p:cNvSpPr/>
          <p:nvPr/>
        </p:nvSpPr>
        <p:spPr>
          <a:xfrm>
            <a:off x="1928794" y="4786322"/>
            <a:ext cx="571504" cy="50006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Ellipse 38"/>
          <p:cNvSpPr/>
          <p:nvPr/>
        </p:nvSpPr>
        <p:spPr>
          <a:xfrm>
            <a:off x="2000232" y="4857760"/>
            <a:ext cx="428628" cy="357190"/>
          </a:xfrm>
          <a:prstGeom prst="ellipse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1" name="Connecteur droit avec flèche 40"/>
          <p:cNvCxnSpPr/>
          <p:nvPr/>
        </p:nvCxnSpPr>
        <p:spPr>
          <a:xfrm rot="10800000" flipV="1">
            <a:off x="2571737" y="4572000"/>
            <a:ext cx="448555" cy="428636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avec flèche 42"/>
          <p:cNvCxnSpPr/>
          <p:nvPr/>
        </p:nvCxnSpPr>
        <p:spPr>
          <a:xfrm rot="10800000" flipV="1">
            <a:off x="1142976" y="4572008"/>
            <a:ext cx="1928826" cy="571504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  <a:solidFill>
            <a:srgbClr val="002060"/>
          </a:solidFill>
        </p:spPr>
        <p:txBody>
          <a:bodyPr/>
          <a:lstStyle/>
          <a:p>
            <a:endParaRPr lang="fr-FR" dirty="0"/>
          </a:p>
        </p:txBody>
      </p:sp>
      <p:pic>
        <p:nvPicPr>
          <p:cNvPr id="20482" name="Picture 2" descr="Afficher l'image d'orig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142984"/>
            <a:ext cx="6786610" cy="52149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357982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fr-FR" dirty="0" smtClean="0"/>
              <a:t>      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Stomatite </a:t>
            </a:r>
            <a:r>
              <a:rPr lang="fr-FR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caséo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-crémeuse</a:t>
            </a:r>
            <a:r>
              <a:rPr lang="fr-FR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avec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 enduit crème-ivoire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8914" name="Picture 2" descr="Afficher l'image d'orig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000108"/>
            <a:ext cx="7643866" cy="5429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94</Words>
  <Application>Microsoft Office PowerPoint</Application>
  <PresentationFormat>Affichage à l'écran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1</cp:revision>
  <dcterms:created xsi:type="dcterms:W3CDTF">2020-03-14T11:20:51Z</dcterms:created>
  <dcterms:modified xsi:type="dcterms:W3CDTF">2020-03-14T11:21:53Z</dcterms:modified>
</cp:coreProperties>
</file>