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FE74-A4C1-4A30-A7A4-12753608C942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D042-F3E9-401F-A4A9-0C247877B5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FE74-A4C1-4A30-A7A4-12753608C942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D042-F3E9-401F-A4A9-0C247877B5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FE74-A4C1-4A30-A7A4-12753608C942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D042-F3E9-401F-A4A9-0C247877B5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FE74-A4C1-4A30-A7A4-12753608C942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D042-F3E9-401F-A4A9-0C247877B5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FE74-A4C1-4A30-A7A4-12753608C942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D042-F3E9-401F-A4A9-0C247877B5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FE74-A4C1-4A30-A7A4-12753608C942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D042-F3E9-401F-A4A9-0C247877B5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FE74-A4C1-4A30-A7A4-12753608C942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D042-F3E9-401F-A4A9-0C247877B5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FE74-A4C1-4A30-A7A4-12753608C942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D042-F3E9-401F-A4A9-0C247877B5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FE74-A4C1-4A30-A7A4-12753608C942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D042-F3E9-401F-A4A9-0C247877B5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FE74-A4C1-4A30-A7A4-12753608C942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D042-F3E9-401F-A4A9-0C247877B5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FE74-A4C1-4A30-A7A4-12753608C942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D042-F3E9-401F-A4A9-0C247877B5D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2FE74-A4C1-4A30-A7A4-12753608C942}" type="datetimeFigureOut">
              <a:rPr lang="fr-FR" smtClean="0"/>
              <a:t>14/03/2020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ED042-F3E9-401F-A4A9-0C247877B5D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6286544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l"/>
            <a:endParaRPr lang="fr-FR" sz="2800" dirty="0" smtClean="0"/>
          </a:p>
          <a:p>
            <a:pPr algn="l"/>
            <a:endParaRPr lang="fr-FR" sz="2800" dirty="0" smtClean="0"/>
          </a:p>
          <a:p>
            <a:pPr algn="l"/>
            <a:endParaRPr lang="fr-FR" sz="2800" dirty="0" smtClean="0"/>
          </a:p>
          <a:p>
            <a:pPr algn="l"/>
            <a:endParaRPr lang="fr-FR" sz="2800" dirty="0" smtClean="0"/>
          </a:p>
          <a:p>
            <a:r>
              <a:rPr lang="fr-FR" sz="2800" dirty="0" smtClean="0"/>
              <a:t>   </a:t>
            </a:r>
            <a:r>
              <a:rPr lang="fr-F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 ASPERGILLOSES</a:t>
            </a:r>
            <a:endParaRPr lang="fr-FR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786610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  <a:solidFill>
            <a:srgbClr val="002060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7170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78661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357982"/>
          </a:xfrm>
          <a:solidFill>
            <a:srgbClr val="002060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50085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635798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endParaRPr lang="fr-F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Lésions nodulaires multiples dans le tissu pulmonaire chez le canard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Aspergillosis in a du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57242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286544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35798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Après culture</a:t>
            </a:r>
            <a:r>
              <a:rPr lang="fr-FR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. </a:t>
            </a:r>
            <a:r>
              <a:rPr lang="fr-F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Aspect macroscopique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:                                                                       moisissure blanchâtre qui vire au vert foncé.</a:t>
            </a:r>
          </a:p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fr-F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ul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8"/>
            <a:ext cx="500066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endParaRPr lang="fr-F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Aspect microscopique</a:t>
            </a:r>
            <a:r>
              <a:rPr lang="fr-F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     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fr-F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têtes </a:t>
            </a:r>
            <a:r>
              <a:rPr lang="fr-FR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aspergillaires</a:t>
            </a:r>
            <a:r>
              <a:rPr lang="fr-F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portant </a:t>
            </a:r>
            <a:r>
              <a:rPr lang="fr-F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une à plusieurs rangées de </a:t>
            </a:r>
            <a:r>
              <a:rPr lang="fr-FR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phialides</a:t>
            </a:r>
            <a:r>
              <a:rPr lang="fr-F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selon l’espèce, avec des </a:t>
            </a:r>
            <a:r>
              <a:rPr lang="fr-F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conidies 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 </a:t>
            </a:r>
            <a:r>
              <a:rPr lang="fr-FR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phialospores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au dessus (schéma).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357430"/>
            <a:ext cx="6143668" cy="4071966"/>
          </a:xfrm>
          <a:prstGeom prst="rect">
            <a:avLst/>
          </a:prstGeom>
          <a:noFill/>
        </p:spPr>
      </p:pic>
      <p:cxnSp>
        <p:nvCxnSpPr>
          <p:cNvPr id="5" name="Connecteur en angle 4"/>
          <p:cNvCxnSpPr/>
          <p:nvPr/>
        </p:nvCxnSpPr>
        <p:spPr>
          <a:xfrm>
            <a:off x="357158" y="1214422"/>
            <a:ext cx="357190" cy="214314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>
            <a:off x="4964909" y="2178835"/>
            <a:ext cx="785818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5400000">
            <a:off x="4786314" y="1928802"/>
            <a:ext cx="714380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500694" y="1928802"/>
            <a:ext cx="1428760" cy="10715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2143108" y="1500174"/>
            <a:ext cx="2714644" cy="2143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5400000">
            <a:off x="6786578" y="2285992"/>
            <a:ext cx="2143140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357982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endParaRPr lang="fr-FR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Aspect microscopique </a:t>
            </a:r>
            <a:r>
              <a:rPr lang="fr-FR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d’Aspergillus </a:t>
            </a:r>
            <a:r>
              <a:rPr lang="fr-FR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fumigatus</a:t>
            </a:r>
            <a:endParaRPr lang="fr-FR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seule rangée de </a:t>
            </a:r>
            <a:r>
              <a:rPr lang="fr-F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phialide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(en forme de bouteille)</a:t>
            </a:r>
          </a:p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nombreuses </a:t>
            </a:r>
            <a:r>
              <a:rPr lang="fr-F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phialospores</a:t>
            </a:r>
            <a:endParaRPr lang="fr-FR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143800" cy="4429156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 rot="16200000" flipH="1">
            <a:off x="1393009" y="1821645"/>
            <a:ext cx="785818" cy="28575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643042" y="1571612"/>
            <a:ext cx="2571768" cy="200026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428992" y="2000240"/>
            <a:ext cx="928694" cy="3571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357554" y="2000240"/>
            <a:ext cx="1071570" cy="78581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715436" cy="6429420"/>
          </a:xfr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>
              <a:tabLst>
                <a:tab pos="6553200" algn="l"/>
              </a:tabLst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lnSpc>
                <a:spcPct val="114000"/>
              </a:lnSpc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 lésions</a:t>
            </a:r>
          </a:p>
          <a:p>
            <a:pPr algn="l">
              <a:lnSpc>
                <a:spcPct val="114000"/>
              </a:lnSpc>
            </a:pP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.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aérées 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même aspect qu’en culture (têtes </a:t>
            </a:r>
            <a:r>
              <a:rPr lang="fr-F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aspergillaires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>
              <a:lnSpc>
                <a:spcPct val="114000"/>
              </a:lnSpc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profondes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:  observation dans les parenchymes                                           </a:t>
            </a:r>
          </a:p>
          <a:p>
            <a:pPr algn="l">
              <a:lnSpc>
                <a:spcPct val="114000"/>
              </a:lnSpc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des 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filaments divers 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 des </a:t>
            </a:r>
            <a:r>
              <a:rPr lang="fr-FR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pseudofilaments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(schémas).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en angle 4"/>
          <p:cNvCxnSpPr/>
          <p:nvPr/>
        </p:nvCxnSpPr>
        <p:spPr>
          <a:xfrm>
            <a:off x="500034" y="2143116"/>
            <a:ext cx="357190" cy="214314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1571604" y="2857496"/>
            <a:ext cx="285752" cy="50006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1571604" y="4857760"/>
            <a:ext cx="285752" cy="50006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571604" y="3357562"/>
            <a:ext cx="285752" cy="50006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571604" y="3857628"/>
            <a:ext cx="285752" cy="50006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1571604" y="4357694"/>
            <a:ext cx="285752" cy="50006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c 10"/>
          <p:cNvSpPr/>
          <p:nvPr/>
        </p:nvSpPr>
        <p:spPr>
          <a:xfrm rot="1337902">
            <a:off x="2234777" y="2865506"/>
            <a:ext cx="1482051" cy="3484444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rc 11"/>
          <p:cNvSpPr/>
          <p:nvPr/>
        </p:nvSpPr>
        <p:spPr>
          <a:xfrm rot="1337902">
            <a:off x="2891621" y="2794068"/>
            <a:ext cx="1482051" cy="3484444"/>
          </a:xfrm>
          <a:prstGeom prst="arc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3857620" y="3143248"/>
            <a:ext cx="642942" cy="7143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3929058" y="3429000"/>
            <a:ext cx="642942" cy="7143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929058" y="3786190"/>
            <a:ext cx="642942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3857620" y="4071942"/>
            <a:ext cx="642942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3857620" y="4357694"/>
            <a:ext cx="642942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714744" y="4643446"/>
            <a:ext cx="71438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786058"/>
            <a:ext cx="2571768" cy="2286016"/>
          </a:xfrm>
          <a:prstGeom prst="rect">
            <a:avLst/>
          </a:prstGeom>
          <a:noFill/>
        </p:spPr>
      </p:pic>
      <p:sp>
        <p:nvSpPr>
          <p:cNvPr id="30" name="ZoneTexte 29"/>
          <p:cNvSpPr txBox="1"/>
          <p:nvPr/>
        </p:nvSpPr>
        <p:spPr>
          <a:xfrm>
            <a:off x="714348" y="5357826"/>
            <a:ext cx="2428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chemeClr val="bg1"/>
                </a:solidFill>
              </a:rPr>
              <a:t>Pseudo-filament</a:t>
            </a:r>
            <a:endParaRPr lang="fr-FR" sz="2200" dirty="0">
              <a:solidFill>
                <a:schemeClr val="bg1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143240" y="4929198"/>
            <a:ext cx="21431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chemeClr val="bg1"/>
                </a:solidFill>
              </a:rPr>
              <a:t>Filament septé non cloisonné</a:t>
            </a:r>
            <a:endParaRPr lang="fr-FR" sz="2200" dirty="0">
              <a:solidFill>
                <a:schemeClr val="bg1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5857884" y="5072074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>
                <a:solidFill>
                  <a:schemeClr val="bg1"/>
                </a:solidFill>
              </a:rPr>
              <a:t>Filament septé                         cloisonné ramifié</a:t>
            </a:r>
            <a:endParaRPr lang="fr-FR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None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114000"/>
              </a:lnSpc>
              <a:buNone/>
            </a:pP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. 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Transmission </a:t>
            </a:r>
            <a:r>
              <a:rPr lang="fr-F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ovo 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possible, à travers la coquille fissurée.                               </a:t>
            </a:r>
          </a:p>
          <a:p>
            <a:pPr>
              <a:lnSpc>
                <a:spcPct val="114000"/>
              </a:lnSpc>
              <a:buNone/>
            </a:pP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Mais, atteinte souvent 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après la naissance 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jour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semaines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lnSpc>
                <a:spcPct val="114000"/>
              </a:lnSpc>
              <a:buNone/>
            </a:pP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fr-FR" sz="2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 descr="C:\Users\Pc\Downloads\85184401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643182"/>
            <a:ext cx="4429156" cy="3571900"/>
          </a:xfrm>
          <a:prstGeom prst="rect">
            <a:avLst/>
          </a:prstGeom>
          <a:noFill/>
        </p:spPr>
      </p:pic>
      <p:pic>
        <p:nvPicPr>
          <p:cNvPr id="6" name="Picture 4" descr="C:\Users\Pc\Downloads\ailes-rouges-de-battement-de-coq-542986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71744"/>
            <a:ext cx="3857652" cy="378621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7158" y="1214422"/>
            <a:ext cx="8429684" cy="64294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357982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28674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215370" cy="5334004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642910" y="357166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Gazon mycélien verdâtre</a:t>
            </a:r>
            <a:endParaRPr lang="fr-FR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rot="16200000" flipH="1">
            <a:off x="1893075" y="1035827"/>
            <a:ext cx="1143008" cy="642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Diagnostic             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1. ante-mortem 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Clinique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                                                                                         </a:t>
            </a:r>
          </a:p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Troubles respiratoires 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essentiellement (</a:t>
            </a:r>
            <a:r>
              <a:rPr lang="fr-F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dyspnée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toux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Clinique différentiel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 </a:t>
            </a:r>
          </a:p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Syngamose</a:t>
            </a:r>
            <a:r>
              <a:rPr lang="fr-FR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maladie du baille bec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 (</a:t>
            </a:r>
            <a:r>
              <a:rPr lang="fr-FR" sz="22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Syngamus</a:t>
            </a:r>
            <a:r>
              <a:rPr lang="fr-FR" sz="22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trachea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Atteinte des animaux 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plus âgés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                                                           </a:t>
            </a:r>
          </a:p>
          <a:p>
            <a:pPr>
              <a:buNone/>
            </a:pP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r-FR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Présence de parasites sur la muqueuse de la trachée</a:t>
            </a:r>
            <a:r>
              <a:rPr lang="fr-F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FR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Connecteur en angle 4"/>
          <p:cNvCxnSpPr/>
          <p:nvPr/>
        </p:nvCxnSpPr>
        <p:spPr>
          <a:xfrm>
            <a:off x="500034" y="2000240"/>
            <a:ext cx="357190" cy="285752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642910" y="3571876"/>
            <a:ext cx="214314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42910" y="4000504"/>
            <a:ext cx="214314" cy="158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117440" y="3883824"/>
            <a:ext cx="2286018" cy="3090883"/>
          </a:xfrm>
          <a:prstGeom prst="rect">
            <a:avLst/>
          </a:prstGeom>
          <a:noFill/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286256"/>
            <a:ext cx="2928958" cy="2324101"/>
          </a:xfrm>
          <a:prstGeom prst="rect">
            <a:avLst/>
          </a:prstGeom>
          <a:noFill/>
        </p:spPr>
      </p:pic>
      <p:pic>
        <p:nvPicPr>
          <p:cNvPr id="1030" name="Picture 6" descr="http://www.theranger.co.uk/images/News/379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238125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  <a:solidFill>
            <a:srgbClr val="002060"/>
          </a:solidFill>
        </p:spPr>
        <p:txBody>
          <a:bodyPr/>
          <a:lstStyle/>
          <a:p>
            <a:endParaRPr lang="fr-FR" dirty="0"/>
          </a:p>
        </p:txBody>
      </p:sp>
      <p:pic>
        <p:nvPicPr>
          <p:cNvPr id="26626" name="Picture 2" descr="Voie respiratoire infectée par l'aspergillo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07236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Affichage à l'écran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1</cp:revision>
  <dcterms:created xsi:type="dcterms:W3CDTF">2020-03-14T11:19:06Z</dcterms:created>
  <dcterms:modified xsi:type="dcterms:W3CDTF">2020-03-14T11:19:53Z</dcterms:modified>
</cp:coreProperties>
</file>