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37"/>
  </p:notesMasterIdLst>
  <p:sldIdLst>
    <p:sldId id="256" r:id="rId2"/>
    <p:sldId id="285" r:id="rId3"/>
    <p:sldId id="320" r:id="rId4"/>
    <p:sldId id="322" r:id="rId5"/>
    <p:sldId id="321" r:id="rId6"/>
    <p:sldId id="323" r:id="rId7"/>
    <p:sldId id="325"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20" d="100"/>
          <a:sy n="120" d="100"/>
        </p:scale>
        <p:origin x="1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7C06149-6DB0-4E40-88F9-5657B10C632F}" type="slidenum">
              <a:rPr lang="fr-FR" smtClean="0"/>
              <a:t>2</a:t>
            </a:fld>
            <a:endParaRPr lang="fr-FR"/>
          </a:p>
        </p:txBody>
      </p:sp>
    </p:spTree>
    <p:extLst>
      <p:ext uri="{BB962C8B-B14F-4D97-AF65-F5344CB8AC3E}">
        <p14:creationId xmlns:p14="http://schemas.microsoft.com/office/powerpoint/2010/main" val="165045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r>
              <a:rPr lang="fr-FR"/>
              <a:t>----- Notes de la réunion (08/12/2016 06:12) -----</a:t>
            </a:r>
          </a:p>
          <a:p>
            <a:r>
              <a:rPr lang="fr-FR"/>
              <a:t>les gamette de T,annu, vont donner des zygote par gametogonie, qui vont subire une phase de quiesencent durant l'hibernation de la nymphe et aprés mue de cette derniére en tique adulteles kinete vont gagnierles glande salivaire pour donner des </a:t>
            </a:r>
          </a:p>
        </p:txBody>
      </p:sp>
      <p:sp>
        <p:nvSpPr>
          <p:cNvPr id="4" name="Espace réservé du numéro de diapositive 3"/>
          <p:cNvSpPr>
            <a:spLocks noGrp="1"/>
          </p:cNvSpPr>
          <p:nvPr>
            <p:ph type="sldNum" sz="quarter" idx="10"/>
          </p:nvPr>
        </p:nvSpPr>
        <p:spPr/>
        <p:txBody>
          <a:bodyPr/>
          <a:lstStyle/>
          <a:p>
            <a:fld id="{37C06149-6DB0-4E40-88F9-5657B10C632F}" type="slidenum">
              <a:rPr lang="fr-FR" smtClean="0"/>
              <a:t>4</a:t>
            </a:fld>
            <a:endParaRPr lang="fr-FR"/>
          </a:p>
        </p:txBody>
      </p:sp>
    </p:spTree>
    <p:extLst>
      <p:ext uri="{BB962C8B-B14F-4D97-AF65-F5344CB8AC3E}">
        <p14:creationId xmlns:p14="http://schemas.microsoft.com/office/powerpoint/2010/main" val="306161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7C06149-6DB0-4E40-88F9-5657B10C632F}" type="slidenum">
              <a:rPr lang="fr-FR" smtClean="0"/>
              <a:t>6</a:t>
            </a:fld>
            <a:endParaRPr lang="fr-FR"/>
          </a:p>
        </p:txBody>
      </p:sp>
    </p:spTree>
    <p:extLst>
      <p:ext uri="{BB962C8B-B14F-4D97-AF65-F5344CB8AC3E}">
        <p14:creationId xmlns:p14="http://schemas.microsoft.com/office/powerpoint/2010/main" val="330213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3/11/20</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86CB4B4D-7CA3-9044-876B-883B54F8677D}" type="slidenum">
              <a:rPr lang="fr-FR" smtClean="0"/>
              <a:t>‹N°›</a:t>
            </a:fld>
            <a:endParaRPr lang="fr-F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38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73890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86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412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55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111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06956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99638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7806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03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smtClean="0"/>
              <a:t>3/11/20</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589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3/11/20</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318780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p 4 de parasitologie"/>
          <p:cNvSpPr txBox="1">
            <a:spLocks noGrp="1"/>
          </p:cNvSpPr>
          <p:nvPr>
            <p:ph type="ctrTitle"/>
          </p:nvPr>
        </p:nvSpPr>
        <p:spPr>
          <a:xfrm>
            <a:off x="547577" y="-199582"/>
            <a:ext cx="7772400" cy="1470025"/>
          </a:xfrm>
          <a:prstGeom prst="rect">
            <a:avLst/>
          </a:prstGeom>
        </p:spPr>
        <p:txBody>
          <a:bodyPr/>
          <a:lstStyle>
            <a:lvl1pPr>
              <a:defRPr sz="3200">
                <a:latin typeface="Times New Roman"/>
                <a:ea typeface="Times New Roman"/>
                <a:cs typeface="Times New Roman"/>
                <a:sym typeface="Times New Roman"/>
              </a:defRPr>
            </a:lvl1pPr>
          </a:lstStyle>
          <a:p>
            <a:r>
              <a:rPr dirty="0" err="1"/>
              <a:t>Tp</a:t>
            </a:r>
            <a:r>
              <a:rPr dirty="0"/>
              <a:t> 4 de </a:t>
            </a:r>
            <a:r>
              <a:rPr dirty="0" err="1"/>
              <a:t>parasitologie</a:t>
            </a:r>
            <a:endParaRPr dirty="0"/>
          </a:p>
        </p:txBody>
      </p:sp>
      <p:sp>
        <p:nvSpPr>
          <p:cNvPr id="113" name="Tiques et maladies transmises par les tiques"/>
          <p:cNvSpPr txBox="1">
            <a:spLocks noGrp="1"/>
          </p:cNvSpPr>
          <p:nvPr>
            <p:ph type="subTitle" idx="1"/>
          </p:nvPr>
        </p:nvSpPr>
        <p:spPr>
          <a:xfrm>
            <a:off x="148856" y="1730744"/>
            <a:ext cx="8272129" cy="1752600"/>
          </a:xfrm>
          <a:prstGeom prst="rect">
            <a:avLst/>
          </a:prstGeom>
          <a:effectLst>
            <a:outerShdw blurRad="101600" dist="25400" dir="5400000" rotWithShape="0">
              <a:srgbClr val="000000">
                <a:alpha val="75000"/>
              </a:srgbClr>
            </a:outerShdw>
          </a:effectLst>
        </p:spPr>
        <p:txBody>
          <a:bodyPr>
            <a:normAutofit fontScale="85000" lnSpcReduction="10000"/>
          </a:bodyPr>
          <a:lstStyle>
            <a:lvl1pPr defTabSz="905255">
              <a:defRPr sz="5049">
                <a:solidFill>
                  <a:srgbClr val="000000"/>
                </a:solidFill>
                <a:latin typeface="Times New Roman"/>
                <a:ea typeface="Times New Roman"/>
                <a:cs typeface="Times New Roman"/>
                <a:sym typeface="Times New Roman"/>
              </a:defRPr>
            </a:lvl1pPr>
          </a:lstStyle>
          <a:p>
            <a:pPr algn="ctr"/>
            <a:r>
              <a:rPr dirty="0" err="1"/>
              <a:t>Tiques</a:t>
            </a:r>
            <a:r>
              <a:rPr dirty="0"/>
              <a:t> et maladies </a:t>
            </a:r>
            <a:r>
              <a:rPr dirty="0" err="1"/>
              <a:t>transmises</a:t>
            </a:r>
            <a:r>
              <a:rPr dirty="0"/>
              <a:t> par les </a:t>
            </a:r>
            <a:r>
              <a:rPr dirty="0" err="1"/>
              <a:t>tiques</a:t>
            </a:r>
            <a:endParaRPr dirty="0"/>
          </a:p>
        </p:txBody>
      </p:sp>
      <p:sp>
        <p:nvSpPr>
          <p:cNvPr id="2" name="ZoneTexte 1">
            <a:extLst>
              <a:ext uri="{FF2B5EF4-FFF2-40B4-BE49-F238E27FC236}">
                <a16:creationId xmlns:a16="http://schemas.microsoft.com/office/drawing/2014/main" id="{71CCB760-A244-9349-99FA-02842D6E1BAE}"/>
              </a:ext>
            </a:extLst>
          </p:cNvPr>
          <p:cNvSpPr txBox="1"/>
          <p:nvPr/>
        </p:nvSpPr>
        <p:spPr>
          <a:xfrm>
            <a:off x="5667153" y="4327451"/>
            <a:ext cx="2436886" cy="461665"/>
          </a:xfrm>
          <a:prstGeom prst="rect">
            <a:avLst/>
          </a:prstGeom>
          <a:noFill/>
        </p:spPr>
        <p:txBody>
          <a:bodyPr wrap="none" rtlCol="0">
            <a:spAutoFit/>
          </a:bodyPr>
          <a:lstStyle/>
          <a:p>
            <a:r>
              <a:rPr lang="fr-FR" sz="2400" dirty="0"/>
              <a:t>Dr </a:t>
            </a:r>
            <a:r>
              <a:rPr lang="fr-FR" sz="2400" dirty="0" err="1"/>
              <a:t>Ayadi</a:t>
            </a:r>
            <a:r>
              <a:rPr lang="fr-FR" sz="2400" dirty="0"/>
              <a:t> Ouarda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3.png" descr="image3.png"/>
          <p:cNvPicPr>
            <a:picLocks noChangeAspect="1"/>
          </p:cNvPicPr>
          <p:nvPr/>
        </p:nvPicPr>
        <p:blipFill>
          <a:blip r:embed="rId2"/>
          <a:stretch>
            <a:fillRect/>
          </a:stretch>
        </p:blipFill>
        <p:spPr>
          <a:xfrm>
            <a:off x="395288" y="620712"/>
            <a:ext cx="8280401" cy="5976939"/>
          </a:xfrm>
          <a:prstGeom prst="rect">
            <a:avLst/>
          </a:prstGeom>
          <a:ln w="12700">
            <a:miter lim="400000"/>
          </a:ln>
        </p:spPr>
      </p:pic>
      <p:sp>
        <p:nvSpPr>
          <p:cNvPr id="122" name="Theilériose bovine"/>
          <p:cNvSpPr txBox="1"/>
          <p:nvPr/>
        </p:nvSpPr>
        <p:spPr>
          <a:xfrm>
            <a:off x="827087" y="188912"/>
            <a:ext cx="7704137"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400"/>
              </a:spcBef>
              <a:defRPr sz="2400"/>
            </a:lvl1pPr>
          </a:lstStyle>
          <a:p>
            <a:r>
              <a:t>Theilériose bovine</a:t>
            </a:r>
          </a:p>
        </p:txBody>
      </p:sp>
      <p:sp>
        <p:nvSpPr>
          <p:cNvPr id="123" name="Hypertrophie du ganglion                        pré-scapulaire"/>
          <p:cNvSpPr txBox="1"/>
          <p:nvPr/>
        </p:nvSpPr>
        <p:spPr>
          <a:xfrm>
            <a:off x="323850" y="2636838"/>
            <a:ext cx="4356100"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300"/>
              </a:spcBef>
              <a:defRPr sz="2200"/>
            </a:lvl1pPr>
          </a:lstStyle>
          <a:p>
            <a:r>
              <a:t>Hypertrophie du ganglion                        pré-scapulaire</a:t>
            </a:r>
          </a:p>
        </p:txBody>
      </p:sp>
      <p:sp>
        <p:nvSpPr>
          <p:cNvPr id="124" name="Ligne"/>
          <p:cNvSpPr/>
          <p:nvPr/>
        </p:nvSpPr>
        <p:spPr>
          <a:xfrm>
            <a:off x="2916237" y="2997200"/>
            <a:ext cx="1511302" cy="576263"/>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tude des piroplasmes…"/>
          <p:cNvSpPr txBox="1"/>
          <p:nvPr/>
        </p:nvSpPr>
        <p:spPr>
          <a:xfrm>
            <a:off x="281354" y="291124"/>
            <a:ext cx="8426711" cy="4716811"/>
          </a:xfrm>
          <a:prstGeom prst="rect">
            <a:avLst/>
          </a:prstGeom>
          <a:solidFill>
            <a:schemeClr val="accent1">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400"/>
              </a:spcBef>
              <a:defRPr sz="2400" b="1">
                <a:solidFill>
                  <a:srgbClr val="FFFFFF"/>
                </a:solidFill>
              </a:defRPr>
            </a:pPr>
            <a:endParaRPr dirty="0"/>
          </a:p>
          <a:p>
            <a:pPr>
              <a:lnSpc>
                <a:spcPct val="114000"/>
              </a:lnSpc>
              <a:spcBef>
                <a:spcPts val="600"/>
              </a:spcBef>
              <a:defRPr sz="2400" b="1">
                <a:solidFill>
                  <a:srgbClr val="FFFFFF"/>
                </a:solidFill>
              </a:defRPr>
            </a:pPr>
            <a:r>
              <a:rPr dirty="0"/>
              <a:t> </a:t>
            </a:r>
            <a:r>
              <a:rPr sz="2600" dirty="0">
                <a:latin typeface="Times New Roman"/>
                <a:ea typeface="Times New Roman"/>
                <a:cs typeface="Times New Roman"/>
                <a:sym typeface="Times New Roman"/>
              </a:rPr>
              <a:t>Etude des </a:t>
            </a:r>
            <a:r>
              <a:rPr sz="2600" dirty="0" err="1">
                <a:latin typeface="Times New Roman"/>
                <a:ea typeface="Times New Roman"/>
                <a:cs typeface="Times New Roman"/>
                <a:sym typeface="Times New Roman"/>
              </a:rPr>
              <a:t>piroplasmes</a:t>
            </a:r>
            <a:endParaRPr sz="2600" dirty="0">
              <a:latin typeface="Times New Roman"/>
              <a:ea typeface="Times New Roman"/>
              <a:cs typeface="Times New Roman"/>
              <a:sym typeface="Times New Roman"/>
            </a:endParaRPr>
          </a:p>
          <a:p>
            <a:pPr>
              <a:lnSpc>
                <a:spcPct val="114000"/>
              </a:lnSpc>
              <a:spcBef>
                <a:spcPts val="500"/>
              </a:spcBef>
              <a:defRPr sz="2400" b="1">
                <a:solidFill>
                  <a:srgbClr val="FFFFFF"/>
                </a:solidFill>
                <a:latin typeface="Times New Roman"/>
                <a:ea typeface="Times New Roman"/>
                <a:cs typeface="Times New Roman"/>
                <a:sym typeface="Times New Roman"/>
              </a:defRPr>
            </a:pPr>
            <a:r>
              <a:rPr dirty="0"/>
              <a:t> 1) </a:t>
            </a:r>
            <a:r>
              <a:rPr dirty="0" err="1"/>
              <a:t>Babesiidae</a:t>
            </a:r>
            <a:endParaRPr dirty="0"/>
          </a:p>
          <a:p>
            <a:pPr>
              <a:lnSpc>
                <a:spcPct val="114000"/>
              </a:lnSpc>
              <a:spcBef>
                <a:spcPts val="500"/>
              </a:spcBef>
              <a:defRPr sz="2400" b="1">
                <a:solidFill>
                  <a:srgbClr val="FFFFFF"/>
                </a:solidFill>
                <a:latin typeface="Times New Roman"/>
                <a:ea typeface="Times New Roman"/>
                <a:cs typeface="Times New Roman"/>
                <a:sym typeface="Times New Roman"/>
              </a:defRPr>
            </a:pPr>
            <a:r>
              <a:rPr dirty="0"/>
              <a:t>  - </a:t>
            </a:r>
            <a:r>
              <a:rPr dirty="0">
                <a:solidFill>
                  <a:srgbClr val="FFFF00"/>
                </a:solidFill>
              </a:rPr>
              <a:t>Parasites des </a:t>
            </a:r>
            <a:r>
              <a:rPr dirty="0" err="1">
                <a:solidFill>
                  <a:srgbClr val="FFFF00"/>
                </a:solidFill>
              </a:rPr>
              <a:t>hématies</a:t>
            </a:r>
            <a:endParaRPr dirty="0">
              <a:solidFill>
                <a:srgbClr val="FFFF00"/>
              </a:solidFill>
            </a:endParaRPr>
          </a:p>
          <a:p>
            <a:pPr>
              <a:lnSpc>
                <a:spcPct val="114000"/>
              </a:lnSpc>
              <a:spcBef>
                <a:spcPts val="500"/>
              </a:spcBef>
              <a:defRPr sz="2400" i="1">
                <a:solidFill>
                  <a:srgbClr val="FFFF00"/>
                </a:solidFill>
                <a:latin typeface="Times New Roman"/>
                <a:ea typeface="Times New Roman"/>
                <a:cs typeface="Times New Roman"/>
                <a:sym typeface="Times New Roman"/>
              </a:defRPr>
            </a:pPr>
            <a:r>
              <a:rPr dirty="0"/>
              <a:t> Babesia </a:t>
            </a:r>
            <a:r>
              <a:rPr dirty="0" err="1"/>
              <a:t>bigemina</a:t>
            </a:r>
            <a:r>
              <a:rPr dirty="0">
                <a:solidFill>
                  <a:srgbClr val="FFFFFF"/>
                </a:solidFill>
              </a:rPr>
              <a:t> et </a:t>
            </a:r>
            <a:r>
              <a:rPr dirty="0"/>
              <a:t>Babesia </a:t>
            </a:r>
            <a:r>
              <a:rPr dirty="0" err="1"/>
              <a:t>bovis</a:t>
            </a:r>
            <a:r>
              <a:rPr dirty="0">
                <a:solidFill>
                  <a:srgbClr val="FFFFFF"/>
                </a:solidFill>
              </a:rPr>
              <a:t> </a:t>
            </a:r>
            <a:r>
              <a:rPr dirty="0" err="1">
                <a:solidFill>
                  <a:srgbClr val="FFFFFF"/>
                </a:solidFill>
              </a:rPr>
              <a:t>transmises</a:t>
            </a:r>
            <a:r>
              <a:rPr dirty="0">
                <a:solidFill>
                  <a:srgbClr val="FFFFFF"/>
                </a:solidFill>
              </a:rPr>
              <a:t> par </a:t>
            </a:r>
            <a:r>
              <a:rPr dirty="0" err="1">
                <a:solidFill>
                  <a:srgbClr val="FFFFFF"/>
                </a:solidFill>
              </a:rPr>
              <a:t>Boophilus</a:t>
            </a:r>
            <a:r>
              <a:rPr dirty="0">
                <a:solidFill>
                  <a:srgbClr val="FFFFFF"/>
                </a:solidFill>
              </a:rPr>
              <a:t> </a:t>
            </a:r>
            <a:r>
              <a:rPr dirty="0" err="1">
                <a:solidFill>
                  <a:srgbClr val="FFFFFF"/>
                </a:solidFill>
              </a:rPr>
              <a:t>annulatus</a:t>
            </a:r>
            <a:r>
              <a:rPr dirty="0">
                <a:solidFill>
                  <a:srgbClr val="FFFFFF"/>
                </a:solidFill>
              </a:rPr>
              <a:t> et Rhipicephalus bursa </a:t>
            </a:r>
            <a:r>
              <a:rPr i="0" dirty="0">
                <a:solidFill>
                  <a:srgbClr val="FFFFFF"/>
                </a:solidFill>
              </a:rPr>
              <a:t>(</a:t>
            </a:r>
            <a:r>
              <a:rPr i="0" dirty="0" err="1">
                <a:solidFill>
                  <a:srgbClr val="FFFFFF"/>
                </a:solidFill>
              </a:rPr>
              <a:t>tiques</a:t>
            </a:r>
            <a:r>
              <a:rPr i="0" dirty="0">
                <a:solidFill>
                  <a:srgbClr val="FFFFFF"/>
                </a:solidFill>
              </a:rPr>
              <a:t> </a:t>
            </a:r>
            <a:r>
              <a:rPr i="0" dirty="0" err="1">
                <a:solidFill>
                  <a:srgbClr val="FFFFFF"/>
                </a:solidFill>
              </a:rPr>
              <a:t>sauvages</a:t>
            </a:r>
            <a:r>
              <a:rPr i="0" dirty="0">
                <a:solidFill>
                  <a:srgbClr val="FFFFFF"/>
                </a:solidFill>
              </a:rPr>
              <a:t>);</a:t>
            </a:r>
          </a:p>
          <a:p>
            <a:pPr>
              <a:lnSpc>
                <a:spcPct val="114000"/>
              </a:lnSpc>
              <a:spcBef>
                <a:spcPts val="500"/>
              </a:spcBef>
              <a:defRPr sz="2400" i="1">
                <a:solidFill>
                  <a:srgbClr val="FFFF00"/>
                </a:solidFill>
                <a:latin typeface="Times New Roman"/>
                <a:ea typeface="Times New Roman"/>
                <a:cs typeface="Times New Roman"/>
                <a:sym typeface="Times New Roman"/>
              </a:defRPr>
            </a:pPr>
            <a:r>
              <a:rPr dirty="0"/>
              <a:t> Babesia </a:t>
            </a:r>
            <a:r>
              <a:rPr dirty="0" err="1"/>
              <a:t>divergens</a:t>
            </a:r>
            <a:r>
              <a:rPr dirty="0"/>
              <a:t> </a:t>
            </a:r>
            <a:r>
              <a:rPr i="0" dirty="0">
                <a:solidFill>
                  <a:srgbClr val="FFFFFF"/>
                </a:solidFill>
              </a:rPr>
              <a:t>(</a:t>
            </a:r>
            <a:r>
              <a:rPr i="0" dirty="0" err="1">
                <a:solidFill>
                  <a:srgbClr val="FFFFFF"/>
                </a:solidFill>
              </a:rPr>
              <a:t>moins</a:t>
            </a:r>
            <a:r>
              <a:rPr i="0" dirty="0">
                <a:solidFill>
                  <a:srgbClr val="FFFFFF"/>
                </a:solidFill>
              </a:rPr>
              <a:t> </a:t>
            </a:r>
            <a:r>
              <a:rPr i="0" dirty="0" err="1">
                <a:solidFill>
                  <a:srgbClr val="FFFFFF"/>
                </a:solidFill>
              </a:rPr>
              <a:t>fréquente</a:t>
            </a:r>
            <a:r>
              <a:rPr i="0" dirty="0">
                <a:solidFill>
                  <a:srgbClr val="FFFFFF"/>
                </a:solidFill>
              </a:rPr>
              <a:t>) </a:t>
            </a:r>
            <a:r>
              <a:rPr i="0" dirty="0" err="1">
                <a:solidFill>
                  <a:srgbClr val="FFFFFF"/>
                </a:solidFill>
              </a:rPr>
              <a:t>transmise</a:t>
            </a:r>
            <a:r>
              <a:rPr i="0" dirty="0">
                <a:solidFill>
                  <a:srgbClr val="FFFFFF"/>
                </a:solidFill>
              </a:rPr>
              <a:t> par </a:t>
            </a:r>
            <a:r>
              <a:rPr dirty="0">
                <a:solidFill>
                  <a:srgbClr val="FFFFFF"/>
                </a:solidFill>
              </a:rPr>
              <a:t>Ixodes  </a:t>
            </a:r>
            <a:r>
              <a:rPr dirty="0" err="1">
                <a:solidFill>
                  <a:srgbClr val="FFFFFF"/>
                </a:solidFill>
              </a:rPr>
              <a:t>ricinus</a:t>
            </a:r>
            <a:endParaRPr dirty="0">
              <a:solidFill>
                <a:srgbClr val="FFFFFF"/>
              </a:solidFill>
            </a:endParaRPr>
          </a:p>
          <a:p>
            <a:pPr>
              <a:lnSpc>
                <a:spcPct val="114000"/>
              </a:lnSpc>
              <a:spcBef>
                <a:spcPts val="400"/>
              </a:spcBef>
              <a:defRPr sz="2400" i="1">
                <a:solidFill>
                  <a:srgbClr val="FFFFFF"/>
                </a:solidFill>
                <a:latin typeface="Times New Roman"/>
                <a:ea typeface="Times New Roman"/>
                <a:cs typeface="Times New Roman"/>
                <a:sym typeface="Times New Roman"/>
              </a:defRPr>
            </a:pPr>
            <a:endParaRPr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Babesia bigemina" descr="Babesia bigemina"/>
          <p:cNvPicPr>
            <a:picLocks noChangeAspect="1"/>
          </p:cNvPicPr>
          <p:nvPr/>
        </p:nvPicPr>
        <p:blipFill>
          <a:blip r:embed="rId2"/>
          <a:stretch>
            <a:fillRect/>
          </a:stretch>
        </p:blipFill>
        <p:spPr>
          <a:xfrm>
            <a:off x="1329531" y="862012"/>
            <a:ext cx="6048376" cy="2952751"/>
          </a:xfrm>
          <a:prstGeom prst="rect">
            <a:avLst/>
          </a:prstGeom>
          <a:ln w="12700">
            <a:miter lim="400000"/>
          </a:ln>
        </p:spPr>
      </p:pic>
      <p:grpSp>
        <p:nvGrpSpPr>
          <p:cNvPr id="134" name="Groupe"/>
          <p:cNvGrpSpPr/>
          <p:nvPr/>
        </p:nvGrpSpPr>
        <p:grpSpPr>
          <a:xfrm>
            <a:off x="1619249" y="3453130"/>
            <a:ext cx="5976940" cy="383541"/>
            <a:chOff x="0" y="0"/>
            <a:chExt cx="5976938" cy="383540"/>
          </a:xfrm>
        </p:grpSpPr>
        <p:sp>
          <p:nvSpPr>
            <p:cNvPr id="132" name="Rectangle"/>
            <p:cNvSpPr/>
            <p:nvPr/>
          </p:nvSpPr>
          <p:spPr>
            <a:xfrm>
              <a:off x="0" y="47307"/>
              <a:ext cx="5976939" cy="288926"/>
            </a:xfrm>
            <a:prstGeom prst="rect">
              <a:avLst/>
            </a:prstGeom>
            <a:solidFill>
              <a:srgbClr val="F9DBA5"/>
            </a:solidFill>
            <a:ln w="12700" cap="flat">
              <a:noFill/>
              <a:miter lim="400000"/>
            </a:ln>
            <a:effectLst/>
          </p:spPr>
          <p:txBody>
            <a:bodyPr wrap="square" lIns="45719" tIns="45719" rIns="45719" bIns="45719" numCol="1" anchor="ctr">
              <a:noAutofit/>
            </a:bodyPr>
            <a:lstStyle/>
            <a:p>
              <a:pPr algn="ctr"/>
              <a:endParaRPr/>
            </a:p>
          </p:txBody>
        </p:sp>
        <p:sp>
          <p:nvSpPr>
            <p:cNvPr id="133" name="Fig.4- Babesia bigemina (Sergent et al., 1945)"/>
            <p:cNvSpPr txBox="1"/>
            <p:nvPr/>
          </p:nvSpPr>
          <p:spPr>
            <a:xfrm>
              <a:off x="208069" y="-1"/>
              <a:ext cx="5560800" cy="383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sz="2000" b="1"/>
              </a:lvl1pPr>
            </a:lstStyle>
            <a:p>
              <a:r>
                <a:t>Fig.4- Babesia bigemina (Sergent et al., 1945)</a:t>
              </a:r>
            </a:p>
          </p:txBody>
        </p:sp>
      </p:grpSp>
      <p:sp>
        <p:nvSpPr>
          <p:cNvPr id="135" name="Ligne"/>
          <p:cNvSpPr/>
          <p:nvPr/>
        </p:nvSpPr>
        <p:spPr>
          <a:xfrm>
            <a:off x="1547812" y="908050"/>
            <a:ext cx="6048376" cy="0"/>
          </a:xfrm>
          <a:prstGeom prst="line">
            <a:avLst/>
          </a:prstGeom>
          <a:ln w="76200">
            <a:solidFill>
              <a:srgbClr val="000000"/>
            </a:solidFill>
          </a:ln>
        </p:spPr>
        <p:txBody>
          <a:bodyPr lIns="45719" rIns="45719"/>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http://www.arc.agric.za/uploads/images/7540_endoparasites.jpg" descr="http://www.arc.agric.za/uploads/images/7540_endoparasites.jpg"/>
          <p:cNvPicPr>
            <a:picLocks noChangeAspect="1"/>
          </p:cNvPicPr>
          <p:nvPr/>
        </p:nvPicPr>
        <p:blipFill>
          <a:blip r:embed="rId2"/>
          <a:stretch>
            <a:fillRect/>
          </a:stretch>
        </p:blipFill>
        <p:spPr>
          <a:xfrm>
            <a:off x="849132" y="320127"/>
            <a:ext cx="7358114" cy="5072099"/>
          </a:xfrm>
          <a:prstGeom prst="rect">
            <a:avLst/>
          </a:prstGeom>
          <a:ln w="12700">
            <a:miter lim="4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Babesia bovis" descr="Babesia bovis"/>
          <p:cNvPicPr>
            <a:picLocks noChangeAspect="1"/>
          </p:cNvPicPr>
          <p:nvPr/>
        </p:nvPicPr>
        <p:blipFill>
          <a:blip r:embed="rId2"/>
          <a:stretch>
            <a:fillRect/>
          </a:stretch>
        </p:blipFill>
        <p:spPr>
          <a:xfrm>
            <a:off x="1908175" y="1125537"/>
            <a:ext cx="5559425" cy="3816351"/>
          </a:xfrm>
          <a:prstGeom prst="rect">
            <a:avLst/>
          </a:prstGeom>
          <a:ln w="12700">
            <a:miter lim="400000"/>
          </a:ln>
        </p:spPr>
      </p:pic>
      <p:sp>
        <p:nvSpPr>
          <p:cNvPr id="141" name="Rectangle"/>
          <p:cNvSpPr/>
          <p:nvPr/>
        </p:nvSpPr>
        <p:spPr>
          <a:xfrm>
            <a:off x="1979613" y="1125537"/>
            <a:ext cx="1512888" cy="142876"/>
          </a:xfrm>
          <a:prstGeom prst="rect">
            <a:avLst/>
          </a:prstGeom>
          <a:solidFill>
            <a:srgbClr val="F9DBA5"/>
          </a:solidFill>
          <a:ln w="12700">
            <a:miter lim="400000"/>
          </a:ln>
        </p:spPr>
        <p:txBody>
          <a:bodyPr lIns="45719" rIns="45719" anchor="ctr"/>
          <a:lstStyle/>
          <a:p>
            <a:endParaRPr/>
          </a:p>
        </p:txBody>
      </p:sp>
      <p:sp>
        <p:nvSpPr>
          <p:cNvPr id="142" name="Rectangle"/>
          <p:cNvSpPr/>
          <p:nvPr/>
        </p:nvSpPr>
        <p:spPr>
          <a:xfrm>
            <a:off x="1908175" y="4365625"/>
            <a:ext cx="5543550" cy="576263"/>
          </a:xfrm>
          <a:prstGeom prst="rect">
            <a:avLst/>
          </a:prstGeom>
          <a:solidFill>
            <a:srgbClr val="F9DBA5"/>
          </a:solidFill>
          <a:ln w="12700">
            <a:miter lim="400000"/>
          </a:ln>
        </p:spPr>
        <p:txBody>
          <a:bodyPr lIns="45719" rIns="45719" anchor="ctr"/>
          <a:lstStyle/>
          <a:p>
            <a:endParaRPr/>
          </a:p>
        </p:txBody>
      </p:sp>
      <p:sp>
        <p:nvSpPr>
          <p:cNvPr id="143" name="Fig. 3- Babesia bovis (Sergent et al., 1945)"/>
          <p:cNvSpPr txBox="1"/>
          <p:nvPr/>
        </p:nvSpPr>
        <p:spPr>
          <a:xfrm>
            <a:off x="2051050" y="4508500"/>
            <a:ext cx="5329238" cy="383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2000" b="1"/>
            </a:lvl1pPr>
          </a:lstStyle>
          <a:p>
            <a:r>
              <a:t>Fig. 3- Babesia bovis (Sergent et al., 1945)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orps"/>
          <p:cNvSpPr txBox="1">
            <a:spLocks noGrp="1"/>
          </p:cNvSpPr>
          <p:nvPr>
            <p:ph idx="1"/>
          </p:nvPr>
        </p:nvSpPr>
        <p:spPr>
          <a:xfrm>
            <a:off x="285720" y="285727"/>
            <a:ext cx="8572560" cy="6357984"/>
          </a:xfrm>
          <a:prstGeom prst="rect">
            <a:avLst/>
          </a:prstGeom>
          <a:solidFill>
            <a:srgbClr val="002060"/>
          </a:solidFill>
        </p:spPr>
        <p:txBody>
          <a:bodyPr/>
          <a:lstStyle/>
          <a:p>
            <a:endParaRPr/>
          </a:p>
        </p:txBody>
      </p:sp>
      <p:pic>
        <p:nvPicPr>
          <p:cNvPr id="146" name="Afficher l'image d'origine" descr="Afficher l'image d'origine"/>
          <p:cNvPicPr>
            <a:picLocks noChangeAspect="1"/>
          </p:cNvPicPr>
          <p:nvPr/>
        </p:nvPicPr>
        <p:blipFill>
          <a:blip r:embed="rId2"/>
          <a:stretch>
            <a:fillRect/>
          </a:stretch>
        </p:blipFill>
        <p:spPr>
          <a:xfrm>
            <a:off x="959639" y="937652"/>
            <a:ext cx="7072363" cy="4781553"/>
          </a:xfrm>
          <a:prstGeom prst="rect">
            <a:avLst/>
          </a:prstGeom>
          <a:ln w="12700">
            <a:miter lim="400000"/>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0766" descr="IMAG0766"/>
          <p:cNvPicPr>
            <a:picLocks noChangeAspect="1"/>
          </p:cNvPicPr>
          <p:nvPr/>
        </p:nvPicPr>
        <p:blipFill>
          <a:blip r:embed="rId2"/>
          <a:stretch>
            <a:fillRect/>
          </a:stretch>
        </p:blipFill>
        <p:spPr>
          <a:xfrm>
            <a:off x="215900" y="188912"/>
            <a:ext cx="8640764" cy="6480176"/>
          </a:xfrm>
          <a:prstGeom prst="rect">
            <a:avLst/>
          </a:prstGeom>
          <a:ln w="12700">
            <a:miter lim="400000"/>
          </a:ln>
        </p:spPr>
      </p:pic>
      <p:sp>
        <p:nvSpPr>
          <p:cNvPr id="149" name="Ligne"/>
          <p:cNvSpPr/>
          <p:nvPr/>
        </p:nvSpPr>
        <p:spPr>
          <a:xfrm>
            <a:off x="2987674" y="1773238"/>
            <a:ext cx="1296989" cy="576263"/>
          </a:xfrm>
          <a:prstGeom prst="line">
            <a:avLst/>
          </a:prstGeom>
          <a:ln>
            <a:solidFill>
              <a:srgbClr val="000000"/>
            </a:solidFill>
            <a:tailEnd type="triangle"/>
          </a:ln>
        </p:spPr>
        <p:txBody>
          <a:bodyPr lIns="45719" rIns="45719"/>
          <a:lstStyle/>
          <a:p>
            <a:endParaRPr/>
          </a:p>
        </p:txBody>
      </p:sp>
      <p:sp>
        <p:nvSpPr>
          <p:cNvPr id="150" name="Ligne"/>
          <p:cNvSpPr/>
          <p:nvPr/>
        </p:nvSpPr>
        <p:spPr>
          <a:xfrm>
            <a:off x="2987674" y="1773237"/>
            <a:ext cx="2376489" cy="1655763"/>
          </a:xfrm>
          <a:prstGeom prst="line">
            <a:avLst/>
          </a:prstGeom>
          <a:ln>
            <a:solidFill>
              <a:srgbClr val="000000"/>
            </a:solidFill>
            <a:tailEnd type="triangle"/>
          </a:ln>
        </p:spPr>
        <p:txBody>
          <a:bodyPr lIns="45719" rIns="45719"/>
          <a:lstStyle/>
          <a:p>
            <a:endParaRPr/>
          </a:p>
        </p:txBody>
      </p:sp>
      <p:sp>
        <p:nvSpPr>
          <p:cNvPr id="151" name="Ligne"/>
          <p:cNvSpPr/>
          <p:nvPr/>
        </p:nvSpPr>
        <p:spPr>
          <a:xfrm>
            <a:off x="2987674" y="1773238"/>
            <a:ext cx="1008065" cy="2879726"/>
          </a:xfrm>
          <a:prstGeom prst="line">
            <a:avLst/>
          </a:prstGeom>
          <a:ln>
            <a:solidFill>
              <a:srgbClr val="000000"/>
            </a:solidFill>
            <a:tailEnd type="triangle"/>
          </a:ln>
        </p:spPr>
        <p:txBody>
          <a:bodyPr lIns="45719" rIns="45719"/>
          <a:lstStyle/>
          <a:p>
            <a:endParaRPr/>
          </a:p>
        </p:txBody>
      </p:sp>
      <p:sp>
        <p:nvSpPr>
          <p:cNvPr id="152" name="Babesia bovis (forme ronde)"/>
          <p:cNvSpPr txBox="1"/>
          <p:nvPr/>
        </p:nvSpPr>
        <p:spPr>
          <a:xfrm>
            <a:off x="1403350" y="1412875"/>
            <a:ext cx="3673475" cy="358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b="1">
                <a:solidFill>
                  <a:schemeClr val="accent2"/>
                </a:solidFill>
              </a:defRPr>
            </a:lvl1pPr>
          </a:lstStyle>
          <a:p>
            <a:r>
              <a:t>Babesia bovis (forme ronde)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Illustration showing the intraerythrocytic protozoan Babesia divergens in a blood smear. Merozoites are pear shaped (arrows) and often occur in pairs, joined at the tip, which is a result of binary schizogony."/>
          <p:cNvSpPr txBox="1">
            <a:spLocks noGrp="1"/>
          </p:cNvSpPr>
          <p:nvPr>
            <p:ph idx="1"/>
          </p:nvPr>
        </p:nvSpPr>
        <p:spPr>
          <a:xfrm>
            <a:off x="285720" y="285727"/>
            <a:ext cx="8643998" cy="6357984"/>
          </a:xfrm>
          <a:prstGeom prst="rect">
            <a:avLst/>
          </a:prstGeom>
          <a:solidFill>
            <a:srgbClr val="002060"/>
          </a:solidFill>
        </p:spPr>
        <p:txBody>
          <a:bodyPr>
            <a:normAutofit fontScale="92500"/>
          </a:bodyPr>
          <a:lstStyle/>
          <a:p>
            <a:pPr>
              <a:spcBef>
                <a:spcPts val="500"/>
              </a:spcBef>
              <a:buSzTx/>
              <a:buNone/>
              <a:defRPr sz="2400" i="1">
                <a:solidFill>
                  <a:srgbClr val="FFFFFF"/>
                </a:solidFill>
                <a:latin typeface="Times New Roman"/>
                <a:ea typeface="Times New Roman"/>
                <a:cs typeface="Times New Roman"/>
                <a:sym typeface="Times New Roman"/>
              </a:defRPr>
            </a:pPr>
            <a:r>
              <a:t> </a:t>
            </a: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i="1">
                <a:solidFill>
                  <a:srgbClr val="FFFFFF"/>
                </a:solidFill>
                <a:latin typeface="Times New Roman"/>
                <a:ea typeface="Times New Roman"/>
                <a:cs typeface="Times New Roman"/>
                <a:sym typeface="Times New Roman"/>
              </a:defRPr>
            </a:pPr>
            <a:endParaRPr/>
          </a:p>
          <a:p>
            <a:pPr>
              <a:buSzTx/>
              <a:buNone/>
              <a:defRPr sz="2400">
                <a:solidFill>
                  <a:srgbClr val="FFFFFF"/>
                </a:solidFill>
                <a:latin typeface="Times New Roman"/>
                <a:ea typeface="Times New Roman"/>
                <a:cs typeface="Times New Roman"/>
                <a:sym typeface="Times New Roman"/>
              </a:defRPr>
            </a:pPr>
            <a:r>
              <a:t>Illustration showing the intraerythrocytic protozoan Babesia divergens in a blood smear. Merozoites are pear shaped (arrows) and often occur in pairs, joined at the tip, which is a result of binary schizogony</a:t>
            </a:r>
            <a:r>
              <a:rPr sz="3200">
                <a:solidFill>
                  <a:srgbClr val="000000"/>
                </a:solidFill>
                <a:latin typeface="+mn-lt"/>
                <a:ea typeface="+mn-ea"/>
                <a:cs typeface="+mn-cs"/>
                <a:sym typeface="Calibri"/>
              </a:rPr>
              <a:t>.</a:t>
            </a:r>
          </a:p>
        </p:txBody>
      </p:sp>
      <p:pic>
        <p:nvPicPr>
          <p:cNvPr id="155" name="Afficher l'image d'origine" descr="Afficher l'image d'origine"/>
          <p:cNvPicPr>
            <a:picLocks noChangeAspect="1"/>
          </p:cNvPicPr>
          <p:nvPr/>
        </p:nvPicPr>
        <p:blipFill>
          <a:blip r:embed="rId2"/>
          <a:stretch>
            <a:fillRect/>
          </a:stretch>
        </p:blipFill>
        <p:spPr>
          <a:xfrm>
            <a:off x="1571603" y="642917"/>
            <a:ext cx="5738807" cy="3500463"/>
          </a:xfrm>
          <a:prstGeom prst="rect">
            <a:avLst/>
          </a:prstGeom>
          <a:ln w="12700">
            <a:miter lim="400000"/>
          </a:ln>
        </p:spPr>
      </p:pic>
      <p:sp>
        <p:nvSpPr>
          <p:cNvPr id="156" name="2) Theileriidae…"/>
          <p:cNvSpPr txBox="1"/>
          <p:nvPr/>
        </p:nvSpPr>
        <p:spPr>
          <a:xfrm>
            <a:off x="214313" y="214313"/>
            <a:ext cx="8715376" cy="6429376"/>
          </a:xfrm>
          <a:prstGeom prst="rect">
            <a:avLst/>
          </a:prstGeom>
          <a:solidFill>
            <a:srgbClr val="0020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indent="-342900">
              <a:spcBef>
                <a:spcPts val="400"/>
              </a:spcBef>
              <a:buSzPct val="100000"/>
              <a:buFont typeface="Arial"/>
              <a:buChar char="•"/>
              <a:defRPr sz="2400"/>
            </a:pPr>
            <a:endParaRPr/>
          </a:p>
          <a:p>
            <a:pPr marL="342900" indent="-342900">
              <a:spcBef>
                <a:spcPts val="500"/>
              </a:spcBef>
              <a:defRPr sz="2400" b="1">
                <a:solidFill>
                  <a:srgbClr val="FFFFFF"/>
                </a:solidFill>
              </a:defRPr>
            </a:pPr>
            <a:r>
              <a:t>  </a:t>
            </a:r>
            <a:r>
              <a:rPr>
                <a:latin typeface="Times New Roman"/>
                <a:ea typeface="Times New Roman"/>
                <a:cs typeface="Times New Roman"/>
                <a:sym typeface="Times New Roman"/>
              </a:rPr>
              <a:t>2) Theileriidae</a:t>
            </a:r>
          </a:p>
          <a:p>
            <a:pPr marL="342900" indent="-342900">
              <a:spcBef>
                <a:spcPts val="500"/>
              </a:spcBef>
              <a:defRPr sz="2400" i="1">
                <a:solidFill>
                  <a:srgbClr val="FFFFFF"/>
                </a:solidFill>
                <a:latin typeface="Times New Roman"/>
                <a:ea typeface="Times New Roman"/>
                <a:cs typeface="Times New Roman"/>
                <a:sym typeface="Times New Roman"/>
              </a:defRPr>
            </a:pPr>
            <a:r>
              <a:t>   - Parasites des cellules du Systèmes des phagocytes mononucléés et des hématies</a:t>
            </a:r>
          </a:p>
          <a:p>
            <a:pPr marL="342900" indent="-342900">
              <a:spcBef>
                <a:spcPts val="500"/>
              </a:spcBef>
              <a:defRPr sz="2400" i="1">
                <a:solidFill>
                  <a:srgbClr val="FFFFFF"/>
                </a:solidFill>
                <a:latin typeface="Times New Roman"/>
                <a:ea typeface="Times New Roman"/>
                <a:cs typeface="Times New Roman"/>
                <a:sym typeface="Times New Roman"/>
              </a:defRPr>
            </a:pPr>
            <a:r>
              <a:t> </a:t>
            </a:r>
          </a:p>
          <a:p>
            <a:pPr marL="342900" indent="-342900">
              <a:spcBef>
                <a:spcPts val="500"/>
              </a:spcBef>
              <a:defRPr sz="2400" i="1">
                <a:solidFill>
                  <a:srgbClr val="FFFF00"/>
                </a:solidFill>
                <a:latin typeface="Times New Roman"/>
                <a:ea typeface="Times New Roman"/>
                <a:cs typeface="Times New Roman"/>
                <a:sym typeface="Times New Roman"/>
              </a:defRPr>
            </a:pPr>
            <a:r>
              <a:t>  Theileria annulata</a:t>
            </a:r>
            <a:r>
              <a:rPr>
                <a:solidFill>
                  <a:srgbClr val="FFFFFF"/>
                </a:solidFill>
              </a:rPr>
              <a:t> transmise par Hyalomma detritum </a:t>
            </a:r>
            <a:r>
              <a:rPr i="0">
                <a:solidFill>
                  <a:srgbClr val="FFFFFF"/>
                </a:solidFill>
              </a:rPr>
              <a:t>(tique domestique)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formes schizontes et intraglobulaires" descr="formes schizontes et intraglobulaires"/>
          <p:cNvPicPr>
            <a:picLocks noChangeAspect="1"/>
          </p:cNvPicPr>
          <p:nvPr/>
        </p:nvPicPr>
        <p:blipFill>
          <a:blip r:embed="rId2"/>
          <a:stretch>
            <a:fillRect/>
          </a:stretch>
        </p:blipFill>
        <p:spPr>
          <a:xfrm>
            <a:off x="2195511" y="333375"/>
            <a:ext cx="6734207" cy="5975350"/>
          </a:xfrm>
          <a:prstGeom prst="rect">
            <a:avLst/>
          </a:prstGeom>
          <a:ln>
            <a:solidFill>
              <a:srgbClr val="F9DBA5"/>
            </a:solidFill>
            <a:miter/>
          </a:ln>
        </p:spPr>
      </p:pic>
      <p:sp>
        <p:nvSpPr>
          <p:cNvPr id="159" name="Theileria annulata :  a) formes intraglobulaires;                                                 b) formes schizontes"/>
          <p:cNvSpPr txBox="1"/>
          <p:nvPr/>
        </p:nvSpPr>
        <p:spPr>
          <a:xfrm>
            <a:off x="2195513" y="214289"/>
            <a:ext cx="5472113" cy="967741"/>
          </a:xfrm>
          <a:prstGeom prst="rect">
            <a:avLst/>
          </a:prstGeom>
          <a:solidFill>
            <a:srgbClr val="F9DBA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200"/>
              </a:spcBef>
              <a:defRPr sz="2000" b="1" i="1"/>
            </a:pPr>
            <a:r>
              <a:t>Theileria annulata</a:t>
            </a:r>
            <a:r>
              <a:rPr i="0"/>
              <a:t> :  a) formes intraglobulaires;                                                 b) formes schizontes</a:t>
            </a:r>
          </a:p>
        </p:txBody>
      </p:sp>
      <p:sp>
        <p:nvSpPr>
          <p:cNvPr id="160" name="Ligne"/>
          <p:cNvSpPr/>
          <p:nvPr/>
        </p:nvSpPr>
        <p:spPr>
          <a:xfrm flipH="1">
            <a:off x="7667624" y="692150"/>
            <a:ext cx="1" cy="5616575"/>
          </a:xfrm>
          <a:prstGeom prst="line">
            <a:avLst/>
          </a:prstGeom>
          <a:ln w="57150">
            <a:solidFill>
              <a:srgbClr val="F9DBA5"/>
            </a:solidFill>
          </a:ln>
        </p:spPr>
        <p:txBody>
          <a:bodyPr lIns="45719" rIns="45719"/>
          <a:lstStyle/>
          <a:p>
            <a:endParaRPr/>
          </a:p>
        </p:txBody>
      </p:sp>
      <p:sp>
        <p:nvSpPr>
          <p:cNvPr id="161" name="Ligne"/>
          <p:cNvSpPr/>
          <p:nvPr/>
        </p:nvSpPr>
        <p:spPr>
          <a:xfrm flipH="1">
            <a:off x="2196783" y="620713"/>
            <a:ext cx="1" cy="5688013"/>
          </a:xfrm>
          <a:prstGeom prst="line">
            <a:avLst/>
          </a:prstGeom>
          <a:ln w="57150">
            <a:solidFill>
              <a:srgbClr val="F9DBA5"/>
            </a:solidFill>
          </a:ln>
        </p:spPr>
        <p:txBody>
          <a:bodyPr lIns="45719" rIns="45719"/>
          <a:lstStyle/>
          <a:p>
            <a:endParaRPr/>
          </a:p>
        </p:txBody>
      </p:sp>
      <p:sp>
        <p:nvSpPr>
          <p:cNvPr id="162" name="Ligne"/>
          <p:cNvSpPr/>
          <p:nvPr/>
        </p:nvSpPr>
        <p:spPr>
          <a:xfrm>
            <a:off x="2195513" y="6308725"/>
            <a:ext cx="5472113" cy="0"/>
          </a:xfrm>
          <a:prstGeom prst="line">
            <a:avLst/>
          </a:prstGeom>
          <a:ln w="57150">
            <a:solidFill>
              <a:srgbClr val="000000"/>
            </a:solidFill>
          </a:ln>
        </p:spPr>
        <p:txBody>
          <a:bodyPr lIns="45719" rIns="45719"/>
          <a:lstStyle/>
          <a:p>
            <a:endParaRPr/>
          </a:p>
        </p:txBody>
      </p:sp>
      <p:sp>
        <p:nvSpPr>
          <p:cNvPr id="163" name="Rectangle"/>
          <p:cNvSpPr/>
          <p:nvPr/>
        </p:nvSpPr>
        <p:spPr>
          <a:xfrm>
            <a:off x="2195513" y="6092825"/>
            <a:ext cx="5472113" cy="215900"/>
          </a:xfrm>
          <a:prstGeom prst="rect">
            <a:avLst/>
          </a:prstGeom>
          <a:solidFill>
            <a:srgbClr val="F9DBA5"/>
          </a:solidFill>
          <a:ln w="12700">
            <a:miter lim="400000"/>
          </a:ln>
        </p:spPr>
        <p:txBody>
          <a:bodyPr lIns="45719" rIns="45719" anchor="ctr"/>
          <a:lstStyle/>
          <a:p>
            <a:endParaRPr/>
          </a:p>
        </p:txBody>
      </p:sp>
      <p:sp>
        <p:nvSpPr>
          <p:cNvPr id="164" name="a"/>
          <p:cNvSpPr txBox="1"/>
          <p:nvPr/>
        </p:nvSpPr>
        <p:spPr>
          <a:xfrm>
            <a:off x="4284662" y="1773238"/>
            <a:ext cx="358776"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b="1"/>
            </a:lvl1pPr>
          </a:lstStyle>
          <a:p>
            <a:r>
              <a:t>a</a:t>
            </a:r>
          </a:p>
        </p:txBody>
      </p:sp>
      <p:sp>
        <p:nvSpPr>
          <p:cNvPr id="165" name="b"/>
          <p:cNvSpPr txBox="1"/>
          <p:nvPr/>
        </p:nvSpPr>
        <p:spPr>
          <a:xfrm>
            <a:off x="6227762" y="3357562"/>
            <a:ext cx="43180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b="1"/>
            </a:lvl1pPr>
          </a:lstStyle>
          <a:p>
            <a:r>
              <a:t>b</a:t>
            </a:r>
          </a:p>
        </p:txBody>
      </p:sp>
      <p:sp>
        <p:nvSpPr>
          <p:cNvPr id="166" name="Rectangle"/>
          <p:cNvSpPr/>
          <p:nvPr/>
        </p:nvSpPr>
        <p:spPr>
          <a:xfrm flipV="1">
            <a:off x="4211637" y="981075"/>
            <a:ext cx="576263" cy="73025"/>
          </a:xfrm>
          <a:prstGeom prst="rect">
            <a:avLst/>
          </a:prstGeom>
          <a:solidFill>
            <a:srgbClr val="F9DBA5"/>
          </a:solidFill>
          <a:ln w="12700">
            <a:miter lim="400000"/>
          </a:ln>
        </p:spPr>
        <p:txBody>
          <a:bodyPr lIns="45719" rIns="45719" anchor="ctr"/>
          <a:lstStyle/>
          <a:p>
            <a:endParaRPr/>
          </a:p>
        </p:txBody>
      </p:sp>
      <p:sp>
        <p:nvSpPr>
          <p:cNvPr id="167" name="Rectangle"/>
          <p:cNvSpPr/>
          <p:nvPr/>
        </p:nvSpPr>
        <p:spPr>
          <a:xfrm>
            <a:off x="4211637" y="981075"/>
            <a:ext cx="504826" cy="215900"/>
          </a:xfrm>
          <a:prstGeom prst="rect">
            <a:avLst/>
          </a:prstGeom>
          <a:solidFill>
            <a:srgbClr val="F9DBA5"/>
          </a:solidFill>
          <a:ln w="12700">
            <a:miter lim="400000"/>
          </a:ln>
        </p:spPr>
        <p:txBody>
          <a:bodyPr lIns="45719" rIns="45719" anchor="ctr"/>
          <a:lstStyle/>
          <a:p>
            <a:endParaRPr/>
          </a:p>
        </p:txBody>
      </p:sp>
      <p:sp>
        <p:nvSpPr>
          <p:cNvPr id="168" name="Macroschizonte mur"/>
          <p:cNvSpPr txBox="1"/>
          <p:nvPr/>
        </p:nvSpPr>
        <p:spPr>
          <a:xfrm>
            <a:off x="179387" y="2133600"/>
            <a:ext cx="2232026" cy="675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200"/>
              </a:spcBef>
              <a:defRPr sz="2000"/>
            </a:lvl1pPr>
          </a:lstStyle>
          <a:p>
            <a:r>
              <a:t>Macroschizonte mur </a:t>
            </a:r>
          </a:p>
        </p:txBody>
      </p:sp>
      <p:sp>
        <p:nvSpPr>
          <p:cNvPr id="169" name="Libération des mérozoïtes d’un microschizonte mur"/>
          <p:cNvSpPr txBox="1"/>
          <p:nvPr/>
        </p:nvSpPr>
        <p:spPr>
          <a:xfrm>
            <a:off x="179387" y="3860800"/>
            <a:ext cx="2016126" cy="1259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2000"/>
            </a:lvl1pPr>
          </a:lstStyle>
          <a:p>
            <a:r>
              <a:t>Libération des mérozoïtes d’un microschizonte mur</a:t>
            </a:r>
          </a:p>
        </p:txBody>
      </p:sp>
      <p:sp>
        <p:nvSpPr>
          <p:cNvPr id="170" name="Macrophage infesté"/>
          <p:cNvSpPr txBox="1"/>
          <p:nvPr/>
        </p:nvSpPr>
        <p:spPr>
          <a:xfrm>
            <a:off x="6657975" y="1928802"/>
            <a:ext cx="2486025"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2000"/>
            </a:lvl1pPr>
          </a:lstStyle>
          <a:p>
            <a:r>
              <a:t>Macrophage infesté</a:t>
            </a:r>
          </a:p>
        </p:txBody>
      </p:sp>
      <p:sp>
        <p:nvSpPr>
          <p:cNvPr id="171" name="Ligne"/>
          <p:cNvSpPr/>
          <p:nvPr/>
        </p:nvSpPr>
        <p:spPr>
          <a:xfrm>
            <a:off x="1908174" y="2492375"/>
            <a:ext cx="792164" cy="215900"/>
          </a:xfrm>
          <a:prstGeom prst="line">
            <a:avLst/>
          </a:prstGeom>
          <a:ln>
            <a:solidFill>
              <a:srgbClr val="000000"/>
            </a:solidFill>
            <a:tailEnd type="triangle"/>
          </a:ln>
        </p:spPr>
        <p:txBody>
          <a:bodyPr lIns="45719" rIns="45719"/>
          <a:lstStyle/>
          <a:p>
            <a:endParaRPr/>
          </a:p>
        </p:txBody>
      </p:sp>
      <p:sp>
        <p:nvSpPr>
          <p:cNvPr id="172" name="Ligne"/>
          <p:cNvSpPr/>
          <p:nvPr/>
        </p:nvSpPr>
        <p:spPr>
          <a:xfrm>
            <a:off x="1692274" y="4005262"/>
            <a:ext cx="647701" cy="144463"/>
          </a:xfrm>
          <a:prstGeom prst="line">
            <a:avLst/>
          </a:prstGeom>
          <a:ln>
            <a:solidFill>
              <a:srgbClr val="000000"/>
            </a:solidFill>
            <a:tailEnd type="triangle"/>
          </a:ln>
        </p:spPr>
        <p:txBody>
          <a:bodyPr lIns="45719" rIns="45719"/>
          <a:lstStyle/>
          <a:p>
            <a:endParaRPr/>
          </a:p>
        </p:txBody>
      </p:sp>
      <p:sp>
        <p:nvSpPr>
          <p:cNvPr id="173" name="Ligne"/>
          <p:cNvSpPr/>
          <p:nvPr/>
        </p:nvSpPr>
        <p:spPr>
          <a:xfrm flipH="1">
            <a:off x="5429255" y="2071678"/>
            <a:ext cx="860421" cy="428620"/>
          </a:xfrm>
          <a:prstGeom prst="line">
            <a:avLst/>
          </a:prstGeom>
          <a:ln>
            <a:solidFill>
              <a:srgbClr val="000000"/>
            </a:solidFill>
            <a:tailEnd type="triangle"/>
          </a:ln>
        </p:spPr>
        <p:txBody>
          <a:bodyPr lIns="45719" rIns="45719"/>
          <a:lstStyle/>
          <a:p>
            <a:endParaRPr/>
          </a:p>
        </p:txBody>
      </p:sp>
      <p:sp>
        <p:nvSpPr>
          <p:cNvPr id="174" name="hématies"/>
          <p:cNvSpPr txBox="1"/>
          <p:nvPr/>
        </p:nvSpPr>
        <p:spPr>
          <a:xfrm>
            <a:off x="6858000" y="928687"/>
            <a:ext cx="1785939"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lvl1pPr>
          </a:lstStyle>
          <a:p>
            <a:r>
              <a:t>hématies</a:t>
            </a:r>
          </a:p>
        </p:txBody>
      </p:sp>
      <p:sp>
        <p:nvSpPr>
          <p:cNvPr id="175" name="Ligne"/>
          <p:cNvSpPr/>
          <p:nvPr/>
        </p:nvSpPr>
        <p:spPr>
          <a:xfrm flipH="1">
            <a:off x="5929322" y="1071561"/>
            <a:ext cx="928678" cy="142860"/>
          </a:xfrm>
          <a:prstGeom prst="line">
            <a:avLst/>
          </a:prstGeom>
          <a:ln>
            <a:solidFill>
              <a:srgbClr val="000000"/>
            </a:solidFill>
            <a:tailEnd type="triangle"/>
          </a:ln>
        </p:spPr>
        <p:txBody>
          <a:bodyPr lIns="45719" rIns="45719"/>
          <a:lstStyle/>
          <a:p>
            <a:endParaRPr/>
          </a:p>
        </p:txBody>
      </p:sp>
      <p:sp>
        <p:nvSpPr>
          <p:cNvPr id="176" name="Ligne"/>
          <p:cNvSpPr/>
          <p:nvPr/>
        </p:nvSpPr>
        <p:spPr>
          <a:xfrm>
            <a:off x="6858000" y="1128712"/>
            <a:ext cx="71455" cy="157148"/>
          </a:xfrm>
          <a:prstGeom prst="line">
            <a:avLst/>
          </a:prstGeom>
          <a:ln>
            <a:solidFill>
              <a:srgbClr val="000000"/>
            </a:solidFill>
            <a:tailEnd type="triangle"/>
          </a:ln>
        </p:spPr>
        <p:txBody>
          <a:bodyPr lIns="45719" rIns="45719"/>
          <a:lstStyle/>
          <a:p>
            <a:endParaRPr/>
          </a:p>
        </p:txBody>
      </p:sp>
      <p:cxnSp>
        <p:nvCxnSpPr>
          <p:cNvPr id="177" name="Ligne de connexion"/>
          <p:cNvCxnSpPr>
            <a:stCxn id="173" idx="0"/>
            <a:endCxn id="170" idx="0"/>
          </p:cNvCxnSpPr>
          <p:nvPr/>
        </p:nvCxnSpPr>
        <p:spPr>
          <a:xfrm flipV="1">
            <a:off x="5859465" y="2120572"/>
            <a:ext cx="2041523" cy="165416"/>
          </a:xfrm>
          <a:prstGeom prst="straightConnector1">
            <a:avLst/>
          </a:prstGeom>
          <a:ln>
            <a:solidFill>
              <a:srgbClr val="000000"/>
            </a:solidFill>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13.tif" descr="image13.tif"/>
          <p:cNvPicPr>
            <a:picLocks noChangeAspect="1"/>
          </p:cNvPicPr>
          <p:nvPr/>
        </p:nvPicPr>
        <p:blipFill>
          <a:blip r:embed="rId2"/>
          <a:stretch>
            <a:fillRect/>
          </a:stretch>
        </p:blipFill>
        <p:spPr>
          <a:xfrm>
            <a:off x="271942" y="627042"/>
            <a:ext cx="8820151" cy="6169046"/>
          </a:xfrm>
          <a:prstGeom prst="rect">
            <a:avLst/>
          </a:prstGeom>
          <a:ln w="12700">
            <a:miter lim="400000"/>
          </a:ln>
        </p:spPr>
      </p:pic>
      <p:sp>
        <p:nvSpPr>
          <p:cNvPr id="180" name="Mérozoïtes"/>
          <p:cNvSpPr txBox="1"/>
          <p:nvPr/>
        </p:nvSpPr>
        <p:spPr>
          <a:xfrm>
            <a:off x="7000892" y="214289"/>
            <a:ext cx="1766917" cy="42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300"/>
              </a:spcBef>
              <a:defRPr sz="2200"/>
            </a:lvl1pPr>
          </a:lstStyle>
          <a:p>
            <a:r>
              <a:t>Mérozoïtes</a:t>
            </a:r>
          </a:p>
        </p:txBody>
      </p:sp>
      <p:sp>
        <p:nvSpPr>
          <p:cNvPr id="181" name="Schizontes murs   (corps en grenade)"/>
          <p:cNvSpPr txBox="1"/>
          <p:nvPr/>
        </p:nvSpPr>
        <p:spPr>
          <a:xfrm>
            <a:off x="6572263" y="4357694"/>
            <a:ext cx="2376488" cy="675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200"/>
              </a:spcBef>
              <a:defRPr sz="2000"/>
            </a:lvl1pPr>
          </a:lstStyle>
          <a:p>
            <a:r>
              <a:t>Schizontes murs   (corps en grenade)</a:t>
            </a:r>
          </a:p>
        </p:txBody>
      </p:sp>
      <p:sp>
        <p:nvSpPr>
          <p:cNvPr id="182" name="Ligne"/>
          <p:cNvSpPr/>
          <p:nvPr/>
        </p:nvSpPr>
        <p:spPr>
          <a:xfrm flipH="1" flipV="1">
            <a:off x="3059112" y="3860800"/>
            <a:ext cx="3241676" cy="720725"/>
          </a:xfrm>
          <a:prstGeom prst="line">
            <a:avLst/>
          </a:prstGeom>
          <a:ln w="38100">
            <a:solidFill>
              <a:srgbClr val="000000"/>
            </a:solidFill>
            <a:tailEnd type="triangle"/>
          </a:ln>
        </p:spPr>
        <p:txBody>
          <a:bodyPr lIns="45719" rIns="45719"/>
          <a:lstStyle/>
          <a:p>
            <a:endParaRPr/>
          </a:p>
        </p:txBody>
      </p:sp>
      <p:sp>
        <p:nvSpPr>
          <p:cNvPr id="183" name="Examen d’un frottis de suc ganglionnaire"/>
          <p:cNvSpPr txBox="1"/>
          <p:nvPr/>
        </p:nvSpPr>
        <p:spPr>
          <a:xfrm>
            <a:off x="179387" y="0"/>
            <a:ext cx="6107126"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400"/>
              </a:spcBef>
              <a:defRPr sz="2400" b="1"/>
            </a:lvl1pPr>
          </a:lstStyle>
          <a:p>
            <a:r>
              <a:t>Examen d’un frottis de suc ganglionnaire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930" y="227982"/>
            <a:ext cx="8042276" cy="1275316"/>
          </a:xfrm>
          <a:solidFill>
            <a:srgbClr val="800000"/>
          </a:solidFill>
        </p:spPr>
        <p:txBody>
          <a:bodyPr>
            <a:normAutofit fontScale="90000"/>
          </a:bodyPr>
          <a:lstStyle/>
          <a:p>
            <a:r>
              <a:rPr lang="fr-FR" sz="4800" dirty="0">
                <a:solidFill>
                  <a:schemeClr val="bg1"/>
                </a:solidFill>
                <a:latin typeface="Times New Roman"/>
                <a:cs typeface="Times New Roman"/>
              </a:rPr>
              <a:t>Généralités sur la theilériose</a:t>
            </a:r>
            <a:endParaRPr lang="fr-FR" dirty="0"/>
          </a:p>
        </p:txBody>
      </p:sp>
      <p:sp>
        <p:nvSpPr>
          <p:cNvPr id="3" name="Espace réservé du contenu 2"/>
          <p:cNvSpPr>
            <a:spLocks noGrp="1"/>
          </p:cNvSpPr>
          <p:nvPr>
            <p:ph idx="1"/>
          </p:nvPr>
        </p:nvSpPr>
        <p:spPr>
          <a:xfrm>
            <a:off x="414867" y="1971163"/>
            <a:ext cx="1482725" cy="524932"/>
          </a:xfrm>
          <a:solidFill>
            <a:srgbClr val="800000"/>
          </a:solidFill>
        </p:spPr>
        <p:txBody>
          <a:bodyPr/>
          <a:lstStyle/>
          <a:p>
            <a:pPr marL="0" indent="0">
              <a:buNone/>
            </a:pPr>
            <a:r>
              <a:rPr lang="fr-FR" dirty="0">
                <a:solidFill>
                  <a:srgbClr val="FFFFFF"/>
                </a:solidFill>
                <a:latin typeface="Times New Roman"/>
                <a:cs typeface="Times New Roman"/>
              </a:rPr>
              <a:t>Définition</a:t>
            </a:r>
          </a:p>
        </p:txBody>
      </p:sp>
      <p:sp>
        <p:nvSpPr>
          <p:cNvPr id="4" name="ZoneTexte 3"/>
          <p:cNvSpPr txBox="1"/>
          <p:nvPr/>
        </p:nvSpPr>
        <p:spPr>
          <a:xfrm>
            <a:off x="414867" y="2521979"/>
            <a:ext cx="8176684" cy="2954655"/>
          </a:xfrm>
          <a:prstGeom prst="rect">
            <a:avLst/>
          </a:prstGeom>
          <a:noFill/>
        </p:spPr>
        <p:txBody>
          <a:bodyPr wrap="square" rtlCol="0">
            <a:spAutoFit/>
          </a:bodyPr>
          <a:lstStyle/>
          <a:p>
            <a:pPr marL="361950" indent="-361950" defTabSz="966788">
              <a:lnSpc>
                <a:spcPct val="130000"/>
              </a:lnSpc>
            </a:pPr>
            <a:r>
              <a:rPr lang="fr-FR" sz="2400" dirty="0" err="1">
                <a:latin typeface="Tahoma" charset="0"/>
              </a:rPr>
              <a:t>P</a:t>
            </a:r>
            <a:r>
              <a:rPr lang="fr-FR" sz="2400" dirty="0" err="1">
                <a:latin typeface="Times New Roman"/>
                <a:cs typeface="Times New Roman"/>
              </a:rPr>
              <a:t>rotozoose</a:t>
            </a:r>
            <a:r>
              <a:rPr lang="fr-FR" sz="2400" dirty="0">
                <a:latin typeface="Times New Roman"/>
                <a:cs typeface="Times New Roman"/>
              </a:rPr>
              <a:t>, infectieuse, inoculable, non contagieuse due à la présence et à la multiplication dans les leucocytes mononucléés puis dans les érythrocytes d’un protozoaire appartenant à la famille des </a:t>
            </a:r>
            <a:r>
              <a:rPr lang="fr-FR" sz="2400" dirty="0" err="1">
                <a:latin typeface="Times New Roman"/>
                <a:cs typeface="Times New Roman"/>
              </a:rPr>
              <a:t>theilériidés</a:t>
            </a:r>
            <a:r>
              <a:rPr lang="fr-FR" sz="2400" dirty="0">
                <a:latin typeface="Times New Roman"/>
                <a:cs typeface="Times New Roman"/>
              </a:rPr>
              <a:t> : </a:t>
            </a:r>
            <a:r>
              <a:rPr lang="fr-FR" sz="2400" i="1" dirty="0">
                <a:solidFill>
                  <a:srgbClr val="FF0000"/>
                </a:solidFill>
                <a:latin typeface="Times New Roman"/>
                <a:cs typeface="Times New Roman"/>
              </a:rPr>
              <a:t>Theileria annulata</a:t>
            </a:r>
            <a:r>
              <a:rPr lang="fr-FR" sz="2400" i="1" dirty="0">
                <a:solidFill>
                  <a:srgbClr val="800000"/>
                </a:solidFill>
                <a:latin typeface="Times New Roman"/>
                <a:cs typeface="Times New Roman"/>
              </a:rPr>
              <a:t>, </a:t>
            </a:r>
            <a:r>
              <a:rPr lang="fr-FR" sz="2400" dirty="0">
                <a:latin typeface="Times New Roman"/>
                <a:cs typeface="Times New Roman"/>
              </a:rPr>
              <a:t>transmise par des tiques Ixodidés appartenant au genre</a:t>
            </a:r>
            <a:r>
              <a:rPr lang="fr-FR" sz="2400" i="1" dirty="0">
                <a:latin typeface="Times New Roman"/>
                <a:cs typeface="Times New Roman"/>
              </a:rPr>
              <a:t> Hyalomma</a:t>
            </a:r>
            <a:endParaRPr lang="fr-FR" sz="2400" dirty="0">
              <a:latin typeface="Times New Roman"/>
              <a:cs typeface="Times New Roman"/>
            </a:endParaRPr>
          </a:p>
        </p:txBody>
      </p:sp>
      <p:sp>
        <p:nvSpPr>
          <p:cNvPr id="5" name="Espace réservé du numéro de diapositive 4"/>
          <p:cNvSpPr>
            <a:spLocks noGrp="1"/>
          </p:cNvSpPr>
          <p:nvPr>
            <p:ph type="sldNum" sz="quarter" idx="12"/>
          </p:nvPr>
        </p:nvSpPr>
        <p:spPr>
          <a:xfrm>
            <a:off x="7897906" y="6238681"/>
            <a:ext cx="990600" cy="365125"/>
          </a:xfrm>
        </p:spPr>
        <p:txBody>
          <a:bodyPr/>
          <a:lstStyle/>
          <a:p>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187962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orps"/>
          <p:cNvSpPr txBox="1">
            <a:spLocks noGrp="1"/>
          </p:cNvSpPr>
          <p:nvPr>
            <p:ph idx="1"/>
          </p:nvPr>
        </p:nvSpPr>
        <p:spPr>
          <a:xfrm>
            <a:off x="285720" y="214290"/>
            <a:ext cx="8572560" cy="6429420"/>
          </a:xfrm>
          <a:prstGeom prst="rect">
            <a:avLst/>
          </a:prstGeom>
          <a:solidFill>
            <a:srgbClr val="002060"/>
          </a:solidFill>
        </p:spPr>
        <p:txBody>
          <a:bodyPr/>
          <a:lstStyle/>
          <a:p>
            <a:endParaRPr/>
          </a:p>
        </p:txBody>
      </p:sp>
      <p:pic>
        <p:nvPicPr>
          <p:cNvPr id="186" name="Afficher l'image d'origine" descr="Afficher l'image d'origine"/>
          <p:cNvPicPr>
            <a:picLocks noChangeAspect="1"/>
          </p:cNvPicPr>
          <p:nvPr/>
        </p:nvPicPr>
        <p:blipFill>
          <a:blip r:embed="rId2"/>
          <a:stretch>
            <a:fillRect/>
          </a:stretch>
        </p:blipFill>
        <p:spPr>
          <a:xfrm>
            <a:off x="500034" y="1214421"/>
            <a:ext cx="8072495" cy="5286413"/>
          </a:xfrm>
          <a:prstGeom prst="rect">
            <a:avLst/>
          </a:prstGeom>
          <a:ln w="12700">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15.png" descr="image15.png"/>
          <p:cNvPicPr>
            <a:picLocks noChangeAspect="1"/>
          </p:cNvPicPr>
          <p:nvPr/>
        </p:nvPicPr>
        <p:blipFill>
          <a:blip r:embed="rId2"/>
          <a:stretch>
            <a:fillRect/>
          </a:stretch>
        </p:blipFill>
        <p:spPr>
          <a:xfrm>
            <a:off x="323850" y="1125537"/>
            <a:ext cx="8569325" cy="5616576"/>
          </a:xfrm>
          <a:prstGeom prst="rect">
            <a:avLst/>
          </a:prstGeom>
          <a:ln w="12700">
            <a:miter lim="400000"/>
          </a:ln>
        </p:spPr>
      </p:pic>
      <p:sp>
        <p:nvSpPr>
          <p:cNvPr id="189" name="Frottis sanguin présentant différentes formes intra-érythrocytaires de Theileria annulata (Coloration Giemsa, examen au microscope optique à l’huile à immersion, grossissement x1000)."/>
          <p:cNvSpPr txBox="1"/>
          <p:nvPr/>
        </p:nvSpPr>
        <p:spPr>
          <a:xfrm>
            <a:off x="179387" y="115887"/>
            <a:ext cx="8785226" cy="967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lvl1pPr>
          </a:lstStyle>
          <a:p>
            <a:r>
              <a:t>Frottis sanguin présentant différentes formes intra-érythrocytaires de Theileria annulata (Coloration Giemsa, examen au microscope optique à l’huile à immersion, grossissement x1000).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Ordre des Acariens…"/>
          <p:cNvSpPr txBox="1">
            <a:spLocks noGrp="1"/>
          </p:cNvSpPr>
          <p:nvPr>
            <p:ph idx="1"/>
          </p:nvPr>
        </p:nvSpPr>
        <p:spPr>
          <a:xfrm>
            <a:off x="214281" y="214290"/>
            <a:ext cx="8715438" cy="6429420"/>
          </a:xfrm>
          <a:prstGeom prst="rect">
            <a:avLst/>
          </a:prstGeom>
          <a:solidFill>
            <a:srgbClr val="002060"/>
          </a:solidFill>
        </p:spPr>
        <p:txBody>
          <a:bodyPr/>
          <a:lstStyle/>
          <a:p>
            <a:pPr>
              <a:lnSpc>
                <a:spcPct val="114000"/>
              </a:lnSpc>
              <a:spcBef>
                <a:spcPts val="600"/>
              </a:spcBef>
              <a:buSzTx/>
              <a:buNone/>
              <a:defRPr sz="2800">
                <a:solidFill>
                  <a:srgbClr val="FFFFFF"/>
                </a:solidFill>
              </a:defRPr>
            </a:pPr>
            <a:r>
              <a:t>  </a:t>
            </a:r>
            <a:r>
              <a:rPr b="1">
                <a:latin typeface="Times New Roman"/>
                <a:ea typeface="Times New Roman"/>
                <a:cs typeface="Times New Roman"/>
                <a:sym typeface="Times New Roman"/>
              </a:rPr>
              <a:t>Ordre</a:t>
            </a:r>
            <a:r>
              <a:rPr b="1"/>
              <a:t> des Acariens</a:t>
            </a:r>
          </a:p>
          <a:p>
            <a:pPr>
              <a:lnSpc>
                <a:spcPct val="114000"/>
              </a:lnSpc>
              <a:spcBef>
                <a:spcPts val="600"/>
              </a:spcBef>
              <a:buSzTx/>
              <a:buNone/>
              <a:defRPr sz="2800" b="1">
                <a:solidFill>
                  <a:srgbClr val="FFFFFF"/>
                </a:solidFill>
                <a:latin typeface="Times New Roman"/>
                <a:ea typeface="Times New Roman"/>
                <a:cs typeface="Times New Roman"/>
                <a:sym typeface="Times New Roman"/>
              </a:defRPr>
            </a:pPr>
            <a:r>
              <a:t>  F. Ixodidae (tiques dures)</a:t>
            </a:r>
          </a:p>
          <a:p>
            <a:pPr>
              <a:lnSpc>
                <a:spcPct val="114000"/>
              </a:lnSpc>
              <a:spcBef>
                <a:spcPts val="500"/>
              </a:spcBef>
              <a:buSzTx/>
              <a:buNone/>
              <a:defRPr sz="2400" b="1">
                <a:solidFill>
                  <a:srgbClr val="FFFFFF"/>
                </a:solidFill>
                <a:latin typeface="Times New Roman"/>
                <a:ea typeface="Times New Roman"/>
                <a:cs typeface="Times New Roman"/>
                <a:sym typeface="Times New Roman"/>
              </a:defRPr>
            </a:pPr>
            <a:r>
              <a:t>  . </a:t>
            </a:r>
            <a:r>
              <a:rPr b="0"/>
              <a:t>Acariens  de taille assez grande (2-10 mm et plus);</a:t>
            </a:r>
          </a:p>
          <a:p>
            <a:pPr>
              <a:lnSpc>
                <a:spcPct val="114000"/>
              </a:lnSpc>
              <a:spcBef>
                <a:spcPts val="500"/>
              </a:spcBef>
              <a:buSzTx/>
              <a:buNone/>
              <a:defRPr sz="2400" b="1">
                <a:solidFill>
                  <a:srgbClr val="FFFFFF"/>
                </a:solidFill>
                <a:latin typeface="Times New Roman"/>
                <a:ea typeface="Times New Roman"/>
                <a:cs typeface="Times New Roman"/>
                <a:sym typeface="Times New Roman"/>
              </a:defRPr>
            </a:pPr>
            <a:r>
              <a:t>  . </a:t>
            </a:r>
            <a:r>
              <a:rPr b="0"/>
              <a:t>Face dorsale recouverte complètement (mâle) ou en partie (femelle) d’un écusson (chitine);</a:t>
            </a:r>
          </a:p>
          <a:p>
            <a:pPr>
              <a:lnSpc>
                <a:spcPct val="114000"/>
              </a:lnSpc>
              <a:spcBef>
                <a:spcPts val="500"/>
              </a:spcBef>
              <a:buSzTx/>
              <a:buNone/>
              <a:defRPr sz="2400">
                <a:solidFill>
                  <a:srgbClr val="FFFFFF"/>
                </a:solidFill>
                <a:latin typeface="Times New Roman"/>
                <a:ea typeface="Times New Roman"/>
                <a:cs typeface="Times New Roman"/>
                <a:sym typeface="Times New Roman"/>
              </a:defRPr>
            </a:pPr>
            <a:r>
              <a:t>  </a:t>
            </a:r>
            <a:r>
              <a:rPr b="1"/>
              <a:t>.</a:t>
            </a:r>
            <a:r>
              <a:t> Rostre terminale; </a:t>
            </a:r>
          </a:p>
          <a:p>
            <a:pPr>
              <a:lnSpc>
                <a:spcPct val="114000"/>
              </a:lnSpc>
              <a:spcBef>
                <a:spcPts val="500"/>
              </a:spcBef>
              <a:buSzTx/>
              <a:buNone/>
              <a:defRPr sz="2400">
                <a:solidFill>
                  <a:srgbClr val="FFFFFF"/>
                </a:solidFill>
                <a:latin typeface="Times New Roman"/>
                <a:ea typeface="Times New Roman"/>
                <a:cs typeface="Times New Roman"/>
                <a:sym typeface="Times New Roman"/>
              </a:defRPr>
            </a:pPr>
            <a:r>
              <a:t>  </a:t>
            </a:r>
            <a:r>
              <a:rPr b="1"/>
              <a:t>. </a:t>
            </a:r>
            <a:r>
              <a:t>Métastigmates (orifices respiratoires ou stigmates situés en arrière du coxa IV (hanche);</a:t>
            </a:r>
          </a:p>
          <a:p>
            <a:pPr>
              <a:lnSpc>
                <a:spcPct val="114000"/>
              </a:lnSpc>
              <a:spcBef>
                <a:spcPts val="500"/>
              </a:spcBef>
              <a:buSzTx/>
              <a:buNone/>
              <a:defRPr sz="2400">
                <a:solidFill>
                  <a:srgbClr val="FFFFFF"/>
                </a:solidFill>
                <a:latin typeface="Times New Roman"/>
                <a:ea typeface="Times New Roman"/>
                <a:cs typeface="Times New Roman"/>
                <a:sym typeface="Times New Roman"/>
              </a:defRPr>
            </a:pPr>
            <a:r>
              <a:t>  </a:t>
            </a:r>
            <a:r>
              <a:rPr b="1"/>
              <a:t>.</a:t>
            </a:r>
            <a:r>
              <a:t> Parasites de mammifères.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 Ixodidae…"/>
          <p:cNvSpPr txBox="1">
            <a:spLocks noGrp="1"/>
          </p:cNvSpPr>
          <p:nvPr>
            <p:ph idx="1"/>
          </p:nvPr>
        </p:nvSpPr>
        <p:spPr>
          <a:xfrm>
            <a:off x="214282" y="214289"/>
            <a:ext cx="8643998" cy="6357984"/>
          </a:xfrm>
          <a:prstGeom prst="rect">
            <a:avLst/>
          </a:prstGeom>
          <a:solidFill>
            <a:srgbClr val="002060"/>
          </a:solidFill>
        </p:spPr>
        <p:txBody>
          <a:bodyPr/>
          <a:lstStyle/>
          <a:p>
            <a:pPr>
              <a:spcBef>
                <a:spcPts val="500"/>
              </a:spcBef>
              <a:buSzTx/>
              <a:buNone/>
              <a:defRPr sz="2400">
                <a:solidFill>
                  <a:srgbClr val="FFFFFF"/>
                </a:solidFill>
                <a:latin typeface="Times New Roman"/>
                <a:ea typeface="Times New Roman"/>
                <a:cs typeface="Times New Roman"/>
                <a:sym typeface="Times New Roman"/>
              </a:defRPr>
            </a:pPr>
            <a:r>
              <a:t>     </a:t>
            </a:r>
            <a:r>
              <a:rPr b="1"/>
              <a:t>F. Ixodidae</a:t>
            </a:r>
          </a:p>
          <a:p>
            <a:pPr>
              <a:spcBef>
                <a:spcPts val="500"/>
              </a:spcBef>
              <a:buSzTx/>
              <a:buNone/>
              <a:defRPr sz="2400" b="1">
                <a:solidFill>
                  <a:srgbClr val="FFFFFF"/>
                </a:solidFill>
                <a:latin typeface="Times New Roman"/>
                <a:ea typeface="Times New Roman"/>
                <a:cs typeface="Times New Roman"/>
                <a:sym typeface="Times New Roman"/>
              </a:defRPr>
            </a:pPr>
            <a:r>
              <a:t>                                     </a:t>
            </a:r>
            <a:r>
              <a:rPr b="0"/>
              <a:t>Ecusson dorsale                   Rostre terminal</a:t>
            </a:r>
          </a:p>
        </p:txBody>
      </p:sp>
      <p:pic>
        <p:nvPicPr>
          <p:cNvPr id="194" name="C:\Users\Pc\Downloads\ixodidae.jpg" descr="C:\Users\Pc\Downloads\ixodidae.jpg"/>
          <p:cNvPicPr>
            <a:picLocks noChangeAspect="1"/>
          </p:cNvPicPr>
          <p:nvPr/>
        </p:nvPicPr>
        <p:blipFill>
          <a:blip r:embed="rId2"/>
          <a:stretch>
            <a:fillRect/>
          </a:stretch>
        </p:blipFill>
        <p:spPr>
          <a:xfrm>
            <a:off x="1571603" y="1285859"/>
            <a:ext cx="6051798" cy="5109985"/>
          </a:xfrm>
          <a:prstGeom prst="rect">
            <a:avLst/>
          </a:prstGeom>
          <a:ln w="12700">
            <a:miter lim="400000"/>
          </a:ln>
        </p:spPr>
      </p:pic>
      <p:sp>
        <p:nvSpPr>
          <p:cNvPr id="195" name="Ligne"/>
          <p:cNvSpPr/>
          <p:nvPr/>
        </p:nvSpPr>
        <p:spPr>
          <a:xfrm>
            <a:off x="3643306" y="1000108"/>
            <a:ext cx="642942" cy="2000265"/>
          </a:xfrm>
          <a:prstGeom prst="line">
            <a:avLst/>
          </a:prstGeom>
          <a:ln>
            <a:solidFill>
              <a:srgbClr val="000000"/>
            </a:solidFill>
            <a:tailEnd type="triangle"/>
          </a:ln>
        </p:spPr>
        <p:txBody>
          <a:bodyPr lIns="45719" rIns="45719"/>
          <a:lstStyle/>
          <a:p>
            <a:endParaRPr/>
          </a:p>
        </p:txBody>
      </p:sp>
      <p:sp>
        <p:nvSpPr>
          <p:cNvPr id="196" name="Ligne"/>
          <p:cNvSpPr/>
          <p:nvPr/>
        </p:nvSpPr>
        <p:spPr>
          <a:xfrm flipH="1">
            <a:off x="4929189" y="1071545"/>
            <a:ext cx="2286017" cy="1214448"/>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orps"/>
          <p:cNvSpPr txBox="1">
            <a:spLocks noGrp="1"/>
          </p:cNvSpPr>
          <p:nvPr>
            <p:ph idx="1"/>
          </p:nvPr>
        </p:nvSpPr>
        <p:spPr>
          <a:xfrm>
            <a:off x="214281" y="285727"/>
            <a:ext cx="8715438" cy="6286546"/>
          </a:xfrm>
          <a:prstGeom prst="rect">
            <a:avLst/>
          </a:prstGeom>
          <a:solidFill>
            <a:srgbClr val="002060"/>
          </a:solidFill>
        </p:spPr>
        <p:txBody>
          <a:bodyPr/>
          <a:lstStyle/>
          <a:p>
            <a:endParaRPr/>
          </a:p>
        </p:txBody>
      </p:sp>
      <p:grpSp>
        <p:nvGrpSpPr>
          <p:cNvPr id="201" name="Afficher l'image d'origine"/>
          <p:cNvGrpSpPr/>
          <p:nvPr/>
        </p:nvGrpSpPr>
        <p:grpSpPr>
          <a:xfrm>
            <a:off x="785785" y="642917"/>
            <a:ext cx="7572429" cy="5786479"/>
            <a:chOff x="0" y="0"/>
            <a:chExt cx="7572427" cy="5786477"/>
          </a:xfrm>
        </p:grpSpPr>
        <p:sp>
          <p:nvSpPr>
            <p:cNvPr id="199" name="Rectangle"/>
            <p:cNvSpPr/>
            <p:nvPr/>
          </p:nvSpPr>
          <p:spPr>
            <a:xfrm>
              <a:off x="0" y="0"/>
              <a:ext cx="7572428" cy="5786478"/>
            </a:xfrm>
            <a:prstGeom prst="rect">
              <a:avLst/>
            </a:prstGeom>
            <a:solidFill>
              <a:srgbClr val="002060"/>
            </a:solidFill>
            <a:ln w="12700" cap="flat">
              <a:noFill/>
              <a:miter lim="400000"/>
            </a:ln>
            <a:effectLst/>
          </p:spPr>
          <p:txBody>
            <a:bodyPr wrap="square" lIns="45719" tIns="45719" rIns="45719" bIns="45719" numCol="1" anchor="ctr">
              <a:noAutofit/>
            </a:bodyPr>
            <a:lstStyle/>
            <a:p>
              <a:endParaRPr/>
            </a:p>
          </p:txBody>
        </p:sp>
        <p:pic>
          <p:nvPicPr>
            <p:cNvPr id="200" name="image17.jpg" descr="image17.jpg"/>
            <p:cNvPicPr>
              <a:picLocks noChangeAspect="1"/>
            </p:cNvPicPr>
            <p:nvPr/>
          </p:nvPicPr>
          <p:blipFill>
            <a:blip r:embed="rId2"/>
            <a:stretch>
              <a:fillRect/>
            </a:stretch>
          </p:blipFill>
          <p:spPr>
            <a:xfrm>
              <a:off x="0" y="0"/>
              <a:ext cx="7572428" cy="5786478"/>
            </a:xfrm>
            <a:prstGeom prst="rect">
              <a:avLst/>
            </a:prstGeom>
            <a:ln w="12700" cap="flat">
              <a:noFill/>
              <a:miter lim="400000"/>
            </a:ln>
            <a:effec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 Argasidae (tiques molles)…"/>
          <p:cNvSpPr txBox="1">
            <a:spLocks noGrp="1"/>
          </p:cNvSpPr>
          <p:nvPr>
            <p:ph idx="1"/>
          </p:nvPr>
        </p:nvSpPr>
        <p:spPr>
          <a:xfrm>
            <a:off x="214281" y="214290"/>
            <a:ext cx="8715438" cy="6429420"/>
          </a:xfrm>
          <a:prstGeom prst="rect">
            <a:avLst/>
          </a:prstGeom>
          <a:solidFill>
            <a:srgbClr val="002060"/>
          </a:solidFill>
        </p:spPr>
        <p:txBody>
          <a:bodyPr/>
          <a:lstStyle/>
          <a:p>
            <a:pPr>
              <a:buSzTx/>
              <a:buNone/>
              <a:defRPr>
                <a:solidFill>
                  <a:srgbClr val="FFFFFF"/>
                </a:solidFill>
              </a:defRPr>
            </a:pPr>
            <a:r>
              <a:t>  </a:t>
            </a:r>
          </a:p>
          <a:p>
            <a:pPr>
              <a:buSzTx/>
              <a:buNone/>
              <a:defRPr>
                <a:solidFill>
                  <a:srgbClr val="FFFFFF"/>
                </a:solidFill>
              </a:defRPr>
            </a:pPr>
            <a:r>
              <a:t>  </a:t>
            </a:r>
            <a:r>
              <a:rPr sz="2800" b="1">
                <a:latin typeface="Times New Roman"/>
                <a:ea typeface="Times New Roman"/>
                <a:cs typeface="Times New Roman"/>
                <a:sym typeface="Times New Roman"/>
              </a:rPr>
              <a:t>F. Argasidae (tiques molles)</a:t>
            </a:r>
          </a:p>
          <a:p>
            <a:pPr>
              <a:spcBef>
                <a:spcPts val="500"/>
              </a:spcBef>
              <a:buSzTx/>
              <a:buNone/>
              <a:defRPr sz="2400" b="1">
                <a:solidFill>
                  <a:srgbClr val="FFFFFF"/>
                </a:solidFill>
                <a:latin typeface="Times New Roman"/>
                <a:ea typeface="Times New Roman"/>
                <a:cs typeface="Times New Roman"/>
                <a:sym typeface="Times New Roman"/>
              </a:defRPr>
            </a:pPr>
            <a:r>
              <a:t>  </a:t>
            </a:r>
            <a:r>
              <a:rPr b="0"/>
              <a:t> . Pas d’écusson sur la face dorsale;</a:t>
            </a:r>
          </a:p>
          <a:p>
            <a:pPr>
              <a:spcBef>
                <a:spcPts val="500"/>
              </a:spcBef>
              <a:buSzTx/>
              <a:buNone/>
              <a:defRPr sz="2400">
                <a:solidFill>
                  <a:srgbClr val="FFFFFF"/>
                </a:solidFill>
                <a:latin typeface="Times New Roman"/>
                <a:ea typeface="Times New Roman"/>
                <a:cs typeface="Times New Roman"/>
                <a:sym typeface="Times New Roman"/>
              </a:defRPr>
            </a:pPr>
            <a:r>
              <a:t>   . Rostre infère (situé sur la face ventrale);</a:t>
            </a:r>
          </a:p>
          <a:p>
            <a:pPr>
              <a:spcBef>
                <a:spcPts val="500"/>
              </a:spcBef>
              <a:buSzTx/>
              <a:buNone/>
              <a:defRPr sz="2400">
                <a:solidFill>
                  <a:srgbClr val="FFFFFF"/>
                </a:solidFill>
                <a:latin typeface="Times New Roman"/>
                <a:ea typeface="Times New Roman"/>
                <a:cs typeface="Times New Roman"/>
                <a:sym typeface="Times New Roman"/>
              </a:defRPr>
            </a:pPr>
            <a:r>
              <a:t>   . Parasites des oiseaux </a:t>
            </a:r>
          </a:p>
        </p:txBody>
      </p:sp>
      <p:pic>
        <p:nvPicPr>
          <p:cNvPr id="204" name="Afficher l'image d'origine" descr="Afficher l'image d'origine"/>
          <p:cNvPicPr>
            <a:picLocks noChangeAspect="1"/>
          </p:cNvPicPr>
          <p:nvPr/>
        </p:nvPicPr>
        <p:blipFill>
          <a:blip r:embed="rId2"/>
          <a:stretch>
            <a:fillRect/>
          </a:stretch>
        </p:blipFill>
        <p:spPr>
          <a:xfrm rot="5400000">
            <a:off x="1152484" y="3062302"/>
            <a:ext cx="3643339" cy="3090850"/>
          </a:xfrm>
          <a:prstGeom prst="rect">
            <a:avLst/>
          </a:prstGeom>
          <a:ln w="12700">
            <a:miter lim="400000"/>
          </a:ln>
        </p:spPr>
      </p:pic>
      <p:pic>
        <p:nvPicPr>
          <p:cNvPr id="205" name="C:\Users\Pc\Downloads\argas.png" descr="C:\Users\Pc\Downloads\argas.png"/>
          <p:cNvPicPr>
            <a:picLocks noChangeAspect="1"/>
          </p:cNvPicPr>
          <p:nvPr/>
        </p:nvPicPr>
        <p:blipFill>
          <a:blip r:embed="rId3"/>
          <a:stretch>
            <a:fillRect/>
          </a:stretch>
        </p:blipFill>
        <p:spPr>
          <a:xfrm rot="5400000">
            <a:off x="5143503" y="3214685"/>
            <a:ext cx="3714777" cy="2857521"/>
          </a:xfrm>
          <a:prstGeom prst="rect">
            <a:avLst/>
          </a:prstGeom>
          <a:ln w="12700">
            <a:miter lim="400000"/>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2 groupes de tiques dures (Ixododae):…"/>
          <p:cNvSpPr txBox="1">
            <a:spLocks noGrp="1"/>
          </p:cNvSpPr>
          <p:nvPr>
            <p:ph idx="1"/>
          </p:nvPr>
        </p:nvSpPr>
        <p:spPr>
          <a:xfrm>
            <a:off x="285719" y="214290"/>
            <a:ext cx="8501124" cy="6429420"/>
          </a:xfrm>
          <a:prstGeom prst="rect">
            <a:avLst/>
          </a:prstGeom>
          <a:solidFill>
            <a:srgbClr val="002060"/>
          </a:solidFill>
        </p:spPr>
        <p:txBody>
          <a:bodyPr/>
          <a:lstStyle/>
          <a:p>
            <a:pPr>
              <a:buSzTx/>
              <a:buNone/>
            </a:pPr>
            <a:r>
              <a:t>  </a:t>
            </a:r>
            <a:r>
              <a:rPr sz="2800">
                <a:solidFill>
                  <a:srgbClr val="FFFFFF"/>
                </a:solidFill>
                <a:latin typeface="Times New Roman"/>
                <a:ea typeface="Times New Roman"/>
                <a:cs typeface="Times New Roman"/>
                <a:sym typeface="Times New Roman"/>
              </a:rPr>
              <a:t>2 groupes de tiques dures (Ixododae):</a:t>
            </a:r>
          </a:p>
          <a:p>
            <a:pPr>
              <a:spcBef>
                <a:spcPts val="600"/>
              </a:spcBef>
              <a:buSzTx/>
              <a:buNone/>
              <a:defRPr sz="2800">
                <a:solidFill>
                  <a:srgbClr val="FFFFFF"/>
                </a:solidFill>
                <a:latin typeface="Times New Roman"/>
                <a:ea typeface="Times New Roman"/>
                <a:cs typeface="Times New Roman"/>
                <a:sym typeface="Times New Roman"/>
              </a:defRPr>
            </a:pPr>
            <a:r>
              <a:t>   </a:t>
            </a:r>
            <a:r>
              <a:rPr sz="2400"/>
              <a:t>- </a:t>
            </a:r>
            <a:r>
              <a:rPr sz="2400" b="1">
                <a:solidFill>
                  <a:srgbClr val="FFFF00"/>
                </a:solidFill>
              </a:rPr>
              <a:t>Longirostres                                   </a:t>
            </a:r>
            <a:r>
              <a:rPr sz="2400">
                <a:solidFill>
                  <a:srgbClr val="FFFF00"/>
                </a:solidFill>
              </a:rPr>
              <a:t>- </a:t>
            </a:r>
            <a:r>
              <a:rPr sz="2400" b="1">
                <a:solidFill>
                  <a:srgbClr val="FFFF00"/>
                </a:solidFill>
              </a:rPr>
              <a:t>Brévirostres </a:t>
            </a:r>
          </a:p>
        </p:txBody>
      </p:sp>
      <p:pic>
        <p:nvPicPr>
          <p:cNvPr id="208" name="http://lymeaware.free.fr/lyme/Websave/maladiesatiques/www.maladies-a-tiques.com/Tiques%20capitulum.jpg" descr="http://lymeaware.free.fr/lyme/Websave/maladiesatiques/www.maladies-a-tiques.com/Tiques%20capitulum.jpg"/>
          <p:cNvPicPr>
            <a:picLocks noChangeAspect="1"/>
          </p:cNvPicPr>
          <p:nvPr/>
        </p:nvPicPr>
        <p:blipFill>
          <a:blip r:embed="rId2"/>
          <a:stretch>
            <a:fillRect/>
          </a:stretch>
        </p:blipFill>
        <p:spPr>
          <a:xfrm>
            <a:off x="642909" y="2071678"/>
            <a:ext cx="7643867" cy="4357719"/>
          </a:xfrm>
          <a:prstGeom prst="rect">
            <a:avLst/>
          </a:prstGeom>
          <a:ln w="12700">
            <a:miter lim="400000"/>
          </a:ln>
        </p:spPr>
      </p:pic>
      <p:sp>
        <p:nvSpPr>
          <p:cNvPr id="209" name="Ligne"/>
          <p:cNvSpPr/>
          <p:nvPr/>
        </p:nvSpPr>
        <p:spPr>
          <a:xfrm flipH="1">
            <a:off x="1285851" y="1357298"/>
            <a:ext cx="142878" cy="1500199"/>
          </a:xfrm>
          <a:prstGeom prst="line">
            <a:avLst/>
          </a:prstGeom>
          <a:ln>
            <a:solidFill>
              <a:srgbClr val="000000"/>
            </a:solidFill>
            <a:tailEnd type="triangle"/>
          </a:ln>
        </p:spPr>
        <p:txBody>
          <a:bodyPr lIns="45719" rIns="45719"/>
          <a:lstStyle/>
          <a:p>
            <a:endParaRPr/>
          </a:p>
        </p:txBody>
      </p:sp>
      <p:sp>
        <p:nvSpPr>
          <p:cNvPr id="210" name="Ligne"/>
          <p:cNvSpPr/>
          <p:nvPr/>
        </p:nvSpPr>
        <p:spPr>
          <a:xfrm>
            <a:off x="1428727" y="1357298"/>
            <a:ext cx="1571637" cy="2000265"/>
          </a:xfrm>
          <a:prstGeom prst="line">
            <a:avLst/>
          </a:prstGeom>
          <a:ln>
            <a:solidFill>
              <a:srgbClr val="000000"/>
            </a:solidFill>
            <a:tailEnd type="triangle"/>
          </a:ln>
        </p:spPr>
        <p:txBody>
          <a:bodyPr lIns="45719" rIns="45719"/>
          <a:lstStyle/>
          <a:p>
            <a:endParaRPr/>
          </a:p>
        </p:txBody>
      </p:sp>
      <p:sp>
        <p:nvSpPr>
          <p:cNvPr id="211" name="Ligne"/>
          <p:cNvSpPr/>
          <p:nvPr/>
        </p:nvSpPr>
        <p:spPr>
          <a:xfrm flipH="1">
            <a:off x="6214279" y="1286654"/>
            <a:ext cx="1589" cy="1714513"/>
          </a:xfrm>
          <a:prstGeom prst="line">
            <a:avLst/>
          </a:prstGeom>
          <a:ln>
            <a:solidFill>
              <a:srgbClr val="000000"/>
            </a:solidFill>
            <a:tailEnd type="triangle"/>
          </a:ln>
        </p:spPr>
        <p:txBody>
          <a:bodyPr lIns="45719" rIns="45719"/>
          <a:lstStyle/>
          <a:p>
            <a:endParaRPr/>
          </a:p>
        </p:txBody>
      </p:sp>
      <p:sp>
        <p:nvSpPr>
          <p:cNvPr id="212" name="Ligne"/>
          <p:cNvSpPr/>
          <p:nvPr/>
        </p:nvSpPr>
        <p:spPr>
          <a:xfrm>
            <a:off x="6215073" y="1285860"/>
            <a:ext cx="1143010" cy="2857521"/>
          </a:xfrm>
          <a:prstGeom prst="line">
            <a:avLst/>
          </a:prstGeom>
          <a:ln>
            <a:solidFill>
              <a:srgbClr val="000000"/>
            </a:solidFill>
            <a:tailEnd type="triangle"/>
          </a:ln>
        </p:spPr>
        <p:txBody>
          <a:bodyPr lIns="45719" rIns="45719"/>
          <a:lstStyle/>
          <a:p>
            <a:endParaRPr/>
          </a:p>
        </p:txBody>
      </p:sp>
      <p:sp>
        <p:nvSpPr>
          <p:cNvPr id="213" name="Ligne"/>
          <p:cNvSpPr/>
          <p:nvPr/>
        </p:nvSpPr>
        <p:spPr>
          <a:xfrm>
            <a:off x="1428728" y="1357297"/>
            <a:ext cx="2143140" cy="1571637"/>
          </a:xfrm>
          <a:prstGeom prst="line">
            <a:avLst/>
          </a:prstGeom>
          <a:ln>
            <a:solidFill>
              <a:srgbClr val="000000"/>
            </a:solidFill>
            <a:tailEnd type="triangle"/>
          </a:ln>
        </p:spPr>
        <p:txBody>
          <a:bodyPr lIns="45719" rIns="45719"/>
          <a:lstStyle/>
          <a:p>
            <a:endParaRPr/>
          </a:p>
        </p:txBody>
      </p:sp>
      <p:sp>
        <p:nvSpPr>
          <p:cNvPr id="214" name="Ligne"/>
          <p:cNvSpPr/>
          <p:nvPr/>
        </p:nvSpPr>
        <p:spPr>
          <a:xfrm flipH="1">
            <a:off x="2714611" y="1357297"/>
            <a:ext cx="3500463" cy="2857522"/>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Ixodes ricinus"/>
          <p:cNvSpPr txBox="1">
            <a:spLocks noGrp="1"/>
          </p:cNvSpPr>
          <p:nvPr>
            <p:ph idx="1"/>
          </p:nvPr>
        </p:nvSpPr>
        <p:spPr>
          <a:xfrm>
            <a:off x="625509" y="587536"/>
            <a:ext cx="8572560" cy="6357983"/>
          </a:xfrm>
          <a:prstGeom prst="rect">
            <a:avLst/>
          </a:prstGeom>
          <a:solidFill>
            <a:srgbClr val="002060"/>
          </a:solidFill>
        </p:spPr>
        <p:txBody>
          <a:bodyPr/>
          <a:lstStyle/>
          <a:p>
            <a:pPr>
              <a:spcBef>
                <a:spcPts val="600"/>
              </a:spcBef>
              <a:buSzTx/>
              <a:buNone/>
              <a:defRPr sz="2400">
                <a:solidFill>
                  <a:srgbClr val="FFFFFF"/>
                </a:solidFill>
                <a:latin typeface="Times New Roman"/>
                <a:ea typeface="Times New Roman"/>
                <a:cs typeface="Times New Roman"/>
                <a:sym typeface="Times New Roman"/>
              </a:defRPr>
            </a:pPr>
            <a:r>
              <a:t> </a:t>
            </a:r>
            <a:r>
              <a:rPr sz="2800" i="1"/>
              <a:t>Ixodes ricinus</a:t>
            </a:r>
          </a:p>
        </p:txBody>
      </p:sp>
      <p:pic>
        <p:nvPicPr>
          <p:cNvPr id="217" name="C:\Users\Pc\Downloads\ixodidé.jpg" descr="C:\Users\Pc\Downloads\ixodidé.jpg"/>
          <p:cNvPicPr>
            <a:picLocks noChangeAspect="1"/>
          </p:cNvPicPr>
          <p:nvPr/>
        </p:nvPicPr>
        <p:blipFill>
          <a:blip r:embed="rId2"/>
          <a:stretch>
            <a:fillRect/>
          </a:stretch>
        </p:blipFill>
        <p:spPr>
          <a:xfrm rot="16200000">
            <a:off x="3525832" y="1189018"/>
            <a:ext cx="5235608" cy="5000660"/>
          </a:xfrm>
          <a:prstGeom prst="rect">
            <a:avLst/>
          </a:prstGeom>
          <a:ln w="12700">
            <a:miter lim="400000"/>
          </a:ln>
        </p:spPr>
      </p:pic>
      <p:sp>
        <p:nvSpPr>
          <p:cNvPr id="218" name="Stigmate en arrière du coxa IV"/>
          <p:cNvSpPr txBox="1"/>
          <p:nvPr/>
        </p:nvSpPr>
        <p:spPr>
          <a:xfrm>
            <a:off x="1071537" y="3929065"/>
            <a:ext cx="2357455" cy="115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defRPr>
            </a:lvl1pPr>
          </a:lstStyle>
          <a:p>
            <a:r>
              <a:t>Stigmate en arrière du coxa IV</a:t>
            </a:r>
          </a:p>
        </p:txBody>
      </p:sp>
      <p:sp>
        <p:nvSpPr>
          <p:cNvPr id="219" name="Ligne"/>
          <p:cNvSpPr/>
          <p:nvPr/>
        </p:nvSpPr>
        <p:spPr>
          <a:xfrm>
            <a:off x="2928926" y="4214817"/>
            <a:ext cx="1928826" cy="857258"/>
          </a:xfrm>
          <a:prstGeom prst="line">
            <a:avLst/>
          </a:prstGeom>
          <a:ln>
            <a:solidFill>
              <a:srgbClr val="000000"/>
            </a:solidFill>
            <a:tailEnd type="triangle"/>
          </a:ln>
        </p:spPr>
        <p:txBody>
          <a:bodyPr lIns="45719" rIns="45719"/>
          <a:lstStyle/>
          <a:p>
            <a:endParaRPr/>
          </a:p>
        </p:txBody>
      </p:sp>
      <p:sp>
        <p:nvSpPr>
          <p:cNvPr id="220" name="Ligne"/>
          <p:cNvSpPr/>
          <p:nvPr/>
        </p:nvSpPr>
        <p:spPr>
          <a:xfrm>
            <a:off x="5902035" y="5505575"/>
            <a:ext cx="540329" cy="521152"/>
          </a:xfrm>
          <a:custGeom>
            <a:avLst/>
            <a:gdLst/>
            <a:ahLst/>
            <a:cxnLst>
              <a:cxn ang="0">
                <a:pos x="wd2" y="hd2"/>
              </a:cxn>
              <a:cxn ang="5400000">
                <a:pos x="wd2" y="hd2"/>
              </a:cxn>
              <a:cxn ang="10800000">
                <a:pos x="wd2" y="hd2"/>
              </a:cxn>
              <a:cxn ang="16200000">
                <a:pos x="wd2" y="hd2"/>
              </a:cxn>
            </a:cxnLst>
            <a:rect l="0" t="0" r="r" b="b"/>
            <a:pathLst>
              <a:path w="21600" h="20398" extrusionOk="0">
                <a:moveTo>
                  <a:pt x="0" y="20398"/>
                </a:moveTo>
                <a:cubicBezTo>
                  <a:pt x="415" y="12761"/>
                  <a:pt x="831" y="5124"/>
                  <a:pt x="4431" y="1961"/>
                </a:cubicBezTo>
                <a:cubicBezTo>
                  <a:pt x="8031" y="-1202"/>
                  <a:pt x="14815" y="108"/>
                  <a:pt x="21600" y="1419"/>
                </a:cubicBezTo>
              </a:path>
            </a:pathLst>
          </a:custGeom>
          <a:ln>
            <a:solidFill>
              <a:srgbClr val="000000"/>
            </a:solidFill>
          </a:ln>
        </p:spPr>
        <p:txBody>
          <a:bodyPr lIns="45719" rIns="45719" anchor="ctr"/>
          <a:lstStyle/>
          <a:p>
            <a:pPr algn="ctr"/>
            <a:endParaRPr/>
          </a:p>
        </p:txBody>
      </p:sp>
      <p:sp>
        <p:nvSpPr>
          <p:cNvPr id="221" name="Ligne"/>
          <p:cNvSpPr/>
          <p:nvPr/>
        </p:nvSpPr>
        <p:spPr>
          <a:xfrm>
            <a:off x="6429388" y="5572140"/>
            <a:ext cx="66319" cy="565663"/>
          </a:xfrm>
          <a:custGeom>
            <a:avLst/>
            <a:gdLst/>
            <a:ahLst/>
            <a:cxnLst>
              <a:cxn ang="0">
                <a:pos x="wd2" y="hd2"/>
              </a:cxn>
              <a:cxn ang="5400000">
                <a:pos x="wd2" y="hd2"/>
              </a:cxn>
              <a:cxn ang="10800000">
                <a:pos x="wd2" y="hd2"/>
              </a:cxn>
              <a:cxn ang="16200000">
                <a:pos x="wd2" y="hd2"/>
              </a:cxn>
            </a:cxnLst>
            <a:rect l="0" t="0" r="r" b="b"/>
            <a:pathLst>
              <a:path w="20052" h="21379" extrusionOk="0">
                <a:moveTo>
                  <a:pt x="0" y="0"/>
                </a:moveTo>
                <a:cubicBezTo>
                  <a:pt x="8762" y="7246"/>
                  <a:pt x="17525" y="14491"/>
                  <a:pt x="19562" y="18046"/>
                </a:cubicBezTo>
                <a:cubicBezTo>
                  <a:pt x="21600" y="21600"/>
                  <a:pt x="16913" y="21463"/>
                  <a:pt x="12226" y="21327"/>
                </a:cubicBezTo>
              </a:path>
            </a:pathLst>
          </a:custGeom>
          <a:ln>
            <a:solidFill>
              <a:srgbClr val="000000"/>
            </a:solidFill>
          </a:ln>
        </p:spPr>
        <p:txBody>
          <a:bodyPr lIns="45719" rIns="45719" anchor="ctr"/>
          <a:lstStyle/>
          <a:p>
            <a:pPr algn="ctr"/>
            <a:endParaRPr/>
          </a:p>
        </p:txBody>
      </p:sp>
      <p:sp>
        <p:nvSpPr>
          <p:cNvPr id="222" name="Sillon anal contourne l’anus en avant…"/>
          <p:cNvSpPr txBox="1"/>
          <p:nvPr/>
        </p:nvSpPr>
        <p:spPr>
          <a:xfrm>
            <a:off x="428595" y="5357826"/>
            <a:ext cx="3143274" cy="1070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200">
                <a:solidFill>
                  <a:srgbClr val="FFFFFF"/>
                </a:solidFill>
                <a:latin typeface="Times New Roman"/>
                <a:ea typeface="Times New Roman"/>
                <a:cs typeface="Times New Roman"/>
                <a:sym typeface="Times New Roman"/>
              </a:defRPr>
            </a:pPr>
            <a:r>
              <a:t>Sillon anal contourne l’anus en avant</a:t>
            </a:r>
          </a:p>
          <a:p>
            <a:pPr algn="ctr">
              <a:defRPr sz="2200">
                <a:solidFill>
                  <a:srgbClr val="FFFFFF"/>
                </a:solidFill>
                <a:latin typeface="Times New Roman"/>
                <a:ea typeface="Times New Roman"/>
                <a:cs typeface="Times New Roman"/>
                <a:sym typeface="Times New Roman"/>
              </a:defRPr>
            </a:pPr>
            <a:r>
              <a:t>(</a:t>
            </a:r>
            <a:r>
              <a:rPr>
                <a:solidFill>
                  <a:srgbClr val="FFFF00"/>
                </a:solidFill>
              </a:rPr>
              <a:t>prostriata </a:t>
            </a:r>
            <a:r>
              <a:t>)</a:t>
            </a:r>
          </a:p>
        </p:txBody>
      </p:sp>
      <p:sp>
        <p:nvSpPr>
          <p:cNvPr id="223" name="Ligne"/>
          <p:cNvSpPr/>
          <p:nvPr/>
        </p:nvSpPr>
        <p:spPr>
          <a:xfrm>
            <a:off x="3286116" y="5715015"/>
            <a:ext cx="2643207" cy="1590"/>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hipicephalus bursa (mâle)…"/>
          <p:cNvSpPr txBox="1">
            <a:spLocks noGrp="1"/>
          </p:cNvSpPr>
          <p:nvPr>
            <p:ph idx="1"/>
          </p:nvPr>
        </p:nvSpPr>
        <p:spPr>
          <a:xfrm>
            <a:off x="214281" y="214290"/>
            <a:ext cx="8715438" cy="6429420"/>
          </a:xfrm>
          <a:prstGeom prst="rect">
            <a:avLst/>
          </a:prstGeom>
          <a:solidFill>
            <a:srgbClr val="002060"/>
          </a:solidFill>
        </p:spPr>
        <p:txBody>
          <a:bodyPr/>
          <a:lstStyle/>
          <a:p>
            <a:pPr>
              <a:spcBef>
                <a:spcPts val="600"/>
              </a:spcBef>
              <a:buSzTx/>
              <a:buNone/>
              <a:defRPr sz="2800">
                <a:solidFill>
                  <a:srgbClr val="FFFFFF"/>
                </a:solidFill>
                <a:latin typeface="Times New Roman"/>
                <a:ea typeface="Times New Roman"/>
                <a:cs typeface="Times New Roman"/>
                <a:sym typeface="Times New Roman"/>
              </a:defRPr>
            </a:pPr>
            <a:r>
              <a:t> </a:t>
            </a:r>
            <a:r>
              <a:rPr i="1"/>
              <a:t>Rhipicephalus bursa </a:t>
            </a:r>
            <a:r>
              <a:t>(mâle)</a:t>
            </a:r>
          </a:p>
          <a:p>
            <a:pPr>
              <a:spcBef>
                <a:spcPts val="500"/>
              </a:spcBef>
              <a:buSzTx/>
              <a:buNone/>
              <a:defRPr sz="2400">
                <a:solidFill>
                  <a:srgbClr val="FFFFFF"/>
                </a:solidFill>
                <a:latin typeface="Times New Roman"/>
                <a:ea typeface="Times New Roman"/>
                <a:cs typeface="Times New Roman"/>
                <a:sym typeface="Times New Roman"/>
              </a:defRPr>
            </a:pPr>
            <a:r>
              <a:t>  . Tique à rostre court</a:t>
            </a:r>
          </a:p>
        </p:txBody>
      </p:sp>
      <p:pic>
        <p:nvPicPr>
          <p:cNvPr id="226" name="C:\Users\Pc\Downloads\R.bursa-male-ventral-0-300x225.jpg" descr="C:\Users\Pc\Downloads\R.bursa-male-ventral-0-300x225.jpg"/>
          <p:cNvPicPr>
            <a:picLocks noChangeAspect="1"/>
          </p:cNvPicPr>
          <p:nvPr/>
        </p:nvPicPr>
        <p:blipFill>
          <a:blip r:embed="rId2"/>
          <a:stretch>
            <a:fillRect/>
          </a:stretch>
        </p:blipFill>
        <p:spPr>
          <a:xfrm>
            <a:off x="2928926" y="1428736"/>
            <a:ext cx="5715040" cy="5072099"/>
          </a:xfrm>
          <a:prstGeom prst="rect">
            <a:avLst/>
          </a:prstGeom>
          <a:ln w="12700">
            <a:miter lim="400000"/>
          </a:ln>
        </p:spPr>
      </p:pic>
      <p:sp>
        <p:nvSpPr>
          <p:cNvPr id="227" name="Plaques adanales…"/>
          <p:cNvSpPr txBox="1"/>
          <p:nvPr/>
        </p:nvSpPr>
        <p:spPr>
          <a:xfrm>
            <a:off x="357158" y="4143380"/>
            <a:ext cx="2500330" cy="764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a:solidFill>
                  <a:srgbClr val="FFFFFF"/>
                </a:solidFill>
                <a:latin typeface="Times New Roman"/>
                <a:ea typeface="Times New Roman"/>
                <a:cs typeface="Times New Roman"/>
                <a:sym typeface="Times New Roman"/>
              </a:defRPr>
            </a:pPr>
            <a:r>
              <a:t>Plaques adanales</a:t>
            </a:r>
          </a:p>
          <a:p>
            <a:pPr algn="ctr">
              <a:defRPr sz="2400">
                <a:solidFill>
                  <a:srgbClr val="FFFFFF"/>
                </a:solidFill>
                <a:latin typeface="Times New Roman"/>
                <a:ea typeface="Times New Roman"/>
                <a:cs typeface="Times New Roman"/>
                <a:sym typeface="Times New Roman"/>
              </a:defRPr>
            </a:pPr>
            <a:r>
              <a:t>larges</a:t>
            </a:r>
          </a:p>
        </p:txBody>
      </p:sp>
      <p:sp>
        <p:nvSpPr>
          <p:cNvPr id="228" name="Ligne"/>
          <p:cNvSpPr/>
          <p:nvPr/>
        </p:nvSpPr>
        <p:spPr>
          <a:xfrm>
            <a:off x="2857487" y="4558878"/>
            <a:ext cx="2571769" cy="584635"/>
          </a:xfrm>
          <a:prstGeom prst="line">
            <a:avLst/>
          </a:prstGeom>
          <a:ln>
            <a:solidFill>
              <a:srgbClr val="000000"/>
            </a:solidFill>
            <a:tailEnd type="triangle"/>
          </a:ln>
        </p:spPr>
        <p:txBody>
          <a:bodyPr lIns="45719" rIns="45719"/>
          <a:lstStyle/>
          <a:p>
            <a:endParaRPr/>
          </a:p>
        </p:txBody>
      </p:sp>
      <p:sp>
        <p:nvSpPr>
          <p:cNvPr id="229" name="Ligne"/>
          <p:cNvSpPr/>
          <p:nvPr/>
        </p:nvSpPr>
        <p:spPr>
          <a:xfrm>
            <a:off x="2786049" y="4500569"/>
            <a:ext cx="3429025" cy="357191"/>
          </a:xfrm>
          <a:prstGeom prst="line">
            <a:avLst/>
          </a:prstGeom>
          <a:ln>
            <a:solidFill>
              <a:srgbClr val="000000"/>
            </a:solidFill>
            <a:tailEnd type="triangle"/>
          </a:ln>
        </p:spPr>
        <p:txBody>
          <a:bodyPr lIns="45719" rIns="45719"/>
          <a:lstStyle/>
          <a:p>
            <a:endParaRPr/>
          </a:p>
        </p:txBody>
      </p:sp>
      <p:sp>
        <p:nvSpPr>
          <p:cNvPr id="230" name="Coxa I échancré"/>
          <p:cNvSpPr txBox="1"/>
          <p:nvPr/>
        </p:nvSpPr>
        <p:spPr>
          <a:xfrm>
            <a:off x="535753" y="2159728"/>
            <a:ext cx="2214579"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latin typeface="Times New Roman"/>
                <a:ea typeface="Times New Roman"/>
                <a:cs typeface="Times New Roman"/>
                <a:sym typeface="Times New Roman"/>
              </a:defRPr>
            </a:lvl1pPr>
          </a:lstStyle>
          <a:p>
            <a:r>
              <a:t>Coxa I échancré</a:t>
            </a:r>
          </a:p>
        </p:txBody>
      </p:sp>
      <p:sp>
        <p:nvSpPr>
          <p:cNvPr id="231" name="Ligne"/>
          <p:cNvSpPr/>
          <p:nvPr/>
        </p:nvSpPr>
        <p:spPr>
          <a:xfrm>
            <a:off x="2714611" y="2357429"/>
            <a:ext cx="2714645" cy="285753"/>
          </a:xfrm>
          <a:prstGeom prst="line">
            <a:avLst/>
          </a:prstGeom>
          <a:ln>
            <a:solidFill>
              <a:srgbClr val="000000"/>
            </a:solidFill>
            <a:tailEnd type="triangle"/>
          </a:ln>
        </p:spPr>
        <p:txBody>
          <a:bodyPr lIns="45719" rIns="45719"/>
          <a:lstStyle/>
          <a:p>
            <a:endParaRPr/>
          </a:p>
        </p:txBody>
      </p:sp>
      <p:sp>
        <p:nvSpPr>
          <p:cNvPr id="232" name="Base du rostre hexagonale"/>
          <p:cNvSpPr txBox="1"/>
          <p:nvPr/>
        </p:nvSpPr>
        <p:spPr>
          <a:xfrm>
            <a:off x="357157" y="1214421"/>
            <a:ext cx="2571770" cy="739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solidFill>
                  <a:srgbClr val="FFFFFF"/>
                </a:solidFill>
                <a:latin typeface="Times New Roman"/>
                <a:ea typeface="Times New Roman"/>
                <a:cs typeface="Times New Roman"/>
                <a:sym typeface="Times New Roman"/>
              </a:defRPr>
            </a:lvl1pPr>
          </a:lstStyle>
          <a:p>
            <a:r>
              <a:t>Base du rostre hexagonale</a:t>
            </a:r>
          </a:p>
        </p:txBody>
      </p:sp>
      <p:sp>
        <p:nvSpPr>
          <p:cNvPr id="233" name="Ligne"/>
          <p:cNvSpPr/>
          <p:nvPr/>
        </p:nvSpPr>
        <p:spPr>
          <a:xfrm>
            <a:off x="2143107" y="1571611"/>
            <a:ext cx="3286148" cy="571506"/>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hipicephalus (Boophilus) annulatus…"/>
          <p:cNvSpPr txBox="1">
            <a:spLocks noGrp="1"/>
          </p:cNvSpPr>
          <p:nvPr>
            <p:ph idx="1"/>
          </p:nvPr>
        </p:nvSpPr>
        <p:spPr>
          <a:xfrm>
            <a:off x="285720" y="285727"/>
            <a:ext cx="8643998" cy="6357984"/>
          </a:xfrm>
          <a:prstGeom prst="rect">
            <a:avLst/>
          </a:prstGeom>
          <a:solidFill>
            <a:srgbClr val="002060"/>
          </a:solidFill>
        </p:spPr>
        <p:txBody>
          <a:bodyPr/>
          <a:lstStyle/>
          <a:p>
            <a:pPr>
              <a:spcBef>
                <a:spcPts val="600"/>
              </a:spcBef>
              <a:buSzTx/>
              <a:buNone/>
              <a:defRPr sz="2800">
                <a:solidFill>
                  <a:srgbClr val="FFFFFF"/>
                </a:solidFill>
                <a:latin typeface="Times New Roman"/>
                <a:ea typeface="Times New Roman"/>
                <a:cs typeface="Times New Roman"/>
                <a:sym typeface="Times New Roman"/>
              </a:defRPr>
            </a:pPr>
            <a:r>
              <a:t> </a:t>
            </a:r>
            <a:r>
              <a:rPr i="1"/>
              <a:t>Rhipicephalus (Boophilus) annulatus</a:t>
            </a:r>
          </a:p>
          <a:p>
            <a:pPr>
              <a:spcBef>
                <a:spcPts val="500"/>
              </a:spcBef>
              <a:buSzTx/>
              <a:buNone/>
              <a:defRPr sz="2400">
                <a:solidFill>
                  <a:srgbClr val="FFFFFF"/>
                </a:solidFill>
                <a:latin typeface="Times New Roman"/>
                <a:ea typeface="Times New Roman"/>
                <a:cs typeface="Times New Roman"/>
                <a:sym typeface="Times New Roman"/>
              </a:defRPr>
            </a:pPr>
            <a:r>
              <a:t>  . Tique à rostre court</a:t>
            </a:r>
          </a:p>
        </p:txBody>
      </p:sp>
      <p:pic>
        <p:nvPicPr>
          <p:cNvPr id="236" name="C:\Users\Pc\Downloads\Boophilus annulatus.png" descr="C:\Users\Pc\Downloads\Boophilus annulatus.png"/>
          <p:cNvPicPr>
            <a:picLocks noChangeAspect="1"/>
          </p:cNvPicPr>
          <p:nvPr/>
        </p:nvPicPr>
        <p:blipFill>
          <a:blip r:embed="rId2"/>
          <a:stretch>
            <a:fillRect/>
          </a:stretch>
        </p:blipFill>
        <p:spPr>
          <a:xfrm rot="16200000">
            <a:off x="3831428" y="1454926"/>
            <a:ext cx="5162550" cy="4824414"/>
          </a:xfrm>
          <a:prstGeom prst="rect">
            <a:avLst/>
          </a:prstGeom>
          <a:ln w="12700">
            <a:miter lim="400000"/>
          </a:ln>
        </p:spPr>
      </p:pic>
      <p:sp>
        <p:nvSpPr>
          <p:cNvPr id="237" name="Coxa I non échancré"/>
          <p:cNvSpPr txBox="1"/>
          <p:nvPr/>
        </p:nvSpPr>
        <p:spPr>
          <a:xfrm>
            <a:off x="1428728" y="1785926"/>
            <a:ext cx="2000264"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defRPr>
            </a:lvl1pPr>
          </a:lstStyle>
          <a:p>
            <a:r>
              <a:t>Coxa I non échancré</a:t>
            </a:r>
          </a:p>
        </p:txBody>
      </p:sp>
      <p:sp>
        <p:nvSpPr>
          <p:cNvPr id="238" name="Ligne"/>
          <p:cNvSpPr/>
          <p:nvPr/>
        </p:nvSpPr>
        <p:spPr>
          <a:xfrm>
            <a:off x="2857487" y="2143115"/>
            <a:ext cx="2928960" cy="285754"/>
          </a:xfrm>
          <a:prstGeom prst="line">
            <a:avLst/>
          </a:prstGeom>
          <a:ln>
            <a:solidFill>
              <a:srgbClr val="000000"/>
            </a:solidFill>
            <a:tailEnd type="triangle"/>
          </a:ln>
        </p:spPr>
        <p:txBody>
          <a:bodyPr lIns="45719" rIns="45719"/>
          <a:lstStyle/>
          <a:p>
            <a:endParaRPr/>
          </a:p>
        </p:txBody>
      </p:sp>
      <p:sp>
        <p:nvSpPr>
          <p:cNvPr id="239" name="Plaques adanales"/>
          <p:cNvSpPr txBox="1"/>
          <p:nvPr/>
        </p:nvSpPr>
        <p:spPr>
          <a:xfrm>
            <a:off x="785785" y="4071942"/>
            <a:ext cx="2714645"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latin typeface="Times New Roman"/>
                <a:ea typeface="Times New Roman"/>
                <a:cs typeface="Times New Roman"/>
                <a:sym typeface="Times New Roman"/>
              </a:defRPr>
            </a:lvl1pPr>
          </a:lstStyle>
          <a:p>
            <a:r>
              <a:t>Plaques adanales</a:t>
            </a:r>
          </a:p>
        </p:txBody>
      </p:sp>
      <p:sp>
        <p:nvSpPr>
          <p:cNvPr id="240" name="Ligne"/>
          <p:cNvSpPr/>
          <p:nvPr/>
        </p:nvSpPr>
        <p:spPr>
          <a:xfrm>
            <a:off x="3071801" y="4357694"/>
            <a:ext cx="2928959" cy="71439"/>
          </a:xfrm>
          <a:prstGeom prst="line">
            <a:avLst/>
          </a:prstGeom>
          <a:ln>
            <a:solidFill>
              <a:srgbClr val="000000"/>
            </a:solidFill>
            <a:tailEnd type="triangle"/>
          </a:ln>
        </p:spPr>
        <p:txBody>
          <a:bodyPr lIns="45719" rIns="45719"/>
          <a:lstStyle/>
          <a:p>
            <a:endParaRPr/>
          </a:p>
        </p:txBody>
      </p:sp>
      <p:sp>
        <p:nvSpPr>
          <p:cNvPr id="241" name="Ligne"/>
          <p:cNvSpPr/>
          <p:nvPr/>
        </p:nvSpPr>
        <p:spPr>
          <a:xfrm flipV="1">
            <a:off x="3071802" y="4214817"/>
            <a:ext cx="3500463" cy="142877"/>
          </a:xfrm>
          <a:prstGeom prst="line">
            <a:avLst/>
          </a:prstGeom>
          <a:ln>
            <a:solidFill>
              <a:srgbClr val="000000"/>
            </a:solidFill>
            <a:tailEnd type="triangle"/>
          </a:ln>
        </p:spPr>
        <p:txBody>
          <a:bodyPr lIns="45719" rIns="45719"/>
          <a:lstStyle/>
          <a:p>
            <a:endParaRPr/>
          </a:p>
        </p:txBody>
      </p:sp>
      <p:sp>
        <p:nvSpPr>
          <p:cNvPr id="242" name="Plaques accessoires"/>
          <p:cNvSpPr txBox="1"/>
          <p:nvPr/>
        </p:nvSpPr>
        <p:spPr>
          <a:xfrm>
            <a:off x="642909" y="4572008"/>
            <a:ext cx="2714645"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a:solidFill>
                  <a:srgbClr val="FFFFFF"/>
                </a:solidFill>
                <a:latin typeface="Times New Roman"/>
                <a:ea typeface="Times New Roman"/>
                <a:cs typeface="Times New Roman"/>
                <a:sym typeface="Times New Roman"/>
              </a:defRPr>
            </a:lvl1pPr>
          </a:lstStyle>
          <a:p>
            <a:r>
              <a:t>Plaques accessoires</a:t>
            </a:r>
          </a:p>
        </p:txBody>
      </p:sp>
      <p:sp>
        <p:nvSpPr>
          <p:cNvPr id="243" name="Ligne"/>
          <p:cNvSpPr/>
          <p:nvPr/>
        </p:nvSpPr>
        <p:spPr>
          <a:xfrm flipV="1">
            <a:off x="3286116" y="4643446"/>
            <a:ext cx="2357455" cy="285753"/>
          </a:xfrm>
          <a:prstGeom prst="line">
            <a:avLst/>
          </a:prstGeom>
          <a:ln>
            <a:solidFill>
              <a:srgbClr val="000000"/>
            </a:solidFill>
            <a:tailEnd type="triangle"/>
          </a:ln>
        </p:spPr>
        <p:txBody>
          <a:bodyPr lIns="45719" rIns="45719"/>
          <a:lstStyle/>
          <a:p>
            <a:endParaRPr/>
          </a:p>
        </p:txBody>
      </p:sp>
      <p:sp>
        <p:nvSpPr>
          <p:cNvPr id="244" name="Ligne"/>
          <p:cNvSpPr/>
          <p:nvPr/>
        </p:nvSpPr>
        <p:spPr>
          <a:xfrm flipV="1">
            <a:off x="3286115" y="4643446"/>
            <a:ext cx="3643340" cy="285753"/>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606778"/>
            <a:ext cx="8042276" cy="837754"/>
          </a:xfrm>
          <a:solidFill>
            <a:srgbClr val="800000"/>
          </a:solidFill>
        </p:spPr>
        <p:txBody>
          <a:bodyPr/>
          <a:lstStyle/>
          <a:p>
            <a:r>
              <a:rPr lang="fr-FR" dirty="0">
                <a:solidFill>
                  <a:schemeClr val="bg1"/>
                </a:solidFill>
                <a:latin typeface="Times New Roman"/>
                <a:cs typeface="Times New Roman"/>
              </a:rPr>
              <a:t>Symptômes</a:t>
            </a:r>
          </a:p>
        </p:txBody>
      </p:sp>
      <p:sp>
        <p:nvSpPr>
          <p:cNvPr id="3" name="Espace réservé du contenu 2"/>
          <p:cNvSpPr>
            <a:spLocks noGrp="1"/>
          </p:cNvSpPr>
          <p:nvPr>
            <p:ph idx="1"/>
          </p:nvPr>
        </p:nvSpPr>
        <p:spPr>
          <a:xfrm>
            <a:off x="549275" y="2235201"/>
            <a:ext cx="8042276" cy="3210559"/>
          </a:xfrm>
        </p:spPr>
        <p:txBody>
          <a:bodyPr/>
          <a:lstStyle/>
          <a:p>
            <a:pPr>
              <a:buClr>
                <a:schemeClr val="accent1">
                  <a:lumMod val="75000"/>
                </a:schemeClr>
              </a:buClr>
            </a:pPr>
            <a:r>
              <a:rPr lang="fr-FR" dirty="0">
                <a:solidFill>
                  <a:schemeClr val="tx1"/>
                </a:solidFill>
                <a:latin typeface="Times New Roman"/>
                <a:cs typeface="Times New Roman"/>
              </a:rPr>
              <a:t>hyperthermie supérieure à 40°C (atteignant parfois 42°C)</a:t>
            </a:r>
          </a:p>
          <a:p>
            <a:pPr>
              <a:buClr>
                <a:schemeClr val="accent1">
                  <a:lumMod val="75000"/>
                </a:schemeClr>
              </a:buClr>
            </a:pPr>
            <a:r>
              <a:rPr lang="fr-FR" dirty="0">
                <a:solidFill>
                  <a:schemeClr val="tx1"/>
                </a:solidFill>
                <a:latin typeface="Times New Roman"/>
                <a:cs typeface="Times New Roman"/>
              </a:rPr>
              <a:t>hypertrophie des nœuds lymphatiques     </a:t>
            </a:r>
          </a:p>
          <a:p>
            <a:pPr>
              <a:buClr>
                <a:schemeClr val="accent1">
                  <a:lumMod val="75000"/>
                </a:schemeClr>
              </a:buClr>
            </a:pPr>
            <a:r>
              <a:rPr lang="fr-FR" dirty="0">
                <a:solidFill>
                  <a:schemeClr val="tx1"/>
                </a:solidFill>
                <a:latin typeface="Times New Roman"/>
                <a:cs typeface="Times New Roman"/>
              </a:rPr>
              <a:t>Anorexie</a:t>
            </a:r>
          </a:p>
          <a:p>
            <a:pPr>
              <a:buClr>
                <a:schemeClr val="accent1">
                  <a:lumMod val="75000"/>
                </a:schemeClr>
              </a:buClr>
            </a:pPr>
            <a:r>
              <a:rPr lang="fr-FR" dirty="0">
                <a:solidFill>
                  <a:schemeClr val="tx1"/>
                </a:solidFill>
                <a:latin typeface="Times New Roman"/>
                <a:cs typeface="Times New Roman"/>
              </a:rPr>
              <a:t>Anémie d’origine hémolytique</a:t>
            </a:r>
          </a:p>
          <a:p>
            <a:pPr>
              <a:buClr>
                <a:schemeClr val="accent1">
                  <a:lumMod val="75000"/>
                </a:schemeClr>
              </a:buClr>
            </a:pPr>
            <a:r>
              <a:rPr lang="fr-FR" dirty="0">
                <a:solidFill>
                  <a:schemeClr val="tx1"/>
                </a:solidFill>
                <a:latin typeface="Times New Roman"/>
                <a:cs typeface="Times New Roman"/>
              </a:rPr>
              <a:t>Ictère d’apparition tardive </a:t>
            </a:r>
          </a:p>
        </p:txBody>
      </p:sp>
      <p:pic>
        <p:nvPicPr>
          <p:cNvPr id="5" name="Image 4" descr="C:\Users\user\Dropbox\Capture.PNG"/>
          <p:cNvPicPr/>
          <p:nvPr/>
        </p:nvPicPr>
        <p:blipFill>
          <a:blip r:embed="rId2"/>
          <a:srcRect/>
          <a:stretch>
            <a:fillRect/>
          </a:stretch>
        </p:blipFill>
        <p:spPr bwMode="auto">
          <a:xfrm>
            <a:off x="11938000" y="1621691"/>
            <a:ext cx="4699000" cy="3006971"/>
          </a:xfrm>
          <a:prstGeom prst="rect">
            <a:avLst/>
          </a:prstGeom>
          <a:noFill/>
          <a:ln w="9525">
            <a:noFill/>
            <a:miter lim="800000"/>
            <a:headEnd/>
            <a:tailEnd/>
          </a:ln>
        </p:spPr>
      </p:pic>
      <p:pic>
        <p:nvPicPr>
          <p:cNvPr id="6" name="Image 5"/>
          <p:cNvPicPr>
            <a:picLocks noChangeAspect="1"/>
          </p:cNvPicPr>
          <p:nvPr/>
        </p:nvPicPr>
        <p:blipFill>
          <a:blip r:embed="rId3"/>
          <a:stretch>
            <a:fillRect/>
          </a:stretch>
        </p:blipFill>
        <p:spPr>
          <a:xfrm>
            <a:off x="13614400" y="6858000"/>
            <a:ext cx="3022600" cy="2082800"/>
          </a:xfrm>
          <a:prstGeom prst="rect">
            <a:avLst/>
          </a:prstGeom>
        </p:spPr>
      </p:pic>
      <p:sp>
        <p:nvSpPr>
          <p:cNvPr id="4" name="Espace réservé du numéro de diapositive 3"/>
          <p:cNvSpPr>
            <a:spLocks noGrp="1"/>
          </p:cNvSpPr>
          <p:nvPr>
            <p:ph type="sldNum" sz="quarter" idx="12"/>
          </p:nvPr>
        </p:nvSpPr>
        <p:spPr>
          <a:xfrm>
            <a:off x="7897906" y="6251010"/>
            <a:ext cx="990600" cy="365125"/>
          </a:xfrm>
        </p:spPr>
        <p:txBody>
          <a:bodyPr/>
          <a:lstStyle/>
          <a:p>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35728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42" presetClass="path" presetSubtype="0" accel="50000" decel="50000" fill="hold" nodeType="withEffect">
                                  <p:stCondLst>
                                    <p:cond delay="0"/>
                                  </p:stCondLst>
                                  <p:childTnLst>
                                    <p:animMotion origin="layout" path="M 0 2.96296E-6 L -0.98403 0.25023 " pathEditMode="relative" rAng="0" ptsTypes="AA">
                                      <p:cBhvr>
                                        <p:cTn id="16" dur="1000" fill="hold"/>
                                        <p:tgtEl>
                                          <p:spTgt spid="5"/>
                                        </p:tgtEl>
                                        <p:attrNameLst>
                                          <p:attrName>ppt_x</p:attrName>
                                          <p:attrName>ppt_y</p:attrName>
                                        </p:attrNameLst>
                                      </p:cBhvr>
                                      <p:rCtr x="-49201" y="12500"/>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98403 0.25023 L 0.00017 2.96296E-6 " pathEditMode="relative" rAng="0" ptsTypes="AA">
                                      <p:cBhvr>
                                        <p:cTn id="20" dur="500" fill="hold"/>
                                        <p:tgtEl>
                                          <p:spTgt spid="5"/>
                                        </p:tgtEl>
                                        <p:attrNameLst>
                                          <p:attrName>ppt_x</p:attrName>
                                          <p:attrName>ppt_y</p:attrName>
                                        </p:attrNameLst>
                                      </p:cBhvr>
                                      <p:rCtr x="49201" y="-12523"/>
                                    </p:animMotion>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Hyalomma detritum (Hyalomma scupense) (mâle)…"/>
          <p:cNvSpPr txBox="1">
            <a:spLocks noGrp="1"/>
          </p:cNvSpPr>
          <p:nvPr>
            <p:ph idx="1"/>
          </p:nvPr>
        </p:nvSpPr>
        <p:spPr>
          <a:xfrm>
            <a:off x="214281" y="214290"/>
            <a:ext cx="8715438" cy="6429420"/>
          </a:xfrm>
          <a:prstGeom prst="rect">
            <a:avLst/>
          </a:prstGeom>
          <a:solidFill>
            <a:srgbClr val="002060"/>
          </a:solidFill>
        </p:spPr>
        <p:txBody>
          <a:bodyPr/>
          <a:lstStyle/>
          <a:p>
            <a:pPr>
              <a:buSzTx/>
              <a:buNone/>
              <a:defRPr i="1">
                <a:solidFill>
                  <a:srgbClr val="FFFFFF"/>
                </a:solidFill>
              </a:defRPr>
            </a:pPr>
            <a:r>
              <a:t> </a:t>
            </a:r>
            <a:r>
              <a:rPr sz="2800">
                <a:latin typeface="Times New Roman"/>
                <a:ea typeface="Times New Roman"/>
                <a:cs typeface="Times New Roman"/>
                <a:sym typeface="Times New Roman"/>
              </a:rPr>
              <a:t>Hyalomma detritum </a:t>
            </a:r>
            <a:r>
              <a:rPr sz="2800" i="0">
                <a:latin typeface="Times New Roman"/>
                <a:ea typeface="Times New Roman"/>
                <a:cs typeface="Times New Roman"/>
                <a:sym typeface="Times New Roman"/>
              </a:rPr>
              <a:t>(</a:t>
            </a:r>
            <a:r>
              <a:rPr sz="2800">
                <a:latin typeface="Times New Roman"/>
                <a:ea typeface="Times New Roman"/>
                <a:cs typeface="Times New Roman"/>
                <a:sym typeface="Times New Roman"/>
              </a:rPr>
              <a:t>Hyalomma scupense</a:t>
            </a:r>
            <a:r>
              <a:rPr sz="2800" i="0">
                <a:latin typeface="Times New Roman"/>
                <a:ea typeface="Times New Roman"/>
                <a:cs typeface="Times New Roman"/>
                <a:sym typeface="Times New Roman"/>
              </a:rPr>
              <a:t>) (mâle)</a:t>
            </a:r>
          </a:p>
          <a:p>
            <a:pPr>
              <a:spcBef>
                <a:spcPts val="600"/>
              </a:spcBef>
              <a:buSzTx/>
              <a:buNone/>
              <a:defRPr sz="2800">
                <a:solidFill>
                  <a:srgbClr val="FFFFFF"/>
                </a:solidFill>
                <a:latin typeface="Times New Roman"/>
                <a:ea typeface="Times New Roman"/>
                <a:cs typeface="Times New Roman"/>
                <a:sym typeface="Times New Roman"/>
              </a:defRPr>
            </a:pPr>
            <a:r>
              <a:t>   </a:t>
            </a:r>
            <a:r>
              <a:rPr sz="2400"/>
              <a:t> - tique longirostre, vectrice de </a:t>
            </a:r>
            <a:r>
              <a:rPr sz="2400" i="1"/>
              <a:t>Theileria annulata;</a:t>
            </a:r>
          </a:p>
          <a:p>
            <a:pPr>
              <a:spcBef>
                <a:spcPts val="500"/>
              </a:spcBef>
              <a:buSzTx/>
              <a:buNone/>
              <a:defRPr sz="2400" i="1">
                <a:solidFill>
                  <a:srgbClr val="FFFFFF"/>
                </a:solidFill>
                <a:latin typeface="Times New Roman"/>
                <a:ea typeface="Times New Roman"/>
                <a:cs typeface="Times New Roman"/>
                <a:sym typeface="Times New Roman"/>
              </a:defRPr>
            </a:pPr>
            <a:r>
              <a:t>     - </a:t>
            </a:r>
            <a:r>
              <a:rPr i="0"/>
              <a:t>pattes unicolores.</a:t>
            </a:r>
          </a:p>
          <a:p>
            <a:pPr>
              <a:buSzTx/>
              <a:buNone/>
              <a:defRPr>
                <a:solidFill>
                  <a:srgbClr val="FFFFFF"/>
                </a:solidFill>
              </a:defRPr>
            </a:pPr>
            <a:r>
              <a:t> </a:t>
            </a:r>
          </a:p>
        </p:txBody>
      </p:sp>
      <p:pic>
        <p:nvPicPr>
          <p:cNvPr id="247" name="Afficher l'image d'origine" descr="Afficher l'image d'origine"/>
          <p:cNvPicPr>
            <a:picLocks noChangeAspect="1"/>
          </p:cNvPicPr>
          <p:nvPr/>
        </p:nvPicPr>
        <p:blipFill>
          <a:blip r:embed="rId2"/>
          <a:stretch>
            <a:fillRect/>
          </a:stretch>
        </p:blipFill>
        <p:spPr>
          <a:xfrm>
            <a:off x="714348" y="1857363"/>
            <a:ext cx="7643867" cy="4643472"/>
          </a:xfrm>
          <a:prstGeom prst="rect">
            <a:avLst/>
          </a:prstGeom>
          <a:ln w="12700">
            <a:miter lim="400000"/>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orps"/>
          <p:cNvSpPr txBox="1">
            <a:spLocks noGrp="1"/>
          </p:cNvSpPr>
          <p:nvPr>
            <p:ph idx="1"/>
          </p:nvPr>
        </p:nvSpPr>
        <p:spPr>
          <a:xfrm>
            <a:off x="214281" y="214290"/>
            <a:ext cx="8715438" cy="6429420"/>
          </a:xfrm>
          <a:prstGeom prst="rect">
            <a:avLst/>
          </a:prstGeom>
          <a:solidFill>
            <a:srgbClr val="002060"/>
          </a:solidFill>
        </p:spPr>
        <p:txBody>
          <a:bodyPr/>
          <a:lstStyle/>
          <a:p>
            <a:pPr>
              <a:spcBef>
                <a:spcPts val="500"/>
              </a:spcBef>
              <a:buSzTx/>
              <a:buNone/>
              <a:defRPr sz="2400">
                <a:latin typeface="Times New Roman"/>
                <a:ea typeface="Times New Roman"/>
                <a:cs typeface="Times New Roman"/>
                <a:sym typeface="Times New Roman"/>
              </a:defRPr>
            </a:pPr>
            <a:r>
              <a:t> </a:t>
            </a:r>
          </a:p>
          <a:p>
            <a:pPr>
              <a:spcBef>
                <a:spcPts val="500"/>
              </a:spcBef>
              <a:buSzTx/>
              <a:buNone/>
              <a:defRPr sz="2400">
                <a:latin typeface="Times New Roman"/>
                <a:ea typeface="Times New Roman"/>
                <a:cs typeface="Times New Roman"/>
                <a:sym typeface="Times New Roman"/>
              </a:defRPr>
            </a:pPr>
            <a:r>
              <a:t> </a:t>
            </a:r>
          </a:p>
        </p:txBody>
      </p:sp>
      <p:pic>
        <p:nvPicPr>
          <p:cNvPr id="250" name="image25.png" descr="image25.png"/>
          <p:cNvPicPr>
            <a:picLocks noChangeAspect="1"/>
          </p:cNvPicPr>
          <p:nvPr/>
        </p:nvPicPr>
        <p:blipFill>
          <a:blip r:embed="rId2"/>
          <a:stretch>
            <a:fillRect/>
          </a:stretch>
        </p:blipFill>
        <p:spPr>
          <a:xfrm>
            <a:off x="1590675" y="576262"/>
            <a:ext cx="5962650" cy="5996010"/>
          </a:xfrm>
          <a:prstGeom prst="rect">
            <a:avLst/>
          </a:prstGeom>
          <a:ln w="12700">
            <a:miter lim="400000"/>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Ixodes ricinus  (tique longirostre)"/>
          <p:cNvSpPr txBox="1">
            <a:spLocks noGrp="1"/>
          </p:cNvSpPr>
          <p:nvPr>
            <p:ph idx="1"/>
          </p:nvPr>
        </p:nvSpPr>
        <p:spPr>
          <a:xfrm>
            <a:off x="214281" y="214290"/>
            <a:ext cx="8715438" cy="6429420"/>
          </a:xfrm>
          <a:prstGeom prst="rect">
            <a:avLst/>
          </a:prstGeom>
          <a:solidFill>
            <a:srgbClr val="002060"/>
          </a:solidFill>
        </p:spPr>
        <p:txBody>
          <a:bodyPr/>
          <a:lstStyle/>
          <a:p>
            <a:pPr>
              <a:spcBef>
                <a:spcPts val="600"/>
              </a:spcBef>
              <a:buSzTx/>
              <a:buNone/>
              <a:defRPr sz="2800" i="1"/>
            </a:pPr>
            <a:r>
              <a:t> </a:t>
            </a:r>
            <a:r>
              <a:rPr>
                <a:solidFill>
                  <a:srgbClr val="FFFFFF"/>
                </a:solidFill>
              </a:rPr>
              <a:t>Ixodes ricinus  </a:t>
            </a:r>
            <a:r>
              <a:rPr i="0">
                <a:solidFill>
                  <a:srgbClr val="FFFFFF"/>
                </a:solidFill>
              </a:rPr>
              <a:t>(tique longirostre)</a:t>
            </a:r>
          </a:p>
        </p:txBody>
      </p:sp>
      <p:pic>
        <p:nvPicPr>
          <p:cNvPr id="253" name="Afficher l'image d'origine" descr="Afficher l'image d'origine"/>
          <p:cNvPicPr>
            <a:picLocks noChangeAspect="1"/>
          </p:cNvPicPr>
          <p:nvPr/>
        </p:nvPicPr>
        <p:blipFill>
          <a:blip r:embed="rId2"/>
          <a:stretch>
            <a:fillRect/>
          </a:stretch>
        </p:blipFill>
        <p:spPr>
          <a:xfrm>
            <a:off x="3786182" y="1785926"/>
            <a:ext cx="5072099" cy="4786346"/>
          </a:xfrm>
          <a:prstGeom prst="rect">
            <a:avLst/>
          </a:prstGeom>
          <a:ln w="12700">
            <a:miter lim="400000"/>
          </a:ln>
        </p:spPr>
      </p:pic>
      <p:pic>
        <p:nvPicPr>
          <p:cNvPr id="254" name="Afficher l'image d'origine" descr="Afficher l'image d'origine"/>
          <p:cNvPicPr>
            <a:picLocks noChangeAspect="1"/>
          </p:cNvPicPr>
          <p:nvPr/>
        </p:nvPicPr>
        <p:blipFill>
          <a:blip r:embed="rId3"/>
          <a:stretch>
            <a:fillRect/>
          </a:stretch>
        </p:blipFill>
        <p:spPr>
          <a:xfrm rot="10800000">
            <a:off x="285720" y="1928801"/>
            <a:ext cx="3429025" cy="4357719"/>
          </a:xfrm>
          <a:prstGeom prst="rect">
            <a:avLst/>
          </a:prstGeom>
          <a:ln w="12700">
            <a:miter lim="400000"/>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Ixodes ricinus"/>
          <p:cNvSpPr txBox="1">
            <a:spLocks noGrp="1"/>
          </p:cNvSpPr>
          <p:nvPr>
            <p:ph idx="1"/>
          </p:nvPr>
        </p:nvSpPr>
        <p:spPr>
          <a:xfrm>
            <a:off x="214281" y="214290"/>
            <a:ext cx="8715438" cy="6429420"/>
          </a:xfrm>
          <a:prstGeom prst="rect">
            <a:avLst/>
          </a:prstGeom>
          <a:solidFill>
            <a:srgbClr val="002060"/>
          </a:solidFill>
        </p:spPr>
        <p:txBody>
          <a:bodyPr/>
          <a:lstStyle>
            <a:lvl1pPr>
              <a:spcBef>
                <a:spcPts val="600"/>
              </a:spcBef>
              <a:buSzTx/>
              <a:buNone/>
              <a:defRPr sz="2800" i="1">
                <a:solidFill>
                  <a:srgbClr val="FFFFFF"/>
                </a:solidFill>
              </a:defRPr>
            </a:lvl1pPr>
          </a:lstStyle>
          <a:p>
            <a:r>
              <a:t> Ixodes ricinus</a:t>
            </a:r>
          </a:p>
        </p:txBody>
      </p:sp>
      <p:pic>
        <p:nvPicPr>
          <p:cNvPr id="257" name="Afficher l'image d'origine" descr="Afficher l'image d'origine"/>
          <p:cNvPicPr>
            <a:picLocks noChangeAspect="1"/>
          </p:cNvPicPr>
          <p:nvPr/>
        </p:nvPicPr>
        <p:blipFill>
          <a:blip r:embed="rId2"/>
          <a:stretch>
            <a:fillRect/>
          </a:stretch>
        </p:blipFill>
        <p:spPr>
          <a:xfrm rot="5400000">
            <a:off x="3428991" y="1142984"/>
            <a:ext cx="5857917" cy="4857785"/>
          </a:xfrm>
          <a:prstGeom prst="rect">
            <a:avLst/>
          </a:prstGeom>
          <a:ln w="12700">
            <a:miter lim="400000"/>
          </a:ln>
        </p:spPr>
      </p:pic>
      <p:sp>
        <p:nvSpPr>
          <p:cNvPr id="258" name="Sillon anal"/>
          <p:cNvSpPr txBox="1"/>
          <p:nvPr/>
        </p:nvSpPr>
        <p:spPr>
          <a:xfrm>
            <a:off x="1857356" y="3643314"/>
            <a:ext cx="1857388" cy="42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solidFill>
                  <a:srgbClr val="FFFFFF"/>
                </a:solidFill>
              </a:defRPr>
            </a:lvl1pPr>
          </a:lstStyle>
          <a:p>
            <a:r>
              <a:t>Sillon anal</a:t>
            </a:r>
          </a:p>
        </p:txBody>
      </p:sp>
      <p:sp>
        <p:nvSpPr>
          <p:cNvPr id="259" name="Ligne"/>
          <p:cNvSpPr/>
          <p:nvPr/>
        </p:nvSpPr>
        <p:spPr>
          <a:xfrm>
            <a:off x="3357553" y="3929065"/>
            <a:ext cx="3000397" cy="1590"/>
          </a:xfrm>
          <a:prstGeom prst="line">
            <a:avLst/>
          </a:prstGeom>
          <a:ln>
            <a:solidFill>
              <a:srgbClr val="000000"/>
            </a:solidFill>
            <a:tailEnd type="triangle"/>
          </a:ln>
        </p:spPr>
        <p:txBody>
          <a:bodyPr lIns="45719" rIns="45719"/>
          <a:lstStyle/>
          <a:p>
            <a:endParaRPr/>
          </a:p>
        </p:txBody>
      </p:sp>
      <p:sp>
        <p:nvSpPr>
          <p:cNvPr id="260" name="anus"/>
          <p:cNvSpPr txBox="1"/>
          <p:nvPr/>
        </p:nvSpPr>
        <p:spPr>
          <a:xfrm>
            <a:off x="7500957" y="3071809"/>
            <a:ext cx="1143009"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vl1pPr>
          </a:lstStyle>
          <a:p>
            <a:r>
              <a:t>anus</a:t>
            </a:r>
          </a:p>
        </p:txBody>
      </p:sp>
      <p:sp>
        <p:nvSpPr>
          <p:cNvPr id="261" name="Ligne"/>
          <p:cNvSpPr/>
          <p:nvPr/>
        </p:nvSpPr>
        <p:spPr>
          <a:xfrm flipH="1">
            <a:off x="6429388" y="3302641"/>
            <a:ext cx="1071571" cy="483548"/>
          </a:xfrm>
          <a:prstGeom prst="line">
            <a:avLst/>
          </a:prstGeom>
          <a:ln>
            <a:solidFill>
              <a:srgbClr val="000000"/>
            </a:solidFill>
            <a:tailEnd type="triangle"/>
          </a:ln>
        </p:spPr>
        <p:txBody>
          <a:bodyPr lIns="45719" rIns="45719"/>
          <a:lstStyle/>
          <a:p>
            <a:endParaRPr/>
          </a:p>
        </p:txBody>
      </p:sp>
      <p:sp>
        <p:nvSpPr>
          <p:cNvPr id="262" name="Epine à l’extrémité du coxa I"/>
          <p:cNvSpPr txBox="1"/>
          <p:nvPr/>
        </p:nvSpPr>
        <p:spPr>
          <a:xfrm>
            <a:off x="428596" y="2000239"/>
            <a:ext cx="3357586"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solidFill>
                  <a:srgbClr val="FFFFFF"/>
                </a:solidFill>
              </a:defRPr>
            </a:lvl1pPr>
          </a:lstStyle>
          <a:p>
            <a:r>
              <a:t>Epine à l’extrémité du coxa I</a:t>
            </a:r>
          </a:p>
        </p:txBody>
      </p:sp>
      <p:sp>
        <p:nvSpPr>
          <p:cNvPr id="263" name="Ligne"/>
          <p:cNvSpPr/>
          <p:nvPr/>
        </p:nvSpPr>
        <p:spPr>
          <a:xfrm>
            <a:off x="3286116" y="2428868"/>
            <a:ext cx="3000397" cy="785818"/>
          </a:xfrm>
          <a:prstGeom prst="line">
            <a:avLst/>
          </a:prstGeom>
          <a:ln>
            <a:solidFill>
              <a:srgbClr val="000000"/>
            </a:solidFill>
            <a:tailEnd type="triangle"/>
          </a:ln>
        </p:spPr>
        <p:txBody>
          <a:bodyPr lIns="45719" rIns="45719"/>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ù"/>
          <p:cNvSpPr txBox="1">
            <a:spLocks noGrp="1"/>
          </p:cNvSpPr>
          <p:nvPr>
            <p:ph idx="1"/>
          </p:nvPr>
        </p:nvSpPr>
        <p:spPr>
          <a:xfrm>
            <a:off x="214282" y="285727"/>
            <a:ext cx="8643998" cy="6286546"/>
          </a:xfrm>
          <a:prstGeom prst="rect">
            <a:avLst/>
          </a:prstGeom>
          <a:solidFill>
            <a:srgbClr val="002060"/>
          </a:solidFill>
        </p:spPr>
        <p:txBody>
          <a:bodyPr/>
          <a:lstStyle/>
          <a:p>
            <a:r>
              <a:t>ù</a:t>
            </a:r>
          </a:p>
        </p:txBody>
      </p:sp>
      <p:pic>
        <p:nvPicPr>
          <p:cNvPr id="266" name="Afficher l'image d'origine" descr="Afficher l'image d'origine"/>
          <p:cNvPicPr>
            <a:picLocks noChangeAspect="1"/>
          </p:cNvPicPr>
          <p:nvPr/>
        </p:nvPicPr>
        <p:blipFill>
          <a:blip r:embed="rId2"/>
          <a:stretch>
            <a:fillRect/>
          </a:stretch>
        </p:blipFill>
        <p:spPr>
          <a:xfrm>
            <a:off x="714348" y="1285859"/>
            <a:ext cx="7643867" cy="5214975"/>
          </a:xfrm>
          <a:prstGeom prst="rect">
            <a:avLst/>
          </a:prstGeom>
          <a:ln w="12700">
            <a:miter lim="400000"/>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Ixodes ricinus  (mâle)"/>
          <p:cNvSpPr txBox="1">
            <a:spLocks noGrp="1"/>
          </p:cNvSpPr>
          <p:nvPr>
            <p:ph idx="1"/>
          </p:nvPr>
        </p:nvSpPr>
        <p:spPr>
          <a:xfrm>
            <a:off x="285720" y="285727"/>
            <a:ext cx="8643998" cy="6357984"/>
          </a:xfrm>
          <a:prstGeom prst="rect">
            <a:avLst/>
          </a:prstGeom>
          <a:solidFill>
            <a:srgbClr val="002060"/>
          </a:solidFill>
        </p:spPr>
        <p:txBody>
          <a:bodyPr/>
          <a:lstStyle/>
          <a:p>
            <a:pPr>
              <a:spcBef>
                <a:spcPts val="600"/>
              </a:spcBef>
              <a:buSzTx/>
              <a:buNone/>
              <a:defRPr sz="2800">
                <a:latin typeface="Times New Roman"/>
                <a:ea typeface="Times New Roman"/>
                <a:cs typeface="Times New Roman"/>
                <a:sym typeface="Times New Roman"/>
              </a:defRPr>
            </a:pPr>
            <a:r>
              <a:t> </a:t>
            </a:r>
            <a:r>
              <a:rPr i="1">
                <a:solidFill>
                  <a:srgbClr val="FFFFFF"/>
                </a:solidFill>
              </a:rPr>
              <a:t>Ixodes ricinus  </a:t>
            </a:r>
            <a:r>
              <a:rPr>
                <a:solidFill>
                  <a:srgbClr val="FFFFFF"/>
                </a:solidFill>
              </a:rPr>
              <a:t>(mâle)</a:t>
            </a:r>
          </a:p>
        </p:txBody>
      </p:sp>
      <p:pic>
        <p:nvPicPr>
          <p:cNvPr id="269" name="Afficher l'image d'origine" descr="Afficher l'image d'origine"/>
          <p:cNvPicPr>
            <a:picLocks noChangeAspect="1"/>
          </p:cNvPicPr>
          <p:nvPr/>
        </p:nvPicPr>
        <p:blipFill>
          <a:blip r:embed="rId2"/>
          <a:stretch>
            <a:fillRect/>
          </a:stretch>
        </p:blipFill>
        <p:spPr>
          <a:xfrm>
            <a:off x="285720" y="2143116"/>
            <a:ext cx="4643471" cy="4214843"/>
          </a:xfrm>
          <a:prstGeom prst="rect">
            <a:avLst/>
          </a:prstGeom>
          <a:ln w="12700">
            <a:miter lim="400000"/>
          </a:ln>
        </p:spPr>
      </p:pic>
      <p:pic>
        <p:nvPicPr>
          <p:cNvPr id="270" name="Afficher l'image d'origine" descr="Afficher l'image d'origine"/>
          <p:cNvPicPr>
            <a:picLocks noChangeAspect="1"/>
          </p:cNvPicPr>
          <p:nvPr/>
        </p:nvPicPr>
        <p:blipFill>
          <a:blip r:embed="rId3"/>
          <a:stretch>
            <a:fillRect/>
          </a:stretch>
        </p:blipFill>
        <p:spPr>
          <a:xfrm>
            <a:off x="5000628" y="2143116"/>
            <a:ext cx="3905245" cy="4205295"/>
          </a:xfrm>
          <a:prstGeom prst="rect">
            <a:avLst/>
          </a:prstGeom>
          <a:ln w="12700">
            <a:miter lim="400000"/>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19531"/>
            <a:ext cx="8042276" cy="699465"/>
          </a:xfrm>
          <a:solidFill>
            <a:srgbClr val="800000"/>
          </a:solidFill>
        </p:spPr>
        <p:txBody>
          <a:bodyPr/>
          <a:lstStyle/>
          <a:p>
            <a:r>
              <a:rPr lang="fr-FR" dirty="0">
                <a:solidFill>
                  <a:schemeClr val="bg1"/>
                </a:solidFill>
                <a:latin typeface="Times New Roman"/>
                <a:cs typeface="Times New Roman"/>
              </a:rPr>
              <a:t>Cycle évolutif</a:t>
            </a:r>
          </a:p>
        </p:txBody>
      </p:sp>
      <p:sp>
        <p:nvSpPr>
          <p:cNvPr id="9" name="ZoneTexte 8"/>
          <p:cNvSpPr txBox="1"/>
          <p:nvPr/>
        </p:nvSpPr>
        <p:spPr>
          <a:xfrm>
            <a:off x="2032000" y="6595533"/>
            <a:ext cx="184666" cy="369332"/>
          </a:xfrm>
          <a:prstGeom prst="rect">
            <a:avLst/>
          </a:prstGeom>
          <a:noFill/>
        </p:spPr>
        <p:txBody>
          <a:bodyPr wrap="none" rtlCol="0">
            <a:spAutoFit/>
          </a:bodyPr>
          <a:lstStyle/>
          <a:p>
            <a:endParaRPr lang="fr-FR" dirty="0"/>
          </a:p>
        </p:txBody>
      </p:sp>
      <p:sp>
        <p:nvSpPr>
          <p:cNvPr id="12" name="Rectangle 11"/>
          <p:cNvSpPr/>
          <p:nvPr/>
        </p:nvSpPr>
        <p:spPr>
          <a:xfrm>
            <a:off x="1150408" y="6000093"/>
            <a:ext cx="6647392" cy="830997"/>
          </a:xfrm>
          <a:prstGeom prst="rect">
            <a:avLst/>
          </a:prstGeom>
        </p:spPr>
        <p:txBody>
          <a:bodyPr wrap="square">
            <a:spAutoFit/>
          </a:bodyPr>
          <a:lstStyle/>
          <a:p>
            <a:pPr algn="ctr"/>
            <a:r>
              <a:rPr lang="fr-FR" sz="2400" dirty="0">
                <a:latin typeface="Times New Roman"/>
                <a:cs typeface="Times New Roman"/>
              </a:rPr>
              <a:t>Cycle évolutif de </a:t>
            </a:r>
            <a:r>
              <a:rPr lang="fr-FR" sz="2400" i="1" dirty="0">
                <a:latin typeface="Times New Roman"/>
                <a:cs typeface="Times New Roman"/>
              </a:rPr>
              <a:t>Theileria annulata</a:t>
            </a:r>
          </a:p>
          <a:p>
            <a:pPr algn="ctr"/>
            <a:r>
              <a:rPr lang="fr-FR" sz="2400" dirty="0">
                <a:latin typeface="Times New Roman"/>
                <a:cs typeface="Times New Roman"/>
              </a:rPr>
              <a:t>(Gharbi et </a:t>
            </a:r>
            <a:r>
              <a:rPr lang="fr-FR" sz="2400" dirty="0" err="1">
                <a:latin typeface="Times New Roman"/>
                <a:cs typeface="Times New Roman"/>
              </a:rPr>
              <a:t>Darghouth</a:t>
            </a:r>
            <a:r>
              <a:rPr lang="fr-FR" sz="2400" dirty="0">
                <a:latin typeface="Times New Roman"/>
                <a:cs typeface="Times New Roman"/>
              </a:rPr>
              <a:t>, 2015) </a:t>
            </a:r>
          </a:p>
        </p:txBody>
      </p:sp>
      <p:pic>
        <p:nvPicPr>
          <p:cNvPr id="30" name="Espace réservé du contenu 15"/>
          <p:cNvPicPr>
            <a:picLocks noGrp="1"/>
          </p:cNvPicPr>
          <p:nvPr>
            <p:ph idx="1"/>
          </p:nvPr>
        </p:nvPicPr>
        <p:blipFill>
          <a:blip r:embed="rId3">
            <a:extLst>
              <a:ext uri="{28A0092B-C50C-407E-A947-70E740481C1C}">
                <a14:useLocalDpi xmlns:a14="http://schemas.microsoft.com/office/drawing/2010/main" val="0"/>
              </a:ext>
            </a:extLst>
          </a:blip>
          <a:srcRect l="261" r="261"/>
          <a:stretch>
            <a:fillRect/>
          </a:stretch>
        </p:blipFill>
        <p:spPr bwMode="auto">
          <a:xfrm>
            <a:off x="407035" y="774383"/>
            <a:ext cx="8350885" cy="5321617"/>
          </a:xfrm>
          <a:prstGeom prst="rect">
            <a:avLst/>
          </a:prstGeom>
          <a:noFill/>
          <a:ln>
            <a:noFill/>
          </a:ln>
        </p:spPr>
      </p:pic>
      <p:sp>
        <p:nvSpPr>
          <p:cNvPr id="3" name="Espace réservé du numéro de diapositive 2"/>
          <p:cNvSpPr>
            <a:spLocks noGrp="1"/>
          </p:cNvSpPr>
          <p:nvPr>
            <p:ph type="sldNum" sz="quarter" idx="12"/>
          </p:nvPr>
        </p:nvSpPr>
        <p:spPr>
          <a:xfrm>
            <a:off x="7897906" y="6238681"/>
            <a:ext cx="990600" cy="365125"/>
          </a:xfrm>
        </p:spPr>
        <p:txBody>
          <a:bodyPr/>
          <a:lstStyle/>
          <a:p>
            <a:fld id="{7F5CE407-6216-4202-80E4-A30DC2F709B2}" type="slidenum">
              <a:rPr lang="en-US" sz="2000" smtClean="0">
                <a:solidFill>
                  <a:srgbClr val="000000"/>
                </a:solidFill>
                <a:latin typeface="Times New Roman"/>
                <a:cs typeface="Times New Roman"/>
              </a:rPr>
              <a:t>4</a:t>
            </a:fld>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66945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23F54-32E3-CF4D-A8E7-732D33B745B1}"/>
              </a:ext>
            </a:extLst>
          </p:cNvPr>
          <p:cNvSpPr>
            <a:spLocks noGrp="1"/>
          </p:cNvSpPr>
          <p:nvPr>
            <p:ph type="title"/>
          </p:nvPr>
        </p:nvSpPr>
        <p:spPr>
          <a:xfrm>
            <a:off x="531628" y="1244009"/>
            <a:ext cx="8378456" cy="609746"/>
          </a:xfrm>
        </p:spPr>
        <p:txBody>
          <a:bodyPr/>
          <a:lstStyle/>
          <a:p>
            <a:r>
              <a:rPr lang="fr-FR" cap="none" dirty="0"/>
              <a:t>Etalement sanguin (parasite Theileria annulata)</a:t>
            </a:r>
          </a:p>
        </p:txBody>
      </p:sp>
      <p:pic>
        <p:nvPicPr>
          <p:cNvPr id="4" name="Afficher l'image d'origine" descr="Afficher l'image d'origine">
            <a:extLst>
              <a:ext uri="{FF2B5EF4-FFF2-40B4-BE49-F238E27FC236}">
                <a16:creationId xmlns:a16="http://schemas.microsoft.com/office/drawing/2014/main" id="{BAC0EB6A-4A78-6640-A7F3-5E921BA23D4D}"/>
              </a:ext>
            </a:extLst>
          </p:cNvPr>
          <p:cNvPicPr>
            <a:picLocks noChangeAspect="1"/>
          </p:cNvPicPr>
          <p:nvPr/>
        </p:nvPicPr>
        <p:blipFill>
          <a:blip r:embed="rId2"/>
          <a:stretch>
            <a:fillRect/>
          </a:stretch>
        </p:blipFill>
        <p:spPr>
          <a:xfrm>
            <a:off x="1599388" y="2132691"/>
            <a:ext cx="6415446" cy="4564837"/>
          </a:xfrm>
          <a:prstGeom prst="rect">
            <a:avLst/>
          </a:prstGeom>
          <a:ln w="12700">
            <a:miter lim="400000"/>
          </a:ln>
        </p:spPr>
      </p:pic>
    </p:spTree>
    <p:extLst>
      <p:ext uri="{BB962C8B-B14F-4D97-AF65-F5344CB8AC3E}">
        <p14:creationId xmlns:p14="http://schemas.microsoft.com/office/powerpoint/2010/main" val="9180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930" y="227982"/>
            <a:ext cx="8042276" cy="1275316"/>
          </a:xfrm>
          <a:solidFill>
            <a:srgbClr val="800000"/>
          </a:solidFill>
        </p:spPr>
        <p:txBody>
          <a:bodyPr>
            <a:normAutofit fontScale="90000"/>
          </a:bodyPr>
          <a:lstStyle/>
          <a:p>
            <a:r>
              <a:rPr lang="fr-FR" sz="4800" dirty="0">
                <a:solidFill>
                  <a:schemeClr val="bg1"/>
                </a:solidFill>
                <a:latin typeface="Times New Roman" panose="02020603050405020304" pitchFamily="18" charset="0"/>
                <a:cs typeface="Times New Roman" panose="02020603050405020304" pitchFamily="18" charset="0"/>
              </a:rPr>
              <a:t>Généralités sur la  </a:t>
            </a:r>
            <a:br>
              <a:rPr lang="fr-FR" sz="4800" dirty="0">
                <a:solidFill>
                  <a:schemeClr val="bg1"/>
                </a:solidFill>
                <a:latin typeface="Times New Roman" panose="02020603050405020304" pitchFamily="18" charset="0"/>
                <a:cs typeface="Times New Roman" panose="02020603050405020304" pitchFamily="18" charset="0"/>
              </a:rPr>
            </a:br>
            <a:r>
              <a:rPr lang="fr-FR" sz="4000" b="1" dirty="0">
                <a:solidFill>
                  <a:schemeClr val="bg1"/>
                </a:solidFill>
                <a:latin typeface="Times New Roman" panose="02020603050405020304" pitchFamily="18" charset="0"/>
                <a:cs typeface="Times New Roman" panose="02020603050405020304" pitchFamily="18" charset="0"/>
              </a:rPr>
              <a:t>Babésiose</a:t>
            </a:r>
            <a:br>
              <a:rPr lang="fr-FR" dirty="0"/>
            </a:br>
            <a:endParaRPr lang="fr-FR" dirty="0"/>
          </a:p>
        </p:txBody>
      </p:sp>
      <p:sp>
        <p:nvSpPr>
          <p:cNvPr id="3" name="Espace réservé du contenu 2"/>
          <p:cNvSpPr>
            <a:spLocks noGrp="1"/>
          </p:cNvSpPr>
          <p:nvPr>
            <p:ph idx="1"/>
          </p:nvPr>
        </p:nvSpPr>
        <p:spPr>
          <a:xfrm>
            <a:off x="414867" y="1971163"/>
            <a:ext cx="1482725" cy="524932"/>
          </a:xfrm>
          <a:solidFill>
            <a:srgbClr val="800000"/>
          </a:solidFill>
        </p:spPr>
        <p:txBody>
          <a:bodyPr/>
          <a:lstStyle/>
          <a:p>
            <a:pPr marL="0" indent="0">
              <a:buNone/>
            </a:pPr>
            <a:r>
              <a:rPr lang="fr-FR" dirty="0">
                <a:solidFill>
                  <a:srgbClr val="FFFFFF"/>
                </a:solidFill>
                <a:latin typeface="Times New Roman"/>
                <a:cs typeface="Times New Roman"/>
              </a:rPr>
              <a:t>Définition</a:t>
            </a:r>
          </a:p>
        </p:txBody>
      </p:sp>
      <p:sp>
        <p:nvSpPr>
          <p:cNvPr id="4" name="ZoneTexte 3"/>
          <p:cNvSpPr txBox="1"/>
          <p:nvPr/>
        </p:nvSpPr>
        <p:spPr>
          <a:xfrm>
            <a:off x="414867" y="2521979"/>
            <a:ext cx="8176684" cy="524567"/>
          </a:xfrm>
          <a:prstGeom prst="rect">
            <a:avLst/>
          </a:prstGeom>
          <a:noFill/>
        </p:spPr>
        <p:txBody>
          <a:bodyPr wrap="square" rtlCol="0">
            <a:spAutoFit/>
          </a:bodyPr>
          <a:lstStyle/>
          <a:p>
            <a:pPr marL="361950" indent="-361950" defTabSz="966788">
              <a:lnSpc>
                <a:spcPct val="130000"/>
              </a:lnSpc>
            </a:pPr>
            <a:endParaRPr lang="fr-FR" sz="2400" dirty="0">
              <a:latin typeface="Times New Roman"/>
              <a:cs typeface="Times New Roman"/>
            </a:endParaRPr>
          </a:p>
        </p:txBody>
      </p:sp>
      <p:sp>
        <p:nvSpPr>
          <p:cNvPr id="5" name="Espace réservé du numéro de diapositive 4"/>
          <p:cNvSpPr>
            <a:spLocks noGrp="1"/>
          </p:cNvSpPr>
          <p:nvPr>
            <p:ph type="sldNum" sz="quarter" idx="12"/>
          </p:nvPr>
        </p:nvSpPr>
        <p:spPr>
          <a:xfrm>
            <a:off x="7897906" y="6238681"/>
            <a:ext cx="990600" cy="365125"/>
          </a:xfrm>
        </p:spPr>
        <p:txBody>
          <a:bodyPr/>
          <a:lstStyle/>
          <a:p>
            <a:endParaRPr lang="en-US" sz="2000" dirty="0">
              <a:solidFill>
                <a:srgbClr val="000000"/>
              </a:solidFill>
              <a:latin typeface="Times New Roman"/>
              <a:cs typeface="Times New Roman"/>
            </a:endParaRPr>
          </a:p>
        </p:txBody>
      </p:sp>
      <p:sp>
        <p:nvSpPr>
          <p:cNvPr id="6" name="ZoneTexte 5">
            <a:extLst>
              <a:ext uri="{FF2B5EF4-FFF2-40B4-BE49-F238E27FC236}">
                <a16:creationId xmlns:a16="http://schemas.microsoft.com/office/drawing/2014/main" id="{EBCEB93C-7E7D-5042-AA8F-32A6D713C6FF}"/>
              </a:ext>
            </a:extLst>
          </p:cNvPr>
          <p:cNvSpPr txBox="1"/>
          <p:nvPr/>
        </p:nvSpPr>
        <p:spPr>
          <a:xfrm>
            <a:off x="926276" y="2784262"/>
            <a:ext cx="7466930" cy="3046988"/>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La babésiose ou piroplasmose bovine est une grave maladie parasitaire des bovins adultes due à un protozoaire, petit parasite microscopique qui vit dans le sang des animaux atteints. Sa multiplication dans les globules rouges provoque leur éclatement, les parasites ainsi libérés vont parasiter d’autres globules et les faire éclater à nouveau. Tous les troubles observés découlent de ces phénomènes.</a:t>
            </a:r>
          </a:p>
        </p:txBody>
      </p:sp>
    </p:spTree>
    <p:extLst>
      <p:ext uri="{BB962C8B-B14F-4D97-AF65-F5344CB8AC3E}">
        <p14:creationId xmlns:p14="http://schemas.microsoft.com/office/powerpoint/2010/main" val="171171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1E4F245B-7012-4E41-85EF-0D49907AE7DF}"/>
              </a:ext>
            </a:extLst>
          </p:cNvPr>
          <p:cNvPicPr>
            <a:picLocks noGrp="1" noChangeAspect="1"/>
          </p:cNvPicPr>
          <p:nvPr>
            <p:ph idx="1"/>
          </p:nvPr>
        </p:nvPicPr>
        <p:blipFill>
          <a:blip r:embed="rId2"/>
          <a:stretch>
            <a:fillRect/>
          </a:stretch>
        </p:blipFill>
        <p:spPr>
          <a:xfrm>
            <a:off x="1717492" y="129473"/>
            <a:ext cx="4794843" cy="3422931"/>
          </a:xfrm>
        </p:spPr>
      </p:pic>
      <p:sp>
        <p:nvSpPr>
          <p:cNvPr id="8" name="ZoneTexte 7">
            <a:extLst>
              <a:ext uri="{FF2B5EF4-FFF2-40B4-BE49-F238E27FC236}">
                <a16:creationId xmlns:a16="http://schemas.microsoft.com/office/drawing/2014/main" id="{BD925DCC-FA24-184E-8287-D4E50C574ACF}"/>
              </a:ext>
            </a:extLst>
          </p:cNvPr>
          <p:cNvSpPr txBox="1"/>
          <p:nvPr/>
        </p:nvSpPr>
        <p:spPr>
          <a:xfrm>
            <a:off x="566443" y="3878082"/>
            <a:ext cx="8195041" cy="120032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Le « pissement de sang » qui correspond à l'émission d'urines foncées (rouges à noires) et mousseuses et le rétrécissement de l'anus qui entraîne l'émission de matières fécales par jets fins de la grosseur d'un doigt, projetés loin derrière l'animal constituent des signes caractéristiques de la babésiose ou piroplasmose bovine. </a:t>
            </a:r>
          </a:p>
        </p:txBody>
      </p:sp>
      <p:sp>
        <p:nvSpPr>
          <p:cNvPr id="2" name="ZoneTexte 1">
            <a:extLst>
              <a:ext uri="{FF2B5EF4-FFF2-40B4-BE49-F238E27FC236}">
                <a16:creationId xmlns:a16="http://schemas.microsoft.com/office/drawing/2014/main" id="{B680A1D2-BCFC-2C4B-A1C7-14E80B8345C7}"/>
              </a:ext>
            </a:extLst>
          </p:cNvPr>
          <p:cNvSpPr txBox="1"/>
          <p:nvPr/>
        </p:nvSpPr>
        <p:spPr>
          <a:xfrm>
            <a:off x="2764465" y="5172980"/>
            <a:ext cx="3005566" cy="307777"/>
          </a:xfrm>
          <a:prstGeom prst="rect">
            <a:avLst/>
          </a:prstGeom>
          <a:noFill/>
        </p:spPr>
        <p:txBody>
          <a:bodyPr wrap="none" rtlCol="0">
            <a:spAutoFit/>
          </a:bodyPr>
          <a:lstStyle/>
          <a:p>
            <a:r>
              <a:rPr lang="fr-FR" sz="1400" b="1" dirty="0"/>
              <a:t>Dr Didier GUERIN – GDS Creuse</a:t>
            </a:r>
            <a:endParaRPr lang="fr-FR" sz="1400" dirty="0"/>
          </a:p>
        </p:txBody>
      </p:sp>
    </p:spTree>
    <p:extLst>
      <p:ext uri="{BB962C8B-B14F-4D97-AF65-F5344CB8AC3E}">
        <p14:creationId xmlns:p14="http://schemas.microsoft.com/office/powerpoint/2010/main" val="107917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rps"/>
          <p:cNvSpPr txBox="1">
            <a:spLocks noGrp="1"/>
          </p:cNvSpPr>
          <p:nvPr>
            <p:ph idx="1"/>
          </p:nvPr>
        </p:nvSpPr>
        <p:spPr>
          <a:xfrm>
            <a:off x="214313" y="214312"/>
            <a:ext cx="8643937" cy="6500814"/>
          </a:xfrm>
          <a:prstGeom prst="rect">
            <a:avLst/>
          </a:prstGeom>
        </p:spPr>
        <p:txBody>
          <a:bodyPr/>
          <a:lstStyle/>
          <a:p>
            <a:r>
              <a:rPr lang="fr-CA" dirty="0"/>
              <a:t>Animal toucher</a:t>
            </a:r>
            <a:endParaRPr dirty="0"/>
          </a:p>
        </p:txBody>
      </p:sp>
      <p:pic>
        <p:nvPicPr>
          <p:cNvPr id="116" name="Interior of cattle-shed on Tunisian small holder farm: cattle, such as this high grade Holstein-Friesian bull and Hyalomma detritum, the tick vector of T. annulata, live together in such buildings; the ticks hiding in cracks and crevices in the walls." descr="Interior of cattle-shed on Tunisian small holder farm: cattle, such as this high grade Holstein-Friesian bull and Hyalomma detritum, the tick vector of T. annulata, live together in such buildings; the ticks hiding in cracks and crevices in the walls."/>
          <p:cNvPicPr>
            <a:picLocks noChangeAspect="1"/>
          </p:cNvPicPr>
          <p:nvPr/>
        </p:nvPicPr>
        <p:blipFill>
          <a:blip r:embed="rId2"/>
          <a:stretch>
            <a:fillRect/>
          </a:stretch>
        </p:blipFill>
        <p:spPr>
          <a:xfrm>
            <a:off x="1571597" y="2096723"/>
            <a:ext cx="5929368" cy="4421035"/>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orps"/>
          <p:cNvSpPr txBox="1">
            <a:spLocks noGrp="1"/>
          </p:cNvSpPr>
          <p:nvPr>
            <p:ph idx="1"/>
          </p:nvPr>
        </p:nvSpPr>
        <p:spPr>
          <a:xfrm>
            <a:off x="285720" y="214289"/>
            <a:ext cx="8572560" cy="6357984"/>
          </a:xfrm>
          <a:prstGeom prst="rect">
            <a:avLst/>
          </a:prstGeom>
        </p:spPr>
        <p:txBody>
          <a:bodyPr/>
          <a:lstStyle/>
          <a:p>
            <a:endParaRPr/>
          </a:p>
        </p:txBody>
      </p:sp>
      <p:pic>
        <p:nvPicPr>
          <p:cNvPr id="119" name="Afficher l'image d'origine" descr="Afficher l'image d'origine"/>
          <p:cNvPicPr>
            <a:picLocks noChangeAspect="1"/>
          </p:cNvPicPr>
          <p:nvPr/>
        </p:nvPicPr>
        <p:blipFill>
          <a:blip r:embed="rId2"/>
          <a:stretch>
            <a:fillRect/>
          </a:stretch>
        </p:blipFill>
        <p:spPr>
          <a:xfrm>
            <a:off x="928662" y="642917"/>
            <a:ext cx="7143801" cy="5715041"/>
          </a:xfrm>
          <a:prstGeom prst="rect">
            <a:avLst/>
          </a:prstGeom>
          <a:ln w="12700">
            <a:miter lim="400000"/>
          </a:ln>
        </p:spPr>
      </p:pic>
    </p:spTree>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23</TotalTime>
  <Words>717</Words>
  <Application>Microsoft Macintosh PowerPoint</Application>
  <PresentationFormat>Affichage à l'écran (4:3)</PresentationFormat>
  <Paragraphs>110</Paragraphs>
  <Slides>35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Gill Sans MT</vt:lpstr>
      <vt:lpstr>Tahoma</vt:lpstr>
      <vt:lpstr>Times New Roman</vt:lpstr>
      <vt:lpstr>Galerie</vt:lpstr>
      <vt:lpstr>Tp 4 de parasitologie</vt:lpstr>
      <vt:lpstr>Généralités sur la theilériose</vt:lpstr>
      <vt:lpstr>Symptômes</vt:lpstr>
      <vt:lpstr>Cycle évolutif</vt:lpstr>
      <vt:lpstr>Etalement sanguin (parasite Theileria annulata)</vt:lpstr>
      <vt:lpstr>Généralités sur la   Babésiose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4 de parasitologie</dc:title>
  <cp:lastModifiedBy>Utilisateur Microsoft Office</cp:lastModifiedBy>
  <cp:revision>5</cp:revision>
  <dcterms:modified xsi:type="dcterms:W3CDTF">2020-03-11T11:01:26Z</dcterms:modified>
</cp:coreProperties>
</file>