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5203150" cy="36004500"/>
  <p:notesSz cx="6858000" cy="9144000"/>
  <p:defaultTextStyle>
    <a:defPPr>
      <a:defRPr lang="fr-FR"/>
    </a:defPPr>
    <a:lvl1pPr algn="l" rtl="0" fontAlgn="base">
      <a:spcBef>
        <a:spcPct val="0"/>
      </a:spcBef>
      <a:spcAft>
        <a:spcPct val="0"/>
      </a:spcAft>
      <a:defRPr sz="6900" kern="1200">
        <a:solidFill>
          <a:schemeClr val="tx1"/>
        </a:solidFill>
        <a:latin typeface="Arial" pitchFamily="34" charset="0"/>
        <a:ea typeface="+mn-ea"/>
        <a:cs typeface="+mn-cs"/>
      </a:defRPr>
    </a:lvl1pPr>
    <a:lvl2pPr marL="457200" algn="l" rtl="0" fontAlgn="base">
      <a:spcBef>
        <a:spcPct val="0"/>
      </a:spcBef>
      <a:spcAft>
        <a:spcPct val="0"/>
      </a:spcAft>
      <a:defRPr sz="6900" kern="1200">
        <a:solidFill>
          <a:schemeClr val="tx1"/>
        </a:solidFill>
        <a:latin typeface="Arial" pitchFamily="34" charset="0"/>
        <a:ea typeface="+mn-ea"/>
        <a:cs typeface="+mn-cs"/>
      </a:defRPr>
    </a:lvl2pPr>
    <a:lvl3pPr marL="914400" algn="l" rtl="0" fontAlgn="base">
      <a:spcBef>
        <a:spcPct val="0"/>
      </a:spcBef>
      <a:spcAft>
        <a:spcPct val="0"/>
      </a:spcAft>
      <a:defRPr sz="6900" kern="1200">
        <a:solidFill>
          <a:schemeClr val="tx1"/>
        </a:solidFill>
        <a:latin typeface="Arial" pitchFamily="34" charset="0"/>
        <a:ea typeface="+mn-ea"/>
        <a:cs typeface="+mn-cs"/>
      </a:defRPr>
    </a:lvl3pPr>
    <a:lvl4pPr marL="1371600" algn="l" rtl="0" fontAlgn="base">
      <a:spcBef>
        <a:spcPct val="0"/>
      </a:spcBef>
      <a:spcAft>
        <a:spcPct val="0"/>
      </a:spcAft>
      <a:defRPr sz="6900" kern="1200">
        <a:solidFill>
          <a:schemeClr val="tx1"/>
        </a:solidFill>
        <a:latin typeface="Arial" pitchFamily="34" charset="0"/>
        <a:ea typeface="+mn-ea"/>
        <a:cs typeface="+mn-cs"/>
      </a:defRPr>
    </a:lvl4pPr>
    <a:lvl5pPr marL="1828800" algn="l" rtl="0" fontAlgn="base">
      <a:spcBef>
        <a:spcPct val="0"/>
      </a:spcBef>
      <a:spcAft>
        <a:spcPct val="0"/>
      </a:spcAft>
      <a:defRPr sz="6900" kern="1200">
        <a:solidFill>
          <a:schemeClr val="tx1"/>
        </a:solidFill>
        <a:latin typeface="Arial" pitchFamily="34" charset="0"/>
        <a:ea typeface="+mn-ea"/>
        <a:cs typeface="+mn-cs"/>
      </a:defRPr>
    </a:lvl5pPr>
    <a:lvl6pPr marL="2286000" algn="l" defTabSz="914400" rtl="0" eaLnBrk="1" latinLnBrk="0" hangingPunct="1">
      <a:defRPr sz="6900" kern="1200">
        <a:solidFill>
          <a:schemeClr val="tx1"/>
        </a:solidFill>
        <a:latin typeface="Arial" pitchFamily="34" charset="0"/>
        <a:ea typeface="+mn-ea"/>
        <a:cs typeface="+mn-cs"/>
      </a:defRPr>
    </a:lvl6pPr>
    <a:lvl7pPr marL="2743200" algn="l" defTabSz="914400" rtl="0" eaLnBrk="1" latinLnBrk="0" hangingPunct="1">
      <a:defRPr sz="6900" kern="1200">
        <a:solidFill>
          <a:schemeClr val="tx1"/>
        </a:solidFill>
        <a:latin typeface="Arial" pitchFamily="34" charset="0"/>
        <a:ea typeface="+mn-ea"/>
        <a:cs typeface="+mn-cs"/>
      </a:defRPr>
    </a:lvl7pPr>
    <a:lvl8pPr marL="3200400" algn="l" defTabSz="914400" rtl="0" eaLnBrk="1" latinLnBrk="0" hangingPunct="1">
      <a:defRPr sz="6900" kern="1200">
        <a:solidFill>
          <a:schemeClr val="tx1"/>
        </a:solidFill>
        <a:latin typeface="Arial" pitchFamily="34" charset="0"/>
        <a:ea typeface="+mn-ea"/>
        <a:cs typeface="+mn-cs"/>
      </a:defRPr>
    </a:lvl8pPr>
    <a:lvl9pPr marL="3657600" algn="l" defTabSz="914400" rtl="0" eaLnBrk="1" latinLnBrk="0" hangingPunct="1">
      <a:defRPr sz="69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0000"/>
    <a:srgbClr val="66CCFF"/>
    <a:srgbClr val="A9DAF5"/>
    <a:srgbClr val="B5DFE9"/>
    <a:srgbClr val="FF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5" d="100"/>
          <a:sy n="15" d="100"/>
        </p:scale>
        <p:origin x="2820" y="66"/>
      </p:cViewPr>
      <p:guideLst>
        <p:guide orient="horz" pos="11340"/>
        <p:guide pos="79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90713" y="11185525"/>
            <a:ext cx="21421725" cy="7716838"/>
          </a:xfrm>
        </p:spPr>
        <p:txBody>
          <a:bodyPr/>
          <a:lstStyle/>
          <a:p>
            <a:r>
              <a:rPr lang="fr-FR"/>
              <a:t>Cliquez pour modifier le style du titre</a:t>
            </a:r>
          </a:p>
        </p:txBody>
      </p:sp>
      <p:sp>
        <p:nvSpPr>
          <p:cNvPr id="3" name="Sous-titre 2"/>
          <p:cNvSpPr>
            <a:spLocks noGrp="1"/>
          </p:cNvSpPr>
          <p:nvPr>
            <p:ph type="subTitle" idx="1"/>
          </p:nvPr>
        </p:nvSpPr>
        <p:spPr>
          <a:xfrm>
            <a:off x="3779838" y="20402550"/>
            <a:ext cx="17643475" cy="92011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2474490-6E15-4D80-9282-4153F8F882F0}"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453402D-7E11-48D6-8B3E-47229C613CB1}"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8272125" y="1441450"/>
            <a:ext cx="5670550" cy="307213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260475" y="1441450"/>
            <a:ext cx="16859250" cy="307213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7B1E7F37-7170-421A-AC9A-3B2AB53DC41B}"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7DB1DC9-F629-4A66-A37D-D99F4765B2B6}"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990725" y="23136225"/>
            <a:ext cx="21423313" cy="7151688"/>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1990725" y="15260638"/>
            <a:ext cx="21423313" cy="78755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2A35BB9A-EED6-457C-B561-DD365B0905F7}"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260475" y="8401050"/>
            <a:ext cx="11264900" cy="2376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2677775" y="8401050"/>
            <a:ext cx="11264900" cy="23761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8D000E8E-CF76-449E-9D67-270283462DD8}"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1260475" y="8059738"/>
            <a:ext cx="11134725"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260475" y="11418888"/>
            <a:ext cx="11134725" cy="20743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2803188" y="8059738"/>
            <a:ext cx="11139487" cy="3359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12803188" y="11418888"/>
            <a:ext cx="11139487" cy="207438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71623CCC-80DB-4BFA-8B33-B8062D350946}"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39F7ABE9-0B95-47AE-BA95-48D61C7B3A1E}"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948E6BB7-A998-4A02-B8EA-3534021B712A}"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60475" y="1433513"/>
            <a:ext cx="8291513" cy="6100762"/>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9853613" y="1433513"/>
            <a:ext cx="14089062" cy="30729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260475" y="7534275"/>
            <a:ext cx="8291513" cy="24628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74D6C3C7-E2AF-4DFF-9308-7B09FC7A18DC}"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40300" y="25203150"/>
            <a:ext cx="15120938" cy="2974975"/>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4940300" y="3217863"/>
            <a:ext cx="15120938" cy="21602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4940300" y="28178125"/>
            <a:ext cx="15120938" cy="4225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78EC7CB8-722A-4DD5-8B25-4E9D3D7F8AFC}"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60475" y="1441450"/>
            <a:ext cx="22682200" cy="6000750"/>
          </a:xfrm>
          <a:prstGeom prst="rect">
            <a:avLst/>
          </a:prstGeom>
          <a:noFill/>
          <a:ln w="9525">
            <a:noFill/>
            <a:miter lim="800000"/>
            <a:headEnd/>
            <a:tailEnd/>
          </a:ln>
          <a:effectLst/>
        </p:spPr>
        <p:txBody>
          <a:bodyPr vert="horz" wrap="square" lIns="349758" tIns="174879" rIns="349758" bIns="174879"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1260475" y="8401050"/>
            <a:ext cx="22682200" cy="23761700"/>
          </a:xfrm>
          <a:prstGeom prst="rect">
            <a:avLst/>
          </a:prstGeom>
          <a:noFill/>
          <a:ln w="9525">
            <a:noFill/>
            <a:miter lim="800000"/>
            <a:headEnd/>
            <a:tailEnd/>
          </a:ln>
          <a:effectLst/>
        </p:spPr>
        <p:txBody>
          <a:bodyPr vert="horz" wrap="square" lIns="349758" tIns="174879" rIns="349758" bIns="174879"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1260475" y="32788225"/>
            <a:ext cx="5880100" cy="2500313"/>
          </a:xfrm>
          <a:prstGeom prst="rect">
            <a:avLst/>
          </a:prstGeom>
          <a:noFill/>
          <a:ln w="9525">
            <a:noFill/>
            <a:miter lim="800000"/>
            <a:headEnd/>
            <a:tailEnd/>
          </a:ln>
          <a:effectLst/>
        </p:spPr>
        <p:txBody>
          <a:bodyPr vert="horz" wrap="square" lIns="349758" tIns="174879" rIns="349758" bIns="174879" numCol="1" anchor="t" anchorCtr="0" compatLnSpc="1">
            <a:prstTxWarp prst="textNoShape">
              <a:avLst/>
            </a:prstTxWarp>
          </a:bodyPr>
          <a:lstStyle>
            <a:lvl1pPr defTabSz="3497263">
              <a:defRPr sz="5400"/>
            </a:lvl1pPr>
          </a:lstStyle>
          <a:p>
            <a:endParaRPr lang="fr-FR"/>
          </a:p>
        </p:txBody>
      </p:sp>
      <p:sp>
        <p:nvSpPr>
          <p:cNvPr id="1029" name="Rectangle 5"/>
          <p:cNvSpPr>
            <a:spLocks noGrp="1" noChangeArrowheads="1"/>
          </p:cNvSpPr>
          <p:nvPr>
            <p:ph type="ftr" sz="quarter" idx="3"/>
          </p:nvPr>
        </p:nvSpPr>
        <p:spPr bwMode="auto">
          <a:xfrm>
            <a:off x="8610600" y="32788225"/>
            <a:ext cx="7981950" cy="2500313"/>
          </a:xfrm>
          <a:prstGeom prst="rect">
            <a:avLst/>
          </a:prstGeom>
          <a:noFill/>
          <a:ln w="9525">
            <a:noFill/>
            <a:miter lim="800000"/>
            <a:headEnd/>
            <a:tailEnd/>
          </a:ln>
          <a:effectLst/>
        </p:spPr>
        <p:txBody>
          <a:bodyPr vert="horz" wrap="square" lIns="349758" tIns="174879" rIns="349758" bIns="174879" numCol="1" anchor="t" anchorCtr="0" compatLnSpc="1">
            <a:prstTxWarp prst="textNoShape">
              <a:avLst/>
            </a:prstTxWarp>
          </a:bodyPr>
          <a:lstStyle>
            <a:lvl1pPr algn="ctr" defTabSz="3497263">
              <a:defRPr sz="5400"/>
            </a:lvl1pPr>
          </a:lstStyle>
          <a:p>
            <a:endParaRPr lang="fr-FR"/>
          </a:p>
        </p:txBody>
      </p:sp>
      <p:sp>
        <p:nvSpPr>
          <p:cNvPr id="1030" name="Rectangle 6"/>
          <p:cNvSpPr>
            <a:spLocks noGrp="1" noChangeArrowheads="1"/>
          </p:cNvSpPr>
          <p:nvPr>
            <p:ph type="sldNum" sz="quarter" idx="4"/>
          </p:nvPr>
        </p:nvSpPr>
        <p:spPr bwMode="auto">
          <a:xfrm>
            <a:off x="18062575" y="32788225"/>
            <a:ext cx="5880100" cy="2500313"/>
          </a:xfrm>
          <a:prstGeom prst="rect">
            <a:avLst/>
          </a:prstGeom>
          <a:noFill/>
          <a:ln w="9525">
            <a:noFill/>
            <a:miter lim="800000"/>
            <a:headEnd/>
            <a:tailEnd/>
          </a:ln>
          <a:effectLst/>
        </p:spPr>
        <p:txBody>
          <a:bodyPr vert="horz" wrap="square" lIns="349758" tIns="174879" rIns="349758" bIns="174879" numCol="1" anchor="t" anchorCtr="0" compatLnSpc="1">
            <a:prstTxWarp prst="textNoShape">
              <a:avLst/>
            </a:prstTxWarp>
          </a:bodyPr>
          <a:lstStyle>
            <a:lvl1pPr algn="r" defTabSz="3497263">
              <a:defRPr sz="5400"/>
            </a:lvl1pPr>
          </a:lstStyle>
          <a:p>
            <a:fld id="{7E2E6D51-5C35-4258-81AA-1423D6C2EC3E}"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263" rtl="0" fontAlgn="base">
        <a:spcBef>
          <a:spcPct val="0"/>
        </a:spcBef>
        <a:spcAft>
          <a:spcPct val="0"/>
        </a:spcAft>
        <a:defRPr sz="16800">
          <a:solidFill>
            <a:schemeClr val="tx2"/>
          </a:solidFill>
          <a:latin typeface="+mj-lt"/>
          <a:ea typeface="+mj-ea"/>
          <a:cs typeface="+mj-cs"/>
        </a:defRPr>
      </a:lvl1pPr>
      <a:lvl2pPr algn="ctr" defTabSz="3497263" rtl="0" fontAlgn="base">
        <a:spcBef>
          <a:spcPct val="0"/>
        </a:spcBef>
        <a:spcAft>
          <a:spcPct val="0"/>
        </a:spcAft>
        <a:defRPr sz="16800">
          <a:solidFill>
            <a:schemeClr val="tx2"/>
          </a:solidFill>
          <a:latin typeface="Arial" pitchFamily="34" charset="0"/>
        </a:defRPr>
      </a:lvl2pPr>
      <a:lvl3pPr algn="ctr" defTabSz="3497263" rtl="0" fontAlgn="base">
        <a:spcBef>
          <a:spcPct val="0"/>
        </a:spcBef>
        <a:spcAft>
          <a:spcPct val="0"/>
        </a:spcAft>
        <a:defRPr sz="16800">
          <a:solidFill>
            <a:schemeClr val="tx2"/>
          </a:solidFill>
          <a:latin typeface="Arial" pitchFamily="34" charset="0"/>
        </a:defRPr>
      </a:lvl3pPr>
      <a:lvl4pPr algn="ctr" defTabSz="3497263" rtl="0" fontAlgn="base">
        <a:spcBef>
          <a:spcPct val="0"/>
        </a:spcBef>
        <a:spcAft>
          <a:spcPct val="0"/>
        </a:spcAft>
        <a:defRPr sz="16800">
          <a:solidFill>
            <a:schemeClr val="tx2"/>
          </a:solidFill>
          <a:latin typeface="Arial" pitchFamily="34" charset="0"/>
        </a:defRPr>
      </a:lvl4pPr>
      <a:lvl5pPr algn="ctr" defTabSz="3497263" rtl="0" fontAlgn="base">
        <a:spcBef>
          <a:spcPct val="0"/>
        </a:spcBef>
        <a:spcAft>
          <a:spcPct val="0"/>
        </a:spcAft>
        <a:defRPr sz="16800">
          <a:solidFill>
            <a:schemeClr val="tx2"/>
          </a:solidFill>
          <a:latin typeface="Arial" pitchFamily="34" charset="0"/>
        </a:defRPr>
      </a:lvl5pPr>
      <a:lvl6pPr marL="457200" algn="ctr" defTabSz="3497263" rtl="0" fontAlgn="base">
        <a:spcBef>
          <a:spcPct val="0"/>
        </a:spcBef>
        <a:spcAft>
          <a:spcPct val="0"/>
        </a:spcAft>
        <a:defRPr sz="16800">
          <a:solidFill>
            <a:schemeClr val="tx2"/>
          </a:solidFill>
          <a:latin typeface="Arial" pitchFamily="34" charset="0"/>
        </a:defRPr>
      </a:lvl6pPr>
      <a:lvl7pPr marL="914400" algn="ctr" defTabSz="3497263" rtl="0" fontAlgn="base">
        <a:spcBef>
          <a:spcPct val="0"/>
        </a:spcBef>
        <a:spcAft>
          <a:spcPct val="0"/>
        </a:spcAft>
        <a:defRPr sz="16800">
          <a:solidFill>
            <a:schemeClr val="tx2"/>
          </a:solidFill>
          <a:latin typeface="Arial" pitchFamily="34" charset="0"/>
        </a:defRPr>
      </a:lvl7pPr>
      <a:lvl8pPr marL="1371600" algn="ctr" defTabSz="3497263" rtl="0" fontAlgn="base">
        <a:spcBef>
          <a:spcPct val="0"/>
        </a:spcBef>
        <a:spcAft>
          <a:spcPct val="0"/>
        </a:spcAft>
        <a:defRPr sz="16800">
          <a:solidFill>
            <a:schemeClr val="tx2"/>
          </a:solidFill>
          <a:latin typeface="Arial" pitchFamily="34" charset="0"/>
        </a:defRPr>
      </a:lvl8pPr>
      <a:lvl9pPr marL="1828800" algn="ctr" defTabSz="3497263" rtl="0" fontAlgn="base">
        <a:spcBef>
          <a:spcPct val="0"/>
        </a:spcBef>
        <a:spcAft>
          <a:spcPct val="0"/>
        </a:spcAft>
        <a:defRPr sz="16800">
          <a:solidFill>
            <a:schemeClr val="tx2"/>
          </a:solidFill>
          <a:latin typeface="Arial" pitchFamily="34" charset="0"/>
        </a:defRPr>
      </a:lvl9pPr>
    </p:titleStyle>
    <p:bodyStyle>
      <a:lvl1pPr marL="1311275" indent="-1311275" algn="l" defTabSz="3497263" rtl="0" fontAlgn="base">
        <a:spcBef>
          <a:spcPct val="20000"/>
        </a:spcBef>
        <a:spcAft>
          <a:spcPct val="0"/>
        </a:spcAft>
        <a:buChar char="•"/>
        <a:defRPr sz="12200">
          <a:solidFill>
            <a:schemeClr val="tx1"/>
          </a:solidFill>
          <a:latin typeface="+mn-lt"/>
          <a:ea typeface="+mn-ea"/>
          <a:cs typeface="+mn-cs"/>
        </a:defRPr>
      </a:lvl1pPr>
      <a:lvl2pPr marL="2841625" indent="-1092200" algn="l" defTabSz="3497263" rtl="0" fontAlgn="base">
        <a:spcBef>
          <a:spcPct val="20000"/>
        </a:spcBef>
        <a:spcAft>
          <a:spcPct val="0"/>
        </a:spcAft>
        <a:buChar char="–"/>
        <a:defRPr sz="10700">
          <a:solidFill>
            <a:schemeClr val="tx1"/>
          </a:solidFill>
          <a:latin typeface="+mn-lt"/>
        </a:defRPr>
      </a:lvl2pPr>
      <a:lvl3pPr marL="4371975" indent="-874713" algn="l" defTabSz="3497263" rtl="0" fontAlgn="base">
        <a:spcBef>
          <a:spcPct val="20000"/>
        </a:spcBef>
        <a:spcAft>
          <a:spcPct val="0"/>
        </a:spcAft>
        <a:buChar char="•"/>
        <a:defRPr sz="9200">
          <a:solidFill>
            <a:schemeClr val="tx1"/>
          </a:solidFill>
          <a:latin typeface="+mn-lt"/>
        </a:defRPr>
      </a:lvl3pPr>
      <a:lvl4pPr marL="6121400" indent="-874713" algn="l" defTabSz="3497263" rtl="0" fontAlgn="base">
        <a:spcBef>
          <a:spcPct val="20000"/>
        </a:spcBef>
        <a:spcAft>
          <a:spcPct val="0"/>
        </a:spcAft>
        <a:buChar char="–"/>
        <a:defRPr sz="7700">
          <a:solidFill>
            <a:schemeClr val="tx1"/>
          </a:solidFill>
          <a:latin typeface="+mn-lt"/>
        </a:defRPr>
      </a:lvl4pPr>
      <a:lvl5pPr marL="7869238" indent="-874713" algn="l" defTabSz="3497263" rtl="0" fontAlgn="base">
        <a:spcBef>
          <a:spcPct val="20000"/>
        </a:spcBef>
        <a:spcAft>
          <a:spcPct val="0"/>
        </a:spcAft>
        <a:buChar char="»"/>
        <a:defRPr sz="7700">
          <a:solidFill>
            <a:schemeClr val="tx1"/>
          </a:solidFill>
          <a:latin typeface="+mn-lt"/>
        </a:defRPr>
      </a:lvl5pPr>
      <a:lvl6pPr marL="8326438" indent="-874713" algn="l" defTabSz="3497263" rtl="0" fontAlgn="base">
        <a:spcBef>
          <a:spcPct val="20000"/>
        </a:spcBef>
        <a:spcAft>
          <a:spcPct val="0"/>
        </a:spcAft>
        <a:buChar char="»"/>
        <a:defRPr sz="7700">
          <a:solidFill>
            <a:schemeClr val="tx1"/>
          </a:solidFill>
          <a:latin typeface="+mn-lt"/>
        </a:defRPr>
      </a:lvl6pPr>
      <a:lvl7pPr marL="8783638" indent="-874713" algn="l" defTabSz="3497263" rtl="0" fontAlgn="base">
        <a:spcBef>
          <a:spcPct val="20000"/>
        </a:spcBef>
        <a:spcAft>
          <a:spcPct val="0"/>
        </a:spcAft>
        <a:buChar char="»"/>
        <a:defRPr sz="7700">
          <a:solidFill>
            <a:schemeClr val="tx1"/>
          </a:solidFill>
          <a:latin typeface="+mn-lt"/>
        </a:defRPr>
      </a:lvl7pPr>
      <a:lvl8pPr marL="9240838" indent="-874713" algn="l" defTabSz="3497263" rtl="0" fontAlgn="base">
        <a:spcBef>
          <a:spcPct val="20000"/>
        </a:spcBef>
        <a:spcAft>
          <a:spcPct val="0"/>
        </a:spcAft>
        <a:buChar char="»"/>
        <a:defRPr sz="7700">
          <a:solidFill>
            <a:schemeClr val="tx1"/>
          </a:solidFill>
          <a:latin typeface="+mn-lt"/>
        </a:defRPr>
      </a:lvl8pPr>
      <a:lvl9pPr marL="9698038" indent="-874713" algn="l" defTabSz="3497263" rtl="0" fontAlgn="base">
        <a:spcBef>
          <a:spcPct val="20000"/>
        </a:spcBef>
        <a:spcAft>
          <a:spcPct val="0"/>
        </a:spcAft>
        <a:buChar char="»"/>
        <a:defRPr sz="77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e 153"/>
          <p:cNvGrpSpPr/>
          <p:nvPr/>
        </p:nvGrpSpPr>
        <p:grpSpPr>
          <a:xfrm>
            <a:off x="1224311" y="10441411"/>
            <a:ext cx="11089232" cy="7399008"/>
            <a:chOff x="863801" y="20738553"/>
            <a:chExt cx="11930146" cy="7179236"/>
          </a:xfrm>
        </p:grpSpPr>
        <p:grpSp>
          <p:nvGrpSpPr>
            <p:cNvPr id="155" name="Groupe 148"/>
            <p:cNvGrpSpPr/>
            <p:nvPr/>
          </p:nvGrpSpPr>
          <p:grpSpPr>
            <a:xfrm>
              <a:off x="863801" y="20738553"/>
              <a:ext cx="11930146" cy="7056785"/>
              <a:chOff x="863801" y="20738553"/>
              <a:chExt cx="11930146" cy="7056785"/>
            </a:xfrm>
          </p:grpSpPr>
          <p:grpSp>
            <p:nvGrpSpPr>
              <p:cNvPr id="157" name="Groupe 140"/>
              <p:cNvGrpSpPr/>
              <p:nvPr/>
            </p:nvGrpSpPr>
            <p:grpSpPr>
              <a:xfrm>
                <a:off x="863801" y="20738553"/>
                <a:ext cx="11930146" cy="7056785"/>
                <a:chOff x="575445" y="21859902"/>
                <a:chExt cx="11930146" cy="11927502"/>
              </a:xfrm>
              <a:blipFill>
                <a:blip r:embed="rId2"/>
                <a:tile tx="0" ty="0" sx="100000" sy="100000" flip="none" algn="tl"/>
              </a:blipFill>
            </p:grpSpPr>
            <p:sp>
              <p:nvSpPr>
                <p:cNvPr id="159" name="AutoShape 831"/>
                <p:cNvSpPr>
                  <a:spLocks noChangeArrowheads="1"/>
                </p:cNvSpPr>
                <p:nvPr/>
              </p:nvSpPr>
              <p:spPr bwMode="auto">
                <a:xfrm>
                  <a:off x="575445" y="22288529"/>
                  <a:ext cx="11930146" cy="11498875"/>
                </a:xfrm>
                <a:prstGeom prst="roundRect">
                  <a:avLst>
                    <a:gd name="adj" fmla="val 2472"/>
                  </a:avLst>
                </a:prstGeom>
                <a:grp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defTabSz="3497263"/>
                  <a:endParaRPr lang="fr-FR"/>
                </a:p>
              </p:txBody>
            </p:sp>
            <p:sp useBgFill="1">
              <p:nvSpPr>
                <p:cNvPr id="160" name="AutoShape 834"/>
                <p:cNvSpPr>
                  <a:spLocks noChangeArrowheads="1"/>
                </p:cNvSpPr>
                <p:nvPr/>
              </p:nvSpPr>
              <p:spPr bwMode="auto">
                <a:xfrm>
                  <a:off x="1028619" y="21859902"/>
                  <a:ext cx="6531602" cy="2069056"/>
                </a:xfrm>
                <a:prstGeom prst="horizontalScroll">
                  <a:avLst>
                    <a:gd name="adj" fmla="val 12500"/>
                  </a:avLst>
                </a:prstGeom>
                <a:grpFill/>
                <a:ln w="9525">
                  <a:solidFill>
                    <a:schemeClr val="tx1"/>
                  </a:solidFill>
                  <a:round/>
                  <a:headEnd/>
                  <a:tailEnd/>
                </a:ln>
                <a:effectLst/>
              </p:spPr>
              <p:txBody>
                <a:bodyPr wrap="none" anchor="ctr"/>
                <a:lstStyle/>
                <a:p>
                  <a:endParaRPr lang="fr-FR"/>
                </a:p>
              </p:txBody>
            </p:sp>
          </p:grpSp>
          <p:sp>
            <p:nvSpPr>
              <p:cNvPr id="158" name="Text Box 7036"/>
              <p:cNvSpPr txBox="1">
                <a:spLocks noChangeArrowheads="1"/>
              </p:cNvSpPr>
              <p:nvPr/>
            </p:nvSpPr>
            <p:spPr bwMode="auto">
              <a:xfrm>
                <a:off x="1439865" y="21092717"/>
                <a:ext cx="6480720" cy="686860"/>
              </a:xfrm>
              <a:prstGeom prst="rect">
                <a:avLst/>
              </a:prstGeom>
              <a:noFill/>
              <a:ln w="9525">
                <a:noFill/>
                <a:miter lim="800000"/>
                <a:headEnd/>
                <a:tailEnd/>
              </a:ln>
              <a:effectLst/>
            </p:spPr>
            <p:txBody>
              <a:bodyPr wrap="square">
                <a:spAutoFit/>
              </a:bodyPr>
              <a:lstStyle/>
              <a:p>
                <a:pPr>
                  <a:spcBef>
                    <a:spcPct val="50000"/>
                  </a:spcBef>
                  <a:defRPr/>
                </a:pPr>
                <a:r>
                  <a:rPr lang="fr-FR" sz="4000" b="1" dirty="0">
                    <a:solidFill>
                      <a:srgbClr val="000099"/>
                    </a:solidFill>
                    <a:effectLst>
                      <a:outerShdw blurRad="38100" dist="38100" dir="2700000" algn="tl">
                        <a:srgbClr val="C0C0C0"/>
                      </a:outerShdw>
                    </a:effectLst>
                  </a:rPr>
                  <a:t> </a:t>
                </a:r>
                <a:r>
                  <a:rPr lang="fr-FR" sz="3600" b="1" dirty="0">
                    <a:solidFill>
                      <a:srgbClr val="000099"/>
                    </a:solidFill>
                    <a:effectLst>
                      <a:outerShdw blurRad="38100" dist="38100" dir="2700000" algn="tl">
                        <a:srgbClr val="C0C0C0"/>
                      </a:outerShdw>
                    </a:effectLst>
                  </a:rPr>
                  <a:t>Objectifs de la Formation</a:t>
                </a:r>
              </a:p>
            </p:txBody>
          </p:sp>
        </p:grpSp>
        <p:sp>
          <p:nvSpPr>
            <p:cNvPr id="156" name="Text Box 7"/>
            <p:cNvSpPr txBox="1">
              <a:spLocks noChangeArrowheads="1"/>
            </p:cNvSpPr>
            <p:nvPr/>
          </p:nvSpPr>
          <p:spPr bwMode="auto">
            <a:xfrm>
              <a:off x="1079825" y="21527010"/>
              <a:ext cx="11377264" cy="6390779"/>
            </a:xfrm>
            <a:prstGeom prst="rect">
              <a:avLst/>
            </a:prstGeom>
            <a:noFill/>
            <a:ln w="9525">
              <a:noFill/>
              <a:miter lim="800000"/>
              <a:headEnd/>
              <a:tailEnd/>
            </a:ln>
            <a:effectLst/>
          </p:spPr>
          <p:txBody>
            <a:bodyPr wrap="square" lIns="76197" tIns="38098" rIns="76197" bIns="38098">
              <a:spAutoFit/>
            </a:bodyPr>
            <a:lstStyle/>
            <a:p>
              <a:pPr lvl="1" indent="0" algn="just" defTabSz="3497263">
                <a:spcBef>
                  <a:spcPct val="50000"/>
                </a:spcBef>
                <a:buFont typeface="Wingdings" pitchFamily="2" charset="2"/>
                <a:buChar char="Ø"/>
                <a:defRPr/>
              </a:pPr>
              <a:endParaRPr lang="tr-TR" sz="800" dirty="0">
                <a:cs typeface="Arial" pitchFamily="34" charset="0"/>
              </a:endParaRPr>
            </a:p>
            <a:p>
              <a:pPr lvl="0" algn="just"/>
              <a:endParaRPr lang="fr-FR" sz="3100" dirty="0">
                <a:effectLst>
                  <a:outerShdw blurRad="38100" dist="38100" dir="2700000" algn="tl">
                    <a:srgbClr val="C0C0C0"/>
                  </a:outerShdw>
                </a:effectLst>
                <a:latin typeface="Calibri" pitchFamily="34" charset="0"/>
                <a:cs typeface="Calibri" pitchFamily="34" charset="0"/>
              </a:endParaRPr>
            </a:p>
            <a:p>
              <a:pPr lvl="0" algn="just"/>
              <a:r>
                <a:rPr lang="fr-FR" sz="3100" dirty="0">
                  <a:effectLst>
                    <a:outerShdw blurRad="38100" dist="38100" dir="2700000" algn="tl">
                      <a:srgbClr val="C0C0C0"/>
                    </a:outerShdw>
                  </a:effectLst>
                  <a:cs typeface="Calibri" pitchFamily="34" charset="0"/>
                </a:rPr>
                <a:t>La licence académique </a:t>
              </a:r>
              <a:r>
                <a:rPr lang="fr-FR" sz="3100" dirty="0">
                  <a:effectLst>
                    <a:outerShdw blurRad="38100" dist="38100" dir="2700000" algn="tl">
                      <a:srgbClr val="C0C0C0"/>
                    </a:outerShdw>
                  </a:effectLst>
                  <a:cs typeface="Calibri" pitchFamily="34" charset="0"/>
                  <a:sym typeface="Symbol" pitchFamily="18" charset="2"/>
                </a:rPr>
                <a:t></a:t>
              </a:r>
              <a:r>
                <a:rPr lang="fr-FR" sz="3100" dirty="0" err="1">
                  <a:effectLst>
                    <a:outerShdw blurRad="38100" dist="38100" dir="2700000" algn="tl">
                      <a:srgbClr val="C0C0C0"/>
                    </a:outerShdw>
                  </a:effectLst>
                  <a:cs typeface="Calibri" pitchFamily="34" charset="0"/>
                </a:rPr>
                <a:t>Electromecanique</a:t>
              </a:r>
              <a:r>
                <a:rPr lang="fr-FR" sz="3100" dirty="0">
                  <a:effectLst>
                    <a:outerShdw blurRad="38100" dist="38100" dir="2700000" algn="tl">
                      <a:srgbClr val="C0C0C0"/>
                    </a:outerShdw>
                  </a:effectLst>
                  <a:cs typeface="Calibri" pitchFamily="34" charset="0"/>
                  <a:sym typeface="Symbol" pitchFamily="18" charset="2"/>
                </a:rPr>
                <a:t> L3</a:t>
              </a:r>
              <a:r>
                <a:rPr lang="fr-FR" sz="3100" dirty="0">
                  <a:effectLst>
                    <a:outerShdw blurRad="38100" dist="38100" dir="2700000" algn="tl">
                      <a:srgbClr val="C0C0C0"/>
                    </a:outerShdw>
                  </a:effectLst>
                  <a:cs typeface="Calibri" pitchFamily="34" charset="0"/>
                </a:rPr>
                <a:t>, se situe à la frontière du Génie Electrique et du Génie Mécanique. A l’issue de cette formation, les étudiants assimileront, d’une part, les concepts essentiels de la Mécanique (Résistance des matériaux, Construction mécanique, Dessin technique, Turbomachines, Moteur à combustion interne, …) ; et d’autre part, ils acquerront des bases solides en Electronique, Automatique et Electrotechnique. De plus, ils suivront plusieurs enseignements qui leur permettront de résoudre des problèmes liés au domaine de la conversion d’énergie de sa forme électrique à la forme mécanique et inversement.</a:t>
              </a:r>
            </a:p>
          </p:txBody>
        </p:sp>
      </p:grpSp>
      <p:sp>
        <p:nvSpPr>
          <p:cNvPr id="2709" name="Text Box 661"/>
          <p:cNvSpPr txBox="1">
            <a:spLocks noChangeArrowheads="1"/>
          </p:cNvSpPr>
          <p:nvPr/>
        </p:nvSpPr>
        <p:spPr bwMode="auto">
          <a:xfrm>
            <a:off x="13958897" y="11072764"/>
            <a:ext cx="4429155" cy="400110"/>
          </a:xfrm>
          <a:prstGeom prst="rect">
            <a:avLst/>
          </a:prstGeom>
          <a:noFill/>
          <a:ln w="9525">
            <a:noFill/>
            <a:miter lim="800000"/>
            <a:headEnd/>
            <a:tailEnd/>
          </a:ln>
          <a:effectLst/>
        </p:spPr>
        <p:txBody>
          <a:bodyPr wrap="square">
            <a:spAutoFit/>
          </a:bodyPr>
          <a:lstStyle/>
          <a:p>
            <a:pPr defTabSz="3497263"/>
            <a:r>
              <a:rPr lang="fr-FR" sz="2000" dirty="0"/>
              <a:t> </a:t>
            </a:r>
          </a:p>
        </p:txBody>
      </p:sp>
      <p:sp>
        <p:nvSpPr>
          <p:cNvPr id="2850" name="Rectangle 802"/>
          <p:cNvSpPr>
            <a:spLocks noChangeArrowheads="1"/>
          </p:cNvSpPr>
          <p:nvPr/>
        </p:nvSpPr>
        <p:spPr bwMode="auto">
          <a:xfrm>
            <a:off x="0" y="2420938"/>
            <a:ext cx="9144000" cy="0"/>
          </a:xfrm>
          <a:prstGeom prst="rect">
            <a:avLst/>
          </a:prstGeom>
          <a:noFill/>
          <a:ln w="9525">
            <a:noFill/>
            <a:miter lim="800000"/>
            <a:headEnd/>
            <a:tailEnd/>
          </a:ln>
          <a:effectLst/>
        </p:spPr>
        <p:txBody>
          <a:bodyPr wrap="none" anchor="ctr">
            <a:spAutoFit/>
          </a:bodyPr>
          <a:lstStyle/>
          <a:p>
            <a:endParaRPr lang="fr-FR"/>
          </a:p>
        </p:txBody>
      </p:sp>
      <p:sp>
        <p:nvSpPr>
          <p:cNvPr id="3111" name="Rectangle 1063"/>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13" name="Rectangle 1065"/>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15" name="Rectangle 1067"/>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17" name="Rectangle 1069"/>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23" name="Rectangle 1075"/>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29" name="Text Box 1081"/>
          <p:cNvSpPr txBox="1">
            <a:spLocks noChangeArrowheads="1"/>
          </p:cNvSpPr>
          <p:nvPr/>
        </p:nvSpPr>
        <p:spPr bwMode="auto">
          <a:xfrm>
            <a:off x="720725" y="15265500"/>
            <a:ext cx="4752975" cy="396875"/>
          </a:xfrm>
          <a:prstGeom prst="rect">
            <a:avLst/>
          </a:prstGeom>
          <a:noFill/>
          <a:ln w="9525">
            <a:noFill/>
            <a:miter lim="800000"/>
            <a:headEnd/>
            <a:tailEnd/>
          </a:ln>
          <a:effectLst/>
        </p:spPr>
        <p:txBody>
          <a:bodyPr>
            <a:spAutoFit/>
          </a:bodyPr>
          <a:lstStyle/>
          <a:p>
            <a:pPr defTabSz="3497263">
              <a:spcBef>
                <a:spcPct val="50000"/>
              </a:spcBef>
            </a:pPr>
            <a:r>
              <a:rPr lang="fr-FR" sz="2000" dirty="0"/>
              <a:t>  </a:t>
            </a:r>
          </a:p>
        </p:txBody>
      </p:sp>
      <p:sp>
        <p:nvSpPr>
          <p:cNvPr id="3131" name="Text Box 1083"/>
          <p:cNvSpPr txBox="1">
            <a:spLocks noChangeArrowheads="1"/>
          </p:cNvSpPr>
          <p:nvPr/>
        </p:nvSpPr>
        <p:spPr bwMode="auto">
          <a:xfrm>
            <a:off x="9424995" y="8286682"/>
            <a:ext cx="2605076" cy="400110"/>
          </a:xfrm>
          <a:prstGeom prst="rect">
            <a:avLst/>
          </a:prstGeom>
          <a:noFill/>
          <a:ln w="9525">
            <a:noFill/>
            <a:miter lim="800000"/>
            <a:headEnd/>
            <a:tailEnd/>
          </a:ln>
          <a:effectLst/>
        </p:spPr>
        <p:txBody>
          <a:bodyPr wrap="square">
            <a:spAutoFit/>
          </a:bodyPr>
          <a:lstStyle/>
          <a:p>
            <a:pPr defTabSz="3497263">
              <a:spcBef>
                <a:spcPct val="50000"/>
              </a:spcBef>
            </a:pPr>
            <a:r>
              <a:rPr lang="fr-FR" sz="2000" dirty="0"/>
              <a:t>,</a:t>
            </a:r>
          </a:p>
        </p:txBody>
      </p:sp>
      <p:sp>
        <p:nvSpPr>
          <p:cNvPr id="3135" name="Text Box 1087"/>
          <p:cNvSpPr txBox="1">
            <a:spLocks noChangeArrowheads="1"/>
          </p:cNvSpPr>
          <p:nvPr/>
        </p:nvSpPr>
        <p:spPr bwMode="auto">
          <a:xfrm>
            <a:off x="21922096" y="15673314"/>
            <a:ext cx="706449" cy="400110"/>
          </a:xfrm>
          <a:prstGeom prst="rect">
            <a:avLst/>
          </a:prstGeom>
          <a:noFill/>
          <a:ln w="9525">
            <a:noFill/>
            <a:miter lim="800000"/>
            <a:headEnd/>
            <a:tailEnd/>
          </a:ln>
          <a:effectLst/>
        </p:spPr>
        <p:txBody>
          <a:bodyPr wrap="square">
            <a:spAutoFit/>
          </a:bodyPr>
          <a:lstStyle/>
          <a:p>
            <a:pPr defTabSz="3497263">
              <a:spcBef>
                <a:spcPct val="50000"/>
              </a:spcBef>
            </a:pPr>
            <a:r>
              <a:rPr lang="fr-FR" sz="2000" dirty="0"/>
              <a:t> </a:t>
            </a:r>
          </a:p>
        </p:txBody>
      </p:sp>
      <p:sp>
        <p:nvSpPr>
          <p:cNvPr id="3142" name="Rectangle 1094"/>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44" name="Rectangle 1096"/>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45" name="Text Box 1097"/>
          <p:cNvSpPr txBox="1">
            <a:spLocks noChangeArrowheads="1"/>
          </p:cNvSpPr>
          <p:nvPr/>
        </p:nvSpPr>
        <p:spPr bwMode="auto">
          <a:xfrm>
            <a:off x="13173079" y="30714408"/>
            <a:ext cx="6429420" cy="400110"/>
          </a:xfrm>
          <a:prstGeom prst="rect">
            <a:avLst/>
          </a:prstGeom>
          <a:noFill/>
          <a:ln w="9525">
            <a:noFill/>
            <a:miter lim="800000"/>
            <a:headEnd/>
            <a:tailEnd/>
          </a:ln>
          <a:effectLst/>
        </p:spPr>
        <p:txBody>
          <a:bodyPr wrap="square">
            <a:spAutoFit/>
          </a:bodyPr>
          <a:lstStyle/>
          <a:p>
            <a:pPr defTabSz="3497263">
              <a:spcBef>
                <a:spcPct val="50000"/>
              </a:spcBef>
            </a:pPr>
            <a:r>
              <a:rPr lang="fr-FR" sz="2000" b="1" dirty="0"/>
              <a:t> </a:t>
            </a:r>
            <a:endParaRPr lang="fr-FR" sz="2000" dirty="0">
              <a:sym typeface="Symbol" pitchFamily="18" charset="2"/>
            </a:endParaRPr>
          </a:p>
        </p:txBody>
      </p:sp>
      <p:sp>
        <p:nvSpPr>
          <p:cNvPr id="3148" name="Rectangle 1100"/>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50" name="Text Box 1102"/>
          <p:cNvSpPr txBox="1">
            <a:spLocks noChangeArrowheads="1"/>
          </p:cNvSpPr>
          <p:nvPr/>
        </p:nvSpPr>
        <p:spPr bwMode="auto">
          <a:xfrm>
            <a:off x="5386337" y="20053432"/>
            <a:ext cx="7215238" cy="861774"/>
          </a:xfrm>
          <a:prstGeom prst="rect">
            <a:avLst/>
          </a:prstGeom>
          <a:noFill/>
          <a:ln w="9525">
            <a:noFill/>
            <a:miter lim="800000"/>
            <a:headEnd/>
            <a:tailEnd/>
          </a:ln>
          <a:effectLst/>
        </p:spPr>
        <p:txBody>
          <a:bodyPr wrap="square">
            <a:spAutoFit/>
          </a:bodyPr>
          <a:lstStyle/>
          <a:p>
            <a:r>
              <a:rPr lang="fr-FR" sz="2000" dirty="0"/>
              <a:t> </a:t>
            </a:r>
          </a:p>
          <a:p>
            <a:pPr defTabSz="3497263">
              <a:spcBef>
                <a:spcPct val="50000"/>
              </a:spcBef>
            </a:pPr>
            <a:r>
              <a:rPr lang="fr-FR" sz="2000" dirty="0"/>
              <a:t> </a:t>
            </a:r>
          </a:p>
        </p:txBody>
      </p:sp>
      <p:sp>
        <p:nvSpPr>
          <p:cNvPr id="3155" name="Rectangle 1107"/>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56" name="Text Box 1108"/>
          <p:cNvSpPr txBox="1">
            <a:spLocks noChangeArrowheads="1"/>
          </p:cNvSpPr>
          <p:nvPr/>
        </p:nvSpPr>
        <p:spPr bwMode="auto">
          <a:xfrm>
            <a:off x="21549377" y="16359176"/>
            <a:ext cx="2357454" cy="400110"/>
          </a:xfrm>
          <a:prstGeom prst="rect">
            <a:avLst/>
          </a:prstGeom>
          <a:noFill/>
          <a:ln w="9525">
            <a:noFill/>
            <a:miter lim="800000"/>
            <a:headEnd/>
            <a:tailEnd/>
          </a:ln>
          <a:effectLst/>
        </p:spPr>
        <p:txBody>
          <a:bodyPr wrap="square">
            <a:spAutoFit/>
          </a:bodyPr>
          <a:lstStyle/>
          <a:p>
            <a:pPr defTabSz="3497263">
              <a:spcBef>
                <a:spcPct val="50000"/>
              </a:spcBef>
            </a:pPr>
            <a:r>
              <a:rPr lang="fr-FR" sz="2000" dirty="0"/>
              <a:t> </a:t>
            </a:r>
          </a:p>
        </p:txBody>
      </p:sp>
      <p:sp>
        <p:nvSpPr>
          <p:cNvPr id="3158" name="Rectangle 1110"/>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62" name="Rectangle 1114"/>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65" name="Rectangle 1117"/>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66" name="Text Box 1118"/>
          <p:cNvSpPr txBox="1">
            <a:spLocks noChangeArrowheads="1"/>
          </p:cNvSpPr>
          <p:nvPr/>
        </p:nvSpPr>
        <p:spPr bwMode="auto">
          <a:xfrm>
            <a:off x="18620419" y="16430614"/>
            <a:ext cx="2428892" cy="400110"/>
          </a:xfrm>
          <a:prstGeom prst="rect">
            <a:avLst/>
          </a:prstGeom>
          <a:noFill/>
          <a:ln w="9525">
            <a:noFill/>
            <a:miter lim="800000"/>
            <a:headEnd/>
            <a:tailEnd/>
          </a:ln>
          <a:effectLst/>
        </p:spPr>
        <p:txBody>
          <a:bodyPr wrap="square">
            <a:spAutoFit/>
          </a:bodyPr>
          <a:lstStyle/>
          <a:p>
            <a:pPr defTabSz="3497263">
              <a:spcBef>
                <a:spcPct val="50000"/>
              </a:spcBef>
            </a:pPr>
            <a:r>
              <a:rPr lang="fr-FR" sz="2000" dirty="0"/>
              <a:t> </a:t>
            </a:r>
          </a:p>
        </p:txBody>
      </p:sp>
      <p:sp>
        <p:nvSpPr>
          <p:cNvPr id="3170" name="Rectangle 1122"/>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72" name="Rectangle 1124"/>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82" name="Rectangle 1134"/>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84" name="Rectangle 1136"/>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86" name="Rectangle 1138"/>
          <p:cNvSpPr>
            <a:spLocks noChangeArrowheads="1"/>
          </p:cNvSpPr>
          <p:nvPr/>
        </p:nvSpPr>
        <p:spPr bwMode="auto">
          <a:xfrm>
            <a:off x="0" y="0"/>
            <a:ext cx="25203150" cy="0"/>
          </a:xfrm>
          <a:prstGeom prst="rect">
            <a:avLst/>
          </a:prstGeom>
          <a:noFill/>
          <a:ln w="9525">
            <a:noFill/>
            <a:miter lim="800000"/>
            <a:headEnd/>
            <a:tailEnd/>
          </a:ln>
          <a:effectLst/>
        </p:spPr>
        <p:txBody>
          <a:bodyPr wrap="none" anchor="ctr">
            <a:spAutoFit/>
          </a:bodyPr>
          <a:lstStyle/>
          <a:p>
            <a:endParaRPr lang="fr-FR"/>
          </a:p>
        </p:txBody>
      </p:sp>
      <p:sp>
        <p:nvSpPr>
          <p:cNvPr id="3188" name="Text Box 1140"/>
          <p:cNvSpPr txBox="1">
            <a:spLocks noChangeArrowheads="1"/>
          </p:cNvSpPr>
          <p:nvPr/>
        </p:nvSpPr>
        <p:spPr bwMode="auto">
          <a:xfrm>
            <a:off x="17173607" y="6957878"/>
            <a:ext cx="7358114" cy="400110"/>
          </a:xfrm>
          <a:prstGeom prst="rect">
            <a:avLst/>
          </a:prstGeom>
          <a:noFill/>
          <a:ln w="9525">
            <a:noFill/>
            <a:miter lim="800000"/>
            <a:headEnd/>
            <a:tailEnd/>
          </a:ln>
          <a:effectLst/>
        </p:spPr>
        <p:txBody>
          <a:bodyPr wrap="square">
            <a:spAutoFit/>
          </a:bodyPr>
          <a:lstStyle/>
          <a:p>
            <a:pPr defTabSz="3497263">
              <a:spcBef>
                <a:spcPct val="50000"/>
              </a:spcBef>
            </a:pPr>
            <a:r>
              <a:rPr lang="fr-FR" sz="2000" dirty="0"/>
              <a:t> </a:t>
            </a:r>
          </a:p>
        </p:txBody>
      </p:sp>
      <p:sp>
        <p:nvSpPr>
          <p:cNvPr id="3190" name="Text Box 1142"/>
          <p:cNvSpPr txBox="1">
            <a:spLocks noChangeArrowheads="1"/>
          </p:cNvSpPr>
          <p:nvPr/>
        </p:nvSpPr>
        <p:spPr bwMode="auto">
          <a:xfrm>
            <a:off x="7529477" y="18854704"/>
            <a:ext cx="5500726" cy="400110"/>
          </a:xfrm>
          <a:prstGeom prst="rect">
            <a:avLst/>
          </a:prstGeom>
          <a:noFill/>
          <a:ln w="9525">
            <a:noFill/>
            <a:miter lim="800000"/>
            <a:headEnd/>
            <a:tailEnd/>
          </a:ln>
          <a:effectLst/>
        </p:spPr>
        <p:txBody>
          <a:bodyPr wrap="square">
            <a:spAutoFit/>
          </a:bodyPr>
          <a:lstStyle/>
          <a:p>
            <a:r>
              <a:rPr lang="fr-FR" sz="2000" cap="all" dirty="0"/>
              <a:t> </a:t>
            </a:r>
            <a:endParaRPr lang="fr-FR" sz="2000" b="1" dirty="0"/>
          </a:p>
        </p:txBody>
      </p:sp>
      <p:sp>
        <p:nvSpPr>
          <p:cNvPr id="3195" name="Text Box 1147"/>
          <p:cNvSpPr txBox="1">
            <a:spLocks noChangeArrowheads="1"/>
          </p:cNvSpPr>
          <p:nvPr/>
        </p:nvSpPr>
        <p:spPr bwMode="auto">
          <a:xfrm>
            <a:off x="723900" y="16778387"/>
            <a:ext cx="4824413" cy="400110"/>
          </a:xfrm>
          <a:prstGeom prst="rect">
            <a:avLst/>
          </a:prstGeom>
          <a:noFill/>
          <a:ln w="9525">
            <a:noFill/>
            <a:miter lim="800000"/>
            <a:headEnd/>
            <a:tailEnd/>
          </a:ln>
          <a:effectLst/>
        </p:spPr>
        <p:txBody>
          <a:bodyPr>
            <a:spAutoFit/>
          </a:bodyPr>
          <a:lstStyle/>
          <a:p>
            <a:pPr algn="just" defTabSz="3497263">
              <a:spcBef>
                <a:spcPct val="50000"/>
              </a:spcBef>
            </a:pPr>
            <a:r>
              <a:rPr lang="fr-FR" sz="2000" dirty="0"/>
              <a:t> </a:t>
            </a:r>
          </a:p>
        </p:txBody>
      </p:sp>
      <p:sp>
        <p:nvSpPr>
          <p:cNvPr id="3243" name="Rectangle 1195"/>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44" name="Rectangle 1196"/>
          <p:cNvSpPr>
            <a:spLocks noChangeArrowheads="1"/>
          </p:cNvSpPr>
          <p:nvPr/>
        </p:nvSpPr>
        <p:spPr bwMode="auto">
          <a:xfrm>
            <a:off x="0" y="78105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46" name="Rectangle 1198"/>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47" name="Rectangle 1199"/>
          <p:cNvSpPr>
            <a:spLocks noChangeArrowheads="1"/>
          </p:cNvSpPr>
          <p:nvPr/>
        </p:nvSpPr>
        <p:spPr bwMode="auto">
          <a:xfrm>
            <a:off x="0" y="47625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49" name="Rectangle 1201"/>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29" name="Text Box 661"/>
          <p:cNvSpPr txBox="1">
            <a:spLocks noChangeArrowheads="1"/>
          </p:cNvSpPr>
          <p:nvPr/>
        </p:nvSpPr>
        <p:spPr bwMode="auto">
          <a:xfrm>
            <a:off x="13744583" y="6929360"/>
            <a:ext cx="4429155" cy="400110"/>
          </a:xfrm>
          <a:prstGeom prst="rect">
            <a:avLst/>
          </a:prstGeom>
          <a:noFill/>
          <a:ln w="9525">
            <a:noFill/>
            <a:miter lim="800000"/>
            <a:headEnd/>
            <a:tailEnd/>
          </a:ln>
          <a:effectLst/>
        </p:spPr>
        <p:txBody>
          <a:bodyPr wrap="square">
            <a:spAutoFit/>
          </a:bodyPr>
          <a:lstStyle/>
          <a:p>
            <a:pPr defTabSz="3497263"/>
            <a:r>
              <a:rPr lang="fr-FR" sz="2000" dirty="0"/>
              <a:t>: </a:t>
            </a:r>
          </a:p>
        </p:txBody>
      </p:sp>
      <p:sp>
        <p:nvSpPr>
          <p:cNvPr id="3251" name="Rectangle 1203"/>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52" name="Rectangle 1204"/>
          <p:cNvSpPr>
            <a:spLocks noChangeArrowheads="1"/>
          </p:cNvSpPr>
          <p:nvPr/>
        </p:nvSpPr>
        <p:spPr bwMode="auto">
          <a:xfrm>
            <a:off x="0" y="85725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58" name="Rectangle 1210"/>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60" name="Rectangle 1212"/>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61" name="Rectangle 1213"/>
          <p:cNvSpPr>
            <a:spLocks noChangeArrowheads="1"/>
          </p:cNvSpPr>
          <p:nvPr/>
        </p:nvSpPr>
        <p:spPr bwMode="auto">
          <a:xfrm>
            <a:off x="0" y="485775"/>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63" name="Rectangle 1215"/>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64" name="Rectangle 1216"/>
          <p:cNvSpPr>
            <a:spLocks noChangeArrowheads="1"/>
          </p:cNvSpPr>
          <p:nvPr/>
        </p:nvSpPr>
        <p:spPr bwMode="auto">
          <a:xfrm>
            <a:off x="0" y="676275"/>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66" name="Rectangle 1218"/>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69" name="Rectangle 1221"/>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70" name="Rectangle 1222"/>
          <p:cNvSpPr>
            <a:spLocks noChangeArrowheads="1"/>
          </p:cNvSpPr>
          <p:nvPr/>
        </p:nvSpPr>
        <p:spPr bwMode="auto">
          <a:xfrm>
            <a:off x="0" y="81915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a:ln>
                  <a:noFill/>
                </a:ln>
                <a:solidFill>
                  <a:schemeClr val="tx1"/>
                </a:solidFill>
                <a:effectLst/>
                <a:latin typeface="Arial" pitchFamily="34" charset="0"/>
                <a:ea typeface="Times New Roman" pitchFamily="18" charset="0"/>
                <a:cs typeface="Times New Roman" pitchFamily="18"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273" name="Rectangle 1225"/>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75" name="Rectangle 1227"/>
          <p:cNvSpPr>
            <a:spLocks noChangeArrowheads="1"/>
          </p:cNvSpPr>
          <p:nvPr/>
        </p:nvSpPr>
        <p:spPr bwMode="auto">
          <a:xfrm>
            <a:off x="0" y="1628775"/>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277" name="Rectangle 1229"/>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79" name="Rectangle 1231"/>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80" name="Rectangle 1232"/>
          <p:cNvSpPr>
            <a:spLocks noChangeArrowheads="1"/>
          </p:cNvSpPr>
          <p:nvPr/>
        </p:nvSpPr>
        <p:spPr bwMode="auto">
          <a:xfrm>
            <a:off x="0" y="1285875"/>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285" name="Rectangle 1237"/>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86" name="Rectangle 1238"/>
          <p:cNvSpPr>
            <a:spLocks noChangeArrowheads="1"/>
          </p:cNvSpPr>
          <p:nvPr/>
        </p:nvSpPr>
        <p:spPr bwMode="auto">
          <a:xfrm>
            <a:off x="0" y="1971675"/>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288" name="Rectangle 1240"/>
          <p:cNvSpPr>
            <a:spLocks noChangeArrowheads="1"/>
          </p:cNvSpPr>
          <p:nvPr/>
        </p:nvSpPr>
        <p:spPr bwMode="auto">
          <a:xfrm>
            <a:off x="0"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89" name="Rectangle 1241"/>
          <p:cNvSpPr>
            <a:spLocks noChangeArrowheads="1"/>
          </p:cNvSpPr>
          <p:nvPr/>
        </p:nvSpPr>
        <p:spPr bwMode="auto">
          <a:xfrm>
            <a:off x="0" y="1971675"/>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291" name="Rectangle 1243"/>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293" name="Rectangle 1245"/>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393" name="Rectangle 1345"/>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395" name="Rectangle 1347"/>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02" name="Text Box 1119"/>
          <p:cNvSpPr txBox="1">
            <a:spLocks noChangeArrowheads="1"/>
          </p:cNvSpPr>
          <p:nvPr/>
        </p:nvSpPr>
        <p:spPr bwMode="auto">
          <a:xfrm>
            <a:off x="14458963" y="35004494"/>
            <a:ext cx="4357718" cy="400110"/>
          </a:xfrm>
          <a:prstGeom prst="rect">
            <a:avLst/>
          </a:prstGeom>
          <a:noFill/>
          <a:ln w="9525">
            <a:noFill/>
            <a:miter lim="800000"/>
            <a:headEnd/>
            <a:tailEnd/>
          </a:ln>
          <a:effectLst/>
        </p:spPr>
        <p:txBody>
          <a:bodyPr wrap="square">
            <a:spAutoFit/>
          </a:bodyPr>
          <a:lstStyle/>
          <a:p>
            <a:pPr defTabSz="3497263">
              <a:spcBef>
                <a:spcPct val="50000"/>
              </a:spcBef>
            </a:pPr>
            <a:endParaRPr lang="fr-FR" sz="2000" dirty="0"/>
          </a:p>
        </p:txBody>
      </p:sp>
      <p:sp>
        <p:nvSpPr>
          <p:cNvPr id="603" name="Text Box 1283"/>
          <p:cNvSpPr txBox="1">
            <a:spLocks noChangeArrowheads="1"/>
          </p:cNvSpPr>
          <p:nvPr/>
        </p:nvSpPr>
        <p:spPr bwMode="auto">
          <a:xfrm>
            <a:off x="17459359" y="26959221"/>
            <a:ext cx="928694" cy="469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a:ln>
                <a:noFill/>
              </a:ln>
              <a:solidFill>
                <a:schemeClr val="tx1"/>
              </a:solidFill>
              <a:effectLst/>
              <a:cs typeface="Arial" pitchFamily="34" charset="0"/>
            </a:endParaRPr>
          </a:p>
        </p:txBody>
      </p:sp>
      <p:sp>
        <p:nvSpPr>
          <p:cNvPr id="605" name="Text Box 1283"/>
          <p:cNvSpPr txBox="1">
            <a:spLocks noChangeArrowheads="1"/>
          </p:cNvSpPr>
          <p:nvPr/>
        </p:nvSpPr>
        <p:spPr bwMode="auto">
          <a:xfrm>
            <a:off x="17459359" y="29428524"/>
            <a:ext cx="928694" cy="469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a:ln>
                <a:noFill/>
              </a:ln>
              <a:solidFill>
                <a:schemeClr val="tx1"/>
              </a:solidFill>
              <a:effectLst/>
              <a:cs typeface="Arial" pitchFamily="34" charset="0"/>
            </a:endParaRPr>
          </a:p>
        </p:txBody>
      </p:sp>
      <p:sp>
        <p:nvSpPr>
          <p:cNvPr id="606" name="Text Box 1283"/>
          <p:cNvSpPr txBox="1">
            <a:spLocks noChangeArrowheads="1"/>
          </p:cNvSpPr>
          <p:nvPr/>
        </p:nvSpPr>
        <p:spPr bwMode="auto">
          <a:xfrm>
            <a:off x="13744583" y="29428524"/>
            <a:ext cx="928694" cy="469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a:ln>
                <a:noFill/>
              </a:ln>
              <a:solidFill>
                <a:schemeClr val="tx1"/>
              </a:solidFill>
              <a:effectLst/>
              <a:cs typeface="Arial" pitchFamily="34" charset="0"/>
            </a:endParaRPr>
          </a:p>
        </p:txBody>
      </p:sp>
      <p:sp>
        <p:nvSpPr>
          <p:cNvPr id="3398" name="Rectangle 1350"/>
          <p:cNvSpPr>
            <a:spLocks noChangeArrowheads="1"/>
          </p:cNvSpPr>
          <p:nvPr/>
        </p:nvSpPr>
        <p:spPr bwMode="auto">
          <a:xfrm>
            <a:off x="0" y="0"/>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399" name="Rectangle 1351"/>
          <p:cNvSpPr>
            <a:spLocks noChangeArrowheads="1"/>
          </p:cNvSpPr>
          <p:nvPr/>
        </p:nvSpPr>
        <p:spPr bwMode="auto">
          <a:xfrm>
            <a:off x="0" y="676275"/>
            <a:ext cx="252031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6" name="Text Box 9" descr="Papier journal"/>
          <p:cNvSpPr txBox="1">
            <a:spLocks noChangeArrowheads="1"/>
          </p:cNvSpPr>
          <p:nvPr/>
        </p:nvSpPr>
        <p:spPr bwMode="auto">
          <a:xfrm>
            <a:off x="4248647" y="7741110"/>
            <a:ext cx="15913768" cy="2628292"/>
          </a:xfrm>
          <a:prstGeom prst="rect">
            <a:avLst/>
          </a:prstGeom>
          <a:blipFill dpi="0" rotWithShape="1">
            <a:blip r:embed="rId3" cstate="print"/>
            <a:srcRect/>
            <a:tile tx="0" ty="0" sx="100000" sy="100000" flip="none" algn="tl"/>
          </a:blipFill>
          <a:ln w="69850" cap="rnd" algn="ctr">
            <a:solidFill>
              <a:schemeClr val="accent2">
                <a:lumMod val="75000"/>
                <a:alpha val="8000"/>
              </a:schemeClr>
            </a:solidFill>
            <a:round/>
            <a:headEnd/>
            <a:tailEnd/>
          </a:ln>
          <a:effectLst>
            <a:glow rad="63500">
              <a:schemeClr val="accent2">
                <a:satMod val="175000"/>
                <a:alpha val="40000"/>
              </a:schemeClr>
            </a:glow>
            <a:outerShdw blurRad="50800" dist="152400" dir="12600000" algn="tr" rotWithShape="0">
              <a:schemeClr val="tx1">
                <a:alpha val="40000"/>
              </a:schemeClr>
            </a:outerShdw>
          </a:effectLst>
          <a:scene3d>
            <a:camera prst="orthographicFront"/>
            <a:lightRig rig="threePt" dir="t"/>
          </a:scene3d>
          <a:sp3d extrusionH="139700" contourW="69850">
            <a:extrusionClr>
              <a:schemeClr val="accent6"/>
            </a:extrusionClr>
            <a:contourClr>
              <a:schemeClr val="accent6"/>
            </a:contourClr>
          </a:sp3d>
        </p:spPr>
        <p:txBody>
          <a:bodyPr lIns="76197" tIns="38098" rIns="76197" bIns="38098"/>
          <a:lstStyle/>
          <a:p>
            <a:pPr algn="ctr">
              <a:defRPr/>
            </a:pPr>
            <a:r>
              <a:rPr lang="fr-FR" sz="6000" b="1" dirty="0">
                <a:ln w="31550" cmpd="sng">
                  <a:solidFill>
                    <a:srgbClr val="0000C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 </a:t>
            </a:r>
            <a:r>
              <a:rPr lang="fr-FR"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LICENCE ACADEMIQUE </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fr-FR" sz="66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latin typeface="Tahoma" pitchFamily="34" charset="0"/>
                <a:cs typeface="Tahoma" pitchFamily="34" charset="0"/>
              </a:rPr>
              <a:t>ELECTRMECANIQUE</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fr-FR" sz="6600"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 </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r>
              <a:rPr lang="ar-SA" sz="8000" b="1" dirty="0" err="1">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إ</a:t>
            </a:r>
            <a:r>
              <a:rPr lang="ar-SA" sz="6600" b="1" dirty="0" err="1">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لكترو</a:t>
            </a:r>
            <a:r>
              <a:rPr lang="ar-DZ" sz="6600" b="1" dirty="0" err="1">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cs typeface="Tahoma" pitchFamily="34" charset="0"/>
              </a:rPr>
              <a:t>ميكانيك</a:t>
            </a:r>
            <a:r>
              <a:rPr lang="fr-FR" sz="7200" b="1" dirty="0">
                <a:effectLst>
                  <a:outerShdw blurRad="38100" dist="38100" dir="2700000" algn="tl">
                    <a:srgbClr val="000000">
                      <a:alpha val="43137"/>
                    </a:srgbClr>
                  </a:outerShdw>
                </a:effectLst>
                <a:latin typeface="Tahoma" pitchFamily="34" charset="0"/>
                <a:ea typeface="Tahoma" pitchFamily="34" charset="0"/>
                <a:cs typeface="Tahoma" pitchFamily="34" charset="0"/>
                <a:sym typeface="Symbol"/>
              </a:rPr>
              <a:t></a:t>
            </a:r>
            <a:endParaRPr lang="fr-FR" sz="6000" b="1" dirty="0">
              <a:ln w="31550" cmpd="sng">
                <a:solidFill>
                  <a:srgbClr val="0000CC"/>
                </a:solidFill>
                <a:prstDash val="solid"/>
              </a:ln>
              <a:solidFill>
                <a:srgbClr val="ED1B05"/>
              </a:solidFill>
              <a:effectLst>
                <a:outerShdw blurRad="50800" dist="40000" dir="5400000" algn="tl" rotWithShape="0">
                  <a:srgbClr val="000000">
                    <a:shade val="5000"/>
                    <a:satMod val="120000"/>
                    <a:alpha val="33000"/>
                  </a:srgbClr>
                </a:outerShdw>
              </a:effectLst>
              <a:latin typeface="Tahoma" pitchFamily="34" charset="0"/>
              <a:cs typeface="Tahoma" pitchFamily="34" charset="0"/>
            </a:endParaRPr>
          </a:p>
        </p:txBody>
      </p:sp>
      <p:sp>
        <p:nvSpPr>
          <p:cNvPr id="97" name="ZoneTexte 90"/>
          <p:cNvSpPr txBox="1">
            <a:spLocks noChangeArrowheads="1"/>
          </p:cNvSpPr>
          <p:nvPr/>
        </p:nvSpPr>
        <p:spPr bwMode="auto">
          <a:xfrm>
            <a:off x="1504950" y="5200650"/>
            <a:ext cx="8926513" cy="1693863"/>
          </a:xfrm>
          <a:prstGeom prst="rect">
            <a:avLst/>
          </a:prstGeom>
          <a:noFill/>
          <a:ln w="9525">
            <a:noFill/>
            <a:miter lim="800000"/>
            <a:headEnd/>
            <a:tailEnd/>
          </a:ln>
        </p:spPr>
        <p:txBody>
          <a:bodyPr>
            <a:spAutoFit/>
          </a:bodyPr>
          <a:lstStyle/>
          <a:p>
            <a:pPr>
              <a:defRPr/>
            </a:pPr>
            <a:r>
              <a:rPr lang="fr-FR" sz="5000" b="1" dirty="0">
                <a:solidFill>
                  <a:srgbClr val="D6462E"/>
                </a:solidFill>
                <a:effectLst>
                  <a:outerShdw blurRad="38100" dist="38100" dir="2700000" algn="tl">
                    <a:srgbClr val="C0C0C0"/>
                  </a:outerShdw>
                </a:effectLst>
                <a:cs typeface="Arial" pitchFamily="34" charset="0"/>
              </a:rPr>
              <a:t>Campus Ahmed </a:t>
            </a:r>
            <a:r>
              <a:rPr lang="fr-FR" sz="5000" b="1" dirty="0" err="1">
                <a:solidFill>
                  <a:srgbClr val="D6462E"/>
                </a:solidFill>
                <a:effectLst>
                  <a:outerShdw blurRad="38100" dist="38100" dir="2700000" algn="tl">
                    <a:srgbClr val="C0C0C0"/>
                  </a:outerShdw>
                </a:effectLst>
                <a:cs typeface="Arial" pitchFamily="34" charset="0"/>
              </a:rPr>
              <a:t>Hammani</a:t>
            </a:r>
            <a:r>
              <a:rPr lang="fr-FR" sz="5000" b="1" dirty="0">
                <a:solidFill>
                  <a:srgbClr val="D6462E"/>
                </a:solidFill>
                <a:effectLst>
                  <a:outerShdw blurRad="38100" dist="38100" dir="2700000" algn="tl">
                    <a:srgbClr val="C0C0C0"/>
                  </a:outerShdw>
                </a:effectLst>
                <a:cs typeface="Arial" pitchFamily="34" charset="0"/>
              </a:rPr>
              <a:t> </a:t>
            </a:r>
          </a:p>
          <a:p>
            <a:pPr>
              <a:defRPr/>
            </a:pPr>
            <a:r>
              <a:rPr lang="fr-FR" sz="5000" b="1" dirty="0">
                <a:solidFill>
                  <a:srgbClr val="D6462E"/>
                </a:solidFill>
                <a:effectLst>
                  <a:outerShdw blurRad="38100" dist="38100" dir="2700000" algn="tl">
                    <a:srgbClr val="C0C0C0"/>
                  </a:outerShdw>
                </a:effectLst>
                <a:cs typeface="Arial" pitchFamily="34" charset="0"/>
                <a:sym typeface="Symbol" pitchFamily="18" charset="2"/>
              </a:rPr>
              <a:t>              </a:t>
            </a:r>
            <a:r>
              <a:rPr lang="fr-FR" sz="5400" b="1" dirty="0" err="1">
                <a:solidFill>
                  <a:srgbClr val="D6462E"/>
                </a:solidFill>
                <a:effectLst>
                  <a:outerShdw blurRad="38100" dist="38100" dir="2700000" algn="tl">
                    <a:srgbClr val="C0C0C0"/>
                  </a:outerShdw>
                </a:effectLst>
                <a:cs typeface="Arial" pitchFamily="34" charset="0"/>
              </a:rPr>
              <a:t>Zerzara</a:t>
            </a:r>
            <a:r>
              <a:rPr lang="fr-FR" sz="5000" b="1" dirty="0">
                <a:solidFill>
                  <a:srgbClr val="D6462E"/>
                </a:solidFill>
                <a:effectLst>
                  <a:outerShdw blurRad="38100" dist="38100" dir="2700000" algn="tl">
                    <a:srgbClr val="C0C0C0"/>
                  </a:outerShdw>
                </a:effectLst>
                <a:cs typeface="Arial" pitchFamily="34" charset="0"/>
                <a:sym typeface="Symbol" pitchFamily="18" charset="2"/>
              </a:rPr>
              <a:t></a:t>
            </a:r>
          </a:p>
        </p:txBody>
      </p:sp>
      <p:pic>
        <p:nvPicPr>
          <p:cNvPr id="98" name="Image 94"/>
          <p:cNvPicPr>
            <a:picLocks noChangeArrowheads="1"/>
          </p:cNvPicPr>
          <p:nvPr/>
        </p:nvPicPr>
        <p:blipFill>
          <a:blip r:embed="rId4" cstate="print"/>
          <a:srcRect/>
          <a:stretch>
            <a:fillRect/>
          </a:stretch>
        </p:blipFill>
        <p:spPr bwMode="auto">
          <a:xfrm>
            <a:off x="1224311" y="1476439"/>
            <a:ext cx="2268537" cy="2771775"/>
          </a:xfrm>
          <a:prstGeom prst="rect">
            <a:avLst/>
          </a:prstGeom>
          <a:noFill/>
          <a:ln w="9525">
            <a:noFill/>
            <a:miter lim="800000"/>
            <a:headEnd/>
            <a:tailEnd/>
          </a:ln>
        </p:spPr>
      </p:pic>
      <p:sp>
        <p:nvSpPr>
          <p:cNvPr id="99" name="Text Box 97"/>
          <p:cNvSpPr txBox="1">
            <a:spLocks noChangeArrowheads="1"/>
          </p:cNvSpPr>
          <p:nvPr/>
        </p:nvSpPr>
        <p:spPr bwMode="auto">
          <a:xfrm>
            <a:off x="12771438" y="1260475"/>
            <a:ext cx="8682037" cy="1128713"/>
          </a:xfrm>
          <a:prstGeom prst="rect">
            <a:avLst/>
          </a:prstGeom>
          <a:noFill/>
          <a:ln w="9525">
            <a:noFill/>
            <a:miter lim="800000"/>
            <a:headEnd/>
            <a:tailEnd/>
          </a:ln>
          <a:effectLst/>
        </p:spPr>
        <p:txBody>
          <a:bodyPr>
            <a:spAutoFit/>
          </a:bodyPr>
          <a:lstStyle/>
          <a:p>
            <a:pPr algn="r" rtl="1">
              <a:spcBef>
                <a:spcPct val="50000"/>
              </a:spcBef>
              <a:defRPr/>
            </a:pPr>
            <a:r>
              <a:rPr lang="ar-SA" sz="6600" dirty="0">
                <a:solidFill>
                  <a:srgbClr val="0000CC"/>
                </a:solidFill>
                <a:effectLst>
                  <a:outerShdw blurRad="38100" dist="38100" dir="2700000" algn="tl">
                    <a:srgbClr val="C0C0C0"/>
                  </a:outerShdw>
                </a:effectLst>
                <a:latin typeface="Tahoma" pitchFamily="34" charset="0"/>
                <a:cs typeface="Tahoma" pitchFamily="34" charset="0"/>
              </a:rPr>
              <a:t>جامعة </a:t>
            </a:r>
            <a:r>
              <a:rPr lang="ar-DZ" sz="6600" dirty="0" err="1">
                <a:solidFill>
                  <a:srgbClr val="0000CC"/>
                </a:solidFill>
                <a:effectLst>
                  <a:outerShdw blurRad="38100" dist="38100" dir="2700000" algn="tl">
                    <a:srgbClr val="C0C0C0"/>
                  </a:outerShdw>
                </a:effectLst>
                <a:latin typeface="Tahoma" pitchFamily="34" charset="0"/>
                <a:cs typeface="Tahoma" pitchFamily="34" charset="0"/>
              </a:rPr>
              <a:t>الاخوةمنتوري</a:t>
            </a:r>
            <a:endParaRPr lang="fr-FR" sz="6600" dirty="0">
              <a:solidFill>
                <a:srgbClr val="0000CC"/>
              </a:solidFill>
              <a:effectLst>
                <a:outerShdw blurRad="38100" dist="38100" dir="2700000" algn="tl">
                  <a:srgbClr val="C0C0C0"/>
                </a:outerShdw>
              </a:effectLst>
              <a:latin typeface="Tahoma" pitchFamily="34" charset="0"/>
              <a:cs typeface="Tahoma" pitchFamily="34" charset="0"/>
            </a:endParaRPr>
          </a:p>
        </p:txBody>
      </p:sp>
      <p:sp>
        <p:nvSpPr>
          <p:cNvPr id="100" name="Text Box 98"/>
          <p:cNvSpPr txBox="1">
            <a:spLocks noChangeArrowheads="1"/>
          </p:cNvSpPr>
          <p:nvPr/>
        </p:nvSpPr>
        <p:spPr bwMode="auto">
          <a:xfrm>
            <a:off x="3524250" y="1368425"/>
            <a:ext cx="9869413" cy="923330"/>
          </a:xfrm>
          <a:prstGeom prst="rect">
            <a:avLst/>
          </a:prstGeom>
          <a:noFill/>
          <a:ln w="9525">
            <a:noFill/>
            <a:miter lim="800000"/>
            <a:headEnd/>
            <a:tailEnd/>
          </a:ln>
          <a:effectLst/>
        </p:spPr>
        <p:txBody>
          <a:bodyPr wrap="square">
            <a:spAutoFit/>
          </a:bodyPr>
          <a:lstStyle/>
          <a:p>
            <a:pPr>
              <a:spcBef>
                <a:spcPct val="50000"/>
              </a:spcBef>
              <a:defRPr/>
            </a:pPr>
            <a:r>
              <a:rPr lang="fr-FR" sz="5400" dirty="0">
                <a:solidFill>
                  <a:srgbClr val="0000CC"/>
                </a:solidFill>
                <a:effectLst>
                  <a:outerShdw blurRad="38100" dist="38100" dir="2700000" algn="tl">
                    <a:srgbClr val="C0C0C0"/>
                  </a:outerShdw>
                </a:effectLst>
                <a:latin typeface="Tahoma" pitchFamily="34" charset="0"/>
                <a:cs typeface="Tahoma" pitchFamily="34" charset="0"/>
              </a:rPr>
              <a:t>Université des Frères </a:t>
            </a:r>
            <a:r>
              <a:rPr lang="fr-FR" sz="5400" dirty="0" err="1">
                <a:solidFill>
                  <a:srgbClr val="0000CC"/>
                </a:solidFill>
                <a:effectLst>
                  <a:outerShdw blurRad="38100" dist="38100" dir="2700000" algn="tl">
                    <a:srgbClr val="C0C0C0"/>
                  </a:outerShdw>
                </a:effectLst>
                <a:latin typeface="Tahoma" pitchFamily="34" charset="0"/>
                <a:cs typeface="Tahoma" pitchFamily="34" charset="0"/>
              </a:rPr>
              <a:t>Mentouri</a:t>
            </a:r>
            <a:endParaRPr lang="fr-FR" sz="5400" dirty="0">
              <a:solidFill>
                <a:srgbClr val="0000CC"/>
              </a:solidFill>
              <a:effectLst>
                <a:outerShdw blurRad="38100" dist="38100" dir="2700000" algn="tl">
                  <a:srgbClr val="C0C0C0"/>
                </a:outerShdw>
              </a:effectLst>
              <a:latin typeface="Tahoma" pitchFamily="34" charset="0"/>
              <a:cs typeface="Tahoma" pitchFamily="34" charset="0"/>
            </a:endParaRPr>
          </a:p>
        </p:txBody>
      </p:sp>
      <p:sp>
        <p:nvSpPr>
          <p:cNvPr id="101" name="Text Box 100"/>
          <p:cNvSpPr txBox="1">
            <a:spLocks noChangeArrowheads="1"/>
          </p:cNvSpPr>
          <p:nvPr/>
        </p:nvSpPr>
        <p:spPr bwMode="auto">
          <a:xfrm>
            <a:off x="3524250" y="2355850"/>
            <a:ext cx="11269663" cy="854075"/>
          </a:xfrm>
          <a:prstGeom prst="rect">
            <a:avLst/>
          </a:prstGeom>
          <a:noFill/>
          <a:ln w="9525">
            <a:noFill/>
            <a:miter lim="800000"/>
            <a:headEnd/>
            <a:tailEnd/>
          </a:ln>
          <a:effectLst/>
        </p:spPr>
        <p:txBody>
          <a:bodyPr>
            <a:spAutoFit/>
          </a:bodyPr>
          <a:lstStyle/>
          <a:p>
            <a:pPr>
              <a:spcBef>
                <a:spcPct val="50000"/>
              </a:spcBef>
              <a:defRPr/>
            </a:pPr>
            <a:r>
              <a:rPr lang="fr-FR" sz="5000" dirty="0">
                <a:solidFill>
                  <a:srgbClr val="008000"/>
                </a:solidFill>
                <a:effectLst>
                  <a:outerShdw blurRad="38100" dist="38100" dir="2700000" algn="tl">
                    <a:srgbClr val="C0C0C0"/>
                  </a:outerShdw>
                </a:effectLst>
                <a:latin typeface="Tahoma" pitchFamily="34" charset="0"/>
                <a:cs typeface="Tahoma" pitchFamily="34" charset="0"/>
              </a:rPr>
              <a:t>Faculté des Sciences de la Technologie</a:t>
            </a:r>
          </a:p>
        </p:txBody>
      </p:sp>
      <p:sp>
        <p:nvSpPr>
          <p:cNvPr id="102" name="Text Box 101"/>
          <p:cNvSpPr txBox="1">
            <a:spLocks noChangeArrowheads="1"/>
          </p:cNvSpPr>
          <p:nvPr/>
        </p:nvSpPr>
        <p:spPr bwMode="auto">
          <a:xfrm>
            <a:off x="14039850" y="2320925"/>
            <a:ext cx="7345363" cy="976313"/>
          </a:xfrm>
          <a:prstGeom prst="rect">
            <a:avLst/>
          </a:prstGeom>
          <a:noFill/>
          <a:ln w="9525">
            <a:noFill/>
            <a:miter lim="800000"/>
            <a:headEnd/>
            <a:tailEnd/>
          </a:ln>
          <a:effectLst/>
        </p:spPr>
        <p:txBody>
          <a:bodyPr>
            <a:spAutoFit/>
          </a:bodyPr>
          <a:lstStyle/>
          <a:p>
            <a:pPr algn="r" rtl="1">
              <a:spcBef>
                <a:spcPct val="50000"/>
              </a:spcBef>
              <a:defRPr/>
            </a:pPr>
            <a:r>
              <a:rPr lang="ar-SA" sz="5800" dirty="0">
                <a:solidFill>
                  <a:srgbClr val="008000"/>
                </a:solidFill>
                <a:effectLst>
                  <a:outerShdw blurRad="38100" dist="38100" dir="2700000" algn="tl">
                    <a:srgbClr val="C0C0C0"/>
                  </a:outerShdw>
                </a:effectLst>
                <a:cs typeface="Tahoma" pitchFamily="34" charset="0"/>
              </a:rPr>
              <a:t>كلية علوم التكنولوجيا</a:t>
            </a:r>
            <a:endParaRPr lang="fr-FR" sz="5800" dirty="0">
              <a:solidFill>
                <a:srgbClr val="008000"/>
              </a:solidFill>
              <a:effectLst>
                <a:outerShdw blurRad="38100" dist="38100" dir="2700000" algn="tl">
                  <a:srgbClr val="C0C0C0"/>
                </a:outerShdw>
              </a:effectLst>
              <a:cs typeface="Tahoma" pitchFamily="34" charset="0"/>
            </a:endParaRPr>
          </a:p>
        </p:txBody>
      </p:sp>
      <p:sp>
        <p:nvSpPr>
          <p:cNvPr id="103" name="Text Box 102"/>
          <p:cNvSpPr txBox="1">
            <a:spLocks noChangeArrowheads="1"/>
          </p:cNvSpPr>
          <p:nvPr/>
        </p:nvSpPr>
        <p:spPr bwMode="auto">
          <a:xfrm>
            <a:off x="3521075" y="3240088"/>
            <a:ext cx="11383963" cy="923925"/>
          </a:xfrm>
          <a:prstGeom prst="rect">
            <a:avLst/>
          </a:prstGeom>
          <a:noFill/>
          <a:ln w="9525">
            <a:noFill/>
            <a:miter lim="800000"/>
            <a:headEnd/>
            <a:tailEnd/>
          </a:ln>
          <a:effectLst/>
        </p:spPr>
        <p:txBody>
          <a:bodyPr>
            <a:spAutoFit/>
          </a:bodyPr>
          <a:lstStyle/>
          <a:p>
            <a:pPr>
              <a:spcBef>
                <a:spcPct val="50000"/>
              </a:spcBef>
              <a:defRPr/>
            </a:pPr>
            <a:r>
              <a:rPr lang="fr-FR" sz="5400" b="1" dirty="0">
                <a:solidFill>
                  <a:srgbClr val="0000CC"/>
                </a:solidFill>
                <a:effectLst>
                  <a:outerShdw blurRad="38100" dist="38100" dir="2700000" algn="tl">
                    <a:srgbClr val="C0C0C0"/>
                  </a:outerShdw>
                </a:effectLst>
                <a:latin typeface="Tahoma" pitchFamily="34" charset="0"/>
                <a:cs typeface="Tahoma" pitchFamily="34" charset="0"/>
              </a:rPr>
              <a:t>Département Electrotechnique</a:t>
            </a:r>
          </a:p>
        </p:txBody>
      </p:sp>
      <p:sp>
        <p:nvSpPr>
          <p:cNvPr id="104" name="Text Box 103"/>
          <p:cNvSpPr txBox="1">
            <a:spLocks noChangeArrowheads="1"/>
          </p:cNvSpPr>
          <p:nvPr/>
        </p:nvSpPr>
        <p:spPr bwMode="auto">
          <a:xfrm>
            <a:off x="13585825" y="3290888"/>
            <a:ext cx="7847013" cy="1016000"/>
          </a:xfrm>
          <a:prstGeom prst="rect">
            <a:avLst/>
          </a:prstGeom>
          <a:noFill/>
          <a:ln w="9525">
            <a:noFill/>
            <a:miter lim="800000"/>
            <a:headEnd/>
            <a:tailEnd/>
          </a:ln>
          <a:effectLst/>
        </p:spPr>
        <p:txBody>
          <a:bodyPr>
            <a:spAutoFit/>
          </a:bodyPr>
          <a:lstStyle/>
          <a:p>
            <a:pPr algn="r" rtl="1">
              <a:spcBef>
                <a:spcPct val="50000"/>
              </a:spcBef>
              <a:defRPr/>
            </a:pPr>
            <a:r>
              <a:rPr lang="ar-SA" sz="6000" b="1" dirty="0">
                <a:solidFill>
                  <a:schemeClr val="accent2"/>
                </a:solidFill>
                <a:effectLst>
                  <a:outerShdw blurRad="38100" dist="38100" dir="2700000" algn="tl">
                    <a:srgbClr val="C0C0C0"/>
                  </a:outerShdw>
                </a:effectLst>
                <a:cs typeface="Tahoma" pitchFamily="34" charset="0"/>
              </a:rPr>
              <a:t>قسم </a:t>
            </a:r>
            <a:r>
              <a:rPr lang="ar-SA" sz="6000" b="1" dirty="0" err="1">
                <a:solidFill>
                  <a:schemeClr val="accent2"/>
                </a:solidFill>
                <a:effectLst>
                  <a:outerShdw blurRad="38100" dist="38100" dir="2700000" algn="tl">
                    <a:srgbClr val="C0C0C0"/>
                  </a:outerShdw>
                </a:effectLst>
                <a:cs typeface="Tahoma" pitchFamily="34" charset="0"/>
              </a:rPr>
              <a:t>الإ</a:t>
            </a:r>
            <a:r>
              <a:rPr lang="ar-SA" sz="6000" b="1" dirty="0">
                <a:solidFill>
                  <a:schemeClr val="accent2"/>
                </a:solidFill>
                <a:effectLst>
                  <a:outerShdw blurRad="38100" dist="38100" dir="2700000" algn="tl">
                    <a:srgbClr val="C0C0C0"/>
                  </a:outerShdw>
                </a:effectLst>
                <a:cs typeface="Tahoma" pitchFamily="34" charset="0"/>
              </a:rPr>
              <a:t> </a:t>
            </a:r>
            <a:r>
              <a:rPr lang="ar-SA" sz="6000" b="1" dirty="0" err="1">
                <a:solidFill>
                  <a:schemeClr val="accent2"/>
                </a:solidFill>
                <a:effectLst>
                  <a:outerShdw blurRad="38100" dist="38100" dir="2700000" algn="tl">
                    <a:srgbClr val="C0C0C0"/>
                  </a:outerShdw>
                </a:effectLst>
                <a:cs typeface="Tahoma" pitchFamily="34" charset="0"/>
              </a:rPr>
              <a:t>لكتروتقني</a:t>
            </a:r>
            <a:endParaRPr lang="fr-FR" sz="6000" b="1" dirty="0">
              <a:solidFill>
                <a:schemeClr val="accent2"/>
              </a:solidFill>
              <a:effectLst>
                <a:outerShdw blurRad="38100" dist="38100" dir="2700000" algn="tl">
                  <a:srgbClr val="C0C0C0"/>
                </a:outerShdw>
              </a:effectLst>
              <a:cs typeface="Tahoma" pitchFamily="34" charset="0"/>
            </a:endParaRPr>
          </a:p>
        </p:txBody>
      </p:sp>
      <p:pic>
        <p:nvPicPr>
          <p:cNvPr id="105" name="Picture 107" descr="imagesCAE7XYFJ"/>
          <p:cNvPicPr>
            <a:picLocks noChangeAspect="1" noChangeArrowheads="1"/>
          </p:cNvPicPr>
          <p:nvPr/>
        </p:nvPicPr>
        <p:blipFill>
          <a:blip r:embed="rId5" cstate="print"/>
          <a:srcRect/>
          <a:stretch>
            <a:fillRect/>
          </a:stretch>
        </p:blipFill>
        <p:spPr bwMode="auto">
          <a:xfrm>
            <a:off x="9865271" y="4314467"/>
            <a:ext cx="6116092" cy="3164160"/>
          </a:xfrm>
          <a:prstGeom prst="flowChartAlternateProcess">
            <a:avLst/>
          </a:prstGeom>
          <a:noFill/>
        </p:spPr>
      </p:pic>
      <p:sp>
        <p:nvSpPr>
          <p:cNvPr id="106" name="ZoneTexte 90"/>
          <p:cNvSpPr txBox="1">
            <a:spLocks noChangeArrowheads="1"/>
          </p:cNvSpPr>
          <p:nvPr/>
        </p:nvSpPr>
        <p:spPr bwMode="auto">
          <a:xfrm>
            <a:off x="15516225" y="5202238"/>
            <a:ext cx="7705725" cy="954087"/>
          </a:xfrm>
          <a:prstGeom prst="rect">
            <a:avLst/>
          </a:prstGeom>
          <a:noFill/>
          <a:ln w="9525">
            <a:noFill/>
            <a:miter lim="800000"/>
            <a:headEnd/>
            <a:tailEnd/>
          </a:ln>
        </p:spPr>
        <p:txBody>
          <a:bodyPr>
            <a:spAutoFit/>
          </a:bodyPr>
          <a:lstStyle/>
          <a:p>
            <a:pPr algn="r" rtl="1">
              <a:defRPr/>
            </a:pPr>
            <a:r>
              <a:rPr lang="ar-SA" sz="5600" b="1" dirty="0">
                <a:solidFill>
                  <a:srgbClr val="DB5E49"/>
                </a:solidFill>
                <a:effectLst>
                  <a:outerShdw blurRad="38100" dist="38100" dir="2700000" algn="tl">
                    <a:srgbClr val="C0C0C0"/>
                  </a:outerShdw>
                </a:effectLst>
                <a:latin typeface="Batang" pitchFamily="18" charset="-127"/>
                <a:cs typeface="Tahoma" pitchFamily="34" charset="0"/>
              </a:rPr>
              <a:t>مجمع أحمد حماني</a:t>
            </a:r>
            <a:endParaRPr lang="fr-FR" sz="5600" b="1" dirty="0">
              <a:solidFill>
                <a:srgbClr val="DB5E49"/>
              </a:solidFill>
              <a:effectLst>
                <a:outerShdw blurRad="38100" dist="38100" dir="2700000" algn="tl">
                  <a:srgbClr val="C0C0C0"/>
                </a:outerShdw>
              </a:effectLst>
              <a:latin typeface="Batang" pitchFamily="18" charset="-127"/>
              <a:cs typeface="Tahoma" pitchFamily="34" charset="0"/>
            </a:endParaRPr>
          </a:p>
        </p:txBody>
      </p:sp>
      <p:pic>
        <p:nvPicPr>
          <p:cNvPr id="107" name="Image 106"/>
          <p:cNvPicPr/>
          <p:nvPr/>
        </p:nvPicPr>
        <p:blipFill>
          <a:blip r:embed="rId6" cstate="print"/>
          <a:srcRect/>
          <a:stretch>
            <a:fillRect/>
          </a:stretch>
        </p:blipFill>
        <p:spPr bwMode="auto">
          <a:xfrm>
            <a:off x="21602575" y="1188407"/>
            <a:ext cx="2844316" cy="2952328"/>
          </a:xfrm>
          <a:prstGeom prst="rect">
            <a:avLst/>
          </a:prstGeom>
          <a:noFill/>
          <a:ln w="9525">
            <a:noFill/>
            <a:miter lim="800000"/>
            <a:headEnd/>
            <a:tailEnd/>
          </a:ln>
        </p:spPr>
      </p:pic>
      <p:sp>
        <p:nvSpPr>
          <p:cNvPr id="130" name="ZoneTexte 91"/>
          <p:cNvSpPr txBox="1">
            <a:spLocks noChangeArrowheads="1"/>
          </p:cNvSpPr>
          <p:nvPr/>
        </p:nvSpPr>
        <p:spPr bwMode="auto">
          <a:xfrm>
            <a:off x="2376439" y="35356178"/>
            <a:ext cx="20702587" cy="461665"/>
          </a:xfrm>
          <a:prstGeom prst="rect">
            <a:avLst/>
          </a:prstGeom>
          <a:noFill/>
          <a:ln w="9525">
            <a:noFill/>
            <a:miter lim="800000"/>
            <a:headEnd/>
            <a:tailEnd/>
          </a:ln>
        </p:spPr>
        <p:txBody>
          <a:bodyPr>
            <a:spAutoFit/>
          </a:bodyPr>
          <a:lstStyle/>
          <a:p>
            <a:pPr algn="ctr">
              <a:defRPr/>
            </a:pPr>
            <a:r>
              <a:rPr lang="fr-F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http://www.umc.edu.dz  - Département d’Electrotechnique, Campus A. </a:t>
            </a:r>
            <a:r>
              <a:rPr lang="fr-FR" sz="2400" b="1" dirty="0" err="1">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Hammani</a:t>
            </a:r>
            <a:r>
              <a:rPr lang="fr-F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fr-FR" sz="2400" b="1" dirty="0" err="1">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Zerzara</a:t>
            </a:r>
            <a:r>
              <a:rPr lang="fr-F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Tél/Fax: 031819013 </a:t>
            </a:r>
          </a:p>
        </p:txBody>
      </p:sp>
      <p:graphicFrame>
        <p:nvGraphicFramePr>
          <p:cNvPr id="131" name="Tableau 130"/>
          <p:cNvGraphicFramePr>
            <a:graphicFrameLocks noGrp="1"/>
          </p:cNvGraphicFramePr>
          <p:nvPr/>
        </p:nvGraphicFramePr>
        <p:xfrm>
          <a:off x="1404331" y="25203050"/>
          <a:ext cx="6768751" cy="9796460"/>
        </p:xfrm>
        <a:graphic>
          <a:graphicData uri="http://schemas.openxmlformats.org/drawingml/2006/table">
            <a:tbl>
              <a:tblPr/>
              <a:tblGrid>
                <a:gridCol w="4190179">
                  <a:extLst>
                    <a:ext uri="{9D8B030D-6E8A-4147-A177-3AD203B41FA5}">
                      <a16:colId xmlns:a16="http://schemas.microsoft.com/office/drawing/2014/main" val="20000"/>
                    </a:ext>
                  </a:extLst>
                </a:gridCol>
                <a:gridCol w="1254905">
                  <a:extLst>
                    <a:ext uri="{9D8B030D-6E8A-4147-A177-3AD203B41FA5}">
                      <a16:colId xmlns:a16="http://schemas.microsoft.com/office/drawing/2014/main" val="20001"/>
                    </a:ext>
                  </a:extLst>
                </a:gridCol>
                <a:gridCol w="1323667">
                  <a:extLst>
                    <a:ext uri="{9D8B030D-6E8A-4147-A177-3AD203B41FA5}">
                      <a16:colId xmlns:a16="http://schemas.microsoft.com/office/drawing/2014/main" val="20002"/>
                    </a:ext>
                  </a:extLst>
                </a:gridCol>
              </a:tblGrid>
              <a:tr h="988308">
                <a:tc>
                  <a:txBody>
                    <a:bodyPr/>
                    <a:lstStyle/>
                    <a:p>
                      <a:pPr algn="ctr">
                        <a:lnSpc>
                          <a:spcPct val="115000"/>
                        </a:lnSpc>
                        <a:spcAft>
                          <a:spcPts val="0"/>
                        </a:spcAft>
                      </a:pPr>
                      <a:r>
                        <a:rPr lang="fr-FR" sz="2400" b="1" dirty="0">
                          <a:solidFill>
                            <a:srgbClr val="000000"/>
                          </a:solidFill>
                          <a:latin typeface="Cambria"/>
                          <a:ea typeface="Calibri"/>
                          <a:cs typeface="Calibri"/>
                        </a:rPr>
                        <a:t>Semestre 4</a:t>
                      </a:r>
                    </a:p>
                    <a:p>
                      <a:pPr algn="ctr">
                        <a:lnSpc>
                          <a:spcPct val="115000"/>
                        </a:lnSpc>
                        <a:spcAft>
                          <a:spcPts val="0"/>
                        </a:spcAft>
                      </a:pPr>
                      <a:r>
                        <a:rPr lang="fr-FR" sz="2400" b="1" dirty="0">
                          <a:solidFill>
                            <a:srgbClr val="000000"/>
                          </a:solidFill>
                          <a:latin typeface="Cambria"/>
                          <a:ea typeface="Calibri"/>
                          <a:cs typeface="Calibri"/>
                        </a:rPr>
                        <a:t>Matières</a:t>
                      </a:r>
                      <a:endParaRPr lang="fr-FR" sz="2400" b="1" dirty="0">
                        <a:latin typeface="Times New Roman"/>
                        <a:ea typeface="SimSu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2400" b="1" dirty="0">
                          <a:solidFill>
                            <a:srgbClr val="000000"/>
                          </a:solidFill>
                          <a:latin typeface="Cambria"/>
                          <a:ea typeface="Calibri"/>
                          <a:cs typeface="Calibri"/>
                        </a:rPr>
                        <a:t>Crédits</a:t>
                      </a:r>
                      <a:endParaRPr lang="fr-FR" sz="2400" b="1"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marL="71755" marR="71755" algn="ctr">
                        <a:lnSpc>
                          <a:spcPct val="115000"/>
                        </a:lnSpc>
                        <a:spcAft>
                          <a:spcPts val="0"/>
                        </a:spcAft>
                      </a:pPr>
                      <a:r>
                        <a:rPr lang="fr-FR" sz="2400" b="1" dirty="0" err="1">
                          <a:solidFill>
                            <a:srgbClr val="000000"/>
                          </a:solidFill>
                          <a:latin typeface="Cambria"/>
                          <a:ea typeface="Calibri"/>
                          <a:cs typeface="Calibri"/>
                        </a:rPr>
                        <a:t>Coeff</a:t>
                      </a:r>
                      <a:endParaRPr lang="fr-FR" sz="2400" b="1" dirty="0">
                        <a:latin typeface="Times New Roman"/>
                        <a:ea typeface="SimSu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0"/>
                  </a:ext>
                </a:extLst>
              </a:tr>
              <a:tr h="989480">
                <a:tc>
                  <a:txBody>
                    <a:bodyPr/>
                    <a:lstStyle/>
                    <a:p>
                      <a:pPr>
                        <a:lnSpc>
                          <a:spcPct val="115000"/>
                        </a:lnSpc>
                        <a:spcAft>
                          <a:spcPts val="0"/>
                        </a:spcAft>
                      </a:pPr>
                      <a:r>
                        <a:rPr lang="fr-FR" sz="2400" b="1" dirty="0">
                          <a:solidFill>
                            <a:srgbClr val="000000"/>
                          </a:solidFill>
                          <a:latin typeface="Cambria"/>
                          <a:ea typeface="Times New Roman"/>
                        </a:rPr>
                        <a:t>Hydraulique et pneumatique</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b="1">
                          <a:solidFill>
                            <a:srgbClr val="000000"/>
                          </a:solidFill>
                          <a:latin typeface="Cambria"/>
                          <a:ea typeface="Calibri"/>
                          <a:cs typeface="Calibri"/>
                        </a:rPr>
                        <a:t>6</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b="1">
                          <a:solidFill>
                            <a:srgbClr val="000000"/>
                          </a:solidFill>
                          <a:latin typeface="Cambria"/>
                          <a:ea typeface="Calibri"/>
                          <a:cs typeface="Calibri"/>
                        </a:rPr>
                        <a:t>3</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24948">
                <a:tc>
                  <a:txBody>
                    <a:bodyPr/>
                    <a:lstStyle/>
                    <a:p>
                      <a:pPr>
                        <a:spcAft>
                          <a:spcPts val="0"/>
                        </a:spcAft>
                      </a:pPr>
                      <a:r>
                        <a:rPr lang="fr-FR" sz="2400" b="1">
                          <a:solidFill>
                            <a:srgbClr val="000000"/>
                          </a:solidFill>
                          <a:latin typeface="Cambria"/>
                          <a:ea typeface="Times New Roman"/>
                        </a:rPr>
                        <a:t>Logique combinatoire</a:t>
                      </a:r>
                      <a:endParaRPr lang="fr-FR" sz="2400">
                        <a:latin typeface="Times New Roman"/>
                        <a:ea typeface="SimSun"/>
                      </a:endParaRPr>
                    </a:p>
                    <a:p>
                      <a:pPr>
                        <a:lnSpc>
                          <a:spcPct val="115000"/>
                        </a:lnSpc>
                        <a:spcAft>
                          <a:spcPts val="0"/>
                        </a:spcAft>
                      </a:pPr>
                      <a:r>
                        <a:rPr lang="fr-FR" sz="2400" b="1">
                          <a:solidFill>
                            <a:srgbClr val="000000"/>
                          </a:solidFill>
                          <a:latin typeface="Cambria"/>
                          <a:ea typeface="Times New Roman"/>
                        </a:rPr>
                        <a:t> et séquentielle</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4</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94739">
                <a:tc>
                  <a:txBody>
                    <a:bodyPr/>
                    <a:lstStyle/>
                    <a:p>
                      <a:pPr>
                        <a:lnSpc>
                          <a:spcPct val="115000"/>
                        </a:lnSpc>
                        <a:spcAft>
                          <a:spcPts val="0"/>
                        </a:spcAft>
                      </a:pPr>
                      <a:r>
                        <a:rPr lang="fr-FR" sz="2400" b="1">
                          <a:solidFill>
                            <a:srgbClr val="000000"/>
                          </a:solidFill>
                          <a:latin typeface="Cambria"/>
                          <a:ea typeface="Times New Roman"/>
                        </a:rPr>
                        <a:t>Méthodes numériques</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4</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94739">
                <a:tc>
                  <a:txBody>
                    <a:bodyPr/>
                    <a:lstStyle/>
                    <a:p>
                      <a:pPr>
                        <a:lnSpc>
                          <a:spcPct val="115000"/>
                        </a:lnSpc>
                        <a:spcAft>
                          <a:spcPts val="0"/>
                        </a:spcAft>
                      </a:pPr>
                      <a:r>
                        <a:rPr lang="fr-FR" sz="2400" b="1">
                          <a:solidFill>
                            <a:srgbClr val="000000"/>
                          </a:solidFill>
                          <a:latin typeface="Cambria"/>
                          <a:ea typeface="Times New Roman"/>
                        </a:rPr>
                        <a:t>Résistance des matériaux</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4</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24948">
                <a:tc>
                  <a:txBody>
                    <a:bodyPr/>
                    <a:lstStyle/>
                    <a:p>
                      <a:pPr>
                        <a:spcAft>
                          <a:spcPts val="0"/>
                        </a:spcAft>
                      </a:pPr>
                      <a:r>
                        <a:rPr lang="fr-FR" sz="2400" b="1">
                          <a:solidFill>
                            <a:srgbClr val="000000"/>
                          </a:solidFill>
                          <a:latin typeface="Cambria"/>
                          <a:ea typeface="Times New Roman"/>
                        </a:rPr>
                        <a:t>Mesures électriques </a:t>
                      </a:r>
                      <a:endParaRPr lang="fr-FR" sz="2400">
                        <a:latin typeface="Times New Roman"/>
                        <a:ea typeface="SimSun"/>
                      </a:endParaRPr>
                    </a:p>
                    <a:p>
                      <a:pPr>
                        <a:lnSpc>
                          <a:spcPct val="115000"/>
                        </a:lnSpc>
                        <a:spcAft>
                          <a:spcPts val="0"/>
                        </a:spcAft>
                      </a:pPr>
                      <a:r>
                        <a:rPr lang="fr-FR" sz="2400" b="1">
                          <a:solidFill>
                            <a:srgbClr val="000000"/>
                          </a:solidFill>
                          <a:latin typeface="Cambria"/>
                          <a:ea typeface="Times New Roman"/>
                        </a:rPr>
                        <a:t>et électroniques</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a:solidFill>
                            <a:srgbClr val="000000"/>
                          </a:solidFill>
                          <a:latin typeface="Cambria"/>
                          <a:ea typeface="Calibri"/>
                          <a:cs typeface="Calibri"/>
                        </a:rPr>
                        <a:t>3</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5"/>
                  </a:ext>
                </a:extLst>
              </a:tr>
              <a:tr h="913830">
                <a:tc>
                  <a:txBody>
                    <a:bodyPr/>
                    <a:lstStyle/>
                    <a:p>
                      <a:pPr>
                        <a:lnSpc>
                          <a:spcPct val="115000"/>
                        </a:lnSpc>
                        <a:spcAft>
                          <a:spcPts val="0"/>
                        </a:spcAft>
                      </a:pPr>
                      <a:r>
                        <a:rPr lang="fr-FR" sz="2400" b="1">
                          <a:solidFill>
                            <a:srgbClr val="000000"/>
                          </a:solidFill>
                          <a:latin typeface="Cambria"/>
                          <a:ea typeface="Times New Roman"/>
                        </a:rPr>
                        <a:t>TP Hydraulique et pneumatique</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a:solidFill>
                            <a:srgbClr val="000000"/>
                          </a:solidFill>
                          <a:latin typeface="Cambria"/>
                          <a:ea typeface="Calibri"/>
                          <a:cs typeface="Calibri"/>
                        </a:rPr>
                        <a:t>1</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860417">
                <a:tc>
                  <a:txBody>
                    <a:bodyPr/>
                    <a:lstStyle/>
                    <a:p>
                      <a:pPr>
                        <a:spcAft>
                          <a:spcPts val="0"/>
                        </a:spcAft>
                      </a:pPr>
                      <a:r>
                        <a:rPr lang="fr-FR" sz="2400" b="1">
                          <a:solidFill>
                            <a:srgbClr val="000000"/>
                          </a:solidFill>
                          <a:latin typeface="Cambria"/>
                          <a:ea typeface="Times New Roman"/>
                        </a:rPr>
                        <a:t>TP Logique combinatoire </a:t>
                      </a:r>
                      <a:endParaRPr lang="fr-FR" sz="2400">
                        <a:latin typeface="Times New Roman"/>
                        <a:ea typeface="SimSun"/>
                      </a:endParaRPr>
                    </a:p>
                    <a:p>
                      <a:pPr>
                        <a:lnSpc>
                          <a:spcPct val="115000"/>
                        </a:lnSpc>
                        <a:spcAft>
                          <a:spcPts val="0"/>
                        </a:spcAft>
                      </a:pPr>
                      <a:r>
                        <a:rPr lang="fr-FR" sz="2400" b="1">
                          <a:solidFill>
                            <a:srgbClr val="000000"/>
                          </a:solidFill>
                          <a:latin typeface="Cambria"/>
                          <a:ea typeface="Times New Roman"/>
                        </a:rPr>
                        <a:t>et séquentielle</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a:solidFill>
                            <a:srgbClr val="000000"/>
                          </a:solidFill>
                          <a:latin typeface="Cambria"/>
                          <a:ea typeface="Calibri"/>
                          <a:cs typeface="Calibri"/>
                        </a:rPr>
                        <a:t>1</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7"/>
                  </a:ext>
                </a:extLst>
              </a:tr>
              <a:tr h="494739">
                <a:tc>
                  <a:txBody>
                    <a:bodyPr/>
                    <a:lstStyle/>
                    <a:p>
                      <a:pPr>
                        <a:lnSpc>
                          <a:spcPct val="115000"/>
                        </a:lnSpc>
                        <a:spcAft>
                          <a:spcPts val="0"/>
                        </a:spcAft>
                      </a:pPr>
                      <a:r>
                        <a:rPr lang="fr-FR" sz="2400" b="1">
                          <a:solidFill>
                            <a:srgbClr val="000000"/>
                          </a:solidFill>
                          <a:latin typeface="Cambria"/>
                          <a:ea typeface="Times New Roman"/>
                        </a:rPr>
                        <a:t>TP Méthodes numériques</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a:solidFill>
                            <a:srgbClr val="000000"/>
                          </a:solidFill>
                          <a:latin typeface="Cambria"/>
                          <a:ea typeface="Calibri"/>
                          <a:cs typeface="Calibri"/>
                        </a:rPr>
                        <a:t>2</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a:solidFill>
                            <a:srgbClr val="000000"/>
                          </a:solidFill>
                          <a:latin typeface="Cambria"/>
                          <a:ea typeface="Calibri"/>
                          <a:cs typeface="Calibri"/>
                        </a:rPr>
                        <a:t>1</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8"/>
                  </a:ext>
                </a:extLst>
              </a:tr>
              <a:tr h="860417">
                <a:tc>
                  <a:txBody>
                    <a:bodyPr/>
                    <a:lstStyle/>
                    <a:p>
                      <a:pPr>
                        <a:lnSpc>
                          <a:spcPct val="115000"/>
                        </a:lnSpc>
                        <a:spcAft>
                          <a:spcPts val="0"/>
                        </a:spcAft>
                      </a:pPr>
                      <a:r>
                        <a:rPr lang="fr-FR" sz="2400" b="1">
                          <a:solidFill>
                            <a:srgbClr val="000000"/>
                          </a:solidFill>
                          <a:latin typeface="Cambria"/>
                          <a:ea typeface="Times New Roman"/>
                        </a:rPr>
                        <a:t>Conversion de l'énergie</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1</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1</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94739">
                <a:tc>
                  <a:txBody>
                    <a:bodyPr/>
                    <a:lstStyle/>
                    <a:p>
                      <a:pPr>
                        <a:spcAft>
                          <a:spcPts val="0"/>
                        </a:spcAft>
                      </a:pPr>
                      <a:r>
                        <a:rPr lang="fr-FR" sz="2400" b="1">
                          <a:solidFill>
                            <a:srgbClr val="000000"/>
                          </a:solidFill>
                          <a:latin typeface="Cambria"/>
                          <a:ea typeface="Times New Roman"/>
                        </a:rPr>
                        <a:t>Sécurité électrique</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1</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400">
                          <a:solidFill>
                            <a:srgbClr val="000000"/>
                          </a:solidFill>
                          <a:latin typeface="Cambria"/>
                          <a:ea typeface="Calibri"/>
                          <a:cs typeface="Calibri"/>
                        </a:rPr>
                        <a:t>1</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60417">
                <a:tc>
                  <a:txBody>
                    <a:bodyPr/>
                    <a:lstStyle/>
                    <a:p>
                      <a:pPr>
                        <a:spcAft>
                          <a:spcPts val="0"/>
                        </a:spcAft>
                      </a:pPr>
                      <a:r>
                        <a:rPr lang="fr-FR" sz="2400" b="1">
                          <a:solidFill>
                            <a:srgbClr val="000000"/>
                          </a:solidFill>
                          <a:latin typeface="Cambria"/>
                          <a:ea typeface="Times New Roman"/>
                        </a:rPr>
                        <a:t>Techniques d'expression et de communication</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a:solidFill>
                            <a:srgbClr val="000000"/>
                          </a:solidFill>
                          <a:latin typeface="Cambria"/>
                          <a:ea typeface="Calibri"/>
                          <a:cs typeface="Calibri"/>
                        </a:rPr>
                        <a:t>1</a:t>
                      </a:r>
                      <a:endParaRPr lang="fr-FR" sz="240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400" dirty="0">
                          <a:solidFill>
                            <a:srgbClr val="000000"/>
                          </a:solidFill>
                          <a:latin typeface="Cambria"/>
                          <a:ea typeface="Calibri"/>
                          <a:cs typeface="Calibri"/>
                        </a:rPr>
                        <a:t>1</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1"/>
                  </a:ext>
                </a:extLst>
              </a:tr>
              <a:tr h="494739">
                <a:tc>
                  <a:txBody>
                    <a:bodyPr/>
                    <a:lstStyle/>
                    <a:p>
                      <a:pPr algn="ctr">
                        <a:lnSpc>
                          <a:spcPct val="115000"/>
                        </a:lnSpc>
                        <a:spcAft>
                          <a:spcPts val="0"/>
                        </a:spcAft>
                      </a:pPr>
                      <a:r>
                        <a:rPr lang="fr-FR" sz="2400" b="1" kern="1200" dirty="0">
                          <a:solidFill>
                            <a:schemeClr val="tx1"/>
                          </a:solidFill>
                          <a:latin typeface="+mn-lt"/>
                          <a:ea typeface="+mn-ea"/>
                          <a:cs typeface="+mn-cs"/>
                        </a:rPr>
                        <a:t>Total semestre 4</a:t>
                      </a:r>
                      <a:endParaRPr lang="fr-FR" sz="2400" b="1"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1" dirty="0">
                          <a:solidFill>
                            <a:srgbClr val="000000"/>
                          </a:solidFill>
                          <a:latin typeface="Cambria"/>
                          <a:ea typeface="Calibri"/>
                          <a:cs typeface="Calibri"/>
                        </a:rPr>
                        <a:t>30</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1" dirty="0">
                          <a:solidFill>
                            <a:srgbClr val="000000"/>
                          </a:solidFill>
                          <a:latin typeface="Cambria"/>
                          <a:ea typeface="Calibri"/>
                          <a:cs typeface="Calibri"/>
                        </a:rPr>
                        <a:t>17</a:t>
                      </a:r>
                      <a:endParaRPr lang="fr-FR" sz="2400"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12"/>
                  </a:ext>
                </a:extLst>
              </a:tr>
            </a:tbl>
          </a:graphicData>
        </a:graphic>
      </p:graphicFrame>
      <p:graphicFrame>
        <p:nvGraphicFramePr>
          <p:cNvPr id="132" name="Tableau 131"/>
          <p:cNvGraphicFramePr>
            <a:graphicFrameLocks noGrp="1"/>
          </p:cNvGraphicFramePr>
          <p:nvPr/>
        </p:nvGraphicFramePr>
        <p:xfrm>
          <a:off x="9073183" y="25203050"/>
          <a:ext cx="6768751" cy="9865099"/>
        </p:xfrm>
        <a:graphic>
          <a:graphicData uri="http://schemas.openxmlformats.org/drawingml/2006/table">
            <a:tbl>
              <a:tblPr/>
              <a:tblGrid>
                <a:gridCol w="4190179">
                  <a:extLst>
                    <a:ext uri="{9D8B030D-6E8A-4147-A177-3AD203B41FA5}">
                      <a16:colId xmlns:a16="http://schemas.microsoft.com/office/drawing/2014/main" val="20000"/>
                    </a:ext>
                  </a:extLst>
                </a:gridCol>
                <a:gridCol w="1254905">
                  <a:extLst>
                    <a:ext uri="{9D8B030D-6E8A-4147-A177-3AD203B41FA5}">
                      <a16:colId xmlns:a16="http://schemas.microsoft.com/office/drawing/2014/main" val="20001"/>
                    </a:ext>
                  </a:extLst>
                </a:gridCol>
                <a:gridCol w="1323667">
                  <a:extLst>
                    <a:ext uri="{9D8B030D-6E8A-4147-A177-3AD203B41FA5}">
                      <a16:colId xmlns:a16="http://schemas.microsoft.com/office/drawing/2014/main" val="20002"/>
                    </a:ext>
                  </a:extLst>
                </a:gridCol>
              </a:tblGrid>
              <a:tr h="997691">
                <a:tc>
                  <a:txBody>
                    <a:bodyPr/>
                    <a:lstStyle/>
                    <a:p>
                      <a:pPr algn="ctr">
                        <a:lnSpc>
                          <a:spcPct val="115000"/>
                        </a:lnSpc>
                        <a:spcAft>
                          <a:spcPts val="0"/>
                        </a:spcAft>
                      </a:pPr>
                      <a:r>
                        <a:rPr lang="fr-FR" sz="2400" b="1" dirty="0">
                          <a:solidFill>
                            <a:srgbClr val="000000"/>
                          </a:solidFill>
                          <a:latin typeface="Cambria"/>
                          <a:ea typeface="Calibri"/>
                          <a:cs typeface="Calibri"/>
                        </a:rPr>
                        <a:t>Semestre 5</a:t>
                      </a:r>
                    </a:p>
                    <a:p>
                      <a:pPr algn="ctr">
                        <a:lnSpc>
                          <a:spcPct val="115000"/>
                        </a:lnSpc>
                        <a:spcAft>
                          <a:spcPts val="0"/>
                        </a:spcAft>
                      </a:pPr>
                      <a:r>
                        <a:rPr lang="fr-FR" sz="2400" b="1" dirty="0">
                          <a:solidFill>
                            <a:srgbClr val="000000"/>
                          </a:solidFill>
                          <a:latin typeface="Cambria"/>
                          <a:ea typeface="Calibri"/>
                          <a:cs typeface="Calibri"/>
                        </a:rPr>
                        <a:t>Matières</a:t>
                      </a:r>
                      <a:endParaRPr lang="fr-FR" sz="2400" b="1" dirty="0">
                        <a:latin typeface="Times New Roman"/>
                        <a:ea typeface="SimSu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2400" b="1" dirty="0">
                          <a:solidFill>
                            <a:srgbClr val="000000"/>
                          </a:solidFill>
                          <a:latin typeface="Cambria"/>
                          <a:ea typeface="Calibri"/>
                          <a:cs typeface="Calibri"/>
                        </a:rPr>
                        <a:t>Crédits</a:t>
                      </a:r>
                      <a:endParaRPr lang="fr-FR" sz="2400" b="1"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marL="71755" marR="71755" algn="ctr">
                        <a:lnSpc>
                          <a:spcPct val="115000"/>
                        </a:lnSpc>
                        <a:spcAft>
                          <a:spcPts val="0"/>
                        </a:spcAft>
                      </a:pPr>
                      <a:r>
                        <a:rPr lang="fr-FR" sz="2400" b="1" dirty="0" err="1">
                          <a:solidFill>
                            <a:srgbClr val="000000"/>
                          </a:solidFill>
                          <a:latin typeface="Cambria"/>
                          <a:ea typeface="Calibri"/>
                          <a:cs typeface="Calibri"/>
                        </a:rPr>
                        <a:t>Coeff</a:t>
                      </a:r>
                      <a:endParaRPr lang="fr-FR" sz="2400" b="1" dirty="0">
                        <a:latin typeface="Times New Roman"/>
                        <a:ea typeface="SimSu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0"/>
                  </a:ext>
                </a:extLst>
              </a:tr>
              <a:tr h="485577">
                <a:tc>
                  <a:txBody>
                    <a:bodyPr/>
                    <a:lstStyle/>
                    <a:p>
                      <a:pPr>
                        <a:spcAft>
                          <a:spcPts val="0"/>
                        </a:spcAft>
                      </a:pPr>
                      <a:r>
                        <a:rPr lang="fr-FR" sz="2400" b="1" dirty="0">
                          <a:solidFill>
                            <a:schemeClr val="tx2"/>
                          </a:solidFill>
                          <a:latin typeface="Cambria"/>
                          <a:ea typeface="Calibri"/>
                          <a:cs typeface="Arial"/>
                        </a:rPr>
                        <a:t>Electronique de puissance</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4</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2</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7819">
                <a:tc>
                  <a:txBody>
                    <a:bodyPr/>
                    <a:lstStyle/>
                    <a:p>
                      <a:pPr>
                        <a:spcAft>
                          <a:spcPts val="0"/>
                        </a:spcAft>
                      </a:pPr>
                      <a:r>
                        <a:rPr lang="fr-FR" sz="2400" b="1" dirty="0">
                          <a:solidFill>
                            <a:schemeClr val="tx2"/>
                          </a:solidFill>
                          <a:latin typeface="Cambria"/>
                          <a:ea typeface="Calibri"/>
                          <a:cs typeface="Arial"/>
                        </a:rPr>
                        <a:t>Machines électriques</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4</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2</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5577">
                <a:tc>
                  <a:txBody>
                    <a:bodyPr/>
                    <a:lstStyle/>
                    <a:p>
                      <a:pPr>
                        <a:spcAft>
                          <a:spcPts val="0"/>
                        </a:spcAft>
                      </a:pPr>
                      <a:r>
                        <a:rPr lang="fr-FR" sz="2400" b="1" dirty="0">
                          <a:solidFill>
                            <a:schemeClr val="tx2"/>
                          </a:solidFill>
                          <a:latin typeface="Cambria"/>
                          <a:ea typeface="Calibri"/>
                          <a:cs typeface="Arial"/>
                        </a:rPr>
                        <a:t>Construction mécanique</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2</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1</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5577">
                <a:tc>
                  <a:txBody>
                    <a:bodyPr/>
                    <a:lstStyle/>
                    <a:p>
                      <a:pPr>
                        <a:spcAft>
                          <a:spcPts val="0"/>
                        </a:spcAft>
                      </a:pPr>
                      <a:r>
                        <a:rPr lang="en-US" sz="2400" b="1" dirty="0">
                          <a:solidFill>
                            <a:schemeClr val="tx2"/>
                          </a:solidFill>
                          <a:latin typeface="Cambria"/>
                          <a:ea typeface="Calibri"/>
                          <a:cs typeface="Arial"/>
                        </a:rPr>
                        <a:t>Transfer</a:t>
                      </a:r>
                      <a:r>
                        <a:rPr lang="en-US" sz="2400" b="1" baseline="0" dirty="0">
                          <a:solidFill>
                            <a:schemeClr val="tx2"/>
                          </a:solidFill>
                          <a:latin typeface="Cambria"/>
                          <a:ea typeface="Calibri"/>
                          <a:cs typeface="Arial"/>
                        </a:rPr>
                        <a:t> </a:t>
                      </a:r>
                      <a:r>
                        <a:rPr lang="en-US" sz="2400" b="1" dirty="0" err="1">
                          <a:solidFill>
                            <a:schemeClr val="tx2"/>
                          </a:solidFill>
                          <a:latin typeface="Cambria"/>
                          <a:ea typeface="Calibri"/>
                          <a:cs typeface="Arial"/>
                        </a:rPr>
                        <a:t>thermique</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4</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2</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07819">
                <a:tc>
                  <a:txBody>
                    <a:bodyPr/>
                    <a:lstStyle/>
                    <a:p>
                      <a:pPr>
                        <a:spcAft>
                          <a:spcPts val="0"/>
                        </a:spcAft>
                      </a:pPr>
                      <a:r>
                        <a:rPr lang="fr-FR" sz="2400" b="1" dirty="0">
                          <a:solidFill>
                            <a:schemeClr val="tx2"/>
                          </a:solidFill>
                          <a:latin typeface="Cambria"/>
                          <a:ea typeface="Calibri"/>
                          <a:cs typeface="Arial"/>
                        </a:rPr>
                        <a:t>Systèmes Asservis</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1">
                          <a:solidFill>
                            <a:schemeClr val="tx2"/>
                          </a:solidFill>
                          <a:latin typeface="Cambria"/>
                          <a:ea typeface="Calibri"/>
                          <a:cs typeface="Arial"/>
                        </a:rPr>
                        <a:t>4</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1">
                          <a:solidFill>
                            <a:schemeClr val="tx2"/>
                          </a:solidFill>
                          <a:latin typeface="Cambria"/>
                          <a:ea typeface="Calibri"/>
                          <a:cs typeface="Arial"/>
                        </a:rPr>
                        <a:t>2</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5"/>
                  </a:ext>
                </a:extLst>
              </a:tr>
              <a:tr h="834732">
                <a:tc>
                  <a:txBody>
                    <a:bodyPr/>
                    <a:lstStyle/>
                    <a:p>
                      <a:pPr>
                        <a:spcAft>
                          <a:spcPts val="0"/>
                        </a:spcAft>
                      </a:pPr>
                      <a:r>
                        <a:rPr lang="fr-FR" sz="2400" b="1" dirty="0">
                          <a:solidFill>
                            <a:schemeClr val="tx2"/>
                          </a:solidFill>
                          <a:latin typeface="Cambria"/>
                          <a:ea typeface="Calibri"/>
                          <a:cs typeface="Arial"/>
                        </a:rPr>
                        <a:t>TP Electronique de puissance </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1">
                          <a:solidFill>
                            <a:schemeClr val="tx2"/>
                          </a:solidFill>
                          <a:latin typeface="Cambria"/>
                          <a:ea typeface="Calibri"/>
                          <a:cs typeface="Arial"/>
                        </a:rPr>
                        <a:t>2</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1">
                          <a:solidFill>
                            <a:schemeClr val="tx2"/>
                          </a:solidFill>
                          <a:latin typeface="Cambria"/>
                          <a:ea typeface="Calibri"/>
                          <a:cs typeface="Arial"/>
                        </a:rPr>
                        <a:t>1</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844482">
                <a:tc>
                  <a:txBody>
                    <a:bodyPr/>
                    <a:lstStyle/>
                    <a:p>
                      <a:pPr>
                        <a:spcAft>
                          <a:spcPts val="0"/>
                        </a:spcAft>
                      </a:pPr>
                      <a:r>
                        <a:rPr lang="fr-FR" sz="2400" b="1" dirty="0">
                          <a:solidFill>
                            <a:schemeClr val="tx2"/>
                          </a:solidFill>
                          <a:latin typeface="Cambria"/>
                          <a:ea typeface="Calibri"/>
                          <a:cs typeface="Arial"/>
                        </a:rPr>
                        <a:t>TP Machines électriques</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1">
                          <a:solidFill>
                            <a:schemeClr val="tx2"/>
                          </a:solidFill>
                          <a:latin typeface="Cambria"/>
                          <a:ea typeface="Calibri"/>
                          <a:cs typeface="Arial"/>
                        </a:rPr>
                        <a:t>2</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1">
                          <a:solidFill>
                            <a:schemeClr val="tx2"/>
                          </a:solidFill>
                          <a:latin typeface="Cambria"/>
                          <a:ea typeface="Calibri"/>
                          <a:cs typeface="Arial"/>
                        </a:rPr>
                        <a:t>1</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7"/>
                  </a:ext>
                </a:extLst>
              </a:tr>
              <a:tr h="868587">
                <a:tc>
                  <a:txBody>
                    <a:bodyPr/>
                    <a:lstStyle/>
                    <a:p>
                      <a:pPr>
                        <a:spcAft>
                          <a:spcPts val="0"/>
                        </a:spcAft>
                      </a:pPr>
                      <a:r>
                        <a:rPr lang="fr-FR" sz="2400" b="1" dirty="0">
                          <a:solidFill>
                            <a:schemeClr val="tx2"/>
                          </a:solidFill>
                          <a:latin typeface="Cambria"/>
                          <a:ea typeface="Calibri"/>
                          <a:cs typeface="Arial"/>
                        </a:rPr>
                        <a:t>TP Systèmes Asservis</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1">
                          <a:solidFill>
                            <a:schemeClr val="tx2"/>
                          </a:solidFill>
                          <a:latin typeface="Cambria"/>
                          <a:ea typeface="Calibri"/>
                          <a:cs typeface="Arial"/>
                        </a:rPr>
                        <a:t>2</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1">
                          <a:solidFill>
                            <a:schemeClr val="tx2"/>
                          </a:solidFill>
                          <a:latin typeface="Cambria"/>
                          <a:ea typeface="Calibri"/>
                          <a:cs typeface="Arial"/>
                        </a:rPr>
                        <a:t>1</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8"/>
                  </a:ext>
                </a:extLst>
              </a:tr>
              <a:tr h="834732">
                <a:tc>
                  <a:txBody>
                    <a:bodyPr/>
                    <a:lstStyle/>
                    <a:p>
                      <a:pPr>
                        <a:spcAft>
                          <a:spcPts val="0"/>
                        </a:spcAft>
                      </a:pPr>
                      <a:r>
                        <a:rPr lang="fr-FR" sz="2400" b="1">
                          <a:solidFill>
                            <a:schemeClr val="tx2"/>
                          </a:solidFill>
                          <a:latin typeface="Cambria"/>
                          <a:ea typeface="Calibri"/>
                          <a:cs typeface="Arial"/>
                        </a:rPr>
                        <a:t>Schémas et Appareillage</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dirty="0">
                          <a:solidFill>
                            <a:schemeClr val="tx2"/>
                          </a:solidFill>
                          <a:latin typeface="Cambria"/>
                          <a:ea typeface="Calibri"/>
                          <a:cs typeface="Arial"/>
                        </a:rPr>
                        <a:t>3</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2</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868587">
                <a:tc>
                  <a:txBody>
                    <a:bodyPr/>
                    <a:lstStyle/>
                    <a:p>
                      <a:pPr>
                        <a:spcAft>
                          <a:spcPts val="0"/>
                        </a:spcAft>
                      </a:pPr>
                      <a:r>
                        <a:rPr lang="fr-FR" sz="2400" b="1">
                          <a:solidFill>
                            <a:schemeClr val="tx2"/>
                          </a:solidFill>
                          <a:latin typeface="Cambria"/>
                          <a:ea typeface="Calibri"/>
                          <a:cs typeface="Arial"/>
                        </a:rPr>
                        <a:t>Production d’énergie électrique</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dirty="0">
                          <a:solidFill>
                            <a:schemeClr val="tx2"/>
                          </a:solidFill>
                          <a:latin typeface="Cambria"/>
                          <a:ea typeface="Calibri"/>
                          <a:cs typeface="Arial"/>
                        </a:rPr>
                        <a:t>1</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dirty="0">
                          <a:solidFill>
                            <a:schemeClr val="tx2"/>
                          </a:solidFill>
                          <a:latin typeface="Cambria"/>
                          <a:ea typeface="Calibri"/>
                          <a:cs typeface="Arial"/>
                        </a:rPr>
                        <a:t>1</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44482">
                <a:tc>
                  <a:txBody>
                    <a:bodyPr/>
                    <a:lstStyle/>
                    <a:p>
                      <a:pPr>
                        <a:spcAft>
                          <a:spcPts val="0"/>
                        </a:spcAft>
                      </a:pPr>
                      <a:r>
                        <a:rPr lang="fr-FR" sz="2400" b="1">
                          <a:solidFill>
                            <a:schemeClr val="tx2"/>
                          </a:solidFill>
                          <a:latin typeface="Cambria"/>
                          <a:ea typeface="Calibri"/>
                          <a:cs typeface="Arial"/>
                        </a:rPr>
                        <a:t>Matériaux  électrotechniques</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1">
                          <a:solidFill>
                            <a:schemeClr val="tx2"/>
                          </a:solidFill>
                          <a:latin typeface="Cambria"/>
                          <a:ea typeface="Calibri"/>
                          <a:cs typeface="Arial"/>
                        </a:rPr>
                        <a:t>1</a:t>
                      </a:r>
                      <a:endParaRPr lang="fr-FR" sz="2400" b="1">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b="1" dirty="0">
                          <a:solidFill>
                            <a:schemeClr val="tx2"/>
                          </a:solidFill>
                          <a:latin typeface="Cambria"/>
                          <a:ea typeface="Calibri"/>
                          <a:cs typeface="Arial"/>
                        </a:rPr>
                        <a:t>1</a:t>
                      </a:r>
                      <a:endParaRPr lang="fr-FR" sz="2400" b="1"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1"/>
                  </a:ext>
                </a:extLst>
              </a:tr>
              <a:tr h="49943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2400" b="1" kern="1200" dirty="0">
                          <a:solidFill>
                            <a:schemeClr val="tx1"/>
                          </a:solidFill>
                          <a:latin typeface="+mn-lt"/>
                          <a:ea typeface="+mn-ea"/>
                          <a:cs typeface="+mn-cs"/>
                        </a:rPr>
                        <a:t>Total semestre 5</a:t>
                      </a:r>
                      <a:endParaRPr lang="fr-FR" sz="2400" b="1"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a:solidFill>
                            <a:schemeClr val="tx2"/>
                          </a:solidFill>
                          <a:latin typeface="Cambria"/>
                          <a:ea typeface="Calibri"/>
                          <a:cs typeface="Calibri"/>
                        </a:rPr>
                        <a:t>30</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dirty="0">
                          <a:solidFill>
                            <a:schemeClr val="tx2"/>
                          </a:solidFill>
                          <a:latin typeface="Cambria"/>
                          <a:ea typeface="Calibri"/>
                          <a:cs typeface="Calibri"/>
                        </a:rPr>
                        <a:t>17</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12"/>
                  </a:ext>
                </a:extLst>
              </a:tr>
            </a:tbl>
          </a:graphicData>
        </a:graphic>
      </p:graphicFrame>
      <p:graphicFrame>
        <p:nvGraphicFramePr>
          <p:cNvPr id="133" name="Tableau 132"/>
          <p:cNvGraphicFramePr>
            <a:graphicFrameLocks noGrp="1"/>
          </p:cNvGraphicFramePr>
          <p:nvPr/>
        </p:nvGraphicFramePr>
        <p:xfrm>
          <a:off x="16273983" y="25275058"/>
          <a:ext cx="7488832" cy="9993572"/>
        </p:xfrm>
        <a:graphic>
          <a:graphicData uri="http://schemas.openxmlformats.org/drawingml/2006/table">
            <a:tbl>
              <a:tblPr/>
              <a:tblGrid>
                <a:gridCol w="4635943">
                  <a:extLst>
                    <a:ext uri="{9D8B030D-6E8A-4147-A177-3AD203B41FA5}">
                      <a16:colId xmlns:a16="http://schemas.microsoft.com/office/drawing/2014/main" val="20000"/>
                    </a:ext>
                  </a:extLst>
                </a:gridCol>
                <a:gridCol w="1388406">
                  <a:extLst>
                    <a:ext uri="{9D8B030D-6E8A-4147-A177-3AD203B41FA5}">
                      <a16:colId xmlns:a16="http://schemas.microsoft.com/office/drawing/2014/main" val="20001"/>
                    </a:ext>
                  </a:extLst>
                </a:gridCol>
                <a:gridCol w="1464483">
                  <a:extLst>
                    <a:ext uri="{9D8B030D-6E8A-4147-A177-3AD203B41FA5}">
                      <a16:colId xmlns:a16="http://schemas.microsoft.com/office/drawing/2014/main" val="20002"/>
                    </a:ext>
                  </a:extLst>
                </a:gridCol>
              </a:tblGrid>
              <a:tr h="819990">
                <a:tc>
                  <a:txBody>
                    <a:bodyPr/>
                    <a:lstStyle/>
                    <a:p>
                      <a:pPr algn="ctr">
                        <a:lnSpc>
                          <a:spcPct val="115000"/>
                        </a:lnSpc>
                        <a:spcAft>
                          <a:spcPts val="0"/>
                        </a:spcAft>
                      </a:pPr>
                      <a:r>
                        <a:rPr lang="fr-FR" sz="2400" b="1" dirty="0">
                          <a:solidFill>
                            <a:srgbClr val="000000"/>
                          </a:solidFill>
                          <a:latin typeface="Cambria"/>
                          <a:ea typeface="Calibri"/>
                          <a:cs typeface="Calibri"/>
                        </a:rPr>
                        <a:t>Semestre 6</a:t>
                      </a:r>
                    </a:p>
                    <a:p>
                      <a:pPr algn="ctr">
                        <a:lnSpc>
                          <a:spcPct val="115000"/>
                        </a:lnSpc>
                        <a:spcAft>
                          <a:spcPts val="0"/>
                        </a:spcAft>
                      </a:pPr>
                      <a:r>
                        <a:rPr lang="fr-FR" sz="2400" b="1" dirty="0">
                          <a:solidFill>
                            <a:srgbClr val="000000"/>
                          </a:solidFill>
                          <a:latin typeface="Cambria"/>
                          <a:ea typeface="Calibri"/>
                          <a:cs typeface="Calibri"/>
                        </a:rPr>
                        <a:t>Matières</a:t>
                      </a:r>
                      <a:endParaRPr lang="fr-FR" sz="2400" b="1" dirty="0">
                        <a:latin typeface="Times New Roman"/>
                        <a:ea typeface="SimSun"/>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algn="ctr">
                        <a:lnSpc>
                          <a:spcPct val="115000"/>
                        </a:lnSpc>
                        <a:spcAft>
                          <a:spcPts val="0"/>
                        </a:spcAft>
                      </a:pPr>
                      <a:r>
                        <a:rPr lang="fr-FR" sz="2400" b="1" dirty="0">
                          <a:solidFill>
                            <a:srgbClr val="000000"/>
                          </a:solidFill>
                          <a:latin typeface="Cambria"/>
                          <a:ea typeface="Calibri"/>
                          <a:cs typeface="Calibri"/>
                        </a:rPr>
                        <a:t>Crédits</a:t>
                      </a:r>
                      <a:endParaRPr lang="fr-FR" sz="2400" b="1"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marL="71755" marR="71755" algn="ctr">
                        <a:lnSpc>
                          <a:spcPct val="115000"/>
                        </a:lnSpc>
                        <a:spcAft>
                          <a:spcPts val="0"/>
                        </a:spcAft>
                      </a:pPr>
                      <a:r>
                        <a:rPr lang="fr-FR" sz="2400" b="1" dirty="0" err="1">
                          <a:solidFill>
                            <a:srgbClr val="000000"/>
                          </a:solidFill>
                          <a:latin typeface="Cambria"/>
                          <a:ea typeface="Calibri"/>
                          <a:cs typeface="Calibri"/>
                        </a:rPr>
                        <a:t>Coeff</a:t>
                      </a:r>
                      <a:endParaRPr lang="fr-FR" sz="2400" b="1" dirty="0">
                        <a:latin typeface="Times New Roman"/>
                        <a:ea typeface="SimSu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0"/>
                  </a:ext>
                </a:extLst>
              </a:tr>
              <a:tr h="620170">
                <a:tc>
                  <a:txBody>
                    <a:bodyPr/>
                    <a:lstStyle/>
                    <a:p>
                      <a:pPr>
                        <a:spcAft>
                          <a:spcPts val="0"/>
                        </a:spcAft>
                      </a:pPr>
                      <a:r>
                        <a:rPr lang="fr-FR" sz="2400" b="1" dirty="0">
                          <a:solidFill>
                            <a:schemeClr val="tx2"/>
                          </a:solidFill>
                          <a:latin typeface="Cambria"/>
                          <a:ea typeface="Calibri"/>
                          <a:cs typeface="Arial"/>
                        </a:rPr>
                        <a:t>Régulation industrielle</a:t>
                      </a:r>
                      <a:endParaRPr lang="fr-FR" sz="240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4</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b="1">
                          <a:solidFill>
                            <a:schemeClr val="tx2"/>
                          </a:solidFill>
                          <a:latin typeface="Cambria"/>
                          <a:ea typeface="Calibri"/>
                          <a:cs typeface="Arial"/>
                        </a:rPr>
                        <a:t>2</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46124">
                <a:tc>
                  <a:txBody>
                    <a:bodyPr/>
                    <a:lstStyle/>
                    <a:p>
                      <a:pPr>
                        <a:spcAft>
                          <a:spcPts val="0"/>
                        </a:spcAft>
                      </a:pPr>
                      <a:r>
                        <a:rPr lang="fr-FR" sz="2400" b="1">
                          <a:solidFill>
                            <a:schemeClr val="tx2"/>
                          </a:solidFill>
                          <a:latin typeface="Cambria"/>
                          <a:ea typeface="Calibri"/>
                          <a:cs typeface="Calibri"/>
                        </a:rPr>
                        <a:t>Commande des entraine- ments électromécaniques  </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4</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2</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50020">
                <a:tc>
                  <a:txBody>
                    <a:bodyPr/>
                    <a:lstStyle/>
                    <a:p>
                      <a:pPr>
                        <a:spcAft>
                          <a:spcPts val="0"/>
                        </a:spcAft>
                      </a:pPr>
                      <a:r>
                        <a:rPr lang="fr-FR" sz="2400" b="1">
                          <a:solidFill>
                            <a:schemeClr val="tx2"/>
                          </a:solidFill>
                          <a:latin typeface="Cambria"/>
                          <a:ea typeface="Calibri"/>
                          <a:cs typeface="Arial"/>
                        </a:rPr>
                        <a:t>Capteurs et conditionneurs</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2</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1</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9089">
                <a:tc>
                  <a:txBody>
                    <a:bodyPr/>
                    <a:lstStyle/>
                    <a:p>
                      <a:pPr>
                        <a:spcAft>
                          <a:spcPts val="0"/>
                        </a:spcAft>
                      </a:pPr>
                      <a:r>
                        <a:rPr lang="fr-FR" sz="2400" b="1">
                          <a:solidFill>
                            <a:schemeClr val="tx2"/>
                          </a:solidFill>
                          <a:latin typeface="Cambria"/>
                          <a:ea typeface="Calibri"/>
                          <a:cs typeface="Arial"/>
                        </a:rPr>
                        <a:t>Automatismes et informatique industrielle </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4</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2</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17054">
                <a:tc>
                  <a:txBody>
                    <a:bodyPr/>
                    <a:lstStyle/>
                    <a:p>
                      <a:pPr>
                        <a:spcAft>
                          <a:spcPts val="0"/>
                        </a:spcAft>
                      </a:pPr>
                      <a:r>
                        <a:rPr lang="fr-FR" sz="2400" b="1">
                          <a:solidFill>
                            <a:schemeClr val="tx2"/>
                          </a:solidFill>
                          <a:latin typeface="Cambria"/>
                          <a:ea typeface="Calibri"/>
                          <a:cs typeface="Arial"/>
                        </a:rPr>
                        <a:t>Turbomachines</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4</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2</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46124">
                <a:tc>
                  <a:txBody>
                    <a:bodyPr/>
                    <a:lstStyle/>
                    <a:p>
                      <a:pPr>
                        <a:spcAft>
                          <a:spcPts val="0"/>
                        </a:spcAft>
                      </a:pPr>
                      <a:r>
                        <a:rPr lang="fr-FR" sz="2400" b="1">
                          <a:solidFill>
                            <a:schemeClr val="tx2"/>
                          </a:solidFill>
                          <a:latin typeface="Cambria"/>
                          <a:ea typeface="Calibri"/>
                          <a:cs typeface="Arial"/>
                        </a:rPr>
                        <a:t>Projet de Fin de Cycle</a:t>
                      </a:r>
                      <a:r>
                        <a:rPr lang="fr-FR" sz="2400" b="1">
                          <a:solidFill>
                            <a:schemeClr val="tx2"/>
                          </a:solidFill>
                          <a:latin typeface="Cambria"/>
                          <a:ea typeface="Calibri"/>
                          <a:cs typeface="Calibri"/>
                        </a:rPr>
                        <a:t> </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a:solidFill>
                            <a:schemeClr val="tx2"/>
                          </a:solidFill>
                          <a:latin typeface="Cambria"/>
                          <a:ea typeface="Calibri"/>
                          <a:cs typeface="Arial"/>
                        </a:rPr>
                        <a:t>4</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a:solidFill>
                            <a:schemeClr val="tx2"/>
                          </a:solidFill>
                          <a:latin typeface="Cambria"/>
                          <a:ea typeface="Calibri"/>
                          <a:cs typeface="Arial"/>
                        </a:rPr>
                        <a:t>2</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6"/>
                  </a:ext>
                </a:extLst>
              </a:tr>
              <a:tr h="686056">
                <a:tc>
                  <a:txBody>
                    <a:bodyPr/>
                    <a:lstStyle/>
                    <a:p>
                      <a:pPr>
                        <a:spcAft>
                          <a:spcPts val="0"/>
                        </a:spcAft>
                      </a:pPr>
                      <a:r>
                        <a:rPr lang="fr-FR" sz="2400" b="1">
                          <a:solidFill>
                            <a:schemeClr val="tx2"/>
                          </a:solidFill>
                          <a:latin typeface="Cambria"/>
                          <a:ea typeface="Calibri"/>
                          <a:cs typeface="Arial"/>
                        </a:rPr>
                        <a:t>TP Régulation et Automatismes</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a:solidFill>
                            <a:schemeClr val="tx2"/>
                          </a:solidFill>
                          <a:latin typeface="Cambria"/>
                          <a:ea typeface="Calibri"/>
                          <a:cs typeface="Arial"/>
                        </a:rPr>
                        <a:t>2</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a:solidFill>
                            <a:schemeClr val="tx2"/>
                          </a:solidFill>
                          <a:latin typeface="Cambria"/>
                          <a:ea typeface="Calibri"/>
                          <a:cs typeface="Arial"/>
                        </a:rPr>
                        <a:t>1</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7"/>
                  </a:ext>
                </a:extLst>
              </a:tr>
              <a:tr h="694068">
                <a:tc>
                  <a:txBody>
                    <a:bodyPr/>
                    <a:lstStyle/>
                    <a:p>
                      <a:pPr>
                        <a:spcAft>
                          <a:spcPts val="0"/>
                        </a:spcAft>
                      </a:pPr>
                      <a:r>
                        <a:rPr lang="fr-FR" sz="2400" b="1">
                          <a:solidFill>
                            <a:schemeClr val="tx2"/>
                          </a:solidFill>
                          <a:latin typeface="Cambria"/>
                          <a:ea typeface="Calibri"/>
                          <a:cs typeface="Calibri"/>
                        </a:rPr>
                        <a:t>TP Commande</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a:solidFill>
                            <a:schemeClr val="tx2"/>
                          </a:solidFill>
                          <a:latin typeface="Cambria"/>
                          <a:ea typeface="Calibri"/>
                          <a:cs typeface="Arial"/>
                        </a:rPr>
                        <a:t>2</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a:solidFill>
                            <a:schemeClr val="tx2"/>
                          </a:solidFill>
                          <a:latin typeface="Cambria"/>
                          <a:ea typeface="Calibri"/>
                          <a:cs typeface="Arial"/>
                        </a:rPr>
                        <a:t>1</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8"/>
                  </a:ext>
                </a:extLst>
              </a:tr>
              <a:tr h="1075580">
                <a:tc>
                  <a:txBody>
                    <a:bodyPr/>
                    <a:lstStyle/>
                    <a:p>
                      <a:pPr>
                        <a:spcAft>
                          <a:spcPts val="0"/>
                        </a:spcAft>
                      </a:pPr>
                      <a:r>
                        <a:rPr lang="fr-FR" sz="2400" b="1">
                          <a:solidFill>
                            <a:schemeClr val="tx2"/>
                          </a:solidFill>
                          <a:latin typeface="Cambria"/>
                          <a:ea typeface="Calibri"/>
                          <a:cs typeface="Arial"/>
                        </a:rPr>
                        <a:t>TP Capteurs et conditionneurs</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a:solidFill>
                            <a:schemeClr val="tx2"/>
                          </a:solidFill>
                          <a:latin typeface="Cambria"/>
                          <a:ea typeface="Calibri"/>
                          <a:cs typeface="Arial"/>
                        </a:rPr>
                        <a:t>1</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a:solidFill>
                            <a:schemeClr val="tx2"/>
                          </a:solidFill>
                          <a:latin typeface="Cambria"/>
                          <a:ea typeface="Calibri"/>
                          <a:cs typeface="Arial"/>
                        </a:rPr>
                        <a:t>1</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09"/>
                  </a:ext>
                </a:extLst>
              </a:tr>
              <a:tr h="717054">
                <a:tc>
                  <a:txBody>
                    <a:bodyPr/>
                    <a:lstStyle/>
                    <a:p>
                      <a:pPr>
                        <a:spcAft>
                          <a:spcPts val="0"/>
                        </a:spcAft>
                      </a:pPr>
                      <a:r>
                        <a:rPr lang="fr-FR" sz="2400" b="1">
                          <a:solidFill>
                            <a:schemeClr val="tx2"/>
                          </a:solidFill>
                          <a:latin typeface="Cambria"/>
                          <a:ea typeface="Calibri"/>
                          <a:cs typeface="Arial"/>
                        </a:rPr>
                        <a:t>Maintenance des systè-  mes électromécaniques</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1</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1</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99089">
                <a:tc>
                  <a:txBody>
                    <a:bodyPr/>
                    <a:lstStyle/>
                    <a:p>
                      <a:pPr>
                        <a:spcAft>
                          <a:spcPts val="0"/>
                        </a:spcAft>
                      </a:pPr>
                      <a:r>
                        <a:rPr lang="fr-FR" sz="2400" b="1">
                          <a:solidFill>
                            <a:schemeClr val="tx2"/>
                          </a:solidFill>
                          <a:latin typeface="Cambria"/>
                          <a:ea typeface="Calibri"/>
                          <a:cs typeface="Arial"/>
                        </a:rPr>
                        <a:t>Introduction au Moteur à combustion interne</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1</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a:solidFill>
                            <a:schemeClr val="tx2"/>
                          </a:solidFill>
                          <a:latin typeface="Cambria"/>
                          <a:ea typeface="Calibri"/>
                          <a:cs typeface="Arial"/>
                        </a:rPr>
                        <a:t>1</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717054">
                <a:tc>
                  <a:txBody>
                    <a:bodyPr/>
                    <a:lstStyle/>
                    <a:p>
                      <a:pPr>
                        <a:spcAft>
                          <a:spcPts val="0"/>
                        </a:spcAft>
                      </a:pPr>
                      <a:r>
                        <a:rPr lang="fr-FR" sz="2400" b="1">
                          <a:solidFill>
                            <a:schemeClr val="tx2"/>
                          </a:solidFill>
                          <a:latin typeface="Cambria"/>
                          <a:ea typeface="Calibri"/>
                          <a:cs typeface="Arial"/>
                        </a:rPr>
                        <a:t>Projet professionnel et gestion d'entreprise</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a:solidFill>
                            <a:schemeClr val="tx2"/>
                          </a:solidFill>
                          <a:latin typeface="Cambria"/>
                          <a:ea typeface="Calibri"/>
                          <a:cs typeface="Arial"/>
                        </a:rPr>
                        <a:t>1</a:t>
                      </a:r>
                      <a:endParaRPr lang="fr-FR" sz="240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algn="ctr">
                        <a:spcAft>
                          <a:spcPts val="0"/>
                        </a:spcAft>
                      </a:pPr>
                      <a:r>
                        <a:rPr lang="fr-FR" sz="2400" dirty="0">
                          <a:solidFill>
                            <a:schemeClr val="tx2"/>
                          </a:solidFill>
                          <a:latin typeface="Cambria"/>
                          <a:ea typeface="Calibri"/>
                          <a:cs typeface="Arial"/>
                        </a:rPr>
                        <a:t>1</a:t>
                      </a:r>
                      <a:endParaRPr lang="fr-FR" sz="240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012"/>
                  </a:ext>
                </a:extLst>
              </a:tr>
              <a:tr h="41230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2400" b="1" kern="1200" dirty="0">
                          <a:solidFill>
                            <a:schemeClr val="tx1"/>
                          </a:solidFill>
                          <a:latin typeface="+mn-lt"/>
                          <a:ea typeface="+mn-ea"/>
                          <a:cs typeface="+mn-cs"/>
                        </a:rPr>
                        <a:t>Total semestre 6</a:t>
                      </a:r>
                      <a:endParaRPr lang="fr-FR" sz="2400" b="1" dirty="0">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a:solidFill>
                            <a:schemeClr val="tx2"/>
                          </a:solidFill>
                          <a:latin typeface="Cambria"/>
                          <a:ea typeface="Calibri"/>
                          <a:cs typeface="Calibri"/>
                        </a:rPr>
                        <a:t>30</a:t>
                      </a:r>
                      <a:endParaRPr lang="fr-FR" sz="2400" b="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fr-FR" sz="2400" b="0" dirty="0">
                          <a:solidFill>
                            <a:schemeClr val="tx2"/>
                          </a:solidFill>
                          <a:latin typeface="Cambria"/>
                          <a:ea typeface="Calibri"/>
                          <a:cs typeface="Calibri"/>
                        </a:rPr>
                        <a:t>17</a:t>
                      </a:r>
                      <a:endParaRPr lang="fr-FR" sz="2400" b="0" dirty="0">
                        <a:solidFill>
                          <a:schemeClr val="tx2"/>
                        </a:solidFill>
                        <a:latin typeface="Times New Roman"/>
                        <a:ea typeface="SimSu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10013"/>
                  </a:ext>
                </a:extLst>
              </a:tr>
            </a:tbl>
          </a:graphicData>
        </a:graphic>
      </p:graphicFrame>
      <p:sp>
        <p:nvSpPr>
          <p:cNvPr id="139" name="Text Box 7"/>
          <p:cNvSpPr txBox="1">
            <a:spLocks noChangeArrowheads="1"/>
          </p:cNvSpPr>
          <p:nvPr/>
        </p:nvSpPr>
        <p:spPr bwMode="auto">
          <a:xfrm>
            <a:off x="1080295" y="15491548"/>
            <a:ext cx="11377264" cy="1661989"/>
          </a:xfrm>
          <a:prstGeom prst="rect">
            <a:avLst/>
          </a:prstGeom>
          <a:noFill/>
          <a:ln w="9525">
            <a:noFill/>
            <a:miter lim="800000"/>
            <a:headEnd/>
            <a:tailEnd/>
          </a:ln>
          <a:effectLst/>
        </p:spPr>
        <p:txBody>
          <a:bodyPr wrap="square" lIns="76197" tIns="38098" rIns="76197" bIns="38098">
            <a:spAutoFit/>
          </a:bodyPr>
          <a:lstStyle/>
          <a:p>
            <a:pPr lvl="1" indent="0" algn="just" defTabSz="3497263">
              <a:spcBef>
                <a:spcPct val="50000"/>
              </a:spcBef>
              <a:buFont typeface="Wingdings" pitchFamily="2" charset="2"/>
              <a:buChar char="Ø"/>
              <a:defRPr/>
            </a:pPr>
            <a:endParaRPr lang="tr-TR" sz="800" dirty="0">
              <a:cs typeface="Arial" pitchFamily="34" charset="0"/>
            </a:endParaRPr>
          </a:p>
          <a:p>
            <a:pPr lvl="0" algn="just"/>
            <a:endParaRPr lang="fr-FR" sz="3100" dirty="0">
              <a:effectLst>
                <a:outerShdw blurRad="38100" dist="38100" dir="2700000" algn="tl">
                  <a:srgbClr val="C0C0C0"/>
                </a:outerShdw>
              </a:effectLst>
              <a:latin typeface="Calibri" pitchFamily="34" charset="0"/>
              <a:cs typeface="Calibri" pitchFamily="34" charset="0"/>
            </a:endParaRPr>
          </a:p>
          <a:p>
            <a:pPr lvl="0" algn="just"/>
            <a:endParaRPr lang="fr-FR" sz="3200" dirty="0">
              <a:effectLst>
                <a:outerShdw blurRad="38100" dist="38100" dir="2700000" algn="tl">
                  <a:srgbClr val="C0C0C0"/>
                </a:outerShdw>
              </a:effectLst>
              <a:latin typeface="+mj-lt"/>
              <a:cs typeface="Calibri" pitchFamily="34" charset="0"/>
            </a:endParaRPr>
          </a:p>
          <a:p>
            <a:pPr algn="just" defTabSz="3497263">
              <a:buClr>
                <a:srgbClr val="ED1B05"/>
              </a:buClr>
              <a:buSzPct val="120000"/>
              <a:defRPr/>
            </a:pPr>
            <a:r>
              <a:rPr lang="fr-FR" sz="3200" dirty="0">
                <a:effectLst>
                  <a:outerShdw blurRad="38100" dist="38100" dir="2700000" algn="tl">
                    <a:srgbClr val="C0C0C0"/>
                  </a:outerShdw>
                </a:effectLst>
                <a:latin typeface="Tahoma" pitchFamily="34" charset="0"/>
                <a:cs typeface="Tahoma" pitchFamily="34" charset="0"/>
              </a:rPr>
              <a:t>.</a:t>
            </a:r>
          </a:p>
        </p:txBody>
      </p:sp>
      <p:sp>
        <p:nvSpPr>
          <p:cNvPr id="144" name="Text Box 1081"/>
          <p:cNvSpPr txBox="1">
            <a:spLocks noChangeArrowheads="1"/>
          </p:cNvSpPr>
          <p:nvPr/>
        </p:nvSpPr>
        <p:spPr bwMode="auto">
          <a:xfrm>
            <a:off x="720255" y="21098148"/>
            <a:ext cx="4752975" cy="396875"/>
          </a:xfrm>
          <a:prstGeom prst="rect">
            <a:avLst/>
          </a:prstGeom>
          <a:noFill/>
          <a:ln w="9525">
            <a:noFill/>
            <a:miter lim="800000"/>
            <a:headEnd/>
            <a:tailEnd/>
          </a:ln>
          <a:effectLst/>
        </p:spPr>
        <p:txBody>
          <a:bodyPr>
            <a:spAutoFit/>
          </a:bodyPr>
          <a:lstStyle/>
          <a:p>
            <a:pPr defTabSz="3497263">
              <a:spcBef>
                <a:spcPct val="50000"/>
              </a:spcBef>
            </a:pPr>
            <a:r>
              <a:rPr lang="fr-FR" sz="2000" dirty="0"/>
              <a:t>  </a:t>
            </a:r>
          </a:p>
        </p:txBody>
      </p:sp>
      <p:sp>
        <p:nvSpPr>
          <p:cNvPr id="145" name="Text Box 1102"/>
          <p:cNvSpPr txBox="1">
            <a:spLocks noChangeArrowheads="1"/>
          </p:cNvSpPr>
          <p:nvPr/>
        </p:nvSpPr>
        <p:spPr bwMode="auto">
          <a:xfrm>
            <a:off x="5385867" y="25886080"/>
            <a:ext cx="7215238" cy="861774"/>
          </a:xfrm>
          <a:prstGeom prst="rect">
            <a:avLst/>
          </a:prstGeom>
          <a:noFill/>
          <a:ln w="9525">
            <a:noFill/>
            <a:miter lim="800000"/>
            <a:headEnd/>
            <a:tailEnd/>
          </a:ln>
          <a:effectLst/>
        </p:spPr>
        <p:txBody>
          <a:bodyPr wrap="square">
            <a:spAutoFit/>
          </a:bodyPr>
          <a:lstStyle/>
          <a:p>
            <a:r>
              <a:rPr lang="fr-FR" sz="2000" dirty="0"/>
              <a:t> </a:t>
            </a:r>
          </a:p>
          <a:p>
            <a:pPr defTabSz="3497263">
              <a:spcBef>
                <a:spcPct val="50000"/>
              </a:spcBef>
            </a:pPr>
            <a:r>
              <a:rPr lang="fr-FR" sz="2000" dirty="0"/>
              <a:t> </a:t>
            </a:r>
          </a:p>
        </p:txBody>
      </p:sp>
      <p:sp>
        <p:nvSpPr>
          <p:cNvPr id="146" name="Text Box 1147"/>
          <p:cNvSpPr txBox="1">
            <a:spLocks noChangeArrowheads="1"/>
          </p:cNvSpPr>
          <p:nvPr/>
        </p:nvSpPr>
        <p:spPr bwMode="auto">
          <a:xfrm>
            <a:off x="723430" y="22611035"/>
            <a:ext cx="4824413" cy="400110"/>
          </a:xfrm>
          <a:prstGeom prst="rect">
            <a:avLst/>
          </a:prstGeom>
          <a:noFill/>
          <a:ln w="9525">
            <a:noFill/>
            <a:miter lim="800000"/>
            <a:headEnd/>
            <a:tailEnd/>
          </a:ln>
          <a:effectLst/>
        </p:spPr>
        <p:txBody>
          <a:bodyPr>
            <a:spAutoFit/>
          </a:bodyPr>
          <a:lstStyle/>
          <a:p>
            <a:pPr algn="just" defTabSz="3497263">
              <a:spcBef>
                <a:spcPct val="50000"/>
              </a:spcBef>
            </a:pPr>
            <a:r>
              <a:rPr lang="fr-FR" sz="2000" dirty="0"/>
              <a:t> </a:t>
            </a:r>
          </a:p>
        </p:txBody>
      </p:sp>
      <p:pic>
        <p:nvPicPr>
          <p:cNvPr id="116" name="Picture 115"/>
          <p:cNvPicPr>
            <a:picLocks noChangeAspect="1" noChangeArrowheads="1"/>
          </p:cNvPicPr>
          <p:nvPr/>
        </p:nvPicPr>
        <p:blipFill>
          <a:blip r:embed="rId7" cstate="print"/>
          <a:srcRect/>
          <a:stretch>
            <a:fillRect/>
          </a:stretch>
        </p:blipFill>
        <p:spPr bwMode="auto">
          <a:xfrm>
            <a:off x="13753703" y="18614318"/>
            <a:ext cx="5466990" cy="5436604"/>
          </a:xfrm>
          <a:prstGeom prst="rect">
            <a:avLst/>
          </a:prstGeom>
          <a:blipFill dpi="0" rotWithShape="1">
            <a:blip r:embed="rId2" cstate="print"/>
            <a:srcRect/>
            <a:tile tx="0" ty="0" sx="100000" sy="100000" flip="none" algn="tl"/>
          </a:blipFill>
          <a:ln w="9525">
            <a:solidFill>
              <a:schemeClr val="tx1"/>
            </a:solidFill>
            <a:miter lim="800000"/>
            <a:headEnd/>
            <a:tailEnd/>
          </a:ln>
        </p:spPr>
      </p:pic>
      <p:pic>
        <p:nvPicPr>
          <p:cNvPr id="117" name="Picture 116"/>
          <p:cNvPicPr>
            <a:picLocks noChangeAspect="1" noChangeArrowheads="1"/>
          </p:cNvPicPr>
          <p:nvPr/>
        </p:nvPicPr>
        <p:blipFill>
          <a:blip r:embed="rId8" cstate="print"/>
          <a:srcRect l="24055" t="4114" r="44215" b="5606"/>
          <a:stretch>
            <a:fillRect/>
          </a:stretch>
        </p:blipFill>
        <p:spPr bwMode="auto">
          <a:xfrm>
            <a:off x="19802375" y="18704435"/>
            <a:ext cx="2304256" cy="5346487"/>
          </a:xfrm>
          <a:prstGeom prst="rect">
            <a:avLst/>
          </a:prstGeom>
          <a:noFill/>
          <a:ln w="9525">
            <a:noFill/>
            <a:miter lim="800000"/>
            <a:headEnd/>
            <a:tailEnd/>
          </a:ln>
        </p:spPr>
      </p:pic>
      <p:grpSp>
        <p:nvGrpSpPr>
          <p:cNvPr id="125" name="Groupe 124"/>
          <p:cNvGrpSpPr/>
          <p:nvPr/>
        </p:nvGrpSpPr>
        <p:grpSpPr>
          <a:xfrm>
            <a:off x="1368327" y="18074257"/>
            <a:ext cx="11665296" cy="6048673"/>
            <a:chOff x="863801" y="20738553"/>
            <a:chExt cx="12162551" cy="7056785"/>
          </a:xfrm>
        </p:grpSpPr>
        <p:grpSp>
          <p:nvGrpSpPr>
            <p:cNvPr id="126" name="Groupe 148"/>
            <p:cNvGrpSpPr/>
            <p:nvPr/>
          </p:nvGrpSpPr>
          <p:grpSpPr>
            <a:xfrm>
              <a:off x="863801" y="20738553"/>
              <a:ext cx="11930146" cy="7056785"/>
              <a:chOff x="863801" y="20738553"/>
              <a:chExt cx="11930146" cy="7056785"/>
            </a:xfrm>
          </p:grpSpPr>
          <p:grpSp>
            <p:nvGrpSpPr>
              <p:cNvPr id="128" name="Groupe 140"/>
              <p:cNvGrpSpPr/>
              <p:nvPr/>
            </p:nvGrpSpPr>
            <p:grpSpPr>
              <a:xfrm>
                <a:off x="863801" y="20738553"/>
                <a:ext cx="11930146" cy="7056785"/>
                <a:chOff x="575445" y="21859902"/>
                <a:chExt cx="11930146" cy="11927502"/>
              </a:xfrm>
              <a:blipFill>
                <a:blip r:embed="rId2"/>
                <a:tile tx="0" ty="0" sx="100000" sy="100000" flip="none" algn="tl"/>
              </a:blipFill>
            </p:grpSpPr>
            <p:sp>
              <p:nvSpPr>
                <p:cNvPr id="134" name="AutoShape 831"/>
                <p:cNvSpPr>
                  <a:spLocks noChangeArrowheads="1"/>
                </p:cNvSpPr>
                <p:nvPr/>
              </p:nvSpPr>
              <p:spPr bwMode="auto">
                <a:xfrm>
                  <a:off x="575445" y="22288529"/>
                  <a:ext cx="11930146" cy="11498875"/>
                </a:xfrm>
                <a:prstGeom prst="roundRect">
                  <a:avLst>
                    <a:gd name="adj" fmla="val 2472"/>
                  </a:avLst>
                </a:prstGeom>
                <a:grp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defTabSz="3497263"/>
                  <a:endParaRPr lang="fr-FR"/>
                </a:p>
              </p:txBody>
            </p:sp>
            <p:sp useBgFill="1">
              <p:nvSpPr>
                <p:cNvPr id="135" name="AutoShape 834"/>
                <p:cNvSpPr>
                  <a:spLocks noChangeArrowheads="1"/>
                </p:cNvSpPr>
                <p:nvPr/>
              </p:nvSpPr>
              <p:spPr bwMode="auto">
                <a:xfrm>
                  <a:off x="1028619" y="21859902"/>
                  <a:ext cx="6531602" cy="2069056"/>
                </a:xfrm>
                <a:prstGeom prst="horizontalScroll">
                  <a:avLst>
                    <a:gd name="adj" fmla="val 12500"/>
                  </a:avLst>
                </a:prstGeom>
                <a:grpFill/>
                <a:ln w="9525">
                  <a:solidFill>
                    <a:schemeClr val="tx1"/>
                  </a:solidFill>
                  <a:round/>
                  <a:headEnd/>
                  <a:tailEnd/>
                </a:ln>
                <a:effectLst/>
              </p:spPr>
              <p:txBody>
                <a:bodyPr wrap="none" anchor="ctr"/>
                <a:lstStyle/>
                <a:p>
                  <a:endParaRPr lang="fr-FR"/>
                </a:p>
              </p:txBody>
            </p:sp>
          </p:grpSp>
          <p:sp>
            <p:nvSpPr>
              <p:cNvPr id="129" name="Text Box 7036"/>
              <p:cNvSpPr txBox="1">
                <a:spLocks noChangeArrowheads="1"/>
              </p:cNvSpPr>
              <p:nvPr/>
            </p:nvSpPr>
            <p:spPr bwMode="auto">
              <a:xfrm>
                <a:off x="1439865" y="21026585"/>
                <a:ext cx="6480720" cy="754053"/>
              </a:xfrm>
              <a:prstGeom prst="rect">
                <a:avLst/>
              </a:prstGeom>
              <a:noFill/>
              <a:ln w="9525">
                <a:noFill/>
                <a:miter lim="800000"/>
                <a:headEnd/>
                <a:tailEnd/>
              </a:ln>
              <a:effectLst/>
            </p:spPr>
            <p:txBody>
              <a:bodyPr wrap="square">
                <a:spAutoFit/>
              </a:bodyPr>
              <a:lstStyle/>
              <a:p>
                <a:pPr>
                  <a:spcBef>
                    <a:spcPct val="50000"/>
                  </a:spcBef>
                  <a:defRPr/>
                </a:pPr>
                <a:r>
                  <a:rPr lang="fr-FR" sz="3600" b="1" dirty="0">
                    <a:solidFill>
                      <a:srgbClr val="000099"/>
                    </a:solidFill>
                    <a:effectLst>
                      <a:outerShdw blurRad="38100" dist="38100" dir="2700000" algn="tl">
                        <a:srgbClr val="C0C0C0"/>
                      </a:outerShdw>
                    </a:effectLst>
                  </a:rPr>
                  <a:t>Débouchés potentiels</a:t>
                </a:r>
              </a:p>
            </p:txBody>
          </p:sp>
        </p:grpSp>
        <p:sp>
          <p:nvSpPr>
            <p:cNvPr id="127" name="Text Box 7"/>
            <p:cNvSpPr txBox="1">
              <a:spLocks noChangeArrowheads="1"/>
            </p:cNvSpPr>
            <p:nvPr/>
          </p:nvSpPr>
          <p:spPr bwMode="auto">
            <a:xfrm>
              <a:off x="1079825" y="21527011"/>
              <a:ext cx="11946527" cy="5799018"/>
            </a:xfrm>
            <a:prstGeom prst="rect">
              <a:avLst/>
            </a:prstGeom>
            <a:noFill/>
            <a:ln w="9525">
              <a:noFill/>
              <a:miter lim="800000"/>
              <a:headEnd/>
              <a:tailEnd/>
            </a:ln>
            <a:effectLst/>
          </p:spPr>
          <p:txBody>
            <a:bodyPr wrap="square" lIns="76197" tIns="38098" rIns="76197" bIns="38098">
              <a:spAutoFit/>
            </a:bodyPr>
            <a:lstStyle/>
            <a:p>
              <a:pPr lvl="1" indent="0" algn="just" defTabSz="3497263">
                <a:spcBef>
                  <a:spcPct val="50000"/>
                </a:spcBef>
                <a:buFont typeface="Wingdings" pitchFamily="2" charset="2"/>
                <a:buChar char="Ø"/>
                <a:defRPr/>
              </a:pPr>
              <a:endParaRPr lang="tr-TR" sz="800" dirty="0">
                <a:cs typeface="Arial" pitchFamily="34" charset="0"/>
              </a:endParaRPr>
            </a:p>
            <a:p>
              <a:pPr lvl="0" algn="just"/>
              <a:endParaRPr lang="fr-FR" sz="3100" dirty="0">
                <a:effectLst>
                  <a:outerShdw blurRad="38100" dist="38100" dir="2700000" algn="tl">
                    <a:srgbClr val="C0C0C0"/>
                  </a:outerShdw>
                </a:effectLst>
                <a:latin typeface="Calibri" pitchFamily="34" charset="0"/>
                <a:cs typeface="Calibri" pitchFamily="34" charset="0"/>
              </a:endParaRPr>
            </a:p>
            <a:p>
              <a:r>
                <a:rPr lang="fr-FR" sz="3100" b="1" dirty="0">
                  <a:effectLst>
                    <a:outerShdw blurRad="38100" dist="38100" dir="2700000" algn="tl">
                      <a:srgbClr val="C0C0C0"/>
                    </a:outerShdw>
                  </a:effectLst>
                  <a:cs typeface="Calibri" pitchFamily="34" charset="0"/>
                </a:rPr>
                <a:t>Potentialités régionales</a:t>
              </a:r>
            </a:p>
            <a:p>
              <a:pPr lvl="0"/>
              <a:r>
                <a:rPr lang="fr-FR" sz="3100" dirty="0">
                  <a:effectLst>
                    <a:outerShdw blurRad="38100" dist="38100" dir="2700000" algn="tl">
                      <a:srgbClr val="C0C0C0"/>
                    </a:outerShdw>
                  </a:effectLst>
                  <a:cs typeface="Calibri" pitchFamily="34" charset="0"/>
                </a:rPr>
                <a:t>Production et distribution de l’énergie électrique, (SONELGAZ)</a:t>
              </a:r>
            </a:p>
            <a:p>
              <a:pPr lvl="0"/>
              <a:r>
                <a:rPr lang="fr-FR" sz="3100" dirty="0">
                  <a:effectLst>
                    <a:outerShdw blurRad="38100" dist="38100" dir="2700000" algn="tl">
                      <a:srgbClr val="C0C0C0"/>
                    </a:outerShdw>
                  </a:effectLst>
                  <a:cs typeface="Calibri" pitchFamily="34" charset="0"/>
                </a:rPr>
                <a:t>Industries mécaniques (pôle Constantine)</a:t>
              </a:r>
            </a:p>
            <a:p>
              <a:pPr lvl="0"/>
              <a:r>
                <a:rPr lang="fr-FR" sz="3100" dirty="0">
                  <a:effectLst>
                    <a:outerShdw blurRad="38100" dist="38100" dir="2700000" algn="tl">
                      <a:srgbClr val="C0C0C0"/>
                    </a:outerShdw>
                  </a:effectLst>
                  <a:cs typeface="Calibri" pitchFamily="34" charset="0"/>
                </a:rPr>
                <a:t>Industries pharmaceutiques (pôle Constantine)</a:t>
              </a:r>
            </a:p>
            <a:p>
              <a:pPr lvl="0"/>
              <a:r>
                <a:rPr lang="fr-FR" sz="3100" dirty="0">
                  <a:effectLst>
                    <a:outerShdw blurRad="38100" dist="38100" dir="2700000" algn="tl">
                      <a:srgbClr val="C0C0C0"/>
                    </a:outerShdw>
                  </a:effectLst>
                  <a:cs typeface="Calibri" pitchFamily="34" charset="0"/>
                </a:rPr>
                <a:t>Cimenterie </a:t>
              </a:r>
              <a:r>
                <a:rPr lang="fr-FR" sz="3100" dirty="0" err="1">
                  <a:effectLst>
                    <a:outerShdw blurRad="38100" dist="38100" dir="2700000" algn="tl">
                      <a:srgbClr val="C0C0C0"/>
                    </a:outerShdw>
                  </a:effectLst>
                  <a:cs typeface="Calibri" pitchFamily="34" charset="0"/>
                </a:rPr>
                <a:t>Hamma</a:t>
              </a:r>
              <a:r>
                <a:rPr lang="fr-FR" sz="3100" dirty="0">
                  <a:effectLst>
                    <a:outerShdw blurRad="38100" dist="38100" dir="2700000" algn="tl">
                      <a:srgbClr val="C0C0C0"/>
                    </a:outerShdw>
                  </a:effectLst>
                  <a:cs typeface="Calibri" pitchFamily="34" charset="0"/>
                </a:rPr>
                <a:t> Bouziane</a:t>
              </a:r>
            </a:p>
            <a:p>
              <a:r>
                <a:rPr lang="fr-FR" sz="3100" dirty="0">
                  <a:effectLst>
                    <a:outerShdw blurRad="38100" dist="38100" dir="2700000" algn="tl">
                      <a:srgbClr val="C0C0C0"/>
                    </a:outerShdw>
                  </a:effectLst>
                  <a:cs typeface="Calibri" pitchFamily="34" charset="0"/>
                </a:rPr>
                <a:t> </a:t>
              </a:r>
              <a:r>
                <a:rPr lang="fr-FR" sz="3100" b="1" dirty="0">
                  <a:effectLst>
                    <a:outerShdw blurRad="38100" dist="38100" dir="2700000" algn="tl">
                      <a:srgbClr val="C0C0C0"/>
                    </a:outerShdw>
                  </a:effectLst>
                  <a:cs typeface="Calibri" pitchFamily="34" charset="0"/>
                </a:rPr>
                <a:t>Potentialités Nationales</a:t>
              </a:r>
            </a:p>
            <a:p>
              <a:r>
                <a:rPr lang="fr-FR" sz="3100" dirty="0">
                  <a:effectLst>
                    <a:outerShdw blurRad="38100" dist="38100" dir="2700000" algn="tl">
                      <a:srgbClr val="C0C0C0"/>
                    </a:outerShdw>
                  </a:effectLst>
                  <a:cs typeface="Calibri" pitchFamily="34" charset="0"/>
                </a:rPr>
                <a:t>Industries navales,  chimiques, pétrolières, agro-alimentaires,</a:t>
              </a:r>
            </a:p>
            <a:p>
              <a:pPr lvl="0"/>
              <a:r>
                <a:rPr lang="fr-FR" sz="3100" dirty="0">
                  <a:effectLst>
                    <a:outerShdw blurRad="38100" dist="38100" dir="2700000" algn="tl">
                      <a:srgbClr val="C0C0C0"/>
                    </a:outerShdw>
                  </a:effectLst>
                  <a:cs typeface="Calibri" pitchFamily="34" charset="0"/>
                </a:rPr>
                <a:t>Les installations hydrauliques, </a:t>
              </a:r>
            </a:p>
            <a:p>
              <a:r>
                <a:rPr lang="fr-FR" sz="3100" dirty="0">
                  <a:effectLst>
                    <a:outerShdw blurRad="38100" dist="38100" dir="2700000" algn="tl">
                      <a:srgbClr val="C0C0C0"/>
                    </a:outerShdw>
                  </a:effectLst>
                  <a:cs typeface="Calibri" pitchFamily="34" charset="0"/>
                </a:rPr>
                <a:t>Domaine des énergies nouvelles, etc..</a:t>
              </a:r>
            </a:p>
          </p:txBody>
        </p:sp>
      </p:grpSp>
      <p:grpSp>
        <p:nvGrpSpPr>
          <p:cNvPr id="136" name="Groupe 135"/>
          <p:cNvGrpSpPr/>
          <p:nvPr/>
        </p:nvGrpSpPr>
        <p:grpSpPr>
          <a:xfrm>
            <a:off x="12745591" y="10441410"/>
            <a:ext cx="11089232" cy="7272808"/>
            <a:chOff x="863801" y="20738553"/>
            <a:chExt cx="11930146" cy="7056785"/>
          </a:xfrm>
        </p:grpSpPr>
        <p:grpSp>
          <p:nvGrpSpPr>
            <p:cNvPr id="137" name="Groupe 148"/>
            <p:cNvGrpSpPr/>
            <p:nvPr/>
          </p:nvGrpSpPr>
          <p:grpSpPr>
            <a:xfrm>
              <a:off x="863801" y="20738553"/>
              <a:ext cx="11930146" cy="7056785"/>
              <a:chOff x="863801" y="20738553"/>
              <a:chExt cx="11930146" cy="7056785"/>
            </a:xfrm>
          </p:grpSpPr>
          <p:grpSp>
            <p:nvGrpSpPr>
              <p:cNvPr id="140" name="Groupe 140"/>
              <p:cNvGrpSpPr/>
              <p:nvPr/>
            </p:nvGrpSpPr>
            <p:grpSpPr>
              <a:xfrm>
                <a:off x="863801" y="20738553"/>
                <a:ext cx="11930146" cy="7056785"/>
                <a:chOff x="575445" y="21859902"/>
                <a:chExt cx="11930146" cy="11927502"/>
              </a:xfrm>
              <a:blipFill>
                <a:blip r:embed="rId2"/>
                <a:tile tx="0" ty="0" sx="100000" sy="100000" flip="none" algn="tl"/>
              </a:blipFill>
            </p:grpSpPr>
            <p:sp>
              <p:nvSpPr>
                <p:cNvPr id="152" name="AutoShape 831"/>
                <p:cNvSpPr>
                  <a:spLocks noChangeArrowheads="1"/>
                </p:cNvSpPr>
                <p:nvPr/>
              </p:nvSpPr>
              <p:spPr bwMode="auto">
                <a:xfrm>
                  <a:off x="575445" y="22288529"/>
                  <a:ext cx="11930146" cy="11498875"/>
                </a:xfrm>
                <a:prstGeom prst="roundRect">
                  <a:avLst>
                    <a:gd name="adj" fmla="val 2472"/>
                  </a:avLst>
                </a:prstGeom>
                <a:grp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defTabSz="3497263"/>
                  <a:endParaRPr lang="fr-FR"/>
                </a:p>
              </p:txBody>
            </p:sp>
            <p:sp useBgFill="1">
              <p:nvSpPr>
                <p:cNvPr id="153" name="AutoShape 834"/>
                <p:cNvSpPr>
                  <a:spLocks noChangeArrowheads="1"/>
                </p:cNvSpPr>
                <p:nvPr/>
              </p:nvSpPr>
              <p:spPr bwMode="auto">
                <a:xfrm>
                  <a:off x="1028618" y="21859902"/>
                  <a:ext cx="7603548" cy="2069056"/>
                </a:xfrm>
                <a:prstGeom prst="horizontalScroll">
                  <a:avLst>
                    <a:gd name="adj" fmla="val 12500"/>
                  </a:avLst>
                </a:prstGeom>
                <a:grpFill/>
                <a:ln w="9525">
                  <a:solidFill>
                    <a:schemeClr val="tx1"/>
                  </a:solidFill>
                  <a:round/>
                  <a:headEnd/>
                  <a:tailEnd/>
                </a:ln>
                <a:effectLst/>
              </p:spPr>
              <p:txBody>
                <a:bodyPr wrap="none" anchor="ctr"/>
                <a:lstStyle/>
                <a:p>
                  <a:endParaRPr lang="fr-FR"/>
                </a:p>
              </p:txBody>
            </p:sp>
          </p:grpSp>
          <p:sp>
            <p:nvSpPr>
              <p:cNvPr id="151" name="Text Box 7036"/>
              <p:cNvSpPr txBox="1">
                <a:spLocks noChangeArrowheads="1"/>
              </p:cNvSpPr>
              <p:nvPr/>
            </p:nvSpPr>
            <p:spPr bwMode="auto">
              <a:xfrm>
                <a:off x="1439865" y="21092717"/>
                <a:ext cx="7248253" cy="1388651"/>
              </a:xfrm>
              <a:prstGeom prst="rect">
                <a:avLst/>
              </a:prstGeom>
              <a:noFill/>
              <a:ln w="9525">
                <a:noFill/>
                <a:miter lim="800000"/>
                <a:headEnd/>
                <a:tailEnd/>
              </a:ln>
              <a:effectLst/>
            </p:spPr>
            <p:txBody>
              <a:bodyPr wrap="square">
                <a:spAutoFit/>
              </a:bodyPr>
              <a:lstStyle/>
              <a:p>
                <a:pPr>
                  <a:spcBef>
                    <a:spcPct val="50000"/>
                  </a:spcBef>
                  <a:defRPr/>
                </a:pPr>
                <a:r>
                  <a:rPr lang="fr-FR" sz="3600" b="1" dirty="0">
                    <a:solidFill>
                      <a:srgbClr val="000099"/>
                    </a:solidFill>
                    <a:effectLst>
                      <a:outerShdw blurRad="38100" dist="38100" dir="2700000" algn="tl">
                        <a:srgbClr val="C0C0C0"/>
                      </a:outerShdw>
                    </a:effectLst>
                  </a:rPr>
                  <a:t> Profils et Compétences visés</a:t>
                </a:r>
              </a:p>
              <a:p>
                <a:pPr>
                  <a:spcBef>
                    <a:spcPct val="50000"/>
                  </a:spcBef>
                  <a:defRPr/>
                </a:pPr>
                <a:endParaRPr lang="fr-FR" sz="3400" b="1" dirty="0">
                  <a:solidFill>
                    <a:srgbClr val="000099"/>
                  </a:solidFill>
                  <a:effectLst>
                    <a:outerShdw blurRad="38100" dist="38100" dir="2700000" algn="tl">
                      <a:srgbClr val="C0C0C0"/>
                    </a:outerShdw>
                  </a:effectLst>
                </a:endParaRPr>
              </a:p>
            </p:txBody>
          </p:sp>
        </p:grpSp>
        <p:sp>
          <p:nvSpPr>
            <p:cNvPr id="138" name="Text Box 7"/>
            <p:cNvSpPr txBox="1">
              <a:spLocks noChangeArrowheads="1"/>
            </p:cNvSpPr>
            <p:nvPr/>
          </p:nvSpPr>
          <p:spPr bwMode="auto">
            <a:xfrm>
              <a:off x="1079825" y="21527010"/>
              <a:ext cx="11377264" cy="5748715"/>
            </a:xfrm>
            <a:prstGeom prst="rect">
              <a:avLst/>
            </a:prstGeom>
            <a:noFill/>
            <a:ln w="9525">
              <a:noFill/>
              <a:miter lim="800000"/>
              <a:headEnd/>
              <a:tailEnd/>
            </a:ln>
            <a:effectLst/>
          </p:spPr>
          <p:txBody>
            <a:bodyPr wrap="square" lIns="76197" tIns="38098" rIns="76197" bIns="38098">
              <a:spAutoFit/>
            </a:bodyPr>
            <a:lstStyle/>
            <a:p>
              <a:pPr lvl="1" indent="0" algn="just" defTabSz="3497263">
                <a:spcBef>
                  <a:spcPct val="50000"/>
                </a:spcBef>
                <a:buFont typeface="Wingdings" pitchFamily="2" charset="2"/>
                <a:buChar char="Ø"/>
                <a:defRPr/>
              </a:pPr>
              <a:endParaRPr lang="tr-TR" sz="800" dirty="0">
                <a:cs typeface="Arial" pitchFamily="34" charset="0"/>
              </a:endParaRPr>
            </a:p>
            <a:p>
              <a:pPr lvl="0" algn="just"/>
              <a:endParaRPr lang="fr-FR" sz="3100" dirty="0">
                <a:effectLst>
                  <a:outerShdw blurRad="38100" dist="38100" dir="2700000" algn="tl">
                    <a:srgbClr val="C0C0C0"/>
                  </a:outerShdw>
                </a:effectLst>
                <a:latin typeface="Calibri" pitchFamily="34" charset="0"/>
                <a:cs typeface="Calibri" pitchFamily="34" charset="0"/>
              </a:endParaRPr>
            </a:p>
            <a:p>
              <a:pPr lvl="0">
                <a:buFont typeface="Wingdings" pitchFamily="2" charset="2"/>
                <a:buChar char="Ø"/>
              </a:pPr>
              <a:r>
                <a:rPr lang="fr-FR" sz="3100" dirty="0">
                  <a:effectLst>
                    <a:outerShdw blurRad="38100" dist="38100" dir="2700000" algn="tl">
                      <a:srgbClr val="C0C0C0"/>
                    </a:outerShdw>
                  </a:effectLst>
                  <a:cs typeface="Calibri" pitchFamily="34" charset="0"/>
                </a:rPr>
                <a:t>Effectuer les essais et les contrôles spécialisés, vérifier la conformité des équipements par rapport aux spécifications du cahier des charges en respectant la réglementation en vigueur.</a:t>
              </a:r>
            </a:p>
            <a:p>
              <a:pPr lvl="0">
                <a:buFont typeface="Wingdings" pitchFamily="2" charset="2"/>
                <a:buChar char="Ø"/>
              </a:pPr>
              <a:r>
                <a:rPr lang="fr-FR" sz="3100" dirty="0">
                  <a:effectLst>
                    <a:outerShdw blurRad="38100" dist="38100" dir="2700000" algn="tl">
                      <a:srgbClr val="C0C0C0"/>
                    </a:outerShdw>
                  </a:effectLst>
                  <a:cs typeface="Calibri" pitchFamily="34" charset="0"/>
                </a:rPr>
                <a:t>Analyser les causes des pannes et défaillances et proposer des améliorations.</a:t>
              </a:r>
            </a:p>
            <a:p>
              <a:pPr lvl="0">
                <a:buFont typeface="Wingdings" pitchFamily="2" charset="2"/>
                <a:buChar char="Ø"/>
              </a:pPr>
              <a:r>
                <a:rPr lang="fr-FR" sz="3100" dirty="0">
                  <a:effectLst>
                    <a:outerShdw blurRad="38100" dist="38100" dir="2700000" algn="tl">
                      <a:srgbClr val="C0C0C0"/>
                    </a:outerShdw>
                  </a:effectLst>
                  <a:cs typeface="Calibri" pitchFamily="34" charset="0"/>
                </a:rPr>
                <a:t>Assurer la maintenance des machines et appareillage électriques.</a:t>
              </a:r>
            </a:p>
            <a:p>
              <a:pPr lvl="0">
                <a:buFont typeface="Wingdings" pitchFamily="2" charset="2"/>
                <a:buChar char="Ø"/>
              </a:pPr>
              <a:r>
                <a:rPr lang="fr-FR" sz="3100" dirty="0">
                  <a:effectLst>
                    <a:outerShdw blurRad="38100" dist="38100" dir="2700000" algn="tl">
                      <a:srgbClr val="C0C0C0"/>
                    </a:outerShdw>
                  </a:effectLst>
                  <a:cs typeface="Calibri" pitchFamily="34" charset="0"/>
                </a:rPr>
                <a:t>Participer à l’établissement de cahiers de charges et de dossiers techniques.</a:t>
              </a:r>
            </a:p>
            <a:p>
              <a:pPr lvl="0">
                <a:buFont typeface="Wingdings" pitchFamily="2" charset="2"/>
                <a:buChar char="Ø"/>
              </a:pPr>
              <a:r>
                <a:rPr lang="fr-FR" sz="3100" dirty="0">
                  <a:effectLst>
                    <a:outerShdw blurRad="38100" dist="38100" dir="2700000" algn="tl">
                      <a:srgbClr val="C0C0C0"/>
                    </a:outerShdw>
                  </a:effectLst>
                  <a:cs typeface="Calibri" pitchFamily="34" charset="0"/>
                </a:rPr>
                <a:t>Aider dans l’étude des avant-projets et projets.</a:t>
              </a:r>
              <a:r>
                <a:rPr lang="fr-FR" sz="3100" dirty="0">
                  <a:effectLst>
                    <a:outerShdw blurRad="38100" dist="38100" dir="2700000" algn="tl">
                      <a:srgbClr val="C0C0C0"/>
                    </a:outerShdw>
                  </a:effectLst>
                  <a:cs typeface="Tahoma" pitchFamily="34" charset="0"/>
                </a:rPr>
                <a:t>.</a:t>
              </a:r>
            </a:p>
          </p:txBody>
        </p:sp>
      </p:grpSp>
      <p:sp>
        <p:nvSpPr>
          <p:cNvPr id="163" name="Rectangle 4748"/>
          <p:cNvSpPr>
            <a:spLocks noChangeArrowheads="1"/>
          </p:cNvSpPr>
          <p:nvPr/>
        </p:nvSpPr>
        <p:spPr bwMode="auto">
          <a:xfrm>
            <a:off x="6984951" y="24410962"/>
            <a:ext cx="11520488" cy="647700"/>
          </a:xfrm>
          <a:prstGeom prst="rect">
            <a:avLst/>
          </a:prstGeom>
          <a:noFill/>
          <a:ln w="9525">
            <a:noFill/>
            <a:miter lim="800000"/>
            <a:headEnd/>
            <a:tailEnd/>
          </a:ln>
        </p:spPr>
        <p:txBody>
          <a:bodyPr lIns="91413" tIns="45707" rIns="91413" bIns="45707" anchor="ctr">
            <a:spAutoFit/>
          </a:bodyPr>
          <a:lstStyle/>
          <a:p>
            <a:pPr algn="ctr" defTabSz="4114800"/>
            <a:r>
              <a:rPr lang="fr-FR" sz="3600" b="1" dirty="0">
                <a:solidFill>
                  <a:srgbClr val="000099"/>
                </a:solidFill>
              </a:rPr>
              <a:t> Organisation semestrielle des enseignements</a:t>
            </a:r>
          </a:p>
        </p:txBody>
      </p:sp>
      <p:sp>
        <p:nvSpPr>
          <p:cNvPr id="164" name="Rectangle 4748"/>
          <p:cNvSpPr>
            <a:spLocks noChangeArrowheads="1"/>
          </p:cNvSpPr>
          <p:nvPr/>
        </p:nvSpPr>
        <p:spPr bwMode="auto">
          <a:xfrm>
            <a:off x="14761815" y="17858932"/>
            <a:ext cx="8497119" cy="647374"/>
          </a:xfrm>
          <a:prstGeom prst="rect">
            <a:avLst/>
          </a:prstGeom>
          <a:noFill/>
          <a:ln w="9525">
            <a:noFill/>
            <a:miter lim="800000"/>
            <a:headEnd/>
            <a:tailEnd/>
          </a:ln>
        </p:spPr>
        <p:txBody>
          <a:bodyPr wrap="square" lIns="91413" tIns="45707" rIns="91413" bIns="45707" anchor="ctr">
            <a:spAutoFit/>
          </a:bodyPr>
          <a:lstStyle/>
          <a:p>
            <a:pPr algn="ctr" defTabSz="4114800"/>
            <a:r>
              <a:rPr lang="fr-FR" sz="3600" b="1" dirty="0">
                <a:solidFill>
                  <a:srgbClr val="000099"/>
                </a:solidFill>
              </a:rPr>
              <a:t> Poursuite d’études</a:t>
            </a:r>
          </a:p>
        </p:txBody>
      </p:sp>
      <p:sp>
        <p:nvSpPr>
          <p:cNvPr id="1027" name="Zone de texte 9"/>
          <p:cNvSpPr txBox="1">
            <a:spLocks noChangeArrowheads="1"/>
          </p:cNvSpPr>
          <p:nvPr/>
        </p:nvSpPr>
        <p:spPr bwMode="auto">
          <a:xfrm>
            <a:off x="20234423" y="7633098"/>
            <a:ext cx="3595042" cy="2774429"/>
          </a:xfrm>
          <a:prstGeom prst="rect">
            <a:avLst/>
          </a:prstGeom>
          <a:blipFill dpi="0" rotWithShape="1">
            <a:blip r:embed="rId9" cstate="print"/>
            <a:srcRect/>
            <a:stretch>
              <a:fillRect/>
            </a:stretch>
          </a:blip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028" name="Zone de texte 2"/>
          <p:cNvSpPr txBox="1">
            <a:spLocks noChangeArrowheads="1"/>
          </p:cNvSpPr>
          <p:nvPr/>
        </p:nvSpPr>
        <p:spPr bwMode="auto">
          <a:xfrm>
            <a:off x="1224311" y="7705106"/>
            <a:ext cx="2808312" cy="2664296"/>
          </a:xfrm>
          <a:prstGeom prst="rect">
            <a:avLst/>
          </a:prstGeom>
          <a:blipFill dpi="0" rotWithShape="1">
            <a:blip r:embed="rId10" cstate="print"/>
            <a:srcRect/>
            <a:stretch>
              <a:fillRect/>
            </a:stretch>
          </a:blipFill>
          <a:ln w="254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ncmepost">
  <a:themeElements>
    <a:clrScheme name="ncmepo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mepo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fr-FR" sz="69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fr-FR" sz="69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ncmepo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mepo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mepo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mepo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mepo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mepo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mepo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mepo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mepo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mepo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mepo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mepo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ncmepost</Template>
  <TotalTime>1697</TotalTime>
  <Words>543</Words>
  <Application>Microsoft Office PowerPoint</Application>
  <PresentationFormat>Personnalisé</PresentationFormat>
  <Paragraphs>185</Paragraphs>
  <Slides>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vt:i4>
      </vt:variant>
    </vt:vector>
  </HeadingPairs>
  <TitlesOfParts>
    <vt:vector size="10" baseType="lpstr">
      <vt:lpstr>Batang</vt:lpstr>
      <vt:lpstr>Arial</vt:lpstr>
      <vt:lpstr>Calibri</vt:lpstr>
      <vt:lpstr>Cambria</vt:lpstr>
      <vt:lpstr>Symbol</vt:lpstr>
      <vt:lpstr>Tahoma</vt:lpstr>
      <vt:lpstr>Times New Roman</vt:lpstr>
      <vt:lpstr>Wingdings</vt:lpstr>
      <vt:lpstr>ncmepost</vt:lpstr>
      <vt:lpstr>Présentation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NAHO</dc:creator>
  <cp:lastModifiedBy>PC</cp:lastModifiedBy>
  <cp:revision>252</cp:revision>
  <dcterms:created xsi:type="dcterms:W3CDTF">2008-04-05T18:43:43Z</dcterms:created>
  <dcterms:modified xsi:type="dcterms:W3CDTF">2024-01-29T10:46:25Z</dcterms:modified>
</cp:coreProperties>
</file>