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5479-B8D6-47EF-B942-D592AFC28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9147-2275-4747-A3D3-E0EB09E21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0" y="-87186"/>
            <a:ext cx="9400300" cy="7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5637" y="2795244"/>
            <a:ext cx="631298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La structure interne de la </a:t>
            </a:r>
            <a:r>
              <a:rPr lang="fr-FR" sz="3600" b="1" dirty="0">
                <a:solidFill>
                  <a:srgbClr val="FFFF00"/>
                </a:solidFill>
              </a:rPr>
              <a:t>Terre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649"/>
            <a:ext cx="8496944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3. Le </a:t>
            </a:r>
            <a:r>
              <a:rPr lang="fr-FR" sz="2400" b="1" dirty="0">
                <a:solidFill>
                  <a:srgbClr val="FF0000"/>
                </a:solidFill>
              </a:rPr>
              <a:t>noyau </a:t>
            </a:r>
            <a:r>
              <a:rPr lang="fr-FR" sz="2400" b="1" dirty="0">
                <a:solidFill>
                  <a:srgbClr val="FF0000"/>
                </a:solidFill>
              </a:rPr>
              <a:t>terrestre: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constitue le  cœur de notre planète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puisqu’il se situe en son centre. Il débute sous </a:t>
            </a:r>
            <a:r>
              <a:rPr lang="fr-FR" sz="2400" b="1" dirty="0">
                <a:solidFill>
                  <a:srgbClr val="92D050"/>
                </a:solidFill>
              </a:rPr>
              <a:t>la  discontinuité de Gutenberg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</a:t>
            </a:r>
            <a:r>
              <a:rPr lang="fr-FR" sz="2400" b="1" dirty="0">
                <a:solidFill>
                  <a:srgbClr val="FFC000"/>
                </a:solidFill>
              </a:rPr>
              <a:t>à 2.885 km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de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profondeur,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et se divise en deux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parties: </a:t>
            </a:r>
            <a:r>
              <a:rPr lang="fr-FR" sz="2400" b="1" dirty="0">
                <a:solidFill>
                  <a:srgbClr val="FF0000"/>
                </a:solidFill>
              </a:rPr>
              <a:t>noyau interne 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et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noyau </a:t>
            </a:r>
            <a:r>
              <a:rPr lang="fr-FR" sz="2400" b="1" dirty="0">
                <a:solidFill>
                  <a:srgbClr val="FF0000"/>
                </a:solidFill>
              </a:rPr>
              <a:t>externe.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3074" name="Picture 2" descr="C:\Users\LUNA\Desktop\_118808052_c0034193-earth_layers_artwork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55" y="188640"/>
            <a:ext cx="8755389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3.1. le </a:t>
            </a:r>
            <a:r>
              <a:rPr lang="fr-FR" sz="2200" b="1" dirty="0">
                <a:solidFill>
                  <a:srgbClr val="FF0000"/>
                </a:solidFill>
              </a:rPr>
              <a:t>noyau </a:t>
            </a:r>
            <a:r>
              <a:rPr lang="fr-FR" sz="2200" b="1" dirty="0">
                <a:solidFill>
                  <a:srgbClr val="FF0000"/>
                </a:solidFill>
              </a:rPr>
              <a:t>externe: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De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nature </a:t>
            </a:r>
            <a:r>
              <a:rPr lang="fr-FR" sz="2200" b="1" dirty="0">
                <a:solidFill>
                  <a:srgbClr val="FFC000"/>
                </a:solidFill>
              </a:rPr>
              <a:t>liquide</a:t>
            </a:r>
            <a:r>
              <a:rPr lang="fr-FR" sz="2200" b="1" dirty="0">
                <a:solidFill>
                  <a:srgbClr val="FFC000"/>
                </a:solidFill>
              </a:rPr>
              <a:t>,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(densité de </a:t>
            </a:r>
            <a:r>
              <a:rPr lang="fr-FR" sz="2200" b="1" dirty="0">
                <a:solidFill>
                  <a:srgbClr val="FFC000"/>
                </a:solidFill>
              </a:rPr>
              <a:t>10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) se compose de </a:t>
            </a:r>
            <a:r>
              <a:rPr lang="fr-FR" sz="2200" b="1" dirty="0">
                <a:solidFill>
                  <a:srgbClr val="FFC000"/>
                </a:solidFill>
              </a:rPr>
              <a:t>80 à 85 %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de </a:t>
            </a:r>
            <a:r>
              <a:rPr lang="fr-FR" sz="2200" b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fer (liquide)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le reste étant constitué d’éléments plus légers qui restent à déterminer en détail. </a:t>
            </a:r>
            <a:endParaRPr lang="fr-FR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On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estime cependant qu’il devrait au moins y avoir du </a:t>
            </a:r>
            <a:r>
              <a:rPr lang="fr-FR" sz="2200" b="1" u="sng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soufre</a:t>
            </a:r>
            <a:r>
              <a:rPr lang="fr-FR" sz="2200" b="1" u="sng" dirty="0">
                <a:solidFill>
                  <a:srgbClr val="00B050"/>
                </a:solidFill>
              </a:rPr>
              <a:t>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 et du </a:t>
            </a:r>
            <a:r>
              <a:rPr lang="fr-FR" sz="2200" b="1" u="sng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silicium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en plus de </a:t>
            </a:r>
            <a:r>
              <a:rPr lang="fr-FR" sz="2200" b="1" dirty="0">
                <a:solidFill>
                  <a:srgbClr val="FFC000"/>
                </a:solidFill>
              </a:rPr>
              <a:t>5 %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de  </a:t>
            </a:r>
            <a:r>
              <a:rPr lang="fr-FR" sz="2200" b="1" dirty="0">
                <a:solidFill>
                  <a:srgbClr val="00FFFF"/>
                </a:solidFill>
              </a:rPr>
              <a:t>nickel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 (qui est, lui, plus dense que le fer). </a:t>
            </a:r>
            <a:endParaRPr lang="fr-FR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La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matière en  fusion  y est en  mouvement  (il fait plus de </a:t>
            </a:r>
            <a:r>
              <a:rPr lang="fr-FR" sz="2200" b="1" dirty="0">
                <a:solidFill>
                  <a:srgbClr val="FF0000"/>
                </a:solidFill>
              </a:rPr>
              <a:t>4.000 °C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à cette profondeur). Elle génère ainsi, par effet  dynamo, le  champ magnétique terrestre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</a:t>
            </a:r>
            <a:endParaRPr lang="en-US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4098" name="Picture 2" descr="C:\Users\LUNA\Desktop\structure-de-la-ter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256584" cy="30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319" y="44624"/>
            <a:ext cx="8496943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3.2. le </a:t>
            </a:r>
            <a:r>
              <a:rPr lang="fr-FR" sz="2200" b="1" dirty="0">
                <a:solidFill>
                  <a:srgbClr val="FF0000"/>
                </a:solidFill>
              </a:rPr>
              <a:t>noyau interne </a:t>
            </a:r>
            <a:endParaRPr lang="fr-FR" sz="2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(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densité de </a:t>
            </a:r>
            <a:r>
              <a:rPr lang="fr-FR" sz="2200" b="1" dirty="0">
                <a:solidFill>
                  <a:srgbClr val="FFC000"/>
                </a:solidFill>
              </a:rPr>
              <a:t>13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) est  </a:t>
            </a:r>
            <a:r>
              <a:rPr lang="fr-FR" sz="2200" b="1" dirty="0">
                <a:solidFill>
                  <a:srgbClr val="FFC000"/>
                </a:solidFill>
              </a:rPr>
              <a:t>solide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Il se compose à </a:t>
            </a:r>
            <a:r>
              <a:rPr lang="fr-FR" sz="2200" b="1" dirty="0">
                <a:solidFill>
                  <a:srgbClr val="FFC000"/>
                </a:solidFill>
              </a:rPr>
              <a:t>80 % </a:t>
            </a:r>
            <a:r>
              <a:rPr lang="fr-FR" sz="2200" b="1">
                <a:solidFill>
                  <a:srgbClr val="FFC000"/>
                </a:solidFill>
              </a:rPr>
              <a:t>de </a:t>
            </a:r>
            <a:r>
              <a:rPr lang="fr-FR" sz="2200" b="1">
                <a:solidFill>
                  <a:srgbClr val="FFC000"/>
                </a:solidFill>
              </a:rPr>
              <a:t>fer (solide) </a:t>
            </a:r>
            <a:r>
              <a:rPr lang="fr-FR" sz="2200" b="1" dirty="0">
                <a:solidFill>
                  <a:srgbClr val="FFC000"/>
                </a:solidFill>
              </a:rPr>
              <a:t>et à 20 % de nickel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En 2013, sa température a une nouvelle fois été estimée par des méthodes expérimentales. Elle devrait se situer entre </a:t>
            </a:r>
            <a:r>
              <a:rPr lang="fr-FR" sz="2200" b="1" dirty="0">
                <a:solidFill>
                  <a:srgbClr val="FF0000"/>
                </a:solidFill>
              </a:rPr>
              <a:t>3.800 °C et 5.500 °C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</a:t>
            </a:r>
            <a:endParaRPr lang="fr-FR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La </a:t>
            </a:r>
            <a:r>
              <a:rPr lang="fr-FR" sz="2200" b="1" dirty="0">
                <a:solidFill>
                  <a:srgbClr val="FF0000"/>
                </a:solidFill>
              </a:rPr>
              <a:t>graine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l’autre nom du  noyau interne, serait elle aussi en mouvement. Elle tournerait même, sous l’action du  champ magnétique  terrestre, plus vite que le reste de la planète. 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UNA\Desktop\structure-de-la-ter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5256584" cy="30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NA\Desktop\structur_interne-ter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79827"/>
            <a:ext cx="6810375" cy="51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NA\Desktop\StructureTerre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8" y="51762"/>
            <a:ext cx="5804698" cy="6749647"/>
          </a:xfrm>
          <a:prstGeom prst="rect">
            <a:avLst/>
          </a:prstGeom>
          <a:noFill/>
          <a:ln>
            <a:solidFill>
              <a:srgbClr val="CCE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" y="-9448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87" y="535311"/>
            <a:ext cx="896448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La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structure interne de la Terre est répartie en plusieurs enveloppes successives, dont les principales sont </a:t>
            </a:r>
            <a:r>
              <a:rPr lang="fr-FR" sz="24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la croûte terrestre</a:t>
            </a:r>
            <a:r>
              <a:rPr lang="fr-FR" sz="2400" b="1" dirty="0">
                <a:solidFill>
                  <a:srgbClr val="FFC000"/>
                </a:solidFill>
              </a:rPr>
              <a:t>, le manteau </a:t>
            </a:r>
            <a:r>
              <a:rPr lang="fr-FR" sz="24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et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le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noyau</a:t>
            </a:r>
            <a:r>
              <a:rPr lang="fr-FR" sz="2400" b="1" dirty="0">
                <a:solidFill>
                  <a:srgbClr val="FFC000"/>
                </a:solidFill>
              </a:rPr>
              <a:t>. </a:t>
            </a:r>
            <a:endParaRPr lang="fr-FR" sz="24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026" name="Picture 2" descr="C:\Users\Administrator\Desktop\terre-interieur-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74" y="1700808"/>
            <a:ext cx="5937209" cy="49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91" y="-27384"/>
            <a:ext cx="8889948" cy="4493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fr-FR" sz="24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La croûte terrestre</a:t>
            </a:r>
          </a:p>
          <a:p>
            <a:pPr algn="just"/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Il existe deux types</a:t>
            </a:r>
            <a:r>
              <a:rPr lang="fr-FR" sz="2200" b="1" dirty="0">
                <a:solidFill>
                  <a:prstClr val="white"/>
                </a:solidFill>
              </a:rPr>
              <a:t>:</a:t>
            </a:r>
            <a:r>
              <a:rPr lang="fr-FR" sz="22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FFC000"/>
                </a:solidFill>
              </a:rPr>
              <a:t>croûte continentale 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et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00B0F0"/>
                </a:solidFill>
              </a:rPr>
              <a:t> croûte océanique. </a:t>
            </a:r>
            <a:endParaRPr lang="fr-FR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algn="just"/>
            <a:endParaRPr lang="fr-FR" sz="2200" b="1" dirty="0">
              <a:solidFill>
                <a:srgbClr val="FFC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sz="2200" b="1" dirty="0">
                <a:solidFill>
                  <a:srgbClr val="FFC000"/>
                </a:solidFill>
              </a:rPr>
              <a:t>La croûte </a:t>
            </a:r>
            <a:r>
              <a:rPr lang="fr-FR" sz="2200" b="1" dirty="0">
                <a:solidFill>
                  <a:srgbClr val="FFC000"/>
                </a:solidFill>
              </a:rPr>
              <a:t>continentale 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forme, comme son nom l'indique, </a:t>
            </a:r>
            <a:r>
              <a:rPr lang="fr-FR" sz="2200" b="1" dirty="0">
                <a:solidFill>
                  <a:srgbClr val="C0504D">
                    <a:lumMod val="40000"/>
                    <a:lumOff val="60000"/>
                  </a:srgbClr>
                </a:solidFill>
              </a:rPr>
              <a:t>les</a:t>
            </a:r>
            <a:r>
              <a:rPr lang="fr-FR" sz="2200" b="1" dirty="0">
                <a:solidFill>
                  <a:srgbClr val="C0504D">
                    <a:lumMod val="40000"/>
                    <a:lumOff val="60000"/>
                  </a:srgbClr>
                </a:solidFill>
              </a:rPr>
              <a:t>  continents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Elle est essentiellement de nature </a:t>
            </a:r>
            <a:r>
              <a:rPr lang="fr-FR" sz="22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granitique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et présente une épaisseur moyenne de </a:t>
            </a:r>
            <a:r>
              <a:rPr lang="fr-FR" sz="22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30 km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endParaRPr lang="fr-FR" sz="2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fr-FR" sz="2200" b="1" dirty="0">
                <a:solidFill>
                  <a:srgbClr val="00B0F0"/>
                </a:solidFill>
              </a:rPr>
              <a:t>la</a:t>
            </a:r>
            <a:r>
              <a:rPr lang="fr-FR" sz="2200" b="1" dirty="0">
                <a:solidFill>
                  <a:srgbClr val="00B0F0"/>
                </a:solidFill>
              </a:rPr>
              <a:t>  croûte océanique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 se trouve sous </a:t>
            </a:r>
            <a:r>
              <a:rPr lang="fr-FR" sz="2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les océans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Elle se compose pour sa part de roches </a:t>
            </a:r>
            <a:r>
              <a:rPr lang="fr-FR" sz="2200" b="1" dirty="0">
                <a:solidFill>
                  <a:srgbClr val="4F81BD">
                    <a:lumMod val="60000"/>
                    <a:lumOff val="40000"/>
                  </a:srgbClr>
                </a:solidFill>
              </a:rPr>
              <a:t>basaltiques 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 et affiche une épaisseur moyenne de </a:t>
            </a:r>
            <a:r>
              <a:rPr lang="fr-FR" sz="2200" b="1" dirty="0">
                <a:solidFill>
                  <a:srgbClr val="4F81BD">
                    <a:lumMod val="60000"/>
                    <a:lumOff val="40000"/>
                  </a:srgbClr>
                </a:solidFill>
              </a:rPr>
              <a:t>6 km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 </a:t>
            </a:r>
            <a:r>
              <a:rPr lang="fr-FR" sz="2200" b="1" dirty="0">
                <a:solidFill>
                  <a:srgbClr val="92D050"/>
                </a:solidFill>
              </a:rPr>
              <a:t>Sa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92D050"/>
                </a:solidFill>
              </a:rPr>
              <a:t>densité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est également plus élevée (</a:t>
            </a:r>
            <a:r>
              <a:rPr lang="fr-FR" sz="2200" b="1" dirty="0">
                <a:solidFill>
                  <a:srgbClr val="92D050"/>
                </a:solidFill>
              </a:rPr>
              <a:t>2,9 contre 2,7 pour la croûte continentale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Elle est générée au niveau des  </a:t>
            </a:r>
            <a:r>
              <a:rPr lang="fr-FR" sz="2200" b="1" dirty="0">
                <a:solidFill>
                  <a:srgbClr val="FFCCFF"/>
                </a:solidFill>
              </a:rPr>
              <a:t>dorsales océaniques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, ou  </a:t>
            </a:r>
            <a:r>
              <a:rPr lang="fr-FR" sz="2200" b="1" dirty="0">
                <a:solidFill>
                  <a:srgbClr val="FFCCFF"/>
                </a:solidFill>
              </a:rPr>
              <a:t>rides médio-océanique</a:t>
            </a:r>
            <a:r>
              <a:rPr lang="fr-FR" sz="2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.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LUNA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" y="4466154"/>
            <a:ext cx="4876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NA\Desktop\schema_B_11_p4_4_300.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02" y="4221088"/>
            <a:ext cx="3950018" cy="24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6358333"/>
            <a:ext cx="211346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CCFF"/>
                </a:solidFill>
              </a:rPr>
              <a:t>dorsales océaniques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24876" y="5589240"/>
            <a:ext cx="0" cy="769093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NA\Desktop\BasaltUS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23" y="1325072"/>
            <a:ext cx="4563999" cy="33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UNA\Desktop\granitesali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1032"/>
            <a:ext cx="432954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4845381"/>
            <a:ext cx="212265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solidFill>
                  <a:srgbClr val="CC9900"/>
                </a:solidFill>
              </a:rPr>
              <a:t>Le granite</a:t>
            </a:r>
            <a:endParaRPr lang="en-US" sz="2800" b="1" dirty="0">
              <a:solidFill>
                <a:srgbClr val="CC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940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FFFF"/>
                </a:solidFill>
              </a:rPr>
              <a:t>Le basalte</a:t>
            </a:r>
            <a:endParaRPr lang="en-US" sz="28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676456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200" b="1" dirty="0">
                <a:solidFill>
                  <a:srgbClr val="00FFFF"/>
                </a:solidFill>
              </a:rPr>
              <a:t>Les</a:t>
            </a:r>
            <a:r>
              <a:rPr lang="fr-FR" sz="2200" b="1" dirty="0">
                <a:solidFill>
                  <a:srgbClr val="00FFFF"/>
                </a:solidFill>
              </a:rPr>
              <a:t> dorsales </a:t>
            </a:r>
            <a:r>
              <a:rPr lang="fr-FR" sz="2200" b="1" dirty="0">
                <a:solidFill>
                  <a:srgbClr val="00FFFF"/>
                </a:solidFill>
              </a:rPr>
              <a:t>océaniques:</a:t>
            </a:r>
            <a:r>
              <a:rPr lang="fr-FR" sz="2200" b="1" dirty="0">
                <a:solidFill>
                  <a:prstClr val="white"/>
                </a:solidFill>
              </a:rPr>
              <a:t> 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sont des chaînes de montagnes sous-marines de </a:t>
            </a:r>
            <a:r>
              <a:rPr lang="fr-FR" sz="2200" b="1" dirty="0">
                <a:solidFill>
                  <a:srgbClr val="92D050"/>
                </a:solidFill>
              </a:rPr>
              <a:t>1.000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à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8064A2">
                    <a:lumMod val="40000"/>
                    <a:lumOff val="60000"/>
                  </a:srgbClr>
                </a:solidFill>
              </a:rPr>
              <a:t>2.000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8064A2">
                    <a:lumMod val="40000"/>
                    <a:lumOff val="60000"/>
                  </a:srgbClr>
                </a:solidFill>
              </a:rPr>
              <a:t>km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de largeur qui se sont formées le long des zones de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divergence des plaques tectoniques</a:t>
            </a:r>
            <a:r>
              <a:rPr lang="fr-FR" sz="2200" b="1" dirty="0">
                <a:solidFill>
                  <a:srgbClr val="FFC000"/>
                </a:solidFill>
              </a:rPr>
              <a:t>.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Elles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s'étendent sur une longueur totale de plus de</a:t>
            </a:r>
            <a:r>
              <a:rPr lang="fr-FR" sz="2200" b="1" dirty="0">
                <a:solidFill>
                  <a:prstClr val="white"/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64.000</a:t>
            </a:r>
            <a:r>
              <a:rPr lang="fr-FR" sz="2200" b="1" dirty="0">
                <a:solidFill>
                  <a:srgbClr val="FFC000"/>
                </a:solidFill>
              </a:rPr>
              <a:t> </a:t>
            </a:r>
            <a:r>
              <a:rPr lang="fr-FR" sz="2200" b="1" dirty="0">
                <a:solidFill>
                  <a:srgbClr val="00FFFF"/>
                </a:solidFill>
              </a:rPr>
              <a:t>km</a:t>
            </a:r>
            <a:r>
              <a:rPr lang="fr-FR" sz="2200" b="1" dirty="0">
                <a:solidFill>
                  <a:srgbClr val="FFC000"/>
                </a:solidFill>
              </a:rPr>
              <a:t>.</a:t>
            </a:r>
            <a:endParaRPr lang="en-US" sz="2200" b="1" dirty="0">
              <a:solidFill>
                <a:srgbClr val="FFC000"/>
              </a:solidFill>
            </a:endParaRPr>
          </a:p>
        </p:txBody>
      </p:sp>
      <p:pic>
        <p:nvPicPr>
          <p:cNvPr id="10" name="Picture 2" descr="C:\Users\Administrator\Desktop\1100517-Expansion_des_fonds_océaniq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3"/>
            <a:ext cx="6221492" cy="3888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27384"/>
            <a:ext cx="915328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3964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Composition chimique </a:t>
            </a:r>
            <a:r>
              <a:rPr lang="fr-FR" sz="2800" b="1" dirty="0">
                <a:solidFill>
                  <a:srgbClr val="FF0000"/>
                </a:solidFill>
              </a:rPr>
              <a:t>de la croûte </a:t>
            </a:r>
            <a:r>
              <a:rPr lang="fr-FR" sz="2800" b="1" dirty="0">
                <a:solidFill>
                  <a:srgbClr val="FF0000"/>
                </a:solidFill>
              </a:rPr>
              <a:t>terrestre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4" y="1772816"/>
            <a:ext cx="7560480" cy="49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1103980"/>
            <a:ext cx="81912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Huit éléments constituent à eux seuls près de </a:t>
            </a:r>
            <a:r>
              <a:rPr lang="fr-FR" sz="2000" b="1" dirty="0">
                <a:solidFill>
                  <a:srgbClr val="FFC000"/>
                </a:solidFill>
              </a:rPr>
              <a:t>99 % </a:t>
            </a:r>
            <a:r>
              <a:rPr lang="fr-FR" sz="20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de la masse de la </a:t>
            </a:r>
            <a:r>
              <a:rPr lang="fr-FR" sz="20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croûte.</a:t>
            </a:r>
            <a:endParaRPr lang="en-US" sz="2000" b="1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465" y="160329"/>
            <a:ext cx="8892480" cy="21125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C000"/>
                </a:solidFill>
              </a:rPr>
              <a:t>2. Le</a:t>
            </a:r>
            <a:r>
              <a:rPr lang="fr-FR" sz="2200" b="1" dirty="0">
                <a:solidFill>
                  <a:srgbClr val="FFC000"/>
                </a:solidFill>
              </a:rPr>
              <a:t> </a:t>
            </a:r>
            <a:r>
              <a:rPr lang="fr-FR" sz="2200" b="1" dirty="0">
                <a:solidFill>
                  <a:srgbClr val="FFC000"/>
                </a:solidFill>
              </a:rPr>
              <a:t>manteau </a:t>
            </a:r>
            <a:r>
              <a:rPr lang="fr-FR" sz="2200" b="1" dirty="0">
                <a:solidFill>
                  <a:srgbClr val="FFC000"/>
                </a:solidFill>
              </a:rPr>
              <a:t>terrestre </a:t>
            </a:r>
            <a:r>
              <a:rPr lang="fr-FR" sz="2200" b="1" dirty="0">
                <a:solidFill>
                  <a:srgbClr val="FFC000"/>
                </a:solidFill>
              </a:rPr>
              <a:t>: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 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correspond à la partie du globe terrestre située entre la </a:t>
            </a:r>
            <a:r>
              <a:rPr lang="fr-FR" sz="2200" b="1" dirty="0">
                <a:solidFill>
                  <a:srgbClr val="C0504D">
                    <a:lumMod val="60000"/>
                    <a:lumOff val="40000"/>
                  </a:srgbClr>
                </a:solidFill>
              </a:rPr>
              <a:t>croûte </a:t>
            </a:r>
            <a:r>
              <a:rPr lang="fr-FR" sz="2200" b="1" dirty="0">
                <a:solidFill>
                  <a:srgbClr val="EEECE1"/>
                </a:solidFill>
              </a:rPr>
              <a:t>et </a:t>
            </a:r>
            <a:r>
              <a:rPr lang="fr-FR" sz="2200" b="1" dirty="0">
                <a:solidFill>
                  <a:srgbClr val="FF0000"/>
                </a:solidFill>
              </a:rPr>
              <a:t>le noyau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.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Il s'étend donc entre </a:t>
            </a:r>
            <a:r>
              <a:rPr lang="fr-FR" sz="2200" b="1" dirty="0">
                <a:solidFill>
                  <a:srgbClr val="FFC000"/>
                </a:solidFill>
              </a:rPr>
              <a:t>5 à 30 km 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(selon la nature de la  croûte terrestre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, 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continentale ou océanique)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et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 </a:t>
            </a:r>
            <a:r>
              <a:rPr lang="fr-FR" sz="2200" b="1" dirty="0">
                <a:solidFill>
                  <a:srgbClr val="FFC000"/>
                </a:solidFill>
              </a:rPr>
              <a:t>2.885 km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de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profondeur</a:t>
            </a:r>
            <a:r>
              <a:rPr lang="fr-FR" sz="2200" b="1" dirty="0">
                <a:solidFill>
                  <a:srgbClr val="FFC000"/>
                </a:solidFill>
              </a:rPr>
              <a:t>,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</a:rPr>
              <a:t>formé essentiellement de </a:t>
            </a:r>
            <a:r>
              <a:rPr lang="fr-FR" sz="2200" b="1" dirty="0">
                <a:solidFill>
                  <a:srgbClr val="00B050"/>
                </a:solidFill>
              </a:rPr>
              <a:t>péridotites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.</a:t>
            </a:r>
            <a:endParaRPr lang="en-US" sz="22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LUNA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28" y="2611502"/>
            <a:ext cx="7127354" cy="40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1349556388_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89" y="-338061"/>
            <a:ext cx="10068608" cy="75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28553" y="-171400"/>
            <a:ext cx="9396536" cy="41025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Le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manteau, pourtant  solide, est animé de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courants de  convection 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 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qui évacuent la chaleur et qui sont responsables des  déplacements des plaques tectoniques.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Il est séparé de la 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C0504D">
                    <a:lumMod val="60000"/>
                    <a:lumOff val="40000"/>
                  </a:srgbClr>
                </a:solidFill>
                <a:cs typeface="Arial" pitchFamily="34" charset="0"/>
              </a:rPr>
              <a:t>croûte terrestre 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par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la  discontinuité de </a:t>
            </a:r>
            <a:r>
              <a:rPr lang="fr-FR" sz="2200" b="1" dirty="0" err="1">
                <a:solidFill>
                  <a:srgbClr val="92D050"/>
                </a:solidFill>
                <a:cs typeface="Arial" pitchFamily="34" charset="0"/>
              </a:rPr>
              <a:t>mohorovicic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  (ou </a:t>
            </a:r>
            <a:r>
              <a:rPr lang="fr-FR" sz="2200" b="1" dirty="0" err="1">
                <a:solidFill>
                  <a:srgbClr val="92D050"/>
                </a:solidFill>
                <a:cs typeface="Arial" pitchFamily="34" charset="0"/>
              </a:rPr>
              <a:t>Moho</a:t>
            </a:r>
            <a:r>
              <a:rPr lang="fr-FR" sz="2200" b="1" dirty="0">
                <a:solidFill>
                  <a:srgbClr val="92D050"/>
                </a:solidFill>
                <a:cs typeface="Arial" pitchFamily="34" charset="0"/>
              </a:rPr>
              <a:t>),</a:t>
            </a:r>
            <a:r>
              <a:rPr lang="fr-FR" sz="2200" b="1" dirty="0">
                <a:solidFill>
                  <a:srgbClr val="FF99FF"/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et du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 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noyau</a:t>
            </a:r>
            <a:r>
              <a:rPr lang="fr-FR" sz="2200" b="1" dirty="0">
                <a:solidFill>
                  <a:srgbClr val="1F497D">
                    <a:lumMod val="20000"/>
                    <a:lumOff val="80000"/>
                  </a:srgbClr>
                </a:solidFill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FF3300"/>
                </a:solidFill>
                <a:cs typeface="Arial" pitchFamily="34" charset="0"/>
              </a:rPr>
              <a:t>terrestre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  par </a:t>
            </a:r>
            <a:r>
              <a:rPr lang="fr-FR" sz="2200" b="1" dirty="0">
                <a:solidFill>
                  <a:srgbClr val="00B050"/>
                </a:solidFill>
                <a:cs typeface="Arial" pitchFamily="34" charset="0"/>
              </a:rPr>
              <a:t>la  discontinuité de Gutenberg.</a:t>
            </a:r>
          </a:p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79646"/>
                </a:solidFill>
                <a:cs typeface="Arial" pitchFamily="34" charset="0"/>
              </a:rPr>
              <a:t>Le manteau terrestre 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peut être subdivisé en plusieurs couches en fonction de leur nature. </a:t>
            </a:r>
            <a:r>
              <a:rPr lang="fr-FR" sz="2200" b="1" dirty="0">
                <a:solidFill>
                  <a:srgbClr val="FFCCFF"/>
                </a:solidFill>
                <a:cs typeface="Arial" pitchFamily="34" charset="0"/>
              </a:rPr>
              <a:t>Le manteau supérieur 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est par exemple plus </a:t>
            </a:r>
            <a:r>
              <a:rPr lang="fr-FR" sz="2200" b="1" dirty="0">
                <a:solidFill>
                  <a:srgbClr val="FFCCFF"/>
                </a:solidFill>
                <a:cs typeface="Arial" pitchFamily="34" charset="0"/>
              </a:rPr>
              <a:t>ductile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 (souple) que </a:t>
            </a:r>
            <a:r>
              <a:rPr lang="fr-FR" sz="2200" b="1" dirty="0">
                <a:solidFill>
                  <a:srgbClr val="CC66FF"/>
                </a:solidFill>
                <a:cs typeface="Arial" pitchFamily="34" charset="0"/>
              </a:rPr>
              <a:t>l’inférieur</a:t>
            </a:r>
            <a:r>
              <a:rPr lang="fr-FR" sz="2200" b="1" dirty="0">
                <a:solidFill>
                  <a:prstClr val="white"/>
                </a:solidFill>
                <a:cs typeface="Arial" pitchFamily="34" charset="0"/>
              </a:rPr>
              <a:t>. </a:t>
            </a:r>
            <a:endParaRPr lang="en-US" sz="22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video-a255a047-9e7f-4678-9513-4ac93eee8784-166466264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3698001"/>
            <a:ext cx="558394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Desktop\1349556388_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5542"/>
            <a:ext cx="915328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slid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504056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Office PowerPoint</Application>
  <PresentationFormat>On-screen Show (4:3)</PresentationFormat>
  <Paragraphs>26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LUNA</dc:creator>
  <cp:lastModifiedBy>LUNA</cp:lastModifiedBy>
  <cp:revision>1</cp:revision>
  <dcterms:created xsi:type="dcterms:W3CDTF">2023-10-09T18:30:45Z</dcterms:created>
  <dcterms:modified xsi:type="dcterms:W3CDTF">2023-10-09T18:34:59Z</dcterms:modified>
</cp:coreProperties>
</file>