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73"/>
  </p:notesMasterIdLst>
  <p:sldIdLst>
    <p:sldId id="345" r:id="rId2"/>
    <p:sldId id="257" r:id="rId3"/>
    <p:sldId id="326" r:id="rId4"/>
    <p:sldId id="330" r:id="rId5"/>
    <p:sldId id="323" r:id="rId6"/>
    <p:sldId id="327" r:id="rId7"/>
    <p:sldId id="322" r:id="rId8"/>
    <p:sldId id="280" r:id="rId9"/>
    <p:sldId id="324" r:id="rId10"/>
    <p:sldId id="259" r:id="rId11"/>
    <p:sldId id="344" r:id="rId12"/>
    <p:sldId id="325" r:id="rId13"/>
    <p:sldId id="258" r:id="rId14"/>
    <p:sldId id="282" r:id="rId15"/>
    <p:sldId id="336" r:id="rId16"/>
    <p:sldId id="331" r:id="rId17"/>
    <p:sldId id="332" r:id="rId18"/>
    <p:sldId id="335" r:id="rId19"/>
    <p:sldId id="337" r:id="rId20"/>
    <p:sldId id="338" r:id="rId21"/>
    <p:sldId id="342" r:id="rId22"/>
    <p:sldId id="283" r:id="rId23"/>
    <p:sldId id="290" r:id="rId24"/>
    <p:sldId id="286" r:id="rId25"/>
    <p:sldId id="346" r:id="rId26"/>
    <p:sldId id="347" r:id="rId27"/>
    <p:sldId id="351" r:id="rId28"/>
    <p:sldId id="343" r:id="rId29"/>
    <p:sldId id="339" r:id="rId30"/>
    <p:sldId id="340" r:id="rId31"/>
    <p:sldId id="321" r:id="rId32"/>
    <p:sldId id="353" r:id="rId33"/>
    <p:sldId id="316" r:id="rId34"/>
    <p:sldId id="317" r:id="rId35"/>
    <p:sldId id="318" r:id="rId36"/>
    <p:sldId id="262" r:id="rId37"/>
    <p:sldId id="263" r:id="rId38"/>
    <p:sldId id="264" r:id="rId39"/>
    <p:sldId id="265" r:id="rId40"/>
    <p:sldId id="354" r:id="rId41"/>
    <p:sldId id="302" r:id="rId42"/>
    <p:sldId id="319" r:id="rId43"/>
    <p:sldId id="348" r:id="rId44"/>
    <p:sldId id="349" r:id="rId45"/>
    <p:sldId id="352" r:id="rId46"/>
    <p:sldId id="291" r:id="rId47"/>
    <p:sldId id="356" r:id="rId48"/>
    <p:sldId id="296" r:id="rId49"/>
    <p:sldId id="297" r:id="rId50"/>
    <p:sldId id="266" r:id="rId51"/>
    <p:sldId id="355" r:id="rId52"/>
    <p:sldId id="276" r:id="rId53"/>
    <p:sldId id="357" r:id="rId54"/>
    <p:sldId id="358" r:id="rId55"/>
    <p:sldId id="303" r:id="rId56"/>
    <p:sldId id="304" r:id="rId57"/>
    <p:sldId id="306" r:id="rId58"/>
    <p:sldId id="309" r:id="rId59"/>
    <p:sldId id="307" r:id="rId60"/>
    <p:sldId id="308" r:id="rId61"/>
    <p:sldId id="277" r:id="rId62"/>
    <p:sldId id="311" r:id="rId63"/>
    <p:sldId id="312" r:id="rId64"/>
    <p:sldId id="313" r:id="rId65"/>
    <p:sldId id="314" r:id="rId66"/>
    <p:sldId id="278" r:id="rId67"/>
    <p:sldId id="279" r:id="rId68"/>
    <p:sldId id="359" r:id="rId69"/>
    <p:sldId id="360" r:id="rId70"/>
    <p:sldId id="361" r:id="rId71"/>
    <p:sldId id="362"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2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65" d="100"/>
          <a:sy n="65" d="100"/>
        </p:scale>
        <p:origin x="91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32ADC-54AE-4FB4-9CFE-ADE3FA80FB5B}" type="datetimeFigureOut">
              <a:rPr lang="fr-FR" smtClean="0"/>
              <a:pPr/>
              <a:t>13/05/2024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9D23B-50E7-448D-9C17-D41D3DA61195}" type="slidenum">
              <a:rPr lang="fr-FR" smtClean="0"/>
              <a:pPr/>
              <a:t>‹N°›</a:t>
            </a:fld>
            <a:endParaRPr lang="fr-FR"/>
          </a:p>
        </p:txBody>
      </p:sp>
    </p:spTree>
    <p:extLst>
      <p:ext uri="{BB962C8B-B14F-4D97-AF65-F5344CB8AC3E}">
        <p14:creationId xmlns:p14="http://schemas.microsoft.com/office/powerpoint/2010/main" val="75697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7C9D23B-50E7-448D-9C17-D41D3DA61195}" type="slidenum">
              <a:rPr lang="fr-FR" smtClean="0"/>
              <a:pPr/>
              <a:t>13</a:t>
            </a:fld>
            <a:endParaRPr lang="fr-FR"/>
          </a:p>
        </p:txBody>
      </p:sp>
    </p:spTree>
    <p:extLst>
      <p:ext uri="{BB962C8B-B14F-4D97-AF65-F5344CB8AC3E}">
        <p14:creationId xmlns:p14="http://schemas.microsoft.com/office/powerpoint/2010/main" val="151341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03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Date Placeholder 2"/>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100702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57298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3345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342407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7787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209102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391590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337967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43778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78540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161687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181722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8173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170653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109341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515A967-E6DD-4090-AA8D-3CD7E7EF1870}" type="datetimeFigureOut">
              <a:rPr lang="fr-FR" smtClean="0"/>
              <a:pPr/>
              <a:t>13/05/2024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9AB498-E5D2-4E51-A5F5-14536C1527FA}" type="slidenum">
              <a:rPr lang="fr-FR" smtClean="0"/>
              <a:pPr/>
              <a:t>‹N°›</a:t>
            </a:fld>
            <a:endParaRPr lang="fr-FR"/>
          </a:p>
        </p:txBody>
      </p:sp>
    </p:spTree>
    <p:extLst>
      <p:ext uri="{BB962C8B-B14F-4D97-AF65-F5344CB8AC3E}">
        <p14:creationId xmlns:p14="http://schemas.microsoft.com/office/powerpoint/2010/main" val="402911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515A967-E6DD-4090-AA8D-3CD7E7EF1870}" type="datetimeFigureOut">
              <a:rPr lang="fr-FR" smtClean="0"/>
              <a:pPr/>
              <a:t>13/05/2024</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F9AB498-E5D2-4E51-A5F5-14536C1527FA}" type="slidenum">
              <a:rPr lang="fr-FR" smtClean="0"/>
              <a:pPr/>
              <a:t>‹N°›</a:t>
            </a:fld>
            <a:endParaRPr lang="fr-FR"/>
          </a:p>
        </p:txBody>
      </p:sp>
    </p:spTree>
    <p:extLst>
      <p:ext uri="{BB962C8B-B14F-4D97-AF65-F5344CB8AC3E}">
        <p14:creationId xmlns:p14="http://schemas.microsoft.com/office/powerpoint/2010/main" val="1599773061"/>
      </p:ext>
    </p:extLst>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floranet.pagesperso-orange.fr/def/c.htm#corolle" TargetMode="External"/><Relationship Id="rId3" Type="http://schemas.openxmlformats.org/officeDocument/2006/relationships/hyperlink" Target="https://floranet.pagesperso-orange.fr/def/c.htm#compl%C3%A8te" TargetMode="External"/><Relationship Id="rId7" Type="http://schemas.openxmlformats.org/officeDocument/2006/relationships/hyperlink" Target="https://floranet.pagesperso-orange.fr/def/c.htm#calice" TargetMode="External"/><Relationship Id="rId12" Type="http://schemas.openxmlformats.org/officeDocument/2006/relationships/image" Target="../media/image7.png"/><Relationship Id="rId2" Type="http://schemas.openxmlformats.org/officeDocument/2006/relationships/hyperlink" Target="https://floranet.pagesperso-orange.fr/def/f.htm#fleur" TargetMode="External"/><Relationship Id="rId1" Type="http://schemas.openxmlformats.org/officeDocument/2006/relationships/slideLayout" Target="../slideLayouts/slideLayout2.xml"/><Relationship Id="rId6" Type="http://schemas.openxmlformats.org/officeDocument/2006/relationships/hyperlink" Target="https://floranet.pagesperso-orange.fr/def/v.htm#verticille" TargetMode="External"/><Relationship Id="rId11" Type="http://schemas.openxmlformats.org/officeDocument/2006/relationships/hyperlink" Target="https://floranet.pagesperso-orange.fr/def/p.htm#pistil" TargetMode="External"/><Relationship Id="rId5" Type="http://schemas.openxmlformats.org/officeDocument/2006/relationships/hyperlink" Target="https://floranet.pagesperso-orange.fr/def/p.htm#p%C3%A9doncule" TargetMode="External"/><Relationship Id="rId10" Type="http://schemas.openxmlformats.org/officeDocument/2006/relationships/hyperlink" Target="https://floranet.pagesperso-orange.fr/def/g.htm#gyn%C3%A9c%C3%A9e" TargetMode="External"/><Relationship Id="rId4" Type="http://schemas.openxmlformats.org/officeDocument/2006/relationships/hyperlink" Target="https://floranet.pagesperso-orange.fr/def/r.htm#r%C3%A9ceptable" TargetMode="External"/><Relationship Id="rId9" Type="http://schemas.openxmlformats.org/officeDocument/2006/relationships/hyperlink" Target="https://floranet.pagesperso-orange.fr/def/a.htm#androc%C3%A9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hyperlink" Target="http://www.ilu.be/couleurdune/Insectes_et_petites_betes" TargetMode="External"/><Relationship Id="rId5" Type="http://schemas.openxmlformats.org/officeDocument/2006/relationships/image" Target="../media/image50.jpeg"/><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67609" y="1779804"/>
            <a:ext cx="6154713" cy="2343151"/>
          </a:xfrm>
        </p:spPr>
        <p:txBody>
          <a:bodyPr/>
          <a:lstStyle/>
          <a:p>
            <a:pPr algn="ctr"/>
            <a:r>
              <a:rPr lang="fr-FR" dirty="0">
                <a:solidFill>
                  <a:srgbClr val="FFFF00"/>
                </a:solidFill>
              </a:rPr>
              <a:t>Cours de biologie végétale</a:t>
            </a:r>
            <a:br>
              <a:rPr lang="fr-FR" dirty="0">
                <a:solidFill>
                  <a:srgbClr val="FFFF00"/>
                </a:solidFill>
              </a:rPr>
            </a:br>
            <a:endParaRPr lang="fr-FR" dirty="0">
              <a:solidFill>
                <a:srgbClr val="FFFF00"/>
              </a:solidFill>
            </a:endParaRPr>
          </a:p>
        </p:txBody>
      </p:sp>
      <p:sp>
        <p:nvSpPr>
          <p:cNvPr id="3" name="Sous-titre 2"/>
          <p:cNvSpPr>
            <a:spLocks noGrp="1"/>
          </p:cNvSpPr>
          <p:nvPr>
            <p:ph type="subTitle" idx="1"/>
          </p:nvPr>
        </p:nvSpPr>
        <p:spPr>
          <a:xfrm>
            <a:off x="2068827" y="5252265"/>
            <a:ext cx="4954250" cy="1435100"/>
          </a:xfrm>
        </p:spPr>
        <p:txBody>
          <a:bodyPr/>
          <a:lstStyle/>
          <a:p>
            <a:r>
              <a:rPr lang="fr-FR" b="1" dirty="0">
                <a:solidFill>
                  <a:srgbClr val="FFC000"/>
                </a:solidFill>
              </a:rPr>
              <a:t>Conçu par Dr BOUZID S.</a:t>
            </a:r>
          </a:p>
          <a:p>
            <a:endParaRPr lang="fr-FR" b="1" dirty="0">
              <a:solidFill>
                <a:srgbClr val="FFC000"/>
              </a:solidFill>
            </a:endParaRPr>
          </a:p>
        </p:txBody>
      </p:sp>
      <p:sp>
        <p:nvSpPr>
          <p:cNvPr id="4" name="ZoneTexte 3"/>
          <p:cNvSpPr txBox="1"/>
          <p:nvPr/>
        </p:nvSpPr>
        <p:spPr>
          <a:xfrm>
            <a:off x="2068827" y="3626664"/>
            <a:ext cx="3523117" cy="923330"/>
          </a:xfrm>
          <a:prstGeom prst="rect">
            <a:avLst/>
          </a:prstGeom>
          <a:noFill/>
        </p:spPr>
        <p:txBody>
          <a:bodyPr wrap="square" rtlCol="0">
            <a:spAutoFit/>
          </a:bodyPr>
          <a:lstStyle/>
          <a:p>
            <a:r>
              <a:rPr lang="fr-FR" b="1" dirty="0"/>
              <a:t>Pour les étudiants de 1 LMD</a:t>
            </a:r>
          </a:p>
          <a:p>
            <a:endParaRPr lang="fr-FR" b="1" dirty="0"/>
          </a:p>
          <a:p>
            <a:r>
              <a:rPr lang="fr-FR" b="1" dirty="0"/>
              <a:t>Filière:  Science biologique </a:t>
            </a:r>
          </a:p>
        </p:txBody>
      </p:sp>
      <p:sp>
        <p:nvSpPr>
          <p:cNvPr id="5" name="Rectangle 4"/>
          <p:cNvSpPr/>
          <p:nvPr/>
        </p:nvSpPr>
        <p:spPr>
          <a:xfrm>
            <a:off x="3143672" y="243226"/>
            <a:ext cx="5760640" cy="1169551"/>
          </a:xfrm>
          <a:prstGeom prst="rect">
            <a:avLst/>
          </a:prstGeom>
        </p:spPr>
        <p:txBody>
          <a:bodyPr wrap="square">
            <a:spAutoFit/>
          </a:bodyPr>
          <a:lstStyle/>
          <a:p>
            <a:pPr algn="ctr"/>
            <a:r>
              <a:rPr lang="fr-FR" sz="1400" b="1" dirty="0">
                <a:latin typeface="Times New Roman" panose="02020603050405020304" pitchFamily="18" charset="0"/>
                <a:cs typeface="Times New Roman" panose="02020603050405020304" pitchFamily="18" charset="0"/>
              </a:rPr>
              <a:t>REPUBLIQUE ALGERIENNE DEMOCRATIQUE ET POPULAIRE</a:t>
            </a:r>
          </a:p>
          <a:p>
            <a:pPr algn="ctr"/>
            <a:r>
              <a:rPr lang="fr-FR" sz="1400" b="1" dirty="0">
                <a:latin typeface="Times New Roman" panose="02020603050405020304" pitchFamily="18" charset="0"/>
                <a:cs typeface="Times New Roman" panose="02020603050405020304" pitchFamily="18" charset="0"/>
              </a:rPr>
              <a:t>MINISTERE DE L’ENSEIGNEMENT SUPERIEUR</a:t>
            </a:r>
          </a:p>
          <a:p>
            <a:pPr algn="ctr"/>
            <a:r>
              <a:rPr lang="fr-FR" sz="1400" b="1" dirty="0">
                <a:latin typeface="Times New Roman" panose="02020603050405020304" pitchFamily="18" charset="0"/>
                <a:cs typeface="Times New Roman" panose="02020603050405020304" pitchFamily="18" charset="0"/>
              </a:rPr>
              <a:t>ET DE LA RECHERCHE SCIENTIFIQUE</a:t>
            </a:r>
          </a:p>
          <a:p>
            <a:pPr algn="ctr"/>
            <a:r>
              <a:rPr lang="fr-FR" sz="1400" b="1" dirty="0">
                <a:latin typeface="Times New Roman" panose="02020603050405020304" pitchFamily="18" charset="0"/>
                <a:cs typeface="Times New Roman" panose="02020603050405020304" pitchFamily="18" charset="0"/>
              </a:rPr>
              <a:t>Université les Frères Mentouri Constantine 1</a:t>
            </a:r>
          </a:p>
          <a:p>
            <a:pPr algn="ctr"/>
            <a:r>
              <a:rPr lang="fr-FR" sz="1400" b="1" dirty="0">
                <a:latin typeface="Times New Roman" panose="02020603050405020304" pitchFamily="18" charset="0"/>
                <a:cs typeface="Times New Roman" panose="02020603050405020304" pitchFamily="18" charset="0"/>
              </a:rPr>
              <a:t>Faculté des Sciences de la Nature et de la Vie</a:t>
            </a:r>
          </a:p>
        </p:txBody>
      </p:sp>
      <p:pic>
        <p:nvPicPr>
          <p:cNvPr id="6" name="Image 5"/>
          <p:cNvPicPr>
            <a:picLocks noChangeAspect="1"/>
          </p:cNvPicPr>
          <p:nvPr/>
        </p:nvPicPr>
        <p:blipFill>
          <a:blip r:embed="rId2"/>
          <a:stretch>
            <a:fillRect/>
          </a:stretch>
        </p:blipFill>
        <p:spPr>
          <a:xfrm>
            <a:off x="10488488" y="13953"/>
            <a:ext cx="1619672" cy="1598172"/>
          </a:xfrm>
          <a:prstGeom prst="rect">
            <a:avLst/>
          </a:prstGeom>
        </p:spPr>
      </p:pic>
      <p:pic>
        <p:nvPicPr>
          <p:cNvPr id="7" name="Image 6"/>
          <p:cNvPicPr>
            <a:picLocks noChangeAspect="1"/>
          </p:cNvPicPr>
          <p:nvPr/>
        </p:nvPicPr>
        <p:blipFill>
          <a:blip r:embed="rId2"/>
          <a:stretch>
            <a:fillRect/>
          </a:stretch>
        </p:blipFill>
        <p:spPr>
          <a:xfrm>
            <a:off x="119336" y="28915"/>
            <a:ext cx="1619672" cy="1598172"/>
          </a:xfrm>
          <a:prstGeom prst="rect">
            <a:avLst/>
          </a:prstGeom>
        </p:spPr>
      </p:pic>
    </p:spTree>
    <p:extLst>
      <p:ext uri="{BB962C8B-B14F-4D97-AF65-F5344CB8AC3E}">
        <p14:creationId xmlns:p14="http://schemas.microsoft.com/office/powerpoint/2010/main" val="336827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ChangeArrowheads="1"/>
          </p:cNvSpPr>
          <p:nvPr/>
        </p:nvSpPr>
        <p:spPr bwMode="auto">
          <a:xfrm>
            <a:off x="1524001" y="3500439"/>
            <a:ext cx="7451725" cy="954087"/>
          </a:xfrm>
          <a:prstGeom prst="rect">
            <a:avLst/>
          </a:prstGeom>
          <a:noFill/>
          <a:ln w="9525">
            <a:noFill/>
            <a:miter lim="800000"/>
            <a:headEnd/>
            <a:tailEnd/>
          </a:ln>
        </p:spPr>
        <p:txBody>
          <a:bodyPr anchor="ctr">
            <a:spAutoFit/>
          </a:bodyPr>
          <a:lstStyle/>
          <a:p>
            <a:r>
              <a:rPr lang="fr-FR" sz="2800" b="1" dirty="0">
                <a:solidFill>
                  <a:srgbClr val="FFFF00"/>
                </a:solidFill>
              </a:rPr>
              <a:t>Les organes reproducteurs des angiospermes mâles :</a:t>
            </a:r>
          </a:p>
        </p:txBody>
      </p:sp>
      <p:sp>
        <p:nvSpPr>
          <p:cNvPr id="75787" name="Text Box 11"/>
          <p:cNvSpPr txBox="1">
            <a:spLocks noChangeArrowheads="1"/>
          </p:cNvSpPr>
          <p:nvPr/>
        </p:nvSpPr>
        <p:spPr bwMode="auto">
          <a:xfrm>
            <a:off x="7032625" y="3716338"/>
            <a:ext cx="3079750" cy="641350"/>
          </a:xfrm>
          <a:prstGeom prst="rect">
            <a:avLst/>
          </a:prstGeom>
          <a:noFill/>
          <a:ln w="9525">
            <a:noFill/>
            <a:miter lim="800000"/>
            <a:headEnd/>
            <a:tailEnd/>
          </a:ln>
        </p:spPr>
        <p:txBody>
          <a:bodyPr wrap="none">
            <a:spAutoFit/>
          </a:bodyPr>
          <a:lstStyle/>
          <a:p>
            <a:r>
              <a:rPr lang="fr-FR" sz="3600" b="1" dirty="0">
                <a:solidFill>
                  <a:srgbClr val="FFFF00"/>
                </a:solidFill>
              </a:rPr>
              <a:t>Les étamines</a:t>
            </a:r>
          </a:p>
        </p:txBody>
      </p:sp>
      <p:sp>
        <p:nvSpPr>
          <p:cNvPr id="75788" name="Text Box 12"/>
          <p:cNvSpPr txBox="1">
            <a:spLocks noChangeArrowheads="1"/>
          </p:cNvSpPr>
          <p:nvPr/>
        </p:nvSpPr>
        <p:spPr bwMode="auto">
          <a:xfrm>
            <a:off x="7751764" y="5157789"/>
            <a:ext cx="1790875" cy="646331"/>
          </a:xfrm>
          <a:prstGeom prst="rect">
            <a:avLst/>
          </a:prstGeom>
          <a:noFill/>
          <a:ln w="9525">
            <a:noFill/>
            <a:miter lim="800000"/>
            <a:headEnd/>
            <a:tailEnd/>
          </a:ln>
        </p:spPr>
        <p:txBody>
          <a:bodyPr wrap="none">
            <a:spAutoFit/>
          </a:bodyPr>
          <a:lstStyle/>
          <a:p>
            <a:r>
              <a:rPr lang="fr-FR" sz="3600" b="1" dirty="0">
                <a:solidFill>
                  <a:srgbClr val="FFFF00"/>
                </a:solidFill>
              </a:rPr>
              <a:t>Le pistil</a:t>
            </a:r>
          </a:p>
        </p:txBody>
      </p:sp>
      <p:pic>
        <p:nvPicPr>
          <p:cNvPr id="12293" name="Picture 13"/>
          <p:cNvPicPr>
            <a:picLocks noChangeAspect="1" noChangeArrowheads="1"/>
          </p:cNvPicPr>
          <p:nvPr/>
        </p:nvPicPr>
        <p:blipFill>
          <a:blip r:embed="rId2"/>
          <a:srcRect/>
          <a:stretch>
            <a:fillRect/>
          </a:stretch>
        </p:blipFill>
        <p:spPr bwMode="auto">
          <a:xfrm>
            <a:off x="2063751" y="766764"/>
            <a:ext cx="2232025" cy="2376487"/>
          </a:xfrm>
          <a:prstGeom prst="rect">
            <a:avLst/>
          </a:prstGeom>
          <a:noFill/>
          <a:ln w="9525">
            <a:noFill/>
            <a:miter lim="800000"/>
            <a:headEnd/>
            <a:tailEnd/>
          </a:ln>
        </p:spPr>
      </p:pic>
      <p:pic>
        <p:nvPicPr>
          <p:cNvPr id="12294" name="Picture 14"/>
          <p:cNvPicPr>
            <a:picLocks noChangeAspect="1" noChangeArrowheads="1"/>
          </p:cNvPicPr>
          <p:nvPr/>
        </p:nvPicPr>
        <p:blipFill>
          <a:blip r:embed="rId3"/>
          <a:srcRect/>
          <a:stretch>
            <a:fillRect/>
          </a:stretch>
        </p:blipFill>
        <p:spPr bwMode="auto">
          <a:xfrm>
            <a:off x="4583113" y="404813"/>
            <a:ext cx="2286000" cy="2881312"/>
          </a:xfrm>
          <a:prstGeom prst="rect">
            <a:avLst/>
          </a:prstGeom>
          <a:noFill/>
          <a:ln w="9525">
            <a:noFill/>
            <a:miter lim="800000"/>
            <a:headEnd/>
            <a:tailEnd/>
          </a:ln>
        </p:spPr>
      </p:pic>
      <p:pic>
        <p:nvPicPr>
          <p:cNvPr id="12295" name="Picture 15"/>
          <p:cNvPicPr>
            <a:picLocks noChangeAspect="1" noChangeArrowheads="1"/>
          </p:cNvPicPr>
          <p:nvPr/>
        </p:nvPicPr>
        <p:blipFill>
          <a:blip r:embed="rId4"/>
          <a:srcRect/>
          <a:stretch>
            <a:fillRect/>
          </a:stretch>
        </p:blipFill>
        <p:spPr bwMode="auto">
          <a:xfrm>
            <a:off x="7608888" y="476251"/>
            <a:ext cx="2513012" cy="2613025"/>
          </a:xfrm>
          <a:prstGeom prst="rect">
            <a:avLst/>
          </a:prstGeom>
          <a:noFill/>
          <a:ln w="9525">
            <a:noFill/>
            <a:miter lim="800000"/>
            <a:headEnd/>
            <a:tailEnd/>
          </a:ln>
        </p:spPr>
      </p:pic>
      <p:sp>
        <p:nvSpPr>
          <p:cNvPr id="12296" name="Rectangle 9"/>
          <p:cNvSpPr>
            <a:spLocks noChangeArrowheads="1"/>
          </p:cNvSpPr>
          <p:nvPr/>
        </p:nvSpPr>
        <p:spPr bwMode="auto">
          <a:xfrm>
            <a:off x="1558925" y="5138739"/>
            <a:ext cx="7632700" cy="954087"/>
          </a:xfrm>
          <a:prstGeom prst="rect">
            <a:avLst/>
          </a:prstGeom>
          <a:noFill/>
          <a:ln w="9525">
            <a:noFill/>
            <a:miter lim="800000"/>
            <a:headEnd/>
            <a:tailEnd/>
          </a:ln>
        </p:spPr>
        <p:txBody>
          <a:bodyPr>
            <a:spAutoFit/>
          </a:bodyPr>
          <a:lstStyle/>
          <a:p>
            <a:r>
              <a:rPr lang="fr-FR" sz="2800" b="1" dirty="0">
                <a:solidFill>
                  <a:srgbClr val="FFFF00"/>
                </a:solidFill>
              </a:rPr>
              <a:t>Quel est l’organe reproducteur</a:t>
            </a:r>
          </a:p>
          <a:p>
            <a:r>
              <a:rPr lang="fr-FR" sz="2800" b="1" dirty="0">
                <a:solidFill>
                  <a:srgbClr val="FFFF00"/>
                </a:solidFill>
              </a:rPr>
              <a:t> femelle </a:t>
            </a:r>
            <a:endParaRPr lang="fr-FR"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Effect transition="in" filter="checkerboard(across)">
                                      <p:cBhvr>
                                        <p:cTn id="7" dur="500"/>
                                        <p:tgtEl>
                                          <p:spTgt spid="7578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88"/>
                                        </p:tgtEl>
                                        <p:attrNameLst>
                                          <p:attrName>style.visibility</p:attrName>
                                        </p:attrNameLst>
                                      </p:cBhvr>
                                      <p:to>
                                        <p:strVal val="visible"/>
                                      </p:to>
                                    </p:set>
                                    <p:animEffect transition="in" filter="checkerboard(across)">
                                      <p:cBhvr>
                                        <p:cTn id="12" dur="5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7578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Rectangle 1"/>
          <p:cNvSpPr/>
          <p:nvPr/>
        </p:nvSpPr>
        <p:spPr>
          <a:xfrm>
            <a:off x="1919536" y="404665"/>
            <a:ext cx="8352928" cy="6494085"/>
          </a:xfrm>
          <a:prstGeom prst="rect">
            <a:avLst/>
          </a:prstGeom>
          <a:noFill/>
        </p:spPr>
        <p:txBody>
          <a:bodyPr wrap="square">
            <a:spAutoFit/>
          </a:bodyPr>
          <a:lstStyle/>
          <a:p>
            <a:pPr lvl="0" algn="ctr"/>
            <a:r>
              <a:rPr lang="fr-FR" sz="3200" b="1" dirty="0">
                <a:solidFill>
                  <a:srgbClr val="FFFF00"/>
                </a:solidFill>
                <a:latin typeface="Times New Roman" panose="02020603050405020304" pitchFamily="18" charset="0"/>
                <a:cs typeface="Times New Roman" panose="02020603050405020304" pitchFamily="18" charset="0"/>
              </a:rPr>
              <a:t>La première partie: La </a:t>
            </a:r>
            <a:r>
              <a:rPr lang="fr-FR" sz="3200" b="1" dirty="0" err="1">
                <a:solidFill>
                  <a:srgbClr val="FFFF00"/>
                </a:solidFill>
                <a:latin typeface="Times New Roman" panose="02020603050405020304" pitchFamily="18" charset="0"/>
                <a:cs typeface="Times New Roman" panose="02020603050405020304" pitchFamily="18" charset="0"/>
              </a:rPr>
              <a:t>mégagamétogénèse</a:t>
            </a:r>
            <a:endParaRPr lang="fr-FR" sz="3200" b="1" dirty="0">
              <a:solidFill>
                <a:srgbClr val="FFFF00"/>
              </a:solidFill>
              <a:latin typeface="Times New Roman" panose="02020603050405020304" pitchFamily="18" charset="0"/>
              <a:cs typeface="Times New Roman" panose="02020603050405020304" pitchFamily="18" charset="0"/>
            </a:endParaRPr>
          </a:p>
          <a:p>
            <a:pPr lvl="0" algn="ctr"/>
            <a:r>
              <a:rPr lang="fr-FR" sz="3200" b="1" dirty="0">
                <a:solidFill>
                  <a:srgbClr val="FFFF00"/>
                </a:solidFill>
                <a:latin typeface="Times New Roman" panose="02020603050405020304" pitchFamily="18" charset="0"/>
                <a:cs typeface="Times New Roman" panose="02020603050405020304" pitchFamily="18" charset="0"/>
              </a:rPr>
              <a:t>=</a:t>
            </a:r>
          </a:p>
          <a:p>
            <a:pPr lvl="0" algn="ctr"/>
            <a:r>
              <a:rPr lang="fr-FR" sz="3200" b="1" dirty="0">
                <a:solidFill>
                  <a:srgbClr val="FFFF00"/>
                </a:solidFill>
                <a:latin typeface="Times New Roman" panose="02020603050405020304" pitchFamily="18" charset="0"/>
                <a:cs typeface="Times New Roman" panose="02020603050405020304" pitchFamily="18" charset="0"/>
              </a:rPr>
              <a:t>La gamétogénèse femelle</a:t>
            </a:r>
          </a:p>
          <a:p>
            <a:pPr lvl="0" algn="ctr"/>
            <a:endParaRPr lang="fr-FR" sz="3200" b="1" dirty="0">
              <a:solidFill>
                <a:srgbClr val="FFFF00"/>
              </a:solidFill>
              <a:latin typeface="Times New Roman" panose="02020603050405020304" pitchFamily="18" charset="0"/>
              <a:cs typeface="Times New Roman" panose="02020603050405020304" pitchFamily="18" charset="0"/>
            </a:endParaRP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La deuxième partie: La microgamétogénèse</a:t>
            </a: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a:t>
            </a: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La gamétogénèse mâle </a:t>
            </a:r>
          </a:p>
          <a:p>
            <a:pPr lvl="0" algn="ctr"/>
            <a:endParaRPr lang="fr-FR" sz="3200" b="1" dirty="0">
              <a:ln>
                <a:solidFill>
                  <a:schemeClr val="tx1">
                    <a:lumMod val="50000"/>
                  </a:schemeClr>
                </a:solidFill>
              </a:ln>
              <a:noFill/>
              <a:latin typeface="Times New Roman" panose="02020603050405020304" pitchFamily="18" charset="0"/>
              <a:cs typeface="Times New Roman" panose="02020603050405020304" pitchFamily="18" charset="0"/>
            </a:endParaRPr>
          </a:p>
          <a:p>
            <a:pPr lvl="0" algn="ctr"/>
            <a:endParaRPr lang="fr-FR" sz="3200" b="1" dirty="0">
              <a:ln>
                <a:solidFill>
                  <a:schemeClr val="tx1">
                    <a:lumMod val="50000"/>
                  </a:schemeClr>
                </a:solidFill>
              </a:ln>
              <a:noFill/>
              <a:latin typeface="Times New Roman" panose="02020603050405020304" pitchFamily="18" charset="0"/>
              <a:cs typeface="Times New Roman" panose="02020603050405020304" pitchFamily="18" charset="0"/>
            </a:endParaRP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La troisième partie: La double fécondation</a:t>
            </a:r>
          </a:p>
          <a:p>
            <a:pPr lvl="0" algn="ctr"/>
            <a:r>
              <a:rPr lang="fr-FR" sz="3200" b="1" dirty="0">
                <a:solidFill>
                  <a:srgbClr val="FFFF00"/>
                </a:solidFill>
                <a:latin typeface="Times New Roman" panose="02020603050405020304" pitchFamily="18" charset="0"/>
                <a:cs typeface="Times New Roman" panose="02020603050405020304" pitchFamily="18" charset="0"/>
              </a:rPr>
              <a:t> </a:t>
            </a:r>
          </a:p>
          <a:p>
            <a:pPr lvl="0" algn="ctr"/>
            <a:endParaRPr lang="fr-FR" sz="3200" b="1" dirty="0">
              <a:solidFill>
                <a:srgbClr val="FFFF00"/>
              </a:solidFill>
              <a:latin typeface="Times New Roman" panose="02020603050405020304" pitchFamily="18" charset="0"/>
              <a:cs typeface="Times New Roman" panose="02020603050405020304" pitchFamily="18" charset="0"/>
            </a:endParaRPr>
          </a:p>
          <a:p>
            <a:pPr lvl="0" algn="ctr"/>
            <a:endParaRPr lang="fr-FR"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34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222524"/>
            <a:ext cx="11521280" cy="2554545"/>
          </a:xfrm>
          <a:prstGeom prst="rect">
            <a:avLst/>
          </a:prstGeom>
        </p:spPr>
        <p:txBody>
          <a:bodyPr wrap="square">
            <a:spAutoFit/>
          </a:bodyPr>
          <a:lstStyle/>
          <a:p>
            <a:pPr algn="just"/>
            <a:r>
              <a:rPr lang="fr-FR" sz="3200" b="1" dirty="0">
                <a:solidFill>
                  <a:srgbClr val="FFFF00"/>
                </a:solidFill>
                <a:latin typeface="Times New Roman" panose="02020603050405020304" pitchFamily="18" charset="0"/>
                <a:cs typeface="Times New Roman" panose="02020603050405020304" pitchFamily="18" charset="0"/>
              </a:rPr>
              <a:t>1. La gamétogenèse femelle ou mégagamétogenèse</a:t>
            </a:r>
          </a:p>
          <a:p>
            <a:pPr algn="just"/>
            <a:r>
              <a:rPr lang="fr-FR" sz="3200" dirty="0">
                <a:solidFill>
                  <a:srgbClr val="FFFF00"/>
                </a:solidFill>
                <a:latin typeface="Times New Roman" panose="02020603050405020304" pitchFamily="18" charset="0"/>
                <a:cs typeface="Times New Roman" panose="02020603050405020304" pitchFamily="18" charset="0"/>
              </a:rPr>
              <a:t>La gamétogénèse femelle est la formation du gamétophyte femelle et dans le cas des Angiospermes c’est la formation du </a:t>
            </a:r>
            <a:r>
              <a:rPr lang="fr-FR" sz="3200" u="sng" dirty="0">
                <a:solidFill>
                  <a:srgbClr val="FFFF00"/>
                </a:solidFill>
                <a:latin typeface="Times New Roman" panose="02020603050405020304" pitchFamily="18" charset="0"/>
                <a:cs typeface="Times New Roman" panose="02020603050405020304" pitchFamily="18" charset="0"/>
              </a:rPr>
              <a:t>sac embryonnaire </a:t>
            </a:r>
            <a:r>
              <a:rPr lang="fr-FR" sz="3200" dirty="0">
                <a:solidFill>
                  <a:srgbClr val="FFFF00"/>
                </a:solidFill>
                <a:latin typeface="Times New Roman" panose="02020603050405020304" pitchFamily="18" charset="0"/>
                <a:cs typeface="Times New Roman" panose="02020603050405020304" pitchFamily="18" charset="0"/>
              </a:rPr>
              <a:t>qui se trouve à  l’intérieur de l’ovule qui se trouve dans l’ovaire (carpelle).</a:t>
            </a:r>
          </a:p>
        </p:txBody>
      </p:sp>
      <p:pic>
        <p:nvPicPr>
          <p:cNvPr id="2050" name="Picture 2" descr="https://lh3.googleusercontent.com/proxy/rysoiDjRLPcwvHpo_oYrpkTPqvBrKlPG1wJEAnTsguU6CsP7ngxgcYotjs2XK-a0b9qF8_vEkUsXPmKHX-M1z4cCxOf_W-8koFvL6A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2419601"/>
            <a:ext cx="6984776" cy="421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4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1524000" y="0"/>
            <a:ext cx="9144000" cy="457200"/>
          </a:xfrm>
          <a:prstGeom prst="rect">
            <a:avLst/>
          </a:prstGeom>
          <a:noFill/>
          <a:ln w="9525">
            <a:noFill/>
            <a:miter lim="800000"/>
            <a:headEnd/>
            <a:tailEnd/>
          </a:ln>
        </p:spPr>
        <p:txBody>
          <a:bodyPr>
            <a:spAutoFit/>
          </a:bodyPr>
          <a:lstStyle/>
          <a:p>
            <a:r>
              <a:rPr lang="fr-FR" sz="2400" b="1"/>
              <a:t>Organes reproducteurs femelles, coupe transversale</a:t>
            </a:r>
          </a:p>
        </p:txBody>
      </p:sp>
      <p:pic>
        <p:nvPicPr>
          <p:cNvPr id="11267" name="Picture 10"/>
          <p:cNvPicPr>
            <a:picLocks noChangeAspect="1" noChangeArrowheads="1"/>
          </p:cNvPicPr>
          <p:nvPr/>
        </p:nvPicPr>
        <p:blipFill>
          <a:blip r:embed="rId3"/>
          <a:srcRect/>
          <a:stretch>
            <a:fillRect/>
          </a:stretch>
        </p:blipFill>
        <p:spPr bwMode="auto">
          <a:xfrm>
            <a:off x="1524000" y="1125539"/>
            <a:ext cx="4762500" cy="4962525"/>
          </a:xfrm>
          <a:prstGeom prst="rect">
            <a:avLst/>
          </a:prstGeom>
          <a:noFill/>
          <a:ln w="9525">
            <a:noFill/>
            <a:miter lim="800000"/>
            <a:headEnd/>
            <a:tailEnd/>
          </a:ln>
        </p:spPr>
      </p:pic>
      <p:pic>
        <p:nvPicPr>
          <p:cNvPr id="11268" name="Picture 11"/>
          <p:cNvPicPr>
            <a:picLocks noChangeAspect="1" noChangeArrowheads="1"/>
          </p:cNvPicPr>
          <p:nvPr/>
        </p:nvPicPr>
        <p:blipFill>
          <a:blip r:embed="rId4"/>
          <a:srcRect/>
          <a:stretch>
            <a:fillRect/>
          </a:stretch>
        </p:blipFill>
        <p:spPr bwMode="auto">
          <a:xfrm>
            <a:off x="6311900" y="1341438"/>
            <a:ext cx="4356100" cy="42608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524000" y="1557339"/>
            <a:ext cx="9144000" cy="4598987"/>
          </a:xfrm>
          <a:prstGeom prst="rect">
            <a:avLst/>
          </a:prstGeom>
          <a:noFill/>
          <a:ln w="9525">
            <a:noFill/>
            <a:miter lim="800000"/>
            <a:headEnd/>
            <a:tailEnd/>
          </a:ln>
        </p:spPr>
      </p:pic>
      <p:sp>
        <p:nvSpPr>
          <p:cNvPr id="21507" name="Text Box 3"/>
          <p:cNvSpPr txBox="1">
            <a:spLocks noChangeArrowheads="1"/>
          </p:cNvSpPr>
          <p:nvPr/>
        </p:nvSpPr>
        <p:spPr bwMode="auto">
          <a:xfrm>
            <a:off x="1524000" y="1052514"/>
            <a:ext cx="4403770" cy="461665"/>
          </a:xfrm>
          <a:prstGeom prst="rect">
            <a:avLst/>
          </a:prstGeom>
          <a:noFill/>
          <a:ln w="9525">
            <a:noFill/>
            <a:miter lim="800000"/>
            <a:headEnd/>
            <a:tailEnd/>
          </a:ln>
        </p:spPr>
        <p:txBody>
          <a:bodyPr wrap="none">
            <a:spAutoFit/>
          </a:bodyPr>
          <a:lstStyle/>
          <a:p>
            <a:r>
              <a:rPr lang="fr-FR" sz="2400" b="1"/>
              <a:t>Coupe transversale d’ovaire</a:t>
            </a:r>
          </a:p>
        </p:txBody>
      </p:sp>
      <p:sp>
        <p:nvSpPr>
          <p:cNvPr id="21508" name="Text Box 4"/>
          <p:cNvSpPr txBox="1">
            <a:spLocks noChangeArrowheads="1"/>
          </p:cNvSpPr>
          <p:nvPr/>
        </p:nvSpPr>
        <p:spPr bwMode="auto">
          <a:xfrm>
            <a:off x="7896225" y="692151"/>
            <a:ext cx="1420582" cy="646331"/>
          </a:xfrm>
          <a:prstGeom prst="rect">
            <a:avLst/>
          </a:prstGeom>
          <a:noFill/>
          <a:ln w="9525">
            <a:noFill/>
            <a:miter lim="800000"/>
            <a:headEnd/>
            <a:tailEnd/>
          </a:ln>
        </p:spPr>
        <p:txBody>
          <a:bodyPr wrap="none">
            <a:spAutoFit/>
          </a:bodyPr>
          <a:lstStyle/>
          <a:p>
            <a:r>
              <a:rPr lang="fr-FR" sz="3600" b="1"/>
              <a:t>ovule</a:t>
            </a:r>
          </a:p>
        </p:txBody>
      </p:sp>
      <p:sp>
        <p:nvSpPr>
          <p:cNvPr id="21509" name="Text Box 5"/>
          <p:cNvSpPr txBox="1">
            <a:spLocks noChangeArrowheads="1"/>
          </p:cNvSpPr>
          <p:nvPr/>
        </p:nvSpPr>
        <p:spPr bwMode="auto">
          <a:xfrm>
            <a:off x="1524001" y="6613526"/>
            <a:ext cx="655949" cy="246221"/>
          </a:xfrm>
          <a:prstGeom prst="rect">
            <a:avLst/>
          </a:prstGeom>
          <a:noFill/>
          <a:ln w="9525">
            <a:noFill/>
            <a:miter lim="800000"/>
            <a:headEnd/>
            <a:tailEnd/>
          </a:ln>
        </p:spPr>
        <p:txBody>
          <a:bodyPr wrap="none">
            <a:spAutoFit/>
          </a:bodyPr>
          <a:lstStyle/>
          <a:p>
            <a:r>
              <a:rPr lang="fr-FR" sz="1000"/>
              <a:t>Nathan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567609" y="908720"/>
            <a:ext cx="6814773" cy="5111080"/>
          </a:xfrm>
          <a:prstGeom prst="rect">
            <a:avLst/>
          </a:prstGeom>
        </p:spPr>
      </p:pic>
    </p:spTree>
    <p:extLst>
      <p:ext uri="{BB962C8B-B14F-4D97-AF65-F5344CB8AC3E}">
        <p14:creationId xmlns:p14="http://schemas.microsoft.com/office/powerpoint/2010/main" val="93603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2597"/>
          <a:stretch/>
        </p:blipFill>
        <p:spPr>
          <a:xfrm>
            <a:off x="4799857" y="1307862"/>
            <a:ext cx="5402813" cy="4079899"/>
          </a:xfrm>
          <a:prstGeom prst="rect">
            <a:avLst/>
          </a:prstGeom>
        </p:spPr>
      </p:pic>
      <p:sp>
        <p:nvSpPr>
          <p:cNvPr id="5" name="Rectangle 4"/>
          <p:cNvSpPr/>
          <p:nvPr/>
        </p:nvSpPr>
        <p:spPr>
          <a:xfrm>
            <a:off x="2279576" y="4881380"/>
            <a:ext cx="4572000" cy="523220"/>
          </a:xfrm>
          <a:prstGeom prst="rect">
            <a:avLst/>
          </a:prstGeom>
        </p:spPr>
        <p:txBody>
          <a:bodyPr>
            <a:spAutoFit/>
          </a:bodyPr>
          <a:lstStyle/>
          <a:p>
            <a:pPr marL="457200" indent="-457200">
              <a:buFont typeface="Wingdings" panose="05000000000000000000" pitchFamily="2" charset="2"/>
              <a:buChar char="v"/>
            </a:pPr>
            <a:r>
              <a:rPr lang="fr-FR" sz="2800" b="1" dirty="0">
                <a:solidFill>
                  <a:schemeClr val="bg1">
                    <a:lumMod val="95000"/>
                    <a:lumOff val="5000"/>
                  </a:schemeClr>
                </a:solidFill>
                <a:latin typeface="Times New Roman" panose="02020603050405020304" pitchFamily="18" charset="0"/>
                <a:cs typeface="Times New Roman" panose="02020603050405020304" pitchFamily="18" charset="0"/>
              </a:rPr>
              <a:t>le funicule </a:t>
            </a:r>
          </a:p>
        </p:txBody>
      </p:sp>
      <p:sp>
        <p:nvSpPr>
          <p:cNvPr id="21" name="Rectangle 20"/>
          <p:cNvSpPr/>
          <p:nvPr/>
        </p:nvSpPr>
        <p:spPr>
          <a:xfrm>
            <a:off x="2279576" y="4043108"/>
            <a:ext cx="4572000" cy="523220"/>
          </a:xfrm>
          <a:prstGeom prst="rect">
            <a:avLst/>
          </a:prstGeom>
        </p:spPr>
        <p:txBody>
          <a:bodyPr>
            <a:spAutoFit/>
          </a:bodyPr>
          <a:lstStyle/>
          <a:p>
            <a:pPr marL="457200" indent="-457200">
              <a:buFont typeface="Wingdings" panose="05000000000000000000" pitchFamily="2" charset="2"/>
              <a:buChar char="v"/>
            </a:pPr>
            <a:r>
              <a:rPr lang="fr-FR" sz="2800" b="1" dirty="0">
                <a:solidFill>
                  <a:schemeClr val="bg1">
                    <a:lumMod val="95000"/>
                    <a:lumOff val="5000"/>
                  </a:schemeClr>
                </a:solidFill>
                <a:latin typeface="Times New Roman" panose="02020603050405020304" pitchFamily="18" charset="0"/>
                <a:cs typeface="Times New Roman" panose="02020603050405020304" pitchFamily="18" charset="0"/>
              </a:rPr>
              <a:t>la chalaze </a:t>
            </a:r>
          </a:p>
        </p:txBody>
      </p:sp>
      <p:sp>
        <p:nvSpPr>
          <p:cNvPr id="22" name="Rectangle 21"/>
          <p:cNvSpPr/>
          <p:nvPr/>
        </p:nvSpPr>
        <p:spPr>
          <a:xfrm>
            <a:off x="8472264" y="2904052"/>
            <a:ext cx="2520280" cy="523220"/>
          </a:xfrm>
          <a:prstGeom prst="rect">
            <a:avLst/>
          </a:prstGeom>
        </p:spPr>
        <p:txBody>
          <a:bodyPr wrap="square">
            <a:spAutoFit/>
          </a:bodyPr>
          <a:lstStyle/>
          <a:p>
            <a:pPr marL="457200" indent="-457200">
              <a:buFont typeface="Wingdings" panose="05000000000000000000" pitchFamily="2" charset="2"/>
              <a:buChar char="v"/>
            </a:pPr>
            <a:r>
              <a:rPr lang="fr-FR" sz="2800" b="1" dirty="0">
                <a:solidFill>
                  <a:schemeClr val="bg1">
                    <a:lumMod val="95000"/>
                    <a:lumOff val="5000"/>
                  </a:schemeClr>
                </a:solidFill>
                <a:latin typeface="Times New Roman" panose="02020603050405020304" pitchFamily="18" charset="0"/>
                <a:cs typeface="Times New Roman" panose="02020603050405020304" pitchFamily="18" charset="0"/>
              </a:rPr>
              <a:t>le nucelle </a:t>
            </a:r>
          </a:p>
        </p:txBody>
      </p:sp>
      <p:sp>
        <p:nvSpPr>
          <p:cNvPr id="23" name="Rectangle 22"/>
          <p:cNvSpPr/>
          <p:nvPr/>
        </p:nvSpPr>
        <p:spPr>
          <a:xfrm>
            <a:off x="1644099" y="2797869"/>
            <a:ext cx="4572000" cy="523220"/>
          </a:xfrm>
          <a:prstGeom prst="rect">
            <a:avLst/>
          </a:prstGeom>
        </p:spPr>
        <p:txBody>
          <a:bodyPr>
            <a:spAutoFit/>
          </a:bodyPr>
          <a:lstStyle/>
          <a:p>
            <a:pPr marL="457200" indent="-457200">
              <a:buFont typeface="Wingdings" panose="05000000000000000000" pitchFamily="2" charset="2"/>
              <a:buChar char="v"/>
            </a:pPr>
            <a:r>
              <a:rPr lang="fr-FR" sz="2800" b="1" dirty="0">
                <a:solidFill>
                  <a:schemeClr val="bg1">
                    <a:lumMod val="95000"/>
                    <a:lumOff val="5000"/>
                  </a:schemeClr>
                </a:solidFill>
                <a:latin typeface="Times New Roman" panose="02020603050405020304" pitchFamily="18" charset="0"/>
                <a:cs typeface="Times New Roman" panose="02020603050405020304" pitchFamily="18" charset="0"/>
              </a:rPr>
              <a:t>le sac embryonnaire </a:t>
            </a:r>
          </a:p>
        </p:txBody>
      </p:sp>
      <p:sp>
        <p:nvSpPr>
          <p:cNvPr id="24" name="Rectangle 23"/>
          <p:cNvSpPr/>
          <p:nvPr/>
        </p:nvSpPr>
        <p:spPr>
          <a:xfrm>
            <a:off x="1524645" y="1552631"/>
            <a:ext cx="4572000" cy="523220"/>
          </a:xfrm>
          <a:prstGeom prst="rect">
            <a:avLst/>
          </a:prstGeom>
        </p:spPr>
        <p:txBody>
          <a:bodyPr>
            <a:spAutoFit/>
          </a:bodyPr>
          <a:lstStyle/>
          <a:p>
            <a:pPr marL="457200" indent="-457200">
              <a:buFont typeface="Wingdings" panose="05000000000000000000" pitchFamily="2" charset="2"/>
              <a:buChar char="v"/>
            </a:pPr>
            <a:r>
              <a:rPr lang="fr-FR" sz="2800" b="1" dirty="0">
                <a:solidFill>
                  <a:schemeClr val="bg1">
                    <a:lumMod val="95000"/>
                    <a:lumOff val="5000"/>
                  </a:schemeClr>
                </a:solidFill>
                <a:latin typeface="Times New Roman" panose="02020603050405020304" pitchFamily="18" charset="0"/>
                <a:cs typeface="Times New Roman" panose="02020603050405020304" pitchFamily="18" charset="0"/>
              </a:rPr>
              <a:t>le(s) tégument(s)</a:t>
            </a:r>
          </a:p>
        </p:txBody>
      </p:sp>
      <p:sp>
        <p:nvSpPr>
          <p:cNvPr id="25" name="Rectangle 24"/>
          <p:cNvSpPr/>
          <p:nvPr/>
        </p:nvSpPr>
        <p:spPr>
          <a:xfrm>
            <a:off x="4910325" y="764704"/>
            <a:ext cx="2611549" cy="523220"/>
          </a:xfrm>
          <a:prstGeom prst="rect">
            <a:avLst/>
          </a:prstGeom>
        </p:spPr>
        <p:txBody>
          <a:bodyPr wrap="none">
            <a:spAutoFit/>
          </a:bodyPr>
          <a:lstStyle/>
          <a:p>
            <a:pPr marL="457200" indent="-457200">
              <a:buFont typeface="Wingdings" panose="05000000000000000000" pitchFamily="2" charset="2"/>
              <a:buChar char="v"/>
            </a:pPr>
            <a:r>
              <a:rPr lang="fr-FR" sz="2800" b="1" dirty="0">
                <a:solidFill>
                  <a:schemeClr val="bg1">
                    <a:lumMod val="95000"/>
                    <a:lumOff val="5000"/>
                  </a:schemeClr>
                </a:solidFill>
                <a:latin typeface="Times New Roman" panose="02020603050405020304" pitchFamily="18" charset="0"/>
                <a:cs typeface="Times New Roman" panose="02020603050405020304" pitchFamily="18" charset="0"/>
              </a:rPr>
              <a:t>le micropyle </a:t>
            </a:r>
          </a:p>
        </p:txBody>
      </p:sp>
      <p:cxnSp>
        <p:nvCxnSpPr>
          <p:cNvPr id="27" name="Connecteur droit avec flèche 26"/>
          <p:cNvCxnSpPr/>
          <p:nvPr/>
        </p:nvCxnSpPr>
        <p:spPr>
          <a:xfrm flipV="1">
            <a:off x="4565576" y="4586266"/>
            <a:ext cx="2106488" cy="556725"/>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4367808" y="4023172"/>
            <a:ext cx="2718048" cy="356427"/>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5279722" y="2684490"/>
            <a:ext cx="1806134" cy="436457"/>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4565576" y="1814241"/>
            <a:ext cx="1650522" cy="281546"/>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7392144" y="1052736"/>
            <a:ext cx="0" cy="620678"/>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7633909" y="2896865"/>
            <a:ext cx="927720" cy="248347"/>
          </a:xfrm>
          <a:prstGeom prst="straightConnector1">
            <a:avLst/>
          </a:prstGeom>
          <a:ln w="28575">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279577" y="481218"/>
            <a:ext cx="1713931" cy="461665"/>
          </a:xfrm>
          <a:prstGeom prst="rect">
            <a:avLst/>
          </a:prstGeom>
        </p:spPr>
        <p:txBody>
          <a:bodyPr wrap="none">
            <a:spAutoFit/>
          </a:bodyPr>
          <a:lstStyle/>
          <a:p>
            <a:r>
              <a:rPr lang="fr-FR" sz="2400" b="1" dirty="0">
                <a:solidFill>
                  <a:schemeClr val="bg1">
                    <a:lumMod val="95000"/>
                    <a:lumOff val="5000"/>
                  </a:schemeClr>
                </a:solidFill>
                <a:latin typeface="Times New Roman" panose="02020603050405020304" pitchFamily="18" charset="0"/>
                <a:cs typeface="Times New Roman" panose="02020603050405020304" pitchFamily="18" charset="0"/>
              </a:rPr>
              <a:t>1.1. L'ovule</a:t>
            </a:r>
          </a:p>
        </p:txBody>
      </p:sp>
    </p:spTree>
    <p:extLst>
      <p:ext uri="{BB962C8B-B14F-4D97-AF65-F5344CB8AC3E}">
        <p14:creationId xmlns:p14="http://schemas.microsoft.com/office/powerpoint/2010/main" val="123907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260648"/>
            <a:ext cx="8280920" cy="1938992"/>
          </a:xfrm>
          <a:prstGeom prst="rect">
            <a:avLst/>
          </a:prstGeom>
        </p:spPr>
        <p:txBody>
          <a:bodyPr wrap="square">
            <a:spAutoFit/>
          </a:bodyPr>
          <a:lstStyle/>
          <a:p>
            <a:r>
              <a:rPr lang="fr-FR" sz="2400" dirty="0">
                <a:solidFill>
                  <a:srgbClr val="FFFF00"/>
                </a:solidFill>
              </a:rPr>
              <a:t>Il existe 3 types d’ovules, d’après la position de l’ovule / funicule :</a:t>
            </a:r>
          </a:p>
          <a:p>
            <a:r>
              <a:rPr lang="fr-FR" sz="2400" dirty="0">
                <a:solidFill>
                  <a:srgbClr val="FFFF00"/>
                </a:solidFill>
              </a:rPr>
              <a:t>-</a:t>
            </a:r>
            <a:r>
              <a:rPr lang="fr-FR" sz="2400" b="1" dirty="0">
                <a:solidFill>
                  <a:srgbClr val="FFFF00"/>
                </a:solidFill>
              </a:rPr>
              <a:t>Les ovules orthotropes </a:t>
            </a:r>
            <a:r>
              <a:rPr lang="fr-FR" sz="2400" dirty="0">
                <a:solidFill>
                  <a:srgbClr val="FFFF00"/>
                </a:solidFill>
              </a:rPr>
              <a:t>(= ovules droits)</a:t>
            </a:r>
          </a:p>
          <a:p>
            <a:r>
              <a:rPr lang="fr-FR" sz="2400" dirty="0">
                <a:solidFill>
                  <a:srgbClr val="FFFF00"/>
                </a:solidFill>
              </a:rPr>
              <a:t>-</a:t>
            </a:r>
            <a:r>
              <a:rPr lang="fr-FR" sz="2400" b="1" dirty="0">
                <a:solidFill>
                  <a:srgbClr val="FFFF00"/>
                </a:solidFill>
              </a:rPr>
              <a:t>Les ovules campylotropes </a:t>
            </a:r>
            <a:r>
              <a:rPr lang="fr-FR" sz="2400" dirty="0">
                <a:solidFill>
                  <a:srgbClr val="FFFF00"/>
                </a:solidFill>
              </a:rPr>
              <a:t>(= ovules penchés)</a:t>
            </a:r>
          </a:p>
          <a:p>
            <a:r>
              <a:rPr lang="fr-FR" sz="2400" dirty="0">
                <a:solidFill>
                  <a:srgbClr val="FFFF00"/>
                </a:solidFill>
              </a:rPr>
              <a:t>-</a:t>
            </a:r>
            <a:r>
              <a:rPr lang="fr-FR" sz="2400" b="1" dirty="0">
                <a:solidFill>
                  <a:srgbClr val="FFFF00"/>
                </a:solidFill>
              </a:rPr>
              <a:t>Les ovules anatropes </a:t>
            </a:r>
            <a:r>
              <a:rPr lang="fr-FR" sz="2400" dirty="0">
                <a:solidFill>
                  <a:srgbClr val="FFFF00"/>
                </a:solidFill>
              </a:rPr>
              <a:t>(= ovules reversés)</a:t>
            </a:r>
          </a:p>
        </p:txBody>
      </p:sp>
      <p:pic>
        <p:nvPicPr>
          <p:cNvPr id="5" name="Image 4"/>
          <p:cNvPicPr>
            <a:picLocks noChangeAspect="1"/>
          </p:cNvPicPr>
          <p:nvPr/>
        </p:nvPicPr>
        <p:blipFill>
          <a:blip r:embed="rId2"/>
          <a:stretch>
            <a:fillRect/>
          </a:stretch>
        </p:blipFill>
        <p:spPr>
          <a:xfrm>
            <a:off x="1991545" y="2420889"/>
            <a:ext cx="8333659" cy="4010651"/>
          </a:xfrm>
          <a:prstGeom prst="rect">
            <a:avLst/>
          </a:prstGeom>
        </p:spPr>
      </p:pic>
    </p:spTree>
    <p:extLst>
      <p:ext uri="{BB962C8B-B14F-4D97-AF65-F5344CB8AC3E}">
        <p14:creationId xmlns:p14="http://schemas.microsoft.com/office/powerpoint/2010/main" val="410940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75520" y="980728"/>
            <a:ext cx="8547722" cy="4968552"/>
          </a:xfrm>
          <a:prstGeom prst="rect">
            <a:avLst/>
          </a:prstGeom>
        </p:spPr>
      </p:pic>
      <p:sp>
        <p:nvSpPr>
          <p:cNvPr id="5" name="Rectangle 4"/>
          <p:cNvSpPr/>
          <p:nvPr/>
        </p:nvSpPr>
        <p:spPr>
          <a:xfrm>
            <a:off x="2351584" y="260649"/>
            <a:ext cx="3825086" cy="461665"/>
          </a:xfrm>
          <a:prstGeom prst="rect">
            <a:avLst/>
          </a:prstGeom>
        </p:spPr>
        <p:txBody>
          <a:bodyPr wrap="none">
            <a:spAutoFit/>
          </a:bodyPr>
          <a:lstStyle/>
          <a:p>
            <a:r>
              <a:rPr lang="fr-FR" sz="2400" b="1" dirty="0">
                <a:latin typeface="Times New Roman" panose="02020603050405020304" pitchFamily="18" charset="0"/>
                <a:cs typeface="Times New Roman" panose="02020603050405020304" pitchFamily="18" charset="0"/>
              </a:rPr>
              <a:t>1.2. La formation de l’ovule</a:t>
            </a:r>
          </a:p>
        </p:txBody>
      </p:sp>
    </p:spTree>
    <p:extLst>
      <p:ext uri="{BB962C8B-B14F-4D97-AF65-F5344CB8AC3E}">
        <p14:creationId xmlns:p14="http://schemas.microsoft.com/office/powerpoint/2010/main" val="87740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356" y="156054"/>
            <a:ext cx="11593288" cy="2677656"/>
          </a:xfrm>
          <a:prstGeom prst="rect">
            <a:avLst/>
          </a:prstGeom>
        </p:spPr>
        <p:txBody>
          <a:bodyPr wrap="square">
            <a:spAutoFit/>
          </a:bodyPr>
          <a:lstStyle/>
          <a:p>
            <a:pPr algn="just"/>
            <a:r>
              <a:rPr lang="fr-FR" sz="2800" b="1" dirty="0">
                <a:solidFill>
                  <a:srgbClr val="FFFF00"/>
                </a:solidFill>
                <a:latin typeface="Times New Roman" panose="02020603050405020304" pitchFamily="18" charset="0"/>
                <a:cs typeface="Times New Roman" panose="02020603050405020304" pitchFamily="18" charset="0"/>
              </a:rPr>
              <a:t>1.3. La formation du sac embryonnaire</a:t>
            </a:r>
          </a:p>
          <a:p>
            <a:pPr algn="just"/>
            <a:r>
              <a:rPr lang="fr-FR" sz="2800" dirty="0">
                <a:solidFill>
                  <a:schemeClr val="bg1"/>
                </a:solidFill>
                <a:latin typeface="Times New Roman" panose="02020603050405020304" pitchFamily="18" charset="0"/>
                <a:cs typeface="Times New Roman" panose="02020603050405020304" pitchFamily="18" charset="0"/>
              </a:rPr>
              <a:t>Au cours de la différenciation de l'ovule, une cellule, le plus souvent sous-épidermique, augmente en volume et devient l'unique cellule </a:t>
            </a:r>
            <a:r>
              <a:rPr lang="fr-FR" sz="2800" dirty="0" err="1">
                <a:solidFill>
                  <a:schemeClr val="bg1"/>
                </a:solidFill>
                <a:latin typeface="Times New Roman" panose="02020603050405020304" pitchFamily="18" charset="0"/>
                <a:cs typeface="Times New Roman" panose="02020603050405020304" pitchFamily="18" charset="0"/>
              </a:rPr>
              <a:t>archésporiale</a:t>
            </a:r>
            <a:r>
              <a:rPr lang="fr-FR" sz="2800" dirty="0">
                <a:solidFill>
                  <a:schemeClr val="bg1"/>
                </a:solidFill>
                <a:latin typeface="Times New Roman" panose="02020603050405020304" pitchFamily="18" charset="0"/>
                <a:cs typeface="Times New Roman" panose="02020603050405020304" pitchFamily="18" charset="0"/>
              </a:rPr>
              <a:t> (</a:t>
            </a:r>
            <a:r>
              <a:rPr lang="fr-FR" sz="2800" dirty="0" err="1">
                <a:solidFill>
                  <a:schemeClr val="bg1"/>
                </a:solidFill>
                <a:latin typeface="Times New Roman" panose="02020603050405020304" pitchFamily="18" charset="0"/>
                <a:cs typeface="Times New Roman" panose="02020603050405020304" pitchFamily="18" charset="0"/>
              </a:rPr>
              <a:t>archéspore</a:t>
            </a:r>
            <a:r>
              <a:rPr lang="fr-FR" sz="2800" dirty="0">
                <a:solidFill>
                  <a:schemeClr val="bg1"/>
                </a:solidFill>
                <a:latin typeface="Times New Roman" panose="02020603050405020304" pitchFamily="18" charset="0"/>
                <a:cs typeface="Times New Roman" panose="02020603050405020304" pitchFamily="18" charset="0"/>
              </a:rPr>
              <a:t>) puis devient le </a:t>
            </a:r>
            <a:r>
              <a:rPr lang="fr-FR" sz="2800" dirty="0" err="1">
                <a:solidFill>
                  <a:schemeClr val="bg1"/>
                </a:solidFill>
                <a:latin typeface="Times New Roman" panose="02020603050405020304" pitchFamily="18" charset="0"/>
                <a:cs typeface="Times New Roman" panose="02020603050405020304" pitchFamily="18" charset="0"/>
              </a:rPr>
              <a:t>mégasporocyte,celui-ci</a:t>
            </a:r>
            <a:r>
              <a:rPr lang="fr-FR" sz="2800" dirty="0">
                <a:solidFill>
                  <a:schemeClr val="bg1"/>
                </a:solidFill>
                <a:latin typeface="Times New Roman" panose="02020603050405020304" pitchFamily="18" charset="0"/>
                <a:cs typeface="Times New Roman" panose="02020603050405020304" pitchFamily="18" charset="0"/>
              </a:rPr>
              <a:t> subit la méiose donnant 4 cellules haploïdes, les mégaspores, qui sont disposées en tétrade linéaire.</a:t>
            </a:r>
          </a:p>
          <a:p>
            <a:pPr algn="just"/>
            <a:r>
              <a:rPr lang="fr-FR" sz="2800" dirty="0">
                <a:solidFill>
                  <a:schemeClr val="bg1"/>
                </a:solidFill>
                <a:latin typeface="Times New Roman" panose="02020603050405020304" pitchFamily="18" charset="0"/>
                <a:cs typeface="Times New Roman" panose="02020603050405020304" pitchFamily="18" charset="0"/>
              </a:rPr>
              <a:t>Le plus souvent, les 3 cellules les plus proches du micropyle dégénèrent</a:t>
            </a:r>
          </a:p>
        </p:txBody>
      </p:sp>
      <p:pic>
        <p:nvPicPr>
          <p:cNvPr id="5" name="Image 4"/>
          <p:cNvPicPr>
            <a:picLocks noChangeAspect="1"/>
          </p:cNvPicPr>
          <p:nvPr/>
        </p:nvPicPr>
        <p:blipFill>
          <a:blip r:embed="rId2"/>
          <a:stretch>
            <a:fillRect/>
          </a:stretch>
        </p:blipFill>
        <p:spPr>
          <a:xfrm>
            <a:off x="2855640" y="2804897"/>
            <a:ext cx="7272809" cy="3925250"/>
          </a:xfrm>
          <a:prstGeom prst="rect">
            <a:avLst/>
          </a:prstGeom>
        </p:spPr>
      </p:pic>
    </p:spTree>
    <p:extLst>
      <p:ext uri="{BB962C8B-B14F-4D97-AF65-F5344CB8AC3E}">
        <p14:creationId xmlns:p14="http://schemas.microsoft.com/office/powerpoint/2010/main" val="281019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43672" y="836712"/>
            <a:ext cx="5687616" cy="1728192"/>
          </a:xfrm>
        </p:spPr>
        <p:txBody>
          <a:bodyPr>
            <a:normAutofit fontScale="90000"/>
          </a:bodyPr>
          <a:lstStyle/>
          <a:p>
            <a:pPr algn="ctr">
              <a:defRPr/>
            </a:pPr>
            <a:r>
              <a:rPr lang="fr-FR" sz="4000" b="1" dirty="0">
                <a:solidFill>
                  <a:schemeClr val="tx2">
                    <a:tint val="100000"/>
                    <a:shade val="90000"/>
                    <a:satMod val="250000"/>
                    <a:alpha val="100000"/>
                  </a:schemeClr>
                </a:solidFill>
              </a:rPr>
              <a:t>Chapitre 5</a:t>
            </a:r>
            <a:br>
              <a:rPr lang="fr-FR" sz="4000" b="1" dirty="0">
                <a:solidFill>
                  <a:schemeClr val="tx2">
                    <a:tint val="100000"/>
                    <a:shade val="90000"/>
                    <a:satMod val="250000"/>
                    <a:alpha val="100000"/>
                  </a:schemeClr>
                </a:solidFill>
              </a:rPr>
            </a:br>
            <a:r>
              <a:rPr lang="fr-FR" sz="4000" b="1" dirty="0">
                <a:solidFill>
                  <a:schemeClr val="tx2">
                    <a:tint val="100000"/>
                    <a:shade val="90000"/>
                    <a:satMod val="250000"/>
                    <a:alpha val="100000"/>
                  </a:schemeClr>
                </a:solidFill>
              </a:rPr>
              <a:t>LA REPRODUCTION CHEZ </a:t>
            </a:r>
            <a:br>
              <a:rPr lang="fr-FR" sz="4000" b="1" dirty="0">
                <a:solidFill>
                  <a:schemeClr val="tx2">
                    <a:tint val="100000"/>
                    <a:shade val="90000"/>
                    <a:satMod val="250000"/>
                    <a:alpha val="100000"/>
                  </a:schemeClr>
                </a:solidFill>
              </a:rPr>
            </a:br>
            <a:r>
              <a:rPr lang="fr-FR" sz="4000" b="1" dirty="0">
                <a:solidFill>
                  <a:schemeClr val="tx2">
                    <a:tint val="100000"/>
                    <a:shade val="90000"/>
                    <a:satMod val="250000"/>
                    <a:alpha val="100000"/>
                  </a:schemeClr>
                </a:solidFill>
              </a:rPr>
              <a:t>LES ANGIOSPERMES</a:t>
            </a:r>
          </a:p>
        </p:txBody>
      </p:sp>
      <p:pic>
        <p:nvPicPr>
          <p:cNvPr id="10243" name="Picture 4"/>
          <p:cNvPicPr>
            <a:picLocks noChangeAspect="1" noChangeArrowheads="1"/>
          </p:cNvPicPr>
          <p:nvPr/>
        </p:nvPicPr>
        <p:blipFill>
          <a:blip r:embed="rId2"/>
          <a:srcRect/>
          <a:stretch>
            <a:fillRect/>
          </a:stretch>
        </p:blipFill>
        <p:spPr bwMode="auto">
          <a:xfrm>
            <a:off x="3719513" y="4724401"/>
            <a:ext cx="2627312" cy="1971675"/>
          </a:xfrm>
          <a:prstGeom prst="rect">
            <a:avLst/>
          </a:prstGeom>
          <a:noFill/>
          <a:ln w="9525">
            <a:noFill/>
            <a:miter lim="800000"/>
            <a:headEnd/>
            <a:tailEnd/>
          </a:ln>
        </p:spPr>
      </p:pic>
      <p:pic>
        <p:nvPicPr>
          <p:cNvPr id="10244" name="Picture 5"/>
          <p:cNvPicPr>
            <a:picLocks noChangeAspect="1" noChangeArrowheads="1"/>
          </p:cNvPicPr>
          <p:nvPr/>
        </p:nvPicPr>
        <p:blipFill>
          <a:blip r:embed="rId3"/>
          <a:srcRect/>
          <a:stretch>
            <a:fillRect/>
          </a:stretch>
        </p:blipFill>
        <p:spPr bwMode="auto">
          <a:xfrm>
            <a:off x="9234488" y="2781300"/>
            <a:ext cx="1433512" cy="2478088"/>
          </a:xfrm>
          <a:prstGeom prst="rect">
            <a:avLst/>
          </a:prstGeom>
          <a:noFill/>
          <a:ln w="9525">
            <a:noFill/>
            <a:miter lim="800000"/>
            <a:headEnd/>
            <a:tailEnd/>
          </a:ln>
        </p:spPr>
      </p:pic>
      <p:pic>
        <p:nvPicPr>
          <p:cNvPr id="10245" name="Picture 6"/>
          <p:cNvPicPr>
            <a:picLocks noChangeAspect="1" noChangeArrowheads="1"/>
          </p:cNvPicPr>
          <p:nvPr/>
        </p:nvPicPr>
        <p:blipFill>
          <a:blip r:embed="rId4"/>
          <a:srcRect/>
          <a:stretch>
            <a:fillRect/>
          </a:stretch>
        </p:blipFill>
        <p:spPr bwMode="auto">
          <a:xfrm>
            <a:off x="6456364" y="3605214"/>
            <a:ext cx="2751137" cy="2416175"/>
          </a:xfrm>
          <a:prstGeom prst="rect">
            <a:avLst/>
          </a:prstGeom>
          <a:noFill/>
          <a:ln w="9525">
            <a:noFill/>
            <a:miter lim="800000"/>
            <a:headEnd/>
            <a:tailEnd/>
          </a:ln>
        </p:spPr>
      </p:pic>
      <p:pic>
        <p:nvPicPr>
          <p:cNvPr id="10246" name="Picture 7"/>
          <p:cNvPicPr>
            <a:picLocks noChangeAspect="1" noChangeArrowheads="1"/>
          </p:cNvPicPr>
          <p:nvPr/>
        </p:nvPicPr>
        <p:blipFill>
          <a:blip r:embed="rId5"/>
          <a:srcRect/>
          <a:stretch>
            <a:fillRect/>
          </a:stretch>
        </p:blipFill>
        <p:spPr bwMode="auto">
          <a:xfrm>
            <a:off x="1524000" y="2997200"/>
            <a:ext cx="2319338" cy="31686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352" y="260648"/>
            <a:ext cx="11665296" cy="3170099"/>
          </a:xfrm>
          <a:prstGeom prst="rect">
            <a:avLst/>
          </a:prstGeom>
        </p:spPr>
        <p:txBody>
          <a:bodyPr wrap="square">
            <a:spAutoFit/>
          </a:bodyPr>
          <a:lstStyle/>
          <a:p>
            <a:pPr algn="just"/>
            <a:r>
              <a:rPr lang="fr-FR" sz="2000" dirty="0">
                <a:solidFill>
                  <a:schemeClr val="bg1"/>
                </a:solidFill>
                <a:latin typeface="Times New Roman" panose="02020603050405020304" pitchFamily="18" charset="0"/>
                <a:cs typeface="Times New Roman" panose="02020603050405020304" pitchFamily="18" charset="0"/>
              </a:rPr>
              <a:t>Le plus souvent, les 3 cellules les plus proches du micropyle dégénèrent et La mégaspore fonctionnelle subit 3 vagues de divisions nucléaires successives conduisant à la formation de huit noyaux haploïdes qui se répartissent en groupes de quatre à chacun des deux pôles du sac embryonnaire. Un des noyaux de chaque groupe migre alors vers le centre de la cellule formant les noyaux polaires (provenant des pôles).</a:t>
            </a:r>
          </a:p>
          <a:p>
            <a:pPr algn="just"/>
            <a:r>
              <a:rPr lang="fr-FR" sz="2000" dirty="0">
                <a:solidFill>
                  <a:schemeClr val="bg1"/>
                </a:solidFill>
                <a:latin typeface="Times New Roman" panose="02020603050405020304" pitchFamily="18" charset="0"/>
                <a:cs typeface="Times New Roman" panose="02020603050405020304" pitchFamily="18" charset="0"/>
              </a:rPr>
              <a:t>La cytocinèse (ensemble des modifications du cytoplasme lors de la division cellulaire) se produit ensuite terminant la formation du sac embryonnaire qui est constitué de 7 cellules :</a:t>
            </a:r>
          </a:p>
          <a:p>
            <a:pPr algn="just"/>
            <a:r>
              <a:rPr lang="fr-FR" sz="2000" dirty="0">
                <a:solidFill>
                  <a:schemeClr val="bg1"/>
                </a:solidFill>
                <a:latin typeface="Times New Roman" panose="02020603050405020304" pitchFamily="18" charset="0"/>
                <a:cs typeface="Times New Roman" panose="02020603050405020304" pitchFamily="18" charset="0"/>
              </a:rPr>
              <a:t>- deux synergides</a:t>
            </a:r>
          </a:p>
          <a:p>
            <a:pPr algn="just"/>
            <a:r>
              <a:rPr lang="fr-FR" sz="2000" dirty="0">
                <a:solidFill>
                  <a:schemeClr val="bg1"/>
                </a:solidFill>
                <a:latin typeface="Times New Roman" panose="02020603050405020304" pitchFamily="18" charset="0"/>
                <a:cs typeface="Times New Roman" panose="02020603050405020304" pitchFamily="18" charset="0"/>
              </a:rPr>
              <a:t>- l'oosphère au pôle micropylaire</a:t>
            </a:r>
          </a:p>
          <a:p>
            <a:pPr algn="just"/>
            <a:r>
              <a:rPr lang="fr-FR" sz="2000" dirty="0">
                <a:solidFill>
                  <a:schemeClr val="bg1"/>
                </a:solidFill>
                <a:latin typeface="Times New Roman" panose="02020603050405020304" pitchFamily="18" charset="0"/>
                <a:cs typeface="Times New Roman" panose="02020603050405020304" pitchFamily="18" charset="0"/>
              </a:rPr>
              <a:t>- trois antipodes au pôle opposé et</a:t>
            </a:r>
          </a:p>
          <a:p>
            <a:pPr algn="just"/>
            <a:r>
              <a:rPr lang="fr-FR" sz="2000" dirty="0">
                <a:solidFill>
                  <a:schemeClr val="bg1"/>
                </a:solidFill>
                <a:latin typeface="Times New Roman" panose="02020603050405020304" pitchFamily="18" charset="0"/>
                <a:cs typeface="Times New Roman" panose="02020603050405020304" pitchFamily="18" charset="0"/>
              </a:rPr>
              <a:t>- une grande cellule centrale qui contient les 2 noyaux polaires</a:t>
            </a:r>
          </a:p>
        </p:txBody>
      </p:sp>
      <p:pic>
        <p:nvPicPr>
          <p:cNvPr id="5" name="Image 4"/>
          <p:cNvPicPr/>
          <p:nvPr/>
        </p:nvPicPr>
        <p:blipFill>
          <a:blip r:embed="rId2" cstate="print"/>
          <a:srcRect/>
          <a:stretch>
            <a:fillRect/>
          </a:stretch>
        </p:blipFill>
        <p:spPr bwMode="auto">
          <a:xfrm>
            <a:off x="1991544" y="3399970"/>
            <a:ext cx="8136904" cy="3053367"/>
          </a:xfrm>
          <a:prstGeom prst="rect">
            <a:avLst/>
          </a:prstGeom>
          <a:noFill/>
          <a:ln w="9525">
            <a:noFill/>
            <a:miter lim="800000"/>
            <a:headEnd/>
            <a:tailEnd/>
          </a:ln>
        </p:spPr>
      </p:pic>
    </p:spTree>
    <p:extLst>
      <p:ext uri="{BB962C8B-B14F-4D97-AF65-F5344CB8AC3E}">
        <p14:creationId xmlns:p14="http://schemas.microsoft.com/office/powerpoint/2010/main" val="77154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415481" y="548680"/>
            <a:ext cx="8966768" cy="4451956"/>
          </a:xfrm>
          <a:prstGeom prst="rect">
            <a:avLst/>
          </a:prstGeom>
          <a:noFill/>
          <a:ln w="9525">
            <a:noFill/>
            <a:miter lim="800000"/>
            <a:headEnd/>
            <a:tailEnd/>
          </a:ln>
        </p:spPr>
      </p:pic>
    </p:spTree>
    <p:extLst>
      <p:ext uri="{BB962C8B-B14F-4D97-AF65-F5344CB8AC3E}">
        <p14:creationId xmlns:p14="http://schemas.microsoft.com/office/powerpoint/2010/main" val="1863853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524000" y="0"/>
            <a:ext cx="4356100" cy="6858000"/>
          </a:xfrm>
          <a:prstGeom prst="rect">
            <a:avLst/>
          </a:prstGeom>
          <a:noFill/>
          <a:ln w="9525">
            <a:noFill/>
            <a:miter lim="800000"/>
            <a:headEnd/>
            <a:tailEnd/>
          </a:ln>
        </p:spPr>
      </p:pic>
      <p:sp>
        <p:nvSpPr>
          <p:cNvPr id="22531" name="Text Box 3"/>
          <p:cNvSpPr txBox="1">
            <a:spLocks noChangeArrowheads="1"/>
          </p:cNvSpPr>
          <p:nvPr/>
        </p:nvSpPr>
        <p:spPr bwMode="auto">
          <a:xfrm>
            <a:off x="1524001" y="6613526"/>
            <a:ext cx="655949" cy="246221"/>
          </a:xfrm>
          <a:prstGeom prst="rect">
            <a:avLst/>
          </a:prstGeom>
          <a:noFill/>
          <a:ln w="9525">
            <a:noFill/>
            <a:miter lim="800000"/>
            <a:headEnd/>
            <a:tailEnd/>
          </a:ln>
        </p:spPr>
        <p:txBody>
          <a:bodyPr wrap="none">
            <a:spAutoFit/>
          </a:bodyPr>
          <a:lstStyle/>
          <a:p>
            <a:r>
              <a:rPr lang="fr-FR" sz="1000"/>
              <a:t>Nathan</a:t>
            </a:r>
          </a:p>
        </p:txBody>
      </p:sp>
      <p:pic>
        <p:nvPicPr>
          <p:cNvPr id="102404" name="Picture 4"/>
          <p:cNvPicPr>
            <a:picLocks noChangeAspect="1" noChangeArrowheads="1"/>
          </p:cNvPicPr>
          <p:nvPr/>
        </p:nvPicPr>
        <p:blipFill>
          <a:blip r:embed="rId3"/>
          <a:srcRect/>
          <a:stretch>
            <a:fillRect/>
          </a:stretch>
        </p:blipFill>
        <p:spPr bwMode="auto">
          <a:xfrm>
            <a:off x="5880100" y="0"/>
            <a:ext cx="4787900" cy="6165850"/>
          </a:xfrm>
          <a:prstGeom prst="rect">
            <a:avLst/>
          </a:prstGeom>
          <a:noFill/>
          <a:ln w="9525">
            <a:noFill/>
            <a:miter lim="800000"/>
            <a:headEnd/>
            <a:tailEnd/>
          </a:ln>
        </p:spPr>
      </p:pic>
      <p:sp>
        <p:nvSpPr>
          <p:cNvPr id="22533" name="Text Box 5"/>
          <p:cNvSpPr txBox="1">
            <a:spLocks noChangeArrowheads="1"/>
          </p:cNvSpPr>
          <p:nvPr/>
        </p:nvSpPr>
        <p:spPr bwMode="auto">
          <a:xfrm>
            <a:off x="6743700" y="6461126"/>
            <a:ext cx="2947988" cy="396875"/>
          </a:xfrm>
          <a:prstGeom prst="rect">
            <a:avLst/>
          </a:prstGeom>
          <a:noFill/>
          <a:ln w="9525">
            <a:noFill/>
            <a:miter lim="800000"/>
            <a:headEnd/>
            <a:tailEnd/>
          </a:ln>
        </p:spPr>
        <p:txBody>
          <a:bodyPr wrap="none">
            <a:spAutoFit/>
          </a:bodyPr>
          <a:lstStyle/>
          <a:p>
            <a:r>
              <a:rPr lang="fr-FR" sz="2000" b="1"/>
              <a:t>Dessin d’interprétation</a:t>
            </a:r>
          </a:p>
        </p:txBody>
      </p:sp>
      <p:cxnSp>
        <p:nvCxnSpPr>
          <p:cNvPr id="3" name="Connecteur droit avec flèche 2"/>
          <p:cNvCxnSpPr/>
          <p:nvPr/>
        </p:nvCxnSpPr>
        <p:spPr>
          <a:xfrm flipH="1">
            <a:off x="8040216" y="990020"/>
            <a:ext cx="1080120" cy="206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8760296" y="620688"/>
            <a:ext cx="1584176" cy="369332"/>
          </a:xfrm>
          <a:prstGeom prst="rect">
            <a:avLst/>
          </a:prstGeom>
          <a:noFill/>
        </p:spPr>
        <p:txBody>
          <a:bodyPr wrap="square" rtlCol="0">
            <a:spAutoFit/>
          </a:bodyPr>
          <a:lstStyle/>
          <a:p>
            <a:r>
              <a:rPr lang="fr-FR" dirty="0">
                <a:solidFill>
                  <a:schemeClr val="bg1"/>
                </a:solidFill>
              </a:rPr>
              <a:t>3 antipodes</a:t>
            </a:r>
          </a:p>
        </p:txBody>
      </p:sp>
      <p:sp>
        <p:nvSpPr>
          <p:cNvPr id="9" name="ZoneTexte 8"/>
          <p:cNvSpPr txBox="1"/>
          <p:nvPr/>
        </p:nvSpPr>
        <p:spPr>
          <a:xfrm>
            <a:off x="9120336" y="3244334"/>
            <a:ext cx="1584176" cy="369332"/>
          </a:xfrm>
          <a:prstGeom prst="rect">
            <a:avLst/>
          </a:prstGeom>
          <a:noFill/>
        </p:spPr>
        <p:txBody>
          <a:bodyPr wrap="square" rtlCol="0">
            <a:spAutoFit/>
          </a:bodyPr>
          <a:lstStyle/>
          <a:p>
            <a:r>
              <a:rPr lang="fr-FR" dirty="0">
                <a:solidFill>
                  <a:schemeClr val="bg1"/>
                </a:solidFill>
              </a:rPr>
              <a:t>2 synergides</a:t>
            </a:r>
          </a:p>
        </p:txBody>
      </p:sp>
      <p:cxnSp>
        <p:nvCxnSpPr>
          <p:cNvPr id="11" name="Connecteur droit avec flèche 10"/>
          <p:cNvCxnSpPr/>
          <p:nvPr/>
        </p:nvCxnSpPr>
        <p:spPr>
          <a:xfrm flipH="1">
            <a:off x="8274050" y="3685932"/>
            <a:ext cx="1080120" cy="206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7677634" y="3685933"/>
            <a:ext cx="1676536" cy="78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dissolve">
                                      <p:cBhvr>
                                        <p:cTn id="7"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1" descr="http://www.jpboseret.eu/uploads/fecond_vegetaux.JPG"/>
          <p:cNvPicPr>
            <a:picLocks noChangeAspect="1" noChangeArrowheads="1"/>
          </p:cNvPicPr>
          <p:nvPr/>
        </p:nvPicPr>
        <p:blipFill>
          <a:blip r:embed="rId2"/>
          <a:srcRect t="36693"/>
          <a:stretch>
            <a:fillRect/>
          </a:stretch>
        </p:blipFill>
        <p:spPr bwMode="auto">
          <a:xfrm>
            <a:off x="186322" y="404664"/>
            <a:ext cx="11603332" cy="5905901"/>
          </a:xfrm>
          <a:prstGeom prst="rect">
            <a:avLst/>
          </a:prstGeom>
          <a:noFill/>
          <a:ln w="9525">
            <a:noFill/>
            <a:miter lim="800000"/>
            <a:headEnd/>
            <a:tailEnd/>
          </a:ln>
        </p:spPr>
      </p:pic>
      <p:cxnSp>
        <p:nvCxnSpPr>
          <p:cNvPr id="3" name="Connecteur droit avec flèche 2"/>
          <p:cNvCxnSpPr/>
          <p:nvPr/>
        </p:nvCxnSpPr>
        <p:spPr>
          <a:xfrm>
            <a:off x="3143672" y="5661248"/>
            <a:ext cx="5616624" cy="0"/>
          </a:xfrm>
          <a:prstGeom prst="straightConnector1">
            <a:avLst/>
          </a:prstGeom>
          <a:ln w="38100">
            <a:solidFill>
              <a:schemeClr val="tx2">
                <a:lumMod val="10000"/>
              </a:schemeClr>
            </a:solidFill>
            <a:headEnd type="triangle"/>
            <a:tailEnd type="triangle"/>
          </a:ln>
        </p:spPr>
        <p:style>
          <a:lnRef idx="2">
            <a:schemeClr val="accent3"/>
          </a:lnRef>
          <a:fillRef idx="0">
            <a:schemeClr val="accent3"/>
          </a:fillRef>
          <a:effectRef idx="1">
            <a:schemeClr val="accent3"/>
          </a:effectRef>
          <a:fontRef idx="minor">
            <a:schemeClr val="tx1"/>
          </a:fontRef>
        </p:style>
      </p:cxnSp>
      <p:sp>
        <p:nvSpPr>
          <p:cNvPr id="4" name="ZoneTexte 3"/>
          <p:cNvSpPr txBox="1"/>
          <p:nvPr/>
        </p:nvSpPr>
        <p:spPr>
          <a:xfrm>
            <a:off x="4619836" y="5722937"/>
            <a:ext cx="2664296" cy="369332"/>
          </a:xfrm>
          <a:prstGeom prst="rect">
            <a:avLst/>
          </a:prstGeom>
          <a:noFill/>
        </p:spPr>
        <p:txBody>
          <a:bodyPr wrap="square" rtlCol="0">
            <a:spAutoFit/>
          </a:bodyPr>
          <a:lstStyle/>
          <a:p>
            <a:r>
              <a:rPr lang="fr-FR" b="1" dirty="0">
                <a:solidFill>
                  <a:schemeClr val="bg1"/>
                </a:solidFill>
              </a:rPr>
              <a:t>mégasporogénèse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2028825" y="700089"/>
            <a:ext cx="8134350" cy="54578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67609" y="1779804"/>
            <a:ext cx="6154713" cy="2343151"/>
          </a:xfrm>
        </p:spPr>
        <p:txBody>
          <a:bodyPr/>
          <a:lstStyle/>
          <a:p>
            <a:pPr algn="ctr"/>
            <a:r>
              <a:rPr lang="fr-FR" dirty="0">
                <a:solidFill>
                  <a:srgbClr val="FFFF00"/>
                </a:solidFill>
              </a:rPr>
              <a:t>Cours de biologie végétale</a:t>
            </a:r>
            <a:br>
              <a:rPr lang="fr-FR" dirty="0">
                <a:solidFill>
                  <a:srgbClr val="FFFF00"/>
                </a:solidFill>
              </a:rPr>
            </a:br>
            <a:endParaRPr lang="fr-FR" dirty="0">
              <a:solidFill>
                <a:srgbClr val="FFFF00"/>
              </a:solidFill>
            </a:endParaRPr>
          </a:p>
        </p:txBody>
      </p:sp>
      <p:sp>
        <p:nvSpPr>
          <p:cNvPr id="3" name="Sous-titre 2"/>
          <p:cNvSpPr>
            <a:spLocks noGrp="1"/>
          </p:cNvSpPr>
          <p:nvPr>
            <p:ph type="subTitle" idx="1"/>
          </p:nvPr>
        </p:nvSpPr>
        <p:spPr>
          <a:xfrm>
            <a:off x="3421554" y="5422900"/>
            <a:ext cx="4954250" cy="1435100"/>
          </a:xfrm>
        </p:spPr>
        <p:txBody>
          <a:bodyPr/>
          <a:lstStyle/>
          <a:p>
            <a:r>
              <a:rPr lang="fr-FR" b="1" dirty="0">
                <a:solidFill>
                  <a:schemeClr val="bg1"/>
                </a:solidFill>
              </a:rPr>
              <a:t>Conçu par Dr BOUZID S.</a:t>
            </a:r>
          </a:p>
          <a:p>
            <a:endParaRPr lang="fr-FR" b="1" dirty="0">
              <a:solidFill>
                <a:schemeClr val="bg1"/>
              </a:solidFill>
            </a:endParaRPr>
          </a:p>
        </p:txBody>
      </p:sp>
      <p:sp>
        <p:nvSpPr>
          <p:cNvPr id="4" name="ZoneTexte 3"/>
          <p:cNvSpPr txBox="1"/>
          <p:nvPr/>
        </p:nvSpPr>
        <p:spPr>
          <a:xfrm>
            <a:off x="2068827" y="3626664"/>
            <a:ext cx="3523117" cy="923330"/>
          </a:xfrm>
          <a:prstGeom prst="rect">
            <a:avLst/>
          </a:prstGeom>
          <a:noFill/>
        </p:spPr>
        <p:txBody>
          <a:bodyPr wrap="square" rtlCol="0">
            <a:spAutoFit/>
          </a:bodyPr>
          <a:lstStyle/>
          <a:p>
            <a:r>
              <a:rPr lang="fr-FR" b="1" dirty="0"/>
              <a:t>Pour les étudiants de 1 LMD</a:t>
            </a:r>
          </a:p>
          <a:p>
            <a:endParaRPr lang="fr-FR" b="1" dirty="0"/>
          </a:p>
          <a:p>
            <a:r>
              <a:rPr lang="fr-FR" b="1" dirty="0"/>
              <a:t>Filière:  Science biologique </a:t>
            </a:r>
          </a:p>
        </p:txBody>
      </p:sp>
      <p:sp>
        <p:nvSpPr>
          <p:cNvPr id="5" name="Rectangle 4"/>
          <p:cNvSpPr/>
          <p:nvPr/>
        </p:nvSpPr>
        <p:spPr>
          <a:xfrm>
            <a:off x="3431705" y="321446"/>
            <a:ext cx="4933951" cy="1015663"/>
          </a:xfrm>
          <a:prstGeom prst="rect">
            <a:avLst/>
          </a:prstGeom>
        </p:spPr>
        <p:txBody>
          <a:bodyPr wrap="square">
            <a:spAutoFit/>
          </a:bodyPr>
          <a:lstStyle/>
          <a:p>
            <a:pPr algn="ctr"/>
            <a:r>
              <a:rPr lang="fr-FR" sz="1200" b="1" dirty="0">
                <a:solidFill>
                  <a:srgbClr val="000000"/>
                </a:solidFill>
                <a:latin typeface="Times New Roman" panose="02020603050405020304" pitchFamily="18" charset="0"/>
                <a:cs typeface="Times New Roman" panose="02020603050405020304" pitchFamily="18" charset="0"/>
              </a:rPr>
              <a:t>REPUBLIQUE ALGERIENNE DEMOCRATIQUE ET POPULAIRE</a:t>
            </a:r>
          </a:p>
          <a:p>
            <a:pPr algn="ctr"/>
            <a:r>
              <a:rPr lang="fr-FR" sz="1200" b="1" dirty="0">
                <a:solidFill>
                  <a:srgbClr val="000000"/>
                </a:solidFill>
                <a:latin typeface="Times New Roman" panose="02020603050405020304" pitchFamily="18" charset="0"/>
                <a:cs typeface="Times New Roman" panose="02020603050405020304" pitchFamily="18" charset="0"/>
              </a:rPr>
              <a:t>MINISTERE DE L’ENSEIGNEMENT SUPERIEUR</a:t>
            </a:r>
          </a:p>
          <a:p>
            <a:pPr algn="ctr"/>
            <a:r>
              <a:rPr lang="fr-FR" sz="1200" b="1" dirty="0">
                <a:solidFill>
                  <a:srgbClr val="000000"/>
                </a:solidFill>
                <a:latin typeface="Times New Roman" panose="02020603050405020304" pitchFamily="18" charset="0"/>
                <a:cs typeface="Times New Roman" panose="02020603050405020304" pitchFamily="18" charset="0"/>
              </a:rPr>
              <a:t>ET DE LA RECHERCHE SCIENTIFIQUE</a:t>
            </a:r>
          </a:p>
          <a:p>
            <a:pPr algn="ctr"/>
            <a:r>
              <a:rPr lang="fr-FR" sz="1200" b="1" dirty="0">
                <a:solidFill>
                  <a:srgbClr val="000000"/>
                </a:solidFill>
                <a:latin typeface="Times New Roman" panose="02020603050405020304" pitchFamily="18" charset="0"/>
                <a:cs typeface="Times New Roman" panose="02020603050405020304" pitchFamily="18" charset="0"/>
              </a:rPr>
              <a:t>Université les Frères Mentouri Constantine 1</a:t>
            </a:r>
          </a:p>
          <a:p>
            <a:pPr algn="ctr"/>
            <a:r>
              <a:rPr lang="fr-FR" sz="1200" b="1" dirty="0">
                <a:solidFill>
                  <a:srgbClr val="000000"/>
                </a:solidFill>
                <a:latin typeface="Times New Roman" panose="02020603050405020304" pitchFamily="18" charset="0"/>
                <a:cs typeface="Times New Roman" panose="02020603050405020304" pitchFamily="18" charset="0"/>
              </a:rPr>
              <a:t>Faculté des Sciences de la Nature et de la Vie</a:t>
            </a:r>
          </a:p>
        </p:txBody>
      </p:sp>
      <p:pic>
        <p:nvPicPr>
          <p:cNvPr id="6" name="Image 5"/>
          <p:cNvPicPr>
            <a:picLocks noChangeAspect="1"/>
          </p:cNvPicPr>
          <p:nvPr/>
        </p:nvPicPr>
        <p:blipFill>
          <a:blip r:embed="rId2"/>
          <a:stretch>
            <a:fillRect/>
          </a:stretch>
        </p:blipFill>
        <p:spPr>
          <a:xfrm>
            <a:off x="9048328" y="0"/>
            <a:ext cx="1619672" cy="1598172"/>
          </a:xfrm>
          <a:prstGeom prst="rect">
            <a:avLst/>
          </a:prstGeom>
        </p:spPr>
      </p:pic>
      <p:pic>
        <p:nvPicPr>
          <p:cNvPr id="7" name="Image 6"/>
          <p:cNvPicPr>
            <a:picLocks noChangeAspect="1"/>
          </p:cNvPicPr>
          <p:nvPr/>
        </p:nvPicPr>
        <p:blipFill>
          <a:blip r:embed="rId2"/>
          <a:stretch>
            <a:fillRect/>
          </a:stretch>
        </p:blipFill>
        <p:spPr>
          <a:xfrm>
            <a:off x="1524000" y="0"/>
            <a:ext cx="1619672" cy="1598172"/>
          </a:xfrm>
          <a:prstGeom prst="rect">
            <a:avLst/>
          </a:prstGeom>
        </p:spPr>
      </p:pic>
    </p:spTree>
    <p:extLst>
      <p:ext uri="{BB962C8B-B14F-4D97-AF65-F5344CB8AC3E}">
        <p14:creationId xmlns:p14="http://schemas.microsoft.com/office/powerpoint/2010/main" val="14487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43672" y="836712"/>
            <a:ext cx="5687616" cy="1728192"/>
          </a:xfrm>
        </p:spPr>
        <p:txBody>
          <a:bodyPr>
            <a:normAutofit fontScale="90000"/>
          </a:bodyPr>
          <a:lstStyle/>
          <a:p>
            <a:pPr algn="ctr">
              <a:defRPr/>
            </a:pPr>
            <a:r>
              <a:rPr lang="fr-FR" sz="4000" b="1" dirty="0">
                <a:solidFill>
                  <a:schemeClr val="tx2">
                    <a:tint val="100000"/>
                    <a:shade val="90000"/>
                    <a:satMod val="250000"/>
                    <a:alpha val="100000"/>
                  </a:schemeClr>
                </a:solidFill>
              </a:rPr>
              <a:t>Chapitre 5</a:t>
            </a:r>
            <a:br>
              <a:rPr lang="fr-FR" sz="4000" b="1" dirty="0">
                <a:solidFill>
                  <a:schemeClr val="tx2">
                    <a:tint val="100000"/>
                    <a:shade val="90000"/>
                    <a:satMod val="250000"/>
                    <a:alpha val="100000"/>
                  </a:schemeClr>
                </a:solidFill>
              </a:rPr>
            </a:br>
            <a:r>
              <a:rPr lang="fr-FR" sz="4000" b="1" dirty="0">
                <a:solidFill>
                  <a:schemeClr val="tx2">
                    <a:tint val="100000"/>
                    <a:shade val="90000"/>
                    <a:satMod val="250000"/>
                    <a:alpha val="100000"/>
                  </a:schemeClr>
                </a:solidFill>
              </a:rPr>
              <a:t>LA REPRODUCTION CHEZ </a:t>
            </a:r>
            <a:br>
              <a:rPr lang="fr-FR" sz="4000" b="1" dirty="0">
                <a:solidFill>
                  <a:schemeClr val="tx2">
                    <a:tint val="100000"/>
                    <a:shade val="90000"/>
                    <a:satMod val="250000"/>
                    <a:alpha val="100000"/>
                  </a:schemeClr>
                </a:solidFill>
              </a:rPr>
            </a:br>
            <a:r>
              <a:rPr lang="fr-FR" sz="4000" b="1" dirty="0">
                <a:solidFill>
                  <a:schemeClr val="tx2">
                    <a:tint val="100000"/>
                    <a:shade val="90000"/>
                    <a:satMod val="250000"/>
                    <a:alpha val="100000"/>
                  </a:schemeClr>
                </a:solidFill>
              </a:rPr>
              <a:t>LES ANGIOSPERMES</a:t>
            </a:r>
          </a:p>
        </p:txBody>
      </p:sp>
      <p:pic>
        <p:nvPicPr>
          <p:cNvPr id="10243" name="Picture 4"/>
          <p:cNvPicPr>
            <a:picLocks noChangeAspect="1" noChangeArrowheads="1"/>
          </p:cNvPicPr>
          <p:nvPr/>
        </p:nvPicPr>
        <p:blipFill>
          <a:blip r:embed="rId2"/>
          <a:srcRect/>
          <a:stretch>
            <a:fillRect/>
          </a:stretch>
        </p:blipFill>
        <p:spPr bwMode="auto">
          <a:xfrm>
            <a:off x="3719513" y="4724401"/>
            <a:ext cx="2627312" cy="1971675"/>
          </a:xfrm>
          <a:prstGeom prst="rect">
            <a:avLst/>
          </a:prstGeom>
          <a:noFill/>
          <a:ln w="9525">
            <a:noFill/>
            <a:miter lim="800000"/>
            <a:headEnd/>
            <a:tailEnd/>
          </a:ln>
        </p:spPr>
      </p:pic>
      <p:pic>
        <p:nvPicPr>
          <p:cNvPr id="10244" name="Picture 5"/>
          <p:cNvPicPr>
            <a:picLocks noChangeAspect="1" noChangeArrowheads="1"/>
          </p:cNvPicPr>
          <p:nvPr/>
        </p:nvPicPr>
        <p:blipFill>
          <a:blip r:embed="rId3"/>
          <a:srcRect/>
          <a:stretch>
            <a:fillRect/>
          </a:stretch>
        </p:blipFill>
        <p:spPr bwMode="auto">
          <a:xfrm>
            <a:off x="9234488" y="2781300"/>
            <a:ext cx="1433512" cy="2478088"/>
          </a:xfrm>
          <a:prstGeom prst="rect">
            <a:avLst/>
          </a:prstGeom>
          <a:noFill/>
          <a:ln w="9525">
            <a:noFill/>
            <a:miter lim="800000"/>
            <a:headEnd/>
            <a:tailEnd/>
          </a:ln>
        </p:spPr>
      </p:pic>
      <p:pic>
        <p:nvPicPr>
          <p:cNvPr id="10245" name="Picture 6"/>
          <p:cNvPicPr>
            <a:picLocks noChangeAspect="1" noChangeArrowheads="1"/>
          </p:cNvPicPr>
          <p:nvPr/>
        </p:nvPicPr>
        <p:blipFill>
          <a:blip r:embed="rId4"/>
          <a:srcRect/>
          <a:stretch>
            <a:fillRect/>
          </a:stretch>
        </p:blipFill>
        <p:spPr bwMode="auto">
          <a:xfrm>
            <a:off x="6456364" y="3605214"/>
            <a:ext cx="2751137" cy="2416175"/>
          </a:xfrm>
          <a:prstGeom prst="rect">
            <a:avLst/>
          </a:prstGeom>
          <a:noFill/>
          <a:ln w="9525">
            <a:noFill/>
            <a:miter lim="800000"/>
            <a:headEnd/>
            <a:tailEnd/>
          </a:ln>
        </p:spPr>
      </p:pic>
      <p:pic>
        <p:nvPicPr>
          <p:cNvPr id="10246" name="Picture 7"/>
          <p:cNvPicPr>
            <a:picLocks noChangeAspect="1" noChangeArrowheads="1"/>
          </p:cNvPicPr>
          <p:nvPr/>
        </p:nvPicPr>
        <p:blipFill>
          <a:blip r:embed="rId5"/>
          <a:srcRect/>
          <a:stretch>
            <a:fillRect/>
          </a:stretch>
        </p:blipFill>
        <p:spPr bwMode="auto">
          <a:xfrm>
            <a:off x="1524000" y="2997200"/>
            <a:ext cx="2319338" cy="3168650"/>
          </a:xfrm>
          <a:prstGeom prst="rect">
            <a:avLst/>
          </a:prstGeom>
          <a:noFill/>
          <a:ln w="9525">
            <a:noFill/>
            <a:miter lim="800000"/>
            <a:headEnd/>
            <a:tailEnd/>
          </a:ln>
        </p:spPr>
      </p:pic>
    </p:spTree>
    <p:extLst>
      <p:ext uri="{BB962C8B-B14F-4D97-AF65-F5344CB8AC3E}">
        <p14:creationId xmlns:p14="http://schemas.microsoft.com/office/powerpoint/2010/main" val="2011687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404665"/>
            <a:ext cx="8352928" cy="6494085"/>
          </a:xfrm>
          <a:prstGeom prst="rect">
            <a:avLst/>
          </a:prstGeom>
          <a:noFill/>
        </p:spPr>
        <p:txBody>
          <a:bodyPr wrap="square">
            <a:spAutoFit/>
          </a:bodyPr>
          <a:lstStyle/>
          <a:p>
            <a:pPr lvl="0" algn="ctr"/>
            <a:r>
              <a:rPr lang="fr-FR" sz="3200" b="1" dirty="0">
                <a:ln>
                  <a:solidFill>
                    <a:schemeClr val="tx1">
                      <a:lumMod val="65000"/>
                    </a:schemeClr>
                  </a:solidFill>
                </a:ln>
                <a:noFill/>
                <a:latin typeface="Times New Roman" panose="02020603050405020304" pitchFamily="18" charset="0"/>
                <a:cs typeface="Times New Roman" panose="02020603050405020304" pitchFamily="18" charset="0"/>
              </a:rPr>
              <a:t>La première partie: La </a:t>
            </a:r>
            <a:r>
              <a:rPr lang="fr-FR" sz="3200" b="1" dirty="0" err="1">
                <a:ln>
                  <a:solidFill>
                    <a:schemeClr val="tx1">
                      <a:lumMod val="65000"/>
                    </a:schemeClr>
                  </a:solidFill>
                </a:ln>
                <a:noFill/>
                <a:latin typeface="Times New Roman" panose="02020603050405020304" pitchFamily="18" charset="0"/>
                <a:cs typeface="Times New Roman" panose="02020603050405020304" pitchFamily="18" charset="0"/>
              </a:rPr>
              <a:t>mégagamétogénèse</a:t>
            </a:r>
            <a:endParaRPr lang="fr-FR" sz="3200" b="1" dirty="0">
              <a:ln>
                <a:solidFill>
                  <a:schemeClr val="tx1">
                    <a:lumMod val="65000"/>
                  </a:schemeClr>
                </a:solidFill>
              </a:ln>
              <a:noFill/>
              <a:latin typeface="Times New Roman" panose="02020603050405020304" pitchFamily="18" charset="0"/>
              <a:cs typeface="Times New Roman" panose="02020603050405020304" pitchFamily="18" charset="0"/>
            </a:endParaRPr>
          </a:p>
          <a:p>
            <a:pPr lvl="0" algn="ctr"/>
            <a:r>
              <a:rPr lang="fr-FR" sz="3200" b="1" dirty="0">
                <a:ln>
                  <a:solidFill>
                    <a:schemeClr val="tx1">
                      <a:lumMod val="65000"/>
                    </a:schemeClr>
                  </a:solidFill>
                </a:ln>
                <a:noFill/>
                <a:latin typeface="Times New Roman" panose="02020603050405020304" pitchFamily="18" charset="0"/>
                <a:cs typeface="Times New Roman" panose="02020603050405020304" pitchFamily="18" charset="0"/>
              </a:rPr>
              <a:t>=</a:t>
            </a:r>
          </a:p>
          <a:p>
            <a:pPr lvl="0" algn="ctr"/>
            <a:r>
              <a:rPr lang="fr-FR" sz="3200" b="1" dirty="0">
                <a:ln>
                  <a:solidFill>
                    <a:schemeClr val="tx1">
                      <a:lumMod val="65000"/>
                    </a:schemeClr>
                  </a:solidFill>
                </a:ln>
                <a:noFill/>
                <a:latin typeface="Times New Roman" panose="02020603050405020304" pitchFamily="18" charset="0"/>
                <a:cs typeface="Times New Roman" panose="02020603050405020304" pitchFamily="18" charset="0"/>
              </a:rPr>
              <a:t>La gamétogénèse femelle</a:t>
            </a:r>
          </a:p>
          <a:p>
            <a:pPr lvl="0" algn="ctr"/>
            <a:endParaRPr lang="fr-FR" sz="3200" b="1" dirty="0">
              <a:solidFill>
                <a:srgbClr val="FFFF00"/>
              </a:solidFill>
              <a:latin typeface="Times New Roman" panose="02020603050405020304" pitchFamily="18" charset="0"/>
              <a:cs typeface="Times New Roman" panose="02020603050405020304" pitchFamily="18" charset="0"/>
            </a:endParaRPr>
          </a:p>
          <a:p>
            <a:pPr lvl="0" algn="ctr"/>
            <a:r>
              <a:rPr lang="fr-FR" sz="3200" b="1" dirty="0">
                <a:ln>
                  <a:solidFill>
                    <a:srgbClr val="FFFF00"/>
                  </a:solidFill>
                </a:ln>
                <a:solidFill>
                  <a:srgbClr val="FFFF00"/>
                </a:solidFill>
                <a:latin typeface="Times New Roman" panose="02020603050405020304" pitchFamily="18" charset="0"/>
                <a:cs typeface="Times New Roman" panose="02020603050405020304" pitchFamily="18" charset="0"/>
              </a:rPr>
              <a:t>La deuxième partie: La microgamétogénèse</a:t>
            </a:r>
          </a:p>
          <a:p>
            <a:pPr lvl="0" algn="ctr"/>
            <a:r>
              <a:rPr lang="fr-FR" sz="3200" b="1" dirty="0">
                <a:ln>
                  <a:solidFill>
                    <a:srgbClr val="FFFF00"/>
                  </a:solidFill>
                </a:ln>
                <a:solidFill>
                  <a:srgbClr val="FFFF00"/>
                </a:solidFill>
                <a:latin typeface="Times New Roman" panose="02020603050405020304" pitchFamily="18" charset="0"/>
                <a:cs typeface="Times New Roman" panose="02020603050405020304" pitchFamily="18" charset="0"/>
              </a:rPr>
              <a:t>=</a:t>
            </a:r>
          </a:p>
          <a:p>
            <a:pPr lvl="0" algn="ctr"/>
            <a:r>
              <a:rPr lang="fr-FR" sz="3200" b="1" dirty="0">
                <a:ln>
                  <a:solidFill>
                    <a:srgbClr val="FFFF00"/>
                  </a:solidFill>
                </a:ln>
                <a:solidFill>
                  <a:srgbClr val="FFFF00"/>
                </a:solidFill>
                <a:latin typeface="Times New Roman" panose="02020603050405020304" pitchFamily="18" charset="0"/>
                <a:cs typeface="Times New Roman" panose="02020603050405020304" pitchFamily="18" charset="0"/>
              </a:rPr>
              <a:t>La gamétogénèse mâle </a:t>
            </a:r>
          </a:p>
          <a:p>
            <a:pPr lvl="0" algn="ctr"/>
            <a:endParaRPr lang="fr-FR" sz="3200" b="1" dirty="0">
              <a:ln>
                <a:solidFill>
                  <a:schemeClr val="tx1">
                    <a:lumMod val="50000"/>
                  </a:schemeClr>
                </a:solidFill>
              </a:ln>
              <a:noFill/>
              <a:latin typeface="Times New Roman" panose="02020603050405020304" pitchFamily="18" charset="0"/>
              <a:cs typeface="Times New Roman" panose="02020603050405020304" pitchFamily="18" charset="0"/>
            </a:endParaRPr>
          </a:p>
          <a:p>
            <a:pPr lvl="0" algn="ctr"/>
            <a:endParaRPr lang="fr-FR" sz="3200" b="1" dirty="0">
              <a:ln>
                <a:solidFill>
                  <a:schemeClr val="tx1">
                    <a:lumMod val="50000"/>
                  </a:schemeClr>
                </a:solidFill>
              </a:ln>
              <a:noFill/>
              <a:latin typeface="Times New Roman" panose="02020603050405020304" pitchFamily="18" charset="0"/>
              <a:cs typeface="Times New Roman" panose="02020603050405020304" pitchFamily="18" charset="0"/>
            </a:endParaRP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La troisième partie: La double fécondation</a:t>
            </a:r>
          </a:p>
          <a:p>
            <a:pPr lvl="0" algn="ctr"/>
            <a:r>
              <a:rPr lang="fr-FR" sz="3200" b="1" dirty="0">
                <a:solidFill>
                  <a:srgbClr val="FFFF00"/>
                </a:solidFill>
                <a:latin typeface="Times New Roman" panose="02020603050405020304" pitchFamily="18" charset="0"/>
                <a:cs typeface="Times New Roman" panose="02020603050405020304" pitchFamily="18" charset="0"/>
              </a:rPr>
              <a:t> </a:t>
            </a:r>
          </a:p>
          <a:p>
            <a:pPr lvl="0" algn="ctr"/>
            <a:endParaRPr lang="fr-FR" sz="3200" b="1" dirty="0">
              <a:solidFill>
                <a:srgbClr val="FFFF00"/>
              </a:solidFill>
              <a:latin typeface="Times New Roman" panose="02020603050405020304" pitchFamily="18" charset="0"/>
              <a:cs typeface="Times New Roman" panose="02020603050405020304" pitchFamily="18" charset="0"/>
            </a:endParaRPr>
          </a:p>
          <a:p>
            <a:pPr lvl="0" algn="ctr"/>
            <a:endParaRPr lang="fr-FR"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724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1664" y="1844825"/>
            <a:ext cx="5670376" cy="4031873"/>
          </a:xfrm>
          <a:prstGeom prst="rect">
            <a:avLst/>
          </a:prstGeom>
        </p:spPr>
        <p:txBody>
          <a:bodyPr wrap="square">
            <a:spAutoFit/>
          </a:bodyPr>
          <a:lstStyle/>
          <a:p>
            <a:pPr lvl="0" algn="ctr"/>
            <a:r>
              <a:rPr lang="fr-FR" sz="3200" b="1" dirty="0">
                <a:solidFill>
                  <a:srgbClr val="FFFF00"/>
                </a:solidFill>
                <a:latin typeface="Times New Roman" panose="02020603050405020304" pitchFamily="18" charset="0"/>
                <a:cs typeface="Times New Roman" panose="02020603050405020304" pitchFamily="18" charset="0"/>
              </a:rPr>
              <a:t>La deuxième partie </a:t>
            </a:r>
          </a:p>
          <a:p>
            <a:pPr lvl="0" algn="ctr"/>
            <a:endParaRPr lang="fr-FR" sz="3200" b="1" dirty="0">
              <a:solidFill>
                <a:srgbClr val="FFFF00"/>
              </a:solidFill>
              <a:latin typeface="Times New Roman" panose="02020603050405020304" pitchFamily="18" charset="0"/>
              <a:cs typeface="Times New Roman" panose="02020603050405020304" pitchFamily="18" charset="0"/>
            </a:endParaRPr>
          </a:p>
          <a:p>
            <a:pPr lvl="0" algn="ctr"/>
            <a:r>
              <a:rPr lang="fr-FR" sz="3200" b="1" dirty="0">
                <a:solidFill>
                  <a:srgbClr val="FFFF00"/>
                </a:solidFill>
                <a:latin typeface="Times New Roman" panose="02020603050405020304" pitchFamily="18" charset="0"/>
                <a:cs typeface="Times New Roman" panose="02020603050405020304" pitchFamily="18" charset="0"/>
              </a:rPr>
              <a:t>La microgamétogénèse</a:t>
            </a:r>
          </a:p>
          <a:p>
            <a:pPr lvl="0" algn="ctr"/>
            <a:r>
              <a:rPr lang="fr-FR" sz="3200" b="1" dirty="0">
                <a:solidFill>
                  <a:srgbClr val="FFFF00"/>
                </a:solidFill>
                <a:latin typeface="Times New Roman" panose="02020603050405020304" pitchFamily="18" charset="0"/>
                <a:cs typeface="Times New Roman" panose="02020603050405020304" pitchFamily="18" charset="0"/>
              </a:rPr>
              <a:t>=</a:t>
            </a:r>
          </a:p>
          <a:p>
            <a:pPr lvl="0" algn="ctr"/>
            <a:r>
              <a:rPr lang="fr-FR" sz="3200" b="1" dirty="0">
                <a:solidFill>
                  <a:srgbClr val="FFFF00"/>
                </a:solidFill>
                <a:latin typeface="Times New Roman" panose="02020603050405020304" pitchFamily="18" charset="0"/>
                <a:cs typeface="Times New Roman" panose="02020603050405020304" pitchFamily="18" charset="0"/>
              </a:rPr>
              <a:t>La gamétogénèse mâle </a:t>
            </a:r>
          </a:p>
          <a:p>
            <a:pPr lvl="0" algn="ctr"/>
            <a:r>
              <a:rPr lang="fr-FR" sz="3200" b="1" dirty="0">
                <a:solidFill>
                  <a:srgbClr val="FFFF00"/>
                </a:solidFill>
                <a:latin typeface="Times New Roman" panose="02020603050405020304" pitchFamily="18" charset="0"/>
                <a:cs typeface="Times New Roman" panose="02020603050405020304" pitchFamily="18" charset="0"/>
              </a:rPr>
              <a:t> </a:t>
            </a:r>
          </a:p>
          <a:p>
            <a:pPr lvl="0" algn="ctr"/>
            <a:endParaRPr lang="fr-FR" sz="3200" b="1" dirty="0">
              <a:solidFill>
                <a:srgbClr val="FFFF00"/>
              </a:solidFill>
              <a:latin typeface="Times New Roman" panose="02020603050405020304" pitchFamily="18" charset="0"/>
              <a:cs typeface="Times New Roman" panose="02020603050405020304" pitchFamily="18" charset="0"/>
            </a:endParaRPr>
          </a:p>
          <a:p>
            <a:pPr lvl="0" algn="ctr"/>
            <a:endParaRPr lang="fr-FR"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898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87688" y="2141864"/>
            <a:ext cx="6192687" cy="4644516"/>
          </a:xfrm>
          <a:prstGeom prst="rect">
            <a:avLst/>
          </a:prstGeom>
        </p:spPr>
      </p:pic>
      <p:sp>
        <p:nvSpPr>
          <p:cNvPr id="2" name="Rectangle 1"/>
          <p:cNvSpPr/>
          <p:nvPr/>
        </p:nvSpPr>
        <p:spPr>
          <a:xfrm>
            <a:off x="335360" y="116632"/>
            <a:ext cx="11496600" cy="2062103"/>
          </a:xfrm>
          <a:prstGeom prst="rect">
            <a:avLst/>
          </a:prstGeom>
        </p:spPr>
        <p:txBody>
          <a:bodyPr wrap="square">
            <a:spAutoFit/>
          </a:bodyPr>
          <a:lstStyle/>
          <a:p>
            <a:r>
              <a:rPr lang="fr-FR" sz="3200" b="1" dirty="0">
                <a:solidFill>
                  <a:srgbClr val="FFFF00"/>
                </a:solidFill>
                <a:latin typeface="mesNewRomanPS-BoldMT"/>
              </a:rPr>
              <a:t>2. La gamétogenèse mâle ou microgamétogénèse</a:t>
            </a:r>
          </a:p>
          <a:p>
            <a:r>
              <a:rPr lang="fr-FR" sz="3200" dirty="0">
                <a:solidFill>
                  <a:srgbClr val="FFFF00"/>
                </a:solidFill>
                <a:latin typeface="mesNewRomanPSMT"/>
              </a:rPr>
              <a:t>La gamétogénèse mâle est la formation du gamétophyte mâle et dans le cas des Angiospermes c’est le grain de pollen qui se trouve à l’intérieur des anthères (étamine)</a:t>
            </a:r>
            <a:endParaRPr lang="fr-FR" sz="3200" dirty="0">
              <a:solidFill>
                <a:srgbClr val="FFFF00"/>
              </a:solidFill>
            </a:endParaRPr>
          </a:p>
        </p:txBody>
      </p:sp>
    </p:spTree>
    <p:extLst>
      <p:ext uri="{BB962C8B-B14F-4D97-AF65-F5344CB8AC3E}">
        <p14:creationId xmlns:p14="http://schemas.microsoft.com/office/powerpoint/2010/main" val="182113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24006" y="30945"/>
            <a:ext cx="11760625" cy="6141255"/>
          </a:xfrm>
          <a:prstGeom prst="rect">
            <a:avLst/>
          </a:prstGeom>
        </p:spPr>
      </p:pic>
    </p:spTree>
    <p:extLst>
      <p:ext uri="{BB962C8B-B14F-4D97-AF65-F5344CB8AC3E}">
        <p14:creationId xmlns:p14="http://schemas.microsoft.com/office/powerpoint/2010/main" val="531036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 y="0"/>
            <a:ext cx="5472607" cy="410445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5096020" y="3299798"/>
            <a:ext cx="7095980" cy="3525676"/>
          </a:xfrm>
          <a:prstGeom prst="rect">
            <a:avLst/>
          </a:prstGeom>
        </p:spPr>
      </p:pic>
    </p:spTree>
    <p:extLst>
      <p:ext uri="{BB962C8B-B14F-4D97-AF65-F5344CB8AC3E}">
        <p14:creationId xmlns:p14="http://schemas.microsoft.com/office/powerpoint/2010/main" val="355655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afd-ld.org/~fdp_bio/img/devel_anthere.gif"/>
          <p:cNvPicPr/>
          <p:nvPr/>
        </p:nvPicPr>
        <p:blipFill>
          <a:blip r:embed="rId2" cstate="print"/>
          <a:srcRect b="42752"/>
          <a:stretch>
            <a:fillRect/>
          </a:stretch>
        </p:blipFill>
        <p:spPr bwMode="auto">
          <a:xfrm>
            <a:off x="1596010" y="404665"/>
            <a:ext cx="8892479" cy="5112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4189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1625" y="332657"/>
            <a:ext cx="3411511" cy="461665"/>
          </a:xfrm>
          <a:prstGeom prst="rect">
            <a:avLst/>
          </a:prstGeom>
        </p:spPr>
        <p:txBody>
          <a:bodyPr wrap="none">
            <a:spAutoFit/>
          </a:bodyPr>
          <a:lstStyle/>
          <a:p>
            <a:r>
              <a:rPr lang="fr-FR" sz="2400" b="1" dirty="0">
                <a:latin typeface="mesNewRomanPS-BoldMT"/>
              </a:rPr>
              <a:t>2.1. Le grain de pollen</a:t>
            </a:r>
          </a:p>
        </p:txBody>
      </p:sp>
      <p:pic>
        <p:nvPicPr>
          <p:cNvPr id="5" name="Image 4"/>
          <p:cNvPicPr/>
          <p:nvPr/>
        </p:nvPicPr>
        <p:blipFill>
          <a:blip r:embed="rId2"/>
          <a:srcRect/>
          <a:stretch>
            <a:fillRect/>
          </a:stretch>
        </p:blipFill>
        <p:spPr bwMode="auto">
          <a:xfrm>
            <a:off x="1952628" y="1285860"/>
            <a:ext cx="8429652" cy="4643446"/>
          </a:xfrm>
          <a:prstGeom prst="rect">
            <a:avLst/>
          </a:prstGeom>
          <a:noFill/>
          <a:ln w="9525">
            <a:noFill/>
            <a:miter lim="800000"/>
            <a:headEnd/>
            <a:tailEnd/>
          </a:ln>
        </p:spPr>
      </p:pic>
    </p:spTree>
    <p:extLst>
      <p:ext uri="{BB962C8B-B14F-4D97-AF65-F5344CB8AC3E}">
        <p14:creationId xmlns:p14="http://schemas.microsoft.com/office/powerpoint/2010/main" val="1280952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208213" y="1"/>
            <a:ext cx="3313112" cy="3179763"/>
          </a:xfrm>
          <a:prstGeom prst="rect">
            <a:avLst/>
          </a:prstGeom>
          <a:noFill/>
          <a:ln w="9525">
            <a:noFill/>
            <a:miter lim="800000"/>
            <a:headEnd/>
            <a:tailEnd/>
          </a:ln>
        </p:spPr>
      </p:pic>
      <p:sp>
        <p:nvSpPr>
          <p:cNvPr id="100355" name="AutoShape 3"/>
          <p:cNvSpPr>
            <a:spLocks noChangeArrowheads="1"/>
          </p:cNvSpPr>
          <p:nvPr/>
        </p:nvSpPr>
        <p:spPr bwMode="auto">
          <a:xfrm>
            <a:off x="4367213" y="1700213"/>
            <a:ext cx="2305050" cy="360362"/>
          </a:xfrm>
          <a:prstGeom prst="leftArrow">
            <a:avLst>
              <a:gd name="adj1" fmla="val 50000"/>
              <a:gd name="adj2" fmla="val 159912"/>
            </a:avLst>
          </a:prstGeom>
          <a:solidFill>
            <a:srgbClr val="FF3300"/>
          </a:solidFill>
          <a:ln w="9525">
            <a:solidFill>
              <a:schemeClr val="tx1"/>
            </a:solidFill>
            <a:miter lim="800000"/>
            <a:headEnd/>
            <a:tailEnd/>
          </a:ln>
        </p:spPr>
        <p:txBody>
          <a:bodyPr wrap="none" anchor="ctr"/>
          <a:lstStyle/>
          <a:p>
            <a:endParaRPr lang="fr-FR"/>
          </a:p>
        </p:txBody>
      </p:sp>
      <p:pic>
        <p:nvPicPr>
          <p:cNvPr id="100356" name="Picture 4"/>
          <p:cNvPicPr>
            <a:picLocks noChangeAspect="1" noChangeArrowheads="1"/>
          </p:cNvPicPr>
          <p:nvPr/>
        </p:nvPicPr>
        <p:blipFill>
          <a:blip r:embed="rId3"/>
          <a:srcRect/>
          <a:stretch>
            <a:fillRect/>
          </a:stretch>
        </p:blipFill>
        <p:spPr bwMode="auto">
          <a:xfrm>
            <a:off x="2351088" y="3598864"/>
            <a:ext cx="6913562" cy="2862262"/>
          </a:xfrm>
          <a:prstGeom prst="rect">
            <a:avLst/>
          </a:prstGeom>
          <a:noFill/>
          <a:ln w="9525">
            <a:noFill/>
            <a:miter lim="800000"/>
            <a:headEnd/>
            <a:tailEnd/>
          </a:ln>
        </p:spPr>
      </p:pic>
      <p:sp>
        <p:nvSpPr>
          <p:cNvPr id="100357" name="Oval 5"/>
          <p:cNvSpPr>
            <a:spLocks noChangeArrowheads="1"/>
          </p:cNvSpPr>
          <p:nvPr/>
        </p:nvSpPr>
        <p:spPr bwMode="auto">
          <a:xfrm>
            <a:off x="3143672" y="5229200"/>
            <a:ext cx="865188" cy="360362"/>
          </a:xfrm>
          <a:prstGeom prst="ellipse">
            <a:avLst/>
          </a:prstGeom>
          <a:gradFill rotWithShape="1">
            <a:gsLst>
              <a:gs pos="0">
                <a:srgbClr val="FF3300">
                  <a:alpha val="70000"/>
                </a:srgbClr>
              </a:gs>
              <a:gs pos="100000">
                <a:srgbClr val="761800">
                  <a:alpha val="71001"/>
                </a:srgbClr>
              </a:gs>
            </a:gsLst>
            <a:lin ang="5400000" scaled="1"/>
          </a:gradFill>
          <a:ln w="9525">
            <a:solidFill>
              <a:schemeClr val="tx1"/>
            </a:solidFill>
            <a:round/>
            <a:headEnd/>
            <a:tailEnd/>
          </a:ln>
        </p:spPr>
        <p:txBody>
          <a:bodyPr wrap="none" anchor="ctr"/>
          <a:lstStyle/>
          <a:p>
            <a:endParaRPr lang="fr-FR"/>
          </a:p>
        </p:txBody>
      </p:sp>
      <p:sp>
        <p:nvSpPr>
          <p:cNvPr id="20486" name="Text Box 6"/>
          <p:cNvSpPr txBox="1">
            <a:spLocks noChangeArrowheads="1"/>
          </p:cNvSpPr>
          <p:nvPr/>
        </p:nvSpPr>
        <p:spPr bwMode="auto">
          <a:xfrm>
            <a:off x="5664200" y="836614"/>
            <a:ext cx="4645824" cy="584775"/>
          </a:xfrm>
          <a:prstGeom prst="rect">
            <a:avLst/>
          </a:prstGeom>
          <a:noFill/>
          <a:ln w="9525">
            <a:noFill/>
            <a:miter lim="800000"/>
            <a:headEnd/>
            <a:tailEnd/>
          </a:ln>
        </p:spPr>
        <p:txBody>
          <a:bodyPr wrap="none">
            <a:spAutoFit/>
          </a:bodyPr>
          <a:lstStyle/>
          <a:p>
            <a:r>
              <a:rPr lang="fr-FR" sz="3200" b="1" dirty="0"/>
              <a:t>Grain de pollen de Lys</a:t>
            </a:r>
          </a:p>
        </p:txBody>
      </p:sp>
      <p:sp>
        <p:nvSpPr>
          <p:cNvPr id="20487" name="Text Box 7"/>
          <p:cNvSpPr txBox="1">
            <a:spLocks noChangeArrowheads="1"/>
          </p:cNvSpPr>
          <p:nvPr/>
        </p:nvSpPr>
        <p:spPr bwMode="auto">
          <a:xfrm>
            <a:off x="6743700" y="6461126"/>
            <a:ext cx="2947988" cy="396875"/>
          </a:xfrm>
          <a:prstGeom prst="rect">
            <a:avLst/>
          </a:prstGeom>
          <a:noFill/>
          <a:ln w="9525">
            <a:noFill/>
            <a:miter lim="800000"/>
            <a:headEnd/>
            <a:tailEnd/>
          </a:ln>
        </p:spPr>
        <p:txBody>
          <a:bodyPr wrap="none">
            <a:spAutoFit/>
          </a:bodyPr>
          <a:lstStyle/>
          <a:p>
            <a:r>
              <a:rPr lang="fr-FR" sz="2000" b="1"/>
              <a:t>Dessin d’interprétation</a:t>
            </a:r>
          </a:p>
        </p:txBody>
      </p:sp>
    </p:spTree>
    <p:extLst>
      <p:ext uri="{BB962C8B-B14F-4D97-AF65-F5344CB8AC3E}">
        <p14:creationId xmlns:p14="http://schemas.microsoft.com/office/powerpoint/2010/main" val="112317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checkerboard(across)">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randombar(horizontal)">
                                      <p:cBhvr>
                                        <p:cTn id="12" dur="500"/>
                                        <p:tgtEl>
                                          <p:spTgt spid="10035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0357"/>
                                        </p:tgtEl>
                                        <p:attrNameLst>
                                          <p:attrName>style.visibility</p:attrName>
                                        </p:attrNameLst>
                                      </p:cBhvr>
                                      <p:to>
                                        <p:strVal val="visible"/>
                                      </p:to>
                                    </p:set>
                                    <p:animEffect transition="in" filter="randombar(horizontal)">
                                      <p:cBhvr>
                                        <p:cTn id="15" dur="5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p:bldP spid="1003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2095472" y="928670"/>
            <a:ext cx="8215370" cy="5214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5724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809720" y="928671"/>
            <a:ext cx="8429652" cy="5095875"/>
          </a:xfrm>
          <a:prstGeom prst="rect">
            <a:avLst/>
          </a:prstGeom>
          <a:noFill/>
          <a:ln w="9525">
            <a:noFill/>
            <a:miter lim="800000"/>
            <a:headEnd/>
            <a:tailEnd/>
          </a:ln>
          <a:effectLst/>
        </p:spPr>
      </p:pic>
    </p:spTree>
    <p:extLst>
      <p:ext uri="{BB962C8B-B14F-4D97-AF65-F5344CB8AC3E}">
        <p14:creationId xmlns:p14="http://schemas.microsoft.com/office/powerpoint/2010/main" val="339625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srcRect/>
          <a:stretch>
            <a:fillRect/>
          </a:stretch>
        </p:blipFill>
        <p:spPr bwMode="auto">
          <a:xfrm>
            <a:off x="1524000" y="1"/>
            <a:ext cx="4140200" cy="3235325"/>
          </a:xfrm>
          <a:prstGeom prst="rect">
            <a:avLst/>
          </a:prstGeom>
          <a:noFill/>
          <a:ln w="9525">
            <a:noFill/>
            <a:miter lim="800000"/>
            <a:headEnd/>
            <a:tailEnd/>
          </a:ln>
        </p:spPr>
      </p:pic>
      <p:pic>
        <p:nvPicPr>
          <p:cNvPr id="98307" name="Picture 3"/>
          <p:cNvPicPr>
            <a:picLocks noChangeAspect="1" noChangeArrowheads="1"/>
          </p:cNvPicPr>
          <p:nvPr/>
        </p:nvPicPr>
        <p:blipFill>
          <a:blip r:embed="rId3"/>
          <a:srcRect/>
          <a:stretch>
            <a:fillRect/>
          </a:stretch>
        </p:blipFill>
        <p:spPr bwMode="auto">
          <a:xfrm>
            <a:off x="1524000" y="3676650"/>
            <a:ext cx="4103688" cy="3181350"/>
          </a:xfrm>
          <a:prstGeom prst="rect">
            <a:avLst/>
          </a:prstGeom>
          <a:noFill/>
          <a:ln w="9525">
            <a:noFill/>
            <a:miter lim="800000"/>
            <a:headEnd/>
            <a:tailEnd/>
          </a:ln>
        </p:spPr>
      </p:pic>
      <p:sp>
        <p:nvSpPr>
          <p:cNvPr id="98308" name="Rectangle 4"/>
          <p:cNvSpPr>
            <a:spLocks noChangeArrowheads="1"/>
          </p:cNvSpPr>
          <p:nvPr/>
        </p:nvSpPr>
        <p:spPr bwMode="auto">
          <a:xfrm>
            <a:off x="1524001" y="6489978"/>
            <a:ext cx="3478837" cy="369332"/>
          </a:xfrm>
          <a:prstGeom prst="rect">
            <a:avLst/>
          </a:prstGeom>
          <a:noFill/>
          <a:ln w="9525">
            <a:noFill/>
            <a:miter lim="800000"/>
            <a:headEnd/>
            <a:tailEnd/>
          </a:ln>
        </p:spPr>
        <p:txBody>
          <a:bodyPr wrap="none" anchor="ctr">
            <a:spAutoFit/>
          </a:bodyPr>
          <a:lstStyle/>
          <a:p>
            <a:r>
              <a:rPr lang="fr-FR">
                <a:solidFill>
                  <a:schemeClr val="bg1"/>
                </a:solidFill>
              </a:rPr>
              <a:t>Pollens de la fleur de pissenlit </a:t>
            </a:r>
          </a:p>
        </p:txBody>
      </p:sp>
      <p:sp>
        <p:nvSpPr>
          <p:cNvPr id="98309" name="Rectangle 5"/>
          <p:cNvSpPr>
            <a:spLocks noChangeArrowheads="1"/>
          </p:cNvSpPr>
          <p:nvPr/>
        </p:nvSpPr>
        <p:spPr bwMode="auto">
          <a:xfrm>
            <a:off x="1524001" y="3213101"/>
            <a:ext cx="3910013" cy="366713"/>
          </a:xfrm>
          <a:prstGeom prst="rect">
            <a:avLst/>
          </a:prstGeom>
          <a:noFill/>
          <a:ln w="9525">
            <a:noFill/>
            <a:miter lim="800000"/>
            <a:headEnd/>
            <a:tailEnd/>
          </a:ln>
        </p:spPr>
        <p:txBody>
          <a:bodyPr anchor="ctr">
            <a:spAutoFit/>
          </a:bodyPr>
          <a:lstStyle/>
          <a:p>
            <a:r>
              <a:rPr lang="fr-FR" sz="1200" b="1"/>
              <a:t>icb.u-bourgogne.fr/SCAI/Analyses/MEB/Liens.html</a:t>
            </a:r>
            <a:r>
              <a:rPr lang="fr-FR"/>
              <a:t> </a:t>
            </a:r>
          </a:p>
        </p:txBody>
      </p:sp>
      <p:pic>
        <p:nvPicPr>
          <p:cNvPr id="98310" name="Picture 6"/>
          <p:cNvPicPr>
            <a:picLocks noChangeAspect="1" noChangeArrowheads="1"/>
          </p:cNvPicPr>
          <p:nvPr/>
        </p:nvPicPr>
        <p:blipFill>
          <a:blip r:embed="rId4"/>
          <a:srcRect/>
          <a:stretch>
            <a:fillRect/>
          </a:stretch>
        </p:blipFill>
        <p:spPr bwMode="auto">
          <a:xfrm>
            <a:off x="6527800" y="0"/>
            <a:ext cx="4140200" cy="3189288"/>
          </a:xfrm>
          <a:prstGeom prst="rect">
            <a:avLst/>
          </a:prstGeom>
          <a:noFill/>
          <a:ln w="9525">
            <a:noFill/>
            <a:miter lim="800000"/>
            <a:headEnd/>
            <a:tailEnd/>
          </a:ln>
        </p:spPr>
      </p:pic>
      <p:sp>
        <p:nvSpPr>
          <p:cNvPr id="15367" name="Rectangle 7"/>
          <p:cNvSpPr>
            <a:spLocks noChangeArrowheads="1"/>
          </p:cNvSpPr>
          <p:nvPr/>
        </p:nvSpPr>
        <p:spPr bwMode="auto">
          <a:xfrm>
            <a:off x="5303838" y="3213100"/>
            <a:ext cx="3346450" cy="641350"/>
          </a:xfrm>
          <a:prstGeom prst="rect">
            <a:avLst/>
          </a:prstGeom>
          <a:noFill/>
          <a:ln w="9525">
            <a:noFill/>
            <a:miter lim="800000"/>
            <a:headEnd/>
            <a:tailEnd/>
          </a:ln>
        </p:spPr>
        <p:txBody>
          <a:bodyPr anchor="ctr">
            <a:spAutoFit/>
          </a:bodyPr>
          <a:lstStyle/>
          <a:p>
            <a:r>
              <a:rPr lang="fr-FR" sz="3600" b="1">
                <a:solidFill>
                  <a:srgbClr val="33CC33"/>
                </a:solidFill>
              </a:rPr>
              <a:t>Pollens divers</a:t>
            </a:r>
            <a:r>
              <a:rPr lang="fr-FR"/>
              <a:t> </a:t>
            </a:r>
          </a:p>
        </p:txBody>
      </p:sp>
      <p:pic>
        <p:nvPicPr>
          <p:cNvPr id="98312" name="Picture 8"/>
          <p:cNvPicPr>
            <a:picLocks noChangeAspect="1" noChangeArrowheads="1"/>
          </p:cNvPicPr>
          <p:nvPr/>
        </p:nvPicPr>
        <p:blipFill>
          <a:blip r:embed="rId5"/>
          <a:srcRect/>
          <a:stretch>
            <a:fillRect/>
          </a:stretch>
        </p:blipFill>
        <p:spPr bwMode="auto">
          <a:xfrm>
            <a:off x="8108950" y="3860800"/>
            <a:ext cx="2559050" cy="2736850"/>
          </a:xfrm>
          <a:prstGeom prst="rect">
            <a:avLst/>
          </a:prstGeom>
          <a:noFill/>
          <a:ln w="9525">
            <a:noFill/>
            <a:miter lim="800000"/>
            <a:headEnd/>
            <a:tailEnd/>
          </a:ln>
        </p:spPr>
      </p:pic>
      <p:sp>
        <p:nvSpPr>
          <p:cNvPr id="98313" name="Rectangle 9"/>
          <p:cNvSpPr>
            <a:spLocks noChangeArrowheads="1"/>
          </p:cNvSpPr>
          <p:nvPr/>
        </p:nvSpPr>
        <p:spPr bwMode="auto">
          <a:xfrm>
            <a:off x="8291514" y="3429001"/>
            <a:ext cx="2376487" cy="366713"/>
          </a:xfrm>
          <a:prstGeom prst="rect">
            <a:avLst/>
          </a:prstGeom>
          <a:noFill/>
          <a:ln w="9525">
            <a:noFill/>
            <a:miter lim="800000"/>
            <a:headEnd/>
            <a:tailEnd/>
          </a:ln>
        </p:spPr>
        <p:txBody>
          <a:bodyPr anchor="ctr">
            <a:spAutoFit/>
          </a:bodyPr>
          <a:lstStyle/>
          <a:p>
            <a:r>
              <a:rPr lang="fr-FR" sz="900"/>
              <a:t>Copyright U.F.R. S.V.E. - C.M.E.B. - 1997</a:t>
            </a:r>
            <a:r>
              <a:rPr lang="fr-FR"/>
              <a:t> </a:t>
            </a:r>
          </a:p>
        </p:txBody>
      </p:sp>
      <p:sp>
        <p:nvSpPr>
          <p:cNvPr id="98314" name="Rectangle 10"/>
          <p:cNvSpPr>
            <a:spLocks noChangeArrowheads="1"/>
          </p:cNvSpPr>
          <p:nvPr/>
        </p:nvSpPr>
        <p:spPr bwMode="auto">
          <a:xfrm>
            <a:off x="7207250" y="6489978"/>
            <a:ext cx="3669594" cy="369332"/>
          </a:xfrm>
          <a:prstGeom prst="rect">
            <a:avLst/>
          </a:prstGeom>
          <a:noFill/>
          <a:ln w="9525">
            <a:noFill/>
            <a:miter lim="800000"/>
            <a:headEnd/>
            <a:tailEnd/>
          </a:ln>
        </p:spPr>
        <p:txBody>
          <a:bodyPr wrap="none" anchor="ctr">
            <a:spAutoFit/>
          </a:bodyPr>
          <a:lstStyle/>
          <a:p>
            <a:r>
              <a:rPr lang="fr-FR"/>
              <a:t>Pollens de la fleur de Tournesol</a:t>
            </a:r>
            <a:r>
              <a:rPr lang="fr-FR">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circle(in)">
                                      <p:cBhvr>
                                        <p:cTn id="7" dur="2000"/>
                                        <p:tgtEl>
                                          <p:spTgt spid="98309"/>
                                        </p:tgtEl>
                                      </p:cBhvr>
                                    </p:animEffect>
                                  </p:childTnLst>
                                </p:cTn>
                              </p:par>
                              <p:par>
                                <p:cTn id="8" presetID="6" presetClass="entr" presetSubtype="16" fill="hold" nodeType="withEffect">
                                  <p:stCondLst>
                                    <p:cond delay="0"/>
                                  </p:stCondLst>
                                  <p:childTnLst>
                                    <p:set>
                                      <p:cBhvr>
                                        <p:cTn id="9" dur="1" fill="hold">
                                          <p:stCondLst>
                                            <p:cond delay="0"/>
                                          </p:stCondLst>
                                        </p:cTn>
                                        <p:tgtEl>
                                          <p:spTgt spid="98306"/>
                                        </p:tgtEl>
                                        <p:attrNameLst>
                                          <p:attrName>style.visibility</p:attrName>
                                        </p:attrNameLst>
                                      </p:cBhvr>
                                      <p:to>
                                        <p:strVal val="visible"/>
                                      </p:to>
                                    </p:set>
                                    <p:animEffect transition="in" filter="circle(in)">
                                      <p:cBhvr>
                                        <p:cTn id="10" dur="2000"/>
                                        <p:tgtEl>
                                          <p:spTgt spid="9830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animEffect transition="in" filter="circle(in)">
                                      <p:cBhvr>
                                        <p:cTn id="15" dur="2000"/>
                                        <p:tgtEl>
                                          <p:spTgt spid="983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8313"/>
                                        </p:tgtEl>
                                        <p:attrNameLst>
                                          <p:attrName>style.visibility</p:attrName>
                                        </p:attrNameLst>
                                      </p:cBhvr>
                                      <p:to>
                                        <p:strVal val="visible"/>
                                      </p:to>
                                    </p:set>
                                    <p:animEffect transition="in" filter="circle(in)">
                                      <p:cBhvr>
                                        <p:cTn id="18" dur="2000"/>
                                        <p:tgtEl>
                                          <p:spTgt spid="983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8307"/>
                                        </p:tgtEl>
                                        <p:attrNameLst>
                                          <p:attrName>style.visibility</p:attrName>
                                        </p:attrNameLst>
                                      </p:cBhvr>
                                      <p:to>
                                        <p:strVal val="visible"/>
                                      </p:to>
                                    </p:set>
                                    <p:animEffect transition="in" filter="circle(in)">
                                      <p:cBhvr>
                                        <p:cTn id="23" dur="2000"/>
                                        <p:tgtEl>
                                          <p:spTgt spid="9830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8308"/>
                                        </p:tgtEl>
                                        <p:attrNameLst>
                                          <p:attrName>style.visibility</p:attrName>
                                        </p:attrNameLst>
                                      </p:cBhvr>
                                      <p:to>
                                        <p:strVal val="visible"/>
                                      </p:to>
                                    </p:set>
                                    <p:animEffect transition="in" filter="circle(in)">
                                      <p:cBhvr>
                                        <p:cTn id="26" dur="2000"/>
                                        <p:tgtEl>
                                          <p:spTgt spid="9830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8312"/>
                                        </p:tgtEl>
                                        <p:attrNameLst>
                                          <p:attrName>style.visibility</p:attrName>
                                        </p:attrNameLst>
                                      </p:cBhvr>
                                      <p:to>
                                        <p:strVal val="visible"/>
                                      </p:to>
                                    </p:set>
                                    <p:animEffect transition="in" filter="circle(in)">
                                      <p:cBhvr>
                                        <p:cTn id="31" dur="2000"/>
                                        <p:tgtEl>
                                          <p:spTgt spid="983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8314"/>
                                        </p:tgtEl>
                                        <p:attrNameLst>
                                          <p:attrName>style.visibility</p:attrName>
                                        </p:attrNameLst>
                                      </p:cBhvr>
                                      <p:to>
                                        <p:strVal val="visible"/>
                                      </p:to>
                                    </p:set>
                                    <p:animEffect transition="in" filter="circle(in)">
                                      <p:cBhvr>
                                        <p:cTn id="34" dur="2000"/>
                                        <p:tgtEl>
                                          <p:spTgt spid="98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9" grpId="0"/>
      <p:bldP spid="98313" grpId="0"/>
      <p:bldP spid="983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5843588" y="1"/>
            <a:ext cx="4824412" cy="3757613"/>
          </a:xfrm>
          <a:prstGeom prst="rect">
            <a:avLst/>
          </a:prstGeom>
          <a:noFill/>
          <a:ln w="9525">
            <a:noFill/>
            <a:miter lim="800000"/>
            <a:headEnd/>
            <a:tailEnd/>
          </a:ln>
        </p:spPr>
      </p:pic>
      <p:sp>
        <p:nvSpPr>
          <p:cNvPr id="16387" name="Rectangle 3"/>
          <p:cNvSpPr>
            <a:spLocks noChangeArrowheads="1"/>
          </p:cNvSpPr>
          <p:nvPr/>
        </p:nvSpPr>
        <p:spPr bwMode="auto">
          <a:xfrm>
            <a:off x="2279650" y="1697039"/>
            <a:ext cx="3024188" cy="579437"/>
          </a:xfrm>
          <a:prstGeom prst="rect">
            <a:avLst/>
          </a:prstGeom>
          <a:noFill/>
          <a:ln w="9525">
            <a:noFill/>
            <a:miter lim="800000"/>
            <a:headEnd/>
            <a:tailEnd/>
          </a:ln>
        </p:spPr>
        <p:txBody>
          <a:bodyPr wrap="none" anchor="ctr">
            <a:spAutoFit/>
          </a:bodyPr>
          <a:lstStyle/>
          <a:p>
            <a:r>
              <a:rPr lang="fr-FR" sz="3200" b="1"/>
              <a:t>Pollens de Lys</a:t>
            </a:r>
          </a:p>
        </p:txBody>
      </p:sp>
      <p:pic>
        <p:nvPicPr>
          <p:cNvPr id="16388" name="Picture 4"/>
          <p:cNvPicPr>
            <a:picLocks noChangeAspect="1" noChangeArrowheads="1"/>
          </p:cNvPicPr>
          <p:nvPr/>
        </p:nvPicPr>
        <p:blipFill>
          <a:blip r:embed="rId3"/>
          <a:srcRect/>
          <a:stretch>
            <a:fillRect/>
          </a:stretch>
        </p:blipFill>
        <p:spPr bwMode="auto">
          <a:xfrm>
            <a:off x="2351088" y="3644901"/>
            <a:ext cx="6443662" cy="2995613"/>
          </a:xfrm>
          <a:prstGeom prst="rect">
            <a:avLst/>
          </a:prstGeom>
          <a:noFill/>
          <a:ln w="9525">
            <a:noFill/>
            <a:miter lim="800000"/>
            <a:headEnd/>
            <a:tailEnd/>
          </a:ln>
        </p:spPr>
      </p:pic>
      <p:sp>
        <p:nvSpPr>
          <p:cNvPr id="16389" name="Text Box 5"/>
          <p:cNvSpPr txBox="1">
            <a:spLocks noChangeArrowheads="1"/>
          </p:cNvSpPr>
          <p:nvPr/>
        </p:nvSpPr>
        <p:spPr bwMode="auto">
          <a:xfrm>
            <a:off x="2640013" y="6629400"/>
            <a:ext cx="513282" cy="230832"/>
          </a:xfrm>
          <a:prstGeom prst="rect">
            <a:avLst/>
          </a:prstGeom>
          <a:noFill/>
          <a:ln w="9525">
            <a:noFill/>
            <a:miter lim="800000"/>
            <a:headEnd/>
            <a:tailEnd/>
          </a:ln>
        </p:spPr>
        <p:txBody>
          <a:bodyPr wrap="none">
            <a:spAutoFit/>
          </a:bodyPr>
          <a:lstStyle/>
          <a:p>
            <a:r>
              <a:rPr lang="fr-FR" sz="900"/>
              <a:t>Hatier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770063" y="428625"/>
            <a:ext cx="8755062" cy="607218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pload.wikimedia.org/wikipedia/commons/thumb/2/2a/Misc_pollen_colorized.jpg/350px-Misc_pollen_colorized.jpg"/>
          <p:cNvPicPr>
            <a:picLocks noChangeAspect="1" noChangeArrowheads="1"/>
          </p:cNvPicPr>
          <p:nvPr/>
        </p:nvPicPr>
        <p:blipFill>
          <a:blip r:embed="rId2"/>
          <a:srcRect/>
          <a:stretch>
            <a:fillRect/>
          </a:stretch>
        </p:blipFill>
        <p:spPr bwMode="auto">
          <a:xfrm>
            <a:off x="2200276" y="431801"/>
            <a:ext cx="7610475" cy="57832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9336" y="185070"/>
            <a:ext cx="11809312" cy="3046988"/>
          </a:xfrm>
          <a:prstGeom prst="rect">
            <a:avLst/>
          </a:prstGeom>
          <a:solidFill>
            <a:srgbClr val="FFFF66"/>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fr-FR" sz="2400" dirty="0">
                <a:latin typeface="Times New Roman" panose="02020603050405020304" pitchFamily="18" charset="0"/>
                <a:cs typeface="Times New Roman" panose="02020603050405020304" pitchFamily="18" charset="0"/>
              </a:rPr>
              <a:t>Les </a:t>
            </a:r>
            <a:r>
              <a:rPr lang="fr-FR" altLang="fr-FR" sz="2400" dirty="0">
                <a:solidFill>
                  <a:srgbClr val="FF0000"/>
                </a:solidFill>
                <a:latin typeface="Times New Roman" panose="02020603050405020304" pitchFamily="18" charset="0"/>
                <a:cs typeface="Times New Roman" panose="02020603050405020304" pitchFamily="18" charset="0"/>
                <a:hlinkClick r:id="rId2"/>
              </a:rPr>
              <a:t>fleurs</a:t>
            </a:r>
            <a:r>
              <a:rPr lang="fr-FR" altLang="fr-FR" sz="2400" dirty="0">
                <a:latin typeface="Times New Roman" panose="02020603050405020304" pitchFamily="18" charset="0"/>
                <a:cs typeface="Times New Roman" panose="02020603050405020304" pitchFamily="18" charset="0"/>
              </a:rPr>
              <a:t> dites </a:t>
            </a:r>
            <a:r>
              <a:rPr lang="fr-FR" altLang="fr-FR" sz="2400" dirty="0">
                <a:latin typeface="Times New Roman" panose="02020603050405020304" pitchFamily="18" charset="0"/>
                <a:cs typeface="Times New Roman" panose="02020603050405020304" pitchFamily="18" charset="0"/>
                <a:hlinkClick r:id="rId3"/>
              </a:rPr>
              <a:t>complètes</a:t>
            </a:r>
            <a:r>
              <a:rPr lang="fr-FR" altLang="fr-FR" sz="2400" dirty="0">
                <a:latin typeface="Times New Roman" panose="02020603050405020304" pitchFamily="18" charset="0"/>
                <a:cs typeface="Times New Roman" panose="02020603050405020304" pitchFamily="18" charset="0"/>
              </a:rPr>
              <a:t> sont portées par le </a:t>
            </a:r>
            <a:r>
              <a:rPr lang="fr-FR" altLang="fr-FR" sz="2400" dirty="0">
                <a:latin typeface="Times New Roman" panose="02020603050405020304" pitchFamily="18" charset="0"/>
                <a:cs typeface="Times New Roman" panose="02020603050405020304" pitchFamily="18" charset="0"/>
                <a:hlinkClick r:id="rId4"/>
              </a:rPr>
              <a:t>réceptacle</a:t>
            </a:r>
            <a:r>
              <a:rPr lang="fr-FR" altLang="fr-FR" sz="2400" dirty="0">
                <a:latin typeface="Times New Roman" panose="02020603050405020304" pitchFamily="18" charset="0"/>
                <a:cs typeface="Times New Roman" panose="02020603050405020304" pitchFamily="18" charset="0"/>
              </a:rPr>
              <a:t>, qui correspond à l'extrémité élargie du </a:t>
            </a:r>
            <a:r>
              <a:rPr lang="fr-FR" altLang="fr-FR" sz="2400" dirty="0">
                <a:latin typeface="Times New Roman" panose="02020603050405020304" pitchFamily="18" charset="0"/>
                <a:cs typeface="Times New Roman" panose="02020603050405020304" pitchFamily="18" charset="0"/>
                <a:hlinkClick r:id="rId5"/>
              </a:rPr>
              <a:t>pédoncule</a:t>
            </a:r>
            <a:r>
              <a:rPr lang="fr-FR" altLang="fr-FR" sz="2400" dirty="0">
                <a:latin typeface="Times New Roman" panose="02020603050405020304" pitchFamily="18" charset="0"/>
                <a:cs typeface="Times New Roman" panose="02020603050405020304" pitchFamily="18" charset="0"/>
              </a:rPr>
              <a:t> floral.</a:t>
            </a:r>
            <a:br>
              <a:rPr lang="fr-FR" altLang="fr-FR" sz="2400"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Ce </a:t>
            </a:r>
            <a:r>
              <a:rPr lang="fr-FR" altLang="fr-FR" sz="2400" dirty="0">
                <a:latin typeface="Times New Roman" panose="02020603050405020304" pitchFamily="18" charset="0"/>
                <a:cs typeface="Times New Roman" panose="02020603050405020304" pitchFamily="18" charset="0"/>
                <a:hlinkClick r:id="rId4"/>
              </a:rPr>
              <a:t>réceptacle</a:t>
            </a:r>
            <a:r>
              <a:rPr lang="fr-FR" altLang="fr-FR" sz="2400" dirty="0">
                <a:latin typeface="Times New Roman" panose="02020603050405020304" pitchFamily="18" charset="0"/>
                <a:cs typeface="Times New Roman" panose="02020603050405020304" pitchFamily="18" charset="0"/>
              </a:rPr>
              <a:t> porte généralement quatre cycles (</a:t>
            </a:r>
            <a:r>
              <a:rPr lang="fr-FR" altLang="fr-FR" sz="2400" dirty="0">
                <a:latin typeface="Times New Roman" panose="02020603050405020304" pitchFamily="18" charset="0"/>
                <a:cs typeface="Times New Roman" panose="02020603050405020304" pitchFamily="18" charset="0"/>
                <a:hlinkClick r:id="rId6"/>
              </a:rPr>
              <a:t>verticilles</a:t>
            </a:r>
            <a:r>
              <a:rPr lang="fr-FR" altLang="fr-FR" sz="2400" dirty="0">
                <a:latin typeface="Times New Roman" panose="02020603050405020304" pitchFamily="18" charset="0"/>
                <a:cs typeface="Times New Roman" panose="02020603050405020304" pitchFamily="18" charset="0"/>
              </a:rPr>
              <a:t>) de pièces soit de l'extérieur vers l'intérieur :</a:t>
            </a:r>
            <a:br>
              <a:rPr lang="fr-FR" altLang="fr-FR" sz="2400"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 le </a:t>
            </a:r>
            <a:r>
              <a:rPr lang="fr-FR" altLang="fr-FR" sz="2400" dirty="0">
                <a:latin typeface="Times New Roman" panose="02020603050405020304" pitchFamily="18" charset="0"/>
                <a:cs typeface="Times New Roman" panose="02020603050405020304" pitchFamily="18" charset="0"/>
                <a:hlinkClick r:id="rId7"/>
              </a:rPr>
              <a:t>calice</a:t>
            </a:r>
            <a:r>
              <a:rPr lang="fr-FR" altLang="fr-FR" sz="2400" dirty="0">
                <a:latin typeface="Times New Roman" panose="02020603050405020304" pitchFamily="18" charset="0"/>
                <a:cs typeface="Times New Roman" panose="02020603050405020304" pitchFamily="18" charset="0"/>
              </a:rPr>
              <a:t> ;</a:t>
            </a:r>
            <a:br>
              <a:rPr lang="fr-FR" altLang="fr-FR" sz="2400"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 la </a:t>
            </a:r>
            <a:r>
              <a:rPr lang="fr-FR" altLang="fr-FR" sz="2400" dirty="0">
                <a:latin typeface="Times New Roman" panose="02020603050405020304" pitchFamily="18" charset="0"/>
                <a:cs typeface="Times New Roman" panose="02020603050405020304" pitchFamily="18" charset="0"/>
                <a:hlinkClick r:id="rId8"/>
              </a:rPr>
              <a:t>corolle</a:t>
            </a:r>
            <a:r>
              <a:rPr lang="fr-FR" altLang="fr-FR" sz="2400" dirty="0">
                <a:latin typeface="Times New Roman" panose="02020603050405020304" pitchFamily="18" charset="0"/>
                <a:cs typeface="Times New Roman" panose="02020603050405020304" pitchFamily="18" charset="0"/>
              </a:rPr>
              <a:t> ;</a:t>
            </a:r>
            <a:br>
              <a:rPr lang="fr-FR" altLang="fr-FR" sz="2400"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 l'</a:t>
            </a:r>
            <a:r>
              <a:rPr lang="fr-FR" altLang="fr-FR" sz="2400" dirty="0">
                <a:latin typeface="Times New Roman" panose="02020603050405020304" pitchFamily="18" charset="0"/>
                <a:cs typeface="Times New Roman" panose="02020603050405020304" pitchFamily="18" charset="0"/>
                <a:hlinkClick r:id="rId9"/>
              </a:rPr>
              <a:t>androcée</a:t>
            </a:r>
            <a:r>
              <a:rPr lang="fr-FR" altLang="fr-FR" sz="2400" dirty="0">
                <a:latin typeface="Times New Roman" panose="02020603050405020304" pitchFamily="18" charset="0"/>
                <a:cs typeface="Times New Roman" panose="02020603050405020304" pitchFamily="18" charset="0"/>
              </a:rPr>
              <a:t> ;</a:t>
            </a:r>
            <a:br>
              <a:rPr lang="fr-FR" altLang="fr-FR" sz="2400" dirty="0">
                <a:latin typeface="Times New Roman" panose="02020603050405020304" pitchFamily="18" charset="0"/>
                <a:cs typeface="Times New Roman" panose="02020603050405020304" pitchFamily="18" charset="0"/>
              </a:rPr>
            </a:br>
            <a:r>
              <a:rPr lang="fr-FR" altLang="fr-FR" sz="2400" dirty="0">
                <a:latin typeface="Times New Roman" panose="02020603050405020304" pitchFamily="18" charset="0"/>
                <a:cs typeface="Times New Roman" panose="02020603050405020304" pitchFamily="18" charset="0"/>
              </a:rPr>
              <a:t>• le </a:t>
            </a:r>
            <a:r>
              <a:rPr lang="fr-FR" altLang="fr-FR" sz="2400" dirty="0">
                <a:latin typeface="Times New Roman" panose="02020603050405020304" pitchFamily="18" charset="0"/>
                <a:cs typeface="Times New Roman" panose="02020603050405020304" pitchFamily="18" charset="0"/>
                <a:hlinkClick r:id="rId10"/>
              </a:rPr>
              <a:t>gynécée</a:t>
            </a:r>
            <a:r>
              <a:rPr lang="fr-FR" altLang="fr-FR" sz="2400" dirty="0">
                <a:latin typeface="Times New Roman" panose="02020603050405020304" pitchFamily="18" charset="0"/>
                <a:cs typeface="Times New Roman" panose="02020603050405020304" pitchFamily="18" charset="0"/>
              </a:rPr>
              <a:t> ou </a:t>
            </a:r>
            <a:r>
              <a:rPr lang="fr-FR" altLang="fr-FR" sz="2400" dirty="0">
                <a:latin typeface="Times New Roman" panose="02020603050405020304" pitchFamily="18" charset="0"/>
                <a:cs typeface="Times New Roman" panose="02020603050405020304" pitchFamily="18" charset="0"/>
                <a:hlinkClick r:id="rId11"/>
              </a:rPr>
              <a:t>pistil</a:t>
            </a:r>
            <a:r>
              <a:rPr lang="fr-FR" altLang="fr-FR" sz="2400" dirty="0">
                <a:latin typeface="Times New Roman" panose="02020603050405020304" pitchFamily="18" charset="0"/>
                <a:cs typeface="Times New Roman" panose="02020603050405020304" pitchFamily="18" charset="0"/>
              </a:rPr>
              <a:t>.</a:t>
            </a:r>
          </a:p>
        </p:txBody>
      </p:sp>
      <p:pic>
        <p:nvPicPr>
          <p:cNvPr id="6" name="Image 5"/>
          <p:cNvPicPr>
            <a:picLocks noChangeAspect="1"/>
          </p:cNvPicPr>
          <p:nvPr/>
        </p:nvPicPr>
        <p:blipFill>
          <a:blip r:embed="rId12"/>
          <a:stretch>
            <a:fillRect/>
          </a:stretch>
        </p:blipFill>
        <p:spPr>
          <a:xfrm>
            <a:off x="3719736" y="3072005"/>
            <a:ext cx="5813365" cy="3744416"/>
          </a:xfrm>
          <a:prstGeom prst="rect">
            <a:avLst/>
          </a:prstGeom>
        </p:spPr>
      </p:pic>
    </p:spTree>
    <p:extLst>
      <p:ext uri="{BB962C8B-B14F-4D97-AF65-F5344CB8AC3E}">
        <p14:creationId xmlns:p14="http://schemas.microsoft.com/office/powerpoint/2010/main" val="3393032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376" y="786771"/>
            <a:ext cx="11233248" cy="1569660"/>
          </a:xfrm>
          <a:prstGeom prst="rect">
            <a:avLst/>
          </a:prstGeom>
        </p:spPr>
        <p:txBody>
          <a:bodyPr wrap="square">
            <a:spAutoFit/>
          </a:bodyPr>
          <a:lstStyle/>
          <a:p>
            <a:pPr algn="just"/>
            <a:r>
              <a:rPr lang="fr-FR" sz="2400" dirty="0">
                <a:solidFill>
                  <a:srgbClr val="FFFF00"/>
                </a:solidFill>
                <a:latin typeface="Times New Roman" panose="02020603050405020304" pitchFamily="18" charset="0"/>
                <a:cs typeface="Times New Roman" panose="02020603050405020304" pitchFamily="18" charset="0"/>
              </a:rPr>
              <a:t>Les </a:t>
            </a:r>
            <a:r>
              <a:rPr lang="fr-FR" sz="2400" dirty="0" err="1">
                <a:solidFill>
                  <a:srgbClr val="FFFF00"/>
                </a:solidFill>
                <a:latin typeface="Times New Roman" panose="02020603050405020304" pitchFamily="18" charset="0"/>
                <a:cs typeface="Times New Roman" panose="02020603050405020304" pitchFamily="18" charset="0"/>
              </a:rPr>
              <a:t>archéspores</a:t>
            </a:r>
            <a:r>
              <a:rPr lang="fr-FR" sz="2400" dirty="0">
                <a:solidFill>
                  <a:srgbClr val="FFFF00"/>
                </a:solidFill>
                <a:latin typeface="Times New Roman" panose="02020603050405020304" pitchFamily="18" charset="0"/>
                <a:cs typeface="Times New Roman" panose="02020603050405020304" pitchFamily="18" charset="0"/>
              </a:rPr>
              <a:t> évoluent en </a:t>
            </a:r>
            <a:r>
              <a:rPr lang="fr-FR" sz="2400" dirty="0" err="1">
                <a:solidFill>
                  <a:srgbClr val="FFFF00"/>
                </a:solidFill>
                <a:latin typeface="Times New Roman" panose="02020603050405020304" pitchFamily="18" charset="0"/>
                <a:cs typeface="Times New Roman" panose="02020603050405020304" pitchFamily="18" charset="0"/>
              </a:rPr>
              <a:t>sporocytes</a:t>
            </a:r>
            <a:r>
              <a:rPr lang="fr-FR" sz="2400" dirty="0">
                <a:solidFill>
                  <a:srgbClr val="FFFF00"/>
                </a:solidFill>
                <a:latin typeface="Times New Roman" panose="02020603050405020304" pitchFamily="18" charset="0"/>
                <a:cs typeface="Times New Roman" panose="02020603050405020304" pitchFamily="18" charset="0"/>
              </a:rPr>
              <a:t> ou cellules-mères de microspores qui subissent la méiose qui conduit à la formation d'une tétrade de cellules haploïdes. Celles-ci finissent par s'individualiser en microspores isolées possédant une paroi externe (l'</a:t>
            </a:r>
            <a:r>
              <a:rPr lang="fr-FR" sz="2400" dirty="0" err="1">
                <a:solidFill>
                  <a:srgbClr val="FFFF00"/>
                </a:solidFill>
                <a:latin typeface="Times New Roman" panose="02020603050405020304" pitchFamily="18" charset="0"/>
                <a:cs typeface="Times New Roman" panose="02020603050405020304" pitchFamily="18" charset="0"/>
              </a:rPr>
              <a:t>exine</a:t>
            </a:r>
            <a:r>
              <a:rPr lang="fr-FR" sz="2400" dirty="0">
                <a:solidFill>
                  <a:srgbClr val="FFFF00"/>
                </a:solidFill>
                <a:latin typeface="Times New Roman" panose="02020603050405020304" pitchFamily="18" charset="0"/>
                <a:cs typeface="Times New Roman" panose="02020603050405020304" pitchFamily="18" charset="0"/>
              </a:rPr>
              <a:t>) qui s'imprègne de </a:t>
            </a:r>
            <a:r>
              <a:rPr lang="fr-FR" sz="2400" dirty="0" err="1">
                <a:solidFill>
                  <a:srgbClr val="FFFF00"/>
                </a:solidFill>
                <a:latin typeface="Times New Roman" panose="02020603050405020304" pitchFamily="18" charset="0"/>
                <a:cs typeface="Times New Roman" panose="02020603050405020304" pitchFamily="18" charset="0"/>
              </a:rPr>
              <a:t>sporopollénine</a:t>
            </a:r>
            <a:r>
              <a:rPr lang="fr-FR" sz="2400" dirty="0">
                <a:solidFill>
                  <a:srgbClr val="FFFF00"/>
                </a:solidFill>
                <a:latin typeface="Times New Roman" panose="02020603050405020304" pitchFamily="18" charset="0"/>
                <a:cs typeface="Times New Roman" panose="02020603050405020304" pitchFamily="18" charset="0"/>
              </a:rPr>
              <a:t> et une paroi interne (l’</a:t>
            </a:r>
            <a:r>
              <a:rPr lang="fr-FR" sz="2400" dirty="0" err="1">
                <a:solidFill>
                  <a:srgbClr val="FFFF00"/>
                </a:solidFill>
                <a:latin typeface="Times New Roman" panose="02020603050405020304" pitchFamily="18" charset="0"/>
                <a:cs typeface="Times New Roman" panose="02020603050405020304" pitchFamily="18" charset="0"/>
              </a:rPr>
              <a:t>intine</a:t>
            </a:r>
            <a:r>
              <a:rPr lang="fr-FR" sz="2400" dirty="0">
                <a:solidFill>
                  <a:srgbClr val="FFFF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79376" y="2457486"/>
            <a:ext cx="11089232" cy="2308324"/>
          </a:xfrm>
          <a:prstGeom prst="rect">
            <a:avLst/>
          </a:prstGeom>
        </p:spPr>
        <p:txBody>
          <a:bodyPr wrap="square">
            <a:spAutoFit/>
          </a:bodyPr>
          <a:lstStyle/>
          <a:p>
            <a:r>
              <a:rPr lang="fr-FR" sz="2400" dirty="0">
                <a:solidFill>
                  <a:srgbClr val="FFFF00"/>
                </a:solidFill>
                <a:latin typeface="Times New Roman" panose="02020603050405020304" pitchFamily="18" charset="0"/>
                <a:cs typeface="Times New Roman" panose="02020603050405020304" pitchFamily="18" charset="0"/>
              </a:rPr>
              <a:t>La microspore isolée subit une mitose asymétrique qui conduit à la  formation d'une grande cellule végétative et d'une petite cellule générative.</a:t>
            </a:r>
          </a:p>
          <a:p>
            <a:pPr algn="just"/>
            <a:r>
              <a:rPr lang="fr-FR" sz="2400" dirty="0">
                <a:solidFill>
                  <a:srgbClr val="FFFF00"/>
                </a:solidFill>
                <a:latin typeface="Times New Roman" panose="02020603050405020304" pitchFamily="18" charset="0"/>
                <a:cs typeface="Times New Roman" panose="02020603050405020304" pitchFamily="18" charset="0"/>
              </a:rPr>
              <a:t>Au moment de la fécondation le grain de pollen déposé sur le stigmate, évolue en tube pollinique, et la cellule génératrice subit une nouvelle mitose pour donner deux cellules spermatiques, ce sont les gamètes mâles (deux spermatozoïdes). La cellule végétative est riche en tissus de réserves car elle doit permettre la croissance du tube pollinique.</a:t>
            </a:r>
          </a:p>
        </p:txBody>
      </p:sp>
      <p:sp>
        <p:nvSpPr>
          <p:cNvPr id="2" name="Rectangle 1"/>
          <p:cNvSpPr/>
          <p:nvPr/>
        </p:nvSpPr>
        <p:spPr>
          <a:xfrm>
            <a:off x="1991545" y="325107"/>
            <a:ext cx="5375189" cy="461665"/>
          </a:xfrm>
          <a:prstGeom prst="rect">
            <a:avLst/>
          </a:prstGeom>
        </p:spPr>
        <p:txBody>
          <a:bodyPr wrap="none">
            <a:spAutoFit/>
          </a:bodyPr>
          <a:lstStyle/>
          <a:p>
            <a:r>
              <a:rPr lang="fr-FR" sz="2400" b="1" dirty="0">
                <a:latin typeface="mesNewRomanPS-BoldMT"/>
              </a:rPr>
              <a:t>2.2. La formation du grain de pollen</a:t>
            </a:r>
          </a:p>
        </p:txBody>
      </p:sp>
      <p:pic>
        <p:nvPicPr>
          <p:cNvPr id="5" name="Image 1" descr="http://www.jpboseret.eu/uploads/fecond_vegetaux.JPG"/>
          <p:cNvPicPr>
            <a:picLocks noChangeAspect="1" noChangeArrowheads="1"/>
          </p:cNvPicPr>
          <p:nvPr/>
        </p:nvPicPr>
        <p:blipFill rotWithShape="1">
          <a:blip r:embed="rId2"/>
          <a:srcRect t="7294" b="66627"/>
          <a:stretch/>
        </p:blipFill>
        <p:spPr bwMode="auto">
          <a:xfrm>
            <a:off x="1811487" y="4869160"/>
            <a:ext cx="8728429" cy="1637576"/>
          </a:xfrm>
          <a:prstGeom prst="rect">
            <a:avLst/>
          </a:prstGeom>
          <a:noFill/>
          <a:ln w="9525">
            <a:noFill/>
            <a:miter lim="800000"/>
            <a:headEnd/>
            <a:tailEnd/>
          </a:ln>
        </p:spPr>
      </p:pic>
    </p:spTree>
    <p:extLst>
      <p:ext uri="{BB962C8B-B14F-4D97-AF65-F5344CB8AC3E}">
        <p14:creationId xmlns:p14="http://schemas.microsoft.com/office/powerpoint/2010/main" val="3953623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afd-ld.org/~fdp_bio/img/fig28_1.gif"/>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rcRect l="-3493" t="-4119" r="-4865"/>
          <a:stretch>
            <a:fillRect/>
          </a:stretch>
        </p:blipFill>
        <p:spPr bwMode="auto">
          <a:xfrm>
            <a:off x="1775520" y="188640"/>
            <a:ext cx="8280920" cy="648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jpboseret.eu/uploads/fecond_vegetaux.JPG"/>
          <p:cNvPicPr/>
          <p:nvPr/>
        </p:nvPicPr>
        <p:blipFill>
          <a:blip r:embed="rId2" cstate="print"/>
          <a:srcRect/>
          <a:stretch>
            <a:fillRect/>
          </a:stretch>
        </p:blipFill>
        <p:spPr bwMode="auto">
          <a:xfrm>
            <a:off x="1775520" y="260648"/>
            <a:ext cx="8640960" cy="6408712"/>
          </a:xfrm>
          <a:prstGeom prst="rect">
            <a:avLst/>
          </a:prstGeom>
          <a:noFill/>
          <a:ln w="9525">
            <a:noFill/>
            <a:miter lim="800000"/>
            <a:headEnd/>
            <a:tailEnd/>
          </a:ln>
        </p:spPr>
      </p:pic>
    </p:spTree>
    <p:extLst>
      <p:ext uri="{BB962C8B-B14F-4D97-AF65-F5344CB8AC3E}">
        <p14:creationId xmlns:p14="http://schemas.microsoft.com/office/powerpoint/2010/main" val="1564598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67609" y="1779804"/>
            <a:ext cx="6154713" cy="2343151"/>
          </a:xfrm>
        </p:spPr>
        <p:txBody>
          <a:bodyPr/>
          <a:lstStyle/>
          <a:p>
            <a:pPr algn="ctr"/>
            <a:r>
              <a:rPr lang="fr-FR" dirty="0">
                <a:solidFill>
                  <a:srgbClr val="FFFF00"/>
                </a:solidFill>
              </a:rPr>
              <a:t>Cours de biologie végétale</a:t>
            </a:r>
            <a:br>
              <a:rPr lang="fr-FR" dirty="0">
                <a:solidFill>
                  <a:srgbClr val="FFFF00"/>
                </a:solidFill>
              </a:rPr>
            </a:br>
            <a:endParaRPr lang="fr-FR" dirty="0">
              <a:solidFill>
                <a:srgbClr val="FFFF00"/>
              </a:solidFill>
            </a:endParaRPr>
          </a:p>
        </p:txBody>
      </p:sp>
      <p:sp>
        <p:nvSpPr>
          <p:cNvPr id="3" name="Sous-titre 2"/>
          <p:cNvSpPr>
            <a:spLocks noGrp="1"/>
          </p:cNvSpPr>
          <p:nvPr>
            <p:ph type="subTitle" idx="1"/>
          </p:nvPr>
        </p:nvSpPr>
        <p:spPr>
          <a:xfrm>
            <a:off x="3421554" y="5422900"/>
            <a:ext cx="4954250" cy="1435100"/>
          </a:xfrm>
        </p:spPr>
        <p:txBody>
          <a:bodyPr/>
          <a:lstStyle/>
          <a:p>
            <a:r>
              <a:rPr lang="fr-FR" b="1" dirty="0">
                <a:solidFill>
                  <a:schemeClr val="bg1"/>
                </a:solidFill>
              </a:rPr>
              <a:t>Conçu par Dr BOUZID S.</a:t>
            </a:r>
          </a:p>
          <a:p>
            <a:endParaRPr lang="fr-FR" b="1" dirty="0">
              <a:solidFill>
                <a:schemeClr val="bg1"/>
              </a:solidFill>
            </a:endParaRPr>
          </a:p>
        </p:txBody>
      </p:sp>
      <p:sp>
        <p:nvSpPr>
          <p:cNvPr id="4" name="ZoneTexte 3"/>
          <p:cNvSpPr txBox="1"/>
          <p:nvPr/>
        </p:nvSpPr>
        <p:spPr>
          <a:xfrm>
            <a:off x="2068827" y="3626664"/>
            <a:ext cx="3523117" cy="923330"/>
          </a:xfrm>
          <a:prstGeom prst="rect">
            <a:avLst/>
          </a:prstGeom>
          <a:noFill/>
        </p:spPr>
        <p:txBody>
          <a:bodyPr wrap="square" rtlCol="0">
            <a:spAutoFit/>
          </a:bodyPr>
          <a:lstStyle/>
          <a:p>
            <a:r>
              <a:rPr lang="fr-FR" b="1" dirty="0"/>
              <a:t>Pour les étudiants de 1 LMD</a:t>
            </a:r>
          </a:p>
          <a:p>
            <a:endParaRPr lang="fr-FR" b="1" dirty="0"/>
          </a:p>
          <a:p>
            <a:r>
              <a:rPr lang="fr-FR" b="1" dirty="0"/>
              <a:t>Filière:  Science biologique </a:t>
            </a:r>
          </a:p>
        </p:txBody>
      </p:sp>
      <p:sp>
        <p:nvSpPr>
          <p:cNvPr id="5" name="Rectangle 4"/>
          <p:cNvSpPr/>
          <p:nvPr/>
        </p:nvSpPr>
        <p:spPr>
          <a:xfrm>
            <a:off x="3431705" y="321446"/>
            <a:ext cx="4933951" cy="1015663"/>
          </a:xfrm>
          <a:prstGeom prst="rect">
            <a:avLst/>
          </a:prstGeom>
        </p:spPr>
        <p:txBody>
          <a:bodyPr wrap="square">
            <a:spAutoFit/>
          </a:bodyPr>
          <a:lstStyle/>
          <a:p>
            <a:pPr algn="ctr"/>
            <a:r>
              <a:rPr lang="fr-FR" sz="1200" b="1" dirty="0">
                <a:solidFill>
                  <a:srgbClr val="000000"/>
                </a:solidFill>
                <a:latin typeface="Times New Roman" panose="02020603050405020304" pitchFamily="18" charset="0"/>
                <a:cs typeface="Times New Roman" panose="02020603050405020304" pitchFamily="18" charset="0"/>
              </a:rPr>
              <a:t>REPUBLIQUE ALGERIENNE DEMOCRATIQUE ET POPULAIRE</a:t>
            </a:r>
          </a:p>
          <a:p>
            <a:pPr algn="ctr"/>
            <a:r>
              <a:rPr lang="fr-FR" sz="1200" b="1" dirty="0">
                <a:solidFill>
                  <a:srgbClr val="000000"/>
                </a:solidFill>
                <a:latin typeface="Times New Roman" panose="02020603050405020304" pitchFamily="18" charset="0"/>
                <a:cs typeface="Times New Roman" panose="02020603050405020304" pitchFamily="18" charset="0"/>
              </a:rPr>
              <a:t>MINISTERE DE L’ENSEIGNEMENT SUPERIEUR</a:t>
            </a:r>
          </a:p>
          <a:p>
            <a:pPr algn="ctr"/>
            <a:r>
              <a:rPr lang="fr-FR" sz="1200" b="1" dirty="0">
                <a:solidFill>
                  <a:srgbClr val="000000"/>
                </a:solidFill>
                <a:latin typeface="Times New Roman" panose="02020603050405020304" pitchFamily="18" charset="0"/>
                <a:cs typeface="Times New Roman" panose="02020603050405020304" pitchFamily="18" charset="0"/>
              </a:rPr>
              <a:t>ET DE LA RECHERCHE SCIENTIFIQUE</a:t>
            </a:r>
          </a:p>
          <a:p>
            <a:pPr algn="ctr"/>
            <a:r>
              <a:rPr lang="fr-FR" sz="1200" b="1" dirty="0">
                <a:solidFill>
                  <a:srgbClr val="000000"/>
                </a:solidFill>
                <a:latin typeface="Times New Roman" panose="02020603050405020304" pitchFamily="18" charset="0"/>
                <a:cs typeface="Times New Roman" panose="02020603050405020304" pitchFamily="18" charset="0"/>
              </a:rPr>
              <a:t>Université les Frères Mentouri Constantine 1</a:t>
            </a:r>
          </a:p>
          <a:p>
            <a:pPr algn="ctr"/>
            <a:r>
              <a:rPr lang="fr-FR" sz="1200" b="1" dirty="0">
                <a:solidFill>
                  <a:srgbClr val="000000"/>
                </a:solidFill>
                <a:latin typeface="Times New Roman" panose="02020603050405020304" pitchFamily="18" charset="0"/>
                <a:cs typeface="Times New Roman" panose="02020603050405020304" pitchFamily="18" charset="0"/>
              </a:rPr>
              <a:t>Faculté des Sciences de la Nature et de la Vie</a:t>
            </a:r>
          </a:p>
        </p:txBody>
      </p:sp>
      <p:pic>
        <p:nvPicPr>
          <p:cNvPr id="6" name="Image 5"/>
          <p:cNvPicPr>
            <a:picLocks noChangeAspect="1"/>
          </p:cNvPicPr>
          <p:nvPr/>
        </p:nvPicPr>
        <p:blipFill>
          <a:blip r:embed="rId2"/>
          <a:stretch>
            <a:fillRect/>
          </a:stretch>
        </p:blipFill>
        <p:spPr>
          <a:xfrm>
            <a:off x="9048328" y="0"/>
            <a:ext cx="1619672" cy="1598172"/>
          </a:xfrm>
          <a:prstGeom prst="rect">
            <a:avLst/>
          </a:prstGeom>
        </p:spPr>
      </p:pic>
      <p:pic>
        <p:nvPicPr>
          <p:cNvPr id="7" name="Image 6"/>
          <p:cNvPicPr>
            <a:picLocks noChangeAspect="1"/>
          </p:cNvPicPr>
          <p:nvPr/>
        </p:nvPicPr>
        <p:blipFill>
          <a:blip r:embed="rId2"/>
          <a:stretch>
            <a:fillRect/>
          </a:stretch>
        </p:blipFill>
        <p:spPr>
          <a:xfrm>
            <a:off x="1524000" y="0"/>
            <a:ext cx="1619672" cy="1598172"/>
          </a:xfrm>
          <a:prstGeom prst="rect">
            <a:avLst/>
          </a:prstGeom>
        </p:spPr>
      </p:pic>
    </p:spTree>
    <p:extLst>
      <p:ext uri="{BB962C8B-B14F-4D97-AF65-F5344CB8AC3E}">
        <p14:creationId xmlns:p14="http://schemas.microsoft.com/office/powerpoint/2010/main" val="3700528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43672" y="836712"/>
            <a:ext cx="5687616" cy="1728192"/>
          </a:xfrm>
        </p:spPr>
        <p:txBody>
          <a:bodyPr>
            <a:normAutofit fontScale="90000"/>
          </a:bodyPr>
          <a:lstStyle/>
          <a:p>
            <a:pPr algn="ctr">
              <a:defRPr/>
            </a:pPr>
            <a:r>
              <a:rPr lang="fr-FR" sz="4000" b="1" dirty="0">
                <a:solidFill>
                  <a:schemeClr val="tx2">
                    <a:tint val="100000"/>
                    <a:shade val="90000"/>
                    <a:satMod val="250000"/>
                    <a:alpha val="100000"/>
                  </a:schemeClr>
                </a:solidFill>
              </a:rPr>
              <a:t>Chapitre 5</a:t>
            </a:r>
            <a:br>
              <a:rPr lang="fr-FR" sz="4000" b="1" dirty="0">
                <a:solidFill>
                  <a:schemeClr val="tx2">
                    <a:tint val="100000"/>
                    <a:shade val="90000"/>
                    <a:satMod val="250000"/>
                    <a:alpha val="100000"/>
                  </a:schemeClr>
                </a:solidFill>
              </a:rPr>
            </a:br>
            <a:r>
              <a:rPr lang="fr-FR" sz="4000" b="1" dirty="0">
                <a:solidFill>
                  <a:schemeClr val="tx2">
                    <a:tint val="100000"/>
                    <a:shade val="90000"/>
                    <a:satMod val="250000"/>
                    <a:alpha val="100000"/>
                  </a:schemeClr>
                </a:solidFill>
              </a:rPr>
              <a:t>LA REPRODUCTION CHEZ </a:t>
            </a:r>
            <a:br>
              <a:rPr lang="fr-FR" sz="4000" b="1" dirty="0">
                <a:solidFill>
                  <a:schemeClr val="tx2">
                    <a:tint val="100000"/>
                    <a:shade val="90000"/>
                    <a:satMod val="250000"/>
                    <a:alpha val="100000"/>
                  </a:schemeClr>
                </a:solidFill>
              </a:rPr>
            </a:br>
            <a:r>
              <a:rPr lang="fr-FR" sz="4000" b="1" dirty="0">
                <a:solidFill>
                  <a:schemeClr val="tx2">
                    <a:tint val="100000"/>
                    <a:shade val="90000"/>
                    <a:satMod val="250000"/>
                    <a:alpha val="100000"/>
                  </a:schemeClr>
                </a:solidFill>
              </a:rPr>
              <a:t>LES ANGIOSPERMES</a:t>
            </a:r>
          </a:p>
        </p:txBody>
      </p:sp>
      <p:pic>
        <p:nvPicPr>
          <p:cNvPr id="10243" name="Picture 4"/>
          <p:cNvPicPr>
            <a:picLocks noChangeAspect="1" noChangeArrowheads="1"/>
          </p:cNvPicPr>
          <p:nvPr/>
        </p:nvPicPr>
        <p:blipFill>
          <a:blip r:embed="rId2"/>
          <a:srcRect/>
          <a:stretch>
            <a:fillRect/>
          </a:stretch>
        </p:blipFill>
        <p:spPr bwMode="auto">
          <a:xfrm>
            <a:off x="3719513" y="4724401"/>
            <a:ext cx="2627312" cy="1971675"/>
          </a:xfrm>
          <a:prstGeom prst="rect">
            <a:avLst/>
          </a:prstGeom>
          <a:noFill/>
          <a:ln w="9525">
            <a:noFill/>
            <a:miter lim="800000"/>
            <a:headEnd/>
            <a:tailEnd/>
          </a:ln>
        </p:spPr>
      </p:pic>
      <p:pic>
        <p:nvPicPr>
          <p:cNvPr id="10244" name="Picture 5"/>
          <p:cNvPicPr>
            <a:picLocks noChangeAspect="1" noChangeArrowheads="1"/>
          </p:cNvPicPr>
          <p:nvPr/>
        </p:nvPicPr>
        <p:blipFill>
          <a:blip r:embed="rId3"/>
          <a:srcRect/>
          <a:stretch>
            <a:fillRect/>
          </a:stretch>
        </p:blipFill>
        <p:spPr bwMode="auto">
          <a:xfrm>
            <a:off x="9234488" y="2781300"/>
            <a:ext cx="1433512" cy="2478088"/>
          </a:xfrm>
          <a:prstGeom prst="rect">
            <a:avLst/>
          </a:prstGeom>
          <a:noFill/>
          <a:ln w="9525">
            <a:noFill/>
            <a:miter lim="800000"/>
            <a:headEnd/>
            <a:tailEnd/>
          </a:ln>
        </p:spPr>
      </p:pic>
      <p:pic>
        <p:nvPicPr>
          <p:cNvPr id="10245" name="Picture 6"/>
          <p:cNvPicPr>
            <a:picLocks noChangeAspect="1" noChangeArrowheads="1"/>
          </p:cNvPicPr>
          <p:nvPr/>
        </p:nvPicPr>
        <p:blipFill>
          <a:blip r:embed="rId4"/>
          <a:srcRect/>
          <a:stretch>
            <a:fillRect/>
          </a:stretch>
        </p:blipFill>
        <p:spPr bwMode="auto">
          <a:xfrm>
            <a:off x="6456364" y="3605214"/>
            <a:ext cx="2751137" cy="2416175"/>
          </a:xfrm>
          <a:prstGeom prst="rect">
            <a:avLst/>
          </a:prstGeom>
          <a:noFill/>
          <a:ln w="9525">
            <a:noFill/>
            <a:miter lim="800000"/>
            <a:headEnd/>
            <a:tailEnd/>
          </a:ln>
        </p:spPr>
      </p:pic>
      <p:pic>
        <p:nvPicPr>
          <p:cNvPr id="10246" name="Picture 7"/>
          <p:cNvPicPr>
            <a:picLocks noChangeAspect="1" noChangeArrowheads="1"/>
          </p:cNvPicPr>
          <p:nvPr/>
        </p:nvPicPr>
        <p:blipFill>
          <a:blip r:embed="rId5"/>
          <a:srcRect/>
          <a:stretch>
            <a:fillRect/>
          </a:stretch>
        </p:blipFill>
        <p:spPr bwMode="auto">
          <a:xfrm>
            <a:off x="1524000" y="2997200"/>
            <a:ext cx="2319338" cy="3168650"/>
          </a:xfrm>
          <a:prstGeom prst="rect">
            <a:avLst/>
          </a:prstGeom>
          <a:noFill/>
          <a:ln w="9525">
            <a:noFill/>
            <a:miter lim="800000"/>
            <a:headEnd/>
            <a:tailEnd/>
          </a:ln>
        </p:spPr>
      </p:pic>
    </p:spTree>
    <p:extLst>
      <p:ext uri="{BB962C8B-B14F-4D97-AF65-F5344CB8AC3E}">
        <p14:creationId xmlns:p14="http://schemas.microsoft.com/office/powerpoint/2010/main" val="1165404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404665"/>
            <a:ext cx="8352928" cy="6494085"/>
          </a:xfrm>
          <a:prstGeom prst="rect">
            <a:avLst/>
          </a:prstGeom>
          <a:noFill/>
        </p:spPr>
        <p:txBody>
          <a:bodyPr wrap="square">
            <a:spAutoFit/>
          </a:bodyPr>
          <a:lstStyle/>
          <a:p>
            <a:pPr lvl="0" algn="ctr"/>
            <a:r>
              <a:rPr lang="fr-FR" sz="3200" b="1" dirty="0">
                <a:ln>
                  <a:solidFill>
                    <a:schemeClr val="tx1">
                      <a:lumMod val="65000"/>
                    </a:schemeClr>
                  </a:solidFill>
                </a:ln>
                <a:noFill/>
                <a:latin typeface="Times New Roman" panose="02020603050405020304" pitchFamily="18" charset="0"/>
                <a:cs typeface="Times New Roman" panose="02020603050405020304" pitchFamily="18" charset="0"/>
              </a:rPr>
              <a:t>La première partie: La </a:t>
            </a:r>
            <a:r>
              <a:rPr lang="fr-FR" sz="3200" b="1" dirty="0" err="1">
                <a:ln>
                  <a:solidFill>
                    <a:schemeClr val="tx1">
                      <a:lumMod val="65000"/>
                    </a:schemeClr>
                  </a:solidFill>
                </a:ln>
                <a:noFill/>
                <a:latin typeface="Times New Roman" panose="02020603050405020304" pitchFamily="18" charset="0"/>
                <a:cs typeface="Times New Roman" panose="02020603050405020304" pitchFamily="18" charset="0"/>
              </a:rPr>
              <a:t>mégagamétogénèse</a:t>
            </a:r>
            <a:endParaRPr lang="fr-FR" sz="3200" b="1" dirty="0">
              <a:ln>
                <a:solidFill>
                  <a:schemeClr val="tx1">
                    <a:lumMod val="65000"/>
                  </a:schemeClr>
                </a:solidFill>
              </a:ln>
              <a:noFill/>
              <a:latin typeface="Times New Roman" panose="02020603050405020304" pitchFamily="18" charset="0"/>
              <a:cs typeface="Times New Roman" panose="02020603050405020304" pitchFamily="18" charset="0"/>
            </a:endParaRPr>
          </a:p>
          <a:p>
            <a:pPr lvl="0" algn="ctr"/>
            <a:r>
              <a:rPr lang="fr-FR" sz="3200" b="1" dirty="0">
                <a:ln>
                  <a:solidFill>
                    <a:schemeClr val="tx1">
                      <a:lumMod val="65000"/>
                    </a:schemeClr>
                  </a:solidFill>
                </a:ln>
                <a:noFill/>
                <a:latin typeface="Times New Roman" panose="02020603050405020304" pitchFamily="18" charset="0"/>
                <a:cs typeface="Times New Roman" panose="02020603050405020304" pitchFamily="18" charset="0"/>
              </a:rPr>
              <a:t>=</a:t>
            </a:r>
          </a:p>
          <a:p>
            <a:pPr lvl="0" algn="ctr"/>
            <a:r>
              <a:rPr lang="fr-FR" sz="3200" b="1" dirty="0">
                <a:ln>
                  <a:solidFill>
                    <a:schemeClr val="tx1">
                      <a:lumMod val="65000"/>
                    </a:schemeClr>
                  </a:solidFill>
                </a:ln>
                <a:noFill/>
                <a:latin typeface="Times New Roman" panose="02020603050405020304" pitchFamily="18" charset="0"/>
                <a:cs typeface="Times New Roman" panose="02020603050405020304" pitchFamily="18" charset="0"/>
              </a:rPr>
              <a:t>La gamétogénèse femelle</a:t>
            </a:r>
          </a:p>
          <a:p>
            <a:pPr lvl="0" algn="ctr"/>
            <a:endParaRPr lang="fr-FR" sz="3200" b="1" dirty="0">
              <a:ln>
                <a:solidFill>
                  <a:schemeClr val="tx1">
                    <a:lumMod val="50000"/>
                  </a:schemeClr>
                </a:solidFill>
              </a:ln>
              <a:noFill/>
              <a:latin typeface="Times New Roman" panose="02020603050405020304" pitchFamily="18" charset="0"/>
              <a:cs typeface="Times New Roman" panose="02020603050405020304" pitchFamily="18" charset="0"/>
            </a:endParaRP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La deuxième partie: La microgamétogénèse</a:t>
            </a: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a:t>
            </a:r>
          </a:p>
          <a:p>
            <a:pPr lvl="0" algn="ctr"/>
            <a:r>
              <a:rPr lang="fr-FR" sz="3200" b="1" dirty="0">
                <a:ln>
                  <a:solidFill>
                    <a:schemeClr val="tx1">
                      <a:lumMod val="50000"/>
                    </a:schemeClr>
                  </a:solidFill>
                </a:ln>
                <a:noFill/>
                <a:latin typeface="Times New Roman" panose="02020603050405020304" pitchFamily="18" charset="0"/>
                <a:cs typeface="Times New Roman" panose="02020603050405020304" pitchFamily="18" charset="0"/>
              </a:rPr>
              <a:t>La gamétogénèse mâle </a:t>
            </a:r>
          </a:p>
          <a:p>
            <a:pPr lvl="0" algn="ctr"/>
            <a:endParaRPr lang="fr-FR" sz="3200" b="1" dirty="0">
              <a:ln>
                <a:solidFill>
                  <a:schemeClr val="tx1">
                    <a:lumMod val="50000"/>
                  </a:schemeClr>
                </a:solidFill>
              </a:ln>
              <a:noFill/>
              <a:latin typeface="Times New Roman" panose="02020603050405020304" pitchFamily="18" charset="0"/>
              <a:cs typeface="Times New Roman" panose="02020603050405020304" pitchFamily="18" charset="0"/>
            </a:endParaRPr>
          </a:p>
          <a:p>
            <a:pPr lvl="0" algn="ctr"/>
            <a:endParaRPr lang="fr-FR" sz="3200" b="1" dirty="0">
              <a:ln>
                <a:solidFill>
                  <a:schemeClr val="tx1">
                    <a:lumMod val="50000"/>
                  </a:schemeClr>
                </a:solidFill>
              </a:ln>
              <a:noFill/>
              <a:latin typeface="Times New Roman" panose="02020603050405020304" pitchFamily="18" charset="0"/>
              <a:cs typeface="Times New Roman" panose="02020603050405020304" pitchFamily="18" charset="0"/>
            </a:endParaRPr>
          </a:p>
          <a:p>
            <a:pPr lvl="0" algn="ctr"/>
            <a:r>
              <a:rPr lang="fr-FR" sz="3200" b="1" dirty="0">
                <a:ln>
                  <a:solidFill>
                    <a:srgbClr val="FFFF00"/>
                  </a:solidFill>
                </a:ln>
                <a:solidFill>
                  <a:srgbClr val="FFFF00"/>
                </a:solidFill>
                <a:latin typeface="Times New Roman" panose="02020603050405020304" pitchFamily="18" charset="0"/>
                <a:cs typeface="Times New Roman" panose="02020603050405020304" pitchFamily="18" charset="0"/>
              </a:rPr>
              <a:t>La troisième partie: La double fécondation</a:t>
            </a:r>
          </a:p>
          <a:p>
            <a:pPr lvl="0" algn="ctr"/>
            <a:r>
              <a:rPr lang="fr-FR" sz="3200" b="1" dirty="0">
                <a:solidFill>
                  <a:srgbClr val="FFFF00"/>
                </a:solidFill>
                <a:latin typeface="Times New Roman" panose="02020603050405020304" pitchFamily="18" charset="0"/>
                <a:cs typeface="Times New Roman" panose="02020603050405020304" pitchFamily="18" charset="0"/>
              </a:rPr>
              <a:t> </a:t>
            </a:r>
          </a:p>
          <a:p>
            <a:pPr lvl="0" algn="ctr"/>
            <a:endParaRPr lang="fr-FR" sz="3200" b="1" dirty="0">
              <a:solidFill>
                <a:srgbClr val="FFFF00"/>
              </a:solidFill>
              <a:latin typeface="Times New Roman" panose="02020603050405020304" pitchFamily="18" charset="0"/>
              <a:cs typeface="Times New Roman" panose="02020603050405020304" pitchFamily="18" charset="0"/>
            </a:endParaRPr>
          </a:p>
          <a:p>
            <a:pPr lvl="0" algn="ctr"/>
            <a:endParaRPr lang="fr-FR"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667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srcRect/>
          <a:stretch>
            <a:fillRect/>
          </a:stretch>
        </p:blipFill>
        <p:spPr bwMode="auto">
          <a:xfrm>
            <a:off x="0" y="-26466"/>
            <a:ext cx="4284663" cy="2857500"/>
          </a:xfrm>
          <a:prstGeom prst="rect">
            <a:avLst/>
          </a:prstGeom>
          <a:noFill/>
          <a:ln w="9525">
            <a:noFill/>
            <a:miter lim="800000"/>
            <a:headEnd/>
            <a:tailEnd/>
          </a:ln>
        </p:spPr>
      </p:pic>
      <p:pic>
        <p:nvPicPr>
          <p:cNvPr id="6150" name="Picture 6"/>
          <p:cNvPicPr>
            <a:picLocks noChangeAspect="1" noChangeArrowheads="1"/>
          </p:cNvPicPr>
          <p:nvPr/>
        </p:nvPicPr>
        <p:blipFill>
          <a:blip r:embed="rId3"/>
          <a:srcRect/>
          <a:stretch>
            <a:fillRect/>
          </a:stretch>
        </p:blipFill>
        <p:spPr bwMode="auto">
          <a:xfrm>
            <a:off x="8196263" y="0"/>
            <a:ext cx="3995737" cy="2852738"/>
          </a:xfrm>
          <a:prstGeom prst="rect">
            <a:avLst/>
          </a:prstGeom>
          <a:noFill/>
          <a:ln w="9525">
            <a:noFill/>
            <a:miter lim="800000"/>
            <a:headEnd/>
            <a:tailEnd/>
          </a:ln>
        </p:spPr>
      </p:pic>
      <p:pic>
        <p:nvPicPr>
          <p:cNvPr id="6151" name="Picture 7"/>
          <p:cNvPicPr>
            <a:picLocks noChangeAspect="1" noChangeArrowheads="1"/>
          </p:cNvPicPr>
          <p:nvPr/>
        </p:nvPicPr>
        <p:blipFill>
          <a:blip r:embed="rId4"/>
          <a:srcRect/>
          <a:stretch>
            <a:fillRect/>
          </a:stretch>
        </p:blipFill>
        <p:spPr bwMode="auto">
          <a:xfrm>
            <a:off x="28203" y="3792538"/>
            <a:ext cx="4752975" cy="2951162"/>
          </a:xfrm>
          <a:prstGeom prst="rect">
            <a:avLst/>
          </a:prstGeom>
          <a:noFill/>
          <a:ln w="9525">
            <a:noFill/>
            <a:miter lim="800000"/>
            <a:headEnd/>
            <a:tailEnd/>
          </a:ln>
        </p:spPr>
      </p:pic>
      <p:pic>
        <p:nvPicPr>
          <p:cNvPr id="6153" name="Picture 9"/>
          <p:cNvPicPr>
            <a:picLocks noChangeAspect="1" noChangeArrowheads="1"/>
          </p:cNvPicPr>
          <p:nvPr/>
        </p:nvPicPr>
        <p:blipFill>
          <a:blip r:embed="rId5"/>
          <a:srcRect/>
          <a:stretch>
            <a:fillRect/>
          </a:stretch>
        </p:blipFill>
        <p:spPr bwMode="auto">
          <a:xfrm>
            <a:off x="8953500" y="3586441"/>
            <a:ext cx="3238500" cy="3238500"/>
          </a:xfrm>
          <a:prstGeom prst="rect">
            <a:avLst/>
          </a:prstGeom>
          <a:noFill/>
          <a:ln w="9525">
            <a:noFill/>
            <a:miter lim="800000"/>
            <a:headEnd/>
            <a:tailEnd/>
          </a:ln>
        </p:spPr>
      </p:pic>
      <p:sp>
        <p:nvSpPr>
          <p:cNvPr id="6154" name="Rectangle 10"/>
          <p:cNvSpPr>
            <a:spLocks noChangeArrowheads="1"/>
          </p:cNvSpPr>
          <p:nvPr/>
        </p:nvSpPr>
        <p:spPr bwMode="auto">
          <a:xfrm>
            <a:off x="7715250" y="6559034"/>
            <a:ext cx="2952750" cy="369332"/>
          </a:xfrm>
          <a:prstGeom prst="rect">
            <a:avLst/>
          </a:prstGeom>
          <a:noFill/>
          <a:ln w="9525">
            <a:noFill/>
            <a:miter lim="800000"/>
            <a:headEnd/>
            <a:tailEnd/>
          </a:ln>
        </p:spPr>
        <p:txBody>
          <a:bodyPr anchor="ctr">
            <a:spAutoFit/>
          </a:bodyPr>
          <a:lstStyle/>
          <a:p>
            <a:r>
              <a:rPr lang="fr-FR" sz="900">
                <a:hlinkClick r:id="rId6"/>
              </a:rPr>
              <a:t>www.ilu.be/couleurdune/Insectes_et_petites_betes</a:t>
            </a:r>
            <a:r>
              <a:rPr lang="fr-FR" sz="900"/>
              <a:t> </a:t>
            </a:r>
          </a:p>
        </p:txBody>
      </p:sp>
      <p:sp>
        <p:nvSpPr>
          <p:cNvPr id="13319" name="Text Box 11"/>
          <p:cNvSpPr txBox="1">
            <a:spLocks noChangeArrowheads="1"/>
          </p:cNvSpPr>
          <p:nvPr/>
        </p:nvSpPr>
        <p:spPr bwMode="auto">
          <a:xfrm>
            <a:off x="263352" y="2945091"/>
            <a:ext cx="3536950" cy="641350"/>
          </a:xfrm>
          <a:prstGeom prst="rect">
            <a:avLst/>
          </a:prstGeom>
          <a:noFill/>
          <a:ln w="9525">
            <a:noFill/>
            <a:miter lim="800000"/>
            <a:headEnd/>
            <a:tailEnd/>
          </a:ln>
        </p:spPr>
        <p:txBody>
          <a:bodyPr wrap="none">
            <a:spAutoFit/>
          </a:bodyPr>
          <a:lstStyle/>
          <a:p>
            <a:r>
              <a:rPr lang="fr-FR" sz="3600" b="1" dirty="0"/>
              <a:t>La pollinisation</a:t>
            </a:r>
          </a:p>
        </p:txBody>
      </p:sp>
      <p:sp>
        <p:nvSpPr>
          <p:cNvPr id="2" name="Rectangle 1"/>
          <p:cNvSpPr/>
          <p:nvPr/>
        </p:nvSpPr>
        <p:spPr>
          <a:xfrm>
            <a:off x="3603626" y="-42569"/>
            <a:ext cx="4572000" cy="6986528"/>
          </a:xfrm>
          <a:prstGeom prst="rect">
            <a:avLst/>
          </a:prstGeom>
        </p:spPr>
        <p:txBody>
          <a:bodyPr>
            <a:spAutoFit/>
          </a:bodyPr>
          <a:lstStyle/>
          <a:p>
            <a:pPr algn="just"/>
            <a:r>
              <a:rPr lang="fr-FR" sz="2800" b="1" dirty="0">
                <a:solidFill>
                  <a:srgbClr val="FFFF99"/>
                </a:solidFill>
                <a:latin typeface="mesNewRomanPSMT"/>
              </a:rPr>
              <a:t>La pollinisation est le passage du pollen des plantes de l'organe reproducteur mâle, l'étamine, à l'organe reproducteur femelle, le pistil.</a:t>
            </a:r>
          </a:p>
          <a:p>
            <a:pPr algn="just"/>
            <a:r>
              <a:rPr lang="fr-FR" sz="2800" b="1" dirty="0">
                <a:solidFill>
                  <a:srgbClr val="FFFF99"/>
                </a:solidFill>
                <a:latin typeface="mesNewRomanPSMT"/>
              </a:rPr>
              <a:t>Elle permet la fécondation, qui conduit à la naissance d'une nouvelle plante. Selon les espèces, la pollinisation peut impliquer une seule fleur (autopollinisation) ou deux fleurs distinctes (pollinisation croisée).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heckerboard(across)">
                                      <p:cBhvr>
                                        <p:cTn id="7" dur="1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checkerboard(across)">
                                      <p:cBhvr>
                                        <p:cTn id="12" dur="10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circle(in)">
                                      <p:cBhvr>
                                        <p:cTn id="17" dur="2000"/>
                                        <p:tgtEl>
                                          <p:spTgt spid="615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154"/>
                                        </p:tgtEl>
                                        <p:attrNameLst>
                                          <p:attrName>style.visibility</p:attrName>
                                        </p:attrNameLst>
                                      </p:cBhvr>
                                      <p:to>
                                        <p:strVal val="visible"/>
                                      </p:to>
                                    </p:set>
                                    <p:animEffect transition="in" filter="circle(in)">
                                      <p:cBhvr>
                                        <p:cTn id="20" dur="2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1" y="116633"/>
            <a:ext cx="4179349" cy="461665"/>
          </a:xfrm>
          <a:prstGeom prst="rect">
            <a:avLst/>
          </a:prstGeom>
        </p:spPr>
        <p:txBody>
          <a:bodyPr wrap="none">
            <a:spAutoFit/>
          </a:bodyPr>
          <a:lstStyle/>
          <a:p>
            <a:r>
              <a:rPr lang="fr-FR" sz="2400" b="1" dirty="0">
                <a:latin typeface="mesNewRomanPS-BoldMT"/>
              </a:rPr>
              <a:t>2. La germination du pollen</a:t>
            </a:r>
          </a:p>
        </p:txBody>
      </p:sp>
      <p:sp>
        <p:nvSpPr>
          <p:cNvPr id="3" name="Rectangle 2"/>
          <p:cNvSpPr/>
          <p:nvPr/>
        </p:nvSpPr>
        <p:spPr>
          <a:xfrm>
            <a:off x="263352" y="404664"/>
            <a:ext cx="11089232" cy="3416320"/>
          </a:xfrm>
          <a:prstGeom prst="rect">
            <a:avLst/>
          </a:prstGeom>
        </p:spPr>
        <p:txBody>
          <a:bodyPr wrap="square">
            <a:spAutoFit/>
          </a:bodyPr>
          <a:lstStyle/>
          <a:p>
            <a:pPr algn="just"/>
            <a:r>
              <a:rPr lang="fr-FR" sz="2400" dirty="0">
                <a:solidFill>
                  <a:srgbClr val="FFFF00"/>
                </a:solidFill>
                <a:latin typeface="mesNewRomanPSMT"/>
              </a:rPr>
              <a:t>Après son transport par le vent ou les insectes, le grain de pollen se dépose sur </a:t>
            </a:r>
            <a:r>
              <a:rPr lang="fr-FR" sz="2400" dirty="0">
                <a:solidFill>
                  <a:srgbClr val="FFFF00"/>
                </a:solidFill>
                <a:latin typeface="mesNewRomanPS-BoldMT"/>
              </a:rPr>
              <a:t>le stigmate </a:t>
            </a:r>
            <a:r>
              <a:rPr lang="fr-FR" sz="2400" dirty="0">
                <a:solidFill>
                  <a:srgbClr val="FFFF00"/>
                </a:solidFill>
                <a:latin typeface="mesNewRomanPSMT"/>
              </a:rPr>
              <a:t>d’une fleur. Dans sa partie supérieure, le stigmate est recouvert de papilles dont le rôle est de recevoir et d’hydrater le grain de pollen.</a:t>
            </a:r>
          </a:p>
          <a:p>
            <a:pPr algn="just"/>
            <a:r>
              <a:rPr lang="fr-FR" sz="2400" dirty="0">
                <a:solidFill>
                  <a:srgbClr val="FFFF00"/>
                </a:solidFill>
                <a:latin typeface="mesNewRomanPS-BoldMT"/>
              </a:rPr>
              <a:t>L’hydratation </a:t>
            </a:r>
            <a:r>
              <a:rPr lang="fr-FR" sz="2400" dirty="0">
                <a:solidFill>
                  <a:srgbClr val="FFFF00"/>
                </a:solidFill>
                <a:latin typeface="mesNewRomanPSMT"/>
              </a:rPr>
              <a:t>du grain de pollen permet sa </a:t>
            </a:r>
            <a:r>
              <a:rPr lang="fr-FR" sz="2400" dirty="0">
                <a:solidFill>
                  <a:srgbClr val="FFFF00"/>
                </a:solidFill>
                <a:latin typeface="mesNewRomanPS-BoldMT"/>
              </a:rPr>
              <a:t>germination </a:t>
            </a:r>
            <a:r>
              <a:rPr lang="fr-FR" sz="2400" dirty="0">
                <a:solidFill>
                  <a:srgbClr val="FFFF00"/>
                </a:solidFill>
                <a:latin typeface="mesNewRomanPSMT"/>
              </a:rPr>
              <a:t>: il forme alors un tube pollinique qui va progresser dans le stigmate vers la base de la fleur. Le tube pollinique contient les </a:t>
            </a:r>
            <a:r>
              <a:rPr lang="fr-FR" sz="2400" dirty="0">
                <a:solidFill>
                  <a:srgbClr val="FFFF00"/>
                </a:solidFill>
                <a:latin typeface="mesNewRomanPS-BoldMT"/>
              </a:rPr>
              <a:t>gamètes males </a:t>
            </a:r>
            <a:r>
              <a:rPr lang="fr-FR" sz="2400" dirty="0">
                <a:solidFill>
                  <a:srgbClr val="FFFF00"/>
                </a:solidFill>
                <a:latin typeface="mesNewRomanPSMT"/>
              </a:rPr>
              <a:t>(les spermatozoïdes) qui vont ainsi </a:t>
            </a:r>
            <a:r>
              <a:rPr lang="fr-FR" sz="2400" dirty="0" err="1">
                <a:solidFill>
                  <a:srgbClr val="FFFF00"/>
                </a:solidFill>
                <a:latin typeface="mesNewRomanPSMT"/>
              </a:rPr>
              <a:t>ètre</a:t>
            </a:r>
            <a:r>
              <a:rPr lang="fr-FR" sz="2400" dirty="0">
                <a:solidFill>
                  <a:srgbClr val="FFFF00"/>
                </a:solidFill>
                <a:latin typeface="mesNewRomanPSMT"/>
              </a:rPr>
              <a:t> transportés jusqu’à l’ovule (présent dans l’ovaire de la fleur) dans lequel se trouvent </a:t>
            </a:r>
            <a:r>
              <a:rPr lang="fr-FR" sz="2400" dirty="0">
                <a:solidFill>
                  <a:srgbClr val="FFFF00"/>
                </a:solidFill>
                <a:latin typeface="mesNewRomanPS-BoldMT"/>
              </a:rPr>
              <a:t>le gamète femelle (l’oosphère). </a:t>
            </a:r>
            <a:r>
              <a:rPr lang="fr-FR" sz="2400" dirty="0">
                <a:solidFill>
                  <a:srgbClr val="FFFF00"/>
                </a:solidFill>
                <a:latin typeface="mesNewRomanPSMT"/>
              </a:rPr>
              <a:t>C’est à ce niveau que la </a:t>
            </a:r>
            <a:r>
              <a:rPr lang="fr-FR" sz="2400" dirty="0">
                <a:solidFill>
                  <a:srgbClr val="FFFF00"/>
                </a:solidFill>
                <a:latin typeface="mesNewRomanPS-BoldMT"/>
              </a:rPr>
              <a:t>fécondation </a:t>
            </a:r>
            <a:r>
              <a:rPr lang="fr-FR" sz="2400" dirty="0">
                <a:solidFill>
                  <a:srgbClr val="FFFF00"/>
                </a:solidFill>
                <a:latin typeface="mesNewRomanPSMT"/>
              </a:rPr>
              <a:t>est réalisée et on l’appelle </a:t>
            </a:r>
            <a:r>
              <a:rPr lang="fr-FR" sz="2400" dirty="0">
                <a:solidFill>
                  <a:srgbClr val="FFFF00"/>
                </a:solidFill>
                <a:latin typeface="mesNewRomanPS-BoldMT"/>
              </a:rPr>
              <a:t>la double fécondation.</a:t>
            </a:r>
          </a:p>
        </p:txBody>
      </p:sp>
      <p:pic>
        <p:nvPicPr>
          <p:cNvPr id="4" name="Image 3"/>
          <p:cNvPicPr>
            <a:picLocks noChangeAspect="1"/>
          </p:cNvPicPr>
          <p:nvPr/>
        </p:nvPicPr>
        <p:blipFill rotWithShape="1">
          <a:blip r:embed="rId2"/>
          <a:srcRect t="14335" b="14335"/>
          <a:stretch/>
        </p:blipFill>
        <p:spPr>
          <a:xfrm>
            <a:off x="3143672" y="3789040"/>
            <a:ext cx="6814178" cy="2904005"/>
          </a:xfrm>
          <a:prstGeom prst="rect">
            <a:avLst/>
          </a:prstGeom>
        </p:spPr>
      </p:pic>
    </p:spTree>
    <p:extLst>
      <p:ext uri="{BB962C8B-B14F-4D97-AF65-F5344CB8AC3E}">
        <p14:creationId xmlns:p14="http://schemas.microsoft.com/office/powerpoint/2010/main" val="1527908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2095472" y="285728"/>
            <a:ext cx="8215370" cy="60007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809720" y="285729"/>
            <a:ext cx="8643998" cy="62865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khaymasvt.ma/wp-content/uploads/2020/01/1248px-Mature_flower_diagram-fr.svg-1024x5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61" y="419467"/>
            <a:ext cx="11740043" cy="601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55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reparation-crpe.fr/impoll1Fr.jpg"/>
          <p:cNvPicPr>
            <a:picLocks noChangeAspect="1" noChangeArrowheads="1"/>
          </p:cNvPicPr>
          <p:nvPr/>
        </p:nvPicPr>
        <p:blipFill>
          <a:blip r:embed="rId2"/>
          <a:srcRect/>
          <a:stretch>
            <a:fillRect/>
          </a:stretch>
        </p:blipFill>
        <p:spPr bwMode="auto">
          <a:xfrm>
            <a:off x="1199456" y="-33403"/>
            <a:ext cx="9793087" cy="690216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3513" y="116633"/>
            <a:ext cx="4419800" cy="523220"/>
          </a:xfrm>
          <a:prstGeom prst="rect">
            <a:avLst/>
          </a:prstGeom>
        </p:spPr>
        <p:txBody>
          <a:bodyPr wrap="none">
            <a:spAutoFit/>
          </a:bodyPr>
          <a:lstStyle/>
          <a:p>
            <a:r>
              <a:rPr lang="fr-FR" sz="2800" b="1" dirty="0">
                <a:latin typeface="mesNewRomanPS-BoldMT"/>
              </a:rPr>
              <a:t>3. La double fécondation</a:t>
            </a:r>
          </a:p>
        </p:txBody>
      </p:sp>
      <p:sp>
        <p:nvSpPr>
          <p:cNvPr id="4" name="Rectangle 3"/>
          <p:cNvSpPr/>
          <p:nvPr/>
        </p:nvSpPr>
        <p:spPr>
          <a:xfrm>
            <a:off x="407368" y="116632"/>
            <a:ext cx="11017224" cy="6555641"/>
          </a:xfrm>
          <a:prstGeom prst="rect">
            <a:avLst/>
          </a:prstGeom>
        </p:spPr>
        <p:txBody>
          <a:bodyPr wrap="square">
            <a:spAutoFit/>
          </a:bodyPr>
          <a:lstStyle/>
          <a:p>
            <a:endParaRPr lang="fr-FR" sz="2800" dirty="0">
              <a:solidFill>
                <a:srgbClr val="FFFF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sz="2800" dirty="0">
                <a:solidFill>
                  <a:srgbClr val="FFFF00"/>
                </a:solidFill>
                <a:latin typeface="Times New Roman" panose="02020603050405020304" pitchFamily="18" charset="0"/>
                <a:cs typeface="Times New Roman" panose="02020603050405020304" pitchFamily="18" charset="0"/>
              </a:rPr>
              <a:t>Le grain de pollen est transporté de l'anthère qui le produit vers le stigmate d'une fleur. Il y germe en un tube pollinique pour atteindre la cavité ovarienne par le micropyle d'un ovule.</a:t>
            </a:r>
          </a:p>
          <a:p>
            <a:pPr marL="285750" indent="-285750">
              <a:buFont typeface="Wingdings" panose="05000000000000000000" pitchFamily="2" charset="2"/>
              <a:buChar char="v"/>
            </a:pPr>
            <a:r>
              <a:rPr lang="fr-FR" sz="2800" dirty="0">
                <a:solidFill>
                  <a:srgbClr val="FFFF00"/>
                </a:solidFill>
                <a:latin typeface="Times New Roman" panose="02020603050405020304" pitchFamily="18" charset="0"/>
                <a:cs typeface="Times New Roman" panose="02020603050405020304" pitchFamily="18" charset="0"/>
              </a:rPr>
              <a:t>En arrivant au niveau de l'ovule le tube pollinique libère alors les deux spermatozoïdes.</a:t>
            </a:r>
          </a:p>
          <a:p>
            <a:pPr marL="285750" indent="-285750">
              <a:buFont typeface="Wingdings" panose="05000000000000000000" pitchFamily="2" charset="2"/>
              <a:buChar char="v"/>
            </a:pPr>
            <a:r>
              <a:rPr lang="fr-FR" sz="2800" dirty="0">
                <a:solidFill>
                  <a:srgbClr val="FFFF00"/>
                </a:solidFill>
                <a:latin typeface="Times New Roman" panose="02020603050405020304" pitchFamily="18" charset="0"/>
                <a:cs typeface="Times New Roman" panose="02020603050405020304" pitchFamily="18" charset="0"/>
              </a:rPr>
              <a:t>Un des spermatozoïdes féconde l'oosphère et donnera l'embryon (2n)</a:t>
            </a:r>
          </a:p>
          <a:p>
            <a:pPr marL="285750" indent="-285750">
              <a:buFont typeface="Wingdings" panose="05000000000000000000" pitchFamily="2" charset="2"/>
              <a:buChar char="v"/>
            </a:pPr>
            <a:r>
              <a:rPr lang="fr-FR" sz="2800" dirty="0">
                <a:solidFill>
                  <a:srgbClr val="FFFF00"/>
                </a:solidFill>
                <a:latin typeface="Times New Roman" panose="02020603050405020304" pitchFamily="18" charset="0"/>
                <a:cs typeface="Times New Roman" panose="02020603050405020304" pitchFamily="18" charset="0"/>
              </a:rPr>
              <a:t>l'autre spermatozoïde féconde la cellule centrale pour donner l'albumen (3n)</a:t>
            </a:r>
          </a:p>
          <a:p>
            <a:pPr marL="285750" indent="-285750">
              <a:buFont typeface="Wingdings" panose="05000000000000000000" pitchFamily="2" charset="2"/>
              <a:buChar char="v"/>
            </a:pPr>
            <a:r>
              <a:rPr lang="fr-FR" sz="2800" dirty="0">
                <a:solidFill>
                  <a:srgbClr val="FFFF00"/>
                </a:solidFill>
                <a:latin typeface="Times New Roman" panose="02020603050405020304" pitchFamily="18" charset="0"/>
                <a:cs typeface="Times New Roman" panose="02020603050405020304" pitchFamily="18" charset="0"/>
              </a:rPr>
              <a:t>Ce tissu (l’albumen) remplace petit à petit le sac embryonnaire  et constitue le tissu nourricier de l'embryon.</a:t>
            </a:r>
          </a:p>
          <a:p>
            <a:pPr marL="285750" indent="-285750">
              <a:buFont typeface="Wingdings" panose="05000000000000000000" pitchFamily="2" charset="2"/>
              <a:buChar char="v"/>
            </a:pPr>
            <a:r>
              <a:rPr lang="fr-FR" sz="2800" dirty="0">
                <a:solidFill>
                  <a:srgbClr val="FFFF00"/>
                </a:solidFill>
                <a:latin typeface="Times New Roman" panose="02020603050405020304" pitchFamily="18" charset="0"/>
                <a:cs typeface="Times New Roman" panose="02020603050405020304" pitchFamily="18" charset="0"/>
              </a:rPr>
              <a:t>Il peut disparaitre avant la maturation de la graine par le développement des cotylédons. </a:t>
            </a:r>
          </a:p>
          <a:p>
            <a:pPr marL="285750" indent="-285750">
              <a:buFont typeface="Wingdings" panose="05000000000000000000" pitchFamily="2" charset="2"/>
              <a:buChar char="v"/>
            </a:pPr>
            <a:r>
              <a:rPr lang="fr-FR" sz="2800" dirty="0">
                <a:solidFill>
                  <a:srgbClr val="FFFF00"/>
                </a:solidFill>
                <a:latin typeface="Times New Roman" panose="02020603050405020304" pitchFamily="18" charset="0"/>
                <a:cs typeface="Times New Roman" panose="02020603050405020304" pitchFamily="18" charset="0"/>
              </a:rPr>
              <a:t>Les téguments de l'ovule forment les téguments de la graine, la paroi de l'ovaire se transforme en péricarpe du fruit.</a:t>
            </a:r>
          </a:p>
        </p:txBody>
      </p:sp>
    </p:spTree>
    <p:extLst>
      <p:ext uri="{BB962C8B-B14F-4D97-AF65-F5344CB8AC3E}">
        <p14:creationId xmlns:p14="http://schemas.microsoft.com/office/powerpoint/2010/main" val="3932464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1" descr="http://www.jpboseret.eu/uploads/fecondation_vegetaux.png"/>
          <p:cNvPicPr>
            <a:picLocks noChangeAspect="1" noChangeArrowheads="1"/>
          </p:cNvPicPr>
          <p:nvPr/>
        </p:nvPicPr>
        <p:blipFill>
          <a:blip r:embed="rId2"/>
          <a:srcRect r="16000" b="9727"/>
          <a:stretch>
            <a:fillRect/>
          </a:stretch>
        </p:blipFill>
        <p:spPr bwMode="auto">
          <a:xfrm>
            <a:off x="1558926" y="115888"/>
            <a:ext cx="8964613" cy="6597650"/>
          </a:xfrm>
          <a:prstGeom prst="rect">
            <a:avLst/>
          </a:prstGeom>
          <a:noFill/>
          <a:ln w="9525">
            <a:noFill/>
            <a:miter lim="800000"/>
            <a:headEnd/>
            <a:tailEnd/>
          </a:ln>
        </p:spPr>
      </p:pic>
      <p:sp>
        <p:nvSpPr>
          <p:cNvPr id="2" name="ZoneTexte 1"/>
          <p:cNvSpPr txBox="1"/>
          <p:nvPr/>
        </p:nvSpPr>
        <p:spPr>
          <a:xfrm>
            <a:off x="4367808" y="2780928"/>
            <a:ext cx="432048" cy="400110"/>
          </a:xfrm>
          <a:prstGeom prst="rect">
            <a:avLst/>
          </a:prstGeom>
          <a:noFill/>
        </p:spPr>
        <p:txBody>
          <a:bodyPr wrap="square" rtlCol="0">
            <a:spAutoFit/>
          </a:bodyPr>
          <a:lstStyle/>
          <a:p>
            <a:r>
              <a:rPr lang="fr-FR" sz="2000" b="1" dirty="0">
                <a:solidFill>
                  <a:schemeClr val="bg1"/>
                </a:solidFill>
              </a:rPr>
              <a:t>1</a:t>
            </a:r>
          </a:p>
        </p:txBody>
      </p:sp>
      <p:sp>
        <p:nvSpPr>
          <p:cNvPr id="4" name="ZoneTexte 3"/>
          <p:cNvSpPr txBox="1"/>
          <p:nvPr/>
        </p:nvSpPr>
        <p:spPr>
          <a:xfrm>
            <a:off x="7392715" y="2780928"/>
            <a:ext cx="432048" cy="400110"/>
          </a:xfrm>
          <a:prstGeom prst="rect">
            <a:avLst/>
          </a:prstGeom>
          <a:noFill/>
        </p:spPr>
        <p:txBody>
          <a:bodyPr wrap="square" rtlCol="0">
            <a:spAutoFit/>
          </a:bodyPr>
          <a:lstStyle/>
          <a:p>
            <a:r>
              <a:rPr lang="fr-FR" sz="2000" b="1" dirty="0">
                <a:solidFill>
                  <a:schemeClr val="bg1"/>
                </a:solidFill>
              </a:rPr>
              <a:t>2</a:t>
            </a:r>
          </a:p>
        </p:txBody>
      </p:sp>
      <p:sp>
        <p:nvSpPr>
          <p:cNvPr id="5" name="ZoneTexte 4"/>
          <p:cNvSpPr txBox="1"/>
          <p:nvPr/>
        </p:nvSpPr>
        <p:spPr>
          <a:xfrm>
            <a:off x="9480376" y="2780928"/>
            <a:ext cx="432048" cy="400110"/>
          </a:xfrm>
          <a:prstGeom prst="rect">
            <a:avLst/>
          </a:prstGeom>
          <a:noFill/>
        </p:spPr>
        <p:txBody>
          <a:bodyPr wrap="square" rtlCol="0">
            <a:spAutoFit/>
          </a:bodyPr>
          <a:lstStyle/>
          <a:p>
            <a:r>
              <a:rPr lang="fr-FR" sz="2000" b="1" dirty="0">
                <a:solidFill>
                  <a:schemeClr val="bg1"/>
                </a:solidFill>
              </a:rPr>
              <a:t>3</a:t>
            </a:r>
          </a:p>
        </p:txBody>
      </p:sp>
      <p:sp>
        <p:nvSpPr>
          <p:cNvPr id="6" name="ZoneTexte 5"/>
          <p:cNvSpPr txBox="1"/>
          <p:nvPr/>
        </p:nvSpPr>
        <p:spPr>
          <a:xfrm>
            <a:off x="2567608" y="5085184"/>
            <a:ext cx="432048" cy="400110"/>
          </a:xfrm>
          <a:prstGeom prst="rect">
            <a:avLst/>
          </a:prstGeom>
          <a:noFill/>
        </p:spPr>
        <p:txBody>
          <a:bodyPr wrap="square" rtlCol="0">
            <a:spAutoFit/>
          </a:bodyPr>
          <a:lstStyle/>
          <a:p>
            <a:r>
              <a:rPr lang="fr-FR" sz="2000" b="1" dirty="0">
                <a:solidFill>
                  <a:schemeClr val="bg1"/>
                </a:solidFill>
              </a:rPr>
              <a:t>4</a:t>
            </a:r>
          </a:p>
        </p:txBody>
      </p:sp>
      <p:sp>
        <p:nvSpPr>
          <p:cNvPr id="7" name="ZoneTexte 6"/>
          <p:cNvSpPr txBox="1"/>
          <p:nvPr/>
        </p:nvSpPr>
        <p:spPr>
          <a:xfrm>
            <a:off x="7824763" y="5085184"/>
            <a:ext cx="432048" cy="400110"/>
          </a:xfrm>
          <a:prstGeom prst="rect">
            <a:avLst/>
          </a:prstGeom>
          <a:noFill/>
        </p:spPr>
        <p:txBody>
          <a:bodyPr wrap="square" rtlCol="0">
            <a:spAutoFit/>
          </a:bodyPr>
          <a:lstStyle/>
          <a:p>
            <a:r>
              <a:rPr lang="fr-FR" sz="2000" b="1" dirty="0">
                <a:solidFill>
                  <a:schemeClr val="bg1"/>
                </a:solidFill>
              </a:rPr>
              <a:t>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476673"/>
            <a:ext cx="8712968" cy="5262979"/>
          </a:xfrm>
          <a:prstGeom prst="rect">
            <a:avLst/>
          </a:prstGeom>
        </p:spPr>
        <p:txBody>
          <a:bodyPr wrap="square">
            <a:spAutoFit/>
          </a:bodyPr>
          <a:lstStyle/>
          <a:p>
            <a:pPr algn="just"/>
            <a:r>
              <a:rPr lang="fr-FR" sz="2800" dirty="0">
                <a:solidFill>
                  <a:srgbClr val="FFFF00"/>
                </a:solidFill>
                <a:latin typeface="Times New Roman" panose="02020603050405020304" pitchFamily="18" charset="0"/>
                <a:cs typeface="Times New Roman" panose="02020603050405020304" pitchFamily="18" charset="0"/>
              </a:rPr>
              <a:t>Le zygote principal se divise transversalement et détermine ainsi une cellule terminale et une cellule basale.</a:t>
            </a:r>
          </a:p>
          <a:p>
            <a:pPr algn="just"/>
            <a:endParaRPr lang="fr-FR" sz="2800" dirty="0">
              <a:solidFill>
                <a:srgbClr val="FFFF00"/>
              </a:solidFill>
              <a:latin typeface="Times New Roman" panose="02020603050405020304" pitchFamily="18" charset="0"/>
              <a:cs typeface="Times New Roman" panose="02020603050405020304" pitchFamily="18" charset="0"/>
            </a:endParaRPr>
          </a:p>
          <a:p>
            <a:pPr algn="just"/>
            <a:r>
              <a:rPr lang="fr-FR" sz="2800" dirty="0">
                <a:solidFill>
                  <a:srgbClr val="FFFF00"/>
                </a:solidFill>
                <a:latin typeface="Times New Roman" panose="02020603050405020304" pitchFamily="18" charset="0"/>
                <a:cs typeface="Times New Roman" panose="02020603050405020304" pitchFamily="18" charset="0"/>
              </a:rPr>
              <a:t>la cellule terminale (apicale) est responsable de la formation de l'embryon.</a:t>
            </a:r>
          </a:p>
          <a:p>
            <a:pPr algn="just"/>
            <a:endParaRPr lang="fr-FR" sz="2800" dirty="0">
              <a:solidFill>
                <a:srgbClr val="FFFF00"/>
              </a:solidFill>
              <a:latin typeface="Times New Roman" panose="02020603050405020304" pitchFamily="18" charset="0"/>
              <a:cs typeface="Times New Roman" panose="02020603050405020304" pitchFamily="18" charset="0"/>
            </a:endParaRPr>
          </a:p>
          <a:p>
            <a:pPr algn="just"/>
            <a:r>
              <a:rPr lang="fr-FR" sz="2800" dirty="0">
                <a:solidFill>
                  <a:srgbClr val="FFFF00"/>
                </a:solidFill>
                <a:latin typeface="Times New Roman" panose="02020603050405020304" pitchFamily="18" charset="0"/>
                <a:cs typeface="Times New Roman" panose="02020603050405020304" pitchFamily="18" charset="0"/>
              </a:rPr>
              <a:t>Les cellules issues de la cellule basale ne font que former le suspenseur, qui ancre l'embryon dans la graine.</a:t>
            </a:r>
          </a:p>
          <a:p>
            <a:pPr algn="just"/>
            <a:endParaRPr lang="fr-FR" sz="2800" dirty="0">
              <a:solidFill>
                <a:srgbClr val="FFFF00"/>
              </a:solidFill>
              <a:latin typeface="Times New Roman" panose="02020603050405020304" pitchFamily="18" charset="0"/>
              <a:cs typeface="Times New Roman" panose="02020603050405020304" pitchFamily="18" charset="0"/>
            </a:endParaRPr>
          </a:p>
          <a:p>
            <a:pPr algn="just"/>
            <a:r>
              <a:rPr lang="fr-FR" sz="2800" dirty="0">
                <a:solidFill>
                  <a:srgbClr val="FFFF00"/>
                </a:solidFill>
                <a:latin typeface="Times New Roman" panose="02020603050405020304" pitchFamily="18" charset="0"/>
                <a:cs typeface="Times New Roman" panose="02020603050405020304" pitchFamily="18" charset="0"/>
              </a:rPr>
              <a:t>L'embryon présente les ébauches des futurs organes de la plante. Il possède ainsi une radicule, future racine et une gemmule, future partie aérienne.</a:t>
            </a:r>
          </a:p>
        </p:txBody>
      </p:sp>
    </p:spTree>
    <p:extLst>
      <p:ext uri="{BB962C8B-B14F-4D97-AF65-F5344CB8AC3E}">
        <p14:creationId xmlns:p14="http://schemas.microsoft.com/office/powerpoint/2010/main" val="4209743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404665"/>
            <a:ext cx="8568952" cy="6001643"/>
          </a:xfrm>
          <a:prstGeom prst="rect">
            <a:avLst/>
          </a:prstGeom>
        </p:spPr>
        <p:txBody>
          <a:bodyPr wrap="square">
            <a:spAutoFit/>
          </a:bodyPr>
          <a:lstStyle/>
          <a:p>
            <a:pPr lvl="0" algn="just"/>
            <a:r>
              <a:rPr lang="fr-FR" sz="2400" dirty="0">
                <a:solidFill>
                  <a:srgbClr val="FFFF00"/>
                </a:solidFill>
                <a:latin typeface="Times New Roman" panose="02020603050405020304" pitchFamily="18" charset="0"/>
                <a:cs typeface="Times New Roman" panose="02020603050405020304" pitchFamily="18" charset="0"/>
              </a:rPr>
              <a:t>Dans certaines graines se sont les cotylédons qui accumulent les réserves. </a:t>
            </a:r>
          </a:p>
          <a:p>
            <a:pPr lvl="0" algn="just"/>
            <a:endParaRPr lang="fr-FR" sz="2400" dirty="0">
              <a:solidFill>
                <a:srgbClr val="FFFF00"/>
              </a:solidFill>
              <a:latin typeface="Times New Roman" panose="02020603050405020304" pitchFamily="18" charset="0"/>
              <a:cs typeface="Times New Roman" panose="02020603050405020304" pitchFamily="18" charset="0"/>
            </a:endParaRPr>
          </a:p>
          <a:p>
            <a:pPr lvl="0" algn="just"/>
            <a:r>
              <a:rPr lang="fr-FR" sz="2400" dirty="0">
                <a:solidFill>
                  <a:srgbClr val="FFFF00"/>
                </a:solidFill>
                <a:latin typeface="Times New Roman" panose="02020603050405020304" pitchFamily="18" charset="0"/>
                <a:cs typeface="Times New Roman" panose="02020603050405020304" pitchFamily="18" charset="0"/>
              </a:rPr>
              <a:t>Leur nombre différencie les deux grands groupes des  Angiospermes : les monocotylédones et dicotylédones.</a:t>
            </a:r>
          </a:p>
          <a:p>
            <a:pPr lvl="0" algn="just"/>
            <a:endParaRPr lang="fr-FR" sz="2400" dirty="0">
              <a:solidFill>
                <a:srgbClr val="FFFF00"/>
              </a:solidFill>
              <a:latin typeface="Times New Roman" panose="02020603050405020304" pitchFamily="18" charset="0"/>
              <a:cs typeface="Times New Roman" panose="02020603050405020304" pitchFamily="18" charset="0"/>
            </a:endParaRPr>
          </a:p>
          <a:p>
            <a:pPr lvl="0" algn="just"/>
            <a:r>
              <a:rPr lang="fr-FR" sz="2400" dirty="0">
                <a:solidFill>
                  <a:srgbClr val="FFFF00"/>
                </a:solidFill>
                <a:latin typeface="Times New Roman" panose="02020603050405020304" pitchFamily="18" charset="0"/>
                <a:cs typeface="Times New Roman" panose="02020603050405020304" pitchFamily="18" charset="0"/>
              </a:rPr>
              <a:t>C'est l'absorption de l’eau par la graine qui va entrainer la germination suite à une activation externe.</a:t>
            </a:r>
          </a:p>
          <a:p>
            <a:pPr lvl="0" algn="just"/>
            <a:endParaRPr lang="fr-FR" sz="2400" dirty="0">
              <a:solidFill>
                <a:srgbClr val="FFFF00"/>
              </a:solidFill>
              <a:latin typeface="Times New Roman" panose="02020603050405020304" pitchFamily="18" charset="0"/>
              <a:cs typeface="Times New Roman" panose="02020603050405020304" pitchFamily="18" charset="0"/>
            </a:endParaRPr>
          </a:p>
          <a:p>
            <a:pPr lvl="0" algn="just"/>
            <a:r>
              <a:rPr lang="fr-FR" sz="2400" dirty="0">
                <a:solidFill>
                  <a:srgbClr val="FFFF00"/>
                </a:solidFill>
                <a:latin typeface="Times New Roman" panose="02020603050405020304" pitchFamily="18" charset="0"/>
                <a:cs typeface="Times New Roman" panose="02020603050405020304" pitchFamily="18" charset="0"/>
              </a:rPr>
              <a:t>Quand tous les tissus sont réhydratés, le gonflement de la graine provoque la rupture des téguments.</a:t>
            </a:r>
          </a:p>
          <a:p>
            <a:pPr lvl="0" algn="just"/>
            <a:endParaRPr lang="fr-FR" sz="2400" dirty="0">
              <a:solidFill>
                <a:srgbClr val="FFFF00"/>
              </a:solidFill>
              <a:latin typeface="Times New Roman" panose="02020603050405020304" pitchFamily="18" charset="0"/>
              <a:cs typeface="Times New Roman" panose="02020603050405020304" pitchFamily="18" charset="0"/>
            </a:endParaRPr>
          </a:p>
          <a:p>
            <a:pPr lvl="0" algn="just"/>
            <a:r>
              <a:rPr lang="fr-FR" sz="2400" dirty="0">
                <a:solidFill>
                  <a:srgbClr val="FFFF00"/>
                </a:solidFill>
                <a:latin typeface="Times New Roman" panose="02020603050405020304" pitchFamily="18" charset="0"/>
                <a:cs typeface="Times New Roman" panose="02020603050405020304" pitchFamily="18" charset="0"/>
              </a:rPr>
              <a:t>En même temps l'embryon commence à métaboliser les réserves de la graine. La radicule, puis la tigelle, s'allongent. Rapidement les chloroplastes deviennent actifs et permettent un développement autonome et de cette manière une nouvelle plante est donnée.</a:t>
            </a:r>
          </a:p>
        </p:txBody>
      </p:sp>
    </p:spTree>
    <p:extLst>
      <p:ext uri="{BB962C8B-B14F-4D97-AF65-F5344CB8AC3E}">
        <p14:creationId xmlns:p14="http://schemas.microsoft.com/office/powerpoint/2010/main" val="4277138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5805" t="15625" r="27525" b="27734"/>
          <a:stretch>
            <a:fillRect/>
          </a:stretch>
        </p:blipFill>
        <p:spPr bwMode="auto">
          <a:xfrm>
            <a:off x="1500566" y="132768"/>
            <a:ext cx="9123124" cy="6582381"/>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5805" t="46875" r="38507" b="9179"/>
          <a:stretch>
            <a:fillRect/>
          </a:stretch>
        </p:blipFill>
        <p:spPr bwMode="auto">
          <a:xfrm>
            <a:off x="2000222" y="714356"/>
            <a:ext cx="8024869" cy="595683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l="28550" t="10742" r="25878" b="20898"/>
          <a:stretch>
            <a:fillRect/>
          </a:stretch>
        </p:blipFill>
        <p:spPr bwMode="auto">
          <a:xfrm>
            <a:off x="2309786" y="194494"/>
            <a:ext cx="7643866" cy="6163464"/>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l="25805" t="33203" r="26427" b="13086"/>
          <a:stretch>
            <a:fillRect/>
          </a:stretch>
        </p:blipFill>
        <p:spPr bwMode="auto">
          <a:xfrm>
            <a:off x="1809720" y="112472"/>
            <a:ext cx="8749206" cy="6316925"/>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l="25256" t="30273" r="23682" b="12109"/>
          <a:stretch>
            <a:fillRect/>
          </a:stretch>
        </p:blipFill>
        <p:spPr bwMode="auto">
          <a:xfrm>
            <a:off x="1683795" y="571480"/>
            <a:ext cx="8895848" cy="564360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r="37638"/>
          <a:stretch/>
        </p:blipFill>
        <p:spPr>
          <a:xfrm>
            <a:off x="385011" y="0"/>
            <a:ext cx="5322862" cy="4181326"/>
          </a:xfrm>
          <a:prstGeom prst="rect">
            <a:avLst/>
          </a:prstGeom>
        </p:spPr>
      </p:pic>
      <p:pic>
        <p:nvPicPr>
          <p:cNvPr id="3" name="Image 2"/>
          <p:cNvPicPr>
            <a:picLocks noChangeAspect="1"/>
          </p:cNvPicPr>
          <p:nvPr/>
        </p:nvPicPr>
        <p:blipFill>
          <a:blip r:embed="rId3"/>
          <a:stretch>
            <a:fillRect/>
          </a:stretch>
        </p:blipFill>
        <p:spPr>
          <a:xfrm>
            <a:off x="6456040" y="3717032"/>
            <a:ext cx="5613537" cy="2975174"/>
          </a:xfrm>
          <a:prstGeom prst="rect">
            <a:avLst/>
          </a:prstGeom>
        </p:spPr>
      </p:pic>
    </p:spTree>
    <p:extLst>
      <p:ext uri="{BB962C8B-B14F-4D97-AF65-F5344CB8AC3E}">
        <p14:creationId xmlns:p14="http://schemas.microsoft.com/office/powerpoint/2010/main" val="2104464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l="25805" t="27344" r="24231" b="14062"/>
          <a:stretch>
            <a:fillRect/>
          </a:stretch>
        </p:blipFill>
        <p:spPr bwMode="auto">
          <a:xfrm>
            <a:off x="1652556" y="642918"/>
            <a:ext cx="8801162" cy="5802964"/>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afd-ld.org/~fdp_bio/img/fig29.gif"/>
          <p:cNvPicPr/>
          <p:nvPr/>
        </p:nvPicPr>
        <p:blipFill>
          <a:blip r:embed="rId2" cstate="print">
            <a:duotone>
              <a:prstClr val="black"/>
              <a:schemeClr val="accent1">
                <a:tint val="45000"/>
                <a:satMod val="400000"/>
              </a:schemeClr>
            </a:duotone>
          </a:blip>
          <a:srcRect/>
          <a:stretch>
            <a:fillRect/>
          </a:stretch>
        </p:blipFill>
        <p:spPr bwMode="auto">
          <a:xfrm>
            <a:off x="2207569" y="116632"/>
            <a:ext cx="7416823" cy="6525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6" name="AutoShape 2" descr="data:image/jpeg;base64,/9j/4AAQSkZJRgABAQAAAQABAAD/2wCEAAkGBxQSERQUERQUFRUWFBUUFhUVFBcYFxgVFxcWGBYYGhQYHCggGBwmGxQYITEhJSktLi4uFx8zODMtNygtLisBCgoKDg0OGxAQGywmICUsLCwvNywsLywsLywsLCw0LCwtLCwvLCwsLywsLCwvLCw0LCwsLCwsLCwsLCwsLCwsLP/AABEIAMABBgMBIgACEQEDEQH/xAAbAAABBQEBAAAAAAAAAAAAAAAAAQIEBQYDB//EAD8QAAEDAgMFBQYEBQMEAwAAAAEAAhEDIQQSMQVBUWFxBhMigZEyUqGxwfAjQmLRFHKCkuEzorIkQ1PxNMLS/8QAGgEAAgMBAQAAAAAAAAAAAAAAAAMBAgQFBv/EADERAAICAQMCAwYGAgMAAAAAAAABAgMREiExBEETUWEFcYGRodEiIzKxwfEz8BRC4f/aAAwDAQACEQMRAD8Ayu2dpuo5A0NOaSc07osI33XfZuPZWEtADh7TTEj9xzVX2iLnODYhoGYO4nhKqaRfScHCWuGhix+hCs+pcLGnuhUaVKCfc2zaTRo0X1sE7uxwHoFVYDbjHAd4Qx2n6SeR3eatWPBiCDIkQdRxW6FkZrKYicJReGMdhGHVjP7QqvZtMUsVVYBZzJbfTQg89T6eRuSYVBi9oN7+nUbMBpD7cJ0M3sUq5xTi3/qJr1PKNCxsaJmIxAaHHXKCSB0m/BdaFE1KZfnawRIa6RUcJi1o9D6KPjmgUakW8Dj8CruzVBuHYjRhrUZ/EbX7yBXY0sBBy0yWum+8kyL/ACVrsx7HuPdUG02N/MSXVCeZnKOgHmqLAbONd8wQ0G7voOJWtpUhTZDRDWgk9BqSsXSVzf5k3t+4+6SS0I6oTMM4upU6haWioC5oJvAcWzyBiRyT104yUllGNrDwxUqRKrEAhCFIAlQhAAhCEAKhCVzSLEQedkAIhCEACEIQAIQhAAhCEACEIQAIQhBBBTe6b7rfQLhj8QadMvDc0RblIkqLgtuU3wHeB3A6eTlndkNWl8jlGWMom41z2tDqWrTMQDI3iFwdtWhVLR3fiIu0tDhm5ToOqsAVUYPZxbiC6PCJIP8ANu+KVZGSsTj35GQktLTJv8CDqSP0tMtH9LpB9FA2zh3NiocrgCASBldBte5B15K7Ci7VZmo1B+knzFx8le2tODwUhNqSZLFY1ctR5kljY4AQNAouLaaodTaYafC9/Di1vE7juHWyjbKrGpSY1sgNaA92+35W+USd26+lqxoAAFgNAFaCi4LC2Cbak88jMPQDGhrRAAj/AD1VVttxqPbRpzmddxEw1hiZV1Fp3adTwHE/ZgXUbBYbLJMZ3e1BJHICdwn4lRZDxGodu/2CD05k+ex3ZDWBsw1ogSYAHU2ATgZ0IPMGR6hVHabEZaWTe8x/SLn6DzXLsq92RwgZMxIO+dIHK0/+1Hj/AJvhpBo/BqZehKkSrUJBKkQgBUIQgAT8hgGDBMAxYkagHebhMWzwm2cO3LTpVGsGXNkcHES4kluaDBE/FZ+ovVSyxtdetnHYeyxh3mpXIa4AZBIETMk5hqLC3EqTtbaNFmKpuq03OimHCA0uIeSGlwMTGV1t02Te0ZIoye6cZOeJORp0OaBoR00sVTYut/CZsS+oH1KgMua4udTBygOaHgaC0k74gDTjy6qzxHKfHb7GtVpLCLrCVsNWqudkpG+XI5rmyZgEC4drvj6qNj+zrKk1KLsjSTLInLETlAOkAnrGm7BU+0QfnfVqvfVuWEMAAAu0GDfU9I3rR7O21Wd3bQWtggtADQ3M4RL7eIw51r79Uqrqr635rv8AF+v8BKEJbMjY/CGk/K4g2kRvB0sbjRR1osZ/F1AaQY3JA/0mjK4C4Od3imwtI3COOeIXoKZucE3yYrI6XhCIQhNKAhCWEAIhCEACEIQQQCARB0KxO0MPkqPaBYOMDkdPgtsEndiZgTxgT6rJdT4mDRXZoKPZGGxAaMri0cHiQLjQG/yV2KTt9Q/0taPmCuqcFeFaisZZWdmp5wchRPvv9W/RqZWweYEZ6gkRYj9lJATldwTRXLKTsy7LSe1xAy1CLmNwG/mrpjszTAcDoCQAOZg3PCDHG+hqdm0w3E12kakVB/UN3qVcpVGXDD7bDLcas+YCYAJJgQJM2+nGyVc31QDGp90a+m4czZNNIu9vQ/lGhH6jv6adU7PaIvHdlFWwT8VWc6S2k05A7iG2OXzm6v8ADYdtNoYwQBonsaAIAAA0AED0TlWqpQy+75JnPVt2BKgBCcLBKhCCQQhK0wZOgvqBbqbDzQ3gBWsJEgEjiBbQnXoCfJRa+Da45h4Xe8OXH0Wn2r2wpOaBTl1J5yVCIBDrDXfa2bkLKjqthxEzBIkb+axV219TmLXA+dcqt0yzw226zmNp4gMNAu8cAh5YXAmco8R3cTM75XLtTsAYsF2F7sAM8UE027ySQ4ACIAO+4USlLoaTAudQNLgZjorLY+2mYSnU1qPkEEtL7OgflBESDf8AZcvqaJws3/TznuaK5qSXmZbZ3ZGk5+QCvUdTDnVfG1rSQBJByxSaDME5jotR2dwLqc5xmDnCo1jsveeFxAOQnxOBI5GAN4Vjj+0wq4d9VrXNcMrXuIADhOgfJOUhzgN4kqoxm2Q+rTzPcKhaC6IALTYxUy52gkXyuFhzCy4beG8988dy6XmaChjgWPqPqAtpucT3c5tYFn3BNoGvCbLObXxIqVnvBJBIuWhpMACSASpG0dl0mlhpUhRJcWusQwzJDmWs2AbADUWMqFjMMaby0md4cAQHA6ESPu67Ps+qNcdnuZb23tg4ICVC6RmESoQgASFKkIQAiEsIQBACcEgUTa+INOi5zbOgAdSQPW8pMpaYtsYll4JoTgspsXa5Y7LVcS129xnKep3LVhVqtjYsomdbg9yXWwkZcjg/M3NwjiLlRS4RMiOKYWETkygnVxaC4ccrxDm+RjkinQAjUkb3GT8dPJRX4uWpYJnowmisr4vJiGO8OV5yF0CwGnj/AKj6KdVrkgkODGDWof8A6A/8jbgCom1sNmAYTlaXh4qG4YZAcCNTOY6cToBKkVW0+57rvqTzkyy144QJbMjdKQpaJSWfX4jXHVBPH9HXBVaRkUntdvMGXHmZ8R81LXnlZ7mOBEtc02IsQQriht3FVSA1+Y7/AMKm4k7y5xbPW6pX12yTj8iZdP3TNZCITKBcWjvMuePFlENnfA4LouimZGhEqEKwAhCVBAJlWmHNLToQQehsnoQ1lYZJSYCmaTjTrFrady1x0cTG8X3ablJ2jtelRsxxrACCW2gjdmkhw571Kx+DbVZld1B3g8Vn27Ld3mR49o67iBqQei410LOmkvD4b59/ZmuDhYsy5NOxwIBGhUSrjnUakUyA54AEgETJIJad0k/3KU5m9uvDcf26qjoPc/GVnNiKVMAzumBHXMCOtrytXVPKUZc5+ncVTzksNnPdXae9zE5iS1xdYyYOWYiJ8kYqix0MYxjmgGTTbllxN/xBAcOc9LXPahRzS57ADNtCSOdvuFKix4DU7gEuHTKdf41hfX/wtOxqeYszuJwj6RFXMGus0NBLrW8LeVh6LSOxD3huc3DQItbjpzlQnYcPqB5Jyt9gEFp6kG4M7uQUtN6ShRbmuO2fLzIttckkwQhC3GcEJUIARCVCAEQlQgCACqnbGAq1T4XDJA8MkX4m11atTgs9lasWGNjJxeUZI9n6w0DT/UPrCstlOxFLwPplzZgEOBIHI6EcjCvAnBLh0yg8xbGO9yWGkcjWPuP/ANv/AOkoxLd4cIvdjx8YhdpQFow/MTlHKnVp1PC0tcd4BBI3aajVUGCwTMz6eJaZaLElwMBxE68wtG+kHe0Aeon5rO7UoiliGGSGPAEcpDXjkIPxWa6LUlJpeXzHVPZxO+H2EHuzOJDZlod7RbxJtCusLg2UxDGgfP1XdCdXTCG8ULnZKXIJUJtWqGNLnaD5nQeZsmSkorLKJNvCG4up3bM0STAa33idAnsM2JaXRLg0i3GwPhHVUjzUY2piKxOaD3TDo0mwMcb/ADVd2WpF1YkEgNEuIPtE6A/EnoscbrPESa5+i+5odcNL9DWhLCVC3GYSEqEqkBIXHFYYPHBwu13A8bajiF3SqsoqSwwTxwRMDiHPeGuAsS0tEZ51BG51r3iY1VT2XLXms4FxmqXQdJ8UGOMOI8zxVpjqUTUAJIYQ6NY3O8j8CTuVN2OouNJ0khveOsLFxhoMnWBEQOa5sIzV2iTzjdGtuLr1I0ecbr/IdT9B8Epvru04A8h9deaUBQdqbSFANlrnlxgNat8sRWqbMyy3iJNSpmHcSxpcMriAS3gd4XSExPKyVANPBdcJhXVHQ3zJsAOZUXFkw2JtcRpO8kTfcFMwe1ABvIG+4vyuudb7Q0ycUh0ak92yzGzabGy6Xu5GGjy1Kr8dQaILDY6jgfv5Lm/HAuJbN7CTabSZ3KFTxTXOht5uSDa0X+KRR1U5WpN8kzjFLY7IQhdkzghKlQBWhOTQnBLLChKE0ibFUmJrVsMAGw+lPhzCSP05tR8uEaJdlmjdrYvCGrbuX4Ccqtm36JAMuaYEtLZg74LZBHO2uilOxLiJp03G1i6GjlYnN8FKti1lPISrknholqq7SYdr6YBexjg6QXmBwOgJPkDoqjEbbxDH3cGnQs7sR/un1lVD673Olzi53vOMn1Kw29YpxcUjVX0+HqbN1srEB9JsODi3wkjNEgD3gDw1C7nEtnLMneGguI6xp5rK7J2n3AcHl8mPA0QTImS4jw2I0uVa0e0OHDBAc3WGBot8h5hPh1Sa/E8MVOh5zEvJG4T109BcjzCHiYJvlmNwE62Fp5m6zVDtTM5qW+0G8cyTf0CvG1TU9glrPf3u/l4D9W/dxTK7YWcbspKEo8lXtpjsRUbRpxDfFUdNgTYA87G3NWmzsC2izK3qSdSeJXelRa0Q0ADlx4nieZT1eFSTc3yysp5WlcAhCE4UQNp4sgDuy4QTnI3HcAn7LxneNM+03XmNxXephWO1aL/e5chs9ovTLmHi28jgQ6RFh6LnQp6mFzsbTXl6GjXW4acbktCaCRqJ6W+BP1StqAmJvwNj6Fb1NdxOlnDaVYso1iNe6qD1Y4fVV/ZBsYRnMvP+9w+ikdoXgYeoCQC5pa0ExJO70lV2w8cxlCnTfUYyJBuc2YuLiNPCBIv6cUicoxtz3x/I2Kbr+JeurXytEnfwHU7umqZSwgD87iXPiJ0AHAN0HxPNW+yMK1zXiwIEiRIjfvHquO1Ia78EjvA0nI0kAO4kkkwLQOaTd1UYNqSy18i0KXKOrOxHhCxp2nXouhz3iDo4z87LQ7J2s2sINnj0PTnyU09fGctLWP2Eyhgu8E9sw4bwQYGv3C4bbY1gmnJnWLEHieX7LmarQQ0kSdBN/RRauJJrMpkkiM3lcCemWZ4BZOupWXZH3P3jK5f9SPjaDzRy07uPiMTIPCB8k7Y+AFJpJdJdqXeHTcGnT5q3FYNnumgT+c3d5TouDmAmTc8Tc+pU9H09sXqwl5Z+39EWSXA3ON0u6C3qYTglQurXGa/XLPwx/vzFMEIQmEFaE4JoTgllmKipSDgQ4SDqEoShDWdmBEwWy2UiXNuTvO7oplSmHAg6FKE5RGEUsJbEuTbywc6mWtp16DXNaID2NEjmW6z0nyVZjdkYTMBTIac02cYIAFnMeSRM8lZpcqzS6OLlkdHqJJYMn2hwjs7TAEgAOFmkjTXQxAjkFnqtMg3nX0W/2ps8PpODQA6JbFvELj6jzVBWp/xLHPAAfTYybXeLgk9A0eh5LJfU4z2XO4+qxOO5F7PYQ1KzQbtb4ncIGnqbL0KlhswmWjrP3Cp9gYAUaQ950OcfkOgH1VvSr5Gvk2gdZndzWlRlTTmPIpuNlml8HNzmtcQ4iQJLQfEbwBl1vI9UFVWzdmuFR1asZqOJIbNmgmfMq1WilT5mJs05xEFyp4hri4NMlpAdG4mbTxso22ceKFIu36NHNZvsw2sauZpOQkGpOhifjJPqqzvxYoL4kxrzFyZskqVrem7eBr1QQtGVnArDxkEj2AiCARzSoUvfYCl7S4YdzmmzXAwbxPh11/Ms9sfZprVYI8IMvP6eHnotT2kbOFq/yj/kFF7H0g2gXXLnO0vADQAJ+OnwsudbTF3I1Qm/CZoGVCyXQTZwDQYLpEETuF9VDdSc2S2C4nxEzc9d30Uk89ULRZ00bMuXL+glWNLC4KjaeznVBD6cO9+5txjgqF2FqYeo0niCDyB5Le4fExZwlp4QD5GFF2jsqjXblFQ0z7WlpjQDSf3XHs6W2t8begzMZIyAxLnVM0yZmeaudnUnPquqPP5Q2BoTw6CAepVCx7qT/Zh2oDhHQwtLgcW19EFpkmc2gOabwByhJosVVjlbwln3vsVa22LBrgdCD0SqkGNbQu82920nhA+qqcR2oqk+DK0bhEn1K6lHtOM6tbW/kL0NvY2UJFkMN2keT43ZTpmE/G6sWdoALE5vKfiAqr2qlLE4Ne7cHBovkJKTpaDBEgGDqJ3IXVTTWShWtTwmhOCoWBR6e0KZeaecZgYg2vwBNieikrJdpKAZWkfnGaOB0n4T6pN1rrSeBlUFN4ZsAnLF7P25UpnxHvGcHajo5aPA7WFX2adXSZLQAdfzZo3KYdRCfDJnRKJZJQuDXPM+FreHizEdWgAehSDDuPtVHHk2Gj4DN8U3V6C8EklZWlVZTxjmtcCypmaYMgZ7x5OEea0jsIwxmaHRpnl8dC6YVX2i2eDT7ym0NdTOawA8O/018is98ZNavIbU4qWPMt8E7NTYeLG+sCV1F9QNeumhVbsDEZ6IG9pII5Ey0eh+CtE6D1pMpNaW0CVNc8ASfvlG88k0Nze1prl+RPE8tBz1V2+yKJd2U20NnuxVQGSykyQJBzOO8gG0aQVcYXDtptDWCAPuTxK7IVIVqLb7smU3Lbsc61LMOe48P8ck7DYsH8OoAx49kj2XRwP0/ZOCSpTBEHqOR3Ec0u6jVJTjtJfUvXbpWl7pjkJ1ECAHTItn1J5ub9R6FPfQIEiHN95tx572nkYKcpeewtryKvb4/wCmq/yfUJnZ0RhmbgMwJJgTmcNfJdtt/wDx6v8AIVD7I4U1aILqrmiXZQNJzGTBssnU2uqepLO38joLNePUsqmMpt1qMG72gfloulOoHCWua4fpIPyS4jZ9NrgHkPLpAtw4jTeomL2W1vjDX0x72U+F3Fr2zYwsa9p2J7xWCHUTHOABJsBcnkqQ9pqYdGUlpJAcDeBacvXdayj7X2kTQLA4FxMF7SILB+a2k2CzdEZjAmSYA3z0V+o61vHhvHcI14jlml7R1Gv7t7TIyOII4Etj4yuWI7PPbSBpEmpHjbmgGdzemnNNw+HcwNFRsZXB0HUgXjkJhTH7fhw0ib2Fx81lXVU2ScrFzjjt6kPK2RlKmCqA+Km8dWkfRH8Md7St5jtrMpATJLhIA4HQk7lVjtI4mzGBo1lxJ5xH7Qm210wenX9AU2+xl24JzjDWuPKP2Wq2HsItPeV7utDSZiNJ4mwtuhXWHxjHgFrhcTBMH0XdbKOmqzq1aisptiISoXQFFUE4JrU4KhdjgoO09lNr5ZJaRvAmRwhTkoVZQUlhkxk4vKK/CbDpMvlzHi6/w0UrG4ruwDlLrgfZUgILZEG4OqjQoxxDYnW28y3Gd9E5mPDhcsLfFG8gfmA4hdabwRI0KivoVA6WVJjRtUF4A/SSZauVFmIDzPdFpvq4ZeQEaKkJ2ZxNfIvKNbWYsskESIIkG3ko4ZUOr2D+Vh+Zd9ErcO7fUef7B8mpzfoKx6md2bUOGxTqTj4XQAT/ALD9PVaqpUDRJ/zPADeVm+0mx/B3jC8ubd2ZxcS3qeH7qV2ZrGq01Kji57TkAOjWwLgcTeTyWepyj+X8vcOsSktfzLikwk5na7m+7+54nyHPskCVaUsCG8glQhWIBRsRjxTcQW5jlJAPsk3iYIMTwVf2m2q6gxuSMz5uRMARcc7rjsXFOxjHd80DJlAe2xLjObz0ndcLF1Fk5ZrqeJD4QSWuXBwO3qnvEAuBLBEAA6LUtcQZBIItIMHncLM4zs+5oLqZDt+XQnpunzWg2fW72AR3brZmu1aT8xwOhSejU4aldnz3+pa7TLGgidonvNB+UMjKc1oMbyIOW3CAofY8zhQOD3D4z9VoNr4ECjUBcZLKgjKPcJmZMi3xWT7EYv8ADfSDJOcvz5oABDQBEXu0n9k1W1uxY3WMEuuarefeXO26Ln0xHtNeCDpY210Go14KFszHHCk5Xl7jYgGGASd/tONzpA5uCt6eHAMuJc7id38o0b8+ZXLamOZRZmfeTAbvJ+96VPoI7tPCFqbztyT6XZ6jUpy5vtkVS8udnJcJnNqBecotMrPbW7INYHPw75NjDze2sPEbuS77HxzsQS7IG0gMsGCS+1wY0A+YVsymMzYAmY4Tyny+Cyy6TFbsUs4Lue+GjCPq1GQJm1817nXnuTKdaL+EnzC2dYU2ValV0NJ8PPnb0VTWw9Kq7Mwik8GRnIDXcyPyn7usvgwcE9Sy+xRvczTnuqOJcRJA1MeTd0fsuv8ABuNszI6iee9XO2tnUnEPZUpgn2m5gRPEFsqlOzCT+E5r7wbhpnkCb+Sq5ZfJb3CV/AbHMeV79VM2NtqqxwBlzPd68OCi0dlVC4NyuaT7zSBzNwtfs3ZQYBI0vcCZteYn1/ynUVyc1o58/Ih4S3LOEJYSr0ZnKcJwTWpwSy45KAgJQpIFCVAShACpUAKs22cQAO40jxEAF08gd3S6ic1FZZMVqeCwrV2sEvcGjiTCYzHU3NcWODw2ZyzwnQiVhMdXql01JLtPECCI4N+9VL2DiXCqBnDQ8FhJgjiLG2oA81i/5cpSxFGxdNFRyzdU4dT8WUuIkgXGU2Ines9spv8ADYh9I+w/xMPy/ZW9GnUHtVGu6sAGnI681C23QzsmAHs8TSDII/M3lI+QRpnGGqXK/YjVByxHhlylUTZ1cuYM1nACZ15FSluhNTjqRlnFxeGKlVfhsaXVCARkJLQN/hkuPqLcl3qVS5xZTtHtv93kOL+W7U7gaRtUlle4l1tPDM7t7BvxOJyU/ZY0Nc78rZkmTxvpqtJgMG2jTaxmg3nUneTzK6Yeg1ghgAGvU7yTqTzK6orq0tyfLCdmpJLhCLnXoBwvIO4ixHQ/TRK6uA4MIMuEg7pE204AndouiunGaa57FMOJU7Y2hiG0hTcRlBI70WJaR7L5s0/O3RU3Y/EtpNqBwdmL4EDc0XBJ01WqxhilUsDNN4IOh8J+/JUPYHBd7SqeKPxfFLc0gsb0MyeO5crqVLp3mHwNam7K8Mk1e0TTDWN/EzhpBBIIm8GdfJUnaGu6rVuMsAACZAGpNvvRarG7LYw5wGuykg5LOqVD4WMYDqb9BxsYrKuwsRSzPNM1HP1DXtcGj3QJzEbjxhYpdTbKOJMrFad8FFUe5uUtdGQENAMQDMkRvJ16rU7G2katOf8AuMaXG1j+UO+JtyWY2oXhp7ym9hMe00gQNBJtr8lJ2ER3NZ4cQ7uy2NNSJM77fNLds1W0nzsVxvkXH4lrcxdc3tOpVK7EEmT+6tsB2erVfYpTmGYS5olvLM7n8Vpti9lzR8danTcTbI4B2UcRIglUjWq9nyCRhabC82MncPvRTKOzH74d+lrgfiF6dh8M0GO7p24sZYcraJ1SGb8g4CI9IVvxN4RZpGBweyMW2HUs4jdFukOsY5rS4Vz4iqAHjWNPmpdbETp6/tw/wuK7HQ0WQeqW3oInJcIWUJpKF0hZUNXRq5hPCWWHhOATQU8KQFCcE1OCAFBSpEoQAjmg2IB6iVyq4Ck6M1Nhji0KPs/a9KsS1huNAbSOI4hWCjTGW+ET+KJxbgqY0p0/7G/sn/wlP/xs/sb+y6hKp0R8iNTKCu3+Frh7R+FUsQNA7hy4jor9rpEi4NwVwx2EbVpuY7QjXgdxWV2dtCrRe7DkgEvDQ51wwkgFw42uB0WaP5M8dnx9h/8Alh6r9i+/h5quDHXEhzoHga7KQBxeY8hc7gbOjSDGhrRAH2b7zN5XLCUQwFoBgGJNyTAJcTvJJMlSE6qCihdk8sEqRKmiisquLMU0uzFr2Oa0x4Wv8Nid0hsDrCs02pTDgQ4SDYgrhSeWEMeSZ9h53/pd+r5jnKVCKrbXZvJdvUdMZ/pv/kd/xKzvYiplw9Yl2VoqS4yQMoa0mSCDC0WM/wBN/wDI7/iVkuyeUg944NYHgw4gB9X8nk0CY4xwS70pTims8jK/8b+BtNn4jMRUqMIgRRpiPw2nV0GIqO38BDfemdVxzABDHPMaWAHUn6SoIMpYSX7Oqe+5XxpBtbFmpQezIKYyuNjmNhYXEDy9VQ7KwDO5FiS/M09CRz4T8Va7TfFGof0EeZsPiVQYPa7KY8UuymQBAuRET67lj6umuucIrjuTGTeWzUi2lo0i0KQMa/QmeoHz1WLqdq35hDGgcLkx1n6K4wW3qVQgeJriQIItJ0ghbfH6a14kvmimJLguji3+9HRo+sqPVcTcmTxKfCY5aoU1w3iirk3ycksolInECpEJEAVjU4JgTgll2h4K6hcgnAoIOiUJoKcCgnA5KmhOBQwwebsD6bpFnNPmCNy2+x9ovqMBfSeNfEIgxF7kayprsOwmS1pPEtE+q7LLTTOHMth87oyX6Rri+8Bo0glx8/CB9UUg+fE5h5ZHD4508Jy049RGfQRkhsEyfeyiT9Pgsx2j2Kcpqte95HtZonLuIgDRalBCpZSpL1LQscXkh7Gxve0g7fYO6xdT1l6H/SYjJ/2n3b04dQfhC04KiieY4fKLXR31LhioQhPE4FCZVpBzS1wkH7BnceaeomOruaWBntOdGki0TPARfyVLJKMcsmEcvBQbY285odRZ4iCWOe4RI8TSMvHS/I2VXsnZ/fMe1rfGH5s0w3LlHhPMnRaDtJscPa+qyzg0uI3Oga8jHyUPsTSDqdV0uDhVsQSPyjUaHXeuVdXdOTg/gaU46Moru5xFD/yMHESB6ixXHF4uq+C97zBtfQ8VuXYh7f8AU8QFw5rRrxIzAetlAx1NtZpDSA98ZnV8jMo4tAOsRwWJ22weiWUUwnujO0tq1HNNNxztcR7RuMsGx4WFuShGqBmB1mw5H5LqzD5XundaRp5K32BsxlR0vAc2YiYvzdrCrZZq/U8k4RV4XCt/MZ04/G2vRS6eEewh9IgEGxIEyevzgLaOwdNogUabeBLB8xPwXJ1Cm72qVOSBLmZmOtzBlL1NPOS2DDNxdWnULg92aTmM2J6aFafY+2BWGV0B4vwDhxA48l3xmx6L8wGZpJzf6hJ9XzaFGp9n20XNfTd4hrm3jgIH3C3dN1FkZJZ2KTgmWiE6EhC7yZnEQhCk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48" name="AutoShape 4" descr="data:image/jpeg;base64,/9j/4AAQSkZJRgABAQAAAQABAAD/2wCEAAkGBxQSERQUERQUFRUWFBUUFhUVFBcYFxgVFxcWGBYYGhQYHCggGBwmGxQYITEhJSktLi4uFx8zODMtNygtLisBCgoKDg0OGxAQGywmICUsLCwvNywsLywsLywsLCw0LCwtLCwvLCwsLywsLCwvLCw0LCwsLCwsLCwsLCwsLCwsLP/AABEIAMABBgMBIgACEQEDEQH/xAAbAAABBQEBAAAAAAAAAAAAAAAAAQIEBQYDB//EAD8QAAEDAgMFBQYEBQMEAwAAAAEAAhEDIQQSMQVBUWFxBhMigZEyUqGxwfAjQmLRFHKCkuEzorIkQ1PxNMLS/8QAGgEAAgMBAQAAAAAAAAAAAAAAAAMBAgQFBv/EADERAAICAQMCAwYGAgMAAAAAAAABAgMREiExBEETUWEFcYGRodEiIzKxwfEz8BRC4f/aAAwDAQACEQMRAD8Ayu2dpuo5A0NOaSc07osI33XfZuPZWEtADh7TTEj9xzVX2iLnODYhoGYO4nhKqaRfScHCWuGhix+hCs+pcLGnuhUaVKCfc2zaTRo0X1sE7uxwHoFVYDbjHAd4Qx2n6SeR3eatWPBiCDIkQdRxW6FkZrKYicJReGMdhGHVjP7QqvZtMUsVVYBZzJbfTQg89T6eRuSYVBi9oN7+nUbMBpD7cJ0M3sUq5xTi3/qJr1PKNCxsaJmIxAaHHXKCSB0m/BdaFE1KZfnawRIa6RUcJi1o9D6KPjmgUakW8Dj8CruzVBuHYjRhrUZ/EbX7yBXY0sBBy0yWum+8kyL/ACVrsx7HuPdUG02N/MSXVCeZnKOgHmqLAbONd8wQ0G7voOJWtpUhTZDRDWgk9BqSsXSVzf5k3t+4+6SS0I6oTMM4upU6haWioC5oJvAcWzyBiRyT104yUllGNrDwxUqRKrEAhCFIAlQhAAhCEAKhCVzSLEQedkAIhCEACEIQAIQhAAhCEACEIQAIQhBBBTe6b7rfQLhj8QadMvDc0RblIkqLgtuU3wHeB3A6eTlndkNWl8jlGWMom41z2tDqWrTMQDI3iFwdtWhVLR3fiIu0tDhm5ToOqsAVUYPZxbiC6PCJIP8ANu+KVZGSsTj35GQktLTJv8CDqSP0tMtH9LpB9FA2zh3NiocrgCASBldBte5B15K7Ci7VZmo1B+knzFx8le2tODwUhNqSZLFY1ctR5kljY4AQNAouLaaodTaYafC9/Di1vE7juHWyjbKrGpSY1sgNaA92+35W+USd26+lqxoAAFgNAFaCi4LC2Cbak88jMPQDGhrRAAj/AD1VVttxqPbRpzmddxEw1hiZV1Fp3adTwHE/ZgXUbBYbLJMZ3e1BJHICdwn4lRZDxGodu/2CD05k+ex3ZDWBsw1ogSYAHU2ATgZ0IPMGR6hVHabEZaWTe8x/SLn6DzXLsq92RwgZMxIO+dIHK0/+1Hj/AJvhpBo/BqZehKkSrUJBKkQgBUIQgAT8hgGDBMAxYkagHebhMWzwm2cO3LTpVGsGXNkcHES4kluaDBE/FZ+ovVSyxtdetnHYeyxh3mpXIa4AZBIETMk5hqLC3EqTtbaNFmKpuq03OimHCA0uIeSGlwMTGV1t02Te0ZIoye6cZOeJORp0OaBoR00sVTYut/CZsS+oH1KgMua4udTBygOaHgaC0k74gDTjy6qzxHKfHb7GtVpLCLrCVsNWqudkpG+XI5rmyZgEC4drvj6qNj+zrKk1KLsjSTLInLETlAOkAnrGm7BU+0QfnfVqvfVuWEMAAAu0GDfU9I3rR7O21Wd3bQWtggtADQ3M4RL7eIw51r79Uqrqr635rv8AF+v8BKEJbMjY/CGk/K4g2kRvB0sbjRR1osZ/F1AaQY3JA/0mjK4C4Od3imwtI3COOeIXoKZucE3yYrI6XhCIQhNKAhCWEAIhCEACEIQQQCARB0KxO0MPkqPaBYOMDkdPgtsEndiZgTxgT6rJdT4mDRXZoKPZGGxAaMri0cHiQLjQG/yV2KTt9Q/0taPmCuqcFeFaisZZWdmp5wchRPvv9W/RqZWweYEZ6gkRYj9lJATldwTRXLKTsy7LSe1xAy1CLmNwG/mrpjszTAcDoCQAOZg3PCDHG+hqdm0w3E12kakVB/UN3qVcpVGXDD7bDLcas+YCYAJJgQJM2+nGyVc31QDGp90a+m4czZNNIu9vQ/lGhH6jv6adU7PaIvHdlFWwT8VWc6S2k05A7iG2OXzm6v8ADYdtNoYwQBonsaAIAAA0AED0TlWqpQy+75JnPVt2BKgBCcLBKhCCQQhK0wZOgvqBbqbDzQ3gBWsJEgEjiBbQnXoCfJRa+Da45h4Xe8OXH0Wn2r2wpOaBTl1J5yVCIBDrDXfa2bkLKjqthxEzBIkb+axV219TmLXA+dcqt0yzw226zmNp4gMNAu8cAh5YXAmco8R3cTM75XLtTsAYsF2F7sAM8UE027ySQ4ACIAO+4USlLoaTAudQNLgZjorLY+2mYSnU1qPkEEtL7OgflBESDf8AZcvqaJws3/TznuaK5qSXmZbZ3ZGk5+QCvUdTDnVfG1rSQBJByxSaDME5jotR2dwLqc5xmDnCo1jsveeFxAOQnxOBI5GAN4Vjj+0wq4d9VrXNcMrXuIADhOgfJOUhzgN4kqoxm2Q+rTzPcKhaC6IALTYxUy52gkXyuFhzCy4beG8988dy6XmaChjgWPqPqAtpucT3c5tYFn3BNoGvCbLObXxIqVnvBJBIuWhpMACSASpG0dl0mlhpUhRJcWusQwzJDmWs2AbADUWMqFjMMaby0md4cAQHA6ESPu67Ps+qNcdnuZb23tg4ICVC6RmESoQgASFKkIQAiEsIQBACcEgUTa+INOi5zbOgAdSQPW8pMpaYtsYll4JoTgspsXa5Y7LVcS129xnKep3LVhVqtjYsomdbg9yXWwkZcjg/M3NwjiLlRS4RMiOKYWETkygnVxaC4ccrxDm+RjkinQAjUkb3GT8dPJRX4uWpYJnowmisr4vJiGO8OV5yF0CwGnj/AKj6KdVrkgkODGDWof8A6A/8jbgCom1sNmAYTlaXh4qG4YZAcCNTOY6cToBKkVW0+57rvqTzkyy144QJbMjdKQpaJSWfX4jXHVBPH9HXBVaRkUntdvMGXHmZ8R81LXnlZ7mOBEtc02IsQQriht3FVSA1+Y7/AMKm4k7y5xbPW6pX12yTj8iZdP3TNZCITKBcWjvMuePFlENnfA4LouimZGhEqEKwAhCVBAJlWmHNLToQQehsnoQ1lYZJSYCmaTjTrFrady1x0cTG8X3ablJ2jtelRsxxrACCW2gjdmkhw571Kx+DbVZld1B3g8Vn27Ld3mR49o67iBqQei410LOmkvD4b59/ZmuDhYsy5NOxwIBGhUSrjnUakUyA54AEgETJIJad0k/3KU5m9uvDcf26qjoPc/GVnNiKVMAzumBHXMCOtrytXVPKUZc5+ncVTzksNnPdXae9zE5iS1xdYyYOWYiJ8kYqix0MYxjmgGTTbllxN/xBAcOc9LXPahRzS57ADNtCSOdvuFKix4DU7gEuHTKdf41hfX/wtOxqeYszuJwj6RFXMGus0NBLrW8LeVh6LSOxD3huc3DQItbjpzlQnYcPqB5Jyt9gEFp6kG4M7uQUtN6ShRbmuO2fLzIttckkwQhC3GcEJUIARCVCAEQlQgCACqnbGAq1T4XDJA8MkX4m11atTgs9lasWGNjJxeUZI9n6w0DT/UPrCstlOxFLwPplzZgEOBIHI6EcjCvAnBLh0yg8xbGO9yWGkcjWPuP/ANv/AOkoxLd4cIvdjx8YhdpQFow/MTlHKnVp1PC0tcd4BBI3aajVUGCwTMz6eJaZaLElwMBxE68wtG+kHe0Aeon5rO7UoiliGGSGPAEcpDXjkIPxWa6LUlJpeXzHVPZxO+H2EHuzOJDZlod7RbxJtCusLg2UxDGgfP1XdCdXTCG8ULnZKXIJUJtWqGNLnaD5nQeZsmSkorLKJNvCG4up3bM0STAa33idAnsM2JaXRLg0i3GwPhHVUjzUY2piKxOaD3TDo0mwMcb/ADVd2WpF1YkEgNEuIPtE6A/EnoscbrPESa5+i+5odcNL9DWhLCVC3GYSEqEqkBIXHFYYPHBwu13A8bajiF3SqsoqSwwTxwRMDiHPeGuAsS0tEZ51BG51r3iY1VT2XLXms4FxmqXQdJ8UGOMOI8zxVpjqUTUAJIYQ6NY3O8j8CTuVN2OouNJ0khveOsLFxhoMnWBEQOa5sIzV2iTzjdGtuLr1I0ecbr/IdT9B8Epvru04A8h9deaUBQdqbSFANlrnlxgNat8sRWqbMyy3iJNSpmHcSxpcMriAS3gd4XSExPKyVANPBdcJhXVHQ3zJsAOZUXFkw2JtcRpO8kTfcFMwe1ABvIG+4vyuudb7Q0ycUh0ak92yzGzabGy6Xu5GGjy1Kr8dQaILDY6jgfv5Lm/HAuJbN7CTabSZ3KFTxTXOht5uSDa0X+KRR1U5WpN8kzjFLY7IQhdkzghKlQBWhOTQnBLLChKE0ibFUmJrVsMAGw+lPhzCSP05tR8uEaJdlmjdrYvCGrbuX4Ccqtm36JAMuaYEtLZg74LZBHO2uilOxLiJp03G1i6GjlYnN8FKti1lPISrknholqq7SYdr6YBexjg6QXmBwOgJPkDoqjEbbxDH3cGnQs7sR/un1lVD673Olzi53vOMn1Kw29YpxcUjVX0+HqbN1srEB9JsODi3wkjNEgD3gDw1C7nEtnLMneGguI6xp5rK7J2n3AcHl8mPA0QTImS4jw2I0uVa0e0OHDBAc3WGBot8h5hPh1Sa/E8MVOh5zEvJG4T109BcjzCHiYJvlmNwE62Fp5m6zVDtTM5qW+0G8cyTf0CvG1TU9glrPf3u/l4D9W/dxTK7YWcbspKEo8lXtpjsRUbRpxDfFUdNgTYA87G3NWmzsC2izK3qSdSeJXelRa0Q0ADlx4nieZT1eFSTc3yysp5WlcAhCE4UQNp4sgDuy4QTnI3HcAn7LxneNM+03XmNxXephWO1aL/e5chs9ovTLmHi28jgQ6RFh6LnQp6mFzsbTXl6GjXW4acbktCaCRqJ6W+BP1StqAmJvwNj6Fb1NdxOlnDaVYso1iNe6qD1Y4fVV/ZBsYRnMvP+9w+ikdoXgYeoCQC5pa0ExJO70lV2w8cxlCnTfUYyJBuc2YuLiNPCBIv6cUicoxtz3x/I2Kbr+JeurXytEnfwHU7umqZSwgD87iXPiJ0AHAN0HxPNW+yMK1zXiwIEiRIjfvHquO1Ia78EjvA0nI0kAO4kkkwLQOaTd1UYNqSy18i0KXKOrOxHhCxp2nXouhz3iDo4z87LQ7J2s2sINnj0PTnyU09fGctLWP2Eyhgu8E9sw4bwQYGv3C4bbY1gmnJnWLEHieX7LmarQQ0kSdBN/RRauJJrMpkkiM3lcCemWZ4BZOupWXZH3P3jK5f9SPjaDzRy07uPiMTIPCB8k7Y+AFJpJdJdqXeHTcGnT5q3FYNnumgT+c3d5TouDmAmTc8Tc+pU9H09sXqwl5Z+39EWSXA3ON0u6C3qYTglQurXGa/XLPwx/vzFMEIQmEFaE4JoTgllmKipSDgQ4SDqEoShDWdmBEwWy2UiXNuTvO7oplSmHAg6FKE5RGEUsJbEuTbywc6mWtp16DXNaID2NEjmW6z0nyVZjdkYTMBTIac02cYIAFnMeSRM8lZpcqzS6OLlkdHqJJYMn2hwjs7TAEgAOFmkjTXQxAjkFnqtMg3nX0W/2ps8PpODQA6JbFvELj6jzVBWp/xLHPAAfTYybXeLgk9A0eh5LJfU4z2XO4+qxOO5F7PYQ1KzQbtb4ncIGnqbL0KlhswmWjrP3Cp9gYAUaQ950OcfkOgH1VvSr5Gvk2gdZndzWlRlTTmPIpuNlml8HNzmtcQ4iQJLQfEbwBl1vI9UFVWzdmuFR1asZqOJIbNmgmfMq1WilT5mJs05xEFyp4hri4NMlpAdG4mbTxso22ceKFIu36NHNZvsw2sauZpOQkGpOhifjJPqqzvxYoL4kxrzFyZskqVrem7eBr1QQtGVnArDxkEj2AiCARzSoUvfYCl7S4YdzmmzXAwbxPh11/Ms9sfZprVYI8IMvP6eHnotT2kbOFq/yj/kFF7H0g2gXXLnO0vADQAJ+OnwsudbTF3I1Qm/CZoGVCyXQTZwDQYLpEETuF9VDdSc2S2C4nxEzc9d30Uk89ULRZ00bMuXL+glWNLC4KjaeznVBD6cO9+5txjgqF2FqYeo0niCDyB5Le4fExZwlp4QD5GFF2jsqjXblFQ0z7WlpjQDSf3XHs6W2t8begzMZIyAxLnVM0yZmeaudnUnPquqPP5Q2BoTw6CAepVCx7qT/Zh2oDhHQwtLgcW19EFpkmc2gOabwByhJosVVjlbwln3vsVa22LBrgdCD0SqkGNbQu82920nhA+qqcR2oqk+DK0bhEn1K6lHtOM6tbW/kL0NvY2UJFkMN2keT43ZTpmE/G6sWdoALE5vKfiAqr2qlLE4Ne7cHBovkJKTpaDBEgGDqJ3IXVTTWShWtTwmhOCoWBR6e0KZeaecZgYg2vwBNieikrJdpKAZWkfnGaOB0n4T6pN1rrSeBlUFN4ZsAnLF7P25UpnxHvGcHajo5aPA7WFX2adXSZLQAdfzZo3KYdRCfDJnRKJZJQuDXPM+FreHizEdWgAehSDDuPtVHHk2Gj4DN8U3V6C8EklZWlVZTxjmtcCypmaYMgZ7x5OEea0jsIwxmaHRpnl8dC6YVX2i2eDT7ym0NdTOawA8O/018is98ZNavIbU4qWPMt8E7NTYeLG+sCV1F9QNeumhVbsDEZ6IG9pII5Ey0eh+CtE6D1pMpNaW0CVNc8ASfvlG88k0Nze1prl+RPE8tBz1V2+yKJd2U20NnuxVQGSykyQJBzOO8gG0aQVcYXDtptDWCAPuTxK7IVIVqLb7smU3Lbsc61LMOe48P8ck7DYsH8OoAx49kj2XRwP0/ZOCSpTBEHqOR3Ec0u6jVJTjtJfUvXbpWl7pjkJ1ECAHTItn1J5ub9R6FPfQIEiHN95tx572nkYKcpeewtryKvb4/wCmq/yfUJnZ0RhmbgMwJJgTmcNfJdtt/wDx6v8AIVD7I4U1aILqrmiXZQNJzGTBssnU2uqepLO38joLNePUsqmMpt1qMG72gfloulOoHCWua4fpIPyS4jZ9NrgHkPLpAtw4jTeomL2W1vjDX0x72U+F3Fr2zYwsa9p2J7xWCHUTHOABJsBcnkqQ9pqYdGUlpJAcDeBacvXdayj7X2kTQLA4FxMF7SILB+a2k2CzdEZjAmSYA3z0V+o61vHhvHcI14jlml7R1Gv7t7TIyOII4Etj4yuWI7PPbSBpEmpHjbmgGdzemnNNw+HcwNFRsZXB0HUgXjkJhTH7fhw0ib2Fx81lXVU2ScrFzjjt6kPK2RlKmCqA+Km8dWkfRH8Md7St5jtrMpATJLhIA4HQk7lVjtI4mzGBo1lxJ5xH7Qm210wenX9AU2+xl24JzjDWuPKP2Wq2HsItPeV7utDSZiNJ4mwtuhXWHxjHgFrhcTBMH0XdbKOmqzq1aisptiISoXQFFUE4JrU4KhdjgoO09lNr5ZJaRvAmRwhTkoVZQUlhkxk4vKK/CbDpMvlzHi6/w0UrG4ruwDlLrgfZUgILZEG4OqjQoxxDYnW28y3Gd9E5mPDhcsLfFG8gfmA4hdabwRI0KivoVA6WVJjRtUF4A/SSZauVFmIDzPdFpvq4ZeQEaKkJ2ZxNfIvKNbWYsskESIIkG3ko4ZUOr2D+Vh+Zd9ErcO7fUef7B8mpzfoKx6md2bUOGxTqTj4XQAT/ALD9PVaqpUDRJ/zPADeVm+0mx/B3jC8ubd2ZxcS3qeH7qV2ZrGq01Kji57TkAOjWwLgcTeTyWepyj+X8vcOsSktfzLikwk5na7m+7+54nyHPskCVaUsCG8glQhWIBRsRjxTcQW5jlJAPsk3iYIMTwVf2m2q6gxuSMz5uRMARcc7rjsXFOxjHd80DJlAe2xLjObz0ndcLF1Fk5ZrqeJD4QSWuXBwO3qnvEAuBLBEAA6LUtcQZBIItIMHncLM4zs+5oLqZDt+XQnpunzWg2fW72AR3brZmu1aT8xwOhSejU4aldnz3+pa7TLGgidonvNB+UMjKc1oMbyIOW3CAofY8zhQOD3D4z9VoNr4ECjUBcZLKgjKPcJmZMi3xWT7EYv8ADfSDJOcvz5oABDQBEXu0n9k1W1uxY3WMEuuarefeXO26Ln0xHtNeCDpY210Go14KFszHHCk5Xl7jYgGGASd/tONzpA5uCt6eHAMuJc7id38o0b8+ZXLamOZRZmfeTAbvJ+96VPoI7tPCFqbztyT6XZ6jUpy5vtkVS8udnJcJnNqBecotMrPbW7INYHPw75NjDze2sPEbuS77HxzsQS7IG0gMsGCS+1wY0A+YVsymMzYAmY4Tyny+Cyy6TFbsUs4Lue+GjCPq1GQJm1817nXnuTKdaL+EnzC2dYU2ValV0NJ8PPnb0VTWw9Kq7Mwik8GRnIDXcyPyn7usvgwcE9Sy+xRvczTnuqOJcRJA1MeTd0fsuv8ABuNszI6iee9XO2tnUnEPZUpgn2m5gRPEFsqlOzCT+E5r7wbhpnkCb+Sq5ZfJb3CV/AbHMeV79VM2NtqqxwBlzPd68OCi0dlVC4NyuaT7zSBzNwtfs3ZQYBI0vcCZteYn1/ynUVyc1o58/Ih4S3LOEJYSr0ZnKcJwTWpwSy45KAgJQpIFCVAShACpUAKs22cQAO40jxEAF08gd3S6ic1FZZMVqeCwrV2sEvcGjiTCYzHU3NcWODw2ZyzwnQiVhMdXql01JLtPECCI4N+9VL2DiXCqBnDQ8FhJgjiLG2oA81i/5cpSxFGxdNFRyzdU4dT8WUuIkgXGU2Ines9spv8ADYh9I+w/xMPy/ZW9GnUHtVGu6sAGnI681C23QzsmAHs8TSDII/M3lI+QRpnGGqXK/YjVByxHhlylUTZ1cuYM1nACZ15FSluhNTjqRlnFxeGKlVfhsaXVCARkJLQN/hkuPqLcl3qVS5xZTtHtv93kOL+W7U7gaRtUlle4l1tPDM7t7BvxOJyU/ZY0Nc78rZkmTxvpqtJgMG2jTaxmg3nUneTzK6Yeg1ghgAGvU7yTqTzK6orq0tyfLCdmpJLhCLnXoBwvIO4ixHQ/TRK6uA4MIMuEg7pE204AndouiunGaa57FMOJU7Y2hiG0hTcRlBI70WJaR7L5s0/O3RU3Y/EtpNqBwdmL4EDc0XBJ01WqxhilUsDNN4IOh8J+/JUPYHBd7SqeKPxfFLc0gsb0MyeO5crqVLp3mHwNam7K8Mk1e0TTDWN/EzhpBBIIm8GdfJUnaGu6rVuMsAACZAGpNvvRarG7LYw5wGuykg5LOqVD4WMYDqb9BxsYrKuwsRSzPNM1HP1DXtcGj3QJzEbjxhYpdTbKOJMrFad8FFUe5uUtdGQENAMQDMkRvJ16rU7G2katOf8AuMaXG1j+UO+JtyWY2oXhp7ym9hMe00gQNBJtr8lJ2ER3NZ4cQ7uy2NNSJM77fNLds1W0nzsVxvkXH4lrcxdc3tOpVK7EEmT+6tsB2erVfYpTmGYS5olvLM7n8Vpti9lzR8danTcTbI4B2UcRIglUjWq9nyCRhabC82MncPvRTKOzH74d+lrgfiF6dh8M0GO7p24sZYcraJ1SGb8g4CI9IVvxN4RZpGBweyMW2HUs4jdFukOsY5rS4Vz4iqAHjWNPmpdbETp6/tw/wuK7HQ0WQeqW3oInJcIWUJpKF0hZUNXRq5hPCWWHhOATQU8KQFCcE1OCAFBSpEoQAjmg2IB6iVyq4Ck6M1Nhji0KPs/a9KsS1huNAbSOI4hWCjTGW+ET+KJxbgqY0p0/7G/sn/wlP/xs/sb+y6hKp0R8iNTKCu3+Frh7R+FUsQNA7hy4jor9rpEi4NwVwx2EbVpuY7QjXgdxWV2dtCrRe7DkgEvDQ51wwkgFw42uB0WaP5M8dnx9h/8Alh6r9i+/h5quDHXEhzoHga7KQBxeY8hc7gbOjSDGhrRAH2b7zN5XLCUQwFoBgGJNyTAJcTvJJMlSE6qCihdk8sEqRKmiisquLMU0uzFr2Oa0x4Wv8Nid0hsDrCs02pTDgQ4SDYgrhSeWEMeSZ9h53/pd+r5jnKVCKrbXZvJdvUdMZ/pv/kd/xKzvYiplw9Yl2VoqS4yQMoa0mSCDC0WM/wBN/wDI7/iVkuyeUg944NYHgw4gB9X8nk0CY4xwS70pTims8jK/8b+BtNn4jMRUqMIgRRpiPw2nV0GIqO38BDfemdVxzABDHPMaWAHUn6SoIMpYSX7Oqe+5XxpBtbFmpQezIKYyuNjmNhYXEDy9VQ7KwDO5FiS/M09CRz4T8Va7TfFGof0EeZsPiVQYPa7KY8UuymQBAuRET67lj6umuucIrjuTGTeWzUi2lo0i0KQMa/QmeoHz1WLqdq35hDGgcLkx1n6K4wW3qVQgeJriQIItJ0ghbfH6a14kvmimJLguji3+9HRo+sqPVcTcmTxKfCY5aoU1w3iirk3ycksolInECpEJEAVjU4JgTgll2h4K6hcgnAoIOiUJoKcCgnA5KmhOBQwwebsD6bpFnNPmCNy2+x9ovqMBfSeNfEIgxF7kayprsOwmS1pPEtE+q7LLTTOHMth87oyX6Rri+8Bo0glx8/CB9UUg+fE5h5ZHD4508Jy049RGfQRkhsEyfeyiT9Pgsx2j2Kcpqte95HtZonLuIgDRalBCpZSpL1LQscXkh7Gxve0g7fYO6xdT1l6H/SYjJ/2n3b04dQfhC04KiieY4fKLXR31LhioQhPE4FCZVpBzS1wkH7BnceaeomOruaWBntOdGki0TPARfyVLJKMcsmEcvBQbY285odRZ4iCWOe4RI8TSMvHS/I2VXsnZ/fMe1rfGH5s0w3LlHhPMnRaDtJscPa+qyzg0uI3Oga8jHyUPsTSDqdV0uDhVsQSPyjUaHXeuVdXdOTg/gaU46Moru5xFD/yMHESB6ixXHF4uq+C97zBtfQ8VuXYh7f8AU8QFw5rRrxIzAetlAx1NtZpDSA98ZnV8jMo4tAOsRwWJ22weiWUUwnujO0tq1HNNNxztcR7RuMsGx4WFuShGqBmB1mw5H5LqzD5XundaRp5K32BsxlR0vAc2YiYvzdrCrZZq/U8k4RV4XCt/MZ04/G2vRS6eEewh9IgEGxIEyevzgLaOwdNogUabeBLB8xPwXJ1Cm72qVOSBLmZmOtzBlL1NPOS2DDNxdWnULg92aTmM2J6aFafY+2BWGV0B4vwDhxA48l3xmx6L8wGZpJzf6hJ9XzaFGp9n20XNfTd4hrm3jgIH3C3dN1FkZJZ2KTgmWiE6EhC7yZnEQhCk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524000" y="1170936"/>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fr-FR" sz="2800" dirty="0">
                <a:latin typeface="Times New Roman" pitchFamily="18" charset="0"/>
                <a:ea typeface="Times New Roman" pitchFamily="18" charset="0"/>
                <a:cs typeface="Times New Roman" pitchFamily="18" charset="0"/>
              </a:rPr>
              <a:t>La graine résulte de la transformation de l’ovule, se compose d'un </a:t>
            </a:r>
            <a:r>
              <a:rPr lang="fr-FR" sz="2800" b="1" dirty="0">
                <a:latin typeface="Times New Roman" pitchFamily="18" charset="0"/>
                <a:ea typeface="Times New Roman" pitchFamily="18" charset="0"/>
                <a:cs typeface="Times New Roman" pitchFamily="18" charset="0"/>
              </a:rPr>
              <a:t>tégument</a:t>
            </a:r>
            <a:r>
              <a:rPr lang="fr-FR" sz="2800" dirty="0">
                <a:latin typeface="Times New Roman" pitchFamily="18" charset="0"/>
                <a:ea typeface="Times New Roman" pitchFamily="18" charset="0"/>
                <a:cs typeface="Times New Roman" pitchFamily="18" charset="0"/>
              </a:rPr>
              <a:t> (simple ou double) et d'une </a:t>
            </a:r>
            <a:r>
              <a:rPr lang="fr-FR" sz="2800" b="1" dirty="0">
                <a:latin typeface="Times New Roman" pitchFamily="18" charset="0"/>
                <a:ea typeface="Times New Roman" pitchFamily="18" charset="0"/>
                <a:cs typeface="Times New Roman" pitchFamily="18" charset="0"/>
              </a:rPr>
              <a:t>amande</a:t>
            </a:r>
            <a:r>
              <a:rPr lang="fr-FR" sz="2800" dirty="0">
                <a:latin typeface="Times New Roman" pitchFamily="18" charset="0"/>
                <a:ea typeface="Times New Roman" pitchFamily="18" charset="0"/>
                <a:cs typeface="Times New Roman" pitchFamily="18" charset="0"/>
              </a:rPr>
              <a:t> (formée de l'embryon et de  l'albumen).</a:t>
            </a:r>
            <a:endParaRPr lang="fr-FR" sz="2800" dirty="0">
              <a:latin typeface="Times New Roman" pitchFamily="18" charset="0"/>
              <a:cs typeface="Times New Roman" pitchFamily="18" charset="0"/>
            </a:endParaRPr>
          </a:p>
          <a:p>
            <a:pPr algn="justLow" eaLnBrk="0" fontAlgn="base" hangingPunct="0">
              <a:spcBef>
                <a:spcPct val="0"/>
              </a:spcBef>
              <a:spcAft>
                <a:spcPct val="0"/>
              </a:spcAft>
            </a:pPr>
            <a:endParaRPr lang="fr-FR" sz="2800" dirty="0">
              <a:latin typeface="Times New Roman" pitchFamily="18" charset="0"/>
              <a:ea typeface="Times New Roman" pitchFamily="18" charset="0"/>
              <a:cs typeface="Times New Roman" pitchFamily="18" charset="0"/>
            </a:endParaRPr>
          </a:p>
          <a:p>
            <a:r>
              <a:rPr lang="fr-FR" sz="2800" dirty="0">
                <a:latin typeface="Times New Roman" pitchFamily="18" charset="0"/>
                <a:ea typeface="Times New Roman" pitchFamily="18" charset="0"/>
                <a:cs typeface="Times New Roman" pitchFamily="18" charset="0"/>
              </a:rPr>
              <a:t>l'</a:t>
            </a:r>
            <a:r>
              <a:rPr lang="fr-FR" sz="2800" b="1" dirty="0">
                <a:latin typeface="Times New Roman" pitchFamily="18" charset="0"/>
                <a:ea typeface="Times New Roman" pitchFamily="18" charset="0"/>
                <a:cs typeface="Times New Roman" pitchFamily="18" charset="0"/>
              </a:rPr>
              <a:t>embryon</a:t>
            </a:r>
            <a:r>
              <a:rPr lang="fr-FR" sz="2800" dirty="0">
                <a:latin typeface="Times New Roman" pitchFamily="18" charset="0"/>
                <a:ea typeface="Times New Roman" pitchFamily="18" charset="0"/>
                <a:cs typeface="Times New Roman" pitchFamily="18" charset="0"/>
              </a:rPr>
              <a:t>. Celui-ci comprend une radicule, que prolonge une tigelle portant les cotylédons (ou le cotylédon unique dans le cas des monocotylédones). L'embryon est souvent plongé dans un tissu de réserve, appelé </a:t>
            </a:r>
            <a:r>
              <a:rPr lang="fr-FR" sz="2800" b="1" dirty="0">
                <a:latin typeface="Times New Roman" pitchFamily="18" charset="0"/>
                <a:ea typeface="Times New Roman" pitchFamily="18" charset="0"/>
                <a:cs typeface="Times New Roman" pitchFamily="18" charset="0"/>
              </a:rPr>
              <a:t>albumen</a:t>
            </a:r>
            <a:r>
              <a:rPr lang="fr-FR" sz="2800" dirty="0">
                <a:latin typeface="Times New Roman" pitchFamily="18" charset="0"/>
                <a:ea typeface="Times New Roman" pitchFamily="18" charset="0"/>
                <a:cs typeface="Times New Roman" pitchFamily="18" charset="0"/>
              </a:rPr>
              <a:t> chez les angiospermes (plantes à fleur). </a:t>
            </a:r>
            <a:r>
              <a:rPr lang="fr-FR" sz="2800" dirty="0">
                <a:latin typeface="Times New Roman" pitchFamily="18" charset="0"/>
                <a:cs typeface="Times New Roman" pitchFamily="18" charset="0"/>
              </a:rPr>
              <a:t> </a:t>
            </a:r>
          </a:p>
          <a:p>
            <a:r>
              <a:rPr lang="fr-FR" sz="2800" b="1" dirty="0">
                <a:latin typeface="Times New Roman" pitchFamily="18" charset="0"/>
                <a:cs typeface="Times New Roman" pitchFamily="18"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282" y="357166"/>
            <a:ext cx="8929718" cy="2677656"/>
          </a:xfrm>
          <a:prstGeom prst="rect">
            <a:avLst/>
          </a:prstGeom>
        </p:spPr>
        <p:txBody>
          <a:bodyPr wrap="square">
            <a:spAutoFit/>
          </a:bodyPr>
          <a:lstStyle/>
          <a:p>
            <a:r>
              <a:rPr lang="fr-FR" sz="2800" b="1" dirty="0">
                <a:latin typeface="Times New Roman" pitchFamily="18" charset="0"/>
                <a:cs typeface="Times New Roman" pitchFamily="18" charset="0"/>
              </a:rPr>
              <a:t>Les différents type de graines</a:t>
            </a:r>
            <a:endParaRPr lang="fr-FR" sz="2800" dirty="0">
              <a:latin typeface="Times New Roman" pitchFamily="18" charset="0"/>
              <a:cs typeface="Times New Roman" pitchFamily="18" charset="0"/>
            </a:endParaRPr>
          </a:p>
          <a:p>
            <a:r>
              <a:rPr lang="fr-FR" sz="2800" b="1" dirty="0">
                <a:latin typeface="Times New Roman" pitchFamily="18" charset="0"/>
                <a:cs typeface="Times New Roman" pitchFamily="18" charset="0"/>
              </a:rPr>
              <a:t> </a:t>
            </a:r>
            <a:endParaRPr lang="fr-FR" sz="2800" dirty="0">
              <a:latin typeface="Times New Roman" pitchFamily="18" charset="0"/>
              <a:cs typeface="Times New Roman" pitchFamily="18" charset="0"/>
            </a:endParaRPr>
          </a:p>
          <a:p>
            <a:r>
              <a:rPr lang="fr-FR" sz="2800" b="1" dirty="0">
                <a:latin typeface="Times New Roman" pitchFamily="18" charset="0"/>
                <a:cs typeface="Times New Roman" pitchFamily="18" charset="0"/>
              </a:rPr>
              <a:t>Graine albuminée </a:t>
            </a:r>
            <a:r>
              <a:rPr lang="fr-FR" sz="2800" dirty="0">
                <a:latin typeface="Times New Roman" pitchFamily="18" charset="0"/>
                <a:cs typeface="Times New Roman" pitchFamily="18" charset="0"/>
              </a:rPr>
              <a:t>(ex: graine du Ricin). Dans ces graines, le nucelle a été totalement dégradé par l'albumen qui occupera la quasi-totalité de l'espace disponible.</a:t>
            </a:r>
          </a:p>
          <a:p>
            <a:endParaRPr lang="fr-FR" sz="2800" dirty="0">
              <a:latin typeface="Times New Roman" pitchFamily="18" charset="0"/>
              <a:cs typeface="Times New Roman" pitchFamily="18" charset="0"/>
            </a:endParaRPr>
          </a:p>
        </p:txBody>
      </p:sp>
      <p:pic>
        <p:nvPicPr>
          <p:cNvPr id="5" name="Image 4"/>
          <p:cNvPicPr/>
          <p:nvPr/>
        </p:nvPicPr>
        <p:blipFill>
          <a:blip r:embed="rId2"/>
          <a:srcRect t="16327"/>
          <a:stretch>
            <a:fillRect/>
          </a:stretch>
        </p:blipFill>
        <p:spPr bwMode="auto">
          <a:xfrm>
            <a:off x="4381488" y="3071810"/>
            <a:ext cx="3500462" cy="3143272"/>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20" y="500042"/>
            <a:ext cx="8429652" cy="2677656"/>
          </a:xfrm>
          <a:prstGeom prst="rect">
            <a:avLst/>
          </a:prstGeom>
        </p:spPr>
        <p:txBody>
          <a:bodyPr wrap="square">
            <a:spAutoFit/>
          </a:bodyPr>
          <a:lstStyle/>
          <a:p>
            <a:r>
              <a:rPr lang="fr-FR" sz="2800" b="1" i="1" dirty="0">
                <a:latin typeface="Times New Roman" pitchFamily="18" charset="0"/>
                <a:cs typeface="Times New Roman" pitchFamily="18" charset="0"/>
              </a:rPr>
              <a:t>Graines </a:t>
            </a:r>
            <a:r>
              <a:rPr lang="fr-FR" sz="2800" b="1" i="1" dirty="0" err="1">
                <a:latin typeface="Times New Roman" pitchFamily="18" charset="0"/>
                <a:cs typeface="Times New Roman" pitchFamily="18" charset="0"/>
              </a:rPr>
              <a:t>exalbuminée</a:t>
            </a:r>
            <a:r>
              <a:rPr lang="fr-FR" sz="2800" b="1" i="1" dirty="0">
                <a:latin typeface="Times New Roman" pitchFamily="18" charset="0"/>
                <a:cs typeface="Times New Roman" pitchFamily="18" charset="0"/>
              </a:rPr>
              <a:t> </a:t>
            </a:r>
            <a:r>
              <a:rPr lang="fr-FR" sz="2800" dirty="0">
                <a:latin typeface="Times New Roman" pitchFamily="18" charset="0"/>
                <a:cs typeface="Times New Roman" pitchFamily="18" charset="0"/>
              </a:rPr>
              <a:t>(ex: haricot): graine obtenu lorsque l'embryogenèse se termine et qu'il n'y a plus d’albumen disponible. Du fait de la forte consommation de l’albumen par l'embryon, ce dernier aura des cotylédons très volumineux </a:t>
            </a:r>
            <a:r>
              <a:rPr lang="fr-FR" sz="2800" b="1" i="1" dirty="0">
                <a:latin typeface="Times New Roman" pitchFamily="18" charset="0"/>
                <a:cs typeface="Times New Roman" pitchFamily="18" charset="0"/>
              </a:rPr>
              <a:t> </a:t>
            </a:r>
            <a:endParaRPr lang="fr-FR" sz="2800" dirty="0">
              <a:latin typeface="Times New Roman" pitchFamily="18" charset="0"/>
              <a:cs typeface="Times New Roman" pitchFamily="18" charset="0"/>
            </a:endParaRPr>
          </a:p>
          <a:p>
            <a:pPr lvl="0" algn="justLow" eaLnBrk="0" fontAlgn="base" hangingPunct="0">
              <a:spcBef>
                <a:spcPct val="0"/>
              </a:spcBef>
              <a:spcAft>
                <a:spcPct val="0"/>
              </a:spcAft>
            </a:pPr>
            <a:endParaRPr lang="fr-FR" sz="2800" dirty="0">
              <a:latin typeface="Times New Roman" pitchFamily="18" charset="0"/>
              <a:cs typeface="Times New Roman" pitchFamily="18" charset="0"/>
            </a:endParaRPr>
          </a:p>
        </p:txBody>
      </p:sp>
      <p:pic>
        <p:nvPicPr>
          <p:cNvPr id="5" name="Image 4"/>
          <p:cNvPicPr/>
          <p:nvPr/>
        </p:nvPicPr>
        <p:blipFill>
          <a:blip r:embed="rId2"/>
          <a:srcRect/>
          <a:stretch>
            <a:fillRect/>
          </a:stretch>
        </p:blipFill>
        <p:spPr bwMode="auto">
          <a:xfrm>
            <a:off x="5470524" y="2357431"/>
            <a:ext cx="3411558" cy="378621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2596" y="571480"/>
            <a:ext cx="8001056" cy="1815882"/>
          </a:xfrm>
          <a:prstGeom prst="rect">
            <a:avLst/>
          </a:prstGeom>
        </p:spPr>
        <p:txBody>
          <a:bodyPr wrap="square">
            <a:spAutoFit/>
          </a:bodyPr>
          <a:lstStyle/>
          <a:p>
            <a:r>
              <a:rPr lang="fr-FR" sz="2800" b="1" i="1" dirty="0">
                <a:latin typeface="Times New Roman" pitchFamily="18" charset="0"/>
                <a:cs typeface="Times New Roman" pitchFamily="18" charset="0"/>
              </a:rPr>
              <a:t>Graine à </a:t>
            </a:r>
            <a:r>
              <a:rPr lang="fr-FR" sz="2800" b="1" i="1" dirty="0" err="1">
                <a:latin typeface="Times New Roman" pitchFamily="18" charset="0"/>
                <a:cs typeface="Times New Roman" pitchFamily="18" charset="0"/>
              </a:rPr>
              <a:t>perisperme</a:t>
            </a:r>
            <a:r>
              <a:rPr lang="fr-FR" sz="2800" b="1" i="1" dirty="0">
                <a:latin typeface="Times New Roman" pitchFamily="18" charset="0"/>
                <a:cs typeface="Times New Roman" pitchFamily="18" charset="0"/>
              </a:rPr>
              <a:t> </a:t>
            </a:r>
            <a:r>
              <a:rPr lang="fr-FR" sz="2800" dirty="0">
                <a:latin typeface="Times New Roman" pitchFamily="18" charset="0"/>
                <a:cs typeface="Times New Roman" pitchFamily="18" charset="0"/>
              </a:rPr>
              <a:t>(plus rares): le périsperme est le reste du nucelle de l'ovule qui n'a pas été dégradé par l'albumen, on voit très peu d'albumen autour de l’embryon</a:t>
            </a:r>
          </a:p>
        </p:txBody>
      </p:sp>
      <p:pic>
        <p:nvPicPr>
          <p:cNvPr id="5" name="Image 4"/>
          <p:cNvPicPr/>
          <p:nvPr/>
        </p:nvPicPr>
        <p:blipFill>
          <a:blip r:embed="rId2"/>
          <a:srcRect/>
          <a:stretch>
            <a:fillRect/>
          </a:stretch>
        </p:blipFill>
        <p:spPr bwMode="auto">
          <a:xfrm>
            <a:off x="3524233" y="2454275"/>
            <a:ext cx="5357849" cy="3332179"/>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4.e-monsite.com/2011/07/18/10/resize_550_550/Sans-titre.jpg"/>
          <p:cNvPicPr>
            <a:picLocks noChangeAspect="1" noChangeArrowheads="1"/>
          </p:cNvPicPr>
          <p:nvPr/>
        </p:nvPicPr>
        <p:blipFill>
          <a:blip r:embed="rId2"/>
          <a:srcRect/>
          <a:stretch>
            <a:fillRect/>
          </a:stretch>
        </p:blipFill>
        <p:spPr bwMode="auto">
          <a:xfrm>
            <a:off x="2309814" y="290513"/>
            <a:ext cx="7458075" cy="62103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lg.lorris.svt.free.fr/IMG/gif/T285076A.gif"/>
          <p:cNvPicPr>
            <a:picLocks noChangeAspect="1" noChangeArrowheads="1"/>
          </p:cNvPicPr>
          <p:nvPr/>
        </p:nvPicPr>
        <p:blipFill>
          <a:blip r:embed="rId2"/>
          <a:srcRect/>
          <a:stretch>
            <a:fillRect/>
          </a:stretch>
        </p:blipFill>
        <p:spPr bwMode="auto">
          <a:xfrm>
            <a:off x="2166939" y="271463"/>
            <a:ext cx="7786687" cy="62293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773A69D-428E-B1E0-1D69-C59300E601F1}"/>
              </a:ext>
            </a:extLst>
          </p:cNvPr>
          <p:cNvPicPr>
            <a:picLocks noChangeAspect="1"/>
          </p:cNvPicPr>
          <p:nvPr/>
        </p:nvPicPr>
        <p:blipFill>
          <a:blip r:embed="rId2"/>
          <a:stretch>
            <a:fillRect/>
          </a:stretch>
        </p:blipFill>
        <p:spPr>
          <a:xfrm>
            <a:off x="1415480" y="236675"/>
            <a:ext cx="9361040" cy="6384649"/>
          </a:xfrm>
          <a:prstGeom prst="rect">
            <a:avLst/>
          </a:prstGeom>
        </p:spPr>
      </p:pic>
    </p:spTree>
    <p:extLst>
      <p:ext uri="{BB962C8B-B14F-4D97-AF65-F5344CB8AC3E}">
        <p14:creationId xmlns:p14="http://schemas.microsoft.com/office/powerpoint/2010/main" val="6230681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3ED0381-8A14-1C6A-656D-DF158978E111}"/>
              </a:ext>
            </a:extLst>
          </p:cNvPr>
          <p:cNvPicPr>
            <a:picLocks noChangeAspect="1"/>
          </p:cNvPicPr>
          <p:nvPr/>
        </p:nvPicPr>
        <p:blipFill>
          <a:blip r:embed="rId2"/>
          <a:stretch>
            <a:fillRect/>
          </a:stretch>
        </p:blipFill>
        <p:spPr>
          <a:xfrm>
            <a:off x="1955540" y="227115"/>
            <a:ext cx="8280920" cy="6403769"/>
          </a:xfrm>
          <a:prstGeom prst="rect">
            <a:avLst/>
          </a:prstGeom>
        </p:spPr>
      </p:pic>
    </p:spTree>
    <p:extLst>
      <p:ext uri="{BB962C8B-B14F-4D97-AF65-F5344CB8AC3E}">
        <p14:creationId xmlns:p14="http://schemas.microsoft.com/office/powerpoint/2010/main" val="75838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44624"/>
            <a:ext cx="11665296" cy="6555641"/>
          </a:xfrm>
          <a:prstGeom prst="rect">
            <a:avLst/>
          </a:prstGeom>
        </p:spPr>
        <p:txBody>
          <a:bodyPr wrap="square">
            <a:spAutoFit/>
          </a:bodyPr>
          <a:lstStyle/>
          <a:p>
            <a:pPr algn="just"/>
            <a:r>
              <a:rPr lang="fr-FR" sz="2800" dirty="0">
                <a:solidFill>
                  <a:srgbClr val="FFFF00"/>
                </a:solidFill>
                <a:latin typeface="Times New Roman" panose="02020603050405020304" pitchFamily="18" charset="0"/>
                <a:cs typeface="Times New Roman" panose="02020603050405020304" pitchFamily="18" charset="0"/>
              </a:rPr>
              <a:t>Introduction</a:t>
            </a:r>
          </a:p>
          <a:p>
            <a:pPr algn="just"/>
            <a:endParaRPr lang="fr-FR" sz="2800" dirty="0">
              <a:solidFill>
                <a:srgbClr val="FFFF00"/>
              </a:solidFill>
              <a:latin typeface="Times New Roman" panose="02020603050405020304" pitchFamily="18" charset="0"/>
              <a:cs typeface="Times New Roman" panose="02020603050405020304" pitchFamily="18" charset="0"/>
            </a:endParaRPr>
          </a:p>
          <a:p>
            <a:pPr algn="just"/>
            <a:r>
              <a:rPr lang="fr-FR" sz="2800" dirty="0">
                <a:solidFill>
                  <a:srgbClr val="FFFF00"/>
                </a:solidFill>
                <a:latin typeface="Times New Roman" panose="02020603050405020304" pitchFamily="18" charset="0"/>
                <a:cs typeface="Times New Roman" panose="02020603050405020304" pitchFamily="18" charset="0"/>
              </a:rPr>
              <a:t>La fleur des Angiospermes est une structure spécialisée impliquée dans la reproduction sexuée grâce à ses pièces fertiles pour donner des graines capables de donner de nouvelles plantes.</a:t>
            </a:r>
          </a:p>
          <a:p>
            <a:pPr algn="just"/>
            <a:r>
              <a:rPr lang="fr-FR" sz="2800" dirty="0">
                <a:solidFill>
                  <a:srgbClr val="FFFF00"/>
                </a:solidFill>
                <a:latin typeface="Times New Roman" panose="02020603050405020304" pitchFamily="18" charset="0"/>
                <a:cs typeface="Times New Roman" panose="02020603050405020304" pitchFamily="18" charset="0"/>
              </a:rPr>
              <a:t>La </a:t>
            </a:r>
            <a:r>
              <a:rPr lang="fr-FR" sz="2800" b="1" dirty="0">
                <a:solidFill>
                  <a:srgbClr val="FFFF00"/>
                </a:solidFill>
                <a:latin typeface="Times New Roman" panose="02020603050405020304" pitchFamily="18" charset="0"/>
                <a:cs typeface="Times New Roman" panose="02020603050405020304" pitchFamily="18" charset="0"/>
              </a:rPr>
              <a:t>gamétogenèse</a:t>
            </a:r>
            <a:r>
              <a:rPr lang="fr-FR" sz="2800" dirty="0">
                <a:solidFill>
                  <a:srgbClr val="FFFF00"/>
                </a:solidFill>
                <a:latin typeface="Times New Roman" panose="02020603050405020304" pitchFamily="18" charset="0"/>
                <a:cs typeface="Times New Roman" panose="02020603050405020304" pitchFamily="18" charset="0"/>
              </a:rPr>
              <a:t> est la formation des </a:t>
            </a:r>
            <a:r>
              <a:rPr lang="fr-FR" sz="2800" b="1" dirty="0">
                <a:solidFill>
                  <a:srgbClr val="FFFF00"/>
                </a:solidFill>
                <a:latin typeface="Times New Roman" panose="02020603050405020304" pitchFamily="18" charset="0"/>
                <a:cs typeface="Times New Roman" panose="02020603050405020304" pitchFamily="18" charset="0"/>
              </a:rPr>
              <a:t>gamètes</a:t>
            </a:r>
            <a:r>
              <a:rPr lang="fr-FR" sz="2800" dirty="0">
                <a:solidFill>
                  <a:srgbClr val="FFFF00"/>
                </a:solidFill>
                <a:latin typeface="Times New Roman" panose="02020603050405020304" pitchFamily="18" charset="0"/>
                <a:cs typeface="Times New Roman" panose="02020603050405020304" pitchFamily="18" charset="0"/>
              </a:rPr>
              <a:t> qui entre dans la reproduction sexuée des plantes, elle est différente selon le sexe de l'organe de la fleur qui produit le gamète.</a:t>
            </a:r>
          </a:p>
          <a:p>
            <a:pPr algn="just"/>
            <a:endParaRPr lang="fr-FR" sz="2800" dirty="0">
              <a:solidFill>
                <a:srgbClr val="FFFF00"/>
              </a:solidFill>
              <a:latin typeface="Times New Roman" panose="02020603050405020304" pitchFamily="18" charset="0"/>
              <a:cs typeface="Times New Roman" panose="02020603050405020304" pitchFamily="18" charset="0"/>
            </a:endParaRPr>
          </a:p>
          <a:p>
            <a:pPr algn="just"/>
            <a:r>
              <a:rPr lang="fr-FR" sz="2800" dirty="0">
                <a:solidFill>
                  <a:srgbClr val="FFFF00"/>
                </a:solidFill>
                <a:latin typeface="Times New Roman" panose="02020603050405020304" pitchFamily="18" charset="0"/>
                <a:cs typeface="Times New Roman" panose="02020603050405020304" pitchFamily="18" charset="0"/>
              </a:rPr>
              <a:t>Si elle se produit dans les anthères des étamines, il s'agira alors de gamétogenèse mâle (aussi nommée microgamétogenèse).</a:t>
            </a:r>
          </a:p>
          <a:p>
            <a:pPr algn="just"/>
            <a:endParaRPr lang="fr-FR" sz="2800" dirty="0">
              <a:solidFill>
                <a:srgbClr val="FFFF00"/>
              </a:solidFill>
              <a:latin typeface="Times New Roman" panose="02020603050405020304" pitchFamily="18" charset="0"/>
              <a:cs typeface="Times New Roman" panose="02020603050405020304" pitchFamily="18" charset="0"/>
            </a:endParaRPr>
          </a:p>
          <a:p>
            <a:pPr algn="just"/>
            <a:r>
              <a:rPr lang="fr-FR" sz="2800" dirty="0">
                <a:solidFill>
                  <a:srgbClr val="FFFF00"/>
                </a:solidFill>
                <a:latin typeface="Times New Roman" panose="02020603050405020304" pitchFamily="18" charset="0"/>
                <a:cs typeface="Times New Roman" panose="02020603050405020304" pitchFamily="18" charset="0"/>
              </a:rPr>
              <a:t>Si elle la gamétogenèse a lieu dans un ovule de la plante, à la base d'un carpelle, elle est alors appelée la gamétogenèse femelle (aussi nommée </a:t>
            </a:r>
            <a:r>
              <a:rPr lang="fr-FR" sz="2800" dirty="0" err="1">
                <a:solidFill>
                  <a:srgbClr val="FFFF00"/>
                </a:solidFill>
                <a:latin typeface="Times New Roman" panose="02020603050405020304" pitchFamily="18" charset="0"/>
                <a:cs typeface="Times New Roman" panose="02020603050405020304" pitchFamily="18" charset="0"/>
              </a:rPr>
              <a:t>macrogamétogenèse</a:t>
            </a:r>
            <a:r>
              <a:rPr lang="fr-FR" sz="2800" dirty="0">
                <a:solidFill>
                  <a:srgbClr val="FFFF00"/>
                </a:solidFill>
                <a:latin typeface="Times New Roman" panose="02020603050405020304" pitchFamily="18" charset="0"/>
                <a:cs typeface="Times New Roman" panose="02020603050405020304" pitchFamily="18" charset="0"/>
              </a:rPr>
              <a:t> ou mégagamétogenèse)..</a:t>
            </a:r>
          </a:p>
        </p:txBody>
      </p:sp>
    </p:spTree>
    <p:extLst>
      <p:ext uri="{BB962C8B-B14F-4D97-AF65-F5344CB8AC3E}">
        <p14:creationId xmlns:p14="http://schemas.microsoft.com/office/powerpoint/2010/main" val="3268123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9EAFFA-D813-CE1A-DE07-6D4E604BE01E}"/>
              </a:ext>
            </a:extLst>
          </p:cNvPr>
          <p:cNvPicPr>
            <a:picLocks noChangeAspect="1"/>
          </p:cNvPicPr>
          <p:nvPr/>
        </p:nvPicPr>
        <p:blipFill>
          <a:blip r:embed="rId2"/>
          <a:stretch>
            <a:fillRect/>
          </a:stretch>
        </p:blipFill>
        <p:spPr>
          <a:xfrm>
            <a:off x="1271464" y="629046"/>
            <a:ext cx="9721080" cy="5641698"/>
          </a:xfrm>
          <a:prstGeom prst="rect">
            <a:avLst/>
          </a:prstGeom>
        </p:spPr>
      </p:pic>
    </p:spTree>
    <p:extLst>
      <p:ext uri="{BB962C8B-B14F-4D97-AF65-F5344CB8AC3E}">
        <p14:creationId xmlns:p14="http://schemas.microsoft.com/office/powerpoint/2010/main" val="2080589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D7747DF-9DFE-4F09-8038-D929DCC28A50}"/>
              </a:ext>
            </a:extLst>
          </p:cNvPr>
          <p:cNvPicPr>
            <a:picLocks noChangeAspect="1"/>
          </p:cNvPicPr>
          <p:nvPr/>
        </p:nvPicPr>
        <p:blipFill>
          <a:blip r:embed="rId2"/>
          <a:stretch>
            <a:fillRect/>
          </a:stretch>
        </p:blipFill>
        <p:spPr>
          <a:xfrm>
            <a:off x="983432" y="302884"/>
            <a:ext cx="10153128" cy="6208202"/>
          </a:xfrm>
          <a:prstGeom prst="rect">
            <a:avLst/>
          </a:prstGeom>
        </p:spPr>
      </p:pic>
    </p:spTree>
    <p:extLst>
      <p:ext uri="{BB962C8B-B14F-4D97-AF65-F5344CB8AC3E}">
        <p14:creationId xmlns:p14="http://schemas.microsoft.com/office/powerpoint/2010/main" val="273182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l="20370" t="15780" r="17665" b="9324"/>
          <a:stretch>
            <a:fillRect/>
          </a:stretch>
        </p:blipFill>
        <p:spPr bwMode="auto">
          <a:xfrm>
            <a:off x="2095472" y="285728"/>
            <a:ext cx="8215370" cy="62151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2" y="136595"/>
            <a:ext cx="8748464" cy="6894195"/>
          </a:xfrm>
          <a:prstGeom prst="rect">
            <a:avLst/>
          </a:prstGeom>
        </p:spPr>
        <p:txBody>
          <a:bodyPr wrap="square">
            <a:spAutoFit/>
          </a:bodyPr>
          <a:lstStyle/>
          <a:p>
            <a:r>
              <a:rPr lang="fr-FR" sz="2600" dirty="0">
                <a:solidFill>
                  <a:srgbClr val="F8F200"/>
                </a:solidFill>
                <a:latin typeface="Times New Roman" panose="02020603050405020304" pitchFamily="18" charset="0"/>
                <a:cs typeface="Times New Roman" panose="02020603050405020304" pitchFamily="18" charset="0"/>
              </a:rPr>
              <a:t>A. LA GAMETOGENESE</a:t>
            </a:r>
          </a:p>
          <a:p>
            <a:r>
              <a:rPr lang="fr-FR" sz="2600" dirty="0">
                <a:solidFill>
                  <a:srgbClr val="F8F200"/>
                </a:solidFill>
                <a:latin typeface="Times New Roman" panose="02020603050405020304" pitchFamily="18" charset="0"/>
                <a:cs typeface="Times New Roman" panose="02020603050405020304" pitchFamily="18" charset="0"/>
              </a:rPr>
              <a:t>On appelle : </a:t>
            </a:r>
            <a:r>
              <a:rPr lang="fr-FR" sz="2600" b="1" dirty="0">
                <a:solidFill>
                  <a:srgbClr val="F8F200"/>
                </a:solidFill>
                <a:latin typeface="Times New Roman" panose="02020603050405020304" pitchFamily="18" charset="0"/>
                <a:cs typeface="Times New Roman" panose="02020603050405020304" pitchFamily="18" charset="0"/>
              </a:rPr>
              <a:t>mégagamétogenèse</a:t>
            </a:r>
            <a:r>
              <a:rPr lang="fr-FR" sz="2600" dirty="0">
                <a:solidFill>
                  <a:srgbClr val="F8F200"/>
                </a:solidFill>
                <a:latin typeface="Times New Roman" panose="02020603050405020304" pitchFamily="18" charset="0"/>
                <a:cs typeface="Times New Roman" panose="02020603050405020304" pitchFamily="18" charset="0"/>
              </a:rPr>
              <a:t> la formation du </a:t>
            </a:r>
            <a:r>
              <a:rPr lang="fr-FR" sz="2600" b="1" dirty="0">
                <a:solidFill>
                  <a:srgbClr val="F8F200"/>
                </a:solidFill>
                <a:latin typeface="Times New Roman" panose="02020603050405020304" pitchFamily="18" charset="0"/>
                <a:cs typeface="Times New Roman" panose="02020603050405020304" pitchFamily="18" charset="0"/>
              </a:rPr>
              <a:t>gamétophyte</a:t>
            </a:r>
            <a:r>
              <a:rPr lang="fr-FR" sz="2600" dirty="0">
                <a:solidFill>
                  <a:srgbClr val="F8F200"/>
                </a:solidFill>
                <a:latin typeface="Times New Roman" panose="02020603050405020304" pitchFamily="18" charset="0"/>
                <a:cs typeface="Times New Roman" panose="02020603050405020304" pitchFamily="18" charset="0"/>
              </a:rPr>
              <a:t> femelle ou </a:t>
            </a:r>
            <a:r>
              <a:rPr lang="fr-FR" sz="2600" dirty="0" err="1">
                <a:solidFill>
                  <a:srgbClr val="F8F200"/>
                </a:solidFill>
                <a:latin typeface="Times New Roman" panose="02020603050405020304" pitchFamily="18" charset="0"/>
                <a:cs typeface="Times New Roman" panose="02020603050405020304" pitchFamily="18" charset="0"/>
              </a:rPr>
              <a:t>mégagamétophyte</a:t>
            </a:r>
            <a:r>
              <a:rPr lang="fr-FR" sz="2600" dirty="0">
                <a:solidFill>
                  <a:srgbClr val="F8F200"/>
                </a:solidFill>
                <a:latin typeface="Times New Roman" panose="02020603050405020304" pitchFamily="18" charset="0"/>
                <a:cs typeface="Times New Roman" panose="02020603050405020304" pitchFamily="18" charset="0"/>
              </a:rPr>
              <a:t> qui est le </a:t>
            </a:r>
            <a:r>
              <a:rPr lang="fr-FR" sz="2600" b="1" dirty="0">
                <a:solidFill>
                  <a:srgbClr val="F8F200"/>
                </a:solidFill>
                <a:latin typeface="Times New Roman" panose="02020603050405020304" pitchFamily="18" charset="0"/>
                <a:cs typeface="Times New Roman" panose="02020603050405020304" pitchFamily="18" charset="0"/>
              </a:rPr>
              <a:t>sac embryonnaire </a:t>
            </a:r>
            <a:r>
              <a:rPr lang="fr-FR" sz="2600" dirty="0">
                <a:solidFill>
                  <a:srgbClr val="F8F200"/>
                </a:solidFill>
                <a:latin typeface="Times New Roman" panose="02020603050405020304" pitchFamily="18" charset="0"/>
                <a:cs typeface="Times New Roman" panose="02020603050405020304" pitchFamily="18" charset="0"/>
              </a:rPr>
              <a:t>et le gamète femelle est </a:t>
            </a:r>
            <a:r>
              <a:rPr lang="fr-FR" sz="2600" b="1" dirty="0">
                <a:solidFill>
                  <a:srgbClr val="F8F200"/>
                </a:solidFill>
                <a:latin typeface="Times New Roman" panose="02020603050405020304" pitchFamily="18" charset="0"/>
                <a:cs typeface="Times New Roman" panose="02020603050405020304" pitchFamily="18" charset="0"/>
              </a:rPr>
              <a:t>l'oosphère</a:t>
            </a:r>
          </a:p>
          <a:p>
            <a:endParaRPr lang="fr-FR" sz="2600" dirty="0">
              <a:solidFill>
                <a:srgbClr val="F8F200"/>
              </a:solidFill>
              <a:latin typeface="Times New Roman" panose="02020603050405020304" pitchFamily="18" charset="0"/>
              <a:cs typeface="Times New Roman" panose="02020603050405020304" pitchFamily="18" charset="0"/>
            </a:endParaRPr>
          </a:p>
          <a:p>
            <a:endParaRPr lang="fr-FR" sz="2600" dirty="0">
              <a:solidFill>
                <a:srgbClr val="F8F200"/>
              </a:solidFill>
              <a:latin typeface="Times New Roman" panose="02020603050405020304" pitchFamily="18" charset="0"/>
              <a:cs typeface="Times New Roman" panose="02020603050405020304" pitchFamily="18" charset="0"/>
            </a:endParaRPr>
          </a:p>
          <a:p>
            <a:r>
              <a:rPr lang="fr-FR" sz="2600" dirty="0">
                <a:solidFill>
                  <a:srgbClr val="F8F200"/>
                </a:solidFill>
                <a:latin typeface="Times New Roman" panose="02020603050405020304" pitchFamily="18" charset="0"/>
                <a:cs typeface="Times New Roman" panose="02020603050405020304" pitchFamily="18" charset="0"/>
              </a:rPr>
              <a:t>On appelle </a:t>
            </a:r>
            <a:r>
              <a:rPr lang="fr-FR" sz="2600" b="1" dirty="0">
                <a:solidFill>
                  <a:srgbClr val="F8F200"/>
                </a:solidFill>
                <a:latin typeface="Times New Roman" panose="02020603050405020304" pitchFamily="18" charset="0"/>
                <a:cs typeface="Times New Roman" panose="02020603050405020304" pitchFamily="18" charset="0"/>
              </a:rPr>
              <a:t>microgamétogénèse</a:t>
            </a:r>
            <a:r>
              <a:rPr lang="fr-FR" sz="2600" dirty="0">
                <a:solidFill>
                  <a:srgbClr val="F8F200"/>
                </a:solidFill>
                <a:latin typeface="Times New Roman" panose="02020603050405020304" pitchFamily="18" charset="0"/>
                <a:cs typeface="Times New Roman" panose="02020603050405020304" pitchFamily="18" charset="0"/>
              </a:rPr>
              <a:t> la formation du </a:t>
            </a:r>
            <a:r>
              <a:rPr lang="fr-FR" sz="2600" b="1" dirty="0">
                <a:solidFill>
                  <a:srgbClr val="F8F200"/>
                </a:solidFill>
                <a:latin typeface="Times New Roman" panose="02020603050405020304" pitchFamily="18" charset="0"/>
                <a:cs typeface="Times New Roman" panose="02020603050405020304" pitchFamily="18" charset="0"/>
              </a:rPr>
              <a:t>gamétophyte</a:t>
            </a:r>
            <a:r>
              <a:rPr lang="fr-FR" sz="2600" dirty="0">
                <a:solidFill>
                  <a:srgbClr val="F8F200"/>
                </a:solidFill>
                <a:latin typeface="Times New Roman" panose="02020603050405020304" pitchFamily="18" charset="0"/>
                <a:cs typeface="Times New Roman" panose="02020603050405020304" pitchFamily="18" charset="0"/>
              </a:rPr>
              <a:t> mâle ou microgamétophyte qui est </a:t>
            </a:r>
            <a:r>
              <a:rPr lang="fr-FR" sz="2600" b="1" dirty="0">
                <a:solidFill>
                  <a:srgbClr val="F8F200"/>
                </a:solidFill>
                <a:latin typeface="Times New Roman" panose="02020603050405020304" pitchFamily="18" charset="0"/>
                <a:cs typeface="Times New Roman" panose="02020603050405020304" pitchFamily="18" charset="0"/>
              </a:rPr>
              <a:t>le grain de pollen</a:t>
            </a:r>
            <a:r>
              <a:rPr lang="fr-FR" sz="2600" dirty="0">
                <a:solidFill>
                  <a:srgbClr val="F8F200"/>
                </a:solidFill>
                <a:latin typeface="Times New Roman" panose="02020603050405020304" pitchFamily="18" charset="0"/>
                <a:cs typeface="Times New Roman" panose="02020603050405020304" pitchFamily="18" charset="0"/>
              </a:rPr>
              <a:t> les gamètes mâles sont les 2 </a:t>
            </a:r>
            <a:r>
              <a:rPr lang="fr-FR" sz="2600" b="1" dirty="0">
                <a:solidFill>
                  <a:srgbClr val="F8F200"/>
                </a:solidFill>
                <a:latin typeface="Times New Roman" panose="02020603050405020304" pitchFamily="18" charset="0"/>
                <a:cs typeface="Times New Roman" panose="02020603050405020304" pitchFamily="18" charset="0"/>
              </a:rPr>
              <a:t>cellules spermatiques.</a:t>
            </a:r>
          </a:p>
          <a:p>
            <a:endParaRPr lang="fr-FR" sz="2600" dirty="0">
              <a:solidFill>
                <a:srgbClr val="F8F200"/>
              </a:solidFill>
              <a:latin typeface="Times New Roman" panose="02020603050405020304" pitchFamily="18" charset="0"/>
              <a:cs typeface="Times New Roman" panose="02020603050405020304" pitchFamily="18" charset="0"/>
            </a:endParaRPr>
          </a:p>
          <a:p>
            <a:endParaRPr lang="fr-FR" sz="2600" dirty="0">
              <a:solidFill>
                <a:srgbClr val="F8F200"/>
              </a:solidFill>
              <a:latin typeface="Times New Roman" panose="02020603050405020304" pitchFamily="18" charset="0"/>
              <a:cs typeface="Times New Roman" panose="02020603050405020304" pitchFamily="18" charset="0"/>
            </a:endParaRPr>
          </a:p>
          <a:p>
            <a:r>
              <a:rPr lang="fr-FR" sz="2600" dirty="0">
                <a:solidFill>
                  <a:srgbClr val="F8F200"/>
                </a:solidFill>
                <a:latin typeface="Times New Roman" panose="02020603050405020304" pitchFamily="18" charset="0"/>
                <a:cs typeface="Times New Roman" panose="02020603050405020304" pitchFamily="18" charset="0"/>
              </a:rPr>
              <a:t>La </a:t>
            </a:r>
            <a:r>
              <a:rPr lang="fr-FR" sz="2600" b="1" dirty="0">
                <a:solidFill>
                  <a:srgbClr val="F8F200"/>
                </a:solidFill>
                <a:latin typeface="Times New Roman" panose="02020603050405020304" pitchFamily="18" charset="0"/>
                <a:cs typeface="Times New Roman" panose="02020603050405020304" pitchFamily="18" charset="0"/>
              </a:rPr>
              <a:t>mégasporogénèse</a:t>
            </a:r>
            <a:r>
              <a:rPr lang="fr-FR" sz="2600" dirty="0">
                <a:solidFill>
                  <a:srgbClr val="F8F200"/>
                </a:solidFill>
                <a:latin typeface="Times New Roman" panose="02020603050405020304" pitchFamily="18" charset="0"/>
                <a:cs typeface="Times New Roman" panose="02020603050405020304" pitchFamily="18" charset="0"/>
              </a:rPr>
              <a:t> est la formation des mégaspores qui vont donner le sac embryonnaire</a:t>
            </a:r>
          </a:p>
          <a:p>
            <a:endParaRPr lang="fr-FR" sz="2600" dirty="0">
              <a:solidFill>
                <a:srgbClr val="F8F200"/>
              </a:solidFill>
              <a:latin typeface="Times New Roman" panose="02020603050405020304" pitchFamily="18" charset="0"/>
              <a:cs typeface="Times New Roman" panose="02020603050405020304" pitchFamily="18" charset="0"/>
            </a:endParaRPr>
          </a:p>
          <a:p>
            <a:r>
              <a:rPr lang="fr-FR" sz="2600" dirty="0">
                <a:solidFill>
                  <a:srgbClr val="F8F200"/>
                </a:solidFill>
                <a:latin typeface="Times New Roman" panose="02020603050405020304" pitchFamily="18" charset="0"/>
                <a:cs typeface="Times New Roman" panose="02020603050405020304" pitchFamily="18" charset="0"/>
              </a:rPr>
              <a:t>La </a:t>
            </a:r>
            <a:r>
              <a:rPr lang="fr-FR" sz="2600" b="1" dirty="0">
                <a:solidFill>
                  <a:srgbClr val="F8F200"/>
                </a:solidFill>
                <a:latin typeface="Times New Roman" panose="02020603050405020304" pitchFamily="18" charset="0"/>
                <a:cs typeface="Times New Roman" panose="02020603050405020304" pitchFamily="18" charset="0"/>
              </a:rPr>
              <a:t>microsporogénèse</a:t>
            </a:r>
            <a:r>
              <a:rPr lang="fr-FR" sz="2600" dirty="0">
                <a:solidFill>
                  <a:srgbClr val="F8F200"/>
                </a:solidFill>
                <a:latin typeface="Times New Roman" panose="02020603050405020304" pitchFamily="18" charset="0"/>
                <a:cs typeface="Times New Roman" panose="02020603050405020304" pitchFamily="18" charset="0"/>
              </a:rPr>
              <a:t> est la formation des microspores qui vont donner le grain de pollen.</a:t>
            </a:r>
          </a:p>
          <a:p>
            <a:endParaRPr lang="fr-FR" sz="2600" dirty="0">
              <a:solidFill>
                <a:srgbClr val="F8F2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612311"/>
      </p:ext>
    </p:extLst>
  </p:cSld>
  <p:clrMapOvr>
    <a:masterClrMapping/>
  </p:clrMapOvr>
</p:sld>
</file>

<file path=ppt/theme/theme1.xml><?xml version="1.0" encoding="utf-8"?>
<a:theme xmlns:a="http://schemas.openxmlformats.org/drawingml/2006/main" name="Secteur">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TM02900771[[fn=Secteur]]</Template>
  <TotalTime>978</TotalTime>
  <Words>1832</Words>
  <Application>Microsoft Office PowerPoint</Application>
  <PresentationFormat>Grand écran</PresentationFormat>
  <Paragraphs>191</Paragraphs>
  <Slides>71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71</vt:i4>
      </vt:variant>
    </vt:vector>
  </HeadingPairs>
  <TitlesOfParts>
    <vt:vector size="79" baseType="lpstr">
      <vt:lpstr>Calibri</vt:lpstr>
      <vt:lpstr>Century Gothic</vt:lpstr>
      <vt:lpstr>mesNewRomanPS-BoldMT</vt:lpstr>
      <vt:lpstr>mesNewRomanPSMT</vt:lpstr>
      <vt:lpstr>Times New Roman</vt:lpstr>
      <vt:lpstr>Wingdings</vt:lpstr>
      <vt:lpstr>Wingdings 3</vt:lpstr>
      <vt:lpstr>Secteur</vt:lpstr>
      <vt:lpstr>Cours de biologie végétale </vt:lpstr>
      <vt:lpstr>Chapitre 5 LA REPRODUCTION CHEZ  LES ANGIOSPERMES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Cours de biologie végétale </vt:lpstr>
      <vt:lpstr>Chapitre 5 LA REPRODUCTION CHEZ  LES ANGIOSPERMES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Cours de biologie végétale </vt:lpstr>
      <vt:lpstr>Chapitre 5 LA REPRODUCTION CHEZ  LES ANGIOSPERMES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REPRODUCTION CHEZ  LES ANGIOSPERMES</dc:title>
  <dc:creator>ZALA COMPUTERS</dc:creator>
  <cp:lastModifiedBy>LYES BTT</cp:lastModifiedBy>
  <cp:revision>68</cp:revision>
  <dcterms:created xsi:type="dcterms:W3CDTF">2014-04-20T07:22:33Z</dcterms:created>
  <dcterms:modified xsi:type="dcterms:W3CDTF">2024-05-13T07:55:42Z</dcterms:modified>
</cp:coreProperties>
</file>