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283" r:id="rId2"/>
    <p:sldId id="285" r:id="rId3"/>
    <p:sldId id="365" r:id="rId4"/>
    <p:sldId id="287" r:id="rId5"/>
    <p:sldId id="362" r:id="rId6"/>
    <p:sldId id="289" r:id="rId7"/>
    <p:sldId id="259" r:id="rId8"/>
    <p:sldId id="275" r:id="rId9"/>
    <p:sldId id="261" r:id="rId10"/>
    <p:sldId id="366" r:id="rId11"/>
    <p:sldId id="263" r:id="rId12"/>
    <p:sldId id="262" r:id="rId13"/>
    <p:sldId id="423" r:id="rId14"/>
    <p:sldId id="404" r:id="rId15"/>
    <p:sldId id="286" r:id="rId16"/>
    <p:sldId id="361" r:id="rId17"/>
    <p:sldId id="264" r:id="rId18"/>
    <p:sldId id="364" r:id="rId19"/>
    <p:sldId id="266" r:id="rId20"/>
    <p:sldId id="280" r:id="rId21"/>
    <p:sldId id="358" r:id="rId22"/>
    <p:sldId id="267" r:id="rId23"/>
    <p:sldId id="268" r:id="rId24"/>
    <p:sldId id="281" r:id="rId25"/>
    <p:sldId id="269" r:id="rId26"/>
    <p:sldId id="284" r:id="rId27"/>
    <p:sldId id="270" r:id="rId28"/>
    <p:sldId id="282" r:id="rId29"/>
    <p:sldId id="271" r:id="rId30"/>
    <p:sldId id="292" r:id="rId31"/>
    <p:sldId id="272" r:id="rId32"/>
    <p:sldId id="360" r:id="rId33"/>
    <p:sldId id="291" r:id="rId34"/>
    <p:sldId id="296" r:id="rId35"/>
    <p:sldId id="376" r:id="rId36"/>
    <p:sldId id="273" r:id="rId37"/>
    <p:sldId id="419" r:id="rId38"/>
    <p:sldId id="274" r:id="rId39"/>
    <p:sldId id="420" r:id="rId40"/>
    <p:sldId id="371" r:id="rId41"/>
    <p:sldId id="372" r:id="rId42"/>
    <p:sldId id="370" r:id="rId43"/>
    <p:sldId id="421" r:id="rId44"/>
    <p:sldId id="422" r:id="rId45"/>
    <p:sldId id="367" r:id="rId46"/>
    <p:sldId id="408" r:id="rId47"/>
    <p:sldId id="409" r:id="rId48"/>
    <p:sldId id="410" r:id="rId49"/>
    <p:sldId id="368" r:id="rId50"/>
    <p:sldId id="300" r:id="rId51"/>
    <p:sldId id="297" r:id="rId52"/>
    <p:sldId id="298" r:id="rId53"/>
    <p:sldId id="299" r:id="rId54"/>
    <p:sldId id="369" r:id="rId55"/>
    <p:sldId id="302" r:id="rId56"/>
    <p:sldId id="303" r:id="rId57"/>
    <p:sldId id="304" r:id="rId58"/>
    <p:sldId id="305" r:id="rId59"/>
    <p:sldId id="306" r:id="rId60"/>
    <p:sldId id="411" r:id="rId61"/>
    <p:sldId id="412" r:id="rId62"/>
    <p:sldId id="311" r:id="rId63"/>
    <p:sldId id="417" r:id="rId64"/>
    <p:sldId id="309" r:id="rId65"/>
    <p:sldId id="310" r:id="rId66"/>
    <p:sldId id="307" r:id="rId67"/>
    <p:sldId id="308" r:id="rId68"/>
    <p:sldId id="313" r:id="rId69"/>
    <p:sldId id="314" r:id="rId70"/>
    <p:sldId id="315" r:id="rId71"/>
    <p:sldId id="316" r:id="rId72"/>
    <p:sldId id="357" r:id="rId73"/>
    <p:sldId id="317" r:id="rId74"/>
    <p:sldId id="394" r:id="rId75"/>
    <p:sldId id="377" r:id="rId76"/>
    <p:sldId id="378" r:id="rId77"/>
    <p:sldId id="379" r:id="rId78"/>
    <p:sldId id="382" r:id="rId79"/>
    <p:sldId id="383" r:id="rId80"/>
    <p:sldId id="380" r:id="rId81"/>
    <p:sldId id="381" r:id="rId82"/>
    <p:sldId id="393" r:id="rId83"/>
    <p:sldId id="430" r:id="rId84"/>
    <p:sldId id="431" r:id="rId85"/>
    <p:sldId id="432" r:id="rId86"/>
    <p:sldId id="384" r:id="rId87"/>
    <p:sldId id="389" r:id="rId88"/>
    <p:sldId id="390" r:id="rId89"/>
    <p:sldId id="391" r:id="rId90"/>
    <p:sldId id="392" r:id="rId91"/>
    <p:sldId id="318" r:id="rId92"/>
    <p:sldId id="319" r:id="rId93"/>
    <p:sldId id="395" r:id="rId94"/>
    <p:sldId id="397" r:id="rId95"/>
    <p:sldId id="433" r:id="rId96"/>
    <p:sldId id="387" r:id="rId97"/>
    <p:sldId id="320" r:id="rId98"/>
    <p:sldId id="413" r:id="rId99"/>
    <p:sldId id="398" r:id="rId100"/>
    <p:sldId id="439" r:id="rId101"/>
    <p:sldId id="399" r:id="rId102"/>
    <p:sldId id="340" r:id="rId103"/>
    <p:sldId id="341" r:id="rId104"/>
    <p:sldId id="342" r:id="rId105"/>
    <p:sldId id="400" r:id="rId106"/>
    <p:sldId id="346" r:id="rId107"/>
    <p:sldId id="415" r:id="rId108"/>
    <p:sldId id="416" r:id="rId109"/>
    <p:sldId id="441" r:id="rId110"/>
    <p:sldId id="402" r:id="rId111"/>
    <p:sldId id="403" r:id="rId112"/>
    <p:sldId id="348" r:id="rId113"/>
    <p:sldId id="350" r:id="rId114"/>
    <p:sldId id="351" r:id="rId115"/>
    <p:sldId id="401" r:id="rId116"/>
    <p:sldId id="352" r:id="rId117"/>
    <p:sldId id="428" r:id="rId118"/>
    <p:sldId id="429" r:id="rId119"/>
    <p:sldId id="418" r:id="rId120"/>
    <p:sldId id="353" r:id="rId121"/>
    <p:sldId id="354" r:id="rId122"/>
    <p:sldId id="355" r:id="rId123"/>
    <p:sldId id="424" r:id="rId124"/>
    <p:sldId id="425" r:id="rId125"/>
    <p:sldId id="426" r:id="rId126"/>
    <p:sldId id="427" r:id="rId127"/>
    <p:sldId id="434" r:id="rId128"/>
    <p:sldId id="435" r:id="rId129"/>
    <p:sldId id="436" r:id="rId130"/>
    <p:sldId id="437" r:id="rId131"/>
    <p:sldId id="438" r:id="rId1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27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A03A4-6AD1-477A-AC56-0B685D134986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8061C-9C51-4467-A2BE-4E5EFF5170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28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AF4369-6610-4A53-BD3F-AB3221887ABD}" type="slidenum">
              <a:rPr lang="fr-FR" smtClean="0">
                <a:latin typeface="Arial" pitchFamily="34" charset="0"/>
              </a:rPr>
              <a:pPr/>
              <a:t>56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04779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BD069D-DC3A-45A6-8210-4A955FAC4D89}" type="slidenum">
              <a:rPr lang="fr-FR" smtClean="0">
                <a:latin typeface="Arial" pitchFamily="34" charset="0"/>
              </a:rPr>
              <a:pPr/>
              <a:t>65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73274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60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6B52C-5C48-408B-B667-59428FD83C5A}" type="slidenum">
              <a:rPr lang="fr-FR" smtClean="0">
                <a:latin typeface="Arial" pitchFamily="34" charset="0"/>
              </a:rPr>
              <a:pPr/>
              <a:t>70</a:t>
            </a:fld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EF76E9-EE4B-409E-99EB-D29BBBC35F8B}" type="slidenum">
              <a:rPr lang="fr-FR" smtClean="0">
                <a:latin typeface="Arial" pitchFamily="34" charset="0"/>
              </a:rPr>
              <a:pPr/>
              <a:t>92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40817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40911-2790-4567-9580-8ADF5448F8B1}" type="datetimeFigureOut">
              <a:rPr lang="fr-FR" smtClean="0"/>
              <a:pPr/>
              <a:t>10/04/2020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6D10A-9A99-4BA9-A792-3388ED9D3E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195.221.140.203/svt/ress_ped/pois/fleur.htm" TargetMode="External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hyperlink" Target="http://www.entrezeroetun.com/blog/images/marguerite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fr.wikipedia.org/wiki/Fichier:Thor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://fr.wikipedia.org/wiki/Fichier:Ocotillothron02262006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://www.lilasroseboutique.com/blog.phpwp-content/uploads/2011/02/Blu.jpg" TargetMode="Externa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lespetitesherbes.unblog.fr/files/2012/06/Les-Petites-Herbes-feuille-simple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lespetitesherbes.unblog.fr/files/2012/06/Les-Petites-Herbes-feuille-compos%C3%A9e1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1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lespetitesherbes.unblog.fr/files/2012/06/Les-Petites-Herbes-disposition-sur-la-tige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hyperlink" Target="http://lespetitesherbes.unblog.fr/files/2012/06/Les-Petites-Herbes-disposition-sur-la-tige2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photoflora.com/DevonandCornwall/Trifolium%20medium-stipule-02-07-06.jpg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-aime-a-ou.com/Lilium_longiflorum.php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fr.wikipedia.org/wiki/Fichier:Daucus_Carota.jpg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ocueill.fr/pages_bota/lexq_s_z.php" TargetMode="External"/><Relationship Id="rId4" Type="http://schemas.openxmlformats.org/officeDocument/2006/relationships/hyperlink" Target="http://www.nocueill.fr/pages_bota/lexq_j_r.php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//commons.wikimedia.org/wiki/File:Mature_flower_diagram_french.sv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6981825" cy="3609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2592" y="4453173"/>
            <a:ext cx="21226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B. LA TIGE</a:t>
            </a:r>
            <a:endParaRPr lang="fr-FR" sz="3600" dirty="0"/>
          </a:p>
        </p:txBody>
      </p:sp>
      <p:sp>
        <p:nvSpPr>
          <p:cNvPr id="9" name="Rectangle 8"/>
          <p:cNvSpPr/>
          <p:nvPr/>
        </p:nvSpPr>
        <p:spPr>
          <a:xfrm>
            <a:off x="323528" y="4453173"/>
            <a:ext cx="2707408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fr-FR" sz="3600" b="1" u="sng" dirty="0" smtClean="0">
                <a:solidFill>
                  <a:srgbClr val="FFFF00"/>
                </a:solidFill>
              </a:rPr>
              <a:t>A. LA </a:t>
            </a:r>
            <a:r>
              <a:rPr lang="fr-FR" sz="3600" b="1" u="sng" dirty="0">
                <a:solidFill>
                  <a:srgbClr val="FFFF00"/>
                </a:solidFill>
              </a:rPr>
              <a:t>RACINE</a:t>
            </a:r>
            <a:endParaRPr lang="fr-FR" sz="3600" u="sng" dirty="0"/>
          </a:p>
        </p:txBody>
      </p:sp>
      <p:sp>
        <p:nvSpPr>
          <p:cNvPr id="10" name="Rectangle 9"/>
          <p:cNvSpPr/>
          <p:nvPr/>
        </p:nvSpPr>
        <p:spPr>
          <a:xfrm>
            <a:off x="6216945" y="4453172"/>
            <a:ext cx="2712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C. LA FEUILLE</a:t>
            </a:r>
            <a:endParaRPr lang="fr-FR" sz="3600" dirty="0"/>
          </a:p>
        </p:txBody>
      </p:sp>
      <p:sp>
        <p:nvSpPr>
          <p:cNvPr id="11" name="Rectangle 10"/>
          <p:cNvSpPr/>
          <p:nvPr/>
        </p:nvSpPr>
        <p:spPr>
          <a:xfrm>
            <a:off x="564107" y="5687851"/>
            <a:ext cx="2466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D. LA FLEUR</a:t>
            </a:r>
            <a:endParaRPr lang="fr-FR" sz="3600" dirty="0"/>
          </a:p>
        </p:txBody>
      </p:sp>
      <p:sp>
        <p:nvSpPr>
          <p:cNvPr id="12" name="Rectangle 11"/>
          <p:cNvSpPr/>
          <p:nvPr/>
        </p:nvSpPr>
        <p:spPr>
          <a:xfrm>
            <a:off x="3562592" y="5662536"/>
            <a:ext cx="2342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E. LA FRUIT</a:t>
            </a:r>
            <a:endParaRPr lang="fr-FR" sz="3600" dirty="0"/>
          </a:p>
        </p:txBody>
      </p:sp>
      <p:sp>
        <p:nvSpPr>
          <p:cNvPr id="13" name="Rectangle 12"/>
          <p:cNvSpPr/>
          <p:nvPr/>
        </p:nvSpPr>
        <p:spPr>
          <a:xfrm>
            <a:off x="6428789" y="5626112"/>
            <a:ext cx="2655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F. LA GRAINE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315"/>
            <a:ext cx="6786610" cy="642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68770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1773238"/>
            <a:ext cx="2033588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7"/>
          <p:cNvSpPr txBox="1">
            <a:spLocks noChangeArrowheads="1"/>
          </p:cNvSpPr>
          <p:nvPr/>
        </p:nvSpPr>
        <p:spPr bwMode="auto">
          <a:xfrm>
            <a:off x="0" y="5229225"/>
            <a:ext cx="546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900"/>
              <a:t>Didier</a:t>
            </a:r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98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28604"/>
            <a:ext cx="8929718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 1" descr="http://www.afd-ld.org/~fdp_bio/img/drup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5920496" cy="3164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539750" y="325438"/>
            <a:ext cx="3724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fr-FR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Exemples de baies : raisin (en haut) et tomate (en bas)</a:t>
            </a:r>
            <a:endParaRPr lang="fr-FR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3796" name="Image 3" descr="http://www.afd-ld.org/~fdp_bio/img/bai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756024"/>
            <a:ext cx="6470451" cy="310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565" name="Rectangle 2"/>
          <p:cNvSpPr>
            <a:spLocks noChangeArrowheads="1"/>
          </p:cNvSpPr>
          <p:nvPr/>
        </p:nvSpPr>
        <p:spPr bwMode="auto">
          <a:xfrm>
            <a:off x="611188" y="3716338"/>
            <a:ext cx="22320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FR" sz="1200" b="1">
                <a:latin typeface="Calibri" pitchFamily="34" charset="0"/>
                <a:cs typeface="Times New Roman" pitchFamily="18" charset="0"/>
              </a:rPr>
              <a:t>Exemple de drupe : la cerise</a:t>
            </a:r>
            <a:endParaRPr lang="fr-FR" sz="800"/>
          </a:p>
          <a:p>
            <a:pPr eaLnBrk="0" hangingPunct="0"/>
            <a:endParaRPr lang="fr-FR"/>
          </a:p>
        </p:txBody>
      </p:sp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  <p:sp>
        <p:nvSpPr>
          <p:cNvPr id="6656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79914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1"/>
          <p:cNvPicPr>
            <a:picLocks noChangeAspect="1" noChangeArrowheads="1"/>
          </p:cNvPicPr>
          <p:nvPr/>
        </p:nvPicPr>
        <p:blipFill>
          <a:blip r:embed="rId2"/>
          <a:srcRect t="10284"/>
          <a:stretch>
            <a:fillRect/>
          </a:stretch>
        </p:blipFill>
        <p:spPr bwMode="auto">
          <a:xfrm>
            <a:off x="971550" y="836613"/>
            <a:ext cx="784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Image 2"/>
          <p:cNvPicPr>
            <a:picLocks noChangeAspect="1" noChangeArrowheads="1"/>
          </p:cNvPicPr>
          <p:nvPr/>
        </p:nvPicPr>
        <p:blipFill>
          <a:blip r:embed="rId2"/>
          <a:srcRect b="90376"/>
          <a:stretch>
            <a:fillRect/>
          </a:stretch>
        </p:blipFill>
        <p:spPr bwMode="auto">
          <a:xfrm>
            <a:off x="900113" y="5589588"/>
            <a:ext cx="79200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6" descr="http://www.afd-ld.org/~fdp_bio/img/ake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14422"/>
            <a:ext cx="5175259" cy="276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77" descr="http://www.afd-ld.org/~fdp_bio/img/sama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143380"/>
            <a:ext cx="5960644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57422" y="282558"/>
            <a:ext cx="4500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fr-FR" sz="1600" dirty="0">
                <a:latin typeface="Calibri" pitchFamily="34" charset="0"/>
                <a:cs typeface="Times New Roman" pitchFamily="18" charset="0"/>
              </a:rPr>
              <a:t/>
            </a:r>
            <a:br>
              <a:rPr lang="fr-FR" sz="1600" dirty="0">
                <a:latin typeface="Calibri" pitchFamily="34" charset="0"/>
                <a:cs typeface="Times New Roman" pitchFamily="18" charset="0"/>
              </a:rPr>
            </a:br>
            <a:r>
              <a:rPr lang="fr-FR" sz="1600" b="1" dirty="0">
                <a:latin typeface="Calibri" pitchFamily="34" charset="0"/>
                <a:cs typeface="Times New Roman" pitchFamily="18" charset="0"/>
              </a:rPr>
              <a:t>Fruits secs indéhiscents : fruits du châtaigner (à gauche) et du chêne (à droite)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0"/>
            <a:ext cx="4449762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4365625"/>
            <a:ext cx="29162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000"/>
              <a:t>Cette planche a été réalisée d'aprés la figure 15 du chapitre consacré à la reproduction des végétaux de l'ouvrage :</a:t>
            </a:r>
          </a:p>
          <a:p>
            <a:pPr algn="ctr"/>
            <a:r>
              <a:rPr lang="fr-FR" sz="1000"/>
              <a:t>Sciences naturelles</a:t>
            </a:r>
            <a:br>
              <a:rPr lang="fr-FR" sz="1000"/>
            </a:br>
            <a:r>
              <a:rPr lang="fr-FR" sz="1000"/>
              <a:t>par H.Camefort et A.Gama</a:t>
            </a:r>
            <a:br>
              <a:rPr lang="fr-FR" sz="1000"/>
            </a:br>
            <a:r>
              <a:rPr lang="fr-FR" sz="1000"/>
              <a:t>Philosophie-Mathématiques</a:t>
            </a:r>
            <a:br>
              <a:rPr lang="fr-FR" sz="1000"/>
            </a:br>
            <a:r>
              <a:rPr lang="fr-FR" sz="1000"/>
              <a:t>Sciences expérimentales</a:t>
            </a:r>
            <a:br>
              <a:rPr lang="fr-FR" sz="1000"/>
            </a:br>
            <a:r>
              <a:rPr lang="fr-FR" sz="1000"/>
              <a:t>Classiques Hachette 1958 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04825" y="153988"/>
            <a:ext cx="356235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 b="1"/>
              <a:t>De la fleur</a:t>
            </a:r>
          </a:p>
          <a:p>
            <a:r>
              <a:rPr lang="fr-FR" sz="4400" b="1"/>
              <a:t> de pois</a:t>
            </a:r>
          </a:p>
          <a:p>
            <a:r>
              <a:rPr lang="fr-FR" sz="4400" b="1"/>
              <a:t>au pois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6915150" y="6338888"/>
            <a:ext cx="2228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1000" b="1" u="sng"/>
              <a:t>Jean-François Cubells</a:t>
            </a:r>
            <a:br>
              <a:rPr lang="fr-FR" sz="1000" b="1" u="sng"/>
            </a:br>
            <a:r>
              <a:rPr lang="fr-FR" sz="1000" b="1" u="sng"/>
              <a:t>Lycée Laetitia Bonaparte Ajaccio</a:t>
            </a:r>
            <a:r>
              <a:rPr lang="fr-FR"/>
              <a:t> 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6092825"/>
            <a:ext cx="500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600">
                <a:hlinkClick r:id="rId3"/>
              </a:rPr>
              <a:t>195.221.140.203/svt/ress_ped/pois/fleur.htm</a:t>
            </a:r>
            <a:r>
              <a:rPr lang="fr-FR" sz="1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 l="4146" r="1188"/>
          <a:stretch>
            <a:fillRect/>
          </a:stretch>
        </p:blipFill>
        <p:spPr bwMode="auto">
          <a:xfrm>
            <a:off x="467544" y="188640"/>
            <a:ext cx="8316416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uits secs déhiscent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548680"/>
            <a:ext cx="8208912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375" y="1052513"/>
            <a:ext cx="3222625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Picture 3"/>
          <p:cNvSpPr>
            <a:spLocks noChangeAspect="1" noChangeArrowheads="1"/>
          </p:cNvSpPr>
          <p:nvPr/>
        </p:nvSpPr>
        <p:spPr bwMode="auto">
          <a:xfrm>
            <a:off x="5508625" y="981075"/>
            <a:ext cx="36353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801688"/>
            <a:ext cx="3968750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1908175" y="0"/>
            <a:ext cx="5578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/>
              <a:t>De la fleur à la pomme</a:t>
            </a: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2051050" y="3644900"/>
            <a:ext cx="4319588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1979613" y="4724400"/>
            <a:ext cx="540067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V="1">
            <a:off x="2700338" y="1989138"/>
            <a:ext cx="4535487" cy="714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11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  <p:bldP spid="35848" grpId="0" animBg="1"/>
      <p:bldP spid="35849" grpId="0" animBg="1"/>
      <p:bldP spid="358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15816" y="62280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Racine Pneumatophores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97620" cy="60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trawberry_develop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38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35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8305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9975" y="12700"/>
            <a:ext cx="4427538" cy="563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b="1" dirty="0" smtClean="0">
                <a:solidFill>
                  <a:srgbClr val="FFFF99"/>
                </a:solidFill>
                <a:latin typeface="Arial" charset="0"/>
              </a:rPr>
              <a:t>Fruits simples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33350" y="1227138"/>
            <a:ext cx="3744913" cy="1036637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200">
                <a:solidFill>
                  <a:schemeClr val="bg1"/>
                </a:solidFill>
              </a:rPr>
              <a:t>la paroi de « l’ovaire » </a:t>
            </a:r>
            <a:br>
              <a:rPr lang="fr-FR" sz="2200">
                <a:solidFill>
                  <a:schemeClr val="bg1"/>
                </a:solidFill>
              </a:rPr>
            </a:br>
            <a:r>
              <a:rPr lang="fr-FR" sz="2200">
                <a:solidFill>
                  <a:schemeClr val="bg1"/>
                </a:solidFill>
              </a:rPr>
              <a:t>se dessèche</a:t>
            </a:r>
            <a:br>
              <a:rPr lang="fr-FR" sz="2200">
                <a:solidFill>
                  <a:schemeClr val="bg1"/>
                </a:solidFill>
              </a:rPr>
            </a:br>
            <a:r>
              <a:rPr lang="fr-FR" sz="2200">
                <a:solidFill>
                  <a:srgbClr val="FF33CC"/>
                </a:solidFill>
              </a:rPr>
              <a:t>= </a:t>
            </a:r>
            <a:r>
              <a:rPr lang="fr-FR" sz="2600" b="1">
                <a:solidFill>
                  <a:srgbClr val="FF33CC"/>
                </a:solidFill>
              </a:rPr>
              <a:t>fruits secs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521200" y="1227138"/>
            <a:ext cx="4321175" cy="1011237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200">
                <a:solidFill>
                  <a:schemeClr val="bg1"/>
                </a:solidFill>
              </a:rPr>
              <a:t>la paroi de l’ovaire se gorge d’eau et de substances</a:t>
            </a:r>
            <a:br>
              <a:rPr lang="fr-FR" sz="2200">
                <a:solidFill>
                  <a:schemeClr val="bg1"/>
                </a:solidFill>
              </a:rPr>
            </a:br>
            <a:r>
              <a:rPr lang="fr-FR" sz="2600" b="1">
                <a:solidFill>
                  <a:srgbClr val="FF33CC"/>
                </a:solidFill>
              </a:rPr>
              <a:t>= fruits charnus</a:t>
            </a: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136525" y="2641600"/>
            <a:ext cx="1727200" cy="1512888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000" b="1">
                <a:solidFill>
                  <a:schemeClr val="bg1"/>
                </a:solidFill>
              </a:rPr>
              <a:t>Il s’ouvre 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000" b="1">
                <a:solidFill>
                  <a:schemeClr val="bg1"/>
                </a:solidFill>
              </a:rPr>
              <a:t>à maturité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000" b="1">
                <a:solidFill>
                  <a:schemeClr val="bg1"/>
                </a:solidFill>
              </a:rPr>
              <a:t>=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200" b="1">
                <a:solidFill>
                  <a:srgbClr val="FF33CC"/>
                </a:solidFill>
              </a:rPr>
              <a:t>déhiscent</a:t>
            </a: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2005013" y="2641600"/>
            <a:ext cx="1893887" cy="1512888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000" b="1">
                <a:solidFill>
                  <a:schemeClr val="bg1"/>
                </a:solidFill>
              </a:rPr>
              <a:t>Il ne s’ouvre 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000" b="1">
                <a:solidFill>
                  <a:schemeClr val="bg1"/>
                </a:solidFill>
              </a:rPr>
              <a:t>pas à maturité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000" b="1">
                <a:solidFill>
                  <a:schemeClr val="bg1"/>
                </a:solidFill>
              </a:rPr>
              <a:t>= 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200" b="1">
                <a:solidFill>
                  <a:srgbClr val="FF33CC"/>
                </a:solidFill>
              </a:rPr>
              <a:t>indéhiscent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6513" y="4548188"/>
            <a:ext cx="1916112" cy="919162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gousse de haricot ou de genêt</a:t>
            </a: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05013" y="4548188"/>
            <a:ext cx="1909762" cy="919162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gland du chêne, semence de graminée </a:t>
            </a:r>
          </a:p>
        </p:txBody>
      </p: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4178300" y="2641600"/>
            <a:ext cx="2087563" cy="1079500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000">
                <a:solidFill>
                  <a:schemeClr val="bg1"/>
                </a:solidFill>
              </a:rPr>
              <a:t>La partie interne de la paroi de l’ovaire se durcit</a:t>
            </a:r>
          </a:p>
        </p:txBody>
      </p:sp>
      <p:sp>
        <p:nvSpPr>
          <p:cNvPr id="134158" name="Rectangle 14"/>
          <p:cNvSpPr>
            <a:spLocks noChangeArrowheads="1"/>
          </p:cNvSpPr>
          <p:nvPr/>
        </p:nvSpPr>
        <p:spPr bwMode="auto">
          <a:xfrm>
            <a:off x="4178300" y="4086225"/>
            <a:ext cx="2087563" cy="790575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000">
                <a:solidFill>
                  <a:schemeClr val="bg1"/>
                </a:solidFill>
              </a:rPr>
              <a:t>fruits à noyaux </a:t>
            </a:r>
            <a:br>
              <a:rPr lang="fr-FR" sz="2000">
                <a:solidFill>
                  <a:schemeClr val="bg1"/>
                </a:solidFill>
              </a:rPr>
            </a:br>
            <a:r>
              <a:rPr lang="fr-FR" sz="2000" b="1">
                <a:solidFill>
                  <a:srgbClr val="FF33CC"/>
                </a:solidFill>
              </a:rPr>
              <a:t>= drupes</a:t>
            </a:r>
          </a:p>
        </p:txBody>
      </p:sp>
      <p:sp>
        <p:nvSpPr>
          <p:cNvPr id="134159" name="Rectangle 15"/>
          <p:cNvSpPr>
            <a:spLocks noChangeArrowheads="1"/>
          </p:cNvSpPr>
          <p:nvPr/>
        </p:nvSpPr>
        <p:spPr bwMode="auto">
          <a:xfrm>
            <a:off x="6483350" y="2641600"/>
            <a:ext cx="2555875" cy="1079500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000">
                <a:solidFill>
                  <a:schemeClr val="bg1"/>
                </a:solidFill>
              </a:rPr>
              <a:t>Toute la paroi est charnue</a:t>
            </a:r>
          </a:p>
        </p:txBody>
      </p:sp>
      <p:sp>
        <p:nvSpPr>
          <p:cNvPr id="134160" name="Rectangle 16"/>
          <p:cNvSpPr>
            <a:spLocks noChangeArrowheads="1"/>
          </p:cNvSpPr>
          <p:nvPr/>
        </p:nvSpPr>
        <p:spPr bwMode="auto">
          <a:xfrm>
            <a:off x="6483350" y="4086225"/>
            <a:ext cx="2555875" cy="790575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000">
                <a:solidFill>
                  <a:schemeClr val="bg1"/>
                </a:solidFill>
              </a:rPr>
              <a:t>fruits à pépins</a:t>
            </a:r>
            <a:br>
              <a:rPr lang="fr-FR" sz="2000">
                <a:solidFill>
                  <a:schemeClr val="bg1"/>
                </a:solidFill>
              </a:rPr>
            </a:br>
            <a:r>
              <a:rPr lang="fr-FR" sz="2000" b="1">
                <a:solidFill>
                  <a:srgbClr val="FF33CC"/>
                </a:solidFill>
              </a:rPr>
              <a:t>= baies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4178300" y="5162550"/>
            <a:ext cx="2087563" cy="369888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cerise, mirabelle</a:t>
            </a:r>
          </a:p>
        </p:txBody>
      </p:sp>
      <p:sp>
        <p:nvSpPr>
          <p:cNvPr id="134162" name="Text Box 18"/>
          <p:cNvSpPr txBox="1">
            <a:spLocks noChangeArrowheads="1"/>
          </p:cNvSpPr>
          <p:nvPr/>
        </p:nvSpPr>
        <p:spPr bwMode="auto">
          <a:xfrm>
            <a:off x="6483350" y="5162550"/>
            <a:ext cx="2555875" cy="369888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raisin, orange,  tomate</a:t>
            </a:r>
          </a:p>
        </p:txBody>
      </p:sp>
      <p:cxnSp>
        <p:nvCxnSpPr>
          <p:cNvPr id="134165" name="AutoShape 21"/>
          <p:cNvCxnSpPr>
            <a:cxnSpLocks noChangeShapeType="1"/>
            <a:stCxn id="134147" idx="2"/>
            <a:endCxn id="134150" idx="0"/>
          </p:cNvCxnSpPr>
          <p:nvPr/>
        </p:nvCxnSpPr>
        <p:spPr bwMode="auto">
          <a:xfrm rot="5400000">
            <a:off x="1314450" y="1949450"/>
            <a:ext cx="377825" cy="1006475"/>
          </a:xfrm>
          <a:prstGeom prst="curvedConnector3">
            <a:avLst>
              <a:gd name="adj1" fmla="val 49579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66" name="AutoShape 22"/>
          <p:cNvCxnSpPr>
            <a:cxnSpLocks noChangeShapeType="1"/>
            <a:stCxn id="134147" idx="2"/>
            <a:endCxn id="134151" idx="0"/>
          </p:cNvCxnSpPr>
          <p:nvPr/>
        </p:nvCxnSpPr>
        <p:spPr bwMode="auto">
          <a:xfrm rot="16200000" flipH="1">
            <a:off x="2290762" y="1979613"/>
            <a:ext cx="377825" cy="946150"/>
          </a:xfrm>
          <a:prstGeom prst="curvedConnector3">
            <a:avLst>
              <a:gd name="adj1" fmla="val 49579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67" name="AutoShape 23"/>
          <p:cNvCxnSpPr>
            <a:cxnSpLocks noChangeShapeType="1"/>
            <a:stCxn id="134150" idx="2"/>
            <a:endCxn id="134155" idx="0"/>
          </p:cNvCxnSpPr>
          <p:nvPr/>
        </p:nvCxnSpPr>
        <p:spPr bwMode="auto">
          <a:xfrm rot="5400000">
            <a:off x="800894" y="4348957"/>
            <a:ext cx="393700" cy="4762"/>
          </a:xfrm>
          <a:prstGeom prst="curvedConnector3">
            <a:avLst>
              <a:gd name="adj1" fmla="val 49597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68" name="AutoShape 24"/>
          <p:cNvCxnSpPr>
            <a:cxnSpLocks noChangeShapeType="1"/>
            <a:stCxn id="134151" idx="2"/>
            <a:endCxn id="134156" idx="0"/>
          </p:cNvCxnSpPr>
          <p:nvPr/>
        </p:nvCxnSpPr>
        <p:spPr bwMode="auto">
          <a:xfrm rot="16200000" flipH="1">
            <a:off x="2759869" y="4347369"/>
            <a:ext cx="393700" cy="7938"/>
          </a:xfrm>
          <a:prstGeom prst="curvedConnector3">
            <a:avLst>
              <a:gd name="adj1" fmla="val 49597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pic>
        <p:nvPicPr>
          <p:cNvPr id="134169" name="Picture 25" descr="gousse de haric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559425"/>
            <a:ext cx="1079500" cy="10795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34170" name="AutoShape 26"/>
          <p:cNvCxnSpPr>
            <a:cxnSpLocks noChangeShapeType="1"/>
            <a:stCxn id="13314" idx="2"/>
            <a:endCxn id="134147" idx="0"/>
          </p:cNvCxnSpPr>
          <p:nvPr/>
        </p:nvCxnSpPr>
        <p:spPr bwMode="auto">
          <a:xfrm rot="5400000">
            <a:off x="2955131" y="-372268"/>
            <a:ext cx="650875" cy="2547938"/>
          </a:xfrm>
          <a:prstGeom prst="curvedConnector3">
            <a:avLst>
              <a:gd name="adj1" fmla="val 49755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1" name="AutoShape 27"/>
          <p:cNvCxnSpPr>
            <a:cxnSpLocks noChangeShapeType="1"/>
            <a:stCxn id="13314" idx="2"/>
            <a:endCxn id="134149" idx="0"/>
          </p:cNvCxnSpPr>
          <p:nvPr/>
        </p:nvCxnSpPr>
        <p:spPr bwMode="auto">
          <a:xfrm rot="16200000" flipH="1">
            <a:off x="5292725" y="-161924"/>
            <a:ext cx="650875" cy="2127250"/>
          </a:xfrm>
          <a:prstGeom prst="curvedConnector3">
            <a:avLst>
              <a:gd name="adj1" fmla="val 49755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2" name="AutoShape 28"/>
          <p:cNvCxnSpPr>
            <a:cxnSpLocks noChangeShapeType="1"/>
            <a:stCxn id="134149" idx="2"/>
            <a:endCxn id="134157" idx="0"/>
          </p:cNvCxnSpPr>
          <p:nvPr/>
        </p:nvCxnSpPr>
        <p:spPr bwMode="auto">
          <a:xfrm rot="5400000">
            <a:off x="5750719" y="1710531"/>
            <a:ext cx="403225" cy="1458913"/>
          </a:xfrm>
          <a:prstGeom prst="curvedConnector3">
            <a:avLst>
              <a:gd name="adj1" fmla="val 49606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3" name="AutoShape 29"/>
          <p:cNvCxnSpPr>
            <a:cxnSpLocks noChangeShapeType="1"/>
            <a:stCxn id="134149" idx="2"/>
            <a:endCxn id="134159" idx="0"/>
          </p:cNvCxnSpPr>
          <p:nvPr/>
        </p:nvCxnSpPr>
        <p:spPr bwMode="auto">
          <a:xfrm rot="16200000" flipH="1">
            <a:off x="7019925" y="1900238"/>
            <a:ext cx="403225" cy="1079500"/>
          </a:xfrm>
          <a:prstGeom prst="curvedConnector3">
            <a:avLst>
              <a:gd name="adj1" fmla="val 49606"/>
            </a:avLst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4" name="AutoShape 30"/>
          <p:cNvCxnSpPr>
            <a:cxnSpLocks noChangeShapeType="1"/>
            <a:stCxn id="134157" idx="2"/>
            <a:endCxn id="134158" idx="0"/>
          </p:cNvCxnSpPr>
          <p:nvPr/>
        </p:nvCxnSpPr>
        <p:spPr bwMode="auto">
          <a:xfrm rot="5400000">
            <a:off x="5040312" y="3903663"/>
            <a:ext cx="365125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5" name="AutoShape 31"/>
          <p:cNvCxnSpPr>
            <a:cxnSpLocks noChangeShapeType="1"/>
            <a:stCxn id="134159" idx="2"/>
            <a:endCxn id="134160" idx="0"/>
          </p:cNvCxnSpPr>
          <p:nvPr/>
        </p:nvCxnSpPr>
        <p:spPr bwMode="auto">
          <a:xfrm rot="5400000">
            <a:off x="7578725" y="3903663"/>
            <a:ext cx="365125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6" name="AutoShape 32"/>
          <p:cNvCxnSpPr>
            <a:cxnSpLocks noChangeShapeType="1"/>
            <a:stCxn id="134158" idx="2"/>
            <a:endCxn id="134161" idx="0"/>
          </p:cNvCxnSpPr>
          <p:nvPr/>
        </p:nvCxnSpPr>
        <p:spPr bwMode="auto">
          <a:xfrm rot="5400000">
            <a:off x="5080000" y="5019675"/>
            <a:ext cx="285750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4177" name="AutoShape 33"/>
          <p:cNvCxnSpPr>
            <a:cxnSpLocks noChangeShapeType="1"/>
            <a:stCxn id="134160" idx="2"/>
            <a:endCxn id="134162" idx="0"/>
          </p:cNvCxnSpPr>
          <p:nvPr/>
        </p:nvCxnSpPr>
        <p:spPr bwMode="auto">
          <a:xfrm rot="5400000">
            <a:off x="7618413" y="5019675"/>
            <a:ext cx="285750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pic>
        <p:nvPicPr>
          <p:cNvPr id="134178" name="Picture 34" descr="gland de chê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8188" y="5614988"/>
            <a:ext cx="7953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9" name="Picture 35" descr="semence de graminé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3688" y="5613400"/>
            <a:ext cx="1079500" cy="1079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80" name="Picture 36" descr="ceri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0688" y="5664200"/>
            <a:ext cx="8715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81" name="Picture 37" descr="mirabelle-de-lorr-entie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3663" y="5662613"/>
            <a:ext cx="1068387" cy="1079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6600825" y="5689600"/>
            <a:ext cx="2320925" cy="1081088"/>
            <a:chOff x="4146" y="3584"/>
            <a:chExt cx="1462" cy="681"/>
          </a:xfrm>
        </p:grpSpPr>
        <p:pic>
          <p:nvPicPr>
            <p:cNvPr id="74785" name="Picture 38" descr="tomate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5050" y="3705"/>
              <a:ext cx="680" cy="437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74786" name="Picture 39" descr="orang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4568" y="3699"/>
              <a:ext cx="680" cy="4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74787" name="Picture 40" descr="raisi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4060" y="3671"/>
              <a:ext cx="680" cy="508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  <p:bldP spid="134149" grpId="0" animBg="1"/>
      <p:bldP spid="134150" grpId="0" animBg="1"/>
      <p:bldP spid="134151" grpId="0" animBg="1"/>
      <p:bldP spid="134155" grpId="0" animBg="1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6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0463" y="252413"/>
            <a:ext cx="2871787" cy="4762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b="1" dirty="0" smtClean="0">
                <a:solidFill>
                  <a:srgbClr val="FFFF99"/>
                </a:solidFill>
                <a:latin typeface="Arial" charset="0"/>
              </a:rPr>
              <a:t>Faux fruits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1006475" y="1547813"/>
            <a:ext cx="5719763" cy="801687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200">
                <a:solidFill>
                  <a:schemeClr val="bg1"/>
                </a:solidFill>
              </a:rPr>
              <a:t>D’autres éléments se développent et s’associent au développement de l’ovaire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73050" y="4932363"/>
            <a:ext cx="7188200" cy="1312862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Fraise : </a:t>
            </a:r>
            <a:r>
              <a:rPr lang="fr-FR" sz="2000" i="1">
                <a:solidFill>
                  <a:schemeClr val="bg1"/>
                </a:solidFill>
              </a:rPr>
              <a:t>réceptacle floral devient charnu, les grains noirs sont des fruits secs</a:t>
            </a:r>
            <a:endParaRPr lang="fr-FR" sz="1400" i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fr-FR" i="1">
                <a:solidFill>
                  <a:schemeClr val="bg1"/>
                </a:solidFill>
              </a:rPr>
              <a:t>Pomme : </a:t>
            </a:r>
            <a:r>
              <a:rPr lang="fr-FR" sz="2000" i="1">
                <a:solidFill>
                  <a:schemeClr val="bg1"/>
                </a:solidFill>
              </a:rPr>
              <a:t>une partie de la chair est issue du réceptacle floral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863600" y="3243263"/>
            <a:ext cx="6007100" cy="765175"/>
          </a:xfrm>
          <a:prstGeom prst="rect">
            <a:avLst/>
          </a:prstGeom>
          <a:solidFill>
            <a:schemeClr val="tx1"/>
          </a:solidFill>
          <a:ln w="3175">
            <a:solidFill>
              <a:srgbClr val="990033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fr-FR" sz="2200">
                <a:solidFill>
                  <a:schemeClr val="bg1"/>
                </a:solidFill>
              </a:rPr>
              <a:t>Exemple:</a:t>
            </a:r>
            <a:br>
              <a:rPr lang="fr-FR" sz="2200">
                <a:solidFill>
                  <a:schemeClr val="bg1"/>
                </a:solidFill>
              </a:rPr>
            </a:br>
            <a:r>
              <a:rPr lang="fr-FR" sz="2200">
                <a:solidFill>
                  <a:schemeClr val="bg1"/>
                </a:solidFill>
              </a:rPr>
              <a:t>le réceptacle floral se gorge d’eau et de sucres</a:t>
            </a:r>
          </a:p>
        </p:txBody>
      </p:sp>
      <p:pic>
        <p:nvPicPr>
          <p:cNvPr id="136200" name="Picture 8" descr="frai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4600" y="4391025"/>
            <a:ext cx="1079500" cy="10985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36207" name="Picture 15" descr="pom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3488" y="5526088"/>
            <a:ext cx="1079500" cy="10795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36208" name="AutoShape 16"/>
          <p:cNvCxnSpPr>
            <a:cxnSpLocks noChangeShapeType="1"/>
            <a:stCxn id="15362" idx="2"/>
            <a:endCxn id="136195" idx="0"/>
          </p:cNvCxnSpPr>
          <p:nvPr/>
        </p:nvCxnSpPr>
        <p:spPr bwMode="auto">
          <a:xfrm rot="5400000">
            <a:off x="3457575" y="1138238"/>
            <a:ext cx="819150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6211" name="AutoShape 19"/>
          <p:cNvCxnSpPr>
            <a:cxnSpLocks noChangeShapeType="1"/>
            <a:stCxn id="136199" idx="2"/>
            <a:endCxn id="136197" idx="0"/>
          </p:cNvCxnSpPr>
          <p:nvPr/>
        </p:nvCxnSpPr>
        <p:spPr bwMode="auto">
          <a:xfrm rot="5400000">
            <a:off x="3405187" y="4470401"/>
            <a:ext cx="923925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136212" name="AutoShape 20"/>
          <p:cNvCxnSpPr>
            <a:cxnSpLocks noChangeShapeType="1"/>
            <a:stCxn id="136195" idx="2"/>
            <a:endCxn id="136199" idx="0"/>
          </p:cNvCxnSpPr>
          <p:nvPr/>
        </p:nvCxnSpPr>
        <p:spPr bwMode="auto">
          <a:xfrm rot="5400000">
            <a:off x="3420268" y="2796382"/>
            <a:ext cx="893763" cy="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animBg="1"/>
      <p:bldP spid="136197" grpId="0" animBg="1"/>
      <p:bldP spid="13619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frais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848872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715404" cy="5572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pomme.gif"/>
          <p:cNvPicPr/>
          <p:nvPr/>
        </p:nvPicPr>
        <p:blipFill>
          <a:blip r:embed="rId2" cstate="print"/>
          <a:srcRect r="37490"/>
          <a:stretch>
            <a:fillRect/>
          </a:stretch>
        </p:blipFill>
        <p:spPr bwMode="auto">
          <a:xfrm>
            <a:off x="323528" y="188640"/>
            <a:ext cx="8460432" cy="645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ananas-i-ana-fleur2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31236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http://www.afd-ld.org/~fdp_bio/img/ananas-i-ana-eclat1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56992"/>
            <a:ext cx="489654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72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print"/>
          <a:srcRect l="50000"/>
          <a:stretch/>
        </p:blipFill>
        <p:spPr bwMode="auto">
          <a:xfrm>
            <a:off x="2051720" y="260648"/>
            <a:ext cx="5684485" cy="481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85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é de détermination des différents types de frui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48680"/>
            <a:ext cx="8746011" cy="5790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699792" y="587727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Les racines échasse des palétuvier 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115714" name="AutoShape 2" descr="Résultat de recherche d'images pour &quot;Les racines échas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5716" name="AutoShape 4" descr="Résultat de recherche d'images pour &quot;Les racines échas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5718" name="AutoShape 6" descr="data:image/jpeg;base64,/9j/4AAQSkZJRgABAQAAAQABAAD/2wCEAAkGBxMTEhUTExMWFRUXGB4aGBgYGBgbHRoiHh8dICEgHRkdHiggGx8mHx8gITIhJSorLi4uHiIzODUsNyotLisBCgoKDg0OGxAQGi0lICYtLS01LS8tLS0tLS0tLS0tLS0tLS0tLS0tLS0tLy0tLS0tLS0tLS0tLS0tLS0tLS0tLf/AABEIAMIBAwMBIgACEQEDEQH/xAAcAAACAgMBAQAAAAAAAAAAAAAFBgQHAAIDAQj/xABGEAACAQIEAwUEBwUGBQQDAAABAhEDIQAEEjEFQVEGEyJhcTKBkaEHFCNCYrHwUnKCwdEVJDOy4fElc5KiszRDY6NVdIP/xAAZAQADAQEBAAAAAAAAAAAAAAABAgMABAX/xAAqEQACAgIBBAICAQQDAAAAAAAAAQIRITEDEiJBUTJhQnGBkdHh8AQTUv/aAAwDAQACEQMRAD8AdXqUcps01CJao14ncovIb+I/HADiXGqjeNv8Ik3uS69SDcwQdrfDBNFTMIpdTYeNqcM1jzEFSLCOeF/j3DV7vVTrlkT2UqPDSZJRVG99jHMC+OfrckqwvR58puSqOiZW4ghLJUtTC+Enltv0IvzPLzxP7N5OmGzNJzpqOgQdH/Z8iQYv54RqFGo2YbVa8KBKWsDF55HrceWDVAVauTo1UlK1MlQWi8GV26WHuxWNpnRwTbXSxq4RxamlKklYwXJV9WxiE38gpn1x1pF1y7UwQ+gN3Z3BXUSvqdEr/wDz88KHGK7VXIRSCJYKSoI1MXN+knkDgxwbNF3oUC+pgwdyNh0A28I2284welLq+zrSrIqZmTqkQRe9t46R8MHuy9QMCvow2mVIP5Aj3nHvF8oJ1FQNcMI3AO0+60eWInA8wKdVSCLGP0MT4MSKTzEO5SqQIKk1CfZZgwW92aBE872vywL4xlnp0oqMGbvpJBkGdJ5flywazWequXANYOQy+FERXQW1BpuT4ZO3oPDgb2hyVSlQUVAJNUEePWTJQSzTvhoRSZw8fyoV6NWM9l0Is0x6hl/lIxZB4bdliEZiV6aiZI6b3nl8MV6uU1ZqhUn2NRj1Ij54s2vxPSCSCUBnlcizQTaF3Pkb4ZrB0SlRE4PklWsLCQxvdSOoEcjb/acNOYVdBLjYTf8AqdsCaVJKtSjXpMGGoBjMGwsYPpEbwfPEriPGaa1TSY2KwTB3mCPgd8CEWrEjuyrO00OZtpJ9kHfzJ5YF8ArFau0JsB+15C+3n54P9pODOjNTMadRJI5+Q8vL1wpioVeIOphYdR1/CvzPkMRjJxlbOxpND/x9FKyATqE3YnfrIgR0nlgNkcxNBqW2g6wABBBsfP8AZPxwdNY1sqpU+yNJuBNhyieg3ixwucNITMgmYJ0tA5GxA904u8MmsoMa1p5J9Q1B/CRYGOd/gPfj1OItXySJSSklE1EWuz6zoBNmBG155iD54A9qePrl6rU2pl9CKmknwkkEk2vuCL9PWZPC1p1KCVKbVKFyomozgRMTtaBgSbUtYOLm6r6qwHV7P0ssBUGYqV0EqAwAG/pBAPMzMYB1AEMooYg+EneD06EG3vGJvFKbKi0tZJG5ACyTz3M/PE7JcJ7rLrmDd0qAldww529B8Rin6L8SSjoOdm+yxKivWMVDdQRIXzI5+mGmijJClwZNpFz5DxcvfgBmeN1RVI+r9/QIlGQaotN94Pl5427PZ+jWrkLR0MillLFi2+k77bx8cG/ZNztkXtU25B5GRa/v8t74rzhaF8zTEbuIgi9+vLniyO0ClkYQp3MEienkcVxwiTmVCiWJ8IG5N+uEk+5HV+LLd4lmJp7EPAJFxEiY+eK37Q5qWsSZvznD1xipCAsNLFQWAJN4HPmOWK2zz6ngRvfw4e+0nDQ7/R1SihVqbco6RJ/phc48neZinTEeJ1W/mQMOXZ+j3fD55vJO/Mhdj5csKy0C3EKUiAGLbQPCCR6bYPgyCHbLMeFtGq24uJ9ALH3YrDLnvagJ2J5kzO3TFg9ragAIDco02NvXcfHCHlFv4QBYxeb3t8ZxKTuaRVKohCkVAubmTsNiZHyOPMa1KCkkwN+mPcVsjSGClxCNeWoKyDQNZXRNQ6SQzMwEmYN9/Q4XMymYcaK4Iq3u+pAwECdRsRceIE354PUUK6qIKwpN3Hear2hCekD0A9/GuBSIp1j9oacEl5Cgg2EqRq0kGRPtW2xzRVbPNTrZBqUndiwWEsA8mEi0eYjlgzwXI5qoadNXnu5DJug13AYiYIAJmYHK5vMznDkaitOjIr1GVqaSTomNySPDonfYwbgYL1HNL+70m1V6pHf1RAAJtA6DoP5nD9GbstwwuVi72xyHcMKYuDBkb+ZPU7+tsQchkHSRM1NdjsTpmIj7pDfMdMMHadxUzKAXg/l0OFriIds8FX7tRWPu0zbyAJ92HpXZ3vKoNUKFT6uDXA71WbwyCVDksAYNtyI6DC41ArUJPvwb4XXZalVVp1D3jQ7qDCADwMT92TIM9RgVxWgyHoBeTIv6T/XHPNKLtFYLtoM8R4q9N6Q1SKi6lGhW8XskBmuo0hdt+gmcd+0aVTSVqwVWZ1YBSIiAeXmDgQtVGy3eKYq0qilqbxfV4ZU9GJA/e0g2M4716gegxVmMPq0tdlATTewtIxdU3Zyvi6ZWgKtYiqh9PzU4YKTAV6q+G9Z7kuQDJ8EAAXkDxGL29nCtXlainoBb4DBf+1SteupZ5qVKiKHH2YlzDW9rZonaOZ210hebwHuztZznaIJvN7+0Cp5dLD4YJ9sRFbf7m/WT+vhgJ9HmXqvUp1WBQLVYQ0FmGipoG50AeK21uuCfa+qTmY6CL40NDccenBK4uGq0KVRb6k8ULzUkG/IzhE41kNKllEkm4mJ/eM7fhG/PDzw5A2VVNmgspt95mLbzuYwt8Yy4anosBfcziXIqZ0wdo59najd2UZplTyECNRJHTc4HZtCGmb7z+ueOPBMzoqopJMEajfYG/wCUYm8YUKzBQdKwB/r7sFyuKYEstAPt5RHfAxq1IGUqOZJY78vEPhgl2DqShDzCanUdCNIAPvJb4YG8Xct9Wn8SxztqM4n8EAXLNo51QJ8jqt6W+WKKVuybWKYx8NyjZqvB2BkmPPDPxLLl3VV/wxYXAsFA1ecsxHL8pF5E/VcsWt3rKWiYOkAyRG14H+2ACdq64WQtJdPhFibWM3PnhsrJOdydIdeBFu4rZdH0VqJIQg2IMlT0I3G3IYH8FWrRy2aqMxFTWEgKFCkEyVIswYEQ2FJON1Mw5qVFp62GggLAImFMSfFIifPD+MtT+peBtQaqC0hR4tYQjwgC0RgIDj3Ihdrs53av4TdTBkweW0W+OEfstL5hLM5knSogm0xzE4Ze2WZktpMH5bcx19N4GF3shm9GYUgwxBAPTlPz59cTbudHTJdjHjtDXHd6Y0+GQtvD5eUG0icIirqccwTNwevLnvg72o4i0EhhBuJvH65GcAOCq2YrLTS7Nt5T970Av7sPJ5oXpqJcGfp6MppH3UXbyj34SeHic2Xmy02OomACSB/Pnh07T1wmXI/aIUXg9f5Yr/s5X1VK51eyo9ra5bkf3cNYsVg5dr68nyBlpEk9INsKnDTLGLiRBJ3iDYRtAwX7R1oaRG2+m/UbHmMBeFbsRYdOhvPoIxFO5lX8TbNVfEbj3nGY2WkpuwBJv/Tn0xmLWTDHHHIrrUVUOunqLG7eGxE+dp54N5HKB0WunhqKoNjCkGzSDI2mT0wKzoD5ZX5qxG3Jh19QMGezQ1LVXkaOnrF35e/FFFWyEoRoKZOsUAZu7bO1lC+Agimu3IxMbxabeZg8Lphc2RUZNNNHdtXtFj4QzTYTNhuJ88I+bS58on5jDrwvLj6ga1Uay6IVJmbAEy3M6hHu+EWraC4aS9gkcQVs7AGqCZdpCrpBk/HmbYl5ThFRKtfMVDKU0JMk+KdJlZt7II5b4CPVUawWAqVFOhQRJkczyBGGrhNVq+XzFNn0hYUE8g02PvHukjFIlZBPszSXXmjFiiCPI6jt6QMKnalFkrq1FeQYmOYtPzw3cEqQ1Ybnu0ny0jztNxhF4rw5hVbMGpqLkhlJFoJgWktuDtiHOsFOJ5B3A6hFcExO0bxMee9sMZEUxUFmNUjV5advMW/PCmtQLUHI8uU3+OCmXr5mWWoFNDWzU3BvMTpImbAmDHLG4JdlMHIu60dMzlVrPKQrjSSs2MEEn8Ox8vTGcIWeKLRemtOk7lzPh7yGN2E3LHYne3U4D5qo3fBgSpkAEfvRg3kqoeue8oHUngZkfSWDCx0i7XuANx0vgt0iHNHqSrY+5ELlfrApqCquGUEgWYCxMTAJeMJfGuMrVeWWC/kSLgWn44OOXenUZzL6SkARfxHxcjE8rCTvhOzpmqn7o29Affh4vAYJVY4fWRT7r9lVB9RpvI6wcce02WuQq22Een8+vmMc+PCBA/Yj/pVV/MY8z+b10aDXlqY+K+EzINpE2IxPndKy/ErEeqDTqACwB3v5dd74O8RzBemHsRAmeUCBAneIE+WBXFFJccgJny/XlvjvlasqykSNJKrzlQT8T/PEoO00M9pnIBKtIhrGnUUg+pEfOB5ifLBPg2SBLAvEPqmR6jexkdeuFUB2o102lG2PNfECD1tbBjsJxcVUAqoGbnImdOrYdfvAiCDN9sU4ZYVicsWtDpncyr6j3ZJ7sAkzsZXw+vXzwlZ0yrEftW+QHyGGjiI0KqAaisw5swBMgEGCQTPXYE3vhP4hOkAfiHpbFvBDii1dnXhAkAdRvzHMH1nFoZfMJ9UywWSatSbkWbvC77cgwIHuxWvZ9ftEWIED03/lOHDhlGKunVNGjUqNTb9sOtgvw1H944CwUq2C+3HEFUqu5I5g2kdQIPLAfsnQ1ZgtaQhAmREgibf0nHTtSy1Ks3tuDG8eRif1GJPYtABWqGwAibGJ9T+QPO2OeLvkLywjXtLmYEA2FgB6R67YNfRLkga1WsT7CAXOxYm+/QESeuE3jGYNRmK3CnqOluuN+C8SqpTqHxJSIEgEy5F/Z+U+e2+HvusWStUOn0j9p1sElkT73KeZHX/fAvsMjPlatd0IFWp4BA8SqI1AHkSWH8OAPYjh68Sz7LmGJy9FTUZZsxkBUYnYGSSBvEYsntVmFuiwFAACCBAEAaRtECbRGG33AX/lFddoc2CxBneAN4A2F/0MDcqx09CZJvMcv57Y84lWGogBhc8xf1Puxq0AaRAAAB6SRP5tifHl2NP0cjmz0+RxmBxZzdSAD1xmKEsj3wap3tGpTPtFSw2vFx6G2D3YOpqZxz0GMKXZzwVwdUgGNt/dFvzw19k8saWcdR7NwP4gWA9wnFuKWLf6E5FQrccpFKjj9df54M0c/VTIUqTU4TSzCobTc6V85v7oxFzOVqNWLDwAk6GIkkgm6Lu0ddhG4jHnE67fUXanGYp5bSXYvLO1QmQIkQrTN+VpthH5HQDo5ugmpqhgswUuAWFMAEgt0WSBbqMO3BKkpVQ31imCRGmGmPFzsDB8vQYW+H8KVqP1mkvtQzpznTBWLiLH1viHwHM18pWVKR10qhBFFjbzCE7MoJIHSemCrjQWkyyOzlZWqZhmAM6jE8gUP5FcL2WrtUbNKSNKOGFhdWkcosCB8RgtwBAWrwb+IA7Agd2L/ADA5c3STMjK0n7x6qNraxlluB6QD1ubnC8lVQeMT+0mVNDNmkxJPWPjvv5H1wdoVgadMcwzf5cD+P0H73xu9R5IBaCYkmJAEgTH57Yg0alKQJLPROolCRGqVIt7REXXyPTEuKSUnWhpq0jjVrD6wt/vD/NixKOQ7uo7ClUaCH9rSramtEXIAIY+nuxU9ZiMzSP4hEHcWIIPMWB88OvaDtJp7ymrPTV/A0atdUrIIpqLou8sILcoF2dPH8kZwcsB9+KI61VUqSKjK7L7OrQTAO0ieXM4TBV1V1tIkHryJGCGSrMmTXVT7onWwQgKVCiB4Rt1jzvhfyFUqruZOheY8mj8vng+UgqKSwP/AB+vDaRTaq5ZgEW27RdmsL2iZ9OZDOUUFGihCgBB4tQABIHxBPLzxB7Q1u7LFZ7x3anSHMuWMkDnpUT66cQe1FQU6dKixh+6UFecAAe/+mNPTspAh8S4dEyOfX5f6b4B0XCVZG4M/wBMH8vnWr5UndlbSx5HpttIt6jCvnXKGWMR5dehxyRl0so1Z0bSlQVF2LSV2HmPIb7csDOE0TSr6VNi00zMm41LPU7LPXBV6ZaiDMwYPnO3rE44PR8VGrFg2hh7yy+8gn4YeDqbiCWVY1VuKd5TNosCSd52t5CIv5HCxVq6x0gxt+E/1xOyWWq66mWALVBOkyDIiQSwtdYk2ErywTppR4eo1Fa2a3EezT9PMCBqPwGLKXbkik7JPA+DmhOYzJ0iJVIIJ5+I/dHlufLnDr9o6laujKp0a41aTp2axO23LzxGpZzvy3eNUYSWgv4ZA5AARviT2crGpkgG3pVSL+gI/PbGlbQ8Wk6I3HHlriL3JvI/X8sZw3u6lOvT0uEDJ4xF9ywE3jbbEDjTX5+e8Dz/AFPXEehxLu07sGNQ1e+4En44jCVSZSSN+DZLvaubUC4YNTWYlJCz/UctQxD41TqKKgLgyqKiz7Ci5serE9eWOXCs81KutVZ8O9/aBtBvsenphj7W5ZKoSvSQtKgjTB1TEjcbHxb9cUu4toST6csL/RZTbLUmepTqF65EP7KwApAkGYhi0xBne2O/aao4B1EMJtI+cxb34j9kNDOxVEVUXwxrJBaQZLEyQAZg89+kPtRmdIaJsbwPzH9MRjJuHVnPj1/QT/j3K5exWo0w9USDbck2tvbGuYrypM+0xI9CZH5gY6UGbTUYmbQDM733+HxxFquBtyB0+UkR+WLcSqNjydyODMOvxxmIfdB5a9yfkYxmD1CjjJVySYvMbfLDpwXNM4DKYcTDMCVEi7FQBMAbsQBfyxX2dzNRqzymlAxCsDIYS195B2+fPB/gOZkGkQGBizEgHyJBmP1fDcTrtNNWrOHGs2KlQ0UZqof/ABaznSagm8tM06Q/ZFzAnlBPIVMs+W4n9UVTSHdqFQFVYgPIFrT+eBfaPKcvBTRiE1INQqVDbTfYTaGg+WDWSSjTyFfuwEL1VV1UAXCsbR1Bw6+weAL2e7ul9vT1lHAFRRI1Gx8Sk2ZCWgiNvPDG3C6dR9IkagtZKkeFe7JOvULD2gCpiQbTeK77BVmrk5dTL3kOPZUffYix089rEjpiwMqhzFL6tRdhlKUd5W+9WO+ldgFuYkwoud7nqpGqzOLZmpVy9Vcl4KKMNdRh4qzcx5KFny5XvgPop5WpTzDHVmXKqlJQPswxgggffYMQdo264Y04xTNLNCmFC06agaJ0LIZdIJ9ogSS3n5YV+wnCUy6HM1RqqwalIG+hWNiBsGdjb8AN/FabXkZMmdrFAd1kalkWPsyB92Z5xthSaroqCppgL4jbSSY8uf6vhnrcEqGq9RnltLGr4gSHH3RBvGoGfPCdTql51XhiPgSN8c0rTsonaGirw6jnqdPNZWzIdRQ2N9ww2vvOxPqTjxKIbNvTRWqHvdTkkQsFivLYKZjcyTYRgbw/OVEqnumC1EIZRyqIYlW6iZA6W85dapViK1NZKGGXY2Ow+HviOsdUaZGQH7SZksjEk6mQ3Jv9ozAT6BVwtvVUU6mr2WYLyvYsflOJ3aOtCC5I7ymATzug+RJt64i8KYvaA7VawoUwBsXADkg7aUBk9HnGfysC0H0z5zmYfPuSMtRJp0EUkCqxMsY3OprnytzGBHGVc1u9eoHaDOlhCkm8EHcWB6EW64LZ2mrsmXpN3eWoslPWP2nYCR+JiZ8hp8pBZvh/1fVSDFgGME73vcgbz0xPkeCkEFOzHEoZ6RJirBE9Vny5gn4YjdoqABML5zP5dMAsjxZqObpaAGkxpMz13Oxw+8RyS1PGl1YagZ/MeW2OeUcJlE80L/ZRQ57ph7W3ry9JxIocP+17lYfWbBrQVuDPLpPmcQaE0avhI8LA29x63xr2u4iVrCspKllIAG99P9MUtVb8CvdDFxrjdPLBqdA6qjGKlaLAkLMfATzMA9MKHEtWpdJJLMpJm5EnVJ6CI93njKFSmCIclKigvTed43Di4PMGLT0xJ4hldOl5lRLo3URBBi07G1rGMUi82JVKjXhtcqkgE+Hy3I/PBnshVOjM0ySYZWgG19QbT126C0YBUaw7moshdSFSenKfdvg32NpFKVQN7LEmTziZ0zcjZRePCfTDvQq+QN7RZ/xFV3IiIACi0bXPPfAjO05GsAgwIIgdbfHEjiua1OfInnOx/V8Zk6QrUyAb/eGxHQgf1xyRbtnQwZRy71QyruSB5e/n/PDd2SzSjVkWnUFL03bm0y4HS0GP3umE8UnpMVYEHV4TybmNLciImD7xGHLI8ZonLqGHdujK8xJ8JWWpmCQW9lkJi/SCbQdM559V34DPAMu9JKzamNxpDbA+Kw9AACee98LPaTjFIMU0tqY3EixgAx1Gxt1Pphvz2ZBywdBHeDXDeYBE/IYr2rTZqk7uNiQAP6xP5Y3JXxRWNJHbNALRQQQWMnraDf4YFVam55AQPdb88SOM5kSqr5n3mN/icDqVF20IilmMWHpM+XqcUeFRNezvSOlQDvzx7g/S7JNA1VYaLgKI90sD8hj3G6H6MGzwBctTCxtzEsdrSpMoSsNBE35bYDVnemQ63IYSsTI2MEmBHM3OGvs63eUmZ/G1WoxZjzOlSIM3vaAeYwH7RUe6IMyDMEGQReNuRPX5YSSafUhoyUkdOIVNA+tUmNN2YKwnwsQJ8YMySBadzjtw7MCtl2pUkK1K1ZagliUeAZCMfYMeLSTFjBiBgZl84jUqlOpLKwgbSDbSRvsbxgvw16iZGrTapTET3ri2mZCIojUTpbxRysDJOKWnlArwcsrl6FJWoUKiqrQczmDcvpsFA30LsFnxNcxeOn9s9/Up5akunKpdlJjwXmrVYb+IXHmNxiHmFRBRo1vtNesKFUlk7sAlW5OoQhoO3I2vJXhxC93lkDUIDPWcwtS5IVn5IhPsm9pNyIP7/wB/wBr0T+M5r/h7GkhCM8UzpguqC7RyWWaB5YEZPPVDlKVZyWqVnaqSQB4UlUtawuwgR4hhpGWVsrSSrUFRTTZ3dAVEM5fw9ARCjneYscQ3jR9YKDSqKyqI0rNqFNRyt9r7lBxuRAizjkqRSnVQiStOajczUqMhYTzIVQp9PPCbS4fpzFOnUJIrTHKDEj0vbbeMNXDMxOXzEtKhqYtuSzMWf3lYHkuAnaTJk1Qbq1IJHUEAH5YlJLpTHWwFmyqZjS1Tu6lI+FzJ1A3CsgEwQdxtfc2wx0qtRKve0W1lU9iQVqKstpHK8mGEnUVO04i9r8tSqImYKwtWmAxESCL29HBHywM7P1wzFBVVYlknk5jw9NJWx2ufg1pAyN3FMlTzFFa9Ia0eH07XBkbbMCP1z0yCUaGXplSDXcmmrFSBTNRodo5sV0pq6A9Tjl2dmlWcgMlNyqLSJEFoBqNH7KHUZ5yeW2/H8oxalmKTB6SmSBygzNvQz7/PD2KEk4SjVe6/9uk6tvGorLKYFixYTB6HC92rRwWqkNoLRJ2np8/ngn/bYGYatpZcvTDO7RerVqAAKAfaKp4YE7nHvEeEtnK65Zm0UaCF67xYEnaf2iSY/cwJpNBi6I/DOA5fOJQzs9ytAsteN7KfAPMyCD0PuwwUc6uYouyKtNFJRANgoA02AvecAK3HMs2YoZBFKZUEokba4lQ7HdmNzzJPmca9mMnmcuc4jx3CFQruY1m8BepCsZNuWJTuUbWhoumBcxTKNMiSZ9ccc8ne6SVJAGmYkL4rSeUzHuwV4rSOokrub7flgUlVp0g+1/tjnjLaKNeSA3BatRYRNTJdYIUknlc3xzynFqiK1OquxipTabE2krykfeHXzwcy+dag1l1XgrsZ8jyIvvgh9WyeaArGTpUnw+E8x3VQbwS1unI3xaEU19iyOHC89SZFy60rQWYyfCCTd2NxckC89NsEF0JTr1Kb6qUJTpWMAjUTBm42A9OeFurk1XvK9XT3QYfY0AdMwIFURPlBseczBN9p80aeUoqRpYqHYdC2wtawIFumK+BPIn0cpqLtudzF46Dy2PwwOqV3y+ZZ7qbGQZEHqNmUxH+ox0pcUanV7xPGSfEm+ocx/ry/OVxnIPVChNJKiVYypKNsrA7MvT125rGNBk7GfK5unXSYUyPEpUFW6GD03B3GBNHhtWnVFP2w7BQRJ3sJHI332M33IxA4Zl2y6y1RAZuouD5eR88OfZOstdjWVpWl7QO6tyE7Ec/djJZwa/ZN7U1gqBRssBY5RYCNv1GFbI0nGpgJWCCTyJ2HlI1fDBXtNn1AOomZ5XBwu8NztR1qJSmZOkgkSR19dsJff1DSWKN8rwWrmqjFRpWYkg8r+EfeieVhzIwyUzRy6kU7ubs7D8vlHIfMgstxp0pBHqSfd1sJ3gcuWB9biJqkgGbST0H+2Kda8CqITzXFiXJmb74zC6aJkydJk2t19cZgdRiz6eXouDmKkjL5YEgeIOxIide+t2hY+6FJubgP/Ywen34Ug1QAQWZioQ7Ai1yNW2zR1xM4tUVFZalQfVaBDVCoHjqm2lTJDNHh5hYJ9e3DOIVHCUKwpUzUDPSorZkEAgHm0qCTPSTc4pNWifG6FqtQOmJ53/XLDvwfLF/AqhkFAuZkzBAZWmQQdU388B2yqLUUVCApNyRYb3j9mb7YYUpPlnqU+8CJUpFdUCArD2htMWPx64ThVXZSbB3FKDlDSolKOpnapVfUSFchn0kCWEj2Qb6VExBwL4Cy5kVkywY0KahSKuoiuV3YsLLUJIA0iZYC9zgtkMxTFJNOoZdUtVqQCWL1PGxJjxR7A2kAAAYKcHrU6VJ0opHd1iqoJ8dd4O5tCgiBsC0W0iK0nsS/Rx7QsavdZOkndoqp34Vp7tFW6g7mApUHqR1xF7c5gqlLLIviYmoyqNzsoHpYA8hHTBHs1wv7dncy0DU3kPGT7yVA8kIO2FjiOdOazNQ0jDuSNUFhTW4CqoPiYgEwItbYMcJO6ztmWzvw3KomRqwxZnrorsOq0z4UHJRqtzM+gEDtdkTVzNS+nTUZgZHi3BETMDw32v5Ya+IZgUctQCItNUrNoUNJEBANRiC7EyY5nc+0QmfZRnWliXasdKXhUQlqjH1UR5ReZEGUcUzJ5s55bhpqZKpRYgiWan+GI1SPIw0euE/s5kaa1TSqqGlCRuGpjUNR1DeCCL7FvOCycA4k60a1YkNozAqRzKOpUiNhIQx6jG3FOGA1noI2g1Qzmp+BdPs/HVf+mBFYVBbyRxmgKTVrhY7qgOij2m85I36Annjn2KrPlxXarVH1VV1MSCdTsxjR0eBdekeuIXGagavRRQO6pRoTUQYT7xjanAIM7yYvfEPO1+8akKQplXf7KgqyXLHTqZIgA8hMgQbWOBpm2PVHs0terRqUwr05FVSSQFiGDCCLSBY4945x6gtejkabE06lUCo4gF2a2onnJgRyHpgjSpmlT+qUquuoYbMVPurFglMHYDYCOUnnhZ4xwtEYOtFal5olB9qCoOq9w5krGoHxbG2C1/QyAHA+HVG4pWyar9iWNRmNu6AhtYPIgkARzjDn2qNXOgJRdUoq2j2Xdn6nRTHWLmBve2Pe0ufSgTTAVHfScwyWNz7Be+0xO25jEPgedU0Uy+WqvSpOWY1GOtmvAjlqYhoAEQkxEnAw3RkqJPa3L08v3NJR4mpICGNyQgm53a0m9974Ta9rgX/Lyw1/SbXzIzqrlf8AFBKqSEaBF28QKrA+8bi8YlcJ7NA0qeuoHLmC8e2wknRNgsggE7wTawxKXDbtDqWKYt5DiwJKupmIkQCfM2vglmwDRcrTPk+oDYenhuNyOfPC32jyDUazBTGk+fwx2yHalUKiopXkCPEOm24v64EZPTC15PeAnTmaFOXFWoSGJtKKCxsPCRY3j88Te1Ffvsw4UKdOysLG/X2QfXDDw6vTc6k0lgCJsCJ+XrIwndpOzGbBapTfWh3AEN7hcH9bYrWKQpIoUSq/aVFpRuqi4/K/ux5lM7w+mxL6q7b+0fyWPnhap57w9xngXUey8EPTHXV94fhvgtwrsmzk6WU0CB9oOhMk+R+7p3vc9NQLYy8H4lTrOy0suFpiSX0iFnZRG56Ae/G3F+0PdEU0ACkkECI23PU2H6OIPFuM0cui5ahChem/mfMn+mE7inGEaNLbdB+p9cK23hDa2TeIZoPUguBNgxmBhn7F8KDB6VtXtDz/ANNj7zisqi97BViW5qf5Yb+x/HVy9WmXJU2Ena+4P6tjRgkLKWTj2p4BpcuCbk+DYTzhuXWPPfAfJ0ihDMpUEGRBE3tfnFsXB2w4UHHeASriZt+iCMVzmaYpnu6gim3Pce+R89x8yzxgKV5JANNrsknrb+nTHuNsxwtyRoqDToTkf2Fn5zjMDuD2nV81rHfgr3VE93QQgkNUKy1aoCLkC8DnpHsiMG+BA5EJWcGvm804jUSe7pE3ZiTYtck/sjocRuG5Nu5omsFWkhapVEbgagFH4mLIJsRc8sFuGk1apqVLMwJd4siLY22ChfCBzkDnh3KmcPW9nDPZCvUytfMuNJ1+FA0iNJaAREgnkb+mCPAXXOZFsuxmrlvZiQTTO3n4TbyGnBKvne/y2YTSECPShRuNSMIf8XM87xgD2VyjUKq5pTCI+iqOquLz5cx5rgVUjrTtZPeEBK1RKca3pOdIYmEY/eZJAaPaDEGInlGOnEeKKtdEpexQk05n7RgfG8/euTJB3Pljn2trrkMxUqqkmtS006ijYMQZtvKxB6AjnjTsnnaeZKimQUVT3gI9ldJDEdCRaepGDvtN9jNxTiIocPqVrq1VQBIuAR0H4fER+PFY53jS5XVRyYL12BD1Wg6BzC/q5+Ac+3PEi2YyuUgROqoshT4hJUEggQIW/IG43wnVOCIappUyFpgsatRY8Kjc36iw8488GW7/AIAhl7MqG4fw7vdTa8w7HmWb6wAJO5kqJ8pxpxbNqgzjIJquTS1bkl2sq9BAJMdR5YYMpUCLwzuqYpq1lQCNKtVa/vUzO5nzws8eZnqZbLUYDVKlWo7x7EsU1H0RbTzIGGesAWyRkuFNTyWagXK0yDYkRq8JIEErIki18Zn++GRo1lGp2pBZUCSpIKxO1oHKdOJ2Q4ilTNjLgkUTTeiALwAutnPoUAB6nEClx2lWzNfKiytSimi8u6FlA81n/owuAiXmwoDikARI7xifbI5fujpzPvw29meEtkKff1PFn8wumkhkd0jRdgbhjE3EgCIm2B/ZHgv1Zq3EM7ApUyUo0jH2hU2cg/cXl1b0MyuEZ5s1X+tO7fZg1GB8/YX0kh/MqJ9nC0GzzjOeqx3FMMEkirB0u5IgnVI0mdMDbkZGxvh1A5KiHYh2ACUBF2YyWqRy8TGPUz7IOE7snU77OHMO5WmG8XOZYqsdCLmD0PpjO0/acV84qxFJBqQrbRoMggbEArBB6430a/JI7T8OeqlOHGkvrr1Ji0GSfICbT02wLyeYbM8Qy1OghVab0+6jbQdEl+hKwPgt4Bw0jMBUY1SrI7AtcQA4AAA2Isfd64hZHhrZfO5GlQX7KpmKRd5JJAqKQNW+kKDA9edyUBjPxnhJr8Tqq1TRSVC1ZhvoBEhSTYsYEja/THmZ4xSR1zDiEBCZWkNgAY1R0Ass+Z6HEXtfmyubrRJ1+EqDciZgese4ScA+G0GzJao6nvllVVvZQEsobay6Va/RSIgjCrY7GHtdkU+toTfWwUKLyWIAm1gAdR9OmEo8KU5mqzDw02ULcwGLchsbSTO0DFkZrMJUp5Srr16Sqs0C8HQT5S3LCbwCk1fMuhPg73Soj7zCWPupqQf3lxqybwR+LUxSod4hZGeGXkRIEfKMDeFdvaqWrL3ibaxZjtutgT6Rgp9IeY1toWwDLJ/Ie/APhvZ98xoDDQou7dB0A5k2+ZOAllmY4ouR4gkkKw63DKfXcfrljbO5CpSpCll1ApiZvdjG87Fj1/2wuce4rTohcrlgA0gL5E2kkc+eNuBdrqih9Z100WQfvEFmA8j4ROD4NeQBnOFLUWrUUvIEsjg66Z3gg3jocQuz9Kn3ih9qggTt6fHFm5XP5fMeOmwDjlzHUEbx+eF/i3ZlQ4qonhB1NTGxIv4PUxb/AGxrFaYqcZ4XoqEpsZgjqP18vPEJ62rwvZhs3W1p6jzw8vli7GnIBYlkP7LjTuOYMgH3YV+IZAPqAGmqkzT5iDfT1XnHI+tsvszLb7CZlcxwtaVRgXpAqCT0nTfyFvhhc4rl1ZjSYXiQPLqPQ2/3wB+jrjBy7nUfs9S6vIP4CT+6dB9AcOP0ncNamFzFP2qcvHUffU+UX/hw9dSMnRHyfDQtNAWJhF8rQIEC1hAxmCip4U5fZpb+BcZjUg9JE4fkqtQqx1osMXQAggwBtYESGN+vPEvN8NrItLLZZAKlVw1ZzcUwPEFZgLKg8RHM26YcxCAMYkm/OTPl59BgXxfL1KiMlPwGp4S6+1G5t84xzR5aPOjOmDhmVTh+ZWgGNKi6RVb2qtSWNR2PUnT6WAsMLvYl6q5l6WYMpXpPqdYKiBrViQOUEfxeeGWv3NHK5rKUpajlu6DEnUWdmc1G89o6WjC5nOJf8OXuEKVMwtQUw06lpU9ZEnfx6B0E9AcdL3Z2p4D2azNPP5SqlA6KmVOhNJ8WiPC0eqkecY5dlOGijSpyIfMsXclVU9ymp7gbFwoU+QB54G9mez7Lnsq+X/8ATvQ1ViZg0yFZZPUtp+fKcFOI8V7z65mF9kacvSUTYWZ4G2yoBHntzbWzCD2j4j39armA2orUIJG6kfr5YM5HKoqLrEL3aVczyhQPs6XqzEkjpq6DC12VUvmK1dkihTiUI/xH+4g6sTJO9pHMHE3tZWqGlWpq41UmWpWYH2qjHYH9lANPw6nCKNDdWCxK2eNWrwuo3haoqtHqKjxHK2EXP8RFF69W2uO7TyDeI+XP5Yf+C0e//s+pUaXXJCrMbsUI93tzaNo54QMpwf6znBKSFr6gTZSgC63I+8tP5kx1GGmm9AiEOz3C6lDLtWe1fNLCA706KyzMeY1ESR0UczAj9muCFKveO+k5Z1qO4jUVIJ0jzdta+hbpgrxDi4q1c1UuEXL1dP4VVdIHqdz6eYmPxetqprQHhfuRXrg7k+Eaf4dX+bAftBQA7e8QqZhqZfw5cMT3f7KhSw/7QT643yecNLhz1tM1Mw9lAPsg6UHUy2pv4sShw3vciiqJMCky6oawEDUVIUmw2NicT+K5nJZarQoOMyGogaChpVVJA0gsrBCxBM2IuJwFhA2zlx/hApZTWoCsrB6qj9vwyLbBEc3HMk4RKqCppRRGtiGI3VAxMepN/OF64a+NcUNPLVUpkuC7mpUaxYvpQwknSFFMLEncnnATROWRX3apcEgjRtY+c+L3KeeAs5C/Q25aqlXL5qgQNSUwRH3QCQFHmBAnyw/fRNwqpQy+WbNWd2igje0oMksZ28Ow5b9IDfRH2VKIc3mRaoCyq27Ipu7KfubED7xbpEyqfaNs1x3KBTNNalQRv7NJz/OfXD6B9gztitRuI0e6373xSbBQDqkna1pNpjG3aTiSZTKEUb1M0wh1mWWAoZRuFMAKOYvzGCHGcmlfMVjVdkoKC9YqdMqCPDO/i2gXuemFnK5363nqjVEK6XVtJEd1SpCQB01Eog6X6YX6GfsYuzOVKcPbLMJq0zreYOkv4j6RePQnG3Y3SlWvBBFCjrqRF6uYMi8/dRQv8IONuzNPU+Ydx4qxJ5ytNSUQn95g5HlHXHGEy2QrlSC+YzBZuUBFVQp631H+LB1kwNfIiupcm3eyx8lnbqefvxB4pxHu07qgsAbn+pO59cbcQzzmgXTw0khB57SfUgyT5/Bby2YDUQ3IExJu0E/M7/HE9jEZEu1SBqAgXE6nkD3xqPuxvkKP91rN+CkvyYn8xiHmsxqAFx4iTYDoB6Rf/qxPkjh1Rju1QD1hE/mTgx1Qr2Q+zNYmpp20gwefSPWfyw18J7VmklMZoz3hYAxsqkCW9TIkDphP4Bd5G7FQPUz/ADGJPaAh6xQRFMAJ0OmfzMnBaVgi3RZFTK0qmlwATBjyB3g8wbfLC12z4O7qtanPervG7RzHnjl9frUu5dBqp/VqTOh6gFSQdwfD8sMWX4pTrUjVpksFjvE3anPOBuvmJ9+BlDbEDh2dVw5YRUKlXiwYWuR1sb/6YuDs/m/rvDULeKrTXQ8iZ0iCT+8sH1OFLiHAaVUioi6Xj2l5giPEPvWvPzxM+jh6uWrHL1brUsCJ3FxPT73xw0XkFBjO5o6rR7K8z+yPljMTOK8GY1WIBi223sj0xmKUw2GsvSGkIZYqATYwd7AH9XxFz2bqKSqofDMCPn6C3yGJtPMNTXxCGt6zF9t/jGFvjPEGk7qukkmNvW28dMcFJNWeT5s3yLI2XzIVdDa0J1bMYcWjffreQfLEDJ5Hv6weTT0gLoOkqEEjSu4AjpvvjTg/E6dai66iy+GTME7npI3t54J5erLkqoiF0jcm3UbdJ/oMX662VfI0iXxPOnL5UqnjfRoCiBJJN+phbQOp9y9xqhXGVylCn4ayotV7fffxQwG0gAE43RHr5tKbuSCw32AsWjpCycZxTOmpWzFQGO88NMTAUXEnoNh7sMp2rZTj5H02wVxTiIV0FHRCFtNwoqZgqBqPUjl5hcJdLNE0cyh1FtDFiwgkh1kkcjJNvLE3iHDKj6TqnQxNhYj9oA8wYwxdk6FLN1KjV1kUkHfsojWAy6abDcs5EAj7uoXKzh01ItGVj12fbSMisQf7OpqZH/w6j/lwqUajUqFStUOl600aRP3KSmaj+QZgfck88OefqN/aFMuNLfV2Ljoe5eR7icVD2n4k+Yq0ssrGCBTMckWJ/In0HOcNLdDoP9n8worVhUgJSoNrEyCWddIJi4K0yT+8RsMc+A/3jXnGae9arSIO4AWR7y0H34FdrM2FptQUqpVNVSBdj4VC/wAIIH8J64N8AytOllKtNBpdGp1npliTTLASvpCi+/IzEkLL/RjT6PKn96zaVJKgLWE9acAn36l+GFDjvEO+zsmQGfwt+INY+kiMP+VyS5ShmqrNpNeqtFCdgqxLDndm/wC0YTO0uVWk1HUCTTbQPTUCCTvaffjPwjHeuBqTSAUzSCSf29Mix6vpt1BxK7BcGWsK2fz6j6sGBRXmKrpNl/CoGljsZjrHXsRwb+0KQqVKj06OWYNUYWLEQYTlf4ix8i5ZbPLXrvXNMJksigWkpHhZzDKFtGlVhj1JXG0ZZJfHOKMop0XbRWzLLrED7NDdUA5Qt/UxywK7B8Kp5fiaKEDVWd2IkHuUNOpDx+25AHkvmThW/tEVah4jmCxCVCKCn7zAj7T9xCTPImB1GHjsFwLTxFs3VYqagYUkY+J4Daqh8gCV9SemMvYWLnbPMOM0tKSFqVNbDqqEvBxnDa5rUKTimFq5htLH/wCOmzEt1ggM3u5497dTV4iip7Tq4XykKpPzJ92GDg/A2qQacJSUrRDERFOmw1Ko5vUdQnkFYncAhIZsicD1nXXkItd00jpRphlpr6sWY/wH3he24CVSn3S0+sgX9DOGbg9Pvs6rIunKUNbILwy0vAvu1wZO51YB/SDU00qVfSH+zSpB2JGkm3q0+7A2jHDitFTw8qLgLSIHMgU1X/Kpwo06pFHTRCshaCI25yL7X9b4ZMjxRqmUSpUsXCarcu8qoY/hjAjI0e4UysDV4wNgbz8DK74z2a8IXM1TNzF7TExgnxwFOHUgTJeozf8Acf6YicQ4koqAwd5jed+u+CfaOmrZfKqBK93qHlMmfnzwscGeQP2aUktVMBaZBiAJIVgD6gkHEbihIqTsb46uvdZa3/u1Jm4hVsJ6eLVjO0IllYbHDPYq0OeRXXkKNRhdqRTyhalUYVeAcW+qZhKrezdHHVTvI5gbxzgYd+C0Q3DMrytU/wDIW/nivM1oWoQ6hlBI59Y3F7GxwXtB8FscRy/2ZagRqo30iD4DfT5gTqU9JHLGnZTOd7Vkr4kRmn5eoN/TA/gdeKdGpl3E0YV0YkhqbbK1ptsGgxHOTLHwXhIo1cxWU/ZtTBp+UySD+6ViP9MN05TQU8UG6eeZlVpW6jcidh549xXXFa0VCNUWW38I/PfGYbqNQ3Z7iQAEMSum5AAJ9DuI59cLvF2YtouFKywUzbnfYcjc8jAxKzqFmVG3+8RFoFlHMmx3tgLxirVB1EyoWBa52k3xwqNHnRi47DvB8tRFKUkqwUDnMRfrsJPmOWO6ZmlSVzqBYL4Rv0IA+U4E9lT9gVklVJMDnedyTawX3D3dc3Vpw2lfGRpvdd9tVief54acbDKFsmdncz4czmSR4KcTzDVbC/Pw674X8pxFR42BKgEKYcaix9/rMdN8GnyJThy00AVszULm4iPYHoIVj/FiLwzKUmApvd0J0gwTA3Mg+cenxwzjVUO0kkiFU4jSOlV1M5EkbiPZiYiSQRp/QZsjVpZLKPWYACk5qNcHXmGEhZgStFTb8RB5nECjwpWJNNhqLQC+wYyQSN7ESb/liFxvLLnszlshSZhlqaku0AEAeJ6rXjUbmI3YDph4zvAeKSHDM5lvrDMf/wAfJ9SlPn6nFN8PraKlfNubqWVB+Kf5KB7oxdfH1VauadbKmUVFHQMyQPguPnriWa1woPgWY3uSZJ9cUezosceBMrUddTSXLq/i5sTqQe/w42+jms1TMZkVCdVem9j1Qg39Lj44Vs9nC7JRpEAKQZFvEBv7oAHoMN/YWmX4tSrLAp929VugGlg4Plr5xvp64KeUYmfSzmT3eXyllKKA5+7qjUfS8mfLEXjuSfNfVogNmVVSTsrxuSOQIa+Ne3GYp1qbVmBJ75pgAxMRvyj0xI7McUFPIe0DUVnSiNzDgGLEwBLAkH2ZFiYCt7YfNBPN1kU5XhOVU6HBAaCpY6ZNR7z4j4iPuj4D3tTUp00p5CnUIymVVTXqWJaN/V3MqByHkIxvwQfVst9bc6szXTRR1GSqP4i0/iPP9kTzwqcRRqzigmnQwZ9bSAzLHeNUPJQoIHQRzxm7CgeKlTNZuwWnl6dPSwJinRoxFze/zZoiTi4Ox5Z89SZiD/dzUDA7q2i3pAAjzOKQ7Q58CmtDLyMsDq1GzVmH36nT8K/dHUkk3j9FdBmp5fMKJprlDS1eassetlMx5YKyB4wRjwUNn61eq2lKSmWm8Vb+H8UKR5Sd8D8x2masatPLAJSy1LTTkmNbhgkncwoeoW3lRvOAXbvPujtQRyoqEao3AWZgnn4vngLmGNOnlcjTEPUpVKrxzarTYUgT5Uwp8tWMsjPDLIFIZPhc6pLUkQN1AGomPNnPwwDr0DmOFUTU3HeUSRFhqOn5aPecSvpczShFys6VVQCYPvAHMnl64Fdk8732Sr0f2KqtEgkDSd7RPhn3Y3lhXgDVXAyaAECJBOwF0qR6KKkfw4inPKaqKrytTxauTEWefPUNX++CfEOFhckFmQ2aqeVnC+H3RHnhN7OHvDTSL06ytH4XIV7eRC28zhatgbpEXjtA6y3LSpHvUH88M/aDNdy2WokSpoojAb7LHzwHzyg5habwEbTB6jTAE+tsGO1SRne9PsUac/xD2R/1EfA4y1kHnAH7QI2sFNkGgDkwG9ttwTjXiiq1ClUItpEhTFxbcg8/XHThObDk0antbqedxJx3z2TJy7oRBVifjefjONrYdjxwRR/Z+WgQINvWDv7sVvxAn6zWpzHiJUi0HflvM4sXg1sjk5NiQPL2G/piv+1VIrnW8+fujDSQPBw7L8V+rZoNU9hpSqDfwtvPWDDe7FzcPydSjkKiM+r7RwhJnw7i+5tb1E4ozOrrUVBvs3r1xc9Cs44Vk1dpJpqTPQ3WevhI+Bw0XaBHDEjtBRzDV2NMnTpSIKR7CzvffGYdFybVVSpTZVVkQ6WKal8IkGehnGY3QNaD+b4cQ5dY1VD4fCRMDZZvAAmYiPjgPn+B60aXnVYNFhe8TvvH9cG2yT94alRh3SCApPtE2uep5ybmQcYq1agNR9IQT95RpgclJgSOZEgAk8gFcES/60K9PhC06NZUZlZnUTFltEjmZkn3npjWhlqqrpeiGAKlTsW1ANI6E2HlEeWGxcssl9JgaTsZkzB08vaO977SBPXLtJkppFOahO0QJ+Rix6nyxnH2CbWqFvtSj1K4oUmKiiBTBWw8KxPXeT0ws8Iyj0n7w1QGmCAIsCLQTfcbdeU4Ycu7NLaodtydhqkySOfQevTEfL8NBr+LSU1LJuTuLC0XhR535gYTzkS1ZJaslAiWg1AQgnkpN/O56dOuI1B0RHKju9QKVASBaZiTEAe0dtsThwsVHFUkqsHVOogeLVAFhMtEx8YxzWoKjv3qkIRdSq8pgBYkyZMc/nicsPAkqWUHO10L9aAEaqdGd99Lm3kABimM92b0hu7edJ+zVok8yZ28um+LM7XZ7Q1aYCfZcuShpA9Z+Ywq8Vz4NHVTGpNJEEkbmxmLmzH34o5dxScmpUhIpcOYPvfaPFLcjp8PM2HXFj8Ly4yGTrMwAqv9mqzJT79RS3We7kKSAdzuAL7N5P7SnUQEZmp/ham1LRQ3atGmzfsi/Nukde12YpCkiqPCF8AYydKlzqPUt7ZPV+gGDJ4wWivJy7WZYL39NbgsrDyBUgH3WwS+jqgrI6P4qVNBq8JESxO5AkklxI5L5YF0cwa1GmWM94hTVYHwMAOUG0m/THlPjtLK06eVpknxhqrIB4jIkknlyHMAdcBiNM6do+0r18w2ghQjCmiFSdX4VXkDGmwnHF6xFKpRpEPUUh6kGxaQTTVhuoIuJueoC41zrQa7qi98zkU2VRKwviaeRgwpPMk7rch9H/ZBq8l9VGjSJNaobE2/wwJ9ojncAX3NykG3/JC7IfR+c1VerVYpkabama41gwQiE7tBuRYepxdHY/iS1GqJQQJlqFMU6artM8h6c+d974RO0nGDV7vKZVQlAeCkgtqiRa8jmSx6MZ54YPo1zKpls0KZlKSqocbVHOrW46LMKByC4dBK87VcNGY4lQpPPdqGasbiETxOZ5SogHqRjz6Psu2d4yc5VACqKmY0xsqjSluQBKCDuBjr24zy0VqQZr5grSMD2aQIdo39slB/D54P9kcmclw2tmakd9mngcvAns8+ZOo+oHLGjoaXyET6SeONUzJAPUzzEk7dLYLfQrPeZhSPDUSAfNVY7eh+eEerRfM5lo+8xluSgcz5Rh44NxVMpnMnQp+yKqrUNtn8Nz18RY40QPYc7St/w52G9Orr+Gk/zwh8JpChXeoRY1gi+hbf3SD6jFhdpqIX6xl9hUDRPkrH+QGK544SlagnQ0yT1ICzhUNL2SeJZUHPUqUQS9Mx/Fpb5CfdiZ2rY1qtaipuCWjqRsPTf44nV8jr4nl3BujHUD0D1NMfCD7uuAFLPBOJuX9l2KknlMAH44NAuhazDMtSbhgRB9MOvDM8uZombOBDD8j78BeO5ELXam3Myp9cDOH5hsvWB5TDeY5/1xt4AnTLOpv3fD8n5VUTbqSv88LHbmh/fAQY1Dbrpn54ZuO0v+H5aOVbVb8JJ+GAn0jvpq02sToiehOk7ekjBNpCfkyNRSZ1mI9do6n/AExePamgqChlRYIi07dAAP5Yp7sblO+4hlkiftVY+iHU3/apxaHbviAGY8i6r5+IgfKcFLFmiJmZ4YKZ7t3gqqjeLBRFvSMeYbK+QpVyKrBdTKszAuFAPPqMZhugNods2g+r0rD/ABI9wSw92B+eGpAGuBToWN96gn48+uMxmMwI04bUJNQkkmEO/VQfzv64I58/3LNHnBv/ABf6D4YzGYV6Yv5FccFqt9Xy9zcrN97HfrhlUeD0Y/5lx7jMRl8ictnejUIoPBImo0wfNsRc8oHeRaEaI5QtSI6RjMZhJiLaB/b4Stab7fkcLHD0H1elYbpy83x7jMae1+w8nyX7DfBj9pmW+9pHi5+0o332JHvwsdpxah/+uv8A4aeMxmKPSOiJpkD/AHPL/vP/ADwsoZqPN98ZjMZbZltDkLZyhHOZ8998Wp2x8HC6ITwgoCQtpJ3Jjnj3GYaOmZ/NfoqjIMQucIMFaSaSPu6mpBo6SCQY3BOLS+jFAMnmAAANNO3K4abYzGYaIsNFVdvlB4lSBEjUgg7RItHTD726P9xy/wDy3P8A9hxmMwn4FfzZX/ZJBCGBJeD5gAwD1wucOYnM0mJk9+Lnf2l54zGYdCPRcfbj/wBWv7yfm+Kn46ZqU/8Amt+aYzGYVfIMtDfmmI4nlwCRLVAY5iau+ETjp+1Y89TX/ix7jMM9meg1292onnBwCzomnJ3tfGYzAlsHsstz/wAMyHnM+fh54D/SeP8ADPPSP8oxmMwZf2M/icPoWUHiqSJim/5DB/6QR/eD/wAxfzGMxmD+JoG77n1P54zGYzFRX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5720" name="Picture 8" descr="http://www.fond-ecran-image.com/galerie-membre/arbre-pandanus-tectorius/echass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7323112" cy="5492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889000" y="1384300"/>
            <a:ext cx="6765925" cy="5199063"/>
          </a:xfrm>
          <a:prstGeom prst="rect">
            <a:avLst/>
          </a:prstGeom>
          <a:solidFill>
            <a:schemeClr val="tx2">
              <a:lumMod val="1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64096" y="155575"/>
            <a:ext cx="661216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 trouve </a:t>
            </a:r>
            <a:r>
              <a:rPr lang="fr-FR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t-on</a:t>
            </a: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dans une graine ?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141788" y="5516563"/>
            <a:ext cx="2493962" cy="64633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cs typeface="Arial" pitchFamily="34" charset="0"/>
              </a:rPr>
              <a:t>une enveloppe protectrice</a:t>
            </a:r>
          </a:p>
        </p:txBody>
      </p:sp>
      <p:pic>
        <p:nvPicPr>
          <p:cNvPr id="79877" name="Picture 5" descr="bean-sho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0" y="2562225"/>
            <a:ext cx="2057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5524500" y="1720850"/>
            <a:ext cx="2127250" cy="92333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  <a:cs typeface="Arial" pitchFamily="34" charset="0"/>
              </a:rPr>
              <a:t> une plantule</a:t>
            </a:r>
          </a:p>
          <a:p>
            <a:r>
              <a:rPr lang="fr-FR" b="1">
                <a:solidFill>
                  <a:schemeClr val="bg1"/>
                </a:solidFill>
                <a:cs typeface="Arial" pitchFamily="34" charset="0"/>
              </a:rPr>
              <a:t>= embryon </a:t>
            </a:r>
          </a:p>
          <a:p>
            <a:r>
              <a:rPr lang="fr-FR" b="1">
                <a:solidFill>
                  <a:schemeClr val="bg1"/>
                </a:solidFill>
                <a:cs typeface="Arial" pitchFamily="34" charset="0"/>
              </a:rPr>
              <a:t>= germe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981075" y="1566863"/>
            <a:ext cx="2336800" cy="64633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bg1"/>
                </a:solidFill>
                <a:cs typeface="Arial" pitchFamily="34" charset="0"/>
              </a:rPr>
              <a:t>des réserves nutritives </a:t>
            </a:r>
          </a:p>
          <a:p>
            <a:r>
              <a:rPr lang="fr-FR" b="1">
                <a:solidFill>
                  <a:schemeClr val="bg1"/>
                </a:solidFill>
                <a:cs typeface="Arial" pitchFamily="34" charset="0"/>
              </a:rPr>
              <a:t>(cotylédons)</a:t>
            </a: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565525" y="5184775"/>
            <a:ext cx="641350" cy="1825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3579813" y="2573338"/>
            <a:ext cx="312737" cy="300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5173663" y="2547938"/>
            <a:ext cx="404812" cy="182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5356225" y="2351088"/>
            <a:ext cx="142875" cy="993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H="1" flipV="1">
            <a:off x="3382963" y="2298700"/>
            <a:ext cx="1214437" cy="1333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>
            <a:off x="3814763" y="4754563"/>
            <a:ext cx="339725" cy="927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/>
      <p:bldP spid="174086" grpId="0"/>
      <p:bldP spid="17408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9150"/>
            <a:ext cx="95916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jcepopup-img" descr="http://www.terredegraines.fr/images/stories/graines/schemagra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92150"/>
            <a:ext cx="741680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282" y="357166"/>
            <a:ext cx="8929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Les différents type de graines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Graine albuminée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(ex: graine du Ricin). Dans ces graines, le nucelle a été totalement dégradé par l'albumen qui occupera la quasi-totalité de l'espace disponible.</a:t>
            </a:r>
          </a:p>
          <a:p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/>
          <a:srcRect t="16327"/>
          <a:stretch>
            <a:fillRect/>
          </a:stretch>
        </p:blipFill>
        <p:spPr bwMode="auto">
          <a:xfrm>
            <a:off x="2857488" y="3071810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500042"/>
            <a:ext cx="84296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Graines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exalbuminée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(ex: haricot): graine obtenu lorsque l'embryogenèse se termine et qu'il n'y a plus d’albumen disponible. Du fait de la forte consommation de l’albumen par l'embryon, ce dernier aura des cotylédons très volumineux 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Low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524" y="2357430"/>
            <a:ext cx="3411558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571480"/>
            <a:ext cx="8001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Graine à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perisperme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(plus rares): le périsperme est le reste du nucelle de l'ovule qui n'a pas été dégradé par l'albumen, on voit très peu d'albumen autour de l’embryon</a:t>
            </a:r>
          </a:p>
        </p:txBody>
      </p:sp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454274"/>
            <a:ext cx="5357849" cy="333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5805" t="27344" r="24231" b="14062"/>
          <a:stretch>
            <a:fillRect/>
          </a:stretch>
        </p:blipFill>
        <p:spPr bwMode="auto">
          <a:xfrm>
            <a:off x="128556" y="642918"/>
            <a:ext cx="8801162" cy="580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08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/>
          <a:lstStyle/>
          <a:p>
            <a:r>
              <a:rPr lang="fr-FR" dirty="0" smtClean="0"/>
              <a:t>Fin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/>
          <a:srcRect l="6361" t="16360" r="6750" b="12766"/>
          <a:stretch>
            <a:fillRect/>
          </a:stretch>
        </p:blipFill>
        <p:spPr bwMode="auto">
          <a:xfrm>
            <a:off x="107950" y="1125538"/>
            <a:ext cx="8950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8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7" name="Picture 7" descr="_marguerite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92150"/>
            <a:ext cx="2849563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8" name="Picture 8" descr="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2492375"/>
            <a:ext cx="43243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9" name="Picture 9" descr="compose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644900"/>
            <a:ext cx="28448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90" name="Text Box 10"/>
          <p:cNvSpPr txBox="1">
            <a:spLocks noChangeArrowheads="1"/>
          </p:cNvSpPr>
          <p:nvPr/>
        </p:nvSpPr>
        <p:spPr bwMode="auto">
          <a:xfrm>
            <a:off x="736600" y="6180138"/>
            <a:ext cx="1743075" cy="457200"/>
          </a:xfrm>
          <a:prstGeom prst="rect">
            <a:avLst/>
          </a:prstGeom>
          <a:solidFill>
            <a:schemeClr val="tx1"/>
          </a:soli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CC"/>
                </a:solidFill>
                <a:cs typeface="Arial" pitchFamily="34" charset="0"/>
              </a:rPr>
              <a:t>Marguerite</a:t>
            </a:r>
          </a:p>
        </p:txBody>
      </p:sp>
      <p:pic>
        <p:nvPicPr>
          <p:cNvPr id="250891" name="Picture 11" descr="Pho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404813"/>
            <a:ext cx="2208212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9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90" grpId="0" animBg="1"/>
      <p:bldP spid="25089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s://handivert.files.wordpress.com/2015/07/racines-c3a9chasses.jpg?w=700&amp;h=&amp;cro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6667500" cy="50006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699792" y="587727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Les racines échasse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www.afd-ld.org/~fdp_bio/img/tubuleux.gif"/>
          <p:cNvPicPr/>
          <p:nvPr/>
        </p:nvPicPr>
        <p:blipFill>
          <a:blip r:embed="rId2" cstate="print"/>
          <a:srcRect l="-4950" t="-3704"/>
          <a:stretch>
            <a:fillRect/>
          </a:stretch>
        </p:blipFill>
        <p:spPr bwMode="auto">
          <a:xfrm>
            <a:off x="611560" y="332656"/>
            <a:ext cx="7632848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53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www.afd-ld.org/~fdp_bio/img/ligule2.gif"/>
          <p:cNvPicPr/>
          <p:nvPr/>
        </p:nvPicPr>
        <p:blipFill>
          <a:blip r:embed="rId2" cstate="print"/>
          <a:srcRect t="-6493"/>
          <a:stretch>
            <a:fillRect/>
          </a:stretch>
        </p:blipFill>
        <p:spPr bwMode="auto">
          <a:xfrm>
            <a:off x="1115616" y="620688"/>
            <a:ext cx="7344815" cy="5904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801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3808" y="6107286"/>
            <a:ext cx="3888432" cy="706090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Racines contreforts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1"/>
            <a:ext cx="7560840" cy="586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LA TIGE 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4898" y="212799"/>
            <a:ext cx="8826258" cy="65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48975" t="30110" r="18373" b="6250"/>
          <a:stretch>
            <a:fillRect/>
          </a:stretch>
        </p:blipFill>
        <p:spPr bwMode="auto">
          <a:xfrm>
            <a:off x="-36512" y="302075"/>
            <a:ext cx="4822826" cy="629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afd-ld.org/~fdp_bio/img/tige_ligneuse.gif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t="-3110"/>
          <a:stretch>
            <a:fillRect/>
          </a:stretch>
        </p:blipFill>
        <p:spPr bwMode="auto">
          <a:xfrm>
            <a:off x="4101762" y="214290"/>
            <a:ext cx="5256584" cy="6311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6"/>
            <a:ext cx="914399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darkdreams.d.a.pic.centerblog.net/o/01e4e7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3269754" cy="4362184"/>
          </a:xfrm>
          <a:prstGeom prst="rect">
            <a:avLst/>
          </a:prstGeom>
          <a:noFill/>
        </p:spPr>
      </p:pic>
      <p:pic>
        <p:nvPicPr>
          <p:cNvPr id="30724" name="Picture 4" descr="http://i31.servimg.com/u/f31/15/71/99/89/peuple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10798"/>
            <a:ext cx="4456449" cy="3342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5220072" y="5302949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Tige rampante stolon fraisier</a:t>
            </a:r>
          </a:p>
          <a:p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971600" y="522920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Tige grimpante le lierre</a:t>
            </a:r>
          </a:p>
          <a:p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LA RACINE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ol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1" y="4077073"/>
            <a:ext cx="4960523" cy="2626666"/>
          </a:xfrm>
          <a:prstGeom prst="rect">
            <a:avLst/>
          </a:prstGeom>
          <a:noFill/>
        </p:spPr>
      </p:pic>
      <p:pic>
        <p:nvPicPr>
          <p:cNvPr id="5" name="Picture 5" descr="stol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39378"/>
            <a:ext cx="4422426" cy="3356434"/>
          </a:xfrm>
          <a:prstGeom prst="rect">
            <a:avLst/>
          </a:prstGeom>
          <a:noFill/>
        </p:spPr>
      </p:pic>
      <p:pic>
        <p:nvPicPr>
          <p:cNvPr id="6" name="Picture 9" descr="stolo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007"/>
            <a:ext cx="3096344" cy="3241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RMDPN4T6lMwJRMyX1ZU7vcuXAM3R4frINE1tg3x9JpHL6a9aE9K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3786214" cy="5566758"/>
          </a:xfrm>
          <a:prstGeom prst="rect">
            <a:avLst/>
          </a:prstGeom>
          <a:noFill/>
        </p:spPr>
      </p:pic>
      <p:pic>
        <p:nvPicPr>
          <p:cNvPr id="5" name="Picture 2" descr="http://upload.wikimedia.org/wikipedia/commons/thumb/1/10/Opuntia_compressa_-_close-up_(aka).jpg/721px-Opuntia_compressa_-_close-up_(aka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714908" cy="550072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929322" y="585789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Cladodes Opuntia</a:t>
            </a: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85852" y="585789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Cladodes Fragon</a:t>
            </a: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thumb/6/61/Thorn.jpg/220px-Thor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469" y="142852"/>
            <a:ext cx="2528679" cy="274706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483024" y="6078700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Dards de rosier</a:t>
            </a: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29702" name="Picture 6" descr="http://upload.wikimedia.org/wikipedia/commons/thumb/9/91/Ocotillothron02262006.JPG/300px-Ocotillothron0226200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01" y="785794"/>
            <a:ext cx="4036227" cy="500066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428728" y="6150114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Epines </a:t>
            </a:r>
            <a:r>
              <a:rPr lang="fr-FR" sz="2000" b="1" dirty="0" err="1" smtClean="0">
                <a:solidFill>
                  <a:srgbClr val="FFFF00"/>
                </a:solidFill>
              </a:rPr>
              <a:t>Ocotillo</a:t>
            </a:r>
            <a:endParaRPr lang="fr-FR" sz="2000" b="1" dirty="0" smtClean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82946" name="AutoShape 2" descr="data:image/jpeg;base64,/9j/4AAQSkZJRgABAQAAAQABAAD/2wCEAAkGBxQTEhQUExQWFBUXFBQUGBQVFxUXFxQUFBQWFxQVFBcYHCggGBwlHBQUITEhJSkrLi4uFx8zODMsNygtLisBCgoKDg0OGhAQGiwkICQsLCwsLCwsLCwsLCwsLCwsLCwsLCwsLCwsLCwsLCwsLCwsLCwsLCwsLCwsLCwsLCwsLP/AABEIAMIBAwMBIgACEQEDEQH/xAAcAAABBQEBAQAAAAAAAAAAAAAFAAIDBAYBBwj/xAA8EAABAwIEBAQDBQgBBQEAAAABAAIDBBEFEiExBkFRYRMicYGRobEHFDJC8BVSYnLB0eHx0iQzY4KSI//EABoBAAIDAQEAAAAAAAAAAAAAAAIDAAEEBQb/xAArEQACAgEEAgECBQUAAAAAAAAAAQIRAwQSITETUUEikQUyYXHhFEKxwfD/2gAMAwEAAhEDEQA/APIU8RFXpsNfGQXNNrqw2O9i1uhSlJPotKwZ91cuPpXDktJSU24smVFMRyUsFszfhlIsRSwBsQrbKFrgo3RLM+U5hV+swwtKoWsqTTLTJguFdYV0hAGEMFxDw3Wd+E6I/UU4FnN2Kx4CO4TitrMfttdC+OUDNWggyWxVgThSVNG0tzNN+yH3sVdKQiqLzZQulwVNrk+TRA8ZCZzVboawRXJQd1UWoNiWJl2itY2y0ghxLj+dxDVlpHknVJ5umgLRGKiuA0hJWXU0uRWWK6K4ViZj31CEEpzXWUfKJRthWNkGiqOpyDcBDcHBuCtbBHmbqFnl9LCUR2Ey3Aui09LdtwgsALXLUUrrtss8o82OjFNGaqaMqm2lN1s3UYKQw9qtOieNGYZCU8xOWnbRNTX07QrsvxmZ+7uXEWe4XKSsmwJS0kcujgELxPCmRMsNrog6MhQ1JzMIKzKVGNMyrxY3C614d5XbplU6zlwR3F1uvhEKeJ4fpcKrhc5vlKP2zNtzCDVdNkOcBSEr4KTCj2gjUITiOFgjM1FKKqBap2kHRBymS6MUWkbp11o8Tw0Ftws65lky7HRdnF0LgCcqCLdLiL2aXJHRFIsUY/Q7rPuUTnKttuynFM1zoxa4Kryz25rOx1T+RKjnnfzKZFP5FvGXq6svoEOLSVJF3SkcBsmX6L20ViFwldc5SUtOXmwVtkIbEqRlK48lqaHBQBcog2jYOSRLMl0DvMY3DXdFPT4Yb6rXeEOicIB0Q+YpTIcKomgDRFXjLsoIfLspXS3St1sa8qoia65RiknsEIOi62UqMBZmjRCsCry4iAhbZSh1dKeqFcui/Mw1JjQChfi91jp5zfdXaQXT/GqGrI2GTWJKJkei6h4Ls2lK3MFWNKc2yvYazK8X2KLx0gdIkbLM1HlfFNOY3EgaoPQ4p+Ur0/j/AAW7A8DlYrx6ePK/3WnFTW1ltGjFTbUe6klbmaehQjUbFEMNqfyu2KqUdrtA0U6UWJCvxapk9MWv7FSwtsrckyiZmuhWdxemyuuj7nWQvG3XaqQUXTAqaXJmdROkR0aEh7nJjdSoy5Ssfb1RVRAg0hre/wBEPc65SdIXI3guD5tTsrSUFbB7BDaZx2Ckhw97jsVspKSNgUdLVMabEIPI2uCP9QG3hSYtuBfsrOGYa6M+cWK9J4exmIizrA91V4mo2PZni3b+Idjs4duqzeeTe2RHG1wZnPyUZKhEttFKBdW40ZqO5k9qYlmQlpFlrl26rCRSMddQhM4JoUtlwBCpAibshWJOV+aW2iF1rC5Hj/MEosDtddyOULNEDlhLDcojQ1Y6rZJcDo8BwBJVhUJJFDT0ikbe31REPLXBYTDuIywjMFoIuJY32SkzOmaXEpA+IgjNovCuKaAxyH1XuOD1jHcx6LKfaFgTXsMjB6olLbK/YTdo8hpqwtNjsrbqoA3VSogINiFwWWukwDTYfXtlGUnUKd8ZBsVk4Xljg4cith4wmiDm7gLPkjsdroqinM8IXijxlRCUWF1m8UqLusigrZaKJcmpy4VooamIhdY26YjHD0Qe+xQzlti2Ts7QYaSblGXVhjAA0C19Fggy3tyQLH6ENvZc2OrWSdD/AB0gU+vuN1SD7m6rQsJcRyV8RWXQjSM02WKaY3WjpK1wsd7a26i1iPcLO00eqLUzTfRIzbWTE9srGYrTNDw5h8rvMAdCL62IULAirTmBjcL5diN8p6KpJEASL3536jqk30rsdqMf966ZXsuFSSKEIkZTqs07VUJVqByk0CWXBMJXC9RvkS0iiQVTW/iCpVjWvBLFRxCoQX9ouaSAmwwt8ofFtojxCd97FVo5CNir8rvFb0KGviLd1shLimW0WhWv6pKnddTNiK5PQG05UjaMq0+raNlXfWE7Ll2JLFLUyRahx9EcoMeE143m2YW16rL+E526eyIDUbqpO1RalRT4kwkxvOmiz8kQ9F6NTf8AUM8OQebkVlMVwkxuLSPdNw5mvpl2F+pncqNcMy5XFp2KBVbHNKggqnNNwVqcdyLo0/Ek4juBz2WPLrm6mrat0hu4qAK4Q2otIRTU/IutYTyRhEYCKYE7LK0902jweWQ+Vh9bLUYRw45hBcLeqTmyQUWmwlF9m2hrx4Q5aLGcSYiNUWxMljLdFhK6YucVzNLp1u3ByyNqibDjqSiJVPDGaK83VdFszy7LNOzRFKGPmqFKy6MxCwWfI6KIKmTK4H27qvirtjoHCxa7WxadwUZw+g8Zr3a3aRYjrY3+qIVWFsdE0EA5RbukrPCDSa/c62HDKeKn6MbDMHtuPcdCmnRTVGChriWOyu/W/VUnSubo9pH8Q1B9uS0RlF8xMObSZIfBMxuYorDTiyFUkw6hFoZwBZDOxEY2UKq4KHVExR2uAtdAKmojbu9o9x9EUEFsA9bMqFlLX1bCfLc99lSdKStkVSCSLLpWt9egUctS524sOilo8Oc4g2RX9j31KjlFdltMApIq/DyCkp5IgmtjjV2ClTGyALpqCdlzUhBPOANAo2tA1Ko1Ve2PUlZvFeIXP0bp3ToY3IiVmnq+IGwm7TqrdLijK6M30kHLmV5fLMTubrbcE1VJIxsMg+71IJyVIJLZLm4ZK3bsizYUo38j8eO+CrilMWEh491nqiMA6L0LiJjomltS2x/LINWv7grz42Lij08m1yRxcXTKsjVawugdK7K0XKUka3X2ZYM8yeJl8v61Tck9sWyIZhf2azSEF/lC3mDfZxBEAXDMe620Gg25KOdxK5s8s32xqSQGqaOGJtmtHsAhUdHmu61kTrBd1lKI/LZc3V53H6UaMfPJ59xZCQ02XmUo1PqvZuJqPM06LymvpCyXUc1u/DcicaE5lyWKRtmq1ANU3kFLHIxmr3BvqV0DKwvRQ81NIS5wjYdfzO/dH9Xf79c5WcTC2WEa83u00/hG/uVSixmUaDT0ugeGcuR2GELufR69hs8cETY22037nuef91Uq8Yia03c0a9R6ryyTEJnbvNugNlXMJO+vrc/VIj+Hq7lI6b1iX5UbCtxuEE5XB2pNggNfjhd+EWG2qoNpSVYiw/qtscOOIiWoySA8z3XuCb9rgLjamb95/wASjraAE7KxDQN6JjkjO8bM34cr/wATnH1JKkZhJK1rKJoCmZAOirfXQSxGYp8FuilJgTc2o0RbwfZWIm90tzbGLEiMULRYBEzgJLBYaHW6jjIXpWB0jTSNc4XzDTss+VS28DMqXjR5TJw4bnRcXp/7NHRJZ1klRm2HltREWC7hZAK/GLaN+ShxTiN8ota3uivBVLC83kt3utfjUFukY1AyVTM951v6aqF9G8C5aQOpC9ixOShhF/Lf2uvPMex1stwxth1TceVy6QdUZoBSsCSsQU5cnN+yzd8G8QPkjNPOzxo7bOF9NrX6o1T8FUjy4x3LDu388f8AyCynDteKY6tzA9Oa9BpqGTw2vaSwuANuYuufOcYS9Jm3EnmjT+CKk+zimBDs2Yet1tMKo44mhrBa3RZgeIXAueWED8TR+I/+QbFXxi8sbT/+QlcOcbrX9Wu2QSk382A9PJdI1SglXleNfaZWMJa2mbHvYuJd9LLGYl9oNdLe85aOjAG/5TI6eUhUrXDR7fXSNbcuIHqQEJq+L6OIeedl+jfOfg1eB1WIySG73ucf4nE/VKis42KVk/Co5JbpS+wUMriqR6ljX2kUxBEUckh6mzB/U/JYLEMekldmbG1ntmPz/slBQtKJQYcOy04dHhwflX3Le6XYBcZn7uP0+idDhZOpuf11Wqjw0W7KZtK1vJaN/otYTPQYZ0Gvf+qsxYeiH32K5bnaDfYm3qNVbjc06gtt2tb5KOTC2oHMoR+uqlFIP7/FXXNHv80wuaDuPr8kO5hUiJlO0eil8IdlG6pbfT/CkYzMb39u6gSVjxEOXyT2wc7KaKJSOfZAFtIRHyXREpGygEKQtuoXtK8lvdRs0PVWREE9sQVWXtZA1xWuwvipzIY4PD2P4r8r3QXDqW51sPVXpY2t1Fio+U17GQxqTpm8ppwWg9Qks3SYg4Mb6Lq53hmJeF2fPpU0FS5n4SQqwa4p7aNxXZ2+zBtZ2eqLjq4n1KgMgVyPCyd1bhwZXwi1jYJZKByVmKsfs1qNRYMOivwYZl5IZOLDWJknCOEue8SzGzQbhvXuV6b+0WAAF4XnscNhoU8Q9z81hzaZZZW2dHFkjjjtSNrNjkROVozOOlhbX3JA9yhVbiU9iGQkA7Eui/5oI6EKnXU+hLfnZRaeMen/AN9y3mk/gZjFPO9ptGcx01dHp1tZ10Ch4NqX63iF/wB6VoO19lo6DDosurjmJuTe1tNRpyXHUcI2cSb8r6p8Mtcf6/kTk07ly/8AP8GaPBlUHlha1pyuf5pGNBa0XJFzc/BX8G4CmlNzLDGN7mQdeVkRFKwm+UnuSrMUR62tonPJa4ErCk+Sao4VFOR52uItcg8tf17qaGnHPb4frkngnmb8uevTVOD7agAae4vtv2Sdzrlj2l8HHw32H6+iFYnHfyZso5ltr2/dJHqibScpOp39yh9ZSyEgtIFvNmP0tqrjVlOLYGxHCIizyktcAbO5OtzJO6yIkIOhI9CtViuCVBa95cHNaC468vT+iyoZfZaIdGTIqZcp8Wlb+bMOjrlXG448i2VoPYfoqxg3CU02VzmmOM6536Agb5b7rXUuC0sIAawyP6u2uqlJILHGTBuAU0829w0fBa8YbAxhL3XeBpl5W5Ene6HOq3WsAGjQWChzdST6pTTbs2KlGvkle+50Ht3XHj6JNkCdDTSPOjHH2NvmqdLsu76OtYOgScW7dlaZhMx/Jb1KtTYOCxoHkcL+I5xBB/lFhYe6DyY/YW2XoEh46pr5xzOndZfiDHMryyF2YDTxOv8AIOndZmWdzt3E+pT1jtWZJ6ja6PRH41EzeQfFRS8XwNG5cfRedkriPxIW9VL4NyePbbNNvVJYfIkj2oX/AFE/ZrG0TVPDSgKlHizX9kQpy8gEC49El2jTFxfQm02qtQMNtldEB/MLHoU5kQGpS3IZQ2KBPlgT2yrrtQqRKK743BuiUJ67qzGFx0oG6haOEeijlA/2pc43THFqErkidC3ddDP9KNzDyUof6+isticQuOFjoQdB1+qaYnu/Cx3s0p7qKa2sbh62H1VA3FfI0zEDS3+U6KUa697IRV1ZZcWHx5oVLjhG1kSjZTzxNe14+WqkEo12t35+pWAdjMzzZrjryACJQYVL5XSknNsL3PwROKXZXlvpBDGq1058GG9vzuGwHMBFMJ4RYGtLBm5l7vLc9Gi17d0VwLDRZoyBoHIcz1ceZWxp4LNWDPrnjVQQLSk7MViYkY3zOuGiwaL2b6LFV3E0jXEBrdOt16hjlLcFeQ8R0WV5NkzRal5X9QvLKS6ZLFxW+/mYCOgJHzN1qME4roiQJWOZ3cM4+I/svNSkCujkwqaq2v2BhqJR/X9z6Twr7tLHngMbx1YQbHv0RGjYBuB7L5pwzE5YHh8T3Md1abX7HkR2K9b4X4tdVQHlKy2YciP3h0Gi5WbRzg+7Rsx6hZLXRr8TisewGnc8l5Txhjbi98MeZoGjzrc88uvLZemMrfF835WjM7/1BNvkF4zUOMkskh3e9zv/AKJKPS41F2+xeqzNRSQEqWFVCj9VRkgoHKyxsV04ys51kZXYzqkVxHZC61gSUbH6Lqork2uD4bDDYmPOe/8AlEarEXEgBoaByCES45GOapzcQN5LO1JnRU4RNDJWZtXalIVKBYXVOneABpdel4Lw3HlDntB9UqctvYPmXwY81AU0Rc7RgLvQLS44KaEfgCi4ax+IusGgaod7q0gHnBsOD1D7Wid76IjDwhUv3DR6leh0kwcLiynzgbofIyeSTMJT8Bu/PIB6BEIuBIR+Jz3e9kdq8XYzchBa7jCJgPmCHfJlOcvZbj4XpWfkv6klQ1tZTU4NmMFuwWFxn7SG6hpuvO8d4lkqHG7iB0Rwwzk+Rbmz0DH/ALQmtOWP5IDVcYZxe6wJekHLSsEUDYSrq8vJ7qoyMuVjDabO7VbbDMABANkTkoEMvh1A8OBFweq2WCUG17n11V2LCMvJFKGnsVkzZLQ2CDWGU9giwYqdCFfvouFnfJpUSnW01wvPuJ8LBvovQqmcLLY0QbqaWbjK0VKNo8bxGlLHEKmtNxDDclZx7F6vFPdFMwyVMaEc4Tr/AAqhlz5XeR/8rtPkbH2QNSwlXNWqJF07R7niMYgpJXNJIETgDfdzhbX2K8zpmraYlXZsJYSbuf4YPta4+SydNGsOK+W/Zo1PLVeicR3CA4vSc1oToqVYQU+LaEbTIlcJV6sp7G4VMsT07AEHJJtklZQx0i4JExJQI1fC2JtjIJW8dxuxrLAheMh1k7xT1SJYFJ2FZr8d4iMrt9EPosULHAgrP513OmKCSoE9t4c42aGDMVHj/wBojWghpuey8YbM4cymvkJ3KV/Txu2FuZo8Y4umlOjiAgkta927ifdVbricopdA2PLk26SSKiHQUlxdV0QJYPUhrhdep8OVTSAvHGmy0/DOMFpAJSc0LRaPXzCCLhRNjsVVwnEw4AK3K5c2aZpxl+CawXJawAILLV2QqvxOwOqwSwOTNjqgriGJ25rM1+LDqhVbihJIBQoya6rbh0aj2Z5T9E1d5zdBqmmRYyaKlUldHH9PBnmvkESMspKduq7O1KK4T74FUbWtq7UdJFfWzpSOgLnBl/UXPwVKKeyBNqSd+3wGgVqOQpEce1DJS3MIT1SHyVBupct1XmjRpIBji66oVEVtVYYSFM+G4U6AApckrb6M3SR7kUDUkkkQQkl2y7lUINSunZE7w1CEaSk8NLw1LIRpWVhlMSpDRlSyrKaV1JLGQo0RZ1ILi6oQ6pIn2NwownBQht+GsZtYEratxIFu+tl47RTlrlrMNrSRqVjzYuRuOVB+srd1nq+tun1tTugVTUIYY0HObHy1FlGKi6pk31KZI9P2gWXjOr1JT5kHoBmcAt3hOH6DRVL6UA5AWXCdNkMqKAhejuw/RBq6gGuiCOQox0dLdXqWlV5tOAp4YwEbkEkRNpdFXnp7IqdlTqHIUyNAeeNdpHX0KfVFUIprORdoFhf7uEl1k2i6lWwDGrq6ktYRI1dSSVEHBSLiSsFiSG6SShApSDRTAJJJT7KBeIBDUkkxBLo4V1dSRliCe1cSUIPbuj+HHRJJKydBRJ50Gqd1xJBAs4NlXkSSRoKQQwL/ALgXp2FDQLqSVmFfIWdsguIjRJJZ49hGen3XWpJJ4SGyKlUlJJREYLqSqLN0kk1C2F2bJJJJA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948" name="AutoShape 4" descr="data:image/jpeg;base64,/9j/4AAQSkZJRgABAQAAAQABAAD/2wCEAAkGBxQTEhQUExQWFBUXFBQUGBQVFxUXFxQUFBQWFxQVFBcYHCggGBwlHBQUITEhJSkrLi4uFx8zODMsNygtLisBCgoKDg0OGhAQGiwkICQsLCwsLCwsLCwsLCwsLCwsLCwsLCwsLCwsLCwsLCwsLCwsLCwsLCwsLCwsLCwsLCwsLP/AABEIAMIBAwMBIgACEQEDEQH/xAAcAAABBQEBAQAAAAAAAAAAAAAFAAIDBAYBBwj/xAA8EAABAwIEBAQDBQgBBQEAAAABAAIDBBEFEiExBkFRYRMicYGRobEHFDJC8BVSYnLB0eHx0iQzY4KSI//EABoBAAIDAQEAAAAAAAAAAAAAAAIDAAEEBQb/xAArEQACAgEEAgECBQUAAAAAAAAAAQIRAwQSITETUUEikQUyYXHhFEKxwfD/2gAMAwEAAhEDEQA/APIU8RFXpsNfGQXNNrqw2O9i1uhSlJPotKwZ91cuPpXDktJSU24smVFMRyUsFszfhlIsRSwBsQrbKFrgo3RLM+U5hV+swwtKoWsqTTLTJguFdYV0hAGEMFxDw3Wd+E6I/UU4FnN2Kx4CO4TitrMfttdC+OUDNWggyWxVgThSVNG0tzNN+yH3sVdKQiqLzZQulwVNrk+TRA8ZCZzVboawRXJQd1UWoNiWJl2itY2y0ghxLj+dxDVlpHknVJ5umgLRGKiuA0hJWXU0uRWWK6K4ViZj31CEEpzXWUfKJRthWNkGiqOpyDcBDcHBuCtbBHmbqFnl9LCUR2Ey3Aui09LdtwgsALXLUUrrtss8o82OjFNGaqaMqm2lN1s3UYKQw9qtOieNGYZCU8xOWnbRNTX07QrsvxmZ+7uXEWe4XKSsmwJS0kcujgELxPCmRMsNrog6MhQ1JzMIKzKVGNMyrxY3C614d5XbplU6zlwR3F1uvhEKeJ4fpcKrhc5vlKP2zNtzCDVdNkOcBSEr4KTCj2gjUITiOFgjM1FKKqBap2kHRBymS6MUWkbp11o8Tw0Ftws65lky7HRdnF0LgCcqCLdLiL2aXJHRFIsUY/Q7rPuUTnKttuynFM1zoxa4Kryz25rOx1T+RKjnnfzKZFP5FvGXq6svoEOLSVJF3SkcBsmX6L20ViFwldc5SUtOXmwVtkIbEqRlK48lqaHBQBcog2jYOSRLMl0DvMY3DXdFPT4Yb6rXeEOicIB0Q+YpTIcKomgDRFXjLsoIfLspXS3St1sa8qoia65RiknsEIOi62UqMBZmjRCsCry4iAhbZSh1dKeqFcui/Mw1JjQChfi91jp5zfdXaQXT/GqGrI2GTWJKJkei6h4Ls2lK3MFWNKc2yvYazK8X2KLx0gdIkbLM1HlfFNOY3EgaoPQ4p+Ur0/j/AAW7A8DlYrx6ePK/3WnFTW1ltGjFTbUe6klbmaehQjUbFEMNqfyu2KqUdrtA0U6UWJCvxapk9MWv7FSwtsrckyiZmuhWdxemyuuj7nWQvG3XaqQUXTAqaXJmdROkR0aEh7nJjdSoy5Ssfb1RVRAg0hre/wBEPc65SdIXI3guD5tTsrSUFbB7BDaZx2Ckhw97jsVspKSNgUdLVMabEIPI2uCP9QG3hSYtuBfsrOGYa6M+cWK9J4exmIizrA91V4mo2PZni3b+Idjs4duqzeeTe2RHG1wZnPyUZKhEttFKBdW40ZqO5k9qYlmQlpFlrl26rCRSMddQhM4JoUtlwBCpAibshWJOV+aW2iF1rC5Hj/MEosDtddyOULNEDlhLDcojQ1Y6rZJcDo8BwBJVhUJJFDT0ikbe31REPLXBYTDuIywjMFoIuJY32SkzOmaXEpA+IgjNovCuKaAxyH1XuOD1jHcx6LKfaFgTXsMjB6olLbK/YTdo8hpqwtNjsrbqoA3VSogINiFwWWukwDTYfXtlGUnUKd8ZBsVk4Xljg4cith4wmiDm7gLPkjsdroqinM8IXijxlRCUWF1m8UqLusigrZaKJcmpy4VooamIhdY26YjHD0Qe+xQzlti2Ts7QYaSblGXVhjAA0C19Fggy3tyQLH6ENvZc2OrWSdD/AB0gU+vuN1SD7m6rQsJcRyV8RWXQjSM02WKaY3WjpK1wsd7a26i1iPcLO00eqLUzTfRIzbWTE9srGYrTNDw5h8rvMAdCL62IULAirTmBjcL5diN8p6KpJEASL3536jqk30rsdqMf966ZXsuFSSKEIkZTqs07VUJVqByk0CWXBMJXC9RvkS0iiQVTW/iCpVjWvBLFRxCoQX9ouaSAmwwt8ofFtojxCd97FVo5CNir8rvFb0KGviLd1shLimW0WhWv6pKnddTNiK5PQG05UjaMq0+raNlXfWE7Ll2JLFLUyRahx9EcoMeE143m2YW16rL+E526eyIDUbqpO1RalRT4kwkxvOmiz8kQ9F6NTf8AUM8OQebkVlMVwkxuLSPdNw5mvpl2F+pncqNcMy5XFp2KBVbHNKggqnNNwVqcdyLo0/Ek4juBz2WPLrm6mrat0hu4qAK4Q2otIRTU/IutYTyRhEYCKYE7LK0902jweWQ+Vh9bLUYRw45hBcLeqTmyQUWmwlF9m2hrx4Q5aLGcSYiNUWxMljLdFhK6YucVzNLp1u3ByyNqibDjqSiJVPDGaK83VdFszy7LNOzRFKGPmqFKy6MxCwWfI6KIKmTK4H27qvirtjoHCxa7WxadwUZw+g8Zr3a3aRYjrY3+qIVWFsdE0EA5RbukrPCDSa/c62HDKeKn6MbDMHtuPcdCmnRTVGChriWOyu/W/VUnSubo9pH8Q1B9uS0RlF8xMObSZIfBMxuYorDTiyFUkw6hFoZwBZDOxEY2UKq4KHVExR2uAtdAKmojbu9o9x9EUEFsA9bMqFlLX1bCfLc99lSdKStkVSCSLLpWt9egUctS524sOilo8Oc4g2RX9j31KjlFdltMApIq/DyCkp5IgmtjjV2ClTGyALpqCdlzUhBPOANAo2tA1Ko1Ve2PUlZvFeIXP0bp3ToY3IiVmnq+IGwm7TqrdLijK6M30kHLmV5fLMTubrbcE1VJIxsMg+71IJyVIJLZLm4ZK3bsizYUo38j8eO+CrilMWEh491nqiMA6L0LiJjomltS2x/LINWv7grz42Lij08m1yRxcXTKsjVawugdK7K0XKUka3X2ZYM8yeJl8v61Tck9sWyIZhf2azSEF/lC3mDfZxBEAXDMe620Gg25KOdxK5s8s32xqSQGqaOGJtmtHsAhUdHmu61kTrBd1lKI/LZc3V53H6UaMfPJ59xZCQ02XmUo1PqvZuJqPM06LymvpCyXUc1u/DcicaE5lyWKRtmq1ANU3kFLHIxmr3BvqV0DKwvRQ81NIS5wjYdfzO/dH9Xf79c5WcTC2WEa83u00/hG/uVSixmUaDT0ugeGcuR2GELufR69hs8cETY22037nuef91Uq8Yia03c0a9R6ryyTEJnbvNugNlXMJO+vrc/VIj+Hq7lI6b1iX5UbCtxuEE5XB2pNggNfjhd+EWG2qoNpSVYiw/qtscOOIiWoySA8z3XuCb9rgLjamb95/wASjraAE7KxDQN6JjkjO8bM34cr/wATnH1JKkZhJK1rKJoCmZAOirfXQSxGYp8FuilJgTc2o0RbwfZWIm90tzbGLEiMULRYBEzgJLBYaHW6jjIXpWB0jTSNc4XzDTss+VS28DMqXjR5TJw4bnRcXp/7NHRJZ1klRm2HltREWC7hZAK/GLaN+ShxTiN8ota3uivBVLC83kt3utfjUFukY1AyVTM951v6aqF9G8C5aQOpC9ixOShhF/Lf2uvPMex1stwxth1TceVy6QdUZoBSsCSsQU5cnN+yzd8G8QPkjNPOzxo7bOF9NrX6o1T8FUjy4x3LDu388f8AyCynDteKY6tzA9Oa9BpqGTw2vaSwuANuYuufOcYS9Jm3EnmjT+CKk+zimBDs2Yet1tMKo44mhrBa3RZgeIXAueWED8TR+I/+QbFXxi8sbT/+QlcOcbrX9Wu2QSk382A9PJdI1SglXleNfaZWMJa2mbHvYuJd9LLGYl9oNdLe85aOjAG/5TI6eUhUrXDR7fXSNbcuIHqQEJq+L6OIeedl+jfOfg1eB1WIySG73ucf4nE/VKis42KVk/Co5JbpS+wUMriqR6ljX2kUxBEUckh6mzB/U/JYLEMekldmbG1ntmPz/slBQtKJQYcOy04dHhwflX3Le6XYBcZn7uP0+idDhZOpuf11Wqjw0W7KZtK1vJaN/otYTPQYZ0Gvf+qsxYeiH32K5bnaDfYm3qNVbjc06gtt2tb5KOTC2oHMoR+uqlFIP7/FXXNHv80wuaDuPr8kO5hUiJlO0eil8IdlG6pbfT/CkYzMb39u6gSVjxEOXyT2wc7KaKJSOfZAFtIRHyXREpGygEKQtuoXtK8lvdRs0PVWREE9sQVWXtZA1xWuwvipzIY4PD2P4r8r3QXDqW51sPVXpY2t1Fio+U17GQxqTpm8ppwWg9Qks3SYg4Mb6Lq53hmJeF2fPpU0FS5n4SQqwa4p7aNxXZ2+zBtZ2eqLjq4n1KgMgVyPCyd1bhwZXwi1jYJZKByVmKsfs1qNRYMOivwYZl5IZOLDWJknCOEue8SzGzQbhvXuV6b+0WAAF4XnscNhoU8Q9z81hzaZZZW2dHFkjjjtSNrNjkROVozOOlhbX3JA9yhVbiU9iGQkA7Eui/5oI6EKnXU+hLfnZRaeMen/AN9y3mk/gZjFPO9ptGcx01dHp1tZ10Ch4NqX63iF/wB6VoO19lo6DDosurjmJuTe1tNRpyXHUcI2cSb8r6p8Mtcf6/kTk07ly/8AP8GaPBlUHlha1pyuf5pGNBa0XJFzc/BX8G4CmlNzLDGN7mQdeVkRFKwm+UnuSrMUR62tonPJa4ErCk+Sao4VFOR52uItcg8tf17qaGnHPb4frkngnmb8uevTVOD7agAae4vtv2Sdzrlj2l8HHw32H6+iFYnHfyZso5ltr2/dJHqibScpOp39yh9ZSyEgtIFvNmP0tqrjVlOLYGxHCIizyktcAbO5OtzJO6yIkIOhI9CtViuCVBa95cHNaC468vT+iyoZfZaIdGTIqZcp8Wlb+bMOjrlXG448i2VoPYfoqxg3CU02VzmmOM6536Agb5b7rXUuC0sIAawyP6u2uqlJILHGTBuAU0829w0fBa8YbAxhL3XeBpl5W5Ene6HOq3WsAGjQWChzdST6pTTbs2KlGvkle+50Ht3XHj6JNkCdDTSPOjHH2NvmqdLsu76OtYOgScW7dlaZhMx/Jb1KtTYOCxoHkcL+I5xBB/lFhYe6DyY/YW2XoEh46pr5xzOndZfiDHMryyF2YDTxOv8AIOndZmWdzt3E+pT1jtWZJ6ja6PRH41EzeQfFRS8XwNG5cfRedkriPxIW9VL4NyePbbNNvVJYfIkj2oX/AFE/ZrG0TVPDSgKlHizX9kQpy8gEC49El2jTFxfQm02qtQMNtldEB/MLHoU5kQGpS3IZQ2KBPlgT2yrrtQqRKK743BuiUJ67qzGFx0oG6haOEeijlA/2pc43THFqErkidC3ddDP9KNzDyUof6+isticQuOFjoQdB1+qaYnu/Cx3s0p7qKa2sbh62H1VA3FfI0zEDS3+U6KUa697IRV1ZZcWHx5oVLjhG1kSjZTzxNe14+WqkEo12t35+pWAdjMzzZrjryACJQYVL5XSknNsL3PwROKXZXlvpBDGq1058GG9vzuGwHMBFMJ4RYGtLBm5l7vLc9Gi17d0VwLDRZoyBoHIcz1ceZWxp4LNWDPrnjVQQLSk7MViYkY3zOuGiwaL2b6LFV3E0jXEBrdOt16hjlLcFeQ8R0WV5NkzRal5X9QvLKS6ZLFxW+/mYCOgJHzN1qME4roiQJWOZ3cM4+I/svNSkCujkwqaq2v2BhqJR/X9z6Twr7tLHngMbx1YQbHv0RGjYBuB7L5pwzE5YHh8T3Md1abX7HkR2K9b4X4tdVQHlKy2YciP3h0Gi5WbRzg+7Rsx6hZLXRr8TisewGnc8l5Txhjbi98MeZoGjzrc88uvLZemMrfF835WjM7/1BNvkF4zUOMkskh3e9zv/AKJKPS41F2+xeqzNRSQEqWFVCj9VRkgoHKyxsV04ys51kZXYzqkVxHZC61gSUbH6Lqork2uD4bDDYmPOe/8AlEarEXEgBoaByCES45GOapzcQN5LO1JnRU4RNDJWZtXalIVKBYXVOneABpdel4Lw3HlDntB9UqctvYPmXwY81AU0Rc7RgLvQLS44KaEfgCi4ax+IusGgaod7q0gHnBsOD1D7Wid76IjDwhUv3DR6leh0kwcLiynzgbofIyeSTMJT8Bu/PIB6BEIuBIR+Jz3e9kdq8XYzchBa7jCJgPmCHfJlOcvZbj4XpWfkv6klQ1tZTU4NmMFuwWFxn7SG6hpuvO8d4lkqHG7iB0Rwwzk+Rbmz0DH/ALQmtOWP5IDVcYZxe6wJekHLSsEUDYSrq8vJ7qoyMuVjDabO7VbbDMABANkTkoEMvh1A8OBFweq2WCUG17n11V2LCMvJFKGnsVkzZLQ2CDWGU9giwYqdCFfvouFnfJpUSnW01wvPuJ8LBvovQqmcLLY0QbqaWbjK0VKNo8bxGlLHEKmtNxDDclZx7F6vFPdFMwyVMaEc4Tr/AAqhlz5XeR/8rtPkbH2QNSwlXNWqJF07R7niMYgpJXNJIETgDfdzhbX2K8zpmraYlXZsJYSbuf4YPta4+SydNGsOK+W/Zo1PLVeicR3CA4vSc1oToqVYQU+LaEbTIlcJV6sp7G4VMsT07AEHJJtklZQx0i4JExJQI1fC2JtjIJW8dxuxrLAheMh1k7xT1SJYFJ2FZr8d4iMrt9EPosULHAgrP513OmKCSoE9t4c42aGDMVHj/wBojWghpuey8YbM4cymvkJ3KV/Txu2FuZo8Y4umlOjiAgkta927ifdVbricopdA2PLk26SSKiHQUlxdV0QJYPUhrhdep8OVTSAvHGmy0/DOMFpAJSc0LRaPXzCCLhRNjsVVwnEw4AK3K5c2aZpxl+CawXJawAILLV2QqvxOwOqwSwOTNjqgriGJ25rM1+LDqhVbihJIBQoya6rbh0aj2Z5T9E1d5zdBqmmRYyaKlUldHH9PBnmvkESMspKduq7O1KK4T74FUbWtq7UdJFfWzpSOgLnBl/UXPwVKKeyBNqSd+3wGgVqOQpEce1DJS3MIT1SHyVBupct1XmjRpIBji66oVEVtVYYSFM+G4U6AApckrb6M3SR7kUDUkkkQQkl2y7lUINSunZE7w1CEaSk8NLw1LIRpWVhlMSpDRlSyrKaV1JLGQo0RZ1ILi6oQ6pIn2NwownBQht+GsZtYEratxIFu+tl47RTlrlrMNrSRqVjzYuRuOVB+srd1nq+tun1tTugVTUIYY0HObHy1FlGKi6pk31KZI9P2gWXjOr1JT5kHoBmcAt3hOH6DRVL6UA5AWXCdNkMqKAhejuw/RBq6gGuiCOQox0dLdXqWlV5tOAp4YwEbkEkRNpdFXnp7IqdlTqHIUyNAeeNdpHX0KfVFUIprORdoFhf7uEl1k2i6lWwDGrq6ktYRI1dSSVEHBSLiSsFiSG6SShApSDRTAJJJT7KBeIBDUkkxBLo4V1dSRliCe1cSUIPbuj+HHRJJKydBRJ50Gqd1xJBAs4NlXkSSRoKQQwL/ALgXp2FDQLqSVmFfIWdsguIjRJJZ49hGen3XWpJJ4SGyKlUlJJREYLqSqLN0kk1C2F2bJJJJA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2950" name="Picture 6" descr="http://societefrancaisedesroses.asso.fr/images/aiguillons_Mme_A_Meillan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000372"/>
            <a:ext cx="4262414" cy="3143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ressources.univ-lemans.fr/AccesLibre/UM/Pedago/biologie/01/CoursBV1/J%20-%20Morphologie/1%20-%20La%20tige/Mammill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716" y="908720"/>
            <a:ext cx="3224938" cy="437766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71472" y="5214950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Tige succulente</a:t>
            </a:r>
          </a:p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Mammillaria</a:t>
            </a:r>
          </a:p>
          <a:p>
            <a:pPr algn="ctr"/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28676" name="Picture 4" descr="http://www.naturephoto-cz.eu/pic/andera/euphorbia-canariensis-8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306" y="357166"/>
            <a:ext cx="5657850" cy="50006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20072" y="5445224"/>
            <a:ext cx="1816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Tige succulente</a:t>
            </a:r>
          </a:p>
          <a:p>
            <a:pPr algn="ctr"/>
            <a:r>
              <a:rPr lang="fr-FR" sz="2000" b="1" dirty="0" err="1" smtClean="0">
                <a:solidFill>
                  <a:srgbClr val="FFFF00"/>
                </a:solidFill>
              </a:rPr>
              <a:t>Euphorbia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hiz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04800"/>
            <a:ext cx="2895600" cy="2859088"/>
          </a:xfrm>
          <a:prstGeom prst="rect">
            <a:avLst/>
          </a:prstGeom>
          <a:noFill/>
        </p:spPr>
      </p:pic>
      <p:pic>
        <p:nvPicPr>
          <p:cNvPr id="6" name="Picture 4" descr="rhizom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540125" cy="4648200"/>
          </a:xfrm>
          <a:prstGeom prst="rect">
            <a:avLst/>
          </a:prstGeom>
          <a:noFill/>
        </p:spPr>
      </p:pic>
      <p:pic>
        <p:nvPicPr>
          <p:cNvPr id="7" name="Picture 5" descr="rhizomegingemb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276600"/>
            <a:ext cx="3873500" cy="339090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051720" y="692696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Rhizome</a:t>
            </a:r>
          </a:p>
          <a:p>
            <a:endParaRPr lang="fr-F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ecosociosystemes.fr/gingemb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3936436" cy="295232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788024" y="476672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Rhizome gingembre</a:t>
            </a: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27652" name="Picture 4" descr="http://t0.gstatic.com/images?q=tbn:ANd9GcSCTQx6A1xol3uIBumGdcqjbJhlEzjy3jcqsUeo76KitaSGCE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8920"/>
            <a:ext cx="3225959" cy="324036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572000" y="594928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Rhizome iris</a:t>
            </a: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http://t3.gstatic.com/images?q=tbn:ANd9GcQJK-j5_VBRjkGnSJY5JoHjdiYkpUcRWhBVi13ky2yaMY-nGuO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501008"/>
            <a:ext cx="2801863" cy="3160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t2.gstatic.com/images?q=tbn:ANd9GcS7kntOLpDp720168FpyAivd1Td5gQnK0lFrhOGDlv1oFR8_YZ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3941507" cy="295232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83568" y="3284984"/>
            <a:ext cx="5203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Tubercules  topinambour</a:t>
            </a:r>
          </a:p>
          <a:p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http://t2.gstatic.com/images?q=tbn:ANd9GcQQYUmhRovA81AFaPmUqaOkwVb88bEHgFMa1HwniPIfGiNOIO9r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277974" cy="320577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635896" y="3356992"/>
            <a:ext cx="6345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Tubercule Pomme de terre</a:t>
            </a:r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http://www.lilasroseboutique.com/blog/wordpress/wp-content/uploads/2011/02/image005-225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2143125" cy="285750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779912" y="4725144"/>
            <a:ext cx="63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Tubercule </a:t>
            </a:r>
          </a:p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 et fleurs d’anémone</a:t>
            </a:r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11268" name="Picture 4" descr="http://www.lilasroseboutique.com/blog/wordpress/wp-content/uploads/2011/02/Blu-225x3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861048"/>
            <a:ext cx="2077591" cy="2773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epreverre.com/fr/uploads/images/accueil/epices/fenouil-bul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20688"/>
            <a:ext cx="4128458" cy="309634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83568" y="3831431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Bulbe de fenouil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2080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Bulbe d’oignon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26628" name="Picture 4" descr="http://dico-cuisine.fr/images/Oignons_blancs_DC_t.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423" y="1556792"/>
            <a:ext cx="3525781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ulbe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2838450" cy="4343400"/>
          </a:xfrm>
          <a:prstGeom prst="rect">
            <a:avLst/>
          </a:prstGeom>
          <a:noFill/>
        </p:spPr>
      </p:pic>
      <p:pic>
        <p:nvPicPr>
          <p:cNvPr id="6" name="Picture 4" descr="bulb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2635250" cy="263525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932040" y="422108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Bulbe d’oignon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errenature.ch/sites/default/files/2120corm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53078"/>
            <a:ext cx="3312368" cy="285676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27584" y="357301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Cormes de glaïeuls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4100" name="Picture 4" descr="http://www.terrenature.ch/sites/default/files/2120bulb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4665"/>
            <a:ext cx="2736304" cy="292905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364088" y="342900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Bulbes de tulipes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http://t2.gstatic.com/images?q=tbn:ANd9GcTYfSzKCRnllOZnyyl_qhOIx2LHDJ7SngN3lAaHcnZeLF0BCtVE_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149080"/>
            <a:ext cx="1847850" cy="2466975"/>
          </a:xfrm>
          <a:prstGeom prst="rect">
            <a:avLst/>
          </a:prstGeom>
          <a:noFill/>
        </p:spPr>
      </p:pic>
      <p:sp>
        <p:nvSpPr>
          <p:cNvPr id="13316" name="AutoShape 4" descr="data:image/jpeg;base64,/9j/4AAQSkZJRgABAQAAAQABAAD/2wCEAAkGBwgHBgkIBwgKCgkLDRYPDQwMDRsUFRAWIB0iIiAdHx8kKDQsJCYxJx8fLT0tMTU3Ojo6Iys/RD84QzQ5OjcBCgoKDQwNGg8PGjclHyU3Nzc3Nzc3Nzc3Nzc3Nzc3Nzc3Nzc3Nzc3Nzc3Nzc3Nzc3Nzc3Nzc3Nzc3Nzc3Nzc3N//AABEIAGAASAMBIgACEQEDEQH/xAAbAAACAwEBAQAAAAAAAAAAAAAEBQADBgIBB//EADUQAAIBAgQCCQIGAQUAAAAAAAECAwQRAAUSIRMxBhQiQVFhcYGRobEjMkJSwdEVBxay4fD/xAAaAQACAwEBAAAAAAAAAAAAAAACBAEDBgUA/8QAJREAAgIBBAICAwEBAAAAAAAAAQIAAxEEEiFBEzEiUTJhgQUV/9oADAMBAAIRAxEAPwD5VPIskbSl21se8b2A53/9ywOkmk2sWXy78cTrLEdMqMjAbh1IP1xwpD9gc7XtfAAcT0PFQG0ix9QfvhtluWZhWRngUU7hAGZtgAPHfHOVdEMwrKMV0skNLTOheEvKCZbC4Fhew8z8YY9DJ5qyKvpEmZnkj1qS9y24J+gPzgTgCN6fTb7VW34hu40ynLs9lqEFDGVlVQTxGWwB223332tvyw8ocinmzukyisqI5DUsQ5ifWCqDVsfMjCaXo7WZjSxE1SpKgdEjLEak/dcd1zbF8qU3RyGgrcszGpeugX8UMCYxqHNDt4m4+mID8SdVphU7bOVHc+g9HeilSvWzVziHgu0aRAXUAHY39LfOOszy40ZadKiCeOKxbQ1yoJ2JGMZSdPczqoZqJIYNdXIBJMAWkdSoFrd2298cUNU0GbztWyJwZo2W7NdVNrqSBflbBi4rxBq0qWVNYWwR19y/M80rFnlEjkxtc7baNtvtj3GZnr46VphLVrLI69uQhu01zewtyt5f1iYIOcRXEe/4bLs3nStr4KiapI4YknmAR9O1lFtxuTccrW2768voMtGZijqMlgipNR4SC34kg3W7Dc949xi9qnNql+Lm0KQGADTIjgqxO9rA7H6YGmngEkfHqJzOx1DgOLJYkaj53FsUtcAcTR21011b+Nx6l9XLCIaeOmpVgpqbs8NBoCkk8x63+cXZStKs8+YTVCGcxgBY4Qumxsbt37fTFfR7LKjPpah455Hkp9LNxW2JLG/leyn3wVNlU1DVGnZ7DStlFuerYfFwffCvlYZbHEUfWluVX4iXVE8geMRxM0OkrouFQ7ari3ry88U/4hxNTZa0cd5pAJY5LsGW9m8rbH4wRlHWWzDK5Y6Wokgp5YuLKkTOAAd72Gxt9sPs2NSTXZnqCrBLojBG8oF2IB98DVYcZMirWM4IbGP3M/8A7cymlp5bOqCeXQOCmnQu4uC1yOd8Z3pL/jqCNTR02kInNOzfc3v439O/Gt6QR6KekamlV1lj1XB57c8BZNlVDUyVNbmsaTxU6CMRPYozFb3Yd4Avi/yBiAJdqK6XqAT8j6mAo+Fmmqd4mKRbaGa47Vhbl5nExoqt4qeqqaWhpoEiqZ0ZnVbCLs2uoHnc/GPMVWN8jicW5DVYUPU1EUqtlaVMkcZIYbafzbnn493xjMZ/ScXOonpInMVZCQ7qOykl99R5C/P5w3qKgDJKRAe8n74syDMYwtRS1g4lJIwEkf7ri32+2LbMMOZqtbofNQxHsGe9B56iKorlcLFVOkboDsHtcE+vbHuTgjLEWq6RZclVCaiAFlYC50lhYH23PlzxnqykmYZfSsWMks7w0zObFgGC6vcFW9zhpl1a2WZtEA/DVndVe/Zi7ART6Ftr4U8h3AH1M2lpCeE/c2s0yZbkhoKVr2mfW/Im7EnCHOah6jLYaQSsJGfQFBsCTsL/ADgisraethkniZfx6dKlLHkb6XU+YLLjJZzmYjqIRG44pfV4gBRzODa0MNojxaldMcQypniqqcxiNSlBFGg0bcQqLE+hv/OCMtzGhoC1NTg1SvDqmLHTrksSTbwtqGPKSalXoHWVTRx9e4gcMwF2XVe2MzAqQLXmGW50oI0P5tJdbge9h74oBySc8zmG59wbuW8JaqvFNZUVSQIna2tiLHccreXjiYvqbR1yz8MGOGzSXPMswJ+ht7YmILscEQXY2MWf2YOK/jUccXejHHWWyEzyL4i+FKdmQeYxdeVlfgPocgC49cOMcqZvdY4TTsw+sxhntTUS03U5JFEkE2ukbk0YZQx38LhPTfBeV1EdZHIJhodoIVCt4gXYe5Y/GE+c5dV09PBPOUMZiRls12AK9+BctnacGj0lpJpQFb9tlcj316MLtWe5grAwbLDGYepTgKHZlj62wfSbHSwUfxg6oySk6rRzNWkszIhcDdNQLbjy1ePnjP1aVVPHHJUxSRCccRS6katyLj3wxy3i1C1k9ywji1qO7WEKjb0xCfEQqnQfmMiOMqqFjy6sopij8OnhcANcHRIUb+sIjTNH0tlpwfw5tfa5jRbUD7WB9sUPP1QRXJKvBJBJp3v3/NzfBtOkxybJ87mXQxURaWHaKAshb0tb5xKLzuPowE2lxn1mah3o1jCdWj4dgjkABiBbe47/ADxMJcxZ1nKrex32xMNnYeppzVpiBkCKliJQNb9NsGUFP+HUa1veE2Hpv9xbEikZq80KxqralCm97g9/1GKKfMBBmtWpkIpxV6TfeyX/AKGFGsLAhZz9b/qeSs1p3GXSKuy6dJqamhqC0iCSAyONEcbSX0qB78+WFuTy8POqdavemppVdo4xYWHK9uZvb1ucBznqwaocA9nRGPHc/wA4syWGpqaaQU8XEnle+sgnSb3x73zOKzlvfUf/AOpFfHX1fBZrtT2jhC97Gxbb4HsMJuh87rmdKLnTr7a32YAd+F2aQyjO162zFoJNyxvcnc3Pje/rhx0XWJM9XUQqIjMfi2PNgIMSQcz2ehXr0lP1hRHTyKwa+6aW25+V/phrmdXGINSqAjRMsChbhEQc7eA2t52w4qaHKkrKuqpXkFVJEqliez3A2Hdy5+uM70ikilogU0a4YGh1J+oGxP8Ax29TgzUWG4mPf8+wUG3+4/UT0tYQDJqLBNgD4W/6xMA1jQ0mV08NLqkq2dDUSAXRQSLIviQL3Pna+xxMGAO4hk/cPpangZtFUX1KgQk9xA5fxhNxH48usEMzkkHxwdWmKKvKxApACLKDyW/LC+oPbkddwTYHFSLBaeVNa88ccLW0wgqvnve+C4M0WhiiXhlizbkGxAthWkZLDDPKcsqc06R01FTpq0RcU3NlBuQCcMgKJ4RpmSioanAg0vKwMYQ7sRsNj6nngSKQU2apaQERyBGZTs1jv7bYb5zTUeXaUgqOszxBmnmX8g8FXx798YzjEtz/AFYqC7uZ71NpV16VMdRLRyllWUxut+VibG3gR3+IOEmaVfVoiZD+cgBb7nfc4RNXSqhjidYy2+sNY+pPjg6spg+azyvAhhKh0d2Yk7XAG/8AGLQMcH1Omf8ARsNPjI6x/JKXVBJMzuxBAbSTfRbbb1vf2xMNBlYj6NVNfMSJXKiMeWoD+8TFY+eTOYRP/9k="/>
          <p:cNvSpPr>
            <a:spLocks noChangeAspect="1" noChangeArrowheads="1"/>
          </p:cNvSpPr>
          <p:nvPr/>
        </p:nvSpPr>
        <p:spPr bwMode="auto">
          <a:xfrm>
            <a:off x="155575" y="-419100"/>
            <a:ext cx="657225" cy="876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318" name="AutoShape 6" descr="data:image/jpeg;base64,/9j/4AAQSkZJRgABAQAAAQABAAD/2wCEAAkGBwgHBgkIBwgKCgkLDRYPDQwMDRsUFRAWIB0iIiAdHx8kKDQsJCYxJx8fLT0tMTU3Ojo6Iys/RD84QzQ5OjcBCgoKDQwNGg8PGjclHyU3Nzc3Nzc3Nzc3Nzc3Nzc3Nzc3Nzc3Nzc3Nzc3Nzc3Nzc3Nzc3Nzc3Nzc3Nzc3Nzc3N//AABEIAGAASAMBIgACEQEDEQH/xAAbAAACAwEBAQAAAAAAAAAAAAAEBQADBgIBB//EADUQAAIBAgQCCQIGAQUAAAAAAAECAwQRAAUSIRMxBhQiQVFhcYGRobEjMkJSwdEVBxay4fD/xAAaAQACAwEBAAAAAAAAAAAAAAACBAEDBgUA/8QAJREAAgIBBAICAwEBAAAAAAAAAQIAAxEEEiFBEzEiUTJhgQUV/9oADAMBAAIRAxEAPwD5VPIskbSl21se8b2A53/9ywOkmk2sWXy78cTrLEdMqMjAbh1IP1xwpD9gc7XtfAAcT0PFQG0ix9QfvhtluWZhWRngUU7hAGZtgAPHfHOVdEMwrKMV0skNLTOheEvKCZbC4Fhew8z8YY9DJ5qyKvpEmZnkj1qS9y24J+gPzgTgCN6fTb7VW34hu40ynLs9lqEFDGVlVQTxGWwB223332tvyw8ocinmzukyisqI5DUsQ5ifWCqDVsfMjCaXo7WZjSxE1SpKgdEjLEak/dcd1zbF8qU3RyGgrcszGpeugX8UMCYxqHNDt4m4+mID8SdVphU7bOVHc+g9HeilSvWzVziHgu0aRAXUAHY39LfOOszy40ZadKiCeOKxbQ1yoJ2JGMZSdPczqoZqJIYNdXIBJMAWkdSoFrd2298cUNU0GbztWyJwZo2W7NdVNrqSBflbBi4rxBq0qWVNYWwR19y/M80rFnlEjkxtc7baNtvtj3GZnr46VphLVrLI69uQhu01zewtyt5f1iYIOcRXEe/4bLs3nStr4KiapI4YknmAR9O1lFtxuTccrW2768voMtGZijqMlgipNR4SC34kg3W7Dc949xi9qnNql+Lm0KQGADTIjgqxO9rA7H6YGmngEkfHqJzOx1DgOLJYkaj53FsUtcAcTR21011b+Nx6l9XLCIaeOmpVgpqbs8NBoCkk8x63+cXZStKs8+YTVCGcxgBY4Qumxsbt37fTFfR7LKjPpah455Hkp9LNxW2JLG/leyn3wVNlU1DVGnZ7DStlFuerYfFwffCvlYZbHEUfWluVX4iXVE8geMRxM0OkrouFQ7ari3ry88U/4hxNTZa0cd5pAJY5LsGW9m8rbH4wRlHWWzDK5Y6Wokgp5YuLKkTOAAd72Gxt9sPs2NSTXZnqCrBLojBG8oF2IB98DVYcZMirWM4IbGP3M/8A7cymlp5bOqCeXQOCmnQu4uC1yOd8Z3pL/jqCNTR02kInNOzfc3v439O/Gt6QR6KekamlV1lj1XB57c8BZNlVDUyVNbmsaTxU6CMRPYozFb3Yd4Avi/yBiAJdqK6XqAT8j6mAo+Fmmqd4mKRbaGa47Vhbl5nExoqt4qeqqaWhpoEiqZ0ZnVbCLs2uoHnc/GPMVWN8jicW5DVYUPU1EUqtlaVMkcZIYbafzbnn493xjMZ/ScXOonpInMVZCQ7qOykl99R5C/P5w3qKgDJKRAe8n74syDMYwtRS1g4lJIwEkf7ri32+2LbMMOZqtbofNQxHsGe9B56iKorlcLFVOkboDsHtcE+vbHuTgjLEWq6RZclVCaiAFlYC50lhYH23PlzxnqykmYZfSsWMks7w0zObFgGC6vcFW9zhpl1a2WZtEA/DVndVe/Zi7ART6Ftr4U8h3AH1M2lpCeE/c2s0yZbkhoKVr2mfW/Im7EnCHOah6jLYaQSsJGfQFBsCTsL/ADgisraethkniZfx6dKlLHkb6XU+YLLjJZzmYjqIRG44pfV4gBRzODa0MNojxaldMcQypniqqcxiNSlBFGg0bcQqLE+hv/OCMtzGhoC1NTg1SvDqmLHTrksSTbwtqGPKSalXoHWVTRx9e4gcMwF2XVe2MzAqQLXmGW50oI0P5tJdbge9h74oBySc8zmG59wbuW8JaqvFNZUVSQIna2tiLHccreXjiYvqbR1yz8MGOGzSXPMswJ+ht7YmILscEQXY2MWf2YOK/jUccXejHHWWyEzyL4i+FKdmQeYxdeVlfgPocgC49cOMcqZvdY4TTsw+sxhntTUS03U5JFEkE2ukbk0YZQx38LhPTfBeV1EdZHIJhodoIVCt4gXYe5Y/GE+c5dV09PBPOUMZiRls12AK9+BctnacGj0lpJpQFb9tlcj316MLtWe5grAwbLDGYepTgKHZlj62wfSbHSwUfxg6oySk6rRzNWkszIhcDdNQLbjy1ePnjP1aVVPHHJUxSRCccRS6katyLj3wxy3i1C1k9ywji1qO7WEKjb0xCfEQqnQfmMiOMqqFjy6sopij8OnhcANcHRIUb+sIjTNH0tlpwfw5tfa5jRbUD7WB9sUPP1QRXJKvBJBJp3v3/NzfBtOkxybJ87mXQxURaWHaKAshb0tb5xKLzuPowE2lxn1mah3o1jCdWj4dgjkABiBbe47/ADxMJcxZ1nKrex32xMNnYeppzVpiBkCKliJQNb9NsGUFP+HUa1veE2Hpv9xbEikZq80KxqralCm97g9/1GKKfMBBmtWpkIpxV6TfeyX/AKGFGsLAhZz9b/qeSs1p3GXSKuy6dJqamhqC0iCSAyONEcbSX0qB78+WFuTy8POqdavemppVdo4xYWHK9uZvb1ucBznqwaocA9nRGPHc/wA4syWGpqaaQU8XEnle+sgnSb3x73zOKzlvfUf/AOpFfHX1fBZrtT2jhC97Gxbb4HsMJuh87rmdKLnTr7a32YAd+F2aQyjO162zFoJNyxvcnc3Pje/rhx0XWJM9XUQqIjMfi2PNgIMSQcz2ehXr0lP1hRHTyKwa+6aW25+V/phrmdXGINSqAjRMsChbhEQc7eA2t52w4qaHKkrKuqpXkFVJEqliez3A2Hdy5+uM70ikilogU0a4YGh1J+oGxP8Ax29TgzUWG4mPf8+wUG3+4/UT0tYQDJqLBNgD4W/6xMA1jQ0mV08NLqkq2dDUSAXRQSLIviQL3Pna+xxMGAO4hk/cPpangZtFUX1KgQk9xA5fxhNxH48usEMzkkHxwdWmKKvKxApACLKDyW/LC+oPbkddwTYHFSLBaeVNa88ccLW0wgqvnve+C4M0WhiiXhlizbkGxAthWkZLDDPKcsqc06R01FTpq0RcU3NlBuQCcMgKJ4RpmSioanAg0vKwMYQ7sRsNj6nngSKQU2apaQERyBGZTs1jv7bYb5zTUeXaUgqOszxBmnmX8g8FXx798YzjEtz/AFYqC7uZ71NpV16VMdRLRyllWUxut+VibG3gR3+IOEmaVfVoiZD+cgBb7nfc4RNXSqhjidYy2+sNY+pPjg6spg+azyvAhhKh0d2Yk7XAG/8AGLQMcH1Omf8ARsNPjI6x/JKXVBJMzuxBAbSTfRbbb1vf2xMNBlYj6NVNfMSJXKiMeWoD+8TFY+eTOYRP/9k="/>
          <p:cNvSpPr>
            <a:spLocks noChangeAspect="1" noChangeArrowheads="1"/>
          </p:cNvSpPr>
          <p:nvPr/>
        </p:nvSpPr>
        <p:spPr bwMode="auto">
          <a:xfrm>
            <a:off x="155575" y="-419100"/>
            <a:ext cx="657225" cy="876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20" name="Picture 8" descr="http://t2.gstatic.com/images?q=tbn:ANd9GcRqeZ5UhQpf5_QgdoWD8UmN0al1Jr5x0hc4L4YoaLL06WPHho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4470" y="3861048"/>
            <a:ext cx="2135882" cy="2862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lesbeauxjardins.com/cours/botanique/8-Anatomie/racine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124744"/>
            <a:ext cx="4366268" cy="4584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40466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2000" dirty="0">
                <a:solidFill>
                  <a:srgbClr val="000000"/>
                </a:solidFill>
                <a:latin typeface="mesNewRomanPSMT"/>
              </a:rPr>
              <a:t>La racine se présente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comme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la</a:t>
            </a:r>
          </a:p>
          <a:p>
            <a:pPr algn="just"/>
            <a:r>
              <a:rPr lang="fr-FR" sz="2000" dirty="0">
                <a:solidFill>
                  <a:srgbClr val="000000"/>
                </a:solidFill>
                <a:latin typeface="mesNewRomanPSMT"/>
              </a:rPr>
              <a:t>prolongation sous-terraine de la partie basale de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la tige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, elle représente l’organe de soutien pour fixer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la plante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au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sol, elle a aussi le rôle de l’absorption de l’eau et des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sels minéraux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ainsi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que le stockage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des réserves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nutritives.</a:t>
            </a:r>
          </a:p>
          <a:p>
            <a:pPr algn="just"/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Les racines croissent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généralement vers le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bas (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géotropisme positif) et fuient la lumière (lucifuges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).</a:t>
            </a:r>
          </a:p>
          <a:p>
            <a:pPr algn="just"/>
            <a:endParaRPr lang="fr-FR" sz="2000" dirty="0">
              <a:solidFill>
                <a:srgbClr val="000000"/>
              </a:solidFill>
              <a:latin typeface="mesNewRomanPSMT"/>
            </a:endParaRPr>
          </a:p>
          <a:p>
            <a:pPr algn="just"/>
            <a:r>
              <a:rPr lang="fr-FR" sz="2000" dirty="0">
                <a:solidFill>
                  <a:srgbClr val="000000"/>
                </a:solidFill>
                <a:latin typeface="mesNewRomanPSMT"/>
              </a:rPr>
              <a:t>On peut distinguer :</a:t>
            </a:r>
          </a:p>
          <a:p>
            <a:pPr marL="171450" indent="-171450" algn="just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Une </a:t>
            </a:r>
            <a:r>
              <a:rPr lang="fr-FR" sz="2000" dirty="0">
                <a:solidFill>
                  <a:srgbClr val="000000"/>
                </a:solidFill>
                <a:latin typeface="mesNewRomanPS-BoldMT"/>
              </a:rPr>
              <a:t>racine principale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appelée pivot</a:t>
            </a:r>
          </a:p>
          <a:p>
            <a:pPr marL="171450" indent="-171450" algn="just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Les racines secondaire  </a:t>
            </a:r>
          </a:p>
          <a:p>
            <a:pPr marL="171450" indent="-171450" algn="just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Les </a:t>
            </a:r>
            <a:r>
              <a:rPr lang="fr-FR" sz="2000" dirty="0">
                <a:solidFill>
                  <a:srgbClr val="000000"/>
                </a:solidFill>
                <a:latin typeface="mesNewRomanPS-BoldMT"/>
              </a:rPr>
              <a:t>radicelles </a:t>
            </a:r>
            <a:r>
              <a:rPr lang="fr-FR" sz="2000" dirty="0">
                <a:solidFill>
                  <a:srgbClr val="000000"/>
                </a:solidFill>
                <a:latin typeface="mesNewRomanPSMT"/>
              </a:rPr>
              <a:t>: les ramifications les plus fines </a:t>
            </a:r>
            <a:r>
              <a:rPr lang="fr-FR" sz="2000" dirty="0" smtClean="0">
                <a:solidFill>
                  <a:srgbClr val="000000"/>
                </a:solidFill>
                <a:latin typeface="mesNewRomanPSMT"/>
              </a:rPr>
              <a:t>qui se </a:t>
            </a:r>
            <a:r>
              <a:rPr lang="fr-FR" sz="2000">
                <a:solidFill>
                  <a:srgbClr val="000000"/>
                </a:solidFill>
                <a:latin typeface="mesNewRomanPSMT"/>
              </a:rPr>
              <a:t>développent </a:t>
            </a:r>
            <a:r>
              <a:rPr lang="fr-FR" sz="2000" smtClean="0">
                <a:solidFill>
                  <a:srgbClr val="000000"/>
                </a:solidFill>
                <a:latin typeface="mesNewRomanPSMT"/>
              </a:rPr>
              <a:t>sur les </a:t>
            </a:r>
            <a:r>
              <a:rPr lang="fr-FR" sz="2000" dirty="0">
                <a:solidFill>
                  <a:srgbClr val="000000"/>
                </a:solidFill>
                <a:latin typeface="mesNewRomanPS-BoldMT"/>
              </a:rPr>
              <a:t>racines secondaires.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data:image/jpeg;base64,/9j/4AAQSkZJRgABAQAAAQABAAD/2wCEAAkGBhQSERUTExQWFBQWGBcYGBcXGRoaGhoaHBgcFxgcGBwcHCYeGhwjGhcXHy8gIycpLCwsFR4xNTAqNSYrLCkBCQoKDgwOGg8PGiwlHyQsKSwsLCwsLCwsLCwsLCwsLCwsLCwsLCwsKSwsLCwsLCwsLCwpLCwsLCwsLCwpLCwsLP/AABEIAMMBAwMBIgACEQEDEQH/xAAbAAABBQEBAAAAAAAAAAAAAAAEAAIDBQYHAf/EADwQAAEDAgQEBAUDAwMDBQEAAAEAAhEDIQQSMUEFBlFhInGBkRMyobHwwdHhBxTxI0JSFmKSFVNygtIX/8QAGgEAAwEBAQEAAAAAAAAAAAAAAQIDBAUABv/EAC0RAAICAQQCAQIFBQEBAAAAAAABAhEDBBIhMRNBUSJxBRRhkcEjMjNCUoEV/9oADAMBAAIRAxEAPwCDiXCnNBykE7DZY1tQh7g7qZnZbPjTqsAUr9ZiyraHKzy4OqRGpg6lcbSZo4YuUmv5M8KiijdiAO6cDK0WNpUmMdLGiB0VFTLY+YW2XR0+oedOVFIyUgd42haHljDNDSXvAP8AxNjCpIGoOmxXkGZdJKtmxeWGy6PNXwWvMeJo5S0HO4/8TZp6krLtJVkKAPYL1pDflAR02JYIbbsGyuEeUx4d/VRvpz/CkqO7pprNboZV/wBRuiw4JhaBHjs7urSvwukHRShzjsDKpcNgqlT5BPlp6q7ocutp3zPDzuCR+BcrVSjjd73z6JSS+Sp4lw/K4B7YlB08M1twljKjs7muc50GJN08YZ+UGLHQlbcM9sEpMolSPTOqj+IURlIs787hNsrKV9DETcYWERYyrnDcxEiH27gKof3uvGNI0BI+izZcccvEj0oprkP4jxKRAcY9lWN0spqhBHdV1WvFoIVcWFQW2IqSiiwoYY/MPm6JzeF1oLix0KspVySJPutPw3j5aMjwXN2O6XURyRX0qw7uOC64TVo1KcGGFouHWUNCqz+4MOzsA8xPbqqfinF6bmQ1s9zaPJVpxBbBaYHZYMenlO/T+GTUXVm6a2Hh7Gyy8/p+qo+N8y5H/wCk7K64IiyrMDzi+jLTDwbwf0KqOJ8wGu/MaYaANtfdHFpnHIvLyeUWGt4g+q+ajpveLQPJabhmEa0nKMwI3v7LCOdmFrLe8J4sDRY6ACBBjtZU18Xjxra+ASYPisLQuPhsncRdVdPk9xphwqzJnJ0HTzhXeKdQM1BUAdF79NlWYPmNjXw8HLuRdY8f5irxJv7iNtdD6/AQGRlid91HguXKtFoquLX5QTk6j90dxfj1P4RLKrZ1HXyQbebWuAD2nTUaKuJ6nY2l90LyixocyUS0E0z7BJV7RmGZtN0G40CSG3D8P9xrNM/APq5b5bzA3HQkpvEse5tgBEIFvPlPIZY8vFm6Rpa+yqKvNQIGdniO7TY+kLBHS5Jeh3jlXAPzJjqj2hroLSbQIuOvVZtzirDieNdUdNgBoAZQBdNyvotJjePGlIZXXJLTqwJIm4VkKgOpA8zdVTasgjQ6hQF60tbgp0XbjtK8ZSOhQ2Er5hDjppZF0W23I+yi40UTsFxVOTA1GyK4Jh2SfijynT9k4AbGSNdPqk+nMNAQmt8HGxZRs1fC6YaT8MROkReF7j21n2AA3cQfFExA959FFwPiY+HkgS3w+26di+O/BZMAyYA0+2q+YcZebb39yNfVQNR4PSdYgz1kzKfj+A5y1odEgAeSzNfFOe8uDyCTmJaYM62Wo4YKdaHF8uEXJOYfstmXFlwU5Sb/AIGcWgTivKtQNGR7TlEARFvNVWGwry0FrS7vC2NWoA45nl7Y0/xqh+IcUoUmgl4aNmgGfIQEceuyRWxKwKRl6eAdVfERGs2hX9ThoDNRMaBUWN5gDn52EtgQB+6eOJ1HsuB4tC0/dXyRz5GrVDSg5lmeW2lmfMRN9LLNY3DjMRr3CKrV3gZQ4x0kwqyrjL+S2YMeSL+qVjpV2xwwje6lp0TK9pYhp8+68qYmDay1TfHJ6KB8bQdqFGzEkNg3RIqJwotc4SOsr0ZR9nmn6IMLg21T0P38lFW4eWOuPIo+lRy6JzqRT3zYK4K9lM9JR2HhvyyCdU9gi6Tn9yjJpg2g2J7IVzo1R1VsjW6HqU4BmT5JvIlEGy2U+IryY+qfgwS2JidEfSwjSMxFvqiOF8G+JUOVhcPoJ0JWOeavqkU2qj3DcYxLGhocyBYTqkr4ck9XX8l4ue82B+ie6AEcMGtDhPeeqHf4rNR/xg4Xkk6f4Vb8Eh4Is3ddOFFpEvC+Curvyk5RE+iscXyYQ2KZJd3gfVWnJ2Fa6q57nQGgAN3M9ewhaw4uiHZSW5jZrZE+y5Oq1eWGWoPojK0+DkNXgtdjyz4ZzN1i47X0TK/C6jSHGm4A6yNOy6dxPDlj5ggG6psVxemBAIJI/Lo4vxLNkdRhYLbMthmgDSDuiDVIFlJXrMfrbyn8CHLr2k/nddW93ZZcAlMFr8wkA9R91YUwPmGh13hQgXuf1TmzrsdQEzdgSoY+pJsSINknTAklxvE/lkVRw2YEkxGkamdIUJpkEzEjVSSjdjUC4igSPLpugxTg9FcD/H7oLE4XKSCQYm4vdWUl0xGgrA8fcwZYBAsEHxDir60NcGgAzafzRNw+GJ8WgRNZ9NzD4WlwgDy6+ag8GKM9yjyLGK7Kd6LoY8tteOyHLSvW051BjqtXB7n0H08XIJ36IKtROaN90XRwwbJN4UrX5zJ0+68ml0Hl9gFTDEbG6lykNAKNedjbuhKlQGxUcslJUPFURmoiKLt5myjDGjQ67JMZBnZQjfY7DqT4NxKVV2p6leNZaVCawkq6mrEo9axwPmiG281DnTP7iTCZzQKJHUOhletNoICi+M4hNNUNZLrm4S2k7YabDabmxA06I3h+Ppt+Uhjhrt/lA8AwDsRmLS0ADMSSQAJgaAmUPxrhbqdzDm9Wmf8ACjqVCa2WTcd3DNN/1TSFjVE+aS5uCejfZJYfyUPkXxI19KmXExYjbyUZpkm+k91MKBYOmYAz1HmnmrAiw7/mq6LbNKSB6jcuk+6I4TiRSqsqEafqNe6icARM2CaXQ3tt3QlFSi0/YrVmg4jzO1wcGEkkEeUiJWXqiP4KcBM3GnT8up6ODlhdaBre8KWDBDTpqIFGuECV6wbrOnVeUq7ImTO46oOvScTe6irUy2JWxRTQGw/+9DdjZTUcUCJ6eSD4bgviyS6AFY0uHicrZI6/myWW1cHlbHUaomRJhe4ipmIMeI9NO3kvXYWBAv1IO6irgBoy63me26kmm+Bj0uy23/NEz4cmRbrJSa/RW3CuGueM+gBkW1IP2shlyxxRcmK3QC7h1V1gwlp3hP4Ty46o9zGhoIuS6R+mq01DibKbwKgPtI/AicbjQ7xM9CuR/wDQzKN7e+mReRpW0ZbEcq1gTJYANNffRV+JwL2HK6A2bbiVqcZxchnjbmjeYWb4hxoVDk+UTPcqulz6icrkltGjKUvsRuADcsy7r2UGaNvJetpODc2R+WPmgx7wmseHXEQuvGq7Kt2J8mR1UVTAhxmI6KZkCJ3/ACyeKoAnf8heaV2esDfSDJO6a6rE/ReuHzHUpseqnkfpBSPRXMD9F5S1gb9/v0TXDe6fRIAlR5HCH0HEi/yja69bRPp1/ROoYi4m3kvK2KExMiVSO1disdUcB6oHENmQpa1QER0Ub7N9dTr5fdGbtcDRr2WfI0trmmDDXtIcCekER3B+5W5r8HabOAeNxqOq5bQqljw5rog26z5rW8H5tqZsj3tuImLk2i65upwTm98fRnyx9l5iOXMHmMsY09Jj6SvFDUxcmSGk+iSzLNP/AKZDyGfw4zGOybVpjMT6L3D4gNcHQUny4zHuu5zZuGOb28h3SebwYHmPyU5wJMxt7eahc1ziBEm5MbAdyijx6GCLGeqcH20RFMgNIEdNJ9OyFLw0TcmULsND3Rlk63Q2IwYeJII0v5qTEVXuOg6273UpZUzGnlh24I00I+68rXJ50yL+3ZTMUnZgRJP3HZS4TFFhJIkEXPn09FPhwKTHtJILoBMC/iv5WlQPcJhsa+iSTck0e4RtuGYVlSkzJFxHawQ+L5RbmzgRHzAfKfLp6ILkii4vqOD/AAtgBrSYuJkrR4zizqGXNBY97WEH/utIPbX0XCe7HlcYMyO1KkZvEYRl2hjba2FlJw/4tSiPgANjwguiC0GLdVfcXwlJzSMoykQY181neEcUeyaLGF7WeEVAQBG2uto0SRtxbbtr5BFFlhMAAAK+V5EyYtf9VRjOxzoI+FmOUOBlrdt1oMNxJpf8N7XMdByzcO8iLemqj4rwYk+C8/7e/mkjlnFU/YHfRnsLimVMT8CvEObLBoHEHTW9rgdlc0OTaLqrHgRlMxqD5g9LH0WH49SPxQH03NLQAGu+adZEbTp2Gq0XB+CVnhtR2IrMBEhocZg95ge3RdKeN44KTlV+h1wjXYrCOiMsjey5K/DZK1QNDmtzOEERAnQhdAfx92DaBWL61NxgPMZ2mNHaSDBg7LG8y8xMqVfiNZltAk3MbmLdvRPofpbfafsMV7B2URPl9FI0EakTsquhxIzc26DVFsxNsw+q6rkVRNiqJi4UHxI/Ze1cROp9lBIG3qs7HJ2nqP4XmXMegTW1baH8/Pqom1JHeSluj1E1TqFYYHgdWsxtRkAGYk+k6Kua8SAfodFpuX+Z6dFop1QcomCNQCeh1F0mVz23j7Fna6Kevw51MkVGx3/lC1KcbyJkb30Wi5y5mwpYGUnFzpmQLARfX09llaeLa64MR1/Oy9jk3C2uRlJyXI91IHUqN2EYR06FTA6k9NvopQBGaYPQ/nVG2hv0AYrtsH1I28R/dJFtoE7/AFCSFoXYizZTDbfM46n8+yJyQMxBubbbKKkx05tAYt21k9P5Rcl9zJvN9vNaJMKRC2mAxzpggiBe4Ot+unspKLgbaO8tSpjwpzgXMEi+8fRCUS7S+s266aodhJKTIOott9boTEjVwiZnbzRtXBuaYdrAOoPl2QFcAHZ1o3162Srl8Mb0SCqYANhAj7qei8tJvMzft1UUw0mbfVKnRzVBc2AP8J3RPknc6RNnSCAFdctcKpgOdXaCbBoNxG5jrKpKLCDmGk79la0ePNb/ALXEjUWHbVc7VeWqxrsnlcukaHhWGbRe51MZWusWxFwbEWtqVT8Y4nTc4/EIdlmGyHGdLfuj8bzZhjSzXGwbHi39NtZhYHHYtrnOqQAHE+V/0WTT4pzn/V/cSMG+wg/HrAhr3RNwXnLHT+Ft+WuHtp4cNmXgSZ6nUDy/ZYPgXHGUyWOIAJlp2g7HottwPHBzhkeCYJtBtpPba6rqbvbXB6T5oixGOa3E0mSM3idMW0IgdSZJt/xVriMXvKR4XSaRna15Ew4gEibmO8n6rm3MmOzV3hjqgpgwGkui1jYm15sVHDplndQ9C7bJKgfjcY5hd4iXNz6ANbI8Mdums+a6bhOHBlNrS7MWtDdImBGi43TdVDgaU523BaCSPZWZ/qDixNM5RtmyEO9tPouhqtPPJtgmqQzjZuOYeG030HCo/KB4hcTImLb+S5lj8HLZaRB20I6/VOOOc94LjJywXXkwIufJRVKk3WrTafwR23YYqkBfBIIiUZTrQI3QNepLoCke0xB9wqT+CiCqlYTOpGi9FYGEEKkafX6p/wAS8gRcKdDB+RxmAAUJSB6xBn910jlfguGqMpVAQSQCSSfC4i7SNAQZEdgUHzbwWjRDqgYMwNjBvKy/m4b9lP4I+TmjGDBud8s7nuY+ygptaRPqQfrO6szxansT7SfLsFWYohxc4CxMj9fRXW6zU1GrQJXpiSW6dE7DVQ0GZk9lI4xoIRHCMIKjwDBGsEx+ap5SpWyL4LblrhBxDidGCxMXJ6e157qz45ygQC+kXS0XYd/JXfL2HFNxpspmDBOUQ1vmZ17X0WkqYCL7rjy1OTfa6+CEpu7OP5amwCS7HS4fRAAFNn/i39klf80vgt5TB8MyvEkeHqdgN0CyplJa1xLdhqYJ7KP4jmB3/E7DXpKTIHjbYti83j3+q6iXLKNqi1fiiwZQ6AdR19tEPSxZkReLjS37p7KukTBEunQnaB5KGs0udLYAE5rexttNkiGH18YXuzHXTzHkhhWtOmv50Xrqni8JM5dr27bSvGUQQJBEAjWb+W3vunSoS2PpnvP5+6JoUtSbA2tqfL3UFOm1puZuLde/mJXtTEQ4uEmBGpPlA2SvkKYTVxYiIgCwHXuSqx+Iu6On5H0KidiJmdN9yp6FMHQmL6o7aA2B4wO+XqSR+351hD4qgS2zgTF5kR5DyRVemDlLrkbd9J/Oi9dVsba6zv3/AD91NQ5PWVVPA7HzPkL29Fd8KdVz0zSbJZ8oHqDm2vOqCxLQBmAmbmNYkR9lb8q8UZmLDYkyCRqI/Re1GTZibSslK0rNFieKYnLH9vLuz2kT5zosRxxlX4rqlSk6nmM9RoBqLbBdFoVhIOvVWFThTHslwzA6tNx69lw9PrY4pXtJKX6GP/p21jmVD/vzAO8olvucyuOYOVRXbfKCPlcRcHzBmO10RxXC0aNKpWphtJzWuu0Bp08PYyduyG//AKNhHUg7MQ+LsymZ6DbXeVaTyZMnmx2Ha7tHNMXQdTeQ4QWmCBrIMaoOo8xoiuL8RNVzqj2kOc6THy+g/RAU8W7Yldq32XR62nrKkL/4ASIFrHt+QpRO+yXsJFVpZri3mmCloN+yJc5vTaD/AAoc402Rqjx6ys5jSASAbFRY3ij6oDXVHOaLAOLjH6KT4czl9tl4zCl2kX2TJiteyPAuJIbc9ABuj8bgalIgODmzsQRP7o7lzgNWniaFV7P9MPaXEQQO5GsAwe0Lr2N4LTxFMte0OYR+EHbzWPLqYwkkuUBzo4hRb8Q3JHeP2RnBatKlW/1XEtGkaCdz1AC3/wD0jh6Yy5J7mZ81j/8Ao742MqUmPyta0Ok3N9BFu90sdTiyJxtoHkUuDQu56w1CoGg5mHUsEhp897RpOitHc2YesMlOu3PU8LY+YE6G4tBXPuPck1MNlcSHMJAzxEE/8hdUQ8M6gjcdQbR0RjpsckpJg2p9HVavJJqHO7EVnOMSSReBH6JLLYX+pOLaxrS2m8gRmc10nzhwE+iSTbqflC7WE0ABc5ZmYJP306e6hLXGQYgnQG0KZovA2M33/YKerVDmZYGvqel+y6DfJpR7i6zHEGTlgWdGw0G2iHdixlggZnGx6i+qHp0cxG+sDW8wim0mtNxcaTv+X915pICPKTJdba1/KbJzjeSdLd1A1zpIA39I7KXJAAtof3J87IMI5sF0jbr08trqK8nLF5+bSNL9bL2vTN3EgAkj9k0McQNLxrp3krwBldgDYFyJMbxvHVScOAcLmHX/AAIZpcHGwAA6fZPMO+YGdkX0AaSDM7WH3+6ZiqMgdPpa5Kc0gmen379F5JdNzcZf38kGeBsSCR2sIB1/jRBjDkGNI3mPWysW29O0p1Th2+sTta29jJC9tTFsjpcarNBaKjztYX9DErqHLvHTiMM3MAHxleAIgjttIg+qpeU8LTFJrxGY2cRrmmw7D83Wg/8ATpBglp6tsR+/kVwNVkxuTgo1z2Rk0+Cm5iwDalJ7H/LBIPQi4I8lyn4dxFvJdmdwJpJOIe6o0xDTAb7DX1nRYfnzhFGg+lUpNyhxILW9tDG38havw/JCP9NuxsfdWZLE0C6OqjbgOpKtKh3heNpk+S6U580jfDCmVppECAbJhFlaVMOgMTShBP5BPDXQO0FemkRdIP8AdSAxYqhmI76zHknYTEw8TpopasGCBFhI67J2DpNdc3mbdF5tUCXR0/lmH02wtBnNEWbbcDQjeO+6xXBmVWUg6gbt8WWAQ4C7mjoSAY7rUYnmGhWpiXshzZIc4A5Ta4mRuuI8b3trqzOmV/MvNFBlB9SnWpl+U5BIMu6QDP7Qua8E5krUsUK853VDDgbAgkW7RAg7QqriTGCs9rHZmBzg0jcA2PsmMMRqR7LqY9LjxxcUuy0Yo7zXxrHtgtBB1BugaHKWELS4UKZJMkkT+tvRYPhf9QAxobUYXf8Ac2J9ZifNDcQ5/rfEDqBdSbEQd76kfLK58NNnU6TpElGVm7q8jYYkn4ZHZrreiSwA/qFjf/ej/wCjP/yktPi1H/Q+2XyWmbXbTt5ptJ7S4iTfY222XtUS4Bu0n7aofEYcmB/u+pHl0uugiwV8IM8LA2Y6n7ypsNicwkMBAMEk3bJjf8sg8O8keP5tNNuv39lIWTDtAd+0yg18hH1K/iAbaVNSiPEJcoKbiCHGIMwUqdIGPFeOsx0/wgGxVW7zEew0iw7J+HALZePEYi2wuD26qehhbWkoDE4oMaZ0mI3gW9UjkukeRL8VrnRvr6bAqCuM3iuCD7x9lPReyZibW+/55qF7xBPU6JgMVFv+0C0SfI9/1Ubok5ZgWB28vsrLAYB9YEtADW7mwn01QPFcI+iQx8eIZhGmql5Y7tt8i2nwQViA3MAZ0toCeu5VdVe6DN269h17gotj411tP2XuLwoAA6wY7awfv7IPJyGiPhuPqscTTqODd2k7H6aeS6Bwv+oFI0gKod8UATA+buPPouejDkzAhsEe1x9k/CtytJsTop5MMMq5QrivZ1TEcQFRtjZwkLKc4Um/2+d8Z2EZSe5gjvbZZ/C8fq0z4DY9b/4/lX/LPGWVnllcgvmQHNERGg2lc9aaWCXkXS/cl42nY3hHKwrMaahILmgw0WvfXqgePcvnDw5hzM0M6g7ei6UMNLRkAaAPwALM800yzDVCWkzbyuIJSw1GSeZfqWhnmpGHYDF1X41qsH4m3chVuJdJXWXdM6baatFfWKdSrSoqrwXRsnYV3ijbutNcHNl2TgkWSzGTDiNwpKlC1inNpgCddikZ46JydxH/AEocBO6uqfKuFq5nOoU3ZhckXHl09IXNOD8ziicr2kibFsfUFXvCP6nhlYtew/AcAP8AuaR/u7jt2XJyYM6ytw6M22SZW8Z/p6afxH0iXtYZyn5iN46x+izdPBEtDpEHuPr0XWsTzXg/hlwrMNtjf21XM8FwfEVJqUqTiwkxpGu06+i14M05Rfk4Kxl8lacPlf8AVEN4eDcqzrYKHEOBa4C4cLo7gfBfjVAJIAkk62H63HsqTyqKtleErZSDANG49RdJbSryPVkw9pG2o+kFeqX5qH/SF3RAcHDXkEaj8+pTasCYF9R9jdOqVCLx+TCuMJylUqUviPIaHXaNyNp6Kss0YcyHk0uzPYajmcXE3E22go5njcKYAvcHsFFiMBUovIcBGxGh/B9lacMc0NDjlLjZoGsyBoi80WtyfAYcgVelk8JBiB6fsoqeB/1WAEQ4ifL91o6XKT6rs1V93GbXjtdX+F5ZpU2ARmd/yOv8LLk12OCq7ZKU4jKeAAZAFoWfx3ARUPhaMwNitxRotDYm/wB0PTwAL/WfZcOGScZ7kzMm07MFxTlurQp5iQW/7o1AWYq4oE6RGvU9Oy6pxyiKrH0jMOsbrlXMfBXYZwGrDME/Yrr6TUeX6W+TRDJfZtuHYymcG0tcwAeFwzCQdTbWD1WR4xjPjVCZJDRAPbsqOhDdX3NzH2ujsPj4kNaB0cD2i51K1eGMZuR6EEpWS4OjYkxMT+e6e2kb9zaSoWg/MTuBH6KaqJb00gp4rkdgwpnOJmx/j2UhEQBbspyCB8SJ2I7pjT6laUJZBXaCO+35+aJpw5MOFjuR1U0iD/yH2VvyzwoYh8Scogu/hJk2wi5SG3DsBzLiKQADy7T5r2GyB5h57r12mnlaxpsYv9ei2+O5Yo5coaAdnDULnnE+F/De5pPia4g+UWKw4c+LK+I8oEXGQBTJygzKgr4ggHZNqPfMNEjqojg3nWPJbYrm2XeTikBvqGSdSUXw3Clxkp7sKGAE7jRWHDj4YgXiTCrJ8cEkj12H91EKRgjUorNG8/m6jcQTcGdo2UrDRS1RcpUqXXQomuyXjWSY87rbYDlFnw/HJJF4Nh5Jc2ohhS3vsm3RjqPDgdT+dV17lKvTq4ZgZGZjQ1zekCPYwudcS4YaFpzCTBPToe6j4ZxN9J7XU3FrhuNPI9Qs+WKzxTTC4qSOjcy8tfFYCIDgfmjY6hU2C4R8B4exxNoIO4/Ra/gfEP7rDh7jBMgjuLeypONvbQvUcA06E/ZcycsiWxcog3JcDhx6nu8DsTBC9XMMdx1zqjnNjKSYtsktC/DLXY3jRoHkCYBg6yftZdL4TxllXCtjZoBHQiy5vxJsvyggAbFQ4WpVpOcaboG8HVbMuPzQoeX18Gi5hrANItci6peHcSDarXRORwMaT2lMqsfVIz1NFBUwwa7TN52v1U8Gn8UKbsfHHaqOw8F4hQrBrmiQ7rseh7rRYvCse0CBI0hcKwnEKrHD4b8h3/dWvD+dMTTxLa1V7qjWgtc0/KWnXTQ91SOmg04uqYuz4NpxLCVGlzScvQjp1C5yzmh+FxT4e57Wuc0tcZtPtMXkLU8yf1IpVWRRY7MAdf3XIeIVHPc57rlxknzv6LPpdI8cpRfQIqrR1LDc74Z0uNTLlvBF1gua+aP7p+Vgim2YJ1J6qjomHSLKam5pcCQBeexHfp6LTh0ePDLdE8opEZwhgunQxHkFNhT09ke3DHK4N3OsSYi0H3UNLCZSHAnazmxPl/hWbuyy4CQIFyZMW/Pui6dN2QZhY/cLynRuSd9h+aJ9Kr8OxuHHTt18wo2GQ4VABl/27hCVsK/NDJM2BjropcZQEEjePwdl5TqFoEmYBcL6jcehH1KvCd8EmjQ8I5bAYDVEuOoOy1vBaLKLMrGgDVZ6lxug0tpsqioMjDmggSRLm36Gy1XBiyoLEHuF89qfPHI4zv8Agzy3WCcZ4iym0vdPkLrmtRr8Q+tVLcoAJ0uegXUOL8AbVb8MucJI+UwVluOsbhs7IhpjLcmwADpJ3kT6q2llFQco/wBw8XS/UwmGuwgal2nYCUZhuC1nA1BSfl2cG29Fcch8vMr1nVal2sdZvfW/our1K7QA0AAbBbM2rWJ7SryJcHBeJ4JzB42OaTpIP67J3D3xB3vYxvZdc5p4dTq0HB8CBIJ2I0K4s7Hi89bRoNrLTgyvLHoMZWWYpakjy9F7UoSc20RCgp1g8A67evdEnwgEaCRprZV+5QFZhSazMozHMDHYFdOp4JwaPJc+4UT8Zrhtt2XTsHxak6mJe3pE3nSFzddHfJJc0Zcn1dGW4vw91Sk9rWlzosAJMjRYmpTqUX5KtMsJ0zSD+y7HQLM0t73HXus7z9w1+IptcwAmmST1I7ey9pMmz6Jez0HXBQcu801MKC0jwXMHrGx2QXNfNLsW1tMMygGdZJOiCw+La6zrGI9VFReKdZrnCwcJW5QUZbq5LuC7K7+zeLQfZJaarigXEiIKSssr+DP5H8BbyajpAvpZMZQLT06zqpn1w0QPD6hBVKwOr3R1NwoYpPosgioRmnytoFBUrkyLW3XlTDus5rmlvVD5XCdJladq9jWMZiSXA6QiqmNcBLTBH2UZO5EdQF5OYkk+GISza9BQv7prxduV5Oo09kHicPcyB5jdEVaGWRNgEsM9pJ26Kbm6PUB/27SI3+qg/wDTToCP19kfVcC4xMiNgnurQZtIEaLym0GrPKTg1rWkqGufECXROhufVO/uMwJjMdLKKhTcbfRBccsFhBxoa2AZjcqKpXBAI3LhPsVDWwhafESen7KSlWgWHsmSQGw/h7iZZV0uWnpaSPzoocW1zS2LkEwerT1UNHFSQDoT+XRNZudoGkb72O6WaadiglSkQ+WgwbxG3Rdh5VwraWGYxvST3JuVxtuYyL5mnTt+Qulcvcfb/btznK4Ngg2XP1+7aqEmnRe1Mdckahc64zxF2MxGzWtkR95Wh4nzC1jHFt5Bh2yy2Cw7i11Un/TiXOG5Ox72UdFjcYylL/wWHCJeWuYxhar81qTjr30BHWR9lrq/N+HLc/xWkdAb+y5JxTGue4mCG7BDUK4ZcwegXRyaKGapS7G2JlzzFxt1d7nZnAOJhsmI2sqB2vZXeDpNqguyAW2nqr3lHk9mIrGZLW6+ey0vJHFH7FKpGVwNFwBdeNj1KvG41ppZTEjQ7+S3PM+Dp0qGQNaABGi59RA0MLPizLOt1UIsvDLTh0B7SqbjtJ1PEPcGkNc6R0PkrGjU8QA6rY1+C/EolrwC2Jn9lKeXwzurshCVMz3K3Hf7dxzOc6m8TfVp/VaPGc44ZrCc2Y7ADXzXMarjTqEAzB9/NWIpAsBI1Vcmng5qbNOxS5ATQNRz6oGVsz5ydAiXUSWX0i6KwrYOXWfb+E6rSmQIA3P6Ksptsso0gEYRo2HuvFDUxMGBb1ST8mbZL5NfxbDNJmL37LKYTEOD4kx09V6ksn4dzHkp/qXFLptJsmB3iI2leJLb7YEImXEbSialBoEAW/lJJZMpZdoEqNBB8gq6vZ1kklSHYrJKwkey8w93Xv8A4SSXn0eiG0hIaNpP3QjnXcNg4wEkkEFktO4IN/8ACr2m/qkkqQJsax3jHmrTD1DJ/wDkPskknl0BhjKQLqbovmIntC1VTDtNIyAbBJJcnUdoEgSrRDsHVBEw0kdiNCoeTMI04eSJJO68SUptrC/uI+mWXHeG03UjmY0wOi5RiMO0TASSWr8Nk3FgxFtwsxTEbg/ddI/pq3/RqHc1L/8AiEklTWf439yuT+0j54+UrmLnkOsvUlP8P/sZDH7CsLUPxG+i2nGsY9mE8LiJC9SVdR/lxi/7HO8EJq3vdXuX5RtBSSWrL2bYENP547Ap/E3kNcBYEAlJJS9of0Zx5ukkkthI/9k="/>
          <p:cNvSpPr>
            <a:spLocks noChangeAspect="1" noChangeArrowheads="1"/>
          </p:cNvSpPr>
          <p:nvPr/>
        </p:nvSpPr>
        <p:spPr bwMode="auto">
          <a:xfrm>
            <a:off x="63500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60" name="AutoShape 4" descr="data:image/jpeg;base64,/9j/4AAQSkZJRgABAQAAAQABAAD/2wCEAAkGBhQSERUTExQWFBQWGBcYGBcXGRoaGhoaHBgcFxgcGBwcHCYeGhwjGhcXHy8gIycpLCwsFR4xNTAqNSYrLCkBCQoKDgwOGg8PGiwlHyQsKSwsLCwsLCwsLCwsLCwsLCwsLCwsLCwsKSwsLCwsLCwsLCwpLCwsLCwsLCwpLCwsLP/AABEIAMMBAwMBIgACEQEDEQH/xAAbAAABBQEBAAAAAAAAAAAAAAAEAAIDBQYHAf/EADwQAAEDAgQEBAUDAwMDBQEAAAEAAhEDIQQSMUEFBlFhInGBkRMyobHwwdHhBxTxI0JSFmKSFVNygtIX/8QAGgEAAwEBAQEAAAAAAAAAAAAAAQIDBAUABv/EAC0RAAICAQQCAQIFBQEBAAAAAAABAhEDBBIhMRNBUSJxBRRhkcEjMjNCUoEV/9oADAMBAAIRAxEAPwCDiXCnNBykE7DZY1tQh7g7qZnZbPjTqsAUr9ZiyraHKzy4OqRGpg6lcbSZo4YuUmv5M8KiijdiAO6cDK0WNpUmMdLGiB0VFTLY+YW2XR0+oedOVFIyUgd42haHljDNDSXvAP8AxNjCpIGoOmxXkGZdJKtmxeWGy6PNXwWvMeJo5S0HO4/8TZp6krLtJVkKAPYL1pDflAR02JYIbbsGyuEeUx4d/VRvpz/CkqO7pprNboZV/wBRuiw4JhaBHjs7urSvwukHRShzjsDKpcNgqlT5BPlp6q7ocutp3zPDzuCR+BcrVSjjd73z6JSS+Sp4lw/K4B7YlB08M1twljKjs7muc50GJN08YZ+UGLHQlbcM9sEpMolSPTOqj+IURlIs787hNsrKV9DETcYWERYyrnDcxEiH27gKof3uvGNI0BI+izZcccvEj0oprkP4jxKRAcY9lWN0spqhBHdV1WvFoIVcWFQW2IqSiiwoYY/MPm6JzeF1oLix0KspVySJPutPw3j5aMjwXN2O6XURyRX0qw7uOC64TVo1KcGGFouHWUNCqz+4MOzsA8xPbqqfinF6bmQ1s9zaPJVpxBbBaYHZYMenlO/T+GTUXVm6a2Hh7Gyy8/p+qo+N8y5H/wCk7K64IiyrMDzi+jLTDwbwf0KqOJ8wGu/MaYaANtfdHFpnHIvLyeUWGt4g+q+ajpveLQPJabhmEa0nKMwI3v7LCOdmFrLe8J4sDRY6ACBBjtZU18Xjxra+ASYPisLQuPhsncRdVdPk9xphwqzJnJ0HTzhXeKdQM1BUAdF79NlWYPmNjXw8HLuRdY8f5irxJv7iNtdD6/AQGRlid91HguXKtFoquLX5QTk6j90dxfj1P4RLKrZ1HXyQbebWuAD2nTUaKuJ6nY2l90LyixocyUS0E0z7BJV7RmGZtN0G40CSG3D8P9xrNM/APq5b5bzA3HQkpvEse5tgBEIFvPlPIZY8vFm6Rpa+yqKvNQIGdniO7TY+kLBHS5Jeh3jlXAPzJjqj2hroLSbQIuOvVZtzirDieNdUdNgBoAZQBdNyvotJjePGlIZXXJLTqwJIm4VkKgOpA8zdVTasgjQ6hQF60tbgp0XbjtK8ZSOhQ2Er5hDjppZF0W23I+yi40UTsFxVOTA1GyK4Jh2SfijynT9k4AbGSNdPqk+nMNAQmt8HGxZRs1fC6YaT8MROkReF7j21n2AA3cQfFExA959FFwPiY+HkgS3w+26di+O/BZMAyYA0+2q+YcZebb39yNfVQNR4PSdYgz1kzKfj+A5y1odEgAeSzNfFOe8uDyCTmJaYM62Wo4YKdaHF8uEXJOYfstmXFlwU5Sb/AIGcWgTivKtQNGR7TlEARFvNVWGwry0FrS7vC2NWoA45nl7Y0/xqh+IcUoUmgl4aNmgGfIQEceuyRWxKwKRl6eAdVfERGs2hX9ThoDNRMaBUWN5gDn52EtgQB+6eOJ1HsuB4tC0/dXyRz5GrVDSg5lmeW2lmfMRN9LLNY3DjMRr3CKrV3gZQ4x0kwqyrjL+S2YMeSL+qVjpV2xwwje6lp0TK9pYhp8+68qYmDay1TfHJ6KB8bQdqFGzEkNg3RIqJwotc4SOsr0ZR9nmn6IMLg21T0P38lFW4eWOuPIo+lRy6JzqRT3zYK4K9lM9JR2HhvyyCdU9gi6Tn9yjJpg2g2J7IVzo1R1VsjW6HqU4BmT5JvIlEGy2U+IryY+qfgwS2JidEfSwjSMxFvqiOF8G+JUOVhcPoJ0JWOeavqkU2qj3DcYxLGhocyBYTqkr4ck9XX8l4ue82B+ie6AEcMGtDhPeeqHf4rNR/xg4Xkk6f4Vb8Eh4Is3ddOFFpEvC+Curvyk5RE+iscXyYQ2KZJd3gfVWnJ2Fa6q57nQGgAN3M9ewhaw4uiHZSW5jZrZE+y5Oq1eWGWoPojK0+DkNXgtdjyz4ZzN1i47X0TK/C6jSHGm4A6yNOy6dxPDlj5ggG6psVxemBAIJI/Lo4vxLNkdRhYLbMthmgDSDuiDVIFlJXrMfrbyn8CHLr2k/nddW93ZZcAlMFr8wkA9R91YUwPmGh13hQgXuf1TmzrsdQEzdgSoY+pJsSINknTAklxvE/lkVRw2YEkxGkamdIUJpkEzEjVSSjdjUC4igSPLpugxTg9FcD/H7oLE4XKSCQYm4vdWUl0xGgrA8fcwZYBAsEHxDir60NcGgAzafzRNw+GJ8WgRNZ9NzD4WlwgDy6+ag8GKM9yjyLGK7Kd6LoY8tteOyHLSvW051BjqtXB7n0H08XIJ36IKtROaN90XRwwbJN4UrX5zJ0+68ml0Hl9gFTDEbG6lykNAKNedjbuhKlQGxUcslJUPFURmoiKLt5myjDGjQ67JMZBnZQjfY7DqT4NxKVV2p6leNZaVCawkq6mrEo9axwPmiG281DnTP7iTCZzQKJHUOhletNoICi+M4hNNUNZLrm4S2k7YabDabmxA06I3h+Ppt+Uhjhrt/lA8AwDsRmLS0ADMSSQAJgaAmUPxrhbqdzDm9Wmf8ACjqVCa2WTcd3DNN/1TSFjVE+aS5uCejfZJYfyUPkXxI19KmXExYjbyUZpkm+k91MKBYOmYAz1HmnmrAiw7/mq6LbNKSB6jcuk+6I4TiRSqsqEafqNe6icARM2CaXQ3tt3QlFSi0/YrVmg4jzO1wcGEkkEeUiJWXqiP4KcBM3GnT8up6ODlhdaBre8KWDBDTpqIFGuECV6wbrOnVeUq7ImTO46oOvScTe6irUy2JWxRTQGw/+9DdjZTUcUCJ6eSD4bgviyS6AFY0uHicrZI6/myWW1cHlbHUaomRJhe4ipmIMeI9NO3kvXYWBAv1IO6irgBoy63me26kmm+Bj0uy23/NEz4cmRbrJSa/RW3CuGueM+gBkW1IP2shlyxxRcmK3QC7h1V1gwlp3hP4Ty46o9zGhoIuS6R+mq01DibKbwKgPtI/AicbjQ7xM9CuR/wDQzKN7e+mReRpW0ZbEcq1gTJYANNffRV+JwL2HK6A2bbiVqcZxchnjbmjeYWb4hxoVDk+UTPcqulz6icrkltGjKUvsRuADcsy7r2UGaNvJetpODc2R+WPmgx7wmseHXEQuvGq7Kt2J8mR1UVTAhxmI6KZkCJ3/ACyeKoAnf8heaV2esDfSDJO6a6rE/ReuHzHUpseqnkfpBSPRXMD9F5S1gb9/v0TXDe6fRIAlR5HCH0HEi/yja69bRPp1/ROoYi4m3kvK2KExMiVSO1disdUcB6oHENmQpa1QER0Ub7N9dTr5fdGbtcDRr2WfI0trmmDDXtIcCekER3B+5W5r8HabOAeNxqOq5bQqljw5rog26z5rW8H5tqZsj3tuImLk2i65upwTm98fRnyx9l5iOXMHmMsY09Jj6SvFDUxcmSGk+iSzLNP/AKZDyGfw4zGOybVpjMT6L3D4gNcHQUny4zHuu5zZuGOb28h3SebwYHmPyU5wJMxt7eahc1ziBEm5MbAdyijx6GCLGeqcH20RFMgNIEdNJ9OyFLw0TcmULsND3Rlk63Q2IwYeJII0v5qTEVXuOg6273UpZUzGnlh24I00I+68rXJ50yL+3ZTMUnZgRJP3HZS4TFFhJIkEXPn09FPhwKTHtJILoBMC/iv5WlQPcJhsa+iSTck0e4RtuGYVlSkzJFxHawQ+L5RbmzgRHzAfKfLp6ILkii4vqOD/AAtgBrSYuJkrR4zizqGXNBY97WEH/utIPbX0XCe7HlcYMyO1KkZvEYRl2hjba2FlJw/4tSiPgANjwguiC0GLdVfcXwlJzSMoykQY181neEcUeyaLGF7WeEVAQBG2uto0SRtxbbtr5BFFlhMAAAK+V5EyYtf9VRjOxzoI+FmOUOBlrdt1oMNxJpf8N7XMdByzcO8iLemqj4rwYk+C8/7e/mkjlnFU/YHfRnsLimVMT8CvEObLBoHEHTW9rgdlc0OTaLqrHgRlMxqD5g9LH0WH49SPxQH03NLQAGu+adZEbTp2Gq0XB+CVnhtR2IrMBEhocZg95ge3RdKeN44KTlV+h1wjXYrCOiMsjey5K/DZK1QNDmtzOEERAnQhdAfx92DaBWL61NxgPMZ2mNHaSDBg7LG8y8xMqVfiNZltAk3MbmLdvRPofpbfafsMV7B2URPl9FI0EakTsquhxIzc26DVFsxNsw+q6rkVRNiqJi4UHxI/Ze1cROp9lBIG3qs7HJ2nqP4XmXMegTW1baH8/Pqom1JHeSluj1E1TqFYYHgdWsxtRkAGYk+k6Kua8SAfodFpuX+Z6dFop1QcomCNQCeh1F0mVz23j7Fna6Kevw51MkVGx3/lC1KcbyJkb30Wi5y5mwpYGUnFzpmQLARfX09llaeLa64MR1/Oy9jk3C2uRlJyXI91IHUqN2EYR06FTA6k9NvopQBGaYPQ/nVG2hv0AYrtsH1I28R/dJFtoE7/AFCSFoXYizZTDbfM46n8+yJyQMxBubbbKKkx05tAYt21k9P5Rcl9zJvN9vNaJMKRC2mAxzpggiBe4Ot+unspKLgbaO8tSpjwpzgXMEi+8fRCUS7S+s266aodhJKTIOott9boTEjVwiZnbzRtXBuaYdrAOoPl2QFcAHZ1o3162Srl8Mb0SCqYANhAj7qei8tJvMzft1UUw0mbfVKnRzVBc2AP8J3RPknc6RNnSCAFdctcKpgOdXaCbBoNxG5jrKpKLCDmGk79la0ePNb/ALXEjUWHbVc7VeWqxrsnlcukaHhWGbRe51MZWusWxFwbEWtqVT8Y4nTc4/EIdlmGyHGdLfuj8bzZhjSzXGwbHi39NtZhYHHYtrnOqQAHE+V/0WTT4pzn/V/cSMG+wg/HrAhr3RNwXnLHT+Ft+WuHtp4cNmXgSZ6nUDy/ZYPgXHGUyWOIAJlp2g7HottwPHBzhkeCYJtBtpPba6rqbvbXB6T5oixGOa3E0mSM3idMW0IgdSZJt/xVriMXvKR4XSaRna15Ew4gEibmO8n6rm3MmOzV3hjqgpgwGkui1jYm15sVHDplndQ9C7bJKgfjcY5hd4iXNz6ANbI8Mdums+a6bhOHBlNrS7MWtDdImBGi43TdVDgaU523BaCSPZWZ/qDixNM5RtmyEO9tPouhqtPPJtgmqQzjZuOYeG030HCo/KB4hcTImLb+S5lj8HLZaRB20I6/VOOOc94LjJywXXkwIufJRVKk3WrTafwR23YYqkBfBIIiUZTrQI3QNepLoCke0xB9wqT+CiCqlYTOpGi9FYGEEKkafX6p/wAS8gRcKdDB+RxmAAUJSB6xBn910jlfguGqMpVAQSQCSSfC4i7SNAQZEdgUHzbwWjRDqgYMwNjBvKy/m4b9lP4I+TmjGDBud8s7nuY+ygptaRPqQfrO6szxansT7SfLsFWYohxc4CxMj9fRXW6zU1GrQJXpiSW6dE7DVQ0GZk9lI4xoIRHCMIKjwDBGsEx+ap5SpWyL4LblrhBxDidGCxMXJ6e157qz45ygQC+kXS0XYd/JXfL2HFNxpspmDBOUQ1vmZ17X0WkqYCL7rjy1OTfa6+CEpu7OP5amwCS7HS4fRAAFNn/i39klf80vgt5TB8MyvEkeHqdgN0CyplJa1xLdhqYJ7KP4jmB3/E7DXpKTIHjbYti83j3+q6iXLKNqi1fiiwZQ6AdR19tEPSxZkReLjS37p7KukTBEunQnaB5KGs0udLYAE5rexttNkiGH18YXuzHXTzHkhhWtOmv50Xrqni8JM5dr27bSvGUQQJBEAjWb+W3vunSoS2PpnvP5+6JoUtSbA2tqfL3UFOm1puZuLde/mJXtTEQ4uEmBGpPlA2SvkKYTVxYiIgCwHXuSqx+Iu6On5H0KidiJmdN9yp6FMHQmL6o7aA2B4wO+XqSR+351hD4qgS2zgTF5kR5DyRVemDlLrkbd9J/Oi9dVsba6zv3/AD91NQ5PWVVPA7HzPkL29Fd8KdVz0zSbJZ8oHqDm2vOqCxLQBmAmbmNYkR9lb8q8UZmLDYkyCRqI/Re1GTZibSslK0rNFieKYnLH9vLuz2kT5zosRxxlX4rqlSk6nmM9RoBqLbBdFoVhIOvVWFThTHslwzA6tNx69lw9PrY4pXtJKX6GP/p21jmVD/vzAO8olvucyuOYOVRXbfKCPlcRcHzBmO10RxXC0aNKpWphtJzWuu0Bp08PYyduyG//AKNhHUg7MQ+LsymZ6DbXeVaTyZMnmx2Ha7tHNMXQdTeQ4QWmCBrIMaoOo8xoiuL8RNVzqj2kOc6THy+g/RAU8W7Yldq32XR62nrKkL/4ASIFrHt+QpRO+yXsJFVpZri3mmCloN+yJc5vTaD/AAoc402Rqjx6ys5jSASAbFRY3ij6oDXVHOaLAOLjH6KT4czl9tl4zCl2kX2TJiteyPAuJIbc9ABuj8bgalIgODmzsQRP7o7lzgNWniaFV7P9MPaXEQQO5GsAwe0Lr2N4LTxFMte0OYR+EHbzWPLqYwkkuUBzo4hRb8Q3JHeP2RnBatKlW/1XEtGkaCdz1AC3/wD0jh6Yy5J7mZ81j/8Ao742MqUmPyta0Ok3N9BFu90sdTiyJxtoHkUuDQu56w1CoGg5mHUsEhp897RpOitHc2YesMlOu3PU8LY+YE6G4tBXPuPck1MNlcSHMJAzxEE/8hdUQ8M6gjcdQbR0RjpsckpJg2p9HVavJJqHO7EVnOMSSReBH6JLLYX+pOLaxrS2m8gRmc10nzhwE+iSTbqflC7WE0ABc5ZmYJP306e6hLXGQYgnQG0KZovA2M33/YKerVDmZYGvqel+y6DfJpR7i6zHEGTlgWdGw0G2iHdixlggZnGx6i+qHp0cxG+sDW8wim0mtNxcaTv+X915pICPKTJdba1/KbJzjeSdLd1A1zpIA39I7KXJAAtof3J87IMI5sF0jbr08trqK8nLF5+bSNL9bL2vTN3EgAkj9k0McQNLxrp3krwBldgDYFyJMbxvHVScOAcLmHX/AAIZpcHGwAA6fZPMO+YGdkX0AaSDM7WH3+6ZiqMgdPpa5Kc0gmen379F5JdNzcZf38kGeBsSCR2sIB1/jRBjDkGNI3mPWysW29O0p1Th2+sTta29jJC9tTFsjpcarNBaKjztYX9DErqHLvHTiMM3MAHxleAIgjttIg+qpeU8LTFJrxGY2cRrmmw7D83Wg/8ATpBglp6tsR+/kVwNVkxuTgo1z2Rk0+Cm5iwDalJ7H/LBIPQi4I8lyn4dxFvJdmdwJpJOIe6o0xDTAb7DX1nRYfnzhFGg+lUpNyhxILW9tDG38havw/JCP9NuxsfdWZLE0C6OqjbgOpKtKh3heNpk+S6U580jfDCmVppECAbJhFlaVMOgMTShBP5BPDXQO0FemkRdIP8AdSAxYqhmI76zHknYTEw8TpopasGCBFhI67J2DpNdc3mbdF5tUCXR0/lmH02wtBnNEWbbcDQjeO+6xXBmVWUg6gbt8WWAQ4C7mjoSAY7rUYnmGhWpiXshzZIc4A5Ta4mRuuI8b3trqzOmV/MvNFBlB9SnWpl+U5BIMu6QDP7Qua8E5krUsUK853VDDgbAgkW7RAg7QqriTGCs9rHZmBzg0jcA2PsmMMRqR7LqY9LjxxcUuy0Yo7zXxrHtgtBB1BugaHKWELS4UKZJMkkT+tvRYPhf9QAxobUYXf8Ac2J9ZifNDcQ5/rfEDqBdSbEQd76kfLK58NNnU6TpElGVm7q8jYYkn4ZHZrreiSwA/qFjf/ej/wCjP/yktPi1H/Q+2XyWmbXbTt5ptJ7S4iTfY222XtUS4Bu0n7aofEYcmB/u+pHl0uugiwV8IM8LA2Y6n7ypsNicwkMBAMEk3bJjf8sg8O8keP5tNNuv39lIWTDtAd+0yg18hH1K/iAbaVNSiPEJcoKbiCHGIMwUqdIGPFeOsx0/wgGxVW7zEew0iw7J+HALZePEYi2wuD26qehhbWkoDE4oMaZ0mI3gW9UjkukeRL8VrnRvr6bAqCuM3iuCD7x9lPReyZibW+/55qF7xBPU6JgMVFv+0C0SfI9/1Ubok5ZgWB28vsrLAYB9YEtADW7mwn01QPFcI+iQx8eIZhGmql5Y7tt8i2nwQViA3MAZ0toCeu5VdVe6DN269h17gotj411tP2XuLwoAA6wY7awfv7IPJyGiPhuPqscTTqODd2k7H6aeS6Bwv+oFI0gKod8UATA+buPPouejDkzAhsEe1x9k/CtytJsTop5MMMq5QrivZ1TEcQFRtjZwkLKc4Um/2+d8Z2EZSe5gjvbZZ/C8fq0z4DY9b/4/lX/LPGWVnllcgvmQHNERGg2lc9aaWCXkXS/cl42nY3hHKwrMaahILmgw0WvfXqgePcvnDw5hzM0M6g7ei6UMNLRkAaAPwALM800yzDVCWkzbyuIJSw1GSeZfqWhnmpGHYDF1X41qsH4m3chVuJdJXWXdM6baatFfWKdSrSoqrwXRsnYV3ijbutNcHNl2TgkWSzGTDiNwpKlC1inNpgCddikZ46JydxH/AEocBO6uqfKuFq5nOoU3ZhckXHl09IXNOD8ziicr2kibFsfUFXvCP6nhlYtew/AcAP8AuaR/u7jt2XJyYM6ytw6M22SZW8Z/p6afxH0iXtYZyn5iN46x+izdPBEtDpEHuPr0XWsTzXg/hlwrMNtjf21XM8FwfEVJqUqTiwkxpGu06+i14M05Rfk4Kxl8lacPlf8AVEN4eDcqzrYKHEOBa4C4cLo7gfBfjVAJIAkk62H63HsqTyqKtleErZSDANG49RdJbSryPVkw9pG2o+kFeqX5qH/SF3RAcHDXkEaj8+pTasCYF9R9jdOqVCLx+TCuMJylUqUviPIaHXaNyNp6Kss0YcyHk0uzPYajmcXE3E22go5njcKYAvcHsFFiMBUovIcBGxGh/B9lacMc0NDjlLjZoGsyBoi80WtyfAYcgVelk8JBiB6fsoqeB/1WAEQ4ifL91o6XKT6rs1V93GbXjtdX+F5ZpU2ARmd/yOv8LLk12OCq7ZKU4jKeAAZAFoWfx3ARUPhaMwNitxRotDYm/wB0PTwAL/WfZcOGScZ7kzMm07MFxTlurQp5iQW/7o1AWYq4oE6RGvU9Oy6pxyiKrH0jMOsbrlXMfBXYZwGrDME/Yrr6TUeX6W+TRDJfZtuHYymcG0tcwAeFwzCQdTbWD1WR4xjPjVCZJDRAPbsqOhDdX3NzH2ujsPj4kNaB0cD2i51K1eGMZuR6EEpWS4OjYkxMT+e6e2kb9zaSoWg/MTuBH6KaqJb00gp4rkdgwpnOJmx/j2UhEQBbspyCB8SJ2I7pjT6laUJZBXaCO+35+aJpw5MOFjuR1U0iD/yH2VvyzwoYh8Scogu/hJk2wi5SG3DsBzLiKQADy7T5r2GyB5h57r12mnlaxpsYv9ei2+O5Yo5coaAdnDULnnE+F/De5pPia4g+UWKw4c+LK+I8oEXGQBTJygzKgr4ggHZNqPfMNEjqojg3nWPJbYrm2XeTikBvqGSdSUXw3Clxkp7sKGAE7jRWHDj4YgXiTCrJ8cEkj12H91EKRgjUorNG8/m6jcQTcGdo2UrDRS1RcpUqXXQomuyXjWSY87rbYDlFnw/HJJF4Nh5Jc2ohhS3vsm3RjqPDgdT+dV17lKvTq4ZgZGZjQ1zekCPYwudcS4YaFpzCTBPToe6j4ZxN9J7XU3FrhuNPI9Qs+WKzxTTC4qSOjcy8tfFYCIDgfmjY6hU2C4R8B4exxNoIO4/Ra/gfEP7rDh7jBMgjuLeypONvbQvUcA06E/ZcycsiWxcog3JcDhx6nu8DsTBC9XMMdx1zqjnNjKSYtsktC/DLXY3jRoHkCYBg6yftZdL4TxllXCtjZoBHQiy5vxJsvyggAbFQ4WpVpOcaboG8HVbMuPzQoeX18Gi5hrANItci6peHcSDarXRORwMaT2lMqsfVIz1NFBUwwa7TN52v1U8Gn8UKbsfHHaqOw8F4hQrBrmiQ7rseh7rRYvCse0CBI0hcKwnEKrHD4b8h3/dWvD+dMTTxLa1V7qjWgtc0/KWnXTQ91SOmg04uqYuz4NpxLCVGlzScvQjp1C5yzmh+FxT4e57Wuc0tcZtPtMXkLU8yf1IpVWRRY7MAdf3XIeIVHPc57rlxknzv6LPpdI8cpRfQIqrR1LDc74Z0uNTLlvBF1gua+aP7p+Vgim2YJ1J6qjomHSLKam5pcCQBeexHfp6LTh0ePDLdE8opEZwhgunQxHkFNhT09ke3DHK4N3OsSYi0H3UNLCZSHAnazmxPl/hWbuyy4CQIFyZMW/Pui6dN2QZhY/cLynRuSd9h+aJ9Kr8OxuHHTt18wo2GQ4VABl/27hCVsK/NDJM2BjropcZQEEjePwdl5TqFoEmYBcL6jcehH1KvCd8EmjQ8I5bAYDVEuOoOy1vBaLKLMrGgDVZ6lxug0tpsqioMjDmggSRLm36Gy1XBiyoLEHuF89qfPHI4zv8Agzy3WCcZ4iym0vdPkLrmtRr8Q+tVLcoAJ0uegXUOL8AbVb8MucJI+UwVluOsbhs7IhpjLcmwADpJ3kT6q2llFQco/wBw8XS/UwmGuwgal2nYCUZhuC1nA1BSfl2cG29Fcch8vMr1nVal2sdZvfW/our1K7QA0AAbBbM2rWJ7SryJcHBeJ4JzB42OaTpIP67J3D3xB3vYxvZdc5p4dTq0HB8CBIJ2I0K4s7Hi89bRoNrLTgyvLHoMZWWYpakjy9F7UoSc20RCgp1g8A67evdEnwgEaCRprZV+5QFZhSazMozHMDHYFdOp4JwaPJc+4UT8Zrhtt2XTsHxak6mJe3pE3nSFzddHfJJc0Zcn1dGW4vw91Sk9rWlzosAJMjRYmpTqUX5KtMsJ0zSD+y7HQLM0t73HXus7z9w1+IptcwAmmST1I7ey9pMmz6Jez0HXBQcu801MKC0jwXMHrGx2QXNfNLsW1tMMygGdZJOiCw+La6zrGI9VFReKdZrnCwcJW5QUZbq5LuC7K7+zeLQfZJaarigXEiIKSssr+DP5H8BbyajpAvpZMZQLT06zqpn1w0QPD6hBVKwOr3R1NwoYpPosgioRmnytoFBUrkyLW3XlTDus5rmlvVD5XCdJladq9jWMZiSXA6QiqmNcBLTBH2UZO5EdQF5OYkk+GISza9BQv7prxduV5Oo09kHicPcyB5jdEVaGWRNgEsM9pJ26Kbm6PUB/27SI3+qg/wDTToCP19kfVcC4xMiNgnurQZtIEaLym0GrPKTg1rWkqGufECXROhufVO/uMwJjMdLKKhTcbfRBccsFhBxoa2AZjcqKpXBAI3LhPsVDWwhafESen7KSlWgWHsmSQGw/h7iZZV0uWnpaSPzoocW1zS2LkEwerT1UNHFSQDoT+XRNZudoGkb72O6WaadiglSkQ+WgwbxG3Rdh5VwraWGYxvST3JuVxtuYyL5mnTt+Qulcvcfb/btznK4Ngg2XP1+7aqEmnRe1Mdckahc64zxF2MxGzWtkR95Wh4nzC1jHFt5Bh2yy2Cw7i11Un/TiXOG5Ox72UdFjcYylL/wWHCJeWuYxhar81qTjr30BHWR9lrq/N+HLc/xWkdAb+y5JxTGue4mCG7BDUK4ZcwegXRyaKGapS7G2JlzzFxt1d7nZnAOJhsmI2sqB2vZXeDpNqguyAW2nqr3lHk9mIrGZLW6+ey0vJHFH7FKpGVwNFwBdeNj1KvG41ppZTEjQ7+S3PM+Dp0qGQNaABGi59RA0MLPizLOt1UIsvDLTh0B7SqbjtJ1PEPcGkNc6R0PkrGjU8QA6rY1+C/EolrwC2Jn9lKeXwzurshCVMz3K3Hf7dxzOc6m8TfVp/VaPGc44ZrCc2Y7ADXzXMarjTqEAzB9/NWIpAsBI1Vcmng5qbNOxS5ATQNRz6oGVsz5ydAiXUSWX0i6KwrYOXWfb+E6rSmQIA3P6Ksptsso0gEYRo2HuvFDUxMGBb1ST8mbZL5NfxbDNJmL37LKYTEOD4kx09V6ksn4dzHkp/qXFLptJsmB3iI2leJLb7YEImXEbSialBoEAW/lJJZMpZdoEqNBB8gq6vZ1kklSHYrJKwkey8w93Xv8A4SSXn0eiG0hIaNpP3QjnXcNg4wEkkEFktO4IN/8ACr2m/qkkqQJsax3jHmrTD1DJ/wDkPskknl0BhjKQLqbovmIntC1VTDtNIyAbBJJcnUdoEgSrRDsHVBEw0kdiNCoeTMI04eSJJO68SUptrC/uI+mWXHeG03UjmY0wOi5RiMO0TASSWr8Nk3FgxFtwsxTEbg/ddI/pq3/RqHc1L/8AiEklTWf439yuT+0j54+UrmLnkOsvUlP8P/sZDH7CsLUPxG+i2nGsY9mE8LiJC9SVdR/lxi/7HO8EJq3vdXuX5RtBSSWrL2bYENP547Ap/E3kNcBYEAlJJS9of0Zx5ukkkthI/9k="/>
          <p:cNvSpPr>
            <a:spLocks noChangeAspect="1" noChangeArrowheads="1"/>
          </p:cNvSpPr>
          <p:nvPr/>
        </p:nvSpPr>
        <p:spPr bwMode="auto">
          <a:xfrm>
            <a:off x="63500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62" name="AutoShape 6" descr="data:image/jpeg;base64,/9j/4AAQSkZJRgABAQAAAQABAAD/2wCEAAkGBhQSERUTExQWFBQWGBcYGBcXGRoaGhoaHBgcFxgcGBwcHCYeGhwjGhcXHy8gIycpLCwsFR4xNTAqNSYrLCkBCQoKDgwOGg8PGiwlHyQsKSwsLCwsLCwsLCwsLCwsLCwsLCwsLCwsKSwsLCwsLCwsLCwpLCwsLCwsLCwpLCwsLP/AABEIAMMBAwMBIgACEQEDEQH/xAAbAAABBQEBAAAAAAAAAAAAAAAEAAIDBQYHAf/EADwQAAEDAgQEBAUDAwMDBQEAAAEAAhEDIQQSMUEFBlFhInGBkRMyobHwwdHhBxTxI0JSFmKSFVNygtIX/8QAGgEAAwEBAQEAAAAAAAAAAAAAAQIDBAUABv/EAC0RAAICAQQCAQIFBQEBAAAAAAABAhEDBBIhMRNBUSJxBRRhkcEjMjNCUoEV/9oADAMBAAIRAxEAPwCDiXCnNBykE7DZY1tQh7g7qZnZbPjTqsAUr9ZiyraHKzy4OqRGpg6lcbSZo4YuUmv5M8KiijdiAO6cDK0WNpUmMdLGiB0VFTLY+YW2XR0+oedOVFIyUgd42haHljDNDSXvAP8AxNjCpIGoOmxXkGZdJKtmxeWGy6PNXwWvMeJo5S0HO4/8TZp6krLtJVkKAPYL1pDflAR02JYIbbsGyuEeUx4d/VRvpz/CkqO7pprNboZV/wBRuiw4JhaBHjs7urSvwukHRShzjsDKpcNgqlT5BPlp6q7ocutp3zPDzuCR+BcrVSjjd73z6JSS+Sp4lw/K4B7YlB08M1twljKjs7muc50GJN08YZ+UGLHQlbcM9sEpMolSPTOqj+IURlIs787hNsrKV9DETcYWERYyrnDcxEiH27gKof3uvGNI0BI+izZcccvEj0oprkP4jxKRAcY9lWN0spqhBHdV1WvFoIVcWFQW2IqSiiwoYY/MPm6JzeF1oLix0KspVySJPutPw3j5aMjwXN2O6XURyRX0qw7uOC64TVo1KcGGFouHWUNCqz+4MOzsA8xPbqqfinF6bmQ1s9zaPJVpxBbBaYHZYMenlO/T+GTUXVm6a2Hh7Gyy8/p+qo+N8y5H/wCk7K64IiyrMDzi+jLTDwbwf0KqOJ8wGu/MaYaANtfdHFpnHIvLyeUWGt4g+q+ajpveLQPJabhmEa0nKMwI3v7LCOdmFrLe8J4sDRY6ACBBjtZU18Xjxra+ASYPisLQuPhsncRdVdPk9xphwqzJnJ0HTzhXeKdQM1BUAdF79NlWYPmNjXw8HLuRdY8f5irxJv7iNtdD6/AQGRlid91HguXKtFoquLX5QTk6j90dxfj1P4RLKrZ1HXyQbebWuAD2nTUaKuJ6nY2l90LyixocyUS0E0z7BJV7RmGZtN0G40CSG3D8P9xrNM/APq5b5bzA3HQkpvEse5tgBEIFvPlPIZY8vFm6Rpa+yqKvNQIGdniO7TY+kLBHS5Jeh3jlXAPzJjqj2hroLSbQIuOvVZtzirDieNdUdNgBoAZQBdNyvotJjePGlIZXXJLTqwJIm4VkKgOpA8zdVTasgjQ6hQF60tbgp0XbjtK8ZSOhQ2Er5hDjppZF0W23I+yi40UTsFxVOTA1GyK4Jh2SfijynT9k4AbGSNdPqk+nMNAQmt8HGxZRs1fC6YaT8MROkReF7j21n2AA3cQfFExA959FFwPiY+HkgS3w+26di+O/BZMAyYA0+2q+YcZebb39yNfVQNR4PSdYgz1kzKfj+A5y1odEgAeSzNfFOe8uDyCTmJaYM62Wo4YKdaHF8uEXJOYfstmXFlwU5Sb/AIGcWgTivKtQNGR7TlEARFvNVWGwry0FrS7vC2NWoA45nl7Y0/xqh+IcUoUmgl4aNmgGfIQEceuyRWxKwKRl6eAdVfERGs2hX9ThoDNRMaBUWN5gDn52EtgQB+6eOJ1HsuB4tC0/dXyRz5GrVDSg5lmeW2lmfMRN9LLNY3DjMRr3CKrV3gZQ4x0kwqyrjL+S2YMeSL+qVjpV2xwwje6lp0TK9pYhp8+68qYmDay1TfHJ6KB8bQdqFGzEkNg3RIqJwotc4SOsr0ZR9nmn6IMLg21T0P38lFW4eWOuPIo+lRy6JzqRT3zYK4K9lM9JR2HhvyyCdU9gi6Tn9yjJpg2g2J7IVzo1R1VsjW6HqU4BmT5JvIlEGy2U+IryY+qfgwS2JidEfSwjSMxFvqiOF8G+JUOVhcPoJ0JWOeavqkU2qj3DcYxLGhocyBYTqkr4ck9XX8l4ue82B+ie6AEcMGtDhPeeqHf4rNR/xg4Xkk6f4Vb8Eh4Is3ddOFFpEvC+Curvyk5RE+iscXyYQ2KZJd3gfVWnJ2Fa6q57nQGgAN3M9ewhaw4uiHZSW5jZrZE+y5Oq1eWGWoPojK0+DkNXgtdjyz4ZzN1i47X0TK/C6jSHGm4A6yNOy6dxPDlj5ggG6psVxemBAIJI/Lo4vxLNkdRhYLbMthmgDSDuiDVIFlJXrMfrbyn8CHLr2k/nddW93ZZcAlMFr8wkA9R91YUwPmGh13hQgXuf1TmzrsdQEzdgSoY+pJsSINknTAklxvE/lkVRw2YEkxGkamdIUJpkEzEjVSSjdjUC4igSPLpugxTg9FcD/H7oLE4XKSCQYm4vdWUl0xGgrA8fcwZYBAsEHxDir60NcGgAzafzRNw+GJ8WgRNZ9NzD4WlwgDy6+ag8GKM9yjyLGK7Kd6LoY8tteOyHLSvW051BjqtXB7n0H08XIJ36IKtROaN90XRwwbJN4UrX5zJ0+68ml0Hl9gFTDEbG6lykNAKNedjbuhKlQGxUcslJUPFURmoiKLt5myjDGjQ67JMZBnZQjfY7DqT4NxKVV2p6leNZaVCawkq6mrEo9axwPmiG281DnTP7iTCZzQKJHUOhletNoICi+M4hNNUNZLrm4S2k7YabDabmxA06I3h+Ppt+Uhjhrt/lA8AwDsRmLS0ADMSSQAJgaAmUPxrhbqdzDm9Wmf8ACjqVCa2WTcd3DNN/1TSFjVE+aS5uCejfZJYfyUPkXxI19KmXExYjbyUZpkm+k91MKBYOmYAz1HmnmrAiw7/mq6LbNKSB6jcuk+6I4TiRSqsqEafqNe6icARM2CaXQ3tt3QlFSi0/YrVmg4jzO1wcGEkkEeUiJWXqiP4KcBM3GnT8up6ODlhdaBre8KWDBDTpqIFGuECV6wbrOnVeUq7ImTO46oOvScTe6irUy2JWxRTQGw/+9DdjZTUcUCJ6eSD4bgviyS6AFY0uHicrZI6/myWW1cHlbHUaomRJhe4ipmIMeI9NO3kvXYWBAv1IO6irgBoy63me26kmm+Bj0uy23/NEz4cmRbrJSa/RW3CuGueM+gBkW1IP2shlyxxRcmK3QC7h1V1gwlp3hP4Ty46o9zGhoIuS6R+mq01DibKbwKgPtI/AicbjQ7xM9CuR/wDQzKN7e+mReRpW0ZbEcq1gTJYANNffRV+JwL2HK6A2bbiVqcZxchnjbmjeYWb4hxoVDk+UTPcqulz6icrkltGjKUvsRuADcsy7r2UGaNvJetpODc2R+WPmgx7wmseHXEQuvGq7Kt2J8mR1UVTAhxmI6KZkCJ3/ACyeKoAnf8heaV2esDfSDJO6a6rE/ReuHzHUpseqnkfpBSPRXMD9F5S1gb9/v0TXDe6fRIAlR5HCH0HEi/yja69bRPp1/ROoYi4m3kvK2KExMiVSO1disdUcB6oHENmQpa1QER0Ub7N9dTr5fdGbtcDRr2WfI0trmmDDXtIcCekER3B+5W5r8HabOAeNxqOq5bQqljw5rog26z5rW8H5tqZsj3tuImLk2i65upwTm98fRnyx9l5iOXMHmMsY09Jj6SvFDUxcmSGk+iSzLNP/AKZDyGfw4zGOybVpjMT6L3D4gNcHQUny4zHuu5zZuGOb28h3SebwYHmPyU5wJMxt7eahc1ziBEm5MbAdyijx6GCLGeqcH20RFMgNIEdNJ9OyFLw0TcmULsND3Rlk63Q2IwYeJII0v5qTEVXuOg6273UpZUzGnlh24I00I+68rXJ50yL+3ZTMUnZgRJP3HZS4TFFhJIkEXPn09FPhwKTHtJILoBMC/iv5WlQPcJhsa+iSTck0e4RtuGYVlSkzJFxHawQ+L5RbmzgRHzAfKfLp6ILkii4vqOD/AAtgBrSYuJkrR4zizqGXNBY97WEH/utIPbX0XCe7HlcYMyO1KkZvEYRl2hjba2FlJw/4tSiPgANjwguiC0GLdVfcXwlJzSMoykQY181neEcUeyaLGF7WeEVAQBG2uto0SRtxbbtr5BFFlhMAAAK+V5EyYtf9VRjOxzoI+FmOUOBlrdt1oMNxJpf8N7XMdByzcO8iLemqj4rwYk+C8/7e/mkjlnFU/YHfRnsLimVMT8CvEObLBoHEHTW9rgdlc0OTaLqrHgRlMxqD5g9LH0WH49SPxQH03NLQAGu+adZEbTp2Gq0XB+CVnhtR2IrMBEhocZg95ge3RdKeN44KTlV+h1wjXYrCOiMsjey5K/DZK1QNDmtzOEERAnQhdAfx92DaBWL61NxgPMZ2mNHaSDBg7LG8y8xMqVfiNZltAk3MbmLdvRPofpbfafsMV7B2URPl9FI0EakTsquhxIzc26DVFsxNsw+q6rkVRNiqJi4UHxI/Ze1cROp9lBIG3qs7HJ2nqP4XmXMegTW1baH8/Pqom1JHeSluj1E1TqFYYHgdWsxtRkAGYk+k6Kua8SAfodFpuX+Z6dFop1QcomCNQCeh1F0mVz23j7Fna6Kevw51MkVGx3/lC1KcbyJkb30Wi5y5mwpYGUnFzpmQLARfX09llaeLa64MR1/Oy9jk3C2uRlJyXI91IHUqN2EYR06FTA6k9NvopQBGaYPQ/nVG2hv0AYrtsH1I28R/dJFtoE7/AFCSFoXYizZTDbfM46n8+yJyQMxBubbbKKkx05tAYt21k9P5Rcl9zJvN9vNaJMKRC2mAxzpggiBe4Ot+unspKLgbaO8tSpjwpzgXMEi+8fRCUS7S+s266aodhJKTIOott9boTEjVwiZnbzRtXBuaYdrAOoPl2QFcAHZ1o3162Srl8Mb0SCqYANhAj7qei8tJvMzft1UUw0mbfVKnRzVBc2AP8J3RPknc6RNnSCAFdctcKpgOdXaCbBoNxG5jrKpKLCDmGk79la0ePNb/ALXEjUWHbVc7VeWqxrsnlcukaHhWGbRe51MZWusWxFwbEWtqVT8Y4nTc4/EIdlmGyHGdLfuj8bzZhjSzXGwbHi39NtZhYHHYtrnOqQAHE+V/0WTT4pzn/V/cSMG+wg/HrAhr3RNwXnLHT+Ft+WuHtp4cNmXgSZ6nUDy/ZYPgXHGUyWOIAJlp2g7HottwPHBzhkeCYJtBtpPba6rqbvbXB6T5oixGOa3E0mSM3idMW0IgdSZJt/xVriMXvKR4XSaRna15Ew4gEibmO8n6rm3MmOzV3hjqgpgwGkui1jYm15sVHDplndQ9C7bJKgfjcY5hd4iXNz6ANbI8Mdums+a6bhOHBlNrS7MWtDdImBGi43TdVDgaU523BaCSPZWZ/qDixNM5RtmyEO9tPouhqtPPJtgmqQzjZuOYeG030HCo/KB4hcTImLb+S5lj8HLZaRB20I6/VOOOc94LjJywXXkwIufJRVKk3WrTafwR23YYqkBfBIIiUZTrQI3QNepLoCke0xB9wqT+CiCqlYTOpGi9FYGEEKkafX6p/wAS8gRcKdDB+RxmAAUJSB6xBn910jlfguGqMpVAQSQCSSfC4i7SNAQZEdgUHzbwWjRDqgYMwNjBvKy/m4b9lP4I+TmjGDBud8s7nuY+ygptaRPqQfrO6szxansT7SfLsFWYohxc4CxMj9fRXW6zU1GrQJXpiSW6dE7DVQ0GZk9lI4xoIRHCMIKjwDBGsEx+ap5SpWyL4LblrhBxDidGCxMXJ6e157qz45ygQC+kXS0XYd/JXfL2HFNxpspmDBOUQ1vmZ17X0WkqYCL7rjy1OTfa6+CEpu7OP5amwCS7HS4fRAAFNn/i39klf80vgt5TB8MyvEkeHqdgN0CyplJa1xLdhqYJ7KP4jmB3/E7DXpKTIHjbYti83j3+q6iXLKNqi1fiiwZQ6AdR19tEPSxZkReLjS37p7KukTBEunQnaB5KGs0udLYAE5rexttNkiGH18YXuzHXTzHkhhWtOmv50Xrqni8JM5dr27bSvGUQQJBEAjWb+W3vunSoS2PpnvP5+6JoUtSbA2tqfL3UFOm1puZuLde/mJXtTEQ4uEmBGpPlA2SvkKYTVxYiIgCwHXuSqx+Iu6On5H0KidiJmdN9yp6FMHQmL6o7aA2B4wO+XqSR+351hD4qgS2zgTF5kR5DyRVemDlLrkbd9J/Oi9dVsba6zv3/AD91NQ5PWVVPA7HzPkL29Fd8KdVz0zSbJZ8oHqDm2vOqCxLQBmAmbmNYkR9lb8q8UZmLDYkyCRqI/Re1GTZibSslK0rNFieKYnLH9vLuz2kT5zosRxxlX4rqlSk6nmM9RoBqLbBdFoVhIOvVWFThTHslwzA6tNx69lw9PrY4pXtJKX6GP/p21jmVD/vzAO8olvucyuOYOVRXbfKCPlcRcHzBmO10RxXC0aNKpWphtJzWuu0Bp08PYyduyG//AKNhHUg7MQ+LsymZ6DbXeVaTyZMnmx2Ha7tHNMXQdTeQ4QWmCBrIMaoOo8xoiuL8RNVzqj2kOc6THy+g/RAU8W7Yldq32XR62nrKkL/4ASIFrHt+QpRO+yXsJFVpZri3mmCloN+yJc5vTaD/AAoc402Rqjx6ys5jSASAbFRY3ij6oDXVHOaLAOLjH6KT4czl9tl4zCl2kX2TJiteyPAuJIbc9ABuj8bgalIgODmzsQRP7o7lzgNWniaFV7P9MPaXEQQO5GsAwe0Lr2N4LTxFMte0OYR+EHbzWPLqYwkkuUBzo4hRb8Q3JHeP2RnBatKlW/1XEtGkaCdz1AC3/wD0jh6Yy5J7mZ81j/8Ao742MqUmPyta0Ok3N9BFu90sdTiyJxtoHkUuDQu56w1CoGg5mHUsEhp897RpOitHc2YesMlOu3PU8LY+YE6G4tBXPuPck1MNlcSHMJAzxEE/8hdUQ8M6gjcdQbR0RjpsckpJg2p9HVavJJqHO7EVnOMSSReBH6JLLYX+pOLaxrS2m8gRmc10nzhwE+iSTbqflC7WE0ABc5ZmYJP306e6hLXGQYgnQG0KZovA2M33/YKerVDmZYGvqel+y6DfJpR7i6zHEGTlgWdGw0G2iHdixlggZnGx6i+qHp0cxG+sDW8wim0mtNxcaTv+X915pICPKTJdba1/KbJzjeSdLd1A1zpIA39I7KXJAAtof3J87IMI5sF0jbr08trqK8nLF5+bSNL9bL2vTN3EgAkj9k0McQNLxrp3krwBldgDYFyJMbxvHVScOAcLmHX/AAIZpcHGwAA6fZPMO+YGdkX0AaSDM7WH3+6ZiqMgdPpa5Kc0gmen379F5JdNzcZf38kGeBsSCR2sIB1/jRBjDkGNI3mPWysW29O0p1Th2+sTta29jJC9tTFsjpcarNBaKjztYX9DErqHLvHTiMM3MAHxleAIgjttIg+qpeU8LTFJrxGY2cRrmmw7D83Wg/8ATpBglp6tsR+/kVwNVkxuTgo1z2Rk0+Cm5iwDalJ7H/LBIPQi4I8lyn4dxFvJdmdwJpJOIe6o0xDTAb7DX1nRYfnzhFGg+lUpNyhxILW9tDG38havw/JCP9NuxsfdWZLE0C6OqjbgOpKtKh3heNpk+S6U580jfDCmVppECAbJhFlaVMOgMTShBP5BPDXQO0FemkRdIP8AdSAxYqhmI76zHknYTEw8TpopasGCBFhI67J2DpNdc3mbdF5tUCXR0/lmH02wtBnNEWbbcDQjeO+6xXBmVWUg6gbt8WWAQ4C7mjoSAY7rUYnmGhWpiXshzZIc4A5Ta4mRuuI8b3trqzOmV/MvNFBlB9SnWpl+U5BIMu6QDP7Qua8E5krUsUK853VDDgbAgkW7RAg7QqriTGCs9rHZmBzg0jcA2PsmMMRqR7LqY9LjxxcUuy0Yo7zXxrHtgtBB1BugaHKWELS4UKZJMkkT+tvRYPhf9QAxobUYXf8Ac2J9ZifNDcQ5/rfEDqBdSbEQd76kfLK58NNnU6TpElGVm7q8jYYkn4ZHZrreiSwA/qFjf/ej/wCjP/yktPi1H/Q+2XyWmbXbTt5ptJ7S4iTfY222XtUS4Bu0n7aofEYcmB/u+pHl0uugiwV8IM8LA2Y6n7ypsNicwkMBAMEk3bJjf8sg8O8keP5tNNuv39lIWTDtAd+0yg18hH1K/iAbaVNSiPEJcoKbiCHGIMwUqdIGPFeOsx0/wgGxVW7zEew0iw7J+HALZePEYi2wuD26qehhbWkoDE4oMaZ0mI3gW9UjkukeRL8VrnRvr6bAqCuM3iuCD7x9lPReyZibW+/55qF7xBPU6JgMVFv+0C0SfI9/1Ubok5ZgWB28vsrLAYB9YEtADW7mwn01QPFcI+iQx8eIZhGmql5Y7tt8i2nwQViA3MAZ0toCeu5VdVe6DN269h17gotj411tP2XuLwoAA6wY7awfv7IPJyGiPhuPqscTTqODd2k7H6aeS6Bwv+oFI0gKod8UATA+buPPouejDkzAhsEe1x9k/CtytJsTop5MMMq5QrivZ1TEcQFRtjZwkLKc4Um/2+d8Z2EZSe5gjvbZZ/C8fq0z4DY9b/4/lX/LPGWVnllcgvmQHNERGg2lc9aaWCXkXS/cl42nY3hHKwrMaahILmgw0WvfXqgePcvnDw5hzM0M6g7ei6UMNLRkAaAPwALM800yzDVCWkzbyuIJSw1GSeZfqWhnmpGHYDF1X41qsH4m3chVuJdJXWXdM6baatFfWKdSrSoqrwXRsnYV3ijbutNcHNl2TgkWSzGTDiNwpKlC1inNpgCddikZ46JydxH/AEocBO6uqfKuFq5nOoU3ZhckXHl09IXNOD8ziicr2kibFsfUFXvCP6nhlYtew/AcAP8AuaR/u7jt2XJyYM6ytw6M22SZW8Z/p6afxH0iXtYZyn5iN46x+izdPBEtDpEHuPr0XWsTzXg/hlwrMNtjf21XM8FwfEVJqUqTiwkxpGu06+i14M05Rfk4Kxl8lacPlf8AVEN4eDcqzrYKHEOBa4C4cLo7gfBfjVAJIAkk62H63HsqTyqKtleErZSDANG49RdJbSryPVkw9pG2o+kFeqX5qH/SF3RAcHDXkEaj8+pTasCYF9R9jdOqVCLx+TCuMJylUqUviPIaHXaNyNp6Kss0YcyHk0uzPYajmcXE3E22go5njcKYAvcHsFFiMBUovIcBGxGh/B9lacMc0NDjlLjZoGsyBoi80WtyfAYcgVelk8JBiB6fsoqeB/1WAEQ4ifL91o6XKT6rs1V93GbXjtdX+F5ZpU2ARmd/yOv8LLk12OCq7ZKU4jKeAAZAFoWfx3ARUPhaMwNitxRotDYm/wB0PTwAL/WfZcOGScZ7kzMm07MFxTlurQp5iQW/7o1AWYq4oE6RGvU9Oy6pxyiKrH0jMOsbrlXMfBXYZwGrDME/Yrr6TUeX6W+TRDJfZtuHYymcG0tcwAeFwzCQdTbWD1WR4xjPjVCZJDRAPbsqOhDdX3NzH2ujsPj4kNaB0cD2i51K1eGMZuR6EEpWS4OjYkxMT+e6e2kb9zaSoWg/MTuBH6KaqJb00gp4rkdgwpnOJmx/j2UhEQBbspyCB8SJ2I7pjT6laUJZBXaCO+35+aJpw5MOFjuR1U0iD/yH2VvyzwoYh8Scogu/hJk2wi5SG3DsBzLiKQADy7T5r2GyB5h57r12mnlaxpsYv9ei2+O5Yo5coaAdnDULnnE+F/De5pPia4g+UWKw4c+LK+I8oEXGQBTJygzKgr4ggHZNqPfMNEjqojg3nWPJbYrm2XeTikBvqGSdSUXw3Clxkp7sKGAE7jRWHDj4YgXiTCrJ8cEkj12H91EKRgjUorNG8/m6jcQTcGdo2UrDRS1RcpUqXXQomuyXjWSY87rbYDlFnw/HJJF4Nh5Jc2ohhS3vsm3RjqPDgdT+dV17lKvTq4ZgZGZjQ1zekCPYwudcS4YaFpzCTBPToe6j4ZxN9J7XU3FrhuNPI9Qs+WKzxTTC4qSOjcy8tfFYCIDgfmjY6hU2C4R8B4exxNoIO4/Ra/gfEP7rDh7jBMgjuLeypONvbQvUcA06E/ZcycsiWxcog3JcDhx6nu8DsTBC9XMMdx1zqjnNjKSYtsktC/DLXY3jRoHkCYBg6yftZdL4TxllXCtjZoBHQiy5vxJsvyggAbFQ4WpVpOcaboG8HVbMuPzQoeX18Gi5hrANItci6peHcSDarXRORwMaT2lMqsfVIz1NFBUwwa7TN52v1U8Gn8UKbsfHHaqOw8F4hQrBrmiQ7rseh7rRYvCse0CBI0hcKwnEKrHD4b8h3/dWvD+dMTTxLa1V7qjWgtc0/KWnXTQ91SOmg04uqYuz4NpxLCVGlzScvQjp1C5yzmh+FxT4e57Wuc0tcZtPtMXkLU8yf1IpVWRRY7MAdf3XIeIVHPc57rlxknzv6LPpdI8cpRfQIqrR1LDc74Z0uNTLlvBF1gua+aP7p+Vgim2YJ1J6qjomHSLKam5pcCQBeexHfp6LTh0ePDLdE8opEZwhgunQxHkFNhT09ke3DHK4N3OsSYi0H3UNLCZSHAnazmxPl/hWbuyy4CQIFyZMW/Pui6dN2QZhY/cLynRuSd9h+aJ9Kr8OxuHHTt18wo2GQ4VABl/27hCVsK/NDJM2BjropcZQEEjePwdl5TqFoEmYBcL6jcehH1KvCd8EmjQ8I5bAYDVEuOoOy1vBaLKLMrGgDVZ6lxug0tpsqioMjDmggSRLm36Gy1XBiyoLEHuF89qfPHI4zv8Agzy3WCcZ4iym0vdPkLrmtRr8Q+tVLcoAJ0uegXUOL8AbVb8MucJI+UwVluOsbhs7IhpjLcmwADpJ3kT6q2llFQco/wBw8XS/UwmGuwgal2nYCUZhuC1nA1BSfl2cG29Fcch8vMr1nVal2sdZvfW/our1K7QA0AAbBbM2rWJ7SryJcHBeJ4JzB42OaTpIP67J3D3xB3vYxvZdc5p4dTq0HB8CBIJ2I0K4s7Hi89bRoNrLTgyvLHoMZWWYpakjy9F7UoSc20RCgp1g8A67evdEnwgEaCRprZV+5QFZhSazMozHMDHYFdOp4JwaPJc+4UT8Zrhtt2XTsHxak6mJe3pE3nSFzddHfJJc0Zcn1dGW4vw91Sk9rWlzosAJMjRYmpTqUX5KtMsJ0zSD+y7HQLM0t73HXus7z9w1+IptcwAmmST1I7ey9pMmz6Jez0HXBQcu801MKC0jwXMHrGx2QXNfNLsW1tMMygGdZJOiCw+La6zrGI9VFReKdZrnCwcJW5QUZbq5LuC7K7+zeLQfZJaarigXEiIKSssr+DP5H8BbyajpAvpZMZQLT06zqpn1w0QPD6hBVKwOr3R1NwoYpPosgioRmnytoFBUrkyLW3XlTDus5rmlvVD5XCdJladq9jWMZiSXA6QiqmNcBLTBH2UZO5EdQF5OYkk+GISza9BQv7prxduV5Oo09kHicPcyB5jdEVaGWRNgEsM9pJ26Kbm6PUB/27SI3+qg/wDTToCP19kfVcC4xMiNgnurQZtIEaLym0GrPKTg1rWkqGufECXROhufVO/uMwJjMdLKKhTcbfRBccsFhBxoa2AZjcqKpXBAI3LhPsVDWwhafESen7KSlWgWHsmSQGw/h7iZZV0uWnpaSPzoocW1zS2LkEwerT1UNHFSQDoT+XRNZudoGkb72O6WaadiglSkQ+WgwbxG3Rdh5VwraWGYxvST3JuVxtuYyL5mnTt+Qulcvcfb/btznK4Ngg2XP1+7aqEmnRe1Mdckahc64zxF2MxGzWtkR95Wh4nzC1jHFt5Bh2yy2Cw7i11Un/TiXOG5Ox72UdFjcYylL/wWHCJeWuYxhar81qTjr30BHWR9lrq/N+HLc/xWkdAb+y5JxTGue4mCG7BDUK4ZcwegXRyaKGapS7G2JlzzFxt1d7nZnAOJhsmI2sqB2vZXeDpNqguyAW2nqr3lHk9mIrGZLW6+ey0vJHFH7FKpGVwNFwBdeNj1KvG41ppZTEjQ7+S3PM+Dp0qGQNaABGi59RA0MLPizLOt1UIsvDLTh0B7SqbjtJ1PEPcGkNc6R0PkrGjU8QA6rY1+C/EolrwC2Jn9lKeXwzurshCVMz3K3Hf7dxzOc6m8TfVp/VaPGc44ZrCc2Y7ADXzXMarjTqEAzB9/NWIpAsBI1Vcmng5qbNOxS5ATQNRz6oGVsz5ydAiXUSWX0i6KwrYOXWfb+E6rSmQIA3P6Ksptsso0gEYRo2HuvFDUxMGBb1ST8mbZL5NfxbDNJmL37LKYTEOD4kx09V6ksn4dzHkp/qXFLptJsmB3iI2leJLb7YEImXEbSialBoEAW/lJJZMpZdoEqNBB8gq6vZ1kklSHYrJKwkey8w93Xv8A4SSXn0eiG0hIaNpP3QjnXcNg4wEkkEFktO4IN/8ACr2m/qkkqQJsax3jHmrTD1DJ/wDkPskknl0BhjKQLqbovmIntC1VTDtNIyAbBJJcnUdoEgSrRDsHVBEw0kdiNCoeTMI04eSJJO68SUptrC/uI+mWXHeG03UjmY0wOi5RiMO0TASSWr8Nk3FgxFtwsxTEbg/ddI/pq3/RqHc1L/8AiEklTWf439yuT+0j54+UrmLnkOsvUlP8P/sZDH7CsLUPxG+i2nGsY9mE8LiJC9SVdR/lxi/7HO8EJq3vdXuX5RtBSSWrL2bYENP547Ap/E3kNcBYEAlJJS9of0Zx5ukkkthI/9k="/>
          <p:cNvSpPr>
            <a:spLocks noChangeAspect="1" noChangeArrowheads="1"/>
          </p:cNvSpPr>
          <p:nvPr/>
        </p:nvSpPr>
        <p:spPr bwMode="auto">
          <a:xfrm>
            <a:off x="63500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64" name="AutoShape 8" descr="data:image/jpeg;base64,/9j/4AAQSkZJRgABAQAAAQABAAD/2wCEAAkGBhQSERUTExQWFBQWGBcYGBcXGRoaGhoaHBgcFxgcGBwcHCYeGhwjGhcXHy8gIycpLCwsFR4xNTAqNSYrLCkBCQoKDgwOGg8PGiwlHyQsKSwsLCwsLCwsLCwsLCwsLCwsLCwsLCwsKSwsLCwsLCwsLCwpLCwsLCwsLCwpLCwsLP/AABEIAMMBAwMBIgACEQEDEQH/xAAbAAABBQEBAAAAAAAAAAAAAAAEAAIDBQYHAf/EADwQAAEDAgQEBAUDAwMDBQEAAAEAAhEDIQQSMUEFBlFhInGBkRMyobHwwdHhBxTxI0JSFmKSFVNygtIX/8QAGgEAAwEBAQEAAAAAAAAAAAAAAQIDBAUABv/EAC0RAAICAQQCAQIFBQEBAAAAAAABAhEDBBIhMRNBUSJxBRRhkcEjMjNCUoEV/9oADAMBAAIRAxEAPwCDiXCnNBykE7DZY1tQh7g7qZnZbPjTqsAUr9ZiyraHKzy4OqRGpg6lcbSZo4YuUmv5M8KiijdiAO6cDK0WNpUmMdLGiB0VFTLY+YW2XR0+oedOVFIyUgd42haHljDNDSXvAP8AxNjCpIGoOmxXkGZdJKtmxeWGy6PNXwWvMeJo5S0HO4/8TZp6krLtJVkKAPYL1pDflAR02JYIbbsGyuEeUx4d/VRvpz/CkqO7pprNboZV/wBRuiw4JhaBHjs7urSvwukHRShzjsDKpcNgqlT5BPlp6q7ocutp3zPDzuCR+BcrVSjjd73z6JSS+Sp4lw/K4B7YlB08M1twljKjs7muc50GJN08YZ+UGLHQlbcM9sEpMolSPTOqj+IURlIs787hNsrKV9DETcYWERYyrnDcxEiH27gKof3uvGNI0BI+izZcccvEj0oprkP4jxKRAcY9lWN0spqhBHdV1WvFoIVcWFQW2IqSiiwoYY/MPm6JzeF1oLix0KspVySJPutPw3j5aMjwXN2O6XURyRX0qw7uOC64TVo1KcGGFouHWUNCqz+4MOzsA8xPbqqfinF6bmQ1s9zaPJVpxBbBaYHZYMenlO/T+GTUXVm6a2Hh7Gyy8/p+qo+N8y5H/wCk7K64IiyrMDzi+jLTDwbwf0KqOJ8wGu/MaYaANtfdHFpnHIvLyeUWGt4g+q+ajpveLQPJabhmEa0nKMwI3v7LCOdmFrLe8J4sDRY6ACBBjtZU18Xjxra+ASYPisLQuPhsncRdVdPk9xphwqzJnJ0HTzhXeKdQM1BUAdF79NlWYPmNjXw8HLuRdY8f5irxJv7iNtdD6/AQGRlid91HguXKtFoquLX5QTk6j90dxfj1P4RLKrZ1HXyQbebWuAD2nTUaKuJ6nY2l90LyixocyUS0E0z7BJV7RmGZtN0G40CSG3D8P9xrNM/APq5b5bzA3HQkpvEse5tgBEIFvPlPIZY8vFm6Rpa+yqKvNQIGdniO7TY+kLBHS5Jeh3jlXAPzJjqj2hroLSbQIuOvVZtzirDieNdUdNgBoAZQBdNyvotJjePGlIZXXJLTqwJIm4VkKgOpA8zdVTasgjQ6hQF60tbgp0XbjtK8ZSOhQ2Er5hDjppZF0W23I+yi40UTsFxVOTA1GyK4Jh2SfijynT9k4AbGSNdPqk+nMNAQmt8HGxZRs1fC6YaT8MROkReF7j21n2AA3cQfFExA959FFwPiY+HkgS3w+26di+O/BZMAyYA0+2q+YcZebb39yNfVQNR4PSdYgz1kzKfj+A5y1odEgAeSzNfFOe8uDyCTmJaYM62Wo4YKdaHF8uEXJOYfstmXFlwU5Sb/AIGcWgTivKtQNGR7TlEARFvNVWGwry0FrS7vC2NWoA45nl7Y0/xqh+IcUoUmgl4aNmgGfIQEceuyRWxKwKRl6eAdVfERGs2hX9ThoDNRMaBUWN5gDn52EtgQB+6eOJ1HsuB4tC0/dXyRz5GrVDSg5lmeW2lmfMRN9LLNY3DjMRr3CKrV3gZQ4x0kwqyrjL+S2YMeSL+qVjpV2xwwje6lp0TK9pYhp8+68qYmDay1TfHJ6KB8bQdqFGzEkNg3RIqJwotc4SOsr0ZR9nmn6IMLg21T0P38lFW4eWOuPIo+lRy6JzqRT3zYK4K9lM9JR2HhvyyCdU9gi6Tn9yjJpg2g2J7IVzo1R1VsjW6HqU4BmT5JvIlEGy2U+IryY+qfgwS2JidEfSwjSMxFvqiOF8G+JUOVhcPoJ0JWOeavqkU2qj3DcYxLGhocyBYTqkr4ck9XX8l4ue82B+ie6AEcMGtDhPeeqHf4rNR/xg4Xkk6f4Vb8Eh4Is3ddOFFpEvC+Curvyk5RE+iscXyYQ2KZJd3gfVWnJ2Fa6q57nQGgAN3M9ewhaw4uiHZSW5jZrZE+y5Oq1eWGWoPojK0+DkNXgtdjyz4ZzN1i47X0TK/C6jSHGm4A6yNOy6dxPDlj5ggG6psVxemBAIJI/Lo4vxLNkdRhYLbMthmgDSDuiDVIFlJXrMfrbyn8CHLr2k/nddW93ZZcAlMFr8wkA9R91YUwPmGh13hQgXuf1TmzrsdQEzdgSoY+pJsSINknTAklxvE/lkVRw2YEkxGkamdIUJpkEzEjVSSjdjUC4igSPLpugxTg9FcD/H7oLE4XKSCQYm4vdWUl0xGgrA8fcwZYBAsEHxDir60NcGgAzafzRNw+GJ8WgRNZ9NzD4WlwgDy6+ag8GKM9yjyLGK7Kd6LoY8tteOyHLSvW051BjqtXB7n0H08XIJ36IKtROaN90XRwwbJN4UrX5zJ0+68ml0Hl9gFTDEbG6lykNAKNedjbuhKlQGxUcslJUPFURmoiKLt5myjDGjQ67JMZBnZQjfY7DqT4NxKVV2p6leNZaVCawkq6mrEo9axwPmiG281DnTP7iTCZzQKJHUOhletNoICi+M4hNNUNZLrm4S2k7YabDabmxA06I3h+Ppt+Uhjhrt/lA8AwDsRmLS0ADMSSQAJgaAmUPxrhbqdzDm9Wmf8ACjqVCa2WTcd3DNN/1TSFjVE+aS5uCejfZJYfyUPkXxI19KmXExYjbyUZpkm+k91MKBYOmYAz1HmnmrAiw7/mq6LbNKSB6jcuk+6I4TiRSqsqEafqNe6icARM2CaXQ3tt3QlFSi0/YrVmg4jzO1wcGEkkEeUiJWXqiP4KcBM3GnT8up6ODlhdaBre8KWDBDTpqIFGuECV6wbrOnVeUq7ImTO46oOvScTe6irUy2JWxRTQGw/+9DdjZTUcUCJ6eSD4bgviyS6AFY0uHicrZI6/myWW1cHlbHUaomRJhe4ipmIMeI9NO3kvXYWBAv1IO6irgBoy63me26kmm+Bj0uy23/NEz4cmRbrJSa/RW3CuGueM+gBkW1IP2shlyxxRcmK3QC7h1V1gwlp3hP4Ty46o9zGhoIuS6R+mq01DibKbwKgPtI/AicbjQ7xM9CuR/wDQzKN7e+mReRpW0ZbEcq1gTJYANNffRV+JwL2HK6A2bbiVqcZxchnjbmjeYWb4hxoVDk+UTPcqulz6icrkltGjKUvsRuADcsy7r2UGaNvJetpODc2R+WPmgx7wmseHXEQuvGq7Kt2J8mR1UVTAhxmI6KZkCJ3/ACyeKoAnf8heaV2esDfSDJO6a6rE/ReuHzHUpseqnkfpBSPRXMD9F5S1gb9/v0TXDe6fRIAlR5HCH0HEi/yja69bRPp1/ROoYi4m3kvK2KExMiVSO1disdUcB6oHENmQpa1QER0Ub7N9dTr5fdGbtcDRr2WfI0trmmDDXtIcCekER3B+5W5r8HabOAeNxqOq5bQqljw5rog26z5rW8H5tqZsj3tuImLk2i65upwTm98fRnyx9l5iOXMHmMsY09Jj6SvFDUxcmSGk+iSzLNP/AKZDyGfw4zGOybVpjMT6L3D4gNcHQUny4zHuu5zZuGOb28h3SebwYHmPyU5wJMxt7eahc1ziBEm5MbAdyijx6GCLGeqcH20RFMgNIEdNJ9OyFLw0TcmULsND3Rlk63Q2IwYeJII0v5qTEVXuOg6273UpZUzGnlh24I00I+68rXJ50yL+3ZTMUnZgRJP3HZS4TFFhJIkEXPn09FPhwKTHtJILoBMC/iv5WlQPcJhsa+iSTck0e4RtuGYVlSkzJFxHawQ+L5RbmzgRHzAfKfLp6ILkii4vqOD/AAtgBrSYuJkrR4zizqGXNBY97WEH/utIPbX0XCe7HlcYMyO1KkZvEYRl2hjba2FlJw/4tSiPgANjwguiC0GLdVfcXwlJzSMoykQY181neEcUeyaLGF7WeEVAQBG2uto0SRtxbbtr5BFFlhMAAAK+V5EyYtf9VRjOxzoI+FmOUOBlrdt1oMNxJpf8N7XMdByzcO8iLemqj4rwYk+C8/7e/mkjlnFU/YHfRnsLimVMT8CvEObLBoHEHTW9rgdlc0OTaLqrHgRlMxqD5g9LH0WH49SPxQH03NLQAGu+adZEbTp2Gq0XB+CVnhtR2IrMBEhocZg95ge3RdKeN44KTlV+h1wjXYrCOiMsjey5K/DZK1QNDmtzOEERAnQhdAfx92DaBWL61NxgPMZ2mNHaSDBg7LG8y8xMqVfiNZltAk3MbmLdvRPofpbfafsMV7B2URPl9FI0EakTsquhxIzc26DVFsxNsw+q6rkVRNiqJi4UHxI/Ze1cROp9lBIG3qs7HJ2nqP4XmXMegTW1baH8/Pqom1JHeSluj1E1TqFYYHgdWsxtRkAGYk+k6Kua8SAfodFpuX+Z6dFop1QcomCNQCeh1F0mVz23j7Fna6Kevw51MkVGx3/lC1KcbyJkb30Wi5y5mwpYGUnFzpmQLARfX09llaeLa64MR1/Oy9jk3C2uRlJyXI91IHUqN2EYR06FTA6k9NvopQBGaYPQ/nVG2hv0AYrtsH1I28R/dJFtoE7/AFCSFoXYizZTDbfM46n8+yJyQMxBubbbKKkx05tAYt21k9P5Rcl9zJvN9vNaJMKRC2mAxzpggiBe4Ot+unspKLgbaO8tSpjwpzgXMEi+8fRCUS7S+s266aodhJKTIOott9boTEjVwiZnbzRtXBuaYdrAOoPl2QFcAHZ1o3162Srl8Mb0SCqYANhAj7qei8tJvMzft1UUw0mbfVKnRzVBc2AP8J3RPknc6RNnSCAFdctcKpgOdXaCbBoNxG5jrKpKLCDmGk79la0ePNb/ALXEjUWHbVc7VeWqxrsnlcukaHhWGbRe51MZWusWxFwbEWtqVT8Y4nTc4/EIdlmGyHGdLfuj8bzZhjSzXGwbHi39NtZhYHHYtrnOqQAHE+V/0WTT4pzn/V/cSMG+wg/HrAhr3RNwXnLHT+Ft+WuHtp4cNmXgSZ6nUDy/ZYPgXHGUyWOIAJlp2g7HottwPHBzhkeCYJtBtpPba6rqbvbXB6T5oixGOa3E0mSM3idMW0IgdSZJt/xVriMXvKR4XSaRna15Ew4gEibmO8n6rm3MmOzV3hjqgpgwGkui1jYm15sVHDplndQ9C7bJKgfjcY5hd4iXNz6ANbI8Mdums+a6bhOHBlNrS7MWtDdImBGi43TdVDgaU523BaCSPZWZ/qDixNM5RtmyEO9tPouhqtPPJtgmqQzjZuOYeG030HCo/KB4hcTImLb+S5lj8HLZaRB20I6/VOOOc94LjJywXXkwIufJRVKk3WrTafwR23YYqkBfBIIiUZTrQI3QNepLoCke0xB9wqT+CiCqlYTOpGi9FYGEEKkafX6p/wAS8gRcKdDB+RxmAAUJSB6xBn910jlfguGqMpVAQSQCSSfC4i7SNAQZEdgUHzbwWjRDqgYMwNjBvKy/m4b9lP4I+TmjGDBud8s7nuY+ygptaRPqQfrO6szxansT7SfLsFWYohxc4CxMj9fRXW6zU1GrQJXpiSW6dE7DVQ0GZk9lI4xoIRHCMIKjwDBGsEx+ap5SpWyL4LblrhBxDidGCxMXJ6e157qz45ygQC+kXS0XYd/JXfL2HFNxpspmDBOUQ1vmZ17X0WkqYCL7rjy1OTfa6+CEpu7OP5amwCS7HS4fRAAFNn/i39klf80vgt5TB8MyvEkeHqdgN0CyplJa1xLdhqYJ7KP4jmB3/E7DXpKTIHjbYti83j3+q6iXLKNqi1fiiwZQ6AdR19tEPSxZkReLjS37p7KukTBEunQnaB5KGs0udLYAE5rexttNkiGH18YXuzHXTzHkhhWtOmv50Xrqni8JM5dr27bSvGUQQJBEAjWb+W3vunSoS2PpnvP5+6JoUtSbA2tqfL3UFOm1puZuLde/mJXtTEQ4uEmBGpPlA2SvkKYTVxYiIgCwHXuSqx+Iu6On5H0KidiJmdN9yp6FMHQmL6o7aA2B4wO+XqSR+351hD4qgS2zgTF5kR5DyRVemDlLrkbd9J/Oi9dVsba6zv3/AD91NQ5PWVVPA7HzPkL29Fd8KdVz0zSbJZ8oHqDm2vOqCxLQBmAmbmNYkR9lb8q8UZmLDYkyCRqI/Re1GTZibSslK0rNFieKYnLH9vLuz2kT5zosRxxlX4rqlSk6nmM9RoBqLbBdFoVhIOvVWFThTHslwzA6tNx69lw9PrY4pXtJKX6GP/p21jmVD/vzAO8olvucyuOYOVRXbfKCPlcRcHzBmO10RxXC0aNKpWphtJzWuu0Bp08PYyduyG//AKNhHUg7MQ+LsymZ6DbXeVaTyZMnmx2Ha7tHNMXQdTeQ4QWmCBrIMaoOo8xoiuL8RNVzqj2kOc6THy+g/RAU8W7Yldq32XR62nrKkL/4ASIFrHt+QpRO+yXsJFVpZri3mmCloN+yJc5vTaD/AAoc402Rqjx6ys5jSASAbFRY3ij6oDXVHOaLAOLjH6KT4czl9tl4zCl2kX2TJiteyPAuJIbc9ABuj8bgalIgODmzsQRP7o7lzgNWniaFV7P9MPaXEQQO5GsAwe0Lr2N4LTxFMte0OYR+EHbzWPLqYwkkuUBzo4hRb8Q3JHeP2RnBatKlW/1XEtGkaCdz1AC3/wD0jh6Yy5J7mZ81j/8Ao742MqUmPyta0Ok3N9BFu90sdTiyJxtoHkUuDQu56w1CoGg5mHUsEhp897RpOitHc2YesMlOu3PU8LY+YE6G4tBXPuPck1MNlcSHMJAzxEE/8hdUQ8M6gjcdQbR0RjpsckpJg2p9HVavJJqHO7EVnOMSSReBH6JLLYX+pOLaxrS2m8gRmc10nzhwE+iSTbqflC7WE0ABc5ZmYJP306e6hLXGQYgnQG0KZovA2M33/YKerVDmZYGvqel+y6DfJpR7i6zHEGTlgWdGw0G2iHdixlggZnGx6i+qHp0cxG+sDW8wim0mtNxcaTv+X915pICPKTJdba1/KbJzjeSdLd1A1zpIA39I7KXJAAtof3J87IMI5sF0jbr08trqK8nLF5+bSNL9bL2vTN3EgAkj9k0McQNLxrp3krwBldgDYFyJMbxvHVScOAcLmHX/AAIZpcHGwAA6fZPMO+YGdkX0AaSDM7WH3+6ZiqMgdPpa5Kc0gmen379F5JdNzcZf38kGeBsSCR2sIB1/jRBjDkGNI3mPWysW29O0p1Th2+sTta29jJC9tTFsjpcarNBaKjztYX9DErqHLvHTiMM3MAHxleAIgjttIg+qpeU8LTFJrxGY2cRrmmw7D83Wg/8ATpBglp6tsR+/kVwNVkxuTgo1z2Rk0+Cm5iwDalJ7H/LBIPQi4I8lyn4dxFvJdmdwJpJOIe6o0xDTAb7DX1nRYfnzhFGg+lUpNyhxILW9tDG38havw/JCP9NuxsfdWZLE0C6OqjbgOpKtKh3heNpk+S6U580jfDCmVppECAbJhFlaVMOgMTShBP5BPDXQO0FemkRdIP8AdSAxYqhmI76zHknYTEw8TpopasGCBFhI67J2DpNdc3mbdF5tUCXR0/lmH02wtBnNEWbbcDQjeO+6xXBmVWUg6gbt8WWAQ4C7mjoSAY7rUYnmGhWpiXshzZIc4A5Ta4mRuuI8b3trqzOmV/MvNFBlB9SnWpl+U5BIMu6QDP7Qua8E5krUsUK853VDDgbAgkW7RAg7QqriTGCs9rHZmBzg0jcA2PsmMMRqR7LqY9LjxxcUuy0Yo7zXxrHtgtBB1BugaHKWELS4UKZJMkkT+tvRYPhf9QAxobUYXf8Ac2J9ZifNDcQ5/rfEDqBdSbEQd76kfLK58NNnU6TpElGVm7q8jYYkn4ZHZrreiSwA/qFjf/ej/wCjP/yktPi1H/Q+2XyWmbXbTt5ptJ7S4iTfY222XtUS4Bu0n7aofEYcmB/u+pHl0uugiwV8IM8LA2Y6n7ypsNicwkMBAMEk3bJjf8sg8O8keP5tNNuv39lIWTDtAd+0yg18hH1K/iAbaVNSiPEJcoKbiCHGIMwUqdIGPFeOsx0/wgGxVW7zEew0iw7J+HALZePEYi2wuD26qehhbWkoDE4oMaZ0mI3gW9UjkukeRL8VrnRvr6bAqCuM3iuCD7x9lPReyZibW+/55qF7xBPU6JgMVFv+0C0SfI9/1Ubok5ZgWB28vsrLAYB9YEtADW7mwn01QPFcI+iQx8eIZhGmql5Y7tt8i2nwQViA3MAZ0toCeu5VdVe6DN269h17gotj411tP2XuLwoAA6wY7awfv7IPJyGiPhuPqscTTqODd2k7H6aeS6Bwv+oFI0gKod8UATA+buPPouejDkzAhsEe1x9k/CtytJsTop5MMMq5QrivZ1TEcQFRtjZwkLKc4Um/2+d8Z2EZSe5gjvbZZ/C8fq0z4DY9b/4/lX/LPGWVnllcgvmQHNERGg2lc9aaWCXkXS/cl42nY3hHKwrMaahILmgw0WvfXqgePcvnDw5hzM0M6g7ei6UMNLRkAaAPwALM800yzDVCWkzbyuIJSw1GSeZfqWhnmpGHYDF1X41qsH4m3chVuJdJXWXdM6baatFfWKdSrSoqrwXRsnYV3ijbutNcHNl2TgkWSzGTDiNwpKlC1inNpgCddikZ46JydxH/AEocBO6uqfKuFq5nOoU3ZhckXHl09IXNOD8ziicr2kibFsfUFXvCP6nhlYtew/AcAP8AuaR/u7jt2XJyYM6ytw6M22SZW8Z/p6afxH0iXtYZyn5iN46x+izdPBEtDpEHuPr0XWsTzXg/hlwrMNtjf21XM8FwfEVJqUqTiwkxpGu06+i14M05Rfk4Kxl8lacPlf8AVEN4eDcqzrYKHEOBa4C4cLo7gfBfjVAJIAkk62H63HsqTyqKtleErZSDANG49RdJbSryPVkw9pG2o+kFeqX5qH/SF3RAcHDXkEaj8+pTasCYF9R9jdOqVCLx+TCuMJylUqUviPIaHXaNyNp6Kss0YcyHk0uzPYajmcXE3E22go5njcKYAvcHsFFiMBUovIcBGxGh/B9lacMc0NDjlLjZoGsyBoi80WtyfAYcgVelk8JBiB6fsoqeB/1WAEQ4ifL91o6XKT6rs1V93GbXjtdX+F5ZpU2ARmd/yOv8LLk12OCq7ZKU4jKeAAZAFoWfx3ARUPhaMwNitxRotDYm/wB0PTwAL/WfZcOGScZ7kzMm07MFxTlurQp5iQW/7o1AWYq4oE6RGvU9Oy6pxyiKrH0jMOsbrlXMfBXYZwGrDME/Yrr6TUeX6W+TRDJfZtuHYymcG0tcwAeFwzCQdTbWD1WR4xjPjVCZJDRAPbsqOhDdX3NzH2ujsPj4kNaB0cD2i51K1eGMZuR6EEpWS4OjYkxMT+e6e2kb9zaSoWg/MTuBH6KaqJb00gp4rkdgwpnOJmx/j2UhEQBbspyCB8SJ2I7pjT6laUJZBXaCO+35+aJpw5MOFjuR1U0iD/yH2VvyzwoYh8Scogu/hJk2wi5SG3DsBzLiKQADy7T5r2GyB5h57r12mnlaxpsYv9ei2+O5Yo5coaAdnDULnnE+F/De5pPia4g+UWKw4c+LK+I8oEXGQBTJygzKgr4ggHZNqPfMNEjqojg3nWPJbYrm2XeTikBvqGSdSUXw3Clxkp7sKGAE7jRWHDj4YgXiTCrJ8cEkj12H91EKRgjUorNG8/m6jcQTcGdo2UrDRS1RcpUqXXQomuyXjWSY87rbYDlFnw/HJJF4Nh5Jc2ohhS3vsm3RjqPDgdT+dV17lKvTq4ZgZGZjQ1zekCPYwudcS4YaFpzCTBPToe6j4ZxN9J7XU3FrhuNPI9Qs+WKzxTTC4qSOjcy8tfFYCIDgfmjY6hU2C4R8B4exxNoIO4/Ra/gfEP7rDh7jBMgjuLeypONvbQvUcA06E/ZcycsiWxcog3JcDhx6nu8DsTBC9XMMdx1zqjnNjKSYtsktC/DLXY3jRoHkCYBg6yftZdL4TxllXCtjZoBHQiy5vxJsvyggAbFQ4WpVpOcaboG8HVbMuPzQoeX18Gi5hrANItci6peHcSDarXRORwMaT2lMqsfVIz1NFBUwwa7TN52v1U8Gn8UKbsfHHaqOw8F4hQrBrmiQ7rseh7rRYvCse0CBI0hcKwnEKrHD4b8h3/dWvD+dMTTxLa1V7qjWgtc0/KWnXTQ91SOmg04uqYuz4NpxLCVGlzScvQjp1C5yzmh+FxT4e57Wuc0tcZtPtMXkLU8yf1IpVWRRY7MAdf3XIeIVHPc57rlxknzv6LPpdI8cpRfQIqrR1LDc74Z0uNTLlvBF1gua+aP7p+Vgim2YJ1J6qjomHSLKam5pcCQBeexHfp6LTh0ePDLdE8opEZwhgunQxHkFNhT09ke3DHK4N3OsSYi0H3UNLCZSHAnazmxPl/hWbuyy4CQIFyZMW/Pui6dN2QZhY/cLynRuSd9h+aJ9Kr8OxuHHTt18wo2GQ4VABl/27hCVsK/NDJM2BjropcZQEEjePwdl5TqFoEmYBcL6jcehH1KvCd8EmjQ8I5bAYDVEuOoOy1vBaLKLMrGgDVZ6lxug0tpsqioMjDmggSRLm36Gy1XBiyoLEHuF89qfPHI4zv8Agzy3WCcZ4iym0vdPkLrmtRr8Q+tVLcoAJ0uegXUOL8AbVb8MucJI+UwVluOsbhs7IhpjLcmwADpJ3kT6q2llFQco/wBw8XS/UwmGuwgal2nYCUZhuC1nA1BSfl2cG29Fcch8vMr1nVal2sdZvfW/our1K7QA0AAbBbM2rWJ7SryJcHBeJ4JzB42OaTpIP67J3D3xB3vYxvZdc5p4dTq0HB8CBIJ2I0K4s7Hi89bRoNrLTgyvLHoMZWWYpakjy9F7UoSc20RCgp1g8A67evdEnwgEaCRprZV+5QFZhSazMozHMDHYFdOp4JwaPJc+4UT8Zrhtt2XTsHxak6mJe3pE3nSFzddHfJJc0Zcn1dGW4vw91Sk9rWlzosAJMjRYmpTqUX5KtMsJ0zSD+y7HQLM0t73HXus7z9w1+IptcwAmmST1I7ey9pMmz6Jez0HXBQcu801MKC0jwXMHrGx2QXNfNLsW1tMMygGdZJOiCw+La6zrGI9VFReKdZrnCwcJW5QUZbq5LuC7K7+zeLQfZJaarigXEiIKSssr+DP5H8BbyajpAvpZMZQLT06zqpn1w0QPD6hBVKwOr3R1NwoYpPosgioRmnytoFBUrkyLW3XlTDus5rmlvVD5XCdJladq9jWMZiSXA6QiqmNcBLTBH2UZO5EdQF5OYkk+GISza9BQv7prxduV5Oo09kHicPcyB5jdEVaGWRNgEsM9pJ26Kbm6PUB/27SI3+qg/wDTToCP19kfVcC4xMiNgnurQZtIEaLym0GrPKTg1rWkqGufECXROhufVO/uMwJjMdLKKhTcbfRBccsFhBxoa2AZjcqKpXBAI3LhPsVDWwhafESen7KSlWgWHsmSQGw/h7iZZV0uWnpaSPzoocW1zS2LkEwerT1UNHFSQDoT+XRNZudoGkb72O6WaadiglSkQ+WgwbxG3Rdh5VwraWGYxvST3JuVxtuYyL5mnTt+Qulcvcfb/btznK4Ngg2XP1+7aqEmnRe1Mdckahc64zxF2MxGzWtkR95Wh4nzC1jHFt5Bh2yy2Cw7i11Un/TiXOG5Ox72UdFjcYylL/wWHCJeWuYxhar81qTjr30BHWR9lrq/N+HLc/xWkdAb+y5JxTGue4mCG7BDUK4ZcwegXRyaKGapS7G2JlzzFxt1d7nZnAOJhsmI2sqB2vZXeDpNqguyAW2nqr3lHk9mIrGZLW6+ey0vJHFH7FKpGVwNFwBdeNj1KvG41ppZTEjQ7+S3PM+Dp0qGQNaABGi59RA0MLPizLOt1UIsvDLTh0B7SqbjtJ1PEPcGkNc6R0PkrGjU8QA6rY1+C/EolrwC2Jn9lKeXwzurshCVMz3K3Hf7dxzOc6m8TfVp/VaPGc44ZrCc2Y7ADXzXMarjTqEAzB9/NWIpAsBI1Vcmng5qbNOxS5ATQNRz6oGVsz5ydAiXUSWX0i6KwrYOXWfb+E6rSmQIA3P6Ksptsso0gEYRo2HuvFDUxMGBb1ST8mbZL5NfxbDNJmL37LKYTEOD4kx09V6ksn4dzHkp/qXFLptJsmB3iI2leJLb7YEImXEbSialBoEAW/lJJZMpZdoEqNBB8gq6vZ1kklSHYrJKwkey8w93Xv8A4SSXn0eiG0hIaNpP3QjnXcNg4wEkkEFktO4IN/8ACr2m/qkkqQJsax3jHmrTD1DJ/wDkPskknl0BhjKQLqbovmIntC1VTDtNIyAbBJJcnUdoEgSrRDsHVBEw0kdiNCoeTMI04eSJJO68SUptrC/uI+mWXHeG03UjmY0wOi5RiMO0TASSWr8Nk3FgxFtwsxTEbg/ddI/pq3/RqHc1L/8AiEklTWf439yuT+0j54+UrmLnkOsvUlP8P/sZDH7CsLUPxG+i2nGsY9mE8LiJC9SVdR/lxi/7HO8EJq3vdXuX5RtBSSWrL2bYENP547Ap/E3kNcBYEAlJJS9of0Zx5ukkkthI/9k="/>
          <p:cNvSpPr>
            <a:spLocks noChangeAspect="1" noChangeArrowheads="1"/>
          </p:cNvSpPr>
          <p:nvPr/>
        </p:nvSpPr>
        <p:spPr bwMode="auto">
          <a:xfrm>
            <a:off x="63500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C:\Users\ABD ALI\Pictures\Lemna_min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888432" cy="290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004048" y="119675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Tige aquatique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43608" y="47251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Lentille d’eau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45066" name="Picture 10" descr="http://t3.gstatic.com/images?q=tbn:ANd9GcR-V84iZr2lCmQFFUgbH3fXSyiAZNiBppxqLoyGXiOUFRsi4wgQV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5825" y="2564904"/>
            <a:ext cx="5108175" cy="3615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7554" y="0"/>
            <a:ext cx="2818656" cy="778098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Les plantes acaules</a:t>
            </a:r>
            <a:endParaRPr lang="fr-FR" sz="2000" b="1" dirty="0"/>
          </a:p>
        </p:txBody>
      </p:sp>
      <p:pic>
        <p:nvPicPr>
          <p:cNvPr id="3076" name="Picture 4" descr="http://www.nocueill.fr/imag_1/04_1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319910" cy="381054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142976" y="478632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Nivéole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86512" y="192880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Carline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3080" name="Picture 8" descr="http://jeantosti.com/fleurs2/carlin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3182"/>
            <a:ext cx="4462184" cy="3876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40862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://static.aujardin.info/cache/th/img4/agave_attenuata-250x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85860"/>
            <a:ext cx="4094766" cy="430908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43768" y="642918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Agave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LA FEUILLE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s-Petites-Herbes-feuille-simple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3528392" cy="5701302"/>
          </a:xfrm>
          <a:prstGeom prst="rect">
            <a:avLst/>
          </a:prstGeom>
          <a:noFill/>
        </p:spPr>
      </p:pic>
      <p:pic>
        <p:nvPicPr>
          <p:cNvPr id="6148" name="Picture 4" descr="Les-Petites-Herbes-feuille-compos%C3%A9e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3528392" cy="5577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lesbeauxjardins.com/cours/botanique/8-Anatomie/typ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962108" cy="6480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63888" y="170080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Feuilles composées bipennées Acacia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68144" y="486916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Folioles des feuilles composées pennées (imparipennées)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http://www.jardinier-amateur.fr/photo_360x360/160_acacia_de_constantinople_albizia_julibrissin_arbre_a_soie-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024336" cy="3015935"/>
          </a:xfrm>
          <a:prstGeom prst="rect">
            <a:avLst/>
          </a:prstGeom>
          <a:noFill/>
        </p:spPr>
      </p:pic>
      <p:pic>
        <p:nvPicPr>
          <p:cNvPr id="2054" name="Picture 6" descr="http://us.123rf.com/400wm/400/400/EcoSnap/EcoSnap0902/EcoSnap090200001/4285921-feuille-d-39-un-arbre-africain-acacia-sur-un-fond-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60648"/>
            <a:ext cx="1966433" cy="2952328"/>
          </a:xfrm>
          <a:prstGeom prst="rect">
            <a:avLst/>
          </a:prstGeom>
          <a:noFill/>
        </p:spPr>
      </p:pic>
      <p:pic>
        <p:nvPicPr>
          <p:cNvPr id="2056" name="Picture 8" descr="http://t2.gstatic.com/images?q=tbn:ANd9GcRm6KF5HD8KY4HqWYVUyFXbZWv7qbfUxZfxDycLgmcusP3pEMGOw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94338">
            <a:off x="2506696" y="3836388"/>
            <a:ext cx="2771440" cy="2246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fficher l'image d'origine"/>
          <p:cNvPicPr/>
          <p:nvPr/>
        </p:nvPicPr>
        <p:blipFill>
          <a:blip r:embed="rId2"/>
          <a:srcRect l="22561" r="26833"/>
          <a:stretch>
            <a:fillRect/>
          </a:stretch>
        </p:blipFill>
        <p:spPr bwMode="auto">
          <a:xfrm>
            <a:off x="5286380" y="500042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Afficher l'image d'origin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4" y="2000240"/>
            <a:ext cx="492919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rronnier d Inde, feui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5151" y="-156999"/>
            <a:ext cx="2016224" cy="270750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347864" y="242088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Feuilles composées pédalée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0724" name="Picture 4" descr="http://t1.gstatic.com/images?q=tbn:ANd9GcTf36Beyf8MOfgWeGlZo_9ywo_cUHuNpCK9yhvoQqRDaPqem017r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60648"/>
            <a:ext cx="2438400" cy="18288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444208" y="22768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Feuilles composées trifoliées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4.bp.blogspot.com/-F5TXjiayeFs/UAm9B2dHdZI/AAAAAAAAB98/opTdtskaur4/s1600/Feuilles_divisions_palm%C3%A9es_p%C3%A9dal%C3%A9es.jpg"/>
          <p:cNvPicPr>
            <a:picLocks noChangeAspect="1" noChangeArrowheads="1"/>
          </p:cNvPicPr>
          <p:nvPr/>
        </p:nvPicPr>
        <p:blipFill>
          <a:blip r:embed="rId4" cstate="print"/>
          <a:srcRect l="70687"/>
          <a:stretch>
            <a:fillRect/>
          </a:stretch>
        </p:blipFill>
        <p:spPr bwMode="auto">
          <a:xfrm>
            <a:off x="3554682" y="332656"/>
            <a:ext cx="2249085" cy="199414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23528" y="23488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Feuilles composées palmées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13" name="Image 12" descr="Les-Petites-Herbes-forme-des-feuilles51"/>
          <p:cNvPicPr/>
          <p:nvPr/>
        </p:nvPicPr>
        <p:blipFill>
          <a:blip r:embed="rId5"/>
          <a:srcRect r="79655"/>
          <a:stretch>
            <a:fillRect/>
          </a:stretch>
        </p:blipFill>
        <p:spPr bwMode="auto">
          <a:xfrm>
            <a:off x="642910" y="3643314"/>
            <a:ext cx="214314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Les-Petites-Herbes-forme-des-feuilles51"/>
          <p:cNvPicPr/>
          <p:nvPr/>
        </p:nvPicPr>
        <p:blipFill>
          <a:blip r:embed="rId5"/>
          <a:srcRect l="73167"/>
          <a:stretch>
            <a:fillRect/>
          </a:stretch>
        </p:blipFill>
        <p:spPr bwMode="auto">
          <a:xfrm>
            <a:off x="3929058" y="3643314"/>
            <a:ext cx="1974454" cy="287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Feuille - formes composées - planche 7"/>
          <p:cNvPicPr/>
          <p:nvPr/>
        </p:nvPicPr>
        <p:blipFill>
          <a:blip r:embed="rId6"/>
          <a:srcRect l="73906"/>
          <a:stretch>
            <a:fillRect/>
          </a:stretch>
        </p:blipFill>
        <p:spPr bwMode="auto">
          <a:xfrm>
            <a:off x="6500826" y="3643314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57687" t="29492" r="14861" b="30469"/>
          <a:stretch>
            <a:fillRect/>
          </a:stretch>
        </p:blipFill>
        <p:spPr bwMode="auto">
          <a:xfrm>
            <a:off x="3143239" y="3454717"/>
            <a:ext cx="3888981" cy="318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17533" t="29492" r="45681" b="30469"/>
          <a:stretch>
            <a:fillRect/>
          </a:stretch>
        </p:blipFill>
        <p:spPr bwMode="auto">
          <a:xfrm>
            <a:off x="2285984" y="138587"/>
            <a:ext cx="5286412" cy="323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e.maxicours.com/img/4/0/4/5/404582.jpg"/>
          <p:cNvPicPr>
            <a:picLocks noChangeAspect="1" noChangeArrowheads="1"/>
          </p:cNvPicPr>
          <p:nvPr/>
        </p:nvPicPr>
        <p:blipFill>
          <a:blip r:embed="rId2" cstate="print"/>
          <a:srcRect t="59683"/>
          <a:stretch>
            <a:fillRect/>
          </a:stretch>
        </p:blipFill>
        <p:spPr bwMode="auto">
          <a:xfrm>
            <a:off x="428596" y="428604"/>
            <a:ext cx="5634893" cy="4661710"/>
          </a:xfrm>
          <a:prstGeom prst="rect">
            <a:avLst/>
          </a:prstGeom>
          <a:noFill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572132" y="5715016"/>
            <a:ext cx="320384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Racines fasciculées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plantago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Racines vigoureuses - © Serge FABRIGOULE / SP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052736"/>
            <a:ext cx="3139638" cy="4590842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000100" y="5214950"/>
            <a:ext cx="3203848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Système racinaire pivotant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jardinsdugue.eu/wp-content/uploads/Feuille-planche-11.jpg"/>
          <p:cNvPicPr>
            <a:picLocks noChangeAspect="1" noChangeArrowheads="1"/>
          </p:cNvPicPr>
          <p:nvPr/>
        </p:nvPicPr>
        <p:blipFill>
          <a:blip r:embed="rId2"/>
          <a:srcRect r="45192"/>
          <a:stretch>
            <a:fillRect/>
          </a:stretch>
        </p:blipFill>
        <p:spPr bwMode="auto">
          <a:xfrm>
            <a:off x="2071670" y="43918"/>
            <a:ext cx="5429288" cy="3027892"/>
          </a:xfrm>
          <a:prstGeom prst="rect">
            <a:avLst/>
          </a:prstGeom>
          <a:noFill/>
        </p:spPr>
      </p:pic>
      <p:pic>
        <p:nvPicPr>
          <p:cNvPr id="5" name="Picture 2" descr="http://www.jardinsdugue.eu/wp-content/uploads/Feuille-planche-11.jpg"/>
          <p:cNvPicPr>
            <a:picLocks noChangeAspect="1" noChangeArrowheads="1"/>
          </p:cNvPicPr>
          <p:nvPr/>
        </p:nvPicPr>
        <p:blipFill>
          <a:blip r:embed="rId2"/>
          <a:srcRect l="55170"/>
          <a:stretch>
            <a:fillRect/>
          </a:stretch>
        </p:blipFill>
        <p:spPr bwMode="auto">
          <a:xfrm>
            <a:off x="2500298" y="3571876"/>
            <a:ext cx="4714844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jardinsdugue.eu/wp-content/uploads/feuille-planche-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775" y="71414"/>
            <a:ext cx="7719315" cy="6714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Feuilles laciniée</a:t>
            </a:r>
            <a:endParaRPr lang="fr-FR" sz="2400" dirty="0"/>
          </a:p>
        </p:txBody>
      </p:sp>
      <p:pic>
        <p:nvPicPr>
          <p:cNvPr id="1026" name="Picture 2" descr="http://www.lesarbres.fr/600/bouleau-lacinie.JPG"/>
          <p:cNvPicPr>
            <a:picLocks noChangeAspect="1" noChangeArrowheads="1"/>
          </p:cNvPicPr>
          <p:nvPr/>
        </p:nvPicPr>
        <p:blipFill>
          <a:blip r:embed="rId2"/>
          <a:srcRect t="10135"/>
          <a:stretch>
            <a:fillRect/>
          </a:stretch>
        </p:blipFill>
        <p:spPr bwMode="auto">
          <a:xfrm>
            <a:off x="1714480" y="1285860"/>
            <a:ext cx="5457825" cy="5067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s-Petites-Herbes-disposition-sur-la-tige1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14"/>
            <a:ext cx="85725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Les-Petites-Herbes-disposition-sur-la-tige2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429000"/>
            <a:ext cx="857256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jardinsdugue.eu/wp-content/uploads/Feuille-planche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881566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bio.tamu.edu/courses/biol301/stip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795882" cy="28622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7108" name="Picture 4" descr="flower side view close up calyx leaf upperside..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928934"/>
            <a:ext cx="4699690" cy="350046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851920" y="18864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Stipules</a:t>
            </a:r>
            <a:endParaRPr lang="fr-FR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</a:t>
            </a:r>
            <a:r>
              <a:rPr lang="fr-FR" dirty="0" err="1" smtClean="0"/>
              <a:t>ochréa</a:t>
            </a:r>
            <a:endParaRPr lang="fr-FR" dirty="0"/>
          </a:p>
        </p:txBody>
      </p:sp>
      <p:pic>
        <p:nvPicPr>
          <p:cNvPr id="137218" name="Picture 2" descr="http://idao.cirad.fr/content/adventoi/defs/ochrea_f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285992"/>
            <a:ext cx="4286250" cy="33337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Ligule </a:t>
            </a:r>
            <a:endParaRPr lang="fr-FR" dirty="0"/>
          </a:p>
        </p:txBody>
      </p:sp>
      <p:pic>
        <p:nvPicPr>
          <p:cNvPr id="138242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7053311" cy="4599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Afficher l'image d'origin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6103" y="1500174"/>
            <a:ext cx="6241960" cy="4268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mg.over-blog.com/500x333/1/05/11/92/Plantes/Tige-de-ble-avec-lig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1" y="580092"/>
            <a:ext cx="6764401" cy="450509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563888" y="558924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ligule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8400"/>
          <a:stretch>
            <a:fillRect/>
          </a:stretch>
        </p:blipFill>
        <p:spPr bwMode="auto">
          <a:xfrm>
            <a:off x="1428728" y="285728"/>
            <a:ext cx="621510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uilledis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7783"/>
            <a:ext cx="8061701" cy="4207101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81400" y="5000636"/>
            <a:ext cx="1676400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800" dirty="0">
                <a:solidFill>
                  <a:srgbClr val="FFFF00"/>
                </a:solidFill>
              </a:rPr>
              <a:t>Alternes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19200" y="5048920"/>
            <a:ext cx="2362200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800" dirty="0">
                <a:solidFill>
                  <a:srgbClr val="FFFF00"/>
                </a:solidFill>
              </a:rPr>
              <a:t>Opposées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0" y="4977482"/>
            <a:ext cx="2133600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800" dirty="0">
                <a:solidFill>
                  <a:srgbClr val="FFFF00"/>
                </a:solidFill>
              </a:rPr>
              <a:t>Verticillées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us.123rf.com/400wm/400/400/exsodus/exsodus1111/exsodus111100031/11546785-fleur-bourgeon-de-cactus-opuntia-avec-des-epines-sur-la-feuille-ver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854" y="1000108"/>
            <a:ext cx="6310104" cy="4732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3357554" y="600076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Feuille épine 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t2.gstatic.com/images?q=tbn:ANd9GcT_Jty0oUao05v4wfB-4mFTztW-_rpvm1freqAiZARqxVU_tHc6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248472" cy="3240080"/>
          </a:xfrm>
          <a:prstGeom prst="rect">
            <a:avLst/>
          </a:prstGeom>
          <a:noFill/>
        </p:spPr>
      </p:pic>
      <p:pic>
        <p:nvPicPr>
          <p:cNvPr id="50180" name="Picture 4" descr="http://t1.gstatic.com/images?q=tbn:ANd9GcQijhH7Wd7qkEm6giGtknsRh7VG30Aq-1SW9gTEM12-rojad3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4343" y="2753544"/>
            <a:ext cx="5479657" cy="410445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43608" y="501317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Feuille vrille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marysrosaries.com/collaboration/images/d/df/Phyllode_(PSF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1857375" cy="471487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427984" y="6926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FF00"/>
                </a:solidFill>
              </a:rPr>
              <a:t>phyllode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44824"/>
            <a:ext cx="47529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LA FLEUR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/>
          <a:srcRect l="30711" t="16360" r="29723" b="13751"/>
          <a:stretch>
            <a:fillRect/>
          </a:stretch>
        </p:blipFill>
        <p:spPr bwMode="auto">
          <a:xfrm>
            <a:off x="1042988" y="260350"/>
            <a:ext cx="6697662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8438" y="327025"/>
            <a:ext cx="6367462" cy="571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306513" y="6021388"/>
            <a:ext cx="6694487" cy="984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2400">
                <a:solidFill>
                  <a:srgbClr val="FFFFFF"/>
                </a:solidFill>
                <a:cs typeface="Lucida Sans Unicode" pitchFamily="34" charset="0"/>
              </a:rPr>
              <a:t>Les principales parties d'une fleur </a:t>
            </a:r>
          </a:p>
          <a:p>
            <a:pPr algn="ctr"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2400">
                <a:solidFill>
                  <a:srgbClr val="FFFFFF"/>
                </a:solidFill>
                <a:cs typeface="Lucida Sans Unicode" pitchFamily="34" charset="0"/>
              </a:rPr>
              <a:t>(Fleur de cerisier, Famille des Rosacées)</a:t>
            </a:r>
          </a:p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endParaRPr lang="en-GB" sz="1600">
              <a:solidFill>
                <a:srgbClr val="FFFFFF"/>
              </a:solidFill>
              <a:cs typeface="Lucida Sans Unicode" pitchFamily="34" charset="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4570413" y="327025"/>
            <a:ext cx="2125662" cy="488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858000" y="163513"/>
            <a:ext cx="1631950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cs typeface="Lucida Sans Unicode" pitchFamily="34" charset="0"/>
              </a:rPr>
              <a:t>anthère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0" y="488950"/>
            <a:ext cx="9794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</a:tabLst>
            </a:pPr>
            <a:r>
              <a:rPr lang="en-GB" sz="2000">
                <a:solidFill>
                  <a:srgbClr val="FFFFFF"/>
                </a:solidFill>
                <a:cs typeface="Lucida Sans Unicode" pitchFamily="34" charset="0"/>
              </a:rPr>
              <a:t>filet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4733925" y="654050"/>
            <a:ext cx="2124075" cy="8159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001000" y="327025"/>
            <a:ext cx="1588" cy="6540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8001000" y="488950"/>
            <a:ext cx="11430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</a:tabLst>
            </a:pPr>
            <a:r>
              <a:rPr lang="en-GB" sz="2000">
                <a:solidFill>
                  <a:srgbClr val="FFFFFF"/>
                </a:solidFill>
                <a:cs typeface="Lucida Sans Unicode" pitchFamily="34" charset="0"/>
              </a:rPr>
              <a:t>étamine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1139825" y="5062538"/>
            <a:ext cx="65722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1139825" y="1143000"/>
            <a:ext cx="3302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1141413" y="488950"/>
            <a:ext cx="1636712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979488" y="488950"/>
            <a:ext cx="1587" cy="47355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2613025"/>
            <a:ext cx="9810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</a:tabLst>
            </a:pPr>
            <a:r>
              <a:rPr lang="en-GB" sz="2000">
                <a:solidFill>
                  <a:srgbClr val="FFFFFF"/>
                </a:solidFill>
                <a:cs typeface="Lucida Sans Unicode" pitchFamily="34" charset="0"/>
              </a:rPr>
              <a:t>pistil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960563" y="5224463"/>
            <a:ext cx="979487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</a:tabLst>
            </a:pPr>
            <a:r>
              <a:rPr lang="en-GB" sz="1600">
                <a:solidFill>
                  <a:srgbClr val="FFFFFF"/>
                </a:solidFill>
                <a:cs typeface="Lucida Sans Unicode" pitchFamily="34" charset="0"/>
              </a:rPr>
              <a:t>(infère)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 flipV="1">
            <a:off x="4897438" y="4897438"/>
            <a:ext cx="1471612" cy="1666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367463" y="4899025"/>
            <a:ext cx="14700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cs typeface="Lucida Sans Unicode" pitchFamily="34" charset="0"/>
              </a:rPr>
              <a:t>réceptacle</a:t>
            </a: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3265488" y="5878513"/>
            <a:ext cx="11430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143000" y="5716588"/>
            <a:ext cx="2122488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GB" sz="2000">
                <a:solidFill>
                  <a:srgbClr val="FFFFFF"/>
                </a:solidFill>
                <a:cs typeface="Lucida Sans Unicode" pitchFamily="34" charset="0"/>
              </a:rPr>
              <a:t>Pédoncule floral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4" grpId="0" animBg="1"/>
      <p:bldP spid="4109" grpId="0" animBg="1"/>
      <p:bldP spid="4111" grpId="0"/>
      <p:bldP spid="4113" grpId="0"/>
      <p:bldP spid="41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t="6705"/>
          <a:stretch>
            <a:fillRect/>
          </a:stretch>
        </p:blipFill>
        <p:spPr bwMode="auto">
          <a:xfrm>
            <a:off x="358775" y="333375"/>
            <a:ext cx="8424863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Exemple : fleurs de Lys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28670"/>
            <a:ext cx="8208962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0" y="6381750"/>
            <a:ext cx="557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FFFF00"/>
                </a:solidFill>
              </a:rPr>
              <a:t>Hatier 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0" y="260350"/>
            <a:ext cx="42846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>
                <a:solidFill>
                  <a:srgbClr val="FFFF00"/>
                </a:solidFill>
              </a:rPr>
              <a:t>Les organes reproducteurs de la fleur de Lys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tatic.intellego.fr/uploads/1/1/1163/media/AAAABOTA/PHOTO%20DE%20RACINES%20ADVENTIVES%20%20DE%20MAIS%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6740633" cy="3785990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771800" y="5315198"/>
            <a:ext cx="3456384" cy="706090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Racines adventives</a:t>
            </a:r>
            <a:br>
              <a:rPr lang="fr-FR" sz="2400" b="1" dirty="0" smtClean="0">
                <a:solidFill>
                  <a:srgbClr val="FFFF00"/>
                </a:solidFill>
              </a:rPr>
            </a:br>
            <a:r>
              <a:rPr lang="fr-FR" sz="2400" b="1" dirty="0" smtClean="0">
                <a:solidFill>
                  <a:srgbClr val="FFFF00"/>
                </a:solidFill>
              </a:rPr>
              <a:t> mais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 descr="Résultat de recherche d'images pour &quot;fleur de fenou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0292" name="AutoShape 4" descr="Résultat de recherche d'images pour &quot;fleur de fenou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0294" name="AutoShape 6" descr="Résultat de recherche d'images pour &quot;fleur de fenou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0296" name="Picture 8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6774666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038988" cy="4681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leur_rose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339850"/>
            <a:ext cx="6418263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00400" y="5845175"/>
            <a:ext cx="213201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fr-FR" sz="2200" b="1">
                <a:cs typeface="Lucida Sans Unicode" pitchFamily="34" charset="0"/>
              </a:rPr>
              <a:t>Fleur complète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-142844" y="26064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 pièces stérile des angiospermes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316" t="30273" r="11603" b="20898"/>
          <a:stretch>
            <a:fillRect/>
          </a:stretch>
        </p:blipFill>
        <p:spPr bwMode="auto">
          <a:xfrm>
            <a:off x="142844" y="214314"/>
            <a:ext cx="8761121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92113" y="5649913"/>
            <a:ext cx="1836737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</a:pPr>
            <a:r>
              <a:rPr lang="en-GB" sz="1600">
                <a:solidFill>
                  <a:srgbClr val="FFFFFF"/>
                </a:solidFill>
                <a:cs typeface="Lucida Sans Unicode" pitchFamily="34" charset="0"/>
              </a:rPr>
              <a:t>Fleur zygomorphe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4963" y="488950"/>
            <a:ext cx="4300537" cy="604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60350" y="5911850"/>
            <a:ext cx="5226050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2000" b="1">
                <a:solidFill>
                  <a:srgbClr val="FFFFFF"/>
                </a:solidFill>
                <a:cs typeface="Lucida Sans Unicode" pitchFamily="34" charset="0"/>
              </a:rPr>
              <a:t>Une fleur actinomorphe (type 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63638"/>
            <a:ext cx="8651875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d7efa350463c358fe360f2b1e736fe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133600"/>
            <a:ext cx="367188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874963" y="293688"/>
            <a:ext cx="2767260" cy="44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algn="ctr"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fr-FR" sz="2500" b="1" dirty="0">
                <a:solidFill>
                  <a:schemeClr val="bg1">
                    <a:lumMod val="95000"/>
                  </a:schemeClr>
                </a:solidFill>
                <a:cs typeface="Lucida Sans Unicode" pitchFamily="34" charset="0"/>
              </a:rPr>
              <a:t>Symétrie de la fleur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11188" y="1125538"/>
            <a:ext cx="26035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fr-FR" sz="2200">
                <a:cs typeface="Lucida Sans Unicode" pitchFamily="34" charset="0"/>
              </a:rPr>
              <a:t>Fleur actinomorphe</a:t>
            </a:r>
          </a:p>
        </p:txBody>
      </p:sp>
      <p:pic>
        <p:nvPicPr>
          <p:cNvPr id="18437" name="Picture 5" descr="bdf0c9442a259632d85833325d1795d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44675"/>
            <a:ext cx="3887787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364163" y="1125538"/>
            <a:ext cx="244475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fr-FR" sz="2200">
                <a:cs typeface="Lucida Sans Unicode" pitchFamily="34" charset="0"/>
              </a:rPr>
              <a:t>Fleur zygomorphe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épa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981075"/>
            <a:ext cx="4487863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ZoneTexte 2"/>
          <p:cNvSpPr txBox="1">
            <a:spLocks noChangeArrowheads="1"/>
          </p:cNvSpPr>
          <p:nvPr/>
        </p:nvSpPr>
        <p:spPr bwMode="auto">
          <a:xfrm>
            <a:off x="2268538" y="5013325"/>
            <a:ext cx="6048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Fleur : </a:t>
            </a:r>
            <a:r>
              <a:rPr lang="fr-FR" b="1" i="1">
                <a:hlinkClick r:id="rId3" tooltip="Lilium longiflorum Thunb Lys de Pâques"/>
              </a:rPr>
              <a:t>Lilium longiflorum </a:t>
            </a:r>
            <a:r>
              <a:rPr lang="fr-FR" b="1">
                <a:hlinkClick r:id="rId3" tooltip="Lilium longiflorum Thunb Lys de Pâques"/>
              </a:rPr>
              <a:t>Thunb Lys de Pâques</a:t>
            </a:r>
            <a:r>
              <a:rPr lang="fr-FR" b="1"/>
              <a:t>.</a:t>
            </a:r>
            <a:br>
              <a:rPr lang="fr-FR" b="1"/>
            </a:br>
            <a:r>
              <a:rPr lang="fr-FR" b="1"/>
              <a:t>Fleur à six tépales, de couleur blanche, étamines dorées, couronnées par des anthères jaunes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-lemm.univ-lille1.fr/biologie/campus/Images/narc_ps2.jpg"/>
          <p:cNvPicPr>
            <a:picLocks noChangeAspect="1" noChangeArrowheads="1"/>
          </p:cNvPicPr>
          <p:nvPr/>
        </p:nvPicPr>
        <p:blipFill>
          <a:blip r:embed="rId2"/>
          <a:srcRect b="12399"/>
          <a:stretch>
            <a:fillRect/>
          </a:stretch>
        </p:blipFill>
        <p:spPr bwMode="auto">
          <a:xfrm>
            <a:off x="1403350" y="908050"/>
            <a:ext cx="60960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ZoneTexte 2"/>
          <p:cNvSpPr txBox="1">
            <a:spLocks noChangeArrowheads="1"/>
          </p:cNvSpPr>
          <p:nvPr/>
        </p:nvSpPr>
        <p:spPr bwMode="auto">
          <a:xfrm>
            <a:off x="3276600" y="5084763"/>
            <a:ext cx="230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La jonquille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 Daucus Caro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28604"/>
            <a:ext cx="3214710" cy="5336420"/>
          </a:xfrm>
          <a:prstGeom prst="rect">
            <a:avLst/>
          </a:prstGeom>
          <a:noFill/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6215074" y="3071810"/>
            <a:ext cx="238660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Racines tubérisée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carotte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nocueill.fr/imag_1/1_02buv_04.jpg"/>
          <p:cNvPicPr>
            <a:picLocks noChangeAspect="1" noChangeArrowheads="1"/>
          </p:cNvPicPr>
          <p:nvPr/>
        </p:nvPicPr>
        <p:blipFill>
          <a:blip r:embed="rId3"/>
          <a:srcRect b="7228"/>
          <a:stretch>
            <a:fillRect/>
          </a:stretch>
        </p:blipFill>
        <p:spPr bwMode="auto">
          <a:xfrm>
            <a:off x="2051050" y="1268413"/>
            <a:ext cx="48577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ZoneTexte 2"/>
          <p:cNvSpPr txBox="1">
            <a:spLocks noChangeArrowheads="1"/>
          </p:cNvSpPr>
          <p:nvPr/>
        </p:nvSpPr>
        <p:spPr bwMode="auto">
          <a:xfrm>
            <a:off x="2339975" y="5229225"/>
            <a:ext cx="4752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Tulipe à P</a:t>
            </a:r>
            <a:r>
              <a:rPr lang="fr-FR" b="1">
                <a:hlinkClick r:id="rId4" action="ppaction://hlinkfile" tooltip="Ensemble des tépales d’une fleur."/>
              </a:rPr>
              <a:t>érigone</a:t>
            </a:r>
            <a:r>
              <a:rPr lang="fr-FR" b="1"/>
              <a:t> à 6 </a:t>
            </a:r>
            <a:r>
              <a:rPr lang="fr-FR" b="1">
                <a:hlinkClick r:id="rId5" action="ppaction://hlinkfile" tooltip="Piéces florales caractéristiques chez les monocotylédones... Voir lexique..."/>
              </a:rPr>
              <a:t>tépales</a:t>
            </a:r>
            <a:r>
              <a:rPr lang="fr-FR" b="1"/>
              <a:t> de couleur plus ou moins jaune vif avec des reflets verts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7852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113" t="28750" r="17969" b="7500"/>
          <a:stretch>
            <a:fillRect/>
          </a:stretch>
        </p:blipFill>
        <p:spPr bwMode="auto">
          <a:xfrm>
            <a:off x="231091" y="500042"/>
            <a:ext cx="869862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19088"/>
            <a:ext cx="8208963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3238"/>
            <a:ext cx="38004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012950"/>
            <a:ext cx="4860925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Grp="1" noChangeArrowheads="1"/>
          </p:cNvSpPr>
          <p:nvPr>
            <p:ph type="title"/>
          </p:nvPr>
        </p:nvSpPr>
        <p:spPr>
          <a:xfrm>
            <a:off x="-142844" y="260648"/>
            <a:ext cx="9144000" cy="1143000"/>
          </a:xfrm>
        </p:spPr>
        <p:txBody>
          <a:bodyPr>
            <a:norm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fr-FR" sz="4000" b="1" dirty="0" smtClean="0"/>
              <a:t>Les pièces fertiles des angiospermes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57496"/>
            <a:ext cx="8229600" cy="1143000"/>
          </a:xfrm>
        </p:spPr>
        <p:txBody>
          <a:bodyPr/>
          <a:lstStyle/>
          <a:p>
            <a:r>
              <a:rPr lang="fr-FR" dirty="0" smtClean="0"/>
              <a:t>Androcée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fr-CA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Anthères et pollen attachés aux filets (avec stigmate au centre)</a:t>
            </a:r>
            <a:endParaRPr lang="en-US" sz="4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6867" name="Picture 5" descr="tuliprep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25" y="1676400"/>
            <a:ext cx="3457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fr-CA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Anthères et pollen attachés aux filets (avec stigmate au centre)</a:t>
            </a:r>
            <a:endParaRPr lang="en-US" sz="4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7891" name="Picture 5" descr="Stamens-and-pist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2388" y="1628775"/>
            <a:ext cx="3557587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QNa_CTpwm7HqyvawTbkALBTKjUA5lLCGTfrS83rbE8B58mzHx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95820"/>
            <a:ext cx="6572296" cy="5147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s://encrypted-tbn1.gstatic.com/images?q=tbn:ANd9GcTe1_41KwTbvPkTnAFJCWnZkj-Tz4Jk8cyKAZ24Jmw50ucga_b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92884"/>
            <a:ext cx="7572428" cy="5679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Les racines crampons</a:t>
            </a:r>
            <a:br>
              <a:rPr lang="fr-FR" sz="2400" b="1" dirty="0" smtClean="0">
                <a:solidFill>
                  <a:srgbClr val="FFFF00"/>
                </a:solidFill>
              </a:rPr>
            </a:br>
            <a:r>
              <a:rPr lang="fr-FR" sz="2400" b="1" dirty="0" smtClean="0">
                <a:solidFill>
                  <a:srgbClr val="FFFF00"/>
                </a:solidFill>
              </a:rPr>
              <a:t> lierre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1181" y="980729"/>
            <a:ext cx="5990520" cy="442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larousse.fr/encyclopedie/data/images/1010166-Coupe_dune_%C3%A9tam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71546"/>
            <a:ext cx="799623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690563"/>
            <a:ext cx="536257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2300" y="0"/>
            <a:ext cx="4711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0" y="0"/>
            <a:ext cx="5508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/>
              <a:t>Organes reproducteurs mâles</a:t>
            </a:r>
          </a:p>
        </p:txBody>
      </p: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268413"/>
            <a:ext cx="32035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'image d'origin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980728"/>
            <a:ext cx="7272808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71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r l'image d'origin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620688"/>
            <a:ext cx="662473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04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www.afd-ld.org/~fdp_bio/img/devel_anthere.gif"/>
          <p:cNvPicPr/>
          <p:nvPr/>
        </p:nvPicPr>
        <p:blipFill>
          <a:blip r:embed="rId2" cstate="print"/>
          <a:srcRect b="42752"/>
          <a:stretch>
            <a:fillRect/>
          </a:stretch>
        </p:blipFill>
        <p:spPr bwMode="auto">
          <a:xfrm>
            <a:off x="72009" y="404664"/>
            <a:ext cx="8892479" cy="5112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9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857496"/>
            <a:ext cx="8229600" cy="1143000"/>
          </a:xfrm>
        </p:spPr>
        <p:txBody>
          <a:bodyPr/>
          <a:lstStyle/>
          <a:p>
            <a:r>
              <a:rPr lang="fr-FR" dirty="0" smtClean="0"/>
              <a:t>Gynécée ou pistil</a:t>
            </a:r>
            <a:endParaRPr lang="fr-FR" dirty="0"/>
          </a:p>
        </p:txBody>
      </p:sp>
      <p:sp>
        <p:nvSpPr>
          <p:cNvPr id="142338" name="AutoShape 2" descr="http://www.flora-phyto.com/images/stigma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afd.be/~plant-ch/coton/images/sexualit/modrepro/cotonnier-268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571480"/>
            <a:ext cx="681152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s1.e-monsite.com/2009/09/02/09/92301041fleur-anatomy-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836613"/>
            <a:ext cx="8715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upload.wikimedia.org/wikipedia/commons/thumb/3/3a/Mature_flower_diagram_french.svg/440px-Mature_flower_diagram_french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8131168" cy="41764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t2.gstatic.com/images?q=tbn:ANd9GcTzSi6YuPT5D3iaBy1Kq3FOxR-udC51Yw-yrTRroZffZaxI4L4H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1648"/>
            <a:ext cx="6389879" cy="4829560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131840" y="5315198"/>
            <a:ext cx="238660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Racines suçoirs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Cuscute tomate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http://upload.wikimedia.org/wikipedia/commons/thumb/8/85/Amaryllis_stigma.jpg/220px-Amaryllis_stig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38" y="879475"/>
            <a:ext cx="182245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http://www.afd-ld.org/~fdp_bio/img/gynece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2082" y="548680"/>
            <a:ext cx="4782326" cy="4493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5060" name="ZoneTexte 6"/>
          <p:cNvSpPr txBox="1">
            <a:spLocks noChangeArrowheads="1"/>
          </p:cNvSpPr>
          <p:nvPr/>
        </p:nvSpPr>
        <p:spPr bwMode="auto">
          <a:xfrm>
            <a:off x="179388" y="5373688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a) union totale des ovaires, les styles demeurant indépendants - b) union totale des ovaires, union partielle des styles - c) union totale des ovaires et des styles, les stigmates demeurant libres - d) union totale des ovaires, styles et stigmates.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612188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15988"/>
            <a:ext cx="4408488" cy="431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915988"/>
            <a:ext cx="4244975" cy="431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054225" y="5300663"/>
            <a:ext cx="6694488" cy="106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2000" b="1">
                <a:solidFill>
                  <a:srgbClr val="FFFFFF"/>
                </a:solidFill>
                <a:cs typeface="Lucida Sans Unicode" pitchFamily="34" charset="0"/>
              </a:rPr>
              <a:t>Le lychnis dioïque, une plante dioïque.</a:t>
            </a:r>
          </a:p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600">
                <a:solidFill>
                  <a:srgbClr val="FFFFFF"/>
                </a:solidFill>
                <a:cs typeface="Lucida Sans Unicode" pitchFamily="34" charset="0"/>
              </a:rPr>
              <a:t>A gauche fleur femelle (5 stigmates visibles), </a:t>
            </a:r>
          </a:p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600">
                <a:solidFill>
                  <a:srgbClr val="FFFFFF"/>
                </a:solidFill>
                <a:cs typeface="Lucida Sans Unicode" pitchFamily="34" charset="0"/>
              </a:rPr>
              <a:t>à droite, fleur mâle (10 étamines)</a:t>
            </a:r>
          </a:p>
          <a:p>
            <a:pPr defTabSz="407988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600">
                <a:solidFill>
                  <a:srgbClr val="FFFFFF"/>
                </a:solidFill>
                <a:cs typeface="Lucida Sans Unicode" pitchFamily="34" charset="0"/>
              </a:rPr>
              <a:t>Famille des caryophyllacées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549275"/>
            <a:ext cx="245903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8"/>
          <p:cNvSpPr txBox="1">
            <a:spLocks noChangeArrowheads="1"/>
          </p:cNvSpPr>
          <p:nvPr/>
        </p:nvSpPr>
        <p:spPr bwMode="auto">
          <a:xfrm>
            <a:off x="0" y="6491288"/>
            <a:ext cx="55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900"/>
              <a:t>Hatier</a:t>
            </a:r>
            <a:r>
              <a:rPr lang="fr-FR"/>
              <a:t> </a:t>
            </a:r>
          </a:p>
        </p:txBody>
      </p: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928726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/>
              <a:t>Organes reproducteurs femelles, coupe longitudinale</a:t>
            </a:r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765175"/>
            <a:ext cx="4357687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"/>
          <p:cNvSpPr txBox="1">
            <a:spLocks noChangeArrowheads="1"/>
          </p:cNvSpPr>
          <p:nvPr/>
        </p:nvSpPr>
        <p:spPr bwMode="auto">
          <a:xfrm>
            <a:off x="714412" y="2571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/>
              <a:t>Organes reproducteurs femelles, coupe transversale</a:t>
            </a:r>
          </a:p>
        </p:txBody>
      </p:sp>
      <p:pic>
        <p:nvPicPr>
          <p:cNvPr id="491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47625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341438"/>
            <a:ext cx="43561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779" y="175505"/>
            <a:ext cx="2683512" cy="205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3" cstate="print"/>
          <a:srcRect l="58120" t="48840" r="21349" b="34748"/>
          <a:stretch>
            <a:fillRect/>
          </a:stretch>
        </p:blipFill>
        <p:spPr bwMode="auto">
          <a:xfrm>
            <a:off x="4716016" y="332656"/>
            <a:ext cx="2838333" cy="13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86843" y="1901418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</a:rPr>
              <a:t>Placentation pariétale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881" y="2441376"/>
            <a:ext cx="3217308" cy="2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 l="58120" t="30627" r="21349" b="52561"/>
          <a:stretch>
            <a:fillRect/>
          </a:stretch>
        </p:blipFill>
        <p:spPr bwMode="auto">
          <a:xfrm>
            <a:off x="4716016" y="2708820"/>
            <a:ext cx="2838333" cy="13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92027" y="4260272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</a:rPr>
              <a:t>Placentation axile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25144"/>
            <a:ext cx="2734750" cy="193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3" cstate="print"/>
          <a:srcRect l="58120" t="64452" r="21349" b="19136"/>
          <a:stretch>
            <a:fillRect/>
          </a:stretch>
        </p:blipFill>
        <p:spPr bwMode="auto">
          <a:xfrm>
            <a:off x="4723704" y="4993561"/>
            <a:ext cx="2838333" cy="13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473189" y="6369344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</a:rPr>
              <a:t>Placentation centrale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23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encrypted-tbn1.gstatic.com/images?q=tbn:ANd9GcSx2VRx2qefc-hWK-6HF_kCtr626R4CZvzMIxLU3VRvU_Ab7v5LU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582357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upload.wikimedia.org/wikipedia/commons/thumb/e/e2/Tulip_Tulipa_clusiana_%27Lady_Jane%27_Rock_Ledge_Flower_2000px.jpg/120px-Tulip_Tulipa_clusiana_%27Lady_Jane%27_Rock_Ledge_Flower_200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49275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http://sureaux.blogspirit.com/media/01/00/10893155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692150"/>
            <a:ext cx="40036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ZoneTexte 5"/>
          <p:cNvSpPr txBox="1">
            <a:spLocks noChangeArrowheads="1"/>
          </p:cNvSpPr>
          <p:nvPr/>
        </p:nvSpPr>
        <p:spPr bwMode="auto">
          <a:xfrm>
            <a:off x="3779838" y="333375"/>
            <a:ext cx="1871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Fleurs trimères</a:t>
            </a:r>
          </a:p>
        </p:txBody>
      </p:sp>
      <p:pic>
        <p:nvPicPr>
          <p:cNvPr id="30725" name="Picture 6" descr="http://www.nocueill.fr/imag_1/05_0571.jpg"/>
          <p:cNvPicPr>
            <a:picLocks noChangeAspect="1" noChangeArrowheads="1"/>
          </p:cNvPicPr>
          <p:nvPr/>
        </p:nvPicPr>
        <p:blipFill>
          <a:blip r:embed="rId4"/>
          <a:srcRect t="41776" b="10747"/>
          <a:stretch>
            <a:fillRect/>
          </a:stretch>
        </p:blipFill>
        <p:spPr bwMode="auto">
          <a:xfrm>
            <a:off x="323850" y="4508500"/>
            <a:ext cx="257492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ZoneTexte 7"/>
          <p:cNvSpPr txBox="1">
            <a:spLocks noChangeArrowheads="1"/>
          </p:cNvSpPr>
          <p:nvPr/>
        </p:nvSpPr>
        <p:spPr bwMode="auto">
          <a:xfrm>
            <a:off x="539750" y="3933825"/>
            <a:ext cx="287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Fleurs tétramères</a:t>
            </a:r>
          </a:p>
        </p:txBody>
      </p:sp>
      <p:pic>
        <p:nvPicPr>
          <p:cNvPr id="30727" name="Picture 8" descr="http://www-lemm.univ-lille1.fr/biologie/campus/Images/colza1.jpg"/>
          <p:cNvPicPr>
            <a:picLocks noChangeAspect="1" noChangeArrowheads="1"/>
          </p:cNvPicPr>
          <p:nvPr/>
        </p:nvPicPr>
        <p:blipFill>
          <a:blip r:embed="rId5"/>
          <a:srcRect l="43706" b="8652"/>
          <a:stretch>
            <a:fillRect/>
          </a:stretch>
        </p:blipFill>
        <p:spPr bwMode="auto">
          <a:xfrm>
            <a:off x="3059113" y="3500438"/>
            <a:ext cx="259238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0" descr="http://www.anthropologieenligne.com/images/pervenche_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4221163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ZoneTexte 10"/>
          <p:cNvSpPr txBox="1">
            <a:spLocks noChangeArrowheads="1"/>
          </p:cNvSpPr>
          <p:nvPr/>
        </p:nvSpPr>
        <p:spPr bwMode="auto">
          <a:xfrm>
            <a:off x="5940425" y="3716338"/>
            <a:ext cx="2879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Fleurs pentamères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 l="17020" t="13672" r="17642" b="9179"/>
          <a:stretch>
            <a:fillRect/>
          </a:stretch>
        </p:blipFill>
        <p:spPr bwMode="auto">
          <a:xfrm>
            <a:off x="285720" y="714356"/>
            <a:ext cx="850112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3042" y="2071678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/>
              <a:t>LE FRUIT 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4154</TotalTime>
  <Words>749</Words>
  <Application>Microsoft Office PowerPoint</Application>
  <PresentationFormat>Affichage à l'écran (4:3)</PresentationFormat>
  <Paragraphs>165</Paragraphs>
  <Slides>131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131</vt:i4>
      </vt:variant>
    </vt:vector>
  </HeadingPairs>
  <TitlesOfParts>
    <vt:vector size="139" baseType="lpstr">
      <vt:lpstr>Arial</vt:lpstr>
      <vt:lpstr>Calibri</vt:lpstr>
      <vt:lpstr>Lucida Sans Unicode</vt:lpstr>
      <vt:lpstr>mesNewRomanPS-BoldMT</vt:lpstr>
      <vt:lpstr>mesNewRomanPSMT</vt:lpstr>
      <vt:lpstr>StarSymbol</vt:lpstr>
      <vt:lpstr>Times New Roman</vt:lpstr>
      <vt:lpstr>Thème Office</vt:lpstr>
      <vt:lpstr>Présentation PowerPoint</vt:lpstr>
      <vt:lpstr>LA RACINE</vt:lpstr>
      <vt:lpstr>Présentation PowerPoint</vt:lpstr>
      <vt:lpstr>Présentation PowerPoint</vt:lpstr>
      <vt:lpstr>Présentation PowerPoint</vt:lpstr>
      <vt:lpstr>Racines adventives  mais</vt:lpstr>
      <vt:lpstr>Présentation PowerPoint</vt:lpstr>
      <vt:lpstr>Les racines crampons  lierre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Racines contreforts</vt:lpstr>
      <vt:lpstr>LA TIGE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plantes acaules</vt:lpstr>
      <vt:lpstr>Présentation PowerPoint</vt:lpstr>
      <vt:lpstr>LA FEUILLE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Feuilles laciniée</vt:lpstr>
      <vt:lpstr>Présentation PowerPoint</vt:lpstr>
      <vt:lpstr>Présentation PowerPoint</vt:lpstr>
      <vt:lpstr>Présentation PowerPoint</vt:lpstr>
      <vt:lpstr>L’ochréa</vt:lpstr>
      <vt:lpstr>Ligule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FLEUR</vt:lpstr>
      <vt:lpstr>Présentation PowerPoint</vt:lpstr>
      <vt:lpstr>Présentation PowerPoint</vt:lpstr>
      <vt:lpstr>Présentation PowerPoint</vt:lpstr>
      <vt:lpstr>Exemple : fleurs de Lys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pièces fertiles des angiospermes</vt:lpstr>
      <vt:lpstr>Androcée</vt:lpstr>
      <vt:lpstr>Anthères et pollen attachés aux filets (avec stigmate au centre)</vt:lpstr>
      <vt:lpstr>Anthères et pollen attachés aux filets (avec stigmate au centre)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Gynécée ou pistil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Fruits simples</vt:lpstr>
      <vt:lpstr>Faux fruits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 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ABD ALI</dc:creator>
  <cp:lastModifiedBy>hp</cp:lastModifiedBy>
  <cp:revision>125</cp:revision>
  <dcterms:created xsi:type="dcterms:W3CDTF">2012-04-20T12:26:16Z</dcterms:created>
  <dcterms:modified xsi:type="dcterms:W3CDTF">2020-04-10T14:47:10Z</dcterms:modified>
</cp:coreProperties>
</file>