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04" r:id="rId1"/>
  </p:sldMasterIdLst>
  <p:notesMasterIdLst>
    <p:notesMasterId r:id="rId74"/>
  </p:notesMasterIdLst>
  <p:sldIdLst>
    <p:sldId id="442" r:id="rId2"/>
    <p:sldId id="291" r:id="rId3"/>
    <p:sldId id="426" r:id="rId4"/>
    <p:sldId id="427" r:id="rId5"/>
    <p:sldId id="428" r:id="rId6"/>
    <p:sldId id="429" r:id="rId7"/>
    <p:sldId id="430" r:id="rId8"/>
    <p:sldId id="431" r:id="rId9"/>
    <p:sldId id="432" r:id="rId10"/>
    <p:sldId id="433" r:id="rId11"/>
    <p:sldId id="434" r:id="rId12"/>
    <p:sldId id="435" r:id="rId13"/>
    <p:sldId id="436" r:id="rId14"/>
    <p:sldId id="437" r:id="rId15"/>
    <p:sldId id="443" r:id="rId16"/>
    <p:sldId id="298" r:id="rId17"/>
    <p:sldId id="299" r:id="rId18"/>
    <p:sldId id="391" r:id="rId19"/>
    <p:sldId id="300" r:id="rId20"/>
    <p:sldId id="301" r:id="rId21"/>
    <p:sldId id="302" r:id="rId22"/>
    <p:sldId id="303" r:id="rId23"/>
    <p:sldId id="304" r:id="rId24"/>
    <p:sldId id="305" r:id="rId25"/>
    <p:sldId id="306" r:id="rId26"/>
    <p:sldId id="386" r:id="rId27"/>
    <p:sldId id="389" r:id="rId28"/>
    <p:sldId id="387" r:id="rId29"/>
    <p:sldId id="390" r:id="rId30"/>
    <p:sldId id="309" r:id="rId31"/>
    <p:sldId id="310" r:id="rId32"/>
    <p:sldId id="366" r:id="rId33"/>
    <p:sldId id="367" r:id="rId34"/>
    <p:sldId id="311" r:id="rId35"/>
    <p:sldId id="312" r:id="rId36"/>
    <p:sldId id="313" r:id="rId37"/>
    <p:sldId id="438" r:id="rId38"/>
    <p:sldId id="441" r:id="rId39"/>
    <p:sldId id="440" r:id="rId40"/>
    <p:sldId id="316" r:id="rId41"/>
    <p:sldId id="370" r:id="rId42"/>
    <p:sldId id="317" r:id="rId43"/>
    <p:sldId id="315" r:id="rId44"/>
    <p:sldId id="392" r:id="rId45"/>
    <p:sldId id="385" r:id="rId46"/>
    <p:sldId id="314" r:id="rId47"/>
    <p:sldId id="318" r:id="rId48"/>
    <p:sldId id="319" r:id="rId49"/>
    <p:sldId id="320" r:id="rId50"/>
    <p:sldId id="321" r:id="rId51"/>
    <p:sldId id="322" r:id="rId52"/>
    <p:sldId id="323" r:id="rId53"/>
    <p:sldId id="324" r:id="rId54"/>
    <p:sldId id="325" r:id="rId55"/>
    <p:sldId id="326" r:id="rId56"/>
    <p:sldId id="327" r:id="rId57"/>
    <p:sldId id="328" r:id="rId58"/>
    <p:sldId id="371" r:id="rId59"/>
    <p:sldId id="372" r:id="rId60"/>
    <p:sldId id="374" r:id="rId61"/>
    <p:sldId id="375" r:id="rId62"/>
    <p:sldId id="376" r:id="rId63"/>
    <p:sldId id="411" r:id="rId64"/>
    <p:sldId id="407" r:id="rId65"/>
    <p:sldId id="408" r:id="rId66"/>
    <p:sldId id="409" r:id="rId67"/>
    <p:sldId id="410" r:id="rId68"/>
    <p:sldId id="439" r:id="rId69"/>
    <p:sldId id="394" r:id="rId70"/>
    <p:sldId id="395" r:id="rId71"/>
    <p:sldId id="396" r:id="rId72"/>
    <p:sldId id="397"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F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3310" autoAdjust="0"/>
  </p:normalViewPr>
  <p:slideViewPr>
    <p:cSldViewPr>
      <p:cViewPr varScale="1">
        <p:scale>
          <a:sx n="76" d="100"/>
          <a:sy n="76" d="100"/>
        </p:scale>
        <p:origin x="12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327DB-62DA-4B82-84D4-EBCC9424AE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3FE8464-4CF0-4872-BB48-341909D7DCFD}">
      <dgm:prSet phldrT="[Texte]"/>
      <dgm:spPr/>
      <dgm:t>
        <a:bodyPr/>
        <a:lstStyle/>
        <a:p>
          <a:r>
            <a:rPr lang="fr-FR" dirty="0" err="1" smtClean="0">
              <a:solidFill>
                <a:schemeClr val="tx1"/>
              </a:solidFill>
            </a:rPr>
            <a:t>Microécosystème</a:t>
          </a:r>
          <a:r>
            <a:rPr lang="fr-FR" dirty="0" smtClean="0">
              <a:solidFill>
                <a:schemeClr val="tx1"/>
              </a:solidFill>
            </a:rPr>
            <a:t> (Ex: Arbre)</a:t>
          </a:r>
          <a:endParaRPr lang="fr-FR" dirty="0">
            <a:solidFill>
              <a:schemeClr val="tx1"/>
            </a:solidFill>
          </a:endParaRPr>
        </a:p>
      </dgm:t>
    </dgm:pt>
    <dgm:pt modelId="{8017BDF1-3531-4BF8-9C05-2A9EAF848F70}" type="parTrans" cxnId="{4EC17E6F-2611-4FFF-A7F7-9454CC5CCE55}">
      <dgm:prSet/>
      <dgm:spPr/>
      <dgm:t>
        <a:bodyPr/>
        <a:lstStyle/>
        <a:p>
          <a:endParaRPr lang="fr-FR">
            <a:solidFill>
              <a:schemeClr val="tx1"/>
            </a:solidFill>
          </a:endParaRPr>
        </a:p>
      </dgm:t>
    </dgm:pt>
    <dgm:pt modelId="{76EFCACD-3721-47D9-BC42-0B2FF8C7F799}" type="sibTrans" cxnId="{4EC17E6F-2611-4FFF-A7F7-9454CC5CCE55}">
      <dgm:prSet/>
      <dgm:spPr/>
      <dgm:t>
        <a:bodyPr/>
        <a:lstStyle/>
        <a:p>
          <a:endParaRPr lang="fr-FR">
            <a:solidFill>
              <a:schemeClr val="tx1"/>
            </a:solidFill>
          </a:endParaRPr>
        </a:p>
      </dgm:t>
    </dgm:pt>
    <dgm:pt modelId="{66694A49-D319-4E93-AC6D-03718FDB07A4}">
      <dgm:prSet phldrT="[Texte]"/>
      <dgm:spPr/>
      <dgm:t>
        <a:bodyPr/>
        <a:lstStyle/>
        <a:p>
          <a:r>
            <a:rPr lang="fr-FR" dirty="0" err="1" smtClean="0">
              <a:solidFill>
                <a:schemeClr val="tx1"/>
              </a:solidFill>
            </a:rPr>
            <a:t>Mésoécosystème</a:t>
          </a:r>
          <a:r>
            <a:rPr lang="fr-FR" dirty="0" smtClean="0">
              <a:solidFill>
                <a:schemeClr val="tx1"/>
              </a:solidFill>
            </a:rPr>
            <a:t> (Ex: Foret)</a:t>
          </a:r>
          <a:endParaRPr lang="fr-FR" dirty="0">
            <a:solidFill>
              <a:schemeClr val="tx1"/>
            </a:solidFill>
          </a:endParaRPr>
        </a:p>
      </dgm:t>
    </dgm:pt>
    <dgm:pt modelId="{C1BEDD7B-6CDE-4966-A31A-509002C4CAAD}" type="parTrans" cxnId="{7B778F98-87BA-4DF2-A719-CD7F6C9EA2CB}">
      <dgm:prSet/>
      <dgm:spPr/>
      <dgm:t>
        <a:bodyPr/>
        <a:lstStyle/>
        <a:p>
          <a:endParaRPr lang="fr-FR">
            <a:solidFill>
              <a:schemeClr val="tx1"/>
            </a:solidFill>
          </a:endParaRPr>
        </a:p>
      </dgm:t>
    </dgm:pt>
    <dgm:pt modelId="{CF181085-4B6A-4A3D-8B29-51593CAFBABD}" type="sibTrans" cxnId="{7B778F98-87BA-4DF2-A719-CD7F6C9EA2CB}">
      <dgm:prSet/>
      <dgm:spPr/>
      <dgm:t>
        <a:bodyPr/>
        <a:lstStyle/>
        <a:p>
          <a:endParaRPr lang="fr-FR">
            <a:solidFill>
              <a:schemeClr val="tx1"/>
            </a:solidFill>
          </a:endParaRPr>
        </a:p>
      </dgm:t>
    </dgm:pt>
    <dgm:pt modelId="{1DBEF575-6D25-460F-8BA2-A4747651F6DF}">
      <dgm:prSet phldrT="[Texte]"/>
      <dgm:spPr/>
      <dgm:t>
        <a:bodyPr/>
        <a:lstStyle/>
        <a:p>
          <a:r>
            <a:rPr lang="fr-FR" dirty="0" err="1" smtClean="0">
              <a:solidFill>
                <a:schemeClr val="tx1"/>
              </a:solidFill>
            </a:rPr>
            <a:t>Macroécosystème</a:t>
          </a:r>
          <a:r>
            <a:rPr lang="fr-FR" dirty="0" smtClean="0">
              <a:solidFill>
                <a:schemeClr val="tx1"/>
              </a:solidFill>
            </a:rPr>
            <a:t> (Ex: Région)</a:t>
          </a:r>
          <a:endParaRPr lang="fr-FR" dirty="0">
            <a:solidFill>
              <a:schemeClr val="tx1"/>
            </a:solidFill>
          </a:endParaRPr>
        </a:p>
      </dgm:t>
    </dgm:pt>
    <dgm:pt modelId="{508F7A57-3335-49F9-ACF2-38AE7DA24BF3}" type="parTrans" cxnId="{93D9E8E2-E2A0-4D76-A292-28BD8BB5B644}">
      <dgm:prSet/>
      <dgm:spPr/>
      <dgm:t>
        <a:bodyPr/>
        <a:lstStyle/>
        <a:p>
          <a:endParaRPr lang="fr-FR">
            <a:solidFill>
              <a:schemeClr val="tx1"/>
            </a:solidFill>
          </a:endParaRPr>
        </a:p>
      </dgm:t>
    </dgm:pt>
    <dgm:pt modelId="{671AF507-7700-47F4-93ED-C77D6822269F}" type="sibTrans" cxnId="{93D9E8E2-E2A0-4D76-A292-28BD8BB5B644}">
      <dgm:prSet/>
      <dgm:spPr/>
      <dgm:t>
        <a:bodyPr/>
        <a:lstStyle/>
        <a:p>
          <a:endParaRPr lang="fr-FR">
            <a:solidFill>
              <a:schemeClr val="tx1"/>
            </a:solidFill>
          </a:endParaRPr>
        </a:p>
      </dgm:t>
    </dgm:pt>
    <dgm:pt modelId="{BAE546A0-8029-4A34-8AAC-B101C7B802A8}" type="pres">
      <dgm:prSet presAssocID="{339327DB-62DA-4B82-84D4-EBCC9424AED6}" presName="linear" presStyleCnt="0">
        <dgm:presLayoutVars>
          <dgm:dir/>
          <dgm:animLvl val="lvl"/>
          <dgm:resizeHandles val="exact"/>
        </dgm:presLayoutVars>
      </dgm:prSet>
      <dgm:spPr/>
      <dgm:t>
        <a:bodyPr/>
        <a:lstStyle/>
        <a:p>
          <a:endParaRPr lang="fr-FR"/>
        </a:p>
      </dgm:t>
    </dgm:pt>
    <dgm:pt modelId="{1CA4B918-17F6-4193-AC41-8E972A7A74E1}" type="pres">
      <dgm:prSet presAssocID="{F3FE8464-4CF0-4872-BB48-341909D7DCFD}" presName="parentLin" presStyleCnt="0"/>
      <dgm:spPr/>
    </dgm:pt>
    <dgm:pt modelId="{7AA2EDDE-F4D1-4285-B7E6-BBC7FC9DF9DE}" type="pres">
      <dgm:prSet presAssocID="{F3FE8464-4CF0-4872-BB48-341909D7DCFD}" presName="parentLeftMargin" presStyleLbl="node1" presStyleIdx="0" presStyleCnt="3"/>
      <dgm:spPr/>
      <dgm:t>
        <a:bodyPr/>
        <a:lstStyle/>
        <a:p>
          <a:endParaRPr lang="fr-FR"/>
        </a:p>
      </dgm:t>
    </dgm:pt>
    <dgm:pt modelId="{9DACAD7F-18E8-44A8-A644-26611CB99F1B}" type="pres">
      <dgm:prSet presAssocID="{F3FE8464-4CF0-4872-BB48-341909D7DCFD}" presName="parentText" presStyleLbl="node1" presStyleIdx="0" presStyleCnt="3">
        <dgm:presLayoutVars>
          <dgm:chMax val="0"/>
          <dgm:bulletEnabled val="1"/>
        </dgm:presLayoutVars>
      </dgm:prSet>
      <dgm:spPr/>
      <dgm:t>
        <a:bodyPr/>
        <a:lstStyle/>
        <a:p>
          <a:endParaRPr lang="fr-FR"/>
        </a:p>
      </dgm:t>
    </dgm:pt>
    <dgm:pt modelId="{4711ABC2-D067-4CD4-A00D-060365E38E6F}" type="pres">
      <dgm:prSet presAssocID="{F3FE8464-4CF0-4872-BB48-341909D7DCFD}" presName="negativeSpace" presStyleCnt="0"/>
      <dgm:spPr/>
    </dgm:pt>
    <dgm:pt modelId="{F41F5A60-BA5C-42B2-80B2-0FEAEE169603}" type="pres">
      <dgm:prSet presAssocID="{F3FE8464-4CF0-4872-BB48-341909D7DCFD}" presName="childText" presStyleLbl="conFgAcc1" presStyleIdx="0" presStyleCnt="3">
        <dgm:presLayoutVars>
          <dgm:bulletEnabled val="1"/>
        </dgm:presLayoutVars>
      </dgm:prSet>
      <dgm:spPr/>
    </dgm:pt>
    <dgm:pt modelId="{A148747E-D541-46FD-94E1-EC82D97E1FC9}" type="pres">
      <dgm:prSet presAssocID="{76EFCACD-3721-47D9-BC42-0B2FF8C7F799}" presName="spaceBetweenRectangles" presStyleCnt="0"/>
      <dgm:spPr/>
    </dgm:pt>
    <dgm:pt modelId="{287A1A8D-5B3C-4B8F-850D-D9D477322BD5}" type="pres">
      <dgm:prSet presAssocID="{66694A49-D319-4E93-AC6D-03718FDB07A4}" presName="parentLin" presStyleCnt="0"/>
      <dgm:spPr/>
    </dgm:pt>
    <dgm:pt modelId="{491C6471-E07A-41B0-9038-8F69EEB609F8}" type="pres">
      <dgm:prSet presAssocID="{66694A49-D319-4E93-AC6D-03718FDB07A4}" presName="parentLeftMargin" presStyleLbl="node1" presStyleIdx="0" presStyleCnt="3"/>
      <dgm:spPr/>
      <dgm:t>
        <a:bodyPr/>
        <a:lstStyle/>
        <a:p>
          <a:endParaRPr lang="fr-FR"/>
        </a:p>
      </dgm:t>
    </dgm:pt>
    <dgm:pt modelId="{81AD7F3B-E234-4457-BFA5-188E74EDC2D3}" type="pres">
      <dgm:prSet presAssocID="{66694A49-D319-4E93-AC6D-03718FDB07A4}" presName="parentText" presStyleLbl="node1" presStyleIdx="1" presStyleCnt="3">
        <dgm:presLayoutVars>
          <dgm:chMax val="0"/>
          <dgm:bulletEnabled val="1"/>
        </dgm:presLayoutVars>
      </dgm:prSet>
      <dgm:spPr/>
      <dgm:t>
        <a:bodyPr/>
        <a:lstStyle/>
        <a:p>
          <a:endParaRPr lang="fr-FR"/>
        </a:p>
      </dgm:t>
    </dgm:pt>
    <dgm:pt modelId="{301A3A73-9218-47E7-9383-E1E2E9742044}" type="pres">
      <dgm:prSet presAssocID="{66694A49-D319-4E93-AC6D-03718FDB07A4}" presName="negativeSpace" presStyleCnt="0"/>
      <dgm:spPr/>
    </dgm:pt>
    <dgm:pt modelId="{FE127E3F-FD43-48FA-BFB9-E2611EDF397F}" type="pres">
      <dgm:prSet presAssocID="{66694A49-D319-4E93-AC6D-03718FDB07A4}" presName="childText" presStyleLbl="conFgAcc1" presStyleIdx="1" presStyleCnt="3">
        <dgm:presLayoutVars>
          <dgm:bulletEnabled val="1"/>
        </dgm:presLayoutVars>
      </dgm:prSet>
      <dgm:spPr/>
    </dgm:pt>
    <dgm:pt modelId="{BCE09BD6-7B59-4D6C-9B8D-68F0CD4BBCE5}" type="pres">
      <dgm:prSet presAssocID="{CF181085-4B6A-4A3D-8B29-51593CAFBABD}" presName="spaceBetweenRectangles" presStyleCnt="0"/>
      <dgm:spPr/>
    </dgm:pt>
    <dgm:pt modelId="{5918D901-9C30-4080-8DDA-77681F515361}" type="pres">
      <dgm:prSet presAssocID="{1DBEF575-6D25-460F-8BA2-A4747651F6DF}" presName="parentLin" presStyleCnt="0"/>
      <dgm:spPr/>
    </dgm:pt>
    <dgm:pt modelId="{6F69B62E-5520-417E-BBC8-9C04BBBE8F2D}" type="pres">
      <dgm:prSet presAssocID="{1DBEF575-6D25-460F-8BA2-A4747651F6DF}" presName="parentLeftMargin" presStyleLbl="node1" presStyleIdx="1" presStyleCnt="3"/>
      <dgm:spPr/>
      <dgm:t>
        <a:bodyPr/>
        <a:lstStyle/>
        <a:p>
          <a:endParaRPr lang="fr-FR"/>
        </a:p>
      </dgm:t>
    </dgm:pt>
    <dgm:pt modelId="{BA3B8B57-96BD-40A2-85FE-E5981F23E2A3}" type="pres">
      <dgm:prSet presAssocID="{1DBEF575-6D25-460F-8BA2-A4747651F6DF}" presName="parentText" presStyleLbl="node1" presStyleIdx="2" presStyleCnt="3">
        <dgm:presLayoutVars>
          <dgm:chMax val="0"/>
          <dgm:bulletEnabled val="1"/>
        </dgm:presLayoutVars>
      </dgm:prSet>
      <dgm:spPr/>
      <dgm:t>
        <a:bodyPr/>
        <a:lstStyle/>
        <a:p>
          <a:endParaRPr lang="fr-FR"/>
        </a:p>
      </dgm:t>
    </dgm:pt>
    <dgm:pt modelId="{EC9B0643-4AFB-4BDA-9DFD-9730C7252643}" type="pres">
      <dgm:prSet presAssocID="{1DBEF575-6D25-460F-8BA2-A4747651F6DF}" presName="negativeSpace" presStyleCnt="0"/>
      <dgm:spPr/>
    </dgm:pt>
    <dgm:pt modelId="{D8F7E50B-9FBA-435C-B6F3-74BBF0538FA2}" type="pres">
      <dgm:prSet presAssocID="{1DBEF575-6D25-460F-8BA2-A4747651F6DF}" presName="childText" presStyleLbl="conFgAcc1" presStyleIdx="2" presStyleCnt="3">
        <dgm:presLayoutVars>
          <dgm:bulletEnabled val="1"/>
        </dgm:presLayoutVars>
      </dgm:prSet>
      <dgm:spPr/>
    </dgm:pt>
  </dgm:ptLst>
  <dgm:cxnLst>
    <dgm:cxn modelId="{156EE0FD-5396-4C8D-B027-9726ACED33A3}" type="presOf" srcId="{1DBEF575-6D25-460F-8BA2-A4747651F6DF}" destId="{6F69B62E-5520-417E-BBC8-9C04BBBE8F2D}" srcOrd="0" destOrd="0" presId="urn:microsoft.com/office/officeart/2005/8/layout/list1"/>
    <dgm:cxn modelId="{CAD5816C-9193-4E52-B457-3009B5C4FACB}" type="presOf" srcId="{1DBEF575-6D25-460F-8BA2-A4747651F6DF}" destId="{BA3B8B57-96BD-40A2-85FE-E5981F23E2A3}" srcOrd="1" destOrd="0" presId="urn:microsoft.com/office/officeart/2005/8/layout/list1"/>
    <dgm:cxn modelId="{CADDEAC5-D142-4088-88C8-0FC78D2683E5}" type="presOf" srcId="{66694A49-D319-4E93-AC6D-03718FDB07A4}" destId="{81AD7F3B-E234-4457-BFA5-188E74EDC2D3}" srcOrd="1" destOrd="0" presId="urn:microsoft.com/office/officeart/2005/8/layout/list1"/>
    <dgm:cxn modelId="{40FB858B-B72B-4D8B-B1F8-7669F2A6F9A0}" type="presOf" srcId="{66694A49-D319-4E93-AC6D-03718FDB07A4}" destId="{491C6471-E07A-41B0-9038-8F69EEB609F8}" srcOrd="0" destOrd="0" presId="urn:microsoft.com/office/officeart/2005/8/layout/list1"/>
    <dgm:cxn modelId="{2740C4E4-218C-4B06-AD3B-837CF4FA3274}" type="presOf" srcId="{339327DB-62DA-4B82-84D4-EBCC9424AED6}" destId="{BAE546A0-8029-4A34-8AAC-B101C7B802A8}" srcOrd="0" destOrd="0" presId="urn:microsoft.com/office/officeart/2005/8/layout/list1"/>
    <dgm:cxn modelId="{93D9E8E2-E2A0-4D76-A292-28BD8BB5B644}" srcId="{339327DB-62DA-4B82-84D4-EBCC9424AED6}" destId="{1DBEF575-6D25-460F-8BA2-A4747651F6DF}" srcOrd="2" destOrd="0" parTransId="{508F7A57-3335-49F9-ACF2-38AE7DA24BF3}" sibTransId="{671AF507-7700-47F4-93ED-C77D6822269F}"/>
    <dgm:cxn modelId="{178289F1-DAD9-443B-AC78-4EE6CA0B538A}" type="presOf" srcId="{F3FE8464-4CF0-4872-BB48-341909D7DCFD}" destId="{9DACAD7F-18E8-44A8-A644-26611CB99F1B}" srcOrd="1" destOrd="0" presId="urn:microsoft.com/office/officeart/2005/8/layout/list1"/>
    <dgm:cxn modelId="{7B778F98-87BA-4DF2-A719-CD7F6C9EA2CB}" srcId="{339327DB-62DA-4B82-84D4-EBCC9424AED6}" destId="{66694A49-D319-4E93-AC6D-03718FDB07A4}" srcOrd="1" destOrd="0" parTransId="{C1BEDD7B-6CDE-4966-A31A-509002C4CAAD}" sibTransId="{CF181085-4B6A-4A3D-8B29-51593CAFBABD}"/>
    <dgm:cxn modelId="{4EC17E6F-2611-4FFF-A7F7-9454CC5CCE55}" srcId="{339327DB-62DA-4B82-84D4-EBCC9424AED6}" destId="{F3FE8464-4CF0-4872-BB48-341909D7DCFD}" srcOrd="0" destOrd="0" parTransId="{8017BDF1-3531-4BF8-9C05-2A9EAF848F70}" sibTransId="{76EFCACD-3721-47D9-BC42-0B2FF8C7F799}"/>
    <dgm:cxn modelId="{C8360AD6-CA80-4B1A-83AB-F211C3935510}" type="presOf" srcId="{F3FE8464-4CF0-4872-BB48-341909D7DCFD}" destId="{7AA2EDDE-F4D1-4285-B7E6-BBC7FC9DF9DE}" srcOrd="0" destOrd="0" presId="urn:microsoft.com/office/officeart/2005/8/layout/list1"/>
    <dgm:cxn modelId="{D0AD0297-0237-43B5-B884-73BE3AFDA4BC}" type="presParOf" srcId="{BAE546A0-8029-4A34-8AAC-B101C7B802A8}" destId="{1CA4B918-17F6-4193-AC41-8E972A7A74E1}" srcOrd="0" destOrd="0" presId="urn:microsoft.com/office/officeart/2005/8/layout/list1"/>
    <dgm:cxn modelId="{4EB9C313-5173-4779-8ECC-132FE994521B}" type="presParOf" srcId="{1CA4B918-17F6-4193-AC41-8E972A7A74E1}" destId="{7AA2EDDE-F4D1-4285-B7E6-BBC7FC9DF9DE}" srcOrd="0" destOrd="0" presId="urn:microsoft.com/office/officeart/2005/8/layout/list1"/>
    <dgm:cxn modelId="{F95634FF-ADE6-4E31-A28E-A09113BD2E3C}" type="presParOf" srcId="{1CA4B918-17F6-4193-AC41-8E972A7A74E1}" destId="{9DACAD7F-18E8-44A8-A644-26611CB99F1B}" srcOrd="1" destOrd="0" presId="urn:microsoft.com/office/officeart/2005/8/layout/list1"/>
    <dgm:cxn modelId="{881C49B9-D0EF-419D-A2F2-5C295D6B9585}" type="presParOf" srcId="{BAE546A0-8029-4A34-8AAC-B101C7B802A8}" destId="{4711ABC2-D067-4CD4-A00D-060365E38E6F}" srcOrd="1" destOrd="0" presId="urn:microsoft.com/office/officeart/2005/8/layout/list1"/>
    <dgm:cxn modelId="{F0346B9D-5D6F-42BF-B3F0-09A80B878AFD}" type="presParOf" srcId="{BAE546A0-8029-4A34-8AAC-B101C7B802A8}" destId="{F41F5A60-BA5C-42B2-80B2-0FEAEE169603}" srcOrd="2" destOrd="0" presId="urn:microsoft.com/office/officeart/2005/8/layout/list1"/>
    <dgm:cxn modelId="{DAD6B118-0E3A-4BEA-94A6-AE63201BDEAE}" type="presParOf" srcId="{BAE546A0-8029-4A34-8AAC-B101C7B802A8}" destId="{A148747E-D541-46FD-94E1-EC82D97E1FC9}" srcOrd="3" destOrd="0" presId="urn:microsoft.com/office/officeart/2005/8/layout/list1"/>
    <dgm:cxn modelId="{C04D9274-3437-43EC-9535-D3899F298094}" type="presParOf" srcId="{BAE546A0-8029-4A34-8AAC-B101C7B802A8}" destId="{287A1A8D-5B3C-4B8F-850D-D9D477322BD5}" srcOrd="4" destOrd="0" presId="urn:microsoft.com/office/officeart/2005/8/layout/list1"/>
    <dgm:cxn modelId="{83E0702D-3CEA-415F-A43E-DF1813D5D158}" type="presParOf" srcId="{287A1A8D-5B3C-4B8F-850D-D9D477322BD5}" destId="{491C6471-E07A-41B0-9038-8F69EEB609F8}" srcOrd="0" destOrd="0" presId="urn:microsoft.com/office/officeart/2005/8/layout/list1"/>
    <dgm:cxn modelId="{081E3376-94BD-4171-B48B-45424D3C8505}" type="presParOf" srcId="{287A1A8D-5B3C-4B8F-850D-D9D477322BD5}" destId="{81AD7F3B-E234-4457-BFA5-188E74EDC2D3}" srcOrd="1" destOrd="0" presId="urn:microsoft.com/office/officeart/2005/8/layout/list1"/>
    <dgm:cxn modelId="{48790448-08C6-4A0B-9D49-B72A617541DD}" type="presParOf" srcId="{BAE546A0-8029-4A34-8AAC-B101C7B802A8}" destId="{301A3A73-9218-47E7-9383-E1E2E9742044}" srcOrd="5" destOrd="0" presId="urn:microsoft.com/office/officeart/2005/8/layout/list1"/>
    <dgm:cxn modelId="{EDB9A133-C39C-4BA9-8F09-C55A2C4F1389}" type="presParOf" srcId="{BAE546A0-8029-4A34-8AAC-B101C7B802A8}" destId="{FE127E3F-FD43-48FA-BFB9-E2611EDF397F}" srcOrd="6" destOrd="0" presId="urn:microsoft.com/office/officeart/2005/8/layout/list1"/>
    <dgm:cxn modelId="{769F6E0F-7FEC-4B92-9A92-08DC06CCADA9}" type="presParOf" srcId="{BAE546A0-8029-4A34-8AAC-B101C7B802A8}" destId="{BCE09BD6-7B59-4D6C-9B8D-68F0CD4BBCE5}" srcOrd="7" destOrd="0" presId="urn:microsoft.com/office/officeart/2005/8/layout/list1"/>
    <dgm:cxn modelId="{C642A191-0A50-406C-9903-EEAA220257C4}" type="presParOf" srcId="{BAE546A0-8029-4A34-8AAC-B101C7B802A8}" destId="{5918D901-9C30-4080-8DDA-77681F515361}" srcOrd="8" destOrd="0" presId="urn:microsoft.com/office/officeart/2005/8/layout/list1"/>
    <dgm:cxn modelId="{28FD3E7E-43CB-4DBF-88EE-83A033A54C30}" type="presParOf" srcId="{5918D901-9C30-4080-8DDA-77681F515361}" destId="{6F69B62E-5520-417E-BBC8-9C04BBBE8F2D}" srcOrd="0" destOrd="0" presId="urn:microsoft.com/office/officeart/2005/8/layout/list1"/>
    <dgm:cxn modelId="{D0B24498-7D3F-4958-BBAA-FD79E0225D63}" type="presParOf" srcId="{5918D901-9C30-4080-8DDA-77681F515361}" destId="{BA3B8B57-96BD-40A2-85FE-E5981F23E2A3}" srcOrd="1" destOrd="0" presId="urn:microsoft.com/office/officeart/2005/8/layout/list1"/>
    <dgm:cxn modelId="{D45032D3-9C35-47C3-86E0-F62180AD3D67}" type="presParOf" srcId="{BAE546A0-8029-4A34-8AAC-B101C7B802A8}" destId="{EC9B0643-4AFB-4BDA-9DFD-9730C7252643}" srcOrd="9" destOrd="0" presId="urn:microsoft.com/office/officeart/2005/8/layout/list1"/>
    <dgm:cxn modelId="{876719CE-A2E3-4B84-8986-6CBC926299A9}" type="presParOf" srcId="{BAE546A0-8029-4A34-8AAC-B101C7B802A8}" destId="{D8F7E50B-9FBA-435C-B6F3-74BBF0538FA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F5A60-BA5C-42B2-80B2-0FEAEE169603}">
      <dsp:nvSpPr>
        <dsp:cNvPr id="0" name=""/>
        <dsp:cNvSpPr/>
      </dsp:nvSpPr>
      <dsp:spPr>
        <a:xfrm>
          <a:off x="0" y="818080"/>
          <a:ext cx="6096000" cy="604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CAD7F-18E8-44A8-A644-26611CB99F1B}">
      <dsp:nvSpPr>
        <dsp:cNvPr id="0" name=""/>
        <dsp:cNvSpPr/>
      </dsp:nvSpPr>
      <dsp:spPr>
        <a:xfrm>
          <a:off x="304800" y="463840"/>
          <a:ext cx="4267200" cy="7084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fr-FR" sz="2400" kern="1200" dirty="0" err="1" smtClean="0">
              <a:solidFill>
                <a:schemeClr val="tx1"/>
              </a:solidFill>
            </a:rPr>
            <a:t>Microécosystème</a:t>
          </a:r>
          <a:r>
            <a:rPr lang="fr-FR" sz="2400" kern="1200" dirty="0" smtClean="0">
              <a:solidFill>
                <a:schemeClr val="tx1"/>
              </a:solidFill>
            </a:rPr>
            <a:t> (Ex: Arbre)</a:t>
          </a:r>
          <a:endParaRPr lang="fr-FR" sz="2400" kern="1200" dirty="0">
            <a:solidFill>
              <a:schemeClr val="tx1"/>
            </a:solidFill>
          </a:endParaRPr>
        </a:p>
      </dsp:txBody>
      <dsp:txXfrm>
        <a:off x="339385" y="498425"/>
        <a:ext cx="4198030" cy="639310"/>
      </dsp:txXfrm>
    </dsp:sp>
    <dsp:sp modelId="{FE127E3F-FD43-48FA-BFB9-E2611EDF397F}">
      <dsp:nvSpPr>
        <dsp:cNvPr id="0" name=""/>
        <dsp:cNvSpPr/>
      </dsp:nvSpPr>
      <dsp:spPr>
        <a:xfrm>
          <a:off x="0" y="1906720"/>
          <a:ext cx="6096000" cy="604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D7F3B-E234-4457-BFA5-188E74EDC2D3}">
      <dsp:nvSpPr>
        <dsp:cNvPr id="0" name=""/>
        <dsp:cNvSpPr/>
      </dsp:nvSpPr>
      <dsp:spPr>
        <a:xfrm>
          <a:off x="304800" y="1552480"/>
          <a:ext cx="4267200" cy="7084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fr-FR" sz="2400" kern="1200" dirty="0" err="1" smtClean="0">
              <a:solidFill>
                <a:schemeClr val="tx1"/>
              </a:solidFill>
            </a:rPr>
            <a:t>Mésoécosystème</a:t>
          </a:r>
          <a:r>
            <a:rPr lang="fr-FR" sz="2400" kern="1200" dirty="0" smtClean="0">
              <a:solidFill>
                <a:schemeClr val="tx1"/>
              </a:solidFill>
            </a:rPr>
            <a:t> (Ex: Foret)</a:t>
          </a:r>
          <a:endParaRPr lang="fr-FR" sz="2400" kern="1200" dirty="0">
            <a:solidFill>
              <a:schemeClr val="tx1"/>
            </a:solidFill>
          </a:endParaRPr>
        </a:p>
      </dsp:txBody>
      <dsp:txXfrm>
        <a:off x="339385" y="1587065"/>
        <a:ext cx="4198030" cy="639310"/>
      </dsp:txXfrm>
    </dsp:sp>
    <dsp:sp modelId="{D8F7E50B-9FBA-435C-B6F3-74BBF0538FA2}">
      <dsp:nvSpPr>
        <dsp:cNvPr id="0" name=""/>
        <dsp:cNvSpPr/>
      </dsp:nvSpPr>
      <dsp:spPr>
        <a:xfrm>
          <a:off x="0" y="2995360"/>
          <a:ext cx="6096000" cy="604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B8B57-96BD-40A2-85FE-E5981F23E2A3}">
      <dsp:nvSpPr>
        <dsp:cNvPr id="0" name=""/>
        <dsp:cNvSpPr/>
      </dsp:nvSpPr>
      <dsp:spPr>
        <a:xfrm>
          <a:off x="304800" y="2641120"/>
          <a:ext cx="4267200" cy="7084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fr-FR" sz="2400" kern="1200" dirty="0" err="1" smtClean="0">
              <a:solidFill>
                <a:schemeClr val="tx1"/>
              </a:solidFill>
            </a:rPr>
            <a:t>Macroécosystème</a:t>
          </a:r>
          <a:r>
            <a:rPr lang="fr-FR" sz="2400" kern="1200" dirty="0" smtClean="0">
              <a:solidFill>
                <a:schemeClr val="tx1"/>
              </a:solidFill>
            </a:rPr>
            <a:t> (Ex: Région)</a:t>
          </a:r>
          <a:endParaRPr lang="fr-FR" sz="2400" kern="1200" dirty="0">
            <a:solidFill>
              <a:schemeClr val="tx1"/>
            </a:solidFill>
          </a:endParaRPr>
        </a:p>
      </dsp:txBody>
      <dsp:txXfrm>
        <a:off x="339385" y="2675705"/>
        <a:ext cx="419803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15599-32F3-480D-A5DA-014A4BC1EC75}" type="datetimeFigureOut">
              <a:rPr lang="fr-FR" smtClean="0"/>
              <a:pPr/>
              <a:t>06/05/2024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62983-DCB1-4253-9B59-D8FAE6753E1A}" type="slidenum">
              <a:rPr lang="fr-FR" smtClean="0"/>
              <a:pPr/>
              <a:t>‹N°›</a:t>
            </a:fld>
            <a:endParaRPr lang="fr-FR"/>
          </a:p>
        </p:txBody>
      </p:sp>
    </p:spTree>
    <p:extLst>
      <p:ext uri="{BB962C8B-B14F-4D97-AF65-F5344CB8AC3E}">
        <p14:creationId xmlns:p14="http://schemas.microsoft.com/office/powerpoint/2010/main" val="217252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762983-DCB1-4253-9B59-D8FAE6753E1A}"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762983-DCB1-4253-9B59-D8FAE6753E1A}" type="slidenum">
              <a:rPr lang="fr-FR" smtClean="0"/>
              <a:pPr/>
              <a:t>57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52F4FB-AA7C-4E25-9764-A95587026D12}" type="slidenum">
              <a:rPr lang="fr-FR" smtClean="0"/>
              <a:pPr/>
              <a:t>‹N°›</a:t>
            </a:fld>
            <a:endParaRPr lang="fr-FR"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052F4FB-AA7C-4E25-9764-A95587026D12}" type="slidenum">
              <a:rPr lang="fr-FR" smtClean="0"/>
              <a:pPr/>
              <a:t>‹N°›</a:t>
            </a:fld>
            <a:endParaRPr lang="fr-FR"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6D16EA8-F9AB-4114-BEBA-C104F6AE601A}" type="datetimeFigureOut">
              <a:rPr lang="fr-FR" smtClean="0"/>
              <a:pPr/>
              <a:t>06/05/2024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052F4FB-AA7C-4E25-9764-A95587026D12}" type="slidenum">
              <a:rPr lang="fr-FR" smtClean="0"/>
              <a:pPr/>
              <a:t>‹N°›</a:t>
            </a:fld>
            <a:endParaRPr lang="fr-FR"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F6D16EA8-F9AB-4114-BEBA-C104F6AE601A}" type="datetimeFigureOut">
              <a:rPr lang="fr-FR" smtClean="0"/>
              <a:pPr/>
              <a:t>06/05/2024</a:t>
            </a:fld>
            <a:endParaRPr lang="fr-FR"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dirty="0"/>
          </a:p>
        </p:txBody>
      </p:sp>
      <p:sp>
        <p:nvSpPr>
          <p:cNvPr id="7" name="Espace réservé du numéro de diapositive 6"/>
          <p:cNvSpPr>
            <a:spLocks noGrp="1"/>
          </p:cNvSpPr>
          <p:nvPr>
            <p:ph type="sldNum" sz="quarter" idx="12"/>
          </p:nvPr>
        </p:nvSpPr>
        <p:spPr>
          <a:xfrm>
            <a:off x="8339328" y="1170432"/>
            <a:ext cx="733864" cy="201168"/>
          </a:xfrm>
        </p:spPr>
        <p:txBody>
          <a:bodyPr/>
          <a:lstStyle/>
          <a:p>
            <a:fld id="{7052F4FB-AA7C-4E25-9764-A95587026D12}"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6D16EA8-F9AB-4114-BEBA-C104F6AE601A}" type="datetimeFigureOut">
              <a:rPr lang="fr-FR" smtClean="0"/>
              <a:pPr/>
              <a:t>06/05/2024</a:t>
            </a:fld>
            <a:endParaRPr lang="fr-FR" dirty="0"/>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dirty="0"/>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52F4FB-AA7C-4E25-9764-A95587026D12}"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472" y="2134554"/>
            <a:ext cx="8229600" cy="2294578"/>
          </a:xfrm>
        </p:spPr>
        <p:txBody>
          <a:bodyPr>
            <a:noAutofit/>
          </a:bodyPr>
          <a:lstStyle/>
          <a:p>
            <a:pPr algn="ctr"/>
            <a:endParaRPr lang="fr-FR" sz="7000" b="1" dirty="0"/>
          </a:p>
          <a:p>
            <a:pPr algn="ctr"/>
            <a:endParaRPr lang="fr-FR" sz="7000" b="1" dirty="0"/>
          </a:p>
          <a:p>
            <a:pPr algn="ctr"/>
            <a:endParaRPr lang="fr-FR" sz="7000" b="1" dirty="0"/>
          </a:p>
          <a:p>
            <a:pPr algn="ctr"/>
            <a:r>
              <a:rPr lang="fr-FR" sz="6500" b="1" dirty="0"/>
              <a:t>Cours </a:t>
            </a:r>
          </a:p>
          <a:p>
            <a:pPr algn="ctr"/>
            <a:r>
              <a:rPr lang="fr-FR" sz="6500" b="1" dirty="0"/>
              <a:t>d’Ecologie </a:t>
            </a:r>
            <a:r>
              <a:rPr lang="fr-FR" sz="6500" b="1" dirty="0" smtClean="0"/>
              <a:t>Générale</a:t>
            </a:r>
          </a:p>
          <a:p>
            <a:pPr algn="ctr"/>
            <a:endParaRPr lang="fr-FR" sz="5000" b="1" dirty="0" smtClean="0"/>
          </a:p>
          <a:p>
            <a:pPr algn="ctr"/>
            <a:r>
              <a:rPr lang="fr-FR" sz="5000" b="1" dirty="0" smtClean="0"/>
              <a:t>2</a:t>
            </a:r>
            <a:r>
              <a:rPr lang="fr-FR" sz="5000" b="1" baseline="30000" dirty="0" smtClean="0"/>
              <a:t>ème </a:t>
            </a:r>
            <a:r>
              <a:rPr lang="fr-FR" sz="5000" b="1" dirty="0" smtClean="0"/>
              <a:t> Année LMD </a:t>
            </a:r>
            <a:endParaRPr lang="fr-FR" sz="5000" b="1" dirty="0"/>
          </a:p>
        </p:txBody>
      </p:sp>
      <p:pic>
        <p:nvPicPr>
          <p:cNvPr id="1026" name="Picture 2"/>
          <p:cNvPicPr>
            <a:picLocks noChangeAspect="1" noChangeArrowheads="1"/>
          </p:cNvPicPr>
          <p:nvPr/>
        </p:nvPicPr>
        <p:blipFill>
          <a:blip r:embed="rId2" cstate="print"/>
          <a:srcRect/>
          <a:stretch>
            <a:fillRect/>
          </a:stretch>
        </p:blipFill>
        <p:spPr bwMode="auto">
          <a:xfrm>
            <a:off x="3643306" y="4676790"/>
            <a:ext cx="1757371" cy="1824044"/>
          </a:xfrm>
          <a:prstGeom prst="rect">
            <a:avLst/>
          </a:prstGeom>
          <a:noFill/>
          <a:ln w="9525">
            <a:noFill/>
            <a:miter lim="800000"/>
            <a:headEnd/>
            <a:tailEnd/>
          </a:ln>
          <a:effectLst/>
        </p:spPr>
      </p:pic>
      <p:sp>
        <p:nvSpPr>
          <p:cNvPr id="2" name="ZoneTexte 1"/>
          <p:cNvSpPr txBox="1"/>
          <p:nvPr/>
        </p:nvSpPr>
        <p:spPr>
          <a:xfrm>
            <a:off x="6372200" y="5733256"/>
            <a:ext cx="2771800" cy="369332"/>
          </a:xfrm>
          <a:prstGeom prst="rect">
            <a:avLst/>
          </a:prstGeom>
          <a:noFill/>
        </p:spPr>
        <p:txBody>
          <a:bodyPr wrap="square" rtlCol="0">
            <a:spAutoFit/>
          </a:bodyPr>
          <a:lstStyle/>
          <a:p>
            <a:r>
              <a:rPr lang="fr-FR" b="1" dirty="0" smtClean="0"/>
              <a:t>Dr. FRAHTIA </a:t>
            </a:r>
            <a:r>
              <a:rPr lang="fr-FR" b="1" dirty="0" err="1" smtClean="0"/>
              <a:t>Khalida</a:t>
            </a:r>
            <a:endParaRPr lang="fr-FR" b="1" dirty="0"/>
          </a:p>
        </p:txBody>
      </p:sp>
    </p:spTree>
    <p:extLst>
      <p:ext uri="{BB962C8B-B14F-4D97-AF65-F5344CB8AC3E}">
        <p14:creationId xmlns:p14="http://schemas.microsoft.com/office/powerpoint/2010/main" val="423022941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a:t>
            </a:r>
            <a:r>
              <a:rPr lang="fr-FR" dirty="0" smtClean="0"/>
              <a:t>.3. Prairie</a:t>
            </a:r>
            <a:endParaRPr lang="fr-FR" dirty="0"/>
          </a:p>
        </p:txBody>
      </p:sp>
      <p:sp>
        <p:nvSpPr>
          <p:cNvPr id="4" name="Espace réservé du contenu 3"/>
          <p:cNvSpPr>
            <a:spLocks noGrp="1"/>
          </p:cNvSpPr>
          <p:nvPr>
            <p:ph idx="1"/>
          </p:nvPr>
        </p:nvSpPr>
        <p:spPr>
          <a:xfrm>
            <a:off x="-144016" y="2276872"/>
            <a:ext cx="4860032" cy="6048672"/>
          </a:xfrm>
        </p:spPr>
        <p:txBody>
          <a:bodyPr>
            <a:normAutofit/>
          </a:bodyPr>
          <a:lstStyle/>
          <a:p>
            <a:pPr algn="just"/>
            <a:endParaRPr lang="fr-FR" sz="2900" dirty="0" smtClean="0"/>
          </a:p>
          <a:p>
            <a:pPr algn="just"/>
            <a:r>
              <a:rPr lang="fr-FR" sz="2900" dirty="0" smtClean="0"/>
              <a:t>Formations végétales composées de plantes herbacées appartenant principalement à la famille des graminées (herbe, céréales). </a:t>
            </a:r>
          </a:p>
        </p:txBody>
      </p:sp>
      <p:pic>
        <p:nvPicPr>
          <p:cNvPr id="15362" name="Picture 2" descr="Afficher l'image d'origine"/>
          <p:cNvPicPr>
            <a:picLocks noChangeAspect="1" noChangeArrowheads="1"/>
          </p:cNvPicPr>
          <p:nvPr/>
        </p:nvPicPr>
        <p:blipFill>
          <a:blip r:embed="rId2" cstate="print"/>
          <a:srcRect/>
          <a:stretch>
            <a:fillRect/>
          </a:stretch>
        </p:blipFill>
        <p:spPr bwMode="auto">
          <a:xfrm>
            <a:off x="4716016" y="1556792"/>
            <a:ext cx="4208471" cy="2780928"/>
          </a:xfrm>
          <a:prstGeom prst="rect">
            <a:avLst/>
          </a:prstGeom>
          <a:noFill/>
        </p:spPr>
      </p:pic>
      <p:pic>
        <p:nvPicPr>
          <p:cNvPr id="15364" name="Picture 4" descr="Afficher l'image d'origine"/>
          <p:cNvPicPr>
            <a:picLocks noChangeAspect="1" noChangeArrowheads="1"/>
          </p:cNvPicPr>
          <p:nvPr/>
        </p:nvPicPr>
        <p:blipFill>
          <a:blip r:embed="rId3" cstate="print"/>
          <a:srcRect/>
          <a:stretch>
            <a:fillRect/>
          </a:stretch>
        </p:blipFill>
        <p:spPr bwMode="auto">
          <a:xfrm>
            <a:off x="6084168" y="4581689"/>
            <a:ext cx="2803029" cy="2104092"/>
          </a:xfrm>
          <a:prstGeom prst="rect">
            <a:avLst/>
          </a:prstGeom>
          <a:noFill/>
        </p:spPr>
      </p:pic>
      <p:pic>
        <p:nvPicPr>
          <p:cNvPr id="15366" name="Picture 6" descr="Description de cette image, également commentée ci-après"/>
          <p:cNvPicPr>
            <a:picLocks noChangeAspect="1" noChangeArrowheads="1"/>
          </p:cNvPicPr>
          <p:nvPr/>
        </p:nvPicPr>
        <p:blipFill>
          <a:blip r:embed="rId4" cstate="print"/>
          <a:srcRect/>
          <a:stretch>
            <a:fillRect/>
          </a:stretch>
        </p:blipFill>
        <p:spPr bwMode="auto">
          <a:xfrm>
            <a:off x="4716016" y="4581128"/>
            <a:ext cx="1296144" cy="2100648"/>
          </a:xfrm>
          <a:prstGeom prst="rect">
            <a:avLst/>
          </a:prstGeom>
          <a:noFill/>
        </p:spPr>
      </p:pic>
    </p:spTree>
    <p:extLst>
      <p:ext uri="{BB962C8B-B14F-4D97-AF65-F5344CB8AC3E}">
        <p14:creationId xmlns:p14="http://schemas.microsoft.com/office/powerpoint/2010/main" val="42397881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a:t>
            </a:r>
            <a:r>
              <a:rPr lang="fr-FR" dirty="0" smtClean="0"/>
              <a:t>.4.Écosystème océanique</a:t>
            </a:r>
            <a:endParaRPr lang="fr-FR" dirty="0"/>
          </a:p>
        </p:txBody>
      </p:sp>
      <p:sp>
        <p:nvSpPr>
          <p:cNvPr id="5" name="Espace réservé du contenu 4"/>
          <p:cNvSpPr>
            <a:spLocks noGrp="1"/>
          </p:cNvSpPr>
          <p:nvPr>
            <p:ph idx="1"/>
          </p:nvPr>
        </p:nvSpPr>
        <p:spPr>
          <a:xfrm>
            <a:off x="0" y="1775191"/>
            <a:ext cx="4572000" cy="4625609"/>
          </a:xfrm>
        </p:spPr>
        <p:txBody>
          <a:bodyPr>
            <a:normAutofit/>
          </a:bodyPr>
          <a:lstStyle/>
          <a:p>
            <a:pPr algn="just"/>
            <a:r>
              <a:rPr lang="fr-FR" dirty="0" smtClean="0"/>
              <a:t>L'océan mondial constitue le plus vaste écosystème de la planète, tant par sa surface (71% de la surface du globe = 360 millions de km</a:t>
            </a:r>
            <a:r>
              <a:rPr lang="fr-FR" sz="3100" baseline="30000" dirty="0" smtClean="0"/>
              <a:t>2</a:t>
            </a:r>
            <a:r>
              <a:rPr lang="fr-FR" dirty="0" smtClean="0"/>
              <a:t>) que par sa profondeur (3 800 m en moyenne).</a:t>
            </a:r>
            <a:endParaRPr lang="fr-FR" dirty="0"/>
          </a:p>
        </p:txBody>
      </p:sp>
      <p:pic>
        <p:nvPicPr>
          <p:cNvPr id="16386" name="Picture 2" descr="http://images.forwallpaper.com/files/images/a/a48a/a48ad034/319069/water-light-rays-blue.jpg"/>
          <p:cNvPicPr>
            <a:picLocks noChangeAspect="1" noChangeArrowheads="1"/>
          </p:cNvPicPr>
          <p:nvPr/>
        </p:nvPicPr>
        <p:blipFill>
          <a:blip r:embed="rId2" cstate="print"/>
          <a:srcRect/>
          <a:stretch>
            <a:fillRect/>
          </a:stretch>
        </p:blipFill>
        <p:spPr bwMode="auto">
          <a:xfrm>
            <a:off x="4644008" y="2564904"/>
            <a:ext cx="4209764" cy="3155454"/>
          </a:xfrm>
          <a:prstGeom prst="rect">
            <a:avLst/>
          </a:prstGeom>
          <a:noFill/>
        </p:spPr>
      </p:pic>
    </p:spTree>
    <p:extLst>
      <p:ext uri="{BB962C8B-B14F-4D97-AF65-F5344CB8AC3E}">
        <p14:creationId xmlns:p14="http://schemas.microsoft.com/office/powerpoint/2010/main" val="9334376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a:t>
            </a:r>
            <a:r>
              <a:rPr lang="fr-FR" dirty="0" smtClean="0"/>
              <a:t>.5. Écosystème </a:t>
            </a:r>
            <a:r>
              <a:rPr lang="fr-FR" dirty="0" err="1" smtClean="0"/>
              <a:t>lentique</a:t>
            </a:r>
            <a:endParaRPr lang="fr-FR" dirty="0"/>
          </a:p>
        </p:txBody>
      </p:sp>
      <p:sp>
        <p:nvSpPr>
          <p:cNvPr id="3" name="Espace réservé du contenu 2"/>
          <p:cNvSpPr>
            <a:spLocks noGrp="1"/>
          </p:cNvSpPr>
          <p:nvPr>
            <p:ph idx="1"/>
          </p:nvPr>
        </p:nvSpPr>
        <p:spPr>
          <a:xfrm>
            <a:off x="457200" y="1628800"/>
            <a:ext cx="8229600" cy="4625609"/>
          </a:xfrm>
        </p:spPr>
        <p:txBody>
          <a:bodyPr/>
          <a:lstStyle/>
          <a:p>
            <a:pPr algn="just"/>
            <a:r>
              <a:rPr lang="fr-FR" dirty="0" smtClean="0"/>
              <a:t>Ensemble des eaux douces à circulations lentes ou nulles (mares, étangs, lacs,…).</a:t>
            </a:r>
            <a:endParaRPr lang="fr-FR" dirty="0"/>
          </a:p>
        </p:txBody>
      </p:sp>
      <p:sp>
        <p:nvSpPr>
          <p:cNvPr id="15362" name="AutoShape 2" descr="http://www.osi-perception.org/IMG/jpg/jpg_mare_hap0a8f.jpg"/>
          <p:cNvSpPr>
            <a:spLocks noChangeAspect="1" noChangeArrowheads="1"/>
          </p:cNvSpPr>
          <p:nvPr/>
        </p:nvSpPr>
        <p:spPr bwMode="auto">
          <a:xfrm>
            <a:off x="155575" y="-1074738"/>
            <a:ext cx="3333750" cy="2238376"/>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15364" name="Picture 4" descr="http://www.osi-perception.org/IMG/jpg/jpg_mare_hap0a8f.jpg"/>
          <p:cNvPicPr>
            <a:picLocks noChangeAspect="1" noChangeArrowheads="1"/>
          </p:cNvPicPr>
          <p:nvPr/>
        </p:nvPicPr>
        <p:blipFill>
          <a:blip r:embed="rId2" cstate="print"/>
          <a:srcRect/>
          <a:stretch>
            <a:fillRect/>
          </a:stretch>
        </p:blipFill>
        <p:spPr bwMode="auto">
          <a:xfrm>
            <a:off x="2361269" y="3429000"/>
            <a:ext cx="4298963" cy="2886448"/>
          </a:xfrm>
          <a:prstGeom prst="rect">
            <a:avLst/>
          </a:prstGeom>
          <a:noFill/>
        </p:spPr>
      </p:pic>
    </p:spTree>
    <p:extLst>
      <p:ext uri="{BB962C8B-B14F-4D97-AF65-F5344CB8AC3E}">
        <p14:creationId xmlns:p14="http://schemas.microsoft.com/office/powerpoint/2010/main" val="23700382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a:t>
            </a:r>
            <a:r>
              <a:rPr lang="fr-FR" dirty="0" smtClean="0"/>
              <a:t>.6. Écosystème </a:t>
            </a:r>
            <a:r>
              <a:rPr lang="fr-FR" dirty="0" err="1" smtClean="0"/>
              <a:t>lotique</a:t>
            </a:r>
            <a:endParaRPr lang="fr-FR" dirty="0"/>
          </a:p>
        </p:txBody>
      </p:sp>
      <p:sp>
        <p:nvSpPr>
          <p:cNvPr id="3" name="Espace réservé du contenu 2"/>
          <p:cNvSpPr>
            <a:spLocks noGrp="1"/>
          </p:cNvSpPr>
          <p:nvPr>
            <p:ph idx="1"/>
          </p:nvPr>
        </p:nvSpPr>
        <p:spPr/>
        <p:txBody>
          <a:bodyPr/>
          <a:lstStyle/>
          <a:p>
            <a:r>
              <a:rPr lang="fr-FR" dirty="0" smtClean="0"/>
              <a:t>Ensemble des eaux courantes continentales </a:t>
            </a:r>
            <a:r>
              <a:rPr lang="fr-FR" smtClean="0"/>
              <a:t>(fleuves, rivières…).</a:t>
            </a:r>
            <a:endParaRPr lang="fr-FR" dirty="0" smtClean="0"/>
          </a:p>
          <a:p>
            <a:endParaRPr lang="fr-FR" dirty="0"/>
          </a:p>
        </p:txBody>
      </p:sp>
      <p:pic>
        <p:nvPicPr>
          <p:cNvPr id="14338" name="Picture 2" descr="http://www.arehn.asso.fr/publications/Nature/img/18-19_rivieres.jpg"/>
          <p:cNvPicPr>
            <a:picLocks noChangeAspect="1" noChangeArrowheads="1"/>
          </p:cNvPicPr>
          <p:nvPr/>
        </p:nvPicPr>
        <p:blipFill>
          <a:blip r:embed="rId2" cstate="print"/>
          <a:srcRect/>
          <a:stretch>
            <a:fillRect/>
          </a:stretch>
        </p:blipFill>
        <p:spPr bwMode="auto">
          <a:xfrm>
            <a:off x="2483768" y="3225898"/>
            <a:ext cx="4523581" cy="3011414"/>
          </a:xfrm>
          <a:prstGeom prst="rect">
            <a:avLst/>
          </a:prstGeom>
          <a:noFill/>
        </p:spPr>
      </p:pic>
    </p:spTree>
    <p:extLst>
      <p:ext uri="{BB962C8B-B14F-4D97-AF65-F5344CB8AC3E}">
        <p14:creationId xmlns:p14="http://schemas.microsoft.com/office/powerpoint/2010/main" val="34381236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118872" indent="0" algn="ctr">
              <a:buNone/>
            </a:pPr>
            <a:endParaRPr lang="fr-FR" sz="4400" b="1" dirty="0" smtClean="0"/>
          </a:p>
          <a:p>
            <a:pPr marL="118872" indent="0" algn="ctr">
              <a:buNone/>
            </a:pPr>
            <a:endParaRPr lang="fr-FR" sz="4400" b="1" dirty="0"/>
          </a:p>
          <a:p>
            <a:pPr marL="118872" indent="0" algn="ctr">
              <a:buNone/>
            </a:pPr>
            <a:r>
              <a:rPr lang="fr-FR" sz="4400" b="1" smtClean="0"/>
              <a:t>3.Structure </a:t>
            </a:r>
            <a:r>
              <a:rPr lang="fr-FR" sz="4400" b="1" dirty="0" smtClean="0"/>
              <a:t>des écosystèmes</a:t>
            </a:r>
            <a:endParaRPr lang="fr-FR" sz="4400" b="1" dirty="0"/>
          </a:p>
        </p:txBody>
      </p:sp>
    </p:spTree>
    <p:extLst>
      <p:ext uri="{BB962C8B-B14F-4D97-AF65-F5344CB8AC3E}">
        <p14:creationId xmlns:p14="http://schemas.microsoft.com/office/powerpoint/2010/main" val="13643971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36712"/>
            <a:ext cx="9144000" cy="5526376"/>
          </a:xfrm>
        </p:spPr>
        <p:txBody>
          <a:bodyPr>
            <a:normAutofit/>
          </a:bodyPr>
          <a:lstStyle/>
          <a:p>
            <a:endParaRPr lang="fr-FR" sz="4000" b="1" dirty="0" smtClean="0"/>
          </a:p>
          <a:p>
            <a:pPr marL="118872" indent="0" algn="ctr">
              <a:buNone/>
            </a:pPr>
            <a:r>
              <a:rPr lang="fr-FR" sz="4000" b="1" dirty="0" smtClean="0"/>
              <a:t>Ecosystème</a:t>
            </a:r>
          </a:p>
          <a:p>
            <a:pPr marL="118872" indent="0" algn="ctr">
              <a:buNone/>
            </a:pPr>
            <a:r>
              <a:rPr lang="fr-FR" sz="4000" b="1" dirty="0" smtClean="0"/>
              <a:t>= </a:t>
            </a:r>
          </a:p>
          <a:p>
            <a:pPr marL="118872" indent="0" algn="ctr">
              <a:buNone/>
            </a:pPr>
            <a:r>
              <a:rPr lang="fr-FR" sz="4000" b="1" dirty="0" smtClean="0"/>
              <a:t>Biocénose </a:t>
            </a:r>
          </a:p>
          <a:p>
            <a:pPr marL="118872" indent="0" algn="ctr">
              <a:buNone/>
            </a:pPr>
            <a:endParaRPr lang="fr-FR" sz="4000" b="1" dirty="0" smtClean="0"/>
          </a:p>
          <a:p>
            <a:pPr marL="118872" indent="0" algn="ctr">
              <a:buNone/>
            </a:pPr>
            <a:endParaRPr lang="fr-FR" sz="4000" b="1" dirty="0"/>
          </a:p>
          <a:p>
            <a:pPr marL="118872" indent="0" algn="ctr">
              <a:buNone/>
            </a:pPr>
            <a:r>
              <a:rPr lang="fr-FR" sz="4000" b="1" dirty="0" smtClean="0"/>
              <a:t>+ </a:t>
            </a:r>
          </a:p>
          <a:p>
            <a:pPr marL="118872" indent="0" algn="ctr">
              <a:buNone/>
            </a:pPr>
            <a:r>
              <a:rPr lang="fr-FR" sz="4000" b="1" dirty="0" smtClean="0"/>
              <a:t>Biotope</a:t>
            </a:r>
          </a:p>
          <a:p>
            <a:endParaRPr lang="fr-FR" sz="4000" b="1" dirty="0"/>
          </a:p>
        </p:txBody>
      </p:sp>
      <p:sp>
        <p:nvSpPr>
          <p:cNvPr id="2" name="Rectangle 1"/>
          <p:cNvSpPr/>
          <p:nvPr/>
        </p:nvSpPr>
        <p:spPr>
          <a:xfrm>
            <a:off x="2304256" y="5949280"/>
            <a:ext cx="4572000" cy="646331"/>
          </a:xfrm>
          <a:prstGeom prst="rect">
            <a:avLst/>
          </a:prstGeom>
          <a:solidFill>
            <a:schemeClr val="accent1"/>
          </a:solidFill>
          <a:ln>
            <a:solidFill>
              <a:schemeClr val="accent1"/>
            </a:solidFill>
          </a:ln>
        </p:spPr>
        <p:txBody>
          <a:bodyPr>
            <a:spAutoFit/>
          </a:bodyPr>
          <a:lstStyle/>
          <a:p>
            <a:pPr algn="ctr">
              <a:buNone/>
            </a:pPr>
            <a:r>
              <a:rPr lang="fr-FR" b="1" dirty="0" smtClean="0"/>
              <a:t>Energie</a:t>
            </a:r>
            <a:endParaRPr lang="fr-FR" b="1" dirty="0"/>
          </a:p>
          <a:p>
            <a:pPr algn="ctr">
              <a:buNone/>
            </a:pPr>
            <a:r>
              <a:rPr lang="fr-FR" b="1" dirty="0"/>
              <a:t>Matière organique / inorganique</a:t>
            </a:r>
          </a:p>
        </p:txBody>
      </p:sp>
      <p:sp>
        <p:nvSpPr>
          <p:cNvPr id="4" name="Rectangle 3"/>
          <p:cNvSpPr/>
          <p:nvPr/>
        </p:nvSpPr>
        <p:spPr>
          <a:xfrm>
            <a:off x="1484717" y="3356992"/>
            <a:ext cx="6255635" cy="923330"/>
          </a:xfrm>
          <a:prstGeom prst="rect">
            <a:avLst/>
          </a:prstGeom>
          <a:solidFill>
            <a:schemeClr val="accent1"/>
          </a:solidFill>
          <a:ln>
            <a:solidFill>
              <a:schemeClr val="accent1"/>
            </a:solidFill>
          </a:ln>
        </p:spPr>
        <p:txBody>
          <a:bodyPr wrap="square">
            <a:spAutoFit/>
          </a:bodyPr>
          <a:lstStyle/>
          <a:p>
            <a:pPr algn="ctr">
              <a:buNone/>
            </a:pPr>
            <a:r>
              <a:rPr lang="fr-FR" b="1" dirty="0"/>
              <a:t>Producteurs</a:t>
            </a:r>
            <a:r>
              <a:rPr lang="fr-FR" dirty="0"/>
              <a:t> de matière organique </a:t>
            </a:r>
            <a:endParaRPr lang="fr-FR" dirty="0" smtClean="0"/>
          </a:p>
          <a:p>
            <a:pPr algn="ctr">
              <a:buNone/>
            </a:pPr>
            <a:r>
              <a:rPr lang="fr-FR" b="1" dirty="0" smtClean="0"/>
              <a:t>Consommateurs </a:t>
            </a:r>
            <a:r>
              <a:rPr lang="fr-FR" dirty="0"/>
              <a:t>de matière organique </a:t>
            </a:r>
            <a:endParaRPr lang="fr-FR" dirty="0" smtClean="0"/>
          </a:p>
          <a:p>
            <a:pPr algn="ctr">
              <a:buNone/>
            </a:pPr>
            <a:r>
              <a:rPr lang="fr-FR" b="1" dirty="0" smtClean="0"/>
              <a:t>Décomposeurs </a:t>
            </a:r>
            <a:r>
              <a:rPr lang="fr-FR" dirty="0"/>
              <a:t>de</a:t>
            </a:r>
            <a:r>
              <a:rPr lang="fr-FR" b="1" dirty="0"/>
              <a:t> </a:t>
            </a:r>
            <a:r>
              <a:rPr lang="fr-FR" dirty="0"/>
              <a:t>matière organique (</a:t>
            </a:r>
            <a:r>
              <a:rPr lang="fr-FR" dirty="0" smtClean="0"/>
              <a:t>recyclage</a:t>
            </a:r>
            <a:r>
              <a:rPr lang="fr-FR" dirty="0"/>
              <a:t>)</a:t>
            </a:r>
          </a:p>
        </p:txBody>
      </p:sp>
    </p:spTree>
    <p:extLst>
      <p:ext uri="{BB962C8B-B14F-4D97-AF65-F5344CB8AC3E}">
        <p14:creationId xmlns:p14="http://schemas.microsoft.com/office/powerpoint/2010/main" val="149773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r>
            <a:br>
              <a:rPr lang="fr-FR" dirty="0" smtClean="0"/>
            </a:br>
            <a:r>
              <a:rPr lang="fr-FR" dirty="0" smtClean="0"/>
              <a:t>3.1.Chaîne  trophique</a:t>
            </a:r>
            <a:br>
              <a:rPr lang="fr-FR" dirty="0" smtClean="0"/>
            </a:br>
            <a:endParaRPr lang="fr-FR" dirty="0"/>
          </a:p>
        </p:txBody>
      </p:sp>
      <p:sp>
        <p:nvSpPr>
          <p:cNvPr id="3" name="Espace réservé du contenu 2"/>
          <p:cNvSpPr>
            <a:spLocks noGrp="1"/>
          </p:cNvSpPr>
          <p:nvPr>
            <p:ph idx="1"/>
          </p:nvPr>
        </p:nvSpPr>
        <p:spPr>
          <a:xfrm>
            <a:off x="457200" y="2780928"/>
            <a:ext cx="8229600" cy="1800200"/>
          </a:xfrm>
        </p:spPr>
        <p:txBody>
          <a:bodyPr/>
          <a:lstStyle/>
          <a:p>
            <a:pPr marL="118872" indent="0" algn="ctr">
              <a:buNone/>
            </a:pPr>
            <a:r>
              <a:rPr lang="fr-FR" b="1" dirty="0" smtClean="0"/>
              <a:t>Une chaîne trophique ou chaîne alimentaire est une succession d’organismes dont chacun vit au dépend du précédent. </a:t>
            </a:r>
          </a:p>
          <a:p>
            <a:pPr algn="ctr"/>
            <a:endParaRPr lang="fr-FR" b="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cypris.fr/biodiversite/notions/images/reseau_trophique.jpg"/>
          <p:cNvPicPr>
            <a:picLocks noChangeAspect="1" noChangeArrowheads="1"/>
          </p:cNvPicPr>
          <p:nvPr/>
        </p:nvPicPr>
        <p:blipFill>
          <a:blip r:embed="rId2" cstate="print"/>
          <a:srcRect/>
          <a:stretch>
            <a:fillRect/>
          </a:stretch>
        </p:blipFill>
        <p:spPr bwMode="auto">
          <a:xfrm>
            <a:off x="539552" y="1844824"/>
            <a:ext cx="8409409" cy="5040560"/>
          </a:xfrm>
          <a:prstGeom prst="rect">
            <a:avLst/>
          </a:prstGeom>
          <a:noFill/>
        </p:spPr>
      </p:pic>
      <p:sp>
        <p:nvSpPr>
          <p:cNvPr id="3" name="Espace réservé du contenu 2"/>
          <p:cNvSpPr>
            <a:spLocks noGrp="1"/>
          </p:cNvSpPr>
          <p:nvPr>
            <p:ph idx="1"/>
          </p:nvPr>
        </p:nvSpPr>
        <p:spPr>
          <a:xfrm>
            <a:off x="0" y="-116489"/>
            <a:ext cx="9144000" cy="4625609"/>
          </a:xfrm>
        </p:spPr>
        <p:txBody>
          <a:bodyPr/>
          <a:lstStyle/>
          <a:p>
            <a:pPr>
              <a:buNone/>
            </a:pPr>
            <a:r>
              <a:rPr lang="fr-FR" b="1" dirty="0" smtClean="0">
                <a:solidFill>
                  <a:schemeClr val="bg1"/>
                </a:solidFill>
              </a:rPr>
              <a:t>Tout écosystème comporte un ensemble d’espèces </a:t>
            </a:r>
          </a:p>
          <a:p>
            <a:pPr>
              <a:buNone/>
            </a:pPr>
            <a:r>
              <a:rPr lang="fr-FR" b="1" dirty="0" smtClean="0">
                <a:solidFill>
                  <a:schemeClr val="bg1"/>
                </a:solidFill>
              </a:rPr>
              <a:t>animales et végétales qui peuvent êtres réparties</a:t>
            </a:r>
          </a:p>
          <a:p>
            <a:pPr>
              <a:buNone/>
            </a:pPr>
            <a:r>
              <a:rPr lang="fr-FR" b="1" dirty="0" smtClean="0">
                <a:solidFill>
                  <a:schemeClr val="bg1"/>
                </a:solidFill>
              </a:rPr>
              <a:t>en trois groupes :</a:t>
            </a:r>
          </a:p>
          <a:p>
            <a:pPr algn="ctr">
              <a:buNone/>
            </a:pPr>
            <a:endParaRPr lang="fr-FR" b="1" dirty="0"/>
          </a:p>
        </p:txBody>
      </p:sp>
      <p:sp>
        <p:nvSpPr>
          <p:cNvPr id="37890" name="AutoShape 2" descr="https://encrypted-tbn0.gstatic.com/images?q=tbn:ANd9GcSL8QZwtoIw5sOIqdpfD6t57ljzLzWi7tie9W16NAQug-ACdzj2"/>
          <p:cNvSpPr>
            <a:spLocks noChangeAspect="1" noChangeArrowheads="1"/>
          </p:cNvSpPr>
          <p:nvPr/>
        </p:nvSpPr>
        <p:spPr bwMode="auto">
          <a:xfrm>
            <a:off x="155575" y="-1905000"/>
            <a:ext cx="6438900" cy="39814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https://encrypted-tbn0.gstatic.com/images?q=tbn:ANd9GcSL8QZwtoIw5sOIqdpfD6t57ljzLzWi7tie9W16NAQug-ACdzj2"/>
          <p:cNvSpPr>
            <a:spLocks noChangeAspect="1" noChangeArrowheads="1"/>
          </p:cNvSpPr>
          <p:nvPr/>
        </p:nvSpPr>
        <p:spPr bwMode="auto">
          <a:xfrm>
            <a:off x="155575" y="-1905000"/>
            <a:ext cx="6438900" cy="39814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4" name="AutoShape 6" descr="https://encrypted-tbn0.gstatic.com/images?q=tbn:ANd9GcSL8QZwtoIw5sOIqdpfD6t57ljzLzWi7tie9W16NAQug-ACdzj2"/>
          <p:cNvSpPr>
            <a:spLocks noChangeAspect="1" noChangeArrowheads="1"/>
          </p:cNvSpPr>
          <p:nvPr/>
        </p:nvSpPr>
        <p:spPr bwMode="auto">
          <a:xfrm>
            <a:off x="155575" y="-1905000"/>
            <a:ext cx="6438900" cy="39814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6" name="AutoShape 8" descr="data:image/jpeg;base64,/9j/4AAQSkZJRgABAQAAAQABAAD/2wCEAAkGBxIQEBQUEhAUEhUUGBoYFxUYFxYVFxcWGBcWGBcdFxYYHSggGRonGxgWITEiJyk3Ly4uFx8zOD8sOCgtLisBCgoKDg0OGxAQGzQmICQsLCwsLiwyLzYwLTQsLCwsNDAsLC80LDcsLCwsLCwsLCw4LywsLCwsLCwsLCwsLCwsLP/AABEIAMEBBQMBIgACEQEDEQH/xAAcAAEAAQUBAQAAAAAAAAAAAAAABAIDBQYHAQj/xABJEAACAQIEAgUIBgcHAgcBAAABAhEAAwQSITEFQRMiUWFxBjJSU4GRk9MHFCNCobEzYnKSorLRFUNUgsHS8RfwJDQ1Y3OD4Rb/xAAaAQEAAwEBAQAAAAAAAAAAAAAAAQIDBAUG/8QAMxEAAgIBAQQGCQUBAQAAAAAAAAECEQMhBBIxQSJRYXGB8AUUFTIzkaGx0RMjweHxUkL/2gAMAwEAAhEDEQA/AO40pWnfSlxm1h8A6PiGsXL/AFbZQFmJVlZhpspHVJ5B9JMCpirdAw3l59I9zC32w+FRC9vL0lxwWEsquAigieqw1J7orTsb9JfEriZRdt29ZLW7cP4SxIA56Ce+tLsMCBAgRIGmx8KuV7uLZMSitL7TJyZmT5WY/ozb+vYjK2/XJb2XD1x7GE86sDygxgQp9dxOUkEjprm4086ZA12mNuwVjaVv+lj/AOV8iLZtnkt5fYvBOc7virbb27lxiQe1HaSvPTY/jXduG41MRZtXrc5LqLcWRByuoZZHIwRXzLw/h97EPks2bl1uxFLQD6RGijvJivojyL4dewuAsWb75riKZ1nKCxKrPPKpCz+rXl7fDGmnHjz/AMLxbM3SlK84uKUpQClKUAqBxPjFjDD7W6qHKzAEgEhFZ2if1UY+CnsNT6wfHfJmzjHDXADCMm9zzWW4jea6jzbrjbnPIQBlcHjLd4E23DhWZCRqAymGE9oIIPeDV+onDcELCZFiMztpO9x2uN5zE+czHfnUugFKUoBSlKAUpSgFKUoBVq/iFtgFjAJieUwTqeQ0Opq7VrE2c6lZidj2Eag+wgH2VDutAVNcAXNIgCZ5RvNQuGXWlg8y3XAPINuo/ZMfvCotlWlhos6OBqoJ1IUHQtrqxEbDXU1Xaw5t6oRPYVQA+JRQR7/fXl5PSOOOSKk6riuP17PEuoOjJXcSikKWGZogbnXTYcu/artYvhmHk5jssxPnFtQS/wCsAInnmJ7Kylejim5x3mq/H9lWKUpWhAqxi8HbvLlu20uKd1dQ69mzCKv0oDReNfRZgLwJsKcI5MzbJKbQAbLHKF2PVynStWt/RHdLMpxtsZZj7NiWMAjTNoOss7xNdjrC4vElMRI1MPpO8nCDbU/e5Dx794bVlgqUiKRyBvoy4iHy5bJ1jMLoy9s6gNEfqzpW18P+iCybS/WMTdF3UsbJQJ3AdJbJMdukzy2rbsPcm9mLk5GUHzQCTdxNjxOpXkPMGp1FbBV5bbmlzruI3UYbyZ8msPw+2UsKesQXdjmdyNpPYNYAAGp5kzmaUrmbbdssKUpUAUpSgFKUoBSlKAUpSgFKUoBSlKA1/j/FbuHv2sutoo2cZc2ue2FIC9aYLaDSJJ2kYR/KfH5VborOoSVCtmUlsOr6m4RoLt19trBGsyN7pQGi4byjxxuhejtZS4DF56qrZuto2YKc7JbEgwhuQQTWx+S/EL2IsZ76KjZiBlDKCABur6ghsy7mcsjeKy9KAVh+IWb5V80vIOXozlGxiV0PZpLVmKsY2/0aFtNNp2k6Ce6d+6ayywUo6truJRCsfe/bf+djV2ottWhnDSAJLsIDgDWY1mAOuAQRA1ia9su9w5RCGJmHJgRMB0UHcc+fOvmc2w5Z5N6C0lqr0+dmykqLYtsXJCuRmbzTl1yWOcjsb8aymDW4B9owJ5Rv7TAB9gHtqDw+8UcI2mYHqH7rSTp6QMtLbEr3xWWr39kxqMFTeirXs7POhlJilKV2FRSlKAVgeJ3IvETybSdzmwfIt39nPlPWz1Q+JWCy5lzFhAABMEF0LSMwBMLvy17TIGMv3GVrqzJUXXXWSSps3VhDciRnI1jYbA6++Uf1vNZ+rXAiyTc+zNwtqmXYaLGcHnqI7spawYFx3JJzGQJbTqKh0JiCEGkdvaa94bPRICDKjKZBBleqTqBMxMxB3GlAapw9uJ9QXHLTcTMckZbYuWWcH7ODK9Ms6cjpy3SlKAUpSgFKUoBSlKAUpSgFKUoBSlKAUpSgFKUoBSlKAVZxZtque5kC2+vmeAEgHrSdFgTrV6tZ8ovJk4q675kh7BsnMJKgi8CbZjqT0vW9LIm0agbFfuKqkuwVRuWIA7NSaicMw7LmzCIhF5yqTDeJk+6tY/8A4lhczB0UDpAqiRlW7du3cgIUDIDcAAI0yCImKos+Q7o6st1ZDEmSxzqbuHvdbT9KWw6AvzDHSYIo4JyUnxXAWbtctK0ZlBgyJAMEbEdhqusb5OcKXB4Szh1Ai0ipIEZioALHQdZtz3k1kquBSlKAUpSgFKUoBSlKAUpSgFKUoBSlKAUpSgFKUoBSlKAUpSgFKUoBSlKAUpSgFKUoBSlKAUpSgFKUoBSlKAUpSgFKUoBSlKAUpSgFKUoBSlKAUpSgFKUoBSlKAUpSgFKUoBSlKAUpSgFKUoBSlKAUpSgFKovPlUnsBPuFWRcukfo7fxG+XQEbjfD2xAtqGACvmaRmBXo7i+bz6zKfZPKsdc4djVAFvEHTMAzsDGsIWHRnPKAcxDSdazee76u38Rvl0z3fV2/iN8ugNft4HHqIDgAliZu5mH/mIGbo9Sc9jXlkO8dY/Dcf0kpfCKxlgzdIf0VldDlAGqXeUSwMA6jYM931dv4jfLpnu+rt/Eb5dAYHE4PiDqzLdVHhMiZ8yAgvmzHICZHR/jvs2yirGe76u38Rvl0z3fV2/iN8ugJFKs4e6WzAgAqYMGR5qtoYHpdlUdO5ZgqKQpiS5EnKrbBT6VASaVHz3fV2/iN8ume76u38Rvl0BIrGcbwj3QmVRcCsS1su1sNKkA5lBmCRodNZ3UVLz3fV2/iN8ume76u38Rvl0Bgb3DseZC38m8EODP2d0IBmtkgBjamSS2UntDHwXEMxi8uXpGK9YAhC1srm6hzAKLiwI88cxmGez3fV2/iN8ume76u38Rvl0BgbnDMdkIXFNmgwSU0IS9l/u9s7WSdNl9h8xfDsczgC9NsBgevldgHuMskLvHQie5t5rP57vq7fxG+XTPd9Xb+I3y6AwFjB8SUDNetuc2pBywueyZAymeqt4Rp5425T+D4XE27r9Ld6S2VTLJlg4UB9gBBOY+3noFyGe76u38Rvl0z3fV2/iN8ugJFKj57vq7fxG+XTPd9Xb+I3y6AkUqPnu+rt/Eb5dM931dv4jfLoCRSovTuGUMigMYkOTHVZtio9GrmJulQIAJJAAJge+D+VAYninDrr3w6BRpay3C5BTJcdrgygahlIXfWddqh4LAcQW3D3lZsrQVYIAxBJJBRsxLEEH7vZ92tgz3fV2/iN8ume76u38Rvl0Bg7GAxwZWbEGA05MynqB7MAno5JydOCeZKnvEfAYPiJtWy94hioJl1zKxRM2b7GGJbPAgBZGh2GyZ7vq7fxG+XTPd9Xb+I3y6A1+xg+JBlLXrZChZUSM2W5JGYzBZABOsTvzN2xgscHts14HrqbiZpXJ0doMF6gJOYXjJ9IabFM3nu+rt/Eb5dM931dv4jfLoCRSoF/HNbPXQa7ZWJ98qK9oCZcTMpB2II99egRXtKAUpVF22GUqZgggwSDqI0I1B76Axp8osOEVjcgOxCiDJh1QkLvll0M9jqeYq9b41h2IAvISSo0M6sFZfeHT99fSE4Ljq8P4eq5rRthzCpZBTUGyzMApAWOitGf1ec1a4Xd4ZibaXTltm02YC9cAdGUW1JaXOh6K2ZnWNdzVd5XVg3GleIwIBBkHUEagjupVgUpbALEfeMnxgD8gKW7YBYj7xk+OULp7AKrpQClKUApSlARsbjBaCyGYs2VVUSzNBaBMDZWOp2BqNa47h2/vAsAkhuqQFRXbMD5sBhMxGtSsZg1ugBp6pzKVYqytBEhhqNCR3gkc6x17yXwriGtZh1tCzmc9sWmmTJJRQCdzqTqaAlji9glR0qy/mjYnrZI155tI3q9h8bbuEqjqxWCQDJE7T2TyrAYvgmFsMgWyxIUxluMpUBiQRrGbM7EbRHKsjgreHw4zoWGdQNS7sVTQSDJ019rGdTVP1I21fDiKZlqVRbuBgGUgg7EVXVwKUpQClKUBQ9sEqT90yPGCPyJpcthonkZqulAKUpQClKUApSlAWMThFuRmnTvpV+lAKUpQCtX8u/KE4Oyq22XpbpgA75PvMuog7Ad5rZ2aAT2VwjiHEPrdxrl1wxLR1nXqqzEqo5EAkgFQRz5ycc03GOnFkN0UXrzf3l529HpDcYyesCJlgIaTpz5kio12CwbS4AWWRvCxEIYKCII8d5BibjHGS2Fh8qZZEDKVY5ROzaHcEwCoBMRUPOyhurqzQVHMiCZgQNDGYEnq7dnC1xRmdC+jbykVl+rXbhz5vsQZIyBR1FPdlMT3xtXQa+f8QwUK0gll6uUgunWbcT1W5ySPPETy7ZwLiHSYbDsxGa5bUyJKlsokS2s76HXQ9ldmHJpUuRpHUyla1dxuOUvltqyjpYzW3JJz4vo9bZ80LbsCApJ6TeTWx3HCgkmANSTWC8peJXrFgXUAUdJbUg75XYJLH7mpXw37q3brUkhpxnHEmbARQiEN0F5jJ6PM3RhusJNwdHOdcgJ3ilziePR3UWkcAXiHNm8NnvdGOpMwosiBq+ckbEVlOEYiziUzI1wEEq6G7czIykqwYZu0Hxip0OnMuvOYzDwgQ3hv47UTvgD3h11ntIzrlZlBYQVgka9UkkeBMipFUqwIkGQedWMdjVtKSdSBIUEZj2wKiUlFbz4ExTbpEmsbf4rDQqZgCQWnLtvl0MmdNYHfXly7iL1tTay2c2pLgswHKFGnvrF2uCXrWYgpckSQCwYmSdM2adzzG9c2fJk3E8KstupOpFrH4lrzMQMgMLLwIUToBsxJLfvb6CaVxCTAYE7bqBpoB3DTwHdIm50ikHURznl3MDt4GrnCrFnFhtRctIcpAOhcFWG24EDuMnsrycSntGTdlzdvz9i70Rl+D2GRGzjLmaQuhKiFGsEjcE786n1GXEInVP2YGgkQsDQQ23smakA17uPdUVGPIyafM9pSlaEClKUApSlAKUoaA8pNU3HCgk7ATVkWC2rn/J90dx9L20BIpVn6qnJQp7VAU/h+VLFwmQd1PLmOR/MeINAXqUpQHtKUoDVfpGvXVwn2ZyjNLtnCEKoLQBILyRGUansNcnwwFy5AQiIABBiCd5jTUjUjYma6n9JGANzDrczqosktB0LM2VVCmDqZIjnNcsuXX0UAEtMwdYOoEHzNPE1w5/f1KPiXHw7pcKkBYaWX9gmdtuYkR2aa1TZuyvmgKB1tRO4BYDQSY22OneauYy495s9y6WYkGQBqyjsHnPync7matCyxtq8KuVnU6klmBBYvmJ5Mo0iOrz3xq7oiii5dBbModiwWAwCyZPOdNIOgnrd2vRfowUNavqShDMrG3qLik5llhsAQi5SD906ztzkoZCEhSNV1JgMdQZiW1PiPDXoP0X4S4Hu3MxCkKGEHKx63P0hA0jQMRzrTDTnwJi9TbsML3TZLsFBLowIMhCAA2g1llae1aueUHCBjLJtNca2pZWlYzSrBhuCNx2dlSbxi4jeKHuzZSCfaoH+YVicZx1ExIs9IFdtQrBusmXZdIzFlgT+uNxFdkIqEd277zWUrdmDxPAMVdxN3oktWFVuriDcutceVUnqIVC7ncnWdq3Lh1q4lpFu3eluKIa4FyZj25ZMe+vcQlxk6ji2+4JXMvgyyCR4EHvrXcd5WdEwsuqpeZ8inNmtMQBOV4HW1jKYM9o1qYwjDgQ5XxM6LRLumcqujwIB60gidxqrHT0qkWcOqeaoE7ncnxJ1PtqPw8uxd3AB80AbQpY++WIPetTandV2LdUKUpViC1ewyPOdFaRBzKDI7DPKrOB4ZYsZuhsWrOaM3RoqZo2nKBO599S6UB5FRzglHmE2z+roP3T1T7qk0qsop8SU2jHYm/ftlQEF4E6leqQPAmJ21mouNxL9NcyluqmXKrJJYjMDDmBuB3k7gCshjeIW7MdI0ZtgAWJ9gFY/iGGtu7ZrYuXCVyjzWygAqe8B83bEnwOeOlKSUr4adX869paV0nVdvWTOB3+ksIZBIGUkHMCVJWQeYMSD2EVPrFWsAwKBbpXoxDFRAaZJADZhAMQDMA715jzesnpBeBtiCQyjQa5tVjuI8DvWxQy1KotPmAMR3dh5iq6AUNKxvFOPYXC/p8RbtnfKWGY+CDrH2CobolJvREzFIWQgb6Ed5UyPxArWeM4vGgKtpGQMyjOQpyBmy66mQoIPIn8KxnEPpUwiGLNq7f8A1o6JY7s3WnuK1nuH+UGG4haBsMHIK5rbSty3z6yjUbMJGh11OtVjlhJ0maSw5IK5RaRhrC49cUwF179tSozCVBMBmlWcrEH/AI3rccLZgsxEFo000Ak6xpMsxPjz3qD9ct4YXGvutoAjrO8yuUQMzQSZnTfXnNV8H8oMLi5+r30uFd1EhgJicjQcvfEGrWroz3XVmTpSlSQYbiuOxK31SzbVkCq1wlQYBZgesbqkQqkiEaTvG9Yy35YuS4GHVjbCliLkaZLzv1cpKsOhMKdCHQzBmtsVgdjP/wCaH8awfF8cUuFlBz4cK7LyuYe5KvHKQyk9o6MTAbWG91WwYvFeVGZblu7hrNzKpLA3VyGLuQk510Qc23zKyxO+r+XAsm7YWxaFsdFngIRrdIZRlIk7bASCfZXVbF5XVWUyrAEHtBEiol7H2zfFgAPcyh2HoW5OVj4sIA33PI1ScVONENWcf4PaRFuPiLJvWjadVcrOW6wYpLARJIyidtD1auYLhN6/hS1pLjlLxACxlQdGjMSoGYlpA09ATMiuscSRbti5b6IlGVgZ6i+znM6ggb1q30ZWw+GvEFwOl83NGY9HbMkgAjsiYrGtN1a+fPWaxj0HZrHAfJy906FrLKFIlbgJ6jgFgbe7SjMu3MhspFdXtq8QiLZUbTBIHcqmB7/ZS05QQMOyj9Xo4/mk+6q/ri8w4/yP+YEUhFRVOVfT6v8AohRrgiwOEWzcNx5uMRl60d/IADbSo13gtsYgYhrQvXFUormM4Q/dIYhSNTrofGSTkPr9r1ijuJAPuNX0cHYg+Bmtcaxx0hXWJOT94iviFKwOlGkT0d2feVrF4TyfWczrqCCGaCykTBQAkKdjJJ1EgA61sFK1KEey+WEYAclI0Vu4Dke73c4wfF/KB7GLFv7M2xbzlYBuHq3iSsXM0Aou1s7mSOWxXEDCCJBrD4u7fwuHvXCRfKdddxC6ZpHYFk76xWTk4uqtdfV3lqTTZjML5Xu4LGxbChGbS9mMI2IDsCqEMh6FcpG+bWNqu2PKwvbLiyoIAJRbguO323RN0aqAHTeHnU6RUPyW8ulxBCYkCy7SVbzEjTqnMxhpMTsdNiQK3OrxkpK0VNUHlg5QOMOhXLJbpxkk9PEOUgpFgy2hEgQa2XA4kXbSXAIDqrRr94A8wDz7KpN5m8xD+03VHsG59wHfT6rm/SMX/V2T90b+2ajfv3UWrrDYxdkBuHsWCB4sdB4TNedFcfzmyD0U39rkfkB41JVQBAEAcq9qNxv3mLrgR0wdsbIN5k6mRsSTqTVGOtjRpKkZtQYMZW/1g69lSq0Py48tLWFu9HbzXro85QwVLc8mOUnMQToNe8aVLcMavgi0ITySqOrNqyRbZg7IByWAAABMAg95q3jCUtXbbs5VlaLpAaAQZkCJjXQDauQW/LrGFoLplYwQFiFOhAM6aE699eYj6QMfbzK+IVoYiWt2xqJEQAB7IrmW2Y96jq9n5a5HZ+CXXa2WfLqzxlkx12kEkCYaQDGwFecc41ZwVo3b75VmAIJZmOyqo1J/IAkwATXFbX0iY4rlt4hBHNUQkSZ5gjXXlzNYTH8RvYhs169cunkXYtExOUHRRoNBUZNtil0VqaY/R02+m9DdOPfShiLpjCoMOkecwV7h7+ar4a+NaJicS1y4z3GLO5zMx3Y95/D2CqaVwvO5v9zVHpw2eONft6FB1r1dQOdVVXZulGDDcVMsylHd4JcOzz4ErG02+ZbgUIqfdWy5zdIUnUrlJ17iKofCrkZkuZssSMpGhqjxy4p34hZo1TTXg/8ADbfoutkticrlNLWwUzre7QaVd+ijzsV4WfzvV5XrbL8JeeZ4W3L9+Xh9kbv5VX7mCb6whYWLrImII/uGmLeIAO6TlW4vNcp+6c2N8pvKCyosXnuW0xGHuZL1jNLPZuFUxCqky6RluA/+2OdTvpXcjhlwAkZmRWgkZlYwyntUjQjnXD1UAQAAOwaVjtO0PHJJGmy7F+vHebpWdi8mvLnBpau22vEdEzm1nGU3bfnLBOmeSVymD3RTycxn2z3rxOdjmKgSz3WGW2qDmEXOOyHQnzZrj1SMHjr1mOivXLUDTI7LpqNAp0GhFcsdplpppH/Doy+jVa3JfM71xLi8W7o6tvo0LXWZhltkqSqFtjcOmnIeK5ueeRnlzh8BauJct3nzOGBRUjzFX77qfu9laRjL15govNeIP2qC4Xgi4SekQPuGM9cb661HrTJtsr0Vd5fD6OW703fcdh/6sYP1GK/ds/Nrz/qxg/UYr92z82uPGqmEHcHvG1U9cy1ehp7Pw3Wp18/Svg/8Piv3bPzazPBvKXh2NjI1sXD/AHdxVS5PcD50bSpIrgx/7PLSJ19o99eEU9blfTSZD9H42ug2j6X+opyzL+yzr+ANU3LGUT0zoBzLKQPa4NfNuExzBctq6wVTGVWIUHmNCI91SE4lfBkX7oI5h3B94NbPacS/80cy2HK+El9fwfQn1kDbFWz+1lP8rConFMa3RMBcwtwEEMGfIGUggjziAdQNTXC/7bxX+LxHxrn+6n9t4r/F4j41z/dUet4+V+e8n2dl6158DJrZW2SBcY9HMtkcBt9RuTqTy2MRvXRvI3E3cLZZcReR0EdCgZGZBrKzM5RoADqMp7gOTf25i/8AF4j41z/dT+3MV/i8R8a5/urKGeEXab+hHs3J2fU73a45bbaOySYHvNP7dtTGe1I3HS25/OuCf23iv8XiPjXP91eHjWKO+Kvn/wC25/uq/rna/ki3s6fZ82d+PGV9Ge9esPeoIqLjvKrD2BN1hb0mGkE+AiSfCuEDjd9GH/iboMGJuORAGuhMc6sDiQ3ItMW11tpJJEySACSRrR7ZKtE/p+CV6PV9KS8+J0Dym+kV7/Uwt04ZI1bKTdbtgjRB4a85G1aXhsLacuXxMaFsxVtWzCZnViZJ7edWsLxC0rqz2rZUEzBadOUM0EdsioPFyt3N0K5QY6mbNHPeOfYa45SyZZpTbXbpSPRx48eKPQRQ2LQXVSSwLAFl5KTBInnGsV75XsnTnoyWUktm5FjqY7hNY3B4JiQSMoBnXQmO6snftB1IP/BrfLDHiyR3XdLUvBvizD4XEdG0xPIisxYuh1kVjV4e2aCRHbPLwrL4LCWra63Gadcqrt4s0R7AarmcKvmaSabtHlXbOGdxKqSBudlHix0FXPrQXzLar3t9o38XV9wFWb15nMsxY95n3dlc2pBItWbasOkcESJVJaRzGYEAeIJqniBtdIehBCDQSZJ7+4d3/FRqVFa3YPXWPcD7wCPzq7hcR0ZOgYEQQeYqnEb/AOVf5Fq3V4ycXaKyipKmb99FZGfFQIH2Wm8a3qV59FHnYrws/neryva2X4S88z5/bvjy8PsjcfpZ/wDTW/8Akt/zVxKu2fS2Y4Y06faW/wCauIdIvpD3iuHbviLu/J6Xo34T7/4RXVIcTEid4nWO2KdIO0e8VQMmbN1ZIidJjxrjSO93yL9y4zRmZmyqFXMS2VFnKqzsokwBoJNU1U9+2VQAQwzZmzyGk9WFjqwNNzO+lWzdHpA+Jn8atJfMrG+rQXLgUSxCjtJAHvNVVau5GENlYHkYIqTg8Ytu4rlbd3KfMudZG0I6wBBO878hUJIlt6kfFKWULyBJjTmBO4PYKsGzcnRgBHtGn/Huqu+ZACuAe2Y+6QNu+DVGUz+kGn6360ie3SRW0ZOtWYSxq9Ezy3hmXzSAC0t37dgobNyPOkxuT3L3doaqFRgsG4J/bI5ide3f31WM2k3F0jXNv28tOz8atb42iqjpVMzNrhxa0bguW9CBlzANJ7c0Aczvyqy2CuD+7bxAJHvGlRekX0h7xXougbMB7a5KkdZURG9KuDiDetJHYWke40ONB36M+xV/FYNTTBbpVf1i2d1A/Zcj+bNXnS2u0j2qfx0pTBFulCQS4ETzHdmH4QfGrItWxr0uwH3l2jTWOe9Sehs8naeR6ugBUj3ZR/rNU28NYH33Okfc7CP9TXRGSS0bOaUJSesUWlw9vzc+viJGqxHtUCq7KokkONhuVgaabdtXDZsz57jnum8gz+A91U/VrHpvsBunKOfsFHJPRthQa1UUX6t9LG+ntq90lr0j/D/WnSWvSP8AD/Wso0uKs2mpP3XRZUdmmsz/AN71cqvpLXpH+H+tOktekf4f61OTI5vVFMOJY00uepRSq+ktekf4f606S16R/h/rWdGxRSq+ktekf4f606S16R/h/rSgeYy4F1OwVf5FqIcanKTqB+9l5+DA1IxFxH5iIA3HIAf6VYFq32ry9HlEcu4e4VpBRrpGc9++idF+ijzsV4WfzvV5Xn0TuC2Kgg6WfzvUr19l+EvPM8Hb/jy8PsjrPEv0ftFYmlK3OUhcR/Q3/wBlv5BU00pQgUpSgFKUqQKUpUAUpSpApSlAKUpQClKUApSlAKUpQClKUApSlAKUpQClKUApSlATeG/e9n+teUpUA//Z"/>
          <p:cNvSpPr>
            <a:spLocks noChangeAspect="1" noChangeArrowheads="1"/>
          </p:cNvSpPr>
          <p:nvPr/>
        </p:nvSpPr>
        <p:spPr bwMode="auto">
          <a:xfrm>
            <a:off x="155575" y="-1905000"/>
            <a:ext cx="5372100" cy="39814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Ellipse 7"/>
          <p:cNvSpPr/>
          <p:nvPr/>
        </p:nvSpPr>
        <p:spPr>
          <a:xfrm>
            <a:off x="942956" y="3571876"/>
            <a:ext cx="1557342" cy="914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Ellipse 8"/>
          <p:cNvSpPr/>
          <p:nvPr/>
        </p:nvSpPr>
        <p:spPr>
          <a:xfrm>
            <a:off x="3929058" y="3571876"/>
            <a:ext cx="1714512" cy="914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p:cNvSpPr/>
          <p:nvPr/>
        </p:nvSpPr>
        <p:spPr>
          <a:xfrm>
            <a:off x="7143768" y="3586170"/>
            <a:ext cx="1714512" cy="914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MOZZ2FR\Dropbox\KALI\Fichier 23-04-2017 22 12 16.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2" algn="ctr" rtl="0">
              <a:spcBef>
                <a:spcPct val="0"/>
              </a:spcBef>
            </a:pPr>
            <a:r>
              <a:rPr lang="fr-FR" sz="3000" b="1" dirty="0" smtClean="0">
                <a:solidFill>
                  <a:srgbClr val="7BF616"/>
                </a:solidFill>
              </a:rPr>
              <a:t> </a:t>
            </a:r>
            <a:br>
              <a:rPr lang="fr-FR" sz="3000" b="1" dirty="0" smtClean="0">
                <a:solidFill>
                  <a:srgbClr val="7BF616"/>
                </a:solidFill>
              </a:rPr>
            </a:br>
            <a:r>
              <a:rPr lang="fr-FR" sz="3000" b="1" dirty="0" smtClean="0">
                <a:solidFill>
                  <a:srgbClr val="7BF616"/>
                </a:solidFill>
              </a:rPr>
              <a:t>3.1.1.Composants de la chaine trophique</a:t>
            </a:r>
            <a:br>
              <a:rPr lang="fr-FR" sz="3000" b="1" dirty="0" smtClean="0">
                <a:solidFill>
                  <a:srgbClr val="7BF616"/>
                </a:solidFill>
              </a:rPr>
            </a:br>
            <a:r>
              <a:rPr lang="fr-FR" sz="3000" b="1" dirty="0" smtClean="0">
                <a:solidFill>
                  <a:srgbClr val="7BF616"/>
                </a:solidFill>
              </a:rPr>
              <a:t>3.1.1.1. Les producteurs autotrophes  </a:t>
            </a:r>
            <a:r>
              <a:rPr lang="fr-FR" sz="3000" dirty="0" smtClean="0">
                <a:solidFill>
                  <a:srgbClr val="7BF616"/>
                </a:solidFill>
              </a:rPr>
              <a:t/>
            </a:r>
            <a:br>
              <a:rPr lang="fr-FR" sz="3000" dirty="0" smtClean="0">
                <a:solidFill>
                  <a:srgbClr val="7BF616"/>
                </a:solidFill>
              </a:rPr>
            </a:br>
            <a:endParaRPr lang="fr-FR" sz="3000" dirty="0">
              <a:solidFill>
                <a:srgbClr val="7BF616"/>
              </a:solidFill>
            </a:endParaRPr>
          </a:p>
        </p:txBody>
      </p:sp>
      <p:sp>
        <p:nvSpPr>
          <p:cNvPr id="3" name="Espace réservé du contenu 2"/>
          <p:cNvSpPr>
            <a:spLocks noGrp="1"/>
          </p:cNvSpPr>
          <p:nvPr>
            <p:ph idx="1"/>
          </p:nvPr>
        </p:nvSpPr>
        <p:spPr>
          <a:xfrm>
            <a:off x="-142876" y="1775191"/>
            <a:ext cx="9144032" cy="4625609"/>
          </a:xfrm>
        </p:spPr>
        <p:txBody>
          <a:bodyPr>
            <a:normAutofit fontScale="92500" lnSpcReduction="10000"/>
          </a:bodyPr>
          <a:lstStyle/>
          <a:p>
            <a:pPr algn="just"/>
            <a:r>
              <a:rPr lang="fr-FR" sz="3000" dirty="0" smtClean="0"/>
              <a:t>Constituent le </a:t>
            </a:r>
            <a:r>
              <a:rPr lang="fr-FR" sz="3000" b="1" dirty="0" smtClean="0"/>
              <a:t>1</a:t>
            </a:r>
            <a:r>
              <a:rPr lang="fr-FR" sz="3000" b="1" baseline="30000" dirty="0" smtClean="0"/>
              <a:t>er</a:t>
            </a:r>
            <a:r>
              <a:rPr lang="fr-FR" sz="3000" b="1" dirty="0" smtClean="0"/>
              <a:t> niveau trophique </a:t>
            </a:r>
            <a:r>
              <a:rPr lang="fr-FR" sz="3000" dirty="0" smtClean="0"/>
              <a:t>de l’écosystème (Producteurs primaires). </a:t>
            </a:r>
          </a:p>
          <a:p>
            <a:pPr algn="just"/>
            <a:endParaRPr lang="fr-FR" sz="3000" b="1" dirty="0" smtClean="0"/>
          </a:p>
          <a:p>
            <a:pPr algn="just"/>
            <a:r>
              <a:rPr lang="fr-FR" sz="3000" dirty="0" smtClean="0"/>
              <a:t>Ce sont les végétaux </a:t>
            </a:r>
            <a:r>
              <a:rPr lang="fr-FR" sz="3000" b="1" dirty="0" smtClean="0"/>
              <a:t>autotrophes photosynthétiques (Phototrophes). </a:t>
            </a:r>
          </a:p>
          <a:p>
            <a:pPr algn="just"/>
            <a:endParaRPr lang="fr-FR" sz="3000" b="1" dirty="0" smtClean="0"/>
          </a:p>
          <a:p>
            <a:pPr algn="just"/>
            <a:r>
              <a:rPr lang="fr-FR" sz="3000" b="1" dirty="0" smtClean="0"/>
              <a:t>Ex.: </a:t>
            </a:r>
            <a:r>
              <a:rPr lang="fr-FR" sz="3000" dirty="0" smtClean="0"/>
              <a:t>Plantes vertes, phytoplanctons, cyanobactéries.</a:t>
            </a:r>
            <a:r>
              <a:rPr lang="fr-FR" sz="3000" b="1" dirty="0" smtClean="0"/>
              <a:t> </a:t>
            </a:r>
          </a:p>
          <a:p>
            <a:pPr algn="just"/>
            <a:endParaRPr lang="fr-FR" sz="3000" b="1" dirty="0" smtClean="0"/>
          </a:p>
          <a:p>
            <a:pPr algn="just"/>
            <a:r>
              <a:rPr lang="fr-FR" sz="3000" dirty="0" smtClean="0"/>
              <a:t>Grâce à la photosynthèse, ils élaborent la matière organique à partir de matières strictement  minérales fournies par le milieu extérieur abiotique.</a:t>
            </a:r>
            <a:r>
              <a:rPr lang="fr-FR" sz="3000" b="1" dirty="0" smtClean="0"/>
              <a:t>    </a:t>
            </a:r>
          </a:p>
          <a:p>
            <a:pPr algn="just"/>
            <a:endParaRPr lang="fr-FR" sz="3000" b="1" dirty="0" smtClean="0"/>
          </a:p>
          <a:p>
            <a:pPr algn="just"/>
            <a:endParaRPr lang="fr-FR" sz="30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5000" dirty="0" smtClean="0"/>
              <a:t/>
            </a:r>
            <a:br>
              <a:rPr lang="fr-FR" sz="5000" dirty="0" smtClean="0"/>
            </a:br>
            <a:r>
              <a:rPr lang="fr-FR" sz="5000" dirty="0" smtClean="0"/>
              <a:t>CHAPITRE II</a:t>
            </a:r>
            <a:br>
              <a:rPr lang="fr-FR" sz="5000" dirty="0" smtClean="0"/>
            </a:br>
            <a:endParaRPr lang="fr-FR" sz="5000" dirty="0"/>
          </a:p>
        </p:txBody>
      </p:sp>
      <p:sp>
        <p:nvSpPr>
          <p:cNvPr id="3" name="Espace réservé du contenu 2"/>
          <p:cNvSpPr>
            <a:spLocks noGrp="1"/>
          </p:cNvSpPr>
          <p:nvPr>
            <p:ph idx="1"/>
          </p:nvPr>
        </p:nvSpPr>
        <p:spPr>
          <a:xfrm>
            <a:off x="214314" y="2786058"/>
            <a:ext cx="8858280" cy="4625609"/>
          </a:xfrm>
        </p:spPr>
        <p:txBody>
          <a:bodyPr/>
          <a:lstStyle/>
          <a:p>
            <a:pPr algn="ctr">
              <a:buNone/>
            </a:pPr>
            <a:endParaRPr lang="fr-FR" b="1" u="sng" dirty="0" smtClean="0"/>
          </a:p>
          <a:p>
            <a:pPr algn="ctr">
              <a:buNone/>
            </a:pPr>
            <a:r>
              <a:rPr lang="fr-FR" sz="4600" b="1" u="sng" dirty="0" smtClean="0"/>
              <a:t>Structure et fonctionnement </a:t>
            </a:r>
          </a:p>
          <a:p>
            <a:pPr algn="ctr">
              <a:buNone/>
            </a:pPr>
            <a:r>
              <a:rPr lang="fr-FR" sz="4600" b="1" u="sng" dirty="0" smtClean="0"/>
              <a:t>des écosystèmes</a:t>
            </a:r>
            <a:endParaRPr lang="fr-FR" sz="46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55448"/>
            <a:ext cx="8579296" cy="1252728"/>
          </a:xfrm>
        </p:spPr>
        <p:txBody>
          <a:bodyPr>
            <a:normAutofit fontScale="90000"/>
          </a:bodyPr>
          <a:lstStyle/>
          <a:p>
            <a:pPr lvl="2" algn="ctr" rtl="0">
              <a:spcBef>
                <a:spcPct val="0"/>
              </a:spcBef>
            </a:pPr>
            <a:r>
              <a:rPr lang="fr-FR" sz="3600" b="1" dirty="0" smtClean="0">
                <a:solidFill>
                  <a:srgbClr val="7BF616"/>
                </a:solidFill>
              </a:rPr>
              <a:t>3.1.1.2. Les consommateurs hétérotrophes </a:t>
            </a:r>
            <a:r>
              <a:rPr lang="fr-FR" sz="2800" dirty="0" smtClean="0">
                <a:solidFill>
                  <a:srgbClr val="7BF616"/>
                </a:solidFill>
              </a:rPr>
              <a:t/>
            </a:r>
            <a:br>
              <a:rPr lang="fr-FR" sz="2800" dirty="0" smtClean="0">
                <a:solidFill>
                  <a:srgbClr val="7BF616"/>
                </a:solidFill>
              </a:rPr>
            </a:br>
            <a:endParaRPr lang="fr-FR" dirty="0">
              <a:solidFill>
                <a:srgbClr val="7BF616"/>
              </a:solidFill>
            </a:endParaRPr>
          </a:p>
        </p:txBody>
      </p:sp>
      <p:sp>
        <p:nvSpPr>
          <p:cNvPr id="3" name="Espace réservé du contenu 2"/>
          <p:cNvSpPr>
            <a:spLocks noGrp="1"/>
          </p:cNvSpPr>
          <p:nvPr>
            <p:ph idx="1"/>
          </p:nvPr>
        </p:nvSpPr>
        <p:spPr>
          <a:xfrm>
            <a:off x="-214346" y="2214554"/>
            <a:ext cx="9429784" cy="4625609"/>
          </a:xfrm>
        </p:spPr>
        <p:txBody>
          <a:bodyPr>
            <a:normAutofit/>
          </a:bodyPr>
          <a:lstStyle/>
          <a:p>
            <a:pPr algn="just"/>
            <a:r>
              <a:rPr lang="fr-FR" dirty="0" smtClean="0"/>
              <a:t>Êtres vivants se nourrissant des matières organiques complexes déjà élaborées qu’ils prélèvent sur d’autres êtres vivants. </a:t>
            </a:r>
          </a:p>
          <a:p>
            <a:pPr algn="just"/>
            <a:endParaRPr lang="fr-FR" dirty="0" smtClean="0"/>
          </a:p>
          <a:p>
            <a:pPr algn="just"/>
            <a:r>
              <a:rPr lang="fr-FR" dirty="0" smtClean="0"/>
              <a:t>Ils se considèrent comme étant des producteurs secondaires. </a:t>
            </a:r>
          </a:p>
          <a:p>
            <a:pPr algn="just"/>
            <a:endParaRPr lang="fr-F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6" y="2089539"/>
            <a:ext cx="9001156" cy="4625609"/>
          </a:xfrm>
        </p:spPr>
        <p:txBody>
          <a:bodyPr/>
          <a:lstStyle/>
          <a:p>
            <a:pPr algn="just"/>
            <a:r>
              <a:rPr lang="fr-FR" dirty="0" smtClean="0"/>
              <a:t>Les consommateurs occupent un niveau trophique différent en fonction de leur régime alimentaire. 				</a:t>
            </a:r>
          </a:p>
          <a:p>
            <a:pPr algn="just"/>
            <a:endParaRPr lang="fr-FR" sz="3200" dirty="0" smtClean="0"/>
          </a:p>
          <a:p>
            <a:pPr lvl="8" algn="just">
              <a:buNone/>
            </a:pPr>
            <a:r>
              <a:rPr lang="fr-FR" sz="3200" dirty="0" smtClean="0"/>
              <a:t>           Consommateurs de matière fraiche</a:t>
            </a:r>
          </a:p>
          <a:p>
            <a:pPr algn="just">
              <a:buNone/>
            </a:pPr>
            <a:endParaRPr lang="fr-FR" dirty="0" smtClean="0"/>
          </a:p>
          <a:p>
            <a:pPr algn="just">
              <a:buNone/>
            </a:pPr>
            <a:r>
              <a:rPr lang="fr-FR" dirty="0" smtClean="0"/>
              <a:t>Consommateurs de cadavres</a:t>
            </a:r>
            <a:endParaRPr lang="fr-FR" dirty="0"/>
          </a:p>
        </p:txBody>
      </p:sp>
      <p:sp>
        <p:nvSpPr>
          <p:cNvPr id="4" name="Flèche vers le bas 3"/>
          <p:cNvSpPr/>
          <p:nvPr/>
        </p:nvSpPr>
        <p:spPr>
          <a:xfrm>
            <a:off x="1071538" y="3786190"/>
            <a:ext cx="714380"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7572396" y="3143248"/>
            <a:ext cx="714380"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84" y="155448"/>
            <a:ext cx="9644098" cy="1252728"/>
          </a:xfrm>
        </p:spPr>
        <p:txBody>
          <a:bodyPr>
            <a:normAutofit/>
          </a:bodyPr>
          <a:lstStyle/>
          <a:p>
            <a:pPr algn="ctr"/>
            <a:r>
              <a:rPr lang="fr-FR" sz="4000" dirty="0" smtClean="0"/>
              <a:t>a. Consommateurs de matière fraiche</a:t>
            </a:r>
            <a:endParaRPr lang="fr-FR" sz="4000" dirty="0"/>
          </a:p>
        </p:txBody>
      </p:sp>
      <p:sp>
        <p:nvSpPr>
          <p:cNvPr id="3" name="Espace réservé du contenu 2"/>
          <p:cNvSpPr>
            <a:spLocks noGrp="1"/>
          </p:cNvSpPr>
          <p:nvPr>
            <p:ph idx="1"/>
          </p:nvPr>
        </p:nvSpPr>
        <p:spPr>
          <a:xfrm>
            <a:off x="-142908" y="1775191"/>
            <a:ext cx="9144000" cy="4625609"/>
          </a:xfrm>
        </p:spPr>
        <p:txBody>
          <a:bodyPr>
            <a:normAutofit fontScale="85000" lnSpcReduction="20000"/>
          </a:bodyPr>
          <a:lstStyle/>
          <a:p>
            <a:pPr lvl="0" algn="just"/>
            <a:r>
              <a:rPr lang="fr-FR" b="1" dirty="0" smtClean="0"/>
              <a:t>Consommateurs primaires (C1) </a:t>
            </a:r>
            <a:r>
              <a:rPr lang="fr-FR" dirty="0" smtClean="0"/>
              <a:t>: Ce sont les phytophages qui mangent les producteurs. Ce sont en général des animaux, appelés herbivores (Mammifères herbivores, insectes, crustacés : crevettes), mais aussi plus rarement des parasites végétaux et animaux des plantes vertes.</a:t>
            </a:r>
          </a:p>
          <a:p>
            <a:pPr lvl="0" algn="just"/>
            <a:endParaRPr lang="fr-FR" dirty="0" smtClean="0"/>
          </a:p>
          <a:p>
            <a:pPr lvl="0" algn="just"/>
            <a:r>
              <a:rPr lang="fr-FR" b="1" dirty="0" smtClean="0"/>
              <a:t>Consommateurs secondaires (C2) :</a:t>
            </a:r>
            <a:r>
              <a:rPr lang="fr-FR" dirty="0" smtClean="0"/>
              <a:t> Prédateurs de C1.                       Il s’agit de carnivores se nourrissant d’herbivores (Mammifères carnassiers, rapaces, insectes,…).</a:t>
            </a:r>
          </a:p>
          <a:p>
            <a:pPr lvl="0" algn="just"/>
            <a:endParaRPr lang="fr-FR" dirty="0" smtClean="0"/>
          </a:p>
          <a:p>
            <a:pPr lvl="0" algn="just"/>
            <a:r>
              <a:rPr lang="fr-FR" b="1" dirty="0" smtClean="0"/>
              <a:t>Consommateurs tertiaires (C3) : </a:t>
            </a:r>
            <a:r>
              <a:rPr lang="fr-FR" dirty="0" smtClean="0"/>
              <a:t>Prédateurs de C2. Ce sont donc des carnivores qui se nourrissent de carnivores (Oiseaux insectivores, rapaces, insectes,…).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375291"/>
            <a:ext cx="9144000" cy="4625609"/>
          </a:xfrm>
        </p:spPr>
        <p:txBody>
          <a:bodyPr>
            <a:normAutofit/>
          </a:bodyPr>
          <a:lstStyle/>
          <a:p>
            <a:pPr algn="just"/>
            <a:r>
              <a:rPr lang="fr-FR" sz="3000" dirty="0" smtClean="0"/>
              <a:t>Le plus souvent, un consommateur est omnivore et appartient donc à plusieurs niveaux trophiques. </a:t>
            </a:r>
          </a:p>
          <a:p>
            <a:pPr algn="just"/>
            <a:endParaRPr lang="fr-FR" sz="3000" dirty="0" smtClean="0"/>
          </a:p>
          <a:p>
            <a:pPr algn="just"/>
            <a:r>
              <a:rPr lang="fr-FR" sz="3000" dirty="0" smtClean="0"/>
              <a:t>Les C</a:t>
            </a:r>
            <a:r>
              <a:rPr lang="fr-FR" sz="3000" baseline="-25000" dirty="0" smtClean="0"/>
              <a:t>2</a:t>
            </a:r>
            <a:r>
              <a:rPr lang="fr-FR" sz="3000" dirty="0" smtClean="0"/>
              <a:t> et les C</a:t>
            </a:r>
            <a:r>
              <a:rPr lang="fr-FR" sz="3000" baseline="-25000" dirty="0" smtClean="0"/>
              <a:t>3 </a:t>
            </a:r>
            <a:r>
              <a:rPr lang="fr-FR" sz="3000" dirty="0" smtClean="0"/>
              <a:t>sont soit des prédateurs (</a:t>
            </a:r>
            <a:r>
              <a:rPr lang="fr-FR" sz="3000" dirty="0" err="1" smtClean="0"/>
              <a:t>supraprédateurs</a:t>
            </a:r>
            <a:r>
              <a:rPr lang="fr-FR" sz="3000" dirty="0" smtClean="0"/>
              <a:t>) qui capturent leurs proies, soit des parasites d’animaux.</a:t>
            </a:r>
            <a:endParaRPr lang="fr-FR" sz="3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7166"/>
            <a:ext cx="9144000" cy="1252728"/>
          </a:xfrm>
        </p:spPr>
        <p:txBody>
          <a:bodyPr>
            <a:noAutofit/>
          </a:bodyPr>
          <a:lstStyle/>
          <a:p>
            <a:pPr lvl="0" algn="ctr"/>
            <a:r>
              <a:rPr lang="fr-FR" sz="3600" dirty="0" smtClean="0"/>
              <a:t>b. Consommateurs  de cadavres d’animaux </a:t>
            </a:r>
            <a:br>
              <a:rPr lang="fr-FR" sz="3600" dirty="0" smtClean="0"/>
            </a:br>
            <a:endParaRPr lang="fr-FR" sz="3600" dirty="0"/>
          </a:p>
        </p:txBody>
      </p:sp>
      <p:sp>
        <p:nvSpPr>
          <p:cNvPr id="3" name="Espace réservé du contenu 2"/>
          <p:cNvSpPr>
            <a:spLocks noGrp="1"/>
          </p:cNvSpPr>
          <p:nvPr>
            <p:ph idx="1"/>
          </p:nvPr>
        </p:nvSpPr>
        <p:spPr>
          <a:xfrm>
            <a:off x="-71470" y="1412776"/>
            <a:ext cx="9144000" cy="4625609"/>
          </a:xfrm>
        </p:spPr>
        <p:txBody>
          <a:bodyPr/>
          <a:lstStyle/>
          <a:p>
            <a:pPr algn="just"/>
            <a:r>
              <a:rPr lang="fr-FR" dirty="0" smtClean="0"/>
              <a:t>Les </a:t>
            </a:r>
            <a:r>
              <a:rPr lang="fr-FR" b="1" dirty="0" smtClean="0"/>
              <a:t>charognards</a:t>
            </a:r>
            <a:r>
              <a:rPr lang="fr-FR" dirty="0" smtClean="0"/>
              <a:t> ou </a:t>
            </a:r>
            <a:r>
              <a:rPr lang="fr-FR" b="1" dirty="0" smtClean="0"/>
              <a:t>nécrophages</a:t>
            </a:r>
            <a:r>
              <a:rPr lang="fr-FR" dirty="0" smtClean="0"/>
              <a:t> désignent les espèces  qui se nourrissent des cadavres d’animaux frais ou décomposés (Matière organique morte). Ils terminent souvent le travail des carnivores.</a:t>
            </a:r>
          </a:p>
          <a:p>
            <a:pPr algn="just"/>
            <a:r>
              <a:rPr lang="fr-FR" b="1" dirty="0" smtClean="0"/>
              <a:t>Exemple : </a:t>
            </a:r>
            <a:r>
              <a:rPr lang="fr-FR" dirty="0" smtClean="0"/>
              <a:t>Chacal, Vautour,…</a:t>
            </a:r>
          </a:p>
          <a:p>
            <a:pPr algn="just"/>
            <a:endParaRPr lang="fr-FR" dirty="0"/>
          </a:p>
        </p:txBody>
      </p:sp>
      <p:sp>
        <p:nvSpPr>
          <p:cNvPr id="61442" name="AutoShape 2" descr="data:image/jpeg;base64,/9j/4AAQSkZJRgABAQAAAQABAAD/2wCEAAkGBhISEBUUEhQWFRUWFxQUFBUUFBQUFBUUFBYVFBUVFBQXHCYeGBkjGRQUHy8gJScpLCwsFR4xNTAqNSYrLCkBCQoKDgwOFw8PFykcHBwpKSkpKSkpKSkpLCwpKSkpKSkpKSkpKSkpLCkpKSkpKSkpKSkpLCksLCksKSkpKSksLP/AABEIAMIBAwMBIgACEQEDEQH/xAAbAAACAgMBAAAAAAAAAAAAAAADBAIFAAEGB//EAD0QAAEDAgMFBgQDBwQDAQAAAAEAAhEDIQQSMQVBUWGRBiIycYGhE7HB8BTR4RUjQlJicqIzgpLxByRDsv/EABgBAAMBAQAAAAAAAAAAAAAAAAABAgME/8QAIREBAQEAAgMAAgMBAAAAAAAAAAERAjESIUEDYRMiUTL/2gAMAwEAAhEDEQA/APK8lloMT1VgDUssjBdZGwxuhPU6NiihdUNEcBJYatZMfiQoxY2VSa1Lfigt/jAlgOBq3lSf40KJx4RgWTAihU42iFNu0QjAtwFJVjMetux6WEsXFRVc3HTpdE+I7geOhTnGinKir8Th5Qqu0WjUkc3Me0f8ohMYSsHXkEcQQR1CrxqS9PBJuls5WtKiCEZrQEqWlaWzrJfGbPgK7pvAQcUQUsLXJVCQbqHxVdVcICUKpskQlrSKv4q3nTDtmwg1cLCehAvQ3FDcSFHOnCTUsyEXrQemEyVkqOZZCRpZ1igsQC1WodD7qJXUVaLHU++J3S4lxHrrCSxXZ7u5qbgeTiB0P59VteNLXP70ZjVCrTLXQ4EEag2KO24UhB1YhQOIK38OSjDCpaZf45WfGKa/CKbcGl5GSNQqJqFWLsGg/hUaMJ5ipNJTrcKiswaPIYVpvKNTYXGEc4YASVPBAZp8p5C8J8f7Fbiz2Jhmw6SGgQHOdJAOob3Qbn6J2g/94+DmImf4floq6h3AHTbMXQN73Gx9FjtoEzl0JDW83HVx5D6LeemfY9Cq50w0NJnKGzlgWEmLpbF4epNwKdS0QZpv5XALT19U8wd6GOuB3jMW4NsYPNbxuIJo+FsC3fMjmLD5ooDwOKeGxUEOGul+dkd2KVZRrNqta6mfDIe0ycvr6eonhCO9c/PjlM3+OUTjJVa+ooCsowLeniOKK7FCFTitKg9xTxUp6tiggOqApB7CsptKfiPJKvRCSeIVqRZV+IYmmAtQ3mEdjVqrTQeh03pppQKdNHypYpmVYtAlYjBqyxW0DDaYBveTo3jHOwTmDDZEkgcyS0eYSmIAcdx4ImFqEsJNrEEbl0dJa2lsX4lwZIkRa3lN45T5BUnwSwlpEELoPxYpAEyQYFhJk7/ZDxGyRUbnaS0CS4HvGP6ZNvLTgizSURF05Tp2T2HwFD+r/cZnonmwzwtEcQVnfx2nKphRR6eDedGnoVbnEsNjY/0gA/qpA0yIIkH7mNyP4v2flVV+znnRv+TfzQH7PeDdjuh+YVyMOweEujz06o1RjdznfNP+OCcq59tDkjNpK6p4sEwLEaG0+q1isNmBMTxLO6em9TfxfseblsVVzFzdwi/E7/TRH2c0BruNgPY/VNVdhgkupu1EFrtQfNSwuxawhxbqwSJF8rvEOIgiYV5kxO6JR2aHYZ9RxuHQ0SA1oA3hVxfmp2Ja8HUsygN0ETxXoeG7NNNKmJs4B2gu4AeI/wDJWuC2GaYLXD4jbjvNa4j+UtJ3boO8q8T5PL8HQAAaKpBcRmeXbzbqjYmo2lUcyl3+Ja4HNxztJ9wvQNpf+PcPV77GBj9QWWY7jLRaTquL252QqUASWmB3hUZeOdrwgSqWlhHtq/FaMrj42aB7d4B4/VMHuixlthJ1ykw0nmD3T6cFDDY5z2bi8GHCIjgY4fnxCjTxDXXjUHMDuLbVGkcbg87pWSqCrzKGxpJVlQoh4I3tMH6H1EJhmz1z316MthcLKe/Z1k3haACsGUxCRWuZxGFhKQunxmEVDicPBVakCLID6SYCmKaBAKeHUnYdPMpqNQJNIrckKYCnWCGCnKbDTWlOViNThmiAGknQfkh0DaXutuk/Rae4ZYF5Pp+qwloAnetwkxxqOH8o6n8k7SLwcogtgE/zRwj71SzHAWGuk8kzgiBUPARJ9N6ZEaeGcyQdN15MbpO+0JjD4n70RMa/uh1iJLfK8j01StMyQRCMPRcZSDngxA4ZiB0lHouZpBB03/NCdVBJm0dFEtPHonE02M06W4pl2UAGSqxuJi0ojcRAKM0bnS3o7MzMc9hmBJ4jz+9yhgiRznVK7L2llLuDmuafX9QrDYeCNRw7waOYJn0HzS+n8WmztiB7w4yDvDgQPI2912OF2M2BYd24+96LszAhjRf2Tb6sck9R2hRwTAIAgagbgTrHJF+G3fwhK1MUlnY1ReSpxW/dSWJotNvNInHqBxB1CXkfi5XtB2JYXZ6Pcdy0Oljx/RcPtLZFSm8PIyus6P4XObM35tJB9F69UxUapPG0abxcDXfu4FGjMeZYZ4bXdE5XCxOvcNp55Xf4q5pEFMbU2E0OlgixPKdPe/RVzHFhgrLn2Z4KbcRCr6mNhJVsepTi8q4oQqfHPCXGLJUajSUH4g57ojKqWrMIQfjqkxbtrLTnBVrcSpjEIxZl7UrVMLZrIbrmEjRBJW1Z0sJ3QtI0YjSwZDRKHWw+YgjQd36z6prK8tEkmUli8UHEU2HfdwO/gCuiBLEVGsME3PhHHn5KGHxLhY79bX9VPA0GUqvxHNLwA603JI4nmsfiMw+IWta13eaGGYH8pGuYJ4k+aAfSeOAkf3DT8vVUdN17K0w2KeQTEACQN/H6JSs3vmBEmY3AnUKqUSg3W/ikW6rev381gsph2Ma2TZPYfCteCHPDbG/Pck54Jd9fmjRhzBsLam6DoTpHPr7L0vslgMjBfp+a867LUPjYgDUC+8+29ewYOnlaAkV/w46pAVdjMVG9GxFW3H5epXL7XxhmyVORYVdpNAkxy/MJY7WaZjvfLquX2055ZYxu+v1S1TZUUfiEvc6MwaHkNucosLwJkpU9deNotn+XX7BQhtgDePb3XA4vZz2VTQGIqCoQ1zQT3XZgfCDOkXVbhKuIOr3Wn1IcW6KFa9Yo7Wa7xRGvyQquLbMjfoPX/rqvPKG16oMOmeGit8BtVzntFzpM+/y90E7TE0GtY3O5oB0mDMLjtp4UknJ3hrIvyhPdo676jmw4loBAAbAEaknfeFz7dqv+KaTXElh7+kA7wYGs7psrknKIuylcQ12hBB52QG0SV1FDZ7MQQM/e469JRdo9h69FucAVGakt8QHEt1jmJWXKZVKHC4ZWTMIIQKTYTjKwUDVXjsDZUFaiQV2NcghUuMohGlimDURrUd1NbZTT8lyBZESg6DKm5ii1ko1NMnagWJQ4cLSWKw9isQ40bk6gDdrrp5Kspshw80bamMDiGs8LZvxJ3qDRIBXZELDEvygD+oe10KrhAIy8APXf7qdQgtHm35Far2JgkQTpzTKC1MQGNtckhpHAHUn5eqFjzBZzHyNlmCoAk89fPj8lLajYawHxAmfbTkUCFmPEopO/7CTpm8I7ncFNVBAMx5JPG1Wiw048UR1QwYKhQ2Y+r4RIBE8RO/7/ACUU3Yf+N2mHEQADwkk/Rej06i4/sjgPg0QNd/LzXRtq7ymz+mMa6G/r+a5LHukyen0V5jqkjnu/Nc3WaQ8hxm9hPlu+9EVcSdTa5h631FrHnyS1KoQxg+IGvZLQHaObJO+2hi+qcZTgex8uHRTqYZn8vlpaN5aR8huRZs9l0EcRVqD/AExmALc7CyQDrBMlo8ktS2YxtjAOh3hsaNB633lMVMSALRPLS3LoqrFYpzzAkkaamY3ABTnHiPdJ7Xw7Q+0Ry8zqUHAVcj2Ge7PoORKPUwpd4g4eZY3pmIK2zZhNspPAgsPkIDtVOnPR7bWKLKRNNwLyYblM5T/E5w3QNOJI4Ko2Hs8eH1eTq4m5k8eKJUonwTF5IMgyLCQbq17P1GSQBB4bhx56otyejnuul2ZgqbQDlE/JdNg8baFxzsSQn8Fjea5byv1vkz0V7ZdngwGvSEN1e0aCf4hy4j1XFPxUL1qlUFRhabgggjiDqvINt4Q0a76e5pt/abj2KuMuUbONS1evKHTunaeDkKiV7ASU0zClO0cBdPtwdlUmlqgqUioAwrHG08qqn3Kn9HJ9SJCxBylbVYNAdSIRKHhT+zaTKoyucGuG9xgH14oztkuaSCLC+YXbA3yLLp1A+x8B8U02b3P15AXPkJVdtTFtZVb/AC1Hvnk2YaepHRdVWyYWiA0zWqsyU2i5ZTf43ngTcD9Fxu38FnkjRnd6a/M9E/gWuzsOcxSm3MWPjFvBtM+pzg/IIWzdsPytY5suFi+dRuzCLkcd8Iu3MG4VGkt8bGuBIjMLgEHej4PpIu1UA6VhbJXSdm9g/FqgETG62/iCkOhOz/ZQ1QD+YHkd4PNdrS7ONpNBDYIEHS458Vf7K2C2m0Rwi9j5Hij7Qo2KVT25am4XCYoVCbKqrYjLUINr/qm6eIBFt6iVWGcSwEE62tGs6SeFgqXFkE5+MZuIG49PorjFCKXGR15Lm8VVyEyLOte+mltwvCtfFlWs6O7y+/YpY1nabvy0P3/2f4sjdwHkNB98EpiKtrc+MhBWB4nGZR97+Hl970i+sbExE6k+x4KOIrm43c1X1nunRZcqJDOLHe/W44T+aSc4g2ceqG6s7gs+I47r8VJ4P+1Hxlf3hz3eR3JnZm0Mj5aPe/VVTxcA2J0RMNSOaxvf21+aosdx+0GvZIdfe0+Lpv8ARRwm2mA3cB1/Jc3Sruabiffkp1g17ba8RYqPGXstsem7Hx4JBBkLke3uGBxQcN7b+hISnZbaxpvyuNjoVPbuO+JVnhmH+TkXh4jy1T0qMKzwyWha+PCkLVpCk+vAVR+PWn4skJy4eaDjamYlKsajvClSpoh1oYdYmZAWK/SVLhpkKxNWswFrXvDDeATlvciNFX4epCffiXNykOIkEEbrHh6rcLDC7INFrqtUwT4N5LjYOjWAYKq8Hem4b4npr9U+e9SfJJdBN/6b6+iUwjf3nJ31sR98U4RrYewm18Sxrn/DadTE6XAHM6SrbtVtltN9XCuYyq2nl/D1Ae9T7olpI9f1VZgnmGAa94H/AGwqbbTiMTUneQ7qAUaMT2Vgqr3ywZo1BEjovXOz2yGtDSIBgEtl0D+0EmFzfYDZQyBzmwTvkGR0+q9HwuEFreSSLdO0tNEtjqctKdbTQcRRMKaceU9rKnw35yNPeETZ2ODmiOIt5p//AMgbHc6k5zRcA28lyWBxfw6LXAbmkTeSBw8jrzURvOPk7h1QFt+Eeq5valPvQ7QN3C45Tv1TezNsB3OMugtJB+o9kTEszW/pn1iCes9FeIyyqBxc0xM3Om4A9dx91p9TfvE9JjcmKjWiXaE5onz1Hr8kuKwIMkR/dGonU/dkqqgOpW01+sa9QlH0o902wZhY7+saDfyVjsbYTqz43Gx99OinNCho7Oc82HRPnZPwwSdeHLkvTtldl2tpiLECDbWQPqCqTtV2Mc5pLC2dT4rxFzHz5K5wZ3m8bxVVzsY1mg+IwR5uCZwlQiuG/wBeJHSETaGzHU9pUmuaRmq04vLXD4gEgoFI/wDtyNC/EO9C9w+iLMOVdFy014BmAVFzwoF65liirLxAiSTbdaT8lo17yoA/UddUJxV3lskT4+9OjEoVV5OiWYDKtsHhZROJK4UyNUWYTeNpgJMhTVQaldMNGUSh4VihtCtFlUmDspUxRkrEkSViasBo1OKdqnuA8HD3B/IKraVZtbNB3ItPvH1WzNabOcX5h/Q4ex1QMI/utO9p+f2E52eoyHkbqdQ9Gk/RI4dvecON+qUp4azZaoH9b/cT9Uv2ib/7DSNcoHqP+wsrVf3lPjcno0fRR2q0uxQjiD/iy/3wTJ6T2PH7tukxewH0XdYNq4bsoQ1gvPE8euq7PCVpCbJaAhReAh0zPkiymao2zgc9NwjcvLnYFoYQ4Wa57QCdAXXNvkdAF7HVuvNNuUAys9kAguL9/dJBJtp5pWN/xX25v9otYwU2gNuIdxOgzHjqmKG0vGLySQIOrSZ1856pPGYPK6fDLstxDTxMG4i08OaXfSc02MEiTuHm08Oosk6Lwh3FU92hpi0RcRujUXHRRp0fFed8W0sYU8NWBkkSGgNnfYZXZus+RFkxQonMDE7t2lmm5AvohGYDg9ny7QRrzC7jsps2GSON/L7KpaFMNqDcHAidL+X3oV1vZwxmHPlwGnRORjzdFQpQErtDDAjQT0PUaJ2nogYsCL9fzVsHmHbPYjS9tVo/eUXNquYbFzWODi5sWJgajWPKPNNk0c+IbH8FIE/3P7596nsvYe0mGmcpIc0Es4ggSWzvaQCfMc15vsWk0Va9SIzOgDhvIHKSo5K4oVcFdEpbOVnIlMU3NWXpXtVDZpCg/ZqvDVaVF7gj0Paro7P5Jx3camBUCQ2hWmyXLlkOQhUdmN1HJKwo9Bizk06I3utVPi6uYp/aGJtAVYwb1dVI0GLE2zDWWIynsUlKnJXVYDZLnYSs6LDJ6nO36Kr7P7LdUrtbGvHd5rv+0NanhMCGjWo8AARq3vdBA6q+6hR4RzcPgqzneJ7fhU/OpYx5NzFUBsWHjI++qJtHEGrTzaZTmAGgBgH6Jcu/dg8CPdOdBDGO/fDkJ6mUzjz+9puI1BHmGmNOqBXANRpO9g04iVPbdem5lEBwzsL8wkA5XEuaVRV2uxNogAAco+5XoGzNBPmvLeyr2uIi5ED1XpmCqhoA10nzTjJf0UUCUpTqo4q2VBuq0Lz3tLRArlxk5rgtiREA8zFuOq76pUXm/afFn4joEgO1h0DiJG/ySvTf8P8A0rMfSAkbvFI0seGgjz3KuqgZRENdJa4REOtB4XkDdN50lWFF7i6DYG8OkATvEyT5RvQa2GayQMr9bO0ANj3Rfd5AnRS69EwdMWaW3JsY3gCwINrAm43qzweGDamW0Oyugi8aH1QadImpTAIiwMXBIBFjx7vQK7o0QBTJ3CJ3weabHnyBxVERfS4cDxicwKuuylKGGYmdxJkDzVfWoX4399QVbbGwuRsjeZg7jvVRlyv9XSM0S2Pccst1G7iN4WNr2S2NxUNlNg4ntri4pCrS8QIYRPFwIB6WPNeeuxQBMe287yui7RY8OGJE2lmUcHNIn5x5LjC5Y8/a+J/8co/tEqvc9RLlGKWf7TKkNpqpW2NJKMC7oY0lRr1DKhh6eULTpJWd7Um1slMvcGtUaFNLY6ruVz1CI1n5ii4enJ5BDDU07usRF25AauPAJC2qN4JJKxDN337QwmDeKlOqKsyMrfFBmDB8t/FU219uOxhJcIDb02i+UDW+8kT7KkjMw8RcKWCqwQVtIS02Y8OBadHAjqElTMse06gdC0z9FJpyVIGh7w8j9kKdRsVjwdf/AJC/vKSms4d8I+bT6XVJtd0VTGvcJ/4i3uVaYc9w8r/T6qqx7JqG+pn9EToOm7F7XLLQBz0v5cV6XsnaM/IfVeI7MxRY6Ny7XYfaGBci2nMmwA5R80Ss+UevYfFJluLuuFwfaCQTqN3pYfJOYfb0ug8OmpV6l11SqEscM0jwg34BUVPbrS7vHWY8grXC7UaQIIubJ6asxex4rF4ZJIcQZgg/rC5puHDagaZaD4m5RAIOsSd/yXa4jGiJB0lV20aTXND4uf1n2UVtx/IrcDhck+bXDgRvI+9ytH1ACANNPQ3STKtwODT8rLVGvmI5QfQ2+hSTbtWhYHNg6/d1c0SG0/RVTDYeY9zCr9v9pRTLWN11d/bp1khXKnlV0zHQYnVVHafbAZRffQB3pJH0VPtHbnwnhp1MH+0BsuK4/tR2kL8PV5hrRfjmB93H/ii1Mmq8YovotJ8VQmq7/cTH3ySzmqbRDWjg1g/xC2Asq0B+GtZUzCE5BIBqcwWGkygUmSVb0mZWqOVxUQqiFCk1ZUuj0mQJUcZp1lZ2VqrHGTKLjq0mEEDcrpyC4dkmdwSWOxhc7KE9i6oYzmkdlYbM7MU/0m+z+H2R3QsVh+KCxHlBlc1hX7kFwyvI6IdGojY4SA/0P0WpGi7MwOGrT7H9fmj4k3pu9Olx8ykMFVBlp3iOqZYZpwdWkexg/NKnEMLq8f3fVL7QoDODqCBf2TFJ0Pqf7vklqhLmNESb+iJ9FJ4kAGB7XUKLiDv/ADRfg6DfKbw2EBDpIGXiYSDquzONmmZ4HrEdE3hdqAkibg90+W49Fy2yNqgOyjTvezZH/wCUbB1g6b3v6yZuq1GCbX2nVpPzMJLSTlOscR5hT2P2teyC4kxz+/sKgxeJdmdBInxNOh5xoUmxylWPScD2jLpk20n7+7q6xO2hkIm2UQOG5eQ0sU5swbHUJobZqFuXNbf8k9LHoQ2yMzn5rGB5aj8k7s7aTQ0mdYueX/ZXmdPFHVx876ncjt2o8RBsL30EbygY9P2j2mp0g0F14zu46S0cly+Bx5xFfM4wLlx4Btx9VyNXElznZpIJMk6uJ1PsLckzWxIp4dxzd5wLeZGh8lULAtqbcfXr1nNPicGMvuuB7XSW16lqdMefp4WT53d/uQ9i0v4jpfpHfd6Nt5uCg2oamIzc80cANB8gpVF9UdLj5x0spBL0ijZlnTSJQiVhKnRoyUEbwFLem31FprMoQ4WVu1cHptUcXVgIjLBVmMrSYWkmQuwAZMpvDU/4igUmSYU9pYnIyBqif6fK5CGLq/EqQNFd0qAp0+aruz+Ck5jonNo4mTARekyFXVzK2lTVWJY0VlXxHzPzTX/xPl9VixbMiuF1Vsz/AOn3wWLEU4DT/wBV/wB7kEGAY5/JYsSgpViJihb0WLEzBw+qdwZ762sRSJbT/wBQpZu5YsQGTqp09QsWIA9Yd4IzvCf7VixMGKXh9T80nt7QeQWLE0t4f/Qd/Yz3qOn5Dol9l+J3l9QsWKVLemiFYsWdDQT2AWLEqcN1lBmqxYsp2YtfwqoPiWLFtRxM4PVVm2D3wsWJfE8u17s//QVXW1KxYi9q4klixYg3/9k="/>
          <p:cNvSpPr>
            <a:spLocks noChangeAspect="1" noChangeArrowheads="1"/>
          </p:cNvSpPr>
          <p:nvPr/>
        </p:nvSpPr>
        <p:spPr bwMode="auto">
          <a:xfrm>
            <a:off x="155575" y="-2316163"/>
            <a:ext cx="6448425" cy="483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44" name="Picture 4" descr="http://www.larevuedesressources.org/IMG/arton1031.jpg"/>
          <p:cNvPicPr>
            <a:picLocks noChangeAspect="1" noChangeArrowheads="1"/>
          </p:cNvPicPr>
          <p:nvPr/>
        </p:nvPicPr>
        <p:blipFill>
          <a:blip r:embed="rId2" cstate="print"/>
          <a:srcRect/>
          <a:stretch>
            <a:fillRect/>
          </a:stretch>
        </p:blipFill>
        <p:spPr bwMode="auto">
          <a:xfrm>
            <a:off x="5436096" y="3789040"/>
            <a:ext cx="3323860" cy="2492896"/>
          </a:xfrm>
          <a:prstGeom prst="rect">
            <a:avLst/>
          </a:prstGeom>
          <a:noFill/>
        </p:spPr>
      </p:pic>
      <p:pic>
        <p:nvPicPr>
          <p:cNvPr id="61446" name="Picture 6" descr="http://www.oiseau-libre.net/album/Photos/Oiseaux/Rapaces/Vautour-fauve/Himalaya/VautourHimalayaDSCN2131.jpg"/>
          <p:cNvPicPr>
            <a:picLocks noChangeAspect="1" noChangeArrowheads="1"/>
          </p:cNvPicPr>
          <p:nvPr/>
        </p:nvPicPr>
        <p:blipFill>
          <a:blip r:embed="rId3" cstate="print"/>
          <a:srcRect/>
          <a:stretch>
            <a:fillRect/>
          </a:stretch>
        </p:blipFill>
        <p:spPr bwMode="auto">
          <a:xfrm>
            <a:off x="179512" y="4077072"/>
            <a:ext cx="2617887" cy="2431237"/>
          </a:xfrm>
          <a:prstGeom prst="rect">
            <a:avLst/>
          </a:prstGeom>
          <a:noFill/>
        </p:spPr>
      </p:pic>
      <p:sp>
        <p:nvSpPr>
          <p:cNvPr id="61448" name="AutoShape 8" descr="data:image/jpeg;base64,/9j/4AAQSkZJRgABAQAAAQABAAD/2wCEAAkGBxQSEhUUExQWFhUXFxgYFxcXFxcYFhcXFRcWFxcWGBUYHCggGBwlHBUUITEhJSkrLi4uFx8zODMsNygtLiwBCgoKDg0OGxAQGywkHyQsLCwsLCwsLCwsLCwsLCwsLCwsLCwsLCwsLCwsLCwsLCwsLCwsLCwsLCwsLCwsLCwsLP/AABEIAMIBAwMBIgACEQEDEQH/xAAbAAACAwEBAQAAAAAAAAAAAAADBAACBQYBB//EAEAQAAIBAwMCBAQEBAUCBAcAAAECEQADIQQSMQVBEyJRYTJxgZEGobHRFELB8CNSYuHxM3IHJFOCFTRDc5Kisv/EABkBAAMBAQEAAAAAAAAAAAAAAAABAgMEBf/EACkRAAICAQQBAwMFAQAAAAAAAAABAhEhAxIxQVETIjIEYYEUQnGh8CP/2gAMAwEAAhEDEQA/AOTVc07ZShogphHiuQwoctW6KiClU1Aotq+JoGzVsYogGKQt3s03ZfFJGiFbq80MLTN4YpN3pENBktTUuWYo2meiXzQPbSMy4aXe4acvLVLWlmhElNJM1r25ir6PRACmLtsAVXA6M65bzUFuikVcWppWERK4a9BolzT5r0W6Q8CztXq1e5bzV0txQS0UZKD4VNNQGegmg9l4o/jYrMNwzRtOpNOmUkyalqFZE0a7YNW09k0OI6IUigutM6ywygSCAciQRI9RPNZ164QaVAw62pr3+Gqlq9xTdm7mqSCgq24FLagiaY1DYxWJqLxmm0U+BkxUrLN015SoijxRmowNNW7VGtaeaQWI7ooivBpt9NVBpqeAssr0a3q4qJYxQblqk0NseN6RWfevZq7PApC4ZOKmgRo2NVFNi/NYaJ3p3TChoJMeYTV0FAF+vbl6BTUSaNGzqu1Ga7NYNjUZp8anFUVY1GabsVhtqs03Y1lJC7NC/FKF6Fe1U0BrtITGgRXlw0iNVRTfBouh2S5rRaV7rKHCLO0zBJdVzBBPxE/SjJsvgG2AjHhZ8lz/AO2SSQf9JOe3pQksh0vKe9pv/wBSrH8lNc5+HdbdRzp2VnTkbAGYDtz24z2raKTRpCKaOmsaeTWhp9PVbFw79lwHefgPd4ElW9WjIPeCOYm1zUUXXImqLPaBFDv3xZUECXOVEE7R/wCowHb0B5OeBmlzVKivcbKoJI43EkBVntJI+k1ndXZhpXvboYy2+DE9o9vQcURW5lRXYHo/U2vXL1tyT5d4kk+YMATknkPn5Cia2zFY/wD4f2CWe4TJ8K6zH5rj5ZIrcumaWoxamBSyua0LVrvQ109e2LsNFQpEIbu28Vj6ixmt9TIrM1YiqGzM/halMh6lTZIBOKa0zUgjSKYttAqbJHWINeEd6TW9mr3L9IYZ3igOZNeAE5qq4NMe0DftmgWbdaF9xFZ7XIoF2OLAFXmaxbupaa1OmksM1VDZ6eavcMrRdTpzFKb9uDVRQ1wSwtMlarZcUZkpUZ2LXUoRc00y1UW801RSZLTmvbpMURUr3ZNGBbjPzR0uRRblqk76ntUUmCdmloOpC26tggHIPdThgfmCRRtNpdPptUWuMqgO6p4u5SAGIhYBn0meK5zw2muw0V7+LtrauKDcQhlIAlgmZJPfmfWfetYSUTbTfQx+LrAu2rd2yhkXFKsu8PIk4BEnjms83l8S6LqMMhgwaAA4kDmAASwPrA4mtawxNxioi4FKqFO4W5mSRwCYHriM5rmtUjl9rOBtPB7kiZgcHy5J9MCtmv3GlXgvrdM+psMLKHF5fLJJ221aHM8/GTEdq1vxB1b+H06kW1cBBuPklZHG3Z3PoYwM0p0nxUYMgMz/ACnAmZ55HGMcT7U8toO5QqLe8y6MFhiSYZYMSTyPUc0JVbQfYzej6d1svcNsW1u22LSCGJW7Y2RGACLjY5JHtXlunequQfDkQI44ntz86zzXPN2zn1HcjSssCKDds5pa05FEvarFSNPA9ZaBWX1O5XtnWdqFrLM028FXgzRcr2iG2KlIi0eWU9al5wBV7zRSd5sUgoC2ozRrF6TmkLi5oltTTSGdLpWXbSercdqzfGYYolkFuap8A2WbNEsafdVvDAFFtXB2rO6IsidOp/T2NtAS9Xl3UGnvDcOswrlurXSGre0yFqzutaIzVxboqJbpmRWmgFJ9M0+1aKQZpEjXhg154cV7Y4r25RgKK7avsr2zZJpy3pcUDUDMYUVbA702+lzVL1kgVLFQBdOtNaW4bRYqQCVZZiYkUlbBmtRrYVGY9gSfpSi2nY4rsXfqGus2fE0yIQWXxPI1xlweAmdp8uYMT2zDHSEvapTeey1u5MOGUqT5sESJ2wQQDxj505o7zBwyXIcoBtPBMDMR6DB+fpSf4o/EJ0YtC43nuqXIJhiDiT7dh8q65W2dSozuvaPWi6E01tyAG3vbKzlm2xvYDvyDPHaamo0F5QPFueJqI3O2PIAT5ZUDgbRPczW3pNS2o0trUJc8rTLBtsbXKlTkHBnP70mbIQ3WXJ+FjIJZj39Y4+1NNrkUqENVdLsSe+TVVWmUsYml3WDXJJtuzlaJcECsvU3KeuMaWe3PahDQLSnvWlduYNI2bUGKbYeWk2VdmcXryrMsVKRBVW3UQWJpS3bZVmtLRPupjaF7uigTU09nFaesWFrPsPFUpDKGyJo6qBXkd6G5obsSA6pqBYmaaFqaYt2PalgLBrxQ1JJp7wai2FXLEAe9GBqhzp6QKtqrQJpT/wCJKuFBc9wo7e57UubzMrXLh2JPl80CQcLIJJY+kVtDTlL7DSH7g2jAk+lL2A7sVC7DAIL4U/JuKDpdcER2a15VgqQYuQT63AD+leLeDEs20lvMinxIXvD7GCjE95zxW0Pp0vkCiFsaq4SqBFZiDO11IwYkGcg17Z1RYgAB8ZVT5h3mKBtdzJW2i8DaIWflEz7weOxq+kcbgpRVadriWBJJ8rSDJq/00AocHVgAf8NsAwY7jtB9+1H0X4ksMQplWMYIxn3pS7qPC8kzt/8AqZYKYgwT5ux7fWs/8OJbuXWuXB5fNtlSC2fkwIzHGJ5o/Tx4GdFcvM9wLaXcczOB9+x9qX1V24gG7blivlO7j1HIo1zWeFtZCqyDJAJDRPkERJHYgVmppLBLXDdJ37oQs0h4kkgeUDkc+lHoQj9wSKafqXiXVS3tLQSS8oojn1Pb0pnqeq8jIzEBhHwMhgg8yZzGIrnLTC5alRsuo52uCwWB6gDM+nHNai6db5RnYK4ChwWAAYQPhI4MkzxIoWnBZodGp07VLcIyQQqhh7geV8+uaw/x3oH1fhkwWtrtVwDOyfhOc/8APrTyXJvFsgrKyYxmYkdufyrVGpBEEYOM9scY4rOUvdRptwYnQ0vJZt2Fjw1OcRPm3esxJ+s11vUrQ2W4wd0n3wZz8zVem2F2k4kD0/Oveo3PIh7Sw/SP6054gyGKOsUreAq/jzQC8muMzkLGDXqLRfDqhtkUrogBdxSt3VximromkbulJqeSotE8YGvK8XSmpRQYGdYwKYpPQaiGpW5ebii6CyTmraG2bF+7uFBXSE14gitOwYWagSQibcV4LOaMDJojc1NsnIAWqObcCjoo5oOv3GEtiWYwPl3P0FXFXgEmLl3c7LSy2MxhQTEms3q7LprgS+DdJ58xUD18oxXaW9Oti1CkBjlsGZPzyPnSfT+mpdd7ziQYAMcgfF3xJ/Sum46fHJ1Q0rOc6hqbNwAqyZMIWwUAGZX+bMxJj1o2tvE6cAq5C5BS2ex/7sD71vnSaYXFhASSDwJHoPYftWvbVAI2ktAAABx847/Kh/Ut8GvopHyRuqQQFIVhz5Srdxye+eac/iLkqrMGkDaGJVATEnygHH9RzXYdc6GLk77UT8PAPtlBk+xmsIfhV90LdwMEmRAGIk+meatfUeSHpeC2uC7nu+IoYKFABJaTyVJ4FJpq0bYLhKGTuaOQMDAEE9vvTJUjBttcVeM7gSJiMY9cVjdfu72RVkTErtiAAewEnkmfetY6ifDIcGg17qTBXm5vJPlBIDZ7mBPHv6fKmOh3yRvlbURLFkz7Rz39PWK57VaF5hEuGc8ECDxigpavWz/0yBHcYz3NV6mRbT6npdOtxvLqDeIOQ3wLMLGwEKoyfi+vpXl/pItJcdUtoQjBSmc8wIGMAz/YHyvT6u4DAZh3IEgGOBFfWehI5tLIwdiyZJbfggKvHf27/N2mKqOL6Xf8GVDKGMypUsSWiQWJEN2wPXPNdZY6NvFsqYHwlZUyWGQMkgflSuu6bYUs+wG4l5AAxGTKgrAEehPzFdV05Ao2MNpAJIU7ZLZRo5/aK5tSXRrCJjWumgYbBjMRAKgDJjuZ+33ve0CiRIAg4nGREmf/AHVu9S00iFEEcZn1EH2NY+q3KBjk8ekQP6Vz7s5NNuMBelkgEEcgRRes2gltLfcksfyA/rVela220q0BlOQOR3mKz/xDcdr8/wAsDb/21vOXsOeawwYtRQBzTgPkpBTya5zFoZVal00sL/pV0vg471EkKjxrOKCBFOFxFJ3WE0XQHm2pVxfFSnuQGPqApqmlbOKUB7V4b2yrpsSRsXn2irHX+WKxNR1DcKXTVUthso0jpdPdkUwhrC0WqrROpxUNMxyPXtSB34zVvwleN6418kBFlUExgfExnGa5vq95ihRMs/lUfPn8q6DoFsWNIE/nJj1EjJJ9eDj6Vvpx2x3G2lHya/VXVp4KnM8zPEHtzRtBcP8ABqASCV9BkxnPzrktdq5Z/MYWR9wJPp8QBn0xWmnVC2nRRACjb9s8dyaxlydsRZbrWifNnux/T5VuaLq6ugiGM5nj5j1qmlsW9u1oYtyoGY7fvJrP1bpYIIgT2kk/8VFmvJq9aJe0Rs3yI7F1JjiePX+lA6PfW1CkCCBHlCg8cAzAhu/cVW9rJQFZBiT8RnvBj5d65+8o/wCoJVisAT/NiB/v8qu7RnWT6alhCQdomPYEH6UBuh2maSqjJJKjkcZJ5OP3rk+i9fuMFF1QjQd1wRDxg7ge5JXI9a0LvWynGO5AyDHBHzzRJ0JZOkXpNsNu5nJ9THbnPyrP1nSLTqx28iADM49j9aDoOshzKnI/Kf0HFNanWHscxy2APoKFLA2jnNf+HUO6AATiBtxHEe5I/KmeiKUt7C4WCknnKmcn6fPj0o9q8u7BLe8+vpSOq6vtfdAjfCqPlBYk8nAH39q109VoznFM3On218PcAm4uwV2Y7gAZLQB8R78cntT50QMtO4mJbHcAAAcAAACszoenUDecgwyr2k5Ee057961dVrdvbIP/ABkn371lOds0jGkP6XSKBzEcexHef61yeo1LX9QwkrbXsAAWOOSBJGD96N+IPxAFtbU+N/LjJE4nIisvS6pdOox7n/eujSinlmE5M6HpPRlXe7qNzcHvnEH1rJ63c2wgyE/U5pzp/X/GlohFE/aud1WpLlie5J+9Xq7IxpHPOT7BnV0C7qvSj2rQNUGmAMVzWibB6e9jNCt3xuo76TOKCNJtM03QYKX9SZivQ+KqbIJq3hgcmp2oNoIg1KJvT1FSih0jCEjNVNovTdu3vFHt6baK1sXHBj39PFX0lia0Ta3HNFBW2I70WDkK2dLmnHIUZPHNVtMTkUt1G01xlsrlnifZe5NQk26BJtltPdBBduDhfUCe3uaa0esHhsgkDsfXdIEd/egaqwtoRMqsADGSSZJg+xpK3rIZWKgypBH3WP0rqlHFG8XQ8CNt0RzgH2ViCp9yRQOmXBwTgGkNTrQAe3mnnseR8+K0ulabepYcEfnXNODNPUSN7R3VAAJU9yAMk9ge5rQ1qLcQ+Xj/ACgKo9Mxmkul6Ubdw+JewOD8ya2LFlm+PaPTIaP2Nc0sOjqjlWYGlulRABP17Gh67SF8L5m7+w9K6iz02AcY5JAH65rY02htpaZgPacfYU4pydCk0j5Lcu3kJX/LgH09gaa0OpdpV27SMCutubSSCBzSt3S2jkrn1GPatvbwcXrOznG17WHMGJn8/T7fnUXq1xmJJJ9yc/QVq6joasZ3GPv2oKfhsEmXP+39zUpI09dE0+uZuPTMfP1qaXQeLcTdcZQe4icZJWe8TRF/DYA+Nz9YFTRdOAuKx3SrCMn1Ham4pCesjt9EVuWx4MhU8o3HzeXHf1rO1FpifMscmNxPHaYx2ra077GIBgECRGJEzS2rGxHZThVYjuc+59yKxjFt0dUpJKzhupdRW3eb/OuI524/XNZms1L33CLMTPqSe5prS9NJ3M4kliC3v611H4a/DoW6HbmRH0/v8q6+MI5eci2nYWE8JvigFvrkCsjqfUlBhaLdtEszHkk/rQP4AfE1ZyjueTkllgNLqXmntTdIE0pqrkL5RxXml1RbBqNqRNUDfqhB4pS91nMd62tRoFPFJHoyzNapRLTQkmobmKt53b0Fan8LHyq72+1O0P7iH8F71Kd8Af5qlKkKjOtqRxSvnDZ4pxrwmAaYv6Q+siM07DIk15UAJM03rNRadVIOawtbpCxgGrafphX4ziq3YGa76pUXcMiPzoul6SQni3GIZ1mcyBzAmAPmaW6RpR/1XB8JPhB/mIHJPoK86p1N2fHBzniAJA5iOK104bclRVGTqGIkQTJ7mfKcCPc+vtQFukM6zyAfq0E/WtB7wcgAzIlp5IifpJ/Ws2++1cCd7HzYweIP1E/WqbLAghrgDSVOC3ueD/fau50Wh8NQoGK5zpOn8NvPwRMH+ldzag2VYDnA/qa5tR2KKtoF0yywySYPbA/4rq+lFSDlSfQCePU1h6q0bdkE8t7dv6Vu9HQpa3uDLZ2zx6Y7Yrml8zujiB7qlBYCfnkiP3pT8Qa0Kioh+fuT3NJ9R6kEDNIGYHqfkKQXVLcHvW0Iujn1pOqQo9wSJNHV1isnUWzceB2NOMhQDEmlWDk6GP4sLRLWp3ccUo1rcpx9KS1WqNoU0hJYN43sUO3a3sPSsizdZhg81oW2dAKA4Op1DgMSOe/2pHVXZtP24H0Jn+lP6yyN3zANYfXrxt6aQJJugY+TZrOK9zPQ1c6YXpdgHtIPI9xW/wBNQAkdwD+lc3+FtTvUgiCD+uZ/Wuw0FnzTHJ/pFdHhmGm/afPbrRgV5dEiK809pld1ImGIH0MUxeJE4rLJzUxMWTxGKHc0oBBH1pu5cG2ZzSwtlpzApchRWaVdzMDmk9dcuI4CmaNa3FpnPpVO0FMbN/epHBFKX1un4T2pguu7Jgd6sy5BVsRx3pWylaEk0d2M17RDfvdgYqVds1tit+wFhj3M0210kwvBrIXUG9OfhEn6Vp2tavibf9IIop8mbToumlImeQaX1B8W6tqYHJ+VP6tgvmU7oGf7+lc6PxFF122gkjaPRfl+9aQjbyCidF1bXgIqhQETGMTHAA9/f14rB198uQ59GMDtBiM+wb+zWZe63uMvkyYHYf8ANJf4jgN2M4+uR/frW8mWM72dotdyVn3I49sCtuz0YhQQJB598zJp/wDDHRxbWWAM5M/r9q2dNckMYwTA9jXLqa3gly8FekdC8YhrohF5/wBUfyj0rt+m9LDsG4tr7YgcAD0rF6MpusiHCoZMd44+5NdJ1DVSotW+7BTHzE/lWW/s6tOCpV2K6nR/xFyc+GhgDsxHc/Whdb10DYrAQIxzA74/etPqF21aC2pGBLQckgcfKuD69fDOduADk+tSlWXyPV1KWPwU1Gn8RgWPlHH7/Wm7Wm2iREDNJ6ZtwGQQODTpTBXdyPyrSzhzJ5ERqre7cvPeinqCGGP0FYj9PukysATx3+dOaIw21lB20mqHtSGreuDyw7dqImmRyC3FJN4SyUGWOR6U091CAFaI5FLgJRSNFen2wPL2rxra7ZPakDqRaMZM/lTNu+jrAOfShMTa6OzfR7tp7bB6zwprm+oOApQ5AYT+YrpbaOUwfL4SfMNtG6CeREVxP4n6pbtgEBt24Az35nPpxRNVK0drf/L8DvRRDnbGf3/3NdjpeAfavmfROtb76KMSRxMeaRz/AHxX0KzfKCSMbZk4/vmrjJ7cmOjlHMdRSL13t5p+jGR+tL21BDepJ5ovUNWLjXWOJ2Aff9orKt+RSDIuFjPuG9PtULyZyxJl7iAqZEEfas+5qVWAx79qf11wASs7is9uQP8AmkF0asikyPLuMZzGaPa+SE12WawvxI0zzSlq2ZAggnv2iabGxbW0MJcSDOcciOcUuzGRPxD9o/3qm64DckW1GiBUMfUD5kmvGAty0SQMD9PpTast3aoYDkt7f8CPvQ1tG4+1nTCEhhgKFEkP9sx6ihWw3MVXrLjGw/apWjp7tvaJDExnyPz3/l9alVsDbEybOpteYkRAiR3Bpd9Ym7iCVgfasc9IvM8B9soh9h5Rj9a2On9MCEG6QRu55HpEU3SKYLX3glkwSDH5d64V7pkxX0fqGg8VQTGST7BRiPymudv/AIWO/cfKhI/M4+laQkkUmjG6boHuHyiZrq7HSLicFTtgkf0/KtDS6VbRVEQYGYOfn+tEs2du9h5sFiZnHYH51MtRBvQrperXNxWBjketatjVyg2Dk5HvNCC20cM3+GxE9uRnv/eaSudVQXIgZhmyB8IJBxjtFYtEfwdV+HdYRcI+/wBZ/StdLIt3UgkAsScn4jBHPyrltHqhIfCkmOclfWPnXTAlgQckFSD3yMfmrUttqjq0ZYNDUaAJbv3nk3DubufKskACuH6jp9wVgpZDmfb396+m2X8S2GMGRDe84Ir5ZrrL6W89uSdjBQOxUhSG+u786pUkRr9MtoAQpCQFBjnNVtF90b5LEx8q9N5SN0QdxGIjMCfsx+1Bs6jaizthmMXAd07SQRjv+YPNNUc6ecDN8G0hkkuBIM8gkiI+Ufeq6kMCVUTHf18xBj7URNQQyJsD71JE8yIBXJ4xI+dV1+oculxVIC+RgTkHMHb75NDyF2hXbtUyhg8kZI+nNNaC0EDEedSfSTkYjuKrdHmiM8xPPl3QRzAWlWChLjEHxECspk4Mj4o574PoPWkmwSbwabQy7iYWCZ5PxKu0f/mPtSq6lZB3kROCYxnGcf8ANV/hydCbsh2JfaABGGsson0AtGR+feuZs3rhabiBgwzuI3LkDdBOc1W2ytp9b/A/X21lp0KAeGQuP8pHlkH2ET7Vj/jjpkeEdvxF12kEh5g7fmYMep4pf/wq1JS89toG62SI/m8J/T23EcV2H480PiabByl20/YmA4kR38pbjNDjmzeLuFHzrUalEZCkIGKvtBAKyoiewiT+tdh+CupnUBhdUHaxwPMog459oP1r5v1DRai5dd2ARZJJUYI/6a7EAG74QYHYdorV/CGvvaRrzbCw2iEc7ASCQcrMMYxPpT2siL2s6D8d9PuWbm+3ARxgAZkRIjn0M+9czqNePEUliIVCATxKjvHEd/c19D6wV1mla2zL4qhbls7gsXFE7C38r5Knn4gfYcNovw6NpueRz4WUDM5UEKIIjb8M+vI4qdqJ1I5tCjdWtkjc0HcAIOfNzIImBjimreqGzYuVQZLGCfYL2mRzSel6UgY3EHm3f4ZJBtgkEAqjEsMPxInbwvdm301WRgZGVZ9sKpKBm7kQoiDnk/Km4RJ2rgE2uKq7KpUMwhQcECeB3AGJHf50NbhzyzsN6EDdC7lXPfvHf4aPaW2QpDuGUnawggLwAwic7RmOIOZNOWv8RBC2lSAImC28EzKnA8vaTxPal1RLEPGBjcxCgs5uRuJIBLlQOZAgCKl7XLtQXFUCB2yQCT5j3M5I9gO2CsFBhgu1FIkgiV2yANoMkgjn3rzV6m1dulCMGAd6jYC4hjvmeS0xEyaqsDrBk39aNx33mRpyqloHpEY4ivKf1QAYhL9oKOJYqeO6gGPlNe1dBtYSxeARi0yUJj+YBFkn6xFKCWkx5QBJmJJEkj8+PUVW9fUYVQFK8dgN8bWbmIEmPXinVRCCQAqqWLLB2jgh933yB/WoE8Cd9G8TaGYWzGOTESR9Dj3ApnWasBlts3kyNzdlYRx3IYBo9hQU1LWwRsYqRuaGEBZbExmYHOMRyaPpr1toZVO34SrR8W1SxziNy+vbtxTQLyKabQ3gxXcFcAK3+UkRhdxEzIxjuZpi3ZvWyyhgVEGOViMQ3vtPPcH0o1rqCt5QZZbhiYwCuFLEx/IAP1q2suuELKZct2AJZjuZhBHP82Oyx2o/A7fBjnopuAlmaIhF5mYzn0/Q0y3RUZQxYKyKoE48yCGHrHxc+0xOK6e/edFM+GcbWCqw5YTkH4SACD2YcQY0RdfaFuWvK0HdAhGhYJU8lsSAIwPejNBkzTaZVDdplS2NwEgkA/CJHePXiu80mpGwiCXKWzCjzSTdIIE8SFBB9a4bWasrdUEEhdiypHlkhx5SpOSz9/XmKf0z35UB1LEMAV8qhQXlT/qUQcnP0gqrKUmj6P0zWrZRg5G3MHkcMSMcwVOPQiuS1bi7dFxQWBeFByUwpKn1AbcIjAIzWfpbzeIyMTDKq53QGYDzzMDm4OI8x9oZ/hAkeIqIqmPQmIg8xjdJ4mDgUUN6jkAuoGVsQQ26efLBLEge/HzPpU0fT7aqoYYJR2WcKGjcw2z6t6frAtH523W1IIIAf+c4IB52j4hx9TxBLmuADKyEMGAQkHzBVnvyRuw3PIzAgSRCwWvMEXxLYhU27Rhto3qwOCSOPzn1poaoHLHnzEMfLI2oT6gwp4jiK5u1r99oyrhfMoQCSJJJLADjCmO89opjT9amygYYkqTEFlg/5u85HyoqiqZqarWbtty2uBPPfmQR2kFuBOQe1LeILoa4BtCgCZOTLM24eo2x9+eyd7XJA2jsVIicEiGBg/zbhnsPaKDY1Qt+Vo2ctHoqwsLkyS+fcmk0xKLs6/WlPBZIWHKlVCxG1drkR8PmBMY9q5+1plZ2KsoICMFLKAoJURuOI84GY5798q5r/HuKLZaFEMjbQvlKrBLeZpUkY4xj0130u5kC+USsKRDbFUbWM4OQ3bPzqngJYeRvS6jYMAs64BQ5IG5ozPlgrPzngU3qtYzKBuZWZgWG5YA2KQWETtDbRHIgfKkf4i4wChi1syGAkFRBG0Z55gn0HcUAp4h8qssL4cMFLNlASQDx7TOKOETupDevB3E2TuO1RhuRk8nGOPXJ4xWTqy7EMFaT5i0GCRzB75jHrxWhp7D7ri4FxcmQQCkRIjB9ecUC7qRaUMXKgOQAvmAgQxHl+WaXIr7o0bmr8sebY3mQkBZABkEDE4yf2oek1htq/qoC48vbdkHIIkcx/WsO5qN3mfeEG45MCGnLORPB+g2+1bHStRsTw7Qifhjld3829skH2gegoxyU67Bfw5dSRIBEztwMblZYyCP0+VVv2g9swxAJgFyVDRjedwzknPGTmqWPEzba8zkgsD4jMPeJ7YM0BLLlhtxCTukbRBBJ98iMegpPAfwVbTBVQC+SzjaCGckLuMxIIKiGG2T7YrOXU3LVwCFKA5UlSCG4PmziN3Edu5re1mltMWLMdu1cL5QImSpPqSOPT50h4KBhtQsYBUzBwBDCOBJnOMVVodpjt/cVBRZ8xh4DKV2kKDgxhln0g+1Zup1F0iCmVaDGJIAiCvsAQMcUV9ev/pknIgRBUYJgDy5nIImKDeZyiuyEFT5geV3kQcYkmMAAmPbCALbYADaxjtB9eeVnmpSt6/cY7vDiY554HNSl7hbWL6FiYzzvn3yDn7mtD8OGRnPmHP8A3KP0qVKuPKJBuJYg8AmB2GTx6Up0djc8U3DvIRiC3mIIIgieKlSm+yo8mhoVBxGBx7ZX9z96d0qDbbMCdrGe88TPyqVKiXJXYPSn/EuDsASB6E3cn5mT96BqmIYwTh0j2h8VKlSzNclkPluezH/+W/Yfaj9KYnTqTkw2TzhcZqVKrwDCWmJYEnI4PpgH9app/M1+cwmJzExMelSpVIQA4VAOAt39LX7n7mi6liWyScL+ZWalSjwaMU/EiAI0ADPYRwMVjJ8Z9rJI+e1s/OpUofBS4La//wCW0/uBPv5jz61XUj/y4bvvAnvG2YmpUq4j6Q5+G8tbByCxBB4IgGD65AP0rpdAZ1V6c+Zf0qVKT5JkF6vhbgGBPAwMMO1H0VoeMcDg9h6NUqVHRH+/sP1q0oOnIABOncGAMjxRg+tcn18eZB2xjt9qlSlMU/khvpwmyk5ndM5mEEfambSBbK7QBDECMQNwwI4qVKP2lP4ius+K38yPpJxWdZP/AJhvay0e0t29KlSlAvTGFUELIn4uac0yDwnMCdvPfkd6lSgiPBLp8y/+39JpLqbQ7R/qP2GKlSlH5ErkxL7SxJyTyTzUqVK3N0f/2Q=="/>
          <p:cNvSpPr>
            <a:spLocks noChangeAspect="1" noChangeArrowheads="1"/>
          </p:cNvSpPr>
          <p:nvPr/>
        </p:nvSpPr>
        <p:spPr bwMode="auto">
          <a:xfrm>
            <a:off x="155575" y="-2316163"/>
            <a:ext cx="6448425" cy="483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50" name="AutoShape 10" descr="data:image/jpeg;base64,/9j/4AAQSkZJRgABAQAAAQABAAD/2wCEAAkGBxQSEhUUExQWFhUXFxgYFxcXFxcYFhcXFRcWFxcWGBUYHCggGBwlHBUUITEhJSkrLi4uFx8zODMsNygtLiwBCgoKDg0OGxAQGywkHyQsLCwsLCwsLCwsLCwsLCwsLCwsLCwsLCwsLCwsLCwsLCwsLCwsLCwsLCwsLCwsLCwsLP/AABEIAMIBAwMBIgACEQEDEQH/xAAbAAACAwEBAQAAAAAAAAAAAAADBAACBQYBB//EAEAQAAIBAwMCBAQEBAUCBAcAAAECEQADIQQSMQVBEyJRYTJxgZEGobHRFELB8CNSYuHxM3IHJFOCFTRDc5Kisv/EABkBAAMBAQEAAAAAAAAAAAAAAAABAgMEBf/EACkRAAICAQQBAwMFAQAAAAAAAAABAhEhAxIxQVETIjIEYYEUQnGh8CP/2gAMAwEAAhEDEQA/AOTVc07ZShogphHiuQwoctW6KiClU1Aotq+JoGzVsYogGKQt3s03ZfFJGiFbq80MLTN4YpN3pENBktTUuWYo2meiXzQPbSMy4aXe4acvLVLWlmhElNJM1r25ir6PRACmLtsAVXA6M65bzUFuikVcWppWERK4a9BolzT5r0W6Q8CztXq1e5bzV0txQS0UZKD4VNNQGegmg9l4o/jYrMNwzRtOpNOmUkyalqFZE0a7YNW09k0OI6IUigutM6ywygSCAciQRI9RPNZ164QaVAw62pr3+Gqlq9xTdm7mqSCgq24FLagiaY1DYxWJqLxmm0U+BkxUrLN015SoijxRmowNNW7VGtaeaQWI7ooivBpt9NVBpqeAssr0a3q4qJYxQblqk0NseN6RWfevZq7PApC4ZOKmgRo2NVFNi/NYaJ3p3TChoJMeYTV0FAF+vbl6BTUSaNGzqu1Ga7NYNjUZp8anFUVY1GabsVhtqs03Y1lJC7NC/FKF6Fe1U0BrtITGgRXlw0iNVRTfBouh2S5rRaV7rKHCLO0zBJdVzBBPxE/SjJsvgG2AjHhZ8lz/AO2SSQf9JOe3pQksh0vKe9pv/wBSrH8lNc5+HdbdRzp2VnTkbAGYDtz24z2raKTRpCKaOmsaeTWhp9PVbFw79lwHefgPd4ElW9WjIPeCOYm1zUUXXImqLPaBFDv3xZUECXOVEE7R/wCowHb0B5OeBmlzVKivcbKoJI43EkBVntJI+k1ndXZhpXvboYy2+DE9o9vQcURW5lRXYHo/U2vXL1tyT5d4kk+YMATknkPn5Cia2zFY/wD4f2CWe4TJ8K6zH5rj5ZIrcumaWoxamBSyua0LVrvQ109e2LsNFQpEIbu28Vj6ixmt9TIrM1YiqGzM/halMh6lTZIBOKa0zUgjSKYttAqbJHWINeEd6TW9mr3L9IYZ3igOZNeAE5qq4NMe0DftmgWbdaF9xFZ7XIoF2OLAFXmaxbupaa1OmksM1VDZ6eavcMrRdTpzFKb9uDVRQ1wSwtMlarZcUZkpUZ2LXUoRc00y1UW801RSZLTmvbpMURUr3ZNGBbjPzR0uRRblqk76ntUUmCdmloOpC26tggHIPdThgfmCRRtNpdPptUWuMqgO6p4u5SAGIhYBn0meK5zw2muw0V7+LtrauKDcQhlIAlgmZJPfmfWfetYSUTbTfQx+LrAu2rd2yhkXFKsu8PIk4BEnjms83l8S6LqMMhgwaAA4kDmAASwPrA4mtawxNxioi4FKqFO4W5mSRwCYHriM5rmtUjl9rOBtPB7kiZgcHy5J9MCtmv3GlXgvrdM+psMLKHF5fLJJ221aHM8/GTEdq1vxB1b+H06kW1cBBuPklZHG3Z3PoYwM0p0nxUYMgMz/ACnAmZ55HGMcT7U8toO5QqLe8y6MFhiSYZYMSTyPUc0JVbQfYzej6d1svcNsW1u22LSCGJW7Y2RGACLjY5JHtXlunequQfDkQI44ntz86zzXPN2zn1HcjSssCKDds5pa05FEvarFSNPA9ZaBWX1O5XtnWdqFrLM028FXgzRcr2iG2KlIi0eWU9al5wBV7zRSd5sUgoC2ozRrF6TmkLi5oltTTSGdLpWXbSercdqzfGYYolkFuap8A2WbNEsafdVvDAFFtXB2rO6IsidOp/T2NtAS9Xl3UGnvDcOswrlurXSGre0yFqzutaIzVxboqJbpmRWmgFJ9M0+1aKQZpEjXhg154cV7Y4r25RgKK7avsr2zZJpy3pcUDUDMYUVbA702+lzVL1kgVLFQBdOtNaW4bRYqQCVZZiYkUlbBmtRrYVGY9gSfpSi2nY4rsXfqGus2fE0yIQWXxPI1xlweAmdp8uYMT2zDHSEvapTeey1u5MOGUqT5sESJ2wQQDxj505o7zBwyXIcoBtPBMDMR6DB+fpSf4o/EJ0YtC43nuqXIJhiDiT7dh8q65W2dSozuvaPWi6E01tyAG3vbKzlm2xvYDvyDPHaamo0F5QPFueJqI3O2PIAT5ZUDgbRPczW3pNS2o0trUJc8rTLBtsbXKlTkHBnP70mbIQ3WXJ+FjIJZj39Y4+1NNrkUqENVdLsSe+TVVWmUsYml3WDXJJtuzlaJcECsvU3KeuMaWe3PahDQLSnvWlduYNI2bUGKbYeWk2VdmcXryrMsVKRBVW3UQWJpS3bZVmtLRPupjaF7uigTU09nFaesWFrPsPFUpDKGyJo6qBXkd6G5obsSA6pqBYmaaFqaYt2PalgLBrxQ1JJp7wai2FXLEAe9GBqhzp6QKtqrQJpT/wCJKuFBc9wo7e57UubzMrXLh2JPl80CQcLIJJY+kVtDTlL7DSH7g2jAk+lL2A7sVC7DAIL4U/JuKDpdcER2a15VgqQYuQT63AD+leLeDEs20lvMinxIXvD7GCjE95zxW0Pp0vkCiFsaq4SqBFZiDO11IwYkGcg17Z1RYgAB8ZVT5h3mKBtdzJW2i8DaIWflEz7weOxq+kcbgpRVadriWBJJ8rSDJq/00AocHVgAf8NsAwY7jtB9+1H0X4ksMQplWMYIxn3pS7qPC8kzt/8AqZYKYgwT5ux7fWs/8OJbuXWuXB5fNtlSC2fkwIzHGJ5o/Tx4GdFcvM9wLaXcczOB9+x9qX1V24gG7blivlO7j1HIo1zWeFtZCqyDJAJDRPkERJHYgVmppLBLXDdJ37oQs0h4kkgeUDkc+lHoQj9wSKafqXiXVS3tLQSS8oojn1Pb0pnqeq8jIzEBhHwMhgg8yZzGIrnLTC5alRsuo52uCwWB6gDM+nHNai6db5RnYK4ChwWAAYQPhI4MkzxIoWnBZodGp07VLcIyQQqhh7geV8+uaw/x3oH1fhkwWtrtVwDOyfhOc/8APrTyXJvFsgrKyYxmYkdufyrVGpBEEYOM9scY4rOUvdRptwYnQ0vJZt2Fjw1OcRPm3esxJ+s11vUrQ2W4wd0n3wZz8zVem2F2k4kD0/Oveo3PIh7Sw/SP6054gyGKOsUreAq/jzQC8muMzkLGDXqLRfDqhtkUrogBdxSt3VximromkbulJqeSotE8YGvK8XSmpRQYGdYwKYpPQaiGpW5ebii6CyTmraG2bF+7uFBXSE14gitOwYWagSQibcV4LOaMDJojc1NsnIAWqObcCjoo5oOv3GEtiWYwPl3P0FXFXgEmLl3c7LSy2MxhQTEms3q7LprgS+DdJ58xUD18oxXaW9Oti1CkBjlsGZPzyPnSfT+mpdd7ziQYAMcgfF3xJ/Sum46fHJ1Q0rOc6hqbNwAqyZMIWwUAGZX+bMxJj1o2tvE6cAq5C5BS2ex/7sD71vnSaYXFhASSDwJHoPYftWvbVAI2ktAAABx847/Kh/Ut8GvopHyRuqQQFIVhz5Srdxye+eac/iLkqrMGkDaGJVATEnygHH9RzXYdc6GLk77UT8PAPtlBk+xmsIfhV90LdwMEmRAGIk+meatfUeSHpeC2uC7nu+IoYKFABJaTyVJ4FJpq0bYLhKGTuaOQMDAEE9vvTJUjBttcVeM7gSJiMY9cVjdfu72RVkTErtiAAewEnkmfetY6ifDIcGg17qTBXm5vJPlBIDZ7mBPHv6fKmOh3yRvlbURLFkz7Rz39PWK57VaF5hEuGc8ECDxigpavWz/0yBHcYz3NV6mRbT6npdOtxvLqDeIOQ3wLMLGwEKoyfi+vpXl/pItJcdUtoQjBSmc8wIGMAz/YHyvT6u4DAZh3IEgGOBFfWehI5tLIwdiyZJbfggKvHf27/N2mKqOL6Xf8GVDKGMypUsSWiQWJEN2wPXPNdZY6NvFsqYHwlZUyWGQMkgflSuu6bYUs+wG4l5AAxGTKgrAEehPzFdV05Ao2MNpAJIU7ZLZRo5/aK5tSXRrCJjWumgYbBjMRAKgDJjuZ+33ve0CiRIAg4nGREmf/AHVu9S00iFEEcZn1EH2NY+q3KBjk8ekQP6Vz7s5NNuMBelkgEEcgRRes2gltLfcksfyA/rVela220q0BlOQOR3mKz/xDcdr8/wAsDb/21vOXsOeawwYtRQBzTgPkpBTya5zFoZVal00sL/pV0vg471EkKjxrOKCBFOFxFJ3WE0XQHm2pVxfFSnuQGPqApqmlbOKUB7V4b2yrpsSRsXn2irHX+WKxNR1DcKXTVUthso0jpdPdkUwhrC0WqrROpxUNMxyPXtSB34zVvwleN6418kBFlUExgfExnGa5vq95ihRMs/lUfPn8q6DoFsWNIE/nJj1EjJJ9eDj6Vvpx2x3G2lHya/VXVp4KnM8zPEHtzRtBcP8ABqASCV9BkxnPzrktdq5Z/MYWR9wJPp8QBn0xWmnVC2nRRACjb9s8dyaxlydsRZbrWifNnux/T5VuaLq6ugiGM5nj5j1qmlsW9u1oYtyoGY7fvJrP1bpYIIgT2kk/8VFmvJq9aJe0Rs3yI7F1JjiePX+lA6PfW1CkCCBHlCg8cAzAhu/cVW9rJQFZBiT8RnvBj5d65+8o/wCoJVisAT/NiB/v8qu7RnWT6alhCQdomPYEH6UBuh2maSqjJJKjkcZJ5OP3rk+i9fuMFF1QjQd1wRDxg7ge5JXI9a0LvWynGO5AyDHBHzzRJ0JZOkXpNsNu5nJ9THbnPyrP1nSLTqx28iADM49j9aDoOshzKnI/Kf0HFNanWHscxy2APoKFLA2jnNf+HUO6AATiBtxHEe5I/KmeiKUt7C4WCknnKmcn6fPj0o9q8u7BLe8+vpSOq6vtfdAjfCqPlBYk8nAH39q109VoznFM3On218PcAm4uwV2Y7gAZLQB8R78cntT50QMtO4mJbHcAAAcAAACszoenUDecgwyr2k5Ee057961dVrdvbIP/ABkn371lOds0jGkP6XSKBzEcexHef61yeo1LX9QwkrbXsAAWOOSBJGD96N+IPxAFtbU+N/LjJE4nIisvS6pdOox7n/eujSinlmE5M6HpPRlXe7qNzcHvnEH1rJ63c2wgyE/U5pzp/X/GlohFE/aud1WpLlie5J+9Xq7IxpHPOT7BnV0C7qvSj2rQNUGmAMVzWibB6e9jNCt3xuo76TOKCNJtM03QYKX9SZivQ+KqbIJq3hgcmp2oNoIg1KJvT1FSih0jCEjNVNovTdu3vFHt6baK1sXHBj39PFX0lia0Ta3HNFBW2I70WDkK2dLmnHIUZPHNVtMTkUt1G01xlsrlnifZe5NQk26BJtltPdBBduDhfUCe3uaa0esHhsgkDsfXdIEd/egaqwtoRMqsADGSSZJg+xpK3rIZWKgypBH3WP0rqlHFG8XQ8CNt0RzgH2ViCp9yRQOmXBwTgGkNTrQAe3mnnseR8+K0ulabepYcEfnXNODNPUSN7R3VAAJU9yAMk9ge5rQ1qLcQ+Xj/ACgKo9Mxmkul6Ubdw+JewOD8ya2LFlm+PaPTIaP2Nc0sOjqjlWYGlulRABP17Gh67SF8L5m7+w9K6iz02AcY5JAH65rY02htpaZgPacfYU4pydCk0j5Lcu3kJX/LgH09gaa0OpdpV27SMCutubSSCBzSt3S2jkrn1GPatvbwcXrOznG17WHMGJn8/T7fnUXq1xmJJJ9yc/QVq6joasZ3GPv2oKfhsEmXP+39zUpI09dE0+uZuPTMfP1qaXQeLcTdcZQe4icZJWe8TRF/DYA+Nz9YFTRdOAuKx3SrCMn1Ham4pCesjt9EVuWx4MhU8o3HzeXHf1rO1FpifMscmNxPHaYx2ra077GIBgECRGJEzS2rGxHZThVYjuc+59yKxjFt0dUpJKzhupdRW3eb/OuI524/XNZms1L33CLMTPqSe5prS9NJ3M4kliC3v611H4a/DoW6HbmRH0/v8q6+MI5eci2nYWE8JvigFvrkCsjqfUlBhaLdtEszHkk/rQP4AfE1ZyjueTkllgNLqXmntTdIE0pqrkL5RxXml1RbBqNqRNUDfqhB4pS91nMd62tRoFPFJHoyzNapRLTQkmobmKt53b0Fan8LHyq72+1O0P7iH8F71Kd8Af5qlKkKjOtqRxSvnDZ4pxrwmAaYv6Q+siM07DIk15UAJM03rNRadVIOawtbpCxgGrafphX4ziq3YGa76pUXcMiPzoul6SQni3GIZ1mcyBzAmAPmaW6RpR/1XB8JPhB/mIHJPoK86p1N2fHBzniAJA5iOK104bclRVGTqGIkQTJ7mfKcCPc+vtQFukM6zyAfq0E/WtB7wcgAzIlp5IifpJ/Ws2++1cCd7HzYweIP1E/WqbLAghrgDSVOC3ueD/fau50Wh8NQoGK5zpOn8NvPwRMH+ldzag2VYDnA/qa5tR2KKtoF0yywySYPbA/4rq+lFSDlSfQCePU1h6q0bdkE8t7dv6Vu9HQpa3uDLZ2zx6Y7Yrml8zujiB7qlBYCfnkiP3pT8Qa0Kioh+fuT3NJ9R6kEDNIGYHqfkKQXVLcHvW0Iujn1pOqQo9wSJNHV1isnUWzceB2NOMhQDEmlWDk6GP4sLRLWp3ccUo1rcpx9KS1WqNoU0hJYN43sUO3a3sPSsizdZhg81oW2dAKA4Op1DgMSOe/2pHVXZtP24H0Jn+lP6yyN3zANYfXrxt6aQJJugY+TZrOK9zPQ1c6YXpdgHtIPI9xW/wBNQAkdwD+lc3+FtTvUgiCD+uZ/Wuw0FnzTHJ/pFdHhmGm/afPbrRgV5dEiK809pld1ImGIH0MUxeJE4rLJzUxMWTxGKHc0oBBH1pu5cG2ZzSwtlpzApchRWaVdzMDmk9dcuI4CmaNa3FpnPpVO0FMbN/epHBFKX1un4T2pguu7Jgd6sy5BVsRx3pWylaEk0d2M17RDfvdgYqVds1tit+wFhj3M0210kwvBrIXUG9OfhEn6Vp2tavibf9IIop8mbToumlImeQaX1B8W6tqYHJ+VP6tgvmU7oGf7+lc6PxFF122gkjaPRfl+9aQjbyCidF1bXgIqhQETGMTHAA9/f14rB198uQ59GMDtBiM+wb+zWZe63uMvkyYHYf8ANJf4jgN2M4+uR/frW8mWM72dotdyVn3I49sCtuz0YhQQJB598zJp/wDDHRxbWWAM5M/r9q2dNckMYwTA9jXLqa3gly8FekdC8YhrohF5/wBUfyj0rt+m9LDsG4tr7YgcAD0rF6MpusiHCoZMd44+5NdJ1DVSotW+7BTHzE/lWW/s6tOCpV2K6nR/xFyc+GhgDsxHc/Whdb10DYrAQIxzA74/etPqF21aC2pGBLQckgcfKuD69fDOduADk+tSlWXyPV1KWPwU1Gn8RgWPlHH7/Wm7Wm2iREDNJ6ZtwGQQODTpTBXdyPyrSzhzJ5ERqre7cvPeinqCGGP0FYj9PukysATx3+dOaIw21lB20mqHtSGreuDyw7dqImmRyC3FJN4SyUGWOR6U091CAFaI5FLgJRSNFen2wPL2rxra7ZPakDqRaMZM/lTNu+jrAOfShMTa6OzfR7tp7bB6zwprm+oOApQ5AYT+YrpbaOUwfL4SfMNtG6CeREVxP4n6pbtgEBt24Az35nPpxRNVK0drf/L8DvRRDnbGf3/3NdjpeAfavmfROtb76KMSRxMeaRz/AHxX0KzfKCSMbZk4/vmrjJ7cmOjlHMdRSL13t5p+jGR+tL21BDepJ5ovUNWLjXWOJ2Aff9orKt+RSDIuFjPuG9PtULyZyxJl7iAqZEEfas+5qVWAx79qf11wASs7is9uQP8AmkF0asikyPLuMZzGaPa+SE12WawvxI0zzSlq2ZAggnv2iabGxbW0MJcSDOcciOcUuzGRPxD9o/3qm64DckW1GiBUMfUD5kmvGAty0SQMD9PpTast3aoYDkt7f8CPvQ1tG4+1nTCEhhgKFEkP9sx6ihWw3MVXrLjGw/apWjp7tvaJDExnyPz3/l9alVsDbEybOpteYkRAiR3Bpd9Ym7iCVgfasc9IvM8B9soh9h5Rj9a2On9MCEG6QRu55HpEU3SKYLX3glkwSDH5d64V7pkxX0fqGg8VQTGST7BRiPymudv/AIWO/cfKhI/M4+laQkkUmjG6boHuHyiZrq7HSLicFTtgkf0/KtDS6VbRVEQYGYOfn+tEs2du9h5sFiZnHYH51MtRBvQrperXNxWBjketatjVyg2Dk5HvNCC20cM3+GxE9uRnv/eaSudVQXIgZhmyB8IJBxjtFYtEfwdV+HdYRcI+/wBZ/StdLIt3UgkAsScn4jBHPyrltHqhIfCkmOclfWPnXTAlgQckFSD3yMfmrUttqjq0ZYNDUaAJbv3nk3DubufKskACuH6jp9wVgpZDmfb396+m2X8S2GMGRDe84Ir5ZrrL6W89uSdjBQOxUhSG+u786pUkRr9MtoAQpCQFBjnNVtF90b5LEx8q9N5SN0QdxGIjMCfsx+1Bs6jaizthmMXAd07SQRjv+YPNNUc6ecDN8G0hkkuBIM8gkiI+Ufeq6kMCVUTHf18xBj7URNQQyJsD71JE8yIBXJ4xI+dV1+oculxVIC+RgTkHMHb75NDyF2hXbtUyhg8kZI+nNNaC0EDEedSfSTkYjuKrdHmiM8xPPl3QRzAWlWChLjEHxECspk4Mj4o574PoPWkmwSbwabQy7iYWCZ5PxKu0f/mPtSq6lZB3kROCYxnGcf8ANV/hydCbsh2JfaABGGsson0AtGR+feuZs3rhabiBgwzuI3LkDdBOc1W2ytp9b/A/X21lp0KAeGQuP8pHlkH2ET7Vj/jjpkeEdvxF12kEh5g7fmYMep4pf/wq1JS89toG62SI/m8J/T23EcV2H480PiabByl20/YmA4kR38pbjNDjmzeLuFHzrUalEZCkIGKvtBAKyoiewiT+tdh+CupnUBhdUHaxwPMog459oP1r5v1DRai5dd2ARZJJUYI/6a7EAG74QYHYdorV/CGvvaRrzbCw2iEc7ASCQcrMMYxPpT2siL2s6D8d9PuWbm+3ARxgAZkRIjn0M+9czqNePEUliIVCATxKjvHEd/c19D6wV1mla2zL4qhbls7gsXFE7C38r5Knn4gfYcNovw6NpueRz4WUDM5UEKIIjb8M+vI4qdqJ1I5tCjdWtkjc0HcAIOfNzIImBjimreqGzYuVQZLGCfYL2mRzSel6UgY3EHm3f4ZJBtgkEAqjEsMPxInbwvdm301WRgZGVZ9sKpKBm7kQoiDnk/Km4RJ2rgE2uKq7KpUMwhQcECeB3AGJHf50NbhzyzsN6EDdC7lXPfvHf4aPaW2QpDuGUnawggLwAwic7RmOIOZNOWv8RBC2lSAImC28EzKnA8vaTxPal1RLEPGBjcxCgs5uRuJIBLlQOZAgCKl7XLtQXFUCB2yQCT5j3M5I9gO2CsFBhgu1FIkgiV2yANoMkgjn3rzV6m1dulCMGAd6jYC4hjvmeS0xEyaqsDrBk39aNx33mRpyqloHpEY4ivKf1QAYhL9oKOJYqeO6gGPlNe1dBtYSxeARi0yUJj+YBFkn6xFKCWkx5QBJmJJEkj8+PUVW9fUYVQFK8dgN8bWbmIEmPXinVRCCQAqqWLLB2jgh933yB/WoE8Cd9G8TaGYWzGOTESR9Dj3ApnWasBlts3kyNzdlYRx3IYBo9hQU1LWwRsYqRuaGEBZbExmYHOMRyaPpr1toZVO34SrR8W1SxziNy+vbtxTQLyKabQ3gxXcFcAK3+UkRhdxEzIxjuZpi3ZvWyyhgVEGOViMQ3vtPPcH0o1rqCt5QZZbhiYwCuFLEx/IAP1q2suuELKZct2AJZjuZhBHP82Oyx2o/A7fBjnopuAlmaIhF5mYzn0/Q0y3RUZQxYKyKoE48yCGHrHxc+0xOK6e/edFM+GcbWCqw5YTkH4SACD2YcQY0RdfaFuWvK0HdAhGhYJU8lsSAIwPejNBkzTaZVDdplS2NwEgkA/CJHePXiu80mpGwiCXKWzCjzSTdIIE8SFBB9a4bWasrdUEEhdiypHlkhx5SpOSz9/XmKf0z35UB1LEMAV8qhQXlT/qUQcnP0gqrKUmj6P0zWrZRg5G3MHkcMSMcwVOPQiuS1bi7dFxQWBeFByUwpKn1AbcIjAIzWfpbzeIyMTDKq53QGYDzzMDm4OI8x9oZ/hAkeIqIqmPQmIg8xjdJ4mDgUUN6jkAuoGVsQQ26efLBLEge/HzPpU0fT7aqoYYJR2WcKGjcw2z6t6frAtH523W1IIIAf+c4IB52j4hx9TxBLmuADKyEMGAQkHzBVnvyRuw3PIzAgSRCwWvMEXxLYhU27Rhto3qwOCSOPzn1poaoHLHnzEMfLI2oT6gwp4jiK5u1r99oyrhfMoQCSJJJLADjCmO89opjT9amygYYkqTEFlg/5u85HyoqiqZqarWbtty2uBPPfmQR2kFuBOQe1LeILoa4BtCgCZOTLM24eo2x9+eyd7XJA2jsVIicEiGBg/zbhnsPaKDY1Qt+Vo2ctHoqwsLkyS+fcmk0xKLs6/WlPBZIWHKlVCxG1drkR8PmBMY9q5+1plZ2KsoICMFLKAoJURuOI84GY5798q5r/HuKLZaFEMjbQvlKrBLeZpUkY4xj0130u5kC+USsKRDbFUbWM4OQ3bPzqngJYeRvS6jYMAs64BQ5IG5ozPlgrPzngU3qtYzKBuZWZgWG5YA2KQWETtDbRHIgfKkf4i4wChi1syGAkFRBG0Z55gn0HcUAp4h8qssL4cMFLNlASQDx7TOKOETupDevB3E2TuO1RhuRk8nGOPXJ4xWTqy7EMFaT5i0GCRzB75jHrxWhp7D7ri4FxcmQQCkRIjB9ecUC7qRaUMXKgOQAvmAgQxHl+WaXIr7o0bmr8sebY3mQkBZABkEDE4yf2oek1htq/qoC48vbdkHIIkcx/WsO5qN3mfeEG45MCGnLORPB+g2+1bHStRsTw7Qifhjld3829skH2gegoxyU67Bfw5dSRIBEztwMblZYyCP0+VVv2g9swxAJgFyVDRjedwzknPGTmqWPEzba8zkgsD4jMPeJ7YM0BLLlhtxCTukbRBBJ98iMegpPAfwVbTBVQC+SzjaCGckLuMxIIKiGG2T7YrOXU3LVwCFKA5UlSCG4PmziN3Edu5re1mltMWLMdu1cL5QImSpPqSOPT50h4KBhtQsYBUzBwBDCOBJnOMVVodpjt/cVBRZ8xh4DKV2kKDgxhln0g+1Zup1F0iCmVaDGJIAiCvsAQMcUV9ev/pknIgRBUYJgDy5nIImKDeZyiuyEFT5geV3kQcYkmMAAmPbCALbYADaxjtB9eeVnmpSt6/cY7vDiY554HNSl7hbWL6FiYzzvn3yDn7mtD8OGRnPmHP8A3KP0qVKuPKJBuJYg8AmB2GTx6Up0djc8U3DvIRiC3mIIIgieKlSm+yo8mhoVBxGBx7ZX9z96d0qDbbMCdrGe88TPyqVKiXJXYPSn/EuDsASB6E3cn5mT96BqmIYwTh0j2h8VKlSzNclkPluezH/+W/Yfaj9KYnTqTkw2TzhcZqVKrwDCWmJYEnI4PpgH9app/M1+cwmJzExMelSpVIQA4VAOAt39LX7n7mi6liWyScL+ZWalSjwaMU/EiAI0ADPYRwMVjJ8Z9rJI+e1s/OpUofBS4La//wCW0/uBPv5jz61XUj/y4bvvAnvG2YmpUq4j6Q5+G8tbByCxBB4IgGD65AP0rpdAZ1V6c+Zf0qVKT5JkF6vhbgGBPAwMMO1H0VoeMcDg9h6NUqVHRH+/sP1q0oOnIABOncGAMjxRg+tcn18eZB2xjt9qlSlMU/khvpwmyk5ndM5mEEfambSBbK7QBDECMQNwwI4qVKP2lP4ius+K38yPpJxWdZP/AJhvay0e0t29KlSlAvTGFUELIn4uac0yDwnMCdvPfkd6lSgiPBLp8y/+39JpLqbQ7R/qP2GKlSlH5ErkxL7SxJyTyTzUqVK3N0f/2Q=="/>
          <p:cNvSpPr>
            <a:spLocks noChangeAspect="1" noChangeArrowheads="1"/>
          </p:cNvSpPr>
          <p:nvPr/>
        </p:nvSpPr>
        <p:spPr bwMode="auto">
          <a:xfrm>
            <a:off x="155575" y="-2316163"/>
            <a:ext cx="6448425" cy="483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56" name="Picture 16" descr="http://www.larousse.fr/encyclopedie/data/images/1309551-Chacal.jpg"/>
          <p:cNvPicPr>
            <a:picLocks noChangeAspect="1" noChangeArrowheads="1"/>
          </p:cNvPicPr>
          <p:nvPr/>
        </p:nvPicPr>
        <p:blipFill>
          <a:blip r:embed="rId4" cstate="print"/>
          <a:srcRect/>
          <a:stretch>
            <a:fillRect/>
          </a:stretch>
        </p:blipFill>
        <p:spPr bwMode="auto">
          <a:xfrm>
            <a:off x="2339752" y="4437112"/>
            <a:ext cx="3312368" cy="2209971"/>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242" y="357166"/>
            <a:ext cx="8229600" cy="1252728"/>
          </a:xfrm>
        </p:spPr>
        <p:txBody>
          <a:bodyPr>
            <a:normAutofit fontScale="90000"/>
          </a:bodyPr>
          <a:lstStyle/>
          <a:p>
            <a:pPr lvl="2" algn="l" rtl="0">
              <a:spcBef>
                <a:spcPct val="0"/>
              </a:spcBef>
            </a:pPr>
            <a:r>
              <a:rPr lang="fr-FR" sz="3800" b="1" dirty="0" smtClean="0">
                <a:solidFill>
                  <a:srgbClr val="7BF616"/>
                </a:solidFill>
              </a:rPr>
              <a:t>3.1.1.3. </a:t>
            </a:r>
            <a:r>
              <a:rPr lang="fr-FR" sz="3800" b="1" dirty="0">
                <a:solidFill>
                  <a:srgbClr val="7BF616"/>
                </a:solidFill>
              </a:rPr>
              <a:t>D</a:t>
            </a:r>
            <a:r>
              <a:rPr lang="fr-FR" sz="3800" b="1" dirty="0" smtClean="0">
                <a:solidFill>
                  <a:srgbClr val="7BF616"/>
                </a:solidFill>
              </a:rPr>
              <a:t>écomposeurs et détritivores   </a:t>
            </a:r>
            <a:r>
              <a:rPr lang="fr-FR" sz="3800" dirty="0" smtClean="0">
                <a:solidFill>
                  <a:srgbClr val="7BF616"/>
                </a:solidFill>
              </a:rPr>
              <a:t/>
            </a:r>
            <a:br>
              <a:rPr lang="fr-FR" sz="3800" dirty="0" smtClean="0">
                <a:solidFill>
                  <a:srgbClr val="7BF616"/>
                </a:solidFill>
              </a:rPr>
            </a:br>
            <a:endParaRPr lang="fr-FR" sz="3800" dirty="0">
              <a:solidFill>
                <a:srgbClr val="7BF616"/>
              </a:solidFill>
            </a:endParaRPr>
          </a:p>
        </p:txBody>
      </p:sp>
      <p:sp>
        <p:nvSpPr>
          <p:cNvPr id="3" name="Espace réservé du contenu 2"/>
          <p:cNvSpPr>
            <a:spLocks noGrp="1"/>
          </p:cNvSpPr>
          <p:nvPr>
            <p:ph idx="1"/>
          </p:nvPr>
        </p:nvSpPr>
        <p:spPr>
          <a:xfrm>
            <a:off x="-142908" y="2518167"/>
            <a:ext cx="9144000" cy="4625609"/>
          </a:xfrm>
        </p:spPr>
        <p:txBody>
          <a:bodyPr>
            <a:normAutofit/>
          </a:bodyPr>
          <a:lstStyle/>
          <a:p>
            <a:pPr algn="just"/>
            <a:r>
              <a:rPr lang="fr-FR" dirty="0" smtClean="0"/>
              <a:t>Différents organismes et microorganismes qui s’attaquent aux cadavres et aux excrétas et les décomposent peu à peu en assurant le retour progressif au monde minéral des éléments contenus dans la matière organique.</a:t>
            </a:r>
            <a:endParaRPr lang="fr-FR" sz="3600" dirty="0" smtClean="0"/>
          </a:p>
          <a:p>
            <a:pPr algn="just"/>
            <a:endParaRPr lang="fr-FR"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 Détritivores</a:t>
            </a:r>
            <a:endParaRPr lang="fr-FR" dirty="0"/>
          </a:p>
        </p:txBody>
      </p:sp>
      <p:sp>
        <p:nvSpPr>
          <p:cNvPr id="3" name="Espace réservé du contenu 2"/>
          <p:cNvSpPr>
            <a:spLocks noGrp="1"/>
          </p:cNvSpPr>
          <p:nvPr>
            <p:ph idx="1"/>
          </p:nvPr>
        </p:nvSpPr>
        <p:spPr>
          <a:xfrm>
            <a:off x="142844" y="1500175"/>
            <a:ext cx="8858312" cy="5143536"/>
          </a:xfrm>
        </p:spPr>
        <p:txBody>
          <a:bodyPr>
            <a:normAutofit/>
          </a:bodyPr>
          <a:lstStyle/>
          <a:p>
            <a:pPr algn="ctr"/>
            <a:r>
              <a:rPr lang="fr-FR" sz="2500" dirty="0" smtClean="0"/>
              <a:t>Ensemble des individus qui se nourrissent de détritus animaux ou végétaux. </a:t>
            </a:r>
          </a:p>
          <a:p>
            <a:pPr algn="ctr"/>
            <a:r>
              <a:rPr lang="fr-FR" sz="2500" dirty="0" smtClean="0"/>
              <a:t>Leur action marque la 1</a:t>
            </a:r>
            <a:r>
              <a:rPr lang="fr-FR" sz="2500" baseline="30000" dirty="0" smtClean="0"/>
              <a:t>ère</a:t>
            </a:r>
            <a:r>
              <a:rPr lang="fr-FR" sz="2500" dirty="0" smtClean="0"/>
              <a:t> étape de la transformation de la matière organique morte :</a:t>
            </a:r>
          </a:p>
          <a:p>
            <a:pPr algn="ctr"/>
            <a:endParaRPr lang="fr-FR" sz="2500" dirty="0" smtClean="0"/>
          </a:p>
          <a:p>
            <a:pPr algn="ctr">
              <a:buNone/>
            </a:pPr>
            <a:endParaRPr lang="fr-FR" sz="2500" dirty="0" smtClean="0"/>
          </a:p>
          <a:p>
            <a:pPr algn="ctr">
              <a:buNone/>
            </a:pPr>
            <a:endParaRPr lang="fr-FR" sz="2500" dirty="0" smtClean="0"/>
          </a:p>
          <a:p>
            <a:pPr algn="ctr">
              <a:buNone/>
            </a:pPr>
            <a:endParaRPr lang="fr-FR" sz="2500" dirty="0"/>
          </a:p>
          <a:p>
            <a:pPr algn="ctr">
              <a:buNone/>
            </a:pPr>
            <a:r>
              <a:rPr lang="fr-FR" sz="2500" dirty="0" smtClean="0"/>
              <a:t>Fragmentation des débris en éléments plus fins</a:t>
            </a:r>
          </a:p>
          <a:p>
            <a:pPr algn="ctr">
              <a:buNone/>
            </a:pPr>
            <a:r>
              <a:rPr lang="fr-FR" sz="2500" dirty="0" smtClean="0"/>
              <a:t>rejetés dans les fèces </a:t>
            </a:r>
          </a:p>
          <a:p>
            <a:pPr algn="ctr">
              <a:buNone/>
            </a:pPr>
            <a:r>
              <a:rPr lang="fr-FR" sz="2500" dirty="0" smtClean="0"/>
              <a:t>(par hydrolyse enzymatique au cours du transit intestinal).</a:t>
            </a:r>
            <a:endParaRPr lang="fr-FR" sz="2500" dirty="0"/>
          </a:p>
        </p:txBody>
      </p:sp>
      <p:sp>
        <p:nvSpPr>
          <p:cNvPr id="7" name="Flèche vers le bas 6"/>
          <p:cNvSpPr/>
          <p:nvPr/>
        </p:nvSpPr>
        <p:spPr>
          <a:xfrm>
            <a:off x="4211960" y="3429000"/>
            <a:ext cx="78581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0322"/>
            <a:ext cx="8543956" cy="1252728"/>
          </a:xfrm>
        </p:spPr>
        <p:txBody>
          <a:bodyPr>
            <a:normAutofit fontScale="90000"/>
          </a:bodyPr>
          <a:lstStyle/>
          <a:p>
            <a:r>
              <a:rPr lang="fr-FR" dirty="0" smtClean="0"/>
              <a:t>On distingue plusieurs catégories de détritivores :</a:t>
            </a:r>
            <a:br>
              <a:rPr lang="fr-FR" dirty="0" smtClean="0"/>
            </a:br>
            <a:endParaRPr lang="fr-FR" dirty="0"/>
          </a:p>
        </p:txBody>
      </p:sp>
      <p:sp>
        <p:nvSpPr>
          <p:cNvPr id="3" name="Espace réservé du contenu 2"/>
          <p:cNvSpPr>
            <a:spLocks noGrp="1"/>
          </p:cNvSpPr>
          <p:nvPr>
            <p:ph idx="1"/>
          </p:nvPr>
        </p:nvSpPr>
        <p:spPr>
          <a:xfrm>
            <a:off x="-32" y="1375159"/>
            <a:ext cx="9144032" cy="4625609"/>
          </a:xfrm>
        </p:spPr>
        <p:txBody>
          <a:bodyPr/>
          <a:lstStyle/>
          <a:p>
            <a:pPr algn="just" latinLnBrk="1"/>
            <a:r>
              <a:rPr lang="fr-FR" b="1" dirty="0" smtClean="0"/>
              <a:t>Nécrophages : </a:t>
            </a:r>
            <a:r>
              <a:rPr lang="fr-FR" dirty="0" smtClean="0"/>
              <a:t>Ne se nourrissant que de cadavres d’animaux.</a:t>
            </a:r>
            <a:r>
              <a:rPr lang="fr-FR" b="1" dirty="0" smtClean="0"/>
              <a:t> </a:t>
            </a:r>
          </a:p>
          <a:p>
            <a:pPr algn="just" latinLnBrk="1">
              <a:buNone/>
            </a:pPr>
            <a:r>
              <a:rPr lang="fr-FR" b="1" dirty="0" smtClean="0"/>
              <a:t>	Ex. : </a:t>
            </a:r>
            <a:r>
              <a:rPr lang="fr-FR" dirty="0" smtClean="0"/>
              <a:t>Nécrophore, insecte coléoptère souvent            associé au bout de quelques jours à d’autres                      insectes  adultes ou à des asticots de mouches sur                         les cadavres d’oiseaux ou de mammifères.</a:t>
            </a:r>
          </a:p>
          <a:p>
            <a:pPr algn="just"/>
            <a:endParaRPr lang="fr-FR" dirty="0"/>
          </a:p>
        </p:txBody>
      </p:sp>
      <p:pic>
        <p:nvPicPr>
          <p:cNvPr id="1026" name="Picture 2" descr="Description de cette image, également commentée ci-après"/>
          <p:cNvPicPr>
            <a:picLocks noChangeAspect="1" noChangeArrowheads="1"/>
          </p:cNvPicPr>
          <p:nvPr/>
        </p:nvPicPr>
        <p:blipFill>
          <a:blip r:embed="rId2"/>
          <a:srcRect/>
          <a:stretch>
            <a:fillRect/>
          </a:stretch>
        </p:blipFill>
        <p:spPr bwMode="auto">
          <a:xfrm>
            <a:off x="6167468" y="4500570"/>
            <a:ext cx="2762250" cy="2143140"/>
          </a:xfrm>
          <a:prstGeom prst="rect">
            <a:avLst/>
          </a:prstGeom>
          <a:noFill/>
        </p:spPr>
      </p:pic>
      <p:pic>
        <p:nvPicPr>
          <p:cNvPr id="1028" name="Picture 4" descr="Résultat de recherche d'images pour &quot;asticot de mouche&quot;"/>
          <p:cNvPicPr>
            <a:picLocks noChangeAspect="1" noChangeArrowheads="1"/>
          </p:cNvPicPr>
          <p:nvPr/>
        </p:nvPicPr>
        <p:blipFill>
          <a:blip r:embed="rId3"/>
          <a:srcRect/>
          <a:stretch>
            <a:fillRect/>
          </a:stretch>
        </p:blipFill>
        <p:spPr bwMode="auto">
          <a:xfrm>
            <a:off x="500034" y="4429132"/>
            <a:ext cx="2133600" cy="2143125"/>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04" y="4545414"/>
            <a:ext cx="3083448" cy="2312586"/>
          </a:xfrm>
          <a:prstGeom prst="rect">
            <a:avLst/>
          </a:prstGeom>
        </p:spPr>
      </p:pic>
      <p:pic>
        <p:nvPicPr>
          <p:cNvPr id="3077" name="Picture 5" descr="C:\Users\MOZZ2FR\Desktop\index1.jpg"/>
          <p:cNvPicPr>
            <a:picLocks noChangeAspect="1" noChangeArrowheads="1"/>
          </p:cNvPicPr>
          <p:nvPr/>
        </p:nvPicPr>
        <p:blipFill>
          <a:blip r:embed="rId3"/>
          <a:srcRect/>
          <a:stretch>
            <a:fillRect/>
          </a:stretch>
        </p:blipFill>
        <p:spPr bwMode="auto">
          <a:xfrm flipV="1">
            <a:off x="6429526" y="3501008"/>
            <a:ext cx="1857387" cy="1114113"/>
          </a:xfrm>
          <a:prstGeom prst="rect">
            <a:avLst/>
          </a:prstGeom>
          <a:noFill/>
        </p:spPr>
      </p:pic>
      <p:pic>
        <p:nvPicPr>
          <p:cNvPr id="3078" name="Picture 6" descr="C:\Users\MOZZ2FR\Desktop\index.jpg"/>
          <p:cNvPicPr>
            <a:picLocks noChangeAspect="1" noChangeArrowheads="1"/>
          </p:cNvPicPr>
          <p:nvPr/>
        </p:nvPicPr>
        <p:blipFill>
          <a:blip r:embed="rId4"/>
          <a:srcRect/>
          <a:stretch>
            <a:fillRect/>
          </a:stretch>
        </p:blipFill>
        <p:spPr bwMode="auto">
          <a:xfrm>
            <a:off x="6060504" y="1558417"/>
            <a:ext cx="2571768" cy="1426861"/>
          </a:xfrm>
          <a:prstGeom prst="rect">
            <a:avLst/>
          </a:prstGeom>
          <a:noFill/>
        </p:spPr>
      </p:pic>
      <p:sp>
        <p:nvSpPr>
          <p:cNvPr id="3" name="Espace réservé du contenu 2"/>
          <p:cNvSpPr>
            <a:spLocks noGrp="1"/>
          </p:cNvSpPr>
          <p:nvPr>
            <p:ph idx="1"/>
          </p:nvPr>
        </p:nvSpPr>
        <p:spPr>
          <a:xfrm>
            <a:off x="0" y="1571613"/>
            <a:ext cx="6084168" cy="5286387"/>
          </a:xfrm>
        </p:spPr>
        <p:txBody>
          <a:bodyPr>
            <a:normAutofit fontScale="85000" lnSpcReduction="20000"/>
          </a:bodyPr>
          <a:lstStyle/>
          <a:p>
            <a:pPr latinLnBrk="1"/>
            <a:r>
              <a:rPr lang="fr-FR" b="1" dirty="0" smtClean="0"/>
              <a:t>Saprophages : </a:t>
            </a:r>
            <a:r>
              <a:rPr lang="fr-FR" dirty="0" smtClean="0"/>
              <a:t>Désigne les êtres vivants qui                 mangent des éléments végétaux en décomposition. </a:t>
            </a:r>
          </a:p>
          <a:p>
            <a:pPr algn="just" latinLnBrk="1">
              <a:buNone/>
            </a:pPr>
            <a:r>
              <a:rPr lang="fr-FR" b="1" dirty="0" smtClean="0"/>
              <a:t>	Ex. :</a:t>
            </a:r>
            <a:r>
              <a:rPr lang="fr-FR" dirty="0" smtClean="0"/>
              <a:t> Cloportes.</a:t>
            </a:r>
          </a:p>
          <a:p>
            <a:pPr algn="just" latinLnBrk="1">
              <a:buNone/>
            </a:pPr>
            <a:endParaRPr lang="fr-FR" dirty="0" smtClean="0"/>
          </a:p>
          <a:p>
            <a:pPr algn="just" latinLnBrk="1">
              <a:buFont typeface="Wingdings" panose="05000000000000000000" pitchFamily="2" charset="2"/>
              <a:buChar char="§"/>
            </a:pPr>
            <a:r>
              <a:rPr lang="fr-FR" b="1" dirty="0" smtClean="0"/>
              <a:t>Géophages : </a:t>
            </a:r>
            <a:r>
              <a:rPr lang="fr-FR" dirty="0" smtClean="0"/>
              <a:t>Animaux du sol qui assurent un rôle        primordial dans  l’humification.</a:t>
            </a:r>
            <a:r>
              <a:rPr lang="fr-FR" b="1" dirty="0" smtClean="0"/>
              <a:t> Ex. : </a:t>
            </a:r>
            <a:r>
              <a:rPr lang="fr-FR" dirty="0" smtClean="0"/>
              <a:t>Vers de terre     qui « mangent leur chemin en avançant ». Ainsi, ils    digèrent les fragments de matière végétale enfouis   ou tombé sur le sol.</a:t>
            </a:r>
          </a:p>
          <a:p>
            <a:pPr algn="just" latinLnBrk="1">
              <a:buFont typeface="Wingdings" panose="05000000000000000000" pitchFamily="2" charset="2"/>
              <a:buChar char="§"/>
            </a:pPr>
            <a:endParaRPr lang="fr-FR" dirty="0" smtClean="0"/>
          </a:p>
          <a:p>
            <a:r>
              <a:rPr lang="fr-FR" b="1" dirty="0"/>
              <a:t>Coprophages : </a:t>
            </a:r>
            <a:r>
              <a:rPr lang="fr-FR" dirty="0"/>
              <a:t>Organisme mangeant des excréments.</a:t>
            </a:r>
            <a:r>
              <a:rPr lang="fr-FR" b="1" dirty="0"/>
              <a:t> </a:t>
            </a:r>
          </a:p>
          <a:p>
            <a:pPr>
              <a:buNone/>
            </a:pPr>
            <a:r>
              <a:rPr lang="fr-FR" b="1" dirty="0"/>
              <a:t>	Ex. : </a:t>
            </a:r>
            <a:r>
              <a:rPr lang="fr-FR" dirty="0"/>
              <a:t>Bousier. </a:t>
            </a:r>
          </a:p>
          <a:p>
            <a:pPr algn="just" latinLnBrk="1">
              <a:buFont typeface="Wingdings" panose="05000000000000000000" pitchFamily="2" charset="2"/>
              <a:buChar char="§"/>
            </a:pPr>
            <a:endParaRPr lang="fr-FR" dirty="0" smtClean="0"/>
          </a:p>
          <a:p>
            <a:endParaRPr lang="fr-FR" dirty="0"/>
          </a:p>
        </p:txBody>
      </p:sp>
      <p:sp>
        <p:nvSpPr>
          <p:cNvPr id="3074" name="AutoShape 2" descr="Résultat de recherche d'images pour &quot;clopor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Résultat de recherche d'images pour &quot;vers de ter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 Décomposeurs</a:t>
            </a:r>
            <a:endParaRPr lang="fr-FR" dirty="0"/>
          </a:p>
        </p:txBody>
      </p:sp>
      <p:sp>
        <p:nvSpPr>
          <p:cNvPr id="3" name="Espace réservé du contenu 2"/>
          <p:cNvSpPr>
            <a:spLocks noGrp="1"/>
          </p:cNvSpPr>
          <p:nvPr>
            <p:ph idx="1"/>
          </p:nvPr>
        </p:nvSpPr>
        <p:spPr>
          <a:xfrm>
            <a:off x="0" y="1775191"/>
            <a:ext cx="9001156" cy="4625609"/>
          </a:xfrm>
        </p:spPr>
        <p:txBody>
          <a:bodyPr/>
          <a:lstStyle/>
          <a:p>
            <a:pPr algn="just"/>
            <a:r>
              <a:rPr lang="fr-FR" dirty="0" smtClean="0"/>
              <a:t>La première étape de dégradation de la matière organique morte, assurée par les détritivores, permet à des êtres microscopiques, </a:t>
            </a:r>
            <a:r>
              <a:rPr lang="fr-FR" b="1" dirty="0" smtClean="0"/>
              <a:t>des bactéries, des champignons ou des protozoaires </a:t>
            </a:r>
            <a:r>
              <a:rPr lang="fr-FR" dirty="0" smtClean="0"/>
              <a:t>d’accomplir la seconde étape de cette transformation. Ces micro-organismes sont les responsables de la minéralisation proprement dite. </a:t>
            </a:r>
            <a:endParaRPr lang="fr-FR"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4509120"/>
            <a:ext cx="64807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928662" y="1428736"/>
            <a:ext cx="7772400" cy="914400"/>
          </a:xfrm>
        </p:spPr>
        <p:txBody>
          <a:bodyPr>
            <a:normAutofit fontScale="90000"/>
          </a:bodyPr>
          <a:lstStyle/>
          <a:p>
            <a:pPr algn="ctr"/>
            <a:r>
              <a:rPr lang="fr-FR" sz="4400" b="1" dirty="0" smtClean="0">
                <a:solidFill>
                  <a:schemeClr val="tx1"/>
                </a:solidFill>
                <a:latin typeface="Calibri" pitchFamily="34" charset="0"/>
                <a:cs typeface="Calibri" pitchFamily="34" charset="0"/>
              </a:rPr>
              <a:t/>
            </a:r>
            <a:br>
              <a:rPr lang="fr-FR" sz="4400" b="1" dirty="0" smtClean="0">
                <a:solidFill>
                  <a:schemeClr val="tx1"/>
                </a:solidFill>
                <a:latin typeface="Calibri" pitchFamily="34" charset="0"/>
                <a:cs typeface="Calibri" pitchFamily="34" charset="0"/>
              </a:rPr>
            </a:br>
            <a:r>
              <a:rPr lang="fr-FR" sz="4400" b="1" dirty="0" smtClean="0">
                <a:solidFill>
                  <a:schemeClr val="tx1"/>
                </a:solidFill>
                <a:latin typeface="Calibri" pitchFamily="34" charset="0"/>
                <a:cs typeface="Calibri" pitchFamily="34" charset="0"/>
              </a:rPr>
              <a:t> </a:t>
            </a:r>
            <a:r>
              <a:rPr lang="fr-FR" sz="4400" dirty="0">
                <a:solidFill>
                  <a:schemeClr val="tx1"/>
                </a:solidFill>
                <a:latin typeface="Calibri" pitchFamily="34" charset="0"/>
                <a:cs typeface="Calibri" pitchFamily="34" charset="0"/>
              </a:rPr>
              <a:t/>
            </a:r>
            <a:br>
              <a:rPr lang="fr-FR" sz="4400" dirty="0">
                <a:solidFill>
                  <a:schemeClr val="tx1"/>
                </a:solidFill>
                <a:latin typeface="Calibri" pitchFamily="34" charset="0"/>
                <a:cs typeface="Calibri" pitchFamily="34" charset="0"/>
              </a:rPr>
            </a:br>
            <a:endParaRPr lang="fr-FR" sz="4400" b="1" dirty="0">
              <a:solidFill>
                <a:schemeClr val="tx1"/>
              </a:solidFill>
              <a:latin typeface="Calibri" pitchFamily="34" charset="0"/>
              <a:cs typeface="Calibri" pitchFamily="34" charset="0"/>
            </a:endParaRPr>
          </a:p>
        </p:txBody>
      </p:sp>
      <p:sp>
        <p:nvSpPr>
          <p:cNvPr id="3" name="Espace réservé du contenu 2"/>
          <p:cNvSpPr>
            <a:spLocks noGrp="1"/>
          </p:cNvSpPr>
          <p:nvPr>
            <p:ph idx="1"/>
          </p:nvPr>
        </p:nvSpPr>
        <p:spPr>
          <a:xfrm>
            <a:off x="107504" y="1783560"/>
            <a:ext cx="8856984" cy="3733672"/>
          </a:xfrm>
        </p:spPr>
        <p:txBody>
          <a:bodyPr>
            <a:normAutofit/>
          </a:bodyPr>
          <a:lstStyle/>
          <a:p>
            <a:pPr marL="68580" indent="0" algn="ctr" latinLnBrk="1">
              <a:buNone/>
            </a:pPr>
            <a:endParaRPr lang="fr-FR" dirty="0" smtClean="0"/>
          </a:p>
          <a:p>
            <a:pPr marL="68580" indent="0" algn="ctr" latinLnBrk="1">
              <a:buNone/>
            </a:pPr>
            <a:r>
              <a:rPr lang="fr-FR" dirty="0" smtClean="0"/>
              <a:t>Association </a:t>
            </a:r>
            <a:r>
              <a:rPr lang="fr-FR" dirty="0"/>
              <a:t>d'un environnement physico-chimique </a:t>
            </a:r>
            <a:endParaRPr lang="fr-FR" dirty="0" smtClean="0"/>
          </a:p>
          <a:p>
            <a:pPr marL="68580" indent="0" algn="ctr" latinLnBrk="1">
              <a:buNone/>
            </a:pPr>
            <a:r>
              <a:rPr lang="fr-FR" dirty="0" smtClean="0"/>
              <a:t>spécifique (biotope</a:t>
            </a:r>
            <a:r>
              <a:rPr lang="fr-FR" dirty="0"/>
              <a:t>) </a:t>
            </a:r>
            <a:r>
              <a:rPr lang="fr-FR" dirty="0" smtClean="0"/>
              <a:t> </a:t>
            </a:r>
          </a:p>
          <a:p>
            <a:pPr marL="68580" indent="0" algn="ctr" latinLnBrk="1">
              <a:buNone/>
            </a:pPr>
            <a:r>
              <a:rPr lang="fr-FR" dirty="0" smtClean="0"/>
              <a:t>avec une </a:t>
            </a:r>
            <a:r>
              <a:rPr lang="fr-FR" dirty="0"/>
              <a:t>communauté vivante (biocénose). </a:t>
            </a:r>
            <a:endParaRPr lang="fr-FR" dirty="0" smtClean="0"/>
          </a:p>
          <a:p>
            <a:pPr marL="68580" indent="0" algn="ctr" latinLnBrk="1">
              <a:buNone/>
            </a:pPr>
            <a:endParaRPr lang="fr-FR" dirty="0"/>
          </a:p>
          <a:p>
            <a:pPr marL="68580" indent="0" algn="ctr" latinLnBrk="1">
              <a:buNone/>
            </a:pPr>
            <a:r>
              <a:rPr lang="fr-FR" dirty="0" smtClean="0"/>
              <a:t> </a:t>
            </a:r>
            <a:endParaRPr lang="fr-FR" dirty="0"/>
          </a:p>
          <a:p>
            <a:pPr marL="118872" indent="0" algn="ctr" latinLnBrk="1">
              <a:buNone/>
            </a:pPr>
            <a:r>
              <a:rPr lang="fr-FR" b="1" dirty="0"/>
              <a:t>Ecosystème = biotope + biocénose</a:t>
            </a:r>
            <a:endParaRPr lang="fr-FR" dirty="0"/>
          </a:p>
          <a:p>
            <a:pPr algn="ctr"/>
            <a:endParaRPr lang="fr-FR" dirty="0"/>
          </a:p>
        </p:txBody>
      </p:sp>
      <p:sp>
        <p:nvSpPr>
          <p:cNvPr id="5" name="Titre 1"/>
          <p:cNvSpPr txBox="1">
            <a:spLocks/>
          </p:cNvSpPr>
          <p:nvPr/>
        </p:nvSpPr>
        <p:spPr>
          <a:xfrm>
            <a:off x="-252536" y="300022"/>
            <a:ext cx="9145016" cy="91440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lvl="0" algn="ctr">
              <a:spcBef>
                <a:spcPct val="0"/>
              </a:spcBef>
            </a:pPr>
            <a:r>
              <a:rPr kumimoji="0" lang="fr-FR" sz="3500" b="1" i="0" u="none" strike="noStrike" kern="1200" cap="none" spc="0" normalizeH="0" baseline="0" noProof="0" dirty="0" smtClean="0">
                <a:ln>
                  <a:noFill/>
                </a:ln>
                <a:solidFill>
                  <a:srgbClr val="7BF616"/>
                </a:solidFill>
                <a:effectLst/>
                <a:uLnTx/>
                <a:uFillTx/>
                <a:latin typeface="Calibri" pitchFamily="34" charset="0"/>
                <a:ea typeface="+mj-ea"/>
                <a:cs typeface="Calibri" pitchFamily="34" charset="0"/>
              </a:rPr>
              <a:t/>
            </a:r>
            <a:br>
              <a:rPr kumimoji="0" lang="fr-FR" sz="3500" b="1" i="0" u="none" strike="noStrike" kern="1200" cap="none" spc="0" normalizeH="0" baseline="0" noProof="0" dirty="0" smtClean="0">
                <a:ln>
                  <a:noFill/>
                </a:ln>
                <a:solidFill>
                  <a:srgbClr val="7BF616"/>
                </a:solidFill>
                <a:effectLst/>
                <a:uLnTx/>
                <a:uFillTx/>
                <a:latin typeface="Calibri" pitchFamily="34" charset="0"/>
                <a:ea typeface="+mj-ea"/>
                <a:cs typeface="Calibri" pitchFamily="34" charset="0"/>
              </a:rPr>
            </a:br>
            <a:r>
              <a:rPr kumimoji="0" lang="fr-FR" sz="3500" b="1" i="0" u="none" strike="noStrike" kern="1200" cap="none" spc="0" normalizeH="0" baseline="0" noProof="0" dirty="0" smtClean="0">
                <a:ln>
                  <a:noFill/>
                </a:ln>
                <a:solidFill>
                  <a:srgbClr val="7BF616"/>
                </a:solidFill>
                <a:effectLst/>
                <a:uLnTx/>
                <a:uFillTx/>
                <a:latin typeface="Calibri" pitchFamily="34" charset="0"/>
                <a:ea typeface="+mj-ea"/>
                <a:cs typeface="Calibri" pitchFamily="34" charset="0"/>
              </a:rPr>
              <a:t>1. Définition </a:t>
            </a:r>
          </a:p>
          <a:p>
            <a:pPr lvl="0" algn="ctr">
              <a:spcBef>
                <a:spcPct val="0"/>
              </a:spcBef>
            </a:pPr>
            <a:r>
              <a:rPr kumimoji="0" lang="fr-FR" sz="3500" b="1" i="0" u="none" strike="noStrike" kern="1200" cap="none" spc="0" normalizeH="0" baseline="0" noProof="0" dirty="0" smtClean="0">
                <a:ln>
                  <a:noFill/>
                </a:ln>
                <a:solidFill>
                  <a:srgbClr val="7BF616"/>
                </a:solidFill>
                <a:effectLst/>
                <a:uLnTx/>
                <a:uFillTx/>
                <a:latin typeface="Calibri" pitchFamily="34" charset="0"/>
                <a:ea typeface="+mj-ea"/>
                <a:cs typeface="Calibri" pitchFamily="34" charset="0"/>
              </a:rPr>
              <a:t>Notion d’écosystème </a:t>
            </a:r>
            <a:r>
              <a:rPr lang="fr-FR" sz="3500" b="1" dirty="0" smtClean="0">
                <a:solidFill>
                  <a:srgbClr val="7BF616"/>
                </a:solidFill>
                <a:latin typeface="Calibri" pitchFamily="34" charset="0"/>
                <a:cs typeface="Calibri" pitchFamily="34" charset="0"/>
              </a:rPr>
              <a:t>(</a:t>
            </a:r>
            <a:r>
              <a:rPr lang="fr-FR" sz="3500" b="1" dirty="0" err="1" smtClean="0">
                <a:solidFill>
                  <a:srgbClr val="7BF616"/>
                </a:solidFill>
                <a:latin typeface="Calibri" pitchFamily="34" charset="0"/>
                <a:cs typeface="Calibri" pitchFamily="34" charset="0"/>
              </a:rPr>
              <a:t>Transley</a:t>
            </a:r>
            <a:r>
              <a:rPr lang="fr-FR" sz="3500" b="1" dirty="0" smtClean="0">
                <a:solidFill>
                  <a:srgbClr val="7BF616"/>
                </a:solidFill>
                <a:latin typeface="Calibri" pitchFamily="34" charset="0"/>
                <a:cs typeface="Calibri" pitchFamily="34" charset="0"/>
              </a:rPr>
              <a:t>, 1935) </a:t>
            </a:r>
            <a:r>
              <a:rPr kumimoji="0" lang="fr-FR" sz="35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t>
            </a:r>
            <a:br>
              <a:rPr kumimoji="0" lang="fr-FR" sz="3500" b="1"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endParaRPr kumimoji="0" lang="fr-FR" sz="3500" b="1" i="0" u="none" strike="noStrike" kern="1200" cap="none" spc="0" normalizeH="0" baseline="0" noProof="0" dirty="0">
              <a:ln>
                <a:noFill/>
              </a:ln>
              <a:solidFill>
                <a:schemeClr val="tx1"/>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114393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2232391"/>
            <a:ext cx="8643998" cy="4625609"/>
          </a:xfrm>
        </p:spPr>
        <p:txBody>
          <a:bodyPr>
            <a:normAutofit/>
          </a:bodyPr>
          <a:lstStyle/>
          <a:p>
            <a:pPr algn="just"/>
            <a:endParaRPr lang="fr-FR" b="1" dirty="0" smtClean="0"/>
          </a:p>
          <a:p>
            <a:pPr algn="just"/>
            <a:endParaRPr lang="fr-FR" dirty="0" smtClean="0"/>
          </a:p>
          <a:p>
            <a:pPr algn="ctr"/>
            <a:r>
              <a:rPr lang="fr-FR" dirty="0" smtClean="0"/>
              <a:t>Le caractère cyclique de la chaîne est assuré par les décomposeurs.</a:t>
            </a:r>
          </a:p>
          <a:p>
            <a:pPr algn="just"/>
            <a:endParaRPr lang="fr-FR" b="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3200" b="1" dirty="0" smtClean="0">
                <a:solidFill>
                  <a:srgbClr val="7BF616"/>
                </a:solidFill>
              </a:rPr>
              <a:t/>
            </a:r>
            <a:br>
              <a:rPr lang="fr-FR" sz="3200" b="1" dirty="0" smtClean="0">
                <a:solidFill>
                  <a:srgbClr val="7BF616"/>
                </a:solidFill>
              </a:rPr>
            </a:br>
            <a:r>
              <a:rPr lang="fr-FR" sz="3200" b="1" dirty="0" smtClean="0">
                <a:solidFill>
                  <a:srgbClr val="7BF616"/>
                </a:solidFill>
              </a:rPr>
              <a:t>3.1.2.Différents </a:t>
            </a:r>
            <a:r>
              <a:rPr lang="fr-FR" sz="3200" b="1" dirty="0">
                <a:solidFill>
                  <a:srgbClr val="7BF616"/>
                </a:solidFill>
              </a:rPr>
              <a:t>types de chaînes trophiques </a:t>
            </a:r>
            <a:r>
              <a:rPr lang="fr-FR" sz="3200" dirty="0">
                <a:solidFill>
                  <a:srgbClr val="7BF616"/>
                </a:solidFill>
              </a:rPr>
              <a:t/>
            </a:r>
            <a:br>
              <a:rPr lang="fr-FR" sz="3200" dirty="0">
                <a:solidFill>
                  <a:srgbClr val="7BF616"/>
                </a:solidFill>
              </a:rPr>
            </a:br>
            <a:endParaRPr lang="fr-FR" sz="3200" dirty="0">
              <a:solidFill>
                <a:srgbClr val="7BF616"/>
              </a:solidFill>
            </a:endParaRPr>
          </a:p>
        </p:txBody>
      </p:sp>
      <p:sp>
        <p:nvSpPr>
          <p:cNvPr id="3" name="Espace réservé du contenu 2"/>
          <p:cNvSpPr>
            <a:spLocks noGrp="1"/>
          </p:cNvSpPr>
          <p:nvPr>
            <p:ph idx="1"/>
          </p:nvPr>
        </p:nvSpPr>
        <p:spPr>
          <a:xfrm>
            <a:off x="0" y="1600208"/>
            <a:ext cx="9144000" cy="4972064"/>
          </a:xfrm>
        </p:spPr>
        <p:txBody>
          <a:bodyPr>
            <a:normAutofit lnSpcReduction="10000"/>
          </a:bodyPr>
          <a:lstStyle/>
          <a:p>
            <a:pPr marL="118872" lvl="0" indent="0" algn="just">
              <a:buNone/>
            </a:pPr>
            <a:endParaRPr lang="fr-FR" dirty="0"/>
          </a:p>
          <a:p>
            <a:pPr marL="118872" lvl="0" indent="0" algn="just">
              <a:buNone/>
            </a:pPr>
            <a:r>
              <a:rPr lang="fr-FR" b="1" dirty="0" smtClean="0"/>
              <a:t>A. Chaîne de prédateurs (de consommateurs)</a:t>
            </a:r>
          </a:p>
          <a:p>
            <a:pPr marL="118872" lvl="0" indent="0" algn="just">
              <a:buNone/>
            </a:pPr>
            <a:endParaRPr lang="fr-FR" dirty="0" smtClean="0"/>
          </a:p>
          <a:p>
            <a:pPr algn="just">
              <a:buNone/>
            </a:pPr>
            <a:r>
              <a:rPr lang="fr-FR" dirty="0"/>
              <a:t>-</a:t>
            </a:r>
            <a:r>
              <a:rPr lang="fr-FR" dirty="0" smtClean="0"/>
              <a:t>Commence par un végétal (vivant). </a:t>
            </a:r>
          </a:p>
          <a:p>
            <a:pPr algn="just">
              <a:buNone/>
            </a:pPr>
            <a:endParaRPr lang="fr-FR" dirty="0" smtClean="0"/>
          </a:p>
          <a:p>
            <a:pPr algn="just">
              <a:buNone/>
            </a:pPr>
            <a:r>
              <a:rPr lang="fr-FR" dirty="0" smtClean="0"/>
              <a:t>-Le nombre d’individus diminue d’un niveau</a:t>
            </a:r>
          </a:p>
          <a:p>
            <a:pPr algn="just">
              <a:buNone/>
            </a:pPr>
            <a:r>
              <a:rPr lang="fr-FR" dirty="0" smtClean="0"/>
              <a:t>trophique à l’autre, mais leurs tailles augmentent  </a:t>
            </a:r>
          </a:p>
          <a:p>
            <a:pPr algn="just">
              <a:buNone/>
            </a:pPr>
            <a:r>
              <a:rPr lang="fr-FR" dirty="0" smtClean="0"/>
              <a:t>(règle d’Elton énoncée en 1921). </a:t>
            </a:r>
          </a:p>
          <a:p>
            <a:pPr algn="just">
              <a:buNone/>
            </a:pPr>
            <a:endParaRPr lang="fr-FR" dirty="0" smtClean="0"/>
          </a:p>
          <a:p>
            <a:pPr algn="just">
              <a:buNone/>
            </a:pPr>
            <a:r>
              <a:rPr lang="fr-FR" sz="3000" b="1" dirty="0" smtClean="0"/>
              <a:t>Ex. : (100) </a:t>
            </a:r>
            <a:r>
              <a:rPr lang="fr-FR" sz="3000" dirty="0" smtClean="0"/>
              <a:t>Carottes </a:t>
            </a:r>
            <a:r>
              <a:rPr lang="fr-FR" sz="3000" b="1" dirty="0" smtClean="0"/>
              <a:t>+ (5)  </a:t>
            </a:r>
            <a:r>
              <a:rPr lang="fr-FR" sz="3000" dirty="0" smtClean="0"/>
              <a:t>Lièvres</a:t>
            </a:r>
            <a:r>
              <a:rPr lang="fr-FR" sz="3000" b="1" dirty="0" smtClean="0"/>
              <a:t> + (3) </a:t>
            </a:r>
            <a:r>
              <a:rPr lang="fr-FR" sz="3000" dirty="0" smtClean="0"/>
              <a:t>Loups.</a:t>
            </a:r>
          </a:p>
          <a:p>
            <a:pPr algn="just">
              <a:buNone/>
            </a:pPr>
            <a:endParaRPr lang="fr-FR" dirty="0" smtClean="0"/>
          </a:p>
          <a:p>
            <a:pPr lvl="0" algn="just"/>
            <a:endParaRPr lang="fr-FR" b="1" dirty="0" smtClean="0"/>
          </a:p>
          <a:p>
            <a:pPr algn="just"/>
            <a:endParaRPr lang="fr-F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539695"/>
            <a:ext cx="9001156" cy="4625609"/>
          </a:xfrm>
        </p:spPr>
        <p:txBody>
          <a:bodyPr>
            <a:normAutofit/>
          </a:bodyPr>
          <a:lstStyle/>
          <a:p>
            <a:pPr lvl="0">
              <a:buNone/>
            </a:pPr>
            <a:r>
              <a:rPr lang="fr-FR" sz="2700" b="1" dirty="0" smtClean="0"/>
              <a:t> B. </a:t>
            </a:r>
            <a:r>
              <a:rPr lang="fr-FR" sz="2700" b="1" dirty="0"/>
              <a:t>Chaîne de </a:t>
            </a:r>
            <a:r>
              <a:rPr lang="fr-FR" sz="2700" b="1" dirty="0" smtClean="0"/>
              <a:t>parasites</a:t>
            </a:r>
          </a:p>
          <a:p>
            <a:pPr lvl="0">
              <a:buNone/>
            </a:pPr>
            <a:endParaRPr lang="fr-FR" sz="2700" b="1" dirty="0"/>
          </a:p>
          <a:p>
            <a:pPr marL="118872" indent="0" algn="just">
              <a:buNone/>
            </a:pPr>
            <a:r>
              <a:rPr lang="fr-FR" sz="2700" dirty="0" smtClean="0"/>
              <a:t>-Organismes de grandes tailles vers des organismes plus petits, mais de plus en plus nombreux (la règle d’Elton n’est pas vérifiée).</a:t>
            </a:r>
          </a:p>
          <a:p>
            <a:pPr marL="118872" indent="0" algn="just">
              <a:buNone/>
            </a:pPr>
            <a:r>
              <a:rPr lang="fr-FR" sz="2700" dirty="0" smtClean="0"/>
              <a:t>- Des espèces éloignées peuvent évoluer chacune à l'intérieur du corps de l'autre (hôte/parasite). </a:t>
            </a:r>
          </a:p>
          <a:p>
            <a:pPr lvl="0" algn="just">
              <a:buNone/>
            </a:pPr>
            <a:r>
              <a:rPr lang="fr-FR" sz="2700" b="1" dirty="0" smtClean="0"/>
              <a:t>Ex.:(1)</a:t>
            </a:r>
            <a:r>
              <a:rPr lang="fr-FR" sz="2700" dirty="0" smtClean="0"/>
              <a:t>Sapin (Producteur)/</a:t>
            </a:r>
            <a:r>
              <a:rPr lang="fr-FR" sz="2700" b="1" dirty="0" smtClean="0"/>
              <a:t>(10)</a:t>
            </a:r>
            <a:r>
              <a:rPr lang="fr-FR" sz="2700" dirty="0" smtClean="0"/>
              <a:t>Chenille (Herbivore)/                              </a:t>
            </a:r>
          </a:p>
          <a:p>
            <a:pPr lvl="0" algn="just">
              <a:buNone/>
            </a:pPr>
            <a:r>
              <a:rPr lang="fr-FR" sz="2700" b="1" dirty="0" smtClean="0"/>
              <a:t>(40) </a:t>
            </a:r>
            <a:r>
              <a:rPr lang="fr-FR" sz="2700" dirty="0" err="1" smtClean="0"/>
              <a:t>Braconides</a:t>
            </a:r>
            <a:r>
              <a:rPr lang="fr-FR" sz="2700" dirty="0" smtClean="0"/>
              <a:t> (Parasite)/ </a:t>
            </a:r>
            <a:r>
              <a:rPr lang="fr-FR" sz="2700" b="1" dirty="0" smtClean="0"/>
              <a:t>(80) </a:t>
            </a:r>
            <a:r>
              <a:rPr lang="fr-FR" sz="2700" dirty="0" smtClean="0"/>
              <a:t>Chalcidiens (Hyperparasites).</a:t>
            </a:r>
          </a:p>
          <a:p>
            <a:pPr algn="just">
              <a:buNone/>
            </a:pPr>
            <a:endParaRPr lang="fr-FR" sz="2700" dirty="0" smtClean="0"/>
          </a:p>
        </p:txBody>
      </p:sp>
      <p:sp>
        <p:nvSpPr>
          <p:cNvPr id="22530" name="AutoShape 2" descr="data:image/jpeg;base64,/9j/4AAQSkZJRgABAQAAAQABAAD/2wCEAAkGBw8QEBQUDxAUDxQQFA8UDw8PFA8PEA8UFRQWFhQRFBQYHCggGBolHBQVITEhJSksLi4uFx8zODMsNygtLisBCgoKBQUFDgUFDisZExkrKysrKysrKysrKysrKysrKysrKysrKysrKysrKysrKysrKysrKysrKysrKysrKysrK//AABEIAMIBAwMBIgACEQEDEQH/xAAcAAACAwEBAQEAAAAAAAAAAAAAAQIDBQQGBwj/xAA/EAACAQIDBQUFBgQFBQEAAAABAgADEQQhMQUSQVFhBhMycYEiQlKRsSMzYnKhwQcUU9E0Q4Ky8CSSosLxFf/EABQBAQAAAAAAAAAAAAAAAAAAAAD/xAAUEQEAAAAAAAAAAAAAAAAAAAAA/9oADAMBAAIRAxEAPwD5gqx7skBHaBWVjCyVowIEQsN2WAQtAr3Js7JxgekcLUIQP91U0s97hW6XmXERAnVpMjFXG6ykhhyIkLTZwyfzilWIWtRW/etkr0x/UPTnMgixIuDa4upuD1B4iBG0VpMxQI2haShAjaFpKEBFTrz4xWkoQI2haOEBWhaOEBWhaOMwI2itJQgRtC0lFAVorSUIEbRESYPr0EK7KWO6Co4Am5ECuOEIElkrSKyUCJkhEY4Hbs/Z5rJWYEjuVBVbX7xifCDwyuZxrLsNjKlLwMd292S/stlbP0nXjqSunfU9P8wcR1PXn84GdCOEBfp5ZekAI4QCKOEBQjhAUIQgEIQgEIQgEIQgEIo4ChCEAhCEBQMIQEZGSMiYBCEIEhJSAkoAB1trz+UcjHAYnTgMX3TXtcNbe6dbcZzCEDuxmDtd6XtIc7DMrfj1X6TjlmFxTUzkbj4evMHhOzuqeIF6ZFNx4kOQbrlp5jLygZ8YltDC1HfcVTvjVDZT55zQPZ2uPE9JPNySPQCBlEjlI3m0uxKK/e4hn/DSUL/5MT9JFsLggfBUb81S3+0CBj3EW9NoHCrph0P52d/qZNThCf8ADU/K9QD5b0DCvHeb5XCEWOGVeqPUB/UmVDZGHfwVHpk8KlnX1IFx8jAxbxTt2jsmtQsXW6nwuvtI3kw+ms4A0CcJEGOA4RQgOEUIBCEIBCKEAhC8UBGIxmIwCEUcBiORElAUlIyUAhCEB3gCQbg2I0IyIihA0BjlqLuYgaeGouRU88tPT5SqumJo+0tV3Tg4YuAPxKbj10nJOjAY1qLXA31sb02LBSSNctDAtp7XBH2lO/4qZAv/AKT/AHkhjcOdSy/mU5eq3gvcVuHdOdbZXPlofSxnNiMGU1z6gZQO8mgfDWpt/q3WHTO0tTBb3hsfykN9JgtSBlRww5W8oG+cMy8x5y/Du2k8/RxNen4KrW+Fjvr8mnXR7Q1FP2lJKg5qTTa36iB7XZdcW3HsyN4kbwn0nmO1exThn7yn7VCqfYOppt8DfseM1dl46hiBegxV1F2pVMnXqOY8pqUMSlRGpVlDK43aic+TDkRA+eg+smDLNpYE4es1Pe3wtirc1OYv1lQgOOKEAhCEAhCEBR3ihAIQgGIvY2uLG3EcoCihEYBCEIDElIiSgKOIxwCOKEBwhCAQhCAis7MNtF1G6/2i55G28P7+s5IQNSngKWIzw7hW40amXyPD9R1nBisNUpG1RCh4X0PkdDKbZggkEaEZEHmDNbCdoDu93iqYr0/isO8HXkf0MDJIlbpPTDYtCsjPhKhb4Uv4T8LA5i/WedqqVYq4KMuTKwsR6QOVVZGDISrKbqy5EGbtDtLcfb0rsP8AMo2G9+ZDl8jMkiIpA26WEp45WfD3XEIC1Sgx+9Ue9TPPpMcHhoRqDkRI0mamwemxRkN1ZciDPT1XXaaDdO5i6QP2RsExC6koeB42gechAggkEEEGxByII1BhAIQhAIo/T1igEIRGAQhCAjFHFAIQhAYmg+zSKIqB1OQZkIIIvoAeJmeJoYNe8o1U95AHUcwNR/znA4DCAjgEIQgEIQgEICOAoQhAIiI4oCpVHptvU2KMOK/Q8xPabD2imNpOlekjugs4Ng27wdTqBcaXnizHh8Q1Fw6arqNN4cRA9Jtfspup3mEJqbovUoX33Xqh94dNZ5dXnrKG2SpDgmzC6sMiOhtI7QwdDGXZCKVfXeGSVTyccD+IesDzAgrMrBkJVlIKsMiCOMVRHpsUqKUZdVOsYMD0VV02im8oCYymPtEFguLUe8vJ+kwPPIjIg5EHiCJBSQQVJVlN1YZEHmJuDcxy39mnilHtXsqYkDieAbr84GNCSdSpKsCrDVWyI9JEsIBaKd+zNj4nEkChQd7nxgEIPNtJs4nsHjk4U257rG3zItA8vEZ6Wl2MxWtRqdMDVme4A9BM/tDhMLQKrh6/8wSCXYEFV5LprrAyYSJeRNUQLIjK0qbxsgLn4VBY/ITWw3Z7G1ALUCt9A7Ih/wC0m8DNhNpuyG0Qf8PfqKlG3+6EDFEuwuJak4ddV4HRhxBlAkoGnWwC1QamF9oa1KH+ZSPGw4rM39tRygjMrBkYqw0ZTYiaqYr+ZUh/ZqgX3lsBVA1JHMcuMDKhGwIyPCKAQhHAIS/CYKtW+6plhxbRB5scpoJsinTzxFZfyKbfrAyLxvlryB+c0mxOAp+Ckax/FvW/WC9onXwYegoFgN5FY2GgvAzLxGbuHxdHGnu6lJKFVr93UpiyO3BSNVPLO0xK1NkYqwsykgiBCIxwgSw9XcuG8La290/EJ3KSLEHqGGh6zOIksPiGpH4lOqfuORgb9QJikC1vZZcqda3tL0PNek8/iaD0XKVBYjQjNWHBlPETZwdVXF6Z3h7w0ZfMTqxCU6qblUZe448VM8x/aB5wGNSQQQbEaEcI8VhXotuvmD4HHhccx16SIMDUpbaNgK9GnXA03wLjyOo+cvHaWnT+42fhkbg9RWqkeQYzFkSIGnju1GPr5PiGVf6dK1JAOVltOOntGuvhrVB5O4/ec9oiIHp9iYBsejd9jKt1NjSDXNuDWJ/ad69hsKR/iapPTuf3E8SjMpDKSrDRlJBHrNfD9pKmQrjvbe+p3KluvBoG0exmDU+1Xq2GtzSF/W0vp7JwNI3pYcVCPeqs1W3Wxy/ScdDbWAbNqjp0dGNvlcTQo9q9l08ialS2gWkQp87mB04RazG2HRUHHulVAOpItNOhT7oeLfc+KpwXov8AeYeJ/iLhN2y0azdLUqanqbGYuK/iDVNxRoKo4F7Ej5D94HsWrVODn5COfN27XY8m/eqOgRLD5iEDlEsTd43H4hnb04ysRwLq2GZVDXDIxIV10JGoIOYPnDCNu1aZ5Onyvn+klhMSEurjepv4xxX8a9RFiqBpMM7g2am40ccCIE9p092tUX4WInPO7by/bl+FVUdTwOQB+k4oCnfgcLT3DWr37sGyoMjVPLylez8J3hJY7tNM3b/1HWV7RxnfN7I3aaZU0GgHOBdj9tVqo3VPdUwLLTp5ACZwQScUAAhCEBG4zGRGYPIjQzc7WgO9HEKLDFUVZrf1F9l/1mJNul9ts2op8WEqrUTnuVMmHleBiQgukcBRESUUCobysGQlWGhE2sJjBXU3stRR7SD3h8S/24TJIkCmdwSCNCMiD0MDcFUFSlQbyNqOKngy8jMzFYRqRzO8jeCoND0PI9Jbh9oA5VvZPCoL2P5x+870crkQGVhmpzVhAxxCdWLwO6C1M7ycVPjp+fMdZyiAoRxQIkSJEsigUskrKTpIkSsDmKQ3JeVi3YFO7CXbsIFokpESUAM0dm10dTQrGyN90/Gk/wDaZsZEDVLKo/l8YChpn7Oque6Dy5qZD+Vwq5tiTUHwou6T5m5k8PUGKQUqptVQfYVDxHwMeUy2plSVYbrKbMDqDA6sbju8ARF7umuijj1M5bQigEYEUIBCEIBNfYLfZ4tfiw5IH5WBmRNHYFXdxAFi3erUplRmTvKbfraBmJpJXnododj69DDms9RBuAF6Rvvrc2AuMiZ5zegShEI4BCEIESslQr1KfhNxxRs1Ppw9IQga+CrpUPsNuMAb02zPp8QnNj8Ju+2gsvvKPcPMdJnGnyyIzBvYjy6zTw+2CAVr0+8BFt9bK5HXgf0gcEaITpwBOZA085BY4BCEYMBGIiOJQW8Klvygt9ICYesgY3NjYgg8iCD8jI70BwivCBYJKRjgEcX/AC0IDvyyI0ImtSqLiwEqEJXAtTqnJaw+B+vWZMRECyrTZGKupVlyZTqJCa+G2jQrKExwNxlTxKfeIOTfEJPFdmqwUvh2XF09d6kQXA/EmvyvAxYRHkciNQdRCAQjUSMCU9T/AA92calZ67CyUAQG5ueA62+s8i5OgzJyA6z6Zs9BhcNTogWIXeqH4nbMmBzduMSf5Fr+/Up/Un9p86Rp7HtvV/6VAeNUfopnikMDoBk5WsmIDhCEAhCEAitHCAQhHaAoQhATz6V2U27SrUQtCiiVaSqHQhbkAW7xTa5H0nzQyFOs9Ng9J2psNGQlWHrA+wVcUlUhcRSp1OYdFcelxMnbPYPC1xfBsMNU402LNRfpnmn0mDsbtUtQBcU4SoMhWYexU5bxHhPXSeopVW1Ohtuspup6giB89xXZrH03KNhqhK8UG+p6hhqIT6ojVLZObecIHxwRxCOARyMcBwhCAiJPB4utQbeoVGpnocj5iQigekpdpMJibLtHDgNp/MUhut5kj95Ov2SNRe82fWXFp8AKrWHpo3pPKst48NWq0W3qNRqbDihIgWVabIxV1KsuTKwIYHkQZAmehTtgKy7m0MMmKAyFZbUq69Qw1lI2PQxNzga9yMzhsSBTqgfhYey8DP7PYfvcZRXhvhj5L7X7T3+NW7E31MyOwHZ+ularWrUygp0yqFrWLMbG3oDN6phGZukDxvburZaKfnYj5AfvPL059J7Q9laNeqKlau6LTRV7tAtydcifPlMKp2Rpk/Y1mTpVAcAdWFrfKB5pZYJtVey7ILnEJlqd1wo9TMgCmPfLfkXI+pI+kCMI2twBHmbkxQCOKEAjihAc7aeysQ6hlpGzaHS+V73OVpxD/wC85fXxrWNOkzLR4IdW5seRMClhY2yNuRBHzEjEMoQAythJmRMDndZfhdoYiiLUqzoD7qsd35cImEqIgdibexyiwxVWw09on6wnFuwgdIkpERwC8YijgMxQhAIo4QImIyUUCphKixGYJBGhGRHrL2lLKSQBqSAPMwPsWwtoj/8ANwwV+8JU9453rlgbEZ5y4VkA3qjBFW1yxAHlMzA0xTp06V792ig9W4zyH8RdolnSgp9lAGqAcWOl/IfWB6ja20VIJZgik3uSALCeO2n2pbwYa1uNVhcn8oPCeY3L6km2l7m0vRIF9SvVqm9Soz/mJI+UtQStFlogShCFoBCEIBCEIBFOvZuESsxV660MvZNQMVY/Dcaes9HU/h1jRhTXVkZhc9wL7zINHVtDcZ2geQJkS0gpZiFVSWJsFAzJ5Wnq8D2RVFD41s9Rh0OnR2/YQPMUUeo27TRqh5ICZsYXszWOddlojlcO/wAhkJq1Nrqg7ukq0lGQVBb5znbHk8c+N4E6GwMJx7xvxF939AJl9p9nYfD933Ja7728GYNYC1rcZ1YvaiURdzvMfBTGrdTyE83XxL1nL1DmeHBRwAgFoSQEIFixwhAUkIQgEIQgBijhAUUIQINL9jgHFUb5/aJr5whA+jIftT5z5t2lN8ZWv8ZjhA4FlqwhAuWTEcIBGIQgEIQgEUcIBhxeol87ulxz9oT9DVMnUDICwAGQAtpblCED5Ts+ko27iLKBu75UWGRsMxyM69rsbnPnCEDxuK+8M6WHtJ1VLwhA85VN6rk55nM5y9IQgWmKEIH/2Q=="/>
          <p:cNvSpPr>
            <a:spLocks noChangeAspect="1" noChangeArrowheads="1"/>
          </p:cNvSpPr>
          <p:nvPr/>
        </p:nvSpPr>
        <p:spPr bwMode="auto">
          <a:xfrm>
            <a:off x="155575" y="-1905000"/>
            <a:ext cx="5305425" cy="39814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86" name="Picture 2" descr="Résultat de recherche d'images pour &quot;Braconide parasite&quot;"/>
          <p:cNvPicPr>
            <a:picLocks noChangeAspect="1" noChangeArrowheads="1"/>
          </p:cNvPicPr>
          <p:nvPr/>
        </p:nvPicPr>
        <p:blipFill>
          <a:blip r:embed="rId2"/>
          <a:srcRect/>
          <a:stretch>
            <a:fillRect/>
          </a:stretch>
        </p:blipFill>
        <p:spPr bwMode="auto">
          <a:xfrm>
            <a:off x="683568" y="5517232"/>
            <a:ext cx="1928826" cy="1223959"/>
          </a:xfrm>
          <a:prstGeom prst="rect">
            <a:avLst/>
          </a:prstGeom>
          <a:noFill/>
        </p:spPr>
      </p:pic>
      <p:pic>
        <p:nvPicPr>
          <p:cNvPr id="41988" name="Picture 4" descr="http://aramel.free.fr/nymphe-Coccinelle-Chalcidien.jpg"/>
          <p:cNvPicPr>
            <a:picLocks noChangeAspect="1" noChangeArrowheads="1"/>
          </p:cNvPicPr>
          <p:nvPr/>
        </p:nvPicPr>
        <p:blipFill>
          <a:blip r:embed="rId3"/>
          <a:srcRect/>
          <a:stretch>
            <a:fillRect/>
          </a:stretch>
        </p:blipFill>
        <p:spPr bwMode="auto">
          <a:xfrm>
            <a:off x="6286512" y="5500701"/>
            <a:ext cx="1928826" cy="1214447"/>
          </a:xfrm>
          <a:prstGeom prst="rect">
            <a:avLst/>
          </a:prstGeom>
          <a:noFill/>
        </p:spPr>
      </p:pic>
      <p:pic>
        <p:nvPicPr>
          <p:cNvPr id="41990" name="Picture 6" descr="http://aramel.free.fr/Braconide-5.jpg"/>
          <p:cNvPicPr>
            <a:picLocks noChangeAspect="1" noChangeArrowheads="1"/>
          </p:cNvPicPr>
          <p:nvPr/>
        </p:nvPicPr>
        <p:blipFill>
          <a:blip r:embed="rId4"/>
          <a:srcRect/>
          <a:stretch>
            <a:fillRect/>
          </a:stretch>
        </p:blipFill>
        <p:spPr bwMode="auto">
          <a:xfrm>
            <a:off x="3435262" y="5500702"/>
            <a:ext cx="1928826" cy="1214446"/>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90322"/>
            <a:ext cx="8229600" cy="1252728"/>
          </a:xfrm>
        </p:spPr>
        <p:txBody>
          <a:bodyPr>
            <a:normAutofit fontScale="90000"/>
          </a:bodyPr>
          <a:lstStyle/>
          <a:p>
            <a:pPr lvl="0" algn="ctr"/>
            <a:r>
              <a:rPr lang="fr-FR" sz="4800" dirty="0" smtClean="0"/>
              <a:t/>
            </a:r>
            <a:br>
              <a:rPr lang="fr-FR" sz="4800" dirty="0" smtClean="0"/>
            </a:br>
            <a:endParaRPr lang="fr-FR" dirty="0"/>
          </a:p>
        </p:txBody>
      </p:sp>
      <p:sp>
        <p:nvSpPr>
          <p:cNvPr id="3" name="Espace réservé du contenu 2"/>
          <p:cNvSpPr>
            <a:spLocks noGrp="1"/>
          </p:cNvSpPr>
          <p:nvPr>
            <p:ph idx="1"/>
          </p:nvPr>
        </p:nvSpPr>
        <p:spPr>
          <a:xfrm>
            <a:off x="0" y="2060848"/>
            <a:ext cx="9144000" cy="4625609"/>
          </a:xfrm>
        </p:spPr>
        <p:txBody>
          <a:bodyPr>
            <a:normAutofit/>
          </a:bodyPr>
          <a:lstStyle/>
          <a:p>
            <a:pPr>
              <a:buNone/>
            </a:pPr>
            <a:r>
              <a:rPr lang="fr-FR" sz="2800" b="1" dirty="0"/>
              <a:t>C</a:t>
            </a:r>
            <a:r>
              <a:rPr lang="fr-FR" sz="2800" b="1" dirty="0" smtClean="0"/>
              <a:t>. Chaîne de </a:t>
            </a:r>
            <a:r>
              <a:rPr lang="fr-FR" sz="2800" b="1" dirty="0"/>
              <a:t>détritivores (saprophytiques) </a:t>
            </a:r>
            <a:endParaRPr lang="fr-FR" sz="2800" b="1" dirty="0" smtClean="0"/>
          </a:p>
          <a:p>
            <a:pPr>
              <a:buNone/>
            </a:pPr>
            <a:endParaRPr lang="fr-FR" sz="2800" dirty="0"/>
          </a:p>
          <a:p>
            <a:pPr>
              <a:buNone/>
            </a:pPr>
            <a:r>
              <a:rPr lang="fr-FR" sz="2900" dirty="0" smtClean="0"/>
              <a:t>La circulation de matière est à prédominance détritique. </a:t>
            </a:r>
          </a:p>
          <a:p>
            <a:pPr>
              <a:buNone/>
            </a:pPr>
            <a:r>
              <a:rPr lang="fr-FR" sz="2900" dirty="0" smtClean="0"/>
              <a:t>Ca va de la matière organique morte vers des organismes </a:t>
            </a:r>
          </a:p>
          <a:p>
            <a:pPr>
              <a:buNone/>
            </a:pPr>
            <a:r>
              <a:rPr lang="fr-FR" sz="2900" dirty="0" smtClean="0"/>
              <a:t>de plus en plus petits (microscopiques) et nombreux                </a:t>
            </a:r>
          </a:p>
          <a:p>
            <a:pPr>
              <a:buNone/>
            </a:pPr>
            <a:r>
              <a:rPr lang="fr-FR" sz="2900" dirty="0" smtClean="0"/>
              <a:t>(</a:t>
            </a:r>
            <a:r>
              <a:rPr lang="fr-FR" sz="2900" dirty="0"/>
              <a:t>R</a:t>
            </a:r>
            <a:r>
              <a:rPr lang="fr-FR" sz="2900" dirty="0" smtClean="0"/>
              <a:t>ègle d’Elton n’est pas vérifiée).  </a:t>
            </a:r>
          </a:p>
          <a:p>
            <a:pPr>
              <a:buNone/>
            </a:pPr>
            <a:endParaRPr lang="fr-FR" sz="2900" b="1" dirty="0" smtClean="0">
              <a:solidFill>
                <a:schemeClr val="accent1">
                  <a:lumMod val="75000"/>
                </a:schemeClr>
              </a:solidFill>
            </a:endParaRPr>
          </a:p>
          <a:p>
            <a:pPr>
              <a:buNone/>
            </a:pPr>
            <a:r>
              <a:rPr lang="fr-FR" sz="2900" b="1" dirty="0" smtClean="0"/>
              <a:t>Ex. : </a:t>
            </a:r>
            <a:r>
              <a:rPr lang="fr-FR" sz="2600" b="1" dirty="0" smtClean="0"/>
              <a:t>(1) </a:t>
            </a:r>
            <a:r>
              <a:rPr lang="fr-FR" sz="2600" dirty="0" smtClean="0"/>
              <a:t>Cadavre (renard) + </a:t>
            </a:r>
            <a:r>
              <a:rPr lang="fr-FR" sz="2600" b="1" dirty="0" smtClean="0"/>
              <a:t>(80) </a:t>
            </a:r>
            <a:r>
              <a:rPr lang="fr-FR" sz="2600" dirty="0" smtClean="0"/>
              <a:t>Nématodes + </a:t>
            </a:r>
            <a:r>
              <a:rPr lang="fr-FR" sz="2600" b="1" dirty="0" smtClean="0"/>
              <a:t>(250) </a:t>
            </a:r>
            <a:r>
              <a:rPr lang="fr-FR" sz="2600" dirty="0" smtClean="0"/>
              <a:t>Bactéries.</a:t>
            </a:r>
          </a:p>
          <a:p>
            <a:endParaRPr lang="fr-FR" sz="29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8884"/>
            <a:ext cx="9144000" cy="1252728"/>
          </a:xfrm>
        </p:spPr>
        <p:txBody>
          <a:bodyPr>
            <a:noAutofit/>
          </a:bodyPr>
          <a:lstStyle/>
          <a:p>
            <a:pPr lvl="1" algn="ctr" rtl="0">
              <a:spcBef>
                <a:spcPct val="0"/>
              </a:spcBef>
            </a:pPr>
            <a:r>
              <a:rPr lang="fr-FR" sz="3200" b="1" dirty="0" smtClean="0">
                <a:solidFill>
                  <a:srgbClr val="7BF616"/>
                </a:solidFill>
              </a:rPr>
              <a:t>3.1.3. Représentation </a:t>
            </a:r>
            <a:r>
              <a:rPr lang="fr-FR" sz="3200" b="1" dirty="0">
                <a:solidFill>
                  <a:srgbClr val="7BF616"/>
                </a:solidFill>
              </a:rPr>
              <a:t>graphique </a:t>
            </a:r>
            <a:r>
              <a:rPr lang="fr-FR" sz="3200" b="1" dirty="0" smtClean="0">
                <a:solidFill>
                  <a:srgbClr val="7BF616"/>
                </a:solidFill>
              </a:rPr>
              <a:t/>
            </a:r>
            <a:br>
              <a:rPr lang="fr-FR" sz="3200" b="1" dirty="0" smtClean="0">
                <a:solidFill>
                  <a:srgbClr val="7BF616"/>
                </a:solidFill>
              </a:rPr>
            </a:br>
            <a:r>
              <a:rPr lang="fr-FR" sz="3200" b="1" dirty="0" smtClean="0">
                <a:solidFill>
                  <a:srgbClr val="7BF616"/>
                </a:solidFill>
              </a:rPr>
              <a:t>des </a:t>
            </a:r>
            <a:r>
              <a:rPr lang="fr-FR" sz="3200" b="1" dirty="0">
                <a:solidFill>
                  <a:srgbClr val="7BF616"/>
                </a:solidFill>
              </a:rPr>
              <a:t>chaînes trophiques</a:t>
            </a:r>
            <a:r>
              <a:rPr lang="fr-FR" sz="3200" dirty="0">
                <a:solidFill>
                  <a:srgbClr val="7BF616"/>
                </a:solidFill>
              </a:rPr>
              <a:t/>
            </a:r>
            <a:br>
              <a:rPr lang="fr-FR" sz="3200" dirty="0">
                <a:solidFill>
                  <a:srgbClr val="7BF616"/>
                </a:solidFill>
              </a:rPr>
            </a:br>
            <a:endParaRPr lang="fr-FR" sz="3200" dirty="0">
              <a:solidFill>
                <a:srgbClr val="7BF616"/>
              </a:solidFill>
            </a:endParaRPr>
          </a:p>
        </p:txBody>
      </p:sp>
      <p:sp>
        <p:nvSpPr>
          <p:cNvPr id="3" name="Espace réservé du contenu 2"/>
          <p:cNvSpPr>
            <a:spLocks noGrp="1"/>
          </p:cNvSpPr>
          <p:nvPr>
            <p:ph idx="1"/>
          </p:nvPr>
        </p:nvSpPr>
        <p:spPr>
          <a:xfrm>
            <a:off x="-71438" y="1643050"/>
            <a:ext cx="9215470" cy="4625609"/>
          </a:xfrm>
        </p:spPr>
        <p:txBody>
          <a:bodyPr>
            <a:normAutofit/>
          </a:bodyPr>
          <a:lstStyle/>
          <a:p>
            <a:pPr algn="ctr">
              <a:buNone/>
            </a:pPr>
            <a:r>
              <a:rPr lang="fr-FR" dirty="0" smtClean="0"/>
              <a:t>La schématisation de la structure des biocénoses</a:t>
            </a:r>
          </a:p>
          <a:p>
            <a:pPr algn="ctr">
              <a:buNone/>
            </a:pPr>
            <a:r>
              <a:rPr lang="fr-FR" dirty="0" smtClean="0"/>
              <a:t>est généralement conçue à l’aide </a:t>
            </a:r>
          </a:p>
          <a:p>
            <a:pPr algn="ctr">
              <a:buNone/>
            </a:pPr>
            <a:r>
              <a:rPr lang="fr-FR" dirty="0" smtClean="0"/>
              <a:t>de </a:t>
            </a:r>
            <a:r>
              <a:rPr lang="fr-FR" u="sng" dirty="0" smtClean="0"/>
              <a:t>pyramides écologiques</a:t>
            </a:r>
            <a:r>
              <a:rPr lang="fr-FR" dirty="0" smtClean="0"/>
              <a:t>. </a:t>
            </a:r>
            <a:endParaRPr lang="fr-FR" dirty="0"/>
          </a:p>
        </p:txBody>
      </p:sp>
      <p:pic>
        <p:nvPicPr>
          <p:cNvPr id="4" name="Picture 6"/>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000364" y="3416552"/>
            <a:ext cx="3500462" cy="322715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dirty="0" smtClean="0"/>
              <a:t>*Pyramides écologiques </a:t>
            </a:r>
            <a:endParaRPr lang="fr-FR" dirty="0"/>
          </a:p>
        </p:txBody>
      </p:sp>
      <p:sp>
        <p:nvSpPr>
          <p:cNvPr id="3" name="Espace réservé du contenu 2"/>
          <p:cNvSpPr>
            <a:spLocks noGrp="1"/>
          </p:cNvSpPr>
          <p:nvPr>
            <p:ph idx="1"/>
          </p:nvPr>
        </p:nvSpPr>
        <p:spPr>
          <a:xfrm>
            <a:off x="-142908" y="1428736"/>
            <a:ext cx="9144000" cy="5429264"/>
          </a:xfrm>
        </p:spPr>
        <p:txBody>
          <a:bodyPr>
            <a:normAutofit/>
          </a:bodyPr>
          <a:lstStyle/>
          <a:p>
            <a:pPr algn="just"/>
            <a:r>
              <a:rPr lang="fr-FR" sz="2800" dirty="0" smtClean="0"/>
              <a:t>Superposition de rectangles horizontaux de même hauteur, mais de longueurs proportionnelles au nombre d’individus, à la biomasse ou à la quantité d’énergie présents dans chaque niveau trophique. </a:t>
            </a:r>
          </a:p>
          <a:p>
            <a:pPr algn="just"/>
            <a:endParaRPr lang="fr-FR" sz="2800" dirty="0" smtClean="0"/>
          </a:p>
          <a:p>
            <a:pPr algn="just"/>
            <a:r>
              <a:rPr lang="fr-FR" sz="2800" dirty="0" smtClean="0"/>
              <a:t>On parle alors de pyramide des nombres, des biomasses et/ou des énergies. </a:t>
            </a:r>
          </a:p>
          <a:p>
            <a:endParaRPr lang="fr-FR" sz="2800" dirty="0"/>
          </a:p>
        </p:txBody>
      </p:sp>
      <p:pic>
        <p:nvPicPr>
          <p:cNvPr id="4" name="Image 3" descr="C:\Users\MOZZ2FR\Dropbox\Nouveau document 2017-04-08 (1)_2.jpg"/>
          <p:cNvPicPr/>
          <p:nvPr/>
        </p:nvPicPr>
        <p:blipFill>
          <a:blip r:embed="rId2" cstate="print"/>
          <a:srcRect/>
          <a:stretch>
            <a:fillRect/>
          </a:stretch>
        </p:blipFill>
        <p:spPr bwMode="auto">
          <a:xfrm>
            <a:off x="928662" y="4857760"/>
            <a:ext cx="2025782" cy="1857388"/>
          </a:xfrm>
          <a:prstGeom prst="rect">
            <a:avLst/>
          </a:prstGeom>
          <a:noFill/>
          <a:ln w="9525">
            <a:solidFill>
              <a:schemeClr val="tx1"/>
            </a:solidFill>
            <a:miter lim="800000"/>
            <a:headEnd/>
            <a:tailEnd/>
          </a:ln>
        </p:spPr>
      </p:pic>
      <p:pic>
        <p:nvPicPr>
          <p:cNvPr id="5" name="Image 4" descr="C:\Users\MOZZ2FR\Dropbox\Nouveau document 2017-04-08 (1)_1.jpg"/>
          <p:cNvPicPr/>
          <p:nvPr/>
        </p:nvPicPr>
        <p:blipFill>
          <a:blip r:embed="rId3" cstate="print"/>
          <a:srcRect/>
          <a:stretch>
            <a:fillRect/>
          </a:stretch>
        </p:blipFill>
        <p:spPr bwMode="auto">
          <a:xfrm>
            <a:off x="3500430" y="4857761"/>
            <a:ext cx="2000264" cy="1857388"/>
          </a:xfrm>
          <a:prstGeom prst="rect">
            <a:avLst/>
          </a:prstGeom>
          <a:noFill/>
          <a:ln w="9525">
            <a:solidFill>
              <a:schemeClr val="tx1"/>
            </a:solidFill>
            <a:miter lim="800000"/>
            <a:headEnd/>
            <a:tailEnd/>
          </a:ln>
        </p:spPr>
      </p:pic>
      <p:pic>
        <p:nvPicPr>
          <p:cNvPr id="6" name="Image 5" descr="C:\Users\MOZZ2FR\Dropbox\Nouveau document 2017-04-08 (2)_1.jpg"/>
          <p:cNvPicPr/>
          <p:nvPr/>
        </p:nvPicPr>
        <p:blipFill>
          <a:blip r:embed="rId4" cstate="print"/>
          <a:stretch>
            <a:fillRect/>
          </a:stretch>
        </p:blipFill>
        <p:spPr bwMode="auto">
          <a:xfrm>
            <a:off x="6072198" y="4857761"/>
            <a:ext cx="2000264" cy="185738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132"/>
            <a:ext cx="8229600" cy="1252728"/>
          </a:xfrm>
        </p:spPr>
        <p:txBody>
          <a:bodyPr>
            <a:noAutofit/>
          </a:bodyPr>
          <a:lstStyle/>
          <a:p>
            <a:pPr lvl="1" algn="ctr" rtl="0">
              <a:spcBef>
                <a:spcPct val="0"/>
              </a:spcBef>
            </a:pPr>
            <a:r>
              <a:rPr lang="fr-FR" sz="3500" b="1" dirty="0" smtClean="0">
                <a:solidFill>
                  <a:srgbClr val="7BF616"/>
                </a:solidFill>
              </a:rPr>
              <a:t/>
            </a:r>
            <a:br>
              <a:rPr lang="fr-FR" sz="3500" b="1" dirty="0" smtClean="0">
                <a:solidFill>
                  <a:srgbClr val="7BF616"/>
                </a:solidFill>
              </a:rPr>
            </a:br>
            <a:r>
              <a:rPr lang="fr-FR" sz="3500" b="1" dirty="0" smtClean="0">
                <a:solidFill>
                  <a:srgbClr val="7BF616"/>
                </a:solidFill>
              </a:rPr>
              <a:t>3.2. Réseau trophique</a:t>
            </a:r>
            <a:r>
              <a:rPr lang="fr-FR" sz="3500" dirty="0" smtClean="0">
                <a:solidFill>
                  <a:srgbClr val="7BF616"/>
                </a:solidFill>
              </a:rPr>
              <a:t/>
            </a:r>
            <a:br>
              <a:rPr lang="fr-FR" sz="3500" dirty="0" smtClean="0">
                <a:solidFill>
                  <a:srgbClr val="7BF616"/>
                </a:solidFill>
              </a:rPr>
            </a:br>
            <a:endParaRPr lang="fr-FR" sz="3500" dirty="0">
              <a:solidFill>
                <a:srgbClr val="7BF616"/>
              </a:solidFill>
            </a:endParaRPr>
          </a:p>
        </p:txBody>
      </p:sp>
      <p:sp>
        <p:nvSpPr>
          <p:cNvPr id="3" name="Espace réservé du contenu 2"/>
          <p:cNvSpPr>
            <a:spLocks noGrp="1"/>
          </p:cNvSpPr>
          <p:nvPr>
            <p:ph idx="1"/>
          </p:nvPr>
        </p:nvSpPr>
        <p:spPr>
          <a:xfrm>
            <a:off x="-142908" y="1428736"/>
            <a:ext cx="9144000" cy="4625609"/>
          </a:xfrm>
        </p:spPr>
        <p:txBody>
          <a:bodyPr>
            <a:normAutofit/>
          </a:bodyPr>
          <a:lstStyle/>
          <a:p>
            <a:pPr algn="just"/>
            <a:r>
              <a:rPr lang="fr-FR" sz="3000" dirty="0" smtClean="0"/>
              <a:t>Se définit comme un ensemble de chaînes alimentaires reliées entre elles au sein d’un écosystème et par lesquelles l’énergie et la matière circulent. </a:t>
            </a:r>
          </a:p>
          <a:p>
            <a:pPr algn="just"/>
            <a:endParaRPr lang="fr-FR" sz="3000" dirty="0" smtClean="0"/>
          </a:p>
          <a:p>
            <a:pPr algn="just"/>
            <a:endParaRPr lang="fr-FR" sz="3000" dirty="0"/>
          </a:p>
        </p:txBody>
      </p:sp>
      <p:pic>
        <p:nvPicPr>
          <p:cNvPr id="5" name="Picture 2" descr="http://lamaisondalzaz.files.wordpress.com/2010/03/le-reseau-trophique-diurne1.jpg"/>
          <p:cNvPicPr>
            <a:picLocks noChangeAspect="1" noChangeArrowheads="1"/>
          </p:cNvPicPr>
          <p:nvPr/>
        </p:nvPicPr>
        <p:blipFill>
          <a:blip r:embed="rId2" cstate="print"/>
          <a:srcRect/>
          <a:stretch>
            <a:fillRect/>
          </a:stretch>
        </p:blipFill>
        <p:spPr bwMode="auto">
          <a:xfrm>
            <a:off x="2055648" y="2928934"/>
            <a:ext cx="4945244" cy="3071834"/>
          </a:xfrm>
          <a:prstGeom prst="rect">
            <a:avLst/>
          </a:prstGeom>
          <a:noFill/>
        </p:spPr>
      </p:pic>
      <p:sp>
        <p:nvSpPr>
          <p:cNvPr id="6" name="Titre 1"/>
          <p:cNvSpPr txBox="1">
            <a:spLocks/>
          </p:cNvSpPr>
          <p:nvPr/>
        </p:nvSpPr>
        <p:spPr>
          <a:xfrm>
            <a:off x="285720" y="6215082"/>
            <a:ext cx="8501122" cy="414334"/>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effectLst/>
                <a:uLnTx/>
                <a:uFillTx/>
                <a:latin typeface="+mj-lt"/>
                <a:ea typeface="+mj-ea"/>
                <a:cs typeface="+mj-cs"/>
              </a:rPr>
              <a:t>Réseau trophique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500" b="1" i="0" u="none" strike="noStrike" kern="1200" cap="none" spc="0" normalizeH="0" baseline="0" noProof="0" dirty="0" smtClean="0">
                <a:ln>
                  <a:noFill/>
                </a:ln>
                <a:effectLst/>
                <a:uLnTx/>
                <a:uFillTx/>
                <a:latin typeface="+mj-lt"/>
                <a:ea typeface="+mj-ea"/>
                <a:cs typeface="+mj-cs"/>
              </a:rPr>
              <a:t>= ensemble de chaines trophiques connectées !! </a:t>
            </a:r>
            <a:endParaRPr kumimoji="0" lang="fr-FR" sz="25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8872" indent="0" algn="ctr">
              <a:buNone/>
            </a:pPr>
            <a:endParaRPr lang="fr-FR" b="1" dirty="0" smtClean="0"/>
          </a:p>
          <a:p>
            <a:pPr marL="118872" indent="0" algn="ctr">
              <a:buNone/>
            </a:pPr>
            <a:endParaRPr lang="fr-FR" b="1" dirty="0"/>
          </a:p>
          <a:p>
            <a:pPr marL="118872" indent="0" algn="ctr">
              <a:buNone/>
            </a:pPr>
            <a:endParaRPr lang="fr-FR" b="1" dirty="0" smtClean="0"/>
          </a:p>
          <a:p>
            <a:pPr marL="118872" indent="0" algn="ctr">
              <a:buNone/>
            </a:pPr>
            <a:r>
              <a:rPr lang="fr-FR" b="1" dirty="0" smtClean="0"/>
              <a:t>4. Fonctionnement des écosystèmes</a:t>
            </a:r>
            <a:endParaRPr lang="fr-FR" b="1" dirty="0"/>
          </a:p>
        </p:txBody>
      </p:sp>
    </p:spTree>
    <p:extLst>
      <p:ext uri="{BB962C8B-B14F-4D97-AF65-F5344CB8AC3E}">
        <p14:creationId xmlns:p14="http://schemas.microsoft.com/office/powerpoint/2010/main" val="87225011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5191"/>
            <a:ext cx="8435280" cy="4625609"/>
          </a:xfrm>
        </p:spPr>
        <p:txBody>
          <a:bodyPr>
            <a:normAutofit fontScale="92500" lnSpcReduction="10000"/>
          </a:bodyPr>
          <a:lstStyle/>
          <a:p>
            <a:pPr algn="just"/>
            <a:r>
              <a:rPr lang="fr-FR" dirty="0"/>
              <a:t>Dans chaque écosystème, une partie du flux d'énergie qui pénètre dans le réseau trophique n'est pas dissipée mais stockée sous forme de substances organiques. </a:t>
            </a:r>
            <a:endParaRPr lang="fr-FR" dirty="0" smtClean="0"/>
          </a:p>
          <a:p>
            <a:pPr algn="just"/>
            <a:r>
              <a:rPr lang="fr-FR" dirty="0" smtClean="0"/>
              <a:t>Cette </a:t>
            </a:r>
            <a:r>
              <a:rPr lang="fr-FR" dirty="0"/>
              <a:t>production ininterrompue de matière vivante (Biomasse) constitue un des processus fondamentaux de la </a:t>
            </a:r>
            <a:r>
              <a:rPr lang="fr-FR" dirty="0" smtClean="0"/>
              <a:t>biosphère.</a:t>
            </a:r>
          </a:p>
          <a:p>
            <a:pPr algn="just"/>
            <a:r>
              <a:rPr lang="fr-FR" dirty="0" smtClean="0"/>
              <a:t>C'est </a:t>
            </a:r>
            <a:r>
              <a:rPr lang="fr-FR" dirty="0"/>
              <a:t>en effet cette productivité des écosystèmes qui assure le renouvellement </a:t>
            </a:r>
            <a:r>
              <a:rPr lang="fr-FR" dirty="0" smtClean="0"/>
              <a:t>des ressources de la biosphère (Production </a:t>
            </a:r>
            <a:r>
              <a:rPr lang="fr-FR" dirty="0"/>
              <a:t>primaire et secondaire).</a:t>
            </a:r>
          </a:p>
          <a:p>
            <a:pPr algn="just"/>
            <a:endParaRPr lang="fr-FR" dirty="0"/>
          </a:p>
        </p:txBody>
      </p:sp>
      <p:sp>
        <p:nvSpPr>
          <p:cNvPr id="4" name="Titre 1"/>
          <p:cNvSpPr>
            <a:spLocks noGrp="1"/>
          </p:cNvSpPr>
          <p:nvPr>
            <p:ph type="title"/>
          </p:nvPr>
        </p:nvSpPr>
        <p:spPr/>
        <p:txBody>
          <a:bodyPr/>
          <a:lstStyle/>
          <a:p>
            <a:pPr algn="ctr"/>
            <a:r>
              <a:rPr lang="fr-FR" dirty="0" smtClean="0"/>
              <a:t>4.1. Productivité</a:t>
            </a:r>
            <a:endParaRPr lang="fr-FR" dirty="0"/>
          </a:p>
        </p:txBody>
      </p:sp>
    </p:spTree>
    <p:extLst>
      <p:ext uri="{BB962C8B-B14F-4D97-AF65-F5344CB8AC3E}">
        <p14:creationId xmlns:p14="http://schemas.microsoft.com/office/powerpoint/2010/main" val="10000029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85000" lnSpcReduction="20000"/>
          </a:bodyPr>
          <a:lstStyle/>
          <a:p>
            <a:pPr lvl="0" algn="just"/>
            <a:r>
              <a:rPr lang="fr-FR" b="1" dirty="0" smtClean="0"/>
              <a:t>Productivité brute (PB): </a:t>
            </a:r>
            <a:r>
              <a:rPr lang="fr-FR" dirty="0" smtClean="0"/>
              <a:t>Quantité de matière vivante produite pendant une unité de temps, par un niveau trophique donné.</a:t>
            </a:r>
          </a:p>
          <a:p>
            <a:pPr lvl="0" algn="just">
              <a:buNone/>
            </a:pPr>
            <a:endParaRPr lang="fr-FR" dirty="0" smtClean="0"/>
          </a:p>
          <a:p>
            <a:pPr lvl="0" algn="just"/>
            <a:r>
              <a:rPr lang="fr-FR" b="1" dirty="0" smtClean="0"/>
              <a:t>Productivité nette (PN): </a:t>
            </a:r>
            <a:r>
              <a:rPr lang="fr-FR" dirty="0" smtClean="0"/>
              <a:t>Productivité brute moins la quantité de matière vivante dégradée par la respiration. </a:t>
            </a:r>
            <a:r>
              <a:rPr lang="fr-FR" b="1" dirty="0" smtClean="0"/>
              <a:t>PN = PB –R. </a:t>
            </a:r>
          </a:p>
          <a:p>
            <a:pPr lvl="0" algn="just">
              <a:buNone/>
            </a:pPr>
            <a:endParaRPr lang="fr-FR" dirty="0" smtClean="0"/>
          </a:p>
          <a:p>
            <a:pPr lvl="0" algn="just"/>
            <a:r>
              <a:rPr lang="fr-FR" b="1" dirty="0" smtClean="0"/>
              <a:t>Productivité primaire : </a:t>
            </a:r>
            <a:r>
              <a:rPr lang="fr-FR" dirty="0" smtClean="0"/>
              <a:t>Productivité nette des autotrophes chlorophylliens.</a:t>
            </a:r>
          </a:p>
          <a:p>
            <a:pPr lvl="0" algn="just">
              <a:buNone/>
            </a:pPr>
            <a:endParaRPr lang="fr-FR" dirty="0" smtClean="0"/>
          </a:p>
          <a:p>
            <a:pPr lvl="0" algn="just"/>
            <a:r>
              <a:rPr lang="fr-FR" b="1" dirty="0" smtClean="0"/>
              <a:t>Productivité secondaire : </a:t>
            </a:r>
            <a:r>
              <a:rPr lang="fr-FR" dirty="0" smtClean="0"/>
              <a:t>Productivité nette des herbivores, des carnivores et des décomposeurs. </a:t>
            </a:r>
          </a:p>
          <a:p>
            <a:pPr algn="just"/>
            <a:endParaRPr lang="fr-FR" dirty="0"/>
          </a:p>
        </p:txBody>
      </p:sp>
    </p:spTree>
    <p:extLst>
      <p:ext uri="{BB962C8B-B14F-4D97-AF65-F5344CB8AC3E}">
        <p14:creationId xmlns:p14="http://schemas.microsoft.com/office/powerpoint/2010/main" val="25455762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pitchFamily="34" charset="0"/>
                <a:cs typeface="Calibri" pitchFamily="34" charset="0"/>
              </a:rPr>
              <a:t>Exemple…</a:t>
            </a:r>
            <a:endParaRPr lang="fr-FR" dirty="0">
              <a:latin typeface="Calibri" pitchFamily="34" charset="0"/>
              <a:cs typeface="Calibri" pitchFamily="34" charset="0"/>
            </a:endParaRPr>
          </a:p>
        </p:txBody>
      </p:sp>
      <p:sp>
        <p:nvSpPr>
          <p:cNvPr id="3" name="Espace réservé du contenu 2"/>
          <p:cNvSpPr>
            <a:spLocks noGrp="1"/>
          </p:cNvSpPr>
          <p:nvPr>
            <p:ph idx="1"/>
          </p:nvPr>
        </p:nvSpPr>
        <p:spPr>
          <a:xfrm>
            <a:off x="539552" y="1783560"/>
            <a:ext cx="8496944" cy="4572000"/>
          </a:xfrm>
        </p:spPr>
        <p:txBody>
          <a:bodyPr/>
          <a:lstStyle/>
          <a:p>
            <a:pPr marL="68580" indent="0" latinLnBrk="1">
              <a:buNone/>
            </a:pPr>
            <a:r>
              <a:rPr lang="fr-FR" dirty="0" smtClean="0"/>
              <a:t>Une </a:t>
            </a:r>
            <a:r>
              <a:rPr lang="fr-FR" dirty="0"/>
              <a:t>forêt constituée simultanément d'arbres, </a:t>
            </a:r>
            <a:endParaRPr lang="fr-FR" dirty="0" smtClean="0"/>
          </a:p>
          <a:p>
            <a:pPr marL="68580" indent="0" latinLnBrk="1">
              <a:buNone/>
            </a:pPr>
            <a:r>
              <a:rPr lang="fr-FR" dirty="0" smtClean="0"/>
              <a:t>de </a:t>
            </a:r>
            <a:r>
              <a:rPr lang="fr-FR" dirty="0"/>
              <a:t>plantes herbacées, d'animaux et d'un sol</a:t>
            </a:r>
            <a:r>
              <a:rPr lang="fr-FR" dirty="0" smtClean="0"/>
              <a:t>.</a:t>
            </a:r>
          </a:p>
          <a:p>
            <a:pPr marL="68580" indent="0" latinLnBrk="1">
              <a:buNone/>
            </a:pPr>
            <a:endParaRPr lang="fr-FR" dirty="0"/>
          </a:p>
          <a:p>
            <a:pPr latinLnBrk="1"/>
            <a:r>
              <a:rPr lang="fr-FR" b="1" dirty="0"/>
              <a:t>Ecosystème :</a:t>
            </a:r>
            <a:r>
              <a:rPr lang="fr-FR" dirty="0"/>
              <a:t> forêt. </a:t>
            </a:r>
          </a:p>
          <a:p>
            <a:pPr latinLnBrk="1"/>
            <a:r>
              <a:rPr lang="fr-FR" b="1" dirty="0"/>
              <a:t>Biocénose :</a:t>
            </a:r>
            <a:r>
              <a:rPr lang="fr-FR" dirty="0"/>
              <a:t> </a:t>
            </a:r>
            <a:r>
              <a:rPr lang="fr-FR" dirty="0" err="1" smtClean="0"/>
              <a:t>phytocénose</a:t>
            </a:r>
            <a:r>
              <a:rPr lang="fr-FR" dirty="0" smtClean="0"/>
              <a:t> (</a:t>
            </a:r>
            <a:r>
              <a:rPr lang="fr-FR" dirty="0"/>
              <a:t>arbres, plantes </a:t>
            </a:r>
            <a:endParaRPr lang="fr-FR" dirty="0" smtClean="0"/>
          </a:p>
          <a:p>
            <a:pPr marL="118872" indent="0" latinLnBrk="1">
              <a:buNone/>
            </a:pPr>
            <a:r>
              <a:rPr lang="fr-FR" dirty="0" smtClean="0"/>
              <a:t>herbacées</a:t>
            </a:r>
            <a:r>
              <a:rPr lang="fr-FR" dirty="0"/>
              <a:t>) + </a:t>
            </a:r>
            <a:r>
              <a:rPr lang="fr-FR" dirty="0" err="1"/>
              <a:t>zoocénose</a:t>
            </a:r>
            <a:r>
              <a:rPr lang="fr-FR" dirty="0"/>
              <a:t> (animaux).</a:t>
            </a:r>
          </a:p>
          <a:p>
            <a:pPr latinLnBrk="1"/>
            <a:r>
              <a:rPr lang="fr-FR" b="1" dirty="0"/>
              <a:t>Biotope :</a:t>
            </a:r>
            <a:r>
              <a:rPr lang="fr-FR" dirty="0"/>
              <a:t> sol.</a:t>
            </a:r>
          </a:p>
          <a:p>
            <a:endParaRPr lang="fr-FR" dirty="0"/>
          </a:p>
        </p:txBody>
      </p:sp>
    </p:spTree>
    <p:extLst>
      <p:ext uri="{BB962C8B-B14F-4D97-AF65-F5344CB8AC3E}">
        <p14:creationId xmlns:p14="http://schemas.microsoft.com/office/powerpoint/2010/main" val="272424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t>
            </a:r>
            <a:br>
              <a:rPr lang="fr-FR" dirty="0" smtClean="0"/>
            </a:br>
            <a:r>
              <a:rPr lang="fr-FR" dirty="0" smtClean="0"/>
              <a:t>4.2. Transfert et flux d’énergie</a:t>
            </a:r>
            <a:br>
              <a:rPr lang="fr-FR" dirty="0" smtClean="0"/>
            </a:br>
            <a:endParaRPr lang="fr-FR" dirty="0"/>
          </a:p>
        </p:txBody>
      </p:sp>
      <p:sp>
        <p:nvSpPr>
          <p:cNvPr id="3" name="Espace réservé du contenu 2"/>
          <p:cNvSpPr>
            <a:spLocks noGrp="1"/>
          </p:cNvSpPr>
          <p:nvPr>
            <p:ph idx="1"/>
          </p:nvPr>
        </p:nvSpPr>
        <p:spPr>
          <a:xfrm>
            <a:off x="36512" y="2786058"/>
            <a:ext cx="9144000" cy="5143536"/>
          </a:xfrm>
        </p:spPr>
        <p:txBody>
          <a:bodyPr>
            <a:normAutofit/>
          </a:bodyPr>
          <a:lstStyle/>
          <a:p>
            <a:pPr marL="118872" indent="0" algn="just">
              <a:buNone/>
            </a:pPr>
            <a:r>
              <a:rPr lang="fr-FR" dirty="0" smtClean="0"/>
              <a:t>Les  relations trophiques qui existent entre les niveaux d’une chaîne trophique se traduisent par des transferts d’énergie d’un niveau à l’autre.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1026" name="Picture 2" descr="http://raymond.rodriguez1.free.fr/Documents/Biodiversite-popul/ecosystem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dirty="0" smtClean="0"/>
              <a:t/>
            </a:r>
            <a:br>
              <a:rPr lang="fr-FR" dirty="0" smtClean="0"/>
            </a:br>
            <a:r>
              <a:rPr lang="fr-FR" dirty="0" smtClean="0"/>
              <a:t/>
            </a:r>
            <a:br>
              <a:rPr lang="fr-FR" dirty="0" smtClean="0"/>
            </a:br>
            <a:endParaRPr lang="fr-FR" dirty="0"/>
          </a:p>
        </p:txBody>
      </p:sp>
      <p:sp>
        <p:nvSpPr>
          <p:cNvPr id="4" name="Espace réservé du contenu 3"/>
          <p:cNvSpPr>
            <a:spLocks noGrp="1"/>
          </p:cNvSpPr>
          <p:nvPr>
            <p:ph idx="1"/>
          </p:nvPr>
        </p:nvSpPr>
        <p:spPr>
          <a:xfrm>
            <a:off x="457200" y="1748744"/>
            <a:ext cx="8229600" cy="4992624"/>
          </a:xfrm>
        </p:spPr>
        <p:txBody>
          <a:bodyPr>
            <a:normAutofit lnSpcReduction="10000"/>
          </a:bodyPr>
          <a:lstStyle/>
          <a:p>
            <a:pPr marL="118872" indent="0" algn="just">
              <a:buNone/>
            </a:pPr>
            <a:r>
              <a:rPr lang="fr-FR" sz="3000" dirty="0"/>
              <a:t>Le transfert de l’énergie à travers un réseau trophique s’effectue toujours avec d’énormes pertes lorsque l’on passe d’un niveau de production au suivant. </a:t>
            </a:r>
            <a:endParaRPr lang="fr-FR" sz="3000" dirty="0" smtClean="0"/>
          </a:p>
          <a:p>
            <a:pPr marL="118872" indent="0" algn="just">
              <a:buNone/>
            </a:pPr>
            <a:endParaRPr lang="fr-FR" sz="3000" dirty="0" smtClean="0"/>
          </a:p>
          <a:p>
            <a:pPr marL="118872" indent="0" algn="just">
              <a:buNone/>
            </a:pPr>
            <a:r>
              <a:rPr lang="fr-FR" sz="3000" dirty="0" smtClean="0"/>
              <a:t>Ainsi</a:t>
            </a:r>
            <a:r>
              <a:rPr lang="fr-FR" sz="3000" dirty="0"/>
              <a:t>, dans chaque maillon le flux correspond à la quantité d’énergie assimilée par les êtres qui le composent. Il tient compte non seulement de l’énergie fixée dans la matière organique vivante, mais aussi des pertes cataboliques qui ont permis cette </a:t>
            </a:r>
            <a:r>
              <a:rPr lang="fr-FR" sz="3000" dirty="0" smtClean="0"/>
              <a:t>fixation. </a:t>
            </a:r>
            <a:endParaRPr lang="fr-FR" sz="3000" dirty="0"/>
          </a:p>
          <a:p>
            <a:endParaRPr lang="fr-FR" sz="30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8" y="214290"/>
            <a:ext cx="9358346" cy="6643710"/>
          </a:xfrm>
        </p:spPr>
        <p:txBody>
          <a:bodyPr>
            <a:normAutofit fontScale="55000" lnSpcReduction="20000"/>
          </a:bodyPr>
          <a:lstStyle/>
          <a:p>
            <a:r>
              <a:rPr lang="fr-FR" b="1" dirty="0">
                <a:solidFill>
                  <a:srgbClr val="FF0000"/>
                </a:solidFill>
              </a:rPr>
              <a:t>Flux d’énergie au niveau des producteurs primaires (P1) </a:t>
            </a:r>
            <a:endParaRPr lang="fr-FR" dirty="0">
              <a:solidFill>
                <a:srgbClr val="FF0000"/>
              </a:solidFill>
            </a:endParaRPr>
          </a:p>
          <a:p>
            <a:pPr lvl="0"/>
            <a:endParaRPr lang="fr-FR" dirty="0" smtClean="0">
              <a:solidFill>
                <a:schemeClr val="bg1"/>
              </a:solidFill>
            </a:endParaRPr>
          </a:p>
          <a:p>
            <a:pPr lvl="0"/>
            <a:r>
              <a:rPr lang="fr-FR" dirty="0" smtClean="0">
                <a:solidFill>
                  <a:schemeClr val="bg1"/>
                </a:solidFill>
              </a:rPr>
              <a:t>Une partie de la lumière solaire absorbée par le</a:t>
            </a:r>
            <a:r>
              <a:rPr lang="fr-FR" u="sng" dirty="0" smtClean="0">
                <a:solidFill>
                  <a:schemeClr val="bg1"/>
                </a:solidFill>
              </a:rPr>
              <a:t> végétal</a:t>
            </a:r>
            <a:r>
              <a:rPr lang="fr-FR" dirty="0" smtClean="0">
                <a:solidFill>
                  <a:schemeClr val="bg1"/>
                </a:solidFill>
              </a:rPr>
              <a:t> est dissipée sous forme de chaleur.</a:t>
            </a:r>
          </a:p>
          <a:p>
            <a:pPr lvl="0">
              <a:buNone/>
            </a:pPr>
            <a:endParaRPr lang="fr-FR" dirty="0" smtClean="0"/>
          </a:p>
          <a:p>
            <a:pPr lvl="0"/>
            <a:r>
              <a:rPr lang="fr-FR" dirty="0" smtClean="0">
                <a:solidFill>
                  <a:schemeClr val="bg1"/>
                </a:solidFill>
              </a:rPr>
              <a:t>Le reste est utilisé pour la photosynthèse : </a:t>
            </a:r>
            <a:r>
              <a:rPr lang="fr-FR" b="1" dirty="0" smtClean="0">
                <a:solidFill>
                  <a:schemeClr val="bg1"/>
                </a:solidFill>
              </a:rPr>
              <a:t>P</a:t>
            </a:r>
            <a:r>
              <a:rPr lang="fr-FR" dirty="0" smtClean="0">
                <a:solidFill>
                  <a:schemeClr val="bg1"/>
                </a:solidFill>
              </a:rPr>
              <a:t>roductivité primaire </a:t>
            </a:r>
            <a:r>
              <a:rPr lang="fr-FR" b="1" dirty="0" smtClean="0">
                <a:solidFill>
                  <a:schemeClr val="bg1"/>
                </a:solidFill>
              </a:rPr>
              <a:t>B</a:t>
            </a:r>
            <a:r>
              <a:rPr lang="fr-FR" dirty="0" smtClean="0">
                <a:solidFill>
                  <a:schemeClr val="bg1"/>
                </a:solidFill>
              </a:rPr>
              <a:t>rute </a:t>
            </a:r>
            <a:r>
              <a:rPr lang="fr-FR" b="1" dirty="0" smtClean="0">
                <a:solidFill>
                  <a:schemeClr val="bg1"/>
                </a:solidFill>
              </a:rPr>
              <a:t>(PB)</a:t>
            </a:r>
            <a:r>
              <a:rPr lang="fr-FR" dirty="0" smtClean="0">
                <a:solidFill>
                  <a:schemeClr val="bg1"/>
                </a:solidFill>
              </a:rPr>
              <a:t>. </a:t>
            </a:r>
          </a:p>
          <a:p>
            <a:pPr lvl="0">
              <a:buNone/>
            </a:pPr>
            <a:endParaRPr lang="fr-FR" dirty="0" smtClean="0">
              <a:solidFill>
                <a:schemeClr val="bg1"/>
              </a:solidFill>
            </a:endParaRPr>
          </a:p>
          <a:p>
            <a:pPr lvl="0"/>
            <a:r>
              <a:rPr lang="fr-FR" dirty="0" smtClean="0"/>
              <a:t>Une partie de </a:t>
            </a:r>
            <a:r>
              <a:rPr lang="fr-FR" b="1" dirty="0" smtClean="0"/>
              <a:t>(PB)</a:t>
            </a:r>
            <a:r>
              <a:rPr lang="fr-FR" dirty="0" smtClean="0"/>
              <a:t> est perdue pour la </a:t>
            </a:r>
            <a:r>
              <a:rPr lang="fr-FR" b="1" dirty="0" smtClean="0"/>
              <a:t>R</a:t>
            </a:r>
            <a:r>
              <a:rPr lang="fr-FR" dirty="0" smtClean="0"/>
              <a:t>espiration </a:t>
            </a:r>
            <a:r>
              <a:rPr lang="fr-FR" b="1" dirty="0" smtClean="0"/>
              <a:t>(R1)</a:t>
            </a:r>
            <a:r>
              <a:rPr lang="fr-FR" dirty="0" smtClean="0"/>
              <a:t>. </a:t>
            </a:r>
          </a:p>
          <a:p>
            <a:pPr lvl="0">
              <a:buNone/>
            </a:pPr>
            <a:endParaRPr lang="fr-FR" dirty="0" smtClean="0"/>
          </a:p>
          <a:p>
            <a:pPr lvl="0"/>
            <a:r>
              <a:rPr lang="fr-FR" dirty="0" smtClean="0"/>
              <a:t>Le reste constitue la </a:t>
            </a:r>
            <a:r>
              <a:rPr lang="fr-FR" b="1" dirty="0" smtClean="0"/>
              <a:t>P</a:t>
            </a:r>
            <a:r>
              <a:rPr lang="fr-FR" dirty="0" smtClean="0"/>
              <a:t>roductivité primaire </a:t>
            </a:r>
            <a:r>
              <a:rPr lang="fr-FR" b="1" dirty="0" smtClean="0"/>
              <a:t>N</a:t>
            </a:r>
            <a:r>
              <a:rPr lang="fr-FR" dirty="0" smtClean="0"/>
              <a:t>ette </a:t>
            </a:r>
            <a:r>
              <a:rPr lang="fr-FR" b="1" dirty="0" smtClean="0"/>
              <a:t>(PN)</a:t>
            </a:r>
            <a:r>
              <a:rPr lang="fr-FR" dirty="0" smtClean="0"/>
              <a:t>.</a:t>
            </a:r>
          </a:p>
          <a:p>
            <a:pPr lvl="0">
              <a:buNone/>
            </a:pPr>
            <a:endParaRPr lang="fr-FR" dirty="0" smtClean="0"/>
          </a:p>
          <a:p>
            <a:pPr lvl="0"/>
            <a:r>
              <a:rPr lang="fr-FR" dirty="0" smtClean="0"/>
              <a:t>Une partie de </a:t>
            </a:r>
            <a:r>
              <a:rPr lang="fr-FR" b="1" dirty="0" smtClean="0"/>
              <a:t>(PN)</a:t>
            </a:r>
            <a:r>
              <a:rPr lang="fr-FR" dirty="0" smtClean="0"/>
              <a:t> sert à l’augmentation de la biomasse végétale avant d’être la proie des bactéries et des autres décomposeurs.</a:t>
            </a:r>
          </a:p>
          <a:p>
            <a:pPr lvl="0">
              <a:buNone/>
            </a:pPr>
            <a:endParaRPr lang="fr-FR" dirty="0" smtClean="0"/>
          </a:p>
          <a:p>
            <a:pPr lvl="0"/>
            <a:r>
              <a:rPr lang="fr-FR" dirty="0" smtClean="0"/>
              <a:t>Le reste de </a:t>
            </a:r>
            <a:r>
              <a:rPr lang="fr-FR" b="1" dirty="0" smtClean="0"/>
              <a:t>(PN)</a:t>
            </a:r>
            <a:r>
              <a:rPr lang="fr-FR" dirty="0" smtClean="0"/>
              <a:t>,  sert  d’aliment aux </a:t>
            </a:r>
            <a:r>
              <a:rPr lang="fr-FR" u="sng" dirty="0" smtClean="0"/>
              <a:t>herbivores</a:t>
            </a:r>
            <a:r>
              <a:rPr lang="fr-FR" dirty="0" smtClean="0"/>
              <a:t> qui absorbent ainsi une quantité d’énergie: </a:t>
            </a:r>
            <a:r>
              <a:rPr lang="fr-FR" b="1" dirty="0" smtClean="0"/>
              <a:t>P</a:t>
            </a:r>
            <a:r>
              <a:rPr lang="fr-FR" dirty="0" smtClean="0"/>
              <a:t>artie </a:t>
            </a:r>
            <a:r>
              <a:rPr lang="fr-FR" b="1" dirty="0" smtClean="0"/>
              <a:t>I</a:t>
            </a:r>
            <a:r>
              <a:rPr lang="fr-FR" dirty="0" smtClean="0"/>
              <a:t>ngérée </a:t>
            </a:r>
            <a:r>
              <a:rPr lang="fr-FR" b="1" dirty="0" smtClean="0"/>
              <a:t>(PI1)</a:t>
            </a:r>
            <a:r>
              <a:rPr lang="fr-FR" dirty="0" smtClean="0"/>
              <a:t>.</a:t>
            </a:r>
          </a:p>
          <a:p>
            <a:endParaRPr lang="fr-FR" b="1" dirty="0" smtClean="0"/>
          </a:p>
          <a:p>
            <a:pPr>
              <a:buFont typeface="Wingdings" pitchFamily="2" charset="2"/>
              <a:buChar char="v"/>
            </a:pPr>
            <a:r>
              <a:rPr lang="fr-FR" b="1" dirty="0" smtClean="0">
                <a:solidFill>
                  <a:srgbClr val="FF0000"/>
                </a:solidFill>
              </a:rPr>
              <a:t>Flux </a:t>
            </a:r>
            <a:r>
              <a:rPr lang="fr-FR" b="1" dirty="0">
                <a:solidFill>
                  <a:srgbClr val="FF0000"/>
                </a:solidFill>
              </a:rPr>
              <a:t>d’énergie au niveau des consommateurs herbivores (C1) </a:t>
            </a:r>
            <a:endParaRPr lang="fr-FR" dirty="0">
              <a:solidFill>
                <a:srgbClr val="FF0000"/>
              </a:solidFill>
            </a:endParaRPr>
          </a:p>
          <a:p>
            <a:pPr lvl="0"/>
            <a:endParaRPr lang="fr-FR" dirty="0" smtClean="0"/>
          </a:p>
          <a:p>
            <a:pPr lvl="0"/>
            <a:r>
              <a:rPr lang="fr-FR" dirty="0" smtClean="0"/>
              <a:t>La quantité d’énergie ingérée </a:t>
            </a:r>
            <a:r>
              <a:rPr lang="fr-FR" b="1" dirty="0" smtClean="0"/>
              <a:t>(PI1)</a:t>
            </a:r>
            <a:r>
              <a:rPr lang="fr-FR" dirty="0" smtClean="0"/>
              <a:t> correspond à ce qui  est réellement utilisé ou </a:t>
            </a:r>
            <a:r>
              <a:rPr lang="fr-FR" b="1" dirty="0" smtClean="0"/>
              <a:t>A</a:t>
            </a:r>
            <a:r>
              <a:rPr lang="fr-FR" dirty="0" smtClean="0"/>
              <a:t>ssimilé </a:t>
            </a:r>
            <a:r>
              <a:rPr lang="fr-FR" b="1" dirty="0" smtClean="0"/>
              <a:t>(A1) </a:t>
            </a:r>
            <a:r>
              <a:rPr lang="fr-FR" dirty="0" smtClean="0"/>
              <a:t>par l’herbivore,</a:t>
            </a:r>
            <a:r>
              <a:rPr lang="fr-FR" b="1" dirty="0" smtClean="0"/>
              <a:t> </a:t>
            </a:r>
            <a:r>
              <a:rPr lang="fr-FR" dirty="0" smtClean="0"/>
              <a:t> plus ce qui est rejeté (</a:t>
            </a:r>
            <a:r>
              <a:rPr lang="fr-FR" b="1" dirty="0" smtClean="0"/>
              <a:t>N</a:t>
            </a:r>
            <a:r>
              <a:rPr lang="fr-FR" dirty="0" smtClean="0"/>
              <a:t>on </a:t>
            </a:r>
            <a:r>
              <a:rPr lang="fr-FR" b="1" dirty="0" smtClean="0"/>
              <a:t>A</a:t>
            </a:r>
            <a:r>
              <a:rPr lang="fr-FR" dirty="0" smtClean="0"/>
              <a:t>ssimilée)  </a:t>
            </a:r>
            <a:r>
              <a:rPr lang="fr-FR" b="1" dirty="0" smtClean="0"/>
              <a:t>(NA1)</a:t>
            </a:r>
            <a:r>
              <a:rPr lang="fr-FR" dirty="0" smtClean="0"/>
              <a:t> sous la forme d’excréments et de déchets :   </a:t>
            </a:r>
            <a:r>
              <a:rPr lang="fr-FR" b="1" dirty="0" smtClean="0"/>
              <a:t>PI1= A1+ NA1</a:t>
            </a:r>
          </a:p>
          <a:p>
            <a:pPr lvl="0">
              <a:buNone/>
            </a:pPr>
            <a:endParaRPr lang="fr-FR" dirty="0" smtClean="0"/>
          </a:p>
          <a:p>
            <a:pPr lvl="0"/>
            <a:r>
              <a:rPr lang="fr-FR" dirty="0" smtClean="0"/>
              <a:t>La fraction assimilée </a:t>
            </a:r>
            <a:r>
              <a:rPr lang="fr-FR" b="1" dirty="0" smtClean="0"/>
              <a:t>(A1)</a:t>
            </a:r>
            <a:r>
              <a:rPr lang="fr-FR" dirty="0" smtClean="0"/>
              <a:t> sert d’une part à la </a:t>
            </a:r>
            <a:r>
              <a:rPr lang="fr-FR" b="1" dirty="0" smtClean="0"/>
              <a:t>P</a:t>
            </a:r>
            <a:r>
              <a:rPr lang="fr-FR" dirty="0" smtClean="0"/>
              <a:t>roductivité </a:t>
            </a:r>
            <a:r>
              <a:rPr lang="fr-FR" b="1" dirty="0" smtClean="0"/>
              <a:t>S</a:t>
            </a:r>
            <a:r>
              <a:rPr lang="fr-FR" dirty="0" smtClean="0"/>
              <a:t>econdaire </a:t>
            </a:r>
            <a:r>
              <a:rPr lang="fr-FR" b="1" dirty="0" smtClean="0"/>
              <a:t>(PS1)</a:t>
            </a:r>
            <a:r>
              <a:rPr lang="fr-FR" dirty="0" smtClean="0"/>
              <a:t> et d’autre part aux dépenses </a:t>
            </a:r>
            <a:r>
              <a:rPr lang="fr-FR" b="1" dirty="0" smtClean="0"/>
              <a:t>R</a:t>
            </a:r>
            <a:r>
              <a:rPr lang="fr-FR" dirty="0" smtClean="0"/>
              <a:t>espiratoires </a:t>
            </a:r>
            <a:r>
              <a:rPr lang="fr-FR" b="1" dirty="0" smtClean="0"/>
              <a:t>(R2)</a:t>
            </a:r>
            <a:r>
              <a:rPr lang="fr-FR" dirty="0" smtClean="0"/>
              <a:t>. </a:t>
            </a:r>
          </a:p>
          <a:p>
            <a:pPr lvl="0">
              <a:buNone/>
            </a:pPr>
            <a:endParaRPr lang="fr-FR" dirty="0" smtClean="0"/>
          </a:p>
          <a:p>
            <a:pPr lvl="0"/>
            <a:r>
              <a:rPr lang="fr-FR" dirty="0" smtClean="0"/>
              <a:t>On peut continuer le même raisonnement pour les</a:t>
            </a:r>
            <a:r>
              <a:rPr lang="fr-FR" u="sng" dirty="0" smtClean="0"/>
              <a:t> carnivores</a:t>
            </a:r>
            <a:r>
              <a:rPr lang="fr-FR" dirty="0" smtClean="0"/>
              <a:t>. </a:t>
            </a:r>
          </a:p>
          <a:p>
            <a:endParaRPr lang="fr-FR" dirty="0" smtClean="0"/>
          </a:p>
          <a:p>
            <a:r>
              <a:rPr lang="fr-FR" b="1" dirty="0">
                <a:solidFill>
                  <a:srgbClr val="FF0000"/>
                </a:solidFill>
              </a:rPr>
              <a:t>Flux d’énergie au niveau des consommateurs </a:t>
            </a:r>
            <a:r>
              <a:rPr lang="fr-FR" b="1" dirty="0" smtClean="0">
                <a:solidFill>
                  <a:srgbClr val="FF0000"/>
                </a:solidFill>
              </a:rPr>
              <a:t>carnivores </a:t>
            </a:r>
            <a:r>
              <a:rPr lang="fr-FR" b="1" dirty="0">
                <a:solidFill>
                  <a:srgbClr val="FF0000"/>
                </a:solidFill>
              </a:rPr>
              <a:t>(</a:t>
            </a:r>
            <a:r>
              <a:rPr lang="fr-FR" b="1" dirty="0" smtClean="0">
                <a:solidFill>
                  <a:srgbClr val="FF0000"/>
                </a:solidFill>
              </a:rPr>
              <a:t>C2) </a:t>
            </a:r>
            <a:endParaRPr lang="fr-FR" b="1" dirty="0" smtClean="0">
              <a:solidFill>
                <a:srgbClr val="FF0000"/>
              </a:solidFill>
            </a:endParaRPr>
          </a:p>
          <a:p>
            <a:r>
              <a:rPr lang="fr-FR" b="1" dirty="0" smtClean="0"/>
              <a:t>………………………….</a:t>
            </a:r>
            <a:endParaRPr lang="fr-FR" dirty="0"/>
          </a:p>
          <a:p>
            <a:endParaRPr lang="fr-FR"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Flux d’énergie…</a:t>
            </a:r>
            <a:endParaRPr lang="fr-FR" dirty="0"/>
          </a:p>
        </p:txBody>
      </p:sp>
      <p:pic>
        <p:nvPicPr>
          <p:cNvPr id="4" name="Espace réservé du contenu 3" descr="C:\Users\MOZZ2FR\Dropbox\Nouveau document 2017-04-21_1.jpg"/>
          <p:cNvPicPr>
            <a:picLocks noGrp="1"/>
          </p:cNvPicPr>
          <p:nvPr>
            <p:ph idx="1"/>
          </p:nvPr>
        </p:nvPicPr>
        <p:blipFill>
          <a:blip r:embed="rId2"/>
          <a:srcRect t="5141" b="1832"/>
          <a:stretch>
            <a:fillRect/>
          </a:stretch>
        </p:blipFill>
        <p:spPr bwMode="auto">
          <a:xfrm>
            <a:off x="357158" y="1500174"/>
            <a:ext cx="8501121" cy="5214949"/>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MOZZ2FR\Dropbox\20170409_212938.jpg"/>
          <p:cNvPicPr/>
          <p:nvPr/>
        </p:nvPicPr>
        <p:blipFill>
          <a:blip r:embed="rId2" cstate="print"/>
          <a:srcRect/>
          <a:stretch>
            <a:fillRect/>
          </a:stretch>
        </p:blipFill>
        <p:spPr bwMode="auto">
          <a:xfrm>
            <a:off x="1520186" y="1616460"/>
            <a:ext cx="5837896" cy="4598621"/>
          </a:xfrm>
          <a:prstGeom prst="rect">
            <a:avLst/>
          </a:prstGeom>
          <a:noFill/>
          <a:ln w="9525">
            <a:solidFill>
              <a:schemeClr val="tx1"/>
            </a:solidFill>
            <a:miter lim="800000"/>
            <a:headEnd/>
            <a:tailEnd/>
          </a:ln>
        </p:spPr>
      </p:pic>
      <p:sp>
        <p:nvSpPr>
          <p:cNvPr id="3" name="ZoneTexte 2"/>
          <p:cNvSpPr txBox="1"/>
          <p:nvPr/>
        </p:nvSpPr>
        <p:spPr>
          <a:xfrm>
            <a:off x="3779912" y="3738518"/>
            <a:ext cx="504056" cy="338554"/>
          </a:xfrm>
          <a:prstGeom prst="rect">
            <a:avLst/>
          </a:prstGeom>
          <a:noFill/>
        </p:spPr>
        <p:txBody>
          <a:bodyPr wrap="square" rtlCol="0">
            <a:spAutoFit/>
          </a:bodyPr>
          <a:lstStyle/>
          <a:p>
            <a:r>
              <a:rPr lang="fr-FR" sz="1600" b="1" dirty="0" smtClean="0">
                <a:latin typeface="Times New Roman" pitchFamily="18" charset="0"/>
                <a:cs typeface="Times New Roman" pitchFamily="18" charset="0"/>
              </a:rPr>
              <a:t>P</a:t>
            </a:r>
            <a:endParaRPr lang="fr-FR" sz="1600" b="1" dirty="0">
              <a:latin typeface="Times New Roman" pitchFamily="18" charset="0"/>
              <a:cs typeface="Times New Roman" pitchFamily="18" charset="0"/>
            </a:endParaRPr>
          </a:p>
        </p:txBody>
      </p:sp>
      <p:sp>
        <p:nvSpPr>
          <p:cNvPr id="5" name="ZoneTexte 4"/>
          <p:cNvSpPr txBox="1"/>
          <p:nvPr/>
        </p:nvSpPr>
        <p:spPr>
          <a:xfrm>
            <a:off x="3779912" y="5373216"/>
            <a:ext cx="504056" cy="338554"/>
          </a:xfrm>
          <a:prstGeom prst="rect">
            <a:avLst/>
          </a:prstGeom>
          <a:noFill/>
        </p:spPr>
        <p:txBody>
          <a:bodyPr wrap="square" rtlCol="0">
            <a:spAutoFit/>
          </a:bodyPr>
          <a:lstStyle/>
          <a:p>
            <a:r>
              <a:rPr lang="fr-FR" sz="1600" b="1" dirty="0" smtClean="0">
                <a:latin typeface="Times New Roman" pitchFamily="18" charset="0"/>
                <a:cs typeface="Times New Roman" pitchFamily="18" charset="0"/>
              </a:rPr>
              <a:t>P</a:t>
            </a:r>
            <a:endParaRPr lang="fr-FR" sz="16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84784"/>
            <a:ext cx="8784976" cy="5301208"/>
          </a:xfrm>
        </p:spPr>
        <p:txBody>
          <a:bodyPr/>
          <a:lstStyle/>
          <a:p>
            <a:pPr algn="just"/>
            <a:r>
              <a:rPr lang="fr-FR" dirty="0" smtClean="0"/>
              <a:t>Ainsi, du soleil aux consommateurs (1</a:t>
            </a:r>
            <a:r>
              <a:rPr lang="fr-FR" baseline="30000" dirty="0" smtClean="0"/>
              <a:t>er</a:t>
            </a:r>
            <a:r>
              <a:rPr lang="fr-FR" dirty="0" smtClean="0"/>
              <a:t>, 2</a:t>
            </a:r>
            <a:r>
              <a:rPr lang="fr-FR" baseline="30000" dirty="0" smtClean="0"/>
              <a:t>ème</a:t>
            </a:r>
            <a:r>
              <a:rPr lang="fr-FR" dirty="0" smtClean="0"/>
              <a:t> ou 3</a:t>
            </a:r>
            <a:r>
              <a:rPr lang="fr-FR" baseline="30000" dirty="0" smtClean="0"/>
              <a:t>ème</a:t>
            </a:r>
            <a:r>
              <a:rPr lang="fr-FR" dirty="0" smtClean="0"/>
              <a:t> ordre), l’énergie s’écoule de niveau trophique en niveau trophique, diminuant à chaque transfert d’un chainon à un autre. </a:t>
            </a:r>
          </a:p>
          <a:p>
            <a:pPr algn="just"/>
            <a:endParaRPr lang="fr-FR" dirty="0" smtClean="0"/>
          </a:p>
          <a:p>
            <a:pPr algn="just"/>
            <a:r>
              <a:rPr lang="fr-FR" dirty="0" smtClean="0"/>
              <a:t>On parle donc de flux (écoulement) d’énergie.</a:t>
            </a:r>
          </a:p>
          <a:p>
            <a:pPr algn="just"/>
            <a:endParaRPr lang="fr-FR" dirty="0" smtClean="0"/>
          </a:p>
          <a:p>
            <a:pPr algn="just"/>
            <a:r>
              <a:rPr lang="fr-FR" dirty="0"/>
              <a:t>Au vu des énormes pertes qui apparaissent à chaque niveau trophique, il est clair que les réseaux alimentaires sont toujours courts. </a:t>
            </a:r>
            <a:r>
              <a:rPr lang="fr-FR" dirty="0" smtClean="0"/>
              <a:t>  </a:t>
            </a:r>
          </a:p>
          <a:p>
            <a:pPr algn="just"/>
            <a:endParaRPr lang="fr-FR"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 y="2018101"/>
            <a:ext cx="9144000" cy="4625609"/>
          </a:xfrm>
        </p:spPr>
        <p:txBody>
          <a:bodyPr>
            <a:normAutofit/>
          </a:bodyPr>
          <a:lstStyle/>
          <a:p>
            <a:pPr algn="just">
              <a:buNone/>
            </a:pPr>
            <a:r>
              <a:rPr lang="fr-FR" sz="2500" dirty="0" smtClean="0"/>
              <a:t>Le flux d’énergie qui traverse un niveau trophique = la totalité de</a:t>
            </a:r>
          </a:p>
          <a:p>
            <a:pPr algn="just">
              <a:buNone/>
            </a:pPr>
            <a:r>
              <a:rPr lang="fr-FR" sz="2500" dirty="0" smtClean="0"/>
              <a:t>l’énergie assimilée (Somme de la productivité nette + substances </a:t>
            </a:r>
          </a:p>
          <a:p>
            <a:pPr algn="just">
              <a:buNone/>
            </a:pPr>
            <a:r>
              <a:rPr lang="fr-FR" sz="2500" dirty="0" smtClean="0"/>
              <a:t>perdues par la respiration).</a:t>
            </a:r>
          </a:p>
          <a:p>
            <a:pPr algn="just">
              <a:buNone/>
            </a:pPr>
            <a:endParaRPr lang="fr-FR" sz="2500" dirty="0" smtClean="0"/>
          </a:p>
          <a:p>
            <a:pPr algn="just"/>
            <a:r>
              <a:rPr lang="fr-FR" sz="2500" dirty="0" smtClean="0"/>
              <a:t>Dans le cas des producteurs primaires, ce flux est : </a:t>
            </a:r>
            <a:r>
              <a:rPr lang="fr-FR" sz="2500" b="1" dirty="0" smtClean="0"/>
              <a:t>PB = PN+R1.</a:t>
            </a:r>
          </a:p>
          <a:p>
            <a:pPr algn="just">
              <a:buNone/>
            </a:pPr>
            <a:endParaRPr lang="fr-FR" sz="2500" dirty="0" smtClean="0"/>
          </a:p>
          <a:p>
            <a:pPr algn="just"/>
            <a:r>
              <a:rPr lang="fr-FR" sz="2500" dirty="0" smtClean="0"/>
              <a:t>Chez les herbivores, le flux est  : </a:t>
            </a:r>
            <a:r>
              <a:rPr lang="fr-FR" sz="2500" b="1" dirty="0" smtClean="0"/>
              <a:t>A1 = PS1+ R2.</a:t>
            </a:r>
          </a:p>
          <a:p>
            <a:pPr algn="just"/>
            <a:endParaRPr lang="fr-FR" sz="2500" b="1" dirty="0" smtClean="0"/>
          </a:p>
          <a:p>
            <a:pPr algn="just"/>
            <a:r>
              <a:rPr lang="fr-FR" sz="2500" dirty="0" smtClean="0"/>
              <a:t>Chez les carnivores, le flux est  : </a:t>
            </a:r>
            <a:r>
              <a:rPr lang="fr-FR" sz="2500" b="1" dirty="0" smtClean="0"/>
              <a:t>A2= PS2+ R3.</a:t>
            </a:r>
          </a:p>
          <a:p>
            <a:pPr algn="just"/>
            <a:endParaRPr lang="fr-FR" sz="2500" b="1" dirty="0" smtClean="0"/>
          </a:p>
          <a:p>
            <a:pPr algn="just"/>
            <a:endParaRPr lang="fr-FR" sz="2500" b="1" dirty="0" smtClean="0"/>
          </a:p>
          <a:p>
            <a:pPr algn="just"/>
            <a:endParaRPr lang="fr-FR" sz="2500"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68960"/>
            <a:ext cx="3718248" cy="1252728"/>
          </a:xfrm>
        </p:spPr>
        <p:txBody>
          <a:bodyPr>
            <a:noAutofit/>
          </a:bodyPr>
          <a:lstStyle/>
          <a:p>
            <a:pPr algn="ctr"/>
            <a:r>
              <a:rPr lang="fr-FR" sz="3000" dirty="0" smtClean="0">
                <a:solidFill>
                  <a:schemeClr val="tx1"/>
                </a:solidFill>
              </a:rPr>
              <a:t>Plus on s'éloigne du producteur primaire, </a:t>
            </a:r>
            <a:br>
              <a:rPr lang="fr-FR" sz="3000" dirty="0" smtClean="0">
                <a:solidFill>
                  <a:schemeClr val="tx1"/>
                </a:solidFill>
              </a:rPr>
            </a:br>
            <a:r>
              <a:rPr lang="fr-FR" sz="3000" dirty="0" smtClean="0">
                <a:solidFill>
                  <a:schemeClr val="tx1"/>
                </a:solidFill>
              </a:rPr>
              <a:t>plus la production de matière vivante est faible.</a:t>
            </a:r>
            <a:br>
              <a:rPr lang="fr-FR" sz="3000" dirty="0" smtClean="0">
                <a:solidFill>
                  <a:schemeClr val="tx1"/>
                </a:solidFill>
              </a:rPr>
            </a:br>
            <a:endParaRPr lang="fr-FR" sz="3000" dirty="0">
              <a:solidFill>
                <a:schemeClr val="tx1"/>
              </a:solidFill>
            </a:endParaRPr>
          </a:p>
        </p:txBody>
      </p:sp>
      <p:pic>
        <p:nvPicPr>
          <p:cNvPr id="39938" name="Picture 2"/>
          <p:cNvPicPr>
            <a:picLocks noChangeAspect="1" noChangeArrowheads="1"/>
          </p:cNvPicPr>
          <p:nvPr/>
        </p:nvPicPr>
        <p:blipFill rotWithShape="1">
          <a:blip r:embed="rId2" cstate="print"/>
          <a:srcRect r="11675"/>
          <a:stretch/>
        </p:blipFill>
        <p:spPr bwMode="auto">
          <a:xfrm>
            <a:off x="3807135" y="0"/>
            <a:ext cx="5373378" cy="68580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4.3. Rendements bioénergétiques</a:t>
            </a:r>
            <a:endParaRPr lang="fr-FR" dirty="0"/>
          </a:p>
        </p:txBody>
      </p:sp>
      <p:sp>
        <p:nvSpPr>
          <p:cNvPr id="3" name="Espace réservé du contenu 2"/>
          <p:cNvSpPr>
            <a:spLocks noGrp="1"/>
          </p:cNvSpPr>
          <p:nvPr>
            <p:ph idx="1"/>
          </p:nvPr>
        </p:nvSpPr>
        <p:spPr>
          <a:xfrm>
            <a:off x="36512" y="1484785"/>
            <a:ext cx="9144000" cy="5373216"/>
          </a:xfrm>
        </p:spPr>
        <p:txBody>
          <a:bodyPr>
            <a:normAutofit/>
          </a:bodyPr>
          <a:lstStyle/>
          <a:p>
            <a:pPr algn="just"/>
            <a:endParaRPr lang="fr-FR" sz="3000" dirty="0" smtClean="0"/>
          </a:p>
          <a:p>
            <a:pPr marL="118872" indent="0" algn="just">
              <a:buNone/>
            </a:pPr>
            <a:r>
              <a:rPr lang="fr-FR" sz="2800" dirty="0"/>
              <a:t>Le rendement énergétique (Ou efficience) est défini pour un niveau trophique comme le rapport entre le flux énergétique retenu et le flux entrant, c'est-à-dire le rapport « énergie fixée/ énergie reçue ». </a:t>
            </a:r>
            <a:endParaRPr lang="fr-FR" sz="2800" dirty="0" smtClean="0"/>
          </a:p>
          <a:p>
            <a:pPr marL="118872" indent="0" algn="just">
              <a:buNone/>
            </a:pPr>
            <a:endParaRPr lang="fr-FR" sz="2800" dirty="0"/>
          </a:p>
          <a:p>
            <a:pPr marL="118872" indent="0" algn="just">
              <a:buNone/>
            </a:pPr>
            <a:r>
              <a:rPr lang="fr-FR" sz="2800" dirty="0" smtClean="0"/>
              <a:t>On </a:t>
            </a:r>
            <a:r>
              <a:rPr lang="fr-FR" sz="2800" dirty="0"/>
              <a:t>peut donc caractériser les divers organismes du point de vue bioénergétique par leur aptitude à diminuer ces pertes d'énergie. </a:t>
            </a:r>
            <a:endParaRPr lang="fr-FR" sz="2800" dirty="0" smtClean="0"/>
          </a:p>
          <a:p>
            <a:pPr marL="118872" indent="0" algn="just">
              <a:buNone/>
            </a:pPr>
            <a:endParaRPr lang="fr-FR" sz="2800" dirty="0"/>
          </a:p>
          <a:p>
            <a:pPr marL="118872" indent="0" algn="just">
              <a:buNone/>
            </a:pPr>
            <a:r>
              <a:rPr lang="fr-FR" sz="2800" dirty="0" smtClean="0"/>
              <a:t>Cette </a:t>
            </a:r>
            <a:r>
              <a:rPr lang="fr-FR" sz="2800" dirty="0"/>
              <a:t>aptitude est évaluée par les calculs de rendements : </a:t>
            </a:r>
            <a:endParaRPr lang="fr-FR" sz="3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188640"/>
            <a:ext cx="9577064" cy="914400"/>
          </a:xfrm>
        </p:spPr>
        <p:txBody>
          <a:bodyPr>
            <a:noAutofit/>
          </a:bodyPr>
          <a:lstStyle/>
          <a:p>
            <a:pPr algn="ctr"/>
            <a:r>
              <a:rPr lang="fr-FR" sz="3500" b="1" dirty="0">
                <a:latin typeface="Calibri" pitchFamily="34" charset="0"/>
                <a:cs typeface="Calibri" pitchFamily="34" charset="0"/>
              </a:rPr>
              <a:t>La notion d'écosystème </a:t>
            </a:r>
            <a:r>
              <a:rPr lang="fr-FR" sz="3500" b="1" dirty="0" smtClean="0">
                <a:latin typeface="Calibri" pitchFamily="34" charset="0"/>
                <a:cs typeface="Calibri" pitchFamily="34" charset="0"/>
              </a:rPr>
              <a:t/>
            </a:r>
            <a:br>
              <a:rPr lang="fr-FR" sz="3500" b="1" dirty="0" smtClean="0">
                <a:latin typeface="Calibri" pitchFamily="34" charset="0"/>
                <a:cs typeface="Calibri" pitchFamily="34" charset="0"/>
              </a:rPr>
            </a:br>
            <a:r>
              <a:rPr lang="fr-FR" sz="3500" b="1" dirty="0" smtClean="0">
                <a:latin typeface="Calibri" pitchFamily="34" charset="0"/>
                <a:cs typeface="Calibri" pitchFamily="34" charset="0"/>
              </a:rPr>
              <a:t>est </a:t>
            </a:r>
            <a:r>
              <a:rPr lang="fr-FR" sz="3500" b="1" dirty="0" err="1" smtClean="0">
                <a:latin typeface="Calibri" pitchFamily="34" charset="0"/>
                <a:cs typeface="Calibri" pitchFamily="34" charset="0"/>
              </a:rPr>
              <a:t>multiscalaire</a:t>
            </a:r>
            <a:r>
              <a:rPr lang="fr-FR" sz="3500" b="1" dirty="0">
                <a:latin typeface="Calibri" pitchFamily="34" charset="0"/>
                <a:cs typeface="Calibri" pitchFamily="34" charset="0"/>
              </a:rPr>
              <a:t>(multi-échelle</a:t>
            </a:r>
            <a:r>
              <a:rPr lang="fr-FR" sz="3500" b="1" dirty="0" smtClean="0">
                <a:latin typeface="Calibri" pitchFamily="34" charset="0"/>
                <a:cs typeface="Calibri" pitchFamily="34" charset="0"/>
              </a:rPr>
              <a:t>)  </a:t>
            </a:r>
            <a:endParaRPr lang="fr-FR" sz="3500" b="1" dirty="0">
              <a:latin typeface="Calibri" pitchFamily="34" charset="0"/>
              <a:cs typeface="Calibri" pitchFamily="34" charset="0"/>
            </a:endParaRPr>
          </a:p>
        </p:txBody>
      </p:sp>
      <p:sp>
        <p:nvSpPr>
          <p:cNvPr id="3" name="Espace réservé du contenu 2"/>
          <p:cNvSpPr>
            <a:spLocks noGrp="1"/>
          </p:cNvSpPr>
          <p:nvPr>
            <p:ph idx="1"/>
          </p:nvPr>
        </p:nvSpPr>
        <p:spPr>
          <a:xfrm>
            <a:off x="827584" y="1567536"/>
            <a:ext cx="7772400" cy="2077488"/>
          </a:xfrm>
        </p:spPr>
        <p:txBody>
          <a:bodyPr/>
          <a:lstStyle/>
          <a:p>
            <a:pPr marL="118872" indent="0" algn="ctr">
              <a:buNone/>
            </a:pPr>
            <a:r>
              <a:rPr lang="fr-FR" dirty="0" smtClean="0"/>
              <a:t>Notion qui peut </a:t>
            </a:r>
            <a:r>
              <a:rPr lang="fr-FR" dirty="0"/>
              <a:t>s'appliquer à des portions </a:t>
            </a:r>
            <a:endParaRPr lang="fr-FR" dirty="0" smtClean="0"/>
          </a:p>
          <a:p>
            <a:pPr marL="118872" indent="0" algn="ctr">
              <a:buNone/>
            </a:pPr>
            <a:r>
              <a:rPr lang="fr-FR" dirty="0" smtClean="0"/>
              <a:t>de </a:t>
            </a:r>
            <a:r>
              <a:rPr lang="fr-FR" dirty="0"/>
              <a:t>dimensions variables de la biosphère. </a:t>
            </a:r>
          </a:p>
        </p:txBody>
      </p:sp>
      <p:graphicFrame>
        <p:nvGraphicFramePr>
          <p:cNvPr id="4" name="Diagramme 3"/>
          <p:cNvGraphicFramePr/>
          <p:nvPr>
            <p:extLst>
              <p:ext uri="{D42A27DB-BD31-4B8C-83A1-F6EECF244321}">
                <p14:modId xmlns:p14="http://schemas.microsoft.com/office/powerpoint/2010/main" val="1938201901"/>
              </p:ext>
            </p:extLst>
          </p:nvPr>
        </p:nvGraphicFramePr>
        <p:xfrm>
          <a:off x="1691680"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22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59004" y="4797152"/>
            <a:ext cx="642942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pPr algn="ctr"/>
            <a:r>
              <a:rPr lang="fr-FR" dirty="0" smtClean="0"/>
              <a:t/>
            </a:r>
            <a:br>
              <a:rPr lang="fr-FR" dirty="0" smtClean="0"/>
            </a:br>
            <a:r>
              <a:rPr lang="fr-FR" dirty="0" smtClean="0"/>
              <a:t>4.3.1.Rendement écologique</a:t>
            </a:r>
            <a:br>
              <a:rPr lang="fr-FR" dirty="0" smtClean="0"/>
            </a:br>
            <a:endParaRPr lang="fr-FR" dirty="0"/>
          </a:p>
        </p:txBody>
      </p:sp>
      <p:sp>
        <p:nvSpPr>
          <p:cNvPr id="3" name="Espace réservé du contenu 2"/>
          <p:cNvSpPr>
            <a:spLocks noGrp="1"/>
          </p:cNvSpPr>
          <p:nvPr>
            <p:ph idx="1"/>
          </p:nvPr>
        </p:nvSpPr>
        <p:spPr>
          <a:xfrm>
            <a:off x="-180528" y="1988840"/>
            <a:ext cx="9324528" cy="4625609"/>
          </a:xfrm>
        </p:spPr>
        <p:txBody>
          <a:bodyPr/>
          <a:lstStyle/>
          <a:p>
            <a:pPr lvl="0" algn="just" latinLnBrk="1"/>
            <a:r>
              <a:rPr lang="fr-FR" dirty="0" smtClean="0"/>
              <a:t>C’est le rapport de </a:t>
            </a:r>
            <a:r>
              <a:rPr lang="fr-FR" u="sng" dirty="0" smtClean="0"/>
              <a:t>l’énergie fixée dans la                                production nette </a:t>
            </a:r>
            <a:r>
              <a:rPr lang="fr-FR" dirty="0" smtClean="0"/>
              <a:t>d’un consommateur à                                 la </a:t>
            </a:r>
            <a:r>
              <a:rPr lang="fr-FR" u="sng" dirty="0" smtClean="0"/>
              <a:t>production  nette </a:t>
            </a:r>
            <a:r>
              <a:rPr lang="fr-FR" dirty="0" smtClean="0"/>
              <a:t>contenue dans l’aliment                        consommé (niveau trophique consommé).</a:t>
            </a:r>
          </a:p>
          <a:p>
            <a:pPr lvl="0" algn="just" latinLnBrk="1"/>
            <a:endParaRPr lang="fr-FR" dirty="0" smtClean="0"/>
          </a:p>
          <a:p>
            <a:pPr lvl="0" algn="just" latinLnBrk="1"/>
            <a:endParaRPr lang="fr-FR" dirty="0" smtClean="0"/>
          </a:p>
          <a:p>
            <a:pPr algn="ctr">
              <a:buNone/>
            </a:pPr>
            <a:r>
              <a:rPr lang="fr-FR" b="1" dirty="0" smtClean="0"/>
              <a:t>                   (PS1/PN) x 100  </a:t>
            </a:r>
            <a:r>
              <a:rPr lang="fr-FR" dirty="0" smtClean="0"/>
              <a:t>ou (</a:t>
            </a:r>
            <a:r>
              <a:rPr lang="fr-FR" b="1" dirty="0" smtClean="0"/>
              <a:t>PS2/PS1) x 100</a:t>
            </a:r>
            <a:endParaRPr lang="fr-FR" b="1"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691680" y="4156490"/>
            <a:ext cx="576064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7158" y="0"/>
            <a:ext cx="8229600" cy="1252728"/>
          </a:xfrm>
        </p:spPr>
        <p:txBody>
          <a:bodyPr>
            <a:normAutofit/>
          </a:bodyPr>
          <a:lstStyle/>
          <a:p>
            <a:pPr algn="ctr"/>
            <a:r>
              <a:rPr lang="fr-FR" sz="4100" dirty="0" smtClean="0"/>
              <a:t>4.3.2.Rendement d’exploitation</a:t>
            </a:r>
            <a:endParaRPr lang="fr-FR" sz="4100" dirty="0"/>
          </a:p>
        </p:txBody>
      </p:sp>
      <p:sp>
        <p:nvSpPr>
          <p:cNvPr id="3" name="Espace réservé du contenu 2"/>
          <p:cNvSpPr>
            <a:spLocks noGrp="1"/>
          </p:cNvSpPr>
          <p:nvPr>
            <p:ph idx="1"/>
          </p:nvPr>
        </p:nvSpPr>
        <p:spPr>
          <a:xfrm>
            <a:off x="285720" y="1785926"/>
            <a:ext cx="8372476" cy="4625609"/>
          </a:xfrm>
        </p:spPr>
        <p:txBody>
          <a:bodyPr/>
          <a:lstStyle/>
          <a:p>
            <a:pPr algn="just"/>
            <a:r>
              <a:rPr lang="fr-FR" dirty="0" smtClean="0"/>
              <a:t>C’est le rapport de </a:t>
            </a:r>
            <a:r>
              <a:rPr lang="fr-FR" u="sng" dirty="0" smtClean="0"/>
              <a:t>l’énergie (Partie) ingérée (I)</a:t>
            </a:r>
            <a:r>
              <a:rPr lang="fr-FR" dirty="0" smtClean="0"/>
              <a:t> par un consommateur et celle contenue dans la nourriture dont il dispose </a:t>
            </a:r>
            <a:r>
              <a:rPr lang="fr-FR" u="sng" dirty="0" smtClean="0"/>
              <a:t>(Energie disponible)</a:t>
            </a:r>
            <a:r>
              <a:rPr lang="fr-FR" dirty="0" smtClean="0"/>
              <a:t>. </a:t>
            </a:r>
          </a:p>
          <a:p>
            <a:pPr algn="just"/>
            <a:endParaRPr lang="fr-FR" dirty="0" smtClean="0"/>
          </a:p>
          <a:p>
            <a:pPr algn="ctr">
              <a:buNone/>
            </a:pPr>
            <a:r>
              <a:rPr lang="fr-FR" b="1" dirty="0" smtClean="0"/>
              <a:t>(PI1/PN) x 100 </a:t>
            </a:r>
            <a:r>
              <a:rPr lang="fr-FR" dirty="0" smtClean="0"/>
              <a:t>ou (</a:t>
            </a:r>
            <a:r>
              <a:rPr lang="fr-FR" b="1" dirty="0" smtClean="0"/>
              <a:t>PI2/PS1) x 100</a:t>
            </a:r>
            <a:endParaRPr lang="fr-FR" b="1"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857356" y="3286124"/>
            <a:ext cx="528641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42918" y="155448"/>
            <a:ext cx="8686800" cy="1252728"/>
          </a:xfrm>
        </p:spPr>
        <p:txBody>
          <a:bodyPr>
            <a:normAutofit fontScale="90000"/>
          </a:bodyPr>
          <a:lstStyle/>
          <a:p>
            <a:r>
              <a:rPr lang="fr-FR" dirty="0" smtClean="0"/>
              <a:t>4.3.3.Rendement de production nette</a:t>
            </a:r>
            <a:endParaRPr lang="fr-FR" dirty="0"/>
          </a:p>
        </p:txBody>
      </p:sp>
      <p:sp>
        <p:nvSpPr>
          <p:cNvPr id="3" name="Espace réservé du contenu 2"/>
          <p:cNvSpPr>
            <a:spLocks noGrp="1"/>
          </p:cNvSpPr>
          <p:nvPr>
            <p:ph idx="1"/>
          </p:nvPr>
        </p:nvSpPr>
        <p:spPr>
          <a:xfrm>
            <a:off x="142844" y="2089539"/>
            <a:ext cx="8643934" cy="4625609"/>
          </a:xfrm>
        </p:spPr>
        <p:txBody>
          <a:bodyPr>
            <a:normAutofit lnSpcReduction="10000"/>
          </a:bodyPr>
          <a:lstStyle/>
          <a:p>
            <a:pPr algn="just"/>
            <a:r>
              <a:rPr lang="fr-FR" dirty="0" smtClean="0"/>
              <a:t>C’est le rapport de </a:t>
            </a:r>
            <a:r>
              <a:rPr lang="fr-FR" u="sng" dirty="0" smtClean="0"/>
              <a:t>la production nette </a:t>
            </a:r>
            <a:r>
              <a:rPr lang="fr-FR" dirty="0" smtClean="0"/>
              <a:t>à </a:t>
            </a:r>
            <a:r>
              <a:rPr lang="fr-FR" u="sng" dirty="0" smtClean="0"/>
              <a:t>l’énergie assimilée.</a:t>
            </a:r>
          </a:p>
          <a:p>
            <a:pPr algn="just"/>
            <a:endParaRPr lang="fr-FR" dirty="0" smtClean="0"/>
          </a:p>
          <a:p>
            <a:pPr algn="ctr">
              <a:buNone/>
            </a:pPr>
            <a:r>
              <a:rPr lang="fr-FR" b="1" dirty="0" smtClean="0"/>
              <a:t>(PS2/A2)x100</a:t>
            </a:r>
            <a:r>
              <a:rPr lang="fr-FR" dirty="0" smtClean="0"/>
              <a:t> ou (</a:t>
            </a:r>
            <a:r>
              <a:rPr lang="fr-FR" b="1" dirty="0" smtClean="0"/>
              <a:t>PS1/A1)x100</a:t>
            </a:r>
            <a:r>
              <a:rPr lang="fr-FR" dirty="0" smtClean="0"/>
              <a:t> </a:t>
            </a:r>
          </a:p>
          <a:p>
            <a:pPr algn="just">
              <a:buNone/>
            </a:pPr>
            <a:endParaRPr lang="fr-FR" dirty="0" smtClean="0"/>
          </a:p>
          <a:p>
            <a:pPr algn="just"/>
            <a:r>
              <a:rPr lang="fr-FR" dirty="0" smtClean="0"/>
              <a:t>Ce rendement intéresse les éleveurs, car il exprime la possibilité pour une espèce de former la plus grande quantité possible  de viande à partir d’une quantité donnée d’aliments.  </a:t>
            </a:r>
            <a:endParaRPr lang="fr-FR"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t>
            </a:r>
            <a:br>
              <a:rPr lang="fr-FR" dirty="0" smtClean="0"/>
            </a:br>
            <a:r>
              <a:rPr lang="fr-FR" dirty="0" smtClean="0"/>
              <a:t>4.4.Stabilité des écosystèmes </a:t>
            </a:r>
            <a:br>
              <a:rPr lang="fr-FR" dirty="0" smtClean="0"/>
            </a:br>
            <a:endParaRPr lang="fr-FR" dirty="0"/>
          </a:p>
        </p:txBody>
      </p:sp>
      <p:sp>
        <p:nvSpPr>
          <p:cNvPr id="3" name="Espace réservé du contenu 2"/>
          <p:cNvSpPr>
            <a:spLocks noGrp="1"/>
          </p:cNvSpPr>
          <p:nvPr>
            <p:ph idx="1"/>
          </p:nvPr>
        </p:nvSpPr>
        <p:spPr>
          <a:xfrm>
            <a:off x="-71470" y="1775191"/>
            <a:ext cx="9144000" cy="4625609"/>
          </a:xfrm>
        </p:spPr>
        <p:txBody>
          <a:bodyPr>
            <a:normAutofit/>
          </a:bodyPr>
          <a:lstStyle/>
          <a:p>
            <a:pPr algn="just"/>
            <a:endParaRPr lang="fr-FR" dirty="0" smtClean="0"/>
          </a:p>
          <a:p>
            <a:pPr algn="ctr"/>
            <a:r>
              <a:rPr lang="fr-FR" dirty="0" smtClean="0"/>
              <a:t>La théorie du contrôle des communautés                        par les </a:t>
            </a:r>
            <a:r>
              <a:rPr lang="fr-FR" u="sng" dirty="0" smtClean="0"/>
              <a:t>ressources</a:t>
            </a:r>
            <a:r>
              <a:rPr lang="fr-FR" dirty="0" smtClean="0"/>
              <a:t> (éléments nutritifs)                                         </a:t>
            </a:r>
          </a:p>
          <a:p>
            <a:pPr algn="just"/>
            <a:endParaRPr lang="fr-FR" b="1" dirty="0" smtClean="0"/>
          </a:p>
          <a:p>
            <a:pPr algn="just"/>
            <a:endParaRPr lang="fr-FR" b="1" dirty="0" smtClean="0"/>
          </a:p>
          <a:p>
            <a:pPr algn="ctr"/>
            <a:endParaRPr lang="fr-FR" b="1" dirty="0" smtClean="0"/>
          </a:p>
          <a:p>
            <a:pPr algn="ctr"/>
            <a:r>
              <a:rPr lang="fr-FR" b="1" dirty="0" smtClean="0"/>
              <a:t>Contrôle </a:t>
            </a:r>
            <a:r>
              <a:rPr lang="fr-FR" b="1" dirty="0" err="1" smtClean="0"/>
              <a:t>bottom</a:t>
            </a:r>
            <a:r>
              <a:rPr lang="fr-FR" b="1" dirty="0" smtClean="0"/>
              <a:t>-up</a:t>
            </a:r>
            <a:r>
              <a:rPr lang="fr-FR" dirty="0" smtClean="0"/>
              <a:t> </a:t>
            </a:r>
          </a:p>
          <a:p>
            <a:pPr algn="ctr">
              <a:buNone/>
            </a:pPr>
            <a:r>
              <a:rPr lang="fr-FR" dirty="0" smtClean="0"/>
              <a:t> (du bas vers le haut). </a:t>
            </a:r>
          </a:p>
          <a:p>
            <a:pPr algn="just"/>
            <a:endParaRPr lang="fr-FR" dirty="0"/>
          </a:p>
        </p:txBody>
      </p:sp>
      <p:sp>
        <p:nvSpPr>
          <p:cNvPr id="4" name="Flèche vers le bas 3"/>
          <p:cNvSpPr/>
          <p:nvPr/>
        </p:nvSpPr>
        <p:spPr>
          <a:xfrm>
            <a:off x="4283968" y="3501008"/>
            <a:ext cx="57606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1252728"/>
          </a:xfrm>
        </p:spPr>
        <p:txBody>
          <a:bodyPr>
            <a:normAutofit fontScale="90000"/>
          </a:bodyPr>
          <a:lstStyle/>
          <a:p>
            <a:pPr algn="ctr"/>
            <a:r>
              <a:rPr lang="fr-FR" dirty="0" smtClean="0"/>
              <a:t>Exemple : </a:t>
            </a:r>
            <a:br>
              <a:rPr lang="fr-FR" dirty="0" smtClean="0"/>
            </a:br>
            <a:endParaRPr lang="fr-FR" dirty="0"/>
          </a:p>
        </p:txBody>
      </p:sp>
      <p:sp>
        <p:nvSpPr>
          <p:cNvPr id="3" name="Espace réservé du contenu 2"/>
          <p:cNvSpPr>
            <a:spLocks noGrp="1"/>
          </p:cNvSpPr>
          <p:nvPr>
            <p:ph idx="1"/>
          </p:nvPr>
        </p:nvSpPr>
        <p:spPr>
          <a:xfrm>
            <a:off x="0" y="1714488"/>
            <a:ext cx="9358282" cy="4625609"/>
          </a:xfrm>
        </p:spPr>
        <p:txBody>
          <a:bodyPr/>
          <a:lstStyle/>
          <a:p>
            <a:endParaRPr lang="fr-FR" b="1" dirty="0" smtClean="0"/>
          </a:p>
          <a:p>
            <a:pPr algn="ctr">
              <a:buNone/>
            </a:pPr>
            <a:r>
              <a:rPr lang="fr-FR" sz="2700" dirty="0" smtClean="0"/>
              <a:t>Relation entre la teneur en phosphates des océans </a:t>
            </a:r>
          </a:p>
          <a:p>
            <a:pPr algn="ctr">
              <a:buNone/>
            </a:pPr>
            <a:endParaRPr lang="fr-FR" sz="2700" dirty="0" smtClean="0"/>
          </a:p>
          <a:p>
            <a:pPr algn="ctr">
              <a:buNone/>
            </a:pPr>
            <a:endParaRPr lang="fr-FR" sz="2700" dirty="0" smtClean="0"/>
          </a:p>
          <a:p>
            <a:pPr algn="ctr">
              <a:buNone/>
            </a:pPr>
            <a:r>
              <a:rPr lang="fr-FR" sz="2700" dirty="0" smtClean="0"/>
              <a:t>Quantité des planctons</a:t>
            </a:r>
          </a:p>
          <a:p>
            <a:pPr algn="ctr">
              <a:buNone/>
            </a:pPr>
            <a:endParaRPr lang="fr-FR" sz="2700" dirty="0" smtClean="0"/>
          </a:p>
          <a:p>
            <a:pPr algn="ctr">
              <a:buNone/>
            </a:pPr>
            <a:endParaRPr lang="fr-FR" sz="2700" dirty="0" smtClean="0"/>
          </a:p>
          <a:p>
            <a:pPr algn="ctr">
              <a:buNone/>
            </a:pPr>
            <a:r>
              <a:rPr lang="fr-FR" sz="2700" dirty="0" smtClean="0"/>
              <a:t>Taille des poissons qui s’en nourrissen</a:t>
            </a:r>
            <a:r>
              <a:rPr lang="fr-FR" dirty="0" smtClean="0"/>
              <a:t>t. </a:t>
            </a:r>
          </a:p>
          <a:p>
            <a:endParaRPr lang="fr-FR" dirty="0"/>
          </a:p>
        </p:txBody>
      </p:sp>
      <p:sp>
        <p:nvSpPr>
          <p:cNvPr id="4" name="Flèche vers le bas 3"/>
          <p:cNvSpPr/>
          <p:nvPr/>
        </p:nvSpPr>
        <p:spPr>
          <a:xfrm>
            <a:off x="4286248" y="2643182"/>
            <a:ext cx="78581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4286248" y="3929066"/>
            <a:ext cx="78581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16832"/>
            <a:ext cx="8686800" cy="4625609"/>
          </a:xfrm>
        </p:spPr>
        <p:txBody>
          <a:bodyPr/>
          <a:lstStyle/>
          <a:p>
            <a:pPr algn="ctr"/>
            <a:r>
              <a:rPr lang="fr-FR" dirty="0" smtClean="0"/>
              <a:t>A l’inverse, le fonctionnement d’un écosystème dépend de la prédation exercée par </a:t>
            </a:r>
            <a:r>
              <a:rPr lang="fr-FR" u="sng" dirty="0" smtClean="0"/>
              <a:t>les niveaux trophiques supérieurs sur les niveaux trophiques inférieurs </a:t>
            </a:r>
            <a:endParaRPr lang="fr-FR" dirty="0" smtClean="0"/>
          </a:p>
          <a:p>
            <a:pPr algn="ctr"/>
            <a:endParaRPr lang="fr-FR" b="1" dirty="0" smtClean="0"/>
          </a:p>
          <a:p>
            <a:pPr algn="ctr"/>
            <a:endParaRPr lang="fr-FR" b="1" dirty="0" smtClean="0"/>
          </a:p>
          <a:p>
            <a:pPr algn="ctr"/>
            <a:r>
              <a:rPr lang="fr-FR" b="1" dirty="0" smtClean="0"/>
              <a:t>C’est le contrôle top-down.</a:t>
            </a:r>
            <a:endParaRPr lang="fr-FR" dirty="0" smtClean="0"/>
          </a:p>
          <a:p>
            <a:pPr algn="ctr"/>
            <a:endParaRPr lang="fr-FR" dirty="0"/>
          </a:p>
        </p:txBody>
      </p:sp>
      <p:sp>
        <p:nvSpPr>
          <p:cNvPr id="4" name="Flèche vers le bas 3"/>
          <p:cNvSpPr/>
          <p:nvPr/>
        </p:nvSpPr>
        <p:spPr>
          <a:xfrm>
            <a:off x="4286248" y="4084482"/>
            <a:ext cx="78581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Exemple : </a:t>
            </a:r>
            <a:endParaRPr lang="fr-FR" dirty="0"/>
          </a:p>
        </p:txBody>
      </p:sp>
      <p:sp>
        <p:nvSpPr>
          <p:cNvPr id="3" name="Espace réservé du contenu 2"/>
          <p:cNvSpPr>
            <a:spLocks noGrp="1"/>
          </p:cNvSpPr>
          <p:nvPr>
            <p:ph idx="1"/>
          </p:nvPr>
        </p:nvSpPr>
        <p:spPr>
          <a:xfrm>
            <a:off x="0" y="3089671"/>
            <a:ext cx="8686800" cy="4625609"/>
          </a:xfrm>
        </p:spPr>
        <p:txBody>
          <a:bodyPr>
            <a:normAutofit/>
          </a:bodyPr>
          <a:lstStyle/>
          <a:p>
            <a:pPr algn="ctr"/>
            <a:r>
              <a:rPr lang="fr-FR" dirty="0" smtClean="0"/>
              <a:t>Effet régulateur d’une population de carnivores (loups) sur une population de proies (lièvres).</a:t>
            </a:r>
          </a:p>
          <a:p>
            <a:pPr algn="ctr"/>
            <a:endParaRPr lang="fr-FR"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1775191"/>
            <a:ext cx="9144000" cy="4625609"/>
          </a:xfrm>
        </p:spPr>
        <p:txBody>
          <a:bodyPr/>
          <a:lstStyle/>
          <a:p>
            <a:pPr algn="just"/>
            <a:r>
              <a:rPr lang="fr-FR" dirty="0" smtClean="0"/>
              <a:t>Les deux contrôles interviennent simultanément dans les écosystèmes et peuvent être complémentaires.</a:t>
            </a:r>
          </a:p>
          <a:p>
            <a:pPr algn="just"/>
            <a:endParaRPr lang="fr-FR" dirty="0" smtClean="0"/>
          </a:p>
          <a:p>
            <a:pPr algn="just"/>
            <a:r>
              <a:rPr lang="fr-FR" dirty="0" smtClean="0"/>
              <a:t>Les modifications par l’homme d’un niveau trophique peuvent amplifier l’un ou l’autre des deux contrôles et entrainer une instabilité de l’écosystème.</a:t>
            </a:r>
          </a:p>
          <a:p>
            <a:pPr algn="just"/>
            <a:endParaRPr lang="fr-FR"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dirty="0" smtClean="0"/>
              <a:t/>
            </a:r>
            <a:br>
              <a:rPr lang="fr-FR" dirty="0" smtClean="0"/>
            </a:br>
            <a:r>
              <a:rPr lang="fr-FR" dirty="0" smtClean="0"/>
              <a:t>4.5.Cycles biogéochimiques </a:t>
            </a:r>
            <a:br>
              <a:rPr lang="fr-FR" dirty="0" smtClean="0"/>
            </a:br>
            <a:endParaRPr lang="fr-FR" dirty="0"/>
          </a:p>
        </p:txBody>
      </p:sp>
      <p:sp>
        <p:nvSpPr>
          <p:cNvPr id="3" name="Espace réservé du contenu 2"/>
          <p:cNvSpPr>
            <a:spLocks noGrp="1"/>
          </p:cNvSpPr>
          <p:nvPr>
            <p:ph idx="1"/>
          </p:nvPr>
        </p:nvSpPr>
        <p:spPr>
          <a:xfrm>
            <a:off x="357158" y="2589605"/>
            <a:ext cx="8229600" cy="4625609"/>
          </a:xfrm>
        </p:spPr>
        <p:txBody>
          <a:bodyPr/>
          <a:lstStyle/>
          <a:p>
            <a:pPr algn="just"/>
            <a:r>
              <a:rPr lang="fr-FR" dirty="0" smtClean="0"/>
              <a:t>Il existe une circulation de la matière dans chaque écosystème où des molécules ou des éléments chimiques, reviennent sans cesse à leur point de départ et que l’on peut qualifier de cyclique.</a:t>
            </a:r>
          </a:p>
          <a:p>
            <a:pPr algn="just"/>
            <a:endParaRPr lang="fr-FR"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 y="2632471"/>
            <a:ext cx="9144000" cy="5082809"/>
          </a:xfrm>
        </p:spPr>
        <p:txBody>
          <a:bodyPr>
            <a:normAutofit/>
          </a:bodyPr>
          <a:lstStyle/>
          <a:p>
            <a:pPr algn="ctr">
              <a:buNone/>
            </a:pPr>
            <a:r>
              <a:rPr lang="fr-FR" dirty="0" smtClean="0"/>
              <a:t>Le passage alternatif des éléments, ou molécules, entre milieu inorganique et matière vivante,                      est appelé cycle </a:t>
            </a:r>
            <a:r>
              <a:rPr lang="fr-FR" b="1" dirty="0" smtClean="0"/>
              <a:t>biogéochimique</a:t>
            </a:r>
            <a:r>
              <a:rPr lang="fr-FR" dirty="0" smtClean="0"/>
              <a:t>. </a:t>
            </a:r>
            <a:endParaRPr lang="fr-F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7772400" cy="914400"/>
          </a:xfrm>
        </p:spPr>
        <p:txBody>
          <a:bodyPr>
            <a:noAutofit/>
          </a:bodyPr>
          <a:lstStyle/>
          <a:p>
            <a:pPr algn="ctr"/>
            <a:r>
              <a:rPr lang="en-US" sz="3500" dirty="0">
                <a:latin typeface="Calibri" pitchFamily="34" charset="0"/>
                <a:cs typeface="Calibri" pitchFamily="34" charset="0"/>
              </a:rPr>
              <a:t>Les </a:t>
            </a:r>
            <a:r>
              <a:rPr lang="en-US" sz="3500" dirty="0" err="1">
                <a:latin typeface="Calibri" pitchFamily="34" charset="0"/>
                <a:cs typeface="Calibri" pitchFamily="34" charset="0"/>
              </a:rPr>
              <a:t>écosystèmes</a:t>
            </a:r>
            <a:r>
              <a:rPr lang="en-US" sz="3500" dirty="0">
                <a:latin typeface="Calibri" pitchFamily="34" charset="0"/>
                <a:cs typeface="Calibri" pitchFamily="34" charset="0"/>
              </a:rPr>
              <a:t> </a:t>
            </a:r>
            <a:r>
              <a:rPr lang="en-US" sz="3500" dirty="0" err="1">
                <a:latin typeface="Calibri" pitchFamily="34" charset="0"/>
                <a:cs typeface="Calibri" pitchFamily="34" charset="0"/>
              </a:rPr>
              <a:t>sont</a:t>
            </a:r>
            <a:r>
              <a:rPr lang="en-US" sz="3500" dirty="0">
                <a:latin typeface="Calibri" pitchFamily="34" charset="0"/>
                <a:cs typeface="Calibri" pitchFamily="34" charset="0"/>
              </a:rPr>
              <a:t> </a:t>
            </a:r>
            <a:r>
              <a:rPr lang="en-US" sz="3500" dirty="0" err="1">
                <a:latin typeface="Calibri" pitchFamily="34" charset="0"/>
                <a:cs typeface="Calibri" pitchFamily="34" charset="0"/>
              </a:rPr>
              <a:t>souvent</a:t>
            </a:r>
            <a:r>
              <a:rPr lang="en-US" sz="3500" dirty="0">
                <a:latin typeface="Calibri" pitchFamily="34" charset="0"/>
                <a:cs typeface="Calibri" pitchFamily="34" charset="0"/>
              </a:rPr>
              <a:t> </a:t>
            </a:r>
            <a:r>
              <a:rPr lang="en-US" sz="3500" dirty="0" err="1">
                <a:latin typeface="Calibri" pitchFamily="34" charset="0"/>
                <a:cs typeface="Calibri" pitchFamily="34" charset="0"/>
              </a:rPr>
              <a:t>classés</a:t>
            </a:r>
            <a:r>
              <a:rPr lang="en-US" sz="3500" dirty="0">
                <a:latin typeface="Calibri" pitchFamily="34" charset="0"/>
                <a:cs typeface="Calibri" pitchFamily="34" charset="0"/>
              </a:rPr>
              <a:t> par </a:t>
            </a:r>
            <a:r>
              <a:rPr lang="fr-FR" sz="3500" dirty="0" smtClean="0">
                <a:latin typeface="Calibri" pitchFamily="34" charset="0"/>
                <a:cs typeface="Calibri" pitchFamily="34" charset="0"/>
              </a:rPr>
              <a:t>référence</a:t>
            </a:r>
            <a:r>
              <a:rPr lang="en-US" sz="3500" dirty="0" smtClean="0">
                <a:latin typeface="Calibri" pitchFamily="34" charset="0"/>
                <a:cs typeface="Calibri" pitchFamily="34" charset="0"/>
              </a:rPr>
              <a:t> </a:t>
            </a:r>
            <a:r>
              <a:rPr lang="en-US" sz="3500" dirty="0">
                <a:latin typeface="Calibri" pitchFamily="34" charset="0"/>
                <a:cs typeface="Calibri" pitchFamily="34" charset="0"/>
              </a:rPr>
              <a:t>aux biotopes </a:t>
            </a:r>
            <a:r>
              <a:rPr lang="en-US" sz="3500" dirty="0" err="1">
                <a:latin typeface="Calibri" pitchFamily="34" charset="0"/>
                <a:cs typeface="Calibri" pitchFamily="34" charset="0"/>
              </a:rPr>
              <a:t>concernés</a:t>
            </a:r>
            <a:r>
              <a:rPr lang="en-US" sz="3500" dirty="0">
                <a:latin typeface="Calibri" pitchFamily="34" charset="0"/>
                <a:cs typeface="Calibri" pitchFamily="34" charset="0"/>
              </a:rPr>
              <a:t>.</a:t>
            </a:r>
            <a:endParaRPr lang="fr-FR" sz="3500" dirty="0">
              <a:latin typeface="Calibri" pitchFamily="34" charset="0"/>
              <a:cs typeface="Calibri" pitchFamily="34" charset="0"/>
            </a:endParaRPr>
          </a:p>
        </p:txBody>
      </p:sp>
      <p:sp>
        <p:nvSpPr>
          <p:cNvPr id="3" name="Espace réservé du contenu 2"/>
          <p:cNvSpPr>
            <a:spLocks noGrp="1"/>
          </p:cNvSpPr>
          <p:nvPr>
            <p:ph idx="1"/>
          </p:nvPr>
        </p:nvSpPr>
        <p:spPr>
          <a:xfrm>
            <a:off x="457200" y="1827727"/>
            <a:ext cx="8229600" cy="4625609"/>
          </a:xfrm>
        </p:spPr>
        <p:txBody>
          <a:bodyPr>
            <a:normAutofit fontScale="92500" lnSpcReduction="10000"/>
          </a:bodyPr>
          <a:lstStyle/>
          <a:p>
            <a:pPr algn="just" latinLnBrk="1"/>
            <a:r>
              <a:rPr lang="fr-FR" b="1" dirty="0"/>
              <a:t>Écosystèmes continentaux </a:t>
            </a:r>
            <a:r>
              <a:rPr lang="fr-FR" b="1" dirty="0" smtClean="0"/>
              <a:t>(terrestres</a:t>
            </a:r>
            <a:r>
              <a:rPr lang="fr-FR" b="1" dirty="0"/>
              <a:t>) </a:t>
            </a:r>
            <a:r>
              <a:rPr lang="fr-FR" b="1" dirty="0" smtClean="0"/>
              <a:t>:</a:t>
            </a:r>
          </a:p>
          <a:p>
            <a:pPr marL="68580" indent="0" algn="just" latinLnBrk="1">
              <a:buNone/>
            </a:pPr>
            <a:r>
              <a:rPr lang="fr-FR" dirty="0" smtClean="0"/>
              <a:t>écosystèmes </a:t>
            </a:r>
            <a:r>
              <a:rPr lang="fr-FR" dirty="0"/>
              <a:t>forestiers (</a:t>
            </a:r>
            <a:r>
              <a:rPr lang="fr-FR" dirty="0" smtClean="0"/>
              <a:t>forêts) ; écosystèmes                          </a:t>
            </a:r>
            <a:r>
              <a:rPr lang="fr-FR" dirty="0" err="1" smtClean="0"/>
              <a:t>prairiaux</a:t>
            </a:r>
            <a:r>
              <a:rPr lang="fr-FR" dirty="0" smtClean="0"/>
              <a:t> </a:t>
            </a:r>
            <a:r>
              <a:rPr lang="fr-FR" dirty="0"/>
              <a:t>(</a:t>
            </a:r>
            <a:r>
              <a:rPr lang="fr-FR" dirty="0" smtClean="0"/>
              <a:t>prairies) ; agroécosystèmes </a:t>
            </a:r>
            <a:r>
              <a:rPr lang="fr-FR" dirty="0"/>
              <a:t>(systèmes </a:t>
            </a:r>
            <a:r>
              <a:rPr lang="fr-FR" dirty="0" smtClean="0"/>
              <a:t>                   agricoles);</a:t>
            </a:r>
          </a:p>
          <a:p>
            <a:pPr marL="68580" indent="0" algn="just" latinLnBrk="1">
              <a:buNone/>
            </a:pPr>
            <a:endParaRPr lang="fr-FR" dirty="0"/>
          </a:p>
          <a:p>
            <a:pPr algn="just" latinLnBrk="1"/>
            <a:r>
              <a:rPr lang="fr-FR" b="1" dirty="0" smtClean="0"/>
              <a:t>Écosystèmes </a:t>
            </a:r>
            <a:r>
              <a:rPr lang="fr-FR" b="1" dirty="0"/>
              <a:t>des eaux </a:t>
            </a:r>
            <a:r>
              <a:rPr lang="fr-FR" b="1" dirty="0" smtClean="0"/>
              <a:t>continentales</a:t>
            </a:r>
            <a:r>
              <a:rPr lang="fr-FR" dirty="0" smtClean="0"/>
              <a:t> : </a:t>
            </a:r>
          </a:p>
          <a:p>
            <a:pPr marL="118872" indent="0" algn="just" latinLnBrk="1">
              <a:buNone/>
            </a:pPr>
            <a:r>
              <a:rPr lang="fr-FR" dirty="0" smtClean="0"/>
              <a:t>écosystèmes </a:t>
            </a:r>
            <a:r>
              <a:rPr lang="fr-FR" dirty="0" err="1"/>
              <a:t>lentiques</a:t>
            </a:r>
            <a:r>
              <a:rPr lang="fr-FR" dirty="0"/>
              <a:t> (lacs, </a:t>
            </a:r>
            <a:r>
              <a:rPr lang="fr-FR" dirty="0" smtClean="0"/>
              <a:t>étangs) ;écosystèmes </a:t>
            </a:r>
            <a:r>
              <a:rPr lang="fr-FR" dirty="0" err="1"/>
              <a:t>lotiques</a:t>
            </a:r>
            <a:r>
              <a:rPr lang="fr-FR" dirty="0"/>
              <a:t> (rivières, fleuves) ; </a:t>
            </a:r>
            <a:endParaRPr lang="fr-FR" dirty="0" smtClean="0"/>
          </a:p>
          <a:p>
            <a:pPr algn="just" latinLnBrk="1"/>
            <a:endParaRPr lang="fr-FR" dirty="0"/>
          </a:p>
          <a:p>
            <a:pPr algn="just"/>
            <a:r>
              <a:rPr lang="en-US" b="1" dirty="0" err="1" smtClean="0"/>
              <a:t>Écosystèmes</a:t>
            </a:r>
            <a:r>
              <a:rPr lang="en-US" b="1" dirty="0" smtClean="0"/>
              <a:t> </a:t>
            </a:r>
            <a:r>
              <a:rPr lang="en-US" b="1" dirty="0" err="1"/>
              <a:t>océaniques</a:t>
            </a:r>
            <a:r>
              <a:rPr lang="en-US" dirty="0"/>
              <a:t> </a:t>
            </a:r>
            <a:r>
              <a:rPr lang="en-US" dirty="0" smtClean="0"/>
              <a:t>: </a:t>
            </a:r>
            <a:r>
              <a:rPr lang="fr-FR" dirty="0" smtClean="0"/>
              <a:t>mers</a:t>
            </a:r>
            <a:r>
              <a:rPr lang="en-US" dirty="0" smtClean="0"/>
              <a:t>, </a:t>
            </a:r>
            <a:r>
              <a:rPr lang="en-US" dirty="0" err="1" smtClean="0"/>
              <a:t>océans</a:t>
            </a:r>
            <a:r>
              <a:rPr lang="en-US" dirty="0" smtClean="0"/>
              <a:t>.</a:t>
            </a:r>
            <a:endParaRPr lang="fr-FR" dirty="0"/>
          </a:p>
        </p:txBody>
      </p:sp>
    </p:spTree>
    <p:extLst>
      <p:ext uri="{BB962C8B-B14F-4D97-AF65-F5344CB8AC3E}">
        <p14:creationId xmlns:p14="http://schemas.microsoft.com/office/powerpoint/2010/main" val="424921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1" algn="ctr" rtl="0">
              <a:spcBef>
                <a:spcPct val="0"/>
              </a:spcBef>
            </a:pPr>
            <a:r>
              <a:rPr lang="fr-FR" sz="4400" b="1" dirty="0" smtClean="0">
                <a:solidFill>
                  <a:srgbClr val="7BF616"/>
                </a:solidFill>
              </a:rPr>
              <a:t/>
            </a:r>
            <a:br>
              <a:rPr lang="fr-FR" sz="4400" b="1" dirty="0" smtClean="0">
                <a:solidFill>
                  <a:srgbClr val="7BF616"/>
                </a:solidFill>
              </a:rPr>
            </a:br>
            <a:r>
              <a:rPr lang="fr-FR" sz="4400" b="1" dirty="0" smtClean="0">
                <a:solidFill>
                  <a:srgbClr val="7BF616"/>
                </a:solidFill>
              </a:rPr>
              <a:t>4.5.1. Cycle </a:t>
            </a:r>
            <a:r>
              <a:rPr lang="fr-FR" sz="4400" b="1" dirty="0">
                <a:solidFill>
                  <a:srgbClr val="7BF616"/>
                </a:solidFill>
              </a:rPr>
              <a:t>de l'eau </a:t>
            </a:r>
            <a:r>
              <a:rPr lang="fr-FR" sz="4400" dirty="0">
                <a:solidFill>
                  <a:srgbClr val="7BF616"/>
                </a:solidFill>
              </a:rPr>
              <a:t/>
            </a:r>
            <a:br>
              <a:rPr lang="fr-FR" sz="4400" dirty="0">
                <a:solidFill>
                  <a:srgbClr val="7BF616"/>
                </a:solidFill>
              </a:rPr>
            </a:br>
            <a:endParaRPr lang="fr-FR" sz="4400" dirty="0">
              <a:solidFill>
                <a:srgbClr val="7BF616"/>
              </a:solidFill>
            </a:endParaRPr>
          </a:p>
        </p:txBody>
      </p:sp>
      <p:sp>
        <p:nvSpPr>
          <p:cNvPr id="3" name="Espace réservé du contenu 2"/>
          <p:cNvSpPr>
            <a:spLocks noGrp="1"/>
          </p:cNvSpPr>
          <p:nvPr>
            <p:ph idx="1"/>
          </p:nvPr>
        </p:nvSpPr>
        <p:spPr>
          <a:xfrm>
            <a:off x="0" y="2732481"/>
            <a:ext cx="9144000" cy="4625609"/>
          </a:xfrm>
        </p:spPr>
        <p:txBody>
          <a:bodyPr>
            <a:normAutofit/>
          </a:bodyPr>
          <a:lstStyle/>
          <a:p>
            <a:pPr algn="ctr"/>
            <a:r>
              <a:rPr lang="fr-FR" dirty="0" smtClean="0"/>
              <a:t>Consiste en un échange d'eau entre les différents compartiments de la  Terre : hydrosphère, atmosphère et lithosphère.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1500175"/>
            <a:ext cx="9144000" cy="5357826"/>
          </a:xfrm>
        </p:spPr>
        <p:txBody>
          <a:bodyPr>
            <a:normAutofit fontScale="85000" lnSpcReduction="20000"/>
          </a:bodyPr>
          <a:lstStyle/>
          <a:p>
            <a:pPr algn="just"/>
            <a:r>
              <a:rPr lang="fr-FR" dirty="0" smtClean="0"/>
              <a:t>Sous l'effet de la chaleur du soleil, l'eau des mers, des fleuves et des lacs s'évapore. </a:t>
            </a:r>
          </a:p>
          <a:p>
            <a:pPr algn="just">
              <a:buNone/>
            </a:pPr>
            <a:endParaRPr lang="fr-FR" dirty="0" smtClean="0"/>
          </a:p>
          <a:p>
            <a:pPr algn="just"/>
            <a:r>
              <a:rPr lang="fr-FR" dirty="0" smtClean="0"/>
              <a:t>L’eau transpirée par les végétaux (évapotranspiration) s’évapore également. </a:t>
            </a:r>
          </a:p>
          <a:p>
            <a:pPr algn="just">
              <a:buNone/>
            </a:pPr>
            <a:endParaRPr lang="fr-FR" dirty="0" smtClean="0"/>
          </a:p>
          <a:p>
            <a:pPr algn="just"/>
            <a:r>
              <a:rPr lang="fr-FR" dirty="0" smtClean="0"/>
              <a:t>Cette eau rejoint alors l'atmosphère sous forme de vapeur d'eau (nuages). </a:t>
            </a:r>
          </a:p>
          <a:p>
            <a:pPr algn="just"/>
            <a:endParaRPr lang="fr-FR" dirty="0" smtClean="0"/>
          </a:p>
          <a:p>
            <a:pPr algn="just"/>
            <a:r>
              <a:rPr lang="fr-FR" dirty="0" smtClean="0"/>
              <a:t>Lorsque les nuages (poussés par le vent) traversent des régions froides, la vapeur d'eau se condense, et  retombe sur le sol sous forme de pluie, de neige ou de grêle. </a:t>
            </a:r>
          </a:p>
          <a:p>
            <a:pPr algn="just">
              <a:buNone/>
            </a:pPr>
            <a:endParaRPr lang="fr-FR" dirty="0" smtClean="0"/>
          </a:p>
          <a:p>
            <a:pPr algn="just"/>
            <a:r>
              <a:rPr lang="fr-FR" dirty="0" smtClean="0"/>
              <a:t>Les 7/9 du volume total de ces précipitations retombent à la surface des océans et les 2/9 seulement sur les continents. </a:t>
            </a:r>
          </a:p>
          <a:p>
            <a:pPr algn="just"/>
            <a:endParaRPr lang="fr-FR" dirty="0" smtClean="0"/>
          </a:p>
          <a:p>
            <a:pPr algn="just"/>
            <a:endParaRPr lang="fr-FR"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08" y="1643050"/>
            <a:ext cx="9144000" cy="5082809"/>
          </a:xfrm>
        </p:spPr>
        <p:txBody>
          <a:bodyPr>
            <a:normAutofit fontScale="70000" lnSpcReduction="20000"/>
          </a:bodyPr>
          <a:lstStyle/>
          <a:p>
            <a:pPr algn="just">
              <a:buNone/>
            </a:pPr>
            <a:r>
              <a:rPr lang="fr-FR" dirty="0" smtClean="0"/>
              <a:t>    La circulation de l'eau dans la lithosphère emprunte trois voies :</a:t>
            </a:r>
          </a:p>
          <a:p>
            <a:pPr marL="118872" indent="0" algn="just">
              <a:buNone/>
            </a:pPr>
            <a:endParaRPr lang="fr-FR" dirty="0"/>
          </a:p>
          <a:p>
            <a:pPr algn="just"/>
            <a:r>
              <a:rPr lang="fr-FR" b="1" dirty="0" smtClean="0"/>
              <a:t>Ruissellement :</a:t>
            </a:r>
            <a:r>
              <a:rPr lang="fr-FR" dirty="0" smtClean="0"/>
              <a:t> phénomène d'écoulement des eaux à la surface des sols.</a:t>
            </a:r>
            <a:r>
              <a:rPr lang="fr-FR" b="1" dirty="0" smtClean="0"/>
              <a:t> </a:t>
            </a:r>
            <a:r>
              <a:rPr lang="fr-FR" dirty="0" smtClean="0"/>
              <a:t>Il assure l’alimentation des cours d’eaux qui restituent en dernier lieu ce volume d’eau à l’océan mondial.</a:t>
            </a:r>
          </a:p>
          <a:p>
            <a:pPr algn="just"/>
            <a:endParaRPr lang="fr-FR" b="1" dirty="0" smtClean="0"/>
          </a:p>
          <a:p>
            <a:pPr algn="just"/>
            <a:r>
              <a:rPr lang="fr-FR" b="1" dirty="0" smtClean="0"/>
              <a:t>Evaporation et évapotranspiration : </a:t>
            </a:r>
            <a:r>
              <a:rPr lang="fr-FR" dirty="0" smtClean="0"/>
              <a:t>Somme de la quantité d’eau transpirée par les plantes et évaporée par les sols, joue un rôle essentiel dans le cycle de l’eau sur les continents. Il s’évapore en effet jusqu’à 50 tonnes d’eau chaque année d’un hectare de forêt feuillue. </a:t>
            </a:r>
          </a:p>
          <a:p>
            <a:pPr lvl="0" algn="just">
              <a:buNone/>
            </a:pPr>
            <a:endParaRPr lang="fr-FR" dirty="0" smtClean="0"/>
          </a:p>
          <a:p>
            <a:pPr lvl="0" algn="just">
              <a:buNone/>
            </a:pPr>
            <a:endParaRPr lang="fr-FR" dirty="0" smtClean="0"/>
          </a:p>
          <a:p>
            <a:pPr lvl="0" latinLnBrk="1"/>
            <a:r>
              <a:rPr lang="fr-FR" b="1" dirty="0"/>
              <a:t>P</a:t>
            </a:r>
            <a:r>
              <a:rPr lang="fr-FR" b="1" dirty="0" smtClean="0"/>
              <a:t>ercolation (infiltration) : </a:t>
            </a:r>
            <a:r>
              <a:rPr lang="fr-FR" dirty="0"/>
              <a:t>Constitue le phénomène opposé de </a:t>
            </a:r>
            <a:r>
              <a:rPr lang="fr-FR" dirty="0" smtClean="0"/>
              <a:t>                                   l’évaporation. </a:t>
            </a:r>
            <a:r>
              <a:rPr lang="fr-FR" dirty="0"/>
              <a:t>Phénomène </a:t>
            </a:r>
            <a:r>
              <a:rPr lang="fr-FR" dirty="0" smtClean="0"/>
              <a:t>de migration de l'eau à travers les  sols                  (Perméables). L’infiltration assure l'alimentation des nappes  phréatiques.</a:t>
            </a:r>
            <a:endParaRPr lang="fr-FR"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MOZZ2FR\Dropbox\Nouveau document 2017-04-08_5.jpg"/>
          <p:cNvPicPr/>
          <p:nvPr/>
        </p:nvPicPr>
        <p:blipFill>
          <a:blip r:embed="rId2"/>
          <a:srcRect/>
          <a:stretch>
            <a:fillRect/>
          </a:stretch>
        </p:blipFill>
        <p:spPr bwMode="auto">
          <a:xfrm>
            <a:off x="19101" y="1340767"/>
            <a:ext cx="9124899" cy="5517233"/>
          </a:xfrm>
          <a:prstGeom prst="rect">
            <a:avLst/>
          </a:prstGeom>
          <a:noFill/>
          <a:ln w="9525">
            <a:solidFill>
              <a:schemeClr val="tx1"/>
            </a:solidFill>
            <a:miter lim="800000"/>
            <a:headEnd/>
            <a:tailEnd/>
          </a:ln>
        </p:spPr>
      </p:pic>
      <p:sp>
        <p:nvSpPr>
          <p:cNvPr id="5" name="Rectangle 4"/>
          <p:cNvSpPr/>
          <p:nvPr/>
        </p:nvSpPr>
        <p:spPr>
          <a:xfrm>
            <a:off x="1475656" y="454496"/>
            <a:ext cx="6636240" cy="553998"/>
          </a:xfrm>
          <a:prstGeom prst="rect">
            <a:avLst/>
          </a:prstGeom>
        </p:spPr>
        <p:txBody>
          <a:bodyPr wrap="none">
            <a:spAutoFit/>
          </a:bodyPr>
          <a:lstStyle/>
          <a:p>
            <a:pPr latinLnBrk="1"/>
            <a:r>
              <a:rPr lang="fr-FR" sz="3000" b="1" i="1" dirty="0">
                <a:solidFill>
                  <a:schemeClr val="bg1"/>
                </a:solidFill>
              </a:rPr>
              <a:t>Figure 1: </a:t>
            </a:r>
            <a:r>
              <a:rPr lang="fr-FR" sz="3000" i="1" dirty="0">
                <a:solidFill>
                  <a:schemeClr val="bg1"/>
                </a:solidFill>
              </a:rPr>
              <a:t>Cycle de l'eau (Berg et al., 2009).</a:t>
            </a:r>
            <a:endParaRPr lang="fr-FR" sz="3000" dirty="0">
              <a:solidFill>
                <a:schemeClr val="bg1"/>
              </a:solidFill>
            </a:endParaRPr>
          </a:p>
        </p:txBody>
      </p:sp>
    </p:spTree>
    <p:extLst>
      <p:ext uri="{BB962C8B-B14F-4D97-AF65-F5344CB8AC3E}">
        <p14:creationId xmlns:p14="http://schemas.microsoft.com/office/powerpoint/2010/main" val="387921008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4.5.2. Cycle du carbone</a:t>
            </a:r>
            <a:endParaRPr lang="fr-FR" dirty="0"/>
          </a:p>
        </p:txBody>
      </p:sp>
      <p:sp>
        <p:nvSpPr>
          <p:cNvPr id="3" name="Espace réservé du contenu 2"/>
          <p:cNvSpPr>
            <a:spLocks noGrp="1"/>
          </p:cNvSpPr>
          <p:nvPr>
            <p:ph idx="1"/>
          </p:nvPr>
        </p:nvSpPr>
        <p:spPr>
          <a:xfrm>
            <a:off x="-108520" y="1775191"/>
            <a:ext cx="9145016" cy="4625609"/>
          </a:xfrm>
        </p:spPr>
        <p:txBody>
          <a:bodyPr>
            <a:normAutofit fontScale="70000" lnSpcReduction="20000"/>
          </a:bodyPr>
          <a:lstStyle/>
          <a:p>
            <a:pPr algn="just"/>
            <a:r>
              <a:rPr lang="fr-FR" dirty="0"/>
              <a:t>Le carbone est le plus important des éléments chimiques caractérisant le </a:t>
            </a:r>
            <a:r>
              <a:rPr lang="fr-FR" dirty="0" smtClean="0"/>
              <a:t>monde </a:t>
            </a:r>
            <a:r>
              <a:rPr lang="fr-FR" dirty="0"/>
              <a:t>vivant. </a:t>
            </a:r>
            <a:endParaRPr lang="fr-FR" dirty="0" smtClean="0"/>
          </a:p>
          <a:p>
            <a:pPr algn="just"/>
            <a:endParaRPr lang="fr-FR" dirty="0"/>
          </a:p>
          <a:p>
            <a:pPr algn="just"/>
            <a:r>
              <a:rPr lang="fr-FR" dirty="0"/>
              <a:t>I</a:t>
            </a:r>
            <a:r>
              <a:rPr lang="fr-FR" dirty="0" smtClean="0"/>
              <a:t>l </a:t>
            </a:r>
            <a:r>
              <a:rPr lang="fr-FR" dirty="0"/>
              <a:t>existe trois réservoirs de carbone : L'atmosphère, les océans et la biosphère continentale. </a:t>
            </a:r>
            <a:endParaRPr lang="fr-FR" dirty="0" smtClean="0"/>
          </a:p>
          <a:p>
            <a:pPr algn="just"/>
            <a:endParaRPr lang="fr-FR" dirty="0"/>
          </a:p>
          <a:p>
            <a:pPr algn="just"/>
            <a:r>
              <a:rPr lang="fr-FR" dirty="0" smtClean="0"/>
              <a:t>Les </a:t>
            </a:r>
            <a:r>
              <a:rPr lang="fr-FR" dirty="0"/>
              <a:t>échanges entre l'atmosphère et la biosphère sont essentiellement liés à l'activité des êtres </a:t>
            </a:r>
            <a:r>
              <a:rPr lang="fr-FR" dirty="0" smtClean="0"/>
              <a:t>vivants</a:t>
            </a:r>
            <a:r>
              <a:rPr lang="fr-FR" dirty="0"/>
              <a:t> </a:t>
            </a:r>
            <a:r>
              <a:rPr lang="fr-FR" dirty="0" smtClean="0"/>
              <a:t>(Fixation du carbone lors </a:t>
            </a:r>
            <a:r>
              <a:rPr lang="fr-FR" dirty="0"/>
              <a:t>de la photosynthèse</a:t>
            </a:r>
            <a:r>
              <a:rPr lang="fr-FR" dirty="0" smtClean="0"/>
              <a:t>, et son transfert  à travers les réseaux trophiques). </a:t>
            </a:r>
          </a:p>
          <a:p>
            <a:pPr algn="just"/>
            <a:endParaRPr lang="fr-FR" dirty="0"/>
          </a:p>
          <a:p>
            <a:pPr algn="just"/>
            <a:r>
              <a:rPr lang="fr-FR" dirty="0" smtClean="0"/>
              <a:t>A </a:t>
            </a:r>
            <a:r>
              <a:rPr lang="fr-FR" dirty="0"/>
              <a:t>l'opposé, d'autres échanges biochimiques vont équilibrer ces prélèvements en rejetant dans l'atmosphère un flux identique de carbone : 100 Gt (Gigatonnes) issu  de la respiration cellulaire et la fermentation (Décomposition de la matière organique).</a:t>
            </a:r>
          </a:p>
        </p:txBody>
      </p:sp>
    </p:spTree>
    <p:extLst>
      <p:ext uri="{BB962C8B-B14F-4D97-AF65-F5344CB8AC3E}">
        <p14:creationId xmlns:p14="http://schemas.microsoft.com/office/powerpoint/2010/main" val="404729929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520" y="1775191"/>
            <a:ext cx="9252520" cy="4625609"/>
          </a:xfrm>
        </p:spPr>
        <p:txBody>
          <a:bodyPr>
            <a:noAutofit/>
          </a:bodyPr>
          <a:lstStyle/>
          <a:p>
            <a:pPr algn="just" latinLnBrk="1"/>
            <a:r>
              <a:rPr lang="fr-FR" sz="2400" dirty="0"/>
              <a:t>De même, les éruptions volcaniques, les industries et </a:t>
            </a:r>
            <a:r>
              <a:rPr lang="fr-FR" sz="2400" dirty="0" smtClean="0"/>
              <a:t>les véhicules </a:t>
            </a:r>
            <a:r>
              <a:rPr lang="fr-FR" sz="2400" dirty="0"/>
              <a:t>de transports, rejettent du (CO</a:t>
            </a:r>
            <a:r>
              <a:rPr lang="fr-FR" sz="2400" baseline="-25000" dirty="0"/>
              <a:t>2)</a:t>
            </a:r>
            <a:r>
              <a:rPr lang="fr-FR" sz="2400" dirty="0"/>
              <a:t> dans </a:t>
            </a:r>
            <a:r>
              <a:rPr lang="fr-FR" sz="2400" dirty="0" smtClean="0"/>
              <a:t>l'atmosphère.</a:t>
            </a:r>
          </a:p>
          <a:p>
            <a:pPr marL="118872" indent="0" algn="just" latinLnBrk="1">
              <a:buNone/>
            </a:pPr>
            <a:endParaRPr lang="fr-FR" sz="2400" dirty="0"/>
          </a:p>
          <a:p>
            <a:pPr algn="just" latinLnBrk="1"/>
            <a:r>
              <a:rPr lang="fr-FR" sz="2400" dirty="0"/>
              <a:t>Quant aux flux du carbone entre l'air et l'eau des océans, ils </a:t>
            </a:r>
            <a:r>
              <a:rPr lang="fr-FR" sz="2400" dirty="0" smtClean="0"/>
              <a:t>sont                     équilibrés </a:t>
            </a:r>
            <a:r>
              <a:rPr lang="fr-FR" sz="2400" dirty="0"/>
              <a:t>et du même ordre. Les </a:t>
            </a:r>
            <a:r>
              <a:rPr lang="fr-FR" sz="2400" dirty="0" smtClean="0"/>
              <a:t>échanges physicochimiques aux                              </a:t>
            </a:r>
            <a:r>
              <a:rPr lang="fr-FR" sz="2400" dirty="0"/>
              <a:t>interfaces des deux éléments font </a:t>
            </a:r>
            <a:r>
              <a:rPr lang="fr-FR" sz="2400" dirty="0" smtClean="0"/>
              <a:t>apparaitre </a:t>
            </a:r>
            <a:r>
              <a:rPr lang="fr-FR" sz="2400" dirty="0"/>
              <a:t>un rejet de 100 Gt de </a:t>
            </a:r>
            <a:r>
              <a:rPr lang="fr-FR" sz="2400" dirty="0" smtClean="0"/>
              <a:t>             (</a:t>
            </a:r>
            <a:r>
              <a:rPr lang="fr-FR" sz="2400" dirty="0"/>
              <a:t>CO</a:t>
            </a:r>
            <a:r>
              <a:rPr lang="fr-FR" sz="2400" baseline="-25000" dirty="0"/>
              <a:t>2</a:t>
            </a:r>
            <a:r>
              <a:rPr lang="fr-FR" sz="2400" dirty="0"/>
              <a:t>)</a:t>
            </a:r>
            <a:r>
              <a:rPr lang="fr-FR" sz="2400" baseline="-25000" dirty="0"/>
              <a:t> </a:t>
            </a:r>
            <a:r>
              <a:rPr lang="fr-FR" sz="2400" dirty="0"/>
              <a:t>dans l'atmosphère et une absorption identique de </a:t>
            </a:r>
            <a:r>
              <a:rPr lang="fr-FR" sz="2400" dirty="0" smtClean="0"/>
              <a:t>100 </a:t>
            </a:r>
            <a:r>
              <a:rPr lang="fr-FR" sz="2400" dirty="0"/>
              <a:t>Gt de ce gaz par l'eau. La quantité de dioxyde de carbone </a:t>
            </a:r>
            <a:r>
              <a:rPr lang="fr-FR" sz="2400" dirty="0" smtClean="0"/>
              <a:t> dissous </a:t>
            </a:r>
            <a:r>
              <a:rPr lang="fr-FR" sz="2400" dirty="0"/>
              <a:t>dans les </a:t>
            </a:r>
            <a:r>
              <a:rPr lang="fr-FR" sz="2400" dirty="0" smtClean="0"/>
              <a:t>               océans </a:t>
            </a:r>
            <a:r>
              <a:rPr lang="fr-FR" sz="2400" dirty="0"/>
              <a:t>est </a:t>
            </a:r>
            <a:r>
              <a:rPr lang="fr-FR" sz="2400" dirty="0" smtClean="0"/>
              <a:t>environ 50 fois </a:t>
            </a:r>
            <a:r>
              <a:rPr lang="fr-FR" sz="2400" dirty="0"/>
              <a:t>plus grande que celle qui est présente dans l'atmosphère.</a:t>
            </a:r>
          </a:p>
          <a:p>
            <a:pPr algn="just"/>
            <a:endParaRPr lang="fr-FR" sz="2400" dirty="0"/>
          </a:p>
        </p:txBody>
      </p:sp>
    </p:spTree>
    <p:extLst>
      <p:ext uri="{BB962C8B-B14F-4D97-AF65-F5344CB8AC3E}">
        <p14:creationId xmlns:p14="http://schemas.microsoft.com/office/powerpoint/2010/main" val="217293117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80528" y="1775191"/>
            <a:ext cx="9324528" cy="4625609"/>
          </a:xfrm>
        </p:spPr>
        <p:txBody>
          <a:bodyPr>
            <a:normAutofit/>
          </a:bodyPr>
          <a:lstStyle/>
          <a:p>
            <a:pPr marL="118872" indent="0" algn="ctr" latinLnBrk="1">
              <a:buNone/>
            </a:pPr>
            <a:r>
              <a:rPr lang="fr-FR" dirty="0" smtClean="0"/>
              <a:t>Ralentissement </a:t>
            </a:r>
            <a:r>
              <a:rPr lang="fr-FR" dirty="0"/>
              <a:t>du cycle du carbone </a:t>
            </a:r>
            <a:r>
              <a:rPr lang="fr-FR" dirty="0" smtClean="0"/>
              <a:t>dans le sol</a:t>
            </a:r>
          </a:p>
          <a:p>
            <a:pPr marL="118872" indent="0" algn="ctr" latinLnBrk="1">
              <a:buNone/>
            </a:pPr>
            <a:endParaRPr lang="fr-FR" dirty="0" smtClean="0"/>
          </a:p>
          <a:p>
            <a:pPr marL="118872" indent="0" algn="ctr" latinLnBrk="1">
              <a:buNone/>
            </a:pPr>
            <a:r>
              <a:rPr lang="fr-FR" dirty="0" smtClean="0"/>
              <a:t>Matière organique pas </a:t>
            </a:r>
            <a:r>
              <a:rPr lang="fr-FR" dirty="0"/>
              <a:t>entièrement </a:t>
            </a:r>
            <a:r>
              <a:rPr lang="fr-FR" dirty="0" smtClean="0"/>
              <a:t>minéralisée, </a:t>
            </a:r>
          </a:p>
          <a:p>
            <a:pPr marL="118872" indent="0" algn="ctr" latinLnBrk="1">
              <a:buNone/>
            </a:pPr>
            <a:r>
              <a:rPr lang="fr-FR" dirty="0" smtClean="0"/>
              <a:t>transformée </a:t>
            </a:r>
            <a:r>
              <a:rPr lang="fr-FR" dirty="0"/>
              <a:t>en </a:t>
            </a:r>
            <a:r>
              <a:rPr lang="fr-FR" dirty="0" smtClean="0"/>
              <a:t>un </a:t>
            </a:r>
            <a:r>
              <a:rPr lang="fr-FR" dirty="0"/>
              <a:t>ensemble de composés organiques acides </a:t>
            </a:r>
            <a:r>
              <a:rPr lang="fr-FR" dirty="0" smtClean="0"/>
              <a:t>accumulé </a:t>
            </a:r>
            <a:r>
              <a:rPr lang="fr-FR" dirty="0"/>
              <a:t>dans diverses formations </a:t>
            </a:r>
            <a:endParaRPr lang="fr-FR" dirty="0" smtClean="0"/>
          </a:p>
          <a:p>
            <a:pPr marL="118872" indent="0" algn="ctr" latinLnBrk="1">
              <a:buNone/>
            </a:pPr>
            <a:r>
              <a:rPr lang="fr-FR" dirty="0" smtClean="0"/>
              <a:t>sédimentaires. </a:t>
            </a:r>
          </a:p>
          <a:p>
            <a:pPr marL="118872" indent="0" algn="ctr" latinLnBrk="1">
              <a:buNone/>
            </a:pPr>
            <a:r>
              <a:rPr lang="fr-FR" dirty="0" smtClean="0"/>
              <a:t>Constitution </a:t>
            </a:r>
            <a:r>
              <a:rPr lang="fr-FR" dirty="0"/>
              <a:t>de grands dépôts de pétrole et </a:t>
            </a:r>
            <a:r>
              <a:rPr lang="fr-FR" smtClean="0"/>
              <a:t>d'autres </a:t>
            </a:r>
          </a:p>
          <a:p>
            <a:pPr marL="118872" indent="0" algn="ctr" latinLnBrk="1">
              <a:buNone/>
            </a:pPr>
            <a:r>
              <a:rPr lang="fr-FR" smtClean="0"/>
              <a:t>hydrocarbures </a:t>
            </a:r>
            <a:r>
              <a:rPr lang="fr-FR" dirty="0" smtClean="0"/>
              <a:t>fossiles </a:t>
            </a:r>
            <a:r>
              <a:rPr lang="fr-FR" b="1" dirty="0" smtClean="0"/>
              <a:t>(</a:t>
            </a:r>
            <a:r>
              <a:rPr lang="fr-FR" b="1" dirty="0"/>
              <a:t>Fig.2)</a:t>
            </a:r>
            <a:r>
              <a:rPr lang="fr-FR" dirty="0"/>
              <a:t>.</a:t>
            </a:r>
          </a:p>
        </p:txBody>
      </p:sp>
      <p:sp>
        <p:nvSpPr>
          <p:cNvPr id="4" name="Flèche vers le bas 3"/>
          <p:cNvSpPr/>
          <p:nvPr/>
        </p:nvSpPr>
        <p:spPr>
          <a:xfrm>
            <a:off x="4355976" y="2348880"/>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755076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000" i="1" dirty="0">
                <a:solidFill>
                  <a:schemeClr val="bg1"/>
                </a:solidFill>
              </a:rPr>
              <a:t>Figure 2 : Cycle du Carbone (Berg et al., 2009).</a:t>
            </a:r>
            <a:r>
              <a:rPr lang="fr-FR" sz="3000" dirty="0">
                <a:solidFill>
                  <a:schemeClr val="bg1"/>
                </a:solidFill>
              </a:rPr>
              <a:t/>
            </a:r>
            <a:br>
              <a:rPr lang="fr-FR" sz="3000" dirty="0">
                <a:solidFill>
                  <a:schemeClr val="bg1"/>
                </a:solidFill>
              </a:rPr>
            </a:br>
            <a:endParaRPr lang="fr-FR" sz="3000" dirty="0">
              <a:solidFill>
                <a:schemeClr val="bg1"/>
              </a:solidFill>
            </a:endParaRPr>
          </a:p>
        </p:txBody>
      </p:sp>
      <p:pic>
        <p:nvPicPr>
          <p:cNvPr id="4" name="Image 3" descr="C:\Users\MOZZ2FR\Dropbox\Nouveau document 2017-04-08_2.jpg"/>
          <p:cNvPicPr/>
          <p:nvPr/>
        </p:nvPicPr>
        <p:blipFill>
          <a:blip r:embed="rId2"/>
          <a:srcRect/>
          <a:stretch>
            <a:fillRect/>
          </a:stretch>
        </p:blipFill>
        <p:spPr bwMode="auto">
          <a:xfrm>
            <a:off x="0" y="1440160"/>
            <a:ext cx="9144000" cy="544522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6582741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8872" indent="0" algn="ctr">
              <a:buNone/>
            </a:pPr>
            <a:endParaRPr lang="fr-FR" dirty="0" smtClean="0"/>
          </a:p>
          <a:p>
            <a:pPr marL="118872" indent="0" algn="ctr">
              <a:buNone/>
            </a:pPr>
            <a:endParaRPr lang="fr-FR" dirty="0"/>
          </a:p>
          <a:p>
            <a:pPr marL="118872" indent="0" algn="ctr">
              <a:buNone/>
            </a:pPr>
            <a:endParaRPr lang="fr-FR" dirty="0" smtClean="0"/>
          </a:p>
          <a:p>
            <a:pPr marL="118872" indent="0" algn="ctr">
              <a:buNone/>
            </a:pPr>
            <a:endParaRPr lang="fr-FR" dirty="0"/>
          </a:p>
          <a:p>
            <a:pPr marL="118872" indent="0" algn="ctr">
              <a:buNone/>
            </a:pPr>
            <a:r>
              <a:rPr lang="fr-FR" b="1" dirty="0" smtClean="0"/>
              <a:t>5. </a:t>
            </a:r>
            <a:r>
              <a:rPr lang="fr-FR" b="1" dirty="0"/>
              <a:t>Évolution des écosystèmes</a:t>
            </a:r>
          </a:p>
        </p:txBody>
      </p:sp>
    </p:spTree>
    <p:extLst>
      <p:ext uri="{BB962C8B-B14F-4D97-AF65-F5344CB8AC3E}">
        <p14:creationId xmlns:p14="http://schemas.microsoft.com/office/powerpoint/2010/main" val="358392715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t>
            </a:r>
            <a:endParaRPr lang="fr-FR" dirty="0"/>
          </a:p>
        </p:txBody>
      </p:sp>
      <p:sp>
        <p:nvSpPr>
          <p:cNvPr id="3" name="Espace réservé du contenu 2"/>
          <p:cNvSpPr>
            <a:spLocks noGrp="1"/>
          </p:cNvSpPr>
          <p:nvPr>
            <p:ph idx="1"/>
          </p:nvPr>
        </p:nvSpPr>
        <p:spPr>
          <a:xfrm>
            <a:off x="-35496" y="1844824"/>
            <a:ext cx="9144000" cy="4625609"/>
          </a:xfrm>
        </p:spPr>
        <p:txBody>
          <a:bodyPr>
            <a:normAutofit/>
          </a:bodyPr>
          <a:lstStyle/>
          <a:p>
            <a:pPr algn="just">
              <a:buNone/>
            </a:pPr>
            <a:r>
              <a:rPr lang="fr-FR" dirty="0" smtClean="0"/>
              <a:t>Les écosystèmes ne sont pas statiques, ils se </a:t>
            </a:r>
          </a:p>
          <a:p>
            <a:pPr algn="just">
              <a:buNone/>
            </a:pPr>
            <a:r>
              <a:rPr lang="fr-FR" dirty="0" smtClean="0"/>
              <a:t>transforment au cours du temps sous l’influence de :</a:t>
            </a:r>
          </a:p>
          <a:p>
            <a:pPr algn="just">
              <a:buNone/>
            </a:pPr>
            <a:endParaRPr lang="fr-FR" dirty="0" smtClean="0"/>
          </a:p>
          <a:p>
            <a:pPr algn="just"/>
            <a:r>
              <a:rPr lang="fr-FR" dirty="0" smtClean="0"/>
              <a:t>Processus écologiques </a:t>
            </a:r>
            <a:r>
              <a:rPr lang="fr-FR" b="1" dirty="0" smtClean="0"/>
              <a:t>(successions écologiques)</a:t>
            </a:r>
            <a:r>
              <a:rPr lang="fr-FR" dirty="0" smtClean="0"/>
              <a:t>, entraînant leur évolution lente vers un autre écosystème</a:t>
            </a:r>
          </a:p>
          <a:p>
            <a:pPr algn="just">
              <a:buNone/>
            </a:pPr>
            <a:r>
              <a:rPr lang="fr-FR" dirty="0" smtClean="0"/>
              <a:t> </a:t>
            </a:r>
          </a:p>
          <a:p>
            <a:pPr algn="just"/>
            <a:r>
              <a:rPr lang="fr-FR" dirty="0" smtClean="0"/>
              <a:t>Perturbations  brusques (incendies, chablis, …).</a:t>
            </a:r>
          </a:p>
          <a:p>
            <a:pPr algn="just"/>
            <a:endParaRPr lang="fr-FR" dirty="0"/>
          </a:p>
        </p:txBody>
      </p:sp>
    </p:spTree>
    <p:extLst>
      <p:ext uri="{BB962C8B-B14F-4D97-AF65-F5344CB8AC3E}">
        <p14:creationId xmlns:p14="http://schemas.microsoft.com/office/powerpoint/2010/main" val="28423853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95536" y="2824344"/>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FR" dirty="0">
                <a:solidFill>
                  <a:schemeClr val="tx1"/>
                </a:solidFill>
              </a:rPr>
              <a:t>2</a:t>
            </a:r>
            <a:r>
              <a:rPr lang="fr-FR" dirty="0" smtClean="0">
                <a:solidFill>
                  <a:schemeClr val="tx1"/>
                </a:solidFill>
              </a:rPr>
              <a:t>. Principaux écosystèmes</a:t>
            </a:r>
            <a:endParaRPr lang="fr-FR" dirty="0">
              <a:solidFill>
                <a:schemeClr val="tx1"/>
              </a:solidFill>
            </a:endParaRPr>
          </a:p>
        </p:txBody>
      </p:sp>
    </p:spTree>
    <p:extLst>
      <p:ext uri="{BB962C8B-B14F-4D97-AF65-F5344CB8AC3E}">
        <p14:creationId xmlns:p14="http://schemas.microsoft.com/office/powerpoint/2010/main" val="416363151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sociosystemes.fr/foret915_chablis.jpg"/>
          <p:cNvPicPr>
            <a:picLocks noChangeAspect="1" noChangeArrowheads="1"/>
          </p:cNvPicPr>
          <p:nvPr/>
        </p:nvPicPr>
        <p:blipFill>
          <a:blip r:embed="rId2" cstate="print"/>
          <a:srcRect/>
          <a:stretch>
            <a:fillRect/>
          </a:stretch>
        </p:blipFill>
        <p:spPr bwMode="auto">
          <a:xfrm>
            <a:off x="1907704" y="1844824"/>
            <a:ext cx="5362575" cy="4019550"/>
          </a:xfrm>
          <a:prstGeom prst="rect">
            <a:avLst/>
          </a:prstGeom>
          <a:noFill/>
        </p:spPr>
      </p:pic>
    </p:spTree>
    <p:extLst>
      <p:ext uri="{BB962C8B-B14F-4D97-AF65-F5344CB8AC3E}">
        <p14:creationId xmlns:p14="http://schemas.microsoft.com/office/powerpoint/2010/main" val="426392099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8080"/>
            <a:ext cx="8229600" cy="1252728"/>
          </a:xfrm>
        </p:spPr>
        <p:txBody>
          <a:bodyPr>
            <a:normAutofit fontScale="90000"/>
          </a:bodyPr>
          <a:lstStyle/>
          <a:p>
            <a:pPr algn="ctr"/>
            <a:r>
              <a:rPr lang="fr-FR" dirty="0" smtClean="0"/>
              <a:t>Succession écologique</a:t>
            </a:r>
            <a:br>
              <a:rPr lang="fr-FR" dirty="0" smtClean="0"/>
            </a:br>
            <a:endParaRPr lang="fr-FR" dirty="0"/>
          </a:p>
        </p:txBody>
      </p:sp>
      <p:sp>
        <p:nvSpPr>
          <p:cNvPr id="3" name="Espace réservé du contenu 2"/>
          <p:cNvSpPr>
            <a:spLocks noGrp="1"/>
          </p:cNvSpPr>
          <p:nvPr>
            <p:ph idx="1"/>
          </p:nvPr>
        </p:nvSpPr>
        <p:spPr>
          <a:xfrm>
            <a:off x="107504" y="2547807"/>
            <a:ext cx="8686800" cy="4625609"/>
          </a:xfrm>
        </p:spPr>
        <p:txBody>
          <a:bodyPr>
            <a:normAutofit/>
          </a:bodyPr>
          <a:lstStyle/>
          <a:p>
            <a:pPr algn="just"/>
            <a:r>
              <a:rPr lang="fr-FR" dirty="0" smtClean="0"/>
              <a:t>Série d’étapes se succédant dans un ordre adéquat : différentes communautés végétales et animales, sols, etc... se remplacent.</a:t>
            </a:r>
          </a:p>
        </p:txBody>
      </p:sp>
    </p:spTree>
    <p:extLst>
      <p:ext uri="{BB962C8B-B14F-4D97-AF65-F5344CB8AC3E}">
        <p14:creationId xmlns:p14="http://schemas.microsoft.com/office/powerpoint/2010/main" val="368206358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6" y="1875225"/>
            <a:ext cx="9286876" cy="4625609"/>
          </a:xfrm>
        </p:spPr>
        <p:txBody>
          <a:bodyPr>
            <a:normAutofit lnSpcReduction="10000"/>
          </a:bodyPr>
          <a:lstStyle/>
          <a:p>
            <a:r>
              <a:rPr lang="fr-FR" sz="2700" dirty="0" smtClean="0"/>
              <a:t>Première communauté à s’installer sur un sol nu : </a:t>
            </a:r>
            <a:r>
              <a:rPr lang="fr-FR" sz="2700" b="1" dirty="0" smtClean="0"/>
              <a:t>pionnière</a:t>
            </a:r>
            <a:r>
              <a:rPr lang="fr-FR" sz="2700" dirty="0" smtClean="0"/>
              <a:t> </a:t>
            </a:r>
          </a:p>
          <a:p>
            <a:pPr algn="just"/>
            <a:r>
              <a:rPr lang="fr-FR" sz="2700" dirty="0" smtClean="0"/>
              <a:t>Communautés subséquentes : </a:t>
            </a:r>
            <a:r>
              <a:rPr lang="fr-FR" sz="2700" b="1" dirty="0" smtClean="0"/>
              <a:t>séries</a:t>
            </a:r>
            <a:endParaRPr lang="fr-FR" sz="2700" dirty="0" smtClean="0"/>
          </a:p>
          <a:p>
            <a:pPr algn="just"/>
            <a:r>
              <a:rPr lang="fr-FR" sz="2700" dirty="0" smtClean="0"/>
              <a:t>Communauté finale est un état d’équilibre stable atteint par le complexe climat-sol-flore-faune en un lieu donné : </a:t>
            </a:r>
            <a:r>
              <a:rPr lang="fr-FR" sz="2700" b="1" dirty="0" smtClean="0"/>
              <a:t>climax</a:t>
            </a:r>
            <a:r>
              <a:rPr lang="fr-FR" sz="2700" dirty="0" smtClean="0"/>
              <a:t>. </a:t>
            </a:r>
          </a:p>
          <a:p>
            <a:pPr algn="just">
              <a:buNone/>
            </a:pPr>
            <a:endParaRPr lang="fr-FR" sz="2700" b="1" dirty="0" smtClean="0"/>
          </a:p>
          <a:p>
            <a:pPr algn="just">
              <a:buNone/>
            </a:pPr>
            <a:r>
              <a:rPr lang="fr-FR" sz="2000" b="1" dirty="0" smtClean="0"/>
              <a:t>      </a:t>
            </a:r>
          </a:p>
          <a:p>
            <a:pPr algn="just">
              <a:buNone/>
            </a:pPr>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a:p>
            <a:pPr algn="just">
              <a:buNone/>
            </a:pPr>
            <a:r>
              <a:rPr lang="fr-FR" sz="2000" b="1" dirty="0" smtClean="0"/>
              <a:t>	Communauté ……………………….Séries………………….                Climax</a:t>
            </a:r>
          </a:p>
          <a:p>
            <a:pPr algn="just">
              <a:buNone/>
            </a:pPr>
            <a:r>
              <a:rPr lang="fr-FR" sz="2000" b="1" dirty="0" smtClean="0"/>
              <a:t>	      pionnière</a:t>
            </a:r>
          </a:p>
          <a:p>
            <a:pPr algn="just"/>
            <a:endParaRPr lang="fr-FR" sz="2700" dirty="0"/>
          </a:p>
        </p:txBody>
      </p:sp>
      <p:pic>
        <p:nvPicPr>
          <p:cNvPr id="4" name="Picture 2" descr="C:\Users\kalinou\Desktop\Potentiel-et-dynamique-des-stocks-de-carbone-des-savanes-soudaniennes-et-soudano-guineennes-du-Se84.png"/>
          <p:cNvPicPr>
            <a:picLocks noChangeAspect="1" noChangeArrowheads="1"/>
          </p:cNvPicPr>
          <p:nvPr/>
        </p:nvPicPr>
        <p:blipFill>
          <a:blip r:embed="rId2" cstate="print"/>
          <a:srcRect/>
          <a:stretch>
            <a:fillRect/>
          </a:stretch>
        </p:blipFill>
        <p:spPr bwMode="auto">
          <a:xfrm>
            <a:off x="683568" y="3714752"/>
            <a:ext cx="7848872" cy="1954476"/>
          </a:xfrm>
          <a:prstGeom prst="rect">
            <a:avLst/>
          </a:prstGeom>
          <a:noFill/>
        </p:spPr>
      </p:pic>
    </p:spTree>
    <p:extLst>
      <p:ext uri="{BB962C8B-B14F-4D97-AF65-F5344CB8AC3E}">
        <p14:creationId xmlns:p14="http://schemas.microsoft.com/office/powerpoint/2010/main" val="3228811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2</a:t>
            </a:r>
            <a:r>
              <a:rPr lang="fr-FR" dirty="0" smtClean="0"/>
              <a:t>.1. Écosystème forestier </a:t>
            </a:r>
            <a:endParaRPr lang="fr-FR" dirty="0"/>
          </a:p>
        </p:txBody>
      </p:sp>
      <p:sp>
        <p:nvSpPr>
          <p:cNvPr id="3" name="Espace réservé du contenu 2"/>
          <p:cNvSpPr>
            <a:spLocks noGrp="1"/>
          </p:cNvSpPr>
          <p:nvPr>
            <p:ph idx="1"/>
          </p:nvPr>
        </p:nvSpPr>
        <p:spPr>
          <a:xfrm>
            <a:off x="-108520" y="2043751"/>
            <a:ext cx="5122912" cy="4625609"/>
          </a:xfrm>
        </p:spPr>
        <p:txBody>
          <a:bodyPr>
            <a:normAutofit/>
          </a:bodyPr>
          <a:lstStyle/>
          <a:p>
            <a:pPr algn="just"/>
            <a:r>
              <a:rPr lang="fr-FR" dirty="0" smtClean="0"/>
              <a:t>Terre avec un couvert arboré supérieur à 10% et d’une superficie supérieure à 0,5 hectare (ha). </a:t>
            </a:r>
          </a:p>
          <a:p>
            <a:pPr algn="just"/>
            <a:r>
              <a:rPr lang="fr-FR" dirty="0" smtClean="0"/>
              <a:t>Les arbres doivent être capables d’atteindre une hauteur minimum de 5 m à maturité.</a:t>
            </a:r>
          </a:p>
          <a:p>
            <a:pPr algn="just"/>
            <a:endParaRPr lang="fr-FR" dirty="0" smtClean="0"/>
          </a:p>
          <a:p>
            <a:pPr algn="just"/>
            <a:endParaRPr lang="fr-FR" dirty="0"/>
          </a:p>
        </p:txBody>
      </p:sp>
      <p:sp>
        <p:nvSpPr>
          <p:cNvPr id="14338" name="AutoShape 2" descr="Résultat de recherche d'images pour &quot;fore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4340" name="AutoShape 4" descr="Résultat de recherche d'images pour &quot;fore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14342" name="AutoShape 6" descr="data:image/jpeg;base64,/9j/4AAQSkZJRgABAQAAAQABAAD/2wCEAAkGBxMTEhUTExIWFRUXGRsaGBgYGBoYGxobFxobHRoYGh0YHSggGholGxsXITEhJSkrLi4uGCAzODMtNygtLisBCgoKDg0OGxAQGy0lHyU1Ly0tLS0tLS0tLS0tLS0tLS0tLS0tLS0tLS0tLS0tLS0tLS0tLS0tLS0tLS0tLS0tLf/AABEIAKgBLAMBIgACEQEDEQH/xAAcAAACAwEBAQEAAAAAAAAAAAAEBQIDBgABBwj/xABGEAABAgQDBAcFBQYGAAcBAAABAhEAAyExBBJBBVFhcQYigZGhscETMtHh8AcjQmLxFFJyorKzM2NzgpLCFTRDU4OTwyT/xAAZAQADAQEBAAAAAAAAAAAAAAABAgMABAX/xAAoEQACAgICAQMEAgMAAAAAAAAAAQIRITEDQRIEE1EiMmHwodEjcYH/2gAMAwEAAhEDEQA/APn8ubmmFRYcgwqSSzUF/KG+zFdYAXJAawNd+kAy8MPvlGmVeUAkkkgkEOkZSQ2rcIa4BaMiBlAWMyitioKFkhSVUNzCdk+jS7Z6Qq/Z/ZIISguCj8VasTci7Pu5RlcTMHsWfrFVmqABv5kd0R2nNJUHAD1oMvC1oEx0yw8ufwELKVsyRtPsvWETZkwpKgmWwAu6yPQKjR7T2wQqYuWChxlU+XrBjUsKFmsYwvRucUIXoSzKsQz6a3ENsTiVJkqKchChvcvU1P4d0HywZmJxqMy1kaKLV3Etf68ohKSQX36erR6mc9W59vlfhHkqY9gzeP12xF2VWj6XsnB+z2dLWosZnujgS5J5hvDsx0xZKibuT4xtdsYjJgZUsyikpDBReuVABFRvI8IwklT5e+KT2kIje9DgBmJY0bddvGNHILGukZfo6SEPvMaDCL8YdCj3CooXJfTvb0grAyAmsBSJ9FF6vcG9/CsF4ZVRWCMhpJLvzEWLsYqw1jziWKUyFHhDDGP6VL9wcD6fCLJgIkAG7Iv2UEL+ks05kj8r95PwhhtX3BVgCBT64RPsVmmlFkpJ0SPKE+Pm/fpI/d+NYZTVsgB9Bo/dGfxR++FTbfxVDszG8pTlzXgzwfMAyhwBr4GAMGooLEMW10eGk1LisZBRnCohayxelm47zGe2zOP7WlSmHumm63Zr8Y0OLklSylNyKGx7mLxmNtoIxErMKsl6N+I8TCsVmy2ghKkyzQ9ZNOBj4ZjHCm4kHsj71jEpVIc3GUvUG41HOPiO3JTYiakaTFAUf8R3wJjDr7M1ZpuIlaTJCwagWKbPwJOkD7GnZMVKIIHXAdyGzULtpWO+zWb/AP3ygQz5xTXqEh+6I44exxRIS4lzNfyK3QvQD6mjDlQBzht+obhGVxKwFJQCzKUMx1B390abESUgZiVITqd92bnSMpikuol6BYv+dw/O0OxWCT0kEEg1Bbi0LccOqTyhrjCHSQGDnxgPEh0q/hLf7YFAKcMp0JBvrSKpUxnF7gD5RbgFpMtmBUCbmjEBj2F9d14qQSFKDtXStoV6AKcXRYPH6fvgJK2XqatB+1k1Olj6QBiSMzjge1g/jBsIWqWgkAFnCwSolny9X3Q4rzEebNwc5SHROUgE2C8vCoKxX5RXKUpCkKJfKoK1DEGz30EP8BtT9n9pLEmWoCYojM5YFmAIejQ8WmK8GHl4hsKiW56yzMI4jqgiuovyhhspSnOrBIrwrTdpCVIqlPBIpxqe2HmyEUBzFIUokd7eURlPtlGsA20cRnnbgAB6m/EwDilOtjpu4BonMW61l3DmvbTwgbOXJp+vOAgo1/RxCfZgKIDkkvu003x5tqYEoVkJKcpYnUtdu0RThfcQ6iSlIpevBuyBdt7QzJKapAACSQNSCXIsaWPZAvIOxIjeSdxHdpBOz5AVMQklgtaUnkosdOJihCxWjbhQ+EHdHkg4mWFVQFudHYOz6WFY3ZV6Nf042sJqQE+6kEDtPlQRlsEzhrNBnSNXXUA3vWH1zhfs0232g3ZPo3OzD1ABrDrCe4+7j9PGfwi0gVDlvPWkMZGKLZRYt4RWxDRYWZQcK8+zshtgJmpjNypwyi/1u8Ia4NZalQA/dAsZGkws10g71H1iO05rSlHhCXZ+MPs5A4LUe9gY7bOPPslDT5juh7GszG3JpM1I/Kkd7/GHvSBXURaqwX7DSMvj5z4gD+DlZMPtuzP8HipXhl+MIgM1UtbDfQXtGcnrec/D4xpcPVwCGAALaXjPKlhOIy3p6GHZmN8ECpTmGyk0aB5I6wY6fCCjBQwhxGHImPUuCN50jG9KQtM5DghhR2P4ju476x9ExNFoPHzHyjC9P1/eSyHsfN/WFloVo1OKJ/ZySbDxChaPkPSeuLnvYrUQ+jl3pcNpH1VlLw6y7dRTi7tmMfJelCz+0zK0ZFmF0IJ8YWegnnQ+eJeNkF7zUB7UWcrturBnTBSU4uc1hMUzc3avOM1LnFBTMSsEhQpuy1jW9PsJlxkzQKyKFN6R6gxO8GNx7YrloVUgoQptXUgGztrCfHoIC8xyulKwN7KG7g57II2BiUfs8o/5aQ38Dpb+WK9qqClFk+9KVdyXqX0taKJ4EBMfh1ZFKykBJF71ZouxGA6yBmCUrLDeAtKS57z3GDZyScOoqVmzS0kMXZnLHdp3QClA9imY1fuyCzChUlQG/wDDBRhBsXCqW4B51q2pHdF+Lk5Z3N2ZPAKoNNeUW9Gf/OKD5XKmpmarinINBnSmWoTypTO6SdzFw7brQMUZmb25IIDF3Y0qGsRfthDMPVS50buMbTpHJCkqUFlSUKQC4/eSRcDRm5RilWbcfP8ASF6yZDTM0o9RAcBTkuq700HLXjAWOxmZWYBnSmxNwkJJrvaDcPOUZLZbjK9Kh+DEWG+1YBkkFIcJpSrvd9/GBGdAoQSJjEqbf5N6wzTPCUAhRBSmx9O3zhMi3aBDHEkCV7rOQHJ7bcnhZIdgcssk+Ue4aqwnV7xBRpBWxkPNTwc9wgt0mwmhkzAKVO4m0Lukc4rBqKqApQMEmjHlDeXNoAQMr1FnbWrkdkZ7bCnQhqEqWdNye2JQabBEBkWvb5w06Mn74KUXAcl3NklnarORaFpFL/J4P2UQlzqQW46d0PLTKS0EY+fmWSS5Jc9pieC94c4DmruYJ2X7yRGjsVrBrJWZvyvDNRyoFrvQ8DeEUmbVIejwynk9UPQ28B6wfLIg7nyCgJVYEMOesM8PisktSnbqK5e74F4zWLnK9oQVFVfCGGJxJGHULdVn35iBBjLBhtgZuZUpDs0h9/vKirbuIPsiOVd9RAOCxAE7TqykppHbXH3TuHKki9YpeDC01xaR+dA/phxtstMkizuW5qb0hThEBWPA/wA3+k/KGfSBQ/aZIAFvNarwq7CzWy5aj7U6nducs3hCNKyMQA7unhRwXFN0O0jMVJBZwK98KpkpIxgTbqP/ACqihjSSj1hxfyTBM1TDu84GWQFpbj/SI7HzGQTxT/UIYYo2osOl7Zk+IVGF6doCTLIzMQq4UBpQPTujXbVmsXeypZ/mIjPfaVJSESlAfiULDcO02hJaAOtijPhHDh0Ef8kg+sfIek/+OCKuhLvvqG8BH1bolMJkJY0AD8eqkehj5N0lS60u4OVu4mEk8GQnxBAqes+lQQQah/hG06czVKmyVg0mYeUoGj1Brbh4xh1EHTnyHbzjY7dKVYPALYHNJKP/AK8sL0wjzoep8MgE5sqlDlUKY/8ALxgrGDLMlkEl3B7R+sK+g+KT7CYgXEzdopDHt6vlDfbYbIWsoVPKGjoR7LNlLSqVLQXDhSC1bFNfAxVg5QVhCaOkTR7r1SULAc21tAezlVPCarxJYV5wdsleUTpNKTma/wDiImI9Ew0WYz+ylhONBU7ZhZgesnf26w96aSlABSkhLpLBIOhzPUOaC8ZGbiMuIQpzZJ3WLekbTpakrlJWVqUOsAXtmGnC97wq7MZ3bE4Ll9VKUjImiX0q5reMbPWXWN7Hx07zGswygZOhJBBFmsQfHwjIYqiw+oIvrUD0hVKwIbbCnJ9mtJfNmBDNZt2Xe1XaAZiylSgwub8eUV7FUnOoKDundaoiO0wkTCzEcC8Kq8mjCBJt2mLcVNdhXviqWoPXRh8Y5ZdX1zhx+zphg3ZlC+sLlGsMMDJLFQY9sLJpLJmO04gBBoLU+v1hRtQk5QzAJYdpNfTsjvbEltIjjJjrALUa31xMTiqYYooNBXyi3BrO5gwbi5eKZ0sht5LAb6iLsIsezTXU0/W2nfFOhpEid9n+EMNlHrP9fVIV5nOt4YbLN/r6vAWgMfyljMjkX1tDP2jrlgV8jUb+UJcKvrAuzJJ7yBDDZs15yXpb1iMvn4EQ3xlFEl83Gt4ltGY6QniB31gbFKqK3O96PviU4Erlg6rENxyuJkMMAkGbN4ZRu08IP6TyfZpSGJdaRuFie/4xVsYArnn8wHcw9YN6aU9ggUzTSe0BI/7R0dAoz+w1E48f6i3/AJjB21V5sbLFaBAvdy/ZeF3Rg5sck/mmH+VcGTQ+OT/FK/pRCp4GZuMEoBahe3rC3FLbHCn/AKR/pXDHCj7xfNPlCfHOceli33R/omRUBpMQv71H8Sv7YMQ2xMaSs7m/qEUYhbTZf8Z/tCPNuq+4mcvUQ1hFm357e04JB7pzQr+0nP7KWTlYLNn1SbvBO2y/tB/lE905/KB/tEnvhZRAJJWkmhAqhWsI+wBfQeZ9yz2CPI/CPmXTGYROYN7yk9yiPJ4+g/Z1MdKgdyddxVGF6eDJiJgAf7yYxuPe+fnCvMUMjNuGpzDi7fTxp5hCtmYVy+Rc1JIFsxKvJozBLBspZtaPWha8aPBgHZqgqns8TvcMqUNeZhEzDToGpITOpmI9mQTp1lA04vGk22kGSS5CiymOtbijRkvs8m5ps5Ls8pTCtSgpUAe5UfR9tYIKwma59m1/3R8oeC+kElkyGDUM04XLpV3hJPjFko5cROSDpLXf91SDrwJiGClqK1AWVICuHVdNYli2TiBRhNkLA0rlW1uITGFM70hlFE4A0IUtJ091T/8AaNrjcWmbhJaQWUMvG4YmtqnhGO6YrHtSpLMVAj/ehy3dDnZWLCsKxZwka/undyhHJxeAvQk2YtnDWfyI+EZ/bQyzDwUb94h7JUEz5iRUZlDsd3hT0pltMU2uU6DTgSICvyAL9nBp6Af3m76Q7xeAllVjbUkmMyZhBCtQxjWe2UfkkfGIc0nFpozMKlz1tCTEUann40iHtCwG6ORb63R0joln7frnBkgEi7PAINWfwhrhENfwMLN0jMJw8istLu5+uMC45IM2YxsWHZTQQbh1D2o3AfV4VTZ4KlbySdd5btrEuO3IKKZsthcnhctod8EpLIHLg+veLQMlR1oL+LgkQTPWMoIY6eVIsYihTHc3bDHAJIS54+nwhWl6l7QzlHqDi3rAejDLBkZjT8KRfmYa4UD2oALMN/AfGE+ELEm9h3AQw2fNZRJHDtdvSIzBQ4UtyBuI+Z8IKJedKB0Kj3AfCAgRmSzV+Bg3AIzYtIuyT4qI9YPGsICQ46ND/F4z1DuKfnFvTFb4jCp/M/esD0iHRZQyJP701Z8VfCBOls58bIG4J/uKMdF/SYX9CiDi0nclZ/lVBMmZmx5DGkwD/jlHpAfQZQ/aP/imf0xfsQlWMzFqzvMq+EJHSGls+i4P3pn8af6Uxm8esf8AiFXf2Z33KFRpdnHrTP4x/SmM7iFPtRQa0s/2lfGLSFHWKV97K/j/APyEdt8H2Ezikx7ivflf6o/tRPbpH7PM/hMHpmM9tYVX/ozPIK9Y86bF9nS1ZTaUXpuZ78Ytxvv/AMUqYO+SkxT0kmFWyUFwwSjTcpIu/GF+TID+zAvnf90+BT8Yzf2jygMXNuWW9OKUvDj7MZxzqAP4FeaPrshN9pSyrFTKt1kbg33ad8I/sCY2aU1zUJejGl2EP+j63wWMQB7q5K30GZZRTujNKDNS+/hrzaNR0UQn9nxyaVlJU2v3SwfWFWAhnQLqY+Wm2bMk/wC5BDV4tH1SUn2mEFH6qga1DuPWPjvRHENi5CtBMSHrXrZdY+17K/w5g/dWsDsIIinE8GlswezwDMwujomoJJLHKvMAz263jAm0ktMwoJsooO4B0j1LwbhZRC5LOCnFLl6f+ogD0MUdLZHs0vU+zxDaWUVq04ARmsCCDpXIZEo2dCLalJKDXX5wV0ZnfcqSBWtXL2484j00b2YAJIQualzaszOluGUwt6NropOcil6jTh3RLkQeiO0VtiHGoQb70gHsd4X9Ile6a1QKneBzOsW7XmMpNQ4S3co8LtAW2Fgy5Zputo17frAi02KJc1I1Wzsd92nrLsLWpzMZAesPdkYxAlgKuCbZ9/5aRP1MbiGRmVaRZpEZpFAI4nwjo6HWj3DpcjnDVC/lC3CpciusFmaBXzhOTLoARh6kl/q1O+A2pbt4xLDzwASb6CIyQT2cKP8AXnGiqbGPPZvQluQ898SnK6gDdu9qduukVqJJbs4vrX51ic4dQNTs5PpDNmPZKqn6+tYbSU0A3Hyb67IVyg9+7u7dI0MiSyaBT8KxLkmohjsrwSiymD1MHbPq9Na98DbNlqqk0IOhHbaDcChaVmwB3V0pSJTm3fiGrWBlLQcwLUGlvMwRs/FBE+Yp2ISB5HzEVS63PhC7CgEzllVEqIJZ3DkadkK/JK7M1Ro9gTilEtI0zF+ZOnbAe3Z6jiwf3U07Ev6xLCY9KEpQ556HvhftXEj2qT+VfH8NPSEhzycqoQu6Hz8s+lfu1jvDaQX0UmJ9sggj/EJPICnnCbo5ick/NuQr+kv5QZ0ZWykkCgKq7nAHkItLl8LvoMtn1PZc8Zplfx/9Uxns77Vm1sg/2RTxj3CTTmJZ3JPKFEnEvtCaoCrEM/5AIaHqVNCmymzetJ/1R/aEEbcV9zM/hX5GM8vFMUPoXHNm9IvxmPzS1DeFeIbTnAfrI6MdMrMlcZahvvh0QBtdAVsUE6BP91I+MWjEh5Z3JYV3ywnfuHhCnFY4K2QqU9cr901/SHh6iMjUUfZkv74jgryf0hd9pamxKyNchof8sV5R59m2JbEcGLHmFDsiH2mzAcQtq9WWGdrJ17vq0UUlVfkJj6kOK7yRq9r+cP8AoSoFeKTfNg547U5VA+EZ5Z6xZmuacbP+nZDXobMAxQq2eVORp+KStu8gQEYhs6aJc1CgoEBSVX1BtH6B2YRmnJH7/mmPzlKOVQHJ24x946P495kwnVEpR7R84fjkk6NIzmO6onn/ANrFy19hKx6wP0/QAMQn8yFDtyg/9o92ziQf29IsfZq5ZJgeg5mIdK5/tErU758OlWlSkZ213jugua1+9ioyW15xXJUX1Sqv5pYr3vAGxZuUsL0fuLQauVmkm/8AhpOl0rWk+AEK9nTiCdeq4ruKaitOcc83aoPVHu21nNUMQVa8HpC7ELeUkgWcHV6kvbcRDbbaQCDmHvJ0LnMLl6mkIvbkoKQqj2YXIaNB2hQFaqm0ey52WjA9kVr05NEYu0glKS5iwJ010+cWJDC47gTEUrqQwPY3kYHlYxYlL9m+kWCVHsiaCWIDHcIN9mneoeMRnyNMNgnsCxbTX0rEiaOD4V+uUFrmIY9aoG/hygJZ13C7vbgLdsHjm2smaICjGjs/c9eYrF+ImAollg1b0s312QMSmj8rd+/k/GLppaSDuUONK/KDP7kzdMlhXUaaN3bvONdIxBYU+u6MbsxOZW5g+/z8o08kka0azF+ccfrEnSEGftRceseDENRu6kCpmUenbSOWgmo8In6fwi87KwoYpxPfCrCoWEqzJ95T0PnERia8YJRP0390NyqafzYs4tM8UtmdLD63QLjJ/XpQZT4/KLpuIIoEkir6QNip6RSqXsCKPQ+fDWDwt4bMqrJCRiglRLmxBbcoEQ52GvUHVwkkV4gGMwggnWobt19IJkTcqaElz3Rfl41NUarNydpTErbK6WJVRjQWHa30IV4HHL/aiQ2YqLh9HrU8ISy9pLBoojRjrxrFsrEJcLYpKRdBzUdnyrq2naIjDgcU0uwKJtMXix1SXJdvpjwirEbTTbMLNz5PcP5RnV7STdJSTdlUoxFjugbGLV7VAKSPd51LdoFIh7LX3YBVGmXiQQ+ZmDDuMLF4rLhZiHsk6UNX9XiK1B0petzo4r2XaA9q4lAlqTvBa1a8+BrCcbbar5RrKOiGMyTwdH7h9GJdK8Z7XFL190NTRIjP4Scc9FZaGoPheLpynfrZixNqlh4tu18Y9Jx/y2MCzWLkEitqAF9KU7YO2NOCJ8pVmU2hbM4IvS94FnyCCNxJYGlN+4mtY8Sr3Wo1Rv03Ctt0WesAK3IIPAV8Hj7P0I2kGlqJcnDywf8AYUJ8hHxedMtQaV18+XfGk2RtjKhIdilwO99REuWcoVKKC0aXbE1sTjk6GVMbccoCgOVIhisVnw2HXd5KknuA8hGemY8qWVAJObMC35gzU4RPB44mShNS2tWcvfTuiEuZ1ckKyODnhcs/wzA3IA91fAwn2as536oBChodHsaGrFoZ4Ob7NQPMMOOlRy03whkYgy5oSQwzDeOD3a0GGVJRNkP2ply5gxUw0/dLOODwqSRmVdibgDf84a7SCTmpXtFAx0gNKFirkPanLe0bjn9ORRcxSCAeB6t30DiInCK3DuPoIYTUJ1W381/KKBLSqpI8vB4r7nYLBAoCyQecR9kSWysTdifWLkJZIJr20jwzHcBu7wfQQ6fwFNsjKlNq3M/Qiw4jKDv3/GILw9Ne6n1aPEYQ18y3wjfS9sdNFKT2nt+MRxE2ltXiydIIFA/zgFbip+MVjTM2GIXvJ7G/QwbLBVLVRxfdapHC3jClCw0MMGsAByBzhORALcBMapDc/qo+uEO8PjQvq6gOwKhSzndpp802Hw9A3XToQpm50giXh0kGwPAVDaZjXh3xHkhGWWOoofYeZmNEvx94cjWJmaAQ5FXpewro7tCnDy2BAO8mqg/i0WypZFlZQXcguX5qreOSUEtMWUfgYrl5g4A7+34+ERkoQ4c14fXnCybiCg9QKVqolRcjk9NakVi2ViagKJCjqKjmQbB4olKtlYrFNjGZIDBlHStBzF24u3zpSEpoS7/O5gZyKklT2s/f2QJPQuYcqbUYUHDS1IHjJv6mJKMkGiZKCqKAJpRgdL2eCpWBGVknWx4axn0bPUCcwZjV6VD/AIraEd0OcFMUzMQeIcMLWjckXH7ZCJ5CMQiYAU5ab28t8AJTMuKC2iXG7k1P0hn7ZaTUAjeK930Lx6jE304ipgQnOKxFFM1hCpWHmO2VwbUcA8Sb9kSkomook0/KaFucNBOoesW5i3YDwiKV5h1W7ab698F+pn8COUu0L8Ri1pCSqo3gNdnHCkA4zHBb3zbyQb8obrWA7gN+JJAejtpoNfGAf2NBGYMoGuYXHBt8XhKLV0NVqxOhxXutui+QQF5hWhvxFYKXs8N1cxcjjfi3MRTNwRQHYjeS4GgasUXLFsU7EEmlSK76budy99N0DyZ1ey9dxvxrFhnFqAO51ahJDEUHEc4FmKZy1/Ch+cV/ASc8HQ6O+vnBkrGAJAseV/PdAWelaxbJnulIyjMHvTi5qH1ifJlIzC5E1TlWUOA9yO0EcjFk7FHKmwDfle9nNTeB/aISKlValjfgAGAS/OLDOlqFHAZ7HhbfYC0Qe7oW8lSp6Qz5i1QX46Xp8IAnTnJIJvSrw4QoFLMSncxflSv6wIuUg/hbkoaULh3enCHhyJPQfI9w+OJd1Acx8CxjgytSoc3+vGB1JS1MoegufOjxBM9ApUGvFPKlucbxTyhWXTFkdUbjakRSFGpfvHwisLVvDH8xp6tA0qaRrrugqJqPUO2970JHaYsM4sAABzDHw0imTJWQ7Pq5AEWNvfkHijqxrRLOWpz5tEVz1NenIxIcB5QPOWlh1gS7QEk2CyM6apTgOeQ+ECzpyh1Saim/s4/KO9qUkkXcgV3ReVKKQCGGtGfjS8XSoyKwhx6+kX4b8wrStG4O9rGIolMQBXx84Nk6dV2YMVOH0YD6rCykqC8F8iWbpDDhqeHC/NoLlCYst7o7r36wofp4BVLUCVKLnSjNvoQwIi7DzFEi7XJrTVqcdeMc87avBnJ0M/aBPvNUO+l2bdxo7x6mfKNPZuavRm3GlXgZE9RIcUfRz2PcdkRRiyHIScz6M5A339Y5/B/rJ/U1gZApBcsHoerXt1NjEpiEC7DQAUAOlAGe8AoTLV1lFSq1BFtbhg2tBrvi9UsG6S4s1abiTc8C/OJ1WLYFJpl5CWpQ7hcswsLnt0MU5a0NtXPyiIQkuAFJIDEuqw1Gag+rWi5KXoyrlnLu2lhxhozpUdHHJ9kwpw3vJ3VIPeKB61F49kSGbq0bfQWfwjxactmZ7jQ8Y8VW78Trxr8/kjWMPAXxrphsuW7ZQTVt/J9RpEJmD/FlZ33b66QMJ6Xao4jrAUZ2JpTuieIUwcAKZ7qqex3b6MLDyi8MHG2sMoKSLv3/AE0dLmXF99TUd94jOLjQEcSxfR2pFGImCzVapJYdlH7XjsVci/JZ0xiQkp9wb2rrz7KwOjIl2+7LihdRIN2Du5FOLNAJmtvFt+m45ac71j2bM6vu23l73cgVDjdCezKLwyMoNZRLF7WKSfZoBVYqDga0yg15wGMeqYC5Ib8I8mgaaQWDEHW9PjFKpjDU8PlF1xxf+xavZYqYxDjwrHTZyVF2PGleZaKJjlL6Py8LtEZoVxAiiiK0McMEkAEjhW+/V/KK1yapYA2dNnbV3gOQtQNi/wBCGUpaj7oIe1NbUJuzxNpxCUzBRggAh6OT272+EeSc7Pmbd1h20NvV9YZokTB7yKgs5Se+/i3bEChNiAC+5q6W863hPdxW/wCQJ/AJNwk1QfNQ1qTbfQWaI/szXKSKM2r7tRaJTHBqs3DZgSA9TZ9KU+MUoXUvRNeDPzsNO20MpS/UM6QNMSp6M/d5xaJgIYmu59THTJwo5cizgFxYC1e/WIlOlRqDlVbgWfztFLvYLILKbgBO5i1R9PFRW2vmfhHiyTRtaHnETLJ390MkCglK07i243Ha1e6JrUKG6uPkBApnbqNr61jpaqvod9XEL49itF02aNW30+PfA4kBQNddDu4RZ7KlRT4+ApBMtSafdkt/xPD1aDfjozwBpw5S7DKW13Fq1/SsF4aVROYNWhNgKuzcS+6kHy54UnMVJOnWL13G1q0PCKhKCQ/WIo5DOXsxbQd1Im+VvDF9zonMQl3s4/CHJ+D+kQK2yqyAA2zUtTnxtraKpMpFWUxJ6oqTwNt7Vix1Oa8PcGmnu2qISgotBJqFWsWZt3vGwb6do8KkoDEFjeo76OK0NojJUR1Q7PcaavS3bBc2UkrUFFQAIolqkjWtzqeMK3ToLeaBlrzqJdVAxHAgUYNS0EISCl0sWagZ+bW1icuchsqi9aHMTR2ZrcIktUsOoW5gvu912J5xNyekgeVYJzMOknMSHLhTUAN2DaXDxHDjUJK3FHFAzGlX32vFJm0dQDO7X3imlvrSLZc5KQ7KTX95ud/etYwKlQyjJhbg1Lp4EmnDrcIj7MACr94ZizE27t0CTwtNPZgBwaa8wf0pEGA6zP2uHtYQFB1hjpOhgCWrbVyf0oN/jE1JLHLXK7kkkVN+uerp4UgOSrxtUsN9gR2frE1EKFFZjZRFaaAKd3NaQUmi0VgsWTZVxrcHjo4fdFpXnPXGYMBo7buIG6hreBRMsxYa793k8SUptHTyr3RqY3jgl7EOcvgMotYpekVpkrFQCQ1KOG1pWnxj0LzVAc11Y99PD5QOmaWIQG9fhVqtvh4+SAlRBKCAam9GA88vmYirMKuqmqkio5sWqGvWmlYtXMNQeDb3+HYI8KFWGUgi3Lfq8dCaexmUKUGDkncTyra40ivESBlzBLvamU8wKP8AreLEl6AKBOlCWo7HXXQFtKPHmVVioJA1L330BLs0Zxp2Bx7A14YJ99KnNgOVDXjW+lRHkom1W5C7eBaDS+UirX3gnWpDjt3GJOqqfcY3NLDj6QPPBBrsCTLa7X0H1SDfZpKSlQCW1SCp+N2an1aLZsrrJJC1ku4DEFz+EC4ro/ZAJw63Cs2XcFKFT5pOlWhfJS7FTT0wqXLUAylnLq1adtIlJw9AOsQDwAZ+IrrA8pagWJFwfeYc3t+sXTiQnqLJfTMG7AYSV3Qsm06JBXV92tyCxDb94ERkIw6n9qVitMgSRW/vNXc0AqnqcgliNVVLcQYpUv8AMeF+/hyh4wewpms/8NwS2mInKQMtUqCKGgeppqC8UbQwWFBAQpZZLEoVIAJHNfOwjJFbhyT4+nGPGUdSO8Q8OJp5dhwNcRhQlQye7+Zcp7db3VENeBZgDn3Txv5QvWlQq7to59YjmXotUUcLymYKCiWDZie013ViuWtVRo9q17rx0dBeDSwi8Ke4rpZ+IH08eysSWZyPjxjo6FpCtIsC1l8oZ6AZRXnEpGHWpWW4DZgCAe4l3jo6IynSddEvLYSAhTtLyuzEkOw3ag0vHBLEJAo5qHq2p4R0dCt1gKk06LcXOY0AoK0ChavhSIKs+hzUBDAM7MC1/OPY6NVIoliysYcKIOriiq3ru9ItnyaB/eJJOtSbsdX3aHfHR0BydgPJSSPerRqv40MWGYAkihcUoxFb7rAR0dGWSjVFilCytwAD08Ka+EW50o/Bbdav5hr848joXVfkKdJNEBPBcjS1OBo9I8Kd9K1ZvSOjoLdPA6ZdLlKJATWlAA58N31rF2FCalSSsKoGIfN8uUdHRH3HbX73/QHN5RQEgZq9YWSAHLg3qwFNBw4x4qbqWIpUDKBRqP3R0dF61/wot2Rm5b1FtwvzFYiuYBvqf0rHR0PHVDtYKwAQSovYh2LHhR4HUgWHq0eR0VQ0Yoskz1JrmLcLUiyftAKrkD2JDgjVw1KnhHkdCy44t3RGcFaJIxCnrMVlvxNbA3b6aKJ0hySmr7lJFH1BtHR0TqsojLDwREsoUDruv4jXujphzXScz30LcXFflHkdDbyX9pNWVYhCdFPzd+FYHEsqt5gdzx0dDrCOesFC0lBYgjn9fVItkrd6nzHyjyOgp3DyAncbPZlSWJtqB6aRHm6uP0I9jo1gP//Z"/>
          <p:cNvSpPr>
            <a:spLocks noChangeAspect="1" noChangeArrowheads="1"/>
          </p:cNvSpPr>
          <p:nvPr/>
        </p:nvSpPr>
        <p:spPr bwMode="auto">
          <a:xfrm>
            <a:off x="155575" y="-1927225"/>
            <a:ext cx="7143750" cy="4019550"/>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14344" name="Picture 8" descr="http://www.olivierbocquet.fr/WT/medias/img/episodes/ep2/3.jpg"/>
          <p:cNvPicPr>
            <a:picLocks noChangeAspect="1" noChangeArrowheads="1"/>
          </p:cNvPicPr>
          <p:nvPr/>
        </p:nvPicPr>
        <p:blipFill>
          <a:blip r:embed="rId2" cstate="print"/>
          <a:srcRect/>
          <a:stretch>
            <a:fillRect/>
          </a:stretch>
        </p:blipFill>
        <p:spPr bwMode="auto">
          <a:xfrm>
            <a:off x="5004048" y="1844825"/>
            <a:ext cx="3960440" cy="4392487"/>
          </a:xfrm>
          <a:prstGeom prst="rect">
            <a:avLst/>
          </a:prstGeom>
          <a:noFill/>
        </p:spPr>
      </p:pic>
    </p:spTree>
    <p:extLst>
      <p:ext uri="{BB962C8B-B14F-4D97-AF65-F5344CB8AC3E}">
        <p14:creationId xmlns:p14="http://schemas.microsoft.com/office/powerpoint/2010/main" val="6543956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2</a:t>
            </a:r>
            <a:r>
              <a:rPr lang="fr-FR" dirty="0" smtClean="0"/>
              <a:t>.2. Agro-écosystème</a:t>
            </a:r>
            <a:endParaRPr lang="fr-FR" dirty="0"/>
          </a:p>
        </p:txBody>
      </p:sp>
      <p:sp>
        <p:nvSpPr>
          <p:cNvPr id="3" name="Espace réservé du contenu 2"/>
          <p:cNvSpPr>
            <a:spLocks noGrp="1"/>
          </p:cNvSpPr>
          <p:nvPr>
            <p:ph idx="1"/>
          </p:nvPr>
        </p:nvSpPr>
        <p:spPr>
          <a:xfrm>
            <a:off x="323528" y="2708920"/>
            <a:ext cx="8229600" cy="4625609"/>
          </a:xfrm>
        </p:spPr>
        <p:txBody>
          <a:bodyPr>
            <a:normAutofit/>
          </a:bodyPr>
          <a:lstStyle/>
          <a:p>
            <a:pPr algn="just"/>
            <a:r>
              <a:rPr lang="fr-FR" sz="3400" dirty="0" smtClean="0"/>
              <a:t>Écosystème modifié par l’Homme afin d'exploiter une part de la matière organique qu'il produit, généralement à des fins alimentaires.</a:t>
            </a:r>
            <a:endParaRPr lang="fr-FR" sz="3400" dirty="0"/>
          </a:p>
        </p:txBody>
      </p:sp>
    </p:spTree>
    <p:extLst>
      <p:ext uri="{BB962C8B-B14F-4D97-AF65-F5344CB8AC3E}">
        <p14:creationId xmlns:p14="http://schemas.microsoft.com/office/powerpoint/2010/main" val="357186654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3960</TotalTime>
  <Words>3021</Words>
  <Application>Microsoft Office PowerPoint</Application>
  <PresentationFormat>Affichage à l'écran (4:3)</PresentationFormat>
  <Paragraphs>359</Paragraphs>
  <Slides>72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72</vt:i4>
      </vt:variant>
    </vt:vector>
  </HeadingPairs>
  <TitlesOfParts>
    <vt:vector size="80" baseType="lpstr">
      <vt:lpstr>Arial</vt:lpstr>
      <vt:lpstr>Calibri</vt:lpstr>
      <vt:lpstr>Corbel</vt:lpstr>
      <vt:lpstr>Times New Roman</vt:lpstr>
      <vt:lpstr>Wingdings</vt:lpstr>
      <vt:lpstr>Wingdings 2</vt:lpstr>
      <vt:lpstr>Wingdings 3</vt:lpstr>
      <vt:lpstr>Module</vt:lpstr>
      <vt:lpstr>Présentation PowerPoint</vt:lpstr>
      <vt:lpstr> CHAPITRE II </vt:lpstr>
      <vt:lpstr>   </vt:lpstr>
      <vt:lpstr>Exemple…</vt:lpstr>
      <vt:lpstr>La notion d'écosystème  est multiscalaire(multi-échelle)  </vt:lpstr>
      <vt:lpstr>Les écosystèmes sont souvent classés par référence aux biotopes concernés.</vt:lpstr>
      <vt:lpstr>Présentation PowerPoint</vt:lpstr>
      <vt:lpstr>2.1. Écosystème forestier </vt:lpstr>
      <vt:lpstr>2.2. Agro-écosystème</vt:lpstr>
      <vt:lpstr>2.3. Prairie</vt:lpstr>
      <vt:lpstr>2.4.Écosystème océanique</vt:lpstr>
      <vt:lpstr>2.5. Écosystème lentique</vt:lpstr>
      <vt:lpstr>2.6. Écosystème lotique</vt:lpstr>
      <vt:lpstr>Présentation PowerPoint</vt:lpstr>
      <vt:lpstr>Présentation PowerPoint</vt:lpstr>
      <vt:lpstr> 3.1.Chaîne  trophique </vt:lpstr>
      <vt:lpstr>Présentation PowerPoint</vt:lpstr>
      <vt:lpstr>Présentation PowerPoint</vt:lpstr>
      <vt:lpstr>  3.1.1.Composants de la chaine trophique 3.1.1.1. Les producteurs autotrophes   </vt:lpstr>
      <vt:lpstr>3.1.1.2. Les consommateurs hétérotrophes  </vt:lpstr>
      <vt:lpstr>Présentation PowerPoint</vt:lpstr>
      <vt:lpstr>a. Consommateurs de matière fraiche</vt:lpstr>
      <vt:lpstr>Présentation PowerPoint</vt:lpstr>
      <vt:lpstr>b. Consommateurs  de cadavres d’animaux  </vt:lpstr>
      <vt:lpstr>3.1.1.3. Décomposeurs et détritivores    </vt:lpstr>
      <vt:lpstr>a. Détritivores</vt:lpstr>
      <vt:lpstr>On distingue plusieurs catégories de détritivores : </vt:lpstr>
      <vt:lpstr>Présentation PowerPoint</vt:lpstr>
      <vt:lpstr>b. Décomposeurs</vt:lpstr>
      <vt:lpstr>Présentation PowerPoint</vt:lpstr>
      <vt:lpstr> 3.1.2.Différents types de chaînes trophiques  </vt:lpstr>
      <vt:lpstr>Présentation PowerPoint</vt:lpstr>
      <vt:lpstr> </vt:lpstr>
      <vt:lpstr>3.1.3. Représentation graphique  des chaînes trophiques </vt:lpstr>
      <vt:lpstr>*Pyramides écologiques </vt:lpstr>
      <vt:lpstr> 3.2. Réseau trophique </vt:lpstr>
      <vt:lpstr>Présentation PowerPoint</vt:lpstr>
      <vt:lpstr>4.1. Productivité</vt:lpstr>
      <vt:lpstr>Présentation PowerPoint</vt:lpstr>
      <vt:lpstr>  4.2. Transfert et flux d’énergie </vt:lpstr>
      <vt:lpstr>Présentation PowerPoint</vt:lpstr>
      <vt:lpstr>  </vt:lpstr>
      <vt:lpstr>Présentation PowerPoint</vt:lpstr>
      <vt:lpstr>Flux d’énergie…</vt:lpstr>
      <vt:lpstr>Présentation PowerPoint</vt:lpstr>
      <vt:lpstr>Présentation PowerPoint</vt:lpstr>
      <vt:lpstr>Présentation PowerPoint</vt:lpstr>
      <vt:lpstr>Plus on s'éloigne du producteur primaire,  plus la production de matière vivante est faible. </vt:lpstr>
      <vt:lpstr>4.3. Rendements bioénergétiques</vt:lpstr>
      <vt:lpstr> 4.3.1.Rendement écologique </vt:lpstr>
      <vt:lpstr>4.3.2.Rendement d’exploitation</vt:lpstr>
      <vt:lpstr>4.3.3.Rendement de production nette</vt:lpstr>
      <vt:lpstr>  4.4.Stabilité des écosystèmes  </vt:lpstr>
      <vt:lpstr>Exemple :  </vt:lpstr>
      <vt:lpstr>Présentation PowerPoint</vt:lpstr>
      <vt:lpstr>Exemple : </vt:lpstr>
      <vt:lpstr>Présentation PowerPoint</vt:lpstr>
      <vt:lpstr> 4.5.Cycles biogéochimiques  </vt:lpstr>
      <vt:lpstr>Présentation PowerPoint</vt:lpstr>
      <vt:lpstr> 4.5.1. Cycle de l'eau  </vt:lpstr>
      <vt:lpstr>Présentation PowerPoint</vt:lpstr>
      <vt:lpstr>Présentation PowerPoint</vt:lpstr>
      <vt:lpstr>Présentation PowerPoint</vt:lpstr>
      <vt:lpstr>4.5.2. Cycle du carbone</vt:lpstr>
      <vt:lpstr>Présentation PowerPoint</vt:lpstr>
      <vt:lpstr> </vt:lpstr>
      <vt:lpstr>Figure 2 : Cycle du Carbone (Berg et al., 2009). </vt:lpstr>
      <vt:lpstr>Présentation PowerPoint</vt:lpstr>
      <vt:lpstr> </vt:lpstr>
      <vt:lpstr>Présentation PowerPoint</vt:lpstr>
      <vt:lpstr>Succession écologique </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ELLE</dc:creator>
  <cp:lastModifiedBy>Khalida FRAHTIA</cp:lastModifiedBy>
  <cp:revision>449</cp:revision>
  <dcterms:created xsi:type="dcterms:W3CDTF">2009-09-03T15:09:56Z</dcterms:created>
  <dcterms:modified xsi:type="dcterms:W3CDTF">2024-05-06T08:16:50Z</dcterms:modified>
</cp:coreProperties>
</file>