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D6F4C-8EF0-41BF-B9D1-35560C9DA89E}" type="datetimeFigureOut">
              <a:rPr lang="fr-FR" smtClean="0"/>
              <a:pPr/>
              <a:t>19/04/2020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DA956A-B42E-48DB-96C5-23E02864544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C:\Documents and Settings\Administrateur\Bureau\11137167_588952731207658_777337249457817034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9226"/>
            <a:ext cx="1857387" cy="189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28165" y="714356"/>
            <a:ext cx="4572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Université des Frères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Mentouri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Constantine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9193" y="1571612"/>
            <a:ext cx="4585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Faculté des Sciences de la Nature et de la Vie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428868"/>
            <a:ext cx="5500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Département du tronc commun ; 1 ère  année LMD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290" y="3105835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Module : Sciences de la vie et impacts socio-économiques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728" y="4157497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                            Chapitre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             Ecosystèmes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terrestres et marins</a:t>
            </a:r>
            <a:r>
              <a:rPr lang="fr-FR" b="1" dirty="0"/>
              <a:t> 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1130842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1-Introduction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57161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diversité biologique représente une valeur économique essentielle pour les sociétés, </a:t>
            </a:r>
            <a:r>
              <a:rPr lang="fr-FR" dirty="0" smtClean="0"/>
              <a:t>car c’est </a:t>
            </a:r>
            <a:r>
              <a:rPr lang="fr-FR" dirty="0"/>
              <a:t>un élément </a:t>
            </a:r>
            <a:r>
              <a:rPr lang="fr-FR" dirty="0" smtClean="0"/>
              <a:t>essentiel </a:t>
            </a:r>
            <a:r>
              <a:rPr lang="fr-FR" dirty="0"/>
              <a:t>au fonctionnement des </a:t>
            </a:r>
            <a:r>
              <a:rPr lang="fr-FR" dirty="0" smtClean="0"/>
              <a:t>écosystèmes</a:t>
            </a:r>
            <a:r>
              <a:rPr lang="fr-FR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2357430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diversité biologique en tant qu’élément de ressources multiples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alimentation, approvisionnement en matériaux fibreux, fourniture de molécules à usage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thérapeutique)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3345420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en tant qu’élément de protection (air, eau, sols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06" y="3774048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2- Ecosystème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définition.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8358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 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écosystème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est un ensemble formé par une communauté d’êtres en interrelation (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avec son environnement (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biotope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Les composants de l'écosystème développent un dense réseau de dépendances, d'échanges d'énergie, d'information et de matière permettant le maintien et le développement de la vie.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543568"/>
            <a:ext cx="850109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chaque écosystème se trouve un ou plusieurs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réseaux trophiques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(ou « 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chaînes alimentaires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»). Les zones de transition entre deux écosystèmes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sont nommées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écotones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1071546"/>
            <a:ext cx="2245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fr-FR" b="1" dirty="0">
                <a:latin typeface="Times New Roman" pitchFamily="18" charset="0"/>
                <a:cs typeface="Times New Roman" pitchFamily="18" charset="0"/>
              </a:rPr>
              <a:t>2-1 Le biotope :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06" y="1500174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un 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biotope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est, un type de lieu de vie défini par des caractéristiques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physiques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chimiques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déterminées relativement uniformes. Ce milieu héberge un ensemble de formes de vie composant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la biocénose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flore, faune,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fonge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(champignons), et des populations de micro-organismes. 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06" y="2786058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Un biotope et la biocénose   qu'il accueille forment un écosystème  caractéristique.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257552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biotope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à distinguer d'un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biome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qui est un large regroupement d'écosystèmes caractéristique d'un type de climat et de sol.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06" y="4077306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RQ/ le </a:t>
            </a:r>
            <a:r>
              <a:rPr lang="fr-FR" dirty="0"/>
              <a:t>biotope est caractérisé par un nombre de facteurs qui sont des facteurs abiotiques (qui ne dépendent pas des êtres vivants), et qui sont des facteurs physiques </a:t>
            </a:r>
            <a:r>
              <a:rPr lang="fr-FR" dirty="0" smtClean="0"/>
              <a:t>ou chimiques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857232"/>
            <a:ext cx="857252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794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physiques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9794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climatiques :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Précipitations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Température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Luminosité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Vents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Humidité relative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9794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géographiques :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L’altitude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Latitude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végétation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L’étendue d’eau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L’urbanisation.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9794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édaphiques :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Structure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Texture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"/>
              <a:tabLst>
                <a:tab pos="9794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Porosité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000108"/>
            <a:ext cx="42148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222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chimique.s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Teneur en oxygène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Teneur en sels minéraux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lphaLcPeriod"/>
              <a:tabLst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PH, …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214554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Facteurs abiotiques non climatiques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643182"/>
            <a:ext cx="85010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milieu aquatique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l'eau va intervenir par plusieurs caractères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4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sa tension superficielle qui va permettre le déplacement de certains animaux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4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son pH près de la neutralité, mais on trouve des endroits où le pH varie de 5 à 9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4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ses gaz dissous : CO2, O2, H2S qui peut empoisonner certaines espèces animales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4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les sels minéraux : dans l’eau de mer, la moyenne des sels minéraux est de 34,48 g/kg d’eau,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NB/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salinité est due essentiellement à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pour 72% et au MgCl2 pour 12%, les autres sels sont beaucoup moins importants.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43873"/>
            <a:ext cx="835821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  <a:tab pos="5222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le sol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les facteurs abiotiques importants sont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20700" algn="l"/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L’eau : indispensable pour la faune et la flore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20700" algn="l"/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texture et la structure du sol : la nature du substrat et la taille des particules interviennent dans la nutrition et l’aération des plantes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20700" algn="l"/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salinité ou quantité de sels est très variable et est importante dans la détermination d’une flore caractéristique (halophytes,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nitrophytes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psammophytes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etc.)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20700" algn="l"/>
                <a:tab pos="522288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pH dépend de la nature du sol mais aussi de l’humus (acide humique).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3143248"/>
            <a:ext cx="89297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  <a:tab pos="544513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2-2 La Biocénose (communauté)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l’ensemble des organismes qui vivent ensemble (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phytocénose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microbiocénose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mycocénose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Elle est composée de trois catégories d’êtres vivants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producteurs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qui sont généralement des espèces végétales (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phytocénose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consommateurs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 sont des espèces animales (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Zoocénose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44513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décomposeurs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.des microorganismes fongiques et bactériens.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85850"/>
            <a:ext cx="77152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46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	écosystèmes	sont	souvent	classés	par	référence	aux biotopes concernés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4688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746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Ecosystèmes continentaux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(ou terrestres) tels que : les écosystèmes forestiers (forêts), les écosystèmes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prairiaux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(prairies), les agro- écosystèmes (systèmes agricoles) 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74688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746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Ecosystèmes des eaux continentales,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les écosystèmes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lentiques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 eaux calmes à renouvellement lent (lacs, marécages, étangs) écosystèmes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lotiques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 eaux courantes (rivières, fleuves) 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74688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74688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Ecosystèmes océaniques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(les mers, les océans).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807" y="4786322"/>
            <a:ext cx="1828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 du Chapitre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568751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Responsables du module : Dr. </a:t>
            </a:r>
            <a:r>
              <a:rPr lang="fr-FR" b="1" dirty="0" err="1" smtClean="0"/>
              <a:t>Tebbani</a:t>
            </a:r>
            <a:r>
              <a:rPr lang="fr-FR" b="1" dirty="0" smtClean="0"/>
              <a:t> </a:t>
            </a:r>
            <a:r>
              <a:rPr lang="fr-FR" b="1" dirty="0" err="1" smtClean="0"/>
              <a:t>Fethi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519</Words>
  <Application>Microsoft Office PowerPoint</Application>
  <PresentationFormat>Affichage à l'écran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mtech</dc:creator>
  <cp:lastModifiedBy>mtech</cp:lastModifiedBy>
  <cp:revision>4</cp:revision>
  <dcterms:created xsi:type="dcterms:W3CDTF">2020-04-04T16:38:34Z</dcterms:created>
  <dcterms:modified xsi:type="dcterms:W3CDTF">2020-04-19T16:15:28Z</dcterms:modified>
</cp:coreProperties>
</file>