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CCF4D65-C5B9-4433-9CFA-BB88A6A935FA}" type="datetimeFigureOut">
              <a:rPr lang="fr-FR" smtClean="0"/>
              <a:pPr/>
              <a:t>21/12/2020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43A063-E8F5-4F41-A8C6-226EE02468C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CCF4D65-C5B9-4433-9CFA-BB88A6A935FA}" type="datetimeFigureOut">
              <a:rPr lang="fr-FR" smtClean="0"/>
              <a:pPr/>
              <a:t>21/12/2020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43A063-E8F5-4F41-A8C6-226EE02468C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CCF4D65-C5B9-4433-9CFA-BB88A6A935FA}" type="datetimeFigureOut">
              <a:rPr lang="fr-FR" smtClean="0"/>
              <a:pPr/>
              <a:t>21/12/2020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43A063-E8F5-4F41-A8C6-226EE02468C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CCF4D65-C5B9-4433-9CFA-BB88A6A935FA}" type="datetimeFigureOut">
              <a:rPr lang="fr-FR" smtClean="0"/>
              <a:pPr/>
              <a:t>21/12/2020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43A063-E8F5-4F41-A8C6-226EE02468C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CCF4D65-C5B9-4433-9CFA-BB88A6A935FA}" type="datetimeFigureOut">
              <a:rPr lang="fr-FR" smtClean="0"/>
              <a:pPr/>
              <a:t>21/12/2020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43A063-E8F5-4F41-A8C6-226EE02468C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CCF4D65-C5B9-4433-9CFA-BB88A6A935FA}" type="datetimeFigureOut">
              <a:rPr lang="fr-FR" smtClean="0"/>
              <a:pPr/>
              <a:t>21/12/2020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43A063-E8F5-4F41-A8C6-226EE02468C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CCF4D65-C5B9-4433-9CFA-BB88A6A935FA}" type="datetimeFigureOut">
              <a:rPr lang="fr-FR" smtClean="0"/>
              <a:pPr/>
              <a:t>21/12/2020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643A063-E8F5-4F41-A8C6-226EE02468C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CCF4D65-C5B9-4433-9CFA-BB88A6A935FA}" type="datetimeFigureOut">
              <a:rPr lang="fr-FR" smtClean="0"/>
              <a:pPr/>
              <a:t>21/12/2020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643A063-E8F5-4F41-A8C6-226EE02468C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CCF4D65-C5B9-4433-9CFA-BB88A6A935FA}" type="datetimeFigureOut">
              <a:rPr lang="fr-FR" smtClean="0"/>
              <a:pPr/>
              <a:t>21/12/2020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643A063-E8F5-4F41-A8C6-226EE02468C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CCF4D65-C5B9-4433-9CFA-BB88A6A935FA}" type="datetimeFigureOut">
              <a:rPr lang="fr-FR" smtClean="0"/>
              <a:pPr/>
              <a:t>21/12/2020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43A063-E8F5-4F41-A8C6-226EE02468C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CCF4D65-C5B9-4433-9CFA-BB88A6A935FA}" type="datetimeFigureOut">
              <a:rPr lang="fr-FR" smtClean="0"/>
              <a:pPr/>
              <a:t>21/12/2020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43A063-E8F5-4F41-A8C6-226EE02468C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F4D65-C5B9-4433-9CFA-BB88A6A935FA}" type="datetimeFigureOut">
              <a:rPr lang="fr-FR" smtClean="0"/>
              <a:pPr/>
              <a:t>21/12/2020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3A063-E8F5-4F41-A8C6-226EE02468C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257156"/>
            <a:ext cx="664373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CH 2 LES RISQUES </a:t>
            </a:r>
            <a:r>
              <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de </a:t>
            </a:r>
            <a:r>
              <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LA SANTÉ PUBLIQUE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ASSOCIÉS AUX ACTIVITÉS DE PRODUCTION ANIMALE</a:t>
            </a:r>
            <a:endParaRPr kumimoji="0" lang="fr-FR" b="0" i="0" u="none" strike="noStrike" cap="none" normalizeH="0" baseline="0" dirty="0" smtClean="0">
              <a:ln>
                <a:noFill/>
              </a:ln>
              <a:solidFill>
                <a:srgbClr val="FF0000"/>
              </a:solidFill>
              <a:effectLst/>
              <a:latin typeface="Arial" pitchFamily="34" charset="0"/>
              <a:cs typeface="Arial" pitchFamily="34" charset="0"/>
            </a:endParaRPr>
          </a:p>
        </p:txBody>
      </p:sp>
      <p:sp>
        <p:nvSpPr>
          <p:cNvPr id="1026" name="Rectangle 2"/>
          <p:cNvSpPr>
            <a:spLocks noChangeArrowheads="1"/>
          </p:cNvSpPr>
          <p:nvPr/>
        </p:nvSpPr>
        <p:spPr bwMode="auto">
          <a:xfrm>
            <a:off x="0" y="1457254"/>
            <a:ext cx="178591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Introduction</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71406" y="1928802"/>
            <a:ext cx="8429684" cy="707886"/>
          </a:xfrm>
          <a:prstGeom prst="rect">
            <a:avLst/>
          </a:prstGeom>
        </p:spPr>
        <p:txBody>
          <a:bodyPr wrap="square">
            <a:spAutoFit/>
          </a:bodyPr>
          <a:lstStyle/>
          <a:p>
            <a:r>
              <a:rPr lang="fr-FR" sz="2000" dirty="0">
                <a:solidFill>
                  <a:srgbClr val="C00000"/>
                </a:solidFill>
              </a:rPr>
              <a:t>Au cours des dernières décennies, le développement des productions animales, a été remarquable. </a:t>
            </a:r>
          </a:p>
        </p:txBody>
      </p:sp>
      <p:sp>
        <p:nvSpPr>
          <p:cNvPr id="7" name="Rectangle 6"/>
          <p:cNvSpPr/>
          <p:nvPr/>
        </p:nvSpPr>
        <p:spPr>
          <a:xfrm>
            <a:off x="71406" y="2690336"/>
            <a:ext cx="8358246" cy="1015663"/>
          </a:xfrm>
          <a:prstGeom prst="rect">
            <a:avLst/>
          </a:prstGeom>
        </p:spPr>
        <p:txBody>
          <a:bodyPr wrap="square">
            <a:spAutoFit/>
          </a:bodyPr>
          <a:lstStyle/>
          <a:p>
            <a:r>
              <a:rPr lang="fr-FR" sz="2000" dirty="0"/>
              <a:t>Cet accroissement a entraîné une augmentation notable du volume de déjections animales à gérer tandis que parallèlement, les superficies d’épandage diminuaient de façon substantielle.</a:t>
            </a:r>
          </a:p>
        </p:txBody>
      </p:sp>
      <p:sp>
        <p:nvSpPr>
          <p:cNvPr id="8" name="Rectangle 7"/>
          <p:cNvSpPr/>
          <p:nvPr/>
        </p:nvSpPr>
        <p:spPr>
          <a:xfrm>
            <a:off x="71406" y="3826567"/>
            <a:ext cx="8501122" cy="1323439"/>
          </a:xfrm>
          <a:prstGeom prst="rect">
            <a:avLst/>
          </a:prstGeom>
        </p:spPr>
        <p:txBody>
          <a:bodyPr wrap="square">
            <a:spAutoFit/>
          </a:bodyPr>
          <a:lstStyle/>
          <a:p>
            <a:r>
              <a:rPr lang="fr-FR" sz="2000" dirty="0"/>
              <a:t>L’analyse des données disponibles concernant la qualité des eaux des bassins versants à prédominance agricole montre, au cours des dernières décennies, des excès notables en </a:t>
            </a:r>
            <a:r>
              <a:rPr lang="fr-FR" sz="2000" b="1" dirty="0"/>
              <a:t>azote </a:t>
            </a:r>
            <a:r>
              <a:rPr lang="fr-FR" sz="2000" dirty="0"/>
              <a:t>et en </a:t>
            </a:r>
            <a:r>
              <a:rPr lang="fr-FR" sz="2000" b="1" dirty="0"/>
              <a:t>phosphore</a:t>
            </a:r>
            <a:r>
              <a:rPr lang="fr-FR" sz="2000" dirty="0"/>
              <a:t> ainsi qu’une dégradation de la qualité bactériologique de l’amont vers l’aval, </a:t>
            </a:r>
          </a:p>
        </p:txBody>
      </p:sp>
      <p:sp>
        <p:nvSpPr>
          <p:cNvPr id="9" name="Rectangle 8"/>
          <p:cNvSpPr/>
          <p:nvPr/>
        </p:nvSpPr>
        <p:spPr>
          <a:xfrm>
            <a:off x="142844" y="5143512"/>
            <a:ext cx="8715436" cy="1631216"/>
          </a:xfrm>
          <a:prstGeom prst="rect">
            <a:avLst/>
          </a:prstGeom>
        </p:spPr>
        <p:txBody>
          <a:bodyPr wrap="square">
            <a:spAutoFit/>
          </a:bodyPr>
          <a:lstStyle/>
          <a:p>
            <a:r>
              <a:rPr lang="fr-FR" sz="2000" dirty="0">
                <a:solidFill>
                  <a:srgbClr val="FF0000"/>
                </a:solidFill>
              </a:rPr>
              <a:t>Des études réalisées en milieu rural démontrent également que les puits d’alimentation en eau potable sont fréquemment contaminés par des </a:t>
            </a:r>
            <a:r>
              <a:rPr lang="fr-FR" sz="2000" b="1" dirty="0">
                <a:solidFill>
                  <a:srgbClr val="FF0000"/>
                </a:solidFill>
              </a:rPr>
              <a:t>micro-organismes</a:t>
            </a:r>
            <a:r>
              <a:rPr lang="fr-FR" sz="2000" dirty="0">
                <a:solidFill>
                  <a:srgbClr val="FF0000"/>
                </a:solidFill>
              </a:rPr>
              <a:t> et </a:t>
            </a:r>
            <a:r>
              <a:rPr lang="fr-FR" sz="2000" b="1" dirty="0">
                <a:solidFill>
                  <a:srgbClr val="FF0000"/>
                </a:solidFill>
              </a:rPr>
              <a:t>des nitrates</a:t>
            </a:r>
            <a:r>
              <a:rPr lang="fr-FR" sz="2000" dirty="0">
                <a:solidFill>
                  <a:srgbClr val="FF0000"/>
                </a:solidFill>
              </a:rPr>
              <a:t> Parallèlement à ce phénomène, on dénote également pour cette période une augmentation importante des </a:t>
            </a:r>
            <a:r>
              <a:rPr lang="fr-FR" sz="2000" b="1" dirty="0">
                <a:solidFill>
                  <a:srgbClr val="FF0000"/>
                </a:solidFill>
              </a:rPr>
              <a:t>odeurs</a:t>
            </a:r>
            <a:r>
              <a:rPr lang="fr-FR" sz="2000" dirty="0">
                <a:solidFill>
                  <a:srgbClr val="FF0000"/>
                </a:solidFill>
              </a:rPr>
              <a:t> provenant des sites de production.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643998" cy="830997"/>
          </a:xfrm>
          <a:prstGeom prst="rect">
            <a:avLst/>
          </a:prstGeom>
        </p:spPr>
        <p:txBody>
          <a:bodyPr wrap="square">
            <a:spAutoFit/>
          </a:bodyPr>
          <a:lstStyle/>
          <a:p>
            <a:r>
              <a:rPr lang="fr-FR" sz="2400" dirty="0" smtClean="0">
                <a:solidFill>
                  <a:srgbClr val="FF0000"/>
                </a:solidFill>
              </a:rPr>
              <a:t>RQ</a:t>
            </a:r>
            <a:r>
              <a:rPr lang="fr-FR" sz="2400" dirty="0" smtClean="0"/>
              <a:t>. Hémoglobine oxydée dans laquelle le fer a perdu son pouvoir de fixer l'oxygène.</a:t>
            </a:r>
            <a:endParaRPr lang="fr-FR" sz="2400" dirty="0"/>
          </a:p>
        </p:txBody>
      </p:sp>
      <p:sp>
        <p:nvSpPr>
          <p:cNvPr id="3" name="Rectangle 2"/>
          <p:cNvSpPr/>
          <p:nvPr/>
        </p:nvSpPr>
        <p:spPr>
          <a:xfrm>
            <a:off x="71406" y="1214422"/>
            <a:ext cx="8358246" cy="707886"/>
          </a:xfrm>
          <a:prstGeom prst="rect">
            <a:avLst/>
          </a:prstGeom>
        </p:spPr>
        <p:txBody>
          <a:bodyPr wrap="square">
            <a:spAutoFit/>
          </a:bodyPr>
          <a:lstStyle/>
          <a:p>
            <a:r>
              <a:rPr lang="fr-FR" sz="2000" b="1" dirty="0" smtClean="0"/>
              <a:t>Par ailleurs</a:t>
            </a:r>
            <a:r>
              <a:rPr lang="fr-FR" sz="2000" dirty="0" smtClean="0"/>
              <a:t>, certains composés N-nitrosés, qui se forment dans l’estomac suite à l’ingestion de nitrates, sont de puissants cancérigènes chez l’animal</a:t>
            </a:r>
            <a:r>
              <a:rPr lang="fr-FR" dirty="0" smtClean="0"/>
              <a:t>.</a:t>
            </a:r>
            <a:endParaRPr lang="fr-FR" dirty="0"/>
          </a:p>
        </p:txBody>
      </p:sp>
      <p:sp>
        <p:nvSpPr>
          <p:cNvPr id="4" name="Rectangle 3"/>
          <p:cNvSpPr/>
          <p:nvPr/>
        </p:nvSpPr>
        <p:spPr>
          <a:xfrm>
            <a:off x="71406" y="2071678"/>
            <a:ext cx="8501122" cy="646331"/>
          </a:xfrm>
          <a:prstGeom prst="rect">
            <a:avLst/>
          </a:prstGeom>
        </p:spPr>
        <p:txBody>
          <a:bodyPr wrap="square">
            <a:spAutoFit/>
          </a:bodyPr>
          <a:lstStyle/>
          <a:p>
            <a:r>
              <a:rPr lang="fr-FR" b="1" dirty="0" smtClean="0"/>
              <a:t>Plusieurs études épidémiologiques </a:t>
            </a:r>
            <a:r>
              <a:rPr lang="fr-FR" dirty="0" smtClean="0"/>
              <a:t>ont été réalisées afin de vérifier la relation possible entre la consommation de nitrates et certains types de </a:t>
            </a:r>
            <a:r>
              <a:rPr lang="fr-FR" b="1" dirty="0" smtClean="0"/>
              <a:t>cancer</a:t>
            </a:r>
            <a:r>
              <a:rPr lang="fr-FR" dirty="0" smtClean="0"/>
              <a:t> </a:t>
            </a:r>
            <a:r>
              <a:rPr lang="fr-FR" b="1" dirty="0" smtClean="0"/>
              <a:t>de l’estomac</a:t>
            </a:r>
            <a:r>
              <a:rPr lang="fr-FR" dirty="0" smtClean="0"/>
              <a:t>. </a:t>
            </a:r>
            <a:endParaRPr lang="fr-FR" dirty="0"/>
          </a:p>
        </p:txBody>
      </p:sp>
      <p:sp>
        <p:nvSpPr>
          <p:cNvPr id="22529" name="Rectangle 1"/>
          <p:cNvSpPr>
            <a:spLocks noChangeArrowheads="1"/>
          </p:cNvSpPr>
          <p:nvPr/>
        </p:nvSpPr>
        <p:spPr bwMode="auto">
          <a:xfrm>
            <a:off x="0" y="2757486"/>
            <a:ext cx="8929718"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D'autre part, </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des risques </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d'avortement spontané</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et de </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malformation congénitale</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ont aussi été rapportés. </a:t>
            </a:r>
            <a:endParaRPr kumimoji="0" lang="fr-FR" sz="2000" b="0" i="0" u="none" strike="noStrike" cap="none" normalizeH="0" baseline="0" dirty="0" smtClean="0">
              <a:ln>
                <a:noFill/>
              </a:ln>
              <a:solidFill>
                <a:srgbClr val="FF0000"/>
              </a:solidFill>
              <a:effectLst/>
              <a:latin typeface="Arial" pitchFamily="34" charset="0"/>
              <a:cs typeface="Arial" pitchFamily="34" charset="0"/>
            </a:endParaRPr>
          </a:p>
        </p:txBody>
      </p:sp>
      <p:sp>
        <p:nvSpPr>
          <p:cNvPr id="22530" name="Rectangle 2"/>
          <p:cNvSpPr>
            <a:spLocks noChangeArrowheads="1"/>
          </p:cNvSpPr>
          <p:nvPr/>
        </p:nvSpPr>
        <p:spPr bwMode="auto">
          <a:xfrm>
            <a:off x="-1000164" y="3643314"/>
            <a:ext cx="664370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Low" defTabSz="914400" rtl="0" eaLnBrk="1" fontAlgn="base" latinLnBrk="0" hangingPunct="1">
              <a:lnSpc>
                <a:spcPct val="100000"/>
              </a:lnSpc>
              <a:spcBef>
                <a:spcPct val="0"/>
              </a:spcBef>
              <a:spcAft>
                <a:spcPct val="0"/>
              </a:spcAft>
              <a:buClrTx/>
              <a:buSzTx/>
              <a:buFont typeface="Wingdings" pitchFamily="2" charset="2"/>
              <a:buChar char=""/>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Les sous-produits de la chloration</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7" name="Rectangle 6"/>
          <p:cNvSpPr/>
          <p:nvPr/>
        </p:nvSpPr>
        <p:spPr>
          <a:xfrm>
            <a:off x="-32" y="4246442"/>
            <a:ext cx="8643998" cy="1569660"/>
          </a:xfrm>
          <a:prstGeom prst="rect">
            <a:avLst/>
          </a:prstGeom>
        </p:spPr>
        <p:txBody>
          <a:bodyPr wrap="square">
            <a:spAutoFit/>
          </a:bodyPr>
          <a:lstStyle/>
          <a:p>
            <a:r>
              <a:rPr lang="fr-FR" sz="2400" dirty="0" smtClean="0">
                <a:solidFill>
                  <a:srgbClr val="FF0000"/>
                </a:solidFill>
              </a:rPr>
              <a:t>Compte tenu </a:t>
            </a:r>
            <a:r>
              <a:rPr lang="fr-FR" sz="2400" dirty="0" smtClean="0"/>
              <a:t>des </a:t>
            </a:r>
            <a:r>
              <a:rPr lang="fr-FR" sz="2400" b="1" dirty="0" smtClean="0"/>
              <a:t>phénomènes d'érosion des sols et de ruissellement de surface</a:t>
            </a:r>
            <a:r>
              <a:rPr lang="fr-FR" sz="2400" dirty="0" smtClean="0"/>
              <a:t>, les </a:t>
            </a:r>
            <a:r>
              <a:rPr lang="fr-FR" sz="2400" b="1" dirty="0" smtClean="0"/>
              <a:t>activités d'épandage</a:t>
            </a:r>
            <a:r>
              <a:rPr lang="fr-FR" sz="2400" dirty="0" smtClean="0"/>
              <a:t> représentent une des sources entraînant un apport considérable de matières en suspension dans les eaux de surface. </a:t>
            </a:r>
            <a:endParaRPr lang="fr-F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142852"/>
            <a:ext cx="8858312" cy="1384995"/>
          </a:xfrm>
          <a:prstGeom prst="rect">
            <a:avLst/>
          </a:prstGeom>
        </p:spPr>
        <p:txBody>
          <a:bodyPr wrap="square">
            <a:spAutoFit/>
          </a:bodyPr>
          <a:lstStyle/>
          <a:p>
            <a:r>
              <a:rPr lang="fr-FR" sz="2400" dirty="0" smtClean="0"/>
              <a:t>NB .</a:t>
            </a:r>
            <a:r>
              <a:rPr lang="fr-FR" dirty="0" smtClean="0"/>
              <a:t> </a:t>
            </a:r>
            <a:r>
              <a:rPr lang="fr-FR" sz="2000" dirty="0" smtClean="0">
                <a:solidFill>
                  <a:srgbClr val="FF0000"/>
                </a:solidFill>
              </a:rPr>
              <a:t>Lorsqu’une eau chargée de matière organique est puisée et traitée pour la consommation, la matière en excès peut réagir avec le </a:t>
            </a:r>
            <a:r>
              <a:rPr lang="fr-FR" sz="2000" b="1" dirty="0" smtClean="0">
                <a:solidFill>
                  <a:srgbClr val="FF0000"/>
                </a:solidFill>
              </a:rPr>
              <a:t>chlore</a:t>
            </a:r>
            <a:r>
              <a:rPr lang="fr-FR" sz="2000" dirty="0" smtClean="0">
                <a:solidFill>
                  <a:srgbClr val="FF0000"/>
                </a:solidFill>
              </a:rPr>
              <a:t> et former des sous produits susceptibles de représenter un risque à la santé (ex. </a:t>
            </a:r>
            <a:r>
              <a:rPr lang="fr-FR" sz="2000" dirty="0" err="1" smtClean="0">
                <a:solidFill>
                  <a:srgbClr val="FF0000"/>
                </a:solidFill>
              </a:rPr>
              <a:t>trihalométhanes</a:t>
            </a:r>
            <a:r>
              <a:rPr lang="fr-FR" sz="2000" dirty="0" smtClean="0">
                <a:solidFill>
                  <a:srgbClr val="FF0000"/>
                </a:solidFill>
              </a:rPr>
              <a:t> et acides </a:t>
            </a:r>
            <a:r>
              <a:rPr lang="fr-FR" sz="2000" dirty="0" err="1" smtClean="0">
                <a:solidFill>
                  <a:srgbClr val="FF0000"/>
                </a:solidFill>
              </a:rPr>
              <a:t>haloacétiques</a:t>
            </a:r>
            <a:r>
              <a:rPr lang="fr-FR" sz="2000" dirty="0" smtClean="0">
                <a:solidFill>
                  <a:srgbClr val="FF0000"/>
                </a:solidFill>
              </a:rPr>
              <a:t>). </a:t>
            </a:r>
            <a:endParaRPr lang="fr-FR" sz="2000" dirty="0">
              <a:solidFill>
                <a:srgbClr val="FF0000"/>
              </a:solidFill>
            </a:endParaRPr>
          </a:p>
        </p:txBody>
      </p:sp>
      <p:sp>
        <p:nvSpPr>
          <p:cNvPr id="3" name="Rectangle 2"/>
          <p:cNvSpPr/>
          <p:nvPr/>
        </p:nvSpPr>
        <p:spPr>
          <a:xfrm>
            <a:off x="71406" y="1714488"/>
            <a:ext cx="8143932" cy="646331"/>
          </a:xfrm>
          <a:prstGeom prst="rect">
            <a:avLst/>
          </a:prstGeom>
        </p:spPr>
        <p:txBody>
          <a:bodyPr wrap="square">
            <a:spAutoFit/>
          </a:bodyPr>
          <a:lstStyle/>
          <a:p>
            <a:r>
              <a:rPr lang="fr-FR" b="1" dirty="0" smtClean="0"/>
              <a:t>Plusieurs </a:t>
            </a:r>
            <a:r>
              <a:rPr lang="fr-FR" dirty="0" smtClean="0"/>
              <a:t>études épidémiologiques ont été effectuées pour vérifier le potentiel cancérigène des sous-produits de la chloration. </a:t>
            </a:r>
            <a:endParaRPr lang="fr-FR" dirty="0"/>
          </a:p>
        </p:txBody>
      </p:sp>
      <p:sp>
        <p:nvSpPr>
          <p:cNvPr id="4" name="Rectangle 3"/>
          <p:cNvSpPr/>
          <p:nvPr/>
        </p:nvSpPr>
        <p:spPr>
          <a:xfrm>
            <a:off x="142844" y="2500306"/>
            <a:ext cx="8429684" cy="923330"/>
          </a:xfrm>
          <a:prstGeom prst="rect">
            <a:avLst/>
          </a:prstGeom>
        </p:spPr>
        <p:txBody>
          <a:bodyPr wrap="square">
            <a:spAutoFit/>
          </a:bodyPr>
          <a:lstStyle/>
          <a:p>
            <a:r>
              <a:rPr lang="fr-FR" b="1" dirty="0" smtClean="0"/>
              <a:t>À la lumière de ces données</a:t>
            </a:r>
            <a:r>
              <a:rPr lang="fr-FR" dirty="0" smtClean="0"/>
              <a:t>, un groupe d’experts réuni a conclu qu’il demeure possible que les </a:t>
            </a:r>
            <a:r>
              <a:rPr lang="fr-FR" b="1" dirty="0" smtClean="0"/>
              <a:t>sous-produits de la chloration</a:t>
            </a:r>
            <a:r>
              <a:rPr lang="fr-FR" dirty="0" smtClean="0"/>
              <a:t> représentent un risque notable de cancer, en particulier de la vessie. </a:t>
            </a:r>
            <a:endParaRPr lang="fr-FR" dirty="0"/>
          </a:p>
        </p:txBody>
      </p:sp>
      <p:sp>
        <p:nvSpPr>
          <p:cNvPr id="5" name="Rectangle 4"/>
          <p:cNvSpPr/>
          <p:nvPr/>
        </p:nvSpPr>
        <p:spPr>
          <a:xfrm>
            <a:off x="71406" y="3500438"/>
            <a:ext cx="8643998" cy="646331"/>
          </a:xfrm>
          <a:prstGeom prst="rect">
            <a:avLst/>
          </a:prstGeom>
        </p:spPr>
        <p:txBody>
          <a:bodyPr wrap="square">
            <a:spAutoFit/>
          </a:bodyPr>
          <a:lstStyle/>
          <a:p>
            <a:r>
              <a:rPr lang="fr-FR" dirty="0" smtClean="0"/>
              <a:t>Quelques études épidémiologiques ont également porté sur la relation entre l’exposition aux sous-produits de la chloration et des </a:t>
            </a:r>
            <a:r>
              <a:rPr lang="fr-FR" b="1" dirty="0" smtClean="0"/>
              <a:t>complications de la grossesse</a:t>
            </a:r>
            <a:r>
              <a:rPr lang="fr-FR" dirty="0" smtClean="0"/>
              <a:t>. </a:t>
            </a:r>
            <a:endParaRPr lang="fr-FR" dirty="0"/>
          </a:p>
        </p:txBody>
      </p:sp>
      <p:sp>
        <p:nvSpPr>
          <p:cNvPr id="6" name="Rectangle 5"/>
          <p:cNvSpPr/>
          <p:nvPr/>
        </p:nvSpPr>
        <p:spPr>
          <a:xfrm>
            <a:off x="71406" y="4228935"/>
            <a:ext cx="9072594" cy="707886"/>
          </a:xfrm>
          <a:prstGeom prst="rect">
            <a:avLst/>
          </a:prstGeom>
        </p:spPr>
        <p:txBody>
          <a:bodyPr wrap="square">
            <a:spAutoFit/>
          </a:bodyPr>
          <a:lstStyle/>
          <a:p>
            <a:r>
              <a:rPr lang="fr-FR" sz="2000" dirty="0" smtClean="0">
                <a:solidFill>
                  <a:srgbClr val="FF0000"/>
                </a:solidFill>
              </a:rPr>
              <a:t>Des associations entre l’exposition aux </a:t>
            </a:r>
            <a:r>
              <a:rPr lang="fr-FR" sz="2000" b="1" dirty="0" err="1" smtClean="0"/>
              <a:t>trihalométhane</a:t>
            </a:r>
            <a:r>
              <a:rPr lang="fr-FR" sz="2000" dirty="0" err="1" smtClean="0"/>
              <a:t>s</a:t>
            </a:r>
            <a:r>
              <a:rPr lang="fr-FR" sz="2000" dirty="0" smtClean="0">
                <a:solidFill>
                  <a:srgbClr val="FF0000"/>
                </a:solidFill>
              </a:rPr>
              <a:t> et </a:t>
            </a:r>
            <a:r>
              <a:rPr lang="fr-FR" sz="2000" b="1" dirty="0" smtClean="0">
                <a:solidFill>
                  <a:srgbClr val="FF0000"/>
                </a:solidFill>
              </a:rPr>
              <a:t>l’avortement spontané</a:t>
            </a:r>
            <a:r>
              <a:rPr lang="fr-FR" sz="2000" dirty="0" smtClean="0">
                <a:solidFill>
                  <a:srgbClr val="FF0000"/>
                </a:solidFill>
              </a:rPr>
              <a:t>, </a:t>
            </a:r>
            <a:r>
              <a:rPr lang="fr-FR" sz="2000" b="1" dirty="0" smtClean="0">
                <a:solidFill>
                  <a:srgbClr val="FF0000"/>
                </a:solidFill>
              </a:rPr>
              <a:t>le faible poids à la naissance </a:t>
            </a:r>
            <a:r>
              <a:rPr lang="fr-FR" sz="2000" dirty="0" smtClean="0">
                <a:solidFill>
                  <a:srgbClr val="FF0000"/>
                </a:solidFill>
              </a:rPr>
              <a:t>et </a:t>
            </a:r>
            <a:r>
              <a:rPr lang="fr-FR" sz="2000" b="1" dirty="0" smtClean="0">
                <a:solidFill>
                  <a:srgbClr val="FF0000"/>
                </a:solidFill>
              </a:rPr>
              <a:t>les malformations congénitales </a:t>
            </a:r>
            <a:r>
              <a:rPr lang="fr-FR" sz="2000" dirty="0" smtClean="0">
                <a:solidFill>
                  <a:srgbClr val="FF0000"/>
                </a:solidFill>
              </a:rPr>
              <a:t>ont été observées. </a:t>
            </a:r>
            <a:endParaRPr lang="fr-FR" sz="2000" dirty="0">
              <a:solidFill>
                <a:srgbClr val="FF0000"/>
              </a:solidFill>
            </a:endParaRPr>
          </a:p>
        </p:txBody>
      </p:sp>
      <p:sp>
        <p:nvSpPr>
          <p:cNvPr id="23553" name="Rectangle 1"/>
          <p:cNvSpPr>
            <a:spLocks noChangeArrowheads="1"/>
          </p:cNvSpPr>
          <p:nvPr/>
        </p:nvSpPr>
        <p:spPr bwMode="auto">
          <a:xfrm>
            <a:off x="0" y="5114940"/>
            <a:ext cx="864396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NB. On ne peut toutefois conclure actuellement à une relation causale claire entre l’exposition à ces sous-produits et des effets nocifs sur la reproduction humaine.</a:t>
            </a:r>
            <a:endParaRPr kumimoji="0" lang="fr-FR"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65766"/>
            <a:ext cx="3207929"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Les cyanobactéries</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971536"/>
            <a:ext cx="871540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présence en excès de phosphore dans les eaux de surface favorise la croissance d’algues</a:t>
            </a:r>
            <a:r>
              <a:rPr kumimoji="0" lang="fr-FR"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microscopiques dont certaines peuvent produire des toxines.</a:t>
            </a:r>
            <a:r>
              <a:rPr kumimoji="0" lang="fr-FR" sz="2000" b="0" i="0" u="none" strike="noStrike" cap="none" normalizeH="0" baseline="0" dirty="0" smtClean="0">
                <a:ln>
                  <a:noFill/>
                </a:ln>
                <a:solidFill>
                  <a:schemeClr val="tx1"/>
                </a:solidFill>
                <a:effectLst/>
                <a:latin typeface="Arial" pitchFamily="34" charset="0"/>
                <a:cs typeface="Arial" pitchFamily="34" charset="0"/>
              </a:rPr>
              <a:t> </a:t>
            </a:r>
          </a:p>
        </p:txBody>
      </p:sp>
      <p:sp>
        <p:nvSpPr>
          <p:cNvPr id="24579" name="Rectangle 3"/>
          <p:cNvSpPr>
            <a:spLocks noChangeArrowheads="1"/>
          </p:cNvSpPr>
          <p:nvPr/>
        </p:nvSpPr>
        <p:spPr bwMode="auto">
          <a:xfrm>
            <a:off x="0" y="1828792"/>
            <a:ext cx="871540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Des problèmes de santé reliés au</a:t>
            </a:r>
            <a:r>
              <a:rPr kumimoji="0" lang="fr-FR"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contact avec une eau contaminée par ces toxines (irritations cutanées et oculaires, maux de gorge, réponses allergiques) ont été rapportés.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80" name="Rectangle 4"/>
          <p:cNvSpPr>
            <a:spLocks noChangeArrowheads="1"/>
          </p:cNvSpPr>
          <p:nvPr/>
        </p:nvSpPr>
        <p:spPr bwMode="auto">
          <a:xfrm>
            <a:off x="0" y="3043238"/>
            <a:ext cx="850109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Certains auteurs ont relevé des atteintes hépatiques et des symptômes de gastro-entérite chez des personnes ayant consommé de l’eau contaminée par ces toxines.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 name="Rectangle 1"/>
          <p:cNvSpPr>
            <a:spLocks noChangeArrowheads="1"/>
          </p:cNvSpPr>
          <p:nvPr/>
        </p:nvSpPr>
        <p:spPr bwMode="auto">
          <a:xfrm>
            <a:off x="0" y="3714752"/>
            <a:ext cx="3650358"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 contamination de l’air</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71414"/>
            <a:ext cx="892971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Globalement, la charge d’</a:t>
            </a:r>
            <a:r>
              <a:rPr kumimoji="0" lang="fr-F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odeura</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provenant uniquement des bâtiments d’élevage et des structures d’entreposage s’est accrue d’environ 500 %, à laquelle il faut ajouter les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odeurs ponctuelles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provenant des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épandages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Nous présentons ici une évaluation de l'impact possible des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répercussions environnementales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causées par la production animale sur la santé des populations susceptibles d’y être exposées.</a:t>
            </a:r>
            <a:r>
              <a:rPr kumimoji="0" lang="fr-FR" sz="2000" b="0" i="0" u="none" strike="noStrike" cap="none" normalizeH="0" baseline="0" dirty="0" smtClean="0">
                <a:ln>
                  <a:noFill/>
                </a:ln>
                <a:solidFill>
                  <a:schemeClr val="tx1"/>
                </a:solidFill>
                <a:effectLst/>
                <a:latin typeface="Arial" pitchFamily="34" charset="0"/>
                <a:cs typeface="Arial" pitchFamily="34" charset="0"/>
              </a:rPr>
              <a:t> </a:t>
            </a:r>
          </a:p>
        </p:txBody>
      </p:sp>
      <p:sp>
        <p:nvSpPr>
          <p:cNvPr id="4098" name="Rectangle 2"/>
          <p:cNvSpPr>
            <a:spLocks noChangeArrowheads="1"/>
          </p:cNvSpPr>
          <p:nvPr/>
        </p:nvSpPr>
        <p:spPr bwMode="auto">
          <a:xfrm>
            <a:off x="0" y="2143116"/>
            <a:ext cx="864396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L’approche utilisée pour cette évaluation est de type qualitatif puisqu’il n’est pas possible, dans l’état actuel des connaissances, de quantifier le degré d’exposition de la population rurale aux contaminants générés dans l’environnement par les activités de production animale.</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9" name="Rectangle 3"/>
          <p:cNvSpPr>
            <a:spLocks noChangeArrowheads="1"/>
          </p:cNvSpPr>
          <p:nvPr/>
        </p:nvSpPr>
        <p:spPr bwMode="auto">
          <a:xfrm>
            <a:off x="0" y="3543304"/>
            <a:ext cx="678657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L’exposition potentielle des populations du milieu rural</a:t>
            </a:r>
            <a:endParaRPr kumimoji="0" lang="fr-FR" sz="2000" b="0" i="0" u="none" strike="noStrike" cap="none" normalizeH="0" baseline="0" dirty="0" smtClean="0">
              <a:ln>
                <a:noFill/>
              </a:ln>
              <a:solidFill>
                <a:srgbClr val="FF0000"/>
              </a:solidFill>
              <a:effectLst/>
              <a:latin typeface="Arial" pitchFamily="34" charset="0"/>
              <a:cs typeface="Arial" pitchFamily="34" charset="0"/>
            </a:endParaRPr>
          </a:p>
        </p:txBody>
      </p:sp>
      <p:sp>
        <p:nvSpPr>
          <p:cNvPr id="4100" name="Rectangle 4"/>
          <p:cNvSpPr>
            <a:spLocks noChangeArrowheads="1"/>
          </p:cNvSpPr>
          <p:nvPr/>
        </p:nvSpPr>
        <p:spPr bwMode="auto">
          <a:xfrm>
            <a:off x="0" y="4114808"/>
            <a:ext cx="8358214"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populations résidant en milieu rural sont, pour la plupart, regroupées dans de petites</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municipalités. Les réseaux de distribution d’eau desservant moins de 5 000 personnes sont plus vulnérables à la contamination que les réseaux de plus grande taille parce qu’ils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dérogent plus souvent à la fréquence d’échantillonnage réglementaire</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que plusieurs d’entre eux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 désinfectent pas leur eau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sont dotés de chaînes de traitement incomplètes ou non appropriées,</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ou encore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qu’ils sont opérés par du personnel ne possédant pas les qualifications requises</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142852"/>
            <a:ext cx="8286808" cy="1631216"/>
          </a:xfrm>
          <a:prstGeom prst="rect">
            <a:avLst/>
          </a:prstGeom>
        </p:spPr>
        <p:txBody>
          <a:bodyPr wrap="square">
            <a:spAutoFit/>
          </a:bodyPr>
          <a:lstStyle/>
          <a:p>
            <a:r>
              <a:rPr lang="fr-FR" sz="2000" dirty="0"/>
              <a:t>L’importance des épidémie d’origine hydrique survenue illustre d’ailleurs la vulnérabilité des petits réseaux de distribution d’eau potable. Par ailleurs, il n’existe à ce jour aucun contrôle réglementé de la qualité microbiologique ou physico-chimique de l’eau des puits individuels, qui alimentent une forte proportion des gens résidant en milieu rural. </a:t>
            </a:r>
          </a:p>
        </p:txBody>
      </p:sp>
      <p:sp>
        <p:nvSpPr>
          <p:cNvPr id="15361" name="Rectangle 1"/>
          <p:cNvSpPr>
            <a:spLocks noChangeArrowheads="1"/>
          </p:cNvSpPr>
          <p:nvPr/>
        </p:nvSpPr>
        <p:spPr bwMode="auto">
          <a:xfrm>
            <a:off x="0" y="1857364"/>
            <a:ext cx="792958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 plus, l'exposition aux odeurs provenant de l'entreposage, de la manutention et de l'épandage dans les secteurs à haute densité d’élevage, représente maintenant un problème pour un grand nombre de citoyens du milieu rural, incluant des membres de la communauté agricole</a:t>
            </a:r>
            <a:r>
              <a:rPr kumimoji="0" lang="fr-FR"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0" y="3152001"/>
            <a:ext cx="442912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Les problèmes de nature infectieuse</a:t>
            </a:r>
            <a:endParaRPr kumimoji="0" lang="fr-FR" b="0" i="0" u="none" strike="noStrike" cap="none" normalizeH="0" baseline="0" dirty="0" smtClean="0">
              <a:ln>
                <a:noFill/>
              </a:ln>
              <a:solidFill>
                <a:srgbClr val="FF0000"/>
              </a:solidFill>
              <a:effectLst/>
              <a:latin typeface="Arial" pitchFamily="34" charset="0"/>
              <a:cs typeface="Arial" pitchFamily="34" charset="0"/>
            </a:endParaRPr>
          </a:p>
        </p:txBody>
      </p:sp>
      <p:sp>
        <p:nvSpPr>
          <p:cNvPr id="15363" name="Rectangle 3"/>
          <p:cNvSpPr>
            <a:spLocks noChangeArrowheads="1"/>
          </p:cNvSpPr>
          <p:nvPr/>
        </p:nvSpPr>
        <p:spPr bwMode="auto">
          <a:xfrm>
            <a:off x="0" y="3614742"/>
            <a:ext cx="850109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animaux d’élevage sont les hôtes d’une quantité importante de micro-organismes, dont</a:t>
            </a:r>
            <a:r>
              <a:rPr kumimoji="0" lang="fr-F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certains ont un pouvoir pathogène. </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71406" y="4416990"/>
            <a:ext cx="3887218" cy="400110"/>
          </a:xfrm>
          <a:prstGeom prst="rect">
            <a:avLst/>
          </a:prstGeom>
        </p:spPr>
        <p:txBody>
          <a:bodyPr wrap="none">
            <a:spAutoFit/>
          </a:bodyPr>
          <a:lstStyle/>
          <a:p>
            <a:r>
              <a:rPr lang="fr-FR" sz="2000" dirty="0">
                <a:solidFill>
                  <a:srgbClr val="FF0000"/>
                </a:solidFill>
              </a:rPr>
              <a:t>Nous avons </a:t>
            </a:r>
            <a:r>
              <a:rPr lang="fr-FR" sz="2000" b="1" dirty="0">
                <a:solidFill>
                  <a:srgbClr val="FF0000"/>
                </a:solidFill>
              </a:rPr>
              <a:t>sept genres bactériens</a:t>
            </a:r>
            <a:r>
              <a:rPr lang="fr-FR" sz="2000" dirty="0">
                <a:solidFill>
                  <a:srgbClr val="FF0000"/>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142852"/>
            <a:ext cx="4626010" cy="461665"/>
          </a:xfrm>
          <a:prstGeom prst="rect">
            <a:avLst/>
          </a:prstGeom>
        </p:spPr>
        <p:txBody>
          <a:bodyPr wrap="none">
            <a:spAutoFit/>
          </a:bodyPr>
          <a:lstStyle/>
          <a:p>
            <a:r>
              <a:rPr lang="fr-FR" sz="2400" dirty="0" smtClean="0">
                <a:solidFill>
                  <a:srgbClr val="FF0000"/>
                </a:solidFill>
              </a:rPr>
              <a:t>Nous avons </a:t>
            </a:r>
            <a:r>
              <a:rPr lang="fr-FR" sz="2400" b="1" dirty="0" smtClean="0">
                <a:solidFill>
                  <a:srgbClr val="FF0000"/>
                </a:solidFill>
              </a:rPr>
              <a:t>sept genres bactériens</a:t>
            </a:r>
            <a:r>
              <a:rPr lang="fr-FR" sz="2400" dirty="0" smtClean="0">
                <a:solidFill>
                  <a:srgbClr val="FF0000"/>
                </a:solidFill>
              </a:rPr>
              <a:t> </a:t>
            </a:r>
            <a:endParaRPr lang="fr-FR" sz="2400" dirty="0">
              <a:solidFill>
                <a:srgbClr val="FF0000"/>
              </a:solidFill>
            </a:endParaRPr>
          </a:p>
        </p:txBody>
      </p:sp>
      <p:sp>
        <p:nvSpPr>
          <p:cNvPr id="3" name="Rectangle 2"/>
          <p:cNvSpPr/>
          <p:nvPr/>
        </p:nvSpPr>
        <p:spPr>
          <a:xfrm>
            <a:off x="71406" y="785794"/>
            <a:ext cx="4572000" cy="2677656"/>
          </a:xfrm>
          <a:prstGeom prst="rect">
            <a:avLst/>
          </a:prstGeom>
        </p:spPr>
        <p:txBody>
          <a:bodyPr>
            <a:spAutoFit/>
          </a:bodyPr>
          <a:lstStyle/>
          <a:p>
            <a:r>
              <a:rPr lang="fr-FR" sz="2400" i="1" dirty="0" err="1"/>
              <a:t>Campylobacter</a:t>
            </a:r>
            <a:r>
              <a:rPr lang="fr-FR" sz="2400" i="1" dirty="0"/>
              <a:t> </a:t>
            </a:r>
            <a:r>
              <a:rPr lang="fr-FR" sz="2400" dirty="0" err="1"/>
              <a:t>sp</a:t>
            </a:r>
            <a:r>
              <a:rPr lang="fr-FR" sz="2400" i="1" dirty="0"/>
              <a:t>, </a:t>
            </a:r>
            <a:endParaRPr lang="fr-FR" sz="2400" i="1" dirty="0" smtClean="0"/>
          </a:p>
          <a:p>
            <a:r>
              <a:rPr lang="fr-FR" sz="2400" i="1" dirty="0" err="1" smtClean="0"/>
              <a:t>Coxiella</a:t>
            </a:r>
            <a:r>
              <a:rPr lang="fr-FR" sz="2400" i="1" dirty="0" smtClean="0"/>
              <a:t> </a:t>
            </a:r>
            <a:r>
              <a:rPr lang="fr-FR" sz="2400" dirty="0" err="1"/>
              <a:t>sp</a:t>
            </a:r>
            <a:r>
              <a:rPr lang="fr-FR" sz="2400" i="1" dirty="0"/>
              <a:t>, </a:t>
            </a:r>
            <a:endParaRPr lang="fr-FR" sz="2400" i="1" dirty="0" smtClean="0"/>
          </a:p>
          <a:p>
            <a:r>
              <a:rPr lang="fr-FR" sz="2400" i="1" dirty="0" smtClean="0"/>
              <a:t>Escherichia </a:t>
            </a:r>
            <a:r>
              <a:rPr lang="fr-FR" sz="2400" dirty="0" err="1"/>
              <a:t>sp</a:t>
            </a:r>
            <a:r>
              <a:rPr lang="fr-FR" sz="2400" i="1" dirty="0"/>
              <a:t>, </a:t>
            </a:r>
            <a:endParaRPr lang="fr-FR" sz="2400" i="1" dirty="0" smtClean="0"/>
          </a:p>
          <a:p>
            <a:r>
              <a:rPr lang="fr-FR" sz="2400" i="1" dirty="0" err="1" smtClean="0"/>
              <a:t>Leptospira</a:t>
            </a:r>
            <a:r>
              <a:rPr lang="fr-FR" sz="2400" i="1" dirty="0" smtClean="0"/>
              <a:t> </a:t>
            </a:r>
            <a:r>
              <a:rPr lang="fr-FR" sz="2400" dirty="0" err="1"/>
              <a:t>sp</a:t>
            </a:r>
            <a:r>
              <a:rPr lang="fr-FR" sz="2400" i="1" dirty="0"/>
              <a:t>, </a:t>
            </a:r>
            <a:endParaRPr lang="fr-FR" sz="2400" i="1" dirty="0" smtClean="0"/>
          </a:p>
          <a:p>
            <a:r>
              <a:rPr lang="fr-FR" sz="2400" i="1" dirty="0" smtClean="0"/>
              <a:t>Listeria </a:t>
            </a:r>
            <a:r>
              <a:rPr lang="fr-FR" sz="2400" dirty="0" err="1"/>
              <a:t>sp</a:t>
            </a:r>
            <a:r>
              <a:rPr lang="fr-FR" sz="2400" i="1" dirty="0" smtClean="0"/>
              <a:t>,</a:t>
            </a:r>
          </a:p>
          <a:p>
            <a:r>
              <a:rPr lang="fr-FR" sz="2400" i="1" dirty="0" smtClean="0"/>
              <a:t>Salmonella </a:t>
            </a:r>
            <a:r>
              <a:rPr lang="fr-FR" sz="2400" dirty="0" err="1"/>
              <a:t>sp</a:t>
            </a:r>
            <a:r>
              <a:rPr lang="fr-FR" sz="2400" dirty="0"/>
              <a:t> </a:t>
            </a:r>
            <a:r>
              <a:rPr lang="fr-FR" sz="2400" i="1" dirty="0"/>
              <a:t>et </a:t>
            </a:r>
            <a:endParaRPr lang="fr-FR" sz="2400" i="1" dirty="0" smtClean="0"/>
          </a:p>
          <a:p>
            <a:r>
              <a:rPr lang="fr-FR" sz="2400" i="1" dirty="0" smtClean="0"/>
              <a:t>Yersinia </a:t>
            </a:r>
            <a:r>
              <a:rPr lang="fr-FR" sz="2400" dirty="0" err="1"/>
              <a:t>sp</a:t>
            </a:r>
            <a:endParaRPr lang="fr-FR" sz="2400" dirty="0"/>
          </a:p>
        </p:txBody>
      </p:sp>
      <p:sp>
        <p:nvSpPr>
          <p:cNvPr id="4" name="Rectangle 3"/>
          <p:cNvSpPr/>
          <p:nvPr/>
        </p:nvSpPr>
        <p:spPr>
          <a:xfrm>
            <a:off x="71406" y="3571876"/>
            <a:ext cx="3339697" cy="461665"/>
          </a:xfrm>
          <a:prstGeom prst="rect">
            <a:avLst/>
          </a:prstGeom>
        </p:spPr>
        <p:txBody>
          <a:bodyPr wrap="none">
            <a:spAutoFit/>
          </a:bodyPr>
          <a:lstStyle/>
          <a:p>
            <a:r>
              <a:rPr lang="fr-FR" sz="2400" b="1" dirty="0">
                <a:solidFill>
                  <a:srgbClr val="FF0000"/>
                </a:solidFill>
              </a:rPr>
              <a:t>deux genres de parasites</a:t>
            </a:r>
            <a:endParaRPr lang="fr-FR" sz="2400" dirty="0">
              <a:solidFill>
                <a:srgbClr val="FF0000"/>
              </a:solidFill>
            </a:endParaRPr>
          </a:p>
        </p:txBody>
      </p:sp>
      <p:sp>
        <p:nvSpPr>
          <p:cNvPr id="5" name="Rectangle 4"/>
          <p:cNvSpPr/>
          <p:nvPr/>
        </p:nvSpPr>
        <p:spPr>
          <a:xfrm>
            <a:off x="71406" y="4131238"/>
            <a:ext cx="2925481" cy="830997"/>
          </a:xfrm>
          <a:prstGeom prst="rect">
            <a:avLst/>
          </a:prstGeom>
        </p:spPr>
        <p:txBody>
          <a:bodyPr wrap="none">
            <a:spAutoFit/>
          </a:bodyPr>
          <a:lstStyle/>
          <a:p>
            <a:r>
              <a:rPr lang="fr-FR" sz="2400" i="1" dirty="0" err="1"/>
              <a:t>Cryptosporidium</a:t>
            </a:r>
            <a:r>
              <a:rPr lang="fr-FR" sz="2400" i="1" dirty="0"/>
              <a:t> </a:t>
            </a:r>
            <a:r>
              <a:rPr lang="fr-FR" sz="2400" dirty="0" err="1"/>
              <a:t>sp</a:t>
            </a:r>
            <a:r>
              <a:rPr lang="fr-FR" sz="2400" dirty="0"/>
              <a:t> </a:t>
            </a:r>
            <a:r>
              <a:rPr lang="fr-FR" sz="2400" dirty="0" smtClean="0"/>
              <a:t>et</a:t>
            </a:r>
          </a:p>
          <a:p>
            <a:r>
              <a:rPr lang="fr-FR" sz="2400" dirty="0" smtClean="0"/>
              <a:t> </a:t>
            </a:r>
            <a:r>
              <a:rPr lang="fr-FR" sz="2400" i="1" dirty="0"/>
              <a:t>Giardia </a:t>
            </a:r>
            <a:r>
              <a:rPr lang="fr-FR" sz="2400" dirty="0" err="1"/>
              <a:t>sp</a:t>
            </a:r>
            <a:endParaRPr lang="fr-FR" sz="2400" dirty="0"/>
          </a:p>
        </p:txBody>
      </p:sp>
      <p:sp>
        <p:nvSpPr>
          <p:cNvPr id="6" name="Rectangle 5"/>
          <p:cNvSpPr/>
          <p:nvPr/>
        </p:nvSpPr>
        <p:spPr>
          <a:xfrm>
            <a:off x="214282" y="4988494"/>
            <a:ext cx="1511504" cy="461665"/>
          </a:xfrm>
          <a:prstGeom prst="rect">
            <a:avLst/>
          </a:prstGeom>
        </p:spPr>
        <p:txBody>
          <a:bodyPr wrap="none">
            <a:spAutoFit/>
          </a:bodyPr>
          <a:lstStyle/>
          <a:p>
            <a:r>
              <a:rPr lang="fr-FR" sz="2400" b="1" dirty="0">
                <a:solidFill>
                  <a:srgbClr val="FF0000"/>
                </a:solidFill>
              </a:rPr>
              <a:t>d’un virus</a:t>
            </a:r>
            <a:r>
              <a:rPr lang="fr-FR" sz="2400" dirty="0">
                <a:solidFill>
                  <a:srgbClr val="FF0000"/>
                </a:solidFill>
              </a:rPr>
              <a:t> </a:t>
            </a:r>
          </a:p>
        </p:txBody>
      </p:sp>
      <p:sp>
        <p:nvSpPr>
          <p:cNvPr id="7" name="Rectangle 6"/>
          <p:cNvSpPr/>
          <p:nvPr/>
        </p:nvSpPr>
        <p:spPr>
          <a:xfrm>
            <a:off x="285720" y="5429264"/>
            <a:ext cx="1515095" cy="523220"/>
          </a:xfrm>
          <a:prstGeom prst="rect">
            <a:avLst/>
          </a:prstGeom>
        </p:spPr>
        <p:txBody>
          <a:bodyPr wrap="none">
            <a:spAutoFit/>
          </a:bodyPr>
          <a:lstStyle/>
          <a:p>
            <a:r>
              <a:rPr lang="fr-FR" sz="2800" dirty="0"/>
              <a:t>Influenza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61248"/>
            <a:ext cx="885828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sur la base d’une littérature scientifique confirmant une transmission possible de l’environnement à l’humain. Ces agents infectieux ont été retenus en considérant principalement les risques pour les personnes résidant dans des régions à fortes activités agricoles, en excluant les risques habituellement associés au contact direct avec les animaux ainsi que ceux découlant d’une contamination alimentaire. Nous n’aborderons ici que les principaux constats ressortant de notre analyse.</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142844" y="2214554"/>
            <a:ext cx="2409699" cy="461665"/>
          </a:xfrm>
          <a:prstGeom prst="rect">
            <a:avLst/>
          </a:prstGeom>
        </p:spPr>
        <p:txBody>
          <a:bodyPr wrap="none">
            <a:spAutoFit/>
          </a:bodyPr>
          <a:lstStyle/>
          <a:p>
            <a:r>
              <a:rPr lang="fr-FR" sz="2400" dirty="0">
                <a:solidFill>
                  <a:srgbClr val="FF0000"/>
                </a:solidFill>
              </a:rPr>
              <a:t>Chez les bactéries</a:t>
            </a:r>
          </a:p>
        </p:txBody>
      </p:sp>
      <p:sp>
        <p:nvSpPr>
          <p:cNvPr id="4" name="Rectangle 3"/>
          <p:cNvSpPr/>
          <p:nvPr/>
        </p:nvSpPr>
        <p:spPr>
          <a:xfrm>
            <a:off x="-32" y="2714620"/>
            <a:ext cx="7358114" cy="707886"/>
          </a:xfrm>
          <a:prstGeom prst="rect">
            <a:avLst/>
          </a:prstGeom>
        </p:spPr>
        <p:txBody>
          <a:bodyPr wrap="square">
            <a:spAutoFit/>
          </a:bodyPr>
          <a:lstStyle/>
          <a:p>
            <a:r>
              <a:rPr lang="fr-FR" sz="2000" b="1" i="1" dirty="0" err="1"/>
              <a:t>Campylobacter</a:t>
            </a:r>
            <a:r>
              <a:rPr lang="fr-FR" sz="2000" b="1" i="1" dirty="0"/>
              <a:t> </a:t>
            </a:r>
            <a:r>
              <a:rPr lang="fr-FR" sz="2000" b="1" dirty="0" err="1"/>
              <a:t>sp</a:t>
            </a:r>
            <a:r>
              <a:rPr lang="fr-FR" sz="2000" dirty="0"/>
              <a:t>, responsable d’intoxication alimentaire, représente un risque potentiel pour la santé des populations rurales. </a:t>
            </a:r>
          </a:p>
        </p:txBody>
      </p:sp>
      <p:sp>
        <p:nvSpPr>
          <p:cNvPr id="5" name="Rectangle 4"/>
          <p:cNvSpPr/>
          <p:nvPr/>
        </p:nvSpPr>
        <p:spPr>
          <a:xfrm>
            <a:off x="71406" y="3429000"/>
            <a:ext cx="8286808" cy="1323439"/>
          </a:xfrm>
          <a:prstGeom prst="rect">
            <a:avLst/>
          </a:prstGeom>
        </p:spPr>
        <p:txBody>
          <a:bodyPr wrap="square">
            <a:spAutoFit/>
          </a:bodyPr>
          <a:lstStyle/>
          <a:p>
            <a:r>
              <a:rPr lang="fr-FR" sz="2000" dirty="0"/>
              <a:t>En effet, sa prévalence élevée chez plusieurs animaux de ferme, sa capacité de survie environnementale et sa faible dose minimale infectante donne un risque de contracter l’infection par ingestion d’eau, de même que par contact avec l’eau du milieu naturel (ex. baignade).</a:t>
            </a:r>
          </a:p>
        </p:txBody>
      </p:sp>
      <p:sp>
        <p:nvSpPr>
          <p:cNvPr id="6" name="Rectangle 5"/>
          <p:cNvSpPr/>
          <p:nvPr/>
        </p:nvSpPr>
        <p:spPr>
          <a:xfrm>
            <a:off x="142844" y="4746508"/>
            <a:ext cx="8643998" cy="1323439"/>
          </a:xfrm>
          <a:prstGeom prst="rect">
            <a:avLst/>
          </a:prstGeom>
        </p:spPr>
        <p:txBody>
          <a:bodyPr wrap="square">
            <a:spAutoFit/>
          </a:bodyPr>
          <a:lstStyle/>
          <a:p>
            <a:r>
              <a:rPr lang="fr-FR" sz="2000" b="1" i="1" dirty="0"/>
              <a:t>Escherichia coli</a:t>
            </a:r>
            <a:r>
              <a:rPr lang="fr-FR" sz="2000" dirty="0"/>
              <a:t>, responsable d</a:t>
            </a:r>
            <a:r>
              <a:rPr lang="fr-FR" sz="2000" b="1" dirty="0"/>
              <a:t>’entérites</a:t>
            </a:r>
            <a:r>
              <a:rPr lang="fr-FR" sz="2000" dirty="0"/>
              <a:t> sévères chez les humains, soit surtout associée à la consommation d’aliments contaminés, des cas récents dus à l’ingestion d’eau potable ont mis en évidence la possibilité d’une transmission d’origine environnementale</a:t>
            </a:r>
            <a:r>
              <a:rPr lang="fr-FR"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71414"/>
            <a:ext cx="8429684" cy="1015663"/>
          </a:xfrm>
          <a:prstGeom prst="rect">
            <a:avLst/>
          </a:prstGeom>
        </p:spPr>
        <p:txBody>
          <a:bodyPr wrap="square">
            <a:spAutoFit/>
          </a:bodyPr>
          <a:lstStyle/>
          <a:p>
            <a:r>
              <a:rPr lang="fr-FR" sz="2000" dirty="0"/>
              <a:t>Les ruminants, principalement les bovins et les ovins seraient porteurs de la bactérie qui peut survivre assez longtemps dans les déjections et qui résiste bien à des conditions environnementales défavorables. </a:t>
            </a:r>
          </a:p>
        </p:txBody>
      </p:sp>
      <p:sp>
        <p:nvSpPr>
          <p:cNvPr id="3" name="Rectangle 2"/>
          <p:cNvSpPr/>
          <p:nvPr/>
        </p:nvSpPr>
        <p:spPr>
          <a:xfrm>
            <a:off x="214282" y="1142984"/>
            <a:ext cx="8501122" cy="1015663"/>
          </a:xfrm>
          <a:prstGeom prst="rect">
            <a:avLst/>
          </a:prstGeom>
        </p:spPr>
        <p:txBody>
          <a:bodyPr wrap="square">
            <a:spAutoFit/>
          </a:bodyPr>
          <a:lstStyle/>
          <a:p>
            <a:r>
              <a:rPr lang="fr-FR" sz="2000" b="1" i="1" dirty="0" err="1">
                <a:solidFill>
                  <a:srgbClr val="FF0000"/>
                </a:solidFill>
              </a:rPr>
              <a:t>Coxiella</a:t>
            </a:r>
            <a:r>
              <a:rPr lang="fr-FR" sz="2000" b="1" i="1" dirty="0">
                <a:solidFill>
                  <a:srgbClr val="FF0000"/>
                </a:solidFill>
              </a:rPr>
              <a:t> </a:t>
            </a:r>
            <a:r>
              <a:rPr lang="fr-FR" sz="2000" b="1" i="1" dirty="0" err="1">
                <a:solidFill>
                  <a:srgbClr val="FF0000"/>
                </a:solidFill>
              </a:rPr>
              <a:t>burnetii</a:t>
            </a:r>
            <a:r>
              <a:rPr lang="fr-FR" sz="2000" dirty="0"/>
              <a:t>, responsable de la fièvre Q ou (</a:t>
            </a:r>
            <a:r>
              <a:rPr lang="fr-FR" sz="2000" b="1" dirty="0" err="1"/>
              <a:t>coxiellose</a:t>
            </a:r>
            <a:r>
              <a:rPr lang="fr-FR" sz="2000" dirty="0"/>
              <a:t>), pourrait représenter un risque potentiel pour la santé publique dans les secteurs où l’élevage ovin est important</a:t>
            </a:r>
            <a:r>
              <a:rPr lang="fr-FR" dirty="0"/>
              <a:t>. </a:t>
            </a:r>
          </a:p>
        </p:txBody>
      </p:sp>
      <p:sp>
        <p:nvSpPr>
          <p:cNvPr id="4" name="Rectangle 3"/>
          <p:cNvSpPr/>
          <p:nvPr/>
        </p:nvSpPr>
        <p:spPr>
          <a:xfrm>
            <a:off x="71438" y="2357430"/>
            <a:ext cx="8643966" cy="707886"/>
          </a:xfrm>
          <a:prstGeom prst="rect">
            <a:avLst/>
          </a:prstGeom>
        </p:spPr>
        <p:txBody>
          <a:bodyPr wrap="square">
            <a:spAutoFit/>
          </a:bodyPr>
          <a:lstStyle/>
          <a:p>
            <a:r>
              <a:rPr lang="fr-FR" sz="2000" dirty="0"/>
              <a:t>La dose minimale infectante est très faible et la contamination se fait par inhalation, principalement lors de la mise bas de petits ruminants. </a:t>
            </a:r>
          </a:p>
        </p:txBody>
      </p:sp>
      <p:sp>
        <p:nvSpPr>
          <p:cNvPr id="18433" name="Rectangle 1"/>
          <p:cNvSpPr>
            <a:spLocks noChangeArrowheads="1"/>
          </p:cNvSpPr>
          <p:nvPr/>
        </p:nvSpPr>
        <p:spPr bwMode="auto">
          <a:xfrm>
            <a:off x="0" y="3071810"/>
            <a:ext cx="8786842"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grande résistance environnementale de </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 </a:t>
            </a:r>
            <a:r>
              <a:rPr kumimoji="0" lang="fr-FR" sz="20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burnetii</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et sa transmission par voie aérienne favorisent la contamination de personnes éloignées du foyer infectieux d’autant plus que les poussières peuvent transporter le micro-organisme. Par ailleurs, plusieurs cas d’infection seraient asymptomatiques ou passeraient inaperçus.</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71414"/>
            <a:ext cx="3544112" cy="400110"/>
          </a:xfrm>
          <a:prstGeom prst="rect">
            <a:avLst/>
          </a:prstGeom>
        </p:spPr>
        <p:txBody>
          <a:bodyPr wrap="none">
            <a:spAutoFit/>
          </a:bodyPr>
          <a:lstStyle/>
          <a:p>
            <a:r>
              <a:rPr lang="fr-FR" sz="2000" b="1" dirty="0">
                <a:solidFill>
                  <a:srgbClr val="FF0000"/>
                </a:solidFill>
              </a:rPr>
              <a:t>En ce qui concerne les parasites</a:t>
            </a:r>
          </a:p>
        </p:txBody>
      </p:sp>
      <p:sp>
        <p:nvSpPr>
          <p:cNvPr id="3" name="Rectangle 2"/>
          <p:cNvSpPr/>
          <p:nvPr/>
        </p:nvSpPr>
        <p:spPr>
          <a:xfrm>
            <a:off x="142844" y="571480"/>
            <a:ext cx="2882584" cy="400110"/>
          </a:xfrm>
          <a:prstGeom prst="rect">
            <a:avLst/>
          </a:prstGeom>
        </p:spPr>
        <p:txBody>
          <a:bodyPr wrap="none">
            <a:spAutoFit/>
          </a:bodyPr>
          <a:lstStyle/>
          <a:p>
            <a:r>
              <a:rPr lang="fr-FR" sz="2000" b="1" i="1" dirty="0" err="1"/>
              <a:t>Cryptosporidium</a:t>
            </a:r>
            <a:r>
              <a:rPr lang="fr-FR" sz="2000" b="1" i="1" dirty="0"/>
              <a:t> </a:t>
            </a:r>
            <a:r>
              <a:rPr lang="fr-FR" sz="2000" b="1" i="1" dirty="0" err="1"/>
              <a:t>parvum</a:t>
            </a:r>
            <a:r>
              <a:rPr lang="fr-FR" sz="2000" b="1" i="1" dirty="0"/>
              <a:t> </a:t>
            </a:r>
            <a:endParaRPr lang="fr-FR" sz="2000" b="1" dirty="0"/>
          </a:p>
        </p:txBody>
      </p:sp>
      <p:sp>
        <p:nvSpPr>
          <p:cNvPr id="4" name="Rectangle 3"/>
          <p:cNvSpPr/>
          <p:nvPr/>
        </p:nvSpPr>
        <p:spPr>
          <a:xfrm>
            <a:off x="214282" y="1005472"/>
            <a:ext cx="8429684" cy="1015663"/>
          </a:xfrm>
          <a:prstGeom prst="rect">
            <a:avLst/>
          </a:prstGeom>
        </p:spPr>
        <p:txBody>
          <a:bodyPr wrap="square">
            <a:spAutoFit/>
          </a:bodyPr>
          <a:lstStyle/>
          <a:p>
            <a:r>
              <a:rPr lang="fr-FR" sz="2000" b="1" i="1" u="sng" dirty="0" err="1">
                <a:solidFill>
                  <a:srgbClr val="FF0000"/>
                </a:solidFill>
              </a:rPr>
              <a:t>Cryptosporidium</a:t>
            </a:r>
            <a:r>
              <a:rPr lang="fr-FR" sz="2000" u="sng" dirty="0">
                <a:solidFill>
                  <a:srgbClr val="FF0000"/>
                </a:solidFill>
              </a:rPr>
              <a:t> est un  parasite unicellulaires pathogène pour l'Homme, de l'embranchement </a:t>
            </a:r>
            <a:r>
              <a:rPr lang="fr-FR" sz="2000" u="sng" dirty="0" err="1">
                <a:solidFill>
                  <a:srgbClr val="FF0000"/>
                </a:solidFill>
              </a:rPr>
              <a:t>Apicomplexa</a:t>
            </a:r>
            <a:r>
              <a:rPr lang="fr-FR" sz="2000" u="sng" dirty="0">
                <a:solidFill>
                  <a:srgbClr val="FF0000"/>
                </a:solidFill>
              </a:rPr>
              <a:t>  ou sporozoaires, capables de provoquer des diarrhées appelées </a:t>
            </a:r>
            <a:r>
              <a:rPr lang="fr-FR" sz="2000" u="sng" dirty="0" err="1">
                <a:solidFill>
                  <a:srgbClr val="FF0000"/>
                </a:solidFill>
              </a:rPr>
              <a:t>cryptosporidioses</a:t>
            </a:r>
            <a:r>
              <a:rPr lang="fr-FR" sz="2000" u="sng" dirty="0">
                <a:solidFill>
                  <a:srgbClr val="FF0000"/>
                </a:solidFill>
              </a:rPr>
              <a:t> chez plusieurs espèces de vertébrés</a:t>
            </a:r>
            <a:r>
              <a:rPr lang="fr-FR" u="sng" dirty="0"/>
              <a:t>. </a:t>
            </a:r>
            <a:endParaRPr lang="fr-FR" dirty="0"/>
          </a:p>
        </p:txBody>
      </p:sp>
      <p:sp>
        <p:nvSpPr>
          <p:cNvPr id="5" name="Rectangle 4"/>
          <p:cNvSpPr/>
          <p:nvPr/>
        </p:nvSpPr>
        <p:spPr>
          <a:xfrm>
            <a:off x="142844" y="2071678"/>
            <a:ext cx="8215370" cy="1631216"/>
          </a:xfrm>
          <a:prstGeom prst="rect">
            <a:avLst/>
          </a:prstGeom>
        </p:spPr>
        <p:txBody>
          <a:bodyPr wrap="square">
            <a:spAutoFit/>
          </a:bodyPr>
          <a:lstStyle/>
          <a:p>
            <a:r>
              <a:rPr lang="fr-FR" sz="2000" u="sng" dirty="0"/>
              <a:t>Ce sont des organismes qui causent des maladies sévères, dont des pancréatites. Chez les enfants en bas âge et chez des adultes immunodéprimés  ou infectés par le VIH , ils provoquent une malnutrition secondaire pouvant être </a:t>
            </a:r>
            <a:r>
              <a:rPr lang="fr-FR" sz="2000" u="sng" dirty="0" smtClean="0"/>
              <a:t>mortelle, </a:t>
            </a:r>
            <a:r>
              <a:rPr lang="fr-FR" sz="2000" dirty="0"/>
              <a:t>pourrait également représenter un risque potentiel pour la santé des populations rurales. </a:t>
            </a:r>
          </a:p>
        </p:txBody>
      </p:sp>
      <p:sp>
        <p:nvSpPr>
          <p:cNvPr id="19457" name="Rectangle 1"/>
          <p:cNvSpPr>
            <a:spLocks noChangeArrowheads="1"/>
          </p:cNvSpPr>
          <p:nvPr/>
        </p:nvSpPr>
        <p:spPr bwMode="auto">
          <a:xfrm>
            <a:off x="0" y="3686180"/>
            <a:ext cx="878684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 effet, le parasite est fortement présent chez les bovins et particulièrement le veau (prévalence variant entre 83 % et 93 %). La grande résistance et la survie environnementale des oocystes de </a:t>
            </a:r>
            <a:r>
              <a:rPr kumimoji="0" lang="fr-FR"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 </a:t>
            </a:r>
            <a:r>
              <a:rPr kumimoji="0" lang="fr-FR"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parvum</a:t>
            </a:r>
            <a:r>
              <a:rPr kumimoji="0" lang="fr-FR"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sont à l’origine de sa dissémination et de sa capacité à causer des infections loin de son point d’origine. Il est par ailleurs à noter que plusieurs usines de traitement d’eau éprouvent actuellement de la difficulté à réduire le nombre d’oocystes dans l’eau puisée.</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19458" name="Rectangle 2"/>
          <p:cNvSpPr>
            <a:spLocks noChangeArrowheads="1"/>
          </p:cNvSpPr>
          <p:nvPr/>
        </p:nvSpPr>
        <p:spPr bwMode="auto">
          <a:xfrm>
            <a:off x="0" y="5400692"/>
            <a:ext cx="864396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L’analyse des donnés provenant des éclosions de maladies hydriques  laissent supposer que certaines d’entre elles pourraient être associées aux activités de production animale. </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88637"/>
            <a:ext cx="892971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d’importantes quantités d’antibiotiques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sont administrées aux animaux dans le but de prévenir les infections et d’accélérer leur croissance. En Algérie, près de la moitié de toutes les utilisations d’antibiotiques se fait en agriculture. Cette utilisation intensive d’antibiotiques contribue à augmenter la résistance parmi les populations bactériennes, lesquelles sont ensuite susceptibles d’être transmises aux humains. Il est ainsi à craindre que ce phénomène ait pour conséquence d’accroître la difficulté à combattre les germes responsables de diverses maladies chez l’humain à l’aide des médicaments actuellement disponibles.</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2" name="Rectangle 2"/>
          <p:cNvSpPr>
            <a:spLocks noChangeArrowheads="1"/>
          </p:cNvSpPr>
          <p:nvPr/>
        </p:nvSpPr>
        <p:spPr bwMode="auto">
          <a:xfrm>
            <a:off x="0" y="2714620"/>
            <a:ext cx="6572264"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Les risques d’origine chimique</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Les nitrates</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142844" y="3786190"/>
            <a:ext cx="8715436" cy="646331"/>
          </a:xfrm>
          <a:prstGeom prst="rect">
            <a:avLst/>
          </a:prstGeom>
        </p:spPr>
        <p:txBody>
          <a:bodyPr wrap="square">
            <a:spAutoFit/>
          </a:bodyPr>
          <a:lstStyle/>
          <a:p>
            <a:r>
              <a:rPr lang="fr-FR" b="1" dirty="0" smtClean="0"/>
              <a:t>Le nitrate (NO3-)</a:t>
            </a:r>
            <a:r>
              <a:rPr lang="fr-FR" dirty="0" smtClean="0"/>
              <a:t> est un ion produit au cours du </a:t>
            </a:r>
            <a:r>
              <a:rPr lang="fr-FR" b="1" dirty="0" smtClean="0"/>
              <a:t>cycle de l’azote</a:t>
            </a:r>
            <a:r>
              <a:rPr lang="fr-FR" dirty="0" smtClean="0"/>
              <a:t>, particulièrement soluble dans l’eau et responsable d’une pollution des eaux. </a:t>
            </a:r>
            <a:endParaRPr lang="fr-FR" dirty="0"/>
          </a:p>
        </p:txBody>
      </p:sp>
      <p:sp>
        <p:nvSpPr>
          <p:cNvPr id="5" name="Rectangle 4"/>
          <p:cNvSpPr/>
          <p:nvPr/>
        </p:nvSpPr>
        <p:spPr>
          <a:xfrm>
            <a:off x="71438" y="4514687"/>
            <a:ext cx="8643966" cy="646331"/>
          </a:xfrm>
          <a:prstGeom prst="rect">
            <a:avLst/>
          </a:prstGeom>
        </p:spPr>
        <p:txBody>
          <a:bodyPr wrap="square">
            <a:spAutoFit/>
          </a:bodyPr>
          <a:lstStyle/>
          <a:p>
            <a:r>
              <a:rPr lang="fr-FR" b="1" dirty="0" smtClean="0"/>
              <a:t>La principale source </a:t>
            </a:r>
            <a:r>
              <a:rPr lang="fr-FR" dirty="0" smtClean="0"/>
              <a:t>d’azote réside dans l’atmosphère sous forme de </a:t>
            </a:r>
            <a:r>
              <a:rPr lang="fr-FR" dirty="0" err="1" smtClean="0"/>
              <a:t>diazote</a:t>
            </a:r>
            <a:r>
              <a:rPr lang="fr-FR" dirty="0" smtClean="0"/>
              <a:t> (N2) qui représente un peu moins de 80% de la composition de l’air.</a:t>
            </a:r>
            <a:endParaRPr lang="fr-FR" dirty="0"/>
          </a:p>
        </p:txBody>
      </p:sp>
      <p:sp>
        <p:nvSpPr>
          <p:cNvPr id="6" name="Rectangle 5"/>
          <p:cNvSpPr/>
          <p:nvPr/>
        </p:nvSpPr>
        <p:spPr>
          <a:xfrm>
            <a:off x="71406" y="5220314"/>
            <a:ext cx="8858312" cy="646331"/>
          </a:xfrm>
          <a:prstGeom prst="rect">
            <a:avLst/>
          </a:prstGeom>
        </p:spPr>
        <p:txBody>
          <a:bodyPr wrap="square">
            <a:spAutoFit/>
          </a:bodyPr>
          <a:lstStyle/>
          <a:p>
            <a:r>
              <a:rPr lang="fr-FR" b="1" dirty="0" smtClean="0"/>
              <a:t>Des ions nitrates </a:t>
            </a:r>
            <a:r>
              <a:rPr lang="fr-FR" dirty="0" smtClean="0"/>
              <a:t>sont formés au terme d’un processus complexe de transformation de l’azote par des bactéries.</a:t>
            </a:r>
            <a:endParaRPr lang="fr-FR" dirty="0"/>
          </a:p>
        </p:txBody>
      </p:sp>
      <p:sp>
        <p:nvSpPr>
          <p:cNvPr id="7" name="Rectangle 6"/>
          <p:cNvSpPr/>
          <p:nvPr/>
        </p:nvSpPr>
        <p:spPr>
          <a:xfrm>
            <a:off x="71406" y="6000768"/>
            <a:ext cx="4006610" cy="369332"/>
          </a:xfrm>
          <a:prstGeom prst="rect">
            <a:avLst/>
          </a:prstGeom>
        </p:spPr>
        <p:txBody>
          <a:bodyPr wrap="none">
            <a:spAutoFit/>
          </a:bodyPr>
          <a:lstStyle/>
          <a:p>
            <a:r>
              <a:rPr lang="fr-FR" b="1" dirty="0" smtClean="0"/>
              <a:t>Ils sont </a:t>
            </a:r>
            <a:r>
              <a:rPr lang="fr-FR" dirty="0" smtClean="0"/>
              <a:t>ensuite assimilés par les plantes.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14280"/>
            <a:ext cx="864396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262B2F"/>
                </a:solidFill>
                <a:effectLst/>
                <a:ea typeface="Times New Roman" pitchFamily="18" charset="0"/>
                <a:cs typeface="Times New Roman" pitchFamily="18" charset="0"/>
              </a:rPr>
              <a:t>La consommation </a:t>
            </a:r>
            <a:r>
              <a:rPr kumimoji="0" lang="fr-FR" b="0" i="0" u="none" strike="noStrike" cap="none" normalizeH="0" baseline="0" dirty="0" smtClean="0">
                <a:ln>
                  <a:noFill/>
                </a:ln>
                <a:solidFill>
                  <a:srgbClr val="262B2F"/>
                </a:solidFill>
                <a:effectLst/>
                <a:ea typeface="Times New Roman" pitchFamily="18" charset="0"/>
                <a:cs typeface="Arial" pitchFamily="34" charset="0"/>
              </a:rPr>
              <a:t>des légumes et de  végétaux constitue, pour les animaux, et l’homme, la base de l’alimentation en azote.</a:t>
            </a:r>
            <a:endParaRPr kumimoji="0" lang="fr-FR" b="0" i="0" u="none" strike="noStrike" cap="none" normalizeH="0" baseline="0" dirty="0" smtClean="0">
              <a:ln>
                <a:noFill/>
              </a:ln>
              <a:solidFill>
                <a:schemeClr val="tx1"/>
              </a:solidFill>
              <a:effectLst/>
              <a:cs typeface="Arial" pitchFamily="34" charset="0"/>
            </a:endParaRPr>
          </a:p>
        </p:txBody>
      </p:sp>
      <p:sp>
        <p:nvSpPr>
          <p:cNvPr id="3" name="Rectangle 2"/>
          <p:cNvSpPr/>
          <p:nvPr/>
        </p:nvSpPr>
        <p:spPr>
          <a:xfrm>
            <a:off x="71406" y="857232"/>
            <a:ext cx="8643998" cy="646331"/>
          </a:xfrm>
          <a:prstGeom prst="rect">
            <a:avLst/>
          </a:prstGeom>
        </p:spPr>
        <p:txBody>
          <a:bodyPr wrap="square">
            <a:spAutoFit/>
          </a:bodyPr>
          <a:lstStyle/>
          <a:p>
            <a:r>
              <a:rPr lang="fr-FR" b="1" dirty="0" smtClean="0"/>
              <a:t>Le nitrate </a:t>
            </a:r>
            <a:r>
              <a:rPr lang="fr-FR" dirty="0" smtClean="0"/>
              <a:t>se prête à de nombreuses utilisations industrielles sous forme de nitrate de potassium, de sodium ou d’ammoniac notamment. </a:t>
            </a:r>
            <a:endParaRPr lang="fr-FR" dirty="0"/>
          </a:p>
        </p:txBody>
      </p:sp>
      <p:sp>
        <p:nvSpPr>
          <p:cNvPr id="4" name="Rectangle 3"/>
          <p:cNvSpPr/>
          <p:nvPr/>
        </p:nvSpPr>
        <p:spPr>
          <a:xfrm>
            <a:off x="0" y="1643050"/>
            <a:ext cx="8929718" cy="646331"/>
          </a:xfrm>
          <a:prstGeom prst="rect">
            <a:avLst/>
          </a:prstGeom>
        </p:spPr>
        <p:txBody>
          <a:bodyPr wrap="square">
            <a:spAutoFit/>
          </a:bodyPr>
          <a:lstStyle/>
          <a:p>
            <a:r>
              <a:rPr lang="fr-FR" b="1" dirty="0" smtClean="0"/>
              <a:t>Le nitrate est dangereux </a:t>
            </a:r>
            <a:r>
              <a:rPr lang="fr-FR" dirty="0" smtClean="0"/>
              <a:t>par sa capacité à se transformer en nitrite aux effets toxiques reconnus.</a:t>
            </a:r>
            <a:endParaRPr lang="fr-FR" dirty="0"/>
          </a:p>
        </p:txBody>
      </p:sp>
      <p:sp>
        <p:nvSpPr>
          <p:cNvPr id="5" name="Rectangle 4"/>
          <p:cNvSpPr/>
          <p:nvPr/>
        </p:nvSpPr>
        <p:spPr>
          <a:xfrm>
            <a:off x="142844" y="2428868"/>
            <a:ext cx="1871474" cy="369332"/>
          </a:xfrm>
          <a:prstGeom prst="rect">
            <a:avLst/>
          </a:prstGeom>
        </p:spPr>
        <p:txBody>
          <a:bodyPr wrap="none">
            <a:spAutoFit/>
          </a:bodyPr>
          <a:lstStyle/>
          <a:p>
            <a:r>
              <a:rPr lang="fr-FR" b="1" dirty="0" smtClean="0">
                <a:solidFill>
                  <a:srgbClr val="FF0000"/>
                </a:solidFill>
              </a:rPr>
              <a:t>En milieu agricole</a:t>
            </a:r>
            <a:endParaRPr lang="fr-FR" dirty="0">
              <a:solidFill>
                <a:srgbClr val="FF0000"/>
              </a:solidFill>
            </a:endParaRPr>
          </a:p>
        </p:txBody>
      </p:sp>
      <p:sp>
        <p:nvSpPr>
          <p:cNvPr id="6" name="Rectangle 5"/>
          <p:cNvSpPr/>
          <p:nvPr/>
        </p:nvSpPr>
        <p:spPr>
          <a:xfrm>
            <a:off x="71406" y="2791422"/>
            <a:ext cx="8143932" cy="923330"/>
          </a:xfrm>
          <a:prstGeom prst="rect">
            <a:avLst/>
          </a:prstGeom>
        </p:spPr>
        <p:txBody>
          <a:bodyPr wrap="square">
            <a:spAutoFit/>
          </a:bodyPr>
          <a:lstStyle/>
          <a:p>
            <a:r>
              <a:rPr lang="fr-FR" b="1" dirty="0" smtClean="0"/>
              <a:t>les puits d’alimentation en eau souterraine </a:t>
            </a:r>
            <a:r>
              <a:rPr lang="fr-FR" dirty="0" smtClean="0"/>
              <a:t>ayant fait l’objet d’échantillonnage montrent fréquemment des concentrations en nitrates supérieures à 3 mg/l de N-NO3, niveau reflétant une influence anthropique. </a:t>
            </a:r>
            <a:endParaRPr lang="fr-FR" dirty="0"/>
          </a:p>
        </p:txBody>
      </p:sp>
      <p:sp>
        <p:nvSpPr>
          <p:cNvPr id="7" name="Rectangle 6"/>
          <p:cNvSpPr/>
          <p:nvPr/>
        </p:nvSpPr>
        <p:spPr>
          <a:xfrm>
            <a:off x="71406" y="3786190"/>
            <a:ext cx="8715436" cy="646331"/>
          </a:xfrm>
          <a:prstGeom prst="rect">
            <a:avLst/>
          </a:prstGeom>
        </p:spPr>
        <p:txBody>
          <a:bodyPr wrap="square">
            <a:spAutoFit/>
          </a:bodyPr>
          <a:lstStyle/>
          <a:p>
            <a:r>
              <a:rPr lang="fr-FR" b="1" dirty="0" smtClean="0"/>
              <a:t>La proportion des puits </a:t>
            </a:r>
            <a:r>
              <a:rPr lang="fr-FR" dirty="0" smtClean="0"/>
              <a:t>ayant démontré des concentrations dépassant la norme actuelle de 10 mg/l N-NO3 se situe, selon les études effectuées, autour de 3 %.</a:t>
            </a:r>
            <a:endParaRPr lang="fr-FR" dirty="0"/>
          </a:p>
        </p:txBody>
      </p:sp>
      <p:sp>
        <p:nvSpPr>
          <p:cNvPr id="8" name="Rectangle 7"/>
          <p:cNvSpPr/>
          <p:nvPr/>
        </p:nvSpPr>
        <p:spPr>
          <a:xfrm>
            <a:off x="71406" y="4514687"/>
            <a:ext cx="8715436" cy="646331"/>
          </a:xfrm>
          <a:prstGeom prst="rect">
            <a:avLst/>
          </a:prstGeom>
        </p:spPr>
        <p:txBody>
          <a:bodyPr wrap="square">
            <a:spAutoFit/>
          </a:bodyPr>
          <a:lstStyle/>
          <a:p>
            <a:r>
              <a:rPr lang="fr-FR" b="1" dirty="0" smtClean="0"/>
              <a:t>Des liens </a:t>
            </a:r>
            <a:r>
              <a:rPr lang="fr-FR" dirty="0" smtClean="0"/>
              <a:t>entre la consommation d’eau contaminée par les nitrates et une maladie appelée </a:t>
            </a:r>
            <a:r>
              <a:rPr lang="fr-FR" b="1" dirty="0" smtClean="0">
                <a:solidFill>
                  <a:srgbClr val="FF0000"/>
                </a:solidFill>
              </a:rPr>
              <a:t>la méthémoglobinémie</a:t>
            </a:r>
            <a:r>
              <a:rPr lang="fr-FR" dirty="0" smtClean="0">
                <a:solidFill>
                  <a:srgbClr val="FF0000"/>
                </a:solidFill>
              </a:rPr>
              <a:t> </a:t>
            </a:r>
            <a:r>
              <a:rPr lang="fr-FR" dirty="0" smtClean="0"/>
              <a:t>ou syndrome du </a:t>
            </a:r>
            <a:r>
              <a:rPr lang="fr-FR" dirty="0" smtClean="0">
                <a:solidFill>
                  <a:srgbClr val="FF0000"/>
                </a:solidFill>
              </a:rPr>
              <a:t>bébé bleu</a:t>
            </a:r>
            <a:endParaRPr lang="fr-FR" dirty="0">
              <a:solidFill>
                <a:srgbClr val="FF0000"/>
              </a:solidFill>
            </a:endParaRPr>
          </a:p>
        </p:txBody>
      </p:sp>
      <p:sp>
        <p:nvSpPr>
          <p:cNvPr id="9" name="Rectangle 8"/>
          <p:cNvSpPr/>
          <p:nvPr/>
        </p:nvSpPr>
        <p:spPr>
          <a:xfrm>
            <a:off x="214282" y="5166382"/>
            <a:ext cx="8929718" cy="1569660"/>
          </a:xfrm>
          <a:prstGeom prst="rect">
            <a:avLst/>
          </a:prstGeom>
        </p:spPr>
        <p:txBody>
          <a:bodyPr wrap="square">
            <a:spAutoFit/>
          </a:bodyPr>
          <a:lstStyle/>
          <a:p>
            <a:r>
              <a:rPr lang="fr-FR" sz="2400" b="1" u="sng" dirty="0" smtClean="0">
                <a:solidFill>
                  <a:srgbClr val="FF0000"/>
                </a:solidFill>
              </a:rPr>
              <a:t>La méthémoglobine est une forme de l'hémoglobine dans laquelle le cation de fer </a:t>
            </a:r>
            <a:r>
              <a:rPr lang="fr-FR" sz="2400" b="1" u="sng" dirty="0" err="1" smtClean="0">
                <a:solidFill>
                  <a:srgbClr val="FF0000"/>
                </a:solidFill>
              </a:rPr>
              <a:t>del'hème</a:t>
            </a:r>
            <a:r>
              <a:rPr lang="fr-FR" sz="2400" b="1" u="sng" dirty="0" smtClean="0">
                <a:solidFill>
                  <a:srgbClr val="FF0000"/>
                </a:solidFill>
              </a:rPr>
              <a:t> est à l'état d'oxydation +3, et non à l'état d'oxydation +2 qui est celui de </a:t>
            </a:r>
          </a:p>
          <a:p>
            <a:r>
              <a:rPr lang="fr-FR" sz="2400" b="1" u="sng" dirty="0" smtClean="0">
                <a:solidFill>
                  <a:srgbClr val="FF0000"/>
                </a:solidFill>
              </a:rPr>
              <a:t>l'hémoglobine.</a:t>
            </a:r>
            <a:r>
              <a:rPr lang="fr-FR" sz="2400" u="sng" dirty="0" smtClean="0"/>
              <a:t> Elle présente une coloration brun-chocolat bleutée ;</a:t>
            </a:r>
            <a:endParaRPr lang="fr-FR" sz="2400" b="1" dirty="0">
              <a:solidFill>
                <a:srgbClr val="FF0000"/>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1677</Words>
  <Application>Microsoft Office PowerPoint</Application>
  <PresentationFormat>Affichage à l'écran (4:3)</PresentationFormat>
  <Paragraphs>82</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mtech</dc:creator>
  <cp:lastModifiedBy>mtech</cp:lastModifiedBy>
  <cp:revision>4</cp:revision>
  <dcterms:created xsi:type="dcterms:W3CDTF">2020-02-23T19:21:33Z</dcterms:created>
  <dcterms:modified xsi:type="dcterms:W3CDTF">2020-12-21T17:02:36Z</dcterms:modified>
</cp:coreProperties>
</file>