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63" r:id="rId3"/>
    <p:sldId id="265" r:id="rId4"/>
    <p:sldId id="280" r:id="rId5"/>
    <p:sldId id="264" r:id="rId6"/>
    <p:sldId id="271" r:id="rId7"/>
    <p:sldId id="259" r:id="rId8"/>
    <p:sldId id="274" r:id="rId9"/>
    <p:sldId id="257" r:id="rId10"/>
    <p:sldId id="275" r:id="rId11"/>
    <p:sldId id="260" r:id="rId12"/>
    <p:sldId id="276" r:id="rId13"/>
    <p:sldId id="277" r:id="rId14"/>
    <p:sldId id="262" r:id="rId15"/>
    <p:sldId id="278" r:id="rId16"/>
    <p:sldId id="279" r:id="rId17"/>
    <p:sldId id="281" r:id="rId18"/>
    <p:sldId id="282" r:id="rId19"/>
    <p:sldId id="261" r:id="rId20"/>
    <p:sldId id="283" r:id="rId21"/>
    <p:sldId id="284" r:id="rId22"/>
    <p:sldId id="285"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99" autoAdjust="0"/>
  </p:normalViewPr>
  <p:slideViewPr>
    <p:cSldViewPr snapToGrid="0">
      <p:cViewPr varScale="1">
        <p:scale>
          <a:sx n="72" d="100"/>
          <a:sy n="72" d="100"/>
        </p:scale>
        <p:origin x="57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27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3FA1E-6D8C-43CF-A219-8132F7AC3160}" type="datetimeFigureOut">
              <a:rPr lang="fr-FR" smtClean="0"/>
              <a:t>28/12/2020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72117-6249-41C1-8DB0-7D1B879D9F49}" type="slidenum">
              <a:rPr lang="fr-FR" smtClean="0"/>
              <a:t>‹N°›</a:t>
            </a:fld>
            <a:endParaRPr lang="fr-FR"/>
          </a:p>
        </p:txBody>
      </p:sp>
    </p:spTree>
    <p:extLst>
      <p:ext uri="{BB962C8B-B14F-4D97-AF65-F5344CB8AC3E}">
        <p14:creationId xmlns:p14="http://schemas.microsoft.com/office/powerpoint/2010/main" val="416879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472117-6249-41C1-8DB0-7D1B879D9F49}" type="slidenum">
              <a:rPr lang="fr-FR" smtClean="0"/>
              <a:t>1</a:t>
            </a:fld>
            <a:endParaRPr lang="fr-FR"/>
          </a:p>
        </p:txBody>
      </p:sp>
    </p:spTree>
    <p:extLst>
      <p:ext uri="{BB962C8B-B14F-4D97-AF65-F5344CB8AC3E}">
        <p14:creationId xmlns:p14="http://schemas.microsoft.com/office/powerpoint/2010/main" val="258576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472117-6249-41C1-8DB0-7D1B879D9F49}" type="slidenum">
              <a:rPr lang="fr-FR" smtClean="0"/>
              <a:t>14</a:t>
            </a:fld>
            <a:endParaRPr lang="fr-FR"/>
          </a:p>
        </p:txBody>
      </p:sp>
    </p:spTree>
    <p:extLst>
      <p:ext uri="{BB962C8B-B14F-4D97-AF65-F5344CB8AC3E}">
        <p14:creationId xmlns:p14="http://schemas.microsoft.com/office/powerpoint/2010/main" val="61366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12/28/2020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5269" y="1223681"/>
            <a:ext cx="9001462" cy="3307977"/>
          </a:xfrm>
        </p:spPr>
        <p:txBody>
          <a:bodyPr>
            <a:normAutofit fontScale="90000"/>
          </a:bodyPr>
          <a:lstStyle/>
          <a:p>
            <a:pPr>
              <a:lnSpc>
                <a:spcPct val="150000"/>
              </a:lnSpc>
            </a:pPr>
            <a:r>
              <a:rPr lang="fr-FR" dirty="0" smtClean="0"/>
              <a:t>Chapitre 4</a:t>
            </a:r>
            <a:br>
              <a:rPr lang="fr-FR" dirty="0" smtClean="0"/>
            </a:br>
            <a:r>
              <a:rPr lang="fr-FR" dirty="0" smtClean="0"/>
              <a:t>nutrition minérale chez les plantes</a:t>
            </a:r>
            <a:endParaRPr lang="fr-FR" dirty="0"/>
          </a:p>
        </p:txBody>
      </p:sp>
    </p:spTree>
    <p:extLst>
      <p:ext uri="{BB962C8B-B14F-4D97-AF65-F5344CB8AC3E}">
        <p14:creationId xmlns:p14="http://schemas.microsoft.com/office/powerpoint/2010/main" val="54763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161" y="4807550"/>
            <a:ext cx="7764038" cy="1326321"/>
          </a:xfrm>
        </p:spPr>
        <p:txBody>
          <a:bodyPr>
            <a:normAutofit/>
          </a:bodyPr>
          <a:lstStyle/>
          <a:p>
            <a:r>
              <a:rPr lang="fr-FR" sz="2800" dirty="0" smtClean="0"/>
              <a:t>Carence en </a:t>
            </a:r>
            <a:r>
              <a:rPr lang="fr-FR" sz="2800" dirty="0"/>
              <a:t>phosphore</a:t>
            </a:r>
          </a:p>
        </p:txBody>
      </p:sp>
      <p:pic>
        <p:nvPicPr>
          <p:cNvPr id="4" name="Espace réservé du contenu 3"/>
          <p:cNvPicPr>
            <a:picLocks noGrp="1" noChangeAspect="1"/>
          </p:cNvPicPr>
          <p:nvPr>
            <p:ph idx="1"/>
          </p:nvPr>
        </p:nvPicPr>
        <p:blipFill>
          <a:blip r:embed="rId2"/>
          <a:stretch>
            <a:fillRect/>
          </a:stretch>
        </p:blipFill>
        <p:spPr>
          <a:xfrm>
            <a:off x="497542" y="609600"/>
            <a:ext cx="5082988" cy="3812241"/>
          </a:xfrm>
          <a:prstGeom prst="rect">
            <a:avLst/>
          </a:prstGeom>
        </p:spPr>
      </p:pic>
      <p:sp>
        <p:nvSpPr>
          <p:cNvPr id="3" name="Rectangle 2"/>
          <p:cNvSpPr/>
          <p:nvPr/>
        </p:nvSpPr>
        <p:spPr>
          <a:xfrm>
            <a:off x="5803991" y="609600"/>
            <a:ext cx="6096000" cy="6186309"/>
          </a:xfrm>
          <a:prstGeom prst="rect">
            <a:avLst/>
          </a:prstGeom>
        </p:spPr>
        <p:txBody>
          <a:bodyPr>
            <a:spAutoFit/>
          </a:bodyPr>
          <a:lstStyle/>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Les signes visibles de carence : la plante reste petite et raide. La pointe des feuilles se colore (vert foncé à pourpre), la floraison est retardée voire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nulle</a:t>
            </a:r>
            <a:endPar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Aft>
                <a:spcPts val="0"/>
              </a:spcAft>
            </a:pP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Le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froid et l'humidité sont également des facteurs aggravants. Effectuez des amendements humiques (compost, fumier, engrais verts, paillis...) ; cela permet de corriger le pH, de pourvoir le sol en phosphore assimilable et d'alléger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et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drainer le sol</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a:t>
            </a:r>
            <a:endParaRPr lang="fr-FR" sz="24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803991" y="298117"/>
            <a:ext cx="3071675" cy="523220"/>
          </a:xfrm>
          <a:prstGeom prst="rect">
            <a:avLst/>
          </a:prstGeom>
        </p:spPr>
        <p:txBody>
          <a:bodyPr wrap="none">
            <a:spAutoFit/>
          </a:bodyPr>
          <a:lstStyle/>
          <a:p>
            <a:r>
              <a:rPr lang="fr-FR" sz="2800" b="1" dirty="0" smtClean="0">
                <a:solidFill>
                  <a:schemeClr val="bg2">
                    <a:lumMod val="20000"/>
                    <a:lumOff val="80000"/>
                  </a:schemeClr>
                </a:solidFill>
              </a:rPr>
              <a:t>LE PHOSPHORE</a:t>
            </a:r>
            <a:endParaRPr lang="fr-FR" sz="2800" b="1" dirty="0">
              <a:solidFill>
                <a:schemeClr val="bg2">
                  <a:lumMod val="20000"/>
                  <a:lumOff val="80000"/>
                </a:schemeClr>
              </a:solidFill>
            </a:endParaRPr>
          </a:p>
        </p:txBody>
      </p:sp>
    </p:spTree>
    <p:extLst>
      <p:ext uri="{BB962C8B-B14F-4D97-AF65-F5344CB8AC3E}">
        <p14:creationId xmlns:p14="http://schemas.microsoft.com/office/powerpoint/2010/main" val="172015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344044" y="3810766"/>
            <a:ext cx="7373922" cy="2395931"/>
          </a:xfrm>
          <a:prstGeom prst="rect">
            <a:avLst/>
          </a:prstGeom>
        </p:spPr>
      </p:pic>
      <p:sp>
        <p:nvSpPr>
          <p:cNvPr id="5" name="Titre 1"/>
          <p:cNvSpPr txBox="1">
            <a:spLocks noGrp="1"/>
          </p:cNvSpPr>
          <p:nvPr>
            <p:ph type="title"/>
          </p:nvPr>
        </p:nvSpPr>
        <p:spPr>
          <a:xfrm>
            <a:off x="2963150" y="6091379"/>
            <a:ext cx="6466956" cy="806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t>Carence en calcium</a:t>
            </a:r>
            <a:endParaRPr lang="fr-FR" sz="2800" dirty="0"/>
          </a:p>
        </p:txBody>
      </p:sp>
      <p:sp>
        <p:nvSpPr>
          <p:cNvPr id="2" name="Rectangle 1"/>
          <p:cNvSpPr/>
          <p:nvPr/>
        </p:nvSpPr>
        <p:spPr>
          <a:xfrm>
            <a:off x="389965" y="450774"/>
            <a:ext cx="11282081" cy="3911135"/>
          </a:xfrm>
          <a:prstGeom prst="rect">
            <a:avLst/>
          </a:prstGeom>
        </p:spPr>
        <p:txBody>
          <a:bodyPr wrap="square">
            <a:spAutoFit/>
          </a:bodyPr>
          <a:lstStyle/>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Le calcium joue un rôle primordial au niveau des parois cellulaires. En cimentant les parois cellulaires, les unes aux autres, le calcium assure leur cohésion. Il intervient dans la perméabilité de la membrane en facilitant le transport de certaines substances et en bloquant celui d'autres substances. Le fonctionnement de certaines enzymes telles que la calmoduline nécessite la présence de calcium. Le calcium intervient également dans l'élongation des racines.</a:t>
            </a:r>
            <a:endParaRPr lang="fr-FR" sz="2400" b="1" dirty="0">
              <a:solidFill>
                <a:schemeClr val="accent6">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 </a:t>
            </a:r>
            <a:endParaRPr lang="fr-FR" sz="24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p:cNvSpPr txBox="1">
            <a:spLocks/>
          </p:cNvSpPr>
          <p:nvPr/>
        </p:nvSpPr>
        <p:spPr>
          <a:xfrm>
            <a:off x="2344044" y="0"/>
            <a:ext cx="6466956" cy="806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solidFill>
                  <a:schemeClr val="bg2">
                    <a:lumMod val="20000"/>
                    <a:lumOff val="80000"/>
                  </a:schemeClr>
                </a:solidFill>
              </a:rPr>
              <a:t>LE calcium</a:t>
            </a:r>
            <a:endParaRPr lang="fr-FR" sz="2800" dirty="0">
              <a:solidFill>
                <a:schemeClr val="bg2">
                  <a:lumMod val="20000"/>
                  <a:lumOff val="80000"/>
                </a:schemeClr>
              </a:solidFill>
            </a:endParaRPr>
          </a:p>
        </p:txBody>
      </p:sp>
    </p:spTree>
    <p:extLst>
      <p:ext uri="{BB962C8B-B14F-4D97-AF65-F5344CB8AC3E}">
        <p14:creationId xmlns:p14="http://schemas.microsoft.com/office/powerpoint/2010/main" val="3250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344044" y="3810766"/>
            <a:ext cx="7373922" cy="2395931"/>
          </a:xfrm>
          <a:prstGeom prst="rect">
            <a:avLst/>
          </a:prstGeom>
        </p:spPr>
      </p:pic>
      <p:sp>
        <p:nvSpPr>
          <p:cNvPr id="5" name="Titre 1"/>
          <p:cNvSpPr txBox="1">
            <a:spLocks noGrp="1"/>
          </p:cNvSpPr>
          <p:nvPr>
            <p:ph type="title"/>
          </p:nvPr>
        </p:nvSpPr>
        <p:spPr>
          <a:xfrm>
            <a:off x="2963150" y="6091379"/>
            <a:ext cx="6466956" cy="806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t>Carence en calcium</a:t>
            </a:r>
            <a:endParaRPr lang="fr-FR" sz="2800" dirty="0"/>
          </a:p>
        </p:txBody>
      </p:sp>
      <p:sp>
        <p:nvSpPr>
          <p:cNvPr id="2" name="Rectangle 1"/>
          <p:cNvSpPr/>
          <p:nvPr/>
        </p:nvSpPr>
        <p:spPr>
          <a:xfrm>
            <a:off x="389965" y="450774"/>
            <a:ext cx="11282081" cy="3416320"/>
          </a:xfrm>
          <a:prstGeom prst="rect">
            <a:avLst/>
          </a:prstGeom>
        </p:spPr>
        <p:txBody>
          <a:bodyPr wrap="square">
            <a:spAutoFit/>
          </a:bodyPr>
          <a:lstStyle/>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Une carence en calcium se manifeste tout d’abord sur les grandes feuilles les plus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âgées.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La carence en calcium se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reconnait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à l’apparition de taches brunes/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jaunâtres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souvent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entourées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d’un bord brun prononcé, et c’est la croissance qui est </a:t>
            </a:r>
            <a:r>
              <a:rPr lang="fr-FR" sz="2400" b="1" dirty="0" err="1">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inhibée</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a:t>
            </a:r>
          </a:p>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Des fertilisants calciques peuvent être appliqués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sur la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semence, ou sur l’appareil foliaire pour corriger ce manque.</a:t>
            </a:r>
          </a:p>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 </a:t>
            </a:r>
            <a:endParaRPr lang="fr-FR" sz="24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p:cNvSpPr txBox="1">
            <a:spLocks/>
          </p:cNvSpPr>
          <p:nvPr/>
        </p:nvSpPr>
        <p:spPr>
          <a:xfrm>
            <a:off x="2344044" y="0"/>
            <a:ext cx="6466956" cy="8063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solidFill>
                  <a:schemeClr val="bg2">
                    <a:lumMod val="20000"/>
                    <a:lumOff val="80000"/>
                  </a:schemeClr>
                </a:solidFill>
              </a:rPr>
              <a:t>LE calcium</a:t>
            </a:r>
            <a:endParaRPr lang="fr-FR" sz="2800" dirty="0">
              <a:solidFill>
                <a:schemeClr val="bg2">
                  <a:lumMod val="20000"/>
                  <a:lumOff val="80000"/>
                </a:schemeClr>
              </a:solidFill>
            </a:endParaRPr>
          </a:p>
        </p:txBody>
      </p:sp>
    </p:spTree>
    <p:extLst>
      <p:ext uri="{BB962C8B-B14F-4D97-AF65-F5344CB8AC3E}">
        <p14:creationId xmlns:p14="http://schemas.microsoft.com/office/powerpoint/2010/main" val="472450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ence en magnésium sur feuille de to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758" y="485996"/>
            <a:ext cx="3460314" cy="2595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224" y="3260322"/>
            <a:ext cx="11080376" cy="2308324"/>
          </a:xfrm>
          <a:prstGeom prst="rect">
            <a:avLst/>
          </a:prstGeom>
        </p:spPr>
        <p:txBody>
          <a:bodyPr wrap="square">
            <a:spAutoFit/>
          </a:bodyPr>
          <a:lstStyle/>
          <a:p>
            <a:pPr algn="just">
              <a:lnSpc>
                <a:spcPct val="150000"/>
              </a:lnSpc>
              <a:spcAft>
                <a:spcPts val="0"/>
              </a:spcAft>
            </a:pP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Le magnésium joue un rôle important dans la photosynthèse car il est l'atome central de la chlorophylle. Le magnésium est l'activateur de nombreuses enzymes dont deux enzymes critiques à savoir la </a:t>
            </a:r>
            <a:r>
              <a:rPr lang="fr-FR" sz="2400" dirty="0" err="1">
                <a:solidFill>
                  <a:srgbClr val="FFC000"/>
                </a:solidFill>
                <a:latin typeface="Times New Roman" panose="02020603050405020304" pitchFamily="18" charset="0"/>
                <a:ea typeface="Calibri" panose="020F0502020204030204" pitchFamily="34" charset="0"/>
                <a:cs typeface="Arial" panose="020B0604020202020204" pitchFamily="34" charset="0"/>
              </a:rPr>
              <a:t>ribulosbiphosphate</a:t>
            </a: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 carboxylase (</a:t>
            </a:r>
            <a:r>
              <a:rPr lang="fr-FR" sz="2400" dirty="0" err="1">
                <a:solidFill>
                  <a:srgbClr val="FFC000"/>
                </a:solidFill>
                <a:latin typeface="Times New Roman" panose="02020603050405020304" pitchFamily="18" charset="0"/>
                <a:ea typeface="Calibri" panose="020F0502020204030204" pitchFamily="34" charset="0"/>
                <a:cs typeface="Arial" panose="020B0604020202020204" pitchFamily="34" charset="0"/>
              </a:rPr>
              <a:t>RuBisCO</a:t>
            </a: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 et la </a:t>
            </a:r>
            <a:r>
              <a:rPr lang="fr-FR" sz="2400" dirty="0" err="1">
                <a:solidFill>
                  <a:srgbClr val="FFC000"/>
                </a:solidFill>
                <a:latin typeface="Times New Roman" panose="02020603050405020304" pitchFamily="18" charset="0"/>
                <a:ea typeface="Calibri" panose="020F0502020204030204" pitchFamily="34" charset="0"/>
                <a:cs typeface="Arial" panose="020B0604020202020204" pitchFamily="34" charset="0"/>
              </a:rPr>
              <a:t>phosphoenolpyruvate</a:t>
            </a: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 carboxylase (PEPC). </a:t>
            </a:r>
            <a:endParaRPr lang="fr-FR" sz="24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8249932" y="1133146"/>
            <a:ext cx="2588401" cy="523220"/>
          </a:xfrm>
          <a:prstGeom prst="rect">
            <a:avLst/>
          </a:prstGeom>
        </p:spPr>
        <p:txBody>
          <a:bodyPr wrap="none">
            <a:spAutoFit/>
          </a:bodyPr>
          <a:lstStyle/>
          <a:p>
            <a:r>
              <a:rPr lang="fr-FR" sz="2800" b="1" dirty="0" smtClean="0"/>
              <a:t>MAGNÉSIUM</a:t>
            </a:r>
            <a:endParaRPr lang="fr-FR" sz="2800" b="1" dirty="0"/>
          </a:p>
        </p:txBody>
      </p:sp>
    </p:spTree>
    <p:extLst>
      <p:ext uri="{BB962C8B-B14F-4D97-AF65-F5344CB8AC3E}">
        <p14:creationId xmlns:p14="http://schemas.microsoft.com/office/powerpoint/2010/main" val="39636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ence en magnésium sur feuille de to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616" y="539784"/>
            <a:ext cx="3460314" cy="259523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1128416" y="979758"/>
            <a:ext cx="7794812"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400" dirty="0" smtClean="0"/>
              <a:t>Carence en magnésium </a:t>
            </a:r>
          </a:p>
        </p:txBody>
      </p:sp>
      <p:sp>
        <p:nvSpPr>
          <p:cNvPr id="2" name="Rectangle 1"/>
          <p:cNvSpPr/>
          <p:nvPr/>
        </p:nvSpPr>
        <p:spPr>
          <a:xfrm>
            <a:off x="578224" y="3354451"/>
            <a:ext cx="10450606" cy="3416320"/>
          </a:xfrm>
          <a:prstGeom prst="rect">
            <a:avLst/>
          </a:prstGeom>
        </p:spPr>
        <p:txBody>
          <a:bodyPr wrap="square">
            <a:spAutoFit/>
          </a:bodyPr>
          <a:lstStyle/>
          <a:p>
            <a:pPr algn="just">
              <a:lnSpc>
                <a:spcPct val="150000"/>
              </a:lnSpc>
              <a:spcAft>
                <a:spcPts val="0"/>
              </a:spcAft>
            </a:pP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Une carence en magnésium se traduit généralement par une chlorose des nervures principales des feuilles âgées. Les plantes souffrant d'une carence en magnésium sont victimes d'une maturité précoce.</a:t>
            </a:r>
          </a:p>
          <a:p>
            <a:pPr algn="just">
              <a:lnSpc>
                <a:spcPct val="150000"/>
              </a:lnSpc>
              <a:spcAft>
                <a:spcPts val="0"/>
              </a:spcAft>
            </a:pPr>
            <a:r>
              <a:rPr lang="fr-FR" sz="2400" dirty="0">
                <a:solidFill>
                  <a:srgbClr val="FFC000"/>
                </a:solidFill>
                <a:latin typeface="Times New Roman" panose="02020603050405020304" pitchFamily="18" charset="0"/>
                <a:ea typeface="Calibri" panose="020F0502020204030204" pitchFamily="34" charset="0"/>
                <a:cs typeface="Arial" panose="020B0604020202020204" pitchFamily="34" charset="0"/>
              </a:rPr>
              <a:t>Il est cependant recommandé de fertiliser avant une croissance active de la plante, pour assurer un bon développement de la chlorophylle, et ainsi ne pas pénaliser la photosynthèse.</a:t>
            </a:r>
          </a:p>
        </p:txBody>
      </p:sp>
    </p:spTree>
    <p:extLst>
      <p:ext uri="{BB962C8B-B14F-4D97-AF65-F5344CB8AC3E}">
        <p14:creationId xmlns:p14="http://schemas.microsoft.com/office/powerpoint/2010/main" val="46298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9666" y="522758"/>
            <a:ext cx="10353762" cy="3695136"/>
          </a:xfrm>
        </p:spPr>
        <p:txBody>
          <a:bodyPr>
            <a:noAutofit/>
          </a:bodyPr>
          <a:lstStyle/>
          <a:p>
            <a:pPr marL="0" indent="0" algn="just">
              <a:buNone/>
            </a:pPr>
            <a:r>
              <a:rPr lang="fr-FR" sz="2400" dirty="0">
                <a:solidFill>
                  <a:srgbClr val="FFC000"/>
                </a:solidFill>
              </a:rPr>
              <a:t>Le soufre</a:t>
            </a:r>
          </a:p>
          <a:p>
            <a:pPr marL="0" indent="0" algn="just">
              <a:buNone/>
            </a:pPr>
            <a:r>
              <a:rPr lang="fr-FR" sz="2400" dirty="0">
                <a:solidFill>
                  <a:srgbClr val="FFC000"/>
                </a:solidFill>
              </a:rPr>
              <a:t>Le soufre est un élément constitutif des acides aminés que sont la cystine, la cystéine et la méthionine. Chez les légumineuses, le soufre intervient dans la formation des nodules nécessaire à la fixation de l'azote atmosphérique. Le soufre permet aux plantes de résister aux pathologies. Il intervient dans la croissance des végétaux et dans la formation des fruits. En cas de carence en soufre, les feuilles des plantes prennent une couleur vert-pâle. </a:t>
            </a:r>
          </a:p>
        </p:txBody>
      </p:sp>
    </p:spTree>
    <p:extLst>
      <p:ext uri="{BB962C8B-B14F-4D97-AF65-F5344CB8AC3E}">
        <p14:creationId xmlns:p14="http://schemas.microsoft.com/office/powerpoint/2010/main" val="276186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9665" y="4180358"/>
            <a:ext cx="10353762" cy="3695136"/>
          </a:xfrm>
        </p:spPr>
        <p:txBody>
          <a:bodyPr/>
          <a:lstStyle/>
          <a:p>
            <a:pPr marL="0" lvl="0" indent="0" algn="just">
              <a:buNone/>
            </a:pPr>
            <a:r>
              <a:rPr lang="fr-FR" sz="2400" dirty="0">
                <a:solidFill>
                  <a:srgbClr val="FFC000"/>
                </a:solidFill>
              </a:rPr>
              <a:t>Les signes visibles de </a:t>
            </a:r>
            <a:r>
              <a:rPr lang="fr-FR" sz="2400" dirty="0" smtClean="0">
                <a:solidFill>
                  <a:srgbClr val="FFC000"/>
                </a:solidFill>
              </a:rPr>
              <a:t>carence du soufre </a:t>
            </a:r>
            <a:r>
              <a:rPr lang="fr-FR" sz="2400" dirty="0">
                <a:solidFill>
                  <a:srgbClr val="FFC000"/>
                </a:solidFill>
              </a:rPr>
              <a:t>: plantes peu développées, feuilles variant du vert pâle au jaune (sur toutes les feuilles, alors que dans les cas de carence en azote, la décoloration est d'abord visible sur les feuilles anciennes), maturation retardée.</a:t>
            </a:r>
          </a:p>
          <a:p>
            <a:endParaRPr lang="fr-FR" dirty="0"/>
          </a:p>
        </p:txBody>
      </p:sp>
      <p:pic>
        <p:nvPicPr>
          <p:cNvPr id="4" name="Image 3"/>
          <p:cNvPicPr>
            <a:picLocks noChangeAspect="1"/>
          </p:cNvPicPr>
          <p:nvPr/>
        </p:nvPicPr>
        <p:blipFill>
          <a:blip r:embed="rId2"/>
          <a:stretch>
            <a:fillRect/>
          </a:stretch>
        </p:blipFill>
        <p:spPr>
          <a:xfrm>
            <a:off x="3200958" y="132233"/>
            <a:ext cx="5591175" cy="4048125"/>
          </a:xfrm>
          <a:prstGeom prst="rect">
            <a:avLst/>
          </a:prstGeom>
        </p:spPr>
      </p:pic>
    </p:spTree>
    <p:extLst>
      <p:ext uri="{BB962C8B-B14F-4D97-AF65-F5344CB8AC3E}">
        <p14:creationId xmlns:p14="http://schemas.microsoft.com/office/powerpoint/2010/main" val="1482773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372" y="2424953"/>
            <a:ext cx="10353761" cy="1326321"/>
          </a:xfrm>
        </p:spPr>
        <p:txBody>
          <a:bodyPr>
            <a:normAutofit fontScale="90000"/>
          </a:bodyPr>
          <a:lstStyle/>
          <a:p>
            <a:pPr>
              <a:lnSpc>
                <a:spcPct val="150000"/>
              </a:lnSpc>
            </a:pPr>
            <a:r>
              <a:rPr lang="fr-FR" dirty="0" smtClean="0"/>
              <a:t>Les éléments essentiels, </a:t>
            </a:r>
            <a:br>
              <a:rPr lang="fr-FR" dirty="0" smtClean="0"/>
            </a:br>
            <a:r>
              <a:rPr lang="fr-FR" dirty="0" smtClean="0"/>
              <a:t>les m</a:t>
            </a:r>
            <a:r>
              <a:rPr lang="fr-FR" dirty="0"/>
              <a:t>i</a:t>
            </a:r>
            <a:r>
              <a:rPr lang="fr-FR" dirty="0" smtClean="0"/>
              <a:t>croéléments</a:t>
            </a:r>
            <a:endParaRPr lang="fr-FR" dirty="0"/>
          </a:p>
        </p:txBody>
      </p:sp>
    </p:spTree>
    <p:extLst>
      <p:ext uri="{BB962C8B-B14F-4D97-AF65-F5344CB8AC3E}">
        <p14:creationId xmlns:p14="http://schemas.microsoft.com/office/powerpoint/2010/main" val="3596283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507257" y="215152"/>
            <a:ext cx="5313156" cy="4061011"/>
          </a:xfrm>
          <a:prstGeom prst="rect">
            <a:avLst/>
          </a:prstGeom>
        </p:spPr>
      </p:pic>
      <p:sp>
        <p:nvSpPr>
          <p:cNvPr id="2" name="Rectangle 1"/>
          <p:cNvSpPr/>
          <p:nvPr/>
        </p:nvSpPr>
        <p:spPr>
          <a:xfrm>
            <a:off x="263855" y="667414"/>
            <a:ext cx="6096000" cy="4652556"/>
          </a:xfrm>
          <a:prstGeom prst="rect">
            <a:avLst/>
          </a:prstGeom>
        </p:spPr>
        <p:txBody>
          <a:bodyPr>
            <a:spAutoFit/>
          </a:bodyPr>
          <a:lstStyle/>
          <a:p>
            <a:pPr lvl="0" algn="just" defTabSz="914400">
              <a:lnSpc>
                <a:spcPct val="120000"/>
              </a:lnSpc>
              <a:spcBef>
                <a:spcPts val="1000"/>
              </a:spcBef>
            </a:pPr>
            <a:r>
              <a:rPr lang="fr-FR" sz="2400" b="1" dirty="0" smtClean="0">
                <a:solidFill>
                  <a:srgbClr val="FFC000"/>
                </a:solidFill>
                <a:effectLst>
                  <a:outerShdw blurRad="50800" dist="38100" dir="2700000" algn="tl" rotWithShape="0">
                    <a:srgbClr val="000000">
                      <a:alpha val="48000"/>
                    </a:srgbClr>
                  </a:outerShdw>
                </a:effectLst>
              </a:rPr>
              <a:t>LE FER </a:t>
            </a:r>
          </a:p>
          <a:p>
            <a:pPr lvl="0" algn="just" defTabSz="914400">
              <a:lnSpc>
                <a:spcPct val="120000"/>
              </a:lnSpc>
              <a:spcBef>
                <a:spcPts val="1000"/>
              </a:spcBef>
            </a:pPr>
            <a:r>
              <a:rPr lang="fr-FR" sz="2400" dirty="0" smtClean="0">
                <a:solidFill>
                  <a:srgbClr val="FFC000"/>
                </a:solidFill>
                <a:effectLst>
                  <a:outerShdw blurRad="50800" dist="38100" dir="2700000" algn="tl" rotWithShape="0">
                    <a:srgbClr val="000000">
                      <a:alpha val="48000"/>
                    </a:srgbClr>
                  </a:outerShdw>
                </a:effectLst>
              </a:rPr>
              <a:t>Le </a:t>
            </a:r>
            <a:r>
              <a:rPr lang="fr-FR" sz="2400" dirty="0">
                <a:solidFill>
                  <a:srgbClr val="FFC000"/>
                </a:solidFill>
                <a:effectLst>
                  <a:outerShdw blurRad="50800" dist="38100" dir="2700000" algn="tl" rotWithShape="0">
                    <a:srgbClr val="000000">
                      <a:alpha val="48000"/>
                    </a:srgbClr>
                  </a:outerShdw>
                </a:effectLst>
              </a:rPr>
              <a:t>fer est indispensable pour la production de la chlorophylle. Il est l'élément indispensable à la production des cytochromes (pigments) et de la nitrogénase (enzyme). Il est rare que les sols soient déficients en fer. Mais cet élément peut être indisponible pour les plantes si le pH n'est pas compris entre 5 et 6,5. </a:t>
            </a:r>
          </a:p>
        </p:txBody>
      </p:sp>
    </p:spTree>
    <p:extLst>
      <p:ext uri="{BB962C8B-B14F-4D97-AF65-F5344CB8AC3E}">
        <p14:creationId xmlns:p14="http://schemas.microsoft.com/office/powerpoint/2010/main" val="1877726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288305" y="161363"/>
            <a:ext cx="4760259" cy="3570194"/>
          </a:xfrm>
          <a:prstGeom prst="rect">
            <a:avLst/>
          </a:prstGeom>
        </p:spPr>
      </p:pic>
      <p:sp>
        <p:nvSpPr>
          <p:cNvPr id="6" name="Titre 1"/>
          <p:cNvSpPr txBox="1">
            <a:spLocks/>
          </p:cNvSpPr>
          <p:nvPr/>
        </p:nvSpPr>
        <p:spPr>
          <a:xfrm>
            <a:off x="761396" y="67234"/>
            <a:ext cx="539287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400" dirty="0" smtClean="0"/>
              <a:t>Carence </a:t>
            </a:r>
            <a:br>
              <a:rPr lang="fr-FR" sz="2400" dirty="0" smtClean="0"/>
            </a:br>
            <a:r>
              <a:rPr lang="fr-FR" sz="2400" dirty="0" smtClean="0"/>
              <a:t>en fer chez le fraisier</a:t>
            </a:r>
            <a:endParaRPr lang="fr-FR" sz="2400" dirty="0"/>
          </a:p>
        </p:txBody>
      </p:sp>
      <p:sp>
        <p:nvSpPr>
          <p:cNvPr id="2" name="Rectangle 1"/>
          <p:cNvSpPr/>
          <p:nvPr/>
        </p:nvSpPr>
        <p:spPr>
          <a:xfrm>
            <a:off x="421341" y="1049883"/>
            <a:ext cx="6302187" cy="3766159"/>
          </a:xfrm>
          <a:prstGeom prst="rect">
            <a:avLst/>
          </a:prstGeom>
        </p:spPr>
        <p:txBody>
          <a:bodyPr wrap="square">
            <a:spAutoFit/>
          </a:bodyPr>
          <a:lstStyle/>
          <a:p>
            <a:pPr lvl="0" algn="just" defTabSz="914400">
              <a:lnSpc>
                <a:spcPct val="120000"/>
              </a:lnSpc>
              <a:spcBef>
                <a:spcPts val="1000"/>
              </a:spcBef>
            </a:pPr>
            <a:r>
              <a:rPr lang="fr-FR" sz="2400" dirty="0">
                <a:solidFill>
                  <a:srgbClr val="FFC000"/>
                </a:solidFill>
                <a:effectLst>
                  <a:outerShdw blurRad="50800" dist="38100" dir="2700000" algn="tl" rotWithShape="0">
                    <a:srgbClr val="000000">
                      <a:alpha val="48000"/>
                    </a:srgbClr>
                  </a:outerShdw>
                </a:effectLst>
              </a:rPr>
              <a:t>Une carence en fer se traduit par une chlorose ou un brunissement du pétiole des feuilles, alors que les nervures demeurent vertes.</a:t>
            </a:r>
          </a:p>
          <a:p>
            <a:pPr lvl="0" algn="just" defTabSz="914400">
              <a:lnSpc>
                <a:spcPct val="120000"/>
              </a:lnSpc>
              <a:spcBef>
                <a:spcPts val="1000"/>
              </a:spcBef>
            </a:pPr>
            <a:r>
              <a:rPr lang="fr-FR" sz="2400" dirty="0">
                <a:solidFill>
                  <a:srgbClr val="FFC000"/>
                </a:solidFill>
                <a:effectLst>
                  <a:outerShdw blurRad="50800" dist="38100" dir="2700000" algn="tl" rotWithShape="0">
                    <a:srgbClr val="000000">
                      <a:alpha val="48000"/>
                    </a:srgbClr>
                  </a:outerShdw>
                </a:effectLst>
              </a:rPr>
              <a:t>Les excès de calcium, de phosphore et de cuivre sont également des facteurs bloquants, de même que l'humidité et le froid</a:t>
            </a:r>
            <a:r>
              <a:rPr lang="fr-FR" sz="2400" dirty="0" smtClean="0">
                <a:solidFill>
                  <a:srgbClr val="FFC000"/>
                </a:solidFill>
                <a:effectLst>
                  <a:outerShdw blurRad="50800" dist="38100" dir="2700000" algn="tl" rotWithShape="0">
                    <a:srgbClr val="000000">
                      <a:alpha val="48000"/>
                    </a:srgbClr>
                  </a:outerShdw>
                </a:effectLst>
              </a:rPr>
              <a:t>.</a:t>
            </a:r>
            <a:endParaRPr lang="fr-FR" sz="2400" dirty="0">
              <a:solidFill>
                <a:srgbClr val="FFC000"/>
              </a:solidFill>
              <a:effectLst>
                <a:outerShdw blurRad="50800" dist="38100" dir="2700000" algn="tl" rotWithShape="0">
                  <a:srgbClr val="000000">
                    <a:alpha val="48000"/>
                  </a:srgbClr>
                </a:outerShdw>
              </a:effectLst>
            </a:endParaRPr>
          </a:p>
        </p:txBody>
      </p:sp>
      <p:sp>
        <p:nvSpPr>
          <p:cNvPr id="3" name="Rectangle 2"/>
          <p:cNvSpPr/>
          <p:nvPr/>
        </p:nvSpPr>
        <p:spPr>
          <a:xfrm>
            <a:off x="421342" y="4716201"/>
            <a:ext cx="11398623" cy="1865126"/>
          </a:xfrm>
          <a:prstGeom prst="rect">
            <a:avLst/>
          </a:prstGeom>
        </p:spPr>
        <p:txBody>
          <a:bodyPr wrap="square">
            <a:spAutoFit/>
          </a:bodyPr>
          <a:lstStyle/>
          <a:p>
            <a:pPr lvl="0" algn="just" defTabSz="914400">
              <a:lnSpc>
                <a:spcPct val="120000"/>
              </a:lnSpc>
              <a:spcBef>
                <a:spcPts val="1000"/>
              </a:spcBef>
            </a:pPr>
            <a:r>
              <a:rPr lang="fr-FR" sz="2400" dirty="0">
                <a:solidFill>
                  <a:srgbClr val="FFC000"/>
                </a:solidFill>
                <a:effectLst>
                  <a:outerShdw blurRad="50800" dist="38100" dir="2700000" algn="tl" rotWithShape="0">
                    <a:srgbClr val="000000">
                      <a:alpha val="48000"/>
                    </a:srgbClr>
                  </a:outerShdw>
                </a:effectLst>
              </a:rPr>
              <a:t>Il existe des solutions « anti chlorose » à pulvériser sur les feuilles, directement assimilables par les plantes. Pour corriger les conditions de culture responsables des éventuels blocages, drainez votre sol et couvrez-le d'un paillis végétal </a:t>
            </a:r>
          </a:p>
        </p:txBody>
      </p:sp>
    </p:spTree>
    <p:extLst>
      <p:ext uri="{BB962C8B-B14F-4D97-AF65-F5344CB8AC3E}">
        <p14:creationId xmlns:p14="http://schemas.microsoft.com/office/powerpoint/2010/main" val="286779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4511" y="3830734"/>
            <a:ext cx="11255794" cy="3695136"/>
          </a:xfrm>
        </p:spPr>
        <p:txBody>
          <a:bodyPr>
            <a:normAutofit/>
          </a:bodyPr>
          <a:lstStyle/>
          <a:p>
            <a:pPr marL="0" indent="0" algn="just">
              <a:buNone/>
            </a:pPr>
            <a:r>
              <a:rPr lang="fr-FR" sz="2400" b="1" dirty="0">
                <a:solidFill>
                  <a:srgbClr val="FFC000"/>
                </a:solidFill>
                <a:effectLst/>
              </a:rPr>
              <a:t>Introduction</a:t>
            </a:r>
            <a:endParaRPr lang="fr-FR" sz="2400" dirty="0">
              <a:solidFill>
                <a:srgbClr val="FFC000"/>
              </a:solidFill>
              <a:effectLst/>
            </a:endParaRPr>
          </a:p>
          <a:p>
            <a:pPr marL="0" indent="0" algn="just">
              <a:buNone/>
            </a:pPr>
            <a:r>
              <a:rPr lang="fr-FR" sz="2400" dirty="0">
                <a:effectLst/>
              </a:rPr>
              <a:t>En plus de l'eau, les racines des plantes puisent dans le sol des minéraux indispensables à leur croissance et à leur développement. Du point de vue quantitatif, on distingue les macronutriments qui comprend les minéraux consommés en grande quantité, tandis que les micronutriments comprend des minéraux consommés en quantité de l’ordre du microgramme.</a:t>
            </a:r>
          </a:p>
          <a:p>
            <a:pPr marL="0" indent="0" algn="just">
              <a:buNone/>
            </a:pPr>
            <a:endParaRPr lang="fr-FR" sz="2400" dirty="0"/>
          </a:p>
        </p:txBody>
      </p:sp>
      <p:pic>
        <p:nvPicPr>
          <p:cNvPr id="2" name="Image 1"/>
          <p:cNvPicPr>
            <a:picLocks noChangeAspect="1"/>
          </p:cNvPicPr>
          <p:nvPr/>
        </p:nvPicPr>
        <p:blipFill>
          <a:blip r:embed="rId2"/>
          <a:stretch>
            <a:fillRect/>
          </a:stretch>
        </p:blipFill>
        <p:spPr>
          <a:xfrm>
            <a:off x="2777804" y="174812"/>
            <a:ext cx="5529968" cy="4007223"/>
          </a:xfrm>
          <a:prstGeom prst="rect">
            <a:avLst/>
          </a:prstGeom>
        </p:spPr>
      </p:pic>
    </p:spTree>
    <p:extLst>
      <p:ext uri="{BB962C8B-B14F-4D97-AF65-F5344CB8AC3E}">
        <p14:creationId xmlns:p14="http://schemas.microsoft.com/office/powerpoint/2010/main" val="1943382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5494" y="80682"/>
            <a:ext cx="11551024" cy="6468036"/>
          </a:xfrm>
        </p:spPr>
        <p:txBody>
          <a:bodyPr>
            <a:noAutofit/>
          </a:bodyPr>
          <a:lstStyle/>
          <a:p>
            <a:pPr marL="0" indent="0" algn="just">
              <a:lnSpc>
                <a:spcPct val="150000"/>
              </a:lnSpc>
              <a:spcAft>
                <a:spcPts val="0"/>
              </a:spcAft>
              <a:buNone/>
            </a:pPr>
            <a:r>
              <a:rPr lang="fr-FR" sz="2400" b="1" dirty="0" smtClean="0">
                <a:solidFill>
                  <a:srgbClr val="FFC000"/>
                </a:solidFill>
                <a:effectLst/>
                <a:ea typeface="Calibri" panose="020F0502020204030204" pitchFamily="34" charset="0"/>
                <a:cs typeface="Arial" panose="020B0604020202020204" pitchFamily="34" charset="0"/>
              </a:rPr>
              <a:t>LE ZINC</a:t>
            </a:r>
            <a:endParaRPr lang="fr-FR" sz="2400" dirty="0" smtClean="0">
              <a:solidFill>
                <a:srgbClr val="FFC000"/>
              </a:solidFill>
              <a:effectLst/>
              <a:ea typeface="Calibri" panose="020F0502020204030204" pitchFamily="34" charset="0"/>
              <a:cs typeface="Arial" panose="020B0604020202020204" pitchFamily="34" charset="0"/>
            </a:endParaRPr>
          </a:p>
          <a:p>
            <a:pPr marL="0" indent="0" algn="just">
              <a:lnSpc>
                <a:spcPct val="150000"/>
              </a:lnSpc>
              <a:spcAft>
                <a:spcPts val="0"/>
              </a:spcAft>
              <a:buNone/>
            </a:pPr>
            <a:r>
              <a:rPr lang="fr-FR" sz="2400" dirty="0" smtClean="0">
                <a:solidFill>
                  <a:srgbClr val="FFC000"/>
                </a:solidFill>
                <a:effectLst/>
                <a:ea typeface="Calibri" panose="020F0502020204030204" pitchFamily="34" charset="0"/>
                <a:cs typeface="Arial" panose="020B0604020202020204" pitchFamily="34" charset="0"/>
              </a:rPr>
              <a:t>De </a:t>
            </a:r>
            <a:r>
              <a:rPr lang="fr-FR" sz="2400" dirty="0">
                <a:solidFill>
                  <a:srgbClr val="FFC000"/>
                </a:solidFill>
                <a:effectLst/>
                <a:ea typeface="Calibri" panose="020F0502020204030204" pitchFamily="34" charset="0"/>
                <a:cs typeface="Arial" panose="020B0604020202020204" pitchFamily="34" charset="0"/>
              </a:rPr>
              <a:t>nombreuses enzymes végétales incluent dans leur composition des atomes de zinc. Le zinc est également l'activateur de nombreuses enzymes. Cet oligoélément intervient dans la synthèse de la chlorophylle. Une carence en zinc se manifeste généralement par une chlorose et un retard de croissance.</a:t>
            </a:r>
          </a:p>
          <a:p>
            <a:pPr marL="0" indent="0" algn="just">
              <a:lnSpc>
                <a:spcPct val="150000"/>
              </a:lnSpc>
              <a:spcAft>
                <a:spcPts val="0"/>
              </a:spcAft>
              <a:buNone/>
            </a:pPr>
            <a:r>
              <a:rPr lang="fr-FR" sz="2400" b="1" dirty="0" smtClean="0">
                <a:solidFill>
                  <a:srgbClr val="FFC000"/>
                </a:solidFill>
                <a:effectLst/>
                <a:ea typeface="Calibri" panose="020F0502020204030204" pitchFamily="34" charset="0"/>
                <a:cs typeface="Arial" panose="020B0604020202020204" pitchFamily="34" charset="0"/>
              </a:rPr>
              <a:t>LE BORE</a:t>
            </a:r>
            <a:endParaRPr lang="fr-FR" sz="2400" dirty="0" smtClean="0">
              <a:solidFill>
                <a:srgbClr val="FFC000"/>
              </a:solidFill>
              <a:effectLst/>
              <a:ea typeface="Calibri" panose="020F0502020204030204" pitchFamily="34" charset="0"/>
              <a:cs typeface="Arial" panose="020B0604020202020204" pitchFamily="34" charset="0"/>
            </a:endParaRPr>
          </a:p>
          <a:p>
            <a:pPr marL="0" indent="0" algn="just">
              <a:lnSpc>
                <a:spcPct val="150000"/>
              </a:lnSpc>
              <a:buNone/>
            </a:pPr>
            <a:r>
              <a:rPr lang="fr-FR" sz="2400" dirty="0" smtClean="0">
                <a:solidFill>
                  <a:srgbClr val="FFC000"/>
                </a:solidFill>
                <a:effectLst/>
                <a:ea typeface="Calibri" panose="020F0502020204030204" pitchFamily="34" charset="0"/>
              </a:rPr>
              <a:t>Cet </a:t>
            </a:r>
            <a:r>
              <a:rPr lang="fr-FR" sz="2400" dirty="0">
                <a:solidFill>
                  <a:srgbClr val="FFC000"/>
                </a:solidFill>
                <a:effectLst/>
                <a:ea typeface="Calibri" panose="020F0502020204030204" pitchFamily="34" charset="0"/>
              </a:rPr>
              <a:t>oligoélément intervient dans le transport des hydrates de carbone produits lors de la photosynthèse. Il joue également un rôle dans la régulation des processus métaboliques. L'utilisation de calcium, de même que la synthèse des acides nucléiques, requière la présence de bore. Le bore assure l'intégrité de la membrane plasmique.</a:t>
            </a:r>
            <a:endParaRPr lang="fr-FR" sz="2400" dirty="0">
              <a:solidFill>
                <a:srgbClr val="FFC000"/>
              </a:solidFill>
            </a:endParaRPr>
          </a:p>
        </p:txBody>
      </p:sp>
    </p:spTree>
    <p:extLst>
      <p:ext uri="{BB962C8B-B14F-4D97-AF65-F5344CB8AC3E}">
        <p14:creationId xmlns:p14="http://schemas.microsoft.com/office/powerpoint/2010/main" val="1427887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070" y="226923"/>
            <a:ext cx="11416553" cy="3695136"/>
          </a:xfrm>
        </p:spPr>
        <p:txBody>
          <a:bodyPr>
            <a:noAutofit/>
          </a:bodyPr>
          <a:lstStyle/>
          <a:p>
            <a:pPr marL="0" indent="0" algn="just">
              <a:lnSpc>
                <a:spcPct val="150000"/>
              </a:lnSpc>
              <a:buNone/>
            </a:pPr>
            <a:r>
              <a:rPr lang="fr-FR" sz="2400" b="1" dirty="0" smtClean="0">
                <a:solidFill>
                  <a:srgbClr val="FFC000"/>
                </a:solidFill>
                <a:effectLst/>
              </a:rPr>
              <a:t>LE CUIVRE</a:t>
            </a:r>
            <a:endParaRPr lang="fr-FR" sz="2400" dirty="0">
              <a:solidFill>
                <a:srgbClr val="FFC000"/>
              </a:solidFill>
              <a:effectLst/>
            </a:endParaRPr>
          </a:p>
          <a:p>
            <a:pPr marL="0" indent="0" algn="just">
              <a:lnSpc>
                <a:spcPct val="150000"/>
              </a:lnSpc>
              <a:buNone/>
            </a:pPr>
            <a:r>
              <a:rPr lang="fr-FR" sz="2400" dirty="0" smtClean="0">
                <a:solidFill>
                  <a:srgbClr val="FFC000"/>
                </a:solidFill>
                <a:effectLst/>
              </a:rPr>
              <a:t>Le </a:t>
            </a:r>
            <a:r>
              <a:rPr lang="fr-FR" sz="2400" dirty="0">
                <a:solidFill>
                  <a:srgbClr val="FFC000"/>
                </a:solidFill>
                <a:effectLst/>
              </a:rPr>
              <a:t>cuivre est l'activateur et le constituant des enzymes liées aux réactions d'oxydoréductions dans les cellules végétales. Le brunissement des pointes des feuilles et la chlorose sont généralement les symptômes d'une carence en cuivre.</a:t>
            </a:r>
          </a:p>
          <a:p>
            <a:pPr marL="0" indent="0" algn="just">
              <a:lnSpc>
                <a:spcPct val="150000"/>
              </a:lnSpc>
              <a:buNone/>
            </a:pPr>
            <a:r>
              <a:rPr lang="fr-FR" sz="2400" b="1" dirty="0" smtClean="0">
                <a:solidFill>
                  <a:srgbClr val="FFC000"/>
                </a:solidFill>
                <a:effectLst/>
              </a:rPr>
              <a:t> LE NICKEL</a:t>
            </a:r>
            <a:endParaRPr lang="fr-FR" sz="2400" dirty="0">
              <a:solidFill>
                <a:srgbClr val="FFC000"/>
              </a:solidFill>
              <a:effectLst/>
            </a:endParaRPr>
          </a:p>
          <a:p>
            <a:pPr marL="0" indent="0" algn="just">
              <a:lnSpc>
                <a:spcPct val="150000"/>
              </a:lnSpc>
              <a:buNone/>
            </a:pPr>
            <a:r>
              <a:rPr lang="fr-FR" sz="2400" dirty="0">
                <a:solidFill>
                  <a:srgbClr val="FFC000"/>
                </a:solidFill>
                <a:effectLst/>
              </a:rPr>
              <a:t>Ce minéral est le constituant essentiel d'enzymes jouant un rôle clé dans l'organisme. Au nombre de ces enzymes, on retrouve les enzymes impliquée dans l'absorption de l'azote. Les plantes souffrant d'une carence en azote présentent des nécroses sur les pointes de leurs feuilles. </a:t>
            </a:r>
          </a:p>
          <a:p>
            <a:pPr algn="just">
              <a:lnSpc>
                <a:spcPct val="150000"/>
              </a:lnSpc>
            </a:pPr>
            <a:endParaRPr lang="fr-FR" sz="2400" dirty="0">
              <a:solidFill>
                <a:srgbClr val="FFC000"/>
              </a:solidFill>
            </a:endParaRPr>
          </a:p>
        </p:txBody>
      </p:sp>
    </p:spTree>
    <p:extLst>
      <p:ext uri="{BB962C8B-B14F-4D97-AF65-F5344CB8AC3E}">
        <p14:creationId xmlns:p14="http://schemas.microsoft.com/office/powerpoint/2010/main" val="3168045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729" y="206288"/>
            <a:ext cx="11577918" cy="6571030"/>
          </a:xfrm>
          <a:prstGeom prst="rect">
            <a:avLst/>
          </a:prstGeom>
        </p:spPr>
        <p:txBody>
          <a:bodyPr wrap="square">
            <a:spAutoFit/>
          </a:bodyPr>
          <a:lstStyle/>
          <a:p>
            <a:pPr lvl="0" algn="just" defTabSz="914400">
              <a:lnSpc>
                <a:spcPct val="150000"/>
              </a:lnSpc>
              <a:spcBef>
                <a:spcPts val="1000"/>
              </a:spcBef>
            </a:pPr>
            <a:r>
              <a:rPr lang="fr-FR" sz="2400" b="1" dirty="0" smtClean="0">
                <a:solidFill>
                  <a:srgbClr val="FFC000"/>
                </a:solidFill>
              </a:rPr>
              <a:t>LE MOLYBDÈNE</a:t>
            </a:r>
          </a:p>
          <a:p>
            <a:pPr lvl="0" algn="just" defTabSz="914400">
              <a:lnSpc>
                <a:spcPct val="150000"/>
              </a:lnSpc>
              <a:spcBef>
                <a:spcPts val="1000"/>
              </a:spcBef>
            </a:pPr>
            <a:r>
              <a:rPr lang="fr-FR" sz="2400" dirty="0" smtClean="0">
                <a:solidFill>
                  <a:srgbClr val="FFC000"/>
                </a:solidFill>
              </a:rPr>
              <a:t>Cet </a:t>
            </a:r>
            <a:r>
              <a:rPr lang="fr-FR" sz="2400" dirty="0">
                <a:solidFill>
                  <a:srgbClr val="FFC000"/>
                </a:solidFill>
              </a:rPr>
              <a:t>élément intervient dans la métabolisation de l'azote et la réduction des nitrates. Les plants n'ont besoin que de quantités infimes de molybdènes (moins de 50 grammes par hectare). Les carences en molybdènes ne s'observent généralement que sur des sols très acides. La chute des vieilles feuilles associée à un retard de croissance est un symptôme de carence en molybdène.</a:t>
            </a:r>
          </a:p>
          <a:p>
            <a:pPr lvl="0" algn="just" defTabSz="914400">
              <a:lnSpc>
                <a:spcPct val="150000"/>
              </a:lnSpc>
              <a:spcBef>
                <a:spcPts val="1000"/>
              </a:spcBef>
            </a:pPr>
            <a:r>
              <a:rPr lang="fr-FR" sz="2400" b="1" dirty="0" smtClean="0">
                <a:solidFill>
                  <a:srgbClr val="FFC000"/>
                </a:solidFill>
              </a:rPr>
              <a:t>LE CHLORE</a:t>
            </a:r>
          </a:p>
          <a:p>
            <a:pPr lvl="0" algn="just" defTabSz="914400">
              <a:lnSpc>
                <a:spcPct val="150000"/>
              </a:lnSpc>
              <a:spcBef>
                <a:spcPts val="1000"/>
              </a:spcBef>
            </a:pPr>
            <a:r>
              <a:rPr lang="fr-FR" sz="2400" dirty="0" smtClean="0">
                <a:solidFill>
                  <a:srgbClr val="FFC000"/>
                </a:solidFill>
              </a:rPr>
              <a:t>Le </a:t>
            </a:r>
            <a:r>
              <a:rPr lang="fr-FR" sz="2400" dirty="0">
                <a:solidFill>
                  <a:srgbClr val="FFC000"/>
                </a:solidFill>
              </a:rPr>
              <a:t>chlore est nécessaire à l'osmose et à l'équilibre ionique au niveau des cellules végétales. Il joue également un rôle dans les processus photosynthétiques. Des taches nécrotiques blanches sur les bordures des feuilles peuvent témoigner d'une carence en chlore.</a:t>
            </a:r>
          </a:p>
        </p:txBody>
      </p:sp>
    </p:spTree>
    <p:extLst>
      <p:ext uri="{BB962C8B-B14F-4D97-AF65-F5344CB8AC3E}">
        <p14:creationId xmlns:p14="http://schemas.microsoft.com/office/powerpoint/2010/main" val="85629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9665" y="495864"/>
            <a:ext cx="10353762" cy="3695136"/>
          </a:xfrm>
        </p:spPr>
        <p:txBody>
          <a:bodyPr>
            <a:noAutofit/>
          </a:bodyPr>
          <a:lstStyle/>
          <a:p>
            <a:pPr marL="0" indent="0" algn="ctr">
              <a:lnSpc>
                <a:spcPct val="150000"/>
              </a:lnSpc>
              <a:spcBef>
                <a:spcPts val="0"/>
              </a:spcBef>
              <a:buNone/>
            </a:pPr>
            <a:r>
              <a:rPr lang="fr-FR" sz="2400" b="1" dirty="0"/>
              <a:t>Interactions entre éléments minéraux et nutrition </a:t>
            </a:r>
            <a:r>
              <a:rPr lang="fr-FR" sz="2400" b="1" dirty="0" smtClean="0"/>
              <a:t>minérale</a:t>
            </a:r>
          </a:p>
          <a:p>
            <a:pPr marL="0" indent="0" algn="ctr">
              <a:lnSpc>
                <a:spcPct val="150000"/>
              </a:lnSpc>
              <a:spcBef>
                <a:spcPts val="0"/>
              </a:spcBef>
              <a:buNone/>
            </a:pPr>
            <a:endParaRPr lang="fr-FR" sz="2400" b="1" dirty="0"/>
          </a:p>
          <a:p>
            <a:pPr marL="0" indent="0" algn="just">
              <a:lnSpc>
                <a:spcPct val="150000"/>
              </a:lnSpc>
              <a:spcBef>
                <a:spcPts val="0"/>
              </a:spcBef>
              <a:buNone/>
            </a:pPr>
            <a:r>
              <a:rPr lang="fr-FR" sz="2400" dirty="0"/>
              <a:t>Il existe entre les éléments minéraux des interactions qui font que l'action de l'un est modifiée par la présence d'un autre. On parle de synergie entre deux éléments quand l'effet de l'un est amplifié par la présence de l'autre. On parle d'antagonisme quand l'effet de l'un est atténué par la présence de l'autre. Le nitrate NO3- facilite par exemple l'absorption du potassium K+. En revanche, une absorption importante de potassium K+ entrave l'absorption de magnésium Mg2+. Les antagonismes Mg2+/Ca2+ sont également bien connus.</a:t>
            </a:r>
          </a:p>
        </p:txBody>
      </p:sp>
    </p:spTree>
    <p:extLst>
      <p:ext uri="{BB962C8B-B14F-4D97-AF65-F5344CB8AC3E}">
        <p14:creationId xmlns:p14="http://schemas.microsoft.com/office/powerpoint/2010/main" val="3029729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6901" y="1222005"/>
            <a:ext cx="10353762" cy="3695136"/>
          </a:xfrm>
        </p:spPr>
        <p:txBody>
          <a:bodyPr>
            <a:normAutofit/>
          </a:bodyPr>
          <a:lstStyle/>
          <a:p>
            <a:pPr marL="0" indent="0">
              <a:lnSpc>
                <a:spcPct val="150000"/>
              </a:lnSpc>
              <a:buNone/>
            </a:pPr>
            <a:r>
              <a:rPr lang="fr-FR" sz="2400" dirty="0"/>
              <a:t>Les solutions de sol très légèrement acides sont généralement favorables à l'absorption des ions par les végétaux. La présence, en revanche, d'un excès de calcium en alcalinisant le milieu peut perturber l'assimilation du fer et empêcher la synthèse de chlorophylle ce qui se traduit par des tâches jaunes sur les feuilles, symptôme appelé chlorose ferrique.</a:t>
            </a:r>
          </a:p>
        </p:txBody>
      </p:sp>
      <p:sp>
        <p:nvSpPr>
          <p:cNvPr id="4" name="Rectangle 3"/>
          <p:cNvSpPr/>
          <p:nvPr/>
        </p:nvSpPr>
        <p:spPr>
          <a:xfrm>
            <a:off x="1048871" y="425841"/>
            <a:ext cx="9063317" cy="646331"/>
          </a:xfrm>
          <a:prstGeom prst="rect">
            <a:avLst/>
          </a:prstGeom>
        </p:spPr>
        <p:txBody>
          <a:bodyPr wrap="square">
            <a:spAutoFit/>
          </a:bodyPr>
          <a:lstStyle/>
          <a:p>
            <a:pPr algn="ctr">
              <a:lnSpc>
                <a:spcPct val="150000"/>
              </a:lnSpc>
            </a:pPr>
            <a:r>
              <a:rPr lang="fr-FR" sz="2400" b="1" dirty="0"/>
              <a:t>Interactions entre éléments minéraux et nutrition minérale</a:t>
            </a:r>
          </a:p>
        </p:txBody>
      </p:sp>
    </p:spTree>
    <p:extLst>
      <p:ext uri="{BB962C8B-B14F-4D97-AF65-F5344CB8AC3E}">
        <p14:creationId xmlns:p14="http://schemas.microsoft.com/office/powerpoint/2010/main" val="3070660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03412" y="389964"/>
            <a:ext cx="5876365" cy="5863944"/>
          </a:xfrm>
          <a:prstGeom prst="rect">
            <a:avLst/>
          </a:prstGeom>
        </p:spPr>
      </p:pic>
      <p:pic>
        <p:nvPicPr>
          <p:cNvPr id="2" name="Image 1"/>
          <p:cNvPicPr>
            <a:picLocks noChangeAspect="1"/>
          </p:cNvPicPr>
          <p:nvPr/>
        </p:nvPicPr>
        <p:blipFill>
          <a:blip r:embed="rId3"/>
          <a:stretch>
            <a:fillRect/>
          </a:stretch>
        </p:blipFill>
        <p:spPr>
          <a:xfrm>
            <a:off x="6279777" y="552753"/>
            <a:ext cx="5351929" cy="5538366"/>
          </a:xfrm>
          <a:prstGeom prst="rect">
            <a:avLst/>
          </a:prstGeom>
        </p:spPr>
      </p:pic>
    </p:spTree>
    <p:extLst>
      <p:ext uri="{BB962C8B-B14F-4D97-AF65-F5344CB8AC3E}">
        <p14:creationId xmlns:p14="http://schemas.microsoft.com/office/powerpoint/2010/main" val="218654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372" y="2424953"/>
            <a:ext cx="10353761" cy="1326321"/>
          </a:xfrm>
        </p:spPr>
        <p:txBody>
          <a:bodyPr>
            <a:normAutofit fontScale="90000"/>
          </a:bodyPr>
          <a:lstStyle/>
          <a:p>
            <a:pPr>
              <a:lnSpc>
                <a:spcPct val="150000"/>
              </a:lnSpc>
            </a:pPr>
            <a:r>
              <a:rPr lang="fr-FR" dirty="0" smtClean="0"/>
              <a:t>Les éléments essentiels, </a:t>
            </a:r>
            <a:br>
              <a:rPr lang="fr-FR" dirty="0" smtClean="0"/>
            </a:br>
            <a:r>
              <a:rPr lang="fr-FR" dirty="0" smtClean="0"/>
              <a:t>les </a:t>
            </a:r>
            <a:r>
              <a:rPr lang="fr-FR" dirty="0"/>
              <a:t>m</a:t>
            </a:r>
            <a:r>
              <a:rPr lang="fr-FR" dirty="0" smtClean="0"/>
              <a:t>acroéléments</a:t>
            </a:r>
            <a:endParaRPr lang="fr-FR" dirty="0"/>
          </a:p>
        </p:txBody>
      </p:sp>
    </p:spTree>
    <p:extLst>
      <p:ext uri="{BB962C8B-B14F-4D97-AF65-F5344CB8AC3E}">
        <p14:creationId xmlns:p14="http://schemas.microsoft.com/office/powerpoint/2010/main" val="406283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72958" y="4190941"/>
            <a:ext cx="6286500" cy="2444750"/>
          </a:xfrm>
          <a:prstGeom prst="rect">
            <a:avLst/>
          </a:prstGeom>
        </p:spPr>
      </p:pic>
      <p:sp>
        <p:nvSpPr>
          <p:cNvPr id="5" name="Titre 1"/>
          <p:cNvSpPr>
            <a:spLocks noGrp="1"/>
          </p:cNvSpPr>
          <p:nvPr>
            <p:ph type="title"/>
          </p:nvPr>
        </p:nvSpPr>
        <p:spPr>
          <a:xfrm>
            <a:off x="6637761" y="0"/>
            <a:ext cx="5392875" cy="1326321"/>
          </a:xfrm>
        </p:spPr>
        <p:txBody>
          <a:bodyPr/>
          <a:lstStyle/>
          <a:p>
            <a:r>
              <a:rPr lang="fr-FR" dirty="0" smtClean="0"/>
              <a:t>L’azote</a:t>
            </a:r>
            <a:endParaRPr lang="fr-FR" dirty="0"/>
          </a:p>
        </p:txBody>
      </p:sp>
      <p:pic>
        <p:nvPicPr>
          <p:cNvPr id="7" name="Image 6"/>
          <p:cNvPicPr>
            <a:picLocks noChangeAspect="1"/>
          </p:cNvPicPr>
          <p:nvPr/>
        </p:nvPicPr>
        <p:blipFill>
          <a:blip r:embed="rId3"/>
          <a:stretch>
            <a:fillRect/>
          </a:stretch>
        </p:blipFill>
        <p:spPr>
          <a:xfrm>
            <a:off x="8090084" y="1326573"/>
            <a:ext cx="3474949" cy="4639236"/>
          </a:xfrm>
          <a:prstGeom prst="rect">
            <a:avLst/>
          </a:prstGeom>
        </p:spPr>
      </p:pic>
      <p:sp>
        <p:nvSpPr>
          <p:cNvPr id="2" name="Rectangle 1"/>
          <p:cNvSpPr/>
          <p:nvPr/>
        </p:nvSpPr>
        <p:spPr>
          <a:xfrm>
            <a:off x="407934" y="347499"/>
            <a:ext cx="7216548" cy="4465133"/>
          </a:xfrm>
          <a:prstGeom prst="rect">
            <a:avLst/>
          </a:prstGeom>
        </p:spPr>
        <p:txBody>
          <a:bodyPr wrap="square">
            <a:spAutoFit/>
          </a:bodyPr>
          <a:lstStyle/>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L'azote est le principal constituant des molécules essentielles à la construction des cellules végétales. Les acides nucléiques (ARN, ADN), les acides aminés, les nucléotides, les coenzymes et la chlorophylle ont besoin d'azote pour se former. Le taux de protéines des fruits est intimement lié à l'abondance d'azote dans le sol. </a:t>
            </a:r>
            <a:endParaRPr lang="fr-FR" sz="2400" b="1" dirty="0">
              <a:solidFill>
                <a:schemeClr val="accent6">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 </a:t>
            </a:r>
            <a:endParaRPr lang="fr-FR" sz="24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re 1"/>
          <p:cNvSpPr txBox="1">
            <a:spLocks/>
          </p:cNvSpPr>
          <p:nvPr/>
        </p:nvSpPr>
        <p:spPr>
          <a:xfrm>
            <a:off x="5271239" y="5693044"/>
            <a:ext cx="8296836"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t>Carence en azote</a:t>
            </a:r>
            <a:endParaRPr lang="fr-FR" sz="2800" dirty="0"/>
          </a:p>
        </p:txBody>
      </p:sp>
    </p:spTree>
    <p:extLst>
      <p:ext uri="{BB962C8B-B14F-4D97-AF65-F5344CB8AC3E}">
        <p14:creationId xmlns:p14="http://schemas.microsoft.com/office/powerpoint/2010/main" val="1979647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9624" y="201705"/>
            <a:ext cx="11510682" cy="6225989"/>
          </a:xfrm>
        </p:spPr>
        <p:txBody>
          <a:bodyPr>
            <a:noAutofit/>
          </a:bodyPr>
          <a:lstStyle/>
          <a:p>
            <a:pPr marL="0" indent="0" algn="just">
              <a:lnSpc>
                <a:spcPct val="150000"/>
              </a:lnSpc>
              <a:spcBef>
                <a:spcPts val="0"/>
              </a:spcBef>
              <a:buNone/>
            </a:pPr>
            <a:r>
              <a:rPr lang="fr-FR" sz="2400" dirty="0"/>
              <a:t>L'insuffisance peut se traduire par des carences et l'excès par des toxicités. La carence se manifeste par une limitation de croissance, se traduisant par des baisses de rendement. La carence en azote, par exemple, qui entraîne une baisse importante de la productivité, peut être contrecarrée par l'apport d'engrais azotés. </a:t>
            </a:r>
            <a:endParaRPr lang="fr-FR" sz="2400" dirty="0" smtClean="0"/>
          </a:p>
          <a:p>
            <a:pPr marL="0" indent="0" algn="just">
              <a:lnSpc>
                <a:spcPct val="150000"/>
              </a:lnSpc>
              <a:spcBef>
                <a:spcPts val="0"/>
              </a:spcBef>
              <a:buNone/>
            </a:pPr>
            <a:r>
              <a:rPr lang="fr-FR" sz="2400" dirty="0" smtClean="0"/>
              <a:t>À </a:t>
            </a:r>
            <a:r>
              <a:rPr lang="fr-FR" sz="2400" dirty="0"/>
              <a:t>dose plus élevée en nutriment, on peut observer un ralentissement de croissance, correspondant à une toxicité. Il faut rappeler également que l'absorption des ions par les plantes dépend de nombreux facteurs : </a:t>
            </a:r>
            <a:r>
              <a:rPr lang="fr-FR" sz="2400" dirty="0" smtClean="0"/>
              <a:t>de </a:t>
            </a:r>
            <a:r>
              <a:rPr lang="fr-FR" sz="2400" dirty="0"/>
              <a:t>la nature, concentration, de la disponibilité et des interactions entre ions dans le sol ; </a:t>
            </a:r>
            <a:r>
              <a:rPr lang="fr-FR" sz="2400" dirty="0" smtClean="0"/>
              <a:t>de </a:t>
            </a:r>
            <a:r>
              <a:rPr lang="fr-FR" sz="2400" dirty="0"/>
              <a:t>la nature (présence de colloïdes chargés), de la structure, du pH et de la température du sol ; </a:t>
            </a:r>
            <a:r>
              <a:rPr lang="fr-FR" sz="2400" dirty="0" smtClean="0"/>
              <a:t>de </a:t>
            </a:r>
            <a:r>
              <a:rPr lang="fr-FR" sz="2400" dirty="0"/>
              <a:t>l'âge et de l'état physiologique de la plante, de l'activité biologique de la rhizosphère, etc. </a:t>
            </a:r>
          </a:p>
        </p:txBody>
      </p:sp>
    </p:spTree>
    <p:extLst>
      <p:ext uri="{BB962C8B-B14F-4D97-AF65-F5344CB8AC3E}">
        <p14:creationId xmlns:p14="http://schemas.microsoft.com/office/powerpoint/2010/main" val="1173009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03413" y="1372922"/>
            <a:ext cx="4849624" cy="3637218"/>
          </a:xfrm>
          <a:prstGeom prst="rect">
            <a:avLst/>
          </a:prstGeom>
        </p:spPr>
      </p:pic>
      <p:sp>
        <p:nvSpPr>
          <p:cNvPr id="5" name="Titre 1"/>
          <p:cNvSpPr txBox="1">
            <a:spLocks/>
          </p:cNvSpPr>
          <p:nvPr/>
        </p:nvSpPr>
        <p:spPr>
          <a:xfrm>
            <a:off x="-1300022" y="5010140"/>
            <a:ext cx="7996657"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t>Carence en potassium</a:t>
            </a:r>
            <a:endParaRPr lang="fr-FR" sz="2800" dirty="0"/>
          </a:p>
        </p:txBody>
      </p:sp>
      <p:sp>
        <p:nvSpPr>
          <p:cNvPr id="2" name="Rectangle 1"/>
          <p:cNvSpPr/>
          <p:nvPr/>
        </p:nvSpPr>
        <p:spPr>
          <a:xfrm>
            <a:off x="5517776" y="552253"/>
            <a:ext cx="6096000" cy="4524315"/>
          </a:xfrm>
          <a:prstGeom prst="rect">
            <a:avLst/>
          </a:prstGeom>
        </p:spPr>
        <p:txBody>
          <a:bodyPr>
            <a:spAutoFit/>
          </a:bodyPr>
          <a:lstStyle/>
          <a:p>
            <a:pPr algn="just">
              <a:lnSpc>
                <a:spcPct val="150000"/>
              </a:lnSpc>
            </a:pPr>
            <a:r>
              <a:rPr lang="fr-FR" sz="2400" b="1" dirty="0">
                <a:solidFill>
                  <a:srgbClr val="FFFF00"/>
                </a:solidFill>
                <a:latin typeface="Times New Roman" panose="02020603050405020304" pitchFamily="18" charset="0"/>
                <a:ea typeface="Calibri" panose="020F0502020204030204" pitchFamily="34" charset="0"/>
              </a:rPr>
              <a:t>Cet élément nutritif intervient dans l'ouverture des stomates. Le potassium </a:t>
            </a:r>
            <a:r>
              <a:rPr lang="fr-FR" sz="2800" b="1" dirty="0">
                <a:solidFill>
                  <a:srgbClr val="FFFF00"/>
                </a:solidFill>
                <a:latin typeface="Times New Roman" panose="02020603050405020304" pitchFamily="18" charset="0"/>
                <a:ea typeface="Calibri" panose="020F0502020204030204" pitchFamily="34" charset="0"/>
              </a:rPr>
              <a:t>permet</a:t>
            </a:r>
            <a:r>
              <a:rPr lang="fr-FR" sz="2400" b="1" dirty="0">
                <a:solidFill>
                  <a:srgbClr val="FFFF00"/>
                </a:solidFill>
                <a:latin typeface="Times New Roman" panose="02020603050405020304" pitchFamily="18" charset="0"/>
                <a:ea typeface="Calibri" panose="020F0502020204030204" pitchFamily="34" charset="0"/>
              </a:rPr>
              <a:t> la circulation des sels minéraux dans les tissus végétaux par le phénomène de l'osmose. De ce fait, il contribue à l'équilibre ionique au niveau des cellules. Il sert également d'activateur à un certain nombre d'enzymes</a:t>
            </a:r>
            <a:endParaRPr lang="fr-FR" sz="2400" b="1" dirty="0">
              <a:solidFill>
                <a:srgbClr val="FFFF00"/>
              </a:solidFill>
            </a:endParaRPr>
          </a:p>
        </p:txBody>
      </p:sp>
      <p:sp>
        <p:nvSpPr>
          <p:cNvPr id="6" name="Rectangle 5"/>
          <p:cNvSpPr/>
          <p:nvPr/>
        </p:nvSpPr>
        <p:spPr>
          <a:xfrm>
            <a:off x="1598215" y="438560"/>
            <a:ext cx="2917402" cy="523220"/>
          </a:xfrm>
          <a:prstGeom prst="rect">
            <a:avLst/>
          </a:prstGeom>
        </p:spPr>
        <p:txBody>
          <a:bodyPr wrap="none">
            <a:spAutoFit/>
          </a:bodyPr>
          <a:lstStyle/>
          <a:p>
            <a:pPr lvl="0"/>
            <a:r>
              <a:rPr lang="fr-FR" sz="2800" b="1" dirty="0" smtClean="0">
                <a:solidFill>
                  <a:schemeClr val="bg2">
                    <a:lumMod val="20000"/>
                    <a:lumOff val="80000"/>
                  </a:schemeClr>
                </a:solidFill>
              </a:rPr>
              <a:t>LE POTASSIUM</a:t>
            </a:r>
            <a:endParaRPr lang="fr-FR" sz="2800" b="1" dirty="0">
              <a:solidFill>
                <a:schemeClr val="bg2">
                  <a:lumMod val="20000"/>
                  <a:lumOff val="80000"/>
                </a:schemeClr>
              </a:solidFill>
            </a:endParaRPr>
          </a:p>
        </p:txBody>
      </p:sp>
    </p:spTree>
    <p:extLst>
      <p:ext uri="{BB962C8B-B14F-4D97-AF65-F5344CB8AC3E}">
        <p14:creationId xmlns:p14="http://schemas.microsoft.com/office/powerpoint/2010/main" val="255326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03413" y="1372922"/>
            <a:ext cx="4849624" cy="3637218"/>
          </a:xfrm>
          <a:prstGeom prst="rect">
            <a:avLst/>
          </a:prstGeom>
        </p:spPr>
      </p:pic>
      <p:sp>
        <p:nvSpPr>
          <p:cNvPr id="5" name="Titre 1"/>
          <p:cNvSpPr txBox="1">
            <a:spLocks/>
          </p:cNvSpPr>
          <p:nvPr/>
        </p:nvSpPr>
        <p:spPr>
          <a:xfrm>
            <a:off x="-1300022" y="5010140"/>
            <a:ext cx="7996657"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fr-FR" sz="2800" dirty="0" smtClean="0"/>
              <a:t>Carence en potassium</a:t>
            </a:r>
            <a:endParaRPr lang="fr-FR" sz="2800" dirty="0"/>
          </a:p>
        </p:txBody>
      </p:sp>
      <p:sp>
        <p:nvSpPr>
          <p:cNvPr id="2" name="Rectangle 1"/>
          <p:cNvSpPr/>
          <p:nvPr/>
        </p:nvSpPr>
        <p:spPr>
          <a:xfrm>
            <a:off x="5517776" y="552253"/>
            <a:ext cx="6096000" cy="6119945"/>
          </a:xfrm>
          <a:prstGeom prst="rect">
            <a:avLst/>
          </a:prstGeom>
        </p:spPr>
        <p:txBody>
          <a:bodyPr>
            <a:spAutoFit/>
          </a:bodyPr>
          <a:lstStyle/>
          <a:p>
            <a:pPr algn="just">
              <a:lnSpc>
                <a:spcPct val="150000"/>
              </a:lnSpc>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rPr>
              <a:t>Une carence en potassium se traduit par un désordre physiologique et une plus grande susceptibilité des plantes à la verse et aux maladies. </a:t>
            </a:r>
          </a:p>
          <a:p>
            <a:pPr algn="just">
              <a:lnSpc>
                <a:spcPct val="150000"/>
              </a:lnSpc>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rPr>
              <a:t>Les plantes deviennent peu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rPr>
              <a:t>développées, la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rPr>
              <a:t>bordure des feuilles varie du jaune au brun, le limbe se couvre de taches brunes. </a:t>
            </a:r>
            <a:r>
              <a:rPr lang="fr-FR" sz="2400" b="1" dirty="0" smtClean="0">
                <a:solidFill>
                  <a:schemeClr val="accent6">
                    <a:lumMod val="60000"/>
                    <a:lumOff val="40000"/>
                  </a:schemeClr>
                </a:solidFill>
                <a:latin typeface="Times New Roman" panose="02020603050405020304" pitchFamily="18" charset="0"/>
                <a:ea typeface="Calibri" panose="020F0502020204030204" pitchFamily="34" charset="0"/>
              </a:rPr>
              <a:t>Pour </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rPr>
              <a:t>enrichir le sol en potasse, effectuez des apports de matière organique, comme le compost (en se décomposant, elle libère du potassium disponible)</a:t>
            </a:r>
          </a:p>
        </p:txBody>
      </p:sp>
      <p:sp>
        <p:nvSpPr>
          <p:cNvPr id="6" name="Rectangle 5"/>
          <p:cNvSpPr/>
          <p:nvPr/>
        </p:nvSpPr>
        <p:spPr>
          <a:xfrm>
            <a:off x="1598215" y="438560"/>
            <a:ext cx="2917402" cy="523220"/>
          </a:xfrm>
          <a:prstGeom prst="rect">
            <a:avLst/>
          </a:prstGeom>
        </p:spPr>
        <p:txBody>
          <a:bodyPr wrap="none">
            <a:spAutoFit/>
          </a:bodyPr>
          <a:lstStyle/>
          <a:p>
            <a:pPr lvl="0"/>
            <a:r>
              <a:rPr lang="fr-FR" sz="2800" b="1" dirty="0" smtClean="0">
                <a:solidFill>
                  <a:schemeClr val="bg2">
                    <a:lumMod val="20000"/>
                    <a:lumOff val="80000"/>
                  </a:schemeClr>
                </a:solidFill>
              </a:rPr>
              <a:t>LE POTASSIUM</a:t>
            </a:r>
            <a:endParaRPr lang="fr-FR" sz="2800" b="1" dirty="0">
              <a:solidFill>
                <a:schemeClr val="bg2">
                  <a:lumMod val="20000"/>
                  <a:lumOff val="80000"/>
                </a:schemeClr>
              </a:solidFill>
            </a:endParaRPr>
          </a:p>
        </p:txBody>
      </p:sp>
    </p:spTree>
    <p:extLst>
      <p:ext uri="{BB962C8B-B14F-4D97-AF65-F5344CB8AC3E}">
        <p14:creationId xmlns:p14="http://schemas.microsoft.com/office/powerpoint/2010/main" val="212807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161" y="4807550"/>
            <a:ext cx="7764038" cy="1326321"/>
          </a:xfrm>
        </p:spPr>
        <p:txBody>
          <a:bodyPr>
            <a:normAutofit/>
          </a:bodyPr>
          <a:lstStyle/>
          <a:p>
            <a:r>
              <a:rPr lang="fr-FR" sz="2800" dirty="0" smtClean="0"/>
              <a:t>Carence en </a:t>
            </a:r>
            <a:r>
              <a:rPr lang="fr-FR" sz="2800" dirty="0"/>
              <a:t>phosphore</a:t>
            </a:r>
          </a:p>
        </p:txBody>
      </p:sp>
      <p:pic>
        <p:nvPicPr>
          <p:cNvPr id="4" name="Espace réservé du contenu 3"/>
          <p:cNvPicPr>
            <a:picLocks noGrp="1" noChangeAspect="1"/>
          </p:cNvPicPr>
          <p:nvPr>
            <p:ph idx="1"/>
          </p:nvPr>
        </p:nvPicPr>
        <p:blipFill>
          <a:blip r:embed="rId2"/>
          <a:stretch>
            <a:fillRect/>
          </a:stretch>
        </p:blipFill>
        <p:spPr>
          <a:xfrm>
            <a:off x="497542" y="609600"/>
            <a:ext cx="5082988" cy="3812241"/>
          </a:xfrm>
          <a:prstGeom prst="rect">
            <a:avLst/>
          </a:prstGeom>
        </p:spPr>
      </p:pic>
      <p:sp>
        <p:nvSpPr>
          <p:cNvPr id="3" name="Rectangle 2"/>
          <p:cNvSpPr/>
          <p:nvPr/>
        </p:nvSpPr>
        <p:spPr>
          <a:xfrm>
            <a:off x="5741895" y="1014191"/>
            <a:ext cx="6096000" cy="5573129"/>
          </a:xfrm>
          <a:prstGeom prst="rect">
            <a:avLst/>
          </a:prstGeom>
        </p:spPr>
        <p:txBody>
          <a:bodyPr>
            <a:spAutoFit/>
          </a:bodyPr>
          <a:lstStyle/>
          <a:p>
            <a:pPr algn="just">
              <a:lnSpc>
                <a:spcPct val="150000"/>
              </a:lnSpc>
              <a:spcAft>
                <a:spcPts val="0"/>
              </a:spcAft>
            </a:pP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Le phosphore est présent dans de nombreuses molécules indispensables à la vie. On le retrouve dans les acides nucléiques, les chloroplastes et les protéines du noyau. Il est présent dans les molécules énergétiques que sont l'ATP (adénosine triphosphate) et l'ADP (adénosine </a:t>
            </a:r>
            <a:r>
              <a:rPr lang="fr-FR" sz="2400" b="1" dirty="0" err="1">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diphosphate</a:t>
            </a:r>
            <a:r>
              <a:rPr lang="fr-FR" sz="2400" b="1" dirty="0">
                <a:solidFill>
                  <a:schemeClr val="accent6">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 Le phosphore a donc un rôle énergétique, plastique et génétique au niveau des cellules végétales. </a:t>
            </a:r>
            <a:endParaRPr lang="fr-FR" sz="24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435084" y="517922"/>
            <a:ext cx="3071675" cy="523220"/>
          </a:xfrm>
          <a:prstGeom prst="rect">
            <a:avLst/>
          </a:prstGeom>
        </p:spPr>
        <p:txBody>
          <a:bodyPr wrap="none">
            <a:spAutoFit/>
          </a:bodyPr>
          <a:lstStyle/>
          <a:p>
            <a:r>
              <a:rPr lang="fr-FR" sz="2800" b="1" dirty="0" smtClean="0">
                <a:solidFill>
                  <a:schemeClr val="bg2">
                    <a:lumMod val="20000"/>
                    <a:lumOff val="80000"/>
                  </a:schemeClr>
                </a:solidFill>
              </a:rPr>
              <a:t>LE PHOSPHORE</a:t>
            </a:r>
            <a:endParaRPr lang="fr-FR" sz="2800" b="1" dirty="0">
              <a:solidFill>
                <a:schemeClr val="bg2">
                  <a:lumMod val="20000"/>
                  <a:lumOff val="80000"/>
                </a:schemeClr>
              </a:solidFill>
            </a:endParaRPr>
          </a:p>
        </p:txBody>
      </p:sp>
    </p:spTree>
    <p:extLst>
      <p:ext uri="{BB962C8B-B14F-4D97-AF65-F5344CB8AC3E}">
        <p14:creationId xmlns:p14="http://schemas.microsoft.com/office/powerpoint/2010/main" val="2562511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3736</TotalTime>
  <Words>1586</Words>
  <Application>Microsoft Office PowerPoint</Application>
  <PresentationFormat>Grand écran</PresentationFormat>
  <Paragraphs>67</Paragraphs>
  <Slides>24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Bookman Old Style</vt:lpstr>
      <vt:lpstr>Calibri</vt:lpstr>
      <vt:lpstr>Rockwell</vt:lpstr>
      <vt:lpstr>Times New Roman</vt:lpstr>
      <vt:lpstr>Damask</vt:lpstr>
      <vt:lpstr>Chapitre 4 nutrition minérale chez les plantes</vt:lpstr>
      <vt:lpstr>Présentation PowerPoint</vt:lpstr>
      <vt:lpstr>Présentation PowerPoint</vt:lpstr>
      <vt:lpstr>Les éléments essentiels,  les macroéléments</vt:lpstr>
      <vt:lpstr>L’azote</vt:lpstr>
      <vt:lpstr>Présentation PowerPoint</vt:lpstr>
      <vt:lpstr>Présentation PowerPoint</vt:lpstr>
      <vt:lpstr>Présentation PowerPoint</vt:lpstr>
      <vt:lpstr>Carence en phosphore</vt:lpstr>
      <vt:lpstr>Carence en phosphore</vt:lpstr>
      <vt:lpstr>Carence en calcium</vt:lpstr>
      <vt:lpstr>Carence en calcium</vt:lpstr>
      <vt:lpstr>Présentation PowerPoint</vt:lpstr>
      <vt:lpstr>Présentation PowerPoint</vt:lpstr>
      <vt:lpstr>Présentation PowerPoint</vt:lpstr>
      <vt:lpstr>Présentation PowerPoint</vt:lpstr>
      <vt:lpstr>Les éléments essentiels,  les microéléments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32</cp:revision>
  <dcterms:created xsi:type="dcterms:W3CDTF">2019-10-17T21:22:03Z</dcterms:created>
  <dcterms:modified xsi:type="dcterms:W3CDTF">2020-12-29T08:53:26Z</dcterms:modified>
</cp:coreProperties>
</file>