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9" r:id="rId10"/>
    <p:sldId id="270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8DF39-DD0B-47BD-AF71-A76228C26379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5D103-35A8-4A48-9164-2917F3745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3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D103-35A8-4A48-9164-2917F3745E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5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D103-35A8-4A48-9164-2917F3745E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69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Cliquez pour modifier le style du titre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B0A3B3-05CA-48CD-8810-BA9F1127E53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325E27-B79D-4A39-82D3-6D30E24B3172}" type="slidenum">
              <a:rPr lang="fr-FR" smtClean="0"/>
              <a:t>‹N°›</a:t>
            </a:fld>
            <a:endParaRPr lang="fr-FR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TP 5</a:t>
            </a:r>
            <a:br>
              <a:rPr lang="fr-FR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fr-FR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Bryophytes et Ptéridophytes </a:t>
            </a:r>
          </a:p>
        </p:txBody>
      </p:sp>
      <p:pic>
        <p:nvPicPr>
          <p:cNvPr id="5122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41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021288"/>
            <a:ext cx="88924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Travaux pratiques de Botanique               TC- SNV   2</a:t>
            </a:r>
            <a:r>
              <a:rPr lang="fr-FR" b="1" baseline="30000" dirty="0"/>
              <a:t>ème</a:t>
            </a:r>
            <a:r>
              <a:rPr lang="fr-FR" b="1" dirty="0"/>
              <a:t> LMD                        Par: BOUCHOUKH</a:t>
            </a:r>
          </a:p>
        </p:txBody>
      </p:sp>
    </p:spTree>
    <p:extLst>
      <p:ext uri="{BB962C8B-B14F-4D97-AF65-F5344CB8AC3E}">
        <p14:creationId xmlns:p14="http://schemas.microsoft.com/office/powerpoint/2010/main" val="9549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57498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Les ptéridophytes ou fougères </a:t>
            </a:r>
          </a:p>
        </p:txBody>
      </p:sp>
      <p:pic>
        <p:nvPicPr>
          <p:cNvPr id="9218" name="Picture 2" descr="RÃ©sultat de recherche d'images pour &quot;ptÃ©ridophytes sporophyte et gamÃ©tophyt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6"/>
          <a:stretch/>
        </p:blipFill>
        <p:spPr bwMode="auto">
          <a:xfrm>
            <a:off x="5380718" y="4005064"/>
            <a:ext cx="33750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792447"/>
            <a:ext cx="46085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Le gamétophyte porte les gamétanges males (</a:t>
            </a:r>
            <a:r>
              <a:rPr lang="fr-FR" sz="2400" dirty="0">
                <a:solidFill>
                  <a:srgbClr val="FF0000"/>
                </a:solidFill>
              </a:rPr>
              <a:t>anthéridies</a:t>
            </a:r>
            <a:r>
              <a:rPr lang="fr-FR" sz="2400" dirty="0"/>
              <a:t>) et femelles (</a:t>
            </a:r>
            <a:r>
              <a:rPr lang="fr-FR" sz="2400" dirty="0">
                <a:solidFill>
                  <a:srgbClr val="FF0000"/>
                </a:solidFill>
              </a:rPr>
              <a:t>archégones</a:t>
            </a:r>
            <a:r>
              <a:rPr lang="fr-FR" sz="2400" dirty="0"/>
              <a:t>)  </a:t>
            </a:r>
          </a:p>
        </p:txBody>
      </p:sp>
      <p:sp>
        <p:nvSpPr>
          <p:cNvPr id="4" name="AutoShape 4" descr="RÃ©sultat de recherche d'images pour &quot;ptÃ©ridophytes spor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2" name="Picture 6" descr="RÃ©sultat de recherche d'images pour &quot;ptÃ©ridophytes spor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4194936" cy="23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7975" y="1844824"/>
            <a:ext cx="44080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Les feuilles du sporophytes contiennent à la face inférieure des sporanges « </a:t>
            </a:r>
            <a:r>
              <a:rPr lang="fr-FR" sz="2400" dirty="0">
                <a:solidFill>
                  <a:srgbClr val="FF0000"/>
                </a:solidFill>
              </a:rPr>
              <a:t>Sores</a:t>
            </a:r>
            <a:r>
              <a:rPr lang="fr-FR" sz="2400" dirty="0"/>
              <a:t> » qui produisent des </a:t>
            </a:r>
            <a:r>
              <a:rPr lang="fr-FR" sz="2400" dirty="0">
                <a:solidFill>
                  <a:srgbClr val="FF0000"/>
                </a:solidFill>
              </a:rPr>
              <a:t>spores.</a:t>
            </a:r>
          </a:p>
        </p:txBody>
      </p:sp>
    </p:spTree>
    <p:extLst>
      <p:ext uri="{BB962C8B-B14F-4D97-AF65-F5344CB8AC3E}">
        <p14:creationId xmlns:p14="http://schemas.microsoft.com/office/powerpoint/2010/main" val="5668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RÃ©sultat de recherche d'images pour &quot;Psilophyt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60" y="4033100"/>
            <a:ext cx="2466975" cy="25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RÃ©sultat de recherche d'images pour &quot;Lycopodiophyt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5" y="4031759"/>
            <a:ext cx="2403425" cy="27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p\Desktop\220px-Cystopteris_fragilis_kz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42" y="1189436"/>
            <a:ext cx="3107190" cy="22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associÃ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9436"/>
            <a:ext cx="2556284" cy="27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770"/>
            <a:ext cx="6859786" cy="595876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ptéridophytes ou fougères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508" y="3475549"/>
            <a:ext cx="3384376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i="1" dirty="0">
                <a:solidFill>
                  <a:srgbClr val="C00000"/>
                </a:solidFill>
              </a:rPr>
              <a:t>Equisetophyta </a:t>
            </a:r>
            <a:r>
              <a:rPr lang="fr-FR" sz="2400" dirty="0"/>
              <a:t>ou Prêles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35696" y="764704"/>
            <a:ext cx="49685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/>
              <a:t>Quatre embranchements: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78645" y="3437658"/>
            <a:ext cx="3456384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i="1" dirty="0">
                <a:solidFill>
                  <a:srgbClr val="C00000"/>
                </a:solidFill>
              </a:rPr>
              <a:t>Filicophyta</a:t>
            </a:r>
            <a:r>
              <a:rPr lang="fr-FR" sz="2400" i="1" dirty="0"/>
              <a:t> </a:t>
            </a:r>
            <a:r>
              <a:rPr lang="fr-FR" sz="2400" dirty="0"/>
              <a:t> ou fougères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1453" y="6355678"/>
            <a:ext cx="238393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i="1" dirty="0">
                <a:solidFill>
                  <a:srgbClr val="C00000"/>
                </a:solidFill>
              </a:rPr>
              <a:t>Lycopodiophyta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52120" y="6281209"/>
            <a:ext cx="2385615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i="1" dirty="0">
                <a:solidFill>
                  <a:srgbClr val="C00000"/>
                </a:solidFill>
              </a:rPr>
              <a:t>Psilophyta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718997"/>
          </a:xfrm>
        </p:spPr>
        <p:txBody>
          <a:bodyPr/>
          <a:lstStyle/>
          <a:p>
            <a:r>
              <a:rPr lang="fr-FR" dirty="0"/>
              <a:t>Etude du genre </a:t>
            </a:r>
            <a:r>
              <a:rPr lang="fr-FR" i="1" dirty="0"/>
              <a:t>Equisetum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124743"/>
            <a:ext cx="468052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b="1" u="sng" dirty="0">
                <a:solidFill>
                  <a:srgbClr val="FF0000"/>
                </a:solidFill>
              </a:rPr>
              <a:t>Position systématique:</a:t>
            </a: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Règne </a:t>
            </a: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Plantae</a:t>
            </a: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Embranchement </a:t>
            </a: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400" b="1" dirty="0"/>
              <a:t>Equisetophytes</a:t>
            </a:r>
            <a:endParaRPr lang="fr-FR" sz="2400" b="1" dirty="0"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Classe </a:t>
            </a: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Equisepsydées</a:t>
            </a:r>
            <a:endParaRPr lang="fr-FR" sz="2400" b="1" dirty="0"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Ordre</a:t>
            </a: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 : 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Equisetales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Famille </a:t>
            </a: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</a:t>
            </a:r>
            <a:r>
              <a:rPr lang="fr-FR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Equisetacées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chemeClr val="tx1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Genre</a:t>
            </a: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 :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>
                <a:ea typeface="Calibri" pitchFamily="34" charset="0"/>
                <a:cs typeface="Times New Roman" pitchFamily="18" charset="0"/>
              </a:rPr>
              <a:t>Equisetum</a:t>
            </a:r>
          </a:p>
          <a:p>
            <a:pPr>
              <a:lnSpc>
                <a:spcPct val="90000"/>
              </a:lnSpc>
            </a:pPr>
            <a:endParaRPr lang="fr-FR" sz="2400" dirty="0"/>
          </a:p>
        </p:txBody>
      </p:sp>
      <p:pic>
        <p:nvPicPr>
          <p:cNvPr id="1026" name="Picture 2" descr="RÃ©sultat de recherche d'images pour &quot;equisetu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53064" y="618238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Gamétophyte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43777" y="6182380"/>
            <a:ext cx="1909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Sporophyte</a:t>
            </a:r>
          </a:p>
        </p:txBody>
      </p:sp>
    </p:spTree>
    <p:extLst>
      <p:ext uri="{BB962C8B-B14F-4D97-AF65-F5344CB8AC3E}">
        <p14:creationId xmlns:p14="http://schemas.microsoft.com/office/powerpoint/2010/main" val="27448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60648"/>
            <a:ext cx="81369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b="1" dirty="0">
                <a:solidFill>
                  <a:srgbClr val="C00000"/>
                </a:solidFill>
              </a:rPr>
              <a:t>   Spores du genre </a:t>
            </a:r>
            <a:r>
              <a:rPr lang="fr-FR" sz="2800" b="1" i="1" dirty="0">
                <a:solidFill>
                  <a:srgbClr val="C00000"/>
                </a:solidFill>
              </a:rPr>
              <a:t>Equisetum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074" name="Picture 2" descr="RÃ©sultat de recherche d'images pour &quot;spores equisetu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40779"/>
            <a:ext cx="4074696" cy="31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spores equisetu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1" y="755711"/>
            <a:ext cx="31718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09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1" y="4044874"/>
            <a:ext cx="4424040" cy="276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93265" y="2577677"/>
            <a:ext cx="108012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Spore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93961" y="1309221"/>
            <a:ext cx="115212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Elatère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339752" y="1539040"/>
            <a:ext cx="1008112" cy="194913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646088" y="1521587"/>
            <a:ext cx="1582096" cy="17453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979712" y="2790043"/>
            <a:ext cx="1514249" cy="0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3" idx="3"/>
          </p:cNvCxnSpPr>
          <p:nvPr/>
        </p:nvCxnSpPr>
        <p:spPr>
          <a:xfrm>
            <a:off x="4673385" y="2790043"/>
            <a:ext cx="1986847" cy="35092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646088" y="4548972"/>
            <a:ext cx="4246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fr-FR" sz="2400" dirty="0"/>
              <a:t>La paroi de la spore est découpée en spirale.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fr-FR" sz="2400" dirty="0"/>
              <a:t>Des élatères résultent et qui servent au déplacement des spores. </a:t>
            </a:r>
          </a:p>
        </p:txBody>
      </p:sp>
    </p:spTree>
    <p:extLst>
      <p:ext uri="{BB962C8B-B14F-4D97-AF65-F5344CB8AC3E}">
        <p14:creationId xmlns:p14="http://schemas.microsoft.com/office/powerpoint/2010/main" val="20803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Ã©sultat de recherche d'images pour &quot;spores et Ã©latÃ¨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2381"/>
            <a:ext cx="4536504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72200" y="1988840"/>
            <a:ext cx="108012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Spore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36196" y="2743570"/>
            <a:ext cx="115212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Elatère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4355976" y="2201206"/>
            <a:ext cx="1980221" cy="212366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355975" y="2955936"/>
            <a:ext cx="1980221" cy="212366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95536" y="5085184"/>
            <a:ext cx="7920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Observation microscopique des spores du genre </a:t>
            </a:r>
            <a:r>
              <a:rPr lang="fr-FR" sz="2400" i="1" dirty="0"/>
              <a:t>Equisetum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037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mou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" y="5752"/>
            <a:ext cx="42834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Mousse_Bryophytes._Mahieddine_Boumendj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8" y="-3216"/>
            <a:ext cx="4662979" cy="16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029888"/>
            <a:ext cx="6859786" cy="11521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Les Bryophytes ou Mousses</a:t>
            </a:r>
            <a:br>
              <a:rPr lang="fr-FR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fr-FR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51571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chemeClr val="tx2"/>
                </a:solidFill>
              </a:rPr>
              <a:t>Des </a:t>
            </a:r>
            <a:r>
              <a:rPr lang="fr-FR" b="1" dirty="0">
                <a:solidFill>
                  <a:srgbClr val="FF0000"/>
                </a:solidFill>
              </a:rPr>
              <a:t>Cormophytes</a:t>
            </a:r>
            <a:r>
              <a:rPr lang="fr-FR" b="1" dirty="0">
                <a:solidFill>
                  <a:schemeClr val="tx2"/>
                </a:solidFill>
              </a:rPr>
              <a:t>: Appareil végétatif est un </a:t>
            </a:r>
            <a:r>
              <a:rPr lang="fr-FR" b="1" dirty="0">
                <a:solidFill>
                  <a:srgbClr val="FF0000"/>
                </a:solidFill>
              </a:rPr>
              <a:t>cormus</a:t>
            </a:r>
            <a:r>
              <a:rPr lang="fr-FR" b="1" dirty="0">
                <a:solidFill>
                  <a:schemeClr val="tx2"/>
                </a:solidFill>
              </a:rPr>
              <a:t> (avec des tissus différenciés)</a:t>
            </a:r>
          </a:p>
          <a:p>
            <a:pPr>
              <a:buFont typeface="Wingdings" pitchFamily="2" charset="2"/>
              <a:buChar char="v"/>
            </a:pPr>
            <a:r>
              <a:rPr lang="fr-FR" b="1" dirty="0" err="1">
                <a:solidFill>
                  <a:srgbClr val="FF0000"/>
                </a:solidFill>
              </a:rPr>
              <a:t>Invasculaires</a:t>
            </a:r>
            <a:r>
              <a:rPr lang="fr-FR" b="1" dirty="0">
                <a:solidFill>
                  <a:schemeClr val="tx2"/>
                </a:solidFill>
              </a:rPr>
              <a:t>: Absence des tissus vasculaires (Xylème et Phloème)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chemeClr val="tx2"/>
                </a:solidFill>
              </a:rPr>
              <a:t>Plantes primitives, de petite taille: Petites </a:t>
            </a:r>
            <a:r>
              <a:rPr lang="fr-FR" b="1" dirty="0">
                <a:solidFill>
                  <a:srgbClr val="FF0000"/>
                </a:solidFill>
              </a:rPr>
              <a:t>tiges</a:t>
            </a:r>
            <a:r>
              <a:rPr lang="fr-FR" b="1" dirty="0">
                <a:solidFill>
                  <a:schemeClr val="tx2"/>
                </a:solidFill>
              </a:rPr>
              <a:t> et </a:t>
            </a:r>
            <a:r>
              <a:rPr lang="fr-FR" b="1" dirty="0">
                <a:solidFill>
                  <a:srgbClr val="FF0000"/>
                </a:solidFill>
              </a:rPr>
              <a:t>feuilles</a:t>
            </a:r>
            <a:r>
              <a:rPr lang="fr-FR" b="1" dirty="0">
                <a:solidFill>
                  <a:schemeClr val="tx2"/>
                </a:solidFill>
              </a:rPr>
              <a:t> mais </a:t>
            </a:r>
            <a:r>
              <a:rPr lang="fr-FR" b="1" dirty="0">
                <a:solidFill>
                  <a:srgbClr val="FF0000"/>
                </a:solidFill>
              </a:rPr>
              <a:t>pas de vrais racines </a:t>
            </a:r>
            <a:r>
              <a:rPr lang="fr-FR" b="1" dirty="0">
                <a:solidFill>
                  <a:schemeClr val="tx2"/>
                </a:solidFill>
              </a:rPr>
              <a:t>(juste des rhizoïdes)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chemeClr val="tx2"/>
                </a:solidFill>
              </a:rPr>
              <a:t>Dépendante de l’eau: Absorbent  </a:t>
            </a:r>
            <a:r>
              <a:rPr lang="fr-FR" b="1" dirty="0">
                <a:solidFill>
                  <a:srgbClr val="FF0000"/>
                </a:solidFill>
              </a:rPr>
              <a:t>l’eau</a:t>
            </a:r>
            <a:r>
              <a:rPr lang="fr-FR" b="1" dirty="0">
                <a:solidFill>
                  <a:schemeClr val="tx2"/>
                </a:solidFill>
              </a:rPr>
              <a:t> et </a:t>
            </a:r>
            <a:r>
              <a:rPr lang="fr-FR" b="1" dirty="0">
                <a:solidFill>
                  <a:srgbClr val="FF0000"/>
                </a:solidFill>
              </a:rPr>
              <a:t>l’humidité de l’air </a:t>
            </a:r>
            <a:r>
              <a:rPr lang="fr-FR" b="1" dirty="0">
                <a:solidFill>
                  <a:schemeClr val="tx2"/>
                </a:solidFill>
              </a:rPr>
              <a:t>par </a:t>
            </a:r>
            <a:r>
              <a:rPr lang="fr-FR" b="1" dirty="0">
                <a:solidFill>
                  <a:srgbClr val="FF0000"/>
                </a:solidFill>
              </a:rPr>
              <a:t>toutes les parties</a:t>
            </a:r>
            <a:r>
              <a:rPr lang="fr-FR" b="1" dirty="0">
                <a:solidFill>
                  <a:schemeClr val="tx2"/>
                </a:solidFill>
              </a:rPr>
              <a:t> de la plante.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chemeClr val="tx2"/>
                </a:solidFill>
              </a:rPr>
              <a:t>Vivent dans les </a:t>
            </a:r>
            <a:r>
              <a:rPr lang="fr-FR" b="1" dirty="0">
                <a:solidFill>
                  <a:srgbClr val="FF0000"/>
                </a:solidFill>
              </a:rPr>
              <a:t>milieux humides </a:t>
            </a:r>
            <a:r>
              <a:rPr lang="fr-FR" b="1" dirty="0">
                <a:solidFill>
                  <a:schemeClr val="tx2"/>
                </a:solidFill>
              </a:rPr>
              <a:t>et à </a:t>
            </a:r>
            <a:r>
              <a:rPr lang="fr-FR" b="1" dirty="0">
                <a:solidFill>
                  <a:srgbClr val="FF0000"/>
                </a:solidFill>
              </a:rPr>
              <a:t>l’ombre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chemeClr val="tx2"/>
                </a:solidFill>
              </a:rPr>
              <a:t>Très résistante: Caractère particulier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2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Reviviscence </a:t>
            </a:r>
            <a:r>
              <a:rPr lang="fr-FR" b="1" dirty="0">
                <a:solidFill>
                  <a:schemeClr val="tx2"/>
                </a:solidFill>
              </a:rPr>
              <a:t>(retour à la vie après une période de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2"/>
                </a:solidFill>
              </a:rPr>
              <a:t> vie latente) 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chemeClr val="tx2"/>
                </a:solidFill>
              </a:rPr>
              <a:t>Poussent sur les murs, rochers, toits, sur le sol….</a:t>
            </a:r>
          </a:p>
        </p:txBody>
      </p:sp>
      <p:pic>
        <p:nvPicPr>
          <p:cNvPr id="6" name="Picture 2" descr="http://www.bradlewis.com/pictures/moss_holds_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80" y="4509119"/>
            <a:ext cx="2259736" cy="235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59786" cy="98072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      </a:t>
            </a:r>
            <a:r>
              <a:rPr lang="fr-FR" b="1" dirty="0">
                <a:solidFill>
                  <a:srgbClr val="C00000"/>
                </a:solidFill>
              </a:rPr>
              <a:t>Les Bryophytes ou Mousses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78488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fr-FR" sz="2400" dirty="0"/>
          </a:p>
        </p:txBody>
      </p:sp>
      <p:pic>
        <p:nvPicPr>
          <p:cNvPr id="2050" name="Picture 2" descr="C:\Users\hp\Desktop\sporo et gamé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23877"/>
            <a:ext cx="5436604" cy="24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617" y="3684226"/>
            <a:ext cx="4438371" cy="222522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dirty="0"/>
              <a:t>Appareil végétatif:  </a:t>
            </a:r>
            <a:r>
              <a:rPr lang="fr-FR" sz="2200" b="1" dirty="0">
                <a:solidFill>
                  <a:srgbClr val="FF0000"/>
                </a:solidFill>
              </a:rPr>
              <a:t>Gamétophyte</a:t>
            </a:r>
            <a:r>
              <a:rPr lang="fr-FR" sz="2200" b="1" dirty="0"/>
              <a:t>: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200" b="1" dirty="0"/>
              <a:t>Haploïde (n chromosomes)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200" b="1" dirty="0"/>
              <a:t>Une petite tige feuilletée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200" b="1" dirty="0"/>
              <a:t>Produit des gamètes: 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spermatozoïdes</a:t>
            </a:r>
            <a:r>
              <a:rPr lang="fr-FR" sz="2200" b="1" dirty="0"/>
              <a:t> à l’intérieur des 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anthéridies</a:t>
            </a:r>
            <a:r>
              <a:rPr lang="fr-FR" sz="2200" b="1" dirty="0"/>
              <a:t> et 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oosphères</a:t>
            </a:r>
            <a:r>
              <a:rPr lang="fr-FR" sz="2200" b="1" dirty="0"/>
              <a:t> à l’intérieur des 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archégones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620688"/>
            <a:ext cx="74888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/>
              <a:t>La plante est formée de deux parties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53998" y="3684226"/>
            <a:ext cx="4590002" cy="22252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200" b="1" dirty="0"/>
              <a:t>Appareil reproducteur: </a:t>
            </a:r>
            <a:r>
              <a:rPr lang="fr-FR" sz="2200" b="1" dirty="0">
                <a:solidFill>
                  <a:srgbClr val="FF0000"/>
                </a:solidFill>
              </a:rPr>
              <a:t>Sporophyte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200" b="1" dirty="0"/>
              <a:t>Diploïde (2n chromosomes)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200" b="1" dirty="0"/>
              <a:t>Parasite sur le gamétophyte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200" b="1" dirty="0"/>
              <a:t>Porte un sporange qui produit des 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spores</a:t>
            </a:r>
            <a:r>
              <a:rPr lang="fr-FR" sz="2200" b="1" dirty="0"/>
              <a:t> haploïdes par méiose.</a:t>
            </a:r>
          </a:p>
          <a:p>
            <a:pPr>
              <a:lnSpc>
                <a:spcPct val="90000"/>
              </a:lnSpc>
            </a:pPr>
            <a:r>
              <a:rPr lang="fr-FR" sz="2200" b="1" dirty="0"/>
              <a:t> </a:t>
            </a:r>
          </a:p>
          <a:p>
            <a:pPr>
              <a:lnSpc>
                <a:spcPct val="90000"/>
              </a:lnSpc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557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5749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Les Bryophytes ou Mousses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59632" y="980728"/>
            <a:ext cx="5400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/>
              <a:t>Trois  Embranchements: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5" y="4624563"/>
            <a:ext cx="2466974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b="1" i="1" dirty="0"/>
              <a:t>Bryophyta</a:t>
            </a:r>
          </a:p>
          <a:p>
            <a:pPr algn="ctr">
              <a:lnSpc>
                <a:spcPct val="90000"/>
              </a:lnSpc>
            </a:pPr>
            <a:r>
              <a:rPr lang="fr-FR" sz="2400" dirty="0"/>
              <a:t> Mousses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13432" y="4628778"/>
            <a:ext cx="2437598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b="1" i="1" dirty="0"/>
              <a:t>Hepaticophyta</a:t>
            </a:r>
          </a:p>
          <a:p>
            <a:pPr algn="ctr">
              <a:lnSpc>
                <a:spcPct val="90000"/>
              </a:lnSpc>
            </a:pPr>
            <a:r>
              <a:rPr lang="fr-FR" sz="2400" dirty="0"/>
              <a:t>Hépatiques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84168" y="4629279"/>
            <a:ext cx="2647347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b="1" i="1" dirty="0"/>
              <a:t>Anthocerophyta</a:t>
            </a:r>
          </a:p>
          <a:p>
            <a:pPr algn="ctr">
              <a:lnSpc>
                <a:spcPct val="90000"/>
              </a:lnSpc>
            </a:pPr>
            <a:r>
              <a:rPr lang="fr-FR" sz="2400" dirty="0"/>
              <a:t>Anthocerotées </a:t>
            </a:r>
          </a:p>
        </p:txBody>
      </p:sp>
      <p:pic>
        <p:nvPicPr>
          <p:cNvPr id="3074" name="Picture 2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téléchar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5" y="27809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59942"/>
            <a:ext cx="2647347" cy="18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9723"/>
            <a:ext cx="8568952" cy="791005"/>
          </a:xfrm>
        </p:spPr>
        <p:txBody>
          <a:bodyPr/>
          <a:lstStyle/>
          <a:p>
            <a:r>
              <a:rPr lang="fr-FR" dirty="0"/>
              <a:t>Etude de l’espèce: </a:t>
            </a:r>
            <a:r>
              <a:rPr lang="fr-FR" b="1" i="1" dirty="0">
                <a:solidFill>
                  <a:srgbClr val="FF0000"/>
                </a:solidFill>
              </a:rPr>
              <a:t>Funaria hygrometrica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124744"/>
            <a:ext cx="468052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b="1" u="sng" dirty="0">
                <a:solidFill>
                  <a:srgbClr val="FF0000"/>
                </a:solidFill>
              </a:rPr>
              <a:t>Position systématique:</a:t>
            </a: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Règne :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Planta</a:t>
            </a: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Embranchement : 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Bryophytes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Classe :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Bryopsidées</a:t>
            </a:r>
            <a:endParaRPr lang="fr-FR" sz="2400" b="1" dirty="0"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Ordre : 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Bryales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Famille :</a:t>
            </a:r>
            <a:r>
              <a:rPr lang="fr-FR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Funariacées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Genre :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>
                <a:ea typeface="Calibri" pitchFamily="34" charset="0"/>
                <a:cs typeface="Times New Roman" pitchFamily="18" charset="0"/>
              </a:rPr>
              <a:t>Funaria</a:t>
            </a: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lang="fr-FR" sz="2400" b="1" dirty="0">
                <a:solidFill>
                  <a:srgbClr val="C00000"/>
                </a:solidFill>
                <a:cs typeface="Times New Roman" pitchFamily="18" charset="0"/>
              </a:rPr>
              <a:t>Espèce:</a:t>
            </a:r>
            <a:r>
              <a:rPr lang="fr-FR" sz="2400" b="1" dirty="0">
                <a:cs typeface="Times New Roman" pitchFamily="18" charset="0"/>
              </a:rPr>
              <a:t> </a:t>
            </a:r>
            <a:r>
              <a:rPr lang="fr-FR" sz="2400" b="1" i="1" dirty="0">
                <a:cs typeface="Times New Roman" pitchFamily="18" charset="0"/>
              </a:rPr>
              <a:t>Funaria hygrometrica </a:t>
            </a:r>
            <a:endParaRPr lang="fr-FR" sz="2400" i="1" dirty="0"/>
          </a:p>
          <a:p>
            <a:pPr>
              <a:lnSpc>
                <a:spcPct val="90000"/>
              </a:lnSpc>
            </a:pPr>
            <a:endParaRPr lang="fr-FR" sz="2400" dirty="0"/>
          </a:p>
        </p:txBody>
      </p:sp>
      <p:pic>
        <p:nvPicPr>
          <p:cNvPr id="4098" name="Picture 2" descr="C:\Users\hp\Desktop\gametophytes-and-sporophytes-of-carpet-moss-mnium-hornum-AXMPX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/>
        </p:blipFill>
        <p:spPr bwMode="auto">
          <a:xfrm>
            <a:off x="5076056" y="980728"/>
            <a:ext cx="3409553" cy="50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Ã©sultat de recherche d'images pour &quot;funaria hygrometrica sporophyte et gamÃ©tophy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484784"/>
            <a:ext cx="31110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384172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39752" y="785089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Capsule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39752" y="2276872"/>
            <a:ext cx="705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Soie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766427" y="4941168"/>
            <a:ext cx="705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Tige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01197" y="4283804"/>
            <a:ext cx="934699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b="1" dirty="0"/>
              <a:t>Feuilles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92649" y="5614102"/>
            <a:ext cx="1180801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Rhizoïdes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309320"/>
            <a:ext cx="84249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Aspect de la plante de </a:t>
            </a:r>
            <a:r>
              <a:rPr lang="fr-FR" sz="2400" i="1" dirty="0"/>
              <a:t>Funaria hygrometrica </a:t>
            </a:r>
            <a:r>
              <a:rPr lang="fr-FR" sz="2400" dirty="0"/>
              <a:t>sous binoculaire</a:t>
            </a:r>
          </a:p>
        </p:txBody>
      </p:sp>
    </p:spTree>
    <p:extLst>
      <p:ext uri="{BB962C8B-B14F-4D97-AF65-F5344CB8AC3E}">
        <p14:creationId xmlns:p14="http://schemas.microsoft.com/office/powerpoint/2010/main" val="19189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Nouvelle image (3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1" b="4440"/>
          <a:stretch/>
        </p:blipFill>
        <p:spPr bwMode="auto">
          <a:xfrm>
            <a:off x="1259632" y="871538"/>
            <a:ext cx="6443946" cy="4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7904" y="2204864"/>
            <a:ext cx="28803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7544" y="5949280"/>
            <a:ext cx="83529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/>
              <a:t>Une plante de </a:t>
            </a:r>
            <a:r>
              <a:rPr lang="fr-FR" sz="2400" i="1" dirty="0" err="1"/>
              <a:t>Funaria</a:t>
            </a:r>
            <a:r>
              <a:rPr lang="fr-FR" sz="2400" i="1" dirty="0"/>
              <a:t> </a:t>
            </a:r>
            <a:r>
              <a:rPr lang="fr-FR" sz="2400" i="1" dirty="0" err="1"/>
              <a:t>hygrometrica</a:t>
            </a:r>
            <a:r>
              <a:rPr lang="fr-FR" sz="2400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272" y="4293096"/>
            <a:ext cx="68330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300192" y="3789040"/>
            <a:ext cx="10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/>
              <a:t>Feuille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940152" y="3973706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J:\JOEL\Familles reference\Ptéridophytes\Dryopteris filix mas 2009 04 25 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30" y="1"/>
            <a:ext cx="428367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rot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486033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6859786" cy="718997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Les ptéridophytes ou fougères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2727920"/>
            <a:ext cx="8676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chemeClr val="tx2"/>
                </a:solidFill>
              </a:rPr>
              <a:t>Des </a:t>
            </a:r>
            <a:r>
              <a:rPr lang="fr-FR" sz="2400" dirty="0">
                <a:solidFill>
                  <a:srgbClr val="FF0000"/>
                </a:solidFill>
              </a:rPr>
              <a:t>Cormophytes</a:t>
            </a:r>
            <a:r>
              <a:rPr lang="fr-FR" sz="2400" dirty="0">
                <a:solidFill>
                  <a:schemeClr val="tx2"/>
                </a:solidFill>
              </a:rPr>
              <a:t>: Appareil végétatif est un </a:t>
            </a:r>
            <a:r>
              <a:rPr lang="fr-FR" sz="2400" dirty="0">
                <a:solidFill>
                  <a:srgbClr val="FF0000"/>
                </a:solidFill>
              </a:rPr>
              <a:t>cormus</a:t>
            </a:r>
            <a:r>
              <a:rPr lang="fr-FR" sz="2400" dirty="0">
                <a:solidFill>
                  <a:schemeClr val="tx2"/>
                </a:solidFill>
              </a:rPr>
              <a:t> (avec des tissus différenciés)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chemeClr val="tx2"/>
                </a:solidFill>
              </a:rPr>
              <a:t>Des </a:t>
            </a:r>
            <a:r>
              <a:rPr lang="fr-FR" sz="2400" dirty="0">
                <a:solidFill>
                  <a:srgbClr val="FF0000"/>
                </a:solidFill>
              </a:rPr>
              <a:t>vrais tiges, feuilles et racines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rgbClr val="FF0000"/>
                </a:solidFill>
              </a:rPr>
              <a:t>Vasculaires</a:t>
            </a:r>
            <a:r>
              <a:rPr lang="fr-FR" sz="2400" dirty="0">
                <a:solidFill>
                  <a:schemeClr val="tx2"/>
                </a:solidFill>
              </a:rPr>
              <a:t>: Présence des tissus conducteurs: </a:t>
            </a:r>
            <a:r>
              <a:rPr lang="fr-FR" sz="2400" dirty="0">
                <a:solidFill>
                  <a:srgbClr val="FF0000"/>
                </a:solidFill>
              </a:rPr>
              <a:t>xylème </a:t>
            </a:r>
            <a:r>
              <a:rPr lang="fr-FR" sz="2400" dirty="0">
                <a:solidFill>
                  <a:schemeClr val="tx2"/>
                </a:solidFill>
              </a:rPr>
              <a:t>et </a:t>
            </a:r>
            <a:r>
              <a:rPr lang="fr-FR" sz="2400" dirty="0">
                <a:solidFill>
                  <a:srgbClr val="FF0000"/>
                </a:solidFill>
              </a:rPr>
              <a:t>phloème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chemeClr val="tx2"/>
                </a:solidFill>
              </a:rPr>
              <a:t>Les </a:t>
            </a:r>
            <a:r>
              <a:rPr lang="fr-FR" sz="2400" dirty="0">
                <a:solidFill>
                  <a:srgbClr val="FF0000"/>
                </a:solidFill>
              </a:rPr>
              <a:t>seuls cryptogames vasculaires </a:t>
            </a:r>
            <a:r>
              <a:rPr lang="fr-FR" sz="2400" dirty="0">
                <a:solidFill>
                  <a:schemeClr val="tx2"/>
                </a:solidFill>
              </a:rPr>
              <a:t>(cryptogame: organes reproducteurs cachés, ni fleur, ni fruit, ni graine)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chemeClr val="tx2"/>
                </a:solidFill>
              </a:rPr>
              <a:t>Dépendantes de </a:t>
            </a:r>
            <a:r>
              <a:rPr lang="fr-FR" sz="2400" dirty="0">
                <a:solidFill>
                  <a:srgbClr val="FF0000"/>
                </a:solidFill>
              </a:rPr>
              <a:t>l’eau</a:t>
            </a:r>
            <a:r>
              <a:rPr lang="fr-FR" sz="2400" dirty="0">
                <a:solidFill>
                  <a:schemeClr val="tx2"/>
                </a:solidFill>
              </a:rPr>
              <a:t>: gamètes males nageuses.</a:t>
            </a:r>
          </a:p>
          <a:p>
            <a:pPr>
              <a:buFont typeface="Wingdings" pitchFamily="2" charset="2"/>
              <a:buChar char="v"/>
            </a:pPr>
            <a:endParaRPr lang="fr-FR" sz="24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ptéridophytes ou fougères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988840"/>
            <a:ext cx="547260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La plante est formé de: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/>
              <a:t>Un </a:t>
            </a:r>
            <a:r>
              <a:rPr lang="fr-FR" sz="2400" dirty="0">
                <a:solidFill>
                  <a:srgbClr val="FF0000"/>
                </a:solidFill>
              </a:rPr>
              <a:t>sporophyte</a:t>
            </a:r>
            <a:r>
              <a:rPr lang="fr-FR" sz="2400" dirty="0"/>
              <a:t> diploïde dominant et bien développé en tige, frondes et racines avec des vrais tissus conducteurs.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400" dirty="0"/>
              <a:t>Un </a:t>
            </a:r>
            <a:r>
              <a:rPr lang="fr-FR" sz="2400" dirty="0">
                <a:solidFill>
                  <a:srgbClr val="FF0000"/>
                </a:solidFill>
              </a:rPr>
              <a:t>gamétophyte</a:t>
            </a:r>
            <a:r>
              <a:rPr lang="fr-FR" sz="2400" dirty="0"/>
              <a:t> (Prothalle) haploïde très réduit avec des rhizoïdes. Produit des gamètes.  </a:t>
            </a:r>
          </a:p>
        </p:txBody>
      </p:sp>
      <p:pic>
        <p:nvPicPr>
          <p:cNvPr id="4" name="Picture 2" descr="GametoSporoBlackBack240Lab.jpg (2419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8441"/>
            <a:ext cx="2808312" cy="49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TP4</Template>
  <TotalTime>572</TotalTime>
  <Words>490</Words>
  <Application>Microsoft Office PowerPoint</Application>
  <PresentationFormat>Affichage à l'écran (4:3)</PresentationFormat>
  <Paragraphs>89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Calibri</vt:lpstr>
      <vt:lpstr>Corbel</vt:lpstr>
      <vt:lpstr>Wingdings</vt:lpstr>
      <vt:lpstr>Thème1</vt:lpstr>
      <vt:lpstr>TP 5 Bryophytes et Ptéridophytes </vt:lpstr>
      <vt:lpstr>    Les Bryophytes ou Mousses </vt:lpstr>
      <vt:lpstr>      Les Bryophytes ou Mousses </vt:lpstr>
      <vt:lpstr>Les Bryophytes ou Mousses</vt:lpstr>
      <vt:lpstr>Etude de l’espèce: Funaria hygrometrica </vt:lpstr>
      <vt:lpstr>Présentation PowerPoint</vt:lpstr>
      <vt:lpstr>Présentation PowerPoint</vt:lpstr>
      <vt:lpstr>Les ptéridophytes ou fougères </vt:lpstr>
      <vt:lpstr>Les ptéridophytes ou fougères </vt:lpstr>
      <vt:lpstr>Les ptéridophytes ou fougères </vt:lpstr>
      <vt:lpstr>Les ptéridophytes ou fougères </vt:lpstr>
      <vt:lpstr>Etude du genre Equisetum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Bryophytes et Ptéridophytes</dc:title>
  <dc:creator>hp</dc:creator>
  <cp:lastModifiedBy>ibouchoukh.bio@gmail.com</cp:lastModifiedBy>
  <cp:revision>43</cp:revision>
  <dcterms:created xsi:type="dcterms:W3CDTF">2018-04-20T18:56:20Z</dcterms:created>
  <dcterms:modified xsi:type="dcterms:W3CDTF">2020-03-23T21:22:07Z</dcterms:modified>
</cp:coreProperties>
</file>