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pour modifier le style du titre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8262" y="6420898"/>
            <a:ext cx="723215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08E64ED-08B0-4614-8F80-A0EF8934259B}" type="datetimeFigureOut">
              <a:rPr lang="fr-FR" smtClean="0"/>
              <a:t>17/04/2017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20898"/>
            <a:ext cx="525916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2900" y="6420898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196791-081C-481C-90C3-6448981622BF}" type="slidenum">
              <a:rPr lang="fr-FR" smtClean="0"/>
              <a:t>‹N°›</a:t>
            </a:fld>
            <a:endParaRPr lang="fr-FR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14282" y="214290"/>
            <a:ext cx="871543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Travaux pratiques de Botanique               TC- SNV   2</a:t>
            </a:r>
            <a:r>
              <a:rPr lang="fr-FR" baseline="30000" dirty="0" smtClean="0"/>
              <a:t>ème</a:t>
            </a:r>
            <a:r>
              <a:rPr lang="fr-FR" dirty="0" smtClean="0"/>
              <a:t> LMD                        Par: BOUCHOUKH</a:t>
            </a:r>
            <a:endParaRPr lang="fr-FR" dirty="0"/>
          </a:p>
        </p:txBody>
      </p:sp>
      <p:pic>
        <p:nvPicPr>
          <p:cNvPr id="23554" name="Picture 2" descr="Résultat de recherche d'images pour &quot;les champignon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28728" y="571480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 smtClean="0">
                <a:solidFill>
                  <a:schemeClr val="bg1"/>
                </a:solidFill>
              </a:rPr>
              <a:t>TP4: Les champignons ou Mycètes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810385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2- Le genre </a:t>
            </a:r>
            <a:r>
              <a:rPr lang="fr-FR" b="1" i="1" dirty="0" smtClean="0">
                <a:solidFill>
                  <a:srgbClr val="FF0000"/>
                </a:solidFill>
              </a:rPr>
              <a:t>Rhizopus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348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8993992" cy="487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Les champignons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Constituent un règne: </a:t>
            </a:r>
            <a:r>
              <a:rPr lang="fr-FR" dirty="0" smtClean="0">
                <a:solidFill>
                  <a:srgbClr val="FF0000"/>
                </a:solidFill>
              </a:rPr>
              <a:t>Mycota</a:t>
            </a:r>
          </a:p>
          <a:p>
            <a:r>
              <a:rPr lang="fr-FR" dirty="0" smtClean="0"/>
              <a:t>comptent </a:t>
            </a:r>
            <a:r>
              <a:rPr lang="fr-FR" dirty="0" smtClean="0"/>
              <a:t>120 000 espèces. </a:t>
            </a:r>
            <a:endParaRPr lang="fr-FR" dirty="0" smtClean="0"/>
          </a:p>
          <a:p>
            <a:r>
              <a:rPr lang="fr-FR" dirty="0" smtClean="0"/>
              <a:t>Pas de chlorophylle, alors non photosynthétiques: </a:t>
            </a:r>
            <a:r>
              <a:rPr lang="fr-FR" dirty="0" smtClean="0">
                <a:solidFill>
                  <a:srgbClr val="FF0000"/>
                </a:solidFill>
              </a:rPr>
              <a:t>H</a:t>
            </a:r>
            <a:r>
              <a:rPr lang="fr-FR" dirty="0" smtClean="0">
                <a:solidFill>
                  <a:srgbClr val="FF0000"/>
                </a:solidFill>
              </a:rPr>
              <a:t>étérotrophes.</a:t>
            </a:r>
          </a:p>
          <a:p>
            <a:r>
              <a:rPr lang="fr-FR" dirty="0" smtClean="0"/>
              <a:t>Vivent comme:</a:t>
            </a: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Saprophyte </a:t>
            </a:r>
            <a:r>
              <a:rPr lang="fr-FR" dirty="0" smtClean="0"/>
              <a:t>(sur matière organique morte)</a:t>
            </a: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Parasite </a:t>
            </a:r>
            <a:r>
              <a:rPr lang="fr-FR" dirty="0" smtClean="0"/>
              <a:t>(sur matière organique vivante)</a:t>
            </a:r>
          </a:p>
          <a:p>
            <a:pPr>
              <a:buNone/>
            </a:pPr>
            <a:r>
              <a:rPr lang="fr-FR" dirty="0" smtClean="0">
                <a:solidFill>
                  <a:srgbClr val="C00000"/>
                </a:solidFill>
              </a:rPr>
              <a:t>Symbiotique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(Lichen ou mycorhize)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596071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1-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 genre Penicillium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905000"/>
            <a:ext cx="4786346" cy="4238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Appartient aux  </a:t>
            </a:r>
            <a:r>
              <a:rPr lang="fr-FR" dirty="0" smtClean="0">
                <a:solidFill>
                  <a:srgbClr val="FF0000"/>
                </a:solidFill>
              </a:rPr>
              <a:t>Ascomycètes.</a:t>
            </a:r>
          </a:p>
          <a:p>
            <a:pPr>
              <a:buNone/>
            </a:pPr>
            <a:r>
              <a:rPr lang="fr-FR" dirty="0" smtClean="0"/>
              <a:t>Spores  asexuées:  </a:t>
            </a:r>
            <a:r>
              <a:rPr lang="fr-FR" dirty="0" smtClean="0">
                <a:solidFill>
                  <a:srgbClr val="FF0000"/>
                </a:solidFill>
              </a:rPr>
              <a:t>Conidiospores</a:t>
            </a:r>
          </a:p>
          <a:p>
            <a:pPr>
              <a:buNone/>
            </a:pPr>
            <a:r>
              <a:rPr lang="fr-FR" dirty="0" smtClean="0"/>
              <a:t>Spores sexuée: </a:t>
            </a:r>
            <a:r>
              <a:rPr lang="fr-FR" dirty="0" smtClean="0">
                <a:solidFill>
                  <a:srgbClr val="FF0000"/>
                </a:solidFill>
              </a:rPr>
              <a:t>Ascospores</a:t>
            </a:r>
          </a:p>
          <a:p>
            <a:pPr>
              <a:buNone/>
            </a:pPr>
            <a:r>
              <a:rPr lang="fr-FR" dirty="0" smtClean="0"/>
              <a:t>Contaminant fréquent des agrumes</a:t>
            </a:r>
          </a:p>
          <a:p>
            <a:pPr>
              <a:buNone/>
            </a:pPr>
            <a:r>
              <a:rPr lang="fr-FR" dirty="0" smtClean="0"/>
              <a:t>(Orange, citron….)</a:t>
            </a:r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626" name="AutoShape 2" descr="Résultat de recherche d'images pour &quot;pénicillium oran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6628" name="Picture 4" descr="Résultat de recherche d'images pour &quot;pénicillium orange&quot;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5286380" y="1000108"/>
            <a:ext cx="3660879" cy="3071858"/>
          </a:xfrm>
          <a:prstGeom prst="rect">
            <a:avLst/>
          </a:prstGeom>
          <a:noFill/>
        </p:spPr>
      </p:pic>
      <p:pic>
        <p:nvPicPr>
          <p:cNvPr id="26630" name="Picture 6" descr="Résultat de recherche d'images pour &quot;pénicillium citron&quot;"/>
          <p:cNvPicPr>
            <a:picLocks noChangeAspect="1" noChangeArrowheads="1"/>
          </p:cNvPicPr>
          <p:nvPr/>
        </p:nvPicPr>
        <p:blipFill>
          <a:blip r:embed="rId3"/>
          <a:srcRect b="6382"/>
          <a:stretch>
            <a:fillRect/>
          </a:stretch>
        </p:blipFill>
        <p:spPr bwMode="auto">
          <a:xfrm>
            <a:off x="5286380" y="4107402"/>
            <a:ext cx="3643338" cy="27505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Position systématique: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428736"/>
            <a:ext cx="8072494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Règne :</a:t>
            </a: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+mj-lt"/>
                <a:ea typeface="Calibri" pitchFamily="34" charset="0"/>
                <a:cs typeface="Times New Roman" pitchFamily="18" charset="0"/>
              </a:rPr>
              <a:t>Mycota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Embranchement : </a:t>
            </a: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Ascomycota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Sous- embranchement :</a:t>
            </a: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Pezizomycotina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Classe :</a:t>
            </a: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Eurotiomycetes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Sous classe : </a:t>
            </a: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Eurotiomycetidae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Ordre : </a:t>
            </a: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Eurotiales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Famille :</a:t>
            </a:r>
            <a:r>
              <a:rPr kumimoji="0" lang="fr-FR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Trichocomaceae</a:t>
            </a: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216150" algn="l"/>
              </a:tabLs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Genre :</a:t>
            </a: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Penicillium</a:t>
            </a:r>
            <a:endParaRPr lang="fr-FR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810385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Observation microscopique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29698" name="Picture 2" descr="Résultat de recherche d'images pour &quot;observation penicillium orange&quot;"/>
          <p:cNvPicPr>
            <a:picLocks noChangeAspect="1" noChangeArrowheads="1"/>
          </p:cNvPicPr>
          <p:nvPr/>
        </p:nvPicPr>
        <p:blipFill>
          <a:blip r:embed="rId2"/>
          <a:srcRect l="5878" t="14092" b="2922"/>
          <a:stretch>
            <a:fillRect/>
          </a:stretch>
        </p:blipFill>
        <p:spPr bwMode="auto">
          <a:xfrm>
            <a:off x="4935121" y="1000108"/>
            <a:ext cx="4208879" cy="2786082"/>
          </a:xfrm>
          <a:prstGeom prst="rect">
            <a:avLst/>
          </a:prstGeom>
          <a:noFill/>
        </p:spPr>
      </p:pic>
      <p:sp>
        <p:nvSpPr>
          <p:cNvPr id="5" name="Ellipse 4"/>
          <p:cNvSpPr/>
          <p:nvPr/>
        </p:nvSpPr>
        <p:spPr>
          <a:xfrm>
            <a:off x="5214942" y="2214554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rot="10800000" flipV="1">
            <a:off x="4214810" y="2643182"/>
            <a:ext cx="1071570" cy="2071702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000628" y="4143380"/>
            <a:ext cx="10715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O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85918" y="3143248"/>
            <a:ext cx="27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rgbClr val="002060"/>
                </a:solidFill>
              </a:rPr>
              <a:t>Prélèvement avec anse de platine ou par la technique du scotch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29700" name="Picture 4" descr="Résultat de recherche d'images pour &quot;lame microscop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733925"/>
            <a:ext cx="5591175" cy="2124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648"/>
          <a:stretch>
            <a:fillRect/>
          </a:stretch>
        </p:blipFill>
        <p:spPr bwMode="auto">
          <a:xfrm>
            <a:off x="334414" y="1500174"/>
            <a:ext cx="860798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738947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1-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Le genre Penicillium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810385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2- Le genre </a:t>
            </a:r>
            <a:r>
              <a:rPr lang="fr-FR" b="1" i="1" dirty="0" smtClean="0">
                <a:solidFill>
                  <a:srgbClr val="FF0000"/>
                </a:solidFill>
              </a:rPr>
              <a:t>Rhizopus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5072066" cy="426720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Appartient aux  </a:t>
            </a:r>
            <a:r>
              <a:rPr lang="fr-FR" dirty="0" smtClean="0">
                <a:solidFill>
                  <a:srgbClr val="FF0000"/>
                </a:solidFill>
              </a:rPr>
              <a:t>Zygomycètes.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Spores  asexuées:  </a:t>
            </a:r>
            <a:r>
              <a:rPr lang="fr-FR" dirty="0" smtClean="0">
                <a:solidFill>
                  <a:srgbClr val="FF0000"/>
                </a:solidFill>
              </a:rPr>
              <a:t>Conidiospores</a:t>
            </a:r>
          </a:p>
          <a:p>
            <a:pPr>
              <a:buNone/>
            </a:pPr>
            <a:r>
              <a:rPr lang="fr-FR" dirty="0" smtClean="0"/>
              <a:t>Spores sexuée: </a:t>
            </a:r>
            <a:r>
              <a:rPr lang="fr-FR" dirty="0" smtClean="0">
                <a:solidFill>
                  <a:srgbClr val="FF0000"/>
                </a:solidFill>
              </a:rPr>
              <a:t>Zygospores </a:t>
            </a:r>
            <a:r>
              <a:rPr lang="fr-FR" dirty="0" smtClean="0"/>
              <a:t>à l’intérieur </a:t>
            </a:r>
            <a:r>
              <a:rPr lang="fr-FR" dirty="0" smtClean="0">
                <a:solidFill>
                  <a:srgbClr val="FF0000"/>
                </a:solidFill>
              </a:rPr>
              <a:t>des sporanges.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Sous  </a:t>
            </a:r>
            <a:r>
              <a:rPr lang="fr-FR" dirty="0" smtClean="0"/>
              <a:t>forme  de </a:t>
            </a:r>
            <a:r>
              <a:rPr lang="fr-FR" dirty="0" smtClean="0"/>
              <a:t>filaments </a:t>
            </a:r>
            <a:r>
              <a:rPr lang="fr-FR" dirty="0" smtClean="0"/>
              <a:t>dans les sols, sur les fruits et les végétaux en décomposition et sur le pain.</a:t>
            </a:r>
            <a:endParaRPr lang="fr-FR" dirty="0"/>
          </a:p>
        </p:txBody>
      </p:sp>
      <p:pic>
        <p:nvPicPr>
          <p:cNvPr id="31746" name="Picture 2" descr="Résultat de recherche d'images pour &quot;Rhizopus sur le pai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996" y="4500570"/>
            <a:ext cx="4878004" cy="2357430"/>
          </a:xfrm>
          <a:prstGeom prst="rect">
            <a:avLst/>
          </a:prstGeom>
          <a:noFill/>
        </p:spPr>
      </p:pic>
      <p:pic>
        <p:nvPicPr>
          <p:cNvPr id="31748" name="Picture 4" descr="Résultat de recherche d'images pour &quot;Rhizopu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7659" y="1643050"/>
            <a:ext cx="4186341" cy="27860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Règne :</a:t>
            </a:r>
            <a:r>
              <a:rPr lang="fr-FR" dirty="0" smtClean="0"/>
              <a:t> Mycota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Embranchement : </a:t>
            </a:r>
            <a:r>
              <a:rPr lang="fr-FR" dirty="0" smtClean="0"/>
              <a:t>Zygomycota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Sous embranchement :</a:t>
            </a:r>
            <a:r>
              <a:rPr lang="fr-FR" dirty="0" smtClean="0"/>
              <a:t> Mucoromycotina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Classe :</a:t>
            </a:r>
            <a:r>
              <a:rPr lang="fr-FR" dirty="0" smtClean="0"/>
              <a:t> Zygomycètes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Ordre :</a:t>
            </a:r>
            <a:r>
              <a:rPr lang="fr-FR" dirty="0" smtClean="0"/>
              <a:t> Mucorales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Famille : </a:t>
            </a:r>
            <a:r>
              <a:rPr lang="fr-FR" dirty="0" smtClean="0"/>
              <a:t>Mucoracées</a:t>
            </a:r>
          </a:p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Genre :</a:t>
            </a:r>
            <a:r>
              <a:rPr lang="fr-FR" dirty="0" smtClean="0"/>
              <a:t> </a:t>
            </a:r>
            <a:r>
              <a:rPr lang="fr-FR" i="1" dirty="0" smtClean="0"/>
              <a:t>Rhizopus</a:t>
            </a:r>
            <a:endParaRPr lang="fr-FR" i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667509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Position systématique: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42107" y="189723"/>
            <a:ext cx="6859786" cy="810385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Observation microscopique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32770" name="Picture 2" descr="Résultat de recherche d'images pour &quot;moisissure pai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42984"/>
            <a:ext cx="4500594" cy="3375446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5214942" y="2214554"/>
            <a:ext cx="64294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rot="10800000" flipV="1">
            <a:off x="3357554" y="2714620"/>
            <a:ext cx="2000264" cy="1928826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285852" y="3429000"/>
            <a:ext cx="27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000" b="1" dirty="0" smtClean="0">
                <a:solidFill>
                  <a:srgbClr val="002060"/>
                </a:solidFill>
              </a:rPr>
              <a:t>Prélèvement avec anse de platine ou par la technique du scotch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0" name="Picture 4" descr="Résultat de recherche d'images pour &quot;lame microscop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733925"/>
            <a:ext cx="5591175" cy="2124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1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307</TotalTime>
  <Words>194</Words>
  <Application>Microsoft Office PowerPoint</Application>
  <PresentationFormat>Affichage à l'écran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Thème1</vt:lpstr>
      <vt:lpstr>Diapositive 1</vt:lpstr>
      <vt:lpstr>Les champignons</vt:lpstr>
      <vt:lpstr>1- Le genre Penicillium</vt:lpstr>
      <vt:lpstr>Position systématique:</vt:lpstr>
      <vt:lpstr>Observation microscopique</vt:lpstr>
      <vt:lpstr>1- Le genre Penicillium</vt:lpstr>
      <vt:lpstr>2- Le genre Rhizopus</vt:lpstr>
      <vt:lpstr>Position systématique:</vt:lpstr>
      <vt:lpstr>Observation microscopique</vt:lpstr>
      <vt:lpstr>2- Le genre Rhizopus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MY</dc:creator>
  <cp:lastModifiedBy>MY</cp:lastModifiedBy>
  <cp:revision>20</cp:revision>
  <dcterms:created xsi:type="dcterms:W3CDTF">2017-04-17T17:23:55Z</dcterms:created>
  <dcterms:modified xsi:type="dcterms:W3CDTF">2017-04-17T22:31:41Z</dcterms:modified>
</cp:coreProperties>
</file>