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3"/>
            <a:ext cx="9144000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029200"/>
            <a:ext cx="6173808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8F87-57E2-47C6-8764-A201727A02E3}" type="datetimeFigureOut">
              <a:rPr lang="fr-FR" smtClean="0"/>
              <a:pPr/>
              <a:t>05/03/2019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D84E-C316-470F-A809-7DB3A5D2B0FF}" type="slidenum">
              <a:rPr lang="fr-FR" smtClean="0"/>
              <a:pPr/>
              <a:t>‹N°›</a:t>
            </a:fld>
            <a:endParaRPr lang="fr-FR"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8F87-57E2-47C6-8764-A201727A02E3}" type="datetimeFigureOut">
              <a:rPr lang="fr-FR" smtClean="0"/>
              <a:pPr/>
              <a:t>05/03/2019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D84E-C316-470F-A809-7DB3A5D2B0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6987724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6915759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3558725" y="3357038"/>
            <a:ext cx="6858000" cy="143930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685800"/>
            <a:ext cx="5597089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8F87-57E2-47C6-8764-A201727A02E3}" type="datetimeFigureOut">
              <a:rPr lang="fr-FR" smtClean="0"/>
              <a:pPr/>
              <a:t>05/03/2019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D84E-C316-470F-A809-7DB3A5D2B0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0868" y="685800"/>
            <a:ext cx="971804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8F87-57E2-47C6-8764-A201727A02E3}" type="datetimeFigureOut">
              <a:rPr lang="fr-FR" smtClean="0"/>
              <a:pPr/>
              <a:t>05/03/2019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D84E-C316-470F-A809-7DB3A5D2B0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"/>
            <a:ext cx="9144000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068" y="1905000"/>
            <a:ext cx="6859035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029200"/>
            <a:ext cx="6173809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8F87-57E2-47C6-8764-A201727A02E3}" type="datetimeFigureOut">
              <a:rPr lang="fr-FR" smtClean="0"/>
              <a:pPr/>
              <a:t>05/03/2019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D84E-C316-470F-A809-7DB3A5D2B0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29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8F87-57E2-47C6-8764-A201727A02E3}" type="datetimeFigureOut">
              <a:rPr lang="fr-FR" smtClean="0"/>
              <a:pPr/>
              <a:t>05/03/2019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D84E-C316-470F-A809-7DB3A5D2B0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743201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6329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29" y="2743201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8F87-57E2-47C6-8764-A201727A02E3}" type="datetimeFigureOut">
              <a:rPr lang="fr-FR" smtClean="0"/>
              <a:pPr/>
              <a:t>05/03/2019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D84E-C316-470F-A809-7DB3A5D2B0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8F87-57E2-47C6-8764-A201727A02E3}" type="datetimeFigureOut">
              <a:rPr lang="fr-FR" smtClean="0"/>
              <a:pPr/>
              <a:t>05/03/2019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D84E-C316-470F-A809-7DB3A5D2B0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8F87-57E2-47C6-8764-A201727A02E3}" type="datetimeFigureOut">
              <a:rPr lang="fr-FR" smtClean="0"/>
              <a:pPr/>
              <a:t>05/03/2019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D84E-C316-470F-A809-7DB3A5D2B0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337153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8F87-57E2-47C6-8764-A201727A02E3}" type="datetimeFigureOut">
              <a:rPr lang="fr-FR" smtClean="0"/>
              <a:pPr/>
              <a:t>05/03/2019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D84E-C316-470F-A809-7DB3A5D2B0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590" y="2087880"/>
            <a:ext cx="4344531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14210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956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8F87-57E2-47C6-8764-A201727A02E3}" type="datetimeFigureOut">
              <a:rPr lang="fr-FR" smtClean="0"/>
              <a:pPr/>
              <a:t>05/03/2019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D84E-C316-470F-A809-7DB3A5D2B0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0493" y="2087880"/>
            <a:ext cx="4339864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7"/>
            <a:ext cx="9144000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9"/>
            <a:ext cx="9144000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8262" y="6420898"/>
            <a:ext cx="723215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E6B8F87-57E2-47C6-8764-A201727A02E3}" type="datetimeFigureOut">
              <a:rPr lang="fr-FR" smtClean="0"/>
              <a:pPr/>
              <a:t>05/03/2019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20898"/>
            <a:ext cx="525916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2900" y="6420898"/>
            <a:ext cx="478994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853D84E-C316-470F-A809-7DB3A5D2B0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793" y="1470257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ésultat de recherche d'images pour &quot;fucus vésiculeux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7429500" cy="49371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29066"/>
            <a:ext cx="8702105" cy="1500198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rbel"/>
              </a:rPr>
              <a:t>TP 2:  Algues brunes</a:t>
            </a:r>
            <a:b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rbel"/>
              </a:rPr>
            </a:br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rbel"/>
              </a:rPr>
              <a:t>(Chromophycophytes)</a:t>
            </a:r>
            <a:endParaRPr lang="fr-FR" sz="6000" b="1" i="0" dirty="0">
              <a:solidFill>
                <a:schemeClr val="accent5">
                  <a:lumMod val="60000"/>
                  <a:lumOff val="40000"/>
                </a:schemeClr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2199" y="6000768"/>
            <a:ext cx="2905058" cy="857232"/>
          </a:xfrm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fr-FR" sz="2000" b="0" i="0" dirty="0" smtClean="0">
                <a:solidFill>
                  <a:srgbClr val="652825"/>
                </a:solidFill>
              </a:rPr>
              <a:t>Par: Mme BOUCHOUKH</a:t>
            </a:r>
            <a:endParaRPr lang="fr-FR" sz="20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177418" y="0"/>
            <a:ext cx="896658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 smtClean="0"/>
              <a:t>Travaux pratiques de Botanique                               TC- SNV   2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LMD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28670"/>
            <a:ext cx="3549626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sz="2800" u="sng" dirty="0" smtClean="0">
                <a:solidFill>
                  <a:srgbClr val="FF0000"/>
                </a:solidFill>
              </a:rPr>
              <a:t>Position systématique:</a:t>
            </a:r>
            <a:endParaRPr lang="fr-FR" sz="2800" u="sng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43050"/>
            <a:ext cx="52149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rgbClr val="C00000"/>
                </a:solidFill>
              </a:rPr>
              <a:t>Règne :</a:t>
            </a:r>
            <a:endParaRPr lang="fr-FR" sz="2400" dirty="0" smtClean="0"/>
          </a:p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rgbClr val="C00000"/>
                </a:solidFill>
              </a:rPr>
              <a:t>Embranchement :</a:t>
            </a:r>
            <a:endParaRPr lang="fr-FR" sz="2400" dirty="0" smtClean="0"/>
          </a:p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rgbClr val="C00000"/>
                </a:solidFill>
              </a:rPr>
              <a:t>Classe :</a:t>
            </a:r>
            <a:endParaRPr lang="fr-FR" sz="2400" dirty="0" smtClean="0"/>
          </a:p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rgbClr val="C00000"/>
                </a:solidFill>
              </a:rPr>
              <a:t>Sous classe :</a:t>
            </a:r>
            <a:endParaRPr lang="fr-FR" sz="2400" dirty="0" smtClean="0"/>
          </a:p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rgbClr val="C00000"/>
                </a:solidFill>
              </a:rPr>
              <a:t>Ordre :</a:t>
            </a:r>
            <a:endParaRPr lang="fr-FR" sz="2400" dirty="0" smtClean="0"/>
          </a:p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rgbClr val="C00000"/>
                </a:solidFill>
              </a:rPr>
              <a:t>Famille :</a:t>
            </a:r>
            <a:endParaRPr lang="fr-FR" sz="2400" dirty="0" smtClean="0"/>
          </a:p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rgbClr val="C00000"/>
                </a:solidFill>
              </a:rPr>
              <a:t>Genre :</a:t>
            </a:r>
            <a:endParaRPr lang="fr-FR" sz="2400" i="1" dirty="0" smtClean="0"/>
          </a:p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rgbClr val="C00000"/>
                </a:solidFill>
              </a:rPr>
              <a:t>Espèce :</a:t>
            </a:r>
            <a:endParaRPr lang="fr-FR" sz="2400" i="1"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358346" cy="143030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                                    </a:t>
            </a:r>
            <a:r>
              <a:rPr lang="fr-FR" b="1" dirty="0" smtClean="0"/>
              <a:t>Algues brunes: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Algues appartenant à l’</a:t>
            </a:r>
            <a:r>
              <a:rPr lang="fr-FR" dirty="0" smtClean="0">
                <a:solidFill>
                  <a:srgbClr val="FF0000"/>
                </a:solidFill>
              </a:rPr>
              <a:t>embranchement des Chromophycophytes</a:t>
            </a:r>
            <a:r>
              <a:rPr lang="fr-FR" dirty="0" smtClean="0"/>
              <a:t> </a:t>
            </a:r>
            <a:r>
              <a:rPr lang="fr-FR" u="sng" dirty="0" smtClean="0"/>
              <a:t>ou</a:t>
            </a:r>
            <a:r>
              <a:rPr lang="fr-FR" dirty="0" smtClean="0"/>
              <a:t> le </a:t>
            </a:r>
            <a:r>
              <a:rPr lang="fr-FR" dirty="0" smtClean="0">
                <a:solidFill>
                  <a:srgbClr val="FF0000"/>
                </a:solidFill>
              </a:rPr>
              <a:t>phylum des Chromophytes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000240"/>
            <a:ext cx="8786874" cy="4857760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Algues qui possèdent principalement les </a:t>
            </a:r>
            <a:r>
              <a:rPr lang="fr-FR" sz="2800" dirty="0" smtClean="0">
                <a:solidFill>
                  <a:srgbClr val="FF0000"/>
                </a:solidFill>
              </a:rPr>
              <a:t>chlorophylles A et C </a:t>
            </a:r>
            <a:r>
              <a:rPr lang="fr-FR" sz="2800" dirty="0" smtClean="0"/>
              <a:t>et d’autres pigments.</a:t>
            </a:r>
          </a:p>
          <a:p>
            <a:r>
              <a:rPr lang="fr-FR" sz="2800" dirty="0" smtClean="0"/>
              <a:t> Algues en général marines.</a:t>
            </a:r>
          </a:p>
          <a:p>
            <a:r>
              <a:rPr lang="fr-FR" sz="2800" dirty="0" smtClean="0"/>
              <a:t>Cinq classes :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      Chrysophycées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      Diatomophycées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      Xanthophycées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     Eustigmatophyceae</a:t>
            </a:r>
          </a:p>
          <a:p>
            <a:pPr>
              <a:buFont typeface="Wingdings" pitchFamily="2" charset="2"/>
              <a:buChar char="Ø"/>
            </a:pPr>
            <a:r>
              <a:rPr lang="fr-FR" sz="2800" b="1" dirty="0" smtClean="0">
                <a:solidFill>
                  <a:srgbClr val="FF0000"/>
                </a:solidFill>
              </a:rPr>
              <a:t>     </a:t>
            </a:r>
            <a:r>
              <a:rPr lang="fr-FR" sz="2800" b="1" u="sng" dirty="0" smtClean="0">
                <a:solidFill>
                  <a:srgbClr val="FF0000"/>
                </a:solidFill>
              </a:rPr>
              <a:t> Phéophycées: 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800" dirty="0" smtClean="0"/>
              <a:t>La classe la plus importante</a:t>
            </a:r>
            <a:endParaRPr lang="fr-FR" sz="2800" b="1" u="sng" dirty="0" smtClean="0"/>
          </a:p>
          <a:p>
            <a:endParaRPr lang="fr-FR" sz="2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9723"/>
            <a:ext cx="8001893" cy="1144556"/>
          </a:xfrm>
        </p:spPr>
        <p:txBody>
          <a:bodyPr/>
          <a:lstStyle/>
          <a:p>
            <a:pPr algn="ctr"/>
            <a:r>
              <a:rPr lang="fr-FR" b="1" dirty="0" smtClean="0"/>
              <a:t>Les phéophycées (vraies algues brunes)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905000"/>
            <a:ext cx="8858312" cy="4267200"/>
          </a:xfrm>
        </p:spPr>
        <p:txBody>
          <a:bodyPr/>
          <a:lstStyle/>
          <a:p>
            <a:r>
              <a:rPr lang="fr-FR" dirty="0" smtClean="0"/>
              <a:t> 1500 espèces marines allant de quelques millimètres de longueur à plus de 10 mètres.</a:t>
            </a:r>
          </a:p>
          <a:p>
            <a:r>
              <a:rPr lang="fr-FR" dirty="0" smtClean="0"/>
              <a:t>Contiennent de la chlorophylle A et C, et de la fucoxanthine (noire)</a:t>
            </a:r>
          </a:p>
          <a:p>
            <a:r>
              <a:rPr lang="fr-FR" dirty="0" smtClean="0"/>
              <a:t>Toujours pluricellulaires.</a:t>
            </a:r>
            <a:endParaRPr lang="fr-FR" dirty="0"/>
          </a:p>
        </p:txBody>
      </p:sp>
      <p:pic>
        <p:nvPicPr>
          <p:cNvPr id="1026" name="Picture 2" descr="Résultat de recherche d'images pour &quot;phéophycées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286124"/>
            <a:ext cx="4572000" cy="33035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524633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L’espèce: </a:t>
            </a:r>
            <a:r>
              <a:rPr lang="fr-FR" b="1" i="1" u="sng" dirty="0" smtClean="0"/>
              <a:t>Fucus vesiculosus </a:t>
            </a:r>
            <a:endParaRPr lang="fr-FR" u="sng" dirty="0"/>
          </a:p>
        </p:txBody>
      </p:sp>
      <p:pic>
        <p:nvPicPr>
          <p:cNvPr id="17410" name="Picture 2" descr="C:\Users\MY\Desktop\Fucus_2015-09-08_ag_M00101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667000"/>
            <a:ext cx="4643438" cy="4191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0" y="1142984"/>
            <a:ext cx="450059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800" u="sng" dirty="0" smtClean="0">
                <a:solidFill>
                  <a:srgbClr val="FF0000"/>
                </a:solidFill>
              </a:rPr>
              <a:t>Position systématique:</a:t>
            </a:r>
            <a:endParaRPr lang="fr-FR" sz="2800" u="sng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43050"/>
            <a:ext cx="52149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rgbClr val="C00000"/>
                </a:solidFill>
              </a:rPr>
              <a:t>Règne : </a:t>
            </a:r>
            <a:r>
              <a:rPr lang="fr-FR" sz="2400" dirty="0" smtClean="0"/>
              <a:t>Plantae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rgbClr val="C00000"/>
                </a:solidFill>
              </a:rPr>
              <a:t>Embranchement :</a:t>
            </a:r>
            <a:r>
              <a:rPr lang="fr-FR" sz="2400" dirty="0" smtClean="0"/>
              <a:t>Chromophycophytes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rgbClr val="C00000"/>
                </a:solidFill>
              </a:rPr>
              <a:t>Classe :</a:t>
            </a:r>
            <a:r>
              <a:rPr lang="fr-FR" sz="2400" dirty="0" smtClean="0"/>
              <a:t> Phéophycées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rgbClr val="C00000"/>
                </a:solidFill>
              </a:rPr>
              <a:t>Sous classe : </a:t>
            </a:r>
            <a:r>
              <a:rPr lang="fr-FR" sz="2400" dirty="0" smtClean="0"/>
              <a:t>Cyclosporophycidées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rgbClr val="C00000"/>
                </a:solidFill>
              </a:rPr>
              <a:t>Ordre :</a:t>
            </a:r>
            <a:r>
              <a:rPr lang="fr-FR" sz="2400" dirty="0" smtClean="0"/>
              <a:t> Fucales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rgbClr val="C00000"/>
                </a:solidFill>
              </a:rPr>
              <a:t>Famille :</a:t>
            </a:r>
            <a:r>
              <a:rPr lang="fr-FR" sz="2400" dirty="0" smtClean="0"/>
              <a:t> Fucacées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rgbClr val="C00000"/>
                </a:solidFill>
              </a:rPr>
              <a:t>Genre :</a:t>
            </a:r>
            <a:r>
              <a:rPr lang="fr-FR" sz="2400" dirty="0" smtClean="0"/>
              <a:t> </a:t>
            </a:r>
            <a:r>
              <a:rPr lang="fr-FR" sz="2400" i="1" dirty="0" smtClean="0"/>
              <a:t>Fucus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rgbClr val="C00000"/>
                </a:solidFill>
              </a:rPr>
              <a:t>Espèce :</a:t>
            </a:r>
            <a:r>
              <a:rPr lang="fr-FR" sz="2400" dirty="0" smtClean="0"/>
              <a:t> </a:t>
            </a:r>
            <a:r>
              <a:rPr lang="fr-FR" sz="2400" i="1" u="sng" dirty="0" smtClean="0"/>
              <a:t>Fucus </a:t>
            </a:r>
            <a:r>
              <a:rPr lang="fr-FR" sz="2400" i="1" u="sng" dirty="0" err="1" smtClean="0"/>
              <a:t>vesiculosus</a:t>
            </a:r>
            <a:endParaRPr lang="fr-FR" sz="2400" i="1"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596071"/>
          </a:xfrm>
        </p:spPr>
        <p:txBody>
          <a:bodyPr/>
          <a:lstStyle/>
          <a:p>
            <a:r>
              <a:rPr lang="fr-FR" b="1" dirty="0" smtClean="0"/>
              <a:t>L’espèce: </a:t>
            </a:r>
            <a:r>
              <a:rPr lang="fr-FR" b="1" i="1" dirty="0" smtClean="0"/>
              <a:t>Fucus vesiculosus</a:t>
            </a:r>
            <a:r>
              <a:rPr lang="fr-FR" b="1" i="1" u="sng" dirty="0" smtClean="0"/>
              <a:t>  </a:t>
            </a:r>
            <a:endParaRPr lang="fr-FR" b="1" i="1" u="sng" dirty="0"/>
          </a:p>
        </p:txBody>
      </p:sp>
      <p:pic>
        <p:nvPicPr>
          <p:cNvPr id="16386" name="Picture 2" descr="C:\Users\MY\Desktop\fucus-vesiculeu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4181562" cy="3162306"/>
          </a:xfrm>
          <a:prstGeom prst="rect">
            <a:avLst/>
          </a:prstGeom>
          <a:noFill/>
        </p:spPr>
      </p:pic>
      <p:pic>
        <p:nvPicPr>
          <p:cNvPr id="16390" name="Picture 6" descr="Résultat de recherche d'images pour &quot;fucus vésiculeux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3300" y="3428999"/>
            <a:ext cx="5600700" cy="3429001"/>
          </a:xfrm>
          <a:prstGeom prst="rect">
            <a:avLst/>
          </a:prstGeom>
          <a:noFill/>
        </p:spPr>
      </p:pic>
      <p:sp>
        <p:nvSpPr>
          <p:cNvPr id="7" name="Ellipse 6"/>
          <p:cNvSpPr/>
          <p:nvPr/>
        </p:nvSpPr>
        <p:spPr>
          <a:xfrm>
            <a:off x="5572132" y="4000504"/>
            <a:ext cx="857256" cy="857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857488" y="2357430"/>
            <a:ext cx="57150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 rot="10800000" flipV="1">
            <a:off x="3357554" y="2428868"/>
            <a:ext cx="2071702" cy="214314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16200000" flipH="1">
            <a:off x="4929190" y="2928934"/>
            <a:ext cx="1571636" cy="571504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rot="5400000" flipH="1" flipV="1">
            <a:off x="5393537" y="2178835"/>
            <a:ext cx="285752" cy="214314"/>
          </a:xfrm>
          <a:prstGeom prst="line">
            <a:avLst/>
          </a:prstGeom>
          <a:ln w="28575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5643570" y="1857364"/>
            <a:ext cx="3071834" cy="7571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400" dirty="0" smtClean="0"/>
              <a:t>Vésicules aérifères ou flotteurs</a:t>
            </a:r>
            <a:endParaRPr lang="fr-FR" sz="2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285720" y="4572008"/>
            <a:ext cx="314327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 smtClean="0"/>
              <a:t>Le thalle est un </a:t>
            </a:r>
            <a:r>
              <a:rPr lang="fr-FR" sz="2400" dirty="0" err="1" smtClean="0"/>
              <a:t>cladomothalle</a:t>
            </a:r>
            <a:r>
              <a:rPr lang="fr-FR" sz="2400" dirty="0" smtClean="0"/>
              <a:t> fucoïde</a:t>
            </a:r>
            <a:endParaRPr lang="fr-FR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810385"/>
          </a:xfrm>
        </p:spPr>
        <p:txBody>
          <a:bodyPr/>
          <a:lstStyle/>
          <a:p>
            <a:r>
              <a:rPr lang="fr-FR" b="1" dirty="0" smtClean="0"/>
              <a:t>Reproduction</a:t>
            </a:r>
            <a:endParaRPr lang="fr-FR" b="1" dirty="0"/>
          </a:p>
        </p:txBody>
      </p:sp>
      <p:pic>
        <p:nvPicPr>
          <p:cNvPr id="18434" name="Picture 2" descr="Résultat de recherche d'images pour &quot;fucus vésiculosus receptacles&quot;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5695441" cy="4267200"/>
          </a:xfrm>
          <a:prstGeom prst="rect">
            <a:avLst/>
          </a:prstGeom>
          <a:noFill/>
        </p:spPr>
      </p:pic>
      <p:sp>
        <p:nvSpPr>
          <p:cNvPr id="5" name="Ellipse 4"/>
          <p:cNvSpPr/>
          <p:nvPr/>
        </p:nvSpPr>
        <p:spPr>
          <a:xfrm>
            <a:off x="3214678" y="2500306"/>
            <a:ext cx="1928826" cy="1785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857884" y="1643050"/>
            <a:ext cx="307183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 smtClean="0"/>
              <a:t>Aux extrémités:</a:t>
            </a:r>
          </a:p>
          <a:p>
            <a:pPr>
              <a:lnSpc>
                <a:spcPct val="90000"/>
              </a:lnSpc>
            </a:pPr>
            <a:r>
              <a:rPr lang="fr-FR" sz="2400" dirty="0" smtClean="0"/>
              <a:t>Des ronflements sexuels qui sont les </a:t>
            </a:r>
            <a:r>
              <a:rPr lang="fr-FR" sz="2400" dirty="0" smtClean="0">
                <a:solidFill>
                  <a:srgbClr val="FF0000"/>
                </a:solidFill>
              </a:rPr>
              <a:t>réceptacles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857884" y="4000504"/>
            <a:ext cx="307183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 smtClean="0"/>
              <a:t>Chaque réceptacle contient plusieurs </a:t>
            </a:r>
            <a:r>
              <a:rPr lang="fr-FR" sz="2400" dirty="0" smtClean="0">
                <a:solidFill>
                  <a:srgbClr val="FF0000"/>
                </a:solidFill>
              </a:rPr>
              <a:t>conceptacles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3638" t="30477" r="24486" b="20898"/>
          <a:stretch>
            <a:fillRect/>
          </a:stretch>
        </p:blipFill>
        <p:spPr bwMode="auto">
          <a:xfrm>
            <a:off x="0" y="571480"/>
            <a:ext cx="6715193" cy="477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85720" y="5643578"/>
            <a:ext cx="857256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 smtClean="0"/>
              <a:t>Observation microscopique d’une coupe transversale d’un réceptacle femelle de </a:t>
            </a:r>
            <a:r>
              <a:rPr lang="fr-FR" sz="2400" i="1" dirty="0" smtClean="0"/>
              <a:t>Fucus</a:t>
            </a:r>
            <a:r>
              <a:rPr lang="fr-FR" sz="2400" dirty="0" smtClean="0"/>
              <a:t> </a:t>
            </a:r>
            <a:r>
              <a:rPr lang="fr-FR" sz="2400" b="1" i="1" dirty="0" smtClean="0"/>
              <a:t>vesiculosus</a:t>
            </a:r>
            <a:r>
              <a:rPr lang="fr-FR" sz="2400" b="1" i="1" u="sng" dirty="0" smtClean="0"/>
              <a:t> 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4214818"/>
            <a:ext cx="2571768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1571612"/>
            <a:ext cx="714380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500298" y="4071942"/>
            <a:ext cx="357190" cy="28575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>
            <a:stCxn id="4" idx="1"/>
          </p:cNvCxnSpPr>
          <p:nvPr/>
        </p:nvCxnSpPr>
        <p:spPr>
          <a:xfrm rot="10800000" flipH="1" flipV="1">
            <a:off x="0" y="2958675"/>
            <a:ext cx="928662" cy="41696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10800000">
            <a:off x="642910" y="1857364"/>
            <a:ext cx="785818" cy="35719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rot="10800000" flipV="1">
            <a:off x="2071670" y="357166"/>
            <a:ext cx="2857520" cy="1428760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10800000" flipV="1">
            <a:off x="4429124" y="1071546"/>
            <a:ext cx="2428892" cy="1285884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929190" y="0"/>
            <a:ext cx="250033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 smtClean="0"/>
              <a:t>Conceptacle mure</a:t>
            </a:r>
            <a:endParaRPr lang="fr-FR" sz="2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6858016" y="857232"/>
            <a:ext cx="228598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 smtClean="0"/>
              <a:t>Jeune conceptacle</a:t>
            </a:r>
            <a:endParaRPr lang="fr-FR" sz="2400" dirty="0"/>
          </a:p>
        </p:txBody>
      </p:sp>
      <p:cxnSp>
        <p:nvCxnSpPr>
          <p:cNvPr id="19" name="Connecteur droit avec flèche 18"/>
          <p:cNvCxnSpPr>
            <a:endCxn id="8" idx="0"/>
          </p:cNvCxnSpPr>
          <p:nvPr/>
        </p:nvCxnSpPr>
        <p:spPr>
          <a:xfrm rot="10800000" flipV="1">
            <a:off x="2678894" y="3714752"/>
            <a:ext cx="4179123" cy="357190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6929454" y="3500438"/>
            <a:ext cx="192882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 smtClean="0"/>
              <a:t>Ostiole</a:t>
            </a:r>
            <a:endParaRPr lang="fr-FR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667509"/>
          </a:xfrm>
        </p:spPr>
        <p:txBody>
          <a:bodyPr/>
          <a:lstStyle/>
          <a:p>
            <a:r>
              <a:rPr lang="fr-FR" dirty="0" smtClean="0"/>
              <a:t>Conceptacle femelle </a:t>
            </a:r>
            <a:endParaRPr lang="fr-F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1378" y="1000108"/>
            <a:ext cx="8512436" cy="52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71472" y="1500174"/>
            <a:ext cx="1571636" cy="642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00034" y="2285992"/>
            <a:ext cx="1357322" cy="2143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572264" y="1785926"/>
            <a:ext cx="164307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b="1" dirty="0" smtClean="0"/>
              <a:t>Epiderme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6715140" y="4786322"/>
            <a:ext cx="142876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b="1" dirty="0" smtClean="0"/>
              <a:t>(oogone)</a:t>
            </a:r>
            <a:endParaRPr lang="fr-FR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 rot="10800000" flipV="1">
            <a:off x="2786050" y="1571612"/>
            <a:ext cx="571504" cy="428628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3357554" y="1571612"/>
            <a:ext cx="3143272" cy="1588"/>
          </a:xfrm>
          <a:prstGeom prst="line">
            <a:avLst/>
          </a:prstGeom>
          <a:ln w="6350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500826" y="1357298"/>
            <a:ext cx="150019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dirty="0" smtClean="0"/>
              <a:t>Ostiole</a:t>
            </a:r>
            <a:endParaRPr lang="fr-FR" sz="2000" dirty="0"/>
          </a:p>
        </p:txBody>
      </p:sp>
      <p:sp>
        <p:nvSpPr>
          <p:cNvPr id="19" name="Rectangle 18"/>
          <p:cNvSpPr/>
          <p:nvPr/>
        </p:nvSpPr>
        <p:spPr>
          <a:xfrm>
            <a:off x="4071934" y="1643050"/>
            <a:ext cx="1714512" cy="71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0" y="62865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000" b="1" dirty="0" smtClean="0"/>
              <a:t>Observation microscopique d’un conceptacle femelle de</a:t>
            </a:r>
            <a:r>
              <a:rPr lang="fr-FR" sz="2000" b="1" i="1" dirty="0" smtClean="0"/>
              <a:t> Fucus</a:t>
            </a:r>
            <a:r>
              <a:rPr lang="fr-FR" sz="2000" b="1" dirty="0" smtClean="0"/>
              <a:t> </a:t>
            </a:r>
            <a:r>
              <a:rPr lang="fr-FR" sz="2000" b="1" i="1" dirty="0" err="1" smtClean="0"/>
              <a:t>vesiculosus</a:t>
            </a:r>
            <a:r>
              <a:rPr lang="fr-FR" sz="2000" b="1" dirty="0" smtClean="0"/>
              <a:t> </a:t>
            </a:r>
            <a:endParaRPr lang="fr-FR" sz="2000" b="1" dirty="0"/>
          </a:p>
        </p:txBody>
      </p:sp>
      <p:cxnSp>
        <p:nvCxnSpPr>
          <p:cNvPr id="23" name="Connecteur droit avec flèche 22"/>
          <p:cNvCxnSpPr/>
          <p:nvPr/>
        </p:nvCxnSpPr>
        <p:spPr>
          <a:xfrm rot="10800000">
            <a:off x="5072066" y="2000240"/>
            <a:ext cx="1428760" cy="1588"/>
          </a:xfrm>
          <a:prstGeom prst="straightConnector1">
            <a:avLst/>
          </a:prstGeom>
          <a:ln w="9525">
            <a:solidFill>
              <a:srgbClr val="FF0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rot="10800000">
            <a:off x="5857884" y="2571744"/>
            <a:ext cx="714380" cy="1588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rot="10800000" flipV="1">
            <a:off x="4929190" y="3571876"/>
            <a:ext cx="1571636" cy="500066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rot="10800000">
            <a:off x="6000760" y="4071942"/>
            <a:ext cx="500066" cy="1588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rot="10800000" flipV="1">
            <a:off x="4286248" y="4643446"/>
            <a:ext cx="2214578" cy="142876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2107" y="1"/>
            <a:ext cx="6859786" cy="642918"/>
          </a:xfrm>
        </p:spPr>
        <p:txBody>
          <a:bodyPr>
            <a:normAutofit/>
          </a:bodyPr>
          <a:lstStyle/>
          <a:p>
            <a:r>
              <a:rPr lang="fr-FR" dirty="0" smtClean="0"/>
              <a:t>Conceptacle </a:t>
            </a:r>
            <a:r>
              <a:rPr lang="fr-FR" dirty="0" smtClean="0"/>
              <a:t>mâle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734" y="857232"/>
            <a:ext cx="887777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14282" y="6072206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000" b="1" dirty="0" smtClean="0"/>
              <a:t>Observation microscopique d’un conceptacle </a:t>
            </a:r>
            <a:r>
              <a:rPr lang="fr-FR" sz="2000" b="1" dirty="0" smtClean="0"/>
              <a:t>mâle </a:t>
            </a:r>
            <a:r>
              <a:rPr lang="fr-FR" sz="2000" b="1" dirty="0" smtClean="0"/>
              <a:t>de</a:t>
            </a:r>
            <a:r>
              <a:rPr lang="fr-FR" sz="2000" b="1" i="1" dirty="0" smtClean="0"/>
              <a:t> Fucus</a:t>
            </a:r>
            <a:r>
              <a:rPr lang="fr-FR" sz="2000" b="1" dirty="0" smtClean="0"/>
              <a:t> </a:t>
            </a:r>
            <a:r>
              <a:rPr lang="fr-FR" sz="2000" b="1" i="1" dirty="0" err="1" smtClean="0"/>
              <a:t>vesiculosus</a:t>
            </a:r>
            <a:r>
              <a:rPr lang="fr-FR" sz="2000" b="1" dirty="0" smtClean="0"/>
              <a:t> </a:t>
            </a:r>
            <a:endParaRPr lang="fr-FR" sz="20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929454" y="3357562"/>
            <a:ext cx="192882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1600" b="1" dirty="0" smtClean="0">
                <a:solidFill>
                  <a:srgbClr val="002060"/>
                </a:solidFill>
              </a:rPr>
              <a:t>( anthéridie)</a:t>
            </a:r>
            <a:endParaRPr lang="fr-FR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1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</TotalTime>
  <Words>227</Words>
  <Application>Microsoft Office PowerPoint</Application>
  <PresentationFormat>Affichage à l'écran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Thème1</vt:lpstr>
      <vt:lpstr>TP 2:  Algues brunes (Chromophycophytes)</vt:lpstr>
      <vt:lpstr>                                     Algues brunes:  Algues appartenant à l’embranchement des Chromophycophytes ou le phylum des Chromophytes</vt:lpstr>
      <vt:lpstr>Les phéophycées (vraies algues brunes)</vt:lpstr>
      <vt:lpstr>L’espèce: Fucus vesiculosus </vt:lpstr>
      <vt:lpstr>L’espèce: Fucus vesiculosus  </vt:lpstr>
      <vt:lpstr>Reproduction</vt:lpstr>
      <vt:lpstr>Présentation PowerPoint</vt:lpstr>
      <vt:lpstr>Conceptacle femelle </vt:lpstr>
      <vt:lpstr>Conceptacle mâle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 2:  Algues brunes</dc:title>
  <dc:creator>MY</dc:creator>
  <cp:lastModifiedBy>hp</cp:lastModifiedBy>
  <cp:revision>36</cp:revision>
  <dcterms:created xsi:type="dcterms:W3CDTF">2017-03-04T11:19:41Z</dcterms:created>
  <dcterms:modified xsi:type="dcterms:W3CDTF">2019-03-05T19:06:29Z</dcterms:modified>
</cp:coreProperties>
</file>