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0" r:id="rId6"/>
    <p:sldId id="279" r:id="rId7"/>
    <p:sldId id="283" r:id="rId8"/>
    <p:sldId id="284" r:id="rId9"/>
    <p:sldId id="294" r:id="rId10"/>
    <p:sldId id="281" r:id="rId11"/>
    <p:sldId id="290" r:id="rId12"/>
    <p:sldId id="273" r:id="rId13"/>
    <p:sldId id="282" r:id="rId14"/>
    <p:sldId id="274" r:id="rId15"/>
    <p:sldId id="292" r:id="rId16"/>
    <p:sldId id="286" r:id="rId17"/>
    <p:sldId id="295" r:id="rId18"/>
    <p:sldId id="287" r:id="rId19"/>
    <p:sldId id="288" r:id="rId20"/>
    <p:sldId id="263" r:id="rId21"/>
    <p:sldId id="296" r:id="rId22"/>
    <p:sldId id="262" r:id="rId23"/>
    <p:sldId id="293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3" autoAdjust="0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fr-FR"/>
              <a:pPr/>
              <a:t>19/02/2020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Cliquez pour modifier le style du titre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fr-FR"/>
              <a:pPr/>
              <a:t>19/02/2020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pPr/>
              <a:t>‹N°›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11783043" cy="2667000"/>
          </a:xfr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652825"/>
                </a:solidFill>
                <a:latin typeface="Corbel"/>
              </a:rPr>
              <a:t>TP 1: Les Cyanophytes</a:t>
            </a:r>
            <a:br>
              <a:rPr lang="fr-FR" b="1" dirty="0">
                <a:solidFill>
                  <a:srgbClr val="652825"/>
                </a:solidFill>
                <a:latin typeface="Corbel"/>
              </a:rPr>
            </a:br>
            <a:r>
              <a:rPr lang="fr-FR" b="1" dirty="0">
                <a:solidFill>
                  <a:srgbClr val="652825"/>
                </a:solidFill>
                <a:latin typeface="Corbel"/>
              </a:rPr>
              <a:t> (Cyanobactéries ou Algues bleues)</a:t>
            </a:r>
            <a:endParaRPr lang="fr-FR" sz="6000" b="1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6246" y="6000768"/>
            <a:ext cx="2800312" cy="857232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000" b="0" i="0" dirty="0">
                <a:solidFill>
                  <a:srgbClr val="652825"/>
                </a:solidFill>
              </a:rPr>
              <a:t>Par: Mme BOUCHOUKH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36495" y="0"/>
            <a:ext cx="119523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Travaux pratiques de Botanique                                                                          TC- SNV   2</a:t>
            </a:r>
            <a:r>
              <a:rPr lang="fr-FR" sz="2400" baseline="30000" dirty="0"/>
              <a:t>ème</a:t>
            </a:r>
            <a:r>
              <a:rPr lang="fr-FR" sz="2400" dirty="0"/>
              <a:t> LMD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96" y="189723"/>
            <a:ext cx="11358642" cy="81038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Reproduction asexuée :</a:t>
            </a:r>
            <a:r>
              <a:rPr lang="fr-FR" u="sng" dirty="0">
                <a:solidFill>
                  <a:srgbClr val="C00000"/>
                </a:solidFill>
              </a:rPr>
              <a:t> une simple division binaire des  cellules végétatives</a:t>
            </a:r>
          </a:p>
        </p:txBody>
      </p:sp>
      <p:pic>
        <p:nvPicPr>
          <p:cNvPr id="30722" name="Picture 2" descr="http://www.athenapub.com/aria1/mid/md_cyanobacter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288" y="1643050"/>
            <a:ext cx="5715000" cy="4524375"/>
          </a:xfrm>
          <a:prstGeom prst="rect">
            <a:avLst/>
          </a:prstGeom>
          <a:noFill/>
        </p:spPr>
      </p:pic>
      <p:pic>
        <p:nvPicPr>
          <p:cNvPr id="30724" name="Picture 4" descr="Image associée"/>
          <p:cNvPicPr>
            <a:picLocks noChangeAspect="1" noChangeArrowheads="1"/>
          </p:cNvPicPr>
          <p:nvPr/>
        </p:nvPicPr>
        <p:blipFill>
          <a:blip r:embed="rId3"/>
          <a:srcRect r="42518" b="44997"/>
          <a:stretch>
            <a:fillRect/>
          </a:stretch>
        </p:blipFill>
        <p:spPr bwMode="auto">
          <a:xfrm>
            <a:off x="879438" y="1643050"/>
            <a:ext cx="2857520" cy="4500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52" y="214290"/>
            <a:ext cx="10515599" cy="619923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3600" b="0" i="0" spc="-30" dirty="0">
                <a:solidFill>
                  <a:srgbClr val="C00000"/>
                </a:solidFill>
                <a:latin typeface="Corbel"/>
                <a:ea typeface="+mj-ea"/>
                <a:cs typeface="+mj-cs"/>
              </a:rPr>
              <a:t>Reproduction  asexuée :  </a:t>
            </a:r>
            <a:r>
              <a:rPr lang="fr-FR" u="sng" spc="-30" dirty="0">
                <a:solidFill>
                  <a:srgbClr val="C00000"/>
                </a:solidFill>
                <a:latin typeface="Corbel"/>
              </a:rPr>
              <a:t>1</a:t>
            </a:r>
            <a:r>
              <a:rPr lang="fr-FR" sz="3600" b="0" i="0" u="sng" spc="-30" dirty="0">
                <a:solidFill>
                  <a:srgbClr val="C00000"/>
                </a:solidFill>
                <a:latin typeface="Corbel"/>
                <a:ea typeface="+mj-ea"/>
                <a:cs typeface="+mj-cs"/>
              </a:rPr>
              <a:t> – Fragmentation par hormogonies</a:t>
            </a:r>
          </a:p>
        </p:txBody>
      </p:sp>
      <p:pic>
        <p:nvPicPr>
          <p:cNvPr id="13314" name="Picture 2" descr="http://cyanobacteries.pagesperso-orange.fr/images/Taxonomie/nostoc_sp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1000108"/>
            <a:ext cx="2695575" cy="1933576"/>
          </a:xfrm>
          <a:prstGeom prst="rect">
            <a:avLst/>
          </a:prstGeom>
          <a:noFill/>
        </p:spPr>
      </p:pic>
      <p:pic>
        <p:nvPicPr>
          <p:cNvPr id="13316" name="Picture 4" descr="http://cyanobacteries.pagesperso-orange.fr/images/Taxonomie/nostoc_hormogon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38" y="1000108"/>
            <a:ext cx="2909511" cy="1943101"/>
          </a:xfrm>
          <a:prstGeom prst="rect">
            <a:avLst/>
          </a:prstGeom>
          <a:noFill/>
        </p:spPr>
      </p:pic>
      <p:pic>
        <p:nvPicPr>
          <p:cNvPr id="13318" name="Picture 6" descr="http://cyanobacteries.pagesperso-orange.fr/images/Taxonomie/nostoc_n&amp;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4742" y="1000108"/>
            <a:ext cx="2500330" cy="18859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3071810"/>
            <a:ext cx="119745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 Cellules végétatives ou </a:t>
            </a:r>
            <a:r>
              <a:rPr lang="fr-FR" sz="2400" dirty="0" err="1"/>
              <a:t>akinètes</a:t>
            </a:r>
            <a:r>
              <a:rPr lang="fr-FR" sz="2400" dirty="0"/>
              <a:t>                 Hormogonies                                        nouveaux filaments </a:t>
            </a:r>
          </a:p>
        </p:txBody>
      </p:sp>
      <p:pic>
        <p:nvPicPr>
          <p:cNvPr id="9" name="Image 8" descr="http://vdsciences.e-monsite.com/medias/images/sans-titre-420.png"/>
          <p:cNvPicPr/>
          <p:nvPr/>
        </p:nvPicPr>
        <p:blipFill>
          <a:blip r:embed="rId5"/>
          <a:srcRect l="71837" t="1629" r="11818" b="22899"/>
          <a:stretch>
            <a:fillRect/>
          </a:stretch>
        </p:blipFill>
        <p:spPr bwMode="auto">
          <a:xfrm rot="16200000">
            <a:off x="4808528" y="3000372"/>
            <a:ext cx="17145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9"/>
          <p:cNvSpPr/>
          <p:nvPr/>
        </p:nvSpPr>
        <p:spPr>
          <a:xfrm>
            <a:off x="2951140" y="1928802"/>
            <a:ext cx="1357322" cy="2143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7523172" y="1928802"/>
            <a:ext cx="785818" cy="2143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51140" y="2214554"/>
            <a:ext cx="14287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Germination</a:t>
            </a: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pc="-30" dirty="0">
                <a:solidFill>
                  <a:srgbClr val="C00000"/>
                </a:solidFill>
              </a:rPr>
              <a:t>Reproduction  asexuée : </a:t>
            </a:r>
            <a:r>
              <a:rPr lang="fr-FR" u="sng" spc="-30" dirty="0">
                <a:solidFill>
                  <a:srgbClr val="C00000"/>
                </a:solidFill>
              </a:rPr>
              <a:t>2- Par coccospores (endospores ou exospores )</a:t>
            </a:r>
            <a:endParaRPr lang="fr-FR" u="sng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Image associé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60763" y="2290762"/>
            <a:ext cx="50673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8528" y="4572008"/>
            <a:ext cx="85725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 genre </a:t>
            </a:r>
            <a:r>
              <a:rPr lang="fr-FR" b="1" i="1" dirty="0">
                <a:solidFill>
                  <a:srgbClr val="C00000"/>
                </a:solidFill>
              </a:rPr>
              <a:t>Nostoc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2672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fr-FR" b="1" u="sng" dirty="0">
                <a:solidFill>
                  <a:srgbClr val="C00000"/>
                </a:solidFill>
              </a:rPr>
              <a:t>Position systématique :</a:t>
            </a:r>
            <a:endParaRPr lang="fr-FR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dirty="0"/>
              <a:t>Règne :</a:t>
            </a:r>
            <a:r>
              <a:rPr lang="fr-FR" b="1" dirty="0"/>
              <a:t> </a:t>
            </a:r>
            <a:r>
              <a:rPr lang="fr-FR" b="1" dirty="0" err="1"/>
              <a:t>Bacteria</a:t>
            </a:r>
            <a:endParaRPr lang="fr-FR" dirty="0"/>
          </a:p>
          <a:p>
            <a:pPr>
              <a:buNone/>
            </a:pPr>
            <a:r>
              <a:rPr lang="fr-FR" dirty="0"/>
              <a:t>Embranchement </a:t>
            </a:r>
            <a:r>
              <a:rPr lang="fr-FR" b="1" dirty="0"/>
              <a:t>: Cyanophytes (ou Cyanoschizophytes)</a:t>
            </a:r>
            <a:endParaRPr lang="fr-FR" dirty="0"/>
          </a:p>
          <a:p>
            <a:pPr>
              <a:buNone/>
            </a:pPr>
            <a:r>
              <a:rPr lang="fr-FR" dirty="0"/>
              <a:t>Classe :</a:t>
            </a:r>
            <a:r>
              <a:rPr lang="fr-FR" b="1" dirty="0"/>
              <a:t> Cyanophycées</a:t>
            </a:r>
            <a:endParaRPr lang="fr-FR" dirty="0"/>
          </a:p>
          <a:p>
            <a:pPr>
              <a:buNone/>
            </a:pPr>
            <a:r>
              <a:rPr lang="fr-FR" dirty="0"/>
              <a:t>Sous-classe :</a:t>
            </a:r>
            <a:r>
              <a:rPr lang="fr-FR" b="1" dirty="0"/>
              <a:t> Hormogonophycidées</a:t>
            </a:r>
            <a:endParaRPr lang="fr-FR" dirty="0"/>
          </a:p>
          <a:p>
            <a:pPr>
              <a:buNone/>
            </a:pPr>
            <a:r>
              <a:rPr lang="fr-FR" dirty="0"/>
              <a:t>Ordre</a:t>
            </a:r>
            <a:r>
              <a:rPr lang="fr-FR" b="1" dirty="0"/>
              <a:t> : Nostocales</a:t>
            </a:r>
            <a:endParaRPr lang="fr-FR" dirty="0"/>
          </a:p>
          <a:p>
            <a:pPr>
              <a:buNone/>
            </a:pPr>
            <a:r>
              <a:rPr lang="fr-FR" dirty="0"/>
              <a:t>Famille :</a:t>
            </a:r>
            <a:r>
              <a:rPr lang="fr-FR" b="1" dirty="0"/>
              <a:t> Nostocacées</a:t>
            </a:r>
            <a:endParaRPr lang="fr-FR" dirty="0"/>
          </a:p>
          <a:p>
            <a:pPr>
              <a:buNone/>
            </a:pPr>
            <a:r>
              <a:rPr lang="fr-FR" dirty="0"/>
              <a:t>Genre : </a:t>
            </a:r>
            <a:r>
              <a:rPr lang="fr-FR" b="1" i="1" dirty="0"/>
              <a:t>Nostoc</a:t>
            </a:r>
            <a:endParaRPr lang="fr-FR" dirty="0"/>
          </a:p>
          <a:p>
            <a:endParaRPr lang="fr-FR" dirty="0"/>
          </a:p>
        </p:txBody>
      </p:sp>
      <p:pic>
        <p:nvPicPr>
          <p:cNvPr id="6" name="Picture 2" descr="http://cyanobacteries.pagesperso-orange.fr/images/Taxonomie/nostoc_colony_large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48" y="2214554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FF0000"/>
                </a:solidFill>
              </a:rPr>
              <a:t>Nostoc</a:t>
            </a:r>
          </a:p>
        </p:txBody>
      </p:sp>
      <p:pic>
        <p:nvPicPr>
          <p:cNvPr id="1026" name="Picture 2" descr="Résultat de recherche d'images pour &quot;nostoc sp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02" y="1285840"/>
            <a:ext cx="5929354" cy="47434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5072098" cy="12159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400" dirty="0"/>
              <a:t>Les </a:t>
            </a:r>
            <a:r>
              <a:rPr lang="fr-FR" sz="2400" dirty="0">
                <a:solidFill>
                  <a:srgbClr val="C00000"/>
                </a:solidFill>
              </a:rPr>
              <a:t>filaments </a:t>
            </a:r>
            <a:r>
              <a:rPr lang="fr-FR" sz="2400" dirty="0"/>
              <a:t>de Nostoc sont </a:t>
            </a:r>
            <a:r>
              <a:rPr lang="fr-FR" sz="2400" dirty="0">
                <a:solidFill>
                  <a:srgbClr val="C00000"/>
                </a:solidFill>
              </a:rPr>
              <a:t>hétérocystés</a:t>
            </a:r>
            <a:r>
              <a:rPr lang="fr-FR" sz="2400" dirty="0"/>
              <a:t>: présence d’</a:t>
            </a:r>
            <a:r>
              <a:rPr lang="fr-FR" sz="2400" dirty="0" err="1">
                <a:solidFill>
                  <a:srgbClr val="C00000"/>
                </a:solidFill>
              </a:rPr>
              <a:t>hétérocystes</a:t>
            </a:r>
            <a:r>
              <a:rPr lang="fr-FR" sz="2400" dirty="0"/>
              <a:t> intercalaires ou terminaux</a:t>
            </a:r>
          </a:p>
        </p:txBody>
      </p:sp>
      <p:pic>
        <p:nvPicPr>
          <p:cNvPr id="35842" name="Picture 2" descr="Résultat de recherche d'images pour &quot;hétérocystes nostoc&quot;"/>
          <p:cNvPicPr>
            <a:picLocks noChangeAspect="1" noChangeArrowheads="1"/>
          </p:cNvPicPr>
          <p:nvPr/>
        </p:nvPicPr>
        <p:blipFill>
          <a:blip r:embed="rId2"/>
          <a:srcRect l="35043" t="12895" r="41104"/>
          <a:stretch>
            <a:fillRect/>
          </a:stretch>
        </p:blipFill>
        <p:spPr bwMode="auto">
          <a:xfrm>
            <a:off x="808000" y="1643050"/>
            <a:ext cx="2871945" cy="4791148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 rot="5400000">
            <a:off x="3130529" y="4035429"/>
            <a:ext cx="35719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80032" y="285728"/>
            <a:ext cx="650085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/>
              <a:t>Chez les plus longs filaments, Les </a:t>
            </a:r>
            <a:r>
              <a:rPr lang="fr-FR" sz="2400" dirty="0">
                <a:solidFill>
                  <a:srgbClr val="C00000"/>
                </a:solidFill>
              </a:rPr>
              <a:t>akinètes</a:t>
            </a:r>
            <a:r>
              <a:rPr lang="fr-FR" sz="2400" dirty="0"/>
              <a:t>, quand ils existent, sont en position intermédiaire entre deux hétérocystes </a:t>
            </a:r>
          </a:p>
        </p:txBody>
      </p:sp>
      <p:pic>
        <p:nvPicPr>
          <p:cNvPr id="10" name="Image 9" descr="C:\Users\MY\Desktop\image-513.png"/>
          <p:cNvPicPr/>
          <p:nvPr/>
        </p:nvPicPr>
        <p:blipFill>
          <a:blip r:embed="rId3"/>
          <a:srcRect l="6871" r="3244" b="9585"/>
          <a:stretch>
            <a:fillRect/>
          </a:stretch>
        </p:blipFill>
        <p:spPr bwMode="auto">
          <a:xfrm>
            <a:off x="6808792" y="1714488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rot="10800000">
            <a:off x="2165322" y="507207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51140" y="4857760"/>
            <a:ext cx="26432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Cellule végétative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0" y="6215082"/>
            <a:ext cx="616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000" b="1" dirty="0">
                <a:solidFill>
                  <a:schemeClr val="tx2"/>
                </a:solidFill>
              </a:rPr>
              <a:t>Dessin schématique d’un filament  de </a:t>
            </a:r>
            <a:r>
              <a:rPr lang="fr-FR" sz="2000" b="1" i="1" dirty="0">
                <a:solidFill>
                  <a:schemeClr val="tx2"/>
                </a:solidFill>
              </a:rPr>
              <a:t>Nostoc</a:t>
            </a:r>
          </a:p>
        </p:txBody>
      </p:sp>
      <p:pic>
        <p:nvPicPr>
          <p:cNvPr id="5" name="Picture 2" descr="Résultat de recherche d'images pour &quot;hétérocystes nostoc&quot;"/>
          <p:cNvPicPr>
            <a:picLocks noChangeAspect="1" noChangeArrowheads="1"/>
          </p:cNvPicPr>
          <p:nvPr/>
        </p:nvPicPr>
        <p:blipFill>
          <a:blip r:embed="rId2"/>
          <a:srcRect l="35043" t="12895" r="41104"/>
          <a:stretch>
            <a:fillRect/>
          </a:stretch>
        </p:blipFill>
        <p:spPr bwMode="auto">
          <a:xfrm>
            <a:off x="1093752" y="1071546"/>
            <a:ext cx="2871945" cy="47911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65454" y="3643314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2665388" y="3786190"/>
            <a:ext cx="142876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2236760" y="3786190"/>
            <a:ext cx="428628" cy="214314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2737644" y="3428206"/>
            <a:ext cx="685800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65850" y="1000108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2400" b="1" u="sng" dirty="0"/>
              <a:t>Position systématique :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Règne :…………………..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Embranchement </a:t>
            </a:r>
            <a:r>
              <a:rPr lang="fr-FR" sz="2400" b="1" dirty="0"/>
              <a:t>: Cyanophytes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Classe :…………………….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Sous-classe :</a:t>
            </a:r>
            <a:r>
              <a:rPr lang="fr-FR" sz="2400" b="1" dirty="0"/>
              <a:t> Hormogonophycidées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Ordre</a:t>
            </a:r>
            <a:r>
              <a:rPr lang="fr-FR" sz="2400" b="1" dirty="0"/>
              <a:t> : Nostocales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Famille :…………………….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Genre : ……………….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3415487" y="3536157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>
            <a:off x="2451074" y="4500570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Le genre </a:t>
            </a:r>
            <a:r>
              <a:rPr lang="en-US" b="1" i="1" dirty="0">
                <a:solidFill>
                  <a:srgbClr val="C00000"/>
                </a:solidFill>
              </a:rPr>
              <a:t>Oscillatoria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496" y="1714488"/>
            <a:ext cx="6092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2400" b="1" u="sng" dirty="0">
                <a:solidFill>
                  <a:srgbClr val="C00000"/>
                </a:solidFill>
              </a:rPr>
              <a:t>Position systématique :</a:t>
            </a:r>
            <a:endParaRPr lang="fr-FR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Règne :</a:t>
            </a:r>
            <a:r>
              <a:rPr lang="fr-FR" sz="2400" b="1" dirty="0"/>
              <a:t> </a:t>
            </a:r>
            <a:r>
              <a:rPr lang="fr-FR" sz="2400" b="1" dirty="0" err="1"/>
              <a:t>Bacteria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Embranchement </a:t>
            </a:r>
            <a:r>
              <a:rPr lang="fr-FR" sz="2400" b="1" dirty="0"/>
              <a:t>: Cyanophytes (ou Cyanoschizophytes)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Classe :</a:t>
            </a:r>
            <a:r>
              <a:rPr lang="fr-FR" sz="2400" b="1" dirty="0"/>
              <a:t> Cyanophycées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Sous-classe :</a:t>
            </a:r>
            <a:r>
              <a:rPr lang="fr-FR" sz="2400" b="1" dirty="0"/>
              <a:t> Hormogonophycidées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Ordre</a:t>
            </a:r>
            <a:r>
              <a:rPr lang="fr-FR" sz="2400" b="1" dirty="0"/>
              <a:t> : Nostocales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Famille :</a:t>
            </a:r>
            <a:r>
              <a:rPr lang="fr-FR" sz="2400" b="1" dirty="0"/>
              <a:t> Oscillatoriacées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Genre : </a:t>
            </a:r>
            <a:r>
              <a:rPr lang="fr-FR" sz="2400" b="1" i="1" dirty="0"/>
              <a:t>Oscillatoria</a:t>
            </a:r>
            <a:endParaRPr lang="fr-FR" sz="2400" dirty="0"/>
          </a:p>
        </p:txBody>
      </p:sp>
      <p:pic>
        <p:nvPicPr>
          <p:cNvPr id="7170" name="Picture 2" descr="Résultat de recherche d'images pour &quot;oscillatori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230" y="2071678"/>
            <a:ext cx="4353961" cy="326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i="1" dirty="0"/>
              <a:t>Oscillatoria</a:t>
            </a:r>
          </a:p>
        </p:txBody>
      </p:sp>
      <p:pic>
        <p:nvPicPr>
          <p:cNvPr id="37890" name="Picture 2" descr="Résultat de recherche d'images pour &quot;oscillatoria sp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578" y="1785926"/>
            <a:ext cx="6276975" cy="4305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3686" y="189723"/>
            <a:ext cx="11144328" cy="1144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Les filaments d’ </a:t>
            </a:r>
            <a:r>
              <a:rPr lang="en-US" i="1" dirty="0">
                <a:solidFill>
                  <a:srgbClr val="C00000"/>
                </a:solidFill>
              </a:rPr>
              <a:t>Oscillatoria  </a:t>
            </a:r>
            <a:r>
              <a:rPr lang="en-US" dirty="0">
                <a:solidFill>
                  <a:srgbClr val="C00000"/>
                </a:solidFill>
              </a:rPr>
              <a:t>sont constitués de trichomes nus (sans gaine), formés de plusieurs cellules végétatives. Les filaments sont </a:t>
            </a:r>
            <a:r>
              <a:rPr lang="en-US" b="1" u="sng" dirty="0">
                <a:solidFill>
                  <a:srgbClr val="FF0000"/>
                </a:solidFill>
              </a:rPr>
              <a:t>homocystés</a:t>
            </a:r>
            <a:r>
              <a:rPr lang="en-US" dirty="0">
                <a:solidFill>
                  <a:srgbClr val="C00000"/>
                </a:solidFill>
              </a:rPr>
              <a:t>: Absence d’hétérocystes</a:t>
            </a:r>
          </a:p>
        </p:txBody>
      </p:sp>
      <p:pic>
        <p:nvPicPr>
          <p:cNvPr id="9218" name="Picture 2" descr="http://cyanobacteries.pagesperso-orange.fr/images/Taxonomie/oscillatoria_s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2880" y="1857364"/>
            <a:ext cx="4226918" cy="421484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5143512"/>
            <a:ext cx="4214842" cy="1089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Absence d’hétérocystes et présence d’une </a:t>
            </a:r>
            <a:r>
              <a:rPr lang="fr-FR" sz="2400" dirty="0">
                <a:solidFill>
                  <a:srgbClr val="C00000"/>
                </a:solidFill>
              </a:rPr>
              <a:t>Calyptra</a:t>
            </a:r>
            <a:r>
              <a:rPr lang="fr-FR" sz="2400" dirty="0"/>
              <a:t> à l’</a:t>
            </a:r>
            <a:r>
              <a:rPr lang="fr-FR" sz="2400" dirty="0">
                <a:solidFill>
                  <a:srgbClr val="C00000"/>
                </a:solidFill>
              </a:rPr>
              <a:t>extrémité</a:t>
            </a:r>
            <a:r>
              <a:rPr lang="fr-FR" sz="2400" dirty="0"/>
              <a:t> du filament</a:t>
            </a:r>
          </a:p>
        </p:txBody>
      </p:sp>
      <p:pic>
        <p:nvPicPr>
          <p:cNvPr id="10" name="Image 9" descr="clip_image012"/>
          <p:cNvPicPr/>
          <p:nvPr/>
        </p:nvPicPr>
        <p:blipFill>
          <a:blip r:embed="rId4"/>
          <a:srcRect l="11252" r="76090" b="59828"/>
          <a:stretch>
            <a:fillRect/>
          </a:stretch>
        </p:blipFill>
        <p:spPr bwMode="auto">
          <a:xfrm>
            <a:off x="879438" y="1643050"/>
            <a:ext cx="12858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>
            <a:off x="1879570" y="1928802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736826" y="1643050"/>
            <a:ext cx="19288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Calyptra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1808132" y="2500306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1808132" y="2500306"/>
            <a:ext cx="714380" cy="35719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1772413" y="2536025"/>
            <a:ext cx="785818" cy="71438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522512" y="2500306"/>
            <a:ext cx="285752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808264" y="2285992"/>
            <a:ext cx="30003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Cellules végétatives</a:t>
            </a:r>
          </a:p>
        </p:txBody>
      </p: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48" y="1905000"/>
            <a:ext cx="10858575" cy="1595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dirty="0"/>
              <a:t>    Les </a:t>
            </a:r>
            <a:r>
              <a:rPr lang="fr-FR" sz="3200" b="1" dirty="0">
                <a:solidFill>
                  <a:srgbClr val="C00000"/>
                </a:solidFill>
              </a:rPr>
              <a:t>cyanobactéries</a:t>
            </a:r>
            <a:r>
              <a:rPr lang="fr-FR" sz="3200" dirty="0"/>
              <a:t> sont des microorganismes aquatiques qui présentent à la fois des caractéristiques provenant des </a:t>
            </a:r>
            <a:r>
              <a:rPr lang="fr-FR" sz="3200" b="1" dirty="0">
                <a:solidFill>
                  <a:srgbClr val="C00000"/>
                </a:solidFill>
              </a:rPr>
              <a:t>bactéries</a:t>
            </a:r>
            <a:r>
              <a:rPr lang="fr-FR" sz="3200" b="1" dirty="0"/>
              <a:t> (procaryote) </a:t>
            </a:r>
            <a:r>
              <a:rPr lang="fr-FR" sz="3200" dirty="0"/>
              <a:t>et des </a:t>
            </a:r>
            <a:r>
              <a:rPr lang="fr-FR" sz="3200" b="1" dirty="0">
                <a:solidFill>
                  <a:srgbClr val="C00000"/>
                </a:solidFill>
              </a:rPr>
              <a:t>algues</a:t>
            </a:r>
            <a:r>
              <a:rPr lang="fr-FR" sz="3200" b="1" dirty="0"/>
              <a:t> (photosynthétiques)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65058" y="5286388"/>
            <a:ext cx="6286544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Dessin schématique d’un trichome d’</a:t>
            </a:r>
            <a:r>
              <a:rPr lang="fr-FR" sz="2400" i="1" dirty="0"/>
              <a:t>Oscillatoria</a:t>
            </a:r>
          </a:p>
        </p:txBody>
      </p:sp>
      <p:pic>
        <p:nvPicPr>
          <p:cNvPr id="10" name="Image 9" descr="clip_image012"/>
          <p:cNvPicPr/>
          <p:nvPr/>
        </p:nvPicPr>
        <p:blipFill>
          <a:blip r:embed="rId3"/>
          <a:srcRect l="11252" r="76090" b="59828"/>
          <a:stretch>
            <a:fillRect/>
          </a:stretch>
        </p:blipFill>
        <p:spPr bwMode="auto">
          <a:xfrm>
            <a:off x="379372" y="1714488"/>
            <a:ext cx="12858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>
            <a:off x="1236628" y="2000240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2951164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94543" y="928670"/>
            <a:ext cx="50942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2400" b="1" u="sng" dirty="0"/>
              <a:t>Position systématique :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Règne :…………………..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Embranchement </a:t>
            </a:r>
            <a:r>
              <a:rPr lang="fr-FR" sz="2400" b="1" dirty="0"/>
              <a:t>: Cyanophytes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Classe :…………………….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Sous-classe :</a:t>
            </a:r>
            <a:r>
              <a:rPr lang="fr-FR" sz="2400" b="1" dirty="0"/>
              <a:t> Hormogonophycidées</a:t>
            </a:r>
            <a:endParaRPr lang="fr-FR" sz="2400" dirty="0"/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Ordre</a:t>
            </a:r>
            <a:r>
              <a:rPr lang="fr-FR" sz="2400" b="1" dirty="0"/>
              <a:t> :</a:t>
            </a:r>
            <a:r>
              <a:rPr lang="fr-FR" sz="2400" dirty="0"/>
              <a:t> </a:t>
            </a:r>
            <a:r>
              <a:rPr lang="fr-FR" sz="2400" b="1" dirty="0"/>
              <a:t>Nostocales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Famille :…………………….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/>
              <a:t>Genre :…………….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0800000">
            <a:off x="1379504" y="2571744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 flipV="1">
            <a:off x="1379504" y="2571744"/>
            <a:ext cx="714380" cy="35719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1343785" y="2607463"/>
            <a:ext cx="785818" cy="71438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093884" y="2571744"/>
            <a:ext cx="285752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372" y="189723"/>
            <a:ext cx="11430080" cy="114455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Les fleurs d’eau: </a:t>
            </a:r>
            <a:r>
              <a:rPr lang="fr-FR" dirty="0"/>
              <a:t>Les cyanobactéries forment de grandes masses étendues d’algues bleues à la surface des eaux</a:t>
            </a:r>
          </a:p>
        </p:txBody>
      </p:sp>
      <p:pic>
        <p:nvPicPr>
          <p:cNvPr id="4" name="Picture 4" descr="Algues_eau_douc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6525" y="1643050"/>
            <a:ext cx="6972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LiberT\Downloads\photo-algues_ble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10" y="1643049"/>
            <a:ext cx="2428892" cy="3168121"/>
          </a:xfrm>
          <a:prstGeom prst="rect">
            <a:avLst/>
          </a:prstGeom>
          <a:noFill/>
        </p:spPr>
      </p:pic>
      <p:pic>
        <p:nvPicPr>
          <p:cNvPr id="2054" name="Picture 6" descr="http://player.slideplayer.fr/11/3173969/data/images/img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380" y="4788807"/>
            <a:ext cx="3165454" cy="20691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9723"/>
            <a:ext cx="10666413" cy="114455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150 genres et 2000 espèces sous forme de:</a:t>
            </a:r>
            <a:br>
              <a:rPr lang="fr-FR" b="1" dirty="0"/>
            </a:br>
            <a:r>
              <a:rPr lang="fr-FR" b="1" dirty="0"/>
              <a:t>Cellules végétatives - colonies- filaments ramifiés ou non</a:t>
            </a:r>
          </a:p>
        </p:txBody>
      </p:sp>
      <p:sp>
        <p:nvSpPr>
          <p:cNvPr id="32770" name="AutoShape 2" descr="Résultat de recherche d'images pour &quot;cyanophy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2" name="AutoShape 4" descr="Résultat de recherche d'images pour &quot;cyanophyt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778" name="Picture 10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586" y="2260960"/>
            <a:ext cx="3000396" cy="2350706"/>
          </a:xfrm>
          <a:prstGeom prst="rect">
            <a:avLst/>
          </a:prstGeom>
          <a:noFill/>
        </p:spPr>
      </p:pic>
      <p:pic>
        <p:nvPicPr>
          <p:cNvPr id="32780" name="Picture 12" descr="http://cyanobacteries.pagesperso-orange.fr/images/Morphologie/cv_roundlo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33" y="2285992"/>
            <a:ext cx="3441989" cy="2271713"/>
          </a:xfrm>
          <a:prstGeom prst="rect">
            <a:avLst/>
          </a:prstGeom>
          <a:noFill/>
        </p:spPr>
      </p:pic>
      <p:pic>
        <p:nvPicPr>
          <p:cNvPr id="32782" name="Picture 14" descr="http://cyanobacteries.pagesperso-orange.fr/images/Taxonomie/fischerella_micro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1800" y="2285992"/>
            <a:ext cx="4087618" cy="232410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07934" y="4786322"/>
            <a:ext cx="117158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   Cellules végétatives                                      Colonie                                       Ramification de filaments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ésultat de recherche d'images pour &quot;cyanophyt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190" y="407014"/>
            <a:ext cx="8286808" cy="5763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cellule végétative des cyanobactéries contient deux zones: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800" dirty="0"/>
              <a:t>Le </a:t>
            </a:r>
            <a:r>
              <a:rPr lang="fr-FR" sz="2800" b="1" dirty="0" err="1">
                <a:solidFill>
                  <a:srgbClr val="C00000"/>
                </a:solidFill>
              </a:rPr>
              <a:t>chromatoplasme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dirty="0"/>
              <a:t>: une zone périphérique colorée contenant les  pigments et  les  des enzymes pour la respiration</a:t>
            </a:r>
          </a:p>
          <a:p>
            <a:pPr>
              <a:buFont typeface="Wingdings" pitchFamily="2" charset="2"/>
              <a:buChar char="Ø"/>
            </a:pPr>
            <a:endParaRPr lang="fr-FR" sz="2800" dirty="0"/>
          </a:p>
          <a:p>
            <a:pPr>
              <a:buNone/>
            </a:pPr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Le </a:t>
            </a:r>
            <a:r>
              <a:rPr lang="fr-FR" sz="2800" b="1" dirty="0">
                <a:solidFill>
                  <a:srgbClr val="C00000"/>
                </a:solidFill>
              </a:rPr>
              <a:t>centroplasme</a:t>
            </a:r>
            <a:r>
              <a:rPr lang="fr-FR" sz="2800" dirty="0"/>
              <a:t>  (ou </a:t>
            </a:r>
            <a:r>
              <a:rPr lang="fr-FR" sz="2800" dirty="0">
                <a:solidFill>
                  <a:srgbClr val="C00000"/>
                </a:solidFill>
              </a:rPr>
              <a:t>nucléoplasme</a:t>
            </a:r>
            <a:r>
              <a:rPr lang="fr-FR" sz="2800" dirty="0"/>
              <a:t>) : situé au  centre  de la cellule, incolore et transparent, contient l’ADN libre (absence de noyau)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433" r="5483"/>
          <a:stretch>
            <a:fillRect/>
          </a:stretch>
        </p:blipFill>
        <p:spPr bwMode="auto">
          <a:xfrm rot="10800000">
            <a:off x="1236628" y="714356"/>
            <a:ext cx="4071965" cy="47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36562" y="5929330"/>
            <a:ext cx="105728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Dessin schématique d’une cellule de cyanobactérie sous microscope optique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308594" y="1357298"/>
            <a:ext cx="1071570" cy="1588"/>
          </a:xfrm>
          <a:prstGeom prst="line">
            <a:avLst/>
          </a:prstGeom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308594" y="2071678"/>
            <a:ext cx="1000132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237156" y="2643182"/>
            <a:ext cx="107157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308594" y="3429000"/>
            <a:ext cx="107157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308594" y="4357694"/>
            <a:ext cx="1000132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380164" y="1071546"/>
            <a:ext cx="2000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gaine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80164" y="1714488"/>
            <a:ext cx="22860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Paroi cellulaire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80164" y="2357430"/>
            <a:ext cx="54292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Membrane plasmique ou plasmalemme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380164" y="3143248"/>
            <a:ext cx="30718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Centroplasme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308726" y="4143380"/>
            <a:ext cx="27860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chromatoplasme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433" r="5483"/>
          <a:stretch>
            <a:fillRect/>
          </a:stretch>
        </p:blipFill>
        <p:spPr bwMode="auto">
          <a:xfrm rot="10800000">
            <a:off x="1236628" y="714356"/>
            <a:ext cx="4071965" cy="473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07934" y="5929330"/>
            <a:ext cx="115015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Dessin schématique d’une cellule végétative de cyanobactérie sous microscope optique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5308594" y="1357298"/>
            <a:ext cx="1071570" cy="1588"/>
          </a:xfrm>
          <a:prstGeom prst="line">
            <a:avLst/>
          </a:prstGeom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308594" y="2071678"/>
            <a:ext cx="1000132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237156" y="2643182"/>
            <a:ext cx="107157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308594" y="3429000"/>
            <a:ext cx="1071570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308594" y="4357694"/>
            <a:ext cx="1000132" cy="1588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7222" y="285728"/>
            <a:ext cx="6204234" cy="502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1643050"/>
            <a:ext cx="5737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>
                <a:solidFill>
                  <a:srgbClr val="C00000"/>
                </a:solidFill>
              </a:rPr>
              <a:t>L‘ </a:t>
            </a:r>
            <a:r>
              <a:rPr lang="fr-FR" sz="2400" b="1" dirty="0" err="1">
                <a:solidFill>
                  <a:srgbClr val="C00000"/>
                </a:solidFill>
              </a:rPr>
              <a:t>hétérocyste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 est  une  cellule ronde,  transparente,  à  paroi  épaisse, qui se rencontre chez certaines cyanobactéries (dites </a:t>
            </a:r>
            <a:r>
              <a:rPr lang="fr-FR" sz="2400" dirty="0">
                <a:solidFill>
                  <a:srgbClr val="C00000"/>
                </a:solidFill>
              </a:rPr>
              <a:t>hétérocystées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Il  est  le  site  de  la </a:t>
            </a:r>
            <a:r>
              <a:rPr lang="fr-FR" sz="2400" dirty="0">
                <a:solidFill>
                  <a:srgbClr val="C00000"/>
                </a:solidFill>
              </a:rPr>
              <a:t>fixation  d'azote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000504"/>
            <a:ext cx="6092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Les  akinètes </a:t>
            </a:r>
            <a:r>
              <a:rPr lang="fr-FR" sz="2400" dirty="0">
                <a:solidFill>
                  <a:srgbClr val="C00000"/>
                </a:solidFill>
              </a:rPr>
              <a:t>: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sont  des spores immobiles produites chez  les formes hétérocystées. Elles sont </a:t>
            </a:r>
            <a:r>
              <a:rPr lang="fr-FR" sz="2400" dirty="0">
                <a:solidFill>
                  <a:srgbClr val="C00000"/>
                </a:solidFill>
              </a:rPr>
              <a:t>résistantes aux conditions défavorables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On  les  distingue  par  leur  </a:t>
            </a:r>
            <a:r>
              <a:rPr lang="fr-FR" sz="2400" dirty="0">
                <a:solidFill>
                  <a:srgbClr val="C00000"/>
                </a:solidFill>
              </a:rPr>
              <a:t>grande  taille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,  leur  </a:t>
            </a:r>
            <a:r>
              <a:rPr lang="fr-FR" sz="2400" dirty="0">
                <a:solidFill>
                  <a:srgbClr val="C00000"/>
                </a:solidFill>
              </a:rPr>
              <a:t>forme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,  leur  </a:t>
            </a:r>
            <a:r>
              <a:rPr lang="fr-FR" sz="2400" dirty="0">
                <a:solidFill>
                  <a:srgbClr val="C00000"/>
                </a:solidFill>
              </a:rPr>
              <a:t>pigmentation 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</a:rPr>
              <a:t>modifiée.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6d93d202-47fc-4405-873a-cab67cc5f1b2" xsi:nil="true"/>
    <DirectSourceMarket xmlns="6d93d202-47fc-4405-873a-cab67cc5f1b2">english</DirectSourceMarket>
    <ThumbnailAssetId xmlns="6d93d202-47fc-4405-873a-cab67cc5f1b2" xsi:nil="true"/>
    <AssetType xmlns="6d93d202-47fc-4405-873a-cab67cc5f1b2">TP</AssetType>
    <Milestone xmlns="6d93d202-47fc-4405-873a-cab67cc5f1b2" xsi:nil="true"/>
    <OriginAsset xmlns="6d93d202-47fc-4405-873a-cab67cc5f1b2" xsi:nil="true"/>
    <TPComponent xmlns="6d93d202-47fc-4405-873a-cab67cc5f1b2" xsi:nil="true"/>
    <AssetId xmlns="6d93d202-47fc-4405-873a-cab67cc5f1b2">TP102801062</AssetId>
    <TPFriendlyName xmlns="6d93d202-47fc-4405-873a-cab67cc5f1b2" xsi:nil="true"/>
    <SourceTitle xmlns="6d93d202-47fc-4405-873a-cab67cc5f1b2" xsi:nil="true"/>
    <TPApplication xmlns="6d93d202-47fc-4405-873a-cab67cc5f1b2" xsi:nil="true"/>
    <TPLaunchHelpLink xmlns="6d93d202-47fc-4405-873a-cab67cc5f1b2" xsi:nil="true"/>
    <OpenTemplate xmlns="6d93d202-47fc-4405-873a-cab67cc5f1b2">true</OpenTemplate>
    <CrawlForDependencies xmlns="6d93d202-47fc-4405-873a-cab67cc5f1b2">false</CrawlForDependencies>
    <TrustLevel xmlns="6d93d202-47fc-4405-873a-cab67cc5f1b2">1 Microsoft Managed Content</TrustLevel>
    <PublishStatusLookup xmlns="6d93d202-47fc-4405-873a-cab67cc5f1b2">
      <Value>465095</Value>
    </PublishStatusLookup>
    <LocLastLocAttemptVersionLookup xmlns="6d93d202-47fc-4405-873a-cab67cc5f1b2">149227</LocLastLocAttemptVersionLookup>
    <TemplateTemplateType xmlns="6d93d202-47fc-4405-873a-cab67cc5f1b2">PowerPoint 12 Default</TemplateTemplateType>
    <IsSearchable xmlns="6d93d202-47fc-4405-873a-cab67cc5f1b2">true</IsSearchable>
    <TPNamespace xmlns="6d93d202-47fc-4405-873a-cab67cc5f1b2" xsi:nil="true"/>
    <Markets xmlns="6d93d202-47fc-4405-873a-cab67cc5f1b2"/>
    <OriginalSourceMarket xmlns="6d93d202-47fc-4405-873a-cab67cc5f1b2">english</OriginalSourceMarket>
    <TPInstallLocation xmlns="6d93d202-47fc-4405-873a-cab67cc5f1b2" xsi:nil="true"/>
    <TPAppVersion xmlns="6d93d202-47fc-4405-873a-cab67cc5f1b2" xsi:nil="true"/>
    <TPCommandLine xmlns="6d93d202-47fc-4405-873a-cab67cc5f1b2" xsi:nil="true"/>
    <APAuthor xmlns="6d93d202-47fc-4405-873a-cab67cc5f1b2">
      <UserInfo>
        <DisplayName/>
        <AccountId>1073741823</AccountId>
        <AccountType/>
      </UserInfo>
    </APAuthor>
    <EditorialStatus xmlns="6d93d202-47fc-4405-873a-cab67cc5f1b2">Complete</EditorialStatus>
    <PublishTargets xmlns="6d93d202-47fc-4405-873a-cab67cc5f1b2">OfficeOnlineVNext</PublishTargets>
    <TPLaunchHelpLinkType xmlns="6d93d202-47fc-4405-873a-cab67cc5f1b2">Template</TPLaunchHelpLinkType>
    <OriginalRelease xmlns="6d93d202-47fc-4405-873a-cab67cc5f1b2">14</OriginalRelease>
    <AssetStart xmlns="6d93d202-47fc-4405-873a-cab67cc5f1b2">2011-12-12T21:37:00+00:00</AssetStart>
    <TPClientViewer xmlns="6d93d202-47fc-4405-873a-cab67cc5f1b2" xsi:nil="true"/>
    <CSXHash xmlns="6d93d202-47fc-4405-873a-cab67cc5f1b2" xsi:nil="true"/>
    <IsDeleted xmlns="6d93d202-47fc-4405-873a-cab67cc5f1b2">false</IsDeleted>
    <ShowIn xmlns="6d93d202-47fc-4405-873a-cab67cc5f1b2">Show everywhere</ShowIn>
    <UANotes xmlns="6d93d202-47fc-4405-873a-cab67cc5f1b2" xsi:nil="true"/>
    <TemplateStatus xmlns="6d93d202-47fc-4405-873a-cab67cc5f1b2">Complete</TemplateStatus>
    <Downloads xmlns="6d93d202-47fc-4405-873a-cab67cc5f1b2">0</Downloads>
    <AcquiredFrom xmlns="6d93d202-47fc-4405-873a-cab67cc5f1b2">Internal MS</AcquiredFrom>
    <MarketSpecific xmlns="6d93d202-47fc-4405-873a-cab67cc5f1b2">false</MarketSpecific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MachineTranslated xmlns="6d93d202-47fc-4405-873a-cab67cc5f1b2">false</MachineTranslated>
    <PlannedPubDate xmlns="6d93d202-47fc-4405-873a-cab67cc5f1b2" xsi:nil="true"/>
    <SubmitterId xmlns="6d93d202-47fc-4405-873a-cab67cc5f1b2" xsi:nil="true"/>
    <ArtSampleDocs xmlns="6d93d202-47fc-4405-873a-cab67cc5f1b2" xsi:nil="true"/>
    <ApprovalLog xmlns="6d93d202-47fc-4405-873a-cab67cc5f1b2" xsi:nil="true"/>
    <ApprovalStatus xmlns="6d93d202-47fc-4405-873a-cab67cc5f1b2">InProgress</ApprovalStatus>
    <EditorialTags xmlns="6d93d202-47fc-4405-873a-cab67cc5f1b2" xsi:nil="true"/>
    <InternalTagsTaxHTField0 xmlns="6d93d202-47fc-4405-873a-cab67cc5f1b2">
      <Terms xmlns="http://schemas.microsoft.com/office/infopath/2007/PartnerControls"/>
    </InternalTagsTaxHTField0>
    <LastHandOff xmlns="6d93d202-47fc-4405-873a-cab67cc5f1b2" xsi:nil="true"/>
    <LocRecommendedHandoff xmlns="6d93d202-47fc-4405-873a-cab67cc5f1b2" xsi:nil="true"/>
    <BusinessGroup xmlns="6d93d202-47fc-4405-873a-cab67cc5f1b2" xsi:nil="true"/>
    <VoteCount xmlns="6d93d202-47fc-4405-873a-cab67cc5f1b2" xsi:nil="true"/>
    <UACurrentWords xmlns="6d93d202-47fc-4405-873a-cab67cc5f1b2" xsi:nil="true"/>
    <Manager xmlns="6d93d202-47fc-4405-873a-cab67cc5f1b2" xsi:nil="true"/>
    <NumericId xmlns="6d93d202-47fc-4405-873a-cab67cc5f1b2" xsi:nil="true"/>
    <HandoffToMSDN xmlns="6d93d202-47fc-4405-873a-cab67cc5f1b2" xsi:nil="true"/>
    <UALocComments xmlns="6d93d202-47fc-4405-873a-cab67cc5f1b2" xsi:nil="true"/>
    <UALocRecommendation xmlns="6d93d202-47fc-4405-873a-cab67cc5f1b2">Localize</UALocRecommendation>
    <Component xmlns="64acb2c5-0a2b-4bda-bd34-58e36cbb80d2" xsi:nil="true"/>
    <LastModifiedDateTime xmlns="6d93d202-47fc-4405-873a-cab67cc5f1b2" xsi:nil="true"/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2029-01-01T00:00:00+00:00</AssetExpire>
    <IntlLangReviewDate xmlns="6d93d202-47fc-4405-873a-cab67cc5f1b2" xsi:nil="true"/>
    <IntlLangReview xmlns="6d93d202-47fc-4405-873a-cab67cc5f1b2">false</IntlLangReview>
    <OOCacheId xmlns="6d93d202-47fc-4405-873a-cab67cc5f1b2" xsi:nil="true"/>
    <PolicheckWords xmlns="6d93d202-47fc-4405-873a-cab67cc5f1b2" xsi:nil="true"/>
    <CSXSubmissionMarket xmlns="6d93d202-47fc-4405-873a-cab67cc5f1b2" xsi:nil="true"/>
    <BlockPublish xmlns="6d93d202-47fc-4405-873a-cab67cc5f1b2">false</BlockPublish>
    <FriendlyTitle xmlns="6d93d202-47fc-4405-873a-cab67cc5f1b2" xsi:nil="true"/>
    <LocComments xmlns="6d93d202-47fc-4405-873a-cab67cc5f1b2" xsi:nil="true"/>
    <Providers xmlns="6d93d202-47fc-4405-873a-cab67cc5f1b2" xsi:nil="true"/>
    <TimesCloned xmlns="6d93d202-47fc-4405-873a-cab67cc5f1b2" xsi:nil="true"/>
    <ClipArtFilename xmlns="6d93d202-47fc-4405-873a-cab67cc5f1b2" xsi:nil="true"/>
    <APDescription xmlns="6d93d202-47fc-4405-873a-cab67cc5f1b2" xsi:nil="true"/>
    <TaxCatchAll xmlns="6d93d202-47fc-4405-873a-cab67cc5f1b2"/>
    <PrimaryImageGen xmlns="6d93d202-47fc-4405-873a-cab67cc5f1b2">false</PrimaryImageGen>
    <ContentItem xmlns="6d93d202-47fc-4405-873a-cab67cc5f1b2" xsi:nil="true"/>
    <BugNumber xmlns="6d93d202-47fc-4405-873a-cab67cc5f1b2" xsi:nil="true"/>
    <LegacyData xmlns="6d93d202-47fc-4405-873a-cab67cc5f1b2" xsi:nil="true"/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IntlLangReviewer xmlns="6d93d202-47fc-4405-873a-cab67cc5f1b2" xsi:nil="true"/>
    <IntlLocPriority xmlns="6d93d202-47fc-4405-873a-cab67cc5f1b2" xsi:nil="true"/>
    <Provider xmlns="6d93d202-47fc-4405-873a-cab67cc5f1b2" xsi:nil="true"/>
    <CSXSubmissionDate xmlns="6d93d202-47fc-4405-873a-cab67cc5f1b2" xsi:nil="true"/>
    <Description0 xmlns="64acb2c5-0a2b-4bda-bd34-58e36cbb80d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OutputCachingOn xmlns="6d93d202-47fc-4405-873a-cab67cc5f1b2">false</OutputCachingOn>
    <ParentAssetId xmlns="6d93d202-47fc-4405-873a-cab67cc5f1b2" xsi:nil="true"/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62B8D990-DAE0-4A6E-B8D0-5E2A55963F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0A698-9CF9-4628-80D7-E31F4427C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F91E0-D681-4FDA-842C-8C6086435D46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Personnalisé</PresentationFormat>
  <Paragraphs>75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Corbel</vt:lpstr>
      <vt:lpstr>Wingdings</vt:lpstr>
      <vt:lpstr>tf02801065</vt:lpstr>
      <vt:lpstr>TP 1: Les Cyanophytes  (Cyanobactéries ou Algues bleues)</vt:lpstr>
      <vt:lpstr>Présentation PowerPoint</vt:lpstr>
      <vt:lpstr>Les fleurs d’eau: Les cyanobactéries forment de grandes masses étendues d’algues bleues à la surface des eaux</vt:lpstr>
      <vt:lpstr>150 genres et 2000 espèces sous forme de: Cellules végétatives - colonies- filaments ramifiés ou non</vt:lpstr>
      <vt:lpstr>Présentation PowerPoint</vt:lpstr>
      <vt:lpstr>La cellule végétative des cyanobactéries contient deux zones:</vt:lpstr>
      <vt:lpstr>Présentation PowerPoint</vt:lpstr>
      <vt:lpstr>Présentation PowerPoint</vt:lpstr>
      <vt:lpstr>Présentation PowerPoint</vt:lpstr>
      <vt:lpstr>Reproduction asexuée : une simple division binaire des  cellules végétatives</vt:lpstr>
      <vt:lpstr>Reproduction  asexuée :  1 – Fragmentation par hormogonies</vt:lpstr>
      <vt:lpstr>Reproduction  asexuée : 2- Par coccospores (endospores ou exospores )</vt:lpstr>
      <vt:lpstr>Le genre Nostoc</vt:lpstr>
      <vt:lpstr>Nostoc</vt:lpstr>
      <vt:lpstr>Les filaments de Nostoc sont hétérocystés: présence d’hétérocystes intercalaires ou terminaux</vt:lpstr>
      <vt:lpstr>Présentation PowerPoint</vt:lpstr>
      <vt:lpstr>Le genre Oscillatoria</vt:lpstr>
      <vt:lpstr>Oscillatoria</vt:lpstr>
      <vt:lpstr>Les filaments d’ Oscillatoria  sont constitués de trichomes nus (sans gaine), formés de plusieurs cellules végétatives. Les filaments sont homocystés: Absence d’hétérocystes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2017-02-16T18:16:10Z</dcterms:created>
  <dcterms:modified xsi:type="dcterms:W3CDTF">2020-02-19T21:53:30Z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</Properties>
</file>