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7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5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31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15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314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61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865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8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75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85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739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71F8-A486-406A-AEE0-F9F19F9F69B5}" type="datetimeFigureOut">
              <a:rPr lang="fr-FR" smtClean="0"/>
              <a:t>17/10/2017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7700-B509-4CC0-9EC9-AD9B85409E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74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coursdegeologielmd/telechargements-downloa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6139" y="360219"/>
            <a:ext cx="8742218" cy="56818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fr-FR" sz="4000" dirty="0" smtClean="0"/>
              <a:t>Géodynamique externe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1297730"/>
            <a:ext cx="8950036" cy="65130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fr-FR" sz="4800" b="1" dirty="0" smtClean="0"/>
              <a:t>L’altération</a:t>
            </a:r>
            <a:endParaRPr lang="fr-FR" sz="48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53749"/>
            <a:ext cx="8950036" cy="30205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96139" y="2350572"/>
            <a:ext cx="66303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Les </a:t>
            </a:r>
            <a:r>
              <a:rPr lang="fr-F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processus physiques ou mécaniques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6139" y="2719903"/>
            <a:ext cx="92597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avec désagrégation des roches et enlèvement </a:t>
            </a: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des débris </a:t>
            </a: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par un fluide, d'où la distinction entre les érosions éoliennes, fluviatiles, glaciaires, marines...</a:t>
            </a:r>
          </a:p>
          <a:p>
            <a:pPr algn="just"/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Les actions purement mécaniques produisent des fragments qui sont à l'origine des roches détritiques.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31266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326" y="762000"/>
            <a:ext cx="7888673" cy="5249553"/>
          </a:xfrm>
        </p:spPr>
      </p:pic>
    </p:spTree>
    <p:extLst>
      <p:ext uri="{BB962C8B-B14F-4D97-AF65-F5344CB8AC3E}">
        <p14:creationId xmlns:p14="http://schemas.microsoft.com/office/powerpoint/2010/main" val="39780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L'hydratation</a:t>
            </a:r>
          </a:p>
          <a:p>
            <a:pPr marL="0" indent="0" algn="just">
              <a:buNone/>
            </a:pPr>
            <a:r>
              <a:rPr lang="fr-FR" dirty="0"/>
              <a:t>Il s'agit de </a:t>
            </a:r>
            <a:r>
              <a:rPr lang="fr-FR" dirty="0" smtClean="0"/>
              <a:t>la réunion </a:t>
            </a:r>
            <a:r>
              <a:rPr lang="fr-FR" dirty="0"/>
              <a:t>de molécules d'eau à certains minéraux peu hydratés. Elle produit </a:t>
            </a:r>
            <a:r>
              <a:rPr lang="fr-FR" dirty="0" smtClean="0"/>
              <a:t>un gonflement </a:t>
            </a:r>
            <a:r>
              <a:rPr lang="fr-FR" dirty="0"/>
              <a:t>du minéral et donc favorise la destruction de la roche. C'est le cas de la </a:t>
            </a:r>
            <a:r>
              <a:rPr lang="fr-FR" dirty="0" err="1"/>
              <a:t>chloritisation</a:t>
            </a:r>
            <a:r>
              <a:rPr lang="fr-FR" dirty="0"/>
              <a:t> ou </a:t>
            </a:r>
            <a:r>
              <a:rPr lang="fr-FR" dirty="0" smtClean="0"/>
              <a:t>de la </a:t>
            </a:r>
            <a:r>
              <a:rPr lang="fr-FR" dirty="0"/>
              <a:t>transformation des </a:t>
            </a:r>
            <a:r>
              <a:rPr lang="fr-FR" dirty="0" err="1"/>
              <a:t>ferro-magnésiens</a:t>
            </a:r>
            <a:r>
              <a:rPr lang="fr-FR" dirty="0"/>
              <a:t> (pyroxènes, amphiboles) en serpentine, chlorite, épidote.</a:t>
            </a:r>
          </a:p>
          <a:p>
            <a:pPr marL="0" indent="0">
              <a:buNone/>
            </a:pPr>
            <a:r>
              <a:rPr lang="fr-FR" dirty="0" smtClean="0"/>
              <a:t>Plagioclase </a:t>
            </a:r>
            <a:r>
              <a:rPr lang="fr-FR" dirty="0"/>
              <a:t>+ Pyroxène + Eau ------------&gt; Amphibole (Hornblende verte)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075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3902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La décarbonatation</a:t>
            </a:r>
          </a:p>
          <a:p>
            <a:pPr marL="0" indent="0">
              <a:buNone/>
            </a:pPr>
            <a:r>
              <a:rPr lang="fr-FR" dirty="0"/>
              <a:t>Elle produit la solubilisation des calcaires et des dolomies sous l'action du CO2 dissous dans l'eau.</a:t>
            </a:r>
          </a:p>
          <a:p>
            <a:pPr marL="0" indent="0">
              <a:buNone/>
            </a:pPr>
            <a:r>
              <a:rPr lang="pt-BR" dirty="0"/>
              <a:t>CaCO3 + </a:t>
            </a:r>
            <a:r>
              <a:rPr lang="pt-BR" dirty="0" smtClean="0"/>
              <a:t>CO2 </a:t>
            </a:r>
            <a:r>
              <a:rPr lang="pt-BR" dirty="0"/>
              <a:t>+ H2O ----------&gt; Ca(HCO3)2 soluble</a:t>
            </a:r>
          </a:p>
          <a:p>
            <a:pPr marL="0" indent="0">
              <a:buNone/>
            </a:pPr>
            <a:r>
              <a:rPr lang="fr-FR" dirty="0"/>
              <a:t>Il en résulte des paysages particuliers, associés aux régions calcaires, c'est la cas, par exemple </a:t>
            </a:r>
            <a:r>
              <a:rPr lang="fr-FR" dirty="0" smtClean="0"/>
              <a:t>des reliefs </a:t>
            </a:r>
            <a:r>
              <a:rPr lang="fr-FR" b="1" dirty="0">
                <a:solidFill>
                  <a:srgbClr val="0070C0"/>
                </a:solidFill>
              </a:rPr>
              <a:t>karstiques</a:t>
            </a:r>
            <a:r>
              <a:rPr lang="fr-FR" dirty="0"/>
              <a:t>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6948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0" y="1117078"/>
            <a:ext cx="10640291" cy="5636030"/>
          </a:xfr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794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71" y="889343"/>
            <a:ext cx="4349197" cy="2883706"/>
          </a:xfr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903" y="829434"/>
            <a:ext cx="4873581" cy="294361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71" y="4020069"/>
            <a:ext cx="4531975" cy="254923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303" y="3840338"/>
            <a:ext cx="4462897" cy="296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6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79" y="890949"/>
            <a:ext cx="3640289" cy="2240178"/>
          </a:xfrm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837" y="944319"/>
            <a:ext cx="2796444" cy="20946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75" y="3259931"/>
            <a:ext cx="5123916" cy="340973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509" y="3221128"/>
            <a:ext cx="5193100" cy="348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928" y="1340715"/>
            <a:ext cx="113745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L'hydrolyse</a:t>
            </a:r>
          </a:p>
          <a:p>
            <a:pPr marL="0" indent="0">
              <a:buNone/>
            </a:pPr>
            <a:r>
              <a:rPr lang="fr-FR" dirty="0"/>
              <a:t>Elle est définie comme étant la destruction d'un édifice moléculaire complexe en édifices </a:t>
            </a:r>
            <a:r>
              <a:rPr lang="fr-FR" dirty="0" smtClean="0"/>
              <a:t>moléculaires plus </a:t>
            </a:r>
            <a:r>
              <a:rPr lang="fr-FR" dirty="0"/>
              <a:t>simples sous l'influence de l'eau. Les hydrolyses constituent les principales réactions d'altération.</a:t>
            </a:r>
          </a:p>
          <a:p>
            <a:pPr marL="0" indent="0">
              <a:buNone/>
            </a:pPr>
            <a:r>
              <a:rPr lang="fr-FR" dirty="0"/>
              <a:t>Elles peuvent être totales lorsque le minéral </a:t>
            </a:r>
            <a:r>
              <a:rPr lang="fr-FR" dirty="0" smtClean="0"/>
              <a:t>est </a:t>
            </a:r>
            <a:r>
              <a:rPr lang="fr-FR" dirty="0"/>
              <a:t>détruit en plus petits composés </a:t>
            </a:r>
            <a:r>
              <a:rPr lang="fr-FR" dirty="0" smtClean="0"/>
              <a:t>possibles (hydroxydes</a:t>
            </a:r>
            <a:r>
              <a:rPr lang="fr-FR" dirty="0"/>
              <a:t>, ions) ou partielles lorsque la dégradation est incomplète et donne directement </a:t>
            </a:r>
            <a:r>
              <a:rPr lang="fr-FR" dirty="0" smtClean="0"/>
              <a:t>des composés </a:t>
            </a:r>
            <a:r>
              <a:rPr lang="fr-FR" dirty="0"/>
              <a:t>argileux.</a:t>
            </a:r>
          </a:p>
          <a:p>
            <a:pPr marL="0" indent="0">
              <a:buNone/>
            </a:pPr>
            <a:r>
              <a:rPr lang="fr-FR" dirty="0"/>
              <a:t>Le bilan général d'une réaction d'hydrolyse peut s'écrire : </a:t>
            </a:r>
          </a:p>
          <a:p>
            <a:pPr marL="0" indent="0">
              <a:buNone/>
            </a:pPr>
            <a:r>
              <a:rPr lang="fr-FR" dirty="0" smtClean="0"/>
              <a:t>Minéral </a:t>
            </a:r>
            <a:r>
              <a:rPr lang="fr-FR" dirty="0"/>
              <a:t>primaire + Eau </a:t>
            </a:r>
            <a:r>
              <a:rPr lang="fr-FR" dirty="0" smtClean="0"/>
              <a:t>------------&gt;Minéral </a:t>
            </a:r>
            <a:r>
              <a:rPr lang="fr-FR" dirty="0"/>
              <a:t>secondaire + Solution de lessivage.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5041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Les facteurs contrôlant </a:t>
            </a:r>
            <a:r>
              <a:rPr lang="fr-FR" b="1" dirty="0" smtClean="0">
                <a:solidFill>
                  <a:srgbClr val="FF0000"/>
                </a:solidFill>
              </a:rPr>
              <a:t>l'altération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résistance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des minéraux à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l'altération</a:t>
            </a:r>
          </a:p>
          <a:p>
            <a:pPr marL="0" indent="0">
              <a:buNone/>
            </a:pPr>
            <a:r>
              <a:rPr lang="fr-FR" dirty="0"/>
              <a:t>L'énergie de liaison entre les </a:t>
            </a:r>
            <a:r>
              <a:rPr lang="fr-FR" dirty="0" err="1"/>
              <a:t>diférents</a:t>
            </a:r>
            <a:r>
              <a:rPr lang="fr-FR" dirty="0"/>
              <a:t> atomes est variable selon les espèces concernées. </a:t>
            </a:r>
            <a:r>
              <a:rPr lang="fr-FR" dirty="0" smtClean="0"/>
              <a:t>Par exemple</a:t>
            </a:r>
            <a:r>
              <a:rPr lang="fr-FR" dirty="0"/>
              <a:t>, le K+ est faiblement lié à l'oxygène, le Fe2+ et le Mg2+ le sont moyennement, le Si4+ </a:t>
            </a:r>
            <a:r>
              <a:rPr lang="fr-FR" dirty="0" smtClean="0"/>
              <a:t>établit au </a:t>
            </a:r>
            <a:r>
              <a:rPr lang="fr-FR" dirty="0"/>
              <a:t>contraire des liaisons très fortes. On comprend donc pourquoi le quartz (</a:t>
            </a:r>
            <a:r>
              <a:rPr lang="fr-FR" dirty="0" err="1"/>
              <a:t>tectosilicate</a:t>
            </a:r>
            <a:r>
              <a:rPr lang="fr-FR" dirty="0"/>
              <a:t> qui </a:t>
            </a:r>
            <a:r>
              <a:rPr lang="fr-FR" dirty="0" smtClean="0"/>
              <a:t>ne comprend </a:t>
            </a:r>
            <a:r>
              <a:rPr lang="fr-FR" dirty="0"/>
              <a:t>que des liaisons fortes entre le Si et l'O) résiste mieux à l'altération et, au contraire, </a:t>
            </a:r>
            <a:r>
              <a:rPr lang="fr-FR" dirty="0" smtClean="0"/>
              <a:t>l'olivine (qui </a:t>
            </a:r>
            <a:r>
              <a:rPr lang="fr-FR" dirty="0"/>
              <a:t>contient les cations les moins liés (Mg2+ et Fe2+) a un réseau cristallin beaucoup fragile</a:t>
            </a:r>
            <a:r>
              <a:rPr lang="fr-FR" dirty="0" smtClean="0"/>
              <a:t>. 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7369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facteurs externes contrôlant 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l'hydrolyse</a:t>
            </a:r>
          </a:p>
          <a:p>
            <a:pPr marL="0" indent="0" algn="just">
              <a:buNone/>
            </a:pPr>
            <a:r>
              <a:rPr lang="fr-FR" dirty="0"/>
              <a:t>Ce sont avant tout les paramètres qui permettent de définir le climat.</a:t>
            </a:r>
          </a:p>
          <a:p>
            <a:pPr marL="0" indent="0" algn="just">
              <a:buNone/>
            </a:pPr>
            <a:r>
              <a:rPr lang="fr-FR" dirty="0"/>
              <a:t>- La disponibilité de l'eau. De ce fait, les réactions d'hydrolyse, par exemple, seront moindres </a:t>
            </a:r>
            <a:r>
              <a:rPr lang="fr-FR" dirty="0" smtClean="0"/>
              <a:t>sous climat </a:t>
            </a:r>
            <a:r>
              <a:rPr lang="fr-FR" dirty="0"/>
              <a:t>sec.</a:t>
            </a:r>
          </a:p>
          <a:p>
            <a:pPr marL="0" indent="0" algn="just">
              <a:buNone/>
            </a:pPr>
            <a:r>
              <a:rPr lang="fr-FR" dirty="0"/>
              <a:t>- La température dont la valeur régit la vitesse des réactions ainsi que la possibilité de </a:t>
            </a:r>
            <a:r>
              <a:rPr lang="fr-FR" dirty="0" smtClean="0"/>
              <a:t>dissolution des </a:t>
            </a:r>
            <a:r>
              <a:rPr lang="fr-FR" dirty="0"/>
              <a:t>ions dans l'eau. Ainsi, les réactions d'hydrolyse seront intenses et rapides sous climat tropical.</a:t>
            </a:r>
          </a:p>
          <a:p>
            <a:pPr marL="0" indent="0" algn="just">
              <a:buNone/>
            </a:pPr>
            <a:r>
              <a:rPr lang="fr-FR" dirty="0"/>
              <a:t>- Le pH déterminé en particulier par la présence ou non d'acides organiques.</a:t>
            </a:r>
          </a:p>
          <a:p>
            <a:pPr marL="0" indent="0" algn="just">
              <a:buNone/>
            </a:pPr>
            <a:r>
              <a:rPr lang="fr-FR" dirty="0"/>
              <a:t>On peut citer aussi : </a:t>
            </a:r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le temps de contact, les concentrations, le drainage, la granulométrie...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0396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5909" y="2105891"/>
            <a:ext cx="10515600" cy="5040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Altération et </a:t>
            </a:r>
            <a:r>
              <a:rPr lang="fr-FR" b="1" dirty="0" smtClean="0">
                <a:solidFill>
                  <a:srgbClr val="FF0000"/>
                </a:solidFill>
              </a:rPr>
              <a:t>climat</a:t>
            </a:r>
          </a:p>
          <a:p>
            <a:pPr marL="0" indent="0" algn="just">
              <a:buNone/>
            </a:pP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</a:rPr>
              <a:t>Climat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froid </a:t>
            </a:r>
            <a:r>
              <a:rPr lang="fr-FR" dirty="0"/>
              <a:t>: L'altération mécanique par le gel joue le rôle majeur, </a:t>
            </a:r>
            <a:r>
              <a:rPr lang="fr-FR" dirty="0" smtClean="0"/>
              <a:t>la décomposition </a:t>
            </a:r>
            <a:r>
              <a:rPr lang="fr-FR" dirty="0"/>
              <a:t>chimique </a:t>
            </a:r>
            <a:r>
              <a:rPr lang="fr-FR" dirty="0" smtClean="0"/>
              <a:t>est faible </a:t>
            </a:r>
            <a:r>
              <a:rPr lang="fr-FR" dirty="0"/>
              <a:t>mais peut être active quand il y a une chaleur estivale.</a:t>
            </a:r>
          </a:p>
          <a:p>
            <a:pPr marL="0" indent="0" algn="just">
              <a:buNone/>
            </a:pPr>
            <a:r>
              <a:rPr lang="fr-FR" dirty="0"/>
              <a:t>D'autre part, il se développe un processus de </a:t>
            </a:r>
            <a:r>
              <a:rPr lang="fr-FR" dirty="0" err="1" smtClean="0"/>
              <a:t>chéluviation</a:t>
            </a:r>
            <a:r>
              <a:rPr lang="fr-FR" dirty="0"/>
              <a:t> </a:t>
            </a:r>
            <a:r>
              <a:rPr lang="fr-FR" dirty="0" smtClean="0"/>
              <a:t>(entrainement </a:t>
            </a:r>
            <a:r>
              <a:rPr lang="fr-FR" dirty="0"/>
              <a:t>des ions Al par </a:t>
            </a:r>
            <a:r>
              <a:rPr lang="fr-FR" dirty="0" smtClean="0"/>
              <a:t>des complexes </a:t>
            </a:r>
            <a:r>
              <a:rPr lang="fr-FR" dirty="0"/>
              <a:t>organiques) qui conduit à un enrichissement du sol en silice</a:t>
            </a:r>
            <a:r>
              <a:rPr lang="fr-FR" dirty="0" smtClean="0"/>
              <a:t>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3432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6637" y="170093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 smtClean="0">
                <a:solidFill>
                  <a:srgbClr val="FF0000"/>
                </a:solidFill>
              </a:rPr>
              <a:t>2- Les </a:t>
            </a:r>
            <a:r>
              <a:rPr lang="fr-FR" sz="2400" b="1" dirty="0">
                <a:solidFill>
                  <a:srgbClr val="FF0000"/>
                </a:solidFill>
              </a:rPr>
              <a:t>processus chimiques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Où </a:t>
            </a:r>
            <a:r>
              <a:rPr lang="fr-FR" dirty="0"/>
              <a:t>l'eau joue un rôle prépondérant. Il s'agit d'altération et </a:t>
            </a:r>
            <a:r>
              <a:rPr lang="fr-FR" dirty="0" smtClean="0"/>
              <a:t>de dissolution par </a:t>
            </a:r>
            <a:r>
              <a:rPr lang="fr-FR" dirty="0"/>
              <a:t>les eaux plus ou moins chargées en dioxyde de carbone. Cela donne des solutions de </a:t>
            </a:r>
            <a:r>
              <a:rPr lang="fr-FR" dirty="0" smtClean="0"/>
              <a:t>lessivage qui </a:t>
            </a:r>
            <a:r>
              <a:rPr lang="fr-FR" dirty="0"/>
              <a:t>sont les sources de minéraux néoformés des roches d'origine chimique.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0938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2575" y="1872528"/>
            <a:ext cx="10515600" cy="49854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Climat tempéré </a:t>
            </a:r>
            <a:r>
              <a:rPr lang="fr-FR" dirty="0"/>
              <a:t>: Les facteurs d'altération sont très nombreux mais leur puissance assez faible.</a:t>
            </a:r>
          </a:p>
          <a:p>
            <a:pPr marL="0" indent="0" algn="just">
              <a:buNone/>
            </a:pPr>
            <a:r>
              <a:rPr lang="fr-FR" dirty="0"/>
              <a:t>Le gel n'intervient que l'hiver et joue un rôle </a:t>
            </a:r>
            <a:r>
              <a:rPr lang="fr-FR" dirty="0" smtClean="0"/>
              <a:t>important en altitude. L'altération </a:t>
            </a:r>
            <a:r>
              <a:rPr lang="fr-FR" dirty="0"/>
              <a:t>chimique joue un rôle important, surtout </a:t>
            </a:r>
            <a:r>
              <a:rPr lang="fr-FR" dirty="0" smtClean="0"/>
              <a:t>à l'intérieur </a:t>
            </a:r>
            <a:r>
              <a:rPr lang="fr-FR" dirty="0"/>
              <a:t>du sol. En effet, on peut constater que </a:t>
            </a:r>
            <a:r>
              <a:rPr lang="fr-FR" dirty="0" smtClean="0"/>
              <a:t>les roches </a:t>
            </a:r>
            <a:r>
              <a:rPr lang="fr-FR" dirty="0"/>
              <a:t>en relief et en contact avec </a:t>
            </a:r>
            <a:r>
              <a:rPr lang="fr-FR" dirty="0" smtClean="0"/>
              <a:t>l'atmosphère restent </a:t>
            </a:r>
            <a:r>
              <a:rPr lang="fr-FR" dirty="0"/>
              <a:t>très peu </a:t>
            </a:r>
            <a:r>
              <a:rPr lang="fr-FR" dirty="0" smtClean="0"/>
              <a:t>altérées. </a:t>
            </a:r>
            <a:r>
              <a:rPr lang="fr-FR" dirty="0"/>
              <a:t>Mais, cette forte résistance des roches </a:t>
            </a:r>
            <a:r>
              <a:rPr lang="fr-FR" dirty="0" smtClean="0"/>
              <a:t>à l'eau </a:t>
            </a:r>
            <a:r>
              <a:rPr lang="fr-FR" dirty="0"/>
              <a:t>de pluie cesse si elles sont à l'état fractionné.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09447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Climat chaud et sec </a:t>
            </a:r>
            <a:r>
              <a:rPr lang="fr-FR" dirty="0"/>
              <a:t>: La fragmentation mécanique est faible mais la décomposition chimique </a:t>
            </a:r>
            <a:r>
              <a:rPr lang="fr-FR" dirty="0" smtClean="0"/>
              <a:t>est active </a:t>
            </a:r>
            <a:r>
              <a:rPr lang="fr-FR" dirty="0"/>
              <a:t>après les rares pluies et entraîne une forte désagrégation des roches subissant des </a:t>
            </a:r>
            <a:r>
              <a:rPr lang="fr-FR" dirty="0" smtClean="0"/>
              <a:t>variations importantes </a:t>
            </a:r>
            <a:r>
              <a:rPr lang="fr-FR" dirty="0"/>
              <a:t>de température et d'humidité. Au contraire du climat tempéré, ce sont les roches </a:t>
            </a:r>
            <a:r>
              <a:rPr lang="fr-FR" dirty="0" smtClean="0"/>
              <a:t>à l'interface </a:t>
            </a:r>
            <a:r>
              <a:rPr lang="fr-FR" dirty="0"/>
              <a:t>lithosphère - atmosphère qui s'altèrent le plus vite.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223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Climat chaud et humide </a:t>
            </a:r>
            <a:r>
              <a:rPr lang="fr-FR" dirty="0"/>
              <a:t>: La désagrégation mécanique est très faible mais la </a:t>
            </a:r>
            <a:r>
              <a:rPr lang="fr-FR" dirty="0" smtClean="0"/>
              <a:t>décomposition chimique </a:t>
            </a:r>
            <a:r>
              <a:rPr lang="fr-FR" dirty="0"/>
              <a:t>devient </a:t>
            </a:r>
            <a:r>
              <a:rPr lang="fr-FR" dirty="0" smtClean="0"/>
              <a:t>extrêmement </a:t>
            </a:r>
            <a:r>
              <a:rPr lang="fr-FR" dirty="0"/>
              <a:t>active. Grâce à la température constamment élevée, la présence </a:t>
            </a:r>
            <a:r>
              <a:rPr lang="fr-FR" dirty="0" smtClean="0"/>
              <a:t>d'ions H</a:t>
            </a:r>
            <a:r>
              <a:rPr lang="fr-FR" dirty="0"/>
              <a:t>+ libres dans les eaux du sous-sol est 6 fois plus élevée que sous nos latitudes.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3071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La formation des </a:t>
            </a:r>
            <a:r>
              <a:rPr lang="fr-FR" b="1" dirty="0" smtClean="0">
                <a:solidFill>
                  <a:srgbClr val="FF0000"/>
                </a:solidFill>
              </a:rPr>
              <a:t>sols</a:t>
            </a:r>
          </a:p>
          <a:p>
            <a:pPr marL="0" indent="0" algn="just">
              <a:buNone/>
            </a:pPr>
            <a:r>
              <a:rPr lang="fr-FR" dirty="0"/>
              <a:t>Un sol est une couche d'altération recouvrant une roche. Il est formé d'une fraction minérale et </a:t>
            </a:r>
            <a:r>
              <a:rPr lang="fr-FR" dirty="0" smtClean="0"/>
              <a:t>de matière </a:t>
            </a:r>
            <a:r>
              <a:rPr lang="fr-FR" dirty="0"/>
              <a:t>organique. Un sol prend naissance à partir de la roche puis il évolue sous l'influence </a:t>
            </a:r>
            <a:r>
              <a:rPr lang="fr-FR" dirty="0" smtClean="0"/>
              <a:t>des facteurs </a:t>
            </a:r>
            <a:r>
              <a:rPr lang="fr-FR" dirty="0"/>
              <a:t>du milieu, essentiellement le climat et la végétation. L'originalité des sols résulte donc </a:t>
            </a:r>
            <a:r>
              <a:rPr lang="fr-FR" dirty="0" smtClean="0"/>
              <a:t>de l'association </a:t>
            </a:r>
            <a:r>
              <a:rPr lang="fr-FR" dirty="0"/>
              <a:t>intime qui existe entre ses constituants minéraux et ses constituants organiques </a:t>
            </a:r>
            <a:r>
              <a:rPr lang="fr-FR" dirty="0" smtClean="0"/>
              <a:t>d'origine végétale </a:t>
            </a:r>
            <a:r>
              <a:rPr lang="fr-FR" dirty="0"/>
              <a:t>et animale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7746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  <p:pic>
        <p:nvPicPr>
          <p:cNvPr id="1026" name="Picture 2" descr="Résultat de recherche d'images pour &quot;soil formation&quot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94" y="1371601"/>
            <a:ext cx="10485642" cy="5158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3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99655" y="9112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fr-FR" b="1" dirty="0" smtClean="0">
                <a:solidFill>
                  <a:srgbClr val="0070C0"/>
                </a:solidFill>
                <a:hlinkClick r:id="rId2"/>
              </a:rPr>
              <a:t>sites.google.com/site/coursdegeologielmd/telechargements-downloads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Site du tronc-commun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http://fac.umc.edu.dz/snv/TCEns.html</a:t>
            </a:r>
          </a:p>
          <a:p>
            <a:pPr marL="0" indent="0">
              <a:buNone/>
            </a:pPr>
            <a:endParaRPr lang="fr-F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8472" y="2604653"/>
            <a:ext cx="9150927" cy="3239799"/>
          </a:xfrm>
        </p:spPr>
        <p:txBody>
          <a:bodyPr/>
          <a:lstStyle/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- </a:t>
            </a:r>
            <a:r>
              <a:rPr lang="fr-FR" b="1" dirty="0">
                <a:solidFill>
                  <a:srgbClr val="002060"/>
                </a:solidFill>
              </a:rPr>
              <a:t>L'eau participe à une désagrégation mécanique des roches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- </a:t>
            </a:r>
            <a:r>
              <a:rPr lang="fr-FR" b="1" dirty="0">
                <a:solidFill>
                  <a:srgbClr val="002060"/>
                </a:solidFill>
              </a:rPr>
              <a:t>L'eau, un agent chimique d'altération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- </a:t>
            </a:r>
            <a:r>
              <a:rPr lang="fr-FR" b="1" dirty="0">
                <a:solidFill>
                  <a:srgbClr val="002060"/>
                </a:solidFill>
              </a:rPr>
              <a:t>Les facteurs contrôlant l'altération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- </a:t>
            </a:r>
            <a:r>
              <a:rPr lang="fr-FR" b="1" dirty="0">
                <a:solidFill>
                  <a:srgbClr val="002060"/>
                </a:solidFill>
              </a:rPr>
              <a:t>La formation des sols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  <p:sp>
        <p:nvSpPr>
          <p:cNvPr id="6" name="ZoneTexte 5"/>
          <p:cNvSpPr txBox="1"/>
          <p:nvPr/>
        </p:nvSpPr>
        <p:spPr>
          <a:xfrm>
            <a:off x="2909455" y="1343891"/>
            <a:ext cx="5615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On peut résumer le rôle de l’eau en :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50159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4345" y="124373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rgbClr val="002060"/>
                </a:solidFill>
              </a:rPr>
              <a:t>- L'eau participe à une désagrégation mécanique des roches</a:t>
            </a:r>
            <a:endParaRPr lang="fr-FR" dirty="0"/>
          </a:p>
          <a:p>
            <a:pPr marL="0" indent="0" algn="just">
              <a:buNone/>
            </a:pPr>
            <a:r>
              <a:rPr lang="fr-FR" dirty="0" smtClean="0"/>
              <a:t>Les </a:t>
            </a:r>
            <a:r>
              <a:rPr lang="fr-FR" dirty="0"/>
              <a:t>variations de température entraînent la dilatation ou </a:t>
            </a:r>
            <a:r>
              <a:rPr lang="fr-FR" dirty="0" smtClean="0"/>
              <a:t>la contraction </a:t>
            </a:r>
            <a:r>
              <a:rPr lang="fr-FR" dirty="0"/>
              <a:t>des roches soumises à des variations </a:t>
            </a:r>
            <a:r>
              <a:rPr lang="fr-FR" dirty="0" smtClean="0"/>
              <a:t>de volumes </a:t>
            </a:r>
            <a:r>
              <a:rPr lang="fr-FR" dirty="0"/>
              <a:t>incessants, une roche fissure puis éclate. </a:t>
            </a:r>
            <a:r>
              <a:rPr lang="fr-FR" dirty="0" smtClean="0"/>
              <a:t>L'eau qui </a:t>
            </a:r>
            <a:r>
              <a:rPr lang="fr-FR" dirty="0"/>
              <a:t>pénètre dans les fissures puis gèle avec </a:t>
            </a:r>
            <a:r>
              <a:rPr lang="fr-FR" dirty="0" smtClean="0"/>
              <a:t>augmentation de </a:t>
            </a:r>
            <a:r>
              <a:rPr lang="fr-FR" dirty="0"/>
              <a:t>volume ajoute son effet : les cristaux de </a:t>
            </a:r>
            <a:r>
              <a:rPr lang="fr-FR" dirty="0" smtClean="0"/>
              <a:t>glace s'accroissent </a:t>
            </a:r>
            <a:r>
              <a:rPr lang="fr-FR" dirty="0"/>
              <a:t>perpendiculairement à la surface de la </a:t>
            </a:r>
            <a:r>
              <a:rPr lang="fr-FR" dirty="0" smtClean="0"/>
              <a:t>fente et </a:t>
            </a:r>
            <a:r>
              <a:rPr lang="fr-FR" dirty="0"/>
              <a:t>augmente son ouverture. L'eau qui gèle dans une </a:t>
            </a:r>
            <a:r>
              <a:rPr lang="fr-FR" dirty="0" smtClean="0"/>
              <a:t>fissure exerce </a:t>
            </a:r>
            <a:r>
              <a:rPr lang="fr-FR" dirty="0"/>
              <a:t>une pression de 14 g/cm². La roche finit par </a:t>
            </a:r>
            <a:r>
              <a:rPr lang="fr-FR" dirty="0" smtClean="0"/>
              <a:t>éclater sous </a:t>
            </a:r>
            <a:r>
              <a:rPr lang="fr-FR" dirty="0"/>
              <a:t>l'action du gel : c'est la </a:t>
            </a:r>
            <a:r>
              <a:rPr lang="fr-FR" b="1" dirty="0" err="1">
                <a:solidFill>
                  <a:srgbClr val="FF0000"/>
                </a:solidFill>
              </a:rPr>
              <a:t>cryofracturation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r>
              <a:rPr lang="fr-FR" dirty="0"/>
              <a:t>Ainsi, les grès et les marnes, roches gélives et </a:t>
            </a:r>
            <a:r>
              <a:rPr lang="fr-FR" dirty="0" smtClean="0"/>
              <a:t>utilisées comme </a:t>
            </a:r>
            <a:r>
              <a:rPr lang="fr-FR" dirty="0"/>
              <a:t>amendement, étaient déposées en tas dans </a:t>
            </a:r>
            <a:r>
              <a:rPr lang="fr-FR" dirty="0" smtClean="0"/>
              <a:t>les </a:t>
            </a:r>
            <a:r>
              <a:rPr lang="fr-FR" dirty="0"/>
              <a:t>champs en automne. On les retrouvait pulvérulentes à </a:t>
            </a:r>
            <a:r>
              <a:rPr lang="fr-FR" dirty="0" smtClean="0"/>
              <a:t>la fin </a:t>
            </a:r>
            <a:r>
              <a:rPr lang="fr-FR" dirty="0"/>
              <a:t>de l'hiver ce qui facilitait leur épandage.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1589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ce réservé du contenu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178" y="744970"/>
            <a:ext cx="7315750" cy="5364884"/>
          </a:xfrm>
        </p:spPr>
      </p:pic>
    </p:spTree>
    <p:extLst>
      <p:ext uri="{BB962C8B-B14F-4D97-AF65-F5344CB8AC3E}">
        <p14:creationId xmlns:p14="http://schemas.microsoft.com/office/powerpoint/2010/main" val="38703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 smtClean="0">
                <a:solidFill>
                  <a:srgbClr val="002060"/>
                </a:solidFill>
              </a:rPr>
              <a:t>L'eau, un agent chimique d'altération</a:t>
            </a:r>
          </a:p>
          <a:p>
            <a:pPr marL="0" indent="0" algn="just">
              <a:buNone/>
            </a:pPr>
            <a:r>
              <a:rPr lang="fr-FR" dirty="0" smtClean="0"/>
              <a:t>De par ses propriétés et son abondance relative, l'eau se trouve à la base de toutes les altérations exogènes des roches. Les molécules d'eau sont chargées électriquement et se comportent comme des dipôles. Les propriétés de l'eau vis-à-vis des minéraux s'expliquent essentiellement par cette propriété. Pure, elle se comporte comme un acide faible par les ions H+ libres qu'elle renferme.</a:t>
            </a:r>
          </a:p>
          <a:p>
            <a:pPr marL="0" indent="0" algn="just">
              <a:buNone/>
            </a:pPr>
            <a:r>
              <a:rPr lang="fr-FR" dirty="0"/>
              <a:t>Les réactions mettant en jeu la molécule d'eau sont de différents types et ont lieu essentiellement </a:t>
            </a:r>
            <a:r>
              <a:rPr lang="fr-FR" dirty="0" smtClean="0"/>
              <a:t>en climat </a:t>
            </a:r>
            <a:r>
              <a:rPr lang="fr-FR" dirty="0"/>
              <a:t>humide. Les éléments solubles qui en résultent sont lessivés et les parties insolubles restent </a:t>
            </a:r>
            <a:r>
              <a:rPr lang="fr-FR" dirty="0" smtClean="0"/>
              <a:t>sur place</a:t>
            </a:r>
            <a:r>
              <a:rPr lang="fr-FR" dirty="0"/>
              <a:t>, </a:t>
            </a:r>
            <a:r>
              <a:rPr lang="fr-FR" dirty="0" smtClean="0"/>
              <a:t>se recombinant </a:t>
            </a:r>
            <a:r>
              <a:rPr lang="fr-FR" dirty="0"/>
              <a:t>pour former de nouveaux minéraux, principalement des argiles. Ces </a:t>
            </a:r>
            <a:r>
              <a:rPr lang="fr-FR" dirty="0" smtClean="0"/>
              <a:t>réactions sont </a:t>
            </a:r>
            <a:r>
              <a:rPr lang="fr-FR" dirty="0"/>
              <a:t>: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9095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7364" y="886691"/>
            <a:ext cx="10515600" cy="5375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dissolution</a:t>
            </a:r>
          </a:p>
          <a:p>
            <a:pPr marL="0" indent="0">
              <a:buNone/>
            </a:pPr>
            <a:r>
              <a:rPr lang="fr-FR" dirty="0"/>
              <a:t>La dissolution est d'autant plus forte que la solubilité des minéraux est élevée, les plus </a:t>
            </a:r>
            <a:r>
              <a:rPr lang="fr-FR" dirty="0" smtClean="0"/>
              <a:t>vulnérables étant </a:t>
            </a:r>
            <a:r>
              <a:rPr lang="fr-FR" dirty="0"/>
              <a:t>les minéraux des roches salines (sel gemme, potasse, gypse</a:t>
            </a:r>
            <a:r>
              <a:rPr lang="fr-FR" dirty="0" smtClean="0"/>
              <a:t>). Exemples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rgbClr val="FF0000"/>
                </a:solidFill>
              </a:rPr>
              <a:t>Lapiès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dirty="0"/>
              <a:t>Un </a:t>
            </a:r>
            <a:r>
              <a:rPr lang="fr-FR" dirty="0" err="1"/>
              <a:t>lapiès</a:t>
            </a:r>
            <a:r>
              <a:rPr lang="fr-FR" dirty="0"/>
              <a:t> est une forme de surface </a:t>
            </a:r>
            <a:r>
              <a:rPr lang="fr-FR" dirty="0" smtClean="0"/>
              <a:t>du modelé </a:t>
            </a:r>
            <a:r>
              <a:rPr lang="fr-FR" dirty="0"/>
              <a:t>karstique. Il s'agit d'une </a:t>
            </a:r>
            <a:r>
              <a:rPr lang="fr-FR" dirty="0" smtClean="0"/>
              <a:t>surface de </a:t>
            </a:r>
            <a:r>
              <a:rPr lang="fr-FR" dirty="0"/>
              <a:t>roches calcaires (ou </a:t>
            </a:r>
            <a:r>
              <a:rPr lang="fr-FR" dirty="0" smtClean="0"/>
              <a:t>dolomitiques) creusée </a:t>
            </a:r>
            <a:r>
              <a:rPr lang="fr-FR" dirty="0"/>
              <a:t>par dissolution de trous, </a:t>
            </a:r>
            <a:r>
              <a:rPr lang="fr-FR" dirty="0" smtClean="0"/>
              <a:t>de cannelures </a:t>
            </a:r>
            <a:r>
              <a:rPr lang="fr-FR" dirty="0"/>
              <a:t>ou de rigoles, larges de 1 </a:t>
            </a:r>
            <a:r>
              <a:rPr lang="fr-FR" dirty="0" smtClean="0"/>
              <a:t>cm  à </a:t>
            </a:r>
            <a:r>
              <a:rPr lang="fr-FR" dirty="0"/>
              <a:t>1 m, séparées par des </a:t>
            </a:r>
            <a:r>
              <a:rPr lang="fr-FR" dirty="0" smtClean="0"/>
              <a:t>lames tranchantes</a:t>
            </a:r>
            <a:r>
              <a:rPr lang="fr-FR" dirty="0"/>
              <a:t>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8523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85" y="164523"/>
            <a:ext cx="4115233" cy="3098342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376" y="775855"/>
            <a:ext cx="6251826" cy="46828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85" y="3488747"/>
            <a:ext cx="4253779" cy="318622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910945" y="5751645"/>
            <a:ext cx="1510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err="1" smtClean="0">
                <a:solidFill>
                  <a:srgbClr val="FF0000"/>
                </a:solidFill>
              </a:rPr>
              <a:t>Lapiès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67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7636" y="1981200"/>
            <a:ext cx="10564091" cy="4486708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Dissolution dans du </a:t>
            </a:r>
            <a:r>
              <a:rPr lang="fr-FR" dirty="0" smtClean="0">
                <a:solidFill>
                  <a:srgbClr val="FF0000"/>
                </a:solidFill>
              </a:rPr>
              <a:t>gypse</a:t>
            </a:r>
          </a:p>
          <a:p>
            <a:pPr marL="0" indent="0" algn="just">
              <a:buNone/>
            </a:pPr>
            <a:r>
              <a:rPr lang="fr-FR" dirty="0"/>
              <a:t>Le gypse (CaSO4, 2H2O) est une roche </a:t>
            </a:r>
            <a:r>
              <a:rPr lang="fr-FR" dirty="0" smtClean="0"/>
              <a:t>exogène, une </a:t>
            </a:r>
            <a:r>
              <a:rPr lang="fr-FR" dirty="0" err="1"/>
              <a:t>évaportite</a:t>
            </a:r>
            <a:r>
              <a:rPr lang="fr-FR" dirty="0"/>
              <a:t>, relativement soluble dans </a:t>
            </a:r>
            <a:r>
              <a:rPr lang="fr-FR" dirty="0" smtClean="0"/>
              <a:t>l'eau. Dans </a:t>
            </a:r>
            <a:r>
              <a:rPr lang="fr-FR" dirty="0"/>
              <a:t>les zones montagneuses, sa dissolution </a:t>
            </a:r>
            <a:r>
              <a:rPr lang="fr-FR" dirty="0" smtClean="0"/>
              <a:t>crée des </a:t>
            </a:r>
            <a:r>
              <a:rPr lang="fr-FR" dirty="0"/>
              <a:t>reliefs particuliers sous forme "d'entonnoirs</a:t>
            </a:r>
            <a:r>
              <a:rPr lang="fr-FR" dirty="0" smtClean="0"/>
              <a:t>". L'eau</a:t>
            </a:r>
            <a:r>
              <a:rPr lang="fr-FR" dirty="0"/>
              <a:t>, la neige s'accumulent dans de </a:t>
            </a:r>
            <a:r>
              <a:rPr lang="fr-FR" dirty="0" smtClean="0"/>
              <a:t>petites dépressions </a:t>
            </a:r>
            <a:r>
              <a:rPr lang="fr-FR" dirty="0"/>
              <a:t>où la dissolution s'opère, donnant </a:t>
            </a:r>
            <a:r>
              <a:rPr lang="fr-FR" dirty="0" smtClean="0"/>
              <a:t>des paysages </a:t>
            </a:r>
            <a:r>
              <a:rPr lang="fr-FR" dirty="0"/>
              <a:t>caractéristiques.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879266" y="193965"/>
            <a:ext cx="8742218" cy="56818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 smtClean="0"/>
              <a:t>Géodynamique externe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209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1323</Words>
  <Application>Microsoft Office PowerPoint</Application>
  <PresentationFormat>Grand écran</PresentationFormat>
  <Paragraphs>81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Thème Office</vt:lpstr>
      <vt:lpstr>Géodynamique externe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Géodynamique externe</dc:title>
  <dc:creator>foued</dc:creator>
  <cp:lastModifiedBy>foued</cp:lastModifiedBy>
  <cp:revision>18</cp:revision>
  <dcterms:created xsi:type="dcterms:W3CDTF">2017-10-15T18:13:11Z</dcterms:created>
  <dcterms:modified xsi:type="dcterms:W3CDTF">2017-10-17T19:31:39Z</dcterms:modified>
</cp:coreProperties>
</file>