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6" r:id="rId4"/>
    <p:sldId id="300" r:id="rId5"/>
    <p:sldId id="302" r:id="rId6"/>
    <p:sldId id="290" r:id="rId7"/>
    <p:sldId id="288" r:id="rId8"/>
    <p:sldId id="287" r:id="rId9"/>
    <p:sldId id="312" r:id="rId10"/>
    <p:sldId id="309" r:id="rId11"/>
    <p:sldId id="307" r:id="rId12"/>
    <p:sldId id="306" r:id="rId13"/>
    <p:sldId id="265" r:id="rId14"/>
    <p:sldId id="293" r:id="rId15"/>
    <p:sldId id="294" r:id="rId16"/>
    <p:sldId id="296" r:id="rId17"/>
    <p:sldId id="305" r:id="rId18"/>
    <p:sldId id="310" r:id="rId19"/>
    <p:sldId id="313" r:id="rId20"/>
    <p:sldId id="311" r:id="rId21"/>
    <p:sldId id="301" r:id="rId22"/>
    <p:sldId id="271" r:id="rId23"/>
    <p:sldId id="303" r:id="rId24"/>
    <p:sldId id="285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DA08"/>
    <a:srgbClr val="21F721"/>
    <a:srgbClr val="FF0505"/>
    <a:srgbClr val="E37303"/>
    <a:srgbClr val="FCFCFC"/>
    <a:srgbClr val="6CA62C"/>
    <a:srgbClr val="73ED05"/>
    <a:srgbClr val="3399FF"/>
    <a:srgbClr val="93C9FF"/>
    <a:srgbClr val="AFFE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/>
            </a:pPr>
            <a:r>
              <a:rPr lang="fr-FR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‘Sondage’ </a:t>
            </a:r>
            <a:endParaRPr lang="fr-FR" noProof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Sondage </c:v>
                </c:pt>
              </c:strCache>
            </c:strRef>
          </c:tx>
          <c:cat>
            <c:strRef>
              <c:f>Feuil1!$A$2:$A$4</c:f>
              <c:strCache>
                <c:ptCount val="3"/>
                <c:pt idx="0">
                  <c:v>Ont des maladies gastro-intestinales,  subissent un traitement </c:v>
                </c:pt>
                <c:pt idx="1">
                  <c:v>Ont des maladies gastro-intestinales, Ne subissent pas de traitement </c:v>
                </c:pt>
                <c:pt idx="2">
                  <c:v>Non pas de problèmes gastro-intestinaux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</c:v>
                </c:pt>
                <c:pt idx="1">
                  <c:v>2.5</c:v>
                </c:pt>
                <c:pt idx="2">
                  <c:v>1.5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Ne connaissent pas les probiotiques </c:v>
                </c:pt>
              </c:strCache>
            </c:strRef>
          </c:tx>
          <c:cat>
            <c:numRef>
              <c:f>Feuil1!$A$2:$A$3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7.9</c:v>
                </c:pt>
                <c:pt idx="1">
                  <c:v>4.8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Connaissent les probiotique</c:v>
                </c:pt>
              </c:strCache>
            </c:strRef>
          </c:tx>
          <c:cat>
            <c:numRef>
              <c:f>Feuil1!$A$2:$A$3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2.1</c:v>
                </c:pt>
                <c:pt idx="1">
                  <c:v>6.1</c:v>
                </c:pt>
              </c:numCache>
            </c:numRef>
          </c:val>
        </c:ser>
        <c:shape val="box"/>
        <c:axId val="106443136"/>
        <c:axId val="106522880"/>
        <c:axId val="0"/>
      </c:bar3DChart>
      <c:catAx>
        <c:axId val="106443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6522880"/>
        <c:crosses val="autoZero"/>
        <c:auto val="1"/>
        <c:lblAlgn val="ctr"/>
        <c:lblOffset val="100"/>
      </c:catAx>
      <c:valAx>
        <c:axId val="106522880"/>
        <c:scaling>
          <c:orientation val="minMax"/>
        </c:scaling>
        <c:axPos val="l"/>
        <c:majorGridlines/>
        <c:numFmt formatCode="General" sourceLinked="1"/>
        <c:tickLblPos val="nextTo"/>
        <c:crossAx val="1064431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300" b="1" i="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300" b="1" i="0" baseline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761904761904798"/>
          <c:y val="0.48523502743975183"/>
          <c:w val="0.34761904761904772"/>
          <c:h val="0.33761075320130451"/>
        </c:manualLayout>
      </c:layout>
      <c:txPr>
        <a:bodyPr/>
        <a:lstStyle/>
        <a:p>
          <a:pPr>
            <a:defRPr sz="230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A97950-ECE5-4029-9735-4F2F67651DE7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A4EB5-B8CC-4911-8D67-B521177E9761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4EB5-B8CC-4911-8D67-B521177E97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4EB5-B8CC-4911-8D67-B521177E97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9F76BEA-295C-4B47-B5F4-620F22DB3E91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A66A1-6236-44FB-BF44-65E775B3BFE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C53C-79B2-4689-B581-5161DBCE523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AF78AE-ABE3-4B94-9C4F-822EEAF7ED1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05052B-99CB-49D8-AE35-3E3DDEFD9D6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3702C6-D400-4DE0-98BD-DF1E4721291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097B2-CF0F-4264-B464-7284BE2C43A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smtClean="0"/>
              <a:t>Cliquez sur l'icône pour ajouter un graphique SmartArt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2072FD-C3AC-4FDB-95DB-989E94E98D7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7138-D461-42FB-B960-01988C9BB1A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7CD04-2B82-4116-84C8-C5EBBAD1695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D14C-09E7-4F38-BCF6-5BE9E9AD4CB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3BB07-EBBA-4F3D-83DC-91E332A0DF6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96DBA-EFB2-4D1C-9271-478904DBD2F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4048-9F57-45F4-941C-D7509BCC580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76728-BBC1-4E0D-A603-F4F27F8BB49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28E5-ADEA-4EF2-9A6F-976AD13A285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53DA21-827C-4BFF-9B6A-9230FBA83D7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1893888"/>
            <a:ext cx="9067800" cy="1687512"/>
          </a:xfrm>
        </p:spPr>
        <p:txBody>
          <a:bodyPr/>
          <a:lstStyle/>
          <a:p>
            <a:pPr algn="ctr"/>
            <a:r>
              <a:rPr lang="fr-FR" dirty="0">
                <a:latin typeface="Aharoni" pitchFamily="2" charset="-79"/>
                <a:cs typeface="Aharoni" pitchFamily="2" charset="-79"/>
              </a:rPr>
              <a:t>Aménagement d’une unité  de production de </a:t>
            </a:r>
            <a:r>
              <a:rPr lang="fr-FR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pro</a:t>
            </a:r>
            <a:r>
              <a:rPr lang="fr-FR" dirty="0" err="1">
                <a:latin typeface="Aharoni" pitchFamily="2" charset="-79"/>
                <a:cs typeface="Aharoni" pitchFamily="2" charset="-79"/>
              </a:rPr>
              <a:t>bio</a:t>
            </a:r>
            <a:r>
              <a:rPr lang="fr-FR" dirty="0" err="1">
                <a:solidFill>
                  <a:srgbClr val="6CA62C"/>
                </a:solidFill>
                <a:latin typeface="Aharoni" pitchFamily="2" charset="-79"/>
                <a:cs typeface="Aharoni" pitchFamily="2" charset="-79"/>
              </a:rPr>
              <a:t>tiques</a:t>
            </a:r>
            <a:endParaRPr lang="en-US" dirty="0">
              <a:solidFill>
                <a:srgbClr val="6CA62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52400" y="4648200"/>
            <a:ext cx="2362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b="1" u="sng" dirty="0" smtClean="0">
                <a:solidFill>
                  <a:srgbClr val="FDF58D"/>
                </a:solidFill>
              </a:rPr>
              <a:t>Membres d’équipe</a:t>
            </a:r>
            <a:r>
              <a:rPr lang="fr-FR" b="1" dirty="0" smtClean="0">
                <a:solidFill>
                  <a:srgbClr val="FDF58D"/>
                </a:solidFill>
              </a:rPr>
              <a:t> :</a:t>
            </a:r>
          </a:p>
          <a:p>
            <a:pPr algn="l"/>
            <a:r>
              <a:rPr lang="fr-FR" dirty="0" smtClean="0">
                <a:solidFill>
                  <a:srgbClr val="FDF58D"/>
                </a:solidFill>
              </a:rPr>
              <a:t> </a:t>
            </a:r>
            <a:r>
              <a:rPr lang="fr-FR" b="1" dirty="0" err="1" smtClean="0">
                <a:solidFill>
                  <a:srgbClr val="FDF58D"/>
                </a:solidFill>
              </a:rPr>
              <a:t>Rehamnia</a:t>
            </a:r>
            <a:r>
              <a:rPr lang="fr-FR" b="1" dirty="0" smtClean="0">
                <a:solidFill>
                  <a:srgbClr val="FDF58D"/>
                </a:solidFill>
              </a:rPr>
              <a:t> </a:t>
            </a:r>
            <a:r>
              <a:rPr lang="fr-FR" b="1" dirty="0" err="1" smtClean="0">
                <a:solidFill>
                  <a:srgbClr val="FDF58D"/>
                </a:solidFill>
              </a:rPr>
              <a:t>Baraa</a:t>
            </a:r>
            <a:endParaRPr lang="fr-FR" b="1" dirty="0" smtClean="0">
              <a:solidFill>
                <a:srgbClr val="FDF58D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048000" y="5791200"/>
            <a:ext cx="59436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Sous la direction du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Noreddine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Kacem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Chaouche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6019800" cy="838200"/>
          </a:xfrm>
        </p:spPr>
        <p:txBody>
          <a:bodyPr/>
          <a:lstStyle/>
          <a:p>
            <a:r>
              <a:rPr lang="fr-FR" sz="36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Organigramme du personnel :</a:t>
            </a:r>
            <a:endParaRPr lang="fr-FR" sz="3600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sp>
        <p:nvSpPr>
          <p:cNvPr id="4" name="Rectangle à coins arrondis 3"/>
          <p:cNvSpPr/>
          <p:nvPr/>
        </p:nvSpPr>
        <p:spPr bwMode="auto">
          <a:xfrm>
            <a:off x="3200400" y="1314777"/>
            <a:ext cx="2514600" cy="838200"/>
          </a:xfrm>
          <a:prstGeom prst="round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gency FB" pitchFamily="34" charset="0"/>
              </a:rPr>
              <a:t>Direction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ltGray">
          <a:xfrm>
            <a:off x="6629400" y="3581400"/>
            <a:ext cx="2133600" cy="1905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304800" y="2861002"/>
            <a:ext cx="2273300" cy="536575"/>
            <a:chOff x="3964" y="2071"/>
            <a:chExt cx="1484" cy="330"/>
          </a:xfrm>
        </p:grpSpPr>
        <p:sp>
          <p:nvSpPr>
            <p:cNvPr id="19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477000" y="2838777"/>
            <a:ext cx="2273300" cy="536575"/>
            <a:chOff x="3964" y="2071"/>
            <a:chExt cx="1484" cy="330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2743200" y="2870527"/>
            <a:ext cx="3581400" cy="536575"/>
            <a:chOff x="3964" y="2071"/>
            <a:chExt cx="1484" cy="330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ltGray">
            <a:xfrm>
              <a:off x="4016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" name="Rectangle 24"/>
          <p:cNvSpPr>
            <a:spLocks noChangeArrowheads="1"/>
          </p:cNvSpPr>
          <p:nvPr/>
        </p:nvSpPr>
        <p:spPr bwMode="ltGray">
          <a:xfrm>
            <a:off x="304800" y="3524577"/>
            <a:ext cx="2305050" cy="203358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fr-FR" dirty="0"/>
          </a:p>
        </p:txBody>
      </p:sp>
      <p:cxnSp>
        <p:nvCxnSpPr>
          <p:cNvPr id="33" name="AutoShape 26"/>
          <p:cNvCxnSpPr>
            <a:cxnSpLocks noChangeShapeType="1"/>
          </p:cNvCxnSpPr>
          <p:nvPr/>
        </p:nvCxnSpPr>
        <p:spPr bwMode="black">
          <a:xfrm rot="16200000">
            <a:off x="2881312" y="1246515"/>
            <a:ext cx="708025" cy="2520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4" name="AutoShape 27"/>
          <p:cNvCxnSpPr>
            <a:cxnSpLocks noChangeShapeType="1"/>
          </p:cNvCxnSpPr>
          <p:nvPr/>
        </p:nvCxnSpPr>
        <p:spPr bwMode="black">
          <a:xfrm rot="5400000" flipH="1">
            <a:off x="5403850" y="1244927"/>
            <a:ext cx="708025" cy="2524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6" name="Text Box 30"/>
          <p:cNvSpPr txBox="1">
            <a:spLocks noChangeArrowheads="1"/>
          </p:cNvSpPr>
          <p:nvPr/>
        </p:nvSpPr>
        <p:spPr bwMode="black">
          <a:xfrm>
            <a:off x="6562725" y="2838777"/>
            <a:ext cx="22002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8F8F8"/>
                </a:solidFill>
                <a:latin typeface="Agency FB" pitchFamily="34" charset="0"/>
                <a:cs typeface="Andalus" pitchFamily="18" charset="-78"/>
              </a:rPr>
              <a:t>Administration</a:t>
            </a:r>
            <a:endParaRPr lang="en-US" sz="2400" b="1" dirty="0">
              <a:solidFill>
                <a:srgbClr val="F8F8F8"/>
              </a:solidFill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black">
          <a:xfrm>
            <a:off x="304800" y="2848957"/>
            <a:ext cx="22002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8F8F8"/>
                </a:solidFill>
                <a:latin typeface="Agency FB" pitchFamily="34" charset="0"/>
              </a:rPr>
              <a:t>Marketing</a:t>
            </a:r>
            <a:endParaRPr lang="en-US" sz="2800" b="1" dirty="0">
              <a:solidFill>
                <a:srgbClr val="F8F8F8"/>
              </a:solidFill>
              <a:latin typeface="Agency FB" pitchFamily="34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black">
          <a:xfrm>
            <a:off x="304800" y="3600777"/>
            <a:ext cx="2514600" cy="27238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-02 </a:t>
            </a:r>
            <a:r>
              <a:rPr lang="en-US" b="1" dirty="0" err="1" smtClean="0">
                <a:solidFill>
                  <a:srgbClr val="FFFFFF"/>
                </a:solidFill>
                <a:latin typeface="Agency FB" pitchFamily="34" charset="0"/>
              </a:rPr>
              <a:t>Délégués</a:t>
            </a:r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gency FB" pitchFamily="34" charset="0"/>
              </a:rPr>
              <a:t>commerciaux</a:t>
            </a:r>
            <a:endParaRPr lang="en-US" b="1" dirty="0" smtClean="0">
              <a:solidFill>
                <a:srgbClr val="FFFFFF"/>
              </a:solidFill>
              <a:latin typeface="Agency FB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-</a:t>
            </a:r>
            <a:r>
              <a:rPr lang="fr-FR" b="1" dirty="0" smtClean="0">
                <a:solidFill>
                  <a:srgbClr val="FCFCFC"/>
                </a:solidFill>
                <a:latin typeface="Agency FB" pitchFamily="34" charset="0"/>
              </a:rPr>
              <a:t>Moi même dans la commercialisation de produits, et dans la réalisation de fiches et de dépliants publicitaires</a:t>
            </a:r>
          </a:p>
          <a:p>
            <a:pPr algn="l">
              <a:spcBef>
                <a:spcPct val="50000"/>
              </a:spcBef>
            </a:pPr>
            <a:endParaRPr lang="en-US" b="1" dirty="0" smtClean="0">
              <a:solidFill>
                <a:srgbClr val="FFFFFF"/>
              </a:solidFill>
              <a:latin typeface="Agency FB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 </a:t>
            </a:r>
            <a:endParaRPr lang="en-US" b="1" dirty="0">
              <a:solidFill>
                <a:srgbClr val="FFFFFF"/>
              </a:solidFill>
              <a:latin typeface="Agency FB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black">
          <a:xfrm>
            <a:off x="2743200" y="2914977"/>
            <a:ext cx="3657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8F8F8"/>
                </a:solidFill>
                <a:latin typeface="Agency FB" pitchFamily="34" charset="0"/>
                <a:cs typeface="Andalus" pitchFamily="18" charset="-78"/>
              </a:rPr>
              <a:t>Production et </a:t>
            </a:r>
            <a:r>
              <a:rPr lang="en-US" sz="2400" b="1" dirty="0" err="1" smtClean="0">
                <a:solidFill>
                  <a:srgbClr val="F8F8F8"/>
                </a:solidFill>
                <a:latin typeface="Agency FB" pitchFamily="34" charset="0"/>
                <a:cs typeface="Andalus" pitchFamily="18" charset="-78"/>
              </a:rPr>
              <a:t>approvisionnement</a:t>
            </a:r>
            <a:r>
              <a:rPr lang="en-US" sz="2400" b="1" dirty="0" smtClean="0">
                <a:solidFill>
                  <a:srgbClr val="F8F8F8"/>
                </a:solidFill>
                <a:latin typeface="Agency FB" pitchFamily="34" charset="0"/>
                <a:cs typeface="Andalus" pitchFamily="18" charset="-78"/>
              </a:rPr>
              <a:t> </a:t>
            </a:r>
            <a:endParaRPr lang="en-US" sz="2400" b="1" dirty="0">
              <a:solidFill>
                <a:srgbClr val="F8F8F8"/>
              </a:solidFill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ltGray">
          <a:xfrm>
            <a:off x="2819400" y="3548390"/>
            <a:ext cx="3505200" cy="18811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black">
          <a:xfrm>
            <a:off x="2819400" y="3670786"/>
            <a:ext cx="3657600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- 01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technicien</a:t>
            </a: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 en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bioprocédés</a:t>
            </a: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 et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technologie</a:t>
            </a: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 de fermentation;</a:t>
            </a:r>
          </a:p>
          <a:p>
            <a:pPr algn="l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- 01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ingénieur</a:t>
            </a: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 en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bioprocédés</a:t>
            </a: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  et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technologie</a:t>
            </a: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 de fermentation;</a:t>
            </a:r>
          </a:p>
          <a:p>
            <a:pPr algn="l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- 02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Opérteurs</a:t>
            </a: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sur</a:t>
            </a:r>
            <a:r>
              <a:rPr lang="en-US" sz="1600" b="1" dirty="0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 les machine </a:t>
            </a:r>
            <a:r>
              <a:rPr lang="en-US" sz="1600" b="1" dirty="0" err="1" smtClean="0">
                <a:solidFill>
                  <a:srgbClr val="FFFFFF"/>
                </a:solidFill>
                <a:latin typeface="Agency FB" pitchFamily="34" charset="0"/>
                <a:cs typeface="Times New Roman" pitchFamily="18" charset="0"/>
              </a:rPr>
              <a:t>d’encapsulation</a:t>
            </a:r>
            <a:endParaRPr lang="en-US" sz="1600" b="1" dirty="0" smtClean="0">
              <a:solidFill>
                <a:srgbClr val="FFFFFF"/>
              </a:solidFill>
              <a:latin typeface="Agency FB" pitchFamily="34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1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black">
          <a:xfrm>
            <a:off x="6553200" y="3657600"/>
            <a:ext cx="22860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gency FB" pitchFamily="34" charset="0"/>
              </a:rPr>
              <a:t>-</a:t>
            </a:r>
            <a:r>
              <a:rPr lang="fr-FR" sz="2000" b="1" dirty="0" smtClean="0">
                <a:solidFill>
                  <a:srgbClr val="FFFFFF"/>
                </a:solidFill>
                <a:latin typeface="Agency FB" pitchFamily="34" charset="0"/>
              </a:rPr>
              <a:t>Directeur général </a:t>
            </a:r>
          </a:p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rgbClr val="FFFFFF"/>
                </a:solidFill>
                <a:latin typeface="Agency FB" pitchFamily="34" charset="0"/>
              </a:rPr>
              <a:t>-Retour à un expert comptable chaque 03 mois</a:t>
            </a:r>
            <a:endParaRPr lang="fr-FR" sz="1200" b="1" dirty="0">
              <a:solidFill>
                <a:srgbClr val="FFFFFF"/>
              </a:solidFill>
              <a:latin typeface="Agency FB" pitchFamily="34" charset="0"/>
            </a:endParaRPr>
          </a:p>
        </p:txBody>
      </p:sp>
      <p:cxnSp>
        <p:nvCxnSpPr>
          <p:cNvPr id="48" name="AutoShape 43"/>
          <p:cNvCxnSpPr>
            <a:cxnSpLocks noChangeShapeType="1"/>
          </p:cNvCxnSpPr>
          <p:nvPr/>
        </p:nvCxnSpPr>
        <p:spPr bwMode="black">
          <a:xfrm rot="5400000">
            <a:off x="4137818" y="2510959"/>
            <a:ext cx="717550" cy="1587"/>
          </a:xfrm>
          <a:prstGeom prst="bentConnector3">
            <a:avLst>
              <a:gd name="adj1" fmla="val 5392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31" grpId="0" animBg="1"/>
      <p:bldP spid="36" grpId="0"/>
      <p:bldP spid="37" grpId="0"/>
      <p:bldP spid="38" grpId="0"/>
      <p:bldP spid="40" grpId="0"/>
      <p:bldP spid="42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4572000" cy="927100"/>
          </a:xfrm>
        </p:spPr>
        <p:txBody>
          <a:bodyPr/>
          <a:lstStyle/>
          <a:p>
            <a:r>
              <a:rPr lang="fr-FR" sz="3600" u="sng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Raisons de sélection: </a:t>
            </a:r>
            <a:endParaRPr lang="fr-FR" sz="3600" u="sng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black">
          <a:xfrm>
            <a:off x="685800" y="825500"/>
            <a:ext cx="4572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Lieu d’implantation:</a:t>
            </a:r>
            <a:endParaRPr kumimoji="0" lang="fr-FR" sz="3600" b="1" i="0" u="sng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5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990600"/>
            <a:ext cx="4216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La zone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industrielle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Ain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M’lila</a:t>
            </a:r>
            <a:endParaRPr lang="en-US" sz="24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048000"/>
            <a:ext cx="59506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FontTx/>
              <a:buChar char="-"/>
              <a:defRPr/>
            </a:pP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Présence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activités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agricoles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algn="l">
              <a:buFontTx/>
              <a:buChar char="-"/>
              <a:defRPr/>
            </a:pP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Présence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activités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commerciales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>
              <a:buFontTx/>
              <a:buChar char="-"/>
              <a:defRPr/>
            </a:pP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Lieu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stratigique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black">
          <a:xfrm>
            <a:off x="685800" y="2362200"/>
            <a:ext cx="4876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Avantage de cette forme: </a:t>
            </a:r>
            <a:endParaRPr kumimoji="0" lang="fr-FR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6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 bwMode="black">
          <a:xfrm>
            <a:off x="7467600" y="1295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EURL</a:t>
            </a:r>
            <a:endParaRPr kumimoji="0" lang="en-US" sz="2800" b="1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black">
          <a:xfrm>
            <a:off x="76200" y="2971800"/>
            <a:ext cx="944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Elle est bien adaptée aux petites et moyennes entreprise ;</a:t>
            </a:r>
          </a:p>
          <a:p>
            <a:pPr lvl="0" algn="l">
              <a:buFontTx/>
              <a:buChar char="-"/>
              <a:defRPr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C’est une forme facile et fonctionnelle.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black">
          <a:xfrm>
            <a:off x="381000" y="1130300"/>
            <a:ext cx="7315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fr-FR" sz="36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Forme juridique de notre entreprise :</a:t>
            </a:r>
            <a:endParaRPr kumimoji="0" lang="fr-FR" sz="3600" b="1" i="0" u="sng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4114800" cy="665162"/>
          </a:xfrm>
        </p:spPr>
        <p:txBody>
          <a:bodyPr/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Matière</a:t>
            </a:r>
            <a:r>
              <a:rPr lang="en-US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Première : </a:t>
            </a:r>
            <a:endParaRPr lang="en-US" sz="4000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6563" name="Freeform 3"/>
          <p:cNvSpPr>
            <a:spLocks/>
          </p:cNvSpPr>
          <p:nvPr/>
        </p:nvSpPr>
        <p:spPr bwMode="gray">
          <a:xfrm>
            <a:off x="457200" y="3562837"/>
            <a:ext cx="1478742" cy="12078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Freeform 4"/>
          <p:cNvSpPr>
            <a:spLocks/>
          </p:cNvSpPr>
          <p:nvPr/>
        </p:nvSpPr>
        <p:spPr bwMode="gray">
          <a:xfrm>
            <a:off x="2229229" y="3410437"/>
            <a:ext cx="285371" cy="1370822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Freeform 5"/>
          <p:cNvSpPr>
            <a:spLocks/>
          </p:cNvSpPr>
          <p:nvPr/>
        </p:nvSpPr>
        <p:spPr bwMode="gray">
          <a:xfrm flipH="1">
            <a:off x="2864660" y="3562837"/>
            <a:ext cx="1478740" cy="12078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182971" y="2724637"/>
            <a:ext cx="1371599" cy="846137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9" name="Rectangle 9"/>
          <p:cNvSpPr>
            <a:spLocks noChangeArrowheads="1"/>
          </p:cNvSpPr>
          <p:nvPr/>
        </p:nvSpPr>
        <p:spPr bwMode="black">
          <a:xfrm>
            <a:off x="106770" y="2877037"/>
            <a:ext cx="14934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r>
              <a:rPr lang="fr-FR" sz="2800" b="1" i="1" dirty="0" err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Lactobacillus</a:t>
            </a:r>
            <a:r>
              <a:rPr lang="fr-FR" sz="2800" b="1" i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2800" b="1" i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1600200" y="2724637"/>
            <a:ext cx="1524000" cy="846137"/>
            <a:chOff x="4320" y="1152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3200400" y="2724637"/>
            <a:ext cx="1682793" cy="855662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black">
          <a:xfrm>
            <a:off x="1524000" y="2872573"/>
            <a:ext cx="16730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r>
              <a:rPr lang="fr-FR" sz="2400" b="1" i="1" dirty="0" err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Bifidobacterium</a:t>
            </a:r>
            <a:r>
              <a:rPr lang="fr-FR" sz="2400" b="1" i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black">
          <a:xfrm>
            <a:off x="3124200" y="2750403"/>
            <a:ext cx="189860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r>
              <a:rPr lang="en-US" sz="2400" b="1" i="1" dirty="0" err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Saccharomyces</a:t>
            </a:r>
            <a:r>
              <a:rPr lang="en-US" sz="2400" b="1" i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boulardii</a:t>
            </a:r>
            <a:r>
              <a:rPr lang="en-US" sz="2400" b="1" i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2400" b="1" i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black">
          <a:xfrm>
            <a:off x="512763" y="1810237"/>
            <a:ext cx="3297237" cy="8032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Souches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microbiennes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b="1" dirty="0"/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ltGray">
          <a:xfrm>
            <a:off x="152400" y="4782037"/>
            <a:ext cx="5029200" cy="9329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Achetées à partir de THT « Belgique »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sp>
        <p:nvSpPr>
          <p:cNvPr id="21" name="Rectangle 18"/>
          <p:cNvSpPr>
            <a:spLocks noChangeArrowheads="1"/>
          </p:cNvSpPr>
          <p:nvPr/>
        </p:nvSpPr>
        <p:spPr bwMode="black">
          <a:xfrm>
            <a:off x="5410200" y="1840468"/>
            <a:ext cx="3297237" cy="8032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Milieu de culture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b="1" dirty="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5638800" y="2438400"/>
            <a:ext cx="2743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b="1" dirty="0" smtClean="0">
                <a:solidFill>
                  <a:srgbClr val="1C1C1C"/>
                </a:solidFill>
              </a:rPr>
              <a:t>Source de carbone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gray">
          <a:xfrm>
            <a:off x="5943600" y="2819400"/>
            <a:ext cx="2209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b="1" dirty="0" smtClean="0">
                <a:solidFill>
                  <a:srgbClr val="1C1C1C"/>
                </a:solidFill>
              </a:rPr>
              <a:t>Source d’azote 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gray">
          <a:xfrm>
            <a:off x="6324600" y="3200400"/>
            <a:ext cx="152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b="1" dirty="0" smtClean="0">
                <a:solidFill>
                  <a:srgbClr val="1C1C1C"/>
                </a:solidFill>
              </a:rPr>
              <a:t>Minéraux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 bwMode="auto">
          <a:xfrm>
            <a:off x="6781800" y="3657600"/>
            <a:ext cx="6096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black">
          <a:xfrm>
            <a:off x="5562600" y="4429643"/>
            <a:ext cx="3297237" cy="24283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-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Dechets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agricole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eaLnBrk="0" hangingPunct="0">
              <a:lnSpc>
                <a:spcPct val="110000"/>
              </a:lnSpc>
              <a:buFontTx/>
              <a:buChar char="-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Dechets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Alimentaire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0" hangingPunct="0">
              <a:lnSpc>
                <a:spcPct val="110000"/>
              </a:lnSpc>
              <a:buFontTx/>
              <a:buChar char="-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Dechets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d’abbatoire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lnSpc>
                <a:spcPct val="110000"/>
              </a:lnSpc>
              <a:buFontTx/>
              <a:buChar char="-"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craie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10000"/>
              </a:lnSpc>
            </a:pPr>
            <a:endParaRPr lang="en-US" b="1" dirty="0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gray">
          <a:xfrm>
            <a:off x="1524000" y="1143000"/>
            <a:ext cx="13716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gray">
          <a:xfrm>
            <a:off x="6324600" y="1167825"/>
            <a:ext cx="13716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1295400" y="5943600"/>
            <a:ext cx="2057400" cy="685800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Importation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 rot="20048057">
            <a:off x="5386575" y="2995524"/>
            <a:ext cx="3500080" cy="69543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Presque gratuite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 animBg="1"/>
      <p:bldP spid="66565" grpId="0" animBg="1"/>
      <p:bldP spid="66569" grpId="0"/>
      <p:bldP spid="66576" grpId="0"/>
      <p:bldP spid="66577" grpId="0"/>
      <p:bldP spid="66578" grpId="0"/>
      <p:bldP spid="66579" grpId="0" animBg="1"/>
      <p:bldP spid="21" grpId="0"/>
      <p:bldP spid="23" grpId="0"/>
      <p:bldP spid="24" grpId="0"/>
      <p:bldP spid="26" grpId="0"/>
      <p:bldP spid="27" grpId="0" animBg="1"/>
      <p:bldP spid="28" grpId="0"/>
      <p:bldP spid="29" grpId="0" animBg="1"/>
      <p:bldP spid="31" grpId="0" animBg="1"/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85800" y="990600"/>
          <a:ext cx="7696200" cy="511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915"/>
                <a:gridCol w="2220685"/>
                <a:gridCol w="1352550"/>
                <a:gridCol w="1924050"/>
              </a:tblGrid>
              <a:tr h="259080">
                <a:tc>
                  <a:txBody>
                    <a:bodyPr/>
                    <a:lstStyle/>
                    <a:p>
                      <a:r>
                        <a:rPr lang="fr-FR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Equipements</a:t>
                      </a:r>
                      <a:endParaRPr lang="fr-FR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Spécifications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Quantité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Prix en</a:t>
                      </a:r>
                      <a:r>
                        <a:rPr lang="fr-FR" sz="1600" baseline="0" dirty="0" smtClean="0"/>
                        <a:t> Dinar</a:t>
                      </a:r>
                      <a:endParaRPr lang="en-US" sz="16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Microscope Biologique</a:t>
                      </a:r>
                      <a:endParaRPr lang="fr-FR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LW50B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127957 .08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Vidéo microscopique PC</a:t>
                      </a:r>
                      <a:endParaRPr lang="fr-FR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609169,88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2396">
                <a:tc>
                  <a:txBody>
                    <a:bodyPr/>
                    <a:lstStyle/>
                    <a:p>
                      <a:r>
                        <a:rPr lang="fr-FR" sz="1400" b="1" kern="1200" noProof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Table labo</a:t>
                      </a:r>
                      <a:endParaRPr lang="fr-FR" sz="1400" b="1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3m*0.7m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79757,29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23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Fermenteur et</a:t>
                      </a:r>
                      <a:r>
                        <a:rPr lang="fr-FR" sz="1400" b="1" baseline="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accessoires </a:t>
                      </a:r>
                      <a:endParaRPr lang="fr-FR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200L-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Qingdao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2278675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Générateur de vapeur </a:t>
                      </a:r>
                      <a:endParaRPr lang="fr-FR" sz="1400" b="1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0.035t/H 24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1 6 045,00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474864,975 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96">
                <a:tc>
                  <a:txBody>
                    <a:bodyPr/>
                    <a:lstStyle/>
                    <a:p>
                      <a:r>
                        <a:rPr lang="fr-FR" sz="1400" b="1" noProof="0" smtClean="0">
                          <a:latin typeface="Times New Roman" pitchFamily="18" charset="0"/>
                          <a:cs typeface="Times New Roman" pitchFamily="18" charset="0"/>
                        </a:rPr>
                        <a:t>Centrifigeuse industrielle</a:t>
                      </a:r>
                      <a:endParaRPr lang="fr-FR" sz="1400" b="1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dl7m-12l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1309250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Lyophilisateur </a:t>
                      </a:r>
                      <a:endParaRPr lang="fr-FR" sz="1400" b="1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Kg/24 h+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1540000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580">
                <a:tc>
                  <a:txBody>
                    <a:bodyPr/>
                    <a:lstStyle/>
                    <a:p>
                      <a:r>
                        <a:rPr lang="fr-FR" sz="1400" b="1" noProof="0" smtClean="0">
                          <a:latin typeface="Times New Roman" pitchFamily="18" charset="0"/>
                          <a:cs typeface="Times New Roman" pitchFamily="18" charset="0"/>
                        </a:rPr>
                        <a:t>Machine d’encapsulation</a:t>
                      </a:r>
                      <a:endParaRPr lang="fr-FR" sz="1400" b="1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 trous de remplissage capsule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23409,78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820">
                <a:tc>
                  <a:txBody>
                    <a:bodyPr/>
                    <a:lstStyle/>
                    <a:p>
                      <a:r>
                        <a:rPr lang="fr-FR" sz="1400" b="1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Groupe électrique</a:t>
                      </a:r>
                      <a:endParaRPr lang="fr-FR" sz="1400" b="1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48KVA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78555</a:t>
                      </a:r>
                    </a:p>
                    <a:p>
                      <a:pPr algn="ctr"/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620">
                <a:tc>
                  <a:txBody>
                    <a:bodyPr/>
                    <a:lstStyle/>
                    <a:p>
                      <a:r>
                        <a:rPr lang="fr-FR" sz="1400" b="1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Hotte à flux laminaire </a:t>
                      </a:r>
                      <a:endParaRPr lang="fr-FR" sz="1400" b="1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fr-FR" sz="1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1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400000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620">
                <a:tc>
                  <a:txBody>
                    <a:bodyPr/>
                    <a:lstStyle/>
                    <a:p>
                      <a:r>
                        <a:rPr lang="fr-FR" sz="1400" b="1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Camion réfrigéré</a:t>
                      </a:r>
                      <a:endParaRPr lang="fr-FR" sz="1400" b="1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«Marque </a:t>
                      </a:r>
                      <a:r>
                        <a:rPr lang="fr-FR" sz="1400" b="1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Herbine</a:t>
                      </a:r>
                      <a:r>
                        <a:rPr lang="fr-FR" sz="1400" b="1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»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700000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 : 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7700000 DA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838"/>
            <a:ext cx="5715000" cy="969962"/>
          </a:xfrm>
        </p:spPr>
        <p:txBody>
          <a:bodyPr/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Matériel</a:t>
            </a:r>
            <a:r>
              <a:rPr lang="en-US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et </a:t>
            </a:r>
            <a:r>
              <a:rPr lang="en-US" sz="40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équipements</a:t>
            </a:r>
            <a:r>
              <a:rPr lang="en-US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: </a:t>
            </a:r>
            <a:endParaRPr lang="en-US" sz="4000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 bwMode="black">
          <a:xfrm>
            <a:off x="3276600" y="6192838"/>
            <a:ext cx="5029200" cy="588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u="sng" kern="0" noProof="0" dirty="0" smtClean="0">
                <a:solidFill>
                  <a:srgbClr val="FF0000"/>
                </a:solidFill>
                <a:latin typeface="Andalus" pitchFamily="18" charset="-78"/>
                <a:ea typeface="+mj-ea"/>
                <a:cs typeface="Andalus" pitchFamily="18" charset="-78"/>
              </a:rPr>
              <a:t>Réf de convertissement : Bnp (109.5) 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200400" y="1447800"/>
          <a:ext cx="2286000" cy="873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00"/>
              </a:tblGrid>
              <a:tr h="4245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Imprimante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1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Papiers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spéciaux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 bwMode="black">
          <a:xfrm>
            <a:off x="2286000" y="381000"/>
            <a:ext cx="4038600" cy="588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kern="0" dirty="0" smtClean="0">
                <a:solidFill>
                  <a:srgbClr val="FF0000"/>
                </a:solidFill>
                <a:latin typeface="Andalus" pitchFamily="18" charset="-78"/>
                <a:ea typeface="+mj-ea"/>
                <a:cs typeface="Andalus" pitchFamily="18" charset="-78"/>
              </a:rPr>
              <a:t>Publicité et marketing </a:t>
            </a: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4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 bwMode="black">
          <a:xfrm>
            <a:off x="2362200" y="3048000"/>
            <a:ext cx="3962400" cy="58896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kern="0" dirty="0" smtClean="0">
                <a:solidFill>
                  <a:srgbClr val="FF0000"/>
                </a:solidFill>
                <a:latin typeface="Andalus" pitchFamily="18" charset="-78"/>
                <a:ea typeface="+mj-ea"/>
                <a:cs typeface="Andalus" pitchFamily="18" charset="-78"/>
              </a:rPr>
              <a:t>Fond de roulement </a:t>
            </a: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19400" y="5486400"/>
          <a:ext cx="312420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4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Capsules </a:t>
                      </a:r>
                      <a:endParaRPr lang="fr-FR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Emballage </a:t>
                      </a:r>
                      <a:r>
                        <a:rPr lang="fr-FR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(boites, flacons )</a:t>
                      </a:r>
                      <a:endParaRPr lang="fr-FR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28600" y="3886200"/>
          <a:ext cx="8534401" cy="139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1"/>
                <a:gridCol w="2310142"/>
                <a:gridCol w="1499858"/>
                <a:gridCol w="2133600"/>
              </a:tblGrid>
              <a:tr h="34239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sng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Matière première </a:t>
                      </a:r>
                      <a:endParaRPr lang="fr-FR" sz="1800" b="1" u="sng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96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Souche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US" sz="16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saccharomyces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Souche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probiotique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Kg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7855.500 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96">
                <a:tc>
                  <a:txBody>
                    <a:bodyPr/>
                    <a:lstStyle/>
                    <a:p>
                      <a:r>
                        <a:rPr lang="en-US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Souche</a:t>
                      </a:r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de</a:t>
                      </a:r>
                      <a:r>
                        <a:rPr lang="en-US" sz="16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bifidobacterium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Souche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probiotique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Kg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30243.675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96">
                <a:tc>
                  <a:txBody>
                    <a:bodyPr/>
                    <a:lstStyle/>
                    <a:p>
                      <a:r>
                        <a:rPr lang="en-US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Souche</a:t>
                      </a:r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r>
                        <a:rPr lang="en-US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Lactobacillus</a:t>
                      </a:r>
                      <a:endParaRPr lang="en-US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Souche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probiotique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Kg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90338.3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5638800" cy="927100"/>
          </a:xfrm>
        </p:spPr>
        <p:txBody>
          <a:bodyPr/>
          <a:lstStyle/>
          <a:p>
            <a:r>
              <a:rPr lang="fr-FR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Processus de production :</a:t>
            </a:r>
            <a:endParaRPr lang="en-US" sz="4000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pic>
        <p:nvPicPr>
          <p:cNvPr id="2050" name="Picture 2" descr="C:\Users\Tammina\Desktop\poudre_0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14800"/>
            <a:ext cx="1600200" cy="120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Tammina\Desktop\morceau_croute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524000"/>
            <a:ext cx="1549588" cy="1163267"/>
          </a:xfrm>
          <a:prstGeom prst="rect">
            <a:avLst/>
          </a:prstGeom>
          <a:noFill/>
        </p:spPr>
      </p:pic>
      <p:pic>
        <p:nvPicPr>
          <p:cNvPr id="2052" name="Picture 4" descr="C:\Users\Tammina\Desktop\Faits\98468297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733800"/>
            <a:ext cx="1600200" cy="1066800"/>
          </a:xfrm>
          <a:prstGeom prst="rect">
            <a:avLst/>
          </a:prstGeom>
          <a:noFill/>
        </p:spPr>
      </p:pic>
      <p:pic>
        <p:nvPicPr>
          <p:cNvPr id="4" name="Picture 2" descr="C:\Users\Tammina\Desktop\Faits\Fermenteur-bioréacteur-LAMBDA MINIFOR-7-l-cuv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023425"/>
            <a:ext cx="1241258" cy="2176975"/>
          </a:xfrm>
          <a:prstGeom prst="rect">
            <a:avLst/>
          </a:prstGeom>
          <a:noFill/>
        </p:spPr>
      </p:pic>
      <p:pic>
        <p:nvPicPr>
          <p:cNvPr id="5" name="Picture 3" descr="C:\Users\Tammina\Desktop\1-conservation-des-souch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404425"/>
            <a:ext cx="1864519" cy="1371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2861846"/>
            <a:ext cx="17526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Souches utilisées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7526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Fermentation </a:t>
            </a:r>
          </a:p>
        </p:txBody>
      </p:sp>
      <p:cxnSp>
        <p:nvCxnSpPr>
          <p:cNvPr id="12" name="Connecteur droit avec flèche 11"/>
          <p:cNvCxnSpPr>
            <a:stCxn id="5" idx="3"/>
            <a:endCxn id="4" idx="1"/>
          </p:cNvCxnSpPr>
          <p:nvPr/>
        </p:nvCxnSpPr>
        <p:spPr bwMode="auto">
          <a:xfrm>
            <a:off x="2245519" y="2090225"/>
            <a:ext cx="1031081" cy="21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4" idx="3"/>
            <a:endCxn id="2051" idx="1"/>
          </p:cNvCxnSpPr>
          <p:nvPr/>
        </p:nvCxnSpPr>
        <p:spPr bwMode="auto">
          <a:xfrm flipV="1">
            <a:off x="4517858" y="2105634"/>
            <a:ext cx="2797342" cy="62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2051" idx="2"/>
            <a:endCxn id="2050" idx="0"/>
          </p:cNvCxnSpPr>
          <p:nvPr/>
        </p:nvCxnSpPr>
        <p:spPr bwMode="auto">
          <a:xfrm rot="16200000" flipH="1">
            <a:off x="7388881" y="3388380"/>
            <a:ext cx="1427533" cy="253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2286000"/>
            <a:ext cx="17526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Centrifugation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9000" y="3124200"/>
            <a:ext cx="17526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Lyophilisation</a:t>
            </a:r>
          </a:p>
        </p:txBody>
      </p:sp>
      <p:cxnSp>
        <p:nvCxnSpPr>
          <p:cNvPr id="24" name="Connecteur droit avec flèche 23"/>
          <p:cNvCxnSpPr>
            <a:stCxn id="2050" idx="1"/>
            <a:endCxn id="2052" idx="3"/>
          </p:cNvCxnSpPr>
          <p:nvPr/>
        </p:nvCxnSpPr>
        <p:spPr bwMode="auto">
          <a:xfrm rot="10800000">
            <a:off x="4876800" y="4267201"/>
            <a:ext cx="2438400" cy="44823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050" idx="1"/>
            <a:endCxn id="29" idx="3"/>
          </p:cNvCxnSpPr>
          <p:nvPr/>
        </p:nvCxnSpPr>
        <p:spPr bwMode="auto">
          <a:xfrm rot="10800000" flipV="1">
            <a:off x="4662444" y="4715430"/>
            <a:ext cx="2652757" cy="130436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21295776">
            <a:off x="5410200" y="4385846"/>
            <a:ext cx="16002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Encapsulation </a:t>
            </a:r>
          </a:p>
        </p:txBody>
      </p:sp>
      <p:pic>
        <p:nvPicPr>
          <p:cNvPr id="29" name="Picture 3" descr="F:\Baraa\kid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5334000"/>
            <a:ext cx="1081043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2819400" y="5707559"/>
            <a:ext cx="6736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Stencil" pitchFamily="82" charset="0"/>
                <a:cs typeface="Times New Roman" pitchFamily="18" charset="0"/>
              </a:rPr>
              <a:t>+</a:t>
            </a:r>
            <a:endParaRPr lang="fr-FR" b="1" dirty="0" smtClean="0">
              <a:solidFill>
                <a:srgbClr val="FF0000"/>
              </a:solidFill>
              <a:latin typeface="Stencil" pitchFamily="82" charset="0"/>
              <a:cs typeface="Times New Roman" pitchFamily="18" charset="0"/>
            </a:endParaRPr>
          </a:p>
        </p:txBody>
      </p:sp>
      <p:pic>
        <p:nvPicPr>
          <p:cNvPr id="33" name="Picture 4" descr="F:\Baraa\pl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5302927"/>
            <a:ext cx="1143000" cy="1402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Picture 2" descr="F:\Baraa\Probiotics\Pics\Boite\Probio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3733800"/>
            <a:ext cx="2069432" cy="106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39" name="Connecteur droit avec flèche 38"/>
          <p:cNvCxnSpPr>
            <a:stCxn id="2052" idx="1"/>
            <a:endCxn id="34" idx="3"/>
          </p:cNvCxnSpPr>
          <p:nvPr/>
        </p:nvCxnSpPr>
        <p:spPr bwMode="auto">
          <a:xfrm rot="10800000">
            <a:off x="2221832" y="4267200"/>
            <a:ext cx="105476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22" grpId="0" animBg="1"/>
      <p:bldP spid="28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2667000" cy="927100"/>
          </a:xfrm>
        </p:spPr>
        <p:txBody>
          <a:bodyPr/>
          <a:lstStyle/>
          <a:p>
            <a:r>
              <a:rPr lang="fr-FR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Production:</a:t>
            </a:r>
            <a:endParaRPr lang="fr-FR" sz="4000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85800" y="2369403"/>
            <a:ext cx="1600200" cy="1123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Production de 24kg par semaine </a:t>
            </a:r>
          </a:p>
        </p:txBody>
      </p:sp>
      <p:pic>
        <p:nvPicPr>
          <p:cNvPr id="9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pic>
        <p:nvPicPr>
          <p:cNvPr id="1026" name="Picture 2" descr="C:\Users\Tammina\Desktop\497-PHOTO-001-02720_750x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9536">
            <a:off x="5046179" y="3988522"/>
            <a:ext cx="2367849" cy="1578566"/>
          </a:xfrm>
          <a:prstGeom prst="rect">
            <a:avLst/>
          </a:prstGeom>
          <a:noFill/>
        </p:spPr>
      </p:pic>
      <p:pic>
        <p:nvPicPr>
          <p:cNvPr id="1027" name="Picture 3" descr="C:\Users\Tammina\Desktop\capsu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63797">
            <a:off x="5796199" y="1997614"/>
            <a:ext cx="1156363" cy="1156363"/>
          </a:xfrm>
          <a:prstGeom prst="rect">
            <a:avLst/>
          </a:prstGeom>
          <a:noFill/>
        </p:spPr>
      </p:pic>
      <p:cxnSp>
        <p:nvCxnSpPr>
          <p:cNvPr id="12" name="Connecteur droit avec flèche 11"/>
          <p:cNvCxnSpPr>
            <a:stCxn id="24" idx="3"/>
          </p:cNvCxnSpPr>
          <p:nvPr/>
        </p:nvCxnSpPr>
        <p:spPr bwMode="auto">
          <a:xfrm flipV="1">
            <a:off x="4343400" y="2514600"/>
            <a:ext cx="1532233" cy="4094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24" idx="3"/>
            <a:endCxn id="1026" idx="1"/>
          </p:cNvCxnSpPr>
          <p:nvPr/>
        </p:nvCxnSpPr>
        <p:spPr bwMode="auto">
          <a:xfrm>
            <a:off x="4343400" y="2924056"/>
            <a:ext cx="783844" cy="14231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19800" y="1676400"/>
            <a:ext cx="762000" cy="304800"/>
          </a:xfrm>
          <a:prstGeom prst="rect">
            <a:avLst/>
          </a:prstGeom>
          <a:solidFill>
            <a:srgbClr val="93C9FF"/>
          </a:solidFill>
          <a:ln w="57150">
            <a:solidFill>
              <a:srgbClr val="AFFEA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mg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667000" y="2362200"/>
            <a:ext cx="1676400" cy="1123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Production de 96kg par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mois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43600" y="5715000"/>
            <a:ext cx="762000" cy="304800"/>
          </a:xfrm>
          <a:prstGeom prst="rect">
            <a:avLst/>
          </a:prstGeom>
          <a:solidFill>
            <a:srgbClr val="93C9FF"/>
          </a:solidFill>
          <a:ln w="57150">
            <a:solidFill>
              <a:srgbClr val="AFFEA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mg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4600" y="2590800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80000 Capsules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05600" y="495300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400000 sachets -dose </a:t>
            </a:r>
          </a:p>
        </p:txBody>
      </p:sp>
      <p:cxnSp>
        <p:nvCxnSpPr>
          <p:cNvPr id="33" name="Connecteur droit avec flèche 32"/>
          <p:cNvCxnSpPr>
            <a:stCxn id="5" idx="3"/>
            <a:endCxn id="24" idx="1"/>
          </p:cNvCxnSpPr>
          <p:nvPr/>
        </p:nvCxnSpPr>
        <p:spPr bwMode="auto">
          <a:xfrm flipV="1">
            <a:off x="2286000" y="2924056"/>
            <a:ext cx="381000" cy="72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4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Baraa\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1303069" cy="1653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F:\Baraa\p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0"/>
            <a:ext cx="1295400" cy="1589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F:\Baraa\Probiotics\Pics\Boite\Probi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89914"/>
            <a:ext cx="2514600" cy="1296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Flèche droite 6"/>
          <p:cNvSpPr/>
          <p:nvPr/>
        </p:nvSpPr>
        <p:spPr bwMode="auto">
          <a:xfrm>
            <a:off x="2743200" y="990600"/>
            <a:ext cx="12192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3124200" y="5334000"/>
            <a:ext cx="1143000" cy="3048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21F7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èche droite 8"/>
          <p:cNvSpPr/>
          <p:nvPr/>
        </p:nvSpPr>
        <p:spPr bwMode="auto">
          <a:xfrm>
            <a:off x="3581400" y="3048000"/>
            <a:ext cx="1066800" cy="304800"/>
          </a:xfrm>
          <a:prstGeom prst="rightArrow">
            <a:avLst/>
          </a:prstGeom>
          <a:solidFill>
            <a:srgbClr val="93C9FF"/>
          </a:solidFill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038600"/>
            <a:ext cx="533400" cy="369332"/>
          </a:xfrm>
          <a:prstGeom prst="rect">
            <a:avLst/>
          </a:prstGeom>
          <a:solidFill>
            <a:srgbClr val="93C9FF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4038600"/>
            <a:ext cx="1752600" cy="369332"/>
          </a:xfrm>
          <a:prstGeom prst="rect">
            <a:avLst/>
          </a:prstGeom>
          <a:solidFill>
            <a:srgbClr val="93C9FF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Prix:8 00 DA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6248400"/>
            <a:ext cx="533400" cy="369332"/>
          </a:xfrm>
          <a:prstGeom prst="rect">
            <a:avLst/>
          </a:prstGeom>
          <a:solidFill>
            <a:srgbClr val="AFFEA2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6248400"/>
            <a:ext cx="1752600" cy="369332"/>
          </a:xfrm>
          <a:prstGeom prst="rect">
            <a:avLst/>
          </a:prstGeom>
          <a:solidFill>
            <a:srgbClr val="AFFEA2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Prix:600 DA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" y="1981200"/>
            <a:ext cx="533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6400" y="1981200"/>
            <a:ext cx="1447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Prix:600 DA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926068"/>
            <a:ext cx="1676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 boites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0" y="2819400"/>
            <a:ext cx="1905000" cy="646331"/>
          </a:xfrm>
          <a:prstGeom prst="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Prix par mois : 640 000 DA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5345668"/>
            <a:ext cx="1524000" cy="369332"/>
          </a:xfrm>
          <a:prstGeom prst="rect">
            <a:avLst/>
          </a:prstGeom>
          <a:solidFill>
            <a:srgbClr val="AFFEA2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 boites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6800" y="2971800"/>
            <a:ext cx="1524000" cy="369332"/>
          </a:xfrm>
          <a:prstGeom prst="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800 boites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0" y="762000"/>
            <a:ext cx="1828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Prix par mois:  600 000 DA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34200" y="5181600"/>
            <a:ext cx="1905000" cy="646331"/>
          </a:xfrm>
          <a:prstGeom prst="rect">
            <a:avLst/>
          </a:prstGeom>
          <a:solidFill>
            <a:srgbClr val="AFFEA2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Prix par mois :</a:t>
            </a:r>
          </a:p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600 000 DA</a:t>
            </a:r>
          </a:p>
        </p:txBody>
      </p:sp>
      <p:pic>
        <p:nvPicPr>
          <p:cNvPr id="23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sp>
        <p:nvSpPr>
          <p:cNvPr id="24" name="Rectangle à coins arrondis 23"/>
          <p:cNvSpPr/>
          <p:nvPr/>
        </p:nvSpPr>
        <p:spPr bwMode="auto">
          <a:xfrm rot="20209710">
            <a:off x="822489" y="2157978"/>
            <a:ext cx="7223903" cy="626509"/>
          </a:xfrm>
          <a:prstGeom prst="round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Choix de prix par rapport à notre étude de marché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 rot="20209710">
            <a:off x="1459515" y="3453720"/>
            <a:ext cx="7234263" cy="1060333"/>
          </a:xfrm>
          <a:prstGeom prst="round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Prévisions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de vente par rapport aux  concurrents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et au sondage réalisé durant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ette étude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519545" y="914400"/>
          <a:ext cx="800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gray">
          <a:xfrm>
            <a:off x="609600" y="6096000"/>
            <a:ext cx="8001000" cy="3970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10000"/>
              </a:lnSpc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Représentation par histogramme d’un sondage effectué au niveau 03 wilayas</a:t>
            </a:r>
          </a:p>
        </p:txBody>
      </p:sp>
      <p:pic>
        <p:nvPicPr>
          <p:cNvPr id="1026" name="Picture 2" descr="C:\Users\mo_it\Desktop\croissance-rouge-d-affaires-d-histogramme-avec-l-augmentation-vers-le-haut-de-la-flèche-396430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9600"/>
            <a:ext cx="2844800" cy="284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73100"/>
            <a:ext cx="6781800" cy="927100"/>
          </a:xfrm>
        </p:spPr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Pourquoi les </a:t>
            </a:r>
            <a:r>
              <a:rPr lang="fr-FR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probiotiques</a:t>
            </a:r>
            <a:r>
              <a:rPr lang="fr-FR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?</a:t>
            </a:r>
            <a:endParaRPr lang="en-US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8500" y="1536700"/>
            <a:ext cx="7378700" cy="1968500"/>
          </a:xfrm>
        </p:spPr>
        <p:txBody>
          <a:bodyPr/>
          <a:lstStyle/>
          <a:p>
            <a:pPr algn="just">
              <a:buSzPct val="90000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 Algérie beaucoup de personnes soufrent de plusieurs maladies dues aux problèmes intestinaux, causés par le déséquilibre de la </a:t>
            </a:r>
            <a:r>
              <a:rPr lang="fr-FR" sz="28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FLORE INTESTINALE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914400" y="2819400"/>
            <a:ext cx="7086600" cy="17366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Notre objectif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est, dans un premier temps, la production de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probiotiques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destinés à  l’amélioration de la digestion et de la prévention d’autres maladies .</a:t>
            </a:r>
          </a:p>
        </p:txBody>
      </p:sp>
      <p:pic>
        <p:nvPicPr>
          <p:cNvPr id="8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1" grpId="1" build="p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895600" y="762000"/>
            <a:ext cx="3429000" cy="715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Rendement net d’exploitation  « première année »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676400"/>
            <a:ext cx="2057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16 642 123,09 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95600" y="3135868"/>
            <a:ext cx="3429000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Chifre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d’affaire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4050268"/>
            <a:ext cx="2057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20 258 000,00 DA</a:t>
            </a:r>
            <a:endParaRPr lang="fr-F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62000" y="139700"/>
            <a:ext cx="8305800" cy="927100"/>
          </a:xfrm>
        </p:spPr>
        <p:txBody>
          <a:bodyPr/>
          <a:lstStyle/>
          <a:p>
            <a:r>
              <a:rPr lang="fr-FR" sz="32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Les effets prouvés des </a:t>
            </a:r>
            <a:r>
              <a:rPr lang="fr-FR" sz="32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probiotiques</a:t>
            </a:r>
            <a:r>
              <a:rPr lang="fr-FR" sz="32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BetterLife</a:t>
            </a:r>
            <a:r>
              <a:rPr lang="fr-FR" sz="32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: </a:t>
            </a:r>
            <a:endParaRPr lang="fr-FR" sz="3200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F:\Baraa\Probiotics\Entreupreuneuriales\probiot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4034201" cy="3146425"/>
          </a:xfrm>
          <a:prstGeom prst="rect">
            <a:avLst/>
          </a:prstGeom>
          <a:noFill/>
        </p:spPr>
      </p:pic>
      <p:pic>
        <p:nvPicPr>
          <p:cNvPr id="1026" name="Picture 2" descr="F:\Baraa\Probiotics\Entreupreuneuriales\equilki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236" y="1722767"/>
            <a:ext cx="3301164" cy="4144633"/>
          </a:xfrm>
          <a:prstGeom prst="rect">
            <a:avLst/>
          </a:prstGeom>
          <a:noFill/>
        </p:spPr>
      </p:pic>
      <p:sp>
        <p:nvSpPr>
          <p:cNvPr id="5" name="Flèche droite 4"/>
          <p:cNvSpPr/>
          <p:nvPr/>
        </p:nvSpPr>
        <p:spPr bwMode="auto">
          <a:xfrm>
            <a:off x="3886200" y="3962400"/>
            <a:ext cx="1524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F:\Baraa\Probiotics\Entreupreuneuriales\chi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09421"/>
            <a:ext cx="2209800" cy="2443779"/>
          </a:xfrm>
          <a:prstGeom prst="rect">
            <a:avLst/>
          </a:prstGeom>
          <a:noFill/>
        </p:spPr>
      </p:pic>
      <p:pic>
        <p:nvPicPr>
          <p:cNvPr id="10" name="Picture 4" descr="F:\Baraa\Probiotics\Entreupreuneuriales\Good\energ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4137" y="3124200"/>
            <a:ext cx="2020113" cy="3409950"/>
          </a:xfrm>
          <a:prstGeom prst="rect">
            <a:avLst/>
          </a:prstGeom>
          <a:noFill/>
        </p:spPr>
      </p:pic>
      <p:pic>
        <p:nvPicPr>
          <p:cNvPr id="11" name="Picture 7" descr="F:\Baraa\Probiotics\Entreupreuneuriales\Good\energy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337" y="914400"/>
            <a:ext cx="2575463" cy="2019300"/>
          </a:xfrm>
          <a:prstGeom prst="rect">
            <a:avLst/>
          </a:prstGeom>
          <a:noFill/>
        </p:spPr>
      </p:pic>
      <p:sp>
        <p:nvSpPr>
          <p:cNvPr id="12" name="Titre 1"/>
          <p:cNvSpPr txBox="1">
            <a:spLocks/>
          </p:cNvSpPr>
          <p:nvPr/>
        </p:nvSpPr>
        <p:spPr bwMode="black">
          <a:xfrm>
            <a:off x="853537" y="3048000"/>
            <a:ext cx="37338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Energie</a:t>
            </a:r>
            <a:r>
              <a:rPr kumimoji="0" lang="en-US" sz="3600" b="1" i="0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et </a:t>
            </a:r>
            <a:r>
              <a:rPr kumimoji="0" lang="en-US" sz="3600" b="1" i="0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vitalité</a:t>
            </a:r>
            <a:r>
              <a:rPr kumimoji="0" lang="en-US" sz="3600" b="1" i="0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3600" b="1" i="0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 descr="F:\Baraa\Probiotics\Entreupreuneuriales\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10855"/>
            <a:ext cx="6561271" cy="3688563"/>
          </a:xfrm>
          <a:prstGeom prst="rect">
            <a:avLst/>
          </a:prstGeom>
          <a:noFill/>
        </p:spPr>
      </p:pic>
      <p:pic>
        <p:nvPicPr>
          <p:cNvPr id="17" name="Picture 6" descr="F:\Baraa\Probiotics\Entreupreuneuriales\Good\food burni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762000"/>
            <a:ext cx="1981952" cy="3980018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 bwMode="black">
          <a:xfrm>
            <a:off x="762000" y="2608418"/>
            <a:ext cx="5562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La</a:t>
            </a:r>
            <a:r>
              <a:rPr kumimoji="0" lang="en-US" sz="3600" b="1" i="0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kumimoji="0" lang="en-US" sz="36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erte</a:t>
            </a: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du</a:t>
            </a:r>
            <a:r>
              <a:rPr kumimoji="0" lang="en-US" sz="3600" b="1" i="0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poids</a:t>
            </a:r>
            <a:r>
              <a:rPr kumimoji="0" lang="en-US" sz="3600" b="1" i="0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“fitness” </a:t>
            </a:r>
            <a:endParaRPr kumimoji="0" lang="en-US" sz="3600" b="1" i="0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Picture 3" descr="F:\Baraa\Probiotics\Entreupreuneuriales\Good\slee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1295400"/>
            <a:ext cx="3657600" cy="4267200"/>
          </a:xfrm>
          <a:prstGeom prst="rect">
            <a:avLst/>
          </a:prstGeom>
          <a:noFill/>
        </p:spPr>
      </p:pic>
      <p:sp>
        <p:nvSpPr>
          <p:cNvPr id="20" name="Titre 1"/>
          <p:cNvSpPr txBox="1">
            <a:spLocks/>
          </p:cNvSpPr>
          <p:nvPr/>
        </p:nvSpPr>
        <p:spPr bwMode="black">
          <a:xfrm>
            <a:off x="457200" y="3200400"/>
            <a:ext cx="4495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 </a:t>
            </a:r>
            <a:r>
              <a:rPr kumimoji="0" lang="en-US" sz="36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Sommeil</a:t>
            </a:r>
            <a:r>
              <a:rPr kumimoji="0" lang="en-US" sz="36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équilibré</a:t>
            </a:r>
            <a:endParaRPr kumimoji="0" lang="en-US" sz="3600" b="1" i="0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" name="Picture 2" descr="F:\Baraa\Probiotics\Entreupreuneuriales\Good\BATHROO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1066800"/>
            <a:ext cx="3655484" cy="4699907"/>
          </a:xfrm>
          <a:prstGeom prst="rect">
            <a:avLst/>
          </a:prstGeom>
          <a:noFill/>
        </p:spPr>
      </p:pic>
      <p:sp>
        <p:nvSpPr>
          <p:cNvPr id="22" name="Titre 1"/>
          <p:cNvSpPr txBox="1">
            <a:spLocks/>
          </p:cNvSpPr>
          <p:nvPr/>
        </p:nvSpPr>
        <p:spPr bwMode="black">
          <a:xfrm>
            <a:off x="304800" y="2514600"/>
            <a:ext cx="62484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 la digestion </a:t>
            </a:r>
          </a:p>
          <a:p>
            <a:pPr lvl="0">
              <a:defRPr/>
            </a:pPr>
            <a:r>
              <a:rPr lang="fr-FR" sz="32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en-US" sz="32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Moins</a:t>
            </a:r>
            <a:r>
              <a:rPr lang="en-US" sz="32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problèmes</a:t>
            </a:r>
            <a:r>
              <a:rPr lang="en-US" sz="32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intestinaux</a:t>
            </a:r>
            <a:r>
              <a:rPr lang="fr-FR" sz="36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b="1" kern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" descr="F:\Baraa\Probiotics\Entreupreuneuriales\Good\yes to chee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1524000"/>
            <a:ext cx="2571768" cy="3634549"/>
          </a:xfrm>
          <a:prstGeom prst="rect">
            <a:avLst/>
          </a:prstGeom>
          <a:noFill/>
        </p:spPr>
      </p:pic>
      <p:sp>
        <p:nvSpPr>
          <p:cNvPr id="24" name="Titre 1"/>
          <p:cNvSpPr txBox="1">
            <a:spLocks/>
          </p:cNvSpPr>
          <p:nvPr/>
        </p:nvSpPr>
        <p:spPr bwMode="black">
          <a:xfrm>
            <a:off x="642910" y="2801095"/>
            <a:ext cx="5072098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Prévention de certains allergies alimentaires </a:t>
            </a:r>
            <a:endParaRPr kumimoji="0" lang="en-US" sz="2800" b="1" i="0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Picture 3" descr="F:\Baraa\Probiotics\Entreupreuneuriales\concentrati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7818" y="1221481"/>
            <a:ext cx="3786182" cy="4036319"/>
          </a:xfrm>
          <a:prstGeom prst="rect">
            <a:avLst/>
          </a:prstGeom>
          <a:noFill/>
        </p:spPr>
      </p:pic>
      <p:sp>
        <p:nvSpPr>
          <p:cNvPr id="26" name="Titre 1"/>
          <p:cNvSpPr txBox="1">
            <a:spLocks/>
          </p:cNvSpPr>
          <p:nvPr/>
        </p:nvSpPr>
        <p:spPr bwMode="black">
          <a:xfrm>
            <a:off x="714348" y="2802269"/>
            <a:ext cx="4429156" cy="92869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8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 mode de vie </a:t>
            </a:r>
            <a:r>
              <a:rPr lang="en-US" sz="2800" b="1" kern="0" dirty="0" err="1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appaisant</a:t>
            </a:r>
            <a:r>
              <a:rPr lang="en-US" sz="2800" b="1" kern="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“sans stress”  </a:t>
            </a:r>
            <a:endParaRPr kumimoji="0" lang="en-US" sz="2800" b="1" i="0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6772275" y="2151063"/>
            <a:ext cx="2295525" cy="2725737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gray">
          <a:xfrm>
            <a:off x="6988175" y="20081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 flipH="1">
            <a:off x="86741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AutoShape 11"/>
          <p:cNvSpPr>
            <a:spLocks noChangeArrowheads="1"/>
          </p:cNvSpPr>
          <p:nvPr/>
        </p:nvSpPr>
        <p:spPr bwMode="auto">
          <a:xfrm flipH="1">
            <a:off x="70913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6858000" y="2362200"/>
            <a:ext cx="2133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 la  défense de l’organisme contre les microbes (immunité)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4648200" y="2711451"/>
            <a:ext cx="2057400" cy="1784349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gray">
          <a:xfrm>
            <a:off x="4858770" y="2590800"/>
            <a:ext cx="1694429" cy="211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AutoShape 6"/>
          <p:cNvSpPr>
            <a:spLocks noChangeArrowheads="1"/>
          </p:cNvSpPr>
          <p:nvPr/>
        </p:nvSpPr>
        <p:spPr bwMode="auto">
          <a:xfrm flipH="1">
            <a:off x="6324600" y="2629111"/>
            <a:ext cx="66392" cy="10615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auto">
          <a:xfrm flipH="1">
            <a:off x="4966523" y="2619586"/>
            <a:ext cx="64949" cy="10615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4572000" y="2878138"/>
            <a:ext cx="21336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Prévention du cancer du côlon </a:t>
            </a:r>
          </a:p>
          <a:p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57" name="AutoShape 8"/>
          <p:cNvSpPr>
            <a:spLocks noChangeArrowheads="1"/>
          </p:cNvSpPr>
          <p:nvPr/>
        </p:nvSpPr>
        <p:spPr bwMode="auto">
          <a:xfrm>
            <a:off x="76200" y="2151063"/>
            <a:ext cx="2295525" cy="2725737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gray">
          <a:xfrm>
            <a:off x="292100" y="20081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 flipH="1">
            <a:off x="1978025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AutoShape 11"/>
          <p:cNvSpPr>
            <a:spLocks noChangeArrowheads="1"/>
          </p:cNvSpPr>
          <p:nvPr/>
        </p:nvSpPr>
        <p:spPr bwMode="auto">
          <a:xfrm flipH="1">
            <a:off x="395288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161925" y="2507596"/>
            <a:ext cx="2133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Prévention de certaines maladies cardio-vasculaires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>
            <a:off x="2438400" y="2711451"/>
            <a:ext cx="2057400" cy="1784349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AutoShape 5"/>
          <p:cNvSpPr>
            <a:spLocks noChangeArrowheads="1"/>
          </p:cNvSpPr>
          <p:nvPr/>
        </p:nvSpPr>
        <p:spPr bwMode="gray">
          <a:xfrm>
            <a:off x="2648970" y="2590800"/>
            <a:ext cx="1694429" cy="211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flipH="1">
            <a:off x="4114800" y="2629111"/>
            <a:ext cx="66392" cy="10615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auto">
          <a:xfrm flipH="1">
            <a:off x="2756723" y="2619586"/>
            <a:ext cx="64949" cy="10615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2362200" y="2878138"/>
            <a:ext cx="21336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du cholestérol</a:t>
            </a:r>
            <a:endParaRPr lang="en-US" sz="2800" b="0" dirty="0">
              <a:solidFill>
                <a:srgbClr val="000000"/>
              </a:solidFill>
            </a:endParaRPr>
          </a:p>
        </p:txBody>
      </p:sp>
      <p:pic>
        <p:nvPicPr>
          <p:cNvPr id="41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decel="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decel="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decel="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decel="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/>
      <p:bldP spid="6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4724400" y="1905000"/>
            <a:ext cx="4324350" cy="3048000"/>
          </a:xfrm>
          <a:prstGeom prst="roundRect">
            <a:avLst>
              <a:gd name="adj" fmla="val 5208"/>
            </a:avLst>
          </a:prstGeom>
          <a:solidFill>
            <a:srgbClr val="FCFCFC">
              <a:alpha val="7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/>
          <a:lstStyle/>
          <a:p>
            <a:r>
              <a:rPr lang="en-US" sz="3600" u="sng" dirty="0" err="1" smtClean="0">
                <a:latin typeface="Andalus" pitchFamily="18" charset="-78"/>
                <a:cs typeface="Andalus" pitchFamily="18" charset="-78"/>
              </a:rPr>
              <a:t>Pourquoi</a:t>
            </a:r>
            <a:r>
              <a:rPr lang="en-US" sz="3600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u="sng" dirty="0" err="1" smtClean="0">
                <a:latin typeface="Andalus" pitchFamily="18" charset="-78"/>
                <a:cs typeface="Andalus" pitchFamily="18" charset="-78"/>
              </a:rPr>
              <a:t>choisir</a:t>
            </a:r>
            <a:r>
              <a:rPr lang="en-US" sz="3600" u="sng" dirty="0" smtClean="0">
                <a:latin typeface="Andalus" pitchFamily="18" charset="-78"/>
                <a:cs typeface="Andalus" pitchFamily="18" charset="-78"/>
              </a:rPr>
              <a:t> les </a:t>
            </a:r>
            <a:r>
              <a:rPr lang="en-US" sz="3600" u="sng" dirty="0" err="1" smtClean="0">
                <a:latin typeface="Andalus" pitchFamily="18" charset="-78"/>
                <a:cs typeface="Andalus" pitchFamily="18" charset="-78"/>
              </a:rPr>
              <a:t>produits</a:t>
            </a:r>
            <a:r>
              <a:rPr lang="en-US" sz="3600" u="sng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3600" u="sng" dirty="0" err="1" smtClean="0">
                <a:latin typeface="Andalus" pitchFamily="18" charset="-78"/>
                <a:cs typeface="Andalus" pitchFamily="18" charset="-78"/>
              </a:rPr>
              <a:t>Betterlife</a:t>
            </a:r>
            <a:r>
              <a:rPr lang="en-US" sz="3600" u="sng" dirty="0" smtClean="0">
                <a:latin typeface="Andalus" pitchFamily="18" charset="-78"/>
                <a:cs typeface="Andalus" pitchFamily="18" charset="-78"/>
              </a:rPr>
              <a:t> et pas les </a:t>
            </a:r>
            <a:r>
              <a:rPr lang="en-US" sz="3600" u="sng" dirty="0" err="1" smtClean="0">
                <a:latin typeface="Andalus" pitchFamily="18" charset="-78"/>
                <a:cs typeface="Andalus" pitchFamily="18" charset="-78"/>
              </a:rPr>
              <a:t>autres</a:t>
            </a:r>
            <a:r>
              <a:rPr lang="en-US" sz="3600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u="sng" dirty="0" err="1" smtClean="0">
                <a:latin typeface="Andalus" pitchFamily="18" charset="-78"/>
                <a:cs typeface="Andalus" pitchFamily="18" charset="-78"/>
              </a:rPr>
              <a:t>Produits</a:t>
            </a:r>
            <a:r>
              <a:rPr lang="en-US" sz="3600" u="sng" dirty="0" smtClean="0">
                <a:latin typeface="Andalus" pitchFamily="18" charset="-78"/>
                <a:cs typeface="Andalus" pitchFamily="18" charset="-78"/>
              </a:rPr>
              <a:t> ? </a:t>
            </a:r>
            <a:endParaRPr lang="en-US" sz="3600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gray">
          <a:xfrm flipH="1">
            <a:off x="3130550" y="2136775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>
            <a:off x="1223963" y="2060575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1339850" y="2943225"/>
            <a:ext cx="3003550" cy="2771775"/>
            <a:chOff x="862" y="713"/>
            <a:chExt cx="3780" cy="3490"/>
          </a:xfrm>
        </p:grpSpPr>
        <p:grpSp>
          <p:nvGrpSpPr>
            <p:cNvPr id="72710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72711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1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72715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18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72719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0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1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22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72723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726" name="AutoShape 22"/>
          <p:cNvSpPr>
            <a:spLocks/>
          </p:cNvSpPr>
          <p:nvPr/>
        </p:nvSpPr>
        <p:spPr bwMode="blackWhite">
          <a:xfrm>
            <a:off x="4800601" y="1981200"/>
            <a:ext cx="4343400" cy="914399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188924"/>
              <a:gd name="adj6" fmla="val -21931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sz="1700" b="1" dirty="0" smtClean="0">
                <a:solidFill>
                  <a:srgbClr val="E37303"/>
                </a:solidFill>
              </a:rPr>
              <a:t>Nous </a:t>
            </a:r>
            <a:r>
              <a:rPr lang="en-US" sz="1700" b="1" dirty="0" err="1" smtClean="0">
                <a:solidFill>
                  <a:srgbClr val="E37303"/>
                </a:solidFill>
              </a:rPr>
              <a:t>sommes</a:t>
            </a:r>
            <a:r>
              <a:rPr lang="en-US" sz="1700" b="1" dirty="0" smtClean="0">
                <a:solidFill>
                  <a:srgbClr val="E37303"/>
                </a:solidFill>
              </a:rPr>
              <a:t> la </a:t>
            </a:r>
            <a:r>
              <a:rPr lang="en-US" sz="1700" b="1" dirty="0" err="1" smtClean="0">
                <a:solidFill>
                  <a:srgbClr val="E37303"/>
                </a:solidFill>
              </a:rPr>
              <a:t>premeière</a:t>
            </a:r>
            <a:r>
              <a:rPr lang="en-US" sz="1700" b="1" dirty="0" smtClean="0">
                <a:solidFill>
                  <a:srgbClr val="E37303"/>
                </a:solidFill>
              </a:rPr>
              <a:t> </a:t>
            </a:r>
            <a:r>
              <a:rPr lang="en-US" sz="1700" b="1" dirty="0" err="1" smtClean="0">
                <a:solidFill>
                  <a:srgbClr val="E37303"/>
                </a:solidFill>
              </a:rPr>
              <a:t>entreprise</a:t>
            </a:r>
            <a:r>
              <a:rPr lang="en-US" sz="1700" b="1" dirty="0" smtClean="0">
                <a:solidFill>
                  <a:srgbClr val="E37303"/>
                </a:solidFill>
              </a:rPr>
              <a:t> </a:t>
            </a:r>
            <a:r>
              <a:rPr lang="en-US" sz="1700" b="1" dirty="0" err="1" smtClean="0">
                <a:solidFill>
                  <a:srgbClr val="E37303"/>
                </a:solidFill>
              </a:rPr>
              <a:t>Algérienne</a:t>
            </a:r>
            <a:r>
              <a:rPr lang="en-US" sz="1700" b="1" dirty="0" smtClean="0">
                <a:solidFill>
                  <a:srgbClr val="E37303"/>
                </a:solidFill>
              </a:rPr>
              <a:t> de production de </a:t>
            </a:r>
            <a:r>
              <a:rPr lang="en-US" sz="1700" b="1" dirty="0" err="1" smtClean="0">
                <a:solidFill>
                  <a:srgbClr val="E37303"/>
                </a:solidFill>
              </a:rPr>
              <a:t>probiotique</a:t>
            </a:r>
            <a:r>
              <a:rPr lang="en-US" sz="1700" b="1" dirty="0" smtClean="0">
                <a:solidFill>
                  <a:srgbClr val="E37303"/>
                </a:solidFill>
              </a:rPr>
              <a:t> .</a:t>
            </a:r>
            <a:endParaRPr lang="en-US" sz="1700" b="1" dirty="0">
              <a:solidFill>
                <a:srgbClr val="E37303"/>
              </a:solidFill>
            </a:endParaRPr>
          </a:p>
        </p:txBody>
      </p:sp>
      <p:sp>
        <p:nvSpPr>
          <p:cNvPr id="72727" name="AutoShape 23"/>
          <p:cNvSpPr>
            <a:spLocks/>
          </p:cNvSpPr>
          <p:nvPr/>
        </p:nvSpPr>
        <p:spPr bwMode="blackWhite">
          <a:xfrm>
            <a:off x="4800600" y="2895600"/>
            <a:ext cx="3900487" cy="522287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32628"/>
              <a:gd name="adj6" fmla="val -2350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b="1" dirty="0" err="1" smtClean="0">
                <a:solidFill>
                  <a:srgbClr val="0070C0"/>
                </a:solidFill>
              </a:rPr>
              <a:t>Spécialistes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dans</a:t>
            </a:r>
            <a:r>
              <a:rPr lang="en-US" b="1" dirty="0" smtClean="0">
                <a:solidFill>
                  <a:srgbClr val="0070C0"/>
                </a:solidFill>
              </a:rPr>
              <a:t> le </a:t>
            </a:r>
            <a:r>
              <a:rPr lang="en-US" b="1" dirty="0" err="1" smtClean="0">
                <a:solidFill>
                  <a:srgbClr val="0070C0"/>
                </a:solidFill>
              </a:rPr>
              <a:t>domaine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2728" name="AutoShape 24"/>
          <p:cNvSpPr>
            <a:spLocks/>
          </p:cNvSpPr>
          <p:nvPr/>
        </p:nvSpPr>
        <p:spPr bwMode="blackWhite">
          <a:xfrm>
            <a:off x="4800600" y="3886200"/>
            <a:ext cx="4343400" cy="609600"/>
          </a:xfrm>
          <a:prstGeom prst="callout2">
            <a:avLst>
              <a:gd name="adj1" fmla="val 390"/>
              <a:gd name="adj2" fmla="val -2700"/>
              <a:gd name="adj3" fmla="val 25440"/>
              <a:gd name="adj4" fmla="val -13551"/>
              <a:gd name="adj5" fmla="val 171886"/>
              <a:gd name="adj6" fmla="val -2009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b="1" dirty="0" err="1" smtClean="0">
                <a:solidFill>
                  <a:srgbClr val="08DA08"/>
                </a:solidFill>
              </a:rPr>
              <a:t>Nos</a:t>
            </a:r>
            <a:r>
              <a:rPr lang="en-US" b="1" dirty="0" smtClean="0">
                <a:solidFill>
                  <a:srgbClr val="08DA08"/>
                </a:solidFill>
              </a:rPr>
              <a:t> </a:t>
            </a:r>
            <a:r>
              <a:rPr lang="en-US" b="1" dirty="0" err="1" smtClean="0">
                <a:solidFill>
                  <a:srgbClr val="08DA08"/>
                </a:solidFill>
              </a:rPr>
              <a:t>produits</a:t>
            </a:r>
            <a:r>
              <a:rPr lang="en-US" b="1" dirty="0" smtClean="0">
                <a:solidFill>
                  <a:srgbClr val="08DA08"/>
                </a:solidFill>
              </a:rPr>
              <a:t> </a:t>
            </a:r>
            <a:r>
              <a:rPr lang="en-US" b="1" dirty="0" err="1" smtClean="0">
                <a:solidFill>
                  <a:srgbClr val="08DA08"/>
                </a:solidFill>
              </a:rPr>
              <a:t>sont</a:t>
            </a:r>
            <a:r>
              <a:rPr lang="en-US" b="1" dirty="0" smtClean="0">
                <a:solidFill>
                  <a:srgbClr val="08DA08"/>
                </a:solidFill>
              </a:rPr>
              <a:t> </a:t>
            </a:r>
            <a:r>
              <a:rPr lang="en-US" b="1" dirty="0" err="1" smtClean="0">
                <a:solidFill>
                  <a:srgbClr val="08DA08"/>
                </a:solidFill>
              </a:rPr>
              <a:t>naturels</a:t>
            </a:r>
            <a:r>
              <a:rPr lang="en-US" b="1" dirty="0" smtClean="0">
                <a:solidFill>
                  <a:srgbClr val="08DA08"/>
                </a:solidFill>
              </a:rPr>
              <a:t>  (sans </a:t>
            </a:r>
            <a:r>
              <a:rPr lang="en-US" b="1" dirty="0" err="1" smtClean="0">
                <a:solidFill>
                  <a:srgbClr val="08DA08"/>
                </a:solidFill>
              </a:rPr>
              <a:t>aditifs</a:t>
            </a:r>
            <a:r>
              <a:rPr lang="en-US" b="1" dirty="0" smtClean="0">
                <a:solidFill>
                  <a:srgbClr val="08DA08"/>
                </a:solidFill>
              </a:rPr>
              <a:t>) </a:t>
            </a:r>
            <a:endParaRPr lang="en-US" b="1" dirty="0">
              <a:solidFill>
                <a:srgbClr val="08DA08"/>
              </a:solidFill>
            </a:endParaRPr>
          </a:p>
        </p:txBody>
      </p:sp>
      <p:sp>
        <p:nvSpPr>
          <p:cNvPr id="72729" name="AutoShape 25"/>
          <p:cNvSpPr>
            <a:spLocks/>
          </p:cNvSpPr>
          <p:nvPr/>
        </p:nvSpPr>
        <p:spPr bwMode="blackWhite">
          <a:xfrm>
            <a:off x="4800600" y="3352800"/>
            <a:ext cx="3879850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224365"/>
              <a:gd name="adj6" fmla="val -2364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en-US" b="1" dirty="0" smtClean="0">
                <a:solidFill>
                  <a:srgbClr val="FF0505"/>
                </a:solidFill>
              </a:rPr>
              <a:t>Des mélange exclusives</a:t>
            </a:r>
            <a:endParaRPr lang="en-US" b="1" dirty="0">
              <a:solidFill>
                <a:srgbClr val="FF0505"/>
              </a:solidFill>
            </a:endParaRPr>
          </a:p>
        </p:txBody>
      </p:sp>
      <p:sp>
        <p:nvSpPr>
          <p:cNvPr id="72730" name="AutoShape 26"/>
          <p:cNvSpPr>
            <a:spLocks noChangeArrowheads="1"/>
          </p:cNvSpPr>
          <p:nvPr/>
        </p:nvSpPr>
        <p:spPr bwMode="ltGray">
          <a:xfrm rot="-544120">
            <a:off x="733425" y="3536950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chemeClr val="accent2"/>
              </a:gs>
              <a:gs pos="100000">
                <a:srgbClr val="FCFCFC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2732" name="Picture 28" descr="num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27125"/>
            <a:ext cx="2133600" cy="2759075"/>
          </a:xfrm>
          <a:prstGeom prst="rect">
            <a:avLst/>
          </a:prstGeom>
          <a:noFill/>
        </p:spPr>
      </p:pic>
      <p:pic>
        <p:nvPicPr>
          <p:cNvPr id="2050" name="Picture 2" descr="F:\Baraa\Probiotics\Pics\Boite\Prob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212907"/>
            <a:ext cx="2895600" cy="1492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F:\Baraa\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4736">
            <a:off x="7346323" y="4841969"/>
            <a:ext cx="1405596" cy="1783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F:\Baraa\pl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6979">
            <a:off x="285525" y="4918458"/>
            <a:ext cx="1349038" cy="1746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3" grpId="0" animBg="1"/>
      <p:bldP spid="72707" grpId="0" animBg="1"/>
      <p:bldP spid="72708" grpId="0" animBg="1"/>
      <p:bldP spid="72726" grpId="0" animBg="1"/>
      <p:bldP spid="72728" grpId="0" animBg="1"/>
      <p:bldP spid="72729" grpId="0" animBg="1"/>
      <p:bldP spid="727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raa\Probiotics\Entreupreuneuriales\Good\magic mo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344647"/>
            <a:ext cx="10772775" cy="6056153"/>
          </a:xfrm>
          <a:prstGeom prst="rect">
            <a:avLst/>
          </a:prstGeom>
          <a:noFill/>
        </p:spPr>
      </p:pic>
      <p:pic>
        <p:nvPicPr>
          <p:cNvPr id="5" name="Picture 2" descr="F:\Baraa\Probiotics\Pics\Boite\Prob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8933">
            <a:off x="5961494" y="4793610"/>
            <a:ext cx="2979217" cy="1535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1958975"/>
            <a:ext cx="5229225" cy="1470025"/>
          </a:xfrm>
        </p:spPr>
        <p:txBody>
          <a:bodyPr/>
          <a:lstStyle/>
          <a:p>
            <a:r>
              <a:rPr lang="en-US" sz="8000" dirty="0">
                <a:latin typeface="Andalus" pitchFamily="18" charset="-78"/>
                <a:cs typeface="Andalus" pitchFamily="18" charset="-78"/>
              </a:rPr>
              <a:t>Thank You!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28600" y="4648200"/>
            <a:ext cx="2133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F:\Baraa\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84736">
            <a:off x="6538291" y="240902"/>
            <a:ext cx="1455469" cy="1846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F:\Baraa\p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85077">
            <a:off x="6568257" y="4639823"/>
            <a:ext cx="1494946" cy="183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F:\Baraa\Probiotics\Pics\Boite\Probi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622107"/>
            <a:ext cx="2895600" cy="1492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 descr="F:\10150841_552402041540826_727109355_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2998754"/>
            <a:ext cx="4572000" cy="3325846"/>
          </a:xfrm>
          <a:prstGeom prst="rect">
            <a:avLst/>
          </a:prstGeom>
          <a:noFill/>
        </p:spPr>
      </p:pic>
      <p:pic>
        <p:nvPicPr>
          <p:cNvPr id="8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-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368300"/>
            <a:ext cx="3810000" cy="927100"/>
          </a:xfrm>
        </p:spPr>
        <p:txBody>
          <a:bodyPr/>
          <a:lstStyle/>
          <a:p>
            <a:r>
              <a:rPr lang="fr-FR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‘Flore intestinale’  </a:t>
            </a:r>
            <a:endParaRPr lang="en-US" sz="4000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C:\Users\MABROUK\Desktop\Baraa\Probiotics\Entreupreuneuriale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5791201" cy="3255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7924800" cy="927100"/>
          </a:xfrm>
        </p:spPr>
        <p:txBody>
          <a:bodyPr/>
          <a:lstStyle/>
          <a:p>
            <a:pPr algn="ctr"/>
            <a:r>
              <a:rPr lang="fr-FR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‘Déséquilibre de la flore intestinale‘ </a:t>
            </a:r>
            <a:endParaRPr lang="en-US" sz="4000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100" name="Picture 4" descr="C:\Users\MABROUK\Desktop\Baraa\Probiotics\Entreupreuneuriales\11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914400"/>
            <a:ext cx="5203628" cy="2925335"/>
          </a:xfrm>
          <a:prstGeom prst="rect">
            <a:avLst/>
          </a:prstGeom>
          <a:noFill/>
        </p:spPr>
      </p:pic>
      <p:pic>
        <p:nvPicPr>
          <p:cNvPr id="1026" name="Picture 2" descr="F:\Baraa\Probiotics\Entreupreuneuriales\Sans ti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43000"/>
            <a:ext cx="2382698" cy="2047875"/>
          </a:xfrm>
          <a:prstGeom prst="rect">
            <a:avLst/>
          </a:prstGeom>
          <a:noFill/>
        </p:spPr>
      </p:pic>
      <p:pic>
        <p:nvPicPr>
          <p:cNvPr id="21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pic>
        <p:nvPicPr>
          <p:cNvPr id="22" name="Picture 3" descr="C:\Users\MABROUK\Desktop\Baraa\Probiotics\Entreupreuneuriales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990600"/>
            <a:ext cx="3851780" cy="2165363"/>
          </a:xfrm>
          <a:prstGeom prst="rect">
            <a:avLst/>
          </a:prstGeom>
          <a:noFill/>
        </p:spPr>
      </p:pic>
      <p:sp>
        <p:nvSpPr>
          <p:cNvPr id="23" name="Titre 1"/>
          <p:cNvSpPr txBox="1">
            <a:spLocks/>
          </p:cNvSpPr>
          <p:nvPr/>
        </p:nvSpPr>
        <p:spPr bwMode="black">
          <a:xfrm>
            <a:off x="76200" y="3200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Alimentation déséquilibrée</a:t>
            </a:r>
            <a:endParaRPr lang="fr-FR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black">
          <a:xfrm>
            <a:off x="3733800" y="32004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Sucres artificiels</a:t>
            </a:r>
          </a:p>
          <a:p>
            <a:pPr lvl="0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(Aspartame …)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 bwMode="black">
          <a:xfrm>
            <a:off x="6553200" y="32004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Antibiothérapie </a:t>
            </a:r>
            <a:endParaRPr lang="fr-FR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 bwMode="black">
          <a:xfrm>
            <a:off x="22098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 descr="F:\Baraa\Probiotics\Entreupreuneuriales\depressio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657600"/>
            <a:ext cx="1558636" cy="2743200"/>
          </a:xfrm>
          <a:prstGeom prst="rect">
            <a:avLst/>
          </a:prstGeom>
          <a:noFill/>
        </p:spPr>
      </p:pic>
      <p:sp>
        <p:nvSpPr>
          <p:cNvPr id="28" name="Titre 1"/>
          <p:cNvSpPr txBox="1">
            <a:spLocks/>
          </p:cNvSpPr>
          <p:nvPr/>
        </p:nvSpPr>
        <p:spPr bwMode="black">
          <a:xfrm>
            <a:off x="5181600" y="6229350"/>
            <a:ext cx="179147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Vieillissement</a:t>
            </a:r>
            <a:endParaRPr lang="fr-F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Tammina\Desktop\18430036-vector-illustration-de-bande-dessinee-scientifiqu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599" y="3886200"/>
            <a:ext cx="2438401" cy="278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Baraa\Probiotics\Entreupreuneuriales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370042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1447800" y="5562600"/>
            <a:ext cx="6172200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/>
            <a:r>
              <a:rPr lang="fr-FR" sz="28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Il faut prendre les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TIQUES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553200" cy="1447800"/>
          </a:xfrm>
        </p:spPr>
        <p:txBody>
          <a:bodyPr/>
          <a:lstStyle/>
          <a:p>
            <a:pPr algn="ctr"/>
            <a:r>
              <a:rPr lang="fr-FR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Unité de production de </a:t>
            </a:r>
            <a:r>
              <a:rPr lang="fr-FR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probiotiques</a:t>
            </a:r>
            <a:r>
              <a:rPr lang="fr-FR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black">
          <a:xfrm>
            <a:off x="685800" y="1981200"/>
            <a:ext cx="16764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Nom</a:t>
            </a:r>
            <a:r>
              <a:rPr kumimoji="0" lang="fr-FR" sz="3600" b="1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endParaRPr kumimoji="0" lang="en-US" sz="3600" b="1" i="0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black">
          <a:xfrm>
            <a:off x="4419600" y="2057400"/>
            <a:ext cx="12192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Logo: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black">
          <a:xfrm>
            <a:off x="685800" y="3124200"/>
            <a:ext cx="27432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Emplacement: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1143000" cy="1143000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 bwMode="black">
          <a:xfrm>
            <a:off x="685800" y="5278438"/>
            <a:ext cx="4114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juridique</a:t>
            </a:r>
            <a:r>
              <a:rPr lang="en-US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b="1" kern="0" dirty="0" smtClean="0">
                <a:latin typeface="Agency FB" pitchFamily="34" charset="0"/>
                <a:ea typeface="+mj-ea"/>
                <a:cs typeface="+mj-cs"/>
              </a:rPr>
              <a:t>EURL</a:t>
            </a:r>
            <a:endParaRPr kumimoji="0" lang="en-US" sz="2800" b="1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0" name="Picture 3" descr="F:\10150841_552402041540826_727109355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2895600" cy="2106368"/>
          </a:xfrm>
          <a:prstGeom prst="rect">
            <a:avLst/>
          </a:prstGeom>
          <a:noFill/>
        </p:spPr>
      </p:pic>
      <p:sp>
        <p:nvSpPr>
          <p:cNvPr id="12" name="Titre 1"/>
          <p:cNvSpPr txBox="1">
            <a:spLocks/>
          </p:cNvSpPr>
          <p:nvPr/>
        </p:nvSpPr>
        <p:spPr bwMode="black">
          <a:xfrm>
            <a:off x="685800" y="4191000"/>
            <a:ext cx="46482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Secteur d’activité: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black">
          <a:xfrm>
            <a:off x="4114800" y="419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Producti</a:t>
            </a:r>
            <a:r>
              <a:rPr lang="fr-FR" sz="28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ve</a:t>
            </a:r>
            <a:r>
              <a:rPr lang="fr-FR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, commerciale</a:t>
            </a:r>
            <a:endParaRPr kumimoji="0" lang="en-US" sz="2800" b="1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 bwMode="black">
          <a:xfrm>
            <a:off x="3200400" y="32766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La zone </a:t>
            </a:r>
            <a:r>
              <a:rPr lang="en-US" sz="2800" b="1" kern="0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industrielle</a:t>
            </a:r>
            <a:r>
              <a:rPr lang="en-US" sz="2800" b="1" kern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Ain</a:t>
            </a:r>
            <a:r>
              <a:rPr lang="en-US" sz="2800" b="1" kern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M’lila</a:t>
            </a:r>
            <a:r>
              <a:rPr lang="en-US" sz="2800" b="1" kern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 Location »</a:t>
            </a:r>
            <a:endParaRPr kumimoji="0" lang="en-US" sz="2800" b="1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92100"/>
            <a:ext cx="6477000" cy="927100"/>
          </a:xfrm>
        </p:spPr>
        <p:txBody>
          <a:bodyPr/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Qu’est</a:t>
            </a:r>
            <a:r>
              <a:rPr lang="en-US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ce</a:t>
            </a:r>
            <a:r>
              <a:rPr lang="en-US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qu’un</a:t>
            </a:r>
            <a:r>
              <a:rPr lang="en-US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Probiotique</a:t>
            </a:r>
            <a:r>
              <a:rPr lang="en-US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Better life ?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953000" y="5638800"/>
            <a:ext cx="2743200" cy="990600"/>
            <a:chOff x="2736" y="1803"/>
            <a:chExt cx="2552" cy="576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Protection de la 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Muqueuse intestinale 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352800" y="4572000"/>
            <a:ext cx="2209800" cy="838200"/>
            <a:chOff x="2728" y="2640"/>
            <a:chExt cx="2552" cy="576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Effet 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barrière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1600200" y="5715000"/>
            <a:ext cx="2590800" cy="914400"/>
            <a:chOff x="2728" y="983"/>
            <a:chExt cx="2552" cy="576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lt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ltGray">
            <a:xfrm>
              <a:off x="2741" y="989"/>
              <a:ext cx="2530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Stimulation 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lt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 l’immunité 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6" name="Picture 3" descr="C:\Users\MABROUK\Desktop\Baraa\Probiotics\Entreupreuneuriales\12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429000" cy="1927688"/>
          </a:xfrm>
          <a:prstGeom prst="rect">
            <a:avLst/>
          </a:prstGeom>
          <a:noFill/>
        </p:spPr>
      </p:pic>
      <p:pic>
        <p:nvPicPr>
          <p:cNvPr id="3074" name="Picture 2" descr="C:\Users\MABROUK\Desktop\Baraa\Probiotics\Entreupreuneuriales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253097" cy="1828800"/>
          </a:xfrm>
          <a:prstGeom prst="rect">
            <a:avLst/>
          </a:prstGeom>
          <a:noFill/>
        </p:spPr>
      </p:pic>
      <p:sp>
        <p:nvSpPr>
          <p:cNvPr id="27" name="Text Box 22"/>
          <p:cNvSpPr txBox="1">
            <a:spLocks noChangeArrowheads="1"/>
          </p:cNvSpPr>
          <p:nvPr/>
        </p:nvSpPr>
        <p:spPr bwMode="gray">
          <a:xfrm>
            <a:off x="1371600" y="1752600"/>
            <a:ext cx="3733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b="1" dirty="0" err="1" smtClean="0">
                <a:solidFill>
                  <a:srgbClr val="1C1C1C"/>
                </a:solidFill>
              </a:rPr>
              <a:t>Survivent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dans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l’intestin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gray">
          <a:xfrm>
            <a:off x="1600200" y="2286000"/>
            <a:ext cx="6248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b="1" dirty="0" err="1" smtClean="0">
                <a:solidFill>
                  <a:srgbClr val="1C1C1C"/>
                </a:solidFill>
              </a:rPr>
              <a:t>Maintiennent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l’équilibre</a:t>
            </a:r>
            <a:r>
              <a:rPr lang="en-US" b="1" dirty="0" smtClean="0">
                <a:solidFill>
                  <a:srgbClr val="1C1C1C"/>
                </a:solidFill>
              </a:rPr>
              <a:t> de la </a:t>
            </a:r>
            <a:r>
              <a:rPr lang="en-US" b="1" dirty="0" err="1" smtClean="0">
                <a:solidFill>
                  <a:srgbClr val="1C1C1C"/>
                </a:solidFill>
              </a:rPr>
              <a:t>flore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intestinale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gray">
          <a:xfrm>
            <a:off x="381000" y="1371600"/>
            <a:ext cx="374650" cy="381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gray">
          <a:xfrm>
            <a:off x="914400" y="1752600"/>
            <a:ext cx="406400" cy="381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invGray">
          <a:xfrm>
            <a:off x="1219200" y="2286000"/>
            <a:ext cx="381000" cy="381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gray">
          <a:xfrm>
            <a:off x="762000" y="1371600"/>
            <a:ext cx="4572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fr-FR" b="1" dirty="0" smtClean="0">
                <a:solidFill>
                  <a:srgbClr val="1C1C1C"/>
                </a:solidFill>
              </a:rPr>
              <a:t>Microorganismes d’origine diverse 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gray">
          <a:xfrm>
            <a:off x="762000" y="2819400"/>
            <a:ext cx="6248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b="1" dirty="0" err="1" smtClean="0">
                <a:solidFill>
                  <a:srgbClr val="1C1C1C"/>
                </a:solidFill>
              </a:rPr>
              <a:t>Inhibent</a:t>
            </a:r>
            <a:r>
              <a:rPr lang="en-US" b="1" dirty="0" smtClean="0">
                <a:solidFill>
                  <a:srgbClr val="1C1C1C"/>
                </a:solidFill>
              </a:rPr>
              <a:t> le </a:t>
            </a:r>
            <a:r>
              <a:rPr lang="en-US" b="1" dirty="0" err="1" smtClean="0">
                <a:solidFill>
                  <a:srgbClr val="1C1C1C"/>
                </a:solidFill>
              </a:rPr>
              <a:t>développement</a:t>
            </a:r>
            <a:r>
              <a:rPr lang="en-US" b="1" dirty="0" smtClean="0">
                <a:solidFill>
                  <a:srgbClr val="1C1C1C"/>
                </a:solidFill>
              </a:rPr>
              <a:t> des </a:t>
            </a:r>
            <a:r>
              <a:rPr lang="en-US" b="1" dirty="0" err="1" smtClean="0">
                <a:solidFill>
                  <a:srgbClr val="1C1C1C"/>
                </a:solidFill>
              </a:rPr>
              <a:t>mauvaises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bactéries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gray">
          <a:xfrm>
            <a:off x="381000" y="2819400"/>
            <a:ext cx="374650" cy="381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gray">
          <a:xfrm>
            <a:off x="1447800" y="3276600"/>
            <a:ext cx="3886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b="1" dirty="0" err="1" smtClean="0">
                <a:solidFill>
                  <a:srgbClr val="1C1C1C"/>
                </a:solidFill>
              </a:rPr>
              <a:t>Régulent</a:t>
            </a:r>
            <a:r>
              <a:rPr lang="en-US" b="1" dirty="0" smtClean="0">
                <a:solidFill>
                  <a:srgbClr val="1C1C1C"/>
                </a:solidFill>
              </a:rPr>
              <a:t> le </a:t>
            </a:r>
            <a:r>
              <a:rPr lang="en-US" b="1" dirty="0" err="1" smtClean="0">
                <a:solidFill>
                  <a:srgbClr val="1C1C1C"/>
                </a:solidFill>
              </a:rPr>
              <a:t>systeme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digestif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gray">
          <a:xfrm>
            <a:off x="1828800" y="3821668"/>
            <a:ext cx="7010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b="1" dirty="0" err="1" smtClean="0">
                <a:solidFill>
                  <a:srgbClr val="1C1C1C"/>
                </a:solidFill>
              </a:rPr>
              <a:t>Contribuent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dans</a:t>
            </a:r>
            <a:r>
              <a:rPr lang="en-US" b="1" dirty="0" smtClean="0">
                <a:solidFill>
                  <a:srgbClr val="1C1C1C"/>
                </a:solidFill>
              </a:rPr>
              <a:t> le </a:t>
            </a:r>
            <a:r>
              <a:rPr lang="en-US" b="1" dirty="0" err="1" smtClean="0">
                <a:solidFill>
                  <a:srgbClr val="1C1C1C"/>
                </a:solidFill>
              </a:rPr>
              <a:t>developpement</a:t>
            </a:r>
            <a:r>
              <a:rPr lang="en-US" b="1" dirty="0" smtClean="0">
                <a:solidFill>
                  <a:srgbClr val="1C1C1C"/>
                </a:solidFill>
              </a:rPr>
              <a:t> du </a:t>
            </a:r>
            <a:r>
              <a:rPr lang="en-US" b="1" dirty="0" err="1" smtClean="0">
                <a:solidFill>
                  <a:srgbClr val="1C1C1C"/>
                </a:solidFill>
              </a:rPr>
              <a:t>système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immunitaire</a:t>
            </a:r>
            <a:r>
              <a:rPr lang="en-US" b="1" dirty="0" smtClean="0">
                <a:solidFill>
                  <a:srgbClr val="1C1C1C"/>
                </a:solidFill>
              </a:rPr>
              <a:t> . 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51" name="AutoShape 18"/>
          <p:cNvSpPr>
            <a:spLocks noChangeArrowheads="1"/>
          </p:cNvSpPr>
          <p:nvPr/>
        </p:nvSpPr>
        <p:spPr bwMode="gray">
          <a:xfrm>
            <a:off x="965200" y="3276600"/>
            <a:ext cx="406400" cy="381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invGray">
          <a:xfrm>
            <a:off x="1447800" y="3810000"/>
            <a:ext cx="381000" cy="381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lèche droite 52"/>
          <p:cNvSpPr/>
          <p:nvPr/>
        </p:nvSpPr>
        <p:spPr bwMode="auto">
          <a:xfrm>
            <a:off x="3581400" y="2667000"/>
            <a:ext cx="19812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47" grpId="0"/>
      <p:bldP spid="47" grpId="1"/>
      <p:bldP spid="48" grpId="0" animBg="1"/>
      <p:bldP spid="48" grpId="1" animBg="1"/>
      <p:bldP spid="49" grpId="0"/>
      <p:bldP spid="49" grpId="1"/>
      <p:bldP spid="50" grpId="0"/>
      <p:bldP spid="50" grpId="1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2971800" cy="927100"/>
          </a:xfrm>
        </p:spPr>
        <p:txBody>
          <a:bodyPr/>
          <a:lstStyle/>
          <a:p>
            <a:r>
              <a:rPr lang="fr-FR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Nos clients</a:t>
            </a:r>
            <a:r>
              <a:rPr lang="fr-FR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:</a:t>
            </a:r>
            <a:endParaRPr lang="en-US" sz="40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black">
          <a:xfrm>
            <a:off x="1828800" y="18288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Fatigue chronique  ;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black">
          <a:xfrm>
            <a:off x="914400" y="2590800"/>
            <a:ext cx="358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Manque d’énergie ;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black">
          <a:xfrm>
            <a:off x="2057400" y="33528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Malaise général ;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black">
          <a:xfrm>
            <a:off x="3505200" y="4191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Insomnie ;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 descr="F:\Baraa\Probiotics\Entreupreuneuriales\ba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1725826" cy="2660648"/>
          </a:xfrm>
          <a:prstGeom prst="rect">
            <a:avLst/>
          </a:prstGeom>
          <a:noFill/>
        </p:spPr>
      </p:pic>
      <p:pic>
        <p:nvPicPr>
          <p:cNvPr id="44" name="Picture 7" descr="F:\Baraa\Probiotics\Entreupreuneuriales\lack of sle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09800"/>
            <a:ext cx="1676400" cy="2822643"/>
          </a:xfrm>
          <a:prstGeom prst="rect">
            <a:avLst/>
          </a:prstGeom>
          <a:noFill/>
        </p:spPr>
      </p:pic>
      <p:pic>
        <p:nvPicPr>
          <p:cNvPr id="45" name="Picture 8" descr="F:\Baraa\Probiotics\Entreupreuneuriales\Low ener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14800"/>
            <a:ext cx="2057400" cy="2509221"/>
          </a:xfrm>
          <a:prstGeom prst="rect">
            <a:avLst/>
          </a:prstGeom>
          <a:noFill/>
        </p:spPr>
      </p:pic>
      <p:sp>
        <p:nvSpPr>
          <p:cNvPr id="46" name="Titre 1"/>
          <p:cNvSpPr txBox="1">
            <a:spLocks/>
          </p:cNvSpPr>
          <p:nvPr/>
        </p:nvSpPr>
        <p:spPr bwMode="black">
          <a:xfrm>
            <a:off x="2667000" y="30480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Dépression ;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 bwMode="black">
          <a:xfrm>
            <a:off x="1752600" y="23622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Manque de concentration  ;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5" descr="F:\Baraa\Probiotics\Entreupreuneuriales\depressio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828800"/>
            <a:ext cx="1645227" cy="2895600"/>
          </a:xfrm>
          <a:prstGeom prst="rect">
            <a:avLst/>
          </a:prstGeom>
          <a:noFill/>
        </p:spPr>
      </p:pic>
      <p:sp>
        <p:nvSpPr>
          <p:cNvPr id="49" name="Titre 1"/>
          <p:cNvSpPr txBox="1">
            <a:spLocks/>
          </p:cNvSpPr>
          <p:nvPr/>
        </p:nvSpPr>
        <p:spPr bwMode="black">
          <a:xfrm>
            <a:off x="2819400" y="28194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 psoriasis  ; </a:t>
            </a:r>
            <a:endParaRPr lang="fr-F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itre 1"/>
          <p:cNvSpPr txBox="1">
            <a:spLocks/>
          </p:cNvSpPr>
          <p:nvPr/>
        </p:nvSpPr>
        <p:spPr bwMode="black">
          <a:xfrm>
            <a:off x="1143000" y="36576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Infection fongique ;</a:t>
            </a:r>
            <a:endParaRPr lang="fr-F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itre 1"/>
          <p:cNvSpPr txBox="1">
            <a:spLocks/>
          </p:cNvSpPr>
          <p:nvPr/>
        </p:nvSpPr>
        <p:spPr bwMode="black">
          <a:xfrm>
            <a:off x="2514600" y="2209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Eczéma ; </a:t>
            </a:r>
            <a:endParaRPr lang="fr-F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itre 1"/>
          <p:cNvSpPr txBox="1">
            <a:spLocks/>
          </p:cNvSpPr>
          <p:nvPr/>
        </p:nvSpPr>
        <p:spPr bwMode="black">
          <a:xfrm>
            <a:off x="1143000" y="14478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Problèmes de peau : </a:t>
            </a:r>
            <a:endParaRPr lang="fr-F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12" descr="F:\Baraa\Probiotics\Entreupreuneuriales\skin pro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143000"/>
            <a:ext cx="2209800" cy="3482725"/>
          </a:xfrm>
          <a:prstGeom prst="rect">
            <a:avLst/>
          </a:prstGeom>
          <a:noFill/>
        </p:spPr>
      </p:pic>
      <p:pic>
        <p:nvPicPr>
          <p:cNvPr id="70" name="Picture 4" descr="F:\Baraa\Probiotics\Entreupreuneuriales\constip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733800"/>
            <a:ext cx="2192006" cy="2909888"/>
          </a:xfrm>
          <a:prstGeom prst="rect">
            <a:avLst/>
          </a:prstGeom>
          <a:noFill/>
        </p:spPr>
      </p:pic>
      <p:pic>
        <p:nvPicPr>
          <p:cNvPr id="71" name="Picture 6" descr="F:\Baraa\Probiotics\Entreupreuneuriales\IB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066800"/>
            <a:ext cx="1855398" cy="2924175"/>
          </a:xfrm>
          <a:prstGeom prst="rect">
            <a:avLst/>
          </a:prstGeom>
          <a:noFill/>
        </p:spPr>
      </p:pic>
      <p:sp>
        <p:nvSpPr>
          <p:cNvPr id="72" name="Titre 1"/>
          <p:cNvSpPr txBox="1">
            <a:spLocks/>
          </p:cNvSpPr>
          <p:nvPr/>
        </p:nvSpPr>
        <p:spPr bwMode="black">
          <a:xfrm>
            <a:off x="924911" y="2133600"/>
            <a:ext cx="562828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 Syndrome d’intestin irritable  ; </a:t>
            </a:r>
            <a:endParaRPr lang="fr-FR" sz="2400" b="1" dirty="0">
              <a:solidFill>
                <a:srgbClr val="195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itre 1"/>
          <p:cNvSpPr txBox="1">
            <a:spLocks/>
          </p:cNvSpPr>
          <p:nvPr/>
        </p:nvSpPr>
        <p:spPr bwMode="black">
          <a:xfrm>
            <a:off x="1030013" y="2514600"/>
            <a:ext cx="43039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 Sensibilité alimentaire ; </a:t>
            </a:r>
            <a:endParaRPr lang="fr-FR" sz="2400" b="1" dirty="0">
              <a:solidFill>
                <a:srgbClr val="195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itre 1"/>
          <p:cNvSpPr txBox="1">
            <a:spLocks/>
          </p:cNvSpPr>
          <p:nvPr/>
        </p:nvSpPr>
        <p:spPr bwMode="black">
          <a:xfrm>
            <a:off x="838200" y="1752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 Sensibilité aux produits chimiques ; </a:t>
            </a:r>
            <a:endParaRPr lang="fr-FR" sz="2400" b="1" dirty="0">
              <a:solidFill>
                <a:srgbClr val="195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itre 1"/>
          <p:cNvSpPr txBox="1">
            <a:spLocks/>
          </p:cNvSpPr>
          <p:nvPr/>
        </p:nvSpPr>
        <p:spPr bwMode="black">
          <a:xfrm>
            <a:off x="1321676" y="3352800"/>
            <a:ext cx="28693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 Constipation ; </a:t>
            </a:r>
            <a:endParaRPr lang="fr-FR" sz="2400" b="1" dirty="0">
              <a:solidFill>
                <a:srgbClr val="195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itre 1"/>
          <p:cNvSpPr txBox="1">
            <a:spLocks/>
          </p:cNvSpPr>
          <p:nvPr/>
        </p:nvSpPr>
        <p:spPr bwMode="black">
          <a:xfrm>
            <a:off x="1166649" y="2895600"/>
            <a:ext cx="386255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 Ballonnement ; </a:t>
            </a:r>
            <a:endParaRPr lang="fr-FR" sz="2400" b="1" dirty="0">
              <a:solidFill>
                <a:srgbClr val="195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itre 1"/>
          <p:cNvSpPr txBox="1">
            <a:spLocks/>
          </p:cNvSpPr>
          <p:nvPr/>
        </p:nvSpPr>
        <p:spPr bwMode="black">
          <a:xfrm>
            <a:off x="1610711" y="4191000"/>
            <a:ext cx="242788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 Diarrhée ; </a:t>
            </a:r>
            <a:endParaRPr lang="fr-FR" sz="2400" b="1" dirty="0">
              <a:solidFill>
                <a:srgbClr val="195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itre 1"/>
          <p:cNvSpPr txBox="1">
            <a:spLocks/>
          </p:cNvSpPr>
          <p:nvPr/>
        </p:nvSpPr>
        <p:spPr bwMode="black">
          <a:xfrm>
            <a:off x="1474076" y="3733800"/>
            <a:ext cx="28693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 Indigestion ;</a:t>
            </a:r>
            <a:endParaRPr lang="fr-FR" sz="2400" b="1" dirty="0">
              <a:solidFill>
                <a:srgbClr val="195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itre 1"/>
          <p:cNvSpPr txBox="1">
            <a:spLocks/>
          </p:cNvSpPr>
          <p:nvPr/>
        </p:nvSpPr>
        <p:spPr bwMode="black">
          <a:xfrm>
            <a:off x="1823545" y="4648200"/>
            <a:ext cx="19864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95305"/>
                </a:solidFill>
                <a:latin typeface="Times New Roman" pitchFamily="18" charset="0"/>
                <a:cs typeface="Times New Roman" pitchFamily="18" charset="0"/>
              </a:rPr>
              <a:t> Colite ;</a:t>
            </a:r>
            <a:endParaRPr lang="fr-FR" sz="2400" b="1" dirty="0">
              <a:solidFill>
                <a:srgbClr val="195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itre 1"/>
          <p:cNvSpPr txBox="1">
            <a:spLocks/>
          </p:cNvSpPr>
          <p:nvPr/>
        </p:nvSpPr>
        <p:spPr bwMode="black">
          <a:xfrm>
            <a:off x="1524000" y="23622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Obésité ; surpoids ; 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10" descr="F:\Baraa\Probiotics\Entreupreuneuriales\obesit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1371600"/>
            <a:ext cx="1538666" cy="3038475"/>
          </a:xfrm>
          <a:prstGeom prst="rect">
            <a:avLst/>
          </a:prstGeom>
          <a:noFill/>
        </p:spPr>
      </p:pic>
      <p:pic>
        <p:nvPicPr>
          <p:cNvPr id="82" name="Picture 13" descr="F:\Baraa\Probiotics\Entreupreuneuriales\tabbooooc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2743200"/>
            <a:ext cx="2438400" cy="2624380"/>
          </a:xfrm>
          <a:prstGeom prst="rect">
            <a:avLst/>
          </a:prstGeom>
          <a:noFill/>
        </p:spPr>
      </p:pic>
      <p:sp>
        <p:nvSpPr>
          <p:cNvPr id="83" name="Titre 1"/>
          <p:cNvSpPr txBox="1">
            <a:spLocks/>
          </p:cNvSpPr>
          <p:nvPr/>
        </p:nvSpPr>
        <p:spPr bwMode="black">
          <a:xfrm>
            <a:off x="1066800" y="32766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Caries dentaire ; 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Picture 3" descr="F:\Baraa\Probiotics\Entreupreuneuriales\cari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3886200"/>
            <a:ext cx="1828800" cy="1531952"/>
          </a:xfrm>
          <a:prstGeom prst="rect">
            <a:avLst/>
          </a:prstGeom>
          <a:noFill/>
        </p:spPr>
      </p:pic>
      <p:sp>
        <p:nvSpPr>
          <p:cNvPr id="85" name="Titre 1"/>
          <p:cNvSpPr txBox="1">
            <a:spLocks/>
          </p:cNvSpPr>
          <p:nvPr/>
        </p:nvSpPr>
        <p:spPr bwMode="black">
          <a:xfrm>
            <a:off x="2362200" y="39624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Problèmes de Thyroïde ; 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itre 1"/>
          <p:cNvSpPr txBox="1">
            <a:spLocks/>
          </p:cNvSpPr>
          <p:nvPr/>
        </p:nvSpPr>
        <p:spPr bwMode="black">
          <a:xfrm>
            <a:off x="1219200" y="3352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Cycle de menstruation irrégulier ;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itre 1"/>
          <p:cNvSpPr txBox="1">
            <a:spLocks/>
          </p:cNvSpPr>
          <p:nvPr/>
        </p:nvSpPr>
        <p:spPr bwMode="black">
          <a:xfrm>
            <a:off x="609600" y="22860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Déficience immunitaire ;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itre 1"/>
          <p:cNvSpPr txBox="1">
            <a:spLocks/>
          </p:cNvSpPr>
          <p:nvPr/>
        </p:nvSpPr>
        <p:spPr bwMode="black">
          <a:xfrm>
            <a:off x="914400" y="28194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Problèmes respiratoire ;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itre 1"/>
          <p:cNvSpPr txBox="1">
            <a:spLocks/>
          </p:cNvSpPr>
          <p:nvPr/>
        </p:nvSpPr>
        <p:spPr bwMode="black">
          <a:xfrm>
            <a:off x="3657600" y="4572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Lupus ;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5" descr="C:\Users\MABROUK\Desktop\Baraa\Probiotics\Entreupreuneuriales\Untitled-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1600200"/>
            <a:ext cx="2438400" cy="3747006"/>
          </a:xfrm>
          <a:prstGeom prst="rect">
            <a:avLst/>
          </a:prstGeom>
          <a:noFill/>
        </p:spPr>
      </p:pic>
      <p:pic>
        <p:nvPicPr>
          <p:cNvPr id="54" name="Picture 2" descr="C:\Users\MABROUK\Desktop\Baraa\Probiotics\Entreupreuneuriales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2400" y="-152400"/>
            <a:ext cx="1143000" cy="1143000"/>
          </a:xfrm>
          <a:prstGeom prst="rect">
            <a:avLst/>
          </a:prstGeom>
          <a:noFill/>
        </p:spPr>
      </p:pic>
      <p:grpSp>
        <p:nvGrpSpPr>
          <p:cNvPr id="40" name="Group 22"/>
          <p:cNvGrpSpPr>
            <a:grpSpLocks/>
          </p:cNvGrpSpPr>
          <p:nvPr/>
        </p:nvGrpSpPr>
        <p:grpSpPr bwMode="auto">
          <a:xfrm>
            <a:off x="0" y="4800600"/>
            <a:ext cx="1219200" cy="2057400"/>
            <a:chOff x="1047" y="1502"/>
            <a:chExt cx="854" cy="1468"/>
          </a:xfrm>
        </p:grpSpPr>
        <p:sp>
          <p:nvSpPr>
            <p:cNvPr id="41" name="Freeform 5"/>
            <p:cNvSpPr>
              <a:spLocks/>
            </p:cNvSpPr>
            <p:nvPr/>
          </p:nvSpPr>
          <p:spPr bwMode="gray">
            <a:xfrm>
              <a:off x="1047" y="1502"/>
              <a:ext cx="672" cy="1468"/>
            </a:xfrm>
            <a:custGeom>
              <a:avLst/>
              <a:gdLst/>
              <a:ahLst/>
              <a:cxnLst>
                <a:cxn ang="0">
                  <a:pos x="682" y="350"/>
                </a:cxn>
                <a:cxn ang="0">
                  <a:pos x="720" y="242"/>
                </a:cxn>
                <a:cxn ang="0">
                  <a:pos x="660" y="39"/>
                </a:cxn>
                <a:cxn ang="0">
                  <a:pos x="409" y="118"/>
                </a:cxn>
                <a:cxn ang="0">
                  <a:pos x="330" y="348"/>
                </a:cxn>
                <a:cxn ang="0">
                  <a:pos x="319" y="450"/>
                </a:cxn>
                <a:cxn ang="0">
                  <a:pos x="42" y="826"/>
                </a:cxn>
                <a:cxn ang="0">
                  <a:pos x="126" y="994"/>
                </a:cxn>
                <a:cxn ang="0">
                  <a:pos x="397" y="1105"/>
                </a:cxn>
                <a:cxn ang="0">
                  <a:pos x="126" y="879"/>
                </a:cxn>
                <a:cxn ang="0">
                  <a:pos x="348" y="655"/>
                </a:cxn>
                <a:cxn ang="0">
                  <a:pos x="480" y="957"/>
                </a:cxn>
                <a:cxn ang="0">
                  <a:pos x="336" y="1212"/>
                </a:cxn>
                <a:cxn ang="0">
                  <a:pos x="343" y="1683"/>
                </a:cxn>
                <a:cxn ang="0">
                  <a:pos x="462" y="2019"/>
                </a:cxn>
                <a:cxn ang="0">
                  <a:pos x="427" y="2716"/>
                </a:cxn>
                <a:cxn ang="0">
                  <a:pos x="354" y="2784"/>
                </a:cxn>
                <a:cxn ang="0">
                  <a:pos x="376" y="3013"/>
                </a:cxn>
                <a:cxn ang="0">
                  <a:pos x="402" y="2959"/>
                </a:cxn>
                <a:cxn ang="0">
                  <a:pos x="430" y="2925"/>
                </a:cxn>
                <a:cxn ang="0">
                  <a:pos x="628" y="3094"/>
                </a:cxn>
                <a:cxn ang="0">
                  <a:pos x="636" y="3036"/>
                </a:cxn>
                <a:cxn ang="0">
                  <a:pos x="604" y="2913"/>
                </a:cxn>
                <a:cxn ang="0">
                  <a:pos x="619" y="2146"/>
                </a:cxn>
                <a:cxn ang="0">
                  <a:pos x="639" y="1968"/>
                </a:cxn>
                <a:cxn ang="0">
                  <a:pos x="724" y="1692"/>
                </a:cxn>
                <a:cxn ang="0">
                  <a:pos x="772" y="1138"/>
                </a:cxn>
                <a:cxn ang="0">
                  <a:pos x="712" y="816"/>
                </a:cxn>
                <a:cxn ang="0">
                  <a:pos x="820" y="934"/>
                </a:cxn>
                <a:cxn ang="0">
                  <a:pos x="1060" y="838"/>
                </a:cxn>
                <a:cxn ang="0">
                  <a:pos x="1314" y="592"/>
                </a:cxn>
                <a:cxn ang="0">
                  <a:pos x="1414" y="445"/>
                </a:cxn>
                <a:cxn ang="0">
                  <a:pos x="1288" y="501"/>
                </a:cxn>
                <a:cxn ang="0">
                  <a:pos x="1234" y="445"/>
                </a:cxn>
                <a:cxn ang="0">
                  <a:pos x="1167" y="573"/>
                </a:cxn>
                <a:cxn ang="0">
                  <a:pos x="775" y="607"/>
                </a:cxn>
                <a:cxn ang="0">
                  <a:pos x="664" y="439"/>
                </a:cxn>
                <a:cxn ang="0">
                  <a:pos x="609" y="378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gray">
            <a:xfrm>
              <a:off x="1361" y="2060"/>
              <a:ext cx="416" cy="910"/>
            </a:xfrm>
            <a:custGeom>
              <a:avLst/>
              <a:gdLst/>
              <a:ahLst/>
              <a:cxnLst>
                <a:cxn ang="0">
                  <a:pos x="682" y="350"/>
                </a:cxn>
                <a:cxn ang="0">
                  <a:pos x="720" y="242"/>
                </a:cxn>
                <a:cxn ang="0">
                  <a:pos x="660" y="39"/>
                </a:cxn>
                <a:cxn ang="0">
                  <a:pos x="409" y="118"/>
                </a:cxn>
                <a:cxn ang="0">
                  <a:pos x="330" y="348"/>
                </a:cxn>
                <a:cxn ang="0">
                  <a:pos x="319" y="450"/>
                </a:cxn>
                <a:cxn ang="0">
                  <a:pos x="42" y="826"/>
                </a:cxn>
                <a:cxn ang="0">
                  <a:pos x="126" y="994"/>
                </a:cxn>
                <a:cxn ang="0">
                  <a:pos x="397" y="1105"/>
                </a:cxn>
                <a:cxn ang="0">
                  <a:pos x="126" y="879"/>
                </a:cxn>
                <a:cxn ang="0">
                  <a:pos x="348" y="655"/>
                </a:cxn>
                <a:cxn ang="0">
                  <a:pos x="480" y="957"/>
                </a:cxn>
                <a:cxn ang="0">
                  <a:pos x="336" y="1212"/>
                </a:cxn>
                <a:cxn ang="0">
                  <a:pos x="343" y="1683"/>
                </a:cxn>
                <a:cxn ang="0">
                  <a:pos x="462" y="2019"/>
                </a:cxn>
                <a:cxn ang="0">
                  <a:pos x="427" y="2716"/>
                </a:cxn>
                <a:cxn ang="0">
                  <a:pos x="354" y="2784"/>
                </a:cxn>
                <a:cxn ang="0">
                  <a:pos x="376" y="3013"/>
                </a:cxn>
                <a:cxn ang="0">
                  <a:pos x="402" y="2959"/>
                </a:cxn>
                <a:cxn ang="0">
                  <a:pos x="430" y="2925"/>
                </a:cxn>
                <a:cxn ang="0">
                  <a:pos x="628" y="3094"/>
                </a:cxn>
                <a:cxn ang="0">
                  <a:pos x="636" y="3036"/>
                </a:cxn>
                <a:cxn ang="0">
                  <a:pos x="604" y="2913"/>
                </a:cxn>
                <a:cxn ang="0">
                  <a:pos x="619" y="2146"/>
                </a:cxn>
                <a:cxn ang="0">
                  <a:pos x="639" y="1968"/>
                </a:cxn>
                <a:cxn ang="0">
                  <a:pos x="724" y="1692"/>
                </a:cxn>
                <a:cxn ang="0">
                  <a:pos x="772" y="1138"/>
                </a:cxn>
                <a:cxn ang="0">
                  <a:pos x="712" y="816"/>
                </a:cxn>
                <a:cxn ang="0">
                  <a:pos x="820" y="934"/>
                </a:cxn>
                <a:cxn ang="0">
                  <a:pos x="1060" y="838"/>
                </a:cxn>
                <a:cxn ang="0">
                  <a:pos x="1314" y="592"/>
                </a:cxn>
                <a:cxn ang="0">
                  <a:pos x="1414" y="445"/>
                </a:cxn>
                <a:cxn ang="0">
                  <a:pos x="1288" y="501"/>
                </a:cxn>
                <a:cxn ang="0">
                  <a:pos x="1234" y="445"/>
                </a:cxn>
                <a:cxn ang="0">
                  <a:pos x="1167" y="573"/>
                </a:cxn>
                <a:cxn ang="0">
                  <a:pos x="775" y="607"/>
                </a:cxn>
                <a:cxn ang="0">
                  <a:pos x="664" y="439"/>
                </a:cxn>
                <a:cxn ang="0">
                  <a:pos x="609" y="378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gray">
            <a:xfrm>
              <a:off x="1484" y="2060"/>
              <a:ext cx="417" cy="910"/>
            </a:xfrm>
            <a:custGeom>
              <a:avLst/>
              <a:gdLst/>
              <a:ahLst/>
              <a:cxnLst>
                <a:cxn ang="0">
                  <a:pos x="682" y="350"/>
                </a:cxn>
                <a:cxn ang="0">
                  <a:pos x="720" y="242"/>
                </a:cxn>
                <a:cxn ang="0">
                  <a:pos x="660" y="39"/>
                </a:cxn>
                <a:cxn ang="0">
                  <a:pos x="409" y="118"/>
                </a:cxn>
                <a:cxn ang="0">
                  <a:pos x="330" y="348"/>
                </a:cxn>
                <a:cxn ang="0">
                  <a:pos x="319" y="450"/>
                </a:cxn>
                <a:cxn ang="0">
                  <a:pos x="42" y="826"/>
                </a:cxn>
                <a:cxn ang="0">
                  <a:pos x="126" y="994"/>
                </a:cxn>
                <a:cxn ang="0">
                  <a:pos x="397" y="1105"/>
                </a:cxn>
                <a:cxn ang="0">
                  <a:pos x="126" y="879"/>
                </a:cxn>
                <a:cxn ang="0">
                  <a:pos x="348" y="655"/>
                </a:cxn>
                <a:cxn ang="0">
                  <a:pos x="480" y="957"/>
                </a:cxn>
                <a:cxn ang="0">
                  <a:pos x="336" y="1212"/>
                </a:cxn>
                <a:cxn ang="0">
                  <a:pos x="343" y="1683"/>
                </a:cxn>
                <a:cxn ang="0">
                  <a:pos x="462" y="2019"/>
                </a:cxn>
                <a:cxn ang="0">
                  <a:pos x="427" y="2716"/>
                </a:cxn>
                <a:cxn ang="0">
                  <a:pos x="354" y="2784"/>
                </a:cxn>
                <a:cxn ang="0">
                  <a:pos x="376" y="3013"/>
                </a:cxn>
                <a:cxn ang="0">
                  <a:pos x="402" y="2959"/>
                </a:cxn>
                <a:cxn ang="0">
                  <a:pos x="430" y="2925"/>
                </a:cxn>
                <a:cxn ang="0">
                  <a:pos x="628" y="3094"/>
                </a:cxn>
                <a:cxn ang="0">
                  <a:pos x="636" y="3036"/>
                </a:cxn>
                <a:cxn ang="0">
                  <a:pos x="604" y="2913"/>
                </a:cxn>
                <a:cxn ang="0">
                  <a:pos x="619" y="2146"/>
                </a:cxn>
                <a:cxn ang="0">
                  <a:pos x="639" y="1968"/>
                </a:cxn>
                <a:cxn ang="0">
                  <a:pos x="724" y="1692"/>
                </a:cxn>
                <a:cxn ang="0">
                  <a:pos x="772" y="1138"/>
                </a:cxn>
                <a:cxn ang="0">
                  <a:pos x="712" y="816"/>
                </a:cxn>
                <a:cxn ang="0">
                  <a:pos x="820" y="934"/>
                </a:cxn>
                <a:cxn ang="0">
                  <a:pos x="1060" y="838"/>
                </a:cxn>
                <a:cxn ang="0">
                  <a:pos x="1314" y="592"/>
                </a:cxn>
                <a:cxn ang="0">
                  <a:pos x="1414" y="445"/>
                </a:cxn>
                <a:cxn ang="0">
                  <a:pos x="1288" y="501"/>
                </a:cxn>
                <a:cxn ang="0">
                  <a:pos x="1234" y="445"/>
                </a:cxn>
                <a:cxn ang="0">
                  <a:pos x="1167" y="573"/>
                </a:cxn>
                <a:cxn ang="0">
                  <a:pos x="775" y="607"/>
                </a:cxn>
                <a:cxn ang="0">
                  <a:pos x="664" y="439"/>
                </a:cxn>
                <a:cxn ang="0">
                  <a:pos x="609" y="378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  <p:bldP spid="46" grpId="0"/>
      <p:bldP spid="46" grpId="1"/>
      <p:bldP spid="47" grpId="0"/>
      <p:bldP spid="47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3" grpId="0"/>
      <p:bldP spid="83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533400" y="838200"/>
          <a:ext cx="8229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295400" y="2590800"/>
            <a:ext cx="914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25%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0" y="2819400"/>
            <a:ext cx="914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60%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905000"/>
            <a:ext cx="914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15%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black">
          <a:xfrm>
            <a:off x="914400" y="533400"/>
            <a:ext cx="1981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85%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762000" y="5943600"/>
            <a:ext cx="8001000" cy="3970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10000"/>
              </a:lnSpc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Représentation par secteur d’un sondage effectué au niveau 03 wilayas</a:t>
            </a: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0" y="4191000"/>
            <a:ext cx="1373907" cy="1599681"/>
            <a:chOff x="357" y="1192"/>
            <a:chExt cx="1787" cy="1498"/>
          </a:xfrm>
        </p:grpSpPr>
        <p:sp>
          <p:nvSpPr>
            <p:cNvPr id="11" name="Freeform 19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829" y="1192"/>
              <a:ext cx="1315" cy="1488"/>
              <a:chOff x="313" y="2402"/>
              <a:chExt cx="1349" cy="1532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gray">
              <a:xfrm flipH="1">
                <a:off x="700" y="2402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70196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6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4386</TotalTime>
  <Words>824</Words>
  <Application>Microsoft Office PowerPoint</Application>
  <PresentationFormat>Affichage à l'écran (4:3)</PresentationFormat>
  <Paragraphs>240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580TGp_general_light_ani</vt:lpstr>
      <vt:lpstr>Aménagement d’une unité  de production de probiotiques</vt:lpstr>
      <vt:lpstr>Pourquoi les probiotiques ?</vt:lpstr>
      <vt:lpstr>‘Flore intestinale’  </vt:lpstr>
      <vt:lpstr>‘Déséquilibre de la flore intestinale‘ </vt:lpstr>
      <vt:lpstr>Diapositive 5</vt:lpstr>
      <vt:lpstr>Unité de production de probiotiques </vt:lpstr>
      <vt:lpstr>Qu’est ce qu’un Probiotique Better life ?</vt:lpstr>
      <vt:lpstr>Nos clients :</vt:lpstr>
      <vt:lpstr>Diapositive 9</vt:lpstr>
      <vt:lpstr>Organigramme du personnel :</vt:lpstr>
      <vt:lpstr>Raisons de sélection: </vt:lpstr>
      <vt:lpstr>Diapositive 12</vt:lpstr>
      <vt:lpstr>Matière Première : </vt:lpstr>
      <vt:lpstr>Matériel et équipements : </vt:lpstr>
      <vt:lpstr>Diapositive 15</vt:lpstr>
      <vt:lpstr>Processus de production :</vt:lpstr>
      <vt:lpstr>Production:</vt:lpstr>
      <vt:lpstr>Diapositive 18</vt:lpstr>
      <vt:lpstr>Diapositive 19</vt:lpstr>
      <vt:lpstr>Diapositive 20</vt:lpstr>
      <vt:lpstr>Les effets prouvés des probiotiques BetterLife : </vt:lpstr>
      <vt:lpstr>Pourquoi choisir les produits de Betterlife et pas les autres Produits ? </vt:lpstr>
      <vt:lpstr>Diapositive 23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Aménagement d’une unité  de production de probiotiques</dc:title>
  <dc:creator>MABROUK</dc:creator>
  <cp:lastModifiedBy>mo_it</cp:lastModifiedBy>
  <cp:revision>416</cp:revision>
  <dcterms:created xsi:type="dcterms:W3CDTF">2014-04-19T08:33:34Z</dcterms:created>
  <dcterms:modified xsi:type="dcterms:W3CDTF">2015-02-10T13:00:12Z</dcterms:modified>
</cp:coreProperties>
</file>